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5.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6.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7.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8.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notesSlides/notesSlide416.xml" ContentType="application/vnd.openxmlformats-officedocument.presentationml.notesSlide+xml"/>
  <Override PartName="/ppt/notesSlides/notesSlide417.xml" ContentType="application/vnd.openxmlformats-officedocument.presentationml.notesSlide+xml"/>
  <Override PartName="/ppt/notesSlides/notesSlide418.xml" ContentType="application/vnd.openxmlformats-officedocument.presentationml.notesSlide+xml"/>
  <Override PartName="/ppt/notesSlides/notesSlide419.xml" ContentType="application/vnd.openxmlformats-officedocument.presentationml.notesSlide+xml"/>
  <Override PartName="/ppt/notesSlides/notesSlide420.xml" ContentType="application/vnd.openxmlformats-officedocument.presentationml.notesSlide+xml"/>
  <Override PartName="/ppt/notesSlides/notesSlide421.xml" ContentType="application/vnd.openxmlformats-officedocument.presentationml.notesSlide+xml"/>
  <Override PartName="/ppt/notesSlides/notesSlide422.xml" ContentType="application/vnd.openxmlformats-officedocument.presentationml.notesSlide+xml"/>
  <Override PartName="/ppt/notesSlides/notesSlide423.xml" ContentType="application/vnd.openxmlformats-officedocument.presentationml.notesSlide+xml"/>
  <Override PartName="/ppt/notesSlides/notesSlide424.xml" ContentType="application/vnd.openxmlformats-officedocument.presentationml.notesSlide+xml"/>
  <Override PartName="/ppt/notesSlides/notesSlide425.xml" ContentType="application/vnd.openxmlformats-officedocument.presentationml.notesSlide+xml"/>
  <Override PartName="/ppt/notesSlides/notesSlide426.xml" ContentType="application/vnd.openxmlformats-officedocument.presentationml.notesSlide+xml"/>
  <Override PartName="/ppt/notesSlides/notesSlide427.xml" ContentType="application/vnd.openxmlformats-officedocument.presentationml.notesSlide+xml"/>
  <Override PartName="/ppt/notesSlides/notesSlide428.xml" ContentType="application/vnd.openxmlformats-officedocument.presentationml.notesSlide+xml"/>
  <Override PartName="/ppt/notesSlides/notesSlide429.xml" ContentType="application/vnd.openxmlformats-officedocument.presentationml.notesSlide+xml"/>
  <Override PartName="/ppt/notesSlides/notesSlide430.xml" ContentType="application/vnd.openxmlformats-officedocument.presentationml.notesSlide+xml"/>
  <Override PartName="/ppt/notesSlides/notesSlide431.xml" ContentType="application/vnd.openxmlformats-officedocument.presentationml.notesSlide+xml"/>
  <Override PartName="/ppt/notesSlides/notesSlide432.xml" ContentType="application/vnd.openxmlformats-officedocument.presentationml.notesSlide+xml"/>
  <Override PartName="/ppt/notesSlides/notesSlide433.xml" ContentType="application/vnd.openxmlformats-officedocument.presentationml.notesSlide+xml"/>
  <Override PartName="/ppt/notesSlides/notesSlide434.xml" ContentType="application/vnd.openxmlformats-officedocument.presentationml.notesSlide+xml"/>
  <Override PartName="/ppt/notesSlides/notesSlide435.xml" ContentType="application/vnd.openxmlformats-officedocument.presentationml.notesSlide+xml"/>
  <Override PartName="/ppt/notesSlides/notesSlide436.xml" ContentType="application/vnd.openxmlformats-officedocument.presentationml.notesSlide+xml"/>
  <Override PartName="/ppt/notesSlides/notesSlide437.xml" ContentType="application/vnd.openxmlformats-officedocument.presentationml.notesSlide+xml"/>
  <Override PartName="/ppt/notesSlides/notesSlide438.xml" ContentType="application/vnd.openxmlformats-officedocument.presentationml.notesSlide+xml"/>
  <Override PartName="/ppt/notesSlides/notesSlide439.xml" ContentType="application/vnd.openxmlformats-officedocument.presentationml.notesSlide+xml"/>
  <Override PartName="/ppt/notesSlides/notesSlide440.xml" ContentType="application/vnd.openxmlformats-officedocument.presentationml.notesSlide+xml"/>
  <Override PartName="/ppt/notesSlides/notesSlide441.xml" ContentType="application/vnd.openxmlformats-officedocument.presentationml.notesSlide+xml"/>
  <Override PartName="/ppt/notesSlides/notesSlide442.xml" ContentType="application/vnd.openxmlformats-officedocument.presentationml.notesSlide+xml"/>
  <Override PartName="/ppt/notesSlides/notesSlide443.xml" ContentType="application/vnd.openxmlformats-officedocument.presentationml.notesSlide+xml"/>
  <Override PartName="/ppt/notesSlides/notesSlide444.xml" ContentType="application/vnd.openxmlformats-officedocument.presentationml.notesSlide+xml"/>
  <Override PartName="/ppt/notesSlides/notesSlide445.xml" ContentType="application/vnd.openxmlformats-officedocument.presentationml.notesSlide+xml"/>
  <Override PartName="/ppt/notesSlides/notesSlide446.xml" ContentType="application/vnd.openxmlformats-officedocument.presentationml.notesSlide+xml"/>
  <Override PartName="/ppt/notesSlides/notesSlide447.xml" ContentType="application/vnd.openxmlformats-officedocument.presentationml.notesSlide+xml"/>
  <Override PartName="/ppt/notesSlides/notesSlide448.xml" ContentType="application/vnd.openxmlformats-officedocument.presentationml.notesSlide+xml"/>
  <Override PartName="/ppt/notesSlides/notesSlide449.xml" ContentType="application/vnd.openxmlformats-officedocument.presentationml.notesSlide+xml"/>
  <Override PartName="/ppt/notesSlides/notesSlide450.xml" ContentType="application/vnd.openxmlformats-officedocument.presentationml.notesSlide+xml"/>
  <Override PartName="/ppt/notesSlides/notesSlide451.xml" ContentType="application/vnd.openxmlformats-officedocument.presentationml.notesSlide+xml"/>
  <Override PartName="/ppt/notesSlides/notesSlide452.xml" ContentType="application/vnd.openxmlformats-officedocument.presentationml.notesSlide+xml"/>
  <Override PartName="/ppt/notesSlides/notesSlide453.xml" ContentType="application/vnd.openxmlformats-officedocument.presentationml.notesSlide+xml"/>
  <Override PartName="/ppt/notesSlides/notesSlide454.xml" ContentType="application/vnd.openxmlformats-officedocument.presentationml.notesSlide+xml"/>
  <Override PartName="/ppt/notesSlides/notesSlide455.xml" ContentType="application/vnd.openxmlformats-officedocument.presentationml.notesSlide+xml"/>
  <Override PartName="/ppt/notesSlides/notesSlide456.xml" ContentType="application/vnd.openxmlformats-officedocument.presentationml.notesSlide+xml"/>
  <Override PartName="/ppt/notesSlides/notesSlide457.xml" ContentType="application/vnd.openxmlformats-officedocument.presentationml.notesSlide+xml"/>
  <Override PartName="/ppt/notesSlides/notesSlide458.xml" ContentType="application/vnd.openxmlformats-officedocument.presentationml.notesSlide+xml"/>
  <Override PartName="/ppt/notesSlides/notesSlide459.xml" ContentType="application/vnd.openxmlformats-officedocument.presentationml.notesSlide+xml"/>
  <Override PartName="/ppt/notesSlides/notesSlide460.xml" ContentType="application/vnd.openxmlformats-officedocument.presentationml.notesSlide+xml"/>
  <Override PartName="/ppt/notesSlides/notesSlide461.xml" ContentType="application/vnd.openxmlformats-officedocument.presentationml.notesSlide+xml"/>
  <Override PartName="/ppt/notesSlides/notesSlide462.xml" ContentType="application/vnd.openxmlformats-officedocument.presentationml.notesSlide+xml"/>
  <Override PartName="/ppt/notesSlides/notesSlide463.xml" ContentType="application/vnd.openxmlformats-officedocument.presentationml.notesSlide+xml"/>
  <Override PartName="/ppt/notesSlides/notesSlide464.xml" ContentType="application/vnd.openxmlformats-officedocument.presentationml.notesSlide+xml"/>
  <Override PartName="/ppt/notesSlides/notesSlide465.xml" ContentType="application/vnd.openxmlformats-officedocument.presentationml.notesSlide+xml"/>
  <Override PartName="/ppt/notesSlides/notesSlide466.xml" ContentType="application/vnd.openxmlformats-officedocument.presentationml.notesSlide+xml"/>
  <Override PartName="/ppt/notesSlides/notesSlide467.xml" ContentType="application/vnd.openxmlformats-officedocument.presentationml.notesSlide+xml"/>
  <Override PartName="/ppt/notesSlides/notesSlide468.xml" ContentType="application/vnd.openxmlformats-officedocument.presentationml.notesSlide+xml"/>
  <Override PartName="/ppt/notesSlides/notesSlide469.xml" ContentType="application/vnd.openxmlformats-officedocument.presentationml.notesSlide+xml"/>
  <Override PartName="/ppt/notesSlides/notesSlide470.xml" ContentType="application/vnd.openxmlformats-officedocument.presentationml.notesSlide+xml"/>
  <Override PartName="/ppt/notesSlides/notesSlide471.xml" ContentType="application/vnd.openxmlformats-officedocument.presentationml.notesSlide+xml"/>
  <Override PartName="/ppt/notesSlides/notesSlide472.xml" ContentType="application/vnd.openxmlformats-officedocument.presentationml.notesSlide+xml"/>
  <Override PartName="/ppt/notesSlides/notesSlide473.xml" ContentType="application/vnd.openxmlformats-officedocument.presentationml.notesSlide+xml"/>
  <Override PartName="/ppt/notesSlides/notesSlide474.xml" ContentType="application/vnd.openxmlformats-officedocument.presentationml.notesSlide+xml"/>
  <Override PartName="/ppt/notesSlides/notesSlide475.xml" ContentType="application/vnd.openxmlformats-officedocument.presentationml.notesSlide+xml"/>
  <Override PartName="/ppt/notesSlides/notesSlide476.xml" ContentType="application/vnd.openxmlformats-officedocument.presentationml.notesSlide+xml"/>
  <Override PartName="/ppt/notesSlides/notesSlide477.xml" ContentType="application/vnd.openxmlformats-officedocument.presentationml.notesSlide+xml"/>
  <Override PartName="/ppt/notesSlides/notesSlide478.xml" ContentType="application/vnd.openxmlformats-officedocument.presentationml.notesSlide+xml"/>
  <Override PartName="/ppt/notesSlides/notesSlide479.xml" ContentType="application/vnd.openxmlformats-officedocument.presentationml.notesSlide+xml"/>
  <Override PartName="/ppt/notesSlides/notesSlide480.xml" ContentType="application/vnd.openxmlformats-officedocument.presentationml.notesSlide+xml"/>
  <Override PartName="/ppt/notesSlides/notesSlide481.xml" ContentType="application/vnd.openxmlformats-officedocument.presentationml.notesSlide+xml"/>
  <Override PartName="/ppt/notesSlides/notesSlide482.xml" ContentType="application/vnd.openxmlformats-officedocument.presentationml.notesSlide+xml"/>
  <Override PartName="/ppt/notesSlides/notesSlide483.xml" ContentType="application/vnd.openxmlformats-officedocument.presentationml.notesSlide+xml"/>
  <Override PartName="/ppt/notesSlides/notesSlide484.xml" ContentType="application/vnd.openxmlformats-officedocument.presentationml.notesSlide+xml"/>
  <Override PartName="/ppt/notesSlides/notesSlide485.xml" ContentType="application/vnd.openxmlformats-officedocument.presentationml.notesSlide+xml"/>
  <Override PartName="/ppt/notesSlides/notesSlide486.xml" ContentType="application/vnd.openxmlformats-officedocument.presentationml.notesSlide+xml"/>
  <Override PartName="/ppt/notesSlides/notesSlide487.xml" ContentType="application/vnd.openxmlformats-officedocument.presentationml.notesSlide+xml"/>
  <Override PartName="/ppt/notesSlides/notesSlide488.xml" ContentType="application/vnd.openxmlformats-officedocument.presentationml.notesSlide+xml"/>
  <Override PartName="/ppt/notesSlides/notesSlide489.xml" ContentType="application/vnd.openxmlformats-officedocument.presentationml.notesSlide+xml"/>
  <Override PartName="/ppt/notesSlides/notesSlide490.xml" ContentType="application/vnd.openxmlformats-officedocument.presentationml.notesSlide+xml"/>
  <Override PartName="/ppt/notesSlides/notesSlide491.xml" ContentType="application/vnd.openxmlformats-officedocument.presentationml.notesSlide+xml"/>
  <Override PartName="/ppt/notesSlides/notesSlide492.xml" ContentType="application/vnd.openxmlformats-officedocument.presentationml.notesSlide+xml"/>
  <Override PartName="/ppt/notesSlides/notesSlide493.xml" ContentType="application/vnd.openxmlformats-officedocument.presentationml.notesSlide+xml"/>
  <Override PartName="/ppt/notesSlides/notesSlide494.xml" ContentType="application/vnd.openxmlformats-officedocument.presentationml.notesSlide+xml"/>
  <Override PartName="/ppt/notesSlides/notesSlide495.xml" ContentType="application/vnd.openxmlformats-officedocument.presentationml.notesSlide+xml"/>
  <Override PartName="/ppt/notesSlides/notesSlide496.xml" ContentType="application/vnd.openxmlformats-officedocument.presentationml.notesSlide+xml"/>
  <Override PartName="/ppt/notesSlides/notesSlide497.xml" ContentType="application/vnd.openxmlformats-officedocument.presentationml.notesSlide+xml"/>
  <Override PartName="/ppt/notesSlides/notesSlide498.xml" ContentType="application/vnd.openxmlformats-officedocument.presentationml.notesSlide+xml"/>
  <Override PartName="/ppt/notesSlides/notesSlide499.xml" ContentType="application/vnd.openxmlformats-officedocument.presentationml.notesSlide+xml"/>
  <Override PartName="/ppt/notesSlides/notesSlide500.xml" ContentType="application/vnd.openxmlformats-officedocument.presentationml.notesSlide+xml"/>
  <Override PartName="/ppt/notesSlides/notesSlide501.xml" ContentType="application/vnd.openxmlformats-officedocument.presentationml.notesSlide+xml"/>
  <Override PartName="/ppt/notesSlides/notesSlide502.xml" ContentType="application/vnd.openxmlformats-officedocument.presentationml.notesSlide+xml"/>
  <Override PartName="/ppt/notesSlides/notesSlide503.xml" ContentType="application/vnd.openxmlformats-officedocument.presentationml.notesSlide+xml"/>
  <Override PartName="/ppt/notesSlides/notesSlide504.xml" ContentType="application/vnd.openxmlformats-officedocument.presentationml.notesSlide+xml"/>
  <Override PartName="/ppt/notesSlides/notesSlide505.xml" ContentType="application/vnd.openxmlformats-officedocument.presentationml.notesSlide+xml"/>
  <Override PartName="/ppt/notesSlides/notesSlide506.xml" ContentType="application/vnd.openxmlformats-officedocument.presentationml.notesSlide+xml"/>
  <Override PartName="/ppt/notesSlides/notesSlide507.xml" ContentType="application/vnd.openxmlformats-officedocument.presentationml.notesSlide+xml"/>
  <Override PartName="/ppt/notesSlides/notesSlide508.xml" ContentType="application/vnd.openxmlformats-officedocument.presentationml.notesSlide+xml"/>
  <Override PartName="/ppt/notesSlides/notesSlide509.xml" ContentType="application/vnd.openxmlformats-officedocument.presentationml.notesSlide+xml"/>
  <Override PartName="/ppt/notesSlides/notesSlide510.xml" ContentType="application/vnd.openxmlformats-officedocument.presentationml.notesSlide+xml"/>
  <Override PartName="/ppt/notesSlides/notesSlide511.xml" ContentType="application/vnd.openxmlformats-officedocument.presentationml.notesSlide+xml"/>
  <Override PartName="/ppt/notesSlides/notesSlide512.xml" ContentType="application/vnd.openxmlformats-officedocument.presentationml.notesSlide+xml"/>
  <Override PartName="/ppt/notesSlides/notesSlide513.xml" ContentType="application/vnd.openxmlformats-officedocument.presentationml.notesSlide+xml"/>
  <Override PartName="/ppt/notesSlides/notesSlide514.xml" ContentType="application/vnd.openxmlformats-officedocument.presentationml.notesSlide+xml"/>
  <Override PartName="/ppt/notesSlides/notesSlide515.xml" ContentType="application/vnd.openxmlformats-officedocument.presentationml.notesSlide+xml"/>
  <Override PartName="/ppt/notesSlides/notesSlide516.xml" ContentType="application/vnd.openxmlformats-officedocument.presentationml.notesSlide+xml"/>
  <Override PartName="/ppt/notesSlides/notesSlide517.xml" ContentType="application/vnd.openxmlformats-officedocument.presentationml.notesSlide+xml"/>
  <Override PartName="/ppt/notesSlides/notesSlide518.xml" ContentType="application/vnd.openxmlformats-officedocument.presentationml.notesSlide+xml"/>
  <Override PartName="/ppt/notesSlides/notesSlide519.xml" ContentType="application/vnd.openxmlformats-officedocument.presentationml.notesSlide+xml"/>
  <Override PartName="/ppt/notesSlides/notesSlide520.xml" ContentType="application/vnd.openxmlformats-officedocument.presentationml.notesSlide+xml"/>
  <Override PartName="/ppt/notesSlides/notesSlide521.xml" ContentType="application/vnd.openxmlformats-officedocument.presentationml.notesSlide+xml"/>
  <Override PartName="/ppt/notesSlides/notesSlide522.xml" ContentType="application/vnd.openxmlformats-officedocument.presentationml.notesSlide+xml"/>
  <Override PartName="/ppt/notesSlides/notesSlide523.xml" ContentType="application/vnd.openxmlformats-officedocument.presentationml.notesSlide+xml"/>
  <Override PartName="/ppt/notesSlides/notesSlide524.xml" ContentType="application/vnd.openxmlformats-officedocument.presentationml.notesSlide+xml"/>
  <Override PartName="/ppt/notesSlides/notesSlide525.xml" ContentType="application/vnd.openxmlformats-officedocument.presentationml.notesSlide+xml"/>
  <Override PartName="/ppt/notesSlides/notesSlide526.xml" ContentType="application/vnd.openxmlformats-officedocument.presentationml.notesSlide+xml"/>
  <Override PartName="/ppt/notesSlides/notesSlide527.xml" ContentType="application/vnd.openxmlformats-officedocument.presentationml.notesSlide+xml"/>
  <Override PartName="/ppt/notesSlides/notesSlide528.xml" ContentType="application/vnd.openxmlformats-officedocument.presentationml.notesSlide+xml"/>
  <Override PartName="/ppt/notesSlides/notesSlide529.xml" ContentType="application/vnd.openxmlformats-officedocument.presentationml.notesSlide+xml"/>
  <Override PartName="/ppt/notesSlides/notesSlide530.xml" ContentType="application/vnd.openxmlformats-officedocument.presentationml.notesSlide+xml"/>
  <Override PartName="/ppt/notesSlides/notesSlide531.xml" ContentType="application/vnd.openxmlformats-officedocument.presentationml.notesSlide+xml"/>
  <Override PartName="/ppt/notesSlides/notesSlide532.xml" ContentType="application/vnd.openxmlformats-officedocument.presentationml.notesSlide+xml"/>
  <Override PartName="/ppt/notesSlides/notesSlide533.xml" ContentType="application/vnd.openxmlformats-officedocument.presentationml.notesSlide+xml"/>
  <Override PartName="/ppt/notesSlides/notesSlide534.xml" ContentType="application/vnd.openxmlformats-officedocument.presentationml.notesSlide+xml"/>
  <Override PartName="/ppt/notesSlides/notesSlide535.xml" ContentType="application/vnd.openxmlformats-officedocument.presentationml.notesSlide+xml"/>
  <Override PartName="/ppt/notesSlides/notesSlide536.xml" ContentType="application/vnd.openxmlformats-officedocument.presentationml.notesSlide+xml"/>
  <Override PartName="/ppt/notesSlides/notesSlide537.xml" ContentType="application/vnd.openxmlformats-officedocument.presentationml.notesSlide+xml"/>
  <Override PartName="/ppt/notesSlides/notesSlide538.xml" ContentType="application/vnd.openxmlformats-officedocument.presentationml.notesSlide+xml"/>
  <Override PartName="/ppt/notesSlides/notesSlide539.xml" ContentType="application/vnd.openxmlformats-officedocument.presentationml.notesSlide+xml"/>
  <Override PartName="/ppt/notesSlides/notesSlide540.xml" ContentType="application/vnd.openxmlformats-officedocument.presentationml.notesSlide+xml"/>
  <Override PartName="/ppt/notesSlides/notesSlide541.xml" ContentType="application/vnd.openxmlformats-officedocument.presentationml.notesSlide+xml"/>
  <Override PartName="/ppt/notesSlides/notesSlide542.xml" ContentType="application/vnd.openxmlformats-officedocument.presentationml.notesSlide+xml"/>
  <Override PartName="/ppt/notesSlides/notesSlide543.xml" ContentType="application/vnd.openxmlformats-officedocument.presentationml.notesSlide+xml"/>
  <Override PartName="/ppt/notesSlides/notesSlide544.xml" ContentType="application/vnd.openxmlformats-officedocument.presentationml.notesSlide+xml"/>
  <Override PartName="/ppt/notesSlides/notesSlide545.xml" ContentType="application/vnd.openxmlformats-officedocument.presentationml.notesSlide+xml"/>
  <Override PartName="/ppt/notesSlides/notesSlide546.xml" ContentType="application/vnd.openxmlformats-officedocument.presentationml.notesSlide+xml"/>
  <Override PartName="/ppt/notesSlides/notesSlide547.xml" ContentType="application/vnd.openxmlformats-officedocument.presentationml.notesSlide+xml"/>
  <Override PartName="/ppt/notesSlides/notesSlide548.xml" ContentType="application/vnd.openxmlformats-officedocument.presentationml.notesSlide+xml"/>
  <Override PartName="/ppt/notesSlides/notesSlide549.xml" ContentType="application/vnd.openxmlformats-officedocument.presentationml.notesSlide+xml"/>
  <Override PartName="/ppt/notesSlides/notesSlide550.xml" ContentType="application/vnd.openxmlformats-officedocument.presentationml.notesSlide+xml"/>
  <Override PartName="/ppt/notesSlides/notesSlide551.xml" ContentType="application/vnd.openxmlformats-officedocument.presentationml.notesSlide+xml"/>
  <Override PartName="/ppt/notesSlides/notesSlide552.xml" ContentType="application/vnd.openxmlformats-officedocument.presentationml.notesSlide+xml"/>
  <Override PartName="/ppt/notesSlides/notesSlide553.xml" ContentType="application/vnd.openxmlformats-officedocument.presentationml.notesSlide+xml"/>
  <Override PartName="/ppt/notesSlides/notesSlide554.xml" ContentType="application/vnd.openxmlformats-officedocument.presentationml.notesSlide+xml"/>
  <Override PartName="/ppt/notesSlides/notesSlide555.xml" ContentType="application/vnd.openxmlformats-officedocument.presentationml.notesSlide+xml"/>
  <Override PartName="/ppt/notesSlides/notesSlide556.xml" ContentType="application/vnd.openxmlformats-officedocument.presentationml.notesSlide+xml"/>
  <Override PartName="/ppt/notesSlides/notesSlide557.xml" ContentType="application/vnd.openxmlformats-officedocument.presentationml.notesSlide+xml"/>
  <Override PartName="/ppt/notesSlides/notesSlide558.xml" ContentType="application/vnd.openxmlformats-officedocument.presentationml.notesSlide+xml"/>
  <Override PartName="/ppt/notesSlides/notesSlide559.xml" ContentType="application/vnd.openxmlformats-officedocument.presentationml.notesSlide+xml"/>
  <Override PartName="/ppt/notesSlides/notesSlide560.xml" ContentType="application/vnd.openxmlformats-officedocument.presentationml.notesSlide+xml"/>
  <Override PartName="/ppt/notesSlides/notesSlide561.xml" ContentType="application/vnd.openxmlformats-officedocument.presentationml.notesSlide+xml"/>
  <Override PartName="/ppt/notesSlides/notesSlide562.xml" ContentType="application/vnd.openxmlformats-officedocument.presentationml.notesSlide+xml"/>
  <Override PartName="/ppt/notesSlides/notesSlide563.xml" ContentType="application/vnd.openxmlformats-officedocument.presentationml.notesSlide+xml"/>
  <Override PartName="/ppt/notesSlides/notesSlide564.xml" ContentType="application/vnd.openxmlformats-officedocument.presentationml.notesSlide+xml"/>
  <Override PartName="/ppt/notesSlides/notesSlide565.xml" ContentType="application/vnd.openxmlformats-officedocument.presentationml.notesSlide+xml"/>
  <Override PartName="/ppt/notesSlides/notesSlide566.xml" ContentType="application/vnd.openxmlformats-officedocument.presentationml.notesSlide+xml"/>
  <Override PartName="/ppt/notesSlides/notesSlide567.xml" ContentType="application/vnd.openxmlformats-officedocument.presentationml.notesSlide+xml"/>
  <Override PartName="/ppt/notesSlides/notesSlide568.xml" ContentType="application/vnd.openxmlformats-officedocument.presentationml.notesSlide+xml"/>
  <Override PartName="/ppt/notesSlides/notesSlide569.xml" ContentType="application/vnd.openxmlformats-officedocument.presentationml.notesSlide+xml"/>
  <Override PartName="/ppt/notesSlides/notesSlide570.xml" ContentType="application/vnd.openxmlformats-officedocument.presentationml.notesSlide+xml"/>
  <Override PartName="/ppt/notesSlides/notesSlide571.xml" ContentType="application/vnd.openxmlformats-officedocument.presentationml.notesSlide+xml"/>
  <Override PartName="/ppt/notesSlides/notesSlide572.xml" ContentType="application/vnd.openxmlformats-officedocument.presentationml.notesSlide+xml"/>
  <Override PartName="/ppt/notesSlides/notesSlide573.xml" ContentType="application/vnd.openxmlformats-officedocument.presentationml.notesSlide+xml"/>
  <Override PartName="/ppt/notesSlides/notesSlide574.xml" ContentType="application/vnd.openxmlformats-officedocument.presentationml.notesSlide+xml"/>
  <Override PartName="/ppt/notesSlides/notesSlide575.xml" ContentType="application/vnd.openxmlformats-officedocument.presentationml.notesSlide+xml"/>
  <Override PartName="/ppt/notesSlides/notesSlide576.xml" ContentType="application/vnd.openxmlformats-officedocument.presentationml.notesSlide+xml"/>
  <Override PartName="/ppt/notesSlides/notesSlide577.xml" ContentType="application/vnd.openxmlformats-officedocument.presentationml.notesSlide+xml"/>
  <Override PartName="/ppt/notesSlides/notesSlide578.xml" ContentType="application/vnd.openxmlformats-officedocument.presentationml.notesSlide+xml"/>
  <Override PartName="/ppt/notesSlides/notesSlide579.xml" ContentType="application/vnd.openxmlformats-officedocument.presentationml.notesSlide+xml"/>
  <Override PartName="/ppt/notesSlides/notesSlide580.xml" ContentType="application/vnd.openxmlformats-officedocument.presentationml.notesSlide+xml"/>
  <Override PartName="/ppt/notesSlides/notesSlide581.xml" ContentType="application/vnd.openxmlformats-officedocument.presentationml.notesSlide+xml"/>
  <Override PartName="/ppt/notesSlides/notesSlide582.xml" ContentType="application/vnd.openxmlformats-officedocument.presentationml.notesSlide+xml"/>
  <Override PartName="/ppt/notesSlides/notesSlide583.xml" ContentType="application/vnd.openxmlformats-officedocument.presentationml.notesSlide+xml"/>
  <Override PartName="/ppt/notesSlides/notesSlide584.xml" ContentType="application/vnd.openxmlformats-officedocument.presentationml.notesSlide+xml"/>
  <Override PartName="/ppt/notesSlides/notesSlide585.xml" ContentType="application/vnd.openxmlformats-officedocument.presentationml.notesSlide+xml"/>
  <Override PartName="/ppt/notesSlides/notesSlide586.xml" ContentType="application/vnd.openxmlformats-officedocument.presentationml.notesSlide+xml"/>
  <Override PartName="/ppt/notesSlides/notesSlide587.xml" ContentType="application/vnd.openxmlformats-officedocument.presentationml.notesSlide+xml"/>
  <Override PartName="/ppt/notesSlides/notesSlide588.xml" ContentType="application/vnd.openxmlformats-officedocument.presentationml.notesSlide+xml"/>
  <Override PartName="/ppt/notesSlides/notesSlide589.xml" ContentType="application/vnd.openxmlformats-officedocument.presentationml.notesSlide+xml"/>
  <Override PartName="/ppt/notesSlides/notesSlide590.xml" ContentType="application/vnd.openxmlformats-officedocument.presentationml.notesSlide+xml"/>
  <Override PartName="/ppt/notesSlides/notesSlide591.xml" ContentType="application/vnd.openxmlformats-officedocument.presentationml.notesSlide+xml"/>
  <Override PartName="/ppt/notesSlides/notesSlide592.xml" ContentType="application/vnd.openxmlformats-officedocument.presentationml.notesSlide+xml"/>
  <Override PartName="/ppt/notesSlides/notesSlide593.xml" ContentType="application/vnd.openxmlformats-officedocument.presentationml.notesSlide+xml"/>
  <Override PartName="/ppt/notesSlides/notesSlide594.xml" ContentType="application/vnd.openxmlformats-officedocument.presentationml.notesSlide+xml"/>
  <Override PartName="/ppt/notesSlides/notesSlide595.xml" ContentType="application/vnd.openxmlformats-officedocument.presentationml.notesSlide+xml"/>
  <Override PartName="/ppt/notesSlides/notesSlide596.xml" ContentType="application/vnd.openxmlformats-officedocument.presentationml.notesSlide+xml"/>
  <Override PartName="/ppt/notesSlides/notesSlide597.xml" ContentType="application/vnd.openxmlformats-officedocument.presentationml.notesSlide+xml"/>
  <Override PartName="/ppt/notesSlides/notesSlide598.xml" ContentType="application/vnd.openxmlformats-officedocument.presentationml.notesSlide+xml"/>
  <Override PartName="/ppt/notesSlides/notesSlide599.xml" ContentType="application/vnd.openxmlformats-officedocument.presentationml.notesSlide+xml"/>
  <Override PartName="/ppt/notesSlides/notesSlide600.xml" ContentType="application/vnd.openxmlformats-officedocument.presentationml.notesSlide+xml"/>
  <Override PartName="/ppt/notesSlides/notesSlide601.xml" ContentType="application/vnd.openxmlformats-officedocument.presentationml.notesSlide+xml"/>
  <Override PartName="/ppt/notesSlides/notesSlide602.xml" ContentType="application/vnd.openxmlformats-officedocument.presentationml.notesSlide+xml"/>
  <Override PartName="/ppt/notesSlides/notesSlide603.xml" ContentType="application/vnd.openxmlformats-officedocument.presentationml.notesSlide+xml"/>
  <Override PartName="/ppt/notesSlides/notesSlide604.xml" ContentType="application/vnd.openxmlformats-officedocument.presentationml.notesSlide+xml"/>
  <Override PartName="/ppt/notesSlides/notesSlide605.xml" ContentType="application/vnd.openxmlformats-officedocument.presentationml.notesSlide+xml"/>
  <Override PartName="/ppt/notesSlides/notesSlide606.xml" ContentType="application/vnd.openxmlformats-officedocument.presentationml.notesSlide+xml"/>
  <Override PartName="/ppt/notesSlides/notesSlide607.xml" ContentType="application/vnd.openxmlformats-officedocument.presentationml.notesSlide+xml"/>
  <Override PartName="/ppt/notesSlides/notesSlide608.xml" ContentType="application/vnd.openxmlformats-officedocument.presentationml.notesSlide+xml"/>
  <Override PartName="/ppt/notesSlides/notesSlide609.xml" ContentType="application/vnd.openxmlformats-officedocument.presentationml.notesSlide+xml"/>
  <Override PartName="/ppt/notesSlides/notesSlide610.xml" ContentType="application/vnd.openxmlformats-officedocument.presentationml.notesSlide+xml"/>
  <Override PartName="/ppt/notesSlides/notesSlide611.xml" ContentType="application/vnd.openxmlformats-officedocument.presentationml.notesSlide+xml"/>
  <Override PartName="/ppt/notesSlides/notesSlide612.xml" ContentType="application/vnd.openxmlformats-officedocument.presentationml.notesSlide+xml"/>
  <Override PartName="/ppt/notesSlides/notesSlide613.xml" ContentType="application/vnd.openxmlformats-officedocument.presentationml.notesSlide+xml"/>
  <Override PartName="/ppt/notesSlides/notesSlide614.xml" ContentType="application/vnd.openxmlformats-officedocument.presentationml.notesSlide+xml"/>
  <Override PartName="/ppt/notesSlides/notesSlide615.xml" ContentType="application/vnd.openxmlformats-officedocument.presentationml.notesSlide+xml"/>
  <Override PartName="/ppt/notesSlides/notesSlide616.xml" ContentType="application/vnd.openxmlformats-officedocument.presentationml.notesSlide+xml"/>
  <Override PartName="/ppt/notesSlides/notesSlide617.xml" ContentType="application/vnd.openxmlformats-officedocument.presentationml.notesSlide+xml"/>
  <Override PartName="/ppt/notesSlides/notesSlide618.xml" ContentType="application/vnd.openxmlformats-officedocument.presentationml.notesSlide+xml"/>
  <Override PartName="/ppt/notesSlides/notesSlide619.xml" ContentType="application/vnd.openxmlformats-officedocument.presentationml.notesSlide+xml"/>
  <Override PartName="/ppt/notesSlides/notesSlide620.xml" ContentType="application/vnd.openxmlformats-officedocument.presentationml.notesSlide+xml"/>
  <Override PartName="/ppt/notesSlides/notesSlide621.xml" ContentType="application/vnd.openxmlformats-officedocument.presentationml.notesSlide+xml"/>
  <Override PartName="/ppt/notesSlides/notesSlide622.xml" ContentType="application/vnd.openxmlformats-officedocument.presentationml.notesSlide+xml"/>
  <Override PartName="/ppt/notesSlides/notesSlide623.xml" ContentType="application/vnd.openxmlformats-officedocument.presentationml.notesSlide+xml"/>
  <Override PartName="/ppt/notesSlides/notesSlide624.xml" ContentType="application/vnd.openxmlformats-officedocument.presentationml.notesSlide+xml"/>
  <Override PartName="/ppt/notesSlides/notesSlide625.xml" ContentType="application/vnd.openxmlformats-officedocument.presentationml.notesSlide+xml"/>
  <Override PartName="/ppt/notesSlides/notesSlide626.xml" ContentType="application/vnd.openxmlformats-officedocument.presentationml.notesSlide+xml"/>
  <Override PartName="/ppt/notesSlides/notesSlide627.xml" ContentType="application/vnd.openxmlformats-officedocument.presentationml.notesSlide+xml"/>
  <Override PartName="/ppt/notesSlides/notesSlide628.xml" ContentType="application/vnd.openxmlformats-officedocument.presentationml.notesSlide+xml"/>
  <Override PartName="/ppt/notesSlides/notesSlide629.xml" ContentType="application/vnd.openxmlformats-officedocument.presentationml.notesSlide+xml"/>
  <Override PartName="/ppt/notesSlides/notesSlide630.xml" ContentType="application/vnd.openxmlformats-officedocument.presentationml.notesSlide+xml"/>
  <Override PartName="/ppt/notesSlides/notesSlide631.xml" ContentType="application/vnd.openxmlformats-officedocument.presentationml.notesSlide+xml"/>
  <Override PartName="/ppt/notesSlides/notesSlide632.xml" ContentType="application/vnd.openxmlformats-officedocument.presentationml.notesSlide+xml"/>
  <Override PartName="/ppt/notesSlides/notesSlide633.xml" ContentType="application/vnd.openxmlformats-officedocument.presentationml.notesSlide+xml"/>
  <Override PartName="/ppt/notesSlides/notesSlide634.xml" ContentType="application/vnd.openxmlformats-officedocument.presentationml.notesSlide+xml"/>
  <Override PartName="/ppt/notesSlides/notesSlide635.xml" ContentType="application/vnd.openxmlformats-officedocument.presentationml.notesSlide+xml"/>
  <Override PartName="/ppt/notesSlides/notesSlide636.xml" ContentType="application/vnd.openxmlformats-officedocument.presentationml.notesSlide+xml"/>
  <Override PartName="/ppt/notesSlides/notesSlide637.xml" ContentType="application/vnd.openxmlformats-officedocument.presentationml.notesSlide+xml"/>
  <Override PartName="/ppt/notesSlides/notesSlide638.xml" ContentType="application/vnd.openxmlformats-officedocument.presentationml.notesSlide+xml"/>
  <Override PartName="/ppt/notesSlides/notesSlide639.xml" ContentType="application/vnd.openxmlformats-officedocument.presentationml.notesSlide+xml"/>
  <Override PartName="/ppt/notesSlides/notesSlide640.xml" ContentType="application/vnd.openxmlformats-officedocument.presentationml.notesSlide+xml"/>
  <Override PartName="/ppt/notesSlides/notesSlide641.xml" ContentType="application/vnd.openxmlformats-officedocument.presentationml.notesSlide+xml"/>
  <Override PartName="/ppt/notesSlides/notesSlide642.xml" ContentType="application/vnd.openxmlformats-officedocument.presentationml.notesSlide+xml"/>
  <Override PartName="/ppt/notesSlides/notesSlide643.xml" ContentType="application/vnd.openxmlformats-officedocument.presentationml.notesSlide+xml"/>
  <Override PartName="/ppt/notesSlides/notesSlide644.xml" ContentType="application/vnd.openxmlformats-officedocument.presentationml.notesSlide+xml"/>
  <Override PartName="/ppt/notesSlides/notesSlide645.xml" ContentType="application/vnd.openxmlformats-officedocument.presentationml.notesSlide+xml"/>
  <Override PartName="/ppt/notesSlides/notesSlide646.xml" ContentType="application/vnd.openxmlformats-officedocument.presentationml.notesSlide+xml"/>
  <Override PartName="/ppt/notesSlides/notesSlide647.xml" ContentType="application/vnd.openxmlformats-officedocument.presentationml.notesSlide+xml"/>
  <Override PartName="/ppt/notesSlides/notesSlide648.xml" ContentType="application/vnd.openxmlformats-officedocument.presentationml.notesSlide+xml"/>
  <Override PartName="/ppt/notesSlides/notesSlide649.xml" ContentType="application/vnd.openxmlformats-officedocument.presentationml.notesSlide+xml"/>
  <Override PartName="/ppt/notesSlides/notesSlide650.xml" ContentType="application/vnd.openxmlformats-officedocument.presentationml.notesSlide+xml"/>
  <Override PartName="/ppt/notesSlides/notesSlide651.xml" ContentType="application/vnd.openxmlformats-officedocument.presentationml.notesSlide+xml"/>
  <Override PartName="/ppt/notesSlides/notesSlide652.xml" ContentType="application/vnd.openxmlformats-officedocument.presentationml.notesSlide+xml"/>
  <Override PartName="/ppt/notesSlides/notesSlide653.xml" ContentType="application/vnd.openxmlformats-officedocument.presentationml.notesSlide+xml"/>
  <Override PartName="/ppt/notesSlides/notesSlide654.xml" ContentType="application/vnd.openxmlformats-officedocument.presentationml.notesSlide+xml"/>
  <Override PartName="/ppt/notesSlides/notesSlide655.xml" ContentType="application/vnd.openxmlformats-officedocument.presentationml.notesSlide+xml"/>
  <Override PartName="/ppt/notesSlides/notesSlide656.xml" ContentType="application/vnd.openxmlformats-officedocument.presentationml.notesSlide+xml"/>
  <Override PartName="/ppt/notesSlides/notesSlide657.xml" ContentType="application/vnd.openxmlformats-officedocument.presentationml.notesSlide+xml"/>
  <Override PartName="/ppt/notesSlides/notesSlide658.xml" ContentType="application/vnd.openxmlformats-officedocument.presentationml.notesSlide+xml"/>
  <Override PartName="/ppt/notesSlides/notesSlide659.xml" ContentType="application/vnd.openxmlformats-officedocument.presentationml.notesSlide+xml"/>
  <Override PartName="/ppt/notesSlides/notesSlide660.xml" ContentType="application/vnd.openxmlformats-officedocument.presentationml.notesSlide+xml"/>
  <Override PartName="/ppt/notesSlides/notesSlide661.xml" ContentType="application/vnd.openxmlformats-officedocument.presentationml.notesSlide+xml"/>
  <Override PartName="/ppt/notesSlides/notesSlide662.xml" ContentType="application/vnd.openxmlformats-officedocument.presentationml.notesSlide+xml"/>
  <Override PartName="/ppt/notesSlides/notesSlide663.xml" ContentType="application/vnd.openxmlformats-officedocument.presentationml.notesSlide+xml"/>
  <Override PartName="/ppt/notesSlides/notesSlide664.xml" ContentType="application/vnd.openxmlformats-officedocument.presentationml.notesSlide+xml"/>
  <Override PartName="/ppt/notesSlides/notesSlide665.xml" ContentType="application/vnd.openxmlformats-officedocument.presentationml.notesSlide+xml"/>
  <Override PartName="/ppt/notesSlides/notesSlide666.xml" ContentType="application/vnd.openxmlformats-officedocument.presentationml.notesSlide+xml"/>
  <Override PartName="/ppt/notesSlides/notesSlide667.xml" ContentType="application/vnd.openxmlformats-officedocument.presentationml.notesSlide+xml"/>
  <Override PartName="/ppt/notesSlides/notesSlide668.xml" ContentType="application/vnd.openxmlformats-officedocument.presentationml.notesSlide+xml"/>
  <Override PartName="/ppt/notesSlides/notesSlide669.xml" ContentType="application/vnd.openxmlformats-officedocument.presentationml.notesSlide+xml"/>
  <Override PartName="/ppt/notesSlides/notesSlide670.xml" ContentType="application/vnd.openxmlformats-officedocument.presentationml.notesSlide+xml"/>
  <Override PartName="/ppt/notesSlides/notesSlide671.xml" ContentType="application/vnd.openxmlformats-officedocument.presentationml.notesSlide+xml"/>
  <Override PartName="/ppt/notesSlides/notesSlide672.xml" ContentType="application/vnd.openxmlformats-officedocument.presentationml.notesSlide+xml"/>
  <Override PartName="/ppt/notesSlides/notesSlide673.xml" ContentType="application/vnd.openxmlformats-officedocument.presentationml.notesSlide+xml"/>
  <Override PartName="/ppt/notesSlides/notesSlide674.xml" ContentType="application/vnd.openxmlformats-officedocument.presentationml.notesSlide+xml"/>
  <Override PartName="/ppt/notesSlides/notesSlide675.xml" ContentType="application/vnd.openxmlformats-officedocument.presentationml.notesSlide+xml"/>
  <Override PartName="/ppt/notesSlides/notesSlide676.xml" ContentType="application/vnd.openxmlformats-officedocument.presentationml.notesSlide+xml"/>
  <Override PartName="/ppt/notesSlides/notesSlide677.xml" ContentType="application/vnd.openxmlformats-officedocument.presentationml.notesSlide+xml"/>
  <Override PartName="/ppt/notesSlides/notesSlide678.xml" ContentType="application/vnd.openxmlformats-officedocument.presentationml.notesSlide+xml"/>
  <Override PartName="/ppt/notesSlides/notesSlide679.xml" ContentType="application/vnd.openxmlformats-officedocument.presentationml.notesSlide+xml"/>
  <Override PartName="/ppt/notesSlides/notesSlide680.xml" ContentType="application/vnd.openxmlformats-officedocument.presentationml.notesSlide+xml"/>
  <Override PartName="/ppt/notesSlides/notesSlide681.xml" ContentType="application/vnd.openxmlformats-officedocument.presentationml.notesSlide+xml"/>
  <Override PartName="/ppt/notesSlides/notesSlide682.xml" ContentType="application/vnd.openxmlformats-officedocument.presentationml.notesSlide+xml"/>
  <Override PartName="/ppt/notesSlides/notesSlide683.xml" ContentType="application/vnd.openxmlformats-officedocument.presentationml.notesSlide+xml"/>
  <Override PartName="/ppt/notesSlides/notesSlide684.xml" ContentType="application/vnd.openxmlformats-officedocument.presentationml.notesSlide+xml"/>
  <Override PartName="/ppt/notesSlides/notesSlide685.xml" ContentType="application/vnd.openxmlformats-officedocument.presentationml.notesSlide+xml"/>
  <Override PartName="/ppt/notesSlides/notesSlide686.xml" ContentType="application/vnd.openxmlformats-officedocument.presentationml.notesSlide+xml"/>
  <Override PartName="/ppt/notesSlides/notesSlide687.xml" ContentType="application/vnd.openxmlformats-officedocument.presentationml.notesSlide+xml"/>
  <Override PartName="/ppt/notesSlides/notesSlide688.xml" ContentType="application/vnd.openxmlformats-officedocument.presentationml.notesSlide+xml"/>
  <Override PartName="/ppt/notesSlides/notesSlide689.xml" ContentType="application/vnd.openxmlformats-officedocument.presentationml.notesSlide+xml"/>
  <Override PartName="/ppt/notesSlides/notesSlide6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2" r:id="rId1"/>
    <p:sldMasterId id="2147483673" r:id="rId2"/>
    <p:sldMasterId id="2147483674" r:id="rId3"/>
    <p:sldMasterId id="2147483687" r:id="rId4"/>
    <p:sldMasterId id="2147483700" r:id="rId5"/>
    <p:sldMasterId id="2147483713" r:id="rId6"/>
    <p:sldMasterId id="2147483749" r:id="rId7"/>
    <p:sldMasterId id="2147483762" r:id="rId8"/>
    <p:sldMasterId id="2147483775" r:id="rId9"/>
  </p:sldMasterIdLst>
  <p:notesMasterIdLst>
    <p:notesMasterId r:id="rId700"/>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 id="348" r:id="rId102"/>
    <p:sldId id="349" r:id="rId103"/>
    <p:sldId id="350" r:id="rId104"/>
    <p:sldId id="351" r:id="rId105"/>
    <p:sldId id="352" r:id="rId106"/>
    <p:sldId id="353" r:id="rId107"/>
    <p:sldId id="354" r:id="rId108"/>
    <p:sldId id="355" r:id="rId109"/>
    <p:sldId id="356" r:id="rId110"/>
    <p:sldId id="357" r:id="rId111"/>
    <p:sldId id="358" r:id="rId112"/>
    <p:sldId id="359" r:id="rId113"/>
    <p:sldId id="360" r:id="rId114"/>
    <p:sldId id="361" r:id="rId115"/>
    <p:sldId id="362" r:id="rId116"/>
    <p:sldId id="363" r:id="rId117"/>
    <p:sldId id="364" r:id="rId118"/>
    <p:sldId id="365" r:id="rId119"/>
    <p:sldId id="366" r:id="rId120"/>
    <p:sldId id="367" r:id="rId121"/>
    <p:sldId id="368" r:id="rId122"/>
    <p:sldId id="369" r:id="rId123"/>
    <p:sldId id="370" r:id="rId124"/>
    <p:sldId id="371" r:id="rId125"/>
    <p:sldId id="372" r:id="rId126"/>
    <p:sldId id="373" r:id="rId127"/>
    <p:sldId id="374" r:id="rId128"/>
    <p:sldId id="375" r:id="rId129"/>
    <p:sldId id="376" r:id="rId130"/>
    <p:sldId id="377" r:id="rId131"/>
    <p:sldId id="378" r:id="rId132"/>
    <p:sldId id="379" r:id="rId133"/>
    <p:sldId id="380" r:id="rId134"/>
    <p:sldId id="381" r:id="rId135"/>
    <p:sldId id="382" r:id="rId136"/>
    <p:sldId id="383" r:id="rId137"/>
    <p:sldId id="384" r:id="rId138"/>
    <p:sldId id="385" r:id="rId139"/>
    <p:sldId id="386" r:id="rId140"/>
    <p:sldId id="387" r:id="rId141"/>
    <p:sldId id="388" r:id="rId142"/>
    <p:sldId id="389" r:id="rId143"/>
    <p:sldId id="390" r:id="rId144"/>
    <p:sldId id="391" r:id="rId145"/>
    <p:sldId id="392" r:id="rId146"/>
    <p:sldId id="393" r:id="rId147"/>
    <p:sldId id="394" r:id="rId148"/>
    <p:sldId id="395" r:id="rId149"/>
    <p:sldId id="396" r:id="rId150"/>
    <p:sldId id="397" r:id="rId151"/>
    <p:sldId id="398" r:id="rId152"/>
    <p:sldId id="399" r:id="rId153"/>
    <p:sldId id="400" r:id="rId154"/>
    <p:sldId id="401" r:id="rId155"/>
    <p:sldId id="402" r:id="rId156"/>
    <p:sldId id="403" r:id="rId157"/>
    <p:sldId id="404" r:id="rId158"/>
    <p:sldId id="405" r:id="rId159"/>
    <p:sldId id="406" r:id="rId160"/>
    <p:sldId id="407" r:id="rId161"/>
    <p:sldId id="408" r:id="rId162"/>
    <p:sldId id="409" r:id="rId163"/>
    <p:sldId id="410" r:id="rId164"/>
    <p:sldId id="411" r:id="rId165"/>
    <p:sldId id="412" r:id="rId166"/>
    <p:sldId id="413" r:id="rId167"/>
    <p:sldId id="414" r:id="rId168"/>
    <p:sldId id="415" r:id="rId169"/>
    <p:sldId id="416" r:id="rId170"/>
    <p:sldId id="417" r:id="rId171"/>
    <p:sldId id="418" r:id="rId172"/>
    <p:sldId id="419" r:id="rId173"/>
    <p:sldId id="420" r:id="rId174"/>
    <p:sldId id="421" r:id="rId175"/>
    <p:sldId id="422" r:id="rId176"/>
    <p:sldId id="423" r:id="rId177"/>
    <p:sldId id="424" r:id="rId178"/>
    <p:sldId id="425" r:id="rId179"/>
    <p:sldId id="426" r:id="rId180"/>
    <p:sldId id="427" r:id="rId181"/>
    <p:sldId id="428" r:id="rId182"/>
    <p:sldId id="429" r:id="rId183"/>
    <p:sldId id="430" r:id="rId184"/>
    <p:sldId id="431" r:id="rId185"/>
    <p:sldId id="432" r:id="rId186"/>
    <p:sldId id="433" r:id="rId187"/>
    <p:sldId id="434" r:id="rId188"/>
    <p:sldId id="435" r:id="rId189"/>
    <p:sldId id="436" r:id="rId190"/>
    <p:sldId id="437" r:id="rId191"/>
    <p:sldId id="438" r:id="rId192"/>
    <p:sldId id="439" r:id="rId193"/>
    <p:sldId id="440" r:id="rId194"/>
    <p:sldId id="441" r:id="rId195"/>
    <p:sldId id="442" r:id="rId196"/>
    <p:sldId id="443" r:id="rId197"/>
    <p:sldId id="444" r:id="rId198"/>
    <p:sldId id="445" r:id="rId199"/>
    <p:sldId id="446" r:id="rId200"/>
    <p:sldId id="447" r:id="rId201"/>
    <p:sldId id="448" r:id="rId202"/>
    <p:sldId id="449" r:id="rId203"/>
    <p:sldId id="450" r:id="rId204"/>
    <p:sldId id="451" r:id="rId205"/>
    <p:sldId id="452" r:id="rId206"/>
    <p:sldId id="453" r:id="rId207"/>
    <p:sldId id="454" r:id="rId208"/>
    <p:sldId id="455" r:id="rId209"/>
    <p:sldId id="456" r:id="rId210"/>
    <p:sldId id="457" r:id="rId211"/>
    <p:sldId id="459" r:id="rId212"/>
    <p:sldId id="460" r:id="rId213"/>
    <p:sldId id="461" r:id="rId214"/>
    <p:sldId id="462" r:id="rId215"/>
    <p:sldId id="463" r:id="rId216"/>
    <p:sldId id="464" r:id="rId217"/>
    <p:sldId id="465" r:id="rId218"/>
    <p:sldId id="466" r:id="rId219"/>
    <p:sldId id="467" r:id="rId220"/>
    <p:sldId id="468" r:id="rId221"/>
    <p:sldId id="469" r:id="rId222"/>
    <p:sldId id="470" r:id="rId223"/>
    <p:sldId id="471" r:id="rId224"/>
    <p:sldId id="472" r:id="rId225"/>
    <p:sldId id="473" r:id="rId226"/>
    <p:sldId id="474" r:id="rId227"/>
    <p:sldId id="475" r:id="rId228"/>
    <p:sldId id="476" r:id="rId229"/>
    <p:sldId id="477" r:id="rId230"/>
    <p:sldId id="478" r:id="rId231"/>
    <p:sldId id="479" r:id="rId232"/>
    <p:sldId id="480" r:id="rId233"/>
    <p:sldId id="481" r:id="rId234"/>
    <p:sldId id="482" r:id="rId235"/>
    <p:sldId id="483" r:id="rId236"/>
    <p:sldId id="484" r:id="rId237"/>
    <p:sldId id="485" r:id="rId238"/>
    <p:sldId id="486" r:id="rId239"/>
    <p:sldId id="487" r:id="rId240"/>
    <p:sldId id="488" r:id="rId241"/>
    <p:sldId id="489" r:id="rId242"/>
    <p:sldId id="490" r:id="rId243"/>
    <p:sldId id="491" r:id="rId244"/>
    <p:sldId id="492" r:id="rId245"/>
    <p:sldId id="493" r:id="rId246"/>
    <p:sldId id="494" r:id="rId247"/>
    <p:sldId id="495" r:id="rId248"/>
    <p:sldId id="496" r:id="rId249"/>
    <p:sldId id="497" r:id="rId250"/>
    <p:sldId id="498" r:id="rId251"/>
    <p:sldId id="499" r:id="rId252"/>
    <p:sldId id="500" r:id="rId253"/>
    <p:sldId id="501" r:id="rId254"/>
    <p:sldId id="502" r:id="rId255"/>
    <p:sldId id="503" r:id="rId256"/>
    <p:sldId id="504" r:id="rId257"/>
    <p:sldId id="505" r:id="rId258"/>
    <p:sldId id="506" r:id="rId259"/>
    <p:sldId id="507" r:id="rId260"/>
    <p:sldId id="508" r:id="rId261"/>
    <p:sldId id="509" r:id="rId262"/>
    <p:sldId id="510" r:id="rId263"/>
    <p:sldId id="511" r:id="rId264"/>
    <p:sldId id="512" r:id="rId265"/>
    <p:sldId id="513" r:id="rId266"/>
    <p:sldId id="514" r:id="rId267"/>
    <p:sldId id="515" r:id="rId268"/>
    <p:sldId id="516" r:id="rId269"/>
    <p:sldId id="517" r:id="rId270"/>
    <p:sldId id="518" r:id="rId271"/>
    <p:sldId id="519" r:id="rId272"/>
    <p:sldId id="520" r:id="rId273"/>
    <p:sldId id="458" r:id="rId274"/>
    <p:sldId id="521" r:id="rId275"/>
    <p:sldId id="522" r:id="rId276"/>
    <p:sldId id="523" r:id="rId277"/>
    <p:sldId id="524" r:id="rId278"/>
    <p:sldId id="525" r:id="rId279"/>
    <p:sldId id="526" r:id="rId280"/>
    <p:sldId id="527" r:id="rId281"/>
    <p:sldId id="528" r:id="rId282"/>
    <p:sldId id="529" r:id="rId283"/>
    <p:sldId id="530" r:id="rId284"/>
    <p:sldId id="531" r:id="rId285"/>
    <p:sldId id="532" r:id="rId286"/>
    <p:sldId id="533" r:id="rId287"/>
    <p:sldId id="534" r:id="rId288"/>
    <p:sldId id="535" r:id="rId289"/>
    <p:sldId id="536" r:id="rId290"/>
    <p:sldId id="537" r:id="rId291"/>
    <p:sldId id="538" r:id="rId292"/>
    <p:sldId id="539" r:id="rId293"/>
    <p:sldId id="540" r:id="rId294"/>
    <p:sldId id="541" r:id="rId295"/>
    <p:sldId id="542" r:id="rId296"/>
    <p:sldId id="543" r:id="rId297"/>
    <p:sldId id="544" r:id="rId298"/>
    <p:sldId id="545" r:id="rId299"/>
    <p:sldId id="546" r:id="rId300"/>
    <p:sldId id="547" r:id="rId301"/>
    <p:sldId id="548" r:id="rId302"/>
    <p:sldId id="549" r:id="rId303"/>
    <p:sldId id="550" r:id="rId304"/>
    <p:sldId id="551" r:id="rId305"/>
    <p:sldId id="552" r:id="rId306"/>
    <p:sldId id="553" r:id="rId307"/>
    <p:sldId id="554" r:id="rId308"/>
    <p:sldId id="555" r:id="rId309"/>
    <p:sldId id="556" r:id="rId310"/>
    <p:sldId id="557" r:id="rId311"/>
    <p:sldId id="558" r:id="rId312"/>
    <p:sldId id="559" r:id="rId313"/>
    <p:sldId id="560" r:id="rId314"/>
    <p:sldId id="561" r:id="rId315"/>
    <p:sldId id="562" r:id="rId316"/>
    <p:sldId id="563" r:id="rId317"/>
    <p:sldId id="564" r:id="rId318"/>
    <p:sldId id="565" r:id="rId319"/>
    <p:sldId id="566" r:id="rId320"/>
    <p:sldId id="567" r:id="rId321"/>
    <p:sldId id="568" r:id="rId322"/>
    <p:sldId id="569" r:id="rId323"/>
    <p:sldId id="570" r:id="rId324"/>
    <p:sldId id="571" r:id="rId325"/>
    <p:sldId id="572" r:id="rId326"/>
    <p:sldId id="573" r:id="rId327"/>
    <p:sldId id="574" r:id="rId328"/>
    <p:sldId id="575" r:id="rId329"/>
    <p:sldId id="576" r:id="rId330"/>
    <p:sldId id="577" r:id="rId331"/>
    <p:sldId id="578" r:id="rId332"/>
    <p:sldId id="579" r:id="rId333"/>
    <p:sldId id="580" r:id="rId334"/>
    <p:sldId id="581" r:id="rId335"/>
    <p:sldId id="582" r:id="rId336"/>
    <p:sldId id="583" r:id="rId337"/>
    <p:sldId id="584" r:id="rId338"/>
    <p:sldId id="585" r:id="rId339"/>
    <p:sldId id="586" r:id="rId340"/>
    <p:sldId id="587" r:id="rId341"/>
    <p:sldId id="588" r:id="rId342"/>
    <p:sldId id="589" r:id="rId343"/>
    <p:sldId id="590" r:id="rId344"/>
    <p:sldId id="591" r:id="rId345"/>
    <p:sldId id="592" r:id="rId346"/>
    <p:sldId id="593" r:id="rId347"/>
    <p:sldId id="594" r:id="rId348"/>
    <p:sldId id="595" r:id="rId349"/>
    <p:sldId id="596" r:id="rId350"/>
    <p:sldId id="597" r:id="rId351"/>
    <p:sldId id="598" r:id="rId352"/>
    <p:sldId id="599" r:id="rId353"/>
    <p:sldId id="600" r:id="rId354"/>
    <p:sldId id="601" r:id="rId355"/>
    <p:sldId id="602" r:id="rId356"/>
    <p:sldId id="603" r:id="rId357"/>
    <p:sldId id="604" r:id="rId358"/>
    <p:sldId id="605" r:id="rId359"/>
    <p:sldId id="606" r:id="rId360"/>
    <p:sldId id="607" r:id="rId361"/>
    <p:sldId id="608" r:id="rId362"/>
    <p:sldId id="609" r:id="rId363"/>
    <p:sldId id="610" r:id="rId364"/>
    <p:sldId id="611" r:id="rId365"/>
    <p:sldId id="612" r:id="rId366"/>
    <p:sldId id="613" r:id="rId367"/>
    <p:sldId id="614" r:id="rId368"/>
    <p:sldId id="615" r:id="rId369"/>
    <p:sldId id="616" r:id="rId370"/>
    <p:sldId id="617" r:id="rId371"/>
    <p:sldId id="618" r:id="rId372"/>
    <p:sldId id="619" r:id="rId373"/>
    <p:sldId id="620" r:id="rId374"/>
    <p:sldId id="621" r:id="rId375"/>
    <p:sldId id="622" r:id="rId376"/>
    <p:sldId id="623" r:id="rId377"/>
    <p:sldId id="624" r:id="rId378"/>
    <p:sldId id="625" r:id="rId379"/>
    <p:sldId id="626" r:id="rId380"/>
    <p:sldId id="627" r:id="rId381"/>
    <p:sldId id="628" r:id="rId382"/>
    <p:sldId id="629" r:id="rId383"/>
    <p:sldId id="630" r:id="rId384"/>
    <p:sldId id="631" r:id="rId385"/>
    <p:sldId id="632" r:id="rId386"/>
    <p:sldId id="633" r:id="rId387"/>
    <p:sldId id="634" r:id="rId388"/>
    <p:sldId id="635" r:id="rId389"/>
    <p:sldId id="636" r:id="rId390"/>
    <p:sldId id="637" r:id="rId391"/>
    <p:sldId id="638" r:id="rId392"/>
    <p:sldId id="639" r:id="rId393"/>
    <p:sldId id="640" r:id="rId394"/>
    <p:sldId id="641" r:id="rId395"/>
    <p:sldId id="642" r:id="rId396"/>
    <p:sldId id="643" r:id="rId397"/>
    <p:sldId id="644" r:id="rId398"/>
    <p:sldId id="645" r:id="rId399"/>
    <p:sldId id="646" r:id="rId400"/>
    <p:sldId id="647" r:id="rId401"/>
    <p:sldId id="648" r:id="rId402"/>
    <p:sldId id="649" r:id="rId403"/>
    <p:sldId id="650" r:id="rId404"/>
    <p:sldId id="651" r:id="rId405"/>
    <p:sldId id="652" r:id="rId406"/>
    <p:sldId id="653" r:id="rId407"/>
    <p:sldId id="654" r:id="rId408"/>
    <p:sldId id="655" r:id="rId409"/>
    <p:sldId id="656" r:id="rId410"/>
    <p:sldId id="657" r:id="rId411"/>
    <p:sldId id="658" r:id="rId412"/>
    <p:sldId id="659" r:id="rId413"/>
    <p:sldId id="660" r:id="rId414"/>
    <p:sldId id="661" r:id="rId415"/>
    <p:sldId id="662" r:id="rId416"/>
    <p:sldId id="663" r:id="rId417"/>
    <p:sldId id="664" r:id="rId418"/>
    <p:sldId id="665" r:id="rId419"/>
    <p:sldId id="666" r:id="rId420"/>
    <p:sldId id="667" r:id="rId421"/>
    <p:sldId id="668" r:id="rId422"/>
    <p:sldId id="669" r:id="rId423"/>
    <p:sldId id="670" r:id="rId424"/>
    <p:sldId id="671" r:id="rId425"/>
    <p:sldId id="672" r:id="rId426"/>
    <p:sldId id="673" r:id="rId427"/>
    <p:sldId id="674" r:id="rId428"/>
    <p:sldId id="675" r:id="rId429"/>
    <p:sldId id="676" r:id="rId430"/>
    <p:sldId id="677" r:id="rId431"/>
    <p:sldId id="678" r:id="rId432"/>
    <p:sldId id="679" r:id="rId433"/>
    <p:sldId id="680" r:id="rId434"/>
    <p:sldId id="681" r:id="rId435"/>
    <p:sldId id="682" r:id="rId436"/>
    <p:sldId id="683" r:id="rId437"/>
    <p:sldId id="684" r:id="rId438"/>
    <p:sldId id="685" r:id="rId439"/>
    <p:sldId id="686" r:id="rId440"/>
    <p:sldId id="687" r:id="rId441"/>
    <p:sldId id="688" r:id="rId442"/>
    <p:sldId id="689" r:id="rId443"/>
    <p:sldId id="690" r:id="rId444"/>
    <p:sldId id="691" r:id="rId445"/>
    <p:sldId id="692" r:id="rId446"/>
    <p:sldId id="693" r:id="rId447"/>
    <p:sldId id="694" r:id="rId448"/>
    <p:sldId id="695" r:id="rId449"/>
    <p:sldId id="696" r:id="rId450"/>
    <p:sldId id="697" r:id="rId451"/>
    <p:sldId id="698" r:id="rId452"/>
    <p:sldId id="699" r:id="rId453"/>
    <p:sldId id="700" r:id="rId454"/>
    <p:sldId id="701" r:id="rId455"/>
    <p:sldId id="702" r:id="rId456"/>
    <p:sldId id="703" r:id="rId457"/>
    <p:sldId id="704" r:id="rId458"/>
    <p:sldId id="705" r:id="rId459"/>
    <p:sldId id="706" r:id="rId460"/>
    <p:sldId id="707" r:id="rId461"/>
    <p:sldId id="708" r:id="rId462"/>
    <p:sldId id="709" r:id="rId463"/>
    <p:sldId id="710" r:id="rId464"/>
    <p:sldId id="711" r:id="rId465"/>
    <p:sldId id="712" r:id="rId466"/>
    <p:sldId id="713" r:id="rId467"/>
    <p:sldId id="714" r:id="rId468"/>
    <p:sldId id="715" r:id="rId469"/>
    <p:sldId id="716" r:id="rId470"/>
    <p:sldId id="717" r:id="rId471"/>
    <p:sldId id="718" r:id="rId472"/>
    <p:sldId id="719" r:id="rId473"/>
    <p:sldId id="720" r:id="rId474"/>
    <p:sldId id="721" r:id="rId475"/>
    <p:sldId id="722" r:id="rId476"/>
    <p:sldId id="723" r:id="rId477"/>
    <p:sldId id="724" r:id="rId478"/>
    <p:sldId id="725" r:id="rId479"/>
    <p:sldId id="726" r:id="rId480"/>
    <p:sldId id="727" r:id="rId481"/>
    <p:sldId id="728" r:id="rId482"/>
    <p:sldId id="729" r:id="rId483"/>
    <p:sldId id="730" r:id="rId484"/>
    <p:sldId id="731" r:id="rId485"/>
    <p:sldId id="732" r:id="rId486"/>
    <p:sldId id="733" r:id="rId487"/>
    <p:sldId id="734" r:id="rId488"/>
    <p:sldId id="735" r:id="rId489"/>
    <p:sldId id="736" r:id="rId490"/>
    <p:sldId id="737" r:id="rId491"/>
    <p:sldId id="738" r:id="rId492"/>
    <p:sldId id="739" r:id="rId493"/>
    <p:sldId id="740" r:id="rId494"/>
    <p:sldId id="741" r:id="rId495"/>
    <p:sldId id="742" r:id="rId496"/>
    <p:sldId id="743" r:id="rId497"/>
    <p:sldId id="744" r:id="rId498"/>
    <p:sldId id="745" r:id="rId499"/>
    <p:sldId id="746" r:id="rId500"/>
    <p:sldId id="747" r:id="rId501"/>
    <p:sldId id="748" r:id="rId502"/>
    <p:sldId id="749" r:id="rId503"/>
    <p:sldId id="750" r:id="rId504"/>
    <p:sldId id="751" r:id="rId505"/>
    <p:sldId id="752" r:id="rId506"/>
    <p:sldId id="753" r:id="rId507"/>
    <p:sldId id="754" r:id="rId508"/>
    <p:sldId id="755" r:id="rId509"/>
    <p:sldId id="756" r:id="rId510"/>
    <p:sldId id="757" r:id="rId511"/>
    <p:sldId id="758" r:id="rId512"/>
    <p:sldId id="759" r:id="rId513"/>
    <p:sldId id="760" r:id="rId514"/>
    <p:sldId id="761" r:id="rId515"/>
    <p:sldId id="762" r:id="rId516"/>
    <p:sldId id="763" r:id="rId517"/>
    <p:sldId id="764" r:id="rId518"/>
    <p:sldId id="765" r:id="rId519"/>
    <p:sldId id="766" r:id="rId520"/>
    <p:sldId id="767" r:id="rId521"/>
    <p:sldId id="768" r:id="rId522"/>
    <p:sldId id="769" r:id="rId523"/>
    <p:sldId id="770" r:id="rId524"/>
    <p:sldId id="771" r:id="rId525"/>
    <p:sldId id="772" r:id="rId526"/>
    <p:sldId id="773" r:id="rId527"/>
    <p:sldId id="774" r:id="rId528"/>
    <p:sldId id="775" r:id="rId529"/>
    <p:sldId id="776" r:id="rId530"/>
    <p:sldId id="777" r:id="rId531"/>
    <p:sldId id="778" r:id="rId532"/>
    <p:sldId id="779" r:id="rId533"/>
    <p:sldId id="780" r:id="rId534"/>
    <p:sldId id="781" r:id="rId535"/>
    <p:sldId id="782" r:id="rId536"/>
    <p:sldId id="783" r:id="rId537"/>
    <p:sldId id="784" r:id="rId538"/>
    <p:sldId id="785" r:id="rId539"/>
    <p:sldId id="786" r:id="rId540"/>
    <p:sldId id="787" r:id="rId541"/>
    <p:sldId id="788" r:id="rId542"/>
    <p:sldId id="789" r:id="rId543"/>
    <p:sldId id="790" r:id="rId544"/>
    <p:sldId id="791" r:id="rId545"/>
    <p:sldId id="792" r:id="rId546"/>
    <p:sldId id="793" r:id="rId547"/>
    <p:sldId id="794" r:id="rId548"/>
    <p:sldId id="795" r:id="rId549"/>
    <p:sldId id="796" r:id="rId550"/>
    <p:sldId id="797" r:id="rId551"/>
    <p:sldId id="798" r:id="rId552"/>
    <p:sldId id="799" r:id="rId553"/>
    <p:sldId id="800" r:id="rId554"/>
    <p:sldId id="801" r:id="rId555"/>
    <p:sldId id="802" r:id="rId556"/>
    <p:sldId id="803" r:id="rId557"/>
    <p:sldId id="804" r:id="rId558"/>
    <p:sldId id="805" r:id="rId559"/>
    <p:sldId id="806" r:id="rId560"/>
    <p:sldId id="807" r:id="rId561"/>
    <p:sldId id="808" r:id="rId562"/>
    <p:sldId id="809" r:id="rId563"/>
    <p:sldId id="810" r:id="rId564"/>
    <p:sldId id="811" r:id="rId565"/>
    <p:sldId id="812" r:id="rId566"/>
    <p:sldId id="813" r:id="rId567"/>
    <p:sldId id="814" r:id="rId568"/>
    <p:sldId id="815" r:id="rId569"/>
    <p:sldId id="816" r:id="rId570"/>
    <p:sldId id="817" r:id="rId571"/>
    <p:sldId id="818" r:id="rId572"/>
    <p:sldId id="819" r:id="rId573"/>
    <p:sldId id="820" r:id="rId574"/>
    <p:sldId id="821" r:id="rId575"/>
    <p:sldId id="822" r:id="rId576"/>
    <p:sldId id="823" r:id="rId577"/>
    <p:sldId id="824" r:id="rId578"/>
    <p:sldId id="825" r:id="rId579"/>
    <p:sldId id="826" r:id="rId580"/>
    <p:sldId id="827" r:id="rId581"/>
    <p:sldId id="828" r:id="rId582"/>
    <p:sldId id="829" r:id="rId583"/>
    <p:sldId id="830" r:id="rId584"/>
    <p:sldId id="831" r:id="rId585"/>
    <p:sldId id="832" r:id="rId586"/>
    <p:sldId id="833" r:id="rId587"/>
    <p:sldId id="834" r:id="rId588"/>
    <p:sldId id="835" r:id="rId589"/>
    <p:sldId id="836" r:id="rId590"/>
    <p:sldId id="837" r:id="rId591"/>
    <p:sldId id="838" r:id="rId592"/>
    <p:sldId id="839" r:id="rId593"/>
    <p:sldId id="840" r:id="rId594"/>
    <p:sldId id="841" r:id="rId595"/>
    <p:sldId id="842" r:id="rId596"/>
    <p:sldId id="843" r:id="rId597"/>
    <p:sldId id="844" r:id="rId598"/>
    <p:sldId id="845" r:id="rId599"/>
    <p:sldId id="846" r:id="rId600"/>
    <p:sldId id="847" r:id="rId601"/>
    <p:sldId id="848" r:id="rId602"/>
    <p:sldId id="849" r:id="rId603"/>
    <p:sldId id="850" r:id="rId604"/>
    <p:sldId id="851" r:id="rId605"/>
    <p:sldId id="852" r:id="rId606"/>
    <p:sldId id="853" r:id="rId607"/>
    <p:sldId id="854" r:id="rId608"/>
    <p:sldId id="855" r:id="rId609"/>
    <p:sldId id="856" r:id="rId610"/>
    <p:sldId id="857" r:id="rId611"/>
    <p:sldId id="858" r:id="rId612"/>
    <p:sldId id="859" r:id="rId613"/>
    <p:sldId id="860" r:id="rId614"/>
    <p:sldId id="861" r:id="rId615"/>
    <p:sldId id="862" r:id="rId616"/>
    <p:sldId id="863" r:id="rId617"/>
    <p:sldId id="864" r:id="rId618"/>
    <p:sldId id="865" r:id="rId619"/>
    <p:sldId id="866" r:id="rId620"/>
    <p:sldId id="867" r:id="rId621"/>
    <p:sldId id="868" r:id="rId622"/>
    <p:sldId id="869" r:id="rId623"/>
    <p:sldId id="870" r:id="rId624"/>
    <p:sldId id="871" r:id="rId625"/>
    <p:sldId id="872" r:id="rId626"/>
    <p:sldId id="873" r:id="rId627"/>
    <p:sldId id="874" r:id="rId628"/>
    <p:sldId id="875" r:id="rId629"/>
    <p:sldId id="876" r:id="rId630"/>
    <p:sldId id="877" r:id="rId631"/>
    <p:sldId id="878" r:id="rId632"/>
    <p:sldId id="879" r:id="rId633"/>
    <p:sldId id="880" r:id="rId634"/>
    <p:sldId id="881" r:id="rId635"/>
    <p:sldId id="882" r:id="rId636"/>
    <p:sldId id="883" r:id="rId637"/>
    <p:sldId id="884" r:id="rId638"/>
    <p:sldId id="885" r:id="rId639"/>
    <p:sldId id="886" r:id="rId640"/>
    <p:sldId id="887" r:id="rId641"/>
    <p:sldId id="888" r:id="rId642"/>
    <p:sldId id="889" r:id="rId643"/>
    <p:sldId id="890" r:id="rId644"/>
    <p:sldId id="891" r:id="rId645"/>
    <p:sldId id="892" r:id="rId646"/>
    <p:sldId id="893" r:id="rId647"/>
    <p:sldId id="894" r:id="rId648"/>
    <p:sldId id="895" r:id="rId649"/>
    <p:sldId id="896" r:id="rId650"/>
    <p:sldId id="897" r:id="rId651"/>
    <p:sldId id="898" r:id="rId652"/>
    <p:sldId id="899" r:id="rId653"/>
    <p:sldId id="900" r:id="rId654"/>
    <p:sldId id="901" r:id="rId655"/>
    <p:sldId id="902" r:id="rId656"/>
    <p:sldId id="903" r:id="rId657"/>
    <p:sldId id="904" r:id="rId658"/>
    <p:sldId id="905" r:id="rId659"/>
    <p:sldId id="906" r:id="rId660"/>
    <p:sldId id="907" r:id="rId661"/>
    <p:sldId id="908" r:id="rId662"/>
    <p:sldId id="909" r:id="rId663"/>
    <p:sldId id="910" r:id="rId664"/>
    <p:sldId id="911" r:id="rId665"/>
    <p:sldId id="912" r:id="rId666"/>
    <p:sldId id="913" r:id="rId667"/>
    <p:sldId id="914" r:id="rId668"/>
    <p:sldId id="915" r:id="rId669"/>
    <p:sldId id="916" r:id="rId670"/>
    <p:sldId id="917" r:id="rId671"/>
    <p:sldId id="918" r:id="rId672"/>
    <p:sldId id="919" r:id="rId673"/>
    <p:sldId id="920" r:id="rId674"/>
    <p:sldId id="921" r:id="rId675"/>
    <p:sldId id="922" r:id="rId676"/>
    <p:sldId id="923" r:id="rId677"/>
    <p:sldId id="924" r:id="rId678"/>
    <p:sldId id="925" r:id="rId679"/>
    <p:sldId id="926" r:id="rId680"/>
    <p:sldId id="927" r:id="rId681"/>
    <p:sldId id="928" r:id="rId682"/>
    <p:sldId id="929" r:id="rId683"/>
    <p:sldId id="930" r:id="rId684"/>
    <p:sldId id="931" r:id="rId685"/>
    <p:sldId id="932" r:id="rId686"/>
    <p:sldId id="933" r:id="rId687"/>
    <p:sldId id="934" r:id="rId688"/>
    <p:sldId id="935" r:id="rId689"/>
    <p:sldId id="936" r:id="rId690"/>
    <p:sldId id="937" r:id="rId691"/>
    <p:sldId id="938" r:id="rId692"/>
    <p:sldId id="939" r:id="rId693"/>
    <p:sldId id="940" r:id="rId694"/>
    <p:sldId id="941" r:id="rId695"/>
    <p:sldId id="942" r:id="rId696"/>
    <p:sldId id="943" r:id="rId697"/>
    <p:sldId id="944" r:id="rId698"/>
    <p:sldId id="945" r:id="rId699"/>
  </p:sldIdLst>
  <p:sldSz cx="12192000" cy="6858000"/>
  <p:notesSz cx="6858000" cy="9144000"/>
  <p:embeddedFontLst>
    <p:embeddedFont>
      <p:font typeface="Calibri" panose="020F0502020204030204" pitchFamily="34" charset="0"/>
      <p:regular r:id="rId701"/>
      <p:bold r:id="rId702"/>
      <p:italic r:id="rId703"/>
      <p:boldItalic r:id="rId704"/>
    </p:embeddedFont>
    <p:embeddedFont>
      <p:font typeface="Garamond" panose="02020404030301010803" pitchFamily="18" charset="0"/>
      <p:regular r:id="rId705"/>
      <p:bold r:id="rId706"/>
      <p:italic r:id="rId707"/>
      <p:boldItalic r:id="rId708"/>
    </p:embeddedFont>
    <p:embeddedFont>
      <p:font typeface="Pinyon Script" panose="020B0604020202020204" charset="0"/>
      <p:regular r:id="rId709"/>
    </p:embeddedFont>
    <p:embeddedFont>
      <p:font typeface="Roboto Mono" panose="020B0604020202020204" charset="0"/>
      <p:regular r:id="rId710"/>
      <p:bold r:id="rId711"/>
      <p:italic r:id="rId712"/>
      <p:boldItalic r:id="rId713"/>
    </p:embeddedFont>
    <p:embeddedFont>
      <p:font typeface="Ubuntu" panose="020B0604020202020204" charset="0"/>
      <p:regular r:id="rId714"/>
      <p:bold r:id="rId715"/>
      <p:italic r:id="rId716"/>
      <p:boldItalic r:id="rId7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0" d="100"/>
          <a:sy n="60" d="100"/>
        </p:scale>
        <p:origin x="102" y="2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99" Type="http://schemas.openxmlformats.org/officeDocument/2006/relationships/slide" Target="slides/slide290.xml"/><Relationship Id="rId671" Type="http://schemas.openxmlformats.org/officeDocument/2006/relationships/slide" Target="slides/slide662.xml"/><Relationship Id="rId21" Type="http://schemas.openxmlformats.org/officeDocument/2006/relationships/slide" Target="slides/slide12.xml"/><Relationship Id="rId63" Type="http://schemas.openxmlformats.org/officeDocument/2006/relationships/slide" Target="slides/slide54.xml"/><Relationship Id="rId159" Type="http://schemas.openxmlformats.org/officeDocument/2006/relationships/slide" Target="slides/slide150.xml"/><Relationship Id="rId324" Type="http://schemas.openxmlformats.org/officeDocument/2006/relationships/slide" Target="slides/slide315.xml"/><Relationship Id="rId366" Type="http://schemas.openxmlformats.org/officeDocument/2006/relationships/slide" Target="slides/slide357.xml"/><Relationship Id="rId531" Type="http://schemas.openxmlformats.org/officeDocument/2006/relationships/slide" Target="slides/slide522.xml"/><Relationship Id="rId573" Type="http://schemas.openxmlformats.org/officeDocument/2006/relationships/slide" Target="slides/slide564.xml"/><Relationship Id="rId629" Type="http://schemas.openxmlformats.org/officeDocument/2006/relationships/slide" Target="slides/slide620.xml"/><Relationship Id="rId170" Type="http://schemas.openxmlformats.org/officeDocument/2006/relationships/slide" Target="slides/slide161.xml"/><Relationship Id="rId226" Type="http://schemas.openxmlformats.org/officeDocument/2006/relationships/slide" Target="slides/slide217.xml"/><Relationship Id="rId433" Type="http://schemas.openxmlformats.org/officeDocument/2006/relationships/slide" Target="slides/slide424.xml"/><Relationship Id="rId268" Type="http://schemas.openxmlformats.org/officeDocument/2006/relationships/slide" Target="slides/slide259.xml"/><Relationship Id="rId475" Type="http://schemas.openxmlformats.org/officeDocument/2006/relationships/slide" Target="slides/slide466.xml"/><Relationship Id="rId640" Type="http://schemas.openxmlformats.org/officeDocument/2006/relationships/slide" Target="slides/slide631.xml"/><Relationship Id="rId682" Type="http://schemas.openxmlformats.org/officeDocument/2006/relationships/slide" Target="slides/slide673.xml"/><Relationship Id="rId32" Type="http://schemas.openxmlformats.org/officeDocument/2006/relationships/slide" Target="slides/slide23.xml"/><Relationship Id="rId74" Type="http://schemas.openxmlformats.org/officeDocument/2006/relationships/slide" Target="slides/slide65.xml"/><Relationship Id="rId128" Type="http://schemas.openxmlformats.org/officeDocument/2006/relationships/slide" Target="slides/slide119.xml"/><Relationship Id="rId335" Type="http://schemas.openxmlformats.org/officeDocument/2006/relationships/slide" Target="slides/slide326.xml"/><Relationship Id="rId377" Type="http://schemas.openxmlformats.org/officeDocument/2006/relationships/slide" Target="slides/slide368.xml"/><Relationship Id="rId500" Type="http://schemas.openxmlformats.org/officeDocument/2006/relationships/slide" Target="slides/slide491.xml"/><Relationship Id="rId542" Type="http://schemas.openxmlformats.org/officeDocument/2006/relationships/slide" Target="slides/slide533.xml"/><Relationship Id="rId584" Type="http://schemas.openxmlformats.org/officeDocument/2006/relationships/slide" Target="slides/slide575.xml"/><Relationship Id="rId5" Type="http://schemas.openxmlformats.org/officeDocument/2006/relationships/slideMaster" Target="slideMasters/slideMaster5.xml"/><Relationship Id="rId181" Type="http://schemas.openxmlformats.org/officeDocument/2006/relationships/slide" Target="slides/slide172.xml"/><Relationship Id="rId237" Type="http://schemas.openxmlformats.org/officeDocument/2006/relationships/slide" Target="slides/slide228.xml"/><Relationship Id="rId402" Type="http://schemas.openxmlformats.org/officeDocument/2006/relationships/slide" Target="slides/slide393.xml"/><Relationship Id="rId279" Type="http://schemas.openxmlformats.org/officeDocument/2006/relationships/slide" Target="slides/slide270.xml"/><Relationship Id="rId444" Type="http://schemas.openxmlformats.org/officeDocument/2006/relationships/slide" Target="slides/slide435.xml"/><Relationship Id="rId486" Type="http://schemas.openxmlformats.org/officeDocument/2006/relationships/slide" Target="slides/slide477.xml"/><Relationship Id="rId651" Type="http://schemas.openxmlformats.org/officeDocument/2006/relationships/slide" Target="slides/slide642.xml"/><Relationship Id="rId693" Type="http://schemas.openxmlformats.org/officeDocument/2006/relationships/slide" Target="slides/slide684.xml"/><Relationship Id="rId707" Type="http://schemas.openxmlformats.org/officeDocument/2006/relationships/font" Target="fonts/font7.fntdata"/><Relationship Id="rId43" Type="http://schemas.openxmlformats.org/officeDocument/2006/relationships/slide" Target="slides/slide34.xml"/><Relationship Id="rId139" Type="http://schemas.openxmlformats.org/officeDocument/2006/relationships/slide" Target="slides/slide130.xml"/><Relationship Id="rId290" Type="http://schemas.openxmlformats.org/officeDocument/2006/relationships/slide" Target="slides/slide281.xml"/><Relationship Id="rId304" Type="http://schemas.openxmlformats.org/officeDocument/2006/relationships/slide" Target="slides/slide295.xml"/><Relationship Id="rId346" Type="http://schemas.openxmlformats.org/officeDocument/2006/relationships/slide" Target="slides/slide337.xml"/><Relationship Id="rId388" Type="http://schemas.openxmlformats.org/officeDocument/2006/relationships/slide" Target="slides/slide379.xml"/><Relationship Id="rId511" Type="http://schemas.openxmlformats.org/officeDocument/2006/relationships/slide" Target="slides/slide502.xml"/><Relationship Id="rId553" Type="http://schemas.openxmlformats.org/officeDocument/2006/relationships/slide" Target="slides/slide544.xml"/><Relationship Id="rId609" Type="http://schemas.openxmlformats.org/officeDocument/2006/relationships/slide" Target="slides/slide600.xml"/><Relationship Id="rId85" Type="http://schemas.openxmlformats.org/officeDocument/2006/relationships/slide" Target="slides/slide76.xml"/><Relationship Id="rId150" Type="http://schemas.openxmlformats.org/officeDocument/2006/relationships/slide" Target="slides/slide141.xml"/><Relationship Id="rId192" Type="http://schemas.openxmlformats.org/officeDocument/2006/relationships/slide" Target="slides/slide183.xml"/><Relationship Id="rId206" Type="http://schemas.openxmlformats.org/officeDocument/2006/relationships/slide" Target="slides/slide197.xml"/><Relationship Id="rId413" Type="http://schemas.openxmlformats.org/officeDocument/2006/relationships/slide" Target="slides/slide404.xml"/><Relationship Id="rId595" Type="http://schemas.openxmlformats.org/officeDocument/2006/relationships/slide" Target="slides/slide586.xml"/><Relationship Id="rId248" Type="http://schemas.openxmlformats.org/officeDocument/2006/relationships/slide" Target="slides/slide239.xml"/><Relationship Id="rId455" Type="http://schemas.openxmlformats.org/officeDocument/2006/relationships/slide" Target="slides/slide446.xml"/><Relationship Id="rId497" Type="http://schemas.openxmlformats.org/officeDocument/2006/relationships/slide" Target="slides/slide488.xml"/><Relationship Id="rId620" Type="http://schemas.openxmlformats.org/officeDocument/2006/relationships/slide" Target="slides/slide611.xml"/><Relationship Id="rId662" Type="http://schemas.openxmlformats.org/officeDocument/2006/relationships/slide" Target="slides/slide653.xml"/><Relationship Id="rId718" Type="http://schemas.openxmlformats.org/officeDocument/2006/relationships/presProps" Target="presProps.xml"/><Relationship Id="rId12" Type="http://schemas.openxmlformats.org/officeDocument/2006/relationships/slide" Target="slides/slide3.xml"/><Relationship Id="rId108" Type="http://schemas.openxmlformats.org/officeDocument/2006/relationships/slide" Target="slides/slide99.xml"/><Relationship Id="rId315" Type="http://schemas.openxmlformats.org/officeDocument/2006/relationships/slide" Target="slides/slide306.xml"/><Relationship Id="rId357" Type="http://schemas.openxmlformats.org/officeDocument/2006/relationships/slide" Target="slides/slide348.xml"/><Relationship Id="rId522" Type="http://schemas.openxmlformats.org/officeDocument/2006/relationships/slide" Target="slides/slide513.xml"/><Relationship Id="rId54" Type="http://schemas.openxmlformats.org/officeDocument/2006/relationships/slide" Target="slides/slide45.xml"/><Relationship Id="rId96" Type="http://schemas.openxmlformats.org/officeDocument/2006/relationships/slide" Target="slides/slide87.xml"/><Relationship Id="rId161" Type="http://schemas.openxmlformats.org/officeDocument/2006/relationships/slide" Target="slides/slide152.xml"/><Relationship Id="rId217" Type="http://schemas.openxmlformats.org/officeDocument/2006/relationships/slide" Target="slides/slide208.xml"/><Relationship Id="rId399" Type="http://schemas.openxmlformats.org/officeDocument/2006/relationships/slide" Target="slides/slide390.xml"/><Relationship Id="rId564" Type="http://schemas.openxmlformats.org/officeDocument/2006/relationships/slide" Target="slides/slide555.xml"/><Relationship Id="rId259" Type="http://schemas.openxmlformats.org/officeDocument/2006/relationships/slide" Target="slides/slide250.xml"/><Relationship Id="rId424" Type="http://schemas.openxmlformats.org/officeDocument/2006/relationships/slide" Target="slides/slide415.xml"/><Relationship Id="rId466" Type="http://schemas.openxmlformats.org/officeDocument/2006/relationships/slide" Target="slides/slide457.xml"/><Relationship Id="rId631" Type="http://schemas.openxmlformats.org/officeDocument/2006/relationships/slide" Target="slides/slide622.xml"/><Relationship Id="rId673" Type="http://schemas.openxmlformats.org/officeDocument/2006/relationships/slide" Target="slides/slide664.xml"/><Relationship Id="rId23" Type="http://schemas.openxmlformats.org/officeDocument/2006/relationships/slide" Target="slides/slide14.xml"/><Relationship Id="rId119" Type="http://schemas.openxmlformats.org/officeDocument/2006/relationships/slide" Target="slides/slide110.xml"/><Relationship Id="rId270" Type="http://schemas.openxmlformats.org/officeDocument/2006/relationships/slide" Target="slides/slide261.xml"/><Relationship Id="rId326" Type="http://schemas.openxmlformats.org/officeDocument/2006/relationships/slide" Target="slides/slide317.xml"/><Relationship Id="rId533" Type="http://schemas.openxmlformats.org/officeDocument/2006/relationships/slide" Target="slides/slide524.xml"/><Relationship Id="rId65" Type="http://schemas.openxmlformats.org/officeDocument/2006/relationships/slide" Target="slides/slide56.xml"/><Relationship Id="rId130" Type="http://schemas.openxmlformats.org/officeDocument/2006/relationships/slide" Target="slides/slide121.xml"/><Relationship Id="rId368" Type="http://schemas.openxmlformats.org/officeDocument/2006/relationships/slide" Target="slides/slide359.xml"/><Relationship Id="rId575" Type="http://schemas.openxmlformats.org/officeDocument/2006/relationships/slide" Target="slides/slide566.xml"/><Relationship Id="rId172" Type="http://schemas.openxmlformats.org/officeDocument/2006/relationships/slide" Target="slides/slide163.xml"/><Relationship Id="rId228" Type="http://schemas.openxmlformats.org/officeDocument/2006/relationships/slide" Target="slides/slide219.xml"/><Relationship Id="rId435" Type="http://schemas.openxmlformats.org/officeDocument/2006/relationships/slide" Target="slides/slide426.xml"/><Relationship Id="rId477" Type="http://schemas.openxmlformats.org/officeDocument/2006/relationships/slide" Target="slides/slide468.xml"/><Relationship Id="rId600" Type="http://schemas.openxmlformats.org/officeDocument/2006/relationships/slide" Target="slides/slide591.xml"/><Relationship Id="rId642" Type="http://schemas.openxmlformats.org/officeDocument/2006/relationships/slide" Target="slides/slide633.xml"/><Relationship Id="rId684" Type="http://schemas.openxmlformats.org/officeDocument/2006/relationships/slide" Target="slides/slide675.xml"/><Relationship Id="rId281" Type="http://schemas.openxmlformats.org/officeDocument/2006/relationships/slide" Target="slides/slide272.xml"/><Relationship Id="rId337" Type="http://schemas.openxmlformats.org/officeDocument/2006/relationships/slide" Target="slides/slide328.xml"/><Relationship Id="rId502" Type="http://schemas.openxmlformats.org/officeDocument/2006/relationships/slide" Target="slides/slide493.xml"/><Relationship Id="rId34" Type="http://schemas.openxmlformats.org/officeDocument/2006/relationships/slide" Target="slides/slide25.xml"/><Relationship Id="rId76" Type="http://schemas.openxmlformats.org/officeDocument/2006/relationships/slide" Target="slides/slide67.xml"/><Relationship Id="rId141" Type="http://schemas.openxmlformats.org/officeDocument/2006/relationships/slide" Target="slides/slide132.xml"/><Relationship Id="rId379" Type="http://schemas.openxmlformats.org/officeDocument/2006/relationships/slide" Target="slides/slide370.xml"/><Relationship Id="rId544" Type="http://schemas.openxmlformats.org/officeDocument/2006/relationships/slide" Target="slides/slide535.xml"/><Relationship Id="rId586" Type="http://schemas.openxmlformats.org/officeDocument/2006/relationships/slide" Target="slides/slide577.xml"/><Relationship Id="rId7" Type="http://schemas.openxmlformats.org/officeDocument/2006/relationships/slideMaster" Target="slideMasters/slideMaster7.xml"/><Relationship Id="rId183" Type="http://schemas.openxmlformats.org/officeDocument/2006/relationships/slide" Target="slides/slide174.xml"/><Relationship Id="rId239" Type="http://schemas.openxmlformats.org/officeDocument/2006/relationships/slide" Target="slides/slide230.xml"/><Relationship Id="rId390" Type="http://schemas.openxmlformats.org/officeDocument/2006/relationships/slide" Target="slides/slide381.xml"/><Relationship Id="rId404" Type="http://schemas.openxmlformats.org/officeDocument/2006/relationships/slide" Target="slides/slide395.xml"/><Relationship Id="rId446" Type="http://schemas.openxmlformats.org/officeDocument/2006/relationships/slide" Target="slides/slide437.xml"/><Relationship Id="rId611" Type="http://schemas.openxmlformats.org/officeDocument/2006/relationships/slide" Target="slides/slide602.xml"/><Relationship Id="rId653" Type="http://schemas.openxmlformats.org/officeDocument/2006/relationships/slide" Target="slides/slide644.xml"/><Relationship Id="rId250" Type="http://schemas.openxmlformats.org/officeDocument/2006/relationships/slide" Target="slides/slide241.xml"/><Relationship Id="rId292" Type="http://schemas.openxmlformats.org/officeDocument/2006/relationships/slide" Target="slides/slide283.xml"/><Relationship Id="rId306" Type="http://schemas.openxmlformats.org/officeDocument/2006/relationships/slide" Target="slides/slide297.xml"/><Relationship Id="rId488" Type="http://schemas.openxmlformats.org/officeDocument/2006/relationships/slide" Target="slides/slide479.xml"/><Relationship Id="rId695" Type="http://schemas.openxmlformats.org/officeDocument/2006/relationships/slide" Target="slides/slide686.xml"/><Relationship Id="rId709" Type="http://schemas.openxmlformats.org/officeDocument/2006/relationships/font" Target="fonts/font9.fntdata"/><Relationship Id="rId45" Type="http://schemas.openxmlformats.org/officeDocument/2006/relationships/slide" Target="slides/slide36.xml"/><Relationship Id="rId87" Type="http://schemas.openxmlformats.org/officeDocument/2006/relationships/slide" Target="slides/slide78.xml"/><Relationship Id="rId110" Type="http://schemas.openxmlformats.org/officeDocument/2006/relationships/slide" Target="slides/slide101.xml"/><Relationship Id="rId348" Type="http://schemas.openxmlformats.org/officeDocument/2006/relationships/slide" Target="slides/slide339.xml"/><Relationship Id="rId513" Type="http://schemas.openxmlformats.org/officeDocument/2006/relationships/slide" Target="slides/slide504.xml"/><Relationship Id="rId555" Type="http://schemas.openxmlformats.org/officeDocument/2006/relationships/slide" Target="slides/slide546.xml"/><Relationship Id="rId597" Type="http://schemas.openxmlformats.org/officeDocument/2006/relationships/slide" Target="slides/slide588.xml"/><Relationship Id="rId720" Type="http://schemas.openxmlformats.org/officeDocument/2006/relationships/theme" Target="theme/theme1.xml"/><Relationship Id="rId152" Type="http://schemas.openxmlformats.org/officeDocument/2006/relationships/slide" Target="slides/slide143.xml"/><Relationship Id="rId194" Type="http://schemas.openxmlformats.org/officeDocument/2006/relationships/slide" Target="slides/slide185.xml"/><Relationship Id="rId208" Type="http://schemas.openxmlformats.org/officeDocument/2006/relationships/slide" Target="slides/slide199.xml"/><Relationship Id="rId415" Type="http://schemas.openxmlformats.org/officeDocument/2006/relationships/slide" Target="slides/slide406.xml"/><Relationship Id="rId457" Type="http://schemas.openxmlformats.org/officeDocument/2006/relationships/slide" Target="slides/slide448.xml"/><Relationship Id="rId622" Type="http://schemas.openxmlformats.org/officeDocument/2006/relationships/slide" Target="slides/slide613.xml"/><Relationship Id="rId261" Type="http://schemas.openxmlformats.org/officeDocument/2006/relationships/slide" Target="slides/slide252.xml"/><Relationship Id="rId499" Type="http://schemas.openxmlformats.org/officeDocument/2006/relationships/slide" Target="slides/slide490.xml"/><Relationship Id="rId664" Type="http://schemas.openxmlformats.org/officeDocument/2006/relationships/slide" Target="slides/slide655.xml"/><Relationship Id="rId14" Type="http://schemas.openxmlformats.org/officeDocument/2006/relationships/slide" Target="slides/slide5.xml"/><Relationship Id="rId56" Type="http://schemas.openxmlformats.org/officeDocument/2006/relationships/slide" Target="slides/slide47.xml"/><Relationship Id="rId317" Type="http://schemas.openxmlformats.org/officeDocument/2006/relationships/slide" Target="slides/slide308.xml"/><Relationship Id="rId359" Type="http://schemas.openxmlformats.org/officeDocument/2006/relationships/slide" Target="slides/slide350.xml"/><Relationship Id="rId524" Type="http://schemas.openxmlformats.org/officeDocument/2006/relationships/slide" Target="slides/slide515.xml"/><Relationship Id="rId566" Type="http://schemas.openxmlformats.org/officeDocument/2006/relationships/slide" Target="slides/slide557.xml"/><Relationship Id="rId98" Type="http://schemas.openxmlformats.org/officeDocument/2006/relationships/slide" Target="slides/slide89.xml"/><Relationship Id="rId121" Type="http://schemas.openxmlformats.org/officeDocument/2006/relationships/slide" Target="slides/slide112.xml"/><Relationship Id="rId163" Type="http://schemas.openxmlformats.org/officeDocument/2006/relationships/slide" Target="slides/slide154.xml"/><Relationship Id="rId219" Type="http://schemas.openxmlformats.org/officeDocument/2006/relationships/slide" Target="slides/slide210.xml"/><Relationship Id="rId370" Type="http://schemas.openxmlformats.org/officeDocument/2006/relationships/slide" Target="slides/slide361.xml"/><Relationship Id="rId426" Type="http://schemas.openxmlformats.org/officeDocument/2006/relationships/slide" Target="slides/slide417.xml"/><Relationship Id="rId633" Type="http://schemas.openxmlformats.org/officeDocument/2006/relationships/slide" Target="slides/slide624.xml"/><Relationship Id="rId230" Type="http://schemas.openxmlformats.org/officeDocument/2006/relationships/slide" Target="slides/slide221.xml"/><Relationship Id="rId468" Type="http://schemas.openxmlformats.org/officeDocument/2006/relationships/slide" Target="slides/slide459.xml"/><Relationship Id="rId675" Type="http://schemas.openxmlformats.org/officeDocument/2006/relationships/slide" Target="slides/slide666.xml"/><Relationship Id="rId25" Type="http://schemas.openxmlformats.org/officeDocument/2006/relationships/slide" Target="slides/slide16.xml"/><Relationship Id="rId67" Type="http://schemas.openxmlformats.org/officeDocument/2006/relationships/slide" Target="slides/slide58.xml"/><Relationship Id="rId272" Type="http://schemas.openxmlformats.org/officeDocument/2006/relationships/slide" Target="slides/slide263.xml"/><Relationship Id="rId328" Type="http://schemas.openxmlformats.org/officeDocument/2006/relationships/slide" Target="slides/slide319.xml"/><Relationship Id="rId535" Type="http://schemas.openxmlformats.org/officeDocument/2006/relationships/slide" Target="slides/slide526.xml"/><Relationship Id="rId577" Type="http://schemas.openxmlformats.org/officeDocument/2006/relationships/slide" Target="slides/slide568.xml"/><Relationship Id="rId700" Type="http://schemas.openxmlformats.org/officeDocument/2006/relationships/notesMaster" Target="notesMasters/notesMaster1.xml"/><Relationship Id="rId132" Type="http://schemas.openxmlformats.org/officeDocument/2006/relationships/slide" Target="slides/slide123.xml"/><Relationship Id="rId174" Type="http://schemas.openxmlformats.org/officeDocument/2006/relationships/slide" Target="slides/slide165.xml"/><Relationship Id="rId381" Type="http://schemas.openxmlformats.org/officeDocument/2006/relationships/slide" Target="slides/slide372.xml"/><Relationship Id="rId602" Type="http://schemas.openxmlformats.org/officeDocument/2006/relationships/slide" Target="slides/slide593.xml"/><Relationship Id="rId241" Type="http://schemas.openxmlformats.org/officeDocument/2006/relationships/slide" Target="slides/slide232.xml"/><Relationship Id="rId437" Type="http://schemas.openxmlformats.org/officeDocument/2006/relationships/slide" Target="slides/slide428.xml"/><Relationship Id="rId479" Type="http://schemas.openxmlformats.org/officeDocument/2006/relationships/slide" Target="slides/slide470.xml"/><Relationship Id="rId644" Type="http://schemas.openxmlformats.org/officeDocument/2006/relationships/slide" Target="slides/slide635.xml"/><Relationship Id="rId686" Type="http://schemas.openxmlformats.org/officeDocument/2006/relationships/slide" Target="slides/slide677.xml"/><Relationship Id="rId36" Type="http://schemas.openxmlformats.org/officeDocument/2006/relationships/slide" Target="slides/slide27.xml"/><Relationship Id="rId283" Type="http://schemas.openxmlformats.org/officeDocument/2006/relationships/slide" Target="slides/slide274.xml"/><Relationship Id="rId339" Type="http://schemas.openxmlformats.org/officeDocument/2006/relationships/slide" Target="slides/slide330.xml"/><Relationship Id="rId490" Type="http://schemas.openxmlformats.org/officeDocument/2006/relationships/slide" Target="slides/slide481.xml"/><Relationship Id="rId504" Type="http://schemas.openxmlformats.org/officeDocument/2006/relationships/slide" Target="slides/slide495.xml"/><Relationship Id="rId546" Type="http://schemas.openxmlformats.org/officeDocument/2006/relationships/slide" Target="slides/slide537.xml"/><Relationship Id="rId711" Type="http://schemas.openxmlformats.org/officeDocument/2006/relationships/font" Target="fonts/font11.fntdata"/><Relationship Id="rId78" Type="http://schemas.openxmlformats.org/officeDocument/2006/relationships/slide" Target="slides/slide69.xml"/><Relationship Id="rId101" Type="http://schemas.openxmlformats.org/officeDocument/2006/relationships/slide" Target="slides/slide92.xml"/><Relationship Id="rId143" Type="http://schemas.openxmlformats.org/officeDocument/2006/relationships/slide" Target="slides/slide134.xml"/><Relationship Id="rId185" Type="http://schemas.openxmlformats.org/officeDocument/2006/relationships/slide" Target="slides/slide176.xml"/><Relationship Id="rId350" Type="http://schemas.openxmlformats.org/officeDocument/2006/relationships/slide" Target="slides/slide341.xml"/><Relationship Id="rId406" Type="http://schemas.openxmlformats.org/officeDocument/2006/relationships/slide" Target="slides/slide397.xml"/><Relationship Id="rId588" Type="http://schemas.openxmlformats.org/officeDocument/2006/relationships/slide" Target="slides/slide579.xml"/><Relationship Id="rId9" Type="http://schemas.openxmlformats.org/officeDocument/2006/relationships/slideMaster" Target="slideMasters/slideMaster9.xml"/><Relationship Id="rId210" Type="http://schemas.openxmlformats.org/officeDocument/2006/relationships/slide" Target="slides/slide201.xml"/><Relationship Id="rId392" Type="http://schemas.openxmlformats.org/officeDocument/2006/relationships/slide" Target="slides/slide383.xml"/><Relationship Id="rId448" Type="http://schemas.openxmlformats.org/officeDocument/2006/relationships/slide" Target="slides/slide439.xml"/><Relationship Id="rId613" Type="http://schemas.openxmlformats.org/officeDocument/2006/relationships/slide" Target="slides/slide604.xml"/><Relationship Id="rId655" Type="http://schemas.openxmlformats.org/officeDocument/2006/relationships/slide" Target="slides/slide646.xml"/><Relationship Id="rId697" Type="http://schemas.openxmlformats.org/officeDocument/2006/relationships/slide" Target="slides/slide688.xml"/><Relationship Id="rId252" Type="http://schemas.openxmlformats.org/officeDocument/2006/relationships/slide" Target="slides/slide243.xml"/><Relationship Id="rId294" Type="http://schemas.openxmlformats.org/officeDocument/2006/relationships/slide" Target="slides/slide285.xml"/><Relationship Id="rId308" Type="http://schemas.openxmlformats.org/officeDocument/2006/relationships/slide" Target="slides/slide299.xml"/><Relationship Id="rId515" Type="http://schemas.openxmlformats.org/officeDocument/2006/relationships/slide" Target="slides/slide506.xml"/><Relationship Id="rId47" Type="http://schemas.openxmlformats.org/officeDocument/2006/relationships/slide" Target="slides/slide38.xml"/><Relationship Id="rId89" Type="http://schemas.openxmlformats.org/officeDocument/2006/relationships/slide" Target="slides/slide80.xml"/><Relationship Id="rId112" Type="http://schemas.openxmlformats.org/officeDocument/2006/relationships/slide" Target="slides/slide103.xml"/><Relationship Id="rId154" Type="http://schemas.openxmlformats.org/officeDocument/2006/relationships/slide" Target="slides/slide145.xml"/><Relationship Id="rId361" Type="http://schemas.openxmlformats.org/officeDocument/2006/relationships/slide" Target="slides/slide352.xml"/><Relationship Id="rId557" Type="http://schemas.openxmlformats.org/officeDocument/2006/relationships/slide" Target="slides/slide548.xml"/><Relationship Id="rId599" Type="http://schemas.openxmlformats.org/officeDocument/2006/relationships/slide" Target="slides/slide590.xml"/><Relationship Id="rId196" Type="http://schemas.openxmlformats.org/officeDocument/2006/relationships/slide" Target="slides/slide187.xml"/><Relationship Id="rId417" Type="http://schemas.openxmlformats.org/officeDocument/2006/relationships/slide" Target="slides/slide408.xml"/><Relationship Id="rId459" Type="http://schemas.openxmlformats.org/officeDocument/2006/relationships/slide" Target="slides/slide450.xml"/><Relationship Id="rId624" Type="http://schemas.openxmlformats.org/officeDocument/2006/relationships/slide" Target="slides/slide615.xml"/><Relationship Id="rId666" Type="http://schemas.openxmlformats.org/officeDocument/2006/relationships/slide" Target="slides/slide657.xml"/><Relationship Id="rId16" Type="http://schemas.openxmlformats.org/officeDocument/2006/relationships/slide" Target="slides/slide7.xml"/><Relationship Id="rId221" Type="http://schemas.openxmlformats.org/officeDocument/2006/relationships/slide" Target="slides/slide212.xml"/><Relationship Id="rId263" Type="http://schemas.openxmlformats.org/officeDocument/2006/relationships/slide" Target="slides/slide254.xml"/><Relationship Id="rId319" Type="http://schemas.openxmlformats.org/officeDocument/2006/relationships/slide" Target="slides/slide310.xml"/><Relationship Id="rId470" Type="http://schemas.openxmlformats.org/officeDocument/2006/relationships/slide" Target="slides/slide461.xml"/><Relationship Id="rId526" Type="http://schemas.openxmlformats.org/officeDocument/2006/relationships/slide" Target="slides/slide517.xml"/><Relationship Id="rId58" Type="http://schemas.openxmlformats.org/officeDocument/2006/relationships/slide" Target="slides/slide49.xml"/><Relationship Id="rId123" Type="http://schemas.openxmlformats.org/officeDocument/2006/relationships/slide" Target="slides/slide114.xml"/><Relationship Id="rId330" Type="http://schemas.openxmlformats.org/officeDocument/2006/relationships/slide" Target="slides/slide321.xml"/><Relationship Id="rId568" Type="http://schemas.openxmlformats.org/officeDocument/2006/relationships/slide" Target="slides/slide559.xml"/><Relationship Id="rId165" Type="http://schemas.openxmlformats.org/officeDocument/2006/relationships/slide" Target="slides/slide156.xml"/><Relationship Id="rId372" Type="http://schemas.openxmlformats.org/officeDocument/2006/relationships/slide" Target="slides/slide363.xml"/><Relationship Id="rId428" Type="http://schemas.openxmlformats.org/officeDocument/2006/relationships/slide" Target="slides/slide419.xml"/><Relationship Id="rId635" Type="http://schemas.openxmlformats.org/officeDocument/2006/relationships/slide" Target="slides/slide626.xml"/><Relationship Id="rId677" Type="http://schemas.openxmlformats.org/officeDocument/2006/relationships/slide" Target="slides/slide668.xml"/><Relationship Id="rId232" Type="http://schemas.openxmlformats.org/officeDocument/2006/relationships/slide" Target="slides/slide223.xml"/><Relationship Id="rId274" Type="http://schemas.openxmlformats.org/officeDocument/2006/relationships/slide" Target="slides/slide265.xml"/><Relationship Id="rId481" Type="http://schemas.openxmlformats.org/officeDocument/2006/relationships/slide" Target="slides/slide472.xml"/><Relationship Id="rId702" Type="http://schemas.openxmlformats.org/officeDocument/2006/relationships/font" Target="fonts/font2.fntdata"/><Relationship Id="rId27" Type="http://schemas.openxmlformats.org/officeDocument/2006/relationships/slide" Target="slides/slide18.xml"/><Relationship Id="rId69" Type="http://schemas.openxmlformats.org/officeDocument/2006/relationships/slide" Target="slides/slide60.xml"/><Relationship Id="rId134" Type="http://schemas.openxmlformats.org/officeDocument/2006/relationships/slide" Target="slides/slide125.xml"/><Relationship Id="rId537" Type="http://schemas.openxmlformats.org/officeDocument/2006/relationships/slide" Target="slides/slide528.xml"/><Relationship Id="rId579" Type="http://schemas.openxmlformats.org/officeDocument/2006/relationships/slide" Target="slides/slide570.xml"/><Relationship Id="rId80" Type="http://schemas.openxmlformats.org/officeDocument/2006/relationships/slide" Target="slides/slide71.xml"/><Relationship Id="rId176" Type="http://schemas.openxmlformats.org/officeDocument/2006/relationships/slide" Target="slides/slide167.xml"/><Relationship Id="rId341" Type="http://schemas.openxmlformats.org/officeDocument/2006/relationships/slide" Target="slides/slide332.xml"/><Relationship Id="rId383" Type="http://schemas.openxmlformats.org/officeDocument/2006/relationships/slide" Target="slides/slide374.xml"/><Relationship Id="rId439" Type="http://schemas.openxmlformats.org/officeDocument/2006/relationships/slide" Target="slides/slide430.xml"/><Relationship Id="rId590" Type="http://schemas.openxmlformats.org/officeDocument/2006/relationships/slide" Target="slides/slide581.xml"/><Relationship Id="rId604" Type="http://schemas.openxmlformats.org/officeDocument/2006/relationships/slide" Target="slides/slide595.xml"/><Relationship Id="rId646" Type="http://schemas.openxmlformats.org/officeDocument/2006/relationships/slide" Target="slides/slide637.xml"/><Relationship Id="rId201" Type="http://schemas.openxmlformats.org/officeDocument/2006/relationships/slide" Target="slides/slide192.xml"/><Relationship Id="rId243" Type="http://schemas.openxmlformats.org/officeDocument/2006/relationships/slide" Target="slides/slide234.xml"/><Relationship Id="rId285" Type="http://schemas.openxmlformats.org/officeDocument/2006/relationships/slide" Target="slides/slide276.xml"/><Relationship Id="rId450" Type="http://schemas.openxmlformats.org/officeDocument/2006/relationships/slide" Target="slides/slide441.xml"/><Relationship Id="rId506" Type="http://schemas.openxmlformats.org/officeDocument/2006/relationships/slide" Target="slides/slide497.xml"/><Relationship Id="rId688" Type="http://schemas.openxmlformats.org/officeDocument/2006/relationships/slide" Target="slides/slide679.xml"/><Relationship Id="rId38" Type="http://schemas.openxmlformats.org/officeDocument/2006/relationships/slide" Target="slides/slide29.xml"/><Relationship Id="rId103" Type="http://schemas.openxmlformats.org/officeDocument/2006/relationships/slide" Target="slides/slide94.xml"/><Relationship Id="rId310" Type="http://schemas.openxmlformats.org/officeDocument/2006/relationships/slide" Target="slides/slide301.xml"/><Relationship Id="rId492" Type="http://schemas.openxmlformats.org/officeDocument/2006/relationships/slide" Target="slides/slide483.xml"/><Relationship Id="rId548" Type="http://schemas.openxmlformats.org/officeDocument/2006/relationships/slide" Target="slides/slide539.xml"/><Relationship Id="rId713" Type="http://schemas.openxmlformats.org/officeDocument/2006/relationships/font" Target="fonts/font13.fntdata"/><Relationship Id="rId91" Type="http://schemas.openxmlformats.org/officeDocument/2006/relationships/slide" Target="slides/slide82.xml"/><Relationship Id="rId145" Type="http://schemas.openxmlformats.org/officeDocument/2006/relationships/slide" Target="slides/slide136.xml"/><Relationship Id="rId187" Type="http://schemas.openxmlformats.org/officeDocument/2006/relationships/slide" Target="slides/slide178.xml"/><Relationship Id="rId352" Type="http://schemas.openxmlformats.org/officeDocument/2006/relationships/slide" Target="slides/slide343.xml"/><Relationship Id="rId394" Type="http://schemas.openxmlformats.org/officeDocument/2006/relationships/slide" Target="slides/slide385.xml"/><Relationship Id="rId408" Type="http://schemas.openxmlformats.org/officeDocument/2006/relationships/slide" Target="slides/slide399.xml"/><Relationship Id="rId615" Type="http://schemas.openxmlformats.org/officeDocument/2006/relationships/slide" Target="slides/slide606.xml"/><Relationship Id="rId212" Type="http://schemas.openxmlformats.org/officeDocument/2006/relationships/slide" Target="slides/slide203.xml"/><Relationship Id="rId254" Type="http://schemas.openxmlformats.org/officeDocument/2006/relationships/slide" Target="slides/slide245.xml"/><Relationship Id="rId657" Type="http://schemas.openxmlformats.org/officeDocument/2006/relationships/slide" Target="slides/slide648.xml"/><Relationship Id="rId699" Type="http://schemas.openxmlformats.org/officeDocument/2006/relationships/slide" Target="slides/slide690.xml"/><Relationship Id="rId49" Type="http://schemas.openxmlformats.org/officeDocument/2006/relationships/slide" Target="slides/slide40.xml"/><Relationship Id="rId114" Type="http://schemas.openxmlformats.org/officeDocument/2006/relationships/slide" Target="slides/slide105.xml"/><Relationship Id="rId296" Type="http://schemas.openxmlformats.org/officeDocument/2006/relationships/slide" Target="slides/slide287.xml"/><Relationship Id="rId461" Type="http://schemas.openxmlformats.org/officeDocument/2006/relationships/slide" Target="slides/slide452.xml"/><Relationship Id="rId517" Type="http://schemas.openxmlformats.org/officeDocument/2006/relationships/slide" Target="slides/slide508.xml"/><Relationship Id="rId559" Type="http://schemas.openxmlformats.org/officeDocument/2006/relationships/slide" Target="slides/slide550.xml"/><Relationship Id="rId60" Type="http://schemas.openxmlformats.org/officeDocument/2006/relationships/slide" Target="slides/slide51.xml"/><Relationship Id="rId156" Type="http://schemas.openxmlformats.org/officeDocument/2006/relationships/slide" Target="slides/slide147.xml"/><Relationship Id="rId198" Type="http://schemas.openxmlformats.org/officeDocument/2006/relationships/slide" Target="slides/slide189.xml"/><Relationship Id="rId321" Type="http://schemas.openxmlformats.org/officeDocument/2006/relationships/slide" Target="slides/slide312.xml"/><Relationship Id="rId363" Type="http://schemas.openxmlformats.org/officeDocument/2006/relationships/slide" Target="slides/slide354.xml"/><Relationship Id="rId419" Type="http://schemas.openxmlformats.org/officeDocument/2006/relationships/slide" Target="slides/slide410.xml"/><Relationship Id="rId570" Type="http://schemas.openxmlformats.org/officeDocument/2006/relationships/slide" Target="slides/slide561.xml"/><Relationship Id="rId626" Type="http://schemas.openxmlformats.org/officeDocument/2006/relationships/slide" Target="slides/slide617.xml"/><Relationship Id="rId223" Type="http://schemas.openxmlformats.org/officeDocument/2006/relationships/slide" Target="slides/slide214.xml"/><Relationship Id="rId430" Type="http://schemas.openxmlformats.org/officeDocument/2006/relationships/slide" Target="slides/slide421.xml"/><Relationship Id="rId668" Type="http://schemas.openxmlformats.org/officeDocument/2006/relationships/slide" Target="slides/slide659.xml"/><Relationship Id="rId18" Type="http://schemas.openxmlformats.org/officeDocument/2006/relationships/slide" Target="slides/slide9.xml"/><Relationship Id="rId265" Type="http://schemas.openxmlformats.org/officeDocument/2006/relationships/slide" Target="slides/slide256.xml"/><Relationship Id="rId472" Type="http://schemas.openxmlformats.org/officeDocument/2006/relationships/slide" Target="slides/slide463.xml"/><Relationship Id="rId528" Type="http://schemas.openxmlformats.org/officeDocument/2006/relationships/slide" Target="slides/slide519.xml"/><Relationship Id="rId125" Type="http://schemas.openxmlformats.org/officeDocument/2006/relationships/slide" Target="slides/slide116.xml"/><Relationship Id="rId167" Type="http://schemas.openxmlformats.org/officeDocument/2006/relationships/slide" Target="slides/slide158.xml"/><Relationship Id="rId332" Type="http://schemas.openxmlformats.org/officeDocument/2006/relationships/slide" Target="slides/slide323.xml"/><Relationship Id="rId374" Type="http://schemas.openxmlformats.org/officeDocument/2006/relationships/slide" Target="slides/slide365.xml"/><Relationship Id="rId581" Type="http://schemas.openxmlformats.org/officeDocument/2006/relationships/slide" Target="slides/slide572.xml"/><Relationship Id="rId71" Type="http://schemas.openxmlformats.org/officeDocument/2006/relationships/slide" Target="slides/slide62.xml"/><Relationship Id="rId234" Type="http://schemas.openxmlformats.org/officeDocument/2006/relationships/slide" Target="slides/slide225.xml"/><Relationship Id="rId637" Type="http://schemas.openxmlformats.org/officeDocument/2006/relationships/slide" Target="slides/slide628.xml"/><Relationship Id="rId679" Type="http://schemas.openxmlformats.org/officeDocument/2006/relationships/slide" Target="slides/slide670.xml"/><Relationship Id="rId2" Type="http://schemas.openxmlformats.org/officeDocument/2006/relationships/slideMaster" Target="slideMasters/slideMaster2.xml"/><Relationship Id="rId29" Type="http://schemas.openxmlformats.org/officeDocument/2006/relationships/slide" Target="slides/slide20.xml"/><Relationship Id="rId276" Type="http://schemas.openxmlformats.org/officeDocument/2006/relationships/slide" Target="slides/slide267.xml"/><Relationship Id="rId441" Type="http://schemas.openxmlformats.org/officeDocument/2006/relationships/slide" Target="slides/slide432.xml"/><Relationship Id="rId483" Type="http://schemas.openxmlformats.org/officeDocument/2006/relationships/slide" Target="slides/slide474.xml"/><Relationship Id="rId539" Type="http://schemas.openxmlformats.org/officeDocument/2006/relationships/slide" Target="slides/slide530.xml"/><Relationship Id="rId690" Type="http://schemas.openxmlformats.org/officeDocument/2006/relationships/slide" Target="slides/slide681.xml"/><Relationship Id="rId704" Type="http://schemas.openxmlformats.org/officeDocument/2006/relationships/font" Target="fonts/font4.fntdata"/><Relationship Id="rId40" Type="http://schemas.openxmlformats.org/officeDocument/2006/relationships/slide" Target="slides/slide31.xml"/><Relationship Id="rId136" Type="http://schemas.openxmlformats.org/officeDocument/2006/relationships/slide" Target="slides/slide127.xml"/><Relationship Id="rId178" Type="http://schemas.openxmlformats.org/officeDocument/2006/relationships/slide" Target="slides/slide169.xml"/><Relationship Id="rId301" Type="http://schemas.openxmlformats.org/officeDocument/2006/relationships/slide" Target="slides/slide292.xml"/><Relationship Id="rId343" Type="http://schemas.openxmlformats.org/officeDocument/2006/relationships/slide" Target="slides/slide334.xml"/><Relationship Id="rId550" Type="http://schemas.openxmlformats.org/officeDocument/2006/relationships/slide" Target="slides/slide541.xml"/><Relationship Id="rId82" Type="http://schemas.openxmlformats.org/officeDocument/2006/relationships/slide" Target="slides/slide73.xml"/><Relationship Id="rId203" Type="http://schemas.openxmlformats.org/officeDocument/2006/relationships/slide" Target="slides/slide194.xml"/><Relationship Id="rId385" Type="http://schemas.openxmlformats.org/officeDocument/2006/relationships/slide" Target="slides/slide376.xml"/><Relationship Id="rId592" Type="http://schemas.openxmlformats.org/officeDocument/2006/relationships/slide" Target="slides/slide583.xml"/><Relationship Id="rId606" Type="http://schemas.openxmlformats.org/officeDocument/2006/relationships/slide" Target="slides/slide597.xml"/><Relationship Id="rId648" Type="http://schemas.openxmlformats.org/officeDocument/2006/relationships/slide" Target="slides/slide639.xml"/><Relationship Id="rId245" Type="http://schemas.openxmlformats.org/officeDocument/2006/relationships/slide" Target="slides/slide236.xml"/><Relationship Id="rId287" Type="http://schemas.openxmlformats.org/officeDocument/2006/relationships/slide" Target="slides/slide278.xml"/><Relationship Id="rId410" Type="http://schemas.openxmlformats.org/officeDocument/2006/relationships/slide" Target="slides/slide401.xml"/><Relationship Id="rId452" Type="http://schemas.openxmlformats.org/officeDocument/2006/relationships/slide" Target="slides/slide443.xml"/><Relationship Id="rId494" Type="http://schemas.openxmlformats.org/officeDocument/2006/relationships/slide" Target="slides/slide485.xml"/><Relationship Id="rId508" Type="http://schemas.openxmlformats.org/officeDocument/2006/relationships/slide" Target="slides/slide499.xml"/><Relationship Id="rId715" Type="http://schemas.openxmlformats.org/officeDocument/2006/relationships/font" Target="fonts/font15.fntdata"/><Relationship Id="rId105" Type="http://schemas.openxmlformats.org/officeDocument/2006/relationships/slide" Target="slides/slide96.xml"/><Relationship Id="rId147" Type="http://schemas.openxmlformats.org/officeDocument/2006/relationships/slide" Target="slides/slide138.xml"/><Relationship Id="rId312" Type="http://schemas.openxmlformats.org/officeDocument/2006/relationships/slide" Target="slides/slide303.xml"/><Relationship Id="rId354" Type="http://schemas.openxmlformats.org/officeDocument/2006/relationships/slide" Target="slides/slide345.xml"/><Relationship Id="rId51" Type="http://schemas.openxmlformats.org/officeDocument/2006/relationships/slide" Target="slides/slide42.xml"/><Relationship Id="rId93" Type="http://schemas.openxmlformats.org/officeDocument/2006/relationships/slide" Target="slides/slide84.xml"/><Relationship Id="rId189" Type="http://schemas.openxmlformats.org/officeDocument/2006/relationships/slide" Target="slides/slide180.xml"/><Relationship Id="rId396" Type="http://schemas.openxmlformats.org/officeDocument/2006/relationships/slide" Target="slides/slide387.xml"/><Relationship Id="rId561" Type="http://schemas.openxmlformats.org/officeDocument/2006/relationships/slide" Target="slides/slide552.xml"/><Relationship Id="rId617" Type="http://schemas.openxmlformats.org/officeDocument/2006/relationships/slide" Target="slides/slide608.xml"/><Relationship Id="rId659" Type="http://schemas.openxmlformats.org/officeDocument/2006/relationships/slide" Target="slides/slide650.xml"/><Relationship Id="rId3" Type="http://schemas.openxmlformats.org/officeDocument/2006/relationships/slideMaster" Target="slideMasters/slideMaster3.xml"/><Relationship Id="rId214" Type="http://schemas.openxmlformats.org/officeDocument/2006/relationships/slide" Target="slides/slide205.xml"/><Relationship Id="rId235" Type="http://schemas.openxmlformats.org/officeDocument/2006/relationships/slide" Target="slides/slide226.xml"/><Relationship Id="rId256" Type="http://schemas.openxmlformats.org/officeDocument/2006/relationships/slide" Target="slides/slide247.xml"/><Relationship Id="rId277" Type="http://schemas.openxmlformats.org/officeDocument/2006/relationships/slide" Target="slides/slide268.xml"/><Relationship Id="rId298" Type="http://schemas.openxmlformats.org/officeDocument/2006/relationships/slide" Target="slides/slide289.xml"/><Relationship Id="rId400" Type="http://schemas.openxmlformats.org/officeDocument/2006/relationships/slide" Target="slides/slide391.xml"/><Relationship Id="rId421" Type="http://schemas.openxmlformats.org/officeDocument/2006/relationships/slide" Target="slides/slide412.xml"/><Relationship Id="rId442" Type="http://schemas.openxmlformats.org/officeDocument/2006/relationships/slide" Target="slides/slide433.xml"/><Relationship Id="rId463" Type="http://schemas.openxmlformats.org/officeDocument/2006/relationships/slide" Target="slides/slide454.xml"/><Relationship Id="rId484" Type="http://schemas.openxmlformats.org/officeDocument/2006/relationships/slide" Target="slides/slide475.xml"/><Relationship Id="rId519" Type="http://schemas.openxmlformats.org/officeDocument/2006/relationships/slide" Target="slides/slide510.xml"/><Relationship Id="rId670" Type="http://schemas.openxmlformats.org/officeDocument/2006/relationships/slide" Target="slides/slide661.xml"/><Relationship Id="rId705" Type="http://schemas.openxmlformats.org/officeDocument/2006/relationships/font" Target="fonts/font5.fntdata"/><Relationship Id="rId116" Type="http://schemas.openxmlformats.org/officeDocument/2006/relationships/slide" Target="slides/slide107.xml"/><Relationship Id="rId137" Type="http://schemas.openxmlformats.org/officeDocument/2006/relationships/slide" Target="slides/slide128.xml"/><Relationship Id="rId158" Type="http://schemas.openxmlformats.org/officeDocument/2006/relationships/slide" Target="slides/slide149.xml"/><Relationship Id="rId302" Type="http://schemas.openxmlformats.org/officeDocument/2006/relationships/slide" Target="slides/slide293.xml"/><Relationship Id="rId323" Type="http://schemas.openxmlformats.org/officeDocument/2006/relationships/slide" Target="slides/slide314.xml"/><Relationship Id="rId344" Type="http://schemas.openxmlformats.org/officeDocument/2006/relationships/slide" Target="slides/slide335.xml"/><Relationship Id="rId530" Type="http://schemas.openxmlformats.org/officeDocument/2006/relationships/slide" Target="slides/slide521.xml"/><Relationship Id="rId691" Type="http://schemas.openxmlformats.org/officeDocument/2006/relationships/slide" Target="slides/slide682.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179" Type="http://schemas.openxmlformats.org/officeDocument/2006/relationships/slide" Target="slides/slide170.xml"/><Relationship Id="rId365" Type="http://schemas.openxmlformats.org/officeDocument/2006/relationships/slide" Target="slides/slide356.xml"/><Relationship Id="rId386" Type="http://schemas.openxmlformats.org/officeDocument/2006/relationships/slide" Target="slides/slide377.xml"/><Relationship Id="rId551" Type="http://schemas.openxmlformats.org/officeDocument/2006/relationships/slide" Target="slides/slide542.xml"/><Relationship Id="rId572" Type="http://schemas.openxmlformats.org/officeDocument/2006/relationships/slide" Target="slides/slide563.xml"/><Relationship Id="rId593" Type="http://schemas.openxmlformats.org/officeDocument/2006/relationships/slide" Target="slides/slide584.xml"/><Relationship Id="rId607" Type="http://schemas.openxmlformats.org/officeDocument/2006/relationships/slide" Target="slides/slide598.xml"/><Relationship Id="rId628" Type="http://schemas.openxmlformats.org/officeDocument/2006/relationships/slide" Target="slides/slide619.xml"/><Relationship Id="rId649" Type="http://schemas.openxmlformats.org/officeDocument/2006/relationships/slide" Target="slides/slide640.xml"/><Relationship Id="rId190" Type="http://schemas.openxmlformats.org/officeDocument/2006/relationships/slide" Target="slides/slide181.xml"/><Relationship Id="rId204" Type="http://schemas.openxmlformats.org/officeDocument/2006/relationships/slide" Target="slides/slide195.xml"/><Relationship Id="rId225" Type="http://schemas.openxmlformats.org/officeDocument/2006/relationships/slide" Target="slides/slide216.xml"/><Relationship Id="rId246" Type="http://schemas.openxmlformats.org/officeDocument/2006/relationships/slide" Target="slides/slide237.xml"/><Relationship Id="rId267" Type="http://schemas.openxmlformats.org/officeDocument/2006/relationships/slide" Target="slides/slide258.xml"/><Relationship Id="rId288" Type="http://schemas.openxmlformats.org/officeDocument/2006/relationships/slide" Target="slides/slide279.xml"/><Relationship Id="rId411" Type="http://schemas.openxmlformats.org/officeDocument/2006/relationships/slide" Target="slides/slide402.xml"/><Relationship Id="rId432" Type="http://schemas.openxmlformats.org/officeDocument/2006/relationships/slide" Target="slides/slide423.xml"/><Relationship Id="rId453" Type="http://schemas.openxmlformats.org/officeDocument/2006/relationships/slide" Target="slides/slide444.xml"/><Relationship Id="rId474" Type="http://schemas.openxmlformats.org/officeDocument/2006/relationships/slide" Target="slides/slide465.xml"/><Relationship Id="rId509" Type="http://schemas.openxmlformats.org/officeDocument/2006/relationships/slide" Target="slides/slide500.xml"/><Relationship Id="rId660" Type="http://schemas.openxmlformats.org/officeDocument/2006/relationships/slide" Target="slides/slide651.xml"/><Relationship Id="rId106" Type="http://schemas.openxmlformats.org/officeDocument/2006/relationships/slide" Target="slides/slide97.xml"/><Relationship Id="rId127" Type="http://schemas.openxmlformats.org/officeDocument/2006/relationships/slide" Target="slides/slide118.xml"/><Relationship Id="rId313" Type="http://schemas.openxmlformats.org/officeDocument/2006/relationships/slide" Target="slides/slide304.xml"/><Relationship Id="rId495" Type="http://schemas.openxmlformats.org/officeDocument/2006/relationships/slide" Target="slides/slide486.xml"/><Relationship Id="rId681" Type="http://schemas.openxmlformats.org/officeDocument/2006/relationships/slide" Target="slides/slide672.xml"/><Relationship Id="rId716" Type="http://schemas.openxmlformats.org/officeDocument/2006/relationships/font" Target="fonts/font16.fntdata"/><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94" Type="http://schemas.openxmlformats.org/officeDocument/2006/relationships/slide" Target="slides/slide85.xml"/><Relationship Id="rId148" Type="http://schemas.openxmlformats.org/officeDocument/2006/relationships/slide" Target="slides/slide139.xml"/><Relationship Id="rId169" Type="http://schemas.openxmlformats.org/officeDocument/2006/relationships/slide" Target="slides/slide160.xml"/><Relationship Id="rId334" Type="http://schemas.openxmlformats.org/officeDocument/2006/relationships/slide" Target="slides/slide325.xml"/><Relationship Id="rId355" Type="http://schemas.openxmlformats.org/officeDocument/2006/relationships/slide" Target="slides/slide346.xml"/><Relationship Id="rId376" Type="http://schemas.openxmlformats.org/officeDocument/2006/relationships/slide" Target="slides/slide367.xml"/><Relationship Id="rId397" Type="http://schemas.openxmlformats.org/officeDocument/2006/relationships/slide" Target="slides/slide388.xml"/><Relationship Id="rId520" Type="http://schemas.openxmlformats.org/officeDocument/2006/relationships/slide" Target="slides/slide511.xml"/><Relationship Id="rId541" Type="http://schemas.openxmlformats.org/officeDocument/2006/relationships/slide" Target="slides/slide532.xml"/><Relationship Id="rId562" Type="http://schemas.openxmlformats.org/officeDocument/2006/relationships/slide" Target="slides/slide553.xml"/><Relationship Id="rId583" Type="http://schemas.openxmlformats.org/officeDocument/2006/relationships/slide" Target="slides/slide574.xml"/><Relationship Id="rId618" Type="http://schemas.openxmlformats.org/officeDocument/2006/relationships/slide" Target="slides/slide609.xml"/><Relationship Id="rId639" Type="http://schemas.openxmlformats.org/officeDocument/2006/relationships/slide" Target="slides/slide630.xml"/><Relationship Id="rId4" Type="http://schemas.openxmlformats.org/officeDocument/2006/relationships/slideMaster" Target="slideMasters/slideMaster4.xml"/><Relationship Id="rId180" Type="http://schemas.openxmlformats.org/officeDocument/2006/relationships/slide" Target="slides/slide171.xml"/><Relationship Id="rId215" Type="http://schemas.openxmlformats.org/officeDocument/2006/relationships/slide" Target="slides/slide206.xml"/><Relationship Id="rId236" Type="http://schemas.openxmlformats.org/officeDocument/2006/relationships/slide" Target="slides/slide227.xml"/><Relationship Id="rId257" Type="http://schemas.openxmlformats.org/officeDocument/2006/relationships/slide" Target="slides/slide248.xml"/><Relationship Id="rId278" Type="http://schemas.openxmlformats.org/officeDocument/2006/relationships/slide" Target="slides/slide269.xml"/><Relationship Id="rId401" Type="http://schemas.openxmlformats.org/officeDocument/2006/relationships/slide" Target="slides/slide392.xml"/><Relationship Id="rId422" Type="http://schemas.openxmlformats.org/officeDocument/2006/relationships/slide" Target="slides/slide413.xml"/><Relationship Id="rId443" Type="http://schemas.openxmlformats.org/officeDocument/2006/relationships/slide" Target="slides/slide434.xml"/><Relationship Id="rId464" Type="http://schemas.openxmlformats.org/officeDocument/2006/relationships/slide" Target="slides/slide455.xml"/><Relationship Id="rId650" Type="http://schemas.openxmlformats.org/officeDocument/2006/relationships/slide" Target="slides/slide641.xml"/><Relationship Id="rId303" Type="http://schemas.openxmlformats.org/officeDocument/2006/relationships/slide" Target="slides/slide294.xml"/><Relationship Id="rId485" Type="http://schemas.openxmlformats.org/officeDocument/2006/relationships/slide" Target="slides/slide476.xml"/><Relationship Id="rId692" Type="http://schemas.openxmlformats.org/officeDocument/2006/relationships/slide" Target="slides/slide683.xml"/><Relationship Id="rId706" Type="http://schemas.openxmlformats.org/officeDocument/2006/relationships/font" Target="fonts/font6.fntdata"/><Relationship Id="rId42" Type="http://schemas.openxmlformats.org/officeDocument/2006/relationships/slide" Target="slides/slide33.xml"/><Relationship Id="rId84" Type="http://schemas.openxmlformats.org/officeDocument/2006/relationships/slide" Target="slides/slide75.xml"/><Relationship Id="rId138" Type="http://schemas.openxmlformats.org/officeDocument/2006/relationships/slide" Target="slides/slide129.xml"/><Relationship Id="rId345" Type="http://schemas.openxmlformats.org/officeDocument/2006/relationships/slide" Target="slides/slide336.xml"/><Relationship Id="rId387" Type="http://schemas.openxmlformats.org/officeDocument/2006/relationships/slide" Target="slides/slide378.xml"/><Relationship Id="rId510" Type="http://schemas.openxmlformats.org/officeDocument/2006/relationships/slide" Target="slides/slide501.xml"/><Relationship Id="rId552" Type="http://schemas.openxmlformats.org/officeDocument/2006/relationships/slide" Target="slides/slide543.xml"/><Relationship Id="rId594" Type="http://schemas.openxmlformats.org/officeDocument/2006/relationships/slide" Target="slides/slide585.xml"/><Relationship Id="rId608" Type="http://schemas.openxmlformats.org/officeDocument/2006/relationships/slide" Target="slides/slide599.xml"/><Relationship Id="rId191" Type="http://schemas.openxmlformats.org/officeDocument/2006/relationships/slide" Target="slides/slide182.xml"/><Relationship Id="rId205" Type="http://schemas.openxmlformats.org/officeDocument/2006/relationships/slide" Target="slides/slide196.xml"/><Relationship Id="rId247" Type="http://schemas.openxmlformats.org/officeDocument/2006/relationships/slide" Target="slides/slide238.xml"/><Relationship Id="rId412" Type="http://schemas.openxmlformats.org/officeDocument/2006/relationships/slide" Target="slides/slide403.xml"/><Relationship Id="rId107" Type="http://schemas.openxmlformats.org/officeDocument/2006/relationships/slide" Target="slides/slide98.xml"/><Relationship Id="rId289" Type="http://schemas.openxmlformats.org/officeDocument/2006/relationships/slide" Target="slides/slide280.xml"/><Relationship Id="rId454" Type="http://schemas.openxmlformats.org/officeDocument/2006/relationships/slide" Target="slides/slide445.xml"/><Relationship Id="rId496" Type="http://schemas.openxmlformats.org/officeDocument/2006/relationships/slide" Target="slides/slide487.xml"/><Relationship Id="rId661" Type="http://schemas.openxmlformats.org/officeDocument/2006/relationships/slide" Target="slides/slide652.xml"/><Relationship Id="rId717" Type="http://schemas.openxmlformats.org/officeDocument/2006/relationships/font" Target="fonts/font17.fntdata"/><Relationship Id="rId11" Type="http://schemas.openxmlformats.org/officeDocument/2006/relationships/slide" Target="slides/slide2.xml"/><Relationship Id="rId53" Type="http://schemas.openxmlformats.org/officeDocument/2006/relationships/slide" Target="slides/slide44.xml"/><Relationship Id="rId149" Type="http://schemas.openxmlformats.org/officeDocument/2006/relationships/slide" Target="slides/slide140.xml"/><Relationship Id="rId314" Type="http://schemas.openxmlformats.org/officeDocument/2006/relationships/slide" Target="slides/slide305.xml"/><Relationship Id="rId356" Type="http://schemas.openxmlformats.org/officeDocument/2006/relationships/slide" Target="slides/slide347.xml"/><Relationship Id="rId398" Type="http://schemas.openxmlformats.org/officeDocument/2006/relationships/slide" Target="slides/slide389.xml"/><Relationship Id="rId521" Type="http://schemas.openxmlformats.org/officeDocument/2006/relationships/slide" Target="slides/slide512.xml"/><Relationship Id="rId563" Type="http://schemas.openxmlformats.org/officeDocument/2006/relationships/slide" Target="slides/slide554.xml"/><Relationship Id="rId619" Type="http://schemas.openxmlformats.org/officeDocument/2006/relationships/slide" Target="slides/slide610.xml"/><Relationship Id="rId95" Type="http://schemas.openxmlformats.org/officeDocument/2006/relationships/slide" Target="slides/slide86.xml"/><Relationship Id="rId160" Type="http://schemas.openxmlformats.org/officeDocument/2006/relationships/slide" Target="slides/slide151.xml"/><Relationship Id="rId216" Type="http://schemas.openxmlformats.org/officeDocument/2006/relationships/slide" Target="slides/slide207.xml"/><Relationship Id="rId423" Type="http://schemas.openxmlformats.org/officeDocument/2006/relationships/slide" Target="slides/slide414.xml"/><Relationship Id="rId258" Type="http://schemas.openxmlformats.org/officeDocument/2006/relationships/slide" Target="slides/slide249.xml"/><Relationship Id="rId465" Type="http://schemas.openxmlformats.org/officeDocument/2006/relationships/slide" Target="slides/slide456.xml"/><Relationship Id="rId630" Type="http://schemas.openxmlformats.org/officeDocument/2006/relationships/slide" Target="slides/slide621.xml"/><Relationship Id="rId672" Type="http://schemas.openxmlformats.org/officeDocument/2006/relationships/slide" Target="slides/slide663.xml"/><Relationship Id="rId22" Type="http://schemas.openxmlformats.org/officeDocument/2006/relationships/slide" Target="slides/slide13.xml"/><Relationship Id="rId64" Type="http://schemas.openxmlformats.org/officeDocument/2006/relationships/slide" Target="slides/slide55.xml"/><Relationship Id="rId118" Type="http://schemas.openxmlformats.org/officeDocument/2006/relationships/slide" Target="slides/slide109.xml"/><Relationship Id="rId325" Type="http://schemas.openxmlformats.org/officeDocument/2006/relationships/slide" Target="slides/slide316.xml"/><Relationship Id="rId367" Type="http://schemas.openxmlformats.org/officeDocument/2006/relationships/slide" Target="slides/slide358.xml"/><Relationship Id="rId532" Type="http://schemas.openxmlformats.org/officeDocument/2006/relationships/slide" Target="slides/slide523.xml"/><Relationship Id="rId574" Type="http://schemas.openxmlformats.org/officeDocument/2006/relationships/slide" Target="slides/slide565.xml"/><Relationship Id="rId171" Type="http://schemas.openxmlformats.org/officeDocument/2006/relationships/slide" Target="slides/slide162.xml"/><Relationship Id="rId227" Type="http://schemas.openxmlformats.org/officeDocument/2006/relationships/slide" Target="slides/slide218.xml"/><Relationship Id="rId269" Type="http://schemas.openxmlformats.org/officeDocument/2006/relationships/slide" Target="slides/slide260.xml"/><Relationship Id="rId434" Type="http://schemas.openxmlformats.org/officeDocument/2006/relationships/slide" Target="slides/slide425.xml"/><Relationship Id="rId476" Type="http://schemas.openxmlformats.org/officeDocument/2006/relationships/slide" Target="slides/slide467.xml"/><Relationship Id="rId641" Type="http://schemas.openxmlformats.org/officeDocument/2006/relationships/slide" Target="slides/slide632.xml"/><Relationship Id="rId683" Type="http://schemas.openxmlformats.org/officeDocument/2006/relationships/slide" Target="slides/slide674.xml"/><Relationship Id="rId33" Type="http://schemas.openxmlformats.org/officeDocument/2006/relationships/slide" Target="slides/slide24.xml"/><Relationship Id="rId129" Type="http://schemas.openxmlformats.org/officeDocument/2006/relationships/slide" Target="slides/slide120.xml"/><Relationship Id="rId280" Type="http://schemas.openxmlformats.org/officeDocument/2006/relationships/slide" Target="slides/slide271.xml"/><Relationship Id="rId336" Type="http://schemas.openxmlformats.org/officeDocument/2006/relationships/slide" Target="slides/slide327.xml"/><Relationship Id="rId501" Type="http://schemas.openxmlformats.org/officeDocument/2006/relationships/slide" Target="slides/slide492.xml"/><Relationship Id="rId543" Type="http://schemas.openxmlformats.org/officeDocument/2006/relationships/slide" Target="slides/slide534.xml"/><Relationship Id="rId75" Type="http://schemas.openxmlformats.org/officeDocument/2006/relationships/slide" Target="slides/slide66.xml"/><Relationship Id="rId140" Type="http://schemas.openxmlformats.org/officeDocument/2006/relationships/slide" Target="slides/slide131.xml"/><Relationship Id="rId182" Type="http://schemas.openxmlformats.org/officeDocument/2006/relationships/slide" Target="slides/slide173.xml"/><Relationship Id="rId378" Type="http://schemas.openxmlformats.org/officeDocument/2006/relationships/slide" Target="slides/slide369.xml"/><Relationship Id="rId403" Type="http://schemas.openxmlformats.org/officeDocument/2006/relationships/slide" Target="slides/slide394.xml"/><Relationship Id="rId585" Type="http://schemas.openxmlformats.org/officeDocument/2006/relationships/slide" Target="slides/slide576.xml"/><Relationship Id="rId6" Type="http://schemas.openxmlformats.org/officeDocument/2006/relationships/slideMaster" Target="slideMasters/slideMaster6.xml"/><Relationship Id="rId238" Type="http://schemas.openxmlformats.org/officeDocument/2006/relationships/slide" Target="slides/slide229.xml"/><Relationship Id="rId445" Type="http://schemas.openxmlformats.org/officeDocument/2006/relationships/slide" Target="slides/slide436.xml"/><Relationship Id="rId487" Type="http://schemas.openxmlformats.org/officeDocument/2006/relationships/slide" Target="slides/slide478.xml"/><Relationship Id="rId610" Type="http://schemas.openxmlformats.org/officeDocument/2006/relationships/slide" Target="slides/slide601.xml"/><Relationship Id="rId652" Type="http://schemas.openxmlformats.org/officeDocument/2006/relationships/slide" Target="slides/slide643.xml"/><Relationship Id="rId694" Type="http://schemas.openxmlformats.org/officeDocument/2006/relationships/slide" Target="slides/slide685.xml"/><Relationship Id="rId708" Type="http://schemas.openxmlformats.org/officeDocument/2006/relationships/font" Target="fonts/font8.fntdata"/><Relationship Id="rId291" Type="http://schemas.openxmlformats.org/officeDocument/2006/relationships/slide" Target="slides/slide282.xml"/><Relationship Id="rId305" Type="http://schemas.openxmlformats.org/officeDocument/2006/relationships/slide" Target="slides/slide296.xml"/><Relationship Id="rId347" Type="http://schemas.openxmlformats.org/officeDocument/2006/relationships/slide" Target="slides/slide338.xml"/><Relationship Id="rId512" Type="http://schemas.openxmlformats.org/officeDocument/2006/relationships/slide" Target="slides/slide503.xml"/><Relationship Id="rId44" Type="http://schemas.openxmlformats.org/officeDocument/2006/relationships/slide" Target="slides/slide35.xml"/><Relationship Id="rId86" Type="http://schemas.openxmlformats.org/officeDocument/2006/relationships/slide" Target="slides/slide77.xml"/><Relationship Id="rId151" Type="http://schemas.openxmlformats.org/officeDocument/2006/relationships/slide" Target="slides/slide142.xml"/><Relationship Id="rId389" Type="http://schemas.openxmlformats.org/officeDocument/2006/relationships/slide" Target="slides/slide380.xml"/><Relationship Id="rId554" Type="http://schemas.openxmlformats.org/officeDocument/2006/relationships/slide" Target="slides/slide545.xml"/><Relationship Id="rId596" Type="http://schemas.openxmlformats.org/officeDocument/2006/relationships/slide" Target="slides/slide587.xml"/><Relationship Id="rId193" Type="http://schemas.openxmlformats.org/officeDocument/2006/relationships/slide" Target="slides/slide184.xml"/><Relationship Id="rId207" Type="http://schemas.openxmlformats.org/officeDocument/2006/relationships/slide" Target="slides/slide198.xml"/><Relationship Id="rId249" Type="http://schemas.openxmlformats.org/officeDocument/2006/relationships/slide" Target="slides/slide240.xml"/><Relationship Id="rId414" Type="http://schemas.openxmlformats.org/officeDocument/2006/relationships/slide" Target="slides/slide405.xml"/><Relationship Id="rId456" Type="http://schemas.openxmlformats.org/officeDocument/2006/relationships/slide" Target="slides/slide447.xml"/><Relationship Id="rId498" Type="http://schemas.openxmlformats.org/officeDocument/2006/relationships/slide" Target="slides/slide489.xml"/><Relationship Id="rId621" Type="http://schemas.openxmlformats.org/officeDocument/2006/relationships/slide" Target="slides/slide612.xml"/><Relationship Id="rId663" Type="http://schemas.openxmlformats.org/officeDocument/2006/relationships/slide" Target="slides/slide654.xml"/><Relationship Id="rId13" Type="http://schemas.openxmlformats.org/officeDocument/2006/relationships/slide" Target="slides/slide4.xml"/><Relationship Id="rId109" Type="http://schemas.openxmlformats.org/officeDocument/2006/relationships/slide" Target="slides/slide100.xml"/><Relationship Id="rId260" Type="http://schemas.openxmlformats.org/officeDocument/2006/relationships/slide" Target="slides/slide251.xml"/><Relationship Id="rId316" Type="http://schemas.openxmlformats.org/officeDocument/2006/relationships/slide" Target="slides/slide307.xml"/><Relationship Id="rId523" Type="http://schemas.openxmlformats.org/officeDocument/2006/relationships/slide" Target="slides/slide514.xml"/><Relationship Id="rId719" Type="http://schemas.openxmlformats.org/officeDocument/2006/relationships/viewProps" Target="viewProps.xml"/><Relationship Id="rId55" Type="http://schemas.openxmlformats.org/officeDocument/2006/relationships/slide" Target="slides/slide46.xml"/><Relationship Id="rId97" Type="http://schemas.openxmlformats.org/officeDocument/2006/relationships/slide" Target="slides/slide88.xml"/><Relationship Id="rId120" Type="http://schemas.openxmlformats.org/officeDocument/2006/relationships/slide" Target="slides/slide111.xml"/><Relationship Id="rId358" Type="http://schemas.openxmlformats.org/officeDocument/2006/relationships/slide" Target="slides/slide349.xml"/><Relationship Id="rId565" Type="http://schemas.openxmlformats.org/officeDocument/2006/relationships/slide" Target="slides/slide556.xml"/><Relationship Id="rId162" Type="http://schemas.openxmlformats.org/officeDocument/2006/relationships/slide" Target="slides/slide153.xml"/><Relationship Id="rId218" Type="http://schemas.openxmlformats.org/officeDocument/2006/relationships/slide" Target="slides/slide209.xml"/><Relationship Id="rId425" Type="http://schemas.openxmlformats.org/officeDocument/2006/relationships/slide" Target="slides/slide416.xml"/><Relationship Id="rId467" Type="http://schemas.openxmlformats.org/officeDocument/2006/relationships/slide" Target="slides/slide458.xml"/><Relationship Id="rId632" Type="http://schemas.openxmlformats.org/officeDocument/2006/relationships/slide" Target="slides/slide623.xml"/><Relationship Id="rId271" Type="http://schemas.openxmlformats.org/officeDocument/2006/relationships/slide" Target="slides/slide262.xml"/><Relationship Id="rId674" Type="http://schemas.openxmlformats.org/officeDocument/2006/relationships/slide" Target="slides/slide665.xml"/><Relationship Id="rId24" Type="http://schemas.openxmlformats.org/officeDocument/2006/relationships/slide" Target="slides/slide15.xml"/><Relationship Id="rId66" Type="http://schemas.openxmlformats.org/officeDocument/2006/relationships/slide" Target="slides/slide57.xml"/><Relationship Id="rId131" Type="http://schemas.openxmlformats.org/officeDocument/2006/relationships/slide" Target="slides/slide122.xml"/><Relationship Id="rId327" Type="http://schemas.openxmlformats.org/officeDocument/2006/relationships/slide" Target="slides/slide318.xml"/><Relationship Id="rId369" Type="http://schemas.openxmlformats.org/officeDocument/2006/relationships/slide" Target="slides/slide360.xml"/><Relationship Id="rId534" Type="http://schemas.openxmlformats.org/officeDocument/2006/relationships/slide" Target="slides/slide525.xml"/><Relationship Id="rId576" Type="http://schemas.openxmlformats.org/officeDocument/2006/relationships/slide" Target="slides/slide567.xml"/><Relationship Id="rId173" Type="http://schemas.openxmlformats.org/officeDocument/2006/relationships/slide" Target="slides/slide164.xml"/><Relationship Id="rId229" Type="http://schemas.openxmlformats.org/officeDocument/2006/relationships/slide" Target="slides/slide220.xml"/><Relationship Id="rId380" Type="http://schemas.openxmlformats.org/officeDocument/2006/relationships/slide" Target="slides/slide371.xml"/><Relationship Id="rId436" Type="http://schemas.openxmlformats.org/officeDocument/2006/relationships/slide" Target="slides/slide427.xml"/><Relationship Id="rId601" Type="http://schemas.openxmlformats.org/officeDocument/2006/relationships/slide" Target="slides/slide592.xml"/><Relationship Id="rId643" Type="http://schemas.openxmlformats.org/officeDocument/2006/relationships/slide" Target="slides/slide634.xml"/><Relationship Id="rId240" Type="http://schemas.openxmlformats.org/officeDocument/2006/relationships/slide" Target="slides/slide231.xml"/><Relationship Id="rId478" Type="http://schemas.openxmlformats.org/officeDocument/2006/relationships/slide" Target="slides/slide469.xml"/><Relationship Id="rId685" Type="http://schemas.openxmlformats.org/officeDocument/2006/relationships/slide" Target="slides/slide676.xml"/><Relationship Id="rId35" Type="http://schemas.openxmlformats.org/officeDocument/2006/relationships/slide" Target="slides/slide26.xml"/><Relationship Id="rId77" Type="http://schemas.openxmlformats.org/officeDocument/2006/relationships/slide" Target="slides/slide68.xml"/><Relationship Id="rId100" Type="http://schemas.openxmlformats.org/officeDocument/2006/relationships/slide" Target="slides/slide91.xml"/><Relationship Id="rId282" Type="http://schemas.openxmlformats.org/officeDocument/2006/relationships/slide" Target="slides/slide273.xml"/><Relationship Id="rId338" Type="http://schemas.openxmlformats.org/officeDocument/2006/relationships/slide" Target="slides/slide329.xml"/><Relationship Id="rId503" Type="http://schemas.openxmlformats.org/officeDocument/2006/relationships/slide" Target="slides/slide494.xml"/><Relationship Id="rId545" Type="http://schemas.openxmlformats.org/officeDocument/2006/relationships/slide" Target="slides/slide536.xml"/><Relationship Id="rId587" Type="http://schemas.openxmlformats.org/officeDocument/2006/relationships/slide" Target="slides/slide578.xml"/><Relationship Id="rId710" Type="http://schemas.openxmlformats.org/officeDocument/2006/relationships/font" Target="fonts/font10.fntdata"/><Relationship Id="rId8" Type="http://schemas.openxmlformats.org/officeDocument/2006/relationships/slideMaster" Target="slideMasters/slideMaster8.xml"/><Relationship Id="rId142" Type="http://schemas.openxmlformats.org/officeDocument/2006/relationships/slide" Target="slides/slide133.xml"/><Relationship Id="rId184" Type="http://schemas.openxmlformats.org/officeDocument/2006/relationships/slide" Target="slides/slide175.xml"/><Relationship Id="rId391" Type="http://schemas.openxmlformats.org/officeDocument/2006/relationships/slide" Target="slides/slide382.xml"/><Relationship Id="rId405" Type="http://schemas.openxmlformats.org/officeDocument/2006/relationships/slide" Target="slides/slide396.xml"/><Relationship Id="rId447" Type="http://schemas.openxmlformats.org/officeDocument/2006/relationships/slide" Target="slides/slide438.xml"/><Relationship Id="rId612" Type="http://schemas.openxmlformats.org/officeDocument/2006/relationships/slide" Target="slides/slide603.xml"/><Relationship Id="rId251" Type="http://schemas.openxmlformats.org/officeDocument/2006/relationships/slide" Target="slides/slide242.xml"/><Relationship Id="rId489" Type="http://schemas.openxmlformats.org/officeDocument/2006/relationships/slide" Target="slides/slide480.xml"/><Relationship Id="rId654" Type="http://schemas.openxmlformats.org/officeDocument/2006/relationships/slide" Target="slides/slide645.xml"/><Relationship Id="rId696" Type="http://schemas.openxmlformats.org/officeDocument/2006/relationships/slide" Target="slides/slide687.xml"/><Relationship Id="rId46" Type="http://schemas.openxmlformats.org/officeDocument/2006/relationships/slide" Target="slides/slide37.xml"/><Relationship Id="rId293" Type="http://schemas.openxmlformats.org/officeDocument/2006/relationships/slide" Target="slides/slide284.xml"/><Relationship Id="rId307" Type="http://schemas.openxmlformats.org/officeDocument/2006/relationships/slide" Target="slides/slide298.xml"/><Relationship Id="rId349" Type="http://schemas.openxmlformats.org/officeDocument/2006/relationships/slide" Target="slides/slide340.xml"/><Relationship Id="rId514" Type="http://schemas.openxmlformats.org/officeDocument/2006/relationships/slide" Target="slides/slide505.xml"/><Relationship Id="rId556" Type="http://schemas.openxmlformats.org/officeDocument/2006/relationships/slide" Target="slides/slide547.xml"/><Relationship Id="rId721" Type="http://schemas.openxmlformats.org/officeDocument/2006/relationships/tableStyles" Target="tableStyles.xml"/><Relationship Id="rId88" Type="http://schemas.openxmlformats.org/officeDocument/2006/relationships/slide" Target="slides/slide79.xml"/><Relationship Id="rId111" Type="http://schemas.openxmlformats.org/officeDocument/2006/relationships/slide" Target="slides/slide102.xml"/><Relationship Id="rId153" Type="http://schemas.openxmlformats.org/officeDocument/2006/relationships/slide" Target="slides/slide144.xml"/><Relationship Id="rId195" Type="http://schemas.openxmlformats.org/officeDocument/2006/relationships/slide" Target="slides/slide186.xml"/><Relationship Id="rId209" Type="http://schemas.openxmlformats.org/officeDocument/2006/relationships/slide" Target="slides/slide200.xml"/><Relationship Id="rId360" Type="http://schemas.openxmlformats.org/officeDocument/2006/relationships/slide" Target="slides/slide351.xml"/><Relationship Id="rId416" Type="http://schemas.openxmlformats.org/officeDocument/2006/relationships/slide" Target="slides/slide407.xml"/><Relationship Id="rId598" Type="http://schemas.openxmlformats.org/officeDocument/2006/relationships/slide" Target="slides/slide589.xml"/><Relationship Id="rId220" Type="http://schemas.openxmlformats.org/officeDocument/2006/relationships/slide" Target="slides/slide211.xml"/><Relationship Id="rId458" Type="http://schemas.openxmlformats.org/officeDocument/2006/relationships/slide" Target="slides/slide449.xml"/><Relationship Id="rId623" Type="http://schemas.openxmlformats.org/officeDocument/2006/relationships/slide" Target="slides/slide614.xml"/><Relationship Id="rId665" Type="http://schemas.openxmlformats.org/officeDocument/2006/relationships/slide" Target="slides/slide656.xml"/><Relationship Id="rId15" Type="http://schemas.openxmlformats.org/officeDocument/2006/relationships/slide" Target="slides/slide6.xml"/><Relationship Id="rId57" Type="http://schemas.openxmlformats.org/officeDocument/2006/relationships/slide" Target="slides/slide48.xml"/><Relationship Id="rId262" Type="http://schemas.openxmlformats.org/officeDocument/2006/relationships/slide" Target="slides/slide253.xml"/><Relationship Id="rId318" Type="http://schemas.openxmlformats.org/officeDocument/2006/relationships/slide" Target="slides/slide309.xml"/><Relationship Id="rId525" Type="http://schemas.openxmlformats.org/officeDocument/2006/relationships/slide" Target="slides/slide516.xml"/><Relationship Id="rId567" Type="http://schemas.openxmlformats.org/officeDocument/2006/relationships/slide" Target="slides/slide558.xml"/><Relationship Id="rId99" Type="http://schemas.openxmlformats.org/officeDocument/2006/relationships/slide" Target="slides/slide90.xml"/><Relationship Id="rId122" Type="http://schemas.openxmlformats.org/officeDocument/2006/relationships/slide" Target="slides/slide113.xml"/><Relationship Id="rId164" Type="http://schemas.openxmlformats.org/officeDocument/2006/relationships/slide" Target="slides/slide155.xml"/><Relationship Id="rId371" Type="http://schemas.openxmlformats.org/officeDocument/2006/relationships/slide" Target="slides/slide362.xml"/><Relationship Id="rId427" Type="http://schemas.openxmlformats.org/officeDocument/2006/relationships/slide" Target="slides/slide418.xml"/><Relationship Id="rId469" Type="http://schemas.openxmlformats.org/officeDocument/2006/relationships/slide" Target="slides/slide460.xml"/><Relationship Id="rId634" Type="http://schemas.openxmlformats.org/officeDocument/2006/relationships/slide" Target="slides/slide625.xml"/><Relationship Id="rId676" Type="http://schemas.openxmlformats.org/officeDocument/2006/relationships/slide" Target="slides/slide667.xml"/><Relationship Id="rId26" Type="http://schemas.openxmlformats.org/officeDocument/2006/relationships/slide" Target="slides/slide17.xml"/><Relationship Id="rId231" Type="http://schemas.openxmlformats.org/officeDocument/2006/relationships/slide" Target="slides/slide222.xml"/><Relationship Id="rId273" Type="http://schemas.openxmlformats.org/officeDocument/2006/relationships/slide" Target="slides/slide264.xml"/><Relationship Id="rId329" Type="http://schemas.openxmlformats.org/officeDocument/2006/relationships/slide" Target="slides/slide320.xml"/><Relationship Id="rId480" Type="http://schemas.openxmlformats.org/officeDocument/2006/relationships/slide" Target="slides/slide471.xml"/><Relationship Id="rId536" Type="http://schemas.openxmlformats.org/officeDocument/2006/relationships/slide" Target="slides/slide527.xml"/><Relationship Id="rId701" Type="http://schemas.openxmlformats.org/officeDocument/2006/relationships/font" Target="fonts/font1.fntdata"/><Relationship Id="rId68" Type="http://schemas.openxmlformats.org/officeDocument/2006/relationships/slide" Target="slides/slide59.xml"/><Relationship Id="rId133" Type="http://schemas.openxmlformats.org/officeDocument/2006/relationships/slide" Target="slides/slide124.xml"/><Relationship Id="rId175" Type="http://schemas.openxmlformats.org/officeDocument/2006/relationships/slide" Target="slides/slide166.xml"/><Relationship Id="rId340" Type="http://schemas.openxmlformats.org/officeDocument/2006/relationships/slide" Target="slides/slide331.xml"/><Relationship Id="rId578" Type="http://schemas.openxmlformats.org/officeDocument/2006/relationships/slide" Target="slides/slide569.xml"/><Relationship Id="rId200" Type="http://schemas.openxmlformats.org/officeDocument/2006/relationships/slide" Target="slides/slide191.xml"/><Relationship Id="rId382" Type="http://schemas.openxmlformats.org/officeDocument/2006/relationships/slide" Target="slides/slide373.xml"/><Relationship Id="rId438" Type="http://schemas.openxmlformats.org/officeDocument/2006/relationships/slide" Target="slides/slide429.xml"/><Relationship Id="rId603" Type="http://schemas.openxmlformats.org/officeDocument/2006/relationships/slide" Target="slides/slide594.xml"/><Relationship Id="rId645" Type="http://schemas.openxmlformats.org/officeDocument/2006/relationships/slide" Target="slides/slide636.xml"/><Relationship Id="rId687" Type="http://schemas.openxmlformats.org/officeDocument/2006/relationships/slide" Target="slides/slide678.xml"/><Relationship Id="rId242" Type="http://schemas.openxmlformats.org/officeDocument/2006/relationships/slide" Target="slides/slide233.xml"/><Relationship Id="rId284" Type="http://schemas.openxmlformats.org/officeDocument/2006/relationships/slide" Target="slides/slide275.xml"/><Relationship Id="rId491" Type="http://schemas.openxmlformats.org/officeDocument/2006/relationships/slide" Target="slides/slide482.xml"/><Relationship Id="rId505" Type="http://schemas.openxmlformats.org/officeDocument/2006/relationships/slide" Target="slides/slide496.xml"/><Relationship Id="rId712" Type="http://schemas.openxmlformats.org/officeDocument/2006/relationships/font" Target="fonts/font12.fntdata"/><Relationship Id="rId37" Type="http://schemas.openxmlformats.org/officeDocument/2006/relationships/slide" Target="slides/slide28.xml"/><Relationship Id="rId79" Type="http://schemas.openxmlformats.org/officeDocument/2006/relationships/slide" Target="slides/slide70.xml"/><Relationship Id="rId102" Type="http://schemas.openxmlformats.org/officeDocument/2006/relationships/slide" Target="slides/slide93.xml"/><Relationship Id="rId144" Type="http://schemas.openxmlformats.org/officeDocument/2006/relationships/slide" Target="slides/slide135.xml"/><Relationship Id="rId547" Type="http://schemas.openxmlformats.org/officeDocument/2006/relationships/slide" Target="slides/slide538.xml"/><Relationship Id="rId589" Type="http://schemas.openxmlformats.org/officeDocument/2006/relationships/slide" Target="slides/slide580.xml"/><Relationship Id="rId90" Type="http://schemas.openxmlformats.org/officeDocument/2006/relationships/slide" Target="slides/slide81.xml"/><Relationship Id="rId186" Type="http://schemas.openxmlformats.org/officeDocument/2006/relationships/slide" Target="slides/slide177.xml"/><Relationship Id="rId351" Type="http://schemas.openxmlformats.org/officeDocument/2006/relationships/slide" Target="slides/slide342.xml"/><Relationship Id="rId393" Type="http://schemas.openxmlformats.org/officeDocument/2006/relationships/slide" Target="slides/slide384.xml"/><Relationship Id="rId407" Type="http://schemas.openxmlformats.org/officeDocument/2006/relationships/slide" Target="slides/slide398.xml"/><Relationship Id="rId449" Type="http://schemas.openxmlformats.org/officeDocument/2006/relationships/slide" Target="slides/slide440.xml"/><Relationship Id="rId614" Type="http://schemas.openxmlformats.org/officeDocument/2006/relationships/slide" Target="slides/slide605.xml"/><Relationship Id="rId656" Type="http://schemas.openxmlformats.org/officeDocument/2006/relationships/slide" Target="slides/slide647.xml"/><Relationship Id="rId211" Type="http://schemas.openxmlformats.org/officeDocument/2006/relationships/slide" Target="slides/slide202.xml"/><Relationship Id="rId253" Type="http://schemas.openxmlformats.org/officeDocument/2006/relationships/slide" Target="slides/slide244.xml"/><Relationship Id="rId295" Type="http://schemas.openxmlformats.org/officeDocument/2006/relationships/slide" Target="slides/slide286.xml"/><Relationship Id="rId309" Type="http://schemas.openxmlformats.org/officeDocument/2006/relationships/slide" Target="slides/slide300.xml"/><Relationship Id="rId460" Type="http://schemas.openxmlformats.org/officeDocument/2006/relationships/slide" Target="slides/slide451.xml"/><Relationship Id="rId516" Type="http://schemas.openxmlformats.org/officeDocument/2006/relationships/slide" Target="slides/slide507.xml"/><Relationship Id="rId698" Type="http://schemas.openxmlformats.org/officeDocument/2006/relationships/slide" Target="slides/slide689.xml"/><Relationship Id="rId48" Type="http://schemas.openxmlformats.org/officeDocument/2006/relationships/slide" Target="slides/slide39.xml"/><Relationship Id="rId113" Type="http://schemas.openxmlformats.org/officeDocument/2006/relationships/slide" Target="slides/slide104.xml"/><Relationship Id="rId320" Type="http://schemas.openxmlformats.org/officeDocument/2006/relationships/slide" Target="slides/slide311.xml"/><Relationship Id="rId558" Type="http://schemas.openxmlformats.org/officeDocument/2006/relationships/slide" Target="slides/slide549.xml"/><Relationship Id="rId155" Type="http://schemas.openxmlformats.org/officeDocument/2006/relationships/slide" Target="slides/slide146.xml"/><Relationship Id="rId197" Type="http://schemas.openxmlformats.org/officeDocument/2006/relationships/slide" Target="slides/slide188.xml"/><Relationship Id="rId362" Type="http://schemas.openxmlformats.org/officeDocument/2006/relationships/slide" Target="slides/slide353.xml"/><Relationship Id="rId418" Type="http://schemas.openxmlformats.org/officeDocument/2006/relationships/slide" Target="slides/slide409.xml"/><Relationship Id="rId625" Type="http://schemas.openxmlformats.org/officeDocument/2006/relationships/slide" Target="slides/slide616.xml"/><Relationship Id="rId222" Type="http://schemas.openxmlformats.org/officeDocument/2006/relationships/slide" Target="slides/slide213.xml"/><Relationship Id="rId264" Type="http://schemas.openxmlformats.org/officeDocument/2006/relationships/slide" Target="slides/slide255.xml"/><Relationship Id="rId471" Type="http://schemas.openxmlformats.org/officeDocument/2006/relationships/slide" Target="slides/slide462.xml"/><Relationship Id="rId667" Type="http://schemas.openxmlformats.org/officeDocument/2006/relationships/slide" Target="slides/slide658.xml"/><Relationship Id="rId17" Type="http://schemas.openxmlformats.org/officeDocument/2006/relationships/slide" Target="slides/slide8.xml"/><Relationship Id="rId59" Type="http://schemas.openxmlformats.org/officeDocument/2006/relationships/slide" Target="slides/slide50.xml"/><Relationship Id="rId124" Type="http://schemas.openxmlformats.org/officeDocument/2006/relationships/slide" Target="slides/slide115.xml"/><Relationship Id="rId527" Type="http://schemas.openxmlformats.org/officeDocument/2006/relationships/slide" Target="slides/slide518.xml"/><Relationship Id="rId569" Type="http://schemas.openxmlformats.org/officeDocument/2006/relationships/slide" Target="slides/slide560.xml"/><Relationship Id="rId70" Type="http://schemas.openxmlformats.org/officeDocument/2006/relationships/slide" Target="slides/slide61.xml"/><Relationship Id="rId166" Type="http://schemas.openxmlformats.org/officeDocument/2006/relationships/slide" Target="slides/slide157.xml"/><Relationship Id="rId331" Type="http://schemas.openxmlformats.org/officeDocument/2006/relationships/slide" Target="slides/slide322.xml"/><Relationship Id="rId373" Type="http://schemas.openxmlformats.org/officeDocument/2006/relationships/slide" Target="slides/slide364.xml"/><Relationship Id="rId429" Type="http://schemas.openxmlformats.org/officeDocument/2006/relationships/slide" Target="slides/slide420.xml"/><Relationship Id="rId580" Type="http://schemas.openxmlformats.org/officeDocument/2006/relationships/slide" Target="slides/slide571.xml"/><Relationship Id="rId636" Type="http://schemas.openxmlformats.org/officeDocument/2006/relationships/slide" Target="slides/slide627.xml"/><Relationship Id="rId1" Type="http://schemas.openxmlformats.org/officeDocument/2006/relationships/slideMaster" Target="slideMasters/slideMaster1.xml"/><Relationship Id="rId233" Type="http://schemas.openxmlformats.org/officeDocument/2006/relationships/slide" Target="slides/slide224.xml"/><Relationship Id="rId440" Type="http://schemas.openxmlformats.org/officeDocument/2006/relationships/slide" Target="slides/slide431.xml"/><Relationship Id="rId678" Type="http://schemas.openxmlformats.org/officeDocument/2006/relationships/slide" Target="slides/slide669.xml"/><Relationship Id="rId28" Type="http://schemas.openxmlformats.org/officeDocument/2006/relationships/slide" Target="slides/slide19.xml"/><Relationship Id="rId275" Type="http://schemas.openxmlformats.org/officeDocument/2006/relationships/slide" Target="slides/slide266.xml"/><Relationship Id="rId300" Type="http://schemas.openxmlformats.org/officeDocument/2006/relationships/slide" Target="slides/slide291.xml"/><Relationship Id="rId482" Type="http://schemas.openxmlformats.org/officeDocument/2006/relationships/slide" Target="slides/slide473.xml"/><Relationship Id="rId538" Type="http://schemas.openxmlformats.org/officeDocument/2006/relationships/slide" Target="slides/slide529.xml"/><Relationship Id="rId703" Type="http://schemas.openxmlformats.org/officeDocument/2006/relationships/font" Target="fonts/font3.fntdata"/><Relationship Id="rId81" Type="http://schemas.openxmlformats.org/officeDocument/2006/relationships/slide" Target="slides/slide72.xml"/><Relationship Id="rId135" Type="http://schemas.openxmlformats.org/officeDocument/2006/relationships/slide" Target="slides/slide126.xml"/><Relationship Id="rId177" Type="http://schemas.openxmlformats.org/officeDocument/2006/relationships/slide" Target="slides/slide168.xml"/><Relationship Id="rId342" Type="http://schemas.openxmlformats.org/officeDocument/2006/relationships/slide" Target="slides/slide333.xml"/><Relationship Id="rId384" Type="http://schemas.openxmlformats.org/officeDocument/2006/relationships/slide" Target="slides/slide375.xml"/><Relationship Id="rId591" Type="http://schemas.openxmlformats.org/officeDocument/2006/relationships/slide" Target="slides/slide582.xml"/><Relationship Id="rId605" Type="http://schemas.openxmlformats.org/officeDocument/2006/relationships/slide" Target="slides/slide596.xml"/><Relationship Id="rId202" Type="http://schemas.openxmlformats.org/officeDocument/2006/relationships/slide" Target="slides/slide193.xml"/><Relationship Id="rId244" Type="http://schemas.openxmlformats.org/officeDocument/2006/relationships/slide" Target="slides/slide235.xml"/><Relationship Id="rId647" Type="http://schemas.openxmlformats.org/officeDocument/2006/relationships/slide" Target="slides/slide638.xml"/><Relationship Id="rId689" Type="http://schemas.openxmlformats.org/officeDocument/2006/relationships/slide" Target="slides/slide680.xml"/><Relationship Id="rId39" Type="http://schemas.openxmlformats.org/officeDocument/2006/relationships/slide" Target="slides/slide30.xml"/><Relationship Id="rId286" Type="http://schemas.openxmlformats.org/officeDocument/2006/relationships/slide" Target="slides/slide277.xml"/><Relationship Id="rId451" Type="http://schemas.openxmlformats.org/officeDocument/2006/relationships/slide" Target="slides/slide442.xml"/><Relationship Id="rId493" Type="http://schemas.openxmlformats.org/officeDocument/2006/relationships/slide" Target="slides/slide484.xml"/><Relationship Id="rId507" Type="http://schemas.openxmlformats.org/officeDocument/2006/relationships/slide" Target="slides/slide498.xml"/><Relationship Id="rId549" Type="http://schemas.openxmlformats.org/officeDocument/2006/relationships/slide" Target="slides/slide540.xml"/><Relationship Id="rId714" Type="http://schemas.openxmlformats.org/officeDocument/2006/relationships/font" Target="fonts/font14.fntdata"/><Relationship Id="rId50" Type="http://schemas.openxmlformats.org/officeDocument/2006/relationships/slide" Target="slides/slide41.xml"/><Relationship Id="rId104" Type="http://schemas.openxmlformats.org/officeDocument/2006/relationships/slide" Target="slides/slide95.xml"/><Relationship Id="rId146" Type="http://schemas.openxmlformats.org/officeDocument/2006/relationships/slide" Target="slides/slide137.xml"/><Relationship Id="rId188" Type="http://schemas.openxmlformats.org/officeDocument/2006/relationships/slide" Target="slides/slide179.xml"/><Relationship Id="rId311" Type="http://schemas.openxmlformats.org/officeDocument/2006/relationships/slide" Target="slides/slide302.xml"/><Relationship Id="rId353" Type="http://schemas.openxmlformats.org/officeDocument/2006/relationships/slide" Target="slides/slide344.xml"/><Relationship Id="rId395" Type="http://schemas.openxmlformats.org/officeDocument/2006/relationships/slide" Target="slides/slide386.xml"/><Relationship Id="rId409" Type="http://schemas.openxmlformats.org/officeDocument/2006/relationships/slide" Target="slides/slide400.xml"/><Relationship Id="rId560" Type="http://schemas.openxmlformats.org/officeDocument/2006/relationships/slide" Target="slides/slide551.xml"/><Relationship Id="rId92" Type="http://schemas.openxmlformats.org/officeDocument/2006/relationships/slide" Target="slides/slide83.xml"/><Relationship Id="rId213" Type="http://schemas.openxmlformats.org/officeDocument/2006/relationships/slide" Target="slides/slide204.xml"/><Relationship Id="rId420" Type="http://schemas.openxmlformats.org/officeDocument/2006/relationships/slide" Target="slides/slide411.xml"/><Relationship Id="rId616" Type="http://schemas.openxmlformats.org/officeDocument/2006/relationships/slide" Target="slides/slide607.xml"/><Relationship Id="rId658" Type="http://schemas.openxmlformats.org/officeDocument/2006/relationships/slide" Target="slides/slide649.xml"/><Relationship Id="rId255" Type="http://schemas.openxmlformats.org/officeDocument/2006/relationships/slide" Target="slides/slide246.xml"/><Relationship Id="rId297" Type="http://schemas.openxmlformats.org/officeDocument/2006/relationships/slide" Target="slides/slide288.xml"/><Relationship Id="rId462" Type="http://schemas.openxmlformats.org/officeDocument/2006/relationships/slide" Target="slides/slide453.xml"/><Relationship Id="rId518" Type="http://schemas.openxmlformats.org/officeDocument/2006/relationships/slide" Target="slides/slide509.xml"/><Relationship Id="rId115" Type="http://schemas.openxmlformats.org/officeDocument/2006/relationships/slide" Target="slides/slide106.xml"/><Relationship Id="rId157" Type="http://schemas.openxmlformats.org/officeDocument/2006/relationships/slide" Target="slides/slide148.xml"/><Relationship Id="rId322" Type="http://schemas.openxmlformats.org/officeDocument/2006/relationships/slide" Target="slides/slide313.xml"/><Relationship Id="rId364" Type="http://schemas.openxmlformats.org/officeDocument/2006/relationships/slide" Target="slides/slide355.xml"/><Relationship Id="rId61" Type="http://schemas.openxmlformats.org/officeDocument/2006/relationships/slide" Target="slides/slide52.xml"/><Relationship Id="rId199" Type="http://schemas.openxmlformats.org/officeDocument/2006/relationships/slide" Target="slides/slide190.xml"/><Relationship Id="rId571" Type="http://schemas.openxmlformats.org/officeDocument/2006/relationships/slide" Target="slides/slide562.xml"/><Relationship Id="rId627" Type="http://schemas.openxmlformats.org/officeDocument/2006/relationships/slide" Target="slides/slide618.xml"/><Relationship Id="rId669" Type="http://schemas.openxmlformats.org/officeDocument/2006/relationships/slide" Target="slides/slide660.xml"/><Relationship Id="rId19" Type="http://schemas.openxmlformats.org/officeDocument/2006/relationships/slide" Target="slides/slide10.xml"/><Relationship Id="rId224" Type="http://schemas.openxmlformats.org/officeDocument/2006/relationships/slide" Target="slides/slide215.xml"/><Relationship Id="rId266" Type="http://schemas.openxmlformats.org/officeDocument/2006/relationships/slide" Target="slides/slide257.xml"/><Relationship Id="rId431" Type="http://schemas.openxmlformats.org/officeDocument/2006/relationships/slide" Target="slides/slide422.xml"/><Relationship Id="rId473" Type="http://schemas.openxmlformats.org/officeDocument/2006/relationships/slide" Target="slides/slide464.xml"/><Relationship Id="rId529" Type="http://schemas.openxmlformats.org/officeDocument/2006/relationships/slide" Target="slides/slide520.xml"/><Relationship Id="rId680" Type="http://schemas.openxmlformats.org/officeDocument/2006/relationships/slide" Target="slides/slide671.xml"/><Relationship Id="rId30" Type="http://schemas.openxmlformats.org/officeDocument/2006/relationships/slide" Target="slides/slide21.xml"/><Relationship Id="rId126" Type="http://schemas.openxmlformats.org/officeDocument/2006/relationships/slide" Target="slides/slide117.xml"/><Relationship Id="rId168" Type="http://schemas.openxmlformats.org/officeDocument/2006/relationships/slide" Target="slides/slide159.xml"/><Relationship Id="rId333" Type="http://schemas.openxmlformats.org/officeDocument/2006/relationships/slide" Target="slides/slide324.xml"/><Relationship Id="rId540" Type="http://schemas.openxmlformats.org/officeDocument/2006/relationships/slide" Target="slides/slide531.xml"/><Relationship Id="rId72" Type="http://schemas.openxmlformats.org/officeDocument/2006/relationships/slide" Target="slides/slide63.xml"/><Relationship Id="rId375" Type="http://schemas.openxmlformats.org/officeDocument/2006/relationships/slide" Target="slides/slide366.xml"/><Relationship Id="rId582" Type="http://schemas.openxmlformats.org/officeDocument/2006/relationships/slide" Target="slides/slide573.xml"/><Relationship Id="rId638" Type="http://schemas.openxmlformats.org/officeDocument/2006/relationships/slide" Target="slides/slide62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E"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441.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442.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443.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444.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445.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44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447.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448.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449.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0.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451.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452.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453.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454.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455.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456.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457.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458.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459.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0.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46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462.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463.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464.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465.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466.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467.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468.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469.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0.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471.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472.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473.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474.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475.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476.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477.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478.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479.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0.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481.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482.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483.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484.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485.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486.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487.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488.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489.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0.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491.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492.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493.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494.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495.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496.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497.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498.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499.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00.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501.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502.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503.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504.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505.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506.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507.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508.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509.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0.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511.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512.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513.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514.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515.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516.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517.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518.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519.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0.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521.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522.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523.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524.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525.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526.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527.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528.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529.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0.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531.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532.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533.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534.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535.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536.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537.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538.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539.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0.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541.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542.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543.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544.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545.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546.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547.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548.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549.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0.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551.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552.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553.xml.rels><?xml version="1.0" encoding="UTF-8" standalone="yes"?>
<Relationships xmlns="http://schemas.openxmlformats.org/package/2006/relationships"><Relationship Id="rId2" Type="http://schemas.openxmlformats.org/officeDocument/2006/relationships/slide" Target="../slides/slide553.xml"/><Relationship Id="rId1" Type="http://schemas.openxmlformats.org/officeDocument/2006/relationships/notesMaster" Target="../notesMasters/notesMaster1.xml"/></Relationships>
</file>

<file path=ppt/notesSlides/_rels/notesSlide554.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555.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556.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557.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558.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559.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0.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561.xml.rels><?xml version="1.0" encoding="UTF-8" standalone="yes"?>
<Relationships xmlns="http://schemas.openxmlformats.org/package/2006/relationships"><Relationship Id="rId2" Type="http://schemas.openxmlformats.org/officeDocument/2006/relationships/slide" Target="../slides/slide561.xml"/><Relationship Id="rId1" Type="http://schemas.openxmlformats.org/officeDocument/2006/relationships/notesMaster" Target="../notesMasters/notesMaster1.xml"/></Relationships>
</file>

<file path=ppt/notesSlides/_rels/notesSlide562.xml.rels><?xml version="1.0" encoding="UTF-8" standalone="yes"?>
<Relationships xmlns="http://schemas.openxmlformats.org/package/2006/relationships"><Relationship Id="rId2" Type="http://schemas.openxmlformats.org/officeDocument/2006/relationships/slide" Target="../slides/slide562.xml"/><Relationship Id="rId1" Type="http://schemas.openxmlformats.org/officeDocument/2006/relationships/notesMaster" Target="../notesMasters/notesMaster1.xml"/></Relationships>
</file>

<file path=ppt/notesSlides/_rels/notesSlide563.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564.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565.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566.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567.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568.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569.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0.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571.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572.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573.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574.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575.xml.rels><?xml version="1.0" encoding="UTF-8" standalone="yes"?>
<Relationships xmlns="http://schemas.openxmlformats.org/package/2006/relationships"><Relationship Id="rId2" Type="http://schemas.openxmlformats.org/officeDocument/2006/relationships/slide" Target="../slides/slide575.xml"/><Relationship Id="rId1" Type="http://schemas.openxmlformats.org/officeDocument/2006/relationships/notesMaster" Target="../notesMasters/notesMaster1.xml"/></Relationships>
</file>

<file path=ppt/notesSlides/_rels/notesSlide576.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577.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578.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579.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0.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581.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582.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583.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584.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585.xml.rels><?xml version="1.0" encoding="UTF-8" standalone="yes"?>
<Relationships xmlns="http://schemas.openxmlformats.org/package/2006/relationships"><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586.xml.rels><?xml version="1.0" encoding="UTF-8" standalone="yes"?>
<Relationships xmlns="http://schemas.openxmlformats.org/package/2006/relationships"><Relationship Id="rId2" Type="http://schemas.openxmlformats.org/officeDocument/2006/relationships/slide" Target="../slides/slide586.xml"/><Relationship Id="rId1" Type="http://schemas.openxmlformats.org/officeDocument/2006/relationships/notesMaster" Target="../notesMasters/notesMaster1.xml"/></Relationships>
</file>

<file path=ppt/notesSlides/_rels/notesSlide587.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588.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589.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0.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591.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592.xml.rels><?xml version="1.0" encoding="UTF-8" standalone="yes"?>
<Relationships xmlns="http://schemas.openxmlformats.org/package/2006/relationships"><Relationship Id="rId2" Type="http://schemas.openxmlformats.org/officeDocument/2006/relationships/slide" Target="../slides/slide592.xml"/><Relationship Id="rId1" Type="http://schemas.openxmlformats.org/officeDocument/2006/relationships/notesMaster" Target="../notesMasters/notesMaster1.xml"/></Relationships>
</file>

<file path=ppt/notesSlides/_rels/notesSlide593.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594.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595.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596.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597.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598.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599.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00.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601.xml.rels><?xml version="1.0" encoding="UTF-8" standalone="yes"?>
<Relationships xmlns="http://schemas.openxmlformats.org/package/2006/relationships"><Relationship Id="rId2" Type="http://schemas.openxmlformats.org/officeDocument/2006/relationships/slide" Target="../slides/slide601.xml"/><Relationship Id="rId1" Type="http://schemas.openxmlformats.org/officeDocument/2006/relationships/notesMaster" Target="../notesMasters/notesMaster1.xml"/></Relationships>
</file>

<file path=ppt/notesSlides/_rels/notesSlide602.xml.rels><?xml version="1.0" encoding="UTF-8" standalone="yes"?>
<Relationships xmlns="http://schemas.openxmlformats.org/package/2006/relationships"><Relationship Id="rId2" Type="http://schemas.openxmlformats.org/officeDocument/2006/relationships/slide" Target="../slides/slide602.xml"/><Relationship Id="rId1" Type="http://schemas.openxmlformats.org/officeDocument/2006/relationships/notesMaster" Target="../notesMasters/notesMaster1.xml"/></Relationships>
</file>

<file path=ppt/notesSlides/_rels/notesSlide603.xml.rels><?xml version="1.0" encoding="UTF-8" standalone="yes"?>
<Relationships xmlns="http://schemas.openxmlformats.org/package/2006/relationships"><Relationship Id="rId2" Type="http://schemas.openxmlformats.org/officeDocument/2006/relationships/slide" Target="../slides/slide603.xml"/><Relationship Id="rId1" Type="http://schemas.openxmlformats.org/officeDocument/2006/relationships/notesMaster" Target="../notesMasters/notesMaster1.xml"/></Relationships>
</file>

<file path=ppt/notesSlides/_rels/notesSlide604.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605.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606.xml.rels><?xml version="1.0" encoding="UTF-8" standalone="yes"?>
<Relationships xmlns="http://schemas.openxmlformats.org/package/2006/relationships"><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607.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608.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609.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0.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611.xml.rels><?xml version="1.0" encoding="UTF-8" standalone="yes"?>
<Relationships xmlns="http://schemas.openxmlformats.org/package/2006/relationships"><Relationship Id="rId2" Type="http://schemas.openxmlformats.org/officeDocument/2006/relationships/slide" Target="../slides/slide611.xml"/><Relationship Id="rId1" Type="http://schemas.openxmlformats.org/officeDocument/2006/relationships/notesMaster" Target="../notesMasters/notesMaster1.xml"/></Relationships>
</file>

<file path=ppt/notesSlides/_rels/notesSlide612.xml.rels><?xml version="1.0" encoding="UTF-8" standalone="yes"?>
<Relationships xmlns="http://schemas.openxmlformats.org/package/2006/relationships"><Relationship Id="rId2" Type="http://schemas.openxmlformats.org/officeDocument/2006/relationships/slide" Target="../slides/slide612.xml"/><Relationship Id="rId1" Type="http://schemas.openxmlformats.org/officeDocument/2006/relationships/notesMaster" Target="../notesMasters/notesMaster1.xml"/></Relationships>
</file>

<file path=ppt/notesSlides/_rels/notesSlide613.xml.rels><?xml version="1.0" encoding="UTF-8" standalone="yes"?>
<Relationships xmlns="http://schemas.openxmlformats.org/package/2006/relationships"><Relationship Id="rId2" Type="http://schemas.openxmlformats.org/officeDocument/2006/relationships/slide" Target="../slides/slide613.xml"/><Relationship Id="rId1" Type="http://schemas.openxmlformats.org/officeDocument/2006/relationships/notesMaster" Target="../notesMasters/notesMaster1.xml"/></Relationships>
</file>

<file path=ppt/notesSlides/_rels/notesSlide614.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615.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616.xml.rels><?xml version="1.0" encoding="UTF-8" standalone="yes"?>
<Relationships xmlns="http://schemas.openxmlformats.org/package/2006/relationships"><Relationship Id="rId2" Type="http://schemas.openxmlformats.org/officeDocument/2006/relationships/slide" Target="../slides/slide616.xml"/><Relationship Id="rId1" Type="http://schemas.openxmlformats.org/officeDocument/2006/relationships/notesMaster" Target="../notesMasters/notesMaster1.xml"/></Relationships>
</file>

<file path=ppt/notesSlides/_rels/notesSlide617.xml.rels><?xml version="1.0" encoding="UTF-8" standalone="yes"?>
<Relationships xmlns="http://schemas.openxmlformats.org/package/2006/relationships"><Relationship Id="rId2" Type="http://schemas.openxmlformats.org/officeDocument/2006/relationships/slide" Target="../slides/slide617.xml"/><Relationship Id="rId1" Type="http://schemas.openxmlformats.org/officeDocument/2006/relationships/notesMaster" Target="../notesMasters/notesMaster1.xml"/></Relationships>
</file>

<file path=ppt/notesSlides/_rels/notesSlide618.xml.rels><?xml version="1.0" encoding="UTF-8" standalone="yes"?>
<Relationships xmlns="http://schemas.openxmlformats.org/package/2006/relationships"><Relationship Id="rId2" Type="http://schemas.openxmlformats.org/officeDocument/2006/relationships/slide" Target="../slides/slide618.xml"/><Relationship Id="rId1" Type="http://schemas.openxmlformats.org/officeDocument/2006/relationships/notesMaster" Target="../notesMasters/notesMaster1.xml"/></Relationships>
</file>

<file path=ppt/notesSlides/_rels/notesSlide619.xml.rels><?xml version="1.0" encoding="UTF-8" standalone="yes"?>
<Relationships xmlns="http://schemas.openxmlformats.org/package/2006/relationships"><Relationship Id="rId2" Type="http://schemas.openxmlformats.org/officeDocument/2006/relationships/slide" Target="../slides/slide61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0.xml.rels><?xml version="1.0" encoding="UTF-8" standalone="yes"?>
<Relationships xmlns="http://schemas.openxmlformats.org/package/2006/relationships"><Relationship Id="rId2" Type="http://schemas.openxmlformats.org/officeDocument/2006/relationships/slide" Target="../slides/slide620.xml"/><Relationship Id="rId1" Type="http://schemas.openxmlformats.org/officeDocument/2006/relationships/notesMaster" Target="../notesMasters/notesMaster1.xml"/></Relationships>
</file>

<file path=ppt/notesSlides/_rels/notesSlide621.xml.rels><?xml version="1.0" encoding="UTF-8" standalone="yes"?>
<Relationships xmlns="http://schemas.openxmlformats.org/package/2006/relationships"><Relationship Id="rId2" Type="http://schemas.openxmlformats.org/officeDocument/2006/relationships/slide" Target="../slides/slide621.xml"/><Relationship Id="rId1" Type="http://schemas.openxmlformats.org/officeDocument/2006/relationships/notesMaster" Target="../notesMasters/notesMaster1.xml"/></Relationships>
</file>

<file path=ppt/notesSlides/_rels/notesSlide622.xml.rels><?xml version="1.0" encoding="UTF-8" standalone="yes"?>
<Relationships xmlns="http://schemas.openxmlformats.org/package/2006/relationships"><Relationship Id="rId2" Type="http://schemas.openxmlformats.org/officeDocument/2006/relationships/slide" Target="../slides/slide622.xml"/><Relationship Id="rId1" Type="http://schemas.openxmlformats.org/officeDocument/2006/relationships/notesMaster" Target="../notesMasters/notesMaster1.xml"/></Relationships>
</file>

<file path=ppt/notesSlides/_rels/notesSlide623.xml.rels><?xml version="1.0" encoding="UTF-8" standalone="yes"?>
<Relationships xmlns="http://schemas.openxmlformats.org/package/2006/relationships"><Relationship Id="rId2" Type="http://schemas.openxmlformats.org/officeDocument/2006/relationships/slide" Target="../slides/slide623.xml"/><Relationship Id="rId1" Type="http://schemas.openxmlformats.org/officeDocument/2006/relationships/notesMaster" Target="../notesMasters/notesMaster1.xml"/></Relationships>
</file>

<file path=ppt/notesSlides/_rels/notesSlide624.xml.rels><?xml version="1.0" encoding="UTF-8" standalone="yes"?>
<Relationships xmlns="http://schemas.openxmlformats.org/package/2006/relationships"><Relationship Id="rId2" Type="http://schemas.openxmlformats.org/officeDocument/2006/relationships/slide" Target="../slides/slide624.xml"/><Relationship Id="rId1" Type="http://schemas.openxmlformats.org/officeDocument/2006/relationships/notesMaster" Target="../notesMasters/notesMaster1.xml"/></Relationships>
</file>

<file path=ppt/notesSlides/_rels/notesSlide625.xml.rels><?xml version="1.0" encoding="UTF-8" standalone="yes"?>
<Relationships xmlns="http://schemas.openxmlformats.org/package/2006/relationships"><Relationship Id="rId2" Type="http://schemas.openxmlformats.org/officeDocument/2006/relationships/slide" Target="../slides/slide625.xml"/><Relationship Id="rId1" Type="http://schemas.openxmlformats.org/officeDocument/2006/relationships/notesMaster" Target="../notesMasters/notesMaster1.xml"/></Relationships>
</file>

<file path=ppt/notesSlides/_rels/notesSlide626.xml.rels><?xml version="1.0" encoding="UTF-8" standalone="yes"?>
<Relationships xmlns="http://schemas.openxmlformats.org/package/2006/relationships"><Relationship Id="rId2" Type="http://schemas.openxmlformats.org/officeDocument/2006/relationships/slide" Target="../slides/slide626.xml"/><Relationship Id="rId1" Type="http://schemas.openxmlformats.org/officeDocument/2006/relationships/notesMaster" Target="../notesMasters/notesMaster1.xml"/></Relationships>
</file>

<file path=ppt/notesSlides/_rels/notesSlide627.xml.rels><?xml version="1.0" encoding="UTF-8" standalone="yes"?>
<Relationships xmlns="http://schemas.openxmlformats.org/package/2006/relationships"><Relationship Id="rId2" Type="http://schemas.openxmlformats.org/officeDocument/2006/relationships/slide" Target="../slides/slide627.xml"/><Relationship Id="rId1" Type="http://schemas.openxmlformats.org/officeDocument/2006/relationships/notesMaster" Target="../notesMasters/notesMaster1.xml"/></Relationships>
</file>

<file path=ppt/notesSlides/_rels/notesSlide628.xml.rels><?xml version="1.0" encoding="UTF-8" standalone="yes"?>
<Relationships xmlns="http://schemas.openxmlformats.org/package/2006/relationships"><Relationship Id="rId2" Type="http://schemas.openxmlformats.org/officeDocument/2006/relationships/slide" Target="../slides/slide628.xml"/><Relationship Id="rId1" Type="http://schemas.openxmlformats.org/officeDocument/2006/relationships/notesMaster" Target="../notesMasters/notesMaster1.xml"/></Relationships>
</file>

<file path=ppt/notesSlides/_rels/notesSlide629.xml.rels><?xml version="1.0" encoding="UTF-8" standalone="yes"?>
<Relationships xmlns="http://schemas.openxmlformats.org/package/2006/relationships"><Relationship Id="rId2" Type="http://schemas.openxmlformats.org/officeDocument/2006/relationships/slide" Target="../slides/slide62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0.xml.rels><?xml version="1.0" encoding="UTF-8" standalone="yes"?>
<Relationships xmlns="http://schemas.openxmlformats.org/package/2006/relationships"><Relationship Id="rId2" Type="http://schemas.openxmlformats.org/officeDocument/2006/relationships/slide" Target="../slides/slide630.xml"/><Relationship Id="rId1" Type="http://schemas.openxmlformats.org/officeDocument/2006/relationships/notesMaster" Target="../notesMasters/notesMaster1.xml"/></Relationships>
</file>

<file path=ppt/notesSlides/_rels/notesSlide631.xml.rels><?xml version="1.0" encoding="UTF-8" standalone="yes"?>
<Relationships xmlns="http://schemas.openxmlformats.org/package/2006/relationships"><Relationship Id="rId2" Type="http://schemas.openxmlformats.org/officeDocument/2006/relationships/slide" Target="../slides/slide631.xml"/><Relationship Id="rId1" Type="http://schemas.openxmlformats.org/officeDocument/2006/relationships/notesMaster" Target="../notesMasters/notesMaster1.xml"/></Relationships>
</file>

<file path=ppt/notesSlides/_rels/notesSlide632.xml.rels><?xml version="1.0" encoding="UTF-8" standalone="yes"?>
<Relationships xmlns="http://schemas.openxmlformats.org/package/2006/relationships"><Relationship Id="rId2" Type="http://schemas.openxmlformats.org/officeDocument/2006/relationships/slide" Target="../slides/slide632.xml"/><Relationship Id="rId1" Type="http://schemas.openxmlformats.org/officeDocument/2006/relationships/notesMaster" Target="../notesMasters/notesMaster1.xml"/></Relationships>
</file>

<file path=ppt/notesSlides/_rels/notesSlide633.xml.rels><?xml version="1.0" encoding="UTF-8" standalone="yes"?>
<Relationships xmlns="http://schemas.openxmlformats.org/package/2006/relationships"><Relationship Id="rId2" Type="http://schemas.openxmlformats.org/officeDocument/2006/relationships/slide" Target="../slides/slide633.xml"/><Relationship Id="rId1" Type="http://schemas.openxmlformats.org/officeDocument/2006/relationships/notesMaster" Target="../notesMasters/notesMaster1.xml"/></Relationships>
</file>

<file path=ppt/notesSlides/_rels/notesSlide634.xml.rels><?xml version="1.0" encoding="UTF-8" standalone="yes"?>
<Relationships xmlns="http://schemas.openxmlformats.org/package/2006/relationships"><Relationship Id="rId2" Type="http://schemas.openxmlformats.org/officeDocument/2006/relationships/slide" Target="../slides/slide634.xml"/><Relationship Id="rId1" Type="http://schemas.openxmlformats.org/officeDocument/2006/relationships/notesMaster" Target="../notesMasters/notesMaster1.xml"/></Relationships>
</file>

<file path=ppt/notesSlides/_rels/notesSlide635.xml.rels><?xml version="1.0" encoding="UTF-8" standalone="yes"?>
<Relationships xmlns="http://schemas.openxmlformats.org/package/2006/relationships"><Relationship Id="rId2" Type="http://schemas.openxmlformats.org/officeDocument/2006/relationships/slide" Target="../slides/slide635.xml"/><Relationship Id="rId1" Type="http://schemas.openxmlformats.org/officeDocument/2006/relationships/notesMaster" Target="../notesMasters/notesMaster1.xml"/></Relationships>
</file>

<file path=ppt/notesSlides/_rels/notesSlide636.xml.rels><?xml version="1.0" encoding="UTF-8" standalone="yes"?>
<Relationships xmlns="http://schemas.openxmlformats.org/package/2006/relationships"><Relationship Id="rId2" Type="http://schemas.openxmlformats.org/officeDocument/2006/relationships/slide" Target="../slides/slide636.xml"/><Relationship Id="rId1" Type="http://schemas.openxmlformats.org/officeDocument/2006/relationships/notesMaster" Target="../notesMasters/notesMaster1.xml"/></Relationships>
</file>

<file path=ppt/notesSlides/_rels/notesSlide637.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638.xml.rels><?xml version="1.0" encoding="UTF-8" standalone="yes"?>
<Relationships xmlns="http://schemas.openxmlformats.org/package/2006/relationships"><Relationship Id="rId2" Type="http://schemas.openxmlformats.org/officeDocument/2006/relationships/slide" Target="../slides/slide638.xml"/><Relationship Id="rId1" Type="http://schemas.openxmlformats.org/officeDocument/2006/relationships/notesMaster" Target="../notesMasters/notesMaster1.xml"/></Relationships>
</file>

<file path=ppt/notesSlides/_rels/notesSlide639.xml.rels><?xml version="1.0" encoding="UTF-8" standalone="yes"?>
<Relationships xmlns="http://schemas.openxmlformats.org/package/2006/relationships"><Relationship Id="rId2" Type="http://schemas.openxmlformats.org/officeDocument/2006/relationships/slide" Target="../slides/slide63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0.xml.rels><?xml version="1.0" encoding="UTF-8" standalone="yes"?>
<Relationships xmlns="http://schemas.openxmlformats.org/package/2006/relationships"><Relationship Id="rId2" Type="http://schemas.openxmlformats.org/officeDocument/2006/relationships/slide" Target="../slides/slide640.xml"/><Relationship Id="rId1" Type="http://schemas.openxmlformats.org/officeDocument/2006/relationships/notesMaster" Target="../notesMasters/notesMaster1.xml"/></Relationships>
</file>

<file path=ppt/notesSlides/_rels/notesSlide641.xml.rels><?xml version="1.0" encoding="UTF-8" standalone="yes"?>
<Relationships xmlns="http://schemas.openxmlformats.org/package/2006/relationships"><Relationship Id="rId2" Type="http://schemas.openxmlformats.org/officeDocument/2006/relationships/slide" Target="../slides/slide641.xml"/><Relationship Id="rId1" Type="http://schemas.openxmlformats.org/officeDocument/2006/relationships/notesMaster" Target="../notesMasters/notesMaster1.xml"/></Relationships>
</file>

<file path=ppt/notesSlides/_rels/notesSlide642.xml.rels><?xml version="1.0" encoding="UTF-8" standalone="yes"?>
<Relationships xmlns="http://schemas.openxmlformats.org/package/2006/relationships"><Relationship Id="rId2" Type="http://schemas.openxmlformats.org/officeDocument/2006/relationships/slide" Target="../slides/slide642.xml"/><Relationship Id="rId1" Type="http://schemas.openxmlformats.org/officeDocument/2006/relationships/notesMaster" Target="../notesMasters/notesMaster1.xml"/></Relationships>
</file>

<file path=ppt/notesSlides/_rels/notesSlide643.xml.rels><?xml version="1.0" encoding="UTF-8" standalone="yes"?>
<Relationships xmlns="http://schemas.openxmlformats.org/package/2006/relationships"><Relationship Id="rId2" Type="http://schemas.openxmlformats.org/officeDocument/2006/relationships/slide" Target="../slides/slide643.xml"/><Relationship Id="rId1" Type="http://schemas.openxmlformats.org/officeDocument/2006/relationships/notesMaster" Target="../notesMasters/notesMaster1.xml"/></Relationships>
</file>

<file path=ppt/notesSlides/_rels/notesSlide644.xml.rels><?xml version="1.0" encoding="UTF-8" standalone="yes"?>
<Relationships xmlns="http://schemas.openxmlformats.org/package/2006/relationships"><Relationship Id="rId2" Type="http://schemas.openxmlformats.org/officeDocument/2006/relationships/slide" Target="../slides/slide644.xml"/><Relationship Id="rId1" Type="http://schemas.openxmlformats.org/officeDocument/2006/relationships/notesMaster" Target="../notesMasters/notesMaster1.xml"/></Relationships>
</file>

<file path=ppt/notesSlides/_rels/notesSlide645.xml.rels><?xml version="1.0" encoding="UTF-8" standalone="yes"?>
<Relationships xmlns="http://schemas.openxmlformats.org/package/2006/relationships"><Relationship Id="rId2" Type="http://schemas.openxmlformats.org/officeDocument/2006/relationships/slide" Target="../slides/slide645.xml"/><Relationship Id="rId1" Type="http://schemas.openxmlformats.org/officeDocument/2006/relationships/notesMaster" Target="../notesMasters/notesMaster1.xml"/></Relationships>
</file>

<file path=ppt/notesSlides/_rels/notesSlide646.xml.rels><?xml version="1.0" encoding="UTF-8" standalone="yes"?>
<Relationships xmlns="http://schemas.openxmlformats.org/package/2006/relationships"><Relationship Id="rId2" Type="http://schemas.openxmlformats.org/officeDocument/2006/relationships/slide" Target="../slides/slide646.xml"/><Relationship Id="rId1" Type="http://schemas.openxmlformats.org/officeDocument/2006/relationships/notesMaster" Target="../notesMasters/notesMaster1.xml"/></Relationships>
</file>

<file path=ppt/notesSlides/_rels/notesSlide647.xml.rels><?xml version="1.0" encoding="UTF-8" standalone="yes"?>
<Relationships xmlns="http://schemas.openxmlformats.org/package/2006/relationships"><Relationship Id="rId2" Type="http://schemas.openxmlformats.org/officeDocument/2006/relationships/slide" Target="../slides/slide647.xml"/><Relationship Id="rId1" Type="http://schemas.openxmlformats.org/officeDocument/2006/relationships/notesMaster" Target="../notesMasters/notesMaster1.xml"/></Relationships>
</file>

<file path=ppt/notesSlides/_rels/notesSlide648.xml.rels><?xml version="1.0" encoding="UTF-8" standalone="yes"?>
<Relationships xmlns="http://schemas.openxmlformats.org/package/2006/relationships"><Relationship Id="rId2" Type="http://schemas.openxmlformats.org/officeDocument/2006/relationships/slide" Target="../slides/slide648.xml"/><Relationship Id="rId1" Type="http://schemas.openxmlformats.org/officeDocument/2006/relationships/notesMaster" Target="../notesMasters/notesMaster1.xml"/></Relationships>
</file>

<file path=ppt/notesSlides/_rels/notesSlide649.xml.rels><?xml version="1.0" encoding="UTF-8" standalone="yes"?>
<Relationships xmlns="http://schemas.openxmlformats.org/package/2006/relationships"><Relationship Id="rId2" Type="http://schemas.openxmlformats.org/officeDocument/2006/relationships/slide" Target="../slides/slide64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0.xml.rels><?xml version="1.0" encoding="UTF-8" standalone="yes"?>
<Relationships xmlns="http://schemas.openxmlformats.org/package/2006/relationships"><Relationship Id="rId2" Type="http://schemas.openxmlformats.org/officeDocument/2006/relationships/slide" Target="../slides/slide650.xml"/><Relationship Id="rId1" Type="http://schemas.openxmlformats.org/officeDocument/2006/relationships/notesMaster" Target="../notesMasters/notesMaster1.xml"/></Relationships>
</file>

<file path=ppt/notesSlides/_rels/notesSlide651.xml.rels><?xml version="1.0" encoding="UTF-8" standalone="yes"?>
<Relationships xmlns="http://schemas.openxmlformats.org/package/2006/relationships"><Relationship Id="rId2" Type="http://schemas.openxmlformats.org/officeDocument/2006/relationships/slide" Target="../slides/slide651.xml"/><Relationship Id="rId1" Type="http://schemas.openxmlformats.org/officeDocument/2006/relationships/notesMaster" Target="../notesMasters/notesMaster1.xml"/></Relationships>
</file>

<file path=ppt/notesSlides/_rels/notesSlide652.xml.rels><?xml version="1.0" encoding="UTF-8" standalone="yes"?>
<Relationships xmlns="http://schemas.openxmlformats.org/package/2006/relationships"><Relationship Id="rId2" Type="http://schemas.openxmlformats.org/officeDocument/2006/relationships/slide" Target="../slides/slide652.xml"/><Relationship Id="rId1" Type="http://schemas.openxmlformats.org/officeDocument/2006/relationships/notesMaster" Target="../notesMasters/notesMaster1.xml"/></Relationships>
</file>

<file path=ppt/notesSlides/_rels/notesSlide653.xml.rels><?xml version="1.0" encoding="UTF-8" standalone="yes"?>
<Relationships xmlns="http://schemas.openxmlformats.org/package/2006/relationships"><Relationship Id="rId2" Type="http://schemas.openxmlformats.org/officeDocument/2006/relationships/slide" Target="../slides/slide653.xml"/><Relationship Id="rId1" Type="http://schemas.openxmlformats.org/officeDocument/2006/relationships/notesMaster" Target="../notesMasters/notesMaster1.xml"/></Relationships>
</file>

<file path=ppt/notesSlides/_rels/notesSlide654.xml.rels><?xml version="1.0" encoding="UTF-8" standalone="yes"?>
<Relationships xmlns="http://schemas.openxmlformats.org/package/2006/relationships"><Relationship Id="rId2" Type="http://schemas.openxmlformats.org/officeDocument/2006/relationships/slide" Target="../slides/slide654.xml"/><Relationship Id="rId1" Type="http://schemas.openxmlformats.org/officeDocument/2006/relationships/notesMaster" Target="../notesMasters/notesMaster1.xml"/></Relationships>
</file>

<file path=ppt/notesSlides/_rels/notesSlide655.xml.rels><?xml version="1.0" encoding="UTF-8" standalone="yes"?>
<Relationships xmlns="http://schemas.openxmlformats.org/package/2006/relationships"><Relationship Id="rId2" Type="http://schemas.openxmlformats.org/officeDocument/2006/relationships/slide" Target="../slides/slide655.xml"/><Relationship Id="rId1" Type="http://schemas.openxmlformats.org/officeDocument/2006/relationships/notesMaster" Target="../notesMasters/notesMaster1.xml"/></Relationships>
</file>

<file path=ppt/notesSlides/_rels/notesSlide656.xml.rels><?xml version="1.0" encoding="UTF-8" standalone="yes"?>
<Relationships xmlns="http://schemas.openxmlformats.org/package/2006/relationships"><Relationship Id="rId2" Type="http://schemas.openxmlformats.org/officeDocument/2006/relationships/slide" Target="../slides/slide656.xml"/><Relationship Id="rId1" Type="http://schemas.openxmlformats.org/officeDocument/2006/relationships/notesMaster" Target="../notesMasters/notesMaster1.xml"/></Relationships>
</file>

<file path=ppt/notesSlides/_rels/notesSlide657.xml.rels><?xml version="1.0" encoding="UTF-8" standalone="yes"?>
<Relationships xmlns="http://schemas.openxmlformats.org/package/2006/relationships"><Relationship Id="rId2" Type="http://schemas.openxmlformats.org/officeDocument/2006/relationships/slide" Target="../slides/slide657.xml"/><Relationship Id="rId1" Type="http://schemas.openxmlformats.org/officeDocument/2006/relationships/notesMaster" Target="../notesMasters/notesMaster1.xml"/></Relationships>
</file>

<file path=ppt/notesSlides/_rels/notesSlide658.xml.rels><?xml version="1.0" encoding="UTF-8" standalone="yes"?>
<Relationships xmlns="http://schemas.openxmlformats.org/package/2006/relationships"><Relationship Id="rId2" Type="http://schemas.openxmlformats.org/officeDocument/2006/relationships/slide" Target="../slides/slide658.xml"/><Relationship Id="rId1" Type="http://schemas.openxmlformats.org/officeDocument/2006/relationships/notesMaster" Target="../notesMasters/notesMaster1.xml"/></Relationships>
</file>

<file path=ppt/notesSlides/_rels/notesSlide659.xml.rels><?xml version="1.0" encoding="UTF-8" standalone="yes"?>
<Relationships xmlns="http://schemas.openxmlformats.org/package/2006/relationships"><Relationship Id="rId2" Type="http://schemas.openxmlformats.org/officeDocument/2006/relationships/slide" Target="../slides/slide65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0.xml.rels><?xml version="1.0" encoding="UTF-8" standalone="yes"?>
<Relationships xmlns="http://schemas.openxmlformats.org/package/2006/relationships"><Relationship Id="rId2" Type="http://schemas.openxmlformats.org/officeDocument/2006/relationships/slide" Target="../slides/slide660.xml"/><Relationship Id="rId1" Type="http://schemas.openxmlformats.org/officeDocument/2006/relationships/notesMaster" Target="../notesMasters/notesMaster1.xml"/></Relationships>
</file>

<file path=ppt/notesSlides/_rels/notesSlide661.xml.rels><?xml version="1.0" encoding="UTF-8" standalone="yes"?>
<Relationships xmlns="http://schemas.openxmlformats.org/package/2006/relationships"><Relationship Id="rId2" Type="http://schemas.openxmlformats.org/officeDocument/2006/relationships/slide" Target="../slides/slide661.xml"/><Relationship Id="rId1" Type="http://schemas.openxmlformats.org/officeDocument/2006/relationships/notesMaster" Target="../notesMasters/notesMaster1.xml"/></Relationships>
</file>

<file path=ppt/notesSlides/_rels/notesSlide662.xml.rels><?xml version="1.0" encoding="UTF-8" standalone="yes"?>
<Relationships xmlns="http://schemas.openxmlformats.org/package/2006/relationships"><Relationship Id="rId2" Type="http://schemas.openxmlformats.org/officeDocument/2006/relationships/slide" Target="../slides/slide662.xml"/><Relationship Id="rId1" Type="http://schemas.openxmlformats.org/officeDocument/2006/relationships/notesMaster" Target="../notesMasters/notesMaster1.xml"/></Relationships>
</file>

<file path=ppt/notesSlides/_rels/notesSlide663.xml.rels><?xml version="1.0" encoding="UTF-8" standalone="yes"?>
<Relationships xmlns="http://schemas.openxmlformats.org/package/2006/relationships"><Relationship Id="rId2" Type="http://schemas.openxmlformats.org/officeDocument/2006/relationships/slide" Target="../slides/slide663.xml"/><Relationship Id="rId1" Type="http://schemas.openxmlformats.org/officeDocument/2006/relationships/notesMaster" Target="../notesMasters/notesMaster1.xml"/></Relationships>
</file>

<file path=ppt/notesSlides/_rels/notesSlide664.xml.rels><?xml version="1.0" encoding="UTF-8" standalone="yes"?>
<Relationships xmlns="http://schemas.openxmlformats.org/package/2006/relationships"><Relationship Id="rId2" Type="http://schemas.openxmlformats.org/officeDocument/2006/relationships/slide" Target="../slides/slide664.xml"/><Relationship Id="rId1" Type="http://schemas.openxmlformats.org/officeDocument/2006/relationships/notesMaster" Target="../notesMasters/notesMaster1.xml"/></Relationships>
</file>

<file path=ppt/notesSlides/_rels/notesSlide665.xml.rels><?xml version="1.0" encoding="UTF-8" standalone="yes"?>
<Relationships xmlns="http://schemas.openxmlformats.org/package/2006/relationships"><Relationship Id="rId2" Type="http://schemas.openxmlformats.org/officeDocument/2006/relationships/slide" Target="../slides/slide665.xml"/><Relationship Id="rId1" Type="http://schemas.openxmlformats.org/officeDocument/2006/relationships/notesMaster" Target="../notesMasters/notesMaster1.xml"/></Relationships>
</file>

<file path=ppt/notesSlides/_rels/notesSlide666.xml.rels><?xml version="1.0" encoding="UTF-8" standalone="yes"?>
<Relationships xmlns="http://schemas.openxmlformats.org/package/2006/relationships"><Relationship Id="rId2" Type="http://schemas.openxmlformats.org/officeDocument/2006/relationships/slide" Target="../slides/slide666.xml"/><Relationship Id="rId1" Type="http://schemas.openxmlformats.org/officeDocument/2006/relationships/notesMaster" Target="../notesMasters/notesMaster1.xml"/></Relationships>
</file>

<file path=ppt/notesSlides/_rels/notesSlide667.xml.rels><?xml version="1.0" encoding="UTF-8" standalone="yes"?>
<Relationships xmlns="http://schemas.openxmlformats.org/package/2006/relationships"><Relationship Id="rId2" Type="http://schemas.openxmlformats.org/officeDocument/2006/relationships/slide" Target="../slides/slide667.xml"/><Relationship Id="rId1" Type="http://schemas.openxmlformats.org/officeDocument/2006/relationships/notesMaster" Target="../notesMasters/notesMaster1.xml"/></Relationships>
</file>

<file path=ppt/notesSlides/_rels/notesSlide668.xml.rels><?xml version="1.0" encoding="UTF-8" standalone="yes"?>
<Relationships xmlns="http://schemas.openxmlformats.org/package/2006/relationships"><Relationship Id="rId2" Type="http://schemas.openxmlformats.org/officeDocument/2006/relationships/slide" Target="../slides/slide668.xml"/><Relationship Id="rId1" Type="http://schemas.openxmlformats.org/officeDocument/2006/relationships/notesMaster" Target="../notesMasters/notesMaster1.xml"/></Relationships>
</file>

<file path=ppt/notesSlides/_rels/notesSlide669.xml.rels><?xml version="1.0" encoding="UTF-8" standalone="yes"?>
<Relationships xmlns="http://schemas.openxmlformats.org/package/2006/relationships"><Relationship Id="rId2" Type="http://schemas.openxmlformats.org/officeDocument/2006/relationships/slide" Target="../slides/slide6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0.xml.rels><?xml version="1.0" encoding="UTF-8" standalone="yes"?>
<Relationships xmlns="http://schemas.openxmlformats.org/package/2006/relationships"><Relationship Id="rId2" Type="http://schemas.openxmlformats.org/officeDocument/2006/relationships/slide" Target="../slides/slide670.xml"/><Relationship Id="rId1" Type="http://schemas.openxmlformats.org/officeDocument/2006/relationships/notesMaster" Target="../notesMasters/notesMaster1.xml"/></Relationships>
</file>

<file path=ppt/notesSlides/_rels/notesSlide671.xml.rels><?xml version="1.0" encoding="UTF-8" standalone="yes"?>
<Relationships xmlns="http://schemas.openxmlformats.org/package/2006/relationships"><Relationship Id="rId2" Type="http://schemas.openxmlformats.org/officeDocument/2006/relationships/slide" Target="../slides/slide671.xml"/><Relationship Id="rId1" Type="http://schemas.openxmlformats.org/officeDocument/2006/relationships/notesMaster" Target="../notesMasters/notesMaster1.xml"/></Relationships>
</file>

<file path=ppt/notesSlides/_rels/notesSlide672.xml.rels><?xml version="1.0" encoding="UTF-8" standalone="yes"?>
<Relationships xmlns="http://schemas.openxmlformats.org/package/2006/relationships"><Relationship Id="rId2" Type="http://schemas.openxmlformats.org/officeDocument/2006/relationships/slide" Target="../slides/slide672.xml"/><Relationship Id="rId1" Type="http://schemas.openxmlformats.org/officeDocument/2006/relationships/notesMaster" Target="../notesMasters/notesMaster1.xml"/></Relationships>
</file>

<file path=ppt/notesSlides/_rels/notesSlide673.xml.rels><?xml version="1.0" encoding="UTF-8" standalone="yes"?>
<Relationships xmlns="http://schemas.openxmlformats.org/package/2006/relationships"><Relationship Id="rId2" Type="http://schemas.openxmlformats.org/officeDocument/2006/relationships/slide" Target="../slides/slide673.xml"/><Relationship Id="rId1" Type="http://schemas.openxmlformats.org/officeDocument/2006/relationships/notesMaster" Target="../notesMasters/notesMaster1.xml"/></Relationships>
</file>

<file path=ppt/notesSlides/_rels/notesSlide674.xml.rels><?xml version="1.0" encoding="UTF-8" standalone="yes"?>
<Relationships xmlns="http://schemas.openxmlformats.org/package/2006/relationships"><Relationship Id="rId2" Type="http://schemas.openxmlformats.org/officeDocument/2006/relationships/slide" Target="../slides/slide674.xml"/><Relationship Id="rId1" Type="http://schemas.openxmlformats.org/officeDocument/2006/relationships/notesMaster" Target="../notesMasters/notesMaster1.xml"/></Relationships>
</file>

<file path=ppt/notesSlides/_rels/notesSlide675.xml.rels><?xml version="1.0" encoding="UTF-8" standalone="yes"?>
<Relationships xmlns="http://schemas.openxmlformats.org/package/2006/relationships"><Relationship Id="rId2" Type="http://schemas.openxmlformats.org/officeDocument/2006/relationships/slide" Target="../slides/slide675.xml"/><Relationship Id="rId1" Type="http://schemas.openxmlformats.org/officeDocument/2006/relationships/notesMaster" Target="../notesMasters/notesMaster1.xml"/></Relationships>
</file>

<file path=ppt/notesSlides/_rels/notesSlide676.xml.rels><?xml version="1.0" encoding="UTF-8" standalone="yes"?>
<Relationships xmlns="http://schemas.openxmlformats.org/package/2006/relationships"><Relationship Id="rId2" Type="http://schemas.openxmlformats.org/officeDocument/2006/relationships/slide" Target="../slides/slide676.xml"/><Relationship Id="rId1" Type="http://schemas.openxmlformats.org/officeDocument/2006/relationships/notesMaster" Target="../notesMasters/notesMaster1.xml"/></Relationships>
</file>

<file path=ppt/notesSlides/_rels/notesSlide677.xml.rels><?xml version="1.0" encoding="UTF-8" standalone="yes"?>
<Relationships xmlns="http://schemas.openxmlformats.org/package/2006/relationships"><Relationship Id="rId2" Type="http://schemas.openxmlformats.org/officeDocument/2006/relationships/slide" Target="../slides/slide677.xml"/><Relationship Id="rId1" Type="http://schemas.openxmlformats.org/officeDocument/2006/relationships/notesMaster" Target="../notesMasters/notesMaster1.xml"/></Relationships>
</file>

<file path=ppt/notesSlides/_rels/notesSlide678.xml.rels><?xml version="1.0" encoding="UTF-8" standalone="yes"?>
<Relationships xmlns="http://schemas.openxmlformats.org/package/2006/relationships"><Relationship Id="rId2" Type="http://schemas.openxmlformats.org/officeDocument/2006/relationships/slide" Target="../slides/slide678.xml"/><Relationship Id="rId1" Type="http://schemas.openxmlformats.org/officeDocument/2006/relationships/notesMaster" Target="../notesMasters/notesMaster1.xml"/></Relationships>
</file>

<file path=ppt/notesSlides/_rels/notesSlide679.xml.rels><?xml version="1.0" encoding="UTF-8" standalone="yes"?>
<Relationships xmlns="http://schemas.openxmlformats.org/package/2006/relationships"><Relationship Id="rId2" Type="http://schemas.openxmlformats.org/officeDocument/2006/relationships/slide" Target="../slides/slide6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0.xml.rels><?xml version="1.0" encoding="UTF-8" standalone="yes"?>
<Relationships xmlns="http://schemas.openxmlformats.org/package/2006/relationships"><Relationship Id="rId2" Type="http://schemas.openxmlformats.org/officeDocument/2006/relationships/slide" Target="../slides/slide680.xml"/><Relationship Id="rId1" Type="http://schemas.openxmlformats.org/officeDocument/2006/relationships/notesMaster" Target="../notesMasters/notesMaster1.xml"/></Relationships>
</file>

<file path=ppt/notesSlides/_rels/notesSlide681.xml.rels><?xml version="1.0" encoding="UTF-8" standalone="yes"?>
<Relationships xmlns="http://schemas.openxmlformats.org/package/2006/relationships"><Relationship Id="rId2" Type="http://schemas.openxmlformats.org/officeDocument/2006/relationships/slide" Target="../slides/slide681.xml"/><Relationship Id="rId1" Type="http://schemas.openxmlformats.org/officeDocument/2006/relationships/notesMaster" Target="../notesMasters/notesMaster1.xml"/></Relationships>
</file>

<file path=ppt/notesSlides/_rels/notesSlide682.xml.rels><?xml version="1.0" encoding="UTF-8" standalone="yes"?>
<Relationships xmlns="http://schemas.openxmlformats.org/package/2006/relationships"><Relationship Id="rId2" Type="http://schemas.openxmlformats.org/officeDocument/2006/relationships/slide" Target="../slides/slide682.xml"/><Relationship Id="rId1" Type="http://schemas.openxmlformats.org/officeDocument/2006/relationships/notesMaster" Target="../notesMasters/notesMaster1.xml"/></Relationships>
</file>

<file path=ppt/notesSlides/_rels/notesSlide683.xml.rels><?xml version="1.0" encoding="UTF-8" standalone="yes"?>
<Relationships xmlns="http://schemas.openxmlformats.org/package/2006/relationships"><Relationship Id="rId2" Type="http://schemas.openxmlformats.org/officeDocument/2006/relationships/slide" Target="../slides/slide683.xml"/><Relationship Id="rId1" Type="http://schemas.openxmlformats.org/officeDocument/2006/relationships/notesMaster" Target="../notesMasters/notesMaster1.xml"/></Relationships>
</file>

<file path=ppt/notesSlides/_rels/notesSlide684.xml.rels><?xml version="1.0" encoding="UTF-8" standalone="yes"?>
<Relationships xmlns="http://schemas.openxmlformats.org/package/2006/relationships"><Relationship Id="rId2" Type="http://schemas.openxmlformats.org/officeDocument/2006/relationships/slide" Target="../slides/slide684.xml"/><Relationship Id="rId1" Type="http://schemas.openxmlformats.org/officeDocument/2006/relationships/notesMaster" Target="../notesMasters/notesMaster1.xml"/></Relationships>
</file>

<file path=ppt/notesSlides/_rels/notesSlide685.xml.rels><?xml version="1.0" encoding="UTF-8" standalone="yes"?>
<Relationships xmlns="http://schemas.openxmlformats.org/package/2006/relationships"><Relationship Id="rId2" Type="http://schemas.openxmlformats.org/officeDocument/2006/relationships/slide" Target="../slides/slide685.xml"/><Relationship Id="rId1" Type="http://schemas.openxmlformats.org/officeDocument/2006/relationships/notesMaster" Target="../notesMasters/notesMaster1.xml"/></Relationships>
</file>

<file path=ppt/notesSlides/_rels/notesSlide686.xml.rels><?xml version="1.0" encoding="UTF-8" standalone="yes"?>
<Relationships xmlns="http://schemas.openxmlformats.org/package/2006/relationships"><Relationship Id="rId2" Type="http://schemas.openxmlformats.org/officeDocument/2006/relationships/slide" Target="../slides/slide686.xml"/><Relationship Id="rId1" Type="http://schemas.openxmlformats.org/officeDocument/2006/relationships/notesMaster" Target="../notesMasters/notesMaster1.xml"/></Relationships>
</file>

<file path=ppt/notesSlides/_rels/notesSlide687.xml.rels><?xml version="1.0" encoding="UTF-8" standalone="yes"?>
<Relationships xmlns="http://schemas.openxmlformats.org/package/2006/relationships"><Relationship Id="rId2" Type="http://schemas.openxmlformats.org/officeDocument/2006/relationships/slide" Target="../slides/slide687.xml"/><Relationship Id="rId1" Type="http://schemas.openxmlformats.org/officeDocument/2006/relationships/notesMaster" Target="../notesMasters/notesMaster1.xml"/></Relationships>
</file>

<file path=ppt/notesSlides/_rels/notesSlide688.xml.rels><?xml version="1.0" encoding="UTF-8" standalone="yes"?>
<Relationships xmlns="http://schemas.openxmlformats.org/package/2006/relationships"><Relationship Id="rId2" Type="http://schemas.openxmlformats.org/officeDocument/2006/relationships/slide" Target="../slides/slide688.xml"/><Relationship Id="rId1" Type="http://schemas.openxmlformats.org/officeDocument/2006/relationships/notesMaster" Target="../notesMasters/notesMaster1.xml"/></Relationships>
</file>

<file path=ppt/notesSlides/_rels/notesSlide689.xml.rels><?xml version="1.0" encoding="UTF-8" standalone="yes"?>
<Relationships xmlns="http://schemas.openxmlformats.org/package/2006/relationships"><Relationship Id="rId2" Type="http://schemas.openxmlformats.org/officeDocument/2006/relationships/slide" Target="../slides/slide6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0.xml.rels><?xml version="1.0" encoding="UTF-8" standalone="yes"?>
<Relationships xmlns="http://schemas.openxmlformats.org/package/2006/relationships"><Relationship Id="rId2" Type="http://schemas.openxmlformats.org/officeDocument/2006/relationships/slide" Target="../slides/slide6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None/>
            </a:pPr>
            <a:fld id="{00000000-1234-1234-1234-123412341234}" type="slidenum">
              <a:rPr lang="en-IE" sz="1200" b="0" i="0" u="none" strike="noStrike" cap="none">
                <a:solidFill>
                  <a:schemeClr val="dk1"/>
                </a:solidFill>
                <a:latin typeface="Times New Roman"/>
                <a:ea typeface="Times New Roman"/>
                <a:cs typeface="Times New Roman"/>
                <a:sym typeface="Times New Roman"/>
              </a:rPr>
              <a:t>1</a:t>
            </a:fld>
            <a:endParaRPr sz="1200" b="0" i="0" u="none" strike="noStrike" cap="none">
              <a:solidFill>
                <a:schemeClr val="dk1"/>
              </a:solidFill>
              <a:latin typeface="Times New Roman"/>
              <a:ea typeface="Times New Roman"/>
              <a:cs typeface="Times New Roman"/>
              <a:sym typeface="Times New Roman"/>
            </a:endParaRPr>
          </a:p>
        </p:txBody>
      </p:sp>
      <p:sp>
        <p:nvSpPr>
          <p:cNvPr id="457" name="Google Shape;45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8" name="Google Shape;458;p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1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8" name="Google Shape;51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8a4b14a4fd_0_9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756" name="Google Shape;756;g8a4b14a4fd_0_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7e26b0a905_0_20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762" name="Google Shape;762;g7e26b0a905_0_2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7e26b0a905_0_27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820" name="Google Shape;820;g7e26b0a905_0_2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7e26b0a905_0_28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828" name="Google Shape;828;g7e26b0a905_0_2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8a4b14a4fd_0_6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7" name="Google Shape;837;g8a4b14a4fd_0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8dd0b206d2_0_1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3" name="Google Shape;843;g8dd0b206d2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8dd0b206d2_0_2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1" name="Google Shape;851;g8dd0b206d2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8dd0b206d2_0_4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7" name="Google Shape;857;g8dd0b206d2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8ca8d977a8_0_1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3" name="Google Shape;863;g8ca8d977a8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8dd0b206d2_0_15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9" name="Google Shape;869;g8dd0b206d2_0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1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4" name="Google Shape;52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8dd0b206d2_0_16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5" name="Google Shape;875;g8dd0b206d2_0_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8ca8d977a8_0_4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1" name="Google Shape;881;g8ca8d977a8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8a4b14a4fd_0_5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8" name="Google Shape;888;g8a4b14a4fd_0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7e26b0a905_0_29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894" name="Google Shape;894;g7e26b0a905_0_2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7e26b0a905_0_30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900" name="Google Shape;900;g7e26b0a905_0_3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53199eb0a2_0_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6" name="Google Shape;906;g53199eb0a2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7e26b0a905_0_30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912" name="Google Shape;912;g7e26b0a905_0_3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7e26b0a905_0_31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918" name="Google Shape;918;g7e26b0a905_0_3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7e26b0a905_0_32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924" name="Google Shape;924;g7e26b0a905_0_3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7e26b0a905_0_32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930" name="Google Shape;930;g7e26b0a905_0_3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1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0" name="Google Shape;530;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7e26b0a905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936" name="Google Shape;936;g7e26b0a905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7e26b0a905_0_34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943" name="Google Shape;943;g7e26b0a905_0_3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g7e26b0a905_0_34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950" name="Google Shape;950;g7e26b0a905_0_3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7e26b0a905_0_35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956" name="Google Shape;956;g7e26b0a905_0_3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7e26b0a905_0_35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964" name="Google Shape;964;g7e26b0a905_0_3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7e26b0a905_0_37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980" name="Google Shape;980;g7e26b0a905_0_3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g8a4b14a4fd_0_6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8" name="Google Shape;988;g8a4b14a4fd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7e26b0a905_0_37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994" name="Google Shape;994;g7e26b0a905_0_3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8dd0b206d2_0_39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1" name="Google Shape;1001;g8dd0b206d2_0_3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8dd0b206d2_0_40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9" name="Google Shape;1009;g8dd0b206d2_0_4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1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6" name="Google Shape;53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8dd0b206d2_0_40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6" name="Google Shape;1016;g8dd0b206d2_0_4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8dd0b206d2_0_41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3" name="Google Shape;1023;g8dd0b206d2_0_4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g8dd0b206d2_0_42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3" name="Google Shape;1033;g8dd0b206d2_0_4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8dd0b206d2_0_43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0" name="Google Shape;1040;g8dd0b206d2_0_4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8dd0b206d2_0_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046" name="Google Shape;1046;g8dd0b206d2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g7262300d2e_0_1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4" name="Google Shape;1054;g7262300d2e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7e26b0a905_0_4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0" name="Google Shape;1060;g7e26b0a905_0_41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061" name="Google Shape;1061;g7e26b0a905_0_4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IE" sz="1400" b="0" i="0" u="none" strike="noStrike" cap="none">
                <a:solidFill>
                  <a:srgbClr val="000000"/>
                </a:solidFill>
                <a:latin typeface="Arial"/>
                <a:ea typeface="Arial"/>
                <a:cs typeface="Arial"/>
                <a:sym typeface="Arial"/>
              </a:rPr>
              <a:t>136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None/>
            </a:pPr>
            <a:fld id="{00000000-1234-1234-1234-123412341234}" type="slidenum">
              <a:rPr lang="en-IE" sz="1200" b="0" i="0" u="none" strike="noStrike" cap="none">
                <a:solidFill>
                  <a:schemeClr val="dk1"/>
                </a:solidFill>
                <a:latin typeface="Times New Roman"/>
                <a:ea typeface="Times New Roman"/>
                <a:cs typeface="Times New Roman"/>
                <a:sym typeface="Times New Roman"/>
              </a:rPr>
              <a:t>137</a:t>
            </a:fld>
            <a:endParaRPr sz="1200" b="0" i="0" u="none" strike="noStrike" cap="none">
              <a:solidFill>
                <a:schemeClr val="dk1"/>
              </a:solidFill>
              <a:latin typeface="Times New Roman"/>
              <a:ea typeface="Times New Roman"/>
              <a:cs typeface="Times New Roman"/>
              <a:sym typeface="Times New Roman"/>
            </a:endParaRPr>
          </a:p>
        </p:txBody>
      </p:sp>
      <p:sp>
        <p:nvSpPr>
          <p:cNvPr id="479" name="Google Shape;4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0" name="Google Shape;480;p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54bc133fd1_1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86" name="Google Shape;486;g54bc133fd1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8ea36dc740_1_9: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493" name="Google Shape;493;g8ea36dc740_1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1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2" name="Google Shape;54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8ea36dc740_0_22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00" name="Google Shape;500;g8ea36dc740_0_2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8ea36dc740_1_2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07" name="Google Shape;507;g8ea36dc740_1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53141ccd7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53141ccd75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6" name="Google Shape;516;g53141ccd75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E"/>
              <a:t>142</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53141ccd75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53141ccd75_0_1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9" name="Google Shape;529;g53141ccd75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143</a:t>
            </a:fld>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53141ccd75_0_4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42" name="Google Shape;542;g53141ccd75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53141ccd75_0_5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50" name="Google Shape;550;g53141ccd75_0_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53141ccd75_0_6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58" name="Google Shape;558;g53141ccd75_0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53141ccd75_0_7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66" name="Google Shape;566;g53141ccd75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8ea36dc740_1_5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74" name="Google Shape;574;g8ea36dc740_1_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53141ccd75_0_8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91" name="Google Shape;591;g53141ccd75_0_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2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8" name="Google Shape;54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53141ccd75_0_9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99" name="Google Shape;599;g53141ccd75_0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8ea36dc740_1_9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14" name="Google Shape;614;g8ea36dc740_1_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8ea36dc740_0_22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22" name="Google Shape;622;g8ea36dc740_0_2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8ea36dc740_1_12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29" name="Google Shape;629;g8ea36dc740_1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8ea36dc740_1_13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38" name="Google Shape;638;g8ea36dc740_1_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8e24f00cf2_0_3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47" name="Google Shape;647;g8e24f00cf2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8e24f00cf2_0_5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54" name="Google Shape;654;g8e24f00cf2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8e24f00cf2_0_5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62" name="Google Shape;662;g8e24f00cf2_0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8e24f00cf2_0_6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70" name="Google Shape;670;g8e24f00cf2_0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8e24f00cf2_0_7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78" name="Google Shape;678;g8e24f00cf2_0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2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9" name="Google Shape;559;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8e24f00cf2_0_2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86" name="Google Shape;686;g8e24f00cf2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8e24f00cf2_0_8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94" name="Google Shape;694;g8e24f00cf2_0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8e24f00cf2_0_10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703" name="Google Shape;703;g8e24f00cf2_0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8ea36dc740_1_215: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717" name="Google Shape;717;g8ea36dc740_1_2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8ea36dc740_1_25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764" name="Google Shape;764;g8ea36dc740_1_2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8ea36dc740_0_27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773" name="Google Shape;773;g8ea36dc740_0_2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8ea36dc740_0_25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784" name="Google Shape;784;g8ea36dc740_0_2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8ea36dc740_0_1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4" name="Google Shape;794;g8ea36dc740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8ea36dc740_0_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3" name="Google Shape;803;g8ea36dc740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8ea36dc740_0_23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812" name="Google Shape;812;g8ea36dc740_0_2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2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6" name="Google Shape;56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8ea36dc740_0_8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9" name="Google Shape;819;g8ea36dc740_0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8ea36dc740_0_33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6" name="Google Shape;826;g8ea36dc740_0_3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8ea36dc740_0_35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3" name="Google Shape;833;g8ea36dc740_0_3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8ea36dc740_0_36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0" name="Google Shape;840;g8ea36dc740_0_3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8d4de39f7b_0_18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7" name="Google Shape;847;g8d4de39f7b_0_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8f45fc0ccd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4" name="Google Shape;854;g8f45fc0cc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8d4de39f7b_0_19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1" name="Google Shape;861;g8d4de39f7b_0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8ea36dc740_0_37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8" name="Google Shape;868;g8ea36dc740_0_3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8d4de39f7b_0_20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7" name="Google Shape;877;g8d4de39f7b_0_2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8e24f00cf2_0_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7" name="Google Shape;887;g8e24f00cf2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2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2" name="Google Shape;57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8f45fc0ccd_2_2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8" name="Google Shape;898;g8f45fc0ccd_2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8f45fc0ccd_2_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5" name="Google Shape;905;g8f45fc0ccd_2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8e24f00cf2_0_40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2" name="Google Shape;912;g8e24f00cf2_0_4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8f5ed39444_0_2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9" name="Google Shape;919;g8f5ed39444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8f5ed39444_0_5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7" name="Google Shape;927;g8f5ed39444_0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8e24f00cf2_0_16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5" name="Google Shape;935;g8e24f00cf2_0_1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8e24f00cf2_0_14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943" name="Google Shape;943;g8e24f00cf2_0_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g8ea36dc740_1_27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950" name="Google Shape;950;g8ea36dc740_1_2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8ea36dc740_1_27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957" name="Google Shape;957;g8ea36dc740_1_2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8ea36dc740_1_29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964" name="Google Shape;964;g8ea36dc740_1_2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p2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8" name="Google Shape;578;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9004d083c5_0_1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977" name="Google Shape;977;g9004d083c5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8f5ed39444_0_7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6" name="Google Shape;1046;g8f5ed39444_0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8ea36dc740_1_40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056" name="Google Shape;1056;g8ea36dc740_1_4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8ea36dc740_1_36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065" name="Google Shape;1065;g8ea36dc740_1_3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8ea36dc740_1_36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072" name="Google Shape;1072;g8ea36dc740_1_3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9392d85b4d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 name="Google Shape;1080;g9392d85b4d_0_2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1" name="Google Shape;1081;g9392d85b4d_0_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E"/>
              <a:t>195</a:t>
            </a:fld>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98a7f42589_0_2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98a7f42589_0_26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9" name="Google Shape;1089;g98a7f42589_0_26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E"/>
              <a:t>196</a:t>
            </a:fld>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952d83d4db_0_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115" name="Google Shape;1115;g952d83d4db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8fd0622d2a_0_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123" name="Google Shape;1123;g8fd0622d2a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g98a7f42589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2" name="Google Shape;1132;g98a7f42589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3" name="Google Shape;1133;g98a7f42589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E"/>
              <a:t>199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4d001c7a3f_1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64" name="Google Shape;464;g4d001c7a3f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2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4" name="Google Shape;584;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952d83d4d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1" name="Google Shape;1161;g952d83d4db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2" name="Google Shape;1162;g952d83d4db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E"/>
              <a:t>200</a:t>
            </a:fld>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952d83d4db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9" name="Google Shape;1169;g952d83d4db_0_1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0" name="Google Shape;1170;g952d83d4db_0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E"/>
              <a:t>201</a:t>
            </a:fld>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
        <p:cNvGrpSpPr/>
        <p:nvPr/>
      </p:nvGrpSpPr>
      <p:grpSpPr>
        <a:xfrm>
          <a:off x="0" y="0"/>
          <a:ext cx="0" cy="0"/>
          <a:chOff x="0" y="0"/>
          <a:chExt cx="0" cy="0"/>
        </a:xfrm>
      </p:grpSpPr>
      <p:sp>
        <p:nvSpPr>
          <p:cNvPr id="1177" name="Google Shape;1177;p6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8" name="Google Shape;1178;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203</a:t>
            </a:fld>
            <a:endParaRPr sz="1200" b="0" i="0" u="none" strike="noStrike" cap="none">
              <a:solidFill>
                <a:schemeClr val="dk1"/>
              </a:solidFill>
              <a:latin typeface="Times New Roman"/>
              <a:ea typeface="Times New Roman"/>
              <a:cs typeface="Times New Roman"/>
              <a:sym typeface="Times New Roman"/>
            </a:endParaRPr>
          </a:p>
        </p:txBody>
      </p:sp>
      <p:sp>
        <p:nvSpPr>
          <p:cNvPr id="234" name="Google Shape;23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5" name="Google Shape;235;p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 name="Google Shape;25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54" name="Google Shape;254;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206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63" name="Google Shape;263;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207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72" name="Google Shape;272;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208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79" name="Google Shape;279;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209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2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2" name="Google Shape;592;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 name="Google Shape;28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90" name="Google Shape;290;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210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6" name="Google Shape;29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97" name="Google Shape;297;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211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3" name="Google Shape;31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14" name="Google Shape;314;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212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21" name="Google Shape;321;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213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28" name="Google Shape;328;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214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39" name="Google Shape;339;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215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8" name="Google Shape;34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4" name="Google Shape;35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55" name="Google Shape;355;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217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63" name="Google Shape;363;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218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70" name="Google Shape;370;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219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2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2" name="Google Shape;602;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7" name="Google Shape;377;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78" name="Google Shape;378;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220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4" name="Google Shape;384;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85" name="Google Shape;385;p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221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1" name="Google Shape;391;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92" name="Google Shape;392;p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222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8" name="Google Shape;398;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99" name="Google Shape;399;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223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 name="Google Shape;405;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06" name="Google Shape;406;p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224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3" name="Google Shape;413;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14" name="Google Shape;414;p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225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0" name="Google Shape;420;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21" name="Google Shape;421;p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226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7" name="Google Shape;427;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28" name="Google Shape;428;p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227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5" name="Google Shape;435;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36" name="Google Shape;436;p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228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4" name="Google Shape;444;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45" name="Google Shape;445;p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229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3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0" name="Google Shape;610;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1" name="Google Shape;451;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52" name="Google Shape;452;p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230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3" name="Google Shape;473;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74" name="Google Shape;474;p2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231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3" name="Google Shape;483;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84" name="Google Shape;484;p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232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3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0" name="Google Shape;490;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6" name="Google Shape;496;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97" name="Google Shape;497;p3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234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0" name="Google Shape;510;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511" name="Google Shape;511;p3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235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0" name="Google Shape;520;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521" name="Google Shape;521;p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236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2" name="Google Shape;532;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533" name="Google Shape;533;p3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237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3" name="Google Shape;543;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544" name="Google Shape;544;p3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238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5" name="Google Shape;555;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556" name="Google Shape;556;p3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239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3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6" name="Google Shape;616;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2" name="Google Shape;562;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563" name="Google Shape;563;p3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240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9" name="Google Shape;569;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570" name="Google Shape;570;p3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241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8" name="Google Shape;578;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579" name="Google Shape;579;p4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242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5" name="Google Shape;585;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586" name="Google Shape;586;p4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243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42036ecf30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42036ecf30_0_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3" name="Google Shape;593;g42036ecf30_0_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244</a:t>
            </a:fld>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42036ecf30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42036ecf30_0_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0" name="Google Shape;600;g42036ecf30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245</a:t>
            </a:fld>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42036ecf30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42036ecf30_0_1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7" name="Google Shape;607;g42036ecf30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246</a:t>
            </a:fld>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7" name="Google Shape;617;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18" name="Google Shape;618;p4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247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4" name="Google Shape;624;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25" name="Google Shape;625;p4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248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1" name="Google Shape;631;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32" name="Google Shape;632;p5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249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3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2" name="Google Shape;622;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p5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9" name="Google Shape;639;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5" name="Google Shape;645;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46" name="Google Shape;646;p5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251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2" name="Google Shape;652;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53" name="Google Shape;653;p5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252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1" name="Google Shape;661;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62" name="Google Shape;662;p5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253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0" name="Google Shape;670;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71" name="Google Shape;671;p5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254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9" name="Google Shape;679;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80" name="Google Shape;680;p5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255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5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9" name="Google Shape;689;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5" name="Google Shape;695;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96" name="Google Shape;696;p5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257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4" name="Google Shape;704;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705" name="Google Shape;705;p5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258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4" name="Google Shape;714;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715" name="Google Shape;715;p6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259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3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8" name="Google Shape;628;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6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7" name="Google Shape;727;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3" name="Google Shape;733;p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734" name="Google Shape;734;p6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261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0" name="Google Shape;740;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741" name="Google Shape;741;p6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262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p6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7" name="Google Shape;747;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3" name="Google Shape;753;p6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754" name="Google Shape;754;p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264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5" name="Google Shape;1185;p7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186" name="Google Shape;1186;p7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IE" sz="1400" b="0" i="0" u="none" strike="noStrike" cap="none">
                <a:solidFill>
                  <a:srgbClr val="000000"/>
                </a:solidFill>
                <a:latin typeface="Arial"/>
                <a:ea typeface="Arial"/>
                <a:cs typeface="Arial"/>
                <a:sym typeface="Arial"/>
              </a:rPr>
              <a:t>265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266</a:t>
            </a:fld>
            <a:endParaRPr sz="1200" b="0" i="0" u="none" strike="noStrike" cap="none">
              <a:solidFill>
                <a:schemeClr val="dk1"/>
              </a:solidFill>
              <a:latin typeface="Times New Roman"/>
              <a:ea typeface="Times New Roman"/>
              <a:cs typeface="Times New Roman"/>
              <a:sym typeface="Times New Roman"/>
            </a:endParaRPr>
          </a:p>
        </p:txBody>
      </p:sp>
      <p:sp>
        <p:nvSpPr>
          <p:cNvPr id="234" name="Google Shape;23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5" name="Google Shape;235;p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 name="Google Shape;25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54" name="Google Shape;254;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269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7f9315628c_0_26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4" name="Google Shape;634;g7f9315628c_0_2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61" name="Google Shape;261;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270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68" name="Google Shape;268;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271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75" name="Google Shape;275;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272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 name="Google Shape;28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 name="Google Shape;28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88" name="Google Shape;288;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274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5" name="Google Shape;295;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96" name="Google Shape;296;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275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03" name="Google Shape;303;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276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9" name="Google Shape;30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10" name="Google Shape;310;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277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17" name="Google Shape;317;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278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1" name="Google Shape;341;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42" name="Google Shape;342;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279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p3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1" name="Google Shape;641;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50" name="Google Shape;350;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280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6" name="Google Shape;35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57" name="Google Shape;357;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281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65" name="Google Shape;365;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282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 name="Google Shape;371;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72" name="Google Shape;372;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283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0" name="Google Shape;38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81" name="Google Shape;381;p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284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2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3" name="Google Shape;393;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94" name="Google Shape;394;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286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2" name="Google Shape;402;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03" name="Google Shape;403;p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287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0" name="Google Shape;410;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11" name="Google Shape;411;p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288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9" name="Google Shape;419;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20" name="Google Shape;420;p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289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3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7" name="Google Shape;647;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7" name="Google Shape;42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28" name="Google Shape;428;p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290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5" name="Google Shape;435;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t>FIX!</a:t>
            </a:r>
            <a:endParaRPr sz="1200" b="0" i="0" u="none" strike="noStrike" cap="none">
              <a:solidFill>
                <a:schemeClr val="dk1"/>
              </a:solidFill>
              <a:latin typeface="Calibri"/>
              <a:ea typeface="Calibri"/>
              <a:cs typeface="Calibri"/>
              <a:sym typeface="Calibri"/>
            </a:endParaRPr>
          </a:p>
        </p:txBody>
      </p:sp>
      <p:sp>
        <p:nvSpPr>
          <p:cNvPr id="436" name="Google Shape;436;p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291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5" name="Google Shape;445;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46" name="Google Shape;446;p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292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3" name="Google Shape;453;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54" name="Google Shape;454;p2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293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1" name="Google Shape;461;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62" name="Google Shape;462;p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294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72" name="Google Shape;472;p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295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1" name="Google Shape;481;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82" name="Google Shape;482;p3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296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1" name="Google Shape;491;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92" name="Google Shape;492;p3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297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1" name="Google Shape;501;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502" name="Google Shape;502;p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298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3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0" name="Google Shape;510;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54bb2264c5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70" name="Google Shape;470;g54bb2264c5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p4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5" name="Google Shape;655;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6" name="Google Shape;516;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517" name="Google Shape;517;p3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300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5" name="Google Shape;525;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526" name="Google Shape;526;p3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301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3" name="Google Shape;533;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534" name="Google Shape;534;p3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302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2" name="Google Shape;542;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543" name="Google Shape;543;p3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303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1" name="Google Shape;551;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552" name="Google Shape;552;p4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304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0" name="Google Shape;560;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t>\beta_{s,i}=P(w_{t+1}\ldots w_T | t_i=s, \mu)</a:t>
            </a:r>
            <a:endParaRPr sz="1200" b="0" i="0" u="none" strike="noStrike" cap="none">
              <a:solidFill>
                <a:schemeClr val="dk1"/>
              </a:solidFill>
              <a:latin typeface="Calibri"/>
              <a:ea typeface="Calibri"/>
              <a:cs typeface="Calibri"/>
              <a:sym typeface="Calibri"/>
            </a:endParaRPr>
          </a:p>
        </p:txBody>
      </p:sp>
      <p:sp>
        <p:nvSpPr>
          <p:cNvPr id="561" name="Google Shape;561;p4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305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0" name="Google Shape;570;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571" name="Google Shape;571;p4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306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4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9" name="Google Shape;579;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5" name="Google Shape;585;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586" name="Google Shape;586;p4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308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4" name="Google Shape;594;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595" name="Google Shape;595;p4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309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p3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1" name="Google Shape;661;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3" name="Google Shape;603;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04" name="Google Shape;604;p4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310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1" name="Google Shape;611;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12" name="Google Shape;612;p4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311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a678e93a4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a678e93a42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p^*(t|s) = \frac{E[c(t,s)]}{E[c(s)]}</a:t>
            </a:r>
            <a:endParaRPr/>
          </a:p>
        </p:txBody>
      </p:sp>
      <p:sp>
        <p:nvSpPr>
          <p:cNvPr id="620" name="Google Shape;620;ga678e93a42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312</a:t>
            </a:fld>
            <a:endParaRPr/>
          </a:p>
        </p:txBody>
      </p:sp>
    </p:spTree>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a678e93a42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a678e93a42_0_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E[c(heads)] = \sum_{i=1}^4 p(heads) = 2</a:t>
            </a:r>
            <a:endParaRPr/>
          </a:p>
        </p:txBody>
      </p:sp>
      <p:sp>
        <p:nvSpPr>
          <p:cNvPr id="629" name="Google Shape;629;ga678e93a42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313</a:t>
            </a:fld>
            <a:endParaRPr/>
          </a:p>
        </p:txBody>
      </p:sp>
    </p:spTree>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678e93a42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678e93a42_0_1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p^*(s_i|s_j) = \frac{E[c(t_{i-1}=s_j, t_{i}=s_i)]}{\sum_{s'}E[c(t_{i-1}=s_j,t_i=s')])}</a:t>
            </a:r>
            <a:endParaRPr/>
          </a:p>
        </p:txBody>
      </p:sp>
      <p:sp>
        <p:nvSpPr>
          <p:cNvPr id="638" name="Google Shape;638;ga678e93a42_0_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314</a:t>
            </a:fld>
            <a:endParaRPr/>
          </a:p>
        </p:txBody>
      </p:sp>
    </p:spTree>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a678e93a42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a678e93a42_0_2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7" name="Google Shape;647;ga678e93a42_0_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315</a:t>
            </a:fld>
            <a:endParaRPr/>
          </a:p>
        </p:txBody>
      </p:sp>
    </p:spTree>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a678e93a42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a678e93a42_0_3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4" name="Google Shape;654;ga678e93a42_0_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316</a:t>
            </a:fld>
            <a:endParaRPr/>
          </a:p>
        </p:txBody>
      </p:sp>
    </p:spTree>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2" name="Google Shape;662;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63" name="Google Shape;663;p4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317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0" name="Google Shape;670;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71" name="Google Shape;671;p4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318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7" name="Google Shape;677;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78" name="Google Shape;678;p5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319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p4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7" name="Google Shape;667;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4" name="Google Shape;684;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\gamma_i(t) = P(t_i=t|W,\mu) = \frac{\alpha_{t,i}\beta_{t,i}}{\sum_{s\in S}\alpha_{s,i}\beta_{s,j}}</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\xi_i(s,t) = P(t_i=s,t_{i+1}=t|W,\mu) = \frac{\alpha_{s,i}a_{s,t}\beta_{t,i+1}b_{t,w_{i+1}}}{\sum_{s'\in S}\sum_{t'\in T}\alpha_{s',i}a_{s',t'}\beta_{t',i+1}b_{t',w_{i+1}}}</a:t>
            </a:r>
            <a:endParaRPr sz="1200" b="0" i="0" u="none" strike="noStrike" cap="none">
              <a:solidFill>
                <a:schemeClr val="dk1"/>
              </a:solidFill>
              <a:latin typeface="Calibri"/>
              <a:ea typeface="Calibri"/>
              <a:cs typeface="Calibri"/>
              <a:sym typeface="Calibri"/>
            </a:endParaRPr>
          </a:p>
        </p:txBody>
      </p:sp>
      <p:sp>
        <p:nvSpPr>
          <p:cNvPr id="685" name="Google Shape;685;p5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320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42d17193dc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42d17193dc_0_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4" name="Google Shape;694;g42d17193dc_0_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321</a:t>
            </a:fld>
            <a:endParaRPr/>
          </a:p>
        </p:txBody>
      </p:sp>
    </p:spTree>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7" name="Google Shape;727;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a^*_{s,t} = \frac{\sum_{i=1}^{T-1} P(t_i=s,t_{i+1}=t|W,\mu)}{\sum_{i=1}^{T-1} P(t_i=s|W,\mu)} = \frac{\sum_{i=1}^{T-1} \xi_i(s,t)}{\sum_{i=1}^{T-1} \gamma_i(s)}</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b^*_{s,w} = \frac{\sum_{i=1}^T \mathbf{1}(w_i=w) \gamma_i(s)}{\sum_{i=1}^T \gamma_i(s)}</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US" sz="1200" b="0" i="0" u="none" strike="noStrike" cap="none">
                <a:solidFill>
                  <a:schemeClr val="dk1"/>
                </a:solidFill>
                <a:latin typeface="Calibri"/>
                <a:ea typeface="Calibri"/>
                <a:cs typeface="Calibri"/>
                <a:sym typeface="Calibri"/>
              </a:rPr>
              <a:t>\mathbf{1}(w_i=w) = \left\{\begin{matrix}</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US" sz="1200" b="0" i="0" u="none" strike="noStrike" cap="none">
                <a:solidFill>
                  <a:schemeClr val="dk1"/>
                </a:solidFill>
                <a:latin typeface="Calibri"/>
                <a:ea typeface="Calibri"/>
                <a:cs typeface="Calibri"/>
                <a:sym typeface="Calibri"/>
              </a:rPr>
              <a:t> 1 &amp; \text{if~} w_i=w\\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US" sz="1200" b="0" i="0" u="none" strike="noStrike" cap="none">
                <a:solidFill>
                  <a:schemeClr val="dk1"/>
                </a:solidFill>
                <a:latin typeface="Calibri"/>
                <a:ea typeface="Calibri"/>
                <a:cs typeface="Calibri"/>
                <a:sym typeface="Calibri"/>
              </a:rPr>
              <a:t> 0 &amp; \text{otherwise}</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US" sz="1200" b="0" i="0" u="none" strike="noStrike" cap="none">
                <a:solidFill>
                  <a:schemeClr val="dk1"/>
                </a:solidFill>
                <a:latin typeface="Calibri"/>
                <a:ea typeface="Calibri"/>
                <a:cs typeface="Calibri"/>
                <a:sym typeface="Calibri"/>
              </a:rPr>
              <a:t>\end{matrix}\right.</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728" name="Google Shape;728;p5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322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7" name="Google Shape;737;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738" name="Google Shape;738;p5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323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4" name="Google Shape;744;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745" name="Google Shape;745;p5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324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2" name="Google Shape;752;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753" name="Google Shape;753;p5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325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9" name="Google Shape;759;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760" name="Google Shape;760;p5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326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p5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7" name="Google Shape;767;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3" name="Google Shape;773;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774" name="Google Shape;774;p5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328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1" name="Google Shape;781;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782" name="Google Shape;782;p5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329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p4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5" name="Google Shape;675;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p6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8" name="Google Shape;788;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4" name="Google Shape;794;p6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795" name="Google Shape;795;p6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331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332</a:t>
            </a:fld>
            <a:endParaRPr sz="1200" b="0" i="0" u="none" strike="noStrike" cap="none">
              <a:solidFill>
                <a:schemeClr val="dk1"/>
              </a:solidFill>
              <a:latin typeface="Times New Roman"/>
              <a:ea typeface="Times New Roman"/>
              <a:cs typeface="Times New Roman"/>
              <a:sym typeface="Times New Roman"/>
            </a:endParaRPr>
          </a:p>
        </p:txBody>
      </p:sp>
      <p:sp>
        <p:nvSpPr>
          <p:cNvPr id="245" name="Google Shape;24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6" name="Google Shape;246;p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68" name="Google Shape;268;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335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77" name="Google Shape;277;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336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5" name="Google Shape;28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86" name="Google Shape;286;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337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 name="Google Shape;29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94" name="Google Shape;294;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338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1" name="Google Shape;30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\sum_{\{\beta \,:\, n \rightarrow \beta \in P \}} D(n \rightarrow \beta) = 1 ~~~ \forall \,n \in N</a:t>
            </a:r>
            <a:endParaRPr sz="1200" b="0" i="0" u="none" strike="noStrike" cap="none">
              <a:solidFill>
                <a:schemeClr val="dk1"/>
              </a:solidFill>
              <a:latin typeface="Calibri"/>
              <a:ea typeface="Calibri"/>
              <a:cs typeface="Calibri"/>
              <a:sym typeface="Calibri"/>
            </a:endParaRPr>
          </a:p>
        </p:txBody>
      </p:sp>
      <p:sp>
        <p:nvSpPr>
          <p:cNvPr id="302" name="Google Shape;302;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339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p4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3" name="Google Shape;683;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12" name="Google Shape;312;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340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9" name="Google Shape;31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P(T|S)=P(T,S)P(S)</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T^*=\arg\max_T P(T,S)</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P(T,S)=P(T)P(S|T)=P(T)</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P(T,S)=\prod_{n\in T}D(r(n))</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20" name="Google Shape;320;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341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1" name="Google Shape;331;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32" name="Google Shape;332;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342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9" name="Google Shape;33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40" name="Google Shape;340;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343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8" name="Google Shape;34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5" name="Google Shape;355;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56" name="Google Shape;356;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345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3" name="Google Shape;363;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64" name="Google Shape;364;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346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 name="Google Shape;371;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72" name="Google Shape;372;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347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9" name="Google Shape;379;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80" name="Google Shape;380;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348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88" name="Google Shape;388;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349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7262300d2e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91" name="Google Shape;691;g7262300d2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5" name="Google Shape;395;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96" name="Google Shape;396;p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350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3" name="Google Shape;403;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04" name="Google Shape;404;p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351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1" name="Google Shape;411;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12" name="Google Shape;412;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352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b3dd0bebb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b3dd0bebbe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0" name="Google Shape;420;gb3dd0bebbe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353</a:t>
            </a:fld>
            <a:endParaRPr/>
          </a:p>
        </p:txBody>
      </p:sp>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8" name="Google Shape;428;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29" name="Google Shape;429;p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354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6" name="Google Shape;436;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37" name="Google Shape;437;p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355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4" name="Google Shape;444;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45" name="Google Shape;445;p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356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2" name="Google Shape;452;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D(A\rightarrow \beta) = \frac{c(A\rightarrow \beta)}{c(A)}</a:t>
            </a:r>
            <a:endParaRPr sz="1200" b="0" i="0" u="none" strike="noStrike" cap="none">
              <a:solidFill>
                <a:schemeClr val="dk1"/>
              </a:solidFill>
              <a:latin typeface="Calibri"/>
              <a:ea typeface="Calibri"/>
              <a:cs typeface="Calibri"/>
              <a:sym typeface="Calibri"/>
            </a:endParaRPr>
          </a:p>
        </p:txBody>
      </p:sp>
      <p:sp>
        <p:nvSpPr>
          <p:cNvPr id="453" name="Google Shape;453;p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357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1" name="Google Shape;461;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62" name="Google Shape;462;p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358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2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9" name="Google Shape;469;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p5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9" name="Google Shape;699;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77" name="Google Shape;477;p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360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5" name="Google Shape;485;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86" name="Google Shape;486;p2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361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94" name="Google Shape;494;p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362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1" name="Google Shape;501;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502" name="Google Shape;502;p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363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510" name="Google Shape;510;p3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364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8" name="Google Shape;518;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P(VP(\text{built}) \rightarrow V(\text{built})~NP(\text{pyramids}))) \simeq P(VP(\text{built}) \rightarrow V(\cdot)~NP(\cdot)) P(VP(\text{built}) | NP(\text{pyramids})) </a:t>
            </a:r>
            <a:endParaRPr sz="1200" b="0" i="0" u="none" strike="noStrike" cap="none">
              <a:solidFill>
                <a:schemeClr val="dk1"/>
              </a:solidFill>
              <a:latin typeface="Calibri"/>
              <a:ea typeface="Calibri"/>
              <a:cs typeface="Calibri"/>
              <a:sym typeface="Calibri"/>
            </a:endParaRPr>
          </a:p>
        </p:txBody>
      </p:sp>
      <p:sp>
        <p:nvSpPr>
          <p:cNvPr id="519" name="Google Shape;519;p3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365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7" name="Google Shape;527;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528" name="Google Shape;528;p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366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6" name="Google Shape;536;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\text{recall} = \frac{\text{\# correct constituents in parse}}{\text{\# consituents in treebank}}</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\text{precision} = \frac{\text{\# correct constituents in parse}}{\text{\# consituents in parse}}</a:t>
            </a:r>
            <a:endParaRPr sz="1200" b="0" i="0" u="none" strike="noStrike" cap="none">
              <a:solidFill>
                <a:schemeClr val="dk1"/>
              </a:solidFill>
              <a:latin typeface="Calibri"/>
              <a:ea typeface="Calibri"/>
              <a:cs typeface="Calibri"/>
              <a:sym typeface="Calibri"/>
            </a:endParaRPr>
          </a:p>
        </p:txBody>
      </p:sp>
      <p:sp>
        <p:nvSpPr>
          <p:cNvPr id="537" name="Google Shape;537;p3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367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3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6" name="Google Shape;546;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3" name="Google Shape;553;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554" name="Google Shape;554;p3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369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7f9315628c_0_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5" name="Google Shape;705;g7f9315628c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562" name="Google Shape;562;p3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370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0" name="Google Shape;580;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581" name="Google Shape;581;p3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371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9" name="Google Shape;609;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10" name="Google Shape;610;p4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372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7" name="Google Shape;627;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28" name="Google Shape;628;p4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373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9" name="Google Shape;639;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40" name="Google Shape;640;p4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374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6" name="Google Shape;656;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57" name="Google Shape;657;p4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375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7" name="Google Shape;677;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78" name="Google Shape;678;p4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376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p4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3" name="Google Shape;713;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0" name="Google Shape;720;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721" name="Google Shape;721;p4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378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p5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8" name="Google Shape;728;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77a4a90cdc_0_8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2" name="Google Shape;712;g77a4a90cdc_0_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5" name="Google Shape;735;p5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736" name="Google Shape;736;p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380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None/>
            </a:pPr>
            <a:fld id="{00000000-1234-1234-1234-123412341234}" type="slidenum">
              <a:rPr lang="en-IE" sz="1200" b="0" i="0" u="none" strike="noStrike" cap="none">
                <a:solidFill>
                  <a:schemeClr val="dk1"/>
                </a:solidFill>
                <a:latin typeface="Times New Roman"/>
                <a:ea typeface="Times New Roman"/>
                <a:cs typeface="Times New Roman"/>
                <a:sym typeface="Times New Roman"/>
              </a:rPr>
              <a:t>381</a:t>
            </a:fld>
            <a:endParaRPr sz="1200" b="0" i="0" u="none" strike="noStrike" cap="none">
              <a:solidFill>
                <a:schemeClr val="dk1"/>
              </a:solidFill>
              <a:latin typeface="Times New Roman"/>
              <a:ea typeface="Times New Roman"/>
              <a:cs typeface="Times New Roman"/>
              <a:sym typeface="Times New Roman"/>
            </a:endParaRPr>
          </a:p>
        </p:txBody>
      </p:sp>
      <p:sp>
        <p:nvSpPr>
          <p:cNvPr id="457" name="Google Shape;45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8" name="Google Shape;458;p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5564ba4898_0_22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64" name="Google Shape;464;g5564ba4898_0_2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984274af2c_0_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0" name="Google Shape;470;g984274af2c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9cc3448f14_0_70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6" name="Google Shape;476;g9cc3448f14_0_7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9cc3448f14_0_23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2" name="Google Shape;482;g9cc3448f14_0_2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9cc3448f14_0_47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8" name="Google Shape;488;g9cc3448f14_0_4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9cc3448f14_0_47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4" name="Google Shape;494;g9cc3448f14_0_4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9cc3448f14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0" name="Google Shape;500;g9cc3448f1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9cc3448f14_0_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6" name="Google Shape;506;g9cc3448f14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77a4a90cdc_0_7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9" name="Google Shape;719;g77a4a90cdc_0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9e0dc81708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4" name="Google Shape;514;g9e0dc8170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3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0" name="Google Shape;520;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9cc3448f14_0_72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6" name="Google Shape;526;g9cc3448f14_0_7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9cc3448f14_0_72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5" name="Google Shape;595;g9cc3448f14_0_7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3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3" name="Google Shape;603;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9cc3448f14_0_81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9" name="Google Shape;609;g9cc3448f14_0_8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p3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5" name="Google Shape;615;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3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3" name="Google Shape;623;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9cc3448f14_0_82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9" name="Google Shape;629;g9cc3448f14_0_8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9cc3448f14_0_83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6" name="Google Shape;636;g9cc3448f14_0_8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6" name="Google Shape;47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77a4a90cdc_0_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6" name="Google Shape;726;g77a4a90cdc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3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3" name="Google Shape;643;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9cc3448f14_0_81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0" name="Google Shape;650;g9cc3448f14_0_8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9cc3448f14_0_83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7" name="Google Shape;657;g9cc3448f14_0_8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9e0dc81708_0_2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3" name="Google Shape;663;g9e0dc81708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9e0dc81708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9e0dc81708_0_3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7" name="Google Shape;677;g9e0dc81708_0_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E"/>
              <a:t>404</a:t>
            </a:fld>
            <a:endParaRPr/>
          </a:p>
        </p:txBody>
      </p:sp>
    </p:spTree>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p3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4" name="Google Shape;684;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p4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1" name="Google Shape;691;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p4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7" name="Google Shape;697;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p4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3" name="Google Shape;703;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p4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9" name="Google Shape;709;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77a4a90cdc_0_6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3" name="Google Shape;733;g77a4a90cdc_0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9d5e4b92da_0_1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7" name="Google Shape;717;g9d5e4b92da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9d5e4b92da_0_1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4" name="Google Shape;724;g9d5e4b92da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p4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1" name="Google Shape;731;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9d5e4b92da_0_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9" name="Google Shape;739;g9d5e4b92da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9cc3448f14_0_70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9" name="Google Shape;749;g9cc3448f14_0_7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None/>
            </a:pPr>
            <a:fld id="{00000000-1234-1234-1234-123412341234}" type="slidenum">
              <a:rPr lang="en-IE" sz="1400" b="0" i="0" u="none" strike="noStrike" cap="none">
                <a:solidFill>
                  <a:srgbClr val="000000"/>
                </a:solidFill>
                <a:latin typeface="Arial"/>
                <a:ea typeface="Arial"/>
                <a:cs typeface="Arial"/>
                <a:sym typeface="Arial"/>
              </a:rPr>
              <a:t>415</a:t>
            </a:fld>
            <a:endParaRPr sz="1400" b="0" i="0" u="none" strike="noStrike" cap="none">
              <a:solidFill>
                <a:srgbClr val="000000"/>
              </a:solidFill>
              <a:latin typeface="Arial"/>
              <a:ea typeface="Arial"/>
              <a:cs typeface="Arial"/>
              <a:sym typeface="Arial"/>
            </a:endParaRPr>
          </a:p>
        </p:txBody>
      </p:sp>
      <p:sp>
        <p:nvSpPr>
          <p:cNvPr id="755" name="Google Shape;755;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56" name="Google Shape;756;p46: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IE" sz="1200" b="0" i="0" u="none" strike="noStrike" cap="none">
                <a:solidFill>
                  <a:schemeClr val="dk1"/>
                </a:solidFill>
                <a:latin typeface="Calibri"/>
                <a:ea typeface="Calibri"/>
                <a:cs typeface="Calibri"/>
                <a:sym typeface="Calibri"/>
              </a:rPr>
              <a:t>But, there are actually many variations of the same sentence.</a:t>
            </a:r>
            <a:endParaRPr/>
          </a:p>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r>
              <a:rPr lang="en-IE" sz="1200" b="0" i="0" u="none" strike="noStrike" cap="none">
                <a:solidFill>
                  <a:schemeClr val="dk1"/>
                </a:solidFill>
                <a:latin typeface="Calibri"/>
                <a:ea typeface="Calibri"/>
                <a:cs typeface="Calibri"/>
                <a:sym typeface="Calibri"/>
              </a:rPr>
              <a:t>Despite the fact that there are so many syntactic variations of the sentence, what we really need is probably just a simple semantic analysis to know that Kristina is the person who hit something or someone; Scott is the vitim who got hit; the baseball is used to hit, and the whole event happened yesterday.</a:t>
            </a:r>
            <a:endParaRPr/>
          </a:p>
        </p:txBody>
      </p:sp>
    </p:spTree>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a0d4e52f68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None/>
            </a:pPr>
            <a:fld id="{00000000-1234-1234-1234-123412341234}" type="slidenum">
              <a:rPr lang="en-IE" sz="1400" b="0" i="0" u="none" strike="noStrike" cap="none">
                <a:solidFill>
                  <a:srgbClr val="000000"/>
                </a:solidFill>
                <a:latin typeface="Arial"/>
                <a:ea typeface="Arial"/>
                <a:cs typeface="Arial"/>
                <a:sym typeface="Arial"/>
              </a:rPr>
              <a:t>416</a:t>
            </a:fld>
            <a:endParaRPr sz="1400" b="0" i="0" u="none" strike="noStrike" cap="none">
              <a:solidFill>
                <a:srgbClr val="000000"/>
              </a:solidFill>
              <a:latin typeface="Arial"/>
              <a:ea typeface="Arial"/>
              <a:cs typeface="Arial"/>
              <a:sym typeface="Arial"/>
            </a:endParaRPr>
          </a:p>
        </p:txBody>
      </p:sp>
      <p:sp>
        <p:nvSpPr>
          <p:cNvPr id="762" name="Google Shape;762;ga0d4e52f68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63" name="Google Shape;763;ga0d4e52f68_0_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IE" sz="1200" b="0" i="0" u="none" strike="noStrike" cap="none">
                <a:solidFill>
                  <a:schemeClr val="dk1"/>
                </a:solidFill>
                <a:latin typeface="Calibri"/>
                <a:ea typeface="Calibri"/>
                <a:cs typeface="Calibri"/>
                <a:sym typeface="Calibri"/>
              </a:rPr>
              <a:t>But, there are actually many variations of the same sentence.</a:t>
            </a:r>
            <a:endParaRPr/>
          </a:p>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r>
              <a:rPr lang="en-IE" sz="1200" b="0" i="0" u="none" strike="noStrike" cap="none">
                <a:solidFill>
                  <a:schemeClr val="dk1"/>
                </a:solidFill>
                <a:latin typeface="Calibri"/>
                <a:ea typeface="Calibri"/>
                <a:cs typeface="Calibri"/>
                <a:sym typeface="Calibri"/>
              </a:rPr>
              <a:t>Despite the fact that there are so many syntactic variations of the sentence, what we really need is probably just a simple semantic analysis to know that Kristina is the person who hit something or someone; Scott is the vitim who got hit; the baseball is used to hit, and the whole event happened yesterday.</a:t>
            </a:r>
            <a:endParaRPr/>
          </a:p>
        </p:txBody>
      </p:sp>
    </p:spTree>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5f2f829e2e_0_26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0" name="Google Shape;770;g5f2f829e2e_0_2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p4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6" name="Google Shape;776;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a0d4e52f68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a0d4e52f68_0_2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6" name="Google Shape;786;ga0d4e52f68_0_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E"/>
              <a:t>419</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7f9315628c_0_25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0" name="Google Shape;740;g7f9315628c_0_2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a0d4e52f68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a0d4e52f68_0_3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3" name="Google Shape;793;ga0d4e52f68_0_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420</a:t>
            </a:fld>
            <a:endParaRPr/>
          </a:p>
        </p:txBody>
      </p:sp>
    </p:spTree>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5fdcaa2e0c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9" name="Google Shape;799;g5fdcaa2e0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p5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7" name="Google Shape;807;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a0d4e52f68_0_7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3" name="Google Shape;813;ga0d4e52f68_0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a0d4e52f68_0_6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0" name="Google Shape;840;ga0d4e52f68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9cc3448f14_0_71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6" name="Google Shape;846;g9cc3448f14_0_7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a0d4e52f68_0_10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2" name="Google Shape;852;ga0d4e52f68_0_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a0d4e52f68_0_34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8" name="Google Shape;858;ga0d4e52f68_0_3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a0d4e52f68_0_35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5" name="Google Shape;865;ga0d4e52f68_0_3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a0d4e52f68_0_36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1" name="Google Shape;871;ga0d4e52f68_0_3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77a4a90cdc_0_4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6" name="Google Shape;746;g77a4a90cdc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a0d4e52f68_0_36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7" name="Google Shape;877;ga0d4e52f68_0_3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a0d4e52f68_0_3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a0d4e52f68_0_37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4" name="Google Shape;884;ga0d4e52f68_0_37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E"/>
              <a:t>431</a:t>
            </a:fld>
            <a:endParaRPr/>
          </a:p>
        </p:txBody>
      </p:sp>
    </p:spTree>
  </p:cSld>
  <p:clrMapOvr>
    <a:masterClrMapping/>
  </p:clrMapOvr>
</p:notes>
</file>

<file path=ppt/notesSlides/notesSlide4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a0d4e52f68_0_3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a0d4e52f68_0_38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1" name="Google Shape;891;ga0d4e52f68_0_38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432</a:t>
            </a:fld>
            <a:endParaRPr/>
          </a:p>
        </p:txBody>
      </p:sp>
    </p:spTree>
  </p:cSld>
  <p:clrMapOvr>
    <a:masterClrMapping/>
  </p:clrMapOvr>
</p:notes>
</file>

<file path=ppt/notesSlides/notesSlide4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a0d4e52f68_0_3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a0d4e52f68_0_39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8" name="Google Shape;898;ga0d4e52f68_0_39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433</a:t>
            </a:fld>
            <a:endParaRPr/>
          </a:p>
        </p:txBody>
      </p:sp>
    </p:spTree>
  </p:cSld>
  <p:clrMapOvr>
    <a:masterClrMapping/>
  </p:clrMapOvr>
</p:notes>
</file>

<file path=ppt/notesSlides/notesSlide4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a0d4e52f68_0_3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 name="Google Shape;904;ga0d4e52f68_0_39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5" name="Google Shape;905;ga0d4e52f68_0_39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434</a:t>
            </a:fld>
            <a:endParaRPr/>
          </a:p>
        </p:txBody>
      </p:sp>
    </p:spTree>
  </p:cSld>
  <p:clrMapOvr>
    <a:masterClrMapping/>
  </p:clrMapOvr>
</p:notes>
</file>

<file path=ppt/notesSlides/notesSlide4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p6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2" name="Google Shape;912;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a0d4e52f68_0_40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1" name="Google Shape;921;ga0d4e52f68_0_4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7" name="Google Shape;927;p6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928" name="Google Shape;928;p6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IE" sz="1400" b="0" i="0" u="none" strike="noStrike" cap="none">
                <a:solidFill>
                  <a:srgbClr val="000000"/>
                </a:solidFill>
                <a:latin typeface="Arial"/>
                <a:ea typeface="Arial"/>
                <a:cs typeface="Arial"/>
                <a:sym typeface="Arial"/>
              </a:rPr>
              <a:t>437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7e26eaa7d7_0_8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None/>
            </a:pPr>
            <a:fld id="{00000000-1234-1234-1234-123412341234}" type="slidenum">
              <a:rPr lang="en-IE" sz="1200" b="0" i="0" u="none" strike="noStrike" cap="none">
                <a:solidFill>
                  <a:schemeClr val="dk1"/>
                </a:solidFill>
                <a:latin typeface="Times New Roman"/>
                <a:ea typeface="Times New Roman"/>
                <a:cs typeface="Times New Roman"/>
                <a:sym typeface="Times New Roman"/>
              </a:rPr>
              <a:t>438</a:t>
            </a:fld>
            <a:endParaRPr sz="1200" b="0" i="0" u="none" strike="noStrike" cap="none">
              <a:solidFill>
                <a:schemeClr val="dk1"/>
              </a:solidFill>
              <a:latin typeface="Times New Roman"/>
              <a:ea typeface="Times New Roman"/>
              <a:cs typeface="Times New Roman"/>
              <a:sym typeface="Times New Roman"/>
            </a:endParaRPr>
          </a:p>
        </p:txBody>
      </p:sp>
      <p:sp>
        <p:nvSpPr>
          <p:cNvPr id="463" name="Google Shape;463;g7e26eaa7d7_0_8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4" name="Google Shape;464;g7e26eaa7d7_0_88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63410ffb4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70" name="Google Shape;470;g63410ffb4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7f9315628c_0_33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2" name="Google Shape;752;g7f9315628c_0_3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70e9e1d66b_0_6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476" name="Google Shape;476;g70e9e1d66b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8a4c85e7a8_0_7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482" name="Google Shape;482;g8a4c85e7a8_0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70e9e1d66b_0_11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488" name="Google Shape;488;g70e9e1d66b_0_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70e9e1d66b_0_11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494" name="Google Shape;494;g70e9e1d66b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70e9e1d66b_0_12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00" name="Google Shape;500;g70e9e1d66b_0_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70e9e1d66b_0_12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06" name="Google Shape;506;g70e9e1d66b_0_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70e9e1d66b_0_13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12" name="Google Shape;512;g70e9e1d66b_0_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70e9e1d66b_0_13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19" name="Google Shape;519;g70e9e1d66b_0_1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70e9e1d66b_0_14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25" name="Google Shape;525;g70e9e1d66b_0_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70e9e1d66b_0_14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31" name="Google Shape;531;g70e9e1d66b_0_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77a4a90cdc_0_1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77a4a90cdc_0_16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9" name="Google Shape;759;g77a4a90cdc_0_16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E"/>
              <a:t>45</a:t>
            </a:fld>
            <a:endParaRPr/>
          </a:p>
        </p:txBody>
      </p:sp>
    </p:spTree>
  </p:cSld>
  <p:clrMapOvr>
    <a:masterClrMapping/>
  </p:clrMapOvr>
</p:notes>
</file>

<file path=ppt/notesSlides/notesSlide4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8a4c85e7a8_0_7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37" name="Google Shape;537;g8a4c85e7a8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70e9e1d66b_0_16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43" name="Google Shape;543;g70e9e1d66b_0_1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70e9e1d66b_0_16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50" name="Google Shape;550;g70e9e1d66b_0_1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70e9e1d66b_0_17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59" name="Google Shape;559;g70e9e1d66b_0_1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70e9e1d66b_0_18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67" name="Google Shape;567;g70e9e1d66b_0_1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70e9e1d66b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73" name="Google Shape;573;g70e9e1d66b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70e9e1d66b_0_19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81" name="Google Shape;581;g70e9e1d66b_0_1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70e9e1d66b_0_20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88" name="Google Shape;588;g70e9e1d66b_0_2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70e9e1d66b_0_20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94" name="Google Shape;594;g70e9e1d66b_0_2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70e9e1d66b_0_21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00" name="Google Shape;600;g70e9e1d66b_0_2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77a4a90cdc_0_17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6" name="Google Shape;766;g77a4a90cdc_0_1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7267ce28f9_0_97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12" name="Google Shape;612;g7267ce28f9_0_9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7267ce28f9_0_98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18" name="Google Shape;618;g7267ce28f9_0_9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a413f10af0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a413f10af0_1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7" name="Google Shape;627;ga413f10af0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E"/>
              <a:t>462</a:t>
            </a:fld>
            <a:endParaRPr/>
          </a:p>
        </p:txBody>
      </p:sp>
    </p:spTree>
  </p:cSld>
  <p:clrMapOvr>
    <a:masterClrMapping/>
  </p:clrMapOvr>
</p:notes>
</file>

<file path=ppt/notesSlides/notesSlide4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a413f10af0_1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a413f10af0_1_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6" name="Google Shape;636;ga413f10af0_1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463</a:t>
            </a:fld>
            <a:endParaRPr/>
          </a:p>
        </p:txBody>
      </p:sp>
    </p:spTree>
  </p:cSld>
  <p:clrMapOvr>
    <a:masterClrMapping/>
  </p:clrMapOvr>
</p:notes>
</file>

<file path=ppt/notesSlides/notesSlide4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7267ce28f9_0_95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47" name="Google Shape;647;g7267ce28f9_0_9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a404d569ad_0_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54" name="Google Shape;654;ga404d569ad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7267ce28f9_0_96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60" name="Google Shape;660;g7267ce28f9_0_9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8a4c85e7a8_0_8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66" name="Google Shape;666;g8a4c85e7a8_0_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70e9e1d66b_0_79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72" name="Google Shape;672;g70e9e1d66b_0_7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70e9e1d66b_0_80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79" name="Google Shape;679;g70e9e1d66b_0_8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77a4a90cdc_0_1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77a4a90cdc_0_19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3" name="Google Shape;773;g77a4a90cdc_0_19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47</a:t>
            </a:fld>
            <a:endParaRPr/>
          </a:p>
        </p:txBody>
      </p:sp>
    </p:spTree>
  </p:cSld>
  <p:clrMapOvr>
    <a:masterClrMapping/>
  </p:clrMapOvr>
</p:notes>
</file>

<file path=ppt/notesSlides/notesSlide4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70e9e1d66b_0_81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85" name="Google Shape;685;g70e9e1d66b_0_8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70e9e1d66b_0_23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91" name="Google Shape;691;g70e9e1d66b_0_2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70e9e1d66b_0_80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98" name="Google Shape;698;g70e9e1d66b_0_8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7267ce28f9_0_85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705" name="Google Shape;705;g7267ce28f9_0_8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7267ce28f9_0_86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716" name="Google Shape;716;g7267ce28f9_0_8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7267ce28f9_0_86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723" name="Google Shape;723;g7267ce28f9_0_8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7267ce28f9_0_87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729" name="Google Shape;729;g7267ce28f9_0_8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7267ce28f9_0_87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735" name="Google Shape;735;g7267ce28f9_0_8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7267ce28f9_0_88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741" name="Google Shape;741;g7267ce28f9_0_8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7267ce28f9_0_88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747" name="Google Shape;747;g7267ce28f9_0_8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77a4a90cdc_0_20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0" name="Google Shape;780;g77a4a90cdc_0_2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7267ce28f9_0_89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753" name="Google Shape;753;g7267ce28f9_0_8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7267ce28f9_0_91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767" name="Google Shape;767;g7267ce28f9_0_9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7267ce28f9_0_91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775" name="Google Shape;775;g7267ce28f9_0_9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7267ce28f9_0_92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785" name="Google Shape;785;g7267ce28f9_0_9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8a4c85e7a8_0_8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793" name="Google Shape;793;g8a4c85e7a8_0_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70e9e1d66b_0_25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799" name="Google Shape;799;g70e9e1d66b_0_2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a0b6031f47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805" name="Google Shape;805;ga0b6031f4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70e9e1d66b_0_24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811" name="Google Shape;811;g70e9e1d66b_0_2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70e9e1d66b_0_24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819" name="Google Shape;819;g70e9e1d66b_0_2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a0b6031f47_0_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827" name="Google Shape;827;ga0b6031f47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77a4a90cdc_0_24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6" name="Google Shape;786;g77a4a90cdc_0_2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70e9e1d66b_0_29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833" name="Google Shape;833;g70e9e1d66b_0_2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70e9e1d66b_0_29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839" name="Google Shape;839;g70e9e1d66b_0_2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70e9e1d66b_0_30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845" name="Google Shape;845;g70e9e1d66b_0_3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70e9e1d66b_0_30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855" name="Google Shape;855;g70e9e1d66b_0_3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70e9e1d66b_0_31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861" name="Google Shape;861;g70e9e1d66b_0_3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70e9e1d66b_0_31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867" name="Google Shape;867;g70e9e1d66b_0_3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70e9e1d66b_0_32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876" name="Google Shape;876;g70e9e1d66b_0_3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70e9e1d66b_0_33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885" name="Google Shape;885;g70e9e1d66b_0_3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70e9e1d66b_0_34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894" name="Google Shape;894;g70e9e1d66b_0_3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70e9e1d66b_0_35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905" name="Google Shape;905;g70e9e1d66b_0_3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2" name="Google Shape;48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77a4a90cdc_0_22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3" name="Google Shape;793;g77a4a90cdc_0_2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70e9e1d66b_0_39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912" name="Google Shape;912;g70e9e1d66b_0_3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70e9e1d66b_0_39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919" name="Google Shape;919;g70e9e1d66b_0_3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70e9e1d66b_0_40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925" name="Google Shape;925;g70e9e1d66b_0_4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70e9e1d66b_0_41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931" name="Google Shape;931;g70e9e1d66b_0_4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70e9e1d66b_0_41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937" name="Google Shape;937;g70e9e1d66b_0_4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9ee415833d_1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943" name="Google Shape;943;g9ee415833d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70e9e1d66b_0_42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949" name="Google Shape;949;g70e9e1d66b_0_4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70e9e1d66b_0_42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955" name="Google Shape;955;g70e9e1d66b_0_4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70e9e1d66b_0_43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962" name="Google Shape;962;g70e9e1d66b_0_4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70e9e1d66b_0_43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968" name="Google Shape;968;g70e9e1d66b_0_4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77a4a90cdc_0_23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9" name="Google Shape;799;g77a4a90cdc_0_2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8a4c85e7a8_0_9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974" name="Google Shape;974;g8a4c85e7a8_0_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70e9e1d66b_0_44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980" name="Google Shape;980;g70e9e1d66b_0_4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70e9e1d66b_0_45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986" name="Google Shape;986;g70e9e1d66b_0_4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70e9e1d66b_0_46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995" name="Google Shape;995;g70e9e1d66b_0_4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7267ce28f9_0_10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7267ce28f9_0_102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2" name="Google Shape;1002;g7267ce28f9_0_10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E"/>
              <a:t>514</a:t>
            </a:fld>
            <a:endParaRPr/>
          </a:p>
        </p:txBody>
      </p:sp>
    </p:spTree>
  </p:cSld>
  <p:clrMapOvr>
    <a:masterClrMapping/>
  </p:clrMapOvr>
</p:notes>
</file>

<file path=ppt/notesSlides/notesSlide5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7267284797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2" name="Google Shape;1012;g726728479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8" name="Google Shape;1018;p6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019" name="Google Shape;1019;p6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IE" sz="1400" b="0" i="0" u="none" strike="noStrike" cap="none">
                <a:solidFill>
                  <a:srgbClr val="000000"/>
                </a:solidFill>
                <a:latin typeface="Arial"/>
                <a:ea typeface="Arial"/>
                <a:cs typeface="Arial"/>
                <a:sym typeface="Arial"/>
              </a:rPr>
              <a:t>516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7e26eaa7d7_0_8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None/>
            </a:pPr>
            <a:fld id="{00000000-1234-1234-1234-123412341234}" type="slidenum">
              <a:rPr lang="en-IE" sz="1200" b="0" i="0" u="none" strike="noStrike" cap="none">
                <a:solidFill>
                  <a:schemeClr val="dk1"/>
                </a:solidFill>
                <a:latin typeface="Times New Roman"/>
                <a:ea typeface="Times New Roman"/>
                <a:cs typeface="Times New Roman"/>
                <a:sym typeface="Times New Roman"/>
              </a:rPr>
              <a:t>517</a:t>
            </a:fld>
            <a:endParaRPr sz="1200" b="0" i="0" u="none" strike="noStrike" cap="none">
              <a:solidFill>
                <a:schemeClr val="dk1"/>
              </a:solidFill>
              <a:latin typeface="Times New Roman"/>
              <a:ea typeface="Times New Roman"/>
              <a:cs typeface="Times New Roman"/>
              <a:sym typeface="Times New Roman"/>
            </a:endParaRPr>
          </a:p>
        </p:txBody>
      </p:sp>
      <p:sp>
        <p:nvSpPr>
          <p:cNvPr id="463" name="Google Shape;463;g7e26eaa7d7_0_8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4" name="Google Shape;464;g7e26eaa7d7_0_88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63410ffb4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70" name="Google Shape;470;g63410ffb4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70e9e1d66b_0_6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476" name="Google Shape;476;g70e9e1d66b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8c81437071_0_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806" name="Google Shape;806;g8c81437071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a4046e0892_0_34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482" name="Google Shape;482;ga4046e0892_0_3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a4046e0892_0_33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8" name="Google Shape;488;ga4046e0892_0_3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a4046e0892_0_32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6" name="Google Shape;496;ga4046e0892_0_3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a4046e0892_0_23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4" name="Google Shape;504;ga4046e0892_0_2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9ebcdc774c_0_3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1" name="Google Shape;511;g9ebcdc774c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a6f21402c4_0_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a6f21402c4_0_12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3" name="Google Shape;523;ga6f21402c4_0_1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E"/>
              <a:t>525</a:t>
            </a:fld>
            <a:endParaRPr/>
          </a:p>
        </p:txBody>
      </p:sp>
    </p:spTree>
  </p:cSld>
  <p:clrMapOvr>
    <a:masterClrMapping/>
  </p:clrMapOvr>
</p:notes>
</file>

<file path=ppt/notesSlides/notesSlide5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a6af6b1370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9" name="Google Shape;539;ga6af6b137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9ebcdc774c_0_1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0" name="Google Shape;550;g9ebcdc774c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9ebcdc774c_0_55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62" name="Google Shape;562;g9ebcdc774c_0_5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9ebcdc774c_0_5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9ebcdc774c_0_56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g9ebcdc774c_0_56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E"/>
              <a:t>529</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7f9315628c_0_25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2" name="Google Shape;812;g7f9315628c_0_2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9ebcdc774c_0_5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75" name="Google Shape;575;g9ebcdc774c_0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9ebcdc774c_0_6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82" name="Google Shape;582;g9ebcdc774c_0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9ebcdc774c_0_7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90" name="Google Shape;590;g9ebcdc774c_0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9ebcdc774c_0_8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03" name="Google Shape;603;g9ebcdc774c_0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9ebcdc774c_0_10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22" name="Google Shape;622;g9ebcdc774c_0_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9ebcdc774c_0_11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40" name="Google Shape;640;g9ebcdc774c_0_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9ebcdc774c_0_14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71" name="Google Shape;671;g9ebcdc774c_0_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9ebcdc774c_0_17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95" name="Google Shape;695;g9ebcdc774c_0_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9ebcdc774c_0_21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737" name="Google Shape;737;g9ebcdc774c_0_2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9ebcdc774c_0_25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781" name="Google Shape;781;g9ebcdc774c_0_2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p6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8" name="Google Shape;818;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9ebcdc774c_0_31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838" name="Google Shape;838;g9ebcdc774c_0_3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9ebcdc774c_0_34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869" name="Google Shape;869;g9ebcdc774c_0_3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a6af6b1370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a6af6b1370_0_1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8" name="Google Shape;878;ga6af6b1370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E"/>
              <a:t>542</a:t>
            </a:fld>
            <a:endParaRPr/>
          </a:p>
        </p:txBody>
      </p:sp>
    </p:spTree>
  </p:cSld>
  <p:clrMapOvr>
    <a:masterClrMapping/>
  </p:clrMapOvr>
</p:notes>
</file>

<file path=ppt/notesSlides/notesSlide5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a6af6b1370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a6af6b1370_0_2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0" name="Google Shape;890;ga6af6b1370_0_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543</a:t>
            </a:fld>
            <a:endParaRPr/>
          </a:p>
        </p:txBody>
      </p:sp>
    </p:spTree>
  </p:cSld>
  <p:clrMapOvr>
    <a:masterClrMapping/>
  </p:clrMapOvr>
</p:notes>
</file>

<file path=ppt/notesSlides/notesSlide5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9ebcdc774c_0_57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899" name="Google Shape;899;g9ebcdc774c_0_5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9ebcdc774c_0_5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9ebcdc774c_0_57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6" name="Google Shape;906;g9ebcdc774c_0_57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545</a:t>
            </a:fld>
            <a:endParaRPr/>
          </a:p>
        </p:txBody>
      </p:sp>
    </p:spTree>
  </p:cSld>
  <p:clrMapOvr>
    <a:masterClrMapping/>
  </p:clrMapOvr>
</p:notes>
</file>

<file path=ppt/notesSlides/notesSlide5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a6af6b1370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a6af6b1370_0_4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3" name="Google Shape;913;ga6af6b1370_0_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546</a:t>
            </a:fld>
            <a:endParaRPr/>
          </a:p>
        </p:txBody>
      </p:sp>
    </p:spTree>
  </p:cSld>
  <p:clrMapOvr>
    <a:masterClrMapping/>
  </p:clrMapOvr>
</p:notes>
</file>

<file path=ppt/notesSlides/notesSlide5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a6f21402c4_0_2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919" name="Google Shape;919;ga6f21402c4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8ae1e85edc_0_5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959" name="Google Shape;959;g8ae1e85edc_0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a6af6b1370_0_7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966" name="Google Shape;966;ga6af6b1370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8a4c206541_0_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7" name="Google Shape;827;g8a4c206541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8ae1e85edc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972" name="Google Shape;972;g8ae1e85edc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8ae1e85edc_0_6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978" name="Google Shape;978;g8ae1e85edc_0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8ae1e85edc_0_7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984" name="Google Shape;984;g8ae1e85edc_0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8ae1e85edc_1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991" name="Google Shape;991;g8ae1e85edc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8ae1e85edc_0_9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998" name="Google Shape;998;g8ae1e85edc_0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a6af6b1370_0_8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004" name="Google Shape;1004;ga6af6b1370_0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a11636b73e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010" name="Google Shape;1010;ga11636b73e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8ae1e85edc_0_10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016" name="Google Shape;1016;g8ae1e85edc_0_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a6f21402c4_0_11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024" name="Google Shape;1024;ga6f21402c4_0_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a6f21402c4_0_8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032" name="Google Shape;1032;ga6f21402c4_0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p6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6" name="Google Shape;836;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a6f21402c4_0_10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038" name="Google Shape;1038;ga6f21402c4_0_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8ae1e85edc_0_15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045" name="Google Shape;1045;g8ae1e85edc_0_1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8ae1e85edc_0_16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051" name="Google Shape;1051;g8ae1e85edc_0_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g8ae1e85edc_0_17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057" name="Google Shape;1057;g8ae1e85edc_0_1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a11636b73e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077" name="Google Shape;1077;ga11636b73e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g8ae1e85edc_0_19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085" name="Google Shape;1085;g8ae1e85edc_0_1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8ae1e85edc_0_21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091" name="Google Shape;1091;g8ae1e85edc_0_2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8ae1e85edc_0_22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097" name="Google Shape;1097;g8ae1e85edc_0_2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8ae1e85edc_0_25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106" name="Google Shape;1106;g8ae1e85edc_0_2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8ae1e85edc_1_23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112" name="Google Shape;1112;g8ae1e85edc_1_2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p6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3" name="Google Shape;843;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8ae1e85edc_0_23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124" name="Google Shape;1124;g8ae1e85edc_0_2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8ae1e85edc_0_24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130" name="Google Shape;1130;g8ae1e85edc_0_2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g8ae1e85edc_0_24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138" name="Google Shape;1138;g8ae1e85edc_0_2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ga11636b73e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145" name="Google Shape;1145;ga11636b73e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8ae1e85edc_0_25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152" name="Google Shape;1152;g8ae1e85edc_0_2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a30d0aa5bb_0_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8" name="Google Shape;1158;ga30d0aa5bb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4" name="Google Shape;1164;p6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165" name="Google Shape;1165;p6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IE" sz="1400" b="0" i="0" u="none" strike="noStrike" cap="none">
                <a:solidFill>
                  <a:srgbClr val="000000"/>
                </a:solidFill>
                <a:latin typeface="Arial"/>
                <a:ea typeface="Arial"/>
                <a:cs typeface="Arial"/>
                <a:sym typeface="Arial"/>
              </a:rPr>
              <a:t>576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7e2683ead6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577</a:t>
            </a:fld>
            <a:endParaRPr sz="1200" b="0" i="0" u="none" strike="noStrike" cap="none">
              <a:solidFill>
                <a:schemeClr val="dk1"/>
              </a:solidFill>
              <a:latin typeface="Times New Roman"/>
              <a:ea typeface="Times New Roman"/>
              <a:cs typeface="Times New Roman"/>
              <a:sym typeface="Times New Roman"/>
            </a:endParaRPr>
          </a:p>
        </p:txBody>
      </p:sp>
      <p:sp>
        <p:nvSpPr>
          <p:cNvPr id="457" name="Google Shape;457;g7e2683ead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8" name="Google Shape;458;g7e2683ead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63f48b20b7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64" name="Google Shape;464;g63f48b20b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0" name="Google Shape;47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p6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9" name="Google Shape;849;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ab5dea1a24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6" name="Google Shape;476;gab5dea1a2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ab5dea1a24_0_4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2" name="Google Shape;482;gab5dea1a24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63f72ed3c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8" name="Google Shape;488;g63f72ed3c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89" name="Google Shape;489;g63f72ed3cc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582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ab5dea1a24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ab5dea1a24_0_3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6" name="Google Shape;496;gab5dea1a24_0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583</a:t>
            </a:fld>
            <a:endParaRPr/>
          </a:p>
        </p:txBody>
      </p:sp>
    </p:spTree>
  </p:cSld>
  <p:clrMapOvr>
    <a:masterClrMapping/>
  </p:clrMapOvr>
</p:notes>
</file>

<file path=ppt/notesSlides/notesSlide5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ab5dea1a24_0_3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ab5dea1a24_0_31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3" name="Google Shape;503;gab5dea1a24_0_3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584</a:t>
            </a:fld>
            <a:endParaRPr/>
          </a:p>
        </p:txBody>
      </p:sp>
    </p:spTree>
  </p:cSld>
  <p:clrMapOvr>
    <a:masterClrMapping/>
  </p:clrMapOvr>
</p:notes>
</file>

<file path=ppt/notesSlides/notesSlide5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ab5dea1a24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ab5dea1a24_0_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1" name="Google Shape;511;gab5dea1a24_0_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585</a:t>
            </a:fld>
            <a:endParaRPr/>
          </a:p>
        </p:txBody>
      </p:sp>
    </p:spTree>
  </p:cSld>
  <p:clrMapOvr>
    <a:masterClrMapping/>
  </p:clrMapOvr>
</p:notes>
</file>

<file path=ppt/notesSlides/notesSlide5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ab5dea1a24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ab5dea1a24_0_1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8" name="Google Shape;518;gab5dea1a24_0_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586</a:t>
            </a:fld>
            <a:endParaRPr/>
          </a:p>
        </p:txBody>
      </p:sp>
    </p:spTree>
  </p:cSld>
  <p:clrMapOvr>
    <a:masterClrMapping/>
  </p:clrMapOvr>
</p:notes>
</file>

<file path=ppt/notesSlides/notesSlide5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ab5dea1a24_0_4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4" name="Google Shape;524;gab5dea1a24_0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ab5dea1a24_0_27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2" name="Google Shape;532;gab5dea1a24_0_2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ab5dea1a24_0_28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9" name="Google Shape;539;gab5dea1a24_0_2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7262300d2e_0_1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5" name="Google Shape;855;g7262300d2e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5" name="Google Shape;54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546" name="Google Shape;546;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590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2" name="Google Shape;55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553" name="Google Shape;553;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591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ab5dea1a24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9" name="Google Shape;559;gab5dea1a24_0_3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560" name="Google Shape;560;gab5dea1a24_0_32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592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ab5dea1a24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6" name="Google Shape;566;gab5dea1a24_0_2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567" name="Google Shape;567;gab5dea1a24_0_29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593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ab5dea1a24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3" name="Google Shape;573;gab5dea1a24_0_3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574" name="Google Shape;574;gab5dea1a24_0_30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594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ab5dea1a24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0" name="Google Shape;580;gab5dea1a24_0_3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581" name="Google Shape;581;gab5dea1a24_0_3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595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ab5dea1a24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9" name="Google Shape;589;gab5dea1a24_0_2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590" name="Google Shape;590;gab5dea1a24_0_29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596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6" name="Google Shape;59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597" name="Google Shape;597;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597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ab5dea1a24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3" name="Google Shape;603;gab5dea1a24_0_3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04" name="Google Shape;604;gab5dea1a24_0_34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598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ab5dea1a24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2" name="Google Shape;612;gab5dea1a24_0_3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13" name="Google Shape;613;gab5dea1a24_0_34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599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7e26b0a905_1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8" name="Google Shape;488;g7e26b0a905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7262300d2e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7262300d2e_0_2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2" name="Google Shape;862;g7262300d2e_0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E"/>
              <a:t>60</a:t>
            </a:fld>
            <a:endParaRPr/>
          </a:p>
        </p:txBody>
      </p:sp>
    </p:spTree>
  </p:cSld>
  <p:clrMapOvr>
    <a:masterClrMapping/>
  </p:clrMapOvr>
</p:notes>
</file>

<file path=ppt/notesSlides/notesSlide6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ac20999cdb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1" name="Google Shape;621;gac20999cdb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22" name="Google Shape;622;gac20999cdb_0_4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600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0" name="Google Shape;630;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31" name="Google Shape;631;p4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601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9" name="Google Shape;639;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40" name="Google Shape;640;p4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602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8" name="Google Shape;64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49" name="Google Shape;649;p4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603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ac20999cd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7" name="Google Shape;657;gac20999cdb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58" name="Google Shape;658;gac20999cdb_0_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604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ac20999c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5" name="Google Shape;665;gac20999cd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66" name="Google Shape;666;gac20999cdb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605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ac20999cdb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2" name="Google Shape;672;gac20999cdb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73" name="Google Shape;673;gac20999cdb_0_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606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0" name="Google Shape;680;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81" name="Google Shape;681;p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607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7" name="Google Shape;687;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88" name="Google Shape;688;p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608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ac20999cdb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4" name="Google Shape;694;gac20999cdb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95" name="Google Shape;695;gac20999cdb_0_2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609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7e26b0a905_0_4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8" name="Google Shape;868;g7e26b0a905_0_41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869" name="Google Shape;869;g7e26b0a905_0_4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IE" sz="1400" b="0" i="0" u="none" strike="noStrike" cap="none">
                <a:solidFill>
                  <a:srgbClr val="000000"/>
                </a:solidFill>
                <a:latin typeface="Arial"/>
                <a:ea typeface="Arial"/>
                <a:cs typeface="Arial"/>
                <a:sym typeface="Arial"/>
              </a:rPr>
              <a:t>61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ac20999cdb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1" name="Google Shape;701;gac20999cdb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702" name="Google Shape;702;gac20999cdb_0_6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610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8" name="Google Shape;708;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709" name="Google Shape;709;p3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611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6" name="Google Shape;716;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717" name="Google Shape;717;p3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612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3" name="Google Shape;723;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724" name="Google Shape;724;p3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613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ac275ea728_5_0:notes"/>
          <p:cNvSpPr txBox="1">
            <a:spLocks noGrp="1"/>
          </p:cNvSpPr>
          <p:nvPr>
            <p:ph type="body" idx="1"/>
          </p:nvPr>
        </p:nvSpPr>
        <p:spPr>
          <a:xfrm>
            <a:off x="0" y="0"/>
            <a:ext cx="2250000" cy="4000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0" name="Google Shape;730;gac275ea728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ac275ea728_5_19:notes"/>
          <p:cNvSpPr txBox="1">
            <a:spLocks noGrp="1"/>
          </p:cNvSpPr>
          <p:nvPr>
            <p:ph type="body" idx="1"/>
          </p:nvPr>
        </p:nvSpPr>
        <p:spPr>
          <a:xfrm>
            <a:off x="0" y="0"/>
            <a:ext cx="2250000" cy="4000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2" name="Google Shape;742;gac275ea728_5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ac275ea728_5_26:notes"/>
          <p:cNvSpPr txBox="1">
            <a:spLocks noGrp="1"/>
          </p:cNvSpPr>
          <p:nvPr>
            <p:ph type="body" idx="1"/>
          </p:nvPr>
        </p:nvSpPr>
        <p:spPr>
          <a:xfrm>
            <a:off x="0" y="0"/>
            <a:ext cx="2250000" cy="4000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0" name="Google Shape;750;gac275ea728_5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ac275ea728_5_33:notes"/>
          <p:cNvSpPr txBox="1">
            <a:spLocks noGrp="1"/>
          </p:cNvSpPr>
          <p:nvPr>
            <p:ph type="body" idx="1"/>
          </p:nvPr>
        </p:nvSpPr>
        <p:spPr>
          <a:xfrm>
            <a:off x="0" y="0"/>
            <a:ext cx="2250000" cy="4000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7" name="Google Shape;757;gac275ea728_5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ac20999cdb_0_8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4" name="Google Shape;764;gac20999cdb_0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acac4abd8a_0_5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0" name="Google Shape;770;gacac4abd8a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None/>
            </a:pPr>
            <a:fld id="{00000000-1234-1234-1234-123412341234}" type="slidenum">
              <a:rPr lang="en-IE" sz="1200" b="0" i="0" u="none" strike="noStrike" cap="none">
                <a:solidFill>
                  <a:schemeClr val="dk1"/>
                </a:solidFill>
                <a:latin typeface="Times New Roman"/>
                <a:ea typeface="Times New Roman"/>
                <a:cs typeface="Times New Roman"/>
                <a:sym typeface="Times New Roman"/>
              </a:rPr>
              <a:t>62</a:t>
            </a:fld>
            <a:endParaRPr sz="1200" b="0" i="0" u="none" strike="noStrike" cap="none">
              <a:solidFill>
                <a:schemeClr val="dk1"/>
              </a:solidFill>
              <a:latin typeface="Times New Roman"/>
              <a:ea typeface="Times New Roman"/>
              <a:cs typeface="Times New Roman"/>
              <a:sym typeface="Times New Roman"/>
            </a:endParaRPr>
          </a:p>
        </p:txBody>
      </p:sp>
      <p:sp>
        <p:nvSpPr>
          <p:cNvPr id="457" name="Google Shape;45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8" name="Google Shape;458;p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acac4abd8a_0_6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6" name="Google Shape;776;gacac4abd8a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ac20999cdb_0_8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2" name="Google Shape;782;gac20999cdb_0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ac20999cdb_0_9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8" name="Google Shape;788;gac20999cdb_0_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7e2683ead6_0_2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7e2683ead6_0_23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6" name="Google Shape;796;g7e2683ead6_0_23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623</a:t>
            </a:fld>
            <a:endParaRPr/>
          </a:p>
        </p:txBody>
      </p:sp>
    </p:spTree>
  </p:cSld>
  <p:clrMapOvr>
    <a:masterClrMapping/>
  </p:clrMapOvr>
</p:notes>
</file>

<file path=ppt/notesSlides/notesSlide6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acac4abd8a_0_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acac4abd8a_0_4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5" name="Google Shape;805;gacac4abd8a_0_4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624</a:t>
            </a:fld>
            <a:endParaRPr/>
          </a:p>
        </p:txBody>
      </p:sp>
    </p:spTree>
  </p:cSld>
  <p:clrMapOvr>
    <a:masterClrMapping/>
  </p:clrMapOvr>
</p:notes>
</file>

<file path=ppt/notesSlides/notesSlide6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ac20999cdb_0_10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1" name="Google Shape;811;gac20999cdb_0_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acac4abd8a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acac4abd8a_0_1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8" name="Google Shape;818;gacac4abd8a_0_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626</a:t>
            </a:fld>
            <a:endParaRPr/>
          </a:p>
        </p:txBody>
      </p:sp>
    </p:spTree>
  </p:cSld>
  <p:clrMapOvr>
    <a:masterClrMapping/>
  </p:clrMapOvr>
</p:notes>
</file>

<file path=ppt/notesSlides/notesSlide6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acac4abd8a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acac4abd8a_0_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6" name="Google Shape;826;gacac4abd8a_0_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627</a:t>
            </a:fld>
            <a:endParaRPr/>
          </a:p>
        </p:txBody>
      </p:sp>
    </p:spTree>
  </p:cSld>
  <p:clrMapOvr>
    <a:masterClrMapping/>
  </p:clrMapOvr>
</p:notes>
</file>

<file path=ppt/notesSlides/notesSlide6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acac4abd8a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acac4abd8a_0_2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4" name="Google Shape;834;gacac4abd8a_0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628</a:t>
            </a:fld>
            <a:endParaRPr/>
          </a:p>
        </p:txBody>
      </p:sp>
    </p:spTree>
  </p:cSld>
  <p:clrMapOvr>
    <a:masterClrMapping/>
  </p:clrMapOvr>
</p:notes>
</file>

<file path=ppt/notesSlides/notesSlide6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acac4abd8a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acac4abd8a_0_3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1" name="Google Shape;841;gacac4abd8a_0_3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629</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54bb2264c5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64" name="Google Shape;464;g54bb2264c5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a2d89ee7ca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7" name="Google Shape;847;ga2d89ee7c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3" name="Google Shape;853;p5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854" name="Google Shape;854;p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631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None/>
            </a:pPr>
            <a:fld id="{00000000-1234-1234-1234-123412341234}" type="slidenum">
              <a:rPr lang="en-IE" sz="1200" b="0" i="0" u="none" strike="noStrike" cap="none">
                <a:solidFill>
                  <a:schemeClr val="dk1"/>
                </a:solidFill>
                <a:latin typeface="Times New Roman"/>
                <a:ea typeface="Times New Roman"/>
                <a:cs typeface="Times New Roman"/>
                <a:sym typeface="Times New Roman"/>
              </a:rPr>
              <a:t>632</a:t>
            </a:fld>
            <a:endParaRPr sz="1200" b="0" i="0" u="none" strike="noStrike" cap="none">
              <a:solidFill>
                <a:schemeClr val="dk1"/>
              </a:solidFill>
              <a:latin typeface="Times New Roman"/>
              <a:ea typeface="Times New Roman"/>
              <a:cs typeface="Times New Roman"/>
              <a:sym typeface="Times New Roman"/>
            </a:endParaRPr>
          </a:p>
        </p:txBody>
      </p:sp>
      <p:sp>
        <p:nvSpPr>
          <p:cNvPr id="234" name="Google Shape;23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5" name="Google Shape;235;p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b124a3a574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b124a3a574_0_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gb124a3a574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E"/>
              <a:t>634</a:t>
            </a:fld>
            <a:endParaRPr/>
          </a:p>
        </p:txBody>
      </p:sp>
    </p:spTree>
  </p:cSld>
  <p:clrMapOvr>
    <a:masterClrMapping/>
  </p:clrMapOvr>
</p:notes>
</file>

<file path=ppt/notesSlides/notesSlide6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b124a3a574_0_46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55" name="Google Shape;255;gb124a3a574_0_4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b124a3a574_0_23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61" name="Google Shape;261;gb124a3a574_0_2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b124a3a574_0_69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67" name="Google Shape;267;gb124a3a574_0_6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b124a3a574_0_92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73" name="Google Shape;273;gb124a3a574_0_9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b124a3a574_0_115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79" name="Google Shape;279;gb124a3a574_0_11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8a4b14a4fd_0_8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0" name="Google Shape;470;g8a4b14a4fd_0_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b124a3a574_0_138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7" name="Google Shape;287;gb124a3a574_0_13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b124a3a574_0_160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93" name="Google Shape;293;gb124a3a574_0_16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b124a3a574_0_183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gb124a3a574_0_18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b124a3a574_0_206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07" name="Google Shape;307;gb124a3a574_0_20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b124a3a574_0_230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314" name="Google Shape;314;gb124a3a574_0_23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b124a3a574_0_254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322" name="Google Shape;322;gb124a3a574_0_25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b124a3a574_0_279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2" name="Google Shape;332;gb124a3a574_0_27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b124a3a574_0_303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2" name="Google Shape;342;gb124a3a574_0_30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b124a3a574_0_351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53" name="Google Shape;353;gb124a3a574_0_35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b124a3a574_0_374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9" name="Google Shape;359;gb124a3a574_0_37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8a4b14a4fd_0_8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6" name="Google Shape;476;g8a4b14a4fd_0_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b124a3a574_0_397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5" name="Google Shape;365;gb124a3a574_0_39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b124a3a574_0_397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1" name="Google Shape;371;gb124a3a574_0_39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b124a3a574_0_398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7" name="Google Shape;377;gb124a3a574_0_39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b124a3a574_0_42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b124a3a574_0_421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gb124a3a574_0_42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E"/>
              <a:t>653</a:t>
            </a:fld>
            <a:endParaRPr/>
          </a:p>
        </p:txBody>
      </p:sp>
    </p:spTree>
  </p:cSld>
  <p:clrMapOvr>
    <a:masterClrMapping/>
  </p:clrMapOvr>
</p:notes>
</file>

<file path=ppt/notesSlides/notesSlide6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b124a3a574_0_444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gb124a3a574_0_44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b124a3a574_0_467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01" name="Google Shape;401;gb124a3a574_0_46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b124a3a574_0_490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407" name="Google Shape;407;gb124a3a574_0_49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b124a3a574_0_513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414" name="Google Shape;414;gb124a3a574_0_51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b124a3a574_0_537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422" name="Google Shape;422;gb124a3a574_0_53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b124a3a574_0_560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430" name="Google Shape;430;gb124a3a574_0_56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7e26b0a905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82" name="Google Shape;482;g7e26b0a905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b124a3a574_0_561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436" name="Google Shape;436;gb124a3a574_0_56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b124a3a574_0_584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443" name="Google Shape;443;gb124a3a574_0_58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b124a3a574_0_585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454" name="Google Shape;454;gb124a3a574_0_58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b124a3a574_0_634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461" name="Google Shape;461;gb124a3a574_0_63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b124a3a574_0_609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467" name="Google Shape;467;gb124a3a574_0_60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b124a3a574_0_609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473" name="Google Shape;473;gb124a3a574_0_60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b124a3a574_0_610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479" name="Google Shape;479;gb124a3a574_0_6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b124a3a574_0_611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489" name="Google Shape;489;gb124a3a574_0_6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b124a3a574_0_658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496" name="Google Shape;496;gb124a3a574_0_65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b124a3a574_0_658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02" name="Google Shape;502;gb124a3a574_0_65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7e26b0a905_0_3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88" name="Google Shape;488;g7e26b0a905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b1a88b70a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511" name="Google Shape;511;gb1a88b70a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b1a88b70ab_0_2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b1a88b70ab_0_22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8" name="Google Shape;518;gb1a88b70ab_0_2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E"/>
              <a:t>671</a:t>
            </a:fld>
            <a:endParaRPr/>
          </a:p>
        </p:txBody>
      </p:sp>
    </p:spTree>
  </p:cSld>
  <p:clrMapOvr>
    <a:masterClrMapping/>
  </p:clrMapOvr>
</p:notes>
</file>

<file path=ppt/notesSlides/notesSlide6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b1a88b70ab_0_46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24" name="Google Shape;524;gb1a88b70ab_0_4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b1a88b70ab_0_7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b1a88b70ab_0_74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2" name="Google Shape;582;gb1a88b70ab_0_74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673</a:t>
            </a:fld>
            <a:endParaRPr/>
          </a:p>
        </p:txBody>
      </p:sp>
    </p:spTree>
  </p:cSld>
  <p:clrMapOvr>
    <a:masterClrMapping/>
  </p:clrMapOvr>
</p:notes>
</file>

<file path=ppt/notesSlides/notesSlide6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b1a88b70ab_0_98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88" name="Google Shape;588;gb1a88b70ab_0_9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b1a88b70ab_0_121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94" name="Google Shape;594;gb1a88b70ab_0_12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b1a88b70ab_0_145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00" name="Google Shape;600;gb1a88b70ab_0_14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b1a88b70ab_0_1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6" name="Google Shape;606;gb1a88b70ab_0_16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07" name="Google Shape;607;gb1a88b70ab_0_167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IE" sz="1400" b="0" i="0" u="none" strike="noStrike" cap="none">
                <a:solidFill>
                  <a:srgbClr val="000000"/>
                </a:solidFill>
                <a:latin typeface="Arial"/>
                <a:ea typeface="Arial"/>
                <a:cs typeface="Arial"/>
                <a:sym typeface="Arial"/>
              </a:rPr>
              <a:t>677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b1a88b70ab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3" name="Google Shape;613;gb1a88b70ab_0_19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14" name="Google Shape;614;gb1a88b70ab_0_190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IE" sz="1400" b="0" i="0" u="none" strike="noStrike" cap="none">
                <a:solidFill>
                  <a:srgbClr val="000000"/>
                </a:solidFill>
                <a:latin typeface="Arial"/>
                <a:ea typeface="Arial"/>
                <a:cs typeface="Arial"/>
                <a:sym typeface="Arial"/>
              </a:rPr>
              <a:t>678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b1a88b70ab_0_2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0" name="Google Shape;620;gb1a88b70ab_0_21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21" name="Google Shape;621;gb1a88b70ab_0_213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IE" sz="1400" b="0" i="0" u="none" strike="noStrike" cap="none">
                <a:solidFill>
                  <a:srgbClr val="000000"/>
                </a:solidFill>
                <a:latin typeface="Arial"/>
                <a:ea typeface="Arial"/>
                <a:cs typeface="Arial"/>
                <a:sym typeface="Arial"/>
              </a:rPr>
              <a:t>679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7e26b0a905_0_3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96" name="Google Shape;496;g7e26b0a905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b1a88b70ab_0_2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7" name="Google Shape;627;gb1a88b70ab_0_23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28" name="Google Shape;628;gb1a88b70ab_0_236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IE" sz="1400" b="0" i="0" u="none" strike="noStrike" cap="none">
                <a:solidFill>
                  <a:srgbClr val="000000"/>
                </a:solidFill>
                <a:latin typeface="Arial"/>
                <a:ea typeface="Arial"/>
                <a:cs typeface="Arial"/>
                <a:sym typeface="Arial"/>
              </a:rPr>
              <a:t>680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b1a88b70ab_0_2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6" name="Google Shape;636;gb1a88b70ab_0_25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37" name="Google Shape;637;gb1a88b70ab_0_259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IE" sz="1400" b="0" i="0" u="none" strike="noStrike" cap="none">
                <a:solidFill>
                  <a:srgbClr val="000000"/>
                </a:solidFill>
                <a:latin typeface="Arial"/>
                <a:ea typeface="Arial"/>
                <a:cs typeface="Arial"/>
                <a:sym typeface="Arial"/>
              </a:rPr>
              <a:t>681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b1a88b70ab_0_28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3" name="Google Shape;643;gb1a88b70ab_0_28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44" name="Google Shape;644;gb1a88b70ab_0_28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IE" sz="1400" b="0" i="0" u="none" strike="noStrike" cap="none">
                <a:solidFill>
                  <a:srgbClr val="000000"/>
                </a:solidFill>
                <a:latin typeface="Arial"/>
                <a:ea typeface="Arial"/>
                <a:cs typeface="Arial"/>
                <a:sym typeface="Arial"/>
              </a:rPr>
              <a:t>682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b1a88b70ab_0_30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b1a88b70ab_0_305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1" name="Google Shape;651;gb1a88b70ab_0_305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E"/>
              <a:t>683</a:t>
            </a:fld>
            <a:endParaRPr/>
          </a:p>
        </p:txBody>
      </p:sp>
    </p:spTree>
  </p:cSld>
  <p:clrMapOvr>
    <a:masterClrMapping/>
  </p:clrMapOvr>
</p:notes>
</file>

<file path=ppt/notesSlides/notesSlide6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b1a88b70ab_0_30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b1a88b70ab_0_306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0" name="Google Shape;660;gb1a88b70ab_0_306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E"/>
              <a:t>684</a:t>
            </a:fld>
            <a:endParaRPr/>
          </a:p>
        </p:txBody>
      </p:sp>
    </p:spTree>
  </p:cSld>
  <p:clrMapOvr>
    <a:masterClrMapping/>
  </p:clrMapOvr>
</p:notes>
</file>

<file path=ppt/notesSlides/notesSlide6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b1a88b70ab_0_30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b1a88b70ab_0_306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7" name="Google Shape;667;gb1a88b70ab_0_306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E"/>
              <a:t>685</a:t>
            </a:fld>
            <a:endParaRPr/>
          </a:p>
        </p:txBody>
      </p:sp>
    </p:spTree>
  </p:cSld>
  <p:clrMapOvr>
    <a:masterClrMapping/>
  </p:clrMapOvr>
</p:notes>
</file>

<file path=ppt/notesSlides/notesSlide6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b1a88b70ab_0_30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b1a88b70ab_0_307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5" name="Google Shape;675;gb1a88b70ab_0_30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E"/>
              <a:t>686</a:t>
            </a:fld>
            <a:endParaRPr/>
          </a:p>
        </p:txBody>
      </p:sp>
    </p:spTree>
  </p:cSld>
  <p:clrMapOvr>
    <a:masterClrMapping/>
  </p:clrMapOvr>
</p:notes>
</file>

<file path=ppt/notesSlides/notesSlide6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b1a88b70ab_0_30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b1a88b70ab_0_308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3" name="Google Shape;683;gb1a88b70ab_0_308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687</a:t>
            </a:fld>
            <a:endParaRPr/>
          </a:p>
        </p:txBody>
      </p:sp>
    </p:spTree>
  </p:cSld>
  <p:clrMapOvr>
    <a:masterClrMapping/>
  </p:clrMapOvr>
</p:notes>
</file>

<file path=ppt/notesSlides/notesSlide6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b1a88b70ab_0_30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b1a88b70ab_0_308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0" name="Google Shape;690;gb1a88b70ab_0_308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688</a:t>
            </a:fld>
            <a:endParaRPr/>
          </a:p>
        </p:txBody>
      </p:sp>
    </p:spTree>
  </p:cSld>
  <p:clrMapOvr>
    <a:masterClrMapping/>
  </p:clrMapOvr>
</p:notes>
</file>

<file path=ppt/notesSlides/notesSlide6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7e26b0a905_0_4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6" name="Google Shape;696;g7e26b0a905_0_41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97" name="Google Shape;697;g7e26b0a905_0_4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IE" sz="1400" b="0" i="0" u="none" strike="noStrike" cap="none">
                <a:solidFill>
                  <a:srgbClr val="000000"/>
                </a:solidFill>
                <a:latin typeface="Arial"/>
                <a:ea typeface="Arial"/>
                <a:cs typeface="Arial"/>
                <a:sym typeface="Arial"/>
              </a:rPr>
              <a:t>689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7e26b0a905_0_4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508" name="Google Shape;508;g7e26b0a905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b03ef64f5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b03ef64f54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3" name="Google Shape;703;gb03ef64f54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E"/>
              <a:t>690</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4" name="Google Shape;49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7e26b0a905_0_5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6" name="Google Shape;516;g7e26b0a905_0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71019cb3e2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530" name="Google Shape;530;g71019cb3e2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7e26b0a905_0_6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539" name="Google Shape;539;g7e26b0a905_0_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7e26b0a905_0_27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549" name="Google Shape;549;g7e26b0a905_0_2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8a4b14a4fd_0_7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7" name="Google Shape;557;g8a4b14a4fd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7e26b0a905_0_8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563" name="Google Shape;563;g7e26b0a905_0_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77aa02cef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77aa02ceff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2" name="Google Shape;572;g77aa02ceff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E"/>
              <a:t>76</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53199eb0a2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9" name="Google Shape;579;g53199eb0a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7f9315634d_0_27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585" name="Google Shape;585;g7f9315634d_0_2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8a4b14a4fd_0_2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591" name="Google Shape;591;g8a4b14a4fd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1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6" name="Google Shape;50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7e26b0a905_0_9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597" name="Google Shape;597;g7e26b0a905_0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7e26b0a905_0_9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03" name="Google Shape;603;g7e26b0a905_0_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747c4ac0b4_0_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09" name="Google Shape;609;g747c4ac0b4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747c4ac0b4_0_1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15" name="Google Shape;615;g747c4ac0b4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747c4ac0b4_0_1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21" name="Google Shape;621;g747c4ac0b4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7f9315634d_0_26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27" name="Google Shape;627;g7f9315634d_0_2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7e26b0a905_0_10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33" name="Google Shape;633;g7e26b0a905_0_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8a4b14a4fd_0_3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40" name="Google Shape;640;g8a4b14a4fd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7f9315634d_0_28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46" name="Google Shape;646;g7f9315634d_0_2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747c4ac0b4_0_3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52" name="Google Shape;652;g747c4ac0b4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1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2" name="Google Shape;51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7f9315634d_0_27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58" name="Google Shape;658;g7f9315634d_0_2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7f9315634d_0_28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64" name="Google Shape;664;g7f9315634d_0_2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8a4b14a4fd_0_7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0" name="Google Shape;670;g8a4b14a4fd_0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7e26b0a905_0_11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76" name="Google Shape;676;g7e26b0a905_0_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7e26b0a905_0_11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82" name="Google Shape;682;g7e26b0a905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7e26b0a905_0_13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89" name="Google Shape;689;g7e26b0a905_0_1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71019cb3e2_0_3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97" name="Google Shape;697;g71019cb3e2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8a4b14a4fd_0_9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703" name="Google Shape;703;g8a4b14a4fd_0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8ca8d977a8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709" name="Google Shape;709;g8ca8d977a8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7e26b0a905_0_15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715" name="Google Shape;715;g7e26b0a905_0_1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 Id="rId4" Type="http://schemas.openxmlformats.org/officeDocument/2006/relationships/image" Target="../media/image11.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8.xml"/><Relationship Id="rId4" Type="http://schemas.openxmlformats.org/officeDocument/2006/relationships/image" Target="../media/image5.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8.xml"/><Relationship Id="rId4" Type="http://schemas.openxmlformats.org/officeDocument/2006/relationships/image" Target="../media/image11.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9.xml"/><Relationship Id="rId4" Type="http://schemas.openxmlformats.org/officeDocument/2006/relationships/image" Target="../media/image5.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9.xml"/><Relationship Id="rId4" Type="http://schemas.openxmlformats.org/officeDocument/2006/relationships/image" Target="../media/image11.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11.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6.xml"/><Relationship Id="rId4" Type="http://schemas.openxmlformats.org/officeDocument/2006/relationships/image" Target="../media/image5.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6.xml"/><Relationship Id="rId4" Type="http://schemas.openxmlformats.org/officeDocument/2006/relationships/image" Target="../media/image11.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2" type="title">
  <p:cSld name="TITLE">
    <p:spTree>
      <p:nvGrpSpPr>
        <p:cNvPr id="1" name="Shape 15"/>
        <p:cNvGrpSpPr/>
        <p:nvPr/>
      </p:nvGrpSpPr>
      <p:grpSpPr>
        <a:xfrm>
          <a:off x="0" y="0"/>
          <a:ext cx="0" cy="0"/>
          <a:chOff x="0" y="0"/>
          <a:chExt cx="0" cy="0"/>
        </a:xfrm>
      </p:grpSpPr>
      <p:pic>
        <p:nvPicPr>
          <p:cNvPr id="16" name="Google Shape;16;p2"/>
          <p:cNvPicPr preferRelativeResize="0"/>
          <p:nvPr/>
        </p:nvPicPr>
        <p:blipFill rotWithShape="1">
          <a:blip r:embed="rId2">
            <a:alphaModFix/>
          </a:blip>
          <a:srcRect t="10660" r="3859" b="7842"/>
          <a:stretch/>
        </p:blipFill>
        <p:spPr>
          <a:xfrm>
            <a:off x="-13252" y="0"/>
            <a:ext cx="12205252" cy="6897756"/>
          </a:xfrm>
          <a:prstGeom prst="rect">
            <a:avLst/>
          </a:prstGeom>
          <a:noFill/>
          <a:ln>
            <a:noFill/>
          </a:ln>
        </p:spPr>
      </p:pic>
      <p:sp>
        <p:nvSpPr>
          <p:cNvPr id="17" name="Google Shape;17;p2"/>
          <p:cNvSpPr/>
          <p:nvPr/>
        </p:nvSpPr>
        <p:spPr>
          <a:xfrm>
            <a:off x="5765359" y="0"/>
            <a:ext cx="1426725" cy="6897756"/>
          </a:xfrm>
          <a:custGeom>
            <a:avLst/>
            <a:gdLst/>
            <a:ahLst/>
            <a:cxnLst/>
            <a:rect l="l" t="t" r="r" b="b"/>
            <a:pathLst>
              <a:path w="1426725" h="6897756" extrusionOk="0">
                <a:moveTo>
                  <a:pt x="0" y="0"/>
                </a:moveTo>
                <a:lnTo>
                  <a:pt x="435484" y="0"/>
                </a:lnTo>
                <a:lnTo>
                  <a:pt x="1426725" y="6897756"/>
                </a:lnTo>
                <a:lnTo>
                  <a:pt x="998924" y="6890072"/>
                </a:lnTo>
                <a:lnTo>
                  <a:pt x="0" y="0"/>
                </a:lnTo>
                <a:close/>
              </a:path>
            </a:pathLst>
          </a:custGeom>
          <a:solidFill>
            <a:srgbClr val="D9C49F">
              <a:alpha val="5764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18" name="Google Shape;18;p2"/>
          <p:cNvSpPr/>
          <p:nvPr/>
        </p:nvSpPr>
        <p:spPr>
          <a:xfrm>
            <a:off x="-13252" y="0"/>
            <a:ext cx="6774812" cy="6897756"/>
          </a:xfrm>
          <a:custGeom>
            <a:avLst/>
            <a:gdLst/>
            <a:ahLst/>
            <a:cxnLst/>
            <a:rect l="l" t="t" r="r" b="b"/>
            <a:pathLst>
              <a:path w="6774812" h="6897756" extrusionOk="0">
                <a:moveTo>
                  <a:pt x="0" y="0"/>
                </a:moveTo>
                <a:lnTo>
                  <a:pt x="5783571" y="0"/>
                </a:lnTo>
                <a:lnTo>
                  <a:pt x="6774812" y="6897756"/>
                </a:lnTo>
                <a:lnTo>
                  <a:pt x="0" y="6897756"/>
                </a:lnTo>
                <a:lnTo>
                  <a:pt x="0" y="0"/>
                </a:lnTo>
                <a:close/>
              </a:path>
            </a:pathLst>
          </a:custGeom>
          <a:solidFill>
            <a:srgbClr val="75114A">
              <a:alpha val="6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19" name="Google Shape;19;p2"/>
          <p:cNvSpPr/>
          <p:nvPr/>
        </p:nvSpPr>
        <p:spPr>
          <a:xfrm>
            <a:off x="7164361" y="3977331"/>
            <a:ext cx="5027639" cy="1282148"/>
          </a:xfrm>
          <a:custGeom>
            <a:avLst/>
            <a:gdLst/>
            <a:ahLst/>
            <a:cxnLst/>
            <a:rect l="l" t="t" r="r" b="b"/>
            <a:pathLst>
              <a:path w="5027639" h="1282148" extrusionOk="0">
                <a:moveTo>
                  <a:pt x="0" y="0"/>
                </a:moveTo>
                <a:lnTo>
                  <a:pt x="5027639" y="0"/>
                </a:lnTo>
                <a:lnTo>
                  <a:pt x="5027639" y="1282148"/>
                </a:lnTo>
                <a:lnTo>
                  <a:pt x="357809" y="1282148"/>
                </a:lnTo>
                <a:lnTo>
                  <a:pt x="0" y="0"/>
                </a:lnTo>
                <a:close/>
              </a:path>
            </a:pathLst>
          </a:custGeom>
          <a:solidFill>
            <a:srgbClr val="0C0C0C">
              <a:alpha val="6352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0" name="Google Shape;20;p2"/>
          <p:cNvSpPr txBox="1"/>
          <p:nvPr/>
        </p:nvSpPr>
        <p:spPr>
          <a:xfrm>
            <a:off x="7626037" y="-1239550"/>
            <a:ext cx="4104285" cy="4770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IE" sz="2500" b="0" i="0" u="none" strike="noStrike" cap="none">
                <a:solidFill>
                  <a:schemeClr val="lt1"/>
                </a:solidFill>
                <a:latin typeface="Garamond"/>
                <a:ea typeface="Garamond"/>
                <a:cs typeface="Garamond"/>
                <a:sym typeface="Garamond"/>
              </a:rPr>
              <a:t>Sub text</a:t>
            </a:r>
            <a:endParaRPr sz="1400" b="0" i="0" u="none" strike="noStrike" cap="none">
              <a:solidFill>
                <a:srgbClr val="000000"/>
              </a:solidFill>
              <a:latin typeface="Arial"/>
              <a:ea typeface="Arial"/>
              <a:cs typeface="Arial"/>
              <a:sym typeface="Arial"/>
            </a:endParaRPr>
          </a:p>
        </p:txBody>
      </p:sp>
      <p:pic>
        <p:nvPicPr>
          <p:cNvPr id="21" name="Google Shape;21;p2"/>
          <p:cNvPicPr preferRelativeResize="0"/>
          <p:nvPr/>
        </p:nvPicPr>
        <p:blipFill rotWithShape="1">
          <a:blip r:embed="rId3">
            <a:alphaModFix/>
          </a:blip>
          <a:srcRect/>
          <a:stretch/>
        </p:blipFill>
        <p:spPr>
          <a:xfrm>
            <a:off x="595356" y="424414"/>
            <a:ext cx="2098858" cy="647896"/>
          </a:xfrm>
          <a:prstGeom prst="rect">
            <a:avLst/>
          </a:prstGeom>
          <a:noFill/>
          <a:ln>
            <a:noFill/>
          </a:ln>
        </p:spPr>
      </p:pic>
      <p:sp>
        <p:nvSpPr>
          <p:cNvPr id="22" name="Google Shape;22;p2"/>
          <p:cNvSpPr txBox="1">
            <a:spLocks noGrp="1"/>
          </p:cNvSpPr>
          <p:nvPr>
            <p:ph type="ctrTitle"/>
          </p:nvPr>
        </p:nvSpPr>
        <p:spPr>
          <a:xfrm>
            <a:off x="695501" y="3102474"/>
            <a:ext cx="5161960" cy="2652101"/>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rgbClr val="D9C49F"/>
              </a:buClr>
              <a:buSzPts val="7000"/>
              <a:buFont typeface="Garamond"/>
              <a:buNone/>
              <a:defRPr sz="7000" b="1" i="0" u="none" strike="noStrike" cap="none">
                <a:solidFill>
                  <a:srgbClr val="D9C49F"/>
                </a:solidFill>
                <a:latin typeface="Garamond"/>
                <a:ea typeface="Garamond"/>
                <a:cs typeface="Garamond"/>
                <a:sym typeface="Garamond"/>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 name="Google Shape;23;p2"/>
          <p:cNvSpPr txBox="1">
            <a:spLocks noGrp="1"/>
          </p:cNvSpPr>
          <p:nvPr>
            <p:ph type="subTitle" idx="1"/>
          </p:nvPr>
        </p:nvSpPr>
        <p:spPr>
          <a:xfrm>
            <a:off x="7752523" y="4107533"/>
            <a:ext cx="4189106" cy="1021314"/>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1000"/>
              </a:spcBef>
              <a:spcAft>
                <a:spcPts val="0"/>
              </a:spcAft>
              <a:buClr>
                <a:schemeClr val="lt1"/>
              </a:buClr>
              <a:buSzPts val="2400"/>
              <a:buFont typeface="Arial"/>
              <a:buNone/>
              <a:defRPr sz="2400" b="0" i="0" u="none" strike="noStrike" cap="none">
                <a:solidFill>
                  <a:schemeClr val="lt1"/>
                </a:solidFill>
                <a:latin typeface="Garamond"/>
                <a:ea typeface="Garamond"/>
                <a:cs typeface="Garamond"/>
                <a:sym typeface="Garamond"/>
              </a:defRPr>
            </a:lvl1pPr>
            <a:lvl2pPr marR="0" lvl="1" algn="ctr">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2pPr>
            <a:lvl3pPr marR="0" lvl="2" algn="ctr">
              <a:lnSpc>
                <a:spcPct val="90000"/>
              </a:lnSpc>
              <a:spcBef>
                <a:spcPts val="500"/>
              </a:spcBef>
              <a:spcAft>
                <a:spcPts val="0"/>
              </a:spcAft>
              <a:buClr>
                <a:schemeClr val="dk1"/>
              </a:buClr>
              <a:buSzPts val="1800"/>
              <a:buFont typeface="Arial"/>
              <a:buNone/>
              <a:defRPr sz="1800" b="0" i="0" u="none" strike="noStrike" cap="none">
                <a:solidFill>
                  <a:schemeClr val="dk1"/>
                </a:solidFill>
                <a:latin typeface="Garamond"/>
                <a:ea typeface="Garamond"/>
                <a:cs typeface="Garamond"/>
                <a:sym typeface="Garamond"/>
              </a:defRPr>
            </a:lvl3pPr>
            <a:lvl4pPr marR="0" lvl="3"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4pPr>
            <a:lvl5pPr marR="0" lvl="4"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5pPr>
            <a:lvl6pPr marR="0" lvl="5"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6pPr>
            <a:lvl7pPr marR="0" lvl="6"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7pPr>
            <a:lvl8pPr marR="0" lvl="7"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8pPr>
            <a:lvl9pPr marR="0" lvl="8"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24" name="Google Shape;24;p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5" name="Google Shape;25;p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6" name="Google Shape;2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Divider Slide 3B">
  <p:cSld name="Divider Slide 3B">
    <p:spTree>
      <p:nvGrpSpPr>
        <p:cNvPr id="1" name="Shape 55"/>
        <p:cNvGrpSpPr/>
        <p:nvPr/>
      </p:nvGrpSpPr>
      <p:grpSpPr>
        <a:xfrm>
          <a:off x="0" y="0"/>
          <a:ext cx="0" cy="0"/>
          <a:chOff x="0" y="0"/>
          <a:chExt cx="0" cy="0"/>
        </a:xfrm>
      </p:grpSpPr>
      <p:pic>
        <p:nvPicPr>
          <p:cNvPr id="56" name="Google Shape;56;p6"/>
          <p:cNvPicPr preferRelativeResize="0"/>
          <p:nvPr/>
        </p:nvPicPr>
        <p:blipFill rotWithShape="1">
          <a:blip r:embed="rId2">
            <a:alphaModFix/>
          </a:blip>
          <a:srcRect l="7074" t="9193" b="12397"/>
          <a:stretch/>
        </p:blipFill>
        <p:spPr>
          <a:xfrm>
            <a:off x="-1" y="0"/>
            <a:ext cx="12191579" cy="6858000"/>
          </a:xfrm>
          <a:prstGeom prst="rect">
            <a:avLst/>
          </a:prstGeom>
          <a:noFill/>
          <a:ln>
            <a:noFill/>
          </a:ln>
        </p:spPr>
      </p:pic>
      <p:sp>
        <p:nvSpPr>
          <p:cNvPr id="57" name="Google Shape;57;p6"/>
          <p:cNvSpPr/>
          <p:nvPr/>
        </p:nvSpPr>
        <p:spPr>
          <a:xfrm>
            <a:off x="5770821" y="-25629"/>
            <a:ext cx="6421179" cy="6909258"/>
          </a:xfrm>
          <a:custGeom>
            <a:avLst/>
            <a:gdLst/>
            <a:ahLst/>
            <a:cxnLst/>
            <a:rect l="l" t="t" r="r" b="b"/>
            <a:pathLst>
              <a:path w="6421179" h="6909258" extrusionOk="0">
                <a:moveTo>
                  <a:pt x="0" y="0"/>
                </a:moveTo>
                <a:lnTo>
                  <a:pt x="6421179" y="0"/>
                </a:lnTo>
                <a:lnTo>
                  <a:pt x="6421179" y="6897756"/>
                </a:lnTo>
                <a:lnTo>
                  <a:pt x="994913" y="6909258"/>
                </a:lnTo>
                <a:lnTo>
                  <a:pt x="0" y="0"/>
                </a:lnTo>
                <a:close/>
              </a:path>
            </a:pathLst>
          </a:custGeom>
          <a:solidFill>
            <a:srgbClr val="82A434">
              <a:alpha val="7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58" name="Google Shape;58;p6"/>
          <p:cNvPicPr preferRelativeResize="0"/>
          <p:nvPr/>
        </p:nvPicPr>
        <p:blipFill rotWithShape="1">
          <a:blip r:embed="rId3">
            <a:alphaModFix/>
          </a:blip>
          <a:srcRect/>
          <a:stretch/>
        </p:blipFill>
        <p:spPr>
          <a:xfrm>
            <a:off x="469781" y="385650"/>
            <a:ext cx="2350008" cy="725424"/>
          </a:xfrm>
          <a:prstGeom prst="rect">
            <a:avLst/>
          </a:prstGeom>
          <a:noFill/>
          <a:ln>
            <a:noFill/>
          </a:ln>
        </p:spPr>
      </p:pic>
      <p:sp>
        <p:nvSpPr>
          <p:cNvPr id="59" name="Google Shape;59;p6"/>
          <p:cNvSpPr txBox="1"/>
          <p:nvPr/>
        </p:nvSpPr>
        <p:spPr>
          <a:xfrm>
            <a:off x="7626037" y="-1239550"/>
            <a:ext cx="4104285" cy="4770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IE" sz="2500" b="0" i="0" u="none" strike="noStrike" cap="none">
                <a:solidFill>
                  <a:schemeClr val="lt1"/>
                </a:solidFill>
                <a:latin typeface="Garamond"/>
                <a:ea typeface="Garamond"/>
                <a:cs typeface="Garamond"/>
                <a:sym typeface="Garamond"/>
              </a:rPr>
              <a:t>Sub text</a:t>
            </a:r>
            <a:endParaRPr sz="1400" b="0" i="0" u="none" strike="noStrike" cap="none">
              <a:solidFill>
                <a:srgbClr val="000000"/>
              </a:solidFill>
              <a:latin typeface="Arial"/>
              <a:ea typeface="Arial"/>
              <a:cs typeface="Arial"/>
              <a:sym typeface="Arial"/>
            </a:endParaRPr>
          </a:p>
        </p:txBody>
      </p:sp>
      <p:sp>
        <p:nvSpPr>
          <p:cNvPr id="60" name="Google Shape;60;p6"/>
          <p:cNvSpPr txBox="1">
            <a:spLocks noGrp="1"/>
          </p:cNvSpPr>
          <p:nvPr>
            <p:ph type="ctrTitle"/>
          </p:nvPr>
        </p:nvSpPr>
        <p:spPr>
          <a:xfrm>
            <a:off x="6779669" y="731126"/>
            <a:ext cx="5161960" cy="2208766"/>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lt1"/>
              </a:buClr>
              <a:buSzPts val="6600"/>
              <a:buFont typeface="Calibri"/>
              <a:buNone/>
              <a:defRPr sz="66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1" name="Google Shape;61;p6"/>
          <p:cNvSpPr txBox="1">
            <a:spLocks noGrp="1"/>
          </p:cNvSpPr>
          <p:nvPr>
            <p:ph type="subTitle" idx="1"/>
          </p:nvPr>
        </p:nvSpPr>
        <p:spPr>
          <a:xfrm>
            <a:off x="6815555" y="3111500"/>
            <a:ext cx="5126074" cy="2870199"/>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lt1"/>
              </a:buClr>
              <a:buSzPts val="3000"/>
              <a:buFont typeface="Arial"/>
              <a:buNone/>
              <a:defRPr sz="3000" b="0" i="0" u="none" strike="noStrike" cap="none">
                <a:solidFill>
                  <a:schemeClr val="lt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Garamond"/>
                <a:ea typeface="Garamond"/>
                <a:cs typeface="Garamond"/>
                <a:sym typeface="Garamond"/>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62" name="Google Shape;62;p6"/>
          <p:cNvSpPr txBox="1">
            <a:spLocks noGrp="1"/>
          </p:cNvSpPr>
          <p:nvPr>
            <p:ph type="dt" idx="10"/>
          </p:nvPr>
        </p:nvSpPr>
        <p:spPr>
          <a:xfrm>
            <a:off x="270643"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63" name="Google Shape;63;p6"/>
          <p:cNvSpPr txBox="1">
            <a:spLocks noGrp="1"/>
          </p:cNvSpPr>
          <p:nvPr>
            <p:ph type="ftr" idx="11"/>
          </p:nvPr>
        </p:nvSpPr>
        <p:spPr>
          <a:xfrm>
            <a:off x="7826829" y="6361571"/>
            <a:ext cx="4114800" cy="365125"/>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Divider Slide 3B">
  <p:cSld name="Divider Slide 3B">
    <p:spTree>
      <p:nvGrpSpPr>
        <p:cNvPr id="1" name="Shape 284"/>
        <p:cNvGrpSpPr/>
        <p:nvPr/>
      </p:nvGrpSpPr>
      <p:grpSpPr>
        <a:xfrm>
          <a:off x="0" y="0"/>
          <a:ext cx="0" cy="0"/>
          <a:chOff x="0" y="0"/>
          <a:chExt cx="0" cy="0"/>
        </a:xfrm>
      </p:grpSpPr>
      <p:pic>
        <p:nvPicPr>
          <p:cNvPr id="285" name="Google Shape;285;p20"/>
          <p:cNvPicPr preferRelativeResize="0"/>
          <p:nvPr/>
        </p:nvPicPr>
        <p:blipFill rotWithShape="1">
          <a:blip r:embed="rId2">
            <a:alphaModFix/>
          </a:blip>
          <a:srcRect l="7071" t="9189" b="12397"/>
          <a:stretch/>
        </p:blipFill>
        <p:spPr>
          <a:xfrm>
            <a:off x="-1" y="0"/>
            <a:ext cx="12191581" cy="6857999"/>
          </a:xfrm>
          <a:prstGeom prst="rect">
            <a:avLst/>
          </a:prstGeom>
          <a:noFill/>
          <a:ln>
            <a:noFill/>
          </a:ln>
        </p:spPr>
      </p:pic>
      <p:sp>
        <p:nvSpPr>
          <p:cNvPr id="286" name="Google Shape;286;p20"/>
          <p:cNvSpPr/>
          <p:nvPr/>
        </p:nvSpPr>
        <p:spPr>
          <a:xfrm>
            <a:off x="5770821" y="-25629"/>
            <a:ext cx="6421179" cy="6909258"/>
          </a:xfrm>
          <a:custGeom>
            <a:avLst/>
            <a:gdLst/>
            <a:ahLst/>
            <a:cxnLst/>
            <a:rect l="l" t="t" r="r" b="b"/>
            <a:pathLst>
              <a:path w="6421179" h="6909258" extrusionOk="0">
                <a:moveTo>
                  <a:pt x="0" y="0"/>
                </a:moveTo>
                <a:lnTo>
                  <a:pt x="6421179" y="0"/>
                </a:lnTo>
                <a:lnTo>
                  <a:pt x="6421179" y="6897756"/>
                </a:lnTo>
                <a:lnTo>
                  <a:pt x="994913" y="6909258"/>
                </a:lnTo>
                <a:lnTo>
                  <a:pt x="0" y="0"/>
                </a:lnTo>
                <a:close/>
              </a:path>
            </a:pathLst>
          </a:custGeom>
          <a:solidFill>
            <a:srgbClr val="82A434">
              <a:alpha val="7412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287" name="Google Shape;287;p20"/>
          <p:cNvPicPr preferRelativeResize="0"/>
          <p:nvPr/>
        </p:nvPicPr>
        <p:blipFill rotWithShape="1">
          <a:blip r:embed="rId3">
            <a:alphaModFix/>
          </a:blip>
          <a:srcRect/>
          <a:stretch/>
        </p:blipFill>
        <p:spPr>
          <a:xfrm>
            <a:off x="469781" y="385650"/>
            <a:ext cx="2350008" cy="725424"/>
          </a:xfrm>
          <a:prstGeom prst="rect">
            <a:avLst/>
          </a:prstGeom>
          <a:noFill/>
          <a:ln>
            <a:noFill/>
          </a:ln>
        </p:spPr>
      </p:pic>
      <p:sp>
        <p:nvSpPr>
          <p:cNvPr id="288" name="Google Shape;288;p20"/>
          <p:cNvSpPr txBox="1"/>
          <p:nvPr/>
        </p:nvSpPr>
        <p:spPr>
          <a:xfrm>
            <a:off x="7626037" y="-1239550"/>
            <a:ext cx="4104300" cy="47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IE" sz="2500" b="0" i="0" u="none" strike="noStrike" cap="none">
                <a:solidFill>
                  <a:schemeClr val="lt1"/>
                </a:solidFill>
                <a:latin typeface="Garamond"/>
                <a:ea typeface="Garamond"/>
                <a:cs typeface="Garamond"/>
                <a:sym typeface="Garamond"/>
              </a:rPr>
              <a:t>Sub text</a:t>
            </a:r>
            <a:endParaRPr sz="1400" b="0" i="0" u="none" strike="noStrike" cap="none">
              <a:solidFill>
                <a:srgbClr val="000000"/>
              </a:solidFill>
              <a:latin typeface="Arial"/>
              <a:ea typeface="Arial"/>
              <a:cs typeface="Arial"/>
              <a:sym typeface="Arial"/>
            </a:endParaRPr>
          </a:p>
        </p:txBody>
      </p:sp>
      <p:sp>
        <p:nvSpPr>
          <p:cNvPr id="289" name="Google Shape;289;p20"/>
          <p:cNvSpPr txBox="1">
            <a:spLocks noGrp="1"/>
          </p:cNvSpPr>
          <p:nvPr>
            <p:ph type="ctrTitle"/>
          </p:nvPr>
        </p:nvSpPr>
        <p:spPr>
          <a:xfrm>
            <a:off x="6779669" y="731126"/>
            <a:ext cx="5162100" cy="22089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lt1"/>
              </a:buClr>
              <a:buSzPts val="6600"/>
              <a:buFont typeface="Calibri"/>
              <a:buNone/>
              <a:defRPr sz="66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90" name="Google Shape;290;p20"/>
          <p:cNvSpPr txBox="1">
            <a:spLocks noGrp="1"/>
          </p:cNvSpPr>
          <p:nvPr>
            <p:ph type="subTitle" idx="1"/>
          </p:nvPr>
        </p:nvSpPr>
        <p:spPr>
          <a:xfrm>
            <a:off x="6815555" y="3111500"/>
            <a:ext cx="5126100" cy="28701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lt1"/>
              </a:buClr>
              <a:buSzPts val="3000"/>
              <a:buFont typeface="Arial"/>
              <a:buNone/>
              <a:defRPr sz="3000" b="0" i="0" u="none" strike="noStrike" cap="none">
                <a:solidFill>
                  <a:schemeClr val="lt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Garamond"/>
                <a:ea typeface="Garamond"/>
                <a:cs typeface="Garamond"/>
                <a:sym typeface="Garamond"/>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291" name="Google Shape;291;p20"/>
          <p:cNvSpPr txBox="1">
            <a:spLocks noGrp="1"/>
          </p:cNvSpPr>
          <p:nvPr>
            <p:ph type="dt" idx="10"/>
          </p:nvPr>
        </p:nvSpPr>
        <p:spPr>
          <a:xfrm>
            <a:off x="270643" y="6356350"/>
            <a:ext cx="27432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92" name="Google Shape;292;p20"/>
          <p:cNvSpPr txBox="1">
            <a:spLocks noGrp="1"/>
          </p:cNvSpPr>
          <p:nvPr>
            <p:ph type="ftr" idx="11"/>
          </p:nvPr>
        </p:nvSpPr>
        <p:spPr>
          <a:xfrm>
            <a:off x="7826829" y="6361571"/>
            <a:ext cx="4114800" cy="365100"/>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293"/>
        <p:cNvGrpSpPr/>
        <p:nvPr/>
      </p:nvGrpSpPr>
      <p:grpSpPr>
        <a:xfrm>
          <a:off x="0" y="0"/>
          <a:ext cx="0" cy="0"/>
          <a:chOff x="0" y="0"/>
          <a:chExt cx="0" cy="0"/>
        </a:xfrm>
      </p:grpSpPr>
      <p:sp>
        <p:nvSpPr>
          <p:cNvPr id="294" name="Google Shape;294;p21"/>
          <p:cNvSpPr/>
          <p:nvPr/>
        </p:nvSpPr>
        <p:spPr>
          <a:xfrm>
            <a:off x="0" y="0"/>
            <a:ext cx="12192000" cy="6858000"/>
          </a:xfrm>
          <a:prstGeom prst="rect">
            <a:avLst/>
          </a:prstGeom>
          <a:solidFill>
            <a:srgbClr val="414B5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5" name="Google Shape;295;p21"/>
          <p:cNvSpPr/>
          <p:nvPr/>
        </p:nvSpPr>
        <p:spPr>
          <a:xfrm>
            <a:off x="6291470" y="4182533"/>
            <a:ext cx="5155500" cy="2218200"/>
          </a:xfrm>
          <a:prstGeom prst="rect">
            <a:avLst/>
          </a:prstGeom>
          <a:solidFill>
            <a:srgbClr val="B94F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6" name="Google Shape;296;p21"/>
          <p:cNvSpPr txBox="1"/>
          <p:nvPr/>
        </p:nvSpPr>
        <p:spPr>
          <a:xfrm>
            <a:off x="6616390" y="4399704"/>
            <a:ext cx="4754100" cy="1754400"/>
          </a:xfrm>
          <a:prstGeom prst="rect">
            <a:avLst/>
          </a:prstGeom>
          <a:noFill/>
          <a:ln>
            <a:noFill/>
          </a:ln>
        </p:spPr>
        <p:txBody>
          <a:bodyPr spcFirstLastPara="1" wrap="square" lIns="91425" tIns="45700" rIns="91425" bIns="45700" anchor="t" anchorCtr="0">
            <a:noAutofit/>
          </a:bodyPr>
          <a:lstStyle/>
          <a:p>
            <a:pPr marL="6350" marR="0" lvl="1" indent="0" algn="l" rtl="0">
              <a:lnSpc>
                <a:spcPct val="9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We are </a:t>
            </a:r>
            <a:r>
              <a:rPr lang="en-IE" sz="2000" b="1" i="0" u="none" strike="noStrike" cap="none">
                <a:solidFill>
                  <a:schemeClr val="lt1"/>
                </a:solidFill>
                <a:latin typeface="Calibri"/>
                <a:ea typeface="Calibri"/>
                <a:cs typeface="Calibri"/>
                <a:sym typeface="Calibri"/>
              </a:rPr>
              <a:t>one of Ireland’s top universities </a:t>
            </a:r>
            <a:endParaRPr sz="1400" b="0" i="0" u="none" strike="noStrike" cap="none">
              <a:solidFill>
                <a:srgbClr val="000000"/>
              </a:solidFill>
              <a:latin typeface="Arial"/>
              <a:ea typeface="Arial"/>
              <a:cs typeface="Arial"/>
              <a:sym typeface="Arial"/>
            </a:endParaRPr>
          </a:p>
          <a:p>
            <a:pPr marL="6350" marR="0" lvl="1" indent="0" algn="l" rtl="0">
              <a:lnSpc>
                <a:spcPct val="90000"/>
              </a:lnSpc>
              <a:spcBef>
                <a:spcPts val="0"/>
              </a:spcBef>
              <a:spcAft>
                <a:spcPts val="0"/>
              </a:spcAft>
              <a:buClr>
                <a:srgbClr val="000000"/>
              </a:buClr>
              <a:buSzPts val="2000"/>
              <a:buFont typeface="Arial"/>
              <a:buNone/>
            </a:pPr>
            <a:r>
              <a:rPr lang="en-IE" sz="2000" b="1" i="0" u="none" strike="noStrike" cap="none">
                <a:solidFill>
                  <a:schemeClr val="lt1"/>
                </a:solidFill>
                <a:latin typeface="Calibri"/>
                <a:ea typeface="Calibri"/>
                <a:cs typeface="Calibri"/>
                <a:sym typeface="Calibri"/>
              </a:rPr>
              <a:t>for graduate employability, </a:t>
            </a:r>
            <a:r>
              <a:rPr lang="en-IE" sz="2000" b="0" i="0" u="none" strike="noStrike" cap="none">
                <a:solidFill>
                  <a:schemeClr val="lt1"/>
                </a:solidFill>
                <a:latin typeface="Calibri"/>
                <a:ea typeface="Calibri"/>
                <a:cs typeface="Calibri"/>
                <a:sym typeface="Calibri"/>
              </a:rPr>
              <a:t>with over</a:t>
            </a:r>
            <a:endParaRPr sz="1400" b="0" i="0" u="none" strike="noStrike" cap="none">
              <a:solidFill>
                <a:srgbClr val="000000"/>
              </a:solidFill>
              <a:latin typeface="Arial"/>
              <a:ea typeface="Arial"/>
              <a:cs typeface="Arial"/>
              <a:sym typeface="Arial"/>
            </a:endParaRPr>
          </a:p>
          <a:p>
            <a:pPr marL="6350" marR="0" lvl="1" indent="0" algn="l" rtl="0">
              <a:lnSpc>
                <a:spcPct val="9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	                      of our graduates </a:t>
            </a:r>
            <a:endParaRPr sz="1400" b="0" i="0" u="none" strike="noStrike" cap="none">
              <a:solidFill>
                <a:srgbClr val="000000"/>
              </a:solidFill>
              <a:latin typeface="Arial"/>
              <a:ea typeface="Arial"/>
              <a:cs typeface="Arial"/>
              <a:sym typeface="Arial"/>
            </a:endParaRPr>
          </a:p>
          <a:p>
            <a:pPr marL="6350" marR="0" lvl="1" indent="0" algn="l" rtl="0">
              <a:lnSpc>
                <a:spcPct val="9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	                      working or in further</a:t>
            </a:r>
            <a:br>
              <a:rPr lang="en-IE" sz="2000" b="0" i="0" u="none" strike="noStrike" cap="none">
                <a:solidFill>
                  <a:schemeClr val="lt1"/>
                </a:solidFill>
                <a:latin typeface="Calibri"/>
                <a:ea typeface="Calibri"/>
                <a:cs typeface="Calibri"/>
                <a:sym typeface="Calibri"/>
              </a:rPr>
            </a:br>
            <a:r>
              <a:rPr lang="en-IE" sz="2000" b="0" i="0" u="none" strike="noStrike" cap="none">
                <a:solidFill>
                  <a:schemeClr val="lt1"/>
                </a:solidFill>
                <a:latin typeface="Calibri"/>
                <a:ea typeface="Calibri"/>
                <a:cs typeface="Calibri"/>
                <a:sym typeface="Calibri"/>
              </a:rPr>
              <a:t>                                      study within six</a:t>
            </a:r>
            <a:br>
              <a:rPr lang="en-IE" sz="2000" b="0" i="0" u="none" strike="noStrike" cap="none">
                <a:solidFill>
                  <a:schemeClr val="lt1"/>
                </a:solidFill>
                <a:latin typeface="Calibri"/>
                <a:ea typeface="Calibri"/>
                <a:cs typeface="Calibri"/>
                <a:sym typeface="Calibri"/>
              </a:rPr>
            </a:br>
            <a:r>
              <a:rPr lang="en-IE" sz="2000" b="0" i="0" u="none" strike="noStrike" cap="none">
                <a:solidFill>
                  <a:schemeClr val="lt1"/>
                </a:solidFill>
                <a:latin typeface="Calibri"/>
                <a:ea typeface="Calibri"/>
                <a:cs typeface="Calibri"/>
                <a:sym typeface="Calibri"/>
              </a:rPr>
              <a:t>                                      months of graduating</a:t>
            </a:r>
            <a:endParaRPr sz="2000" b="1" i="0" u="none" strike="noStrike" cap="none">
              <a:solidFill>
                <a:schemeClr val="lt1"/>
              </a:solidFill>
              <a:latin typeface="Calibri"/>
              <a:ea typeface="Calibri"/>
              <a:cs typeface="Calibri"/>
              <a:sym typeface="Calibri"/>
            </a:endParaRPr>
          </a:p>
        </p:txBody>
      </p:sp>
      <p:sp>
        <p:nvSpPr>
          <p:cNvPr id="297" name="Google Shape;297;p21"/>
          <p:cNvSpPr/>
          <p:nvPr/>
        </p:nvSpPr>
        <p:spPr>
          <a:xfrm>
            <a:off x="704180" y="1778000"/>
            <a:ext cx="3850800" cy="2709300"/>
          </a:xfrm>
          <a:prstGeom prst="rect">
            <a:avLst/>
          </a:prstGeom>
          <a:solidFill>
            <a:srgbClr val="72E0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8" name="Google Shape;298;p21"/>
          <p:cNvSpPr/>
          <p:nvPr/>
        </p:nvSpPr>
        <p:spPr>
          <a:xfrm>
            <a:off x="704181" y="4707467"/>
            <a:ext cx="5327700" cy="1693200"/>
          </a:xfrm>
          <a:prstGeom prst="rect">
            <a:avLst/>
          </a:prstGeom>
          <a:solidFill>
            <a:srgbClr val="96BB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9" name="Google Shape;299;p21"/>
          <p:cNvSpPr/>
          <p:nvPr/>
        </p:nvSpPr>
        <p:spPr>
          <a:xfrm>
            <a:off x="7704667" y="592667"/>
            <a:ext cx="3742200" cy="3386700"/>
          </a:xfrm>
          <a:prstGeom prst="rect">
            <a:avLst/>
          </a:prstGeom>
          <a:solidFill>
            <a:srgbClr val="CFC49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0" name="Google Shape;300;p21"/>
          <p:cNvSpPr/>
          <p:nvPr/>
        </p:nvSpPr>
        <p:spPr>
          <a:xfrm>
            <a:off x="4792133" y="304800"/>
            <a:ext cx="2624700" cy="3674400"/>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1" name="Google Shape;301;p21"/>
          <p:cNvSpPr txBox="1"/>
          <p:nvPr/>
        </p:nvSpPr>
        <p:spPr>
          <a:xfrm>
            <a:off x="953377" y="3340191"/>
            <a:ext cx="3598500" cy="10158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of </a:t>
            </a:r>
            <a:r>
              <a:rPr lang="en-IE" sz="2000" b="1" i="0" u="none" strike="noStrike" cap="none">
                <a:solidFill>
                  <a:schemeClr val="lt1"/>
                </a:solidFill>
                <a:latin typeface="Calibri"/>
                <a:ea typeface="Calibri"/>
                <a:cs typeface="Calibri"/>
                <a:sym typeface="Calibri"/>
              </a:rPr>
              <a:t>universities worldwide </a:t>
            </a:r>
            <a:r>
              <a:rPr lang="en-IE" sz="2000" b="0" i="0" u="none" strike="noStrike" cap="none">
                <a:solidFill>
                  <a:schemeClr val="lt1"/>
                </a:solidFill>
                <a:latin typeface="Calibri"/>
                <a:ea typeface="Calibri"/>
                <a:cs typeface="Calibri"/>
                <a:sym typeface="Calibri"/>
              </a:rPr>
              <a:t>according to </a:t>
            </a:r>
            <a:r>
              <a:rPr lang="en-IE" sz="2000" b="1" i="0" u="none" strike="noStrike" cap="none">
                <a:solidFill>
                  <a:schemeClr val="lt1"/>
                </a:solidFill>
                <a:latin typeface="Calibri"/>
                <a:ea typeface="Calibri"/>
                <a:cs typeface="Calibri"/>
                <a:sym typeface="Calibri"/>
              </a:rPr>
              <a:t>QS World </a:t>
            </a:r>
            <a:br>
              <a:rPr lang="en-IE" sz="2000" b="1" i="0" u="none" strike="noStrike" cap="none">
                <a:solidFill>
                  <a:schemeClr val="lt1"/>
                </a:solidFill>
                <a:latin typeface="Calibri"/>
                <a:ea typeface="Calibri"/>
                <a:cs typeface="Calibri"/>
                <a:sym typeface="Calibri"/>
              </a:rPr>
            </a:br>
            <a:r>
              <a:rPr lang="en-IE" sz="2000" b="1" i="0" u="none" strike="noStrike" cap="none">
                <a:solidFill>
                  <a:schemeClr val="lt1"/>
                </a:solidFill>
                <a:latin typeface="Calibri"/>
                <a:ea typeface="Calibri"/>
                <a:cs typeface="Calibri"/>
                <a:sym typeface="Calibri"/>
              </a:rPr>
              <a:t>University Rankings</a:t>
            </a:r>
            <a:endParaRPr sz="1400" b="0" i="0" u="none" strike="noStrike" cap="none">
              <a:solidFill>
                <a:srgbClr val="000000"/>
              </a:solidFill>
              <a:latin typeface="Arial"/>
              <a:ea typeface="Arial"/>
              <a:cs typeface="Arial"/>
              <a:sym typeface="Arial"/>
            </a:endParaRPr>
          </a:p>
        </p:txBody>
      </p:sp>
      <p:sp>
        <p:nvSpPr>
          <p:cNvPr id="302" name="Google Shape;302;p21"/>
          <p:cNvSpPr txBox="1"/>
          <p:nvPr/>
        </p:nvSpPr>
        <p:spPr>
          <a:xfrm>
            <a:off x="966346" y="1898945"/>
            <a:ext cx="1537800" cy="591000"/>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We rank</a:t>
            </a:r>
            <a:br>
              <a:rPr lang="en-IE" sz="2000" b="0" i="0" u="none" strike="noStrike" cap="none">
                <a:solidFill>
                  <a:schemeClr val="lt1"/>
                </a:solidFill>
                <a:latin typeface="Calibri"/>
                <a:ea typeface="Calibri"/>
                <a:cs typeface="Calibri"/>
                <a:sym typeface="Calibri"/>
              </a:rPr>
            </a:br>
            <a:r>
              <a:rPr lang="en-IE" sz="2000" b="0" i="0" u="none" strike="noStrike" cap="none">
                <a:solidFill>
                  <a:schemeClr val="lt1"/>
                </a:solidFill>
                <a:latin typeface="Calibri"/>
                <a:ea typeface="Calibri"/>
                <a:cs typeface="Calibri"/>
                <a:sym typeface="Calibri"/>
              </a:rPr>
              <a:t>among the</a:t>
            </a:r>
            <a:endParaRPr sz="2000" b="1" i="0" u="none" strike="noStrike" cap="none">
              <a:solidFill>
                <a:schemeClr val="lt1"/>
              </a:solidFill>
              <a:latin typeface="Calibri"/>
              <a:ea typeface="Calibri"/>
              <a:cs typeface="Calibri"/>
              <a:sym typeface="Calibri"/>
            </a:endParaRPr>
          </a:p>
        </p:txBody>
      </p:sp>
      <p:sp>
        <p:nvSpPr>
          <p:cNvPr id="303" name="Google Shape;303;p21"/>
          <p:cNvSpPr txBox="1"/>
          <p:nvPr/>
        </p:nvSpPr>
        <p:spPr>
          <a:xfrm>
            <a:off x="1305942" y="2375309"/>
            <a:ext cx="1323600" cy="9387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5500"/>
              <a:buFont typeface="Arial"/>
              <a:buNone/>
            </a:pPr>
            <a:r>
              <a:rPr lang="en-IE" sz="5500" b="1" i="0" u="none" strike="noStrike" cap="none">
                <a:solidFill>
                  <a:srgbClr val="243C57"/>
                </a:solidFill>
                <a:latin typeface="Calibri"/>
                <a:ea typeface="Calibri"/>
                <a:cs typeface="Calibri"/>
                <a:sym typeface="Calibri"/>
              </a:rPr>
              <a:t>top</a:t>
            </a:r>
            <a:endParaRPr sz="1400" b="0" i="0" u="none" strike="noStrike" cap="none">
              <a:solidFill>
                <a:srgbClr val="000000"/>
              </a:solidFill>
              <a:latin typeface="Arial"/>
              <a:ea typeface="Arial"/>
              <a:cs typeface="Arial"/>
              <a:sym typeface="Arial"/>
            </a:endParaRPr>
          </a:p>
        </p:txBody>
      </p:sp>
      <p:sp>
        <p:nvSpPr>
          <p:cNvPr id="304" name="Google Shape;304;p21"/>
          <p:cNvSpPr txBox="1"/>
          <p:nvPr/>
        </p:nvSpPr>
        <p:spPr>
          <a:xfrm>
            <a:off x="2225455" y="1610974"/>
            <a:ext cx="1323600" cy="20775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2900"/>
              <a:buFont typeface="Arial"/>
              <a:buNone/>
            </a:pPr>
            <a:r>
              <a:rPr lang="en-IE" sz="12900" b="1" i="0" u="none" strike="noStrike" cap="none">
                <a:solidFill>
                  <a:srgbClr val="243C57"/>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305" name="Google Shape;305;p21"/>
          <p:cNvSpPr txBox="1"/>
          <p:nvPr/>
        </p:nvSpPr>
        <p:spPr>
          <a:xfrm>
            <a:off x="2879267" y="1945667"/>
            <a:ext cx="1323600" cy="9387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5500"/>
              <a:buFont typeface="Arial"/>
              <a:buNone/>
            </a:pPr>
            <a:r>
              <a:rPr lang="en-IE" sz="5500" b="1" i="0" u="none" strike="noStrike" cap="none">
                <a:solidFill>
                  <a:srgbClr val="243C57"/>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306" name="Google Shape;306;p21"/>
          <p:cNvSpPr txBox="1"/>
          <p:nvPr/>
        </p:nvSpPr>
        <p:spPr>
          <a:xfrm>
            <a:off x="2297145" y="4863547"/>
            <a:ext cx="3734700" cy="13233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of our researchers </a:t>
            </a:r>
            <a:endParaRPr sz="1400" b="0" i="0" u="none" strike="noStrike" cap="none">
              <a:solidFill>
                <a:srgbClr val="000000"/>
              </a:solidFill>
              <a:latin typeface="Arial"/>
              <a:ea typeface="Arial"/>
              <a:cs typeface="Arial"/>
              <a:sym typeface="Arial"/>
            </a:endParaRPr>
          </a:p>
          <a:p>
            <a:pPr marL="6350" marR="0" lvl="1" indent="0" algn="l" rtl="0">
              <a:lnSpc>
                <a:spcPct val="10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were named among </a:t>
            </a:r>
            <a:endParaRPr sz="1400" b="0" i="0" u="none" strike="noStrike" cap="none">
              <a:solidFill>
                <a:srgbClr val="000000"/>
              </a:solidFill>
              <a:latin typeface="Arial"/>
              <a:ea typeface="Arial"/>
              <a:cs typeface="Arial"/>
              <a:sym typeface="Arial"/>
            </a:endParaRPr>
          </a:p>
          <a:p>
            <a:pPr marL="6350" marR="0" lvl="1" indent="0" algn="l" rtl="0">
              <a:lnSpc>
                <a:spcPct val="10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the </a:t>
            </a:r>
            <a:r>
              <a:rPr lang="en-IE" sz="2000" b="1" i="0" u="none" strike="noStrike" cap="none">
                <a:solidFill>
                  <a:schemeClr val="lt1"/>
                </a:solidFill>
                <a:latin typeface="Calibri"/>
                <a:ea typeface="Calibri"/>
                <a:cs typeface="Calibri"/>
                <a:sym typeface="Calibri"/>
              </a:rPr>
              <a:t>World’s Most Highly Cited Researchers 2016 </a:t>
            </a:r>
            <a:r>
              <a:rPr lang="en-IE" sz="2000" b="0" i="0" u="none" strike="noStrike" cap="none">
                <a:solidFill>
                  <a:schemeClr val="lt1"/>
                </a:solidFill>
                <a:latin typeface="Calibri"/>
                <a:ea typeface="Calibri"/>
                <a:cs typeface="Calibri"/>
                <a:sym typeface="Calibri"/>
              </a:rPr>
              <a:t>by Clarivate</a:t>
            </a:r>
            <a:endParaRPr sz="2000" b="1" i="0" u="none" strike="noStrike" cap="none">
              <a:solidFill>
                <a:schemeClr val="lt1"/>
              </a:solidFill>
              <a:latin typeface="Calibri"/>
              <a:ea typeface="Calibri"/>
              <a:cs typeface="Calibri"/>
              <a:sym typeface="Calibri"/>
            </a:endParaRPr>
          </a:p>
        </p:txBody>
      </p:sp>
      <p:sp>
        <p:nvSpPr>
          <p:cNvPr id="307" name="Google Shape;307;p21"/>
          <p:cNvSpPr txBox="1"/>
          <p:nvPr/>
        </p:nvSpPr>
        <p:spPr>
          <a:xfrm>
            <a:off x="750733" y="4052067"/>
            <a:ext cx="1500000" cy="30933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9500"/>
              <a:buFont typeface="Arial"/>
              <a:buNone/>
            </a:pPr>
            <a:r>
              <a:rPr lang="en-IE" sz="19500" b="1" i="0" u="none" strike="noStrike" cap="none">
                <a:solidFill>
                  <a:srgbClr val="414B57"/>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sp>
        <p:nvSpPr>
          <p:cNvPr id="308" name="Google Shape;308;p21"/>
          <p:cNvSpPr txBox="1"/>
          <p:nvPr/>
        </p:nvSpPr>
        <p:spPr>
          <a:xfrm>
            <a:off x="4894816" y="475937"/>
            <a:ext cx="1961100" cy="591000"/>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Since </a:t>
            </a:r>
            <a:r>
              <a:rPr lang="en-IE" sz="2000" b="1" i="0" u="none" strike="noStrike" cap="none">
                <a:solidFill>
                  <a:schemeClr val="lt1"/>
                </a:solidFill>
                <a:latin typeface="Calibri"/>
                <a:ea typeface="Calibri"/>
                <a:cs typeface="Calibri"/>
                <a:sym typeface="Calibri"/>
              </a:rPr>
              <a:t>2005</a:t>
            </a:r>
            <a:r>
              <a:rPr lang="en-IE" sz="2000" b="0" i="0" u="none" strike="noStrike" cap="none">
                <a:solidFill>
                  <a:schemeClr val="lt1"/>
                </a:solidFill>
                <a:latin typeface="Calibri"/>
                <a:ea typeface="Calibri"/>
                <a:cs typeface="Calibri"/>
                <a:sym typeface="Calibri"/>
              </a:rPr>
              <a:t> we </a:t>
            </a:r>
            <a:endParaRPr sz="1400" b="0" i="0" u="none" strike="noStrike" cap="none">
              <a:solidFill>
                <a:srgbClr val="000000"/>
              </a:solidFill>
              <a:latin typeface="Arial"/>
              <a:ea typeface="Arial"/>
              <a:cs typeface="Arial"/>
              <a:sym typeface="Arial"/>
            </a:endParaRPr>
          </a:p>
          <a:p>
            <a:pPr marL="6350" marR="0" lvl="1" indent="0" algn="l" rtl="0">
              <a:lnSpc>
                <a:spcPct val="8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have </a:t>
            </a:r>
            <a:r>
              <a:rPr lang="en-IE" sz="2000" b="1" i="0" u="none" strike="noStrike" cap="none">
                <a:solidFill>
                  <a:schemeClr val="lt1"/>
                </a:solidFill>
                <a:latin typeface="Calibri"/>
                <a:ea typeface="Calibri"/>
                <a:cs typeface="Calibri"/>
                <a:sym typeface="Calibri"/>
              </a:rPr>
              <a:t>opened</a:t>
            </a:r>
            <a:endParaRPr sz="1400" b="0" i="0" u="none" strike="noStrike" cap="none">
              <a:solidFill>
                <a:srgbClr val="000000"/>
              </a:solidFill>
              <a:latin typeface="Arial"/>
              <a:ea typeface="Arial"/>
              <a:cs typeface="Arial"/>
              <a:sym typeface="Arial"/>
            </a:endParaRPr>
          </a:p>
        </p:txBody>
      </p:sp>
      <p:sp>
        <p:nvSpPr>
          <p:cNvPr id="309" name="Google Shape;309;p21"/>
          <p:cNvSpPr txBox="1"/>
          <p:nvPr/>
        </p:nvSpPr>
        <p:spPr>
          <a:xfrm>
            <a:off x="4853565" y="693834"/>
            <a:ext cx="1796400" cy="16005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9800"/>
              <a:buFont typeface="Arial"/>
              <a:buNone/>
            </a:pPr>
            <a:r>
              <a:rPr lang="en-IE" sz="9800" b="1" i="0" u="none" strike="noStrike" cap="none">
                <a:solidFill>
                  <a:srgbClr val="3F3F3F"/>
                </a:solidFill>
                <a:latin typeface="Calibri"/>
                <a:ea typeface="Calibri"/>
                <a:cs typeface="Calibri"/>
                <a:sym typeface="Calibri"/>
              </a:rPr>
              <a:t>16</a:t>
            </a:r>
            <a:endParaRPr sz="1400" b="0" i="0" u="none" strike="noStrike" cap="none">
              <a:solidFill>
                <a:srgbClr val="000000"/>
              </a:solidFill>
              <a:latin typeface="Arial"/>
              <a:ea typeface="Arial"/>
              <a:cs typeface="Arial"/>
              <a:sym typeface="Arial"/>
            </a:endParaRPr>
          </a:p>
        </p:txBody>
      </p:sp>
      <p:sp>
        <p:nvSpPr>
          <p:cNvPr id="310" name="Google Shape;310;p21"/>
          <p:cNvSpPr txBox="1"/>
          <p:nvPr/>
        </p:nvSpPr>
        <p:spPr>
          <a:xfrm>
            <a:off x="4877882" y="2450571"/>
            <a:ext cx="2592600" cy="1408200"/>
          </a:xfrm>
          <a:prstGeom prst="rect">
            <a:avLst/>
          </a:prstGeom>
          <a:noFill/>
          <a:ln>
            <a:noFill/>
          </a:ln>
        </p:spPr>
        <p:txBody>
          <a:bodyPr spcFirstLastPara="1" wrap="square" lIns="91425" tIns="45700" rIns="91425" bIns="45700" anchor="t" anchorCtr="0">
            <a:noAutofit/>
          </a:bodyPr>
          <a:lstStyle/>
          <a:p>
            <a:pPr marL="6350" marR="0" lvl="1" indent="0" algn="l" rtl="0">
              <a:lnSpc>
                <a:spcPct val="90000"/>
              </a:lnSpc>
              <a:spcBef>
                <a:spcPts val="0"/>
              </a:spcBef>
              <a:spcAft>
                <a:spcPts val="0"/>
              </a:spcAft>
              <a:buClr>
                <a:srgbClr val="000000"/>
              </a:buClr>
              <a:buSzPts val="1900"/>
              <a:buFont typeface="Arial"/>
              <a:buNone/>
            </a:pPr>
            <a:r>
              <a:rPr lang="en-IE" sz="1900" b="0" i="0" u="none" strike="noStrike" cap="none">
                <a:solidFill>
                  <a:schemeClr val="lt1"/>
                </a:solidFill>
                <a:latin typeface="Calibri"/>
                <a:ea typeface="Calibri"/>
                <a:cs typeface="Calibri"/>
                <a:sym typeface="Calibri"/>
              </a:rPr>
              <a:t>which has transformed the campus and given students and staff access to the very best facilities and research</a:t>
            </a:r>
            <a:endParaRPr sz="1900" b="1" i="0" u="none" strike="noStrike" cap="none">
              <a:solidFill>
                <a:schemeClr val="lt1"/>
              </a:solidFill>
              <a:latin typeface="Calibri"/>
              <a:ea typeface="Calibri"/>
              <a:cs typeface="Calibri"/>
              <a:sym typeface="Calibri"/>
            </a:endParaRPr>
          </a:p>
        </p:txBody>
      </p:sp>
      <p:sp>
        <p:nvSpPr>
          <p:cNvPr id="311" name="Google Shape;311;p21"/>
          <p:cNvSpPr txBox="1"/>
          <p:nvPr/>
        </p:nvSpPr>
        <p:spPr>
          <a:xfrm>
            <a:off x="4889050" y="1999160"/>
            <a:ext cx="2288100" cy="534000"/>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3500"/>
              <a:buFont typeface="Arial"/>
              <a:buNone/>
            </a:pPr>
            <a:r>
              <a:rPr lang="en-IE" sz="3500" b="1" i="0" u="none" strike="noStrike" cap="none">
                <a:solidFill>
                  <a:srgbClr val="3F3F3F"/>
                </a:solidFill>
                <a:latin typeface="Calibri"/>
                <a:ea typeface="Calibri"/>
                <a:cs typeface="Calibri"/>
                <a:sym typeface="Calibri"/>
              </a:rPr>
              <a:t>buildings</a:t>
            </a:r>
            <a:endParaRPr sz="1400" b="0" i="0" u="none" strike="noStrike" cap="none">
              <a:solidFill>
                <a:srgbClr val="000000"/>
              </a:solidFill>
              <a:latin typeface="Arial"/>
              <a:ea typeface="Arial"/>
              <a:cs typeface="Arial"/>
              <a:sym typeface="Arial"/>
            </a:endParaRPr>
          </a:p>
        </p:txBody>
      </p:sp>
      <p:sp>
        <p:nvSpPr>
          <p:cNvPr id="312" name="Google Shape;312;p21"/>
          <p:cNvSpPr txBox="1"/>
          <p:nvPr/>
        </p:nvSpPr>
        <p:spPr>
          <a:xfrm>
            <a:off x="6117435" y="1530459"/>
            <a:ext cx="2288100" cy="534000"/>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3500"/>
              <a:buFont typeface="Arial"/>
              <a:buNone/>
            </a:pPr>
            <a:r>
              <a:rPr lang="en-IE" sz="3500" b="1" i="0" u="none" strike="noStrike" cap="none">
                <a:solidFill>
                  <a:srgbClr val="3F3F3F"/>
                </a:solidFill>
                <a:latin typeface="Calibri"/>
                <a:ea typeface="Calibri"/>
                <a:cs typeface="Calibri"/>
                <a:sym typeface="Calibri"/>
              </a:rPr>
              <a:t>new</a:t>
            </a:r>
            <a:endParaRPr sz="1400" b="0" i="0" u="none" strike="noStrike" cap="none">
              <a:solidFill>
                <a:srgbClr val="000000"/>
              </a:solidFill>
              <a:latin typeface="Arial"/>
              <a:ea typeface="Arial"/>
              <a:cs typeface="Arial"/>
              <a:sym typeface="Arial"/>
            </a:endParaRPr>
          </a:p>
        </p:txBody>
      </p:sp>
      <p:sp>
        <p:nvSpPr>
          <p:cNvPr id="313" name="Google Shape;313;p21"/>
          <p:cNvSpPr txBox="1"/>
          <p:nvPr/>
        </p:nvSpPr>
        <p:spPr>
          <a:xfrm>
            <a:off x="7820001" y="696244"/>
            <a:ext cx="3333000" cy="591000"/>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In 2015/2016, the University had an </a:t>
            </a:r>
            <a:r>
              <a:rPr lang="en-IE" sz="2000" b="1" i="0" u="none" strike="noStrike" cap="none">
                <a:solidFill>
                  <a:schemeClr val="lt1"/>
                </a:solidFill>
                <a:latin typeface="Calibri"/>
                <a:ea typeface="Calibri"/>
                <a:cs typeface="Calibri"/>
                <a:sym typeface="Calibri"/>
              </a:rPr>
              <a:t>annual income </a:t>
            </a:r>
            <a:r>
              <a:rPr lang="en-IE" sz="2000" b="0" i="0" u="none" strike="noStrike" cap="none">
                <a:solidFill>
                  <a:schemeClr val="lt1"/>
                </a:solidFill>
                <a:latin typeface="Calibri"/>
                <a:ea typeface="Calibri"/>
                <a:cs typeface="Calibri"/>
                <a:sym typeface="Calibri"/>
              </a:rPr>
              <a:t>of</a:t>
            </a:r>
            <a:endParaRPr sz="2000" b="1" i="0" u="none" strike="noStrike" cap="none">
              <a:solidFill>
                <a:schemeClr val="lt1"/>
              </a:solidFill>
              <a:latin typeface="Calibri"/>
              <a:ea typeface="Calibri"/>
              <a:cs typeface="Calibri"/>
              <a:sym typeface="Calibri"/>
            </a:endParaRPr>
          </a:p>
        </p:txBody>
      </p:sp>
      <p:sp>
        <p:nvSpPr>
          <p:cNvPr id="314" name="Google Shape;314;p21"/>
          <p:cNvSpPr txBox="1"/>
          <p:nvPr/>
        </p:nvSpPr>
        <p:spPr>
          <a:xfrm>
            <a:off x="8051879" y="974190"/>
            <a:ext cx="3381900" cy="14004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8500"/>
              <a:buFont typeface="Arial"/>
              <a:buNone/>
            </a:pPr>
            <a:r>
              <a:rPr lang="en-IE" sz="8500" b="1" i="0" u="none" strike="noStrike" cap="none">
                <a:solidFill>
                  <a:srgbClr val="75114A"/>
                </a:solidFill>
                <a:latin typeface="Calibri"/>
                <a:ea typeface="Calibri"/>
                <a:cs typeface="Calibri"/>
                <a:sym typeface="Calibri"/>
              </a:rPr>
              <a:t>€218.5</a:t>
            </a:r>
            <a:endParaRPr sz="1400" b="0" i="0" u="none" strike="noStrike" cap="none">
              <a:solidFill>
                <a:srgbClr val="000000"/>
              </a:solidFill>
              <a:latin typeface="Arial"/>
              <a:ea typeface="Arial"/>
              <a:cs typeface="Arial"/>
              <a:sym typeface="Arial"/>
            </a:endParaRPr>
          </a:p>
        </p:txBody>
      </p:sp>
      <p:sp>
        <p:nvSpPr>
          <p:cNvPr id="315" name="Google Shape;315;p21"/>
          <p:cNvSpPr txBox="1"/>
          <p:nvPr/>
        </p:nvSpPr>
        <p:spPr>
          <a:xfrm>
            <a:off x="9992465" y="2070383"/>
            <a:ext cx="1380600" cy="508800"/>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3300"/>
              <a:buFont typeface="Arial"/>
              <a:buNone/>
            </a:pPr>
            <a:r>
              <a:rPr lang="en-IE" sz="3300" b="0" i="0" u="none" strike="noStrike" cap="none">
                <a:solidFill>
                  <a:srgbClr val="753055"/>
                </a:solidFill>
                <a:latin typeface="Calibri"/>
                <a:ea typeface="Calibri"/>
                <a:cs typeface="Calibri"/>
                <a:sym typeface="Calibri"/>
              </a:rPr>
              <a:t>million</a:t>
            </a:r>
            <a:endParaRPr sz="3300" b="1" i="0" u="none" strike="noStrike" cap="none">
              <a:solidFill>
                <a:srgbClr val="753055"/>
              </a:solidFill>
              <a:latin typeface="Calibri"/>
              <a:ea typeface="Calibri"/>
              <a:cs typeface="Calibri"/>
              <a:sym typeface="Calibri"/>
            </a:endParaRPr>
          </a:p>
        </p:txBody>
      </p:sp>
      <p:sp>
        <p:nvSpPr>
          <p:cNvPr id="316" name="Google Shape;316;p21"/>
          <p:cNvSpPr txBox="1"/>
          <p:nvPr/>
        </p:nvSpPr>
        <p:spPr>
          <a:xfrm>
            <a:off x="7781904" y="3371312"/>
            <a:ext cx="3659400" cy="508800"/>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3300"/>
              <a:buFont typeface="Arial"/>
              <a:buNone/>
            </a:pPr>
            <a:r>
              <a:rPr lang="en-IE" sz="3300" b="0" i="0" u="none" strike="noStrike" cap="none">
                <a:solidFill>
                  <a:srgbClr val="753055"/>
                </a:solidFill>
                <a:latin typeface="Calibri"/>
                <a:ea typeface="Calibri"/>
                <a:cs typeface="Calibri"/>
                <a:sym typeface="Calibri"/>
              </a:rPr>
              <a:t>alumni worldwide</a:t>
            </a:r>
            <a:endParaRPr sz="3300" b="1" i="0" u="none" strike="noStrike" cap="none">
              <a:solidFill>
                <a:srgbClr val="753055"/>
              </a:solidFill>
              <a:latin typeface="Calibri"/>
              <a:ea typeface="Calibri"/>
              <a:cs typeface="Calibri"/>
              <a:sym typeface="Calibri"/>
            </a:endParaRPr>
          </a:p>
        </p:txBody>
      </p:sp>
      <p:sp>
        <p:nvSpPr>
          <p:cNvPr id="317" name="Google Shape;317;p21"/>
          <p:cNvSpPr txBox="1"/>
          <p:nvPr/>
        </p:nvSpPr>
        <p:spPr>
          <a:xfrm>
            <a:off x="7768934" y="2849970"/>
            <a:ext cx="953400" cy="508800"/>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3300"/>
              <a:buFont typeface="Arial"/>
              <a:buNone/>
            </a:pPr>
            <a:r>
              <a:rPr lang="en-IE" sz="3300" b="0" i="0" u="none" strike="noStrike" cap="none">
                <a:solidFill>
                  <a:schemeClr val="lt1"/>
                </a:solidFill>
                <a:latin typeface="Calibri"/>
                <a:ea typeface="Calibri"/>
                <a:cs typeface="Calibri"/>
                <a:sym typeface="Calibri"/>
              </a:rPr>
              <a:t>over</a:t>
            </a:r>
            <a:endParaRPr sz="3300" b="1" i="0" u="none" strike="noStrike" cap="none">
              <a:solidFill>
                <a:schemeClr val="lt1"/>
              </a:solidFill>
              <a:latin typeface="Calibri"/>
              <a:ea typeface="Calibri"/>
              <a:cs typeface="Calibri"/>
              <a:sym typeface="Calibri"/>
            </a:endParaRPr>
          </a:p>
        </p:txBody>
      </p:sp>
      <p:sp>
        <p:nvSpPr>
          <p:cNvPr id="318" name="Google Shape;318;p21"/>
          <p:cNvSpPr txBox="1"/>
          <p:nvPr/>
        </p:nvSpPr>
        <p:spPr>
          <a:xfrm>
            <a:off x="8589525" y="2331232"/>
            <a:ext cx="3381900" cy="12465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7300"/>
              <a:buFont typeface="Arial"/>
              <a:buNone/>
            </a:pPr>
            <a:r>
              <a:rPr lang="en-IE" sz="7300" b="1" i="0" u="none" strike="noStrike" cap="none">
                <a:solidFill>
                  <a:srgbClr val="75114A"/>
                </a:solidFill>
                <a:latin typeface="Calibri"/>
                <a:ea typeface="Calibri"/>
                <a:cs typeface="Calibri"/>
                <a:sym typeface="Calibri"/>
              </a:rPr>
              <a:t>90,000</a:t>
            </a:r>
            <a:endParaRPr sz="1400" b="0" i="0" u="none" strike="noStrike" cap="none">
              <a:solidFill>
                <a:srgbClr val="000000"/>
              </a:solidFill>
              <a:latin typeface="Arial"/>
              <a:ea typeface="Arial"/>
              <a:cs typeface="Arial"/>
              <a:sym typeface="Arial"/>
            </a:endParaRPr>
          </a:p>
        </p:txBody>
      </p:sp>
      <p:cxnSp>
        <p:nvCxnSpPr>
          <p:cNvPr id="319" name="Google Shape;319;p21"/>
          <p:cNvCxnSpPr/>
          <p:nvPr/>
        </p:nvCxnSpPr>
        <p:spPr>
          <a:xfrm>
            <a:off x="7951104" y="2546687"/>
            <a:ext cx="3216300" cy="0"/>
          </a:xfrm>
          <a:prstGeom prst="straightConnector1">
            <a:avLst/>
          </a:prstGeom>
          <a:noFill/>
          <a:ln w="28575" cap="flat" cmpd="sng">
            <a:solidFill>
              <a:srgbClr val="EAF1D3"/>
            </a:solidFill>
            <a:prstDash val="solid"/>
            <a:miter lim="800000"/>
            <a:headEnd type="none" w="sm" len="sm"/>
            <a:tailEnd type="none" w="sm" len="sm"/>
          </a:ln>
        </p:spPr>
      </p:cxnSp>
      <p:sp>
        <p:nvSpPr>
          <p:cNvPr id="320" name="Google Shape;320;p21"/>
          <p:cNvSpPr txBox="1"/>
          <p:nvPr/>
        </p:nvSpPr>
        <p:spPr>
          <a:xfrm>
            <a:off x="6639342" y="4595845"/>
            <a:ext cx="1976100" cy="19389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2000"/>
              <a:buFont typeface="Arial"/>
              <a:buNone/>
            </a:pPr>
            <a:r>
              <a:rPr lang="en-IE" sz="12000" b="1" i="0" u="none" strike="noStrike" cap="none">
                <a:solidFill>
                  <a:srgbClr val="6B0E33"/>
                </a:solidFill>
                <a:latin typeface="Calibri"/>
                <a:ea typeface="Calibri"/>
                <a:cs typeface="Calibri"/>
                <a:sym typeface="Calibri"/>
              </a:rPr>
              <a:t>96</a:t>
            </a:r>
            <a:endParaRPr sz="1400" b="0" i="0" u="none" strike="noStrike" cap="none">
              <a:solidFill>
                <a:srgbClr val="000000"/>
              </a:solidFill>
              <a:latin typeface="Arial"/>
              <a:ea typeface="Arial"/>
              <a:cs typeface="Arial"/>
              <a:sym typeface="Arial"/>
            </a:endParaRPr>
          </a:p>
        </p:txBody>
      </p:sp>
      <p:sp>
        <p:nvSpPr>
          <p:cNvPr id="321" name="Google Shape;321;p21"/>
          <p:cNvSpPr txBox="1"/>
          <p:nvPr/>
        </p:nvSpPr>
        <p:spPr>
          <a:xfrm>
            <a:off x="8119101" y="4790338"/>
            <a:ext cx="835500" cy="11697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7000"/>
              <a:buFont typeface="Arial"/>
              <a:buNone/>
            </a:pPr>
            <a:r>
              <a:rPr lang="en-IE" sz="7000" b="1" i="0" u="none" strike="noStrike" cap="none">
                <a:solidFill>
                  <a:srgbClr val="6B0E33"/>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322" name="Google Shape;322;p21"/>
          <p:cNvSpPr txBox="1"/>
          <p:nvPr/>
        </p:nvSpPr>
        <p:spPr>
          <a:xfrm>
            <a:off x="511197" y="228758"/>
            <a:ext cx="2694000" cy="1426500"/>
          </a:xfrm>
          <a:prstGeom prst="rect">
            <a:avLst/>
          </a:prstGeom>
          <a:noFill/>
          <a:ln>
            <a:noFill/>
          </a:ln>
        </p:spPr>
        <p:txBody>
          <a:bodyPr spcFirstLastPara="1" wrap="square" lIns="91425" tIns="45700" rIns="91425" bIns="45700" anchor="t" anchorCtr="0">
            <a:noAutofit/>
          </a:bodyPr>
          <a:lstStyle/>
          <a:p>
            <a:pPr marL="6350" marR="0" lvl="1" indent="0" algn="l" rtl="0">
              <a:lnSpc>
                <a:spcPct val="70000"/>
              </a:lnSpc>
              <a:spcBef>
                <a:spcPts val="0"/>
              </a:spcBef>
              <a:spcAft>
                <a:spcPts val="0"/>
              </a:spcAft>
              <a:buClr>
                <a:srgbClr val="000000"/>
              </a:buClr>
              <a:buSzPts val="6000"/>
              <a:buFont typeface="Arial"/>
              <a:buNone/>
            </a:pPr>
            <a:r>
              <a:rPr lang="en-IE" sz="6000" b="0" i="0" u="none" strike="noStrike" cap="none">
                <a:solidFill>
                  <a:schemeClr val="lt1"/>
                </a:solidFill>
                <a:latin typeface="Calibri"/>
                <a:ea typeface="Calibri"/>
                <a:cs typeface="Calibri"/>
                <a:sym typeface="Calibri"/>
              </a:rPr>
              <a:t>At a</a:t>
            </a:r>
            <a:endParaRPr sz="1400" b="0" i="0" u="none" strike="noStrike" cap="none">
              <a:solidFill>
                <a:srgbClr val="000000"/>
              </a:solidFill>
              <a:latin typeface="Arial"/>
              <a:ea typeface="Arial"/>
              <a:cs typeface="Arial"/>
              <a:sym typeface="Arial"/>
            </a:endParaRPr>
          </a:p>
          <a:p>
            <a:pPr marL="6350" marR="0" lvl="1" indent="0" algn="l" rtl="0">
              <a:lnSpc>
                <a:spcPct val="70000"/>
              </a:lnSpc>
              <a:spcBef>
                <a:spcPts val="0"/>
              </a:spcBef>
              <a:spcAft>
                <a:spcPts val="0"/>
              </a:spcAft>
              <a:buClr>
                <a:srgbClr val="000000"/>
              </a:buClr>
              <a:buSzPts val="6000"/>
              <a:buFont typeface="Arial"/>
              <a:buNone/>
            </a:pPr>
            <a:r>
              <a:rPr lang="en-IE" sz="6000" b="0" i="0" u="none" strike="noStrike" cap="none">
                <a:solidFill>
                  <a:schemeClr val="lt1"/>
                </a:solidFill>
                <a:latin typeface="Calibri"/>
                <a:ea typeface="Calibri"/>
                <a:cs typeface="Calibri"/>
                <a:sym typeface="Calibri"/>
              </a:rPr>
              <a:t>glance</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323"/>
        <p:cNvGrpSpPr/>
        <p:nvPr/>
      </p:nvGrpSpPr>
      <p:grpSpPr>
        <a:xfrm>
          <a:off x="0" y="0"/>
          <a:ext cx="0" cy="0"/>
          <a:chOff x="0" y="0"/>
          <a:chExt cx="0" cy="0"/>
        </a:xfrm>
      </p:grpSpPr>
      <p:sp>
        <p:nvSpPr>
          <p:cNvPr id="324" name="Google Shape;324;p22"/>
          <p:cNvSpPr/>
          <p:nvPr/>
        </p:nvSpPr>
        <p:spPr>
          <a:xfrm>
            <a:off x="0" y="0"/>
            <a:ext cx="12192000" cy="6858000"/>
          </a:xfrm>
          <a:prstGeom prst="rect">
            <a:avLst/>
          </a:prstGeom>
          <a:solidFill>
            <a:srgbClr val="52D0B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25" name="Google Shape;325;p22"/>
          <p:cNvPicPr preferRelativeResize="0"/>
          <p:nvPr/>
        </p:nvPicPr>
        <p:blipFill rotWithShape="1">
          <a:blip r:embed="rId2">
            <a:alphaModFix/>
          </a:blip>
          <a:srcRect r="1941" b="-7886"/>
          <a:stretch/>
        </p:blipFill>
        <p:spPr>
          <a:xfrm>
            <a:off x="3747382" y="755373"/>
            <a:ext cx="8471124" cy="6102628"/>
          </a:xfrm>
          <a:prstGeom prst="rect">
            <a:avLst/>
          </a:prstGeom>
          <a:noFill/>
          <a:ln>
            <a:noFill/>
          </a:ln>
        </p:spPr>
      </p:pic>
      <p:sp>
        <p:nvSpPr>
          <p:cNvPr id="326" name="Google Shape;326;p22"/>
          <p:cNvSpPr txBox="1"/>
          <p:nvPr/>
        </p:nvSpPr>
        <p:spPr>
          <a:xfrm>
            <a:off x="460397" y="381158"/>
            <a:ext cx="2694000" cy="1315500"/>
          </a:xfrm>
          <a:prstGeom prst="rect">
            <a:avLst/>
          </a:prstGeom>
          <a:noFill/>
          <a:ln>
            <a:noFill/>
          </a:ln>
        </p:spPr>
        <p:txBody>
          <a:bodyPr spcFirstLastPara="1" wrap="square" lIns="91425" tIns="45700" rIns="91425" bIns="45700" anchor="t" anchorCtr="0">
            <a:noAutofit/>
          </a:bodyPr>
          <a:lstStyle/>
          <a:p>
            <a:pPr marL="6350" marR="0" lvl="1" indent="0" algn="l" rtl="0">
              <a:lnSpc>
                <a:spcPct val="70000"/>
              </a:lnSpc>
              <a:spcBef>
                <a:spcPts val="0"/>
              </a:spcBef>
              <a:spcAft>
                <a:spcPts val="0"/>
              </a:spcAft>
              <a:buClr>
                <a:srgbClr val="000000"/>
              </a:buClr>
              <a:buSzPts val="5500"/>
              <a:buFont typeface="Arial"/>
              <a:buNone/>
            </a:pPr>
            <a:r>
              <a:rPr lang="en-IE" sz="5500" b="0" i="0" u="none" strike="noStrike" cap="none">
                <a:solidFill>
                  <a:schemeClr val="lt1"/>
                </a:solidFill>
                <a:latin typeface="Calibri"/>
                <a:ea typeface="Calibri"/>
                <a:cs typeface="Calibri"/>
                <a:sym typeface="Calibri"/>
              </a:rPr>
              <a:t>World</a:t>
            </a:r>
            <a:endParaRPr sz="1400" b="0" i="0" u="none" strike="noStrike" cap="none">
              <a:solidFill>
                <a:srgbClr val="000000"/>
              </a:solidFill>
              <a:latin typeface="Arial"/>
              <a:ea typeface="Arial"/>
              <a:cs typeface="Arial"/>
              <a:sym typeface="Arial"/>
            </a:endParaRPr>
          </a:p>
          <a:p>
            <a:pPr marL="6350" marR="0" lvl="1" indent="0" algn="l" rtl="0">
              <a:lnSpc>
                <a:spcPct val="70000"/>
              </a:lnSpc>
              <a:spcBef>
                <a:spcPts val="0"/>
              </a:spcBef>
              <a:spcAft>
                <a:spcPts val="0"/>
              </a:spcAft>
              <a:buClr>
                <a:srgbClr val="000000"/>
              </a:buClr>
              <a:buSzPts val="5500"/>
              <a:buFont typeface="Arial"/>
              <a:buNone/>
            </a:pPr>
            <a:r>
              <a:rPr lang="en-IE" sz="5500" b="0" i="0" u="none" strike="noStrike" cap="none">
                <a:solidFill>
                  <a:schemeClr val="lt1"/>
                </a:solidFill>
                <a:latin typeface="Calibri"/>
                <a:ea typeface="Calibri"/>
                <a:cs typeface="Calibri"/>
                <a:sym typeface="Calibri"/>
              </a:rPr>
              <a:t>Ranking</a:t>
            </a:r>
            <a:endParaRPr sz="1400" b="0" i="0" u="none" strike="noStrike" cap="none">
              <a:solidFill>
                <a:srgbClr val="000000"/>
              </a:solidFill>
              <a:latin typeface="Arial"/>
              <a:ea typeface="Arial"/>
              <a:cs typeface="Arial"/>
              <a:sym typeface="Arial"/>
            </a:endParaRPr>
          </a:p>
        </p:txBody>
      </p:sp>
      <p:sp>
        <p:nvSpPr>
          <p:cNvPr id="327" name="Google Shape;327;p22"/>
          <p:cNvSpPr txBox="1"/>
          <p:nvPr/>
        </p:nvSpPr>
        <p:spPr>
          <a:xfrm>
            <a:off x="460397" y="1661930"/>
            <a:ext cx="4590300" cy="1815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E" sz="1400" b="1" i="0" u="none" strike="noStrike" cap="none">
                <a:solidFill>
                  <a:srgbClr val="204A51"/>
                </a:solidFill>
                <a:latin typeface="Garamond"/>
                <a:ea typeface="Garamond"/>
                <a:cs typeface="Garamond"/>
                <a:sym typeface="Garamond"/>
              </a:rPr>
              <a:t>Since 2012, NUI Galway has been </a:t>
            </a:r>
            <a:br>
              <a:rPr lang="en-IE" sz="1400" b="1" i="0" u="none" strike="noStrike" cap="none">
                <a:solidFill>
                  <a:srgbClr val="204A51"/>
                </a:solidFill>
                <a:latin typeface="Garamond"/>
                <a:ea typeface="Garamond"/>
                <a:cs typeface="Garamond"/>
                <a:sym typeface="Garamond"/>
              </a:rPr>
            </a:br>
            <a:r>
              <a:rPr lang="en-IE" sz="1400" b="1" i="0" u="none" strike="noStrike" cap="none">
                <a:solidFill>
                  <a:srgbClr val="204A51"/>
                </a:solidFill>
                <a:latin typeface="Garamond"/>
                <a:ea typeface="Garamond"/>
                <a:cs typeface="Garamond"/>
                <a:sym typeface="Garamond"/>
              </a:rPr>
              <a:t>the only university in Ireland to rise </a:t>
            </a:r>
            <a:br>
              <a:rPr lang="en-IE" sz="1400" b="1" i="0" u="none" strike="noStrike" cap="none">
                <a:solidFill>
                  <a:srgbClr val="204A51"/>
                </a:solidFill>
                <a:latin typeface="Garamond"/>
                <a:ea typeface="Garamond"/>
                <a:cs typeface="Garamond"/>
                <a:sym typeface="Garamond"/>
              </a:rPr>
            </a:br>
            <a:r>
              <a:rPr lang="en-IE" sz="1400" b="1" i="0" u="none" strike="noStrike" cap="none">
                <a:solidFill>
                  <a:srgbClr val="204A51"/>
                </a:solidFill>
                <a:latin typeface="Garamond"/>
                <a:ea typeface="Garamond"/>
                <a:cs typeface="Garamond"/>
                <a:sym typeface="Garamond"/>
              </a:rPr>
              <a:t>consistently in the most competitive </a:t>
            </a:r>
            <a:br>
              <a:rPr lang="en-IE" sz="1400" b="1" i="0" u="none" strike="noStrike" cap="none">
                <a:solidFill>
                  <a:srgbClr val="204A51"/>
                </a:solidFill>
                <a:latin typeface="Garamond"/>
                <a:ea typeface="Garamond"/>
                <a:cs typeface="Garamond"/>
                <a:sym typeface="Garamond"/>
              </a:rPr>
            </a:br>
            <a:r>
              <a:rPr lang="en-IE" sz="1400" b="1" i="0" u="none" strike="noStrike" cap="none">
                <a:solidFill>
                  <a:srgbClr val="204A51"/>
                </a:solidFill>
                <a:latin typeface="Garamond"/>
                <a:ea typeface="Garamond"/>
                <a:cs typeface="Garamond"/>
                <a:sym typeface="Garamond"/>
              </a:rPr>
              <a:t>World University Rankings. Both the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IE" sz="1400" b="1" i="1" u="none" strike="noStrike" cap="none">
                <a:solidFill>
                  <a:srgbClr val="204A51"/>
                </a:solidFill>
                <a:latin typeface="Garamond"/>
                <a:ea typeface="Garamond"/>
                <a:cs typeface="Garamond"/>
                <a:sym typeface="Garamond"/>
              </a:rPr>
              <a:t>Times Higher Education </a:t>
            </a:r>
            <a:r>
              <a:rPr lang="en-IE" sz="1400" b="1" i="0" u="none" strike="noStrike" cap="none">
                <a:solidFill>
                  <a:srgbClr val="204A51"/>
                </a:solidFill>
                <a:latin typeface="Garamond"/>
                <a:ea typeface="Garamond"/>
                <a:cs typeface="Garamond"/>
                <a:sym typeface="Garamond"/>
              </a:rPr>
              <a:t>and </a:t>
            </a:r>
            <a:br>
              <a:rPr lang="en-IE" sz="1400" b="1" i="0" u="none" strike="noStrike" cap="none">
                <a:solidFill>
                  <a:srgbClr val="204A51"/>
                </a:solidFill>
                <a:latin typeface="Garamond"/>
                <a:ea typeface="Garamond"/>
                <a:cs typeface="Garamond"/>
                <a:sym typeface="Garamond"/>
              </a:rPr>
            </a:br>
            <a:r>
              <a:rPr lang="en-IE" sz="1400" b="1" i="1" u="none" strike="noStrike" cap="none">
                <a:solidFill>
                  <a:srgbClr val="204A51"/>
                </a:solidFill>
                <a:latin typeface="Garamond"/>
                <a:ea typeface="Garamond"/>
                <a:cs typeface="Garamond"/>
                <a:sym typeface="Garamond"/>
              </a:rPr>
              <a:t>QS World University Rankings  </a:t>
            </a:r>
            <a:r>
              <a:rPr lang="en-IE" sz="1400" b="1" i="0" u="none" strike="noStrike" cap="none">
                <a:solidFill>
                  <a:srgbClr val="204A51"/>
                </a:solidFill>
                <a:latin typeface="Garamond"/>
                <a:ea typeface="Garamond"/>
                <a:cs typeface="Garamond"/>
                <a:sym typeface="Garamond"/>
              </a:rPr>
              <a:t>have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IE" sz="1400" b="1" i="0" u="none" strike="noStrike" cap="none">
                <a:solidFill>
                  <a:srgbClr val="204A51"/>
                </a:solidFill>
                <a:latin typeface="Garamond"/>
                <a:ea typeface="Garamond"/>
                <a:cs typeface="Garamond"/>
                <a:sym typeface="Garamond"/>
              </a:rPr>
              <a:t>placed the University in a higher </a:t>
            </a:r>
            <a:br>
              <a:rPr lang="en-IE" sz="1400" b="1" i="0" u="none" strike="noStrike" cap="none">
                <a:solidFill>
                  <a:srgbClr val="204A51"/>
                </a:solidFill>
                <a:latin typeface="Garamond"/>
                <a:ea typeface="Garamond"/>
                <a:cs typeface="Garamond"/>
                <a:sym typeface="Garamond"/>
              </a:rPr>
            </a:br>
            <a:r>
              <a:rPr lang="en-IE" sz="1400" b="1" i="0" u="none" strike="noStrike" cap="none">
                <a:solidFill>
                  <a:srgbClr val="204A51"/>
                </a:solidFill>
                <a:latin typeface="Garamond"/>
                <a:ea typeface="Garamond"/>
                <a:cs typeface="Garamond"/>
                <a:sym typeface="Garamond"/>
              </a:rPr>
              <a:t>position year-on-year.</a:t>
            </a:r>
            <a:endParaRPr sz="1400" b="0" i="0" u="none" strike="noStrike" cap="none">
              <a:solidFill>
                <a:srgbClr val="000000"/>
              </a:solidFill>
              <a:latin typeface="Arial"/>
              <a:ea typeface="Arial"/>
              <a:cs typeface="Arial"/>
              <a:sym typeface="Arial"/>
            </a:endParaRPr>
          </a:p>
        </p:txBody>
      </p:sp>
      <p:sp>
        <p:nvSpPr>
          <p:cNvPr id="328" name="Google Shape;328;p22"/>
          <p:cNvSpPr/>
          <p:nvPr/>
        </p:nvSpPr>
        <p:spPr>
          <a:xfrm>
            <a:off x="4399720" y="530087"/>
            <a:ext cx="3114300" cy="3114300"/>
          </a:xfrm>
          <a:prstGeom prst="ellipse">
            <a:avLst/>
          </a:prstGeom>
          <a:solidFill>
            <a:srgbClr val="75114A">
              <a:alpha val="80000"/>
            </a:srgbClr>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9" name="Google Shape;329;p22"/>
          <p:cNvSpPr/>
          <p:nvPr/>
        </p:nvSpPr>
        <p:spPr>
          <a:xfrm>
            <a:off x="8355706" y="1603513"/>
            <a:ext cx="3021000" cy="3021000"/>
          </a:xfrm>
          <a:prstGeom prst="ellipse">
            <a:avLst/>
          </a:prstGeom>
          <a:solidFill>
            <a:srgbClr val="B0DD46">
              <a:alpha val="80000"/>
            </a:srgbClr>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0" name="Google Shape;330;p22"/>
          <p:cNvSpPr/>
          <p:nvPr/>
        </p:nvSpPr>
        <p:spPr>
          <a:xfrm>
            <a:off x="1351945" y="3563405"/>
            <a:ext cx="2822700" cy="2822700"/>
          </a:xfrm>
          <a:prstGeom prst="ellipse">
            <a:avLst/>
          </a:prstGeom>
          <a:solidFill>
            <a:srgbClr val="39818D">
              <a:alpha val="80000"/>
            </a:srgbClr>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1" name="Google Shape;331;p22"/>
          <p:cNvSpPr txBox="1"/>
          <p:nvPr/>
        </p:nvSpPr>
        <p:spPr>
          <a:xfrm>
            <a:off x="5022454" y="2113721"/>
            <a:ext cx="3598500" cy="10773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600"/>
              <a:buFont typeface="Arial"/>
              <a:buNone/>
            </a:pPr>
            <a:r>
              <a:rPr lang="en-IE" sz="1600" b="0" i="0" u="none" strike="noStrike" cap="none">
                <a:solidFill>
                  <a:schemeClr val="lt1"/>
                </a:solidFill>
                <a:latin typeface="Calibri"/>
                <a:ea typeface="Calibri"/>
                <a:cs typeface="Calibri"/>
                <a:sym typeface="Calibri"/>
              </a:rPr>
              <a:t>of </a:t>
            </a:r>
            <a:r>
              <a:rPr lang="en-IE" sz="1600" b="1" i="0" u="none" strike="noStrike" cap="none">
                <a:solidFill>
                  <a:schemeClr val="lt1"/>
                </a:solidFill>
                <a:latin typeface="Calibri"/>
                <a:ea typeface="Calibri"/>
                <a:cs typeface="Calibri"/>
                <a:sym typeface="Calibri"/>
              </a:rPr>
              <a:t>universities </a:t>
            </a:r>
            <a:br>
              <a:rPr lang="en-IE" sz="1600" b="1" i="0" u="none" strike="noStrike" cap="none">
                <a:solidFill>
                  <a:schemeClr val="lt1"/>
                </a:solidFill>
                <a:latin typeface="Calibri"/>
                <a:ea typeface="Calibri"/>
                <a:cs typeface="Calibri"/>
                <a:sym typeface="Calibri"/>
              </a:rPr>
            </a:br>
            <a:r>
              <a:rPr lang="en-IE" sz="1600" b="1" i="0" u="none" strike="noStrike" cap="none">
                <a:solidFill>
                  <a:schemeClr val="lt1"/>
                </a:solidFill>
                <a:latin typeface="Calibri"/>
                <a:ea typeface="Calibri"/>
                <a:cs typeface="Calibri"/>
                <a:sym typeface="Calibri"/>
              </a:rPr>
              <a:t>worldwide </a:t>
            </a:r>
            <a:r>
              <a:rPr lang="en-IE" sz="1600" b="0" i="0" u="none" strike="noStrike" cap="none">
                <a:solidFill>
                  <a:schemeClr val="lt1"/>
                </a:solidFill>
                <a:latin typeface="Calibri"/>
                <a:ea typeface="Calibri"/>
                <a:cs typeface="Calibri"/>
                <a:sym typeface="Calibri"/>
              </a:rPr>
              <a:t>according </a:t>
            </a:r>
            <a:br>
              <a:rPr lang="en-IE" sz="1600" b="0" i="0" u="none" strike="noStrike" cap="none">
                <a:solidFill>
                  <a:schemeClr val="lt1"/>
                </a:solidFill>
                <a:latin typeface="Calibri"/>
                <a:ea typeface="Calibri"/>
                <a:cs typeface="Calibri"/>
                <a:sym typeface="Calibri"/>
              </a:rPr>
            </a:br>
            <a:r>
              <a:rPr lang="en-IE" sz="1600" b="0" i="0" u="none" strike="noStrike" cap="none">
                <a:solidFill>
                  <a:schemeClr val="lt1"/>
                </a:solidFill>
                <a:latin typeface="Calibri"/>
                <a:ea typeface="Calibri"/>
                <a:cs typeface="Calibri"/>
                <a:sym typeface="Calibri"/>
              </a:rPr>
              <a:t>to </a:t>
            </a:r>
            <a:r>
              <a:rPr lang="en-IE" sz="1600" b="1" i="1" u="none" strike="noStrike" cap="none">
                <a:solidFill>
                  <a:schemeClr val="lt1"/>
                </a:solidFill>
                <a:latin typeface="Calibri"/>
                <a:ea typeface="Calibri"/>
                <a:cs typeface="Calibri"/>
                <a:sym typeface="Calibri"/>
              </a:rPr>
              <a:t>QS World </a:t>
            </a:r>
            <a:br>
              <a:rPr lang="en-IE" sz="1600" b="1" i="1" u="none" strike="noStrike" cap="none">
                <a:solidFill>
                  <a:schemeClr val="lt1"/>
                </a:solidFill>
                <a:latin typeface="Calibri"/>
                <a:ea typeface="Calibri"/>
                <a:cs typeface="Calibri"/>
                <a:sym typeface="Calibri"/>
              </a:rPr>
            </a:br>
            <a:r>
              <a:rPr lang="en-IE" sz="1600" b="1" i="1" u="none" strike="noStrike" cap="none">
                <a:solidFill>
                  <a:schemeClr val="lt1"/>
                </a:solidFill>
                <a:latin typeface="Calibri"/>
                <a:ea typeface="Calibri"/>
                <a:cs typeface="Calibri"/>
                <a:sym typeface="Calibri"/>
              </a:rPr>
              <a:t>University Rankings</a:t>
            </a:r>
            <a:endParaRPr sz="1400" b="0" i="0" u="none" strike="noStrike" cap="none">
              <a:solidFill>
                <a:srgbClr val="000000"/>
              </a:solidFill>
              <a:latin typeface="Arial"/>
              <a:ea typeface="Arial"/>
              <a:cs typeface="Arial"/>
              <a:sym typeface="Arial"/>
            </a:endParaRPr>
          </a:p>
        </p:txBody>
      </p:sp>
      <p:sp>
        <p:nvSpPr>
          <p:cNvPr id="332" name="Google Shape;332;p22"/>
          <p:cNvSpPr txBox="1"/>
          <p:nvPr/>
        </p:nvSpPr>
        <p:spPr>
          <a:xfrm>
            <a:off x="5037685" y="1067819"/>
            <a:ext cx="1537800" cy="466200"/>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1500"/>
              <a:buFont typeface="Arial"/>
              <a:buNone/>
            </a:pPr>
            <a:r>
              <a:rPr lang="en-IE" sz="1500" b="0" i="0" u="none" strike="noStrike" cap="none">
                <a:solidFill>
                  <a:schemeClr val="lt1"/>
                </a:solidFill>
                <a:latin typeface="Calibri"/>
                <a:ea typeface="Calibri"/>
                <a:cs typeface="Calibri"/>
                <a:sym typeface="Calibri"/>
              </a:rPr>
              <a:t>We rank</a:t>
            </a:r>
            <a:br>
              <a:rPr lang="en-IE" sz="1500" b="0" i="0" u="none" strike="noStrike" cap="none">
                <a:solidFill>
                  <a:schemeClr val="lt1"/>
                </a:solidFill>
                <a:latin typeface="Calibri"/>
                <a:ea typeface="Calibri"/>
                <a:cs typeface="Calibri"/>
                <a:sym typeface="Calibri"/>
              </a:rPr>
            </a:br>
            <a:r>
              <a:rPr lang="en-IE" sz="1500" b="0" i="0" u="none" strike="noStrike" cap="none">
                <a:solidFill>
                  <a:schemeClr val="lt1"/>
                </a:solidFill>
                <a:latin typeface="Calibri"/>
                <a:ea typeface="Calibri"/>
                <a:cs typeface="Calibri"/>
                <a:sym typeface="Calibri"/>
              </a:rPr>
              <a:t>amongst the</a:t>
            </a:r>
            <a:endParaRPr sz="1500" b="1" i="0" u="none" strike="noStrike" cap="none">
              <a:solidFill>
                <a:schemeClr val="lt1"/>
              </a:solidFill>
              <a:latin typeface="Calibri"/>
              <a:ea typeface="Calibri"/>
              <a:cs typeface="Calibri"/>
              <a:sym typeface="Calibri"/>
            </a:endParaRPr>
          </a:p>
        </p:txBody>
      </p:sp>
      <p:sp>
        <p:nvSpPr>
          <p:cNvPr id="333" name="Google Shape;333;p22"/>
          <p:cNvSpPr txBox="1"/>
          <p:nvPr/>
        </p:nvSpPr>
        <p:spPr>
          <a:xfrm>
            <a:off x="5737303" y="442057"/>
            <a:ext cx="1323600" cy="20775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2900"/>
              <a:buFont typeface="Arial"/>
              <a:buNone/>
            </a:pPr>
            <a:r>
              <a:rPr lang="en-IE" sz="12900" b="0" i="0" u="none" strike="noStrike" cap="none">
                <a:solidFill>
                  <a:schemeClr val="lt1"/>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334" name="Google Shape;334;p22"/>
          <p:cNvSpPr txBox="1"/>
          <p:nvPr/>
        </p:nvSpPr>
        <p:spPr>
          <a:xfrm>
            <a:off x="6388699" y="1054674"/>
            <a:ext cx="1323600" cy="9849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5800"/>
              <a:buFont typeface="Arial"/>
              <a:buNone/>
            </a:pPr>
            <a:r>
              <a:rPr lang="en-IE" sz="5800" b="0" i="0" u="none" strike="noStrike" cap="none">
                <a:solidFill>
                  <a:schemeClr val="lt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335" name="Google Shape;335;p22"/>
          <p:cNvSpPr txBox="1"/>
          <p:nvPr/>
        </p:nvSpPr>
        <p:spPr>
          <a:xfrm>
            <a:off x="8772199" y="1668840"/>
            <a:ext cx="2951700" cy="15543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9500"/>
              <a:buFont typeface="Arial"/>
              <a:buNone/>
            </a:pPr>
            <a:r>
              <a:rPr lang="en-IE" sz="9500" b="0" i="0" u="none" strike="noStrike" cap="none">
                <a:solidFill>
                  <a:schemeClr val="lt1"/>
                </a:solidFill>
                <a:latin typeface="Calibri"/>
                <a:ea typeface="Calibri"/>
                <a:cs typeface="Calibri"/>
                <a:sym typeface="Calibri"/>
              </a:rPr>
              <a:t>250</a:t>
            </a:r>
            <a:endParaRPr sz="1400" b="0" i="0" u="none" strike="noStrike" cap="none">
              <a:solidFill>
                <a:srgbClr val="000000"/>
              </a:solidFill>
              <a:latin typeface="Arial"/>
              <a:ea typeface="Arial"/>
              <a:cs typeface="Arial"/>
              <a:sym typeface="Arial"/>
            </a:endParaRPr>
          </a:p>
        </p:txBody>
      </p:sp>
      <p:sp>
        <p:nvSpPr>
          <p:cNvPr id="336" name="Google Shape;336;p22"/>
          <p:cNvSpPr txBox="1"/>
          <p:nvPr/>
        </p:nvSpPr>
        <p:spPr>
          <a:xfrm>
            <a:off x="8798703" y="2890391"/>
            <a:ext cx="3598500" cy="13233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600"/>
              <a:buFont typeface="Arial"/>
              <a:buNone/>
            </a:pPr>
            <a:r>
              <a:rPr lang="en-IE" sz="1600" b="1" i="0" u="none" strike="noStrike" cap="none">
                <a:solidFill>
                  <a:schemeClr val="lt1"/>
                </a:solidFill>
                <a:latin typeface="Calibri"/>
                <a:ea typeface="Calibri"/>
                <a:cs typeface="Calibri"/>
                <a:sym typeface="Calibri"/>
              </a:rPr>
              <a:t>We ranked in the top 250 </a:t>
            </a:r>
            <a:br>
              <a:rPr lang="en-IE" sz="1600" b="1" i="0" u="none" strike="noStrike" cap="none">
                <a:solidFill>
                  <a:schemeClr val="lt1"/>
                </a:solidFill>
                <a:latin typeface="Calibri"/>
                <a:ea typeface="Calibri"/>
                <a:cs typeface="Calibri"/>
                <a:sym typeface="Calibri"/>
              </a:rPr>
            </a:br>
            <a:r>
              <a:rPr lang="en-IE" sz="1600" b="1" i="0" u="none" strike="noStrike" cap="none">
                <a:solidFill>
                  <a:schemeClr val="lt1"/>
                </a:solidFill>
                <a:latin typeface="Calibri"/>
                <a:ea typeface="Calibri"/>
                <a:cs typeface="Calibri"/>
                <a:sym typeface="Calibri"/>
              </a:rPr>
              <a:t>World Universities in the </a:t>
            </a:r>
            <a:br>
              <a:rPr lang="en-IE" sz="1600" b="1" i="0" u="none" strike="noStrike" cap="none">
                <a:solidFill>
                  <a:schemeClr val="lt1"/>
                </a:solidFill>
                <a:latin typeface="Calibri"/>
                <a:ea typeface="Calibri"/>
                <a:cs typeface="Calibri"/>
                <a:sym typeface="Calibri"/>
              </a:rPr>
            </a:br>
            <a:r>
              <a:rPr lang="en-IE" sz="1600" b="0" i="0" u="none" strike="noStrike" cap="none">
                <a:solidFill>
                  <a:schemeClr val="lt1"/>
                </a:solidFill>
                <a:latin typeface="Calibri"/>
                <a:ea typeface="Calibri"/>
                <a:cs typeface="Calibri"/>
                <a:sym typeface="Calibri"/>
              </a:rPr>
              <a:t>Times Higher Education </a:t>
            </a:r>
            <a:br>
              <a:rPr lang="en-IE" sz="1600" b="0" i="0" u="none" strike="noStrike" cap="none">
                <a:solidFill>
                  <a:schemeClr val="lt1"/>
                </a:solidFill>
                <a:latin typeface="Calibri"/>
                <a:ea typeface="Calibri"/>
                <a:cs typeface="Calibri"/>
                <a:sym typeface="Calibri"/>
              </a:rPr>
            </a:br>
            <a:r>
              <a:rPr lang="en-IE" sz="1600" b="1" i="0" u="none" strike="noStrike" cap="none">
                <a:solidFill>
                  <a:schemeClr val="lt1"/>
                </a:solidFill>
                <a:latin typeface="Calibri"/>
                <a:ea typeface="Calibri"/>
                <a:cs typeface="Calibri"/>
                <a:sym typeface="Calibri"/>
              </a:rPr>
              <a:t>(THE) World University </a:t>
            </a:r>
            <a:br>
              <a:rPr lang="en-IE" sz="1600" b="1" i="0" u="none" strike="noStrike" cap="none">
                <a:solidFill>
                  <a:schemeClr val="lt1"/>
                </a:solidFill>
                <a:latin typeface="Calibri"/>
                <a:ea typeface="Calibri"/>
                <a:cs typeface="Calibri"/>
                <a:sym typeface="Calibri"/>
              </a:rPr>
            </a:br>
            <a:r>
              <a:rPr lang="en-IE" sz="1600" b="1" i="0" u="none" strike="noStrike" cap="none">
                <a:solidFill>
                  <a:schemeClr val="lt1"/>
                </a:solidFill>
                <a:latin typeface="Calibri"/>
                <a:ea typeface="Calibri"/>
                <a:cs typeface="Calibri"/>
                <a:sym typeface="Calibri"/>
              </a:rPr>
              <a:t>Rankings 2016/2017</a:t>
            </a:r>
            <a:endParaRPr sz="1600" b="1" i="1" u="none" strike="noStrike" cap="none">
              <a:solidFill>
                <a:schemeClr val="lt1"/>
              </a:solidFill>
              <a:latin typeface="Calibri"/>
              <a:ea typeface="Calibri"/>
              <a:cs typeface="Calibri"/>
              <a:sym typeface="Calibri"/>
            </a:endParaRPr>
          </a:p>
        </p:txBody>
      </p:sp>
      <p:sp>
        <p:nvSpPr>
          <p:cNvPr id="337" name="Google Shape;337;p22"/>
          <p:cNvSpPr txBox="1"/>
          <p:nvPr/>
        </p:nvSpPr>
        <p:spPr>
          <a:xfrm>
            <a:off x="2616768" y="3381665"/>
            <a:ext cx="1323600" cy="20775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2900"/>
              <a:buFont typeface="Arial"/>
              <a:buNone/>
            </a:pPr>
            <a:r>
              <a:rPr lang="en-IE" sz="12900" b="0" i="0" u="none" strike="noStrike" cap="none">
                <a:solidFill>
                  <a:schemeClr val="lt1"/>
                </a:solidFill>
                <a:latin typeface="Calibri"/>
                <a:ea typeface="Calibri"/>
                <a:cs typeface="Calibri"/>
                <a:sym typeface="Calibri"/>
              </a:rPr>
              <a:t>6</a:t>
            </a:r>
            <a:endParaRPr sz="1400" b="0" i="0" u="none" strike="noStrike" cap="none">
              <a:solidFill>
                <a:srgbClr val="000000"/>
              </a:solidFill>
              <a:latin typeface="Arial"/>
              <a:ea typeface="Arial"/>
              <a:cs typeface="Arial"/>
              <a:sym typeface="Arial"/>
            </a:endParaRPr>
          </a:p>
        </p:txBody>
      </p:sp>
      <p:sp>
        <p:nvSpPr>
          <p:cNvPr id="338" name="Google Shape;338;p22"/>
          <p:cNvSpPr txBox="1"/>
          <p:nvPr/>
        </p:nvSpPr>
        <p:spPr>
          <a:xfrm>
            <a:off x="1982169" y="4979390"/>
            <a:ext cx="3598500" cy="10773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600"/>
              <a:buFont typeface="Arial"/>
              <a:buNone/>
            </a:pPr>
            <a:r>
              <a:rPr lang="en-IE" sz="1600" b="0" i="0" u="none" strike="noStrike" cap="none">
                <a:solidFill>
                  <a:schemeClr val="lt1"/>
                </a:solidFill>
                <a:latin typeface="Calibri"/>
                <a:ea typeface="Calibri"/>
                <a:cs typeface="Calibri"/>
                <a:sym typeface="Calibri"/>
              </a:rPr>
              <a:t>The University rose </a:t>
            </a:r>
            <a:endParaRPr sz="1400" b="0" i="0" u="none" strike="noStrike" cap="none">
              <a:solidFill>
                <a:srgbClr val="000000"/>
              </a:solidFill>
              <a:latin typeface="Arial"/>
              <a:ea typeface="Arial"/>
              <a:cs typeface="Arial"/>
              <a:sym typeface="Arial"/>
            </a:endParaRPr>
          </a:p>
          <a:p>
            <a:pPr marL="6350" marR="0" lvl="1" indent="0" algn="l" rtl="0">
              <a:lnSpc>
                <a:spcPct val="100000"/>
              </a:lnSpc>
              <a:spcBef>
                <a:spcPts val="0"/>
              </a:spcBef>
              <a:spcAft>
                <a:spcPts val="0"/>
              </a:spcAft>
              <a:buClr>
                <a:srgbClr val="000000"/>
              </a:buClr>
              <a:buSzPts val="1600"/>
              <a:buFont typeface="Arial"/>
              <a:buNone/>
            </a:pPr>
            <a:r>
              <a:rPr lang="en-IE" sz="1600" b="0" i="0" u="none" strike="noStrike" cap="none">
                <a:solidFill>
                  <a:schemeClr val="lt1"/>
                </a:solidFill>
                <a:latin typeface="Calibri"/>
                <a:ea typeface="Calibri"/>
                <a:cs typeface="Calibri"/>
                <a:sym typeface="Calibri"/>
              </a:rPr>
              <a:t>6 places in the</a:t>
            </a:r>
            <a:br>
              <a:rPr lang="en-IE" sz="1600" b="0" i="0" u="none" strike="noStrike" cap="none">
                <a:solidFill>
                  <a:schemeClr val="lt1"/>
                </a:solidFill>
                <a:latin typeface="Calibri"/>
                <a:ea typeface="Calibri"/>
                <a:cs typeface="Calibri"/>
                <a:sym typeface="Calibri"/>
              </a:rPr>
            </a:br>
            <a:r>
              <a:rPr lang="en-IE" sz="1600" b="1" i="1" u="none" strike="noStrike" cap="none">
                <a:solidFill>
                  <a:schemeClr val="lt1"/>
                </a:solidFill>
                <a:latin typeface="Calibri"/>
                <a:ea typeface="Calibri"/>
                <a:cs typeface="Calibri"/>
                <a:sym typeface="Calibri"/>
              </a:rPr>
              <a:t>QS World University</a:t>
            </a:r>
            <a:endParaRPr sz="1400" b="0" i="0" u="none" strike="noStrike" cap="none">
              <a:solidFill>
                <a:srgbClr val="000000"/>
              </a:solidFill>
              <a:latin typeface="Arial"/>
              <a:ea typeface="Arial"/>
              <a:cs typeface="Arial"/>
              <a:sym typeface="Arial"/>
            </a:endParaRPr>
          </a:p>
          <a:p>
            <a:pPr marL="6350" marR="0" lvl="1" indent="0" algn="l" rtl="0">
              <a:lnSpc>
                <a:spcPct val="100000"/>
              </a:lnSpc>
              <a:spcBef>
                <a:spcPts val="0"/>
              </a:spcBef>
              <a:spcAft>
                <a:spcPts val="0"/>
              </a:spcAft>
              <a:buClr>
                <a:srgbClr val="000000"/>
              </a:buClr>
              <a:buSzPts val="1600"/>
              <a:buFont typeface="Arial"/>
              <a:buNone/>
            </a:pPr>
            <a:r>
              <a:rPr lang="en-IE" sz="1600" b="1" i="1" u="none" strike="noStrike" cap="none">
                <a:solidFill>
                  <a:schemeClr val="lt1"/>
                </a:solidFill>
                <a:latin typeface="Calibri"/>
                <a:ea typeface="Calibri"/>
                <a:cs typeface="Calibri"/>
                <a:sym typeface="Calibri"/>
              </a:rPr>
              <a:t>Ranking </a:t>
            </a:r>
            <a:r>
              <a:rPr lang="en-IE" sz="1600" b="0" i="0" u="none" strike="noStrike" cap="none">
                <a:solidFill>
                  <a:schemeClr val="lt1"/>
                </a:solidFill>
                <a:latin typeface="Calibri"/>
                <a:ea typeface="Calibri"/>
                <a:cs typeface="Calibri"/>
                <a:sym typeface="Calibri"/>
              </a:rPr>
              <a:t>in 2017</a:t>
            </a:r>
            <a:endParaRPr sz="1600" b="1" i="1" u="none" strike="noStrike" cap="none">
              <a:solidFill>
                <a:schemeClr val="lt1"/>
              </a:solidFill>
              <a:latin typeface="Calibri"/>
              <a:ea typeface="Calibri"/>
              <a:cs typeface="Calibri"/>
              <a:sym typeface="Calibri"/>
            </a:endParaRPr>
          </a:p>
        </p:txBody>
      </p:sp>
      <p:pic>
        <p:nvPicPr>
          <p:cNvPr id="339" name="Google Shape;339;p22"/>
          <p:cNvPicPr preferRelativeResize="0"/>
          <p:nvPr/>
        </p:nvPicPr>
        <p:blipFill rotWithShape="1">
          <a:blip r:embed="rId3">
            <a:alphaModFix/>
          </a:blip>
          <a:srcRect/>
          <a:stretch/>
        </p:blipFill>
        <p:spPr>
          <a:xfrm>
            <a:off x="1903012" y="3965961"/>
            <a:ext cx="805029" cy="958021"/>
          </a:xfrm>
          <a:prstGeom prst="rect">
            <a:avLst/>
          </a:prstGeom>
          <a:noFill/>
          <a:ln>
            <a:noFill/>
          </a:ln>
        </p:spPr>
      </p:pic>
      <p:pic>
        <p:nvPicPr>
          <p:cNvPr id="340" name="Google Shape;340;p22"/>
          <p:cNvPicPr preferRelativeResize="0"/>
          <p:nvPr/>
        </p:nvPicPr>
        <p:blipFill rotWithShape="1">
          <a:blip r:embed="rId4">
            <a:alphaModFix/>
          </a:blip>
          <a:srcRect/>
          <a:stretch/>
        </p:blipFill>
        <p:spPr>
          <a:xfrm>
            <a:off x="6971250" y="1722782"/>
            <a:ext cx="1170594" cy="845264"/>
          </a:xfrm>
          <a:prstGeom prst="rect">
            <a:avLst/>
          </a:prstGeom>
          <a:noFill/>
          <a:ln>
            <a:noFill/>
          </a:ln>
          <a:effectLst>
            <a:outerShdw blurRad="50800" dist="38100" dir="2700000" algn="tl" rotWithShape="0">
              <a:srgbClr val="000000">
                <a:alpha val="40000"/>
              </a:srgb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3_Blank">
  <p:cSld name="3_Blank">
    <p:spTree>
      <p:nvGrpSpPr>
        <p:cNvPr id="1" name="Shape 341"/>
        <p:cNvGrpSpPr/>
        <p:nvPr/>
      </p:nvGrpSpPr>
      <p:grpSpPr>
        <a:xfrm>
          <a:off x="0" y="0"/>
          <a:ext cx="0" cy="0"/>
          <a:chOff x="0" y="0"/>
          <a:chExt cx="0" cy="0"/>
        </a:xfrm>
      </p:grpSpPr>
      <p:pic>
        <p:nvPicPr>
          <p:cNvPr id="342" name="Google Shape;342;p23"/>
          <p:cNvPicPr preferRelativeResize="0"/>
          <p:nvPr/>
        </p:nvPicPr>
        <p:blipFill rotWithShape="1">
          <a:blip r:embed="rId2">
            <a:alphaModFix/>
          </a:blip>
          <a:srcRect l="12619" t="36924" r="12619"/>
          <a:stretch/>
        </p:blipFill>
        <p:spPr>
          <a:xfrm>
            <a:off x="0" y="0"/>
            <a:ext cx="12192000" cy="6858000"/>
          </a:xfrm>
          <a:prstGeom prst="rect">
            <a:avLst/>
          </a:prstGeom>
          <a:noFill/>
          <a:ln>
            <a:noFill/>
          </a:ln>
        </p:spPr>
      </p:pic>
      <p:sp>
        <p:nvSpPr>
          <p:cNvPr id="343" name="Google Shape;343;p23"/>
          <p:cNvSpPr/>
          <p:nvPr/>
        </p:nvSpPr>
        <p:spPr>
          <a:xfrm>
            <a:off x="7466498" y="4874507"/>
            <a:ext cx="4178648" cy="1089611"/>
          </a:xfrm>
          <a:custGeom>
            <a:avLst/>
            <a:gdLst/>
            <a:ahLst/>
            <a:cxnLst/>
            <a:rect l="l" t="t" r="r" b="b"/>
            <a:pathLst>
              <a:path w="4398577" h="1168484" extrusionOk="0">
                <a:moveTo>
                  <a:pt x="0" y="0"/>
                </a:moveTo>
                <a:lnTo>
                  <a:pt x="4186543" y="13252"/>
                </a:lnTo>
                <a:lnTo>
                  <a:pt x="4398577" y="1168484"/>
                </a:lnTo>
                <a:lnTo>
                  <a:pt x="0" y="1168484"/>
                </a:lnTo>
                <a:lnTo>
                  <a:pt x="0" y="0"/>
                </a:lnTo>
                <a:close/>
              </a:path>
            </a:pathLst>
          </a:custGeom>
          <a:solidFill>
            <a:schemeClr val="lt1">
              <a:alpha val="87840"/>
            </a:schemeClr>
          </a:solidFill>
          <a:ln>
            <a:noFill/>
          </a:ln>
          <a:effectLst>
            <a:outerShdw blurRad="50800" dist="50800" dir="5400000" algn="ctr" rotWithShape="0">
              <a:srgbClr val="000000"/>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3"/>
          <p:cNvSpPr/>
          <p:nvPr/>
        </p:nvSpPr>
        <p:spPr>
          <a:xfrm>
            <a:off x="848139" y="2332383"/>
            <a:ext cx="4492500" cy="3008100"/>
          </a:xfrm>
          <a:prstGeom prst="rect">
            <a:avLst/>
          </a:prstGeom>
          <a:solidFill>
            <a:srgbClr val="575D66">
              <a:alpha val="8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5" name="Google Shape;345;p23"/>
          <p:cNvSpPr/>
          <p:nvPr/>
        </p:nvSpPr>
        <p:spPr>
          <a:xfrm>
            <a:off x="7255565" y="2332383"/>
            <a:ext cx="4936500" cy="1788900"/>
          </a:xfrm>
          <a:prstGeom prst="rect">
            <a:avLst/>
          </a:prstGeom>
          <a:solidFill>
            <a:srgbClr val="575D66">
              <a:alpha val="8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6" name="Google Shape;346;p23"/>
          <p:cNvSpPr/>
          <p:nvPr/>
        </p:nvSpPr>
        <p:spPr>
          <a:xfrm>
            <a:off x="6506817" y="2332382"/>
            <a:ext cx="622800" cy="1615800"/>
          </a:xfrm>
          <a:prstGeom prst="rect">
            <a:avLst/>
          </a:prstGeom>
          <a:solidFill>
            <a:srgbClr val="FFBC1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7" name="Google Shape;347;p23"/>
          <p:cNvSpPr/>
          <p:nvPr/>
        </p:nvSpPr>
        <p:spPr>
          <a:xfrm>
            <a:off x="-6626" y="2332380"/>
            <a:ext cx="729000" cy="1479900"/>
          </a:xfrm>
          <a:prstGeom prst="rect">
            <a:avLst/>
          </a:prstGeom>
          <a:solidFill>
            <a:srgbClr val="FFBC1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8" name="Google Shape;348;p23"/>
          <p:cNvSpPr txBox="1"/>
          <p:nvPr/>
        </p:nvSpPr>
        <p:spPr>
          <a:xfrm rot="-5400000">
            <a:off x="-359288" y="2879313"/>
            <a:ext cx="1747500" cy="390300"/>
          </a:xfrm>
          <a:prstGeom prst="rect">
            <a:avLst/>
          </a:prstGeom>
          <a:noFill/>
          <a:ln>
            <a:noFill/>
          </a:ln>
        </p:spPr>
        <p:txBody>
          <a:bodyPr spcFirstLastPara="1" wrap="square" lIns="91425" tIns="45700" rIns="91425" bIns="45700" anchor="t" anchorCtr="0">
            <a:noAutofit/>
          </a:bodyPr>
          <a:lstStyle/>
          <a:p>
            <a:pPr marL="6350" marR="0" lvl="1" indent="0" algn="ctr" rtl="0">
              <a:lnSpc>
                <a:spcPct val="70000"/>
              </a:lnSpc>
              <a:spcBef>
                <a:spcPts val="0"/>
              </a:spcBef>
              <a:spcAft>
                <a:spcPts val="0"/>
              </a:spcAft>
              <a:buClr>
                <a:srgbClr val="000000"/>
              </a:buClr>
              <a:buSzPts val="2600"/>
              <a:buFont typeface="Arial"/>
              <a:buNone/>
            </a:pPr>
            <a:r>
              <a:rPr lang="en-IE" sz="2600" b="1" i="0" u="none" strike="noStrike" cap="none">
                <a:solidFill>
                  <a:srgbClr val="575D66"/>
                </a:solidFill>
                <a:latin typeface="Calibri"/>
                <a:ea typeface="Calibri"/>
                <a:cs typeface="Calibri"/>
                <a:sym typeface="Calibri"/>
              </a:rPr>
              <a:t>VISION</a:t>
            </a:r>
            <a:endParaRPr sz="1400" b="0" i="0" u="none" strike="noStrike" cap="none">
              <a:solidFill>
                <a:srgbClr val="000000"/>
              </a:solidFill>
              <a:latin typeface="Arial"/>
              <a:ea typeface="Arial"/>
              <a:cs typeface="Arial"/>
              <a:sym typeface="Arial"/>
            </a:endParaRPr>
          </a:p>
        </p:txBody>
      </p:sp>
      <p:sp>
        <p:nvSpPr>
          <p:cNvPr id="349" name="Google Shape;349;p23"/>
          <p:cNvSpPr txBox="1"/>
          <p:nvPr/>
        </p:nvSpPr>
        <p:spPr>
          <a:xfrm rot="-5400000">
            <a:off x="6034074" y="2950412"/>
            <a:ext cx="1605300" cy="390300"/>
          </a:xfrm>
          <a:prstGeom prst="rect">
            <a:avLst/>
          </a:prstGeom>
          <a:noFill/>
          <a:ln>
            <a:noFill/>
          </a:ln>
        </p:spPr>
        <p:txBody>
          <a:bodyPr spcFirstLastPara="1" wrap="square" lIns="91425" tIns="45700" rIns="91425" bIns="45700" anchor="t" anchorCtr="0">
            <a:noAutofit/>
          </a:bodyPr>
          <a:lstStyle/>
          <a:p>
            <a:pPr marL="6350" marR="0" lvl="1" indent="0" algn="ctr" rtl="0">
              <a:lnSpc>
                <a:spcPct val="70000"/>
              </a:lnSpc>
              <a:spcBef>
                <a:spcPts val="0"/>
              </a:spcBef>
              <a:spcAft>
                <a:spcPts val="0"/>
              </a:spcAft>
              <a:buClr>
                <a:srgbClr val="000000"/>
              </a:buClr>
              <a:buSzPts val="2600"/>
              <a:buFont typeface="Arial"/>
              <a:buNone/>
            </a:pPr>
            <a:r>
              <a:rPr lang="en-IE" sz="2600" b="1" i="0" u="none" strike="noStrike" cap="none">
                <a:solidFill>
                  <a:srgbClr val="575D66"/>
                </a:solidFill>
                <a:latin typeface="Calibri"/>
                <a:ea typeface="Calibri"/>
                <a:cs typeface="Calibri"/>
                <a:sym typeface="Calibri"/>
              </a:rPr>
              <a:t>MISSION</a:t>
            </a:r>
            <a:endParaRPr sz="1400" b="0" i="0" u="none" strike="noStrike" cap="none">
              <a:solidFill>
                <a:srgbClr val="000000"/>
              </a:solidFill>
              <a:latin typeface="Arial"/>
              <a:ea typeface="Arial"/>
              <a:cs typeface="Arial"/>
              <a:sym typeface="Arial"/>
            </a:endParaRPr>
          </a:p>
        </p:txBody>
      </p:sp>
      <p:pic>
        <p:nvPicPr>
          <p:cNvPr id="350" name="Google Shape;350;p23"/>
          <p:cNvPicPr preferRelativeResize="0"/>
          <p:nvPr/>
        </p:nvPicPr>
        <p:blipFill rotWithShape="1">
          <a:blip r:embed="rId3">
            <a:alphaModFix/>
          </a:blip>
          <a:srcRect/>
          <a:stretch/>
        </p:blipFill>
        <p:spPr>
          <a:xfrm>
            <a:off x="7316345" y="4459451"/>
            <a:ext cx="1246258" cy="1762348"/>
          </a:xfrm>
          <a:prstGeom prst="rect">
            <a:avLst/>
          </a:prstGeom>
          <a:noFill/>
          <a:ln>
            <a:noFill/>
          </a:ln>
          <a:effectLst>
            <a:outerShdw blurRad="50800" dist="38100" dir="2700000" algn="tl" rotWithShape="0">
              <a:srgbClr val="000000">
                <a:alpha val="40000"/>
              </a:srgbClr>
            </a:outerShdw>
          </a:effectLst>
        </p:spPr>
      </p:pic>
      <p:sp>
        <p:nvSpPr>
          <p:cNvPr id="351" name="Google Shape;351;p23"/>
          <p:cNvSpPr txBox="1"/>
          <p:nvPr/>
        </p:nvSpPr>
        <p:spPr>
          <a:xfrm>
            <a:off x="8711417" y="4964883"/>
            <a:ext cx="3598500" cy="8310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600"/>
              <a:buFont typeface="Arial"/>
              <a:buNone/>
            </a:pPr>
            <a:r>
              <a:rPr lang="en-IE" sz="1600" b="0" i="0" u="none" strike="noStrike" cap="none">
                <a:solidFill>
                  <a:schemeClr val="dk1"/>
                </a:solidFill>
                <a:latin typeface="Calibri"/>
                <a:ea typeface="Calibri"/>
                <a:cs typeface="Calibri"/>
                <a:sym typeface="Calibri"/>
              </a:rPr>
              <a:t>NUI Galway’s current </a:t>
            </a:r>
            <a:endParaRPr sz="1400" b="0" i="0" u="none" strike="noStrike" cap="none">
              <a:solidFill>
                <a:srgbClr val="000000"/>
              </a:solidFill>
              <a:latin typeface="Arial"/>
              <a:ea typeface="Arial"/>
              <a:cs typeface="Arial"/>
              <a:sym typeface="Arial"/>
            </a:endParaRPr>
          </a:p>
          <a:p>
            <a:pPr marL="6350" marR="0" lvl="1" indent="0" algn="l" rtl="0">
              <a:lnSpc>
                <a:spcPct val="100000"/>
              </a:lnSpc>
              <a:spcBef>
                <a:spcPts val="0"/>
              </a:spcBef>
              <a:spcAft>
                <a:spcPts val="0"/>
              </a:spcAft>
              <a:buClr>
                <a:srgbClr val="000000"/>
              </a:buClr>
              <a:buSzPts val="1600"/>
              <a:buFont typeface="Arial"/>
              <a:buNone/>
            </a:pPr>
            <a:r>
              <a:rPr lang="en-IE" sz="1600" b="0" i="0" u="none" strike="noStrike" cap="none">
                <a:solidFill>
                  <a:schemeClr val="dk1"/>
                </a:solidFill>
                <a:latin typeface="Calibri"/>
                <a:ea typeface="Calibri"/>
                <a:cs typeface="Calibri"/>
                <a:sym typeface="Calibri"/>
              </a:rPr>
              <a:t>strategy is available at:</a:t>
            </a:r>
            <a:br>
              <a:rPr lang="en-IE" sz="1600" b="0" i="0" u="none" strike="noStrike" cap="none">
                <a:solidFill>
                  <a:schemeClr val="dk1"/>
                </a:solidFill>
                <a:latin typeface="Calibri"/>
                <a:ea typeface="Calibri"/>
                <a:cs typeface="Calibri"/>
                <a:sym typeface="Calibri"/>
              </a:rPr>
            </a:br>
            <a:r>
              <a:rPr lang="en-IE" sz="1600" b="1" i="0" u="none" strike="noStrike" cap="none">
                <a:solidFill>
                  <a:srgbClr val="1798F0"/>
                </a:solidFill>
                <a:latin typeface="Calibri"/>
                <a:ea typeface="Calibri"/>
                <a:cs typeface="Calibri"/>
                <a:sym typeface="Calibri"/>
              </a:rPr>
              <a:t>www.nuigalway.ie/vision2020</a:t>
            </a:r>
            <a:endParaRPr sz="1400" b="0" i="0" u="none" strike="noStrike" cap="none">
              <a:solidFill>
                <a:srgbClr val="000000"/>
              </a:solidFill>
              <a:latin typeface="Arial"/>
              <a:ea typeface="Arial"/>
              <a:cs typeface="Arial"/>
              <a:sym typeface="Arial"/>
            </a:endParaRPr>
          </a:p>
        </p:txBody>
      </p:sp>
      <p:sp>
        <p:nvSpPr>
          <p:cNvPr id="352" name="Google Shape;352;p23"/>
          <p:cNvSpPr txBox="1"/>
          <p:nvPr/>
        </p:nvSpPr>
        <p:spPr>
          <a:xfrm>
            <a:off x="1011599" y="2539352"/>
            <a:ext cx="4366500" cy="25545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NUI Galway will be a leading global university, renowned for our distinctive areas of research, recognised as an institution of choice for our teaching </a:t>
            </a:r>
            <a:br>
              <a:rPr lang="en-IE" sz="2000" b="0" i="0" u="none" strike="noStrike" cap="none">
                <a:solidFill>
                  <a:schemeClr val="lt1"/>
                </a:solidFill>
                <a:latin typeface="Calibri"/>
                <a:ea typeface="Calibri"/>
                <a:cs typeface="Calibri"/>
                <a:sym typeface="Calibri"/>
              </a:rPr>
            </a:br>
            <a:r>
              <a:rPr lang="en-IE" sz="2000" b="0" i="0" u="none" strike="noStrike" cap="none">
                <a:solidFill>
                  <a:schemeClr val="lt1"/>
                </a:solidFill>
                <a:latin typeface="Calibri"/>
                <a:ea typeface="Calibri"/>
                <a:cs typeface="Calibri"/>
                <a:sym typeface="Calibri"/>
              </a:rPr>
              <a:t>and scholarship, celebrated for our outstanding engagement with wider society, and enriched by a dynamic network of partnerships.</a:t>
            </a:r>
            <a:endParaRPr sz="1400" b="0" i="0" u="none" strike="noStrike" cap="none">
              <a:solidFill>
                <a:srgbClr val="000000"/>
              </a:solidFill>
              <a:latin typeface="Arial"/>
              <a:ea typeface="Arial"/>
              <a:cs typeface="Arial"/>
              <a:sym typeface="Arial"/>
            </a:endParaRPr>
          </a:p>
        </p:txBody>
      </p:sp>
      <p:sp>
        <p:nvSpPr>
          <p:cNvPr id="353" name="Google Shape;353;p23"/>
          <p:cNvSpPr txBox="1"/>
          <p:nvPr/>
        </p:nvSpPr>
        <p:spPr>
          <a:xfrm>
            <a:off x="7466498" y="2488948"/>
            <a:ext cx="4514700" cy="13233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To foster a vibrant community of students and staff, where distinguished learning, impactful research, and creative thinking are shared with the world.</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5_Blank">
  <p:cSld name="5_Blank">
    <p:spTree>
      <p:nvGrpSpPr>
        <p:cNvPr id="1" name="Shape 354"/>
        <p:cNvGrpSpPr/>
        <p:nvPr/>
      </p:nvGrpSpPr>
      <p:grpSpPr>
        <a:xfrm>
          <a:off x="0" y="0"/>
          <a:ext cx="0" cy="0"/>
          <a:chOff x="0" y="0"/>
          <a:chExt cx="0" cy="0"/>
        </a:xfrm>
      </p:grpSpPr>
      <p:sp>
        <p:nvSpPr>
          <p:cNvPr id="355" name="Google Shape;355;p24"/>
          <p:cNvSpPr/>
          <p:nvPr/>
        </p:nvSpPr>
        <p:spPr>
          <a:xfrm>
            <a:off x="0" y="0"/>
            <a:ext cx="12192000" cy="6858000"/>
          </a:xfrm>
          <a:prstGeom prst="rect">
            <a:avLst/>
          </a:prstGeom>
          <a:solidFill>
            <a:srgbClr val="88D1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8D08C"/>
              </a:solidFill>
              <a:latin typeface="Calibri"/>
              <a:ea typeface="Calibri"/>
              <a:cs typeface="Calibri"/>
              <a:sym typeface="Calibri"/>
            </a:endParaRPr>
          </a:p>
        </p:txBody>
      </p:sp>
      <p:pic>
        <p:nvPicPr>
          <p:cNvPr id="356" name="Google Shape;356;p24"/>
          <p:cNvPicPr preferRelativeResize="0"/>
          <p:nvPr/>
        </p:nvPicPr>
        <p:blipFill rotWithShape="1">
          <a:blip r:embed="rId2">
            <a:alphaModFix/>
          </a:blip>
          <a:srcRect t="3147" b="9179"/>
          <a:stretch/>
        </p:blipFill>
        <p:spPr>
          <a:xfrm>
            <a:off x="2724841" y="-1"/>
            <a:ext cx="5828811" cy="6858001"/>
          </a:xfrm>
          <a:prstGeom prst="rect">
            <a:avLst/>
          </a:prstGeom>
          <a:noFill/>
          <a:ln>
            <a:noFill/>
          </a:ln>
          <a:effectLst>
            <a:outerShdw blurRad="165100" dist="38100" dir="2700000" sx="103000" sy="103000" algn="tl" rotWithShape="0">
              <a:srgbClr val="000000">
                <a:alpha val="34120"/>
              </a:srgbClr>
            </a:outerShdw>
          </a:effectLst>
        </p:spPr>
      </p:pic>
      <p:sp>
        <p:nvSpPr>
          <p:cNvPr id="357" name="Google Shape;357;p24"/>
          <p:cNvSpPr txBox="1"/>
          <p:nvPr/>
        </p:nvSpPr>
        <p:spPr>
          <a:xfrm>
            <a:off x="8338280" y="2624313"/>
            <a:ext cx="3598500" cy="2216100"/>
          </a:xfrm>
          <a:prstGeom prst="rect">
            <a:avLst/>
          </a:prstGeom>
          <a:noFill/>
          <a:ln>
            <a:noFill/>
          </a:ln>
        </p:spPr>
        <p:txBody>
          <a:bodyPr spcFirstLastPara="1" wrap="square" lIns="91425" tIns="45700" rIns="91425" bIns="45700" anchor="t" anchorCtr="0">
            <a:noAutofit/>
          </a:bodyPr>
          <a:lstStyle/>
          <a:p>
            <a:pPr marL="635000" marR="0" lvl="1" indent="0" algn="l" rtl="0">
              <a:lnSpc>
                <a:spcPct val="150000"/>
              </a:lnSpc>
              <a:spcBef>
                <a:spcPts val="0"/>
              </a:spcBef>
              <a:spcAft>
                <a:spcPts val="0"/>
              </a:spcAft>
              <a:buClr>
                <a:srgbClr val="000000"/>
              </a:buClr>
              <a:buSzPts val="2300"/>
              <a:buFont typeface="Arial"/>
              <a:buNone/>
            </a:pPr>
            <a:r>
              <a:rPr lang="en-IE" sz="2300" b="1" i="0" u="none" strike="noStrike" cap="none">
                <a:solidFill>
                  <a:schemeClr val="lt1"/>
                </a:solidFill>
                <a:latin typeface="Calibri"/>
                <a:ea typeface="Calibri"/>
                <a:cs typeface="Calibri"/>
                <a:sym typeface="Calibri"/>
              </a:rPr>
              <a:t>Medical Academies</a:t>
            </a:r>
            <a:endParaRPr sz="1400" b="0" i="0" u="none" strike="noStrike" cap="none">
              <a:solidFill>
                <a:srgbClr val="000000"/>
              </a:solidFill>
              <a:latin typeface="Arial"/>
              <a:ea typeface="Arial"/>
              <a:cs typeface="Arial"/>
              <a:sym typeface="Arial"/>
            </a:endParaRPr>
          </a:p>
          <a:p>
            <a:pPr marL="635000" marR="0" lvl="1" indent="0" algn="l" rtl="0">
              <a:lnSpc>
                <a:spcPct val="150000"/>
              </a:lnSpc>
              <a:spcBef>
                <a:spcPts val="0"/>
              </a:spcBef>
              <a:spcAft>
                <a:spcPts val="0"/>
              </a:spcAft>
              <a:buClr>
                <a:srgbClr val="000000"/>
              </a:buClr>
              <a:buSzPts val="2300"/>
              <a:buFont typeface="Arial"/>
              <a:buNone/>
            </a:pPr>
            <a:r>
              <a:rPr lang="en-IE" sz="2300" b="1" i="0" u="none" strike="noStrike" cap="none">
                <a:solidFill>
                  <a:schemeClr val="lt1"/>
                </a:solidFill>
                <a:latin typeface="Calibri"/>
                <a:ea typeface="Calibri"/>
                <a:cs typeface="Calibri"/>
                <a:sym typeface="Calibri"/>
              </a:rPr>
              <a:t>Teaching Centres</a:t>
            </a:r>
            <a:endParaRPr sz="2300" b="1" i="0" u="none" strike="noStrike" cap="none">
              <a:solidFill>
                <a:schemeClr val="lt1"/>
              </a:solidFill>
              <a:latin typeface="Calibri"/>
              <a:ea typeface="Calibri"/>
              <a:cs typeface="Calibri"/>
              <a:sym typeface="Calibri"/>
            </a:endParaRPr>
          </a:p>
          <a:p>
            <a:pPr marL="635000" marR="0" lvl="1" indent="0" algn="l" rtl="0">
              <a:lnSpc>
                <a:spcPct val="150000"/>
              </a:lnSpc>
              <a:spcBef>
                <a:spcPts val="0"/>
              </a:spcBef>
              <a:spcAft>
                <a:spcPts val="0"/>
              </a:spcAft>
              <a:buClr>
                <a:srgbClr val="000000"/>
              </a:buClr>
              <a:buSzPts val="2300"/>
              <a:buFont typeface="Arial"/>
              <a:buNone/>
            </a:pPr>
            <a:r>
              <a:rPr lang="en-IE" sz="2300" b="1" i="0" u="none" strike="noStrike" cap="none">
                <a:solidFill>
                  <a:schemeClr val="lt1"/>
                </a:solidFill>
                <a:latin typeface="Calibri"/>
                <a:ea typeface="Calibri"/>
                <a:cs typeface="Calibri"/>
                <a:sym typeface="Calibri"/>
              </a:rPr>
              <a:t>Irish-Language Centres</a:t>
            </a:r>
            <a:endParaRPr sz="2300" b="1" i="0" u="none" strike="noStrike" cap="none">
              <a:solidFill>
                <a:schemeClr val="lt1"/>
              </a:solidFill>
              <a:latin typeface="Calibri"/>
              <a:ea typeface="Calibri"/>
              <a:cs typeface="Calibri"/>
              <a:sym typeface="Calibri"/>
            </a:endParaRPr>
          </a:p>
          <a:p>
            <a:pPr marL="635000" marR="0" lvl="1" indent="0" algn="l" rtl="0">
              <a:lnSpc>
                <a:spcPct val="150000"/>
              </a:lnSpc>
              <a:spcBef>
                <a:spcPts val="0"/>
              </a:spcBef>
              <a:spcAft>
                <a:spcPts val="0"/>
              </a:spcAft>
              <a:buClr>
                <a:srgbClr val="000000"/>
              </a:buClr>
              <a:buSzPts val="2300"/>
              <a:buFont typeface="Arial"/>
              <a:buNone/>
            </a:pPr>
            <a:r>
              <a:rPr lang="en-IE" sz="2300" b="1" i="0" u="none" strike="noStrike" cap="none">
                <a:solidFill>
                  <a:schemeClr val="lt1"/>
                </a:solidFill>
                <a:latin typeface="Calibri"/>
                <a:ea typeface="Calibri"/>
                <a:cs typeface="Calibri"/>
                <a:sym typeface="Calibri"/>
              </a:rPr>
              <a:t>Research Centres</a:t>
            </a:r>
            <a:endParaRPr sz="2300" b="1" i="0" u="none" strike="noStrike" cap="none">
              <a:solidFill>
                <a:schemeClr val="lt1"/>
              </a:solidFill>
              <a:latin typeface="Calibri"/>
              <a:ea typeface="Calibri"/>
              <a:cs typeface="Calibri"/>
              <a:sym typeface="Calibri"/>
            </a:endParaRPr>
          </a:p>
        </p:txBody>
      </p:sp>
      <p:sp>
        <p:nvSpPr>
          <p:cNvPr id="358" name="Google Shape;358;p24"/>
          <p:cNvSpPr txBox="1"/>
          <p:nvPr/>
        </p:nvSpPr>
        <p:spPr>
          <a:xfrm>
            <a:off x="398405" y="381158"/>
            <a:ext cx="3939300" cy="1315500"/>
          </a:xfrm>
          <a:prstGeom prst="rect">
            <a:avLst/>
          </a:prstGeom>
          <a:noFill/>
          <a:ln>
            <a:noFill/>
          </a:ln>
        </p:spPr>
        <p:txBody>
          <a:bodyPr spcFirstLastPara="1" wrap="square" lIns="91425" tIns="45700" rIns="91425" bIns="45700" anchor="t" anchorCtr="0">
            <a:noAutofit/>
          </a:bodyPr>
          <a:lstStyle/>
          <a:p>
            <a:pPr marL="6350" marR="0" lvl="1" indent="0" algn="l" rtl="0">
              <a:lnSpc>
                <a:spcPct val="70000"/>
              </a:lnSpc>
              <a:spcBef>
                <a:spcPts val="0"/>
              </a:spcBef>
              <a:spcAft>
                <a:spcPts val="0"/>
              </a:spcAft>
              <a:buClr>
                <a:srgbClr val="000000"/>
              </a:buClr>
              <a:buSzPts val="5500"/>
              <a:buFont typeface="Arial"/>
              <a:buNone/>
            </a:pPr>
            <a:r>
              <a:rPr lang="en-IE" sz="5500" b="0" i="0" u="none" strike="noStrike" cap="none">
                <a:solidFill>
                  <a:schemeClr val="lt1"/>
                </a:solidFill>
                <a:latin typeface="Calibri"/>
                <a:ea typeface="Calibri"/>
                <a:cs typeface="Calibri"/>
                <a:sym typeface="Calibri"/>
              </a:rPr>
              <a:t>NUI Galway</a:t>
            </a:r>
            <a:endParaRPr sz="1400" b="0" i="0" u="none" strike="noStrike" cap="none">
              <a:solidFill>
                <a:srgbClr val="000000"/>
              </a:solidFill>
              <a:latin typeface="Arial"/>
              <a:ea typeface="Arial"/>
              <a:cs typeface="Arial"/>
              <a:sym typeface="Arial"/>
            </a:endParaRPr>
          </a:p>
          <a:p>
            <a:pPr marL="6350" marR="0" lvl="1" indent="0" algn="l" rtl="0">
              <a:lnSpc>
                <a:spcPct val="70000"/>
              </a:lnSpc>
              <a:spcBef>
                <a:spcPts val="0"/>
              </a:spcBef>
              <a:spcAft>
                <a:spcPts val="0"/>
              </a:spcAft>
              <a:buClr>
                <a:srgbClr val="000000"/>
              </a:buClr>
              <a:buSzPts val="5500"/>
              <a:buFont typeface="Arial"/>
              <a:buNone/>
            </a:pPr>
            <a:r>
              <a:rPr lang="en-IE" sz="5500" b="0" i="0" u="none" strike="noStrike" cap="none">
                <a:solidFill>
                  <a:schemeClr val="lt1"/>
                </a:solidFill>
                <a:latin typeface="Calibri"/>
                <a:ea typeface="Calibri"/>
                <a:cs typeface="Calibri"/>
                <a:sym typeface="Calibri"/>
              </a:rPr>
              <a:t>Campuses</a:t>
            </a:r>
            <a:endParaRPr sz="1400" b="0" i="0" u="none" strike="noStrike" cap="none">
              <a:solidFill>
                <a:srgbClr val="000000"/>
              </a:solidFill>
              <a:latin typeface="Arial"/>
              <a:ea typeface="Arial"/>
              <a:cs typeface="Arial"/>
              <a:sym typeface="Arial"/>
            </a:endParaRPr>
          </a:p>
        </p:txBody>
      </p:sp>
      <p:sp>
        <p:nvSpPr>
          <p:cNvPr id="359" name="Google Shape;359;p24"/>
          <p:cNvSpPr txBox="1"/>
          <p:nvPr/>
        </p:nvSpPr>
        <p:spPr>
          <a:xfrm>
            <a:off x="4839292" y="4732515"/>
            <a:ext cx="1902900" cy="568500"/>
          </a:xfrm>
          <a:prstGeom prst="rect">
            <a:avLst/>
          </a:prstGeom>
          <a:noFill/>
          <a:ln>
            <a:noFill/>
          </a:ln>
        </p:spPr>
        <p:txBody>
          <a:bodyPr spcFirstLastPara="1" wrap="square" lIns="91425" tIns="45700" rIns="91425" bIns="45700" anchor="t" anchorCtr="0">
            <a:noAutofit/>
          </a:bodyPr>
          <a:lstStyle/>
          <a:p>
            <a:pPr marL="12700" marR="0" lvl="1" indent="0" algn="l" rtl="0">
              <a:lnSpc>
                <a:spcPct val="150000"/>
              </a:lnSpc>
              <a:spcBef>
                <a:spcPts val="0"/>
              </a:spcBef>
              <a:spcAft>
                <a:spcPts val="0"/>
              </a:spcAft>
              <a:buClr>
                <a:srgbClr val="000000"/>
              </a:buClr>
              <a:buSzPts val="2300"/>
              <a:buFont typeface="Arial"/>
              <a:buNone/>
            </a:pPr>
            <a:r>
              <a:rPr lang="en-IE" sz="2300" b="1" i="0" u="none" strike="noStrike" cap="none">
                <a:solidFill>
                  <a:schemeClr val="lt1"/>
                </a:solidFill>
                <a:latin typeface="Calibri"/>
                <a:ea typeface="Calibri"/>
                <a:cs typeface="Calibri"/>
                <a:sym typeface="Calibri"/>
              </a:rPr>
              <a:t>Limerick</a:t>
            </a:r>
            <a:endParaRPr sz="1400" b="0" i="0" u="none" strike="noStrike" cap="none">
              <a:solidFill>
                <a:srgbClr val="000000"/>
              </a:solidFill>
              <a:latin typeface="Arial"/>
              <a:ea typeface="Arial"/>
              <a:cs typeface="Arial"/>
              <a:sym typeface="Arial"/>
            </a:endParaRPr>
          </a:p>
        </p:txBody>
      </p:sp>
      <p:sp>
        <p:nvSpPr>
          <p:cNvPr id="360" name="Google Shape;360;p24"/>
          <p:cNvSpPr/>
          <p:nvPr/>
        </p:nvSpPr>
        <p:spPr>
          <a:xfrm>
            <a:off x="4692197" y="5007677"/>
            <a:ext cx="185100" cy="185100"/>
          </a:xfrm>
          <a:prstGeom prst="ellipse">
            <a:avLst/>
          </a:prstGeom>
          <a:solidFill>
            <a:srgbClr val="28467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4"/>
          <p:cNvSpPr txBox="1"/>
          <p:nvPr/>
        </p:nvSpPr>
        <p:spPr>
          <a:xfrm>
            <a:off x="6801846" y="3688213"/>
            <a:ext cx="1545900" cy="568500"/>
          </a:xfrm>
          <a:prstGeom prst="rect">
            <a:avLst/>
          </a:prstGeom>
          <a:noFill/>
          <a:ln>
            <a:noFill/>
          </a:ln>
        </p:spPr>
        <p:txBody>
          <a:bodyPr spcFirstLastPara="1" wrap="square" lIns="91425" tIns="45700" rIns="91425" bIns="45700" anchor="t" anchorCtr="0">
            <a:noAutofit/>
          </a:bodyPr>
          <a:lstStyle/>
          <a:p>
            <a:pPr marL="12700" marR="0" lvl="1" indent="0" algn="l" rtl="0">
              <a:lnSpc>
                <a:spcPct val="150000"/>
              </a:lnSpc>
              <a:spcBef>
                <a:spcPts val="0"/>
              </a:spcBef>
              <a:spcAft>
                <a:spcPts val="0"/>
              </a:spcAft>
              <a:buClr>
                <a:srgbClr val="000000"/>
              </a:buClr>
              <a:buSzPts val="2300"/>
              <a:buFont typeface="Arial"/>
              <a:buNone/>
            </a:pPr>
            <a:r>
              <a:rPr lang="en-IE" sz="2300" b="1" i="0" u="none" strike="noStrike" cap="none">
                <a:solidFill>
                  <a:schemeClr val="lt1"/>
                </a:solidFill>
                <a:latin typeface="Calibri"/>
                <a:ea typeface="Calibri"/>
                <a:cs typeface="Calibri"/>
                <a:sym typeface="Calibri"/>
              </a:rPr>
              <a:t>Dublin</a:t>
            </a:r>
            <a:endParaRPr sz="2300" b="1" i="0" u="none" strike="noStrike" cap="none">
              <a:solidFill>
                <a:schemeClr val="lt1"/>
              </a:solidFill>
              <a:latin typeface="Calibri"/>
              <a:ea typeface="Calibri"/>
              <a:cs typeface="Calibri"/>
              <a:sym typeface="Calibri"/>
            </a:endParaRPr>
          </a:p>
        </p:txBody>
      </p:sp>
      <p:sp>
        <p:nvSpPr>
          <p:cNvPr id="362" name="Google Shape;362;p24"/>
          <p:cNvSpPr/>
          <p:nvPr/>
        </p:nvSpPr>
        <p:spPr>
          <a:xfrm>
            <a:off x="7524449" y="3737032"/>
            <a:ext cx="185100" cy="185100"/>
          </a:xfrm>
          <a:prstGeom prst="ellipse">
            <a:avLst/>
          </a:prstGeom>
          <a:solidFill>
            <a:srgbClr val="28467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3" name="Google Shape;363;p24"/>
          <p:cNvSpPr txBox="1"/>
          <p:nvPr/>
        </p:nvSpPr>
        <p:spPr>
          <a:xfrm>
            <a:off x="7202902" y="1137911"/>
            <a:ext cx="1545900" cy="568500"/>
          </a:xfrm>
          <a:prstGeom prst="rect">
            <a:avLst/>
          </a:prstGeom>
          <a:noFill/>
          <a:ln>
            <a:noFill/>
          </a:ln>
        </p:spPr>
        <p:txBody>
          <a:bodyPr spcFirstLastPara="1" wrap="square" lIns="91425" tIns="45700" rIns="91425" bIns="45700" anchor="t" anchorCtr="0">
            <a:noAutofit/>
          </a:bodyPr>
          <a:lstStyle/>
          <a:p>
            <a:pPr marL="12700" marR="0" lvl="1" indent="0" algn="l" rtl="0">
              <a:lnSpc>
                <a:spcPct val="150000"/>
              </a:lnSpc>
              <a:spcBef>
                <a:spcPts val="0"/>
              </a:spcBef>
              <a:spcAft>
                <a:spcPts val="0"/>
              </a:spcAft>
              <a:buClr>
                <a:srgbClr val="000000"/>
              </a:buClr>
              <a:buSzPts val="2300"/>
              <a:buFont typeface="Arial"/>
              <a:buNone/>
            </a:pPr>
            <a:r>
              <a:rPr lang="en-IE" sz="2300" b="1" i="0" u="none" strike="noStrike" cap="none">
                <a:solidFill>
                  <a:schemeClr val="lt1"/>
                </a:solidFill>
                <a:latin typeface="Calibri"/>
                <a:ea typeface="Calibri"/>
                <a:cs typeface="Calibri"/>
                <a:sym typeface="Calibri"/>
              </a:rPr>
              <a:t>Belfast</a:t>
            </a:r>
            <a:endParaRPr sz="2300" b="1" i="0" u="none" strike="noStrike" cap="none">
              <a:solidFill>
                <a:schemeClr val="lt1"/>
              </a:solidFill>
              <a:latin typeface="Calibri"/>
              <a:ea typeface="Calibri"/>
              <a:cs typeface="Calibri"/>
              <a:sym typeface="Calibri"/>
            </a:endParaRPr>
          </a:p>
        </p:txBody>
      </p:sp>
      <p:sp>
        <p:nvSpPr>
          <p:cNvPr id="364" name="Google Shape;364;p24"/>
          <p:cNvSpPr/>
          <p:nvPr/>
        </p:nvSpPr>
        <p:spPr>
          <a:xfrm>
            <a:off x="7887594" y="1161947"/>
            <a:ext cx="185100" cy="185100"/>
          </a:xfrm>
          <a:prstGeom prst="ellipse">
            <a:avLst/>
          </a:prstGeom>
          <a:solidFill>
            <a:srgbClr val="28467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5" name="Google Shape;365;p24"/>
          <p:cNvSpPr txBox="1"/>
          <p:nvPr/>
        </p:nvSpPr>
        <p:spPr>
          <a:xfrm>
            <a:off x="4542221" y="3893712"/>
            <a:ext cx="1902900" cy="568500"/>
          </a:xfrm>
          <a:prstGeom prst="rect">
            <a:avLst/>
          </a:prstGeom>
          <a:noFill/>
          <a:ln>
            <a:noFill/>
          </a:ln>
        </p:spPr>
        <p:txBody>
          <a:bodyPr spcFirstLastPara="1" wrap="square" lIns="91425" tIns="45700" rIns="91425" bIns="45700" anchor="t" anchorCtr="0">
            <a:noAutofit/>
          </a:bodyPr>
          <a:lstStyle/>
          <a:p>
            <a:pPr marL="12700" marR="0" lvl="1" indent="0" algn="l" rtl="0">
              <a:lnSpc>
                <a:spcPct val="150000"/>
              </a:lnSpc>
              <a:spcBef>
                <a:spcPts val="0"/>
              </a:spcBef>
              <a:spcAft>
                <a:spcPts val="0"/>
              </a:spcAft>
              <a:buClr>
                <a:srgbClr val="000000"/>
              </a:buClr>
              <a:buSzPts val="2300"/>
              <a:buFont typeface="Arial"/>
              <a:buNone/>
            </a:pPr>
            <a:r>
              <a:rPr lang="en-IE" sz="2300" b="1" i="0" u="none" strike="noStrike" cap="none">
                <a:solidFill>
                  <a:schemeClr val="lt1"/>
                </a:solidFill>
                <a:latin typeface="Calibri"/>
                <a:ea typeface="Calibri"/>
                <a:cs typeface="Calibri"/>
                <a:sym typeface="Calibri"/>
              </a:rPr>
              <a:t>GALWAY</a:t>
            </a:r>
            <a:endParaRPr sz="1400" b="0" i="0" u="none" strike="noStrike" cap="none">
              <a:solidFill>
                <a:srgbClr val="000000"/>
              </a:solidFill>
              <a:latin typeface="Arial"/>
              <a:ea typeface="Arial"/>
              <a:cs typeface="Arial"/>
              <a:sym typeface="Arial"/>
            </a:endParaRPr>
          </a:p>
        </p:txBody>
      </p:sp>
      <p:pic>
        <p:nvPicPr>
          <p:cNvPr id="366" name="Google Shape;366;p24"/>
          <p:cNvPicPr preferRelativeResize="0"/>
          <p:nvPr/>
        </p:nvPicPr>
        <p:blipFill rotWithShape="1">
          <a:blip r:embed="rId3">
            <a:alphaModFix/>
          </a:blip>
          <a:srcRect r="69541"/>
          <a:stretch/>
        </p:blipFill>
        <p:spPr>
          <a:xfrm>
            <a:off x="4219636" y="3671015"/>
            <a:ext cx="314705" cy="319073"/>
          </a:xfrm>
          <a:prstGeom prst="rect">
            <a:avLst/>
          </a:prstGeom>
          <a:noFill/>
          <a:ln>
            <a:noFill/>
          </a:ln>
        </p:spPr>
      </p:pic>
      <p:grpSp>
        <p:nvGrpSpPr>
          <p:cNvPr id="367" name="Google Shape;367;p24"/>
          <p:cNvGrpSpPr/>
          <p:nvPr/>
        </p:nvGrpSpPr>
        <p:grpSpPr>
          <a:xfrm>
            <a:off x="4114023" y="4135040"/>
            <a:ext cx="275572" cy="275572"/>
            <a:chOff x="4335701" y="3850853"/>
            <a:chExt cx="319800" cy="319800"/>
          </a:xfrm>
        </p:grpSpPr>
        <p:sp>
          <p:nvSpPr>
            <p:cNvPr id="368" name="Google Shape;368;p24"/>
            <p:cNvSpPr/>
            <p:nvPr/>
          </p:nvSpPr>
          <p:spPr>
            <a:xfrm>
              <a:off x="4335701" y="3850853"/>
              <a:ext cx="319800" cy="319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69" name="Google Shape;369;p24"/>
            <p:cNvPicPr preferRelativeResize="0"/>
            <p:nvPr/>
          </p:nvPicPr>
          <p:blipFill rotWithShape="1">
            <a:blip r:embed="rId4">
              <a:alphaModFix/>
            </a:blip>
            <a:srcRect r="76243"/>
            <a:stretch/>
          </p:blipFill>
          <p:spPr>
            <a:xfrm rot="10800000" flipH="1">
              <a:off x="4384776" y="3881320"/>
              <a:ext cx="252280" cy="258954"/>
            </a:xfrm>
            <a:prstGeom prst="rect">
              <a:avLst/>
            </a:prstGeom>
            <a:noFill/>
            <a:ln>
              <a:noFill/>
            </a:ln>
          </p:spPr>
        </p:pic>
      </p:grpSp>
      <p:grpSp>
        <p:nvGrpSpPr>
          <p:cNvPr id="370" name="Google Shape;370;p24"/>
          <p:cNvGrpSpPr/>
          <p:nvPr/>
        </p:nvGrpSpPr>
        <p:grpSpPr>
          <a:xfrm>
            <a:off x="4570239" y="3711808"/>
            <a:ext cx="249202" cy="249462"/>
            <a:chOff x="5235088" y="3530081"/>
            <a:chExt cx="289198" cy="289500"/>
          </a:xfrm>
        </p:grpSpPr>
        <p:sp>
          <p:nvSpPr>
            <p:cNvPr id="371" name="Google Shape;371;p24"/>
            <p:cNvSpPr/>
            <p:nvPr/>
          </p:nvSpPr>
          <p:spPr>
            <a:xfrm>
              <a:off x="5235986" y="3530081"/>
              <a:ext cx="288300" cy="289500"/>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72" name="Google Shape;372;p24"/>
            <p:cNvPicPr preferRelativeResize="0"/>
            <p:nvPr/>
          </p:nvPicPr>
          <p:blipFill rotWithShape="1">
            <a:blip r:embed="rId5">
              <a:alphaModFix/>
            </a:blip>
            <a:srcRect l="54696" t="-3348" r="20795" b="2795"/>
            <a:stretch/>
          </p:blipFill>
          <p:spPr>
            <a:xfrm flipH="1">
              <a:off x="5235088" y="3544831"/>
              <a:ext cx="262042" cy="260742"/>
            </a:xfrm>
            <a:prstGeom prst="rect">
              <a:avLst/>
            </a:prstGeom>
            <a:noFill/>
            <a:ln>
              <a:noFill/>
            </a:ln>
          </p:spPr>
        </p:pic>
      </p:grpSp>
      <p:grpSp>
        <p:nvGrpSpPr>
          <p:cNvPr id="373" name="Google Shape;373;p24"/>
          <p:cNvGrpSpPr/>
          <p:nvPr/>
        </p:nvGrpSpPr>
        <p:grpSpPr>
          <a:xfrm>
            <a:off x="4416552" y="4854384"/>
            <a:ext cx="275730" cy="275730"/>
            <a:chOff x="5527990" y="3750678"/>
            <a:chExt cx="393900" cy="393900"/>
          </a:xfrm>
        </p:grpSpPr>
        <p:sp>
          <p:nvSpPr>
            <p:cNvPr id="374" name="Google Shape;374;p24"/>
            <p:cNvSpPr/>
            <p:nvPr/>
          </p:nvSpPr>
          <p:spPr>
            <a:xfrm>
              <a:off x="5527990" y="3750678"/>
              <a:ext cx="393900" cy="393900"/>
            </a:xfrm>
            <a:prstGeom prst="ellipse">
              <a:avLst/>
            </a:prstGeom>
            <a:solidFill>
              <a:srgbClr val="FF8B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75" name="Google Shape;375;p24"/>
            <p:cNvPicPr preferRelativeResize="0"/>
            <p:nvPr/>
          </p:nvPicPr>
          <p:blipFill rotWithShape="1">
            <a:blip r:embed="rId4">
              <a:alphaModFix/>
            </a:blip>
            <a:srcRect l="27239" t="-3690" r="49000" b="3127"/>
            <a:stretch/>
          </p:blipFill>
          <p:spPr>
            <a:xfrm flipH="1">
              <a:off x="5560423" y="3788182"/>
              <a:ext cx="310550" cy="318766"/>
            </a:xfrm>
            <a:prstGeom prst="rect">
              <a:avLst/>
            </a:prstGeom>
            <a:noFill/>
            <a:ln>
              <a:noFill/>
            </a:ln>
          </p:spPr>
        </p:pic>
      </p:grpSp>
      <p:grpSp>
        <p:nvGrpSpPr>
          <p:cNvPr id="376" name="Google Shape;376;p24"/>
          <p:cNvGrpSpPr/>
          <p:nvPr/>
        </p:nvGrpSpPr>
        <p:grpSpPr>
          <a:xfrm>
            <a:off x="5131473" y="3692607"/>
            <a:ext cx="275572" cy="275572"/>
            <a:chOff x="5777361" y="3530081"/>
            <a:chExt cx="319800" cy="319800"/>
          </a:xfrm>
        </p:grpSpPr>
        <p:sp>
          <p:nvSpPr>
            <p:cNvPr id="377" name="Google Shape;377;p24"/>
            <p:cNvSpPr/>
            <p:nvPr/>
          </p:nvSpPr>
          <p:spPr>
            <a:xfrm>
              <a:off x="5777361" y="3530081"/>
              <a:ext cx="319800" cy="319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78" name="Google Shape;378;p24"/>
            <p:cNvPicPr preferRelativeResize="0"/>
            <p:nvPr/>
          </p:nvPicPr>
          <p:blipFill rotWithShape="1">
            <a:blip r:embed="rId4">
              <a:alphaModFix/>
            </a:blip>
            <a:srcRect r="76243"/>
            <a:stretch/>
          </p:blipFill>
          <p:spPr>
            <a:xfrm rot="10800000" flipH="1">
              <a:off x="5817162" y="3560548"/>
              <a:ext cx="252280" cy="258954"/>
            </a:xfrm>
            <a:prstGeom prst="rect">
              <a:avLst/>
            </a:prstGeom>
            <a:noFill/>
            <a:ln>
              <a:noFill/>
            </a:ln>
          </p:spPr>
        </p:pic>
      </p:grpSp>
      <p:grpSp>
        <p:nvGrpSpPr>
          <p:cNvPr id="379" name="Google Shape;379;p24"/>
          <p:cNvGrpSpPr/>
          <p:nvPr/>
        </p:nvGrpSpPr>
        <p:grpSpPr>
          <a:xfrm>
            <a:off x="3331178" y="3554958"/>
            <a:ext cx="275572" cy="275572"/>
            <a:chOff x="3845349" y="3308812"/>
            <a:chExt cx="319800" cy="319800"/>
          </a:xfrm>
        </p:grpSpPr>
        <p:sp>
          <p:nvSpPr>
            <p:cNvPr id="380" name="Google Shape;380;p24"/>
            <p:cNvSpPr/>
            <p:nvPr/>
          </p:nvSpPr>
          <p:spPr>
            <a:xfrm>
              <a:off x="3845349" y="3308812"/>
              <a:ext cx="319800" cy="319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81" name="Google Shape;381;p24"/>
            <p:cNvPicPr preferRelativeResize="0"/>
            <p:nvPr/>
          </p:nvPicPr>
          <p:blipFill rotWithShape="1">
            <a:blip r:embed="rId4">
              <a:alphaModFix/>
            </a:blip>
            <a:srcRect r="76243"/>
            <a:stretch/>
          </p:blipFill>
          <p:spPr>
            <a:xfrm rot="10800000" flipH="1">
              <a:off x="3885150" y="3339279"/>
              <a:ext cx="252280" cy="258954"/>
            </a:xfrm>
            <a:prstGeom prst="rect">
              <a:avLst/>
            </a:prstGeom>
            <a:noFill/>
            <a:ln>
              <a:noFill/>
            </a:ln>
          </p:spPr>
        </p:pic>
      </p:grpSp>
      <p:grpSp>
        <p:nvGrpSpPr>
          <p:cNvPr id="382" name="Google Shape;382;p24"/>
          <p:cNvGrpSpPr/>
          <p:nvPr/>
        </p:nvGrpSpPr>
        <p:grpSpPr>
          <a:xfrm>
            <a:off x="4819464" y="3114234"/>
            <a:ext cx="249202" cy="249462"/>
            <a:chOff x="5173661" y="3130180"/>
            <a:chExt cx="289198" cy="289500"/>
          </a:xfrm>
        </p:grpSpPr>
        <p:sp>
          <p:nvSpPr>
            <p:cNvPr id="383" name="Google Shape;383;p24"/>
            <p:cNvSpPr/>
            <p:nvPr/>
          </p:nvSpPr>
          <p:spPr>
            <a:xfrm>
              <a:off x="5174559" y="3130180"/>
              <a:ext cx="288300" cy="289500"/>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84" name="Google Shape;384;p24"/>
            <p:cNvPicPr preferRelativeResize="0"/>
            <p:nvPr/>
          </p:nvPicPr>
          <p:blipFill rotWithShape="1">
            <a:blip r:embed="rId5">
              <a:alphaModFix/>
            </a:blip>
            <a:srcRect l="54696" t="-3348" r="20795" b="2795"/>
            <a:stretch/>
          </p:blipFill>
          <p:spPr>
            <a:xfrm flipH="1">
              <a:off x="5173661" y="3144930"/>
              <a:ext cx="262042" cy="260742"/>
            </a:xfrm>
            <a:prstGeom prst="rect">
              <a:avLst/>
            </a:prstGeom>
            <a:noFill/>
            <a:ln>
              <a:noFill/>
            </a:ln>
          </p:spPr>
        </p:pic>
      </p:grpSp>
      <p:grpSp>
        <p:nvGrpSpPr>
          <p:cNvPr id="385" name="Google Shape;385;p24"/>
          <p:cNvGrpSpPr/>
          <p:nvPr/>
        </p:nvGrpSpPr>
        <p:grpSpPr>
          <a:xfrm>
            <a:off x="3955802" y="2638862"/>
            <a:ext cx="249202" cy="249462"/>
            <a:chOff x="4400356" y="3054140"/>
            <a:chExt cx="289198" cy="289500"/>
          </a:xfrm>
        </p:grpSpPr>
        <p:sp>
          <p:nvSpPr>
            <p:cNvPr id="386" name="Google Shape;386;p24"/>
            <p:cNvSpPr/>
            <p:nvPr/>
          </p:nvSpPr>
          <p:spPr>
            <a:xfrm>
              <a:off x="4401254" y="3054140"/>
              <a:ext cx="288300" cy="289500"/>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87" name="Google Shape;387;p24"/>
            <p:cNvPicPr preferRelativeResize="0"/>
            <p:nvPr/>
          </p:nvPicPr>
          <p:blipFill rotWithShape="1">
            <a:blip r:embed="rId5">
              <a:alphaModFix/>
            </a:blip>
            <a:srcRect l="54696" t="-3348" r="20795" b="2795"/>
            <a:stretch/>
          </p:blipFill>
          <p:spPr>
            <a:xfrm flipH="1">
              <a:off x="4400356" y="3068890"/>
              <a:ext cx="262042" cy="260742"/>
            </a:xfrm>
            <a:prstGeom prst="rect">
              <a:avLst/>
            </a:prstGeom>
            <a:noFill/>
            <a:ln>
              <a:noFill/>
            </a:ln>
          </p:spPr>
        </p:pic>
      </p:grpSp>
      <p:grpSp>
        <p:nvGrpSpPr>
          <p:cNvPr id="388" name="Google Shape;388;p24"/>
          <p:cNvGrpSpPr/>
          <p:nvPr/>
        </p:nvGrpSpPr>
        <p:grpSpPr>
          <a:xfrm>
            <a:off x="4870201" y="1803559"/>
            <a:ext cx="249202" cy="249462"/>
            <a:chOff x="5135034" y="1860358"/>
            <a:chExt cx="289198" cy="289500"/>
          </a:xfrm>
        </p:grpSpPr>
        <p:sp>
          <p:nvSpPr>
            <p:cNvPr id="389" name="Google Shape;389;p24"/>
            <p:cNvSpPr/>
            <p:nvPr/>
          </p:nvSpPr>
          <p:spPr>
            <a:xfrm>
              <a:off x="5135932" y="1860358"/>
              <a:ext cx="288300" cy="289500"/>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90" name="Google Shape;390;p24"/>
            <p:cNvPicPr preferRelativeResize="0"/>
            <p:nvPr/>
          </p:nvPicPr>
          <p:blipFill rotWithShape="1">
            <a:blip r:embed="rId5">
              <a:alphaModFix/>
            </a:blip>
            <a:srcRect l="54696" t="-3348" r="20795" b="2795"/>
            <a:stretch/>
          </p:blipFill>
          <p:spPr>
            <a:xfrm flipH="1">
              <a:off x="5135034" y="1875108"/>
              <a:ext cx="262042" cy="260742"/>
            </a:xfrm>
            <a:prstGeom prst="rect">
              <a:avLst/>
            </a:prstGeom>
            <a:noFill/>
            <a:ln>
              <a:noFill/>
            </a:ln>
          </p:spPr>
        </p:pic>
      </p:grpSp>
      <p:grpSp>
        <p:nvGrpSpPr>
          <p:cNvPr id="391" name="Google Shape;391;p24"/>
          <p:cNvGrpSpPr/>
          <p:nvPr/>
        </p:nvGrpSpPr>
        <p:grpSpPr>
          <a:xfrm>
            <a:off x="5154468" y="1879730"/>
            <a:ext cx="275572" cy="275572"/>
            <a:chOff x="5445656" y="1844640"/>
            <a:chExt cx="319800" cy="319800"/>
          </a:xfrm>
        </p:grpSpPr>
        <p:sp>
          <p:nvSpPr>
            <p:cNvPr id="392" name="Google Shape;392;p24"/>
            <p:cNvSpPr/>
            <p:nvPr/>
          </p:nvSpPr>
          <p:spPr>
            <a:xfrm>
              <a:off x="5445656" y="1844640"/>
              <a:ext cx="319800" cy="319800"/>
            </a:xfrm>
            <a:prstGeom prst="ellipse">
              <a:avLst/>
            </a:prstGeom>
            <a:solidFill>
              <a:srgbClr val="FF8B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93" name="Google Shape;393;p24"/>
            <p:cNvPicPr preferRelativeResize="0"/>
            <p:nvPr/>
          </p:nvPicPr>
          <p:blipFill rotWithShape="1">
            <a:blip r:embed="rId4">
              <a:alphaModFix/>
            </a:blip>
            <a:srcRect l="27239" t="-3690" r="49000" b="3127"/>
            <a:stretch/>
          </p:blipFill>
          <p:spPr>
            <a:xfrm flipH="1">
              <a:off x="5470281" y="1875107"/>
              <a:ext cx="252280" cy="258954"/>
            </a:xfrm>
            <a:prstGeom prst="rect">
              <a:avLst/>
            </a:prstGeom>
            <a:noFill/>
            <a:ln>
              <a:noFill/>
            </a:ln>
          </p:spPr>
        </p:pic>
      </p:grpSp>
      <p:grpSp>
        <p:nvGrpSpPr>
          <p:cNvPr id="394" name="Google Shape;394;p24"/>
          <p:cNvGrpSpPr/>
          <p:nvPr/>
        </p:nvGrpSpPr>
        <p:grpSpPr>
          <a:xfrm>
            <a:off x="5642129" y="452941"/>
            <a:ext cx="249202" cy="249462"/>
            <a:chOff x="5938417" y="909357"/>
            <a:chExt cx="289198" cy="289500"/>
          </a:xfrm>
        </p:grpSpPr>
        <p:sp>
          <p:nvSpPr>
            <p:cNvPr id="395" name="Google Shape;395;p24"/>
            <p:cNvSpPr/>
            <p:nvPr/>
          </p:nvSpPr>
          <p:spPr>
            <a:xfrm>
              <a:off x="5939315" y="909357"/>
              <a:ext cx="288300" cy="289500"/>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96" name="Google Shape;396;p24"/>
            <p:cNvPicPr preferRelativeResize="0"/>
            <p:nvPr/>
          </p:nvPicPr>
          <p:blipFill rotWithShape="1">
            <a:blip r:embed="rId5">
              <a:alphaModFix/>
            </a:blip>
            <a:srcRect l="54696" t="-3348" r="20795" b="2795"/>
            <a:stretch/>
          </p:blipFill>
          <p:spPr>
            <a:xfrm flipH="1">
              <a:off x="5938417" y="924107"/>
              <a:ext cx="262042" cy="260742"/>
            </a:xfrm>
            <a:prstGeom prst="rect">
              <a:avLst/>
            </a:prstGeom>
            <a:noFill/>
            <a:ln>
              <a:noFill/>
            </a:ln>
          </p:spPr>
        </p:pic>
      </p:grpSp>
      <p:grpSp>
        <p:nvGrpSpPr>
          <p:cNvPr id="397" name="Google Shape;397;p24"/>
          <p:cNvGrpSpPr/>
          <p:nvPr/>
        </p:nvGrpSpPr>
        <p:grpSpPr>
          <a:xfrm>
            <a:off x="3646845" y="3622032"/>
            <a:ext cx="225802" cy="345192"/>
            <a:chOff x="4824527" y="2832223"/>
            <a:chExt cx="262042" cy="400594"/>
          </a:xfrm>
        </p:grpSpPr>
        <p:sp>
          <p:nvSpPr>
            <p:cNvPr id="398" name="Google Shape;398;p24"/>
            <p:cNvSpPr/>
            <p:nvPr/>
          </p:nvSpPr>
          <p:spPr>
            <a:xfrm>
              <a:off x="4835134" y="2954303"/>
              <a:ext cx="234000" cy="165000"/>
            </a:xfrm>
            <a:prstGeom prst="rect">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99" name="Google Shape;399;p24"/>
            <p:cNvGrpSpPr/>
            <p:nvPr/>
          </p:nvGrpSpPr>
          <p:grpSpPr>
            <a:xfrm>
              <a:off x="4824527" y="2832223"/>
              <a:ext cx="262042" cy="400594"/>
              <a:chOff x="4824527" y="2832223"/>
              <a:chExt cx="262042" cy="400594"/>
            </a:xfrm>
          </p:grpSpPr>
          <p:grpSp>
            <p:nvGrpSpPr>
              <p:cNvPr id="400" name="Google Shape;400;p24"/>
              <p:cNvGrpSpPr/>
              <p:nvPr/>
            </p:nvGrpSpPr>
            <p:grpSpPr>
              <a:xfrm>
                <a:off x="4832765" y="2832223"/>
                <a:ext cx="236400" cy="400594"/>
                <a:chOff x="4832765" y="2832223"/>
                <a:chExt cx="236400" cy="400594"/>
              </a:xfrm>
            </p:grpSpPr>
            <p:sp>
              <p:nvSpPr>
                <p:cNvPr id="401" name="Google Shape;401;p24"/>
                <p:cNvSpPr/>
                <p:nvPr/>
              </p:nvSpPr>
              <p:spPr>
                <a:xfrm>
                  <a:off x="4834464" y="2832223"/>
                  <a:ext cx="234600" cy="238200"/>
                </a:xfrm>
                <a:prstGeom prst="ellips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2" name="Google Shape;402;p24"/>
                <p:cNvSpPr/>
                <p:nvPr/>
              </p:nvSpPr>
              <p:spPr>
                <a:xfrm rot="-2665276">
                  <a:off x="4866957" y="3031714"/>
                  <a:ext cx="168017" cy="166106"/>
                </a:xfrm>
                <a:prstGeom prst="rtTriangl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403" name="Google Shape;403;p24"/>
              <p:cNvPicPr preferRelativeResize="0"/>
              <p:nvPr/>
            </p:nvPicPr>
            <p:blipFill rotWithShape="1">
              <a:blip r:embed="rId6">
                <a:alphaModFix/>
              </a:blip>
              <a:srcRect l="80868" t="-6431" r="-5283" b="6251"/>
              <a:stretch/>
            </p:blipFill>
            <p:spPr>
              <a:xfrm>
                <a:off x="4824527" y="2851191"/>
                <a:ext cx="262042" cy="260742"/>
              </a:xfrm>
              <a:prstGeom prst="rect">
                <a:avLst/>
              </a:prstGeom>
              <a:noFill/>
              <a:ln>
                <a:noFill/>
              </a:ln>
            </p:spPr>
          </p:pic>
        </p:grpSp>
      </p:grpSp>
      <p:grpSp>
        <p:nvGrpSpPr>
          <p:cNvPr id="404" name="Google Shape;404;p24"/>
          <p:cNvGrpSpPr/>
          <p:nvPr/>
        </p:nvGrpSpPr>
        <p:grpSpPr>
          <a:xfrm>
            <a:off x="3888212" y="3663578"/>
            <a:ext cx="225802" cy="345192"/>
            <a:chOff x="4824527" y="2832223"/>
            <a:chExt cx="262042" cy="400594"/>
          </a:xfrm>
        </p:grpSpPr>
        <p:sp>
          <p:nvSpPr>
            <p:cNvPr id="405" name="Google Shape;405;p24"/>
            <p:cNvSpPr/>
            <p:nvPr/>
          </p:nvSpPr>
          <p:spPr>
            <a:xfrm>
              <a:off x="4835134" y="2954303"/>
              <a:ext cx="234000" cy="165000"/>
            </a:xfrm>
            <a:prstGeom prst="rect">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06" name="Google Shape;406;p24"/>
            <p:cNvGrpSpPr/>
            <p:nvPr/>
          </p:nvGrpSpPr>
          <p:grpSpPr>
            <a:xfrm>
              <a:off x="4824527" y="2832223"/>
              <a:ext cx="262042" cy="400594"/>
              <a:chOff x="4824527" y="2832223"/>
              <a:chExt cx="262042" cy="400594"/>
            </a:xfrm>
          </p:grpSpPr>
          <p:grpSp>
            <p:nvGrpSpPr>
              <p:cNvPr id="407" name="Google Shape;407;p24"/>
              <p:cNvGrpSpPr/>
              <p:nvPr/>
            </p:nvGrpSpPr>
            <p:grpSpPr>
              <a:xfrm>
                <a:off x="4832765" y="2832223"/>
                <a:ext cx="236400" cy="400594"/>
                <a:chOff x="4832765" y="2832223"/>
                <a:chExt cx="236400" cy="400594"/>
              </a:xfrm>
            </p:grpSpPr>
            <p:sp>
              <p:nvSpPr>
                <p:cNvPr id="408" name="Google Shape;408;p24"/>
                <p:cNvSpPr/>
                <p:nvPr/>
              </p:nvSpPr>
              <p:spPr>
                <a:xfrm>
                  <a:off x="4834464" y="2832223"/>
                  <a:ext cx="234600" cy="238200"/>
                </a:xfrm>
                <a:prstGeom prst="ellips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9" name="Google Shape;409;p24"/>
                <p:cNvSpPr/>
                <p:nvPr/>
              </p:nvSpPr>
              <p:spPr>
                <a:xfrm rot="-2665276">
                  <a:off x="4866957" y="3031714"/>
                  <a:ext cx="168017" cy="166106"/>
                </a:xfrm>
                <a:prstGeom prst="rtTriangl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410" name="Google Shape;410;p24"/>
              <p:cNvPicPr preferRelativeResize="0"/>
              <p:nvPr/>
            </p:nvPicPr>
            <p:blipFill rotWithShape="1">
              <a:blip r:embed="rId6">
                <a:alphaModFix/>
              </a:blip>
              <a:srcRect l="80868" t="-6431" r="-5283" b="6251"/>
              <a:stretch/>
            </p:blipFill>
            <p:spPr>
              <a:xfrm>
                <a:off x="4824527" y="2851191"/>
                <a:ext cx="262042" cy="260742"/>
              </a:xfrm>
              <a:prstGeom prst="rect">
                <a:avLst/>
              </a:prstGeom>
              <a:noFill/>
              <a:ln>
                <a:noFill/>
              </a:ln>
            </p:spPr>
          </p:pic>
        </p:grpSp>
      </p:grpSp>
      <p:grpSp>
        <p:nvGrpSpPr>
          <p:cNvPr id="411" name="Google Shape;411;p24"/>
          <p:cNvGrpSpPr/>
          <p:nvPr/>
        </p:nvGrpSpPr>
        <p:grpSpPr>
          <a:xfrm>
            <a:off x="5424402" y="168990"/>
            <a:ext cx="225802" cy="345192"/>
            <a:chOff x="4824527" y="2832223"/>
            <a:chExt cx="262042" cy="400594"/>
          </a:xfrm>
        </p:grpSpPr>
        <p:sp>
          <p:nvSpPr>
            <p:cNvPr id="412" name="Google Shape;412;p24"/>
            <p:cNvSpPr/>
            <p:nvPr/>
          </p:nvSpPr>
          <p:spPr>
            <a:xfrm>
              <a:off x="4835134" y="2954303"/>
              <a:ext cx="234000" cy="165000"/>
            </a:xfrm>
            <a:prstGeom prst="rect">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13" name="Google Shape;413;p24"/>
            <p:cNvGrpSpPr/>
            <p:nvPr/>
          </p:nvGrpSpPr>
          <p:grpSpPr>
            <a:xfrm>
              <a:off x="4824527" y="2832223"/>
              <a:ext cx="262042" cy="400594"/>
              <a:chOff x="4824527" y="2832223"/>
              <a:chExt cx="262042" cy="400594"/>
            </a:xfrm>
          </p:grpSpPr>
          <p:grpSp>
            <p:nvGrpSpPr>
              <p:cNvPr id="414" name="Google Shape;414;p24"/>
              <p:cNvGrpSpPr/>
              <p:nvPr/>
            </p:nvGrpSpPr>
            <p:grpSpPr>
              <a:xfrm>
                <a:off x="4832765" y="2832223"/>
                <a:ext cx="236400" cy="400594"/>
                <a:chOff x="4832765" y="2832223"/>
                <a:chExt cx="236400" cy="400594"/>
              </a:xfrm>
            </p:grpSpPr>
            <p:sp>
              <p:nvSpPr>
                <p:cNvPr id="415" name="Google Shape;415;p24"/>
                <p:cNvSpPr/>
                <p:nvPr/>
              </p:nvSpPr>
              <p:spPr>
                <a:xfrm>
                  <a:off x="4834464" y="2832223"/>
                  <a:ext cx="234600" cy="238200"/>
                </a:xfrm>
                <a:prstGeom prst="ellips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6" name="Google Shape;416;p24"/>
                <p:cNvSpPr/>
                <p:nvPr/>
              </p:nvSpPr>
              <p:spPr>
                <a:xfrm rot="-2665276">
                  <a:off x="4866957" y="3031714"/>
                  <a:ext cx="168017" cy="166106"/>
                </a:xfrm>
                <a:prstGeom prst="rtTriangl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417" name="Google Shape;417;p24"/>
              <p:cNvPicPr preferRelativeResize="0"/>
              <p:nvPr/>
            </p:nvPicPr>
            <p:blipFill rotWithShape="1">
              <a:blip r:embed="rId6">
                <a:alphaModFix/>
              </a:blip>
              <a:srcRect l="80868" t="-6431" r="-5283" b="6251"/>
              <a:stretch/>
            </p:blipFill>
            <p:spPr>
              <a:xfrm>
                <a:off x="4824527" y="2851191"/>
                <a:ext cx="262042" cy="260742"/>
              </a:xfrm>
              <a:prstGeom prst="rect">
                <a:avLst/>
              </a:prstGeom>
              <a:noFill/>
              <a:ln>
                <a:noFill/>
              </a:ln>
            </p:spPr>
          </p:pic>
        </p:grpSp>
      </p:grpSp>
      <p:grpSp>
        <p:nvGrpSpPr>
          <p:cNvPr id="418" name="Google Shape;418;p24"/>
          <p:cNvGrpSpPr/>
          <p:nvPr/>
        </p:nvGrpSpPr>
        <p:grpSpPr>
          <a:xfrm>
            <a:off x="8617572" y="2873457"/>
            <a:ext cx="289198" cy="289500"/>
            <a:chOff x="5135034" y="1860358"/>
            <a:chExt cx="289198" cy="289500"/>
          </a:xfrm>
        </p:grpSpPr>
        <p:sp>
          <p:nvSpPr>
            <p:cNvPr id="419" name="Google Shape;419;p24"/>
            <p:cNvSpPr/>
            <p:nvPr/>
          </p:nvSpPr>
          <p:spPr>
            <a:xfrm>
              <a:off x="5135932" y="1860358"/>
              <a:ext cx="288300" cy="289500"/>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20" name="Google Shape;420;p24"/>
            <p:cNvPicPr preferRelativeResize="0"/>
            <p:nvPr/>
          </p:nvPicPr>
          <p:blipFill rotWithShape="1">
            <a:blip r:embed="rId7">
              <a:alphaModFix/>
            </a:blip>
            <a:srcRect l="54696" t="-3348" r="20795" b="2795"/>
            <a:stretch/>
          </p:blipFill>
          <p:spPr>
            <a:xfrm flipH="1">
              <a:off x="5135034" y="1875108"/>
              <a:ext cx="262042" cy="260742"/>
            </a:xfrm>
            <a:prstGeom prst="rect">
              <a:avLst/>
            </a:prstGeom>
            <a:noFill/>
            <a:ln>
              <a:noFill/>
            </a:ln>
          </p:spPr>
        </p:pic>
      </p:grpSp>
      <p:grpSp>
        <p:nvGrpSpPr>
          <p:cNvPr id="421" name="Google Shape;421;p24"/>
          <p:cNvGrpSpPr/>
          <p:nvPr/>
        </p:nvGrpSpPr>
        <p:grpSpPr>
          <a:xfrm>
            <a:off x="8636905" y="3872032"/>
            <a:ext cx="262042" cy="400594"/>
            <a:chOff x="4824527" y="2832223"/>
            <a:chExt cx="262042" cy="400594"/>
          </a:xfrm>
        </p:grpSpPr>
        <p:sp>
          <p:nvSpPr>
            <p:cNvPr id="422" name="Google Shape;422;p24"/>
            <p:cNvSpPr/>
            <p:nvPr/>
          </p:nvSpPr>
          <p:spPr>
            <a:xfrm>
              <a:off x="4835134" y="2954303"/>
              <a:ext cx="234000" cy="165000"/>
            </a:xfrm>
            <a:prstGeom prst="rect">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23" name="Google Shape;423;p24"/>
            <p:cNvGrpSpPr/>
            <p:nvPr/>
          </p:nvGrpSpPr>
          <p:grpSpPr>
            <a:xfrm>
              <a:off x="4824527" y="2832223"/>
              <a:ext cx="262042" cy="400594"/>
              <a:chOff x="4824527" y="2832223"/>
              <a:chExt cx="262042" cy="400594"/>
            </a:xfrm>
          </p:grpSpPr>
          <p:grpSp>
            <p:nvGrpSpPr>
              <p:cNvPr id="424" name="Google Shape;424;p24"/>
              <p:cNvGrpSpPr/>
              <p:nvPr/>
            </p:nvGrpSpPr>
            <p:grpSpPr>
              <a:xfrm>
                <a:off x="4832765" y="2832223"/>
                <a:ext cx="236400" cy="400594"/>
                <a:chOff x="4832765" y="2832223"/>
                <a:chExt cx="236400" cy="400594"/>
              </a:xfrm>
            </p:grpSpPr>
            <p:sp>
              <p:nvSpPr>
                <p:cNvPr id="425" name="Google Shape;425;p24"/>
                <p:cNvSpPr/>
                <p:nvPr/>
              </p:nvSpPr>
              <p:spPr>
                <a:xfrm>
                  <a:off x="4834464" y="2832223"/>
                  <a:ext cx="234600" cy="238200"/>
                </a:xfrm>
                <a:prstGeom prst="ellips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6" name="Google Shape;426;p24"/>
                <p:cNvSpPr/>
                <p:nvPr/>
              </p:nvSpPr>
              <p:spPr>
                <a:xfrm rot="-2665276">
                  <a:off x="4866957" y="3031714"/>
                  <a:ext cx="168017" cy="166106"/>
                </a:xfrm>
                <a:prstGeom prst="rtTriangl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427" name="Google Shape;427;p24"/>
              <p:cNvPicPr preferRelativeResize="0"/>
              <p:nvPr/>
            </p:nvPicPr>
            <p:blipFill rotWithShape="1">
              <a:blip r:embed="rId8">
                <a:alphaModFix/>
              </a:blip>
              <a:srcRect l="80868" t="-6431" r="-5283" b="6251"/>
              <a:stretch/>
            </p:blipFill>
            <p:spPr>
              <a:xfrm>
                <a:off x="4824527" y="2851191"/>
                <a:ext cx="262042" cy="260742"/>
              </a:xfrm>
              <a:prstGeom prst="rect">
                <a:avLst/>
              </a:prstGeom>
              <a:noFill/>
              <a:ln>
                <a:noFill/>
              </a:ln>
            </p:spPr>
          </p:pic>
        </p:grpSp>
      </p:grpSp>
      <p:grpSp>
        <p:nvGrpSpPr>
          <p:cNvPr id="428" name="Google Shape;428;p24"/>
          <p:cNvGrpSpPr/>
          <p:nvPr/>
        </p:nvGrpSpPr>
        <p:grpSpPr>
          <a:xfrm>
            <a:off x="8591759" y="3351127"/>
            <a:ext cx="319800" cy="319800"/>
            <a:chOff x="5445656" y="1844640"/>
            <a:chExt cx="319800" cy="319800"/>
          </a:xfrm>
        </p:grpSpPr>
        <p:sp>
          <p:nvSpPr>
            <p:cNvPr id="429" name="Google Shape;429;p24"/>
            <p:cNvSpPr/>
            <p:nvPr/>
          </p:nvSpPr>
          <p:spPr>
            <a:xfrm>
              <a:off x="5445656" y="1844640"/>
              <a:ext cx="319800" cy="319800"/>
            </a:xfrm>
            <a:prstGeom prst="ellipse">
              <a:avLst/>
            </a:prstGeom>
            <a:solidFill>
              <a:srgbClr val="FF8B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30" name="Google Shape;430;p24"/>
            <p:cNvPicPr preferRelativeResize="0"/>
            <p:nvPr/>
          </p:nvPicPr>
          <p:blipFill rotWithShape="1">
            <a:blip r:embed="rId9">
              <a:alphaModFix/>
            </a:blip>
            <a:srcRect l="27239" t="-3690" r="49000" b="3127"/>
            <a:stretch/>
          </p:blipFill>
          <p:spPr>
            <a:xfrm flipH="1">
              <a:off x="5470281" y="1875107"/>
              <a:ext cx="252280" cy="258954"/>
            </a:xfrm>
            <a:prstGeom prst="rect">
              <a:avLst/>
            </a:prstGeom>
            <a:noFill/>
            <a:ln>
              <a:noFill/>
            </a:ln>
          </p:spPr>
        </p:pic>
      </p:grpSp>
      <p:grpSp>
        <p:nvGrpSpPr>
          <p:cNvPr id="431" name="Google Shape;431;p24"/>
          <p:cNvGrpSpPr/>
          <p:nvPr/>
        </p:nvGrpSpPr>
        <p:grpSpPr>
          <a:xfrm>
            <a:off x="8617572" y="4414352"/>
            <a:ext cx="319800" cy="319800"/>
            <a:chOff x="5777361" y="3530081"/>
            <a:chExt cx="319800" cy="319800"/>
          </a:xfrm>
        </p:grpSpPr>
        <p:sp>
          <p:nvSpPr>
            <p:cNvPr id="432" name="Google Shape;432;p24"/>
            <p:cNvSpPr/>
            <p:nvPr/>
          </p:nvSpPr>
          <p:spPr>
            <a:xfrm>
              <a:off x="5777361" y="3530081"/>
              <a:ext cx="319800" cy="319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33" name="Google Shape;433;p24"/>
            <p:cNvPicPr preferRelativeResize="0"/>
            <p:nvPr/>
          </p:nvPicPr>
          <p:blipFill rotWithShape="1">
            <a:blip r:embed="rId9">
              <a:alphaModFix/>
            </a:blip>
            <a:srcRect r="76243"/>
            <a:stretch/>
          </p:blipFill>
          <p:spPr>
            <a:xfrm rot="10800000" flipH="1">
              <a:off x="5817162" y="3560548"/>
              <a:ext cx="252280" cy="258954"/>
            </a:xfrm>
            <a:prstGeom prst="rect">
              <a:avLst/>
            </a:prstGeom>
            <a:noFill/>
            <a:ln>
              <a:noFill/>
            </a:ln>
          </p:spPr>
        </p:pic>
      </p:grpSp>
      <p:grpSp>
        <p:nvGrpSpPr>
          <p:cNvPr id="434" name="Google Shape;434;p24"/>
          <p:cNvGrpSpPr/>
          <p:nvPr/>
        </p:nvGrpSpPr>
        <p:grpSpPr>
          <a:xfrm>
            <a:off x="4839093" y="3675498"/>
            <a:ext cx="275730" cy="275730"/>
            <a:chOff x="5527990" y="3750678"/>
            <a:chExt cx="393900" cy="393900"/>
          </a:xfrm>
        </p:grpSpPr>
        <p:sp>
          <p:nvSpPr>
            <p:cNvPr id="435" name="Google Shape;435;p24"/>
            <p:cNvSpPr/>
            <p:nvPr/>
          </p:nvSpPr>
          <p:spPr>
            <a:xfrm>
              <a:off x="5527990" y="3750678"/>
              <a:ext cx="393900" cy="393900"/>
            </a:xfrm>
            <a:prstGeom prst="ellipse">
              <a:avLst/>
            </a:prstGeom>
            <a:solidFill>
              <a:srgbClr val="FF8B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36" name="Google Shape;436;p24"/>
            <p:cNvPicPr preferRelativeResize="0"/>
            <p:nvPr/>
          </p:nvPicPr>
          <p:blipFill rotWithShape="1">
            <a:blip r:embed="rId4">
              <a:alphaModFix/>
            </a:blip>
            <a:srcRect l="27239" t="-3690" r="49000" b="3127"/>
            <a:stretch/>
          </p:blipFill>
          <p:spPr>
            <a:xfrm flipH="1">
              <a:off x="5560423" y="3788182"/>
              <a:ext cx="310550" cy="318766"/>
            </a:xfrm>
            <a:prstGeom prst="rect">
              <a:avLst/>
            </a:prstGeom>
            <a:noFill/>
            <a:ln>
              <a:noFill/>
            </a:ln>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437"/>
        <p:cNvGrpSpPr/>
        <p:nvPr/>
      </p:nvGrpSpPr>
      <p:grpSpPr>
        <a:xfrm>
          <a:off x="0" y="0"/>
          <a:ext cx="0" cy="0"/>
          <a:chOff x="0" y="0"/>
          <a:chExt cx="0" cy="0"/>
        </a:xfrm>
      </p:grpSpPr>
      <p:pic>
        <p:nvPicPr>
          <p:cNvPr id="438" name="Google Shape;438;p25"/>
          <p:cNvPicPr preferRelativeResize="0"/>
          <p:nvPr/>
        </p:nvPicPr>
        <p:blipFill rotWithShape="1">
          <a:blip r:embed="rId2">
            <a:alphaModFix/>
          </a:blip>
          <a:srcRect/>
          <a:stretch/>
        </p:blipFill>
        <p:spPr>
          <a:xfrm>
            <a:off x="-17344" y="-99182"/>
            <a:ext cx="12209343" cy="6957182"/>
          </a:xfrm>
          <a:prstGeom prst="rect">
            <a:avLst/>
          </a:prstGeom>
          <a:noFill/>
          <a:ln>
            <a:noFill/>
          </a:ln>
        </p:spPr>
      </p:pic>
      <p:sp>
        <p:nvSpPr>
          <p:cNvPr id="439" name="Google Shape;439;p25"/>
          <p:cNvSpPr/>
          <p:nvPr/>
        </p:nvSpPr>
        <p:spPr>
          <a:xfrm>
            <a:off x="441346" y="386807"/>
            <a:ext cx="4506300" cy="4724100"/>
          </a:xfrm>
          <a:prstGeom prst="rect">
            <a:avLst/>
          </a:prstGeom>
          <a:solidFill>
            <a:srgbClr val="75114A">
              <a:alpha val="678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440" name="Google Shape;440;p25"/>
          <p:cNvSpPr/>
          <p:nvPr/>
        </p:nvSpPr>
        <p:spPr>
          <a:xfrm>
            <a:off x="2887677" y="5972158"/>
            <a:ext cx="674128" cy="620798"/>
          </a:xfrm>
          <a:custGeom>
            <a:avLst/>
            <a:gdLst/>
            <a:ahLst/>
            <a:cxnLst/>
            <a:rect l="l" t="t" r="r" b="b"/>
            <a:pathLst>
              <a:path w="1426725" h="6897756" extrusionOk="0">
                <a:moveTo>
                  <a:pt x="0" y="0"/>
                </a:moveTo>
                <a:lnTo>
                  <a:pt x="435484" y="0"/>
                </a:lnTo>
                <a:lnTo>
                  <a:pt x="1426725" y="6897756"/>
                </a:lnTo>
                <a:lnTo>
                  <a:pt x="998924" y="6890072"/>
                </a:lnTo>
                <a:lnTo>
                  <a:pt x="0" y="0"/>
                </a:lnTo>
                <a:close/>
              </a:path>
            </a:pathLst>
          </a:custGeom>
          <a:solidFill>
            <a:srgbClr val="D9C49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441" name="Google Shape;441;p25"/>
          <p:cNvSpPr/>
          <p:nvPr/>
        </p:nvSpPr>
        <p:spPr>
          <a:xfrm>
            <a:off x="-8074" y="5972159"/>
            <a:ext cx="3371092" cy="660616"/>
          </a:xfrm>
          <a:custGeom>
            <a:avLst/>
            <a:gdLst/>
            <a:ahLst/>
            <a:cxnLst/>
            <a:rect l="l" t="t" r="r" b="b"/>
            <a:pathLst>
              <a:path w="7134587" h="7340175" extrusionOk="0">
                <a:moveTo>
                  <a:pt x="4802" y="198195"/>
                </a:moveTo>
                <a:lnTo>
                  <a:pt x="6143346" y="0"/>
                </a:lnTo>
                <a:lnTo>
                  <a:pt x="7134587" y="6897756"/>
                </a:lnTo>
                <a:lnTo>
                  <a:pt x="493" y="7340175"/>
                </a:lnTo>
                <a:cubicBezTo>
                  <a:pt x="-2266" y="5025580"/>
                  <a:pt x="7561" y="2512790"/>
                  <a:pt x="4802" y="198195"/>
                </a:cubicBezTo>
                <a:close/>
              </a:path>
            </a:pathLst>
          </a:custGeom>
          <a:solidFill>
            <a:srgbClr val="7511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442" name="Google Shape;442;p25"/>
          <p:cNvSpPr/>
          <p:nvPr/>
        </p:nvSpPr>
        <p:spPr>
          <a:xfrm rot="10800000">
            <a:off x="3187071" y="5956678"/>
            <a:ext cx="9038769" cy="620799"/>
          </a:xfrm>
          <a:custGeom>
            <a:avLst/>
            <a:gdLst/>
            <a:ahLst/>
            <a:cxnLst/>
            <a:rect l="l" t="t" r="r" b="b"/>
            <a:pathLst>
              <a:path w="19129670" h="6897768" extrusionOk="0">
                <a:moveTo>
                  <a:pt x="23" y="0"/>
                </a:moveTo>
                <a:lnTo>
                  <a:pt x="18138429" y="12"/>
                </a:lnTo>
                <a:lnTo>
                  <a:pt x="19129670" y="6897768"/>
                </a:lnTo>
                <a:lnTo>
                  <a:pt x="58804" y="6587497"/>
                </a:lnTo>
                <a:cubicBezTo>
                  <a:pt x="60183" y="4303588"/>
                  <a:pt x="-1356" y="2283909"/>
                  <a:pt x="23" y="0"/>
                </a:cubicBezTo>
                <a:close/>
              </a:path>
            </a:pathLst>
          </a:custGeom>
          <a:solidFill>
            <a:srgbClr val="D8D8D8">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443" name="Google Shape;443;p25"/>
          <p:cNvPicPr preferRelativeResize="0"/>
          <p:nvPr/>
        </p:nvPicPr>
        <p:blipFill rotWithShape="1">
          <a:blip r:embed="rId3">
            <a:alphaModFix/>
          </a:blip>
          <a:srcRect/>
          <a:stretch/>
        </p:blipFill>
        <p:spPr>
          <a:xfrm>
            <a:off x="441345" y="6100829"/>
            <a:ext cx="1229499" cy="379534"/>
          </a:xfrm>
          <a:prstGeom prst="rect">
            <a:avLst/>
          </a:prstGeom>
          <a:noFill/>
          <a:ln>
            <a:noFill/>
          </a:ln>
        </p:spPr>
      </p:pic>
      <p:sp>
        <p:nvSpPr>
          <p:cNvPr id="444" name="Google Shape;444;p25"/>
          <p:cNvSpPr txBox="1">
            <a:spLocks noGrp="1"/>
          </p:cNvSpPr>
          <p:nvPr>
            <p:ph type="ctrTitle"/>
          </p:nvPr>
        </p:nvSpPr>
        <p:spPr>
          <a:xfrm>
            <a:off x="720934" y="434781"/>
            <a:ext cx="4048800" cy="2071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lt1"/>
              </a:buClr>
              <a:buSzPts val="6600"/>
              <a:buFont typeface="Calibri"/>
              <a:buNone/>
              <a:defRPr sz="66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45" name="Google Shape;445;p25"/>
          <p:cNvSpPr txBox="1">
            <a:spLocks noGrp="1"/>
          </p:cNvSpPr>
          <p:nvPr>
            <p:ph type="subTitle" idx="1"/>
          </p:nvPr>
        </p:nvSpPr>
        <p:spPr>
          <a:xfrm>
            <a:off x="720934" y="2838917"/>
            <a:ext cx="4048800" cy="19638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Garamond"/>
                <a:ea typeface="Garamond"/>
                <a:cs typeface="Garamond"/>
                <a:sym typeface="Garamond"/>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446" name="Google Shape;446;p25"/>
          <p:cNvSpPr txBox="1">
            <a:spLocks noGrp="1"/>
          </p:cNvSpPr>
          <p:nvPr>
            <p:ph type="dt" idx="10"/>
          </p:nvPr>
        </p:nvSpPr>
        <p:spPr>
          <a:xfrm>
            <a:off x="3670465" y="6118555"/>
            <a:ext cx="27432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447" name="Google Shape;447;p25"/>
          <p:cNvSpPr txBox="1">
            <a:spLocks noGrp="1"/>
          </p:cNvSpPr>
          <p:nvPr>
            <p:ph type="ftr" idx="11"/>
          </p:nvPr>
        </p:nvSpPr>
        <p:spPr>
          <a:xfrm>
            <a:off x="7771263" y="6118554"/>
            <a:ext cx="4114800" cy="365100"/>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ext Slide - Content &amp; Picture">
  <p:cSld name="Text Slide - Content &amp; Picture">
    <p:spTree>
      <p:nvGrpSpPr>
        <p:cNvPr id="1" name="Shape 448"/>
        <p:cNvGrpSpPr/>
        <p:nvPr/>
      </p:nvGrpSpPr>
      <p:grpSpPr>
        <a:xfrm>
          <a:off x="0" y="0"/>
          <a:ext cx="0" cy="0"/>
          <a:chOff x="0" y="0"/>
          <a:chExt cx="0" cy="0"/>
        </a:xfrm>
      </p:grpSpPr>
      <p:sp>
        <p:nvSpPr>
          <p:cNvPr id="449" name="Google Shape;449;p26"/>
          <p:cNvSpPr txBox="1">
            <a:spLocks noGrp="1"/>
          </p:cNvSpPr>
          <p:nvPr>
            <p:ph type="title"/>
          </p:nvPr>
        </p:nvSpPr>
        <p:spPr>
          <a:xfrm>
            <a:off x="838200" y="365125"/>
            <a:ext cx="5181600" cy="13257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rgbClr val="75114A"/>
              </a:buClr>
              <a:buSzPts val="4400"/>
              <a:buFont typeface="Calibri"/>
              <a:buNone/>
              <a:defRPr sz="4400" b="0" i="0" u="none" strike="noStrike" cap="none">
                <a:solidFill>
                  <a:srgbClr val="75114A"/>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50" name="Google Shape;450;p26"/>
          <p:cNvSpPr txBox="1">
            <a:spLocks noGrp="1"/>
          </p:cNvSpPr>
          <p:nvPr>
            <p:ph type="body" idx="1"/>
          </p:nvPr>
        </p:nvSpPr>
        <p:spPr>
          <a:xfrm>
            <a:off x="838200" y="1825625"/>
            <a:ext cx="5181600" cy="39804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rgbClr val="3F3F3F"/>
              </a:buClr>
              <a:buSzPts val="2800"/>
              <a:buFont typeface="Arial"/>
              <a:buChar char="•"/>
              <a:defRPr sz="2800" b="0" i="0" u="none" strike="noStrike" cap="none">
                <a:solidFill>
                  <a:srgbClr val="3F3F3F"/>
                </a:solidFill>
                <a:latin typeface="Calibri"/>
                <a:ea typeface="Calibri"/>
                <a:cs typeface="Calibri"/>
                <a:sym typeface="Calibri"/>
              </a:defRPr>
            </a:lvl1pPr>
            <a:lvl2pPr marL="914400" marR="0" lvl="1" indent="-381000" algn="l" rtl="0">
              <a:lnSpc>
                <a:spcPct val="90000"/>
              </a:lnSpc>
              <a:spcBef>
                <a:spcPts val="500"/>
              </a:spcBef>
              <a:spcAft>
                <a:spcPts val="0"/>
              </a:spcAft>
              <a:buClr>
                <a:srgbClr val="3F3F3F"/>
              </a:buClr>
              <a:buSzPts val="2400"/>
              <a:buFont typeface="Arial"/>
              <a:buChar char="•"/>
              <a:defRPr sz="2400" b="0" i="0" u="none" strike="noStrike" cap="none">
                <a:solidFill>
                  <a:srgbClr val="3F3F3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3F3F3F"/>
              </a:buClr>
              <a:buSzPts val="2000"/>
              <a:buFont typeface="Arial"/>
              <a:buChar char="•"/>
              <a:defRPr sz="20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9pPr>
          </a:lstStyle>
          <a:p>
            <a:endParaRPr/>
          </a:p>
        </p:txBody>
      </p:sp>
      <p:sp>
        <p:nvSpPr>
          <p:cNvPr id="451" name="Google Shape;451;p26"/>
          <p:cNvSpPr/>
          <p:nvPr/>
        </p:nvSpPr>
        <p:spPr>
          <a:xfrm>
            <a:off x="2887677" y="5972158"/>
            <a:ext cx="674128" cy="620798"/>
          </a:xfrm>
          <a:custGeom>
            <a:avLst/>
            <a:gdLst/>
            <a:ahLst/>
            <a:cxnLst/>
            <a:rect l="l" t="t" r="r" b="b"/>
            <a:pathLst>
              <a:path w="1426725" h="6897756" extrusionOk="0">
                <a:moveTo>
                  <a:pt x="0" y="0"/>
                </a:moveTo>
                <a:lnTo>
                  <a:pt x="435484" y="0"/>
                </a:lnTo>
                <a:lnTo>
                  <a:pt x="1426725" y="6897756"/>
                </a:lnTo>
                <a:lnTo>
                  <a:pt x="998924" y="6890072"/>
                </a:lnTo>
                <a:lnTo>
                  <a:pt x="0" y="0"/>
                </a:lnTo>
                <a:close/>
              </a:path>
            </a:pathLst>
          </a:custGeom>
          <a:solidFill>
            <a:srgbClr val="D9C49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452" name="Google Shape;452;p26"/>
          <p:cNvSpPr/>
          <p:nvPr/>
        </p:nvSpPr>
        <p:spPr>
          <a:xfrm>
            <a:off x="-8074" y="5972159"/>
            <a:ext cx="3371092" cy="660616"/>
          </a:xfrm>
          <a:custGeom>
            <a:avLst/>
            <a:gdLst/>
            <a:ahLst/>
            <a:cxnLst/>
            <a:rect l="l" t="t" r="r" b="b"/>
            <a:pathLst>
              <a:path w="7134587" h="7340175" extrusionOk="0">
                <a:moveTo>
                  <a:pt x="4802" y="198195"/>
                </a:moveTo>
                <a:lnTo>
                  <a:pt x="6143346" y="0"/>
                </a:lnTo>
                <a:lnTo>
                  <a:pt x="7134587" y="6897756"/>
                </a:lnTo>
                <a:lnTo>
                  <a:pt x="493" y="7340175"/>
                </a:lnTo>
                <a:cubicBezTo>
                  <a:pt x="-2266" y="5025580"/>
                  <a:pt x="7561" y="2512790"/>
                  <a:pt x="4802" y="198195"/>
                </a:cubicBezTo>
                <a:close/>
              </a:path>
            </a:pathLst>
          </a:custGeom>
          <a:solidFill>
            <a:srgbClr val="7511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453" name="Google Shape;453;p26"/>
          <p:cNvSpPr/>
          <p:nvPr/>
        </p:nvSpPr>
        <p:spPr>
          <a:xfrm rot="10800000">
            <a:off x="3187071" y="5956678"/>
            <a:ext cx="9038769" cy="620799"/>
          </a:xfrm>
          <a:custGeom>
            <a:avLst/>
            <a:gdLst/>
            <a:ahLst/>
            <a:cxnLst/>
            <a:rect l="l" t="t" r="r" b="b"/>
            <a:pathLst>
              <a:path w="19129670" h="6897768" extrusionOk="0">
                <a:moveTo>
                  <a:pt x="23" y="0"/>
                </a:moveTo>
                <a:lnTo>
                  <a:pt x="18138429" y="12"/>
                </a:lnTo>
                <a:lnTo>
                  <a:pt x="19129670" y="6897768"/>
                </a:lnTo>
                <a:lnTo>
                  <a:pt x="58804" y="6587497"/>
                </a:lnTo>
                <a:cubicBezTo>
                  <a:pt x="60183" y="4303588"/>
                  <a:pt x="-1356" y="2283909"/>
                  <a:pt x="23"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454" name="Google Shape;454;p26"/>
          <p:cNvPicPr preferRelativeResize="0"/>
          <p:nvPr/>
        </p:nvPicPr>
        <p:blipFill rotWithShape="1">
          <a:blip r:embed="rId2">
            <a:alphaModFix/>
          </a:blip>
          <a:srcRect/>
          <a:stretch/>
        </p:blipFill>
        <p:spPr>
          <a:xfrm>
            <a:off x="441345" y="6100829"/>
            <a:ext cx="1229499" cy="379534"/>
          </a:xfrm>
          <a:prstGeom prst="rect">
            <a:avLst/>
          </a:prstGeom>
          <a:noFill/>
          <a:ln>
            <a:noFill/>
          </a:ln>
        </p:spPr>
      </p:pic>
      <p:sp>
        <p:nvSpPr>
          <p:cNvPr id="455" name="Google Shape;455;p26"/>
          <p:cNvSpPr txBox="1">
            <a:spLocks noGrp="1"/>
          </p:cNvSpPr>
          <p:nvPr>
            <p:ph type="ftr" idx="11"/>
          </p:nvPr>
        </p:nvSpPr>
        <p:spPr>
          <a:xfrm>
            <a:off x="7239000" y="6113463"/>
            <a:ext cx="4114800" cy="365100"/>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600" b="0" i="0" u="none" strike="noStrike" cap="none">
                <a:solidFill>
                  <a:srgbClr val="595959"/>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456" name="Google Shape;456;p26"/>
          <p:cNvSpPr txBox="1">
            <a:spLocks noGrp="1"/>
          </p:cNvSpPr>
          <p:nvPr>
            <p:ph type="dt" idx="10"/>
          </p:nvPr>
        </p:nvSpPr>
        <p:spPr>
          <a:xfrm>
            <a:off x="3789598" y="6094049"/>
            <a:ext cx="10893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595959"/>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7"/>
        <p:cNvGrpSpPr/>
        <p:nvPr/>
      </p:nvGrpSpPr>
      <p:grpSpPr>
        <a:xfrm>
          <a:off x="0" y="0"/>
          <a:ext cx="0" cy="0"/>
          <a:chOff x="0" y="0"/>
          <a:chExt cx="0" cy="0"/>
        </a:xfrm>
      </p:grpSpPr>
      <p:sp>
        <p:nvSpPr>
          <p:cNvPr id="458" name="Google Shape;458;p27"/>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Garamond"/>
              <a:buNone/>
              <a:defRPr sz="4400" b="0" i="0" u="none" strike="noStrike" cap="none">
                <a:solidFill>
                  <a:schemeClr val="dk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59" name="Google Shape;459;p27"/>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460" name="Google Shape;460;p27"/>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itle Slide 2" type="title">
  <p:cSld name="TITLE">
    <p:spTree>
      <p:nvGrpSpPr>
        <p:cNvPr id="1" name="Shape 15"/>
        <p:cNvGrpSpPr/>
        <p:nvPr/>
      </p:nvGrpSpPr>
      <p:grpSpPr>
        <a:xfrm>
          <a:off x="0" y="0"/>
          <a:ext cx="0" cy="0"/>
          <a:chOff x="0" y="0"/>
          <a:chExt cx="0" cy="0"/>
        </a:xfrm>
      </p:grpSpPr>
      <p:pic>
        <p:nvPicPr>
          <p:cNvPr id="16" name="Google Shape;16;p2"/>
          <p:cNvPicPr preferRelativeResize="0"/>
          <p:nvPr/>
        </p:nvPicPr>
        <p:blipFill rotWithShape="1">
          <a:blip r:embed="rId2">
            <a:alphaModFix/>
          </a:blip>
          <a:srcRect t="10660" r="3860" b="7842"/>
          <a:stretch/>
        </p:blipFill>
        <p:spPr>
          <a:xfrm>
            <a:off x="-13252" y="0"/>
            <a:ext cx="12205252" cy="6897756"/>
          </a:xfrm>
          <a:prstGeom prst="rect">
            <a:avLst/>
          </a:prstGeom>
          <a:noFill/>
          <a:ln>
            <a:noFill/>
          </a:ln>
        </p:spPr>
      </p:pic>
      <p:sp>
        <p:nvSpPr>
          <p:cNvPr id="17" name="Google Shape;17;p2"/>
          <p:cNvSpPr/>
          <p:nvPr/>
        </p:nvSpPr>
        <p:spPr>
          <a:xfrm>
            <a:off x="5765359" y="0"/>
            <a:ext cx="1426725" cy="6897756"/>
          </a:xfrm>
          <a:custGeom>
            <a:avLst/>
            <a:gdLst/>
            <a:ahLst/>
            <a:cxnLst/>
            <a:rect l="l" t="t" r="r" b="b"/>
            <a:pathLst>
              <a:path w="1426725" h="6897756" extrusionOk="0">
                <a:moveTo>
                  <a:pt x="0" y="0"/>
                </a:moveTo>
                <a:lnTo>
                  <a:pt x="435484" y="0"/>
                </a:lnTo>
                <a:lnTo>
                  <a:pt x="1426725" y="6897756"/>
                </a:lnTo>
                <a:lnTo>
                  <a:pt x="998924" y="6890072"/>
                </a:lnTo>
                <a:lnTo>
                  <a:pt x="0" y="0"/>
                </a:lnTo>
                <a:close/>
              </a:path>
            </a:pathLst>
          </a:custGeom>
          <a:solidFill>
            <a:srgbClr val="D9C49F">
              <a:alpha val="5843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18" name="Google Shape;18;p2"/>
          <p:cNvSpPr/>
          <p:nvPr/>
        </p:nvSpPr>
        <p:spPr>
          <a:xfrm>
            <a:off x="-13252" y="0"/>
            <a:ext cx="6774812" cy="6897756"/>
          </a:xfrm>
          <a:custGeom>
            <a:avLst/>
            <a:gdLst/>
            <a:ahLst/>
            <a:cxnLst/>
            <a:rect l="l" t="t" r="r" b="b"/>
            <a:pathLst>
              <a:path w="6774812" h="6897756" extrusionOk="0">
                <a:moveTo>
                  <a:pt x="0" y="0"/>
                </a:moveTo>
                <a:lnTo>
                  <a:pt x="5783571" y="0"/>
                </a:lnTo>
                <a:lnTo>
                  <a:pt x="6774812" y="6897756"/>
                </a:lnTo>
                <a:lnTo>
                  <a:pt x="0" y="6897756"/>
                </a:lnTo>
                <a:lnTo>
                  <a:pt x="0" y="0"/>
                </a:lnTo>
                <a:close/>
              </a:path>
            </a:pathLst>
          </a:custGeom>
          <a:solidFill>
            <a:srgbClr val="75114A">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19" name="Google Shape;19;p2"/>
          <p:cNvSpPr/>
          <p:nvPr/>
        </p:nvSpPr>
        <p:spPr>
          <a:xfrm>
            <a:off x="7164361" y="3977331"/>
            <a:ext cx="5027639" cy="1282148"/>
          </a:xfrm>
          <a:custGeom>
            <a:avLst/>
            <a:gdLst/>
            <a:ahLst/>
            <a:cxnLst/>
            <a:rect l="l" t="t" r="r" b="b"/>
            <a:pathLst>
              <a:path w="5027639" h="1282148" extrusionOk="0">
                <a:moveTo>
                  <a:pt x="0" y="0"/>
                </a:moveTo>
                <a:lnTo>
                  <a:pt x="5027639" y="0"/>
                </a:lnTo>
                <a:lnTo>
                  <a:pt x="5027639" y="1282148"/>
                </a:lnTo>
                <a:lnTo>
                  <a:pt x="357809" y="1282148"/>
                </a:lnTo>
                <a:lnTo>
                  <a:pt x="0" y="0"/>
                </a:lnTo>
                <a:close/>
              </a:path>
            </a:pathLst>
          </a:custGeom>
          <a:solidFill>
            <a:srgbClr val="0C0C0C">
              <a:alpha val="6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0" name="Google Shape;20;p2"/>
          <p:cNvSpPr txBox="1"/>
          <p:nvPr/>
        </p:nvSpPr>
        <p:spPr>
          <a:xfrm>
            <a:off x="7626037" y="-1239550"/>
            <a:ext cx="4104285" cy="4770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US" sz="2500" b="0" i="0" u="none" strike="noStrike" cap="none">
                <a:solidFill>
                  <a:schemeClr val="lt1"/>
                </a:solidFill>
                <a:latin typeface="Garamond"/>
                <a:ea typeface="Garamond"/>
                <a:cs typeface="Garamond"/>
                <a:sym typeface="Garamond"/>
              </a:rPr>
              <a:t>Sub text</a:t>
            </a:r>
            <a:endParaRPr sz="1400" b="0" i="0" u="none" strike="noStrike" cap="none">
              <a:solidFill>
                <a:srgbClr val="000000"/>
              </a:solidFill>
              <a:latin typeface="Arial"/>
              <a:ea typeface="Arial"/>
              <a:cs typeface="Arial"/>
              <a:sym typeface="Arial"/>
            </a:endParaRPr>
          </a:p>
        </p:txBody>
      </p:sp>
      <p:pic>
        <p:nvPicPr>
          <p:cNvPr id="21" name="Google Shape;21;p2"/>
          <p:cNvPicPr preferRelativeResize="0"/>
          <p:nvPr/>
        </p:nvPicPr>
        <p:blipFill rotWithShape="1">
          <a:blip r:embed="rId3">
            <a:alphaModFix/>
          </a:blip>
          <a:srcRect/>
          <a:stretch/>
        </p:blipFill>
        <p:spPr>
          <a:xfrm>
            <a:off x="595356" y="424414"/>
            <a:ext cx="2098858" cy="647896"/>
          </a:xfrm>
          <a:prstGeom prst="rect">
            <a:avLst/>
          </a:prstGeom>
          <a:noFill/>
          <a:ln>
            <a:noFill/>
          </a:ln>
        </p:spPr>
      </p:pic>
      <p:sp>
        <p:nvSpPr>
          <p:cNvPr id="22" name="Google Shape;22;p2"/>
          <p:cNvSpPr txBox="1">
            <a:spLocks noGrp="1"/>
          </p:cNvSpPr>
          <p:nvPr>
            <p:ph type="ctrTitle"/>
          </p:nvPr>
        </p:nvSpPr>
        <p:spPr>
          <a:xfrm>
            <a:off x="695501" y="3102474"/>
            <a:ext cx="5161960" cy="2652101"/>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rgbClr val="D9C49F"/>
              </a:buClr>
              <a:buSzPts val="7000"/>
              <a:buFont typeface="Garamond"/>
              <a:buNone/>
              <a:defRPr sz="7000" b="1" i="0" u="none" strike="noStrike" cap="none">
                <a:solidFill>
                  <a:srgbClr val="D9C49F"/>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 name="Google Shape;23;p2"/>
          <p:cNvSpPr txBox="1">
            <a:spLocks noGrp="1"/>
          </p:cNvSpPr>
          <p:nvPr>
            <p:ph type="subTitle" idx="1"/>
          </p:nvPr>
        </p:nvSpPr>
        <p:spPr>
          <a:xfrm>
            <a:off x="7752523" y="4107533"/>
            <a:ext cx="4189106" cy="1021314"/>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1000"/>
              </a:spcBef>
              <a:spcAft>
                <a:spcPts val="0"/>
              </a:spcAft>
              <a:buClr>
                <a:schemeClr val="lt1"/>
              </a:buClr>
              <a:buSzPts val="2400"/>
              <a:buFont typeface="Arial"/>
              <a:buNone/>
              <a:defRPr sz="2400" b="0" i="0" u="none" strike="noStrike" cap="none">
                <a:solidFill>
                  <a:schemeClr val="lt1"/>
                </a:solidFill>
                <a:latin typeface="Garamond"/>
                <a:ea typeface="Garamond"/>
                <a:cs typeface="Garamond"/>
                <a:sym typeface="Garamond"/>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Garamond"/>
                <a:ea typeface="Garamond"/>
                <a:cs typeface="Garamond"/>
                <a:sym typeface="Garamond"/>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24" name="Google Shape;24;p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5" name="Google Shape;25;p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6" name="Google Shape;2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ext Slide 1" type="obj">
  <p:cSld name="OBJECT">
    <p:spTree>
      <p:nvGrpSpPr>
        <p:cNvPr id="1" name="Shape 27"/>
        <p:cNvGrpSpPr/>
        <p:nvPr/>
      </p:nvGrpSpPr>
      <p:grpSpPr>
        <a:xfrm>
          <a:off x="0" y="0"/>
          <a:ext cx="0" cy="0"/>
          <a:chOff x="0" y="0"/>
          <a:chExt cx="0" cy="0"/>
        </a:xfrm>
      </p:grpSpPr>
      <p:sp>
        <p:nvSpPr>
          <p:cNvPr id="28" name="Google Shape;28;p3"/>
          <p:cNvSpPr/>
          <p:nvPr/>
        </p:nvSpPr>
        <p:spPr>
          <a:xfrm>
            <a:off x="2887677" y="5972158"/>
            <a:ext cx="673170" cy="619944"/>
          </a:xfrm>
          <a:custGeom>
            <a:avLst/>
            <a:gdLst/>
            <a:ahLst/>
            <a:cxnLst/>
            <a:rect l="l" t="t" r="r" b="b"/>
            <a:pathLst>
              <a:path w="1426725" h="6897756" extrusionOk="0">
                <a:moveTo>
                  <a:pt x="0" y="0"/>
                </a:moveTo>
                <a:lnTo>
                  <a:pt x="435484" y="0"/>
                </a:lnTo>
                <a:lnTo>
                  <a:pt x="1426725" y="6897756"/>
                </a:lnTo>
                <a:lnTo>
                  <a:pt x="998924" y="6890072"/>
                </a:lnTo>
                <a:lnTo>
                  <a:pt x="0" y="0"/>
                </a:lnTo>
                <a:close/>
              </a:path>
            </a:pathLst>
          </a:custGeom>
          <a:solidFill>
            <a:srgbClr val="D9C49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9" name="Google Shape;29;p3"/>
          <p:cNvSpPr/>
          <p:nvPr/>
        </p:nvSpPr>
        <p:spPr>
          <a:xfrm>
            <a:off x="-8074" y="5972159"/>
            <a:ext cx="3366303" cy="659707"/>
          </a:xfrm>
          <a:custGeom>
            <a:avLst/>
            <a:gdLst/>
            <a:ahLst/>
            <a:cxnLst/>
            <a:rect l="l" t="t" r="r" b="b"/>
            <a:pathLst>
              <a:path w="7134587" h="7340175" extrusionOk="0">
                <a:moveTo>
                  <a:pt x="4802" y="198195"/>
                </a:moveTo>
                <a:lnTo>
                  <a:pt x="6143346" y="0"/>
                </a:lnTo>
                <a:lnTo>
                  <a:pt x="7134587" y="6897756"/>
                </a:lnTo>
                <a:lnTo>
                  <a:pt x="493" y="7340175"/>
                </a:lnTo>
                <a:cubicBezTo>
                  <a:pt x="-2266" y="5025580"/>
                  <a:pt x="7561" y="2512790"/>
                  <a:pt x="4802" y="198195"/>
                </a:cubicBezTo>
                <a:close/>
              </a:path>
            </a:pathLst>
          </a:custGeom>
          <a:solidFill>
            <a:srgbClr val="7511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30" name="Google Shape;30;p3"/>
          <p:cNvSpPr/>
          <p:nvPr/>
        </p:nvSpPr>
        <p:spPr>
          <a:xfrm rot="10800000">
            <a:off x="3199913" y="5957532"/>
            <a:ext cx="9025927" cy="619945"/>
          </a:xfrm>
          <a:custGeom>
            <a:avLst/>
            <a:gdLst/>
            <a:ahLst/>
            <a:cxnLst/>
            <a:rect l="l" t="t" r="r" b="b"/>
            <a:pathLst>
              <a:path w="19129670" h="6897768" extrusionOk="0">
                <a:moveTo>
                  <a:pt x="23" y="0"/>
                </a:moveTo>
                <a:lnTo>
                  <a:pt x="18138429" y="12"/>
                </a:lnTo>
                <a:lnTo>
                  <a:pt x="19129670" y="6897768"/>
                </a:lnTo>
                <a:lnTo>
                  <a:pt x="58804" y="6587497"/>
                </a:lnTo>
                <a:cubicBezTo>
                  <a:pt x="60183" y="4303588"/>
                  <a:pt x="-1356" y="2283909"/>
                  <a:pt x="23"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31" name="Google Shape;31;p3"/>
          <p:cNvPicPr preferRelativeResize="0"/>
          <p:nvPr/>
        </p:nvPicPr>
        <p:blipFill rotWithShape="1">
          <a:blip r:embed="rId2">
            <a:alphaModFix/>
          </a:blip>
          <a:srcRect/>
          <a:stretch/>
        </p:blipFill>
        <p:spPr>
          <a:xfrm>
            <a:off x="441345" y="6100829"/>
            <a:ext cx="1229499" cy="379534"/>
          </a:xfrm>
          <a:prstGeom prst="rect">
            <a:avLst/>
          </a:prstGeom>
          <a:noFill/>
          <a:ln>
            <a:noFill/>
          </a:ln>
        </p:spPr>
      </p:pic>
      <p:sp>
        <p:nvSpPr>
          <p:cNvPr id="32" name="Google Shape;32;p3"/>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rgbClr val="75114A"/>
              </a:buClr>
              <a:buSzPts val="4400"/>
              <a:buFont typeface="Calibri"/>
              <a:buNone/>
              <a:defRPr sz="4400" b="0" i="0" u="none" strike="noStrike" cap="none">
                <a:solidFill>
                  <a:srgbClr val="75114A"/>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3" name="Google Shape;33;p3"/>
          <p:cNvSpPr txBox="1">
            <a:spLocks noGrp="1"/>
          </p:cNvSpPr>
          <p:nvPr>
            <p:ph type="body" idx="1"/>
          </p:nvPr>
        </p:nvSpPr>
        <p:spPr>
          <a:xfrm>
            <a:off x="838200" y="1825625"/>
            <a:ext cx="10515600" cy="3813175"/>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rgbClr val="3F3F3F"/>
              </a:buClr>
              <a:buSzPts val="2800"/>
              <a:buFont typeface="Arial"/>
              <a:buChar char="•"/>
              <a:defRPr sz="2800" b="0" i="0" u="none" strike="noStrike" cap="none">
                <a:solidFill>
                  <a:srgbClr val="3F3F3F"/>
                </a:solidFill>
                <a:latin typeface="Calibri"/>
                <a:ea typeface="Calibri"/>
                <a:cs typeface="Calibri"/>
                <a:sym typeface="Calibri"/>
              </a:defRPr>
            </a:lvl1pPr>
            <a:lvl2pPr marL="914400" marR="0" lvl="1" indent="-381000" algn="l" rtl="0">
              <a:lnSpc>
                <a:spcPct val="90000"/>
              </a:lnSpc>
              <a:spcBef>
                <a:spcPts val="500"/>
              </a:spcBef>
              <a:spcAft>
                <a:spcPts val="0"/>
              </a:spcAft>
              <a:buClr>
                <a:srgbClr val="3F3F3F"/>
              </a:buClr>
              <a:buSzPts val="2400"/>
              <a:buFont typeface="Arial"/>
              <a:buChar char="•"/>
              <a:defRPr sz="2400" b="0" i="0" u="none" strike="noStrike" cap="none">
                <a:solidFill>
                  <a:srgbClr val="3F3F3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3F3F3F"/>
              </a:buClr>
              <a:buSzPts val="2000"/>
              <a:buFont typeface="Arial"/>
              <a:buChar char="•"/>
              <a:defRPr sz="20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9pPr>
          </a:lstStyle>
          <a:p>
            <a:endParaRPr/>
          </a:p>
        </p:txBody>
      </p:sp>
      <p:sp>
        <p:nvSpPr>
          <p:cNvPr id="34" name="Google Shape;34;p3"/>
          <p:cNvSpPr txBox="1">
            <a:spLocks noGrp="1"/>
          </p:cNvSpPr>
          <p:nvPr>
            <p:ph type="ftr" idx="11"/>
          </p:nvPr>
        </p:nvSpPr>
        <p:spPr>
          <a:xfrm>
            <a:off x="7239000" y="6113463"/>
            <a:ext cx="4114800" cy="365125"/>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600" b="0" i="0" u="none" strike="noStrike" cap="none">
                <a:solidFill>
                  <a:srgbClr val="595959"/>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35" name="Google Shape;35;p3"/>
          <p:cNvSpPr txBox="1">
            <a:spLocks noGrp="1"/>
          </p:cNvSpPr>
          <p:nvPr>
            <p:ph type="dt" idx="10"/>
          </p:nvPr>
        </p:nvSpPr>
        <p:spPr>
          <a:xfrm>
            <a:off x="3789598" y="6094049"/>
            <a:ext cx="1089233"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595959"/>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64"/>
        <p:cNvGrpSpPr/>
        <p:nvPr/>
      </p:nvGrpSpPr>
      <p:grpSpPr>
        <a:xfrm>
          <a:off x="0" y="0"/>
          <a:ext cx="0" cy="0"/>
          <a:chOff x="0" y="0"/>
          <a:chExt cx="0" cy="0"/>
        </a:xfrm>
      </p:grpSpPr>
      <p:sp>
        <p:nvSpPr>
          <p:cNvPr id="65" name="Google Shape;65;p7"/>
          <p:cNvSpPr/>
          <p:nvPr/>
        </p:nvSpPr>
        <p:spPr>
          <a:xfrm>
            <a:off x="0" y="0"/>
            <a:ext cx="12192000" cy="6858000"/>
          </a:xfrm>
          <a:prstGeom prst="rect">
            <a:avLst/>
          </a:prstGeom>
          <a:solidFill>
            <a:srgbClr val="414B5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6" name="Google Shape;66;p7"/>
          <p:cNvSpPr/>
          <p:nvPr/>
        </p:nvSpPr>
        <p:spPr>
          <a:xfrm>
            <a:off x="6291470" y="4182533"/>
            <a:ext cx="5155463" cy="2218267"/>
          </a:xfrm>
          <a:prstGeom prst="rect">
            <a:avLst/>
          </a:prstGeom>
          <a:solidFill>
            <a:srgbClr val="B94F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7" name="Google Shape;67;p7"/>
          <p:cNvSpPr txBox="1"/>
          <p:nvPr/>
        </p:nvSpPr>
        <p:spPr>
          <a:xfrm>
            <a:off x="6616390" y="4399704"/>
            <a:ext cx="4753974" cy="1754326"/>
          </a:xfrm>
          <a:prstGeom prst="rect">
            <a:avLst/>
          </a:prstGeom>
          <a:noFill/>
          <a:ln>
            <a:noFill/>
          </a:ln>
        </p:spPr>
        <p:txBody>
          <a:bodyPr spcFirstLastPara="1" wrap="square" lIns="91425" tIns="45700" rIns="91425" bIns="45700" anchor="t" anchorCtr="0">
            <a:noAutofit/>
          </a:bodyPr>
          <a:lstStyle/>
          <a:p>
            <a:pPr marL="6350" marR="0" lvl="1" indent="0" algn="l" rtl="0">
              <a:lnSpc>
                <a:spcPct val="9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We are </a:t>
            </a:r>
            <a:r>
              <a:rPr lang="en-IE" sz="2000" b="1" i="0" u="none" strike="noStrike" cap="none">
                <a:solidFill>
                  <a:schemeClr val="lt1"/>
                </a:solidFill>
                <a:latin typeface="Calibri"/>
                <a:ea typeface="Calibri"/>
                <a:cs typeface="Calibri"/>
                <a:sym typeface="Calibri"/>
              </a:rPr>
              <a:t>one of Ireland’s top universities </a:t>
            </a:r>
            <a:endParaRPr sz="1400" b="0" i="0" u="none" strike="noStrike" cap="none">
              <a:solidFill>
                <a:srgbClr val="000000"/>
              </a:solidFill>
              <a:latin typeface="Arial"/>
              <a:ea typeface="Arial"/>
              <a:cs typeface="Arial"/>
              <a:sym typeface="Arial"/>
            </a:endParaRPr>
          </a:p>
          <a:p>
            <a:pPr marL="6350" marR="0" lvl="1" indent="0" algn="l" rtl="0">
              <a:lnSpc>
                <a:spcPct val="90000"/>
              </a:lnSpc>
              <a:spcBef>
                <a:spcPts val="0"/>
              </a:spcBef>
              <a:spcAft>
                <a:spcPts val="0"/>
              </a:spcAft>
              <a:buClr>
                <a:srgbClr val="000000"/>
              </a:buClr>
              <a:buSzPts val="2000"/>
              <a:buFont typeface="Arial"/>
              <a:buNone/>
            </a:pPr>
            <a:r>
              <a:rPr lang="en-IE" sz="2000" b="1" i="0" u="none" strike="noStrike" cap="none">
                <a:solidFill>
                  <a:schemeClr val="lt1"/>
                </a:solidFill>
                <a:latin typeface="Calibri"/>
                <a:ea typeface="Calibri"/>
                <a:cs typeface="Calibri"/>
                <a:sym typeface="Calibri"/>
              </a:rPr>
              <a:t>for graduate employability, </a:t>
            </a:r>
            <a:r>
              <a:rPr lang="en-IE" sz="2000" b="0" i="0" u="none" strike="noStrike" cap="none">
                <a:solidFill>
                  <a:schemeClr val="lt1"/>
                </a:solidFill>
                <a:latin typeface="Calibri"/>
                <a:ea typeface="Calibri"/>
                <a:cs typeface="Calibri"/>
                <a:sym typeface="Calibri"/>
              </a:rPr>
              <a:t>with over</a:t>
            </a:r>
            <a:endParaRPr sz="1400" b="0" i="0" u="none" strike="noStrike" cap="none">
              <a:solidFill>
                <a:srgbClr val="000000"/>
              </a:solidFill>
              <a:latin typeface="Arial"/>
              <a:ea typeface="Arial"/>
              <a:cs typeface="Arial"/>
              <a:sym typeface="Arial"/>
            </a:endParaRPr>
          </a:p>
          <a:p>
            <a:pPr marL="6350" marR="0" lvl="1" indent="0" algn="l" rtl="0">
              <a:lnSpc>
                <a:spcPct val="9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	                      of our graduates </a:t>
            </a:r>
            <a:endParaRPr sz="1400" b="0" i="0" u="none" strike="noStrike" cap="none">
              <a:solidFill>
                <a:srgbClr val="000000"/>
              </a:solidFill>
              <a:latin typeface="Arial"/>
              <a:ea typeface="Arial"/>
              <a:cs typeface="Arial"/>
              <a:sym typeface="Arial"/>
            </a:endParaRPr>
          </a:p>
          <a:p>
            <a:pPr marL="6350" marR="0" lvl="1" indent="0" algn="l" rtl="0">
              <a:lnSpc>
                <a:spcPct val="9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	                      working or in further</a:t>
            </a:r>
            <a:br>
              <a:rPr lang="en-IE" sz="2000" b="0" i="0" u="none" strike="noStrike" cap="none">
                <a:solidFill>
                  <a:schemeClr val="lt1"/>
                </a:solidFill>
                <a:latin typeface="Calibri"/>
                <a:ea typeface="Calibri"/>
                <a:cs typeface="Calibri"/>
                <a:sym typeface="Calibri"/>
              </a:rPr>
            </a:br>
            <a:r>
              <a:rPr lang="en-IE" sz="2000" b="0" i="0" u="none" strike="noStrike" cap="none">
                <a:solidFill>
                  <a:schemeClr val="lt1"/>
                </a:solidFill>
                <a:latin typeface="Calibri"/>
                <a:ea typeface="Calibri"/>
                <a:cs typeface="Calibri"/>
                <a:sym typeface="Calibri"/>
              </a:rPr>
              <a:t>                                      study within six</a:t>
            </a:r>
            <a:br>
              <a:rPr lang="en-IE" sz="2000" b="0" i="0" u="none" strike="noStrike" cap="none">
                <a:solidFill>
                  <a:schemeClr val="lt1"/>
                </a:solidFill>
                <a:latin typeface="Calibri"/>
                <a:ea typeface="Calibri"/>
                <a:cs typeface="Calibri"/>
                <a:sym typeface="Calibri"/>
              </a:rPr>
            </a:br>
            <a:r>
              <a:rPr lang="en-IE" sz="2000" b="0" i="0" u="none" strike="noStrike" cap="none">
                <a:solidFill>
                  <a:schemeClr val="lt1"/>
                </a:solidFill>
                <a:latin typeface="Calibri"/>
                <a:ea typeface="Calibri"/>
                <a:cs typeface="Calibri"/>
                <a:sym typeface="Calibri"/>
              </a:rPr>
              <a:t>                                      months of graduating</a:t>
            </a:r>
            <a:endParaRPr sz="2000" b="1" i="0" u="none" strike="noStrike" cap="none">
              <a:solidFill>
                <a:schemeClr val="lt1"/>
              </a:solidFill>
              <a:latin typeface="Calibri"/>
              <a:ea typeface="Calibri"/>
              <a:cs typeface="Calibri"/>
              <a:sym typeface="Calibri"/>
            </a:endParaRPr>
          </a:p>
        </p:txBody>
      </p:sp>
      <p:sp>
        <p:nvSpPr>
          <p:cNvPr id="68" name="Google Shape;68;p7"/>
          <p:cNvSpPr/>
          <p:nvPr/>
        </p:nvSpPr>
        <p:spPr>
          <a:xfrm>
            <a:off x="704180" y="1778000"/>
            <a:ext cx="3850888" cy="2709333"/>
          </a:xfrm>
          <a:prstGeom prst="rect">
            <a:avLst/>
          </a:prstGeom>
          <a:solidFill>
            <a:srgbClr val="72E0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 name="Google Shape;69;p7"/>
          <p:cNvSpPr/>
          <p:nvPr/>
        </p:nvSpPr>
        <p:spPr>
          <a:xfrm>
            <a:off x="704181" y="4707467"/>
            <a:ext cx="5327666" cy="1693333"/>
          </a:xfrm>
          <a:prstGeom prst="rect">
            <a:avLst/>
          </a:prstGeom>
          <a:solidFill>
            <a:srgbClr val="96BB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 name="Google Shape;70;p7"/>
          <p:cNvSpPr/>
          <p:nvPr/>
        </p:nvSpPr>
        <p:spPr>
          <a:xfrm>
            <a:off x="7704667" y="592667"/>
            <a:ext cx="3742266" cy="3386666"/>
          </a:xfrm>
          <a:prstGeom prst="rect">
            <a:avLst/>
          </a:prstGeom>
          <a:solidFill>
            <a:srgbClr val="CFC49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 name="Google Shape;71;p7"/>
          <p:cNvSpPr/>
          <p:nvPr/>
        </p:nvSpPr>
        <p:spPr>
          <a:xfrm>
            <a:off x="4792133" y="304800"/>
            <a:ext cx="2624667" cy="367453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 name="Google Shape;72;p7"/>
          <p:cNvSpPr txBox="1"/>
          <p:nvPr/>
        </p:nvSpPr>
        <p:spPr>
          <a:xfrm>
            <a:off x="953377" y="3340191"/>
            <a:ext cx="3598513" cy="1015663"/>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of </a:t>
            </a:r>
            <a:r>
              <a:rPr lang="en-IE" sz="2000" b="1" i="0" u="none" strike="noStrike" cap="none">
                <a:solidFill>
                  <a:schemeClr val="lt1"/>
                </a:solidFill>
                <a:latin typeface="Calibri"/>
                <a:ea typeface="Calibri"/>
                <a:cs typeface="Calibri"/>
                <a:sym typeface="Calibri"/>
              </a:rPr>
              <a:t>universities worldwide </a:t>
            </a:r>
            <a:r>
              <a:rPr lang="en-IE" sz="2000" b="0" i="0" u="none" strike="noStrike" cap="none">
                <a:solidFill>
                  <a:schemeClr val="lt1"/>
                </a:solidFill>
                <a:latin typeface="Calibri"/>
                <a:ea typeface="Calibri"/>
                <a:cs typeface="Calibri"/>
                <a:sym typeface="Calibri"/>
              </a:rPr>
              <a:t>according to </a:t>
            </a:r>
            <a:r>
              <a:rPr lang="en-IE" sz="2000" b="1" i="0" u="none" strike="noStrike" cap="none">
                <a:solidFill>
                  <a:schemeClr val="lt1"/>
                </a:solidFill>
                <a:latin typeface="Calibri"/>
                <a:ea typeface="Calibri"/>
                <a:cs typeface="Calibri"/>
                <a:sym typeface="Calibri"/>
              </a:rPr>
              <a:t>QS World </a:t>
            </a:r>
            <a:br>
              <a:rPr lang="en-IE" sz="2000" b="1" i="0" u="none" strike="noStrike" cap="none">
                <a:solidFill>
                  <a:schemeClr val="lt1"/>
                </a:solidFill>
                <a:latin typeface="Calibri"/>
                <a:ea typeface="Calibri"/>
                <a:cs typeface="Calibri"/>
                <a:sym typeface="Calibri"/>
              </a:rPr>
            </a:br>
            <a:r>
              <a:rPr lang="en-IE" sz="2000" b="1" i="0" u="none" strike="noStrike" cap="none">
                <a:solidFill>
                  <a:schemeClr val="lt1"/>
                </a:solidFill>
                <a:latin typeface="Calibri"/>
                <a:ea typeface="Calibri"/>
                <a:cs typeface="Calibri"/>
                <a:sym typeface="Calibri"/>
              </a:rPr>
              <a:t>University Rankings</a:t>
            </a:r>
            <a:endParaRPr sz="1400" b="0" i="0" u="none" strike="noStrike" cap="none">
              <a:solidFill>
                <a:srgbClr val="000000"/>
              </a:solidFill>
              <a:latin typeface="Arial"/>
              <a:ea typeface="Arial"/>
              <a:cs typeface="Arial"/>
              <a:sym typeface="Arial"/>
            </a:endParaRPr>
          </a:p>
        </p:txBody>
      </p:sp>
      <p:sp>
        <p:nvSpPr>
          <p:cNvPr id="73" name="Google Shape;73;p7"/>
          <p:cNvSpPr txBox="1"/>
          <p:nvPr/>
        </p:nvSpPr>
        <p:spPr>
          <a:xfrm>
            <a:off x="966346" y="1898945"/>
            <a:ext cx="1537691" cy="590931"/>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We rank</a:t>
            </a:r>
            <a:br>
              <a:rPr lang="en-IE" sz="2000" b="0" i="0" u="none" strike="noStrike" cap="none">
                <a:solidFill>
                  <a:schemeClr val="lt1"/>
                </a:solidFill>
                <a:latin typeface="Calibri"/>
                <a:ea typeface="Calibri"/>
                <a:cs typeface="Calibri"/>
                <a:sym typeface="Calibri"/>
              </a:rPr>
            </a:br>
            <a:r>
              <a:rPr lang="en-IE" sz="2000" b="0" i="0" u="none" strike="noStrike" cap="none">
                <a:solidFill>
                  <a:schemeClr val="lt1"/>
                </a:solidFill>
                <a:latin typeface="Calibri"/>
                <a:ea typeface="Calibri"/>
                <a:cs typeface="Calibri"/>
                <a:sym typeface="Calibri"/>
              </a:rPr>
              <a:t>among the</a:t>
            </a:r>
            <a:endParaRPr sz="2000" b="1" i="0" u="none" strike="noStrike" cap="none">
              <a:solidFill>
                <a:schemeClr val="lt1"/>
              </a:solidFill>
              <a:latin typeface="Calibri"/>
              <a:ea typeface="Calibri"/>
              <a:cs typeface="Calibri"/>
              <a:sym typeface="Calibri"/>
            </a:endParaRPr>
          </a:p>
        </p:txBody>
      </p:sp>
      <p:sp>
        <p:nvSpPr>
          <p:cNvPr id="74" name="Google Shape;74;p7"/>
          <p:cNvSpPr txBox="1"/>
          <p:nvPr/>
        </p:nvSpPr>
        <p:spPr>
          <a:xfrm>
            <a:off x="1305942" y="2375309"/>
            <a:ext cx="1323682" cy="938719"/>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5500"/>
              <a:buFont typeface="Arial"/>
              <a:buNone/>
            </a:pPr>
            <a:r>
              <a:rPr lang="en-IE" sz="5500" b="1" i="0" u="none" strike="noStrike" cap="none">
                <a:solidFill>
                  <a:srgbClr val="243C57"/>
                </a:solidFill>
                <a:latin typeface="Calibri"/>
                <a:ea typeface="Calibri"/>
                <a:cs typeface="Calibri"/>
                <a:sym typeface="Calibri"/>
              </a:rPr>
              <a:t>top</a:t>
            </a:r>
            <a:endParaRPr sz="1400" b="0" i="0" u="none" strike="noStrike" cap="none">
              <a:solidFill>
                <a:srgbClr val="000000"/>
              </a:solidFill>
              <a:latin typeface="Arial"/>
              <a:ea typeface="Arial"/>
              <a:cs typeface="Arial"/>
              <a:sym typeface="Arial"/>
            </a:endParaRPr>
          </a:p>
        </p:txBody>
      </p:sp>
      <p:sp>
        <p:nvSpPr>
          <p:cNvPr id="75" name="Google Shape;75;p7"/>
          <p:cNvSpPr txBox="1"/>
          <p:nvPr/>
        </p:nvSpPr>
        <p:spPr>
          <a:xfrm>
            <a:off x="2225455" y="1610974"/>
            <a:ext cx="1323682" cy="2077492"/>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2900"/>
              <a:buFont typeface="Arial"/>
              <a:buNone/>
            </a:pPr>
            <a:r>
              <a:rPr lang="en-IE" sz="12900" b="1" i="0" u="none" strike="noStrike" cap="none">
                <a:solidFill>
                  <a:srgbClr val="243C57"/>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76" name="Google Shape;76;p7"/>
          <p:cNvSpPr txBox="1"/>
          <p:nvPr/>
        </p:nvSpPr>
        <p:spPr>
          <a:xfrm>
            <a:off x="2879267" y="1945667"/>
            <a:ext cx="1323682" cy="938719"/>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5500"/>
              <a:buFont typeface="Arial"/>
              <a:buNone/>
            </a:pPr>
            <a:r>
              <a:rPr lang="en-IE" sz="5500" b="1" i="0" u="none" strike="noStrike" cap="none">
                <a:solidFill>
                  <a:srgbClr val="243C57"/>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77" name="Google Shape;77;p7"/>
          <p:cNvSpPr txBox="1"/>
          <p:nvPr/>
        </p:nvSpPr>
        <p:spPr>
          <a:xfrm>
            <a:off x="2297145" y="4863547"/>
            <a:ext cx="3734701" cy="1323439"/>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of our researchers </a:t>
            </a:r>
            <a:endParaRPr sz="1400" b="0" i="0" u="none" strike="noStrike" cap="none">
              <a:solidFill>
                <a:srgbClr val="000000"/>
              </a:solidFill>
              <a:latin typeface="Arial"/>
              <a:ea typeface="Arial"/>
              <a:cs typeface="Arial"/>
              <a:sym typeface="Arial"/>
            </a:endParaRPr>
          </a:p>
          <a:p>
            <a:pPr marL="6350" marR="0" lvl="1" indent="0" algn="l" rtl="0">
              <a:lnSpc>
                <a:spcPct val="10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were named among </a:t>
            </a:r>
            <a:endParaRPr sz="1400" b="0" i="0" u="none" strike="noStrike" cap="none">
              <a:solidFill>
                <a:srgbClr val="000000"/>
              </a:solidFill>
              <a:latin typeface="Arial"/>
              <a:ea typeface="Arial"/>
              <a:cs typeface="Arial"/>
              <a:sym typeface="Arial"/>
            </a:endParaRPr>
          </a:p>
          <a:p>
            <a:pPr marL="6350" marR="0" lvl="1" indent="0" algn="l" rtl="0">
              <a:lnSpc>
                <a:spcPct val="10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the </a:t>
            </a:r>
            <a:r>
              <a:rPr lang="en-IE" sz="2000" b="1" i="0" u="none" strike="noStrike" cap="none">
                <a:solidFill>
                  <a:schemeClr val="lt1"/>
                </a:solidFill>
                <a:latin typeface="Calibri"/>
                <a:ea typeface="Calibri"/>
                <a:cs typeface="Calibri"/>
                <a:sym typeface="Calibri"/>
              </a:rPr>
              <a:t>World’s Most Highly Cited Researchers 2016 </a:t>
            </a:r>
            <a:r>
              <a:rPr lang="en-IE" sz="2000" b="0" i="0" u="none" strike="noStrike" cap="none">
                <a:solidFill>
                  <a:schemeClr val="lt1"/>
                </a:solidFill>
                <a:latin typeface="Calibri"/>
                <a:ea typeface="Calibri"/>
                <a:cs typeface="Calibri"/>
                <a:sym typeface="Calibri"/>
              </a:rPr>
              <a:t>by Clarivate</a:t>
            </a:r>
            <a:endParaRPr sz="2000" b="1" i="0" u="none" strike="noStrike" cap="none">
              <a:solidFill>
                <a:schemeClr val="lt1"/>
              </a:solidFill>
              <a:latin typeface="Calibri"/>
              <a:ea typeface="Calibri"/>
              <a:cs typeface="Calibri"/>
              <a:sym typeface="Calibri"/>
            </a:endParaRPr>
          </a:p>
        </p:txBody>
      </p:sp>
      <p:sp>
        <p:nvSpPr>
          <p:cNvPr id="78" name="Google Shape;78;p7"/>
          <p:cNvSpPr txBox="1"/>
          <p:nvPr/>
        </p:nvSpPr>
        <p:spPr>
          <a:xfrm>
            <a:off x="750733" y="4052067"/>
            <a:ext cx="1499859" cy="3093154"/>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9500"/>
              <a:buFont typeface="Arial"/>
              <a:buNone/>
            </a:pPr>
            <a:r>
              <a:rPr lang="en-IE" sz="19500" b="1" i="0" u="none" strike="noStrike" cap="none">
                <a:solidFill>
                  <a:srgbClr val="414B57"/>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sp>
        <p:nvSpPr>
          <p:cNvPr id="79" name="Google Shape;79;p7"/>
          <p:cNvSpPr txBox="1"/>
          <p:nvPr/>
        </p:nvSpPr>
        <p:spPr>
          <a:xfrm>
            <a:off x="4894816" y="475937"/>
            <a:ext cx="1961024" cy="590931"/>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Since </a:t>
            </a:r>
            <a:r>
              <a:rPr lang="en-IE" sz="2000" b="1" i="0" u="none" strike="noStrike" cap="none">
                <a:solidFill>
                  <a:schemeClr val="lt1"/>
                </a:solidFill>
                <a:latin typeface="Calibri"/>
                <a:ea typeface="Calibri"/>
                <a:cs typeface="Calibri"/>
                <a:sym typeface="Calibri"/>
              </a:rPr>
              <a:t>2005</a:t>
            </a:r>
            <a:r>
              <a:rPr lang="en-IE" sz="2000" b="0" i="0" u="none" strike="noStrike" cap="none">
                <a:solidFill>
                  <a:schemeClr val="lt1"/>
                </a:solidFill>
                <a:latin typeface="Calibri"/>
                <a:ea typeface="Calibri"/>
                <a:cs typeface="Calibri"/>
                <a:sym typeface="Calibri"/>
              </a:rPr>
              <a:t> we </a:t>
            </a:r>
            <a:endParaRPr sz="1400" b="0" i="0" u="none" strike="noStrike" cap="none">
              <a:solidFill>
                <a:srgbClr val="000000"/>
              </a:solidFill>
              <a:latin typeface="Arial"/>
              <a:ea typeface="Arial"/>
              <a:cs typeface="Arial"/>
              <a:sym typeface="Arial"/>
            </a:endParaRPr>
          </a:p>
          <a:p>
            <a:pPr marL="6350" marR="0" lvl="1" indent="0" algn="l" rtl="0">
              <a:lnSpc>
                <a:spcPct val="8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have </a:t>
            </a:r>
            <a:r>
              <a:rPr lang="en-IE" sz="2000" b="1" i="0" u="none" strike="noStrike" cap="none">
                <a:solidFill>
                  <a:schemeClr val="lt1"/>
                </a:solidFill>
                <a:latin typeface="Calibri"/>
                <a:ea typeface="Calibri"/>
                <a:cs typeface="Calibri"/>
                <a:sym typeface="Calibri"/>
              </a:rPr>
              <a:t>opened</a:t>
            </a:r>
            <a:endParaRPr sz="1400" b="0" i="0" u="none" strike="noStrike" cap="none">
              <a:solidFill>
                <a:srgbClr val="000000"/>
              </a:solidFill>
              <a:latin typeface="Arial"/>
              <a:ea typeface="Arial"/>
              <a:cs typeface="Arial"/>
              <a:sym typeface="Arial"/>
            </a:endParaRPr>
          </a:p>
        </p:txBody>
      </p:sp>
      <p:sp>
        <p:nvSpPr>
          <p:cNvPr id="80" name="Google Shape;80;p7"/>
          <p:cNvSpPr txBox="1"/>
          <p:nvPr/>
        </p:nvSpPr>
        <p:spPr>
          <a:xfrm>
            <a:off x="4853565" y="693834"/>
            <a:ext cx="1796374" cy="1600438"/>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9800"/>
              <a:buFont typeface="Arial"/>
              <a:buNone/>
            </a:pPr>
            <a:r>
              <a:rPr lang="en-IE" sz="9800" b="1" i="0" u="none" strike="noStrike" cap="none">
                <a:solidFill>
                  <a:srgbClr val="3F3F3F"/>
                </a:solidFill>
                <a:latin typeface="Calibri"/>
                <a:ea typeface="Calibri"/>
                <a:cs typeface="Calibri"/>
                <a:sym typeface="Calibri"/>
              </a:rPr>
              <a:t>16</a:t>
            </a:r>
            <a:endParaRPr sz="1400" b="0" i="0" u="none" strike="noStrike" cap="none">
              <a:solidFill>
                <a:srgbClr val="000000"/>
              </a:solidFill>
              <a:latin typeface="Arial"/>
              <a:ea typeface="Arial"/>
              <a:cs typeface="Arial"/>
              <a:sym typeface="Arial"/>
            </a:endParaRPr>
          </a:p>
        </p:txBody>
      </p:sp>
      <p:sp>
        <p:nvSpPr>
          <p:cNvPr id="81" name="Google Shape;81;p7"/>
          <p:cNvSpPr txBox="1"/>
          <p:nvPr/>
        </p:nvSpPr>
        <p:spPr>
          <a:xfrm>
            <a:off x="4877882" y="2450571"/>
            <a:ext cx="2592602" cy="1408078"/>
          </a:xfrm>
          <a:prstGeom prst="rect">
            <a:avLst/>
          </a:prstGeom>
          <a:noFill/>
          <a:ln>
            <a:noFill/>
          </a:ln>
        </p:spPr>
        <p:txBody>
          <a:bodyPr spcFirstLastPara="1" wrap="square" lIns="91425" tIns="45700" rIns="91425" bIns="45700" anchor="t" anchorCtr="0">
            <a:noAutofit/>
          </a:bodyPr>
          <a:lstStyle/>
          <a:p>
            <a:pPr marL="6350" marR="0" lvl="1" indent="0" algn="l" rtl="0">
              <a:lnSpc>
                <a:spcPct val="90000"/>
              </a:lnSpc>
              <a:spcBef>
                <a:spcPts val="0"/>
              </a:spcBef>
              <a:spcAft>
                <a:spcPts val="0"/>
              </a:spcAft>
              <a:buClr>
                <a:srgbClr val="000000"/>
              </a:buClr>
              <a:buSzPts val="1900"/>
              <a:buFont typeface="Arial"/>
              <a:buNone/>
            </a:pPr>
            <a:r>
              <a:rPr lang="en-IE" sz="1900" b="0" i="0" u="none" strike="noStrike" cap="none">
                <a:solidFill>
                  <a:schemeClr val="lt1"/>
                </a:solidFill>
                <a:latin typeface="Calibri"/>
                <a:ea typeface="Calibri"/>
                <a:cs typeface="Calibri"/>
                <a:sym typeface="Calibri"/>
              </a:rPr>
              <a:t>which has transformed the campus and given students and staff access to the very best facilities and research</a:t>
            </a:r>
            <a:endParaRPr sz="1900" b="1" i="0" u="none" strike="noStrike" cap="none">
              <a:solidFill>
                <a:schemeClr val="lt1"/>
              </a:solidFill>
              <a:latin typeface="Calibri"/>
              <a:ea typeface="Calibri"/>
              <a:cs typeface="Calibri"/>
              <a:sym typeface="Calibri"/>
            </a:endParaRPr>
          </a:p>
        </p:txBody>
      </p:sp>
      <p:sp>
        <p:nvSpPr>
          <p:cNvPr id="82" name="Google Shape;82;p7"/>
          <p:cNvSpPr txBox="1"/>
          <p:nvPr/>
        </p:nvSpPr>
        <p:spPr>
          <a:xfrm>
            <a:off x="4889050" y="1999160"/>
            <a:ext cx="2288161" cy="533992"/>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3500"/>
              <a:buFont typeface="Arial"/>
              <a:buNone/>
            </a:pPr>
            <a:r>
              <a:rPr lang="en-IE" sz="3500" b="1" i="0" u="none" strike="noStrike" cap="none">
                <a:solidFill>
                  <a:srgbClr val="3F3F3F"/>
                </a:solidFill>
                <a:latin typeface="Calibri"/>
                <a:ea typeface="Calibri"/>
                <a:cs typeface="Calibri"/>
                <a:sym typeface="Calibri"/>
              </a:rPr>
              <a:t>buildings</a:t>
            </a:r>
            <a:endParaRPr sz="1400" b="0" i="0" u="none" strike="noStrike" cap="none">
              <a:solidFill>
                <a:srgbClr val="000000"/>
              </a:solidFill>
              <a:latin typeface="Arial"/>
              <a:ea typeface="Arial"/>
              <a:cs typeface="Arial"/>
              <a:sym typeface="Arial"/>
            </a:endParaRPr>
          </a:p>
        </p:txBody>
      </p:sp>
      <p:sp>
        <p:nvSpPr>
          <p:cNvPr id="83" name="Google Shape;83;p7"/>
          <p:cNvSpPr txBox="1"/>
          <p:nvPr/>
        </p:nvSpPr>
        <p:spPr>
          <a:xfrm>
            <a:off x="6117435" y="1530459"/>
            <a:ext cx="2288161" cy="533992"/>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3500"/>
              <a:buFont typeface="Arial"/>
              <a:buNone/>
            </a:pPr>
            <a:r>
              <a:rPr lang="en-IE" sz="3500" b="1" i="0" u="none" strike="noStrike" cap="none">
                <a:solidFill>
                  <a:srgbClr val="3F3F3F"/>
                </a:solidFill>
                <a:latin typeface="Calibri"/>
                <a:ea typeface="Calibri"/>
                <a:cs typeface="Calibri"/>
                <a:sym typeface="Calibri"/>
              </a:rPr>
              <a:t>new</a:t>
            </a:r>
            <a:endParaRPr sz="1400" b="0" i="0" u="none" strike="noStrike" cap="none">
              <a:solidFill>
                <a:srgbClr val="000000"/>
              </a:solidFill>
              <a:latin typeface="Arial"/>
              <a:ea typeface="Arial"/>
              <a:cs typeface="Arial"/>
              <a:sym typeface="Arial"/>
            </a:endParaRPr>
          </a:p>
        </p:txBody>
      </p:sp>
      <p:sp>
        <p:nvSpPr>
          <p:cNvPr id="84" name="Google Shape;84;p7"/>
          <p:cNvSpPr txBox="1"/>
          <p:nvPr/>
        </p:nvSpPr>
        <p:spPr>
          <a:xfrm>
            <a:off x="7820001" y="696244"/>
            <a:ext cx="3332981" cy="590931"/>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In 2015/2016, the University had an </a:t>
            </a:r>
            <a:r>
              <a:rPr lang="en-IE" sz="2000" b="1" i="0" u="none" strike="noStrike" cap="none">
                <a:solidFill>
                  <a:schemeClr val="lt1"/>
                </a:solidFill>
                <a:latin typeface="Calibri"/>
                <a:ea typeface="Calibri"/>
                <a:cs typeface="Calibri"/>
                <a:sym typeface="Calibri"/>
              </a:rPr>
              <a:t>annual income </a:t>
            </a:r>
            <a:r>
              <a:rPr lang="en-IE" sz="2000" b="0" i="0" u="none" strike="noStrike" cap="none">
                <a:solidFill>
                  <a:schemeClr val="lt1"/>
                </a:solidFill>
                <a:latin typeface="Calibri"/>
                <a:ea typeface="Calibri"/>
                <a:cs typeface="Calibri"/>
                <a:sym typeface="Calibri"/>
              </a:rPr>
              <a:t>of</a:t>
            </a:r>
            <a:endParaRPr sz="2000" b="1" i="0" u="none" strike="noStrike" cap="none">
              <a:solidFill>
                <a:schemeClr val="lt1"/>
              </a:solidFill>
              <a:latin typeface="Calibri"/>
              <a:ea typeface="Calibri"/>
              <a:cs typeface="Calibri"/>
              <a:sym typeface="Calibri"/>
            </a:endParaRPr>
          </a:p>
        </p:txBody>
      </p:sp>
      <p:sp>
        <p:nvSpPr>
          <p:cNvPr id="85" name="Google Shape;85;p7"/>
          <p:cNvSpPr txBox="1"/>
          <p:nvPr/>
        </p:nvSpPr>
        <p:spPr>
          <a:xfrm>
            <a:off x="8051879" y="974190"/>
            <a:ext cx="3381985" cy="1400383"/>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8500"/>
              <a:buFont typeface="Arial"/>
              <a:buNone/>
            </a:pPr>
            <a:r>
              <a:rPr lang="en-IE" sz="8500" b="1" i="0" u="none" strike="noStrike" cap="none">
                <a:solidFill>
                  <a:srgbClr val="75114A"/>
                </a:solidFill>
                <a:latin typeface="Calibri"/>
                <a:ea typeface="Calibri"/>
                <a:cs typeface="Calibri"/>
                <a:sym typeface="Calibri"/>
              </a:rPr>
              <a:t>€218.5</a:t>
            </a:r>
            <a:endParaRPr sz="1400" b="0" i="0" u="none" strike="noStrike" cap="none">
              <a:solidFill>
                <a:srgbClr val="000000"/>
              </a:solidFill>
              <a:latin typeface="Arial"/>
              <a:ea typeface="Arial"/>
              <a:cs typeface="Arial"/>
              <a:sym typeface="Arial"/>
            </a:endParaRPr>
          </a:p>
        </p:txBody>
      </p:sp>
      <p:sp>
        <p:nvSpPr>
          <p:cNvPr id="86" name="Google Shape;86;p7"/>
          <p:cNvSpPr txBox="1"/>
          <p:nvPr/>
        </p:nvSpPr>
        <p:spPr>
          <a:xfrm>
            <a:off x="9992465" y="2070383"/>
            <a:ext cx="1380740" cy="508729"/>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3300"/>
              <a:buFont typeface="Arial"/>
              <a:buNone/>
            </a:pPr>
            <a:r>
              <a:rPr lang="en-IE" sz="3300" b="0" i="0" u="none" strike="noStrike" cap="none">
                <a:solidFill>
                  <a:srgbClr val="753055"/>
                </a:solidFill>
                <a:latin typeface="Calibri"/>
                <a:ea typeface="Calibri"/>
                <a:cs typeface="Calibri"/>
                <a:sym typeface="Calibri"/>
              </a:rPr>
              <a:t>million</a:t>
            </a:r>
            <a:endParaRPr sz="3300" b="1" i="0" u="none" strike="noStrike" cap="none">
              <a:solidFill>
                <a:srgbClr val="753055"/>
              </a:solidFill>
              <a:latin typeface="Calibri"/>
              <a:ea typeface="Calibri"/>
              <a:cs typeface="Calibri"/>
              <a:sym typeface="Calibri"/>
            </a:endParaRPr>
          </a:p>
        </p:txBody>
      </p:sp>
      <p:sp>
        <p:nvSpPr>
          <p:cNvPr id="87" name="Google Shape;87;p7"/>
          <p:cNvSpPr txBox="1"/>
          <p:nvPr/>
        </p:nvSpPr>
        <p:spPr>
          <a:xfrm>
            <a:off x="7781904" y="3371312"/>
            <a:ext cx="3659401" cy="508729"/>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3300"/>
              <a:buFont typeface="Arial"/>
              <a:buNone/>
            </a:pPr>
            <a:r>
              <a:rPr lang="en-IE" sz="3300" b="0" i="0" u="none" strike="noStrike" cap="none">
                <a:solidFill>
                  <a:srgbClr val="753055"/>
                </a:solidFill>
                <a:latin typeface="Calibri"/>
                <a:ea typeface="Calibri"/>
                <a:cs typeface="Calibri"/>
                <a:sym typeface="Calibri"/>
              </a:rPr>
              <a:t>alumni worldwide</a:t>
            </a:r>
            <a:endParaRPr sz="3300" b="1" i="0" u="none" strike="noStrike" cap="none">
              <a:solidFill>
                <a:srgbClr val="753055"/>
              </a:solidFill>
              <a:latin typeface="Calibri"/>
              <a:ea typeface="Calibri"/>
              <a:cs typeface="Calibri"/>
              <a:sym typeface="Calibri"/>
            </a:endParaRPr>
          </a:p>
        </p:txBody>
      </p:sp>
      <p:sp>
        <p:nvSpPr>
          <p:cNvPr id="88" name="Google Shape;88;p7"/>
          <p:cNvSpPr txBox="1"/>
          <p:nvPr/>
        </p:nvSpPr>
        <p:spPr>
          <a:xfrm>
            <a:off x="7768934" y="2849970"/>
            <a:ext cx="953536" cy="508729"/>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3300"/>
              <a:buFont typeface="Arial"/>
              <a:buNone/>
            </a:pPr>
            <a:r>
              <a:rPr lang="en-IE" sz="3300" b="0" i="0" u="none" strike="noStrike" cap="none">
                <a:solidFill>
                  <a:schemeClr val="lt1"/>
                </a:solidFill>
                <a:latin typeface="Calibri"/>
                <a:ea typeface="Calibri"/>
                <a:cs typeface="Calibri"/>
                <a:sym typeface="Calibri"/>
              </a:rPr>
              <a:t>over</a:t>
            </a:r>
            <a:endParaRPr sz="3300" b="1" i="0" u="none" strike="noStrike" cap="none">
              <a:solidFill>
                <a:schemeClr val="lt1"/>
              </a:solidFill>
              <a:latin typeface="Calibri"/>
              <a:ea typeface="Calibri"/>
              <a:cs typeface="Calibri"/>
              <a:sym typeface="Calibri"/>
            </a:endParaRPr>
          </a:p>
        </p:txBody>
      </p:sp>
      <p:sp>
        <p:nvSpPr>
          <p:cNvPr id="89" name="Google Shape;89;p7"/>
          <p:cNvSpPr txBox="1"/>
          <p:nvPr/>
        </p:nvSpPr>
        <p:spPr>
          <a:xfrm>
            <a:off x="8589525" y="2331232"/>
            <a:ext cx="3381985" cy="1246495"/>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7300"/>
              <a:buFont typeface="Arial"/>
              <a:buNone/>
            </a:pPr>
            <a:r>
              <a:rPr lang="en-IE" sz="7300" b="1" i="0" u="none" strike="noStrike" cap="none">
                <a:solidFill>
                  <a:srgbClr val="75114A"/>
                </a:solidFill>
                <a:latin typeface="Calibri"/>
                <a:ea typeface="Calibri"/>
                <a:cs typeface="Calibri"/>
                <a:sym typeface="Calibri"/>
              </a:rPr>
              <a:t>90,000</a:t>
            </a:r>
            <a:endParaRPr sz="1400" b="0" i="0" u="none" strike="noStrike" cap="none">
              <a:solidFill>
                <a:srgbClr val="000000"/>
              </a:solidFill>
              <a:latin typeface="Arial"/>
              <a:ea typeface="Arial"/>
              <a:cs typeface="Arial"/>
              <a:sym typeface="Arial"/>
            </a:endParaRPr>
          </a:p>
        </p:txBody>
      </p:sp>
      <p:cxnSp>
        <p:nvCxnSpPr>
          <p:cNvPr id="90" name="Google Shape;90;p7"/>
          <p:cNvCxnSpPr/>
          <p:nvPr/>
        </p:nvCxnSpPr>
        <p:spPr>
          <a:xfrm>
            <a:off x="7951104" y="2546687"/>
            <a:ext cx="3216249" cy="0"/>
          </a:xfrm>
          <a:prstGeom prst="straightConnector1">
            <a:avLst/>
          </a:prstGeom>
          <a:noFill/>
          <a:ln w="28575" cap="flat" cmpd="sng">
            <a:solidFill>
              <a:srgbClr val="EAF1D3"/>
            </a:solidFill>
            <a:prstDash val="solid"/>
            <a:miter lim="800000"/>
            <a:headEnd type="none" w="sm" len="sm"/>
            <a:tailEnd type="none" w="sm" len="sm"/>
          </a:ln>
        </p:spPr>
      </p:cxnSp>
      <p:sp>
        <p:nvSpPr>
          <p:cNvPr id="91" name="Google Shape;91;p7"/>
          <p:cNvSpPr txBox="1"/>
          <p:nvPr/>
        </p:nvSpPr>
        <p:spPr>
          <a:xfrm>
            <a:off x="6639342" y="4595845"/>
            <a:ext cx="1975981" cy="1938992"/>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2000"/>
              <a:buFont typeface="Arial"/>
              <a:buNone/>
            </a:pPr>
            <a:r>
              <a:rPr lang="en-IE" sz="12000" b="1" i="0" u="none" strike="noStrike" cap="none">
                <a:solidFill>
                  <a:srgbClr val="6B0E33"/>
                </a:solidFill>
                <a:latin typeface="Calibri"/>
                <a:ea typeface="Calibri"/>
                <a:cs typeface="Calibri"/>
                <a:sym typeface="Calibri"/>
              </a:rPr>
              <a:t>96</a:t>
            </a:r>
            <a:endParaRPr sz="1400" b="0" i="0" u="none" strike="noStrike" cap="none">
              <a:solidFill>
                <a:srgbClr val="000000"/>
              </a:solidFill>
              <a:latin typeface="Arial"/>
              <a:ea typeface="Arial"/>
              <a:cs typeface="Arial"/>
              <a:sym typeface="Arial"/>
            </a:endParaRPr>
          </a:p>
        </p:txBody>
      </p:sp>
      <p:sp>
        <p:nvSpPr>
          <p:cNvPr id="92" name="Google Shape;92;p7"/>
          <p:cNvSpPr txBox="1"/>
          <p:nvPr/>
        </p:nvSpPr>
        <p:spPr>
          <a:xfrm>
            <a:off x="8119101" y="4790338"/>
            <a:ext cx="835362" cy="1169551"/>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7000"/>
              <a:buFont typeface="Arial"/>
              <a:buNone/>
            </a:pPr>
            <a:r>
              <a:rPr lang="en-IE" sz="7000" b="1" i="0" u="none" strike="noStrike" cap="none">
                <a:solidFill>
                  <a:srgbClr val="6B0E33"/>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93" name="Google Shape;93;p7"/>
          <p:cNvSpPr txBox="1"/>
          <p:nvPr/>
        </p:nvSpPr>
        <p:spPr>
          <a:xfrm>
            <a:off x="511197" y="228758"/>
            <a:ext cx="2694067" cy="1426544"/>
          </a:xfrm>
          <a:prstGeom prst="rect">
            <a:avLst/>
          </a:prstGeom>
          <a:noFill/>
          <a:ln>
            <a:noFill/>
          </a:ln>
        </p:spPr>
        <p:txBody>
          <a:bodyPr spcFirstLastPara="1" wrap="square" lIns="91425" tIns="45700" rIns="91425" bIns="45700" anchor="t" anchorCtr="0">
            <a:noAutofit/>
          </a:bodyPr>
          <a:lstStyle/>
          <a:p>
            <a:pPr marL="6350" marR="0" lvl="1" indent="0" algn="l" rtl="0">
              <a:lnSpc>
                <a:spcPct val="70000"/>
              </a:lnSpc>
              <a:spcBef>
                <a:spcPts val="0"/>
              </a:spcBef>
              <a:spcAft>
                <a:spcPts val="0"/>
              </a:spcAft>
              <a:buClr>
                <a:srgbClr val="000000"/>
              </a:buClr>
              <a:buSzPts val="6000"/>
              <a:buFont typeface="Arial"/>
              <a:buNone/>
            </a:pPr>
            <a:r>
              <a:rPr lang="en-IE" sz="6000" b="0" i="0" u="none" strike="noStrike" cap="none">
                <a:solidFill>
                  <a:schemeClr val="lt1"/>
                </a:solidFill>
                <a:latin typeface="Calibri"/>
                <a:ea typeface="Calibri"/>
                <a:cs typeface="Calibri"/>
                <a:sym typeface="Calibri"/>
              </a:rPr>
              <a:t>At a</a:t>
            </a:r>
            <a:endParaRPr sz="1400" b="0" i="0" u="none" strike="noStrike" cap="none">
              <a:solidFill>
                <a:srgbClr val="000000"/>
              </a:solidFill>
              <a:latin typeface="Arial"/>
              <a:ea typeface="Arial"/>
              <a:cs typeface="Arial"/>
              <a:sym typeface="Arial"/>
            </a:endParaRPr>
          </a:p>
          <a:p>
            <a:pPr marL="6350" marR="0" lvl="1" indent="0" algn="l" rtl="0">
              <a:lnSpc>
                <a:spcPct val="70000"/>
              </a:lnSpc>
              <a:spcBef>
                <a:spcPts val="0"/>
              </a:spcBef>
              <a:spcAft>
                <a:spcPts val="0"/>
              </a:spcAft>
              <a:buClr>
                <a:srgbClr val="000000"/>
              </a:buClr>
              <a:buSzPts val="6000"/>
              <a:buFont typeface="Arial"/>
              <a:buNone/>
            </a:pPr>
            <a:r>
              <a:rPr lang="en-IE" sz="6000" b="0" i="0" u="none" strike="noStrike" cap="none">
                <a:solidFill>
                  <a:schemeClr val="lt1"/>
                </a:solidFill>
                <a:latin typeface="Calibri"/>
                <a:ea typeface="Calibri"/>
                <a:cs typeface="Calibri"/>
                <a:sym typeface="Calibri"/>
              </a:rPr>
              <a:t>glance</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Divider Slide 2B">
  <p:cSld name="Divider Slide 2B">
    <p:spTree>
      <p:nvGrpSpPr>
        <p:cNvPr id="1" name="Shape 36"/>
        <p:cNvGrpSpPr/>
        <p:nvPr/>
      </p:nvGrpSpPr>
      <p:grpSpPr>
        <a:xfrm>
          <a:off x="0" y="0"/>
          <a:ext cx="0" cy="0"/>
          <a:chOff x="0" y="0"/>
          <a:chExt cx="0" cy="0"/>
        </a:xfrm>
      </p:grpSpPr>
      <p:pic>
        <p:nvPicPr>
          <p:cNvPr id="37" name="Google Shape;37;p4"/>
          <p:cNvPicPr preferRelativeResize="0"/>
          <p:nvPr/>
        </p:nvPicPr>
        <p:blipFill rotWithShape="1">
          <a:blip r:embed="rId2">
            <a:alphaModFix/>
          </a:blip>
          <a:srcRect/>
          <a:stretch/>
        </p:blipFill>
        <p:spPr>
          <a:xfrm>
            <a:off x="-13252" y="0"/>
            <a:ext cx="12205252" cy="6897756"/>
          </a:xfrm>
          <a:prstGeom prst="rect">
            <a:avLst/>
          </a:prstGeom>
          <a:noFill/>
          <a:ln>
            <a:noFill/>
          </a:ln>
        </p:spPr>
      </p:pic>
      <p:sp>
        <p:nvSpPr>
          <p:cNvPr id="38" name="Google Shape;38;p4"/>
          <p:cNvSpPr/>
          <p:nvPr/>
        </p:nvSpPr>
        <p:spPr>
          <a:xfrm>
            <a:off x="5770821" y="0"/>
            <a:ext cx="6421179" cy="6909258"/>
          </a:xfrm>
          <a:custGeom>
            <a:avLst/>
            <a:gdLst/>
            <a:ahLst/>
            <a:cxnLst/>
            <a:rect l="l" t="t" r="r" b="b"/>
            <a:pathLst>
              <a:path w="6421179" h="6909258" extrusionOk="0">
                <a:moveTo>
                  <a:pt x="0" y="0"/>
                </a:moveTo>
                <a:lnTo>
                  <a:pt x="6421179" y="0"/>
                </a:lnTo>
                <a:lnTo>
                  <a:pt x="6421179" y="6897756"/>
                </a:lnTo>
                <a:lnTo>
                  <a:pt x="994913" y="6909258"/>
                </a:lnTo>
                <a:lnTo>
                  <a:pt x="0" y="0"/>
                </a:lnTo>
                <a:close/>
              </a:path>
            </a:pathLst>
          </a:custGeom>
          <a:solidFill>
            <a:srgbClr val="75114A">
              <a:alpha val="7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39" name="Google Shape;39;p4"/>
          <p:cNvPicPr preferRelativeResize="0"/>
          <p:nvPr/>
        </p:nvPicPr>
        <p:blipFill rotWithShape="1">
          <a:blip r:embed="rId3">
            <a:alphaModFix/>
          </a:blip>
          <a:srcRect/>
          <a:stretch/>
        </p:blipFill>
        <p:spPr>
          <a:xfrm>
            <a:off x="469781" y="385650"/>
            <a:ext cx="2350008" cy="725424"/>
          </a:xfrm>
          <a:prstGeom prst="rect">
            <a:avLst/>
          </a:prstGeom>
          <a:noFill/>
          <a:ln>
            <a:noFill/>
          </a:ln>
        </p:spPr>
      </p:pic>
      <p:sp>
        <p:nvSpPr>
          <p:cNvPr id="40" name="Google Shape;40;p4"/>
          <p:cNvSpPr txBox="1"/>
          <p:nvPr/>
        </p:nvSpPr>
        <p:spPr>
          <a:xfrm>
            <a:off x="7626037" y="-1239550"/>
            <a:ext cx="4104285" cy="4770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US" sz="2500" b="0" i="0" u="none" strike="noStrike" cap="none">
                <a:solidFill>
                  <a:schemeClr val="lt1"/>
                </a:solidFill>
                <a:latin typeface="Garamond"/>
                <a:ea typeface="Garamond"/>
                <a:cs typeface="Garamond"/>
                <a:sym typeface="Garamond"/>
              </a:rPr>
              <a:t>Sub text</a:t>
            </a:r>
            <a:endParaRPr sz="1400" b="0" i="0" u="none" strike="noStrike" cap="none">
              <a:solidFill>
                <a:srgbClr val="000000"/>
              </a:solidFill>
              <a:latin typeface="Arial"/>
              <a:ea typeface="Arial"/>
              <a:cs typeface="Arial"/>
              <a:sym typeface="Arial"/>
            </a:endParaRPr>
          </a:p>
        </p:txBody>
      </p:sp>
      <p:sp>
        <p:nvSpPr>
          <p:cNvPr id="41" name="Google Shape;41;p4"/>
          <p:cNvSpPr txBox="1">
            <a:spLocks noGrp="1"/>
          </p:cNvSpPr>
          <p:nvPr>
            <p:ph type="ctrTitle"/>
          </p:nvPr>
        </p:nvSpPr>
        <p:spPr>
          <a:xfrm>
            <a:off x="6779669" y="731126"/>
            <a:ext cx="5161960" cy="2208766"/>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lt1"/>
              </a:buClr>
              <a:buSzPts val="6600"/>
              <a:buFont typeface="Calibri"/>
              <a:buNone/>
              <a:defRPr sz="66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2" name="Google Shape;42;p4"/>
          <p:cNvSpPr txBox="1">
            <a:spLocks noGrp="1"/>
          </p:cNvSpPr>
          <p:nvPr>
            <p:ph type="subTitle" idx="1"/>
          </p:nvPr>
        </p:nvSpPr>
        <p:spPr>
          <a:xfrm>
            <a:off x="6815555" y="3111500"/>
            <a:ext cx="5126074" cy="2870199"/>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lt1"/>
              </a:buClr>
              <a:buSzPts val="3000"/>
              <a:buFont typeface="Arial"/>
              <a:buNone/>
              <a:defRPr sz="3000" b="0" i="0" u="none" strike="noStrike" cap="none">
                <a:solidFill>
                  <a:schemeClr val="lt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Garamond"/>
                <a:ea typeface="Garamond"/>
                <a:cs typeface="Garamond"/>
                <a:sym typeface="Garamond"/>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43" name="Google Shape;43;p4"/>
          <p:cNvSpPr txBox="1">
            <a:spLocks noGrp="1"/>
          </p:cNvSpPr>
          <p:nvPr>
            <p:ph type="dt" idx="10"/>
          </p:nvPr>
        </p:nvSpPr>
        <p:spPr>
          <a:xfrm>
            <a:off x="270643"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44" name="Google Shape;44;p4"/>
          <p:cNvSpPr txBox="1">
            <a:spLocks noGrp="1"/>
          </p:cNvSpPr>
          <p:nvPr>
            <p:ph type="ftr" idx="11"/>
          </p:nvPr>
        </p:nvSpPr>
        <p:spPr>
          <a:xfrm>
            <a:off x="7826829" y="6361571"/>
            <a:ext cx="4114800" cy="365125"/>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Divider Slide 1B">
  <p:cSld name="Divider Slide 1B">
    <p:spTree>
      <p:nvGrpSpPr>
        <p:cNvPr id="1" name="Shape 45"/>
        <p:cNvGrpSpPr/>
        <p:nvPr/>
      </p:nvGrpSpPr>
      <p:grpSpPr>
        <a:xfrm>
          <a:off x="0" y="0"/>
          <a:ext cx="0" cy="0"/>
          <a:chOff x="0" y="0"/>
          <a:chExt cx="0" cy="0"/>
        </a:xfrm>
      </p:grpSpPr>
      <p:pic>
        <p:nvPicPr>
          <p:cNvPr id="46" name="Google Shape;46;p5"/>
          <p:cNvPicPr preferRelativeResize="0"/>
          <p:nvPr/>
        </p:nvPicPr>
        <p:blipFill rotWithShape="1">
          <a:blip r:embed="rId2">
            <a:alphaModFix/>
          </a:blip>
          <a:srcRect l="975" t="1912" r="1080" b="15063"/>
          <a:stretch/>
        </p:blipFill>
        <p:spPr>
          <a:xfrm>
            <a:off x="-13253" y="0"/>
            <a:ext cx="12205253" cy="6897756"/>
          </a:xfrm>
          <a:prstGeom prst="rect">
            <a:avLst/>
          </a:prstGeom>
          <a:noFill/>
          <a:ln>
            <a:noFill/>
          </a:ln>
        </p:spPr>
      </p:pic>
      <p:pic>
        <p:nvPicPr>
          <p:cNvPr id="47" name="Google Shape;47;p5"/>
          <p:cNvPicPr preferRelativeResize="0"/>
          <p:nvPr/>
        </p:nvPicPr>
        <p:blipFill rotWithShape="1">
          <a:blip r:embed="rId3">
            <a:alphaModFix amt="38000"/>
          </a:blip>
          <a:srcRect l="23094" t="38467" r="-5157" b="2445"/>
          <a:stretch/>
        </p:blipFill>
        <p:spPr>
          <a:xfrm>
            <a:off x="-13254" y="1"/>
            <a:ext cx="8084131" cy="6897756"/>
          </a:xfrm>
          <a:prstGeom prst="rect">
            <a:avLst/>
          </a:prstGeom>
          <a:noFill/>
          <a:ln>
            <a:noFill/>
          </a:ln>
        </p:spPr>
      </p:pic>
      <p:sp>
        <p:nvSpPr>
          <p:cNvPr id="48" name="Google Shape;48;p5"/>
          <p:cNvSpPr/>
          <p:nvPr/>
        </p:nvSpPr>
        <p:spPr>
          <a:xfrm>
            <a:off x="5770821" y="0"/>
            <a:ext cx="6421179" cy="6909258"/>
          </a:xfrm>
          <a:custGeom>
            <a:avLst/>
            <a:gdLst/>
            <a:ahLst/>
            <a:cxnLst/>
            <a:rect l="l" t="t" r="r" b="b"/>
            <a:pathLst>
              <a:path w="6421179" h="6909258" extrusionOk="0">
                <a:moveTo>
                  <a:pt x="0" y="0"/>
                </a:moveTo>
                <a:lnTo>
                  <a:pt x="6421179" y="0"/>
                </a:lnTo>
                <a:lnTo>
                  <a:pt x="6421179" y="6897756"/>
                </a:lnTo>
                <a:lnTo>
                  <a:pt x="994913" y="6909258"/>
                </a:lnTo>
                <a:lnTo>
                  <a:pt x="0" y="0"/>
                </a:lnTo>
                <a:close/>
              </a:path>
            </a:pathLst>
          </a:custGeom>
          <a:solidFill>
            <a:srgbClr val="39818D">
              <a:alpha val="7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49" name="Google Shape;49;p5"/>
          <p:cNvPicPr preferRelativeResize="0"/>
          <p:nvPr/>
        </p:nvPicPr>
        <p:blipFill rotWithShape="1">
          <a:blip r:embed="rId4">
            <a:alphaModFix/>
          </a:blip>
          <a:srcRect/>
          <a:stretch/>
        </p:blipFill>
        <p:spPr>
          <a:xfrm>
            <a:off x="469781" y="385650"/>
            <a:ext cx="2350008" cy="725424"/>
          </a:xfrm>
          <a:prstGeom prst="rect">
            <a:avLst/>
          </a:prstGeom>
          <a:noFill/>
          <a:ln>
            <a:noFill/>
          </a:ln>
        </p:spPr>
      </p:pic>
      <p:sp>
        <p:nvSpPr>
          <p:cNvPr id="50" name="Google Shape;50;p5"/>
          <p:cNvSpPr txBox="1"/>
          <p:nvPr/>
        </p:nvSpPr>
        <p:spPr>
          <a:xfrm>
            <a:off x="7626037" y="-1239550"/>
            <a:ext cx="4104285" cy="4770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US" sz="2500" b="0" i="0" u="none" strike="noStrike" cap="none">
                <a:solidFill>
                  <a:schemeClr val="lt1"/>
                </a:solidFill>
                <a:latin typeface="Garamond"/>
                <a:ea typeface="Garamond"/>
                <a:cs typeface="Garamond"/>
                <a:sym typeface="Garamond"/>
              </a:rPr>
              <a:t>Sub text</a:t>
            </a:r>
            <a:endParaRPr sz="1400" b="0" i="0" u="none" strike="noStrike" cap="none">
              <a:solidFill>
                <a:srgbClr val="000000"/>
              </a:solidFill>
              <a:latin typeface="Arial"/>
              <a:ea typeface="Arial"/>
              <a:cs typeface="Arial"/>
              <a:sym typeface="Arial"/>
            </a:endParaRPr>
          </a:p>
        </p:txBody>
      </p:sp>
      <p:sp>
        <p:nvSpPr>
          <p:cNvPr id="51" name="Google Shape;51;p5"/>
          <p:cNvSpPr txBox="1">
            <a:spLocks noGrp="1"/>
          </p:cNvSpPr>
          <p:nvPr>
            <p:ph type="ctrTitle"/>
          </p:nvPr>
        </p:nvSpPr>
        <p:spPr>
          <a:xfrm>
            <a:off x="6779669" y="731126"/>
            <a:ext cx="5161960" cy="2208766"/>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lt1"/>
              </a:buClr>
              <a:buSzPts val="6600"/>
              <a:buFont typeface="Calibri"/>
              <a:buNone/>
              <a:defRPr sz="66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2" name="Google Shape;52;p5"/>
          <p:cNvSpPr txBox="1">
            <a:spLocks noGrp="1"/>
          </p:cNvSpPr>
          <p:nvPr>
            <p:ph type="subTitle" idx="1"/>
          </p:nvPr>
        </p:nvSpPr>
        <p:spPr>
          <a:xfrm>
            <a:off x="6815555" y="3111500"/>
            <a:ext cx="5126074" cy="2870199"/>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lt1"/>
              </a:buClr>
              <a:buSzPts val="3000"/>
              <a:buFont typeface="Arial"/>
              <a:buNone/>
              <a:defRPr sz="3000" b="0" i="0" u="none" strike="noStrike" cap="none">
                <a:solidFill>
                  <a:schemeClr val="lt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Garamond"/>
                <a:ea typeface="Garamond"/>
                <a:cs typeface="Garamond"/>
                <a:sym typeface="Garamond"/>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53" name="Google Shape;53;p5"/>
          <p:cNvSpPr txBox="1">
            <a:spLocks noGrp="1"/>
          </p:cNvSpPr>
          <p:nvPr>
            <p:ph type="ftr" idx="11"/>
          </p:nvPr>
        </p:nvSpPr>
        <p:spPr>
          <a:xfrm>
            <a:off x="7826829" y="6361571"/>
            <a:ext cx="4114800" cy="365125"/>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54" name="Google Shape;54;p5"/>
          <p:cNvSpPr txBox="1">
            <a:spLocks noGrp="1"/>
          </p:cNvSpPr>
          <p:nvPr>
            <p:ph type="dt" idx="10"/>
          </p:nvPr>
        </p:nvSpPr>
        <p:spPr>
          <a:xfrm>
            <a:off x="270643"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Divider Slide 3B">
  <p:cSld name="Divider Slide 3B">
    <p:spTree>
      <p:nvGrpSpPr>
        <p:cNvPr id="1" name="Shape 55"/>
        <p:cNvGrpSpPr/>
        <p:nvPr/>
      </p:nvGrpSpPr>
      <p:grpSpPr>
        <a:xfrm>
          <a:off x="0" y="0"/>
          <a:ext cx="0" cy="0"/>
          <a:chOff x="0" y="0"/>
          <a:chExt cx="0" cy="0"/>
        </a:xfrm>
      </p:grpSpPr>
      <p:pic>
        <p:nvPicPr>
          <p:cNvPr id="56" name="Google Shape;56;p6"/>
          <p:cNvPicPr preferRelativeResize="0"/>
          <p:nvPr/>
        </p:nvPicPr>
        <p:blipFill rotWithShape="1">
          <a:blip r:embed="rId2">
            <a:alphaModFix/>
          </a:blip>
          <a:srcRect l="7074" t="9193" b="12397"/>
          <a:stretch/>
        </p:blipFill>
        <p:spPr>
          <a:xfrm>
            <a:off x="-1" y="0"/>
            <a:ext cx="12191579" cy="6858000"/>
          </a:xfrm>
          <a:prstGeom prst="rect">
            <a:avLst/>
          </a:prstGeom>
          <a:noFill/>
          <a:ln>
            <a:noFill/>
          </a:ln>
        </p:spPr>
      </p:pic>
      <p:sp>
        <p:nvSpPr>
          <p:cNvPr id="57" name="Google Shape;57;p6"/>
          <p:cNvSpPr/>
          <p:nvPr/>
        </p:nvSpPr>
        <p:spPr>
          <a:xfrm>
            <a:off x="5770821" y="-25629"/>
            <a:ext cx="6421179" cy="6909258"/>
          </a:xfrm>
          <a:custGeom>
            <a:avLst/>
            <a:gdLst/>
            <a:ahLst/>
            <a:cxnLst/>
            <a:rect l="l" t="t" r="r" b="b"/>
            <a:pathLst>
              <a:path w="6421179" h="6909258" extrusionOk="0">
                <a:moveTo>
                  <a:pt x="0" y="0"/>
                </a:moveTo>
                <a:lnTo>
                  <a:pt x="6421179" y="0"/>
                </a:lnTo>
                <a:lnTo>
                  <a:pt x="6421179" y="6897756"/>
                </a:lnTo>
                <a:lnTo>
                  <a:pt x="994913" y="6909258"/>
                </a:lnTo>
                <a:lnTo>
                  <a:pt x="0" y="0"/>
                </a:lnTo>
                <a:close/>
              </a:path>
            </a:pathLst>
          </a:custGeom>
          <a:solidFill>
            <a:srgbClr val="82A434">
              <a:alpha val="7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58" name="Google Shape;58;p6"/>
          <p:cNvPicPr preferRelativeResize="0"/>
          <p:nvPr/>
        </p:nvPicPr>
        <p:blipFill rotWithShape="1">
          <a:blip r:embed="rId3">
            <a:alphaModFix/>
          </a:blip>
          <a:srcRect/>
          <a:stretch/>
        </p:blipFill>
        <p:spPr>
          <a:xfrm>
            <a:off x="469781" y="385650"/>
            <a:ext cx="2350008" cy="725424"/>
          </a:xfrm>
          <a:prstGeom prst="rect">
            <a:avLst/>
          </a:prstGeom>
          <a:noFill/>
          <a:ln>
            <a:noFill/>
          </a:ln>
        </p:spPr>
      </p:pic>
      <p:sp>
        <p:nvSpPr>
          <p:cNvPr id="59" name="Google Shape;59;p6"/>
          <p:cNvSpPr txBox="1"/>
          <p:nvPr/>
        </p:nvSpPr>
        <p:spPr>
          <a:xfrm>
            <a:off x="7626037" y="-1239550"/>
            <a:ext cx="4104285" cy="4770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US" sz="2500" b="0" i="0" u="none" strike="noStrike" cap="none">
                <a:solidFill>
                  <a:schemeClr val="lt1"/>
                </a:solidFill>
                <a:latin typeface="Garamond"/>
                <a:ea typeface="Garamond"/>
                <a:cs typeface="Garamond"/>
                <a:sym typeface="Garamond"/>
              </a:rPr>
              <a:t>Sub text</a:t>
            </a:r>
            <a:endParaRPr sz="1400" b="0" i="0" u="none" strike="noStrike" cap="none">
              <a:solidFill>
                <a:srgbClr val="000000"/>
              </a:solidFill>
              <a:latin typeface="Arial"/>
              <a:ea typeface="Arial"/>
              <a:cs typeface="Arial"/>
              <a:sym typeface="Arial"/>
            </a:endParaRPr>
          </a:p>
        </p:txBody>
      </p:sp>
      <p:sp>
        <p:nvSpPr>
          <p:cNvPr id="60" name="Google Shape;60;p6"/>
          <p:cNvSpPr txBox="1">
            <a:spLocks noGrp="1"/>
          </p:cNvSpPr>
          <p:nvPr>
            <p:ph type="ctrTitle"/>
          </p:nvPr>
        </p:nvSpPr>
        <p:spPr>
          <a:xfrm>
            <a:off x="6779669" y="731126"/>
            <a:ext cx="5161960" cy="2208766"/>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lt1"/>
              </a:buClr>
              <a:buSzPts val="6600"/>
              <a:buFont typeface="Calibri"/>
              <a:buNone/>
              <a:defRPr sz="66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1" name="Google Shape;61;p6"/>
          <p:cNvSpPr txBox="1">
            <a:spLocks noGrp="1"/>
          </p:cNvSpPr>
          <p:nvPr>
            <p:ph type="subTitle" idx="1"/>
          </p:nvPr>
        </p:nvSpPr>
        <p:spPr>
          <a:xfrm>
            <a:off x="6815555" y="3111500"/>
            <a:ext cx="5126074" cy="2870199"/>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lt1"/>
              </a:buClr>
              <a:buSzPts val="3000"/>
              <a:buFont typeface="Arial"/>
              <a:buNone/>
              <a:defRPr sz="3000" b="0" i="0" u="none" strike="noStrike" cap="none">
                <a:solidFill>
                  <a:schemeClr val="lt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Garamond"/>
                <a:ea typeface="Garamond"/>
                <a:cs typeface="Garamond"/>
                <a:sym typeface="Garamond"/>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62" name="Google Shape;62;p6"/>
          <p:cNvSpPr txBox="1">
            <a:spLocks noGrp="1"/>
          </p:cNvSpPr>
          <p:nvPr>
            <p:ph type="dt" idx="10"/>
          </p:nvPr>
        </p:nvSpPr>
        <p:spPr>
          <a:xfrm>
            <a:off x="270643"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63" name="Google Shape;63;p6"/>
          <p:cNvSpPr txBox="1">
            <a:spLocks noGrp="1"/>
          </p:cNvSpPr>
          <p:nvPr>
            <p:ph type="ftr" idx="11"/>
          </p:nvPr>
        </p:nvSpPr>
        <p:spPr>
          <a:xfrm>
            <a:off x="7826829" y="6361571"/>
            <a:ext cx="4114800" cy="365125"/>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64"/>
        <p:cNvGrpSpPr/>
        <p:nvPr/>
      </p:nvGrpSpPr>
      <p:grpSpPr>
        <a:xfrm>
          <a:off x="0" y="0"/>
          <a:ext cx="0" cy="0"/>
          <a:chOff x="0" y="0"/>
          <a:chExt cx="0" cy="0"/>
        </a:xfrm>
      </p:grpSpPr>
      <p:sp>
        <p:nvSpPr>
          <p:cNvPr id="65" name="Google Shape;65;p7"/>
          <p:cNvSpPr/>
          <p:nvPr/>
        </p:nvSpPr>
        <p:spPr>
          <a:xfrm>
            <a:off x="0" y="0"/>
            <a:ext cx="12192000" cy="6858000"/>
          </a:xfrm>
          <a:prstGeom prst="rect">
            <a:avLst/>
          </a:prstGeom>
          <a:solidFill>
            <a:srgbClr val="414B5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6" name="Google Shape;66;p7"/>
          <p:cNvSpPr/>
          <p:nvPr/>
        </p:nvSpPr>
        <p:spPr>
          <a:xfrm>
            <a:off x="6291470" y="4182533"/>
            <a:ext cx="5155463" cy="2218267"/>
          </a:xfrm>
          <a:prstGeom prst="rect">
            <a:avLst/>
          </a:prstGeom>
          <a:solidFill>
            <a:srgbClr val="B94F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7" name="Google Shape;67;p7"/>
          <p:cNvSpPr txBox="1"/>
          <p:nvPr/>
        </p:nvSpPr>
        <p:spPr>
          <a:xfrm>
            <a:off x="6616390" y="4399704"/>
            <a:ext cx="4753974" cy="1754326"/>
          </a:xfrm>
          <a:prstGeom prst="rect">
            <a:avLst/>
          </a:prstGeom>
          <a:noFill/>
          <a:ln>
            <a:noFill/>
          </a:ln>
        </p:spPr>
        <p:txBody>
          <a:bodyPr spcFirstLastPara="1" wrap="square" lIns="91425" tIns="45700" rIns="91425" bIns="45700" anchor="t" anchorCtr="0">
            <a:noAutofit/>
          </a:bodyPr>
          <a:lstStyle/>
          <a:p>
            <a:pPr marL="6350" marR="0" lvl="1"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We are </a:t>
            </a:r>
            <a:r>
              <a:rPr lang="en-US" sz="2000" b="1" i="0" u="none" strike="noStrike" cap="none">
                <a:solidFill>
                  <a:schemeClr val="lt1"/>
                </a:solidFill>
                <a:latin typeface="Calibri"/>
                <a:ea typeface="Calibri"/>
                <a:cs typeface="Calibri"/>
                <a:sym typeface="Calibri"/>
              </a:rPr>
              <a:t>one of Ireland’s top universities </a:t>
            </a:r>
            <a:endParaRPr sz="1400" b="0" i="0" u="none" strike="noStrike" cap="none">
              <a:solidFill>
                <a:srgbClr val="000000"/>
              </a:solidFill>
              <a:latin typeface="Arial"/>
              <a:ea typeface="Arial"/>
              <a:cs typeface="Arial"/>
              <a:sym typeface="Arial"/>
            </a:endParaRPr>
          </a:p>
          <a:p>
            <a:pPr marL="6350" marR="0" lvl="1" indent="0" algn="l" rtl="0">
              <a:lnSpc>
                <a:spcPct val="90000"/>
              </a:lnSpc>
              <a:spcBef>
                <a:spcPts val="0"/>
              </a:spcBef>
              <a:spcAft>
                <a:spcPts val="0"/>
              </a:spcAft>
              <a:buClr>
                <a:srgbClr val="000000"/>
              </a:buClr>
              <a:buSzPts val="2000"/>
              <a:buFont typeface="Arial"/>
              <a:buNone/>
            </a:pPr>
            <a:r>
              <a:rPr lang="en-US" sz="2000" b="1" i="0" u="none" strike="noStrike" cap="none">
                <a:solidFill>
                  <a:schemeClr val="lt1"/>
                </a:solidFill>
                <a:latin typeface="Calibri"/>
                <a:ea typeface="Calibri"/>
                <a:cs typeface="Calibri"/>
                <a:sym typeface="Calibri"/>
              </a:rPr>
              <a:t>for graduate employability, </a:t>
            </a:r>
            <a:r>
              <a:rPr lang="en-US" sz="2000" b="0" i="0" u="none" strike="noStrike" cap="none">
                <a:solidFill>
                  <a:schemeClr val="lt1"/>
                </a:solidFill>
                <a:latin typeface="Calibri"/>
                <a:ea typeface="Calibri"/>
                <a:cs typeface="Calibri"/>
                <a:sym typeface="Calibri"/>
              </a:rPr>
              <a:t>with over</a:t>
            </a:r>
            <a:endParaRPr sz="1400" b="0" i="0" u="none" strike="noStrike" cap="none">
              <a:solidFill>
                <a:srgbClr val="000000"/>
              </a:solidFill>
              <a:latin typeface="Arial"/>
              <a:ea typeface="Arial"/>
              <a:cs typeface="Arial"/>
              <a:sym typeface="Arial"/>
            </a:endParaRPr>
          </a:p>
          <a:p>
            <a:pPr marL="6350" marR="0" lvl="1"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	                      of our graduates </a:t>
            </a:r>
            <a:endParaRPr sz="1400" b="0" i="0" u="none" strike="noStrike" cap="none">
              <a:solidFill>
                <a:srgbClr val="000000"/>
              </a:solidFill>
              <a:latin typeface="Arial"/>
              <a:ea typeface="Arial"/>
              <a:cs typeface="Arial"/>
              <a:sym typeface="Arial"/>
            </a:endParaRPr>
          </a:p>
          <a:p>
            <a:pPr marL="6350" marR="0" lvl="1"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	                      working or in further</a:t>
            </a:r>
            <a:br>
              <a:rPr lang="en-US" sz="2000" b="0" i="0" u="none" strike="noStrike" cap="none">
                <a:solidFill>
                  <a:schemeClr val="lt1"/>
                </a:solidFill>
                <a:latin typeface="Calibri"/>
                <a:ea typeface="Calibri"/>
                <a:cs typeface="Calibri"/>
                <a:sym typeface="Calibri"/>
              </a:rPr>
            </a:br>
            <a:r>
              <a:rPr lang="en-US" sz="2000" b="0" i="0" u="none" strike="noStrike" cap="none">
                <a:solidFill>
                  <a:schemeClr val="lt1"/>
                </a:solidFill>
                <a:latin typeface="Calibri"/>
                <a:ea typeface="Calibri"/>
                <a:cs typeface="Calibri"/>
                <a:sym typeface="Calibri"/>
              </a:rPr>
              <a:t>                                      study within six</a:t>
            </a:r>
            <a:br>
              <a:rPr lang="en-US" sz="2000" b="0" i="0" u="none" strike="noStrike" cap="none">
                <a:solidFill>
                  <a:schemeClr val="lt1"/>
                </a:solidFill>
                <a:latin typeface="Calibri"/>
                <a:ea typeface="Calibri"/>
                <a:cs typeface="Calibri"/>
                <a:sym typeface="Calibri"/>
              </a:rPr>
            </a:br>
            <a:r>
              <a:rPr lang="en-US" sz="2000" b="0" i="0" u="none" strike="noStrike" cap="none">
                <a:solidFill>
                  <a:schemeClr val="lt1"/>
                </a:solidFill>
                <a:latin typeface="Calibri"/>
                <a:ea typeface="Calibri"/>
                <a:cs typeface="Calibri"/>
                <a:sym typeface="Calibri"/>
              </a:rPr>
              <a:t>                                      months of graduating</a:t>
            </a:r>
            <a:endParaRPr sz="2000" b="1" i="0" u="none" strike="noStrike" cap="none">
              <a:solidFill>
                <a:schemeClr val="lt1"/>
              </a:solidFill>
              <a:latin typeface="Calibri"/>
              <a:ea typeface="Calibri"/>
              <a:cs typeface="Calibri"/>
              <a:sym typeface="Calibri"/>
            </a:endParaRPr>
          </a:p>
        </p:txBody>
      </p:sp>
      <p:sp>
        <p:nvSpPr>
          <p:cNvPr id="68" name="Google Shape;68;p7"/>
          <p:cNvSpPr/>
          <p:nvPr/>
        </p:nvSpPr>
        <p:spPr>
          <a:xfrm>
            <a:off x="704180" y="1778000"/>
            <a:ext cx="3850888" cy="2709333"/>
          </a:xfrm>
          <a:prstGeom prst="rect">
            <a:avLst/>
          </a:prstGeom>
          <a:solidFill>
            <a:srgbClr val="72E0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 name="Google Shape;69;p7"/>
          <p:cNvSpPr/>
          <p:nvPr/>
        </p:nvSpPr>
        <p:spPr>
          <a:xfrm>
            <a:off x="704181" y="4707467"/>
            <a:ext cx="5327666" cy="1693333"/>
          </a:xfrm>
          <a:prstGeom prst="rect">
            <a:avLst/>
          </a:prstGeom>
          <a:solidFill>
            <a:srgbClr val="96BB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 name="Google Shape;70;p7"/>
          <p:cNvSpPr/>
          <p:nvPr/>
        </p:nvSpPr>
        <p:spPr>
          <a:xfrm>
            <a:off x="7704667" y="592667"/>
            <a:ext cx="3742266" cy="3386666"/>
          </a:xfrm>
          <a:prstGeom prst="rect">
            <a:avLst/>
          </a:prstGeom>
          <a:solidFill>
            <a:srgbClr val="CFC49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 name="Google Shape;71;p7"/>
          <p:cNvSpPr/>
          <p:nvPr/>
        </p:nvSpPr>
        <p:spPr>
          <a:xfrm>
            <a:off x="4792133" y="304800"/>
            <a:ext cx="2624667" cy="367453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 name="Google Shape;72;p7"/>
          <p:cNvSpPr txBox="1"/>
          <p:nvPr/>
        </p:nvSpPr>
        <p:spPr>
          <a:xfrm>
            <a:off x="953377" y="3340191"/>
            <a:ext cx="3598513" cy="1015663"/>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of </a:t>
            </a:r>
            <a:r>
              <a:rPr lang="en-US" sz="2000" b="1" i="0" u="none" strike="noStrike" cap="none">
                <a:solidFill>
                  <a:schemeClr val="lt1"/>
                </a:solidFill>
                <a:latin typeface="Calibri"/>
                <a:ea typeface="Calibri"/>
                <a:cs typeface="Calibri"/>
                <a:sym typeface="Calibri"/>
              </a:rPr>
              <a:t>universities worldwide </a:t>
            </a:r>
            <a:r>
              <a:rPr lang="en-US" sz="2000" b="0" i="0" u="none" strike="noStrike" cap="none">
                <a:solidFill>
                  <a:schemeClr val="lt1"/>
                </a:solidFill>
                <a:latin typeface="Calibri"/>
                <a:ea typeface="Calibri"/>
                <a:cs typeface="Calibri"/>
                <a:sym typeface="Calibri"/>
              </a:rPr>
              <a:t>according to </a:t>
            </a:r>
            <a:r>
              <a:rPr lang="en-US" sz="2000" b="1" i="0" u="none" strike="noStrike" cap="none">
                <a:solidFill>
                  <a:schemeClr val="lt1"/>
                </a:solidFill>
                <a:latin typeface="Calibri"/>
                <a:ea typeface="Calibri"/>
                <a:cs typeface="Calibri"/>
                <a:sym typeface="Calibri"/>
              </a:rPr>
              <a:t>QS World </a:t>
            </a:r>
            <a:br>
              <a:rPr lang="en-US" sz="2000" b="1" i="0" u="none" strike="noStrike" cap="none">
                <a:solidFill>
                  <a:schemeClr val="lt1"/>
                </a:solidFill>
                <a:latin typeface="Calibri"/>
                <a:ea typeface="Calibri"/>
                <a:cs typeface="Calibri"/>
                <a:sym typeface="Calibri"/>
              </a:rPr>
            </a:br>
            <a:r>
              <a:rPr lang="en-US" sz="2000" b="1" i="0" u="none" strike="noStrike" cap="none">
                <a:solidFill>
                  <a:schemeClr val="lt1"/>
                </a:solidFill>
                <a:latin typeface="Calibri"/>
                <a:ea typeface="Calibri"/>
                <a:cs typeface="Calibri"/>
                <a:sym typeface="Calibri"/>
              </a:rPr>
              <a:t>University Rankings</a:t>
            </a:r>
            <a:endParaRPr sz="1400" b="0" i="0" u="none" strike="noStrike" cap="none">
              <a:solidFill>
                <a:srgbClr val="000000"/>
              </a:solidFill>
              <a:latin typeface="Arial"/>
              <a:ea typeface="Arial"/>
              <a:cs typeface="Arial"/>
              <a:sym typeface="Arial"/>
            </a:endParaRPr>
          </a:p>
        </p:txBody>
      </p:sp>
      <p:sp>
        <p:nvSpPr>
          <p:cNvPr id="73" name="Google Shape;73;p7"/>
          <p:cNvSpPr txBox="1"/>
          <p:nvPr/>
        </p:nvSpPr>
        <p:spPr>
          <a:xfrm>
            <a:off x="966346" y="1898945"/>
            <a:ext cx="1537691" cy="590931"/>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We rank</a:t>
            </a:r>
            <a:br>
              <a:rPr lang="en-US" sz="2000" b="0" i="0" u="none" strike="noStrike" cap="none">
                <a:solidFill>
                  <a:schemeClr val="lt1"/>
                </a:solidFill>
                <a:latin typeface="Calibri"/>
                <a:ea typeface="Calibri"/>
                <a:cs typeface="Calibri"/>
                <a:sym typeface="Calibri"/>
              </a:rPr>
            </a:br>
            <a:r>
              <a:rPr lang="en-US" sz="2000" b="0" i="0" u="none" strike="noStrike" cap="none">
                <a:solidFill>
                  <a:schemeClr val="lt1"/>
                </a:solidFill>
                <a:latin typeface="Calibri"/>
                <a:ea typeface="Calibri"/>
                <a:cs typeface="Calibri"/>
                <a:sym typeface="Calibri"/>
              </a:rPr>
              <a:t>among the</a:t>
            </a:r>
            <a:endParaRPr sz="2000" b="1" i="0" u="none" strike="noStrike" cap="none">
              <a:solidFill>
                <a:schemeClr val="lt1"/>
              </a:solidFill>
              <a:latin typeface="Calibri"/>
              <a:ea typeface="Calibri"/>
              <a:cs typeface="Calibri"/>
              <a:sym typeface="Calibri"/>
            </a:endParaRPr>
          </a:p>
        </p:txBody>
      </p:sp>
      <p:sp>
        <p:nvSpPr>
          <p:cNvPr id="74" name="Google Shape;74;p7"/>
          <p:cNvSpPr txBox="1"/>
          <p:nvPr/>
        </p:nvSpPr>
        <p:spPr>
          <a:xfrm>
            <a:off x="1305942" y="2375309"/>
            <a:ext cx="1323682" cy="938719"/>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5500"/>
              <a:buFont typeface="Arial"/>
              <a:buNone/>
            </a:pPr>
            <a:r>
              <a:rPr lang="en-US" sz="5500" b="1" i="0" u="none" strike="noStrike" cap="none">
                <a:solidFill>
                  <a:srgbClr val="243C57"/>
                </a:solidFill>
                <a:latin typeface="Calibri"/>
                <a:ea typeface="Calibri"/>
                <a:cs typeface="Calibri"/>
                <a:sym typeface="Calibri"/>
              </a:rPr>
              <a:t>top</a:t>
            </a:r>
            <a:endParaRPr sz="1400" b="0" i="0" u="none" strike="noStrike" cap="none">
              <a:solidFill>
                <a:srgbClr val="000000"/>
              </a:solidFill>
              <a:latin typeface="Arial"/>
              <a:ea typeface="Arial"/>
              <a:cs typeface="Arial"/>
              <a:sym typeface="Arial"/>
            </a:endParaRPr>
          </a:p>
        </p:txBody>
      </p:sp>
      <p:sp>
        <p:nvSpPr>
          <p:cNvPr id="75" name="Google Shape;75;p7"/>
          <p:cNvSpPr txBox="1"/>
          <p:nvPr/>
        </p:nvSpPr>
        <p:spPr>
          <a:xfrm>
            <a:off x="2225455" y="1610974"/>
            <a:ext cx="1323682" cy="2077492"/>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2900"/>
              <a:buFont typeface="Arial"/>
              <a:buNone/>
            </a:pPr>
            <a:r>
              <a:rPr lang="en-US" sz="12900" b="1" i="0" u="none" strike="noStrike" cap="none">
                <a:solidFill>
                  <a:srgbClr val="243C57"/>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76" name="Google Shape;76;p7"/>
          <p:cNvSpPr txBox="1"/>
          <p:nvPr/>
        </p:nvSpPr>
        <p:spPr>
          <a:xfrm>
            <a:off x="2879267" y="1945667"/>
            <a:ext cx="1323682" cy="938719"/>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5500"/>
              <a:buFont typeface="Arial"/>
              <a:buNone/>
            </a:pPr>
            <a:r>
              <a:rPr lang="en-US" sz="5500" b="1" i="0" u="none" strike="noStrike" cap="none">
                <a:solidFill>
                  <a:srgbClr val="243C57"/>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77" name="Google Shape;77;p7"/>
          <p:cNvSpPr txBox="1"/>
          <p:nvPr/>
        </p:nvSpPr>
        <p:spPr>
          <a:xfrm>
            <a:off x="2297145" y="4863547"/>
            <a:ext cx="3734701" cy="1323439"/>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of our researchers </a:t>
            </a:r>
            <a:endParaRPr sz="1400" b="0" i="0" u="none" strike="noStrike" cap="none">
              <a:solidFill>
                <a:srgbClr val="000000"/>
              </a:solidFill>
              <a:latin typeface="Arial"/>
              <a:ea typeface="Arial"/>
              <a:cs typeface="Arial"/>
              <a:sym typeface="Arial"/>
            </a:endParaRPr>
          </a:p>
          <a:p>
            <a:pPr marL="6350" marR="0" lvl="1"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were named among </a:t>
            </a:r>
            <a:endParaRPr sz="1400" b="0" i="0" u="none" strike="noStrike" cap="none">
              <a:solidFill>
                <a:srgbClr val="000000"/>
              </a:solidFill>
              <a:latin typeface="Arial"/>
              <a:ea typeface="Arial"/>
              <a:cs typeface="Arial"/>
              <a:sym typeface="Arial"/>
            </a:endParaRPr>
          </a:p>
          <a:p>
            <a:pPr marL="6350" marR="0" lvl="1"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the </a:t>
            </a:r>
            <a:r>
              <a:rPr lang="en-US" sz="2000" b="1" i="0" u="none" strike="noStrike" cap="none">
                <a:solidFill>
                  <a:schemeClr val="lt1"/>
                </a:solidFill>
                <a:latin typeface="Calibri"/>
                <a:ea typeface="Calibri"/>
                <a:cs typeface="Calibri"/>
                <a:sym typeface="Calibri"/>
              </a:rPr>
              <a:t>World’s Most Highly Cited Researchers 2016 </a:t>
            </a:r>
            <a:r>
              <a:rPr lang="en-US" sz="2000" b="0" i="0" u="none" strike="noStrike" cap="none">
                <a:solidFill>
                  <a:schemeClr val="lt1"/>
                </a:solidFill>
                <a:latin typeface="Calibri"/>
                <a:ea typeface="Calibri"/>
                <a:cs typeface="Calibri"/>
                <a:sym typeface="Calibri"/>
              </a:rPr>
              <a:t>by Clarivate</a:t>
            </a:r>
            <a:endParaRPr sz="2000" b="1" i="0" u="none" strike="noStrike" cap="none">
              <a:solidFill>
                <a:schemeClr val="lt1"/>
              </a:solidFill>
              <a:latin typeface="Calibri"/>
              <a:ea typeface="Calibri"/>
              <a:cs typeface="Calibri"/>
              <a:sym typeface="Calibri"/>
            </a:endParaRPr>
          </a:p>
        </p:txBody>
      </p:sp>
      <p:sp>
        <p:nvSpPr>
          <p:cNvPr id="78" name="Google Shape;78;p7"/>
          <p:cNvSpPr txBox="1"/>
          <p:nvPr/>
        </p:nvSpPr>
        <p:spPr>
          <a:xfrm>
            <a:off x="750733" y="4052067"/>
            <a:ext cx="1499859" cy="3093154"/>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9500"/>
              <a:buFont typeface="Arial"/>
              <a:buNone/>
            </a:pPr>
            <a:r>
              <a:rPr lang="en-US" sz="19500" b="1" i="0" u="none" strike="noStrike" cap="none">
                <a:solidFill>
                  <a:srgbClr val="414B57"/>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sp>
        <p:nvSpPr>
          <p:cNvPr id="79" name="Google Shape;79;p7"/>
          <p:cNvSpPr txBox="1"/>
          <p:nvPr/>
        </p:nvSpPr>
        <p:spPr>
          <a:xfrm>
            <a:off x="4894816" y="475937"/>
            <a:ext cx="1961024" cy="590931"/>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Since </a:t>
            </a:r>
            <a:r>
              <a:rPr lang="en-US" sz="2000" b="1" i="0" u="none" strike="noStrike" cap="none">
                <a:solidFill>
                  <a:schemeClr val="lt1"/>
                </a:solidFill>
                <a:latin typeface="Calibri"/>
                <a:ea typeface="Calibri"/>
                <a:cs typeface="Calibri"/>
                <a:sym typeface="Calibri"/>
              </a:rPr>
              <a:t>2005</a:t>
            </a:r>
            <a:r>
              <a:rPr lang="en-US" sz="2000" b="0" i="0" u="none" strike="noStrike" cap="none">
                <a:solidFill>
                  <a:schemeClr val="lt1"/>
                </a:solidFill>
                <a:latin typeface="Calibri"/>
                <a:ea typeface="Calibri"/>
                <a:cs typeface="Calibri"/>
                <a:sym typeface="Calibri"/>
              </a:rPr>
              <a:t> we </a:t>
            </a:r>
            <a:endParaRPr sz="1400" b="0" i="0" u="none" strike="noStrike" cap="none">
              <a:solidFill>
                <a:srgbClr val="000000"/>
              </a:solidFill>
              <a:latin typeface="Arial"/>
              <a:ea typeface="Arial"/>
              <a:cs typeface="Arial"/>
              <a:sym typeface="Arial"/>
            </a:endParaRPr>
          </a:p>
          <a:p>
            <a:pPr marL="6350" marR="0" lvl="1" indent="0" algn="l" rtl="0">
              <a:lnSpc>
                <a:spcPct val="8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have </a:t>
            </a:r>
            <a:r>
              <a:rPr lang="en-US" sz="2000" b="1" i="0" u="none" strike="noStrike" cap="none">
                <a:solidFill>
                  <a:schemeClr val="lt1"/>
                </a:solidFill>
                <a:latin typeface="Calibri"/>
                <a:ea typeface="Calibri"/>
                <a:cs typeface="Calibri"/>
                <a:sym typeface="Calibri"/>
              </a:rPr>
              <a:t>opened</a:t>
            </a:r>
            <a:endParaRPr sz="1400" b="0" i="0" u="none" strike="noStrike" cap="none">
              <a:solidFill>
                <a:srgbClr val="000000"/>
              </a:solidFill>
              <a:latin typeface="Arial"/>
              <a:ea typeface="Arial"/>
              <a:cs typeface="Arial"/>
              <a:sym typeface="Arial"/>
            </a:endParaRPr>
          </a:p>
        </p:txBody>
      </p:sp>
      <p:sp>
        <p:nvSpPr>
          <p:cNvPr id="80" name="Google Shape;80;p7"/>
          <p:cNvSpPr txBox="1"/>
          <p:nvPr/>
        </p:nvSpPr>
        <p:spPr>
          <a:xfrm>
            <a:off x="4853565" y="693834"/>
            <a:ext cx="1796374" cy="1600438"/>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9800"/>
              <a:buFont typeface="Arial"/>
              <a:buNone/>
            </a:pPr>
            <a:r>
              <a:rPr lang="en-US" sz="9800" b="1" i="0" u="none" strike="noStrike" cap="none">
                <a:solidFill>
                  <a:srgbClr val="3F3F3F"/>
                </a:solidFill>
                <a:latin typeface="Calibri"/>
                <a:ea typeface="Calibri"/>
                <a:cs typeface="Calibri"/>
                <a:sym typeface="Calibri"/>
              </a:rPr>
              <a:t>16</a:t>
            </a:r>
            <a:endParaRPr sz="1400" b="0" i="0" u="none" strike="noStrike" cap="none">
              <a:solidFill>
                <a:srgbClr val="000000"/>
              </a:solidFill>
              <a:latin typeface="Arial"/>
              <a:ea typeface="Arial"/>
              <a:cs typeface="Arial"/>
              <a:sym typeface="Arial"/>
            </a:endParaRPr>
          </a:p>
        </p:txBody>
      </p:sp>
      <p:sp>
        <p:nvSpPr>
          <p:cNvPr id="81" name="Google Shape;81;p7"/>
          <p:cNvSpPr txBox="1"/>
          <p:nvPr/>
        </p:nvSpPr>
        <p:spPr>
          <a:xfrm>
            <a:off x="4877882" y="2450571"/>
            <a:ext cx="2592602" cy="1408078"/>
          </a:xfrm>
          <a:prstGeom prst="rect">
            <a:avLst/>
          </a:prstGeom>
          <a:noFill/>
          <a:ln>
            <a:noFill/>
          </a:ln>
        </p:spPr>
        <p:txBody>
          <a:bodyPr spcFirstLastPara="1" wrap="square" lIns="91425" tIns="45700" rIns="91425" bIns="45700" anchor="t" anchorCtr="0">
            <a:noAutofit/>
          </a:bodyPr>
          <a:lstStyle/>
          <a:p>
            <a:pPr marL="6350" marR="0" lvl="1" indent="0" algn="l" rtl="0">
              <a:lnSpc>
                <a:spcPct val="90000"/>
              </a:lnSpc>
              <a:spcBef>
                <a:spcPts val="0"/>
              </a:spcBef>
              <a:spcAft>
                <a:spcPts val="0"/>
              </a:spcAft>
              <a:buClr>
                <a:srgbClr val="000000"/>
              </a:buClr>
              <a:buSzPts val="1900"/>
              <a:buFont typeface="Arial"/>
              <a:buNone/>
            </a:pPr>
            <a:r>
              <a:rPr lang="en-US" sz="1900" b="0" i="0" u="none" strike="noStrike" cap="none">
                <a:solidFill>
                  <a:schemeClr val="lt1"/>
                </a:solidFill>
                <a:latin typeface="Calibri"/>
                <a:ea typeface="Calibri"/>
                <a:cs typeface="Calibri"/>
                <a:sym typeface="Calibri"/>
              </a:rPr>
              <a:t>which has transformed the campus and given students and staff access to the very best facilities and research</a:t>
            </a:r>
            <a:endParaRPr sz="1900" b="1" i="0" u="none" strike="noStrike" cap="none">
              <a:solidFill>
                <a:schemeClr val="lt1"/>
              </a:solidFill>
              <a:latin typeface="Calibri"/>
              <a:ea typeface="Calibri"/>
              <a:cs typeface="Calibri"/>
              <a:sym typeface="Calibri"/>
            </a:endParaRPr>
          </a:p>
        </p:txBody>
      </p:sp>
      <p:sp>
        <p:nvSpPr>
          <p:cNvPr id="82" name="Google Shape;82;p7"/>
          <p:cNvSpPr txBox="1"/>
          <p:nvPr/>
        </p:nvSpPr>
        <p:spPr>
          <a:xfrm>
            <a:off x="4889050" y="1999160"/>
            <a:ext cx="2288161" cy="533992"/>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3500"/>
              <a:buFont typeface="Arial"/>
              <a:buNone/>
            </a:pPr>
            <a:r>
              <a:rPr lang="en-US" sz="3500" b="1" i="0" u="none" strike="noStrike" cap="none">
                <a:solidFill>
                  <a:srgbClr val="3F3F3F"/>
                </a:solidFill>
                <a:latin typeface="Calibri"/>
                <a:ea typeface="Calibri"/>
                <a:cs typeface="Calibri"/>
                <a:sym typeface="Calibri"/>
              </a:rPr>
              <a:t>buildings</a:t>
            </a:r>
            <a:endParaRPr sz="1400" b="0" i="0" u="none" strike="noStrike" cap="none">
              <a:solidFill>
                <a:srgbClr val="000000"/>
              </a:solidFill>
              <a:latin typeface="Arial"/>
              <a:ea typeface="Arial"/>
              <a:cs typeface="Arial"/>
              <a:sym typeface="Arial"/>
            </a:endParaRPr>
          </a:p>
        </p:txBody>
      </p:sp>
      <p:sp>
        <p:nvSpPr>
          <p:cNvPr id="83" name="Google Shape;83;p7"/>
          <p:cNvSpPr txBox="1"/>
          <p:nvPr/>
        </p:nvSpPr>
        <p:spPr>
          <a:xfrm>
            <a:off x="6117435" y="1530459"/>
            <a:ext cx="2288161" cy="533992"/>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3500"/>
              <a:buFont typeface="Arial"/>
              <a:buNone/>
            </a:pPr>
            <a:r>
              <a:rPr lang="en-US" sz="3500" b="1" i="0" u="none" strike="noStrike" cap="none">
                <a:solidFill>
                  <a:srgbClr val="3F3F3F"/>
                </a:solidFill>
                <a:latin typeface="Calibri"/>
                <a:ea typeface="Calibri"/>
                <a:cs typeface="Calibri"/>
                <a:sym typeface="Calibri"/>
              </a:rPr>
              <a:t>new</a:t>
            </a:r>
            <a:endParaRPr sz="1400" b="0" i="0" u="none" strike="noStrike" cap="none">
              <a:solidFill>
                <a:srgbClr val="000000"/>
              </a:solidFill>
              <a:latin typeface="Arial"/>
              <a:ea typeface="Arial"/>
              <a:cs typeface="Arial"/>
              <a:sym typeface="Arial"/>
            </a:endParaRPr>
          </a:p>
        </p:txBody>
      </p:sp>
      <p:sp>
        <p:nvSpPr>
          <p:cNvPr id="84" name="Google Shape;84;p7"/>
          <p:cNvSpPr txBox="1"/>
          <p:nvPr/>
        </p:nvSpPr>
        <p:spPr>
          <a:xfrm>
            <a:off x="7820001" y="696244"/>
            <a:ext cx="3332981" cy="590931"/>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In 2015/2016, the University had an </a:t>
            </a:r>
            <a:r>
              <a:rPr lang="en-US" sz="2000" b="1" i="0" u="none" strike="noStrike" cap="none">
                <a:solidFill>
                  <a:schemeClr val="lt1"/>
                </a:solidFill>
                <a:latin typeface="Calibri"/>
                <a:ea typeface="Calibri"/>
                <a:cs typeface="Calibri"/>
                <a:sym typeface="Calibri"/>
              </a:rPr>
              <a:t>annual income </a:t>
            </a:r>
            <a:r>
              <a:rPr lang="en-US" sz="2000" b="0" i="0" u="none" strike="noStrike" cap="none">
                <a:solidFill>
                  <a:schemeClr val="lt1"/>
                </a:solidFill>
                <a:latin typeface="Calibri"/>
                <a:ea typeface="Calibri"/>
                <a:cs typeface="Calibri"/>
                <a:sym typeface="Calibri"/>
              </a:rPr>
              <a:t>of</a:t>
            </a:r>
            <a:endParaRPr sz="2000" b="1" i="0" u="none" strike="noStrike" cap="none">
              <a:solidFill>
                <a:schemeClr val="lt1"/>
              </a:solidFill>
              <a:latin typeface="Calibri"/>
              <a:ea typeface="Calibri"/>
              <a:cs typeface="Calibri"/>
              <a:sym typeface="Calibri"/>
            </a:endParaRPr>
          </a:p>
        </p:txBody>
      </p:sp>
      <p:sp>
        <p:nvSpPr>
          <p:cNvPr id="85" name="Google Shape;85;p7"/>
          <p:cNvSpPr txBox="1"/>
          <p:nvPr/>
        </p:nvSpPr>
        <p:spPr>
          <a:xfrm>
            <a:off x="8051879" y="974190"/>
            <a:ext cx="3381985" cy="1400383"/>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8500"/>
              <a:buFont typeface="Arial"/>
              <a:buNone/>
            </a:pPr>
            <a:r>
              <a:rPr lang="en-US" sz="8500" b="1" i="0" u="none" strike="noStrike" cap="none">
                <a:solidFill>
                  <a:srgbClr val="75114A"/>
                </a:solidFill>
                <a:latin typeface="Calibri"/>
                <a:ea typeface="Calibri"/>
                <a:cs typeface="Calibri"/>
                <a:sym typeface="Calibri"/>
              </a:rPr>
              <a:t>€218.5</a:t>
            </a:r>
            <a:endParaRPr sz="1400" b="0" i="0" u="none" strike="noStrike" cap="none">
              <a:solidFill>
                <a:srgbClr val="000000"/>
              </a:solidFill>
              <a:latin typeface="Arial"/>
              <a:ea typeface="Arial"/>
              <a:cs typeface="Arial"/>
              <a:sym typeface="Arial"/>
            </a:endParaRPr>
          </a:p>
        </p:txBody>
      </p:sp>
      <p:sp>
        <p:nvSpPr>
          <p:cNvPr id="86" name="Google Shape;86;p7"/>
          <p:cNvSpPr txBox="1"/>
          <p:nvPr/>
        </p:nvSpPr>
        <p:spPr>
          <a:xfrm>
            <a:off x="9992465" y="2070383"/>
            <a:ext cx="1380740" cy="508729"/>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3300"/>
              <a:buFont typeface="Arial"/>
              <a:buNone/>
            </a:pPr>
            <a:r>
              <a:rPr lang="en-US" sz="3300" b="0" i="0" u="none" strike="noStrike" cap="none">
                <a:solidFill>
                  <a:srgbClr val="753055"/>
                </a:solidFill>
                <a:latin typeface="Calibri"/>
                <a:ea typeface="Calibri"/>
                <a:cs typeface="Calibri"/>
                <a:sym typeface="Calibri"/>
              </a:rPr>
              <a:t>million</a:t>
            </a:r>
            <a:endParaRPr sz="3300" b="1" i="0" u="none" strike="noStrike" cap="none">
              <a:solidFill>
                <a:srgbClr val="753055"/>
              </a:solidFill>
              <a:latin typeface="Calibri"/>
              <a:ea typeface="Calibri"/>
              <a:cs typeface="Calibri"/>
              <a:sym typeface="Calibri"/>
            </a:endParaRPr>
          </a:p>
        </p:txBody>
      </p:sp>
      <p:sp>
        <p:nvSpPr>
          <p:cNvPr id="87" name="Google Shape;87;p7"/>
          <p:cNvSpPr txBox="1"/>
          <p:nvPr/>
        </p:nvSpPr>
        <p:spPr>
          <a:xfrm>
            <a:off x="7781904" y="3371312"/>
            <a:ext cx="3659401" cy="508729"/>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3300"/>
              <a:buFont typeface="Arial"/>
              <a:buNone/>
            </a:pPr>
            <a:r>
              <a:rPr lang="en-US" sz="3300" b="0" i="0" u="none" strike="noStrike" cap="none">
                <a:solidFill>
                  <a:srgbClr val="753055"/>
                </a:solidFill>
                <a:latin typeface="Calibri"/>
                <a:ea typeface="Calibri"/>
                <a:cs typeface="Calibri"/>
                <a:sym typeface="Calibri"/>
              </a:rPr>
              <a:t>alumni worldwide</a:t>
            </a:r>
            <a:endParaRPr sz="3300" b="1" i="0" u="none" strike="noStrike" cap="none">
              <a:solidFill>
                <a:srgbClr val="753055"/>
              </a:solidFill>
              <a:latin typeface="Calibri"/>
              <a:ea typeface="Calibri"/>
              <a:cs typeface="Calibri"/>
              <a:sym typeface="Calibri"/>
            </a:endParaRPr>
          </a:p>
        </p:txBody>
      </p:sp>
      <p:sp>
        <p:nvSpPr>
          <p:cNvPr id="88" name="Google Shape;88;p7"/>
          <p:cNvSpPr txBox="1"/>
          <p:nvPr/>
        </p:nvSpPr>
        <p:spPr>
          <a:xfrm>
            <a:off x="7768934" y="2849970"/>
            <a:ext cx="953536" cy="508729"/>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3300"/>
              <a:buFont typeface="Arial"/>
              <a:buNone/>
            </a:pPr>
            <a:r>
              <a:rPr lang="en-US" sz="3300" b="0" i="0" u="none" strike="noStrike" cap="none">
                <a:solidFill>
                  <a:schemeClr val="lt1"/>
                </a:solidFill>
                <a:latin typeface="Calibri"/>
                <a:ea typeface="Calibri"/>
                <a:cs typeface="Calibri"/>
                <a:sym typeface="Calibri"/>
              </a:rPr>
              <a:t>over</a:t>
            </a:r>
            <a:endParaRPr sz="3300" b="1" i="0" u="none" strike="noStrike" cap="none">
              <a:solidFill>
                <a:schemeClr val="lt1"/>
              </a:solidFill>
              <a:latin typeface="Calibri"/>
              <a:ea typeface="Calibri"/>
              <a:cs typeface="Calibri"/>
              <a:sym typeface="Calibri"/>
            </a:endParaRPr>
          </a:p>
        </p:txBody>
      </p:sp>
      <p:sp>
        <p:nvSpPr>
          <p:cNvPr id="89" name="Google Shape;89;p7"/>
          <p:cNvSpPr txBox="1"/>
          <p:nvPr/>
        </p:nvSpPr>
        <p:spPr>
          <a:xfrm>
            <a:off x="8589525" y="2331232"/>
            <a:ext cx="3381985" cy="1246495"/>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7300"/>
              <a:buFont typeface="Arial"/>
              <a:buNone/>
            </a:pPr>
            <a:r>
              <a:rPr lang="en-US" sz="7300" b="1" i="0" u="none" strike="noStrike" cap="none">
                <a:solidFill>
                  <a:srgbClr val="75114A"/>
                </a:solidFill>
                <a:latin typeface="Calibri"/>
                <a:ea typeface="Calibri"/>
                <a:cs typeface="Calibri"/>
                <a:sym typeface="Calibri"/>
              </a:rPr>
              <a:t>90,000</a:t>
            </a:r>
            <a:endParaRPr sz="1400" b="0" i="0" u="none" strike="noStrike" cap="none">
              <a:solidFill>
                <a:srgbClr val="000000"/>
              </a:solidFill>
              <a:latin typeface="Arial"/>
              <a:ea typeface="Arial"/>
              <a:cs typeface="Arial"/>
              <a:sym typeface="Arial"/>
            </a:endParaRPr>
          </a:p>
        </p:txBody>
      </p:sp>
      <p:cxnSp>
        <p:nvCxnSpPr>
          <p:cNvPr id="90" name="Google Shape;90;p7"/>
          <p:cNvCxnSpPr/>
          <p:nvPr/>
        </p:nvCxnSpPr>
        <p:spPr>
          <a:xfrm>
            <a:off x="7951104" y="2546687"/>
            <a:ext cx="3216249" cy="0"/>
          </a:xfrm>
          <a:prstGeom prst="straightConnector1">
            <a:avLst/>
          </a:prstGeom>
          <a:noFill/>
          <a:ln w="28575" cap="flat" cmpd="sng">
            <a:solidFill>
              <a:srgbClr val="EAF1D3"/>
            </a:solidFill>
            <a:prstDash val="solid"/>
            <a:miter lim="800000"/>
            <a:headEnd type="none" w="sm" len="sm"/>
            <a:tailEnd type="none" w="sm" len="sm"/>
          </a:ln>
        </p:spPr>
      </p:cxnSp>
      <p:sp>
        <p:nvSpPr>
          <p:cNvPr id="91" name="Google Shape;91;p7"/>
          <p:cNvSpPr txBox="1"/>
          <p:nvPr/>
        </p:nvSpPr>
        <p:spPr>
          <a:xfrm>
            <a:off x="6639342" y="4595845"/>
            <a:ext cx="1975981" cy="1938992"/>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2000"/>
              <a:buFont typeface="Arial"/>
              <a:buNone/>
            </a:pPr>
            <a:r>
              <a:rPr lang="en-US" sz="12000" b="1" i="0" u="none" strike="noStrike" cap="none">
                <a:solidFill>
                  <a:srgbClr val="6B0E33"/>
                </a:solidFill>
                <a:latin typeface="Calibri"/>
                <a:ea typeface="Calibri"/>
                <a:cs typeface="Calibri"/>
                <a:sym typeface="Calibri"/>
              </a:rPr>
              <a:t>96</a:t>
            </a:r>
            <a:endParaRPr sz="1400" b="0" i="0" u="none" strike="noStrike" cap="none">
              <a:solidFill>
                <a:srgbClr val="000000"/>
              </a:solidFill>
              <a:latin typeface="Arial"/>
              <a:ea typeface="Arial"/>
              <a:cs typeface="Arial"/>
              <a:sym typeface="Arial"/>
            </a:endParaRPr>
          </a:p>
        </p:txBody>
      </p:sp>
      <p:sp>
        <p:nvSpPr>
          <p:cNvPr id="92" name="Google Shape;92;p7"/>
          <p:cNvSpPr txBox="1"/>
          <p:nvPr/>
        </p:nvSpPr>
        <p:spPr>
          <a:xfrm>
            <a:off x="8119101" y="4790338"/>
            <a:ext cx="835362" cy="1169551"/>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7000"/>
              <a:buFont typeface="Arial"/>
              <a:buNone/>
            </a:pPr>
            <a:r>
              <a:rPr lang="en-US" sz="7000" b="1" i="0" u="none" strike="noStrike" cap="none">
                <a:solidFill>
                  <a:srgbClr val="6B0E33"/>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93" name="Google Shape;93;p7"/>
          <p:cNvSpPr txBox="1"/>
          <p:nvPr/>
        </p:nvSpPr>
        <p:spPr>
          <a:xfrm>
            <a:off x="511197" y="228758"/>
            <a:ext cx="2694067" cy="1426544"/>
          </a:xfrm>
          <a:prstGeom prst="rect">
            <a:avLst/>
          </a:prstGeom>
          <a:noFill/>
          <a:ln>
            <a:noFill/>
          </a:ln>
        </p:spPr>
        <p:txBody>
          <a:bodyPr spcFirstLastPara="1" wrap="square" lIns="91425" tIns="45700" rIns="91425" bIns="45700" anchor="t" anchorCtr="0">
            <a:noAutofit/>
          </a:bodyPr>
          <a:lstStyle/>
          <a:p>
            <a:pPr marL="6350" marR="0" lvl="1" indent="0" algn="l" rtl="0">
              <a:lnSpc>
                <a:spcPct val="70000"/>
              </a:lnSpc>
              <a:spcBef>
                <a:spcPts val="0"/>
              </a:spcBef>
              <a:spcAft>
                <a:spcPts val="0"/>
              </a:spcAft>
              <a:buClr>
                <a:srgbClr val="000000"/>
              </a:buClr>
              <a:buSzPts val="6000"/>
              <a:buFont typeface="Arial"/>
              <a:buNone/>
            </a:pPr>
            <a:r>
              <a:rPr lang="en-US" sz="6000" b="0" i="0" u="none" strike="noStrike" cap="none">
                <a:solidFill>
                  <a:schemeClr val="lt1"/>
                </a:solidFill>
                <a:latin typeface="Calibri"/>
                <a:ea typeface="Calibri"/>
                <a:cs typeface="Calibri"/>
                <a:sym typeface="Calibri"/>
              </a:rPr>
              <a:t>At a</a:t>
            </a:r>
            <a:endParaRPr sz="1400" b="0" i="0" u="none" strike="noStrike" cap="none">
              <a:solidFill>
                <a:srgbClr val="000000"/>
              </a:solidFill>
              <a:latin typeface="Arial"/>
              <a:ea typeface="Arial"/>
              <a:cs typeface="Arial"/>
              <a:sym typeface="Arial"/>
            </a:endParaRPr>
          </a:p>
          <a:p>
            <a:pPr marL="6350" marR="0" lvl="1" indent="0" algn="l" rtl="0">
              <a:lnSpc>
                <a:spcPct val="70000"/>
              </a:lnSpc>
              <a:spcBef>
                <a:spcPts val="0"/>
              </a:spcBef>
              <a:spcAft>
                <a:spcPts val="0"/>
              </a:spcAft>
              <a:buClr>
                <a:srgbClr val="000000"/>
              </a:buClr>
              <a:buSzPts val="6000"/>
              <a:buFont typeface="Arial"/>
              <a:buNone/>
            </a:pPr>
            <a:r>
              <a:rPr lang="en-US" sz="6000" b="0" i="0" u="none" strike="noStrike" cap="none">
                <a:solidFill>
                  <a:schemeClr val="lt1"/>
                </a:solidFill>
                <a:latin typeface="Calibri"/>
                <a:ea typeface="Calibri"/>
                <a:cs typeface="Calibri"/>
                <a:sym typeface="Calibri"/>
              </a:rPr>
              <a:t>glance</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94"/>
        <p:cNvGrpSpPr/>
        <p:nvPr/>
      </p:nvGrpSpPr>
      <p:grpSpPr>
        <a:xfrm>
          <a:off x="0" y="0"/>
          <a:ext cx="0" cy="0"/>
          <a:chOff x="0" y="0"/>
          <a:chExt cx="0" cy="0"/>
        </a:xfrm>
      </p:grpSpPr>
      <p:sp>
        <p:nvSpPr>
          <p:cNvPr id="95" name="Google Shape;95;p8"/>
          <p:cNvSpPr/>
          <p:nvPr/>
        </p:nvSpPr>
        <p:spPr>
          <a:xfrm>
            <a:off x="0" y="0"/>
            <a:ext cx="12192000" cy="6858000"/>
          </a:xfrm>
          <a:prstGeom prst="rect">
            <a:avLst/>
          </a:prstGeom>
          <a:solidFill>
            <a:srgbClr val="52D0B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6" name="Google Shape;96;p8"/>
          <p:cNvPicPr preferRelativeResize="0"/>
          <p:nvPr/>
        </p:nvPicPr>
        <p:blipFill rotWithShape="1">
          <a:blip r:embed="rId2">
            <a:alphaModFix/>
          </a:blip>
          <a:srcRect t="-1" r="1941" b="-7882"/>
          <a:stretch/>
        </p:blipFill>
        <p:spPr>
          <a:xfrm>
            <a:off x="3747382" y="755373"/>
            <a:ext cx="8471122" cy="6102627"/>
          </a:xfrm>
          <a:prstGeom prst="rect">
            <a:avLst/>
          </a:prstGeom>
          <a:noFill/>
          <a:ln>
            <a:noFill/>
          </a:ln>
        </p:spPr>
      </p:pic>
      <p:sp>
        <p:nvSpPr>
          <p:cNvPr id="97" name="Google Shape;97;p8"/>
          <p:cNvSpPr txBox="1"/>
          <p:nvPr/>
        </p:nvSpPr>
        <p:spPr>
          <a:xfrm>
            <a:off x="460397" y="381158"/>
            <a:ext cx="2694067" cy="1315360"/>
          </a:xfrm>
          <a:prstGeom prst="rect">
            <a:avLst/>
          </a:prstGeom>
          <a:noFill/>
          <a:ln>
            <a:noFill/>
          </a:ln>
        </p:spPr>
        <p:txBody>
          <a:bodyPr spcFirstLastPara="1" wrap="square" lIns="91425" tIns="45700" rIns="91425" bIns="45700" anchor="t" anchorCtr="0">
            <a:noAutofit/>
          </a:bodyPr>
          <a:lstStyle/>
          <a:p>
            <a:pPr marL="6350" marR="0" lvl="1" indent="0" algn="l" rtl="0">
              <a:lnSpc>
                <a:spcPct val="70000"/>
              </a:lnSpc>
              <a:spcBef>
                <a:spcPts val="0"/>
              </a:spcBef>
              <a:spcAft>
                <a:spcPts val="0"/>
              </a:spcAft>
              <a:buClr>
                <a:srgbClr val="000000"/>
              </a:buClr>
              <a:buSzPts val="5500"/>
              <a:buFont typeface="Arial"/>
              <a:buNone/>
            </a:pPr>
            <a:r>
              <a:rPr lang="en-US" sz="5500" b="0" i="0" u="none" strike="noStrike" cap="none">
                <a:solidFill>
                  <a:schemeClr val="lt1"/>
                </a:solidFill>
                <a:latin typeface="Calibri"/>
                <a:ea typeface="Calibri"/>
                <a:cs typeface="Calibri"/>
                <a:sym typeface="Calibri"/>
              </a:rPr>
              <a:t>World</a:t>
            </a:r>
            <a:endParaRPr sz="1400" b="0" i="0" u="none" strike="noStrike" cap="none">
              <a:solidFill>
                <a:srgbClr val="000000"/>
              </a:solidFill>
              <a:latin typeface="Arial"/>
              <a:ea typeface="Arial"/>
              <a:cs typeface="Arial"/>
              <a:sym typeface="Arial"/>
            </a:endParaRPr>
          </a:p>
          <a:p>
            <a:pPr marL="6350" marR="0" lvl="1" indent="0" algn="l" rtl="0">
              <a:lnSpc>
                <a:spcPct val="70000"/>
              </a:lnSpc>
              <a:spcBef>
                <a:spcPts val="0"/>
              </a:spcBef>
              <a:spcAft>
                <a:spcPts val="0"/>
              </a:spcAft>
              <a:buClr>
                <a:srgbClr val="000000"/>
              </a:buClr>
              <a:buSzPts val="5500"/>
              <a:buFont typeface="Arial"/>
              <a:buNone/>
            </a:pPr>
            <a:r>
              <a:rPr lang="en-US" sz="5500" b="0" i="0" u="none" strike="noStrike" cap="none">
                <a:solidFill>
                  <a:schemeClr val="lt1"/>
                </a:solidFill>
                <a:latin typeface="Calibri"/>
                <a:ea typeface="Calibri"/>
                <a:cs typeface="Calibri"/>
                <a:sym typeface="Calibri"/>
              </a:rPr>
              <a:t>Ranking</a:t>
            </a:r>
            <a:endParaRPr sz="1400" b="0" i="0" u="none" strike="noStrike" cap="none">
              <a:solidFill>
                <a:srgbClr val="000000"/>
              </a:solidFill>
              <a:latin typeface="Arial"/>
              <a:ea typeface="Arial"/>
              <a:cs typeface="Arial"/>
              <a:sym typeface="Arial"/>
            </a:endParaRPr>
          </a:p>
        </p:txBody>
      </p:sp>
      <p:sp>
        <p:nvSpPr>
          <p:cNvPr id="98" name="Google Shape;98;p8"/>
          <p:cNvSpPr txBox="1"/>
          <p:nvPr/>
        </p:nvSpPr>
        <p:spPr>
          <a:xfrm>
            <a:off x="460397" y="1661930"/>
            <a:ext cx="4590317" cy="1815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204A51"/>
                </a:solidFill>
                <a:latin typeface="Garamond"/>
                <a:ea typeface="Garamond"/>
                <a:cs typeface="Garamond"/>
                <a:sym typeface="Garamond"/>
              </a:rPr>
              <a:t>Since 2012, NUI Galway has been </a:t>
            </a:r>
            <a:br>
              <a:rPr lang="en-US" sz="1400" b="1" i="0" u="none" strike="noStrike" cap="none">
                <a:solidFill>
                  <a:srgbClr val="204A51"/>
                </a:solidFill>
                <a:latin typeface="Garamond"/>
                <a:ea typeface="Garamond"/>
                <a:cs typeface="Garamond"/>
                <a:sym typeface="Garamond"/>
              </a:rPr>
            </a:br>
            <a:r>
              <a:rPr lang="en-US" sz="1400" b="1" i="0" u="none" strike="noStrike" cap="none">
                <a:solidFill>
                  <a:srgbClr val="204A51"/>
                </a:solidFill>
                <a:latin typeface="Garamond"/>
                <a:ea typeface="Garamond"/>
                <a:cs typeface="Garamond"/>
                <a:sym typeface="Garamond"/>
              </a:rPr>
              <a:t>the only university in Ireland to rise </a:t>
            </a:r>
            <a:br>
              <a:rPr lang="en-US" sz="1400" b="1" i="0" u="none" strike="noStrike" cap="none">
                <a:solidFill>
                  <a:srgbClr val="204A51"/>
                </a:solidFill>
                <a:latin typeface="Garamond"/>
                <a:ea typeface="Garamond"/>
                <a:cs typeface="Garamond"/>
                <a:sym typeface="Garamond"/>
              </a:rPr>
            </a:br>
            <a:r>
              <a:rPr lang="en-US" sz="1400" b="1" i="0" u="none" strike="noStrike" cap="none">
                <a:solidFill>
                  <a:srgbClr val="204A51"/>
                </a:solidFill>
                <a:latin typeface="Garamond"/>
                <a:ea typeface="Garamond"/>
                <a:cs typeface="Garamond"/>
                <a:sym typeface="Garamond"/>
              </a:rPr>
              <a:t>consistently in the most competitive </a:t>
            </a:r>
            <a:br>
              <a:rPr lang="en-US" sz="1400" b="1" i="0" u="none" strike="noStrike" cap="none">
                <a:solidFill>
                  <a:srgbClr val="204A51"/>
                </a:solidFill>
                <a:latin typeface="Garamond"/>
                <a:ea typeface="Garamond"/>
                <a:cs typeface="Garamond"/>
                <a:sym typeface="Garamond"/>
              </a:rPr>
            </a:br>
            <a:r>
              <a:rPr lang="en-US" sz="1400" b="1" i="0" u="none" strike="noStrike" cap="none">
                <a:solidFill>
                  <a:srgbClr val="204A51"/>
                </a:solidFill>
                <a:latin typeface="Garamond"/>
                <a:ea typeface="Garamond"/>
                <a:cs typeface="Garamond"/>
                <a:sym typeface="Garamond"/>
              </a:rPr>
              <a:t>World University Rankings. Both the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i="1" u="none" strike="noStrike" cap="none">
                <a:solidFill>
                  <a:srgbClr val="204A51"/>
                </a:solidFill>
                <a:latin typeface="Garamond"/>
                <a:ea typeface="Garamond"/>
                <a:cs typeface="Garamond"/>
                <a:sym typeface="Garamond"/>
              </a:rPr>
              <a:t>Times Higher Education </a:t>
            </a:r>
            <a:r>
              <a:rPr lang="en-US" sz="1400" b="1" i="0" u="none" strike="noStrike" cap="none">
                <a:solidFill>
                  <a:srgbClr val="204A51"/>
                </a:solidFill>
                <a:latin typeface="Garamond"/>
                <a:ea typeface="Garamond"/>
                <a:cs typeface="Garamond"/>
                <a:sym typeface="Garamond"/>
              </a:rPr>
              <a:t>and </a:t>
            </a:r>
            <a:br>
              <a:rPr lang="en-US" sz="1400" b="1" i="0" u="none" strike="noStrike" cap="none">
                <a:solidFill>
                  <a:srgbClr val="204A51"/>
                </a:solidFill>
                <a:latin typeface="Garamond"/>
                <a:ea typeface="Garamond"/>
                <a:cs typeface="Garamond"/>
                <a:sym typeface="Garamond"/>
              </a:rPr>
            </a:br>
            <a:r>
              <a:rPr lang="en-US" sz="1400" b="1" i="1" u="none" strike="noStrike" cap="none">
                <a:solidFill>
                  <a:srgbClr val="204A51"/>
                </a:solidFill>
                <a:latin typeface="Garamond"/>
                <a:ea typeface="Garamond"/>
                <a:cs typeface="Garamond"/>
                <a:sym typeface="Garamond"/>
              </a:rPr>
              <a:t>QS World University Rankings  </a:t>
            </a:r>
            <a:r>
              <a:rPr lang="en-US" sz="1400" b="1" i="0" u="none" strike="noStrike" cap="none">
                <a:solidFill>
                  <a:srgbClr val="204A51"/>
                </a:solidFill>
                <a:latin typeface="Garamond"/>
                <a:ea typeface="Garamond"/>
                <a:cs typeface="Garamond"/>
                <a:sym typeface="Garamond"/>
              </a:rPr>
              <a:t>have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204A51"/>
                </a:solidFill>
                <a:latin typeface="Garamond"/>
                <a:ea typeface="Garamond"/>
                <a:cs typeface="Garamond"/>
                <a:sym typeface="Garamond"/>
              </a:rPr>
              <a:t>placed the University in a higher </a:t>
            </a:r>
            <a:br>
              <a:rPr lang="en-US" sz="1400" b="1" i="0" u="none" strike="noStrike" cap="none">
                <a:solidFill>
                  <a:srgbClr val="204A51"/>
                </a:solidFill>
                <a:latin typeface="Garamond"/>
                <a:ea typeface="Garamond"/>
                <a:cs typeface="Garamond"/>
                <a:sym typeface="Garamond"/>
              </a:rPr>
            </a:br>
            <a:r>
              <a:rPr lang="en-US" sz="1400" b="1" i="0" u="none" strike="noStrike" cap="none">
                <a:solidFill>
                  <a:srgbClr val="204A51"/>
                </a:solidFill>
                <a:latin typeface="Garamond"/>
                <a:ea typeface="Garamond"/>
                <a:cs typeface="Garamond"/>
                <a:sym typeface="Garamond"/>
              </a:rPr>
              <a:t>position year-on-year.</a:t>
            </a:r>
            <a:endParaRPr sz="1400" b="0" i="0" u="none" strike="noStrike" cap="none">
              <a:solidFill>
                <a:srgbClr val="000000"/>
              </a:solidFill>
              <a:latin typeface="Arial"/>
              <a:ea typeface="Arial"/>
              <a:cs typeface="Arial"/>
              <a:sym typeface="Arial"/>
            </a:endParaRPr>
          </a:p>
        </p:txBody>
      </p:sp>
      <p:sp>
        <p:nvSpPr>
          <p:cNvPr id="99" name="Google Shape;99;p8"/>
          <p:cNvSpPr/>
          <p:nvPr/>
        </p:nvSpPr>
        <p:spPr>
          <a:xfrm>
            <a:off x="4399720" y="530087"/>
            <a:ext cx="3114264" cy="3114262"/>
          </a:xfrm>
          <a:prstGeom prst="ellipse">
            <a:avLst/>
          </a:prstGeom>
          <a:solidFill>
            <a:srgbClr val="75114A">
              <a:alpha val="80392"/>
            </a:srgbClr>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8"/>
          <p:cNvSpPr/>
          <p:nvPr/>
        </p:nvSpPr>
        <p:spPr>
          <a:xfrm>
            <a:off x="8355706" y="1603513"/>
            <a:ext cx="3021070" cy="3021068"/>
          </a:xfrm>
          <a:prstGeom prst="ellipse">
            <a:avLst/>
          </a:prstGeom>
          <a:solidFill>
            <a:srgbClr val="B0DD46">
              <a:alpha val="80392"/>
            </a:srgbClr>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1" name="Google Shape;101;p8"/>
          <p:cNvSpPr/>
          <p:nvPr/>
        </p:nvSpPr>
        <p:spPr>
          <a:xfrm>
            <a:off x="1351945" y="3563405"/>
            <a:ext cx="2822713" cy="2822713"/>
          </a:xfrm>
          <a:prstGeom prst="ellipse">
            <a:avLst/>
          </a:prstGeom>
          <a:solidFill>
            <a:srgbClr val="39818D">
              <a:alpha val="80392"/>
            </a:srgbClr>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2" name="Google Shape;102;p8"/>
          <p:cNvSpPr txBox="1"/>
          <p:nvPr/>
        </p:nvSpPr>
        <p:spPr>
          <a:xfrm>
            <a:off x="5022454" y="2113721"/>
            <a:ext cx="3598513" cy="1077218"/>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Calibri"/>
                <a:ea typeface="Calibri"/>
                <a:cs typeface="Calibri"/>
                <a:sym typeface="Calibri"/>
              </a:rPr>
              <a:t>of </a:t>
            </a:r>
            <a:r>
              <a:rPr lang="en-US" sz="1600" b="1" i="0" u="none" strike="noStrike" cap="none">
                <a:solidFill>
                  <a:schemeClr val="lt1"/>
                </a:solidFill>
                <a:latin typeface="Calibri"/>
                <a:ea typeface="Calibri"/>
                <a:cs typeface="Calibri"/>
                <a:sym typeface="Calibri"/>
              </a:rPr>
              <a:t>universities </a:t>
            </a:r>
            <a:br>
              <a:rPr lang="en-US" sz="1600" b="1" i="0" u="none" strike="noStrike" cap="none">
                <a:solidFill>
                  <a:schemeClr val="lt1"/>
                </a:solidFill>
                <a:latin typeface="Calibri"/>
                <a:ea typeface="Calibri"/>
                <a:cs typeface="Calibri"/>
                <a:sym typeface="Calibri"/>
              </a:rPr>
            </a:br>
            <a:r>
              <a:rPr lang="en-US" sz="1600" b="1" i="0" u="none" strike="noStrike" cap="none">
                <a:solidFill>
                  <a:schemeClr val="lt1"/>
                </a:solidFill>
                <a:latin typeface="Calibri"/>
                <a:ea typeface="Calibri"/>
                <a:cs typeface="Calibri"/>
                <a:sym typeface="Calibri"/>
              </a:rPr>
              <a:t>worldwide </a:t>
            </a:r>
            <a:r>
              <a:rPr lang="en-US" sz="1600" b="0" i="0" u="none" strike="noStrike" cap="none">
                <a:solidFill>
                  <a:schemeClr val="lt1"/>
                </a:solidFill>
                <a:latin typeface="Calibri"/>
                <a:ea typeface="Calibri"/>
                <a:cs typeface="Calibri"/>
                <a:sym typeface="Calibri"/>
              </a:rPr>
              <a:t>according </a:t>
            </a:r>
            <a:br>
              <a:rPr lang="en-US" sz="1600" b="0" i="0" u="none" strike="noStrike" cap="none">
                <a:solidFill>
                  <a:schemeClr val="lt1"/>
                </a:solidFill>
                <a:latin typeface="Calibri"/>
                <a:ea typeface="Calibri"/>
                <a:cs typeface="Calibri"/>
                <a:sym typeface="Calibri"/>
              </a:rPr>
            </a:br>
            <a:r>
              <a:rPr lang="en-US" sz="1600" b="0" i="0" u="none" strike="noStrike" cap="none">
                <a:solidFill>
                  <a:schemeClr val="lt1"/>
                </a:solidFill>
                <a:latin typeface="Calibri"/>
                <a:ea typeface="Calibri"/>
                <a:cs typeface="Calibri"/>
                <a:sym typeface="Calibri"/>
              </a:rPr>
              <a:t>to </a:t>
            </a:r>
            <a:r>
              <a:rPr lang="en-US" sz="1600" b="1" i="1" u="none" strike="noStrike" cap="none">
                <a:solidFill>
                  <a:schemeClr val="lt1"/>
                </a:solidFill>
                <a:latin typeface="Calibri"/>
                <a:ea typeface="Calibri"/>
                <a:cs typeface="Calibri"/>
                <a:sym typeface="Calibri"/>
              </a:rPr>
              <a:t>QS World </a:t>
            </a:r>
            <a:br>
              <a:rPr lang="en-US" sz="1600" b="1" i="1" u="none" strike="noStrike" cap="none">
                <a:solidFill>
                  <a:schemeClr val="lt1"/>
                </a:solidFill>
                <a:latin typeface="Calibri"/>
                <a:ea typeface="Calibri"/>
                <a:cs typeface="Calibri"/>
                <a:sym typeface="Calibri"/>
              </a:rPr>
            </a:br>
            <a:r>
              <a:rPr lang="en-US" sz="1600" b="1" i="1" u="none" strike="noStrike" cap="none">
                <a:solidFill>
                  <a:schemeClr val="lt1"/>
                </a:solidFill>
                <a:latin typeface="Calibri"/>
                <a:ea typeface="Calibri"/>
                <a:cs typeface="Calibri"/>
                <a:sym typeface="Calibri"/>
              </a:rPr>
              <a:t>University Rankings</a:t>
            </a:r>
            <a:endParaRPr sz="1400" b="0" i="0" u="none" strike="noStrike" cap="none">
              <a:solidFill>
                <a:srgbClr val="000000"/>
              </a:solidFill>
              <a:latin typeface="Arial"/>
              <a:ea typeface="Arial"/>
              <a:cs typeface="Arial"/>
              <a:sym typeface="Arial"/>
            </a:endParaRPr>
          </a:p>
        </p:txBody>
      </p:sp>
      <p:sp>
        <p:nvSpPr>
          <p:cNvPr id="103" name="Google Shape;103;p8"/>
          <p:cNvSpPr txBox="1"/>
          <p:nvPr/>
        </p:nvSpPr>
        <p:spPr>
          <a:xfrm>
            <a:off x="5037685" y="1067819"/>
            <a:ext cx="1537691" cy="466281"/>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1500"/>
              <a:buFont typeface="Arial"/>
              <a:buNone/>
            </a:pPr>
            <a:r>
              <a:rPr lang="en-US" sz="1500" b="0" i="0" u="none" strike="noStrike" cap="none">
                <a:solidFill>
                  <a:schemeClr val="lt1"/>
                </a:solidFill>
                <a:latin typeface="Calibri"/>
                <a:ea typeface="Calibri"/>
                <a:cs typeface="Calibri"/>
                <a:sym typeface="Calibri"/>
              </a:rPr>
              <a:t>We rank</a:t>
            </a:r>
            <a:br>
              <a:rPr lang="en-US" sz="1500" b="0" i="0" u="none" strike="noStrike" cap="none">
                <a:solidFill>
                  <a:schemeClr val="lt1"/>
                </a:solidFill>
                <a:latin typeface="Calibri"/>
                <a:ea typeface="Calibri"/>
                <a:cs typeface="Calibri"/>
                <a:sym typeface="Calibri"/>
              </a:rPr>
            </a:br>
            <a:r>
              <a:rPr lang="en-US" sz="1500" b="0" i="0" u="none" strike="noStrike" cap="none">
                <a:solidFill>
                  <a:schemeClr val="lt1"/>
                </a:solidFill>
                <a:latin typeface="Calibri"/>
                <a:ea typeface="Calibri"/>
                <a:cs typeface="Calibri"/>
                <a:sym typeface="Calibri"/>
              </a:rPr>
              <a:t>amongst the</a:t>
            </a:r>
            <a:endParaRPr sz="1500" b="1" i="0" u="none" strike="noStrike" cap="none">
              <a:solidFill>
                <a:schemeClr val="lt1"/>
              </a:solidFill>
              <a:latin typeface="Calibri"/>
              <a:ea typeface="Calibri"/>
              <a:cs typeface="Calibri"/>
              <a:sym typeface="Calibri"/>
            </a:endParaRPr>
          </a:p>
        </p:txBody>
      </p:sp>
      <p:sp>
        <p:nvSpPr>
          <p:cNvPr id="104" name="Google Shape;104;p8"/>
          <p:cNvSpPr txBox="1"/>
          <p:nvPr/>
        </p:nvSpPr>
        <p:spPr>
          <a:xfrm>
            <a:off x="5737303" y="442057"/>
            <a:ext cx="1323682" cy="2077492"/>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2900"/>
              <a:buFont typeface="Arial"/>
              <a:buNone/>
            </a:pPr>
            <a:r>
              <a:rPr lang="en-US" sz="12900" b="0" i="0" u="none" strike="noStrike" cap="none">
                <a:solidFill>
                  <a:schemeClr val="lt1"/>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105" name="Google Shape;105;p8"/>
          <p:cNvSpPr txBox="1"/>
          <p:nvPr/>
        </p:nvSpPr>
        <p:spPr>
          <a:xfrm>
            <a:off x="6388699" y="1054674"/>
            <a:ext cx="1323682" cy="984885"/>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5800"/>
              <a:buFont typeface="Arial"/>
              <a:buNone/>
            </a:pPr>
            <a:r>
              <a:rPr lang="en-US" sz="5800" b="0" i="0" u="none" strike="noStrike" cap="none">
                <a:solidFill>
                  <a:schemeClr val="lt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106" name="Google Shape;106;p8"/>
          <p:cNvSpPr txBox="1"/>
          <p:nvPr/>
        </p:nvSpPr>
        <p:spPr>
          <a:xfrm>
            <a:off x="8772199" y="1668840"/>
            <a:ext cx="2951696" cy="1554272"/>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9500"/>
              <a:buFont typeface="Arial"/>
              <a:buNone/>
            </a:pPr>
            <a:r>
              <a:rPr lang="en-US" sz="9500" b="0" i="0" u="none" strike="noStrike" cap="none">
                <a:solidFill>
                  <a:schemeClr val="lt1"/>
                </a:solidFill>
                <a:latin typeface="Calibri"/>
                <a:ea typeface="Calibri"/>
                <a:cs typeface="Calibri"/>
                <a:sym typeface="Calibri"/>
              </a:rPr>
              <a:t>250</a:t>
            </a:r>
            <a:endParaRPr sz="1400" b="0" i="0" u="none" strike="noStrike" cap="none">
              <a:solidFill>
                <a:srgbClr val="000000"/>
              </a:solidFill>
              <a:latin typeface="Arial"/>
              <a:ea typeface="Arial"/>
              <a:cs typeface="Arial"/>
              <a:sym typeface="Arial"/>
            </a:endParaRPr>
          </a:p>
        </p:txBody>
      </p:sp>
      <p:sp>
        <p:nvSpPr>
          <p:cNvPr id="107" name="Google Shape;107;p8"/>
          <p:cNvSpPr txBox="1"/>
          <p:nvPr/>
        </p:nvSpPr>
        <p:spPr>
          <a:xfrm>
            <a:off x="8798703" y="2890391"/>
            <a:ext cx="3598513" cy="1323439"/>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Calibri"/>
                <a:ea typeface="Calibri"/>
                <a:cs typeface="Calibri"/>
                <a:sym typeface="Calibri"/>
              </a:rPr>
              <a:t>We ranked in the top 250 </a:t>
            </a:r>
            <a:br>
              <a:rPr lang="en-US" sz="1600" b="1" i="0" u="none" strike="noStrike" cap="none">
                <a:solidFill>
                  <a:schemeClr val="lt1"/>
                </a:solidFill>
                <a:latin typeface="Calibri"/>
                <a:ea typeface="Calibri"/>
                <a:cs typeface="Calibri"/>
                <a:sym typeface="Calibri"/>
              </a:rPr>
            </a:br>
            <a:r>
              <a:rPr lang="en-US" sz="1600" b="1" i="0" u="none" strike="noStrike" cap="none">
                <a:solidFill>
                  <a:schemeClr val="lt1"/>
                </a:solidFill>
                <a:latin typeface="Calibri"/>
                <a:ea typeface="Calibri"/>
                <a:cs typeface="Calibri"/>
                <a:sym typeface="Calibri"/>
              </a:rPr>
              <a:t>World Universities in the </a:t>
            </a:r>
            <a:br>
              <a:rPr lang="en-US" sz="1600" b="1" i="0" u="none" strike="noStrike" cap="none">
                <a:solidFill>
                  <a:schemeClr val="lt1"/>
                </a:solidFill>
                <a:latin typeface="Calibri"/>
                <a:ea typeface="Calibri"/>
                <a:cs typeface="Calibri"/>
                <a:sym typeface="Calibri"/>
              </a:rPr>
            </a:br>
            <a:r>
              <a:rPr lang="en-US" sz="1600" b="0" i="0" u="none" strike="noStrike" cap="none">
                <a:solidFill>
                  <a:schemeClr val="lt1"/>
                </a:solidFill>
                <a:latin typeface="Calibri"/>
                <a:ea typeface="Calibri"/>
                <a:cs typeface="Calibri"/>
                <a:sym typeface="Calibri"/>
              </a:rPr>
              <a:t>Times Higher Education </a:t>
            </a:r>
            <a:br>
              <a:rPr lang="en-US" sz="1600" b="0" i="0" u="none" strike="noStrike" cap="none">
                <a:solidFill>
                  <a:schemeClr val="lt1"/>
                </a:solidFill>
                <a:latin typeface="Calibri"/>
                <a:ea typeface="Calibri"/>
                <a:cs typeface="Calibri"/>
                <a:sym typeface="Calibri"/>
              </a:rPr>
            </a:br>
            <a:r>
              <a:rPr lang="en-US" sz="1600" b="1" i="0" u="none" strike="noStrike" cap="none">
                <a:solidFill>
                  <a:schemeClr val="lt1"/>
                </a:solidFill>
                <a:latin typeface="Calibri"/>
                <a:ea typeface="Calibri"/>
                <a:cs typeface="Calibri"/>
                <a:sym typeface="Calibri"/>
              </a:rPr>
              <a:t>(THE) World University </a:t>
            </a:r>
            <a:br>
              <a:rPr lang="en-US" sz="1600" b="1" i="0" u="none" strike="noStrike" cap="none">
                <a:solidFill>
                  <a:schemeClr val="lt1"/>
                </a:solidFill>
                <a:latin typeface="Calibri"/>
                <a:ea typeface="Calibri"/>
                <a:cs typeface="Calibri"/>
                <a:sym typeface="Calibri"/>
              </a:rPr>
            </a:br>
            <a:r>
              <a:rPr lang="en-US" sz="1600" b="1" i="0" u="none" strike="noStrike" cap="none">
                <a:solidFill>
                  <a:schemeClr val="lt1"/>
                </a:solidFill>
                <a:latin typeface="Calibri"/>
                <a:ea typeface="Calibri"/>
                <a:cs typeface="Calibri"/>
                <a:sym typeface="Calibri"/>
              </a:rPr>
              <a:t>Rankings 2016/2017</a:t>
            </a:r>
            <a:endParaRPr sz="1600" b="1" i="1" u="none" strike="noStrike" cap="none">
              <a:solidFill>
                <a:schemeClr val="lt1"/>
              </a:solidFill>
              <a:latin typeface="Calibri"/>
              <a:ea typeface="Calibri"/>
              <a:cs typeface="Calibri"/>
              <a:sym typeface="Calibri"/>
            </a:endParaRPr>
          </a:p>
        </p:txBody>
      </p:sp>
      <p:sp>
        <p:nvSpPr>
          <p:cNvPr id="108" name="Google Shape;108;p8"/>
          <p:cNvSpPr txBox="1"/>
          <p:nvPr/>
        </p:nvSpPr>
        <p:spPr>
          <a:xfrm>
            <a:off x="2616768" y="3381665"/>
            <a:ext cx="1323682" cy="2077492"/>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2900"/>
              <a:buFont typeface="Arial"/>
              <a:buNone/>
            </a:pPr>
            <a:r>
              <a:rPr lang="en-US" sz="12900" b="0" i="0" u="none" strike="noStrike" cap="none">
                <a:solidFill>
                  <a:schemeClr val="lt1"/>
                </a:solidFill>
                <a:latin typeface="Calibri"/>
                <a:ea typeface="Calibri"/>
                <a:cs typeface="Calibri"/>
                <a:sym typeface="Calibri"/>
              </a:rPr>
              <a:t>6</a:t>
            </a:r>
            <a:endParaRPr sz="1400" b="0" i="0" u="none" strike="noStrike" cap="none">
              <a:solidFill>
                <a:srgbClr val="000000"/>
              </a:solidFill>
              <a:latin typeface="Arial"/>
              <a:ea typeface="Arial"/>
              <a:cs typeface="Arial"/>
              <a:sym typeface="Arial"/>
            </a:endParaRPr>
          </a:p>
        </p:txBody>
      </p:sp>
      <p:sp>
        <p:nvSpPr>
          <p:cNvPr id="109" name="Google Shape;109;p8"/>
          <p:cNvSpPr txBox="1"/>
          <p:nvPr/>
        </p:nvSpPr>
        <p:spPr>
          <a:xfrm>
            <a:off x="1982169" y="4979390"/>
            <a:ext cx="3598513" cy="1077218"/>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Calibri"/>
                <a:ea typeface="Calibri"/>
                <a:cs typeface="Calibri"/>
                <a:sym typeface="Calibri"/>
              </a:rPr>
              <a:t>The University rose </a:t>
            </a:r>
            <a:endParaRPr sz="1400" b="0" i="0" u="none" strike="noStrike" cap="none">
              <a:solidFill>
                <a:srgbClr val="000000"/>
              </a:solidFill>
              <a:latin typeface="Arial"/>
              <a:ea typeface="Arial"/>
              <a:cs typeface="Arial"/>
              <a:sym typeface="Arial"/>
            </a:endParaRPr>
          </a:p>
          <a:p>
            <a:pPr marL="6350" marR="0" lvl="1" indent="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Calibri"/>
                <a:ea typeface="Calibri"/>
                <a:cs typeface="Calibri"/>
                <a:sym typeface="Calibri"/>
              </a:rPr>
              <a:t>6 places in the</a:t>
            </a:r>
            <a:br>
              <a:rPr lang="en-US" sz="1600" b="0" i="0" u="none" strike="noStrike" cap="none">
                <a:solidFill>
                  <a:schemeClr val="lt1"/>
                </a:solidFill>
                <a:latin typeface="Calibri"/>
                <a:ea typeface="Calibri"/>
                <a:cs typeface="Calibri"/>
                <a:sym typeface="Calibri"/>
              </a:rPr>
            </a:br>
            <a:r>
              <a:rPr lang="en-US" sz="1600" b="1" i="1" u="none" strike="noStrike" cap="none">
                <a:solidFill>
                  <a:schemeClr val="lt1"/>
                </a:solidFill>
                <a:latin typeface="Calibri"/>
                <a:ea typeface="Calibri"/>
                <a:cs typeface="Calibri"/>
                <a:sym typeface="Calibri"/>
              </a:rPr>
              <a:t>QS World University</a:t>
            </a:r>
            <a:endParaRPr sz="1400" b="0" i="0" u="none" strike="noStrike" cap="none">
              <a:solidFill>
                <a:srgbClr val="000000"/>
              </a:solidFill>
              <a:latin typeface="Arial"/>
              <a:ea typeface="Arial"/>
              <a:cs typeface="Arial"/>
              <a:sym typeface="Arial"/>
            </a:endParaRPr>
          </a:p>
          <a:p>
            <a:pPr marL="6350" marR="0" lvl="1" indent="0" algn="l"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Calibri"/>
                <a:ea typeface="Calibri"/>
                <a:cs typeface="Calibri"/>
                <a:sym typeface="Calibri"/>
              </a:rPr>
              <a:t>Ranking </a:t>
            </a:r>
            <a:r>
              <a:rPr lang="en-US" sz="1600" b="0" i="0" u="none" strike="noStrike" cap="none">
                <a:solidFill>
                  <a:schemeClr val="lt1"/>
                </a:solidFill>
                <a:latin typeface="Calibri"/>
                <a:ea typeface="Calibri"/>
                <a:cs typeface="Calibri"/>
                <a:sym typeface="Calibri"/>
              </a:rPr>
              <a:t>in 2017</a:t>
            </a:r>
            <a:endParaRPr sz="1600" b="1" i="1" u="none" strike="noStrike" cap="none">
              <a:solidFill>
                <a:schemeClr val="lt1"/>
              </a:solidFill>
              <a:latin typeface="Calibri"/>
              <a:ea typeface="Calibri"/>
              <a:cs typeface="Calibri"/>
              <a:sym typeface="Calibri"/>
            </a:endParaRPr>
          </a:p>
        </p:txBody>
      </p:sp>
      <p:pic>
        <p:nvPicPr>
          <p:cNvPr id="110" name="Google Shape;110;p8"/>
          <p:cNvPicPr preferRelativeResize="0"/>
          <p:nvPr/>
        </p:nvPicPr>
        <p:blipFill rotWithShape="1">
          <a:blip r:embed="rId3">
            <a:alphaModFix/>
          </a:blip>
          <a:srcRect/>
          <a:stretch/>
        </p:blipFill>
        <p:spPr>
          <a:xfrm>
            <a:off x="1903012" y="3965961"/>
            <a:ext cx="805030" cy="958022"/>
          </a:xfrm>
          <a:prstGeom prst="rect">
            <a:avLst/>
          </a:prstGeom>
          <a:noFill/>
          <a:ln>
            <a:noFill/>
          </a:ln>
        </p:spPr>
      </p:pic>
      <p:pic>
        <p:nvPicPr>
          <p:cNvPr id="111" name="Google Shape;111;p8"/>
          <p:cNvPicPr preferRelativeResize="0"/>
          <p:nvPr/>
        </p:nvPicPr>
        <p:blipFill rotWithShape="1">
          <a:blip r:embed="rId4">
            <a:alphaModFix/>
          </a:blip>
          <a:srcRect/>
          <a:stretch/>
        </p:blipFill>
        <p:spPr>
          <a:xfrm>
            <a:off x="6971250" y="1722782"/>
            <a:ext cx="1170594" cy="845264"/>
          </a:xfrm>
          <a:prstGeom prst="rect">
            <a:avLst/>
          </a:prstGeom>
          <a:noFill/>
          <a:ln>
            <a:noFill/>
          </a:ln>
          <a:effectLst>
            <a:outerShdw blurRad="50800" dist="38100" dir="2700000" algn="tl" rotWithShape="0">
              <a:srgbClr val="000000">
                <a:alpha val="40000"/>
              </a:srgb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3_Blank">
  <p:cSld name="3_Blank">
    <p:spTree>
      <p:nvGrpSpPr>
        <p:cNvPr id="1" name="Shape 112"/>
        <p:cNvGrpSpPr/>
        <p:nvPr/>
      </p:nvGrpSpPr>
      <p:grpSpPr>
        <a:xfrm>
          <a:off x="0" y="0"/>
          <a:ext cx="0" cy="0"/>
          <a:chOff x="0" y="0"/>
          <a:chExt cx="0" cy="0"/>
        </a:xfrm>
      </p:grpSpPr>
      <p:pic>
        <p:nvPicPr>
          <p:cNvPr id="113" name="Google Shape;113;p9"/>
          <p:cNvPicPr preferRelativeResize="0"/>
          <p:nvPr/>
        </p:nvPicPr>
        <p:blipFill rotWithShape="1">
          <a:blip r:embed="rId2">
            <a:alphaModFix/>
          </a:blip>
          <a:srcRect l="12621" t="36924" r="12620"/>
          <a:stretch/>
        </p:blipFill>
        <p:spPr>
          <a:xfrm>
            <a:off x="0" y="0"/>
            <a:ext cx="12192000" cy="6858000"/>
          </a:xfrm>
          <a:prstGeom prst="rect">
            <a:avLst/>
          </a:prstGeom>
          <a:noFill/>
          <a:ln>
            <a:noFill/>
          </a:ln>
        </p:spPr>
      </p:pic>
      <p:sp>
        <p:nvSpPr>
          <p:cNvPr id="114" name="Google Shape;114;p9"/>
          <p:cNvSpPr/>
          <p:nvPr/>
        </p:nvSpPr>
        <p:spPr>
          <a:xfrm>
            <a:off x="7466498" y="4874507"/>
            <a:ext cx="4182164" cy="1088971"/>
          </a:xfrm>
          <a:custGeom>
            <a:avLst/>
            <a:gdLst/>
            <a:ahLst/>
            <a:cxnLst/>
            <a:rect l="l" t="t" r="r" b="b"/>
            <a:pathLst>
              <a:path w="4398577" h="1168484" extrusionOk="0">
                <a:moveTo>
                  <a:pt x="0" y="0"/>
                </a:moveTo>
                <a:lnTo>
                  <a:pt x="4186543" y="13252"/>
                </a:lnTo>
                <a:lnTo>
                  <a:pt x="4398577" y="1168484"/>
                </a:lnTo>
                <a:lnTo>
                  <a:pt x="0" y="1168484"/>
                </a:lnTo>
                <a:lnTo>
                  <a:pt x="0" y="0"/>
                </a:lnTo>
                <a:close/>
              </a:path>
            </a:pathLst>
          </a:custGeom>
          <a:solidFill>
            <a:schemeClr val="lt1">
              <a:alpha val="88235"/>
            </a:schemeClr>
          </a:solidFill>
          <a:ln>
            <a:noFill/>
          </a:ln>
          <a:effectLst>
            <a:outerShdw blurRad="50800" dist="50800" dir="5400000" algn="ctr" rotWithShape="0">
              <a:srgbClr val="000000"/>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5" name="Google Shape;115;p9"/>
          <p:cNvSpPr/>
          <p:nvPr/>
        </p:nvSpPr>
        <p:spPr>
          <a:xfrm>
            <a:off x="848139" y="2332383"/>
            <a:ext cx="4492487" cy="3008243"/>
          </a:xfrm>
          <a:prstGeom prst="rect">
            <a:avLst/>
          </a:prstGeom>
          <a:solidFill>
            <a:srgbClr val="575D66">
              <a:alpha val="8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9"/>
          <p:cNvSpPr/>
          <p:nvPr/>
        </p:nvSpPr>
        <p:spPr>
          <a:xfrm>
            <a:off x="7255565" y="2332383"/>
            <a:ext cx="4936435" cy="1789044"/>
          </a:xfrm>
          <a:prstGeom prst="rect">
            <a:avLst/>
          </a:prstGeom>
          <a:solidFill>
            <a:srgbClr val="575D66">
              <a:alpha val="8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7" name="Google Shape;117;p9"/>
          <p:cNvSpPr/>
          <p:nvPr/>
        </p:nvSpPr>
        <p:spPr>
          <a:xfrm>
            <a:off x="6506817" y="2332382"/>
            <a:ext cx="622853" cy="1615830"/>
          </a:xfrm>
          <a:prstGeom prst="rect">
            <a:avLst/>
          </a:prstGeom>
          <a:solidFill>
            <a:srgbClr val="FFBC1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8" name="Google Shape;118;p9"/>
          <p:cNvSpPr/>
          <p:nvPr/>
        </p:nvSpPr>
        <p:spPr>
          <a:xfrm>
            <a:off x="-6626" y="2332380"/>
            <a:ext cx="728870" cy="1480007"/>
          </a:xfrm>
          <a:prstGeom prst="rect">
            <a:avLst/>
          </a:prstGeom>
          <a:solidFill>
            <a:srgbClr val="FFBC1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9" name="Google Shape;119;p9"/>
          <p:cNvSpPr txBox="1"/>
          <p:nvPr/>
        </p:nvSpPr>
        <p:spPr>
          <a:xfrm rot="-5400000">
            <a:off x="-359218" y="2879320"/>
            <a:ext cx="1747423" cy="390363"/>
          </a:xfrm>
          <a:prstGeom prst="rect">
            <a:avLst/>
          </a:prstGeom>
          <a:noFill/>
          <a:ln>
            <a:noFill/>
          </a:ln>
        </p:spPr>
        <p:txBody>
          <a:bodyPr spcFirstLastPara="1" wrap="square" lIns="91425" tIns="45700" rIns="91425" bIns="45700" anchor="t" anchorCtr="0">
            <a:noAutofit/>
          </a:bodyPr>
          <a:lstStyle/>
          <a:p>
            <a:pPr marL="6350" marR="0" lvl="1" indent="0" algn="ctr" rtl="0">
              <a:lnSpc>
                <a:spcPct val="70000"/>
              </a:lnSpc>
              <a:spcBef>
                <a:spcPts val="0"/>
              </a:spcBef>
              <a:spcAft>
                <a:spcPts val="0"/>
              </a:spcAft>
              <a:buClr>
                <a:srgbClr val="000000"/>
              </a:buClr>
              <a:buSzPts val="2600"/>
              <a:buFont typeface="Arial"/>
              <a:buNone/>
            </a:pPr>
            <a:r>
              <a:rPr lang="en-US" sz="2600" b="1" i="0" u="none" strike="noStrike" cap="none">
                <a:solidFill>
                  <a:srgbClr val="575D66"/>
                </a:solidFill>
                <a:latin typeface="Calibri"/>
                <a:ea typeface="Calibri"/>
                <a:cs typeface="Calibri"/>
                <a:sym typeface="Calibri"/>
              </a:rPr>
              <a:t>VISION</a:t>
            </a:r>
            <a:endParaRPr sz="1400" b="0" i="0" u="none" strike="noStrike" cap="none">
              <a:solidFill>
                <a:srgbClr val="000000"/>
              </a:solidFill>
              <a:latin typeface="Arial"/>
              <a:ea typeface="Arial"/>
              <a:cs typeface="Arial"/>
              <a:sym typeface="Arial"/>
            </a:endParaRPr>
          </a:p>
        </p:txBody>
      </p:sp>
      <p:sp>
        <p:nvSpPr>
          <p:cNvPr id="120" name="Google Shape;120;p9"/>
          <p:cNvSpPr txBox="1"/>
          <p:nvPr/>
        </p:nvSpPr>
        <p:spPr>
          <a:xfrm rot="-5400000">
            <a:off x="6034041" y="2950316"/>
            <a:ext cx="1605429" cy="390363"/>
          </a:xfrm>
          <a:prstGeom prst="rect">
            <a:avLst/>
          </a:prstGeom>
          <a:noFill/>
          <a:ln>
            <a:noFill/>
          </a:ln>
        </p:spPr>
        <p:txBody>
          <a:bodyPr spcFirstLastPara="1" wrap="square" lIns="91425" tIns="45700" rIns="91425" bIns="45700" anchor="t" anchorCtr="0">
            <a:noAutofit/>
          </a:bodyPr>
          <a:lstStyle/>
          <a:p>
            <a:pPr marL="6350" marR="0" lvl="1" indent="0" algn="ctr" rtl="0">
              <a:lnSpc>
                <a:spcPct val="70000"/>
              </a:lnSpc>
              <a:spcBef>
                <a:spcPts val="0"/>
              </a:spcBef>
              <a:spcAft>
                <a:spcPts val="0"/>
              </a:spcAft>
              <a:buClr>
                <a:srgbClr val="000000"/>
              </a:buClr>
              <a:buSzPts val="2600"/>
              <a:buFont typeface="Arial"/>
              <a:buNone/>
            </a:pPr>
            <a:r>
              <a:rPr lang="en-US" sz="2600" b="1" i="0" u="none" strike="noStrike" cap="none">
                <a:solidFill>
                  <a:srgbClr val="575D66"/>
                </a:solidFill>
                <a:latin typeface="Calibri"/>
                <a:ea typeface="Calibri"/>
                <a:cs typeface="Calibri"/>
                <a:sym typeface="Calibri"/>
              </a:rPr>
              <a:t>MISSION</a:t>
            </a:r>
            <a:endParaRPr sz="1400" b="0" i="0" u="none" strike="noStrike" cap="none">
              <a:solidFill>
                <a:srgbClr val="000000"/>
              </a:solidFill>
              <a:latin typeface="Arial"/>
              <a:ea typeface="Arial"/>
              <a:cs typeface="Arial"/>
              <a:sym typeface="Arial"/>
            </a:endParaRPr>
          </a:p>
        </p:txBody>
      </p:sp>
      <p:pic>
        <p:nvPicPr>
          <p:cNvPr id="121" name="Google Shape;121;p9"/>
          <p:cNvPicPr preferRelativeResize="0"/>
          <p:nvPr/>
        </p:nvPicPr>
        <p:blipFill rotWithShape="1">
          <a:blip r:embed="rId3">
            <a:alphaModFix/>
          </a:blip>
          <a:srcRect/>
          <a:stretch/>
        </p:blipFill>
        <p:spPr>
          <a:xfrm>
            <a:off x="7316345" y="4459451"/>
            <a:ext cx="1246258" cy="1762348"/>
          </a:xfrm>
          <a:prstGeom prst="rect">
            <a:avLst/>
          </a:prstGeom>
          <a:noFill/>
          <a:ln>
            <a:noFill/>
          </a:ln>
          <a:effectLst>
            <a:outerShdw blurRad="50800" dist="38100" dir="2700000" algn="tl" rotWithShape="0">
              <a:srgbClr val="000000">
                <a:alpha val="40000"/>
              </a:srgbClr>
            </a:outerShdw>
          </a:effectLst>
        </p:spPr>
      </p:pic>
      <p:sp>
        <p:nvSpPr>
          <p:cNvPr id="122" name="Google Shape;122;p9"/>
          <p:cNvSpPr txBox="1"/>
          <p:nvPr/>
        </p:nvSpPr>
        <p:spPr>
          <a:xfrm>
            <a:off x="8711417" y="4964883"/>
            <a:ext cx="3598513" cy="830997"/>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NUI Galway’s current </a:t>
            </a:r>
            <a:endParaRPr sz="1400" b="0" i="0" u="none" strike="noStrike" cap="none">
              <a:solidFill>
                <a:srgbClr val="000000"/>
              </a:solidFill>
              <a:latin typeface="Arial"/>
              <a:ea typeface="Arial"/>
              <a:cs typeface="Arial"/>
              <a:sym typeface="Arial"/>
            </a:endParaRPr>
          </a:p>
          <a:p>
            <a:pPr marL="6350" marR="0" lvl="1"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strategy is available at:</a:t>
            </a:r>
            <a:br>
              <a:rPr lang="en-US" sz="1600" b="0" i="0" u="none" strike="noStrike" cap="none">
                <a:solidFill>
                  <a:schemeClr val="dk1"/>
                </a:solidFill>
                <a:latin typeface="Calibri"/>
                <a:ea typeface="Calibri"/>
                <a:cs typeface="Calibri"/>
                <a:sym typeface="Calibri"/>
              </a:rPr>
            </a:br>
            <a:r>
              <a:rPr lang="en-US" sz="1600" b="1" i="0" u="none" strike="noStrike" cap="none">
                <a:solidFill>
                  <a:srgbClr val="1798F0"/>
                </a:solidFill>
                <a:latin typeface="Calibri"/>
                <a:ea typeface="Calibri"/>
                <a:cs typeface="Calibri"/>
                <a:sym typeface="Calibri"/>
              </a:rPr>
              <a:t>www.nuigalway.ie/vision2020</a:t>
            </a:r>
            <a:endParaRPr sz="1400" b="0" i="0" u="none" strike="noStrike" cap="none">
              <a:solidFill>
                <a:srgbClr val="000000"/>
              </a:solidFill>
              <a:latin typeface="Arial"/>
              <a:ea typeface="Arial"/>
              <a:cs typeface="Arial"/>
              <a:sym typeface="Arial"/>
            </a:endParaRPr>
          </a:p>
        </p:txBody>
      </p:sp>
      <p:sp>
        <p:nvSpPr>
          <p:cNvPr id="123" name="Google Shape;123;p9"/>
          <p:cNvSpPr txBox="1"/>
          <p:nvPr/>
        </p:nvSpPr>
        <p:spPr>
          <a:xfrm>
            <a:off x="1011599" y="2539352"/>
            <a:ext cx="4366416" cy="2554545"/>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NUI Galway will be a leading global university, renowned for our distinctive areas of research, recognised as an institution of choice for our teaching </a:t>
            </a:r>
            <a:br>
              <a:rPr lang="en-US" sz="2000" b="0" i="0" u="none" strike="noStrike" cap="none">
                <a:solidFill>
                  <a:schemeClr val="lt1"/>
                </a:solidFill>
                <a:latin typeface="Calibri"/>
                <a:ea typeface="Calibri"/>
                <a:cs typeface="Calibri"/>
                <a:sym typeface="Calibri"/>
              </a:rPr>
            </a:br>
            <a:r>
              <a:rPr lang="en-US" sz="2000" b="0" i="0" u="none" strike="noStrike" cap="none">
                <a:solidFill>
                  <a:schemeClr val="lt1"/>
                </a:solidFill>
                <a:latin typeface="Calibri"/>
                <a:ea typeface="Calibri"/>
                <a:cs typeface="Calibri"/>
                <a:sym typeface="Calibri"/>
              </a:rPr>
              <a:t>and scholarship, celebrated for our outstanding engagement with wider society, and enriched by a dynamic network of partnerships.</a:t>
            </a:r>
            <a:endParaRPr sz="1400" b="0" i="0" u="none" strike="noStrike" cap="none">
              <a:solidFill>
                <a:srgbClr val="000000"/>
              </a:solidFill>
              <a:latin typeface="Arial"/>
              <a:ea typeface="Arial"/>
              <a:cs typeface="Arial"/>
              <a:sym typeface="Arial"/>
            </a:endParaRPr>
          </a:p>
        </p:txBody>
      </p:sp>
      <p:sp>
        <p:nvSpPr>
          <p:cNvPr id="124" name="Google Shape;124;p9"/>
          <p:cNvSpPr txBox="1"/>
          <p:nvPr/>
        </p:nvSpPr>
        <p:spPr>
          <a:xfrm>
            <a:off x="7466498" y="2488948"/>
            <a:ext cx="4514568" cy="1323439"/>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To foster a vibrant community of students and staff, where distinguished learning, impactful research, and creative thinking are shared with the world.</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5_Blank">
  <p:cSld name="5_Blank">
    <p:spTree>
      <p:nvGrpSpPr>
        <p:cNvPr id="1" name="Shape 125"/>
        <p:cNvGrpSpPr/>
        <p:nvPr/>
      </p:nvGrpSpPr>
      <p:grpSpPr>
        <a:xfrm>
          <a:off x="0" y="0"/>
          <a:ext cx="0" cy="0"/>
          <a:chOff x="0" y="0"/>
          <a:chExt cx="0" cy="0"/>
        </a:xfrm>
      </p:grpSpPr>
      <p:sp>
        <p:nvSpPr>
          <p:cNvPr id="126" name="Google Shape;126;p10"/>
          <p:cNvSpPr/>
          <p:nvPr/>
        </p:nvSpPr>
        <p:spPr>
          <a:xfrm>
            <a:off x="0" y="0"/>
            <a:ext cx="12192000" cy="6858000"/>
          </a:xfrm>
          <a:prstGeom prst="rect">
            <a:avLst/>
          </a:prstGeom>
          <a:solidFill>
            <a:srgbClr val="88D1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8D08C"/>
              </a:solidFill>
              <a:latin typeface="Calibri"/>
              <a:ea typeface="Calibri"/>
              <a:cs typeface="Calibri"/>
              <a:sym typeface="Calibri"/>
            </a:endParaRPr>
          </a:p>
        </p:txBody>
      </p:sp>
      <p:pic>
        <p:nvPicPr>
          <p:cNvPr id="127" name="Google Shape;127;p10"/>
          <p:cNvPicPr preferRelativeResize="0"/>
          <p:nvPr/>
        </p:nvPicPr>
        <p:blipFill rotWithShape="1">
          <a:blip r:embed="rId2">
            <a:alphaModFix/>
          </a:blip>
          <a:srcRect t="3148" b="9178"/>
          <a:stretch/>
        </p:blipFill>
        <p:spPr>
          <a:xfrm>
            <a:off x="2724841" y="-1"/>
            <a:ext cx="5828812" cy="6858001"/>
          </a:xfrm>
          <a:prstGeom prst="rect">
            <a:avLst/>
          </a:prstGeom>
          <a:noFill/>
          <a:ln>
            <a:noFill/>
          </a:ln>
          <a:effectLst>
            <a:outerShdw blurRad="165100" dist="38100" dir="2700000" sx="103000" sy="103000" algn="tl" rotWithShape="0">
              <a:srgbClr val="000000">
                <a:alpha val="34509"/>
              </a:srgbClr>
            </a:outerShdw>
          </a:effectLst>
        </p:spPr>
      </p:pic>
      <p:sp>
        <p:nvSpPr>
          <p:cNvPr id="128" name="Google Shape;128;p10"/>
          <p:cNvSpPr txBox="1"/>
          <p:nvPr/>
        </p:nvSpPr>
        <p:spPr>
          <a:xfrm>
            <a:off x="8338280" y="2624313"/>
            <a:ext cx="3598513" cy="2215991"/>
          </a:xfrm>
          <a:prstGeom prst="rect">
            <a:avLst/>
          </a:prstGeom>
          <a:noFill/>
          <a:ln>
            <a:noFill/>
          </a:ln>
        </p:spPr>
        <p:txBody>
          <a:bodyPr spcFirstLastPara="1" wrap="square" lIns="91425" tIns="45700" rIns="91425" bIns="45700" anchor="t" anchorCtr="0">
            <a:noAutofit/>
          </a:bodyPr>
          <a:lstStyle/>
          <a:p>
            <a:pPr marL="635000" marR="0" lvl="1" indent="0" algn="l" rtl="0">
              <a:lnSpc>
                <a:spcPct val="150000"/>
              </a:lnSpc>
              <a:spcBef>
                <a:spcPts val="0"/>
              </a:spcBef>
              <a:spcAft>
                <a:spcPts val="0"/>
              </a:spcAft>
              <a:buClr>
                <a:srgbClr val="000000"/>
              </a:buClr>
              <a:buSzPts val="2300"/>
              <a:buFont typeface="Arial"/>
              <a:buNone/>
            </a:pPr>
            <a:r>
              <a:rPr lang="en-US" sz="2300" b="1" i="0" u="none" strike="noStrike" cap="none">
                <a:solidFill>
                  <a:schemeClr val="lt1"/>
                </a:solidFill>
                <a:latin typeface="Calibri"/>
                <a:ea typeface="Calibri"/>
                <a:cs typeface="Calibri"/>
                <a:sym typeface="Calibri"/>
              </a:rPr>
              <a:t>Medical Academies</a:t>
            </a:r>
            <a:endParaRPr sz="1400" b="0" i="0" u="none" strike="noStrike" cap="none">
              <a:solidFill>
                <a:srgbClr val="000000"/>
              </a:solidFill>
              <a:latin typeface="Arial"/>
              <a:ea typeface="Arial"/>
              <a:cs typeface="Arial"/>
              <a:sym typeface="Arial"/>
            </a:endParaRPr>
          </a:p>
          <a:p>
            <a:pPr marL="635000" marR="0" lvl="1" indent="0" algn="l" rtl="0">
              <a:lnSpc>
                <a:spcPct val="150000"/>
              </a:lnSpc>
              <a:spcBef>
                <a:spcPts val="0"/>
              </a:spcBef>
              <a:spcAft>
                <a:spcPts val="0"/>
              </a:spcAft>
              <a:buClr>
                <a:srgbClr val="000000"/>
              </a:buClr>
              <a:buSzPts val="2300"/>
              <a:buFont typeface="Arial"/>
              <a:buNone/>
            </a:pPr>
            <a:r>
              <a:rPr lang="en-US" sz="2300" b="1" i="0" u="none" strike="noStrike" cap="none">
                <a:solidFill>
                  <a:schemeClr val="lt1"/>
                </a:solidFill>
                <a:latin typeface="Calibri"/>
                <a:ea typeface="Calibri"/>
                <a:cs typeface="Calibri"/>
                <a:sym typeface="Calibri"/>
              </a:rPr>
              <a:t>Teaching Centres</a:t>
            </a:r>
            <a:endParaRPr sz="2300" b="1" i="0" u="none" strike="noStrike" cap="none">
              <a:solidFill>
                <a:schemeClr val="lt1"/>
              </a:solidFill>
              <a:latin typeface="Calibri"/>
              <a:ea typeface="Calibri"/>
              <a:cs typeface="Calibri"/>
              <a:sym typeface="Calibri"/>
            </a:endParaRPr>
          </a:p>
          <a:p>
            <a:pPr marL="635000" marR="0" lvl="1" indent="0" algn="l" rtl="0">
              <a:lnSpc>
                <a:spcPct val="150000"/>
              </a:lnSpc>
              <a:spcBef>
                <a:spcPts val="0"/>
              </a:spcBef>
              <a:spcAft>
                <a:spcPts val="0"/>
              </a:spcAft>
              <a:buClr>
                <a:srgbClr val="000000"/>
              </a:buClr>
              <a:buSzPts val="2300"/>
              <a:buFont typeface="Arial"/>
              <a:buNone/>
            </a:pPr>
            <a:r>
              <a:rPr lang="en-US" sz="2300" b="1" i="0" u="none" strike="noStrike" cap="none">
                <a:solidFill>
                  <a:schemeClr val="lt1"/>
                </a:solidFill>
                <a:latin typeface="Calibri"/>
                <a:ea typeface="Calibri"/>
                <a:cs typeface="Calibri"/>
                <a:sym typeface="Calibri"/>
              </a:rPr>
              <a:t>Irish-Language Centres</a:t>
            </a:r>
            <a:endParaRPr sz="2300" b="1" i="0" u="none" strike="noStrike" cap="none">
              <a:solidFill>
                <a:schemeClr val="lt1"/>
              </a:solidFill>
              <a:latin typeface="Calibri"/>
              <a:ea typeface="Calibri"/>
              <a:cs typeface="Calibri"/>
              <a:sym typeface="Calibri"/>
            </a:endParaRPr>
          </a:p>
          <a:p>
            <a:pPr marL="635000" marR="0" lvl="1" indent="0" algn="l" rtl="0">
              <a:lnSpc>
                <a:spcPct val="150000"/>
              </a:lnSpc>
              <a:spcBef>
                <a:spcPts val="0"/>
              </a:spcBef>
              <a:spcAft>
                <a:spcPts val="0"/>
              </a:spcAft>
              <a:buClr>
                <a:srgbClr val="000000"/>
              </a:buClr>
              <a:buSzPts val="2300"/>
              <a:buFont typeface="Arial"/>
              <a:buNone/>
            </a:pPr>
            <a:r>
              <a:rPr lang="en-US" sz="2300" b="1" i="0" u="none" strike="noStrike" cap="none">
                <a:solidFill>
                  <a:schemeClr val="lt1"/>
                </a:solidFill>
                <a:latin typeface="Calibri"/>
                <a:ea typeface="Calibri"/>
                <a:cs typeface="Calibri"/>
                <a:sym typeface="Calibri"/>
              </a:rPr>
              <a:t>Research Centres</a:t>
            </a:r>
            <a:endParaRPr sz="2300" b="1" i="0" u="none" strike="noStrike" cap="none">
              <a:solidFill>
                <a:schemeClr val="lt1"/>
              </a:solidFill>
              <a:latin typeface="Calibri"/>
              <a:ea typeface="Calibri"/>
              <a:cs typeface="Calibri"/>
              <a:sym typeface="Calibri"/>
            </a:endParaRPr>
          </a:p>
        </p:txBody>
      </p:sp>
      <p:sp>
        <p:nvSpPr>
          <p:cNvPr id="129" name="Google Shape;129;p10"/>
          <p:cNvSpPr txBox="1"/>
          <p:nvPr/>
        </p:nvSpPr>
        <p:spPr>
          <a:xfrm>
            <a:off x="398405" y="381158"/>
            <a:ext cx="3939325" cy="1315360"/>
          </a:xfrm>
          <a:prstGeom prst="rect">
            <a:avLst/>
          </a:prstGeom>
          <a:noFill/>
          <a:ln>
            <a:noFill/>
          </a:ln>
        </p:spPr>
        <p:txBody>
          <a:bodyPr spcFirstLastPara="1" wrap="square" lIns="91425" tIns="45700" rIns="91425" bIns="45700" anchor="t" anchorCtr="0">
            <a:noAutofit/>
          </a:bodyPr>
          <a:lstStyle/>
          <a:p>
            <a:pPr marL="6350" marR="0" lvl="1" indent="0" algn="l" rtl="0">
              <a:lnSpc>
                <a:spcPct val="70000"/>
              </a:lnSpc>
              <a:spcBef>
                <a:spcPts val="0"/>
              </a:spcBef>
              <a:spcAft>
                <a:spcPts val="0"/>
              </a:spcAft>
              <a:buClr>
                <a:srgbClr val="000000"/>
              </a:buClr>
              <a:buSzPts val="5500"/>
              <a:buFont typeface="Arial"/>
              <a:buNone/>
            </a:pPr>
            <a:r>
              <a:rPr lang="en-US" sz="5500" b="0" i="0" u="none" strike="noStrike" cap="none">
                <a:solidFill>
                  <a:schemeClr val="lt1"/>
                </a:solidFill>
                <a:latin typeface="Calibri"/>
                <a:ea typeface="Calibri"/>
                <a:cs typeface="Calibri"/>
                <a:sym typeface="Calibri"/>
              </a:rPr>
              <a:t>NUI Galway</a:t>
            </a:r>
            <a:endParaRPr sz="1400" b="0" i="0" u="none" strike="noStrike" cap="none">
              <a:solidFill>
                <a:srgbClr val="000000"/>
              </a:solidFill>
              <a:latin typeface="Arial"/>
              <a:ea typeface="Arial"/>
              <a:cs typeface="Arial"/>
              <a:sym typeface="Arial"/>
            </a:endParaRPr>
          </a:p>
          <a:p>
            <a:pPr marL="6350" marR="0" lvl="1" indent="0" algn="l" rtl="0">
              <a:lnSpc>
                <a:spcPct val="70000"/>
              </a:lnSpc>
              <a:spcBef>
                <a:spcPts val="0"/>
              </a:spcBef>
              <a:spcAft>
                <a:spcPts val="0"/>
              </a:spcAft>
              <a:buClr>
                <a:srgbClr val="000000"/>
              </a:buClr>
              <a:buSzPts val="5500"/>
              <a:buFont typeface="Arial"/>
              <a:buNone/>
            </a:pPr>
            <a:r>
              <a:rPr lang="en-US" sz="5500" b="0" i="0" u="none" strike="noStrike" cap="none">
                <a:solidFill>
                  <a:schemeClr val="lt1"/>
                </a:solidFill>
                <a:latin typeface="Calibri"/>
                <a:ea typeface="Calibri"/>
                <a:cs typeface="Calibri"/>
                <a:sym typeface="Calibri"/>
              </a:rPr>
              <a:t>Campuses</a:t>
            </a:r>
            <a:endParaRPr sz="1400" b="0" i="0" u="none" strike="noStrike" cap="none">
              <a:solidFill>
                <a:srgbClr val="000000"/>
              </a:solidFill>
              <a:latin typeface="Arial"/>
              <a:ea typeface="Arial"/>
              <a:cs typeface="Arial"/>
              <a:sym typeface="Arial"/>
            </a:endParaRPr>
          </a:p>
        </p:txBody>
      </p:sp>
      <p:sp>
        <p:nvSpPr>
          <p:cNvPr id="130" name="Google Shape;130;p10"/>
          <p:cNvSpPr txBox="1"/>
          <p:nvPr/>
        </p:nvSpPr>
        <p:spPr>
          <a:xfrm>
            <a:off x="4839292" y="4732515"/>
            <a:ext cx="1902898" cy="568361"/>
          </a:xfrm>
          <a:prstGeom prst="rect">
            <a:avLst/>
          </a:prstGeom>
          <a:noFill/>
          <a:ln>
            <a:noFill/>
          </a:ln>
        </p:spPr>
        <p:txBody>
          <a:bodyPr spcFirstLastPara="1" wrap="square" lIns="91425" tIns="45700" rIns="91425" bIns="45700" anchor="t" anchorCtr="0">
            <a:noAutofit/>
          </a:bodyPr>
          <a:lstStyle/>
          <a:p>
            <a:pPr marL="12700" marR="0" lvl="1" indent="0" algn="l" rtl="0">
              <a:lnSpc>
                <a:spcPct val="150000"/>
              </a:lnSpc>
              <a:spcBef>
                <a:spcPts val="0"/>
              </a:spcBef>
              <a:spcAft>
                <a:spcPts val="0"/>
              </a:spcAft>
              <a:buClr>
                <a:srgbClr val="000000"/>
              </a:buClr>
              <a:buSzPts val="2300"/>
              <a:buFont typeface="Arial"/>
              <a:buNone/>
            </a:pPr>
            <a:r>
              <a:rPr lang="en-US" sz="2300" b="1" i="0" u="none" strike="noStrike" cap="none">
                <a:solidFill>
                  <a:schemeClr val="lt1"/>
                </a:solidFill>
                <a:latin typeface="Calibri"/>
                <a:ea typeface="Calibri"/>
                <a:cs typeface="Calibri"/>
                <a:sym typeface="Calibri"/>
              </a:rPr>
              <a:t>Limerick</a:t>
            </a:r>
            <a:endParaRPr sz="1400" b="0" i="0" u="none" strike="noStrike" cap="none">
              <a:solidFill>
                <a:srgbClr val="000000"/>
              </a:solidFill>
              <a:latin typeface="Arial"/>
              <a:ea typeface="Arial"/>
              <a:cs typeface="Arial"/>
              <a:sym typeface="Arial"/>
            </a:endParaRPr>
          </a:p>
        </p:txBody>
      </p:sp>
      <p:sp>
        <p:nvSpPr>
          <p:cNvPr id="131" name="Google Shape;131;p10"/>
          <p:cNvSpPr/>
          <p:nvPr/>
        </p:nvSpPr>
        <p:spPr>
          <a:xfrm>
            <a:off x="4692197" y="5007677"/>
            <a:ext cx="185186" cy="185184"/>
          </a:xfrm>
          <a:prstGeom prst="ellipse">
            <a:avLst/>
          </a:prstGeom>
          <a:solidFill>
            <a:srgbClr val="28467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10"/>
          <p:cNvSpPr txBox="1"/>
          <p:nvPr/>
        </p:nvSpPr>
        <p:spPr>
          <a:xfrm>
            <a:off x="6801846" y="3688213"/>
            <a:ext cx="1545842" cy="568361"/>
          </a:xfrm>
          <a:prstGeom prst="rect">
            <a:avLst/>
          </a:prstGeom>
          <a:noFill/>
          <a:ln>
            <a:noFill/>
          </a:ln>
        </p:spPr>
        <p:txBody>
          <a:bodyPr spcFirstLastPara="1" wrap="square" lIns="91425" tIns="45700" rIns="91425" bIns="45700" anchor="t" anchorCtr="0">
            <a:noAutofit/>
          </a:bodyPr>
          <a:lstStyle/>
          <a:p>
            <a:pPr marL="12700" marR="0" lvl="1" indent="0" algn="l" rtl="0">
              <a:lnSpc>
                <a:spcPct val="150000"/>
              </a:lnSpc>
              <a:spcBef>
                <a:spcPts val="0"/>
              </a:spcBef>
              <a:spcAft>
                <a:spcPts val="0"/>
              </a:spcAft>
              <a:buClr>
                <a:srgbClr val="000000"/>
              </a:buClr>
              <a:buSzPts val="2300"/>
              <a:buFont typeface="Arial"/>
              <a:buNone/>
            </a:pPr>
            <a:r>
              <a:rPr lang="en-US" sz="2300" b="1" i="0" u="none" strike="noStrike" cap="none">
                <a:solidFill>
                  <a:schemeClr val="lt1"/>
                </a:solidFill>
                <a:latin typeface="Calibri"/>
                <a:ea typeface="Calibri"/>
                <a:cs typeface="Calibri"/>
                <a:sym typeface="Calibri"/>
              </a:rPr>
              <a:t>Dublin</a:t>
            </a:r>
            <a:endParaRPr sz="2300" b="1" i="0" u="none" strike="noStrike" cap="none">
              <a:solidFill>
                <a:schemeClr val="lt1"/>
              </a:solidFill>
              <a:latin typeface="Calibri"/>
              <a:ea typeface="Calibri"/>
              <a:cs typeface="Calibri"/>
              <a:sym typeface="Calibri"/>
            </a:endParaRPr>
          </a:p>
        </p:txBody>
      </p:sp>
      <p:sp>
        <p:nvSpPr>
          <p:cNvPr id="133" name="Google Shape;133;p10"/>
          <p:cNvSpPr/>
          <p:nvPr/>
        </p:nvSpPr>
        <p:spPr>
          <a:xfrm>
            <a:off x="7524449" y="3737032"/>
            <a:ext cx="185186" cy="185184"/>
          </a:xfrm>
          <a:prstGeom prst="ellipse">
            <a:avLst/>
          </a:prstGeom>
          <a:solidFill>
            <a:srgbClr val="28467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4" name="Google Shape;134;p10"/>
          <p:cNvSpPr txBox="1"/>
          <p:nvPr/>
        </p:nvSpPr>
        <p:spPr>
          <a:xfrm>
            <a:off x="7202902" y="1137911"/>
            <a:ext cx="1545842" cy="568361"/>
          </a:xfrm>
          <a:prstGeom prst="rect">
            <a:avLst/>
          </a:prstGeom>
          <a:noFill/>
          <a:ln>
            <a:noFill/>
          </a:ln>
        </p:spPr>
        <p:txBody>
          <a:bodyPr spcFirstLastPara="1" wrap="square" lIns="91425" tIns="45700" rIns="91425" bIns="45700" anchor="t" anchorCtr="0">
            <a:noAutofit/>
          </a:bodyPr>
          <a:lstStyle/>
          <a:p>
            <a:pPr marL="12700" marR="0" lvl="1" indent="0" algn="l" rtl="0">
              <a:lnSpc>
                <a:spcPct val="150000"/>
              </a:lnSpc>
              <a:spcBef>
                <a:spcPts val="0"/>
              </a:spcBef>
              <a:spcAft>
                <a:spcPts val="0"/>
              </a:spcAft>
              <a:buClr>
                <a:srgbClr val="000000"/>
              </a:buClr>
              <a:buSzPts val="2300"/>
              <a:buFont typeface="Arial"/>
              <a:buNone/>
            </a:pPr>
            <a:r>
              <a:rPr lang="en-US" sz="2300" b="1" i="0" u="none" strike="noStrike" cap="none">
                <a:solidFill>
                  <a:schemeClr val="lt1"/>
                </a:solidFill>
                <a:latin typeface="Calibri"/>
                <a:ea typeface="Calibri"/>
                <a:cs typeface="Calibri"/>
                <a:sym typeface="Calibri"/>
              </a:rPr>
              <a:t>Belfast</a:t>
            </a:r>
            <a:endParaRPr sz="2300" b="1" i="0" u="none" strike="noStrike" cap="none">
              <a:solidFill>
                <a:schemeClr val="lt1"/>
              </a:solidFill>
              <a:latin typeface="Calibri"/>
              <a:ea typeface="Calibri"/>
              <a:cs typeface="Calibri"/>
              <a:sym typeface="Calibri"/>
            </a:endParaRPr>
          </a:p>
        </p:txBody>
      </p:sp>
      <p:sp>
        <p:nvSpPr>
          <p:cNvPr id="135" name="Google Shape;135;p10"/>
          <p:cNvSpPr/>
          <p:nvPr/>
        </p:nvSpPr>
        <p:spPr>
          <a:xfrm>
            <a:off x="7887594" y="1161947"/>
            <a:ext cx="185186" cy="185184"/>
          </a:xfrm>
          <a:prstGeom prst="ellipse">
            <a:avLst/>
          </a:prstGeom>
          <a:solidFill>
            <a:srgbClr val="28467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6" name="Google Shape;136;p10"/>
          <p:cNvSpPr txBox="1"/>
          <p:nvPr/>
        </p:nvSpPr>
        <p:spPr>
          <a:xfrm>
            <a:off x="4542221" y="3893712"/>
            <a:ext cx="1902898" cy="568361"/>
          </a:xfrm>
          <a:prstGeom prst="rect">
            <a:avLst/>
          </a:prstGeom>
          <a:noFill/>
          <a:ln>
            <a:noFill/>
          </a:ln>
        </p:spPr>
        <p:txBody>
          <a:bodyPr spcFirstLastPara="1" wrap="square" lIns="91425" tIns="45700" rIns="91425" bIns="45700" anchor="t" anchorCtr="0">
            <a:noAutofit/>
          </a:bodyPr>
          <a:lstStyle/>
          <a:p>
            <a:pPr marL="12700" marR="0" lvl="1" indent="0" algn="l" rtl="0">
              <a:lnSpc>
                <a:spcPct val="150000"/>
              </a:lnSpc>
              <a:spcBef>
                <a:spcPts val="0"/>
              </a:spcBef>
              <a:spcAft>
                <a:spcPts val="0"/>
              </a:spcAft>
              <a:buClr>
                <a:srgbClr val="000000"/>
              </a:buClr>
              <a:buSzPts val="2300"/>
              <a:buFont typeface="Arial"/>
              <a:buNone/>
            </a:pPr>
            <a:r>
              <a:rPr lang="en-US" sz="2300" b="1" i="0" u="none" strike="noStrike" cap="none">
                <a:solidFill>
                  <a:schemeClr val="lt1"/>
                </a:solidFill>
                <a:latin typeface="Calibri"/>
                <a:ea typeface="Calibri"/>
                <a:cs typeface="Calibri"/>
                <a:sym typeface="Calibri"/>
              </a:rPr>
              <a:t>GALWAY</a:t>
            </a:r>
            <a:endParaRPr sz="1400" b="0" i="0" u="none" strike="noStrike" cap="none">
              <a:solidFill>
                <a:srgbClr val="000000"/>
              </a:solidFill>
              <a:latin typeface="Arial"/>
              <a:ea typeface="Arial"/>
              <a:cs typeface="Arial"/>
              <a:sym typeface="Arial"/>
            </a:endParaRPr>
          </a:p>
        </p:txBody>
      </p:sp>
      <p:pic>
        <p:nvPicPr>
          <p:cNvPr id="137" name="Google Shape;137;p10"/>
          <p:cNvPicPr preferRelativeResize="0"/>
          <p:nvPr/>
        </p:nvPicPr>
        <p:blipFill rotWithShape="1">
          <a:blip r:embed="rId3">
            <a:alphaModFix/>
          </a:blip>
          <a:srcRect r="69543"/>
          <a:stretch/>
        </p:blipFill>
        <p:spPr>
          <a:xfrm>
            <a:off x="4219636" y="3671015"/>
            <a:ext cx="314705" cy="319073"/>
          </a:xfrm>
          <a:prstGeom prst="rect">
            <a:avLst/>
          </a:prstGeom>
          <a:noFill/>
          <a:ln>
            <a:noFill/>
          </a:ln>
        </p:spPr>
      </p:pic>
      <p:grpSp>
        <p:nvGrpSpPr>
          <p:cNvPr id="138" name="Google Shape;138;p10"/>
          <p:cNvGrpSpPr/>
          <p:nvPr/>
        </p:nvGrpSpPr>
        <p:grpSpPr>
          <a:xfrm>
            <a:off x="4113952" y="4134978"/>
            <a:ext cx="275642" cy="275642"/>
            <a:chOff x="4335701" y="3850853"/>
            <a:chExt cx="319888" cy="319888"/>
          </a:xfrm>
        </p:grpSpPr>
        <p:sp>
          <p:nvSpPr>
            <p:cNvPr id="139" name="Google Shape;139;p10"/>
            <p:cNvSpPr/>
            <p:nvPr/>
          </p:nvSpPr>
          <p:spPr>
            <a:xfrm>
              <a:off x="4335701" y="3850853"/>
              <a:ext cx="319888" cy="319888"/>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40" name="Google Shape;140;p10"/>
            <p:cNvPicPr preferRelativeResize="0"/>
            <p:nvPr/>
          </p:nvPicPr>
          <p:blipFill rotWithShape="1">
            <a:blip r:embed="rId4">
              <a:alphaModFix/>
            </a:blip>
            <a:srcRect r="76243"/>
            <a:stretch/>
          </p:blipFill>
          <p:spPr>
            <a:xfrm rot="10800000" flipH="1">
              <a:off x="4384776" y="3881320"/>
              <a:ext cx="252280" cy="258954"/>
            </a:xfrm>
            <a:prstGeom prst="rect">
              <a:avLst/>
            </a:prstGeom>
            <a:noFill/>
            <a:ln>
              <a:noFill/>
            </a:ln>
          </p:spPr>
        </p:pic>
      </p:grpSp>
      <p:grpSp>
        <p:nvGrpSpPr>
          <p:cNvPr id="141" name="Google Shape;141;p10"/>
          <p:cNvGrpSpPr/>
          <p:nvPr/>
        </p:nvGrpSpPr>
        <p:grpSpPr>
          <a:xfrm>
            <a:off x="4570188" y="3711756"/>
            <a:ext cx="249249" cy="249390"/>
            <a:chOff x="5235088" y="3530081"/>
            <a:chExt cx="289256" cy="289421"/>
          </a:xfrm>
        </p:grpSpPr>
        <p:sp>
          <p:nvSpPr>
            <p:cNvPr id="142" name="Google Shape;142;p10"/>
            <p:cNvSpPr/>
            <p:nvPr/>
          </p:nvSpPr>
          <p:spPr>
            <a:xfrm>
              <a:off x="5235986" y="3530081"/>
              <a:ext cx="288358" cy="289421"/>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43" name="Google Shape;143;p10"/>
            <p:cNvPicPr preferRelativeResize="0"/>
            <p:nvPr/>
          </p:nvPicPr>
          <p:blipFill rotWithShape="1">
            <a:blip r:embed="rId5">
              <a:alphaModFix/>
            </a:blip>
            <a:srcRect l="54698" t="-3348" r="20795" b="2790"/>
            <a:stretch/>
          </p:blipFill>
          <p:spPr>
            <a:xfrm flipH="1">
              <a:off x="5235088" y="3544831"/>
              <a:ext cx="262042" cy="260742"/>
            </a:xfrm>
            <a:prstGeom prst="rect">
              <a:avLst/>
            </a:prstGeom>
            <a:noFill/>
            <a:ln>
              <a:noFill/>
            </a:ln>
          </p:spPr>
        </p:pic>
      </p:grpSp>
      <p:grpSp>
        <p:nvGrpSpPr>
          <p:cNvPr id="144" name="Google Shape;144;p10"/>
          <p:cNvGrpSpPr/>
          <p:nvPr/>
        </p:nvGrpSpPr>
        <p:grpSpPr>
          <a:xfrm>
            <a:off x="4416555" y="4854386"/>
            <a:ext cx="275642" cy="275642"/>
            <a:chOff x="5527990" y="3750678"/>
            <a:chExt cx="393774" cy="393774"/>
          </a:xfrm>
        </p:grpSpPr>
        <p:sp>
          <p:nvSpPr>
            <p:cNvPr id="145" name="Google Shape;145;p10"/>
            <p:cNvSpPr/>
            <p:nvPr/>
          </p:nvSpPr>
          <p:spPr>
            <a:xfrm>
              <a:off x="5527990" y="3750678"/>
              <a:ext cx="393774" cy="393774"/>
            </a:xfrm>
            <a:prstGeom prst="ellipse">
              <a:avLst/>
            </a:prstGeom>
            <a:solidFill>
              <a:srgbClr val="FF8B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46" name="Google Shape;146;p10"/>
            <p:cNvPicPr preferRelativeResize="0"/>
            <p:nvPr/>
          </p:nvPicPr>
          <p:blipFill rotWithShape="1">
            <a:blip r:embed="rId4">
              <a:alphaModFix/>
            </a:blip>
            <a:srcRect l="27239" t="-3686" r="49004" b="3127"/>
            <a:stretch/>
          </p:blipFill>
          <p:spPr>
            <a:xfrm flipH="1">
              <a:off x="5560423" y="3788182"/>
              <a:ext cx="310550" cy="318766"/>
            </a:xfrm>
            <a:prstGeom prst="rect">
              <a:avLst/>
            </a:prstGeom>
            <a:noFill/>
            <a:ln>
              <a:noFill/>
            </a:ln>
          </p:spPr>
        </p:pic>
      </p:grpSp>
      <p:grpSp>
        <p:nvGrpSpPr>
          <p:cNvPr id="147" name="Google Shape;147;p10"/>
          <p:cNvGrpSpPr/>
          <p:nvPr/>
        </p:nvGrpSpPr>
        <p:grpSpPr>
          <a:xfrm>
            <a:off x="5131380" y="3692551"/>
            <a:ext cx="275642" cy="275642"/>
            <a:chOff x="5777361" y="3530081"/>
            <a:chExt cx="319888" cy="319888"/>
          </a:xfrm>
        </p:grpSpPr>
        <p:sp>
          <p:nvSpPr>
            <p:cNvPr id="148" name="Google Shape;148;p10"/>
            <p:cNvSpPr/>
            <p:nvPr/>
          </p:nvSpPr>
          <p:spPr>
            <a:xfrm>
              <a:off x="5777361" y="3530081"/>
              <a:ext cx="319888" cy="319888"/>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49" name="Google Shape;149;p10"/>
            <p:cNvPicPr preferRelativeResize="0"/>
            <p:nvPr/>
          </p:nvPicPr>
          <p:blipFill rotWithShape="1">
            <a:blip r:embed="rId4">
              <a:alphaModFix/>
            </a:blip>
            <a:srcRect r="76243"/>
            <a:stretch/>
          </p:blipFill>
          <p:spPr>
            <a:xfrm rot="10800000" flipH="1">
              <a:off x="5817162" y="3560548"/>
              <a:ext cx="252280" cy="258954"/>
            </a:xfrm>
            <a:prstGeom prst="rect">
              <a:avLst/>
            </a:prstGeom>
            <a:noFill/>
            <a:ln>
              <a:noFill/>
            </a:ln>
          </p:spPr>
        </p:pic>
      </p:grpSp>
      <p:grpSp>
        <p:nvGrpSpPr>
          <p:cNvPr id="150" name="Google Shape;150;p10"/>
          <p:cNvGrpSpPr/>
          <p:nvPr/>
        </p:nvGrpSpPr>
        <p:grpSpPr>
          <a:xfrm>
            <a:off x="3331116" y="3554904"/>
            <a:ext cx="275642" cy="275642"/>
            <a:chOff x="3845349" y="3308812"/>
            <a:chExt cx="319888" cy="319888"/>
          </a:xfrm>
        </p:grpSpPr>
        <p:sp>
          <p:nvSpPr>
            <p:cNvPr id="151" name="Google Shape;151;p10"/>
            <p:cNvSpPr/>
            <p:nvPr/>
          </p:nvSpPr>
          <p:spPr>
            <a:xfrm>
              <a:off x="3845349" y="3308812"/>
              <a:ext cx="319888" cy="319888"/>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52" name="Google Shape;152;p10"/>
            <p:cNvPicPr preferRelativeResize="0"/>
            <p:nvPr/>
          </p:nvPicPr>
          <p:blipFill rotWithShape="1">
            <a:blip r:embed="rId4">
              <a:alphaModFix/>
            </a:blip>
            <a:srcRect r="76243"/>
            <a:stretch/>
          </p:blipFill>
          <p:spPr>
            <a:xfrm rot="10800000" flipH="1">
              <a:off x="3885150" y="3339279"/>
              <a:ext cx="252280" cy="258954"/>
            </a:xfrm>
            <a:prstGeom prst="rect">
              <a:avLst/>
            </a:prstGeom>
            <a:noFill/>
            <a:ln>
              <a:noFill/>
            </a:ln>
          </p:spPr>
        </p:pic>
      </p:grpSp>
      <p:grpSp>
        <p:nvGrpSpPr>
          <p:cNvPr id="153" name="Google Shape;153;p10"/>
          <p:cNvGrpSpPr/>
          <p:nvPr/>
        </p:nvGrpSpPr>
        <p:grpSpPr>
          <a:xfrm>
            <a:off x="4819413" y="3114188"/>
            <a:ext cx="249249" cy="249390"/>
            <a:chOff x="5173661" y="3130180"/>
            <a:chExt cx="289256" cy="289421"/>
          </a:xfrm>
        </p:grpSpPr>
        <p:sp>
          <p:nvSpPr>
            <p:cNvPr id="154" name="Google Shape;154;p10"/>
            <p:cNvSpPr/>
            <p:nvPr/>
          </p:nvSpPr>
          <p:spPr>
            <a:xfrm>
              <a:off x="5174559" y="3130180"/>
              <a:ext cx="288358" cy="289421"/>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55" name="Google Shape;155;p10"/>
            <p:cNvPicPr preferRelativeResize="0"/>
            <p:nvPr/>
          </p:nvPicPr>
          <p:blipFill rotWithShape="1">
            <a:blip r:embed="rId5">
              <a:alphaModFix/>
            </a:blip>
            <a:srcRect l="54698" t="-3348" r="20795" b="2790"/>
            <a:stretch/>
          </p:blipFill>
          <p:spPr>
            <a:xfrm flipH="1">
              <a:off x="5173661" y="3144930"/>
              <a:ext cx="262042" cy="260742"/>
            </a:xfrm>
            <a:prstGeom prst="rect">
              <a:avLst/>
            </a:prstGeom>
            <a:noFill/>
            <a:ln>
              <a:noFill/>
            </a:ln>
          </p:spPr>
        </p:pic>
      </p:grpSp>
      <p:grpSp>
        <p:nvGrpSpPr>
          <p:cNvPr id="156" name="Google Shape;156;p10"/>
          <p:cNvGrpSpPr/>
          <p:nvPr/>
        </p:nvGrpSpPr>
        <p:grpSpPr>
          <a:xfrm>
            <a:off x="3955759" y="2638817"/>
            <a:ext cx="249249" cy="249390"/>
            <a:chOff x="4400356" y="3054140"/>
            <a:chExt cx="289256" cy="289421"/>
          </a:xfrm>
        </p:grpSpPr>
        <p:sp>
          <p:nvSpPr>
            <p:cNvPr id="157" name="Google Shape;157;p10"/>
            <p:cNvSpPr/>
            <p:nvPr/>
          </p:nvSpPr>
          <p:spPr>
            <a:xfrm>
              <a:off x="4401254" y="3054140"/>
              <a:ext cx="288358" cy="289421"/>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58" name="Google Shape;158;p10"/>
            <p:cNvPicPr preferRelativeResize="0"/>
            <p:nvPr/>
          </p:nvPicPr>
          <p:blipFill rotWithShape="1">
            <a:blip r:embed="rId5">
              <a:alphaModFix/>
            </a:blip>
            <a:srcRect l="54698" t="-3348" r="20795" b="2790"/>
            <a:stretch/>
          </p:blipFill>
          <p:spPr>
            <a:xfrm flipH="1">
              <a:off x="4400356" y="3068890"/>
              <a:ext cx="262042" cy="260742"/>
            </a:xfrm>
            <a:prstGeom prst="rect">
              <a:avLst/>
            </a:prstGeom>
            <a:noFill/>
            <a:ln>
              <a:noFill/>
            </a:ln>
          </p:spPr>
        </p:pic>
      </p:grpSp>
      <p:grpSp>
        <p:nvGrpSpPr>
          <p:cNvPr id="159" name="Google Shape;159;p10"/>
          <p:cNvGrpSpPr/>
          <p:nvPr/>
        </p:nvGrpSpPr>
        <p:grpSpPr>
          <a:xfrm>
            <a:off x="4870150" y="1803532"/>
            <a:ext cx="249249" cy="249390"/>
            <a:chOff x="5135034" y="1860358"/>
            <a:chExt cx="289256" cy="289421"/>
          </a:xfrm>
        </p:grpSpPr>
        <p:sp>
          <p:nvSpPr>
            <p:cNvPr id="160" name="Google Shape;160;p10"/>
            <p:cNvSpPr/>
            <p:nvPr/>
          </p:nvSpPr>
          <p:spPr>
            <a:xfrm>
              <a:off x="5135932" y="1860358"/>
              <a:ext cx="288358" cy="289421"/>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1" name="Google Shape;161;p10"/>
            <p:cNvPicPr preferRelativeResize="0"/>
            <p:nvPr/>
          </p:nvPicPr>
          <p:blipFill rotWithShape="1">
            <a:blip r:embed="rId5">
              <a:alphaModFix/>
            </a:blip>
            <a:srcRect l="54698" t="-3348" r="20795" b="2790"/>
            <a:stretch/>
          </p:blipFill>
          <p:spPr>
            <a:xfrm flipH="1">
              <a:off x="5135034" y="1875108"/>
              <a:ext cx="262042" cy="260742"/>
            </a:xfrm>
            <a:prstGeom prst="rect">
              <a:avLst/>
            </a:prstGeom>
            <a:noFill/>
            <a:ln>
              <a:noFill/>
            </a:ln>
          </p:spPr>
        </p:pic>
      </p:grpSp>
      <p:grpSp>
        <p:nvGrpSpPr>
          <p:cNvPr id="162" name="Google Shape;162;p10"/>
          <p:cNvGrpSpPr/>
          <p:nvPr/>
        </p:nvGrpSpPr>
        <p:grpSpPr>
          <a:xfrm>
            <a:off x="5154381" y="1879700"/>
            <a:ext cx="275642" cy="275642"/>
            <a:chOff x="5445656" y="1844640"/>
            <a:chExt cx="319888" cy="319888"/>
          </a:xfrm>
        </p:grpSpPr>
        <p:sp>
          <p:nvSpPr>
            <p:cNvPr id="163" name="Google Shape;163;p10"/>
            <p:cNvSpPr/>
            <p:nvPr/>
          </p:nvSpPr>
          <p:spPr>
            <a:xfrm>
              <a:off x="5445656" y="1844640"/>
              <a:ext cx="319888" cy="319888"/>
            </a:xfrm>
            <a:prstGeom prst="ellipse">
              <a:avLst/>
            </a:prstGeom>
            <a:solidFill>
              <a:srgbClr val="FF8B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4" name="Google Shape;164;p10"/>
            <p:cNvPicPr preferRelativeResize="0"/>
            <p:nvPr/>
          </p:nvPicPr>
          <p:blipFill rotWithShape="1">
            <a:blip r:embed="rId4">
              <a:alphaModFix/>
            </a:blip>
            <a:srcRect l="27239" t="-3686" r="49004" b="3127"/>
            <a:stretch/>
          </p:blipFill>
          <p:spPr>
            <a:xfrm flipH="1">
              <a:off x="5470281" y="1875107"/>
              <a:ext cx="252280" cy="258954"/>
            </a:xfrm>
            <a:prstGeom prst="rect">
              <a:avLst/>
            </a:prstGeom>
            <a:noFill/>
            <a:ln>
              <a:noFill/>
            </a:ln>
          </p:spPr>
        </p:pic>
      </p:grpSp>
      <p:grpSp>
        <p:nvGrpSpPr>
          <p:cNvPr id="165" name="Google Shape;165;p10"/>
          <p:cNvGrpSpPr/>
          <p:nvPr/>
        </p:nvGrpSpPr>
        <p:grpSpPr>
          <a:xfrm>
            <a:off x="5642072" y="452928"/>
            <a:ext cx="249249" cy="249390"/>
            <a:chOff x="5938417" y="909357"/>
            <a:chExt cx="289256" cy="289421"/>
          </a:xfrm>
        </p:grpSpPr>
        <p:sp>
          <p:nvSpPr>
            <p:cNvPr id="166" name="Google Shape;166;p10"/>
            <p:cNvSpPr/>
            <p:nvPr/>
          </p:nvSpPr>
          <p:spPr>
            <a:xfrm>
              <a:off x="5939315" y="909357"/>
              <a:ext cx="288358" cy="289421"/>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7" name="Google Shape;167;p10"/>
            <p:cNvPicPr preferRelativeResize="0"/>
            <p:nvPr/>
          </p:nvPicPr>
          <p:blipFill rotWithShape="1">
            <a:blip r:embed="rId5">
              <a:alphaModFix/>
            </a:blip>
            <a:srcRect l="54698" t="-3348" r="20795" b="2790"/>
            <a:stretch/>
          </p:blipFill>
          <p:spPr>
            <a:xfrm flipH="1">
              <a:off x="5938417" y="924107"/>
              <a:ext cx="262042" cy="260742"/>
            </a:xfrm>
            <a:prstGeom prst="rect">
              <a:avLst/>
            </a:prstGeom>
            <a:noFill/>
            <a:ln>
              <a:noFill/>
            </a:ln>
          </p:spPr>
        </p:pic>
      </p:grpSp>
      <p:grpSp>
        <p:nvGrpSpPr>
          <p:cNvPr id="168" name="Google Shape;168;p10"/>
          <p:cNvGrpSpPr/>
          <p:nvPr/>
        </p:nvGrpSpPr>
        <p:grpSpPr>
          <a:xfrm>
            <a:off x="3646787" y="3621981"/>
            <a:ext cx="225798" cy="345333"/>
            <a:chOff x="4824527" y="2832223"/>
            <a:chExt cx="262042" cy="400766"/>
          </a:xfrm>
        </p:grpSpPr>
        <p:sp>
          <p:nvSpPr>
            <p:cNvPr id="169" name="Google Shape;169;p10"/>
            <p:cNvSpPr/>
            <p:nvPr/>
          </p:nvSpPr>
          <p:spPr>
            <a:xfrm>
              <a:off x="4835134" y="2954303"/>
              <a:ext cx="234004" cy="165125"/>
            </a:xfrm>
            <a:prstGeom prst="rect">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70" name="Google Shape;170;p10"/>
            <p:cNvGrpSpPr/>
            <p:nvPr/>
          </p:nvGrpSpPr>
          <p:grpSpPr>
            <a:xfrm>
              <a:off x="4824527" y="2832223"/>
              <a:ext cx="262042" cy="400766"/>
              <a:chOff x="4824527" y="2832223"/>
              <a:chExt cx="262042" cy="400766"/>
            </a:xfrm>
          </p:grpSpPr>
          <p:grpSp>
            <p:nvGrpSpPr>
              <p:cNvPr id="171" name="Google Shape;171;p10"/>
              <p:cNvGrpSpPr/>
              <p:nvPr/>
            </p:nvGrpSpPr>
            <p:grpSpPr>
              <a:xfrm>
                <a:off x="4832696" y="2832223"/>
                <a:ext cx="236344" cy="400766"/>
                <a:chOff x="4832696" y="2832223"/>
                <a:chExt cx="236344" cy="400766"/>
              </a:xfrm>
            </p:grpSpPr>
            <p:sp>
              <p:nvSpPr>
                <p:cNvPr id="172" name="Google Shape;172;p10"/>
                <p:cNvSpPr/>
                <p:nvPr/>
              </p:nvSpPr>
              <p:spPr>
                <a:xfrm>
                  <a:off x="4834464" y="2832223"/>
                  <a:ext cx="234576" cy="238350"/>
                </a:xfrm>
                <a:prstGeom prst="ellips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3" name="Google Shape;173;p10"/>
                <p:cNvSpPr/>
                <p:nvPr/>
              </p:nvSpPr>
              <p:spPr>
                <a:xfrm rot="-2665671">
                  <a:off x="4866791" y="3031791"/>
                  <a:ext cx="168154" cy="166082"/>
                </a:xfrm>
                <a:prstGeom prst="rtTriangl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174" name="Google Shape;174;p10"/>
              <p:cNvPicPr preferRelativeResize="0"/>
              <p:nvPr/>
            </p:nvPicPr>
            <p:blipFill rotWithShape="1">
              <a:blip r:embed="rId6">
                <a:alphaModFix/>
              </a:blip>
              <a:srcRect l="80868" t="-6434" r="-5283" b="6252"/>
              <a:stretch/>
            </p:blipFill>
            <p:spPr>
              <a:xfrm>
                <a:off x="4824527" y="2851191"/>
                <a:ext cx="262042" cy="260742"/>
              </a:xfrm>
              <a:prstGeom prst="rect">
                <a:avLst/>
              </a:prstGeom>
              <a:noFill/>
              <a:ln>
                <a:noFill/>
              </a:ln>
            </p:spPr>
          </p:pic>
        </p:grpSp>
      </p:grpSp>
      <p:grpSp>
        <p:nvGrpSpPr>
          <p:cNvPr id="175" name="Google Shape;175;p10"/>
          <p:cNvGrpSpPr/>
          <p:nvPr/>
        </p:nvGrpSpPr>
        <p:grpSpPr>
          <a:xfrm>
            <a:off x="3888154" y="3663527"/>
            <a:ext cx="225798" cy="345333"/>
            <a:chOff x="4824527" y="2832223"/>
            <a:chExt cx="262042" cy="400766"/>
          </a:xfrm>
        </p:grpSpPr>
        <p:sp>
          <p:nvSpPr>
            <p:cNvPr id="176" name="Google Shape;176;p10"/>
            <p:cNvSpPr/>
            <p:nvPr/>
          </p:nvSpPr>
          <p:spPr>
            <a:xfrm>
              <a:off x="4835134" y="2954303"/>
              <a:ext cx="234004" cy="165125"/>
            </a:xfrm>
            <a:prstGeom prst="rect">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77" name="Google Shape;177;p10"/>
            <p:cNvGrpSpPr/>
            <p:nvPr/>
          </p:nvGrpSpPr>
          <p:grpSpPr>
            <a:xfrm>
              <a:off x="4824527" y="2832223"/>
              <a:ext cx="262042" cy="400766"/>
              <a:chOff x="4824527" y="2832223"/>
              <a:chExt cx="262042" cy="400766"/>
            </a:xfrm>
          </p:grpSpPr>
          <p:grpSp>
            <p:nvGrpSpPr>
              <p:cNvPr id="178" name="Google Shape;178;p10"/>
              <p:cNvGrpSpPr/>
              <p:nvPr/>
            </p:nvGrpSpPr>
            <p:grpSpPr>
              <a:xfrm>
                <a:off x="4832696" y="2832223"/>
                <a:ext cx="236344" cy="400766"/>
                <a:chOff x="4832696" y="2832223"/>
                <a:chExt cx="236344" cy="400766"/>
              </a:xfrm>
            </p:grpSpPr>
            <p:sp>
              <p:nvSpPr>
                <p:cNvPr id="179" name="Google Shape;179;p10"/>
                <p:cNvSpPr/>
                <p:nvPr/>
              </p:nvSpPr>
              <p:spPr>
                <a:xfrm>
                  <a:off x="4834464" y="2832223"/>
                  <a:ext cx="234576" cy="238350"/>
                </a:xfrm>
                <a:prstGeom prst="ellips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 name="Google Shape;180;p10"/>
                <p:cNvSpPr/>
                <p:nvPr/>
              </p:nvSpPr>
              <p:spPr>
                <a:xfrm rot="-2665671">
                  <a:off x="4866791" y="3031791"/>
                  <a:ext cx="168154" cy="166082"/>
                </a:xfrm>
                <a:prstGeom prst="rtTriangl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181" name="Google Shape;181;p10"/>
              <p:cNvPicPr preferRelativeResize="0"/>
              <p:nvPr/>
            </p:nvPicPr>
            <p:blipFill rotWithShape="1">
              <a:blip r:embed="rId6">
                <a:alphaModFix/>
              </a:blip>
              <a:srcRect l="80868" t="-6434" r="-5283" b="6252"/>
              <a:stretch/>
            </p:blipFill>
            <p:spPr>
              <a:xfrm>
                <a:off x="4824527" y="2851191"/>
                <a:ext cx="262042" cy="260742"/>
              </a:xfrm>
              <a:prstGeom prst="rect">
                <a:avLst/>
              </a:prstGeom>
              <a:noFill/>
              <a:ln>
                <a:noFill/>
              </a:ln>
            </p:spPr>
          </p:pic>
        </p:grpSp>
      </p:grpSp>
      <p:grpSp>
        <p:nvGrpSpPr>
          <p:cNvPr id="182" name="Google Shape;182;p10"/>
          <p:cNvGrpSpPr/>
          <p:nvPr/>
        </p:nvGrpSpPr>
        <p:grpSpPr>
          <a:xfrm>
            <a:off x="5424344" y="168939"/>
            <a:ext cx="225798" cy="345333"/>
            <a:chOff x="4824527" y="2832223"/>
            <a:chExt cx="262042" cy="400766"/>
          </a:xfrm>
        </p:grpSpPr>
        <p:sp>
          <p:nvSpPr>
            <p:cNvPr id="183" name="Google Shape;183;p10"/>
            <p:cNvSpPr/>
            <p:nvPr/>
          </p:nvSpPr>
          <p:spPr>
            <a:xfrm>
              <a:off x="4835134" y="2954303"/>
              <a:ext cx="234004" cy="165125"/>
            </a:xfrm>
            <a:prstGeom prst="rect">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84" name="Google Shape;184;p10"/>
            <p:cNvGrpSpPr/>
            <p:nvPr/>
          </p:nvGrpSpPr>
          <p:grpSpPr>
            <a:xfrm>
              <a:off x="4824527" y="2832223"/>
              <a:ext cx="262042" cy="400766"/>
              <a:chOff x="4824527" y="2832223"/>
              <a:chExt cx="262042" cy="400766"/>
            </a:xfrm>
          </p:grpSpPr>
          <p:grpSp>
            <p:nvGrpSpPr>
              <p:cNvPr id="185" name="Google Shape;185;p10"/>
              <p:cNvGrpSpPr/>
              <p:nvPr/>
            </p:nvGrpSpPr>
            <p:grpSpPr>
              <a:xfrm>
                <a:off x="4832696" y="2832223"/>
                <a:ext cx="236344" cy="400766"/>
                <a:chOff x="4832696" y="2832223"/>
                <a:chExt cx="236344" cy="400766"/>
              </a:xfrm>
            </p:grpSpPr>
            <p:sp>
              <p:nvSpPr>
                <p:cNvPr id="186" name="Google Shape;186;p10"/>
                <p:cNvSpPr/>
                <p:nvPr/>
              </p:nvSpPr>
              <p:spPr>
                <a:xfrm>
                  <a:off x="4834464" y="2832223"/>
                  <a:ext cx="234576" cy="238350"/>
                </a:xfrm>
                <a:prstGeom prst="ellips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7" name="Google Shape;187;p10"/>
                <p:cNvSpPr/>
                <p:nvPr/>
              </p:nvSpPr>
              <p:spPr>
                <a:xfrm rot="-2665671">
                  <a:off x="4866791" y="3031791"/>
                  <a:ext cx="168154" cy="166082"/>
                </a:xfrm>
                <a:prstGeom prst="rtTriangl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188" name="Google Shape;188;p10"/>
              <p:cNvPicPr preferRelativeResize="0"/>
              <p:nvPr/>
            </p:nvPicPr>
            <p:blipFill rotWithShape="1">
              <a:blip r:embed="rId6">
                <a:alphaModFix/>
              </a:blip>
              <a:srcRect l="80868" t="-6434" r="-5283" b="6252"/>
              <a:stretch/>
            </p:blipFill>
            <p:spPr>
              <a:xfrm>
                <a:off x="4824527" y="2851191"/>
                <a:ext cx="262042" cy="260742"/>
              </a:xfrm>
              <a:prstGeom prst="rect">
                <a:avLst/>
              </a:prstGeom>
              <a:noFill/>
              <a:ln>
                <a:noFill/>
              </a:ln>
            </p:spPr>
          </p:pic>
        </p:grpSp>
      </p:grpSp>
      <p:grpSp>
        <p:nvGrpSpPr>
          <p:cNvPr id="189" name="Google Shape;189;p10"/>
          <p:cNvGrpSpPr/>
          <p:nvPr/>
        </p:nvGrpSpPr>
        <p:grpSpPr>
          <a:xfrm>
            <a:off x="8617572" y="2873457"/>
            <a:ext cx="289256" cy="289421"/>
            <a:chOff x="5135034" y="1860358"/>
            <a:chExt cx="289256" cy="289421"/>
          </a:xfrm>
        </p:grpSpPr>
        <p:sp>
          <p:nvSpPr>
            <p:cNvPr id="190" name="Google Shape;190;p10"/>
            <p:cNvSpPr/>
            <p:nvPr/>
          </p:nvSpPr>
          <p:spPr>
            <a:xfrm>
              <a:off x="5135932" y="1860358"/>
              <a:ext cx="288358" cy="289421"/>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91" name="Google Shape;191;p10"/>
            <p:cNvPicPr preferRelativeResize="0"/>
            <p:nvPr/>
          </p:nvPicPr>
          <p:blipFill rotWithShape="1">
            <a:blip r:embed="rId7">
              <a:alphaModFix/>
            </a:blip>
            <a:srcRect l="54698" t="-3348" r="20795" b="2790"/>
            <a:stretch/>
          </p:blipFill>
          <p:spPr>
            <a:xfrm flipH="1">
              <a:off x="5135034" y="1875108"/>
              <a:ext cx="262042" cy="260742"/>
            </a:xfrm>
            <a:prstGeom prst="rect">
              <a:avLst/>
            </a:prstGeom>
            <a:noFill/>
            <a:ln>
              <a:noFill/>
            </a:ln>
          </p:spPr>
        </p:pic>
      </p:grpSp>
      <p:grpSp>
        <p:nvGrpSpPr>
          <p:cNvPr id="192" name="Google Shape;192;p10"/>
          <p:cNvGrpSpPr/>
          <p:nvPr/>
        </p:nvGrpSpPr>
        <p:grpSpPr>
          <a:xfrm>
            <a:off x="8636905" y="3872032"/>
            <a:ext cx="262042" cy="400766"/>
            <a:chOff x="4824527" y="2832223"/>
            <a:chExt cx="262042" cy="400766"/>
          </a:xfrm>
        </p:grpSpPr>
        <p:sp>
          <p:nvSpPr>
            <p:cNvPr id="193" name="Google Shape;193;p10"/>
            <p:cNvSpPr/>
            <p:nvPr/>
          </p:nvSpPr>
          <p:spPr>
            <a:xfrm>
              <a:off x="4835134" y="2954303"/>
              <a:ext cx="234004" cy="165125"/>
            </a:xfrm>
            <a:prstGeom prst="rect">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94" name="Google Shape;194;p10"/>
            <p:cNvGrpSpPr/>
            <p:nvPr/>
          </p:nvGrpSpPr>
          <p:grpSpPr>
            <a:xfrm>
              <a:off x="4824527" y="2832223"/>
              <a:ext cx="262042" cy="400766"/>
              <a:chOff x="4824527" y="2832223"/>
              <a:chExt cx="262042" cy="400766"/>
            </a:xfrm>
          </p:grpSpPr>
          <p:grpSp>
            <p:nvGrpSpPr>
              <p:cNvPr id="195" name="Google Shape;195;p10"/>
              <p:cNvGrpSpPr/>
              <p:nvPr/>
            </p:nvGrpSpPr>
            <p:grpSpPr>
              <a:xfrm>
                <a:off x="4832696" y="2832223"/>
                <a:ext cx="236344" cy="400766"/>
                <a:chOff x="4832696" y="2832223"/>
                <a:chExt cx="236344" cy="400766"/>
              </a:xfrm>
            </p:grpSpPr>
            <p:sp>
              <p:nvSpPr>
                <p:cNvPr id="196" name="Google Shape;196;p10"/>
                <p:cNvSpPr/>
                <p:nvPr/>
              </p:nvSpPr>
              <p:spPr>
                <a:xfrm>
                  <a:off x="4834464" y="2832223"/>
                  <a:ext cx="234576" cy="238350"/>
                </a:xfrm>
                <a:prstGeom prst="ellips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7" name="Google Shape;197;p10"/>
                <p:cNvSpPr/>
                <p:nvPr/>
              </p:nvSpPr>
              <p:spPr>
                <a:xfrm rot="-2665671">
                  <a:off x="4866791" y="3031791"/>
                  <a:ext cx="168154" cy="166082"/>
                </a:xfrm>
                <a:prstGeom prst="rtTriangl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198" name="Google Shape;198;p10"/>
              <p:cNvPicPr preferRelativeResize="0"/>
              <p:nvPr/>
            </p:nvPicPr>
            <p:blipFill rotWithShape="1">
              <a:blip r:embed="rId8">
                <a:alphaModFix/>
              </a:blip>
              <a:srcRect l="80868" t="-6434" r="-5283" b="6252"/>
              <a:stretch/>
            </p:blipFill>
            <p:spPr>
              <a:xfrm>
                <a:off x="4824527" y="2851191"/>
                <a:ext cx="262042" cy="260742"/>
              </a:xfrm>
              <a:prstGeom prst="rect">
                <a:avLst/>
              </a:prstGeom>
              <a:noFill/>
              <a:ln>
                <a:noFill/>
              </a:ln>
            </p:spPr>
          </p:pic>
        </p:grpSp>
      </p:grpSp>
      <p:grpSp>
        <p:nvGrpSpPr>
          <p:cNvPr id="199" name="Google Shape;199;p10"/>
          <p:cNvGrpSpPr/>
          <p:nvPr/>
        </p:nvGrpSpPr>
        <p:grpSpPr>
          <a:xfrm>
            <a:off x="8591759" y="3351127"/>
            <a:ext cx="319888" cy="319888"/>
            <a:chOff x="5445656" y="1844640"/>
            <a:chExt cx="319888" cy="319888"/>
          </a:xfrm>
        </p:grpSpPr>
        <p:sp>
          <p:nvSpPr>
            <p:cNvPr id="200" name="Google Shape;200;p10"/>
            <p:cNvSpPr/>
            <p:nvPr/>
          </p:nvSpPr>
          <p:spPr>
            <a:xfrm>
              <a:off x="5445656" y="1844640"/>
              <a:ext cx="319888" cy="319888"/>
            </a:xfrm>
            <a:prstGeom prst="ellipse">
              <a:avLst/>
            </a:prstGeom>
            <a:solidFill>
              <a:srgbClr val="FF8B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1" name="Google Shape;201;p10"/>
            <p:cNvPicPr preferRelativeResize="0"/>
            <p:nvPr/>
          </p:nvPicPr>
          <p:blipFill rotWithShape="1">
            <a:blip r:embed="rId9">
              <a:alphaModFix/>
            </a:blip>
            <a:srcRect l="27239" t="-3686" r="49004" b="3127"/>
            <a:stretch/>
          </p:blipFill>
          <p:spPr>
            <a:xfrm flipH="1">
              <a:off x="5470281" y="1875107"/>
              <a:ext cx="252280" cy="258954"/>
            </a:xfrm>
            <a:prstGeom prst="rect">
              <a:avLst/>
            </a:prstGeom>
            <a:noFill/>
            <a:ln>
              <a:noFill/>
            </a:ln>
          </p:spPr>
        </p:pic>
      </p:grpSp>
      <p:grpSp>
        <p:nvGrpSpPr>
          <p:cNvPr id="202" name="Google Shape;202;p10"/>
          <p:cNvGrpSpPr/>
          <p:nvPr/>
        </p:nvGrpSpPr>
        <p:grpSpPr>
          <a:xfrm>
            <a:off x="8617572" y="4414352"/>
            <a:ext cx="319888" cy="319888"/>
            <a:chOff x="5777361" y="3530081"/>
            <a:chExt cx="319888" cy="319888"/>
          </a:xfrm>
        </p:grpSpPr>
        <p:sp>
          <p:nvSpPr>
            <p:cNvPr id="203" name="Google Shape;203;p10"/>
            <p:cNvSpPr/>
            <p:nvPr/>
          </p:nvSpPr>
          <p:spPr>
            <a:xfrm>
              <a:off x="5777361" y="3530081"/>
              <a:ext cx="319888" cy="319888"/>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4" name="Google Shape;204;p10"/>
            <p:cNvPicPr preferRelativeResize="0"/>
            <p:nvPr/>
          </p:nvPicPr>
          <p:blipFill rotWithShape="1">
            <a:blip r:embed="rId9">
              <a:alphaModFix/>
            </a:blip>
            <a:srcRect r="76243"/>
            <a:stretch/>
          </p:blipFill>
          <p:spPr>
            <a:xfrm rot="10800000" flipH="1">
              <a:off x="5817162" y="3560548"/>
              <a:ext cx="252280" cy="258954"/>
            </a:xfrm>
            <a:prstGeom prst="rect">
              <a:avLst/>
            </a:prstGeom>
            <a:noFill/>
            <a:ln>
              <a:noFill/>
            </a:ln>
          </p:spPr>
        </p:pic>
      </p:grpSp>
      <p:grpSp>
        <p:nvGrpSpPr>
          <p:cNvPr id="205" name="Google Shape;205;p10"/>
          <p:cNvGrpSpPr/>
          <p:nvPr/>
        </p:nvGrpSpPr>
        <p:grpSpPr>
          <a:xfrm>
            <a:off x="4839096" y="3675500"/>
            <a:ext cx="275642" cy="275642"/>
            <a:chOff x="5527990" y="3750678"/>
            <a:chExt cx="393774" cy="393774"/>
          </a:xfrm>
        </p:grpSpPr>
        <p:sp>
          <p:nvSpPr>
            <p:cNvPr id="206" name="Google Shape;206;p10"/>
            <p:cNvSpPr/>
            <p:nvPr/>
          </p:nvSpPr>
          <p:spPr>
            <a:xfrm>
              <a:off x="5527990" y="3750678"/>
              <a:ext cx="393774" cy="393774"/>
            </a:xfrm>
            <a:prstGeom prst="ellipse">
              <a:avLst/>
            </a:prstGeom>
            <a:solidFill>
              <a:srgbClr val="FF8B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7" name="Google Shape;207;p10"/>
            <p:cNvPicPr preferRelativeResize="0"/>
            <p:nvPr/>
          </p:nvPicPr>
          <p:blipFill rotWithShape="1">
            <a:blip r:embed="rId4">
              <a:alphaModFix/>
            </a:blip>
            <a:srcRect l="27239" t="-3686" r="49004" b="3127"/>
            <a:stretch/>
          </p:blipFill>
          <p:spPr>
            <a:xfrm flipH="1">
              <a:off x="5560423" y="3788182"/>
              <a:ext cx="310550" cy="318766"/>
            </a:xfrm>
            <a:prstGeom prst="rect">
              <a:avLst/>
            </a:prstGeom>
            <a:noFill/>
            <a:ln>
              <a:noFill/>
            </a:ln>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208"/>
        <p:cNvGrpSpPr/>
        <p:nvPr/>
      </p:nvGrpSpPr>
      <p:grpSpPr>
        <a:xfrm>
          <a:off x="0" y="0"/>
          <a:ext cx="0" cy="0"/>
          <a:chOff x="0" y="0"/>
          <a:chExt cx="0" cy="0"/>
        </a:xfrm>
      </p:grpSpPr>
      <p:pic>
        <p:nvPicPr>
          <p:cNvPr id="209" name="Google Shape;209;p11"/>
          <p:cNvPicPr preferRelativeResize="0"/>
          <p:nvPr/>
        </p:nvPicPr>
        <p:blipFill rotWithShape="1">
          <a:blip r:embed="rId2">
            <a:alphaModFix/>
          </a:blip>
          <a:srcRect/>
          <a:stretch/>
        </p:blipFill>
        <p:spPr>
          <a:xfrm>
            <a:off x="-17344" y="-99182"/>
            <a:ext cx="12209344" cy="6957181"/>
          </a:xfrm>
          <a:prstGeom prst="rect">
            <a:avLst/>
          </a:prstGeom>
          <a:noFill/>
          <a:ln>
            <a:noFill/>
          </a:ln>
        </p:spPr>
      </p:pic>
      <p:sp>
        <p:nvSpPr>
          <p:cNvPr id="210" name="Google Shape;210;p11"/>
          <p:cNvSpPr/>
          <p:nvPr/>
        </p:nvSpPr>
        <p:spPr>
          <a:xfrm>
            <a:off x="441346" y="386807"/>
            <a:ext cx="4506212" cy="4724208"/>
          </a:xfrm>
          <a:prstGeom prst="rect">
            <a:avLst/>
          </a:prstGeom>
          <a:solidFill>
            <a:srgbClr val="75114A">
              <a:alpha val="6823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11" name="Google Shape;211;p11"/>
          <p:cNvSpPr/>
          <p:nvPr/>
        </p:nvSpPr>
        <p:spPr>
          <a:xfrm>
            <a:off x="2887677" y="5972158"/>
            <a:ext cx="673170" cy="619944"/>
          </a:xfrm>
          <a:custGeom>
            <a:avLst/>
            <a:gdLst/>
            <a:ahLst/>
            <a:cxnLst/>
            <a:rect l="l" t="t" r="r" b="b"/>
            <a:pathLst>
              <a:path w="1426725" h="6897756" extrusionOk="0">
                <a:moveTo>
                  <a:pt x="0" y="0"/>
                </a:moveTo>
                <a:lnTo>
                  <a:pt x="435484" y="0"/>
                </a:lnTo>
                <a:lnTo>
                  <a:pt x="1426725" y="6897756"/>
                </a:lnTo>
                <a:lnTo>
                  <a:pt x="998924" y="6890072"/>
                </a:lnTo>
                <a:lnTo>
                  <a:pt x="0" y="0"/>
                </a:lnTo>
                <a:close/>
              </a:path>
            </a:pathLst>
          </a:custGeom>
          <a:solidFill>
            <a:srgbClr val="D9C49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12" name="Google Shape;212;p11"/>
          <p:cNvSpPr/>
          <p:nvPr/>
        </p:nvSpPr>
        <p:spPr>
          <a:xfrm>
            <a:off x="-8074" y="5972159"/>
            <a:ext cx="3366303" cy="659707"/>
          </a:xfrm>
          <a:custGeom>
            <a:avLst/>
            <a:gdLst/>
            <a:ahLst/>
            <a:cxnLst/>
            <a:rect l="l" t="t" r="r" b="b"/>
            <a:pathLst>
              <a:path w="7134587" h="7340175" extrusionOk="0">
                <a:moveTo>
                  <a:pt x="4802" y="198195"/>
                </a:moveTo>
                <a:lnTo>
                  <a:pt x="6143346" y="0"/>
                </a:lnTo>
                <a:lnTo>
                  <a:pt x="7134587" y="6897756"/>
                </a:lnTo>
                <a:lnTo>
                  <a:pt x="493" y="7340175"/>
                </a:lnTo>
                <a:cubicBezTo>
                  <a:pt x="-2266" y="5025580"/>
                  <a:pt x="7561" y="2512790"/>
                  <a:pt x="4802" y="198195"/>
                </a:cubicBezTo>
                <a:close/>
              </a:path>
            </a:pathLst>
          </a:custGeom>
          <a:solidFill>
            <a:srgbClr val="7511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13" name="Google Shape;213;p11"/>
          <p:cNvSpPr/>
          <p:nvPr/>
        </p:nvSpPr>
        <p:spPr>
          <a:xfrm rot="10800000">
            <a:off x="3199913" y="5957532"/>
            <a:ext cx="9025927" cy="619945"/>
          </a:xfrm>
          <a:custGeom>
            <a:avLst/>
            <a:gdLst/>
            <a:ahLst/>
            <a:cxnLst/>
            <a:rect l="l" t="t" r="r" b="b"/>
            <a:pathLst>
              <a:path w="19129670" h="6897768" extrusionOk="0">
                <a:moveTo>
                  <a:pt x="23" y="0"/>
                </a:moveTo>
                <a:lnTo>
                  <a:pt x="18138429" y="12"/>
                </a:lnTo>
                <a:lnTo>
                  <a:pt x="19129670" y="6897768"/>
                </a:lnTo>
                <a:lnTo>
                  <a:pt x="58804" y="6587497"/>
                </a:lnTo>
                <a:cubicBezTo>
                  <a:pt x="60183" y="4303588"/>
                  <a:pt x="-1356" y="2283909"/>
                  <a:pt x="23" y="0"/>
                </a:cubicBezTo>
                <a:close/>
              </a:path>
            </a:pathLst>
          </a:custGeom>
          <a:solidFill>
            <a:srgbClr val="D8D8D8">
              <a:alpha val="60392"/>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214" name="Google Shape;214;p11"/>
          <p:cNvPicPr preferRelativeResize="0"/>
          <p:nvPr/>
        </p:nvPicPr>
        <p:blipFill rotWithShape="1">
          <a:blip r:embed="rId3">
            <a:alphaModFix/>
          </a:blip>
          <a:srcRect/>
          <a:stretch/>
        </p:blipFill>
        <p:spPr>
          <a:xfrm>
            <a:off x="441345" y="6100829"/>
            <a:ext cx="1229499" cy="379534"/>
          </a:xfrm>
          <a:prstGeom prst="rect">
            <a:avLst/>
          </a:prstGeom>
          <a:noFill/>
          <a:ln>
            <a:noFill/>
          </a:ln>
        </p:spPr>
      </p:pic>
      <p:sp>
        <p:nvSpPr>
          <p:cNvPr id="215" name="Google Shape;215;p11"/>
          <p:cNvSpPr txBox="1">
            <a:spLocks noGrp="1"/>
          </p:cNvSpPr>
          <p:nvPr>
            <p:ph type="ctrTitle"/>
          </p:nvPr>
        </p:nvSpPr>
        <p:spPr>
          <a:xfrm>
            <a:off x="720934" y="434781"/>
            <a:ext cx="4048774" cy="2071402"/>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lt1"/>
              </a:buClr>
              <a:buSzPts val="6600"/>
              <a:buFont typeface="Calibri"/>
              <a:buNone/>
              <a:defRPr sz="66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16" name="Google Shape;216;p11"/>
          <p:cNvSpPr txBox="1">
            <a:spLocks noGrp="1"/>
          </p:cNvSpPr>
          <p:nvPr>
            <p:ph type="subTitle" idx="1"/>
          </p:nvPr>
        </p:nvSpPr>
        <p:spPr>
          <a:xfrm>
            <a:off x="720934" y="2838917"/>
            <a:ext cx="4048774" cy="1963741"/>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Garamond"/>
                <a:ea typeface="Garamond"/>
                <a:cs typeface="Garamond"/>
                <a:sym typeface="Garamond"/>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217" name="Google Shape;217;p11"/>
          <p:cNvSpPr txBox="1">
            <a:spLocks noGrp="1"/>
          </p:cNvSpPr>
          <p:nvPr>
            <p:ph type="dt" idx="10"/>
          </p:nvPr>
        </p:nvSpPr>
        <p:spPr>
          <a:xfrm>
            <a:off x="3670465" y="6118555"/>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18" name="Google Shape;218;p11"/>
          <p:cNvSpPr txBox="1">
            <a:spLocks noGrp="1"/>
          </p:cNvSpPr>
          <p:nvPr>
            <p:ph type="ftr" idx="11"/>
          </p:nvPr>
        </p:nvSpPr>
        <p:spPr>
          <a:xfrm>
            <a:off x="7771263" y="6118554"/>
            <a:ext cx="4114800" cy="365125"/>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ext Slide - Content &amp; Picture">
  <p:cSld name="Text Slide - Content &amp; Picture">
    <p:spTree>
      <p:nvGrpSpPr>
        <p:cNvPr id="1" name="Shape 219"/>
        <p:cNvGrpSpPr/>
        <p:nvPr/>
      </p:nvGrpSpPr>
      <p:grpSpPr>
        <a:xfrm>
          <a:off x="0" y="0"/>
          <a:ext cx="0" cy="0"/>
          <a:chOff x="0" y="0"/>
          <a:chExt cx="0" cy="0"/>
        </a:xfrm>
      </p:grpSpPr>
      <p:sp>
        <p:nvSpPr>
          <p:cNvPr id="220" name="Google Shape;220;p12"/>
          <p:cNvSpPr txBox="1">
            <a:spLocks noGrp="1"/>
          </p:cNvSpPr>
          <p:nvPr>
            <p:ph type="title"/>
          </p:nvPr>
        </p:nvSpPr>
        <p:spPr>
          <a:xfrm>
            <a:off x="838200" y="365125"/>
            <a:ext cx="5181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rgbClr val="75114A"/>
              </a:buClr>
              <a:buSzPts val="4400"/>
              <a:buFont typeface="Calibri"/>
              <a:buNone/>
              <a:defRPr sz="4400" b="0" i="0" u="none" strike="noStrike" cap="none">
                <a:solidFill>
                  <a:srgbClr val="75114A"/>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21" name="Google Shape;221;p12"/>
          <p:cNvSpPr txBox="1">
            <a:spLocks noGrp="1"/>
          </p:cNvSpPr>
          <p:nvPr>
            <p:ph type="body" idx="1"/>
          </p:nvPr>
        </p:nvSpPr>
        <p:spPr>
          <a:xfrm>
            <a:off x="838200" y="1825625"/>
            <a:ext cx="5181600" cy="3980404"/>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rgbClr val="3F3F3F"/>
              </a:buClr>
              <a:buSzPts val="2800"/>
              <a:buFont typeface="Arial"/>
              <a:buChar char="•"/>
              <a:defRPr sz="2800" b="0" i="0" u="none" strike="noStrike" cap="none">
                <a:solidFill>
                  <a:srgbClr val="3F3F3F"/>
                </a:solidFill>
                <a:latin typeface="Calibri"/>
                <a:ea typeface="Calibri"/>
                <a:cs typeface="Calibri"/>
                <a:sym typeface="Calibri"/>
              </a:defRPr>
            </a:lvl1pPr>
            <a:lvl2pPr marL="914400" marR="0" lvl="1" indent="-381000" algn="l" rtl="0">
              <a:lnSpc>
                <a:spcPct val="90000"/>
              </a:lnSpc>
              <a:spcBef>
                <a:spcPts val="500"/>
              </a:spcBef>
              <a:spcAft>
                <a:spcPts val="0"/>
              </a:spcAft>
              <a:buClr>
                <a:srgbClr val="3F3F3F"/>
              </a:buClr>
              <a:buSzPts val="2400"/>
              <a:buFont typeface="Arial"/>
              <a:buChar char="•"/>
              <a:defRPr sz="2400" b="0" i="0" u="none" strike="noStrike" cap="none">
                <a:solidFill>
                  <a:srgbClr val="3F3F3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3F3F3F"/>
              </a:buClr>
              <a:buSzPts val="2000"/>
              <a:buFont typeface="Arial"/>
              <a:buChar char="•"/>
              <a:defRPr sz="20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9pPr>
          </a:lstStyle>
          <a:p>
            <a:endParaRPr/>
          </a:p>
        </p:txBody>
      </p:sp>
      <p:sp>
        <p:nvSpPr>
          <p:cNvPr id="222" name="Google Shape;222;p12"/>
          <p:cNvSpPr/>
          <p:nvPr/>
        </p:nvSpPr>
        <p:spPr>
          <a:xfrm>
            <a:off x="2887677" y="5972158"/>
            <a:ext cx="673170" cy="619944"/>
          </a:xfrm>
          <a:custGeom>
            <a:avLst/>
            <a:gdLst/>
            <a:ahLst/>
            <a:cxnLst/>
            <a:rect l="l" t="t" r="r" b="b"/>
            <a:pathLst>
              <a:path w="1426725" h="6897756" extrusionOk="0">
                <a:moveTo>
                  <a:pt x="0" y="0"/>
                </a:moveTo>
                <a:lnTo>
                  <a:pt x="435484" y="0"/>
                </a:lnTo>
                <a:lnTo>
                  <a:pt x="1426725" y="6897756"/>
                </a:lnTo>
                <a:lnTo>
                  <a:pt x="998924" y="6890072"/>
                </a:lnTo>
                <a:lnTo>
                  <a:pt x="0" y="0"/>
                </a:lnTo>
                <a:close/>
              </a:path>
            </a:pathLst>
          </a:custGeom>
          <a:solidFill>
            <a:srgbClr val="D9C49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23" name="Google Shape;223;p12"/>
          <p:cNvSpPr/>
          <p:nvPr/>
        </p:nvSpPr>
        <p:spPr>
          <a:xfrm>
            <a:off x="-8074" y="5972159"/>
            <a:ext cx="3366303" cy="659707"/>
          </a:xfrm>
          <a:custGeom>
            <a:avLst/>
            <a:gdLst/>
            <a:ahLst/>
            <a:cxnLst/>
            <a:rect l="l" t="t" r="r" b="b"/>
            <a:pathLst>
              <a:path w="7134587" h="7340175" extrusionOk="0">
                <a:moveTo>
                  <a:pt x="4802" y="198195"/>
                </a:moveTo>
                <a:lnTo>
                  <a:pt x="6143346" y="0"/>
                </a:lnTo>
                <a:lnTo>
                  <a:pt x="7134587" y="6897756"/>
                </a:lnTo>
                <a:lnTo>
                  <a:pt x="493" y="7340175"/>
                </a:lnTo>
                <a:cubicBezTo>
                  <a:pt x="-2266" y="5025580"/>
                  <a:pt x="7561" y="2512790"/>
                  <a:pt x="4802" y="198195"/>
                </a:cubicBezTo>
                <a:close/>
              </a:path>
            </a:pathLst>
          </a:custGeom>
          <a:solidFill>
            <a:srgbClr val="7511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24" name="Google Shape;224;p12"/>
          <p:cNvSpPr/>
          <p:nvPr/>
        </p:nvSpPr>
        <p:spPr>
          <a:xfrm rot="10800000">
            <a:off x="3199913" y="5957532"/>
            <a:ext cx="9025927" cy="619945"/>
          </a:xfrm>
          <a:custGeom>
            <a:avLst/>
            <a:gdLst/>
            <a:ahLst/>
            <a:cxnLst/>
            <a:rect l="l" t="t" r="r" b="b"/>
            <a:pathLst>
              <a:path w="19129670" h="6897768" extrusionOk="0">
                <a:moveTo>
                  <a:pt x="23" y="0"/>
                </a:moveTo>
                <a:lnTo>
                  <a:pt x="18138429" y="12"/>
                </a:lnTo>
                <a:lnTo>
                  <a:pt x="19129670" y="6897768"/>
                </a:lnTo>
                <a:lnTo>
                  <a:pt x="58804" y="6587497"/>
                </a:lnTo>
                <a:cubicBezTo>
                  <a:pt x="60183" y="4303588"/>
                  <a:pt x="-1356" y="2283909"/>
                  <a:pt x="23"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225" name="Google Shape;225;p12"/>
          <p:cNvPicPr preferRelativeResize="0"/>
          <p:nvPr/>
        </p:nvPicPr>
        <p:blipFill rotWithShape="1">
          <a:blip r:embed="rId2">
            <a:alphaModFix/>
          </a:blip>
          <a:srcRect/>
          <a:stretch/>
        </p:blipFill>
        <p:spPr>
          <a:xfrm>
            <a:off x="441345" y="6100829"/>
            <a:ext cx="1229499" cy="379534"/>
          </a:xfrm>
          <a:prstGeom prst="rect">
            <a:avLst/>
          </a:prstGeom>
          <a:noFill/>
          <a:ln>
            <a:noFill/>
          </a:ln>
        </p:spPr>
      </p:pic>
      <p:sp>
        <p:nvSpPr>
          <p:cNvPr id="226" name="Google Shape;226;p12"/>
          <p:cNvSpPr txBox="1">
            <a:spLocks noGrp="1"/>
          </p:cNvSpPr>
          <p:nvPr>
            <p:ph type="ftr" idx="11"/>
          </p:nvPr>
        </p:nvSpPr>
        <p:spPr>
          <a:xfrm>
            <a:off x="7239000" y="6113463"/>
            <a:ext cx="4114800" cy="365125"/>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600" b="0" i="0" u="none" strike="noStrike" cap="none">
                <a:solidFill>
                  <a:srgbClr val="595959"/>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27" name="Google Shape;227;p12"/>
          <p:cNvSpPr txBox="1">
            <a:spLocks noGrp="1"/>
          </p:cNvSpPr>
          <p:nvPr>
            <p:ph type="dt" idx="10"/>
          </p:nvPr>
        </p:nvSpPr>
        <p:spPr>
          <a:xfrm>
            <a:off x="3789598" y="6094049"/>
            <a:ext cx="1089233"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595959"/>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8"/>
        <p:cNvGrpSpPr/>
        <p:nvPr/>
      </p:nvGrpSpPr>
      <p:grpSpPr>
        <a:xfrm>
          <a:off x="0" y="0"/>
          <a:ext cx="0" cy="0"/>
          <a:chOff x="0" y="0"/>
          <a:chExt cx="0" cy="0"/>
        </a:xfrm>
      </p:grpSpPr>
      <p:sp>
        <p:nvSpPr>
          <p:cNvPr id="229" name="Google Shape;229;p13"/>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Garamond"/>
              <a:buNone/>
              <a:defRPr sz="4400" b="0" i="0" u="none" strike="noStrike" cap="none">
                <a:solidFill>
                  <a:schemeClr val="dk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0" name="Google Shape;230;p1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31" name="Google Shape;231;p1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94"/>
        <p:cNvGrpSpPr/>
        <p:nvPr/>
      </p:nvGrpSpPr>
      <p:grpSpPr>
        <a:xfrm>
          <a:off x="0" y="0"/>
          <a:ext cx="0" cy="0"/>
          <a:chOff x="0" y="0"/>
          <a:chExt cx="0" cy="0"/>
        </a:xfrm>
      </p:grpSpPr>
      <p:sp>
        <p:nvSpPr>
          <p:cNvPr id="95" name="Google Shape;95;p8"/>
          <p:cNvSpPr/>
          <p:nvPr/>
        </p:nvSpPr>
        <p:spPr>
          <a:xfrm>
            <a:off x="0" y="0"/>
            <a:ext cx="12192000" cy="6858000"/>
          </a:xfrm>
          <a:prstGeom prst="rect">
            <a:avLst/>
          </a:prstGeom>
          <a:solidFill>
            <a:srgbClr val="52D0B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6" name="Google Shape;96;p8"/>
          <p:cNvPicPr preferRelativeResize="0"/>
          <p:nvPr/>
        </p:nvPicPr>
        <p:blipFill rotWithShape="1">
          <a:blip r:embed="rId2">
            <a:alphaModFix/>
          </a:blip>
          <a:srcRect t="-1" r="1941" b="-7882"/>
          <a:stretch/>
        </p:blipFill>
        <p:spPr>
          <a:xfrm>
            <a:off x="3747382" y="755373"/>
            <a:ext cx="8471122" cy="6102627"/>
          </a:xfrm>
          <a:prstGeom prst="rect">
            <a:avLst/>
          </a:prstGeom>
          <a:noFill/>
          <a:ln>
            <a:noFill/>
          </a:ln>
        </p:spPr>
      </p:pic>
      <p:sp>
        <p:nvSpPr>
          <p:cNvPr id="97" name="Google Shape;97;p8"/>
          <p:cNvSpPr txBox="1"/>
          <p:nvPr/>
        </p:nvSpPr>
        <p:spPr>
          <a:xfrm>
            <a:off x="460397" y="381158"/>
            <a:ext cx="2694067" cy="1315360"/>
          </a:xfrm>
          <a:prstGeom prst="rect">
            <a:avLst/>
          </a:prstGeom>
          <a:noFill/>
          <a:ln>
            <a:noFill/>
          </a:ln>
        </p:spPr>
        <p:txBody>
          <a:bodyPr spcFirstLastPara="1" wrap="square" lIns="91425" tIns="45700" rIns="91425" bIns="45700" anchor="t" anchorCtr="0">
            <a:noAutofit/>
          </a:bodyPr>
          <a:lstStyle/>
          <a:p>
            <a:pPr marL="6350" marR="0" lvl="1" indent="0" algn="l" rtl="0">
              <a:lnSpc>
                <a:spcPct val="70000"/>
              </a:lnSpc>
              <a:spcBef>
                <a:spcPts val="0"/>
              </a:spcBef>
              <a:spcAft>
                <a:spcPts val="0"/>
              </a:spcAft>
              <a:buClr>
                <a:srgbClr val="000000"/>
              </a:buClr>
              <a:buSzPts val="5500"/>
              <a:buFont typeface="Arial"/>
              <a:buNone/>
            </a:pPr>
            <a:r>
              <a:rPr lang="en-IE" sz="5500" b="0" i="0" u="none" strike="noStrike" cap="none">
                <a:solidFill>
                  <a:schemeClr val="lt1"/>
                </a:solidFill>
                <a:latin typeface="Calibri"/>
                <a:ea typeface="Calibri"/>
                <a:cs typeface="Calibri"/>
                <a:sym typeface="Calibri"/>
              </a:rPr>
              <a:t>World</a:t>
            </a:r>
            <a:endParaRPr sz="1400" b="0" i="0" u="none" strike="noStrike" cap="none">
              <a:solidFill>
                <a:srgbClr val="000000"/>
              </a:solidFill>
              <a:latin typeface="Arial"/>
              <a:ea typeface="Arial"/>
              <a:cs typeface="Arial"/>
              <a:sym typeface="Arial"/>
            </a:endParaRPr>
          </a:p>
          <a:p>
            <a:pPr marL="6350" marR="0" lvl="1" indent="0" algn="l" rtl="0">
              <a:lnSpc>
                <a:spcPct val="70000"/>
              </a:lnSpc>
              <a:spcBef>
                <a:spcPts val="0"/>
              </a:spcBef>
              <a:spcAft>
                <a:spcPts val="0"/>
              </a:spcAft>
              <a:buClr>
                <a:srgbClr val="000000"/>
              </a:buClr>
              <a:buSzPts val="5500"/>
              <a:buFont typeface="Arial"/>
              <a:buNone/>
            </a:pPr>
            <a:r>
              <a:rPr lang="en-IE" sz="5500" b="0" i="0" u="none" strike="noStrike" cap="none">
                <a:solidFill>
                  <a:schemeClr val="lt1"/>
                </a:solidFill>
                <a:latin typeface="Calibri"/>
                <a:ea typeface="Calibri"/>
                <a:cs typeface="Calibri"/>
                <a:sym typeface="Calibri"/>
              </a:rPr>
              <a:t>Ranking</a:t>
            </a:r>
            <a:endParaRPr sz="1400" b="0" i="0" u="none" strike="noStrike" cap="none">
              <a:solidFill>
                <a:srgbClr val="000000"/>
              </a:solidFill>
              <a:latin typeface="Arial"/>
              <a:ea typeface="Arial"/>
              <a:cs typeface="Arial"/>
              <a:sym typeface="Arial"/>
            </a:endParaRPr>
          </a:p>
        </p:txBody>
      </p:sp>
      <p:sp>
        <p:nvSpPr>
          <p:cNvPr id="98" name="Google Shape;98;p8"/>
          <p:cNvSpPr txBox="1"/>
          <p:nvPr/>
        </p:nvSpPr>
        <p:spPr>
          <a:xfrm>
            <a:off x="460397" y="1661930"/>
            <a:ext cx="4590317" cy="1815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E" sz="1400" b="1" i="0" u="none" strike="noStrike" cap="none">
                <a:solidFill>
                  <a:srgbClr val="204A51"/>
                </a:solidFill>
                <a:latin typeface="Garamond"/>
                <a:ea typeface="Garamond"/>
                <a:cs typeface="Garamond"/>
                <a:sym typeface="Garamond"/>
              </a:rPr>
              <a:t>Since 2012, NUI Galway has been </a:t>
            </a:r>
            <a:br>
              <a:rPr lang="en-IE" sz="1400" b="1" i="0" u="none" strike="noStrike" cap="none">
                <a:solidFill>
                  <a:srgbClr val="204A51"/>
                </a:solidFill>
                <a:latin typeface="Garamond"/>
                <a:ea typeface="Garamond"/>
                <a:cs typeface="Garamond"/>
                <a:sym typeface="Garamond"/>
              </a:rPr>
            </a:br>
            <a:r>
              <a:rPr lang="en-IE" sz="1400" b="1" i="0" u="none" strike="noStrike" cap="none">
                <a:solidFill>
                  <a:srgbClr val="204A51"/>
                </a:solidFill>
                <a:latin typeface="Garamond"/>
                <a:ea typeface="Garamond"/>
                <a:cs typeface="Garamond"/>
                <a:sym typeface="Garamond"/>
              </a:rPr>
              <a:t>the only university in Ireland to rise </a:t>
            </a:r>
            <a:br>
              <a:rPr lang="en-IE" sz="1400" b="1" i="0" u="none" strike="noStrike" cap="none">
                <a:solidFill>
                  <a:srgbClr val="204A51"/>
                </a:solidFill>
                <a:latin typeface="Garamond"/>
                <a:ea typeface="Garamond"/>
                <a:cs typeface="Garamond"/>
                <a:sym typeface="Garamond"/>
              </a:rPr>
            </a:br>
            <a:r>
              <a:rPr lang="en-IE" sz="1400" b="1" i="0" u="none" strike="noStrike" cap="none">
                <a:solidFill>
                  <a:srgbClr val="204A51"/>
                </a:solidFill>
                <a:latin typeface="Garamond"/>
                <a:ea typeface="Garamond"/>
                <a:cs typeface="Garamond"/>
                <a:sym typeface="Garamond"/>
              </a:rPr>
              <a:t>consistently in the most competitive </a:t>
            </a:r>
            <a:br>
              <a:rPr lang="en-IE" sz="1400" b="1" i="0" u="none" strike="noStrike" cap="none">
                <a:solidFill>
                  <a:srgbClr val="204A51"/>
                </a:solidFill>
                <a:latin typeface="Garamond"/>
                <a:ea typeface="Garamond"/>
                <a:cs typeface="Garamond"/>
                <a:sym typeface="Garamond"/>
              </a:rPr>
            </a:br>
            <a:r>
              <a:rPr lang="en-IE" sz="1400" b="1" i="0" u="none" strike="noStrike" cap="none">
                <a:solidFill>
                  <a:srgbClr val="204A51"/>
                </a:solidFill>
                <a:latin typeface="Garamond"/>
                <a:ea typeface="Garamond"/>
                <a:cs typeface="Garamond"/>
                <a:sym typeface="Garamond"/>
              </a:rPr>
              <a:t>World University Rankings. Both the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IE" sz="1400" b="1" i="1" u="none" strike="noStrike" cap="none">
                <a:solidFill>
                  <a:srgbClr val="204A51"/>
                </a:solidFill>
                <a:latin typeface="Garamond"/>
                <a:ea typeface="Garamond"/>
                <a:cs typeface="Garamond"/>
                <a:sym typeface="Garamond"/>
              </a:rPr>
              <a:t>Times Higher Education </a:t>
            </a:r>
            <a:r>
              <a:rPr lang="en-IE" sz="1400" b="1" i="0" u="none" strike="noStrike" cap="none">
                <a:solidFill>
                  <a:srgbClr val="204A51"/>
                </a:solidFill>
                <a:latin typeface="Garamond"/>
                <a:ea typeface="Garamond"/>
                <a:cs typeface="Garamond"/>
                <a:sym typeface="Garamond"/>
              </a:rPr>
              <a:t>and </a:t>
            </a:r>
            <a:br>
              <a:rPr lang="en-IE" sz="1400" b="1" i="0" u="none" strike="noStrike" cap="none">
                <a:solidFill>
                  <a:srgbClr val="204A51"/>
                </a:solidFill>
                <a:latin typeface="Garamond"/>
                <a:ea typeface="Garamond"/>
                <a:cs typeface="Garamond"/>
                <a:sym typeface="Garamond"/>
              </a:rPr>
            </a:br>
            <a:r>
              <a:rPr lang="en-IE" sz="1400" b="1" i="1" u="none" strike="noStrike" cap="none">
                <a:solidFill>
                  <a:srgbClr val="204A51"/>
                </a:solidFill>
                <a:latin typeface="Garamond"/>
                <a:ea typeface="Garamond"/>
                <a:cs typeface="Garamond"/>
                <a:sym typeface="Garamond"/>
              </a:rPr>
              <a:t>QS World University Rankings  </a:t>
            </a:r>
            <a:r>
              <a:rPr lang="en-IE" sz="1400" b="1" i="0" u="none" strike="noStrike" cap="none">
                <a:solidFill>
                  <a:srgbClr val="204A51"/>
                </a:solidFill>
                <a:latin typeface="Garamond"/>
                <a:ea typeface="Garamond"/>
                <a:cs typeface="Garamond"/>
                <a:sym typeface="Garamond"/>
              </a:rPr>
              <a:t>have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IE" sz="1400" b="1" i="0" u="none" strike="noStrike" cap="none">
                <a:solidFill>
                  <a:srgbClr val="204A51"/>
                </a:solidFill>
                <a:latin typeface="Garamond"/>
                <a:ea typeface="Garamond"/>
                <a:cs typeface="Garamond"/>
                <a:sym typeface="Garamond"/>
              </a:rPr>
              <a:t>placed the University in a higher </a:t>
            </a:r>
            <a:br>
              <a:rPr lang="en-IE" sz="1400" b="1" i="0" u="none" strike="noStrike" cap="none">
                <a:solidFill>
                  <a:srgbClr val="204A51"/>
                </a:solidFill>
                <a:latin typeface="Garamond"/>
                <a:ea typeface="Garamond"/>
                <a:cs typeface="Garamond"/>
                <a:sym typeface="Garamond"/>
              </a:rPr>
            </a:br>
            <a:r>
              <a:rPr lang="en-IE" sz="1400" b="1" i="0" u="none" strike="noStrike" cap="none">
                <a:solidFill>
                  <a:srgbClr val="204A51"/>
                </a:solidFill>
                <a:latin typeface="Garamond"/>
                <a:ea typeface="Garamond"/>
                <a:cs typeface="Garamond"/>
                <a:sym typeface="Garamond"/>
              </a:rPr>
              <a:t>position year-on-year.</a:t>
            </a:r>
            <a:endParaRPr sz="1400" b="0" i="0" u="none" strike="noStrike" cap="none">
              <a:solidFill>
                <a:srgbClr val="000000"/>
              </a:solidFill>
              <a:latin typeface="Arial"/>
              <a:ea typeface="Arial"/>
              <a:cs typeface="Arial"/>
              <a:sym typeface="Arial"/>
            </a:endParaRPr>
          </a:p>
        </p:txBody>
      </p:sp>
      <p:sp>
        <p:nvSpPr>
          <p:cNvPr id="99" name="Google Shape;99;p8"/>
          <p:cNvSpPr/>
          <p:nvPr/>
        </p:nvSpPr>
        <p:spPr>
          <a:xfrm>
            <a:off x="4399720" y="530087"/>
            <a:ext cx="3114264" cy="3114262"/>
          </a:xfrm>
          <a:prstGeom prst="ellipse">
            <a:avLst/>
          </a:prstGeom>
          <a:solidFill>
            <a:srgbClr val="75114A">
              <a:alpha val="80000"/>
            </a:srgbClr>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8"/>
          <p:cNvSpPr/>
          <p:nvPr/>
        </p:nvSpPr>
        <p:spPr>
          <a:xfrm>
            <a:off x="8355706" y="1603513"/>
            <a:ext cx="3021070" cy="3021068"/>
          </a:xfrm>
          <a:prstGeom prst="ellipse">
            <a:avLst/>
          </a:prstGeom>
          <a:solidFill>
            <a:srgbClr val="B0DD46">
              <a:alpha val="80000"/>
            </a:srgbClr>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1" name="Google Shape;101;p8"/>
          <p:cNvSpPr/>
          <p:nvPr/>
        </p:nvSpPr>
        <p:spPr>
          <a:xfrm>
            <a:off x="1351945" y="3563405"/>
            <a:ext cx="2822713" cy="2822713"/>
          </a:xfrm>
          <a:prstGeom prst="ellipse">
            <a:avLst/>
          </a:prstGeom>
          <a:solidFill>
            <a:srgbClr val="39818D">
              <a:alpha val="80000"/>
            </a:srgbClr>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2" name="Google Shape;102;p8"/>
          <p:cNvSpPr txBox="1"/>
          <p:nvPr/>
        </p:nvSpPr>
        <p:spPr>
          <a:xfrm>
            <a:off x="5022454" y="2113721"/>
            <a:ext cx="3598513" cy="1077218"/>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600"/>
              <a:buFont typeface="Arial"/>
              <a:buNone/>
            </a:pPr>
            <a:r>
              <a:rPr lang="en-IE" sz="1600" b="0" i="0" u="none" strike="noStrike" cap="none">
                <a:solidFill>
                  <a:schemeClr val="lt1"/>
                </a:solidFill>
                <a:latin typeface="Calibri"/>
                <a:ea typeface="Calibri"/>
                <a:cs typeface="Calibri"/>
                <a:sym typeface="Calibri"/>
              </a:rPr>
              <a:t>of </a:t>
            </a:r>
            <a:r>
              <a:rPr lang="en-IE" sz="1600" b="1" i="0" u="none" strike="noStrike" cap="none">
                <a:solidFill>
                  <a:schemeClr val="lt1"/>
                </a:solidFill>
                <a:latin typeface="Calibri"/>
                <a:ea typeface="Calibri"/>
                <a:cs typeface="Calibri"/>
                <a:sym typeface="Calibri"/>
              </a:rPr>
              <a:t>universities </a:t>
            </a:r>
            <a:br>
              <a:rPr lang="en-IE" sz="1600" b="1" i="0" u="none" strike="noStrike" cap="none">
                <a:solidFill>
                  <a:schemeClr val="lt1"/>
                </a:solidFill>
                <a:latin typeface="Calibri"/>
                <a:ea typeface="Calibri"/>
                <a:cs typeface="Calibri"/>
                <a:sym typeface="Calibri"/>
              </a:rPr>
            </a:br>
            <a:r>
              <a:rPr lang="en-IE" sz="1600" b="1" i="0" u="none" strike="noStrike" cap="none">
                <a:solidFill>
                  <a:schemeClr val="lt1"/>
                </a:solidFill>
                <a:latin typeface="Calibri"/>
                <a:ea typeface="Calibri"/>
                <a:cs typeface="Calibri"/>
                <a:sym typeface="Calibri"/>
              </a:rPr>
              <a:t>worldwide </a:t>
            </a:r>
            <a:r>
              <a:rPr lang="en-IE" sz="1600" b="0" i="0" u="none" strike="noStrike" cap="none">
                <a:solidFill>
                  <a:schemeClr val="lt1"/>
                </a:solidFill>
                <a:latin typeface="Calibri"/>
                <a:ea typeface="Calibri"/>
                <a:cs typeface="Calibri"/>
                <a:sym typeface="Calibri"/>
              </a:rPr>
              <a:t>according </a:t>
            </a:r>
            <a:br>
              <a:rPr lang="en-IE" sz="1600" b="0" i="0" u="none" strike="noStrike" cap="none">
                <a:solidFill>
                  <a:schemeClr val="lt1"/>
                </a:solidFill>
                <a:latin typeface="Calibri"/>
                <a:ea typeface="Calibri"/>
                <a:cs typeface="Calibri"/>
                <a:sym typeface="Calibri"/>
              </a:rPr>
            </a:br>
            <a:r>
              <a:rPr lang="en-IE" sz="1600" b="0" i="0" u="none" strike="noStrike" cap="none">
                <a:solidFill>
                  <a:schemeClr val="lt1"/>
                </a:solidFill>
                <a:latin typeface="Calibri"/>
                <a:ea typeface="Calibri"/>
                <a:cs typeface="Calibri"/>
                <a:sym typeface="Calibri"/>
              </a:rPr>
              <a:t>to </a:t>
            </a:r>
            <a:r>
              <a:rPr lang="en-IE" sz="1600" b="1" i="1" u="none" strike="noStrike" cap="none">
                <a:solidFill>
                  <a:schemeClr val="lt1"/>
                </a:solidFill>
                <a:latin typeface="Calibri"/>
                <a:ea typeface="Calibri"/>
                <a:cs typeface="Calibri"/>
                <a:sym typeface="Calibri"/>
              </a:rPr>
              <a:t>QS World </a:t>
            </a:r>
            <a:br>
              <a:rPr lang="en-IE" sz="1600" b="1" i="1" u="none" strike="noStrike" cap="none">
                <a:solidFill>
                  <a:schemeClr val="lt1"/>
                </a:solidFill>
                <a:latin typeface="Calibri"/>
                <a:ea typeface="Calibri"/>
                <a:cs typeface="Calibri"/>
                <a:sym typeface="Calibri"/>
              </a:rPr>
            </a:br>
            <a:r>
              <a:rPr lang="en-IE" sz="1600" b="1" i="1" u="none" strike="noStrike" cap="none">
                <a:solidFill>
                  <a:schemeClr val="lt1"/>
                </a:solidFill>
                <a:latin typeface="Calibri"/>
                <a:ea typeface="Calibri"/>
                <a:cs typeface="Calibri"/>
                <a:sym typeface="Calibri"/>
              </a:rPr>
              <a:t>University Rankings</a:t>
            </a:r>
            <a:endParaRPr sz="1400" b="0" i="0" u="none" strike="noStrike" cap="none">
              <a:solidFill>
                <a:srgbClr val="000000"/>
              </a:solidFill>
              <a:latin typeface="Arial"/>
              <a:ea typeface="Arial"/>
              <a:cs typeface="Arial"/>
              <a:sym typeface="Arial"/>
            </a:endParaRPr>
          </a:p>
        </p:txBody>
      </p:sp>
      <p:sp>
        <p:nvSpPr>
          <p:cNvPr id="103" name="Google Shape;103;p8"/>
          <p:cNvSpPr txBox="1"/>
          <p:nvPr/>
        </p:nvSpPr>
        <p:spPr>
          <a:xfrm>
            <a:off x="5037685" y="1067819"/>
            <a:ext cx="1537691" cy="466281"/>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1500"/>
              <a:buFont typeface="Arial"/>
              <a:buNone/>
            </a:pPr>
            <a:r>
              <a:rPr lang="en-IE" sz="1500" b="0" i="0" u="none" strike="noStrike" cap="none">
                <a:solidFill>
                  <a:schemeClr val="lt1"/>
                </a:solidFill>
                <a:latin typeface="Calibri"/>
                <a:ea typeface="Calibri"/>
                <a:cs typeface="Calibri"/>
                <a:sym typeface="Calibri"/>
              </a:rPr>
              <a:t>We rank</a:t>
            </a:r>
            <a:br>
              <a:rPr lang="en-IE" sz="1500" b="0" i="0" u="none" strike="noStrike" cap="none">
                <a:solidFill>
                  <a:schemeClr val="lt1"/>
                </a:solidFill>
                <a:latin typeface="Calibri"/>
                <a:ea typeface="Calibri"/>
                <a:cs typeface="Calibri"/>
                <a:sym typeface="Calibri"/>
              </a:rPr>
            </a:br>
            <a:r>
              <a:rPr lang="en-IE" sz="1500" b="0" i="0" u="none" strike="noStrike" cap="none">
                <a:solidFill>
                  <a:schemeClr val="lt1"/>
                </a:solidFill>
                <a:latin typeface="Calibri"/>
                <a:ea typeface="Calibri"/>
                <a:cs typeface="Calibri"/>
                <a:sym typeface="Calibri"/>
              </a:rPr>
              <a:t>amongst the</a:t>
            </a:r>
            <a:endParaRPr sz="1500" b="1" i="0" u="none" strike="noStrike" cap="none">
              <a:solidFill>
                <a:schemeClr val="lt1"/>
              </a:solidFill>
              <a:latin typeface="Calibri"/>
              <a:ea typeface="Calibri"/>
              <a:cs typeface="Calibri"/>
              <a:sym typeface="Calibri"/>
            </a:endParaRPr>
          </a:p>
        </p:txBody>
      </p:sp>
      <p:sp>
        <p:nvSpPr>
          <p:cNvPr id="104" name="Google Shape;104;p8"/>
          <p:cNvSpPr txBox="1"/>
          <p:nvPr/>
        </p:nvSpPr>
        <p:spPr>
          <a:xfrm>
            <a:off x="5737303" y="442057"/>
            <a:ext cx="1323682" cy="2077492"/>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2900"/>
              <a:buFont typeface="Arial"/>
              <a:buNone/>
            </a:pPr>
            <a:r>
              <a:rPr lang="en-IE" sz="12900" b="0" i="0" u="none" strike="noStrike" cap="none">
                <a:solidFill>
                  <a:schemeClr val="lt1"/>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105" name="Google Shape;105;p8"/>
          <p:cNvSpPr txBox="1"/>
          <p:nvPr/>
        </p:nvSpPr>
        <p:spPr>
          <a:xfrm>
            <a:off x="6388699" y="1054674"/>
            <a:ext cx="1323682" cy="984885"/>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5800"/>
              <a:buFont typeface="Arial"/>
              <a:buNone/>
            </a:pPr>
            <a:r>
              <a:rPr lang="en-IE" sz="5800" b="0" i="0" u="none" strike="noStrike" cap="none">
                <a:solidFill>
                  <a:schemeClr val="lt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106" name="Google Shape;106;p8"/>
          <p:cNvSpPr txBox="1"/>
          <p:nvPr/>
        </p:nvSpPr>
        <p:spPr>
          <a:xfrm>
            <a:off x="8772199" y="1668840"/>
            <a:ext cx="2951696" cy="1554272"/>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9500"/>
              <a:buFont typeface="Arial"/>
              <a:buNone/>
            </a:pPr>
            <a:r>
              <a:rPr lang="en-IE" sz="9500" b="0" i="0" u="none" strike="noStrike" cap="none">
                <a:solidFill>
                  <a:schemeClr val="lt1"/>
                </a:solidFill>
                <a:latin typeface="Calibri"/>
                <a:ea typeface="Calibri"/>
                <a:cs typeface="Calibri"/>
                <a:sym typeface="Calibri"/>
              </a:rPr>
              <a:t>250</a:t>
            </a:r>
            <a:endParaRPr sz="1400" b="0" i="0" u="none" strike="noStrike" cap="none">
              <a:solidFill>
                <a:srgbClr val="000000"/>
              </a:solidFill>
              <a:latin typeface="Arial"/>
              <a:ea typeface="Arial"/>
              <a:cs typeface="Arial"/>
              <a:sym typeface="Arial"/>
            </a:endParaRPr>
          </a:p>
        </p:txBody>
      </p:sp>
      <p:sp>
        <p:nvSpPr>
          <p:cNvPr id="107" name="Google Shape;107;p8"/>
          <p:cNvSpPr txBox="1"/>
          <p:nvPr/>
        </p:nvSpPr>
        <p:spPr>
          <a:xfrm>
            <a:off x="8798703" y="2890391"/>
            <a:ext cx="3598513" cy="1323439"/>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600"/>
              <a:buFont typeface="Arial"/>
              <a:buNone/>
            </a:pPr>
            <a:r>
              <a:rPr lang="en-IE" sz="1600" b="1" i="0" u="none" strike="noStrike" cap="none">
                <a:solidFill>
                  <a:schemeClr val="lt1"/>
                </a:solidFill>
                <a:latin typeface="Calibri"/>
                <a:ea typeface="Calibri"/>
                <a:cs typeface="Calibri"/>
                <a:sym typeface="Calibri"/>
              </a:rPr>
              <a:t>We ranked in the top 250 </a:t>
            </a:r>
            <a:br>
              <a:rPr lang="en-IE" sz="1600" b="1" i="0" u="none" strike="noStrike" cap="none">
                <a:solidFill>
                  <a:schemeClr val="lt1"/>
                </a:solidFill>
                <a:latin typeface="Calibri"/>
                <a:ea typeface="Calibri"/>
                <a:cs typeface="Calibri"/>
                <a:sym typeface="Calibri"/>
              </a:rPr>
            </a:br>
            <a:r>
              <a:rPr lang="en-IE" sz="1600" b="1" i="0" u="none" strike="noStrike" cap="none">
                <a:solidFill>
                  <a:schemeClr val="lt1"/>
                </a:solidFill>
                <a:latin typeface="Calibri"/>
                <a:ea typeface="Calibri"/>
                <a:cs typeface="Calibri"/>
                <a:sym typeface="Calibri"/>
              </a:rPr>
              <a:t>World Universities in the </a:t>
            </a:r>
            <a:br>
              <a:rPr lang="en-IE" sz="1600" b="1" i="0" u="none" strike="noStrike" cap="none">
                <a:solidFill>
                  <a:schemeClr val="lt1"/>
                </a:solidFill>
                <a:latin typeface="Calibri"/>
                <a:ea typeface="Calibri"/>
                <a:cs typeface="Calibri"/>
                <a:sym typeface="Calibri"/>
              </a:rPr>
            </a:br>
            <a:r>
              <a:rPr lang="en-IE" sz="1600" b="0" i="0" u="none" strike="noStrike" cap="none">
                <a:solidFill>
                  <a:schemeClr val="lt1"/>
                </a:solidFill>
                <a:latin typeface="Calibri"/>
                <a:ea typeface="Calibri"/>
                <a:cs typeface="Calibri"/>
                <a:sym typeface="Calibri"/>
              </a:rPr>
              <a:t>Times Higher Education </a:t>
            </a:r>
            <a:br>
              <a:rPr lang="en-IE" sz="1600" b="0" i="0" u="none" strike="noStrike" cap="none">
                <a:solidFill>
                  <a:schemeClr val="lt1"/>
                </a:solidFill>
                <a:latin typeface="Calibri"/>
                <a:ea typeface="Calibri"/>
                <a:cs typeface="Calibri"/>
                <a:sym typeface="Calibri"/>
              </a:rPr>
            </a:br>
            <a:r>
              <a:rPr lang="en-IE" sz="1600" b="1" i="0" u="none" strike="noStrike" cap="none">
                <a:solidFill>
                  <a:schemeClr val="lt1"/>
                </a:solidFill>
                <a:latin typeface="Calibri"/>
                <a:ea typeface="Calibri"/>
                <a:cs typeface="Calibri"/>
                <a:sym typeface="Calibri"/>
              </a:rPr>
              <a:t>(THE) World University </a:t>
            </a:r>
            <a:br>
              <a:rPr lang="en-IE" sz="1600" b="1" i="0" u="none" strike="noStrike" cap="none">
                <a:solidFill>
                  <a:schemeClr val="lt1"/>
                </a:solidFill>
                <a:latin typeface="Calibri"/>
                <a:ea typeface="Calibri"/>
                <a:cs typeface="Calibri"/>
                <a:sym typeface="Calibri"/>
              </a:rPr>
            </a:br>
            <a:r>
              <a:rPr lang="en-IE" sz="1600" b="1" i="0" u="none" strike="noStrike" cap="none">
                <a:solidFill>
                  <a:schemeClr val="lt1"/>
                </a:solidFill>
                <a:latin typeface="Calibri"/>
                <a:ea typeface="Calibri"/>
                <a:cs typeface="Calibri"/>
                <a:sym typeface="Calibri"/>
              </a:rPr>
              <a:t>Rankings 2016/2017</a:t>
            </a:r>
            <a:endParaRPr sz="1600" b="1" i="1" u="none" strike="noStrike" cap="none">
              <a:solidFill>
                <a:schemeClr val="lt1"/>
              </a:solidFill>
              <a:latin typeface="Calibri"/>
              <a:ea typeface="Calibri"/>
              <a:cs typeface="Calibri"/>
              <a:sym typeface="Calibri"/>
            </a:endParaRPr>
          </a:p>
        </p:txBody>
      </p:sp>
      <p:sp>
        <p:nvSpPr>
          <p:cNvPr id="108" name="Google Shape;108;p8"/>
          <p:cNvSpPr txBox="1"/>
          <p:nvPr/>
        </p:nvSpPr>
        <p:spPr>
          <a:xfrm>
            <a:off x="2616768" y="3381665"/>
            <a:ext cx="1323682" cy="2077492"/>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2900"/>
              <a:buFont typeface="Arial"/>
              <a:buNone/>
            </a:pPr>
            <a:r>
              <a:rPr lang="en-IE" sz="12900" b="0" i="0" u="none" strike="noStrike" cap="none">
                <a:solidFill>
                  <a:schemeClr val="lt1"/>
                </a:solidFill>
                <a:latin typeface="Calibri"/>
                <a:ea typeface="Calibri"/>
                <a:cs typeface="Calibri"/>
                <a:sym typeface="Calibri"/>
              </a:rPr>
              <a:t>6</a:t>
            </a:r>
            <a:endParaRPr sz="1400" b="0" i="0" u="none" strike="noStrike" cap="none">
              <a:solidFill>
                <a:srgbClr val="000000"/>
              </a:solidFill>
              <a:latin typeface="Arial"/>
              <a:ea typeface="Arial"/>
              <a:cs typeface="Arial"/>
              <a:sym typeface="Arial"/>
            </a:endParaRPr>
          </a:p>
        </p:txBody>
      </p:sp>
      <p:sp>
        <p:nvSpPr>
          <p:cNvPr id="109" name="Google Shape;109;p8"/>
          <p:cNvSpPr txBox="1"/>
          <p:nvPr/>
        </p:nvSpPr>
        <p:spPr>
          <a:xfrm>
            <a:off x="1982169" y="4979390"/>
            <a:ext cx="3598513" cy="1077218"/>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600"/>
              <a:buFont typeface="Arial"/>
              <a:buNone/>
            </a:pPr>
            <a:r>
              <a:rPr lang="en-IE" sz="1600" b="0" i="0" u="none" strike="noStrike" cap="none">
                <a:solidFill>
                  <a:schemeClr val="lt1"/>
                </a:solidFill>
                <a:latin typeface="Calibri"/>
                <a:ea typeface="Calibri"/>
                <a:cs typeface="Calibri"/>
                <a:sym typeface="Calibri"/>
              </a:rPr>
              <a:t>The University rose </a:t>
            </a:r>
            <a:endParaRPr sz="1400" b="0" i="0" u="none" strike="noStrike" cap="none">
              <a:solidFill>
                <a:srgbClr val="000000"/>
              </a:solidFill>
              <a:latin typeface="Arial"/>
              <a:ea typeface="Arial"/>
              <a:cs typeface="Arial"/>
              <a:sym typeface="Arial"/>
            </a:endParaRPr>
          </a:p>
          <a:p>
            <a:pPr marL="6350" marR="0" lvl="1" indent="0" algn="l" rtl="0">
              <a:lnSpc>
                <a:spcPct val="100000"/>
              </a:lnSpc>
              <a:spcBef>
                <a:spcPts val="0"/>
              </a:spcBef>
              <a:spcAft>
                <a:spcPts val="0"/>
              </a:spcAft>
              <a:buClr>
                <a:srgbClr val="000000"/>
              </a:buClr>
              <a:buSzPts val="1600"/>
              <a:buFont typeface="Arial"/>
              <a:buNone/>
            </a:pPr>
            <a:r>
              <a:rPr lang="en-IE" sz="1600" b="0" i="0" u="none" strike="noStrike" cap="none">
                <a:solidFill>
                  <a:schemeClr val="lt1"/>
                </a:solidFill>
                <a:latin typeface="Calibri"/>
                <a:ea typeface="Calibri"/>
                <a:cs typeface="Calibri"/>
                <a:sym typeface="Calibri"/>
              </a:rPr>
              <a:t>6 places in the</a:t>
            </a:r>
            <a:br>
              <a:rPr lang="en-IE" sz="1600" b="0" i="0" u="none" strike="noStrike" cap="none">
                <a:solidFill>
                  <a:schemeClr val="lt1"/>
                </a:solidFill>
                <a:latin typeface="Calibri"/>
                <a:ea typeface="Calibri"/>
                <a:cs typeface="Calibri"/>
                <a:sym typeface="Calibri"/>
              </a:rPr>
            </a:br>
            <a:r>
              <a:rPr lang="en-IE" sz="1600" b="1" i="1" u="none" strike="noStrike" cap="none">
                <a:solidFill>
                  <a:schemeClr val="lt1"/>
                </a:solidFill>
                <a:latin typeface="Calibri"/>
                <a:ea typeface="Calibri"/>
                <a:cs typeface="Calibri"/>
                <a:sym typeface="Calibri"/>
              </a:rPr>
              <a:t>QS World University</a:t>
            </a:r>
            <a:endParaRPr sz="1400" b="0" i="0" u="none" strike="noStrike" cap="none">
              <a:solidFill>
                <a:srgbClr val="000000"/>
              </a:solidFill>
              <a:latin typeface="Arial"/>
              <a:ea typeface="Arial"/>
              <a:cs typeface="Arial"/>
              <a:sym typeface="Arial"/>
            </a:endParaRPr>
          </a:p>
          <a:p>
            <a:pPr marL="6350" marR="0" lvl="1" indent="0" algn="l" rtl="0">
              <a:lnSpc>
                <a:spcPct val="100000"/>
              </a:lnSpc>
              <a:spcBef>
                <a:spcPts val="0"/>
              </a:spcBef>
              <a:spcAft>
                <a:spcPts val="0"/>
              </a:spcAft>
              <a:buClr>
                <a:srgbClr val="000000"/>
              </a:buClr>
              <a:buSzPts val="1600"/>
              <a:buFont typeface="Arial"/>
              <a:buNone/>
            </a:pPr>
            <a:r>
              <a:rPr lang="en-IE" sz="1600" b="1" i="1" u="none" strike="noStrike" cap="none">
                <a:solidFill>
                  <a:schemeClr val="lt1"/>
                </a:solidFill>
                <a:latin typeface="Calibri"/>
                <a:ea typeface="Calibri"/>
                <a:cs typeface="Calibri"/>
                <a:sym typeface="Calibri"/>
              </a:rPr>
              <a:t>Ranking </a:t>
            </a:r>
            <a:r>
              <a:rPr lang="en-IE" sz="1600" b="0" i="0" u="none" strike="noStrike" cap="none">
                <a:solidFill>
                  <a:schemeClr val="lt1"/>
                </a:solidFill>
                <a:latin typeface="Calibri"/>
                <a:ea typeface="Calibri"/>
                <a:cs typeface="Calibri"/>
                <a:sym typeface="Calibri"/>
              </a:rPr>
              <a:t>in 2017</a:t>
            </a:r>
            <a:endParaRPr sz="1600" b="1" i="1" u="none" strike="noStrike" cap="none">
              <a:solidFill>
                <a:schemeClr val="lt1"/>
              </a:solidFill>
              <a:latin typeface="Calibri"/>
              <a:ea typeface="Calibri"/>
              <a:cs typeface="Calibri"/>
              <a:sym typeface="Calibri"/>
            </a:endParaRPr>
          </a:p>
        </p:txBody>
      </p:sp>
      <p:pic>
        <p:nvPicPr>
          <p:cNvPr id="110" name="Google Shape;110;p8"/>
          <p:cNvPicPr preferRelativeResize="0"/>
          <p:nvPr/>
        </p:nvPicPr>
        <p:blipFill rotWithShape="1">
          <a:blip r:embed="rId3">
            <a:alphaModFix/>
          </a:blip>
          <a:srcRect/>
          <a:stretch/>
        </p:blipFill>
        <p:spPr>
          <a:xfrm>
            <a:off x="1903012" y="3965961"/>
            <a:ext cx="805030" cy="958022"/>
          </a:xfrm>
          <a:prstGeom prst="rect">
            <a:avLst/>
          </a:prstGeom>
          <a:noFill/>
          <a:ln>
            <a:noFill/>
          </a:ln>
        </p:spPr>
      </p:pic>
      <p:pic>
        <p:nvPicPr>
          <p:cNvPr id="111" name="Google Shape;111;p8"/>
          <p:cNvPicPr preferRelativeResize="0"/>
          <p:nvPr/>
        </p:nvPicPr>
        <p:blipFill rotWithShape="1">
          <a:blip r:embed="rId4">
            <a:alphaModFix/>
          </a:blip>
          <a:srcRect/>
          <a:stretch/>
        </p:blipFill>
        <p:spPr>
          <a:xfrm>
            <a:off x="6971250" y="1722782"/>
            <a:ext cx="1170594" cy="845264"/>
          </a:xfrm>
          <a:prstGeom prst="rect">
            <a:avLst/>
          </a:prstGeom>
          <a:noFill/>
          <a:ln>
            <a:noFill/>
          </a:ln>
          <a:effectLst>
            <a:outerShdw blurRad="50800" dist="38100" dir="2700000" algn="tl" rotWithShape="0">
              <a:srgbClr val="000000">
                <a:alpha val="40000"/>
              </a:srgb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ext Slide 1" type="obj">
  <p:cSld name="OBJECT">
    <p:spTree>
      <p:nvGrpSpPr>
        <p:cNvPr id="1" name="Shape 238"/>
        <p:cNvGrpSpPr/>
        <p:nvPr/>
      </p:nvGrpSpPr>
      <p:grpSpPr>
        <a:xfrm>
          <a:off x="0" y="0"/>
          <a:ext cx="0" cy="0"/>
          <a:chOff x="0" y="0"/>
          <a:chExt cx="0" cy="0"/>
        </a:xfrm>
      </p:grpSpPr>
      <p:sp>
        <p:nvSpPr>
          <p:cNvPr id="239" name="Google Shape;239;p15"/>
          <p:cNvSpPr/>
          <p:nvPr/>
        </p:nvSpPr>
        <p:spPr>
          <a:xfrm>
            <a:off x="2887677" y="5972158"/>
            <a:ext cx="674128" cy="620798"/>
          </a:xfrm>
          <a:custGeom>
            <a:avLst/>
            <a:gdLst/>
            <a:ahLst/>
            <a:cxnLst/>
            <a:rect l="l" t="t" r="r" b="b"/>
            <a:pathLst>
              <a:path w="1426725" h="6897756" extrusionOk="0">
                <a:moveTo>
                  <a:pt x="0" y="0"/>
                </a:moveTo>
                <a:lnTo>
                  <a:pt x="435484" y="0"/>
                </a:lnTo>
                <a:lnTo>
                  <a:pt x="1426725" y="6897756"/>
                </a:lnTo>
                <a:lnTo>
                  <a:pt x="998924" y="6890072"/>
                </a:lnTo>
                <a:lnTo>
                  <a:pt x="0" y="0"/>
                </a:lnTo>
                <a:close/>
              </a:path>
            </a:pathLst>
          </a:custGeom>
          <a:solidFill>
            <a:srgbClr val="D9C49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40" name="Google Shape;240;p15"/>
          <p:cNvSpPr/>
          <p:nvPr/>
        </p:nvSpPr>
        <p:spPr>
          <a:xfrm>
            <a:off x="-8074" y="5972159"/>
            <a:ext cx="3371092" cy="660616"/>
          </a:xfrm>
          <a:custGeom>
            <a:avLst/>
            <a:gdLst/>
            <a:ahLst/>
            <a:cxnLst/>
            <a:rect l="l" t="t" r="r" b="b"/>
            <a:pathLst>
              <a:path w="7134587" h="7340175" extrusionOk="0">
                <a:moveTo>
                  <a:pt x="4802" y="198195"/>
                </a:moveTo>
                <a:lnTo>
                  <a:pt x="6143346" y="0"/>
                </a:lnTo>
                <a:lnTo>
                  <a:pt x="7134587" y="6897756"/>
                </a:lnTo>
                <a:lnTo>
                  <a:pt x="493" y="7340175"/>
                </a:lnTo>
                <a:cubicBezTo>
                  <a:pt x="-2266" y="5025580"/>
                  <a:pt x="7561" y="2512790"/>
                  <a:pt x="4802" y="198195"/>
                </a:cubicBezTo>
                <a:close/>
              </a:path>
            </a:pathLst>
          </a:custGeom>
          <a:solidFill>
            <a:srgbClr val="7511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41" name="Google Shape;241;p15"/>
          <p:cNvSpPr/>
          <p:nvPr/>
        </p:nvSpPr>
        <p:spPr>
          <a:xfrm rot="10800000">
            <a:off x="3187071" y="5956678"/>
            <a:ext cx="9038769" cy="620799"/>
          </a:xfrm>
          <a:custGeom>
            <a:avLst/>
            <a:gdLst/>
            <a:ahLst/>
            <a:cxnLst/>
            <a:rect l="l" t="t" r="r" b="b"/>
            <a:pathLst>
              <a:path w="19129670" h="6897768" extrusionOk="0">
                <a:moveTo>
                  <a:pt x="23" y="0"/>
                </a:moveTo>
                <a:lnTo>
                  <a:pt x="18138429" y="12"/>
                </a:lnTo>
                <a:lnTo>
                  <a:pt x="19129670" y="6897768"/>
                </a:lnTo>
                <a:lnTo>
                  <a:pt x="58804" y="6587497"/>
                </a:lnTo>
                <a:cubicBezTo>
                  <a:pt x="60183" y="4303588"/>
                  <a:pt x="-1356" y="2283909"/>
                  <a:pt x="23"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242" name="Google Shape;242;p15"/>
          <p:cNvPicPr preferRelativeResize="0"/>
          <p:nvPr/>
        </p:nvPicPr>
        <p:blipFill rotWithShape="1">
          <a:blip r:embed="rId2">
            <a:alphaModFix/>
          </a:blip>
          <a:srcRect/>
          <a:stretch/>
        </p:blipFill>
        <p:spPr>
          <a:xfrm>
            <a:off x="441345" y="6100829"/>
            <a:ext cx="1229499" cy="379534"/>
          </a:xfrm>
          <a:prstGeom prst="rect">
            <a:avLst/>
          </a:prstGeom>
          <a:noFill/>
          <a:ln>
            <a:noFill/>
          </a:ln>
        </p:spPr>
      </p:pic>
      <p:sp>
        <p:nvSpPr>
          <p:cNvPr id="243" name="Google Shape;243;p1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rgbClr val="75114A"/>
              </a:buClr>
              <a:buSzPts val="4400"/>
              <a:buFont typeface="Calibri"/>
              <a:buNone/>
              <a:defRPr sz="4400" b="0" i="0" u="none" strike="noStrike" cap="none">
                <a:solidFill>
                  <a:srgbClr val="75114A"/>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44" name="Google Shape;244;p15"/>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rgbClr val="3F3F3F"/>
              </a:buClr>
              <a:buSzPts val="2800"/>
              <a:buFont typeface="Arial"/>
              <a:buChar char="•"/>
              <a:defRPr sz="2800" b="0" i="0" u="none" strike="noStrike" cap="none">
                <a:solidFill>
                  <a:srgbClr val="3F3F3F"/>
                </a:solidFill>
                <a:latin typeface="Calibri"/>
                <a:ea typeface="Calibri"/>
                <a:cs typeface="Calibri"/>
                <a:sym typeface="Calibri"/>
              </a:defRPr>
            </a:lvl1pPr>
            <a:lvl2pPr marL="914400" marR="0" lvl="1" indent="-381000" algn="l" rtl="0">
              <a:lnSpc>
                <a:spcPct val="90000"/>
              </a:lnSpc>
              <a:spcBef>
                <a:spcPts val="500"/>
              </a:spcBef>
              <a:spcAft>
                <a:spcPts val="0"/>
              </a:spcAft>
              <a:buClr>
                <a:srgbClr val="3F3F3F"/>
              </a:buClr>
              <a:buSzPts val="2400"/>
              <a:buFont typeface="Arial"/>
              <a:buChar char="•"/>
              <a:defRPr sz="2400" b="0" i="0" u="none" strike="noStrike" cap="none">
                <a:solidFill>
                  <a:srgbClr val="3F3F3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3F3F3F"/>
              </a:buClr>
              <a:buSzPts val="2000"/>
              <a:buFont typeface="Arial"/>
              <a:buChar char="•"/>
              <a:defRPr sz="20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9pPr>
          </a:lstStyle>
          <a:p>
            <a:endParaRPr/>
          </a:p>
        </p:txBody>
      </p:sp>
      <p:sp>
        <p:nvSpPr>
          <p:cNvPr id="245" name="Google Shape;245;p15"/>
          <p:cNvSpPr txBox="1">
            <a:spLocks noGrp="1"/>
          </p:cNvSpPr>
          <p:nvPr>
            <p:ph type="ftr" idx="11"/>
          </p:nvPr>
        </p:nvSpPr>
        <p:spPr>
          <a:xfrm>
            <a:off x="7239000" y="6113463"/>
            <a:ext cx="4114800" cy="365100"/>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600" b="0" i="0" u="none" strike="noStrike" cap="none">
                <a:solidFill>
                  <a:srgbClr val="595959"/>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46" name="Google Shape;246;p15"/>
          <p:cNvSpPr txBox="1">
            <a:spLocks noGrp="1"/>
          </p:cNvSpPr>
          <p:nvPr>
            <p:ph type="dt" idx="10"/>
          </p:nvPr>
        </p:nvSpPr>
        <p:spPr>
          <a:xfrm>
            <a:off x="3789598" y="6094049"/>
            <a:ext cx="10893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595959"/>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Title Slide 2" type="title">
  <p:cSld name="TITLE">
    <p:spTree>
      <p:nvGrpSpPr>
        <p:cNvPr id="1" name="Shape 247"/>
        <p:cNvGrpSpPr/>
        <p:nvPr/>
      </p:nvGrpSpPr>
      <p:grpSpPr>
        <a:xfrm>
          <a:off x="0" y="0"/>
          <a:ext cx="0" cy="0"/>
          <a:chOff x="0" y="0"/>
          <a:chExt cx="0" cy="0"/>
        </a:xfrm>
      </p:grpSpPr>
      <p:pic>
        <p:nvPicPr>
          <p:cNvPr id="248" name="Google Shape;248;p16"/>
          <p:cNvPicPr preferRelativeResize="0"/>
          <p:nvPr/>
        </p:nvPicPr>
        <p:blipFill rotWithShape="1">
          <a:blip r:embed="rId2">
            <a:alphaModFix/>
          </a:blip>
          <a:srcRect t="10660" r="3864" b="7840"/>
          <a:stretch/>
        </p:blipFill>
        <p:spPr>
          <a:xfrm>
            <a:off x="-13252" y="0"/>
            <a:ext cx="12205253" cy="6897756"/>
          </a:xfrm>
          <a:prstGeom prst="rect">
            <a:avLst/>
          </a:prstGeom>
          <a:noFill/>
          <a:ln>
            <a:noFill/>
          </a:ln>
        </p:spPr>
      </p:pic>
      <p:sp>
        <p:nvSpPr>
          <p:cNvPr id="249" name="Google Shape;249;p16"/>
          <p:cNvSpPr/>
          <p:nvPr/>
        </p:nvSpPr>
        <p:spPr>
          <a:xfrm>
            <a:off x="5765359" y="0"/>
            <a:ext cx="1426725" cy="6897756"/>
          </a:xfrm>
          <a:custGeom>
            <a:avLst/>
            <a:gdLst/>
            <a:ahLst/>
            <a:cxnLst/>
            <a:rect l="l" t="t" r="r" b="b"/>
            <a:pathLst>
              <a:path w="1426725" h="6897756" extrusionOk="0">
                <a:moveTo>
                  <a:pt x="0" y="0"/>
                </a:moveTo>
                <a:lnTo>
                  <a:pt x="435484" y="0"/>
                </a:lnTo>
                <a:lnTo>
                  <a:pt x="1426725" y="6897756"/>
                </a:lnTo>
                <a:lnTo>
                  <a:pt x="998924" y="6890072"/>
                </a:lnTo>
                <a:lnTo>
                  <a:pt x="0" y="0"/>
                </a:lnTo>
                <a:close/>
              </a:path>
            </a:pathLst>
          </a:custGeom>
          <a:solidFill>
            <a:srgbClr val="D9C49F">
              <a:alpha val="5765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50" name="Google Shape;250;p16"/>
          <p:cNvSpPr/>
          <p:nvPr/>
        </p:nvSpPr>
        <p:spPr>
          <a:xfrm>
            <a:off x="-13252" y="0"/>
            <a:ext cx="6774812" cy="6897756"/>
          </a:xfrm>
          <a:custGeom>
            <a:avLst/>
            <a:gdLst/>
            <a:ahLst/>
            <a:cxnLst/>
            <a:rect l="l" t="t" r="r" b="b"/>
            <a:pathLst>
              <a:path w="6774812" h="6897756" extrusionOk="0">
                <a:moveTo>
                  <a:pt x="0" y="0"/>
                </a:moveTo>
                <a:lnTo>
                  <a:pt x="5783571" y="0"/>
                </a:lnTo>
                <a:lnTo>
                  <a:pt x="6774812" y="6897756"/>
                </a:lnTo>
                <a:lnTo>
                  <a:pt x="0" y="6897756"/>
                </a:lnTo>
                <a:lnTo>
                  <a:pt x="0" y="0"/>
                </a:lnTo>
                <a:close/>
              </a:path>
            </a:pathLst>
          </a:custGeom>
          <a:solidFill>
            <a:srgbClr val="75114A">
              <a:alpha val="686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51" name="Google Shape;251;p16"/>
          <p:cNvSpPr/>
          <p:nvPr/>
        </p:nvSpPr>
        <p:spPr>
          <a:xfrm>
            <a:off x="7164361" y="3977331"/>
            <a:ext cx="5027639" cy="1282148"/>
          </a:xfrm>
          <a:custGeom>
            <a:avLst/>
            <a:gdLst/>
            <a:ahLst/>
            <a:cxnLst/>
            <a:rect l="l" t="t" r="r" b="b"/>
            <a:pathLst>
              <a:path w="5027639" h="1282148" extrusionOk="0">
                <a:moveTo>
                  <a:pt x="0" y="0"/>
                </a:moveTo>
                <a:lnTo>
                  <a:pt x="5027639" y="0"/>
                </a:lnTo>
                <a:lnTo>
                  <a:pt x="5027639" y="1282148"/>
                </a:lnTo>
                <a:lnTo>
                  <a:pt x="357809" y="1282148"/>
                </a:lnTo>
                <a:lnTo>
                  <a:pt x="0" y="0"/>
                </a:lnTo>
                <a:close/>
              </a:path>
            </a:pathLst>
          </a:custGeom>
          <a:solidFill>
            <a:srgbClr val="0C0C0C">
              <a:alpha val="6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52" name="Google Shape;252;p16"/>
          <p:cNvSpPr txBox="1"/>
          <p:nvPr/>
        </p:nvSpPr>
        <p:spPr>
          <a:xfrm>
            <a:off x="7626037" y="-1239550"/>
            <a:ext cx="4104300" cy="47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US" sz="2500" b="0" i="0" u="none" strike="noStrike" cap="none">
                <a:solidFill>
                  <a:schemeClr val="lt1"/>
                </a:solidFill>
                <a:latin typeface="Garamond"/>
                <a:ea typeface="Garamond"/>
                <a:cs typeface="Garamond"/>
                <a:sym typeface="Garamond"/>
              </a:rPr>
              <a:t>Sub text</a:t>
            </a:r>
            <a:endParaRPr sz="1400" b="0" i="0" u="none" strike="noStrike" cap="none">
              <a:solidFill>
                <a:srgbClr val="000000"/>
              </a:solidFill>
              <a:latin typeface="Arial"/>
              <a:ea typeface="Arial"/>
              <a:cs typeface="Arial"/>
              <a:sym typeface="Arial"/>
            </a:endParaRPr>
          </a:p>
        </p:txBody>
      </p:sp>
      <p:pic>
        <p:nvPicPr>
          <p:cNvPr id="253" name="Google Shape;253;p16"/>
          <p:cNvPicPr preferRelativeResize="0"/>
          <p:nvPr/>
        </p:nvPicPr>
        <p:blipFill rotWithShape="1">
          <a:blip r:embed="rId3">
            <a:alphaModFix/>
          </a:blip>
          <a:srcRect/>
          <a:stretch/>
        </p:blipFill>
        <p:spPr>
          <a:xfrm>
            <a:off x="595356" y="424414"/>
            <a:ext cx="2098858" cy="647896"/>
          </a:xfrm>
          <a:prstGeom prst="rect">
            <a:avLst/>
          </a:prstGeom>
          <a:noFill/>
          <a:ln>
            <a:noFill/>
          </a:ln>
        </p:spPr>
      </p:pic>
      <p:sp>
        <p:nvSpPr>
          <p:cNvPr id="254" name="Google Shape;254;p16"/>
          <p:cNvSpPr txBox="1">
            <a:spLocks noGrp="1"/>
          </p:cNvSpPr>
          <p:nvPr>
            <p:ph type="ctrTitle"/>
          </p:nvPr>
        </p:nvSpPr>
        <p:spPr>
          <a:xfrm>
            <a:off x="695501" y="3102474"/>
            <a:ext cx="5162100" cy="26520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rgbClr val="D9C49F"/>
              </a:buClr>
              <a:buSzPts val="7000"/>
              <a:buFont typeface="Garamond"/>
              <a:buNone/>
              <a:defRPr sz="7000" b="1" i="0" u="none" strike="noStrike" cap="none">
                <a:solidFill>
                  <a:srgbClr val="D9C49F"/>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55" name="Google Shape;255;p16"/>
          <p:cNvSpPr txBox="1">
            <a:spLocks noGrp="1"/>
          </p:cNvSpPr>
          <p:nvPr>
            <p:ph type="subTitle" idx="1"/>
          </p:nvPr>
        </p:nvSpPr>
        <p:spPr>
          <a:xfrm>
            <a:off x="7752523" y="4107533"/>
            <a:ext cx="4189200" cy="10212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1000"/>
              </a:spcBef>
              <a:spcAft>
                <a:spcPts val="0"/>
              </a:spcAft>
              <a:buClr>
                <a:schemeClr val="lt1"/>
              </a:buClr>
              <a:buSzPts val="2400"/>
              <a:buFont typeface="Arial"/>
              <a:buNone/>
              <a:defRPr sz="2400" b="0" i="0" u="none" strike="noStrike" cap="none">
                <a:solidFill>
                  <a:schemeClr val="lt1"/>
                </a:solidFill>
                <a:latin typeface="Garamond"/>
                <a:ea typeface="Garamond"/>
                <a:cs typeface="Garamond"/>
                <a:sym typeface="Garamond"/>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Garamond"/>
                <a:ea typeface="Garamond"/>
                <a:cs typeface="Garamond"/>
                <a:sym typeface="Garamond"/>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256" name="Google Shape;256;p16"/>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57" name="Google Shape;257;p16"/>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58" name="Google Shape;258;p1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Divider Slide 2B">
  <p:cSld name="Divider Slide 2B">
    <p:spTree>
      <p:nvGrpSpPr>
        <p:cNvPr id="1" name="Shape 259"/>
        <p:cNvGrpSpPr/>
        <p:nvPr/>
      </p:nvGrpSpPr>
      <p:grpSpPr>
        <a:xfrm>
          <a:off x="0" y="0"/>
          <a:ext cx="0" cy="0"/>
          <a:chOff x="0" y="0"/>
          <a:chExt cx="0" cy="0"/>
        </a:xfrm>
      </p:grpSpPr>
      <p:pic>
        <p:nvPicPr>
          <p:cNvPr id="260" name="Google Shape;260;p17"/>
          <p:cNvPicPr preferRelativeResize="0"/>
          <p:nvPr/>
        </p:nvPicPr>
        <p:blipFill rotWithShape="1">
          <a:blip r:embed="rId2">
            <a:alphaModFix/>
          </a:blip>
          <a:srcRect/>
          <a:stretch/>
        </p:blipFill>
        <p:spPr>
          <a:xfrm>
            <a:off x="-13252" y="0"/>
            <a:ext cx="12205252" cy="6897755"/>
          </a:xfrm>
          <a:prstGeom prst="rect">
            <a:avLst/>
          </a:prstGeom>
          <a:noFill/>
          <a:ln>
            <a:noFill/>
          </a:ln>
        </p:spPr>
      </p:pic>
      <p:sp>
        <p:nvSpPr>
          <p:cNvPr id="261" name="Google Shape;261;p17"/>
          <p:cNvSpPr/>
          <p:nvPr/>
        </p:nvSpPr>
        <p:spPr>
          <a:xfrm>
            <a:off x="5770821" y="0"/>
            <a:ext cx="6421179" cy="6909258"/>
          </a:xfrm>
          <a:custGeom>
            <a:avLst/>
            <a:gdLst/>
            <a:ahLst/>
            <a:cxnLst/>
            <a:rect l="l" t="t" r="r" b="b"/>
            <a:pathLst>
              <a:path w="6421179" h="6909258" extrusionOk="0">
                <a:moveTo>
                  <a:pt x="0" y="0"/>
                </a:moveTo>
                <a:lnTo>
                  <a:pt x="6421179" y="0"/>
                </a:lnTo>
                <a:lnTo>
                  <a:pt x="6421179" y="6897756"/>
                </a:lnTo>
                <a:lnTo>
                  <a:pt x="994913" y="6909258"/>
                </a:lnTo>
                <a:lnTo>
                  <a:pt x="0" y="0"/>
                </a:lnTo>
                <a:close/>
              </a:path>
            </a:pathLst>
          </a:custGeom>
          <a:solidFill>
            <a:srgbClr val="75114A">
              <a:alpha val="7412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262" name="Google Shape;262;p17"/>
          <p:cNvPicPr preferRelativeResize="0"/>
          <p:nvPr/>
        </p:nvPicPr>
        <p:blipFill rotWithShape="1">
          <a:blip r:embed="rId3">
            <a:alphaModFix/>
          </a:blip>
          <a:srcRect/>
          <a:stretch/>
        </p:blipFill>
        <p:spPr>
          <a:xfrm>
            <a:off x="469781" y="385650"/>
            <a:ext cx="2350008" cy="725424"/>
          </a:xfrm>
          <a:prstGeom prst="rect">
            <a:avLst/>
          </a:prstGeom>
          <a:noFill/>
          <a:ln>
            <a:noFill/>
          </a:ln>
        </p:spPr>
      </p:pic>
      <p:sp>
        <p:nvSpPr>
          <p:cNvPr id="263" name="Google Shape;263;p17"/>
          <p:cNvSpPr txBox="1"/>
          <p:nvPr/>
        </p:nvSpPr>
        <p:spPr>
          <a:xfrm>
            <a:off x="7626037" y="-1239550"/>
            <a:ext cx="4104300" cy="47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US" sz="2500" b="0" i="0" u="none" strike="noStrike" cap="none">
                <a:solidFill>
                  <a:schemeClr val="lt1"/>
                </a:solidFill>
                <a:latin typeface="Garamond"/>
                <a:ea typeface="Garamond"/>
                <a:cs typeface="Garamond"/>
                <a:sym typeface="Garamond"/>
              </a:rPr>
              <a:t>Sub text</a:t>
            </a:r>
            <a:endParaRPr sz="1400" b="0" i="0" u="none" strike="noStrike" cap="none">
              <a:solidFill>
                <a:srgbClr val="000000"/>
              </a:solidFill>
              <a:latin typeface="Arial"/>
              <a:ea typeface="Arial"/>
              <a:cs typeface="Arial"/>
              <a:sym typeface="Arial"/>
            </a:endParaRPr>
          </a:p>
        </p:txBody>
      </p:sp>
      <p:sp>
        <p:nvSpPr>
          <p:cNvPr id="264" name="Google Shape;264;p17"/>
          <p:cNvSpPr txBox="1">
            <a:spLocks noGrp="1"/>
          </p:cNvSpPr>
          <p:nvPr>
            <p:ph type="ctrTitle"/>
          </p:nvPr>
        </p:nvSpPr>
        <p:spPr>
          <a:xfrm>
            <a:off x="6779669" y="731126"/>
            <a:ext cx="5162100" cy="22089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lt1"/>
              </a:buClr>
              <a:buSzPts val="6600"/>
              <a:buFont typeface="Calibri"/>
              <a:buNone/>
              <a:defRPr sz="66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65" name="Google Shape;265;p17"/>
          <p:cNvSpPr txBox="1">
            <a:spLocks noGrp="1"/>
          </p:cNvSpPr>
          <p:nvPr>
            <p:ph type="subTitle" idx="1"/>
          </p:nvPr>
        </p:nvSpPr>
        <p:spPr>
          <a:xfrm>
            <a:off x="6815555" y="3111500"/>
            <a:ext cx="5126100" cy="28701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lt1"/>
              </a:buClr>
              <a:buSzPts val="3000"/>
              <a:buFont typeface="Arial"/>
              <a:buNone/>
              <a:defRPr sz="3000" b="0" i="0" u="none" strike="noStrike" cap="none">
                <a:solidFill>
                  <a:schemeClr val="lt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Garamond"/>
                <a:ea typeface="Garamond"/>
                <a:cs typeface="Garamond"/>
                <a:sym typeface="Garamond"/>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266" name="Google Shape;266;p17"/>
          <p:cNvSpPr txBox="1">
            <a:spLocks noGrp="1"/>
          </p:cNvSpPr>
          <p:nvPr>
            <p:ph type="dt" idx="10"/>
          </p:nvPr>
        </p:nvSpPr>
        <p:spPr>
          <a:xfrm>
            <a:off x="270643" y="6356350"/>
            <a:ext cx="27432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67" name="Google Shape;267;p17"/>
          <p:cNvSpPr txBox="1">
            <a:spLocks noGrp="1"/>
          </p:cNvSpPr>
          <p:nvPr>
            <p:ph type="ftr" idx="11"/>
          </p:nvPr>
        </p:nvSpPr>
        <p:spPr>
          <a:xfrm>
            <a:off x="7826829" y="6361571"/>
            <a:ext cx="4114800" cy="365100"/>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Divider Slide 1B">
  <p:cSld name="Divider Slide 1B">
    <p:spTree>
      <p:nvGrpSpPr>
        <p:cNvPr id="1" name="Shape 268"/>
        <p:cNvGrpSpPr/>
        <p:nvPr/>
      </p:nvGrpSpPr>
      <p:grpSpPr>
        <a:xfrm>
          <a:off x="0" y="0"/>
          <a:ext cx="0" cy="0"/>
          <a:chOff x="0" y="0"/>
          <a:chExt cx="0" cy="0"/>
        </a:xfrm>
      </p:grpSpPr>
      <p:pic>
        <p:nvPicPr>
          <p:cNvPr id="269" name="Google Shape;269;p18"/>
          <p:cNvPicPr preferRelativeResize="0"/>
          <p:nvPr/>
        </p:nvPicPr>
        <p:blipFill rotWithShape="1">
          <a:blip r:embed="rId2">
            <a:alphaModFix/>
          </a:blip>
          <a:srcRect l="979" t="1909" r="1077" b="15068"/>
          <a:stretch/>
        </p:blipFill>
        <p:spPr>
          <a:xfrm>
            <a:off x="-13253" y="0"/>
            <a:ext cx="12205255" cy="6897757"/>
          </a:xfrm>
          <a:prstGeom prst="rect">
            <a:avLst/>
          </a:prstGeom>
          <a:noFill/>
          <a:ln>
            <a:noFill/>
          </a:ln>
        </p:spPr>
      </p:pic>
      <p:pic>
        <p:nvPicPr>
          <p:cNvPr id="270" name="Google Shape;270;p18"/>
          <p:cNvPicPr preferRelativeResize="0"/>
          <p:nvPr/>
        </p:nvPicPr>
        <p:blipFill rotWithShape="1">
          <a:blip r:embed="rId3">
            <a:alphaModFix amt="38000"/>
          </a:blip>
          <a:srcRect l="23092" t="38466" r="-5153" b="2446"/>
          <a:stretch/>
        </p:blipFill>
        <p:spPr>
          <a:xfrm>
            <a:off x="-13254" y="1"/>
            <a:ext cx="8084129" cy="6897758"/>
          </a:xfrm>
          <a:prstGeom prst="rect">
            <a:avLst/>
          </a:prstGeom>
          <a:noFill/>
          <a:ln>
            <a:noFill/>
          </a:ln>
        </p:spPr>
      </p:pic>
      <p:sp>
        <p:nvSpPr>
          <p:cNvPr id="271" name="Google Shape;271;p18"/>
          <p:cNvSpPr/>
          <p:nvPr/>
        </p:nvSpPr>
        <p:spPr>
          <a:xfrm>
            <a:off x="5770821" y="0"/>
            <a:ext cx="6421179" cy="6909258"/>
          </a:xfrm>
          <a:custGeom>
            <a:avLst/>
            <a:gdLst/>
            <a:ahLst/>
            <a:cxnLst/>
            <a:rect l="l" t="t" r="r" b="b"/>
            <a:pathLst>
              <a:path w="6421179" h="6909258" extrusionOk="0">
                <a:moveTo>
                  <a:pt x="0" y="0"/>
                </a:moveTo>
                <a:lnTo>
                  <a:pt x="6421179" y="0"/>
                </a:lnTo>
                <a:lnTo>
                  <a:pt x="6421179" y="6897756"/>
                </a:lnTo>
                <a:lnTo>
                  <a:pt x="994913" y="6909258"/>
                </a:lnTo>
                <a:lnTo>
                  <a:pt x="0" y="0"/>
                </a:lnTo>
                <a:close/>
              </a:path>
            </a:pathLst>
          </a:custGeom>
          <a:solidFill>
            <a:srgbClr val="39818D">
              <a:alpha val="7412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272" name="Google Shape;272;p18"/>
          <p:cNvPicPr preferRelativeResize="0"/>
          <p:nvPr/>
        </p:nvPicPr>
        <p:blipFill rotWithShape="1">
          <a:blip r:embed="rId4">
            <a:alphaModFix/>
          </a:blip>
          <a:srcRect/>
          <a:stretch/>
        </p:blipFill>
        <p:spPr>
          <a:xfrm>
            <a:off x="469781" y="385650"/>
            <a:ext cx="2350008" cy="725424"/>
          </a:xfrm>
          <a:prstGeom prst="rect">
            <a:avLst/>
          </a:prstGeom>
          <a:noFill/>
          <a:ln>
            <a:noFill/>
          </a:ln>
        </p:spPr>
      </p:pic>
      <p:sp>
        <p:nvSpPr>
          <p:cNvPr id="273" name="Google Shape;273;p18"/>
          <p:cNvSpPr txBox="1"/>
          <p:nvPr/>
        </p:nvSpPr>
        <p:spPr>
          <a:xfrm>
            <a:off x="7626037" y="-1239550"/>
            <a:ext cx="4104300" cy="47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US" sz="2500" b="0" i="0" u="none" strike="noStrike" cap="none">
                <a:solidFill>
                  <a:schemeClr val="lt1"/>
                </a:solidFill>
                <a:latin typeface="Garamond"/>
                <a:ea typeface="Garamond"/>
                <a:cs typeface="Garamond"/>
                <a:sym typeface="Garamond"/>
              </a:rPr>
              <a:t>Sub text</a:t>
            </a:r>
            <a:endParaRPr sz="1400" b="0" i="0" u="none" strike="noStrike" cap="none">
              <a:solidFill>
                <a:srgbClr val="000000"/>
              </a:solidFill>
              <a:latin typeface="Arial"/>
              <a:ea typeface="Arial"/>
              <a:cs typeface="Arial"/>
              <a:sym typeface="Arial"/>
            </a:endParaRPr>
          </a:p>
        </p:txBody>
      </p:sp>
      <p:sp>
        <p:nvSpPr>
          <p:cNvPr id="274" name="Google Shape;274;p18"/>
          <p:cNvSpPr txBox="1">
            <a:spLocks noGrp="1"/>
          </p:cNvSpPr>
          <p:nvPr>
            <p:ph type="ctrTitle"/>
          </p:nvPr>
        </p:nvSpPr>
        <p:spPr>
          <a:xfrm>
            <a:off x="6779669" y="731126"/>
            <a:ext cx="5162100" cy="22089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lt1"/>
              </a:buClr>
              <a:buSzPts val="6600"/>
              <a:buFont typeface="Calibri"/>
              <a:buNone/>
              <a:defRPr sz="66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75" name="Google Shape;275;p18"/>
          <p:cNvSpPr txBox="1">
            <a:spLocks noGrp="1"/>
          </p:cNvSpPr>
          <p:nvPr>
            <p:ph type="subTitle" idx="1"/>
          </p:nvPr>
        </p:nvSpPr>
        <p:spPr>
          <a:xfrm>
            <a:off x="6815555" y="3111500"/>
            <a:ext cx="5126100" cy="28701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lt1"/>
              </a:buClr>
              <a:buSzPts val="3000"/>
              <a:buFont typeface="Arial"/>
              <a:buNone/>
              <a:defRPr sz="3000" b="0" i="0" u="none" strike="noStrike" cap="none">
                <a:solidFill>
                  <a:schemeClr val="lt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Garamond"/>
                <a:ea typeface="Garamond"/>
                <a:cs typeface="Garamond"/>
                <a:sym typeface="Garamond"/>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276" name="Google Shape;276;p18"/>
          <p:cNvSpPr txBox="1">
            <a:spLocks noGrp="1"/>
          </p:cNvSpPr>
          <p:nvPr>
            <p:ph type="ftr" idx="11"/>
          </p:nvPr>
        </p:nvSpPr>
        <p:spPr>
          <a:xfrm>
            <a:off x="7826829" y="6361571"/>
            <a:ext cx="4114800" cy="365100"/>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77" name="Google Shape;277;p18"/>
          <p:cNvSpPr txBox="1">
            <a:spLocks noGrp="1"/>
          </p:cNvSpPr>
          <p:nvPr>
            <p:ph type="dt" idx="10"/>
          </p:nvPr>
        </p:nvSpPr>
        <p:spPr>
          <a:xfrm>
            <a:off x="270643" y="6356350"/>
            <a:ext cx="27432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Divider Slide 3B">
  <p:cSld name="Divider Slide 3B">
    <p:spTree>
      <p:nvGrpSpPr>
        <p:cNvPr id="1" name="Shape 278"/>
        <p:cNvGrpSpPr/>
        <p:nvPr/>
      </p:nvGrpSpPr>
      <p:grpSpPr>
        <a:xfrm>
          <a:off x="0" y="0"/>
          <a:ext cx="0" cy="0"/>
          <a:chOff x="0" y="0"/>
          <a:chExt cx="0" cy="0"/>
        </a:xfrm>
      </p:grpSpPr>
      <p:pic>
        <p:nvPicPr>
          <p:cNvPr id="279" name="Google Shape;279;p19"/>
          <p:cNvPicPr preferRelativeResize="0"/>
          <p:nvPr/>
        </p:nvPicPr>
        <p:blipFill rotWithShape="1">
          <a:blip r:embed="rId2">
            <a:alphaModFix/>
          </a:blip>
          <a:srcRect l="7071" t="9189" b="12397"/>
          <a:stretch/>
        </p:blipFill>
        <p:spPr>
          <a:xfrm>
            <a:off x="-1" y="0"/>
            <a:ext cx="12191581" cy="6857999"/>
          </a:xfrm>
          <a:prstGeom prst="rect">
            <a:avLst/>
          </a:prstGeom>
          <a:noFill/>
          <a:ln>
            <a:noFill/>
          </a:ln>
        </p:spPr>
      </p:pic>
      <p:sp>
        <p:nvSpPr>
          <p:cNvPr id="280" name="Google Shape;280;p19"/>
          <p:cNvSpPr/>
          <p:nvPr/>
        </p:nvSpPr>
        <p:spPr>
          <a:xfrm>
            <a:off x="5770821" y="-25629"/>
            <a:ext cx="6421179" cy="6909258"/>
          </a:xfrm>
          <a:custGeom>
            <a:avLst/>
            <a:gdLst/>
            <a:ahLst/>
            <a:cxnLst/>
            <a:rect l="l" t="t" r="r" b="b"/>
            <a:pathLst>
              <a:path w="6421179" h="6909258" extrusionOk="0">
                <a:moveTo>
                  <a:pt x="0" y="0"/>
                </a:moveTo>
                <a:lnTo>
                  <a:pt x="6421179" y="0"/>
                </a:lnTo>
                <a:lnTo>
                  <a:pt x="6421179" y="6897756"/>
                </a:lnTo>
                <a:lnTo>
                  <a:pt x="994913" y="6909258"/>
                </a:lnTo>
                <a:lnTo>
                  <a:pt x="0" y="0"/>
                </a:lnTo>
                <a:close/>
              </a:path>
            </a:pathLst>
          </a:custGeom>
          <a:solidFill>
            <a:srgbClr val="82A434">
              <a:alpha val="7412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281" name="Google Shape;281;p19"/>
          <p:cNvPicPr preferRelativeResize="0"/>
          <p:nvPr/>
        </p:nvPicPr>
        <p:blipFill rotWithShape="1">
          <a:blip r:embed="rId3">
            <a:alphaModFix/>
          </a:blip>
          <a:srcRect/>
          <a:stretch/>
        </p:blipFill>
        <p:spPr>
          <a:xfrm>
            <a:off x="469781" y="385650"/>
            <a:ext cx="2350008" cy="725424"/>
          </a:xfrm>
          <a:prstGeom prst="rect">
            <a:avLst/>
          </a:prstGeom>
          <a:noFill/>
          <a:ln>
            <a:noFill/>
          </a:ln>
        </p:spPr>
      </p:pic>
      <p:sp>
        <p:nvSpPr>
          <p:cNvPr id="282" name="Google Shape;282;p19"/>
          <p:cNvSpPr txBox="1"/>
          <p:nvPr/>
        </p:nvSpPr>
        <p:spPr>
          <a:xfrm>
            <a:off x="7626037" y="-1239550"/>
            <a:ext cx="4104300" cy="47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US" sz="2500" b="0" i="0" u="none" strike="noStrike" cap="none">
                <a:solidFill>
                  <a:schemeClr val="lt1"/>
                </a:solidFill>
                <a:latin typeface="Garamond"/>
                <a:ea typeface="Garamond"/>
                <a:cs typeface="Garamond"/>
                <a:sym typeface="Garamond"/>
              </a:rPr>
              <a:t>Sub text</a:t>
            </a:r>
            <a:endParaRPr sz="1400" b="0" i="0" u="none" strike="noStrike" cap="none">
              <a:solidFill>
                <a:srgbClr val="000000"/>
              </a:solidFill>
              <a:latin typeface="Arial"/>
              <a:ea typeface="Arial"/>
              <a:cs typeface="Arial"/>
              <a:sym typeface="Arial"/>
            </a:endParaRPr>
          </a:p>
        </p:txBody>
      </p:sp>
      <p:sp>
        <p:nvSpPr>
          <p:cNvPr id="283" name="Google Shape;283;p19"/>
          <p:cNvSpPr txBox="1">
            <a:spLocks noGrp="1"/>
          </p:cNvSpPr>
          <p:nvPr>
            <p:ph type="ctrTitle"/>
          </p:nvPr>
        </p:nvSpPr>
        <p:spPr>
          <a:xfrm>
            <a:off x="6779669" y="731126"/>
            <a:ext cx="5162100" cy="22089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lt1"/>
              </a:buClr>
              <a:buSzPts val="6600"/>
              <a:buFont typeface="Calibri"/>
              <a:buNone/>
              <a:defRPr sz="66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84" name="Google Shape;284;p19"/>
          <p:cNvSpPr txBox="1">
            <a:spLocks noGrp="1"/>
          </p:cNvSpPr>
          <p:nvPr>
            <p:ph type="subTitle" idx="1"/>
          </p:nvPr>
        </p:nvSpPr>
        <p:spPr>
          <a:xfrm>
            <a:off x="6815555" y="3111500"/>
            <a:ext cx="5126100" cy="28701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lt1"/>
              </a:buClr>
              <a:buSzPts val="3000"/>
              <a:buFont typeface="Arial"/>
              <a:buNone/>
              <a:defRPr sz="3000" b="0" i="0" u="none" strike="noStrike" cap="none">
                <a:solidFill>
                  <a:schemeClr val="lt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Garamond"/>
                <a:ea typeface="Garamond"/>
                <a:cs typeface="Garamond"/>
                <a:sym typeface="Garamond"/>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285" name="Google Shape;285;p19"/>
          <p:cNvSpPr txBox="1">
            <a:spLocks noGrp="1"/>
          </p:cNvSpPr>
          <p:nvPr>
            <p:ph type="dt" idx="10"/>
          </p:nvPr>
        </p:nvSpPr>
        <p:spPr>
          <a:xfrm>
            <a:off x="270643" y="6356350"/>
            <a:ext cx="27432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86" name="Google Shape;286;p19"/>
          <p:cNvSpPr txBox="1">
            <a:spLocks noGrp="1"/>
          </p:cNvSpPr>
          <p:nvPr>
            <p:ph type="ftr" idx="11"/>
          </p:nvPr>
        </p:nvSpPr>
        <p:spPr>
          <a:xfrm>
            <a:off x="7826829" y="6361571"/>
            <a:ext cx="4114800" cy="365100"/>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287"/>
        <p:cNvGrpSpPr/>
        <p:nvPr/>
      </p:nvGrpSpPr>
      <p:grpSpPr>
        <a:xfrm>
          <a:off x="0" y="0"/>
          <a:ext cx="0" cy="0"/>
          <a:chOff x="0" y="0"/>
          <a:chExt cx="0" cy="0"/>
        </a:xfrm>
      </p:grpSpPr>
      <p:sp>
        <p:nvSpPr>
          <p:cNvPr id="288" name="Google Shape;288;p20"/>
          <p:cNvSpPr/>
          <p:nvPr/>
        </p:nvSpPr>
        <p:spPr>
          <a:xfrm>
            <a:off x="0" y="0"/>
            <a:ext cx="12192000" cy="6858000"/>
          </a:xfrm>
          <a:prstGeom prst="rect">
            <a:avLst/>
          </a:prstGeom>
          <a:solidFill>
            <a:srgbClr val="414B5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9" name="Google Shape;289;p20"/>
          <p:cNvSpPr/>
          <p:nvPr/>
        </p:nvSpPr>
        <p:spPr>
          <a:xfrm>
            <a:off x="6291470" y="4182533"/>
            <a:ext cx="5155500" cy="2218200"/>
          </a:xfrm>
          <a:prstGeom prst="rect">
            <a:avLst/>
          </a:prstGeom>
          <a:solidFill>
            <a:srgbClr val="B94F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0" name="Google Shape;290;p20"/>
          <p:cNvSpPr txBox="1"/>
          <p:nvPr/>
        </p:nvSpPr>
        <p:spPr>
          <a:xfrm>
            <a:off x="6616390" y="4399704"/>
            <a:ext cx="4754100" cy="1754400"/>
          </a:xfrm>
          <a:prstGeom prst="rect">
            <a:avLst/>
          </a:prstGeom>
          <a:noFill/>
          <a:ln>
            <a:noFill/>
          </a:ln>
        </p:spPr>
        <p:txBody>
          <a:bodyPr spcFirstLastPara="1" wrap="square" lIns="91425" tIns="45700" rIns="91425" bIns="45700" anchor="t" anchorCtr="0">
            <a:noAutofit/>
          </a:bodyPr>
          <a:lstStyle/>
          <a:p>
            <a:pPr marL="6350" marR="0" lvl="1"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We are </a:t>
            </a:r>
            <a:r>
              <a:rPr lang="en-US" sz="2000" b="1" i="0" u="none" strike="noStrike" cap="none">
                <a:solidFill>
                  <a:schemeClr val="lt1"/>
                </a:solidFill>
                <a:latin typeface="Calibri"/>
                <a:ea typeface="Calibri"/>
                <a:cs typeface="Calibri"/>
                <a:sym typeface="Calibri"/>
              </a:rPr>
              <a:t>one of Ireland’s top universities </a:t>
            </a:r>
            <a:endParaRPr sz="1400" b="0" i="0" u="none" strike="noStrike" cap="none">
              <a:solidFill>
                <a:srgbClr val="000000"/>
              </a:solidFill>
              <a:latin typeface="Arial"/>
              <a:ea typeface="Arial"/>
              <a:cs typeface="Arial"/>
              <a:sym typeface="Arial"/>
            </a:endParaRPr>
          </a:p>
          <a:p>
            <a:pPr marL="6350" marR="0" lvl="1" indent="0" algn="l" rtl="0">
              <a:lnSpc>
                <a:spcPct val="90000"/>
              </a:lnSpc>
              <a:spcBef>
                <a:spcPts val="0"/>
              </a:spcBef>
              <a:spcAft>
                <a:spcPts val="0"/>
              </a:spcAft>
              <a:buClr>
                <a:srgbClr val="000000"/>
              </a:buClr>
              <a:buSzPts val="2000"/>
              <a:buFont typeface="Arial"/>
              <a:buNone/>
            </a:pPr>
            <a:r>
              <a:rPr lang="en-US" sz="2000" b="1" i="0" u="none" strike="noStrike" cap="none">
                <a:solidFill>
                  <a:schemeClr val="lt1"/>
                </a:solidFill>
                <a:latin typeface="Calibri"/>
                <a:ea typeface="Calibri"/>
                <a:cs typeface="Calibri"/>
                <a:sym typeface="Calibri"/>
              </a:rPr>
              <a:t>for graduate employability, </a:t>
            </a:r>
            <a:r>
              <a:rPr lang="en-US" sz="2000" b="0" i="0" u="none" strike="noStrike" cap="none">
                <a:solidFill>
                  <a:schemeClr val="lt1"/>
                </a:solidFill>
                <a:latin typeface="Calibri"/>
                <a:ea typeface="Calibri"/>
                <a:cs typeface="Calibri"/>
                <a:sym typeface="Calibri"/>
              </a:rPr>
              <a:t>with over</a:t>
            </a:r>
            <a:endParaRPr sz="1400" b="0" i="0" u="none" strike="noStrike" cap="none">
              <a:solidFill>
                <a:srgbClr val="000000"/>
              </a:solidFill>
              <a:latin typeface="Arial"/>
              <a:ea typeface="Arial"/>
              <a:cs typeface="Arial"/>
              <a:sym typeface="Arial"/>
            </a:endParaRPr>
          </a:p>
          <a:p>
            <a:pPr marL="6350" marR="0" lvl="1"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	                      of our graduates </a:t>
            </a:r>
            <a:endParaRPr sz="1400" b="0" i="0" u="none" strike="noStrike" cap="none">
              <a:solidFill>
                <a:srgbClr val="000000"/>
              </a:solidFill>
              <a:latin typeface="Arial"/>
              <a:ea typeface="Arial"/>
              <a:cs typeface="Arial"/>
              <a:sym typeface="Arial"/>
            </a:endParaRPr>
          </a:p>
          <a:p>
            <a:pPr marL="6350" marR="0" lvl="1"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	                      working or in further</a:t>
            </a:r>
            <a:br>
              <a:rPr lang="en-US" sz="2000" b="0" i="0" u="none" strike="noStrike" cap="none">
                <a:solidFill>
                  <a:schemeClr val="lt1"/>
                </a:solidFill>
                <a:latin typeface="Calibri"/>
                <a:ea typeface="Calibri"/>
                <a:cs typeface="Calibri"/>
                <a:sym typeface="Calibri"/>
              </a:rPr>
            </a:br>
            <a:r>
              <a:rPr lang="en-US" sz="2000" b="0" i="0" u="none" strike="noStrike" cap="none">
                <a:solidFill>
                  <a:schemeClr val="lt1"/>
                </a:solidFill>
                <a:latin typeface="Calibri"/>
                <a:ea typeface="Calibri"/>
                <a:cs typeface="Calibri"/>
                <a:sym typeface="Calibri"/>
              </a:rPr>
              <a:t>                                      study within six</a:t>
            </a:r>
            <a:br>
              <a:rPr lang="en-US" sz="2000" b="0" i="0" u="none" strike="noStrike" cap="none">
                <a:solidFill>
                  <a:schemeClr val="lt1"/>
                </a:solidFill>
                <a:latin typeface="Calibri"/>
                <a:ea typeface="Calibri"/>
                <a:cs typeface="Calibri"/>
                <a:sym typeface="Calibri"/>
              </a:rPr>
            </a:br>
            <a:r>
              <a:rPr lang="en-US" sz="2000" b="0" i="0" u="none" strike="noStrike" cap="none">
                <a:solidFill>
                  <a:schemeClr val="lt1"/>
                </a:solidFill>
                <a:latin typeface="Calibri"/>
                <a:ea typeface="Calibri"/>
                <a:cs typeface="Calibri"/>
                <a:sym typeface="Calibri"/>
              </a:rPr>
              <a:t>                                      months of graduating</a:t>
            </a:r>
            <a:endParaRPr sz="2000" b="1" i="0" u="none" strike="noStrike" cap="none">
              <a:solidFill>
                <a:schemeClr val="lt1"/>
              </a:solidFill>
              <a:latin typeface="Calibri"/>
              <a:ea typeface="Calibri"/>
              <a:cs typeface="Calibri"/>
              <a:sym typeface="Calibri"/>
            </a:endParaRPr>
          </a:p>
        </p:txBody>
      </p:sp>
      <p:sp>
        <p:nvSpPr>
          <p:cNvPr id="291" name="Google Shape;291;p20"/>
          <p:cNvSpPr/>
          <p:nvPr/>
        </p:nvSpPr>
        <p:spPr>
          <a:xfrm>
            <a:off x="704180" y="1778000"/>
            <a:ext cx="3850800" cy="2709300"/>
          </a:xfrm>
          <a:prstGeom prst="rect">
            <a:avLst/>
          </a:prstGeom>
          <a:solidFill>
            <a:srgbClr val="72E0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2" name="Google Shape;292;p20"/>
          <p:cNvSpPr/>
          <p:nvPr/>
        </p:nvSpPr>
        <p:spPr>
          <a:xfrm>
            <a:off x="704181" y="4707467"/>
            <a:ext cx="5327700" cy="1693200"/>
          </a:xfrm>
          <a:prstGeom prst="rect">
            <a:avLst/>
          </a:prstGeom>
          <a:solidFill>
            <a:srgbClr val="96BB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3" name="Google Shape;293;p20"/>
          <p:cNvSpPr/>
          <p:nvPr/>
        </p:nvSpPr>
        <p:spPr>
          <a:xfrm>
            <a:off x="7704667" y="592667"/>
            <a:ext cx="3742200" cy="3386700"/>
          </a:xfrm>
          <a:prstGeom prst="rect">
            <a:avLst/>
          </a:prstGeom>
          <a:solidFill>
            <a:srgbClr val="CFC49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4" name="Google Shape;294;p20"/>
          <p:cNvSpPr/>
          <p:nvPr/>
        </p:nvSpPr>
        <p:spPr>
          <a:xfrm>
            <a:off x="4792133" y="304800"/>
            <a:ext cx="2624700" cy="3674400"/>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5" name="Google Shape;295;p20"/>
          <p:cNvSpPr txBox="1"/>
          <p:nvPr/>
        </p:nvSpPr>
        <p:spPr>
          <a:xfrm>
            <a:off x="953377" y="3340191"/>
            <a:ext cx="3598500" cy="10158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of </a:t>
            </a:r>
            <a:r>
              <a:rPr lang="en-US" sz="2000" b="1" i="0" u="none" strike="noStrike" cap="none">
                <a:solidFill>
                  <a:schemeClr val="lt1"/>
                </a:solidFill>
                <a:latin typeface="Calibri"/>
                <a:ea typeface="Calibri"/>
                <a:cs typeface="Calibri"/>
                <a:sym typeface="Calibri"/>
              </a:rPr>
              <a:t>universities worldwide </a:t>
            </a:r>
            <a:r>
              <a:rPr lang="en-US" sz="2000" b="0" i="0" u="none" strike="noStrike" cap="none">
                <a:solidFill>
                  <a:schemeClr val="lt1"/>
                </a:solidFill>
                <a:latin typeface="Calibri"/>
                <a:ea typeface="Calibri"/>
                <a:cs typeface="Calibri"/>
                <a:sym typeface="Calibri"/>
              </a:rPr>
              <a:t>according to </a:t>
            </a:r>
            <a:r>
              <a:rPr lang="en-US" sz="2000" b="1" i="0" u="none" strike="noStrike" cap="none">
                <a:solidFill>
                  <a:schemeClr val="lt1"/>
                </a:solidFill>
                <a:latin typeface="Calibri"/>
                <a:ea typeface="Calibri"/>
                <a:cs typeface="Calibri"/>
                <a:sym typeface="Calibri"/>
              </a:rPr>
              <a:t>QS World </a:t>
            </a:r>
            <a:br>
              <a:rPr lang="en-US" sz="2000" b="1" i="0" u="none" strike="noStrike" cap="none">
                <a:solidFill>
                  <a:schemeClr val="lt1"/>
                </a:solidFill>
                <a:latin typeface="Calibri"/>
                <a:ea typeface="Calibri"/>
                <a:cs typeface="Calibri"/>
                <a:sym typeface="Calibri"/>
              </a:rPr>
            </a:br>
            <a:r>
              <a:rPr lang="en-US" sz="2000" b="1" i="0" u="none" strike="noStrike" cap="none">
                <a:solidFill>
                  <a:schemeClr val="lt1"/>
                </a:solidFill>
                <a:latin typeface="Calibri"/>
                <a:ea typeface="Calibri"/>
                <a:cs typeface="Calibri"/>
                <a:sym typeface="Calibri"/>
              </a:rPr>
              <a:t>University Rankings</a:t>
            </a:r>
            <a:endParaRPr sz="1400" b="0" i="0" u="none" strike="noStrike" cap="none">
              <a:solidFill>
                <a:srgbClr val="000000"/>
              </a:solidFill>
              <a:latin typeface="Arial"/>
              <a:ea typeface="Arial"/>
              <a:cs typeface="Arial"/>
              <a:sym typeface="Arial"/>
            </a:endParaRPr>
          </a:p>
        </p:txBody>
      </p:sp>
      <p:sp>
        <p:nvSpPr>
          <p:cNvPr id="296" name="Google Shape;296;p20"/>
          <p:cNvSpPr txBox="1"/>
          <p:nvPr/>
        </p:nvSpPr>
        <p:spPr>
          <a:xfrm>
            <a:off x="966346" y="1898945"/>
            <a:ext cx="1537800" cy="591000"/>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We rank</a:t>
            </a:r>
            <a:br>
              <a:rPr lang="en-US" sz="2000" b="0" i="0" u="none" strike="noStrike" cap="none">
                <a:solidFill>
                  <a:schemeClr val="lt1"/>
                </a:solidFill>
                <a:latin typeface="Calibri"/>
                <a:ea typeface="Calibri"/>
                <a:cs typeface="Calibri"/>
                <a:sym typeface="Calibri"/>
              </a:rPr>
            </a:br>
            <a:r>
              <a:rPr lang="en-US" sz="2000" b="0" i="0" u="none" strike="noStrike" cap="none">
                <a:solidFill>
                  <a:schemeClr val="lt1"/>
                </a:solidFill>
                <a:latin typeface="Calibri"/>
                <a:ea typeface="Calibri"/>
                <a:cs typeface="Calibri"/>
                <a:sym typeface="Calibri"/>
              </a:rPr>
              <a:t>among the</a:t>
            </a:r>
            <a:endParaRPr sz="2000" b="1" i="0" u="none" strike="noStrike" cap="none">
              <a:solidFill>
                <a:schemeClr val="lt1"/>
              </a:solidFill>
              <a:latin typeface="Calibri"/>
              <a:ea typeface="Calibri"/>
              <a:cs typeface="Calibri"/>
              <a:sym typeface="Calibri"/>
            </a:endParaRPr>
          </a:p>
        </p:txBody>
      </p:sp>
      <p:sp>
        <p:nvSpPr>
          <p:cNvPr id="297" name="Google Shape;297;p20"/>
          <p:cNvSpPr txBox="1"/>
          <p:nvPr/>
        </p:nvSpPr>
        <p:spPr>
          <a:xfrm>
            <a:off x="1305942" y="2375309"/>
            <a:ext cx="1323600" cy="9387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5500"/>
              <a:buFont typeface="Arial"/>
              <a:buNone/>
            </a:pPr>
            <a:r>
              <a:rPr lang="en-US" sz="5500" b="1" i="0" u="none" strike="noStrike" cap="none">
                <a:solidFill>
                  <a:srgbClr val="243C57"/>
                </a:solidFill>
                <a:latin typeface="Calibri"/>
                <a:ea typeface="Calibri"/>
                <a:cs typeface="Calibri"/>
                <a:sym typeface="Calibri"/>
              </a:rPr>
              <a:t>top</a:t>
            </a:r>
            <a:endParaRPr sz="1400" b="0" i="0" u="none" strike="noStrike" cap="none">
              <a:solidFill>
                <a:srgbClr val="000000"/>
              </a:solidFill>
              <a:latin typeface="Arial"/>
              <a:ea typeface="Arial"/>
              <a:cs typeface="Arial"/>
              <a:sym typeface="Arial"/>
            </a:endParaRPr>
          </a:p>
        </p:txBody>
      </p:sp>
      <p:sp>
        <p:nvSpPr>
          <p:cNvPr id="298" name="Google Shape;298;p20"/>
          <p:cNvSpPr txBox="1"/>
          <p:nvPr/>
        </p:nvSpPr>
        <p:spPr>
          <a:xfrm>
            <a:off x="2225455" y="1610974"/>
            <a:ext cx="1323600" cy="20775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2900"/>
              <a:buFont typeface="Arial"/>
              <a:buNone/>
            </a:pPr>
            <a:r>
              <a:rPr lang="en-US" sz="12900" b="1" i="0" u="none" strike="noStrike" cap="none">
                <a:solidFill>
                  <a:srgbClr val="243C57"/>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299" name="Google Shape;299;p20"/>
          <p:cNvSpPr txBox="1"/>
          <p:nvPr/>
        </p:nvSpPr>
        <p:spPr>
          <a:xfrm>
            <a:off x="2879267" y="1945667"/>
            <a:ext cx="1323600" cy="9387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5500"/>
              <a:buFont typeface="Arial"/>
              <a:buNone/>
            </a:pPr>
            <a:r>
              <a:rPr lang="en-US" sz="5500" b="1" i="0" u="none" strike="noStrike" cap="none">
                <a:solidFill>
                  <a:srgbClr val="243C57"/>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300" name="Google Shape;300;p20"/>
          <p:cNvSpPr txBox="1"/>
          <p:nvPr/>
        </p:nvSpPr>
        <p:spPr>
          <a:xfrm>
            <a:off x="2297145" y="4863547"/>
            <a:ext cx="3734700" cy="13233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of our researchers </a:t>
            </a:r>
            <a:endParaRPr sz="1400" b="0" i="0" u="none" strike="noStrike" cap="none">
              <a:solidFill>
                <a:srgbClr val="000000"/>
              </a:solidFill>
              <a:latin typeface="Arial"/>
              <a:ea typeface="Arial"/>
              <a:cs typeface="Arial"/>
              <a:sym typeface="Arial"/>
            </a:endParaRPr>
          </a:p>
          <a:p>
            <a:pPr marL="6350" marR="0" lvl="1"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were named among </a:t>
            </a:r>
            <a:endParaRPr sz="1400" b="0" i="0" u="none" strike="noStrike" cap="none">
              <a:solidFill>
                <a:srgbClr val="000000"/>
              </a:solidFill>
              <a:latin typeface="Arial"/>
              <a:ea typeface="Arial"/>
              <a:cs typeface="Arial"/>
              <a:sym typeface="Arial"/>
            </a:endParaRPr>
          </a:p>
          <a:p>
            <a:pPr marL="6350" marR="0" lvl="1"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the </a:t>
            </a:r>
            <a:r>
              <a:rPr lang="en-US" sz="2000" b="1" i="0" u="none" strike="noStrike" cap="none">
                <a:solidFill>
                  <a:schemeClr val="lt1"/>
                </a:solidFill>
                <a:latin typeface="Calibri"/>
                <a:ea typeface="Calibri"/>
                <a:cs typeface="Calibri"/>
                <a:sym typeface="Calibri"/>
              </a:rPr>
              <a:t>World’s Most Highly Cited Researchers 2016 </a:t>
            </a:r>
            <a:r>
              <a:rPr lang="en-US" sz="2000" b="0" i="0" u="none" strike="noStrike" cap="none">
                <a:solidFill>
                  <a:schemeClr val="lt1"/>
                </a:solidFill>
                <a:latin typeface="Calibri"/>
                <a:ea typeface="Calibri"/>
                <a:cs typeface="Calibri"/>
                <a:sym typeface="Calibri"/>
              </a:rPr>
              <a:t>by Clarivate</a:t>
            </a:r>
            <a:endParaRPr sz="2000" b="1" i="0" u="none" strike="noStrike" cap="none">
              <a:solidFill>
                <a:schemeClr val="lt1"/>
              </a:solidFill>
              <a:latin typeface="Calibri"/>
              <a:ea typeface="Calibri"/>
              <a:cs typeface="Calibri"/>
              <a:sym typeface="Calibri"/>
            </a:endParaRPr>
          </a:p>
        </p:txBody>
      </p:sp>
      <p:sp>
        <p:nvSpPr>
          <p:cNvPr id="301" name="Google Shape;301;p20"/>
          <p:cNvSpPr txBox="1"/>
          <p:nvPr/>
        </p:nvSpPr>
        <p:spPr>
          <a:xfrm>
            <a:off x="750733" y="4052067"/>
            <a:ext cx="1500000" cy="30933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9500"/>
              <a:buFont typeface="Arial"/>
              <a:buNone/>
            </a:pPr>
            <a:r>
              <a:rPr lang="en-US" sz="19500" b="1" i="0" u="none" strike="noStrike" cap="none">
                <a:solidFill>
                  <a:srgbClr val="414B57"/>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sp>
        <p:nvSpPr>
          <p:cNvPr id="302" name="Google Shape;302;p20"/>
          <p:cNvSpPr txBox="1"/>
          <p:nvPr/>
        </p:nvSpPr>
        <p:spPr>
          <a:xfrm>
            <a:off x="4894816" y="475937"/>
            <a:ext cx="1961100" cy="591000"/>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Since </a:t>
            </a:r>
            <a:r>
              <a:rPr lang="en-US" sz="2000" b="1" i="0" u="none" strike="noStrike" cap="none">
                <a:solidFill>
                  <a:schemeClr val="lt1"/>
                </a:solidFill>
                <a:latin typeface="Calibri"/>
                <a:ea typeface="Calibri"/>
                <a:cs typeface="Calibri"/>
                <a:sym typeface="Calibri"/>
              </a:rPr>
              <a:t>2005</a:t>
            </a:r>
            <a:r>
              <a:rPr lang="en-US" sz="2000" b="0" i="0" u="none" strike="noStrike" cap="none">
                <a:solidFill>
                  <a:schemeClr val="lt1"/>
                </a:solidFill>
                <a:latin typeface="Calibri"/>
                <a:ea typeface="Calibri"/>
                <a:cs typeface="Calibri"/>
                <a:sym typeface="Calibri"/>
              </a:rPr>
              <a:t> we </a:t>
            </a:r>
            <a:endParaRPr sz="1400" b="0" i="0" u="none" strike="noStrike" cap="none">
              <a:solidFill>
                <a:srgbClr val="000000"/>
              </a:solidFill>
              <a:latin typeface="Arial"/>
              <a:ea typeface="Arial"/>
              <a:cs typeface="Arial"/>
              <a:sym typeface="Arial"/>
            </a:endParaRPr>
          </a:p>
          <a:p>
            <a:pPr marL="6350" marR="0" lvl="1" indent="0" algn="l" rtl="0">
              <a:lnSpc>
                <a:spcPct val="8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have </a:t>
            </a:r>
            <a:r>
              <a:rPr lang="en-US" sz="2000" b="1" i="0" u="none" strike="noStrike" cap="none">
                <a:solidFill>
                  <a:schemeClr val="lt1"/>
                </a:solidFill>
                <a:latin typeface="Calibri"/>
                <a:ea typeface="Calibri"/>
                <a:cs typeface="Calibri"/>
                <a:sym typeface="Calibri"/>
              </a:rPr>
              <a:t>opened</a:t>
            </a:r>
            <a:endParaRPr sz="1400" b="0" i="0" u="none" strike="noStrike" cap="none">
              <a:solidFill>
                <a:srgbClr val="000000"/>
              </a:solidFill>
              <a:latin typeface="Arial"/>
              <a:ea typeface="Arial"/>
              <a:cs typeface="Arial"/>
              <a:sym typeface="Arial"/>
            </a:endParaRPr>
          </a:p>
        </p:txBody>
      </p:sp>
      <p:sp>
        <p:nvSpPr>
          <p:cNvPr id="303" name="Google Shape;303;p20"/>
          <p:cNvSpPr txBox="1"/>
          <p:nvPr/>
        </p:nvSpPr>
        <p:spPr>
          <a:xfrm>
            <a:off x="4853565" y="693834"/>
            <a:ext cx="1796400" cy="16005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9800"/>
              <a:buFont typeface="Arial"/>
              <a:buNone/>
            </a:pPr>
            <a:r>
              <a:rPr lang="en-US" sz="9800" b="1" i="0" u="none" strike="noStrike" cap="none">
                <a:solidFill>
                  <a:srgbClr val="3F3F3F"/>
                </a:solidFill>
                <a:latin typeface="Calibri"/>
                <a:ea typeface="Calibri"/>
                <a:cs typeface="Calibri"/>
                <a:sym typeface="Calibri"/>
              </a:rPr>
              <a:t>16</a:t>
            </a:r>
            <a:endParaRPr sz="1400" b="0" i="0" u="none" strike="noStrike" cap="none">
              <a:solidFill>
                <a:srgbClr val="000000"/>
              </a:solidFill>
              <a:latin typeface="Arial"/>
              <a:ea typeface="Arial"/>
              <a:cs typeface="Arial"/>
              <a:sym typeface="Arial"/>
            </a:endParaRPr>
          </a:p>
        </p:txBody>
      </p:sp>
      <p:sp>
        <p:nvSpPr>
          <p:cNvPr id="304" name="Google Shape;304;p20"/>
          <p:cNvSpPr txBox="1"/>
          <p:nvPr/>
        </p:nvSpPr>
        <p:spPr>
          <a:xfrm>
            <a:off x="4877882" y="2450571"/>
            <a:ext cx="2592600" cy="1408200"/>
          </a:xfrm>
          <a:prstGeom prst="rect">
            <a:avLst/>
          </a:prstGeom>
          <a:noFill/>
          <a:ln>
            <a:noFill/>
          </a:ln>
        </p:spPr>
        <p:txBody>
          <a:bodyPr spcFirstLastPara="1" wrap="square" lIns="91425" tIns="45700" rIns="91425" bIns="45700" anchor="t" anchorCtr="0">
            <a:noAutofit/>
          </a:bodyPr>
          <a:lstStyle/>
          <a:p>
            <a:pPr marL="6350" marR="0" lvl="1" indent="0" algn="l" rtl="0">
              <a:lnSpc>
                <a:spcPct val="90000"/>
              </a:lnSpc>
              <a:spcBef>
                <a:spcPts val="0"/>
              </a:spcBef>
              <a:spcAft>
                <a:spcPts val="0"/>
              </a:spcAft>
              <a:buClr>
                <a:srgbClr val="000000"/>
              </a:buClr>
              <a:buSzPts val="1900"/>
              <a:buFont typeface="Arial"/>
              <a:buNone/>
            </a:pPr>
            <a:r>
              <a:rPr lang="en-US" sz="1900" b="0" i="0" u="none" strike="noStrike" cap="none">
                <a:solidFill>
                  <a:schemeClr val="lt1"/>
                </a:solidFill>
                <a:latin typeface="Calibri"/>
                <a:ea typeface="Calibri"/>
                <a:cs typeface="Calibri"/>
                <a:sym typeface="Calibri"/>
              </a:rPr>
              <a:t>which has transformed the campus and given students and staff access to the very best facilities and research</a:t>
            </a:r>
            <a:endParaRPr sz="1900" b="1" i="0" u="none" strike="noStrike" cap="none">
              <a:solidFill>
                <a:schemeClr val="lt1"/>
              </a:solidFill>
              <a:latin typeface="Calibri"/>
              <a:ea typeface="Calibri"/>
              <a:cs typeface="Calibri"/>
              <a:sym typeface="Calibri"/>
            </a:endParaRPr>
          </a:p>
        </p:txBody>
      </p:sp>
      <p:sp>
        <p:nvSpPr>
          <p:cNvPr id="305" name="Google Shape;305;p20"/>
          <p:cNvSpPr txBox="1"/>
          <p:nvPr/>
        </p:nvSpPr>
        <p:spPr>
          <a:xfrm>
            <a:off x="4889050" y="1999160"/>
            <a:ext cx="2288100" cy="534000"/>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3500"/>
              <a:buFont typeface="Arial"/>
              <a:buNone/>
            </a:pPr>
            <a:r>
              <a:rPr lang="en-US" sz="3500" b="1" i="0" u="none" strike="noStrike" cap="none">
                <a:solidFill>
                  <a:srgbClr val="3F3F3F"/>
                </a:solidFill>
                <a:latin typeface="Calibri"/>
                <a:ea typeface="Calibri"/>
                <a:cs typeface="Calibri"/>
                <a:sym typeface="Calibri"/>
              </a:rPr>
              <a:t>buildings</a:t>
            </a:r>
            <a:endParaRPr sz="1400" b="0" i="0" u="none" strike="noStrike" cap="none">
              <a:solidFill>
                <a:srgbClr val="000000"/>
              </a:solidFill>
              <a:latin typeface="Arial"/>
              <a:ea typeface="Arial"/>
              <a:cs typeface="Arial"/>
              <a:sym typeface="Arial"/>
            </a:endParaRPr>
          </a:p>
        </p:txBody>
      </p:sp>
      <p:sp>
        <p:nvSpPr>
          <p:cNvPr id="306" name="Google Shape;306;p20"/>
          <p:cNvSpPr txBox="1"/>
          <p:nvPr/>
        </p:nvSpPr>
        <p:spPr>
          <a:xfrm>
            <a:off x="6117435" y="1530459"/>
            <a:ext cx="2288100" cy="534000"/>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3500"/>
              <a:buFont typeface="Arial"/>
              <a:buNone/>
            </a:pPr>
            <a:r>
              <a:rPr lang="en-US" sz="3500" b="1" i="0" u="none" strike="noStrike" cap="none">
                <a:solidFill>
                  <a:srgbClr val="3F3F3F"/>
                </a:solidFill>
                <a:latin typeface="Calibri"/>
                <a:ea typeface="Calibri"/>
                <a:cs typeface="Calibri"/>
                <a:sym typeface="Calibri"/>
              </a:rPr>
              <a:t>new</a:t>
            </a:r>
            <a:endParaRPr sz="1400" b="0" i="0" u="none" strike="noStrike" cap="none">
              <a:solidFill>
                <a:srgbClr val="000000"/>
              </a:solidFill>
              <a:latin typeface="Arial"/>
              <a:ea typeface="Arial"/>
              <a:cs typeface="Arial"/>
              <a:sym typeface="Arial"/>
            </a:endParaRPr>
          </a:p>
        </p:txBody>
      </p:sp>
      <p:sp>
        <p:nvSpPr>
          <p:cNvPr id="307" name="Google Shape;307;p20"/>
          <p:cNvSpPr txBox="1"/>
          <p:nvPr/>
        </p:nvSpPr>
        <p:spPr>
          <a:xfrm>
            <a:off x="7820001" y="696244"/>
            <a:ext cx="3333000" cy="591000"/>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In 2015/2016, the University had an </a:t>
            </a:r>
            <a:r>
              <a:rPr lang="en-US" sz="2000" b="1" i="0" u="none" strike="noStrike" cap="none">
                <a:solidFill>
                  <a:schemeClr val="lt1"/>
                </a:solidFill>
                <a:latin typeface="Calibri"/>
                <a:ea typeface="Calibri"/>
                <a:cs typeface="Calibri"/>
                <a:sym typeface="Calibri"/>
              </a:rPr>
              <a:t>annual income </a:t>
            </a:r>
            <a:r>
              <a:rPr lang="en-US" sz="2000" b="0" i="0" u="none" strike="noStrike" cap="none">
                <a:solidFill>
                  <a:schemeClr val="lt1"/>
                </a:solidFill>
                <a:latin typeface="Calibri"/>
                <a:ea typeface="Calibri"/>
                <a:cs typeface="Calibri"/>
                <a:sym typeface="Calibri"/>
              </a:rPr>
              <a:t>of</a:t>
            </a:r>
            <a:endParaRPr sz="2000" b="1" i="0" u="none" strike="noStrike" cap="none">
              <a:solidFill>
                <a:schemeClr val="lt1"/>
              </a:solidFill>
              <a:latin typeface="Calibri"/>
              <a:ea typeface="Calibri"/>
              <a:cs typeface="Calibri"/>
              <a:sym typeface="Calibri"/>
            </a:endParaRPr>
          </a:p>
        </p:txBody>
      </p:sp>
      <p:sp>
        <p:nvSpPr>
          <p:cNvPr id="308" name="Google Shape;308;p20"/>
          <p:cNvSpPr txBox="1"/>
          <p:nvPr/>
        </p:nvSpPr>
        <p:spPr>
          <a:xfrm>
            <a:off x="8051879" y="974190"/>
            <a:ext cx="3381900" cy="14004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8500"/>
              <a:buFont typeface="Arial"/>
              <a:buNone/>
            </a:pPr>
            <a:r>
              <a:rPr lang="en-US" sz="8500" b="1" i="0" u="none" strike="noStrike" cap="none">
                <a:solidFill>
                  <a:srgbClr val="75114A"/>
                </a:solidFill>
                <a:latin typeface="Calibri"/>
                <a:ea typeface="Calibri"/>
                <a:cs typeface="Calibri"/>
                <a:sym typeface="Calibri"/>
              </a:rPr>
              <a:t>€218.5</a:t>
            </a:r>
            <a:endParaRPr sz="1400" b="0" i="0" u="none" strike="noStrike" cap="none">
              <a:solidFill>
                <a:srgbClr val="000000"/>
              </a:solidFill>
              <a:latin typeface="Arial"/>
              <a:ea typeface="Arial"/>
              <a:cs typeface="Arial"/>
              <a:sym typeface="Arial"/>
            </a:endParaRPr>
          </a:p>
        </p:txBody>
      </p:sp>
      <p:sp>
        <p:nvSpPr>
          <p:cNvPr id="309" name="Google Shape;309;p20"/>
          <p:cNvSpPr txBox="1"/>
          <p:nvPr/>
        </p:nvSpPr>
        <p:spPr>
          <a:xfrm>
            <a:off x="9992465" y="2070383"/>
            <a:ext cx="1380600" cy="508800"/>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3300"/>
              <a:buFont typeface="Arial"/>
              <a:buNone/>
            </a:pPr>
            <a:r>
              <a:rPr lang="en-US" sz="3300" b="0" i="0" u="none" strike="noStrike" cap="none">
                <a:solidFill>
                  <a:srgbClr val="753055"/>
                </a:solidFill>
                <a:latin typeface="Calibri"/>
                <a:ea typeface="Calibri"/>
                <a:cs typeface="Calibri"/>
                <a:sym typeface="Calibri"/>
              </a:rPr>
              <a:t>million</a:t>
            </a:r>
            <a:endParaRPr sz="3300" b="1" i="0" u="none" strike="noStrike" cap="none">
              <a:solidFill>
                <a:srgbClr val="753055"/>
              </a:solidFill>
              <a:latin typeface="Calibri"/>
              <a:ea typeface="Calibri"/>
              <a:cs typeface="Calibri"/>
              <a:sym typeface="Calibri"/>
            </a:endParaRPr>
          </a:p>
        </p:txBody>
      </p:sp>
      <p:sp>
        <p:nvSpPr>
          <p:cNvPr id="310" name="Google Shape;310;p20"/>
          <p:cNvSpPr txBox="1"/>
          <p:nvPr/>
        </p:nvSpPr>
        <p:spPr>
          <a:xfrm>
            <a:off x="7781904" y="3371312"/>
            <a:ext cx="3659400" cy="508800"/>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3300"/>
              <a:buFont typeface="Arial"/>
              <a:buNone/>
            </a:pPr>
            <a:r>
              <a:rPr lang="en-US" sz="3300" b="0" i="0" u="none" strike="noStrike" cap="none">
                <a:solidFill>
                  <a:srgbClr val="753055"/>
                </a:solidFill>
                <a:latin typeface="Calibri"/>
                <a:ea typeface="Calibri"/>
                <a:cs typeface="Calibri"/>
                <a:sym typeface="Calibri"/>
              </a:rPr>
              <a:t>alumni worldwide</a:t>
            </a:r>
            <a:endParaRPr sz="3300" b="1" i="0" u="none" strike="noStrike" cap="none">
              <a:solidFill>
                <a:srgbClr val="753055"/>
              </a:solidFill>
              <a:latin typeface="Calibri"/>
              <a:ea typeface="Calibri"/>
              <a:cs typeface="Calibri"/>
              <a:sym typeface="Calibri"/>
            </a:endParaRPr>
          </a:p>
        </p:txBody>
      </p:sp>
      <p:sp>
        <p:nvSpPr>
          <p:cNvPr id="311" name="Google Shape;311;p20"/>
          <p:cNvSpPr txBox="1"/>
          <p:nvPr/>
        </p:nvSpPr>
        <p:spPr>
          <a:xfrm>
            <a:off x="7768934" y="2849970"/>
            <a:ext cx="953400" cy="508800"/>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3300"/>
              <a:buFont typeface="Arial"/>
              <a:buNone/>
            </a:pPr>
            <a:r>
              <a:rPr lang="en-US" sz="3300" b="0" i="0" u="none" strike="noStrike" cap="none">
                <a:solidFill>
                  <a:schemeClr val="lt1"/>
                </a:solidFill>
                <a:latin typeface="Calibri"/>
                <a:ea typeface="Calibri"/>
                <a:cs typeface="Calibri"/>
                <a:sym typeface="Calibri"/>
              </a:rPr>
              <a:t>over</a:t>
            </a:r>
            <a:endParaRPr sz="3300" b="1" i="0" u="none" strike="noStrike" cap="none">
              <a:solidFill>
                <a:schemeClr val="lt1"/>
              </a:solidFill>
              <a:latin typeface="Calibri"/>
              <a:ea typeface="Calibri"/>
              <a:cs typeface="Calibri"/>
              <a:sym typeface="Calibri"/>
            </a:endParaRPr>
          </a:p>
        </p:txBody>
      </p:sp>
      <p:sp>
        <p:nvSpPr>
          <p:cNvPr id="312" name="Google Shape;312;p20"/>
          <p:cNvSpPr txBox="1"/>
          <p:nvPr/>
        </p:nvSpPr>
        <p:spPr>
          <a:xfrm>
            <a:off x="8589525" y="2331232"/>
            <a:ext cx="3381900" cy="12465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7300"/>
              <a:buFont typeface="Arial"/>
              <a:buNone/>
            </a:pPr>
            <a:r>
              <a:rPr lang="en-US" sz="7300" b="1" i="0" u="none" strike="noStrike" cap="none">
                <a:solidFill>
                  <a:srgbClr val="75114A"/>
                </a:solidFill>
                <a:latin typeface="Calibri"/>
                <a:ea typeface="Calibri"/>
                <a:cs typeface="Calibri"/>
                <a:sym typeface="Calibri"/>
              </a:rPr>
              <a:t>90,000</a:t>
            </a:r>
            <a:endParaRPr sz="1400" b="0" i="0" u="none" strike="noStrike" cap="none">
              <a:solidFill>
                <a:srgbClr val="000000"/>
              </a:solidFill>
              <a:latin typeface="Arial"/>
              <a:ea typeface="Arial"/>
              <a:cs typeface="Arial"/>
              <a:sym typeface="Arial"/>
            </a:endParaRPr>
          </a:p>
        </p:txBody>
      </p:sp>
      <p:cxnSp>
        <p:nvCxnSpPr>
          <p:cNvPr id="313" name="Google Shape;313;p20"/>
          <p:cNvCxnSpPr/>
          <p:nvPr/>
        </p:nvCxnSpPr>
        <p:spPr>
          <a:xfrm>
            <a:off x="7951104" y="2546687"/>
            <a:ext cx="3216300" cy="0"/>
          </a:xfrm>
          <a:prstGeom prst="straightConnector1">
            <a:avLst/>
          </a:prstGeom>
          <a:noFill/>
          <a:ln w="28575" cap="flat" cmpd="sng">
            <a:solidFill>
              <a:srgbClr val="EAF1D3"/>
            </a:solidFill>
            <a:prstDash val="solid"/>
            <a:miter lim="800000"/>
            <a:headEnd type="none" w="sm" len="sm"/>
            <a:tailEnd type="none" w="sm" len="sm"/>
          </a:ln>
        </p:spPr>
      </p:cxnSp>
      <p:sp>
        <p:nvSpPr>
          <p:cNvPr id="314" name="Google Shape;314;p20"/>
          <p:cNvSpPr txBox="1"/>
          <p:nvPr/>
        </p:nvSpPr>
        <p:spPr>
          <a:xfrm>
            <a:off x="6639342" y="4595845"/>
            <a:ext cx="1976100" cy="19389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2000"/>
              <a:buFont typeface="Arial"/>
              <a:buNone/>
            </a:pPr>
            <a:r>
              <a:rPr lang="en-US" sz="12000" b="1" i="0" u="none" strike="noStrike" cap="none">
                <a:solidFill>
                  <a:srgbClr val="6B0E33"/>
                </a:solidFill>
                <a:latin typeface="Calibri"/>
                <a:ea typeface="Calibri"/>
                <a:cs typeface="Calibri"/>
                <a:sym typeface="Calibri"/>
              </a:rPr>
              <a:t>96</a:t>
            </a:r>
            <a:endParaRPr sz="1400" b="0" i="0" u="none" strike="noStrike" cap="none">
              <a:solidFill>
                <a:srgbClr val="000000"/>
              </a:solidFill>
              <a:latin typeface="Arial"/>
              <a:ea typeface="Arial"/>
              <a:cs typeface="Arial"/>
              <a:sym typeface="Arial"/>
            </a:endParaRPr>
          </a:p>
        </p:txBody>
      </p:sp>
      <p:sp>
        <p:nvSpPr>
          <p:cNvPr id="315" name="Google Shape;315;p20"/>
          <p:cNvSpPr txBox="1"/>
          <p:nvPr/>
        </p:nvSpPr>
        <p:spPr>
          <a:xfrm>
            <a:off x="8119101" y="4790338"/>
            <a:ext cx="835500" cy="11697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7000"/>
              <a:buFont typeface="Arial"/>
              <a:buNone/>
            </a:pPr>
            <a:r>
              <a:rPr lang="en-US" sz="7000" b="1" i="0" u="none" strike="noStrike" cap="none">
                <a:solidFill>
                  <a:srgbClr val="6B0E33"/>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316" name="Google Shape;316;p20"/>
          <p:cNvSpPr txBox="1"/>
          <p:nvPr/>
        </p:nvSpPr>
        <p:spPr>
          <a:xfrm>
            <a:off x="511197" y="228758"/>
            <a:ext cx="2694000" cy="1426500"/>
          </a:xfrm>
          <a:prstGeom prst="rect">
            <a:avLst/>
          </a:prstGeom>
          <a:noFill/>
          <a:ln>
            <a:noFill/>
          </a:ln>
        </p:spPr>
        <p:txBody>
          <a:bodyPr spcFirstLastPara="1" wrap="square" lIns="91425" tIns="45700" rIns="91425" bIns="45700" anchor="t" anchorCtr="0">
            <a:noAutofit/>
          </a:bodyPr>
          <a:lstStyle/>
          <a:p>
            <a:pPr marL="6350" marR="0" lvl="1" indent="0" algn="l" rtl="0">
              <a:lnSpc>
                <a:spcPct val="70000"/>
              </a:lnSpc>
              <a:spcBef>
                <a:spcPts val="0"/>
              </a:spcBef>
              <a:spcAft>
                <a:spcPts val="0"/>
              </a:spcAft>
              <a:buClr>
                <a:srgbClr val="000000"/>
              </a:buClr>
              <a:buSzPts val="6000"/>
              <a:buFont typeface="Arial"/>
              <a:buNone/>
            </a:pPr>
            <a:r>
              <a:rPr lang="en-US" sz="6000" b="0" i="0" u="none" strike="noStrike" cap="none">
                <a:solidFill>
                  <a:schemeClr val="lt1"/>
                </a:solidFill>
                <a:latin typeface="Calibri"/>
                <a:ea typeface="Calibri"/>
                <a:cs typeface="Calibri"/>
                <a:sym typeface="Calibri"/>
              </a:rPr>
              <a:t>At a</a:t>
            </a:r>
            <a:endParaRPr sz="1400" b="0" i="0" u="none" strike="noStrike" cap="none">
              <a:solidFill>
                <a:srgbClr val="000000"/>
              </a:solidFill>
              <a:latin typeface="Arial"/>
              <a:ea typeface="Arial"/>
              <a:cs typeface="Arial"/>
              <a:sym typeface="Arial"/>
            </a:endParaRPr>
          </a:p>
          <a:p>
            <a:pPr marL="6350" marR="0" lvl="1" indent="0" algn="l" rtl="0">
              <a:lnSpc>
                <a:spcPct val="70000"/>
              </a:lnSpc>
              <a:spcBef>
                <a:spcPts val="0"/>
              </a:spcBef>
              <a:spcAft>
                <a:spcPts val="0"/>
              </a:spcAft>
              <a:buClr>
                <a:srgbClr val="000000"/>
              </a:buClr>
              <a:buSzPts val="6000"/>
              <a:buFont typeface="Arial"/>
              <a:buNone/>
            </a:pPr>
            <a:r>
              <a:rPr lang="en-US" sz="6000" b="0" i="0" u="none" strike="noStrike" cap="none">
                <a:solidFill>
                  <a:schemeClr val="lt1"/>
                </a:solidFill>
                <a:latin typeface="Calibri"/>
                <a:ea typeface="Calibri"/>
                <a:cs typeface="Calibri"/>
                <a:sym typeface="Calibri"/>
              </a:rPr>
              <a:t>glance</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317"/>
        <p:cNvGrpSpPr/>
        <p:nvPr/>
      </p:nvGrpSpPr>
      <p:grpSpPr>
        <a:xfrm>
          <a:off x="0" y="0"/>
          <a:ext cx="0" cy="0"/>
          <a:chOff x="0" y="0"/>
          <a:chExt cx="0" cy="0"/>
        </a:xfrm>
      </p:grpSpPr>
      <p:sp>
        <p:nvSpPr>
          <p:cNvPr id="318" name="Google Shape;318;p21"/>
          <p:cNvSpPr/>
          <p:nvPr/>
        </p:nvSpPr>
        <p:spPr>
          <a:xfrm>
            <a:off x="0" y="0"/>
            <a:ext cx="12192000" cy="6858000"/>
          </a:xfrm>
          <a:prstGeom prst="rect">
            <a:avLst/>
          </a:prstGeom>
          <a:solidFill>
            <a:srgbClr val="52D0B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19" name="Google Shape;319;p21"/>
          <p:cNvPicPr preferRelativeResize="0"/>
          <p:nvPr/>
        </p:nvPicPr>
        <p:blipFill rotWithShape="1">
          <a:blip r:embed="rId2">
            <a:alphaModFix/>
          </a:blip>
          <a:srcRect r="1941" b="-7886"/>
          <a:stretch/>
        </p:blipFill>
        <p:spPr>
          <a:xfrm>
            <a:off x="3747382" y="755373"/>
            <a:ext cx="8471124" cy="6102628"/>
          </a:xfrm>
          <a:prstGeom prst="rect">
            <a:avLst/>
          </a:prstGeom>
          <a:noFill/>
          <a:ln>
            <a:noFill/>
          </a:ln>
        </p:spPr>
      </p:pic>
      <p:sp>
        <p:nvSpPr>
          <p:cNvPr id="320" name="Google Shape;320;p21"/>
          <p:cNvSpPr txBox="1"/>
          <p:nvPr/>
        </p:nvSpPr>
        <p:spPr>
          <a:xfrm>
            <a:off x="460397" y="381158"/>
            <a:ext cx="2694000" cy="1315500"/>
          </a:xfrm>
          <a:prstGeom prst="rect">
            <a:avLst/>
          </a:prstGeom>
          <a:noFill/>
          <a:ln>
            <a:noFill/>
          </a:ln>
        </p:spPr>
        <p:txBody>
          <a:bodyPr spcFirstLastPara="1" wrap="square" lIns="91425" tIns="45700" rIns="91425" bIns="45700" anchor="t" anchorCtr="0">
            <a:noAutofit/>
          </a:bodyPr>
          <a:lstStyle/>
          <a:p>
            <a:pPr marL="6350" marR="0" lvl="1" indent="0" algn="l" rtl="0">
              <a:lnSpc>
                <a:spcPct val="70000"/>
              </a:lnSpc>
              <a:spcBef>
                <a:spcPts val="0"/>
              </a:spcBef>
              <a:spcAft>
                <a:spcPts val="0"/>
              </a:spcAft>
              <a:buClr>
                <a:srgbClr val="000000"/>
              </a:buClr>
              <a:buSzPts val="5500"/>
              <a:buFont typeface="Arial"/>
              <a:buNone/>
            </a:pPr>
            <a:r>
              <a:rPr lang="en-US" sz="5500" b="0" i="0" u="none" strike="noStrike" cap="none">
                <a:solidFill>
                  <a:schemeClr val="lt1"/>
                </a:solidFill>
                <a:latin typeface="Calibri"/>
                <a:ea typeface="Calibri"/>
                <a:cs typeface="Calibri"/>
                <a:sym typeface="Calibri"/>
              </a:rPr>
              <a:t>World</a:t>
            </a:r>
            <a:endParaRPr sz="1400" b="0" i="0" u="none" strike="noStrike" cap="none">
              <a:solidFill>
                <a:srgbClr val="000000"/>
              </a:solidFill>
              <a:latin typeface="Arial"/>
              <a:ea typeface="Arial"/>
              <a:cs typeface="Arial"/>
              <a:sym typeface="Arial"/>
            </a:endParaRPr>
          </a:p>
          <a:p>
            <a:pPr marL="6350" marR="0" lvl="1" indent="0" algn="l" rtl="0">
              <a:lnSpc>
                <a:spcPct val="70000"/>
              </a:lnSpc>
              <a:spcBef>
                <a:spcPts val="0"/>
              </a:spcBef>
              <a:spcAft>
                <a:spcPts val="0"/>
              </a:spcAft>
              <a:buClr>
                <a:srgbClr val="000000"/>
              </a:buClr>
              <a:buSzPts val="5500"/>
              <a:buFont typeface="Arial"/>
              <a:buNone/>
            </a:pPr>
            <a:r>
              <a:rPr lang="en-US" sz="5500" b="0" i="0" u="none" strike="noStrike" cap="none">
                <a:solidFill>
                  <a:schemeClr val="lt1"/>
                </a:solidFill>
                <a:latin typeface="Calibri"/>
                <a:ea typeface="Calibri"/>
                <a:cs typeface="Calibri"/>
                <a:sym typeface="Calibri"/>
              </a:rPr>
              <a:t>Ranking</a:t>
            </a:r>
            <a:endParaRPr sz="1400" b="0" i="0" u="none" strike="noStrike" cap="none">
              <a:solidFill>
                <a:srgbClr val="000000"/>
              </a:solidFill>
              <a:latin typeface="Arial"/>
              <a:ea typeface="Arial"/>
              <a:cs typeface="Arial"/>
              <a:sym typeface="Arial"/>
            </a:endParaRPr>
          </a:p>
        </p:txBody>
      </p:sp>
      <p:sp>
        <p:nvSpPr>
          <p:cNvPr id="321" name="Google Shape;321;p21"/>
          <p:cNvSpPr txBox="1"/>
          <p:nvPr/>
        </p:nvSpPr>
        <p:spPr>
          <a:xfrm>
            <a:off x="460397" y="1661930"/>
            <a:ext cx="4590300" cy="1815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204A51"/>
                </a:solidFill>
                <a:latin typeface="Garamond"/>
                <a:ea typeface="Garamond"/>
                <a:cs typeface="Garamond"/>
                <a:sym typeface="Garamond"/>
              </a:rPr>
              <a:t>Since 2012, NUI Galway has been </a:t>
            </a:r>
            <a:br>
              <a:rPr lang="en-US" sz="1400" b="1" i="0" u="none" strike="noStrike" cap="none">
                <a:solidFill>
                  <a:srgbClr val="204A51"/>
                </a:solidFill>
                <a:latin typeface="Garamond"/>
                <a:ea typeface="Garamond"/>
                <a:cs typeface="Garamond"/>
                <a:sym typeface="Garamond"/>
              </a:rPr>
            </a:br>
            <a:r>
              <a:rPr lang="en-US" sz="1400" b="1" i="0" u="none" strike="noStrike" cap="none">
                <a:solidFill>
                  <a:srgbClr val="204A51"/>
                </a:solidFill>
                <a:latin typeface="Garamond"/>
                <a:ea typeface="Garamond"/>
                <a:cs typeface="Garamond"/>
                <a:sym typeface="Garamond"/>
              </a:rPr>
              <a:t>the only university in Ireland to rise </a:t>
            </a:r>
            <a:br>
              <a:rPr lang="en-US" sz="1400" b="1" i="0" u="none" strike="noStrike" cap="none">
                <a:solidFill>
                  <a:srgbClr val="204A51"/>
                </a:solidFill>
                <a:latin typeface="Garamond"/>
                <a:ea typeface="Garamond"/>
                <a:cs typeface="Garamond"/>
                <a:sym typeface="Garamond"/>
              </a:rPr>
            </a:br>
            <a:r>
              <a:rPr lang="en-US" sz="1400" b="1" i="0" u="none" strike="noStrike" cap="none">
                <a:solidFill>
                  <a:srgbClr val="204A51"/>
                </a:solidFill>
                <a:latin typeface="Garamond"/>
                <a:ea typeface="Garamond"/>
                <a:cs typeface="Garamond"/>
                <a:sym typeface="Garamond"/>
              </a:rPr>
              <a:t>consistently in the most competitive </a:t>
            </a:r>
            <a:br>
              <a:rPr lang="en-US" sz="1400" b="1" i="0" u="none" strike="noStrike" cap="none">
                <a:solidFill>
                  <a:srgbClr val="204A51"/>
                </a:solidFill>
                <a:latin typeface="Garamond"/>
                <a:ea typeface="Garamond"/>
                <a:cs typeface="Garamond"/>
                <a:sym typeface="Garamond"/>
              </a:rPr>
            </a:br>
            <a:r>
              <a:rPr lang="en-US" sz="1400" b="1" i="0" u="none" strike="noStrike" cap="none">
                <a:solidFill>
                  <a:srgbClr val="204A51"/>
                </a:solidFill>
                <a:latin typeface="Garamond"/>
                <a:ea typeface="Garamond"/>
                <a:cs typeface="Garamond"/>
                <a:sym typeface="Garamond"/>
              </a:rPr>
              <a:t>World University Rankings. Both the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i="1" u="none" strike="noStrike" cap="none">
                <a:solidFill>
                  <a:srgbClr val="204A51"/>
                </a:solidFill>
                <a:latin typeface="Garamond"/>
                <a:ea typeface="Garamond"/>
                <a:cs typeface="Garamond"/>
                <a:sym typeface="Garamond"/>
              </a:rPr>
              <a:t>Times Higher Education </a:t>
            </a:r>
            <a:r>
              <a:rPr lang="en-US" sz="1400" b="1" i="0" u="none" strike="noStrike" cap="none">
                <a:solidFill>
                  <a:srgbClr val="204A51"/>
                </a:solidFill>
                <a:latin typeface="Garamond"/>
                <a:ea typeface="Garamond"/>
                <a:cs typeface="Garamond"/>
                <a:sym typeface="Garamond"/>
              </a:rPr>
              <a:t>and </a:t>
            </a:r>
            <a:br>
              <a:rPr lang="en-US" sz="1400" b="1" i="0" u="none" strike="noStrike" cap="none">
                <a:solidFill>
                  <a:srgbClr val="204A51"/>
                </a:solidFill>
                <a:latin typeface="Garamond"/>
                <a:ea typeface="Garamond"/>
                <a:cs typeface="Garamond"/>
                <a:sym typeface="Garamond"/>
              </a:rPr>
            </a:br>
            <a:r>
              <a:rPr lang="en-US" sz="1400" b="1" i="1" u="none" strike="noStrike" cap="none">
                <a:solidFill>
                  <a:srgbClr val="204A51"/>
                </a:solidFill>
                <a:latin typeface="Garamond"/>
                <a:ea typeface="Garamond"/>
                <a:cs typeface="Garamond"/>
                <a:sym typeface="Garamond"/>
              </a:rPr>
              <a:t>QS World University Rankings  </a:t>
            </a:r>
            <a:r>
              <a:rPr lang="en-US" sz="1400" b="1" i="0" u="none" strike="noStrike" cap="none">
                <a:solidFill>
                  <a:srgbClr val="204A51"/>
                </a:solidFill>
                <a:latin typeface="Garamond"/>
                <a:ea typeface="Garamond"/>
                <a:cs typeface="Garamond"/>
                <a:sym typeface="Garamond"/>
              </a:rPr>
              <a:t>have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204A51"/>
                </a:solidFill>
                <a:latin typeface="Garamond"/>
                <a:ea typeface="Garamond"/>
                <a:cs typeface="Garamond"/>
                <a:sym typeface="Garamond"/>
              </a:rPr>
              <a:t>placed the University in a higher </a:t>
            </a:r>
            <a:br>
              <a:rPr lang="en-US" sz="1400" b="1" i="0" u="none" strike="noStrike" cap="none">
                <a:solidFill>
                  <a:srgbClr val="204A51"/>
                </a:solidFill>
                <a:latin typeface="Garamond"/>
                <a:ea typeface="Garamond"/>
                <a:cs typeface="Garamond"/>
                <a:sym typeface="Garamond"/>
              </a:rPr>
            </a:br>
            <a:r>
              <a:rPr lang="en-US" sz="1400" b="1" i="0" u="none" strike="noStrike" cap="none">
                <a:solidFill>
                  <a:srgbClr val="204A51"/>
                </a:solidFill>
                <a:latin typeface="Garamond"/>
                <a:ea typeface="Garamond"/>
                <a:cs typeface="Garamond"/>
                <a:sym typeface="Garamond"/>
              </a:rPr>
              <a:t>position year-on-year.</a:t>
            </a:r>
            <a:endParaRPr sz="1400" b="0" i="0" u="none" strike="noStrike" cap="none">
              <a:solidFill>
                <a:srgbClr val="000000"/>
              </a:solidFill>
              <a:latin typeface="Arial"/>
              <a:ea typeface="Arial"/>
              <a:cs typeface="Arial"/>
              <a:sym typeface="Arial"/>
            </a:endParaRPr>
          </a:p>
        </p:txBody>
      </p:sp>
      <p:sp>
        <p:nvSpPr>
          <p:cNvPr id="322" name="Google Shape;322;p21"/>
          <p:cNvSpPr/>
          <p:nvPr/>
        </p:nvSpPr>
        <p:spPr>
          <a:xfrm>
            <a:off x="4399720" y="530087"/>
            <a:ext cx="3114300" cy="3114300"/>
          </a:xfrm>
          <a:prstGeom prst="ellipse">
            <a:avLst/>
          </a:prstGeom>
          <a:solidFill>
            <a:srgbClr val="75114A">
              <a:alpha val="80000"/>
            </a:srgbClr>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3" name="Google Shape;323;p21"/>
          <p:cNvSpPr/>
          <p:nvPr/>
        </p:nvSpPr>
        <p:spPr>
          <a:xfrm>
            <a:off x="8355706" y="1603513"/>
            <a:ext cx="3021000" cy="3021000"/>
          </a:xfrm>
          <a:prstGeom prst="ellipse">
            <a:avLst/>
          </a:prstGeom>
          <a:solidFill>
            <a:srgbClr val="B0DD46">
              <a:alpha val="80000"/>
            </a:srgbClr>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4" name="Google Shape;324;p21"/>
          <p:cNvSpPr/>
          <p:nvPr/>
        </p:nvSpPr>
        <p:spPr>
          <a:xfrm>
            <a:off x="1351945" y="3563405"/>
            <a:ext cx="2822700" cy="2822700"/>
          </a:xfrm>
          <a:prstGeom prst="ellipse">
            <a:avLst/>
          </a:prstGeom>
          <a:solidFill>
            <a:srgbClr val="39818D">
              <a:alpha val="80000"/>
            </a:srgbClr>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5" name="Google Shape;325;p21"/>
          <p:cNvSpPr txBox="1"/>
          <p:nvPr/>
        </p:nvSpPr>
        <p:spPr>
          <a:xfrm>
            <a:off x="5022454" y="2113721"/>
            <a:ext cx="3598500" cy="10773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Calibri"/>
                <a:ea typeface="Calibri"/>
                <a:cs typeface="Calibri"/>
                <a:sym typeface="Calibri"/>
              </a:rPr>
              <a:t>of </a:t>
            </a:r>
            <a:r>
              <a:rPr lang="en-US" sz="1600" b="1" i="0" u="none" strike="noStrike" cap="none">
                <a:solidFill>
                  <a:schemeClr val="lt1"/>
                </a:solidFill>
                <a:latin typeface="Calibri"/>
                <a:ea typeface="Calibri"/>
                <a:cs typeface="Calibri"/>
                <a:sym typeface="Calibri"/>
              </a:rPr>
              <a:t>universities </a:t>
            </a:r>
            <a:br>
              <a:rPr lang="en-US" sz="1600" b="1" i="0" u="none" strike="noStrike" cap="none">
                <a:solidFill>
                  <a:schemeClr val="lt1"/>
                </a:solidFill>
                <a:latin typeface="Calibri"/>
                <a:ea typeface="Calibri"/>
                <a:cs typeface="Calibri"/>
                <a:sym typeface="Calibri"/>
              </a:rPr>
            </a:br>
            <a:r>
              <a:rPr lang="en-US" sz="1600" b="1" i="0" u="none" strike="noStrike" cap="none">
                <a:solidFill>
                  <a:schemeClr val="lt1"/>
                </a:solidFill>
                <a:latin typeface="Calibri"/>
                <a:ea typeface="Calibri"/>
                <a:cs typeface="Calibri"/>
                <a:sym typeface="Calibri"/>
              </a:rPr>
              <a:t>worldwide </a:t>
            </a:r>
            <a:r>
              <a:rPr lang="en-US" sz="1600" b="0" i="0" u="none" strike="noStrike" cap="none">
                <a:solidFill>
                  <a:schemeClr val="lt1"/>
                </a:solidFill>
                <a:latin typeface="Calibri"/>
                <a:ea typeface="Calibri"/>
                <a:cs typeface="Calibri"/>
                <a:sym typeface="Calibri"/>
              </a:rPr>
              <a:t>according </a:t>
            </a:r>
            <a:br>
              <a:rPr lang="en-US" sz="1600" b="0" i="0" u="none" strike="noStrike" cap="none">
                <a:solidFill>
                  <a:schemeClr val="lt1"/>
                </a:solidFill>
                <a:latin typeface="Calibri"/>
                <a:ea typeface="Calibri"/>
                <a:cs typeface="Calibri"/>
                <a:sym typeface="Calibri"/>
              </a:rPr>
            </a:br>
            <a:r>
              <a:rPr lang="en-US" sz="1600" b="0" i="0" u="none" strike="noStrike" cap="none">
                <a:solidFill>
                  <a:schemeClr val="lt1"/>
                </a:solidFill>
                <a:latin typeface="Calibri"/>
                <a:ea typeface="Calibri"/>
                <a:cs typeface="Calibri"/>
                <a:sym typeface="Calibri"/>
              </a:rPr>
              <a:t>to </a:t>
            </a:r>
            <a:r>
              <a:rPr lang="en-US" sz="1600" b="1" i="1" u="none" strike="noStrike" cap="none">
                <a:solidFill>
                  <a:schemeClr val="lt1"/>
                </a:solidFill>
                <a:latin typeface="Calibri"/>
                <a:ea typeface="Calibri"/>
                <a:cs typeface="Calibri"/>
                <a:sym typeface="Calibri"/>
              </a:rPr>
              <a:t>QS World </a:t>
            </a:r>
            <a:br>
              <a:rPr lang="en-US" sz="1600" b="1" i="1" u="none" strike="noStrike" cap="none">
                <a:solidFill>
                  <a:schemeClr val="lt1"/>
                </a:solidFill>
                <a:latin typeface="Calibri"/>
                <a:ea typeface="Calibri"/>
                <a:cs typeface="Calibri"/>
                <a:sym typeface="Calibri"/>
              </a:rPr>
            </a:br>
            <a:r>
              <a:rPr lang="en-US" sz="1600" b="1" i="1" u="none" strike="noStrike" cap="none">
                <a:solidFill>
                  <a:schemeClr val="lt1"/>
                </a:solidFill>
                <a:latin typeface="Calibri"/>
                <a:ea typeface="Calibri"/>
                <a:cs typeface="Calibri"/>
                <a:sym typeface="Calibri"/>
              </a:rPr>
              <a:t>University Rankings</a:t>
            </a:r>
            <a:endParaRPr sz="1400" b="0" i="0" u="none" strike="noStrike" cap="none">
              <a:solidFill>
                <a:srgbClr val="000000"/>
              </a:solidFill>
              <a:latin typeface="Arial"/>
              <a:ea typeface="Arial"/>
              <a:cs typeface="Arial"/>
              <a:sym typeface="Arial"/>
            </a:endParaRPr>
          </a:p>
        </p:txBody>
      </p:sp>
      <p:sp>
        <p:nvSpPr>
          <p:cNvPr id="326" name="Google Shape;326;p21"/>
          <p:cNvSpPr txBox="1"/>
          <p:nvPr/>
        </p:nvSpPr>
        <p:spPr>
          <a:xfrm>
            <a:off x="5037685" y="1067819"/>
            <a:ext cx="1537800" cy="466200"/>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1500"/>
              <a:buFont typeface="Arial"/>
              <a:buNone/>
            </a:pPr>
            <a:r>
              <a:rPr lang="en-US" sz="1500" b="0" i="0" u="none" strike="noStrike" cap="none">
                <a:solidFill>
                  <a:schemeClr val="lt1"/>
                </a:solidFill>
                <a:latin typeface="Calibri"/>
                <a:ea typeface="Calibri"/>
                <a:cs typeface="Calibri"/>
                <a:sym typeface="Calibri"/>
              </a:rPr>
              <a:t>We rank</a:t>
            </a:r>
            <a:br>
              <a:rPr lang="en-US" sz="1500" b="0" i="0" u="none" strike="noStrike" cap="none">
                <a:solidFill>
                  <a:schemeClr val="lt1"/>
                </a:solidFill>
                <a:latin typeface="Calibri"/>
                <a:ea typeface="Calibri"/>
                <a:cs typeface="Calibri"/>
                <a:sym typeface="Calibri"/>
              </a:rPr>
            </a:br>
            <a:r>
              <a:rPr lang="en-US" sz="1500" b="0" i="0" u="none" strike="noStrike" cap="none">
                <a:solidFill>
                  <a:schemeClr val="lt1"/>
                </a:solidFill>
                <a:latin typeface="Calibri"/>
                <a:ea typeface="Calibri"/>
                <a:cs typeface="Calibri"/>
                <a:sym typeface="Calibri"/>
              </a:rPr>
              <a:t>amongst the</a:t>
            </a:r>
            <a:endParaRPr sz="1500" b="1" i="0" u="none" strike="noStrike" cap="none">
              <a:solidFill>
                <a:schemeClr val="lt1"/>
              </a:solidFill>
              <a:latin typeface="Calibri"/>
              <a:ea typeface="Calibri"/>
              <a:cs typeface="Calibri"/>
              <a:sym typeface="Calibri"/>
            </a:endParaRPr>
          </a:p>
        </p:txBody>
      </p:sp>
      <p:sp>
        <p:nvSpPr>
          <p:cNvPr id="327" name="Google Shape;327;p21"/>
          <p:cNvSpPr txBox="1"/>
          <p:nvPr/>
        </p:nvSpPr>
        <p:spPr>
          <a:xfrm>
            <a:off x="5737303" y="442057"/>
            <a:ext cx="1323600" cy="20775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2900"/>
              <a:buFont typeface="Arial"/>
              <a:buNone/>
            </a:pPr>
            <a:r>
              <a:rPr lang="en-US" sz="12900" b="0" i="0" u="none" strike="noStrike" cap="none">
                <a:solidFill>
                  <a:schemeClr val="lt1"/>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328" name="Google Shape;328;p21"/>
          <p:cNvSpPr txBox="1"/>
          <p:nvPr/>
        </p:nvSpPr>
        <p:spPr>
          <a:xfrm>
            <a:off x="6388699" y="1054674"/>
            <a:ext cx="1323600" cy="9849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5800"/>
              <a:buFont typeface="Arial"/>
              <a:buNone/>
            </a:pPr>
            <a:r>
              <a:rPr lang="en-US" sz="5800" b="0" i="0" u="none" strike="noStrike" cap="none">
                <a:solidFill>
                  <a:schemeClr val="lt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329" name="Google Shape;329;p21"/>
          <p:cNvSpPr txBox="1"/>
          <p:nvPr/>
        </p:nvSpPr>
        <p:spPr>
          <a:xfrm>
            <a:off x="8772199" y="1668840"/>
            <a:ext cx="2951700" cy="15543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9500"/>
              <a:buFont typeface="Arial"/>
              <a:buNone/>
            </a:pPr>
            <a:r>
              <a:rPr lang="en-US" sz="9500" b="0" i="0" u="none" strike="noStrike" cap="none">
                <a:solidFill>
                  <a:schemeClr val="lt1"/>
                </a:solidFill>
                <a:latin typeface="Calibri"/>
                <a:ea typeface="Calibri"/>
                <a:cs typeface="Calibri"/>
                <a:sym typeface="Calibri"/>
              </a:rPr>
              <a:t>250</a:t>
            </a:r>
            <a:endParaRPr sz="1400" b="0" i="0" u="none" strike="noStrike" cap="none">
              <a:solidFill>
                <a:srgbClr val="000000"/>
              </a:solidFill>
              <a:latin typeface="Arial"/>
              <a:ea typeface="Arial"/>
              <a:cs typeface="Arial"/>
              <a:sym typeface="Arial"/>
            </a:endParaRPr>
          </a:p>
        </p:txBody>
      </p:sp>
      <p:sp>
        <p:nvSpPr>
          <p:cNvPr id="330" name="Google Shape;330;p21"/>
          <p:cNvSpPr txBox="1"/>
          <p:nvPr/>
        </p:nvSpPr>
        <p:spPr>
          <a:xfrm>
            <a:off x="8798703" y="2890391"/>
            <a:ext cx="3598500" cy="13233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Calibri"/>
                <a:ea typeface="Calibri"/>
                <a:cs typeface="Calibri"/>
                <a:sym typeface="Calibri"/>
              </a:rPr>
              <a:t>We ranked in the top 250 </a:t>
            </a:r>
            <a:br>
              <a:rPr lang="en-US" sz="1600" b="1" i="0" u="none" strike="noStrike" cap="none">
                <a:solidFill>
                  <a:schemeClr val="lt1"/>
                </a:solidFill>
                <a:latin typeface="Calibri"/>
                <a:ea typeface="Calibri"/>
                <a:cs typeface="Calibri"/>
                <a:sym typeface="Calibri"/>
              </a:rPr>
            </a:br>
            <a:r>
              <a:rPr lang="en-US" sz="1600" b="1" i="0" u="none" strike="noStrike" cap="none">
                <a:solidFill>
                  <a:schemeClr val="lt1"/>
                </a:solidFill>
                <a:latin typeface="Calibri"/>
                <a:ea typeface="Calibri"/>
                <a:cs typeface="Calibri"/>
                <a:sym typeface="Calibri"/>
              </a:rPr>
              <a:t>World Universities in the </a:t>
            </a:r>
            <a:br>
              <a:rPr lang="en-US" sz="1600" b="1" i="0" u="none" strike="noStrike" cap="none">
                <a:solidFill>
                  <a:schemeClr val="lt1"/>
                </a:solidFill>
                <a:latin typeface="Calibri"/>
                <a:ea typeface="Calibri"/>
                <a:cs typeface="Calibri"/>
                <a:sym typeface="Calibri"/>
              </a:rPr>
            </a:br>
            <a:r>
              <a:rPr lang="en-US" sz="1600" b="0" i="0" u="none" strike="noStrike" cap="none">
                <a:solidFill>
                  <a:schemeClr val="lt1"/>
                </a:solidFill>
                <a:latin typeface="Calibri"/>
                <a:ea typeface="Calibri"/>
                <a:cs typeface="Calibri"/>
                <a:sym typeface="Calibri"/>
              </a:rPr>
              <a:t>Times Higher Education </a:t>
            </a:r>
            <a:br>
              <a:rPr lang="en-US" sz="1600" b="0" i="0" u="none" strike="noStrike" cap="none">
                <a:solidFill>
                  <a:schemeClr val="lt1"/>
                </a:solidFill>
                <a:latin typeface="Calibri"/>
                <a:ea typeface="Calibri"/>
                <a:cs typeface="Calibri"/>
                <a:sym typeface="Calibri"/>
              </a:rPr>
            </a:br>
            <a:r>
              <a:rPr lang="en-US" sz="1600" b="1" i="0" u="none" strike="noStrike" cap="none">
                <a:solidFill>
                  <a:schemeClr val="lt1"/>
                </a:solidFill>
                <a:latin typeface="Calibri"/>
                <a:ea typeface="Calibri"/>
                <a:cs typeface="Calibri"/>
                <a:sym typeface="Calibri"/>
              </a:rPr>
              <a:t>(THE) World University </a:t>
            </a:r>
            <a:br>
              <a:rPr lang="en-US" sz="1600" b="1" i="0" u="none" strike="noStrike" cap="none">
                <a:solidFill>
                  <a:schemeClr val="lt1"/>
                </a:solidFill>
                <a:latin typeface="Calibri"/>
                <a:ea typeface="Calibri"/>
                <a:cs typeface="Calibri"/>
                <a:sym typeface="Calibri"/>
              </a:rPr>
            </a:br>
            <a:r>
              <a:rPr lang="en-US" sz="1600" b="1" i="0" u="none" strike="noStrike" cap="none">
                <a:solidFill>
                  <a:schemeClr val="lt1"/>
                </a:solidFill>
                <a:latin typeface="Calibri"/>
                <a:ea typeface="Calibri"/>
                <a:cs typeface="Calibri"/>
                <a:sym typeface="Calibri"/>
              </a:rPr>
              <a:t>Rankings 2016/2017</a:t>
            </a:r>
            <a:endParaRPr sz="1600" b="1" i="1" u="none" strike="noStrike" cap="none">
              <a:solidFill>
                <a:schemeClr val="lt1"/>
              </a:solidFill>
              <a:latin typeface="Calibri"/>
              <a:ea typeface="Calibri"/>
              <a:cs typeface="Calibri"/>
              <a:sym typeface="Calibri"/>
            </a:endParaRPr>
          </a:p>
        </p:txBody>
      </p:sp>
      <p:sp>
        <p:nvSpPr>
          <p:cNvPr id="331" name="Google Shape;331;p21"/>
          <p:cNvSpPr txBox="1"/>
          <p:nvPr/>
        </p:nvSpPr>
        <p:spPr>
          <a:xfrm>
            <a:off x="2616768" y="3381665"/>
            <a:ext cx="1323600" cy="20775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2900"/>
              <a:buFont typeface="Arial"/>
              <a:buNone/>
            </a:pPr>
            <a:r>
              <a:rPr lang="en-US" sz="12900" b="0" i="0" u="none" strike="noStrike" cap="none">
                <a:solidFill>
                  <a:schemeClr val="lt1"/>
                </a:solidFill>
                <a:latin typeface="Calibri"/>
                <a:ea typeface="Calibri"/>
                <a:cs typeface="Calibri"/>
                <a:sym typeface="Calibri"/>
              </a:rPr>
              <a:t>6</a:t>
            </a:r>
            <a:endParaRPr sz="1400" b="0" i="0" u="none" strike="noStrike" cap="none">
              <a:solidFill>
                <a:srgbClr val="000000"/>
              </a:solidFill>
              <a:latin typeface="Arial"/>
              <a:ea typeface="Arial"/>
              <a:cs typeface="Arial"/>
              <a:sym typeface="Arial"/>
            </a:endParaRPr>
          </a:p>
        </p:txBody>
      </p:sp>
      <p:sp>
        <p:nvSpPr>
          <p:cNvPr id="332" name="Google Shape;332;p21"/>
          <p:cNvSpPr txBox="1"/>
          <p:nvPr/>
        </p:nvSpPr>
        <p:spPr>
          <a:xfrm>
            <a:off x="1982169" y="4979390"/>
            <a:ext cx="3598500" cy="10773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Calibri"/>
                <a:ea typeface="Calibri"/>
                <a:cs typeface="Calibri"/>
                <a:sym typeface="Calibri"/>
              </a:rPr>
              <a:t>The University rose </a:t>
            </a:r>
            <a:endParaRPr sz="1400" b="0" i="0" u="none" strike="noStrike" cap="none">
              <a:solidFill>
                <a:srgbClr val="000000"/>
              </a:solidFill>
              <a:latin typeface="Arial"/>
              <a:ea typeface="Arial"/>
              <a:cs typeface="Arial"/>
              <a:sym typeface="Arial"/>
            </a:endParaRPr>
          </a:p>
          <a:p>
            <a:pPr marL="6350" marR="0" lvl="1" indent="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Calibri"/>
                <a:ea typeface="Calibri"/>
                <a:cs typeface="Calibri"/>
                <a:sym typeface="Calibri"/>
              </a:rPr>
              <a:t>6 places in the</a:t>
            </a:r>
            <a:br>
              <a:rPr lang="en-US" sz="1600" b="0" i="0" u="none" strike="noStrike" cap="none">
                <a:solidFill>
                  <a:schemeClr val="lt1"/>
                </a:solidFill>
                <a:latin typeface="Calibri"/>
                <a:ea typeface="Calibri"/>
                <a:cs typeface="Calibri"/>
                <a:sym typeface="Calibri"/>
              </a:rPr>
            </a:br>
            <a:r>
              <a:rPr lang="en-US" sz="1600" b="1" i="1" u="none" strike="noStrike" cap="none">
                <a:solidFill>
                  <a:schemeClr val="lt1"/>
                </a:solidFill>
                <a:latin typeface="Calibri"/>
                <a:ea typeface="Calibri"/>
                <a:cs typeface="Calibri"/>
                <a:sym typeface="Calibri"/>
              </a:rPr>
              <a:t>QS World University</a:t>
            </a:r>
            <a:endParaRPr sz="1400" b="0" i="0" u="none" strike="noStrike" cap="none">
              <a:solidFill>
                <a:srgbClr val="000000"/>
              </a:solidFill>
              <a:latin typeface="Arial"/>
              <a:ea typeface="Arial"/>
              <a:cs typeface="Arial"/>
              <a:sym typeface="Arial"/>
            </a:endParaRPr>
          </a:p>
          <a:p>
            <a:pPr marL="6350" marR="0" lvl="1" indent="0" algn="l"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Calibri"/>
                <a:ea typeface="Calibri"/>
                <a:cs typeface="Calibri"/>
                <a:sym typeface="Calibri"/>
              </a:rPr>
              <a:t>Ranking </a:t>
            </a:r>
            <a:r>
              <a:rPr lang="en-US" sz="1600" b="0" i="0" u="none" strike="noStrike" cap="none">
                <a:solidFill>
                  <a:schemeClr val="lt1"/>
                </a:solidFill>
                <a:latin typeface="Calibri"/>
                <a:ea typeface="Calibri"/>
                <a:cs typeface="Calibri"/>
                <a:sym typeface="Calibri"/>
              </a:rPr>
              <a:t>in 2017</a:t>
            </a:r>
            <a:endParaRPr sz="1600" b="1" i="1" u="none" strike="noStrike" cap="none">
              <a:solidFill>
                <a:schemeClr val="lt1"/>
              </a:solidFill>
              <a:latin typeface="Calibri"/>
              <a:ea typeface="Calibri"/>
              <a:cs typeface="Calibri"/>
              <a:sym typeface="Calibri"/>
            </a:endParaRPr>
          </a:p>
        </p:txBody>
      </p:sp>
      <p:pic>
        <p:nvPicPr>
          <p:cNvPr id="333" name="Google Shape;333;p21"/>
          <p:cNvPicPr preferRelativeResize="0"/>
          <p:nvPr/>
        </p:nvPicPr>
        <p:blipFill rotWithShape="1">
          <a:blip r:embed="rId3">
            <a:alphaModFix/>
          </a:blip>
          <a:srcRect/>
          <a:stretch/>
        </p:blipFill>
        <p:spPr>
          <a:xfrm>
            <a:off x="1903012" y="3965961"/>
            <a:ext cx="805029" cy="958021"/>
          </a:xfrm>
          <a:prstGeom prst="rect">
            <a:avLst/>
          </a:prstGeom>
          <a:noFill/>
          <a:ln>
            <a:noFill/>
          </a:ln>
        </p:spPr>
      </p:pic>
      <p:pic>
        <p:nvPicPr>
          <p:cNvPr id="334" name="Google Shape;334;p21"/>
          <p:cNvPicPr preferRelativeResize="0"/>
          <p:nvPr/>
        </p:nvPicPr>
        <p:blipFill rotWithShape="1">
          <a:blip r:embed="rId4">
            <a:alphaModFix/>
          </a:blip>
          <a:srcRect/>
          <a:stretch/>
        </p:blipFill>
        <p:spPr>
          <a:xfrm>
            <a:off x="6971250" y="1722782"/>
            <a:ext cx="1170594" cy="845264"/>
          </a:xfrm>
          <a:prstGeom prst="rect">
            <a:avLst/>
          </a:prstGeom>
          <a:noFill/>
          <a:ln>
            <a:noFill/>
          </a:ln>
          <a:effectLst>
            <a:outerShdw blurRad="50800" dist="38100" dir="2700000" algn="tl" rotWithShape="0">
              <a:srgbClr val="000000">
                <a:alpha val="40000"/>
              </a:srgb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3_Blank">
  <p:cSld name="3_Blank">
    <p:spTree>
      <p:nvGrpSpPr>
        <p:cNvPr id="1" name="Shape 335"/>
        <p:cNvGrpSpPr/>
        <p:nvPr/>
      </p:nvGrpSpPr>
      <p:grpSpPr>
        <a:xfrm>
          <a:off x="0" y="0"/>
          <a:ext cx="0" cy="0"/>
          <a:chOff x="0" y="0"/>
          <a:chExt cx="0" cy="0"/>
        </a:xfrm>
      </p:grpSpPr>
      <p:pic>
        <p:nvPicPr>
          <p:cNvPr id="336" name="Google Shape;336;p22"/>
          <p:cNvPicPr preferRelativeResize="0"/>
          <p:nvPr/>
        </p:nvPicPr>
        <p:blipFill rotWithShape="1">
          <a:blip r:embed="rId2">
            <a:alphaModFix/>
          </a:blip>
          <a:srcRect l="12619" t="36924" r="12619"/>
          <a:stretch/>
        </p:blipFill>
        <p:spPr>
          <a:xfrm>
            <a:off x="0" y="0"/>
            <a:ext cx="12192000" cy="6858000"/>
          </a:xfrm>
          <a:prstGeom prst="rect">
            <a:avLst/>
          </a:prstGeom>
          <a:noFill/>
          <a:ln>
            <a:noFill/>
          </a:ln>
        </p:spPr>
      </p:pic>
      <p:sp>
        <p:nvSpPr>
          <p:cNvPr id="337" name="Google Shape;337;p22"/>
          <p:cNvSpPr/>
          <p:nvPr/>
        </p:nvSpPr>
        <p:spPr>
          <a:xfrm>
            <a:off x="7466498" y="4874507"/>
            <a:ext cx="4178648" cy="1089611"/>
          </a:xfrm>
          <a:custGeom>
            <a:avLst/>
            <a:gdLst/>
            <a:ahLst/>
            <a:cxnLst/>
            <a:rect l="l" t="t" r="r" b="b"/>
            <a:pathLst>
              <a:path w="4398577" h="1168484" extrusionOk="0">
                <a:moveTo>
                  <a:pt x="0" y="0"/>
                </a:moveTo>
                <a:lnTo>
                  <a:pt x="4186543" y="13252"/>
                </a:lnTo>
                <a:lnTo>
                  <a:pt x="4398577" y="1168484"/>
                </a:lnTo>
                <a:lnTo>
                  <a:pt x="0" y="1168484"/>
                </a:lnTo>
                <a:lnTo>
                  <a:pt x="0" y="0"/>
                </a:lnTo>
                <a:close/>
              </a:path>
            </a:pathLst>
          </a:custGeom>
          <a:solidFill>
            <a:schemeClr val="lt1">
              <a:alpha val="87840"/>
            </a:schemeClr>
          </a:solidFill>
          <a:ln>
            <a:noFill/>
          </a:ln>
          <a:effectLst>
            <a:outerShdw blurRad="50800" dist="50800" dir="5400000" algn="ctr" rotWithShape="0">
              <a:srgbClr val="000000"/>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8" name="Google Shape;338;p22"/>
          <p:cNvSpPr/>
          <p:nvPr/>
        </p:nvSpPr>
        <p:spPr>
          <a:xfrm>
            <a:off x="848139" y="2332383"/>
            <a:ext cx="4492500" cy="3008100"/>
          </a:xfrm>
          <a:prstGeom prst="rect">
            <a:avLst/>
          </a:prstGeom>
          <a:solidFill>
            <a:srgbClr val="575D66">
              <a:alpha val="8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9" name="Google Shape;339;p22"/>
          <p:cNvSpPr/>
          <p:nvPr/>
        </p:nvSpPr>
        <p:spPr>
          <a:xfrm>
            <a:off x="7255565" y="2332383"/>
            <a:ext cx="4936500" cy="1788900"/>
          </a:xfrm>
          <a:prstGeom prst="rect">
            <a:avLst/>
          </a:prstGeom>
          <a:solidFill>
            <a:srgbClr val="575D66">
              <a:alpha val="8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0" name="Google Shape;340;p22"/>
          <p:cNvSpPr/>
          <p:nvPr/>
        </p:nvSpPr>
        <p:spPr>
          <a:xfrm>
            <a:off x="6506817" y="2332382"/>
            <a:ext cx="622800" cy="1615800"/>
          </a:xfrm>
          <a:prstGeom prst="rect">
            <a:avLst/>
          </a:prstGeom>
          <a:solidFill>
            <a:srgbClr val="FFBC1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1" name="Google Shape;341;p22"/>
          <p:cNvSpPr/>
          <p:nvPr/>
        </p:nvSpPr>
        <p:spPr>
          <a:xfrm>
            <a:off x="-6626" y="2332380"/>
            <a:ext cx="729000" cy="1479900"/>
          </a:xfrm>
          <a:prstGeom prst="rect">
            <a:avLst/>
          </a:prstGeom>
          <a:solidFill>
            <a:srgbClr val="FFBC1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2" name="Google Shape;342;p22"/>
          <p:cNvSpPr txBox="1"/>
          <p:nvPr/>
        </p:nvSpPr>
        <p:spPr>
          <a:xfrm rot="-5400000">
            <a:off x="-359288" y="2879313"/>
            <a:ext cx="1747500" cy="390300"/>
          </a:xfrm>
          <a:prstGeom prst="rect">
            <a:avLst/>
          </a:prstGeom>
          <a:noFill/>
          <a:ln>
            <a:noFill/>
          </a:ln>
        </p:spPr>
        <p:txBody>
          <a:bodyPr spcFirstLastPara="1" wrap="square" lIns="91425" tIns="45700" rIns="91425" bIns="45700" anchor="t" anchorCtr="0">
            <a:noAutofit/>
          </a:bodyPr>
          <a:lstStyle/>
          <a:p>
            <a:pPr marL="6350" marR="0" lvl="1" indent="0" algn="ctr" rtl="0">
              <a:lnSpc>
                <a:spcPct val="70000"/>
              </a:lnSpc>
              <a:spcBef>
                <a:spcPts val="0"/>
              </a:spcBef>
              <a:spcAft>
                <a:spcPts val="0"/>
              </a:spcAft>
              <a:buClr>
                <a:srgbClr val="000000"/>
              </a:buClr>
              <a:buSzPts val="2600"/>
              <a:buFont typeface="Arial"/>
              <a:buNone/>
            </a:pPr>
            <a:r>
              <a:rPr lang="en-US" sz="2600" b="1" i="0" u="none" strike="noStrike" cap="none">
                <a:solidFill>
                  <a:srgbClr val="575D66"/>
                </a:solidFill>
                <a:latin typeface="Calibri"/>
                <a:ea typeface="Calibri"/>
                <a:cs typeface="Calibri"/>
                <a:sym typeface="Calibri"/>
              </a:rPr>
              <a:t>VISION</a:t>
            </a:r>
            <a:endParaRPr sz="1400" b="0" i="0" u="none" strike="noStrike" cap="none">
              <a:solidFill>
                <a:srgbClr val="000000"/>
              </a:solidFill>
              <a:latin typeface="Arial"/>
              <a:ea typeface="Arial"/>
              <a:cs typeface="Arial"/>
              <a:sym typeface="Arial"/>
            </a:endParaRPr>
          </a:p>
        </p:txBody>
      </p:sp>
      <p:sp>
        <p:nvSpPr>
          <p:cNvPr id="343" name="Google Shape;343;p22"/>
          <p:cNvSpPr txBox="1"/>
          <p:nvPr/>
        </p:nvSpPr>
        <p:spPr>
          <a:xfrm rot="-5400000">
            <a:off x="6034074" y="2950412"/>
            <a:ext cx="1605300" cy="390300"/>
          </a:xfrm>
          <a:prstGeom prst="rect">
            <a:avLst/>
          </a:prstGeom>
          <a:noFill/>
          <a:ln>
            <a:noFill/>
          </a:ln>
        </p:spPr>
        <p:txBody>
          <a:bodyPr spcFirstLastPara="1" wrap="square" lIns="91425" tIns="45700" rIns="91425" bIns="45700" anchor="t" anchorCtr="0">
            <a:noAutofit/>
          </a:bodyPr>
          <a:lstStyle/>
          <a:p>
            <a:pPr marL="6350" marR="0" lvl="1" indent="0" algn="ctr" rtl="0">
              <a:lnSpc>
                <a:spcPct val="70000"/>
              </a:lnSpc>
              <a:spcBef>
                <a:spcPts val="0"/>
              </a:spcBef>
              <a:spcAft>
                <a:spcPts val="0"/>
              </a:spcAft>
              <a:buClr>
                <a:srgbClr val="000000"/>
              </a:buClr>
              <a:buSzPts val="2600"/>
              <a:buFont typeface="Arial"/>
              <a:buNone/>
            </a:pPr>
            <a:r>
              <a:rPr lang="en-US" sz="2600" b="1" i="0" u="none" strike="noStrike" cap="none">
                <a:solidFill>
                  <a:srgbClr val="575D66"/>
                </a:solidFill>
                <a:latin typeface="Calibri"/>
                <a:ea typeface="Calibri"/>
                <a:cs typeface="Calibri"/>
                <a:sym typeface="Calibri"/>
              </a:rPr>
              <a:t>MISSION</a:t>
            </a:r>
            <a:endParaRPr sz="1400" b="0" i="0" u="none" strike="noStrike" cap="none">
              <a:solidFill>
                <a:srgbClr val="000000"/>
              </a:solidFill>
              <a:latin typeface="Arial"/>
              <a:ea typeface="Arial"/>
              <a:cs typeface="Arial"/>
              <a:sym typeface="Arial"/>
            </a:endParaRPr>
          </a:p>
        </p:txBody>
      </p:sp>
      <p:pic>
        <p:nvPicPr>
          <p:cNvPr id="344" name="Google Shape;344;p22"/>
          <p:cNvPicPr preferRelativeResize="0"/>
          <p:nvPr/>
        </p:nvPicPr>
        <p:blipFill rotWithShape="1">
          <a:blip r:embed="rId3">
            <a:alphaModFix/>
          </a:blip>
          <a:srcRect/>
          <a:stretch/>
        </p:blipFill>
        <p:spPr>
          <a:xfrm>
            <a:off x="7316345" y="4459451"/>
            <a:ext cx="1246258" cy="1762348"/>
          </a:xfrm>
          <a:prstGeom prst="rect">
            <a:avLst/>
          </a:prstGeom>
          <a:noFill/>
          <a:ln>
            <a:noFill/>
          </a:ln>
          <a:effectLst>
            <a:outerShdw blurRad="50800" dist="38100" dir="2700000" algn="tl" rotWithShape="0">
              <a:srgbClr val="000000">
                <a:alpha val="40000"/>
              </a:srgbClr>
            </a:outerShdw>
          </a:effectLst>
        </p:spPr>
      </p:pic>
      <p:sp>
        <p:nvSpPr>
          <p:cNvPr id="345" name="Google Shape;345;p22"/>
          <p:cNvSpPr txBox="1"/>
          <p:nvPr/>
        </p:nvSpPr>
        <p:spPr>
          <a:xfrm>
            <a:off x="8711417" y="4964883"/>
            <a:ext cx="3598500" cy="8310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NUI Galway’s current </a:t>
            </a:r>
            <a:endParaRPr sz="1400" b="0" i="0" u="none" strike="noStrike" cap="none">
              <a:solidFill>
                <a:srgbClr val="000000"/>
              </a:solidFill>
              <a:latin typeface="Arial"/>
              <a:ea typeface="Arial"/>
              <a:cs typeface="Arial"/>
              <a:sym typeface="Arial"/>
            </a:endParaRPr>
          </a:p>
          <a:p>
            <a:pPr marL="6350" marR="0" lvl="1"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strategy is available at:</a:t>
            </a:r>
            <a:br>
              <a:rPr lang="en-US" sz="1600" b="0" i="0" u="none" strike="noStrike" cap="none">
                <a:solidFill>
                  <a:schemeClr val="dk1"/>
                </a:solidFill>
                <a:latin typeface="Calibri"/>
                <a:ea typeface="Calibri"/>
                <a:cs typeface="Calibri"/>
                <a:sym typeface="Calibri"/>
              </a:rPr>
            </a:br>
            <a:r>
              <a:rPr lang="en-US" sz="1600" b="1" i="0" u="none" strike="noStrike" cap="none">
                <a:solidFill>
                  <a:srgbClr val="1798F0"/>
                </a:solidFill>
                <a:latin typeface="Calibri"/>
                <a:ea typeface="Calibri"/>
                <a:cs typeface="Calibri"/>
                <a:sym typeface="Calibri"/>
              </a:rPr>
              <a:t>www.nuigalway.ie/vision2020</a:t>
            </a:r>
            <a:endParaRPr sz="1400" b="0" i="0" u="none" strike="noStrike" cap="none">
              <a:solidFill>
                <a:srgbClr val="000000"/>
              </a:solidFill>
              <a:latin typeface="Arial"/>
              <a:ea typeface="Arial"/>
              <a:cs typeface="Arial"/>
              <a:sym typeface="Arial"/>
            </a:endParaRPr>
          </a:p>
        </p:txBody>
      </p:sp>
      <p:sp>
        <p:nvSpPr>
          <p:cNvPr id="346" name="Google Shape;346;p22"/>
          <p:cNvSpPr txBox="1"/>
          <p:nvPr/>
        </p:nvSpPr>
        <p:spPr>
          <a:xfrm>
            <a:off x="1011599" y="2539352"/>
            <a:ext cx="4366500" cy="25545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NUI Galway will be a leading global university, renowned for our distinctive areas of research, recognised as an institution of choice for our teaching </a:t>
            </a:r>
            <a:br>
              <a:rPr lang="en-US" sz="2000" b="0" i="0" u="none" strike="noStrike" cap="none">
                <a:solidFill>
                  <a:schemeClr val="lt1"/>
                </a:solidFill>
                <a:latin typeface="Calibri"/>
                <a:ea typeface="Calibri"/>
                <a:cs typeface="Calibri"/>
                <a:sym typeface="Calibri"/>
              </a:rPr>
            </a:br>
            <a:r>
              <a:rPr lang="en-US" sz="2000" b="0" i="0" u="none" strike="noStrike" cap="none">
                <a:solidFill>
                  <a:schemeClr val="lt1"/>
                </a:solidFill>
                <a:latin typeface="Calibri"/>
                <a:ea typeface="Calibri"/>
                <a:cs typeface="Calibri"/>
                <a:sym typeface="Calibri"/>
              </a:rPr>
              <a:t>and scholarship, celebrated for our outstanding engagement with wider society, and enriched by a dynamic network of partnerships.</a:t>
            </a:r>
            <a:endParaRPr sz="1400" b="0" i="0" u="none" strike="noStrike" cap="none">
              <a:solidFill>
                <a:srgbClr val="000000"/>
              </a:solidFill>
              <a:latin typeface="Arial"/>
              <a:ea typeface="Arial"/>
              <a:cs typeface="Arial"/>
              <a:sym typeface="Arial"/>
            </a:endParaRPr>
          </a:p>
        </p:txBody>
      </p:sp>
      <p:sp>
        <p:nvSpPr>
          <p:cNvPr id="347" name="Google Shape;347;p22"/>
          <p:cNvSpPr txBox="1"/>
          <p:nvPr/>
        </p:nvSpPr>
        <p:spPr>
          <a:xfrm>
            <a:off x="7466498" y="2488948"/>
            <a:ext cx="4514700" cy="13233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To foster a vibrant community of students and staff, where distinguished learning, impactful research, and creative thinking are shared with the world.</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5_Blank">
  <p:cSld name="5_Blank">
    <p:spTree>
      <p:nvGrpSpPr>
        <p:cNvPr id="1" name="Shape 348"/>
        <p:cNvGrpSpPr/>
        <p:nvPr/>
      </p:nvGrpSpPr>
      <p:grpSpPr>
        <a:xfrm>
          <a:off x="0" y="0"/>
          <a:ext cx="0" cy="0"/>
          <a:chOff x="0" y="0"/>
          <a:chExt cx="0" cy="0"/>
        </a:xfrm>
      </p:grpSpPr>
      <p:sp>
        <p:nvSpPr>
          <p:cNvPr id="349" name="Google Shape;349;p23"/>
          <p:cNvSpPr/>
          <p:nvPr/>
        </p:nvSpPr>
        <p:spPr>
          <a:xfrm>
            <a:off x="0" y="0"/>
            <a:ext cx="12192000" cy="6858000"/>
          </a:xfrm>
          <a:prstGeom prst="rect">
            <a:avLst/>
          </a:prstGeom>
          <a:solidFill>
            <a:srgbClr val="88D1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8D08C"/>
              </a:solidFill>
              <a:latin typeface="Calibri"/>
              <a:ea typeface="Calibri"/>
              <a:cs typeface="Calibri"/>
              <a:sym typeface="Calibri"/>
            </a:endParaRPr>
          </a:p>
        </p:txBody>
      </p:sp>
      <p:pic>
        <p:nvPicPr>
          <p:cNvPr id="350" name="Google Shape;350;p23"/>
          <p:cNvPicPr preferRelativeResize="0"/>
          <p:nvPr/>
        </p:nvPicPr>
        <p:blipFill rotWithShape="1">
          <a:blip r:embed="rId2">
            <a:alphaModFix/>
          </a:blip>
          <a:srcRect t="3147" b="9179"/>
          <a:stretch/>
        </p:blipFill>
        <p:spPr>
          <a:xfrm>
            <a:off x="2724841" y="-1"/>
            <a:ext cx="5828811" cy="6858001"/>
          </a:xfrm>
          <a:prstGeom prst="rect">
            <a:avLst/>
          </a:prstGeom>
          <a:noFill/>
          <a:ln>
            <a:noFill/>
          </a:ln>
          <a:effectLst>
            <a:outerShdw blurRad="165100" dist="38100" dir="2700000" sx="103000" sy="103000" algn="tl" rotWithShape="0">
              <a:srgbClr val="000000">
                <a:alpha val="34120"/>
              </a:srgbClr>
            </a:outerShdw>
          </a:effectLst>
        </p:spPr>
      </p:pic>
      <p:sp>
        <p:nvSpPr>
          <p:cNvPr id="351" name="Google Shape;351;p23"/>
          <p:cNvSpPr txBox="1"/>
          <p:nvPr/>
        </p:nvSpPr>
        <p:spPr>
          <a:xfrm>
            <a:off x="8338280" y="2624313"/>
            <a:ext cx="3598500" cy="2216100"/>
          </a:xfrm>
          <a:prstGeom prst="rect">
            <a:avLst/>
          </a:prstGeom>
          <a:noFill/>
          <a:ln>
            <a:noFill/>
          </a:ln>
        </p:spPr>
        <p:txBody>
          <a:bodyPr spcFirstLastPara="1" wrap="square" lIns="91425" tIns="45700" rIns="91425" bIns="45700" anchor="t" anchorCtr="0">
            <a:noAutofit/>
          </a:bodyPr>
          <a:lstStyle/>
          <a:p>
            <a:pPr marL="635000" marR="0" lvl="1" indent="0" algn="l" rtl="0">
              <a:lnSpc>
                <a:spcPct val="150000"/>
              </a:lnSpc>
              <a:spcBef>
                <a:spcPts val="0"/>
              </a:spcBef>
              <a:spcAft>
                <a:spcPts val="0"/>
              </a:spcAft>
              <a:buClr>
                <a:srgbClr val="000000"/>
              </a:buClr>
              <a:buSzPts val="2300"/>
              <a:buFont typeface="Arial"/>
              <a:buNone/>
            </a:pPr>
            <a:r>
              <a:rPr lang="en-US" sz="2300" b="1" i="0" u="none" strike="noStrike" cap="none">
                <a:solidFill>
                  <a:schemeClr val="lt1"/>
                </a:solidFill>
                <a:latin typeface="Calibri"/>
                <a:ea typeface="Calibri"/>
                <a:cs typeface="Calibri"/>
                <a:sym typeface="Calibri"/>
              </a:rPr>
              <a:t>Medical Academies</a:t>
            </a:r>
            <a:endParaRPr sz="1400" b="0" i="0" u="none" strike="noStrike" cap="none">
              <a:solidFill>
                <a:srgbClr val="000000"/>
              </a:solidFill>
              <a:latin typeface="Arial"/>
              <a:ea typeface="Arial"/>
              <a:cs typeface="Arial"/>
              <a:sym typeface="Arial"/>
            </a:endParaRPr>
          </a:p>
          <a:p>
            <a:pPr marL="635000" marR="0" lvl="1" indent="0" algn="l" rtl="0">
              <a:lnSpc>
                <a:spcPct val="150000"/>
              </a:lnSpc>
              <a:spcBef>
                <a:spcPts val="0"/>
              </a:spcBef>
              <a:spcAft>
                <a:spcPts val="0"/>
              </a:spcAft>
              <a:buClr>
                <a:srgbClr val="000000"/>
              </a:buClr>
              <a:buSzPts val="2300"/>
              <a:buFont typeface="Arial"/>
              <a:buNone/>
            </a:pPr>
            <a:r>
              <a:rPr lang="en-US" sz="2300" b="1" i="0" u="none" strike="noStrike" cap="none">
                <a:solidFill>
                  <a:schemeClr val="lt1"/>
                </a:solidFill>
                <a:latin typeface="Calibri"/>
                <a:ea typeface="Calibri"/>
                <a:cs typeface="Calibri"/>
                <a:sym typeface="Calibri"/>
              </a:rPr>
              <a:t>Teaching Centres</a:t>
            </a:r>
            <a:endParaRPr sz="2300" b="1" i="0" u="none" strike="noStrike" cap="none">
              <a:solidFill>
                <a:schemeClr val="lt1"/>
              </a:solidFill>
              <a:latin typeface="Calibri"/>
              <a:ea typeface="Calibri"/>
              <a:cs typeface="Calibri"/>
              <a:sym typeface="Calibri"/>
            </a:endParaRPr>
          </a:p>
          <a:p>
            <a:pPr marL="635000" marR="0" lvl="1" indent="0" algn="l" rtl="0">
              <a:lnSpc>
                <a:spcPct val="150000"/>
              </a:lnSpc>
              <a:spcBef>
                <a:spcPts val="0"/>
              </a:spcBef>
              <a:spcAft>
                <a:spcPts val="0"/>
              </a:spcAft>
              <a:buClr>
                <a:srgbClr val="000000"/>
              </a:buClr>
              <a:buSzPts val="2300"/>
              <a:buFont typeface="Arial"/>
              <a:buNone/>
            </a:pPr>
            <a:r>
              <a:rPr lang="en-US" sz="2300" b="1" i="0" u="none" strike="noStrike" cap="none">
                <a:solidFill>
                  <a:schemeClr val="lt1"/>
                </a:solidFill>
                <a:latin typeface="Calibri"/>
                <a:ea typeface="Calibri"/>
                <a:cs typeface="Calibri"/>
                <a:sym typeface="Calibri"/>
              </a:rPr>
              <a:t>Irish-Language Centres</a:t>
            </a:r>
            <a:endParaRPr sz="2300" b="1" i="0" u="none" strike="noStrike" cap="none">
              <a:solidFill>
                <a:schemeClr val="lt1"/>
              </a:solidFill>
              <a:latin typeface="Calibri"/>
              <a:ea typeface="Calibri"/>
              <a:cs typeface="Calibri"/>
              <a:sym typeface="Calibri"/>
            </a:endParaRPr>
          </a:p>
          <a:p>
            <a:pPr marL="635000" marR="0" lvl="1" indent="0" algn="l" rtl="0">
              <a:lnSpc>
                <a:spcPct val="150000"/>
              </a:lnSpc>
              <a:spcBef>
                <a:spcPts val="0"/>
              </a:spcBef>
              <a:spcAft>
                <a:spcPts val="0"/>
              </a:spcAft>
              <a:buClr>
                <a:srgbClr val="000000"/>
              </a:buClr>
              <a:buSzPts val="2300"/>
              <a:buFont typeface="Arial"/>
              <a:buNone/>
            </a:pPr>
            <a:r>
              <a:rPr lang="en-US" sz="2300" b="1" i="0" u="none" strike="noStrike" cap="none">
                <a:solidFill>
                  <a:schemeClr val="lt1"/>
                </a:solidFill>
                <a:latin typeface="Calibri"/>
                <a:ea typeface="Calibri"/>
                <a:cs typeface="Calibri"/>
                <a:sym typeface="Calibri"/>
              </a:rPr>
              <a:t>Research Centres</a:t>
            </a:r>
            <a:endParaRPr sz="2300" b="1" i="0" u="none" strike="noStrike" cap="none">
              <a:solidFill>
                <a:schemeClr val="lt1"/>
              </a:solidFill>
              <a:latin typeface="Calibri"/>
              <a:ea typeface="Calibri"/>
              <a:cs typeface="Calibri"/>
              <a:sym typeface="Calibri"/>
            </a:endParaRPr>
          </a:p>
        </p:txBody>
      </p:sp>
      <p:sp>
        <p:nvSpPr>
          <p:cNvPr id="352" name="Google Shape;352;p23"/>
          <p:cNvSpPr txBox="1"/>
          <p:nvPr/>
        </p:nvSpPr>
        <p:spPr>
          <a:xfrm>
            <a:off x="398405" y="381158"/>
            <a:ext cx="3939300" cy="1315500"/>
          </a:xfrm>
          <a:prstGeom prst="rect">
            <a:avLst/>
          </a:prstGeom>
          <a:noFill/>
          <a:ln>
            <a:noFill/>
          </a:ln>
        </p:spPr>
        <p:txBody>
          <a:bodyPr spcFirstLastPara="1" wrap="square" lIns="91425" tIns="45700" rIns="91425" bIns="45700" anchor="t" anchorCtr="0">
            <a:noAutofit/>
          </a:bodyPr>
          <a:lstStyle/>
          <a:p>
            <a:pPr marL="6350" marR="0" lvl="1" indent="0" algn="l" rtl="0">
              <a:lnSpc>
                <a:spcPct val="70000"/>
              </a:lnSpc>
              <a:spcBef>
                <a:spcPts val="0"/>
              </a:spcBef>
              <a:spcAft>
                <a:spcPts val="0"/>
              </a:spcAft>
              <a:buClr>
                <a:srgbClr val="000000"/>
              </a:buClr>
              <a:buSzPts val="5500"/>
              <a:buFont typeface="Arial"/>
              <a:buNone/>
            </a:pPr>
            <a:r>
              <a:rPr lang="en-US" sz="5500" b="0" i="0" u="none" strike="noStrike" cap="none">
                <a:solidFill>
                  <a:schemeClr val="lt1"/>
                </a:solidFill>
                <a:latin typeface="Calibri"/>
                <a:ea typeface="Calibri"/>
                <a:cs typeface="Calibri"/>
                <a:sym typeface="Calibri"/>
              </a:rPr>
              <a:t>NUI Galway</a:t>
            </a:r>
            <a:endParaRPr sz="1400" b="0" i="0" u="none" strike="noStrike" cap="none">
              <a:solidFill>
                <a:srgbClr val="000000"/>
              </a:solidFill>
              <a:latin typeface="Arial"/>
              <a:ea typeface="Arial"/>
              <a:cs typeface="Arial"/>
              <a:sym typeface="Arial"/>
            </a:endParaRPr>
          </a:p>
          <a:p>
            <a:pPr marL="6350" marR="0" lvl="1" indent="0" algn="l" rtl="0">
              <a:lnSpc>
                <a:spcPct val="70000"/>
              </a:lnSpc>
              <a:spcBef>
                <a:spcPts val="0"/>
              </a:spcBef>
              <a:spcAft>
                <a:spcPts val="0"/>
              </a:spcAft>
              <a:buClr>
                <a:srgbClr val="000000"/>
              </a:buClr>
              <a:buSzPts val="5500"/>
              <a:buFont typeface="Arial"/>
              <a:buNone/>
            </a:pPr>
            <a:r>
              <a:rPr lang="en-US" sz="5500" b="0" i="0" u="none" strike="noStrike" cap="none">
                <a:solidFill>
                  <a:schemeClr val="lt1"/>
                </a:solidFill>
                <a:latin typeface="Calibri"/>
                <a:ea typeface="Calibri"/>
                <a:cs typeface="Calibri"/>
                <a:sym typeface="Calibri"/>
              </a:rPr>
              <a:t>Campuses</a:t>
            </a:r>
            <a:endParaRPr sz="1400" b="0" i="0" u="none" strike="noStrike" cap="none">
              <a:solidFill>
                <a:srgbClr val="000000"/>
              </a:solidFill>
              <a:latin typeface="Arial"/>
              <a:ea typeface="Arial"/>
              <a:cs typeface="Arial"/>
              <a:sym typeface="Arial"/>
            </a:endParaRPr>
          </a:p>
        </p:txBody>
      </p:sp>
      <p:sp>
        <p:nvSpPr>
          <p:cNvPr id="353" name="Google Shape;353;p23"/>
          <p:cNvSpPr txBox="1"/>
          <p:nvPr/>
        </p:nvSpPr>
        <p:spPr>
          <a:xfrm>
            <a:off x="4839292" y="4732515"/>
            <a:ext cx="1902900" cy="568500"/>
          </a:xfrm>
          <a:prstGeom prst="rect">
            <a:avLst/>
          </a:prstGeom>
          <a:noFill/>
          <a:ln>
            <a:noFill/>
          </a:ln>
        </p:spPr>
        <p:txBody>
          <a:bodyPr spcFirstLastPara="1" wrap="square" lIns="91425" tIns="45700" rIns="91425" bIns="45700" anchor="t" anchorCtr="0">
            <a:noAutofit/>
          </a:bodyPr>
          <a:lstStyle/>
          <a:p>
            <a:pPr marL="12700" marR="0" lvl="1" indent="0" algn="l" rtl="0">
              <a:lnSpc>
                <a:spcPct val="150000"/>
              </a:lnSpc>
              <a:spcBef>
                <a:spcPts val="0"/>
              </a:spcBef>
              <a:spcAft>
                <a:spcPts val="0"/>
              </a:spcAft>
              <a:buClr>
                <a:srgbClr val="000000"/>
              </a:buClr>
              <a:buSzPts val="2300"/>
              <a:buFont typeface="Arial"/>
              <a:buNone/>
            </a:pPr>
            <a:r>
              <a:rPr lang="en-US" sz="2300" b="1" i="0" u="none" strike="noStrike" cap="none">
                <a:solidFill>
                  <a:schemeClr val="lt1"/>
                </a:solidFill>
                <a:latin typeface="Calibri"/>
                <a:ea typeface="Calibri"/>
                <a:cs typeface="Calibri"/>
                <a:sym typeface="Calibri"/>
              </a:rPr>
              <a:t>Limerick</a:t>
            </a:r>
            <a:endParaRPr sz="1400" b="0" i="0" u="none" strike="noStrike" cap="none">
              <a:solidFill>
                <a:srgbClr val="000000"/>
              </a:solidFill>
              <a:latin typeface="Arial"/>
              <a:ea typeface="Arial"/>
              <a:cs typeface="Arial"/>
              <a:sym typeface="Arial"/>
            </a:endParaRPr>
          </a:p>
        </p:txBody>
      </p:sp>
      <p:sp>
        <p:nvSpPr>
          <p:cNvPr id="354" name="Google Shape;354;p23"/>
          <p:cNvSpPr/>
          <p:nvPr/>
        </p:nvSpPr>
        <p:spPr>
          <a:xfrm>
            <a:off x="4692197" y="5007677"/>
            <a:ext cx="185100" cy="185100"/>
          </a:xfrm>
          <a:prstGeom prst="ellipse">
            <a:avLst/>
          </a:prstGeom>
          <a:solidFill>
            <a:srgbClr val="28467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5" name="Google Shape;355;p23"/>
          <p:cNvSpPr txBox="1"/>
          <p:nvPr/>
        </p:nvSpPr>
        <p:spPr>
          <a:xfrm>
            <a:off x="6801846" y="3688213"/>
            <a:ext cx="1545900" cy="568500"/>
          </a:xfrm>
          <a:prstGeom prst="rect">
            <a:avLst/>
          </a:prstGeom>
          <a:noFill/>
          <a:ln>
            <a:noFill/>
          </a:ln>
        </p:spPr>
        <p:txBody>
          <a:bodyPr spcFirstLastPara="1" wrap="square" lIns="91425" tIns="45700" rIns="91425" bIns="45700" anchor="t" anchorCtr="0">
            <a:noAutofit/>
          </a:bodyPr>
          <a:lstStyle/>
          <a:p>
            <a:pPr marL="12700" marR="0" lvl="1" indent="0" algn="l" rtl="0">
              <a:lnSpc>
                <a:spcPct val="150000"/>
              </a:lnSpc>
              <a:spcBef>
                <a:spcPts val="0"/>
              </a:spcBef>
              <a:spcAft>
                <a:spcPts val="0"/>
              </a:spcAft>
              <a:buClr>
                <a:srgbClr val="000000"/>
              </a:buClr>
              <a:buSzPts val="2300"/>
              <a:buFont typeface="Arial"/>
              <a:buNone/>
            </a:pPr>
            <a:r>
              <a:rPr lang="en-US" sz="2300" b="1" i="0" u="none" strike="noStrike" cap="none">
                <a:solidFill>
                  <a:schemeClr val="lt1"/>
                </a:solidFill>
                <a:latin typeface="Calibri"/>
                <a:ea typeface="Calibri"/>
                <a:cs typeface="Calibri"/>
                <a:sym typeface="Calibri"/>
              </a:rPr>
              <a:t>Dublin</a:t>
            </a:r>
            <a:endParaRPr sz="2300" b="1" i="0" u="none" strike="noStrike" cap="none">
              <a:solidFill>
                <a:schemeClr val="lt1"/>
              </a:solidFill>
              <a:latin typeface="Calibri"/>
              <a:ea typeface="Calibri"/>
              <a:cs typeface="Calibri"/>
              <a:sym typeface="Calibri"/>
            </a:endParaRPr>
          </a:p>
        </p:txBody>
      </p:sp>
      <p:sp>
        <p:nvSpPr>
          <p:cNvPr id="356" name="Google Shape;356;p23"/>
          <p:cNvSpPr/>
          <p:nvPr/>
        </p:nvSpPr>
        <p:spPr>
          <a:xfrm>
            <a:off x="7524449" y="3737032"/>
            <a:ext cx="185100" cy="185100"/>
          </a:xfrm>
          <a:prstGeom prst="ellipse">
            <a:avLst/>
          </a:prstGeom>
          <a:solidFill>
            <a:srgbClr val="28467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7" name="Google Shape;357;p23"/>
          <p:cNvSpPr txBox="1"/>
          <p:nvPr/>
        </p:nvSpPr>
        <p:spPr>
          <a:xfrm>
            <a:off x="7202902" y="1137911"/>
            <a:ext cx="1545900" cy="568500"/>
          </a:xfrm>
          <a:prstGeom prst="rect">
            <a:avLst/>
          </a:prstGeom>
          <a:noFill/>
          <a:ln>
            <a:noFill/>
          </a:ln>
        </p:spPr>
        <p:txBody>
          <a:bodyPr spcFirstLastPara="1" wrap="square" lIns="91425" tIns="45700" rIns="91425" bIns="45700" anchor="t" anchorCtr="0">
            <a:noAutofit/>
          </a:bodyPr>
          <a:lstStyle/>
          <a:p>
            <a:pPr marL="12700" marR="0" lvl="1" indent="0" algn="l" rtl="0">
              <a:lnSpc>
                <a:spcPct val="150000"/>
              </a:lnSpc>
              <a:spcBef>
                <a:spcPts val="0"/>
              </a:spcBef>
              <a:spcAft>
                <a:spcPts val="0"/>
              </a:spcAft>
              <a:buClr>
                <a:srgbClr val="000000"/>
              </a:buClr>
              <a:buSzPts val="2300"/>
              <a:buFont typeface="Arial"/>
              <a:buNone/>
            </a:pPr>
            <a:r>
              <a:rPr lang="en-US" sz="2300" b="1" i="0" u="none" strike="noStrike" cap="none">
                <a:solidFill>
                  <a:schemeClr val="lt1"/>
                </a:solidFill>
                <a:latin typeface="Calibri"/>
                <a:ea typeface="Calibri"/>
                <a:cs typeface="Calibri"/>
                <a:sym typeface="Calibri"/>
              </a:rPr>
              <a:t>Belfast</a:t>
            </a:r>
            <a:endParaRPr sz="2300" b="1" i="0" u="none" strike="noStrike" cap="none">
              <a:solidFill>
                <a:schemeClr val="lt1"/>
              </a:solidFill>
              <a:latin typeface="Calibri"/>
              <a:ea typeface="Calibri"/>
              <a:cs typeface="Calibri"/>
              <a:sym typeface="Calibri"/>
            </a:endParaRPr>
          </a:p>
        </p:txBody>
      </p:sp>
      <p:sp>
        <p:nvSpPr>
          <p:cNvPr id="358" name="Google Shape;358;p23"/>
          <p:cNvSpPr/>
          <p:nvPr/>
        </p:nvSpPr>
        <p:spPr>
          <a:xfrm>
            <a:off x="7887594" y="1161947"/>
            <a:ext cx="185100" cy="185100"/>
          </a:xfrm>
          <a:prstGeom prst="ellipse">
            <a:avLst/>
          </a:prstGeom>
          <a:solidFill>
            <a:srgbClr val="28467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9" name="Google Shape;359;p23"/>
          <p:cNvSpPr txBox="1"/>
          <p:nvPr/>
        </p:nvSpPr>
        <p:spPr>
          <a:xfrm>
            <a:off x="4542221" y="3893712"/>
            <a:ext cx="1902900" cy="568500"/>
          </a:xfrm>
          <a:prstGeom prst="rect">
            <a:avLst/>
          </a:prstGeom>
          <a:noFill/>
          <a:ln>
            <a:noFill/>
          </a:ln>
        </p:spPr>
        <p:txBody>
          <a:bodyPr spcFirstLastPara="1" wrap="square" lIns="91425" tIns="45700" rIns="91425" bIns="45700" anchor="t" anchorCtr="0">
            <a:noAutofit/>
          </a:bodyPr>
          <a:lstStyle/>
          <a:p>
            <a:pPr marL="12700" marR="0" lvl="1" indent="0" algn="l" rtl="0">
              <a:lnSpc>
                <a:spcPct val="150000"/>
              </a:lnSpc>
              <a:spcBef>
                <a:spcPts val="0"/>
              </a:spcBef>
              <a:spcAft>
                <a:spcPts val="0"/>
              </a:spcAft>
              <a:buClr>
                <a:srgbClr val="000000"/>
              </a:buClr>
              <a:buSzPts val="2300"/>
              <a:buFont typeface="Arial"/>
              <a:buNone/>
            </a:pPr>
            <a:r>
              <a:rPr lang="en-US" sz="2300" b="1" i="0" u="none" strike="noStrike" cap="none">
                <a:solidFill>
                  <a:schemeClr val="lt1"/>
                </a:solidFill>
                <a:latin typeface="Calibri"/>
                <a:ea typeface="Calibri"/>
                <a:cs typeface="Calibri"/>
                <a:sym typeface="Calibri"/>
              </a:rPr>
              <a:t>GALWAY</a:t>
            </a:r>
            <a:endParaRPr sz="1400" b="0" i="0" u="none" strike="noStrike" cap="none">
              <a:solidFill>
                <a:srgbClr val="000000"/>
              </a:solidFill>
              <a:latin typeface="Arial"/>
              <a:ea typeface="Arial"/>
              <a:cs typeface="Arial"/>
              <a:sym typeface="Arial"/>
            </a:endParaRPr>
          </a:p>
        </p:txBody>
      </p:sp>
      <p:pic>
        <p:nvPicPr>
          <p:cNvPr id="360" name="Google Shape;360;p23"/>
          <p:cNvPicPr preferRelativeResize="0"/>
          <p:nvPr/>
        </p:nvPicPr>
        <p:blipFill rotWithShape="1">
          <a:blip r:embed="rId3">
            <a:alphaModFix/>
          </a:blip>
          <a:srcRect r="69541"/>
          <a:stretch/>
        </p:blipFill>
        <p:spPr>
          <a:xfrm>
            <a:off x="4219636" y="3671015"/>
            <a:ext cx="314705" cy="319073"/>
          </a:xfrm>
          <a:prstGeom prst="rect">
            <a:avLst/>
          </a:prstGeom>
          <a:noFill/>
          <a:ln>
            <a:noFill/>
          </a:ln>
        </p:spPr>
      </p:pic>
      <p:grpSp>
        <p:nvGrpSpPr>
          <p:cNvPr id="361" name="Google Shape;361;p23"/>
          <p:cNvGrpSpPr/>
          <p:nvPr/>
        </p:nvGrpSpPr>
        <p:grpSpPr>
          <a:xfrm>
            <a:off x="4114023" y="4135040"/>
            <a:ext cx="275572" cy="275572"/>
            <a:chOff x="4335701" y="3850853"/>
            <a:chExt cx="319800" cy="319800"/>
          </a:xfrm>
        </p:grpSpPr>
        <p:sp>
          <p:nvSpPr>
            <p:cNvPr id="362" name="Google Shape;362;p23"/>
            <p:cNvSpPr/>
            <p:nvPr/>
          </p:nvSpPr>
          <p:spPr>
            <a:xfrm>
              <a:off x="4335701" y="3850853"/>
              <a:ext cx="319800" cy="319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63" name="Google Shape;363;p23"/>
            <p:cNvPicPr preferRelativeResize="0"/>
            <p:nvPr/>
          </p:nvPicPr>
          <p:blipFill rotWithShape="1">
            <a:blip r:embed="rId4">
              <a:alphaModFix/>
            </a:blip>
            <a:srcRect r="76243"/>
            <a:stretch/>
          </p:blipFill>
          <p:spPr>
            <a:xfrm rot="10800000" flipH="1">
              <a:off x="4384776" y="3881320"/>
              <a:ext cx="252280" cy="258954"/>
            </a:xfrm>
            <a:prstGeom prst="rect">
              <a:avLst/>
            </a:prstGeom>
            <a:noFill/>
            <a:ln>
              <a:noFill/>
            </a:ln>
          </p:spPr>
        </p:pic>
      </p:grpSp>
      <p:grpSp>
        <p:nvGrpSpPr>
          <p:cNvPr id="364" name="Google Shape;364;p23"/>
          <p:cNvGrpSpPr/>
          <p:nvPr/>
        </p:nvGrpSpPr>
        <p:grpSpPr>
          <a:xfrm>
            <a:off x="4570239" y="3711808"/>
            <a:ext cx="249202" cy="249462"/>
            <a:chOff x="5235088" y="3530081"/>
            <a:chExt cx="289198" cy="289500"/>
          </a:xfrm>
        </p:grpSpPr>
        <p:sp>
          <p:nvSpPr>
            <p:cNvPr id="365" name="Google Shape;365;p23"/>
            <p:cNvSpPr/>
            <p:nvPr/>
          </p:nvSpPr>
          <p:spPr>
            <a:xfrm>
              <a:off x="5235986" y="3530081"/>
              <a:ext cx="288300" cy="289500"/>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66" name="Google Shape;366;p23"/>
            <p:cNvPicPr preferRelativeResize="0"/>
            <p:nvPr/>
          </p:nvPicPr>
          <p:blipFill rotWithShape="1">
            <a:blip r:embed="rId5">
              <a:alphaModFix/>
            </a:blip>
            <a:srcRect l="54696" t="-3348" r="20795" b="2795"/>
            <a:stretch/>
          </p:blipFill>
          <p:spPr>
            <a:xfrm flipH="1">
              <a:off x="5235088" y="3544831"/>
              <a:ext cx="262042" cy="260742"/>
            </a:xfrm>
            <a:prstGeom prst="rect">
              <a:avLst/>
            </a:prstGeom>
            <a:noFill/>
            <a:ln>
              <a:noFill/>
            </a:ln>
          </p:spPr>
        </p:pic>
      </p:grpSp>
      <p:grpSp>
        <p:nvGrpSpPr>
          <p:cNvPr id="367" name="Google Shape;367;p23"/>
          <p:cNvGrpSpPr/>
          <p:nvPr/>
        </p:nvGrpSpPr>
        <p:grpSpPr>
          <a:xfrm>
            <a:off x="4416552" y="4854384"/>
            <a:ext cx="275730" cy="275730"/>
            <a:chOff x="5527990" y="3750678"/>
            <a:chExt cx="393900" cy="393900"/>
          </a:xfrm>
        </p:grpSpPr>
        <p:sp>
          <p:nvSpPr>
            <p:cNvPr id="368" name="Google Shape;368;p23"/>
            <p:cNvSpPr/>
            <p:nvPr/>
          </p:nvSpPr>
          <p:spPr>
            <a:xfrm>
              <a:off x="5527990" y="3750678"/>
              <a:ext cx="393900" cy="393900"/>
            </a:xfrm>
            <a:prstGeom prst="ellipse">
              <a:avLst/>
            </a:prstGeom>
            <a:solidFill>
              <a:srgbClr val="FF8B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69" name="Google Shape;369;p23"/>
            <p:cNvPicPr preferRelativeResize="0"/>
            <p:nvPr/>
          </p:nvPicPr>
          <p:blipFill rotWithShape="1">
            <a:blip r:embed="rId4">
              <a:alphaModFix/>
            </a:blip>
            <a:srcRect l="27239" t="-3690" r="49000" b="3127"/>
            <a:stretch/>
          </p:blipFill>
          <p:spPr>
            <a:xfrm flipH="1">
              <a:off x="5560423" y="3788182"/>
              <a:ext cx="310550" cy="318766"/>
            </a:xfrm>
            <a:prstGeom prst="rect">
              <a:avLst/>
            </a:prstGeom>
            <a:noFill/>
            <a:ln>
              <a:noFill/>
            </a:ln>
          </p:spPr>
        </p:pic>
      </p:grpSp>
      <p:grpSp>
        <p:nvGrpSpPr>
          <p:cNvPr id="370" name="Google Shape;370;p23"/>
          <p:cNvGrpSpPr/>
          <p:nvPr/>
        </p:nvGrpSpPr>
        <p:grpSpPr>
          <a:xfrm>
            <a:off x="5131473" y="3692607"/>
            <a:ext cx="275572" cy="275572"/>
            <a:chOff x="5777361" y="3530081"/>
            <a:chExt cx="319800" cy="319800"/>
          </a:xfrm>
        </p:grpSpPr>
        <p:sp>
          <p:nvSpPr>
            <p:cNvPr id="371" name="Google Shape;371;p23"/>
            <p:cNvSpPr/>
            <p:nvPr/>
          </p:nvSpPr>
          <p:spPr>
            <a:xfrm>
              <a:off x="5777361" y="3530081"/>
              <a:ext cx="319800" cy="319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72" name="Google Shape;372;p23"/>
            <p:cNvPicPr preferRelativeResize="0"/>
            <p:nvPr/>
          </p:nvPicPr>
          <p:blipFill rotWithShape="1">
            <a:blip r:embed="rId4">
              <a:alphaModFix/>
            </a:blip>
            <a:srcRect r="76243"/>
            <a:stretch/>
          </p:blipFill>
          <p:spPr>
            <a:xfrm rot="10800000" flipH="1">
              <a:off x="5817162" y="3560548"/>
              <a:ext cx="252280" cy="258954"/>
            </a:xfrm>
            <a:prstGeom prst="rect">
              <a:avLst/>
            </a:prstGeom>
            <a:noFill/>
            <a:ln>
              <a:noFill/>
            </a:ln>
          </p:spPr>
        </p:pic>
      </p:grpSp>
      <p:grpSp>
        <p:nvGrpSpPr>
          <p:cNvPr id="373" name="Google Shape;373;p23"/>
          <p:cNvGrpSpPr/>
          <p:nvPr/>
        </p:nvGrpSpPr>
        <p:grpSpPr>
          <a:xfrm>
            <a:off x="3331178" y="3554958"/>
            <a:ext cx="275572" cy="275572"/>
            <a:chOff x="3845349" y="3308812"/>
            <a:chExt cx="319800" cy="319800"/>
          </a:xfrm>
        </p:grpSpPr>
        <p:sp>
          <p:nvSpPr>
            <p:cNvPr id="374" name="Google Shape;374;p23"/>
            <p:cNvSpPr/>
            <p:nvPr/>
          </p:nvSpPr>
          <p:spPr>
            <a:xfrm>
              <a:off x="3845349" y="3308812"/>
              <a:ext cx="319800" cy="319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75" name="Google Shape;375;p23"/>
            <p:cNvPicPr preferRelativeResize="0"/>
            <p:nvPr/>
          </p:nvPicPr>
          <p:blipFill rotWithShape="1">
            <a:blip r:embed="rId4">
              <a:alphaModFix/>
            </a:blip>
            <a:srcRect r="76243"/>
            <a:stretch/>
          </p:blipFill>
          <p:spPr>
            <a:xfrm rot="10800000" flipH="1">
              <a:off x="3885150" y="3339279"/>
              <a:ext cx="252280" cy="258954"/>
            </a:xfrm>
            <a:prstGeom prst="rect">
              <a:avLst/>
            </a:prstGeom>
            <a:noFill/>
            <a:ln>
              <a:noFill/>
            </a:ln>
          </p:spPr>
        </p:pic>
      </p:grpSp>
      <p:grpSp>
        <p:nvGrpSpPr>
          <p:cNvPr id="376" name="Google Shape;376;p23"/>
          <p:cNvGrpSpPr/>
          <p:nvPr/>
        </p:nvGrpSpPr>
        <p:grpSpPr>
          <a:xfrm>
            <a:off x="4819464" y="3114234"/>
            <a:ext cx="249202" cy="249462"/>
            <a:chOff x="5173661" y="3130180"/>
            <a:chExt cx="289198" cy="289500"/>
          </a:xfrm>
        </p:grpSpPr>
        <p:sp>
          <p:nvSpPr>
            <p:cNvPr id="377" name="Google Shape;377;p23"/>
            <p:cNvSpPr/>
            <p:nvPr/>
          </p:nvSpPr>
          <p:spPr>
            <a:xfrm>
              <a:off x="5174559" y="3130180"/>
              <a:ext cx="288300" cy="289500"/>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78" name="Google Shape;378;p23"/>
            <p:cNvPicPr preferRelativeResize="0"/>
            <p:nvPr/>
          </p:nvPicPr>
          <p:blipFill rotWithShape="1">
            <a:blip r:embed="rId5">
              <a:alphaModFix/>
            </a:blip>
            <a:srcRect l="54696" t="-3348" r="20795" b="2795"/>
            <a:stretch/>
          </p:blipFill>
          <p:spPr>
            <a:xfrm flipH="1">
              <a:off x="5173661" y="3144930"/>
              <a:ext cx="262042" cy="260742"/>
            </a:xfrm>
            <a:prstGeom prst="rect">
              <a:avLst/>
            </a:prstGeom>
            <a:noFill/>
            <a:ln>
              <a:noFill/>
            </a:ln>
          </p:spPr>
        </p:pic>
      </p:grpSp>
      <p:grpSp>
        <p:nvGrpSpPr>
          <p:cNvPr id="379" name="Google Shape;379;p23"/>
          <p:cNvGrpSpPr/>
          <p:nvPr/>
        </p:nvGrpSpPr>
        <p:grpSpPr>
          <a:xfrm>
            <a:off x="3955802" y="2638862"/>
            <a:ext cx="249202" cy="249462"/>
            <a:chOff x="4400356" y="3054140"/>
            <a:chExt cx="289198" cy="289500"/>
          </a:xfrm>
        </p:grpSpPr>
        <p:sp>
          <p:nvSpPr>
            <p:cNvPr id="380" name="Google Shape;380;p23"/>
            <p:cNvSpPr/>
            <p:nvPr/>
          </p:nvSpPr>
          <p:spPr>
            <a:xfrm>
              <a:off x="4401254" y="3054140"/>
              <a:ext cx="288300" cy="289500"/>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81" name="Google Shape;381;p23"/>
            <p:cNvPicPr preferRelativeResize="0"/>
            <p:nvPr/>
          </p:nvPicPr>
          <p:blipFill rotWithShape="1">
            <a:blip r:embed="rId5">
              <a:alphaModFix/>
            </a:blip>
            <a:srcRect l="54696" t="-3348" r="20795" b="2795"/>
            <a:stretch/>
          </p:blipFill>
          <p:spPr>
            <a:xfrm flipH="1">
              <a:off x="4400356" y="3068890"/>
              <a:ext cx="262042" cy="260742"/>
            </a:xfrm>
            <a:prstGeom prst="rect">
              <a:avLst/>
            </a:prstGeom>
            <a:noFill/>
            <a:ln>
              <a:noFill/>
            </a:ln>
          </p:spPr>
        </p:pic>
      </p:grpSp>
      <p:grpSp>
        <p:nvGrpSpPr>
          <p:cNvPr id="382" name="Google Shape;382;p23"/>
          <p:cNvGrpSpPr/>
          <p:nvPr/>
        </p:nvGrpSpPr>
        <p:grpSpPr>
          <a:xfrm>
            <a:off x="4870201" y="1803559"/>
            <a:ext cx="249202" cy="249462"/>
            <a:chOff x="5135034" y="1860358"/>
            <a:chExt cx="289198" cy="289500"/>
          </a:xfrm>
        </p:grpSpPr>
        <p:sp>
          <p:nvSpPr>
            <p:cNvPr id="383" name="Google Shape;383;p23"/>
            <p:cNvSpPr/>
            <p:nvPr/>
          </p:nvSpPr>
          <p:spPr>
            <a:xfrm>
              <a:off x="5135932" y="1860358"/>
              <a:ext cx="288300" cy="289500"/>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84" name="Google Shape;384;p23"/>
            <p:cNvPicPr preferRelativeResize="0"/>
            <p:nvPr/>
          </p:nvPicPr>
          <p:blipFill rotWithShape="1">
            <a:blip r:embed="rId5">
              <a:alphaModFix/>
            </a:blip>
            <a:srcRect l="54696" t="-3348" r="20795" b="2795"/>
            <a:stretch/>
          </p:blipFill>
          <p:spPr>
            <a:xfrm flipH="1">
              <a:off x="5135034" y="1875108"/>
              <a:ext cx="262042" cy="260742"/>
            </a:xfrm>
            <a:prstGeom prst="rect">
              <a:avLst/>
            </a:prstGeom>
            <a:noFill/>
            <a:ln>
              <a:noFill/>
            </a:ln>
          </p:spPr>
        </p:pic>
      </p:grpSp>
      <p:grpSp>
        <p:nvGrpSpPr>
          <p:cNvPr id="385" name="Google Shape;385;p23"/>
          <p:cNvGrpSpPr/>
          <p:nvPr/>
        </p:nvGrpSpPr>
        <p:grpSpPr>
          <a:xfrm>
            <a:off x="5154468" y="1879730"/>
            <a:ext cx="275572" cy="275572"/>
            <a:chOff x="5445656" y="1844640"/>
            <a:chExt cx="319800" cy="319800"/>
          </a:xfrm>
        </p:grpSpPr>
        <p:sp>
          <p:nvSpPr>
            <p:cNvPr id="386" name="Google Shape;386;p23"/>
            <p:cNvSpPr/>
            <p:nvPr/>
          </p:nvSpPr>
          <p:spPr>
            <a:xfrm>
              <a:off x="5445656" y="1844640"/>
              <a:ext cx="319800" cy="319800"/>
            </a:xfrm>
            <a:prstGeom prst="ellipse">
              <a:avLst/>
            </a:prstGeom>
            <a:solidFill>
              <a:srgbClr val="FF8B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87" name="Google Shape;387;p23"/>
            <p:cNvPicPr preferRelativeResize="0"/>
            <p:nvPr/>
          </p:nvPicPr>
          <p:blipFill rotWithShape="1">
            <a:blip r:embed="rId4">
              <a:alphaModFix/>
            </a:blip>
            <a:srcRect l="27239" t="-3690" r="49000" b="3127"/>
            <a:stretch/>
          </p:blipFill>
          <p:spPr>
            <a:xfrm flipH="1">
              <a:off x="5470281" y="1875107"/>
              <a:ext cx="252280" cy="258954"/>
            </a:xfrm>
            <a:prstGeom prst="rect">
              <a:avLst/>
            </a:prstGeom>
            <a:noFill/>
            <a:ln>
              <a:noFill/>
            </a:ln>
          </p:spPr>
        </p:pic>
      </p:grpSp>
      <p:grpSp>
        <p:nvGrpSpPr>
          <p:cNvPr id="388" name="Google Shape;388;p23"/>
          <p:cNvGrpSpPr/>
          <p:nvPr/>
        </p:nvGrpSpPr>
        <p:grpSpPr>
          <a:xfrm>
            <a:off x="5642129" y="452941"/>
            <a:ext cx="249202" cy="249462"/>
            <a:chOff x="5938417" y="909357"/>
            <a:chExt cx="289198" cy="289500"/>
          </a:xfrm>
        </p:grpSpPr>
        <p:sp>
          <p:nvSpPr>
            <p:cNvPr id="389" name="Google Shape;389;p23"/>
            <p:cNvSpPr/>
            <p:nvPr/>
          </p:nvSpPr>
          <p:spPr>
            <a:xfrm>
              <a:off x="5939315" y="909357"/>
              <a:ext cx="288300" cy="289500"/>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90" name="Google Shape;390;p23"/>
            <p:cNvPicPr preferRelativeResize="0"/>
            <p:nvPr/>
          </p:nvPicPr>
          <p:blipFill rotWithShape="1">
            <a:blip r:embed="rId5">
              <a:alphaModFix/>
            </a:blip>
            <a:srcRect l="54696" t="-3348" r="20795" b="2795"/>
            <a:stretch/>
          </p:blipFill>
          <p:spPr>
            <a:xfrm flipH="1">
              <a:off x="5938417" y="924107"/>
              <a:ext cx="262042" cy="260742"/>
            </a:xfrm>
            <a:prstGeom prst="rect">
              <a:avLst/>
            </a:prstGeom>
            <a:noFill/>
            <a:ln>
              <a:noFill/>
            </a:ln>
          </p:spPr>
        </p:pic>
      </p:grpSp>
      <p:grpSp>
        <p:nvGrpSpPr>
          <p:cNvPr id="391" name="Google Shape;391;p23"/>
          <p:cNvGrpSpPr/>
          <p:nvPr/>
        </p:nvGrpSpPr>
        <p:grpSpPr>
          <a:xfrm>
            <a:off x="3646845" y="3622032"/>
            <a:ext cx="225802" cy="345192"/>
            <a:chOff x="4824527" y="2832223"/>
            <a:chExt cx="262042" cy="400594"/>
          </a:xfrm>
        </p:grpSpPr>
        <p:sp>
          <p:nvSpPr>
            <p:cNvPr id="392" name="Google Shape;392;p23"/>
            <p:cNvSpPr/>
            <p:nvPr/>
          </p:nvSpPr>
          <p:spPr>
            <a:xfrm>
              <a:off x="4835134" y="2954303"/>
              <a:ext cx="234000" cy="165000"/>
            </a:xfrm>
            <a:prstGeom prst="rect">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93" name="Google Shape;393;p23"/>
            <p:cNvGrpSpPr/>
            <p:nvPr/>
          </p:nvGrpSpPr>
          <p:grpSpPr>
            <a:xfrm>
              <a:off x="4824527" y="2832223"/>
              <a:ext cx="262042" cy="400594"/>
              <a:chOff x="4824527" y="2832223"/>
              <a:chExt cx="262042" cy="400594"/>
            </a:xfrm>
          </p:grpSpPr>
          <p:grpSp>
            <p:nvGrpSpPr>
              <p:cNvPr id="394" name="Google Shape;394;p23"/>
              <p:cNvGrpSpPr/>
              <p:nvPr/>
            </p:nvGrpSpPr>
            <p:grpSpPr>
              <a:xfrm>
                <a:off x="4832765" y="2832223"/>
                <a:ext cx="236400" cy="400594"/>
                <a:chOff x="4832765" y="2832223"/>
                <a:chExt cx="236400" cy="400594"/>
              </a:xfrm>
            </p:grpSpPr>
            <p:sp>
              <p:nvSpPr>
                <p:cNvPr id="395" name="Google Shape;395;p23"/>
                <p:cNvSpPr/>
                <p:nvPr/>
              </p:nvSpPr>
              <p:spPr>
                <a:xfrm>
                  <a:off x="4834464" y="2832223"/>
                  <a:ext cx="234600" cy="238200"/>
                </a:xfrm>
                <a:prstGeom prst="ellips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6" name="Google Shape;396;p23"/>
                <p:cNvSpPr/>
                <p:nvPr/>
              </p:nvSpPr>
              <p:spPr>
                <a:xfrm rot="-2665276">
                  <a:off x="4866957" y="3031714"/>
                  <a:ext cx="168017" cy="166106"/>
                </a:xfrm>
                <a:prstGeom prst="rtTriangl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397" name="Google Shape;397;p23"/>
              <p:cNvPicPr preferRelativeResize="0"/>
              <p:nvPr/>
            </p:nvPicPr>
            <p:blipFill rotWithShape="1">
              <a:blip r:embed="rId6">
                <a:alphaModFix/>
              </a:blip>
              <a:srcRect l="80868" t="-6431" r="-5283" b="6251"/>
              <a:stretch/>
            </p:blipFill>
            <p:spPr>
              <a:xfrm>
                <a:off x="4824527" y="2851191"/>
                <a:ext cx="262042" cy="260742"/>
              </a:xfrm>
              <a:prstGeom prst="rect">
                <a:avLst/>
              </a:prstGeom>
              <a:noFill/>
              <a:ln>
                <a:noFill/>
              </a:ln>
            </p:spPr>
          </p:pic>
        </p:grpSp>
      </p:grpSp>
      <p:grpSp>
        <p:nvGrpSpPr>
          <p:cNvPr id="398" name="Google Shape;398;p23"/>
          <p:cNvGrpSpPr/>
          <p:nvPr/>
        </p:nvGrpSpPr>
        <p:grpSpPr>
          <a:xfrm>
            <a:off x="3888212" y="3663578"/>
            <a:ext cx="225802" cy="345192"/>
            <a:chOff x="4824527" y="2832223"/>
            <a:chExt cx="262042" cy="400594"/>
          </a:xfrm>
        </p:grpSpPr>
        <p:sp>
          <p:nvSpPr>
            <p:cNvPr id="399" name="Google Shape;399;p23"/>
            <p:cNvSpPr/>
            <p:nvPr/>
          </p:nvSpPr>
          <p:spPr>
            <a:xfrm>
              <a:off x="4835134" y="2954303"/>
              <a:ext cx="234000" cy="165000"/>
            </a:xfrm>
            <a:prstGeom prst="rect">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00" name="Google Shape;400;p23"/>
            <p:cNvGrpSpPr/>
            <p:nvPr/>
          </p:nvGrpSpPr>
          <p:grpSpPr>
            <a:xfrm>
              <a:off x="4824527" y="2832223"/>
              <a:ext cx="262042" cy="400594"/>
              <a:chOff x="4824527" y="2832223"/>
              <a:chExt cx="262042" cy="400594"/>
            </a:xfrm>
          </p:grpSpPr>
          <p:grpSp>
            <p:nvGrpSpPr>
              <p:cNvPr id="401" name="Google Shape;401;p23"/>
              <p:cNvGrpSpPr/>
              <p:nvPr/>
            </p:nvGrpSpPr>
            <p:grpSpPr>
              <a:xfrm>
                <a:off x="4832765" y="2832223"/>
                <a:ext cx="236400" cy="400594"/>
                <a:chOff x="4832765" y="2832223"/>
                <a:chExt cx="236400" cy="400594"/>
              </a:xfrm>
            </p:grpSpPr>
            <p:sp>
              <p:nvSpPr>
                <p:cNvPr id="402" name="Google Shape;402;p23"/>
                <p:cNvSpPr/>
                <p:nvPr/>
              </p:nvSpPr>
              <p:spPr>
                <a:xfrm>
                  <a:off x="4834464" y="2832223"/>
                  <a:ext cx="234600" cy="238200"/>
                </a:xfrm>
                <a:prstGeom prst="ellips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3" name="Google Shape;403;p23"/>
                <p:cNvSpPr/>
                <p:nvPr/>
              </p:nvSpPr>
              <p:spPr>
                <a:xfrm rot="-2665276">
                  <a:off x="4866957" y="3031714"/>
                  <a:ext cx="168017" cy="166106"/>
                </a:xfrm>
                <a:prstGeom prst="rtTriangl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404" name="Google Shape;404;p23"/>
              <p:cNvPicPr preferRelativeResize="0"/>
              <p:nvPr/>
            </p:nvPicPr>
            <p:blipFill rotWithShape="1">
              <a:blip r:embed="rId6">
                <a:alphaModFix/>
              </a:blip>
              <a:srcRect l="80868" t="-6431" r="-5283" b="6251"/>
              <a:stretch/>
            </p:blipFill>
            <p:spPr>
              <a:xfrm>
                <a:off x="4824527" y="2851191"/>
                <a:ext cx="262042" cy="260742"/>
              </a:xfrm>
              <a:prstGeom prst="rect">
                <a:avLst/>
              </a:prstGeom>
              <a:noFill/>
              <a:ln>
                <a:noFill/>
              </a:ln>
            </p:spPr>
          </p:pic>
        </p:grpSp>
      </p:grpSp>
      <p:grpSp>
        <p:nvGrpSpPr>
          <p:cNvPr id="405" name="Google Shape;405;p23"/>
          <p:cNvGrpSpPr/>
          <p:nvPr/>
        </p:nvGrpSpPr>
        <p:grpSpPr>
          <a:xfrm>
            <a:off x="5424402" y="168990"/>
            <a:ext cx="225802" cy="345192"/>
            <a:chOff x="4824527" y="2832223"/>
            <a:chExt cx="262042" cy="400594"/>
          </a:xfrm>
        </p:grpSpPr>
        <p:sp>
          <p:nvSpPr>
            <p:cNvPr id="406" name="Google Shape;406;p23"/>
            <p:cNvSpPr/>
            <p:nvPr/>
          </p:nvSpPr>
          <p:spPr>
            <a:xfrm>
              <a:off x="4835134" y="2954303"/>
              <a:ext cx="234000" cy="165000"/>
            </a:xfrm>
            <a:prstGeom prst="rect">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07" name="Google Shape;407;p23"/>
            <p:cNvGrpSpPr/>
            <p:nvPr/>
          </p:nvGrpSpPr>
          <p:grpSpPr>
            <a:xfrm>
              <a:off x="4824527" y="2832223"/>
              <a:ext cx="262042" cy="400594"/>
              <a:chOff x="4824527" y="2832223"/>
              <a:chExt cx="262042" cy="400594"/>
            </a:xfrm>
          </p:grpSpPr>
          <p:grpSp>
            <p:nvGrpSpPr>
              <p:cNvPr id="408" name="Google Shape;408;p23"/>
              <p:cNvGrpSpPr/>
              <p:nvPr/>
            </p:nvGrpSpPr>
            <p:grpSpPr>
              <a:xfrm>
                <a:off x="4832765" y="2832223"/>
                <a:ext cx="236400" cy="400594"/>
                <a:chOff x="4832765" y="2832223"/>
                <a:chExt cx="236400" cy="400594"/>
              </a:xfrm>
            </p:grpSpPr>
            <p:sp>
              <p:nvSpPr>
                <p:cNvPr id="409" name="Google Shape;409;p23"/>
                <p:cNvSpPr/>
                <p:nvPr/>
              </p:nvSpPr>
              <p:spPr>
                <a:xfrm>
                  <a:off x="4834464" y="2832223"/>
                  <a:ext cx="234600" cy="238200"/>
                </a:xfrm>
                <a:prstGeom prst="ellips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0" name="Google Shape;410;p23"/>
                <p:cNvSpPr/>
                <p:nvPr/>
              </p:nvSpPr>
              <p:spPr>
                <a:xfrm rot="-2665276">
                  <a:off x="4866957" y="3031714"/>
                  <a:ext cx="168017" cy="166106"/>
                </a:xfrm>
                <a:prstGeom prst="rtTriangl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411" name="Google Shape;411;p23"/>
              <p:cNvPicPr preferRelativeResize="0"/>
              <p:nvPr/>
            </p:nvPicPr>
            <p:blipFill rotWithShape="1">
              <a:blip r:embed="rId6">
                <a:alphaModFix/>
              </a:blip>
              <a:srcRect l="80868" t="-6431" r="-5283" b="6251"/>
              <a:stretch/>
            </p:blipFill>
            <p:spPr>
              <a:xfrm>
                <a:off x="4824527" y="2851191"/>
                <a:ext cx="262042" cy="260742"/>
              </a:xfrm>
              <a:prstGeom prst="rect">
                <a:avLst/>
              </a:prstGeom>
              <a:noFill/>
              <a:ln>
                <a:noFill/>
              </a:ln>
            </p:spPr>
          </p:pic>
        </p:grpSp>
      </p:grpSp>
      <p:grpSp>
        <p:nvGrpSpPr>
          <p:cNvPr id="412" name="Google Shape;412;p23"/>
          <p:cNvGrpSpPr/>
          <p:nvPr/>
        </p:nvGrpSpPr>
        <p:grpSpPr>
          <a:xfrm>
            <a:off x="8617572" y="2873457"/>
            <a:ext cx="289198" cy="289500"/>
            <a:chOff x="5135034" y="1860358"/>
            <a:chExt cx="289198" cy="289500"/>
          </a:xfrm>
        </p:grpSpPr>
        <p:sp>
          <p:nvSpPr>
            <p:cNvPr id="413" name="Google Shape;413;p23"/>
            <p:cNvSpPr/>
            <p:nvPr/>
          </p:nvSpPr>
          <p:spPr>
            <a:xfrm>
              <a:off x="5135932" y="1860358"/>
              <a:ext cx="288300" cy="289500"/>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14" name="Google Shape;414;p23"/>
            <p:cNvPicPr preferRelativeResize="0"/>
            <p:nvPr/>
          </p:nvPicPr>
          <p:blipFill rotWithShape="1">
            <a:blip r:embed="rId7">
              <a:alphaModFix/>
            </a:blip>
            <a:srcRect l="54696" t="-3348" r="20795" b="2795"/>
            <a:stretch/>
          </p:blipFill>
          <p:spPr>
            <a:xfrm flipH="1">
              <a:off x="5135034" y="1875108"/>
              <a:ext cx="262042" cy="260742"/>
            </a:xfrm>
            <a:prstGeom prst="rect">
              <a:avLst/>
            </a:prstGeom>
            <a:noFill/>
            <a:ln>
              <a:noFill/>
            </a:ln>
          </p:spPr>
        </p:pic>
      </p:grpSp>
      <p:grpSp>
        <p:nvGrpSpPr>
          <p:cNvPr id="415" name="Google Shape;415;p23"/>
          <p:cNvGrpSpPr/>
          <p:nvPr/>
        </p:nvGrpSpPr>
        <p:grpSpPr>
          <a:xfrm>
            <a:off x="8636905" y="3872032"/>
            <a:ext cx="262042" cy="400594"/>
            <a:chOff x="4824527" y="2832223"/>
            <a:chExt cx="262042" cy="400594"/>
          </a:xfrm>
        </p:grpSpPr>
        <p:sp>
          <p:nvSpPr>
            <p:cNvPr id="416" name="Google Shape;416;p23"/>
            <p:cNvSpPr/>
            <p:nvPr/>
          </p:nvSpPr>
          <p:spPr>
            <a:xfrm>
              <a:off x="4835134" y="2954303"/>
              <a:ext cx="234000" cy="165000"/>
            </a:xfrm>
            <a:prstGeom prst="rect">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17" name="Google Shape;417;p23"/>
            <p:cNvGrpSpPr/>
            <p:nvPr/>
          </p:nvGrpSpPr>
          <p:grpSpPr>
            <a:xfrm>
              <a:off x="4824527" y="2832223"/>
              <a:ext cx="262042" cy="400594"/>
              <a:chOff x="4824527" y="2832223"/>
              <a:chExt cx="262042" cy="400594"/>
            </a:xfrm>
          </p:grpSpPr>
          <p:grpSp>
            <p:nvGrpSpPr>
              <p:cNvPr id="418" name="Google Shape;418;p23"/>
              <p:cNvGrpSpPr/>
              <p:nvPr/>
            </p:nvGrpSpPr>
            <p:grpSpPr>
              <a:xfrm>
                <a:off x="4832765" y="2832223"/>
                <a:ext cx="236400" cy="400594"/>
                <a:chOff x="4832765" y="2832223"/>
                <a:chExt cx="236400" cy="400594"/>
              </a:xfrm>
            </p:grpSpPr>
            <p:sp>
              <p:nvSpPr>
                <p:cNvPr id="419" name="Google Shape;419;p23"/>
                <p:cNvSpPr/>
                <p:nvPr/>
              </p:nvSpPr>
              <p:spPr>
                <a:xfrm>
                  <a:off x="4834464" y="2832223"/>
                  <a:ext cx="234600" cy="238200"/>
                </a:xfrm>
                <a:prstGeom prst="ellips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0" name="Google Shape;420;p23"/>
                <p:cNvSpPr/>
                <p:nvPr/>
              </p:nvSpPr>
              <p:spPr>
                <a:xfrm rot="-2665276">
                  <a:off x="4866957" y="3031714"/>
                  <a:ext cx="168017" cy="166106"/>
                </a:xfrm>
                <a:prstGeom prst="rtTriangl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421" name="Google Shape;421;p23"/>
              <p:cNvPicPr preferRelativeResize="0"/>
              <p:nvPr/>
            </p:nvPicPr>
            <p:blipFill rotWithShape="1">
              <a:blip r:embed="rId8">
                <a:alphaModFix/>
              </a:blip>
              <a:srcRect l="80868" t="-6431" r="-5283" b="6251"/>
              <a:stretch/>
            </p:blipFill>
            <p:spPr>
              <a:xfrm>
                <a:off x="4824527" y="2851191"/>
                <a:ext cx="262042" cy="260742"/>
              </a:xfrm>
              <a:prstGeom prst="rect">
                <a:avLst/>
              </a:prstGeom>
              <a:noFill/>
              <a:ln>
                <a:noFill/>
              </a:ln>
            </p:spPr>
          </p:pic>
        </p:grpSp>
      </p:grpSp>
      <p:grpSp>
        <p:nvGrpSpPr>
          <p:cNvPr id="422" name="Google Shape;422;p23"/>
          <p:cNvGrpSpPr/>
          <p:nvPr/>
        </p:nvGrpSpPr>
        <p:grpSpPr>
          <a:xfrm>
            <a:off x="8591759" y="3351127"/>
            <a:ext cx="319800" cy="319800"/>
            <a:chOff x="5445656" y="1844640"/>
            <a:chExt cx="319800" cy="319800"/>
          </a:xfrm>
        </p:grpSpPr>
        <p:sp>
          <p:nvSpPr>
            <p:cNvPr id="423" name="Google Shape;423;p23"/>
            <p:cNvSpPr/>
            <p:nvPr/>
          </p:nvSpPr>
          <p:spPr>
            <a:xfrm>
              <a:off x="5445656" y="1844640"/>
              <a:ext cx="319800" cy="319800"/>
            </a:xfrm>
            <a:prstGeom prst="ellipse">
              <a:avLst/>
            </a:prstGeom>
            <a:solidFill>
              <a:srgbClr val="FF8B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24" name="Google Shape;424;p23"/>
            <p:cNvPicPr preferRelativeResize="0"/>
            <p:nvPr/>
          </p:nvPicPr>
          <p:blipFill rotWithShape="1">
            <a:blip r:embed="rId9">
              <a:alphaModFix/>
            </a:blip>
            <a:srcRect l="27239" t="-3690" r="49000" b="3127"/>
            <a:stretch/>
          </p:blipFill>
          <p:spPr>
            <a:xfrm flipH="1">
              <a:off x="5470281" y="1875107"/>
              <a:ext cx="252280" cy="258954"/>
            </a:xfrm>
            <a:prstGeom prst="rect">
              <a:avLst/>
            </a:prstGeom>
            <a:noFill/>
            <a:ln>
              <a:noFill/>
            </a:ln>
          </p:spPr>
        </p:pic>
      </p:grpSp>
      <p:grpSp>
        <p:nvGrpSpPr>
          <p:cNvPr id="425" name="Google Shape;425;p23"/>
          <p:cNvGrpSpPr/>
          <p:nvPr/>
        </p:nvGrpSpPr>
        <p:grpSpPr>
          <a:xfrm>
            <a:off x="8617572" y="4414352"/>
            <a:ext cx="319800" cy="319800"/>
            <a:chOff x="5777361" y="3530081"/>
            <a:chExt cx="319800" cy="319800"/>
          </a:xfrm>
        </p:grpSpPr>
        <p:sp>
          <p:nvSpPr>
            <p:cNvPr id="426" name="Google Shape;426;p23"/>
            <p:cNvSpPr/>
            <p:nvPr/>
          </p:nvSpPr>
          <p:spPr>
            <a:xfrm>
              <a:off x="5777361" y="3530081"/>
              <a:ext cx="319800" cy="319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27" name="Google Shape;427;p23"/>
            <p:cNvPicPr preferRelativeResize="0"/>
            <p:nvPr/>
          </p:nvPicPr>
          <p:blipFill rotWithShape="1">
            <a:blip r:embed="rId9">
              <a:alphaModFix/>
            </a:blip>
            <a:srcRect r="76243"/>
            <a:stretch/>
          </p:blipFill>
          <p:spPr>
            <a:xfrm rot="10800000" flipH="1">
              <a:off x="5817162" y="3560548"/>
              <a:ext cx="252280" cy="258954"/>
            </a:xfrm>
            <a:prstGeom prst="rect">
              <a:avLst/>
            </a:prstGeom>
            <a:noFill/>
            <a:ln>
              <a:noFill/>
            </a:ln>
          </p:spPr>
        </p:pic>
      </p:grpSp>
      <p:grpSp>
        <p:nvGrpSpPr>
          <p:cNvPr id="428" name="Google Shape;428;p23"/>
          <p:cNvGrpSpPr/>
          <p:nvPr/>
        </p:nvGrpSpPr>
        <p:grpSpPr>
          <a:xfrm>
            <a:off x="4839093" y="3675498"/>
            <a:ext cx="275730" cy="275730"/>
            <a:chOff x="5527990" y="3750678"/>
            <a:chExt cx="393900" cy="393900"/>
          </a:xfrm>
        </p:grpSpPr>
        <p:sp>
          <p:nvSpPr>
            <p:cNvPr id="429" name="Google Shape;429;p23"/>
            <p:cNvSpPr/>
            <p:nvPr/>
          </p:nvSpPr>
          <p:spPr>
            <a:xfrm>
              <a:off x="5527990" y="3750678"/>
              <a:ext cx="393900" cy="393900"/>
            </a:xfrm>
            <a:prstGeom prst="ellipse">
              <a:avLst/>
            </a:prstGeom>
            <a:solidFill>
              <a:srgbClr val="FF8B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30" name="Google Shape;430;p23"/>
            <p:cNvPicPr preferRelativeResize="0"/>
            <p:nvPr/>
          </p:nvPicPr>
          <p:blipFill rotWithShape="1">
            <a:blip r:embed="rId4">
              <a:alphaModFix/>
            </a:blip>
            <a:srcRect l="27239" t="-3690" r="49000" b="3127"/>
            <a:stretch/>
          </p:blipFill>
          <p:spPr>
            <a:xfrm flipH="1">
              <a:off x="5560423" y="3788182"/>
              <a:ext cx="310550" cy="318766"/>
            </a:xfrm>
            <a:prstGeom prst="rect">
              <a:avLst/>
            </a:prstGeom>
            <a:noFill/>
            <a:ln>
              <a:noFill/>
            </a:ln>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431"/>
        <p:cNvGrpSpPr/>
        <p:nvPr/>
      </p:nvGrpSpPr>
      <p:grpSpPr>
        <a:xfrm>
          <a:off x="0" y="0"/>
          <a:ext cx="0" cy="0"/>
          <a:chOff x="0" y="0"/>
          <a:chExt cx="0" cy="0"/>
        </a:xfrm>
      </p:grpSpPr>
      <p:pic>
        <p:nvPicPr>
          <p:cNvPr id="432" name="Google Shape;432;p24"/>
          <p:cNvPicPr preferRelativeResize="0"/>
          <p:nvPr/>
        </p:nvPicPr>
        <p:blipFill rotWithShape="1">
          <a:blip r:embed="rId2">
            <a:alphaModFix/>
          </a:blip>
          <a:srcRect/>
          <a:stretch/>
        </p:blipFill>
        <p:spPr>
          <a:xfrm>
            <a:off x="-17344" y="-99182"/>
            <a:ext cx="12209343" cy="6957182"/>
          </a:xfrm>
          <a:prstGeom prst="rect">
            <a:avLst/>
          </a:prstGeom>
          <a:noFill/>
          <a:ln>
            <a:noFill/>
          </a:ln>
        </p:spPr>
      </p:pic>
      <p:sp>
        <p:nvSpPr>
          <p:cNvPr id="433" name="Google Shape;433;p24"/>
          <p:cNvSpPr/>
          <p:nvPr/>
        </p:nvSpPr>
        <p:spPr>
          <a:xfrm>
            <a:off x="441346" y="386807"/>
            <a:ext cx="4506300" cy="4724100"/>
          </a:xfrm>
          <a:prstGeom prst="rect">
            <a:avLst/>
          </a:prstGeom>
          <a:solidFill>
            <a:srgbClr val="75114A">
              <a:alpha val="678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434" name="Google Shape;434;p24"/>
          <p:cNvSpPr/>
          <p:nvPr/>
        </p:nvSpPr>
        <p:spPr>
          <a:xfrm>
            <a:off x="2887677" y="5972158"/>
            <a:ext cx="674128" cy="620798"/>
          </a:xfrm>
          <a:custGeom>
            <a:avLst/>
            <a:gdLst/>
            <a:ahLst/>
            <a:cxnLst/>
            <a:rect l="l" t="t" r="r" b="b"/>
            <a:pathLst>
              <a:path w="1426725" h="6897756" extrusionOk="0">
                <a:moveTo>
                  <a:pt x="0" y="0"/>
                </a:moveTo>
                <a:lnTo>
                  <a:pt x="435484" y="0"/>
                </a:lnTo>
                <a:lnTo>
                  <a:pt x="1426725" y="6897756"/>
                </a:lnTo>
                <a:lnTo>
                  <a:pt x="998924" y="6890072"/>
                </a:lnTo>
                <a:lnTo>
                  <a:pt x="0" y="0"/>
                </a:lnTo>
                <a:close/>
              </a:path>
            </a:pathLst>
          </a:custGeom>
          <a:solidFill>
            <a:srgbClr val="D9C49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435" name="Google Shape;435;p24"/>
          <p:cNvSpPr/>
          <p:nvPr/>
        </p:nvSpPr>
        <p:spPr>
          <a:xfrm>
            <a:off x="-8074" y="5972159"/>
            <a:ext cx="3371092" cy="660616"/>
          </a:xfrm>
          <a:custGeom>
            <a:avLst/>
            <a:gdLst/>
            <a:ahLst/>
            <a:cxnLst/>
            <a:rect l="l" t="t" r="r" b="b"/>
            <a:pathLst>
              <a:path w="7134587" h="7340175" extrusionOk="0">
                <a:moveTo>
                  <a:pt x="4802" y="198195"/>
                </a:moveTo>
                <a:lnTo>
                  <a:pt x="6143346" y="0"/>
                </a:lnTo>
                <a:lnTo>
                  <a:pt x="7134587" y="6897756"/>
                </a:lnTo>
                <a:lnTo>
                  <a:pt x="493" y="7340175"/>
                </a:lnTo>
                <a:cubicBezTo>
                  <a:pt x="-2266" y="5025580"/>
                  <a:pt x="7561" y="2512790"/>
                  <a:pt x="4802" y="198195"/>
                </a:cubicBezTo>
                <a:close/>
              </a:path>
            </a:pathLst>
          </a:custGeom>
          <a:solidFill>
            <a:srgbClr val="7511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436" name="Google Shape;436;p24"/>
          <p:cNvSpPr/>
          <p:nvPr/>
        </p:nvSpPr>
        <p:spPr>
          <a:xfrm rot="10800000">
            <a:off x="3187071" y="5956678"/>
            <a:ext cx="9038769" cy="620799"/>
          </a:xfrm>
          <a:custGeom>
            <a:avLst/>
            <a:gdLst/>
            <a:ahLst/>
            <a:cxnLst/>
            <a:rect l="l" t="t" r="r" b="b"/>
            <a:pathLst>
              <a:path w="19129670" h="6897768" extrusionOk="0">
                <a:moveTo>
                  <a:pt x="23" y="0"/>
                </a:moveTo>
                <a:lnTo>
                  <a:pt x="18138429" y="12"/>
                </a:lnTo>
                <a:lnTo>
                  <a:pt x="19129670" y="6897768"/>
                </a:lnTo>
                <a:lnTo>
                  <a:pt x="58804" y="6587497"/>
                </a:lnTo>
                <a:cubicBezTo>
                  <a:pt x="60183" y="4303588"/>
                  <a:pt x="-1356" y="2283909"/>
                  <a:pt x="23" y="0"/>
                </a:cubicBezTo>
                <a:close/>
              </a:path>
            </a:pathLst>
          </a:custGeom>
          <a:solidFill>
            <a:srgbClr val="D8D8D8">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437" name="Google Shape;437;p24"/>
          <p:cNvPicPr preferRelativeResize="0"/>
          <p:nvPr/>
        </p:nvPicPr>
        <p:blipFill rotWithShape="1">
          <a:blip r:embed="rId3">
            <a:alphaModFix/>
          </a:blip>
          <a:srcRect/>
          <a:stretch/>
        </p:blipFill>
        <p:spPr>
          <a:xfrm>
            <a:off x="441345" y="6100829"/>
            <a:ext cx="1229499" cy="379534"/>
          </a:xfrm>
          <a:prstGeom prst="rect">
            <a:avLst/>
          </a:prstGeom>
          <a:noFill/>
          <a:ln>
            <a:noFill/>
          </a:ln>
        </p:spPr>
      </p:pic>
      <p:sp>
        <p:nvSpPr>
          <p:cNvPr id="438" name="Google Shape;438;p24"/>
          <p:cNvSpPr txBox="1">
            <a:spLocks noGrp="1"/>
          </p:cNvSpPr>
          <p:nvPr>
            <p:ph type="ctrTitle"/>
          </p:nvPr>
        </p:nvSpPr>
        <p:spPr>
          <a:xfrm>
            <a:off x="720934" y="434781"/>
            <a:ext cx="4048800" cy="2071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lt1"/>
              </a:buClr>
              <a:buSzPts val="6600"/>
              <a:buFont typeface="Calibri"/>
              <a:buNone/>
              <a:defRPr sz="66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39" name="Google Shape;439;p24"/>
          <p:cNvSpPr txBox="1">
            <a:spLocks noGrp="1"/>
          </p:cNvSpPr>
          <p:nvPr>
            <p:ph type="subTitle" idx="1"/>
          </p:nvPr>
        </p:nvSpPr>
        <p:spPr>
          <a:xfrm>
            <a:off x="720934" y="2838917"/>
            <a:ext cx="4048800" cy="19638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Garamond"/>
                <a:ea typeface="Garamond"/>
                <a:cs typeface="Garamond"/>
                <a:sym typeface="Garamond"/>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440" name="Google Shape;440;p24"/>
          <p:cNvSpPr txBox="1">
            <a:spLocks noGrp="1"/>
          </p:cNvSpPr>
          <p:nvPr>
            <p:ph type="dt" idx="10"/>
          </p:nvPr>
        </p:nvSpPr>
        <p:spPr>
          <a:xfrm>
            <a:off x="3670465" y="6118555"/>
            <a:ext cx="27432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441" name="Google Shape;441;p24"/>
          <p:cNvSpPr txBox="1">
            <a:spLocks noGrp="1"/>
          </p:cNvSpPr>
          <p:nvPr>
            <p:ph type="ftr" idx="11"/>
          </p:nvPr>
        </p:nvSpPr>
        <p:spPr>
          <a:xfrm>
            <a:off x="7771263" y="6118554"/>
            <a:ext cx="4114800" cy="365100"/>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_Blank">
  <p:cSld name="3_Blank">
    <p:spTree>
      <p:nvGrpSpPr>
        <p:cNvPr id="1" name="Shape 112"/>
        <p:cNvGrpSpPr/>
        <p:nvPr/>
      </p:nvGrpSpPr>
      <p:grpSpPr>
        <a:xfrm>
          <a:off x="0" y="0"/>
          <a:ext cx="0" cy="0"/>
          <a:chOff x="0" y="0"/>
          <a:chExt cx="0" cy="0"/>
        </a:xfrm>
      </p:grpSpPr>
      <p:pic>
        <p:nvPicPr>
          <p:cNvPr id="113" name="Google Shape;113;p9"/>
          <p:cNvPicPr preferRelativeResize="0"/>
          <p:nvPr/>
        </p:nvPicPr>
        <p:blipFill rotWithShape="1">
          <a:blip r:embed="rId2">
            <a:alphaModFix/>
          </a:blip>
          <a:srcRect l="12621" t="36924" r="12620"/>
          <a:stretch/>
        </p:blipFill>
        <p:spPr>
          <a:xfrm>
            <a:off x="0" y="0"/>
            <a:ext cx="12192000" cy="6858000"/>
          </a:xfrm>
          <a:prstGeom prst="rect">
            <a:avLst/>
          </a:prstGeom>
          <a:noFill/>
          <a:ln>
            <a:noFill/>
          </a:ln>
        </p:spPr>
      </p:pic>
      <p:sp>
        <p:nvSpPr>
          <p:cNvPr id="114" name="Google Shape;114;p9"/>
          <p:cNvSpPr/>
          <p:nvPr/>
        </p:nvSpPr>
        <p:spPr>
          <a:xfrm>
            <a:off x="7466498" y="4874507"/>
            <a:ext cx="4182164" cy="1088971"/>
          </a:xfrm>
          <a:custGeom>
            <a:avLst/>
            <a:gdLst/>
            <a:ahLst/>
            <a:cxnLst/>
            <a:rect l="l" t="t" r="r" b="b"/>
            <a:pathLst>
              <a:path w="4398577" h="1168484" extrusionOk="0">
                <a:moveTo>
                  <a:pt x="0" y="0"/>
                </a:moveTo>
                <a:lnTo>
                  <a:pt x="4186543" y="13252"/>
                </a:lnTo>
                <a:lnTo>
                  <a:pt x="4398577" y="1168484"/>
                </a:lnTo>
                <a:lnTo>
                  <a:pt x="0" y="1168484"/>
                </a:lnTo>
                <a:lnTo>
                  <a:pt x="0" y="0"/>
                </a:lnTo>
                <a:close/>
              </a:path>
            </a:pathLst>
          </a:custGeom>
          <a:solidFill>
            <a:schemeClr val="lt1">
              <a:alpha val="87450"/>
            </a:schemeClr>
          </a:solidFill>
          <a:ln>
            <a:noFill/>
          </a:ln>
          <a:effectLst>
            <a:outerShdw blurRad="50800" dist="50800" dir="5400000" algn="ctr" rotWithShape="0">
              <a:srgbClr val="000000"/>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5" name="Google Shape;115;p9"/>
          <p:cNvSpPr/>
          <p:nvPr/>
        </p:nvSpPr>
        <p:spPr>
          <a:xfrm>
            <a:off x="848139" y="2332383"/>
            <a:ext cx="4492487" cy="3008243"/>
          </a:xfrm>
          <a:prstGeom prst="rect">
            <a:avLst/>
          </a:prstGeom>
          <a:solidFill>
            <a:srgbClr val="575D66">
              <a:alpha val="8352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9"/>
          <p:cNvSpPr/>
          <p:nvPr/>
        </p:nvSpPr>
        <p:spPr>
          <a:xfrm>
            <a:off x="7255565" y="2332383"/>
            <a:ext cx="4936435" cy="1789044"/>
          </a:xfrm>
          <a:prstGeom prst="rect">
            <a:avLst/>
          </a:prstGeom>
          <a:solidFill>
            <a:srgbClr val="575D66">
              <a:alpha val="8352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7" name="Google Shape;117;p9"/>
          <p:cNvSpPr/>
          <p:nvPr/>
        </p:nvSpPr>
        <p:spPr>
          <a:xfrm>
            <a:off x="6506817" y="2332382"/>
            <a:ext cx="622853" cy="1615830"/>
          </a:xfrm>
          <a:prstGeom prst="rect">
            <a:avLst/>
          </a:prstGeom>
          <a:solidFill>
            <a:srgbClr val="FFBC1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8" name="Google Shape;118;p9"/>
          <p:cNvSpPr/>
          <p:nvPr/>
        </p:nvSpPr>
        <p:spPr>
          <a:xfrm>
            <a:off x="-6626" y="2332380"/>
            <a:ext cx="728870" cy="1480007"/>
          </a:xfrm>
          <a:prstGeom prst="rect">
            <a:avLst/>
          </a:prstGeom>
          <a:solidFill>
            <a:srgbClr val="FFBC1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9" name="Google Shape;119;p9"/>
          <p:cNvSpPr txBox="1"/>
          <p:nvPr/>
        </p:nvSpPr>
        <p:spPr>
          <a:xfrm rot="-5400000">
            <a:off x="-359218" y="2879320"/>
            <a:ext cx="1747423" cy="390363"/>
          </a:xfrm>
          <a:prstGeom prst="rect">
            <a:avLst/>
          </a:prstGeom>
          <a:noFill/>
          <a:ln>
            <a:noFill/>
          </a:ln>
        </p:spPr>
        <p:txBody>
          <a:bodyPr spcFirstLastPara="1" wrap="square" lIns="91425" tIns="45700" rIns="91425" bIns="45700" anchor="t" anchorCtr="0">
            <a:noAutofit/>
          </a:bodyPr>
          <a:lstStyle/>
          <a:p>
            <a:pPr marL="6350" marR="0" lvl="1" indent="0" algn="ctr" rtl="0">
              <a:lnSpc>
                <a:spcPct val="70000"/>
              </a:lnSpc>
              <a:spcBef>
                <a:spcPts val="0"/>
              </a:spcBef>
              <a:spcAft>
                <a:spcPts val="0"/>
              </a:spcAft>
              <a:buClr>
                <a:srgbClr val="000000"/>
              </a:buClr>
              <a:buSzPts val="2600"/>
              <a:buFont typeface="Arial"/>
              <a:buNone/>
            </a:pPr>
            <a:r>
              <a:rPr lang="en-IE" sz="2600" b="1" i="0" u="none" strike="noStrike" cap="none">
                <a:solidFill>
                  <a:srgbClr val="575D66"/>
                </a:solidFill>
                <a:latin typeface="Calibri"/>
                <a:ea typeface="Calibri"/>
                <a:cs typeface="Calibri"/>
                <a:sym typeface="Calibri"/>
              </a:rPr>
              <a:t>VISION</a:t>
            </a:r>
            <a:endParaRPr sz="1400" b="0" i="0" u="none" strike="noStrike" cap="none">
              <a:solidFill>
                <a:srgbClr val="000000"/>
              </a:solidFill>
              <a:latin typeface="Arial"/>
              <a:ea typeface="Arial"/>
              <a:cs typeface="Arial"/>
              <a:sym typeface="Arial"/>
            </a:endParaRPr>
          </a:p>
        </p:txBody>
      </p:sp>
      <p:sp>
        <p:nvSpPr>
          <p:cNvPr id="120" name="Google Shape;120;p9"/>
          <p:cNvSpPr txBox="1"/>
          <p:nvPr/>
        </p:nvSpPr>
        <p:spPr>
          <a:xfrm rot="-5400000">
            <a:off x="6034041" y="2950316"/>
            <a:ext cx="1605429" cy="390363"/>
          </a:xfrm>
          <a:prstGeom prst="rect">
            <a:avLst/>
          </a:prstGeom>
          <a:noFill/>
          <a:ln>
            <a:noFill/>
          </a:ln>
        </p:spPr>
        <p:txBody>
          <a:bodyPr spcFirstLastPara="1" wrap="square" lIns="91425" tIns="45700" rIns="91425" bIns="45700" anchor="t" anchorCtr="0">
            <a:noAutofit/>
          </a:bodyPr>
          <a:lstStyle/>
          <a:p>
            <a:pPr marL="6350" marR="0" lvl="1" indent="0" algn="ctr" rtl="0">
              <a:lnSpc>
                <a:spcPct val="70000"/>
              </a:lnSpc>
              <a:spcBef>
                <a:spcPts val="0"/>
              </a:spcBef>
              <a:spcAft>
                <a:spcPts val="0"/>
              </a:spcAft>
              <a:buClr>
                <a:srgbClr val="000000"/>
              </a:buClr>
              <a:buSzPts val="2600"/>
              <a:buFont typeface="Arial"/>
              <a:buNone/>
            </a:pPr>
            <a:r>
              <a:rPr lang="en-IE" sz="2600" b="1" i="0" u="none" strike="noStrike" cap="none">
                <a:solidFill>
                  <a:srgbClr val="575D66"/>
                </a:solidFill>
                <a:latin typeface="Calibri"/>
                <a:ea typeface="Calibri"/>
                <a:cs typeface="Calibri"/>
                <a:sym typeface="Calibri"/>
              </a:rPr>
              <a:t>MISSION</a:t>
            </a:r>
            <a:endParaRPr sz="1400" b="0" i="0" u="none" strike="noStrike" cap="none">
              <a:solidFill>
                <a:srgbClr val="000000"/>
              </a:solidFill>
              <a:latin typeface="Arial"/>
              <a:ea typeface="Arial"/>
              <a:cs typeface="Arial"/>
              <a:sym typeface="Arial"/>
            </a:endParaRPr>
          </a:p>
        </p:txBody>
      </p:sp>
      <p:pic>
        <p:nvPicPr>
          <p:cNvPr id="121" name="Google Shape;121;p9"/>
          <p:cNvPicPr preferRelativeResize="0"/>
          <p:nvPr/>
        </p:nvPicPr>
        <p:blipFill rotWithShape="1">
          <a:blip r:embed="rId3">
            <a:alphaModFix/>
          </a:blip>
          <a:srcRect/>
          <a:stretch/>
        </p:blipFill>
        <p:spPr>
          <a:xfrm>
            <a:off x="7316345" y="4459451"/>
            <a:ext cx="1246258" cy="1762348"/>
          </a:xfrm>
          <a:prstGeom prst="rect">
            <a:avLst/>
          </a:prstGeom>
          <a:noFill/>
          <a:ln>
            <a:noFill/>
          </a:ln>
          <a:effectLst>
            <a:outerShdw blurRad="50800" dist="38100" dir="2700000" algn="tl" rotWithShape="0">
              <a:srgbClr val="000000">
                <a:alpha val="40000"/>
              </a:srgbClr>
            </a:outerShdw>
          </a:effectLst>
        </p:spPr>
      </p:pic>
      <p:sp>
        <p:nvSpPr>
          <p:cNvPr id="122" name="Google Shape;122;p9"/>
          <p:cNvSpPr txBox="1"/>
          <p:nvPr/>
        </p:nvSpPr>
        <p:spPr>
          <a:xfrm>
            <a:off x="8711417" y="4964883"/>
            <a:ext cx="3598513" cy="830997"/>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600"/>
              <a:buFont typeface="Arial"/>
              <a:buNone/>
            </a:pPr>
            <a:r>
              <a:rPr lang="en-IE" sz="1600" b="0" i="0" u="none" strike="noStrike" cap="none">
                <a:solidFill>
                  <a:schemeClr val="dk1"/>
                </a:solidFill>
                <a:latin typeface="Calibri"/>
                <a:ea typeface="Calibri"/>
                <a:cs typeface="Calibri"/>
                <a:sym typeface="Calibri"/>
              </a:rPr>
              <a:t>NUI Galway’s current </a:t>
            </a:r>
            <a:endParaRPr sz="1400" b="0" i="0" u="none" strike="noStrike" cap="none">
              <a:solidFill>
                <a:srgbClr val="000000"/>
              </a:solidFill>
              <a:latin typeface="Arial"/>
              <a:ea typeface="Arial"/>
              <a:cs typeface="Arial"/>
              <a:sym typeface="Arial"/>
            </a:endParaRPr>
          </a:p>
          <a:p>
            <a:pPr marL="6350" marR="0" lvl="1" indent="0" algn="l" rtl="0">
              <a:lnSpc>
                <a:spcPct val="100000"/>
              </a:lnSpc>
              <a:spcBef>
                <a:spcPts val="0"/>
              </a:spcBef>
              <a:spcAft>
                <a:spcPts val="0"/>
              </a:spcAft>
              <a:buClr>
                <a:srgbClr val="000000"/>
              </a:buClr>
              <a:buSzPts val="1600"/>
              <a:buFont typeface="Arial"/>
              <a:buNone/>
            </a:pPr>
            <a:r>
              <a:rPr lang="en-IE" sz="1600" b="0" i="0" u="none" strike="noStrike" cap="none">
                <a:solidFill>
                  <a:schemeClr val="dk1"/>
                </a:solidFill>
                <a:latin typeface="Calibri"/>
                <a:ea typeface="Calibri"/>
                <a:cs typeface="Calibri"/>
                <a:sym typeface="Calibri"/>
              </a:rPr>
              <a:t>strategy is available at:</a:t>
            </a:r>
            <a:br>
              <a:rPr lang="en-IE" sz="1600" b="0" i="0" u="none" strike="noStrike" cap="none">
                <a:solidFill>
                  <a:schemeClr val="dk1"/>
                </a:solidFill>
                <a:latin typeface="Calibri"/>
                <a:ea typeface="Calibri"/>
                <a:cs typeface="Calibri"/>
                <a:sym typeface="Calibri"/>
              </a:rPr>
            </a:br>
            <a:r>
              <a:rPr lang="en-IE" sz="1600" b="1" i="0" u="none" strike="noStrike" cap="none">
                <a:solidFill>
                  <a:srgbClr val="1798F0"/>
                </a:solidFill>
                <a:latin typeface="Calibri"/>
                <a:ea typeface="Calibri"/>
                <a:cs typeface="Calibri"/>
                <a:sym typeface="Calibri"/>
              </a:rPr>
              <a:t>www.nuigalway.ie/vision2020</a:t>
            </a:r>
            <a:endParaRPr sz="1400" b="0" i="0" u="none" strike="noStrike" cap="none">
              <a:solidFill>
                <a:srgbClr val="000000"/>
              </a:solidFill>
              <a:latin typeface="Arial"/>
              <a:ea typeface="Arial"/>
              <a:cs typeface="Arial"/>
              <a:sym typeface="Arial"/>
            </a:endParaRPr>
          </a:p>
        </p:txBody>
      </p:sp>
      <p:sp>
        <p:nvSpPr>
          <p:cNvPr id="123" name="Google Shape;123;p9"/>
          <p:cNvSpPr txBox="1"/>
          <p:nvPr/>
        </p:nvSpPr>
        <p:spPr>
          <a:xfrm>
            <a:off x="1011599" y="2539352"/>
            <a:ext cx="4366416" cy="2554545"/>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NUI Galway will be a leading global university, renowned for our distinctive areas of research, recognised as an institution of choice for our teaching </a:t>
            </a:r>
            <a:br>
              <a:rPr lang="en-IE" sz="2000" b="0" i="0" u="none" strike="noStrike" cap="none">
                <a:solidFill>
                  <a:schemeClr val="lt1"/>
                </a:solidFill>
                <a:latin typeface="Calibri"/>
                <a:ea typeface="Calibri"/>
                <a:cs typeface="Calibri"/>
                <a:sym typeface="Calibri"/>
              </a:rPr>
            </a:br>
            <a:r>
              <a:rPr lang="en-IE" sz="2000" b="0" i="0" u="none" strike="noStrike" cap="none">
                <a:solidFill>
                  <a:schemeClr val="lt1"/>
                </a:solidFill>
                <a:latin typeface="Calibri"/>
                <a:ea typeface="Calibri"/>
                <a:cs typeface="Calibri"/>
                <a:sym typeface="Calibri"/>
              </a:rPr>
              <a:t>and scholarship, celebrated for our outstanding engagement with wider society, and enriched by a dynamic network of partnerships.</a:t>
            </a:r>
            <a:endParaRPr sz="1400" b="0" i="0" u="none" strike="noStrike" cap="none">
              <a:solidFill>
                <a:srgbClr val="000000"/>
              </a:solidFill>
              <a:latin typeface="Arial"/>
              <a:ea typeface="Arial"/>
              <a:cs typeface="Arial"/>
              <a:sym typeface="Arial"/>
            </a:endParaRPr>
          </a:p>
        </p:txBody>
      </p:sp>
      <p:sp>
        <p:nvSpPr>
          <p:cNvPr id="124" name="Google Shape;124;p9"/>
          <p:cNvSpPr txBox="1"/>
          <p:nvPr/>
        </p:nvSpPr>
        <p:spPr>
          <a:xfrm>
            <a:off x="7466498" y="2488948"/>
            <a:ext cx="4514568" cy="1323439"/>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To foster a vibrant community of students and staff, where distinguished learning, impactful research, and creative thinking are shared with the world.</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Text Slide - Content &amp; Picture">
  <p:cSld name="Text Slide - Content &amp; Picture">
    <p:spTree>
      <p:nvGrpSpPr>
        <p:cNvPr id="1" name="Shape 442"/>
        <p:cNvGrpSpPr/>
        <p:nvPr/>
      </p:nvGrpSpPr>
      <p:grpSpPr>
        <a:xfrm>
          <a:off x="0" y="0"/>
          <a:ext cx="0" cy="0"/>
          <a:chOff x="0" y="0"/>
          <a:chExt cx="0" cy="0"/>
        </a:xfrm>
      </p:grpSpPr>
      <p:sp>
        <p:nvSpPr>
          <p:cNvPr id="443" name="Google Shape;443;p25"/>
          <p:cNvSpPr txBox="1">
            <a:spLocks noGrp="1"/>
          </p:cNvSpPr>
          <p:nvPr>
            <p:ph type="title"/>
          </p:nvPr>
        </p:nvSpPr>
        <p:spPr>
          <a:xfrm>
            <a:off x="838200" y="365125"/>
            <a:ext cx="5181600" cy="13257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rgbClr val="75114A"/>
              </a:buClr>
              <a:buSzPts val="4400"/>
              <a:buFont typeface="Calibri"/>
              <a:buNone/>
              <a:defRPr sz="4400" b="0" i="0" u="none" strike="noStrike" cap="none">
                <a:solidFill>
                  <a:srgbClr val="75114A"/>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44" name="Google Shape;444;p25"/>
          <p:cNvSpPr txBox="1">
            <a:spLocks noGrp="1"/>
          </p:cNvSpPr>
          <p:nvPr>
            <p:ph type="body" idx="1"/>
          </p:nvPr>
        </p:nvSpPr>
        <p:spPr>
          <a:xfrm>
            <a:off x="838200" y="1825625"/>
            <a:ext cx="5181600" cy="39804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rgbClr val="3F3F3F"/>
              </a:buClr>
              <a:buSzPts val="2800"/>
              <a:buFont typeface="Arial"/>
              <a:buChar char="•"/>
              <a:defRPr sz="2800" b="0" i="0" u="none" strike="noStrike" cap="none">
                <a:solidFill>
                  <a:srgbClr val="3F3F3F"/>
                </a:solidFill>
                <a:latin typeface="Calibri"/>
                <a:ea typeface="Calibri"/>
                <a:cs typeface="Calibri"/>
                <a:sym typeface="Calibri"/>
              </a:defRPr>
            </a:lvl1pPr>
            <a:lvl2pPr marL="914400" marR="0" lvl="1" indent="-381000" algn="l" rtl="0">
              <a:lnSpc>
                <a:spcPct val="90000"/>
              </a:lnSpc>
              <a:spcBef>
                <a:spcPts val="500"/>
              </a:spcBef>
              <a:spcAft>
                <a:spcPts val="0"/>
              </a:spcAft>
              <a:buClr>
                <a:srgbClr val="3F3F3F"/>
              </a:buClr>
              <a:buSzPts val="2400"/>
              <a:buFont typeface="Arial"/>
              <a:buChar char="•"/>
              <a:defRPr sz="2400" b="0" i="0" u="none" strike="noStrike" cap="none">
                <a:solidFill>
                  <a:srgbClr val="3F3F3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3F3F3F"/>
              </a:buClr>
              <a:buSzPts val="2000"/>
              <a:buFont typeface="Arial"/>
              <a:buChar char="•"/>
              <a:defRPr sz="20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9pPr>
          </a:lstStyle>
          <a:p>
            <a:endParaRPr/>
          </a:p>
        </p:txBody>
      </p:sp>
      <p:sp>
        <p:nvSpPr>
          <p:cNvPr id="445" name="Google Shape;445;p25"/>
          <p:cNvSpPr/>
          <p:nvPr/>
        </p:nvSpPr>
        <p:spPr>
          <a:xfrm>
            <a:off x="2887677" y="5972158"/>
            <a:ext cx="674128" cy="620798"/>
          </a:xfrm>
          <a:custGeom>
            <a:avLst/>
            <a:gdLst/>
            <a:ahLst/>
            <a:cxnLst/>
            <a:rect l="l" t="t" r="r" b="b"/>
            <a:pathLst>
              <a:path w="1426725" h="6897756" extrusionOk="0">
                <a:moveTo>
                  <a:pt x="0" y="0"/>
                </a:moveTo>
                <a:lnTo>
                  <a:pt x="435484" y="0"/>
                </a:lnTo>
                <a:lnTo>
                  <a:pt x="1426725" y="6897756"/>
                </a:lnTo>
                <a:lnTo>
                  <a:pt x="998924" y="6890072"/>
                </a:lnTo>
                <a:lnTo>
                  <a:pt x="0" y="0"/>
                </a:lnTo>
                <a:close/>
              </a:path>
            </a:pathLst>
          </a:custGeom>
          <a:solidFill>
            <a:srgbClr val="D9C49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446" name="Google Shape;446;p25"/>
          <p:cNvSpPr/>
          <p:nvPr/>
        </p:nvSpPr>
        <p:spPr>
          <a:xfrm>
            <a:off x="-8074" y="5972159"/>
            <a:ext cx="3371092" cy="660616"/>
          </a:xfrm>
          <a:custGeom>
            <a:avLst/>
            <a:gdLst/>
            <a:ahLst/>
            <a:cxnLst/>
            <a:rect l="l" t="t" r="r" b="b"/>
            <a:pathLst>
              <a:path w="7134587" h="7340175" extrusionOk="0">
                <a:moveTo>
                  <a:pt x="4802" y="198195"/>
                </a:moveTo>
                <a:lnTo>
                  <a:pt x="6143346" y="0"/>
                </a:lnTo>
                <a:lnTo>
                  <a:pt x="7134587" y="6897756"/>
                </a:lnTo>
                <a:lnTo>
                  <a:pt x="493" y="7340175"/>
                </a:lnTo>
                <a:cubicBezTo>
                  <a:pt x="-2266" y="5025580"/>
                  <a:pt x="7561" y="2512790"/>
                  <a:pt x="4802" y="198195"/>
                </a:cubicBezTo>
                <a:close/>
              </a:path>
            </a:pathLst>
          </a:custGeom>
          <a:solidFill>
            <a:srgbClr val="7511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447" name="Google Shape;447;p25"/>
          <p:cNvSpPr/>
          <p:nvPr/>
        </p:nvSpPr>
        <p:spPr>
          <a:xfrm rot="10800000">
            <a:off x="3187071" y="5956678"/>
            <a:ext cx="9038769" cy="620799"/>
          </a:xfrm>
          <a:custGeom>
            <a:avLst/>
            <a:gdLst/>
            <a:ahLst/>
            <a:cxnLst/>
            <a:rect l="l" t="t" r="r" b="b"/>
            <a:pathLst>
              <a:path w="19129670" h="6897768" extrusionOk="0">
                <a:moveTo>
                  <a:pt x="23" y="0"/>
                </a:moveTo>
                <a:lnTo>
                  <a:pt x="18138429" y="12"/>
                </a:lnTo>
                <a:lnTo>
                  <a:pt x="19129670" y="6897768"/>
                </a:lnTo>
                <a:lnTo>
                  <a:pt x="58804" y="6587497"/>
                </a:lnTo>
                <a:cubicBezTo>
                  <a:pt x="60183" y="4303588"/>
                  <a:pt x="-1356" y="2283909"/>
                  <a:pt x="23"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448" name="Google Shape;448;p25"/>
          <p:cNvPicPr preferRelativeResize="0"/>
          <p:nvPr/>
        </p:nvPicPr>
        <p:blipFill rotWithShape="1">
          <a:blip r:embed="rId2">
            <a:alphaModFix/>
          </a:blip>
          <a:srcRect/>
          <a:stretch/>
        </p:blipFill>
        <p:spPr>
          <a:xfrm>
            <a:off x="441345" y="6100829"/>
            <a:ext cx="1229499" cy="379534"/>
          </a:xfrm>
          <a:prstGeom prst="rect">
            <a:avLst/>
          </a:prstGeom>
          <a:noFill/>
          <a:ln>
            <a:noFill/>
          </a:ln>
        </p:spPr>
      </p:pic>
      <p:sp>
        <p:nvSpPr>
          <p:cNvPr id="449" name="Google Shape;449;p25"/>
          <p:cNvSpPr txBox="1">
            <a:spLocks noGrp="1"/>
          </p:cNvSpPr>
          <p:nvPr>
            <p:ph type="ftr" idx="11"/>
          </p:nvPr>
        </p:nvSpPr>
        <p:spPr>
          <a:xfrm>
            <a:off x="7239000" y="6113463"/>
            <a:ext cx="4114800" cy="365100"/>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600" b="0" i="0" u="none" strike="noStrike" cap="none">
                <a:solidFill>
                  <a:srgbClr val="595959"/>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450" name="Google Shape;450;p25"/>
          <p:cNvSpPr txBox="1">
            <a:spLocks noGrp="1"/>
          </p:cNvSpPr>
          <p:nvPr>
            <p:ph type="dt" idx="10"/>
          </p:nvPr>
        </p:nvSpPr>
        <p:spPr>
          <a:xfrm>
            <a:off x="3789598" y="6094049"/>
            <a:ext cx="10893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595959"/>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1"/>
        <p:cNvGrpSpPr/>
        <p:nvPr/>
      </p:nvGrpSpPr>
      <p:grpSpPr>
        <a:xfrm>
          <a:off x="0" y="0"/>
          <a:ext cx="0" cy="0"/>
          <a:chOff x="0" y="0"/>
          <a:chExt cx="0" cy="0"/>
        </a:xfrm>
      </p:grpSpPr>
      <p:sp>
        <p:nvSpPr>
          <p:cNvPr id="452" name="Google Shape;452;p26"/>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Garamond"/>
              <a:buNone/>
              <a:defRPr sz="4400" b="0" i="0" u="none" strike="noStrike" cap="none">
                <a:solidFill>
                  <a:schemeClr val="dk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53" name="Google Shape;453;p26"/>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454" name="Google Shape;454;p26"/>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5_Blank">
  <p:cSld name="5_Blank">
    <p:spTree>
      <p:nvGrpSpPr>
        <p:cNvPr id="1" name="Shape 125"/>
        <p:cNvGrpSpPr/>
        <p:nvPr/>
      </p:nvGrpSpPr>
      <p:grpSpPr>
        <a:xfrm>
          <a:off x="0" y="0"/>
          <a:ext cx="0" cy="0"/>
          <a:chOff x="0" y="0"/>
          <a:chExt cx="0" cy="0"/>
        </a:xfrm>
      </p:grpSpPr>
      <p:sp>
        <p:nvSpPr>
          <p:cNvPr id="126" name="Google Shape;126;p10"/>
          <p:cNvSpPr/>
          <p:nvPr/>
        </p:nvSpPr>
        <p:spPr>
          <a:xfrm>
            <a:off x="0" y="0"/>
            <a:ext cx="12192000" cy="6858000"/>
          </a:xfrm>
          <a:prstGeom prst="rect">
            <a:avLst/>
          </a:prstGeom>
          <a:solidFill>
            <a:srgbClr val="88D1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8D08C"/>
              </a:solidFill>
              <a:latin typeface="Calibri"/>
              <a:ea typeface="Calibri"/>
              <a:cs typeface="Calibri"/>
              <a:sym typeface="Calibri"/>
            </a:endParaRPr>
          </a:p>
        </p:txBody>
      </p:sp>
      <p:pic>
        <p:nvPicPr>
          <p:cNvPr id="127" name="Google Shape;127;p10"/>
          <p:cNvPicPr preferRelativeResize="0"/>
          <p:nvPr/>
        </p:nvPicPr>
        <p:blipFill rotWithShape="1">
          <a:blip r:embed="rId2">
            <a:alphaModFix/>
          </a:blip>
          <a:srcRect t="3148" b="9178"/>
          <a:stretch/>
        </p:blipFill>
        <p:spPr>
          <a:xfrm>
            <a:off x="2724841" y="-1"/>
            <a:ext cx="5828812" cy="6858001"/>
          </a:xfrm>
          <a:prstGeom prst="rect">
            <a:avLst/>
          </a:prstGeom>
          <a:noFill/>
          <a:ln>
            <a:noFill/>
          </a:ln>
          <a:effectLst>
            <a:outerShdw blurRad="165100" dist="38100" dir="2700000" sx="103000" sy="103000" algn="tl" rotWithShape="0">
              <a:srgbClr val="000000">
                <a:alpha val="33725"/>
              </a:srgbClr>
            </a:outerShdw>
          </a:effectLst>
        </p:spPr>
      </p:pic>
      <p:sp>
        <p:nvSpPr>
          <p:cNvPr id="128" name="Google Shape;128;p10"/>
          <p:cNvSpPr txBox="1"/>
          <p:nvPr/>
        </p:nvSpPr>
        <p:spPr>
          <a:xfrm>
            <a:off x="8338280" y="2624313"/>
            <a:ext cx="3598513" cy="2215991"/>
          </a:xfrm>
          <a:prstGeom prst="rect">
            <a:avLst/>
          </a:prstGeom>
          <a:noFill/>
          <a:ln>
            <a:noFill/>
          </a:ln>
        </p:spPr>
        <p:txBody>
          <a:bodyPr spcFirstLastPara="1" wrap="square" lIns="91425" tIns="45700" rIns="91425" bIns="45700" anchor="t" anchorCtr="0">
            <a:noAutofit/>
          </a:bodyPr>
          <a:lstStyle/>
          <a:p>
            <a:pPr marL="635000" marR="0" lvl="1" indent="0" algn="l" rtl="0">
              <a:lnSpc>
                <a:spcPct val="150000"/>
              </a:lnSpc>
              <a:spcBef>
                <a:spcPts val="0"/>
              </a:spcBef>
              <a:spcAft>
                <a:spcPts val="0"/>
              </a:spcAft>
              <a:buClr>
                <a:srgbClr val="000000"/>
              </a:buClr>
              <a:buSzPts val="2300"/>
              <a:buFont typeface="Arial"/>
              <a:buNone/>
            </a:pPr>
            <a:r>
              <a:rPr lang="en-IE" sz="2300" b="1" i="0" u="none" strike="noStrike" cap="none">
                <a:solidFill>
                  <a:schemeClr val="lt1"/>
                </a:solidFill>
                <a:latin typeface="Calibri"/>
                <a:ea typeface="Calibri"/>
                <a:cs typeface="Calibri"/>
                <a:sym typeface="Calibri"/>
              </a:rPr>
              <a:t>Medical Academies</a:t>
            </a:r>
            <a:endParaRPr sz="1400" b="0" i="0" u="none" strike="noStrike" cap="none">
              <a:solidFill>
                <a:srgbClr val="000000"/>
              </a:solidFill>
              <a:latin typeface="Arial"/>
              <a:ea typeface="Arial"/>
              <a:cs typeface="Arial"/>
              <a:sym typeface="Arial"/>
            </a:endParaRPr>
          </a:p>
          <a:p>
            <a:pPr marL="635000" marR="0" lvl="1" indent="0" algn="l" rtl="0">
              <a:lnSpc>
                <a:spcPct val="150000"/>
              </a:lnSpc>
              <a:spcBef>
                <a:spcPts val="0"/>
              </a:spcBef>
              <a:spcAft>
                <a:spcPts val="0"/>
              </a:spcAft>
              <a:buClr>
                <a:srgbClr val="000000"/>
              </a:buClr>
              <a:buSzPts val="2300"/>
              <a:buFont typeface="Arial"/>
              <a:buNone/>
            </a:pPr>
            <a:r>
              <a:rPr lang="en-IE" sz="2300" b="1" i="0" u="none" strike="noStrike" cap="none">
                <a:solidFill>
                  <a:schemeClr val="lt1"/>
                </a:solidFill>
                <a:latin typeface="Calibri"/>
                <a:ea typeface="Calibri"/>
                <a:cs typeface="Calibri"/>
                <a:sym typeface="Calibri"/>
              </a:rPr>
              <a:t>Teaching Centres</a:t>
            </a:r>
            <a:endParaRPr sz="2300" b="1" i="0" u="none" strike="noStrike" cap="none">
              <a:solidFill>
                <a:schemeClr val="lt1"/>
              </a:solidFill>
              <a:latin typeface="Calibri"/>
              <a:ea typeface="Calibri"/>
              <a:cs typeface="Calibri"/>
              <a:sym typeface="Calibri"/>
            </a:endParaRPr>
          </a:p>
          <a:p>
            <a:pPr marL="635000" marR="0" lvl="1" indent="0" algn="l" rtl="0">
              <a:lnSpc>
                <a:spcPct val="150000"/>
              </a:lnSpc>
              <a:spcBef>
                <a:spcPts val="0"/>
              </a:spcBef>
              <a:spcAft>
                <a:spcPts val="0"/>
              </a:spcAft>
              <a:buClr>
                <a:srgbClr val="000000"/>
              </a:buClr>
              <a:buSzPts val="2300"/>
              <a:buFont typeface="Arial"/>
              <a:buNone/>
            </a:pPr>
            <a:r>
              <a:rPr lang="en-IE" sz="2300" b="1" i="0" u="none" strike="noStrike" cap="none">
                <a:solidFill>
                  <a:schemeClr val="lt1"/>
                </a:solidFill>
                <a:latin typeface="Calibri"/>
                <a:ea typeface="Calibri"/>
                <a:cs typeface="Calibri"/>
                <a:sym typeface="Calibri"/>
              </a:rPr>
              <a:t>Irish-Language Centres</a:t>
            </a:r>
            <a:endParaRPr sz="2300" b="1" i="0" u="none" strike="noStrike" cap="none">
              <a:solidFill>
                <a:schemeClr val="lt1"/>
              </a:solidFill>
              <a:latin typeface="Calibri"/>
              <a:ea typeface="Calibri"/>
              <a:cs typeface="Calibri"/>
              <a:sym typeface="Calibri"/>
            </a:endParaRPr>
          </a:p>
          <a:p>
            <a:pPr marL="635000" marR="0" lvl="1" indent="0" algn="l" rtl="0">
              <a:lnSpc>
                <a:spcPct val="150000"/>
              </a:lnSpc>
              <a:spcBef>
                <a:spcPts val="0"/>
              </a:spcBef>
              <a:spcAft>
                <a:spcPts val="0"/>
              </a:spcAft>
              <a:buClr>
                <a:srgbClr val="000000"/>
              </a:buClr>
              <a:buSzPts val="2300"/>
              <a:buFont typeface="Arial"/>
              <a:buNone/>
            </a:pPr>
            <a:r>
              <a:rPr lang="en-IE" sz="2300" b="1" i="0" u="none" strike="noStrike" cap="none">
                <a:solidFill>
                  <a:schemeClr val="lt1"/>
                </a:solidFill>
                <a:latin typeface="Calibri"/>
                <a:ea typeface="Calibri"/>
                <a:cs typeface="Calibri"/>
                <a:sym typeface="Calibri"/>
              </a:rPr>
              <a:t>Research Centres</a:t>
            </a:r>
            <a:endParaRPr sz="2300" b="1" i="0" u="none" strike="noStrike" cap="none">
              <a:solidFill>
                <a:schemeClr val="lt1"/>
              </a:solidFill>
              <a:latin typeface="Calibri"/>
              <a:ea typeface="Calibri"/>
              <a:cs typeface="Calibri"/>
              <a:sym typeface="Calibri"/>
            </a:endParaRPr>
          </a:p>
        </p:txBody>
      </p:sp>
      <p:sp>
        <p:nvSpPr>
          <p:cNvPr id="129" name="Google Shape;129;p10"/>
          <p:cNvSpPr txBox="1"/>
          <p:nvPr/>
        </p:nvSpPr>
        <p:spPr>
          <a:xfrm>
            <a:off x="398405" y="381158"/>
            <a:ext cx="3939325" cy="1315360"/>
          </a:xfrm>
          <a:prstGeom prst="rect">
            <a:avLst/>
          </a:prstGeom>
          <a:noFill/>
          <a:ln>
            <a:noFill/>
          </a:ln>
        </p:spPr>
        <p:txBody>
          <a:bodyPr spcFirstLastPara="1" wrap="square" lIns="91425" tIns="45700" rIns="91425" bIns="45700" anchor="t" anchorCtr="0">
            <a:noAutofit/>
          </a:bodyPr>
          <a:lstStyle/>
          <a:p>
            <a:pPr marL="6350" marR="0" lvl="1" indent="0" algn="l" rtl="0">
              <a:lnSpc>
                <a:spcPct val="70000"/>
              </a:lnSpc>
              <a:spcBef>
                <a:spcPts val="0"/>
              </a:spcBef>
              <a:spcAft>
                <a:spcPts val="0"/>
              </a:spcAft>
              <a:buClr>
                <a:srgbClr val="000000"/>
              </a:buClr>
              <a:buSzPts val="5500"/>
              <a:buFont typeface="Arial"/>
              <a:buNone/>
            </a:pPr>
            <a:r>
              <a:rPr lang="en-IE" sz="5500" b="0" i="0" u="none" strike="noStrike" cap="none">
                <a:solidFill>
                  <a:schemeClr val="lt1"/>
                </a:solidFill>
                <a:latin typeface="Calibri"/>
                <a:ea typeface="Calibri"/>
                <a:cs typeface="Calibri"/>
                <a:sym typeface="Calibri"/>
              </a:rPr>
              <a:t>NUI Galway</a:t>
            </a:r>
            <a:endParaRPr sz="1400" b="0" i="0" u="none" strike="noStrike" cap="none">
              <a:solidFill>
                <a:srgbClr val="000000"/>
              </a:solidFill>
              <a:latin typeface="Arial"/>
              <a:ea typeface="Arial"/>
              <a:cs typeface="Arial"/>
              <a:sym typeface="Arial"/>
            </a:endParaRPr>
          </a:p>
          <a:p>
            <a:pPr marL="6350" marR="0" lvl="1" indent="0" algn="l" rtl="0">
              <a:lnSpc>
                <a:spcPct val="70000"/>
              </a:lnSpc>
              <a:spcBef>
                <a:spcPts val="0"/>
              </a:spcBef>
              <a:spcAft>
                <a:spcPts val="0"/>
              </a:spcAft>
              <a:buClr>
                <a:srgbClr val="000000"/>
              </a:buClr>
              <a:buSzPts val="5500"/>
              <a:buFont typeface="Arial"/>
              <a:buNone/>
            </a:pPr>
            <a:r>
              <a:rPr lang="en-IE" sz="5500" b="0" i="0" u="none" strike="noStrike" cap="none">
                <a:solidFill>
                  <a:schemeClr val="lt1"/>
                </a:solidFill>
                <a:latin typeface="Calibri"/>
                <a:ea typeface="Calibri"/>
                <a:cs typeface="Calibri"/>
                <a:sym typeface="Calibri"/>
              </a:rPr>
              <a:t>Campuses</a:t>
            </a:r>
            <a:endParaRPr sz="1400" b="0" i="0" u="none" strike="noStrike" cap="none">
              <a:solidFill>
                <a:srgbClr val="000000"/>
              </a:solidFill>
              <a:latin typeface="Arial"/>
              <a:ea typeface="Arial"/>
              <a:cs typeface="Arial"/>
              <a:sym typeface="Arial"/>
            </a:endParaRPr>
          </a:p>
        </p:txBody>
      </p:sp>
      <p:sp>
        <p:nvSpPr>
          <p:cNvPr id="130" name="Google Shape;130;p10"/>
          <p:cNvSpPr txBox="1"/>
          <p:nvPr/>
        </p:nvSpPr>
        <p:spPr>
          <a:xfrm>
            <a:off x="4839292" y="4732515"/>
            <a:ext cx="1902898" cy="568361"/>
          </a:xfrm>
          <a:prstGeom prst="rect">
            <a:avLst/>
          </a:prstGeom>
          <a:noFill/>
          <a:ln>
            <a:noFill/>
          </a:ln>
        </p:spPr>
        <p:txBody>
          <a:bodyPr spcFirstLastPara="1" wrap="square" lIns="91425" tIns="45700" rIns="91425" bIns="45700" anchor="t" anchorCtr="0">
            <a:noAutofit/>
          </a:bodyPr>
          <a:lstStyle/>
          <a:p>
            <a:pPr marL="12700" marR="0" lvl="1" indent="0" algn="l" rtl="0">
              <a:lnSpc>
                <a:spcPct val="150000"/>
              </a:lnSpc>
              <a:spcBef>
                <a:spcPts val="0"/>
              </a:spcBef>
              <a:spcAft>
                <a:spcPts val="0"/>
              </a:spcAft>
              <a:buClr>
                <a:srgbClr val="000000"/>
              </a:buClr>
              <a:buSzPts val="2300"/>
              <a:buFont typeface="Arial"/>
              <a:buNone/>
            </a:pPr>
            <a:r>
              <a:rPr lang="en-IE" sz="2300" b="1" i="0" u="none" strike="noStrike" cap="none">
                <a:solidFill>
                  <a:schemeClr val="lt1"/>
                </a:solidFill>
                <a:latin typeface="Calibri"/>
                <a:ea typeface="Calibri"/>
                <a:cs typeface="Calibri"/>
                <a:sym typeface="Calibri"/>
              </a:rPr>
              <a:t>Limerick</a:t>
            </a:r>
            <a:endParaRPr sz="1400" b="0" i="0" u="none" strike="noStrike" cap="none">
              <a:solidFill>
                <a:srgbClr val="000000"/>
              </a:solidFill>
              <a:latin typeface="Arial"/>
              <a:ea typeface="Arial"/>
              <a:cs typeface="Arial"/>
              <a:sym typeface="Arial"/>
            </a:endParaRPr>
          </a:p>
        </p:txBody>
      </p:sp>
      <p:sp>
        <p:nvSpPr>
          <p:cNvPr id="131" name="Google Shape;131;p10"/>
          <p:cNvSpPr/>
          <p:nvPr/>
        </p:nvSpPr>
        <p:spPr>
          <a:xfrm>
            <a:off x="4692197" y="5007677"/>
            <a:ext cx="185186" cy="185184"/>
          </a:xfrm>
          <a:prstGeom prst="ellipse">
            <a:avLst/>
          </a:prstGeom>
          <a:solidFill>
            <a:srgbClr val="28467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10"/>
          <p:cNvSpPr txBox="1"/>
          <p:nvPr/>
        </p:nvSpPr>
        <p:spPr>
          <a:xfrm>
            <a:off x="6801846" y="3688213"/>
            <a:ext cx="1545842" cy="568361"/>
          </a:xfrm>
          <a:prstGeom prst="rect">
            <a:avLst/>
          </a:prstGeom>
          <a:noFill/>
          <a:ln>
            <a:noFill/>
          </a:ln>
        </p:spPr>
        <p:txBody>
          <a:bodyPr spcFirstLastPara="1" wrap="square" lIns="91425" tIns="45700" rIns="91425" bIns="45700" anchor="t" anchorCtr="0">
            <a:noAutofit/>
          </a:bodyPr>
          <a:lstStyle/>
          <a:p>
            <a:pPr marL="12700" marR="0" lvl="1" indent="0" algn="l" rtl="0">
              <a:lnSpc>
                <a:spcPct val="150000"/>
              </a:lnSpc>
              <a:spcBef>
                <a:spcPts val="0"/>
              </a:spcBef>
              <a:spcAft>
                <a:spcPts val="0"/>
              </a:spcAft>
              <a:buClr>
                <a:srgbClr val="000000"/>
              </a:buClr>
              <a:buSzPts val="2300"/>
              <a:buFont typeface="Arial"/>
              <a:buNone/>
            </a:pPr>
            <a:r>
              <a:rPr lang="en-IE" sz="2300" b="1" i="0" u="none" strike="noStrike" cap="none">
                <a:solidFill>
                  <a:schemeClr val="lt1"/>
                </a:solidFill>
                <a:latin typeface="Calibri"/>
                <a:ea typeface="Calibri"/>
                <a:cs typeface="Calibri"/>
                <a:sym typeface="Calibri"/>
              </a:rPr>
              <a:t>Dublin</a:t>
            </a:r>
            <a:endParaRPr sz="2300" b="1" i="0" u="none" strike="noStrike" cap="none">
              <a:solidFill>
                <a:schemeClr val="lt1"/>
              </a:solidFill>
              <a:latin typeface="Calibri"/>
              <a:ea typeface="Calibri"/>
              <a:cs typeface="Calibri"/>
              <a:sym typeface="Calibri"/>
            </a:endParaRPr>
          </a:p>
        </p:txBody>
      </p:sp>
      <p:sp>
        <p:nvSpPr>
          <p:cNvPr id="133" name="Google Shape;133;p10"/>
          <p:cNvSpPr/>
          <p:nvPr/>
        </p:nvSpPr>
        <p:spPr>
          <a:xfrm>
            <a:off x="7524449" y="3737032"/>
            <a:ext cx="185186" cy="185184"/>
          </a:xfrm>
          <a:prstGeom prst="ellipse">
            <a:avLst/>
          </a:prstGeom>
          <a:solidFill>
            <a:srgbClr val="28467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4" name="Google Shape;134;p10"/>
          <p:cNvSpPr txBox="1"/>
          <p:nvPr/>
        </p:nvSpPr>
        <p:spPr>
          <a:xfrm>
            <a:off x="7202902" y="1137911"/>
            <a:ext cx="1545842" cy="568361"/>
          </a:xfrm>
          <a:prstGeom prst="rect">
            <a:avLst/>
          </a:prstGeom>
          <a:noFill/>
          <a:ln>
            <a:noFill/>
          </a:ln>
        </p:spPr>
        <p:txBody>
          <a:bodyPr spcFirstLastPara="1" wrap="square" lIns="91425" tIns="45700" rIns="91425" bIns="45700" anchor="t" anchorCtr="0">
            <a:noAutofit/>
          </a:bodyPr>
          <a:lstStyle/>
          <a:p>
            <a:pPr marL="12700" marR="0" lvl="1" indent="0" algn="l" rtl="0">
              <a:lnSpc>
                <a:spcPct val="150000"/>
              </a:lnSpc>
              <a:spcBef>
                <a:spcPts val="0"/>
              </a:spcBef>
              <a:spcAft>
                <a:spcPts val="0"/>
              </a:spcAft>
              <a:buClr>
                <a:srgbClr val="000000"/>
              </a:buClr>
              <a:buSzPts val="2300"/>
              <a:buFont typeface="Arial"/>
              <a:buNone/>
            </a:pPr>
            <a:r>
              <a:rPr lang="en-IE" sz="2300" b="1" i="0" u="none" strike="noStrike" cap="none">
                <a:solidFill>
                  <a:schemeClr val="lt1"/>
                </a:solidFill>
                <a:latin typeface="Calibri"/>
                <a:ea typeface="Calibri"/>
                <a:cs typeface="Calibri"/>
                <a:sym typeface="Calibri"/>
              </a:rPr>
              <a:t>Belfast</a:t>
            </a:r>
            <a:endParaRPr sz="2300" b="1" i="0" u="none" strike="noStrike" cap="none">
              <a:solidFill>
                <a:schemeClr val="lt1"/>
              </a:solidFill>
              <a:latin typeface="Calibri"/>
              <a:ea typeface="Calibri"/>
              <a:cs typeface="Calibri"/>
              <a:sym typeface="Calibri"/>
            </a:endParaRPr>
          </a:p>
        </p:txBody>
      </p:sp>
      <p:sp>
        <p:nvSpPr>
          <p:cNvPr id="135" name="Google Shape;135;p10"/>
          <p:cNvSpPr/>
          <p:nvPr/>
        </p:nvSpPr>
        <p:spPr>
          <a:xfrm>
            <a:off x="7887594" y="1161947"/>
            <a:ext cx="185186" cy="185184"/>
          </a:xfrm>
          <a:prstGeom prst="ellipse">
            <a:avLst/>
          </a:prstGeom>
          <a:solidFill>
            <a:srgbClr val="28467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6" name="Google Shape;136;p10"/>
          <p:cNvSpPr txBox="1"/>
          <p:nvPr/>
        </p:nvSpPr>
        <p:spPr>
          <a:xfrm>
            <a:off x="4542221" y="3893712"/>
            <a:ext cx="1902898" cy="568361"/>
          </a:xfrm>
          <a:prstGeom prst="rect">
            <a:avLst/>
          </a:prstGeom>
          <a:noFill/>
          <a:ln>
            <a:noFill/>
          </a:ln>
        </p:spPr>
        <p:txBody>
          <a:bodyPr spcFirstLastPara="1" wrap="square" lIns="91425" tIns="45700" rIns="91425" bIns="45700" anchor="t" anchorCtr="0">
            <a:noAutofit/>
          </a:bodyPr>
          <a:lstStyle/>
          <a:p>
            <a:pPr marL="12700" marR="0" lvl="1" indent="0" algn="l" rtl="0">
              <a:lnSpc>
                <a:spcPct val="150000"/>
              </a:lnSpc>
              <a:spcBef>
                <a:spcPts val="0"/>
              </a:spcBef>
              <a:spcAft>
                <a:spcPts val="0"/>
              </a:spcAft>
              <a:buClr>
                <a:srgbClr val="000000"/>
              </a:buClr>
              <a:buSzPts val="2300"/>
              <a:buFont typeface="Arial"/>
              <a:buNone/>
            </a:pPr>
            <a:r>
              <a:rPr lang="en-IE" sz="2300" b="1" i="0" u="none" strike="noStrike" cap="none">
                <a:solidFill>
                  <a:schemeClr val="lt1"/>
                </a:solidFill>
                <a:latin typeface="Calibri"/>
                <a:ea typeface="Calibri"/>
                <a:cs typeface="Calibri"/>
                <a:sym typeface="Calibri"/>
              </a:rPr>
              <a:t>GALWAY</a:t>
            </a:r>
            <a:endParaRPr sz="1400" b="0" i="0" u="none" strike="noStrike" cap="none">
              <a:solidFill>
                <a:srgbClr val="000000"/>
              </a:solidFill>
              <a:latin typeface="Arial"/>
              <a:ea typeface="Arial"/>
              <a:cs typeface="Arial"/>
              <a:sym typeface="Arial"/>
            </a:endParaRPr>
          </a:p>
        </p:txBody>
      </p:sp>
      <p:pic>
        <p:nvPicPr>
          <p:cNvPr id="137" name="Google Shape;137;p10"/>
          <p:cNvPicPr preferRelativeResize="0"/>
          <p:nvPr/>
        </p:nvPicPr>
        <p:blipFill rotWithShape="1">
          <a:blip r:embed="rId3">
            <a:alphaModFix/>
          </a:blip>
          <a:srcRect r="69543"/>
          <a:stretch/>
        </p:blipFill>
        <p:spPr>
          <a:xfrm>
            <a:off x="4219636" y="3671015"/>
            <a:ext cx="314705" cy="319073"/>
          </a:xfrm>
          <a:prstGeom prst="rect">
            <a:avLst/>
          </a:prstGeom>
          <a:noFill/>
          <a:ln>
            <a:noFill/>
          </a:ln>
        </p:spPr>
      </p:pic>
      <p:grpSp>
        <p:nvGrpSpPr>
          <p:cNvPr id="138" name="Google Shape;138;p10"/>
          <p:cNvGrpSpPr/>
          <p:nvPr/>
        </p:nvGrpSpPr>
        <p:grpSpPr>
          <a:xfrm>
            <a:off x="4113952" y="4134978"/>
            <a:ext cx="275642" cy="275642"/>
            <a:chOff x="4335701" y="3850853"/>
            <a:chExt cx="319888" cy="319888"/>
          </a:xfrm>
        </p:grpSpPr>
        <p:sp>
          <p:nvSpPr>
            <p:cNvPr id="139" name="Google Shape;139;p10"/>
            <p:cNvSpPr/>
            <p:nvPr/>
          </p:nvSpPr>
          <p:spPr>
            <a:xfrm>
              <a:off x="4335701" y="3850853"/>
              <a:ext cx="319888" cy="319888"/>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40" name="Google Shape;140;p10"/>
            <p:cNvPicPr preferRelativeResize="0"/>
            <p:nvPr/>
          </p:nvPicPr>
          <p:blipFill rotWithShape="1">
            <a:blip r:embed="rId4">
              <a:alphaModFix/>
            </a:blip>
            <a:srcRect r="76243"/>
            <a:stretch/>
          </p:blipFill>
          <p:spPr>
            <a:xfrm rot="10800000" flipH="1">
              <a:off x="4384776" y="3881320"/>
              <a:ext cx="252280" cy="258954"/>
            </a:xfrm>
            <a:prstGeom prst="rect">
              <a:avLst/>
            </a:prstGeom>
            <a:noFill/>
            <a:ln>
              <a:noFill/>
            </a:ln>
          </p:spPr>
        </p:pic>
      </p:grpSp>
      <p:grpSp>
        <p:nvGrpSpPr>
          <p:cNvPr id="141" name="Google Shape;141;p10"/>
          <p:cNvGrpSpPr/>
          <p:nvPr/>
        </p:nvGrpSpPr>
        <p:grpSpPr>
          <a:xfrm>
            <a:off x="4570188" y="3711756"/>
            <a:ext cx="249249" cy="249390"/>
            <a:chOff x="5235088" y="3530081"/>
            <a:chExt cx="289256" cy="289421"/>
          </a:xfrm>
        </p:grpSpPr>
        <p:sp>
          <p:nvSpPr>
            <p:cNvPr id="142" name="Google Shape;142;p10"/>
            <p:cNvSpPr/>
            <p:nvPr/>
          </p:nvSpPr>
          <p:spPr>
            <a:xfrm>
              <a:off x="5235986" y="3530081"/>
              <a:ext cx="288358" cy="289421"/>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43" name="Google Shape;143;p10"/>
            <p:cNvPicPr preferRelativeResize="0"/>
            <p:nvPr/>
          </p:nvPicPr>
          <p:blipFill rotWithShape="1">
            <a:blip r:embed="rId5">
              <a:alphaModFix/>
            </a:blip>
            <a:srcRect l="54698" t="-3348" r="20795" b="2789"/>
            <a:stretch/>
          </p:blipFill>
          <p:spPr>
            <a:xfrm flipH="1">
              <a:off x="5235088" y="3544831"/>
              <a:ext cx="262042" cy="260742"/>
            </a:xfrm>
            <a:prstGeom prst="rect">
              <a:avLst/>
            </a:prstGeom>
            <a:noFill/>
            <a:ln>
              <a:noFill/>
            </a:ln>
          </p:spPr>
        </p:pic>
      </p:grpSp>
      <p:grpSp>
        <p:nvGrpSpPr>
          <p:cNvPr id="144" name="Google Shape;144;p10"/>
          <p:cNvGrpSpPr/>
          <p:nvPr/>
        </p:nvGrpSpPr>
        <p:grpSpPr>
          <a:xfrm>
            <a:off x="4416555" y="4854386"/>
            <a:ext cx="275642" cy="275642"/>
            <a:chOff x="5527990" y="3750678"/>
            <a:chExt cx="393774" cy="393774"/>
          </a:xfrm>
        </p:grpSpPr>
        <p:sp>
          <p:nvSpPr>
            <p:cNvPr id="145" name="Google Shape;145;p10"/>
            <p:cNvSpPr/>
            <p:nvPr/>
          </p:nvSpPr>
          <p:spPr>
            <a:xfrm>
              <a:off x="5527990" y="3750678"/>
              <a:ext cx="393774" cy="393774"/>
            </a:xfrm>
            <a:prstGeom prst="ellipse">
              <a:avLst/>
            </a:prstGeom>
            <a:solidFill>
              <a:srgbClr val="FF8B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46" name="Google Shape;146;p10"/>
            <p:cNvPicPr preferRelativeResize="0"/>
            <p:nvPr/>
          </p:nvPicPr>
          <p:blipFill rotWithShape="1">
            <a:blip r:embed="rId4">
              <a:alphaModFix/>
            </a:blip>
            <a:srcRect l="27239" t="-3686" r="49004" b="3127"/>
            <a:stretch/>
          </p:blipFill>
          <p:spPr>
            <a:xfrm flipH="1">
              <a:off x="5560423" y="3788182"/>
              <a:ext cx="310550" cy="318766"/>
            </a:xfrm>
            <a:prstGeom prst="rect">
              <a:avLst/>
            </a:prstGeom>
            <a:noFill/>
            <a:ln>
              <a:noFill/>
            </a:ln>
          </p:spPr>
        </p:pic>
      </p:grpSp>
      <p:grpSp>
        <p:nvGrpSpPr>
          <p:cNvPr id="147" name="Google Shape;147;p10"/>
          <p:cNvGrpSpPr/>
          <p:nvPr/>
        </p:nvGrpSpPr>
        <p:grpSpPr>
          <a:xfrm>
            <a:off x="5131380" y="3692551"/>
            <a:ext cx="275642" cy="275642"/>
            <a:chOff x="5777361" y="3530081"/>
            <a:chExt cx="319888" cy="319888"/>
          </a:xfrm>
        </p:grpSpPr>
        <p:sp>
          <p:nvSpPr>
            <p:cNvPr id="148" name="Google Shape;148;p10"/>
            <p:cNvSpPr/>
            <p:nvPr/>
          </p:nvSpPr>
          <p:spPr>
            <a:xfrm>
              <a:off x="5777361" y="3530081"/>
              <a:ext cx="319888" cy="319888"/>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49" name="Google Shape;149;p10"/>
            <p:cNvPicPr preferRelativeResize="0"/>
            <p:nvPr/>
          </p:nvPicPr>
          <p:blipFill rotWithShape="1">
            <a:blip r:embed="rId4">
              <a:alphaModFix/>
            </a:blip>
            <a:srcRect r="76243"/>
            <a:stretch/>
          </p:blipFill>
          <p:spPr>
            <a:xfrm rot="10800000" flipH="1">
              <a:off x="5817162" y="3560548"/>
              <a:ext cx="252280" cy="258954"/>
            </a:xfrm>
            <a:prstGeom prst="rect">
              <a:avLst/>
            </a:prstGeom>
            <a:noFill/>
            <a:ln>
              <a:noFill/>
            </a:ln>
          </p:spPr>
        </p:pic>
      </p:grpSp>
      <p:grpSp>
        <p:nvGrpSpPr>
          <p:cNvPr id="150" name="Google Shape;150;p10"/>
          <p:cNvGrpSpPr/>
          <p:nvPr/>
        </p:nvGrpSpPr>
        <p:grpSpPr>
          <a:xfrm>
            <a:off x="3331116" y="3554904"/>
            <a:ext cx="275642" cy="275642"/>
            <a:chOff x="3845349" y="3308812"/>
            <a:chExt cx="319888" cy="319888"/>
          </a:xfrm>
        </p:grpSpPr>
        <p:sp>
          <p:nvSpPr>
            <p:cNvPr id="151" name="Google Shape;151;p10"/>
            <p:cNvSpPr/>
            <p:nvPr/>
          </p:nvSpPr>
          <p:spPr>
            <a:xfrm>
              <a:off x="3845349" y="3308812"/>
              <a:ext cx="319888" cy="319888"/>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52" name="Google Shape;152;p10"/>
            <p:cNvPicPr preferRelativeResize="0"/>
            <p:nvPr/>
          </p:nvPicPr>
          <p:blipFill rotWithShape="1">
            <a:blip r:embed="rId4">
              <a:alphaModFix/>
            </a:blip>
            <a:srcRect r="76243"/>
            <a:stretch/>
          </p:blipFill>
          <p:spPr>
            <a:xfrm rot="10800000" flipH="1">
              <a:off x="3885150" y="3339279"/>
              <a:ext cx="252280" cy="258954"/>
            </a:xfrm>
            <a:prstGeom prst="rect">
              <a:avLst/>
            </a:prstGeom>
            <a:noFill/>
            <a:ln>
              <a:noFill/>
            </a:ln>
          </p:spPr>
        </p:pic>
      </p:grpSp>
      <p:grpSp>
        <p:nvGrpSpPr>
          <p:cNvPr id="153" name="Google Shape;153;p10"/>
          <p:cNvGrpSpPr/>
          <p:nvPr/>
        </p:nvGrpSpPr>
        <p:grpSpPr>
          <a:xfrm>
            <a:off x="4819413" y="3114188"/>
            <a:ext cx="249249" cy="249390"/>
            <a:chOff x="5173661" y="3130180"/>
            <a:chExt cx="289256" cy="289421"/>
          </a:xfrm>
        </p:grpSpPr>
        <p:sp>
          <p:nvSpPr>
            <p:cNvPr id="154" name="Google Shape;154;p10"/>
            <p:cNvSpPr/>
            <p:nvPr/>
          </p:nvSpPr>
          <p:spPr>
            <a:xfrm>
              <a:off x="5174559" y="3130180"/>
              <a:ext cx="288358" cy="289421"/>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55" name="Google Shape;155;p10"/>
            <p:cNvPicPr preferRelativeResize="0"/>
            <p:nvPr/>
          </p:nvPicPr>
          <p:blipFill rotWithShape="1">
            <a:blip r:embed="rId5">
              <a:alphaModFix/>
            </a:blip>
            <a:srcRect l="54698" t="-3348" r="20795" b="2789"/>
            <a:stretch/>
          </p:blipFill>
          <p:spPr>
            <a:xfrm flipH="1">
              <a:off x="5173661" y="3144930"/>
              <a:ext cx="262042" cy="260742"/>
            </a:xfrm>
            <a:prstGeom prst="rect">
              <a:avLst/>
            </a:prstGeom>
            <a:noFill/>
            <a:ln>
              <a:noFill/>
            </a:ln>
          </p:spPr>
        </p:pic>
      </p:grpSp>
      <p:grpSp>
        <p:nvGrpSpPr>
          <p:cNvPr id="156" name="Google Shape;156;p10"/>
          <p:cNvGrpSpPr/>
          <p:nvPr/>
        </p:nvGrpSpPr>
        <p:grpSpPr>
          <a:xfrm>
            <a:off x="3955759" y="2638817"/>
            <a:ext cx="249249" cy="249390"/>
            <a:chOff x="4400356" y="3054140"/>
            <a:chExt cx="289256" cy="289421"/>
          </a:xfrm>
        </p:grpSpPr>
        <p:sp>
          <p:nvSpPr>
            <p:cNvPr id="157" name="Google Shape;157;p10"/>
            <p:cNvSpPr/>
            <p:nvPr/>
          </p:nvSpPr>
          <p:spPr>
            <a:xfrm>
              <a:off x="4401254" y="3054140"/>
              <a:ext cx="288358" cy="289421"/>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58" name="Google Shape;158;p10"/>
            <p:cNvPicPr preferRelativeResize="0"/>
            <p:nvPr/>
          </p:nvPicPr>
          <p:blipFill rotWithShape="1">
            <a:blip r:embed="rId5">
              <a:alphaModFix/>
            </a:blip>
            <a:srcRect l="54698" t="-3348" r="20795" b="2789"/>
            <a:stretch/>
          </p:blipFill>
          <p:spPr>
            <a:xfrm flipH="1">
              <a:off x="4400356" y="3068890"/>
              <a:ext cx="262042" cy="260742"/>
            </a:xfrm>
            <a:prstGeom prst="rect">
              <a:avLst/>
            </a:prstGeom>
            <a:noFill/>
            <a:ln>
              <a:noFill/>
            </a:ln>
          </p:spPr>
        </p:pic>
      </p:grpSp>
      <p:grpSp>
        <p:nvGrpSpPr>
          <p:cNvPr id="159" name="Google Shape;159;p10"/>
          <p:cNvGrpSpPr/>
          <p:nvPr/>
        </p:nvGrpSpPr>
        <p:grpSpPr>
          <a:xfrm>
            <a:off x="4870150" y="1803532"/>
            <a:ext cx="249249" cy="249390"/>
            <a:chOff x="5135034" y="1860358"/>
            <a:chExt cx="289256" cy="289421"/>
          </a:xfrm>
        </p:grpSpPr>
        <p:sp>
          <p:nvSpPr>
            <p:cNvPr id="160" name="Google Shape;160;p10"/>
            <p:cNvSpPr/>
            <p:nvPr/>
          </p:nvSpPr>
          <p:spPr>
            <a:xfrm>
              <a:off x="5135932" y="1860358"/>
              <a:ext cx="288358" cy="289421"/>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1" name="Google Shape;161;p10"/>
            <p:cNvPicPr preferRelativeResize="0"/>
            <p:nvPr/>
          </p:nvPicPr>
          <p:blipFill rotWithShape="1">
            <a:blip r:embed="rId5">
              <a:alphaModFix/>
            </a:blip>
            <a:srcRect l="54698" t="-3348" r="20795" b="2789"/>
            <a:stretch/>
          </p:blipFill>
          <p:spPr>
            <a:xfrm flipH="1">
              <a:off x="5135034" y="1875108"/>
              <a:ext cx="262042" cy="260742"/>
            </a:xfrm>
            <a:prstGeom prst="rect">
              <a:avLst/>
            </a:prstGeom>
            <a:noFill/>
            <a:ln>
              <a:noFill/>
            </a:ln>
          </p:spPr>
        </p:pic>
      </p:grpSp>
      <p:grpSp>
        <p:nvGrpSpPr>
          <p:cNvPr id="162" name="Google Shape;162;p10"/>
          <p:cNvGrpSpPr/>
          <p:nvPr/>
        </p:nvGrpSpPr>
        <p:grpSpPr>
          <a:xfrm>
            <a:off x="5154381" y="1879700"/>
            <a:ext cx="275642" cy="275642"/>
            <a:chOff x="5445656" y="1844640"/>
            <a:chExt cx="319888" cy="319888"/>
          </a:xfrm>
        </p:grpSpPr>
        <p:sp>
          <p:nvSpPr>
            <p:cNvPr id="163" name="Google Shape;163;p10"/>
            <p:cNvSpPr/>
            <p:nvPr/>
          </p:nvSpPr>
          <p:spPr>
            <a:xfrm>
              <a:off x="5445656" y="1844640"/>
              <a:ext cx="319888" cy="319888"/>
            </a:xfrm>
            <a:prstGeom prst="ellipse">
              <a:avLst/>
            </a:prstGeom>
            <a:solidFill>
              <a:srgbClr val="FF8B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4" name="Google Shape;164;p10"/>
            <p:cNvPicPr preferRelativeResize="0"/>
            <p:nvPr/>
          </p:nvPicPr>
          <p:blipFill rotWithShape="1">
            <a:blip r:embed="rId4">
              <a:alphaModFix/>
            </a:blip>
            <a:srcRect l="27239" t="-3686" r="49004" b="3127"/>
            <a:stretch/>
          </p:blipFill>
          <p:spPr>
            <a:xfrm flipH="1">
              <a:off x="5470281" y="1875107"/>
              <a:ext cx="252280" cy="258954"/>
            </a:xfrm>
            <a:prstGeom prst="rect">
              <a:avLst/>
            </a:prstGeom>
            <a:noFill/>
            <a:ln>
              <a:noFill/>
            </a:ln>
          </p:spPr>
        </p:pic>
      </p:grpSp>
      <p:grpSp>
        <p:nvGrpSpPr>
          <p:cNvPr id="165" name="Google Shape;165;p10"/>
          <p:cNvGrpSpPr/>
          <p:nvPr/>
        </p:nvGrpSpPr>
        <p:grpSpPr>
          <a:xfrm>
            <a:off x="5642072" y="452928"/>
            <a:ext cx="249249" cy="249390"/>
            <a:chOff x="5938417" y="909357"/>
            <a:chExt cx="289256" cy="289421"/>
          </a:xfrm>
        </p:grpSpPr>
        <p:sp>
          <p:nvSpPr>
            <p:cNvPr id="166" name="Google Shape;166;p10"/>
            <p:cNvSpPr/>
            <p:nvPr/>
          </p:nvSpPr>
          <p:spPr>
            <a:xfrm>
              <a:off x="5939315" y="909357"/>
              <a:ext cx="288358" cy="289421"/>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7" name="Google Shape;167;p10"/>
            <p:cNvPicPr preferRelativeResize="0"/>
            <p:nvPr/>
          </p:nvPicPr>
          <p:blipFill rotWithShape="1">
            <a:blip r:embed="rId5">
              <a:alphaModFix/>
            </a:blip>
            <a:srcRect l="54698" t="-3348" r="20795" b="2789"/>
            <a:stretch/>
          </p:blipFill>
          <p:spPr>
            <a:xfrm flipH="1">
              <a:off x="5938417" y="924107"/>
              <a:ext cx="262042" cy="260742"/>
            </a:xfrm>
            <a:prstGeom prst="rect">
              <a:avLst/>
            </a:prstGeom>
            <a:noFill/>
            <a:ln>
              <a:noFill/>
            </a:ln>
          </p:spPr>
        </p:pic>
      </p:grpSp>
      <p:grpSp>
        <p:nvGrpSpPr>
          <p:cNvPr id="168" name="Google Shape;168;p10"/>
          <p:cNvGrpSpPr/>
          <p:nvPr/>
        </p:nvGrpSpPr>
        <p:grpSpPr>
          <a:xfrm>
            <a:off x="3646787" y="3621981"/>
            <a:ext cx="225798" cy="345333"/>
            <a:chOff x="4824527" y="2832223"/>
            <a:chExt cx="262042" cy="400766"/>
          </a:xfrm>
        </p:grpSpPr>
        <p:sp>
          <p:nvSpPr>
            <p:cNvPr id="169" name="Google Shape;169;p10"/>
            <p:cNvSpPr/>
            <p:nvPr/>
          </p:nvSpPr>
          <p:spPr>
            <a:xfrm>
              <a:off x="4835134" y="2954303"/>
              <a:ext cx="234004" cy="165125"/>
            </a:xfrm>
            <a:prstGeom prst="rect">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70" name="Google Shape;170;p10"/>
            <p:cNvGrpSpPr/>
            <p:nvPr/>
          </p:nvGrpSpPr>
          <p:grpSpPr>
            <a:xfrm>
              <a:off x="4824527" y="2832223"/>
              <a:ext cx="262042" cy="400766"/>
              <a:chOff x="4824527" y="2832223"/>
              <a:chExt cx="262042" cy="400766"/>
            </a:xfrm>
          </p:grpSpPr>
          <p:grpSp>
            <p:nvGrpSpPr>
              <p:cNvPr id="171" name="Google Shape;171;p10"/>
              <p:cNvGrpSpPr/>
              <p:nvPr/>
            </p:nvGrpSpPr>
            <p:grpSpPr>
              <a:xfrm>
                <a:off x="4832696" y="2832223"/>
                <a:ext cx="236344" cy="400766"/>
                <a:chOff x="4832696" y="2832223"/>
                <a:chExt cx="236344" cy="400766"/>
              </a:xfrm>
            </p:grpSpPr>
            <p:sp>
              <p:nvSpPr>
                <p:cNvPr id="172" name="Google Shape;172;p10"/>
                <p:cNvSpPr/>
                <p:nvPr/>
              </p:nvSpPr>
              <p:spPr>
                <a:xfrm>
                  <a:off x="4834464" y="2832223"/>
                  <a:ext cx="234576" cy="238350"/>
                </a:xfrm>
                <a:prstGeom prst="ellips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3" name="Google Shape;173;p10"/>
                <p:cNvSpPr/>
                <p:nvPr/>
              </p:nvSpPr>
              <p:spPr>
                <a:xfrm rot="-2665671">
                  <a:off x="4866791" y="3031791"/>
                  <a:ext cx="168154" cy="166082"/>
                </a:xfrm>
                <a:prstGeom prst="rtTriangl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174" name="Google Shape;174;p10"/>
              <p:cNvPicPr preferRelativeResize="0"/>
              <p:nvPr/>
            </p:nvPicPr>
            <p:blipFill rotWithShape="1">
              <a:blip r:embed="rId6">
                <a:alphaModFix/>
              </a:blip>
              <a:srcRect l="80868" t="-6434" r="-5283" b="6252"/>
              <a:stretch/>
            </p:blipFill>
            <p:spPr>
              <a:xfrm>
                <a:off x="4824527" y="2851191"/>
                <a:ext cx="262042" cy="260742"/>
              </a:xfrm>
              <a:prstGeom prst="rect">
                <a:avLst/>
              </a:prstGeom>
              <a:noFill/>
              <a:ln>
                <a:noFill/>
              </a:ln>
            </p:spPr>
          </p:pic>
        </p:grpSp>
      </p:grpSp>
      <p:grpSp>
        <p:nvGrpSpPr>
          <p:cNvPr id="175" name="Google Shape;175;p10"/>
          <p:cNvGrpSpPr/>
          <p:nvPr/>
        </p:nvGrpSpPr>
        <p:grpSpPr>
          <a:xfrm>
            <a:off x="3888154" y="3663527"/>
            <a:ext cx="225798" cy="345333"/>
            <a:chOff x="4824527" y="2832223"/>
            <a:chExt cx="262042" cy="400766"/>
          </a:xfrm>
        </p:grpSpPr>
        <p:sp>
          <p:nvSpPr>
            <p:cNvPr id="176" name="Google Shape;176;p10"/>
            <p:cNvSpPr/>
            <p:nvPr/>
          </p:nvSpPr>
          <p:spPr>
            <a:xfrm>
              <a:off x="4835134" y="2954303"/>
              <a:ext cx="234004" cy="165125"/>
            </a:xfrm>
            <a:prstGeom prst="rect">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77" name="Google Shape;177;p10"/>
            <p:cNvGrpSpPr/>
            <p:nvPr/>
          </p:nvGrpSpPr>
          <p:grpSpPr>
            <a:xfrm>
              <a:off x="4824527" y="2832223"/>
              <a:ext cx="262042" cy="400766"/>
              <a:chOff x="4824527" y="2832223"/>
              <a:chExt cx="262042" cy="400766"/>
            </a:xfrm>
          </p:grpSpPr>
          <p:grpSp>
            <p:nvGrpSpPr>
              <p:cNvPr id="178" name="Google Shape;178;p10"/>
              <p:cNvGrpSpPr/>
              <p:nvPr/>
            </p:nvGrpSpPr>
            <p:grpSpPr>
              <a:xfrm>
                <a:off x="4832696" y="2832223"/>
                <a:ext cx="236344" cy="400766"/>
                <a:chOff x="4832696" y="2832223"/>
                <a:chExt cx="236344" cy="400766"/>
              </a:xfrm>
            </p:grpSpPr>
            <p:sp>
              <p:nvSpPr>
                <p:cNvPr id="179" name="Google Shape;179;p10"/>
                <p:cNvSpPr/>
                <p:nvPr/>
              </p:nvSpPr>
              <p:spPr>
                <a:xfrm>
                  <a:off x="4834464" y="2832223"/>
                  <a:ext cx="234576" cy="238350"/>
                </a:xfrm>
                <a:prstGeom prst="ellips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 name="Google Shape;180;p10"/>
                <p:cNvSpPr/>
                <p:nvPr/>
              </p:nvSpPr>
              <p:spPr>
                <a:xfrm rot="-2665671">
                  <a:off x="4866791" y="3031791"/>
                  <a:ext cx="168154" cy="166082"/>
                </a:xfrm>
                <a:prstGeom prst="rtTriangl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181" name="Google Shape;181;p10"/>
              <p:cNvPicPr preferRelativeResize="0"/>
              <p:nvPr/>
            </p:nvPicPr>
            <p:blipFill rotWithShape="1">
              <a:blip r:embed="rId6">
                <a:alphaModFix/>
              </a:blip>
              <a:srcRect l="80868" t="-6434" r="-5283" b="6252"/>
              <a:stretch/>
            </p:blipFill>
            <p:spPr>
              <a:xfrm>
                <a:off x="4824527" y="2851191"/>
                <a:ext cx="262042" cy="260742"/>
              </a:xfrm>
              <a:prstGeom prst="rect">
                <a:avLst/>
              </a:prstGeom>
              <a:noFill/>
              <a:ln>
                <a:noFill/>
              </a:ln>
            </p:spPr>
          </p:pic>
        </p:grpSp>
      </p:grpSp>
      <p:grpSp>
        <p:nvGrpSpPr>
          <p:cNvPr id="182" name="Google Shape;182;p10"/>
          <p:cNvGrpSpPr/>
          <p:nvPr/>
        </p:nvGrpSpPr>
        <p:grpSpPr>
          <a:xfrm>
            <a:off x="5424344" y="168939"/>
            <a:ext cx="225798" cy="345333"/>
            <a:chOff x="4824527" y="2832223"/>
            <a:chExt cx="262042" cy="400766"/>
          </a:xfrm>
        </p:grpSpPr>
        <p:sp>
          <p:nvSpPr>
            <p:cNvPr id="183" name="Google Shape;183;p10"/>
            <p:cNvSpPr/>
            <p:nvPr/>
          </p:nvSpPr>
          <p:spPr>
            <a:xfrm>
              <a:off x="4835134" y="2954303"/>
              <a:ext cx="234004" cy="165125"/>
            </a:xfrm>
            <a:prstGeom prst="rect">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84" name="Google Shape;184;p10"/>
            <p:cNvGrpSpPr/>
            <p:nvPr/>
          </p:nvGrpSpPr>
          <p:grpSpPr>
            <a:xfrm>
              <a:off x="4824527" y="2832223"/>
              <a:ext cx="262042" cy="400766"/>
              <a:chOff x="4824527" y="2832223"/>
              <a:chExt cx="262042" cy="400766"/>
            </a:xfrm>
          </p:grpSpPr>
          <p:grpSp>
            <p:nvGrpSpPr>
              <p:cNvPr id="185" name="Google Shape;185;p10"/>
              <p:cNvGrpSpPr/>
              <p:nvPr/>
            </p:nvGrpSpPr>
            <p:grpSpPr>
              <a:xfrm>
                <a:off x="4832696" y="2832223"/>
                <a:ext cx="236344" cy="400766"/>
                <a:chOff x="4832696" y="2832223"/>
                <a:chExt cx="236344" cy="400766"/>
              </a:xfrm>
            </p:grpSpPr>
            <p:sp>
              <p:nvSpPr>
                <p:cNvPr id="186" name="Google Shape;186;p10"/>
                <p:cNvSpPr/>
                <p:nvPr/>
              </p:nvSpPr>
              <p:spPr>
                <a:xfrm>
                  <a:off x="4834464" y="2832223"/>
                  <a:ext cx="234576" cy="238350"/>
                </a:xfrm>
                <a:prstGeom prst="ellips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7" name="Google Shape;187;p10"/>
                <p:cNvSpPr/>
                <p:nvPr/>
              </p:nvSpPr>
              <p:spPr>
                <a:xfrm rot="-2665671">
                  <a:off x="4866791" y="3031791"/>
                  <a:ext cx="168154" cy="166082"/>
                </a:xfrm>
                <a:prstGeom prst="rtTriangl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188" name="Google Shape;188;p10"/>
              <p:cNvPicPr preferRelativeResize="0"/>
              <p:nvPr/>
            </p:nvPicPr>
            <p:blipFill rotWithShape="1">
              <a:blip r:embed="rId6">
                <a:alphaModFix/>
              </a:blip>
              <a:srcRect l="80868" t="-6434" r="-5283" b="6252"/>
              <a:stretch/>
            </p:blipFill>
            <p:spPr>
              <a:xfrm>
                <a:off x="4824527" y="2851191"/>
                <a:ext cx="262042" cy="260742"/>
              </a:xfrm>
              <a:prstGeom prst="rect">
                <a:avLst/>
              </a:prstGeom>
              <a:noFill/>
              <a:ln>
                <a:noFill/>
              </a:ln>
            </p:spPr>
          </p:pic>
        </p:grpSp>
      </p:grpSp>
      <p:grpSp>
        <p:nvGrpSpPr>
          <p:cNvPr id="189" name="Google Shape;189;p10"/>
          <p:cNvGrpSpPr/>
          <p:nvPr/>
        </p:nvGrpSpPr>
        <p:grpSpPr>
          <a:xfrm>
            <a:off x="8617572" y="2873457"/>
            <a:ext cx="289256" cy="289421"/>
            <a:chOff x="5135034" y="1860358"/>
            <a:chExt cx="289256" cy="289421"/>
          </a:xfrm>
        </p:grpSpPr>
        <p:sp>
          <p:nvSpPr>
            <p:cNvPr id="190" name="Google Shape;190;p10"/>
            <p:cNvSpPr/>
            <p:nvPr/>
          </p:nvSpPr>
          <p:spPr>
            <a:xfrm>
              <a:off x="5135932" y="1860358"/>
              <a:ext cx="288358" cy="289421"/>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91" name="Google Shape;191;p10"/>
            <p:cNvPicPr preferRelativeResize="0"/>
            <p:nvPr/>
          </p:nvPicPr>
          <p:blipFill rotWithShape="1">
            <a:blip r:embed="rId7">
              <a:alphaModFix/>
            </a:blip>
            <a:srcRect l="54698" t="-3348" r="20795" b="2789"/>
            <a:stretch/>
          </p:blipFill>
          <p:spPr>
            <a:xfrm flipH="1">
              <a:off x="5135034" y="1875108"/>
              <a:ext cx="262042" cy="260742"/>
            </a:xfrm>
            <a:prstGeom prst="rect">
              <a:avLst/>
            </a:prstGeom>
            <a:noFill/>
            <a:ln>
              <a:noFill/>
            </a:ln>
          </p:spPr>
        </p:pic>
      </p:grpSp>
      <p:grpSp>
        <p:nvGrpSpPr>
          <p:cNvPr id="192" name="Google Shape;192;p10"/>
          <p:cNvGrpSpPr/>
          <p:nvPr/>
        </p:nvGrpSpPr>
        <p:grpSpPr>
          <a:xfrm>
            <a:off x="8636905" y="3872032"/>
            <a:ext cx="262042" cy="400766"/>
            <a:chOff x="4824527" y="2832223"/>
            <a:chExt cx="262042" cy="400766"/>
          </a:xfrm>
        </p:grpSpPr>
        <p:sp>
          <p:nvSpPr>
            <p:cNvPr id="193" name="Google Shape;193;p10"/>
            <p:cNvSpPr/>
            <p:nvPr/>
          </p:nvSpPr>
          <p:spPr>
            <a:xfrm>
              <a:off x="4835134" y="2954303"/>
              <a:ext cx="234004" cy="165125"/>
            </a:xfrm>
            <a:prstGeom prst="rect">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94" name="Google Shape;194;p10"/>
            <p:cNvGrpSpPr/>
            <p:nvPr/>
          </p:nvGrpSpPr>
          <p:grpSpPr>
            <a:xfrm>
              <a:off x="4824527" y="2832223"/>
              <a:ext cx="262042" cy="400766"/>
              <a:chOff x="4824527" y="2832223"/>
              <a:chExt cx="262042" cy="400766"/>
            </a:xfrm>
          </p:grpSpPr>
          <p:grpSp>
            <p:nvGrpSpPr>
              <p:cNvPr id="195" name="Google Shape;195;p10"/>
              <p:cNvGrpSpPr/>
              <p:nvPr/>
            </p:nvGrpSpPr>
            <p:grpSpPr>
              <a:xfrm>
                <a:off x="4832696" y="2832223"/>
                <a:ext cx="236344" cy="400766"/>
                <a:chOff x="4832696" y="2832223"/>
                <a:chExt cx="236344" cy="400766"/>
              </a:xfrm>
            </p:grpSpPr>
            <p:sp>
              <p:nvSpPr>
                <p:cNvPr id="196" name="Google Shape;196;p10"/>
                <p:cNvSpPr/>
                <p:nvPr/>
              </p:nvSpPr>
              <p:spPr>
                <a:xfrm>
                  <a:off x="4834464" y="2832223"/>
                  <a:ext cx="234576" cy="238350"/>
                </a:xfrm>
                <a:prstGeom prst="ellips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7" name="Google Shape;197;p10"/>
                <p:cNvSpPr/>
                <p:nvPr/>
              </p:nvSpPr>
              <p:spPr>
                <a:xfrm rot="-2665671">
                  <a:off x="4866791" y="3031791"/>
                  <a:ext cx="168154" cy="166082"/>
                </a:xfrm>
                <a:prstGeom prst="rtTriangl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198" name="Google Shape;198;p10"/>
              <p:cNvPicPr preferRelativeResize="0"/>
              <p:nvPr/>
            </p:nvPicPr>
            <p:blipFill rotWithShape="1">
              <a:blip r:embed="rId8">
                <a:alphaModFix/>
              </a:blip>
              <a:srcRect l="80868" t="-6434" r="-5283" b="6252"/>
              <a:stretch/>
            </p:blipFill>
            <p:spPr>
              <a:xfrm>
                <a:off x="4824527" y="2851191"/>
                <a:ext cx="262042" cy="260742"/>
              </a:xfrm>
              <a:prstGeom prst="rect">
                <a:avLst/>
              </a:prstGeom>
              <a:noFill/>
              <a:ln>
                <a:noFill/>
              </a:ln>
            </p:spPr>
          </p:pic>
        </p:grpSp>
      </p:grpSp>
      <p:grpSp>
        <p:nvGrpSpPr>
          <p:cNvPr id="199" name="Google Shape;199;p10"/>
          <p:cNvGrpSpPr/>
          <p:nvPr/>
        </p:nvGrpSpPr>
        <p:grpSpPr>
          <a:xfrm>
            <a:off x="8591759" y="3351127"/>
            <a:ext cx="319888" cy="319888"/>
            <a:chOff x="5445656" y="1844640"/>
            <a:chExt cx="319888" cy="319888"/>
          </a:xfrm>
        </p:grpSpPr>
        <p:sp>
          <p:nvSpPr>
            <p:cNvPr id="200" name="Google Shape;200;p10"/>
            <p:cNvSpPr/>
            <p:nvPr/>
          </p:nvSpPr>
          <p:spPr>
            <a:xfrm>
              <a:off x="5445656" y="1844640"/>
              <a:ext cx="319888" cy="319888"/>
            </a:xfrm>
            <a:prstGeom prst="ellipse">
              <a:avLst/>
            </a:prstGeom>
            <a:solidFill>
              <a:srgbClr val="FF8B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1" name="Google Shape;201;p10"/>
            <p:cNvPicPr preferRelativeResize="0"/>
            <p:nvPr/>
          </p:nvPicPr>
          <p:blipFill rotWithShape="1">
            <a:blip r:embed="rId9">
              <a:alphaModFix/>
            </a:blip>
            <a:srcRect l="27239" t="-3686" r="49004" b="3127"/>
            <a:stretch/>
          </p:blipFill>
          <p:spPr>
            <a:xfrm flipH="1">
              <a:off x="5470281" y="1875107"/>
              <a:ext cx="252280" cy="258954"/>
            </a:xfrm>
            <a:prstGeom prst="rect">
              <a:avLst/>
            </a:prstGeom>
            <a:noFill/>
            <a:ln>
              <a:noFill/>
            </a:ln>
          </p:spPr>
        </p:pic>
      </p:grpSp>
      <p:grpSp>
        <p:nvGrpSpPr>
          <p:cNvPr id="202" name="Google Shape;202;p10"/>
          <p:cNvGrpSpPr/>
          <p:nvPr/>
        </p:nvGrpSpPr>
        <p:grpSpPr>
          <a:xfrm>
            <a:off x="8617572" y="4414352"/>
            <a:ext cx="319888" cy="319888"/>
            <a:chOff x="5777361" y="3530081"/>
            <a:chExt cx="319888" cy="319888"/>
          </a:xfrm>
        </p:grpSpPr>
        <p:sp>
          <p:nvSpPr>
            <p:cNvPr id="203" name="Google Shape;203;p10"/>
            <p:cNvSpPr/>
            <p:nvPr/>
          </p:nvSpPr>
          <p:spPr>
            <a:xfrm>
              <a:off x="5777361" y="3530081"/>
              <a:ext cx="319888" cy="319888"/>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4" name="Google Shape;204;p10"/>
            <p:cNvPicPr preferRelativeResize="0"/>
            <p:nvPr/>
          </p:nvPicPr>
          <p:blipFill rotWithShape="1">
            <a:blip r:embed="rId9">
              <a:alphaModFix/>
            </a:blip>
            <a:srcRect r="76243"/>
            <a:stretch/>
          </p:blipFill>
          <p:spPr>
            <a:xfrm rot="10800000" flipH="1">
              <a:off x="5817162" y="3560548"/>
              <a:ext cx="252280" cy="258954"/>
            </a:xfrm>
            <a:prstGeom prst="rect">
              <a:avLst/>
            </a:prstGeom>
            <a:noFill/>
            <a:ln>
              <a:noFill/>
            </a:ln>
          </p:spPr>
        </p:pic>
      </p:grpSp>
      <p:grpSp>
        <p:nvGrpSpPr>
          <p:cNvPr id="205" name="Google Shape;205;p10"/>
          <p:cNvGrpSpPr/>
          <p:nvPr/>
        </p:nvGrpSpPr>
        <p:grpSpPr>
          <a:xfrm>
            <a:off x="4839096" y="3675500"/>
            <a:ext cx="275642" cy="275642"/>
            <a:chOff x="5527990" y="3750678"/>
            <a:chExt cx="393774" cy="393774"/>
          </a:xfrm>
        </p:grpSpPr>
        <p:sp>
          <p:nvSpPr>
            <p:cNvPr id="206" name="Google Shape;206;p10"/>
            <p:cNvSpPr/>
            <p:nvPr/>
          </p:nvSpPr>
          <p:spPr>
            <a:xfrm>
              <a:off x="5527990" y="3750678"/>
              <a:ext cx="393774" cy="393774"/>
            </a:xfrm>
            <a:prstGeom prst="ellipse">
              <a:avLst/>
            </a:prstGeom>
            <a:solidFill>
              <a:srgbClr val="FF8B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7" name="Google Shape;207;p10"/>
            <p:cNvPicPr preferRelativeResize="0"/>
            <p:nvPr/>
          </p:nvPicPr>
          <p:blipFill rotWithShape="1">
            <a:blip r:embed="rId4">
              <a:alphaModFix/>
            </a:blip>
            <a:srcRect l="27239" t="-3686" r="49004" b="3127"/>
            <a:stretch/>
          </p:blipFill>
          <p:spPr>
            <a:xfrm flipH="1">
              <a:off x="5560423" y="3788182"/>
              <a:ext cx="310550" cy="318766"/>
            </a:xfrm>
            <a:prstGeom prst="rect">
              <a:avLst/>
            </a:prstGeom>
            <a:noFill/>
            <a:ln>
              <a:noFill/>
            </a:ln>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208"/>
        <p:cNvGrpSpPr/>
        <p:nvPr/>
      </p:nvGrpSpPr>
      <p:grpSpPr>
        <a:xfrm>
          <a:off x="0" y="0"/>
          <a:ext cx="0" cy="0"/>
          <a:chOff x="0" y="0"/>
          <a:chExt cx="0" cy="0"/>
        </a:xfrm>
      </p:grpSpPr>
      <p:pic>
        <p:nvPicPr>
          <p:cNvPr id="209" name="Google Shape;209;p11"/>
          <p:cNvPicPr preferRelativeResize="0"/>
          <p:nvPr/>
        </p:nvPicPr>
        <p:blipFill rotWithShape="1">
          <a:blip r:embed="rId2">
            <a:alphaModFix/>
          </a:blip>
          <a:srcRect/>
          <a:stretch/>
        </p:blipFill>
        <p:spPr>
          <a:xfrm>
            <a:off x="-17344" y="-99182"/>
            <a:ext cx="12209344" cy="6957181"/>
          </a:xfrm>
          <a:prstGeom prst="rect">
            <a:avLst/>
          </a:prstGeom>
          <a:noFill/>
          <a:ln>
            <a:noFill/>
          </a:ln>
        </p:spPr>
      </p:pic>
      <p:sp>
        <p:nvSpPr>
          <p:cNvPr id="210" name="Google Shape;210;p11"/>
          <p:cNvSpPr/>
          <p:nvPr/>
        </p:nvSpPr>
        <p:spPr>
          <a:xfrm>
            <a:off x="441346" y="386807"/>
            <a:ext cx="4506212" cy="4724208"/>
          </a:xfrm>
          <a:prstGeom prst="rect">
            <a:avLst/>
          </a:prstGeom>
          <a:solidFill>
            <a:srgbClr val="75114A">
              <a:alpha val="6745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11" name="Google Shape;211;p11"/>
          <p:cNvSpPr/>
          <p:nvPr/>
        </p:nvSpPr>
        <p:spPr>
          <a:xfrm>
            <a:off x="2887677" y="5972158"/>
            <a:ext cx="673170" cy="619944"/>
          </a:xfrm>
          <a:custGeom>
            <a:avLst/>
            <a:gdLst/>
            <a:ahLst/>
            <a:cxnLst/>
            <a:rect l="l" t="t" r="r" b="b"/>
            <a:pathLst>
              <a:path w="1426725" h="6897756" extrusionOk="0">
                <a:moveTo>
                  <a:pt x="0" y="0"/>
                </a:moveTo>
                <a:lnTo>
                  <a:pt x="435484" y="0"/>
                </a:lnTo>
                <a:lnTo>
                  <a:pt x="1426725" y="6897756"/>
                </a:lnTo>
                <a:lnTo>
                  <a:pt x="998924" y="6890072"/>
                </a:lnTo>
                <a:lnTo>
                  <a:pt x="0" y="0"/>
                </a:lnTo>
                <a:close/>
              </a:path>
            </a:pathLst>
          </a:custGeom>
          <a:solidFill>
            <a:srgbClr val="D9C49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12" name="Google Shape;212;p11"/>
          <p:cNvSpPr/>
          <p:nvPr/>
        </p:nvSpPr>
        <p:spPr>
          <a:xfrm>
            <a:off x="-8074" y="5972159"/>
            <a:ext cx="3366303" cy="659707"/>
          </a:xfrm>
          <a:custGeom>
            <a:avLst/>
            <a:gdLst/>
            <a:ahLst/>
            <a:cxnLst/>
            <a:rect l="l" t="t" r="r" b="b"/>
            <a:pathLst>
              <a:path w="7134587" h="7340175" extrusionOk="0">
                <a:moveTo>
                  <a:pt x="4802" y="198195"/>
                </a:moveTo>
                <a:lnTo>
                  <a:pt x="6143346" y="0"/>
                </a:lnTo>
                <a:lnTo>
                  <a:pt x="7134587" y="6897756"/>
                </a:lnTo>
                <a:lnTo>
                  <a:pt x="493" y="7340175"/>
                </a:lnTo>
                <a:cubicBezTo>
                  <a:pt x="-2266" y="5025580"/>
                  <a:pt x="7561" y="2512790"/>
                  <a:pt x="4802" y="198195"/>
                </a:cubicBezTo>
                <a:close/>
              </a:path>
            </a:pathLst>
          </a:custGeom>
          <a:solidFill>
            <a:srgbClr val="7511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13" name="Google Shape;213;p11"/>
          <p:cNvSpPr/>
          <p:nvPr/>
        </p:nvSpPr>
        <p:spPr>
          <a:xfrm rot="10800000">
            <a:off x="3199913" y="5957532"/>
            <a:ext cx="9025927" cy="619945"/>
          </a:xfrm>
          <a:custGeom>
            <a:avLst/>
            <a:gdLst/>
            <a:ahLst/>
            <a:cxnLst/>
            <a:rect l="l" t="t" r="r" b="b"/>
            <a:pathLst>
              <a:path w="19129670" h="6897768" extrusionOk="0">
                <a:moveTo>
                  <a:pt x="23" y="0"/>
                </a:moveTo>
                <a:lnTo>
                  <a:pt x="18138429" y="12"/>
                </a:lnTo>
                <a:lnTo>
                  <a:pt x="19129670" y="6897768"/>
                </a:lnTo>
                <a:lnTo>
                  <a:pt x="58804" y="6587497"/>
                </a:lnTo>
                <a:cubicBezTo>
                  <a:pt x="60183" y="4303588"/>
                  <a:pt x="-1356" y="2283909"/>
                  <a:pt x="23" y="0"/>
                </a:cubicBezTo>
                <a:close/>
              </a:path>
            </a:pathLst>
          </a:custGeom>
          <a:solidFill>
            <a:srgbClr val="D8D8D8">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214" name="Google Shape;214;p11"/>
          <p:cNvPicPr preferRelativeResize="0"/>
          <p:nvPr/>
        </p:nvPicPr>
        <p:blipFill rotWithShape="1">
          <a:blip r:embed="rId3">
            <a:alphaModFix/>
          </a:blip>
          <a:srcRect/>
          <a:stretch/>
        </p:blipFill>
        <p:spPr>
          <a:xfrm>
            <a:off x="441345" y="6100829"/>
            <a:ext cx="1229499" cy="379534"/>
          </a:xfrm>
          <a:prstGeom prst="rect">
            <a:avLst/>
          </a:prstGeom>
          <a:noFill/>
          <a:ln>
            <a:noFill/>
          </a:ln>
        </p:spPr>
      </p:pic>
      <p:sp>
        <p:nvSpPr>
          <p:cNvPr id="215" name="Google Shape;215;p11"/>
          <p:cNvSpPr txBox="1">
            <a:spLocks noGrp="1"/>
          </p:cNvSpPr>
          <p:nvPr>
            <p:ph type="ctrTitle"/>
          </p:nvPr>
        </p:nvSpPr>
        <p:spPr>
          <a:xfrm>
            <a:off x="720934" y="434781"/>
            <a:ext cx="4048774" cy="2071402"/>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chemeClr val="lt1"/>
              </a:buClr>
              <a:buSzPts val="6600"/>
              <a:buFont typeface="Calibri"/>
              <a:buNone/>
              <a:defRPr sz="6600" b="0" i="0" u="none" strike="noStrike" cap="none">
                <a:solidFill>
                  <a:schemeClr val="lt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16" name="Google Shape;216;p11"/>
          <p:cNvSpPr txBox="1">
            <a:spLocks noGrp="1"/>
          </p:cNvSpPr>
          <p:nvPr>
            <p:ph type="subTitle" idx="1"/>
          </p:nvPr>
        </p:nvSpPr>
        <p:spPr>
          <a:xfrm>
            <a:off x="720934" y="2838917"/>
            <a:ext cx="4048774" cy="1963741"/>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10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1pPr>
            <a:lvl2pPr marR="0" lvl="1" algn="ctr">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2pPr>
            <a:lvl3pPr marR="0" lvl="2" algn="ctr">
              <a:lnSpc>
                <a:spcPct val="90000"/>
              </a:lnSpc>
              <a:spcBef>
                <a:spcPts val="500"/>
              </a:spcBef>
              <a:spcAft>
                <a:spcPts val="0"/>
              </a:spcAft>
              <a:buClr>
                <a:schemeClr val="dk1"/>
              </a:buClr>
              <a:buSzPts val="1800"/>
              <a:buFont typeface="Arial"/>
              <a:buNone/>
              <a:defRPr sz="1800" b="0" i="0" u="none" strike="noStrike" cap="none">
                <a:solidFill>
                  <a:schemeClr val="dk1"/>
                </a:solidFill>
                <a:latin typeface="Garamond"/>
                <a:ea typeface="Garamond"/>
                <a:cs typeface="Garamond"/>
                <a:sym typeface="Garamond"/>
              </a:defRPr>
            </a:lvl3pPr>
            <a:lvl4pPr marR="0" lvl="3"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4pPr>
            <a:lvl5pPr marR="0" lvl="4"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5pPr>
            <a:lvl6pPr marR="0" lvl="5"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6pPr>
            <a:lvl7pPr marR="0" lvl="6"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7pPr>
            <a:lvl8pPr marR="0" lvl="7"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8pPr>
            <a:lvl9pPr marR="0" lvl="8"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217" name="Google Shape;217;p11"/>
          <p:cNvSpPr txBox="1">
            <a:spLocks noGrp="1"/>
          </p:cNvSpPr>
          <p:nvPr>
            <p:ph type="dt" idx="10"/>
          </p:nvPr>
        </p:nvSpPr>
        <p:spPr>
          <a:xfrm>
            <a:off x="3670465" y="6118555"/>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chemeClr val="lt1"/>
                </a:solidFill>
                <a:latin typeface="Garamond"/>
                <a:ea typeface="Garamond"/>
                <a:cs typeface="Garamond"/>
                <a:sym typeface="Garamond"/>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18" name="Google Shape;218;p11"/>
          <p:cNvSpPr txBox="1">
            <a:spLocks noGrp="1"/>
          </p:cNvSpPr>
          <p:nvPr>
            <p:ph type="ftr" idx="11"/>
          </p:nvPr>
        </p:nvSpPr>
        <p:spPr>
          <a:xfrm>
            <a:off x="7771263" y="6118554"/>
            <a:ext cx="4114800" cy="365125"/>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0"/>
              </a:spcBef>
              <a:spcAft>
                <a:spcPts val="0"/>
              </a:spcAft>
              <a:buClr>
                <a:srgbClr val="000000"/>
              </a:buClr>
              <a:buSzPts val="1400"/>
              <a:buFont typeface="Arial"/>
              <a:buNone/>
              <a:defRPr sz="1200" b="0" i="0" u="none" strike="noStrike" cap="none">
                <a:solidFill>
                  <a:schemeClr val="lt1"/>
                </a:solidFill>
                <a:latin typeface="Garamond"/>
                <a:ea typeface="Garamond"/>
                <a:cs typeface="Garamond"/>
                <a:sym typeface="Garamond"/>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ext Slide - Content &amp; Picture">
  <p:cSld name="Text Slide - Content &amp; Picture">
    <p:spTree>
      <p:nvGrpSpPr>
        <p:cNvPr id="1" name="Shape 219"/>
        <p:cNvGrpSpPr/>
        <p:nvPr/>
      </p:nvGrpSpPr>
      <p:grpSpPr>
        <a:xfrm>
          <a:off x="0" y="0"/>
          <a:ext cx="0" cy="0"/>
          <a:chOff x="0" y="0"/>
          <a:chExt cx="0" cy="0"/>
        </a:xfrm>
      </p:grpSpPr>
      <p:sp>
        <p:nvSpPr>
          <p:cNvPr id="220" name="Google Shape;220;p12"/>
          <p:cNvSpPr txBox="1">
            <a:spLocks noGrp="1"/>
          </p:cNvSpPr>
          <p:nvPr>
            <p:ph type="title"/>
          </p:nvPr>
        </p:nvSpPr>
        <p:spPr>
          <a:xfrm>
            <a:off x="838200" y="365125"/>
            <a:ext cx="5181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rgbClr val="75114A"/>
              </a:buClr>
              <a:buSzPts val="4400"/>
              <a:buFont typeface="Calibri"/>
              <a:buNone/>
              <a:defRPr sz="4400" b="0" i="0" u="none" strike="noStrike" cap="none">
                <a:solidFill>
                  <a:srgbClr val="75114A"/>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21" name="Google Shape;221;p12"/>
          <p:cNvSpPr txBox="1">
            <a:spLocks noGrp="1"/>
          </p:cNvSpPr>
          <p:nvPr>
            <p:ph type="body" idx="1"/>
          </p:nvPr>
        </p:nvSpPr>
        <p:spPr>
          <a:xfrm>
            <a:off x="838200" y="1825625"/>
            <a:ext cx="5181600" cy="3980404"/>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rgbClr val="3F3F3F"/>
              </a:buClr>
              <a:buSzPts val="2800"/>
              <a:buFont typeface="Arial"/>
              <a:buChar char="•"/>
              <a:defRPr sz="2800" b="0" i="0" u="none" strike="noStrike" cap="none">
                <a:solidFill>
                  <a:srgbClr val="3F3F3F"/>
                </a:solidFill>
                <a:latin typeface="Calibri"/>
                <a:ea typeface="Calibri"/>
                <a:cs typeface="Calibri"/>
                <a:sym typeface="Calibri"/>
              </a:defRPr>
            </a:lvl1pPr>
            <a:lvl2pPr marL="914400" marR="0" lvl="1" indent="-381000" algn="l">
              <a:lnSpc>
                <a:spcPct val="90000"/>
              </a:lnSpc>
              <a:spcBef>
                <a:spcPts val="500"/>
              </a:spcBef>
              <a:spcAft>
                <a:spcPts val="0"/>
              </a:spcAft>
              <a:buClr>
                <a:srgbClr val="3F3F3F"/>
              </a:buClr>
              <a:buSzPts val="2400"/>
              <a:buFont typeface="Arial"/>
              <a:buChar char="•"/>
              <a:defRPr sz="2400" b="0" i="0" u="none" strike="noStrike" cap="none">
                <a:solidFill>
                  <a:srgbClr val="3F3F3F"/>
                </a:solidFill>
                <a:latin typeface="Calibri"/>
                <a:ea typeface="Calibri"/>
                <a:cs typeface="Calibri"/>
                <a:sym typeface="Calibri"/>
              </a:defRPr>
            </a:lvl2pPr>
            <a:lvl3pPr marL="1371600" marR="0" lvl="2" indent="-355600" algn="l">
              <a:lnSpc>
                <a:spcPct val="90000"/>
              </a:lnSpc>
              <a:spcBef>
                <a:spcPts val="500"/>
              </a:spcBef>
              <a:spcAft>
                <a:spcPts val="0"/>
              </a:spcAft>
              <a:buClr>
                <a:srgbClr val="3F3F3F"/>
              </a:buClr>
              <a:buSzPts val="2000"/>
              <a:buFont typeface="Arial"/>
              <a:buChar char="•"/>
              <a:defRPr sz="2000" b="0" i="0" u="none" strike="noStrike" cap="none">
                <a:solidFill>
                  <a:srgbClr val="3F3F3F"/>
                </a:solidFill>
                <a:latin typeface="Calibri"/>
                <a:ea typeface="Calibri"/>
                <a:cs typeface="Calibri"/>
                <a:sym typeface="Calibri"/>
              </a:defRPr>
            </a:lvl3pPr>
            <a:lvl4pPr marL="1828800" marR="0" lvl="3" indent="-342900" algn="l">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4pPr>
            <a:lvl5pPr marL="2286000" marR="0" lvl="4" indent="-342900" algn="l">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9pPr>
          </a:lstStyle>
          <a:p>
            <a:endParaRPr/>
          </a:p>
        </p:txBody>
      </p:sp>
      <p:sp>
        <p:nvSpPr>
          <p:cNvPr id="222" name="Google Shape;222;p12"/>
          <p:cNvSpPr/>
          <p:nvPr/>
        </p:nvSpPr>
        <p:spPr>
          <a:xfrm>
            <a:off x="2887677" y="5972158"/>
            <a:ext cx="673170" cy="619944"/>
          </a:xfrm>
          <a:custGeom>
            <a:avLst/>
            <a:gdLst/>
            <a:ahLst/>
            <a:cxnLst/>
            <a:rect l="l" t="t" r="r" b="b"/>
            <a:pathLst>
              <a:path w="1426725" h="6897756" extrusionOk="0">
                <a:moveTo>
                  <a:pt x="0" y="0"/>
                </a:moveTo>
                <a:lnTo>
                  <a:pt x="435484" y="0"/>
                </a:lnTo>
                <a:lnTo>
                  <a:pt x="1426725" y="6897756"/>
                </a:lnTo>
                <a:lnTo>
                  <a:pt x="998924" y="6890072"/>
                </a:lnTo>
                <a:lnTo>
                  <a:pt x="0" y="0"/>
                </a:lnTo>
                <a:close/>
              </a:path>
            </a:pathLst>
          </a:custGeom>
          <a:solidFill>
            <a:srgbClr val="D9C49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23" name="Google Shape;223;p12"/>
          <p:cNvSpPr/>
          <p:nvPr/>
        </p:nvSpPr>
        <p:spPr>
          <a:xfrm>
            <a:off x="-8074" y="5972159"/>
            <a:ext cx="3366303" cy="659707"/>
          </a:xfrm>
          <a:custGeom>
            <a:avLst/>
            <a:gdLst/>
            <a:ahLst/>
            <a:cxnLst/>
            <a:rect l="l" t="t" r="r" b="b"/>
            <a:pathLst>
              <a:path w="7134587" h="7340175" extrusionOk="0">
                <a:moveTo>
                  <a:pt x="4802" y="198195"/>
                </a:moveTo>
                <a:lnTo>
                  <a:pt x="6143346" y="0"/>
                </a:lnTo>
                <a:lnTo>
                  <a:pt x="7134587" y="6897756"/>
                </a:lnTo>
                <a:lnTo>
                  <a:pt x="493" y="7340175"/>
                </a:lnTo>
                <a:cubicBezTo>
                  <a:pt x="-2266" y="5025580"/>
                  <a:pt x="7561" y="2512790"/>
                  <a:pt x="4802" y="198195"/>
                </a:cubicBezTo>
                <a:close/>
              </a:path>
            </a:pathLst>
          </a:custGeom>
          <a:solidFill>
            <a:srgbClr val="7511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24" name="Google Shape;224;p12"/>
          <p:cNvSpPr/>
          <p:nvPr/>
        </p:nvSpPr>
        <p:spPr>
          <a:xfrm rot="10800000">
            <a:off x="3199913" y="5957532"/>
            <a:ext cx="9025927" cy="619945"/>
          </a:xfrm>
          <a:custGeom>
            <a:avLst/>
            <a:gdLst/>
            <a:ahLst/>
            <a:cxnLst/>
            <a:rect l="l" t="t" r="r" b="b"/>
            <a:pathLst>
              <a:path w="19129670" h="6897768" extrusionOk="0">
                <a:moveTo>
                  <a:pt x="23" y="0"/>
                </a:moveTo>
                <a:lnTo>
                  <a:pt x="18138429" y="12"/>
                </a:lnTo>
                <a:lnTo>
                  <a:pt x="19129670" y="6897768"/>
                </a:lnTo>
                <a:lnTo>
                  <a:pt x="58804" y="6587497"/>
                </a:lnTo>
                <a:cubicBezTo>
                  <a:pt x="60183" y="4303588"/>
                  <a:pt x="-1356" y="2283909"/>
                  <a:pt x="23"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225" name="Google Shape;225;p12"/>
          <p:cNvPicPr preferRelativeResize="0"/>
          <p:nvPr/>
        </p:nvPicPr>
        <p:blipFill rotWithShape="1">
          <a:blip r:embed="rId2">
            <a:alphaModFix/>
          </a:blip>
          <a:srcRect/>
          <a:stretch/>
        </p:blipFill>
        <p:spPr>
          <a:xfrm>
            <a:off x="441345" y="6100829"/>
            <a:ext cx="1229499" cy="379534"/>
          </a:xfrm>
          <a:prstGeom prst="rect">
            <a:avLst/>
          </a:prstGeom>
          <a:noFill/>
          <a:ln>
            <a:noFill/>
          </a:ln>
        </p:spPr>
      </p:pic>
      <p:sp>
        <p:nvSpPr>
          <p:cNvPr id="226" name="Google Shape;226;p12"/>
          <p:cNvSpPr txBox="1">
            <a:spLocks noGrp="1"/>
          </p:cNvSpPr>
          <p:nvPr>
            <p:ph type="ftr" idx="11"/>
          </p:nvPr>
        </p:nvSpPr>
        <p:spPr>
          <a:xfrm>
            <a:off x="7239000" y="6113463"/>
            <a:ext cx="4114800" cy="365125"/>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0"/>
              </a:spcBef>
              <a:spcAft>
                <a:spcPts val="0"/>
              </a:spcAft>
              <a:buClr>
                <a:srgbClr val="000000"/>
              </a:buClr>
              <a:buSzPts val="1400"/>
              <a:buFont typeface="Arial"/>
              <a:buNone/>
              <a:defRPr sz="1600" b="0" i="0" u="none" strike="noStrike" cap="none">
                <a:solidFill>
                  <a:srgbClr val="595959"/>
                </a:solidFill>
                <a:latin typeface="Garamond"/>
                <a:ea typeface="Garamond"/>
                <a:cs typeface="Garamond"/>
                <a:sym typeface="Garamond"/>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27" name="Google Shape;227;p12"/>
          <p:cNvSpPr txBox="1">
            <a:spLocks noGrp="1"/>
          </p:cNvSpPr>
          <p:nvPr>
            <p:ph type="dt" idx="10"/>
          </p:nvPr>
        </p:nvSpPr>
        <p:spPr>
          <a:xfrm>
            <a:off x="3789598" y="6094049"/>
            <a:ext cx="1089233"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595959"/>
                </a:solidFill>
                <a:latin typeface="Garamond"/>
                <a:ea typeface="Garamond"/>
                <a:cs typeface="Garamond"/>
                <a:sym typeface="Garamond"/>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8"/>
        <p:cNvGrpSpPr/>
        <p:nvPr/>
      </p:nvGrpSpPr>
      <p:grpSpPr>
        <a:xfrm>
          <a:off x="0" y="0"/>
          <a:ext cx="0" cy="0"/>
          <a:chOff x="0" y="0"/>
          <a:chExt cx="0" cy="0"/>
        </a:xfrm>
      </p:grpSpPr>
      <p:sp>
        <p:nvSpPr>
          <p:cNvPr id="229" name="Google Shape;229;p13"/>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Garamond"/>
              <a:buNone/>
              <a:defRPr sz="4400" b="0" i="0" u="none" strike="noStrike" cap="none">
                <a:solidFill>
                  <a:schemeClr val="dk1"/>
                </a:solidFill>
                <a:latin typeface="Garamond"/>
                <a:ea typeface="Garamond"/>
                <a:cs typeface="Garamond"/>
                <a:sym typeface="Garamond"/>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0" name="Google Shape;230;p1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31" name="Google Shape;231;p1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232"/>
        <p:cNvGrpSpPr/>
        <p:nvPr/>
      </p:nvGrpSpPr>
      <p:grpSpPr>
        <a:xfrm>
          <a:off x="0" y="0"/>
          <a:ext cx="0" cy="0"/>
          <a:chOff x="0" y="0"/>
          <a:chExt cx="0" cy="0"/>
        </a:xfrm>
      </p:grpSpPr>
      <p:sp>
        <p:nvSpPr>
          <p:cNvPr id="233" name="Google Shape;233;p1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Garamond"/>
              <a:buNone/>
              <a:defRPr sz="4400" b="0" i="0" u="none" strike="noStrike" cap="none">
                <a:solidFill>
                  <a:schemeClr val="dk1"/>
                </a:solidFill>
                <a:latin typeface="Garamond"/>
                <a:ea typeface="Garamond"/>
                <a:cs typeface="Garamond"/>
                <a:sym typeface="Garamond"/>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4" name="Google Shape;234;p1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35" name="Google Shape;235;p1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36" name="Google Shape;236;p14"/>
          <p:cNvSpPr txBox="1">
            <a:spLocks noGrp="1"/>
          </p:cNvSpPr>
          <p:nvPr>
            <p:ph type="body" idx="1"/>
          </p:nvPr>
        </p:nvSpPr>
        <p:spPr>
          <a:xfrm>
            <a:off x="609600" y="1828800"/>
            <a:ext cx="5385600" cy="41292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Garamond"/>
                <a:ea typeface="Garamond"/>
                <a:cs typeface="Garamond"/>
                <a:sym typeface="Garamond"/>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Garamond"/>
                <a:ea typeface="Garamond"/>
                <a:cs typeface="Garamond"/>
                <a:sym typeface="Garamond"/>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Garamond"/>
                <a:ea typeface="Garamond"/>
                <a:cs typeface="Garamond"/>
                <a:sym typeface="Garamond"/>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9pPr>
          </a:lstStyle>
          <a:p>
            <a:endParaRPr/>
          </a:p>
        </p:txBody>
      </p:sp>
      <p:sp>
        <p:nvSpPr>
          <p:cNvPr id="237" name="Google Shape;237;p14"/>
          <p:cNvSpPr txBox="1">
            <a:spLocks noGrp="1"/>
          </p:cNvSpPr>
          <p:nvPr>
            <p:ph type="body" idx="2"/>
          </p:nvPr>
        </p:nvSpPr>
        <p:spPr>
          <a:xfrm>
            <a:off x="6278400" y="1828800"/>
            <a:ext cx="5280000" cy="4129200"/>
          </a:xfrm>
          <a:prstGeom prst="rect">
            <a:avLst/>
          </a:prstGeom>
          <a:noFill/>
          <a:ln w="1270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Garamond"/>
                <a:ea typeface="Garamond"/>
                <a:cs typeface="Garamond"/>
                <a:sym typeface="Garamond"/>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Garamond"/>
                <a:ea typeface="Garamond"/>
                <a:cs typeface="Garamond"/>
                <a:sym typeface="Garamond"/>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Garamond"/>
                <a:ea typeface="Garamond"/>
                <a:cs typeface="Garamond"/>
                <a:sym typeface="Garamond"/>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94"/>
        <p:cNvGrpSpPr/>
        <p:nvPr/>
      </p:nvGrpSpPr>
      <p:grpSpPr>
        <a:xfrm>
          <a:off x="0" y="0"/>
          <a:ext cx="0" cy="0"/>
          <a:chOff x="0" y="0"/>
          <a:chExt cx="0" cy="0"/>
        </a:xfrm>
      </p:grpSpPr>
      <p:sp>
        <p:nvSpPr>
          <p:cNvPr id="95" name="Google Shape;95;p8"/>
          <p:cNvSpPr/>
          <p:nvPr/>
        </p:nvSpPr>
        <p:spPr>
          <a:xfrm>
            <a:off x="0" y="0"/>
            <a:ext cx="12192000" cy="6858000"/>
          </a:xfrm>
          <a:prstGeom prst="rect">
            <a:avLst/>
          </a:prstGeom>
          <a:solidFill>
            <a:srgbClr val="52D0B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6" name="Google Shape;96;p8"/>
          <p:cNvPicPr preferRelativeResize="0"/>
          <p:nvPr/>
        </p:nvPicPr>
        <p:blipFill rotWithShape="1">
          <a:blip r:embed="rId2">
            <a:alphaModFix/>
          </a:blip>
          <a:srcRect t="-1" r="1941" b="-7882"/>
          <a:stretch/>
        </p:blipFill>
        <p:spPr>
          <a:xfrm>
            <a:off x="3747382" y="755373"/>
            <a:ext cx="8471122" cy="6102627"/>
          </a:xfrm>
          <a:prstGeom prst="rect">
            <a:avLst/>
          </a:prstGeom>
          <a:noFill/>
          <a:ln>
            <a:noFill/>
          </a:ln>
        </p:spPr>
      </p:pic>
      <p:sp>
        <p:nvSpPr>
          <p:cNvPr id="97" name="Google Shape;97;p8"/>
          <p:cNvSpPr txBox="1"/>
          <p:nvPr/>
        </p:nvSpPr>
        <p:spPr>
          <a:xfrm>
            <a:off x="460397" y="381158"/>
            <a:ext cx="2694067" cy="1315360"/>
          </a:xfrm>
          <a:prstGeom prst="rect">
            <a:avLst/>
          </a:prstGeom>
          <a:noFill/>
          <a:ln>
            <a:noFill/>
          </a:ln>
        </p:spPr>
        <p:txBody>
          <a:bodyPr spcFirstLastPara="1" wrap="square" lIns="91425" tIns="45700" rIns="91425" bIns="45700" anchor="t" anchorCtr="0">
            <a:noAutofit/>
          </a:bodyPr>
          <a:lstStyle/>
          <a:p>
            <a:pPr marL="6350" marR="0" lvl="1" indent="0" algn="l" rtl="0">
              <a:lnSpc>
                <a:spcPct val="70000"/>
              </a:lnSpc>
              <a:spcBef>
                <a:spcPts val="0"/>
              </a:spcBef>
              <a:spcAft>
                <a:spcPts val="0"/>
              </a:spcAft>
              <a:buClr>
                <a:srgbClr val="000000"/>
              </a:buClr>
              <a:buSzPts val="5500"/>
              <a:buFont typeface="Arial"/>
              <a:buNone/>
            </a:pPr>
            <a:r>
              <a:rPr lang="en-IE" sz="5500" b="0" i="0" u="none" strike="noStrike" cap="none">
                <a:solidFill>
                  <a:schemeClr val="lt1"/>
                </a:solidFill>
                <a:latin typeface="Calibri"/>
                <a:ea typeface="Calibri"/>
                <a:cs typeface="Calibri"/>
                <a:sym typeface="Calibri"/>
              </a:rPr>
              <a:t>World</a:t>
            </a:r>
            <a:endParaRPr sz="1400" b="0" i="0" u="none" strike="noStrike" cap="none">
              <a:solidFill>
                <a:srgbClr val="000000"/>
              </a:solidFill>
              <a:latin typeface="Arial"/>
              <a:ea typeface="Arial"/>
              <a:cs typeface="Arial"/>
              <a:sym typeface="Arial"/>
            </a:endParaRPr>
          </a:p>
          <a:p>
            <a:pPr marL="6350" marR="0" lvl="1" indent="0" algn="l" rtl="0">
              <a:lnSpc>
                <a:spcPct val="70000"/>
              </a:lnSpc>
              <a:spcBef>
                <a:spcPts val="0"/>
              </a:spcBef>
              <a:spcAft>
                <a:spcPts val="0"/>
              </a:spcAft>
              <a:buClr>
                <a:srgbClr val="000000"/>
              </a:buClr>
              <a:buSzPts val="5500"/>
              <a:buFont typeface="Arial"/>
              <a:buNone/>
            </a:pPr>
            <a:r>
              <a:rPr lang="en-IE" sz="5500" b="0" i="0" u="none" strike="noStrike" cap="none">
                <a:solidFill>
                  <a:schemeClr val="lt1"/>
                </a:solidFill>
                <a:latin typeface="Calibri"/>
                <a:ea typeface="Calibri"/>
                <a:cs typeface="Calibri"/>
                <a:sym typeface="Calibri"/>
              </a:rPr>
              <a:t>Ranking</a:t>
            </a:r>
            <a:endParaRPr sz="1400" b="0" i="0" u="none" strike="noStrike" cap="none">
              <a:solidFill>
                <a:srgbClr val="000000"/>
              </a:solidFill>
              <a:latin typeface="Arial"/>
              <a:ea typeface="Arial"/>
              <a:cs typeface="Arial"/>
              <a:sym typeface="Arial"/>
            </a:endParaRPr>
          </a:p>
        </p:txBody>
      </p:sp>
      <p:sp>
        <p:nvSpPr>
          <p:cNvPr id="98" name="Google Shape;98;p8"/>
          <p:cNvSpPr txBox="1"/>
          <p:nvPr/>
        </p:nvSpPr>
        <p:spPr>
          <a:xfrm>
            <a:off x="460397" y="1661930"/>
            <a:ext cx="4590317" cy="1815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E" sz="1400" b="1" i="0" u="none" strike="noStrike" cap="none">
                <a:solidFill>
                  <a:srgbClr val="204A51"/>
                </a:solidFill>
                <a:latin typeface="Garamond"/>
                <a:ea typeface="Garamond"/>
                <a:cs typeface="Garamond"/>
                <a:sym typeface="Garamond"/>
              </a:rPr>
              <a:t>Since 2012, NUI Galway has been </a:t>
            </a:r>
            <a:br>
              <a:rPr lang="en-IE" sz="1400" b="1" i="0" u="none" strike="noStrike" cap="none">
                <a:solidFill>
                  <a:srgbClr val="204A51"/>
                </a:solidFill>
                <a:latin typeface="Garamond"/>
                <a:ea typeface="Garamond"/>
                <a:cs typeface="Garamond"/>
                <a:sym typeface="Garamond"/>
              </a:rPr>
            </a:br>
            <a:r>
              <a:rPr lang="en-IE" sz="1400" b="1" i="0" u="none" strike="noStrike" cap="none">
                <a:solidFill>
                  <a:srgbClr val="204A51"/>
                </a:solidFill>
                <a:latin typeface="Garamond"/>
                <a:ea typeface="Garamond"/>
                <a:cs typeface="Garamond"/>
                <a:sym typeface="Garamond"/>
              </a:rPr>
              <a:t>the only university in Ireland to rise </a:t>
            </a:r>
            <a:br>
              <a:rPr lang="en-IE" sz="1400" b="1" i="0" u="none" strike="noStrike" cap="none">
                <a:solidFill>
                  <a:srgbClr val="204A51"/>
                </a:solidFill>
                <a:latin typeface="Garamond"/>
                <a:ea typeface="Garamond"/>
                <a:cs typeface="Garamond"/>
                <a:sym typeface="Garamond"/>
              </a:rPr>
            </a:br>
            <a:r>
              <a:rPr lang="en-IE" sz="1400" b="1" i="0" u="none" strike="noStrike" cap="none">
                <a:solidFill>
                  <a:srgbClr val="204A51"/>
                </a:solidFill>
                <a:latin typeface="Garamond"/>
                <a:ea typeface="Garamond"/>
                <a:cs typeface="Garamond"/>
                <a:sym typeface="Garamond"/>
              </a:rPr>
              <a:t>consistently in the most competitive </a:t>
            </a:r>
            <a:br>
              <a:rPr lang="en-IE" sz="1400" b="1" i="0" u="none" strike="noStrike" cap="none">
                <a:solidFill>
                  <a:srgbClr val="204A51"/>
                </a:solidFill>
                <a:latin typeface="Garamond"/>
                <a:ea typeface="Garamond"/>
                <a:cs typeface="Garamond"/>
                <a:sym typeface="Garamond"/>
              </a:rPr>
            </a:br>
            <a:r>
              <a:rPr lang="en-IE" sz="1400" b="1" i="0" u="none" strike="noStrike" cap="none">
                <a:solidFill>
                  <a:srgbClr val="204A51"/>
                </a:solidFill>
                <a:latin typeface="Garamond"/>
                <a:ea typeface="Garamond"/>
                <a:cs typeface="Garamond"/>
                <a:sym typeface="Garamond"/>
              </a:rPr>
              <a:t>World University Rankings. Both the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IE" sz="1400" b="1" i="1" u="none" strike="noStrike" cap="none">
                <a:solidFill>
                  <a:srgbClr val="204A51"/>
                </a:solidFill>
                <a:latin typeface="Garamond"/>
                <a:ea typeface="Garamond"/>
                <a:cs typeface="Garamond"/>
                <a:sym typeface="Garamond"/>
              </a:rPr>
              <a:t>Times Higher Education </a:t>
            </a:r>
            <a:r>
              <a:rPr lang="en-IE" sz="1400" b="1" i="0" u="none" strike="noStrike" cap="none">
                <a:solidFill>
                  <a:srgbClr val="204A51"/>
                </a:solidFill>
                <a:latin typeface="Garamond"/>
                <a:ea typeface="Garamond"/>
                <a:cs typeface="Garamond"/>
                <a:sym typeface="Garamond"/>
              </a:rPr>
              <a:t>and </a:t>
            </a:r>
            <a:br>
              <a:rPr lang="en-IE" sz="1400" b="1" i="0" u="none" strike="noStrike" cap="none">
                <a:solidFill>
                  <a:srgbClr val="204A51"/>
                </a:solidFill>
                <a:latin typeface="Garamond"/>
                <a:ea typeface="Garamond"/>
                <a:cs typeface="Garamond"/>
                <a:sym typeface="Garamond"/>
              </a:rPr>
            </a:br>
            <a:r>
              <a:rPr lang="en-IE" sz="1400" b="1" i="1" u="none" strike="noStrike" cap="none">
                <a:solidFill>
                  <a:srgbClr val="204A51"/>
                </a:solidFill>
                <a:latin typeface="Garamond"/>
                <a:ea typeface="Garamond"/>
                <a:cs typeface="Garamond"/>
                <a:sym typeface="Garamond"/>
              </a:rPr>
              <a:t>QS World University Rankings  </a:t>
            </a:r>
            <a:r>
              <a:rPr lang="en-IE" sz="1400" b="1" i="0" u="none" strike="noStrike" cap="none">
                <a:solidFill>
                  <a:srgbClr val="204A51"/>
                </a:solidFill>
                <a:latin typeface="Garamond"/>
                <a:ea typeface="Garamond"/>
                <a:cs typeface="Garamond"/>
                <a:sym typeface="Garamond"/>
              </a:rPr>
              <a:t>have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IE" sz="1400" b="1" i="0" u="none" strike="noStrike" cap="none">
                <a:solidFill>
                  <a:srgbClr val="204A51"/>
                </a:solidFill>
                <a:latin typeface="Garamond"/>
                <a:ea typeface="Garamond"/>
                <a:cs typeface="Garamond"/>
                <a:sym typeface="Garamond"/>
              </a:rPr>
              <a:t>placed the University in a higher </a:t>
            </a:r>
            <a:br>
              <a:rPr lang="en-IE" sz="1400" b="1" i="0" u="none" strike="noStrike" cap="none">
                <a:solidFill>
                  <a:srgbClr val="204A51"/>
                </a:solidFill>
                <a:latin typeface="Garamond"/>
                <a:ea typeface="Garamond"/>
                <a:cs typeface="Garamond"/>
                <a:sym typeface="Garamond"/>
              </a:rPr>
            </a:br>
            <a:r>
              <a:rPr lang="en-IE" sz="1400" b="1" i="0" u="none" strike="noStrike" cap="none">
                <a:solidFill>
                  <a:srgbClr val="204A51"/>
                </a:solidFill>
                <a:latin typeface="Garamond"/>
                <a:ea typeface="Garamond"/>
                <a:cs typeface="Garamond"/>
                <a:sym typeface="Garamond"/>
              </a:rPr>
              <a:t>position year-on-year.</a:t>
            </a:r>
            <a:endParaRPr sz="1400" b="0" i="0" u="none" strike="noStrike" cap="none">
              <a:solidFill>
                <a:srgbClr val="000000"/>
              </a:solidFill>
              <a:latin typeface="Arial"/>
              <a:ea typeface="Arial"/>
              <a:cs typeface="Arial"/>
              <a:sym typeface="Arial"/>
            </a:endParaRPr>
          </a:p>
        </p:txBody>
      </p:sp>
      <p:sp>
        <p:nvSpPr>
          <p:cNvPr id="99" name="Google Shape;99;p8"/>
          <p:cNvSpPr/>
          <p:nvPr/>
        </p:nvSpPr>
        <p:spPr>
          <a:xfrm>
            <a:off x="4399720" y="530087"/>
            <a:ext cx="3114264" cy="3114262"/>
          </a:xfrm>
          <a:prstGeom prst="ellipse">
            <a:avLst/>
          </a:prstGeom>
          <a:solidFill>
            <a:srgbClr val="75114A">
              <a:alpha val="80392"/>
            </a:srgbClr>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8"/>
          <p:cNvSpPr/>
          <p:nvPr/>
        </p:nvSpPr>
        <p:spPr>
          <a:xfrm>
            <a:off x="8355706" y="1603513"/>
            <a:ext cx="3021070" cy="3021068"/>
          </a:xfrm>
          <a:prstGeom prst="ellipse">
            <a:avLst/>
          </a:prstGeom>
          <a:solidFill>
            <a:srgbClr val="B0DD46">
              <a:alpha val="80392"/>
            </a:srgbClr>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1" name="Google Shape;101;p8"/>
          <p:cNvSpPr/>
          <p:nvPr/>
        </p:nvSpPr>
        <p:spPr>
          <a:xfrm>
            <a:off x="1351945" y="3563405"/>
            <a:ext cx="2822713" cy="2822713"/>
          </a:xfrm>
          <a:prstGeom prst="ellipse">
            <a:avLst/>
          </a:prstGeom>
          <a:solidFill>
            <a:srgbClr val="39818D">
              <a:alpha val="80392"/>
            </a:srgbClr>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2" name="Google Shape;102;p8"/>
          <p:cNvSpPr txBox="1"/>
          <p:nvPr/>
        </p:nvSpPr>
        <p:spPr>
          <a:xfrm>
            <a:off x="5022454" y="2113721"/>
            <a:ext cx="3598513" cy="1077218"/>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600"/>
              <a:buFont typeface="Arial"/>
              <a:buNone/>
            </a:pPr>
            <a:r>
              <a:rPr lang="en-IE" sz="1600" b="0" i="0" u="none" strike="noStrike" cap="none">
                <a:solidFill>
                  <a:schemeClr val="lt1"/>
                </a:solidFill>
                <a:latin typeface="Calibri"/>
                <a:ea typeface="Calibri"/>
                <a:cs typeface="Calibri"/>
                <a:sym typeface="Calibri"/>
              </a:rPr>
              <a:t>of </a:t>
            </a:r>
            <a:r>
              <a:rPr lang="en-IE" sz="1600" b="1" i="0" u="none" strike="noStrike" cap="none">
                <a:solidFill>
                  <a:schemeClr val="lt1"/>
                </a:solidFill>
                <a:latin typeface="Calibri"/>
                <a:ea typeface="Calibri"/>
                <a:cs typeface="Calibri"/>
                <a:sym typeface="Calibri"/>
              </a:rPr>
              <a:t>universities </a:t>
            </a:r>
            <a:br>
              <a:rPr lang="en-IE" sz="1600" b="1" i="0" u="none" strike="noStrike" cap="none">
                <a:solidFill>
                  <a:schemeClr val="lt1"/>
                </a:solidFill>
                <a:latin typeface="Calibri"/>
                <a:ea typeface="Calibri"/>
                <a:cs typeface="Calibri"/>
                <a:sym typeface="Calibri"/>
              </a:rPr>
            </a:br>
            <a:r>
              <a:rPr lang="en-IE" sz="1600" b="1" i="0" u="none" strike="noStrike" cap="none">
                <a:solidFill>
                  <a:schemeClr val="lt1"/>
                </a:solidFill>
                <a:latin typeface="Calibri"/>
                <a:ea typeface="Calibri"/>
                <a:cs typeface="Calibri"/>
                <a:sym typeface="Calibri"/>
              </a:rPr>
              <a:t>worldwide </a:t>
            </a:r>
            <a:r>
              <a:rPr lang="en-IE" sz="1600" b="0" i="0" u="none" strike="noStrike" cap="none">
                <a:solidFill>
                  <a:schemeClr val="lt1"/>
                </a:solidFill>
                <a:latin typeface="Calibri"/>
                <a:ea typeface="Calibri"/>
                <a:cs typeface="Calibri"/>
                <a:sym typeface="Calibri"/>
              </a:rPr>
              <a:t>according </a:t>
            </a:r>
            <a:br>
              <a:rPr lang="en-IE" sz="1600" b="0" i="0" u="none" strike="noStrike" cap="none">
                <a:solidFill>
                  <a:schemeClr val="lt1"/>
                </a:solidFill>
                <a:latin typeface="Calibri"/>
                <a:ea typeface="Calibri"/>
                <a:cs typeface="Calibri"/>
                <a:sym typeface="Calibri"/>
              </a:rPr>
            </a:br>
            <a:r>
              <a:rPr lang="en-IE" sz="1600" b="0" i="0" u="none" strike="noStrike" cap="none">
                <a:solidFill>
                  <a:schemeClr val="lt1"/>
                </a:solidFill>
                <a:latin typeface="Calibri"/>
                <a:ea typeface="Calibri"/>
                <a:cs typeface="Calibri"/>
                <a:sym typeface="Calibri"/>
              </a:rPr>
              <a:t>to </a:t>
            </a:r>
            <a:r>
              <a:rPr lang="en-IE" sz="1600" b="1" i="1" u="none" strike="noStrike" cap="none">
                <a:solidFill>
                  <a:schemeClr val="lt1"/>
                </a:solidFill>
                <a:latin typeface="Calibri"/>
                <a:ea typeface="Calibri"/>
                <a:cs typeface="Calibri"/>
                <a:sym typeface="Calibri"/>
              </a:rPr>
              <a:t>QS World </a:t>
            </a:r>
            <a:br>
              <a:rPr lang="en-IE" sz="1600" b="1" i="1" u="none" strike="noStrike" cap="none">
                <a:solidFill>
                  <a:schemeClr val="lt1"/>
                </a:solidFill>
                <a:latin typeface="Calibri"/>
                <a:ea typeface="Calibri"/>
                <a:cs typeface="Calibri"/>
                <a:sym typeface="Calibri"/>
              </a:rPr>
            </a:br>
            <a:r>
              <a:rPr lang="en-IE" sz="1600" b="1" i="1" u="none" strike="noStrike" cap="none">
                <a:solidFill>
                  <a:schemeClr val="lt1"/>
                </a:solidFill>
                <a:latin typeface="Calibri"/>
                <a:ea typeface="Calibri"/>
                <a:cs typeface="Calibri"/>
                <a:sym typeface="Calibri"/>
              </a:rPr>
              <a:t>University Rankings</a:t>
            </a:r>
            <a:endParaRPr sz="1400" b="0" i="0" u="none" strike="noStrike" cap="none">
              <a:solidFill>
                <a:srgbClr val="000000"/>
              </a:solidFill>
              <a:latin typeface="Arial"/>
              <a:ea typeface="Arial"/>
              <a:cs typeface="Arial"/>
              <a:sym typeface="Arial"/>
            </a:endParaRPr>
          </a:p>
        </p:txBody>
      </p:sp>
      <p:sp>
        <p:nvSpPr>
          <p:cNvPr id="103" name="Google Shape;103;p8"/>
          <p:cNvSpPr txBox="1"/>
          <p:nvPr/>
        </p:nvSpPr>
        <p:spPr>
          <a:xfrm>
            <a:off x="5037685" y="1067819"/>
            <a:ext cx="1537691" cy="466281"/>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1500"/>
              <a:buFont typeface="Arial"/>
              <a:buNone/>
            </a:pPr>
            <a:r>
              <a:rPr lang="en-IE" sz="1500" b="0" i="0" u="none" strike="noStrike" cap="none">
                <a:solidFill>
                  <a:schemeClr val="lt1"/>
                </a:solidFill>
                <a:latin typeface="Calibri"/>
                <a:ea typeface="Calibri"/>
                <a:cs typeface="Calibri"/>
                <a:sym typeface="Calibri"/>
              </a:rPr>
              <a:t>We rank</a:t>
            </a:r>
            <a:br>
              <a:rPr lang="en-IE" sz="1500" b="0" i="0" u="none" strike="noStrike" cap="none">
                <a:solidFill>
                  <a:schemeClr val="lt1"/>
                </a:solidFill>
                <a:latin typeface="Calibri"/>
                <a:ea typeface="Calibri"/>
                <a:cs typeface="Calibri"/>
                <a:sym typeface="Calibri"/>
              </a:rPr>
            </a:br>
            <a:r>
              <a:rPr lang="en-IE" sz="1500" b="0" i="0" u="none" strike="noStrike" cap="none">
                <a:solidFill>
                  <a:schemeClr val="lt1"/>
                </a:solidFill>
                <a:latin typeface="Calibri"/>
                <a:ea typeface="Calibri"/>
                <a:cs typeface="Calibri"/>
                <a:sym typeface="Calibri"/>
              </a:rPr>
              <a:t>amongst the</a:t>
            </a:r>
            <a:endParaRPr sz="1500" b="1" i="0" u="none" strike="noStrike" cap="none">
              <a:solidFill>
                <a:schemeClr val="lt1"/>
              </a:solidFill>
              <a:latin typeface="Calibri"/>
              <a:ea typeface="Calibri"/>
              <a:cs typeface="Calibri"/>
              <a:sym typeface="Calibri"/>
            </a:endParaRPr>
          </a:p>
        </p:txBody>
      </p:sp>
      <p:sp>
        <p:nvSpPr>
          <p:cNvPr id="104" name="Google Shape;104;p8"/>
          <p:cNvSpPr txBox="1"/>
          <p:nvPr/>
        </p:nvSpPr>
        <p:spPr>
          <a:xfrm>
            <a:off x="5737303" y="442057"/>
            <a:ext cx="1323682" cy="2077492"/>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2900"/>
              <a:buFont typeface="Arial"/>
              <a:buNone/>
            </a:pPr>
            <a:r>
              <a:rPr lang="en-IE" sz="12900" b="0" i="0" u="none" strike="noStrike" cap="none">
                <a:solidFill>
                  <a:schemeClr val="lt1"/>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105" name="Google Shape;105;p8"/>
          <p:cNvSpPr txBox="1"/>
          <p:nvPr/>
        </p:nvSpPr>
        <p:spPr>
          <a:xfrm>
            <a:off x="6388699" y="1054674"/>
            <a:ext cx="1323682" cy="984885"/>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5800"/>
              <a:buFont typeface="Arial"/>
              <a:buNone/>
            </a:pPr>
            <a:r>
              <a:rPr lang="en-IE" sz="5800" b="0" i="0" u="none" strike="noStrike" cap="none">
                <a:solidFill>
                  <a:schemeClr val="lt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106" name="Google Shape;106;p8"/>
          <p:cNvSpPr txBox="1"/>
          <p:nvPr/>
        </p:nvSpPr>
        <p:spPr>
          <a:xfrm>
            <a:off x="8772199" y="1668840"/>
            <a:ext cx="2951696" cy="1554272"/>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9500"/>
              <a:buFont typeface="Arial"/>
              <a:buNone/>
            </a:pPr>
            <a:r>
              <a:rPr lang="en-IE" sz="9500" b="0" i="0" u="none" strike="noStrike" cap="none">
                <a:solidFill>
                  <a:schemeClr val="lt1"/>
                </a:solidFill>
                <a:latin typeface="Calibri"/>
                <a:ea typeface="Calibri"/>
                <a:cs typeface="Calibri"/>
                <a:sym typeface="Calibri"/>
              </a:rPr>
              <a:t>250</a:t>
            </a:r>
            <a:endParaRPr sz="1400" b="0" i="0" u="none" strike="noStrike" cap="none">
              <a:solidFill>
                <a:srgbClr val="000000"/>
              </a:solidFill>
              <a:latin typeface="Arial"/>
              <a:ea typeface="Arial"/>
              <a:cs typeface="Arial"/>
              <a:sym typeface="Arial"/>
            </a:endParaRPr>
          </a:p>
        </p:txBody>
      </p:sp>
      <p:sp>
        <p:nvSpPr>
          <p:cNvPr id="107" name="Google Shape;107;p8"/>
          <p:cNvSpPr txBox="1"/>
          <p:nvPr/>
        </p:nvSpPr>
        <p:spPr>
          <a:xfrm>
            <a:off x="8798703" y="2890391"/>
            <a:ext cx="3598513" cy="1323439"/>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600"/>
              <a:buFont typeface="Arial"/>
              <a:buNone/>
            </a:pPr>
            <a:r>
              <a:rPr lang="en-IE" sz="1600" b="1" i="0" u="none" strike="noStrike" cap="none">
                <a:solidFill>
                  <a:schemeClr val="lt1"/>
                </a:solidFill>
                <a:latin typeface="Calibri"/>
                <a:ea typeface="Calibri"/>
                <a:cs typeface="Calibri"/>
                <a:sym typeface="Calibri"/>
              </a:rPr>
              <a:t>We ranked in the top 250 </a:t>
            </a:r>
            <a:br>
              <a:rPr lang="en-IE" sz="1600" b="1" i="0" u="none" strike="noStrike" cap="none">
                <a:solidFill>
                  <a:schemeClr val="lt1"/>
                </a:solidFill>
                <a:latin typeface="Calibri"/>
                <a:ea typeface="Calibri"/>
                <a:cs typeface="Calibri"/>
                <a:sym typeface="Calibri"/>
              </a:rPr>
            </a:br>
            <a:r>
              <a:rPr lang="en-IE" sz="1600" b="1" i="0" u="none" strike="noStrike" cap="none">
                <a:solidFill>
                  <a:schemeClr val="lt1"/>
                </a:solidFill>
                <a:latin typeface="Calibri"/>
                <a:ea typeface="Calibri"/>
                <a:cs typeface="Calibri"/>
                <a:sym typeface="Calibri"/>
              </a:rPr>
              <a:t>World Universities in the </a:t>
            </a:r>
            <a:br>
              <a:rPr lang="en-IE" sz="1600" b="1" i="0" u="none" strike="noStrike" cap="none">
                <a:solidFill>
                  <a:schemeClr val="lt1"/>
                </a:solidFill>
                <a:latin typeface="Calibri"/>
                <a:ea typeface="Calibri"/>
                <a:cs typeface="Calibri"/>
                <a:sym typeface="Calibri"/>
              </a:rPr>
            </a:br>
            <a:r>
              <a:rPr lang="en-IE" sz="1600" b="0" i="0" u="none" strike="noStrike" cap="none">
                <a:solidFill>
                  <a:schemeClr val="lt1"/>
                </a:solidFill>
                <a:latin typeface="Calibri"/>
                <a:ea typeface="Calibri"/>
                <a:cs typeface="Calibri"/>
                <a:sym typeface="Calibri"/>
              </a:rPr>
              <a:t>Times Higher Education </a:t>
            </a:r>
            <a:br>
              <a:rPr lang="en-IE" sz="1600" b="0" i="0" u="none" strike="noStrike" cap="none">
                <a:solidFill>
                  <a:schemeClr val="lt1"/>
                </a:solidFill>
                <a:latin typeface="Calibri"/>
                <a:ea typeface="Calibri"/>
                <a:cs typeface="Calibri"/>
                <a:sym typeface="Calibri"/>
              </a:rPr>
            </a:br>
            <a:r>
              <a:rPr lang="en-IE" sz="1600" b="1" i="0" u="none" strike="noStrike" cap="none">
                <a:solidFill>
                  <a:schemeClr val="lt1"/>
                </a:solidFill>
                <a:latin typeface="Calibri"/>
                <a:ea typeface="Calibri"/>
                <a:cs typeface="Calibri"/>
                <a:sym typeface="Calibri"/>
              </a:rPr>
              <a:t>(THE) World University </a:t>
            </a:r>
            <a:br>
              <a:rPr lang="en-IE" sz="1600" b="1" i="0" u="none" strike="noStrike" cap="none">
                <a:solidFill>
                  <a:schemeClr val="lt1"/>
                </a:solidFill>
                <a:latin typeface="Calibri"/>
                <a:ea typeface="Calibri"/>
                <a:cs typeface="Calibri"/>
                <a:sym typeface="Calibri"/>
              </a:rPr>
            </a:br>
            <a:r>
              <a:rPr lang="en-IE" sz="1600" b="1" i="0" u="none" strike="noStrike" cap="none">
                <a:solidFill>
                  <a:schemeClr val="lt1"/>
                </a:solidFill>
                <a:latin typeface="Calibri"/>
                <a:ea typeface="Calibri"/>
                <a:cs typeface="Calibri"/>
                <a:sym typeface="Calibri"/>
              </a:rPr>
              <a:t>Rankings 2016/2017</a:t>
            </a:r>
            <a:endParaRPr sz="1600" b="1" i="1" u="none" strike="noStrike" cap="none">
              <a:solidFill>
                <a:schemeClr val="lt1"/>
              </a:solidFill>
              <a:latin typeface="Calibri"/>
              <a:ea typeface="Calibri"/>
              <a:cs typeface="Calibri"/>
              <a:sym typeface="Calibri"/>
            </a:endParaRPr>
          </a:p>
        </p:txBody>
      </p:sp>
      <p:sp>
        <p:nvSpPr>
          <p:cNvPr id="108" name="Google Shape;108;p8"/>
          <p:cNvSpPr txBox="1"/>
          <p:nvPr/>
        </p:nvSpPr>
        <p:spPr>
          <a:xfrm>
            <a:off x="2616768" y="3381665"/>
            <a:ext cx="1323682" cy="2077492"/>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2900"/>
              <a:buFont typeface="Arial"/>
              <a:buNone/>
            </a:pPr>
            <a:r>
              <a:rPr lang="en-IE" sz="12900" b="0" i="0" u="none" strike="noStrike" cap="none">
                <a:solidFill>
                  <a:schemeClr val="lt1"/>
                </a:solidFill>
                <a:latin typeface="Calibri"/>
                <a:ea typeface="Calibri"/>
                <a:cs typeface="Calibri"/>
                <a:sym typeface="Calibri"/>
              </a:rPr>
              <a:t>6</a:t>
            </a:r>
            <a:endParaRPr sz="1400" b="0" i="0" u="none" strike="noStrike" cap="none">
              <a:solidFill>
                <a:srgbClr val="000000"/>
              </a:solidFill>
              <a:latin typeface="Arial"/>
              <a:ea typeface="Arial"/>
              <a:cs typeface="Arial"/>
              <a:sym typeface="Arial"/>
            </a:endParaRPr>
          </a:p>
        </p:txBody>
      </p:sp>
      <p:sp>
        <p:nvSpPr>
          <p:cNvPr id="109" name="Google Shape;109;p8"/>
          <p:cNvSpPr txBox="1"/>
          <p:nvPr/>
        </p:nvSpPr>
        <p:spPr>
          <a:xfrm>
            <a:off x="1982169" y="4979390"/>
            <a:ext cx="3598513" cy="1077218"/>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600"/>
              <a:buFont typeface="Arial"/>
              <a:buNone/>
            </a:pPr>
            <a:r>
              <a:rPr lang="en-IE" sz="1600" b="0" i="0" u="none" strike="noStrike" cap="none">
                <a:solidFill>
                  <a:schemeClr val="lt1"/>
                </a:solidFill>
                <a:latin typeface="Calibri"/>
                <a:ea typeface="Calibri"/>
                <a:cs typeface="Calibri"/>
                <a:sym typeface="Calibri"/>
              </a:rPr>
              <a:t>The University rose </a:t>
            </a:r>
            <a:endParaRPr sz="1400" b="0" i="0" u="none" strike="noStrike" cap="none">
              <a:solidFill>
                <a:srgbClr val="000000"/>
              </a:solidFill>
              <a:latin typeface="Arial"/>
              <a:ea typeface="Arial"/>
              <a:cs typeface="Arial"/>
              <a:sym typeface="Arial"/>
            </a:endParaRPr>
          </a:p>
          <a:p>
            <a:pPr marL="6350" marR="0" lvl="1" indent="0" algn="l" rtl="0">
              <a:lnSpc>
                <a:spcPct val="100000"/>
              </a:lnSpc>
              <a:spcBef>
                <a:spcPts val="0"/>
              </a:spcBef>
              <a:spcAft>
                <a:spcPts val="0"/>
              </a:spcAft>
              <a:buClr>
                <a:srgbClr val="000000"/>
              </a:buClr>
              <a:buSzPts val="1600"/>
              <a:buFont typeface="Arial"/>
              <a:buNone/>
            </a:pPr>
            <a:r>
              <a:rPr lang="en-IE" sz="1600" b="0" i="0" u="none" strike="noStrike" cap="none">
                <a:solidFill>
                  <a:schemeClr val="lt1"/>
                </a:solidFill>
                <a:latin typeface="Calibri"/>
                <a:ea typeface="Calibri"/>
                <a:cs typeface="Calibri"/>
                <a:sym typeface="Calibri"/>
              </a:rPr>
              <a:t>6 places in the</a:t>
            </a:r>
            <a:br>
              <a:rPr lang="en-IE" sz="1600" b="0" i="0" u="none" strike="noStrike" cap="none">
                <a:solidFill>
                  <a:schemeClr val="lt1"/>
                </a:solidFill>
                <a:latin typeface="Calibri"/>
                <a:ea typeface="Calibri"/>
                <a:cs typeface="Calibri"/>
                <a:sym typeface="Calibri"/>
              </a:rPr>
            </a:br>
            <a:r>
              <a:rPr lang="en-IE" sz="1600" b="1" i="1" u="none" strike="noStrike" cap="none">
                <a:solidFill>
                  <a:schemeClr val="lt1"/>
                </a:solidFill>
                <a:latin typeface="Calibri"/>
                <a:ea typeface="Calibri"/>
                <a:cs typeface="Calibri"/>
                <a:sym typeface="Calibri"/>
              </a:rPr>
              <a:t>QS World University</a:t>
            </a:r>
            <a:endParaRPr sz="1400" b="0" i="0" u="none" strike="noStrike" cap="none">
              <a:solidFill>
                <a:srgbClr val="000000"/>
              </a:solidFill>
              <a:latin typeface="Arial"/>
              <a:ea typeface="Arial"/>
              <a:cs typeface="Arial"/>
              <a:sym typeface="Arial"/>
            </a:endParaRPr>
          </a:p>
          <a:p>
            <a:pPr marL="6350" marR="0" lvl="1" indent="0" algn="l" rtl="0">
              <a:lnSpc>
                <a:spcPct val="100000"/>
              </a:lnSpc>
              <a:spcBef>
                <a:spcPts val="0"/>
              </a:spcBef>
              <a:spcAft>
                <a:spcPts val="0"/>
              </a:spcAft>
              <a:buClr>
                <a:srgbClr val="000000"/>
              </a:buClr>
              <a:buSzPts val="1600"/>
              <a:buFont typeface="Arial"/>
              <a:buNone/>
            </a:pPr>
            <a:r>
              <a:rPr lang="en-IE" sz="1600" b="1" i="1" u="none" strike="noStrike" cap="none">
                <a:solidFill>
                  <a:schemeClr val="lt1"/>
                </a:solidFill>
                <a:latin typeface="Calibri"/>
                <a:ea typeface="Calibri"/>
                <a:cs typeface="Calibri"/>
                <a:sym typeface="Calibri"/>
              </a:rPr>
              <a:t>Ranking </a:t>
            </a:r>
            <a:r>
              <a:rPr lang="en-IE" sz="1600" b="0" i="0" u="none" strike="noStrike" cap="none">
                <a:solidFill>
                  <a:schemeClr val="lt1"/>
                </a:solidFill>
                <a:latin typeface="Calibri"/>
                <a:ea typeface="Calibri"/>
                <a:cs typeface="Calibri"/>
                <a:sym typeface="Calibri"/>
              </a:rPr>
              <a:t>in 2017</a:t>
            </a:r>
            <a:endParaRPr sz="1600" b="1" i="1" u="none" strike="noStrike" cap="none">
              <a:solidFill>
                <a:schemeClr val="lt1"/>
              </a:solidFill>
              <a:latin typeface="Calibri"/>
              <a:ea typeface="Calibri"/>
              <a:cs typeface="Calibri"/>
              <a:sym typeface="Calibri"/>
            </a:endParaRPr>
          </a:p>
        </p:txBody>
      </p:sp>
      <p:pic>
        <p:nvPicPr>
          <p:cNvPr id="110" name="Google Shape;110;p8"/>
          <p:cNvPicPr preferRelativeResize="0"/>
          <p:nvPr/>
        </p:nvPicPr>
        <p:blipFill rotWithShape="1">
          <a:blip r:embed="rId3">
            <a:alphaModFix/>
          </a:blip>
          <a:srcRect/>
          <a:stretch/>
        </p:blipFill>
        <p:spPr>
          <a:xfrm>
            <a:off x="1903012" y="3965961"/>
            <a:ext cx="805030" cy="958022"/>
          </a:xfrm>
          <a:prstGeom prst="rect">
            <a:avLst/>
          </a:prstGeom>
          <a:noFill/>
          <a:ln>
            <a:noFill/>
          </a:ln>
        </p:spPr>
      </p:pic>
      <p:pic>
        <p:nvPicPr>
          <p:cNvPr id="111" name="Google Shape;111;p8"/>
          <p:cNvPicPr preferRelativeResize="0"/>
          <p:nvPr/>
        </p:nvPicPr>
        <p:blipFill rotWithShape="1">
          <a:blip r:embed="rId4">
            <a:alphaModFix/>
          </a:blip>
          <a:srcRect/>
          <a:stretch/>
        </p:blipFill>
        <p:spPr>
          <a:xfrm>
            <a:off x="6971250" y="1722782"/>
            <a:ext cx="1170594" cy="845264"/>
          </a:xfrm>
          <a:prstGeom prst="rect">
            <a:avLst/>
          </a:prstGeom>
          <a:noFill/>
          <a:ln>
            <a:noFill/>
          </a:ln>
          <a:effectLst>
            <a:outerShdw blurRad="50800" dist="38100" dir="2700000" algn="tl" rotWithShape="0">
              <a:srgbClr val="000000">
                <a:alpha val="40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xt Slide 1" type="obj">
  <p:cSld name="OBJECT">
    <p:spTree>
      <p:nvGrpSpPr>
        <p:cNvPr id="1" name="Shape 27"/>
        <p:cNvGrpSpPr/>
        <p:nvPr/>
      </p:nvGrpSpPr>
      <p:grpSpPr>
        <a:xfrm>
          <a:off x="0" y="0"/>
          <a:ext cx="0" cy="0"/>
          <a:chOff x="0" y="0"/>
          <a:chExt cx="0" cy="0"/>
        </a:xfrm>
      </p:grpSpPr>
      <p:sp>
        <p:nvSpPr>
          <p:cNvPr id="28" name="Google Shape;28;p3"/>
          <p:cNvSpPr/>
          <p:nvPr/>
        </p:nvSpPr>
        <p:spPr>
          <a:xfrm>
            <a:off x="2887677" y="5972158"/>
            <a:ext cx="673170" cy="619944"/>
          </a:xfrm>
          <a:custGeom>
            <a:avLst/>
            <a:gdLst/>
            <a:ahLst/>
            <a:cxnLst/>
            <a:rect l="l" t="t" r="r" b="b"/>
            <a:pathLst>
              <a:path w="1426725" h="6897756" extrusionOk="0">
                <a:moveTo>
                  <a:pt x="0" y="0"/>
                </a:moveTo>
                <a:lnTo>
                  <a:pt x="435484" y="0"/>
                </a:lnTo>
                <a:lnTo>
                  <a:pt x="1426725" y="6897756"/>
                </a:lnTo>
                <a:lnTo>
                  <a:pt x="998924" y="6890072"/>
                </a:lnTo>
                <a:lnTo>
                  <a:pt x="0" y="0"/>
                </a:lnTo>
                <a:close/>
              </a:path>
            </a:pathLst>
          </a:custGeom>
          <a:solidFill>
            <a:srgbClr val="D9C49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9" name="Google Shape;29;p3"/>
          <p:cNvSpPr/>
          <p:nvPr/>
        </p:nvSpPr>
        <p:spPr>
          <a:xfrm>
            <a:off x="-8074" y="5972159"/>
            <a:ext cx="3366303" cy="659707"/>
          </a:xfrm>
          <a:custGeom>
            <a:avLst/>
            <a:gdLst/>
            <a:ahLst/>
            <a:cxnLst/>
            <a:rect l="l" t="t" r="r" b="b"/>
            <a:pathLst>
              <a:path w="7134587" h="7340175" extrusionOk="0">
                <a:moveTo>
                  <a:pt x="4802" y="198195"/>
                </a:moveTo>
                <a:lnTo>
                  <a:pt x="6143346" y="0"/>
                </a:lnTo>
                <a:lnTo>
                  <a:pt x="7134587" y="6897756"/>
                </a:lnTo>
                <a:lnTo>
                  <a:pt x="493" y="7340175"/>
                </a:lnTo>
                <a:cubicBezTo>
                  <a:pt x="-2266" y="5025580"/>
                  <a:pt x="7561" y="2512790"/>
                  <a:pt x="4802" y="198195"/>
                </a:cubicBezTo>
                <a:close/>
              </a:path>
            </a:pathLst>
          </a:custGeom>
          <a:solidFill>
            <a:srgbClr val="7511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30" name="Google Shape;30;p3"/>
          <p:cNvSpPr/>
          <p:nvPr/>
        </p:nvSpPr>
        <p:spPr>
          <a:xfrm rot="10800000">
            <a:off x="3199913" y="5957532"/>
            <a:ext cx="9025927" cy="619945"/>
          </a:xfrm>
          <a:custGeom>
            <a:avLst/>
            <a:gdLst/>
            <a:ahLst/>
            <a:cxnLst/>
            <a:rect l="l" t="t" r="r" b="b"/>
            <a:pathLst>
              <a:path w="19129670" h="6897768" extrusionOk="0">
                <a:moveTo>
                  <a:pt x="23" y="0"/>
                </a:moveTo>
                <a:lnTo>
                  <a:pt x="18138429" y="12"/>
                </a:lnTo>
                <a:lnTo>
                  <a:pt x="19129670" y="6897768"/>
                </a:lnTo>
                <a:lnTo>
                  <a:pt x="58804" y="6587497"/>
                </a:lnTo>
                <a:cubicBezTo>
                  <a:pt x="60183" y="4303588"/>
                  <a:pt x="-1356" y="2283909"/>
                  <a:pt x="23"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31" name="Google Shape;31;p3"/>
          <p:cNvPicPr preferRelativeResize="0"/>
          <p:nvPr/>
        </p:nvPicPr>
        <p:blipFill rotWithShape="1">
          <a:blip r:embed="rId2">
            <a:alphaModFix/>
          </a:blip>
          <a:srcRect/>
          <a:stretch/>
        </p:blipFill>
        <p:spPr>
          <a:xfrm>
            <a:off x="441345" y="6100829"/>
            <a:ext cx="1229499" cy="379534"/>
          </a:xfrm>
          <a:prstGeom prst="rect">
            <a:avLst/>
          </a:prstGeom>
          <a:noFill/>
          <a:ln>
            <a:noFill/>
          </a:ln>
        </p:spPr>
      </p:pic>
      <p:sp>
        <p:nvSpPr>
          <p:cNvPr id="32" name="Google Shape;32;p3"/>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rgbClr val="75114A"/>
              </a:buClr>
              <a:buSzPts val="4400"/>
              <a:buFont typeface="Calibri"/>
              <a:buNone/>
              <a:defRPr sz="4400" b="0" i="0" u="none" strike="noStrike" cap="none">
                <a:solidFill>
                  <a:srgbClr val="75114A"/>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3" name="Google Shape;33;p3"/>
          <p:cNvSpPr txBox="1">
            <a:spLocks noGrp="1"/>
          </p:cNvSpPr>
          <p:nvPr>
            <p:ph type="body" idx="1"/>
          </p:nvPr>
        </p:nvSpPr>
        <p:spPr>
          <a:xfrm>
            <a:off x="838200" y="1825625"/>
            <a:ext cx="10515600" cy="3813175"/>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rgbClr val="3F3F3F"/>
              </a:buClr>
              <a:buSzPts val="2800"/>
              <a:buFont typeface="Arial"/>
              <a:buChar char="•"/>
              <a:defRPr sz="2800" b="0" i="0" u="none" strike="noStrike" cap="none">
                <a:solidFill>
                  <a:srgbClr val="3F3F3F"/>
                </a:solidFill>
                <a:latin typeface="Calibri"/>
                <a:ea typeface="Calibri"/>
                <a:cs typeface="Calibri"/>
                <a:sym typeface="Calibri"/>
              </a:defRPr>
            </a:lvl1pPr>
            <a:lvl2pPr marL="914400" marR="0" lvl="1" indent="-381000" algn="l">
              <a:lnSpc>
                <a:spcPct val="90000"/>
              </a:lnSpc>
              <a:spcBef>
                <a:spcPts val="500"/>
              </a:spcBef>
              <a:spcAft>
                <a:spcPts val="0"/>
              </a:spcAft>
              <a:buClr>
                <a:srgbClr val="3F3F3F"/>
              </a:buClr>
              <a:buSzPts val="2400"/>
              <a:buFont typeface="Arial"/>
              <a:buChar char="•"/>
              <a:defRPr sz="2400" b="0" i="0" u="none" strike="noStrike" cap="none">
                <a:solidFill>
                  <a:srgbClr val="3F3F3F"/>
                </a:solidFill>
                <a:latin typeface="Calibri"/>
                <a:ea typeface="Calibri"/>
                <a:cs typeface="Calibri"/>
                <a:sym typeface="Calibri"/>
              </a:defRPr>
            </a:lvl2pPr>
            <a:lvl3pPr marL="1371600" marR="0" lvl="2" indent="-355600" algn="l">
              <a:lnSpc>
                <a:spcPct val="90000"/>
              </a:lnSpc>
              <a:spcBef>
                <a:spcPts val="500"/>
              </a:spcBef>
              <a:spcAft>
                <a:spcPts val="0"/>
              </a:spcAft>
              <a:buClr>
                <a:srgbClr val="3F3F3F"/>
              </a:buClr>
              <a:buSzPts val="2000"/>
              <a:buFont typeface="Arial"/>
              <a:buChar char="•"/>
              <a:defRPr sz="2000" b="0" i="0" u="none" strike="noStrike" cap="none">
                <a:solidFill>
                  <a:srgbClr val="3F3F3F"/>
                </a:solidFill>
                <a:latin typeface="Calibri"/>
                <a:ea typeface="Calibri"/>
                <a:cs typeface="Calibri"/>
                <a:sym typeface="Calibri"/>
              </a:defRPr>
            </a:lvl3pPr>
            <a:lvl4pPr marL="1828800" marR="0" lvl="3" indent="-342900" algn="l">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4pPr>
            <a:lvl5pPr marL="2286000" marR="0" lvl="4" indent="-342900" algn="l">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9pPr>
          </a:lstStyle>
          <a:p>
            <a:endParaRPr/>
          </a:p>
        </p:txBody>
      </p:sp>
      <p:sp>
        <p:nvSpPr>
          <p:cNvPr id="34" name="Google Shape;34;p3"/>
          <p:cNvSpPr txBox="1">
            <a:spLocks noGrp="1"/>
          </p:cNvSpPr>
          <p:nvPr>
            <p:ph type="ftr" idx="11"/>
          </p:nvPr>
        </p:nvSpPr>
        <p:spPr>
          <a:xfrm>
            <a:off x="7239000" y="6113463"/>
            <a:ext cx="4114800" cy="365125"/>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0"/>
              </a:spcBef>
              <a:spcAft>
                <a:spcPts val="0"/>
              </a:spcAft>
              <a:buClr>
                <a:srgbClr val="000000"/>
              </a:buClr>
              <a:buSzPts val="1400"/>
              <a:buFont typeface="Arial"/>
              <a:buNone/>
              <a:defRPr sz="1600" b="0" i="0" u="none" strike="noStrike" cap="none">
                <a:solidFill>
                  <a:srgbClr val="595959"/>
                </a:solidFill>
                <a:latin typeface="Garamond"/>
                <a:ea typeface="Garamond"/>
                <a:cs typeface="Garamond"/>
                <a:sym typeface="Garamond"/>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35" name="Google Shape;35;p3"/>
          <p:cNvSpPr txBox="1">
            <a:spLocks noGrp="1"/>
          </p:cNvSpPr>
          <p:nvPr>
            <p:ph type="dt" idx="10"/>
          </p:nvPr>
        </p:nvSpPr>
        <p:spPr>
          <a:xfrm>
            <a:off x="3789598" y="6094049"/>
            <a:ext cx="1089233"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595959"/>
                </a:solidFill>
                <a:latin typeface="Garamond"/>
                <a:ea typeface="Garamond"/>
                <a:cs typeface="Garamond"/>
                <a:sym typeface="Garamond"/>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3_Blank">
  <p:cSld name="3_Blank">
    <p:spTree>
      <p:nvGrpSpPr>
        <p:cNvPr id="1" name="Shape 112"/>
        <p:cNvGrpSpPr/>
        <p:nvPr/>
      </p:nvGrpSpPr>
      <p:grpSpPr>
        <a:xfrm>
          <a:off x="0" y="0"/>
          <a:ext cx="0" cy="0"/>
          <a:chOff x="0" y="0"/>
          <a:chExt cx="0" cy="0"/>
        </a:xfrm>
      </p:grpSpPr>
      <p:pic>
        <p:nvPicPr>
          <p:cNvPr id="113" name="Google Shape;113;p9"/>
          <p:cNvPicPr preferRelativeResize="0"/>
          <p:nvPr/>
        </p:nvPicPr>
        <p:blipFill rotWithShape="1">
          <a:blip r:embed="rId2">
            <a:alphaModFix/>
          </a:blip>
          <a:srcRect l="12621" t="36924" r="12620"/>
          <a:stretch/>
        </p:blipFill>
        <p:spPr>
          <a:xfrm>
            <a:off x="0" y="0"/>
            <a:ext cx="12192000" cy="6858000"/>
          </a:xfrm>
          <a:prstGeom prst="rect">
            <a:avLst/>
          </a:prstGeom>
          <a:noFill/>
          <a:ln>
            <a:noFill/>
          </a:ln>
        </p:spPr>
      </p:pic>
      <p:sp>
        <p:nvSpPr>
          <p:cNvPr id="114" name="Google Shape;114;p9"/>
          <p:cNvSpPr/>
          <p:nvPr/>
        </p:nvSpPr>
        <p:spPr>
          <a:xfrm>
            <a:off x="7466498" y="4874507"/>
            <a:ext cx="4182164" cy="1088971"/>
          </a:xfrm>
          <a:custGeom>
            <a:avLst/>
            <a:gdLst/>
            <a:ahLst/>
            <a:cxnLst/>
            <a:rect l="l" t="t" r="r" b="b"/>
            <a:pathLst>
              <a:path w="4398577" h="1168484" extrusionOk="0">
                <a:moveTo>
                  <a:pt x="0" y="0"/>
                </a:moveTo>
                <a:lnTo>
                  <a:pt x="4186543" y="13252"/>
                </a:lnTo>
                <a:lnTo>
                  <a:pt x="4398577" y="1168484"/>
                </a:lnTo>
                <a:lnTo>
                  <a:pt x="0" y="1168484"/>
                </a:lnTo>
                <a:lnTo>
                  <a:pt x="0" y="0"/>
                </a:lnTo>
                <a:close/>
              </a:path>
            </a:pathLst>
          </a:custGeom>
          <a:solidFill>
            <a:schemeClr val="lt1">
              <a:alpha val="88235"/>
            </a:schemeClr>
          </a:solidFill>
          <a:ln>
            <a:noFill/>
          </a:ln>
          <a:effectLst>
            <a:outerShdw blurRad="50800" dist="50800" dir="5400000" algn="ctr" rotWithShape="0">
              <a:srgbClr val="000000"/>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5" name="Google Shape;115;p9"/>
          <p:cNvSpPr/>
          <p:nvPr/>
        </p:nvSpPr>
        <p:spPr>
          <a:xfrm>
            <a:off x="848139" y="2332383"/>
            <a:ext cx="4492487" cy="3008243"/>
          </a:xfrm>
          <a:prstGeom prst="rect">
            <a:avLst/>
          </a:prstGeom>
          <a:solidFill>
            <a:srgbClr val="575D66">
              <a:alpha val="8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9"/>
          <p:cNvSpPr/>
          <p:nvPr/>
        </p:nvSpPr>
        <p:spPr>
          <a:xfrm>
            <a:off x="7255565" y="2332383"/>
            <a:ext cx="4936435" cy="1789044"/>
          </a:xfrm>
          <a:prstGeom prst="rect">
            <a:avLst/>
          </a:prstGeom>
          <a:solidFill>
            <a:srgbClr val="575D66">
              <a:alpha val="8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7" name="Google Shape;117;p9"/>
          <p:cNvSpPr/>
          <p:nvPr/>
        </p:nvSpPr>
        <p:spPr>
          <a:xfrm>
            <a:off x="6506817" y="2332382"/>
            <a:ext cx="622853" cy="1615830"/>
          </a:xfrm>
          <a:prstGeom prst="rect">
            <a:avLst/>
          </a:prstGeom>
          <a:solidFill>
            <a:srgbClr val="FFBC1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8" name="Google Shape;118;p9"/>
          <p:cNvSpPr/>
          <p:nvPr/>
        </p:nvSpPr>
        <p:spPr>
          <a:xfrm>
            <a:off x="-6626" y="2332380"/>
            <a:ext cx="728870" cy="1480007"/>
          </a:xfrm>
          <a:prstGeom prst="rect">
            <a:avLst/>
          </a:prstGeom>
          <a:solidFill>
            <a:srgbClr val="FFBC1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9" name="Google Shape;119;p9"/>
          <p:cNvSpPr txBox="1"/>
          <p:nvPr/>
        </p:nvSpPr>
        <p:spPr>
          <a:xfrm rot="-5400000">
            <a:off x="-359218" y="2879320"/>
            <a:ext cx="1747423" cy="390363"/>
          </a:xfrm>
          <a:prstGeom prst="rect">
            <a:avLst/>
          </a:prstGeom>
          <a:noFill/>
          <a:ln>
            <a:noFill/>
          </a:ln>
        </p:spPr>
        <p:txBody>
          <a:bodyPr spcFirstLastPara="1" wrap="square" lIns="91425" tIns="45700" rIns="91425" bIns="45700" anchor="t" anchorCtr="0">
            <a:noAutofit/>
          </a:bodyPr>
          <a:lstStyle/>
          <a:p>
            <a:pPr marL="6350" marR="0" lvl="1" indent="0" algn="ctr" rtl="0">
              <a:lnSpc>
                <a:spcPct val="70000"/>
              </a:lnSpc>
              <a:spcBef>
                <a:spcPts val="0"/>
              </a:spcBef>
              <a:spcAft>
                <a:spcPts val="0"/>
              </a:spcAft>
              <a:buClr>
                <a:srgbClr val="000000"/>
              </a:buClr>
              <a:buSzPts val="2600"/>
              <a:buFont typeface="Arial"/>
              <a:buNone/>
            </a:pPr>
            <a:r>
              <a:rPr lang="en-IE" sz="2600" b="1" i="0" u="none" strike="noStrike" cap="none">
                <a:solidFill>
                  <a:srgbClr val="575D66"/>
                </a:solidFill>
                <a:latin typeface="Calibri"/>
                <a:ea typeface="Calibri"/>
                <a:cs typeface="Calibri"/>
                <a:sym typeface="Calibri"/>
              </a:rPr>
              <a:t>VISION</a:t>
            </a:r>
            <a:endParaRPr sz="1400" b="0" i="0" u="none" strike="noStrike" cap="none">
              <a:solidFill>
                <a:srgbClr val="000000"/>
              </a:solidFill>
              <a:latin typeface="Arial"/>
              <a:ea typeface="Arial"/>
              <a:cs typeface="Arial"/>
              <a:sym typeface="Arial"/>
            </a:endParaRPr>
          </a:p>
        </p:txBody>
      </p:sp>
      <p:sp>
        <p:nvSpPr>
          <p:cNvPr id="120" name="Google Shape;120;p9"/>
          <p:cNvSpPr txBox="1"/>
          <p:nvPr/>
        </p:nvSpPr>
        <p:spPr>
          <a:xfrm rot="-5400000">
            <a:off x="6034041" y="2950316"/>
            <a:ext cx="1605429" cy="390363"/>
          </a:xfrm>
          <a:prstGeom prst="rect">
            <a:avLst/>
          </a:prstGeom>
          <a:noFill/>
          <a:ln>
            <a:noFill/>
          </a:ln>
        </p:spPr>
        <p:txBody>
          <a:bodyPr spcFirstLastPara="1" wrap="square" lIns="91425" tIns="45700" rIns="91425" bIns="45700" anchor="t" anchorCtr="0">
            <a:noAutofit/>
          </a:bodyPr>
          <a:lstStyle/>
          <a:p>
            <a:pPr marL="6350" marR="0" lvl="1" indent="0" algn="ctr" rtl="0">
              <a:lnSpc>
                <a:spcPct val="70000"/>
              </a:lnSpc>
              <a:spcBef>
                <a:spcPts val="0"/>
              </a:spcBef>
              <a:spcAft>
                <a:spcPts val="0"/>
              </a:spcAft>
              <a:buClr>
                <a:srgbClr val="000000"/>
              </a:buClr>
              <a:buSzPts val="2600"/>
              <a:buFont typeface="Arial"/>
              <a:buNone/>
            </a:pPr>
            <a:r>
              <a:rPr lang="en-IE" sz="2600" b="1" i="0" u="none" strike="noStrike" cap="none">
                <a:solidFill>
                  <a:srgbClr val="575D66"/>
                </a:solidFill>
                <a:latin typeface="Calibri"/>
                <a:ea typeface="Calibri"/>
                <a:cs typeface="Calibri"/>
                <a:sym typeface="Calibri"/>
              </a:rPr>
              <a:t>MISSION</a:t>
            </a:r>
            <a:endParaRPr sz="1400" b="0" i="0" u="none" strike="noStrike" cap="none">
              <a:solidFill>
                <a:srgbClr val="000000"/>
              </a:solidFill>
              <a:latin typeface="Arial"/>
              <a:ea typeface="Arial"/>
              <a:cs typeface="Arial"/>
              <a:sym typeface="Arial"/>
            </a:endParaRPr>
          </a:p>
        </p:txBody>
      </p:sp>
      <p:pic>
        <p:nvPicPr>
          <p:cNvPr id="121" name="Google Shape;121;p9"/>
          <p:cNvPicPr preferRelativeResize="0"/>
          <p:nvPr/>
        </p:nvPicPr>
        <p:blipFill rotWithShape="1">
          <a:blip r:embed="rId3">
            <a:alphaModFix/>
          </a:blip>
          <a:srcRect/>
          <a:stretch/>
        </p:blipFill>
        <p:spPr>
          <a:xfrm>
            <a:off x="7316345" y="4459451"/>
            <a:ext cx="1246258" cy="1762348"/>
          </a:xfrm>
          <a:prstGeom prst="rect">
            <a:avLst/>
          </a:prstGeom>
          <a:noFill/>
          <a:ln>
            <a:noFill/>
          </a:ln>
          <a:effectLst>
            <a:outerShdw blurRad="50800" dist="38100" dir="2700000" algn="tl" rotWithShape="0">
              <a:srgbClr val="000000">
                <a:alpha val="40000"/>
              </a:srgbClr>
            </a:outerShdw>
          </a:effectLst>
        </p:spPr>
      </p:pic>
      <p:sp>
        <p:nvSpPr>
          <p:cNvPr id="122" name="Google Shape;122;p9"/>
          <p:cNvSpPr txBox="1"/>
          <p:nvPr/>
        </p:nvSpPr>
        <p:spPr>
          <a:xfrm>
            <a:off x="8711417" y="4964883"/>
            <a:ext cx="3598513" cy="830997"/>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600"/>
              <a:buFont typeface="Arial"/>
              <a:buNone/>
            </a:pPr>
            <a:r>
              <a:rPr lang="en-IE" sz="1600" b="0" i="0" u="none" strike="noStrike" cap="none">
                <a:solidFill>
                  <a:schemeClr val="dk1"/>
                </a:solidFill>
                <a:latin typeface="Calibri"/>
                <a:ea typeface="Calibri"/>
                <a:cs typeface="Calibri"/>
                <a:sym typeface="Calibri"/>
              </a:rPr>
              <a:t>NUI Galway’s current </a:t>
            </a:r>
            <a:endParaRPr sz="1400" b="0" i="0" u="none" strike="noStrike" cap="none">
              <a:solidFill>
                <a:srgbClr val="000000"/>
              </a:solidFill>
              <a:latin typeface="Arial"/>
              <a:ea typeface="Arial"/>
              <a:cs typeface="Arial"/>
              <a:sym typeface="Arial"/>
            </a:endParaRPr>
          </a:p>
          <a:p>
            <a:pPr marL="6350" marR="0" lvl="1" indent="0" algn="l" rtl="0">
              <a:lnSpc>
                <a:spcPct val="100000"/>
              </a:lnSpc>
              <a:spcBef>
                <a:spcPts val="0"/>
              </a:spcBef>
              <a:spcAft>
                <a:spcPts val="0"/>
              </a:spcAft>
              <a:buClr>
                <a:srgbClr val="000000"/>
              </a:buClr>
              <a:buSzPts val="1600"/>
              <a:buFont typeface="Arial"/>
              <a:buNone/>
            </a:pPr>
            <a:r>
              <a:rPr lang="en-IE" sz="1600" b="0" i="0" u="none" strike="noStrike" cap="none">
                <a:solidFill>
                  <a:schemeClr val="dk1"/>
                </a:solidFill>
                <a:latin typeface="Calibri"/>
                <a:ea typeface="Calibri"/>
                <a:cs typeface="Calibri"/>
                <a:sym typeface="Calibri"/>
              </a:rPr>
              <a:t>strategy is available at:</a:t>
            </a:r>
            <a:br>
              <a:rPr lang="en-IE" sz="1600" b="0" i="0" u="none" strike="noStrike" cap="none">
                <a:solidFill>
                  <a:schemeClr val="dk1"/>
                </a:solidFill>
                <a:latin typeface="Calibri"/>
                <a:ea typeface="Calibri"/>
                <a:cs typeface="Calibri"/>
                <a:sym typeface="Calibri"/>
              </a:rPr>
            </a:br>
            <a:r>
              <a:rPr lang="en-IE" sz="1600" b="1" i="0" u="none" strike="noStrike" cap="none">
                <a:solidFill>
                  <a:srgbClr val="1798F0"/>
                </a:solidFill>
                <a:latin typeface="Calibri"/>
                <a:ea typeface="Calibri"/>
                <a:cs typeface="Calibri"/>
                <a:sym typeface="Calibri"/>
              </a:rPr>
              <a:t>www.nuigalway.ie/vision2020</a:t>
            </a:r>
            <a:endParaRPr sz="1400" b="0" i="0" u="none" strike="noStrike" cap="none">
              <a:solidFill>
                <a:srgbClr val="000000"/>
              </a:solidFill>
              <a:latin typeface="Arial"/>
              <a:ea typeface="Arial"/>
              <a:cs typeface="Arial"/>
              <a:sym typeface="Arial"/>
            </a:endParaRPr>
          </a:p>
        </p:txBody>
      </p:sp>
      <p:sp>
        <p:nvSpPr>
          <p:cNvPr id="123" name="Google Shape;123;p9"/>
          <p:cNvSpPr txBox="1"/>
          <p:nvPr/>
        </p:nvSpPr>
        <p:spPr>
          <a:xfrm>
            <a:off x="1011599" y="2539352"/>
            <a:ext cx="4366416" cy="2554545"/>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NUI Galway will be a leading global university, renowned for our distinctive areas of research, recognised as an institution of choice for our teaching </a:t>
            </a:r>
            <a:br>
              <a:rPr lang="en-IE" sz="2000" b="0" i="0" u="none" strike="noStrike" cap="none">
                <a:solidFill>
                  <a:schemeClr val="lt1"/>
                </a:solidFill>
                <a:latin typeface="Calibri"/>
                <a:ea typeface="Calibri"/>
                <a:cs typeface="Calibri"/>
                <a:sym typeface="Calibri"/>
              </a:rPr>
            </a:br>
            <a:r>
              <a:rPr lang="en-IE" sz="2000" b="0" i="0" u="none" strike="noStrike" cap="none">
                <a:solidFill>
                  <a:schemeClr val="lt1"/>
                </a:solidFill>
                <a:latin typeface="Calibri"/>
                <a:ea typeface="Calibri"/>
                <a:cs typeface="Calibri"/>
                <a:sym typeface="Calibri"/>
              </a:rPr>
              <a:t>and scholarship, celebrated for our outstanding engagement with wider society, and enriched by a dynamic network of partnerships.</a:t>
            </a:r>
            <a:endParaRPr sz="1400" b="0" i="0" u="none" strike="noStrike" cap="none">
              <a:solidFill>
                <a:srgbClr val="000000"/>
              </a:solidFill>
              <a:latin typeface="Arial"/>
              <a:ea typeface="Arial"/>
              <a:cs typeface="Arial"/>
              <a:sym typeface="Arial"/>
            </a:endParaRPr>
          </a:p>
        </p:txBody>
      </p:sp>
      <p:sp>
        <p:nvSpPr>
          <p:cNvPr id="124" name="Google Shape;124;p9"/>
          <p:cNvSpPr txBox="1"/>
          <p:nvPr/>
        </p:nvSpPr>
        <p:spPr>
          <a:xfrm>
            <a:off x="7466498" y="2488948"/>
            <a:ext cx="4514568" cy="1323439"/>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To foster a vibrant community of students and staff, where distinguished learning, impactful research, and creative thinking are shared with the world.</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5_Blank">
  <p:cSld name="5_Blank">
    <p:spTree>
      <p:nvGrpSpPr>
        <p:cNvPr id="1" name="Shape 125"/>
        <p:cNvGrpSpPr/>
        <p:nvPr/>
      </p:nvGrpSpPr>
      <p:grpSpPr>
        <a:xfrm>
          <a:off x="0" y="0"/>
          <a:ext cx="0" cy="0"/>
          <a:chOff x="0" y="0"/>
          <a:chExt cx="0" cy="0"/>
        </a:xfrm>
      </p:grpSpPr>
      <p:sp>
        <p:nvSpPr>
          <p:cNvPr id="126" name="Google Shape;126;p10"/>
          <p:cNvSpPr/>
          <p:nvPr/>
        </p:nvSpPr>
        <p:spPr>
          <a:xfrm>
            <a:off x="0" y="0"/>
            <a:ext cx="12192000" cy="6858000"/>
          </a:xfrm>
          <a:prstGeom prst="rect">
            <a:avLst/>
          </a:prstGeom>
          <a:solidFill>
            <a:srgbClr val="88D1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8D08C"/>
              </a:solidFill>
              <a:latin typeface="Calibri"/>
              <a:ea typeface="Calibri"/>
              <a:cs typeface="Calibri"/>
              <a:sym typeface="Calibri"/>
            </a:endParaRPr>
          </a:p>
        </p:txBody>
      </p:sp>
      <p:pic>
        <p:nvPicPr>
          <p:cNvPr id="127" name="Google Shape;127;p10"/>
          <p:cNvPicPr preferRelativeResize="0"/>
          <p:nvPr/>
        </p:nvPicPr>
        <p:blipFill rotWithShape="1">
          <a:blip r:embed="rId2">
            <a:alphaModFix/>
          </a:blip>
          <a:srcRect t="3148" b="9178"/>
          <a:stretch/>
        </p:blipFill>
        <p:spPr>
          <a:xfrm>
            <a:off x="2724841" y="-1"/>
            <a:ext cx="5828812" cy="6858001"/>
          </a:xfrm>
          <a:prstGeom prst="rect">
            <a:avLst/>
          </a:prstGeom>
          <a:noFill/>
          <a:ln>
            <a:noFill/>
          </a:ln>
          <a:effectLst>
            <a:outerShdw blurRad="165100" dist="38100" dir="2700000" sx="103000" sy="103000" algn="tl" rotWithShape="0">
              <a:srgbClr val="000000">
                <a:alpha val="34509"/>
              </a:srgbClr>
            </a:outerShdw>
          </a:effectLst>
        </p:spPr>
      </p:pic>
      <p:sp>
        <p:nvSpPr>
          <p:cNvPr id="128" name="Google Shape;128;p10"/>
          <p:cNvSpPr txBox="1"/>
          <p:nvPr/>
        </p:nvSpPr>
        <p:spPr>
          <a:xfrm>
            <a:off x="8338280" y="2624313"/>
            <a:ext cx="3598513" cy="2215991"/>
          </a:xfrm>
          <a:prstGeom prst="rect">
            <a:avLst/>
          </a:prstGeom>
          <a:noFill/>
          <a:ln>
            <a:noFill/>
          </a:ln>
        </p:spPr>
        <p:txBody>
          <a:bodyPr spcFirstLastPara="1" wrap="square" lIns="91425" tIns="45700" rIns="91425" bIns="45700" anchor="t" anchorCtr="0">
            <a:noAutofit/>
          </a:bodyPr>
          <a:lstStyle/>
          <a:p>
            <a:pPr marL="635000" marR="0" lvl="1" indent="0" algn="l" rtl="0">
              <a:lnSpc>
                <a:spcPct val="150000"/>
              </a:lnSpc>
              <a:spcBef>
                <a:spcPts val="0"/>
              </a:spcBef>
              <a:spcAft>
                <a:spcPts val="0"/>
              </a:spcAft>
              <a:buClr>
                <a:srgbClr val="000000"/>
              </a:buClr>
              <a:buSzPts val="2300"/>
              <a:buFont typeface="Arial"/>
              <a:buNone/>
            </a:pPr>
            <a:r>
              <a:rPr lang="en-IE" sz="2300" b="1" i="0" u="none" strike="noStrike" cap="none">
                <a:solidFill>
                  <a:schemeClr val="lt1"/>
                </a:solidFill>
                <a:latin typeface="Calibri"/>
                <a:ea typeface="Calibri"/>
                <a:cs typeface="Calibri"/>
                <a:sym typeface="Calibri"/>
              </a:rPr>
              <a:t>Medical Academies</a:t>
            </a:r>
            <a:endParaRPr sz="1400" b="0" i="0" u="none" strike="noStrike" cap="none">
              <a:solidFill>
                <a:srgbClr val="000000"/>
              </a:solidFill>
              <a:latin typeface="Arial"/>
              <a:ea typeface="Arial"/>
              <a:cs typeface="Arial"/>
              <a:sym typeface="Arial"/>
            </a:endParaRPr>
          </a:p>
          <a:p>
            <a:pPr marL="635000" marR="0" lvl="1" indent="0" algn="l" rtl="0">
              <a:lnSpc>
                <a:spcPct val="150000"/>
              </a:lnSpc>
              <a:spcBef>
                <a:spcPts val="0"/>
              </a:spcBef>
              <a:spcAft>
                <a:spcPts val="0"/>
              </a:spcAft>
              <a:buClr>
                <a:srgbClr val="000000"/>
              </a:buClr>
              <a:buSzPts val="2300"/>
              <a:buFont typeface="Arial"/>
              <a:buNone/>
            </a:pPr>
            <a:r>
              <a:rPr lang="en-IE" sz="2300" b="1" i="0" u="none" strike="noStrike" cap="none">
                <a:solidFill>
                  <a:schemeClr val="lt1"/>
                </a:solidFill>
                <a:latin typeface="Calibri"/>
                <a:ea typeface="Calibri"/>
                <a:cs typeface="Calibri"/>
                <a:sym typeface="Calibri"/>
              </a:rPr>
              <a:t>Teaching Centres</a:t>
            </a:r>
            <a:endParaRPr sz="2300" b="1" i="0" u="none" strike="noStrike" cap="none">
              <a:solidFill>
                <a:schemeClr val="lt1"/>
              </a:solidFill>
              <a:latin typeface="Calibri"/>
              <a:ea typeface="Calibri"/>
              <a:cs typeface="Calibri"/>
              <a:sym typeface="Calibri"/>
            </a:endParaRPr>
          </a:p>
          <a:p>
            <a:pPr marL="635000" marR="0" lvl="1" indent="0" algn="l" rtl="0">
              <a:lnSpc>
                <a:spcPct val="150000"/>
              </a:lnSpc>
              <a:spcBef>
                <a:spcPts val="0"/>
              </a:spcBef>
              <a:spcAft>
                <a:spcPts val="0"/>
              </a:spcAft>
              <a:buClr>
                <a:srgbClr val="000000"/>
              </a:buClr>
              <a:buSzPts val="2300"/>
              <a:buFont typeface="Arial"/>
              <a:buNone/>
            </a:pPr>
            <a:r>
              <a:rPr lang="en-IE" sz="2300" b="1" i="0" u="none" strike="noStrike" cap="none">
                <a:solidFill>
                  <a:schemeClr val="lt1"/>
                </a:solidFill>
                <a:latin typeface="Calibri"/>
                <a:ea typeface="Calibri"/>
                <a:cs typeface="Calibri"/>
                <a:sym typeface="Calibri"/>
              </a:rPr>
              <a:t>Irish-Language Centres</a:t>
            </a:r>
            <a:endParaRPr sz="2300" b="1" i="0" u="none" strike="noStrike" cap="none">
              <a:solidFill>
                <a:schemeClr val="lt1"/>
              </a:solidFill>
              <a:latin typeface="Calibri"/>
              <a:ea typeface="Calibri"/>
              <a:cs typeface="Calibri"/>
              <a:sym typeface="Calibri"/>
            </a:endParaRPr>
          </a:p>
          <a:p>
            <a:pPr marL="635000" marR="0" lvl="1" indent="0" algn="l" rtl="0">
              <a:lnSpc>
                <a:spcPct val="150000"/>
              </a:lnSpc>
              <a:spcBef>
                <a:spcPts val="0"/>
              </a:spcBef>
              <a:spcAft>
                <a:spcPts val="0"/>
              </a:spcAft>
              <a:buClr>
                <a:srgbClr val="000000"/>
              </a:buClr>
              <a:buSzPts val="2300"/>
              <a:buFont typeface="Arial"/>
              <a:buNone/>
            </a:pPr>
            <a:r>
              <a:rPr lang="en-IE" sz="2300" b="1" i="0" u="none" strike="noStrike" cap="none">
                <a:solidFill>
                  <a:schemeClr val="lt1"/>
                </a:solidFill>
                <a:latin typeface="Calibri"/>
                <a:ea typeface="Calibri"/>
                <a:cs typeface="Calibri"/>
                <a:sym typeface="Calibri"/>
              </a:rPr>
              <a:t>Research Centres</a:t>
            </a:r>
            <a:endParaRPr sz="2300" b="1" i="0" u="none" strike="noStrike" cap="none">
              <a:solidFill>
                <a:schemeClr val="lt1"/>
              </a:solidFill>
              <a:latin typeface="Calibri"/>
              <a:ea typeface="Calibri"/>
              <a:cs typeface="Calibri"/>
              <a:sym typeface="Calibri"/>
            </a:endParaRPr>
          </a:p>
        </p:txBody>
      </p:sp>
      <p:sp>
        <p:nvSpPr>
          <p:cNvPr id="129" name="Google Shape;129;p10"/>
          <p:cNvSpPr txBox="1"/>
          <p:nvPr/>
        </p:nvSpPr>
        <p:spPr>
          <a:xfrm>
            <a:off x="398405" y="381158"/>
            <a:ext cx="3939325" cy="1315360"/>
          </a:xfrm>
          <a:prstGeom prst="rect">
            <a:avLst/>
          </a:prstGeom>
          <a:noFill/>
          <a:ln>
            <a:noFill/>
          </a:ln>
        </p:spPr>
        <p:txBody>
          <a:bodyPr spcFirstLastPara="1" wrap="square" lIns="91425" tIns="45700" rIns="91425" bIns="45700" anchor="t" anchorCtr="0">
            <a:noAutofit/>
          </a:bodyPr>
          <a:lstStyle/>
          <a:p>
            <a:pPr marL="6350" marR="0" lvl="1" indent="0" algn="l" rtl="0">
              <a:lnSpc>
                <a:spcPct val="70000"/>
              </a:lnSpc>
              <a:spcBef>
                <a:spcPts val="0"/>
              </a:spcBef>
              <a:spcAft>
                <a:spcPts val="0"/>
              </a:spcAft>
              <a:buClr>
                <a:srgbClr val="000000"/>
              </a:buClr>
              <a:buSzPts val="5500"/>
              <a:buFont typeface="Arial"/>
              <a:buNone/>
            </a:pPr>
            <a:r>
              <a:rPr lang="en-IE" sz="5500" b="0" i="0" u="none" strike="noStrike" cap="none">
                <a:solidFill>
                  <a:schemeClr val="lt1"/>
                </a:solidFill>
                <a:latin typeface="Calibri"/>
                <a:ea typeface="Calibri"/>
                <a:cs typeface="Calibri"/>
                <a:sym typeface="Calibri"/>
              </a:rPr>
              <a:t>NUI Galway</a:t>
            </a:r>
            <a:endParaRPr sz="1400" b="0" i="0" u="none" strike="noStrike" cap="none">
              <a:solidFill>
                <a:srgbClr val="000000"/>
              </a:solidFill>
              <a:latin typeface="Arial"/>
              <a:ea typeface="Arial"/>
              <a:cs typeface="Arial"/>
              <a:sym typeface="Arial"/>
            </a:endParaRPr>
          </a:p>
          <a:p>
            <a:pPr marL="6350" marR="0" lvl="1" indent="0" algn="l" rtl="0">
              <a:lnSpc>
                <a:spcPct val="70000"/>
              </a:lnSpc>
              <a:spcBef>
                <a:spcPts val="0"/>
              </a:spcBef>
              <a:spcAft>
                <a:spcPts val="0"/>
              </a:spcAft>
              <a:buClr>
                <a:srgbClr val="000000"/>
              </a:buClr>
              <a:buSzPts val="5500"/>
              <a:buFont typeface="Arial"/>
              <a:buNone/>
            </a:pPr>
            <a:r>
              <a:rPr lang="en-IE" sz="5500" b="0" i="0" u="none" strike="noStrike" cap="none">
                <a:solidFill>
                  <a:schemeClr val="lt1"/>
                </a:solidFill>
                <a:latin typeface="Calibri"/>
                <a:ea typeface="Calibri"/>
                <a:cs typeface="Calibri"/>
                <a:sym typeface="Calibri"/>
              </a:rPr>
              <a:t>Campuses</a:t>
            </a:r>
            <a:endParaRPr sz="1400" b="0" i="0" u="none" strike="noStrike" cap="none">
              <a:solidFill>
                <a:srgbClr val="000000"/>
              </a:solidFill>
              <a:latin typeface="Arial"/>
              <a:ea typeface="Arial"/>
              <a:cs typeface="Arial"/>
              <a:sym typeface="Arial"/>
            </a:endParaRPr>
          </a:p>
        </p:txBody>
      </p:sp>
      <p:sp>
        <p:nvSpPr>
          <p:cNvPr id="130" name="Google Shape;130;p10"/>
          <p:cNvSpPr txBox="1"/>
          <p:nvPr/>
        </p:nvSpPr>
        <p:spPr>
          <a:xfrm>
            <a:off x="4839292" y="4732515"/>
            <a:ext cx="1902898" cy="568361"/>
          </a:xfrm>
          <a:prstGeom prst="rect">
            <a:avLst/>
          </a:prstGeom>
          <a:noFill/>
          <a:ln>
            <a:noFill/>
          </a:ln>
        </p:spPr>
        <p:txBody>
          <a:bodyPr spcFirstLastPara="1" wrap="square" lIns="91425" tIns="45700" rIns="91425" bIns="45700" anchor="t" anchorCtr="0">
            <a:noAutofit/>
          </a:bodyPr>
          <a:lstStyle/>
          <a:p>
            <a:pPr marL="12700" marR="0" lvl="1" indent="0" algn="l" rtl="0">
              <a:lnSpc>
                <a:spcPct val="150000"/>
              </a:lnSpc>
              <a:spcBef>
                <a:spcPts val="0"/>
              </a:spcBef>
              <a:spcAft>
                <a:spcPts val="0"/>
              </a:spcAft>
              <a:buClr>
                <a:srgbClr val="000000"/>
              </a:buClr>
              <a:buSzPts val="2300"/>
              <a:buFont typeface="Arial"/>
              <a:buNone/>
            </a:pPr>
            <a:r>
              <a:rPr lang="en-IE" sz="2300" b="1" i="0" u="none" strike="noStrike" cap="none">
                <a:solidFill>
                  <a:schemeClr val="lt1"/>
                </a:solidFill>
                <a:latin typeface="Calibri"/>
                <a:ea typeface="Calibri"/>
                <a:cs typeface="Calibri"/>
                <a:sym typeface="Calibri"/>
              </a:rPr>
              <a:t>Limerick</a:t>
            </a:r>
            <a:endParaRPr sz="1400" b="0" i="0" u="none" strike="noStrike" cap="none">
              <a:solidFill>
                <a:srgbClr val="000000"/>
              </a:solidFill>
              <a:latin typeface="Arial"/>
              <a:ea typeface="Arial"/>
              <a:cs typeface="Arial"/>
              <a:sym typeface="Arial"/>
            </a:endParaRPr>
          </a:p>
        </p:txBody>
      </p:sp>
      <p:sp>
        <p:nvSpPr>
          <p:cNvPr id="131" name="Google Shape;131;p10"/>
          <p:cNvSpPr/>
          <p:nvPr/>
        </p:nvSpPr>
        <p:spPr>
          <a:xfrm>
            <a:off x="4692197" y="5007677"/>
            <a:ext cx="185186" cy="185184"/>
          </a:xfrm>
          <a:prstGeom prst="ellipse">
            <a:avLst/>
          </a:prstGeom>
          <a:solidFill>
            <a:srgbClr val="28467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10"/>
          <p:cNvSpPr txBox="1"/>
          <p:nvPr/>
        </p:nvSpPr>
        <p:spPr>
          <a:xfrm>
            <a:off x="6801846" y="3688213"/>
            <a:ext cx="1545842" cy="568361"/>
          </a:xfrm>
          <a:prstGeom prst="rect">
            <a:avLst/>
          </a:prstGeom>
          <a:noFill/>
          <a:ln>
            <a:noFill/>
          </a:ln>
        </p:spPr>
        <p:txBody>
          <a:bodyPr spcFirstLastPara="1" wrap="square" lIns="91425" tIns="45700" rIns="91425" bIns="45700" anchor="t" anchorCtr="0">
            <a:noAutofit/>
          </a:bodyPr>
          <a:lstStyle/>
          <a:p>
            <a:pPr marL="12700" marR="0" lvl="1" indent="0" algn="l" rtl="0">
              <a:lnSpc>
                <a:spcPct val="150000"/>
              </a:lnSpc>
              <a:spcBef>
                <a:spcPts val="0"/>
              </a:spcBef>
              <a:spcAft>
                <a:spcPts val="0"/>
              </a:spcAft>
              <a:buClr>
                <a:srgbClr val="000000"/>
              </a:buClr>
              <a:buSzPts val="2300"/>
              <a:buFont typeface="Arial"/>
              <a:buNone/>
            </a:pPr>
            <a:r>
              <a:rPr lang="en-IE" sz="2300" b="1" i="0" u="none" strike="noStrike" cap="none">
                <a:solidFill>
                  <a:schemeClr val="lt1"/>
                </a:solidFill>
                <a:latin typeface="Calibri"/>
                <a:ea typeface="Calibri"/>
                <a:cs typeface="Calibri"/>
                <a:sym typeface="Calibri"/>
              </a:rPr>
              <a:t>Dublin</a:t>
            </a:r>
            <a:endParaRPr sz="2300" b="1" i="0" u="none" strike="noStrike" cap="none">
              <a:solidFill>
                <a:schemeClr val="lt1"/>
              </a:solidFill>
              <a:latin typeface="Calibri"/>
              <a:ea typeface="Calibri"/>
              <a:cs typeface="Calibri"/>
              <a:sym typeface="Calibri"/>
            </a:endParaRPr>
          </a:p>
        </p:txBody>
      </p:sp>
      <p:sp>
        <p:nvSpPr>
          <p:cNvPr id="133" name="Google Shape;133;p10"/>
          <p:cNvSpPr/>
          <p:nvPr/>
        </p:nvSpPr>
        <p:spPr>
          <a:xfrm>
            <a:off x="7524449" y="3737032"/>
            <a:ext cx="185186" cy="185184"/>
          </a:xfrm>
          <a:prstGeom prst="ellipse">
            <a:avLst/>
          </a:prstGeom>
          <a:solidFill>
            <a:srgbClr val="28467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4" name="Google Shape;134;p10"/>
          <p:cNvSpPr txBox="1"/>
          <p:nvPr/>
        </p:nvSpPr>
        <p:spPr>
          <a:xfrm>
            <a:off x="7202902" y="1137911"/>
            <a:ext cx="1545842" cy="568361"/>
          </a:xfrm>
          <a:prstGeom prst="rect">
            <a:avLst/>
          </a:prstGeom>
          <a:noFill/>
          <a:ln>
            <a:noFill/>
          </a:ln>
        </p:spPr>
        <p:txBody>
          <a:bodyPr spcFirstLastPara="1" wrap="square" lIns="91425" tIns="45700" rIns="91425" bIns="45700" anchor="t" anchorCtr="0">
            <a:noAutofit/>
          </a:bodyPr>
          <a:lstStyle/>
          <a:p>
            <a:pPr marL="12700" marR="0" lvl="1" indent="0" algn="l" rtl="0">
              <a:lnSpc>
                <a:spcPct val="150000"/>
              </a:lnSpc>
              <a:spcBef>
                <a:spcPts val="0"/>
              </a:spcBef>
              <a:spcAft>
                <a:spcPts val="0"/>
              </a:spcAft>
              <a:buClr>
                <a:srgbClr val="000000"/>
              </a:buClr>
              <a:buSzPts val="2300"/>
              <a:buFont typeface="Arial"/>
              <a:buNone/>
            </a:pPr>
            <a:r>
              <a:rPr lang="en-IE" sz="2300" b="1" i="0" u="none" strike="noStrike" cap="none">
                <a:solidFill>
                  <a:schemeClr val="lt1"/>
                </a:solidFill>
                <a:latin typeface="Calibri"/>
                <a:ea typeface="Calibri"/>
                <a:cs typeface="Calibri"/>
                <a:sym typeface="Calibri"/>
              </a:rPr>
              <a:t>Belfast</a:t>
            </a:r>
            <a:endParaRPr sz="2300" b="1" i="0" u="none" strike="noStrike" cap="none">
              <a:solidFill>
                <a:schemeClr val="lt1"/>
              </a:solidFill>
              <a:latin typeface="Calibri"/>
              <a:ea typeface="Calibri"/>
              <a:cs typeface="Calibri"/>
              <a:sym typeface="Calibri"/>
            </a:endParaRPr>
          </a:p>
        </p:txBody>
      </p:sp>
      <p:sp>
        <p:nvSpPr>
          <p:cNvPr id="135" name="Google Shape;135;p10"/>
          <p:cNvSpPr/>
          <p:nvPr/>
        </p:nvSpPr>
        <p:spPr>
          <a:xfrm>
            <a:off x="7887594" y="1161947"/>
            <a:ext cx="185186" cy="185184"/>
          </a:xfrm>
          <a:prstGeom prst="ellipse">
            <a:avLst/>
          </a:prstGeom>
          <a:solidFill>
            <a:srgbClr val="28467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6" name="Google Shape;136;p10"/>
          <p:cNvSpPr txBox="1"/>
          <p:nvPr/>
        </p:nvSpPr>
        <p:spPr>
          <a:xfrm>
            <a:off x="4542221" y="3893712"/>
            <a:ext cx="1902898" cy="568361"/>
          </a:xfrm>
          <a:prstGeom prst="rect">
            <a:avLst/>
          </a:prstGeom>
          <a:noFill/>
          <a:ln>
            <a:noFill/>
          </a:ln>
        </p:spPr>
        <p:txBody>
          <a:bodyPr spcFirstLastPara="1" wrap="square" lIns="91425" tIns="45700" rIns="91425" bIns="45700" anchor="t" anchorCtr="0">
            <a:noAutofit/>
          </a:bodyPr>
          <a:lstStyle/>
          <a:p>
            <a:pPr marL="12700" marR="0" lvl="1" indent="0" algn="l" rtl="0">
              <a:lnSpc>
                <a:spcPct val="150000"/>
              </a:lnSpc>
              <a:spcBef>
                <a:spcPts val="0"/>
              </a:spcBef>
              <a:spcAft>
                <a:spcPts val="0"/>
              </a:spcAft>
              <a:buClr>
                <a:srgbClr val="000000"/>
              </a:buClr>
              <a:buSzPts val="2300"/>
              <a:buFont typeface="Arial"/>
              <a:buNone/>
            </a:pPr>
            <a:r>
              <a:rPr lang="en-IE" sz="2300" b="1" i="0" u="none" strike="noStrike" cap="none">
                <a:solidFill>
                  <a:schemeClr val="lt1"/>
                </a:solidFill>
                <a:latin typeface="Calibri"/>
                <a:ea typeface="Calibri"/>
                <a:cs typeface="Calibri"/>
                <a:sym typeface="Calibri"/>
              </a:rPr>
              <a:t>GALWAY</a:t>
            </a:r>
            <a:endParaRPr sz="1400" b="0" i="0" u="none" strike="noStrike" cap="none">
              <a:solidFill>
                <a:srgbClr val="000000"/>
              </a:solidFill>
              <a:latin typeface="Arial"/>
              <a:ea typeface="Arial"/>
              <a:cs typeface="Arial"/>
              <a:sym typeface="Arial"/>
            </a:endParaRPr>
          </a:p>
        </p:txBody>
      </p:sp>
      <p:pic>
        <p:nvPicPr>
          <p:cNvPr id="137" name="Google Shape;137;p10"/>
          <p:cNvPicPr preferRelativeResize="0"/>
          <p:nvPr/>
        </p:nvPicPr>
        <p:blipFill rotWithShape="1">
          <a:blip r:embed="rId3">
            <a:alphaModFix/>
          </a:blip>
          <a:srcRect r="69543"/>
          <a:stretch/>
        </p:blipFill>
        <p:spPr>
          <a:xfrm>
            <a:off x="4219636" y="3671015"/>
            <a:ext cx="314705" cy="319073"/>
          </a:xfrm>
          <a:prstGeom prst="rect">
            <a:avLst/>
          </a:prstGeom>
          <a:noFill/>
          <a:ln>
            <a:noFill/>
          </a:ln>
        </p:spPr>
      </p:pic>
      <p:grpSp>
        <p:nvGrpSpPr>
          <p:cNvPr id="138" name="Google Shape;138;p10"/>
          <p:cNvGrpSpPr/>
          <p:nvPr/>
        </p:nvGrpSpPr>
        <p:grpSpPr>
          <a:xfrm>
            <a:off x="4113952" y="4134978"/>
            <a:ext cx="275642" cy="275642"/>
            <a:chOff x="4335701" y="3850853"/>
            <a:chExt cx="319888" cy="319888"/>
          </a:xfrm>
        </p:grpSpPr>
        <p:sp>
          <p:nvSpPr>
            <p:cNvPr id="139" name="Google Shape;139;p10"/>
            <p:cNvSpPr/>
            <p:nvPr/>
          </p:nvSpPr>
          <p:spPr>
            <a:xfrm>
              <a:off x="4335701" y="3850853"/>
              <a:ext cx="319888" cy="319888"/>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40" name="Google Shape;140;p10"/>
            <p:cNvPicPr preferRelativeResize="0"/>
            <p:nvPr/>
          </p:nvPicPr>
          <p:blipFill rotWithShape="1">
            <a:blip r:embed="rId4">
              <a:alphaModFix/>
            </a:blip>
            <a:srcRect r="76243"/>
            <a:stretch/>
          </p:blipFill>
          <p:spPr>
            <a:xfrm rot="10800000" flipH="1">
              <a:off x="4384776" y="3881320"/>
              <a:ext cx="252280" cy="258954"/>
            </a:xfrm>
            <a:prstGeom prst="rect">
              <a:avLst/>
            </a:prstGeom>
            <a:noFill/>
            <a:ln>
              <a:noFill/>
            </a:ln>
          </p:spPr>
        </p:pic>
      </p:grpSp>
      <p:grpSp>
        <p:nvGrpSpPr>
          <p:cNvPr id="141" name="Google Shape;141;p10"/>
          <p:cNvGrpSpPr/>
          <p:nvPr/>
        </p:nvGrpSpPr>
        <p:grpSpPr>
          <a:xfrm>
            <a:off x="4570188" y="3711756"/>
            <a:ext cx="249249" cy="249390"/>
            <a:chOff x="5235088" y="3530081"/>
            <a:chExt cx="289256" cy="289421"/>
          </a:xfrm>
        </p:grpSpPr>
        <p:sp>
          <p:nvSpPr>
            <p:cNvPr id="142" name="Google Shape;142;p10"/>
            <p:cNvSpPr/>
            <p:nvPr/>
          </p:nvSpPr>
          <p:spPr>
            <a:xfrm>
              <a:off x="5235986" y="3530081"/>
              <a:ext cx="288358" cy="289421"/>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43" name="Google Shape;143;p10"/>
            <p:cNvPicPr preferRelativeResize="0"/>
            <p:nvPr/>
          </p:nvPicPr>
          <p:blipFill rotWithShape="1">
            <a:blip r:embed="rId5">
              <a:alphaModFix/>
            </a:blip>
            <a:srcRect l="54698" t="-3348" r="20795" b="2790"/>
            <a:stretch/>
          </p:blipFill>
          <p:spPr>
            <a:xfrm flipH="1">
              <a:off x="5235088" y="3544831"/>
              <a:ext cx="262042" cy="260742"/>
            </a:xfrm>
            <a:prstGeom prst="rect">
              <a:avLst/>
            </a:prstGeom>
            <a:noFill/>
            <a:ln>
              <a:noFill/>
            </a:ln>
          </p:spPr>
        </p:pic>
      </p:grpSp>
      <p:grpSp>
        <p:nvGrpSpPr>
          <p:cNvPr id="144" name="Google Shape;144;p10"/>
          <p:cNvGrpSpPr/>
          <p:nvPr/>
        </p:nvGrpSpPr>
        <p:grpSpPr>
          <a:xfrm>
            <a:off x="4416555" y="4854386"/>
            <a:ext cx="275642" cy="275642"/>
            <a:chOff x="5527990" y="3750678"/>
            <a:chExt cx="393774" cy="393774"/>
          </a:xfrm>
        </p:grpSpPr>
        <p:sp>
          <p:nvSpPr>
            <p:cNvPr id="145" name="Google Shape;145;p10"/>
            <p:cNvSpPr/>
            <p:nvPr/>
          </p:nvSpPr>
          <p:spPr>
            <a:xfrm>
              <a:off x="5527990" y="3750678"/>
              <a:ext cx="393774" cy="393774"/>
            </a:xfrm>
            <a:prstGeom prst="ellipse">
              <a:avLst/>
            </a:prstGeom>
            <a:solidFill>
              <a:srgbClr val="FF8B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46" name="Google Shape;146;p10"/>
            <p:cNvPicPr preferRelativeResize="0"/>
            <p:nvPr/>
          </p:nvPicPr>
          <p:blipFill rotWithShape="1">
            <a:blip r:embed="rId4">
              <a:alphaModFix/>
            </a:blip>
            <a:srcRect l="27239" t="-3686" r="49004" b="3127"/>
            <a:stretch/>
          </p:blipFill>
          <p:spPr>
            <a:xfrm flipH="1">
              <a:off x="5560423" y="3788182"/>
              <a:ext cx="310550" cy="318766"/>
            </a:xfrm>
            <a:prstGeom prst="rect">
              <a:avLst/>
            </a:prstGeom>
            <a:noFill/>
            <a:ln>
              <a:noFill/>
            </a:ln>
          </p:spPr>
        </p:pic>
      </p:grpSp>
      <p:grpSp>
        <p:nvGrpSpPr>
          <p:cNvPr id="147" name="Google Shape;147;p10"/>
          <p:cNvGrpSpPr/>
          <p:nvPr/>
        </p:nvGrpSpPr>
        <p:grpSpPr>
          <a:xfrm>
            <a:off x="5131380" y="3692551"/>
            <a:ext cx="275642" cy="275642"/>
            <a:chOff x="5777361" y="3530081"/>
            <a:chExt cx="319888" cy="319888"/>
          </a:xfrm>
        </p:grpSpPr>
        <p:sp>
          <p:nvSpPr>
            <p:cNvPr id="148" name="Google Shape;148;p10"/>
            <p:cNvSpPr/>
            <p:nvPr/>
          </p:nvSpPr>
          <p:spPr>
            <a:xfrm>
              <a:off x="5777361" y="3530081"/>
              <a:ext cx="319888" cy="319888"/>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49" name="Google Shape;149;p10"/>
            <p:cNvPicPr preferRelativeResize="0"/>
            <p:nvPr/>
          </p:nvPicPr>
          <p:blipFill rotWithShape="1">
            <a:blip r:embed="rId4">
              <a:alphaModFix/>
            </a:blip>
            <a:srcRect r="76243"/>
            <a:stretch/>
          </p:blipFill>
          <p:spPr>
            <a:xfrm rot="10800000" flipH="1">
              <a:off x="5817162" y="3560548"/>
              <a:ext cx="252280" cy="258954"/>
            </a:xfrm>
            <a:prstGeom prst="rect">
              <a:avLst/>
            </a:prstGeom>
            <a:noFill/>
            <a:ln>
              <a:noFill/>
            </a:ln>
          </p:spPr>
        </p:pic>
      </p:grpSp>
      <p:grpSp>
        <p:nvGrpSpPr>
          <p:cNvPr id="150" name="Google Shape;150;p10"/>
          <p:cNvGrpSpPr/>
          <p:nvPr/>
        </p:nvGrpSpPr>
        <p:grpSpPr>
          <a:xfrm>
            <a:off x="3331116" y="3554904"/>
            <a:ext cx="275642" cy="275642"/>
            <a:chOff x="3845349" y="3308812"/>
            <a:chExt cx="319888" cy="319888"/>
          </a:xfrm>
        </p:grpSpPr>
        <p:sp>
          <p:nvSpPr>
            <p:cNvPr id="151" name="Google Shape;151;p10"/>
            <p:cNvSpPr/>
            <p:nvPr/>
          </p:nvSpPr>
          <p:spPr>
            <a:xfrm>
              <a:off x="3845349" y="3308812"/>
              <a:ext cx="319888" cy="319888"/>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52" name="Google Shape;152;p10"/>
            <p:cNvPicPr preferRelativeResize="0"/>
            <p:nvPr/>
          </p:nvPicPr>
          <p:blipFill rotWithShape="1">
            <a:blip r:embed="rId4">
              <a:alphaModFix/>
            </a:blip>
            <a:srcRect r="76243"/>
            <a:stretch/>
          </p:blipFill>
          <p:spPr>
            <a:xfrm rot="10800000" flipH="1">
              <a:off x="3885150" y="3339279"/>
              <a:ext cx="252280" cy="258954"/>
            </a:xfrm>
            <a:prstGeom prst="rect">
              <a:avLst/>
            </a:prstGeom>
            <a:noFill/>
            <a:ln>
              <a:noFill/>
            </a:ln>
          </p:spPr>
        </p:pic>
      </p:grpSp>
      <p:grpSp>
        <p:nvGrpSpPr>
          <p:cNvPr id="153" name="Google Shape;153;p10"/>
          <p:cNvGrpSpPr/>
          <p:nvPr/>
        </p:nvGrpSpPr>
        <p:grpSpPr>
          <a:xfrm>
            <a:off x="4819413" y="3114188"/>
            <a:ext cx="249249" cy="249390"/>
            <a:chOff x="5173661" y="3130180"/>
            <a:chExt cx="289256" cy="289421"/>
          </a:xfrm>
        </p:grpSpPr>
        <p:sp>
          <p:nvSpPr>
            <p:cNvPr id="154" name="Google Shape;154;p10"/>
            <p:cNvSpPr/>
            <p:nvPr/>
          </p:nvSpPr>
          <p:spPr>
            <a:xfrm>
              <a:off x="5174559" y="3130180"/>
              <a:ext cx="288358" cy="289421"/>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55" name="Google Shape;155;p10"/>
            <p:cNvPicPr preferRelativeResize="0"/>
            <p:nvPr/>
          </p:nvPicPr>
          <p:blipFill rotWithShape="1">
            <a:blip r:embed="rId5">
              <a:alphaModFix/>
            </a:blip>
            <a:srcRect l="54698" t="-3348" r="20795" b="2790"/>
            <a:stretch/>
          </p:blipFill>
          <p:spPr>
            <a:xfrm flipH="1">
              <a:off x="5173661" y="3144930"/>
              <a:ext cx="262042" cy="260742"/>
            </a:xfrm>
            <a:prstGeom prst="rect">
              <a:avLst/>
            </a:prstGeom>
            <a:noFill/>
            <a:ln>
              <a:noFill/>
            </a:ln>
          </p:spPr>
        </p:pic>
      </p:grpSp>
      <p:grpSp>
        <p:nvGrpSpPr>
          <p:cNvPr id="156" name="Google Shape;156;p10"/>
          <p:cNvGrpSpPr/>
          <p:nvPr/>
        </p:nvGrpSpPr>
        <p:grpSpPr>
          <a:xfrm>
            <a:off x="3955759" y="2638817"/>
            <a:ext cx="249249" cy="249390"/>
            <a:chOff x="4400356" y="3054140"/>
            <a:chExt cx="289256" cy="289421"/>
          </a:xfrm>
        </p:grpSpPr>
        <p:sp>
          <p:nvSpPr>
            <p:cNvPr id="157" name="Google Shape;157;p10"/>
            <p:cNvSpPr/>
            <p:nvPr/>
          </p:nvSpPr>
          <p:spPr>
            <a:xfrm>
              <a:off x="4401254" y="3054140"/>
              <a:ext cx="288358" cy="289421"/>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58" name="Google Shape;158;p10"/>
            <p:cNvPicPr preferRelativeResize="0"/>
            <p:nvPr/>
          </p:nvPicPr>
          <p:blipFill rotWithShape="1">
            <a:blip r:embed="rId5">
              <a:alphaModFix/>
            </a:blip>
            <a:srcRect l="54698" t="-3348" r="20795" b="2790"/>
            <a:stretch/>
          </p:blipFill>
          <p:spPr>
            <a:xfrm flipH="1">
              <a:off x="4400356" y="3068890"/>
              <a:ext cx="262042" cy="260742"/>
            </a:xfrm>
            <a:prstGeom prst="rect">
              <a:avLst/>
            </a:prstGeom>
            <a:noFill/>
            <a:ln>
              <a:noFill/>
            </a:ln>
          </p:spPr>
        </p:pic>
      </p:grpSp>
      <p:grpSp>
        <p:nvGrpSpPr>
          <p:cNvPr id="159" name="Google Shape;159;p10"/>
          <p:cNvGrpSpPr/>
          <p:nvPr/>
        </p:nvGrpSpPr>
        <p:grpSpPr>
          <a:xfrm>
            <a:off x="4870150" y="1803532"/>
            <a:ext cx="249249" cy="249390"/>
            <a:chOff x="5135034" y="1860358"/>
            <a:chExt cx="289256" cy="289421"/>
          </a:xfrm>
        </p:grpSpPr>
        <p:sp>
          <p:nvSpPr>
            <p:cNvPr id="160" name="Google Shape;160;p10"/>
            <p:cNvSpPr/>
            <p:nvPr/>
          </p:nvSpPr>
          <p:spPr>
            <a:xfrm>
              <a:off x="5135932" y="1860358"/>
              <a:ext cx="288358" cy="289421"/>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1" name="Google Shape;161;p10"/>
            <p:cNvPicPr preferRelativeResize="0"/>
            <p:nvPr/>
          </p:nvPicPr>
          <p:blipFill rotWithShape="1">
            <a:blip r:embed="rId5">
              <a:alphaModFix/>
            </a:blip>
            <a:srcRect l="54698" t="-3348" r="20795" b="2790"/>
            <a:stretch/>
          </p:blipFill>
          <p:spPr>
            <a:xfrm flipH="1">
              <a:off x="5135034" y="1875108"/>
              <a:ext cx="262042" cy="260742"/>
            </a:xfrm>
            <a:prstGeom prst="rect">
              <a:avLst/>
            </a:prstGeom>
            <a:noFill/>
            <a:ln>
              <a:noFill/>
            </a:ln>
          </p:spPr>
        </p:pic>
      </p:grpSp>
      <p:grpSp>
        <p:nvGrpSpPr>
          <p:cNvPr id="162" name="Google Shape;162;p10"/>
          <p:cNvGrpSpPr/>
          <p:nvPr/>
        </p:nvGrpSpPr>
        <p:grpSpPr>
          <a:xfrm>
            <a:off x="5154381" y="1879700"/>
            <a:ext cx="275642" cy="275642"/>
            <a:chOff x="5445656" y="1844640"/>
            <a:chExt cx="319888" cy="319888"/>
          </a:xfrm>
        </p:grpSpPr>
        <p:sp>
          <p:nvSpPr>
            <p:cNvPr id="163" name="Google Shape;163;p10"/>
            <p:cNvSpPr/>
            <p:nvPr/>
          </p:nvSpPr>
          <p:spPr>
            <a:xfrm>
              <a:off x="5445656" y="1844640"/>
              <a:ext cx="319888" cy="319888"/>
            </a:xfrm>
            <a:prstGeom prst="ellipse">
              <a:avLst/>
            </a:prstGeom>
            <a:solidFill>
              <a:srgbClr val="FF8B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4" name="Google Shape;164;p10"/>
            <p:cNvPicPr preferRelativeResize="0"/>
            <p:nvPr/>
          </p:nvPicPr>
          <p:blipFill rotWithShape="1">
            <a:blip r:embed="rId4">
              <a:alphaModFix/>
            </a:blip>
            <a:srcRect l="27239" t="-3686" r="49004" b="3127"/>
            <a:stretch/>
          </p:blipFill>
          <p:spPr>
            <a:xfrm flipH="1">
              <a:off x="5470281" y="1875107"/>
              <a:ext cx="252280" cy="258954"/>
            </a:xfrm>
            <a:prstGeom prst="rect">
              <a:avLst/>
            </a:prstGeom>
            <a:noFill/>
            <a:ln>
              <a:noFill/>
            </a:ln>
          </p:spPr>
        </p:pic>
      </p:grpSp>
      <p:grpSp>
        <p:nvGrpSpPr>
          <p:cNvPr id="165" name="Google Shape;165;p10"/>
          <p:cNvGrpSpPr/>
          <p:nvPr/>
        </p:nvGrpSpPr>
        <p:grpSpPr>
          <a:xfrm>
            <a:off x="5642072" y="452928"/>
            <a:ext cx="249249" cy="249390"/>
            <a:chOff x="5938417" y="909357"/>
            <a:chExt cx="289256" cy="289421"/>
          </a:xfrm>
        </p:grpSpPr>
        <p:sp>
          <p:nvSpPr>
            <p:cNvPr id="166" name="Google Shape;166;p10"/>
            <p:cNvSpPr/>
            <p:nvPr/>
          </p:nvSpPr>
          <p:spPr>
            <a:xfrm>
              <a:off x="5939315" y="909357"/>
              <a:ext cx="288358" cy="289421"/>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7" name="Google Shape;167;p10"/>
            <p:cNvPicPr preferRelativeResize="0"/>
            <p:nvPr/>
          </p:nvPicPr>
          <p:blipFill rotWithShape="1">
            <a:blip r:embed="rId5">
              <a:alphaModFix/>
            </a:blip>
            <a:srcRect l="54698" t="-3348" r="20795" b="2790"/>
            <a:stretch/>
          </p:blipFill>
          <p:spPr>
            <a:xfrm flipH="1">
              <a:off x="5938417" y="924107"/>
              <a:ext cx="262042" cy="260742"/>
            </a:xfrm>
            <a:prstGeom prst="rect">
              <a:avLst/>
            </a:prstGeom>
            <a:noFill/>
            <a:ln>
              <a:noFill/>
            </a:ln>
          </p:spPr>
        </p:pic>
      </p:grpSp>
      <p:grpSp>
        <p:nvGrpSpPr>
          <p:cNvPr id="168" name="Google Shape;168;p10"/>
          <p:cNvGrpSpPr/>
          <p:nvPr/>
        </p:nvGrpSpPr>
        <p:grpSpPr>
          <a:xfrm>
            <a:off x="3646787" y="3621981"/>
            <a:ext cx="225798" cy="345333"/>
            <a:chOff x="4824527" y="2832223"/>
            <a:chExt cx="262042" cy="400766"/>
          </a:xfrm>
        </p:grpSpPr>
        <p:sp>
          <p:nvSpPr>
            <p:cNvPr id="169" name="Google Shape;169;p10"/>
            <p:cNvSpPr/>
            <p:nvPr/>
          </p:nvSpPr>
          <p:spPr>
            <a:xfrm>
              <a:off x="4835134" y="2954303"/>
              <a:ext cx="234004" cy="165125"/>
            </a:xfrm>
            <a:prstGeom prst="rect">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70" name="Google Shape;170;p10"/>
            <p:cNvGrpSpPr/>
            <p:nvPr/>
          </p:nvGrpSpPr>
          <p:grpSpPr>
            <a:xfrm>
              <a:off x="4824527" y="2832223"/>
              <a:ext cx="262042" cy="400766"/>
              <a:chOff x="4824527" y="2832223"/>
              <a:chExt cx="262042" cy="400766"/>
            </a:xfrm>
          </p:grpSpPr>
          <p:grpSp>
            <p:nvGrpSpPr>
              <p:cNvPr id="171" name="Google Shape;171;p10"/>
              <p:cNvGrpSpPr/>
              <p:nvPr/>
            </p:nvGrpSpPr>
            <p:grpSpPr>
              <a:xfrm>
                <a:off x="4832696" y="2832223"/>
                <a:ext cx="236344" cy="400766"/>
                <a:chOff x="4832696" y="2832223"/>
                <a:chExt cx="236344" cy="400766"/>
              </a:xfrm>
            </p:grpSpPr>
            <p:sp>
              <p:nvSpPr>
                <p:cNvPr id="172" name="Google Shape;172;p10"/>
                <p:cNvSpPr/>
                <p:nvPr/>
              </p:nvSpPr>
              <p:spPr>
                <a:xfrm>
                  <a:off x="4834464" y="2832223"/>
                  <a:ext cx="234576" cy="238350"/>
                </a:xfrm>
                <a:prstGeom prst="ellips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3" name="Google Shape;173;p10"/>
                <p:cNvSpPr/>
                <p:nvPr/>
              </p:nvSpPr>
              <p:spPr>
                <a:xfrm rot="-2665671">
                  <a:off x="4866791" y="3031791"/>
                  <a:ext cx="168154" cy="166082"/>
                </a:xfrm>
                <a:prstGeom prst="rtTriangl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174" name="Google Shape;174;p10"/>
              <p:cNvPicPr preferRelativeResize="0"/>
              <p:nvPr/>
            </p:nvPicPr>
            <p:blipFill rotWithShape="1">
              <a:blip r:embed="rId6">
                <a:alphaModFix/>
              </a:blip>
              <a:srcRect l="80868" t="-6434" r="-5283" b="6252"/>
              <a:stretch/>
            </p:blipFill>
            <p:spPr>
              <a:xfrm>
                <a:off x="4824527" y="2851191"/>
                <a:ext cx="262042" cy="260742"/>
              </a:xfrm>
              <a:prstGeom prst="rect">
                <a:avLst/>
              </a:prstGeom>
              <a:noFill/>
              <a:ln>
                <a:noFill/>
              </a:ln>
            </p:spPr>
          </p:pic>
        </p:grpSp>
      </p:grpSp>
      <p:grpSp>
        <p:nvGrpSpPr>
          <p:cNvPr id="175" name="Google Shape;175;p10"/>
          <p:cNvGrpSpPr/>
          <p:nvPr/>
        </p:nvGrpSpPr>
        <p:grpSpPr>
          <a:xfrm>
            <a:off x="3888154" y="3663527"/>
            <a:ext cx="225798" cy="345333"/>
            <a:chOff x="4824527" y="2832223"/>
            <a:chExt cx="262042" cy="400766"/>
          </a:xfrm>
        </p:grpSpPr>
        <p:sp>
          <p:nvSpPr>
            <p:cNvPr id="176" name="Google Shape;176;p10"/>
            <p:cNvSpPr/>
            <p:nvPr/>
          </p:nvSpPr>
          <p:spPr>
            <a:xfrm>
              <a:off x="4835134" y="2954303"/>
              <a:ext cx="234004" cy="165125"/>
            </a:xfrm>
            <a:prstGeom prst="rect">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77" name="Google Shape;177;p10"/>
            <p:cNvGrpSpPr/>
            <p:nvPr/>
          </p:nvGrpSpPr>
          <p:grpSpPr>
            <a:xfrm>
              <a:off x="4824527" y="2832223"/>
              <a:ext cx="262042" cy="400766"/>
              <a:chOff x="4824527" y="2832223"/>
              <a:chExt cx="262042" cy="400766"/>
            </a:xfrm>
          </p:grpSpPr>
          <p:grpSp>
            <p:nvGrpSpPr>
              <p:cNvPr id="178" name="Google Shape;178;p10"/>
              <p:cNvGrpSpPr/>
              <p:nvPr/>
            </p:nvGrpSpPr>
            <p:grpSpPr>
              <a:xfrm>
                <a:off x="4832696" y="2832223"/>
                <a:ext cx="236344" cy="400766"/>
                <a:chOff x="4832696" y="2832223"/>
                <a:chExt cx="236344" cy="400766"/>
              </a:xfrm>
            </p:grpSpPr>
            <p:sp>
              <p:nvSpPr>
                <p:cNvPr id="179" name="Google Shape;179;p10"/>
                <p:cNvSpPr/>
                <p:nvPr/>
              </p:nvSpPr>
              <p:spPr>
                <a:xfrm>
                  <a:off x="4834464" y="2832223"/>
                  <a:ext cx="234576" cy="238350"/>
                </a:xfrm>
                <a:prstGeom prst="ellips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 name="Google Shape;180;p10"/>
                <p:cNvSpPr/>
                <p:nvPr/>
              </p:nvSpPr>
              <p:spPr>
                <a:xfrm rot="-2665671">
                  <a:off x="4866791" y="3031791"/>
                  <a:ext cx="168154" cy="166082"/>
                </a:xfrm>
                <a:prstGeom prst="rtTriangl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181" name="Google Shape;181;p10"/>
              <p:cNvPicPr preferRelativeResize="0"/>
              <p:nvPr/>
            </p:nvPicPr>
            <p:blipFill rotWithShape="1">
              <a:blip r:embed="rId6">
                <a:alphaModFix/>
              </a:blip>
              <a:srcRect l="80868" t="-6434" r="-5283" b="6252"/>
              <a:stretch/>
            </p:blipFill>
            <p:spPr>
              <a:xfrm>
                <a:off x="4824527" y="2851191"/>
                <a:ext cx="262042" cy="260742"/>
              </a:xfrm>
              <a:prstGeom prst="rect">
                <a:avLst/>
              </a:prstGeom>
              <a:noFill/>
              <a:ln>
                <a:noFill/>
              </a:ln>
            </p:spPr>
          </p:pic>
        </p:grpSp>
      </p:grpSp>
      <p:grpSp>
        <p:nvGrpSpPr>
          <p:cNvPr id="182" name="Google Shape;182;p10"/>
          <p:cNvGrpSpPr/>
          <p:nvPr/>
        </p:nvGrpSpPr>
        <p:grpSpPr>
          <a:xfrm>
            <a:off x="5424344" y="168939"/>
            <a:ext cx="225798" cy="345333"/>
            <a:chOff x="4824527" y="2832223"/>
            <a:chExt cx="262042" cy="400766"/>
          </a:xfrm>
        </p:grpSpPr>
        <p:sp>
          <p:nvSpPr>
            <p:cNvPr id="183" name="Google Shape;183;p10"/>
            <p:cNvSpPr/>
            <p:nvPr/>
          </p:nvSpPr>
          <p:spPr>
            <a:xfrm>
              <a:off x="4835134" y="2954303"/>
              <a:ext cx="234004" cy="165125"/>
            </a:xfrm>
            <a:prstGeom prst="rect">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84" name="Google Shape;184;p10"/>
            <p:cNvGrpSpPr/>
            <p:nvPr/>
          </p:nvGrpSpPr>
          <p:grpSpPr>
            <a:xfrm>
              <a:off x="4824527" y="2832223"/>
              <a:ext cx="262042" cy="400766"/>
              <a:chOff x="4824527" y="2832223"/>
              <a:chExt cx="262042" cy="400766"/>
            </a:xfrm>
          </p:grpSpPr>
          <p:grpSp>
            <p:nvGrpSpPr>
              <p:cNvPr id="185" name="Google Shape;185;p10"/>
              <p:cNvGrpSpPr/>
              <p:nvPr/>
            </p:nvGrpSpPr>
            <p:grpSpPr>
              <a:xfrm>
                <a:off x="4832696" y="2832223"/>
                <a:ext cx="236344" cy="400766"/>
                <a:chOff x="4832696" y="2832223"/>
                <a:chExt cx="236344" cy="400766"/>
              </a:xfrm>
            </p:grpSpPr>
            <p:sp>
              <p:nvSpPr>
                <p:cNvPr id="186" name="Google Shape;186;p10"/>
                <p:cNvSpPr/>
                <p:nvPr/>
              </p:nvSpPr>
              <p:spPr>
                <a:xfrm>
                  <a:off x="4834464" y="2832223"/>
                  <a:ext cx="234576" cy="238350"/>
                </a:xfrm>
                <a:prstGeom prst="ellips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7" name="Google Shape;187;p10"/>
                <p:cNvSpPr/>
                <p:nvPr/>
              </p:nvSpPr>
              <p:spPr>
                <a:xfrm rot="-2665671">
                  <a:off x="4866791" y="3031791"/>
                  <a:ext cx="168154" cy="166082"/>
                </a:xfrm>
                <a:prstGeom prst="rtTriangl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188" name="Google Shape;188;p10"/>
              <p:cNvPicPr preferRelativeResize="0"/>
              <p:nvPr/>
            </p:nvPicPr>
            <p:blipFill rotWithShape="1">
              <a:blip r:embed="rId6">
                <a:alphaModFix/>
              </a:blip>
              <a:srcRect l="80868" t="-6434" r="-5283" b="6252"/>
              <a:stretch/>
            </p:blipFill>
            <p:spPr>
              <a:xfrm>
                <a:off x="4824527" y="2851191"/>
                <a:ext cx="262042" cy="260742"/>
              </a:xfrm>
              <a:prstGeom prst="rect">
                <a:avLst/>
              </a:prstGeom>
              <a:noFill/>
              <a:ln>
                <a:noFill/>
              </a:ln>
            </p:spPr>
          </p:pic>
        </p:grpSp>
      </p:grpSp>
      <p:grpSp>
        <p:nvGrpSpPr>
          <p:cNvPr id="189" name="Google Shape;189;p10"/>
          <p:cNvGrpSpPr/>
          <p:nvPr/>
        </p:nvGrpSpPr>
        <p:grpSpPr>
          <a:xfrm>
            <a:off x="8617572" y="2873457"/>
            <a:ext cx="289256" cy="289421"/>
            <a:chOff x="5135034" y="1860358"/>
            <a:chExt cx="289256" cy="289421"/>
          </a:xfrm>
        </p:grpSpPr>
        <p:sp>
          <p:nvSpPr>
            <p:cNvPr id="190" name="Google Shape;190;p10"/>
            <p:cNvSpPr/>
            <p:nvPr/>
          </p:nvSpPr>
          <p:spPr>
            <a:xfrm>
              <a:off x="5135932" y="1860358"/>
              <a:ext cx="288358" cy="289421"/>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91" name="Google Shape;191;p10"/>
            <p:cNvPicPr preferRelativeResize="0"/>
            <p:nvPr/>
          </p:nvPicPr>
          <p:blipFill rotWithShape="1">
            <a:blip r:embed="rId7">
              <a:alphaModFix/>
            </a:blip>
            <a:srcRect l="54698" t="-3348" r="20795" b="2790"/>
            <a:stretch/>
          </p:blipFill>
          <p:spPr>
            <a:xfrm flipH="1">
              <a:off x="5135034" y="1875108"/>
              <a:ext cx="262042" cy="260742"/>
            </a:xfrm>
            <a:prstGeom prst="rect">
              <a:avLst/>
            </a:prstGeom>
            <a:noFill/>
            <a:ln>
              <a:noFill/>
            </a:ln>
          </p:spPr>
        </p:pic>
      </p:grpSp>
      <p:grpSp>
        <p:nvGrpSpPr>
          <p:cNvPr id="192" name="Google Shape;192;p10"/>
          <p:cNvGrpSpPr/>
          <p:nvPr/>
        </p:nvGrpSpPr>
        <p:grpSpPr>
          <a:xfrm>
            <a:off x="8636905" y="3872032"/>
            <a:ext cx="262042" cy="400766"/>
            <a:chOff x="4824527" y="2832223"/>
            <a:chExt cx="262042" cy="400766"/>
          </a:xfrm>
        </p:grpSpPr>
        <p:sp>
          <p:nvSpPr>
            <p:cNvPr id="193" name="Google Shape;193;p10"/>
            <p:cNvSpPr/>
            <p:nvPr/>
          </p:nvSpPr>
          <p:spPr>
            <a:xfrm>
              <a:off x="4835134" y="2954303"/>
              <a:ext cx="234004" cy="165125"/>
            </a:xfrm>
            <a:prstGeom prst="rect">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94" name="Google Shape;194;p10"/>
            <p:cNvGrpSpPr/>
            <p:nvPr/>
          </p:nvGrpSpPr>
          <p:grpSpPr>
            <a:xfrm>
              <a:off x="4824527" y="2832223"/>
              <a:ext cx="262042" cy="400766"/>
              <a:chOff x="4824527" y="2832223"/>
              <a:chExt cx="262042" cy="400766"/>
            </a:xfrm>
          </p:grpSpPr>
          <p:grpSp>
            <p:nvGrpSpPr>
              <p:cNvPr id="195" name="Google Shape;195;p10"/>
              <p:cNvGrpSpPr/>
              <p:nvPr/>
            </p:nvGrpSpPr>
            <p:grpSpPr>
              <a:xfrm>
                <a:off x="4832696" y="2832223"/>
                <a:ext cx="236344" cy="400766"/>
                <a:chOff x="4832696" y="2832223"/>
                <a:chExt cx="236344" cy="400766"/>
              </a:xfrm>
            </p:grpSpPr>
            <p:sp>
              <p:nvSpPr>
                <p:cNvPr id="196" name="Google Shape;196;p10"/>
                <p:cNvSpPr/>
                <p:nvPr/>
              </p:nvSpPr>
              <p:spPr>
                <a:xfrm>
                  <a:off x="4834464" y="2832223"/>
                  <a:ext cx="234576" cy="238350"/>
                </a:xfrm>
                <a:prstGeom prst="ellips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7" name="Google Shape;197;p10"/>
                <p:cNvSpPr/>
                <p:nvPr/>
              </p:nvSpPr>
              <p:spPr>
                <a:xfrm rot="-2665671">
                  <a:off x="4866791" y="3031791"/>
                  <a:ext cx="168154" cy="166082"/>
                </a:xfrm>
                <a:prstGeom prst="rtTriangl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198" name="Google Shape;198;p10"/>
              <p:cNvPicPr preferRelativeResize="0"/>
              <p:nvPr/>
            </p:nvPicPr>
            <p:blipFill rotWithShape="1">
              <a:blip r:embed="rId8">
                <a:alphaModFix/>
              </a:blip>
              <a:srcRect l="80868" t="-6434" r="-5283" b="6252"/>
              <a:stretch/>
            </p:blipFill>
            <p:spPr>
              <a:xfrm>
                <a:off x="4824527" y="2851191"/>
                <a:ext cx="262042" cy="260742"/>
              </a:xfrm>
              <a:prstGeom prst="rect">
                <a:avLst/>
              </a:prstGeom>
              <a:noFill/>
              <a:ln>
                <a:noFill/>
              </a:ln>
            </p:spPr>
          </p:pic>
        </p:grpSp>
      </p:grpSp>
      <p:grpSp>
        <p:nvGrpSpPr>
          <p:cNvPr id="199" name="Google Shape;199;p10"/>
          <p:cNvGrpSpPr/>
          <p:nvPr/>
        </p:nvGrpSpPr>
        <p:grpSpPr>
          <a:xfrm>
            <a:off x="8591759" y="3351127"/>
            <a:ext cx="319888" cy="319888"/>
            <a:chOff x="5445656" y="1844640"/>
            <a:chExt cx="319888" cy="319888"/>
          </a:xfrm>
        </p:grpSpPr>
        <p:sp>
          <p:nvSpPr>
            <p:cNvPr id="200" name="Google Shape;200;p10"/>
            <p:cNvSpPr/>
            <p:nvPr/>
          </p:nvSpPr>
          <p:spPr>
            <a:xfrm>
              <a:off x="5445656" y="1844640"/>
              <a:ext cx="319888" cy="319888"/>
            </a:xfrm>
            <a:prstGeom prst="ellipse">
              <a:avLst/>
            </a:prstGeom>
            <a:solidFill>
              <a:srgbClr val="FF8B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1" name="Google Shape;201;p10"/>
            <p:cNvPicPr preferRelativeResize="0"/>
            <p:nvPr/>
          </p:nvPicPr>
          <p:blipFill rotWithShape="1">
            <a:blip r:embed="rId9">
              <a:alphaModFix/>
            </a:blip>
            <a:srcRect l="27239" t="-3686" r="49004" b="3127"/>
            <a:stretch/>
          </p:blipFill>
          <p:spPr>
            <a:xfrm flipH="1">
              <a:off x="5470281" y="1875107"/>
              <a:ext cx="252280" cy="258954"/>
            </a:xfrm>
            <a:prstGeom prst="rect">
              <a:avLst/>
            </a:prstGeom>
            <a:noFill/>
            <a:ln>
              <a:noFill/>
            </a:ln>
          </p:spPr>
        </p:pic>
      </p:grpSp>
      <p:grpSp>
        <p:nvGrpSpPr>
          <p:cNvPr id="202" name="Google Shape;202;p10"/>
          <p:cNvGrpSpPr/>
          <p:nvPr/>
        </p:nvGrpSpPr>
        <p:grpSpPr>
          <a:xfrm>
            <a:off x="8617572" y="4414352"/>
            <a:ext cx="319888" cy="319888"/>
            <a:chOff x="5777361" y="3530081"/>
            <a:chExt cx="319888" cy="319888"/>
          </a:xfrm>
        </p:grpSpPr>
        <p:sp>
          <p:nvSpPr>
            <p:cNvPr id="203" name="Google Shape;203;p10"/>
            <p:cNvSpPr/>
            <p:nvPr/>
          </p:nvSpPr>
          <p:spPr>
            <a:xfrm>
              <a:off x="5777361" y="3530081"/>
              <a:ext cx="319888" cy="319888"/>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4" name="Google Shape;204;p10"/>
            <p:cNvPicPr preferRelativeResize="0"/>
            <p:nvPr/>
          </p:nvPicPr>
          <p:blipFill rotWithShape="1">
            <a:blip r:embed="rId9">
              <a:alphaModFix/>
            </a:blip>
            <a:srcRect r="76243"/>
            <a:stretch/>
          </p:blipFill>
          <p:spPr>
            <a:xfrm rot="10800000" flipH="1">
              <a:off x="5817162" y="3560548"/>
              <a:ext cx="252280" cy="258954"/>
            </a:xfrm>
            <a:prstGeom prst="rect">
              <a:avLst/>
            </a:prstGeom>
            <a:noFill/>
            <a:ln>
              <a:noFill/>
            </a:ln>
          </p:spPr>
        </p:pic>
      </p:grpSp>
      <p:grpSp>
        <p:nvGrpSpPr>
          <p:cNvPr id="205" name="Google Shape;205;p10"/>
          <p:cNvGrpSpPr/>
          <p:nvPr/>
        </p:nvGrpSpPr>
        <p:grpSpPr>
          <a:xfrm>
            <a:off x="4839096" y="3675500"/>
            <a:ext cx="275642" cy="275642"/>
            <a:chOff x="5527990" y="3750678"/>
            <a:chExt cx="393774" cy="393774"/>
          </a:xfrm>
        </p:grpSpPr>
        <p:sp>
          <p:nvSpPr>
            <p:cNvPr id="206" name="Google Shape;206;p10"/>
            <p:cNvSpPr/>
            <p:nvPr/>
          </p:nvSpPr>
          <p:spPr>
            <a:xfrm>
              <a:off x="5527990" y="3750678"/>
              <a:ext cx="393774" cy="393774"/>
            </a:xfrm>
            <a:prstGeom prst="ellipse">
              <a:avLst/>
            </a:prstGeom>
            <a:solidFill>
              <a:srgbClr val="FF8B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7" name="Google Shape;207;p10"/>
            <p:cNvPicPr preferRelativeResize="0"/>
            <p:nvPr/>
          </p:nvPicPr>
          <p:blipFill rotWithShape="1">
            <a:blip r:embed="rId4">
              <a:alphaModFix/>
            </a:blip>
            <a:srcRect l="27239" t="-3686" r="49004" b="3127"/>
            <a:stretch/>
          </p:blipFill>
          <p:spPr>
            <a:xfrm flipH="1">
              <a:off x="5560423" y="3788182"/>
              <a:ext cx="310550" cy="318766"/>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208"/>
        <p:cNvGrpSpPr/>
        <p:nvPr/>
      </p:nvGrpSpPr>
      <p:grpSpPr>
        <a:xfrm>
          <a:off x="0" y="0"/>
          <a:ext cx="0" cy="0"/>
          <a:chOff x="0" y="0"/>
          <a:chExt cx="0" cy="0"/>
        </a:xfrm>
      </p:grpSpPr>
      <p:pic>
        <p:nvPicPr>
          <p:cNvPr id="209" name="Google Shape;209;p11"/>
          <p:cNvPicPr preferRelativeResize="0"/>
          <p:nvPr/>
        </p:nvPicPr>
        <p:blipFill rotWithShape="1">
          <a:blip r:embed="rId2">
            <a:alphaModFix/>
          </a:blip>
          <a:srcRect/>
          <a:stretch/>
        </p:blipFill>
        <p:spPr>
          <a:xfrm>
            <a:off x="-17344" y="-99182"/>
            <a:ext cx="12209344" cy="6957181"/>
          </a:xfrm>
          <a:prstGeom prst="rect">
            <a:avLst/>
          </a:prstGeom>
          <a:noFill/>
          <a:ln>
            <a:noFill/>
          </a:ln>
        </p:spPr>
      </p:pic>
      <p:sp>
        <p:nvSpPr>
          <p:cNvPr id="210" name="Google Shape;210;p11"/>
          <p:cNvSpPr/>
          <p:nvPr/>
        </p:nvSpPr>
        <p:spPr>
          <a:xfrm>
            <a:off x="441346" y="386807"/>
            <a:ext cx="4506212" cy="4724208"/>
          </a:xfrm>
          <a:prstGeom prst="rect">
            <a:avLst/>
          </a:prstGeom>
          <a:solidFill>
            <a:srgbClr val="75114A">
              <a:alpha val="6823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11" name="Google Shape;211;p11"/>
          <p:cNvSpPr/>
          <p:nvPr/>
        </p:nvSpPr>
        <p:spPr>
          <a:xfrm>
            <a:off x="2887677" y="5972158"/>
            <a:ext cx="673170" cy="619944"/>
          </a:xfrm>
          <a:custGeom>
            <a:avLst/>
            <a:gdLst/>
            <a:ahLst/>
            <a:cxnLst/>
            <a:rect l="l" t="t" r="r" b="b"/>
            <a:pathLst>
              <a:path w="1426725" h="6897756" extrusionOk="0">
                <a:moveTo>
                  <a:pt x="0" y="0"/>
                </a:moveTo>
                <a:lnTo>
                  <a:pt x="435484" y="0"/>
                </a:lnTo>
                <a:lnTo>
                  <a:pt x="1426725" y="6897756"/>
                </a:lnTo>
                <a:lnTo>
                  <a:pt x="998924" y="6890072"/>
                </a:lnTo>
                <a:lnTo>
                  <a:pt x="0" y="0"/>
                </a:lnTo>
                <a:close/>
              </a:path>
            </a:pathLst>
          </a:custGeom>
          <a:solidFill>
            <a:srgbClr val="D9C49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12" name="Google Shape;212;p11"/>
          <p:cNvSpPr/>
          <p:nvPr/>
        </p:nvSpPr>
        <p:spPr>
          <a:xfrm>
            <a:off x="-8074" y="5972159"/>
            <a:ext cx="3366303" cy="659707"/>
          </a:xfrm>
          <a:custGeom>
            <a:avLst/>
            <a:gdLst/>
            <a:ahLst/>
            <a:cxnLst/>
            <a:rect l="l" t="t" r="r" b="b"/>
            <a:pathLst>
              <a:path w="7134587" h="7340175" extrusionOk="0">
                <a:moveTo>
                  <a:pt x="4802" y="198195"/>
                </a:moveTo>
                <a:lnTo>
                  <a:pt x="6143346" y="0"/>
                </a:lnTo>
                <a:lnTo>
                  <a:pt x="7134587" y="6897756"/>
                </a:lnTo>
                <a:lnTo>
                  <a:pt x="493" y="7340175"/>
                </a:lnTo>
                <a:cubicBezTo>
                  <a:pt x="-2266" y="5025580"/>
                  <a:pt x="7561" y="2512790"/>
                  <a:pt x="4802" y="198195"/>
                </a:cubicBezTo>
                <a:close/>
              </a:path>
            </a:pathLst>
          </a:custGeom>
          <a:solidFill>
            <a:srgbClr val="7511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13" name="Google Shape;213;p11"/>
          <p:cNvSpPr/>
          <p:nvPr/>
        </p:nvSpPr>
        <p:spPr>
          <a:xfrm rot="10800000">
            <a:off x="3199913" y="5957532"/>
            <a:ext cx="9025927" cy="619945"/>
          </a:xfrm>
          <a:custGeom>
            <a:avLst/>
            <a:gdLst/>
            <a:ahLst/>
            <a:cxnLst/>
            <a:rect l="l" t="t" r="r" b="b"/>
            <a:pathLst>
              <a:path w="19129670" h="6897768" extrusionOk="0">
                <a:moveTo>
                  <a:pt x="23" y="0"/>
                </a:moveTo>
                <a:lnTo>
                  <a:pt x="18138429" y="12"/>
                </a:lnTo>
                <a:lnTo>
                  <a:pt x="19129670" y="6897768"/>
                </a:lnTo>
                <a:lnTo>
                  <a:pt x="58804" y="6587497"/>
                </a:lnTo>
                <a:cubicBezTo>
                  <a:pt x="60183" y="4303588"/>
                  <a:pt x="-1356" y="2283909"/>
                  <a:pt x="23" y="0"/>
                </a:cubicBezTo>
                <a:close/>
              </a:path>
            </a:pathLst>
          </a:custGeom>
          <a:solidFill>
            <a:srgbClr val="D8D8D8">
              <a:alpha val="60392"/>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214" name="Google Shape;214;p11"/>
          <p:cNvPicPr preferRelativeResize="0"/>
          <p:nvPr/>
        </p:nvPicPr>
        <p:blipFill rotWithShape="1">
          <a:blip r:embed="rId3">
            <a:alphaModFix/>
          </a:blip>
          <a:srcRect/>
          <a:stretch/>
        </p:blipFill>
        <p:spPr>
          <a:xfrm>
            <a:off x="441345" y="6100829"/>
            <a:ext cx="1229499" cy="379534"/>
          </a:xfrm>
          <a:prstGeom prst="rect">
            <a:avLst/>
          </a:prstGeom>
          <a:noFill/>
          <a:ln>
            <a:noFill/>
          </a:ln>
        </p:spPr>
      </p:pic>
      <p:sp>
        <p:nvSpPr>
          <p:cNvPr id="215" name="Google Shape;215;p11"/>
          <p:cNvSpPr txBox="1">
            <a:spLocks noGrp="1"/>
          </p:cNvSpPr>
          <p:nvPr>
            <p:ph type="ctrTitle"/>
          </p:nvPr>
        </p:nvSpPr>
        <p:spPr>
          <a:xfrm>
            <a:off x="720934" y="434781"/>
            <a:ext cx="4048774" cy="2071402"/>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lt1"/>
              </a:buClr>
              <a:buSzPts val="6600"/>
              <a:buFont typeface="Calibri"/>
              <a:buNone/>
              <a:defRPr sz="66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16" name="Google Shape;216;p11"/>
          <p:cNvSpPr txBox="1">
            <a:spLocks noGrp="1"/>
          </p:cNvSpPr>
          <p:nvPr>
            <p:ph type="subTitle" idx="1"/>
          </p:nvPr>
        </p:nvSpPr>
        <p:spPr>
          <a:xfrm>
            <a:off x="720934" y="2838917"/>
            <a:ext cx="4048774" cy="1963741"/>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Garamond"/>
                <a:ea typeface="Garamond"/>
                <a:cs typeface="Garamond"/>
                <a:sym typeface="Garamond"/>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217" name="Google Shape;217;p11"/>
          <p:cNvSpPr txBox="1">
            <a:spLocks noGrp="1"/>
          </p:cNvSpPr>
          <p:nvPr>
            <p:ph type="dt" idx="10"/>
          </p:nvPr>
        </p:nvSpPr>
        <p:spPr>
          <a:xfrm>
            <a:off x="3670465" y="6118555"/>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18" name="Google Shape;218;p11"/>
          <p:cNvSpPr txBox="1">
            <a:spLocks noGrp="1"/>
          </p:cNvSpPr>
          <p:nvPr>
            <p:ph type="ftr" idx="11"/>
          </p:nvPr>
        </p:nvSpPr>
        <p:spPr>
          <a:xfrm>
            <a:off x="7771263" y="6118554"/>
            <a:ext cx="4114800" cy="365125"/>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ext Slide - Content &amp; Picture">
  <p:cSld name="Text Slide - Content &amp; Picture">
    <p:spTree>
      <p:nvGrpSpPr>
        <p:cNvPr id="1" name="Shape 219"/>
        <p:cNvGrpSpPr/>
        <p:nvPr/>
      </p:nvGrpSpPr>
      <p:grpSpPr>
        <a:xfrm>
          <a:off x="0" y="0"/>
          <a:ext cx="0" cy="0"/>
          <a:chOff x="0" y="0"/>
          <a:chExt cx="0" cy="0"/>
        </a:xfrm>
      </p:grpSpPr>
      <p:sp>
        <p:nvSpPr>
          <p:cNvPr id="220" name="Google Shape;220;p12"/>
          <p:cNvSpPr txBox="1">
            <a:spLocks noGrp="1"/>
          </p:cNvSpPr>
          <p:nvPr>
            <p:ph type="title"/>
          </p:nvPr>
        </p:nvSpPr>
        <p:spPr>
          <a:xfrm>
            <a:off x="838200" y="365125"/>
            <a:ext cx="5181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rgbClr val="75114A"/>
              </a:buClr>
              <a:buSzPts val="4400"/>
              <a:buFont typeface="Calibri"/>
              <a:buNone/>
              <a:defRPr sz="4400" b="0" i="0" u="none" strike="noStrike" cap="none">
                <a:solidFill>
                  <a:srgbClr val="75114A"/>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21" name="Google Shape;221;p12"/>
          <p:cNvSpPr txBox="1">
            <a:spLocks noGrp="1"/>
          </p:cNvSpPr>
          <p:nvPr>
            <p:ph type="body" idx="1"/>
          </p:nvPr>
        </p:nvSpPr>
        <p:spPr>
          <a:xfrm>
            <a:off x="838200" y="1825625"/>
            <a:ext cx="5181600" cy="3980404"/>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rgbClr val="3F3F3F"/>
              </a:buClr>
              <a:buSzPts val="2800"/>
              <a:buFont typeface="Arial"/>
              <a:buChar char="•"/>
              <a:defRPr sz="2800" b="0" i="0" u="none" strike="noStrike" cap="none">
                <a:solidFill>
                  <a:srgbClr val="3F3F3F"/>
                </a:solidFill>
                <a:latin typeface="Calibri"/>
                <a:ea typeface="Calibri"/>
                <a:cs typeface="Calibri"/>
                <a:sym typeface="Calibri"/>
              </a:defRPr>
            </a:lvl1pPr>
            <a:lvl2pPr marL="914400" marR="0" lvl="1" indent="-381000" algn="l" rtl="0">
              <a:lnSpc>
                <a:spcPct val="90000"/>
              </a:lnSpc>
              <a:spcBef>
                <a:spcPts val="500"/>
              </a:spcBef>
              <a:spcAft>
                <a:spcPts val="0"/>
              </a:spcAft>
              <a:buClr>
                <a:srgbClr val="3F3F3F"/>
              </a:buClr>
              <a:buSzPts val="2400"/>
              <a:buFont typeface="Arial"/>
              <a:buChar char="•"/>
              <a:defRPr sz="2400" b="0" i="0" u="none" strike="noStrike" cap="none">
                <a:solidFill>
                  <a:srgbClr val="3F3F3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3F3F3F"/>
              </a:buClr>
              <a:buSzPts val="2000"/>
              <a:buFont typeface="Arial"/>
              <a:buChar char="•"/>
              <a:defRPr sz="20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9pPr>
          </a:lstStyle>
          <a:p>
            <a:endParaRPr/>
          </a:p>
        </p:txBody>
      </p:sp>
      <p:sp>
        <p:nvSpPr>
          <p:cNvPr id="222" name="Google Shape;222;p12"/>
          <p:cNvSpPr/>
          <p:nvPr/>
        </p:nvSpPr>
        <p:spPr>
          <a:xfrm>
            <a:off x="2887677" y="5972158"/>
            <a:ext cx="673170" cy="619944"/>
          </a:xfrm>
          <a:custGeom>
            <a:avLst/>
            <a:gdLst/>
            <a:ahLst/>
            <a:cxnLst/>
            <a:rect l="l" t="t" r="r" b="b"/>
            <a:pathLst>
              <a:path w="1426725" h="6897756" extrusionOk="0">
                <a:moveTo>
                  <a:pt x="0" y="0"/>
                </a:moveTo>
                <a:lnTo>
                  <a:pt x="435484" y="0"/>
                </a:lnTo>
                <a:lnTo>
                  <a:pt x="1426725" y="6897756"/>
                </a:lnTo>
                <a:lnTo>
                  <a:pt x="998924" y="6890072"/>
                </a:lnTo>
                <a:lnTo>
                  <a:pt x="0" y="0"/>
                </a:lnTo>
                <a:close/>
              </a:path>
            </a:pathLst>
          </a:custGeom>
          <a:solidFill>
            <a:srgbClr val="D9C49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23" name="Google Shape;223;p12"/>
          <p:cNvSpPr/>
          <p:nvPr/>
        </p:nvSpPr>
        <p:spPr>
          <a:xfrm>
            <a:off x="-8074" y="5972159"/>
            <a:ext cx="3366303" cy="659707"/>
          </a:xfrm>
          <a:custGeom>
            <a:avLst/>
            <a:gdLst/>
            <a:ahLst/>
            <a:cxnLst/>
            <a:rect l="l" t="t" r="r" b="b"/>
            <a:pathLst>
              <a:path w="7134587" h="7340175" extrusionOk="0">
                <a:moveTo>
                  <a:pt x="4802" y="198195"/>
                </a:moveTo>
                <a:lnTo>
                  <a:pt x="6143346" y="0"/>
                </a:lnTo>
                <a:lnTo>
                  <a:pt x="7134587" y="6897756"/>
                </a:lnTo>
                <a:lnTo>
                  <a:pt x="493" y="7340175"/>
                </a:lnTo>
                <a:cubicBezTo>
                  <a:pt x="-2266" y="5025580"/>
                  <a:pt x="7561" y="2512790"/>
                  <a:pt x="4802" y="198195"/>
                </a:cubicBezTo>
                <a:close/>
              </a:path>
            </a:pathLst>
          </a:custGeom>
          <a:solidFill>
            <a:srgbClr val="7511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24" name="Google Shape;224;p12"/>
          <p:cNvSpPr/>
          <p:nvPr/>
        </p:nvSpPr>
        <p:spPr>
          <a:xfrm rot="10800000">
            <a:off x="3199913" y="5957532"/>
            <a:ext cx="9025927" cy="619945"/>
          </a:xfrm>
          <a:custGeom>
            <a:avLst/>
            <a:gdLst/>
            <a:ahLst/>
            <a:cxnLst/>
            <a:rect l="l" t="t" r="r" b="b"/>
            <a:pathLst>
              <a:path w="19129670" h="6897768" extrusionOk="0">
                <a:moveTo>
                  <a:pt x="23" y="0"/>
                </a:moveTo>
                <a:lnTo>
                  <a:pt x="18138429" y="12"/>
                </a:lnTo>
                <a:lnTo>
                  <a:pt x="19129670" y="6897768"/>
                </a:lnTo>
                <a:lnTo>
                  <a:pt x="58804" y="6587497"/>
                </a:lnTo>
                <a:cubicBezTo>
                  <a:pt x="60183" y="4303588"/>
                  <a:pt x="-1356" y="2283909"/>
                  <a:pt x="23"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225" name="Google Shape;225;p12"/>
          <p:cNvPicPr preferRelativeResize="0"/>
          <p:nvPr/>
        </p:nvPicPr>
        <p:blipFill rotWithShape="1">
          <a:blip r:embed="rId2">
            <a:alphaModFix/>
          </a:blip>
          <a:srcRect/>
          <a:stretch/>
        </p:blipFill>
        <p:spPr>
          <a:xfrm>
            <a:off x="441345" y="6100829"/>
            <a:ext cx="1229499" cy="379534"/>
          </a:xfrm>
          <a:prstGeom prst="rect">
            <a:avLst/>
          </a:prstGeom>
          <a:noFill/>
          <a:ln>
            <a:noFill/>
          </a:ln>
        </p:spPr>
      </p:pic>
      <p:sp>
        <p:nvSpPr>
          <p:cNvPr id="226" name="Google Shape;226;p12"/>
          <p:cNvSpPr txBox="1">
            <a:spLocks noGrp="1"/>
          </p:cNvSpPr>
          <p:nvPr>
            <p:ph type="ftr" idx="11"/>
          </p:nvPr>
        </p:nvSpPr>
        <p:spPr>
          <a:xfrm>
            <a:off x="7239000" y="6113463"/>
            <a:ext cx="4114800" cy="365125"/>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600" b="0" i="0" u="none" strike="noStrike" cap="none">
                <a:solidFill>
                  <a:srgbClr val="595959"/>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27" name="Google Shape;227;p12"/>
          <p:cNvSpPr txBox="1">
            <a:spLocks noGrp="1"/>
          </p:cNvSpPr>
          <p:nvPr>
            <p:ph type="dt" idx="10"/>
          </p:nvPr>
        </p:nvSpPr>
        <p:spPr>
          <a:xfrm>
            <a:off x="3789598" y="6094049"/>
            <a:ext cx="1089233"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595959"/>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8"/>
        <p:cNvGrpSpPr/>
        <p:nvPr/>
      </p:nvGrpSpPr>
      <p:grpSpPr>
        <a:xfrm>
          <a:off x="0" y="0"/>
          <a:ext cx="0" cy="0"/>
          <a:chOff x="0" y="0"/>
          <a:chExt cx="0" cy="0"/>
        </a:xfrm>
      </p:grpSpPr>
      <p:sp>
        <p:nvSpPr>
          <p:cNvPr id="229" name="Google Shape;229;p13"/>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Garamond"/>
              <a:buNone/>
              <a:defRPr sz="4400" b="0" i="0" u="none" strike="noStrike" cap="none">
                <a:solidFill>
                  <a:schemeClr val="dk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0" name="Google Shape;230;p1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31" name="Google Shape;231;p1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ext Slide 1" type="obj">
  <p:cSld name="OBJECT">
    <p:spTree>
      <p:nvGrpSpPr>
        <p:cNvPr id="1" name="Shape 238"/>
        <p:cNvGrpSpPr/>
        <p:nvPr/>
      </p:nvGrpSpPr>
      <p:grpSpPr>
        <a:xfrm>
          <a:off x="0" y="0"/>
          <a:ext cx="0" cy="0"/>
          <a:chOff x="0" y="0"/>
          <a:chExt cx="0" cy="0"/>
        </a:xfrm>
      </p:grpSpPr>
      <p:sp>
        <p:nvSpPr>
          <p:cNvPr id="239" name="Google Shape;239;p15"/>
          <p:cNvSpPr/>
          <p:nvPr/>
        </p:nvSpPr>
        <p:spPr>
          <a:xfrm>
            <a:off x="2887677" y="5972158"/>
            <a:ext cx="674128" cy="620798"/>
          </a:xfrm>
          <a:custGeom>
            <a:avLst/>
            <a:gdLst/>
            <a:ahLst/>
            <a:cxnLst/>
            <a:rect l="l" t="t" r="r" b="b"/>
            <a:pathLst>
              <a:path w="1426725" h="6897756" extrusionOk="0">
                <a:moveTo>
                  <a:pt x="0" y="0"/>
                </a:moveTo>
                <a:lnTo>
                  <a:pt x="435484" y="0"/>
                </a:lnTo>
                <a:lnTo>
                  <a:pt x="1426725" y="6897756"/>
                </a:lnTo>
                <a:lnTo>
                  <a:pt x="998924" y="6890072"/>
                </a:lnTo>
                <a:lnTo>
                  <a:pt x="0" y="0"/>
                </a:lnTo>
                <a:close/>
              </a:path>
            </a:pathLst>
          </a:custGeom>
          <a:solidFill>
            <a:srgbClr val="D9C49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40" name="Google Shape;240;p15"/>
          <p:cNvSpPr/>
          <p:nvPr/>
        </p:nvSpPr>
        <p:spPr>
          <a:xfrm>
            <a:off x="-8074" y="5972159"/>
            <a:ext cx="3371092" cy="660616"/>
          </a:xfrm>
          <a:custGeom>
            <a:avLst/>
            <a:gdLst/>
            <a:ahLst/>
            <a:cxnLst/>
            <a:rect l="l" t="t" r="r" b="b"/>
            <a:pathLst>
              <a:path w="7134587" h="7340175" extrusionOk="0">
                <a:moveTo>
                  <a:pt x="4802" y="198195"/>
                </a:moveTo>
                <a:lnTo>
                  <a:pt x="6143346" y="0"/>
                </a:lnTo>
                <a:lnTo>
                  <a:pt x="7134587" y="6897756"/>
                </a:lnTo>
                <a:lnTo>
                  <a:pt x="493" y="7340175"/>
                </a:lnTo>
                <a:cubicBezTo>
                  <a:pt x="-2266" y="5025580"/>
                  <a:pt x="7561" y="2512790"/>
                  <a:pt x="4802" y="198195"/>
                </a:cubicBezTo>
                <a:close/>
              </a:path>
            </a:pathLst>
          </a:custGeom>
          <a:solidFill>
            <a:srgbClr val="7511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41" name="Google Shape;241;p15"/>
          <p:cNvSpPr/>
          <p:nvPr/>
        </p:nvSpPr>
        <p:spPr>
          <a:xfrm rot="10800000">
            <a:off x="3187071" y="5956678"/>
            <a:ext cx="9038769" cy="620799"/>
          </a:xfrm>
          <a:custGeom>
            <a:avLst/>
            <a:gdLst/>
            <a:ahLst/>
            <a:cxnLst/>
            <a:rect l="l" t="t" r="r" b="b"/>
            <a:pathLst>
              <a:path w="19129670" h="6897768" extrusionOk="0">
                <a:moveTo>
                  <a:pt x="23" y="0"/>
                </a:moveTo>
                <a:lnTo>
                  <a:pt x="18138429" y="12"/>
                </a:lnTo>
                <a:lnTo>
                  <a:pt x="19129670" y="6897768"/>
                </a:lnTo>
                <a:lnTo>
                  <a:pt x="58804" y="6587497"/>
                </a:lnTo>
                <a:cubicBezTo>
                  <a:pt x="60183" y="4303588"/>
                  <a:pt x="-1356" y="2283909"/>
                  <a:pt x="23"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242" name="Google Shape;242;p15"/>
          <p:cNvPicPr preferRelativeResize="0"/>
          <p:nvPr/>
        </p:nvPicPr>
        <p:blipFill rotWithShape="1">
          <a:blip r:embed="rId2">
            <a:alphaModFix/>
          </a:blip>
          <a:srcRect/>
          <a:stretch/>
        </p:blipFill>
        <p:spPr>
          <a:xfrm>
            <a:off x="441345" y="6100829"/>
            <a:ext cx="1229499" cy="379534"/>
          </a:xfrm>
          <a:prstGeom prst="rect">
            <a:avLst/>
          </a:prstGeom>
          <a:noFill/>
          <a:ln>
            <a:noFill/>
          </a:ln>
        </p:spPr>
      </p:pic>
      <p:sp>
        <p:nvSpPr>
          <p:cNvPr id="243" name="Google Shape;243;p1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rgbClr val="75114A"/>
              </a:buClr>
              <a:buSzPts val="4400"/>
              <a:buFont typeface="Calibri"/>
              <a:buNone/>
              <a:defRPr sz="4400" b="0" i="0" u="none" strike="noStrike" cap="none">
                <a:solidFill>
                  <a:srgbClr val="75114A"/>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44" name="Google Shape;244;p15"/>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rgbClr val="3F3F3F"/>
              </a:buClr>
              <a:buSzPts val="2800"/>
              <a:buFont typeface="Arial"/>
              <a:buChar char="•"/>
              <a:defRPr sz="2800" b="0" i="0" u="none" strike="noStrike" cap="none">
                <a:solidFill>
                  <a:srgbClr val="3F3F3F"/>
                </a:solidFill>
                <a:latin typeface="Calibri"/>
                <a:ea typeface="Calibri"/>
                <a:cs typeface="Calibri"/>
                <a:sym typeface="Calibri"/>
              </a:defRPr>
            </a:lvl1pPr>
            <a:lvl2pPr marL="914400" marR="0" lvl="1" indent="-381000" algn="l" rtl="0">
              <a:lnSpc>
                <a:spcPct val="90000"/>
              </a:lnSpc>
              <a:spcBef>
                <a:spcPts val="500"/>
              </a:spcBef>
              <a:spcAft>
                <a:spcPts val="0"/>
              </a:spcAft>
              <a:buClr>
                <a:srgbClr val="3F3F3F"/>
              </a:buClr>
              <a:buSzPts val="2400"/>
              <a:buFont typeface="Arial"/>
              <a:buChar char="•"/>
              <a:defRPr sz="2400" b="0" i="0" u="none" strike="noStrike" cap="none">
                <a:solidFill>
                  <a:srgbClr val="3F3F3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3F3F3F"/>
              </a:buClr>
              <a:buSzPts val="2000"/>
              <a:buFont typeface="Arial"/>
              <a:buChar char="•"/>
              <a:defRPr sz="20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9pPr>
          </a:lstStyle>
          <a:p>
            <a:endParaRPr/>
          </a:p>
        </p:txBody>
      </p:sp>
      <p:sp>
        <p:nvSpPr>
          <p:cNvPr id="245" name="Google Shape;245;p15"/>
          <p:cNvSpPr txBox="1">
            <a:spLocks noGrp="1"/>
          </p:cNvSpPr>
          <p:nvPr>
            <p:ph type="ftr" idx="11"/>
          </p:nvPr>
        </p:nvSpPr>
        <p:spPr>
          <a:xfrm>
            <a:off x="7239000" y="6113463"/>
            <a:ext cx="4114800" cy="365100"/>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600" b="0" i="0" u="none" strike="noStrike" cap="none">
                <a:solidFill>
                  <a:srgbClr val="595959"/>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46" name="Google Shape;246;p15"/>
          <p:cNvSpPr txBox="1">
            <a:spLocks noGrp="1"/>
          </p:cNvSpPr>
          <p:nvPr>
            <p:ph type="dt" idx="10"/>
          </p:nvPr>
        </p:nvSpPr>
        <p:spPr>
          <a:xfrm>
            <a:off x="3789598" y="6094049"/>
            <a:ext cx="10893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595959"/>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2" type="title">
  <p:cSld name="TITLE">
    <p:spTree>
      <p:nvGrpSpPr>
        <p:cNvPr id="1" name="Shape 247"/>
        <p:cNvGrpSpPr/>
        <p:nvPr/>
      </p:nvGrpSpPr>
      <p:grpSpPr>
        <a:xfrm>
          <a:off x="0" y="0"/>
          <a:ext cx="0" cy="0"/>
          <a:chOff x="0" y="0"/>
          <a:chExt cx="0" cy="0"/>
        </a:xfrm>
      </p:grpSpPr>
      <p:pic>
        <p:nvPicPr>
          <p:cNvPr id="248" name="Google Shape;248;p16"/>
          <p:cNvPicPr preferRelativeResize="0"/>
          <p:nvPr/>
        </p:nvPicPr>
        <p:blipFill rotWithShape="1">
          <a:blip r:embed="rId2">
            <a:alphaModFix/>
          </a:blip>
          <a:srcRect t="10660" r="3864" b="7840"/>
          <a:stretch/>
        </p:blipFill>
        <p:spPr>
          <a:xfrm>
            <a:off x="-13252" y="0"/>
            <a:ext cx="12205253" cy="6897756"/>
          </a:xfrm>
          <a:prstGeom prst="rect">
            <a:avLst/>
          </a:prstGeom>
          <a:noFill/>
          <a:ln>
            <a:noFill/>
          </a:ln>
        </p:spPr>
      </p:pic>
      <p:sp>
        <p:nvSpPr>
          <p:cNvPr id="249" name="Google Shape;249;p16"/>
          <p:cNvSpPr/>
          <p:nvPr/>
        </p:nvSpPr>
        <p:spPr>
          <a:xfrm>
            <a:off x="5765359" y="0"/>
            <a:ext cx="1426725" cy="6897756"/>
          </a:xfrm>
          <a:custGeom>
            <a:avLst/>
            <a:gdLst/>
            <a:ahLst/>
            <a:cxnLst/>
            <a:rect l="l" t="t" r="r" b="b"/>
            <a:pathLst>
              <a:path w="1426725" h="6897756" extrusionOk="0">
                <a:moveTo>
                  <a:pt x="0" y="0"/>
                </a:moveTo>
                <a:lnTo>
                  <a:pt x="435484" y="0"/>
                </a:lnTo>
                <a:lnTo>
                  <a:pt x="1426725" y="6897756"/>
                </a:lnTo>
                <a:lnTo>
                  <a:pt x="998924" y="6890072"/>
                </a:lnTo>
                <a:lnTo>
                  <a:pt x="0" y="0"/>
                </a:lnTo>
                <a:close/>
              </a:path>
            </a:pathLst>
          </a:custGeom>
          <a:solidFill>
            <a:srgbClr val="D9C49F">
              <a:alpha val="5765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50" name="Google Shape;250;p16"/>
          <p:cNvSpPr/>
          <p:nvPr/>
        </p:nvSpPr>
        <p:spPr>
          <a:xfrm>
            <a:off x="-13252" y="0"/>
            <a:ext cx="6774812" cy="6897756"/>
          </a:xfrm>
          <a:custGeom>
            <a:avLst/>
            <a:gdLst/>
            <a:ahLst/>
            <a:cxnLst/>
            <a:rect l="l" t="t" r="r" b="b"/>
            <a:pathLst>
              <a:path w="6774812" h="6897756" extrusionOk="0">
                <a:moveTo>
                  <a:pt x="0" y="0"/>
                </a:moveTo>
                <a:lnTo>
                  <a:pt x="5783571" y="0"/>
                </a:lnTo>
                <a:lnTo>
                  <a:pt x="6774812" y="6897756"/>
                </a:lnTo>
                <a:lnTo>
                  <a:pt x="0" y="6897756"/>
                </a:lnTo>
                <a:lnTo>
                  <a:pt x="0" y="0"/>
                </a:lnTo>
                <a:close/>
              </a:path>
            </a:pathLst>
          </a:custGeom>
          <a:solidFill>
            <a:srgbClr val="75114A">
              <a:alpha val="686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51" name="Google Shape;251;p16"/>
          <p:cNvSpPr/>
          <p:nvPr/>
        </p:nvSpPr>
        <p:spPr>
          <a:xfrm>
            <a:off x="7164361" y="3977331"/>
            <a:ext cx="5027639" cy="1282148"/>
          </a:xfrm>
          <a:custGeom>
            <a:avLst/>
            <a:gdLst/>
            <a:ahLst/>
            <a:cxnLst/>
            <a:rect l="l" t="t" r="r" b="b"/>
            <a:pathLst>
              <a:path w="5027639" h="1282148" extrusionOk="0">
                <a:moveTo>
                  <a:pt x="0" y="0"/>
                </a:moveTo>
                <a:lnTo>
                  <a:pt x="5027639" y="0"/>
                </a:lnTo>
                <a:lnTo>
                  <a:pt x="5027639" y="1282148"/>
                </a:lnTo>
                <a:lnTo>
                  <a:pt x="357809" y="1282148"/>
                </a:lnTo>
                <a:lnTo>
                  <a:pt x="0" y="0"/>
                </a:lnTo>
                <a:close/>
              </a:path>
            </a:pathLst>
          </a:custGeom>
          <a:solidFill>
            <a:srgbClr val="0C0C0C">
              <a:alpha val="6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52" name="Google Shape;252;p16"/>
          <p:cNvSpPr txBox="1"/>
          <p:nvPr/>
        </p:nvSpPr>
        <p:spPr>
          <a:xfrm>
            <a:off x="7626037" y="-1239550"/>
            <a:ext cx="4104300" cy="47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IE" sz="2500" b="0" i="0" u="none" strike="noStrike" cap="none">
                <a:solidFill>
                  <a:schemeClr val="lt1"/>
                </a:solidFill>
                <a:latin typeface="Garamond"/>
                <a:ea typeface="Garamond"/>
                <a:cs typeface="Garamond"/>
                <a:sym typeface="Garamond"/>
              </a:rPr>
              <a:t>Sub text</a:t>
            </a:r>
            <a:endParaRPr sz="1400" b="0" i="0" u="none" strike="noStrike" cap="none">
              <a:solidFill>
                <a:srgbClr val="000000"/>
              </a:solidFill>
              <a:latin typeface="Arial"/>
              <a:ea typeface="Arial"/>
              <a:cs typeface="Arial"/>
              <a:sym typeface="Arial"/>
            </a:endParaRPr>
          </a:p>
        </p:txBody>
      </p:sp>
      <p:pic>
        <p:nvPicPr>
          <p:cNvPr id="253" name="Google Shape;253;p16"/>
          <p:cNvPicPr preferRelativeResize="0"/>
          <p:nvPr/>
        </p:nvPicPr>
        <p:blipFill rotWithShape="1">
          <a:blip r:embed="rId3">
            <a:alphaModFix/>
          </a:blip>
          <a:srcRect/>
          <a:stretch/>
        </p:blipFill>
        <p:spPr>
          <a:xfrm>
            <a:off x="595356" y="424414"/>
            <a:ext cx="2098858" cy="647896"/>
          </a:xfrm>
          <a:prstGeom prst="rect">
            <a:avLst/>
          </a:prstGeom>
          <a:noFill/>
          <a:ln>
            <a:noFill/>
          </a:ln>
        </p:spPr>
      </p:pic>
      <p:sp>
        <p:nvSpPr>
          <p:cNvPr id="254" name="Google Shape;254;p16"/>
          <p:cNvSpPr txBox="1">
            <a:spLocks noGrp="1"/>
          </p:cNvSpPr>
          <p:nvPr>
            <p:ph type="ctrTitle"/>
          </p:nvPr>
        </p:nvSpPr>
        <p:spPr>
          <a:xfrm>
            <a:off x="695501" y="3102474"/>
            <a:ext cx="5162100" cy="26520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rgbClr val="D9C49F"/>
              </a:buClr>
              <a:buSzPts val="7000"/>
              <a:buFont typeface="Garamond"/>
              <a:buNone/>
              <a:defRPr sz="7000" b="1" i="0" u="none" strike="noStrike" cap="none">
                <a:solidFill>
                  <a:srgbClr val="D9C49F"/>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55" name="Google Shape;255;p16"/>
          <p:cNvSpPr txBox="1">
            <a:spLocks noGrp="1"/>
          </p:cNvSpPr>
          <p:nvPr>
            <p:ph type="subTitle" idx="1"/>
          </p:nvPr>
        </p:nvSpPr>
        <p:spPr>
          <a:xfrm>
            <a:off x="7752523" y="4107533"/>
            <a:ext cx="4189200" cy="10212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1000"/>
              </a:spcBef>
              <a:spcAft>
                <a:spcPts val="0"/>
              </a:spcAft>
              <a:buClr>
                <a:schemeClr val="lt1"/>
              </a:buClr>
              <a:buSzPts val="2400"/>
              <a:buFont typeface="Arial"/>
              <a:buNone/>
              <a:defRPr sz="2400" b="0" i="0" u="none" strike="noStrike" cap="none">
                <a:solidFill>
                  <a:schemeClr val="lt1"/>
                </a:solidFill>
                <a:latin typeface="Garamond"/>
                <a:ea typeface="Garamond"/>
                <a:cs typeface="Garamond"/>
                <a:sym typeface="Garamond"/>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Garamond"/>
                <a:ea typeface="Garamond"/>
                <a:cs typeface="Garamond"/>
                <a:sym typeface="Garamond"/>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256" name="Google Shape;256;p16"/>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57" name="Google Shape;257;p16"/>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58" name="Google Shape;258;p1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Divider Slide 2B">
  <p:cSld name="Divider Slide 2B">
    <p:spTree>
      <p:nvGrpSpPr>
        <p:cNvPr id="1" name="Shape 259"/>
        <p:cNvGrpSpPr/>
        <p:nvPr/>
      </p:nvGrpSpPr>
      <p:grpSpPr>
        <a:xfrm>
          <a:off x="0" y="0"/>
          <a:ext cx="0" cy="0"/>
          <a:chOff x="0" y="0"/>
          <a:chExt cx="0" cy="0"/>
        </a:xfrm>
      </p:grpSpPr>
      <p:pic>
        <p:nvPicPr>
          <p:cNvPr id="260" name="Google Shape;260;p17"/>
          <p:cNvPicPr preferRelativeResize="0"/>
          <p:nvPr/>
        </p:nvPicPr>
        <p:blipFill rotWithShape="1">
          <a:blip r:embed="rId2">
            <a:alphaModFix/>
          </a:blip>
          <a:srcRect/>
          <a:stretch/>
        </p:blipFill>
        <p:spPr>
          <a:xfrm>
            <a:off x="-13252" y="0"/>
            <a:ext cx="12205252" cy="6897755"/>
          </a:xfrm>
          <a:prstGeom prst="rect">
            <a:avLst/>
          </a:prstGeom>
          <a:noFill/>
          <a:ln>
            <a:noFill/>
          </a:ln>
        </p:spPr>
      </p:pic>
      <p:sp>
        <p:nvSpPr>
          <p:cNvPr id="261" name="Google Shape;261;p17"/>
          <p:cNvSpPr/>
          <p:nvPr/>
        </p:nvSpPr>
        <p:spPr>
          <a:xfrm>
            <a:off x="5770821" y="0"/>
            <a:ext cx="6421179" cy="6909258"/>
          </a:xfrm>
          <a:custGeom>
            <a:avLst/>
            <a:gdLst/>
            <a:ahLst/>
            <a:cxnLst/>
            <a:rect l="l" t="t" r="r" b="b"/>
            <a:pathLst>
              <a:path w="6421179" h="6909258" extrusionOk="0">
                <a:moveTo>
                  <a:pt x="0" y="0"/>
                </a:moveTo>
                <a:lnTo>
                  <a:pt x="6421179" y="0"/>
                </a:lnTo>
                <a:lnTo>
                  <a:pt x="6421179" y="6897756"/>
                </a:lnTo>
                <a:lnTo>
                  <a:pt x="994913" y="6909258"/>
                </a:lnTo>
                <a:lnTo>
                  <a:pt x="0" y="0"/>
                </a:lnTo>
                <a:close/>
              </a:path>
            </a:pathLst>
          </a:custGeom>
          <a:solidFill>
            <a:srgbClr val="75114A">
              <a:alpha val="7412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262" name="Google Shape;262;p17"/>
          <p:cNvPicPr preferRelativeResize="0"/>
          <p:nvPr/>
        </p:nvPicPr>
        <p:blipFill rotWithShape="1">
          <a:blip r:embed="rId3">
            <a:alphaModFix/>
          </a:blip>
          <a:srcRect/>
          <a:stretch/>
        </p:blipFill>
        <p:spPr>
          <a:xfrm>
            <a:off x="469781" y="385650"/>
            <a:ext cx="2350008" cy="725424"/>
          </a:xfrm>
          <a:prstGeom prst="rect">
            <a:avLst/>
          </a:prstGeom>
          <a:noFill/>
          <a:ln>
            <a:noFill/>
          </a:ln>
        </p:spPr>
      </p:pic>
      <p:sp>
        <p:nvSpPr>
          <p:cNvPr id="263" name="Google Shape;263;p17"/>
          <p:cNvSpPr txBox="1"/>
          <p:nvPr/>
        </p:nvSpPr>
        <p:spPr>
          <a:xfrm>
            <a:off x="7626037" y="-1239550"/>
            <a:ext cx="4104300" cy="47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IE" sz="2500" b="0" i="0" u="none" strike="noStrike" cap="none">
                <a:solidFill>
                  <a:schemeClr val="lt1"/>
                </a:solidFill>
                <a:latin typeface="Garamond"/>
                <a:ea typeface="Garamond"/>
                <a:cs typeface="Garamond"/>
                <a:sym typeface="Garamond"/>
              </a:rPr>
              <a:t>Sub text</a:t>
            </a:r>
            <a:endParaRPr sz="1400" b="0" i="0" u="none" strike="noStrike" cap="none">
              <a:solidFill>
                <a:srgbClr val="000000"/>
              </a:solidFill>
              <a:latin typeface="Arial"/>
              <a:ea typeface="Arial"/>
              <a:cs typeface="Arial"/>
              <a:sym typeface="Arial"/>
            </a:endParaRPr>
          </a:p>
        </p:txBody>
      </p:sp>
      <p:sp>
        <p:nvSpPr>
          <p:cNvPr id="264" name="Google Shape;264;p17"/>
          <p:cNvSpPr txBox="1">
            <a:spLocks noGrp="1"/>
          </p:cNvSpPr>
          <p:nvPr>
            <p:ph type="ctrTitle"/>
          </p:nvPr>
        </p:nvSpPr>
        <p:spPr>
          <a:xfrm>
            <a:off x="6779669" y="731126"/>
            <a:ext cx="5162100" cy="22089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lt1"/>
              </a:buClr>
              <a:buSzPts val="6600"/>
              <a:buFont typeface="Calibri"/>
              <a:buNone/>
              <a:defRPr sz="66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65" name="Google Shape;265;p17"/>
          <p:cNvSpPr txBox="1">
            <a:spLocks noGrp="1"/>
          </p:cNvSpPr>
          <p:nvPr>
            <p:ph type="subTitle" idx="1"/>
          </p:nvPr>
        </p:nvSpPr>
        <p:spPr>
          <a:xfrm>
            <a:off x="6815555" y="3111500"/>
            <a:ext cx="5126100" cy="28701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lt1"/>
              </a:buClr>
              <a:buSzPts val="3000"/>
              <a:buFont typeface="Arial"/>
              <a:buNone/>
              <a:defRPr sz="3000" b="0" i="0" u="none" strike="noStrike" cap="none">
                <a:solidFill>
                  <a:schemeClr val="lt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Garamond"/>
                <a:ea typeface="Garamond"/>
                <a:cs typeface="Garamond"/>
                <a:sym typeface="Garamond"/>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266" name="Google Shape;266;p17"/>
          <p:cNvSpPr txBox="1">
            <a:spLocks noGrp="1"/>
          </p:cNvSpPr>
          <p:nvPr>
            <p:ph type="dt" idx="10"/>
          </p:nvPr>
        </p:nvSpPr>
        <p:spPr>
          <a:xfrm>
            <a:off x="270643" y="6356350"/>
            <a:ext cx="27432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67" name="Google Shape;267;p17"/>
          <p:cNvSpPr txBox="1">
            <a:spLocks noGrp="1"/>
          </p:cNvSpPr>
          <p:nvPr>
            <p:ph type="ftr" idx="11"/>
          </p:nvPr>
        </p:nvSpPr>
        <p:spPr>
          <a:xfrm>
            <a:off x="7826829" y="6361571"/>
            <a:ext cx="4114800" cy="365100"/>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Divider Slide 1B">
  <p:cSld name="Divider Slide 1B">
    <p:spTree>
      <p:nvGrpSpPr>
        <p:cNvPr id="1" name="Shape 268"/>
        <p:cNvGrpSpPr/>
        <p:nvPr/>
      </p:nvGrpSpPr>
      <p:grpSpPr>
        <a:xfrm>
          <a:off x="0" y="0"/>
          <a:ext cx="0" cy="0"/>
          <a:chOff x="0" y="0"/>
          <a:chExt cx="0" cy="0"/>
        </a:xfrm>
      </p:grpSpPr>
      <p:pic>
        <p:nvPicPr>
          <p:cNvPr id="269" name="Google Shape;269;p18"/>
          <p:cNvPicPr preferRelativeResize="0"/>
          <p:nvPr/>
        </p:nvPicPr>
        <p:blipFill rotWithShape="1">
          <a:blip r:embed="rId2">
            <a:alphaModFix/>
          </a:blip>
          <a:srcRect l="979" t="1909" r="1077" b="15068"/>
          <a:stretch/>
        </p:blipFill>
        <p:spPr>
          <a:xfrm>
            <a:off x="-13253" y="0"/>
            <a:ext cx="12205255" cy="6897757"/>
          </a:xfrm>
          <a:prstGeom prst="rect">
            <a:avLst/>
          </a:prstGeom>
          <a:noFill/>
          <a:ln>
            <a:noFill/>
          </a:ln>
        </p:spPr>
      </p:pic>
      <p:pic>
        <p:nvPicPr>
          <p:cNvPr id="270" name="Google Shape;270;p18"/>
          <p:cNvPicPr preferRelativeResize="0"/>
          <p:nvPr/>
        </p:nvPicPr>
        <p:blipFill rotWithShape="1">
          <a:blip r:embed="rId3">
            <a:alphaModFix amt="38000"/>
          </a:blip>
          <a:srcRect l="23092" t="38466" r="-5153" b="2446"/>
          <a:stretch/>
        </p:blipFill>
        <p:spPr>
          <a:xfrm>
            <a:off x="-13254" y="1"/>
            <a:ext cx="8084129" cy="6897758"/>
          </a:xfrm>
          <a:prstGeom prst="rect">
            <a:avLst/>
          </a:prstGeom>
          <a:noFill/>
          <a:ln>
            <a:noFill/>
          </a:ln>
        </p:spPr>
      </p:pic>
      <p:sp>
        <p:nvSpPr>
          <p:cNvPr id="271" name="Google Shape;271;p18"/>
          <p:cNvSpPr/>
          <p:nvPr/>
        </p:nvSpPr>
        <p:spPr>
          <a:xfrm>
            <a:off x="5770821" y="0"/>
            <a:ext cx="6421179" cy="6909258"/>
          </a:xfrm>
          <a:custGeom>
            <a:avLst/>
            <a:gdLst/>
            <a:ahLst/>
            <a:cxnLst/>
            <a:rect l="l" t="t" r="r" b="b"/>
            <a:pathLst>
              <a:path w="6421179" h="6909258" extrusionOk="0">
                <a:moveTo>
                  <a:pt x="0" y="0"/>
                </a:moveTo>
                <a:lnTo>
                  <a:pt x="6421179" y="0"/>
                </a:lnTo>
                <a:lnTo>
                  <a:pt x="6421179" y="6897756"/>
                </a:lnTo>
                <a:lnTo>
                  <a:pt x="994913" y="6909258"/>
                </a:lnTo>
                <a:lnTo>
                  <a:pt x="0" y="0"/>
                </a:lnTo>
                <a:close/>
              </a:path>
            </a:pathLst>
          </a:custGeom>
          <a:solidFill>
            <a:srgbClr val="39818D">
              <a:alpha val="7412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272" name="Google Shape;272;p18"/>
          <p:cNvPicPr preferRelativeResize="0"/>
          <p:nvPr/>
        </p:nvPicPr>
        <p:blipFill rotWithShape="1">
          <a:blip r:embed="rId4">
            <a:alphaModFix/>
          </a:blip>
          <a:srcRect/>
          <a:stretch/>
        </p:blipFill>
        <p:spPr>
          <a:xfrm>
            <a:off x="469781" y="385650"/>
            <a:ext cx="2350008" cy="725424"/>
          </a:xfrm>
          <a:prstGeom prst="rect">
            <a:avLst/>
          </a:prstGeom>
          <a:noFill/>
          <a:ln>
            <a:noFill/>
          </a:ln>
        </p:spPr>
      </p:pic>
      <p:sp>
        <p:nvSpPr>
          <p:cNvPr id="273" name="Google Shape;273;p18"/>
          <p:cNvSpPr txBox="1"/>
          <p:nvPr/>
        </p:nvSpPr>
        <p:spPr>
          <a:xfrm>
            <a:off x="7626037" y="-1239550"/>
            <a:ext cx="4104300" cy="47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IE" sz="2500" b="0" i="0" u="none" strike="noStrike" cap="none">
                <a:solidFill>
                  <a:schemeClr val="lt1"/>
                </a:solidFill>
                <a:latin typeface="Garamond"/>
                <a:ea typeface="Garamond"/>
                <a:cs typeface="Garamond"/>
                <a:sym typeface="Garamond"/>
              </a:rPr>
              <a:t>Sub text</a:t>
            </a:r>
            <a:endParaRPr sz="1400" b="0" i="0" u="none" strike="noStrike" cap="none">
              <a:solidFill>
                <a:srgbClr val="000000"/>
              </a:solidFill>
              <a:latin typeface="Arial"/>
              <a:ea typeface="Arial"/>
              <a:cs typeface="Arial"/>
              <a:sym typeface="Arial"/>
            </a:endParaRPr>
          </a:p>
        </p:txBody>
      </p:sp>
      <p:sp>
        <p:nvSpPr>
          <p:cNvPr id="274" name="Google Shape;274;p18"/>
          <p:cNvSpPr txBox="1">
            <a:spLocks noGrp="1"/>
          </p:cNvSpPr>
          <p:nvPr>
            <p:ph type="ctrTitle"/>
          </p:nvPr>
        </p:nvSpPr>
        <p:spPr>
          <a:xfrm>
            <a:off x="6779669" y="731126"/>
            <a:ext cx="5162100" cy="22089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lt1"/>
              </a:buClr>
              <a:buSzPts val="6600"/>
              <a:buFont typeface="Calibri"/>
              <a:buNone/>
              <a:defRPr sz="66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75" name="Google Shape;275;p18"/>
          <p:cNvSpPr txBox="1">
            <a:spLocks noGrp="1"/>
          </p:cNvSpPr>
          <p:nvPr>
            <p:ph type="subTitle" idx="1"/>
          </p:nvPr>
        </p:nvSpPr>
        <p:spPr>
          <a:xfrm>
            <a:off x="6815555" y="3111500"/>
            <a:ext cx="5126100" cy="28701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lt1"/>
              </a:buClr>
              <a:buSzPts val="3000"/>
              <a:buFont typeface="Arial"/>
              <a:buNone/>
              <a:defRPr sz="3000" b="0" i="0" u="none" strike="noStrike" cap="none">
                <a:solidFill>
                  <a:schemeClr val="lt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Garamond"/>
                <a:ea typeface="Garamond"/>
                <a:cs typeface="Garamond"/>
                <a:sym typeface="Garamond"/>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276" name="Google Shape;276;p18"/>
          <p:cNvSpPr txBox="1">
            <a:spLocks noGrp="1"/>
          </p:cNvSpPr>
          <p:nvPr>
            <p:ph type="ftr" idx="11"/>
          </p:nvPr>
        </p:nvSpPr>
        <p:spPr>
          <a:xfrm>
            <a:off x="7826829" y="6361571"/>
            <a:ext cx="4114800" cy="365100"/>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77" name="Google Shape;277;p18"/>
          <p:cNvSpPr txBox="1">
            <a:spLocks noGrp="1"/>
          </p:cNvSpPr>
          <p:nvPr>
            <p:ph type="dt" idx="10"/>
          </p:nvPr>
        </p:nvSpPr>
        <p:spPr>
          <a:xfrm>
            <a:off x="270643" y="6356350"/>
            <a:ext cx="27432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Divider Slide 3B">
  <p:cSld name="Divider Slide 3B">
    <p:spTree>
      <p:nvGrpSpPr>
        <p:cNvPr id="1" name="Shape 278"/>
        <p:cNvGrpSpPr/>
        <p:nvPr/>
      </p:nvGrpSpPr>
      <p:grpSpPr>
        <a:xfrm>
          <a:off x="0" y="0"/>
          <a:ext cx="0" cy="0"/>
          <a:chOff x="0" y="0"/>
          <a:chExt cx="0" cy="0"/>
        </a:xfrm>
      </p:grpSpPr>
      <p:pic>
        <p:nvPicPr>
          <p:cNvPr id="279" name="Google Shape;279;p19"/>
          <p:cNvPicPr preferRelativeResize="0"/>
          <p:nvPr/>
        </p:nvPicPr>
        <p:blipFill rotWithShape="1">
          <a:blip r:embed="rId2">
            <a:alphaModFix/>
          </a:blip>
          <a:srcRect l="7071" t="9189" b="12397"/>
          <a:stretch/>
        </p:blipFill>
        <p:spPr>
          <a:xfrm>
            <a:off x="-1" y="0"/>
            <a:ext cx="12191581" cy="6857999"/>
          </a:xfrm>
          <a:prstGeom prst="rect">
            <a:avLst/>
          </a:prstGeom>
          <a:noFill/>
          <a:ln>
            <a:noFill/>
          </a:ln>
        </p:spPr>
      </p:pic>
      <p:sp>
        <p:nvSpPr>
          <p:cNvPr id="280" name="Google Shape;280;p19"/>
          <p:cNvSpPr/>
          <p:nvPr/>
        </p:nvSpPr>
        <p:spPr>
          <a:xfrm>
            <a:off x="5770821" y="-25629"/>
            <a:ext cx="6421179" cy="6909258"/>
          </a:xfrm>
          <a:custGeom>
            <a:avLst/>
            <a:gdLst/>
            <a:ahLst/>
            <a:cxnLst/>
            <a:rect l="l" t="t" r="r" b="b"/>
            <a:pathLst>
              <a:path w="6421179" h="6909258" extrusionOk="0">
                <a:moveTo>
                  <a:pt x="0" y="0"/>
                </a:moveTo>
                <a:lnTo>
                  <a:pt x="6421179" y="0"/>
                </a:lnTo>
                <a:lnTo>
                  <a:pt x="6421179" y="6897756"/>
                </a:lnTo>
                <a:lnTo>
                  <a:pt x="994913" y="6909258"/>
                </a:lnTo>
                <a:lnTo>
                  <a:pt x="0" y="0"/>
                </a:lnTo>
                <a:close/>
              </a:path>
            </a:pathLst>
          </a:custGeom>
          <a:solidFill>
            <a:srgbClr val="82A434">
              <a:alpha val="7412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281" name="Google Shape;281;p19"/>
          <p:cNvPicPr preferRelativeResize="0"/>
          <p:nvPr/>
        </p:nvPicPr>
        <p:blipFill rotWithShape="1">
          <a:blip r:embed="rId3">
            <a:alphaModFix/>
          </a:blip>
          <a:srcRect/>
          <a:stretch/>
        </p:blipFill>
        <p:spPr>
          <a:xfrm>
            <a:off x="469781" y="385650"/>
            <a:ext cx="2350008" cy="725424"/>
          </a:xfrm>
          <a:prstGeom prst="rect">
            <a:avLst/>
          </a:prstGeom>
          <a:noFill/>
          <a:ln>
            <a:noFill/>
          </a:ln>
        </p:spPr>
      </p:pic>
      <p:sp>
        <p:nvSpPr>
          <p:cNvPr id="282" name="Google Shape;282;p19"/>
          <p:cNvSpPr txBox="1"/>
          <p:nvPr/>
        </p:nvSpPr>
        <p:spPr>
          <a:xfrm>
            <a:off x="7626037" y="-1239550"/>
            <a:ext cx="4104300" cy="47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IE" sz="2500" b="0" i="0" u="none" strike="noStrike" cap="none">
                <a:solidFill>
                  <a:schemeClr val="lt1"/>
                </a:solidFill>
                <a:latin typeface="Garamond"/>
                <a:ea typeface="Garamond"/>
                <a:cs typeface="Garamond"/>
                <a:sym typeface="Garamond"/>
              </a:rPr>
              <a:t>Sub text</a:t>
            </a:r>
            <a:endParaRPr sz="1400" b="0" i="0" u="none" strike="noStrike" cap="none">
              <a:solidFill>
                <a:srgbClr val="000000"/>
              </a:solidFill>
              <a:latin typeface="Arial"/>
              <a:ea typeface="Arial"/>
              <a:cs typeface="Arial"/>
              <a:sym typeface="Arial"/>
            </a:endParaRPr>
          </a:p>
        </p:txBody>
      </p:sp>
      <p:sp>
        <p:nvSpPr>
          <p:cNvPr id="283" name="Google Shape;283;p19"/>
          <p:cNvSpPr txBox="1">
            <a:spLocks noGrp="1"/>
          </p:cNvSpPr>
          <p:nvPr>
            <p:ph type="ctrTitle"/>
          </p:nvPr>
        </p:nvSpPr>
        <p:spPr>
          <a:xfrm>
            <a:off x="6779669" y="731126"/>
            <a:ext cx="5162100" cy="22089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lt1"/>
              </a:buClr>
              <a:buSzPts val="6600"/>
              <a:buFont typeface="Calibri"/>
              <a:buNone/>
              <a:defRPr sz="66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84" name="Google Shape;284;p19"/>
          <p:cNvSpPr txBox="1">
            <a:spLocks noGrp="1"/>
          </p:cNvSpPr>
          <p:nvPr>
            <p:ph type="subTitle" idx="1"/>
          </p:nvPr>
        </p:nvSpPr>
        <p:spPr>
          <a:xfrm>
            <a:off x="6815555" y="3111500"/>
            <a:ext cx="5126100" cy="28701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lt1"/>
              </a:buClr>
              <a:buSzPts val="3000"/>
              <a:buFont typeface="Arial"/>
              <a:buNone/>
              <a:defRPr sz="3000" b="0" i="0" u="none" strike="noStrike" cap="none">
                <a:solidFill>
                  <a:schemeClr val="lt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Garamond"/>
                <a:ea typeface="Garamond"/>
                <a:cs typeface="Garamond"/>
                <a:sym typeface="Garamond"/>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285" name="Google Shape;285;p19"/>
          <p:cNvSpPr txBox="1">
            <a:spLocks noGrp="1"/>
          </p:cNvSpPr>
          <p:nvPr>
            <p:ph type="dt" idx="10"/>
          </p:nvPr>
        </p:nvSpPr>
        <p:spPr>
          <a:xfrm>
            <a:off x="270643" y="6356350"/>
            <a:ext cx="27432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86" name="Google Shape;286;p19"/>
          <p:cNvSpPr txBox="1">
            <a:spLocks noGrp="1"/>
          </p:cNvSpPr>
          <p:nvPr>
            <p:ph type="ftr" idx="11"/>
          </p:nvPr>
        </p:nvSpPr>
        <p:spPr>
          <a:xfrm>
            <a:off x="7826829" y="6361571"/>
            <a:ext cx="4114800" cy="365100"/>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vider Slide 2B">
  <p:cSld name="Divider Slide 2B">
    <p:spTree>
      <p:nvGrpSpPr>
        <p:cNvPr id="1" name="Shape 36"/>
        <p:cNvGrpSpPr/>
        <p:nvPr/>
      </p:nvGrpSpPr>
      <p:grpSpPr>
        <a:xfrm>
          <a:off x="0" y="0"/>
          <a:ext cx="0" cy="0"/>
          <a:chOff x="0" y="0"/>
          <a:chExt cx="0" cy="0"/>
        </a:xfrm>
      </p:grpSpPr>
      <p:pic>
        <p:nvPicPr>
          <p:cNvPr id="37" name="Google Shape;37;p4"/>
          <p:cNvPicPr preferRelativeResize="0"/>
          <p:nvPr/>
        </p:nvPicPr>
        <p:blipFill rotWithShape="1">
          <a:blip r:embed="rId2">
            <a:alphaModFix/>
          </a:blip>
          <a:srcRect/>
          <a:stretch/>
        </p:blipFill>
        <p:spPr>
          <a:xfrm>
            <a:off x="-13252" y="0"/>
            <a:ext cx="12205252" cy="6897756"/>
          </a:xfrm>
          <a:prstGeom prst="rect">
            <a:avLst/>
          </a:prstGeom>
          <a:noFill/>
          <a:ln>
            <a:noFill/>
          </a:ln>
        </p:spPr>
      </p:pic>
      <p:sp>
        <p:nvSpPr>
          <p:cNvPr id="38" name="Google Shape;38;p4"/>
          <p:cNvSpPr/>
          <p:nvPr/>
        </p:nvSpPr>
        <p:spPr>
          <a:xfrm>
            <a:off x="5770821" y="0"/>
            <a:ext cx="6421179" cy="6909258"/>
          </a:xfrm>
          <a:custGeom>
            <a:avLst/>
            <a:gdLst/>
            <a:ahLst/>
            <a:cxnLst/>
            <a:rect l="l" t="t" r="r" b="b"/>
            <a:pathLst>
              <a:path w="6421179" h="6909258" extrusionOk="0">
                <a:moveTo>
                  <a:pt x="0" y="0"/>
                </a:moveTo>
                <a:lnTo>
                  <a:pt x="6421179" y="0"/>
                </a:lnTo>
                <a:lnTo>
                  <a:pt x="6421179" y="6897756"/>
                </a:lnTo>
                <a:lnTo>
                  <a:pt x="994913" y="6909258"/>
                </a:lnTo>
                <a:lnTo>
                  <a:pt x="0" y="0"/>
                </a:lnTo>
                <a:close/>
              </a:path>
            </a:pathLst>
          </a:custGeom>
          <a:solidFill>
            <a:srgbClr val="75114A">
              <a:alpha val="7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39" name="Google Shape;39;p4"/>
          <p:cNvPicPr preferRelativeResize="0"/>
          <p:nvPr/>
        </p:nvPicPr>
        <p:blipFill rotWithShape="1">
          <a:blip r:embed="rId3">
            <a:alphaModFix/>
          </a:blip>
          <a:srcRect/>
          <a:stretch/>
        </p:blipFill>
        <p:spPr>
          <a:xfrm>
            <a:off x="469781" y="385650"/>
            <a:ext cx="2350008" cy="725424"/>
          </a:xfrm>
          <a:prstGeom prst="rect">
            <a:avLst/>
          </a:prstGeom>
          <a:noFill/>
          <a:ln>
            <a:noFill/>
          </a:ln>
        </p:spPr>
      </p:pic>
      <p:sp>
        <p:nvSpPr>
          <p:cNvPr id="40" name="Google Shape;40;p4"/>
          <p:cNvSpPr txBox="1"/>
          <p:nvPr/>
        </p:nvSpPr>
        <p:spPr>
          <a:xfrm>
            <a:off x="7626037" y="-1239550"/>
            <a:ext cx="4104285" cy="4770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IE" sz="2500" b="0" i="0" u="none" strike="noStrike" cap="none">
                <a:solidFill>
                  <a:schemeClr val="lt1"/>
                </a:solidFill>
                <a:latin typeface="Garamond"/>
                <a:ea typeface="Garamond"/>
                <a:cs typeface="Garamond"/>
                <a:sym typeface="Garamond"/>
              </a:rPr>
              <a:t>Sub text</a:t>
            </a:r>
            <a:endParaRPr sz="1400" b="0" i="0" u="none" strike="noStrike" cap="none">
              <a:solidFill>
                <a:srgbClr val="000000"/>
              </a:solidFill>
              <a:latin typeface="Arial"/>
              <a:ea typeface="Arial"/>
              <a:cs typeface="Arial"/>
              <a:sym typeface="Arial"/>
            </a:endParaRPr>
          </a:p>
        </p:txBody>
      </p:sp>
      <p:sp>
        <p:nvSpPr>
          <p:cNvPr id="41" name="Google Shape;41;p4"/>
          <p:cNvSpPr txBox="1">
            <a:spLocks noGrp="1"/>
          </p:cNvSpPr>
          <p:nvPr>
            <p:ph type="ctrTitle"/>
          </p:nvPr>
        </p:nvSpPr>
        <p:spPr>
          <a:xfrm>
            <a:off x="6779669" y="731126"/>
            <a:ext cx="5161960" cy="2208766"/>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chemeClr val="lt1"/>
              </a:buClr>
              <a:buSzPts val="6600"/>
              <a:buFont typeface="Calibri"/>
              <a:buNone/>
              <a:defRPr sz="6600" b="0" i="0" u="none" strike="noStrike" cap="none">
                <a:solidFill>
                  <a:schemeClr val="lt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2" name="Google Shape;42;p4"/>
          <p:cNvSpPr txBox="1">
            <a:spLocks noGrp="1"/>
          </p:cNvSpPr>
          <p:nvPr>
            <p:ph type="subTitle" idx="1"/>
          </p:nvPr>
        </p:nvSpPr>
        <p:spPr>
          <a:xfrm>
            <a:off x="6815555" y="3111500"/>
            <a:ext cx="5126074" cy="2870199"/>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1000"/>
              </a:spcBef>
              <a:spcAft>
                <a:spcPts val="0"/>
              </a:spcAft>
              <a:buClr>
                <a:schemeClr val="lt1"/>
              </a:buClr>
              <a:buSzPts val="3000"/>
              <a:buFont typeface="Arial"/>
              <a:buNone/>
              <a:defRPr sz="3000" b="0" i="0" u="none" strike="noStrike" cap="none">
                <a:solidFill>
                  <a:schemeClr val="lt1"/>
                </a:solidFill>
                <a:latin typeface="Calibri"/>
                <a:ea typeface="Calibri"/>
                <a:cs typeface="Calibri"/>
                <a:sym typeface="Calibri"/>
              </a:defRPr>
            </a:lvl1pPr>
            <a:lvl2pPr marR="0" lvl="1" algn="ctr">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2pPr>
            <a:lvl3pPr marR="0" lvl="2" algn="ctr">
              <a:lnSpc>
                <a:spcPct val="90000"/>
              </a:lnSpc>
              <a:spcBef>
                <a:spcPts val="500"/>
              </a:spcBef>
              <a:spcAft>
                <a:spcPts val="0"/>
              </a:spcAft>
              <a:buClr>
                <a:schemeClr val="dk1"/>
              </a:buClr>
              <a:buSzPts val="1800"/>
              <a:buFont typeface="Arial"/>
              <a:buNone/>
              <a:defRPr sz="1800" b="0" i="0" u="none" strike="noStrike" cap="none">
                <a:solidFill>
                  <a:schemeClr val="dk1"/>
                </a:solidFill>
                <a:latin typeface="Garamond"/>
                <a:ea typeface="Garamond"/>
                <a:cs typeface="Garamond"/>
                <a:sym typeface="Garamond"/>
              </a:defRPr>
            </a:lvl3pPr>
            <a:lvl4pPr marR="0" lvl="3"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4pPr>
            <a:lvl5pPr marR="0" lvl="4"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5pPr>
            <a:lvl6pPr marR="0" lvl="5"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6pPr>
            <a:lvl7pPr marR="0" lvl="6"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7pPr>
            <a:lvl8pPr marR="0" lvl="7"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8pPr>
            <a:lvl9pPr marR="0" lvl="8"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43" name="Google Shape;43;p4"/>
          <p:cNvSpPr txBox="1">
            <a:spLocks noGrp="1"/>
          </p:cNvSpPr>
          <p:nvPr>
            <p:ph type="dt" idx="10"/>
          </p:nvPr>
        </p:nvSpPr>
        <p:spPr>
          <a:xfrm>
            <a:off x="270643"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44" name="Google Shape;44;p4"/>
          <p:cNvSpPr txBox="1">
            <a:spLocks noGrp="1"/>
          </p:cNvSpPr>
          <p:nvPr>
            <p:ph type="ftr" idx="11"/>
          </p:nvPr>
        </p:nvSpPr>
        <p:spPr>
          <a:xfrm>
            <a:off x="7826829" y="6361571"/>
            <a:ext cx="4114800" cy="365125"/>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Garamond"/>
                <a:ea typeface="Garamond"/>
                <a:cs typeface="Garamond"/>
                <a:sym typeface="Garamond"/>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287"/>
        <p:cNvGrpSpPr/>
        <p:nvPr/>
      </p:nvGrpSpPr>
      <p:grpSpPr>
        <a:xfrm>
          <a:off x="0" y="0"/>
          <a:ext cx="0" cy="0"/>
          <a:chOff x="0" y="0"/>
          <a:chExt cx="0" cy="0"/>
        </a:xfrm>
      </p:grpSpPr>
      <p:sp>
        <p:nvSpPr>
          <p:cNvPr id="288" name="Google Shape;288;p20"/>
          <p:cNvSpPr/>
          <p:nvPr/>
        </p:nvSpPr>
        <p:spPr>
          <a:xfrm>
            <a:off x="0" y="0"/>
            <a:ext cx="12192000" cy="6858000"/>
          </a:xfrm>
          <a:prstGeom prst="rect">
            <a:avLst/>
          </a:prstGeom>
          <a:solidFill>
            <a:srgbClr val="414B5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9" name="Google Shape;289;p20"/>
          <p:cNvSpPr/>
          <p:nvPr/>
        </p:nvSpPr>
        <p:spPr>
          <a:xfrm>
            <a:off x="6291470" y="4182533"/>
            <a:ext cx="5155500" cy="2218200"/>
          </a:xfrm>
          <a:prstGeom prst="rect">
            <a:avLst/>
          </a:prstGeom>
          <a:solidFill>
            <a:srgbClr val="B94F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0" name="Google Shape;290;p20"/>
          <p:cNvSpPr txBox="1"/>
          <p:nvPr/>
        </p:nvSpPr>
        <p:spPr>
          <a:xfrm>
            <a:off x="6616390" y="4399704"/>
            <a:ext cx="4754100" cy="1754400"/>
          </a:xfrm>
          <a:prstGeom prst="rect">
            <a:avLst/>
          </a:prstGeom>
          <a:noFill/>
          <a:ln>
            <a:noFill/>
          </a:ln>
        </p:spPr>
        <p:txBody>
          <a:bodyPr spcFirstLastPara="1" wrap="square" lIns="91425" tIns="45700" rIns="91425" bIns="45700" anchor="t" anchorCtr="0">
            <a:noAutofit/>
          </a:bodyPr>
          <a:lstStyle/>
          <a:p>
            <a:pPr marL="6350" marR="0" lvl="1" indent="0" algn="l" rtl="0">
              <a:lnSpc>
                <a:spcPct val="9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We are </a:t>
            </a:r>
            <a:r>
              <a:rPr lang="en-IE" sz="2000" b="1" i="0" u="none" strike="noStrike" cap="none">
                <a:solidFill>
                  <a:schemeClr val="lt1"/>
                </a:solidFill>
                <a:latin typeface="Calibri"/>
                <a:ea typeface="Calibri"/>
                <a:cs typeface="Calibri"/>
                <a:sym typeface="Calibri"/>
              </a:rPr>
              <a:t>one of Ireland’s top universities </a:t>
            </a:r>
            <a:endParaRPr sz="1400" b="0" i="0" u="none" strike="noStrike" cap="none">
              <a:solidFill>
                <a:srgbClr val="000000"/>
              </a:solidFill>
              <a:latin typeface="Arial"/>
              <a:ea typeface="Arial"/>
              <a:cs typeface="Arial"/>
              <a:sym typeface="Arial"/>
            </a:endParaRPr>
          </a:p>
          <a:p>
            <a:pPr marL="6350" marR="0" lvl="1" indent="0" algn="l" rtl="0">
              <a:lnSpc>
                <a:spcPct val="90000"/>
              </a:lnSpc>
              <a:spcBef>
                <a:spcPts val="0"/>
              </a:spcBef>
              <a:spcAft>
                <a:spcPts val="0"/>
              </a:spcAft>
              <a:buClr>
                <a:srgbClr val="000000"/>
              </a:buClr>
              <a:buSzPts val="2000"/>
              <a:buFont typeface="Arial"/>
              <a:buNone/>
            </a:pPr>
            <a:r>
              <a:rPr lang="en-IE" sz="2000" b="1" i="0" u="none" strike="noStrike" cap="none">
                <a:solidFill>
                  <a:schemeClr val="lt1"/>
                </a:solidFill>
                <a:latin typeface="Calibri"/>
                <a:ea typeface="Calibri"/>
                <a:cs typeface="Calibri"/>
                <a:sym typeface="Calibri"/>
              </a:rPr>
              <a:t>for graduate employability, </a:t>
            </a:r>
            <a:r>
              <a:rPr lang="en-IE" sz="2000" b="0" i="0" u="none" strike="noStrike" cap="none">
                <a:solidFill>
                  <a:schemeClr val="lt1"/>
                </a:solidFill>
                <a:latin typeface="Calibri"/>
                <a:ea typeface="Calibri"/>
                <a:cs typeface="Calibri"/>
                <a:sym typeface="Calibri"/>
              </a:rPr>
              <a:t>with over</a:t>
            </a:r>
            <a:endParaRPr sz="1400" b="0" i="0" u="none" strike="noStrike" cap="none">
              <a:solidFill>
                <a:srgbClr val="000000"/>
              </a:solidFill>
              <a:latin typeface="Arial"/>
              <a:ea typeface="Arial"/>
              <a:cs typeface="Arial"/>
              <a:sym typeface="Arial"/>
            </a:endParaRPr>
          </a:p>
          <a:p>
            <a:pPr marL="6350" marR="0" lvl="1" indent="0" algn="l" rtl="0">
              <a:lnSpc>
                <a:spcPct val="9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	                      of our graduates </a:t>
            </a:r>
            <a:endParaRPr sz="1400" b="0" i="0" u="none" strike="noStrike" cap="none">
              <a:solidFill>
                <a:srgbClr val="000000"/>
              </a:solidFill>
              <a:latin typeface="Arial"/>
              <a:ea typeface="Arial"/>
              <a:cs typeface="Arial"/>
              <a:sym typeface="Arial"/>
            </a:endParaRPr>
          </a:p>
          <a:p>
            <a:pPr marL="6350" marR="0" lvl="1" indent="0" algn="l" rtl="0">
              <a:lnSpc>
                <a:spcPct val="9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	                      working or in further</a:t>
            </a:r>
            <a:br>
              <a:rPr lang="en-IE" sz="2000" b="0" i="0" u="none" strike="noStrike" cap="none">
                <a:solidFill>
                  <a:schemeClr val="lt1"/>
                </a:solidFill>
                <a:latin typeface="Calibri"/>
                <a:ea typeface="Calibri"/>
                <a:cs typeface="Calibri"/>
                <a:sym typeface="Calibri"/>
              </a:rPr>
            </a:br>
            <a:r>
              <a:rPr lang="en-IE" sz="2000" b="0" i="0" u="none" strike="noStrike" cap="none">
                <a:solidFill>
                  <a:schemeClr val="lt1"/>
                </a:solidFill>
                <a:latin typeface="Calibri"/>
                <a:ea typeface="Calibri"/>
                <a:cs typeface="Calibri"/>
                <a:sym typeface="Calibri"/>
              </a:rPr>
              <a:t>                                      study within six</a:t>
            </a:r>
            <a:br>
              <a:rPr lang="en-IE" sz="2000" b="0" i="0" u="none" strike="noStrike" cap="none">
                <a:solidFill>
                  <a:schemeClr val="lt1"/>
                </a:solidFill>
                <a:latin typeface="Calibri"/>
                <a:ea typeface="Calibri"/>
                <a:cs typeface="Calibri"/>
                <a:sym typeface="Calibri"/>
              </a:rPr>
            </a:br>
            <a:r>
              <a:rPr lang="en-IE" sz="2000" b="0" i="0" u="none" strike="noStrike" cap="none">
                <a:solidFill>
                  <a:schemeClr val="lt1"/>
                </a:solidFill>
                <a:latin typeface="Calibri"/>
                <a:ea typeface="Calibri"/>
                <a:cs typeface="Calibri"/>
                <a:sym typeface="Calibri"/>
              </a:rPr>
              <a:t>                                      months of graduating</a:t>
            </a:r>
            <a:endParaRPr sz="2000" b="1" i="0" u="none" strike="noStrike" cap="none">
              <a:solidFill>
                <a:schemeClr val="lt1"/>
              </a:solidFill>
              <a:latin typeface="Calibri"/>
              <a:ea typeface="Calibri"/>
              <a:cs typeface="Calibri"/>
              <a:sym typeface="Calibri"/>
            </a:endParaRPr>
          </a:p>
        </p:txBody>
      </p:sp>
      <p:sp>
        <p:nvSpPr>
          <p:cNvPr id="291" name="Google Shape;291;p20"/>
          <p:cNvSpPr/>
          <p:nvPr/>
        </p:nvSpPr>
        <p:spPr>
          <a:xfrm>
            <a:off x="704180" y="1778000"/>
            <a:ext cx="3850800" cy="2709300"/>
          </a:xfrm>
          <a:prstGeom prst="rect">
            <a:avLst/>
          </a:prstGeom>
          <a:solidFill>
            <a:srgbClr val="72E0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2" name="Google Shape;292;p20"/>
          <p:cNvSpPr/>
          <p:nvPr/>
        </p:nvSpPr>
        <p:spPr>
          <a:xfrm>
            <a:off x="704181" y="4707467"/>
            <a:ext cx="5327700" cy="1693200"/>
          </a:xfrm>
          <a:prstGeom prst="rect">
            <a:avLst/>
          </a:prstGeom>
          <a:solidFill>
            <a:srgbClr val="96BB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3" name="Google Shape;293;p20"/>
          <p:cNvSpPr/>
          <p:nvPr/>
        </p:nvSpPr>
        <p:spPr>
          <a:xfrm>
            <a:off x="7704667" y="592667"/>
            <a:ext cx="3742200" cy="3386700"/>
          </a:xfrm>
          <a:prstGeom prst="rect">
            <a:avLst/>
          </a:prstGeom>
          <a:solidFill>
            <a:srgbClr val="CFC49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4" name="Google Shape;294;p20"/>
          <p:cNvSpPr/>
          <p:nvPr/>
        </p:nvSpPr>
        <p:spPr>
          <a:xfrm>
            <a:off x="4792133" y="304800"/>
            <a:ext cx="2624700" cy="3674400"/>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5" name="Google Shape;295;p20"/>
          <p:cNvSpPr txBox="1"/>
          <p:nvPr/>
        </p:nvSpPr>
        <p:spPr>
          <a:xfrm>
            <a:off x="953377" y="3340191"/>
            <a:ext cx="3598500" cy="10158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of </a:t>
            </a:r>
            <a:r>
              <a:rPr lang="en-IE" sz="2000" b="1" i="0" u="none" strike="noStrike" cap="none">
                <a:solidFill>
                  <a:schemeClr val="lt1"/>
                </a:solidFill>
                <a:latin typeface="Calibri"/>
                <a:ea typeface="Calibri"/>
                <a:cs typeface="Calibri"/>
                <a:sym typeface="Calibri"/>
              </a:rPr>
              <a:t>universities worldwide </a:t>
            </a:r>
            <a:r>
              <a:rPr lang="en-IE" sz="2000" b="0" i="0" u="none" strike="noStrike" cap="none">
                <a:solidFill>
                  <a:schemeClr val="lt1"/>
                </a:solidFill>
                <a:latin typeface="Calibri"/>
                <a:ea typeface="Calibri"/>
                <a:cs typeface="Calibri"/>
                <a:sym typeface="Calibri"/>
              </a:rPr>
              <a:t>according to </a:t>
            </a:r>
            <a:r>
              <a:rPr lang="en-IE" sz="2000" b="1" i="0" u="none" strike="noStrike" cap="none">
                <a:solidFill>
                  <a:schemeClr val="lt1"/>
                </a:solidFill>
                <a:latin typeface="Calibri"/>
                <a:ea typeface="Calibri"/>
                <a:cs typeface="Calibri"/>
                <a:sym typeface="Calibri"/>
              </a:rPr>
              <a:t>QS World </a:t>
            </a:r>
            <a:br>
              <a:rPr lang="en-IE" sz="2000" b="1" i="0" u="none" strike="noStrike" cap="none">
                <a:solidFill>
                  <a:schemeClr val="lt1"/>
                </a:solidFill>
                <a:latin typeface="Calibri"/>
                <a:ea typeface="Calibri"/>
                <a:cs typeface="Calibri"/>
                <a:sym typeface="Calibri"/>
              </a:rPr>
            </a:br>
            <a:r>
              <a:rPr lang="en-IE" sz="2000" b="1" i="0" u="none" strike="noStrike" cap="none">
                <a:solidFill>
                  <a:schemeClr val="lt1"/>
                </a:solidFill>
                <a:latin typeface="Calibri"/>
                <a:ea typeface="Calibri"/>
                <a:cs typeface="Calibri"/>
                <a:sym typeface="Calibri"/>
              </a:rPr>
              <a:t>University Rankings</a:t>
            </a:r>
            <a:endParaRPr sz="1400" b="0" i="0" u="none" strike="noStrike" cap="none">
              <a:solidFill>
                <a:srgbClr val="000000"/>
              </a:solidFill>
              <a:latin typeface="Arial"/>
              <a:ea typeface="Arial"/>
              <a:cs typeface="Arial"/>
              <a:sym typeface="Arial"/>
            </a:endParaRPr>
          </a:p>
        </p:txBody>
      </p:sp>
      <p:sp>
        <p:nvSpPr>
          <p:cNvPr id="296" name="Google Shape;296;p20"/>
          <p:cNvSpPr txBox="1"/>
          <p:nvPr/>
        </p:nvSpPr>
        <p:spPr>
          <a:xfrm>
            <a:off x="966346" y="1898945"/>
            <a:ext cx="1537800" cy="591000"/>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We rank</a:t>
            </a:r>
            <a:br>
              <a:rPr lang="en-IE" sz="2000" b="0" i="0" u="none" strike="noStrike" cap="none">
                <a:solidFill>
                  <a:schemeClr val="lt1"/>
                </a:solidFill>
                <a:latin typeface="Calibri"/>
                <a:ea typeface="Calibri"/>
                <a:cs typeface="Calibri"/>
                <a:sym typeface="Calibri"/>
              </a:rPr>
            </a:br>
            <a:r>
              <a:rPr lang="en-IE" sz="2000" b="0" i="0" u="none" strike="noStrike" cap="none">
                <a:solidFill>
                  <a:schemeClr val="lt1"/>
                </a:solidFill>
                <a:latin typeface="Calibri"/>
                <a:ea typeface="Calibri"/>
                <a:cs typeface="Calibri"/>
                <a:sym typeface="Calibri"/>
              </a:rPr>
              <a:t>among the</a:t>
            </a:r>
            <a:endParaRPr sz="2000" b="1" i="0" u="none" strike="noStrike" cap="none">
              <a:solidFill>
                <a:schemeClr val="lt1"/>
              </a:solidFill>
              <a:latin typeface="Calibri"/>
              <a:ea typeface="Calibri"/>
              <a:cs typeface="Calibri"/>
              <a:sym typeface="Calibri"/>
            </a:endParaRPr>
          </a:p>
        </p:txBody>
      </p:sp>
      <p:sp>
        <p:nvSpPr>
          <p:cNvPr id="297" name="Google Shape;297;p20"/>
          <p:cNvSpPr txBox="1"/>
          <p:nvPr/>
        </p:nvSpPr>
        <p:spPr>
          <a:xfrm>
            <a:off x="1305942" y="2375309"/>
            <a:ext cx="1323600" cy="9387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5500"/>
              <a:buFont typeface="Arial"/>
              <a:buNone/>
            </a:pPr>
            <a:r>
              <a:rPr lang="en-IE" sz="5500" b="1" i="0" u="none" strike="noStrike" cap="none">
                <a:solidFill>
                  <a:srgbClr val="243C57"/>
                </a:solidFill>
                <a:latin typeface="Calibri"/>
                <a:ea typeface="Calibri"/>
                <a:cs typeface="Calibri"/>
                <a:sym typeface="Calibri"/>
              </a:rPr>
              <a:t>top</a:t>
            </a:r>
            <a:endParaRPr sz="1400" b="0" i="0" u="none" strike="noStrike" cap="none">
              <a:solidFill>
                <a:srgbClr val="000000"/>
              </a:solidFill>
              <a:latin typeface="Arial"/>
              <a:ea typeface="Arial"/>
              <a:cs typeface="Arial"/>
              <a:sym typeface="Arial"/>
            </a:endParaRPr>
          </a:p>
        </p:txBody>
      </p:sp>
      <p:sp>
        <p:nvSpPr>
          <p:cNvPr id="298" name="Google Shape;298;p20"/>
          <p:cNvSpPr txBox="1"/>
          <p:nvPr/>
        </p:nvSpPr>
        <p:spPr>
          <a:xfrm>
            <a:off x="2225455" y="1610974"/>
            <a:ext cx="1323600" cy="20775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2900"/>
              <a:buFont typeface="Arial"/>
              <a:buNone/>
            </a:pPr>
            <a:r>
              <a:rPr lang="en-IE" sz="12900" b="1" i="0" u="none" strike="noStrike" cap="none">
                <a:solidFill>
                  <a:srgbClr val="243C57"/>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299" name="Google Shape;299;p20"/>
          <p:cNvSpPr txBox="1"/>
          <p:nvPr/>
        </p:nvSpPr>
        <p:spPr>
          <a:xfrm>
            <a:off x="2879267" y="1945667"/>
            <a:ext cx="1323600" cy="9387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5500"/>
              <a:buFont typeface="Arial"/>
              <a:buNone/>
            </a:pPr>
            <a:r>
              <a:rPr lang="en-IE" sz="5500" b="1" i="0" u="none" strike="noStrike" cap="none">
                <a:solidFill>
                  <a:srgbClr val="243C57"/>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300" name="Google Shape;300;p20"/>
          <p:cNvSpPr txBox="1"/>
          <p:nvPr/>
        </p:nvSpPr>
        <p:spPr>
          <a:xfrm>
            <a:off x="2297145" y="4863547"/>
            <a:ext cx="3734700" cy="13233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of our researchers </a:t>
            </a:r>
            <a:endParaRPr sz="1400" b="0" i="0" u="none" strike="noStrike" cap="none">
              <a:solidFill>
                <a:srgbClr val="000000"/>
              </a:solidFill>
              <a:latin typeface="Arial"/>
              <a:ea typeface="Arial"/>
              <a:cs typeface="Arial"/>
              <a:sym typeface="Arial"/>
            </a:endParaRPr>
          </a:p>
          <a:p>
            <a:pPr marL="6350" marR="0" lvl="1" indent="0" algn="l" rtl="0">
              <a:lnSpc>
                <a:spcPct val="10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were named among </a:t>
            </a:r>
            <a:endParaRPr sz="1400" b="0" i="0" u="none" strike="noStrike" cap="none">
              <a:solidFill>
                <a:srgbClr val="000000"/>
              </a:solidFill>
              <a:latin typeface="Arial"/>
              <a:ea typeface="Arial"/>
              <a:cs typeface="Arial"/>
              <a:sym typeface="Arial"/>
            </a:endParaRPr>
          </a:p>
          <a:p>
            <a:pPr marL="6350" marR="0" lvl="1" indent="0" algn="l" rtl="0">
              <a:lnSpc>
                <a:spcPct val="10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the </a:t>
            </a:r>
            <a:r>
              <a:rPr lang="en-IE" sz="2000" b="1" i="0" u="none" strike="noStrike" cap="none">
                <a:solidFill>
                  <a:schemeClr val="lt1"/>
                </a:solidFill>
                <a:latin typeface="Calibri"/>
                <a:ea typeface="Calibri"/>
                <a:cs typeface="Calibri"/>
                <a:sym typeface="Calibri"/>
              </a:rPr>
              <a:t>World’s Most Highly Cited Researchers 2016 </a:t>
            </a:r>
            <a:r>
              <a:rPr lang="en-IE" sz="2000" b="0" i="0" u="none" strike="noStrike" cap="none">
                <a:solidFill>
                  <a:schemeClr val="lt1"/>
                </a:solidFill>
                <a:latin typeface="Calibri"/>
                <a:ea typeface="Calibri"/>
                <a:cs typeface="Calibri"/>
                <a:sym typeface="Calibri"/>
              </a:rPr>
              <a:t>by Clarivate</a:t>
            </a:r>
            <a:endParaRPr sz="2000" b="1" i="0" u="none" strike="noStrike" cap="none">
              <a:solidFill>
                <a:schemeClr val="lt1"/>
              </a:solidFill>
              <a:latin typeface="Calibri"/>
              <a:ea typeface="Calibri"/>
              <a:cs typeface="Calibri"/>
              <a:sym typeface="Calibri"/>
            </a:endParaRPr>
          </a:p>
        </p:txBody>
      </p:sp>
      <p:sp>
        <p:nvSpPr>
          <p:cNvPr id="301" name="Google Shape;301;p20"/>
          <p:cNvSpPr txBox="1"/>
          <p:nvPr/>
        </p:nvSpPr>
        <p:spPr>
          <a:xfrm>
            <a:off x="750733" y="4052067"/>
            <a:ext cx="1500000" cy="30933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9500"/>
              <a:buFont typeface="Arial"/>
              <a:buNone/>
            </a:pPr>
            <a:r>
              <a:rPr lang="en-IE" sz="19500" b="1" i="0" u="none" strike="noStrike" cap="none">
                <a:solidFill>
                  <a:srgbClr val="414B57"/>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sp>
        <p:nvSpPr>
          <p:cNvPr id="302" name="Google Shape;302;p20"/>
          <p:cNvSpPr txBox="1"/>
          <p:nvPr/>
        </p:nvSpPr>
        <p:spPr>
          <a:xfrm>
            <a:off x="4894816" y="475937"/>
            <a:ext cx="1961100" cy="591000"/>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Since </a:t>
            </a:r>
            <a:r>
              <a:rPr lang="en-IE" sz="2000" b="1" i="0" u="none" strike="noStrike" cap="none">
                <a:solidFill>
                  <a:schemeClr val="lt1"/>
                </a:solidFill>
                <a:latin typeface="Calibri"/>
                <a:ea typeface="Calibri"/>
                <a:cs typeface="Calibri"/>
                <a:sym typeface="Calibri"/>
              </a:rPr>
              <a:t>2005</a:t>
            </a:r>
            <a:r>
              <a:rPr lang="en-IE" sz="2000" b="0" i="0" u="none" strike="noStrike" cap="none">
                <a:solidFill>
                  <a:schemeClr val="lt1"/>
                </a:solidFill>
                <a:latin typeface="Calibri"/>
                <a:ea typeface="Calibri"/>
                <a:cs typeface="Calibri"/>
                <a:sym typeface="Calibri"/>
              </a:rPr>
              <a:t> we </a:t>
            </a:r>
            <a:endParaRPr sz="1400" b="0" i="0" u="none" strike="noStrike" cap="none">
              <a:solidFill>
                <a:srgbClr val="000000"/>
              </a:solidFill>
              <a:latin typeface="Arial"/>
              <a:ea typeface="Arial"/>
              <a:cs typeface="Arial"/>
              <a:sym typeface="Arial"/>
            </a:endParaRPr>
          </a:p>
          <a:p>
            <a:pPr marL="6350" marR="0" lvl="1" indent="0" algn="l" rtl="0">
              <a:lnSpc>
                <a:spcPct val="8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have </a:t>
            </a:r>
            <a:r>
              <a:rPr lang="en-IE" sz="2000" b="1" i="0" u="none" strike="noStrike" cap="none">
                <a:solidFill>
                  <a:schemeClr val="lt1"/>
                </a:solidFill>
                <a:latin typeface="Calibri"/>
                <a:ea typeface="Calibri"/>
                <a:cs typeface="Calibri"/>
                <a:sym typeface="Calibri"/>
              </a:rPr>
              <a:t>opened</a:t>
            </a:r>
            <a:endParaRPr sz="1400" b="0" i="0" u="none" strike="noStrike" cap="none">
              <a:solidFill>
                <a:srgbClr val="000000"/>
              </a:solidFill>
              <a:latin typeface="Arial"/>
              <a:ea typeface="Arial"/>
              <a:cs typeface="Arial"/>
              <a:sym typeface="Arial"/>
            </a:endParaRPr>
          </a:p>
        </p:txBody>
      </p:sp>
      <p:sp>
        <p:nvSpPr>
          <p:cNvPr id="303" name="Google Shape;303;p20"/>
          <p:cNvSpPr txBox="1"/>
          <p:nvPr/>
        </p:nvSpPr>
        <p:spPr>
          <a:xfrm>
            <a:off x="4853565" y="693834"/>
            <a:ext cx="1796400" cy="16005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9800"/>
              <a:buFont typeface="Arial"/>
              <a:buNone/>
            </a:pPr>
            <a:r>
              <a:rPr lang="en-IE" sz="9800" b="1" i="0" u="none" strike="noStrike" cap="none">
                <a:solidFill>
                  <a:srgbClr val="3F3F3F"/>
                </a:solidFill>
                <a:latin typeface="Calibri"/>
                <a:ea typeface="Calibri"/>
                <a:cs typeface="Calibri"/>
                <a:sym typeface="Calibri"/>
              </a:rPr>
              <a:t>16</a:t>
            </a:r>
            <a:endParaRPr sz="1400" b="0" i="0" u="none" strike="noStrike" cap="none">
              <a:solidFill>
                <a:srgbClr val="000000"/>
              </a:solidFill>
              <a:latin typeface="Arial"/>
              <a:ea typeface="Arial"/>
              <a:cs typeface="Arial"/>
              <a:sym typeface="Arial"/>
            </a:endParaRPr>
          </a:p>
        </p:txBody>
      </p:sp>
      <p:sp>
        <p:nvSpPr>
          <p:cNvPr id="304" name="Google Shape;304;p20"/>
          <p:cNvSpPr txBox="1"/>
          <p:nvPr/>
        </p:nvSpPr>
        <p:spPr>
          <a:xfrm>
            <a:off x="4877882" y="2450571"/>
            <a:ext cx="2592600" cy="1408200"/>
          </a:xfrm>
          <a:prstGeom prst="rect">
            <a:avLst/>
          </a:prstGeom>
          <a:noFill/>
          <a:ln>
            <a:noFill/>
          </a:ln>
        </p:spPr>
        <p:txBody>
          <a:bodyPr spcFirstLastPara="1" wrap="square" lIns="91425" tIns="45700" rIns="91425" bIns="45700" anchor="t" anchorCtr="0">
            <a:noAutofit/>
          </a:bodyPr>
          <a:lstStyle/>
          <a:p>
            <a:pPr marL="6350" marR="0" lvl="1" indent="0" algn="l" rtl="0">
              <a:lnSpc>
                <a:spcPct val="90000"/>
              </a:lnSpc>
              <a:spcBef>
                <a:spcPts val="0"/>
              </a:spcBef>
              <a:spcAft>
                <a:spcPts val="0"/>
              </a:spcAft>
              <a:buClr>
                <a:srgbClr val="000000"/>
              </a:buClr>
              <a:buSzPts val="1900"/>
              <a:buFont typeface="Arial"/>
              <a:buNone/>
            </a:pPr>
            <a:r>
              <a:rPr lang="en-IE" sz="1900" b="0" i="0" u="none" strike="noStrike" cap="none">
                <a:solidFill>
                  <a:schemeClr val="lt1"/>
                </a:solidFill>
                <a:latin typeface="Calibri"/>
                <a:ea typeface="Calibri"/>
                <a:cs typeface="Calibri"/>
                <a:sym typeface="Calibri"/>
              </a:rPr>
              <a:t>which has transformed the campus and given students and staff access to the very best facilities and research</a:t>
            </a:r>
            <a:endParaRPr sz="1900" b="1" i="0" u="none" strike="noStrike" cap="none">
              <a:solidFill>
                <a:schemeClr val="lt1"/>
              </a:solidFill>
              <a:latin typeface="Calibri"/>
              <a:ea typeface="Calibri"/>
              <a:cs typeface="Calibri"/>
              <a:sym typeface="Calibri"/>
            </a:endParaRPr>
          </a:p>
        </p:txBody>
      </p:sp>
      <p:sp>
        <p:nvSpPr>
          <p:cNvPr id="305" name="Google Shape;305;p20"/>
          <p:cNvSpPr txBox="1"/>
          <p:nvPr/>
        </p:nvSpPr>
        <p:spPr>
          <a:xfrm>
            <a:off x="4889050" y="1999160"/>
            <a:ext cx="2288100" cy="534000"/>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3500"/>
              <a:buFont typeface="Arial"/>
              <a:buNone/>
            </a:pPr>
            <a:r>
              <a:rPr lang="en-IE" sz="3500" b="1" i="0" u="none" strike="noStrike" cap="none">
                <a:solidFill>
                  <a:srgbClr val="3F3F3F"/>
                </a:solidFill>
                <a:latin typeface="Calibri"/>
                <a:ea typeface="Calibri"/>
                <a:cs typeface="Calibri"/>
                <a:sym typeface="Calibri"/>
              </a:rPr>
              <a:t>buildings</a:t>
            </a:r>
            <a:endParaRPr sz="1400" b="0" i="0" u="none" strike="noStrike" cap="none">
              <a:solidFill>
                <a:srgbClr val="000000"/>
              </a:solidFill>
              <a:latin typeface="Arial"/>
              <a:ea typeface="Arial"/>
              <a:cs typeface="Arial"/>
              <a:sym typeface="Arial"/>
            </a:endParaRPr>
          </a:p>
        </p:txBody>
      </p:sp>
      <p:sp>
        <p:nvSpPr>
          <p:cNvPr id="306" name="Google Shape;306;p20"/>
          <p:cNvSpPr txBox="1"/>
          <p:nvPr/>
        </p:nvSpPr>
        <p:spPr>
          <a:xfrm>
            <a:off x="6117435" y="1530459"/>
            <a:ext cx="2288100" cy="534000"/>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3500"/>
              <a:buFont typeface="Arial"/>
              <a:buNone/>
            </a:pPr>
            <a:r>
              <a:rPr lang="en-IE" sz="3500" b="1" i="0" u="none" strike="noStrike" cap="none">
                <a:solidFill>
                  <a:srgbClr val="3F3F3F"/>
                </a:solidFill>
                <a:latin typeface="Calibri"/>
                <a:ea typeface="Calibri"/>
                <a:cs typeface="Calibri"/>
                <a:sym typeface="Calibri"/>
              </a:rPr>
              <a:t>new</a:t>
            </a:r>
            <a:endParaRPr sz="1400" b="0" i="0" u="none" strike="noStrike" cap="none">
              <a:solidFill>
                <a:srgbClr val="000000"/>
              </a:solidFill>
              <a:latin typeface="Arial"/>
              <a:ea typeface="Arial"/>
              <a:cs typeface="Arial"/>
              <a:sym typeface="Arial"/>
            </a:endParaRPr>
          </a:p>
        </p:txBody>
      </p:sp>
      <p:sp>
        <p:nvSpPr>
          <p:cNvPr id="307" name="Google Shape;307;p20"/>
          <p:cNvSpPr txBox="1"/>
          <p:nvPr/>
        </p:nvSpPr>
        <p:spPr>
          <a:xfrm>
            <a:off x="7820001" y="696244"/>
            <a:ext cx="3333000" cy="591000"/>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In 2015/2016, the University had an </a:t>
            </a:r>
            <a:r>
              <a:rPr lang="en-IE" sz="2000" b="1" i="0" u="none" strike="noStrike" cap="none">
                <a:solidFill>
                  <a:schemeClr val="lt1"/>
                </a:solidFill>
                <a:latin typeface="Calibri"/>
                <a:ea typeface="Calibri"/>
                <a:cs typeface="Calibri"/>
                <a:sym typeface="Calibri"/>
              </a:rPr>
              <a:t>annual income </a:t>
            </a:r>
            <a:r>
              <a:rPr lang="en-IE" sz="2000" b="0" i="0" u="none" strike="noStrike" cap="none">
                <a:solidFill>
                  <a:schemeClr val="lt1"/>
                </a:solidFill>
                <a:latin typeface="Calibri"/>
                <a:ea typeface="Calibri"/>
                <a:cs typeface="Calibri"/>
                <a:sym typeface="Calibri"/>
              </a:rPr>
              <a:t>of</a:t>
            </a:r>
            <a:endParaRPr sz="2000" b="1" i="0" u="none" strike="noStrike" cap="none">
              <a:solidFill>
                <a:schemeClr val="lt1"/>
              </a:solidFill>
              <a:latin typeface="Calibri"/>
              <a:ea typeface="Calibri"/>
              <a:cs typeface="Calibri"/>
              <a:sym typeface="Calibri"/>
            </a:endParaRPr>
          </a:p>
        </p:txBody>
      </p:sp>
      <p:sp>
        <p:nvSpPr>
          <p:cNvPr id="308" name="Google Shape;308;p20"/>
          <p:cNvSpPr txBox="1"/>
          <p:nvPr/>
        </p:nvSpPr>
        <p:spPr>
          <a:xfrm>
            <a:off x="8051879" y="974190"/>
            <a:ext cx="3381900" cy="14004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8500"/>
              <a:buFont typeface="Arial"/>
              <a:buNone/>
            </a:pPr>
            <a:r>
              <a:rPr lang="en-IE" sz="8500" b="1" i="0" u="none" strike="noStrike" cap="none">
                <a:solidFill>
                  <a:srgbClr val="75114A"/>
                </a:solidFill>
                <a:latin typeface="Calibri"/>
                <a:ea typeface="Calibri"/>
                <a:cs typeface="Calibri"/>
                <a:sym typeface="Calibri"/>
              </a:rPr>
              <a:t>€218.5</a:t>
            </a:r>
            <a:endParaRPr sz="1400" b="0" i="0" u="none" strike="noStrike" cap="none">
              <a:solidFill>
                <a:srgbClr val="000000"/>
              </a:solidFill>
              <a:latin typeface="Arial"/>
              <a:ea typeface="Arial"/>
              <a:cs typeface="Arial"/>
              <a:sym typeface="Arial"/>
            </a:endParaRPr>
          </a:p>
        </p:txBody>
      </p:sp>
      <p:sp>
        <p:nvSpPr>
          <p:cNvPr id="309" name="Google Shape;309;p20"/>
          <p:cNvSpPr txBox="1"/>
          <p:nvPr/>
        </p:nvSpPr>
        <p:spPr>
          <a:xfrm>
            <a:off x="9992465" y="2070383"/>
            <a:ext cx="1380600" cy="508800"/>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3300"/>
              <a:buFont typeface="Arial"/>
              <a:buNone/>
            </a:pPr>
            <a:r>
              <a:rPr lang="en-IE" sz="3300" b="0" i="0" u="none" strike="noStrike" cap="none">
                <a:solidFill>
                  <a:srgbClr val="753055"/>
                </a:solidFill>
                <a:latin typeface="Calibri"/>
                <a:ea typeface="Calibri"/>
                <a:cs typeface="Calibri"/>
                <a:sym typeface="Calibri"/>
              </a:rPr>
              <a:t>million</a:t>
            </a:r>
            <a:endParaRPr sz="3300" b="1" i="0" u="none" strike="noStrike" cap="none">
              <a:solidFill>
                <a:srgbClr val="753055"/>
              </a:solidFill>
              <a:latin typeface="Calibri"/>
              <a:ea typeface="Calibri"/>
              <a:cs typeface="Calibri"/>
              <a:sym typeface="Calibri"/>
            </a:endParaRPr>
          </a:p>
        </p:txBody>
      </p:sp>
      <p:sp>
        <p:nvSpPr>
          <p:cNvPr id="310" name="Google Shape;310;p20"/>
          <p:cNvSpPr txBox="1"/>
          <p:nvPr/>
        </p:nvSpPr>
        <p:spPr>
          <a:xfrm>
            <a:off x="7781904" y="3371312"/>
            <a:ext cx="3659400" cy="508800"/>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3300"/>
              <a:buFont typeface="Arial"/>
              <a:buNone/>
            </a:pPr>
            <a:r>
              <a:rPr lang="en-IE" sz="3300" b="0" i="0" u="none" strike="noStrike" cap="none">
                <a:solidFill>
                  <a:srgbClr val="753055"/>
                </a:solidFill>
                <a:latin typeface="Calibri"/>
                <a:ea typeface="Calibri"/>
                <a:cs typeface="Calibri"/>
                <a:sym typeface="Calibri"/>
              </a:rPr>
              <a:t>alumni worldwide</a:t>
            </a:r>
            <a:endParaRPr sz="3300" b="1" i="0" u="none" strike="noStrike" cap="none">
              <a:solidFill>
                <a:srgbClr val="753055"/>
              </a:solidFill>
              <a:latin typeface="Calibri"/>
              <a:ea typeface="Calibri"/>
              <a:cs typeface="Calibri"/>
              <a:sym typeface="Calibri"/>
            </a:endParaRPr>
          </a:p>
        </p:txBody>
      </p:sp>
      <p:sp>
        <p:nvSpPr>
          <p:cNvPr id="311" name="Google Shape;311;p20"/>
          <p:cNvSpPr txBox="1"/>
          <p:nvPr/>
        </p:nvSpPr>
        <p:spPr>
          <a:xfrm>
            <a:off x="7768934" y="2849970"/>
            <a:ext cx="953400" cy="508800"/>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3300"/>
              <a:buFont typeface="Arial"/>
              <a:buNone/>
            </a:pPr>
            <a:r>
              <a:rPr lang="en-IE" sz="3300" b="0" i="0" u="none" strike="noStrike" cap="none">
                <a:solidFill>
                  <a:schemeClr val="lt1"/>
                </a:solidFill>
                <a:latin typeface="Calibri"/>
                <a:ea typeface="Calibri"/>
                <a:cs typeface="Calibri"/>
                <a:sym typeface="Calibri"/>
              </a:rPr>
              <a:t>over</a:t>
            </a:r>
            <a:endParaRPr sz="3300" b="1" i="0" u="none" strike="noStrike" cap="none">
              <a:solidFill>
                <a:schemeClr val="lt1"/>
              </a:solidFill>
              <a:latin typeface="Calibri"/>
              <a:ea typeface="Calibri"/>
              <a:cs typeface="Calibri"/>
              <a:sym typeface="Calibri"/>
            </a:endParaRPr>
          </a:p>
        </p:txBody>
      </p:sp>
      <p:sp>
        <p:nvSpPr>
          <p:cNvPr id="312" name="Google Shape;312;p20"/>
          <p:cNvSpPr txBox="1"/>
          <p:nvPr/>
        </p:nvSpPr>
        <p:spPr>
          <a:xfrm>
            <a:off x="8589525" y="2331232"/>
            <a:ext cx="3381900" cy="12465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7300"/>
              <a:buFont typeface="Arial"/>
              <a:buNone/>
            </a:pPr>
            <a:r>
              <a:rPr lang="en-IE" sz="7300" b="1" i="0" u="none" strike="noStrike" cap="none">
                <a:solidFill>
                  <a:srgbClr val="75114A"/>
                </a:solidFill>
                <a:latin typeface="Calibri"/>
                <a:ea typeface="Calibri"/>
                <a:cs typeface="Calibri"/>
                <a:sym typeface="Calibri"/>
              </a:rPr>
              <a:t>90,000</a:t>
            </a:r>
            <a:endParaRPr sz="1400" b="0" i="0" u="none" strike="noStrike" cap="none">
              <a:solidFill>
                <a:srgbClr val="000000"/>
              </a:solidFill>
              <a:latin typeface="Arial"/>
              <a:ea typeface="Arial"/>
              <a:cs typeface="Arial"/>
              <a:sym typeface="Arial"/>
            </a:endParaRPr>
          </a:p>
        </p:txBody>
      </p:sp>
      <p:cxnSp>
        <p:nvCxnSpPr>
          <p:cNvPr id="313" name="Google Shape;313;p20"/>
          <p:cNvCxnSpPr/>
          <p:nvPr/>
        </p:nvCxnSpPr>
        <p:spPr>
          <a:xfrm>
            <a:off x="7951104" y="2546687"/>
            <a:ext cx="3216300" cy="0"/>
          </a:xfrm>
          <a:prstGeom prst="straightConnector1">
            <a:avLst/>
          </a:prstGeom>
          <a:noFill/>
          <a:ln w="28575" cap="flat" cmpd="sng">
            <a:solidFill>
              <a:srgbClr val="EAF1D3"/>
            </a:solidFill>
            <a:prstDash val="solid"/>
            <a:miter lim="800000"/>
            <a:headEnd type="none" w="sm" len="sm"/>
            <a:tailEnd type="none" w="sm" len="sm"/>
          </a:ln>
        </p:spPr>
      </p:cxnSp>
      <p:sp>
        <p:nvSpPr>
          <p:cNvPr id="314" name="Google Shape;314;p20"/>
          <p:cNvSpPr txBox="1"/>
          <p:nvPr/>
        </p:nvSpPr>
        <p:spPr>
          <a:xfrm>
            <a:off x="6639342" y="4595845"/>
            <a:ext cx="1976100" cy="19389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2000"/>
              <a:buFont typeface="Arial"/>
              <a:buNone/>
            </a:pPr>
            <a:r>
              <a:rPr lang="en-IE" sz="12000" b="1" i="0" u="none" strike="noStrike" cap="none">
                <a:solidFill>
                  <a:srgbClr val="6B0E33"/>
                </a:solidFill>
                <a:latin typeface="Calibri"/>
                <a:ea typeface="Calibri"/>
                <a:cs typeface="Calibri"/>
                <a:sym typeface="Calibri"/>
              </a:rPr>
              <a:t>96</a:t>
            </a:r>
            <a:endParaRPr sz="1400" b="0" i="0" u="none" strike="noStrike" cap="none">
              <a:solidFill>
                <a:srgbClr val="000000"/>
              </a:solidFill>
              <a:latin typeface="Arial"/>
              <a:ea typeface="Arial"/>
              <a:cs typeface="Arial"/>
              <a:sym typeface="Arial"/>
            </a:endParaRPr>
          </a:p>
        </p:txBody>
      </p:sp>
      <p:sp>
        <p:nvSpPr>
          <p:cNvPr id="315" name="Google Shape;315;p20"/>
          <p:cNvSpPr txBox="1"/>
          <p:nvPr/>
        </p:nvSpPr>
        <p:spPr>
          <a:xfrm>
            <a:off x="8119101" y="4790338"/>
            <a:ext cx="835500" cy="11697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7000"/>
              <a:buFont typeface="Arial"/>
              <a:buNone/>
            </a:pPr>
            <a:r>
              <a:rPr lang="en-IE" sz="7000" b="1" i="0" u="none" strike="noStrike" cap="none">
                <a:solidFill>
                  <a:srgbClr val="6B0E33"/>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316" name="Google Shape;316;p20"/>
          <p:cNvSpPr txBox="1"/>
          <p:nvPr/>
        </p:nvSpPr>
        <p:spPr>
          <a:xfrm>
            <a:off x="511197" y="228758"/>
            <a:ext cx="2694000" cy="1426500"/>
          </a:xfrm>
          <a:prstGeom prst="rect">
            <a:avLst/>
          </a:prstGeom>
          <a:noFill/>
          <a:ln>
            <a:noFill/>
          </a:ln>
        </p:spPr>
        <p:txBody>
          <a:bodyPr spcFirstLastPara="1" wrap="square" lIns="91425" tIns="45700" rIns="91425" bIns="45700" anchor="t" anchorCtr="0">
            <a:noAutofit/>
          </a:bodyPr>
          <a:lstStyle/>
          <a:p>
            <a:pPr marL="6350" marR="0" lvl="1" indent="0" algn="l" rtl="0">
              <a:lnSpc>
                <a:spcPct val="70000"/>
              </a:lnSpc>
              <a:spcBef>
                <a:spcPts val="0"/>
              </a:spcBef>
              <a:spcAft>
                <a:spcPts val="0"/>
              </a:spcAft>
              <a:buClr>
                <a:srgbClr val="000000"/>
              </a:buClr>
              <a:buSzPts val="6000"/>
              <a:buFont typeface="Arial"/>
              <a:buNone/>
            </a:pPr>
            <a:r>
              <a:rPr lang="en-IE" sz="6000" b="0" i="0" u="none" strike="noStrike" cap="none">
                <a:solidFill>
                  <a:schemeClr val="lt1"/>
                </a:solidFill>
                <a:latin typeface="Calibri"/>
                <a:ea typeface="Calibri"/>
                <a:cs typeface="Calibri"/>
                <a:sym typeface="Calibri"/>
              </a:rPr>
              <a:t>At a</a:t>
            </a:r>
            <a:endParaRPr sz="1400" b="0" i="0" u="none" strike="noStrike" cap="none">
              <a:solidFill>
                <a:srgbClr val="000000"/>
              </a:solidFill>
              <a:latin typeface="Arial"/>
              <a:ea typeface="Arial"/>
              <a:cs typeface="Arial"/>
              <a:sym typeface="Arial"/>
            </a:endParaRPr>
          </a:p>
          <a:p>
            <a:pPr marL="6350" marR="0" lvl="1" indent="0" algn="l" rtl="0">
              <a:lnSpc>
                <a:spcPct val="70000"/>
              </a:lnSpc>
              <a:spcBef>
                <a:spcPts val="0"/>
              </a:spcBef>
              <a:spcAft>
                <a:spcPts val="0"/>
              </a:spcAft>
              <a:buClr>
                <a:srgbClr val="000000"/>
              </a:buClr>
              <a:buSzPts val="6000"/>
              <a:buFont typeface="Arial"/>
              <a:buNone/>
            </a:pPr>
            <a:r>
              <a:rPr lang="en-IE" sz="6000" b="0" i="0" u="none" strike="noStrike" cap="none">
                <a:solidFill>
                  <a:schemeClr val="lt1"/>
                </a:solidFill>
                <a:latin typeface="Calibri"/>
                <a:ea typeface="Calibri"/>
                <a:cs typeface="Calibri"/>
                <a:sym typeface="Calibri"/>
              </a:rPr>
              <a:t>glance</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317"/>
        <p:cNvGrpSpPr/>
        <p:nvPr/>
      </p:nvGrpSpPr>
      <p:grpSpPr>
        <a:xfrm>
          <a:off x="0" y="0"/>
          <a:ext cx="0" cy="0"/>
          <a:chOff x="0" y="0"/>
          <a:chExt cx="0" cy="0"/>
        </a:xfrm>
      </p:grpSpPr>
      <p:sp>
        <p:nvSpPr>
          <p:cNvPr id="318" name="Google Shape;318;p21"/>
          <p:cNvSpPr/>
          <p:nvPr/>
        </p:nvSpPr>
        <p:spPr>
          <a:xfrm>
            <a:off x="0" y="0"/>
            <a:ext cx="12192000" cy="6858000"/>
          </a:xfrm>
          <a:prstGeom prst="rect">
            <a:avLst/>
          </a:prstGeom>
          <a:solidFill>
            <a:srgbClr val="52D0B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19" name="Google Shape;319;p21"/>
          <p:cNvPicPr preferRelativeResize="0"/>
          <p:nvPr/>
        </p:nvPicPr>
        <p:blipFill rotWithShape="1">
          <a:blip r:embed="rId2">
            <a:alphaModFix/>
          </a:blip>
          <a:srcRect r="1941" b="-7886"/>
          <a:stretch/>
        </p:blipFill>
        <p:spPr>
          <a:xfrm>
            <a:off x="3747382" y="755373"/>
            <a:ext cx="8471124" cy="6102628"/>
          </a:xfrm>
          <a:prstGeom prst="rect">
            <a:avLst/>
          </a:prstGeom>
          <a:noFill/>
          <a:ln>
            <a:noFill/>
          </a:ln>
        </p:spPr>
      </p:pic>
      <p:sp>
        <p:nvSpPr>
          <p:cNvPr id="320" name="Google Shape;320;p21"/>
          <p:cNvSpPr txBox="1"/>
          <p:nvPr/>
        </p:nvSpPr>
        <p:spPr>
          <a:xfrm>
            <a:off x="460397" y="381158"/>
            <a:ext cx="2694000" cy="1315500"/>
          </a:xfrm>
          <a:prstGeom prst="rect">
            <a:avLst/>
          </a:prstGeom>
          <a:noFill/>
          <a:ln>
            <a:noFill/>
          </a:ln>
        </p:spPr>
        <p:txBody>
          <a:bodyPr spcFirstLastPara="1" wrap="square" lIns="91425" tIns="45700" rIns="91425" bIns="45700" anchor="t" anchorCtr="0">
            <a:noAutofit/>
          </a:bodyPr>
          <a:lstStyle/>
          <a:p>
            <a:pPr marL="6350" marR="0" lvl="1" indent="0" algn="l" rtl="0">
              <a:lnSpc>
                <a:spcPct val="70000"/>
              </a:lnSpc>
              <a:spcBef>
                <a:spcPts val="0"/>
              </a:spcBef>
              <a:spcAft>
                <a:spcPts val="0"/>
              </a:spcAft>
              <a:buClr>
                <a:srgbClr val="000000"/>
              </a:buClr>
              <a:buSzPts val="5500"/>
              <a:buFont typeface="Arial"/>
              <a:buNone/>
            </a:pPr>
            <a:r>
              <a:rPr lang="en-IE" sz="5500" b="0" i="0" u="none" strike="noStrike" cap="none">
                <a:solidFill>
                  <a:schemeClr val="lt1"/>
                </a:solidFill>
                <a:latin typeface="Calibri"/>
                <a:ea typeface="Calibri"/>
                <a:cs typeface="Calibri"/>
                <a:sym typeface="Calibri"/>
              </a:rPr>
              <a:t>World</a:t>
            </a:r>
            <a:endParaRPr sz="1400" b="0" i="0" u="none" strike="noStrike" cap="none">
              <a:solidFill>
                <a:srgbClr val="000000"/>
              </a:solidFill>
              <a:latin typeface="Arial"/>
              <a:ea typeface="Arial"/>
              <a:cs typeface="Arial"/>
              <a:sym typeface="Arial"/>
            </a:endParaRPr>
          </a:p>
          <a:p>
            <a:pPr marL="6350" marR="0" lvl="1" indent="0" algn="l" rtl="0">
              <a:lnSpc>
                <a:spcPct val="70000"/>
              </a:lnSpc>
              <a:spcBef>
                <a:spcPts val="0"/>
              </a:spcBef>
              <a:spcAft>
                <a:spcPts val="0"/>
              </a:spcAft>
              <a:buClr>
                <a:srgbClr val="000000"/>
              </a:buClr>
              <a:buSzPts val="5500"/>
              <a:buFont typeface="Arial"/>
              <a:buNone/>
            </a:pPr>
            <a:r>
              <a:rPr lang="en-IE" sz="5500" b="0" i="0" u="none" strike="noStrike" cap="none">
                <a:solidFill>
                  <a:schemeClr val="lt1"/>
                </a:solidFill>
                <a:latin typeface="Calibri"/>
                <a:ea typeface="Calibri"/>
                <a:cs typeface="Calibri"/>
                <a:sym typeface="Calibri"/>
              </a:rPr>
              <a:t>Ranking</a:t>
            </a:r>
            <a:endParaRPr sz="1400" b="0" i="0" u="none" strike="noStrike" cap="none">
              <a:solidFill>
                <a:srgbClr val="000000"/>
              </a:solidFill>
              <a:latin typeface="Arial"/>
              <a:ea typeface="Arial"/>
              <a:cs typeface="Arial"/>
              <a:sym typeface="Arial"/>
            </a:endParaRPr>
          </a:p>
        </p:txBody>
      </p:sp>
      <p:sp>
        <p:nvSpPr>
          <p:cNvPr id="321" name="Google Shape;321;p21"/>
          <p:cNvSpPr txBox="1"/>
          <p:nvPr/>
        </p:nvSpPr>
        <p:spPr>
          <a:xfrm>
            <a:off x="460397" y="1661930"/>
            <a:ext cx="4590300" cy="1815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E" sz="1400" b="1" i="0" u="none" strike="noStrike" cap="none">
                <a:solidFill>
                  <a:srgbClr val="204A51"/>
                </a:solidFill>
                <a:latin typeface="Garamond"/>
                <a:ea typeface="Garamond"/>
                <a:cs typeface="Garamond"/>
                <a:sym typeface="Garamond"/>
              </a:rPr>
              <a:t>Since 2012, NUI Galway has been </a:t>
            </a:r>
            <a:br>
              <a:rPr lang="en-IE" sz="1400" b="1" i="0" u="none" strike="noStrike" cap="none">
                <a:solidFill>
                  <a:srgbClr val="204A51"/>
                </a:solidFill>
                <a:latin typeface="Garamond"/>
                <a:ea typeface="Garamond"/>
                <a:cs typeface="Garamond"/>
                <a:sym typeface="Garamond"/>
              </a:rPr>
            </a:br>
            <a:r>
              <a:rPr lang="en-IE" sz="1400" b="1" i="0" u="none" strike="noStrike" cap="none">
                <a:solidFill>
                  <a:srgbClr val="204A51"/>
                </a:solidFill>
                <a:latin typeface="Garamond"/>
                <a:ea typeface="Garamond"/>
                <a:cs typeface="Garamond"/>
                <a:sym typeface="Garamond"/>
              </a:rPr>
              <a:t>the only university in Ireland to rise </a:t>
            </a:r>
            <a:br>
              <a:rPr lang="en-IE" sz="1400" b="1" i="0" u="none" strike="noStrike" cap="none">
                <a:solidFill>
                  <a:srgbClr val="204A51"/>
                </a:solidFill>
                <a:latin typeface="Garamond"/>
                <a:ea typeface="Garamond"/>
                <a:cs typeface="Garamond"/>
                <a:sym typeface="Garamond"/>
              </a:rPr>
            </a:br>
            <a:r>
              <a:rPr lang="en-IE" sz="1400" b="1" i="0" u="none" strike="noStrike" cap="none">
                <a:solidFill>
                  <a:srgbClr val="204A51"/>
                </a:solidFill>
                <a:latin typeface="Garamond"/>
                <a:ea typeface="Garamond"/>
                <a:cs typeface="Garamond"/>
                <a:sym typeface="Garamond"/>
              </a:rPr>
              <a:t>consistently in the most competitive </a:t>
            </a:r>
            <a:br>
              <a:rPr lang="en-IE" sz="1400" b="1" i="0" u="none" strike="noStrike" cap="none">
                <a:solidFill>
                  <a:srgbClr val="204A51"/>
                </a:solidFill>
                <a:latin typeface="Garamond"/>
                <a:ea typeface="Garamond"/>
                <a:cs typeface="Garamond"/>
                <a:sym typeface="Garamond"/>
              </a:rPr>
            </a:br>
            <a:r>
              <a:rPr lang="en-IE" sz="1400" b="1" i="0" u="none" strike="noStrike" cap="none">
                <a:solidFill>
                  <a:srgbClr val="204A51"/>
                </a:solidFill>
                <a:latin typeface="Garamond"/>
                <a:ea typeface="Garamond"/>
                <a:cs typeface="Garamond"/>
                <a:sym typeface="Garamond"/>
              </a:rPr>
              <a:t>World University Rankings. Both the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IE" sz="1400" b="1" i="1" u="none" strike="noStrike" cap="none">
                <a:solidFill>
                  <a:srgbClr val="204A51"/>
                </a:solidFill>
                <a:latin typeface="Garamond"/>
                <a:ea typeface="Garamond"/>
                <a:cs typeface="Garamond"/>
                <a:sym typeface="Garamond"/>
              </a:rPr>
              <a:t>Times Higher Education </a:t>
            </a:r>
            <a:r>
              <a:rPr lang="en-IE" sz="1400" b="1" i="0" u="none" strike="noStrike" cap="none">
                <a:solidFill>
                  <a:srgbClr val="204A51"/>
                </a:solidFill>
                <a:latin typeface="Garamond"/>
                <a:ea typeface="Garamond"/>
                <a:cs typeface="Garamond"/>
                <a:sym typeface="Garamond"/>
              </a:rPr>
              <a:t>and </a:t>
            </a:r>
            <a:br>
              <a:rPr lang="en-IE" sz="1400" b="1" i="0" u="none" strike="noStrike" cap="none">
                <a:solidFill>
                  <a:srgbClr val="204A51"/>
                </a:solidFill>
                <a:latin typeface="Garamond"/>
                <a:ea typeface="Garamond"/>
                <a:cs typeface="Garamond"/>
                <a:sym typeface="Garamond"/>
              </a:rPr>
            </a:br>
            <a:r>
              <a:rPr lang="en-IE" sz="1400" b="1" i="1" u="none" strike="noStrike" cap="none">
                <a:solidFill>
                  <a:srgbClr val="204A51"/>
                </a:solidFill>
                <a:latin typeface="Garamond"/>
                <a:ea typeface="Garamond"/>
                <a:cs typeface="Garamond"/>
                <a:sym typeface="Garamond"/>
              </a:rPr>
              <a:t>QS World University Rankings  </a:t>
            </a:r>
            <a:r>
              <a:rPr lang="en-IE" sz="1400" b="1" i="0" u="none" strike="noStrike" cap="none">
                <a:solidFill>
                  <a:srgbClr val="204A51"/>
                </a:solidFill>
                <a:latin typeface="Garamond"/>
                <a:ea typeface="Garamond"/>
                <a:cs typeface="Garamond"/>
                <a:sym typeface="Garamond"/>
              </a:rPr>
              <a:t>have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IE" sz="1400" b="1" i="0" u="none" strike="noStrike" cap="none">
                <a:solidFill>
                  <a:srgbClr val="204A51"/>
                </a:solidFill>
                <a:latin typeface="Garamond"/>
                <a:ea typeface="Garamond"/>
                <a:cs typeface="Garamond"/>
                <a:sym typeface="Garamond"/>
              </a:rPr>
              <a:t>placed the University in a higher </a:t>
            </a:r>
            <a:br>
              <a:rPr lang="en-IE" sz="1400" b="1" i="0" u="none" strike="noStrike" cap="none">
                <a:solidFill>
                  <a:srgbClr val="204A51"/>
                </a:solidFill>
                <a:latin typeface="Garamond"/>
                <a:ea typeface="Garamond"/>
                <a:cs typeface="Garamond"/>
                <a:sym typeface="Garamond"/>
              </a:rPr>
            </a:br>
            <a:r>
              <a:rPr lang="en-IE" sz="1400" b="1" i="0" u="none" strike="noStrike" cap="none">
                <a:solidFill>
                  <a:srgbClr val="204A51"/>
                </a:solidFill>
                <a:latin typeface="Garamond"/>
                <a:ea typeface="Garamond"/>
                <a:cs typeface="Garamond"/>
                <a:sym typeface="Garamond"/>
              </a:rPr>
              <a:t>position year-on-year.</a:t>
            </a:r>
            <a:endParaRPr sz="1400" b="0" i="0" u="none" strike="noStrike" cap="none">
              <a:solidFill>
                <a:srgbClr val="000000"/>
              </a:solidFill>
              <a:latin typeface="Arial"/>
              <a:ea typeface="Arial"/>
              <a:cs typeface="Arial"/>
              <a:sym typeface="Arial"/>
            </a:endParaRPr>
          </a:p>
        </p:txBody>
      </p:sp>
      <p:sp>
        <p:nvSpPr>
          <p:cNvPr id="322" name="Google Shape;322;p21"/>
          <p:cNvSpPr/>
          <p:nvPr/>
        </p:nvSpPr>
        <p:spPr>
          <a:xfrm>
            <a:off x="4399720" y="530087"/>
            <a:ext cx="3114300" cy="3114300"/>
          </a:xfrm>
          <a:prstGeom prst="ellipse">
            <a:avLst/>
          </a:prstGeom>
          <a:solidFill>
            <a:srgbClr val="75114A">
              <a:alpha val="80000"/>
            </a:srgbClr>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3" name="Google Shape;323;p21"/>
          <p:cNvSpPr/>
          <p:nvPr/>
        </p:nvSpPr>
        <p:spPr>
          <a:xfrm>
            <a:off x="8355706" y="1603513"/>
            <a:ext cx="3021000" cy="3021000"/>
          </a:xfrm>
          <a:prstGeom prst="ellipse">
            <a:avLst/>
          </a:prstGeom>
          <a:solidFill>
            <a:srgbClr val="B0DD46">
              <a:alpha val="80000"/>
            </a:srgbClr>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4" name="Google Shape;324;p21"/>
          <p:cNvSpPr/>
          <p:nvPr/>
        </p:nvSpPr>
        <p:spPr>
          <a:xfrm>
            <a:off x="1351945" y="3563405"/>
            <a:ext cx="2822700" cy="2822700"/>
          </a:xfrm>
          <a:prstGeom prst="ellipse">
            <a:avLst/>
          </a:prstGeom>
          <a:solidFill>
            <a:srgbClr val="39818D">
              <a:alpha val="80000"/>
            </a:srgbClr>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5" name="Google Shape;325;p21"/>
          <p:cNvSpPr txBox="1"/>
          <p:nvPr/>
        </p:nvSpPr>
        <p:spPr>
          <a:xfrm>
            <a:off x="5022454" y="2113721"/>
            <a:ext cx="3598500" cy="10773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600"/>
              <a:buFont typeface="Arial"/>
              <a:buNone/>
            </a:pPr>
            <a:r>
              <a:rPr lang="en-IE" sz="1600" b="0" i="0" u="none" strike="noStrike" cap="none">
                <a:solidFill>
                  <a:schemeClr val="lt1"/>
                </a:solidFill>
                <a:latin typeface="Calibri"/>
                <a:ea typeface="Calibri"/>
                <a:cs typeface="Calibri"/>
                <a:sym typeface="Calibri"/>
              </a:rPr>
              <a:t>of </a:t>
            </a:r>
            <a:r>
              <a:rPr lang="en-IE" sz="1600" b="1" i="0" u="none" strike="noStrike" cap="none">
                <a:solidFill>
                  <a:schemeClr val="lt1"/>
                </a:solidFill>
                <a:latin typeface="Calibri"/>
                <a:ea typeface="Calibri"/>
                <a:cs typeface="Calibri"/>
                <a:sym typeface="Calibri"/>
              </a:rPr>
              <a:t>universities </a:t>
            </a:r>
            <a:br>
              <a:rPr lang="en-IE" sz="1600" b="1" i="0" u="none" strike="noStrike" cap="none">
                <a:solidFill>
                  <a:schemeClr val="lt1"/>
                </a:solidFill>
                <a:latin typeface="Calibri"/>
                <a:ea typeface="Calibri"/>
                <a:cs typeface="Calibri"/>
                <a:sym typeface="Calibri"/>
              </a:rPr>
            </a:br>
            <a:r>
              <a:rPr lang="en-IE" sz="1600" b="1" i="0" u="none" strike="noStrike" cap="none">
                <a:solidFill>
                  <a:schemeClr val="lt1"/>
                </a:solidFill>
                <a:latin typeface="Calibri"/>
                <a:ea typeface="Calibri"/>
                <a:cs typeface="Calibri"/>
                <a:sym typeface="Calibri"/>
              </a:rPr>
              <a:t>worldwide </a:t>
            </a:r>
            <a:r>
              <a:rPr lang="en-IE" sz="1600" b="0" i="0" u="none" strike="noStrike" cap="none">
                <a:solidFill>
                  <a:schemeClr val="lt1"/>
                </a:solidFill>
                <a:latin typeface="Calibri"/>
                <a:ea typeface="Calibri"/>
                <a:cs typeface="Calibri"/>
                <a:sym typeface="Calibri"/>
              </a:rPr>
              <a:t>according </a:t>
            </a:r>
            <a:br>
              <a:rPr lang="en-IE" sz="1600" b="0" i="0" u="none" strike="noStrike" cap="none">
                <a:solidFill>
                  <a:schemeClr val="lt1"/>
                </a:solidFill>
                <a:latin typeface="Calibri"/>
                <a:ea typeface="Calibri"/>
                <a:cs typeface="Calibri"/>
                <a:sym typeface="Calibri"/>
              </a:rPr>
            </a:br>
            <a:r>
              <a:rPr lang="en-IE" sz="1600" b="0" i="0" u="none" strike="noStrike" cap="none">
                <a:solidFill>
                  <a:schemeClr val="lt1"/>
                </a:solidFill>
                <a:latin typeface="Calibri"/>
                <a:ea typeface="Calibri"/>
                <a:cs typeface="Calibri"/>
                <a:sym typeface="Calibri"/>
              </a:rPr>
              <a:t>to </a:t>
            </a:r>
            <a:r>
              <a:rPr lang="en-IE" sz="1600" b="1" i="1" u="none" strike="noStrike" cap="none">
                <a:solidFill>
                  <a:schemeClr val="lt1"/>
                </a:solidFill>
                <a:latin typeface="Calibri"/>
                <a:ea typeface="Calibri"/>
                <a:cs typeface="Calibri"/>
                <a:sym typeface="Calibri"/>
              </a:rPr>
              <a:t>QS World </a:t>
            </a:r>
            <a:br>
              <a:rPr lang="en-IE" sz="1600" b="1" i="1" u="none" strike="noStrike" cap="none">
                <a:solidFill>
                  <a:schemeClr val="lt1"/>
                </a:solidFill>
                <a:latin typeface="Calibri"/>
                <a:ea typeface="Calibri"/>
                <a:cs typeface="Calibri"/>
                <a:sym typeface="Calibri"/>
              </a:rPr>
            </a:br>
            <a:r>
              <a:rPr lang="en-IE" sz="1600" b="1" i="1" u="none" strike="noStrike" cap="none">
                <a:solidFill>
                  <a:schemeClr val="lt1"/>
                </a:solidFill>
                <a:latin typeface="Calibri"/>
                <a:ea typeface="Calibri"/>
                <a:cs typeface="Calibri"/>
                <a:sym typeface="Calibri"/>
              </a:rPr>
              <a:t>University Rankings</a:t>
            </a:r>
            <a:endParaRPr sz="1400" b="0" i="0" u="none" strike="noStrike" cap="none">
              <a:solidFill>
                <a:srgbClr val="000000"/>
              </a:solidFill>
              <a:latin typeface="Arial"/>
              <a:ea typeface="Arial"/>
              <a:cs typeface="Arial"/>
              <a:sym typeface="Arial"/>
            </a:endParaRPr>
          </a:p>
        </p:txBody>
      </p:sp>
      <p:sp>
        <p:nvSpPr>
          <p:cNvPr id="326" name="Google Shape;326;p21"/>
          <p:cNvSpPr txBox="1"/>
          <p:nvPr/>
        </p:nvSpPr>
        <p:spPr>
          <a:xfrm>
            <a:off x="5037685" y="1067819"/>
            <a:ext cx="1537800" cy="466200"/>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1500"/>
              <a:buFont typeface="Arial"/>
              <a:buNone/>
            </a:pPr>
            <a:r>
              <a:rPr lang="en-IE" sz="1500" b="0" i="0" u="none" strike="noStrike" cap="none">
                <a:solidFill>
                  <a:schemeClr val="lt1"/>
                </a:solidFill>
                <a:latin typeface="Calibri"/>
                <a:ea typeface="Calibri"/>
                <a:cs typeface="Calibri"/>
                <a:sym typeface="Calibri"/>
              </a:rPr>
              <a:t>We rank</a:t>
            </a:r>
            <a:br>
              <a:rPr lang="en-IE" sz="1500" b="0" i="0" u="none" strike="noStrike" cap="none">
                <a:solidFill>
                  <a:schemeClr val="lt1"/>
                </a:solidFill>
                <a:latin typeface="Calibri"/>
                <a:ea typeface="Calibri"/>
                <a:cs typeface="Calibri"/>
                <a:sym typeface="Calibri"/>
              </a:rPr>
            </a:br>
            <a:r>
              <a:rPr lang="en-IE" sz="1500" b="0" i="0" u="none" strike="noStrike" cap="none">
                <a:solidFill>
                  <a:schemeClr val="lt1"/>
                </a:solidFill>
                <a:latin typeface="Calibri"/>
                <a:ea typeface="Calibri"/>
                <a:cs typeface="Calibri"/>
                <a:sym typeface="Calibri"/>
              </a:rPr>
              <a:t>amongst the</a:t>
            </a:r>
            <a:endParaRPr sz="1500" b="1" i="0" u="none" strike="noStrike" cap="none">
              <a:solidFill>
                <a:schemeClr val="lt1"/>
              </a:solidFill>
              <a:latin typeface="Calibri"/>
              <a:ea typeface="Calibri"/>
              <a:cs typeface="Calibri"/>
              <a:sym typeface="Calibri"/>
            </a:endParaRPr>
          </a:p>
        </p:txBody>
      </p:sp>
      <p:sp>
        <p:nvSpPr>
          <p:cNvPr id="327" name="Google Shape;327;p21"/>
          <p:cNvSpPr txBox="1"/>
          <p:nvPr/>
        </p:nvSpPr>
        <p:spPr>
          <a:xfrm>
            <a:off x="5737303" y="442057"/>
            <a:ext cx="1323600" cy="20775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2900"/>
              <a:buFont typeface="Arial"/>
              <a:buNone/>
            </a:pPr>
            <a:r>
              <a:rPr lang="en-IE" sz="12900" b="0" i="0" u="none" strike="noStrike" cap="none">
                <a:solidFill>
                  <a:schemeClr val="lt1"/>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328" name="Google Shape;328;p21"/>
          <p:cNvSpPr txBox="1"/>
          <p:nvPr/>
        </p:nvSpPr>
        <p:spPr>
          <a:xfrm>
            <a:off x="6388699" y="1054674"/>
            <a:ext cx="1323600" cy="9849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5800"/>
              <a:buFont typeface="Arial"/>
              <a:buNone/>
            </a:pPr>
            <a:r>
              <a:rPr lang="en-IE" sz="5800" b="0" i="0" u="none" strike="noStrike" cap="none">
                <a:solidFill>
                  <a:schemeClr val="lt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329" name="Google Shape;329;p21"/>
          <p:cNvSpPr txBox="1"/>
          <p:nvPr/>
        </p:nvSpPr>
        <p:spPr>
          <a:xfrm>
            <a:off x="8772199" y="1668840"/>
            <a:ext cx="2951700" cy="15543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9500"/>
              <a:buFont typeface="Arial"/>
              <a:buNone/>
            </a:pPr>
            <a:r>
              <a:rPr lang="en-IE" sz="9500" b="0" i="0" u="none" strike="noStrike" cap="none">
                <a:solidFill>
                  <a:schemeClr val="lt1"/>
                </a:solidFill>
                <a:latin typeface="Calibri"/>
                <a:ea typeface="Calibri"/>
                <a:cs typeface="Calibri"/>
                <a:sym typeface="Calibri"/>
              </a:rPr>
              <a:t>250</a:t>
            </a:r>
            <a:endParaRPr sz="1400" b="0" i="0" u="none" strike="noStrike" cap="none">
              <a:solidFill>
                <a:srgbClr val="000000"/>
              </a:solidFill>
              <a:latin typeface="Arial"/>
              <a:ea typeface="Arial"/>
              <a:cs typeface="Arial"/>
              <a:sym typeface="Arial"/>
            </a:endParaRPr>
          </a:p>
        </p:txBody>
      </p:sp>
      <p:sp>
        <p:nvSpPr>
          <p:cNvPr id="330" name="Google Shape;330;p21"/>
          <p:cNvSpPr txBox="1"/>
          <p:nvPr/>
        </p:nvSpPr>
        <p:spPr>
          <a:xfrm>
            <a:off x="8798703" y="2890391"/>
            <a:ext cx="3598500" cy="13233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600"/>
              <a:buFont typeface="Arial"/>
              <a:buNone/>
            </a:pPr>
            <a:r>
              <a:rPr lang="en-IE" sz="1600" b="1" i="0" u="none" strike="noStrike" cap="none">
                <a:solidFill>
                  <a:schemeClr val="lt1"/>
                </a:solidFill>
                <a:latin typeface="Calibri"/>
                <a:ea typeface="Calibri"/>
                <a:cs typeface="Calibri"/>
                <a:sym typeface="Calibri"/>
              </a:rPr>
              <a:t>We ranked in the top 250 </a:t>
            </a:r>
            <a:br>
              <a:rPr lang="en-IE" sz="1600" b="1" i="0" u="none" strike="noStrike" cap="none">
                <a:solidFill>
                  <a:schemeClr val="lt1"/>
                </a:solidFill>
                <a:latin typeface="Calibri"/>
                <a:ea typeface="Calibri"/>
                <a:cs typeface="Calibri"/>
                <a:sym typeface="Calibri"/>
              </a:rPr>
            </a:br>
            <a:r>
              <a:rPr lang="en-IE" sz="1600" b="1" i="0" u="none" strike="noStrike" cap="none">
                <a:solidFill>
                  <a:schemeClr val="lt1"/>
                </a:solidFill>
                <a:latin typeface="Calibri"/>
                <a:ea typeface="Calibri"/>
                <a:cs typeface="Calibri"/>
                <a:sym typeface="Calibri"/>
              </a:rPr>
              <a:t>World Universities in the </a:t>
            </a:r>
            <a:br>
              <a:rPr lang="en-IE" sz="1600" b="1" i="0" u="none" strike="noStrike" cap="none">
                <a:solidFill>
                  <a:schemeClr val="lt1"/>
                </a:solidFill>
                <a:latin typeface="Calibri"/>
                <a:ea typeface="Calibri"/>
                <a:cs typeface="Calibri"/>
                <a:sym typeface="Calibri"/>
              </a:rPr>
            </a:br>
            <a:r>
              <a:rPr lang="en-IE" sz="1600" b="0" i="0" u="none" strike="noStrike" cap="none">
                <a:solidFill>
                  <a:schemeClr val="lt1"/>
                </a:solidFill>
                <a:latin typeface="Calibri"/>
                <a:ea typeface="Calibri"/>
                <a:cs typeface="Calibri"/>
                <a:sym typeface="Calibri"/>
              </a:rPr>
              <a:t>Times Higher Education </a:t>
            </a:r>
            <a:br>
              <a:rPr lang="en-IE" sz="1600" b="0" i="0" u="none" strike="noStrike" cap="none">
                <a:solidFill>
                  <a:schemeClr val="lt1"/>
                </a:solidFill>
                <a:latin typeface="Calibri"/>
                <a:ea typeface="Calibri"/>
                <a:cs typeface="Calibri"/>
                <a:sym typeface="Calibri"/>
              </a:rPr>
            </a:br>
            <a:r>
              <a:rPr lang="en-IE" sz="1600" b="1" i="0" u="none" strike="noStrike" cap="none">
                <a:solidFill>
                  <a:schemeClr val="lt1"/>
                </a:solidFill>
                <a:latin typeface="Calibri"/>
                <a:ea typeface="Calibri"/>
                <a:cs typeface="Calibri"/>
                <a:sym typeface="Calibri"/>
              </a:rPr>
              <a:t>(THE) World University </a:t>
            </a:r>
            <a:br>
              <a:rPr lang="en-IE" sz="1600" b="1" i="0" u="none" strike="noStrike" cap="none">
                <a:solidFill>
                  <a:schemeClr val="lt1"/>
                </a:solidFill>
                <a:latin typeface="Calibri"/>
                <a:ea typeface="Calibri"/>
                <a:cs typeface="Calibri"/>
                <a:sym typeface="Calibri"/>
              </a:rPr>
            </a:br>
            <a:r>
              <a:rPr lang="en-IE" sz="1600" b="1" i="0" u="none" strike="noStrike" cap="none">
                <a:solidFill>
                  <a:schemeClr val="lt1"/>
                </a:solidFill>
                <a:latin typeface="Calibri"/>
                <a:ea typeface="Calibri"/>
                <a:cs typeface="Calibri"/>
                <a:sym typeface="Calibri"/>
              </a:rPr>
              <a:t>Rankings 2016/2017</a:t>
            </a:r>
            <a:endParaRPr sz="1600" b="1" i="1" u="none" strike="noStrike" cap="none">
              <a:solidFill>
                <a:schemeClr val="lt1"/>
              </a:solidFill>
              <a:latin typeface="Calibri"/>
              <a:ea typeface="Calibri"/>
              <a:cs typeface="Calibri"/>
              <a:sym typeface="Calibri"/>
            </a:endParaRPr>
          </a:p>
        </p:txBody>
      </p:sp>
      <p:sp>
        <p:nvSpPr>
          <p:cNvPr id="331" name="Google Shape;331;p21"/>
          <p:cNvSpPr txBox="1"/>
          <p:nvPr/>
        </p:nvSpPr>
        <p:spPr>
          <a:xfrm>
            <a:off x="2616768" y="3381665"/>
            <a:ext cx="1323600" cy="20775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2900"/>
              <a:buFont typeface="Arial"/>
              <a:buNone/>
            </a:pPr>
            <a:r>
              <a:rPr lang="en-IE" sz="12900" b="0" i="0" u="none" strike="noStrike" cap="none">
                <a:solidFill>
                  <a:schemeClr val="lt1"/>
                </a:solidFill>
                <a:latin typeface="Calibri"/>
                <a:ea typeface="Calibri"/>
                <a:cs typeface="Calibri"/>
                <a:sym typeface="Calibri"/>
              </a:rPr>
              <a:t>6</a:t>
            </a:r>
            <a:endParaRPr sz="1400" b="0" i="0" u="none" strike="noStrike" cap="none">
              <a:solidFill>
                <a:srgbClr val="000000"/>
              </a:solidFill>
              <a:latin typeface="Arial"/>
              <a:ea typeface="Arial"/>
              <a:cs typeface="Arial"/>
              <a:sym typeface="Arial"/>
            </a:endParaRPr>
          </a:p>
        </p:txBody>
      </p:sp>
      <p:sp>
        <p:nvSpPr>
          <p:cNvPr id="332" name="Google Shape;332;p21"/>
          <p:cNvSpPr txBox="1"/>
          <p:nvPr/>
        </p:nvSpPr>
        <p:spPr>
          <a:xfrm>
            <a:off x="1982169" y="4979390"/>
            <a:ext cx="3598500" cy="10773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600"/>
              <a:buFont typeface="Arial"/>
              <a:buNone/>
            </a:pPr>
            <a:r>
              <a:rPr lang="en-IE" sz="1600" b="0" i="0" u="none" strike="noStrike" cap="none">
                <a:solidFill>
                  <a:schemeClr val="lt1"/>
                </a:solidFill>
                <a:latin typeface="Calibri"/>
                <a:ea typeface="Calibri"/>
                <a:cs typeface="Calibri"/>
                <a:sym typeface="Calibri"/>
              </a:rPr>
              <a:t>The University rose </a:t>
            </a:r>
            <a:endParaRPr sz="1400" b="0" i="0" u="none" strike="noStrike" cap="none">
              <a:solidFill>
                <a:srgbClr val="000000"/>
              </a:solidFill>
              <a:latin typeface="Arial"/>
              <a:ea typeface="Arial"/>
              <a:cs typeface="Arial"/>
              <a:sym typeface="Arial"/>
            </a:endParaRPr>
          </a:p>
          <a:p>
            <a:pPr marL="6350" marR="0" lvl="1" indent="0" algn="l" rtl="0">
              <a:lnSpc>
                <a:spcPct val="100000"/>
              </a:lnSpc>
              <a:spcBef>
                <a:spcPts val="0"/>
              </a:spcBef>
              <a:spcAft>
                <a:spcPts val="0"/>
              </a:spcAft>
              <a:buClr>
                <a:srgbClr val="000000"/>
              </a:buClr>
              <a:buSzPts val="1600"/>
              <a:buFont typeface="Arial"/>
              <a:buNone/>
            </a:pPr>
            <a:r>
              <a:rPr lang="en-IE" sz="1600" b="0" i="0" u="none" strike="noStrike" cap="none">
                <a:solidFill>
                  <a:schemeClr val="lt1"/>
                </a:solidFill>
                <a:latin typeface="Calibri"/>
                <a:ea typeface="Calibri"/>
                <a:cs typeface="Calibri"/>
                <a:sym typeface="Calibri"/>
              </a:rPr>
              <a:t>6 places in the</a:t>
            </a:r>
            <a:br>
              <a:rPr lang="en-IE" sz="1600" b="0" i="0" u="none" strike="noStrike" cap="none">
                <a:solidFill>
                  <a:schemeClr val="lt1"/>
                </a:solidFill>
                <a:latin typeface="Calibri"/>
                <a:ea typeface="Calibri"/>
                <a:cs typeface="Calibri"/>
                <a:sym typeface="Calibri"/>
              </a:rPr>
            </a:br>
            <a:r>
              <a:rPr lang="en-IE" sz="1600" b="1" i="1" u="none" strike="noStrike" cap="none">
                <a:solidFill>
                  <a:schemeClr val="lt1"/>
                </a:solidFill>
                <a:latin typeface="Calibri"/>
                <a:ea typeface="Calibri"/>
                <a:cs typeface="Calibri"/>
                <a:sym typeface="Calibri"/>
              </a:rPr>
              <a:t>QS World University</a:t>
            </a:r>
            <a:endParaRPr sz="1400" b="0" i="0" u="none" strike="noStrike" cap="none">
              <a:solidFill>
                <a:srgbClr val="000000"/>
              </a:solidFill>
              <a:latin typeface="Arial"/>
              <a:ea typeface="Arial"/>
              <a:cs typeface="Arial"/>
              <a:sym typeface="Arial"/>
            </a:endParaRPr>
          </a:p>
          <a:p>
            <a:pPr marL="6350" marR="0" lvl="1" indent="0" algn="l" rtl="0">
              <a:lnSpc>
                <a:spcPct val="100000"/>
              </a:lnSpc>
              <a:spcBef>
                <a:spcPts val="0"/>
              </a:spcBef>
              <a:spcAft>
                <a:spcPts val="0"/>
              </a:spcAft>
              <a:buClr>
                <a:srgbClr val="000000"/>
              </a:buClr>
              <a:buSzPts val="1600"/>
              <a:buFont typeface="Arial"/>
              <a:buNone/>
            </a:pPr>
            <a:r>
              <a:rPr lang="en-IE" sz="1600" b="1" i="1" u="none" strike="noStrike" cap="none">
                <a:solidFill>
                  <a:schemeClr val="lt1"/>
                </a:solidFill>
                <a:latin typeface="Calibri"/>
                <a:ea typeface="Calibri"/>
                <a:cs typeface="Calibri"/>
                <a:sym typeface="Calibri"/>
              </a:rPr>
              <a:t>Ranking </a:t>
            </a:r>
            <a:r>
              <a:rPr lang="en-IE" sz="1600" b="0" i="0" u="none" strike="noStrike" cap="none">
                <a:solidFill>
                  <a:schemeClr val="lt1"/>
                </a:solidFill>
                <a:latin typeface="Calibri"/>
                <a:ea typeface="Calibri"/>
                <a:cs typeface="Calibri"/>
                <a:sym typeface="Calibri"/>
              </a:rPr>
              <a:t>in 2017</a:t>
            </a:r>
            <a:endParaRPr sz="1600" b="1" i="1" u="none" strike="noStrike" cap="none">
              <a:solidFill>
                <a:schemeClr val="lt1"/>
              </a:solidFill>
              <a:latin typeface="Calibri"/>
              <a:ea typeface="Calibri"/>
              <a:cs typeface="Calibri"/>
              <a:sym typeface="Calibri"/>
            </a:endParaRPr>
          </a:p>
        </p:txBody>
      </p:sp>
      <p:pic>
        <p:nvPicPr>
          <p:cNvPr id="333" name="Google Shape;333;p21"/>
          <p:cNvPicPr preferRelativeResize="0"/>
          <p:nvPr/>
        </p:nvPicPr>
        <p:blipFill rotWithShape="1">
          <a:blip r:embed="rId3">
            <a:alphaModFix/>
          </a:blip>
          <a:srcRect/>
          <a:stretch/>
        </p:blipFill>
        <p:spPr>
          <a:xfrm>
            <a:off x="1903012" y="3965961"/>
            <a:ext cx="805029" cy="958021"/>
          </a:xfrm>
          <a:prstGeom prst="rect">
            <a:avLst/>
          </a:prstGeom>
          <a:noFill/>
          <a:ln>
            <a:noFill/>
          </a:ln>
        </p:spPr>
      </p:pic>
      <p:pic>
        <p:nvPicPr>
          <p:cNvPr id="334" name="Google Shape;334;p21"/>
          <p:cNvPicPr preferRelativeResize="0"/>
          <p:nvPr/>
        </p:nvPicPr>
        <p:blipFill rotWithShape="1">
          <a:blip r:embed="rId4">
            <a:alphaModFix/>
          </a:blip>
          <a:srcRect/>
          <a:stretch/>
        </p:blipFill>
        <p:spPr>
          <a:xfrm>
            <a:off x="6971250" y="1722782"/>
            <a:ext cx="1170594" cy="845264"/>
          </a:xfrm>
          <a:prstGeom prst="rect">
            <a:avLst/>
          </a:prstGeom>
          <a:noFill/>
          <a:ln>
            <a:noFill/>
          </a:ln>
          <a:effectLst>
            <a:outerShdw blurRad="50800" dist="38100" dir="2700000" algn="tl" rotWithShape="0">
              <a:srgbClr val="000000">
                <a:alpha val="40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_Blank">
  <p:cSld name="3_Blank">
    <p:spTree>
      <p:nvGrpSpPr>
        <p:cNvPr id="1" name="Shape 335"/>
        <p:cNvGrpSpPr/>
        <p:nvPr/>
      </p:nvGrpSpPr>
      <p:grpSpPr>
        <a:xfrm>
          <a:off x="0" y="0"/>
          <a:ext cx="0" cy="0"/>
          <a:chOff x="0" y="0"/>
          <a:chExt cx="0" cy="0"/>
        </a:xfrm>
      </p:grpSpPr>
      <p:pic>
        <p:nvPicPr>
          <p:cNvPr id="336" name="Google Shape;336;p22"/>
          <p:cNvPicPr preferRelativeResize="0"/>
          <p:nvPr/>
        </p:nvPicPr>
        <p:blipFill rotWithShape="1">
          <a:blip r:embed="rId2">
            <a:alphaModFix/>
          </a:blip>
          <a:srcRect l="12619" t="36924" r="12619"/>
          <a:stretch/>
        </p:blipFill>
        <p:spPr>
          <a:xfrm>
            <a:off x="0" y="0"/>
            <a:ext cx="12192000" cy="6858000"/>
          </a:xfrm>
          <a:prstGeom prst="rect">
            <a:avLst/>
          </a:prstGeom>
          <a:noFill/>
          <a:ln>
            <a:noFill/>
          </a:ln>
        </p:spPr>
      </p:pic>
      <p:sp>
        <p:nvSpPr>
          <p:cNvPr id="337" name="Google Shape;337;p22"/>
          <p:cNvSpPr/>
          <p:nvPr/>
        </p:nvSpPr>
        <p:spPr>
          <a:xfrm>
            <a:off x="7466498" y="4874507"/>
            <a:ext cx="4178648" cy="1089611"/>
          </a:xfrm>
          <a:custGeom>
            <a:avLst/>
            <a:gdLst/>
            <a:ahLst/>
            <a:cxnLst/>
            <a:rect l="l" t="t" r="r" b="b"/>
            <a:pathLst>
              <a:path w="4398577" h="1168484" extrusionOk="0">
                <a:moveTo>
                  <a:pt x="0" y="0"/>
                </a:moveTo>
                <a:lnTo>
                  <a:pt x="4186543" y="13252"/>
                </a:lnTo>
                <a:lnTo>
                  <a:pt x="4398577" y="1168484"/>
                </a:lnTo>
                <a:lnTo>
                  <a:pt x="0" y="1168484"/>
                </a:lnTo>
                <a:lnTo>
                  <a:pt x="0" y="0"/>
                </a:lnTo>
                <a:close/>
              </a:path>
            </a:pathLst>
          </a:custGeom>
          <a:solidFill>
            <a:schemeClr val="lt1">
              <a:alpha val="87840"/>
            </a:schemeClr>
          </a:solidFill>
          <a:ln>
            <a:noFill/>
          </a:ln>
          <a:effectLst>
            <a:outerShdw blurRad="50800" dist="50800" dir="5400000" algn="ctr" rotWithShape="0">
              <a:srgbClr val="000000"/>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8" name="Google Shape;338;p22"/>
          <p:cNvSpPr/>
          <p:nvPr/>
        </p:nvSpPr>
        <p:spPr>
          <a:xfrm>
            <a:off x="848139" y="2332383"/>
            <a:ext cx="4492500" cy="3008100"/>
          </a:xfrm>
          <a:prstGeom prst="rect">
            <a:avLst/>
          </a:prstGeom>
          <a:solidFill>
            <a:srgbClr val="575D66">
              <a:alpha val="8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9" name="Google Shape;339;p22"/>
          <p:cNvSpPr/>
          <p:nvPr/>
        </p:nvSpPr>
        <p:spPr>
          <a:xfrm>
            <a:off x="7255565" y="2332383"/>
            <a:ext cx="4936500" cy="1788900"/>
          </a:xfrm>
          <a:prstGeom prst="rect">
            <a:avLst/>
          </a:prstGeom>
          <a:solidFill>
            <a:srgbClr val="575D66">
              <a:alpha val="8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0" name="Google Shape;340;p22"/>
          <p:cNvSpPr/>
          <p:nvPr/>
        </p:nvSpPr>
        <p:spPr>
          <a:xfrm>
            <a:off x="6506817" y="2332382"/>
            <a:ext cx="622800" cy="1615800"/>
          </a:xfrm>
          <a:prstGeom prst="rect">
            <a:avLst/>
          </a:prstGeom>
          <a:solidFill>
            <a:srgbClr val="FFBC1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1" name="Google Shape;341;p22"/>
          <p:cNvSpPr/>
          <p:nvPr/>
        </p:nvSpPr>
        <p:spPr>
          <a:xfrm>
            <a:off x="-6626" y="2332380"/>
            <a:ext cx="729000" cy="1479900"/>
          </a:xfrm>
          <a:prstGeom prst="rect">
            <a:avLst/>
          </a:prstGeom>
          <a:solidFill>
            <a:srgbClr val="FFBC1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2" name="Google Shape;342;p22"/>
          <p:cNvSpPr txBox="1"/>
          <p:nvPr/>
        </p:nvSpPr>
        <p:spPr>
          <a:xfrm rot="-5400000">
            <a:off x="-359288" y="2879313"/>
            <a:ext cx="1747500" cy="390300"/>
          </a:xfrm>
          <a:prstGeom prst="rect">
            <a:avLst/>
          </a:prstGeom>
          <a:noFill/>
          <a:ln>
            <a:noFill/>
          </a:ln>
        </p:spPr>
        <p:txBody>
          <a:bodyPr spcFirstLastPara="1" wrap="square" lIns="91425" tIns="45700" rIns="91425" bIns="45700" anchor="t" anchorCtr="0">
            <a:noAutofit/>
          </a:bodyPr>
          <a:lstStyle/>
          <a:p>
            <a:pPr marL="6350" marR="0" lvl="1" indent="0" algn="ctr" rtl="0">
              <a:lnSpc>
                <a:spcPct val="70000"/>
              </a:lnSpc>
              <a:spcBef>
                <a:spcPts val="0"/>
              </a:spcBef>
              <a:spcAft>
                <a:spcPts val="0"/>
              </a:spcAft>
              <a:buClr>
                <a:srgbClr val="000000"/>
              </a:buClr>
              <a:buSzPts val="2600"/>
              <a:buFont typeface="Arial"/>
              <a:buNone/>
            </a:pPr>
            <a:r>
              <a:rPr lang="en-IE" sz="2600" b="1" i="0" u="none" strike="noStrike" cap="none">
                <a:solidFill>
                  <a:srgbClr val="575D66"/>
                </a:solidFill>
                <a:latin typeface="Calibri"/>
                <a:ea typeface="Calibri"/>
                <a:cs typeface="Calibri"/>
                <a:sym typeface="Calibri"/>
              </a:rPr>
              <a:t>VISION</a:t>
            </a:r>
            <a:endParaRPr sz="1400" b="0" i="0" u="none" strike="noStrike" cap="none">
              <a:solidFill>
                <a:srgbClr val="000000"/>
              </a:solidFill>
              <a:latin typeface="Arial"/>
              <a:ea typeface="Arial"/>
              <a:cs typeface="Arial"/>
              <a:sym typeface="Arial"/>
            </a:endParaRPr>
          </a:p>
        </p:txBody>
      </p:sp>
      <p:sp>
        <p:nvSpPr>
          <p:cNvPr id="343" name="Google Shape;343;p22"/>
          <p:cNvSpPr txBox="1"/>
          <p:nvPr/>
        </p:nvSpPr>
        <p:spPr>
          <a:xfrm rot="-5400000">
            <a:off x="6034074" y="2950412"/>
            <a:ext cx="1605300" cy="390300"/>
          </a:xfrm>
          <a:prstGeom prst="rect">
            <a:avLst/>
          </a:prstGeom>
          <a:noFill/>
          <a:ln>
            <a:noFill/>
          </a:ln>
        </p:spPr>
        <p:txBody>
          <a:bodyPr spcFirstLastPara="1" wrap="square" lIns="91425" tIns="45700" rIns="91425" bIns="45700" anchor="t" anchorCtr="0">
            <a:noAutofit/>
          </a:bodyPr>
          <a:lstStyle/>
          <a:p>
            <a:pPr marL="6350" marR="0" lvl="1" indent="0" algn="ctr" rtl="0">
              <a:lnSpc>
                <a:spcPct val="70000"/>
              </a:lnSpc>
              <a:spcBef>
                <a:spcPts val="0"/>
              </a:spcBef>
              <a:spcAft>
                <a:spcPts val="0"/>
              </a:spcAft>
              <a:buClr>
                <a:srgbClr val="000000"/>
              </a:buClr>
              <a:buSzPts val="2600"/>
              <a:buFont typeface="Arial"/>
              <a:buNone/>
            </a:pPr>
            <a:r>
              <a:rPr lang="en-IE" sz="2600" b="1" i="0" u="none" strike="noStrike" cap="none">
                <a:solidFill>
                  <a:srgbClr val="575D66"/>
                </a:solidFill>
                <a:latin typeface="Calibri"/>
                <a:ea typeface="Calibri"/>
                <a:cs typeface="Calibri"/>
                <a:sym typeface="Calibri"/>
              </a:rPr>
              <a:t>MISSION</a:t>
            </a:r>
            <a:endParaRPr sz="1400" b="0" i="0" u="none" strike="noStrike" cap="none">
              <a:solidFill>
                <a:srgbClr val="000000"/>
              </a:solidFill>
              <a:latin typeface="Arial"/>
              <a:ea typeface="Arial"/>
              <a:cs typeface="Arial"/>
              <a:sym typeface="Arial"/>
            </a:endParaRPr>
          </a:p>
        </p:txBody>
      </p:sp>
      <p:pic>
        <p:nvPicPr>
          <p:cNvPr id="344" name="Google Shape;344;p22"/>
          <p:cNvPicPr preferRelativeResize="0"/>
          <p:nvPr/>
        </p:nvPicPr>
        <p:blipFill rotWithShape="1">
          <a:blip r:embed="rId3">
            <a:alphaModFix/>
          </a:blip>
          <a:srcRect/>
          <a:stretch/>
        </p:blipFill>
        <p:spPr>
          <a:xfrm>
            <a:off x="7316345" y="4459451"/>
            <a:ext cx="1246258" cy="1762348"/>
          </a:xfrm>
          <a:prstGeom prst="rect">
            <a:avLst/>
          </a:prstGeom>
          <a:noFill/>
          <a:ln>
            <a:noFill/>
          </a:ln>
          <a:effectLst>
            <a:outerShdw blurRad="50800" dist="38100" dir="2700000" algn="tl" rotWithShape="0">
              <a:srgbClr val="000000">
                <a:alpha val="40000"/>
              </a:srgbClr>
            </a:outerShdw>
          </a:effectLst>
        </p:spPr>
      </p:pic>
      <p:sp>
        <p:nvSpPr>
          <p:cNvPr id="345" name="Google Shape;345;p22"/>
          <p:cNvSpPr txBox="1"/>
          <p:nvPr/>
        </p:nvSpPr>
        <p:spPr>
          <a:xfrm>
            <a:off x="8711417" y="4964883"/>
            <a:ext cx="3598500" cy="8310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600"/>
              <a:buFont typeface="Arial"/>
              <a:buNone/>
            </a:pPr>
            <a:r>
              <a:rPr lang="en-IE" sz="1600" b="0" i="0" u="none" strike="noStrike" cap="none">
                <a:solidFill>
                  <a:schemeClr val="dk1"/>
                </a:solidFill>
                <a:latin typeface="Calibri"/>
                <a:ea typeface="Calibri"/>
                <a:cs typeface="Calibri"/>
                <a:sym typeface="Calibri"/>
              </a:rPr>
              <a:t>NUI Galway’s current </a:t>
            </a:r>
            <a:endParaRPr sz="1400" b="0" i="0" u="none" strike="noStrike" cap="none">
              <a:solidFill>
                <a:srgbClr val="000000"/>
              </a:solidFill>
              <a:latin typeface="Arial"/>
              <a:ea typeface="Arial"/>
              <a:cs typeface="Arial"/>
              <a:sym typeface="Arial"/>
            </a:endParaRPr>
          </a:p>
          <a:p>
            <a:pPr marL="6350" marR="0" lvl="1" indent="0" algn="l" rtl="0">
              <a:lnSpc>
                <a:spcPct val="100000"/>
              </a:lnSpc>
              <a:spcBef>
                <a:spcPts val="0"/>
              </a:spcBef>
              <a:spcAft>
                <a:spcPts val="0"/>
              </a:spcAft>
              <a:buClr>
                <a:srgbClr val="000000"/>
              </a:buClr>
              <a:buSzPts val="1600"/>
              <a:buFont typeface="Arial"/>
              <a:buNone/>
            </a:pPr>
            <a:r>
              <a:rPr lang="en-IE" sz="1600" b="0" i="0" u="none" strike="noStrike" cap="none">
                <a:solidFill>
                  <a:schemeClr val="dk1"/>
                </a:solidFill>
                <a:latin typeface="Calibri"/>
                <a:ea typeface="Calibri"/>
                <a:cs typeface="Calibri"/>
                <a:sym typeface="Calibri"/>
              </a:rPr>
              <a:t>strategy is available at:</a:t>
            </a:r>
            <a:br>
              <a:rPr lang="en-IE" sz="1600" b="0" i="0" u="none" strike="noStrike" cap="none">
                <a:solidFill>
                  <a:schemeClr val="dk1"/>
                </a:solidFill>
                <a:latin typeface="Calibri"/>
                <a:ea typeface="Calibri"/>
                <a:cs typeface="Calibri"/>
                <a:sym typeface="Calibri"/>
              </a:rPr>
            </a:br>
            <a:r>
              <a:rPr lang="en-IE" sz="1600" b="1" i="0" u="none" strike="noStrike" cap="none">
                <a:solidFill>
                  <a:srgbClr val="1798F0"/>
                </a:solidFill>
                <a:latin typeface="Calibri"/>
                <a:ea typeface="Calibri"/>
                <a:cs typeface="Calibri"/>
                <a:sym typeface="Calibri"/>
              </a:rPr>
              <a:t>www.nuigalway.ie/vision2020</a:t>
            </a:r>
            <a:endParaRPr sz="1400" b="0" i="0" u="none" strike="noStrike" cap="none">
              <a:solidFill>
                <a:srgbClr val="000000"/>
              </a:solidFill>
              <a:latin typeface="Arial"/>
              <a:ea typeface="Arial"/>
              <a:cs typeface="Arial"/>
              <a:sym typeface="Arial"/>
            </a:endParaRPr>
          </a:p>
        </p:txBody>
      </p:sp>
      <p:sp>
        <p:nvSpPr>
          <p:cNvPr id="346" name="Google Shape;346;p22"/>
          <p:cNvSpPr txBox="1"/>
          <p:nvPr/>
        </p:nvSpPr>
        <p:spPr>
          <a:xfrm>
            <a:off x="1011599" y="2539352"/>
            <a:ext cx="4366500" cy="25545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NUI Galway will be a leading global university, renowned for our distinctive areas of research, recognised as an institution of choice for our teaching </a:t>
            </a:r>
            <a:br>
              <a:rPr lang="en-IE" sz="2000" b="0" i="0" u="none" strike="noStrike" cap="none">
                <a:solidFill>
                  <a:schemeClr val="lt1"/>
                </a:solidFill>
                <a:latin typeface="Calibri"/>
                <a:ea typeface="Calibri"/>
                <a:cs typeface="Calibri"/>
                <a:sym typeface="Calibri"/>
              </a:rPr>
            </a:br>
            <a:r>
              <a:rPr lang="en-IE" sz="2000" b="0" i="0" u="none" strike="noStrike" cap="none">
                <a:solidFill>
                  <a:schemeClr val="lt1"/>
                </a:solidFill>
                <a:latin typeface="Calibri"/>
                <a:ea typeface="Calibri"/>
                <a:cs typeface="Calibri"/>
                <a:sym typeface="Calibri"/>
              </a:rPr>
              <a:t>and scholarship, celebrated for our outstanding engagement with wider society, and enriched by a dynamic network of partnerships.</a:t>
            </a:r>
            <a:endParaRPr sz="1400" b="0" i="0" u="none" strike="noStrike" cap="none">
              <a:solidFill>
                <a:srgbClr val="000000"/>
              </a:solidFill>
              <a:latin typeface="Arial"/>
              <a:ea typeface="Arial"/>
              <a:cs typeface="Arial"/>
              <a:sym typeface="Arial"/>
            </a:endParaRPr>
          </a:p>
        </p:txBody>
      </p:sp>
      <p:sp>
        <p:nvSpPr>
          <p:cNvPr id="347" name="Google Shape;347;p22"/>
          <p:cNvSpPr txBox="1"/>
          <p:nvPr/>
        </p:nvSpPr>
        <p:spPr>
          <a:xfrm>
            <a:off x="7466498" y="2488948"/>
            <a:ext cx="4514700" cy="13233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To foster a vibrant community of students and staff, where distinguished learning, impactful research, and creative thinking are shared with the world.</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5_Blank">
  <p:cSld name="5_Blank">
    <p:spTree>
      <p:nvGrpSpPr>
        <p:cNvPr id="1" name="Shape 348"/>
        <p:cNvGrpSpPr/>
        <p:nvPr/>
      </p:nvGrpSpPr>
      <p:grpSpPr>
        <a:xfrm>
          <a:off x="0" y="0"/>
          <a:ext cx="0" cy="0"/>
          <a:chOff x="0" y="0"/>
          <a:chExt cx="0" cy="0"/>
        </a:xfrm>
      </p:grpSpPr>
      <p:sp>
        <p:nvSpPr>
          <p:cNvPr id="349" name="Google Shape;349;p23"/>
          <p:cNvSpPr/>
          <p:nvPr/>
        </p:nvSpPr>
        <p:spPr>
          <a:xfrm>
            <a:off x="0" y="0"/>
            <a:ext cx="12192000" cy="6858000"/>
          </a:xfrm>
          <a:prstGeom prst="rect">
            <a:avLst/>
          </a:prstGeom>
          <a:solidFill>
            <a:srgbClr val="88D1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8D08C"/>
              </a:solidFill>
              <a:latin typeface="Calibri"/>
              <a:ea typeface="Calibri"/>
              <a:cs typeface="Calibri"/>
              <a:sym typeface="Calibri"/>
            </a:endParaRPr>
          </a:p>
        </p:txBody>
      </p:sp>
      <p:pic>
        <p:nvPicPr>
          <p:cNvPr id="350" name="Google Shape;350;p23"/>
          <p:cNvPicPr preferRelativeResize="0"/>
          <p:nvPr/>
        </p:nvPicPr>
        <p:blipFill rotWithShape="1">
          <a:blip r:embed="rId2">
            <a:alphaModFix/>
          </a:blip>
          <a:srcRect t="3147" b="9179"/>
          <a:stretch/>
        </p:blipFill>
        <p:spPr>
          <a:xfrm>
            <a:off x="2724841" y="-1"/>
            <a:ext cx="5828811" cy="6858001"/>
          </a:xfrm>
          <a:prstGeom prst="rect">
            <a:avLst/>
          </a:prstGeom>
          <a:noFill/>
          <a:ln>
            <a:noFill/>
          </a:ln>
          <a:effectLst>
            <a:outerShdw blurRad="165100" dist="38100" dir="2700000" sx="103000" sy="103000" algn="tl" rotWithShape="0">
              <a:srgbClr val="000000">
                <a:alpha val="34120"/>
              </a:srgbClr>
            </a:outerShdw>
          </a:effectLst>
        </p:spPr>
      </p:pic>
      <p:sp>
        <p:nvSpPr>
          <p:cNvPr id="351" name="Google Shape;351;p23"/>
          <p:cNvSpPr txBox="1"/>
          <p:nvPr/>
        </p:nvSpPr>
        <p:spPr>
          <a:xfrm>
            <a:off x="8338280" y="2624313"/>
            <a:ext cx="3598500" cy="2216100"/>
          </a:xfrm>
          <a:prstGeom prst="rect">
            <a:avLst/>
          </a:prstGeom>
          <a:noFill/>
          <a:ln>
            <a:noFill/>
          </a:ln>
        </p:spPr>
        <p:txBody>
          <a:bodyPr spcFirstLastPara="1" wrap="square" lIns="91425" tIns="45700" rIns="91425" bIns="45700" anchor="t" anchorCtr="0">
            <a:noAutofit/>
          </a:bodyPr>
          <a:lstStyle/>
          <a:p>
            <a:pPr marL="635000" marR="0" lvl="1" indent="0" algn="l" rtl="0">
              <a:lnSpc>
                <a:spcPct val="150000"/>
              </a:lnSpc>
              <a:spcBef>
                <a:spcPts val="0"/>
              </a:spcBef>
              <a:spcAft>
                <a:spcPts val="0"/>
              </a:spcAft>
              <a:buClr>
                <a:srgbClr val="000000"/>
              </a:buClr>
              <a:buSzPts val="2300"/>
              <a:buFont typeface="Arial"/>
              <a:buNone/>
            </a:pPr>
            <a:r>
              <a:rPr lang="en-IE" sz="2300" b="1" i="0" u="none" strike="noStrike" cap="none">
                <a:solidFill>
                  <a:schemeClr val="lt1"/>
                </a:solidFill>
                <a:latin typeface="Calibri"/>
                <a:ea typeface="Calibri"/>
                <a:cs typeface="Calibri"/>
                <a:sym typeface="Calibri"/>
              </a:rPr>
              <a:t>Medical Academies</a:t>
            </a:r>
            <a:endParaRPr sz="1400" b="0" i="0" u="none" strike="noStrike" cap="none">
              <a:solidFill>
                <a:srgbClr val="000000"/>
              </a:solidFill>
              <a:latin typeface="Arial"/>
              <a:ea typeface="Arial"/>
              <a:cs typeface="Arial"/>
              <a:sym typeface="Arial"/>
            </a:endParaRPr>
          </a:p>
          <a:p>
            <a:pPr marL="635000" marR="0" lvl="1" indent="0" algn="l" rtl="0">
              <a:lnSpc>
                <a:spcPct val="150000"/>
              </a:lnSpc>
              <a:spcBef>
                <a:spcPts val="0"/>
              </a:spcBef>
              <a:spcAft>
                <a:spcPts val="0"/>
              </a:spcAft>
              <a:buClr>
                <a:srgbClr val="000000"/>
              </a:buClr>
              <a:buSzPts val="2300"/>
              <a:buFont typeface="Arial"/>
              <a:buNone/>
            </a:pPr>
            <a:r>
              <a:rPr lang="en-IE" sz="2300" b="1" i="0" u="none" strike="noStrike" cap="none">
                <a:solidFill>
                  <a:schemeClr val="lt1"/>
                </a:solidFill>
                <a:latin typeface="Calibri"/>
                <a:ea typeface="Calibri"/>
                <a:cs typeface="Calibri"/>
                <a:sym typeface="Calibri"/>
              </a:rPr>
              <a:t>Teaching Centres</a:t>
            </a:r>
            <a:endParaRPr sz="2300" b="1" i="0" u="none" strike="noStrike" cap="none">
              <a:solidFill>
                <a:schemeClr val="lt1"/>
              </a:solidFill>
              <a:latin typeface="Calibri"/>
              <a:ea typeface="Calibri"/>
              <a:cs typeface="Calibri"/>
              <a:sym typeface="Calibri"/>
            </a:endParaRPr>
          </a:p>
          <a:p>
            <a:pPr marL="635000" marR="0" lvl="1" indent="0" algn="l" rtl="0">
              <a:lnSpc>
                <a:spcPct val="150000"/>
              </a:lnSpc>
              <a:spcBef>
                <a:spcPts val="0"/>
              </a:spcBef>
              <a:spcAft>
                <a:spcPts val="0"/>
              </a:spcAft>
              <a:buClr>
                <a:srgbClr val="000000"/>
              </a:buClr>
              <a:buSzPts val="2300"/>
              <a:buFont typeface="Arial"/>
              <a:buNone/>
            </a:pPr>
            <a:r>
              <a:rPr lang="en-IE" sz="2300" b="1" i="0" u="none" strike="noStrike" cap="none">
                <a:solidFill>
                  <a:schemeClr val="lt1"/>
                </a:solidFill>
                <a:latin typeface="Calibri"/>
                <a:ea typeface="Calibri"/>
                <a:cs typeface="Calibri"/>
                <a:sym typeface="Calibri"/>
              </a:rPr>
              <a:t>Irish-Language Centres</a:t>
            </a:r>
            <a:endParaRPr sz="2300" b="1" i="0" u="none" strike="noStrike" cap="none">
              <a:solidFill>
                <a:schemeClr val="lt1"/>
              </a:solidFill>
              <a:latin typeface="Calibri"/>
              <a:ea typeface="Calibri"/>
              <a:cs typeface="Calibri"/>
              <a:sym typeface="Calibri"/>
            </a:endParaRPr>
          </a:p>
          <a:p>
            <a:pPr marL="635000" marR="0" lvl="1" indent="0" algn="l" rtl="0">
              <a:lnSpc>
                <a:spcPct val="150000"/>
              </a:lnSpc>
              <a:spcBef>
                <a:spcPts val="0"/>
              </a:spcBef>
              <a:spcAft>
                <a:spcPts val="0"/>
              </a:spcAft>
              <a:buClr>
                <a:srgbClr val="000000"/>
              </a:buClr>
              <a:buSzPts val="2300"/>
              <a:buFont typeface="Arial"/>
              <a:buNone/>
            </a:pPr>
            <a:r>
              <a:rPr lang="en-IE" sz="2300" b="1" i="0" u="none" strike="noStrike" cap="none">
                <a:solidFill>
                  <a:schemeClr val="lt1"/>
                </a:solidFill>
                <a:latin typeface="Calibri"/>
                <a:ea typeface="Calibri"/>
                <a:cs typeface="Calibri"/>
                <a:sym typeface="Calibri"/>
              </a:rPr>
              <a:t>Research Centres</a:t>
            </a:r>
            <a:endParaRPr sz="2300" b="1" i="0" u="none" strike="noStrike" cap="none">
              <a:solidFill>
                <a:schemeClr val="lt1"/>
              </a:solidFill>
              <a:latin typeface="Calibri"/>
              <a:ea typeface="Calibri"/>
              <a:cs typeface="Calibri"/>
              <a:sym typeface="Calibri"/>
            </a:endParaRPr>
          </a:p>
        </p:txBody>
      </p:sp>
      <p:sp>
        <p:nvSpPr>
          <p:cNvPr id="352" name="Google Shape;352;p23"/>
          <p:cNvSpPr txBox="1"/>
          <p:nvPr/>
        </p:nvSpPr>
        <p:spPr>
          <a:xfrm>
            <a:off x="398405" y="381158"/>
            <a:ext cx="3939300" cy="1315500"/>
          </a:xfrm>
          <a:prstGeom prst="rect">
            <a:avLst/>
          </a:prstGeom>
          <a:noFill/>
          <a:ln>
            <a:noFill/>
          </a:ln>
        </p:spPr>
        <p:txBody>
          <a:bodyPr spcFirstLastPara="1" wrap="square" lIns="91425" tIns="45700" rIns="91425" bIns="45700" anchor="t" anchorCtr="0">
            <a:noAutofit/>
          </a:bodyPr>
          <a:lstStyle/>
          <a:p>
            <a:pPr marL="6350" marR="0" lvl="1" indent="0" algn="l" rtl="0">
              <a:lnSpc>
                <a:spcPct val="70000"/>
              </a:lnSpc>
              <a:spcBef>
                <a:spcPts val="0"/>
              </a:spcBef>
              <a:spcAft>
                <a:spcPts val="0"/>
              </a:spcAft>
              <a:buClr>
                <a:srgbClr val="000000"/>
              </a:buClr>
              <a:buSzPts val="5500"/>
              <a:buFont typeface="Arial"/>
              <a:buNone/>
            </a:pPr>
            <a:r>
              <a:rPr lang="en-IE" sz="5500" b="0" i="0" u="none" strike="noStrike" cap="none">
                <a:solidFill>
                  <a:schemeClr val="lt1"/>
                </a:solidFill>
                <a:latin typeface="Calibri"/>
                <a:ea typeface="Calibri"/>
                <a:cs typeface="Calibri"/>
                <a:sym typeface="Calibri"/>
              </a:rPr>
              <a:t>NUI Galway</a:t>
            </a:r>
            <a:endParaRPr sz="1400" b="0" i="0" u="none" strike="noStrike" cap="none">
              <a:solidFill>
                <a:srgbClr val="000000"/>
              </a:solidFill>
              <a:latin typeface="Arial"/>
              <a:ea typeface="Arial"/>
              <a:cs typeface="Arial"/>
              <a:sym typeface="Arial"/>
            </a:endParaRPr>
          </a:p>
          <a:p>
            <a:pPr marL="6350" marR="0" lvl="1" indent="0" algn="l" rtl="0">
              <a:lnSpc>
                <a:spcPct val="70000"/>
              </a:lnSpc>
              <a:spcBef>
                <a:spcPts val="0"/>
              </a:spcBef>
              <a:spcAft>
                <a:spcPts val="0"/>
              </a:spcAft>
              <a:buClr>
                <a:srgbClr val="000000"/>
              </a:buClr>
              <a:buSzPts val="5500"/>
              <a:buFont typeface="Arial"/>
              <a:buNone/>
            </a:pPr>
            <a:r>
              <a:rPr lang="en-IE" sz="5500" b="0" i="0" u="none" strike="noStrike" cap="none">
                <a:solidFill>
                  <a:schemeClr val="lt1"/>
                </a:solidFill>
                <a:latin typeface="Calibri"/>
                <a:ea typeface="Calibri"/>
                <a:cs typeface="Calibri"/>
                <a:sym typeface="Calibri"/>
              </a:rPr>
              <a:t>Campuses</a:t>
            </a:r>
            <a:endParaRPr sz="1400" b="0" i="0" u="none" strike="noStrike" cap="none">
              <a:solidFill>
                <a:srgbClr val="000000"/>
              </a:solidFill>
              <a:latin typeface="Arial"/>
              <a:ea typeface="Arial"/>
              <a:cs typeface="Arial"/>
              <a:sym typeface="Arial"/>
            </a:endParaRPr>
          </a:p>
        </p:txBody>
      </p:sp>
      <p:sp>
        <p:nvSpPr>
          <p:cNvPr id="353" name="Google Shape;353;p23"/>
          <p:cNvSpPr txBox="1"/>
          <p:nvPr/>
        </p:nvSpPr>
        <p:spPr>
          <a:xfrm>
            <a:off x="4839292" y="4732515"/>
            <a:ext cx="1902900" cy="568500"/>
          </a:xfrm>
          <a:prstGeom prst="rect">
            <a:avLst/>
          </a:prstGeom>
          <a:noFill/>
          <a:ln>
            <a:noFill/>
          </a:ln>
        </p:spPr>
        <p:txBody>
          <a:bodyPr spcFirstLastPara="1" wrap="square" lIns="91425" tIns="45700" rIns="91425" bIns="45700" anchor="t" anchorCtr="0">
            <a:noAutofit/>
          </a:bodyPr>
          <a:lstStyle/>
          <a:p>
            <a:pPr marL="12700" marR="0" lvl="1" indent="0" algn="l" rtl="0">
              <a:lnSpc>
                <a:spcPct val="150000"/>
              </a:lnSpc>
              <a:spcBef>
                <a:spcPts val="0"/>
              </a:spcBef>
              <a:spcAft>
                <a:spcPts val="0"/>
              </a:spcAft>
              <a:buClr>
                <a:srgbClr val="000000"/>
              </a:buClr>
              <a:buSzPts val="2300"/>
              <a:buFont typeface="Arial"/>
              <a:buNone/>
            </a:pPr>
            <a:r>
              <a:rPr lang="en-IE" sz="2300" b="1" i="0" u="none" strike="noStrike" cap="none">
                <a:solidFill>
                  <a:schemeClr val="lt1"/>
                </a:solidFill>
                <a:latin typeface="Calibri"/>
                <a:ea typeface="Calibri"/>
                <a:cs typeface="Calibri"/>
                <a:sym typeface="Calibri"/>
              </a:rPr>
              <a:t>Limerick</a:t>
            </a:r>
            <a:endParaRPr sz="1400" b="0" i="0" u="none" strike="noStrike" cap="none">
              <a:solidFill>
                <a:srgbClr val="000000"/>
              </a:solidFill>
              <a:latin typeface="Arial"/>
              <a:ea typeface="Arial"/>
              <a:cs typeface="Arial"/>
              <a:sym typeface="Arial"/>
            </a:endParaRPr>
          </a:p>
        </p:txBody>
      </p:sp>
      <p:sp>
        <p:nvSpPr>
          <p:cNvPr id="354" name="Google Shape;354;p23"/>
          <p:cNvSpPr/>
          <p:nvPr/>
        </p:nvSpPr>
        <p:spPr>
          <a:xfrm>
            <a:off x="4692197" y="5007677"/>
            <a:ext cx="185100" cy="185100"/>
          </a:xfrm>
          <a:prstGeom prst="ellipse">
            <a:avLst/>
          </a:prstGeom>
          <a:solidFill>
            <a:srgbClr val="28467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5" name="Google Shape;355;p23"/>
          <p:cNvSpPr txBox="1"/>
          <p:nvPr/>
        </p:nvSpPr>
        <p:spPr>
          <a:xfrm>
            <a:off x="6801846" y="3688213"/>
            <a:ext cx="1545900" cy="568500"/>
          </a:xfrm>
          <a:prstGeom prst="rect">
            <a:avLst/>
          </a:prstGeom>
          <a:noFill/>
          <a:ln>
            <a:noFill/>
          </a:ln>
        </p:spPr>
        <p:txBody>
          <a:bodyPr spcFirstLastPara="1" wrap="square" lIns="91425" tIns="45700" rIns="91425" bIns="45700" anchor="t" anchorCtr="0">
            <a:noAutofit/>
          </a:bodyPr>
          <a:lstStyle/>
          <a:p>
            <a:pPr marL="12700" marR="0" lvl="1" indent="0" algn="l" rtl="0">
              <a:lnSpc>
                <a:spcPct val="150000"/>
              </a:lnSpc>
              <a:spcBef>
                <a:spcPts val="0"/>
              </a:spcBef>
              <a:spcAft>
                <a:spcPts val="0"/>
              </a:spcAft>
              <a:buClr>
                <a:srgbClr val="000000"/>
              </a:buClr>
              <a:buSzPts val="2300"/>
              <a:buFont typeface="Arial"/>
              <a:buNone/>
            </a:pPr>
            <a:r>
              <a:rPr lang="en-IE" sz="2300" b="1" i="0" u="none" strike="noStrike" cap="none">
                <a:solidFill>
                  <a:schemeClr val="lt1"/>
                </a:solidFill>
                <a:latin typeface="Calibri"/>
                <a:ea typeface="Calibri"/>
                <a:cs typeface="Calibri"/>
                <a:sym typeface="Calibri"/>
              </a:rPr>
              <a:t>Dublin</a:t>
            </a:r>
            <a:endParaRPr sz="2300" b="1" i="0" u="none" strike="noStrike" cap="none">
              <a:solidFill>
                <a:schemeClr val="lt1"/>
              </a:solidFill>
              <a:latin typeface="Calibri"/>
              <a:ea typeface="Calibri"/>
              <a:cs typeface="Calibri"/>
              <a:sym typeface="Calibri"/>
            </a:endParaRPr>
          </a:p>
        </p:txBody>
      </p:sp>
      <p:sp>
        <p:nvSpPr>
          <p:cNvPr id="356" name="Google Shape;356;p23"/>
          <p:cNvSpPr/>
          <p:nvPr/>
        </p:nvSpPr>
        <p:spPr>
          <a:xfrm>
            <a:off x="7524449" y="3737032"/>
            <a:ext cx="185100" cy="185100"/>
          </a:xfrm>
          <a:prstGeom prst="ellipse">
            <a:avLst/>
          </a:prstGeom>
          <a:solidFill>
            <a:srgbClr val="28467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7" name="Google Shape;357;p23"/>
          <p:cNvSpPr txBox="1"/>
          <p:nvPr/>
        </p:nvSpPr>
        <p:spPr>
          <a:xfrm>
            <a:off x="7202902" y="1137911"/>
            <a:ext cx="1545900" cy="568500"/>
          </a:xfrm>
          <a:prstGeom prst="rect">
            <a:avLst/>
          </a:prstGeom>
          <a:noFill/>
          <a:ln>
            <a:noFill/>
          </a:ln>
        </p:spPr>
        <p:txBody>
          <a:bodyPr spcFirstLastPara="1" wrap="square" lIns="91425" tIns="45700" rIns="91425" bIns="45700" anchor="t" anchorCtr="0">
            <a:noAutofit/>
          </a:bodyPr>
          <a:lstStyle/>
          <a:p>
            <a:pPr marL="12700" marR="0" lvl="1" indent="0" algn="l" rtl="0">
              <a:lnSpc>
                <a:spcPct val="150000"/>
              </a:lnSpc>
              <a:spcBef>
                <a:spcPts val="0"/>
              </a:spcBef>
              <a:spcAft>
                <a:spcPts val="0"/>
              </a:spcAft>
              <a:buClr>
                <a:srgbClr val="000000"/>
              </a:buClr>
              <a:buSzPts val="2300"/>
              <a:buFont typeface="Arial"/>
              <a:buNone/>
            </a:pPr>
            <a:r>
              <a:rPr lang="en-IE" sz="2300" b="1" i="0" u="none" strike="noStrike" cap="none">
                <a:solidFill>
                  <a:schemeClr val="lt1"/>
                </a:solidFill>
                <a:latin typeface="Calibri"/>
                <a:ea typeface="Calibri"/>
                <a:cs typeface="Calibri"/>
                <a:sym typeface="Calibri"/>
              </a:rPr>
              <a:t>Belfast</a:t>
            </a:r>
            <a:endParaRPr sz="2300" b="1" i="0" u="none" strike="noStrike" cap="none">
              <a:solidFill>
                <a:schemeClr val="lt1"/>
              </a:solidFill>
              <a:latin typeface="Calibri"/>
              <a:ea typeface="Calibri"/>
              <a:cs typeface="Calibri"/>
              <a:sym typeface="Calibri"/>
            </a:endParaRPr>
          </a:p>
        </p:txBody>
      </p:sp>
      <p:sp>
        <p:nvSpPr>
          <p:cNvPr id="358" name="Google Shape;358;p23"/>
          <p:cNvSpPr/>
          <p:nvPr/>
        </p:nvSpPr>
        <p:spPr>
          <a:xfrm>
            <a:off x="7887594" y="1161947"/>
            <a:ext cx="185100" cy="185100"/>
          </a:xfrm>
          <a:prstGeom prst="ellipse">
            <a:avLst/>
          </a:prstGeom>
          <a:solidFill>
            <a:srgbClr val="28467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9" name="Google Shape;359;p23"/>
          <p:cNvSpPr txBox="1"/>
          <p:nvPr/>
        </p:nvSpPr>
        <p:spPr>
          <a:xfrm>
            <a:off x="4542221" y="3893712"/>
            <a:ext cx="1902900" cy="568500"/>
          </a:xfrm>
          <a:prstGeom prst="rect">
            <a:avLst/>
          </a:prstGeom>
          <a:noFill/>
          <a:ln>
            <a:noFill/>
          </a:ln>
        </p:spPr>
        <p:txBody>
          <a:bodyPr spcFirstLastPara="1" wrap="square" lIns="91425" tIns="45700" rIns="91425" bIns="45700" anchor="t" anchorCtr="0">
            <a:noAutofit/>
          </a:bodyPr>
          <a:lstStyle/>
          <a:p>
            <a:pPr marL="12700" marR="0" lvl="1" indent="0" algn="l" rtl="0">
              <a:lnSpc>
                <a:spcPct val="150000"/>
              </a:lnSpc>
              <a:spcBef>
                <a:spcPts val="0"/>
              </a:spcBef>
              <a:spcAft>
                <a:spcPts val="0"/>
              </a:spcAft>
              <a:buClr>
                <a:srgbClr val="000000"/>
              </a:buClr>
              <a:buSzPts val="2300"/>
              <a:buFont typeface="Arial"/>
              <a:buNone/>
            </a:pPr>
            <a:r>
              <a:rPr lang="en-IE" sz="2300" b="1" i="0" u="none" strike="noStrike" cap="none">
                <a:solidFill>
                  <a:schemeClr val="lt1"/>
                </a:solidFill>
                <a:latin typeface="Calibri"/>
                <a:ea typeface="Calibri"/>
                <a:cs typeface="Calibri"/>
                <a:sym typeface="Calibri"/>
              </a:rPr>
              <a:t>GALWAY</a:t>
            </a:r>
            <a:endParaRPr sz="1400" b="0" i="0" u="none" strike="noStrike" cap="none">
              <a:solidFill>
                <a:srgbClr val="000000"/>
              </a:solidFill>
              <a:latin typeface="Arial"/>
              <a:ea typeface="Arial"/>
              <a:cs typeface="Arial"/>
              <a:sym typeface="Arial"/>
            </a:endParaRPr>
          </a:p>
        </p:txBody>
      </p:sp>
      <p:pic>
        <p:nvPicPr>
          <p:cNvPr id="360" name="Google Shape;360;p23"/>
          <p:cNvPicPr preferRelativeResize="0"/>
          <p:nvPr/>
        </p:nvPicPr>
        <p:blipFill rotWithShape="1">
          <a:blip r:embed="rId3">
            <a:alphaModFix/>
          </a:blip>
          <a:srcRect r="69541"/>
          <a:stretch/>
        </p:blipFill>
        <p:spPr>
          <a:xfrm>
            <a:off x="4219636" y="3671015"/>
            <a:ext cx="314705" cy="319073"/>
          </a:xfrm>
          <a:prstGeom prst="rect">
            <a:avLst/>
          </a:prstGeom>
          <a:noFill/>
          <a:ln>
            <a:noFill/>
          </a:ln>
        </p:spPr>
      </p:pic>
      <p:grpSp>
        <p:nvGrpSpPr>
          <p:cNvPr id="361" name="Google Shape;361;p23"/>
          <p:cNvGrpSpPr/>
          <p:nvPr/>
        </p:nvGrpSpPr>
        <p:grpSpPr>
          <a:xfrm>
            <a:off x="4114023" y="4135040"/>
            <a:ext cx="275572" cy="275572"/>
            <a:chOff x="4335701" y="3850853"/>
            <a:chExt cx="319800" cy="319800"/>
          </a:xfrm>
        </p:grpSpPr>
        <p:sp>
          <p:nvSpPr>
            <p:cNvPr id="362" name="Google Shape;362;p23"/>
            <p:cNvSpPr/>
            <p:nvPr/>
          </p:nvSpPr>
          <p:spPr>
            <a:xfrm>
              <a:off x="4335701" y="3850853"/>
              <a:ext cx="319800" cy="319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63" name="Google Shape;363;p23"/>
            <p:cNvPicPr preferRelativeResize="0"/>
            <p:nvPr/>
          </p:nvPicPr>
          <p:blipFill rotWithShape="1">
            <a:blip r:embed="rId4">
              <a:alphaModFix/>
            </a:blip>
            <a:srcRect r="76243"/>
            <a:stretch/>
          </p:blipFill>
          <p:spPr>
            <a:xfrm rot="10800000" flipH="1">
              <a:off x="4384776" y="3881320"/>
              <a:ext cx="252280" cy="258954"/>
            </a:xfrm>
            <a:prstGeom prst="rect">
              <a:avLst/>
            </a:prstGeom>
            <a:noFill/>
            <a:ln>
              <a:noFill/>
            </a:ln>
          </p:spPr>
        </p:pic>
      </p:grpSp>
      <p:grpSp>
        <p:nvGrpSpPr>
          <p:cNvPr id="364" name="Google Shape;364;p23"/>
          <p:cNvGrpSpPr/>
          <p:nvPr/>
        </p:nvGrpSpPr>
        <p:grpSpPr>
          <a:xfrm>
            <a:off x="4570239" y="3711808"/>
            <a:ext cx="249202" cy="249462"/>
            <a:chOff x="5235088" y="3530081"/>
            <a:chExt cx="289198" cy="289500"/>
          </a:xfrm>
        </p:grpSpPr>
        <p:sp>
          <p:nvSpPr>
            <p:cNvPr id="365" name="Google Shape;365;p23"/>
            <p:cNvSpPr/>
            <p:nvPr/>
          </p:nvSpPr>
          <p:spPr>
            <a:xfrm>
              <a:off x="5235986" y="3530081"/>
              <a:ext cx="288300" cy="289500"/>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66" name="Google Shape;366;p23"/>
            <p:cNvPicPr preferRelativeResize="0"/>
            <p:nvPr/>
          </p:nvPicPr>
          <p:blipFill rotWithShape="1">
            <a:blip r:embed="rId5">
              <a:alphaModFix/>
            </a:blip>
            <a:srcRect l="54696" t="-3348" r="20795" b="2795"/>
            <a:stretch/>
          </p:blipFill>
          <p:spPr>
            <a:xfrm flipH="1">
              <a:off x="5235088" y="3544831"/>
              <a:ext cx="262042" cy="260742"/>
            </a:xfrm>
            <a:prstGeom prst="rect">
              <a:avLst/>
            </a:prstGeom>
            <a:noFill/>
            <a:ln>
              <a:noFill/>
            </a:ln>
          </p:spPr>
        </p:pic>
      </p:grpSp>
      <p:grpSp>
        <p:nvGrpSpPr>
          <p:cNvPr id="367" name="Google Shape;367;p23"/>
          <p:cNvGrpSpPr/>
          <p:nvPr/>
        </p:nvGrpSpPr>
        <p:grpSpPr>
          <a:xfrm>
            <a:off x="4416552" y="4854384"/>
            <a:ext cx="275730" cy="275730"/>
            <a:chOff x="5527990" y="3750678"/>
            <a:chExt cx="393900" cy="393900"/>
          </a:xfrm>
        </p:grpSpPr>
        <p:sp>
          <p:nvSpPr>
            <p:cNvPr id="368" name="Google Shape;368;p23"/>
            <p:cNvSpPr/>
            <p:nvPr/>
          </p:nvSpPr>
          <p:spPr>
            <a:xfrm>
              <a:off x="5527990" y="3750678"/>
              <a:ext cx="393900" cy="393900"/>
            </a:xfrm>
            <a:prstGeom prst="ellipse">
              <a:avLst/>
            </a:prstGeom>
            <a:solidFill>
              <a:srgbClr val="FF8B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69" name="Google Shape;369;p23"/>
            <p:cNvPicPr preferRelativeResize="0"/>
            <p:nvPr/>
          </p:nvPicPr>
          <p:blipFill rotWithShape="1">
            <a:blip r:embed="rId4">
              <a:alphaModFix/>
            </a:blip>
            <a:srcRect l="27239" t="-3690" r="49000" b="3127"/>
            <a:stretch/>
          </p:blipFill>
          <p:spPr>
            <a:xfrm flipH="1">
              <a:off x="5560423" y="3788182"/>
              <a:ext cx="310550" cy="318766"/>
            </a:xfrm>
            <a:prstGeom prst="rect">
              <a:avLst/>
            </a:prstGeom>
            <a:noFill/>
            <a:ln>
              <a:noFill/>
            </a:ln>
          </p:spPr>
        </p:pic>
      </p:grpSp>
      <p:grpSp>
        <p:nvGrpSpPr>
          <p:cNvPr id="370" name="Google Shape;370;p23"/>
          <p:cNvGrpSpPr/>
          <p:nvPr/>
        </p:nvGrpSpPr>
        <p:grpSpPr>
          <a:xfrm>
            <a:off x="5131473" y="3692607"/>
            <a:ext cx="275572" cy="275572"/>
            <a:chOff x="5777361" y="3530081"/>
            <a:chExt cx="319800" cy="319800"/>
          </a:xfrm>
        </p:grpSpPr>
        <p:sp>
          <p:nvSpPr>
            <p:cNvPr id="371" name="Google Shape;371;p23"/>
            <p:cNvSpPr/>
            <p:nvPr/>
          </p:nvSpPr>
          <p:spPr>
            <a:xfrm>
              <a:off x="5777361" y="3530081"/>
              <a:ext cx="319800" cy="319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72" name="Google Shape;372;p23"/>
            <p:cNvPicPr preferRelativeResize="0"/>
            <p:nvPr/>
          </p:nvPicPr>
          <p:blipFill rotWithShape="1">
            <a:blip r:embed="rId4">
              <a:alphaModFix/>
            </a:blip>
            <a:srcRect r="76243"/>
            <a:stretch/>
          </p:blipFill>
          <p:spPr>
            <a:xfrm rot="10800000" flipH="1">
              <a:off x="5817162" y="3560548"/>
              <a:ext cx="252280" cy="258954"/>
            </a:xfrm>
            <a:prstGeom prst="rect">
              <a:avLst/>
            </a:prstGeom>
            <a:noFill/>
            <a:ln>
              <a:noFill/>
            </a:ln>
          </p:spPr>
        </p:pic>
      </p:grpSp>
      <p:grpSp>
        <p:nvGrpSpPr>
          <p:cNvPr id="373" name="Google Shape;373;p23"/>
          <p:cNvGrpSpPr/>
          <p:nvPr/>
        </p:nvGrpSpPr>
        <p:grpSpPr>
          <a:xfrm>
            <a:off x="3331178" y="3554958"/>
            <a:ext cx="275572" cy="275572"/>
            <a:chOff x="3845349" y="3308812"/>
            <a:chExt cx="319800" cy="319800"/>
          </a:xfrm>
        </p:grpSpPr>
        <p:sp>
          <p:nvSpPr>
            <p:cNvPr id="374" name="Google Shape;374;p23"/>
            <p:cNvSpPr/>
            <p:nvPr/>
          </p:nvSpPr>
          <p:spPr>
            <a:xfrm>
              <a:off x="3845349" y="3308812"/>
              <a:ext cx="319800" cy="319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75" name="Google Shape;375;p23"/>
            <p:cNvPicPr preferRelativeResize="0"/>
            <p:nvPr/>
          </p:nvPicPr>
          <p:blipFill rotWithShape="1">
            <a:blip r:embed="rId4">
              <a:alphaModFix/>
            </a:blip>
            <a:srcRect r="76243"/>
            <a:stretch/>
          </p:blipFill>
          <p:spPr>
            <a:xfrm rot="10800000" flipH="1">
              <a:off x="3885150" y="3339279"/>
              <a:ext cx="252280" cy="258954"/>
            </a:xfrm>
            <a:prstGeom prst="rect">
              <a:avLst/>
            </a:prstGeom>
            <a:noFill/>
            <a:ln>
              <a:noFill/>
            </a:ln>
          </p:spPr>
        </p:pic>
      </p:grpSp>
      <p:grpSp>
        <p:nvGrpSpPr>
          <p:cNvPr id="376" name="Google Shape;376;p23"/>
          <p:cNvGrpSpPr/>
          <p:nvPr/>
        </p:nvGrpSpPr>
        <p:grpSpPr>
          <a:xfrm>
            <a:off x="4819464" y="3114234"/>
            <a:ext cx="249202" cy="249462"/>
            <a:chOff x="5173661" y="3130180"/>
            <a:chExt cx="289198" cy="289500"/>
          </a:xfrm>
        </p:grpSpPr>
        <p:sp>
          <p:nvSpPr>
            <p:cNvPr id="377" name="Google Shape;377;p23"/>
            <p:cNvSpPr/>
            <p:nvPr/>
          </p:nvSpPr>
          <p:spPr>
            <a:xfrm>
              <a:off x="5174559" y="3130180"/>
              <a:ext cx="288300" cy="289500"/>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78" name="Google Shape;378;p23"/>
            <p:cNvPicPr preferRelativeResize="0"/>
            <p:nvPr/>
          </p:nvPicPr>
          <p:blipFill rotWithShape="1">
            <a:blip r:embed="rId5">
              <a:alphaModFix/>
            </a:blip>
            <a:srcRect l="54696" t="-3348" r="20795" b="2795"/>
            <a:stretch/>
          </p:blipFill>
          <p:spPr>
            <a:xfrm flipH="1">
              <a:off x="5173661" y="3144930"/>
              <a:ext cx="262042" cy="260742"/>
            </a:xfrm>
            <a:prstGeom prst="rect">
              <a:avLst/>
            </a:prstGeom>
            <a:noFill/>
            <a:ln>
              <a:noFill/>
            </a:ln>
          </p:spPr>
        </p:pic>
      </p:grpSp>
      <p:grpSp>
        <p:nvGrpSpPr>
          <p:cNvPr id="379" name="Google Shape;379;p23"/>
          <p:cNvGrpSpPr/>
          <p:nvPr/>
        </p:nvGrpSpPr>
        <p:grpSpPr>
          <a:xfrm>
            <a:off x="3955802" y="2638862"/>
            <a:ext cx="249202" cy="249462"/>
            <a:chOff x="4400356" y="3054140"/>
            <a:chExt cx="289198" cy="289500"/>
          </a:xfrm>
        </p:grpSpPr>
        <p:sp>
          <p:nvSpPr>
            <p:cNvPr id="380" name="Google Shape;380;p23"/>
            <p:cNvSpPr/>
            <p:nvPr/>
          </p:nvSpPr>
          <p:spPr>
            <a:xfrm>
              <a:off x="4401254" y="3054140"/>
              <a:ext cx="288300" cy="289500"/>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81" name="Google Shape;381;p23"/>
            <p:cNvPicPr preferRelativeResize="0"/>
            <p:nvPr/>
          </p:nvPicPr>
          <p:blipFill rotWithShape="1">
            <a:blip r:embed="rId5">
              <a:alphaModFix/>
            </a:blip>
            <a:srcRect l="54696" t="-3348" r="20795" b="2795"/>
            <a:stretch/>
          </p:blipFill>
          <p:spPr>
            <a:xfrm flipH="1">
              <a:off x="4400356" y="3068890"/>
              <a:ext cx="262042" cy="260742"/>
            </a:xfrm>
            <a:prstGeom prst="rect">
              <a:avLst/>
            </a:prstGeom>
            <a:noFill/>
            <a:ln>
              <a:noFill/>
            </a:ln>
          </p:spPr>
        </p:pic>
      </p:grpSp>
      <p:grpSp>
        <p:nvGrpSpPr>
          <p:cNvPr id="382" name="Google Shape;382;p23"/>
          <p:cNvGrpSpPr/>
          <p:nvPr/>
        </p:nvGrpSpPr>
        <p:grpSpPr>
          <a:xfrm>
            <a:off x="4870201" y="1803559"/>
            <a:ext cx="249202" cy="249462"/>
            <a:chOff x="5135034" y="1860358"/>
            <a:chExt cx="289198" cy="289500"/>
          </a:xfrm>
        </p:grpSpPr>
        <p:sp>
          <p:nvSpPr>
            <p:cNvPr id="383" name="Google Shape;383;p23"/>
            <p:cNvSpPr/>
            <p:nvPr/>
          </p:nvSpPr>
          <p:spPr>
            <a:xfrm>
              <a:off x="5135932" y="1860358"/>
              <a:ext cx="288300" cy="289500"/>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84" name="Google Shape;384;p23"/>
            <p:cNvPicPr preferRelativeResize="0"/>
            <p:nvPr/>
          </p:nvPicPr>
          <p:blipFill rotWithShape="1">
            <a:blip r:embed="rId5">
              <a:alphaModFix/>
            </a:blip>
            <a:srcRect l="54696" t="-3348" r="20795" b="2795"/>
            <a:stretch/>
          </p:blipFill>
          <p:spPr>
            <a:xfrm flipH="1">
              <a:off x="5135034" y="1875108"/>
              <a:ext cx="262042" cy="260742"/>
            </a:xfrm>
            <a:prstGeom prst="rect">
              <a:avLst/>
            </a:prstGeom>
            <a:noFill/>
            <a:ln>
              <a:noFill/>
            </a:ln>
          </p:spPr>
        </p:pic>
      </p:grpSp>
      <p:grpSp>
        <p:nvGrpSpPr>
          <p:cNvPr id="385" name="Google Shape;385;p23"/>
          <p:cNvGrpSpPr/>
          <p:nvPr/>
        </p:nvGrpSpPr>
        <p:grpSpPr>
          <a:xfrm>
            <a:off x="5154468" y="1879730"/>
            <a:ext cx="275572" cy="275572"/>
            <a:chOff x="5445656" y="1844640"/>
            <a:chExt cx="319800" cy="319800"/>
          </a:xfrm>
        </p:grpSpPr>
        <p:sp>
          <p:nvSpPr>
            <p:cNvPr id="386" name="Google Shape;386;p23"/>
            <p:cNvSpPr/>
            <p:nvPr/>
          </p:nvSpPr>
          <p:spPr>
            <a:xfrm>
              <a:off x="5445656" y="1844640"/>
              <a:ext cx="319800" cy="319800"/>
            </a:xfrm>
            <a:prstGeom prst="ellipse">
              <a:avLst/>
            </a:prstGeom>
            <a:solidFill>
              <a:srgbClr val="FF8B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87" name="Google Shape;387;p23"/>
            <p:cNvPicPr preferRelativeResize="0"/>
            <p:nvPr/>
          </p:nvPicPr>
          <p:blipFill rotWithShape="1">
            <a:blip r:embed="rId4">
              <a:alphaModFix/>
            </a:blip>
            <a:srcRect l="27239" t="-3690" r="49000" b="3127"/>
            <a:stretch/>
          </p:blipFill>
          <p:spPr>
            <a:xfrm flipH="1">
              <a:off x="5470281" y="1875107"/>
              <a:ext cx="252280" cy="258954"/>
            </a:xfrm>
            <a:prstGeom prst="rect">
              <a:avLst/>
            </a:prstGeom>
            <a:noFill/>
            <a:ln>
              <a:noFill/>
            </a:ln>
          </p:spPr>
        </p:pic>
      </p:grpSp>
      <p:grpSp>
        <p:nvGrpSpPr>
          <p:cNvPr id="388" name="Google Shape;388;p23"/>
          <p:cNvGrpSpPr/>
          <p:nvPr/>
        </p:nvGrpSpPr>
        <p:grpSpPr>
          <a:xfrm>
            <a:off x="5642129" y="452941"/>
            <a:ext cx="249202" cy="249462"/>
            <a:chOff x="5938417" y="909357"/>
            <a:chExt cx="289198" cy="289500"/>
          </a:xfrm>
        </p:grpSpPr>
        <p:sp>
          <p:nvSpPr>
            <p:cNvPr id="389" name="Google Shape;389;p23"/>
            <p:cNvSpPr/>
            <p:nvPr/>
          </p:nvSpPr>
          <p:spPr>
            <a:xfrm>
              <a:off x="5939315" y="909357"/>
              <a:ext cx="288300" cy="289500"/>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90" name="Google Shape;390;p23"/>
            <p:cNvPicPr preferRelativeResize="0"/>
            <p:nvPr/>
          </p:nvPicPr>
          <p:blipFill rotWithShape="1">
            <a:blip r:embed="rId5">
              <a:alphaModFix/>
            </a:blip>
            <a:srcRect l="54696" t="-3348" r="20795" b="2795"/>
            <a:stretch/>
          </p:blipFill>
          <p:spPr>
            <a:xfrm flipH="1">
              <a:off x="5938417" y="924107"/>
              <a:ext cx="262042" cy="260742"/>
            </a:xfrm>
            <a:prstGeom prst="rect">
              <a:avLst/>
            </a:prstGeom>
            <a:noFill/>
            <a:ln>
              <a:noFill/>
            </a:ln>
          </p:spPr>
        </p:pic>
      </p:grpSp>
      <p:grpSp>
        <p:nvGrpSpPr>
          <p:cNvPr id="391" name="Google Shape;391;p23"/>
          <p:cNvGrpSpPr/>
          <p:nvPr/>
        </p:nvGrpSpPr>
        <p:grpSpPr>
          <a:xfrm>
            <a:off x="3646845" y="3622032"/>
            <a:ext cx="225802" cy="345192"/>
            <a:chOff x="4824527" y="2832223"/>
            <a:chExt cx="262042" cy="400594"/>
          </a:xfrm>
        </p:grpSpPr>
        <p:sp>
          <p:nvSpPr>
            <p:cNvPr id="392" name="Google Shape;392;p23"/>
            <p:cNvSpPr/>
            <p:nvPr/>
          </p:nvSpPr>
          <p:spPr>
            <a:xfrm>
              <a:off x="4835134" y="2954303"/>
              <a:ext cx="234000" cy="165000"/>
            </a:xfrm>
            <a:prstGeom prst="rect">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93" name="Google Shape;393;p23"/>
            <p:cNvGrpSpPr/>
            <p:nvPr/>
          </p:nvGrpSpPr>
          <p:grpSpPr>
            <a:xfrm>
              <a:off x="4824527" y="2832223"/>
              <a:ext cx="262042" cy="400594"/>
              <a:chOff x="4824527" y="2832223"/>
              <a:chExt cx="262042" cy="400594"/>
            </a:xfrm>
          </p:grpSpPr>
          <p:grpSp>
            <p:nvGrpSpPr>
              <p:cNvPr id="394" name="Google Shape;394;p23"/>
              <p:cNvGrpSpPr/>
              <p:nvPr/>
            </p:nvGrpSpPr>
            <p:grpSpPr>
              <a:xfrm>
                <a:off x="4832765" y="2832223"/>
                <a:ext cx="236400" cy="400594"/>
                <a:chOff x="4832765" y="2832223"/>
                <a:chExt cx="236400" cy="400594"/>
              </a:xfrm>
            </p:grpSpPr>
            <p:sp>
              <p:nvSpPr>
                <p:cNvPr id="395" name="Google Shape;395;p23"/>
                <p:cNvSpPr/>
                <p:nvPr/>
              </p:nvSpPr>
              <p:spPr>
                <a:xfrm>
                  <a:off x="4834464" y="2832223"/>
                  <a:ext cx="234600" cy="238200"/>
                </a:xfrm>
                <a:prstGeom prst="ellips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6" name="Google Shape;396;p23"/>
                <p:cNvSpPr/>
                <p:nvPr/>
              </p:nvSpPr>
              <p:spPr>
                <a:xfrm rot="-2665276">
                  <a:off x="4866957" y="3031714"/>
                  <a:ext cx="168017" cy="166106"/>
                </a:xfrm>
                <a:prstGeom prst="rtTriangl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397" name="Google Shape;397;p23"/>
              <p:cNvPicPr preferRelativeResize="0"/>
              <p:nvPr/>
            </p:nvPicPr>
            <p:blipFill rotWithShape="1">
              <a:blip r:embed="rId6">
                <a:alphaModFix/>
              </a:blip>
              <a:srcRect l="80868" t="-6431" r="-5283" b="6251"/>
              <a:stretch/>
            </p:blipFill>
            <p:spPr>
              <a:xfrm>
                <a:off x="4824527" y="2851191"/>
                <a:ext cx="262042" cy="260742"/>
              </a:xfrm>
              <a:prstGeom prst="rect">
                <a:avLst/>
              </a:prstGeom>
              <a:noFill/>
              <a:ln>
                <a:noFill/>
              </a:ln>
            </p:spPr>
          </p:pic>
        </p:grpSp>
      </p:grpSp>
      <p:grpSp>
        <p:nvGrpSpPr>
          <p:cNvPr id="398" name="Google Shape;398;p23"/>
          <p:cNvGrpSpPr/>
          <p:nvPr/>
        </p:nvGrpSpPr>
        <p:grpSpPr>
          <a:xfrm>
            <a:off x="3888212" y="3663578"/>
            <a:ext cx="225802" cy="345192"/>
            <a:chOff x="4824527" y="2832223"/>
            <a:chExt cx="262042" cy="400594"/>
          </a:xfrm>
        </p:grpSpPr>
        <p:sp>
          <p:nvSpPr>
            <p:cNvPr id="399" name="Google Shape;399;p23"/>
            <p:cNvSpPr/>
            <p:nvPr/>
          </p:nvSpPr>
          <p:spPr>
            <a:xfrm>
              <a:off x="4835134" y="2954303"/>
              <a:ext cx="234000" cy="165000"/>
            </a:xfrm>
            <a:prstGeom prst="rect">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00" name="Google Shape;400;p23"/>
            <p:cNvGrpSpPr/>
            <p:nvPr/>
          </p:nvGrpSpPr>
          <p:grpSpPr>
            <a:xfrm>
              <a:off x="4824527" y="2832223"/>
              <a:ext cx="262042" cy="400594"/>
              <a:chOff x="4824527" y="2832223"/>
              <a:chExt cx="262042" cy="400594"/>
            </a:xfrm>
          </p:grpSpPr>
          <p:grpSp>
            <p:nvGrpSpPr>
              <p:cNvPr id="401" name="Google Shape;401;p23"/>
              <p:cNvGrpSpPr/>
              <p:nvPr/>
            </p:nvGrpSpPr>
            <p:grpSpPr>
              <a:xfrm>
                <a:off x="4832765" y="2832223"/>
                <a:ext cx="236400" cy="400594"/>
                <a:chOff x="4832765" y="2832223"/>
                <a:chExt cx="236400" cy="400594"/>
              </a:xfrm>
            </p:grpSpPr>
            <p:sp>
              <p:nvSpPr>
                <p:cNvPr id="402" name="Google Shape;402;p23"/>
                <p:cNvSpPr/>
                <p:nvPr/>
              </p:nvSpPr>
              <p:spPr>
                <a:xfrm>
                  <a:off x="4834464" y="2832223"/>
                  <a:ext cx="234600" cy="238200"/>
                </a:xfrm>
                <a:prstGeom prst="ellips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3" name="Google Shape;403;p23"/>
                <p:cNvSpPr/>
                <p:nvPr/>
              </p:nvSpPr>
              <p:spPr>
                <a:xfrm rot="-2665276">
                  <a:off x="4866957" y="3031714"/>
                  <a:ext cx="168017" cy="166106"/>
                </a:xfrm>
                <a:prstGeom prst="rtTriangl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404" name="Google Shape;404;p23"/>
              <p:cNvPicPr preferRelativeResize="0"/>
              <p:nvPr/>
            </p:nvPicPr>
            <p:blipFill rotWithShape="1">
              <a:blip r:embed="rId6">
                <a:alphaModFix/>
              </a:blip>
              <a:srcRect l="80868" t="-6431" r="-5283" b="6251"/>
              <a:stretch/>
            </p:blipFill>
            <p:spPr>
              <a:xfrm>
                <a:off x="4824527" y="2851191"/>
                <a:ext cx="262042" cy="260742"/>
              </a:xfrm>
              <a:prstGeom prst="rect">
                <a:avLst/>
              </a:prstGeom>
              <a:noFill/>
              <a:ln>
                <a:noFill/>
              </a:ln>
            </p:spPr>
          </p:pic>
        </p:grpSp>
      </p:grpSp>
      <p:grpSp>
        <p:nvGrpSpPr>
          <p:cNvPr id="405" name="Google Shape;405;p23"/>
          <p:cNvGrpSpPr/>
          <p:nvPr/>
        </p:nvGrpSpPr>
        <p:grpSpPr>
          <a:xfrm>
            <a:off x="5424402" y="168990"/>
            <a:ext cx="225802" cy="345192"/>
            <a:chOff x="4824527" y="2832223"/>
            <a:chExt cx="262042" cy="400594"/>
          </a:xfrm>
        </p:grpSpPr>
        <p:sp>
          <p:nvSpPr>
            <p:cNvPr id="406" name="Google Shape;406;p23"/>
            <p:cNvSpPr/>
            <p:nvPr/>
          </p:nvSpPr>
          <p:spPr>
            <a:xfrm>
              <a:off x="4835134" y="2954303"/>
              <a:ext cx="234000" cy="165000"/>
            </a:xfrm>
            <a:prstGeom prst="rect">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07" name="Google Shape;407;p23"/>
            <p:cNvGrpSpPr/>
            <p:nvPr/>
          </p:nvGrpSpPr>
          <p:grpSpPr>
            <a:xfrm>
              <a:off x="4824527" y="2832223"/>
              <a:ext cx="262042" cy="400594"/>
              <a:chOff x="4824527" y="2832223"/>
              <a:chExt cx="262042" cy="400594"/>
            </a:xfrm>
          </p:grpSpPr>
          <p:grpSp>
            <p:nvGrpSpPr>
              <p:cNvPr id="408" name="Google Shape;408;p23"/>
              <p:cNvGrpSpPr/>
              <p:nvPr/>
            </p:nvGrpSpPr>
            <p:grpSpPr>
              <a:xfrm>
                <a:off x="4832765" y="2832223"/>
                <a:ext cx="236400" cy="400594"/>
                <a:chOff x="4832765" y="2832223"/>
                <a:chExt cx="236400" cy="400594"/>
              </a:xfrm>
            </p:grpSpPr>
            <p:sp>
              <p:nvSpPr>
                <p:cNvPr id="409" name="Google Shape;409;p23"/>
                <p:cNvSpPr/>
                <p:nvPr/>
              </p:nvSpPr>
              <p:spPr>
                <a:xfrm>
                  <a:off x="4834464" y="2832223"/>
                  <a:ext cx="234600" cy="238200"/>
                </a:xfrm>
                <a:prstGeom prst="ellips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0" name="Google Shape;410;p23"/>
                <p:cNvSpPr/>
                <p:nvPr/>
              </p:nvSpPr>
              <p:spPr>
                <a:xfrm rot="-2665276">
                  <a:off x="4866957" y="3031714"/>
                  <a:ext cx="168017" cy="166106"/>
                </a:xfrm>
                <a:prstGeom prst="rtTriangl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411" name="Google Shape;411;p23"/>
              <p:cNvPicPr preferRelativeResize="0"/>
              <p:nvPr/>
            </p:nvPicPr>
            <p:blipFill rotWithShape="1">
              <a:blip r:embed="rId6">
                <a:alphaModFix/>
              </a:blip>
              <a:srcRect l="80868" t="-6431" r="-5283" b="6251"/>
              <a:stretch/>
            </p:blipFill>
            <p:spPr>
              <a:xfrm>
                <a:off x="4824527" y="2851191"/>
                <a:ext cx="262042" cy="260742"/>
              </a:xfrm>
              <a:prstGeom prst="rect">
                <a:avLst/>
              </a:prstGeom>
              <a:noFill/>
              <a:ln>
                <a:noFill/>
              </a:ln>
            </p:spPr>
          </p:pic>
        </p:grpSp>
      </p:grpSp>
      <p:grpSp>
        <p:nvGrpSpPr>
          <p:cNvPr id="412" name="Google Shape;412;p23"/>
          <p:cNvGrpSpPr/>
          <p:nvPr/>
        </p:nvGrpSpPr>
        <p:grpSpPr>
          <a:xfrm>
            <a:off x="8617572" y="2873457"/>
            <a:ext cx="289198" cy="289500"/>
            <a:chOff x="5135034" y="1860358"/>
            <a:chExt cx="289198" cy="289500"/>
          </a:xfrm>
        </p:grpSpPr>
        <p:sp>
          <p:nvSpPr>
            <p:cNvPr id="413" name="Google Shape;413;p23"/>
            <p:cNvSpPr/>
            <p:nvPr/>
          </p:nvSpPr>
          <p:spPr>
            <a:xfrm>
              <a:off x="5135932" y="1860358"/>
              <a:ext cx="288300" cy="289500"/>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14" name="Google Shape;414;p23"/>
            <p:cNvPicPr preferRelativeResize="0"/>
            <p:nvPr/>
          </p:nvPicPr>
          <p:blipFill rotWithShape="1">
            <a:blip r:embed="rId7">
              <a:alphaModFix/>
            </a:blip>
            <a:srcRect l="54696" t="-3348" r="20795" b="2795"/>
            <a:stretch/>
          </p:blipFill>
          <p:spPr>
            <a:xfrm flipH="1">
              <a:off x="5135034" y="1875108"/>
              <a:ext cx="262042" cy="260742"/>
            </a:xfrm>
            <a:prstGeom prst="rect">
              <a:avLst/>
            </a:prstGeom>
            <a:noFill/>
            <a:ln>
              <a:noFill/>
            </a:ln>
          </p:spPr>
        </p:pic>
      </p:grpSp>
      <p:grpSp>
        <p:nvGrpSpPr>
          <p:cNvPr id="415" name="Google Shape;415;p23"/>
          <p:cNvGrpSpPr/>
          <p:nvPr/>
        </p:nvGrpSpPr>
        <p:grpSpPr>
          <a:xfrm>
            <a:off x="8636905" y="3872032"/>
            <a:ext cx="262042" cy="400594"/>
            <a:chOff x="4824527" y="2832223"/>
            <a:chExt cx="262042" cy="400594"/>
          </a:xfrm>
        </p:grpSpPr>
        <p:sp>
          <p:nvSpPr>
            <p:cNvPr id="416" name="Google Shape;416;p23"/>
            <p:cNvSpPr/>
            <p:nvPr/>
          </p:nvSpPr>
          <p:spPr>
            <a:xfrm>
              <a:off x="4835134" y="2954303"/>
              <a:ext cx="234000" cy="165000"/>
            </a:xfrm>
            <a:prstGeom prst="rect">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17" name="Google Shape;417;p23"/>
            <p:cNvGrpSpPr/>
            <p:nvPr/>
          </p:nvGrpSpPr>
          <p:grpSpPr>
            <a:xfrm>
              <a:off x="4824527" y="2832223"/>
              <a:ext cx="262042" cy="400594"/>
              <a:chOff x="4824527" y="2832223"/>
              <a:chExt cx="262042" cy="400594"/>
            </a:xfrm>
          </p:grpSpPr>
          <p:grpSp>
            <p:nvGrpSpPr>
              <p:cNvPr id="418" name="Google Shape;418;p23"/>
              <p:cNvGrpSpPr/>
              <p:nvPr/>
            </p:nvGrpSpPr>
            <p:grpSpPr>
              <a:xfrm>
                <a:off x="4832765" y="2832223"/>
                <a:ext cx="236400" cy="400594"/>
                <a:chOff x="4832765" y="2832223"/>
                <a:chExt cx="236400" cy="400594"/>
              </a:xfrm>
            </p:grpSpPr>
            <p:sp>
              <p:nvSpPr>
                <p:cNvPr id="419" name="Google Shape;419;p23"/>
                <p:cNvSpPr/>
                <p:nvPr/>
              </p:nvSpPr>
              <p:spPr>
                <a:xfrm>
                  <a:off x="4834464" y="2832223"/>
                  <a:ext cx="234600" cy="238200"/>
                </a:xfrm>
                <a:prstGeom prst="ellips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0" name="Google Shape;420;p23"/>
                <p:cNvSpPr/>
                <p:nvPr/>
              </p:nvSpPr>
              <p:spPr>
                <a:xfrm rot="-2665276">
                  <a:off x="4866957" y="3031714"/>
                  <a:ext cx="168017" cy="166106"/>
                </a:xfrm>
                <a:prstGeom prst="rtTriangl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421" name="Google Shape;421;p23"/>
              <p:cNvPicPr preferRelativeResize="0"/>
              <p:nvPr/>
            </p:nvPicPr>
            <p:blipFill rotWithShape="1">
              <a:blip r:embed="rId8">
                <a:alphaModFix/>
              </a:blip>
              <a:srcRect l="80868" t="-6431" r="-5283" b="6251"/>
              <a:stretch/>
            </p:blipFill>
            <p:spPr>
              <a:xfrm>
                <a:off x="4824527" y="2851191"/>
                <a:ext cx="262042" cy="260742"/>
              </a:xfrm>
              <a:prstGeom prst="rect">
                <a:avLst/>
              </a:prstGeom>
              <a:noFill/>
              <a:ln>
                <a:noFill/>
              </a:ln>
            </p:spPr>
          </p:pic>
        </p:grpSp>
      </p:grpSp>
      <p:grpSp>
        <p:nvGrpSpPr>
          <p:cNvPr id="422" name="Google Shape;422;p23"/>
          <p:cNvGrpSpPr/>
          <p:nvPr/>
        </p:nvGrpSpPr>
        <p:grpSpPr>
          <a:xfrm>
            <a:off x="8591759" y="3351127"/>
            <a:ext cx="319800" cy="319800"/>
            <a:chOff x="5445656" y="1844640"/>
            <a:chExt cx="319800" cy="319800"/>
          </a:xfrm>
        </p:grpSpPr>
        <p:sp>
          <p:nvSpPr>
            <p:cNvPr id="423" name="Google Shape;423;p23"/>
            <p:cNvSpPr/>
            <p:nvPr/>
          </p:nvSpPr>
          <p:spPr>
            <a:xfrm>
              <a:off x="5445656" y="1844640"/>
              <a:ext cx="319800" cy="319800"/>
            </a:xfrm>
            <a:prstGeom prst="ellipse">
              <a:avLst/>
            </a:prstGeom>
            <a:solidFill>
              <a:srgbClr val="FF8B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24" name="Google Shape;424;p23"/>
            <p:cNvPicPr preferRelativeResize="0"/>
            <p:nvPr/>
          </p:nvPicPr>
          <p:blipFill rotWithShape="1">
            <a:blip r:embed="rId9">
              <a:alphaModFix/>
            </a:blip>
            <a:srcRect l="27239" t="-3690" r="49000" b="3127"/>
            <a:stretch/>
          </p:blipFill>
          <p:spPr>
            <a:xfrm flipH="1">
              <a:off x="5470281" y="1875107"/>
              <a:ext cx="252280" cy="258954"/>
            </a:xfrm>
            <a:prstGeom prst="rect">
              <a:avLst/>
            </a:prstGeom>
            <a:noFill/>
            <a:ln>
              <a:noFill/>
            </a:ln>
          </p:spPr>
        </p:pic>
      </p:grpSp>
      <p:grpSp>
        <p:nvGrpSpPr>
          <p:cNvPr id="425" name="Google Shape;425;p23"/>
          <p:cNvGrpSpPr/>
          <p:nvPr/>
        </p:nvGrpSpPr>
        <p:grpSpPr>
          <a:xfrm>
            <a:off x="8617572" y="4414352"/>
            <a:ext cx="319800" cy="319800"/>
            <a:chOff x="5777361" y="3530081"/>
            <a:chExt cx="319800" cy="319800"/>
          </a:xfrm>
        </p:grpSpPr>
        <p:sp>
          <p:nvSpPr>
            <p:cNvPr id="426" name="Google Shape;426;p23"/>
            <p:cNvSpPr/>
            <p:nvPr/>
          </p:nvSpPr>
          <p:spPr>
            <a:xfrm>
              <a:off x="5777361" y="3530081"/>
              <a:ext cx="319800" cy="319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27" name="Google Shape;427;p23"/>
            <p:cNvPicPr preferRelativeResize="0"/>
            <p:nvPr/>
          </p:nvPicPr>
          <p:blipFill rotWithShape="1">
            <a:blip r:embed="rId9">
              <a:alphaModFix/>
            </a:blip>
            <a:srcRect r="76243"/>
            <a:stretch/>
          </p:blipFill>
          <p:spPr>
            <a:xfrm rot="10800000" flipH="1">
              <a:off x="5817162" y="3560548"/>
              <a:ext cx="252280" cy="258954"/>
            </a:xfrm>
            <a:prstGeom prst="rect">
              <a:avLst/>
            </a:prstGeom>
            <a:noFill/>
            <a:ln>
              <a:noFill/>
            </a:ln>
          </p:spPr>
        </p:pic>
      </p:grpSp>
      <p:grpSp>
        <p:nvGrpSpPr>
          <p:cNvPr id="428" name="Google Shape;428;p23"/>
          <p:cNvGrpSpPr/>
          <p:nvPr/>
        </p:nvGrpSpPr>
        <p:grpSpPr>
          <a:xfrm>
            <a:off x="4839093" y="3675498"/>
            <a:ext cx="275730" cy="275730"/>
            <a:chOff x="5527990" y="3750678"/>
            <a:chExt cx="393900" cy="393900"/>
          </a:xfrm>
        </p:grpSpPr>
        <p:sp>
          <p:nvSpPr>
            <p:cNvPr id="429" name="Google Shape;429;p23"/>
            <p:cNvSpPr/>
            <p:nvPr/>
          </p:nvSpPr>
          <p:spPr>
            <a:xfrm>
              <a:off x="5527990" y="3750678"/>
              <a:ext cx="393900" cy="393900"/>
            </a:xfrm>
            <a:prstGeom prst="ellipse">
              <a:avLst/>
            </a:prstGeom>
            <a:solidFill>
              <a:srgbClr val="FF8B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30" name="Google Shape;430;p23"/>
            <p:cNvPicPr preferRelativeResize="0"/>
            <p:nvPr/>
          </p:nvPicPr>
          <p:blipFill rotWithShape="1">
            <a:blip r:embed="rId4">
              <a:alphaModFix/>
            </a:blip>
            <a:srcRect l="27239" t="-3690" r="49000" b="3127"/>
            <a:stretch/>
          </p:blipFill>
          <p:spPr>
            <a:xfrm flipH="1">
              <a:off x="5560423" y="3788182"/>
              <a:ext cx="310550" cy="318766"/>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431"/>
        <p:cNvGrpSpPr/>
        <p:nvPr/>
      </p:nvGrpSpPr>
      <p:grpSpPr>
        <a:xfrm>
          <a:off x="0" y="0"/>
          <a:ext cx="0" cy="0"/>
          <a:chOff x="0" y="0"/>
          <a:chExt cx="0" cy="0"/>
        </a:xfrm>
      </p:grpSpPr>
      <p:pic>
        <p:nvPicPr>
          <p:cNvPr id="432" name="Google Shape;432;p24"/>
          <p:cNvPicPr preferRelativeResize="0"/>
          <p:nvPr/>
        </p:nvPicPr>
        <p:blipFill rotWithShape="1">
          <a:blip r:embed="rId2">
            <a:alphaModFix/>
          </a:blip>
          <a:srcRect/>
          <a:stretch/>
        </p:blipFill>
        <p:spPr>
          <a:xfrm>
            <a:off x="-17344" y="-99182"/>
            <a:ext cx="12209343" cy="6957182"/>
          </a:xfrm>
          <a:prstGeom prst="rect">
            <a:avLst/>
          </a:prstGeom>
          <a:noFill/>
          <a:ln>
            <a:noFill/>
          </a:ln>
        </p:spPr>
      </p:pic>
      <p:sp>
        <p:nvSpPr>
          <p:cNvPr id="433" name="Google Shape;433;p24"/>
          <p:cNvSpPr/>
          <p:nvPr/>
        </p:nvSpPr>
        <p:spPr>
          <a:xfrm>
            <a:off x="441346" y="386807"/>
            <a:ext cx="4506300" cy="4724100"/>
          </a:xfrm>
          <a:prstGeom prst="rect">
            <a:avLst/>
          </a:prstGeom>
          <a:solidFill>
            <a:srgbClr val="75114A">
              <a:alpha val="678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434" name="Google Shape;434;p24"/>
          <p:cNvSpPr/>
          <p:nvPr/>
        </p:nvSpPr>
        <p:spPr>
          <a:xfrm>
            <a:off x="2887677" y="5972158"/>
            <a:ext cx="674128" cy="620798"/>
          </a:xfrm>
          <a:custGeom>
            <a:avLst/>
            <a:gdLst/>
            <a:ahLst/>
            <a:cxnLst/>
            <a:rect l="l" t="t" r="r" b="b"/>
            <a:pathLst>
              <a:path w="1426725" h="6897756" extrusionOk="0">
                <a:moveTo>
                  <a:pt x="0" y="0"/>
                </a:moveTo>
                <a:lnTo>
                  <a:pt x="435484" y="0"/>
                </a:lnTo>
                <a:lnTo>
                  <a:pt x="1426725" y="6897756"/>
                </a:lnTo>
                <a:lnTo>
                  <a:pt x="998924" y="6890072"/>
                </a:lnTo>
                <a:lnTo>
                  <a:pt x="0" y="0"/>
                </a:lnTo>
                <a:close/>
              </a:path>
            </a:pathLst>
          </a:custGeom>
          <a:solidFill>
            <a:srgbClr val="D9C49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435" name="Google Shape;435;p24"/>
          <p:cNvSpPr/>
          <p:nvPr/>
        </p:nvSpPr>
        <p:spPr>
          <a:xfrm>
            <a:off x="-8074" y="5972159"/>
            <a:ext cx="3371092" cy="660616"/>
          </a:xfrm>
          <a:custGeom>
            <a:avLst/>
            <a:gdLst/>
            <a:ahLst/>
            <a:cxnLst/>
            <a:rect l="l" t="t" r="r" b="b"/>
            <a:pathLst>
              <a:path w="7134587" h="7340175" extrusionOk="0">
                <a:moveTo>
                  <a:pt x="4802" y="198195"/>
                </a:moveTo>
                <a:lnTo>
                  <a:pt x="6143346" y="0"/>
                </a:lnTo>
                <a:lnTo>
                  <a:pt x="7134587" y="6897756"/>
                </a:lnTo>
                <a:lnTo>
                  <a:pt x="493" y="7340175"/>
                </a:lnTo>
                <a:cubicBezTo>
                  <a:pt x="-2266" y="5025580"/>
                  <a:pt x="7561" y="2512790"/>
                  <a:pt x="4802" y="198195"/>
                </a:cubicBezTo>
                <a:close/>
              </a:path>
            </a:pathLst>
          </a:custGeom>
          <a:solidFill>
            <a:srgbClr val="7511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436" name="Google Shape;436;p24"/>
          <p:cNvSpPr/>
          <p:nvPr/>
        </p:nvSpPr>
        <p:spPr>
          <a:xfrm rot="10800000">
            <a:off x="3187071" y="5956678"/>
            <a:ext cx="9038769" cy="620799"/>
          </a:xfrm>
          <a:custGeom>
            <a:avLst/>
            <a:gdLst/>
            <a:ahLst/>
            <a:cxnLst/>
            <a:rect l="l" t="t" r="r" b="b"/>
            <a:pathLst>
              <a:path w="19129670" h="6897768" extrusionOk="0">
                <a:moveTo>
                  <a:pt x="23" y="0"/>
                </a:moveTo>
                <a:lnTo>
                  <a:pt x="18138429" y="12"/>
                </a:lnTo>
                <a:lnTo>
                  <a:pt x="19129670" y="6897768"/>
                </a:lnTo>
                <a:lnTo>
                  <a:pt x="58804" y="6587497"/>
                </a:lnTo>
                <a:cubicBezTo>
                  <a:pt x="60183" y="4303588"/>
                  <a:pt x="-1356" y="2283909"/>
                  <a:pt x="23" y="0"/>
                </a:cubicBezTo>
                <a:close/>
              </a:path>
            </a:pathLst>
          </a:custGeom>
          <a:solidFill>
            <a:srgbClr val="D8D8D8">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437" name="Google Shape;437;p24"/>
          <p:cNvPicPr preferRelativeResize="0"/>
          <p:nvPr/>
        </p:nvPicPr>
        <p:blipFill rotWithShape="1">
          <a:blip r:embed="rId3">
            <a:alphaModFix/>
          </a:blip>
          <a:srcRect/>
          <a:stretch/>
        </p:blipFill>
        <p:spPr>
          <a:xfrm>
            <a:off x="441345" y="6100829"/>
            <a:ext cx="1229499" cy="379534"/>
          </a:xfrm>
          <a:prstGeom prst="rect">
            <a:avLst/>
          </a:prstGeom>
          <a:noFill/>
          <a:ln>
            <a:noFill/>
          </a:ln>
        </p:spPr>
      </p:pic>
      <p:sp>
        <p:nvSpPr>
          <p:cNvPr id="438" name="Google Shape;438;p24"/>
          <p:cNvSpPr txBox="1">
            <a:spLocks noGrp="1"/>
          </p:cNvSpPr>
          <p:nvPr>
            <p:ph type="ctrTitle"/>
          </p:nvPr>
        </p:nvSpPr>
        <p:spPr>
          <a:xfrm>
            <a:off x="720934" y="434781"/>
            <a:ext cx="4048800" cy="2071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lt1"/>
              </a:buClr>
              <a:buSzPts val="6600"/>
              <a:buFont typeface="Calibri"/>
              <a:buNone/>
              <a:defRPr sz="66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39" name="Google Shape;439;p24"/>
          <p:cNvSpPr txBox="1">
            <a:spLocks noGrp="1"/>
          </p:cNvSpPr>
          <p:nvPr>
            <p:ph type="subTitle" idx="1"/>
          </p:nvPr>
        </p:nvSpPr>
        <p:spPr>
          <a:xfrm>
            <a:off x="720934" y="2838917"/>
            <a:ext cx="4048800" cy="19638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Garamond"/>
                <a:ea typeface="Garamond"/>
                <a:cs typeface="Garamond"/>
                <a:sym typeface="Garamond"/>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440" name="Google Shape;440;p24"/>
          <p:cNvSpPr txBox="1">
            <a:spLocks noGrp="1"/>
          </p:cNvSpPr>
          <p:nvPr>
            <p:ph type="dt" idx="10"/>
          </p:nvPr>
        </p:nvSpPr>
        <p:spPr>
          <a:xfrm>
            <a:off x="3670465" y="6118555"/>
            <a:ext cx="27432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441" name="Google Shape;441;p24"/>
          <p:cNvSpPr txBox="1">
            <a:spLocks noGrp="1"/>
          </p:cNvSpPr>
          <p:nvPr>
            <p:ph type="ftr" idx="11"/>
          </p:nvPr>
        </p:nvSpPr>
        <p:spPr>
          <a:xfrm>
            <a:off x="7771263" y="6118554"/>
            <a:ext cx="4114800" cy="365100"/>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ext Slide - Content &amp; Picture">
  <p:cSld name="Text Slide - Content &amp; Picture">
    <p:spTree>
      <p:nvGrpSpPr>
        <p:cNvPr id="1" name="Shape 442"/>
        <p:cNvGrpSpPr/>
        <p:nvPr/>
      </p:nvGrpSpPr>
      <p:grpSpPr>
        <a:xfrm>
          <a:off x="0" y="0"/>
          <a:ext cx="0" cy="0"/>
          <a:chOff x="0" y="0"/>
          <a:chExt cx="0" cy="0"/>
        </a:xfrm>
      </p:grpSpPr>
      <p:sp>
        <p:nvSpPr>
          <p:cNvPr id="443" name="Google Shape;443;p25"/>
          <p:cNvSpPr txBox="1">
            <a:spLocks noGrp="1"/>
          </p:cNvSpPr>
          <p:nvPr>
            <p:ph type="title"/>
          </p:nvPr>
        </p:nvSpPr>
        <p:spPr>
          <a:xfrm>
            <a:off x="838200" y="365125"/>
            <a:ext cx="5181600" cy="13257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rgbClr val="75114A"/>
              </a:buClr>
              <a:buSzPts val="4400"/>
              <a:buFont typeface="Calibri"/>
              <a:buNone/>
              <a:defRPr sz="4400" b="0" i="0" u="none" strike="noStrike" cap="none">
                <a:solidFill>
                  <a:srgbClr val="75114A"/>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44" name="Google Shape;444;p25"/>
          <p:cNvSpPr txBox="1">
            <a:spLocks noGrp="1"/>
          </p:cNvSpPr>
          <p:nvPr>
            <p:ph type="body" idx="1"/>
          </p:nvPr>
        </p:nvSpPr>
        <p:spPr>
          <a:xfrm>
            <a:off x="838200" y="1825625"/>
            <a:ext cx="5181600" cy="39804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rgbClr val="3F3F3F"/>
              </a:buClr>
              <a:buSzPts val="2800"/>
              <a:buFont typeface="Arial"/>
              <a:buChar char="•"/>
              <a:defRPr sz="2800" b="0" i="0" u="none" strike="noStrike" cap="none">
                <a:solidFill>
                  <a:srgbClr val="3F3F3F"/>
                </a:solidFill>
                <a:latin typeface="Calibri"/>
                <a:ea typeface="Calibri"/>
                <a:cs typeface="Calibri"/>
                <a:sym typeface="Calibri"/>
              </a:defRPr>
            </a:lvl1pPr>
            <a:lvl2pPr marL="914400" marR="0" lvl="1" indent="-381000" algn="l" rtl="0">
              <a:lnSpc>
                <a:spcPct val="90000"/>
              </a:lnSpc>
              <a:spcBef>
                <a:spcPts val="500"/>
              </a:spcBef>
              <a:spcAft>
                <a:spcPts val="0"/>
              </a:spcAft>
              <a:buClr>
                <a:srgbClr val="3F3F3F"/>
              </a:buClr>
              <a:buSzPts val="2400"/>
              <a:buFont typeface="Arial"/>
              <a:buChar char="•"/>
              <a:defRPr sz="2400" b="0" i="0" u="none" strike="noStrike" cap="none">
                <a:solidFill>
                  <a:srgbClr val="3F3F3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3F3F3F"/>
              </a:buClr>
              <a:buSzPts val="2000"/>
              <a:buFont typeface="Arial"/>
              <a:buChar char="•"/>
              <a:defRPr sz="20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9pPr>
          </a:lstStyle>
          <a:p>
            <a:endParaRPr/>
          </a:p>
        </p:txBody>
      </p:sp>
      <p:sp>
        <p:nvSpPr>
          <p:cNvPr id="445" name="Google Shape;445;p25"/>
          <p:cNvSpPr/>
          <p:nvPr/>
        </p:nvSpPr>
        <p:spPr>
          <a:xfrm>
            <a:off x="2887677" y="5972158"/>
            <a:ext cx="674128" cy="620798"/>
          </a:xfrm>
          <a:custGeom>
            <a:avLst/>
            <a:gdLst/>
            <a:ahLst/>
            <a:cxnLst/>
            <a:rect l="l" t="t" r="r" b="b"/>
            <a:pathLst>
              <a:path w="1426725" h="6897756" extrusionOk="0">
                <a:moveTo>
                  <a:pt x="0" y="0"/>
                </a:moveTo>
                <a:lnTo>
                  <a:pt x="435484" y="0"/>
                </a:lnTo>
                <a:lnTo>
                  <a:pt x="1426725" y="6897756"/>
                </a:lnTo>
                <a:lnTo>
                  <a:pt x="998924" y="6890072"/>
                </a:lnTo>
                <a:lnTo>
                  <a:pt x="0" y="0"/>
                </a:lnTo>
                <a:close/>
              </a:path>
            </a:pathLst>
          </a:custGeom>
          <a:solidFill>
            <a:srgbClr val="D9C49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446" name="Google Shape;446;p25"/>
          <p:cNvSpPr/>
          <p:nvPr/>
        </p:nvSpPr>
        <p:spPr>
          <a:xfrm>
            <a:off x="-8074" y="5972159"/>
            <a:ext cx="3371092" cy="660616"/>
          </a:xfrm>
          <a:custGeom>
            <a:avLst/>
            <a:gdLst/>
            <a:ahLst/>
            <a:cxnLst/>
            <a:rect l="l" t="t" r="r" b="b"/>
            <a:pathLst>
              <a:path w="7134587" h="7340175" extrusionOk="0">
                <a:moveTo>
                  <a:pt x="4802" y="198195"/>
                </a:moveTo>
                <a:lnTo>
                  <a:pt x="6143346" y="0"/>
                </a:lnTo>
                <a:lnTo>
                  <a:pt x="7134587" y="6897756"/>
                </a:lnTo>
                <a:lnTo>
                  <a:pt x="493" y="7340175"/>
                </a:lnTo>
                <a:cubicBezTo>
                  <a:pt x="-2266" y="5025580"/>
                  <a:pt x="7561" y="2512790"/>
                  <a:pt x="4802" y="198195"/>
                </a:cubicBezTo>
                <a:close/>
              </a:path>
            </a:pathLst>
          </a:custGeom>
          <a:solidFill>
            <a:srgbClr val="7511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447" name="Google Shape;447;p25"/>
          <p:cNvSpPr/>
          <p:nvPr/>
        </p:nvSpPr>
        <p:spPr>
          <a:xfrm rot="10800000">
            <a:off x="3187071" y="5956678"/>
            <a:ext cx="9038769" cy="620799"/>
          </a:xfrm>
          <a:custGeom>
            <a:avLst/>
            <a:gdLst/>
            <a:ahLst/>
            <a:cxnLst/>
            <a:rect l="l" t="t" r="r" b="b"/>
            <a:pathLst>
              <a:path w="19129670" h="6897768" extrusionOk="0">
                <a:moveTo>
                  <a:pt x="23" y="0"/>
                </a:moveTo>
                <a:lnTo>
                  <a:pt x="18138429" y="12"/>
                </a:lnTo>
                <a:lnTo>
                  <a:pt x="19129670" y="6897768"/>
                </a:lnTo>
                <a:lnTo>
                  <a:pt x="58804" y="6587497"/>
                </a:lnTo>
                <a:cubicBezTo>
                  <a:pt x="60183" y="4303588"/>
                  <a:pt x="-1356" y="2283909"/>
                  <a:pt x="23"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448" name="Google Shape;448;p25"/>
          <p:cNvPicPr preferRelativeResize="0"/>
          <p:nvPr/>
        </p:nvPicPr>
        <p:blipFill rotWithShape="1">
          <a:blip r:embed="rId2">
            <a:alphaModFix/>
          </a:blip>
          <a:srcRect/>
          <a:stretch/>
        </p:blipFill>
        <p:spPr>
          <a:xfrm>
            <a:off x="441345" y="6100829"/>
            <a:ext cx="1229499" cy="379534"/>
          </a:xfrm>
          <a:prstGeom prst="rect">
            <a:avLst/>
          </a:prstGeom>
          <a:noFill/>
          <a:ln>
            <a:noFill/>
          </a:ln>
        </p:spPr>
      </p:pic>
      <p:sp>
        <p:nvSpPr>
          <p:cNvPr id="449" name="Google Shape;449;p25"/>
          <p:cNvSpPr txBox="1">
            <a:spLocks noGrp="1"/>
          </p:cNvSpPr>
          <p:nvPr>
            <p:ph type="ftr" idx="11"/>
          </p:nvPr>
        </p:nvSpPr>
        <p:spPr>
          <a:xfrm>
            <a:off x="7239000" y="6113463"/>
            <a:ext cx="4114800" cy="365100"/>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600" b="0" i="0" u="none" strike="noStrike" cap="none">
                <a:solidFill>
                  <a:srgbClr val="595959"/>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450" name="Google Shape;450;p25"/>
          <p:cNvSpPr txBox="1">
            <a:spLocks noGrp="1"/>
          </p:cNvSpPr>
          <p:nvPr>
            <p:ph type="dt" idx="10"/>
          </p:nvPr>
        </p:nvSpPr>
        <p:spPr>
          <a:xfrm>
            <a:off x="3789598" y="6094049"/>
            <a:ext cx="10893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595959"/>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1"/>
        <p:cNvGrpSpPr/>
        <p:nvPr/>
      </p:nvGrpSpPr>
      <p:grpSpPr>
        <a:xfrm>
          <a:off x="0" y="0"/>
          <a:ext cx="0" cy="0"/>
          <a:chOff x="0" y="0"/>
          <a:chExt cx="0" cy="0"/>
        </a:xfrm>
      </p:grpSpPr>
      <p:sp>
        <p:nvSpPr>
          <p:cNvPr id="452" name="Google Shape;452;p26"/>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Garamond"/>
              <a:buNone/>
              <a:defRPr sz="4400" b="0" i="0" u="none" strike="noStrike" cap="none">
                <a:solidFill>
                  <a:schemeClr val="dk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53" name="Google Shape;453;p26"/>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454" name="Google Shape;454;p26"/>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2" type="title">
  <p:cSld name="TITLE">
    <p:spTree>
      <p:nvGrpSpPr>
        <p:cNvPr id="1" name="Shape 15"/>
        <p:cNvGrpSpPr/>
        <p:nvPr/>
      </p:nvGrpSpPr>
      <p:grpSpPr>
        <a:xfrm>
          <a:off x="0" y="0"/>
          <a:ext cx="0" cy="0"/>
          <a:chOff x="0" y="0"/>
          <a:chExt cx="0" cy="0"/>
        </a:xfrm>
      </p:grpSpPr>
      <p:pic>
        <p:nvPicPr>
          <p:cNvPr id="16" name="Google Shape;16;p2"/>
          <p:cNvPicPr preferRelativeResize="0"/>
          <p:nvPr/>
        </p:nvPicPr>
        <p:blipFill rotWithShape="1">
          <a:blip r:embed="rId2">
            <a:alphaModFix/>
          </a:blip>
          <a:srcRect t="10660" r="3860" b="7842"/>
          <a:stretch/>
        </p:blipFill>
        <p:spPr>
          <a:xfrm>
            <a:off x="-13252" y="0"/>
            <a:ext cx="12205252" cy="6897756"/>
          </a:xfrm>
          <a:prstGeom prst="rect">
            <a:avLst/>
          </a:prstGeom>
          <a:noFill/>
          <a:ln>
            <a:noFill/>
          </a:ln>
        </p:spPr>
      </p:pic>
      <p:sp>
        <p:nvSpPr>
          <p:cNvPr id="17" name="Google Shape;17;p2"/>
          <p:cNvSpPr/>
          <p:nvPr/>
        </p:nvSpPr>
        <p:spPr>
          <a:xfrm>
            <a:off x="5765359" y="0"/>
            <a:ext cx="1426725" cy="6897756"/>
          </a:xfrm>
          <a:custGeom>
            <a:avLst/>
            <a:gdLst/>
            <a:ahLst/>
            <a:cxnLst/>
            <a:rect l="l" t="t" r="r" b="b"/>
            <a:pathLst>
              <a:path w="1426725" h="6897756" extrusionOk="0">
                <a:moveTo>
                  <a:pt x="0" y="0"/>
                </a:moveTo>
                <a:lnTo>
                  <a:pt x="435484" y="0"/>
                </a:lnTo>
                <a:lnTo>
                  <a:pt x="1426725" y="6897756"/>
                </a:lnTo>
                <a:lnTo>
                  <a:pt x="998924" y="6890072"/>
                </a:lnTo>
                <a:lnTo>
                  <a:pt x="0" y="0"/>
                </a:lnTo>
                <a:close/>
              </a:path>
            </a:pathLst>
          </a:custGeom>
          <a:solidFill>
            <a:srgbClr val="D9C49F">
              <a:alpha val="5843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18" name="Google Shape;18;p2"/>
          <p:cNvSpPr/>
          <p:nvPr/>
        </p:nvSpPr>
        <p:spPr>
          <a:xfrm>
            <a:off x="-13252" y="0"/>
            <a:ext cx="6774812" cy="6897756"/>
          </a:xfrm>
          <a:custGeom>
            <a:avLst/>
            <a:gdLst/>
            <a:ahLst/>
            <a:cxnLst/>
            <a:rect l="l" t="t" r="r" b="b"/>
            <a:pathLst>
              <a:path w="6774812" h="6897756" extrusionOk="0">
                <a:moveTo>
                  <a:pt x="0" y="0"/>
                </a:moveTo>
                <a:lnTo>
                  <a:pt x="5783571" y="0"/>
                </a:lnTo>
                <a:lnTo>
                  <a:pt x="6774812" y="6897756"/>
                </a:lnTo>
                <a:lnTo>
                  <a:pt x="0" y="6897756"/>
                </a:lnTo>
                <a:lnTo>
                  <a:pt x="0" y="0"/>
                </a:lnTo>
                <a:close/>
              </a:path>
            </a:pathLst>
          </a:custGeom>
          <a:solidFill>
            <a:srgbClr val="75114A">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19" name="Google Shape;19;p2"/>
          <p:cNvSpPr/>
          <p:nvPr/>
        </p:nvSpPr>
        <p:spPr>
          <a:xfrm>
            <a:off x="7164361" y="3977331"/>
            <a:ext cx="5027639" cy="1282148"/>
          </a:xfrm>
          <a:custGeom>
            <a:avLst/>
            <a:gdLst/>
            <a:ahLst/>
            <a:cxnLst/>
            <a:rect l="l" t="t" r="r" b="b"/>
            <a:pathLst>
              <a:path w="5027639" h="1282148" extrusionOk="0">
                <a:moveTo>
                  <a:pt x="0" y="0"/>
                </a:moveTo>
                <a:lnTo>
                  <a:pt x="5027639" y="0"/>
                </a:lnTo>
                <a:lnTo>
                  <a:pt x="5027639" y="1282148"/>
                </a:lnTo>
                <a:lnTo>
                  <a:pt x="357809" y="1282148"/>
                </a:lnTo>
                <a:lnTo>
                  <a:pt x="0" y="0"/>
                </a:lnTo>
                <a:close/>
              </a:path>
            </a:pathLst>
          </a:custGeom>
          <a:solidFill>
            <a:srgbClr val="0C0C0C">
              <a:alpha val="6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0" name="Google Shape;20;p2"/>
          <p:cNvSpPr txBox="1"/>
          <p:nvPr/>
        </p:nvSpPr>
        <p:spPr>
          <a:xfrm>
            <a:off x="7626037" y="-1239550"/>
            <a:ext cx="4104285" cy="4770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IE" sz="2500" b="0" i="0" u="none" strike="noStrike" cap="none">
                <a:solidFill>
                  <a:schemeClr val="lt1"/>
                </a:solidFill>
                <a:latin typeface="Garamond"/>
                <a:ea typeface="Garamond"/>
                <a:cs typeface="Garamond"/>
                <a:sym typeface="Garamond"/>
              </a:rPr>
              <a:t>Sub text</a:t>
            </a:r>
            <a:endParaRPr sz="1400" b="0" i="0" u="none" strike="noStrike" cap="none">
              <a:solidFill>
                <a:srgbClr val="000000"/>
              </a:solidFill>
              <a:latin typeface="Arial"/>
              <a:ea typeface="Arial"/>
              <a:cs typeface="Arial"/>
              <a:sym typeface="Arial"/>
            </a:endParaRPr>
          </a:p>
        </p:txBody>
      </p:sp>
      <p:pic>
        <p:nvPicPr>
          <p:cNvPr id="21" name="Google Shape;21;p2"/>
          <p:cNvPicPr preferRelativeResize="0"/>
          <p:nvPr/>
        </p:nvPicPr>
        <p:blipFill rotWithShape="1">
          <a:blip r:embed="rId3">
            <a:alphaModFix/>
          </a:blip>
          <a:srcRect/>
          <a:stretch/>
        </p:blipFill>
        <p:spPr>
          <a:xfrm>
            <a:off x="595356" y="424414"/>
            <a:ext cx="2098858" cy="647896"/>
          </a:xfrm>
          <a:prstGeom prst="rect">
            <a:avLst/>
          </a:prstGeom>
          <a:noFill/>
          <a:ln>
            <a:noFill/>
          </a:ln>
        </p:spPr>
      </p:pic>
      <p:sp>
        <p:nvSpPr>
          <p:cNvPr id="22" name="Google Shape;22;p2"/>
          <p:cNvSpPr txBox="1">
            <a:spLocks noGrp="1"/>
          </p:cNvSpPr>
          <p:nvPr>
            <p:ph type="ctrTitle"/>
          </p:nvPr>
        </p:nvSpPr>
        <p:spPr>
          <a:xfrm>
            <a:off x="695501" y="3102474"/>
            <a:ext cx="5161960" cy="2652101"/>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rgbClr val="D9C49F"/>
              </a:buClr>
              <a:buSzPts val="7000"/>
              <a:buFont typeface="Garamond"/>
              <a:buNone/>
              <a:defRPr sz="7000" b="1" i="0" u="none" strike="noStrike" cap="none">
                <a:solidFill>
                  <a:srgbClr val="D9C49F"/>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 name="Google Shape;23;p2"/>
          <p:cNvSpPr txBox="1">
            <a:spLocks noGrp="1"/>
          </p:cNvSpPr>
          <p:nvPr>
            <p:ph type="subTitle" idx="1"/>
          </p:nvPr>
        </p:nvSpPr>
        <p:spPr>
          <a:xfrm>
            <a:off x="7752523" y="4107533"/>
            <a:ext cx="4189106" cy="1021314"/>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1000"/>
              </a:spcBef>
              <a:spcAft>
                <a:spcPts val="0"/>
              </a:spcAft>
              <a:buClr>
                <a:schemeClr val="lt1"/>
              </a:buClr>
              <a:buSzPts val="2400"/>
              <a:buFont typeface="Arial"/>
              <a:buNone/>
              <a:defRPr sz="2400" b="0" i="0" u="none" strike="noStrike" cap="none">
                <a:solidFill>
                  <a:schemeClr val="lt1"/>
                </a:solidFill>
                <a:latin typeface="Garamond"/>
                <a:ea typeface="Garamond"/>
                <a:cs typeface="Garamond"/>
                <a:sym typeface="Garamond"/>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Garamond"/>
                <a:ea typeface="Garamond"/>
                <a:cs typeface="Garamond"/>
                <a:sym typeface="Garamond"/>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24" name="Google Shape;24;p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5" name="Google Shape;25;p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6" name="Google Shape;2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ext Slide 1" type="obj">
  <p:cSld name="OBJECT">
    <p:spTree>
      <p:nvGrpSpPr>
        <p:cNvPr id="1" name="Shape 27"/>
        <p:cNvGrpSpPr/>
        <p:nvPr/>
      </p:nvGrpSpPr>
      <p:grpSpPr>
        <a:xfrm>
          <a:off x="0" y="0"/>
          <a:ext cx="0" cy="0"/>
          <a:chOff x="0" y="0"/>
          <a:chExt cx="0" cy="0"/>
        </a:xfrm>
      </p:grpSpPr>
      <p:sp>
        <p:nvSpPr>
          <p:cNvPr id="28" name="Google Shape;28;p3"/>
          <p:cNvSpPr/>
          <p:nvPr/>
        </p:nvSpPr>
        <p:spPr>
          <a:xfrm>
            <a:off x="2887677" y="5972158"/>
            <a:ext cx="673170" cy="619944"/>
          </a:xfrm>
          <a:custGeom>
            <a:avLst/>
            <a:gdLst/>
            <a:ahLst/>
            <a:cxnLst/>
            <a:rect l="l" t="t" r="r" b="b"/>
            <a:pathLst>
              <a:path w="1426725" h="6897756" extrusionOk="0">
                <a:moveTo>
                  <a:pt x="0" y="0"/>
                </a:moveTo>
                <a:lnTo>
                  <a:pt x="435484" y="0"/>
                </a:lnTo>
                <a:lnTo>
                  <a:pt x="1426725" y="6897756"/>
                </a:lnTo>
                <a:lnTo>
                  <a:pt x="998924" y="6890072"/>
                </a:lnTo>
                <a:lnTo>
                  <a:pt x="0" y="0"/>
                </a:lnTo>
                <a:close/>
              </a:path>
            </a:pathLst>
          </a:custGeom>
          <a:solidFill>
            <a:srgbClr val="D9C49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9" name="Google Shape;29;p3"/>
          <p:cNvSpPr/>
          <p:nvPr/>
        </p:nvSpPr>
        <p:spPr>
          <a:xfrm>
            <a:off x="-8074" y="5972159"/>
            <a:ext cx="3366303" cy="659707"/>
          </a:xfrm>
          <a:custGeom>
            <a:avLst/>
            <a:gdLst/>
            <a:ahLst/>
            <a:cxnLst/>
            <a:rect l="l" t="t" r="r" b="b"/>
            <a:pathLst>
              <a:path w="7134587" h="7340175" extrusionOk="0">
                <a:moveTo>
                  <a:pt x="4802" y="198195"/>
                </a:moveTo>
                <a:lnTo>
                  <a:pt x="6143346" y="0"/>
                </a:lnTo>
                <a:lnTo>
                  <a:pt x="7134587" y="6897756"/>
                </a:lnTo>
                <a:lnTo>
                  <a:pt x="493" y="7340175"/>
                </a:lnTo>
                <a:cubicBezTo>
                  <a:pt x="-2266" y="5025580"/>
                  <a:pt x="7561" y="2512790"/>
                  <a:pt x="4802" y="198195"/>
                </a:cubicBezTo>
                <a:close/>
              </a:path>
            </a:pathLst>
          </a:custGeom>
          <a:solidFill>
            <a:srgbClr val="7511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30" name="Google Shape;30;p3"/>
          <p:cNvSpPr/>
          <p:nvPr/>
        </p:nvSpPr>
        <p:spPr>
          <a:xfrm rot="10800000">
            <a:off x="3199913" y="5957532"/>
            <a:ext cx="9025927" cy="619945"/>
          </a:xfrm>
          <a:custGeom>
            <a:avLst/>
            <a:gdLst/>
            <a:ahLst/>
            <a:cxnLst/>
            <a:rect l="l" t="t" r="r" b="b"/>
            <a:pathLst>
              <a:path w="19129670" h="6897768" extrusionOk="0">
                <a:moveTo>
                  <a:pt x="23" y="0"/>
                </a:moveTo>
                <a:lnTo>
                  <a:pt x="18138429" y="12"/>
                </a:lnTo>
                <a:lnTo>
                  <a:pt x="19129670" y="6897768"/>
                </a:lnTo>
                <a:lnTo>
                  <a:pt x="58804" y="6587497"/>
                </a:lnTo>
                <a:cubicBezTo>
                  <a:pt x="60183" y="4303588"/>
                  <a:pt x="-1356" y="2283909"/>
                  <a:pt x="23"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31" name="Google Shape;31;p3"/>
          <p:cNvPicPr preferRelativeResize="0"/>
          <p:nvPr/>
        </p:nvPicPr>
        <p:blipFill rotWithShape="1">
          <a:blip r:embed="rId2">
            <a:alphaModFix/>
          </a:blip>
          <a:srcRect/>
          <a:stretch/>
        </p:blipFill>
        <p:spPr>
          <a:xfrm>
            <a:off x="441345" y="6100829"/>
            <a:ext cx="1229499" cy="379534"/>
          </a:xfrm>
          <a:prstGeom prst="rect">
            <a:avLst/>
          </a:prstGeom>
          <a:noFill/>
          <a:ln>
            <a:noFill/>
          </a:ln>
        </p:spPr>
      </p:pic>
      <p:sp>
        <p:nvSpPr>
          <p:cNvPr id="32" name="Google Shape;32;p3"/>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rgbClr val="75114A"/>
              </a:buClr>
              <a:buSzPts val="4400"/>
              <a:buFont typeface="Calibri"/>
              <a:buNone/>
              <a:defRPr sz="4400" b="0" i="0" u="none" strike="noStrike" cap="none">
                <a:solidFill>
                  <a:srgbClr val="75114A"/>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3" name="Google Shape;33;p3"/>
          <p:cNvSpPr txBox="1">
            <a:spLocks noGrp="1"/>
          </p:cNvSpPr>
          <p:nvPr>
            <p:ph type="body" idx="1"/>
          </p:nvPr>
        </p:nvSpPr>
        <p:spPr>
          <a:xfrm>
            <a:off x="838200" y="1825625"/>
            <a:ext cx="10515600" cy="3813175"/>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rgbClr val="3F3F3F"/>
              </a:buClr>
              <a:buSzPts val="2800"/>
              <a:buFont typeface="Arial"/>
              <a:buChar char="•"/>
              <a:defRPr sz="2800" b="0" i="0" u="none" strike="noStrike" cap="none">
                <a:solidFill>
                  <a:srgbClr val="3F3F3F"/>
                </a:solidFill>
                <a:latin typeface="Calibri"/>
                <a:ea typeface="Calibri"/>
                <a:cs typeface="Calibri"/>
                <a:sym typeface="Calibri"/>
              </a:defRPr>
            </a:lvl1pPr>
            <a:lvl2pPr marL="914400" marR="0" lvl="1" indent="-381000" algn="l" rtl="0">
              <a:lnSpc>
                <a:spcPct val="90000"/>
              </a:lnSpc>
              <a:spcBef>
                <a:spcPts val="500"/>
              </a:spcBef>
              <a:spcAft>
                <a:spcPts val="0"/>
              </a:spcAft>
              <a:buClr>
                <a:srgbClr val="3F3F3F"/>
              </a:buClr>
              <a:buSzPts val="2400"/>
              <a:buFont typeface="Arial"/>
              <a:buChar char="•"/>
              <a:defRPr sz="2400" b="0" i="0" u="none" strike="noStrike" cap="none">
                <a:solidFill>
                  <a:srgbClr val="3F3F3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3F3F3F"/>
              </a:buClr>
              <a:buSzPts val="2000"/>
              <a:buFont typeface="Arial"/>
              <a:buChar char="•"/>
              <a:defRPr sz="20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9pPr>
          </a:lstStyle>
          <a:p>
            <a:endParaRPr/>
          </a:p>
        </p:txBody>
      </p:sp>
      <p:sp>
        <p:nvSpPr>
          <p:cNvPr id="34" name="Google Shape;34;p3"/>
          <p:cNvSpPr txBox="1">
            <a:spLocks noGrp="1"/>
          </p:cNvSpPr>
          <p:nvPr>
            <p:ph type="ftr" idx="11"/>
          </p:nvPr>
        </p:nvSpPr>
        <p:spPr>
          <a:xfrm>
            <a:off x="7239000" y="6113463"/>
            <a:ext cx="4114800" cy="365125"/>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600" b="0" i="0" u="none" strike="noStrike" cap="none">
                <a:solidFill>
                  <a:srgbClr val="595959"/>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35" name="Google Shape;35;p3"/>
          <p:cNvSpPr txBox="1">
            <a:spLocks noGrp="1"/>
          </p:cNvSpPr>
          <p:nvPr>
            <p:ph type="dt" idx="10"/>
          </p:nvPr>
        </p:nvSpPr>
        <p:spPr>
          <a:xfrm>
            <a:off x="3789598" y="6094049"/>
            <a:ext cx="1089233"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595959"/>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36" name="Google Shape;36;p3"/>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lvl1pPr lvl="0">
              <a:buNone/>
              <a:defRPr sz="1300">
                <a:solidFill>
                  <a:srgbClr val="3F3F3F"/>
                </a:solidFill>
                <a:latin typeface="Calibri"/>
                <a:ea typeface="Calibri"/>
                <a:cs typeface="Calibri"/>
                <a:sym typeface="Calibri"/>
              </a:defRPr>
            </a:lvl1pPr>
            <a:lvl2pPr lvl="1">
              <a:buNone/>
              <a:defRPr sz="1300">
                <a:solidFill>
                  <a:srgbClr val="3F3F3F"/>
                </a:solidFill>
                <a:latin typeface="Calibri"/>
                <a:ea typeface="Calibri"/>
                <a:cs typeface="Calibri"/>
                <a:sym typeface="Calibri"/>
              </a:defRPr>
            </a:lvl2pPr>
            <a:lvl3pPr lvl="2">
              <a:buNone/>
              <a:defRPr sz="1300">
                <a:solidFill>
                  <a:srgbClr val="3F3F3F"/>
                </a:solidFill>
                <a:latin typeface="Calibri"/>
                <a:ea typeface="Calibri"/>
                <a:cs typeface="Calibri"/>
                <a:sym typeface="Calibri"/>
              </a:defRPr>
            </a:lvl3pPr>
            <a:lvl4pPr lvl="3">
              <a:buNone/>
              <a:defRPr sz="1300">
                <a:solidFill>
                  <a:srgbClr val="3F3F3F"/>
                </a:solidFill>
                <a:latin typeface="Calibri"/>
                <a:ea typeface="Calibri"/>
                <a:cs typeface="Calibri"/>
                <a:sym typeface="Calibri"/>
              </a:defRPr>
            </a:lvl4pPr>
            <a:lvl5pPr lvl="4">
              <a:buNone/>
              <a:defRPr sz="1300">
                <a:solidFill>
                  <a:srgbClr val="3F3F3F"/>
                </a:solidFill>
                <a:latin typeface="Calibri"/>
                <a:ea typeface="Calibri"/>
                <a:cs typeface="Calibri"/>
                <a:sym typeface="Calibri"/>
              </a:defRPr>
            </a:lvl5pPr>
            <a:lvl6pPr lvl="5">
              <a:buNone/>
              <a:defRPr sz="1300">
                <a:solidFill>
                  <a:srgbClr val="3F3F3F"/>
                </a:solidFill>
                <a:latin typeface="Calibri"/>
                <a:ea typeface="Calibri"/>
                <a:cs typeface="Calibri"/>
                <a:sym typeface="Calibri"/>
              </a:defRPr>
            </a:lvl6pPr>
            <a:lvl7pPr lvl="6">
              <a:buNone/>
              <a:defRPr sz="1300">
                <a:solidFill>
                  <a:srgbClr val="3F3F3F"/>
                </a:solidFill>
                <a:latin typeface="Calibri"/>
                <a:ea typeface="Calibri"/>
                <a:cs typeface="Calibri"/>
                <a:sym typeface="Calibri"/>
              </a:defRPr>
            </a:lvl7pPr>
            <a:lvl8pPr lvl="7">
              <a:buNone/>
              <a:defRPr sz="1300">
                <a:solidFill>
                  <a:srgbClr val="3F3F3F"/>
                </a:solidFill>
                <a:latin typeface="Calibri"/>
                <a:ea typeface="Calibri"/>
                <a:cs typeface="Calibri"/>
                <a:sym typeface="Calibri"/>
              </a:defRPr>
            </a:lvl8pPr>
            <a:lvl9pPr lvl="8">
              <a:buNone/>
              <a:defRPr sz="1300">
                <a:solidFill>
                  <a:srgbClr val="3F3F3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Divider Slide 2B">
  <p:cSld name="Divider Slide 2B">
    <p:spTree>
      <p:nvGrpSpPr>
        <p:cNvPr id="1" name="Shape 37"/>
        <p:cNvGrpSpPr/>
        <p:nvPr/>
      </p:nvGrpSpPr>
      <p:grpSpPr>
        <a:xfrm>
          <a:off x="0" y="0"/>
          <a:ext cx="0" cy="0"/>
          <a:chOff x="0" y="0"/>
          <a:chExt cx="0" cy="0"/>
        </a:xfrm>
      </p:grpSpPr>
      <p:pic>
        <p:nvPicPr>
          <p:cNvPr id="38" name="Google Shape;38;p4"/>
          <p:cNvPicPr preferRelativeResize="0"/>
          <p:nvPr/>
        </p:nvPicPr>
        <p:blipFill rotWithShape="1">
          <a:blip r:embed="rId2">
            <a:alphaModFix/>
          </a:blip>
          <a:srcRect/>
          <a:stretch/>
        </p:blipFill>
        <p:spPr>
          <a:xfrm>
            <a:off x="-13252" y="0"/>
            <a:ext cx="12205252" cy="6897756"/>
          </a:xfrm>
          <a:prstGeom prst="rect">
            <a:avLst/>
          </a:prstGeom>
          <a:noFill/>
          <a:ln>
            <a:noFill/>
          </a:ln>
        </p:spPr>
      </p:pic>
      <p:sp>
        <p:nvSpPr>
          <p:cNvPr id="39" name="Google Shape;39;p4"/>
          <p:cNvSpPr/>
          <p:nvPr/>
        </p:nvSpPr>
        <p:spPr>
          <a:xfrm>
            <a:off x="5770821" y="0"/>
            <a:ext cx="6421179" cy="6909258"/>
          </a:xfrm>
          <a:custGeom>
            <a:avLst/>
            <a:gdLst/>
            <a:ahLst/>
            <a:cxnLst/>
            <a:rect l="l" t="t" r="r" b="b"/>
            <a:pathLst>
              <a:path w="6421179" h="6909258" extrusionOk="0">
                <a:moveTo>
                  <a:pt x="0" y="0"/>
                </a:moveTo>
                <a:lnTo>
                  <a:pt x="6421179" y="0"/>
                </a:lnTo>
                <a:lnTo>
                  <a:pt x="6421179" y="6897756"/>
                </a:lnTo>
                <a:lnTo>
                  <a:pt x="994913" y="6909258"/>
                </a:lnTo>
                <a:lnTo>
                  <a:pt x="0" y="0"/>
                </a:lnTo>
                <a:close/>
              </a:path>
            </a:pathLst>
          </a:custGeom>
          <a:solidFill>
            <a:srgbClr val="75114A">
              <a:alpha val="7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40" name="Google Shape;40;p4"/>
          <p:cNvPicPr preferRelativeResize="0"/>
          <p:nvPr/>
        </p:nvPicPr>
        <p:blipFill rotWithShape="1">
          <a:blip r:embed="rId3">
            <a:alphaModFix/>
          </a:blip>
          <a:srcRect/>
          <a:stretch/>
        </p:blipFill>
        <p:spPr>
          <a:xfrm>
            <a:off x="469781" y="385650"/>
            <a:ext cx="2350008" cy="725424"/>
          </a:xfrm>
          <a:prstGeom prst="rect">
            <a:avLst/>
          </a:prstGeom>
          <a:noFill/>
          <a:ln>
            <a:noFill/>
          </a:ln>
        </p:spPr>
      </p:pic>
      <p:sp>
        <p:nvSpPr>
          <p:cNvPr id="41" name="Google Shape;41;p4"/>
          <p:cNvSpPr txBox="1"/>
          <p:nvPr/>
        </p:nvSpPr>
        <p:spPr>
          <a:xfrm>
            <a:off x="7626037" y="-1239550"/>
            <a:ext cx="4104285" cy="4770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IE" sz="2500" b="0" i="0" u="none" strike="noStrike" cap="none">
                <a:solidFill>
                  <a:schemeClr val="lt1"/>
                </a:solidFill>
                <a:latin typeface="Garamond"/>
                <a:ea typeface="Garamond"/>
                <a:cs typeface="Garamond"/>
                <a:sym typeface="Garamond"/>
              </a:rPr>
              <a:t>Sub text</a:t>
            </a:r>
            <a:endParaRPr sz="1400" b="0" i="0" u="none" strike="noStrike" cap="none">
              <a:solidFill>
                <a:srgbClr val="000000"/>
              </a:solidFill>
              <a:latin typeface="Arial"/>
              <a:ea typeface="Arial"/>
              <a:cs typeface="Arial"/>
              <a:sym typeface="Arial"/>
            </a:endParaRPr>
          </a:p>
        </p:txBody>
      </p:sp>
      <p:sp>
        <p:nvSpPr>
          <p:cNvPr id="42" name="Google Shape;42;p4"/>
          <p:cNvSpPr txBox="1">
            <a:spLocks noGrp="1"/>
          </p:cNvSpPr>
          <p:nvPr>
            <p:ph type="ctrTitle"/>
          </p:nvPr>
        </p:nvSpPr>
        <p:spPr>
          <a:xfrm>
            <a:off x="6779669" y="731126"/>
            <a:ext cx="5161960" cy="2208766"/>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lt1"/>
              </a:buClr>
              <a:buSzPts val="6600"/>
              <a:buFont typeface="Calibri"/>
              <a:buNone/>
              <a:defRPr sz="66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3" name="Google Shape;43;p4"/>
          <p:cNvSpPr txBox="1">
            <a:spLocks noGrp="1"/>
          </p:cNvSpPr>
          <p:nvPr>
            <p:ph type="subTitle" idx="1"/>
          </p:nvPr>
        </p:nvSpPr>
        <p:spPr>
          <a:xfrm>
            <a:off x="6815555" y="3111500"/>
            <a:ext cx="5126074" cy="2870199"/>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lt1"/>
              </a:buClr>
              <a:buSzPts val="3000"/>
              <a:buFont typeface="Arial"/>
              <a:buNone/>
              <a:defRPr sz="3000" b="0" i="0" u="none" strike="noStrike" cap="none">
                <a:solidFill>
                  <a:schemeClr val="lt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Garamond"/>
                <a:ea typeface="Garamond"/>
                <a:cs typeface="Garamond"/>
                <a:sym typeface="Garamond"/>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44" name="Google Shape;44;p4"/>
          <p:cNvSpPr txBox="1">
            <a:spLocks noGrp="1"/>
          </p:cNvSpPr>
          <p:nvPr>
            <p:ph type="dt" idx="10"/>
          </p:nvPr>
        </p:nvSpPr>
        <p:spPr>
          <a:xfrm>
            <a:off x="270643"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45" name="Google Shape;45;p4"/>
          <p:cNvSpPr txBox="1">
            <a:spLocks noGrp="1"/>
          </p:cNvSpPr>
          <p:nvPr>
            <p:ph type="ftr" idx="11"/>
          </p:nvPr>
        </p:nvSpPr>
        <p:spPr>
          <a:xfrm>
            <a:off x="7826829" y="6361571"/>
            <a:ext cx="4114800" cy="365125"/>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46" name="Google Shape;46;p4"/>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vider Slide 1B">
  <p:cSld name="Divider Slide 1B">
    <p:spTree>
      <p:nvGrpSpPr>
        <p:cNvPr id="1" name="Shape 45"/>
        <p:cNvGrpSpPr/>
        <p:nvPr/>
      </p:nvGrpSpPr>
      <p:grpSpPr>
        <a:xfrm>
          <a:off x="0" y="0"/>
          <a:ext cx="0" cy="0"/>
          <a:chOff x="0" y="0"/>
          <a:chExt cx="0" cy="0"/>
        </a:xfrm>
      </p:grpSpPr>
      <p:pic>
        <p:nvPicPr>
          <p:cNvPr id="46" name="Google Shape;46;p5"/>
          <p:cNvPicPr preferRelativeResize="0"/>
          <p:nvPr/>
        </p:nvPicPr>
        <p:blipFill rotWithShape="1">
          <a:blip r:embed="rId2">
            <a:alphaModFix/>
          </a:blip>
          <a:srcRect l="975" t="1912" r="1080" b="15061"/>
          <a:stretch/>
        </p:blipFill>
        <p:spPr>
          <a:xfrm>
            <a:off x="-13253" y="0"/>
            <a:ext cx="12205253" cy="6897756"/>
          </a:xfrm>
          <a:prstGeom prst="rect">
            <a:avLst/>
          </a:prstGeom>
          <a:noFill/>
          <a:ln>
            <a:noFill/>
          </a:ln>
        </p:spPr>
      </p:pic>
      <p:pic>
        <p:nvPicPr>
          <p:cNvPr id="47" name="Google Shape;47;p5"/>
          <p:cNvPicPr preferRelativeResize="0"/>
          <p:nvPr/>
        </p:nvPicPr>
        <p:blipFill rotWithShape="1">
          <a:blip r:embed="rId3">
            <a:alphaModFix amt="38000"/>
          </a:blip>
          <a:srcRect l="23094" t="38467" r="-5157" b="2445"/>
          <a:stretch/>
        </p:blipFill>
        <p:spPr>
          <a:xfrm>
            <a:off x="-13254" y="1"/>
            <a:ext cx="8084131" cy="6897756"/>
          </a:xfrm>
          <a:prstGeom prst="rect">
            <a:avLst/>
          </a:prstGeom>
          <a:noFill/>
          <a:ln>
            <a:noFill/>
          </a:ln>
        </p:spPr>
      </p:pic>
      <p:sp>
        <p:nvSpPr>
          <p:cNvPr id="48" name="Google Shape;48;p5"/>
          <p:cNvSpPr/>
          <p:nvPr/>
        </p:nvSpPr>
        <p:spPr>
          <a:xfrm>
            <a:off x="5770821" y="0"/>
            <a:ext cx="6421179" cy="6909258"/>
          </a:xfrm>
          <a:custGeom>
            <a:avLst/>
            <a:gdLst/>
            <a:ahLst/>
            <a:cxnLst/>
            <a:rect l="l" t="t" r="r" b="b"/>
            <a:pathLst>
              <a:path w="6421179" h="6909258" extrusionOk="0">
                <a:moveTo>
                  <a:pt x="0" y="0"/>
                </a:moveTo>
                <a:lnTo>
                  <a:pt x="6421179" y="0"/>
                </a:lnTo>
                <a:lnTo>
                  <a:pt x="6421179" y="6897756"/>
                </a:lnTo>
                <a:lnTo>
                  <a:pt x="994913" y="6909258"/>
                </a:lnTo>
                <a:lnTo>
                  <a:pt x="0" y="0"/>
                </a:lnTo>
                <a:close/>
              </a:path>
            </a:pathLst>
          </a:custGeom>
          <a:solidFill>
            <a:srgbClr val="39818D">
              <a:alpha val="7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49" name="Google Shape;49;p5"/>
          <p:cNvPicPr preferRelativeResize="0"/>
          <p:nvPr/>
        </p:nvPicPr>
        <p:blipFill rotWithShape="1">
          <a:blip r:embed="rId4">
            <a:alphaModFix/>
          </a:blip>
          <a:srcRect/>
          <a:stretch/>
        </p:blipFill>
        <p:spPr>
          <a:xfrm>
            <a:off x="469781" y="385650"/>
            <a:ext cx="2350008" cy="725424"/>
          </a:xfrm>
          <a:prstGeom prst="rect">
            <a:avLst/>
          </a:prstGeom>
          <a:noFill/>
          <a:ln>
            <a:noFill/>
          </a:ln>
        </p:spPr>
      </p:pic>
      <p:sp>
        <p:nvSpPr>
          <p:cNvPr id="50" name="Google Shape;50;p5"/>
          <p:cNvSpPr txBox="1"/>
          <p:nvPr/>
        </p:nvSpPr>
        <p:spPr>
          <a:xfrm>
            <a:off x="7626037" y="-1239550"/>
            <a:ext cx="4104285" cy="4770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IE" sz="2500" b="0" i="0" u="none" strike="noStrike" cap="none">
                <a:solidFill>
                  <a:schemeClr val="lt1"/>
                </a:solidFill>
                <a:latin typeface="Garamond"/>
                <a:ea typeface="Garamond"/>
                <a:cs typeface="Garamond"/>
                <a:sym typeface="Garamond"/>
              </a:rPr>
              <a:t>Sub text</a:t>
            </a:r>
            <a:endParaRPr sz="1400" b="0" i="0" u="none" strike="noStrike" cap="none">
              <a:solidFill>
                <a:srgbClr val="000000"/>
              </a:solidFill>
              <a:latin typeface="Arial"/>
              <a:ea typeface="Arial"/>
              <a:cs typeface="Arial"/>
              <a:sym typeface="Arial"/>
            </a:endParaRPr>
          </a:p>
        </p:txBody>
      </p:sp>
      <p:sp>
        <p:nvSpPr>
          <p:cNvPr id="51" name="Google Shape;51;p5"/>
          <p:cNvSpPr txBox="1">
            <a:spLocks noGrp="1"/>
          </p:cNvSpPr>
          <p:nvPr>
            <p:ph type="ctrTitle"/>
          </p:nvPr>
        </p:nvSpPr>
        <p:spPr>
          <a:xfrm>
            <a:off x="6779669" y="731126"/>
            <a:ext cx="5161960" cy="2208766"/>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chemeClr val="lt1"/>
              </a:buClr>
              <a:buSzPts val="6600"/>
              <a:buFont typeface="Calibri"/>
              <a:buNone/>
              <a:defRPr sz="6600" b="0" i="0" u="none" strike="noStrike" cap="none">
                <a:solidFill>
                  <a:schemeClr val="lt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2" name="Google Shape;52;p5"/>
          <p:cNvSpPr txBox="1">
            <a:spLocks noGrp="1"/>
          </p:cNvSpPr>
          <p:nvPr>
            <p:ph type="subTitle" idx="1"/>
          </p:nvPr>
        </p:nvSpPr>
        <p:spPr>
          <a:xfrm>
            <a:off x="6815555" y="3111500"/>
            <a:ext cx="5126074" cy="2870199"/>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1000"/>
              </a:spcBef>
              <a:spcAft>
                <a:spcPts val="0"/>
              </a:spcAft>
              <a:buClr>
                <a:schemeClr val="lt1"/>
              </a:buClr>
              <a:buSzPts val="3000"/>
              <a:buFont typeface="Arial"/>
              <a:buNone/>
              <a:defRPr sz="3000" b="0" i="0" u="none" strike="noStrike" cap="none">
                <a:solidFill>
                  <a:schemeClr val="lt1"/>
                </a:solidFill>
                <a:latin typeface="Calibri"/>
                <a:ea typeface="Calibri"/>
                <a:cs typeface="Calibri"/>
                <a:sym typeface="Calibri"/>
              </a:defRPr>
            </a:lvl1pPr>
            <a:lvl2pPr marR="0" lvl="1" algn="ctr">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2pPr>
            <a:lvl3pPr marR="0" lvl="2" algn="ctr">
              <a:lnSpc>
                <a:spcPct val="90000"/>
              </a:lnSpc>
              <a:spcBef>
                <a:spcPts val="500"/>
              </a:spcBef>
              <a:spcAft>
                <a:spcPts val="0"/>
              </a:spcAft>
              <a:buClr>
                <a:schemeClr val="dk1"/>
              </a:buClr>
              <a:buSzPts val="1800"/>
              <a:buFont typeface="Arial"/>
              <a:buNone/>
              <a:defRPr sz="1800" b="0" i="0" u="none" strike="noStrike" cap="none">
                <a:solidFill>
                  <a:schemeClr val="dk1"/>
                </a:solidFill>
                <a:latin typeface="Garamond"/>
                <a:ea typeface="Garamond"/>
                <a:cs typeface="Garamond"/>
                <a:sym typeface="Garamond"/>
              </a:defRPr>
            </a:lvl3pPr>
            <a:lvl4pPr marR="0" lvl="3"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4pPr>
            <a:lvl5pPr marR="0" lvl="4"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5pPr>
            <a:lvl6pPr marR="0" lvl="5"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6pPr>
            <a:lvl7pPr marR="0" lvl="6"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7pPr>
            <a:lvl8pPr marR="0" lvl="7"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8pPr>
            <a:lvl9pPr marR="0" lvl="8"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53" name="Google Shape;53;p5"/>
          <p:cNvSpPr txBox="1">
            <a:spLocks noGrp="1"/>
          </p:cNvSpPr>
          <p:nvPr>
            <p:ph type="ftr" idx="11"/>
          </p:nvPr>
        </p:nvSpPr>
        <p:spPr>
          <a:xfrm>
            <a:off x="7826829" y="6361571"/>
            <a:ext cx="4114800" cy="365125"/>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Garamond"/>
                <a:ea typeface="Garamond"/>
                <a:cs typeface="Garamond"/>
                <a:sym typeface="Garamond"/>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54" name="Google Shape;54;p5"/>
          <p:cNvSpPr txBox="1">
            <a:spLocks noGrp="1"/>
          </p:cNvSpPr>
          <p:nvPr>
            <p:ph type="dt" idx="10"/>
          </p:nvPr>
        </p:nvSpPr>
        <p:spPr>
          <a:xfrm>
            <a:off x="270643"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Divider Slide 1B">
  <p:cSld name="Divider Slide 1B">
    <p:spTree>
      <p:nvGrpSpPr>
        <p:cNvPr id="1" name="Shape 47"/>
        <p:cNvGrpSpPr/>
        <p:nvPr/>
      </p:nvGrpSpPr>
      <p:grpSpPr>
        <a:xfrm>
          <a:off x="0" y="0"/>
          <a:ext cx="0" cy="0"/>
          <a:chOff x="0" y="0"/>
          <a:chExt cx="0" cy="0"/>
        </a:xfrm>
      </p:grpSpPr>
      <p:pic>
        <p:nvPicPr>
          <p:cNvPr id="48" name="Google Shape;48;p5"/>
          <p:cNvPicPr preferRelativeResize="0"/>
          <p:nvPr/>
        </p:nvPicPr>
        <p:blipFill rotWithShape="1">
          <a:blip r:embed="rId2">
            <a:alphaModFix/>
          </a:blip>
          <a:srcRect l="975" t="1912" r="1080" b="15063"/>
          <a:stretch/>
        </p:blipFill>
        <p:spPr>
          <a:xfrm>
            <a:off x="-13253" y="0"/>
            <a:ext cx="12205253" cy="6897756"/>
          </a:xfrm>
          <a:prstGeom prst="rect">
            <a:avLst/>
          </a:prstGeom>
          <a:noFill/>
          <a:ln>
            <a:noFill/>
          </a:ln>
        </p:spPr>
      </p:pic>
      <p:pic>
        <p:nvPicPr>
          <p:cNvPr id="49" name="Google Shape;49;p5"/>
          <p:cNvPicPr preferRelativeResize="0"/>
          <p:nvPr/>
        </p:nvPicPr>
        <p:blipFill rotWithShape="1">
          <a:blip r:embed="rId3">
            <a:alphaModFix amt="38000"/>
          </a:blip>
          <a:srcRect l="23094" t="38467" r="-5157" b="2445"/>
          <a:stretch/>
        </p:blipFill>
        <p:spPr>
          <a:xfrm>
            <a:off x="-13254" y="1"/>
            <a:ext cx="8084131" cy="6897756"/>
          </a:xfrm>
          <a:prstGeom prst="rect">
            <a:avLst/>
          </a:prstGeom>
          <a:noFill/>
          <a:ln>
            <a:noFill/>
          </a:ln>
        </p:spPr>
      </p:pic>
      <p:sp>
        <p:nvSpPr>
          <p:cNvPr id="50" name="Google Shape;50;p5"/>
          <p:cNvSpPr/>
          <p:nvPr/>
        </p:nvSpPr>
        <p:spPr>
          <a:xfrm>
            <a:off x="5770821" y="0"/>
            <a:ext cx="6421179" cy="6909258"/>
          </a:xfrm>
          <a:custGeom>
            <a:avLst/>
            <a:gdLst/>
            <a:ahLst/>
            <a:cxnLst/>
            <a:rect l="l" t="t" r="r" b="b"/>
            <a:pathLst>
              <a:path w="6421179" h="6909258" extrusionOk="0">
                <a:moveTo>
                  <a:pt x="0" y="0"/>
                </a:moveTo>
                <a:lnTo>
                  <a:pt x="6421179" y="0"/>
                </a:lnTo>
                <a:lnTo>
                  <a:pt x="6421179" y="6897756"/>
                </a:lnTo>
                <a:lnTo>
                  <a:pt x="994913" y="6909258"/>
                </a:lnTo>
                <a:lnTo>
                  <a:pt x="0" y="0"/>
                </a:lnTo>
                <a:close/>
              </a:path>
            </a:pathLst>
          </a:custGeom>
          <a:solidFill>
            <a:srgbClr val="39818D">
              <a:alpha val="7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51" name="Google Shape;51;p5"/>
          <p:cNvPicPr preferRelativeResize="0"/>
          <p:nvPr/>
        </p:nvPicPr>
        <p:blipFill rotWithShape="1">
          <a:blip r:embed="rId4">
            <a:alphaModFix/>
          </a:blip>
          <a:srcRect/>
          <a:stretch/>
        </p:blipFill>
        <p:spPr>
          <a:xfrm>
            <a:off x="469781" y="385650"/>
            <a:ext cx="2350008" cy="725424"/>
          </a:xfrm>
          <a:prstGeom prst="rect">
            <a:avLst/>
          </a:prstGeom>
          <a:noFill/>
          <a:ln>
            <a:noFill/>
          </a:ln>
        </p:spPr>
      </p:pic>
      <p:sp>
        <p:nvSpPr>
          <p:cNvPr id="52" name="Google Shape;52;p5"/>
          <p:cNvSpPr txBox="1"/>
          <p:nvPr/>
        </p:nvSpPr>
        <p:spPr>
          <a:xfrm>
            <a:off x="7626037" y="-1239550"/>
            <a:ext cx="4104285" cy="4770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IE" sz="2500" b="0" i="0" u="none" strike="noStrike" cap="none">
                <a:solidFill>
                  <a:schemeClr val="lt1"/>
                </a:solidFill>
                <a:latin typeface="Garamond"/>
                <a:ea typeface="Garamond"/>
                <a:cs typeface="Garamond"/>
                <a:sym typeface="Garamond"/>
              </a:rPr>
              <a:t>Sub text</a:t>
            </a:r>
            <a:endParaRPr sz="1400" b="0" i="0" u="none" strike="noStrike" cap="none">
              <a:solidFill>
                <a:srgbClr val="000000"/>
              </a:solidFill>
              <a:latin typeface="Arial"/>
              <a:ea typeface="Arial"/>
              <a:cs typeface="Arial"/>
              <a:sym typeface="Arial"/>
            </a:endParaRPr>
          </a:p>
        </p:txBody>
      </p:sp>
      <p:sp>
        <p:nvSpPr>
          <p:cNvPr id="53" name="Google Shape;53;p5"/>
          <p:cNvSpPr txBox="1">
            <a:spLocks noGrp="1"/>
          </p:cNvSpPr>
          <p:nvPr>
            <p:ph type="ctrTitle"/>
          </p:nvPr>
        </p:nvSpPr>
        <p:spPr>
          <a:xfrm>
            <a:off x="6779669" y="731126"/>
            <a:ext cx="5161960" cy="2208766"/>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lt1"/>
              </a:buClr>
              <a:buSzPts val="6600"/>
              <a:buFont typeface="Calibri"/>
              <a:buNone/>
              <a:defRPr sz="66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4" name="Google Shape;54;p5"/>
          <p:cNvSpPr txBox="1">
            <a:spLocks noGrp="1"/>
          </p:cNvSpPr>
          <p:nvPr>
            <p:ph type="subTitle" idx="1"/>
          </p:nvPr>
        </p:nvSpPr>
        <p:spPr>
          <a:xfrm>
            <a:off x="6815555" y="3111500"/>
            <a:ext cx="5126074" cy="2870199"/>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lt1"/>
              </a:buClr>
              <a:buSzPts val="3000"/>
              <a:buFont typeface="Arial"/>
              <a:buNone/>
              <a:defRPr sz="3000" b="0" i="0" u="none" strike="noStrike" cap="none">
                <a:solidFill>
                  <a:schemeClr val="lt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Garamond"/>
                <a:ea typeface="Garamond"/>
                <a:cs typeface="Garamond"/>
                <a:sym typeface="Garamond"/>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55" name="Google Shape;55;p5"/>
          <p:cNvSpPr txBox="1">
            <a:spLocks noGrp="1"/>
          </p:cNvSpPr>
          <p:nvPr>
            <p:ph type="ftr" idx="11"/>
          </p:nvPr>
        </p:nvSpPr>
        <p:spPr>
          <a:xfrm>
            <a:off x="7826829" y="6361571"/>
            <a:ext cx="4114800" cy="365125"/>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56" name="Google Shape;56;p5"/>
          <p:cNvSpPr txBox="1">
            <a:spLocks noGrp="1"/>
          </p:cNvSpPr>
          <p:nvPr>
            <p:ph type="dt" idx="10"/>
          </p:nvPr>
        </p:nvSpPr>
        <p:spPr>
          <a:xfrm>
            <a:off x="270643"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57" name="Google Shape;57;p5"/>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Divider Slide 3B">
  <p:cSld name="Divider Slide 3B">
    <p:spTree>
      <p:nvGrpSpPr>
        <p:cNvPr id="1" name="Shape 58"/>
        <p:cNvGrpSpPr/>
        <p:nvPr/>
      </p:nvGrpSpPr>
      <p:grpSpPr>
        <a:xfrm>
          <a:off x="0" y="0"/>
          <a:ext cx="0" cy="0"/>
          <a:chOff x="0" y="0"/>
          <a:chExt cx="0" cy="0"/>
        </a:xfrm>
      </p:grpSpPr>
      <p:pic>
        <p:nvPicPr>
          <p:cNvPr id="59" name="Google Shape;59;p6"/>
          <p:cNvPicPr preferRelativeResize="0"/>
          <p:nvPr/>
        </p:nvPicPr>
        <p:blipFill rotWithShape="1">
          <a:blip r:embed="rId2">
            <a:alphaModFix/>
          </a:blip>
          <a:srcRect l="7074" t="9193" b="12397"/>
          <a:stretch/>
        </p:blipFill>
        <p:spPr>
          <a:xfrm>
            <a:off x="-1" y="0"/>
            <a:ext cx="12191579" cy="6858000"/>
          </a:xfrm>
          <a:prstGeom prst="rect">
            <a:avLst/>
          </a:prstGeom>
          <a:noFill/>
          <a:ln>
            <a:noFill/>
          </a:ln>
        </p:spPr>
      </p:pic>
      <p:sp>
        <p:nvSpPr>
          <p:cNvPr id="60" name="Google Shape;60;p6"/>
          <p:cNvSpPr/>
          <p:nvPr/>
        </p:nvSpPr>
        <p:spPr>
          <a:xfrm>
            <a:off x="5770821" y="-25629"/>
            <a:ext cx="6421179" cy="6909258"/>
          </a:xfrm>
          <a:custGeom>
            <a:avLst/>
            <a:gdLst/>
            <a:ahLst/>
            <a:cxnLst/>
            <a:rect l="l" t="t" r="r" b="b"/>
            <a:pathLst>
              <a:path w="6421179" h="6909258" extrusionOk="0">
                <a:moveTo>
                  <a:pt x="0" y="0"/>
                </a:moveTo>
                <a:lnTo>
                  <a:pt x="6421179" y="0"/>
                </a:lnTo>
                <a:lnTo>
                  <a:pt x="6421179" y="6897756"/>
                </a:lnTo>
                <a:lnTo>
                  <a:pt x="994913" y="6909258"/>
                </a:lnTo>
                <a:lnTo>
                  <a:pt x="0" y="0"/>
                </a:lnTo>
                <a:close/>
              </a:path>
            </a:pathLst>
          </a:custGeom>
          <a:solidFill>
            <a:srgbClr val="82A434">
              <a:alpha val="7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61" name="Google Shape;61;p6"/>
          <p:cNvPicPr preferRelativeResize="0"/>
          <p:nvPr/>
        </p:nvPicPr>
        <p:blipFill rotWithShape="1">
          <a:blip r:embed="rId3">
            <a:alphaModFix/>
          </a:blip>
          <a:srcRect/>
          <a:stretch/>
        </p:blipFill>
        <p:spPr>
          <a:xfrm>
            <a:off x="469781" y="385650"/>
            <a:ext cx="2350008" cy="725424"/>
          </a:xfrm>
          <a:prstGeom prst="rect">
            <a:avLst/>
          </a:prstGeom>
          <a:noFill/>
          <a:ln>
            <a:noFill/>
          </a:ln>
        </p:spPr>
      </p:pic>
      <p:sp>
        <p:nvSpPr>
          <p:cNvPr id="62" name="Google Shape;62;p6"/>
          <p:cNvSpPr txBox="1"/>
          <p:nvPr/>
        </p:nvSpPr>
        <p:spPr>
          <a:xfrm>
            <a:off x="7626037" y="-1239550"/>
            <a:ext cx="4104285" cy="4770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IE" sz="2500" b="0" i="0" u="none" strike="noStrike" cap="none">
                <a:solidFill>
                  <a:schemeClr val="lt1"/>
                </a:solidFill>
                <a:latin typeface="Garamond"/>
                <a:ea typeface="Garamond"/>
                <a:cs typeface="Garamond"/>
                <a:sym typeface="Garamond"/>
              </a:rPr>
              <a:t>Sub text</a:t>
            </a:r>
            <a:endParaRPr sz="1400" b="0" i="0" u="none" strike="noStrike" cap="none">
              <a:solidFill>
                <a:srgbClr val="000000"/>
              </a:solidFill>
              <a:latin typeface="Arial"/>
              <a:ea typeface="Arial"/>
              <a:cs typeface="Arial"/>
              <a:sym typeface="Arial"/>
            </a:endParaRPr>
          </a:p>
        </p:txBody>
      </p:sp>
      <p:sp>
        <p:nvSpPr>
          <p:cNvPr id="63" name="Google Shape;63;p6"/>
          <p:cNvSpPr txBox="1">
            <a:spLocks noGrp="1"/>
          </p:cNvSpPr>
          <p:nvPr>
            <p:ph type="ctrTitle"/>
          </p:nvPr>
        </p:nvSpPr>
        <p:spPr>
          <a:xfrm>
            <a:off x="6779669" y="731126"/>
            <a:ext cx="5161960" cy="2208766"/>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lt1"/>
              </a:buClr>
              <a:buSzPts val="6600"/>
              <a:buFont typeface="Calibri"/>
              <a:buNone/>
              <a:defRPr sz="66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4" name="Google Shape;64;p6"/>
          <p:cNvSpPr txBox="1">
            <a:spLocks noGrp="1"/>
          </p:cNvSpPr>
          <p:nvPr>
            <p:ph type="subTitle" idx="1"/>
          </p:nvPr>
        </p:nvSpPr>
        <p:spPr>
          <a:xfrm>
            <a:off x="6815555" y="3111500"/>
            <a:ext cx="5126074" cy="2870199"/>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lt1"/>
              </a:buClr>
              <a:buSzPts val="3000"/>
              <a:buFont typeface="Arial"/>
              <a:buNone/>
              <a:defRPr sz="3000" b="0" i="0" u="none" strike="noStrike" cap="none">
                <a:solidFill>
                  <a:schemeClr val="lt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Garamond"/>
                <a:ea typeface="Garamond"/>
                <a:cs typeface="Garamond"/>
                <a:sym typeface="Garamond"/>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65" name="Google Shape;65;p6"/>
          <p:cNvSpPr txBox="1">
            <a:spLocks noGrp="1"/>
          </p:cNvSpPr>
          <p:nvPr>
            <p:ph type="dt" idx="10"/>
          </p:nvPr>
        </p:nvSpPr>
        <p:spPr>
          <a:xfrm>
            <a:off x="270643"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66" name="Google Shape;66;p6"/>
          <p:cNvSpPr txBox="1">
            <a:spLocks noGrp="1"/>
          </p:cNvSpPr>
          <p:nvPr>
            <p:ph type="ftr" idx="11"/>
          </p:nvPr>
        </p:nvSpPr>
        <p:spPr>
          <a:xfrm>
            <a:off x="7826829" y="6361571"/>
            <a:ext cx="4114800" cy="365125"/>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67" name="Google Shape;67;p6"/>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68"/>
        <p:cNvGrpSpPr/>
        <p:nvPr/>
      </p:nvGrpSpPr>
      <p:grpSpPr>
        <a:xfrm>
          <a:off x="0" y="0"/>
          <a:ext cx="0" cy="0"/>
          <a:chOff x="0" y="0"/>
          <a:chExt cx="0" cy="0"/>
        </a:xfrm>
      </p:grpSpPr>
      <p:sp>
        <p:nvSpPr>
          <p:cNvPr id="69" name="Google Shape;69;p7"/>
          <p:cNvSpPr/>
          <p:nvPr/>
        </p:nvSpPr>
        <p:spPr>
          <a:xfrm>
            <a:off x="0" y="0"/>
            <a:ext cx="12192000" cy="6858000"/>
          </a:xfrm>
          <a:prstGeom prst="rect">
            <a:avLst/>
          </a:prstGeom>
          <a:solidFill>
            <a:srgbClr val="414B5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 name="Google Shape;70;p7"/>
          <p:cNvSpPr/>
          <p:nvPr/>
        </p:nvSpPr>
        <p:spPr>
          <a:xfrm>
            <a:off x="6291470" y="4182533"/>
            <a:ext cx="5155463" cy="2218267"/>
          </a:xfrm>
          <a:prstGeom prst="rect">
            <a:avLst/>
          </a:prstGeom>
          <a:solidFill>
            <a:srgbClr val="B94F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 name="Google Shape;71;p7"/>
          <p:cNvSpPr txBox="1"/>
          <p:nvPr/>
        </p:nvSpPr>
        <p:spPr>
          <a:xfrm>
            <a:off x="6616390" y="4399704"/>
            <a:ext cx="4753974" cy="1754326"/>
          </a:xfrm>
          <a:prstGeom prst="rect">
            <a:avLst/>
          </a:prstGeom>
          <a:noFill/>
          <a:ln>
            <a:noFill/>
          </a:ln>
        </p:spPr>
        <p:txBody>
          <a:bodyPr spcFirstLastPara="1" wrap="square" lIns="91425" tIns="45700" rIns="91425" bIns="45700" anchor="t" anchorCtr="0">
            <a:noAutofit/>
          </a:bodyPr>
          <a:lstStyle/>
          <a:p>
            <a:pPr marL="6350" marR="0" lvl="1" indent="0" algn="l" rtl="0">
              <a:lnSpc>
                <a:spcPct val="9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We are </a:t>
            </a:r>
            <a:r>
              <a:rPr lang="en-IE" sz="2000" b="1" i="0" u="none" strike="noStrike" cap="none">
                <a:solidFill>
                  <a:schemeClr val="lt1"/>
                </a:solidFill>
                <a:latin typeface="Calibri"/>
                <a:ea typeface="Calibri"/>
                <a:cs typeface="Calibri"/>
                <a:sym typeface="Calibri"/>
              </a:rPr>
              <a:t>one of Ireland’s top universities </a:t>
            </a:r>
            <a:endParaRPr sz="1400" b="0" i="0" u="none" strike="noStrike" cap="none">
              <a:solidFill>
                <a:srgbClr val="000000"/>
              </a:solidFill>
              <a:latin typeface="Arial"/>
              <a:ea typeface="Arial"/>
              <a:cs typeface="Arial"/>
              <a:sym typeface="Arial"/>
            </a:endParaRPr>
          </a:p>
          <a:p>
            <a:pPr marL="6350" marR="0" lvl="1" indent="0" algn="l" rtl="0">
              <a:lnSpc>
                <a:spcPct val="90000"/>
              </a:lnSpc>
              <a:spcBef>
                <a:spcPts val="0"/>
              </a:spcBef>
              <a:spcAft>
                <a:spcPts val="0"/>
              </a:spcAft>
              <a:buClr>
                <a:srgbClr val="000000"/>
              </a:buClr>
              <a:buSzPts val="2000"/>
              <a:buFont typeface="Arial"/>
              <a:buNone/>
            </a:pPr>
            <a:r>
              <a:rPr lang="en-IE" sz="2000" b="1" i="0" u="none" strike="noStrike" cap="none">
                <a:solidFill>
                  <a:schemeClr val="lt1"/>
                </a:solidFill>
                <a:latin typeface="Calibri"/>
                <a:ea typeface="Calibri"/>
                <a:cs typeface="Calibri"/>
                <a:sym typeface="Calibri"/>
              </a:rPr>
              <a:t>for graduate employability, </a:t>
            </a:r>
            <a:r>
              <a:rPr lang="en-IE" sz="2000" b="0" i="0" u="none" strike="noStrike" cap="none">
                <a:solidFill>
                  <a:schemeClr val="lt1"/>
                </a:solidFill>
                <a:latin typeface="Calibri"/>
                <a:ea typeface="Calibri"/>
                <a:cs typeface="Calibri"/>
                <a:sym typeface="Calibri"/>
              </a:rPr>
              <a:t>with over</a:t>
            </a:r>
            <a:endParaRPr sz="1400" b="0" i="0" u="none" strike="noStrike" cap="none">
              <a:solidFill>
                <a:srgbClr val="000000"/>
              </a:solidFill>
              <a:latin typeface="Arial"/>
              <a:ea typeface="Arial"/>
              <a:cs typeface="Arial"/>
              <a:sym typeface="Arial"/>
            </a:endParaRPr>
          </a:p>
          <a:p>
            <a:pPr marL="6350" marR="0" lvl="1" indent="0" algn="l" rtl="0">
              <a:lnSpc>
                <a:spcPct val="9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	                      of our graduates </a:t>
            </a:r>
            <a:endParaRPr sz="1400" b="0" i="0" u="none" strike="noStrike" cap="none">
              <a:solidFill>
                <a:srgbClr val="000000"/>
              </a:solidFill>
              <a:latin typeface="Arial"/>
              <a:ea typeface="Arial"/>
              <a:cs typeface="Arial"/>
              <a:sym typeface="Arial"/>
            </a:endParaRPr>
          </a:p>
          <a:p>
            <a:pPr marL="6350" marR="0" lvl="1" indent="0" algn="l" rtl="0">
              <a:lnSpc>
                <a:spcPct val="9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	                      working or in further</a:t>
            </a:r>
            <a:br>
              <a:rPr lang="en-IE" sz="2000" b="0" i="0" u="none" strike="noStrike" cap="none">
                <a:solidFill>
                  <a:schemeClr val="lt1"/>
                </a:solidFill>
                <a:latin typeface="Calibri"/>
                <a:ea typeface="Calibri"/>
                <a:cs typeface="Calibri"/>
                <a:sym typeface="Calibri"/>
              </a:rPr>
            </a:br>
            <a:r>
              <a:rPr lang="en-IE" sz="2000" b="0" i="0" u="none" strike="noStrike" cap="none">
                <a:solidFill>
                  <a:schemeClr val="lt1"/>
                </a:solidFill>
                <a:latin typeface="Calibri"/>
                <a:ea typeface="Calibri"/>
                <a:cs typeface="Calibri"/>
                <a:sym typeface="Calibri"/>
              </a:rPr>
              <a:t>                                      study within six</a:t>
            </a:r>
            <a:br>
              <a:rPr lang="en-IE" sz="2000" b="0" i="0" u="none" strike="noStrike" cap="none">
                <a:solidFill>
                  <a:schemeClr val="lt1"/>
                </a:solidFill>
                <a:latin typeface="Calibri"/>
                <a:ea typeface="Calibri"/>
                <a:cs typeface="Calibri"/>
                <a:sym typeface="Calibri"/>
              </a:rPr>
            </a:br>
            <a:r>
              <a:rPr lang="en-IE" sz="2000" b="0" i="0" u="none" strike="noStrike" cap="none">
                <a:solidFill>
                  <a:schemeClr val="lt1"/>
                </a:solidFill>
                <a:latin typeface="Calibri"/>
                <a:ea typeface="Calibri"/>
                <a:cs typeface="Calibri"/>
                <a:sym typeface="Calibri"/>
              </a:rPr>
              <a:t>                                      months of graduating</a:t>
            </a:r>
            <a:endParaRPr sz="2000" b="1" i="0" u="none" strike="noStrike" cap="none">
              <a:solidFill>
                <a:schemeClr val="lt1"/>
              </a:solidFill>
              <a:latin typeface="Calibri"/>
              <a:ea typeface="Calibri"/>
              <a:cs typeface="Calibri"/>
              <a:sym typeface="Calibri"/>
            </a:endParaRPr>
          </a:p>
        </p:txBody>
      </p:sp>
      <p:sp>
        <p:nvSpPr>
          <p:cNvPr id="72" name="Google Shape;72;p7"/>
          <p:cNvSpPr/>
          <p:nvPr/>
        </p:nvSpPr>
        <p:spPr>
          <a:xfrm>
            <a:off x="704180" y="1778000"/>
            <a:ext cx="3850888" cy="2709333"/>
          </a:xfrm>
          <a:prstGeom prst="rect">
            <a:avLst/>
          </a:prstGeom>
          <a:solidFill>
            <a:srgbClr val="72E0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3" name="Google Shape;73;p7"/>
          <p:cNvSpPr/>
          <p:nvPr/>
        </p:nvSpPr>
        <p:spPr>
          <a:xfrm>
            <a:off x="704181" y="4707467"/>
            <a:ext cx="5327666" cy="1693333"/>
          </a:xfrm>
          <a:prstGeom prst="rect">
            <a:avLst/>
          </a:prstGeom>
          <a:solidFill>
            <a:srgbClr val="96BB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4" name="Google Shape;74;p7"/>
          <p:cNvSpPr/>
          <p:nvPr/>
        </p:nvSpPr>
        <p:spPr>
          <a:xfrm>
            <a:off x="7704667" y="592667"/>
            <a:ext cx="3742266" cy="3386666"/>
          </a:xfrm>
          <a:prstGeom prst="rect">
            <a:avLst/>
          </a:prstGeom>
          <a:solidFill>
            <a:srgbClr val="CFC49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5" name="Google Shape;75;p7"/>
          <p:cNvSpPr/>
          <p:nvPr/>
        </p:nvSpPr>
        <p:spPr>
          <a:xfrm>
            <a:off x="4792133" y="304800"/>
            <a:ext cx="2624667" cy="367453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6" name="Google Shape;76;p7"/>
          <p:cNvSpPr txBox="1"/>
          <p:nvPr/>
        </p:nvSpPr>
        <p:spPr>
          <a:xfrm>
            <a:off x="953377" y="3340191"/>
            <a:ext cx="3598513" cy="1015663"/>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of </a:t>
            </a:r>
            <a:r>
              <a:rPr lang="en-IE" sz="2000" b="1" i="0" u="none" strike="noStrike" cap="none">
                <a:solidFill>
                  <a:schemeClr val="lt1"/>
                </a:solidFill>
                <a:latin typeface="Calibri"/>
                <a:ea typeface="Calibri"/>
                <a:cs typeface="Calibri"/>
                <a:sym typeface="Calibri"/>
              </a:rPr>
              <a:t>universities worldwide </a:t>
            </a:r>
            <a:r>
              <a:rPr lang="en-IE" sz="2000" b="0" i="0" u="none" strike="noStrike" cap="none">
                <a:solidFill>
                  <a:schemeClr val="lt1"/>
                </a:solidFill>
                <a:latin typeface="Calibri"/>
                <a:ea typeface="Calibri"/>
                <a:cs typeface="Calibri"/>
                <a:sym typeface="Calibri"/>
              </a:rPr>
              <a:t>according to </a:t>
            </a:r>
            <a:r>
              <a:rPr lang="en-IE" sz="2000" b="1" i="0" u="none" strike="noStrike" cap="none">
                <a:solidFill>
                  <a:schemeClr val="lt1"/>
                </a:solidFill>
                <a:latin typeface="Calibri"/>
                <a:ea typeface="Calibri"/>
                <a:cs typeface="Calibri"/>
                <a:sym typeface="Calibri"/>
              </a:rPr>
              <a:t>QS World </a:t>
            </a:r>
            <a:br>
              <a:rPr lang="en-IE" sz="2000" b="1" i="0" u="none" strike="noStrike" cap="none">
                <a:solidFill>
                  <a:schemeClr val="lt1"/>
                </a:solidFill>
                <a:latin typeface="Calibri"/>
                <a:ea typeface="Calibri"/>
                <a:cs typeface="Calibri"/>
                <a:sym typeface="Calibri"/>
              </a:rPr>
            </a:br>
            <a:r>
              <a:rPr lang="en-IE" sz="2000" b="1" i="0" u="none" strike="noStrike" cap="none">
                <a:solidFill>
                  <a:schemeClr val="lt1"/>
                </a:solidFill>
                <a:latin typeface="Calibri"/>
                <a:ea typeface="Calibri"/>
                <a:cs typeface="Calibri"/>
                <a:sym typeface="Calibri"/>
              </a:rPr>
              <a:t>University Rankings</a:t>
            </a:r>
            <a:endParaRPr sz="1400" b="0" i="0" u="none" strike="noStrike" cap="none">
              <a:solidFill>
                <a:srgbClr val="000000"/>
              </a:solidFill>
              <a:latin typeface="Arial"/>
              <a:ea typeface="Arial"/>
              <a:cs typeface="Arial"/>
              <a:sym typeface="Arial"/>
            </a:endParaRPr>
          </a:p>
        </p:txBody>
      </p:sp>
      <p:sp>
        <p:nvSpPr>
          <p:cNvPr id="77" name="Google Shape;77;p7"/>
          <p:cNvSpPr txBox="1"/>
          <p:nvPr/>
        </p:nvSpPr>
        <p:spPr>
          <a:xfrm>
            <a:off x="966346" y="1898945"/>
            <a:ext cx="1537691" cy="590931"/>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We rank</a:t>
            </a:r>
            <a:br>
              <a:rPr lang="en-IE" sz="2000" b="0" i="0" u="none" strike="noStrike" cap="none">
                <a:solidFill>
                  <a:schemeClr val="lt1"/>
                </a:solidFill>
                <a:latin typeface="Calibri"/>
                <a:ea typeface="Calibri"/>
                <a:cs typeface="Calibri"/>
                <a:sym typeface="Calibri"/>
              </a:rPr>
            </a:br>
            <a:r>
              <a:rPr lang="en-IE" sz="2000" b="0" i="0" u="none" strike="noStrike" cap="none">
                <a:solidFill>
                  <a:schemeClr val="lt1"/>
                </a:solidFill>
                <a:latin typeface="Calibri"/>
                <a:ea typeface="Calibri"/>
                <a:cs typeface="Calibri"/>
                <a:sym typeface="Calibri"/>
              </a:rPr>
              <a:t>among the</a:t>
            </a:r>
            <a:endParaRPr sz="2000" b="1" i="0" u="none" strike="noStrike" cap="none">
              <a:solidFill>
                <a:schemeClr val="lt1"/>
              </a:solidFill>
              <a:latin typeface="Calibri"/>
              <a:ea typeface="Calibri"/>
              <a:cs typeface="Calibri"/>
              <a:sym typeface="Calibri"/>
            </a:endParaRPr>
          </a:p>
        </p:txBody>
      </p:sp>
      <p:sp>
        <p:nvSpPr>
          <p:cNvPr id="78" name="Google Shape;78;p7"/>
          <p:cNvSpPr txBox="1"/>
          <p:nvPr/>
        </p:nvSpPr>
        <p:spPr>
          <a:xfrm>
            <a:off x="1305942" y="2375309"/>
            <a:ext cx="1323682" cy="938719"/>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5500"/>
              <a:buFont typeface="Arial"/>
              <a:buNone/>
            </a:pPr>
            <a:r>
              <a:rPr lang="en-IE" sz="5500" b="1" i="0" u="none" strike="noStrike" cap="none">
                <a:solidFill>
                  <a:srgbClr val="243C57"/>
                </a:solidFill>
                <a:latin typeface="Calibri"/>
                <a:ea typeface="Calibri"/>
                <a:cs typeface="Calibri"/>
                <a:sym typeface="Calibri"/>
              </a:rPr>
              <a:t>top</a:t>
            </a:r>
            <a:endParaRPr sz="1400" b="0" i="0" u="none" strike="noStrike" cap="none">
              <a:solidFill>
                <a:srgbClr val="000000"/>
              </a:solidFill>
              <a:latin typeface="Arial"/>
              <a:ea typeface="Arial"/>
              <a:cs typeface="Arial"/>
              <a:sym typeface="Arial"/>
            </a:endParaRPr>
          </a:p>
        </p:txBody>
      </p:sp>
      <p:sp>
        <p:nvSpPr>
          <p:cNvPr id="79" name="Google Shape;79;p7"/>
          <p:cNvSpPr txBox="1"/>
          <p:nvPr/>
        </p:nvSpPr>
        <p:spPr>
          <a:xfrm>
            <a:off x="2225455" y="1610974"/>
            <a:ext cx="1323682" cy="2077492"/>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2900"/>
              <a:buFont typeface="Arial"/>
              <a:buNone/>
            </a:pPr>
            <a:r>
              <a:rPr lang="en-IE" sz="12900" b="1" i="0" u="none" strike="noStrike" cap="none">
                <a:solidFill>
                  <a:srgbClr val="243C57"/>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80" name="Google Shape;80;p7"/>
          <p:cNvSpPr txBox="1"/>
          <p:nvPr/>
        </p:nvSpPr>
        <p:spPr>
          <a:xfrm>
            <a:off x="2879267" y="1945667"/>
            <a:ext cx="1323682" cy="938719"/>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5500"/>
              <a:buFont typeface="Arial"/>
              <a:buNone/>
            </a:pPr>
            <a:r>
              <a:rPr lang="en-IE" sz="5500" b="1" i="0" u="none" strike="noStrike" cap="none">
                <a:solidFill>
                  <a:srgbClr val="243C57"/>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81" name="Google Shape;81;p7"/>
          <p:cNvSpPr txBox="1"/>
          <p:nvPr/>
        </p:nvSpPr>
        <p:spPr>
          <a:xfrm>
            <a:off x="2297145" y="4863547"/>
            <a:ext cx="3734701" cy="1323439"/>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of our researchers </a:t>
            </a:r>
            <a:endParaRPr sz="1400" b="0" i="0" u="none" strike="noStrike" cap="none">
              <a:solidFill>
                <a:srgbClr val="000000"/>
              </a:solidFill>
              <a:latin typeface="Arial"/>
              <a:ea typeface="Arial"/>
              <a:cs typeface="Arial"/>
              <a:sym typeface="Arial"/>
            </a:endParaRPr>
          </a:p>
          <a:p>
            <a:pPr marL="6350" marR="0" lvl="1" indent="0" algn="l" rtl="0">
              <a:lnSpc>
                <a:spcPct val="10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were named among </a:t>
            </a:r>
            <a:endParaRPr sz="1400" b="0" i="0" u="none" strike="noStrike" cap="none">
              <a:solidFill>
                <a:srgbClr val="000000"/>
              </a:solidFill>
              <a:latin typeface="Arial"/>
              <a:ea typeface="Arial"/>
              <a:cs typeface="Arial"/>
              <a:sym typeface="Arial"/>
            </a:endParaRPr>
          </a:p>
          <a:p>
            <a:pPr marL="6350" marR="0" lvl="1" indent="0" algn="l" rtl="0">
              <a:lnSpc>
                <a:spcPct val="10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the </a:t>
            </a:r>
            <a:r>
              <a:rPr lang="en-IE" sz="2000" b="1" i="0" u="none" strike="noStrike" cap="none">
                <a:solidFill>
                  <a:schemeClr val="lt1"/>
                </a:solidFill>
                <a:latin typeface="Calibri"/>
                <a:ea typeface="Calibri"/>
                <a:cs typeface="Calibri"/>
                <a:sym typeface="Calibri"/>
              </a:rPr>
              <a:t>World’s Most Highly Cited Researchers 2016 </a:t>
            </a:r>
            <a:r>
              <a:rPr lang="en-IE" sz="2000" b="0" i="0" u="none" strike="noStrike" cap="none">
                <a:solidFill>
                  <a:schemeClr val="lt1"/>
                </a:solidFill>
                <a:latin typeface="Calibri"/>
                <a:ea typeface="Calibri"/>
                <a:cs typeface="Calibri"/>
                <a:sym typeface="Calibri"/>
              </a:rPr>
              <a:t>by Clarivate</a:t>
            </a:r>
            <a:endParaRPr sz="2000" b="1" i="0" u="none" strike="noStrike" cap="none">
              <a:solidFill>
                <a:schemeClr val="lt1"/>
              </a:solidFill>
              <a:latin typeface="Calibri"/>
              <a:ea typeface="Calibri"/>
              <a:cs typeface="Calibri"/>
              <a:sym typeface="Calibri"/>
            </a:endParaRPr>
          </a:p>
        </p:txBody>
      </p:sp>
      <p:sp>
        <p:nvSpPr>
          <p:cNvPr id="82" name="Google Shape;82;p7"/>
          <p:cNvSpPr txBox="1"/>
          <p:nvPr/>
        </p:nvSpPr>
        <p:spPr>
          <a:xfrm>
            <a:off x="750733" y="4052067"/>
            <a:ext cx="1499859" cy="3093154"/>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9500"/>
              <a:buFont typeface="Arial"/>
              <a:buNone/>
            </a:pPr>
            <a:r>
              <a:rPr lang="en-IE" sz="19500" b="1" i="0" u="none" strike="noStrike" cap="none">
                <a:solidFill>
                  <a:srgbClr val="414B57"/>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sp>
        <p:nvSpPr>
          <p:cNvPr id="83" name="Google Shape;83;p7"/>
          <p:cNvSpPr txBox="1"/>
          <p:nvPr/>
        </p:nvSpPr>
        <p:spPr>
          <a:xfrm>
            <a:off x="4894816" y="475937"/>
            <a:ext cx="1961024" cy="590931"/>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Since </a:t>
            </a:r>
            <a:r>
              <a:rPr lang="en-IE" sz="2000" b="1" i="0" u="none" strike="noStrike" cap="none">
                <a:solidFill>
                  <a:schemeClr val="lt1"/>
                </a:solidFill>
                <a:latin typeface="Calibri"/>
                <a:ea typeface="Calibri"/>
                <a:cs typeface="Calibri"/>
                <a:sym typeface="Calibri"/>
              </a:rPr>
              <a:t>2005</a:t>
            </a:r>
            <a:r>
              <a:rPr lang="en-IE" sz="2000" b="0" i="0" u="none" strike="noStrike" cap="none">
                <a:solidFill>
                  <a:schemeClr val="lt1"/>
                </a:solidFill>
                <a:latin typeface="Calibri"/>
                <a:ea typeface="Calibri"/>
                <a:cs typeface="Calibri"/>
                <a:sym typeface="Calibri"/>
              </a:rPr>
              <a:t> we </a:t>
            </a:r>
            <a:endParaRPr sz="1400" b="0" i="0" u="none" strike="noStrike" cap="none">
              <a:solidFill>
                <a:srgbClr val="000000"/>
              </a:solidFill>
              <a:latin typeface="Arial"/>
              <a:ea typeface="Arial"/>
              <a:cs typeface="Arial"/>
              <a:sym typeface="Arial"/>
            </a:endParaRPr>
          </a:p>
          <a:p>
            <a:pPr marL="6350" marR="0" lvl="1" indent="0" algn="l" rtl="0">
              <a:lnSpc>
                <a:spcPct val="8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have </a:t>
            </a:r>
            <a:r>
              <a:rPr lang="en-IE" sz="2000" b="1" i="0" u="none" strike="noStrike" cap="none">
                <a:solidFill>
                  <a:schemeClr val="lt1"/>
                </a:solidFill>
                <a:latin typeface="Calibri"/>
                <a:ea typeface="Calibri"/>
                <a:cs typeface="Calibri"/>
                <a:sym typeface="Calibri"/>
              </a:rPr>
              <a:t>opened</a:t>
            </a:r>
            <a:endParaRPr sz="1400" b="0" i="0" u="none" strike="noStrike" cap="none">
              <a:solidFill>
                <a:srgbClr val="000000"/>
              </a:solidFill>
              <a:latin typeface="Arial"/>
              <a:ea typeface="Arial"/>
              <a:cs typeface="Arial"/>
              <a:sym typeface="Arial"/>
            </a:endParaRPr>
          </a:p>
        </p:txBody>
      </p:sp>
      <p:sp>
        <p:nvSpPr>
          <p:cNvPr id="84" name="Google Shape;84;p7"/>
          <p:cNvSpPr txBox="1"/>
          <p:nvPr/>
        </p:nvSpPr>
        <p:spPr>
          <a:xfrm>
            <a:off x="4853565" y="693834"/>
            <a:ext cx="1796374" cy="1600438"/>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9800"/>
              <a:buFont typeface="Arial"/>
              <a:buNone/>
            </a:pPr>
            <a:r>
              <a:rPr lang="en-IE" sz="9800" b="1" i="0" u="none" strike="noStrike" cap="none">
                <a:solidFill>
                  <a:srgbClr val="3F3F3F"/>
                </a:solidFill>
                <a:latin typeface="Calibri"/>
                <a:ea typeface="Calibri"/>
                <a:cs typeface="Calibri"/>
                <a:sym typeface="Calibri"/>
              </a:rPr>
              <a:t>16</a:t>
            </a:r>
            <a:endParaRPr sz="1400" b="0" i="0" u="none" strike="noStrike" cap="none">
              <a:solidFill>
                <a:srgbClr val="000000"/>
              </a:solidFill>
              <a:latin typeface="Arial"/>
              <a:ea typeface="Arial"/>
              <a:cs typeface="Arial"/>
              <a:sym typeface="Arial"/>
            </a:endParaRPr>
          </a:p>
        </p:txBody>
      </p:sp>
      <p:sp>
        <p:nvSpPr>
          <p:cNvPr id="85" name="Google Shape;85;p7"/>
          <p:cNvSpPr txBox="1"/>
          <p:nvPr/>
        </p:nvSpPr>
        <p:spPr>
          <a:xfrm>
            <a:off x="4877882" y="2450571"/>
            <a:ext cx="2592602" cy="1408078"/>
          </a:xfrm>
          <a:prstGeom prst="rect">
            <a:avLst/>
          </a:prstGeom>
          <a:noFill/>
          <a:ln>
            <a:noFill/>
          </a:ln>
        </p:spPr>
        <p:txBody>
          <a:bodyPr spcFirstLastPara="1" wrap="square" lIns="91425" tIns="45700" rIns="91425" bIns="45700" anchor="t" anchorCtr="0">
            <a:noAutofit/>
          </a:bodyPr>
          <a:lstStyle/>
          <a:p>
            <a:pPr marL="6350" marR="0" lvl="1" indent="0" algn="l" rtl="0">
              <a:lnSpc>
                <a:spcPct val="90000"/>
              </a:lnSpc>
              <a:spcBef>
                <a:spcPts val="0"/>
              </a:spcBef>
              <a:spcAft>
                <a:spcPts val="0"/>
              </a:spcAft>
              <a:buClr>
                <a:srgbClr val="000000"/>
              </a:buClr>
              <a:buSzPts val="1900"/>
              <a:buFont typeface="Arial"/>
              <a:buNone/>
            </a:pPr>
            <a:r>
              <a:rPr lang="en-IE" sz="1900" b="0" i="0" u="none" strike="noStrike" cap="none">
                <a:solidFill>
                  <a:schemeClr val="lt1"/>
                </a:solidFill>
                <a:latin typeface="Calibri"/>
                <a:ea typeface="Calibri"/>
                <a:cs typeface="Calibri"/>
                <a:sym typeface="Calibri"/>
              </a:rPr>
              <a:t>which has transformed the campus and given students and staff access to the very best facilities and research</a:t>
            </a:r>
            <a:endParaRPr sz="1900" b="1" i="0" u="none" strike="noStrike" cap="none">
              <a:solidFill>
                <a:schemeClr val="lt1"/>
              </a:solidFill>
              <a:latin typeface="Calibri"/>
              <a:ea typeface="Calibri"/>
              <a:cs typeface="Calibri"/>
              <a:sym typeface="Calibri"/>
            </a:endParaRPr>
          </a:p>
        </p:txBody>
      </p:sp>
      <p:sp>
        <p:nvSpPr>
          <p:cNvPr id="86" name="Google Shape;86;p7"/>
          <p:cNvSpPr txBox="1"/>
          <p:nvPr/>
        </p:nvSpPr>
        <p:spPr>
          <a:xfrm>
            <a:off x="4889050" y="1999160"/>
            <a:ext cx="2288161" cy="533992"/>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3500"/>
              <a:buFont typeface="Arial"/>
              <a:buNone/>
            </a:pPr>
            <a:r>
              <a:rPr lang="en-IE" sz="3500" b="1" i="0" u="none" strike="noStrike" cap="none">
                <a:solidFill>
                  <a:srgbClr val="3F3F3F"/>
                </a:solidFill>
                <a:latin typeface="Calibri"/>
                <a:ea typeface="Calibri"/>
                <a:cs typeface="Calibri"/>
                <a:sym typeface="Calibri"/>
              </a:rPr>
              <a:t>buildings</a:t>
            </a:r>
            <a:endParaRPr sz="1400" b="0" i="0" u="none" strike="noStrike" cap="none">
              <a:solidFill>
                <a:srgbClr val="000000"/>
              </a:solidFill>
              <a:latin typeface="Arial"/>
              <a:ea typeface="Arial"/>
              <a:cs typeface="Arial"/>
              <a:sym typeface="Arial"/>
            </a:endParaRPr>
          </a:p>
        </p:txBody>
      </p:sp>
      <p:sp>
        <p:nvSpPr>
          <p:cNvPr id="87" name="Google Shape;87;p7"/>
          <p:cNvSpPr txBox="1"/>
          <p:nvPr/>
        </p:nvSpPr>
        <p:spPr>
          <a:xfrm>
            <a:off x="6117435" y="1530459"/>
            <a:ext cx="2288161" cy="533992"/>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3500"/>
              <a:buFont typeface="Arial"/>
              <a:buNone/>
            </a:pPr>
            <a:r>
              <a:rPr lang="en-IE" sz="3500" b="1" i="0" u="none" strike="noStrike" cap="none">
                <a:solidFill>
                  <a:srgbClr val="3F3F3F"/>
                </a:solidFill>
                <a:latin typeface="Calibri"/>
                <a:ea typeface="Calibri"/>
                <a:cs typeface="Calibri"/>
                <a:sym typeface="Calibri"/>
              </a:rPr>
              <a:t>new</a:t>
            </a:r>
            <a:endParaRPr sz="1400" b="0" i="0" u="none" strike="noStrike" cap="none">
              <a:solidFill>
                <a:srgbClr val="000000"/>
              </a:solidFill>
              <a:latin typeface="Arial"/>
              <a:ea typeface="Arial"/>
              <a:cs typeface="Arial"/>
              <a:sym typeface="Arial"/>
            </a:endParaRPr>
          </a:p>
        </p:txBody>
      </p:sp>
      <p:sp>
        <p:nvSpPr>
          <p:cNvPr id="88" name="Google Shape;88;p7"/>
          <p:cNvSpPr txBox="1"/>
          <p:nvPr/>
        </p:nvSpPr>
        <p:spPr>
          <a:xfrm>
            <a:off x="7820001" y="696244"/>
            <a:ext cx="3332981" cy="590931"/>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In 2015/2016, the University had an </a:t>
            </a:r>
            <a:r>
              <a:rPr lang="en-IE" sz="2000" b="1" i="0" u="none" strike="noStrike" cap="none">
                <a:solidFill>
                  <a:schemeClr val="lt1"/>
                </a:solidFill>
                <a:latin typeface="Calibri"/>
                <a:ea typeface="Calibri"/>
                <a:cs typeface="Calibri"/>
                <a:sym typeface="Calibri"/>
              </a:rPr>
              <a:t>annual income </a:t>
            </a:r>
            <a:r>
              <a:rPr lang="en-IE" sz="2000" b="0" i="0" u="none" strike="noStrike" cap="none">
                <a:solidFill>
                  <a:schemeClr val="lt1"/>
                </a:solidFill>
                <a:latin typeface="Calibri"/>
                <a:ea typeface="Calibri"/>
                <a:cs typeface="Calibri"/>
                <a:sym typeface="Calibri"/>
              </a:rPr>
              <a:t>of</a:t>
            </a:r>
            <a:endParaRPr sz="2000" b="1" i="0" u="none" strike="noStrike" cap="none">
              <a:solidFill>
                <a:schemeClr val="lt1"/>
              </a:solidFill>
              <a:latin typeface="Calibri"/>
              <a:ea typeface="Calibri"/>
              <a:cs typeface="Calibri"/>
              <a:sym typeface="Calibri"/>
            </a:endParaRPr>
          </a:p>
        </p:txBody>
      </p:sp>
      <p:sp>
        <p:nvSpPr>
          <p:cNvPr id="89" name="Google Shape;89;p7"/>
          <p:cNvSpPr txBox="1"/>
          <p:nvPr/>
        </p:nvSpPr>
        <p:spPr>
          <a:xfrm>
            <a:off x="8051879" y="974190"/>
            <a:ext cx="3381985" cy="1400383"/>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8500"/>
              <a:buFont typeface="Arial"/>
              <a:buNone/>
            </a:pPr>
            <a:r>
              <a:rPr lang="en-IE" sz="8500" b="1" i="0" u="none" strike="noStrike" cap="none">
                <a:solidFill>
                  <a:srgbClr val="75114A"/>
                </a:solidFill>
                <a:latin typeface="Calibri"/>
                <a:ea typeface="Calibri"/>
                <a:cs typeface="Calibri"/>
                <a:sym typeface="Calibri"/>
              </a:rPr>
              <a:t>€218.5</a:t>
            </a:r>
            <a:endParaRPr sz="1400" b="0" i="0" u="none" strike="noStrike" cap="none">
              <a:solidFill>
                <a:srgbClr val="000000"/>
              </a:solidFill>
              <a:latin typeface="Arial"/>
              <a:ea typeface="Arial"/>
              <a:cs typeface="Arial"/>
              <a:sym typeface="Arial"/>
            </a:endParaRPr>
          </a:p>
        </p:txBody>
      </p:sp>
      <p:sp>
        <p:nvSpPr>
          <p:cNvPr id="90" name="Google Shape;90;p7"/>
          <p:cNvSpPr txBox="1"/>
          <p:nvPr/>
        </p:nvSpPr>
        <p:spPr>
          <a:xfrm>
            <a:off x="9992465" y="2070383"/>
            <a:ext cx="1380740" cy="508729"/>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3300"/>
              <a:buFont typeface="Arial"/>
              <a:buNone/>
            </a:pPr>
            <a:r>
              <a:rPr lang="en-IE" sz="3300" b="0" i="0" u="none" strike="noStrike" cap="none">
                <a:solidFill>
                  <a:srgbClr val="753055"/>
                </a:solidFill>
                <a:latin typeface="Calibri"/>
                <a:ea typeface="Calibri"/>
                <a:cs typeface="Calibri"/>
                <a:sym typeface="Calibri"/>
              </a:rPr>
              <a:t>million</a:t>
            </a:r>
            <a:endParaRPr sz="3300" b="1" i="0" u="none" strike="noStrike" cap="none">
              <a:solidFill>
                <a:srgbClr val="753055"/>
              </a:solidFill>
              <a:latin typeface="Calibri"/>
              <a:ea typeface="Calibri"/>
              <a:cs typeface="Calibri"/>
              <a:sym typeface="Calibri"/>
            </a:endParaRPr>
          </a:p>
        </p:txBody>
      </p:sp>
      <p:sp>
        <p:nvSpPr>
          <p:cNvPr id="91" name="Google Shape;91;p7"/>
          <p:cNvSpPr txBox="1"/>
          <p:nvPr/>
        </p:nvSpPr>
        <p:spPr>
          <a:xfrm>
            <a:off x="7781904" y="3371312"/>
            <a:ext cx="3659401" cy="508729"/>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3300"/>
              <a:buFont typeface="Arial"/>
              <a:buNone/>
            </a:pPr>
            <a:r>
              <a:rPr lang="en-IE" sz="3300" b="0" i="0" u="none" strike="noStrike" cap="none">
                <a:solidFill>
                  <a:srgbClr val="753055"/>
                </a:solidFill>
                <a:latin typeface="Calibri"/>
                <a:ea typeface="Calibri"/>
                <a:cs typeface="Calibri"/>
                <a:sym typeface="Calibri"/>
              </a:rPr>
              <a:t>alumni worldwide</a:t>
            </a:r>
            <a:endParaRPr sz="3300" b="1" i="0" u="none" strike="noStrike" cap="none">
              <a:solidFill>
                <a:srgbClr val="753055"/>
              </a:solidFill>
              <a:latin typeface="Calibri"/>
              <a:ea typeface="Calibri"/>
              <a:cs typeface="Calibri"/>
              <a:sym typeface="Calibri"/>
            </a:endParaRPr>
          </a:p>
        </p:txBody>
      </p:sp>
      <p:sp>
        <p:nvSpPr>
          <p:cNvPr id="92" name="Google Shape;92;p7"/>
          <p:cNvSpPr txBox="1"/>
          <p:nvPr/>
        </p:nvSpPr>
        <p:spPr>
          <a:xfrm>
            <a:off x="7768934" y="2849970"/>
            <a:ext cx="953536" cy="508729"/>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3300"/>
              <a:buFont typeface="Arial"/>
              <a:buNone/>
            </a:pPr>
            <a:r>
              <a:rPr lang="en-IE" sz="3300" b="0" i="0" u="none" strike="noStrike" cap="none">
                <a:solidFill>
                  <a:schemeClr val="lt1"/>
                </a:solidFill>
                <a:latin typeface="Calibri"/>
                <a:ea typeface="Calibri"/>
                <a:cs typeface="Calibri"/>
                <a:sym typeface="Calibri"/>
              </a:rPr>
              <a:t>over</a:t>
            </a:r>
            <a:endParaRPr sz="3300" b="1" i="0" u="none" strike="noStrike" cap="none">
              <a:solidFill>
                <a:schemeClr val="lt1"/>
              </a:solidFill>
              <a:latin typeface="Calibri"/>
              <a:ea typeface="Calibri"/>
              <a:cs typeface="Calibri"/>
              <a:sym typeface="Calibri"/>
            </a:endParaRPr>
          </a:p>
        </p:txBody>
      </p:sp>
      <p:sp>
        <p:nvSpPr>
          <p:cNvPr id="93" name="Google Shape;93;p7"/>
          <p:cNvSpPr txBox="1"/>
          <p:nvPr/>
        </p:nvSpPr>
        <p:spPr>
          <a:xfrm>
            <a:off x="8589525" y="2331232"/>
            <a:ext cx="3381985" cy="1246495"/>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7300"/>
              <a:buFont typeface="Arial"/>
              <a:buNone/>
            </a:pPr>
            <a:r>
              <a:rPr lang="en-IE" sz="7300" b="1" i="0" u="none" strike="noStrike" cap="none">
                <a:solidFill>
                  <a:srgbClr val="75114A"/>
                </a:solidFill>
                <a:latin typeface="Calibri"/>
                <a:ea typeface="Calibri"/>
                <a:cs typeface="Calibri"/>
                <a:sym typeface="Calibri"/>
              </a:rPr>
              <a:t>90,000</a:t>
            </a:r>
            <a:endParaRPr sz="1400" b="0" i="0" u="none" strike="noStrike" cap="none">
              <a:solidFill>
                <a:srgbClr val="000000"/>
              </a:solidFill>
              <a:latin typeface="Arial"/>
              <a:ea typeface="Arial"/>
              <a:cs typeface="Arial"/>
              <a:sym typeface="Arial"/>
            </a:endParaRPr>
          </a:p>
        </p:txBody>
      </p:sp>
      <p:cxnSp>
        <p:nvCxnSpPr>
          <p:cNvPr id="94" name="Google Shape;94;p7"/>
          <p:cNvCxnSpPr/>
          <p:nvPr/>
        </p:nvCxnSpPr>
        <p:spPr>
          <a:xfrm>
            <a:off x="7951104" y="2546687"/>
            <a:ext cx="3216249" cy="0"/>
          </a:xfrm>
          <a:prstGeom prst="straightConnector1">
            <a:avLst/>
          </a:prstGeom>
          <a:noFill/>
          <a:ln w="28575" cap="flat" cmpd="sng">
            <a:solidFill>
              <a:srgbClr val="EAF1D3"/>
            </a:solidFill>
            <a:prstDash val="solid"/>
            <a:miter lim="800000"/>
            <a:headEnd type="none" w="sm" len="sm"/>
            <a:tailEnd type="none" w="sm" len="sm"/>
          </a:ln>
        </p:spPr>
      </p:cxnSp>
      <p:sp>
        <p:nvSpPr>
          <p:cNvPr id="95" name="Google Shape;95;p7"/>
          <p:cNvSpPr txBox="1"/>
          <p:nvPr/>
        </p:nvSpPr>
        <p:spPr>
          <a:xfrm>
            <a:off x="6639342" y="4595845"/>
            <a:ext cx="1975981" cy="1938992"/>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2000"/>
              <a:buFont typeface="Arial"/>
              <a:buNone/>
            </a:pPr>
            <a:r>
              <a:rPr lang="en-IE" sz="12000" b="1" i="0" u="none" strike="noStrike" cap="none">
                <a:solidFill>
                  <a:srgbClr val="6B0E33"/>
                </a:solidFill>
                <a:latin typeface="Calibri"/>
                <a:ea typeface="Calibri"/>
                <a:cs typeface="Calibri"/>
                <a:sym typeface="Calibri"/>
              </a:rPr>
              <a:t>96</a:t>
            </a:r>
            <a:endParaRPr sz="1400" b="0" i="0" u="none" strike="noStrike" cap="none">
              <a:solidFill>
                <a:srgbClr val="000000"/>
              </a:solidFill>
              <a:latin typeface="Arial"/>
              <a:ea typeface="Arial"/>
              <a:cs typeface="Arial"/>
              <a:sym typeface="Arial"/>
            </a:endParaRPr>
          </a:p>
        </p:txBody>
      </p:sp>
      <p:sp>
        <p:nvSpPr>
          <p:cNvPr id="96" name="Google Shape;96;p7"/>
          <p:cNvSpPr txBox="1"/>
          <p:nvPr/>
        </p:nvSpPr>
        <p:spPr>
          <a:xfrm>
            <a:off x="8119101" y="4790338"/>
            <a:ext cx="835362" cy="1169551"/>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7000"/>
              <a:buFont typeface="Arial"/>
              <a:buNone/>
            </a:pPr>
            <a:r>
              <a:rPr lang="en-IE" sz="7000" b="1" i="0" u="none" strike="noStrike" cap="none">
                <a:solidFill>
                  <a:srgbClr val="6B0E33"/>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97" name="Google Shape;97;p7"/>
          <p:cNvSpPr txBox="1"/>
          <p:nvPr/>
        </p:nvSpPr>
        <p:spPr>
          <a:xfrm>
            <a:off x="511197" y="228758"/>
            <a:ext cx="2694067" cy="1426544"/>
          </a:xfrm>
          <a:prstGeom prst="rect">
            <a:avLst/>
          </a:prstGeom>
          <a:noFill/>
          <a:ln>
            <a:noFill/>
          </a:ln>
        </p:spPr>
        <p:txBody>
          <a:bodyPr spcFirstLastPara="1" wrap="square" lIns="91425" tIns="45700" rIns="91425" bIns="45700" anchor="t" anchorCtr="0">
            <a:noAutofit/>
          </a:bodyPr>
          <a:lstStyle/>
          <a:p>
            <a:pPr marL="6350" marR="0" lvl="1" indent="0" algn="l" rtl="0">
              <a:lnSpc>
                <a:spcPct val="70000"/>
              </a:lnSpc>
              <a:spcBef>
                <a:spcPts val="0"/>
              </a:spcBef>
              <a:spcAft>
                <a:spcPts val="0"/>
              </a:spcAft>
              <a:buClr>
                <a:srgbClr val="000000"/>
              </a:buClr>
              <a:buSzPts val="6000"/>
              <a:buFont typeface="Arial"/>
              <a:buNone/>
            </a:pPr>
            <a:r>
              <a:rPr lang="en-IE" sz="6000" b="0" i="0" u="none" strike="noStrike" cap="none">
                <a:solidFill>
                  <a:schemeClr val="lt1"/>
                </a:solidFill>
                <a:latin typeface="Calibri"/>
                <a:ea typeface="Calibri"/>
                <a:cs typeface="Calibri"/>
                <a:sym typeface="Calibri"/>
              </a:rPr>
              <a:t>At a</a:t>
            </a:r>
            <a:endParaRPr sz="1400" b="0" i="0" u="none" strike="noStrike" cap="none">
              <a:solidFill>
                <a:srgbClr val="000000"/>
              </a:solidFill>
              <a:latin typeface="Arial"/>
              <a:ea typeface="Arial"/>
              <a:cs typeface="Arial"/>
              <a:sym typeface="Arial"/>
            </a:endParaRPr>
          </a:p>
          <a:p>
            <a:pPr marL="6350" marR="0" lvl="1" indent="0" algn="l" rtl="0">
              <a:lnSpc>
                <a:spcPct val="70000"/>
              </a:lnSpc>
              <a:spcBef>
                <a:spcPts val="0"/>
              </a:spcBef>
              <a:spcAft>
                <a:spcPts val="0"/>
              </a:spcAft>
              <a:buClr>
                <a:srgbClr val="000000"/>
              </a:buClr>
              <a:buSzPts val="6000"/>
              <a:buFont typeface="Arial"/>
              <a:buNone/>
            </a:pPr>
            <a:r>
              <a:rPr lang="en-IE" sz="6000" b="0" i="0" u="none" strike="noStrike" cap="none">
                <a:solidFill>
                  <a:schemeClr val="lt1"/>
                </a:solidFill>
                <a:latin typeface="Calibri"/>
                <a:ea typeface="Calibri"/>
                <a:cs typeface="Calibri"/>
                <a:sym typeface="Calibri"/>
              </a:rPr>
              <a:t>glance</a:t>
            </a:r>
            <a:endParaRPr sz="1400" b="0" i="0" u="none" strike="noStrike" cap="none">
              <a:solidFill>
                <a:srgbClr val="000000"/>
              </a:solidFill>
              <a:latin typeface="Arial"/>
              <a:ea typeface="Arial"/>
              <a:cs typeface="Arial"/>
              <a:sym typeface="Arial"/>
            </a:endParaRPr>
          </a:p>
        </p:txBody>
      </p:sp>
      <p:sp>
        <p:nvSpPr>
          <p:cNvPr id="98" name="Google Shape;98;p7"/>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99"/>
        <p:cNvGrpSpPr/>
        <p:nvPr/>
      </p:nvGrpSpPr>
      <p:grpSpPr>
        <a:xfrm>
          <a:off x="0" y="0"/>
          <a:ext cx="0" cy="0"/>
          <a:chOff x="0" y="0"/>
          <a:chExt cx="0" cy="0"/>
        </a:xfrm>
      </p:grpSpPr>
      <p:sp>
        <p:nvSpPr>
          <p:cNvPr id="100" name="Google Shape;100;p8"/>
          <p:cNvSpPr/>
          <p:nvPr/>
        </p:nvSpPr>
        <p:spPr>
          <a:xfrm>
            <a:off x="0" y="0"/>
            <a:ext cx="12192000" cy="6858000"/>
          </a:xfrm>
          <a:prstGeom prst="rect">
            <a:avLst/>
          </a:prstGeom>
          <a:solidFill>
            <a:srgbClr val="52D0B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8"/>
          <p:cNvPicPr preferRelativeResize="0"/>
          <p:nvPr/>
        </p:nvPicPr>
        <p:blipFill rotWithShape="1">
          <a:blip r:embed="rId2">
            <a:alphaModFix/>
          </a:blip>
          <a:srcRect t="-1" r="1941" b="-7882"/>
          <a:stretch/>
        </p:blipFill>
        <p:spPr>
          <a:xfrm>
            <a:off x="3747382" y="755373"/>
            <a:ext cx="8471122" cy="6102627"/>
          </a:xfrm>
          <a:prstGeom prst="rect">
            <a:avLst/>
          </a:prstGeom>
          <a:noFill/>
          <a:ln>
            <a:noFill/>
          </a:ln>
        </p:spPr>
      </p:pic>
      <p:sp>
        <p:nvSpPr>
          <p:cNvPr id="102" name="Google Shape;102;p8"/>
          <p:cNvSpPr txBox="1"/>
          <p:nvPr/>
        </p:nvSpPr>
        <p:spPr>
          <a:xfrm>
            <a:off x="460397" y="381158"/>
            <a:ext cx="2694067" cy="1315360"/>
          </a:xfrm>
          <a:prstGeom prst="rect">
            <a:avLst/>
          </a:prstGeom>
          <a:noFill/>
          <a:ln>
            <a:noFill/>
          </a:ln>
        </p:spPr>
        <p:txBody>
          <a:bodyPr spcFirstLastPara="1" wrap="square" lIns="91425" tIns="45700" rIns="91425" bIns="45700" anchor="t" anchorCtr="0">
            <a:noAutofit/>
          </a:bodyPr>
          <a:lstStyle/>
          <a:p>
            <a:pPr marL="6350" marR="0" lvl="1" indent="0" algn="l" rtl="0">
              <a:lnSpc>
                <a:spcPct val="70000"/>
              </a:lnSpc>
              <a:spcBef>
                <a:spcPts val="0"/>
              </a:spcBef>
              <a:spcAft>
                <a:spcPts val="0"/>
              </a:spcAft>
              <a:buClr>
                <a:srgbClr val="000000"/>
              </a:buClr>
              <a:buSzPts val="5500"/>
              <a:buFont typeface="Arial"/>
              <a:buNone/>
            </a:pPr>
            <a:r>
              <a:rPr lang="en-IE" sz="5500" b="0" i="0" u="none" strike="noStrike" cap="none">
                <a:solidFill>
                  <a:schemeClr val="lt1"/>
                </a:solidFill>
                <a:latin typeface="Calibri"/>
                <a:ea typeface="Calibri"/>
                <a:cs typeface="Calibri"/>
                <a:sym typeface="Calibri"/>
              </a:rPr>
              <a:t>World</a:t>
            </a:r>
            <a:endParaRPr sz="1400" b="0" i="0" u="none" strike="noStrike" cap="none">
              <a:solidFill>
                <a:srgbClr val="000000"/>
              </a:solidFill>
              <a:latin typeface="Arial"/>
              <a:ea typeface="Arial"/>
              <a:cs typeface="Arial"/>
              <a:sym typeface="Arial"/>
            </a:endParaRPr>
          </a:p>
          <a:p>
            <a:pPr marL="6350" marR="0" lvl="1" indent="0" algn="l" rtl="0">
              <a:lnSpc>
                <a:spcPct val="70000"/>
              </a:lnSpc>
              <a:spcBef>
                <a:spcPts val="0"/>
              </a:spcBef>
              <a:spcAft>
                <a:spcPts val="0"/>
              </a:spcAft>
              <a:buClr>
                <a:srgbClr val="000000"/>
              </a:buClr>
              <a:buSzPts val="5500"/>
              <a:buFont typeface="Arial"/>
              <a:buNone/>
            </a:pPr>
            <a:r>
              <a:rPr lang="en-IE" sz="5500" b="0" i="0" u="none" strike="noStrike" cap="none">
                <a:solidFill>
                  <a:schemeClr val="lt1"/>
                </a:solidFill>
                <a:latin typeface="Calibri"/>
                <a:ea typeface="Calibri"/>
                <a:cs typeface="Calibri"/>
                <a:sym typeface="Calibri"/>
              </a:rPr>
              <a:t>Ranking</a:t>
            </a:r>
            <a:endParaRPr sz="1400" b="0" i="0" u="none" strike="noStrike" cap="none">
              <a:solidFill>
                <a:srgbClr val="000000"/>
              </a:solidFill>
              <a:latin typeface="Arial"/>
              <a:ea typeface="Arial"/>
              <a:cs typeface="Arial"/>
              <a:sym typeface="Arial"/>
            </a:endParaRPr>
          </a:p>
        </p:txBody>
      </p:sp>
      <p:sp>
        <p:nvSpPr>
          <p:cNvPr id="103" name="Google Shape;103;p8"/>
          <p:cNvSpPr txBox="1"/>
          <p:nvPr/>
        </p:nvSpPr>
        <p:spPr>
          <a:xfrm>
            <a:off x="460397" y="1661930"/>
            <a:ext cx="4590317" cy="1815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E" sz="1400" b="1" i="0" u="none" strike="noStrike" cap="none">
                <a:solidFill>
                  <a:srgbClr val="204A51"/>
                </a:solidFill>
                <a:latin typeface="Garamond"/>
                <a:ea typeface="Garamond"/>
                <a:cs typeface="Garamond"/>
                <a:sym typeface="Garamond"/>
              </a:rPr>
              <a:t>Since 2012, NUI Galway has been </a:t>
            </a:r>
            <a:br>
              <a:rPr lang="en-IE" sz="1400" b="1" i="0" u="none" strike="noStrike" cap="none">
                <a:solidFill>
                  <a:srgbClr val="204A51"/>
                </a:solidFill>
                <a:latin typeface="Garamond"/>
                <a:ea typeface="Garamond"/>
                <a:cs typeface="Garamond"/>
                <a:sym typeface="Garamond"/>
              </a:rPr>
            </a:br>
            <a:r>
              <a:rPr lang="en-IE" sz="1400" b="1" i="0" u="none" strike="noStrike" cap="none">
                <a:solidFill>
                  <a:srgbClr val="204A51"/>
                </a:solidFill>
                <a:latin typeface="Garamond"/>
                <a:ea typeface="Garamond"/>
                <a:cs typeface="Garamond"/>
                <a:sym typeface="Garamond"/>
              </a:rPr>
              <a:t>the only university in Ireland to rise </a:t>
            </a:r>
            <a:br>
              <a:rPr lang="en-IE" sz="1400" b="1" i="0" u="none" strike="noStrike" cap="none">
                <a:solidFill>
                  <a:srgbClr val="204A51"/>
                </a:solidFill>
                <a:latin typeface="Garamond"/>
                <a:ea typeface="Garamond"/>
                <a:cs typeface="Garamond"/>
                <a:sym typeface="Garamond"/>
              </a:rPr>
            </a:br>
            <a:r>
              <a:rPr lang="en-IE" sz="1400" b="1" i="0" u="none" strike="noStrike" cap="none">
                <a:solidFill>
                  <a:srgbClr val="204A51"/>
                </a:solidFill>
                <a:latin typeface="Garamond"/>
                <a:ea typeface="Garamond"/>
                <a:cs typeface="Garamond"/>
                <a:sym typeface="Garamond"/>
              </a:rPr>
              <a:t>consistently in the most competitive </a:t>
            </a:r>
            <a:br>
              <a:rPr lang="en-IE" sz="1400" b="1" i="0" u="none" strike="noStrike" cap="none">
                <a:solidFill>
                  <a:srgbClr val="204A51"/>
                </a:solidFill>
                <a:latin typeface="Garamond"/>
                <a:ea typeface="Garamond"/>
                <a:cs typeface="Garamond"/>
                <a:sym typeface="Garamond"/>
              </a:rPr>
            </a:br>
            <a:r>
              <a:rPr lang="en-IE" sz="1400" b="1" i="0" u="none" strike="noStrike" cap="none">
                <a:solidFill>
                  <a:srgbClr val="204A51"/>
                </a:solidFill>
                <a:latin typeface="Garamond"/>
                <a:ea typeface="Garamond"/>
                <a:cs typeface="Garamond"/>
                <a:sym typeface="Garamond"/>
              </a:rPr>
              <a:t>World University Rankings. Both the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IE" sz="1400" b="1" i="1" u="none" strike="noStrike" cap="none">
                <a:solidFill>
                  <a:srgbClr val="204A51"/>
                </a:solidFill>
                <a:latin typeface="Garamond"/>
                <a:ea typeface="Garamond"/>
                <a:cs typeface="Garamond"/>
                <a:sym typeface="Garamond"/>
              </a:rPr>
              <a:t>Times Higher Education </a:t>
            </a:r>
            <a:r>
              <a:rPr lang="en-IE" sz="1400" b="1" i="0" u="none" strike="noStrike" cap="none">
                <a:solidFill>
                  <a:srgbClr val="204A51"/>
                </a:solidFill>
                <a:latin typeface="Garamond"/>
                <a:ea typeface="Garamond"/>
                <a:cs typeface="Garamond"/>
                <a:sym typeface="Garamond"/>
              </a:rPr>
              <a:t>and </a:t>
            </a:r>
            <a:br>
              <a:rPr lang="en-IE" sz="1400" b="1" i="0" u="none" strike="noStrike" cap="none">
                <a:solidFill>
                  <a:srgbClr val="204A51"/>
                </a:solidFill>
                <a:latin typeface="Garamond"/>
                <a:ea typeface="Garamond"/>
                <a:cs typeface="Garamond"/>
                <a:sym typeface="Garamond"/>
              </a:rPr>
            </a:br>
            <a:r>
              <a:rPr lang="en-IE" sz="1400" b="1" i="1" u="none" strike="noStrike" cap="none">
                <a:solidFill>
                  <a:srgbClr val="204A51"/>
                </a:solidFill>
                <a:latin typeface="Garamond"/>
                <a:ea typeface="Garamond"/>
                <a:cs typeface="Garamond"/>
                <a:sym typeface="Garamond"/>
              </a:rPr>
              <a:t>QS World University Rankings  </a:t>
            </a:r>
            <a:r>
              <a:rPr lang="en-IE" sz="1400" b="1" i="0" u="none" strike="noStrike" cap="none">
                <a:solidFill>
                  <a:srgbClr val="204A51"/>
                </a:solidFill>
                <a:latin typeface="Garamond"/>
                <a:ea typeface="Garamond"/>
                <a:cs typeface="Garamond"/>
                <a:sym typeface="Garamond"/>
              </a:rPr>
              <a:t>have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IE" sz="1400" b="1" i="0" u="none" strike="noStrike" cap="none">
                <a:solidFill>
                  <a:srgbClr val="204A51"/>
                </a:solidFill>
                <a:latin typeface="Garamond"/>
                <a:ea typeface="Garamond"/>
                <a:cs typeface="Garamond"/>
                <a:sym typeface="Garamond"/>
              </a:rPr>
              <a:t>placed the University in a higher </a:t>
            </a:r>
            <a:br>
              <a:rPr lang="en-IE" sz="1400" b="1" i="0" u="none" strike="noStrike" cap="none">
                <a:solidFill>
                  <a:srgbClr val="204A51"/>
                </a:solidFill>
                <a:latin typeface="Garamond"/>
                <a:ea typeface="Garamond"/>
                <a:cs typeface="Garamond"/>
                <a:sym typeface="Garamond"/>
              </a:rPr>
            </a:br>
            <a:r>
              <a:rPr lang="en-IE" sz="1400" b="1" i="0" u="none" strike="noStrike" cap="none">
                <a:solidFill>
                  <a:srgbClr val="204A51"/>
                </a:solidFill>
                <a:latin typeface="Garamond"/>
                <a:ea typeface="Garamond"/>
                <a:cs typeface="Garamond"/>
                <a:sym typeface="Garamond"/>
              </a:rPr>
              <a:t>position year-on-year.</a:t>
            </a:r>
            <a:endParaRPr sz="1400" b="0" i="0" u="none" strike="noStrike" cap="none">
              <a:solidFill>
                <a:srgbClr val="000000"/>
              </a:solidFill>
              <a:latin typeface="Arial"/>
              <a:ea typeface="Arial"/>
              <a:cs typeface="Arial"/>
              <a:sym typeface="Arial"/>
            </a:endParaRPr>
          </a:p>
        </p:txBody>
      </p:sp>
      <p:sp>
        <p:nvSpPr>
          <p:cNvPr id="104" name="Google Shape;104;p8"/>
          <p:cNvSpPr/>
          <p:nvPr/>
        </p:nvSpPr>
        <p:spPr>
          <a:xfrm>
            <a:off x="4399720" y="530087"/>
            <a:ext cx="3114264" cy="3114262"/>
          </a:xfrm>
          <a:prstGeom prst="ellipse">
            <a:avLst/>
          </a:prstGeom>
          <a:solidFill>
            <a:srgbClr val="75114A">
              <a:alpha val="80392"/>
            </a:srgbClr>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5" name="Google Shape;105;p8"/>
          <p:cNvSpPr/>
          <p:nvPr/>
        </p:nvSpPr>
        <p:spPr>
          <a:xfrm>
            <a:off x="8355706" y="1603513"/>
            <a:ext cx="3021070" cy="3021068"/>
          </a:xfrm>
          <a:prstGeom prst="ellipse">
            <a:avLst/>
          </a:prstGeom>
          <a:solidFill>
            <a:srgbClr val="B0DD46">
              <a:alpha val="80392"/>
            </a:srgbClr>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6" name="Google Shape;106;p8"/>
          <p:cNvSpPr/>
          <p:nvPr/>
        </p:nvSpPr>
        <p:spPr>
          <a:xfrm>
            <a:off x="1351945" y="3563405"/>
            <a:ext cx="2822713" cy="2822713"/>
          </a:xfrm>
          <a:prstGeom prst="ellipse">
            <a:avLst/>
          </a:prstGeom>
          <a:solidFill>
            <a:srgbClr val="39818D">
              <a:alpha val="80392"/>
            </a:srgbClr>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7" name="Google Shape;107;p8"/>
          <p:cNvSpPr txBox="1"/>
          <p:nvPr/>
        </p:nvSpPr>
        <p:spPr>
          <a:xfrm>
            <a:off x="5022454" y="2113721"/>
            <a:ext cx="3598513" cy="1077218"/>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600"/>
              <a:buFont typeface="Arial"/>
              <a:buNone/>
            </a:pPr>
            <a:r>
              <a:rPr lang="en-IE" sz="1600" b="0" i="0" u="none" strike="noStrike" cap="none">
                <a:solidFill>
                  <a:schemeClr val="lt1"/>
                </a:solidFill>
                <a:latin typeface="Calibri"/>
                <a:ea typeface="Calibri"/>
                <a:cs typeface="Calibri"/>
                <a:sym typeface="Calibri"/>
              </a:rPr>
              <a:t>of </a:t>
            </a:r>
            <a:r>
              <a:rPr lang="en-IE" sz="1600" b="1" i="0" u="none" strike="noStrike" cap="none">
                <a:solidFill>
                  <a:schemeClr val="lt1"/>
                </a:solidFill>
                <a:latin typeface="Calibri"/>
                <a:ea typeface="Calibri"/>
                <a:cs typeface="Calibri"/>
                <a:sym typeface="Calibri"/>
              </a:rPr>
              <a:t>universities </a:t>
            </a:r>
            <a:br>
              <a:rPr lang="en-IE" sz="1600" b="1" i="0" u="none" strike="noStrike" cap="none">
                <a:solidFill>
                  <a:schemeClr val="lt1"/>
                </a:solidFill>
                <a:latin typeface="Calibri"/>
                <a:ea typeface="Calibri"/>
                <a:cs typeface="Calibri"/>
                <a:sym typeface="Calibri"/>
              </a:rPr>
            </a:br>
            <a:r>
              <a:rPr lang="en-IE" sz="1600" b="1" i="0" u="none" strike="noStrike" cap="none">
                <a:solidFill>
                  <a:schemeClr val="lt1"/>
                </a:solidFill>
                <a:latin typeface="Calibri"/>
                <a:ea typeface="Calibri"/>
                <a:cs typeface="Calibri"/>
                <a:sym typeface="Calibri"/>
              </a:rPr>
              <a:t>worldwide </a:t>
            </a:r>
            <a:r>
              <a:rPr lang="en-IE" sz="1600" b="0" i="0" u="none" strike="noStrike" cap="none">
                <a:solidFill>
                  <a:schemeClr val="lt1"/>
                </a:solidFill>
                <a:latin typeface="Calibri"/>
                <a:ea typeface="Calibri"/>
                <a:cs typeface="Calibri"/>
                <a:sym typeface="Calibri"/>
              </a:rPr>
              <a:t>according </a:t>
            </a:r>
            <a:br>
              <a:rPr lang="en-IE" sz="1600" b="0" i="0" u="none" strike="noStrike" cap="none">
                <a:solidFill>
                  <a:schemeClr val="lt1"/>
                </a:solidFill>
                <a:latin typeface="Calibri"/>
                <a:ea typeface="Calibri"/>
                <a:cs typeface="Calibri"/>
                <a:sym typeface="Calibri"/>
              </a:rPr>
            </a:br>
            <a:r>
              <a:rPr lang="en-IE" sz="1600" b="0" i="0" u="none" strike="noStrike" cap="none">
                <a:solidFill>
                  <a:schemeClr val="lt1"/>
                </a:solidFill>
                <a:latin typeface="Calibri"/>
                <a:ea typeface="Calibri"/>
                <a:cs typeface="Calibri"/>
                <a:sym typeface="Calibri"/>
              </a:rPr>
              <a:t>to </a:t>
            </a:r>
            <a:r>
              <a:rPr lang="en-IE" sz="1600" b="1" i="1" u="none" strike="noStrike" cap="none">
                <a:solidFill>
                  <a:schemeClr val="lt1"/>
                </a:solidFill>
                <a:latin typeface="Calibri"/>
                <a:ea typeface="Calibri"/>
                <a:cs typeface="Calibri"/>
                <a:sym typeface="Calibri"/>
              </a:rPr>
              <a:t>QS World </a:t>
            </a:r>
            <a:br>
              <a:rPr lang="en-IE" sz="1600" b="1" i="1" u="none" strike="noStrike" cap="none">
                <a:solidFill>
                  <a:schemeClr val="lt1"/>
                </a:solidFill>
                <a:latin typeface="Calibri"/>
                <a:ea typeface="Calibri"/>
                <a:cs typeface="Calibri"/>
                <a:sym typeface="Calibri"/>
              </a:rPr>
            </a:br>
            <a:r>
              <a:rPr lang="en-IE" sz="1600" b="1" i="1" u="none" strike="noStrike" cap="none">
                <a:solidFill>
                  <a:schemeClr val="lt1"/>
                </a:solidFill>
                <a:latin typeface="Calibri"/>
                <a:ea typeface="Calibri"/>
                <a:cs typeface="Calibri"/>
                <a:sym typeface="Calibri"/>
              </a:rPr>
              <a:t>University Rankings</a:t>
            </a:r>
            <a:endParaRPr sz="1400" b="0" i="0" u="none" strike="noStrike" cap="none">
              <a:solidFill>
                <a:srgbClr val="000000"/>
              </a:solidFill>
              <a:latin typeface="Arial"/>
              <a:ea typeface="Arial"/>
              <a:cs typeface="Arial"/>
              <a:sym typeface="Arial"/>
            </a:endParaRPr>
          </a:p>
        </p:txBody>
      </p:sp>
      <p:sp>
        <p:nvSpPr>
          <p:cNvPr id="108" name="Google Shape;108;p8"/>
          <p:cNvSpPr txBox="1"/>
          <p:nvPr/>
        </p:nvSpPr>
        <p:spPr>
          <a:xfrm>
            <a:off x="5037685" y="1067819"/>
            <a:ext cx="1537691" cy="466281"/>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1500"/>
              <a:buFont typeface="Arial"/>
              <a:buNone/>
            </a:pPr>
            <a:r>
              <a:rPr lang="en-IE" sz="1500" b="0" i="0" u="none" strike="noStrike" cap="none">
                <a:solidFill>
                  <a:schemeClr val="lt1"/>
                </a:solidFill>
                <a:latin typeface="Calibri"/>
                <a:ea typeface="Calibri"/>
                <a:cs typeface="Calibri"/>
                <a:sym typeface="Calibri"/>
              </a:rPr>
              <a:t>We rank</a:t>
            </a:r>
            <a:br>
              <a:rPr lang="en-IE" sz="1500" b="0" i="0" u="none" strike="noStrike" cap="none">
                <a:solidFill>
                  <a:schemeClr val="lt1"/>
                </a:solidFill>
                <a:latin typeface="Calibri"/>
                <a:ea typeface="Calibri"/>
                <a:cs typeface="Calibri"/>
                <a:sym typeface="Calibri"/>
              </a:rPr>
            </a:br>
            <a:r>
              <a:rPr lang="en-IE" sz="1500" b="0" i="0" u="none" strike="noStrike" cap="none">
                <a:solidFill>
                  <a:schemeClr val="lt1"/>
                </a:solidFill>
                <a:latin typeface="Calibri"/>
                <a:ea typeface="Calibri"/>
                <a:cs typeface="Calibri"/>
                <a:sym typeface="Calibri"/>
              </a:rPr>
              <a:t>amongst the</a:t>
            </a:r>
            <a:endParaRPr sz="1500" b="1" i="0" u="none" strike="noStrike" cap="none">
              <a:solidFill>
                <a:schemeClr val="lt1"/>
              </a:solidFill>
              <a:latin typeface="Calibri"/>
              <a:ea typeface="Calibri"/>
              <a:cs typeface="Calibri"/>
              <a:sym typeface="Calibri"/>
            </a:endParaRPr>
          </a:p>
        </p:txBody>
      </p:sp>
      <p:sp>
        <p:nvSpPr>
          <p:cNvPr id="109" name="Google Shape;109;p8"/>
          <p:cNvSpPr txBox="1"/>
          <p:nvPr/>
        </p:nvSpPr>
        <p:spPr>
          <a:xfrm>
            <a:off x="5737303" y="442057"/>
            <a:ext cx="1323682" cy="2077492"/>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2900"/>
              <a:buFont typeface="Arial"/>
              <a:buNone/>
            </a:pPr>
            <a:r>
              <a:rPr lang="en-IE" sz="12900" b="0" i="0" u="none" strike="noStrike" cap="none">
                <a:solidFill>
                  <a:schemeClr val="lt1"/>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110" name="Google Shape;110;p8"/>
          <p:cNvSpPr txBox="1"/>
          <p:nvPr/>
        </p:nvSpPr>
        <p:spPr>
          <a:xfrm>
            <a:off x="6388699" y="1054674"/>
            <a:ext cx="1323682" cy="984885"/>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5800"/>
              <a:buFont typeface="Arial"/>
              <a:buNone/>
            </a:pPr>
            <a:r>
              <a:rPr lang="en-IE" sz="5800" b="0" i="0" u="none" strike="noStrike" cap="none">
                <a:solidFill>
                  <a:schemeClr val="lt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111" name="Google Shape;111;p8"/>
          <p:cNvSpPr txBox="1"/>
          <p:nvPr/>
        </p:nvSpPr>
        <p:spPr>
          <a:xfrm>
            <a:off x="8772199" y="1668840"/>
            <a:ext cx="2951696" cy="1554272"/>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9500"/>
              <a:buFont typeface="Arial"/>
              <a:buNone/>
            </a:pPr>
            <a:r>
              <a:rPr lang="en-IE" sz="9500" b="0" i="0" u="none" strike="noStrike" cap="none">
                <a:solidFill>
                  <a:schemeClr val="lt1"/>
                </a:solidFill>
                <a:latin typeface="Calibri"/>
                <a:ea typeface="Calibri"/>
                <a:cs typeface="Calibri"/>
                <a:sym typeface="Calibri"/>
              </a:rPr>
              <a:t>250</a:t>
            </a:r>
            <a:endParaRPr sz="1400" b="0" i="0" u="none" strike="noStrike" cap="none">
              <a:solidFill>
                <a:srgbClr val="000000"/>
              </a:solidFill>
              <a:latin typeface="Arial"/>
              <a:ea typeface="Arial"/>
              <a:cs typeface="Arial"/>
              <a:sym typeface="Arial"/>
            </a:endParaRPr>
          </a:p>
        </p:txBody>
      </p:sp>
      <p:sp>
        <p:nvSpPr>
          <p:cNvPr id="112" name="Google Shape;112;p8"/>
          <p:cNvSpPr txBox="1"/>
          <p:nvPr/>
        </p:nvSpPr>
        <p:spPr>
          <a:xfrm>
            <a:off x="8798703" y="2890391"/>
            <a:ext cx="3598513" cy="1323439"/>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600"/>
              <a:buFont typeface="Arial"/>
              <a:buNone/>
            </a:pPr>
            <a:r>
              <a:rPr lang="en-IE" sz="1600" b="1" i="0" u="none" strike="noStrike" cap="none">
                <a:solidFill>
                  <a:schemeClr val="lt1"/>
                </a:solidFill>
                <a:latin typeface="Calibri"/>
                <a:ea typeface="Calibri"/>
                <a:cs typeface="Calibri"/>
                <a:sym typeface="Calibri"/>
              </a:rPr>
              <a:t>We ranked in the top 250 </a:t>
            </a:r>
            <a:br>
              <a:rPr lang="en-IE" sz="1600" b="1" i="0" u="none" strike="noStrike" cap="none">
                <a:solidFill>
                  <a:schemeClr val="lt1"/>
                </a:solidFill>
                <a:latin typeface="Calibri"/>
                <a:ea typeface="Calibri"/>
                <a:cs typeface="Calibri"/>
                <a:sym typeface="Calibri"/>
              </a:rPr>
            </a:br>
            <a:r>
              <a:rPr lang="en-IE" sz="1600" b="1" i="0" u="none" strike="noStrike" cap="none">
                <a:solidFill>
                  <a:schemeClr val="lt1"/>
                </a:solidFill>
                <a:latin typeface="Calibri"/>
                <a:ea typeface="Calibri"/>
                <a:cs typeface="Calibri"/>
                <a:sym typeface="Calibri"/>
              </a:rPr>
              <a:t>World Universities in the </a:t>
            </a:r>
            <a:br>
              <a:rPr lang="en-IE" sz="1600" b="1" i="0" u="none" strike="noStrike" cap="none">
                <a:solidFill>
                  <a:schemeClr val="lt1"/>
                </a:solidFill>
                <a:latin typeface="Calibri"/>
                <a:ea typeface="Calibri"/>
                <a:cs typeface="Calibri"/>
                <a:sym typeface="Calibri"/>
              </a:rPr>
            </a:br>
            <a:r>
              <a:rPr lang="en-IE" sz="1600" b="0" i="0" u="none" strike="noStrike" cap="none">
                <a:solidFill>
                  <a:schemeClr val="lt1"/>
                </a:solidFill>
                <a:latin typeface="Calibri"/>
                <a:ea typeface="Calibri"/>
                <a:cs typeface="Calibri"/>
                <a:sym typeface="Calibri"/>
              </a:rPr>
              <a:t>Times Higher Education </a:t>
            </a:r>
            <a:br>
              <a:rPr lang="en-IE" sz="1600" b="0" i="0" u="none" strike="noStrike" cap="none">
                <a:solidFill>
                  <a:schemeClr val="lt1"/>
                </a:solidFill>
                <a:latin typeface="Calibri"/>
                <a:ea typeface="Calibri"/>
                <a:cs typeface="Calibri"/>
                <a:sym typeface="Calibri"/>
              </a:rPr>
            </a:br>
            <a:r>
              <a:rPr lang="en-IE" sz="1600" b="1" i="0" u="none" strike="noStrike" cap="none">
                <a:solidFill>
                  <a:schemeClr val="lt1"/>
                </a:solidFill>
                <a:latin typeface="Calibri"/>
                <a:ea typeface="Calibri"/>
                <a:cs typeface="Calibri"/>
                <a:sym typeface="Calibri"/>
              </a:rPr>
              <a:t>(THE) World University </a:t>
            </a:r>
            <a:br>
              <a:rPr lang="en-IE" sz="1600" b="1" i="0" u="none" strike="noStrike" cap="none">
                <a:solidFill>
                  <a:schemeClr val="lt1"/>
                </a:solidFill>
                <a:latin typeface="Calibri"/>
                <a:ea typeface="Calibri"/>
                <a:cs typeface="Calibri"/>
                <a:sym typeface="Calibri"/>
              </a:rPr>
            </a:br>
            <a:r>
              <a:rPr lang="en-IE" sz="1600" b="1" i="0" u="none" strike="noStrike" cap="none">
                <a:solidFill>
                  <a:schemeClr val="lt1"/>
                </a:solidFill>
                <a:latin typeface="Calibri"/>
                <a:ea typeface="Calibri"/>
                <a:cs typeface="Calibri"/>
                <a:sym typeface="Calibri"/>
              </a:rPr>
              <a:t>Rankings 2016/2017</a:t>
            </a:r>
            <a:endParaRPr sz="1600" b="1" i="1" u="none" strike="noStrike" cap="none">
              <a:solidFill>
                <a:schemeClr val="lt1"/>
              </a:solidFill>
              <a:latin typeface="Calibri"/>
              <a:ea typeface="Calibri"/>
              <a:cs typeface="Calibri"/>
              <a:sym typeface="Calibri"/>
            </a:endParaRPr>
          </a:p>
        </p:txBody>
      </p:sp>
      <p:sp>
        <p:nvSpPr>
          <p:cNvPr id="113" name="Google Shape;113;p8"/>
          <p:cNvSpPr txBox="1"/>
          <p:nvPr/>
        </p:nvSpPr>
        <p:spPr>
          <a:xfrm>
            <a:off x="2616768" y="3381665"/>
            <a:ext cx="1323682" cy="2077492"/>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2900"/>
              <a:buFont typeface="Arial"/>
              <a:buNone/>
            </a:pPr>
            <a:r>
              <a:rPr lang="en-IE" sz="12900" b="0" i="0" u="none" strike="noStrike" cap="none">
                <a:solidFill>
                  <a:schemeClr val="lt1"/>
                </a:solidFill>
                <a:latin typeface="Calibri"/>
                <a:ea typeface="Calibri"/>
                <a:cs typeface="Calibri"/>
                <a:sym typeface="Calibri"/>
              </a:rPr>
              <a:t>6</a:t>
            </a:r>
            <a:endParaRPr sz="1400" b="0" i="0" u="none" strike="noStrike" cap="none">
              <a:solidFill>
                <a:srgbClr val="000000"/>
              </a:solidFill>
              <a:latin typeface="Arial"/>
              <a:ea typeface="Arial"/>
              <a:cs typeface="Arial"/>
              <a:sym typeface="Arial"/>
            </a:endParaRPr>
          </a:p>
        </p:txBody>
      </p:sp>
      <p:sp>
        <p:nvSpPr>
          <p:cNvPr id="114" name="Google Shape;114;p8"/>
          <p:cNvSpPr txBox="1"/>
          <p:nvPr/>
        </p:nvSpPr>
        <p:spPr>
          <a:xfrm>
            <a:off x="1982169" y="4979390"/>
            <a:ext cx="3598513" cy="1077218"/>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600"/>
              <a:buFont typeface="Arial"/>
              <a:buNone/>
            </a:pPr>
            <a:r>
              <a:rPr lang="en-IE" sz="1600" b="0" i="0" u="none" strike="noStrike" cap="none">
                <a:solidFill>
                  <a:schemeClr val="lt1"/>
                </a:solidFill>
                <a:latin typeface="Calibri"/>
                <a:ea typeface="Calibri"/>
                <a:cs typeface="Calibri"/>
                <a:sym typeface="Calibri"/>
              </a:rPr>
              <a:t>The University rose </a:t>
            </a:r>
            <a:endParaRPr sz="1400" b="0" i="0" u="none" strike="noStrike" cap="none">
              <a:solidFill>
                <a:srgbClr val="000000"/>
              </a:solidFill>
              <a:latin typeface="Arial"/>
              <a:ea typeface="Arial"/>
              <a:cs typeface="Arial"/>
              <a:sym typeface="Arial"/>
            </a:endParaRPr>
          </a:p>
          <a:p>
            <a:pPr marL="6350" marR="0" lvl="1" indent="0" algn="l" rtl="0">
              <a:lnSpc>
                <a:spcPct val="100000"/>
              </a:lnSpc>
              <a:spcBef>
                <a:spcPts val="0"/>
              </a:spcBef>
              <a:spcAft>
                <a:spcPts val="0"/>
              </a:spcAft>
              <a:buClr>
                <a:srgbClr val="000000"/>
              </a:buClr>
              <a:buSzPts val="1600"/>
              <a:buFont typeface="Arial"/>
              <a:buNone/>
            </a:pPr>
            <a:r>
              <a:rPr lang="en-IE" sz="1600" b="0" i="0" u="none" strike="noStrike" cap="none">
                <a:solidFill>
                  <a:schemeClr val="lt1"/>
                </a:solidFill>
                <a:latin typeface="Calibri"/>
                <a:ea typeface="Calibri"/>
                <a:cs typeface="Calibri"/>
                <a:sym typeface="Calibri"/>
              </a:rPr>
              <a:t>6 places in the</a:t>
            </a:r>
            <a:br>
              <a:rPr lang="en-IE" sz="1600" b="0" i="0" u="none" strike="noStrike" cap="none">
                <a:solidFill>
                  <a:schemeClr val="lt1"/>
                </a:solidFill>
                <a:latin typeface="Calibri"/>
                <a:ea typeface="Calibri"/>
                <a:cs typeface="Calibri"/>
                <a:sym typeface="Calibri"/>
              </a:rPr>
            </a:br>
            <a:r>
              <a:rPr lang="en-IE" sz="1600" b="1" i="1" u="none" strike="noStrike" cap="none">
                <a:solidFill>
                  <a:schemeClr val="lt1"/>
                </a:solidFill>
                <a:latin typeface="Calibri"/>
                <a:ea typeface="Calibri"/>
                <a:cs typeface="Calibri"/>
                <a:sym typeface="Calibri"/>
              </a:rPr>
              <a:t>QS World University</a:t>
            </a:r>
            <a:endParaRPr sz="1400" b="0" i="0" u="none" strike="noStrike" cap="none">
              <a:solidFill>
                <a:srgbClr val="000000"/>
              </a:solidFill>
              <a:latin typeface="Arial"/>
              <a:ea typeface="Arial"/>
              <a:cs typeface="Arial"/>
              <a:sym typeface="Arial"/>
            </a:endParaRPr>
          </a:p>
          <a:p>
            <a:pPr marL="6350" marR="0" lvl="1" indent="0" algn="l" rtl="0">
              <a:lnSpc>
                <a:spcPct val="100000"/>
              </a:lnSpc>
              <a:spcBef>
                <a:spcPts val="0"/>
              </a:spcBef>
              <a:spcAft>
                <a:spcPts val="0"/>
              </a:spcAft>
              <a:buClr>
                <a:srgbClr val="000000"/>
              </a:buClr>
              <a:buSzPts val="1600"/>
              <a:buFont typeface="Arial"/>
              <a:buNone/>
            </a:pPr>
            <a:r>
              <a:rPr lang="en-IE" sz="1600" b="1" i="1" u="none" strike="noStrike" cap="none">
                <a:solidFill>
                  <a:schemeClr val="lt1"/>
                </a:solidFill>
                <a:latin typeface="Calibri"/>
                <a:ea typeface="Calibri"/>
                <a:cs typeface="Calibri"/>
                <a:sym typeface="Calibri"/>
              </a:rPr>
              <a:t>Ranking </a:t>
            </a:r>
            <a:r>
              <a:rPr lang="en-IE" sz="1600" b="0" i="0" u="none" strike="noStrike" cap="none">
                <a:solidFill>
                  <a:schemeClr val="lt1"/>
                </a:solidFill>
                <a:latin typeface="Calibri"/>
                <a:ea typeface="Calibri"/>
                <a:cs typeface="Calibri"/>
                <a:sym typeface="Calibri"/>
              </a:rPr>
              <a:t>in 2017</a:t>
            </a:r>
            <a:endParaRPr sz="1600" b="1" i="1" u="none" strike="noStrike" cap="none">
              <a:solidFill>
                <a:schemeClr val="lt1"/>
              </a:solidFill>
              <a:latin typeface="Calibri"/>
              <a:ea typeface="Calibri"/>
              <a:cs typeface="Calibri"/>
              <a:sym typeface="Calibri"/>
            </a:endParaRPr>
          </a:p>
        </p:txBody>
      </p:sp>
      <p:pic>
        <p:nvPicPr>
          <p:cNvPr id="115" name="Google Shape;115;p8"/>
          <p:cNvPicPr preferRelativeResize="0"/>
          <p:nvPr/>
        </p:nvPicPr>
        <p:blipFill rotWithShape="1">
          <a:blip r:embed="rId3">
            <a:alphaModFix/>
          </a:blip>
          <a:srcRect/>
          <a:stretch/>
        </p:blipFill>
        <p:spPr>
          <a:xfrm>
            <a:off x="1903012" y="3965961"/>
            <a:ext cx="805030" cy="958022"/>
          </a:xfrm>
          <a:prstGeom prst="rect">
            <a:avLst/>
          </a:prstGeom>
          <a:noFill/>
          <a:ln>
            <a:noFill/>
          </a:ln>
        </p:spPr>
      </p:pic>
      <p:pic>
        <p:nvPicPr>
          <p:cNvPr id="116" name="Google Shape;116;p8"/>
          <p:cNvPicPr preferRelativeResize="0"/>
          <p:nvPr/>
        </p:nvPicPr>
        <p:blipFill rotWithShape="1">
          <a:blip r:embed="rId4">
            <a:alphaModFix/>
          </a:blip>
          <a:srcRect/>
          <a:stretch/>
        </p:blipFill>
        <p:spPr>
          <a:xfrm>
            <a:off x="6971250" y="1722782"/>
            <a:ext cx="1170594" cy="845264"/>
          </a:xfrm>
          <a:prstGeom prst="rect">
            <a:avLst/>
          </a:prstGeom>
          <a:noFill/>
          <a:ln>
            <a:noFill/>
          </a:ln>
          <a:effectLst>
            <a:outerShdw blurRad="50800" dist="38100" dir="2700000" algn="tl" rotWithShape="0">
              <a:srgbClr val="000000">
                <a:alpha val="40000"/>
              </a:srgbClr>
            </a:outerShdw>
          </a:effectLst>
        </p:spPr>
      </p:pic>
      <p:sp>
        <p:nvSpPr>
          <p:cNvPr id="117" name="Google Shape;117;p8"/>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_Blank">
  <p:cSld name="3_Blank">
    <p:spTree>
      <p:nvGrpSpPr>
        <p:cNvPr id="1" name="Shape 118"/>
        <p:cNvGrpSpPr/>
        <p:nvPr/>
      </p:nvGrpSpPr>
      <p:grpSpPr>
        <a:xfrm>
          <a:off x="0" y="0"/>
          <a:ext cx="0" cy="0"/>
          <a:chOff x="0" y="0"/>
          <a:chExt cx="0" cy="0"/>
        </a:xfrm>
      </p:grpSpPr>
      <p:pic>
        <p:nvPicPr>
          <p:cNvPr id="119" name="Google Shape;119;p9"/>
          <p:cNvPicPr preferRelativeResize="0"/>
          <p:nvPr/>
        </p:nvPicPr>
        <p:blipFill rotWithShape="1">
          <a:blip r:embed="rId2">
            <a:alphaModFix/>
          </a:blip>
          <a:srcRect l="12621" t="36924" r="12620"/>
          <a:stretch/>
        </p:blipFill>
        <p:spPr>
          <a:xfrm>
            <a:off x="0" y="0"/>
            <a:ext cx="12192000" cy="6858000"/>
          </a:xfrm>
          <a:prstGeom prst="rect">
            <a:avLst/>
          </a:prstGeom>
          <a:noFill/>
          <a:ln>
            <a:noFill/>
          </a:ln>
        </p:spPr>
      </p:pic>
      <p:sp>
        <p:nvSpPr>
          <p:cNvPr id="120" name="Google Shape;120;p9"/>
          <p:cNvSpPr/>
          <p:nvPr/>
        </p:nvSpPr>
        <p:spPr>
          <a:xfrm>
            <a:off x="7466498" y="4874507"/>
            <a:ext cx="4182164" cy="1088971"/>
          </a:xfrm>
          <a:custGeom>
            <a:avLst/>
            <a:gdLst/>
            <a:ahLst/>
            <a:cxnLst/>
            <a:rect l="l" t="t" r="r" b="b"/>
            <a:pathLst>
              <a:path w="4398577" h="1168484" extrusionOk="0">
                <a:moveTo>
                  <a:pt x="0" y="0"/>
                </a:moveTo>
                <a:lnTo>
                  <a:pt x="4186543" y="13252"/>
                </a:lnTo>
                <a:lnTo>
                  <a:pt x="4398577" y="1168484"/>
                </a:lnTo>
                <a:lnTo>
                  <a:pt x="0" y="1168484"/>
                </a:lnTo>
                <a:lnTo>
                  <a:pt x="0" y="0"/>
                </a:lnTo>
                <a:close/>
              </a:path>
            </a:pathLst>
          </a:custGeom>
          <a:solidFill>
            <a:schemeClr val="lt1">
              <a:alpha val="88235"/>
            </a:schemeClr>
          </a:solidFill>
          <a:ln>
            <a:noFill/>
          </a:ln>
          <a:effectLst>
            <a:outerShdw blurRad="50800" dist="50800" dir="5400000" algn="ctr" rotWithShape="0">
              <a:srgbClr val="000000"/>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1" name="Google Shape;121;p9"/>
          <p:cNvSpPr/>
          <p:nvPr/>
        </p:nvSpPr>
        <p:spPr>
          <a:xfrm>
            <a:off x="848139" y="2332383"/>
            <a:ext cx="4492487" cy="3008243"/>
          </a:xfrm>
          <a:prstGeom prst="rect">
            <a:avLst/>
          </a:prstGeom>
          <a:solidFill>
            <a:srgbClr val="575D66">
              <a:alpha val="8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2" name="Google Shape;122;p9"/>
          <p:cNvSpPr/>
          <p:nvPr/>
        </p:nvSpPr>
        <p:spPr>
          <a:xfrm>
            <a:off x="7255565" y="2332383"/>
            <a:ext cx="4936435" cy="1789044"/>
          </a:xfrm>
          <a:prstGeom prst="rect">
            <a:avLst/>
          </a:prstGeom>
          <a:solidFill>
            <a:srgbClr val="575D66">
              <a:alpha val="8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3" name="Google Shape;123;p9"/>
          <p:cNvSpPr/>
          <p:nvPr/>
        </p:nvSpPr>
        <p:spPr>
          <a:xfrm>
            <a:off x="6506817" y="2332382"/>
            <a:ext cx="622853" cy="1615830"/>
          </a:xfrm>
          <a:prstGeom prst="rect">
            <a:avLst/>
          </a:prstGeom>
          <a:solidFill>
            <a:srgbClr val="FFBC1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9"/>
          <p:cNvSpPr/>
          <p:nvPr/>
        </p:nvSpPr>
        <p:spPr>
          <a:xfrm>
            <a:off x="-6626" y="2332380"/>
            <a:ext cx="728870" cy="1480007"/>
          </a:xfrm>
          <a:prstGeom prst="rect">
            <a:avLst/>
          </a:prstGeom>
          <a:solidFill>
            <a:srgbClr val="FFBC1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5" name="Google Shape;125;p9"/>
          <p:cNvSpPr txBox="1"/>
          <p:nvPr/>
        </p:nvSpPr>
        <p:spPr>
          <a:xfrm rot="-5400000">
            <a:off x="-359218" y="2879320"/>
            <a:ext cx="1747423" cy="390363"/>
          </a:xfrm>
          <a:prstGeom prst="rect">
            <a:avLst/>
          </a:prstGeom>
          <a:noFill/>
          <a:ln>
            <a:noFill/>
          </a:ln>
        </p:spPr>
        <p:txBody>
          <a:bodyPr spcFirstLastPara="1" wrap="square" lIns="91425" tIns="45700" rIns="91425" bIns="45700" anchor="t" anchorCtr="0">
            <a:noAutofit/>
          </a:bodyPr>
          <a:lstStyle/>
          <a:p>
            <a:pPr marL="6350" marR="0" lvl="1" indent="0" algn="ctr" rtl="0">
              <a:lnSpc>
                <a:spcPct val="70000"/>
              </a:lnSpc>
              <a:spcBef>
                <a:spcPts val="0"/>
              </a:spcBef>
              <a:spcAft>
                <a:spcPts val="0"/>
              </a:spcAft>
              <a:buClr>
                <a:srgbClr val="000000"/>
              </a:buClr>
              <a:buSzPts val="2600"/>
              <a:buFont typeface="Arial"/>
              <a:buNone/>
            </a:pPr>
            <a:r>
              <a:rPr lang="en-IE" sz="2600" b="1" i="0" u="none" strike="noStrike" cap="none">
                <a:solidFill>
                  <a:srgbClr val="575D66"/>
                </a:solidFill>
                <a:latin typeface="Calibri"/>
                <a:ea typeface="Calibri"/>
                <a:cs typeface="Calibri"/>
                <a:sym typeface="Calibri"/>
              </a:rPr>
              <a:t>VISION</a:t>
            </a:r>
            <a:endParaRPr sz="1400" b="0" i="0" u="none" strike="noStrike" cap="none">
              <a:solidFill>
                <a:srgbClr val="000000"/>
              </a:solidFill>
              <a:latin typeface="Arial"/>
              <a:ea typeface="Arial"/>
              <a:cs typeface="Arial"/>
              <a:sym typeface="Arial"/>
            </a:endParaRPr>
          </a:p>
        </p:txBody>
      </p:sp>
      <p:sp>
        <p:nvSpPr>
          <p:cNvPr id="126" name="Google Shape;126;p9"/>
          <p:cNvSpPr txBox="1"/>
          <p:nvPr/>
        </p:nvSpPr>
        <p:spPr>
          <a:xfrm rot="-5400000">
            <a:off x="6034041" y="2950316"/>
            <a:ext cx="1605429" cy="390363"/>
          </a:xfrm>
          <a:prstGeom prst="rect">
            <a:avLst/>
          </a:prstGeom>
          <a:noFill/>
          <a:ln>
            <a:noFill/>
          </a:ln>
        </p:spPr>
        <p:txBody>
          <a:bodyPr spcFirstLastPara="1" wrap="square" lIns="91425" tIns="45700" rIns="91425" bIns="45700" anchor="t" anchorCtr="0">
            <a:noAutofit/>
          </a:bodyPr>
          <a:lstStyle/>
          <a:p>
            <a:pPr marL="6350" marR="0" lvl="1" indent="0" algn="ctr" rtl="0">
              <a:lnSpc>
                <a:spcPct val="70000"/>
              </a:lnSpc>
              <a:spcBef>
                <a:spcPts val="0"/>
              </a:spcBef>
              <a:spcAft>
                <a:spcPts val="0"/>
              </a:spcAft>
              <a:buClr>
                <a:srgbClr val="000000"/>
              </a:buClr>
              <a:buSzPts val="2600"/>
              <a:buFont typeface="Arial"/>
              <a:buNone/>
            </a:pPr>
            <a:r>
              <a:rPr lang="en-IE" sz="2600" b="1" i="0" u="none" strike="noStrike" cap="none">
                <a:solidFill>
                  <a:srgbClr val="575D66"/>
                </a:solidFill>
                <a:latin typeface="Calibri"/>
                <a:ea typeface="Calibri"/>
                <a:cs typeface="Calibri"/>
                <a:sym typeface="Calibri"/>
              </a:rPr>
              <a:t>MISSION</a:t>
            </a:r>
            <a:endParaRPr sz="1400" b="0" i="0" u="none" strike="noStrike" cap="none">
              <a:solidFill>
                <a:srgbClr val="000000"/>
              </a:solidFill>
              <a:latin typeface="Arial"/>
              <a:ea typeface="Arial"/>
              <a:cs typeface="Arial"/>
              <a:sym typeface="Arial"/>
            </a:endParaRPr>
          </a:p>
        </p:txBody>
      </p:sp>
      <p:pic>
        <p:nvPicPr>
          <p:cNvPr id="127" name="Google Shape;127;p9"/>
          <p:cNvPicPr preferRelativeResize="0"/>
          <p:nvPr/>
        </p:nvPicPr>
        <p:blipFill rotWithShape="1">
          <a:blip r:embed="rId3">
            <a:alphaModFix/>
          </a:blip>
          <a:srcRect/>
          <a:stretch/>
        </p:blipFill>
        <p:spPr>
          <a:xfrm>
            <a:off x="7316345" y="4459451"/>
            <a:ext cx="1246258" cy="1762348"/>
          </a:xfrm>
          <a:prstGeom prst="rect">
            <a:avLst/>
          </a:prstGeom>
          <a:noFill/>
          <a:ln>
            <a:noFill/>
          </a:ln>
          <a:effectLst>
            <a:outerShdw blurRad="50800" dist="38100" dir="2700000" algn="tl" rotWithShape="0">
              <a:srgbClr val="000000">
                <a:alpha val="40000"/>
              </a:srgbClr>
            </a:outerShdw>
          </a:effectLst>
        </p:spPr>
      </p:pic>
      <p:sp>
        <p:nvSpPr>
          <p:cNvPr id="128" name="Google Shape;128;p9"/>
          <p:cNvSpPr txBox="1"/>
          <p:nvPr/>
        </p:nvSpPr>
        <p:spPr>
          <a:xfrm>
            <a:off x="8711417" y="4964883"/>
            <a:ext cx="3598513" cy="830997"/>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600"/>
              <a:buFont typeface="Arial"/>
              <a:buNone/>
            </a:pPr>
            <a:r>
              <a:rPr lang="en-IE" sz="1600" b="0" i="0" u="none" strike="noStrike" cap="none">
                <a:solidFill>
                  <a:schemeClr val="dk1"/>
                </a:solidFill>
                <a:latin typeface="Calibri"/>
                <a:ea typeface="Calibri"/>
                <a:cs typeface="Calibri"/>
                <a:sym typeface="Calibri"/>
              </a:rPr>
              <a:t>NUI Galway’s current </a:t>
            </a:r>
            <a:endParaRPr sz="1400" b="0" i="0" u="none" strike="noStrike" cap="none">
              <a:solidFill>
                <a:srgbClr val="000000"/>
              </a:solidFill>
              <a:latin typeface="Arial"/>
              <a:ea typeface="Arial"/>
              <a:cs typeface="Arial"/>
              <a:sym typeface="Arial"/>
            </a:endParaRPr>
          </a:p>
          <a:p>
            <a:pPr marL="6350" marR="0" lvl="1" indent="0" algn="l" rtl="0">
              <a:lnSpc>
                <a:spcPct val="100000"/>
              </a:lnSpc>
              <a:spcBef>
                <a:spcPts val="0"/>
              </a:spcBef>
              <a:spcAft>
                <a:spcPts val="0"/>
              </a:spcAft>
              <a:buClr>
                <a:srgbClr val="000000"/>
              </a:buClr>
              <a:buSzPts val="1600"/>
              <a:buFont typeface="Arial"/>
              <a:buNone/>
            </a:pPr>
            <a:r>
              <a:rPr lang="en-IE" sz="1600" b="0" i="0" u="none" strike="noStrike" cap="none">
                <a:solidFill>
                  <a:schemeClr val="dk1"/>
                </a:solidFill>
                <a:latin typeface="Calibri"/>
                <a:ea typeface="Calibri"/>
                <a:cs typeface="Calibri"/>
                <a:sym typeface="Calibri"/>
              </a:rPr>
              <a:t>strategy is available at:</a:t>
            </a:r>
            <a:br>
              <a:rPr lang="en-IE" sz="1600" b="0" i="0" u="none" strike="noStrike" cap="none">
                <a:solidFill>
                  <a:schemeClr val="dk1"/>
                </a:solidFill>
                <a:latin typeface="Calibri"/>
                <a:ea typeface="Calibri"/>
                <a:cs typeface="Calibri"/>
                <a:sym typeface="Calibri"/>
              </a:rPr>
            </a:br>
            <a:r>
              <a:rPr lang="en-IE" sz="1600" b="1" i="0" u="none" strike="noStrike" cap="none">
                <a:solidFill>
                  <a:srgbClr val="1798F0"/>
                </a:solidFill>
                <a:latin typeface="Calibri"/>
                <a:ea typeface="Calibri"/>
                <a:cs typeface="Calibri"/>
                <a:sym typeface="Calibri"/>
              </a:rPr>
              <a:t>www.nuigalway.ie/vision2020</a:t>
            </a:r>
            <a:endParaRPr sz="1400" b="0" i="0" u="none" strike="noStrike" cap="none">
              <a:solidFill>
                <a:srgbClr val="000000"/>
              </a:solidFill>
              <a:latin typeface="Arial"/>
              <a:ea typeface="Arial"/>
              <a:cs typeface="Arial"/>
              <a:sym typeface="Arial"/>
            </a:endParaRPr>
          </a:p>
        </p:txBody>
      </p:sp>
      <p:sp>
        <p:nvSpPr>
          <p:cNvPr id="129" name="Google Shape;129;p9"/>
          <p:cNvSpPr txBox="1"/>
          <p:nvPr/>
        </p:nvSpPr>
        <p:spPr>
          <a:xfrm>
            <a:off x="1011599" y="2539352"/>
            <a:ext cx="4366416" cy="2554545"/>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NUI Galway will be a leading global university, renowned for our distinctive areas of research, recognised as an institution of choice for our teaching </a:t>
            </a:r>
            <a:br>
              <a:rPr lang="en-IE" sz="2000" b="0" i="0" u="none" strike="noStrike" cap="none">
                <a:solidFill>
                  <a:schemeClr val="lt1"/>
                </a:solidFill>
                <a:latin typeface="Calibri"/>
                <a:ea typeface="Calibri"/>
                <a:cs typeface="Calibri"/>
                <a:sym typeface="Calibri"/>
              </a:rPr>
            </a:br>
            <a:r>
              <a:rPr lang="en-IE" sz="2000" b="0" i="0" u="none" strike="noStrike" cap="none">
                <a:solidFill>
                  <a:schemeClr val="lt1"/>
                </a:solidFill>
                <a:latin typeface="Calibri"/>
                <a:ea typeface="Calibri"/>
                <a:cs typeface="Calibri"/>
                <a:sym typeface="Calibri"/>
              </a:rPr>
              <a:t>and scholarship, celebrated for our outstanding engagement with wider society, and enriched by a dynamic network of partnerships.</a:t>
            </a:r>
            <a:endParaRPr sz="1400" b="0" i="0" u="none" strike="noStrike" cap="none">
              <a:solidFill>
                <a:srgbClr val="000000"/>
              </a:solidFill>
              <a:latin typeface="Arial"/>
              <a:ea typeface="Arial"/>
              <a:cs typeface="Arial"/>
              <a:sym typeface="Arial"/>
            </a:endParaRPr>
          </a:p>
        </p:txBody>
      </p:sp>
      <p:sp>
        <p:nvSpPr>
          <p:cNvPr id="130" name="Google Shape;130;p9"/>
          <p:cNvSpPr txBox="1"/>
          <p:nvPr/>
        </p:nvSpPr>
        <p:spPr>
          <a:xfrm>
            <a:off x="7466498" y="2488948"/>
            <a:ext cx="4514568" cy="1323439"/>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To foster a vibrant community of students and staff, where distinguished learning, impactful research, and creative thinking are shared with the world.</a:t>
            </a:r>
            <a:endParaRPr sz="1400" b="0" i="0" u="none" strike="noStrike" cap="none">
              <a:solidFill>
                <a:srgbClr val="000000"/>
              </a:solidFill>
              <a:latin typeface="Arial"/>
              <a:ea typeface="Arial"/>
              <a:cs typeface="Arial"/>
              <a:sym typeface="Arial"/>
            </a:endParaRPr>
          </a:p>
        </p:txBody>
      </p:sp>
      <p:sp>
        <p:nvSpPr>
          <p:cNvPr id="131" name="Google Shape;131;p9"/>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5_Blank">
  <p:cSld name="5_Blank">
    <p:spTree>
      <p:nvGrpSpPr>
        <p:cNvPr id="1" name="Shape 132"/>
        <p:cNvGrpSpPr/>
        <p:nvPr/>
      </p:nvGrpSpPr>
      <p:grpSpPr>
        <a:xfrm>
          <a:off x="0" y="0"/>
          <a:ext cx="0" cy="0"/>
          <a:chOff x="0" y="0"/>
          <a:chExt cx="0" cy="0"/>
        </a:xfrm>
      </p:grpSpPr>
      <p:sp>
        <p:nvSpPr>
          <p:cNvPr id="133" name="Google Shape;133;p10"/>
          <p:cNvSpPr/>
          <p:nvPr/>
        </p:nvSpPr>
        <p:spPr>
          <a:xfrm>
            <a:off x="0" y="0"/>
            <a:ext cx="12192000" cy="6858000"/>
          </a:xfrm>
          <a:prstGeom prst="rect">
            <a:avLst/>
          </a:prstGeom>
          <a:solidFill>
            <a:srgbClr val="88D1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8D08C"/>
              </a:solidFill>
              <a:latin typeface="Calibri"/>
              <a:ea typeface="Calibri"/>
              <a:cs typeface="Calibri"/>
              <a:sym typeface="Calibri"/>
            </a:endParaRPr>
          </a:p>
        </p:txBody>
      </p:sp>
      <p:pic>
        <p:nvPicPr>
          <p:cNvPr id="134" name="Google Shape;134;p10"/>
          <p:cNvPicPr preferRelativeResize="0"/>
          <p:nvPr/>
        </p:nvPicPr>
        <p:blipFill rotWithShape="1">
          <a:blip r:embed="rId2">
            <a:alphaModFix/>
          </a:blip>
          <a:srcRect t="3148" b="9178"/>
          <a:stretch/>
        </p:blipFill>
        <p:spPr>
          <a:xfrm>
            <a:off x="2724841" y="-1"/>
            <a:ext cx="5828812" cy="6858001"/>
          </a:xfrm>
          <a:prstGeom prst="rect">
            <a:avLst/>
          </a:prstGeom>
          <a:noFill/>
          <a:ln>
            <a:noFill/>
          </a:ln>
          <a:effectLst>
            <a:outerShdw blurRad="165100" dist="38100" dir="2700000" sx="103000" sy="103000" algn="tl" rotWithShape="0">
              <a:srgbClr val="000000">
                <a:alpha val="34509"/>
              </a:srgbClr>
            </a:outerShdw>
          </a:effectLst>
        </p:spPr>
      </p:pic>
      <p:sp>
        <p:nvSpPr>
          <p:cNvPr id="135" name="Google Shape;135;p10"/>
          <p:cNvSpPr txBox="1"/>
          <p:nvPr/>
        </p:nvSpPr>
        <p:spPr>
          <a:xfrm>
            <a:off x="8338280" y="2624313"/>
            <a:ext cx="3598513" cy="2215991"/>
          </a:xfrm>
          <a:prstGeom prst="rect">
            <a:avLst/>
          </a:prstGeom>
          <a:noFill/>
          <a:ln>
            <a:noFill/>
          </a:ln>
        </p:spPr>
        <p:txBody>
          <a:bodyPr spcFirstLastPara="1" wrap="square" lIns="91425" tIns="45700" rIns="91425" bIns="45700" anchor="t" anchorCtr="0">
            <a:noAutofit/>
          </a:bodyPr>
          <a:lstStyle/>
          <a:p>
            <a:pPr marL="635000" marR="0" lvl="1" indent="0" algn="l" rtl="0">
              <a:lnSpc>
                <a:spcPct val="150000"/>
              </a:lnSpc>
              <a:spcBef>
                <a:spcPts val="0"/>
              </a:spcBef>
              <a:spcAft>
                <a:spcPts val="0"/>
              </a:spcAft>
              <a:buClr>
                <a:srgbClr val="000000"/>
              </a:buClr>
              <a:buSzPts val="2300"/>
              <a:buFont typeface="Arial"/>
              <a:buNone/>
            </a:pPr>
            <a:r>
              <a:rPr lang="en-IE" sz="2300" b="1" i="0" u="none" strike="noStrike" cap="none">
                <a:solidFill>
                  <a:schemeClr val="lt1"/>
                </a:solidFill>
                <a:latin typeface="Calibri"/>
                <a:ea typeface="Calibri"/>
                <a:cs typeface="Calibri"/>
                <a:sym typeface="Calibri"/>
              </a:rPr>
              <a:t>Medical Academies</a:t>
            </a:r>
            <a:endParaRPr sz="1400" b="0" i="0" u="none" strike="noStrike" cap="none">
              <a:solidFill>
                <a:srgbClr val="000000"/>
              </a:solidFill>
              <a:latin typeface="Arial"/>
              <a:ea typeface="Arial"/>
              <a:cs typeface="Arial"/>
              <a:sym typeface="Arial"/>
            </a:endParaRPr>
          </a:p>
          <a:p>
            <a:pPr marL="635000" marR="0" lvl="1" indent="0" algn="l" rtl="0">
              <a:lnSpc>
                <a:spcPct val="150000"/>
              </a:lnSpc>
              <a:spcBef>
                <a:spcPts val="0"/>
              </a:spcBef>
              <a:spcAft>
                <a:spcPts val="0"/>
              </a:spcAft>
              <a:buClr>
                <a:srgbClr val="000000"/>
              </a:buClr>
              <a:buSzPts val="2300"/>
              <a:buFont typeface="Arial"/>
              <a:buNone/>
            </a:pPr>
            <a:r>
              <a:rPr lang="en-IE" sz="2300" b="1" i="0" u="none" strike="noStrike" cap="none">
                <a:solidFill>
                  <a:schemeClr val="lt1"/>
                </a:solidFill>
                <a:latin typeface="Calibri"/>
                <a:ea typeface="Calibri"/>
                <a:cs typeface="Calibri"/>
                <a:sym typeface="Calibri"/>
              </a:rPr>
              <a:t>Teaching Centres</a:t>
            </a:r>
            <a:endParaRPr sz="2300" b="1" i="0" u="none" strike="noStrike" cap="none">
              <a:solidFill>
                <a:schemeClr val="lt1"/>
              </a:solidFill>
              <a:latin typeface="Calibri"/>
              <a:ea typeface="Calibri"/>
              <a:cs typeface="Calibri"/>
              <a:sym typeface="Calibri"/>
            </a:endParaRPr>
          </a:p>
          <a:p>
            <a:pPr marL="635000" marR="0" lvl="1" indent="0" algn="l" rtl="0">
              <a:lnSpc>
                <a:spcPct val="150000"/>
              </a:lnSpc>
              <a:spcBef>
                <a:spcPts val="0"/>
              </a:spcBef>
              <a:spcAft>
                <a:spcPts val="0"/>
              </a:spcAft>
              <a:buClr>
                <a:srgbClr val="000000"/>
              </a:buClr>
              <a:buSzPts val="2300"/>
              <a:buFont typeface="Arial"/>
              <a:buNone/>
            </a:pPr>
            <a:r>
              <a:rPr lang="en-IE" sz="2300" b="1" i="0" u="none" strike="noStrike" cap="none">
                <a:solidFill>
                  <a:schemeClr val="lt1"/>
                </a:solidFill>
                <a:latin typeface="Calibri"/>
                <a:ea typeface="Calibri"/>
                <a:cs typeface="Calibri"/>
                <a:sym typeface="Calibri"/>
              </a:rPr>
              <a:t>Irish-Language Centres</a:t>
            </a:r>
            <a:endParaRPr sz="2300" b="1" i="0" u="none" strike="noStrike" cap="none">
              <a:solidFill>
                <a:schemeClr val="lt1"/>
              </a:solidFill>
              <a:latin typeface="Calibri"/>
              <a:ea typeface="Calibri"/>
              <a:cs typeface="Calibri"/>
              <a:sym typeface="Calibri"/>
            </a:endParaRPr>
          </a:p>
          <a:p>
            <a:pPr marL="635000" marR="0" lvl="1" indent="0" algn="l" rtl="0">
              <a:lnSpc>
                <a:spcPct val="150000"/>
              </a:lnSpc>
              <a:spcBef>
                <a:spcPts val="0"/>
              </a:spcBef>
              <a:spcAft>
                <a:spcPts val="0"/>
              </a:spcAft>
              <a:buClr>
                <a:srgbClr val="000000"/>
              </a:buClr>
              <a:buSzPts val="2300"/>
              <a:buFont typeface="Arial"/>
              <a:buNone/>
            </a:pPr>
            <a:r>
              <a:rPr lang="en-IE" sz="2300" b="1" i="0" u="none" strike="noStrike" cap="none">
                <a:solidFill>
                  <a:schemeClr val="lt1"/>
                </a:solidFill>
                <a:latin typeface="Calibri"/>
                <a:ea typeface="Calibri"/>
                <a:cs typeface="Calibri"/>
                <a:sym typeface="Calibri"/>
              </a:rPr>
              <a:t>Research Centres</a:t>
            </a:r>
            <a:endParaRPr sz="2300" b="1" i="0" u="none" strike="noStrike" cap="none">
              <a:solidFill>
                <a:schemeClr val="lt1"/>
              </a:solidFill>
              <a:latin typeface="Calibri"/>
              <a:ea typeface="Calibri"/>
              <a:cs typeface="Calibri"/>
              <a:sym typeface="Calibri"/>
            </a:endParaRPr>
          </a:p>
        </p:txBody>
      </p:sp>
      <p:sp>
        <p:nvSpPr>
          <p:cNvPr id="136" name="Google Shape;136;p10"/>
          <p:cNvSpPr txBox="1"/>
          <p:nvPr/>
        </p:nvSpPr>
        <p:spPr>
          <a:xfrm>
            <a:off x="398405" y="381158"/>
            <a:ext cx="3939325" cy="1315360"/>
          </a:xfrm>
          <a:prstGeom prst="rect">
            <a:avLst/>
          </a:prstGeom>
          <a:noFill/>
          <a:ln>
            <a:noFill/>
          </a:ln>
        </p:spPr>
        <p:txBody>
          <a:bodyPr spcFirstLastPara="1" wrap="square" lIns="91425" tIns="45700" rIns="91425" bIns="45700" anchor="t" anchorCtr="0">
            <a:noAutofit/>
          </a:bodyPr>
          <a:lstStyle/>
          <a:p>
            <a:pPr marL="6350" marR="0" lvl="1" indent="0" algn="l" rtl="0">
              <a:lnSpc>
                <a:spcPct val="70000"/>
              </a:lnSpc>
              <a:spcBef>
                <a:spcPts val="0"/>
              </a:spcBef>
              <a:spcAft>
                <a:spcPts val="0"/>
              </a:spcAft>
              <a:buClr>
                <a:srgbClr val="000000"/>
              </a:buClr>
              <a:buSzPts val="5500"/>
              <a:buFont typeface="Arial"/>
              <a:buNone/>
            </a:pPr>
            <a:r>
              <a:rPr lang="en-IE" sz="5500" b="0" i="0" u="none" strike="noStrike" cap="none">
                <a:solidFill>
                  <a:schemeClr val="lt1"/>
                </a:solidFill>
                <a:latin typeface="Calibri"/>
                <a:ea typeface="Calibri"/>
                <a:cs typeface="Calibri"/>
                <a:sym typeface="Calibri"/>
              </a:rPr>
              <a:t>NUI Galway</a:t>
            </a:r>
            <a:endParaRPr sz="1400" b="0" i="0" u="none" strike="noStrike" cap="none">
              <a:solidFill>
                <a:srgbClr val="000000"/>
              </a:solidFill>
              <a:latin typeface="Arial"/>
              <a:ea typeface="Arial"/>
              <a:cs typeface="Arial"/>
              <a:sym typeface="Arial"/>
            </a:endParaRPr>
          </a:p>
          <a:p>
            <a:pPr marL="6350" marR="0" lvl="1" indent="0" algn="l" rtl="0">
              <a:lnSpc>
                <a:spcPct val="70000"/>
              </a:lnSpc>
              <a:spcBef>
                <a:spcPts val="0"/>
              </a:spcBef>
              <a:spcAft>
                <a:spcPts val="0"/>
              </a:spcAft>
              <a:buClr>
                <a:srgbClr val="000000"/>
              </a:buClr>
              <a:buSzPts val="5500"/>
              <a:buFont typeface="Arial"/>
              <a:buNone/>
            </a:pPr>
            <a:r>
              <a:rPr lang="en-IE" sz="5500" b="0" i="0" u="none" strike="noStrike" cap="none">
                <a:solidFill>
                  <a:schemeClr val="lt1"/>
                </a:solidFill>
                <a:latin typeface="Calibri"/>
                <a:ea typeface="Calibri"/>
                <a:cs typeface="Calibri"/>
                <a:sym typeface="Calibri"/>
              </a:rPr>
              <a:t>Campuses</a:t>
            </a:r>
            <a:endParaRPr sz="1400" b="0" i="0" u="none" strike="noStrike" cap="none">
              <a:solidFill>
                <a:srgbClr val="000000"/>
              </a:solidFill>
              <a:latin typeface="Arial"/>
              <a:ea typeface="Arial"/>
              <a:cs typeface="Arial"/>
              <a:sym typeface="Arial"/>
            </a:endParaRPr>
          </a:p>
        </p:txBody>
      </p:sp>
      <p:sp>
        <p:nvSpPr>
          <p:cNvPr id="137" name="Google Shape;137;p10"/>
          <p:cNvSpPr txBox="1"/>
          <p:nvPr/>
        </p:nvSpPr>
        <p:spPr>
          <a:xfrm>
            <a:off x="4839292" y="4732515"/>
            <a:ext cx="1902898" cy="568361"/>
          </a:xfrm>
          <a:prstGeom prst="rect">
            <a:avLst/>
          </a:prstGeom>
          <a:noFill/>
          <a:ln>
            <a:noFill/>
          </a:ln>
        </p:spPr>
        <p:txBody>
          <a:bodyPr spcFirstLastPara="1" wrap="square" lIns="91425" tIns="45700" rIns="91425" bIns="45700" anchor="t" anchorCtr="0">
            <a:noAutofit/>
          </a:bodyPr>
          <a:lstStyle/>
          <a:p>
            <a:pPr marL="12700" marR="0" lvl="1" indent="0" algn="l" rtl="0">
              <a:lnSpc>
                <a:spcPct val="150000"/>
              </a:lnSpc>
              <a:spcBef>
                <a:spcPts val="0"/>
              </a:spcBef>
              <a:spcAft>
                <a:spcPts val="0"/>
              </a:spcAft>
              <a:buClr>
                <a:srgbClr val="000000"/>
              </a:buClr>
              <a:buSzPts val="2300"/>
              <a:buFont typeface="Arial"/>
              <a:buNone/>
            </a:pPr>
            <a:r>
              <a:rPr lang="en-IE" sz="2300" b="1" i="0" u="none" strike="noStrike" cap="none">
                <a:solidFill>
                  <a:schemeClr val="lt1"/>
                </a:solidFill>
                <a:latin typeface="Calibri"/>
                <a:ea typeface="Calibri"/>
                <a:cs typeface="Calibri"/>
                <a:sym typeface="Calibri"/>
              </a:rPr>
              <a:t>Limerick</a:t>
            </a:r>
            <a:endParaRPr sz="1400" b="0" i="0" u="none" strike="noStrike" cap="none">
              <a:solidFill>
                <a:srgbClr val="000000"/>
              </a:solidFill>
              <a:latin typeface="Arial"/>
              <a:ea typeface="Arial"/>
              <a:cs typeface="Arial"/>
              <a:sym typeface="Arial"/>
            </a:endParaRPr>
          </a:p>
        </p:txBody>
      </p:sp>
      <p:sp>
        <p:nvSpPr>
          <p:cNvPr id="138" name="Google Shape;138;p10"/>
          <p:cNvSpPr/>
          <p:nvPr/>
        </p:nvSpPr>
        <p:spPr>
          <a:xfrm>
            <a:off x="4692197" y="5007677"/>
            <a:ext cx="185186" cy="185184"/>
          </a:xfrm>
          <a:prstGeom prst="ellipse">
            <a:avLst/>
          </a:prstGeom>
          <a:solidFill>
            <a:srgbClr val="28467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9" name="Google Shape;139;p10"/>
          <p:cNvSpPr txBox="1"/>
          <p:nvPr/>
        </p:nvSpPr>
        <p:spPr>
          <a:xfrm>
            <a:off x="6801846" y="3688213"/>
            <a:ext cx="1545842" cy="568361"/>
          </a:xfrm>
          <a:prstGeom prst="rect">
            <a:avLst/>
          </a:prstGeom>
          <a:noFill/>
          <a:ln>
            <a:noFill/>
          </a:ln>
        </p:spPr>
        <p:txBody>
          <a:bodyPr spcFirstLastPara="1" wrap="square" lIns="91425" tIns="45700" rIns="91425" bIns="45700" anchor="t" anchorCtr="0">
            <a:noAutofit/>
          </a:bodyPr>
          <a:lstStyle/>
          <a:p>
            <a:pPr marL="12700" marR="0" lvl="1" indent="0" algn="l" rtl="0">
              <a:lnSpc>
                <a:spcPct val="150000"/>
              </a:lnSpc>
              <a:spcBef>
                <a:spcPts val="0"/>
              </a:spcBef>
              <a:spcAft>
                <a:spcPts val="0"/>
              </a:spcAft>
              <a:buClr>
                <a:srgbClr val="000000"/>
              </a:buClr>
              <a:buSzPts val="2300"/>
              <a:buFont typeface="Arial"/>
              <a:buNone/>
            </a:pPr>
            <a:r>
              <a:rPr lang="en-IE" sz="2300" b="1" i="0" u="none" strike="noStrike" cap="none">
                <a:solidFill>
                  <a:schemeClr val="lt1"/>
                </a:solidFill>
                <a:latin typeface="Calibri"/>
                <a:ea typeface="Calibri"/>
                <a:cs typeface="Calibri"/>
                <a:sym typeface="Calibri"/>
              </a:rPr>
              <a:t>Dublin</a:t>
            </a:r>
            <a:endParaRPr sz="2300" b="1" i="0" u="none" strike="noStrike" cap="none">
              <a:solidFill>
                <a:schemeClr val="lt1"/>
              </a:solidFill>
              <a:latin typeface="Calibri"/>
              <a:ea typeface="Calibri"/>
              <a:cs typeface="Calibri"/>
              <a:sym typeface="Calibri"/>
            </a:endParaRPr>
          </a:p>
        </p:txBody>
      </p:sp>
      <p:sp>
        <p:nvSpPr>
          <p:cNvPr id="140" name="Google Shape;140;p10"/>
          <p:cNvSpPr/>
          <p:nvPr/>
        </p:nvSpPr>
        <p:spPr>
          <a:xfrm>
            <a:off x="7524449" y="3737032"/>
            <a:ext cx="185186" cy="185184"/>
          </a:xfrm>
          <a:prstGeom prst="ellipse">
            <a:avLst/>
          </a:prstGeom>
          <a:solidFill>
            <a:srgbClr val="28467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1" name="Google Shape;141;p10"/>
          <p:cNvSpPr txBox="1"/>
          <p:nvPr/>
        </p:nvSpPr>
        <p:spPr>
          <a:xfrm>
            <a:off x="7202902" y="1137911"/>
            <a:ext cx="1545842" cy="568361"/>
          </a:xfrm>
          <a:prstGeom prst="rect">
            <a:avLst/>
          </a:prstGeom>
          <a:noFill/>
          <a:ln>
            <a:noFill/>
          </a:ln>
        </p:spPr>
        <p:txBody>
          <a:bodyPr spcFirstLastPara="1" wrap="square" lIns="91425" tIns="45700" rIns="91425" bIns="45700" anchor="t" anchorCtr="0">
            <a:noAutofit/>
          </a:bodyPr>
          <a:lstStyle/>
          <a:p>
            <a:pPr marL="12700" marR="0" lvl="1" indent="0" algn="l" rtl="0">
              <a:lnSpc>
                <a:spcPct val="150000"/>
              </a:lnSpc>
              <a:spcBef>
                <a:spcPts val="0"/>
              </a:spcBef>
              <a:spcAft>
                <a:spcPts val="0"/>
              </a:spcAft>
              <a:buClr>
                <a:srgbClr val="000000"/>
              </a:buClr>
              <a:buSzPts val="2300"/>
              <a:buFont typeface="Arial"/>
              <a:buNone/>
            </a:pPr>
            <a:r>
              <a:rPr lang="en-IE" sz="2300" b="1" i="0" u="none" strike="noStrike" cap="none">
                <a:solidFill>
                  <a:schemeClr val="lt1"/>
                </a:solidFill>
                <a:latin typeface="Calibri"/>
                <a:ea typeface="Calibri"/>
                <a:cs typeface="Calibri"/>
                <a:sym typeface="Calibri"/>
              </a:rPr>
              <a:t>Belfast</a:t>
            </a:r>
            <a:endParaRPr sz="2300" b="1" i="0" u="none" strike="noStrike" cap="none">
              <a:solidFill>
                <a:schemeClr val="lt1"/>
              </a:solidFill>
              <a:latin typeface="Calibri"/>
              <a:ea typeface="Calibri"/>
              <a:cs typeface="Calibri"/>
              <a:sym typeface="Calibri"/>
            </a:endParaRPr>
          </a:p>
        </p:txBody>
      </p:sp>
      <p:sp>
        <p:nvSpPr>
          <p:cNvPr id="142" name="Google Shape;142;p10"/>
          <p:cNvSpPr/>
          <p:nvPr/>
        </p:nvSpPr>
        <p:spPr>
          <a:xfrm>
            <a:off x="7887594" y="1161947"/>
            <a:ext cx="185186" cy="185184"/>
          </a:xfrm>
          <a:prstGeom prst="ellipse">
            <a:avLst/>
          </a:prstGeom>
          <a:solidFill>
            <a:srgbClr val="28467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3" name="Google Shape;143;p10"/>
          <p:cNvSpPr txBox="1"/>
          <p:nvPr/>
        </p:nvSpPr>
        <p:spPr>
          <a:xfrm>
            <a:off x="4542221" y="3893712"/>
            <a:ext cx="1902898" cy="568361"/>
          </a:xfrm>
          <a:prstGeom prst="rect">
            <a:avLst/>
          </a:prstGeom>
          <a:noFill/>
          <a:ln>
            <a:noFill/>
          </a:ln>
        </p:spPr>
        <p:txBody>
          <a:bodyPr spcFirstLastPara="1" wrap="square" lIns="91425" tIns="45700" rIns="91425" bIns="45700" anchor="t" anchorCtr="0">
            <a:noAutofit/>
          </a:bodyPr>
          <a:lstStyle/>
          <a:p>
            <a:pPr marL="12700" marR="0" lvl="1" indent="0" algn="l" rtl="0">
              <a:lnSpc>
                <a:spcPct val="150000"/>
              </a:lnSpc>
              <a:spcBef>
                <a:spcPts val="0"/>
              </a:spcBef>
              <a:spcAft>
                <a:spcPts val="0"/>
              </a:spcAft>
              <a:buClr>
                <a:srgbClr val="000000"/>
              </a:buClr>
              <a:buSzPts val="2300"/>
              <a:buFont typeface="Arial"/>
              <a:buNone/>
            </a:pPr>
            <a:r>
              <a:rPr lang="en-IE" sz="2300" b="1" i="0" u="none" strike="noStrike" cap="none">
                <a:solidFill>
                  <a:schemeClr val="lt1"/>
                </a:solidFill>
                <a:latin typeface="Calibri"/>
                <a:ea typeface="Calibri"/>
                <a:cs typeface="Calibri"/>
                <a:sym typeface="Calibri"/>
              </a:rPr>
              <a:t>GALWAY</a:t>
            </a:r>
            <a:endParaRPr sz="1400" b="0" i="0" u="none" strike="noStrike" cap="none">
              <a:solidFill>
                <a:srgbClr val="000000"/>
              </a:solidFill>
              <a:latin typeface="Arial"/>
              <a:ea typeface="Arial"/>
              <a:cs typeface="Arial"/>
              <a:sym typeface="Arial"/>
            </a:endParaRPr>
          </a:p>
        </p:txBody>
      </p:sp>
      <p:pic>
        <p:nvPicPr>
          <p:cNvPr id="144" name="Google Shape;144;p10"/>
          <p:cNvPicPr preferRelativeResize="0"/>
          <p:nvPr/>
        </p:nvPicPr>
        <p:blipFill rotWithShape="1">
          <a:blip r:embed="rId3">
            <a:alphaModFix/>
          </a:blip>
          <a:srcRect r="69543"/>
          <a:stretch/>
        </p:blipFill>
        <p:spPr>
          <a:xfrm>
            <a:off x="4219636" y="3671015"/>
            <a:ext cx="314705" cy="319073"/>
          </a:xfrm>
          <a:prstGeom prst="rect">
            <a:avLst/>
          </a:prstGeom>
          <a:noFill/>
          <a:ln>
            <a:noFill/>
          </a:ln>
        </p:spPr>
      </p:pic>
      <p:grpSp>
        <p:nvGrpSpPr>
          <p:cNvPr id="145" name="Google Shape;145;p10"/>
          <p:cNvGrpSpPr/>
          <p:nvPr/>
        </p:nvGrpSpPr>
        <p:grpSpPr>
          <a:xfrm>
            <a:off x="4113952" y="4134978"/>
            <a:ext cx="275642" cy="275642"/>
            <a:chOff x="4335701" y="3850853"/>
            <a:chExt cx="319888" cy="319888"/>
          </a:xfrm>
        </p:grpSpPr>
        <p:sp>
          <p:nvSpPr>
            <p:cNvPr id="146" name="Google Shape;146;p10"/>
            <p:cNvSpPr/>
            <p:nvPr/>
          </p:nvSpPr>
          <p:spPr>
            <a:xfrm>
              <a:off x="4335701" y="3850853"/>
              <a:ext cx="319888" cy="319888"/>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47" name="Google Shape;147;p10"/>
            <p:cNvPicPr preferRelativeResize="0"/>
            <p:nvPr/>
          </p:nvPicPr>
          <p:blipFill rotWithShape="1">
            <a:blip r:embed="rId4">
              <a:alphaModFix/>
            </a:blip>
            <a:srcRect r="76243"/>
            <a:stretch/>
          </p:blipFill>
          <p:spPr>
            <a:xfrm rot="10800000" flipH="1">
              <a:off x="4384776" y="3881320"/>
              <a:ext cx="252280" cy="258954"/>
            </a:xfrm>
            <a:prstGeom prst="rect">
              <a:avLst/>
            </a:prstGeom>
            <a:noFill/>
            <a:ln>
              <a:noFill/>
            </a:ln>
          </p:spPr>
        </p:pic>
      </p:grpSp>
      <p:grpSp>
        <p:nvGrpSpPr>
          <p:cNvPr id="148" name="Google Shape;148;p10"/>
          <p:cNvGrpSpPr/>
          <p:nvPr/>
        </p:nvGrpSpPr>
        <p:grpSpPr>
          <a:xfrm>
            <a:off x="4570188" y="3711756"/>
            <a:ext cx="249249" cy="249390"/>
            <a:chOff x="5235088" y="3530081"/>
            <a:chExt cx="289256" cy="289421"/>
          </a:xfrm>
        </p:grpSpPr>
        <p:sp>
          <p:nvSpPr>
            <p:cNvPr id="149" name="Google Shape;149;p10"/>
            <p:cNvSpPr/>
            <p:nvPr/>
          </p:nvSpPr>
          <p:spPr>
            <a:xfrm>
              <a:off x="5235986" y="3530081"/>
              <a:ext cx="288358" cy="289421"/>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50" name="Google Shape;150;p10"/>
            <p:cNvPicPr preferRelativeResize="0"/>
            <p:nvPr/>
          </p:nvPicPr>
          <p:blipFill rotWithShape="1">
            <a:blip r:embed="rId5">
              <a:alphaModFix/>
            </a:blip>
            <a:srcRect l="54698" t="-3348" r="20795" b="2790"/>
            <a:stretch/>
          </p:blipFill>
          <p:spPr>
            <a:xfrm flipH="1">
              <a:off x="5235088" y="3544831"/>
              <a:ext cx="262042" cy="260742"/>
            </a:xfrm>
            <a:prstGeom prst="rect">
              <a:avLst/>
            </a:prstGeom>
            <a:noFill/>
            <a:ln>
              <a:noFill/>
            </a:ln>
          </p:spPr>
        </p:pic>
      </p:grpSp>
      <p:grpSp>
        <p:nvGrpSpPr>
          <p:cNvPr id="151" name="Google Shape;151;p10"/>
          <p:cNvGrpSpPr/>
          <p:nvPr/>
        </p:nvGrpSpPr>
        <p:grpSpPr>
          <a:xfrm>
            <a:off x="4416555" y="4854386"/>
            <a:ext cx="275642" cy="275642"/>
            <a:chOff x="5527990" y="3750678"/>
            <a:chExt cx="393774" cy="393774"/>
          </a:xfrm>
        </p:grpSpPr>
        <p:sp>
          <p:nvSpPr>
            <p:cNvPr id="152" name="Google Shape;152;p10"/>
            <p:cNvSpPr/>
            <p:nvPr/>
          </p:nvSpPr>
          <p:spPr>
            <a:xfrm>
              <a:off x="5527990" y="3750678"/>
              <a:ext cx="393774" cy="393774"/>
            </a:xfrm>
            <a:prstGeom prst="ellipse">
              <a:avLst/>
            </a:prstGeom>
            <a:solidFill>
              <a:srgbClr val="FF8B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53" name="Google Shape;153;p10"/>
            <p:cNvPicPr preferRelativeResize="0"/>
            <p:nvPr/>
          </p:nvPicPr>
          <p:blipFill rotWithShape="1">
            <a:blip r:embed="rId4">
              <a:alphaModFix/>
            </a:blip>
            <a:srcRect l="27239" t="-3686" r="49004" b="3127"/>
            <a:stretch/>
          </p:blipFill>
          <p:spPr>
            <a:xfrm flipH="1">
              <a:off x="5560423" y="3788182"/>
              <a:ext cx="310550" cy="318766"/>
            </a:xfrm>
            <a:prstGeom prst="rect">
              <a:avLst/>
            </a:prstGeom>
            <a:noFill/>
            <a:ln>
              <a:noFill/>
            </a:ln>
          </p:spPr>
        </p:pic>
      </p:grpSp>
      <p:grpSp>
        <p:nvGrpSpPr>
          <p:cNvPr id="154" name="Google Shape;154;p10"/>
          <p:cNvGrpSpPr/>
          <p:nvPr/>
        </p:nvGrpSpPr>
        <p:grpSpPr>
          <a:xfrm>
            <a:off x="5131380" y="3692551"/>
            <a:ext cx="275642" cy="275642"/>
            <a:chOff x="5777361" y="3530081"/>
            <a:chExt cx="319888" cy="319888"/>
          </a:xfrm>
        </p:grpSpPr>
        <p:sp>
          <p:nvSpPr>
            <p:cNvPr id="155" name="Google Shape;155;p10"/>
            <p:cNvSpPr/>
            <p:nvPr/>
          </p:nvSpPr>
          <p:spPr>
            <a:xfrm>
              <a:off x="5777361" y="3530081"/>
              <a:ext cx="319888" cy="319888"/>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56" name="Google Shape;156;p10"/>
            <p:cNvPicPr preferRelativeResize="0"/>
            <p:nvPr/>
          </p:nvPicPr>
          <p:blipFill rotWithShape="1">
            <a:blip r:embed="rId4">
              <a:alphaModFix/>
            </a:blip>
            <a:srcRect r="76243"/>
            <a:stretch/>
          </p:blipFill>
          <p:spPr>
            <a:xfrm rot="10800000" flipH="1">
              <a:off x="5817162" y="3560548"/>
              <a:ext cx="252280" cy="258954"/>
            </a:xfrm>
            <a:prstGeom prst="rect">
              <a:avLst/>
            </a:prstGeom>
            <a:noFill/>
            <a:ln>
              <a:noFill/>
            </a:ln>
          </p:spPr>
        </p:pic>
      </p:grpSp>
      <p:grpSp>
        <p:nvGrpSpPr>
          <p:cNvPr id="157" name="Google Shape;157;p10"/>
          <p:cNvGrpSpPr/>
          <p:nvPr/>
        </p:nvGrpSpPr>
        <p:grpSpPr>
          <a:xfrm>
            <a:off x="3331116" y="3554904"/>
            <a:ext cx="275642" cy="275642"/>
            <a:chOff x="3845349" y="3308812"/>
            <a:chExt cx="319888" cy="319888"/>
          </a:xfrm>
        </p:grpSpPr>
        <p:sp>
          <p:nvSpPr>
            <p:cNvPr id="158" name="Google Shape;158;p10"/>
            <p:cNvSpPr/>
            <p:nvPr/>
          </p:nvSpPr>
          <p:spPr>
            <a:xfrm>
              <a:off x="3845349" y="3308812"/>
              <a:ext cx="319888" cy="319888"/>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59" name="Google Shape;159;p10"/>
            <p:cNvPicPr preferRelativeResize="0"/>
            <p:nvPr/>
          </p:nvPicPr>
          <p:blipFill rotWithShape="1">
            <a:blip r:embed="rId4">
              <a:alphaModFix/>
            </a:blip>
            <a:srcRect r="76243"/>
            <a:stretch/>
          </p:blipFill>
          <p:spPr>
            <a:xfrm rot="10800000" flipH="1">
              <a:off x="3885150" y="3339279"/>
              <a:ext cx="252280" cy="258954"/>
            </a:xfrm>
            <a:prstGeom prst="rect">
              <a:avLst/>
            </a:prstGeom>
            <a:noFill/>
            <a:ln>
              <a:noFill/>
            </a:ln>
          </p:spPr>
        </p:pic>
      </p:grpSp>
      <p:grpSp>
        <p:nvGrpSpPr>
          <p:cNvPr id="160" name="Google Shape;160;p10"/>
          <p:cNvGrpSpPr/>
          <p:nvPr/>
        </p:nvGrpSpPr>
        <p:grpSpPr>
          <a:xfrm>
            <a:off x="4819413" y="3114188"/>
            <a:ext cx="249249" cy="249390"/>
            <a:chOff x="5173661" y="3130180"/>
            <a:chExt cx="289256" cy="289421"/>
          </a:xfrm>
        </p:grpSpPr>
        <p:sp>
          <p:nvSpPr>
            <p:cNvPr id="161" name="Google Shape;161;p10"/>
            <p:cNvSpPr/>
            <p:nvPr/>
          </p:nvSpPr>
          <p:spPr>
            <a:xfrm>
              <a:off x="5174559" y="3130180"/>
              <a:ext cx="288358" cy="289421"/>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2" name="Google Shape;162;p10"/>
            <p:cNvPicPr preferRelativeResize="0"/>
            <p:nvPr/>
          </p:nvPicPr>
          <p:blipFill rotWithShape="1">
            <a:blip r:embed="rId5">
              <a:alphaModFix/>
            </a:blip>
            <a:srcRect l="54698" t="-3348" r="20795" b="2790"/>
            <a:stretch/>
          </p:blipFill>
          <p:spPr>
            <a:xfrm flipH="1">
              <a:off x="5173661" y="3144930"/>
              <a:ext cx="262042" cy="260742"/>
            </a:xfrm>
            <a:prstGeom prst="rect">
              <a:avLst/>
            </a:prstGeom>
            <a:noFill/>
            <a:ln>
              <a:noFill/>
            </a:ln>
          </p:spPr>
        </p:pic>
      </p:grpSp>
      <p:grpSp>
        <p:nvGrpSpPr>
          <p:cNvPr id="163" name="Google Shape;163;p10"/>
          <p:cNvGrpSpPr/>
          <p:nvPr/>
        </p:nvGrpSpPr>
        <p:grpSpPr>
          <a:xfrm>
            <a:off x="3955759" y="2638817"/>
            <a:ext cx="249249" cy="249390"/>
            <a:chOff x="4400356" y="3054140"/>
            <a:chExt cx="289256" cy="289421"/>
          </a:xfrm>
        </p:grpSpPr>
        <p:sp>
          <p:nvSpPr>
            <p:cNvPr id="164" name="Google Shape;164;p10"/>
            <p:cNvSpPr/>
            <p:nvPr/>
          </p:nvSpPr>
          <p:spPr>
            <a:xfrm>
              <a:off x="4401254" y="3054140"/>
              <a:ext cx="288358" cy="289421"/>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5" name="Google Shape;165;p10"/>
            <p:cNvPicPr preferRelativeResize="0"/>
            <p:nvPr/>
          </p:nvPicPr>
          <p:blipFill rotWithShape="1">
            <a:blip r:embed="rId5">
              <a:alphaModFix/>
            </a:blip>
            <a:srcRect l="54698" t="-3348" r="20795" b="2790"/>
            <a:stretch/>
          </p:blipFill>
          <p:spPr>
            <a:xfrm flipH="1">
              <a:off x="4400356" y="3068890"/>
              <a:ext cx="262042" cy="260742"/>
            </a:xfrm>
            <a:prstGeom prst="rect">
              <a:avLst/>
            </a:prstGeom>
            <a:noFill/>
            <a:ln>
              <a:noFill/>
            </a:ln>
          </p:spPr>
        </p:pic>
      </p:grpSp>
      <p:grpSp>
        <p:nvGrpSpPr>
          <p:cNvPr id="166" name="Google Shape;166;p10"/>
          <p:cNvGrpSpPr/>
          <p:nvPr/>
        </p:nvGrpSpPr>
        <p:grpSpPr>
          <a:xfrm>
            <a:off x="4870150" y="1803532"/>
            <a:ext cx="249249" cy="249390"/>
            <a:chOff x="5135034" y="1860358"/>
            <a:chExt cx="289256" cy="289421"/>
          </a:xfrm>
        </p:grpSpPr>
        <p:sp>
          <p:nvSpPr>
            <p:cNvPr id="167" name="Google Shape;167;p10"/>
            <p:cNvSpPr/>
            <p:nvPr/>
          </p:nvSpPr>
          <p:spPr>
            <a:xfrm>
              <a:off x="5135932" y="1860358"/>
              <a:ext cx="288358" cy="289421"/>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 name="Google Shape;168;p10"/>
            <p:cNvPicPr preferRelativeResize="0"/>
            <p:nvPr/>
          </p:nvPicPr>
          <p:blipFill rotWithShape="1">
            <a:blip r:embed="rId5">
              <a:alphaModFix/>
            </a:blip>
            <a:srcRect l="54698" t="-3348" r="20795" b="2790"/>
            <a:stretch/>
          </p:blipFill>
          <p:spPr>
            <a:xfrm flipH="1">
              <a:off x="5135034" y="1875108"/>
              <a:ext cx="262042" cy="260742"/>
            </a:xfrm>
            <a:prstGeom prst="rect">
              <a:avLst/>
            </a:prstGeom>
            <a:noFill/>
            <a:ln>
              <a:noFill/>
            </a:ln>
          </p:spPr>
        </p:pic>
      </p:grpSp>
      <p:grpSp>
        <p:nvGrpSpPr>
          <p:cNvPr id="169" name="Google Shape;169;p10"/>
          <p:cNvGrpSpPr/>
          <p:nvPr/>
        </p:nvGrpSpPr>
        <p:grpSpPr>
          <a:xfrm>
            <a:off x="5154381" y="1879700"/>
            <a:ext cx="275642" cy="275642"/>
            <a:chOff x="5445656" y="1844640"/>
            <a:chExt cx="319888" cy="319888"/>
          </a:xfrm>
        </p:grpSpPr>
        <p:sp>
          <p:nvSpPr>
            <p:cNvPr id="170" name="Google Shape;170;p10"/>
            <p:cNvSpPr/>
            <p:nvPr/>
          </p:nvSpPr>
          <p:spPr>
            <a:xfrm>
              <a:off x="5445656" y="1844640"/>
              <a:ext cx="319888" cy="319888"/>
            </a:xfrm>
            <a:prstGeom prst="ellipse">
              <a:avLst/>
            </a:prstGeom>
            <a:solidFill>
              <a:srgbClr val="FF8B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1" name="Google Shape;171;p10"/>
            <p:cNvPicPr preferRelativeResize="0"/>
            <p:nvPr/>
          </p:nvPicPr>
          <p:blipFill rotWithShape="1">
            <a:blip r:embed="rId4">
              <a:alphaModFix/>
            </a:blip>
            <a:srcRect l="27239" t="-3686" r="49004" b="3127"/>
            <a:stretch/>
          </p:blipFill>
          <p:spPr>
            <a:xfrm flipH="1">
              <a:off x="5470281" y="1875107"/>
              <a:ext cx="252280" cy="258954"/>
            </a:xfrm>
            <a:prstGeom prst="rect">
              <a:avLst/>
            </a:prstGeom>
            <a:noFill/>
            <a:ln>
              <a:noFill/>
            </a:ln>
          </p:spPr>
        </p:pic>
      </p:grpSp>
      <p:grpSp>
        <p:nvGrpSpPr>
          <p:cNvPr id="172" name="Google Shape;172;p10"/>
          <p:cNvGrpSpPr/>
          <p:nvPr/>
        </p:nvGrpSpPr>
        <p:grpSpPr>
          <a:xfrm>
            <a:off x="5642072" y="452928"/>
            <a:ext cx="249249" cy="249390"/>
            <a:chOff x="5938417" y="909357"/>
            <a:chExt cx="289256" cy="289421"/>
          </a:xfrm>
        </p:grpSpPr>
        <p:sp>
          <p:nvSpPr>
            <p:cNvPr id="173" name="Google Shape;173;p10"/>
            <p:cNvSpPr/>
            <p:nvPr/>
          </p:nvSpPr>
          <p:spPr>
            <a:xfrm>
              <a:off x="5939315" y="909357"/>
              <a:ext cx="288358" cy="289421"/>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4" name="Google Shape;174;p10"/>
            <p:cNvPicPr preferRelativeResize="0"/>
            <p:nvPr/>
          </p:nvPicPr>
          <p:blipFill rotWithShape="1">
            <a:blip r:embed="rId5">
              <a:alphaModFix/>
            </a:blip>
            <a:srcRect l="54698" t="-3348" r="20795" b="2790"/>
            <a:stretch/>
          </p:blipFill>
          <p:spPr>
            <a:xfrm flipH="1">
              <a:off x="5938417" y="924107"/>
              <a:ext cx="262042" cy="260742"/>
            </a:xfrm>
            <a:prstGeom prst="rect">
              <a:avLst/>
            </a:prstGeom>
            <a:noFill/>
            <a:ln>
              <a:noFill/>
            </a:ln>
          </p:spPr>
        </p:pic>
      </p:grpSp>
      <p:grpSp>
        <p:nvGrpSpPr>
          <p:cNvPr id="175" name="Google Shape;175;p10"/>
          <p:cNvGrpSpPr/>
          <p:nvPr/>
        </p:nvGrpSpPr>
        <p:grpSpPr>
          <a:xfrm>
            <a:off x="3646787" y="3621981"/>
            <a:ext cx="225798" cy="345333"/>
            <a:chOff x="4824527" y="2832223"/>
            <a:chExt cx="262042" cy="400766"/>
          </a:xfrm>
        </p:grpSpPr>
        <p:sp>
          <p:nvSpPr>
            <p:cNvPr id="176" name="Google Shape;176;p10"/>
            <p:cNvSpPr/>
            <p:nvPr/>
          </p:nvSpPr>
          <p:spPr>
            <a:xfrm>
              <a:off x="4835134" y="2954303"/>
              <a:ext cx="234004" cy="165125"/>
            </a:xfrm>
            <a:prstGeom prst="rect">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77" name="Google Shape;177;p10"/>
            <p:cNvGrpSpPr/>
            <p:nvPr/>
          </p:nvGrpSpPr>
          <p:grpSpPr>
            <a:xfrm>
              <a:off x="4824527" y="2832223"/>
              <a:ext cx="262042" cy="400766"/>
              <a:chOff x="4824527" y="2832223"/>
              <a:chExt cx="262042" cy="400766"/>
            </a:xfrm>
          </p:grpSpPr>
          <p:grpSp>
            <p:nvGrpSpPr>
              <p:cNvPr id="178" name="Google Shape;178;p10"/>
              <p:cNvGrpSpPr/>
              <p:nvPr/>
            </p:nvGrpSpPr>
            <p:grpSpPr>
              <a:xfrm>
                <a:off x="4832696" y="2832223"/>
                <a:ext cx="236344" cy="400766"/>
                <a:chOff x="4832696" y="2832223"/>
                <a:chExt cx="236344" cy="400766"/>
              </a:xfrm>
            </p:grpSpPr>
            <p:sp>
              <p:nvSpPr>
                <p:cNvPr id="179" name="Google Shape;179;p10"/>
                <p:cNvSpPr/>
                <p:nvPr/>
              </p:nvSpPr>
              <p:spPr>
                <a:xfrm>
                  <a:off x="4834464" y="2832223"/>
                  <a:ext cx="234576" cy="238350"/>
                </a:xfrm>
                <a:prstGeom prst="ellips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 name="Google Shape;180;p10"/>
                <p:cNvSpPr/>
                <p:nvPr/>
              </p:nvSpPr>
              <p:spPr>
                <a:xfrm rot="-2665671">
                  <a:off x="4866791" y="3031791"/>
                  <a:ext cx="168154" cy="166082"/>
                </a:xfrm>
                <a:prstGeom prst="rtTriangl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181" name="Google Shape;181;p10"/>
              <p:cNvPicPr preferRelativeResize="0"/>
              <p:nvPr/>
            </p:nvPicPr>
            <p:blipFill rotWithShape="1">
              <a:blip r:embed="rId6">
                <a:alphaModFix/>
              </a:blip>
              <a:srcRect l="80868" t="-6434" r="-5283" b="6252"/>
              <a:stretch/>
            </p:blipFill>
            <p:spPr>
              <a:xfrm>
                <a:off x="4824527" y="2851191"/>
                <a:ext cx="262042" cy="260742"/>
              </a:xfrm>
              <a:prstGeom prst="rect">
                <a:avLst/>
              </a:prstGeom>
              <a:noFill/>
              <a:ln>
                <a:noFill/>
              </a:ln>
            </p:spPr>
          </p:pic>
        </p:grpSp>
      </p:grpSp>
      <p:grpSp>
        <p:nvGrpSpPr>
          <p:cNvPr id="182" name="Google Shape;182;p10"/>
          <p:cNvGrpSpPr/>
          <p:nvPr/>
        </p:nvGrpSpPr>
        <p:grpSpPr>
          <a:xfrm>
            <a:off x="3888154" y="3663527"/>
            <a:ext cx="225798" cy="345333"/>
            <a:chOff x="4824527" y="2832223"/>
            <a:chExt cx="262042" cy="400766"/>
          </a:xfrm>
        </p:grpSpPr>
        <p:sp>
          <p:nvSpPr>
            <p:cNvPr id="183" name="Google Shape;183;p10"/>
            <p:cNvSpPr/>
            <p:nvPr/>
          </p:nvSpPr>
          <p:spPr>
            <a:xfrm>
              <a:off x="4835134" y="2954303"/>
              <a:ext cx="234004" cy="165125"/>
            </a:xfrm>
            <a:prstGeom prst="rect">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84" name="Google Shape;184;p10"/>
            <p:cNvGrpSpPr/>
            <p:nvPr/>
          </p:nvGrpSpPr>
          <p:grpSpPr>
            <a:xfrm>
              <a:off x="4824527" y="2832223"/>
              <a:ext cx="262042" cy="400766"/>
              <a:chOff x="4824527" y="2832223"/>
              <a:chExt cx="262042" cy="400766"/>
            </a:xfrm>
          </p:grpSpPr>
          <p:grpSp>
            <p:nvGrpSpPr>
              <p:cNvPr id="185" name="Google Shape;185;p10"/>
              <p:cNvGrpSpPr/>
              <p:nvPr/>
            </p:nvGrpSpPr>
            <p:grpSpPr>
              <a:xfrm>
                <a:off x="4832696" y="2832223"/>
                <a:ext cx="236344" cy="400766"/>
                <a:chOff x="4832696" y="2832223"/>
                <a:chExt cx="236344" cy="400766"/>
              </a:xfrm>
            </p:grpSpPr>
            <p:sp>
              <p:nvSpPr>
                <p:cNvPr id="186" name="Google Shape;186;p10"/>
                <p:cNvSpPr/>
                <p:nvPr/>
              </p:nvSpPr>
              <p:spPr>
                <a:xfrm>
                  <a:off x="4834464" y="2832223"/>
                  <a:ext cx="234576" cy="238350"/>
                </a:xfrm>
                <a:prstGeom prst="ellips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7" name="Google Shape;187;p10"/>
                <p:cNvSpPr/>
                <p:nvPr/>
              </p:nvSpPr>
              <p:spPr>
                <a:xfrm rot="-2665671">
                  <a:off x="4866791" y="3031791"/>
                  <a:ext cx="168154" cy="166082"/>
                </a:xfrm>
                <a:prstGeom prst="rtTriangl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188" name="Google Shape;188;p10"/>
              <p:cNvPicPr preferRelativeResize="0"/>
              <p:nvPr/>
            </p:nvPicPr>
            <p:blipFill rotWithShape="1">
              <a:blip r:embed="rId6">
                <a:alphaModFix/>
              </a:blip>
              <a:srcRect l="80868" t="-6434" r="-5283" b="6252"/>
              <a:stretch/>
            </p:blipFill>
            <p:spPr>
              <a:xfrm>
                <a:off x="4824527" y="2851191"/>
                <a:ext cx="262042" cy="260742"/>
              </a:xfrm>
              <a:prstGeom prst="rect">
                <a:avLst/>
              </a:prstGeom>
              <a:noFill/>
              <a:ln>
                <a:noFill/>
              </a:ln>
            </p:spPr>
          </p:pic>
        </p:grpSp>
      </p:grpSp>
      <p:grpSp>
        <p:nvGrpSpPr>
          <p:cNvPr id="189" name="Google Shape;189;p10"/>
          <p:cNvGrpSpPr/>
          <p:nvPr/>
        </p:nvGrpSpPr>
        <p:grpSpPr>
          <a:xfrm>
            <a:off x="5424344" y="168939"/>
            <a:ext cx="225798" cy="345333"/>
            <a:chOff x="4824527" y="2832223"/>
            <a:chExt cx="262042" cy="400766"/>
          </a:xfrm>
        </p:grpSpPr>
        <p:sp>
          <p:nvSpPr>
            <p:cNvPr id="190" name="Google Shape;190;p10"/>
            <p:cNvSpPr/>
            <p:nvPr/>
          </p:nvSpPr>
          <p:spPr>
            <a:xfrm>
              <a:off x="4835134" y="2954303"/>
              <a:ext cx="234004" cy="165125"/>
            </a:xfrm>
            <a:prstGeom prst="rect">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91" name="Google Shape;191;p10"/>
            <p:cNvGrpSpPr/>
            <p:nvPr/>
          </p:nvGrpSpPr>
          <p:grpSpPr>
            <a:xfrm>
              <a:off x="4824527" y="2832223"/>
              <a:ext cx="262042" cy="400766"/>
              <a:chOff x="4824527" y="2832223"/>
              <a:chExt cx="262042" cy="400766"/>
            </a:xfrm>
          </p:grpSpPr>
          <p:grpSp>
            <p:nvGrpSpPr>
              <p:cNvPr id="192" name="Google Shape;192;p10"/>
              <p:cNvGrpSpPr/>
              <p:nvPr/>
            </p:nvGrpSpPr>
            <p:grpSpPr>
              <a:xfrm>
                <a:off x="4832696" y="2832223"/>
                <a:ext cx="236344" cy="400766"/>
                <a:chOff x="4832696" y="2832223"/>
                <a:chExt cx="236344" cy="400766"/>
              </a:xfrm>
            </p:grpSpPr>
            <p:sp>
              <p:nvSpPr>
                <p:cNvPr id="193" name="Google Shape;193;p10"/>
                <p:cNvSpPr/>
                <p:nvPr/>
              </p:nvSpPr>
              <p:spPr>
                <a:xfrm>
                  <a:off x="4834464" y="2832223"/>
                  <a:ext cx="234576" cy="238350"/>
                </a:xfrm>
                <a:prstGeom prst="ellips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4" name="Google Shape;194;p10"/>
                <p:cNvSpPr/>
                <p:nvPr/>
              </p:nvSpPr>
              <p:spPr>
                <a:xfrm rot="-2665671">
                  <a:off x="4866791" y="3031791"/>
                  <a:ext cx="168154" cy="166082"/>
                </a:xfrm>
                <a:prstGeom prst="rtTriangl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195" name="Google Shape;195;p10"/>
              <p:cNvPicPr preferRelativeResize="0"/>
              <p:nvPr/>
            </p:nvPicPr>
            <p:blipFill rotWithShape="1">
              <a:blip r:embed="rId6">
                <a:alphaModFix/>
              </a:blip>
              <a:srcRect l="80868" t="-6434" r="-5283" b="6252"/>
              <a:stretch/>
            </p:blipFill>
            <p:spPr>
              <a:xfrm>
                <a:off x="4824527" y="2851191"/>
                <a:ext cx="262042" cy="260742"/>
              </a:xfrm>
              <a:prstGeom prst="rect">
                <a:avLst/>
              </a:prstGeom>
              <a:noFill/>
              <a:ln>
                <a:noFill/>
              </a:ln>
            </p:spPr>
          </p:pic>
        </p:grpSp>
      </p:grpSp>
      <p:grpSp>
        <p:nvGrpSpPr>
          <p:cNvPr id="196" name="Google Shape;196;p10"/>
          <p:cNvGrpSpPr/>
          <p:nvPr/>
        </p:nvGrpSpPr>
        <p:grpSpPr>
          <a:xfrm>
            <a:off x="8617572" y="2873457"/>
            <a:ext cx="289256" cy="289421"/>
            <a:chOff x="5135034" y="1860358"/>
            <a:chExt cx="289256" cy="289421"/>
          </a:xfrm>
        </p:grpSpPr>
        <p:sp>
          <p:nvSpPr>
            <p:cNvPr id="197" name="Google Shape;197;p10"/>
            <p:cNvSpPr/>
            <p:nvPr/>
          </p:nvSpPr>
          <p:spPr>
            <a:xfrm>
              <a:off x="5135932" y="1860358"/>
              <a:ext cx="288358" cy="289421"/>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98" name="Google Shape;198;p10"/>
            <p:cNvPicPr preferRelativeResize="0"/>
            <p:nvPr/>
          </p:nvPicPr>
          <p:blipFill rotWithShape="1">
            <a:blip r:embed="rId7">
              <a:alphaModFix/>
            </a:blip>
            <a:srcRect l="54698" t="-3348" r="20795" b="2790"/>
            <a:stretch/>
          </p:blipFill>
          <p:spPr>
            <a:xfrm flipH="1">
              <a:off x="5135034" y="1875108"/>
              <a:ext cx="262042" cy="260742"/>
            </a:xfrm>
            <a:prstGeom prst="rect">
              <a:avLst/>
            </a:prstGeom>
            <a:noFill/>
            <a:ln>
              <a:noFill/>
            </a:ln>
          </p:spPr>
        </p:pic>
      </p:grpSp>
      <p:grpSp>
        <p:nvGrpSpPr>
          <p:cNvPr id="199" name="Google Shape;199;p10"/>
          <p:cNvGrpSpPr/>
          <p:nvPr/>
        </p:nvGrpSpPr>
        <p:grpSpPr>
          <a:xfrm>
            <a:off x="8636905" y="3872032"/>
            <a:ext cx="262042" cy="400766"/>
            <a:chOff x="4824527" y="2832223"/>
            <a:chExt cx="262042" cy="400766"/>
          </a:xfrm>
        </p:grpSpPr>
        <p:sp>
          <p:nvSpPr>
            <p:cNvPr id="200" name="Google Shape;200;p10"/>
            <p:cNvSpPr/>
            <p:nvPr/>
          </p:nvSpPr>
          <p:spPr>
            <a:xfrm>
              <a:off x="4835134" y="2954303"/>
              <a:ext cx="234004" cy="165125"/>
            </a:xfrm>
            <a:prstGeom prst="rect">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01" name="Google Shape;201;p10"/>
            <p:cNvGrpSpPr/>
            <p:nvPr/>
          </p:nvGrpSpPr>
          <p:grpSpPr>
            <a:xfrm>
              <a:off x="4824527" y="2832223"/>
              <a:ext cx="262042" cy="400766"/>
              <a:chOff x="4824527" y="2832223"/>
              <a:chExt cx="262042" cy="400766"/>
            </a:xfrm>
          </p:grpSpPr>
          <p:grpSp>
            <p:nvGrpSpPr>
              <p:cNvPr id="202" name="Google Shape;202;p10"/>
              <p:cNvGrpSpPr/>
              <p:nvPr/>
            </p:nvGrpSpPr>
            <p:grpSpPr>
              <a:xfrm>
                <a:off x="4832696" y="2832223"/>
                <a:ext cx="236344" cy="400766"/>
                <a:chOff x="4832696" y="2832223"/>
                <a:chExt cx="236344" cy="400766"/>
              </a:xfrm>
            </p:grpSpPr>
            <p:sp>
              <p:nvSpPr>
                <p:cNvPr id="203" name="Google Shape;203;p10"/>
                <p:cNvSpPr/>
                <p:nvPr/>
              </p:nvSpPr>
              <p:spPr>
                <a:xfrm>
                  <a:off x="4834464" y="2832223"/>
                  <a:ext cx="234576" cy="238350"/>
                </a:xfrm>
                <a:prstGeom prst="ellips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4" name="Google Shape;204;p10"/>
                <p:cNvSpPr/>
                <p:nvPr/>
              </p:nvSpPr>
              <p:spPr>
                <a:xfrm rot="-2665671">
                  <a:off x="4866791" y="3031791"/>
                  <a:ext cx="168154" cy="166082"/>
                </a:xfrm>
                <a:prstGeom prst="rtTriangl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205" name="Google Shape;205;p10"/>
              <p:cNvPicPr preferRelativeResize="0"/>
              <p:nvPr/>
            </p:nvPicPr>
            <p:blipFill rotWithShape="1">
              <a:blip r:embed="rId8">
                <a:alphaModFix/>
              </a:blip>
              <a:srcRect l="80868" t="-6434" r="-5283" b="6252"/>
              <a:stretch/>
            </p:blipFill>
            <p:spPr>
              <a:xfrm>
                <a:off x="4824527" y="2851191"/>
                <a:ext cx="262042" cy="260742"/>
              </a:xfrm>
              <a:prstGeom prst="rect">
                <a:avLst/>
              </a:prstGeom>
              <a:noFill/>
              <a:ln>
                <a:noFill/>
              </a:ln>
            </p:spPr>
          </p:pic>
        </p:grpSp>
      </p:grpSp>
      <p:grpSp>
        <p:nvGrpSpPr>
          <p:cNvPr id="206" name="Google Shape;206;p10"/>
          <p:cNvGrpSpPr/>
          <p:nvPr/>
        </p:nvGrpSpPr>
        <p:grpSpPr>
          <a:xfrm>
            <a:off x="8591759" y="3351127"/>
            <a:ext cx="319888" cy="319888"/>
            <a:chOff x="5445656" y="1844640"/>
            <a:chExt cx="319888" cy="319888"/>
          </a:xfrm>
        </p:grpSpPr>
        <p:sp>
          <p:nvSpPr>
            <p:cNvPr id="207" name="Google Shape;207;p10"/>
            <p:cNvSpPr/>
            <p:nvPr/>
          </p:nvSpPr>
          <p:spPr>
            <a:xfrm>
              <a:off x="5445656" y="1844640"/>
              <a:ext cx="319888" cy="319888"/>
            </a:xfrm>
            <a:prstGeom prst="ellipse">
              <a:avLst/>
            </a:prstGeom>
            <a:solidFill>
              <a:srgbClr val="FF8B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8" name="Google Shape;208;p10"/>
            <p:cNvPicPr preferRelativeResize="0"/>
            <p:nvPr/>
          </p:nvPicPr>
          <p:blipFill rotWithShape="1">
            <a:blip r:embed="rId9">
              <a:alphaModFix/>
            </a:blip>
            <a:srcRect l="27239" t="-3686" r="49004" b="3127"/>
            <a:stretch/>
          </p:blipFill>
          <p:spPr>
            <a:xfrm flipH="1">
              <a:off x="5470281" y="1875107"/>
              <a:ext cx="252280" cy="258954"/>
            </a:xfrm>
            <a:prstGeom prst="rect">
              <a:avLst/>
            </a:prstGeom>
            <a:noFill/>
            <a:ln>
              <a:noFill/>
            </a:ln>
          </p:spPr>
        </p:pic>
      </p:grpSp>
      <p:grpSp>
        <p:nvGrpSpPr>
          <p:cNvPr id="209" name="Google Shape;209;p10"/>
          <p:cNvGrpSpPr/>
          <p:nvPr/>
        </p:nvGrpSpPr>
        <p:grpSpPr>
          <a:xfrm>
            <a:off x="8617572" y="4414352"/>
            <a:ext cx="319888" cy="319888"/>
            <a:chOff x="5777361" y="3530081"/>
            <a:chExt cx="319888" cy="319888"/>
          </a:xfrm>
        </p:grpSpPr>
        <p:sp>
          <p:nvSpPr>
            <p:cNvPr id="210" name="Google Shape;210;p10"/>
            <p:cNvSpPr/>
            <p:nvPr/>
          </p:nvSpPr>
          <p:spPr>
            <a:xfrm>
              <a:off x="5777361" y="3530081"/>
              <a:ext cx="319888" cy="319888"/>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11" name="Google Shape;211;p10"/>
            <p:cNvPicPr preferRelativeResize="0"/>
            <p:nvPr/>
          </p:nvPicPr>
          <p:blipFill rotWithShape="1">
            <a:blip r:embed="rId9">
              <a:alphaModFix/>
            </a:blip>
            <a:srcRect r="76243"/>
            <a:stretch/>
          </p:blipFill>
          <p:spPr>
            <a:xfrm rot="10800000" flipH="1">
              <a:off x="5817162" y="3560548"/>
              <a:ext cx="252280" cy="258954"/>
            </a:xfrm>
            <a:prstGeom prst="rect">
              <a:avLst/>
            </a:prstGeom>
            <a:noFill/>
            <a:ln>
              <a:noFill/>
            </a:ln>
          </p:spPr>
        </p:pic>
      </p:grpSp>
      <p:grpSp>
        <p:nvGrpSpPr>
          <p:cNvPr id="212" name="Google Shape;212;p10"/>
          <p:cNvGrpSpPr/>
          <p:nvPr/>
        </p:nvGrpSpPr>
        <p:grpSpPr>
          <a:xfrm>
            <a:off x="4839096" y="3675500"/>
            <a:ext cx="275642" cy="275642"/>
            <a:chOff x="5527990" y="3750678"/>
            <a:chExt cx="393774" cy="393774"/>
          </a:xfrm>
        </p:grpSpPr>
        <p:sp>
          <p:nvSpPr>
            <p:cNvPr id="213" name="Google Shape;213;p10"/>
            <p:cNvSpPr/>
            <p:nvPr/>
          </p:nvSpPr>
          <p:spPr>
            <a:xfrm>
              <a:off x="5527990" y="3750678"/>
              <a:ext cx="393774" cy="393774"/>
            </a:xfrm>
            <a:prstGeom prst="ellipse">
              <a:avLst/>
            </a:prstGeom>
            <a:solidFill>
              <a:srgbClr val="FF8B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14" name="Google Shape;214;p10"/>
            <p:cNvPicPr preferRelativeResize="0"/>
            <p:nvPr/>
          </p:nvPicPr>
          <p:blipFill rotWithShape="1">
            <a:blip r:embed="rId4">
              <a:alphaModFix/>
            </a:blip>
            <a:srcRect l="27239" t="-3686" r="49004" b="3127"/>
            <a:stretch/>
          </p:blipFill>
          <p:spPr>
            <a:xfrm flipH="1">
              <a:off x="5560423" y="3788182"/>
              <a:ext cx="310550" cy="318766"/>
            </a:xfrm>
            <a:prstGeom prst="rect">
              <a:avLst/>
            </a:prstGeom>
            <a:noFill/>
            <a:ln>
              <a:noFill/>
            </a:ln>
          </p:spPr>
        </p:pic>
      </p:grpSp>
      <p:sp>
        <p:nvSpPr>
          <p:cNvPr id="215" name="Google Shape;215;p10"/>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216"/>
        <p:cNvGrpSpPr/>
        <p:nvPr/>
      </p:nvGrpSpPr>
      <p:grpSpPr>
        <a:xfrm>
          <a:off x="0" y="0"/>
          <a:ext cx="0" cy="0"/>
          <a:chOff x="0" y="0"/>
          <a:chExt cx="0" cy="0"/>
        </a:xfrm>
      </p:grpSpPr>
      <p:pic>
        <p:nvPicPr>
          <p:cNvPr id="217" name="Google Shape;217;p11"/>
          <p:cNvPicPr preferRelativeResize="0"/>
          <p:nvPr/>
        </p:nvPicPr>
        <p:blipFill rotWithShape="1">
          <a:blip r:embed="rId2">
            <a:alphaModFix/>
          </a:blip>
          <a:srcRect/>
          <a:stretch/>
        </p:blipFill>
        <p:spPr>
          <a:xfrm>
            <a:off x="-17344" y="-99182"/>
            <a:ext cx="12209344" cy="6957181"/>
          </a:xfrm>
          <a:prstGeom prst="rect">
            <a:avLst/>
          </a:prstGeom>
          <a:noFill/>
          <a:ln>
            <a:noFill/>
          </a:ln>
        </p:spPr>
      </p:pic>
      <p:sp>
        <p:nvSpPr>
          <p:cNvPr id="218" name="Google Shape;218;p11"/>
          <p:cNvSpPr/>
          <p:nvPr/>
        </p:nvSpPr>
        <p:spPr>
          <a:xfrm>
            <a:off x="441346" y="386807"/>
            <a:ext cx="4506212" cy="4724208"/>
          </a:xfrm>
          <a:prstGeom prst="rect">
            <a:avLst/>
          </a:prstGeom>
          <a:solidFill>
            <a:srgbClr val="75114A">
              <a:alpha val="6823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19" name="Google Shape;219;p11"/>
          <p:cNvSpPr/>
          <p:nvPr/>
        </p:nvSpPr>
        <p:spPr>
          <a:xfrm>
            <a:off x="2887677" y="5972158"/>
            <a:ext cx="673170" cy="619944"/>
          </a:xfrm>
          <a:custGeom>
            <a:avLst/>
            <a:gdLst/>
            <a:ahLst/>
            <a:cxnLst/>
            <a:rect l="l" t="t" r="r" b="b"/>
            <a:pathLst>
              <a:path w="1426725" h="6897756" extrusionOk="0">
                <a:moveTo>
                  <a:pt x="0" y="0"/>
                </a:moveTo>
                <a:lnTo>
                  <a:pt x="435484" y="0"/>
                </a:lnTo>
                <a:lnTo>
                  <a:pt x="1426725" y="6897756"/>
                </a:lnTo>
                <a:lnTo>
                  <a:pt x="998924" y="6890072"/>
                </a:lnTo>
                <a:lnTo>
                  <a:pt x="0" y="0"/>
                </a:lnTo>
                <a:close/>
              </a:path>
            </a:pathLst>
          </a:custGeom>
          <a:solidFill>
            <a:srgbClr val="D9C49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20" name="Google Shape;220;p11"/>
          <p:cNvSpPr/>
          <p:nvPr/>
        </p:nvSpPr>
        <p:spPr>
          <a:xfrm>
            <a:off x="-8074" y="5972159"/>
            <a:ext cx="3366303" cy="659707"/>
          </a:xfrm>
          <a:custGeom>
            <a:avLst/>
            <a:gdLst/>
            <a:ahLst/>
            <a:cxnLst/>
            <a:rect l="l" t="t" r="r" b="b"/>
            <a:pathLst>
              <a:path w="7134587" h="7340175" extrusionOk="0">
                <a:moveTo>
                  <a:pt x="4802" y="198195"/>
                </a:moveTo>
                <a:lnTo>
                  <a:pt x="6143346" y="0"/>
                </a:lnTo>
                <a:lnTo>
                  <a:pt x="7134587" y="6897756"/>
                </a:lnTo>
                <a:lnTo>
                  <a:pt x="493" y="7340175"/>
                </a:lnTo>
                <a:cubicBezTo>
                  <a:pt x="-2266" y="5025580"/>
                  <a:pt x="7561" y="2512790"/>
                  <a:pt x="4802" y="198195"/>
                </a:cubicBezTo>
                <a:close/>
              </a:path>
            </a:pathLst>
          </a:custGeom>
          <a:solidFill>
            <a:srgbClr val="7511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21" name="Google Shape;221;p11"/>
          <p:cNvSpPr/>
          <p:nvPr/>
        </p:nvSpPr>
        <p:spPr>
          <a:xfrm rot="10800000">
            <a:off x="3199913" y="5957532"/>
            <a:ext cx="9025927" cy="619945"/>
          </a:xfrm>
          <a:custGeom>
            <a:avLst/>
            <a:gdLst/>
            <a:ahLst/>
            <a:cxnLst/>
            <a:rect l="l" t="t" r="r" b="b"/>
            <a:pathLst>
              <a:path w="19129670" h="6897768" extrusionOk="0">
                <a:moveTo>
                  <a:pt x="23" y="0"/>
                </a:moveTo>
                <a:lnTo>
                  <a:pt x="18138429" y="12"/>
                </a:lnTo>
                <a:lnTo>
                  <a:pt x="19129670" y="6897768"/>
                </a:lnTo>
                <a:lnTo>
                  <a:pt x="58804" y="6587497"/>
                </a:lnTo>
                <a:cubicBezTo>
                  <a:pt x="60183" y="4303588"/>
                  <a:pt x="-1356" y="2283909"/>
                  <a:pt x="23" y="0"/>
                </a:cubicBezTo>
                <a:close/>
              </a:path>
            </a:pathLst>
          </a:custGeom>
          <a:solidFill>
            <a:srgbClr val="D8D8D8">
              <a:alpha val="60392"/>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222" name="Google Shape;222;p11"/>
          <p:cNvPicPr preferRelativeResize="0"/>
          <p:nvPr/>
        </p:nvPicPr>
        <p:blipFill rotWithShape="1">
          <a:blip r:embed="rId3">
            <a:alphaModFix/>
          </a:blip>
          <a:srcRect/>
          <a:stretch/>
        </p:blipFill>
        <p:spPr>
          <a:xfrm>
            <a:off x="441345" y="6100829"/>
            <a:ext cx="1229499" cy="379534"/>
          </a:xfrm>
          <a:prstGeom prst="rect">
            <a:avLst/>
          </a:prstGeom>
          <a:noFill/>
          <a:ln>
            <a:noFill/>
          </a:ln>
        </p:spPr>
      </p:pic>
      <p:sp>
        <p:nvSpPr>
          <p:cNvPr id="223" name="Google Shape;223;p11"/>
          <p:cNvSpPr txBox="1">
            <a:spLocks noGrp="1"/>
          </p:cNvSpPr>
          <p:nvPr>
            <p:ph type="ctrTitle"/>
          </p:nvPr>
        </p:nvSpPr>
        <p:spPr>
          <a:xfrm>
            <a:off x="720934" y="434781"/>
            <a:ext cx="4048774" cy="2071402"/>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lt1"/>
              </a:buClr>
              <a:buSzPts val="6600"/>
              <a:buFont typeface="Calibri"/>
              <a:buNone/>
              <a:defRPr sz="66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24" name="Google Shape;224;p11"/>
          <p:cNvSpPr txBox="1">
            <a:spLocks noGrp="1"/>
          </p:cNvSpPr>
          <p:nvPr>
            <p:ph type="subTitle" idx="1"/>
          </p:nvPr>
        </p:nvSpPr>
        <p:spPr>
          <a:xfrm>
            <a:off x="720934" y="2838917"/>
            <a:ext cx="4048774" cy="1963741"/>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Garamond"/>
                <a:ea typeface="Garamond"/>
                <a:cs typeface="Garamond"/>
                <a:sym typeface="Garamond"/>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225" name="Google Shape;225;p11"/>
          <p:cNvSpPr txBox="1">
            <a:spLocks noGrp="1"/>
          </p:cNvSpPr>
          <p:nvPr>
            <p:ph type="dt" idx="10"/>
          </p:nvPr>
        </p:nvSpPr>
        <p:spPr>
          <a:xfrm>
            <a:off x="3670465" y="6118555"/>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26" name="Google Shape;226;p11"/>
          <p:cNvSpPr txBox="1">
            <a:spLocks noGrp="1"/>
          </p:cNvSpPr>
          <p:nvPr>
            <p:ph type="ftr" idx="11"/>
          </p:nvPr>
        </p:nvSpPr>
        <p:spPr>
          <a:xfrm>
            <a:off x="7771263" y="6118554"/>
            <a:ext cx="4114800" cy="365125"/>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27" name="Google Shape;227;p11"/>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ext Slide - Content &amp; Picture">
  <p:cSld name="Text Slide - Content &amp; Picture">
    <p:spTree>
      <p:nvGrpSpPr>
        <p:cNvPr id="1" name="Shape 228"/>
        <p:cNvGrpSpPr/>
        <p:nvPr/>
      </p:nvGrpSpPr>
      <p:grpSpPr>
        <a:xfrm>
          <a:off x="0" y="0"/>
          <a:ext cx="0" cy="0"/>
          <a:chOff x="0" y="0"/>
          <a:chExt cx="0" cy="0"/>
        </a:xfrm>
      </p:grpSpPr>
      <p:sp>
        <p:nvSpPr>
          <p:cNvPr id="229" name="Google Shape;229;p12"/>
          <p:cNvSpPr txBox="1">
            <a:spLocks noGrp="1"/>
          </p:cNvSpPr>
          <p:nvPr>
            <p:ph type="title"/>
          </p:nvPr>
        </p:nvSpPr>
        <p:spPr>
          <a:xfrm>
            <a:off x="838200" y="365125"/>
            <a:ext cx="5181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rgbClr val="75114A"/>
              </a:buClr>
              <a:buSzPts val="4400"/>
              <a:buFont typeface="Calibri"/>
              <a:buNone/>
              <a:defRPr sz="4400" b="0" i="0" u="none" strike="noStrike" cap="none">
                <a:solidFill>
                  <a:srgbClr val="75114A"/>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0" name="Google Shape;230;p12"/>
          <p:cNvSpPr txBox="1">
            <a:spLocks noGrp="1"/>
          </p:cNvSpPr>
          <p:nvPr>
            <p:ph type="body" idx="1"/>
          </p:nvPr>
        </p:nvSpPr>
        <p:spPr>
          <a:xfrm>
            <a:off x="838200" y="1825625"/>
            <a:ext cx="5181600" cy="3980404"/>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rgbClr val="3F3F3F"/>
              </a:buClr>
              <a:buSzPts val="2800"/>
              <a:buFont typeface="Arial"/>
              <a:buChar char="•"/>
              <a:defRPr sz="2800" b="0" i="0" u="none" strike="noStrike" cap="none">
                <a:solidFill>
                  <a:srgbClr val="3F3F3F"/>
                </a:solidFill>
                <a:latin typeface="Calibri"/>
                <a:ea typeface="Calibri"/>
                <a:cs typeface="Calibri"/>
                <a:sym typeface="Calibri"/>
              </a:defRPr>
            </a:lvl1pPr>
            <a:lvl2pPr marL="914400" marR="0" lvl="1" indent="-381000" algn="l" rtl="0">
              <a:lnSpc>
                <a:spcPct val="90000"/>
              </a:lnSpc>
              <a:spcBef>
                <a:spcPts val="500"/>
              </a:spcBef>
              <a:spcAft>
                <a:spcPts val="0"/>
              </a:spcAft>
              <a:buClr>
                <a:srgbClr val="3F3F3F"/>
              </a:buClr>
              <a:buSzPts val="2400"/>
              <a:buFont typeface="Arial"/>
              <a:buChar char="•"/>
              <a:defRPr sz="2400" b="0" i="0" u="none" strike="noStrike" cap="none">
                <a:solidFill>
                  <a:srgbClr val="3F3F3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3F3F3F"/>
              </a:buClr>
              <a:buSzPts val="2000"/>
              <a:buFont typeface="Arial"/>
              <a:buChar char="•"/>
              <a:defRPr sz="20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9pPr>
          </a:lstStyle>
          <a:p>
            <a:endParaRPr/>
          </a:p>
        </p:txBody>
      </p:sp>
      <p:sp>
        <p:nvSpPr>
          <p:cNvPr id="231" name="Google Shape;231;p12"/>
          <p:cNvSpPr/>
          <p:nvPr/>
        </p:nvSpPr>
        <p:spPr>
          <a:xfrm>
            <a:off x="2887677" y="5972158"/>
            <a:ext cx="673170" cy="619944"/>
          </a:xfrm>
          <a:custGeom>
            <a:avLst/>
            <a:gdLst/>
            <a:ahLst/>
            <a:cxnLst/>
            <a:rect l="l" t="t" r="r" b="b"/>
            <a:pathLst>
              <a:path w="1426725" h="6897756" extrusionOk="0">
                <a:moveTo>
                  <a:pt x="0" y="0"/>
                </a:moveTo>
                <a:lnTo>
                  <a:pt x="435484" y="0"/>
                </a:lnTo>
                <a:lnTo>
                  <a:pt x="1426725" y="6897756"/>
                </a:lnTo>
                <a:lnTo>
                  <a:pt x="998924" y="6890072"/>
                </a:lnTo>
                <a:lnTo>
                  <a:pt x="0" y="0"/>
                </a:lnTo>
                <a:close/>
              </a:path>
            </a:pathLst>
          </a:custGeom>
          <a:solidFill>
            <a:srgbClr val="D9C49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32" name="Google Shape;232;p12"/>
          <p:cNvSpPr/>
          <p:nvPr/>
        </p:nvSpPr>
        <p:spPr>
          <a:xfrm>
            <a:off x="-8074" y="5972159"/>
            <a:ext cx="3366303" cy="659707"/>
          </a:xfrm>
          <a:custGeom>
            <a:avLst/>
            <a:gdLst/>
            <a:ahLst/>
            <a:cxnLst/>
            <a:rect l="l" t="t" r="r" b="b"/>
            <a:pathLst>
              <a:path w="7134587" h="7340175" extrusionOk="0">
                <a:moveTo>
                  <a:pt x="4802" y="198195"/>
                </a:moveTo>
                <a:lnTo>
                  <a:pt x="6143346" y="0"/>
                </a:lnTo>
                <a:lnTo>
                  <a:pt x="7134587" y="6897756"/>
                </a:lnTo>
                <a:lnTo>
                  <a:pt x="493" y="7340175"/>
                </a:lnTo>
                <a:cubicBezTo>
                  <a:pt x="-2266" y="5025580"/>
                  <a:pt x="7561" y="2512790"/>
                  <a:pt x="4802" y="198195"/>
                </a:cubicBezTo>
                <a:close/>
              </a:path>
            </a:pathLst>
          </a:custGeom>
          <a:solidFill>
            <a:srgbClr val="7511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33" name="Google Shape;233;p12"/>
          <p:cNvSpPr/>
          <p:nvPr/>
        </p:nvSpPr>
        <p:spPr>
          <a:xfrm rot="10800000">
            <a:off x="3199913" y="5957532"/>
            <a:ext cx="9025927" cy="619945"/>
          </a:xfrm>
          <a:custGeom>
            <a:avLst/>
            <a:gdLst/>
            <a:ahLst/>
            <a:cxnLst/>
            <a:rect l="l" t="t" r="r" b="b"/>
            <a:pathLst>
              <a:path w="19129670" h="6897768" extrusionOk="0">
                <a:moveTo>
                  <a:pt x="23" y="0"/>
                </a:moveTo>
                <a:lnTo>
                  <a:pt x="18138429" y="12"/>
                </a:lnTo>
                <a:lnTo>
                  <a:pt x="19129670" y="6897768"/>
                </a:lnTo>
                <a:lnTo>
                  <a:pt x="58804" y="6587497"/>
                </a:lnTo>
                <a:cubicBezTo>
                  <a:pt x="60183" y="4303588"/>
                  <a:pt x="-1356" y="2283909"/>
                  <a:pt x="23"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234" name="Google Shape;234;p12"/>
          <p:cNvPicPr preferRelativeResize="0"/>
          <p:nvPr/>
        </p:nvPicPr>
        <p:blipFill rotWithShape="1">
          <a:blip r:embed="rId2">
            <a:alphaModFix/>
          </a:blip>
          <a:srcRect/>
          <a:stretch/>
        </p:blipFill>
        <p:spPr>
          <a:xfrm>
            <a:off x="441345" y="6100829"/>
            <a:ext cx="1229499" cy="379534"/>
          </a:xfrm>
          <a:prstGeom prst="rect">
            <a:avLst/>
          </a:prstGeom>
          <a:noFill/>
          <a:ln>
            <a:noFill/>
          </a:ln>
        </p:spPr>
      </p:pic>
      <p:sp>
        <p:nvSpPr>
          <p:cNvPr id="235" name="Google Shape;235;p12"/>
          <p:cNvSpPr txBox="1">
            <a:spLocks noGrp="1"/>
          </p:cNvSpPr>
          <p:nvPr>
            <p:ph type="ftr" idx="11"/>
          </p:nvPr>
        </p:nvSpPr>
        <p:spPr>
          <a:xfrm>
            <a:off x="7239000" y="6113463"/>
            <a:ext cx="4114800" cy="365125"/>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600" b="0" i="0" u="none" strike="noStrike" cap="none">
                <a:solidFill>
                  <a:srgbClr val="595959"/>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36" name="Google Shape;236;p12"/>
          <p:cNvSpPr txBox="1">
            <a:spLocks noGrp="1"/>
          </p:cNvSpPr>
          <p:nvPr>
            <p:ph type="dt" idx="10"/>
          </p:nvPr>
        </p:nvSpPr>
        <p:spPr>
          <a:xfrm>
            <a:off x="3789598" y="6094049"/>
            <a:ext cx="1089233"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595959"/>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37" name="Google Shape;237;p12"/>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lvl1pPr lvl="0">
              <a:buNone/>
              <a:defRPr sz="1300">
                <a:solidFill>
                  <a:srgbClr val="3F3F3F"/>
                </a:solidFill>
                <a:latin typeface="Calibri"/>
                <a:ea typeface="Calibri"/>
                <a:cs typeface="Calibri"/>
                <a:sym typeface="Calibri"/>
              </a:defRPr>
            </a:lvl1pPr>
            <a:lvl2pPr lvl="1">
              <a:buNone/>
              <a:defRPr sz="1300">
                <a:solidFill>
                  <a:srgbClr val="3F3F3F"/>
                </a:solidFill>
                <a:latin typeface="Calibri"/>
                <a:ea typeface="Calibri"/>
                <a:cs typeface="Calibri"/>
                <a:sym typeface="Calibri"/>
              </a:defRPr>
            </a:lvl2pPr>
            <a:lvl3pPr lvl="2">
              <a:buNone/>
              <a:defRPr sz="1300">
                <a:solidFill>
                  <a:srgbClr val="3F3F3F"/>
                </a:solidFill>
                <a:latin typeface="Calibri"/>
                <a:ea typeface="Calibri"/>
                <a:cs typeface="Calibri"/>
                <a:sym typeface="Calibri"/>
              </a:defRPr>
            </a:lvl3pPr>
            <a:lvl4pPr lvl="3">
              <a:buNone/>
              <a:defRPr sz="1300">
                <a:solidFill>
                  <a:srgbClr val="3F3F3F"/>
                </a:solidFill>
                <a:latin typeface="Calibri"/>
                <a:ea typeface="Calibri"/>
                <a:cs typeface="Calibri"/>
                <a:sym typeface="Calibri"/>
              </a:defRPr>
            </a:lvl4pPr>
            <a:lvl5pPr lvl="4">
              <a:buNone/>
              <a:defRPr sz="1300">
                <a:solidFill>
                  <a:srgbClr val="3F3F3F"/>
                </a:solidFill>
                <a:latin typeface="Calibri"/>
                <a:ea typeface="Calibri"/>
                <a:cs typeface="Calibri"/>
                <a:sym typeface="Calibri"/>
              </a:defRPr>
            </a:lvl5pPr>
            <a:lvl6pPr lvl="5">
              <a:buNone/>
              <a:defRPr sz="1300">
                <a:solidFill>
                  <a:srgbClr val="3F3F3F"/>
                </a:solidFill>
                <a:latin typeface="Calibri"/>
                <a:ea typeface="Calibri"/>
                <a:cs typeface="Calibri"/>
                <a:sym typeface="Calibri"/>
              </a:defRPr>
            </a:lvl6pPr>
            <a:lvl7pPr lvl="6">
              <a:buNone/>
              <a:defRPr sz="1300">
                <a:solidFill>
                  <a:srgbClr val="3F3F3F"/>
                </a:solidFill>
                <a:latin typeface="Calibri"/>
                <a:ea typeface="Calibri"/>
                <a:cs typeface="Calibri"/>
                <a:sym typeface="Calibri"/>
              </a:defRPr>
            </a:lvl7pPr>
            <a:lvl8pPr lvl="7">
              <a:buNone/>
              <a:defRPr sz="1300">
                <a:solidFill>
                  <a:srgbClr val="3F3F3F"/>
                </a:solidFill>
                <a:latin typeface="Calibri"/>
                <a:ea typeface="Calibri"/>
                <a:cs typeface="Calibri"/>
                <a:sym typeface="Calibri"/>
              </a:defRPr>
            </a:lvl8pPr>
            <a:lvl9pPr lvl="8">
              <a:buNone/>
              <a:defRPr sz="1300">
                <a:solidFill>
                  <a:srgbClr val="3F3F3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8"/>
        <p:cNvGrpSpPr/>
        <p:nvPr/>
      </p:nvGrpSpPr>
      <p:grpSpPr>
        <a:xfrm>
          <a:off x="0" y="0"/>
          <a:ext cx="0" cy="0"/>
          <a:chOff x="0" y="0"/>
          <a:chExt cx="0" cy="0"/>
        </a:xfrm>
      </p:grpSpPr>
      <p:sp>
        <p:nvSpPr>
          <p:cNvPr id="239" name="Google Shape;239;p13"/>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Garamond"/>
              <a:buNone/>
              <a:defRPr sz="4400" b="0" i="0" u="none" strike="noStrike" cap="none">
                <a:solidFill>
                  <a:schemeClr val="dk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40" name="Google Shape;240;p1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41" name="Google Shape;241;p1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42" name="Google Shape;242;p13"/>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ext Slide 1" type="obj">
  <p:cSld name="OBJECT">
    <p:spTree>
      <p:nvGrpSpPr>
        <p:cNvPr id="1" name="Shape 249"/>
        <p:cNvGrpSpPr/>
        <p:nvPr/>
      </p:nvGrpSpPr>
      <p:grpSpPr>
        <a:xfrm>
          <a:off x="0" y="0"/>
          <a:ext cx="0" cy="0"/>
          <a:chOff x="0" y="0"/>
          <a:chExt cx="0" cy="0"/>
        </a:xfrm>
      </p:grpSpPr>
      <p:sp>
        <p:nvSpPr>
          <p:cNvPr id="250" name="Google Shape;250;p15"/>
          <p:cNvSpPr/>
          <p:nvPr/>
        </p:nvSpPr>
        <p:spPr>
          <a:xfrm>
            <a:off x="2887677" y="5972158"/>
            <a:ext cx="674128" cy="620798"/>
          </a:xfrm>
          <a:custGeom>
            <a:avLst/>
            <a:gdLst/>
            <a:ahLst/>
            <a:cxnLst/>
            <a:rect l="l" t="t" r="r" b="b"/>
            <a:pathLst>
              <a:path w="1426725" h="6897756" extrusionOk="0">
                <a:moveTo>
                  <a:pt x="0" y="0"/>
                </a:moveTo>
                <a:lnTo>
                  <a:pt x="435484" y="0"/>
                </a:lnTo>
                <a:lnTo>
                  <a:pt x="1426725" y="6897756"/>
                </a:lnTo>
                <a:lnTo>
                  <a:pt x="998924" y="6890072"/>
                </a:lnTo>
                <a:lnTo>
                  <a:pt x="0" y="0"/>
                </a:lnTo>
                <a:close/>
              </a:path>
            </a:pathLst>
          </a:custGeom>
          <a:solidFill>
            <a:srgbClr val="D9C49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51" name="Google Shape;251;p15"/>
          <p:cNvSpPr/>
          <p:nvPr/>
        </p:nvSpPr>
        <p:spPr>
          <a:xfrm>
            <a:off x="-8074" y="5972159"/>
            <a:ext cx="3371092" cy="660616"/>
          </a:xfrm>
          <a:custGeom>
            <a:avLst/>
            <a:gdLst/>
            <a:ahLst/>
            <a:cxnLst/>
            <a:rect l="l" t="t" r="r" b="b"/>
            <a:pathLst>
              <a:path w="7134587" h="7340175" extrusionOk="0">
                <a:moveTo>
                  <a:pt x="4802" y="198195"/>
                </a:moveTo>
                <a:lnTo>
                  <a:pt x="6143346" y="0"/>
                </a:lnTo>
                <a:lnTo>
                  <a:pt x="7134587" y="6897756"/>
                </a:lnTo>
                <a:lnTo>
                  <a:pt x="493" y="7340175"/>
                </a:lnTo>
                <a:cubicBezTo>
                  <a:pt x="-2266" y="5025580"/>
                  <a:pt x="7561" y="2512790"/>
                  <a:pt x="4802" y="198195"/>
                </a:cubicBezTo>
                <a:close/>
              </a:path>
            </a:pathLst>
          </a:custGeom>
          <a:solidFill>
            <a:srgbClr val="7511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52" name="Google Shape;252;p15"/>
          <p:cNvSpPr/>
          <p:nvPr/>
        </p:nvSpPr>
        <p:spPr>
          <a:xfrm rot="10800000">
            <a:off x="3187071" y="5956678"/>
            <a:ext cx="9038769" cy="620799"/>
          </a:xfrm>
          <a:custGeom>
            <a:avLst/>
            <a:gdLst/>
            <a:ahLst/>
            <a:cxnLst/>
            <a:rect l="l" t="t" r="r" b="b"/>
            <a:pathLst>
              <a:path w="19129670" h="6897768" extrusionOk="0">
                <a:moveTo>
                  <a:pt x="23" y="0"/>
                </a:moveTo>
                <a:lnTo>
                  <a:pt x="18138429" y="12"/>
                </a:lnTo>
                <a:lnTo>
                  <a:pt x="19129670" y="6897768"/>
                </a:lnTo>
                <a:lnTo>
                  <a:pt x="58804" y="6587497"/>
                </a:lnTo>
                <a:cubicBezTo>
                  <a:pt x="60183" y="4303588"/>
                  <a:pt x="-1356" y="2283909"/>
                  <a:pt x="23"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253" name="Google Shape;253;p15"/>
          <p:cNvPicPr preferRelativeResize="0"/>
          <p:nvPr/>
        </p:nvPicPr>
        <p:blipFill rotWithShape="1">
          <a:blip r:embed="rId2">
            <a:alphaModFix/>
          </a:blip>
          <a:srcRect/>
          <a:stretch/>
        </p:blipFill>
        <p:spPr>
          <a:xfrm>
            <a:off x="441345" y="6100829"/>
            <a:ext cx="1229499" cy="379534"/>
          </a:xfrm>
          <a:prstGeom prst="rect">
            <a:avLst/>
          </a:prstGeom>
          <a:noFill/>
          <a:ln>
            <a:noFill/>
          </a:ln>
        </p:spPr>
      </p:pic>
      <p:sp>
        <p:nvSpPr>
          <p:cNvPr id="254" name="Google Shape;254;p1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rgbClr val="75114A"/>
              </a:buClr>
              <a:buSzPts val="4400"/>
              <a:buFont typeface="Calibri"/>
              <a:buNone/>
              <a:defRPr sz="4400" b="0" i="0" u="none" strike="noStrike" cap="none">
                <a:solidFill>
                  <a:srgbClr val="75114A"/>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55" name="Google Shape;255;p15"/>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rgbClr val="3F3F3F"/>
              </a:buClr>
              <a:buSzPts val="2800"/>
              <a:buFont typeface="Arial"/>
              <a:buChar char="•"/>
              <a:defRPr sz="2800" b="0" i="0" u="none" strike="noStrike" cap="none">
                <a:solidFill>
                  <a:srgbClr val="3F3F3F"/>
                </a:solidFill>
                <a:latin typeface="Calibri"/>
                <a:ea typeface="Calibri"/>
                <a:cs typeface="Calibri"/>
                <a:sym typeface="Calibri"/>
              </a:defRPr>
            </a:lvl1pPr>
            <a:lvl2pPr marL="914400" marR="0" lvl="1" indent="-381000" algn="l" rtl="0">
              <a:lnSpc>
                <a:spcPct val="90000"/>
              </a:lnSpc>
              <a:spcBef>
                <a:spcPts val="500"/>
              </a:spcBef>
              <a:spcAft>
                <a:spcPts val="0"/>
              </a:spcAft>
              <a:buClr>
                <a:srgbClr val="3F3F3F"/>
              </a:buClr>
              <a:buSzPts val="2400"/>
              <a:buFont typeface="Arial"/>
              <a:buChar char="•"/>
              <a:defRPr sz="2400" b="0" i="0" u="none" strike="noStrike" cap="none">
                <a:solidFill>
                  <a:srgbClr val="3F3F3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3F3F3F"/>
              </a:buClr>
              <a:buSzPts val="2000"/>
              <a:buFont typeface="Arial"/>
              <a:buChar char="•"/>
              <a:defRPr sz="20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9pPr>
          </a:lstStyle>
          <a:p>
            <a:endParaRPr/>
          </a:p>
        </p:txBody>
      </p:sp>
      <p:sp>
        <p:nvSpPr>
          <p:cNvPr id="256" name="Google Shape;256;p15"/>
          <p:cNvSpPr txBox="1">
            <a:spLocks noGrp="1"/>
          </p:cNvSpPr>
          <p:nvPr>
            <p:ph type="ftr" idx="11"/>
          </p:nvPr>
        </p:nvSpPr>
        <p:spPr>
          <a:xfrm>
            <a:off x="7239000" y="6113463"/>
            <a:ext cx="4114800" cy="365100"/>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600" b="0" i="0" u="none" strike="noStrike" cap="none">
                <a:solidFill>
                  <a:srgbClr val="595959"/>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57" name="Google Shape;257;p15"/>
          <p:cNvSpPr txBox="1">
            <a:spLocks noGrp="1"/>
          </p:cNvSpPr>
          <p:nvPr>
            <p:ph type="dt" idx="10"/>
          </p:nvPr>
        </p:nvSpPr>
        <p:spPr>
          <a:xfrm>
            <a:off x="3789598" y="6094049"/>
            <a:ext cx="10893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595959"/>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58" name="Google Shape;258;p15"/>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lvl1pPr lvl="0">
              <a:buNone/>
              <a:defRPr sz="1300">
                <a:solidFill>
                  <a:srgbClr val="3F3F3F"/>
                </a:solidFill>
                <a:latin typeface="Calibri"/>
                <a:ea typeface="Calibri"/>
                <a:cs typeface="Calibri"/>
                <a:sym typeface="Calibri"/>
              </a:defRPr>
            </a:lvl1pPr>
            <a:lvl2pPr lvl="1">
              <a:buNone/>
              <a:defRPr sz="1300">
                <a:solidFill>
                  <a:srgbClr val="3F3F3F"/>
                </a:solidFill>
                <a:latin typeface="Calibri"/>
                <a:ea typeface="Calibri"/>
                <a:cs typeface="Calibri"/>
                <a:sym typeface="Calibri"/>
              </a:defRPr>
            </a:lvl2pPr>
            <a:lvl3pPr lvl="2">
              <a:buNone/>
              <a:defRPr sz="1300">
                <a:solidFill>
                  <a:srgbClr val="3F3F3F"/>
                </a:solidFill>
                <a:latin typeface="Calibri"/>
                <a:ea typeface="Calibri"/>
                <a:cs typeface="Calibri"/>
                <a:sym typeface="Calibri"/>
              </a:defRPr>
            </a:lvl3pPr>
            <a:lvl4pPr lvl="3">
              <a:buNone/>
              <a:defRPr sz="1300">
                <a:solidFill>
                  <a:srgbClr val="3F3F3F"/>
                </a:solidFill>
                <a:latin typeface="Calibri"/>
                <a:ea typeface="Calibri"/>
                <a:cs typeface="Calibri"/>
                <a:sym typeface="Calibri"/>
              </a:defRPr>
            </a:lvl4pPr>
            <a:lvl5pPr lvl="4">
              <a:buNone/>
              <a:defRPr sz="1300">
                <a:solidFill>
                  <a:srgbClr val="3F3F3F"/>
                </a:solidFill>
                <a:latin typeface="Calibri"/>
                <a:ea typeface="Calibri"/>
                <a:cs typeface="Calibri"/>
                <a:sym typeface="Calibri"/>
              </a:defRPr>
            </a:lvl5pPr>
            <a:lvl6pPr lvl="5">
              <a:buNone/>
              <a:defRPr sz="1300">
                <a:solidFill>
                  <a:srgbClr val="3F3F3F"/>
                </a:solidFill>
                <a:latin typeface="Calibri"/>
                <a:ea typeface="Calibri"/>
                <a:cs typeface="Calibri"/>
                <a:sym typeface="Calibri"/>
              </a:defRPr>
            </a:lvl6pPr>
            <a:lvl7pPr lvl="6">
              <a:buNone/>
              <a:defRPr sz="1300">
                <a:solidFill>
                  <a:srgbClr val="3F3F3F"/>
                </a:solidFill>
                <a:latin typeface="Calibri"/>
                <a:ea typeface="Calibri"/>
                <a:cs typeface="Calibri"/>
                <a:sym typeface="Calibri"/>
              </a:defRPr>
            </a:lvl7pPr>
            <a:lvl8pPr lvl="7">
              <a:buNone/>
              <a:defRPr sz="1300">
                <a:solidFill>
                  <a:srgbClr val="3F3F3F"/>
                </a:solidFill>
                <a:latin typeface="Calibri"/>
                <a:ea typeface="Calibri"/>
                <a:cs typeface="Calibri"/>
                <a:sym typeface="Calibri"/>
              </a:defRPr>
            </a:lvl8pPr>
            <a:lvl9pPr lvl="8">
              <a:buNone/>
              <a:defRPr sz="1300">
                <a:solidFill>
                  <a:srgbClr val="3F3F3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vider Slide 3B">
  <p:cSld name="Divider Slide 3B">
    <p:spTree>
      <p:nvGrpSpPr>
        <p:cNvPr id="1" name="Shape 55"/>
        <p:cNvGrpSpPr/>
        <p:nvPr/>
      </p:nvGrpSpPr>
      <p:grpSpPr>
        <a:xfrm>
          <a:off x="0" y="0"/>
          <a:ext cx="0" cy="0"/>
          <a:chOff x="0" y="0"/>
          <a:chExt cx="0" cy="0"/>
        </a:xfrm>
      </p:grpSpPr>
      <p:pic>
        <p:nvPicPr>
          <p:cNvPr id="56" name="Google Shape;56;p6"/>
          <p:cNvPicPr preferRelativeResize="0"/>
          <p:nvPr/>
        </p:nvPicPr>
        <p:blipFill rotWithShape="1">
          <a:blip r:embed="rId2">
            <a:alphaModFix/>
          </a:blip>
          <a:srcRect l="7074" t="9193" b="12397"/>
          <a:stretch/>
        </p:blipFill>
        <p:spPr>
          <a:xfrm>
            <a:off x="-1" y="0"/>
            <a:ext cx="12191579" cy="6858000"/>
          </a:xfrm>
          <a:prstGeom prst="rect">
            <a:avLst/>
          </a:prstGeom>
          <a:noFill/>
          <a:ln>
            <a:noFill/>
          </a:ln>
        </p:spPr>
      </p:pic>
      <p:sp>
        <p:nvSpPr>
          <p:cNvPr id="57" name="Google Shape;57;p6"/>
          <p:cNvSpPr/>
          <p:nvPr/>
        </p:nvSpPr>
        <p:spPr>
          <a:xfrm>
            <a:off x="5770821" y="-25629"/>
            <a:ext cx="6421179" cy="6909258"/>
          </a:xfrm>
          <a:custGeom>
            <a:avLst/>
            <a:gdLst/>
            <a:ahLst/>
            <a:cxnLst/>
            <a:rect l="l" t="t" r="r" b="b"/>
            <a:pathLst>
              <a:path w="6421179" h="6909258" extrusionOk="0">
                <a:moveTo>
                  <a:pt x="0" y="0"/>
                </a:moveTo>
                <a:lnTo>
                  <a:pt x="6421179" y="0"/>
                </a:lnTo>
                <a:lnTo>
                  <a:pt x="6421179" y="6897756"/>
                </a:lnTo>
                <a:lnTo>
                  <a:pt x="994913" y="6909258"/>
                </a:lnTo>
                <a:lnTo>
                  <a:pt x="0" y="0"/>
                </a:lnTo>
                <a:close/>
              </a:path>
            </a:pathLst>
          </a:custGeom>
          <a:solidFill>
            <a:srgbClr val="82A434">
              <a:alpha val="7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58" name="Google Shape;58;p6"/>
          <p:cNvPicPr preferRelativeResize="0"/>
          <p:nvPr/>
        </p:nvPicPr>
        <p:blipFill rotWithShape="1">
          <a:blip r:embed="rId3">
            <a:alphaModFix/>
          </a:blip>
          <a:srcRect/>
          <a:stretch/>
        </p:blipFill>
        <p:spPr>
          <a:xfrm>
            <a:off x="469781" y="385650"/>
            <a:ext cx="2350008" cy="725424"/>
          </a:xfrm>
          <a:prstGeom prst="rect">
            <a:avLst/>
          </a:prstGeom>
          <a:noFill/>
          <a:ln>
            <a:noFill/>
          </a:ln>
        </p:spPr>
      </p:pic>
      <p:sp>
        <p:nvSpPr>
          <p:cNvPr id="59" name="Google Shape;59;p6"/>
          <p:cNvSpPr txBox="1"/>
          <p:nvPr/>
        </p:nvSpPr>
        <p:spPr>
          <a:xfrm>
            <a:off x="7626037" y="-1239550"/>
            <a:ext cx="4104285" cy="4770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IE" sz="2500" b="0" i="0" u="none" strike="noStrike" cap="none">
                <a:solidFill>
                  <a:schemeClr val="lt1"/>
                </a:solidFill>
                <a:latin typeface="Garamond"/>
                <a:ea typeface="Garamond"/>
                <a:cs typeface="Garamond"/>
                <a:sym typeface="Garamond"/>
              </a:rPr>
              <a:t>Sub text</a:t>
            </a:r>
            <a:endParaRPr sz="1400" b="0" i="0" u="none" strike="noStrike" cap="none">
              <a:solidFill>
                <a:srgbClr val="000000"/>
              </a:solidFill>
              <a:latin typeface="Arial"/>
              <a:ea typeface="Arial"/>
              <a:cs typeface="Arial"/>
              <a:sym typeface="Arial"/>
            </a:endParaRPr>
          </a:p>
        </p:txBody>
      </p:sp>
      <p:sp>
        <p:nvSpPr>
          <p:cNvPr id="60" name="Google Shape;60;p6"/>
          <p:cNvSpPr txBox="1">
            <a:spLocks noGrp="1"/>
          </p:cNvSpPr>
          <p:nvPr>
            <p:ph type="ctrTitle"/>
          </p:nvPr>
        </p:nvSpPr>
        <p:spPr>
          <a:xfrm>
            <a:off x="6779669" y="731126"/>
            <a:ext cx="5161960" cy="2208766"/>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chemeClr val="lt1"/>
              </a:buClr>
              <a:buSzPts val="6600"/>
              <a:buFont typeface="Calibri"/>
              <a:buNone/>
              <a:defRPr sz="6600" b="0" i="0" u="none" strike="noStrike" cap="none">
                <a:solidFill>
                  <a:schemeClr val="lt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1" name="Google Shape;61;p6"/>
          <p:cNvSpPr txBox="1">
            <a:spLocks noGrp="1"/>
          </p:cNvSpPr>
          <p:nvPr>
            <p:ph type="subTitle" idx="1"/>
          </p:nvPr>
        </p:nvSpPr>
        <p:spPr>
          <a:xfrm>
            <a:off x="6815555" y="3111500"/>
            <a:ext cx="5126074" cy="2870199"/>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1000"/>
              </a:spcBef>
              <a:spcAft>
                <a:spcPts val="0"/>
              </a:spcAft>
              <a:buClr>
                <a:schemeClr val="lt1"/>
              </a:buClr>
              <a:buSzPts val="3000"/>
              <a:buFont typeface="Arial"/>
              <a:buNone/>
              <a:defRPr sz="3000" b="0" i="0" u="none" strike="noStrike" cap="none">
                <a:solidFill>
                  <a:schemeClr val="lt1"/>
                </a:solidFill>
                <a:latin typeface="Calibri"/>
                <a:ea typeface="Calibri"/>
                <a:cs typeface="Calibri"/>
                <a:sym typeface="Calibri"/>
              </a:defRPr>
            </a:lvl1pPr>
            <a:lvl2pPr marR="0" lvl="1" algn="ctr">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2pPr>
            <a:lvl3pPr marR="0" lvl="2" algn="ctr">
              <a:lnSpc>
                <a:spcPct val="90000"/>
              </a:lnSpc>
              <a:spcBef>
                <a:spcPts val="500"/>
              </a:spcBef>
              <a:spcAft>
                <a:spcPts val="0"/>
              </a:spcAft>
              <a:buClr>
                <a:schemeClr val="dk1"/>
              </a:buClr>
              <a:buSzPts val="1800"/>
              <a:buFont typeface="Arial"/>
              <a:buNone/>
              <a:defRPr sz="1800" b="0" i="0" u="none" strike="noStrike" cap="none">
                <a:solidFill>
                  <a:schemeClr val="dk1"/>
                </a:solidFill>
                <a:latin typeface="Garamond"/>
                <a:ea typeface="Garamond"/>
                <a:cs typeface="Garamond"/>
                <a:sym typeface="Garamond"/>
              </a:defRPr>
            </a:lvl3pPr>
            <a:lvl4pPr marR="0" lvl="3"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4pPr>
            <a:lvl5pPr marR="0" lvl="4"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5pPr>
            <a:lvl6pPr marR="0" lvl="5"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6pPr>
            <a:lvl7pPr marR="0" lvl="6"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7pPr>
            <a:lvl8pPr marR="0" lvl="7"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8pPr>
            <a:lvl9pPr marR="0" lvl="8"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62" name="Google Shape;62;p6"/>
          <p:cNvSpPr txBox="1">
            <a:spLocks noGrp="1"/>
          </p:cNvSpPr>
          <p:nvPr>
            <p:ph type="dt" idx="10"/>
          </p:nvPr>
        </p:nvSpPr>
        <p:spPr>
          <a:xfrm>
            <a:off x="270643"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63" name="Google Shape;63;p6"/>
          <p:cNvSpPr txBox="1">
            <a:spLocks noGrp="1"/>
          </p:cNvSpPr>
          <p:nvPr>
            <p:ph type="ftr" idx="11"/>
          </p:nvPr>
        </p:nvSpPr>
        <p:spPr>
          <a:xfrm>
            <a:off x="7826829" y="6361571"/>
            <a:ext cx="4114800" cy="365125"/>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Garamond"/>
                <a:ea typeface="Garamond"/>
                <a:cs typeface="Garamond"/>
                <a:sym typeface="Garamond"/>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Slide 2" type="title">
  <p:cSld name="TITLE">
    <p:spTree>
      <p:nvGrpSpPr>
        <p:cNvPr id="1" name="Shape 259"/>
        <p:cNvGrpSpPr/>
        <p:nvPr/>
      </p:nvGrpSpPr>
      <p:grpSpPr>
        <a:xfrm>
          <a:off x="0" y="0"/>
          <a:ext cx="0" cy="0"/>
          <a:chOff x="0" y="0"/>
          <a:chExt cx="0" cy="0"/>
        </a:xfrm>
      </p:grpSpPr>
      <p:pic>
        <p:nvPicPr>
          <p:cNvPr id="260" name="Google Shape;260;p16"/>
          <p:cNvPicPr preferRelativeResize="0"/>
          <p:nvPr/>
        </p:nvPicPr>
        <p:blipFill rotWithShape="1">
          <a:blip r:embed="rId2">
            <a:alphaModFix/>
          </a:blip>
          <a:srcRect t="10660" r="3864" b="7840"/>
          <a:stretch/>
        </p:blipFill>
        <p:spPr>
          <a:xfrm>
            <a:off x="-13252" y="0"/>
            <a:ext cx="12205253" cy="6897756"/>
          </a:xfrm>
          <a:prstGeom prst="rect">
            <a:avLst/>
          </a:prstGeom>
          <a:noFill/>
          <a:ln>
            <a:noFill/>
          </a:ln>
        </p:spPr>
      </p:pic>
      <p:sp>
        <p:nvSpPr>
          <p:cNvPr id="261" name="Google Shape;261;p16"/>
          <p:cNvSpPr/>
          <p:nvPr/>
        </p:nvSpPr>
        <p:spPr>
          <a:xfrm>
            <a:off x="5765359" y="0"/>
            <a:ext cx="1426725" cy="6897756"/>
          </a:xfrm>
          <a:custGeom>
            <a:avLst/>
            <a:gdLst/>
            <a:ahLst/>
            <a:cxnLst/>
            <a:rect l="l" t="t" r="r" b="b"/>
            <a:pathLst>
              <a:path w="1426725" h="6897756" extrusionOk="0">
                <a:moveTo>
                  <a:pt x="0" y="0"/>
                </a:moveTo>
                <a:lnTo>
                  <a:pt x="435484" y="0"/>
                </a:lnTo>
                <a:lnTo>
                  <a:pt x="1426725" y="6897756"/>
                </a:lnTo>
                <a:lnTo>
                  <a:pt x="998924" y="6890072"/>
                </a:lnTo>
                <a:lnTo>
                  <a:pt x="0" y="0"/>
                </a:lnTo>
                <a:close/>
              </a:path>
            </a:pathLst>
          </a:custGeom>
          <a:solidFill>
            <a:srgbClr val="D9C49F">
              <a:alpha val="5765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62" name="Google Shape;262;p16"/>
          <p:cNvSpPr/>
          <p:nvPr/>
        </p:nvSpPr>
        <p:spPr>
          <a:xfrm>
            <a:off x="-13252" y="0"/>
            <a:ext cx="6774812" cy="6897756"/>
          </a:xfrm>
          <a:custGeom>
            <a:avLst/>
            <a:gdLst/>
            <a:ahLst/>
            <a:cxnLst/>
            <a:rect l="l" t="t" r="r" b="b"/>
            <a:pathLst>
              <a:path w="6774812" h="6897756" extrusionOk="0">
                <a:moveTo>
                  <a:pt x="0" y="0"/>
                </a:moveTo>
                <a:lnTo>
                  <a:pt x="5783571" y="0"/>
                </a:lnTo>
                <a:lnTo>
                  <a:pt x="6774812" y="6897756"/>
                </a:lnTo>
                <a:lnTo>
                  <a:pt x="0" y="6897756"/>
                </a:lnTo>
                <a:lnTo>
                  <a:pt x="0" y="0"/>
                </a:lnTo>
                <a:close/>
              </a:path>
            </a:pathLst>
          </a:custGeom>
          <a:solidFill>
            <a:srgbClr val="75114A">
              <a:alpha val="686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63" name="Google Shape;263;p16"/>
          <p:cNvSpPr/>
          <p:nvPr/>
        </p:nvSpPr>
        <p:spPr>
          <a:xfrm>
            <a:off x="7164361" y="3977331"/>
            <a:ext cx="5027639" cy="1282148"/>
          </a:xfrm>
          <a:custGeom>
            <a:avLst/>
            <a:gdLst/>
            <a:ahLst/>
            <a:cxnLst/>
            <a:rect l="l" t="t" r="r" b="b"/>
            <a:pathLst>
              <a:path w="5027639" h="1282148" extrusionOk="0">
                <a:moveTo>
                  <a:pt x="0" y="0"/>
                </a:moveTo>
                <a:lnTo>
                  <a:pt x="5027639" y="0"/>
                </a:lnTo>
                <a:lnTo>
                  <a:pt x="5027639" y="1282148"/>
                </a:lnTo>
                <a:lnTo>
                  <a:pt x="357809" y="1282148"/>
                </a:lnTo>
                <a:lnTo>
                  <a:pt x="0" y="0"/>
                </a:lnTo>
                <a:close/>
              </a:path>
            </a:pathLst>
          </a:custGeom>
          <a:solidFill>
            <a:srgbClr val="0C0C0C">
              <a:alpha val="6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64" name="Google Shape;264;p16"/>
          <p:cNvSpPr txBox="1"/>
          <p:nvPr/>
        </p:nvSpPr>
        <p:spPr>
          <a:xfrm>
            <a:off x="7626037" y="-1239550"/>
            <a:ext cx="4104300" cy="47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IE" sz="2500" b="0" i="0" u="none" strike="noStrike" cap="none">
                <a:solidFill>
                  <a:schemeClr val="lt1"/>
                </a:solidFill>
                <a:latin typeface="Garamond"/>
                <a:ea typeface="Garamond"/>
                <a:cs typeface="Garamond"/>
                <a:sym typeface="Garamond"/>
              </a:rPr>
              <a:t>Sub text</a:t>
            </a:r>
            <a:endParaRPr sz="1400" b="0" i="0" u="none" strike="noStrike" cap="none">
              <a:solidFill>
                <a:srgbClr val="000000"/>
              </a:solidFill>
              <a:latin typeface="Arial"/>
              <a:ea typeface="Arial"/>
              <a:cs typeface="Arial"/>
              <a:sym typeface="Arial"/>
            </a:endParaRPr>
          </a:p>
        </p:txBody>
      </p:sp>
      <p:pic>
        <p:nvPicPr>
          <p:cNvPr id="265" name="Google Shape;265;p16"/>
          <p:cNvPicPr preferRelativeResize="0"/>
          <p:nvPr/>
        </p:nvPicPr>
        <p:blipFill rotWithShape="1">
          <a:blip r:embed="rId3">
            <a:alphaModFix/>
          </a:blip>
          <a:srcRect/>
          <a:stretch/>
        </p:blipFill>
        <p:spPr>
          <a:xfrm>
            <a:off x="595356" y="424414"/>
            <a:ext cx="2098858" cy="647896"/>
          </a:xfrm>
          <a:prstGeom prst="rect">
            <a:avLst/>
          </a:prstGeom>
          <a:noFill/>
          <a:ln>
            <a:noFill/>
          </a:ln>
        </p:spPr>
      </p:pic>
      <p:sp>
        <p:nvSpPr>
          <p:cNvPr id="266" name="Google Shape;266;p16"/>
          <p:cNvSpPr txBox="1">
            <a:spLocks noGrp="1"/>
          </p:cNvSpPr>
          <p:nvPr>
            <p:ph type="ctrTitle"/>
          </p:nvPr>
        </p:nvSpPr>
        <p:spPr>
          <a:xfrm>
            <a:off x="695501" y="3102474"/>
            <a:ext cx="5162100" cy="26520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rgbClr val="D9C49F"/>
              </a:buClr>
              <a:buSzPts val="7000"/>
              <a:buFont typeface="Garamond"/>
              <a:buNone/>
              <a:defRPr sz="7000" b="1" i="0" u="none" strike="noStrike" cap="none">
                <a:solidFill>
                  <a:srgbClr val="D9C49F"/>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67" name="Google Shape;267;p16"/>
          <p:cNvSpPr txBox="1">
            <a:spLocks noGrp="1"/>
          </p:cNvSpPr>
          <p:nvPr>
            <p:ph type="subTitle" idx="1"/>
          </p:nvPr>
        </p:nvSpPr>
        <p:spPr>
          <a:xfrm>
            <a:off x="7752523" y="4107533"/>
            <a:ext cx="4189200" cy="10212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1000"/>
              </a:spcBef>
              <a:spcAft>
                <a:spcPts val="0"/>
              </a:spcAft>
              <a:buClr>
                <a:schemeClr val="lt1"/>
              </a:buClr>
              <a:buSzPts val="2400"/>
              <a:buFont typeface="Arial"/>
              <a:buNone/>
              <a:defRPr sz="2400" b="0" i="0" u="none" strike="noStrike" cap="none">
                <a:solidFill>
                  <a:schemeClr val="lt1"/>
                </a:solidFill>
                <a:latin typeface="Garamond"/>
                <a:ea typeface="Garamond"/>
                <a:cs typeface="Garamond"/>
                <a:sym typeface="Garamond"/>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Garamond"/>
                <a:ea typeface="Garamond"/>
                <a:cs typeface="Garamond"/>
                <a:sym typeface="Garamond"/>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268" name="Google Shape;268;p16"/>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69" name="Google Shape;269;p16"/>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70" name="Google Shape;270;p1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Divider Slide 2B">
  <p:cSld name="Divider Slide 2B">
    <p:spTree>
      <p:nvGrpSpPr>
        <p:cNvPr id="1" name="Shape 271"/>
        <p:cNvGrpSpPr/>
        <p:nvPr/>
      </p:nvGrpSpPr>
      <p:grpSpPr>
        <a:xfrm>
          <a:off x="0" y="0"/>
          <a:ext cx="0" cy="0"/>
          <a:chOff x="0" y="0"/>
          <a:chExt cx="0" cy="0"/>
        </a:xfrm>
      </p:grpSpPr>
      <p:pic>
        <p:nvPicPr>
          <p:cNvPr id="272" name="Google Shape;272;p17"/>
          <p:cNvPicPr preferRelativeResize="0"/>
          <p:nvPr/>
        </p:nvPicPr>
        <p:blipFill rotWithShape="1">
          <a:blip r:embed="rId2">
            <a:alphaModFix/>
          </a:blip>
          <a:srcRect/>
          <a:stretch/>
        </p:blipFill>
        <p:spPr>
          <a:xfrm>
            <a:off x="-13252" y="0"/>
            <a:ext cx="12205252" cy="6897755"/>
          </a:xfrm>
          <a:prstGeom prst="rect">
            <a:avLst/>
          </a:prstGeom>
          <a:noFill/>
          <a:ln>
            <a:noFill/>
          </a:ln>
        </p:spPr>
      </p:pic>
      <p:sp>
        <p:nvSpPr>
          <p:cNvPr id="273" name="Google Shape;273;p17"/>
          <p:cNvSpPr/>
          <p:nvPr/>
        </p:nvSpPr>
        <p:spPr>
          <a:xfrm>
            <a:off x="5770821" y="0"/>
            <a:ext cx="6421179" cy="6909258"/>
          </a:xfrm>
          <a:custGeom>
            <a:avLst/>
            <a:gdLst/>
            <a:ahLst/>
            <a:cxnLst/>
            <a:rect l="l" t="t" r="r" b="b"/>
            <a:pathLst>
              <a:path w="6421179" h="6909258" extrusionOk="0">
                <a:moveTo>
                  <a:pt x="0" y="0"/>
                </a:moveTo>
                <a:lnTo>
                  <a:pt x="6421179" y="0"/>
                </a:lnTo>
                <a:lnTo>
                  <a:pt x="6421179" y="6897756"/>
                </a:lnTo>
                <a:lnTo>
                  <a:pt x="994913" y="6909258"/>
                </a:lnTo>
                <a:lnTo>
                  <a:pt x="0" y="0"/>
                </a:lnTo>
                <a:close/>
              </a:path>
            </a:pathLst>
          </a:custGeom>
          <a:solidFill>
            <a:srgbClr val="75114A">
              <a:alpha val="7412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274" name="Google Shape;274;p17"/>
          <p:cNvPicPr preferRelativeResize="0"/>
          <p:nvPr/>
        </p:nvPicPr>
        <p:blipFill rotWithShape="1">
          <a:blip r:embed="rId3">
            <a:alphaModFix/>
          </a:blip>
          <a:srcRect/>
          <a:stretch/>
        </p:blipFill>
        <p:spPr>
          <a:xfrm>
            <a:off x="469781" y="385650"/>
            <a:ext cx="2350008" cy="725424"/>
          </a:xfrm>
          <a:prstGeom prst="rect">
            <a:avLst/>
          </a:prstGeom>
          <a:noFill/>
          <a:ln>
            <a:noFill/>
          </a:ln>
        </p:spPr>
      </p:pic>
      <p:sp>
        <p:nvSpPr>
          <p:cNvPr id="275" name="Google Shape;275;p17"/>
          <p:cNvSpPr txBox="1"/>
          <p:nvPr/>
        </p:nvSpPr>
        <p:spPr>
          <a:xfrm>
            <a:off x="7626037" y="-1239550"/>
            <a:ext cx="4104300" cy="47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IE" sz="2500" b="0" i="0" u="none" strike="noStrike" cap="none">
                <a:solidFill>
                  <a:schemeClr val="lt1"/>
                </a:solidFill>
                <a:latin typeface="Garamond"/>
                <a:ea typeface="Garamond"/>
                <a:cs typeface="Garamond"/>
                <a:sym typeface="Garamond"/>
              </a:rPr>
              <a:t>Sub text</a:t>
            </a:r>
            <a:endParaRPr sz="1400" b="0" i="0" u="none" strike="noStrike" cap="none">
              <a:solidFill>
                <a:srgbClr val="000000"/>
              </a:solidFill>
              <a:latin typeface="Arial"/>
              <a:ea typeface="Arial"/>
              <a:cs typeface="Arial"/>
              <a:sym typeface="Arial"/>
            </a:endParaRPr>
          </a:p>
        </p:txBody>
      </p:sp>
      <p:sp>
        <p:nvSpPr>
          <p:cNvPr id="276" name="Google Shape;276;p17"/>
          <p:cNvSpPr txBox="1">
            <a:spLocks noGrp="1"/>
          </p:cNvSpPr>
          <p:nvPr>
            <p:ph type="ctrTitle"/>
          </p:nvPr>
        </p:nvSpPr>
        <p:spPr>
          <a:xfrm>
            <a:off x="6779669" y="731126"/>
            <a:ext cx="5162100" cy="22089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lt1"/>
              </a:buClr>
              <a:buSzPts val="6600"/>
              <a:buFont typeface="Calibri"/>
              <a:buNone/>
              <a:defRPr sz="66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77" name="Google Shape;277;p17"/>
          <p:cNvSpPr txBox="1">
            <a:spLocks noGrp="1"/>
          </p:cNvSpPr>
          <p:nvPr>
            <p:ph type="subTitle" idx="1"/>
          </p:nvPr>
        </p:nvSpPr>
        <p:spPr>
          <a:xfrm>
            <a:off x="6815555" y="3111500"/>
            <a:ext cx="5126100" cy="28701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lt1"/>
              </a:buClr>
              <a:buSzPts val="3000"/>
              <a:buFont typeface="Arial"/>
              <a:buNone/>
              <a:defRPr sz="3000" b="0" i="0" u="none" strike="noStrike" cap="none">
                <a:solidFill>
                  <a:schemeClr val="lt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Garamond"/>
                <a:ea typeface="Garamond"/>
                <a:cs typeface="Garamond"/>
                <a:sym typeface="Garamond"/>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278" name="Google Shape;278;p17"/>
          <p:cNvSpPr txBox="1">
            <a:spLocks noGrp="1"/>
          </p:cNvSpPr>
          <p:nvPr>
            <p:ph type="dt" idx="10"/>
          </p:nvPr>
        </p:nvSpPr>
        <p:spPr>
          <a:xfrm>
            <a:off x="270643" y="6356350"/>
            <a:ext cx="27432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79" name="Google Shape;279;p17"/>
          <p:cNvSpPr txBox="1">
            <a:spLocks noGrp="1"/>
          </p:cNvSpPr>
          <p:nvPr>
            <p:ph type="ftr" idx="11"/>
          </p:nvPr>
        </p:nvSpPr>
        <p:spPr>
          <a:xfrm>
            <a:off x="7826829" y="6361571"/>
            <a:ext cx="4114800" cy="365100"/>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80" name="Google Shape;280;p17"/>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Divider Slide 1B">
  <p:cSld name="Divider Slide 1B">
    <p:spTree>
      <p:nvGrpSpPr>
        <p:cNvPr id="1" name="Shape 281"/>
        <p:cNvGrpSpPr/>
        <p:nvPr/>
      </p:nvGrpSpPr>
      <p:grpSpPr>
        <a:xfrm>
          <a:off x="0" y="0"/>
          <a:ext cx="0" cy="0"/>
          <a:chOff x="0" y="0"/>
          <a:chExt cx="0" cy="0"/>
        </a:xfrm>
      </p:grpSpPr>
      <p:pic>
        <p:nvPicPr>
          <p:cNvPr id="282" name="Google Shape;282;p18"/>
          <p:cNvPicPr preferRelativeResize="0"/>
          <p:nvPr/>
        </p:nvPicPr>
        <p:blipFill rotWithShape="1">
          <a:blip r:embed="rId2">
            <a:alphaModFix/>
          </a:blip>
          <a:srcRect l="979" t="1909" r="1077" b="15068"/>
          <a:stretch/>
        </p:blipFill>
        <p:spPr>
          <a:xfrm>
            <a:off x="-13253" y="0"/>
            <a:ext cx="12205255" cy="6897757"/>
          </a:xfrm>
          <a:prstGeom prst="rect">
            <a:avLst/>
          </a:prstGeom>
          <a:noFill/>
          <a:ln>
            <a:noFill/>
          </a:ln>
        </p:spPr>
      </p:pic>
      <p:pic>
        <p:nvPicPr>
          <p:cNvPr id="283" name="Google Shape;283;p18"/>
          <p:cNvPicPr preferRelativeResize="0"/>
          <p:nvPr/>
        </p:nvPicPr>
        <p:blipFill rotWithShape="1">
          <a:blip r:embed="rId3">
            <a:alphaModFix amt="38000"/>
          </a:blip>
          <a:srcRect l="23092" t="38466" r="-5153" b="2446"/>
          <a:stretch/>
        </p:blipFill>
        <p:spPr>
          <a:xfrm>
            <a:off x="-13254" y="1"/>
            <a:ext cx="8084129" cy="6897758"/>
          </a:xfrm>
          <a:prstGeom prst="rect">
            <a:avLst/>
          </a:prstGeom>
          <a:noFill/>
          <a:ln>
            <a:noFill/>
          </a:ln>
        </p:spPr>
      </p:pic>
      <p:sp>
        <p:nvSpPr>
          <p:cNvPr id="284" name="Google Shape;284;p18"/>
          <p:cNvSpPr/>
          <p:nvPr/>
        </p:nvSpPr>
        <p:spPr>
          <a:xfrm>
            <a:off x="5770821" y="0"/>
            <a:ext cx="6421179" cy="6909258"/>
          </a:xfrm>
          <a:custGeom>
            <a:avLst/>
            <a:gdLst/>
            <a:ahLst/>
            <a:cxnLst/>
            <a:rect l="l" t="t" r="r" b="b"/>
            <a:pathLst>
              <a:path w="6421179" h="6909258" extrusionOk="0">
                <a:moveTo>
                  <a:pt x="0" y="0"/>
                </a:moveTo>
                <a:lnTo>
                  <a:pt x="6421179" y="0"/>
                </a:lnTo>
                <a:lnTo>
                  <a:pt x="6421179" y="6897756"/>
                </a:lnTo>
                <a:lnTo>
                  <a:pt x="994913" y="6909258"/>
                </a:lnTo>
                <a:lnTo>
                  <a:pt x="0" y="0"/>
                </a:lnTo>
                <a:close/>
              </a:path>
            </a:pathLst>
          </a:custGeom>
          <a:solidFill>
            <a:srgbClr val="39818D">
              <a:alpha val="7412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285" name="Google Shape;285;p18"/>
          <p:cNvPicPr preferRelativeResize="0"/>
          <p:nvPr/>
        </p:nvPicPr>
        <p:blipFill rotWithShape="1">
          <a:blip r:embed="rId4">
            <a:alphaModFix/>
          </a:blip>
          <a:srcRect/>
          <a:stretch/>
        </p:blipFill>
        <p:spPr>
          <a:xfrm>
            <a:off x="469781" y="385650"/>
            <a:ext cx="2350008" cy="725424"/>
          </a:xfrm>
          <a:prstGeom prst="rect">
            <a:avLst/>
          </a:prstGeom>
          <a:noFill/>
          <a:ln>
            <a:noFill/>
          </a:ln>
        </p:spPr>
      </p:pic>
      <p:sp>
        <p:nvSpPr>
          <p:cNvPr id="286" name="Google Shape;286;p18"/>
          <p:cNvSpPr txBox="1"/>
          <p:nvPr/>
        </p:nvSpPr>
        <p:spPr>
          <a:xfrm>
            <a:off x="7626037" y="-1239550"/>
            <a:ext cx="4104300" cy="47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IE" sz="2500" b="0" i="0" u="none" strike="noStrike" cap="none">
                <a:solidFill>
                  <a:schemeClr val="lt1"/>
                </a:solidFill>
                <a:latin typeface="Garamond"/>
                <a:ea typeface="Garamond"/>
                <a:cs typeface="Garamond"/>
                <a:sym typeface="Garamond"/>
              </a:rPr>
              <a:t>Sub text</a:t>
            </a:r>
            <a:endParaRPr sz="1400" b="0" i="0" u="none" strike="noStrike" cap="none">
              <a:solidFill>
                <a:srgbClr val="000000"/>
              </a:solidFill>
              <a:latin typeface="Arial"/>
              <a:ea typeface="Arial"/>
              <a:cs typeface="Arial"/>
              <a:sym typeface="Arial"/>
            </a:endParaRPr>
          </a:p>
        </p:txBody>
      </p:sp>
      <p:sp>
        <p:nvSpPr>
          <p:cNvPr id="287" name="Google Shape;287;p18"/>
          <p:cNvSpPr txBox="1">
            <a:spLocks noGrp="1"/>
          </p:cNvSpPr>
          <p:nvPr>
            <p:ph type="ctrTitle"/>
          </p:nvPr>
        </p:nvSpPr>
        <p:spPr>
          <a:xfrm>
            <a:off x="6779669" y="731126"/>
            <a:ext cx="5162100" cy="22089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lt1"/>
              </a:buClr>
              <a:buSzPts val="6600"/>
              <a:buFont typeface="Calibri"/>
              <a:buNone/>
              <a:defRPr sz="66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88" name="Google Shape;288;p18"/>
          <p:cNvSpPr txBox="1">
            <a:spLocks noGrp="1"/>
          </p:cNvSpPr>
          <p:nvPr>
            <p:ph type="subTitle" idx="1"/>
          </p:nvPr>
        </p:nvSpPr>
        <p:spPr>
          <a:xfrm>
            <a:off x="6815555" y="3111500"/>
            <a:ext cx="5126100" cy="28701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lt1"/>
              </a:buClr>
              <a:buSzPts val="3000"/>
              <a:buFont typeface="Arial"/>
              <a:buNone/>
              <a:defRPr sz="3000" b="0" i="0" u="none" strike="noStrike" cap="none">
                <a:solidFill>
                  <a:schemeClr val="lt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Garamond"/>
                <a:ea typeface="Garamond"/>
                <a:cs typeface="Garamond"/>
                <a:sym typeface="Garamond"/>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289" name="Google Shape;289;p18"/>
          <p:cNvSpPr txBox="1">
            <a:spLocks noGrp="1"/>
          </p:cNvSpPr>
          <p:nvPr>
            <p:ph type="ftr" idx="11"/>
          </p:nvPr>
        </p:nvSpPr>
        <p:spPr>
          <a:xfrm>
            <a:off x="7826829" y="6361571"/>
            <a:ext cx="4114800" cy="365100"/>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90" name="Google Shape;290;p18"/>
          <p:cNvSpPr txBox="1">
            <a:spLocks noGrp="1"/>
          </p:cNvSpPr>
          <p:nvPr>
            <p:ph type="dt" idx="10"/>
          </p:nvPr>
        </p:nvSpPr>
        <p:spPr>
          <a:xfrm>
            <a:off x="270643" y="6356350"/>
            <a:ext cx="27432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91" name="Google Shape;291;p18"/>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Divider Slide 3B">
  <p:cSld name="Divider Slide 3B">
    <p:spTree>
      <p:nvGrpSpPr>
        <p:cNvPr id="1" name="Shape 292"/>
        <p:cNvGrpSpPr/>
        <p:nvPr/>
      </p:nvGrpSpPr>
      <p:grpSpPr>
        <a:xfrm>
          <a:off x="0" y="0"/>
          <a:ext cx="0" cy="0"/>
          <a:chOff x="0" y="0"/>
          <a:chExt cx="0" cy="0"/>
        </a:xfrm>
      </p:grpSpPr>
      <p:pic>
        <p:nvPicPr>
          <p:cNvPr id="293" name="Google Shape;293;p19"/>
          <p:cNvPicPr preferRelativeResize="0"/>
          <p:nvPr/>
        </p:nvPicPr>
        <p:blipFill rotWithShape="1">
          <a:blip r:embed="rId2">
            <a:alphaModFix/>
          </a:blip>
          <a:srcRect l="7071" t="9189" b="12397"/>
          <a:stretch/>
        </p:blipFill>
        <p:spPr>
          <a:xfrm>
            <a:off x="-1" y="0"/>
            <a:ext cx="12191581" cy="6857999"/>
          </a:xfrm>
          <a:prstGeom prst="rect">
            <a:avLst/>
          </a:prstGeom>
          <a:noFill/>
          <a:ln>
            <a:noFill/>
          </a:ln>
        </p:spPr>
      </p:pic>
      <p:sp>
        <p:nvSpPr>
          <p:cNvPr id="294" name="Google Shape;294;p19"/>
          <p:cNvSpPr/>
          <p:nvPr/>
        </p:nvSpPr>
        <p:spPr>
          <a:xfrm>
            <a:off x="5770821" y="-25629"/>
            <a:ext cx="6421179" cy="6909258"/>
          </a:xfrm>
          <a:custGeom>
            <a:avLst/>
            <a:gdLst/>
            <a:ahLst/>
            <a:cxnLst/>
            <a:rect l="l" t="t" r="r" b="b"/>
            <a:pathLst>
              <a:path w="6421179" h="6909258" extrusionOk="0">
                <a:moveTo>
                  <a:pt x="0" y="0"/>
                </a:moveTo>
                <a:lnTo>
                  <a:pt x="6421179" y="0"/>
                </a:lnTo>
                <a:lnTo>
                  <a:pt x="6421179" y="6897756"/>
                </a:lnTo>
                <a:lnTo>
                  <a:pt x="994913" y="6909258"/>
                </a:lnTo>
                <a:lnTo>
                  <a:pt x="0" y="0"/>
                </a:lnTo>
                <a:close/>
              </a:path>
            </a:pathLst>
          </a:custGeom>
          <a:solidFill>
            <a:srgbClr val="82A434">
              <a:alpha val="7412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295" name="Google Shape;295;p19"/>
          <p:cNvPicPr preferRelativeResize="0"/>
          <p:nvPr/>
        </p:nvPicPr>
        <p:blipFill rotWithShape="1">
          <a:blip r:embed="rId3">
            <a:alphaModFix/>
          </a:blip>
          <a:srcRect/>
          <a:stretch/>
        </p:blipFill>
        <p:spPr>
          <a:xfrm>
            <a:off x="469781" y="385650"/>
            <a:ext cx="2350008" cy="725424"/>
          </a:xfrm>
          <a:prstGeom prst="rect">
            <a:avLst/>
          </a:prstGeom>
          <a:noFill/>
          <a:ln>
            <a:noFill/>
          </a:ln>
        </p:spPr>
      </p:pic>
      <p:sp>
        <p:nvSpPr>
          <p:cNvPr id="296" name="Google Shape;296;p19"/>
          <p:cNvSpPr txBox="1"/>
          <p:nvPr/>
        </p:nvSpPr>
        <p:spPr>
          <a:xfrm>
            <a:off x="7626037" y="-1239550"/>
            <a:ext cx="4104300" cy="47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IE" sz="2500" b="0" i="0" u="none" strike="noStrike" cap="none">
                <a:solidFill>
                  <a:schemeClr val="lt1"/>
                </a:solidFill>
                <a:latin typeface="Garamond"/>
                <a:ea typeface="Garamond"/>
                <a:cs typeface="Garamond"/>
                <a:sym typeface="Garamond"/>
              </a:rPr>
              <a:t>Sub text</a:t>
            </a:r>
            <a:endParaRPr sz="1400" b="0" i="0" u="none" strike="noStrike" cap="none">
              <a:solidFill>
                <a:srgbClr val="000000"/>
              </a:solidFill>
              <a:latin typeface="Arial"/>
              <a:ea typeface="Arial"/>
              <a:cs typeface="Arial"/>
              <a:sym typeface="Arial"/>
            </a:endParaRPr>
          </a:p>
        </p:txBody>
      </p:sp>
      <p:sp>
        <p:nvSpPr>
          <p:cNvPr id="297" name="Google Shape;297;p19"/>
          <p:cNvSpPr txBox="1">
            <a:spLocks noGrp="1"/>
          </p:cNvSpPr>
          <p:nvPr>
            <p:ph type="ctrTitle"/>
          </p:nvPr>
        </p:nvSpPr>
        <p:spPr>
          <a:xfrm>
            <a:off x="6779669" y="731126"/>
            <a:ext cx="5162100" cy="22089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lt1"/>
              </a:buClr>
              <a:buSzPts val="6600"/>
              <a:buFont typeface="Calibri"/>
              <a:buNone/>
              <a:defRPr sz="66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98" name="Google Shape;298;p19"/>
          <p:cNvSpPr txBox="1">
            <a:spLocks noGrp="1"/>
          </p:cNvSpPr>
          <p:nvPr>
            <p:ph type="subTitle" idx="1"/>
          </p:nvPr>
        </p:nvSpPr>
        <p:spPr>
          <a:xfrm>
            <a:off x="6815555" y="3111500"/>
            <a:ext cx="5126100" cy="28701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lt1"/>
              </a:buClr>
              <a:buSzPts val="3000"/>
              <a:buFont typeface="Arial"/>
              <a:buNone/>
              <a:defRPr sz="3000" b="0" i="0" u="none" strike="noStrike" cap="none">
                <a:solidFill>
                  <a:schemeClr val="lt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Garamond"/>
                <a:ea typeface="Garamond"/>
                <a:cs typeface="Garamond"/>
                <a:sym typeface="Garamond"/>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299" name="Google Shape;299;p19"/>
          <p:cNvSpPr txBox="1">
            <a:spLocks noGrp="1"/>
          </p:cNvSpPr>
          <p:nvPr>
            <p:ph type="dt" idx="10"/>
          </p:nvPr>
        </p:nvSpPr>
        <p:spPr>
          <a:xfrm>
            <a:off x="270643" y="6356350"/>
            <a:ext cx="27432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300" name="Google Shape;300;p19"/>
          <p:cNvSpPr txBox="1">
            <a:spLocks noGrp="1"/>
          </p:cNvSpPr>
          <p:nvPr>
            <p:ph type="ftr" idx="11"/>
          </p:nvPr>
        </p:nvSpPr>
        <p:spPr>
          <a:xfrm>
            <a:off x="7826829" y="6361571"/>
            <a:ext cx="4114800" cy="365100"/>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301" name="Google Shape;301;p19"/>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302"/>
        <p:cNvGrpSpPr/>
        <p:nvPr/>
      </p:nvGrpSpPr>
      <p:grpSpPr>
        <a:xfrm>
          <a:off x="0" y="0"/>
          <a:ext cx="0" cy="0"/>
          <a:chOff x="0" y="0"/>
          <a:chExt cx="0" cy="0"/>
        </a:xfrm>
      </p:grpSpPr>
      <p:sp>
        <p:nvSpPr>
          <p:cNvPr id="303" name="Google Shape;303;p20"/>
          <p:cNvSpPr/>
          <p:nvPr/>
        </p:nvSpPr>
        <p:spPr>
          <a:xfrm>
            <a:off x="0" y="0"/>
            <a:ext cx="12192000" cy="6858000"/>
          </a:xfrm>
          <a:prstGeom prst="rect">
            <a:avLst/>
          </a:prstGeom>
          <a:solidFill>
            <a:srgbClr val="414B5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4" name="Google Shape;304;p20"/>
          <p:cNvSpPr/>
          <p:nvPr/>
        </p:nvSpPr>
        <p:spPr>
          <a:xfrm>
            <a:off x="6291470" y="4182533"/>
            <a:ext cx="5155500" cy="2218200"/>
          </a:xfrm>
          <a:prstGeom prst="rect">
            <a:avLst/>
          </a:prstGeom>
          <a:solidFill>
            <a:srgbClr val="B94F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5" name="Google Shape;305;p20"/>
          <p:cNvSpPr txBox="1"/>
          <p:nvPr/>
        </p:nvSpPr>
        <p:spPr>
          <a:xfrm>
            <a:off x="6616390" y="4399704"/>
            <a:ext cx="4754100" cy="1754400"/>
          </a:xfrm>
          <a:prstGeom prst="rect">
            <a:avLst/>
          </a:prstGeom>
          <a:noFill/>
          <a:ln>
            <a:noFill/>
          </a:ln>
        </p:spPr>
        <p:txBody>
          <a:bodyPr spcFirstLastPara="1" wrap="square" lIns="91425" tIns="45700" rIns="91425" bIns="45700" anchor="t" anchorCtr="0">
            <a:noAutofit/>
          </a:bodyPr>
          <a:lstStyle/>
          <a:p>
            <a:pPr marL="6350" marR="0" lvl="1" indent="0" algn="l" rtl="0">
              <a:lnSpc>
                <a:spcPct val="9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We are </a:t>
            </a:r>
            <a:r>
              <a:rPr lang="en-IE" sz="2000" b="1" i="0" u="none" strike="noStrike" cap="none">
                <a:solidFill>
                  <a:schemeClr val="lt1"/>
                </a:solidFill>
                <a:latin typeface="Calibri"/>
                <a:ea typeface="Calibri"/>
                <a:cs typeface="Calibri"/>
                <a:sym typeface="Calibri"/>
              </a:rPr>
              <a:t>one of Ireland’s top universities </a:t>
            </a:r>
            <a:endParaRPr sz="1400" b="0" i="0" u="none" strike="noStrike" cap="none">
              <a:solidFill>
                <a:srgbClr val="000000"/>
              </a:solidFill>
              <a:latin typeface="Arial"/>
              <a:ea typeface="Arial"/>
              <a:cs typeface="Arial"/>
              <a:sym typeface="Arial"/>
            </a:endParaRPr>
          </a:p>
          <a:p>
            <a:pPr marL="6350" marR="0" lvl="1" indent="0" algn="l" rtl="0">
              <a:lnSpc>
                <a:spcPct val="90000"/>
              </a:lnSpc>
              <a:spcBef>
                <a:spcPts val="0"/>
              </a:spcBef>
              <a:spcAft>
                <a:spcPts val="0"/>
              </a:spcAft>
              <a:buClr>
                <a:srgbClr val="000000"/>
              </a:buClr>
              <a:buSzPts val="2000"/>
              <a:buFont typeface="Arial"/>
              <a:buNone/>
            </a:pPr>
            <a:r>
              <a:rPr lang="en-IE" sz="2000" b="1" i="0" u="none" strike="noStrike" cap="none">
                <a:solidFill>
                  <a:schemeClr val="lt1"/>
                </a:solidFill>
                <a:latin typeface="Calibri"/>
                <a:ea typeface="Calibri"/>
                <a:cs typeface="Calibri"/>
                <a:sym typeface="Calibri"/>
              </a:rPr>
              <a:t>for graduate employability, </a:t>
            </a:r>
            <a:r>
              <a:rPr lang="en-IE" sz="2000" b="0" i="0" u="none" strike="noStrike" cap="none">
                <a:solidFill>
                  <a:schemeClr val="lt1"/>
                </a:solidFill>
                <a:latin typeface="Calibri"/>
                <a:ea typeface="Calibri"/>
                <a:cs typeface="Calibri"/>
                <a:sym typeface="Calibri"/>
              </a:rPr>
              <a:t>with over</a:t>
            </a:r>
            <a:endParaRPr sz="1400" b="0" i="0" u="none" strike="noStrike" cap="none">
              <a:solidFill>
                <a:srgbClr val="000000"/>
              </a:solidFill>
              <a:latin typeface="Arial"/>
              <a:ea typeface="Arial"/>
              <a:cs typeface="Arial"/>
              <a:sym typeface="Arial"/>
            </a:endParaRPr>
          </a:p>
          <a:p>
            <a:pPr marL="6350" marR="0" lvl="1" indent="0" algn="l" rtl="0">
              <a:lnSpc>
                <a:spcPct val="9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	                      of our graduates </a:t>
            </a:r>
            <a:endParaRPr sz="1400" b="0" i="0" u="none" strike="noStrike" cap="none">
              <a:solidFill>
                <a:srgbClr val="000000"/>
              </a:solidFill>
              <a:latin typeface="Arial"/>
              <a:ea typeface="Arial"/>
              <a:cs typeface="Arial"/>
              <a:sym typeface="Arial"/>
            </a:endParaRPr>
          </a:p>
          <a:p>
            <a:pPr marL="6350" marR="0" lvl="1" indent="0" algn="l" rtl="0">
              <a:lnSpc>
                <a:spcPct val="9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	                      working or in further</a:t>
            </a:r>
            <a:br>
              <a:rPr lang="en-IE" sz="2000" b="0" i="0" u="none" strike="noStrike" cap="none">
                <a:solidFill>
                  <a:schemeClr val="lt1"/>
                </a:solidFill>
                <a:latin typeface="Calibri"/>
                <a:ea typeface="Calibri"/>
                <a:cs typeface="Calibri"/>
                <a:sym typeface="Calibri"/>
              </a:rPr>
            </a:br>
            <a:r>
              <a:rPr lang="en-IE" sz="2000" b="0" i="0" u="none" strike="noStrike" cap="none">
                <a:solidFill>
                  <a:schemeClr val="lt1"/>
                </a:solidFill>
                <a:latin typeface="Calibri"/>
                <a:ea typeface="Calibri"/>
                <a:cs typeface="Calibri"/>
                <a:sym typeface="Calibri"/>
              </a:rPr>
              <a:t>                                      study within six</a:t>
            </a:r>
            <a:br>
              <a:rPr lang="en-IE" sz="2000" b="0" i="0" u="none" strike="noStrike" cap="none">
                <a:solidFill>
                  <a:schemeClr val="lt1"/>
                </a:solidFill>
                <a:latin typeface="Calibri"/>
                <a:ea typeface="Calibri"/>
                <a:cs typeface="Calibri"/>
                <a:sym typeface="Calibri"/>
              </a:rPr>
            </a:br>
            <a:r>
              <a:rPr lang="en-IE" sz="2000" b="0" i="0" u="none" strike="noStrike" cap="none">
                <a:solidFill>
                  <a:schemeClr val="lt1"/>
                </a:solidFill>
                <a:latin typeface="Calibri"/>
                <a:ea typeface="Calibri"/>
                <a:cs typeface="Calibri"/>
                <a:sym typeface="Calibri"/>
              </a:rPr>
              <a:t>                                      months of graduating</a:t>
            </a:r>
            <a:endParaRPr sz="2000" b="1" i="0" u="none" strike="noStrike" cap="none">
              <a:solidFill>
                <a:schemeClr val="lt1"/>
              </a:solidFill>
              <a:latin typeface="Calibri"/>
              <a:ea typeface="Calibri"/>
              <a:cs typeface="Calibri"/>
              <a:sym typeface="Calibri"/>
            </a:endParaRPr>
          </a:p>
        </p:txBody>
      </p:sp>
      <p:sp>
        <p:nvSpPr>
          <p:cNvPr id="306" name="Google Shape;306;p20"/>
          <p:cNvSpPr/>
          <p:nvPr/>
        </p:nvSpPr>
        <p:spPr>
          <a:xfrm>
            <a:off x="704180" y="1778000"/>
            <a:ext cx="3850800" cy="2709300"/>
          </a:xfrm>
          <a:prstGeom prst="rect">
            <a:avLst/>
          </a:prstGeom>
          <a:solidFill>
            <a:srgbClr val="72E0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7" name="Google Shape;307;p20"/>
          <p:cNvSpPr/>
          <p:nvPr/>
        </p:nvSpPr>
        <p:spPr>
          <a:xfrm>
            <a:off x="704181" y="4707467"/>
            <a:ext cx="5327700" cy="1693200"/>
          </a:xfrm>
          <a:prstGeom prst="rect">
            <a:avLst/>
          </a:prstGeom>
          <a:solidFill>
            <a:srgbClr val="96BB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8" name="Google Shape;308;p20"/>
          <p:cNvSpPr/>
          <p:nvPr/>
        </p:nvSpPr>
        <p:spPr>
          <a:xfrm>
            <a:off x="7704667" y="592667"/>
            <a:ext cx="3742200" cy="3386700"/>
          </a:xfrm>
          <a:prstGeom prst="rect">
            <a:avLst/>
          </a:prstGeom>
          <a:solidFill>
            <a:srgbClr val="CFC49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9" name="Google Shape;309;p20"/>
          <p:cNvSpPr/>
          <p:nvPr/>
        </p:nvSpPr>
        <p:spPr>
          <a:xfrm>
            <a:off x="4792133" y="304800"/>
            <a:ext cx="2624700" cy="3674400"/>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0" name="Google Shape;310;p20"/>
          <p:cNvSpPr txBox="1"/>
          <p:nvPr/>
        </p:nvSpPr>
        <p:spPr>
          <a:xfrm>
            <a:off x="953377" y="3340191"/>
            <a:ext cx="3598500" cy="10158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of </a:t>
            </a:r>
            <a:r>
              <a:rPr lang="en-IE" sz="2000" b="1" i="0" u="none" strike="noStrike" cap="none">
                <a:solidFill>
                  <a:schemeClr val="lt1"/>
                </a:solidFill>
                <a:latin typeface="Calibri"/>
                <a:ea typeface="Calibri"/>
                <a:cs typeface="Calibri"/>
                <a:sym typeface="Calibri"/>
              </a:rPr>
              <a:t>universities worldwide </a:t>
            </a:r>
            <a:r>
              <a:rPr lang="en-IE" sz="2000" b="0" i="0" u="none" strike="noStrike" cap="none">
                <a:solidFill>
                  <a:schemeClr val="lt1"/>
                </a:solidFill>
                <a:latin typeface="Calibri"/>
                <a:ea typeface="Calibri"/>
                <a:cs typeface="Calibri"/>
                <a:sym typeface="Calibri"/>
              </a:rPr>
              <a:t>according to </a:t>
            </a:r>
            <a:r>
              <a:rPr lang="en-IE" sz="2000" b="1" i="0" u="none" strike="noStrike" cap="none">
                <a:solidFill>
                  <a:schemeClr val="lt1"/>
                </a:solidFill>
                <a:latin typeface="Calibri"/>
                <a:ea typeface="Calibri"/>
                <a:cs typeface="Calibri"/>
                <a:sym typeface="Calibri"/>
              </a:rPr>
              <a:t>QS World </a:t>
            </a:r>
            <a:br>
              <a:rPr lang="en-IE" sz="2000" b="1" i="0" u="none" strike="noStrike" cap="none">
                <a:solidFill>
                  <a:schemeClr val="lt1"/>
                </a:solidFill>
                <a:latin typeface="Calibri"/>
                <a:ea typeface="Calibri"/>
                <a:cs typeface="Calibri"/>
                <a:sym typeface="Calibri"/>
              </a:rPr>
            </a:br>
            <a:r>
              <a:rPr lang="en-IE" sz="2000" b="1" i="0" u="none" strike="noStrike" cap="none">
                <a:solidFill>
                  <a:schemeClr val="lt1"/>
                </a:solidFill>
                <a:latin typeface="Calibri"/>
                <a:ea typeface="Calibri"/>
                <a:cs typeface="Calibri"/>
                <a:sym typeface="Calibri"/>
              </a:rPr>
              <a:t>University Rankings</a:t>
            </a:r>
            <a:endParaRPr sz="1400" b="0" i="0" u="none" strike="noStrike" cap="none">
              <a:solidFill>
                <a:srgbClr val="000000"/>
              </a:solidFill>
              <a:latin typeface="Arial"/>
              <a:ea typeface="Arial"/>
              <a:cs typeface="Arial"/>
              <a:sym typeface="Arial"/>
            </a:endParaRPr>
          </a:p>
        </p:txBody>
      </p:sp>
      <p:sp>
        <p:nvSpPr>
          <p:cNvPr id="311" name="Google Shape;311;p20"/>
          <p:cNvSpPr txBox="1"/>
          <p:nvPr/>
        </p:nvSpPr>
        <p:spPr>
          <a:xfrm>
            <a:off x="966346" y="1898945"/>
            <a:ext cx="1537800" cy="591000"/>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We rank</a:t>
            </a:r>
            <a:br>
              <a:rPr lang="en-IE" sz="2000" b="0" i="0" u="none" strike="noStrike" cap="none">
                <a:solidFill>
                  <a:schemeClr val="lt1"/>
                </a:solidFill>
                <a:latin typeface="Calibri"/>
                <a:ea typeface="Calibri"/>
                <a:cs typeface="Calibri"/>
                <a:sym typeface="Calibri"/>
              </a:rPr>
            </a:br>
            <a:r>
              <a:rPr lang="en-IE" sz="2000" b="0" i="0" u="none" strike="noStrike" cap="none">
                <a:solidFill>
                  <a:schemeClr val="lt1"/>
                </a:solidFill>
                <a:latin typeface="Calibri"/>
                <a:ea typeface="Calibri"/>
                <a:cs typeface="Calibri"/>
                <a:sym typeface="Calibri"/>
              </a:rPr>
              <a:t>among the</a:t>
            </a:r>
            <a:endParaRPr sz="2000" b="1" i="0" u="none" strike="noStrike" cap="none">
              <a:solidFill>
                <a:schemeClr val="lt1"/>
              </a:solidFill>
              <a:latin typeface="Calibri"/>
              <a:ea typeface="Calibri"/>
              <a:cs typeface="Calibri"/>
              <a:sym typeface="Calibri"/>
            </a:endParaRPr>
          </a:p>
        </p:txBody>
      </p:sp>
      <p:sp>
        <p:nvSpPr>
          <p:cNvPr id="312" name="Google Shape;312;p20"/>
          <p:cNvSpPr txBox="1"/>
          <p:nvPr/>
        </p:nvSpPr>
        <p:spPr>
          <a:xfrm>
            <a:off x="1305942" y="2375309"/>
            <a:ext cx="1323600" cy="9387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5500"/>
              <a:buFont typeface="Arial"/>
              <a:buNone/>
            </a:pPr>
            <a:r>
              <a:rPr lang="en-IE" sz="5500" b="1" i="0" u="none" strike="noStrike" cap="none">
                <a:solidFill>
                  <a:srgbClr val="243C57"/>
                </a:solidFill>
                <a:latin typeface="Calibri"/>
                <a:ea typeface="Calibri"/>
                <a:cs typeface="Calibri"/>
                <a:sym typeface="Calibri"/>
              </a:rPr>
              <a:t>top</a:t>
            </a:r>
            <a:endParaRPr sz="1400" b="0" i="0" u="none" strike="noStrike" cap="none">
              <a:solidFill>
                <a:srgbClr val="000000"/>
              </a:solidFill>
              <a:latin typeface="Arial"/>
              <a:ea typeface="Arial"/>
              <a:cs typeface="Arial"/>
              <a:sym typeface="Arial"/>
            </a:endParaRPr>
          </a:p>
        </p:txBody>
      </p:sp>
      <p:sp>
        <p:nvSpPr>
          <p:cNvPr id="313" name="Google Shape;313;p20"/>
          <p:cNvSpPr txBox="1"/>
          <p:nvPr/>
        </p:nvSpPr>
        <p:spPr>
          <a:xfrm>
            <a:off x="2225455" y="1610974"/>
            <a:ext cx="1323600" cy="20775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2900"/>
              <a:buFont typeface="Arial"/>
              <a:buNone/>
            </a:pPr>
            <a:r>
              <a:rPr lang="en-IE" sz="12900" b="1" i="0" u="none" strike="noStrike" cap="none">
                <a:solidFill>
                  <a:srgbClr val="243C57"/>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314" name="Google Shape;314;p20"/>
          <p:cNvSpPr txBox="1"/>
          <p:nvPr/>
        </p:nvSpPr>
        <p:spPr>
          <a:xfrm>
            <a:off x="2879267" y="1945667"/>
            <a:ext cx="1323600" cy="9387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5500"/>
              <a:buFont typeface="Arial"/>
              <a:buNone/>
            </a:pPr>
            <a:r>
              <a:rPr lang="en-IE" sz="5500" b="1" i="0" u="none" strike="noStrike" cap="none">
                <a:solidFill>
                  <a:srgbClr val="243C57"/>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315" name="Google Shape;315;p20"/>
          <p:cNvSpPr txBox="1"/>
          <p:nvPr/>
        </p:nvSpPr>
        <p:spPr>
          <a:xfrm>
            <a:off x="2297145" y="4863547"/>
            <a:ext cx="3734700" cy="13233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of our researchers </a:t>
            </a:r>
            <a:endParaRPr sz="1400" b="0" i="0" u="none" strike="noStrike" cap="none">
              <a:solidFill>
                <a:srgbClr val="000000"/>
              </a:solidFill>
              <a:latin typeface="Arial"/>
              <a:ea typeface="Arial"/>
              <a:cs typeface="Arial"/>
              <a:sym typeface="Arial"/>
            </a:endParaRPr>
          </a:p>
          <a:p>
            <a:pPr marL="6350" marR="0" lvl="1" indent="0" algn="l" rtl="0">
              <a:lnSpc>
                <a:spcPct val="10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were named among </a:t>
            </a:r>
            <a:endParaRPr sz="1400" b="0" i="0" u="none" strike="noStrike" cap="none">
              <a:solidFill>
                <a:srgbClr val="000000"/>
              </a:solidFill>
              <a:latin typeface="Arial"/>
              <a:ea typeface="Arial"/>
              <a:cs typeface="Arial"/>
              <a:sym typeface="Arial"/>
            </a:endParaRPr>
          </a:p>
          <a:p>
            <a:pPr marL="6350" marR="0" lvl="1" indent="0" algn="l" rtl="0">
              <a:lnSpc>
                <a:spcPct val="10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the </a:t>
            </a:r>
            <a:r>
              <a:rPr lang="en-IE" sz="2000" b="1" i="0" u="none" strike="noStrike" cap="none">
                <a:solidFill>
                  <a:schemeClr val="lt1"/>
                </a:solidFill>
                <a:latin typeface="Calibri"/>
                <a:ea typeface="Calibri"/>
                <a:cs typeface="Calibri"/>
                <a:sym typeface="Calibri"/>
              </a:rPr>
              <a:t>World’s Most Highly Cited Researchers 2016 </a:t>
            </a:r>
            <a:r>
              <a:rPr lang="en-IE" sz="2000" b="0" i="0" u="none" strike="noStrike" cap="none">
                <a:solidFill>
                  <a:schemeClr val="lt1"/>
                </a:solidFill>
                <a:latin typeface="Calibri"/>
                <a:ea typeface="Calibri"/>
                <a:cs typeface="Calibri"/>
                <a:sym typeface="Calibri"/>
              </a:rPr>
              <a:t>by Clarivate</a:t>
            </a:r>
            <a:endParaRPr sz="2000" b="1" i="0" u="none" strike="noStrike" cap="none">
              <a:solidFill>
                <a:schemeClr val="lt1"/>
              </a:solidFill>
              <a:latin typeface="Calibri"/>
              <a:ea typeface="Calibri"/>
              <a:cs typeface="Calibri"/>
              <a:sym typeface="Calibri"/>
            </a:endParaRPr>
          </a:p>
        </p:txBody>
      </p:sp>
      <p:sp>
        <p:nvSpPr>
          <p:cNvPr id="316" name="Google Shape;316;p20"/>
          <p:cNvSpPr txBox="1"/>
          <p:nvPr/>
        </p:nvSpPr>
        <p:spPr>
          <a:xfrm>
            <a:off x="750733" y="4052067"/>
            <a:ext cx="1500000" cy="30933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9500"/>
              <a:buFont typeface="Arial"/>
              <a:buNone/>
            </a:pPr>
            <a:r>
              <a:rPr lang="en-IE" sz="19500" b="1" i="0" u="none" strike="noStrike" cap="none">
                <a:solidFill>
                  <a:srgbClr val="414B57"/>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sp>
        <p:nvSpPr>
          <p:cNvPr id="317" name="Google Shape;317;p20"/>
          <p:cNvSpPr txBox="1"/>
          <p:nvPr/>
        </p:nvSpPr>
        <p:spPr>
          <a:xfrm>
            <a:off x="4894816" y="475937"/>
            <a:ext cx="1961100" cy="591000"/>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Since </a:t>
            </a:r>
            <a:r>
              <a:rPr lang="en-IE" sz="2000" b="1" i="0" u="none" strike="noStrike" cap="none">
                <a:solidFill>
                  <a:schemeClr val="lt1"/>
                </a:solidFill>
                <a:latin typeface="Calibri"/>
                <a:ea typeface="Calibri"/>
                <a:cs typeface="Calibri"/>
                <a:sym typeface="Calibri"/>
              </a:rPr>
              <a:t>2005</a:t>
            </a:r>
            <a:r>
              <a:rPr lang="en-IE" sz="2000" b="0" i="0" u="none" strike="noStrike" cap="none">
                <a:solidFill>
                  <a:schemeClr val="lt1"/>
                </a:solidFill>
                <a:latin typeface="Calibri"/>
                <a:ea typeface="Calibri"/>
                <a:cs typeface="Calibri"/>
                <a:sym typeface="Calibri"/>
              </a:rPr>
              <a:t> we </a:t>
            </a:r>
            <a:endParaRPr sz="1400" b="0" i="0" u="none" strike="noStrike" cap="none">
              <a:solidFill>
                <a:srgbClr val="000000"/>
              </a:solidFill>
              <a:latin typeface="Arial"/>
              <a:ea typeface="Arial"/>
              <a:cs typeface="Arial"/>
              <a:sym typeface="Arial"/>
            </a:endParaRPr>
          </a:p>
          <a:p>
            <a:pPr marL="6350" marR="0" lvl="1" indent="0" algn="l" rtl="0">
              <a:lnSpc>
                <a:spcPct val="8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have </a:t>
            </a:r>
            <a:r>
              <a:rPr lang="en-IE" sz="2000" b="1" i="0" u="none" strike="noStrike" cap="none">
                <a:solidFill>
                  <a:schemeClr val="lt1"/>
                </a:solidFill>
                <a:latin typeface="Calibri"/>
                <a:ea typeface="Calibri"/>
                <a:cs typeface="Calibri"/>
                <a:sym typeface="Calibri"/>
              </a:rPr>
              <a:t>opened</a:t>
            </a:r>
            <a:endParaRPr sz="1400" b="0" i="0" u="none" strike="noStrike" cap="none">
              <a:solidFill>
                <a:srgbClr val="000000"/>
              </a:solidFill>
              <a:latin typeface="Arial"/>
              <a:ea typeface="Arial"/>
              <a:cs typeface="Arial"/>
              <a:sym typeface="Arial"/>
            </a:endParaRPr>
          </a:p>
        </p:txBody>
      </p:sp>
      <p:sp>
        <p:nvSpPr>
          <p:cNvPr id="318" name="Google Shape;318;p20"/>
          <p:cNvSpPr txBox="1"/>
          <p:nvPr/>
        </p:nvSpPr>
        <p:spPr>
          <a:xfrm>
            <a:off x="4853565" y="693834"/>
            <a:ext cx="1796400" cy="16005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9800"/>
              <a:buFont typeface="Arial"/>
              <a:buNone/>
            </a:pPr>
            <a:r>
              <a:rPr lang="en-IE" sz="9800" b="1" i="0" u="none" strike="noStrike" cap="none">
                <a:solidFill>
                  <a:srgbClr val="3F3F3F"/>
                </a:solidFill>
                <a:latin typeface="Calibri"/>
                <a:ea typeface="Calibri"/>
                <a:cs typeface="Calibri"/>
                <a:sym typeface="Calibri"/>
              </a:rPr>
              <a:t>16</a:t>
            </a:r>
            <a:endParaRPr sz="1400" b="0" i="0" u="none" strike="noStrike" cap="none">
              <a:solidFill>
                <a:srgbClr val="000000"/>
              </a:solidFill>
              <a:latin typeface="Arial"/>
              <a:ea typeface="Arial"/>
              <a:cs typeface="Arial"/>
              <a:sym typeface="Arial"/>
            </a:endParaRPr>
          </a:p>
        </p:txBody>
      </p:sp>
      <p:sp>
        <p:nvSpPr>
          <p:cNvPr id="319" name="Google Shape;319;p20"/>
          <p:cNvSpPr txBox="1"/>
          <p:nvPr/>
        </p:nvSpPr>
        <p:spPr>
          <a:xfrm>
            <a:off x="4877882" y="2450571"/>
            <a:ext cx="2592600" cy="1408200"/>
          </a:xfrm>
          <a:prstGeom prst="rect">
            <a:avLst/>
          </a:prstGeom>
          <a:noFill/>
          <a:ln>
            <a:noFill/>
          </a:ln>
        </p:spPr>
        <p:txBody>
          <a:bodyPr spcFirstLastPara="1" wrap="square" lIns="91425" tIns="45700" rIns="91425" bIns="45700" anchor="t" anchorCtr="0">
            <a:noAutofit/>
          </a:bodyPr>
          <a:lstStyle/>
          <a:p>
            <a:pPr marL="6350" marR="0" lvl="1" indent="0" algn="l" rtl="0">
              <a:lnSpc>
                <a:spcPct val="90000"/>
              </a:lnSpc>
              <a:spcBef>
                <a:spcPts val="0"/>
              </a:spcBef>
              <a:spcAft>
                <a:spcPts val="0"/>
              </a:spcAft>
              <a:buClr>
                <a:srgbClr val="000000"/>
              </a:buClr>
              <a:buSzPts val="1900"/>
              <a:buFont typeface="Arial"/>
              <a:buNone/>
            </a:pPr>
            <a:r>
              <a:rPr lang="en-IE" sz="1900" b="0" i="0" u="none" strike="noStrike" cap="none">
                <a:solidFill>
                  <a:schemeClr val="lt1"/>
                </a:solidFill>
                <a:latin typeface="Calibri"/>
                <a:ea typeface="Calibri"/>
                <a:cs typeface="Calibri"/>
                <a:sym typeface="Calibri"/>
              </a:rPr>
              <a:t>which has transformed the campus and given students and staff access to the very best facilities and research</a:t>
            </a:r>
            <a:endParaRPr sz="1900" b="1" i="0" u="none" strike="noStrike" cap="none">
              <a:solidFill>
                <a:schemeClr val="lt1"/>
              </a:solidFill>
              <a:latin typeface="Calibri"/>
              <a:ea typeface="Calibri"/>
              <a:cs typeface="Calibri"/>
              <a:sym typeface="Calibri"/>
            </a:endParaRPr>
          </a:p>
        </p:txBody>
      </p:sp>
      <p:sp>
        <p:nvSpPr>
          <p:cNvPr id="320" name="Google Shape;320;p20"/>
          <p:cNvSpPr txBox="1"/>
          <p:nvPr/>
        </p:nvSpPr>
        <p:spPr>
          <a:xfrm>
            <a:off x="4889050" y="1999160"/>
            <a:ext cx="2288100" cy="534000"/>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3500"/>
              <a:buFont typeface="Arial"/>
              <a:buNone/>
            </a:pPr>
            <a:r>
              <a:rPr lang="en-IE" sz="3500" b="1" i="0" u="none" strike="noStrike" cap="none">
                <a:solidFill>
                  <a:srgbClr val="3F3F3F"/>
                </a:solidFill>
                <a:latin typeface="Calibri"/>
                <a:ea typeface="Calibri"/>
                <a:cs typeface="Calibri"/>
                <a:sym typeface="Calibri"/>
              </a:rPr>
              <a:t>buildings</a:t>
            </a:r>
            <a:endParaRPr sz="1400" b="0" i="0" u="none" strike="noStrike" cap="none">
              <a:solidFill>
                <a:srgbClr val="000000"/>
              </a:solidFill>
              <a:latin typeface="Arial"/>
              <a:ea typeface="Arial"/>
              <a:cs typeface="Arial"/>
              <a:sym typeface="Arial"/>
            </a:endParaRPr>
          </a:p>
        </p:txBody>
      </p:sp>
      <p:sp>
        <p:nvSpPr>
          <p:cNvPr id="321" name="Google Shape;321;p20"/>
          <p:cNvSpPr txBox="1"/>
          <p:nvPr/>
        </p:nvSpPr>
        <p:spPr>
          <a:xfrm>
            <a:off x="6117435" y="1530459"/>
            <a:ext cx="2288100" cy="534000"/>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3500"/>
              <a:buFont typeface="Arial"/>
              <a:buNone/>
            </a:pPr>
            <a:r>
              <a:rPr lang="en-IE" sz="3500" b="1" i="0" u="none" strike="noStrike" cap="none">
                <a:solidFill>
                  <a:srgbClr val="3F3F3F"/>
                </a:solidFill>
                <a:latin typeface="Calibri"/>
                <a:ea typeface="Calibri"/>
                <a:cs typeface="Calibri"/>
                <a:sym typeface="Calibri"/>
              </a:rPr>
              <a:t>new</a:t>
            </a:r>
            <a:endParaRPr sz="1400" b="0" i="0" u="none" strike="noStrike" cap="none">
              <a:solidFill>
                <a:srgbClr val="000000"/>
              </a:solidFill>
              <a:latin typeface="Arial"/>
              <a:ea typeface="Arial"/>
              <a:cs typeface="Arial"/>
              <a:sym typeface="Arial"/>
            </a:endParaRPr>
          </a:p>
        </p:txBody>
      </p:sp>
      <p:sp>
        <p:nvSpPr>
          <p:cNvPr id="322" name="Google Shape;322;p20"/>
          <p:cNvSpPr txBox="1"/>
          <p:nvPr/>
        </p:nvSpPr>
        <p:spPr>
          <a:xfrm>
            <a:off x="7820001" y="696244"/>
            <a:ext cx="3333000" cy="591000"/>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In 2015/2016, the University had an </a:t>
            </a:r>
            <a:r>
              <a:rPr lang="en-IE" sz="2000" b="1" i="0" u="none" strike="noStrike" cap="none">
                <a:solidFill>
                  <a:schemeClr val="lt1"/>
                </a:solidFill>
                <a:latin typeface="Calibri"/>
                <a:ea typeface="Calibri"/>
                <a:cs typeface="Calibri"/>
                <a:sym typeface="Calibri"/>
              </a:rPr>
              <a:t>annual income </a:t>
            </a:r>
            <a:r>
              <a:rPr lang="en-IE" sz="2000" b="0" i="0" u="none" strike="noStrike" cap="none">
                <a:solidFill>
                  <a:schemeClr val="lt1"/>
                </a:solidFill>
                <a:latin typeface="Calibri"/>
                <a:ea typeface="Calibri"/>
                <a:cs typeface="Calibri"/>
                <a:sym typeface="Calibri"/>
              </a:rPr>
              <a:t>of</a:t>
            </a:r>
            <a:endParaRPr sz="2000" b="1" i="0" u="none" strike="noStrike" cap="none">
              <a:solidFill>
                <a:schemeClr val="lt1"/>
              </a:solidFill>
              <a:latin typeface="Calibri"/>
              <a:ea typeface="Calibri"/>
              <a:cs typeface="Calibri"/>
              <a:sym typeface="Calibri"/>
            </a:endParaRPr>
          </a:p>
        </p:txBody>
      </p:sp>
      <p:sp>
        <p:nvSpPr>
          <p:cNvPr id="323" name="Google Shape;323;p20"/>
          <p:cNvSpPr txBox="1"/>
          <p:nvPr/>
        </p:nvSpPr>
        <p:spPr>
          <a:xfrm>
            <a:off x="8051879" y="974190"/>
            <a:ext cx="3381900" cy="14004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8500"/>
              <a:buFont typeface="Arial"/>
              <a:buNone/>
            </a:pPr>
            <a:r>
              <a:rPr lang="en-IE" sz="8500" b="1" i="0" u="none" strike="noStrike" cap="none">
                <a:solidFill>
                  <a:srgbClr val="75114A"/>
                </a:solidFill>
                <a:latin typeface="Calibri"/>
                <a:ea typeface="Calibri"/>
                <a:cs typeface="Calibri"/>
                <a:sym typeface="Calibri"/>
              </a:rPr>
              <a:t>€218.5</a:t>
            </a:r>
            <a:endParaRPr sz="1400" b="0" i="0" u="none" strike="noStrike" cap="none">
              <a:solidFill>
                <a:srgbClr val="000000"/>
              </a:solidFill>
              <a:latin typeface="Arial"/>
              <a:ea typeface="Arial"/>
              <a:cs typeface="Arial"/>
              <a:sym typeface="Arial"/>
            </a:endParaRPr>
          </a:p>
        </p:txBody>
      </p:sp>
      <p:sp>
        <p:nvSpPr>
          <p:cNvPr id="324" name="Google Shape;324;p20"/>
          <p:cNvSpPr txBox="1"/>
          <p:nvPr/>
        </p:nvSpPr>
        <p:spPr>
          <a:xfrm>
            <a:off x="9992465" y="2070383"/>
            <a:ext cx="1380600" cy="508800"/>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3300"/>
              <a:buFont typeface="Arial"/>
              <a:buNone/>
            </a:pPr>
            <a:r>
              <a:rPr lang="en-IE" sz="3300" b="0" i="0" u="none" strike="noStrike" cap="none">
                <a:solidFill>
                  <a:srgbClr val="753055"/>
                </a:solidFill>
                <a:latin typeface="Calibri"/>
                <a:ea typeface="Calibri"/>
                <a:cs typeface="Calibri"/>
                <a:sym typeface="Calibri"/>
              </a:rPr>
              <a:t>million</a:t>
            </a:r>
            <a:endParaRPr sz="3300" b="1" i="0" u="none" strike="noStrike" cap="none">
              <a:solidFill>
                <a:srgbClr val="753055"/>
              </a:solidFill>
              <a:latin typeface="Calibri"/>
              <a:ea typeface="Calibri"/>
              <a:cs typeface="Calibri"/>
              <a:sym typeface="Calibri"/>
            </a:endParaRPr>
          </a:p>
        </p:txBody>
      </p:sp>
      <p:sp>
        <p:nvSpPr>
          <p:cNvPr id="325" name="Google Shape;325;p20"/>
          <p:cNvSpPr txBox="1"/>
          <p:nvPr/>
        </p:nvSpPr>
        <p:spPr>
          <a:xfrm>
            <a:off x="7781904" y="3371312"/>
            <a:ext cx="3659400" cy="508800"/>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3300"/>
              <a:buFont typeface="Arial"/>
              <a:buNone/>
            </a:pPr>
            <a:r>
              <a:rPr lang="en-IE" sz="3300" b="0" i="0" u="none" strike="noStrike" cap="none">
                <a:solidFill>
                  <a:srgbClr val="753055"/>
                </a:solidFill>
                <a:latin typeface="Calibri"/>
                <a:ea typeface="Calibri"/>
                <a:cs typeface="Calibri"/>
                <a:sym typeface="Calibri"/>
              </a:rPr>
              <a:t>alumni worldwide</a:t>
            </a:r>
            <a:endParaRPr sz="3300" b="1" i="0" u="none" strike="noStrike" cap="none">
              <a:solidFill>
                <a:srgbClr val="753055"/>
              </a:solidFill>
              <a:latin typeface="Calibri"/>
              <a:ea typeface="Calibri"/>
              <a:cs typeface="Calibri"/>
              <a:sym typeface="Calibri"/>
            </a:endParaRPr>
          </a:p>
        </p:txBody>
      </p:sp>
      <p:sp>
        <p:nvSpPr>
          <p:cNvPr id="326" name="Google Shape;326;p20"/>
          <p:cNvSpPr txBox="1"/>
          <p:nvPr/>
        </p:nvSpPr>
        <p:spPr>
          <a:xfrm>
            <a:off x="7768934" y="2849970"/>
            <a:ext cx="953400" cy="508800"/>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3300"/>
              <a:buFont typeface="Arial"/>
              <a:buNone/>
            </a:pPr>
            <a:r>
              <a:rPr lang="en-IE" sz="3300" b="0" i="0" u="none" strike="noStrike" cap="none">
                <a:solidFill>
                  <a:schemeClr val="lt1"/>
                </a:solidFill>
                <a:latin typeface="Calibri"/>
                <a:ea typeface="Calibri"/>
                <a:cs typeface="Calibri"/>
                <a:sym typeface="Calibri"/>
              </a:rPr>
              <a:t>over</a:t>
            </a:r>
            <a:endParaRPr sz="3300" b="1" i="0" u="none" strike="noStrike" cap="none">
              <a:solidFill>
                <a:schemeClr val="lt1"/>
              </a:solidFill>
              <a:latin typeface="Calibri"/>
              <a:ea typeface="Calibri"/>
              <a:cs typeface="Calibri"/>
              <a:sym typeface="Calibri"/>
            </a:endParaRPr>
          </a:p>
        </p:txBody>
      </p:sp>
      <p:sp>
        <p:nvSpPr>
          <p:cNvPr id="327" name="Google Shape;327;p20"/>
          <p:cNvSpPr txBox="1"/>
          <p:nvPr/>
        </p:nvSpPr>
        <p:spPr>
          <a:xfrm>
            <a:off x="8589525" y="2331232"/>
            <a:ext cx="3381900" cy="12465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7300"/>
              <a:buFont typeface="Arial"/>
              <a:buNone/>
            </a:pPr>
            <a:r>
              <a:rPr lang="en-IE" sz="7300" b="1" i="0" u="none" strike="noStrike" cap="none">
                <a:solidFill>
                  <a:srgbClr val="75114A"/>
                </a:solidFill>
                <a:latin typeface="Calibri"/>
                <a:ea typeface="Calibri"/>
                <a:cs typeface="Calibri"/>
                <a:sym typeface="Calibri"/>
              </a:rPr>
              <a:t>90,000</a:t>
            </a:r>
            <a:endParaRPr sz="1400" b="0" i="0" u="none" strike="noStrike" cap="none">
              <a:solidFill>
                <a:srgbClr val="000000"/>
              </a:solidFill>
              <a:latin typeface="Arial"/>
              <a:ea typeface="Arial"/>
              <a:cs typeface="Arial"/>
              <a:sym typeface="Arial"/>
            </a:endParaRPr>
          </a:p>
        </p:txBody>
      </p:sp>
      <p:cxnSp>
        <p:nvCxnSpPr>
          <p:cNvPr id="328" name="Google Shape;328;p20"/>
          <p:cNvCxnSpPr/>
          <p:nvPr/>
        </p:nvCxnSpPr>
        <p:spPr>
          <a:xfrm>
            <a:off x="7951104" y="2546687"/>
            <a:ext cx="3216300" cy="0"/>
          </a:xfrm>
          <a:prstGeom prst="straightConnector1">
            <a:avLst/>
          </a:prstGeom>
          <a:noFill/>
          <a:ln w="28575" cap="flat" cmpd="sng">
            <a:solidFill>
              <a:srgbClr val="EAF1D3"/>
            </a:solidFill>
            <a:prstDash val="solid"/>
            <a:miter lim="800000"/>
            <a:headEnd type="none" w="sm" len="sm"/>
            <a:tailEnd type="none" w="sm" len="sm"/>
          </a:ln>
        </p:spPr>
      </p:cxnSp>
      <p:sp>
        <p:nvSpPr>
          <p:cNvPr id="329" name="Google Shape;329;p20"/>
          <p:cNvSpPr txBox="1"/>
          <p:nvPr/>
        </p:nvSpPr>
        <p:spPr>
          <a:xfrm>
            <a:off x="6639342" y="4595845"/>
            <a:ext cx="1976100" cy="19389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2000"/>
              <a:buFont typeface="Arial"/>
              <a:buNone/>
            </a:pPr>
            <a:r>
              <a:rPr lang="en-IE" sz="12000" b="1" i="0" u="none" strike="noStrike" cap="none">
                <a:solidFill>
                  <a:srgbClr val="6B0E33"/>
                </a:solidFill>
                <a:latin typeface="Calibri"/>
                <a:ea typeface="Calibri"/>
                <a:cs typeface="Calibri"/>
                <a:sym typeface="Calibri"/>
              </a:rPr>
              <a:t>96</a:t>
            </a:r>
            <a:endParaRPr sz="1400" b="0" i="0" u="none" strike="noStrike" cap="none">
              <a:solidFill>
                <a:srgbClr val="000000"/>
              </a:solidFill>
              <a:latin typeface="Arial"/>
              <a:ea typeface="Arial"/>
              <a:cs typeface="Arial"/>
              <a:sym typeface="Arial"/>
            </a:endParaRPr>
          </a:p>
        </p:txBody>
      </p:sp>
      <p:sp>
        <p:nvSpPr>
          <p:cNvPr id="330" name="Google Shape;330;p20"/>
          <p:cNvSpPr txBox="1"/>
          <p:nvPr/>
        </p:nvSpPr>
        <p:spPr>
          <a:xfrm>
            <a:off x="8119101" y="4790338"/>
            <a:ext cx="835500" cy="11697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7000"/>
              <a:buFont typeface="Arial"/>
              <a:buNone/>
            </a:pPr>
            <a:r>
              <a:rPr lang="en-IE" sz="7000" b="1" i="0" u="none" strike="noStrike" cap="none">
                <a:solidFill>
                  <a:srgbClr val="6B0E33"/>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331" name="Google Shape;331;p20"/>
          <p:cNvSpPr txBox="1"/>
          <p:nvPr/>
        </p:nvSpPr>
        <p:spPr>
          <a:xfrm>
            <a:off x="511197" y="228758"/>
            <a:ext cx="2694000" cy="1426500"/>
          </a:xfrm>
          <a:prstGeom prst="rect">
            <a:avLst/>
          </a:prstGeom>
          <a:noFill/>
          <a:ln>
            <a:noFill/>
          </a:ln>
        </p:spPr>
        <p:txBody>
          <a:bodyPr spcFirstLastPara="1" wrap="square" lIns="91425" tIns="45700" rIns="91425" bIns="45700" anchor="t" anchorCtr="0">
            <a:noAutofit/>
          </a:bodyPr>
          <a:lstStyle/>
          <a:p>
            <a:pPr marL="6350" marR="0" lvl="1" indent="0" algn="l" rtl="0">
              <a:lnSpc>
                <a:spcPct val="70000"/>
              </a:lnSpc>
              <a:spcBef>
                <a:spcPts val="0"/>
              </a:spcBef>
              <a:spcAft>
                <a:spcPts val="0"/>
              </a:spcAft>
              <a:buClr>
                <a:srgbClr val="000000"/>
              </a:buClr>
              <a:buSzPts val="6000"/>
              <a:buFont typeface="Arial"/>
              <a:buNone/>
            </a:pPr>
            <a:r>
              <a:rPr lang="en-IE" sz="6000" b="0" i="0" u="none" strike="noStrike" cap="none">
                <a:solidFill>
                  <a:schemeClr val="lt1"/>
                </a:solidFill>
                <a:latin typeface="Calibri"/>
                <a:ea typeface="Calibri"/>
                <a:cs typeface="Calibri"/>
                <a:sym typeface="Calibri"/>
              </a:rPr>
              <a:t>At a</a:t>
            </a:r>
            <a:endParaRPr sz="1400" b="0" i="0" u="none" strike="noStrike" cap="none">
              <a:solidFill>
                <a:srgbClr val="000000"/>
              </a:solidFill>
              <a:latin typeface="Arial"/>
              <a:ea typeface="Arial"/>
              <a:cs typeface="Arial"/>
              <a:sym typeface="Arial"/>
            </a:endParaRPr>
          </a:p>
          <a:p>
            <a:pPr marL="6350" marR="0" lvl="1" indent="0" algn="l" rtl="0">
              <a:lnSpc>
                <a:spcPct val="70000"/>
              </a:lnSpc>
              <a:spcBef>
                <a:spcPts val="0"/>
              </a:spcBef>
              <a:spcAft>
                <a:spcPts val="0"/>
              </a:spcAft>
              <a:buClr>
                <a:srgbClr val="000000"/>
              </a:buClr>
              <a:buSzPts val="6000"/>
              <a:buFont typeface="Arial"/>
              <a:buNone/>
            </a:pPr>
            <a:r>
              <a:rPr lang="en-IE" sz="6000" b="0" i="0" u="none" strike="noStrike" cap="none">
                <a:solidFill>
                  <a:schemeClr val="lt1"/>
                </a:solidFill>
                <a:latin typeface="Calibri"/>
                <a:ea typeface="Calibri"/>
                <a:cs typeface="Calibri"/>
                <a:sym typeface="Calibri"/>
              </a:rPr>
              <a:t>glance</a:t>
            </a:r>
            <a:endParaRPr sz="1400" b="0" i="0" u="none" strike="noStrike" cap="none">
              <a:solidFill>
                <a:srgbClr val="000000"/>
              </a:solidFill>
              <a:latin typeface="Arial"/>
              <a:ea typeface="Arial"/>
              <a:cs typeface="Arial"/>
              <a:sym typeface="Arial"/>
            </a:endParaRPr>
          </a:p>
        </p:txBody>
      </p:sp>
      <p:sp>
        <p:nvSpPr>
          <p:cNvPr id="332" name="Google Shape;332;p20"/>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333"/>
        <p:cNvGrpSpPr/>
        <p:nvPr/>
      </p:nvGrpSpPr>
      <p:grpSpPr>
        <a:xfrm>
          <a:off x="0" y="0"/>
          <a:ext cx="0" cy="0"/>
          <a:chOff x="0" y="0"/>
          <a:chExt cx="0" cy="0"/>
        </a:xfrm>
      </p:grpSpPr>
      <p:sp>
        <p:nvSpPr>
          <p:cNvPr id="334" name="Google Shape;334;p21"/>
          <p:cNvSpPr/>
          <p:nvPr/>
        </p:nvSpPr>
        <p:spPr>
          <a:xfrm>
            <a:off x="0" y="0"/>
            <a:ext cx="12192000" cy="6858000"/>
          </a:xfrm>
          <a:prstGeom prst="rect">
            <a:avLst/>
          </a:prstGeom>
          <a:solidFill>
            <a:srgbClr val="52D0B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35" name="Google Shape;335;p21"/>
          <p:cNvPicPr preferRelativeResize="0"/>
          <p:nvPr/>
        </p:nvPicPr>
        <p:blipFill rotWithShape="1">
          <a:blip r:embed="rId2">
            <a:alphaModFix/>
          </a:blip>
          <a:srcRect r="1941" b="-7886"/>
          <a:stretch/>
        </p:blipFill>
        <p:spPr>
          <a:xfrm>
            <a:off x="3747382" y="755373"/>
            <a:ext cx="8471124" cy="6102628"/>
          </a:xfrm>
          <a:prstGeom prst="rect">
            <a:avLst/>
          </a:prstGeom>
          <a:noFill/>
          <a:ln>
            <a:noFill/>
          </a:ln>
        </p:spPr>
      </p:pic>
      <p:sp>
        <p:nvSpPr>
          <p:cNvPr id="336" name="Google Shape;336;p21"/>
          <p:cNvSpPr txBox="1"/>
          <p:nvPr/>
        </p:nvSpPr>
        <p:spPr>
          <a:xfrm>
            <a:off x="460397" y="381158"/>
            <a:ext cx="2694000" cy="1315500"/>
          </a:xfrm>
          <a:prstGeom prst="rect">
            <a:avLst/>
          </a:prstGeom>
          <a:noFill/>
          <a:ln>
            <a:noFill/>
          </a:ln>
        </p:spPr>
        <p:txBody>
          <a:bodyPr spcFirstLastPara="1" wrap="square" lIns="91425" tIns="45700" rIns="91425" bIns="45700" anchor="t" anchorCtr="0">
            <a:noAutofit/>
          </a:bodyPr>
          <a:lstStyle/>
          <a:p>
            <a:pPr marL="6350" marR="0" lvl="1" indent="0" algn="l" rtl="0">
              <a:lnSpc>
                <a:spcPct val="70000"/>
              </a:lnSpc>
              <a:spcBef>
                <a:spcPts val="0"/>
              </a:spcBef>
              <a:spcAft>
                <a:spcPts val="0"/>
              </a:spcAft>
              <a:buClr>
                <a:srgbClr val="000000"/>
              </a:buClr>
              <a:buSzPts val="5500"/>
              <a:buFont typeface="Arial"/>
              <a:buNone/>
            </a:pPr>
            <a:r>
              <a:rPr lang="en-IE" sz="5500" b="0" i="0" u="none" strike="noStrike" cap="none">
                <a:solidFill>
                  <a:schemeClr val="lt1"/>
                </a:solidFill>
                <a:latin typeface="Calibri"/>
                <a:ea typeface="Calibri"/>
                <a:cs typeface="Calibri"/>
                <a:sym typeface="Calibri"/>
              </a:rPr>
              <a:t>World</a:t>
            </a:r>
            <a:endParaRPr sz="1400" b="0" i="0" u="none" strike="noStrike" cap="none">
              <a:solidFill>
                <a:srgbClr val="000000"/>
              </a:solidFill>
              <a:latin typeface="Arial"/>
              <a:ea typeface="Arial"/>
              <a:cs typeface="Arial"/>
              <a:sym typeface="Arial"/>
            </a:endParaRPr>
          </a:p>
          <a:p>
            <a:pPr marL="6350" marR="0" lvl="1" indent="0" algn="l" rtl="0">
              <a:lnSpc>
                <a:spcPct val="70000"/>
              </a:lnSpc>
              <a:spcBef>
                <a:spcPts val="0"/>
              </a:spcBef>
              <a:spcAft>
                <a:spcPts val="0"/>
              </a:spcAft>
              <a:buClr>
                <a:srgbClr val="000000"/>
              </a:buClr>
              <a:buSzPts val="5500"/>
              <a:buFont typeface="Arial"/>
              <a:buNone/>
            </a:pPr>
            <a:r>
              <a:rPr lang="en-IE" sz="5500" b="0" i="0" u="none" strike="noStrike" cap="none">
                <a:solidFill>
                  <a:schemeClr val="lt1"/>
                </a:solidFill>
                <a:latin typeface="Calibri"/>
                <a:ea typeface="Calibri"/>
                <a:cs typeface="Calibri"/>
                <a:sym typeface="Calibri"/>
              </a:rPr>
              <a:t>Ranking</a:t>
            </a:r>
            <a:endParaRPr sz="1400" b="0" i="0" u="none" strike="noStrike" cap="none">
              <a:solidFill>
                <a:srgbClr val="000000"/>
              </a:solidFill>
              <a:latin typeface="Arial"/>
              <a:ea typeface="Arial"/>
              <a:cs typeface="Arial"/>
              <a:sym typeface="Arial"/>
            </a:endParaRPr>
          </a:p>
        </p:txBody>
      </p:sp>
      <p:sp>
        <p:nvSpPr>
          <p:cNvPr id="337" name="Google Shape;337;p21"/>
          <p:cNvSpPr txBox="1"/>
          <p:nvPr/>
        </p:nvSpPr>
        <p:spPr>
          <a:xfrm>
            <a:off x="460397" y="1661930"/>
            <a:ext cx="4590300" cy="1815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E" sz="1400" b="1" i="0" u="none" strike="noStrike" cap="none">
                <a:solidFill>
                  <a:srgbClr val="204A51"/>
                </a:solidFill>
                <a:latin typeface="Garamond"/>
                <a:ea typeface="Garamond"/>
                <a:cs typeface="Garamond"/>
                <a:sym typeface="Garamond"/>
              </a:rPr>
              <a:t>Since 2012, NUI Galway has been </a:t>
            </a:r>
            <a:br>
              <a:rPr lang="en-IE" sz="1400" b="1" i="0" u="none" strike="noStrike" cap="none">
                <a:solidFill>
                  <a:srgbClr val="204A51"/>
                </a:solidFill>
                <a:latin typeface="Garamond"/>
                <a:ea typeface="Garamond"/>
                <a:cs typeface="Garamond"/>
                <a:sym typeface="Garamond"/>
              </a:rPr>
            </a:br>
            <a:r>
              <a:rPr lang="en-IE" sz="1400" b="1" i="0" u="none" strike="noStrike" cap="none">
                <a:solidFill>
                  <a:srgbClr val="204A51"/>
                </a:solidFill>
                <a:latin typeface="Garamond"/>
                <a:ea typeface="Garamond"/>
                <a:cs typeface="Garamond"/>
                <a:sym typeface="Garamond"/>
              </a:rPr>
              <a:t>the only university in Ireland to rise </a:t>
            </a:r>
            <a:br>
              <a:rPr lang="en-IE" sz="1400" b="1" i="0" u="none" strike="noStrike" cap="none">
                <a:solidFill>
                  <a:srgbClr val="204A51"/>
                </a:solidFill>
                <a:latin typeface="Garamond"/>
                <a:ea typeface="Garamond"/>
                <a:cs typeface="Garamond"/>
                <a:sym typeface="Garamond"/>
              </a:rPr>
            </a:br>
            <a:r>
              <a:rPr lang="en-IE" sz="1400" b="1" i="0" u="none" strike="noStrike" cap="none">
                <a:solidFill>
                  <a:srgbClr val="204A51"/>
                </a:solidFill>
                <a:latin typeface="Garamond"/>
                <a:ea typeface="Garamond"/>
                <a:cs typeface="Garamond"/>
                <a:sym typeface="Garamond"/>
              </a:rPr>
              <a:t>consistently in the most competitive </a:t>
            </a:r>
            <a:br>
              <a:rPr lang="en-IE" sz="1400" b="1" i="0" u="none" strike="noStrike" cap="none">
                <a:solidFill>
                  <a:srgbClr val="204A51"/>
                </a:solidFill>
                <a:latin typeface="Garamond"/>
                <a:ea typeface="Garamond"/>
                <a:cs typeface="Garamond"/>
                <a:sym typeface="Garamond"/>
              </a:rPr>
            </a:br>
            <a:r>
              <a:rPr lang="en-IE" sz="1400" b="1" i="0" u="none" strike="noStrike" cap="none">
                <a:solidFill>
                  <a:srgbClr val="204A51"/>
                </a:solidFill>
                <a:latin typeface="Garamond"/>
                <a:ea typeface="Garamond"/>
                <a:cs typeface="Garamond"/>
                <a:sym typeface="Garamond"/>
              </a:rPr>
              <a:t>World University Rankings. Both the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IE" sz="1400" b="1" i="1" u="none" strike="noStrike" cap="none">
                <a:solidFill>
                  <a:srgbClr val="204A51"/>
                </a:solidFill>
                <a:latin typeface="Garamond"/>
                <a:ea typeface="Garamond"/>
                <a:cs typeface="Garamond"/>
                <a:sym typeface="Garamond"/>
              </a:rPr>
              <a:t>Times Higher Education </a:t>
            </a:r>
            <a:r>
              <a:rPr lang="en-IE" sz="1400" b="1" i="0" u="none" strike="noStrike" cap="none">
                <a:solidFill>
                  <a:srgbClr val="204A51"/>
                </a:solidFill>
                <a:latin typeface="Garamond"/>
                <a:ea typeface="Garamond"/>
                <a:cs typeface="Garamond"/>
                <a:sym typeface="Garamond"/>
              </a:rPr>
              <a:t>and </a:t>
            </a:r>
            <a:br>
              <a:rPr lang="en-IE" sz="1400" b="1" i="0" u="none" strike="noStrike" cap="none">
                <a:solidFill>
                  <a:srgbClr val="204A51"/>
                </a:solidFill>
                <a:latin typeface="Garamond"/>
                <a:ea typeface="Garamond"/>
                <a:cs typeface="Garamond"/>
                <a:sym typeface="Garamond"/>
              </a:rPr>
            </a:br>
            <a:r>
              <a:rPr lang="en-IE" sz="1400" b="1" i="1" u="none" strike="noStrike" cap="none">
                <a:solidFill>
                  <a:srgbClr val="204A51"/>
                </a:solidFill>
                <a:latin typeface="Garamond"/>
                <a:ea typeface="Garamond"/>
                <a:cs typeface="Garamond"/>
                <a:sym typeface="Garamond"/>
              </a:rPr>
              <a:t>QS World University Rankings  </a:t>
            </a:r>
            <a:r>
              <a:rPr lang="en-IE" sz="1400" b="1" i="0" u="none" strike="noStrike" cap="none">
                <a:solidFill>
                  <a:srgbClr val="204A51"/>
                </a:solidFill>
                <a:latin typeface="Garamond"/>
                <a:ea typeface="Garamond"/>
                <a:cs typeface="Garamond"/>
                <a:sym typeface="Garamond"/>
              </a:rPr>
              <a:t>have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IE" sz="1400" b="1" i="0" u="none" strike="noStrike" cap="none">
                <a:solidFill>
                  <a:srgbClr val="204A51"/>
                </a:solidFill>
                <a:latin typeface="Garamond"/>
                <a:ea typeface="Garamond"/>
                <a:cs typeface="Garamond"/>
                <a:sym typeface="Garamond"/>
              </a:rPr>
              <a:t>placed the University in a higher </a:t>
            </a:r>
            <a:br>
              <a:rPr lang="en-IE" sz="1400" b="1" i="0" u="none" strike="noStrike" cap="none">
                <a:solidFill>
                  <a:srgbClr val="204A51"/>
                </a:solidFill>
                <a:latin typeface="Garamond"/>
                <a:ea typeface="Garamond"/>
                <a:cs typeface="Garamond"/>
                <a:sym typeface="Garamond"/>
              </a:rPr>
            </a:br>
            <a:r>
              <a:rPr lang="en-IE" sz="1400" b="1" i="0" u="none" strike="noStrike" cap="none">
                <a:solidFill>
                  <a:srgbClr val="204A51"/>
                </a:solidFill>
                <a:latin typeface="Garamond"/>
                <a:ea typeface="Garamond"/>
                <a:cs typeface="Garamond"/>
                <a:sym typeface="Garamond"/>
              </a:rPr>
              <a:t>position year-on-year.</a:t>
            </a:r>
            <a:endParaRPr sz="1400" b="0" i="0" u="none" strike="noStrike" cap="none">
              <a:solidFill>
                <a:srgbClr val="000000"/>
              </a:solidFill>
              <a:latin typeface="Arial"/>
              <a:ea typeface="Arial"/>
              <a:cs typeface="Arial"/>
              <a:sym typeface="Arial"/>
            </a:endParaRPr>
          </a:p>
        </p:txBody>
      </p:sp>
      <p:sp>
        <p:nvSpPr>
          <p:cNvPr id="338" name="Google Shape;338;p21"/>
          <p:cNvSpPr/>
          <p:nvPr/>
        </p:nvSpPr>
        <p:spPr>
          <a:xfrm>
            <a:off x="4399720" y="530087"/>
            <a:ext cx="3114300" cy="3114300"/>
          </a:xfrm>
          <a:prstGeom prst="ellipse">
            <a:avLst/>
          </a:prstGeom>
          <a:solidFill>
            <a:srgbClr val="75114A">
              <a:alpha val="80000"/>
            </a:srgbClr>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9" name="Google Shape;339;p21"/>
          <p:cNvSpPr/>
          <p:nvPr/>
        </p:nvSpPr>
        <p:spPr>
          <a:xfrm>
            <a:off x="8355706" y="1603513"/>
            <a:ext cx="3021000" cy="3021000"/>
          </a:xfrm>
          <a:prstGeom prst="ellipse">
            <a:avLst/>
          </a:prstGeom>
          <a:solidFill>
            <a:srgbClr val="B0DD46">
              <a:alpha val="80000"/>
            </a:srgbClr>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0" name="Google Shape;340;p21"/>
          <p:cNvSpPr/>
          <p:nvPr/>
        </p:nvSpPr>
        <p:spPr>
          <a:xfrm>
            <a:off x="1351945" y="3563405"/>
            <a:ext cx="2822700" cy="2822700"/>
          </a:xfrm>
          <a:prstGeom prst="ellipse">
            <a:avLst/>
          </a:prstGeom>
          <a:solidFill>
            <a:srgbClr val="39818D">
              <a:alpha val="80000"/>
            </a:srgbClr>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1" name="Google Shape;341;p21"/>
          <p:cNvSpPr txBox="1"/>
          <p:nvPr/>
        </p:nvSpPr>
        <p:spPr>
          <a:xfrm>
            <a:off x="5022454" y="2113721"/>
            <a:ext cx="3598500" cy="10773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600"/>
              <a:buFont typeface="Arial"/>
              <a:buNone/>
            </a:pPr>
            <a:r>
              <a:rPr lang="en-IE" sz="1600" b="0" i="0" u="none" strike="noStrike" cap="none">
                <a:solidFill>
                  <a:schemeClr val="lt1"/>
                </a:solidFill>
                <a:latin typeface="Calibri"/>
                <a:ea typeface="Calibri"/>
                <a:cs typeface="Calibri"/>
                <a:sym typeface="Calibri"/>
              </a:rPr>
              <a:t>of </a:t>
            </a:r>
            <a:r>
              <a:rPr lang="en-IE" sz="1600" b="1" i="0" u="none" strike="noStrike" cap="none">
                <a:solidFill>
                  <a:schemeClr val="lt1"/>
                </a:solidFill>
                <a:latin typeface="Calibri"/>
                <a:ea typeface="Calibri"/>
                <a:cs typeface="Calibri"/>
                <a:sym typeface="Calibri"/>
              </a:rPr>
              <a:t>universities </a:t>
            </a:r>
            <a:br>
              <a:rPr lang="en-IE" sz="1600" b="1" i="0" u="none" strike="noStrike" cap="none">
                <a:solidFill>
                  <a:schemeClr val="lt1"/>
                </a:solidFill>
                <a:latin typeface="Calibri"/>
                <a:ea typeface="Calibri"/>
                <a:cs typeface="Calibri"/>
                <a:sym typeface="Calibri"/>
              </a:rPr>
            </a:br>
            <a:r>
              <a:rPr lang="en-IE" sz="1600" b="1" i="0" u="none" strike="noStrike" cap="none">
                <a:solidFill>
                  <a:schemeClr val="lt1"/>
                </a:solidFill>
                <a:latin typeface="Calibri"/>
                <a:ea typeface="Calibri"/>
                <a:cs typeface="Calibri"/>
                <a:sym typeface="Calibri"/>
              </a:rPr>
              <a:t>worldwide </a:t>
            </a:r>
            <a:r>
              <a:rPr lang="en-IE" sz="1600" b="0" i="0" u="none" strike="noStrike" cap="none">
                <a:solidFill>
                  <a:schemeClr val="lt1"/>
                </a:solidFill>
                <a:latin typeface="Calibri"/>
                <a:ea typeface="Calibri"/>
                <a:cs typeface="Calibri"/>
                <a:sym typeface="Calibri"/>
              </a:rPr>
              <a:t>according </a:t>
            </a:r>
            <a:br>
              <a:rPr lang="en-IE" sz="1600" b="0" i="0" u="none" strike="noStrike" cap="none">
                <a:solidFill>
                  <a:schemeClr val="lt1"/>
                </a:solidFill>
                <a:latin typeface="Calibri"/>
                <a:ea typeface="Calibri"/>
                <a:cs typeface="Calibri"/>
                <a:sym typeface="Calibri"/>
              </a:rPr>
            </a:br>
            <a:r>
              <a:rPr lang="en-IE" sz="1600" b="0" i="0" u="none" strike="noStrike" cap="none">
                <a:solidFill>
                  <a:schemeClr val="lt1"/>
                </a:solidFill>
                <a:latin typeface="Calibri"/>
                <a:ea typeface="Calibri"/>
                <a:cs typeface="Calibri"/>
                <a:sym typeface="Calibri"/>
              </a:rPr>
              <a:t>to </a:t>
            </a:r>
            <a:r>
              <a:rPr lang="en-IE" sz="1600" b="1" i="1" u="none" strike="noStrike" cap="none">
                <a:solidFill>
                  <a:schemeClr val="lt1"/>
                </a:solidFill>
                <a:latin typeface="Calibri"/>
                <a:ea typeface="Calibri"/>
                <a:cs typeface="Calibri"/>
                <a:sym typeface="Calibri"/>
              </a:rPr>
              <a:t>QS World </a:t>
            </a:r>
            <a:br>
              <a:rPr lang="en-IE" sz="1600" b="1" i="1" u="none" strike="noStrike" cap="none">
                <a:solidFill>
                  <a:schemeClr val="lt1"/>
                </a:solidFill>
                <a:latin typeface="Calibri"/>
                <a:ea typeface="Calibri"/>
                <a:cs typeface="Calibri"/>
                <a:sym typeface="Calibri"/>
              </a:rPr>
            </a:br>
            <a:r>
              <a:rPr lang="en-IE" sz="1600" b="1" i="1" u="none" strike="noStrike" cap="none">
                <a:solidFill>
                  <a:schemeClr val="lt1"/>
                </a:solidFill>
                <a:latin typeface="Calibri"/>
                <a:ea typeface="Calibri"/>
                <a:cs typeface="Calibri"/>
                <a:sym typeface="Calibri"/>
              </a:rPr>
              <a:t>University Rankings</a:t>
            </a:r>
            <a:endParaRPr sz="1400" b="0" i="0" u="none" strike="noStrike" cap="none">
              <a:solidFill>
                <a:srgbClr val="000000"/>
              </a:solidFill>
              <a:latin typeface="Arial"/>
              <a:ea typeface="Arial"/>
              <a:cs typeface="Arial"/>
              <a:sym typeface="Arial"/>
            </a:endParaRPr>
          </a:p>
        </p:txBody>
      </p:sp>
      <p:sp>
        <p:nvSpPr>
          <p:cNvPr id="342" name="Google Shape;342;p21"/>
          <p:cNvSpPr txBox="1"/>
          <p:nvPr/>
        </p:nvSpPr>
        <p:spPr>
          <a:xfrm>
            <a:off x="5037685" y="1067819"/>
            <a:ext cx="1537800" cy="466200"/>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1500"/>
              <a:buFont typeface="Arial"/>
              <a:buNone/>
            </a:pPr>
            <a:r>
              <a:rPr lang="en-IE" sz="1500" b="0" i="0" u="none" strike="noStrike" cap="none">
                <a:solidFill>
                  <a:schemeClr val="lt1"/>
                </a:solidFill>
                <a:latin typeface="Calibri"/>
                <a:ea typeface="Calibri"/>
                <a:cs typeface="Calibri"/>
                <a:sym typeface="Calibri"/>
              </a:rPr>
              <a:t>We rank</a:t>
            </a:r>
            <a:br>
              <a:rPr lang="en-IE" sz="1500" b="0" i="0" u="none" strike="noStrike" cap="none">
                <a:solidFill>
                  <a:schemeClr val="lt1"/>
                </a:solidFill>
                <a:latin typeface="Calibri"/>
                <a:ea typeface="Calibri"/>
                <a:cs typeface="Calibri"/>
                <a:sym typeface="Calibri"/>
              </a:rPr>
            </a:br>
            <a:r>
              <a:rPr lang="en-IE" sz="1500" b="0" i="0" u="none" strike="noStrike" cap="none">
                <a:solidFill>
                  <a:schemeClr val="lt1"/>
                </a:solidFill>
                <a:latin typeface="Calibri"/>
                <a:ea typeface="Calibri"/>
                <a:cs typeface="Calibri"/>
                <a:sym typeface="Calibri"/>
              </a:rPr>
              <a:t>amongst the</a:t>
            </a:r>
            <a:endParaRPr sz="1500" b="1" i="0" u="none" strike="noStrike" cap="none">
              <a:solidFill>
                <a:schemeClr val="lt1"/>
              </a:solidFill>
              <a:latin typeface="Calibri"/>
              <a:ea typeface="Calibri"/>
              <a:cs typeface="Calibri"/>
              <a:sym typeface="Calibri"/>
            </a:endParaRPr>
          </a:p>
        </p:txBody>
      </p:sp>
      <p:sp>
        <p:nvSpPr>
          <p:cNvPr id="343" name="Google Shape;343;p21"/>
          <p:cNvSpPr txBox="1"/>
          <p:nvPr/>
        </p:nvSpPr>
        <p:spPr>
          <a:xfrm>
            <a:off x="5737303" y="442057"/>
            <a:ext cx="1323600" cy="20775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2900"/>
              <a:buFont typeface="Arial"/>
              <a:buNone/>
            </a:pPr>
            <a:r>
              <a:rPr lang="en-IE" sz="12900" b="0" i="0" u="none" strike="noStrike" cap="none">
                <a:solidFill>
                  <a:schemeClr val="lt1"/>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344" name="Google Shape;344;p21"/>
          <p:cNvSpPr txBox="1"/>
          <p:nvPr/>
        </p:nvSpPr>
        <p:spPr>
          <a:xfrm>
            <a:off x="6388699" y="1054674"/>
            <a:ext cx="1323600" cy="9849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5800"/>
              <a:buFont typeface="Arial"/>
              <a:buNone/>
            </a:pPr>
            <a:r>
              <a:rPr lang="en-IE" sz="5800" b="0" i="0" u="none" strike="noStrike" cap="none">
                <a:solidFill>
                  <a:schemeClr val="lt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345" name="Google Shape;345;p21"/>
          <p:cNvSpPr txBox="1"/>
          <p:nvPr/>
        </p:nvSpPr>
        <p:spPr>
          <a:xfrm>
            <a:off x="8772199" y="1668840"/>
            <a:ext cx="2951700" cy="15543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9500"/>
              <a:buFont typeface="Arial"/>
              <a:buNone/>
            </a:pPr>
            <a:r>
              <a:rPr lang="en-IE" sz="9500" b="0" i="0" u="none" strike="noStrike" cap="none">
                <a:solidFill>
                  <a:schemeClr val="lt1"/>
                </a:solidFill>
                <a:latin typeface="Calibri"/>
                <a:ea typeface="Calibri"/>
                <a:cs typeface="Calibri"/>
                <a:sym typeface="Calibri"/>
              </a:rPr>
              <a:t>250</a:t>
            </a:r>
            <a:endParaRPr sz="1400" b="0" i="0" u="none" strike="noStrike" cap="none">
              <a:solidFill>
                <a:srgbClr val="000000"/>
              </a:solidFill>
              <a:latin typeface="Arial"/>
              <a:ea typeface="Arial"/>
              <a:cs typeface="Arial"/>
              <a:sym typeface="Arial"/>
            </a:endParaRPr>
          </a:p>
        </p:txBody>
      </p:sp>
      <p:sp>
        <p:nvSpPr>
          <p:cNvPr id="346" name="Google Shape;346;p21"/>
          <p:cNvSpPr txBox="1"/>
          <p:nvPr/>
        </p:nvSpPr>
        <p:spPr>
          <a:xfrm>
            <a:off x="8798703" y="2890391"/>
            <a:ext cx="3598500" cy="13233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600"/>
              <a:buFont typeface="Arial"/>
              <a:buNone/>
            </a:pPr>
            <a:r>
              <a:rPr lang="en-IE" sz="1600" b="1" i="0" u="none" strike="noStrike" cap="none">
                <a:solidFill>
                  <a:schemeClr val="lt1"/>
                </a:solidFill>
                <a:latin typeface="Calibri"/>
                <a:ea typeface="Calibri"/>
                <a:cs typeface="Calibri"/>
                <a:sym typeface="Calibri"/>
              </a:rPr>
              <a:t>We ranked in the top 250 </a:t>
            </a:r>
            <a:br>
              <a:rPr lang="en-IE" sz="1600" b="1" i="0" u="none" strike="noStrike" cap="none">
                <a:solidFill>
                  <a:schemeClr val="lt1"/>
                </a:solidFill>
                <a:latin typeface="Calibri"/>
                <a:ea typeface="Calibri"/>
                <a:cs typeface="Calibri"/>
                <a:sym typeface="Calibri"/>
              </a:rPr>
            </a:br>
            <a:r>
              <a:rPr lang="en-IE" sz="1600" b="1" i="0" u="none" strike="noStrike" cap="none">
                <a:solidFill>
                  <a:schemeClr val="lt1"/>
                </a:solidFill>
                <a:latin typeface="Calibri"/>
                <a:ea typeface="Calibri"/>
                <a:cs typeface="Calibri"/>
                <a:sym typeface="Calibri"/>
              </a:rPr>
              <a:t>World Universities in the </a:t>
            </a:r>
            <a:br>
              <a:rPr lang="en-IE" sz="1600" b="1" i="0" u="none" strike="noStrike" cap="none">
                <a:solidFill>
                  <a:schemeClr val="lt1"/>
                </a:solidFill>
                <a:latin typeface="Calibri"/>
                <a:ea typeface="Calibri"/>
                <a:cs typeface="Calibri"/>
                <a:sym typeface="Calibri"/>
              </a:rPr>
            </a:br>
            <a:r>
              <a:rPr lang="en-IE" sz="1600" b="0" i="0" u="none" strike="noStrike" cap="none">
                <a:solidFill>
                  <a:schemeClr val="lt1"/>
                </a:solidFill>
                <a:latin typeface="Calibri"/>
                <a:ea typeface="Calibri"/>
                <a:cs typeface="Calibri"/>
                <a:sym typeface="Calibri"/>
              </a:rPr>
              <a:t>Times Higher Education </a:t>
            </a:r>
            <a:br>
              <a:rPr lang="en-IE" sz="1600" b="0" i="0" u="none" strike="noStrike" cap="none">
                <a:solidFill>
                  <a:schemeClr val="lt1"/>
                </a:solidFill>
                <a:latin typeface="Calibri"/>
                <a:ea typeface="Calibri"/>
                <a:cs typeface="Calibri"/>
                <a:sym typeface="Calibri"/>
              </a:rPr>
            </a:br>
            <a:r>
              <a:rPr lang="en-IE" sz="1600" b="1" i="0" u="none" strike="noStrike" cap="none">
                <a:solidFill>
                  <a:schemeClr val="lt1"/>
                </a:solidFill>
                <a:latin typeface="Calibri"/>
                <a:ea typeface="Calibri"/>
                <a:cs typeface="Calibri"/>
                <a:sym typeface="Calibri"/>
              </a:rPr>
              <a:t>(THE) World University </a:t>
            </a:r>
            <a:br>
              <a:rPr lang="en-IE" sz="1600" b="1" i="0" u="none" strike="noStrike" cap="none">
                <a:solidFill>
                  <a:schemeClr val="lt1"/>
                </a:solidFill>
                <a:latin typeface="Calibri"/>
                <a:ea typeface="Calibri"/>
                <a:cs typeface="Calibri"/>
                <a:sym typeface="Calibri"/>
              </a:rPr>
            </a:br>
            <a:r>
              <a:rPr lang="en-IE" sz="1600" b="1" i="0" u="none" strike="noStrike" cap="none">
                <a:solidFill>
                  <a:schemeClr val="lt1"/>
                </a:solidFill>
                <a:latin typeface="Calibri"/>
                <a:ea typeface="Calibri"/>
                <a:cs typeface="Calibri"/>
                <a:sym typeface="Calibri"/>
              </a:rPr>
              <a:t>Rankings 2016/2017</a:t>
            </a:r>
            <a:endParaRPr sz="1600" b="1" i="1" u="none" strike="noStrike" cap="none">
              <a:solidFill>
                <a:schemeClr val="lt1"/>
              </a:solidFill>
              <a:latin typeface="Calibri"/>
              <a:ea typeface="Calibri"/>
              <a:cs typeface="Calibri"/>
              <a:sym typeface="Calibri"/>
            </a:endParaRPr>
          </a:p>
        </p:txBody>
      </p:sp>
      <p:sp>
        <p:nvSpPr>
          <p:cNvPr id="347" name="Google Shape;347;p21"/>
          <p:cNvSpPr txBox="1"/>
          <p:nvPr/>
        </p:nvSpPr>
        <p:spPr>
          <a:xfrm>
            <a:off x="2616768" y="3381665"/>
            <a:ext cx="1323600" cy="20775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2900"/>
              <a:buFont typeface="Arial"/>
              <a:buNone/>
            </a:pPr>
            <a:r>
              <a:rPr lang="en-IE" sz="12900" b="0" i="0" u="none" strike="noStrike" cap="none">
                <a:solidFill>
                  <a:schemeClr val="lt1"/>
                </a:solidFill>
                <a:latin typeface="Calibri"/>
                <a:ea typeface="Calibri"/>
                <a:cs typeface="Calibri"/>
                <a:sym typeface="Calibri"/>
              </a:rPr>
              <a:t>6</a:t>
            </a:r>
            <a:endParaRPr sz="1400" b="0" i="0" u="none" strike="noStrike" cap="none">
              <a:solidFill>
                <a:srgbClr val="000000"/>
              </a:solidFill>
              <a:latin typeface="Arial"/>
              <a:ea typeface="Arial"/>
              <a:cs typeface="Arial"/>
              <a:sym typeface="Arial"/>
            </a:endParaRPr>
          </a:p>
        </p:txBody>
      </p:sp>
      <p:sp>
        <p:nvSpPr>
          <p:cNvPr id="348" name="Google Shape;348;p21"/>
          <p:cNvSpPr txBox="1"/>
          <p:nvPr/>
        </p:nvSpPr>
        <p:spPr>
          <a:xfrm>
            <a:off x="1982169" y="4979390"/>
            <a:ext cx="3598500" cy="10773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600"/>
              <a:buFont typeface="Arial"/>
              <a:buNone/>
            </a:pPr>
            <a:r>
              <a:rPr lang="en-IE" sz="1600" b="0" i="0" u="none" strike="noStrike" cap="none">
                <a:solidFill>
                  <a:schemeClr val="lt1"/>
                </a:solidFill>
                <a:latin typeface="Calibri"/>
                <a:ea typeface="Calibri"/>
                <a:cs typeface="Calibri"/>
                <a:sym typeface="Calibri"/>
              </a:rPr>
              <a:t>The University rose </a:t>
            </a:r>
            <a:endParaRPr sz="1400" b="0" i="0" u="none" strike="noStrike" cap="none">
              <a:solidFill>
                <a:srgbClr val="000000"/>
              </a:solidFill>
              <a:latin typeface="Arial"/>
              <a:ea typeface="Arial"/>
              <a:cs typeface="Arial"/>
              <a:sym typeface="Arial"/>
            </a:endParaRPr>
          </a:p>
          <a:p>
            <a:pPr marL="6350" marR="0" lvl="1" indent="0" algn="l" rtl="0">
              <a:lnSpc>
                <a:spcPct val="100000"/>
              </a:lnSpc>
              <a:spcBef>
                <a:spcPts val="0"/>
              </a:spcBef>
              <a:spcAft>
                <a:spcPts val="0"/>
              </a:spcAft>
              <a:buClr>
                <a:srgbClr val="000000"/>
              </a:buClr>
              <a:buSzPts val="1600"/>
              <a:buFont typeface="Arial"/>
              <a:buNone/>
            </a:pPr>
            <a:r>
              <a:rPr lang="en-IE" sz="1600" b="0" i="0" u="none" strike="noStrike" cap="none">
                <a:solidFill>
                  <a:schemeClr val="lt1"/>
                </a:solidFill>
                <a:latin typeface="Calibri"/>
                <a:ea typeface="Calibri"/>
                <a:cs typeface="Calibri"/>
                <a:sym typeface="Calibri"/>
              </a:rPr>
              <a:t>6 places in the</a:t>
            </a:r>
            <a:br>
              <a:rPr lang="en-IE" sz="1600" b="0" i="0" u="none" strike="noStrike" cap="none">
                <a:solidFill>
                  <a:schemeClr val="lt1"/>
                </a:solidFill>
                <a:latin typeface="Calibri"/>
                <a:ea typeface="Calibri"/>
                <a:cs typeface="Calibri"/>
                <a:sym typeface="Calibri"/>
              </a:rPr>
            </a:br>
            <a:r>
              <a:rPr lang="en-IE" sz="1600" b="1" i="1" u="none" strike="noStrike" cap="none">
                <a:solidFill>
                  <a:schemeClr val="lt1"/>
                </a:solidFill>
                <a:latin typeface="Calibri"/>
                <a:ea typeface="Calibri"/>
                <a:cs typeface="Calibri"/>
                <a:sym typeface="Calibri"/>
              </a:rPr>
              <a:t>QS World University</a:t>
            </a:r>
            <a:endParaRPr sz="1400" b="0" i="0" u="none" strike="noStrike" cap="none">
              <a:solidFill>
                <a:srgbClr val="000000"/>
              </a:solidFill>
              <a:latin typeface="Arial"/>
              <a:ea typeface="Arial"/>
              <a:cs typeface="Arial"/>
              <a:sym typeface="Arial"/>
            </a:endParaRPr>
          </a:p>
          <a:p>
            <a:pPr marL="6350" marR="0" lvl="1" indent="0" algn="l" rtl="0">
              <a:lnSpc>
                <a:spcPct val="100000"/>
              </a:lnSpc>
              <a:spcBef>
                <a:spcPts val="0"/>
              </a:spcBef>
              <a:spcAft>
                <a:spcPts val="0"/>
              </a:spcAft>
              <a:buClr>
                <a:srgbClr val="000000"/>
              </a:buClr>
              <a:buSzPts val="1600"/>
              <a:buFont typeface="Arial"/>
              <a:buNone/>
            </a:pPr>
            <a:r>
              <a:rPr lang="en-IE" sz="1600" b="1" i="1" u="none" strike="noStrike" cap="none">
                <a:solidFill>
                  <a:schemeClr val="lt1"/>
                </a:solidFill>
                <a:latin typeface="Calibri"/>
                <a:ea typeface="Calibri"/>
                <a:cs typeface="Calibri"/>
                <a:sym typeface="Calibri"/>
              </a:rPr>
              <a:t>Ranking </a:t>
            </a:r>
            <a:r>
              <a:rPr lang="en-IE" sz="1600" b="0" i="0" u="none" strike="noStrike" cap="none">
                <a:solidFill>
                  <a:schemeClr val="lt1"/>
                </a:solidFill>
                <a:latin typeface="Calibri"/>
                <a:ea typeface="Calibri"/>
                <a:cs typeface="Calibri"/>
                <a:sym typeface="Calibri"/>
              </a:rPr>
              <a:t>in 2017</a:t>
            </a:r>
            <a:endParaRPr sz="1600" b="1" i="1" u="none" strike="noStrike" cap="none">
              <a:solidFill>
                <a:schemeClr val="lt1"/>
              </a:solidFill>
              <a:latin typeface="Calibri"/>
              <a:ea typeface="Calibri"/>
              <a:cs typeface="Calibri"/>
              <a:sym typeface="Calibri"/>
            </a:endParaRPr>
          </a:p>
        </p:txBody>
      </p:sp>
      <p:pic>
        <p:nvPicPr>
          <p:cNvPr id="349" name="Google Shape;349;p21"/>
          <p:cNvPicPr preferRelativeResize="0"/>
          <p:nvPr/>
        </p:nvPicPr>
        <p:blipFill rotWithShape="1">
          <a:blip r:embed="rId3">
            <a:alphaModFix/>
          </a:blip>
          <a:srcRect/>
          <a:stretch/>
        </p:blipFill>
        <p:spPr>
          <a:xfrm>
            <a:off x="1903012" y="3965961"/>
            <a:ext cx="805029" cy="958021"/>
          </a:xfrm>
          <a:prstGeom prst="rect">
            <a:avLst/>
          </a:prstGeom>
          <a:noFill/>
          <a:ln>
            <a:noFill/>
          </a:ln>
        </p:spPr>
      </p:pic>
      <p:pic>
        <p:nvPicPr>
          <p:cNvPr id="350" name="Google Shape;350;p21"/>
          <p:cNvPicPr preferRelativeResize="0"/>
          <p:nvPr/>
        </p:nvPicPr>
        <p:blipFill rotWithShape="1">
          <a:blip r:embed="rId4">
            <a:alphaModFix/>
          </a:blip>
          <a:srcRect/>
          <a:stretch/>
        </p:blipFill>
        <p:spPr>
          <a:xfrm>
            <a:off x="6971250" y="1722782"/>
            <a:ext cx="1170594" cy="845264"/>
          </a:xfrm>
          <a:prstGeom prst="rect">
            <a:avLst/>
          </a:prstGeom>
          <a:noFill/>
          <a:ln>
            <a:noFill/>
          </a:ln>
          <a:effectLst>
            <a:outerShdw blurRad="50800" dist="38100" dir="2700000" algn="tl" rotWithShape="0">
              <a:srgbClr val="000000">
                <a:alpha val="40000"/>
              </a:srgbClr>
            </a:outerShdw>
          </a:effectLst>
        </p:spPr>
      </p:pic>
      <p:sp>
        <p:nvSpPr>
          <p:cNvPr id="351" name="Google Shape;351;p21"/>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3_Blank">
  <p:cSld name="3_Blank">
    <p:spTree>
      <p:nvGrpSpPr>
        <p:cNvPr id="1" name="Shape 352"/>
        <p:cNvGrpSpPr/>
        <p:nvPr/>
      </p:nvGrpSpPr>
      <p:grpSpPr>
        <a:xfrm>
          <a:off x="0" y="0"/>
          <a:ext cx="0" cy="0"/>
          <a:chOff x="0" y="0"/>
          <a:chExt cx="0" cy="0"/>
        </a:xfrm>
      </p:grpSpPr>
      <p:pic>
        <p:nvPicPr>
          <p:cNvPr id="353" name="Google Shape;353;p22"/>
          <p:cNvPicPr preferRelativeResize="0"/>
          <p:nvPr/>
        </p:nvPicPr>
        <p:blipFill rotWithShape="1">
          <a:blip r:embed="rId2">
            <a:alphaModFix/>
          </a:blip>
          <a:srcRect l="12619" t="36924" r="12619"/>
          <a:stretch/>
        </p:blipFill>
        <p:spPr>
          <a:xfrm>
            <a:off x="0" y="0"/>
            <a:ext cx="12192000" cy="6858000"/>
          </a:xfrm>
          <a:prstGeom prst="rect">
            <a:avLst/>
          </a:prstGeom>
          <a:noFill/>
          <a:ln>
            <a:noFill/>
          </a:ln>
        </p:spPr>
      </p:pic>
      <p:sp>
        <p:nvSpPr>
          <p:cNvPr id="354" name="Google Shape;354;p22"/>
          <p:cNvSpPr/>
          <p:nvPr/>
        </p:nvSpPr>
        <p:spPr>
          <a:xfrm>
            <a:off x="7466498" y="4874507"/>
            <a:ext cx="4178648" cy="1089611"/>
          </a:xfrm>
          <a:custGeom>
            <a:avLst/>
            <a:gdLst/>
            <a:ahLst/>
            <a:cxnLst/>
            <a:rect l="l" t="t" r="r" b="b"/>
            <a:pathLst>
              <a:path w="4398577" h="1168484" extrusionOk="0">
                <a:moveTo>
                  <a:pt x="0" y="0"/>
                </a:moveTo>
                <a:lnTo>
                  <a:pt x="4186543" y="13252"/>
                </a:lnTo>
                <a:lnTo>
                  <a:pt x="4398577" y="1168484"/>
                </a:lnTo>
                <a:lnTo>
                  <a:pt x="0" y="1168484"/>
                </a:lnTo>
                <a:lnTo>
                  <a:pt x="0" y="0"/>
                </a:lnTo>
                <a:close/>
              </a:path>
            </a:pathLst>
          </a:custGeom>
          <a:solidFill>
            <a:schemeClr val="lt1">
              <a:alpha val="87840"/>
            </a:schemeClr>
          </a:solidFill>
          <a:ln>
            <a:noFill/>
          </a:ln>
          <a:effectLst>
            <a:outerShdw blurRad="50800" dist="50800" dir="5400000" algn="ctr" rotWithShape="0">
              <a:srgbClr val="000000"/>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5" name="Google Shape;355;p22"/>
          <p:cNvSpPr/>
          <p:nvPr/>
        </p:nvSpPr>
        <p:spPr>
          <a:xfrm>
            <a:off x="848139" y="2332383"/>
            <a:ext cx="4492500" cy="3008100"/>
          </a:xfrm>
          <a:prstGeom prst="rect">
            <a:avLst/>
          </a:prstGeom>
          <a:solidFill>
            <a:srgbClr val="575D66">
              <a:alpha val="8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6" name="Google Shape;356;p22"/>
          <p:cNvSpPr/>
          <p:nvPr/>
        </p:nvSpPr>
        <p:spPr>
          <a:xfrm>
            <a:off x="7255565" y="2332383"/>
            <a:ext cx="4936500" cy="1788900"/>
          </a:xfrm>
          <a:prstGeom prst="rect">
            <a:avLst/>
          </a:prstGeom>
          <a:solidFill>
            <a:srgbClr val="575D66">
              <a:alpha val="8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7" name="Google Shape;357;p22"/>
          <p:cNvSpPr/>
          <p:nvPr/>
        </p:nvSpPr>
        <p:spPr>
          <a:xfrm>
            <a:off x="6506817" y="2332382"/>
            <a:ext cx="622800" cy="1615800"/>
          </a:xfrm>
          <a:prstGeom prst="rect">
            <a:avLst/>
          </a:prstGeom>
          <a:solidFill>
            <a:srgbClr val="FFBC1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8" name="Google Shape;358;p22"/>
          <p:cNvSpPr/>
          <p:nvPr/>
        </p:nvSpPr>
        <p:spPr>
          <a:xfrm>
            <a:off x="-6626" y="2332380"/>
            <a:ext cx="729000" cy="1479900"/>
          </a:xfrm>
          <a:prstGeom prst="rect">
            <a:avLst/>
          </a:prstGeom>
          <a:solidFill>
            <a:srgbClr val="FFBC1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9" name="Google Shape;359;p22"/>
          <p:cNvSpPr txBox="1"/>
          <p:nvPr/>
        </p:nvSpPr>
        <p:spPr>
          <a:xfrm rot="-5400000">
            <a:off x="-359288" y="2879313"/>
            <a:ext cx="1747500" cy="390300"/>
          </a:xfrm>
          <a:prstGeom prst="rect">
            <a:avLst/>
          </a:prstGeom>
          <a:noFill/>
          <a:ln>
            <a:noFill/>
          </a:ln>
        </p:spPr>
        <p:txBody>
          <a:bodyPr spcFirstLastPara="1" wrap="square" lIns="91425" tIns="45700" rIns="91425" bIns="45700" anchor="t" anchorCtr="0">
            <a:noAutofit/>
          </a:bodyPr>
          <a:lstStyle/>
          <a:p>
            <a:pPr marL="6350" marR="0" lvl="1" indent="0" algn="ctr" rtl="0">
              <a:lnSpc>
                <a:spcPct val="70000"/>
              </a:lnSpc>
              <a:spcBef>
                <a:spcPts val="0"/>
              </a:spcBef>
              <a:spcAft>
                <a:spcPts val="0"/>
              </a:spcAft>
              <a:buClr>
                <a:srgbClr val="000000"/>
              </a:buClr>
              <a:buSzPts val="2600"/>
              <a:buFont typeface="Arial"/>
              <a:buNone/>
            </a:pPr>
            <a:r>
              <a:rPr lang="en-IE" sz="2600" b="1" i="0" u="none" strike="noStrike" cap="none">
                <a:solidFill>
                  <a:srgbClr val="575D66"/>
                </a:solidFill>
                <a:latin typeface="Calibri"/>
                <a:ea typeface="Calibri"/>
                <a:cs typeface="Calibri"/>
                <a:sym typeface="Calibri"/>
              </a:rPr>
              <a:t>VISION</a:t>
            </a:r>
            <a:endParaRPr sz="1400" b="0" i="0" u="none" strike="noStrike" cap="none">
              <a:solidFill>
                <a:srgbClr val="000000"/>
              </a:solidFill>
              <a:latin typeface="Arial"/>
              <a:ea typeface="Arial"/>
              <a:cs typeface="Arial"/>
              <a:sym typeface="Arial"/>
            </a:endParaRPr>
          </a:p>
        </p:txBody>
      </p:sp>
      <p:sp>
        <p:nvSpPr>
          <p:cNvPr id="360" name="Google Shape;360;p22"/>
          <p:cNvSpPr txBox="1"/>
          <p:nvPr/>
        </p:nvSpPr>
        <p:spPr>
          <a:xfrm rot="-5400000">
            <a:off x="6034074" y="2950412"/>
            <a:ext cx="1605300" cy="390300"/>
          </a:xfrm>
          <a:prstGeom prst="rect">
            <a:avLst/>
          </a:prstGeom>
          <a:noFill/>
          <a:ln>
            <a:noFill/>
          </a:ln>
        </p:spPr>
        <p:txBody>
          <a:bodyPr spcFirstLastPara="1" wrap="square" lIns="91425" tIns="45700" rIns="91425" bIns="45700" anchor="t" anchorCtr="0">
            <a:noAutofit/>
          </a:bodyPr>
          <a:lstStyle/>
          <a:p>
            <a:pPr marL="6350" marR="0" lvl="1" indent="0" algn="ctr" rtl="0">
              <a:lnSpc>
                <a:spcPct val="70000"/>
              </a:lnSpc>
              <a:spcBef>
                <a:spcPts val="0"/>
              </a:spcBef>
              <a:spcAft>
                <a:spcPts val="0"/>
              </a:spcAft>
              <a:buClr>
                <a:srgbClr val="000000"/>
              </a:buClr>
              <a:buSzPts val="2600"/>
              <a:buFont typeface="Arial"/>
              <a:buNone/>
            </a:pPr>
            <a:r>
              <a:rPr lang="en-IE" sz="2600" b="1" i="0" u="none" strike="noStrike" cap="none">
                <a:solidFill>
                  <a:srgbClr val="575D66"/>
                </a:solidFill>
                <a:latin typeface="Calibri"/>
                <a:ea typeface="Calibri"/>
                <a:cs typeface="Calibri"/>
                <a:sym typeface="Calibri"/>
              </a:rPr>
              <a:t>MISSION</a:t>
            </a:r>
            <a:endParaRPr sz="1400" b="0" i="0" u="none" strike="noStrike" cap="none">
              <a:solidFill>
                <a:srgbClr val="000000"/>
              </a:solidFill>
              <a:latin typeface="Arial"/>
              <a:ea typeface="Arial"/>
              <a:cs typeface="Arial"/>
              <a:sym typeface="Arial"/>
            </a:endParaRPr>
          </a:p>
        </p:txBody>
      </p:sp>
      <p:pic>
        <p:nvPicPr>
          <p:cNvPr id="361" name="Google Shape;361;p22"/>
          <p:cNvPicPr preferRelativeResize="0"/>
          <p:nvPr/>
        </p:nvPicPr>
        <p:blipFill rotWithShape="1">
          <a:blip r:embed="rId3">
            <a:alphaModFix/>
          </a:blip>
          <a:srcRect/>
          <a:stretch/>
        </p:blipFill>
        <p:spPr>
          <a:xfrm>
            <a:off x="7316345" y="4459451"/>
            <a:ext cx="1246258" cy="1762348"/>
          </a:xfrm>
          <a:prstGeom prst="rect">
            <a:avLst/>
          </a:prstGeom>
          <a:noFill/>
          <a:ln>
            <a:noFill/>
          </a:ln>
          <a:effectLst>
            <a:outerShdw blurRad="50800" dist="38100" dir="2700000" algn="tl" rotWithShape="0">
              <a:srgbClr val="000000">
                <a:alpha val="40000"/>
              </a:srgbClr>
            </a:outerShdw>
          </a:effectLst>
        </p:spPr>
      </p:pic>
      <p:sp>
        <p:nvSpPr>
          <p:cNvPr id="362" name="Google Shape;362;p22"/>
          <p:cNvSpPr txBox="1"/>
          <p:nvPr/>
        </p:nvSpPr>
        <p:spPr>
          <a:xfrm>
            <a:off x="8711417" y="4964883"/>
            <a:ext cx="3598500" cy="8310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600"/>
              <a:buFont typeface="Arial"/>
              <a:buNone/>
            </a:pPr>
            <a:r>
              <a:rPr lang="en-IE" sz="1600" b="0" i="0" u="none" strike="noStrike" cap="none">
                <a:solidFill>
                  <a:schemeClr val="dk1"/>
                </a:solidFill>
                <a:latin typeface="Calibri"/>
                <a:ea typeface="Calibri"/>
                <a:cs typeface="Calibri"/>
                <a:sym typeface="Calibri"/>
              </a:rPr>
              <a:t>NUI Galway’s current </a:t>
            </a:r>
            <a:endParaRPr sz="1400" b="0" i="0" u="none" strike="noStrike" cap="none">
              <a:solidFill>
                <a:srgbClr val="000000"/>
              </a:solidFill>
              <a:latin typeface="Arial"/>
              <a:ea typeface="Arial"/>
              <a:cs typeface="Arial"/>
              <a:sym typeface="Arial"/>
            </a:endParaRPr>
          </a:p>
          <a:p>
            <a:pPr marL="6350" marR="0" lvl="1" indent="0" algn="l" rtl="0">
              <a:lnSpc>
                <a:spcPct val="100000"/>
              </a:lnSpc>
              <a:spcBef>
                <a:spcPts val="0"/>
              </a:spcBef>
              <a:spcAft>
                <a:spcPts val="0"/>
              </a:spcAft>
              <a:buClr>
                <a:srgbClr val="000000"/>
              </a:buClr>
              <a:buSzPts val="1600"/>
              <a:buFont typeface="Arial"/>
              <a:buNone/>
            </a:pPr>
            <a:r>
              <a:rPr lang="en-IE" sz="1600" b="0" i="0" u="none" strike="noStrike" cap="none">
                <a:solidFill>
                  <a:schemeClr val="dk1"/>
                </a:solidFill>
                <a:latin typeface="Calibri"/>
                <a:ea typeface="Calibri"/>
                <a:cs typeface="Calibri"/>
                <a:sym typeface="Calibri"/>
              </a:rPr>
              <a:t>strategy is available at:</a:t>
            </a:r>
            <a:br>
              <a:rPr lang="en-IE" sz="1600" b="0" i="0" u="none" strike="noStrike" cap="none">
                <a:solidFill>
                  <a:schemeClr val="dk1"/>
                </a:solidFill>
                <a:latin typeface="Calibri"/>
                <a:ea typeface="Calibri"/>
                <a:cs typeface="Calibri"/>
                <a:sym typeface="Calibri"/>
              </a:rPr>
            </a:br>
            <a:r>
              <a:rPr lang="en-IE" sz="1600" b="1" i="0" u="none" strike="noStrike" cap="none">
                <a:solidFill>
                  <a:srgbClr val="1798F0"/>
                </a:solidFill>
                <a:latin typeface="Calibri"/>
                <a:ea typeface="Calibri"/>
                <a:cs typeface="Calibri"/>
                <a:sym typeface="Calibri"/>
              </a:rPr>
              <a:t>www.nuigalway.ie/vision2020</a:t>
            </a:r>
            <a:endParaRPr sz="1400" b="0" i="0" u="none" strike="noStrike" cap="none">
              <a:solidFill>
                <a:srgbClr val="000000"/>
              </a:solidFill>
              <a:latin typeface="Arial"/>
              <a:ea typeface="Arial"/>
              <a:cs typeface="Arial"/>
              <a:sym typeface="Arial"/>
            </a:endParaRPr>
          </a:p>
        </p:txBody>
      </p:sp>
      <p:sp>
        <p:nvSpPr>
          <p:cNvPr id="363" name="Google Shape;363;p22"/>
          <p:cNvSpPr txBox="1"/>
          <p:nvPr/>
        </p:nvSpPr>
        <p:spPr>
          <a:xfrm>
            <a:off x="1011599" y="2539352"/>
            <a:ext cx="4366500" cy="25545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NUI Galway will be a leading global university, renowned for our distinctive areas of research, recognised as an institution of choice for our teaching </a:t>
            </a:r>
            <a:br>
              <a:rPr lang="en-IE" sz="2000" b="0" i="0" u="none" strike="noStrike" cap="none">
                <a:solidFill>
                  <a:schemeClr val="lt1"/>
                </a:solidFill>
                <a:latin typeface="Calibri"/>
                <a:ea typeface="Calibri"/>
                <a:cs typeface="Calibri"/>
                <a:sym typeface="Calibri"/>
              </a:rPr>
            </a:br>
            <a:r>
              <a:rPr lang="en-IE" sz="2000" b="0" i="0" u="none" strike="noStrike" cap="none">
                <a:solidFill>
                  <a:schemeClr val="lt1"/>
                </a:solidFill>
                <a:latin typeface="Calibri"/>
                <a:ea typeface="Calibri"/>
                <a:cs typeface="Calibri"/>
                <a:sym typeface="Calibri"/>
              </a:rPr>
              <a:t>and scholarship, celebrated for our outstanding engagement with wider society, and enriched by a dynamic network of partnerships.</a:t>
            </a:r>
            <a:endParaRPr sz="1400" b="0" i="0" u="none" strike="noStrike" cap="none">
              <a:solidFill>
                <a:srgbClr val="000000"/>
              </a:solidFill>
              <a:latin typeface="Arial"/>
              <a:ea typeface="Arial"/>
              <a:cs typeface="Arial"/>
              <a:sym typeface="Arial"/>
            </a:endParaRPr>
          </a:p>
        </p:txBody>
      </p:sp>
      <p:sp>
        <p:nvSpPr>
          <p:cNvPr id="364" name="Google Shape;364;p22"/>
          <p:cNvSpPr txBox="1"/>
          <p:nvPr/>
        </p:nvSpPr>
        <p:spPr>
          <a:xfrm>
            <a:off x="7466498" y="2488948"/>
            <a:ext cx="4514700" cy="13233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To foster a vibrant community of students and staff, where distinguished learning, impactful research, and creative thinking are shared with the world.</a:t>
            </a:r>
            <a:endParaRPr sz="1400" b="0" i="0" u="none" strike="noStrike" cap="none">
              <a:solidFill>
                <a:srgbClr val="000000"/>
              </a:solidFill>
              <a:latin typeface="Arial"/>
              <a:ea typeface="Arial"/>
              <a:cs typeface="Arial"/>
              <a:sym typeface="Arial"/>
            </a:endParaRPr>
          </a:p>
        </p:txBody>
      </p:sp>
      <p:sp>
        <p:nvSpPr>
          <p:cNvPr id="365" name="Google Shape;365;p22"/>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_Blank">
  <p:cSld name="5_Blank">
    <p:spTree>
      <p:nvGrpSpPr>
        <p:cNvPr id="1" name="Shape 366"/>
        <p:cNvGrpSpPr/>
        <p:nvPr/>
      </p:nvGrpSpPr>
      <p:grpSpPr>
        <a:xfrm>
          <a:off x="0" y="0"/>
          <a:ext cx="0" cy="0"/>
          <a:chOff x="0" y="0"/>
          <a:chExt cx="0" cy="0"/>
        </a:xfrm>
      </p:grpSpPr>
      <p:sp>
        <p:nvSpPr>
          <p:cNvPr id="367" name="Google Shape;367;p23"/>
          <p:cNvSpPr/>
          <p:nvPr/>
        </p:nvSpPr>
        <p:spPr>
          <a:xfrm>
            <a:off x="0" y="0"/>
            <a:ext cx="12192000" cy="6858000"/>
          </a:xfrm>
          <a:prstGeom prst="rect">
            <a:avLst/>
          </a:prstGeom>
          <a:solidFill>
            <a:srgbClr val="88D1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8D08C"/>
              </a:solidFill>
              <a:latin typeface="Calibri"/>
              <a:ea typeface="Calibri"/>
              <a:cs typeface="Calibri"/>
              <a:sym typeface="Calibri"/>
            </a:endParaRPr>
          </a:p>
        </p:txBody>
      </p:sp>
      <p:pic>
        <p:nvPicPr>
          <p:cNvPr id="368" name="Google Shape;368;p23"/>
          <p:cNvPicPr preferRelativeResize="0"/>
          <p:nvPr/>
        </p:nvPicPr>
        <p:blipFill rotWithShape="1">
          <a:blip r:embed="rId2">
            <a:alphaModFix/>
          </a:blip>
          <a:srcRect t="3147" b="9179"/>
          <a:stretch/>
        </p:blipFill>
        <p:spPr>
          <a:xfrm>
            <a:off x="2724841" y="-1"/>
            <a:ext cx="5828811" cy="6858001"/>
          </a:xfrm>
          <a:prstGeom prst="rect">
            <a:avLst/>
          </a:prstGeom>
          <a:noFill/>
          <a:ln>
            <a:noFill/>
          </a:ln>
          <a:effectLst>
            <a:outerShdw blurRad="165100" dist="38100" dir="2700000" sx="103000" sy="103000" algn="tl" rotWithShape="0">
              <a:srgbClr val="000000">
                <a:alpha val="34120"/>
              </a:srgbClr>
            </a:outerShdw>
          </a:effectLst>
        </p:spPr>
      </p:pic>
      <p:sp>
        <p:nvSpPr>
          <p:cNvPr id="369" name="Google Shape;369;p23"/>
          <p:cNvSpPr txBox="1"/>
          <p:nvPr/>
        </p:nvSpPr>
        <p:spPr>
          <a:xfrm>
            <a:off x="8338280" y="2624313"/>
            <a:ext cx="3598500" cy="2216100"/>
          </a:xfrm>
          <a:prstGeom prst="rect">
            <a:avLst/>
          </a:prstGeom>
          <a:noFill/>
          <a:ln>
            <a:noFill/>
          </a:ln>
        </p:spPr>
        <p:txBody>
          <a:bodyPr spcFirstLastPara="1" wrap="square" lIns="91425" tIns="45700" rIns="91425" bIns="45700" anchor="t" anchorCtr="0">
            <a:noAutofit/>
          </a:bodyPr>
          <a:lstStyle/>
          <a:p>
            <a:pPr marL="635000" marR="0" lvl="1" indent="0" algn="l" rtl="0">
              <a:lnSpc>
                <a:spcPct val="150000"/>
              </a:lnSpc>
              <a:spcBef>
                <a:spcPts val="0"/>
              </a:spcBef>
              <a:spcAft>
                <a:spcPts val="0"/>
              </a:spcAft>
              <a:buClr>
                <a:srgbClr val="000000"/>
              </a:buClr>
              <a:buSzPts val="2300"/>
              <a:buFont typeface="Arial"/>
              <a:buNone/>
            </a:pPr>
            <a:r>
              <a:rPr lang="en-IE" sz="2300" b="1" i="0" u="none" strike="noStrike" cap="none">
                <a:solidFill>
                  <a:schemeClr val="lt1"/>
                </a:solidFill>
                <a:latin typeface="Calibri"/>
                <a:ea typeface="Calibri"/>
                <a:cs typeface="Calibri"/>
                <a:sym typeface="Calibri"/>
              </a:rPr>
              <a:t>Medical Academies</a:t>
            </a:r>
            <a:endParaRPr sz="1400" b="0" i="0" u="none" strike="noStrike" cap="none">
              <a:solidFill>
                <a:srgbClr val="000000"/>
              </a:solidFill>
              <a:latin typeface="Arial"/>
              <a:ea typeface="Arial"/>
              <a:cs typeface="Arial"/>
              <a:sym typeface="Arial"/>
            </a:endParaRPr>
          </a:p>
          <a:p>
            <a:pPr marL="635000" marR="0" lvl="1" indent="0" algn="l" rtl="0">
              <a:lnSpc>
                <a:spcPct val="150000"/>
              </a:lnSpc>
              <a:spcBef>
                <a:spcPts val="0"/>
              </a:spcBef>
              <a:spcAft>
                <a:spcPts val="0"/>
              </a:spcAft>
              <a:buClr>
                <a:srgbClr val="000000"/>
              </a:buClr>
              <a:buSzPts val="2300"/>
              <a:buFont typeface="Arial"/>
              <a:buNone/>
            </a:pPr>
            <a:r>
              <a:rPr lang="en-IE" sz="2300" b="1" i="0" u="none" strike="noStrike" cap="none">
                <a:solidFill>
                  <a:schemeClr val="lt1"/>
                </a:solidFill>
                <a:latin typeface="Calibri"/>
                <a:ea typeface="Calibri"/>
                <a:cs typeface="Calibri"/>
                <a:sym typeface="Calibri"/>
              </a:rPr>
              <a:t>Teaching Centres</a:t>
            </a:r>
            <a:endParaRPr sz="2300" b="1" i="0" u="none" strike="noStrike" cap="none">
              <a:solidFill>
                <a:schemeClr val="lt1"/>
              </a:solidFill>
              <a:latin typeface="Calibri"/>
              <a:ea typeface="Calibri"/>
              <a:cs typeface="Calibri"/>
              <a:sym typeface="Calibri"/>
            </a:endParaRPr>
          </a:p>
          <a:p>
            <a:pPr marL="635000" marR="0" lvl="1" indent="0" algn="l" rtl="0">
              <a:lnSpc>
                <a:spcPct val="150000"/>
              </a:lnSpc>
              <a:spcBef>
                <a:spcPts val="0"/>
              </a:spcBef>
              <a:spcAft>
                <a:spcPts val="0"/>
              </a:spcAft>
              <a:buClr>
                <a:srgbClr val="000000"/>
              </a:buClr>
              <a:buSzPts val="2300"/>
              <a:buFont typeface="Arial"/>
              <a:buNone/>
            </a:pPr>
            <a:r>
              <a:rPr lang="en-IE" sz="2300" b="1" i="0" u="none" strike="noStrike" cap="none">
                <a:solidFill>
                  <a:schemeClr val="lt1"/>
                </a:solidFill>
                <a:latin typeface="Calibri"/>
                <a:ea typeface="Calibri"/>
                <a:cs typeface="Calibri"/>
                <a:sym typeface="Calibri"/>
              </a:rPr>
              <a:t>Irish-Language Centres</a:t>
            </a:r>
            <a:endParaRPr sz="2300" b="1" i="0" u="none" strike="noStrike" cap="none">
              <a:solidFill>
                <a:schemeClr val="lt1"/>
              </a:solidFill>
              <a:latin typeface="Calibri"/>
              <a:ea typeface="Calibri"/>
              <a:cs typeface="Calibri"/>
              <a:sym typeface="Calibri"/>
            </a:endParaRPr>
          </a:p>
          <a:p>
            <a:pPr marL="635000" marR="0" lvl="1" indent="0" algn="l" rtl="0">
              <a:lnSpc>
                <a:spcPct val="150000"/>
              </a:lnSpc>
              <a:spcBef>
                <a:spcPts val="0"/>
              </a:spcBef>
              <a:spcAft>
                <a:spcPts val="0"/>
              </a:spcAft>
              <a:buClr>
                <a:srgbClr val="000000"/>
              </a:buClr>
              <a:buSzPts val="2300"/>
              <a:buFont typeface="Arial"/>
              <a:buNone/>
            </a:pPr>
            <a:r>
              <a:rPr lang="en-IE" sz="2300" b="1" i="0" u="none" strike="noStrike" cap="none">
                <a:solidFill>
                  <a:schemeClr val="lt1"/>
                </a:solidFill>
                <a:latin typeface="Calibri"/>
                <a:ea typeface="Calibri"/>
                <a:cs typeface="Calibri"/>
                <a:sym typeface="Calibri"/>
              </a:rPr>
              <a:t>Research Centres</a:t>
            </a:r>
            <a:endParaRPr sz="2300" b="1" i="0" u="none" strike="noStrike" cap="none">
              <a:solidFill>
                <a:schemeClr val="lt1"/>
              </a:solidFill>
              <a:latin typeface="Calibri"/>
              <a:ea typeface="Calibri"/>
              <a:cs typeface="Calibri"/>
              <a:sym typeface="Calibri"/>
            </a:endParaRPr>
          </a:p>
        </p:txBody>
      </p:sp>
      <p:sp>
        <p:nvSpPr>
          <p:cNvPr id="370" name="Google Shape;370;p23"/>
          <p:cNvSpPr txBox="1"/>
          <p:nvPr/>
        </p:nvSpPr>
        <p:spPr>
          <a:xfrm>
            <a:off x="398405" y="381158"/>
            <a:ext cx="3939300" cy="1315500"/>
          </a:xfrm>
          <a:prstGeom prst="rect">
            <a:avLst/>
          </a:prstGeom>
          <a:noFill/>
          <a:ln>
            <a:noFill/>
          </a:ln>
        </p:spPr>
        <p:txBody>
          <a:bodyPr spcFirstLastPara="1" wrap="square" lIns="91425" tIns="45700" rIns="91425" bIns="45700" anchor="t" anchorCtr="0">
            <a:noAutofit/>
          </a:bodyPr>
          <a:lstStyle/>
          <a:p>
            <a:pPr marL="6350" marR="0" lvl="1" indent="0" algn="l" rtl="0">
              <a:lnSpc>
                <a:spcPct val="70000"/>
              </a:lnSpc>
              <a:spcBef>
                <a:spcPts val="0"/>
              </a:spcBef>
              <a:spcAft>
                <a:spcPts val="0"/>
              </a:spcAft>
              <a:buClr>
                <a:srgbClr val="000000"/>
              </a:buClr>
              <a:buSzPts val="5500"/>
              <a:buFont typeface="Arial"/>
              <a:buNone/>
            </a:pPr>
            <a:r>
              <a:rPr lang="en-IE" sz="5500" b="0" i="0" u="none" strike="noStrike" cap="none">
                <a:solidFill>
                  <a:schemeClr val="lt1"/>
                </a:solidFill>
                <a:latin typeface="Calibri"/>
                <a:ea typeface="Calibri"/>
                <a:cs typeface="Calibri"/>
                <a:sym typeface="Calibri"/>
              </a:rPr>
              <a:t>NUI Galway</a:t>
            </a:r>
            <a:endParaRPr sz="1400" b="0" i="0" u="none" strike="noStrike" cap="none">
              <a:solidFill>
                <a:srgbClr val="000000"/>
              </a:solidFill>
              <a:latin typeface="Arial"/>
              <a:ea typeface="Arial"/>
              <a:cs typeface="Arial"/>
              <a:sym typeface="Arial"/>
            </a:endParaRPr>
          </a:p>
          <a:p>
            <a:pPr marL="6350" marR="0" lvl="1" indent="0" algn="l" rtl="0">
              <a:lnSpc>
                <a:spcPct val="70000"/>
              </a:lnSpc>
              <a:spcBef>
                <a:spcPts val="0"/>
              </a:spcBef>
              <a:spcAft>
                <a:spcPts val="0"/>
              </a:spcAft>
              <a:buClr>
                <a:srgbClr val="000000"/>
              </a:buClr>
              <a:buSzPts val="5500"/>
              <a:buFont typeface="Arial"/>
              <a:buNone/>
            </a:pPr>
            <a:r>
              <a:rPr lang="en-IE" sz="5500" b="0" i="0" u="none" strike="noStrike" cap="none">
                <a:solidFill>
                  <a:schemeClr val="lt1"/>
                </a:solidFill>
                <a:latin typeface="Calibri"/>
                <a:ea typeface="Calibri"/>
                <a:cs typeface="Calibri"/>
                <a:sym typeface="Calibri"/>
              </a:rPr>
              <a:t>Campuses</a:t>
            </a:r>
            <a:endParaRPr sz="1400" b="0" i="0" u="none" strike="noStrike" cap="none">
              <a:solidFill>
                <a:srgbClr val="000000"/>
              </a:solidFill>
              <a:latin typeface="Arial"/>
              <a:ea typeface="Arial"/>
              <a:cs typeface="Arial"/>
              <a:sym typeface="Arial"/>
            </a:endParaRPr>
          </a:p>
        </p:txBody>
      </p:sp>
      <p:sp>
        <p:nvSpPr>
          <p:cNvPr id="371" name="Google Shape;371;p23"/>
          <p:cNvSpPr txBox="1"/>
          <p:nvPr/>
        </p:nvSpPr>
        <p:spPr>
          <a:xfrm>
            <a:off x="4839292" y="4732515"/>
            <a:ext cx="1902900" cy="568500"/>
          </a:xfrm>
          <a:prstGeom prst="rect">
            <a:avLst/>
          </a:prstGeom>
          <a:noFill/>
          <a:ln>
            <a:noFill/>
          </a:ln>
        </p:spPr>
        <p:txBody>
          <a:bodyPr spcFirstLastPara="1" wrap="square" lIns="91425" tIns="45700" rIns="91425" bIns="45700" anchor="t" anchorCtr="0">
            <a:noAutofit/>
          </a:bodyPr>
          <a:lstStyle/>
          <a:p>
            <a:pPr marL="12700" marR="0" lvl="1" indent="0" algn="l" rtl="0">
              <a:lnSpc>
                <a:spcPct val="150000"/>
              </a:lnSpc>
              <a:spcBef>
                <a:spcPts val="0"/>
              </a:spcBef>
              <a:spcAft>
                <a:spcPts val="0"/>
              </a:spcAft>
              <a:buClr>
                <a:srgbClr val="000000"/>
              </a:buClr>
              <a:buSzPts val="2300"/>
              <a:buFont typeface="Arial"/>
              <a:buNone/>
            </a:pPr>
            <a:r>
              <a:rPr lang="en-IE" sz="2300" b="1" i="0" u="none" strike="noStrike" cap="none">
                <a:solidFill>
                  <a:schemeClr val="lt1"/>
                </a:solidFill>
                <a:latin typeface="Calibri"/>
                <a:ea typeface="Calibri"/>
                <a:cs typeface="Calibri"/>
                <a:sym typeface="Calibri"/>
              </a:rPr>
              <a:t>Limerick</a:t>
            </a:r>
            <a:endParaRPr sz="1400" b="0" i="0" u="none" strike="noStrike" cap="none">
              <a:solidFill>
                <a:srgbClr val="000000"/>
              </a:solidFill>
              <a:latin typeface="Arial"/>
              <a:ea typeface="Arial"/>
              <a:cs typeface="Arial"/>
              <a:sym typeface="Arial"/>
            </a:endParaRPr>
          </a:p>
        </p:txBody>
      </p:sp>
      <p:sp>
        <p:nvSpPr>
          <p:cNvPr id="372" name="Google Shape;372;p23"/>
          <p:cNvSpPr/>
          <p:nvPr/>
        </p:nvSpPr>
        <p:spPr>
          <a:xfrm>
            <a:off x="4692197" y="5007677"/>
            <a:ext cx="185100" cy="185100"/>
          </a:xfrm>
          <a:prstGeom prst="ellipse">
            <a:avLst/>
          </a:prstGeom>
          <a:solidFill>
            <a:srgbClr val="28467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3" name="Google Shape;373;p23"/>
          <p:cNvSpPr txBox="1"/>
          <p:nvPr/>
        </p:nvSpPr>
        <p:spPr>
          <a:xfrm>
            <a:off x="6801846" y="3688213"/>
            <a:ext cx="1545900" cy="568500"/>
          </a:xfrm>
          <a:prstGeom prst="rect">
            <a:avLst/>
          </a:prstGeom>
          <a:noFill/>
          <a:ln>
            <a:noFill/>
          </a:ln>
        </p:spPr>
        <p:txBody>
          <a:bodyPr spcFirstLastPara="1" wrap="square" lIns="91425" tIns="45700" rIns="91425" bIns="45700" anchor="t" anchorCtr="0">
            <a:noAutofit/>
          </a:bodyPr>
          <a:lstStyle/>
          <a:p>
            <a:pPr marL="12700" marR="0" lvl="1" indent="0" algn="l" rtl="0">
              <a:lnSpc>
                <a:spcPct val="150000"/>
              </a:lnSpc>
              <a:spcBef>
                <a:spcPts val="0"/>
              </a:spcBef>
              <a:spcAft>
                <a:spcPts val="0"/>
              </a:spcAft>
              <a:buClr>
                <a:srgbClr val="000000"/>
              </a:buClr>
              <a:buSzPts val="2300"/>
              <a:buFont typeface="Arial"/>
              <a:buNone/>
            </a:pPr>
            <a:r>
              <a:rPr lang="en-IE" sz="2300" b="1" i="0" u="none" strike="noStrike" cap="none">
                <a:solidFill>
                  <a:schemeClr val="lt1"/>
                </a:solidFill>
                <a:latin typeface="Calibri"/>
                <a:ea typeface="Calibri"/>
                <a:cs typeface="Calibri"/>
                <a:sym typeface="Calibri"/>
              </a:rPr>
              <a:t>Dublin</a:t>
            </a:r>
            <a:endParaRPr sz="2300" b="1" i="0" u="none" strike="noStrike" cap="none">
              <a:solidFill>
                <a:schemeClr val="lt1"/>
              </a:solidFill>
              <a:latin typeface="Calibri"/>
              <a:ea typeface="Calibri"/>
              <a:cs typeface="Calibri"/>
              <a:sym typeface="Calibri"/>
            </a:endParaRPr>
          </a:p>
        </p:txBody>
      </p:sp>
      <p:sp>
        <p:nvSpPr>
          <p:cNvPr id="374" name="Google Shape;374;p23"/>
          <p:cNvSpPr/>
          <p:nvPr/>
        </p:nvSpPr>
        <p:spPr>
          <a:xfrm>
            <a:off x="7524449" y="3737032"/>
            <a:ext cx="185100" cy="185100"/>
          </a:xfrm>
          <a:prstGeom prst="ellipse">
            <a:avLst/>
          </a:prstGeom>
          <a:solidFill>
            <a:srgbClr val="28467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5" name="Google Shape;375;p23"/>
          <p:cNvSpPr txBox="1"/>
          <p:nvPr/>
        </p:nvSpPr>
        <p:spPr>
          <a:xfrm>
            <a:off x="7202902" y="1137911"/>
            <a:ext cx="1545900" cy="568500"/>
          </a:xfrm>
          <a:prstGeom prst="rect">
            <a:avLst/>
          </a:prstGeom>
          <a:noFill/>
          <a:ln>
            <a:noFill/>
          </a:ln>
        </p:spPr>
        <p:txBody>
          <a:bodyPr spcFirstLastPara="1" wrap="square" lIns="91425" tIns="45700" rIns="91425" bIns="45700" anchor="t" anchorCtr="0">
            <a:noAutofit/>
          </a:bodyPr>
          <a:lstStyle/>
          <a:p>
            <a:pPr marL="12700" marR="0" lvl="1" indent="0" algn="l" rtl="0">
              <a:lnSpc>
                <a:spcPct val="150000"/>
              </a:lnSpc>
              <a:spcBef>
                <a:spcPts val="0"/>
              </a:spcBef>
              <a:spcAft>
                <a:spcPts val="0"/>
              </a:spcAft>
              <a:buClr>
                <a:srgbClr val="000000"/>
              </a:buClr>
              <a:buSzPts val="2300"/>
              <a:buFont typeface="Arial"/>
              <a:buNone/>
            </a:pPr>
            <a:r>
              <a:rPr lang="en-IE" sz="2300" b="1" i="0" u="none" strike="noStrike" cap="none">
                <a:solidFill>
                  <a:schemeClr val="lt1"/>
                </a:solidFill>
                <a:latin typeface="Calibri"/>
                <a:ea typeface="Calibri"/>
                <a:cs typeface="Calibri"/>
                <a:sym typeface="Calibri"/>
              </a:rPr>
              <a:t>Belfast</a:t>
            </a:r>
            <a:endParaRPr sz="2300" b="1" i="0" u="none" strike="noStrike" cap="none">
              <a:solidFill>
                <a:schemeClr val="lt1"/>
              </a:solidFill>
              <a:latin typeface="Calibri"/>
              <a:ea typeface="Calibri"/>
              <a:cs typeface="Calibri"/>
              <a:sym typeface="Calibri"/>
            </a:endParaRPr>
          </a:p>
        </p:txBody>
      </p:sp>
      <p:sp>
        <p:nvSpPr>
          <p:cNvPr id="376" name="Google Shape;376;p23"/>
          <p:cNvSpPr/>
          <p:nvPr/>
        </p:nvSpPr>
        <p:spPr>
          <a:xfrm>
            <a:off x="7887594" y="1161947"/>
            <a:ext cx="185100" cy="185100"/>
          </a:xfrm>
          <a:prstGeom prst="ellipse">
            <a:avLst/>
          </a:prstGeom>
          <a:solidFill>
            <a:srgbClr val="28467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3"/>
          <p:cNvSpPr txBox="1"/>
          <p:nvPr/>
        </p:nvSpPr>
        <p:spPr>
          <a:xfrm>
            <a:off x="4542221" y="3893712"/>
            <a:ext cx="1902900" cy="568500"/>
          </a:xfrm>
          <a:prstGeom prst="rect">
            <a:avLst/>
          </a:prstGeom>
          <a:noFill/>
          <a:ln>
            <a:noFill/>
          </a:ln>
        </p:spPr>
        <p:txBody>
          <a:bodyPr spcFirstLastPara="1" wrap="square" lIns="91425" tIns="45700" rIns="91425" bIns="45700" anchor="t" anchorCtr="0">
            <a:noAutofit/>
          </a:bodyPr>
          <a:lstStyle/>
          <a:p>
            <a:pPr marL="12700" marR="0" lvl="1" indent="0" algn="l" rtl="0">
              <a:lnSpc>
                <a:spcPct val="150000"/>
              </a:lnSpc>
              <a:spcBef>
                <a:spcPts val="0"/>
              </a:spcBef>
              <a:spcAft>
                <a:spcPts val="0"/>
              </a:spcAft>
              <a:buClr>
                <a:srgbClr val="000000"/>
              </a:buClr>
              <a:buSzPts val="2300"/>
              <a:buFont typeface="Arial"/>
              <a:buNone/>
            </a:pPr>
            <a:r>
              <a:rPr lang="en-IE" sz="2300" b="1" i="0" u="none" strike="noStrike" cap="none">
                <a:solidFill>
                  <a:schemeClr val="lt1"/>
                </a:solidFill>
                <a:latin typeface="Calibri"/>
                <a:ea typeface="Calibri"/>
                <a:cs typeface="Calibri"/>
                <a:sym typeface="Calibri"/>
              </a:rPr>
              <a:t>GALWAY</a:t>
            </a:r>
            <a:endParaRPr sz="1400" b="0" i="0" u="none" strike="noStrike" cap="none">
              <a:solidFill>
                <a:srgbClr val="000000"/>
              </a:solidFill>
              <a:latin typeface="Arial"/>
              <a:ea typeface="Arial"/>
              <a:cs typeface="Arial"/>
              <a:sym typeface="Arial"/>
            </a:endParaRPr>
          </a:p>
        </p:txBody>
      </p:sp>
      <p:pic>
        <p:nvPicPr>
          <p:cNvPr id="378" name="Google Shape;378;p23"/>
          <p:cNvPicPr preferRelativeResize="0"/>
          <p:nvPr/>
        </p:nvPicPr>
        <p:blipFill rotWithShape="1">
          <a:blip r:embed="rId3">
            <a:alphaModFix/>
          </a:blip>
          <a:srcRect r="69541"/>
          <a:stretch/>
        </p:blipFill>
        <p:spPr>
          <a:xfrm>
            <a:off x="4219636" y="3671015"/>
            <a:ext cx="314705" cy="319073"/>
          </a:xfrm>
          <a:prstGeom prst="rect">
            <a:avLst/>
          </a:prstGeom>
          <a:noFill/>
          <a:ln>
            <a:noFill/>
          </a:ln>
        </p:spPr>
      </p:pic>
      <p:grpSp>
        <p:nvGrpSpPr>
          <p:cNvPr id="379" name="Google Shape;379;p23"/>
          <p:cNvGrpSpPr/>
          <p:nvPr/>
        </p:nvGrpSpPr>
        <p:grpSpPr>
          <a:xfrm>
            <a:off x="4114023" y="4135040"/>
            <a:ext cx="275572" cy="275572"/>
            <a:chOff x="4335701" y="3850853"/>
            <a:chExt cx="319800" cy="319800"/>
          </a:xfrm>
        </p:grpSpPr>
        <p:sp>
          <p:nvSpPr>
            <p:cNvPr id="380" name="Google Shape;380;p23"/>
            <p:cNvSpPr/>
            <p:nvPr/>
          </p:nvSpPr>
          <p:spPr>
            <a:xfrm>
              <a:off x="4335701" y="3850853"/>
              <a:ext cx="319800" cy="319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81" name="Google Shape;381;p23"/>
            <p:cNvPicPr preferRelativeResize="0"/>
            <p:nvPr/>
          </p:nvPicPr>
          <p:blipFill rotWithShape="1">
            <a:blip r:embed="rId4">
              <a:alphaModFix/>
            </a:blip>
            <a:srcRect r="76243"/>
            <a:stretch/>
          </p:blipFill>
          <p:spPr>
            <a:xfrm rot="10800000" flipH="1">
              <a:off x="4384776" y="3881320"/>
              <a:ext cx="252280" cy="258954"/>
            </a:xfrm>
            <a:prstGeom prst="rect">
              <a:avLst/>
            </a:prstGeom>
            <a:noFill/>
            <a:ln>
              <a:noFill/>
            </a:ln>
          </p:spPr>
        </p:pic>
      </p:grpSp>
      <p:grpSp>
        <p:nvGrpSpPr>
          <p:cNvPr id="382" name="Google Shape;382;p23"/>
          <p:cNvGrpSpPr/>
          <p:nvPr/>
        </p:nvGrpSpPr>
        <p:grpSpPr>
          <a:xfrm>
            <a:off x="4570239" y="3711808"/>
            <a:ext cx="249202" cy="249462"/>
            <a:chOff x="5235088" y="3530081"/>
            <a:chExt cx="289198" cy="289500"/>
          </a:xfrm>
        </p:grpSpPr>
        <p:sp>
          <p:nvSpPr>
            <p:cNvPr id="383" name="Google Shape;383;p23"/>
            <p:cNvSpPr/>
            <p:nvPr/>
          </p:nvSpPr>
          <p:spPr>
            <a:xfrm>
              <a:off x="5235986" y="3530081"/>
              <a:ext cx="288300" cy="289500"/>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84" name="Google Shape;384;p23"/>
            <p:cNvPicPr preferRelativeResize="0"/>
            <p:nvPr/>
          </p:nvPicPr>
          <p:blipFill rotWithShape="1">
            <a:blip r:embed="rId5">
              <a:alphaModFix/>
            </a:blip>
            <a:srcRect l="54696" t="-3348" r="20795" b="2795"/>
            <a:stretch/>
          </p:blipFill>
          <p:spPr>
            <a:xfrm flipH="1">
              <a:off x="5235088" y="3544831"/>
              <a:ext cx="262042" cy="260742"/>
            </a:xfrm>
            <a:prstGeom prst="rect">
              <a:avLst/>
            </a:prstGeom>
            <a:noFill/>
            <a:ln>
              <a:noFill/>
            </a:ln>
          </p:spPr>
        </p:pic>
      </p:grpSp>
      <p:grpSp>
        <p:nvGrpSpPr>
          <p:cNvPr id="385" name="Google Shape;385;p23"/>
          <p:cNvGrpSpPr/>
          <p:nvPr/>
        </p:nvGrpSpPr>
        <p:grpSpPr>
          <a:xfrm>
            <a:off x="4416552" y="4854384"/>
            <a:ext cx="275730" cy="275730"/>
            <a:chOff x="5527990" y="3750678"/>
            <a:chExt cx="393900" cy="393900"/>
          </a:xfrm>
        </p:grpSpPr>
        <p:sp>
          <p:nvSpPr>
            <p:cNvPr id="386" name="Google Shape;386;p23"/>
            <p:cNvSpPr/>
            <p:nvPr/>
          </p:nvSpPr>
          <p:spPr>
            <a:xfrm>
              <a:off x="5527990" y="3750678"/>
              <a:ext cx="393900" cy="393900"/>
            </a:xfrm>
            <a:prstGeom prst="ellipse">
              <a:avLst/>
            </a:prstGeom>
            <a:solidFill>
              <a:srgbClr val="FF8B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87" name="Google Shape;387;p23"/>
            <p:cNvPicPr preferRelativeResize="0"/>
            <p:nvPr/>
          </p:nvPicPr>
          <p:blipFill rotWithShape="1">
            <a:blip r:embed="rId4">
              <a:alphaModFix/>
            </a:blip>
            <a:srcRect l="27239" t="-3690" r="49000" b="3127"/>
            <a:stretch/>
          </p:blipFill>
          <p:spPr>
            <a:xfrm flipH="1">
              <a:off x="5560423" y="3788182"/>
              <a:ext cx="310550" cy="318766"/>
            </a:xfrm>
            <a:prstGeom prst="rect">
              <a:avLst/>
            </a:prstGeom>
            <a:noFill/>
            <a:ln>
              <a:noFill/>
            </a:ln>
          </p:spPr>
        </p:pic>
      </p:grpSp>
      <p:grpSp>
        <p:nvGrpSpPr>
          <p:cNvPr id="388" name="Google Shape;388;p23"/>
          <p:cNvGrpSpPr/>
          <p:nvPr/>
        </p:nvGrpSpPr>
        <p:grpSpPr>
          <a:xfrm>
            <a:off x="5131473" y="3692607"/>
            <a:ext cx="275572" cy="275572"/>
            <a:chOff x="5777361" y="3530081"/>
            <a:chExt cx="319800" cy="319800"/>
          </a:xfrm>
        </p:grpSpPr>
        <p:sp>
          <p:nvSpPr>
            <p:cNvPr id="389" name="Google Shape;389;p23"/>
            <p:cNvSpPr/>
            <p:nvPr/>
          </p:nvSpPr>
          <p:spPr>
            <a:xfrm>
              <a:off x="5777361" y="3530081"/>
              <a:ext cx="319800" cy="319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90" name="Google Shape;390;p23"/>
            <p:cNvPicPr preferRelativeResize="0"/>
            <p:nvPr/>
          </p:nvPicPr>
          <p:blipFill rotWithShape="1">
            <a:blip r:embed="rId4">
              <a:alphaModFix/>
            </a:blip>
            <a:srcRect r="76243"/>
            <a:stretch/>
          </p:blipFill>
          <p:spPr>
            <a:xfrm rot="10800000" flipH="1">
              <a:off x="5817162" y="3560548"/>
              <a:ext cx="252280" cy="258954"/>
            </a:xfrm>
            <a:prstGeom prst="rect">
              <a:avLst/>
            </a:prstGeom>
            <a:noFill/>
            <a:ln>
              <a:noFill/>
            </a:ln>
          </p:spPr>
        </p:pic>
      </p:grpSp>
      <p:grpSp>
        <p:nvGrpSpPr>
          <p:cNvPr id="391" name="Google Shape;391;p23"/>
          <p:cNvGrpSpPr/>
          <p:nvPr/>
        </p:nvGrpSpPr>
        <p:grpSpPr>
          <a:xfrm>
            <a:off x="3331178" y="3554958"/>
            <a:ext cx="275572" cy="275572"/>
            <a:chOff x="3845349" y="3308812"/>
            <a:chExt cx="319800" cy="319800"/>
          </a:xfrm>
        </p:grpSpPr>
        <p:sp>
          <p:nvSpPr>
            <p:cNvPr id="392" name="Google Shape;392;p23"/>
            <p:cNvSpPr/>
            <p:nvPr/>
          </p:nvSpPr>
          <p:spPr>
            <a:xfrm>
              <a:off x="3845349" y="3308812"/>
              <a:ext cx="319800" cy="319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93" name="Google Shape;393;p23"/>
            <p:cNvPicPr preferRelativeResize="0"/>
            <p:nvPr/>
          </p:nvPicPr>
          <p:blipFill rotWithShape="1">
            <a:blip r:embed="rId4">
              <a:alphaModFix/>
            </a:blip>
            <a:srcRect r="76243"/>
            <a:stretch/>
          </p:blipFill>
          <p:spPr>
            <a:xfrm rot="10800000" flipH="1">
              <a:off x="3885150" y="3339279"/>
              <a:ext cx="252280" cy="258954"/>
            </a:xfrm>
            <a:prstGeom prst="rect">
              <a:avLst/>
            </a:prstGeom>
            <a:noFill/>
            <a:ln>
              <a:noFill/>
            </a:ln>
          </p:spPr>
        </p:pic>
      </p:grpSp>
      <p:grpSp>
        <p:nvGrpSpPr>
          <p:cNvPr id="394" name="Google Shape;394;p23"/>
          <p:cNvGrpSpPr/>
          <p:nvPr/>
        </p:nvGrpSpPr>
        <p:grpSpPr>
          <a:xfrm>
            <a:off x="4819464" y="3114234"/>
            <a:ext cx="249202" cy="249462"/>
            <a:chOff x="5173661" y="3130180"/>
            <a:chExt cx="289198" cy="289500"/>
          </a:xfrm>
        </p:grpSpPr>
        <p:sp>
          <p:nvSpPr>
            <p:cNvPr id="395" name="Google Shape;395;p23"/>
            <p:cNvSpPr/>
            <p:nvPr/>
          </p:nvSpPr>
          <p:spPr>
            <a:xfrm>
              <a:off x="5174559" y="3130180"/>
              <a:ext cx="288300" cy="289500"/>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96" name="Google Shape;396;p23"/>
            <p:cNvPicPr preferRelativeResize="0"/>
            <p:nvPr/>
          </p:nvPicPr>
          <p:blipFill rotWithShape="1">
            <a:blip r:embed="rId5">
              <a:alphaModFix/>
            </a:blip>
            <a:srcRect l="54696" t="-3348" r="20795" b="2795"/>
            <a:stretch/>
          </p:blipFill>
          <p:spPr>
            <a:xfrm flipH="1">
              <a:off x="5173661" y="3144930"/>
              <a:ext cx="262042" cy="260742"/>
            </a:xfrm>
            <a:prstGeom prst="rect">
              <a:avLst/>
            </a:prstGeom>
            <a:noFill/>
            <a:ln>
              <a:noFill/>
            </a:ln>
          </p:spPr>
        </p:pic>
      </p:grpSp>
      <p:grpSp>
        <p:nvGrpSpPr>
          <p:cNvPr id="397" name="Google Shape;397;p23"/>
          <p:cNvGrpSpPr/>
          <p:nvPr/>
        </p:nvGrpSpPr>
        <p:grpSpPr>
          <a:xfrm>
            <a:off x="3955802" y="2638862"/>
            <a:ext cx="249202" cy="249462"/>
            <a:chOff x="4400356" y="3054140"/>
            <a:chExt cx="289198" cy="289500"/>
          </a:xfrm>
        </p:grpSpPr>
        <p:sp>
          <p:nvSpPr>
            <p:cNvPr id="398" name="Google Shape;398;p23"/>
            <p:cNvSpPr/>
            <p:nvPr/>
          </p:nvSpPr>
          <p:spPr>
            <a:xfrm>
              <a:off x="4401254" y="3054140"/>
              <a:ext cx="288300" cy="289500"/>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99" name="Google Shape;399;p23"/>
            <p:cNvPicPr preferRelativeResize="0"/>
            <p:nvPr/>
          </p:nvPicPr>
          <p:blipFill rotWithShape="1">
            <a:blip r:embed="rId5">
              <a:alphaModFix/>
            </a:blip>
            <a:srcRect l="54696" t="-3348" r="20795" b="2795"/>
            <a:stretch/>
          </p:blipFill>
          <p:spPr>
            <a:xfrm flipH="1">
              <a:off x="4400356" y="3068890"/>
              <a:ext cx="262042" cy="260742"/>
            </a:xfrm>
            <a:prstGeom prst="rect">
              <a:avLst/>
            </a:prstGeom>
            <a:noFill/>
            <a:ln>
              <a:noFill/>
            </a:ln>
          </p:spPr>
        </p:pic>
      </p:grpSp>
      <p:grpSp>
        <p:nvGrpSpPr>
          <p:cNvPr id="400" name="Google Shape;400;p23"/>
          <p:cNvGrpSpPr/>
          <p:nvPr/>
        </p:nvGrpSpPr>
        <p:grpSpPr>
          <a:xfrm>
            <a:off x="4870201" y="1803559"/>
            <a:ext cx="249202" cy="249462"/>
            <a:chOff x="5135034" y="1860358"/>
            <a:chExt cx="289198" cy="289500"/>
          </a:xfrm>
        </p:grpSpPr>
        <p:sp>
          <p:nvSpPr>
            <p:cNvPr id="401" name="Google Shape;401;p23"/>
            <p:cNvSpPr/>
            <p:nvPr/>
          </p:nvSpPr>
          <p:spPr>
            <a:xfrm>
              <a:off x="5135932" y="1860358"/>
              <a:ext cx="288300" cy="289500"/>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02" name="Google Shape;402;p23"/>
            <p:cNvPicPr preferRelativeResize="0"/>
            <p:nvPr/>
          </p:nvPicPr>
          <p:blipFill rotWithShape="1">
            <a:blip r:embed="rId5">
              <a:alphaModFix/>
            </a:blip>
            <a:srcRect l="54696" t="-3348" r="20795" b="2795"/>
            <a:stretch/>
          </p:blipFill>
          <p:spPr>
            <a:xfrm flipH="1">
              <a:off x="5135034" y="1875108"/>
              <a:ext cx="262042" cy="260742"/>
            </a:xfrm>
            <a:prstGeom prst="rect">
              <a:avLst/>
            </a:prstGeom>
            <a:noFill/>
            <a:ln>
              <a:noFill/>
            </a:ln>
          </p:spPr>
        </p:pic>
      </p:grpSp>
      <p:grpSp>
        <p:nvGrpSpPr>
          <p:cNvPr id="403" name="Google Shape;403;p23"/>
          <p:cNvGrpSpPr/>
          <p:nvPr/>
        </p:nvGrpSpPr>
        <p:grpSpPr>
          <a:xfrm>
            <a:off x="5154468" y="1879730"/>
            <a:ext cx="275572" cy="275572"/>
            <a:chOff x="5445656" y="1844640"/>
            <a:chExt cx="319800" cy="319800"/>
          </a:xfrm>
        </p:grpSpPr>
        <p:sp>
          <p:nvSpPr>
            <p:cNvPr id="404" name="Google Shape;404;p23"/>
            <p:cNvSpPr/>
            <p:nvPr/>
          </p:nvSpPr>
          <p:spPr>
            <a:xfrm>
              <a:off x="5445656" y="1844640"/>
              <a:ext cx="319800" cy="319800"/>
            </a:xfrm>
            <a:prstGeom prst="ellipse">
              <a:avLst/>
            </a:prstGeom>
            <a:solidFill>
              <a:srgbClr val="FF8B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05" name="Google Shape;405;p23"/>
            <p:cNvPicPr preferRelativeResize="0"/>
            <p:nvPr/>
          </p:nvPicPr>
          <p:blipFill rotWithShape="1">
            <a:blip r:embed="rId4">
              <a:alphaModFix/>
            </a:blip>
            <a:srcRect l="27239" t="-3690" r="49000" b="3127"/>
            <a:stretch/>
          </p:blipFill>
          <p:spPr>
            <a:xfrm flipH="1">
              <a:off x="5470281" y="1875107"/>
              <a:ext cx="252280" cy="258954"/>
            </a:xfrm>
            <a:prstGeom prst="rect">
              <a:avLst/>
            </a:prstGeom>
            <a:noFill/>
            <a:ln>
              <a:noFill/>
            </a:ln>
          </p:spPr>
        </p:pic>
      </p:grpSp>
      <p:grpSp>
        <p:nvGrpSpPr>
          <p:cNvPr id="406" name="Google Shape;406;p23"/>
          <p:cNvGrpSpPr/>
          <p:nvPr/>
        </p:nvGrpSpPr>
        <p:grpSpPr>
          <a:xfrm>
            <a:off x="5642129" y="452941"/>
            <a:ext cx="249202" cy="249462"/>
            <a:chOff x="5938417" y="909357"/>
            <a:chExt cx="289198" cy="289500"/>
          </a:xfrm>
        </p:grpSpPr>
        <p:sp>
          <p:nvSpPr>
            <p:cNvPr id="407" name="Google Shape;407;p23"/>
            <p:cNvSpPr/>
            <p:nvPr/>
          </p:nvSpPr>
          <p:spPr>
            <a:xfrm>
              <a:off x="5939315" y="909357"/>
              <a:ext cx="288300" cy="289500"/>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08" name="Google Shape;408;p23"/>
            <p:cNvPicPr preferRelativeResize="0"/>
            <p:nvPr/>
          </p:nvPicPr>
          <p:blipFill rotWithShape="1">
            <a:blip r:embed="rId5">
              <a:alphaModFix/>
            </a:blip>
            <a:srcRect l="54696" t="-3348" r="20795" b="2795"/>
            <a:stretch/>
          </p:blipFill>
          <p:spPr>
            <a:xfrm flipH="1">
              <a:off x="5938417" y="924107"/>
              <a:ext cx="262042" cy="260742"/>
            </a:xfrm>
            <a:prstGeom prst="rect">
              <a:avLst/>
            </a:prstGeom>
            <a:noFill/>
            <a:ln>
              <a:noFill/>
            </a:ln>
          </p:spPr>
        </p:pic>
      </p:grpSp>
      <p:grpSp>
        <p:nvGrpSpPr>
          <p:cNvPr id="409" name="Google Shape;409;p23"/>
          <p:cNvGrpSpPr/>
          <p:nvPr/>
        </p:nvGrpSpPr>
        <p:grpSpPr>
          <a:xfrm>
            <a:off x="3646845" y="3622032"/>
            <a:ext cx="225802" cy="345192"/>
            <a:chOff x="4824527" y="2832223"/>
            <a:chExt cx="262042" cy="400594"/>
          </a:xfrm>
        </p:grpSpPr>
        <p:sp>
          <p:nvSpPr>
            <p:cNvPr id="410" name="Google Shape;410;p23"/>
            <p:cNvSpPr/>
            <p:nvPr/>
          </p:nvSpPr>
          <p:spPr>
            <a:xfrm>
              <a:off x="4835134" y="2954303"/>
              <a:ext cx="234000" cy="165000"/>
            </a:xfrm>
            <a:prstGeom prst="rect">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11" name="Google Shape;411;p23"/>
            <p:cNvGrpSpPr/>
            <p:nvPr/>
          </p:nvGrpSpPr>
          <p:grpSpPr>
            <a:xfrm>
              <a:off x="4824527" y="2832223"/>
              <a:ext cx="262042" cy="400594"/>
              <a:chOff x="4824527" y="2832223"/>
              <a:chExt cx="262042" cy="400594"/>
            </a:xfrm>
          </p:grpSpPr>
          <p:grpSp>
            <p:nvGrpSpPr>
              <p:cNvPr id="412" name="Google Shape;412;p23"/>
              <p:cNvGrpSpPr/>
              <p:nvPr/>
            </p:nvGrpSpPr>
            <p:grpSpPr>
              <a:xfrm>
                <a:off x="4832765" y="2832223"/>
                <a:ext cx="236400" cy="400594"/>
                <a:chOff x="4832765" y="2832223"/>
                <a:chExt cx="236400" cy="400594"/>
              </a:xfrm>
            </p:grpSpPr>
            <p:sp>
              <p:nvSpPr>
                <p:cNvPr id="413" name="Google Shape;413;p23"/>
                <p:cNvSpPr/>
                <p:nvPr/>
              </p:nvSpPr>
              <p:spPr>
                <a:xfrm>
                  <a:off x="4834464" y="2832223"/>
                  <a:ext cx="234600" cy="238200"/>
                </a:xfrm>
                <a:prstGeom prst="ellips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4" name="Google Shape;414;p23"/>
                <p:cNvSpPr/>
                <p:nvPr/>
              </p:nvSpPr>
              <p:spPr>
                <a:xfrm rot="-2665276">
                  <a:off x="4866957" y="3031714"/>
                  <a:ext cx="168017" cy="166106"/>
                </a:xfrm>
                <a:prstGeom prst="rtTriangl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415" name="Google Shape;415;p23"/>
              <p:cNvPicPr preferRelativeResize="0"/>
              <p:nvPr/>
            </p:nvPicPr>
            <p:blipFill rotWithShape="1">
              <a:blip r:embed="rId6">
                <a:alphaModFix/>
              </a:blip>
              <a:srcRect l="80868" t="-6431" r="-5283" b="6251"/>
              <a:stretch/>
            </p:blipFill>
            <p:spPr>
              <a:xfrm>
                <a:off x="4824527" y="2851191"/>
                <a:ext cx="262042" cy="260742"/>
              </a:xfrm>
              <a:prstGeom prst="rect">
                <a:avLst/>
              </a:prstGeom>
              <a:noFill/>
              <a:ln>
                <a:noFill/>
              </a:ln>
            </p:spPr>
          </p:pic>
        </p:grpSp>
      </p:grpSp>
      <p:grpSp>
        <p:nvGrpSpPr>
          <p:cNvPr id="416" name="Google Shape;416;p23"/>
          <p:cNvGrpSpPr/>
          <p:nvPr/>
        </p:nvGrpSpPr>
        <p:grpSpPr>
          <a:xfrm>
            <a:off x="3888212" y="3663578"/>
            <a:ext cx="225802" cy="345192"/>
            <a:chOff x="4824527" y="2832223"/>
            <a:chExt cx="262042" cy="400594"/>
          </a:xfrm>
        </p:grpSpPr>
        <p:sp>
          <p:nvSpPr>
            <p:cNvPr id="417" name="Google Shape;417;p23"/>
            <p:cNvSpPr/>
            <p:nvPr/>
          </p:nvSpPr>
          <p:spPr>
            <a:xfrm>
              <a:off x="4835134" y="2954303"/>
              <a:ext cx="234000" cy="165000"/>
            </a:xfrm>
            <a:prstGeom prst="rect">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18" name="Google Shape;418;p23"/>
            <p:cNvGrpSpPr/>
            <p:nvPr/>
          </p:nvGrpSpPr>
          <p:grpSpPr>
            <a:xfrm>
              <a:off x="4824527" y="2832223"/>
              <a:ext cx="262042" cy="400594"/>
              <a:chOff x="4824527" y="2832223"/>
              <a:chExt cx="262042" cy="400594"/>
            </a:xfrm>
          </p:grpSpPr>
          <p:grpSp>
            <p:nvGrpSpPr>
              <p:cNvPr id="419" name="Google Shape;419;p23"/>
              <p:cNvGrpSpPr/>
              <p:nvPr/>
            </p:nvGrpSpPr>
            <p:grpSpPr>
              <a:xfrm>
                <a:off x="4832765" y="2832223"/>
                <a:ext cx="236400" cy="400594"/>
                <a:chOff x="4832765" y="2832223"/>
                <a:chExt cx="236400" cy="400594"/>
              </a:xfrm>
            </p:grpSpPr>
            <p:sp>
              <p:nvSpPr>
                <p:cNvPr id="420" name="Google Shape;420;p23"/>
                <p:cNvSpPr/>
                <p:nvPr/>
              </p:nvSpPr>
              <p:spPr>
                <a:xfrm>
                  <a:off x="4834464" y="2832223"/>
                  <a:ext cx="234600" cy="238200"/>
                </a:xfrm>
                <a:prstGeom prst="ellips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1" name="Google Shape;421;p23"/>
                <p:cNvSpPr/>
                <p:nvPr/>
              </p:nvSpPr>
              <p:spPr>
                <a:xfrm rot="-2665276">
                  <a:off x="4866957" y="3031714"/>
                  <a:ext cx="168017" cy="166106"/>
                </a:xfrm>
                <a:prstGeom prst="rtTriangl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422" name="Google Shape;422;p23"/>
              <p:cNvPicPr preferRelativeResize="0"/>
              <p:nvPr/>
            </p:nvPicPr>
            <p:blipFill rotWithShape="1">
              <a:blip r:embed="rId6">
                <a:alphaModFix/>
              </a:blip>
              <a:srcRect l="80868" t="-6431" r="-5283" b="6251"/>
              <a:stretch/>
            </p:blipFill>
            <p:spPr>
              <a:xfrm>
                <a:off x="4824527" y="2851191"/>
                <a:ext cx="262042" cy="260742"/>
              </a:xfrm>
              <a:prstGeom prst="rect">
                <a:avLst/>
              </a:prstGeom>
              <a:noFill/>
              <a:ln>
                <a:noFill/>
              </a:ln>
            </p:spPr>
          </p:pic>
        </p:grpSp>
      </p:grpSp>
      <p:grpSp>
        <p:nvGrpSpPr>
          <p:cNvPr id="423" name="Google Shape;423;p23"/>
          <p:cNvGrpSpPr/>
          <p:nvPr/>
        </p:nvGrpSpPr>
        <p:grpSpPr>
          <a:xfrm>
            <a:off x="5424402" y="168990"/>
            <a:ext cx="225802" cy="345192"/>
            <a:chOff x="4824527" y="2832223"/>
            <a:chExt cx="262042" cy="400594"/>
          </a:xfrm>
        </p:grpSpPr>
        <p:sp>
          <p:nvSpPr>
            <p:cNvPr id="424" name="Google Shape;424;p23"/>
            <p:cNvSpPr/>
            <p:nvPr/>
          </p:nvSpPr>
          <p:spPr>
            <a:xfrm>
              <a:off x="4835134" y="2954303"/>
              <a:ext cx="234000" cy="165000"/>
            </a:xfrm>
            <a:prstGeom prst="rect">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25" name="Google Shape;425;p23"/>
            <p:cNvGrpSpPr/>
            <p:nvPr/>
          </p:nvGrpSpPr>
          <p:grpSpPr>
            <a:xfrm>
              <a:off x="4824527" y="2832223"/>
              <a:ext cx="262042" cy="400594"/>
              <a:chOff x="4824527" y="2832223"/>
              <a:chExt cx="262042" cy="400594"/>
            </a:xfrm>
          </p:grpSpPr>
          <p:grpSp>
            <p:nvGrpSpPr>
              <p:cNvPr id="426" name="Google Shape;426;p23"/>
              <p:cNvGrpSpPr/>
              <p:nvPr/>
            </p:nvGrpSpPr>
            <p:grpSpPr>
              <a:xfrm>
                <a:off x="4832765" y="2832223"/>
                <a:ext cx="236400" cy="400594"/>
                <a:chOff x="4832765" y="2832223"/>
                <a:chExt cx="236400" cy="400594"/>
              </a:xfrm>
            </p:grpSpPr>
            <p:sp>
              <p:nvSpPr>
                <p:cNvPr id="427" name="Google Shape;427;p23"/>
                <p:cNvSpPr/>
                <p:nvPr/>
              </p:nvSpPr>
              <p:spPr>
                <a:xfrm>
                  <a:off x="4834464" y="2832223"/>
                  <a:ext cx="234600" cy="238200"/>
                </a:xfrm>
                <a:prstGeom prst="ellips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8" name="Google Shape;428;p23"/>
                <p:cNvSpPr/>
                <p:nvPr/>
              </p:nvSpPr>
              <p:spPr>
                <a:xfrm rot="-2665276">
                  <a:off x="4866957" y="3031714"/>
                  <a:ext cx="168017" cy="166106"/>
                </a:xfrm>
                <a:prstGeom prst="rtTriangl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429" name="Google Shape;429;p23"/>
              <p:cNvPicPr preferRelativeResize="0"/>
              <p:nvPr/>
            </p:nvPicPr>
            <p:blipFill rotWithShape="1">
              <a:blip r:embed="rId6">
                <a:alphaModFix/>
              </a:blip>
              <a:srcRect l="80868" t="-6431" r="-5283" b="6251"/>
              <a:stretch/>
            </p:blipFill>
            <p:spPr>
              <a:xfrm>
                <a:off x="4824527" y="2851191"/>
                <a:ext cx="262042" cy="260742"/>
              </a:xfrm>
              <a:prstGeom prst="rect">
                <a:avLst/>
              </a:prstGeom>
              <a:noFill/>
              <a:ln>
                <a:noFill/>
              </a:ln>
            </p:spPr>
          </p:pic>
        </p:grpSp>
      </p:grpSp>
      <p:grpSp>
        <p:nvGrpSpPr>
          <p:cNvPr id="430" name="Google Shape;430;p23"/>
          <p:cNvGrpSpPr/>
          <p:nvPr/>
        </p:nvGrpSpPr>
        <p:grpSpPr>
          <a:xfrm>
            <a:off x="8617572" y="2873457"/>
            <a:ext cx="289198" cy="289500"/>
            <a:chOff x="5135034" y="1860358"/>
            <a:chExt cx="289198" cy="289500"/>
          </a:xfrm>
        </p:grpSpPr>
        <p:sp>
          <p:nvSpPr>
            <p:cNvPr id="431" name="Google Shape;431;p23"/>
            <p:cNvSpPr/>
            <p:nvPr/>
          </p:nvSpPr>
          <p:spPr>
            <a:xfrm>
              <a:off x="5135932" y="1860358"/>
              <a:ext cx="288300" cy="289500"/>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32" name="Google Shape;432;p23"/>
            <p:cNvPicPr preferRelativeResize="0"/>
            <p:nvPr/>
          </p:nvPicPr>
          <p:blipFill rotWithShape="1">
            <a:blip r:embed="rId7">
              <a:alphaModFix/>
            </a:blip>
            <a:srcRect l="54696" t="-3348" r="20795" b="2795"/>
            <a:stretch/>
          </p:blipFill>
          <p:spPr>
            <a:xfrm flipH="1">
              <a:off x="5135034" y="1875108"/>
              <a:ext cx="262042" cy="260742"/>
            </a:xfrm>
            <a:prstGeom prst="rect">
              <a:avLst/>
            </a:prstGeom>
            <a:noFill/>
            <a:ln>
              <a:noFill/>
            </a:ln>
          </p:spPr>
        </p:pic>
      </p:grpSp>
      <p:grpSp>
        <p:nvGrpSpPr>
          <p:cNvPr id="433" name="Google Shape;433;p23"/>
          <p:cNvGrpSpPr/>
          <p:nvPr/>
        </p:nvGrpSpPr>
        <p:grpSpPr>
          <a:xfrm>
            <a:off x="8636905" y="3872032"/>
            <a:ext cx="262042" cy="400594"/>
            <a:chOff x="4824527" y="2832223"/>
            <a:chExt cx="262042" cy="400594"/>
          </a:xfrm>
        </p:grpSpPr>
        <p:sp>
          <p:nvSpPr>
            <p:cNvPr id="434" name="Google Shape;434;p23"/>
            <p:cNvSpPr/>
            <p:nvPr/>
          </p:nvSpPr>
          <p:spPr>
            <a:xfrm>
              <a:off x="4835134" y="2954303"/>
              <a:ext cx="234000" cy="165000"/>
            </a:xfrm>
            <a:prstGeom prst="rect">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35" name="Google Shape;435;p23"/>
            <p:cNvGrpSpPr/>
            <p:nvPr/>
          </p:nvGrpSpPr>
          <p:grpSpPr>
            <a:xfrm>
              <a:off x="4824527" y="2832223"/>
              <a:ext cx="262042" cy="400594"/>
              <a:chOff x="4824527" y="2832223"/>
              <a:chExt cx="262042" cy="400594"/>
            </a:xfrm>
          </p:grpSpPr>
          <p:grpSp>
            <p:nvGrpSpPr>
              <p:cNvPr id="436" name="Google Shape;436;p23"/>
              <p:cNvGrpSpPr/>
              <p:nvPr/>
            </p:nvGrpSpPr>
            <p:grpSpPr>
              <a:xfrm>
                <a:off x="4832765" y="2832223"/>
                <a:ext cx="236400" cy="400594"/>
                <a:chOff x="4832765" y="2832223"/>
                <a:chExt cx="236400" cy="400594"/>
              </a:xfrm>
            </p:grpSpPr>
            <p:sp>
              <p:nvSpPr>
                <p:cNvPr id="437" name="Google Shape;437;p23"/>
                <p:cNvSpPr/>
                <p:nvPr/>
              </p:nvSpPr>
              <p:spPr>
                <a:xfrm>
                  <a:off x="4834464" y="2832223"/>
                  <a:ext cx="234600" cy="238200"/>
                </a:xfrm>
                <a:prstGeom prst="ellips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8" name="Google Shape;438;p23"/>
                <p:cNvSpPr/>
                <p:nvPr/>
              </p:nvSpPr>
              <p:spPr>
                <a:xfrm rot="-2665276">
                  <a:off x="4866957" y="3031714"/>
                  <a:ext cx="168017" cy="166106"/>
                </a:xfrm>
                <a:prstGeom prst="rtTriangl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439" name="Google Shape;439;p23"/>
              <p:cNvPicPr preferRelativeResize="0"/>
              <p:nvPr/>
            </p:nvPicPr>
            <p:blipFill rotWithShape="1">
              <a:blip r:embed="rId8">
                <a:alphaModFix/>
              </a:blip>
              <a:srcRect l="80868" t="-6431" r="-5283" b="6251"/>
              <a:stretch/>
            </p:blipFill>
            <p:spPr>
              <a:xfrm>
                <a:off x="4824527" y="2851191"/>
                <a:ext cx="262042" cy="260742"/>
              </a:xfrm>
              <a:prstGeom prst="rect">
                <a:avLst/>
              </a:prstGeom>
              <a:noFill/>
              <a:ln>
                <a:noFill/>
              </a:ln>
            </p:spPr>
          </p:pic>
        </p:grpSp>
      </p:grpSp>
      <p:grpSp>
        <p:nvGrpSpPr>
          <p:cNvPr id="440" name="Google Shape;440;p23"/>
          <p:cNvGrpSpPr/>
          <p:nvPr/>
        </p:nvGrpSpPr>
        <p:grpSpPr>
          <a:xfrm>
            <a:off x="8591759" y="3351127"/>
            <a:ext cx="319800" cy="319800"/>
            <a:chOff x="5445656" y="1844640"/>
            <a:chExt cx="319800" cy="319800"/>
          </a:xfrm>
        </p:grpSpPr>
        <p:sp>
          <p:nvSpPr>
            <p:cNvPr id="441" name="Google Shape;441;p23"/>
            <p:cNvSpPr/>
            <p:nvPr/>
          </p:nvSpPr>
          <p:spPr>
            <a:xfrm>
              <a:off x="5445656" y="1844640"/>
              <a:ext cx="319800" cy="319800"/>
            </a:xfrm>
            <a:prstGeom prst="ellipse">
              <a:avLst/>
            </a:prstGeom>
            <a:solidFill>
              <a:srgbClr val="FF8B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42" name="Google Shape;442;p23"/>
            <p:cNvPicPr preferRelativeResize="0"/>
            <p:nvPr/>
          </p:nvPicPr>
          <p:blipFill rotWithShape="1">
            <a:blip r:embed="rId9">
              <a:alphaModFix/>
            </a:blip>
            <a:srcRect l="27239" t="-3690" r="49000" b="3127"/>
            <a:stretch/>
          </p:blipFill>
          <p:spPr>
            <a:xfrm flipH="1">
              <a:off x="5470281" y="1875107"/>
              <a:ext cx="252280" cy="258954"/>
            </a:xfrm>
            <a:prstGeom prst="rect">
              <a:avLst/>
            </a:prstGeom>
            <a:noFill/>
            <a:ln>
              <a:noFill/>
            </a:ln>
          </p:spPr>
        </p:pic>
      </p:grpSp>
      <p:grpSp>
        <p:nvGrpSpPr>
          <p:cNvPr id="443" name="Google Shape;443;p23"/>
          <p:cNvGrpSpPr/>
          <p:nvPr/>
        </p:nvGrpSpPr>
        <p:grpSpPr>
          <a:xfrm>
            <a:off x="8617572" y="4414352"/>
            <a:ext cx="319800" cy="319800"/>
            <a:chOff x="5777361" y="3530081"/>
            <a:chExt cx="319800" cy="319800"/>
          </a:xfrm>
        </p:grpSpPr>
        <p:sp>
          <p:nvSpPr>
            <p:cNvPr id="444" name="Google Shape;444;p23"/>
            <p:cNvSpPr/>
            <p:nvPr/>
          </p:nvSpPr>
          <p:spPr>
            <a:xfrm>
              <a:off x="5777361" y="3530081"/>
              <a:ext cx="319800" cy="319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45" name="Google Shape;445;p23"/>
            <p:cNvPicPr preferRelativeResize="0"/>
            <p:nvPr/>
          </p:nvPicPr>
          <p:blipFill rotWithShape="1">
            <a:blip r:embed="rId9">
              <a:alphaModFix/>
            </a:blip>
            <a:srcRect r="76243"/>
            <a:stretch/>
          </p:blipFill>
          <p:spPr>
            <a:xfrm rot="10800000" flipH="1">
              <a:off x="5817162" y="3560548"/>
              <a:ext cx="252280" cy="258954"/>
            </a:xfrm>
            <a:prstGeom prst="rect">
              <a:avLst/>
            </a:prstGeom>
            <a:noFill/>
            <a:ln>
              <a:noFill/>
            </a:ln>
          </p:spPr>
        </p:pic>
      </p:grpSp>
      <p:grpSp>
        <p:nvGrpSpPr>
          <p:cNvPr id="446" name="Google Shape;446;p23"/>
          <p:cNvGrpSpPr/>
          <p:nvPr/>
        </p:nvGrpSpPr>
        <p:grpSpPr>
          <a:xfrm>
            <a:off x="4839093" y="3675498"/>
            <a:ext cx="275730" cy="275730"/>
            <a:chOff x="5527990" y="3750678"/>
            <a:chExt cx="393900" cy="393900"/>
          </a:xfrm>
        </p:grpSpPr>
        <p:sp>
          <p:nvSpPr>
            <p:cNvPr id="447" name="Google Shape;447;p23"/>
            <p:cNvSpPr/>
            <p:nvPr/>
          </p:nvSpPr>
          <p:spPr>
            <a:xfrm>
              <a:off x="5527990" y="3750678"/>
              <a:ext cx="393900" cy="393900"/>
            </a:xfrm>
            <a:prstGeom prst="ellipse">
              <a:avLst/>
            </a:prstGeom>
            <a:solidFill>
              <a:srgbClr val="FF8B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48" name="Google Shape;448;p23"/>
            <p:cNvPicPr preferRelativeResize="0"/>
            <p:nvPr/>
          </p:nvPicPr>
          <p:blipFill rotWithShape="1">
            <a:blip r:embed="rId4">
              <a:alphaModFix/>
            </a:blip>
            <a:srcRect l="27239" t="-3690" r="49000" b="3127"/>
            <a:stretch/>
          </p:blipFill>
          <p:spPr>
            <a:xfrm flipH="1">
              <a:off x="5560423" y="3788182"/>
              <a:ext cx="310550" cy="318766"/>
            </a:xfrm>
            <a:prstGeom prst="rect">
              <a:avLst/>
            </a:prstGeom>
            <a:noFill/>
            <a:ln>
              <a:noFill/>
            </a:ln>
          </p:spPr>
        </p:pic>
      </p:grpSp>
      <p:sp>
        <p:nvSpPr>
          <p:cNvPr id="449" name="Google Shape;449;p23"/>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450"/>
        <p:cNvGrpSpPr/>
        <p:nvPr/>
      </p:nvGrpSpPr>
      <p:grpSpPr>
        <a:xfrm>
          <a:off x="0" y="0"/>
          <a:ext cx="0" cy="0"/>
          <a:chOff x="0" y="0"/>
          <a:chExt cx="0" cy="0"/>
        </a:xfrm>
      </p:grpSpPr>
      <p:pic>
        <p:nvPicPr>
          <p:cNvPr id="451" name="Google Shape;451;p24"/>
          <p:cNvPicPr preferRelativeResize="0"/>
          <p:nvPr/>
        </p:nvPicPr>
        <p:blipFill rotWithShape="1">
          <a:blip r:embed="rId2">
            <a:alphaModFix/>
          </a:blip>
          <a:srcRect/>
          <a:stretch/>
        </p:blipFill>
        <p:spPr>
          <a:xfrm>
            <a:off x="-17344" y="-99182"/>
            <a:ext cx="12209343" cy="6957182"/>
          </a:xfrm>
          <a:prstGeom prst="rect">
            <a:avLst/>
          </a:prstGeom>
          <a:noFill/>
          <a:ln>
            <a:noFill/>
          </a:ln>
        </p:spPr>
      </p:pic>
      <p:sp>
        <p:nvSpPr>
          <p:cNvPr id="452" name="Google Shape;452;p24"/>
          <p:cNvSpPr/>
          <p:nvPr/>
        </p:nvSpPr>
        <p:spPr>
          <a:xfrm>
            <a:off x="441346" y="386807"/>
            <a:ext cx="4506300" cy="4724100"/>
          </a:xfrm>
          <a:prstGeom prst="rect">
            <a:avLst/>
          </a:prstGeom>
          <a:solidFill>
            <a:srgbClr val="75114A">
              <a:alpha val="678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453" name="Google Shape;453;p24"/>
          <p:cNvSpPr/>
          <p:nvPr/>
        </p:nvSpPr>
        <p:spPr>
          <a:xfrm>
            <a:off x="2887677" y="5972158"/>
            <a:ext cx="674128" cy="620798"/>
          </a:xfrm>
          <a:custGeom>
            <a:avLst/>
            <a:gdLst/>
            <a:ahLst/>
            <a:cxnLst/>
            <a:rect l="l" t="t" r="r" b="b"/>
            <a:pathLst>
              <a:path w="1426725" h="6897756" extrusionOk="0">
                <a:moveTo>
                  <a:pt x="0" y="0"/>
                </a:moveTo>
                <a:lnTo>
                  <a:pt x="435484" y="0"/>
                </a:lnTo>
                <a:lnTo>
                  <a:pt x="1426725" y="6897756"/>
                </a:lnTo>
                <a:lnTo>
                  <a:pt x="998924" y="6890072"/>
                </a:lnTo>
                <a:lnTo>
                  <a:pt x="0" y="0"/>
                </a:lnTo>
                <a:close/>
              </a:path>
            </a:pathLst>
          </a:custGeom>
          <a:solidFill>
            <a:srgbClr val="D9C49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454" name="Google Shape;454;p24"/>
          <p:cNvSpPr/>
          <p:nvPr/>
        </p:nvSpPr>
        <p:spPr>
          <a:xfrm>
            <a:off x="-8074" y="5972159"/>
            <a:ext cx="3371092" cy="660616"/>
          </a:xfrm>
          <a:custGeom>
            <a:avLst/>
            <a:gdLst/>
            <a:ahLst/>
            <a:cxnLst/>
            <a:rect l="l" t="t" r="r" b="b"/>
            <a:pathLst>
              <a:path w="7134587" h="7340175" extrusionOk="0">
                <a:moveTo>
                  <a:pt x="4802" y="198195"/>
                </a:moveTo>
                <a:lnTo>
                  <a:pt x="6143346" y="0"/>
                </a:lnTo>
                <a:lnTo>
                  <a:pt x="7134587" y="6897756"/>
                </a:lnTo>
                <a:lnTo>
                  <a:pt x="493" y="7340175"/>
                </a:lnTo>
                <a:cubicBezTo>
                  <a:pt x="-2266" y="5025580"/>
                  <a:pt x="7561" y="2512790"/>
                  <a:pt x="4802" y="198195"/>
                </a:cubicBezTo>
                <a:close/>
              </a:path>
            </a:pathLst>
          </a:custGeom>
          <a:solidFill>
            <a:srgbClr val="7511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455" name="Google Shape;455;p24"/>
          <p:cNvSpPr/>
          <p:nvPr/>
        </p:nvSpPr>
        <p:spPr>
          <a:xfrm rot="10800000">
            <a:off x="3187071" y="5956678"/>
            <a:ext cx="9038769" cy="620799"/>
          </a:xfrm>
          <a:custGeom>
            <a:avLst/>
            <a:gdLst/>
            <a:ahLst/>
            <a:cxnLst/>
            <a:rect l="l" t="t" r="r" b="b"/>
            <a:pathLst>
              <a:path w="19129670" h="6897768" extrusionOk="0">
                <a:moveTo>
                  <a:pt x="23" y="0"/>
                </a:moveTo>
                <a:lnTo>
                  <a:pt x="18138429" y="12"/>
                </a:lnTo>
                <a:lnTo>
                  <a:pt x="19129670" y="6897768"/>
                </a:lnTo>
                <a:lnTo>
                  <a:pt x="58804" y="6587497"/>
                </a:lnTo>
                <a:cubicBezTo>
                  <a:pt x="60183" y="4303588"/>
                  <a:pt x="-1356" y="2283909"/>
                  <a:pt x="23" y="0"/>
                </a:cubicBezTo>
                <a:close/>
              </a:path>
            </a:pathLst>
          </a:custGeom>
          <a:solidFill>
            <a:srgbClr val="D8D8D8">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456" name="Google Shape;456;p24"/>
          <p:cNvPicPr preferRelativeResize="0"/>
          <p:nvPr/>
        </p:nvPicPr>
        <p:blipFill rotWithShape="1">
          <a:blip r:embed="rId3">
            <a:alphaModFix/>
          </a:blip>
          <a:srcRect/>
          <a:stretch/>
        </p:blipFill>
        <p:spPr>
          <a:xfrm>
            <a:off x="441345" y="6100829"/>
            <a:ext cx="1229499" cy="379534"/>
          </a:xfrm>
          <a:prstGeom prst="rect">
            <a:avLst/>
          </a:prstGeom>
          <a:noFill/>
          <a:ln>
            <a:noFill/>
          </a:ln>
        </p:spPr>
      </p:pic>
      <p:sp>
        <p:nvSpPr>
          <p:cNvPr id="457" name="Google Shape;457;p24"/>
          <p:cNvSpPr txBox="1">
            <a:spLocks noGrp="1"/>
          </p:cNvSpPr>
          <p:nvPr>
            <p:ph type="ctrTitle"/>
          </p:nvPr>
        </p:nvSpPr>
        <p:spPr>
          <a:xfrm>
            <a:off x="720934" y="434781"/>
            <a:ext cx="4048800" cy="2071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lt1"/>
              </a:buClr>
              <a:buSzPts val="6600"/>
              <a:buFont typeface="Calibri"/>
              <a:buNone/>
              <a:defRPr sz="66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58" name="Google Shape;458;p24"/>
          <p:cNvSpPr txBox="1">
            <a:spLocks noGrp="1"/>
          </p:cNvSpPr>
          <p:nvPr>
            <p:ph type="subTitle" idx="1"/>
          </p:nvPr>
        </p:nvSpPr>
        <p:spPr>
          <a:xfrm>
            <a:off x="720934" y="2838917"/>
            <a:ext cx="4048800" cy="19638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Garamond"/>
                <a:ea typeface="Garamond"/>
                <a:cs typeface="Garamond"/>
                <a:sym typeface="Garamond"/>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459" name="Google Shape;459;p24"/>
          <p:cNvSpPr txBox="1">
            <a:spLocks noGrp="1"/>
          </p:cNvSpPr>
          <p:nvPr>
            <p:ph type="dt" idx="10"/>
          </p:nvPr>
        </p:nvSpPr>
        <p:spPr>
          <a:xfrm>
            <a:off x="3670465" y="6118555"/>
            <a:ext cx="27432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460" name="Google Shape;460;p24"/>
          <p:cNvSpPr txBox="1">
            <a:spLocks noGrp="1"/>
          </p:cNvSpPr>
          <p:nvPr>
            <p:ph type="ftr" idx="11"/>
          </p:nvPr>
        </p:nvSpPr>
        <p:spPr>
          <a:xfrm>
            <a:off x="7771263" y="6118554"/>
            <a:ext cx="4114800" cy="365100"/>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461" name="Google Shape;461;p24"/>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ext Slide - Content &amp; Picture">
  <p:cSld name="Text Slide - Content &amp; Picture">
    <p:spTree>
      <p:nvGrpSpPr>
        <p:cNvPr id="1" name="Shape 462"/>
        <p:cNvGrpSpPr/>
        <p:nvPr/>
      </p:nvGrpSpPr>
      <p:grpSpPr>
        <a:xfrm>
          <a:off x="0" y="0"/>
          <a:ext cx="0" cy="0"/>
          <a:chOff x="0" y="0"/>
          <a:chExt cx="0" cy="0"/>
        </a:xfrm>
      </p:grpSpPr>
      <p:sp>
        <p:nvSpPr>
          <p:cNvPr id="463" name="Google Shape;463;p25"/>
          <p:cNvSpPr txBox="1">
            <a:spLocks noGrp="1"/>
          </p:cNvSpPr>
          <p:nvPr>
            <p:ph type="title"/>
          </p:nvPr>
        </p:nvSpPr>
        <p:spPr>
          <a:xfrm>
            <a:off x="838200" y="365125"/>
            <a:ext cx="5181600" cy="13257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rgbClr val="75114A"/>
              </a:buClr>
              <a:buSzPts val="4400"/>
              <a:buFont typeface="Calibri"/>
              <a:buNone/>
              <a:defRPr sz="4400" b="0" i="0" u="none" strike="noStrike" cap="none">
                <a:solidFill>
                  <a:srgbClr val="75114A"/>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64" name="Google Shape;464;p25"/>
          <p:cNvSpPr txBox="1">
            <a:spLocks noGrp="1"/>
          </p:cNvSpPr>
          <p:nvPr>
            <p:ph type="body" idx="1"/>
          </p:nvPr>
        </p:nvSpPr>
        <p:spPr>
          <a:xfrm>
            <a:off x="838200" y="1825625"/>
            <a:ext cx="5181600" cy="39804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rgbClr val="3F3F3F"/>
              </a:buClr>
              <a:buSzPts val="2800"/>
              <a:buFont typeface="Arial"/>
              <a:buChar char="•"/>
              <a:defRPr sz="2800" b="0" i="0" u="none" strike="noStrike" cap="none">
                <a:solidFill>
                  <a:srgbClr val="3F3F3F"/>
                </a:solidFill>
                <a:latin typeface="Calibri"/>
                <a:ea typeface="Calibri"/>
                <a:cs typeface="Calibri"/>
                <a:sym typeface="Calibri"/>
              </a:defRPr>
            </a:lvl1pPr>
            <a:lvl2pPr marL="914400" marR="0" lvl="1" indent="-381000" algn="l" rtl="0">
              <a:lnSpc>
                <a:spcPct val="90000"/>
              </a:lnSpc>
              <a:spcBef>
                <a:spcPts val="500"/>
              </a:spcBef>
              <a:spcAft>
                <a:spcPts val="0"/>
              </a:spcAft>
              <a:buClr>
                <a:srgbClr val="3F3F3F"/>
              </a:buClr>
              <a:buSzPts val="2400"/>
              <a:buFont typeface="Arial"/>
              <a:buChar char="•"/>
              <a:defRPr sz="2400" b="0" i="0" u="none" strike="noStrike" cap="none">
                <a:solidFill>
                  <a:srgbClr val="3F3F3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3F3F3F"/>
              </a:buClr>
              <a:buSzPts val="2000"/>
              <a:buFont typeface="Arial"/>
              <a:buChar char="•"/>
              <a:defRPr sz="20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9pPr>
          </a:lstStyle>
          <a:p>
            <a:endParaRPr/>
          </a:p>
        </p:txBody>
      </p:sp>
      <p:sp>
        <p:nvSpPr>
          <p:cNvPr id="465" name="Google Shape;465;p25"/>
          <p:cNvSpPr/>
          <p:nvPr/>
        </p:nvSpPr>
        <p:spPr>
          <a:xfrm>
            <a:off x="2887677" y="5972158"/>
            <a:ext cx="674128" cy="620798"/>
          </a:xfrm>
          <a:custGeom>
            <a:avLst/>
            <a:gdLst/>
            <a:ahLst/>
            <a:cxnLst/>
            <a:rect l="l" t="t" r="r" b="b"/>
            <a:pathLst>
              <a:path w="1426725" h="6897756" extrusionOk="0">
                <a:moveTo>
                  <a:pt x="0" y="0"/>
                </a:moveTo>
                <a:lnTo>
                  <a:pt x="435484" y="0"/>
                </a:lnTo>
                <a:lnTo>
                  <a:pt x="1426725" y="6897756"/>
                </a:lnTo>
                <a:lnTo>
                  <a:pt x="998924" y="6890072"/>
                </a:lnTo>
                <a:lnTo>
                  <a:pt x="0" y="0"/>
                </a:lnTo>
                <a:close/>
              </a:path>
            </a:pathLst>
          </a:custGeom>
          <a:solidFill>
            <a:srgbClr val="D9C49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466" name="Google Shape;466;p25"/>
          <p:cNvSpPr/>
          <p:nvPr/>
        </p:nvSpPr>
        <p:spPr>
          <a:xfrm>
            <a:off x="-8074" y="5972159"/>
            <a:ext cx="3371092" cy="660616"/>
          </a:xfrm>
          <a:custGeom>
            <a:avLst/>
            <a:gdLst/>
            <a:ahLst/>
            <a:cxnLst/>
            <a:rect l="l" t="t" r="r" b="b"/>
            <a:pathLst>
              <a:path w="7134587" h="7340175" extrusionOk="0">
                <a:moveTo>
                  <a:pt x="4802" y="198195"/>
                </a:moveTo>
                <a:lnTo>
                  <a:pt x="6143346" y="0"/>
                </a:lnTo>
                <a:lnTo>
                  <a:pt x="7134587" y="6897756"/>
                </a:lnTo>
                <a:lnTo>
                  <a:pt x="493" y="7340175"/>
                </a:lnTo>
                <a:cubicBezTo>
                  <a:pt x="-2266" y="5025580"/>
                  <a:pt x="7561" y="2512790"/>
                  <a:pt x="4802" y="198195"/>
                </a:cubicBezTo>
                <a:close/>
              </a:path>
            </a:pathLst>
          </a:custGeom>
          <a:solidFill>
            <a:srgbClr val="7511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467" name="Google Shape;467;p25"/>
          <p:cNvSpPr/>
          <p:nvPr/>
        </p:nvSpPr>
        <p:spPr>
          <a:xfrm rot="10800000">
            <a:off x="3187071" y="5956678"/>
            <a:ext cx="9038769" cy="620799"/>
          </a:xfrm>
          <a:custGeom>
            <a:avLst/>
            <a:gdLst/>
            <a:ahLst/>
            <a:cxnLst/>
            <a:rect l="l" t="t" r="r" b="b"/>
            <a:pathLst>
              <a:path w="19129670" h="6897768" extrusionOk="0">
                <a:moveTo>
                  <a:pt x="23" y="0"/>
                </a:moveTo>
                <a:lnTo>
                  <a:pt x="18138429" y="12"/>
                </a:lnTo>
                <a:lnTo>
                  <a:pt x="19129670" y="6897768"/>
                </a:lnTo>
                <a:lnTo>
                  <a:pt x="58804" y="6587497"/>
                </a:lnTo>
                <a:cubicBezTo>
                  <a:pt x="60183" y="4303588"/>
                  <a:pt x="-1356" y="2283909"/>
                  <a:pt x="23"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468" name="Google Shape;468;p25"/>
          <p:cNvPicPr preferRelativeResize="0"/>
          <p:nvPr/>
        </p:nvPicPr>
        <p:blipFill rotWithShape="1">
          <a:blip r:embed="rId2">
            <a:alphaModFix/>
          </a:blip>
          <a:srcRect/>
          <a:stretch/>
        </p:blipFill>
        <p:spPr>
          <a:xfrm>
            <a:off x="441345" y="6100829"/>
            <a:ext cx="1229499" cy="379534"/>
          </a:xfrm>
          <a:prstGeom prst="rect">
            <a:avLst/>
          </a:prstGeom>
          <a:noFill/>
          <a:ln>
            <a:noFill/>
          </a:ln>
        </p:spPr>
      </p:pic>
      <p:sp>
        <p:nvSpPr>
          <p:cNvPr id="469" name="Google Shape;469;p25"/>
          <p:cNvSpPr txBox="1">
            <a:spLocks noGrp="1"/>
          </p:cNvSpPr>
          <p:nvPr>
            <p:ph type="ftr" idx="11"/>
          </p:nvPr>
        </p:nvSpPr>
        <p:spPr>
          <a:xfrm>
            <a:off x="7239000" y="6113463"/>
            <a:ext cx="4114800" cy="365100"/>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600" b="0" i="0" u="none" strike="noStrike" cap="none">
                <a:solidFill>
                  <a:srgbClr val="595959"/>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470" name="Google Shape;470;p25"/>
          <p:cNvSpPr txBox="1">
            <a:spLocks noGrp="1"/>
          </p:cNvSpPr>
          <p:nvPr>
            <p:ph type="dt" idx="10"/>
          </p:nvPr>
        </p:nvSpPr>
        <p:spPr>
          <a:xfrm>
            <a:off x="3789598" y="6094049"/>
            <a:ext cx="10893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595959"/>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471" name="Google Shape;471;p25"/>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lvl1pPr lvl="0">
              <a:buNone/>
              <a:defRPr sz="1300">
                <a:solidFill>
                  <a:srgbClr val="3F3F3F"/>
                </a:solidFill>
                <a:latin typeface="Calibri"/>
                <a:ea typeface="Calibri"/>
                <a:cs typeface="Calibri"/>
                <a:sym typeface="Calibri"/>
              </a:defRPr>
            </a:lvl1pPr>
            <a:lvl2pPr lvl="1">
              <a:buNone/>
              <a:defRPr sz="1300">
                <a:solidFill>
                  <a:srgbClr val="3F3F3F"/>
                </a:solidFill>
                <a:latin typeface="Calibri"/>
                <a:ea typeface="Calibri"/>
                <a:cs typeface="Calibri"/>
                <a:sym typeface="Calibri"/>
              </a:defRPr>
            </a:lvl2pPr>
            <a:lvl3pPr lvl="2">
              <a:buNone/>
              <a:defRPr sz="1300">
                <a:solidFill>
                  <a:srgbClr val="3F3F3F"/>
                </a:solidFill>
                <a:latin typeface="Calibri"/>
                <a:ea typeface="Calibri"/>
                <a:cs typeface="Calibri"/>
                <a:sym typeface="Calibri"/>
              </a:defRPr>
            </a:lvl3pPr>
            <a:lvl4pPr lvl="3">
              <a:buNone/>
              <a:defRPr sz="1300">
                <a:solidFill>
                  <a:srgbClr val="3F3F3F"/>
                </a:solidFill>
                <a:latin typeface="Calibri"/>
                <a:ea typeface="Calibri"/>
                <a:cs typeface="Calibri"/>
                <a:sym typeface="Calibri"/>
              </a:defRPr>
            </a:lvl4pPr>
            <a:lvl5pPr lvl="4">
              <a:buNone/>
              <a:defRPr sz="1300">
                <a:solidFill>
                  <a:srgbClr val="3F3F3F"/>
                </a:solidFill>
                <a:latin typeface="Calibri"/>
                <a:ea typeface="Calibri"/>
                <a:cs typeface="Calibri"/>
                <a:sym typeface="Calibri"/>
              </a:defRPr>
            </a:lvl5pPr>
            <a:lvl6pPr lvl="5">
              <a:buNone/>
              <a:defRPr sz="1300">
                <a:solidFill>
                  <a:srgbClr val="3F3F3F"/>
                </a:solidFill>
                <a:latin typeface="Calibri"/>
                <a:ea typeface="Calibri"/>
                <a:cs typeface="Calibri"/>
                <a:sym typeface="Calibri"/>
              </a:defRPr>
            </a:lvl6pPr>
            <a:lvl7pPr lvl="6">
              <a:buNone/>
              <a:defRPr sz="1300">
                <a:solidFill>
                  <a:srgbClr val="3F3F3F"/>
                </a:solidFill>
                <a:latin typeface="Calibri"/>
                <a:ea typeface="Calibri"/>
                <a:cs typeface="Calibri"/>
                <a:sym typeface="Calibri"/>
              </a:defRPr>
            </a:lvl7pPr>
            <a:lvl8pPr lvl="7">
              <a:buNone/>
              <a:defRPr sz="1300">
                <a:solidFill>
                  <a:srgbClr val="3F3F3F"/>
                </a:solidFill>
                <a:latin typeface="Calibri"/>
                <a:ea typeface="Calibri"/>
                <a:cs typeface="Calibri"/>
                <a:sym typeface="Calibri"/>
              </a:defRPr>
            </a:lvl8pPr>
            <a:lvl9pPr lvl="8">
              <a:buNone/>
              <a:defRPr sz="1300">
                <a:solidFill>
                  <a:srgbClr val="3F3F3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2" type="title">
  <p:cSld name="TITLE">
    <p:spTree>
      <p:nvGrpSpPr>
        <p:cNvPr id="1" name="Shape 15"/>
        <p:cNvGrpSpPr/>
        <p:nvPr/>
      </p:nvGrpSpPr>
      <p:grpSpPr>
        <a:xfrm>
          <a:off x="0" y="0"/>
          <a:ext cx="0" cy="0"/>
          <a:chOff x="0" y="0"/>
          <a:chExt cx="0" cy="0"/>
        </a:xfrm>
      </p:grpSpPr>
      <p:pic>
        <p:nvPicPr>
          <p:cNvPr id="16" name="Google Shape;16;p2"/>
          <p:cNvPicPr preferRelativeResize="0"/>
          <p:nvPr/>
        </p:nvPicPr>
        <p:blipFill rotWithShape="1">
          <a:blip r:embed="rId2">
            <a:alphaModFix/>
          </a:blip>
          <a:srcRect t="10660" r="3860" b="7842"/>
          <a:stretch/>
        </p:blipFill>
        <p:spPr>
          <a:xfrm>
            <a:off x="-13252" y="0"/>
            <a:ext cx="12205252" cy="6897756"/>
          </a:xfrm>
          <a:prstGeom prst="rect">
            <a:avLst/>
          </a:prstGeom>
          <a:noFill/>
          <a:ln>
            <a:noFill/>
          </a:ln>
        </p:spPr>
      </p:pic>
      <p:sp>
        <p:nvSpPr>
          <p:cNvPr id="17" name="Google Shape;17;p2"/>
          <p:cNvSpPr/>
          <p:nvPr/>
        </p:nvSpPr>
        <p:spPr>
          <a:xfrm>
            <a:off x="5765359" y="0"/>
            <a:ext cx="1426725" cy="6897756"/>
          </a:xfrm>
          <a:custGeom>
            <a:avLst/>
            <a:gdLst/>
            <a:ahLst/>
            <a:cxnLst/>
            <a:rect l="l" t="t" r="r" b="b"/>
            <a:pathLst>
              <a:path w="1426725" h="6897756" extrusionOk="0">
                <a:moveTo>
                  <a:pt x="0" y="0"/>
                </a:moveTo>
                <a:lnTo>
                  <a:pt x="435484" y="0"/>
                </a:lnTo>
                <a:lnTo>
                  <a:pt x="1426725" y="6897756"/>
                </a:lnTo>
                <a:lnTo>
                  <a:pt x="998924" y="6890072"/>
                </a:lnTo>
                <a:lnTo>
                  <a:pt x="0" y="0"/>
                </a:lnTo>
                <a:close/>
              </a:path>
            </a:pathLst>
          </a:custGeom>
          <a:solidFill>
            <a:srgbClr val="D9C49F">
              <a:alpha val="5843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18" name="Google Shape;18;p2"/>
          <p:cNvSpPr/>
          <p:nvPr/>
        </p:nvSpPr>
        <p:spPr>
          <a:xfrm>
            <a:off x="-13252" y="0"/>
            <a:ext cx="6774812" cy="6897756"/>
          </a:xfrm>
          <a:custGeom>
            <a:avLst/>
            <a:gdLst/>
            <a:ahLst/>
            <a:cxnLst/>
            <a:rect l="l" t="t" r="r" b="b"/>
            <a:pathLst>
              <a:path w="6774812" h="6897756" extrusionOk="0">
                <a:moveTo>
                  <a:pt x="0" y="0"/>
                </a:moveTo>
                <a:lnTo>
                  <a:pt x="5783571" y="0"/>
                </a:lnTo>
                <a:lnTo>
                  <a:pt x="6774812" y="6897756"/>
                </a:lnTo>
                <a:lnTo>
                  <a:pt x="0" y="6897756"/>
                </a:lnTo>
                <a:lnTo>
                  <a:pt x="0" y="0"/>
                </a:lnTo>
                <a:close/>
              </a:path>
            </a:pathLst>
          </a:custGeom>
          <a:solidFill>
            <a:srgbClr val="75114A">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19" name="Google Shape;19;p2"/>
          <p:cNvSpPr/>
          <p:nvPr/>
        </p:nvSpPr>
        <p:spPr>
          <a:xfrm>
            <a:off x="7164361" y="3977331"/>
            <a:ext cx="5027639" cy="1282148"/>
          </a:xfrm>
          <a:custGeom>
            <a:avLst/>
            <a:gdLst/>
            <a:ahLst/>
            <a:cxnLst/>
            <a:rect l="l" t="t" r="r" b="b"/>
            <a:pathLst>
              <a:path w="5027639" h="1282148" extrusionOk="0">
                <a:moveTo>
                  <a:pt x="0" y="0"/>
                </a:moveTo>
                <a:lnTo>
                  <a:pt x="5027639" y="0"/>
                </a:lnTo>
                <a:lnTo>
                  <a:pt x="5027639" y="1282148"/>
                </a:lnTo>
                <a:lnTo>
                  <a:pt x="357809" y="1282148"/>
                </a:lnTo>
                <a:lnTo>
                  <a:pt x="0" y="0"/>
                </a:lnTo>
                <a:close/>
              </a:path>
            </a:pathLst>
          </a:custGeom>
          <a:solidFill>
            <a:srgbClr val="0C0C0C">
              <a:alpha val="6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0" name="Google Shape;20;p2"/>
          <p:cNvSpPr txBox="1"/>
          <p:nvPr/>
        </p:nvSpPr>
        <p:spPr>
          <a:xfrm>
            <a:off x="7626037" y="-1239550"/>
            <a:ext cx="4104285" cy="4770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IE" sz="2500" b="0" i="0" u="none" strike="noStrike" cap="none">
                <a:solidFill>
                  <a:schemeClr val="lt1"/>
                </a:solidFill>
                <a:latin typeface="Garamond"/>
                <a:ea typeface="Garamond"/>
                <a:cs typeface="Garamond"/>
                <a:sym typeface="Garamond"/>
              </a:rPr>
              <a:t>Sub text</a:t>
            </a:r>
            <a:endParaRPr sz="1400" b="0" i="0" u="none" strike="noStrike" cap="none">
              <a:solidFill>
                <a:srgbClr val="000000"/>
              </a:solidFill>
              <a:latin typeface="Arial"/>
              <a:ea typeface="Arial"/>
              <a:cs typeface="Arial"/>
              <a:sym typeface="Arial"/>
            </a:endParaRPr>
          </a:p>
        </p:txBody>
      </p:sp>
      <p:pic>
        <p:nvPicPr>
          <p:cNvPr id="21" name="Google Shape;21;p2"/>
          <p:cNvPicPr preferRelativeResize="0"/>
          <p:nvPr/>
        </p:nvPicPr>
        <p:blipFill rotWithShape="1">
          <a:blip r:embed="rId3">
            <a:alphaModFix/>
          </a:blip>
          <a:srcRect/>
          <a:stretch/>
        </p:blipFill>
        <p:spPr>
          <a:xfrm>
            <a:off x="595356" y="424414"/>
            <a:ext cx="2098858" cy="647896"/>
          </a:xfrm>
          <a:prstGeom prst="rect">
            <a:avLst/>
          </a:prstGeom>
          <a:noFill/>
          <a:ln>
            <a:noFill/>
          </a:ln>
        </p:spPr>
      </p:pic>
      <p:sp>
        <p:nvSpPr>
          <p:cNvPr id="22" name="Google Shape;22;p2"/>
          <p:cNvSpPr txBox="1">
            <a:spLocks noGrp="1"/>
          </p:cNvSpPr>
          <p:nvPr>
            <p:ph type="ctrTitle"/>
          </p:nvPr>
        </p:nvSpPr>
        <p:spPr>
          <a:xfrm>
            <a:off x="695501" y="3102474"/>
            <a:ext cx="5161960" cy="2652101"/>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rgbClr val="D9C49F"/>
              </a:buClr>
              <a:buSzPts val="7000"/>
              <a:buFont typeface="Garamond"/>
              <a:buNone/>
              <a:defRPr sz="7000" b="1" i="0" u="none" strike="noStrike" cap="none">
                <a:solidFill>
                  <a:srgbClr val="D9C49F"/>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 name="Google Shape;23;p2"/>
          <p:cNvSpPr txBox="1">
            <a:spLocks noGrp="1"/>
          </p:cNvSpPr>
          <p:nvPr>
            <p:ph type="subTitle" idx="1"/>
          </p:nvPr>
        </p:nvSpPr>
        <p:spPr>
          <a:xfrm>
            <a:off x="7752523" y="4107533"/>
            <a:ext cx="4189106" cy="1021314"/>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1000"/>
              </a:spcBef>
              <a:spcAft>
                <a:spcPts val="0"/>
              </a:spcAft>
              <a:buClr>
                <a:schemeClr val="lt1"/>
              </a:buClr>
              <a:buSzPts val="2400"/>
              <a:buFont typeface="Arial"/>
              <a:buNone/>
              <a:defRPr sz="2400" b="0" i="0" u="none" strike="noStrike" cap="none">
                <a:solidFill>
                  <a:schemeClr val="lt1"/>
                </a:solidFill>
                <a:latin typeface="Garamond"/>
                <a:ea typeface="Garamond"/>
                <a:cs typeface="Garamond"/>
                <a:sym typeface="Garamond"/>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Garamond"/>
                <a:ea typeface="Garamond"/>
                <a:cs typeface="Garamond"/>
                <a:sym typeface="Garamond"/>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24" name="Google Shape;24;p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5" name="Google Shape;25;p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6" name="Google Shape;2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2"/>
        <p:cNvGrpSpPr/>
        <p:nvPr/>
      </p:nvGrpSpPr>
      <p:grpSpPr>
        <a:xfrm>
          <a:off x="0" y="0"/>
          <a:ext cx="0" cy="0"/>
          <a:chOff x="0" y="0"/>
          <a:chExt cx="0" cy="0"/>
        </a:xfrm>
      </p:grpSpPr>
      <p:sp>
        <p:nvSpPr>
          <p:cNvPr id="473" name="Google Shape;473;p26"/>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Garamond"/>
              <a:buNone/>
              <a:defRPr sz="4400" b="0" i="0" u="none" strike="noStrike" cap="none">
                <a:solidFill>
                  <a:schemeClr val="dk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74" name="Google Shape;474;p26"/>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475" name="Google Shape;475;p26"/>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476" name="Google Shape;476;p26"/>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Slide 2" type="title">
  <p:cSld name="TITLE">
    <p:spTree>
      <p:nvGrpSpPr>
        <p:cNvPr id="1" name="Shape 15"/>
        <p:cNvGrpSpPr/>
        <p:nvPr/>
      </p:nvGrpSpPr>
      <p:grpSpPr>
        <a:xfrm>
          <a:off x="0" y="0"/>
          <a:ext cx="0" cy="0"/>
          <a:chOff x="0" y="0"/>
          <a:chExt cx="0" cy="0"/>
        </a:xfrm>
      </p:grpSpPr>
      <p:pic>
        <p:nvPicPr>
          <p:cNvPr id="16" name="Google Shape;16;p2"/>
          <p:cNvPicPr preferRelativeResize="0"/>
          <p:nvPr/>
        </p:nvPicPr>
        <p:blipFill rotWithShape="1">
          <a:blip r:embed="rId2">
            <a:alphaModFix/>
          </a:blip>
          <a:srcRect t="10660" r="3860" b="7842"/>
          <a:stretch/>
        </p:blipFill>
        <p:spPr>
          <a:xfrm>
            <a:off x="-13252" y="0"/>
            <a:ext cx="12205252" cy="6897756"/>
          </a:xfrm>
          <a:prstGeom prst="rect">
            <a:avLst/>
          </a:prstGeom>
          <a:noFill/>
          <a:ln>
            <a:noFill/>
          </a:ln>
        </p:spPr>
      </p:pic>
      <p:sp>
        <p:nvSpPr>
          <p:cNvPr id="17" name="Google Shape;17;p2"/>
          <p:cNvSpPr/>
          <p:nvPr/>
        </p:nvSpPr>
        <p:spPr>
          <a:xfrm>
            <a:off x="5765359" y="0"/>
            <a:ext cx="1426725" cy="6897756"/>
          </a:xfrm>
          <a:custGeom>
            <a:avLst/>
            <a:gdLst/>
            <a:ahLst/>
            <a:cxnLst/>
            <a:rect l="l" t="t" r="r" b="b"/>
            <a:pathLst>
              <a:path w="1426725" h="6897756" extrusionOk="0">
                <a:moveTo>
                  <a:pt x="0" y="0"/>
                </a:moveTo>
                <a:lnTo>
                  <a:pt x="435484" y="0"/>
                </a:lnTo>
                <a:lnTo>
                  <a:pt x="1426725" y="6897756"/>
                </a:lnTo>
                <a:lnTo>
                  <a:pt x="998924" y="6890072"/>
                </a:lnTo>
                <a:lnTo>
                  <a:pt x="0" y="0"/>
                </a:lnTo>
                <a:close/>
              </a:path>
            </a:pathLst>
          </a:custGeom>
          <a:solidFill>
            <a:srgbClr val="D9C49F">
              <a:alpha val="5843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18" name="Google Shape;18;p2"/>
          <p:cNvSpPr/>
          <p:nvPr/>
        </p:nvSpPr>
        <p:spPr>
          <a:xfrm>
            <a:off x="-13252" y="0"/>
            <a:ext cx="6774812" cy="6897756"/>
          </a:xfrm>
          <a:custGeom>
            <a:avLst/>
            <a:gdLst/>
            <a:ahLst/>
            <a:cxnLst/>
            <a:rect l="l" t="t" r="r" b="b"/>
            <a:pathLst>
              <a:path w="6774812" h="6897756" extrusionOk="0">
                <a:moveTo>
                  <a:pt x="0" y="0"/>
                </a:moveTo>
                <a:lnTo>
                  <a:pt x="5783571" y="0"/>
                </a:lnTo>
                <a:lnTo>
                  <a:pt x="6774812" y="6897756"/>
                </a:lnTo>
                <a:lnTo>
                  <a:pt x="0" y="6897756"/>
                </a:lnTo>
                <a:lnTo>
                  <a:pt x="0" y="0"/>
                </a:lnTo>
                <a:close/>
              </a:path>
            </a:pathLst>
          </a:custGeom>
          <a:solidFill>
            <a:srgbClr val="75114A">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19" name="Google Shape;19;p2"/>
          <p:cNvSpPr/>
          <p:nvPr/>
        </p:nvSpPr>
        <p:spPr>
          <a:xfrm>
            <a:off x="7164361" y="3977331"/>
            <a:ext cx="5027639" cy="1282148"/>
          </a:xfrm>
          <a:custGeom>
            <a:avLst/>
            <a:gdLst/>
            <a:ahLst/>
            <a:cxnLst/>
            <a:rect l="l" t="t" r="r" b="b"/>
            <a:pathLst>
              <a:path w="5027639" h="1282148" extrusionOk="0">
                <a:moveTo>
                  <a:pt x="0" y="0"/>
                </a:moveTo>
                <a:lnTo>
                  <a:pt x="5027639" y="0"/>
                </a:lnTo>
                <a:lnTo>
                  <a:pt x="5027639" y="1282148"/>
                </a:lnTo>
                <a:lnTo>
                  <a:pt x="357809" y="1282148"/>
                </a:lnTo>
                <a:lnTo>
                  <a:pt x="0" y="0"/>
                </a:lnTo>
                <a:close/>
              </a:path>
            </a:pathLst>
          </a:custGeom>
          <a:solidFill>
            <a:srgbClr val="0C0C0C">
              <a:alpha val="6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0" name="Google Shape;20;p2"/>
          <p:cNvSpPr txBox="1"/>
          <p:nvPr/>
        </p:nvSpPr>
        <p:spPr>
          <a:xfrm>
            <a:off x="7626037" y="-1239550"/>
            <a:ext cx="4104285" cy="4770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US" sz="2500" b="0" i="0" u="none" strike="noStrike" cap="none">
                <a:solidFill>
                  <a:schemeClr val="lt1"/>
                </a:solidFill>
                <a:latin typeface="Garamond"/>
                <a:ea typeface="Garamond"/>
                <a:cs typeface="Garamond"/>
                <a:sym typeface="Garamond"/>
              </a:rPr>
              <a:t>Sub text</a:t>
            </a:r>
            <a:endParaRPr sz="1400" b="0" i="0" u="none" strike="noStrike" cap="none">
              <a:solidFill>
                <a:srgbClr val="000000"/>
              </a:solidFill>
              <a:latin typeface="Arial"/>
              <a:ea typeface="Arial"/>
              <a:cs typeface="Arial"/>
              <a:sym typeface="Arial"/>
            </a:endParaRPr>
          </a:p>
        </p:txBody>
      </p:sp>
      <p:pic>
        <p:nvPicPr>
          <p:cNvPr id="21" name="Google Shape;21;p2"/>
          <p:cNvPicPr preferRelativeResize="0"/>
          <p:nvPr/>
        </p:nvPicPr>
        <p:blipFill rotWithShape="1">
          <a:blip r:embed="rId3">
            <a:alphaModFix/>
          </a:blip>
          <a:srcRect/>
          <a:stretch/>
        </p:blipFill>
        <p:spPr>
          <a:xfrm>
            <a:off x="595356" y="424414"/>
            <a:ext cx="2098858" cy="647896"/>
          </a:xfrm>
          <a:prstGeom prst="rect">
            <a:avLst/>
          </a:prstGeom>
          <a:noFill/>
          <a:ln>
            <a:noFill/>
          </a:ln>
        </p:spPr>
      </p:pic>
      <p:sp>
        <p:nvSpPr>
          <p:cNvPr id="22" name="Google Shape;22;p2"/>
          <p:cNvSpPr txBox="1">
            <a:spLocks noGrp="1"/>
          </p:cNvSpPr>
          <p:nvPr>
            <p:ph type="ctrTitle"/>
          </p:nvPr>
        </p:nvSpPr>
        <p:spPr>
          <a:xfrm>
            <a:off x="695501" y="3102474"/>
            <a:ext cx="5161960" cy="2652101"/>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rgbClr val="D9C49F"/>
              </a:buClr>
              <a:buSzPts val="7000"/>
              <a:buFont typeface="Garamond"/>
              <a:buNone/>
              <a:defRPr sz="7000" b="1" i="0" u="none" strike="noStrike" cap="none">
                <a:solidFill>
                  <a:srgbClr val="D9C49F"/>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 name="Google Shape;23;p2"/>
          <p:cNvSpPr txBox="1">
            <a:spLocks noGrp="1"/>
          </p:cNvSpPr>
          <p:nvPr>
            <p:ph type="subTitle" idx="1"/>
          </p:nvPr>
        </p:nvSpPr>
        <p:spPr>
          <a:xfrm>
            <a:off x="7752523" y="4107533"/>
            <a:ext cx="4189106" cy="1021314"/>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1000"/>
              </a:spcBef>
              <a:spcAft>
                <a:spcPts val="0"/>
              </a:spcAft>
              <a:buClr>
                <a:schemeClr val="lt1"/>
              </a:buClr>
              <a:buSzPts val="2400"/>
              <a:buFont typeface="Arial"/>
              <a:buNone/>
              <a:defRPr sz="2400" b="0" i="0" u="none" strike="noStrike" cap="none">
                <a:solidFill>
                  <a:schemeClr val="lt1"/>
                </a:solidFill>
                <a:latin typeface="Garamond"/>
                <a:ea typeface="Garamond"/>
                <a:cs typeface="Garamond"/>
                <a:sym typeface="Garamond"/>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Garamond"/>
                <a:ea typeface="Garamond"/>
                <a:cs typeface="Garamond"/>
                <a:sym typeface="Garamond"/>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24" name="Google Shape;24;p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5" name="Google Shape;25;p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6" name="Google Shape;2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ext Slide 1" type="obj">
  <p:cSld name="OBJECT">
    <p:spTree>
      <p:nvGrpSpPr>
        <p:cNvPr id="1" name="Shape 27"/>
        <p:cNvGrpSpPr/>
        <p:nvPr/>
      </p:nvGrpSpPr>
      <p:grpSpPr>
        <a:xfrm>
          <a:off x="0" y="0"/>
          <a:ext cx="0" cy="0"/>
          <a:chOff x="0" y="0"/>
          <a:chExt cx="0" cy="0"/>
        </a:xfrm>
      </p:grpSpPr>
      <p:sp>
        <p:nvSpPr>
          <p:cNvPr id="28" name="Google Shape;28;p3"/>
          <p:cNvSpPr/>
          <p:nvPr/>
        </p:nvSpPr>
        <p:spPr>
          <a:xfrm>
            <a:off x="2887677" y="5972158"/>
            <a:ext cx="673170" cy="619944"/>
          </a:xfrm>
          <a:custGeom>
            <a:avLst/>
            <a:gdLst/>
            <a:ahLst/>
            <a:cxnLst/>
            <a:rect l="l" t="t" r="r" b="b"/>
            <a:pathLst>
              <a:path w="1426725" h="6897756" extrusionOk="0">
                <a:moveTo>
                  <a:pt x="0" y="0"/>
                </a:moveTo>
                <a:lnTo>
                  <a:pt x="435484" y="0"/>
                </a:lnTo>
                <a:lnTo>
                  <a:pt x="1426725" y="6897756"/>
                </a:lnTo>
                <a:lnTo>
                  <a:pt x="998924" y="6890072"/>
                </a:lnTo>
                <a:lnTo>
                  <a:pt x="0" y="0"/>
                </a:lnTo>
                <a:close/>
              </a:path>
            </a:pathLst>
          </a:custGeom>
          <a:solidFill>
            <a:srgbClr val="D9C49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9" name="Google Shape;29;p3"/>
          <p:cNvSpPr/>
          <p:nvPr/>
        </p:nvSpPr>
        <p:spPr>
          <a:xfrm>
            <a:off x="-8074" y="5972159"/>
            <a:ext cx="3366303" cy="659707"/>
          </a:xfrm>
          <a:custGeom>
            <a:avLst/>
            <a:gdLst/>
            <a:ahLst/>
            <a:cxnLst/>
            <a:rect l="l" t="t" r="r" b="b"/>
            <a:pathLst>
              <a:path w="7134587" h="7340175" extrusionOk="0">
                <a:moveTo>
                  <a:pt x="4802" y="198195"/>
                </a:moveTo>
                <a:lnTo>
                  <a:pt x="6143346" y="0"/>
                </a:lnTo>
                <a:lnTo>
                  <a:pt x="7134587" y="6897756"/>
                </a:lnTo>
                <a:lnTo>
                  <a:pt x="493" y="7340175"/>
                </a:lnTo>
                <a:cubicBezTo>
                  <a:pt x="-2266" y="5025580"/>
                  <a:pt x="7561" y="2512790"/>
                  <a:pt x="4802" y="198195"/>
                </a:cubicBezTo>
                <a:close/>
              </a:path>
            </a:pathLst>
          </a:custGeom>
          <a:solidFill>
            <a:srgbClr val="7511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30" name="Google Shape;30;p3"/>
          <p:cNvSpPr/>
          <p:nvPr/>
        </p:nvSpPr>
        <p:spPr>
          <a:xfrm rot="10800000">
            <a:off x="3199913" y="5957532"/>
            <a:ext cx="9025927" cy="619945"/>
          </a:xfrm>
          <a:custGeom>
            <a:avLst/>
            <a:gdLst/>
            <a:ahLst/>
            <a:cxnLst/>
            <a:rect l="l" t="t" r="r" b="b"/>
            <a:pathLst>
              <a:path w="19129670" h="6897768" extrusionOk="0">
                <a:moveTo>
                  <a:pt x="23" y="0"/>
                </a:moveTo>
                <a:lnTo>
                  <a:pt x="18138429" y="12"/>
                </a:lnTo>
                <a:lnTo>
                  <a:pt x="19129670" y="6897768"/>
                </a:lnTo>
                <a:lnTo>
                  <a:pt x="58804" y="6587497"/>
                </a:lnTo>
                <a:cubicBezTo>
                  <a:pt x="60183" y="4303588"/>
                  <a:pt x="-1356" y="2283909"/>
                  <a:pt x="23"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31" name="Google Shape;31;p3"/>
          <p:cNvPicPr preferRelativeResize="0"/>
          <p:nvPr/>
        </p:nvPicPr>
        <p:blipFill rotWithShape="1">
          <a:blip r:embed="rId2">
            <a:alphaModFix/>
          </a:blip>
          <a:srcRect/>
          <a:stretch/>
        </p:blipFill>
        <p:spPr>
          <a:xfrm>
            <a:off x="441345" y="6100829"/>
            <a:ext cx="1229499" cy="379534"/>
          </a:xfrm>
          <a:prstGeom prst="rect">
            <a:avLst/>
          </a:prstGeom>
          <a:noFill/>
          <a:ln>
            <a:noFill/>
          </a:ln>
        </p:spPr>
      </p:pic>
      <p:sp>
        <p:nvSpPr>
          <p:cNvPr id="32" name="Google Shape;32;p3"/>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rgbClr val="75114A"/>
              </a:buClr>
              <a:buSzPts val="4400"/>
              <a:buFont typeface="Calibri"/>
              <a:buNone/>
              <a:defRPr sz="4400" b="0" i="0" u="none" strike="noStrike" cap="none">
                <a:solidFill>
                  <a:srgbClr val="75114A"/>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3" name="Google Shape;33;p3"/>
          <p:cNvSpPr txBox="1">
            <a:spLocks noGrp="1"/>
          </p:cNvSpPr>
          <p:nvPr>
            <p:ph type="body" idx="1"/>
          </p:nvPr>
        </p:nvSpPr>
        <p:spPr>
          <a:xfrm>
            <a:off x="838200" y="1825625"/>
            <a:ext cx="10515600" cy="3813175"/>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rgbClr val="3F3F3F"/>
              </a:buClr>
              <a:buSzPts val="2800"/>
              <a:buFont typeface="Arial"/>
              <a:buChar char="•"/>
              <a:defRPr sz="2800" b="0" i="0" u="none" strike="noStrike" cap="none">
                <a:solidFill>
                  <a:srgbClr val="3F3F3F"/>
                </a:solidFill>
                <a:latin typeface="Calibri"/>
                <a:ea typeface="Calibri"/>
                <a:cs typeface="Calibri"/>
                <a:sym typeface="Calibri"/>
              </a:defRPr>
            </a:lvl1pPr>
            <a:lvl2pPr marL="914400" marR="0" lvl="1" indent="-381000" algn="l" rtl="0">
              <a:lnSpc>
                <a:spcPct val="90000"/>
              </a:lnSpc>
              <a:spcBef>
                <a:spcPts val="500"/>
              </a:spcBef>
              <a:spcAft>
                <a:spcPts val="0"/>
              </a:spcAft>
              <a:buClr>
                <a:srgbClr val="3F3F3F"/>
              </a:buClr>
              <a:buSzPts val="2400"/>
              <a:buFont typeface="Arial"/>
              <a:buChar char="•"/>
              <a:defRPr sz="2400" b="0" i="0" u="none" strike="noStrike" cap="none">
                <a:solidFill>
                  <a:srgbClr val="3F3F3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3F3F3F"/>
              </a:buClr>
              <a:buSzPts val="2000"/>
              <a:buFont typeface="Arial"/>
              <a:buChar char="•"/>
              <a:defRPr sz="20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9pPr>
          </a:lstStyle>
          <a:p>
            <a:endParaRPr/>
          </a:p>
        </p:txBody>
      </p:sp>
      <p:sp>
        <p:nvSpPr>
          <p:cNvPr id="34" name="Google Shape;34;p3"/>
          <p:cNvSpPr txBox="1">
            <a:spLocks noGrp="1"/>
          </p:cNvSpPr>
          <p:nvPr>
            <p:ph type="ftr" idx="11"/>
          </p:nvPr>
        </p:nvSpPr>
        <p:spPr>
          <a:xfrm>
            <a:off x="7239000" y="6113463"/>
            <a:ext cx="4114800" cy="365125"/>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600" b="0" i="0" u="none" strike="noStrike" cap="none">
                <a:solidFill>
                  <a:srgbClr val="595959"/>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35" name="Google Shape;35;p3"/>
          <p:cNvSpPr txBox="1">
            <a:spLocks noGrp="1"/>
          </p:cNvSpPr>
          <p:nvPr>
            <p:ph type="dt" idx="10"/>
          </p:nvPr>
        </p:nvSpPr>
        <p:spPr>
          <a:xfrm>
            <a:off x="3789598" y="6094049"/>
            <a:ext cx="1089233"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595959"/>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36" name="Google Shape;36;p3"/>
          <p:cNvSpPr txBox="1">
            <a:spLocks noGrp="1"/>
          </p:cNvSpPr>
          <p:nvPr>
            <p:ph type="sldNum" idx="12"/>
          </p:nvPr>
        </p:nvSpPr>
        <p:spPr>
          <a:xfrm>
            <a:off x="11298195" y="6175584"/>
            <a:ext cx="731700" cy="525000"/>
          </a:xfrm>
          <a:prstGeom prst="rect">
            <a:avLst/>
          </a:prstGeom>
        </p:spPr>
        <p:txBody>
          <a:bodyPr spcFirstLastPara="1" wrap="square" lIns="91425" tIns="45700" rIns="91425" bIns="45700" anchor="t" anchorCtr="0">
            <a:noAutofit/>
          </a:bodyPr>
          <a:lstStyle>
            <a:lvl1pPr lvl="0">
              <a:buNone/>
              <a:defRPr sz="1300">
                <a:solidFill>
                  <a:srgbClr val="3F3F3F"/>
                </a:solidFill>
                <a:latin typeface="Calibri"/>
                <a:ea typeface="Calibri"/>
                <a:cs typeface="Calibri"/>
                <a:sym typeface="Calibri"/>
              </a:defRPr>
            </a:lvl1pPr>
            <a:lvl2pPr lvl="1">
              <a:buNone/>
              <a:defRPr sz="1300">
                <a:solidFill>
                  <a:srgbClr val="3F3F3F"/>
                </a:solidFill>
                <a:latin typeface="Calibri"/>
                <a:ea typeface="Calibri"/>
                <a:cs typeface="Calibri"/>
                <a:sym typeface="Calibri"/>
              </a:defRPr>
            </a:lvl2pPr>
            <a:lvl3pPr lvl="2">
              <a:buNone/>
              <a:defRPr sz="1300">
                <a:solidFill>
                  <a:srgbClr val="3F3F3F"/>
                </a:solidFill>
                <a:latin typeface="Calibri"/>
                <a:ea typeface="Calibri"/>
                <a:cs typeface="Calibri"/>
                <a:sym typeface="Calibri"/>
              </a:defRPr>
            </a:lvl3pPr>
            <a:lvl4pPr lvl="3">
              <a:buNone/>
              <a:defRPr sz="1300">
                <a:solidFill>
                  <a:srgbClr val="3F3F3F"/>
                </a:solidFill>
                <a:latin typeface="Calibri"/>
                <a:ea typeface="Calibri"/>
                <a:cs typeface="Calibri"/>
                <a:sym typeface="Calibri"/>
              </a:defRPr>
            </a:lvl4pPr>
            <a:lvl5pPr lvl="4">
              <a:buNone/>
              <a:defRPr sz="1300">
                <a:solidFill>
                  <a:srgbClr val="3F3F3F"/>
                </a:solidFill>
                <a:latin typeface="Calibri"/>
                <a:ea typeface="Calibri"/>
                <a:cs typeface="Calibri"/>
                <a:sym typeface="Calibri"/>
              </a:defRPr>
            </a:lvl5pPr>
            <a:lvl6pPr lvl="5">
              <a:buNone/>
              <a:defRPr sz="1300">
                <a:solidFill>
                  <a:srgbClr val="3F3F3F"/>
                </a:solidFill>
                <a:latin typeface="Calibri"/>
                <a:ea typeface="Calibri"/>
                <a:cs typeface="Calibri"/>
                <a:sym typeface="Calibri"/>
              </a:defRPr>
            </a:lvl6pPr>
            <a:lvl7pPr lvl="6">
              <a:buNone/>
              <a:defRPr sz="1300">
                <a:solidFill>
                  <a:srgbClr val="3F3F3F"/>
                </a:solidFill>
                <a:latin typeface="Calibri"/>
                <a:ea typeface="Calibri"/>
                <a:cs typeface="Calibri"/>
                <a:sym typeface="Calibri"/>
              </a:defRPr>
            </a:lvl7pPr>
            <a:lvl8pPr lvl="7">
              <a:buNone/>
              <a:defRPr sz="1300">
                <a:solidFill>
                  <a:srgbClr val="3F3F3F"/>
                </a:solidFill>
                <a:latin typeface="Calibri"/>
                <a:ea typeface="Calibri"/>
                <a:cs typeface="Calibri"/>
                <a:sym typeface="Calibri"/>
              </a:defRPr>
            </a:lvl8pPr>
            <a:lvl9pPr lvl="8">
              <a:buNone/>
              <a:defRPr sz="1300">
                <a:solidFill>
                  <a:srgbClr val="3F3F3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Divider Slide 2B">
  <p:cSld name="Divider Slide 2B">
    <p:spTree>
      <p:nvGrpSpPr>
        <p:cNvPr id="1" name="Shape 37"/>
        <p:cNvGrpSpPr/>
        <p:nvPr/>
      </p:nvGrpSpPr>
      <p:grpSpPr>
        <a:xfrm>
          <a:off x="0" y="0"/>
          <a:ext cx="0" cy="0"/>
          <a:chOff x="0" y="0"/>
          <a:chExt cx="0" cy="0"/>
        </a:xfrm>
      </p:grpSpPr>
      <p:pic>
        <p:nvPicPr>
          <p:cNvPr id="38" name="Google Shape;38;p4"/>
          <p:cNvPicPr preferRelativeResize="0"/>
          <p:nvPr/>
        </p:nvPicPr>
        <p:blipFill rotWithShape="1">
          <a:blip r:embed="rId2">
            <a:alphaModFix/>
          </a:blip>
          <a:srcRect/>
          <a:stretch/>
        </p:blipFill>
        <p:spPr>
          <a:xfrm>
            <a:off x="-13252" y="0"/>
            <a:ext cx="12205252" cy="6897756"/>
          </a:xfrm>
          <a:prstGeom prst="rect">
            <a:avLst/>
          </a:prstGeom>
          <a:noFill/>
          <a:ln>
            <a:noFill/>
          </a:ln>
        </p:spPr>
      </p:pic>
      <p:sp>
        <p:nvSpPr>
          <p:cNvPr id="39" name="Google Shape;39;p4"/>
          <p:cNvSpPr/>
          <p:nvPr/>
        </p:nvSpPr>
        <p:spPr>
          <a:xfrm>
            <a:off x="5770821" y="0"/>
            <a:ext cx="6421179" cy="6909258"/>
          </a:xfrm>
          <a:custGeom>
            <a:avLst/>
            <a:gdLst/>
            <a:ahLst/>
            <a:cxnLst/>
            <a:rect l="l" t="t" r="r" b="b"/>
            <a:pathLst>
              <a:path w="6421179" h="6909258" extrusionOk="0">
                <a:moveTo>
                  <a:pt x="0" y="0"/>
                </a:moveTo>
                <a:lnTo>
                  <a:pt x="6421179" y="0"/>
                </a:lnTo>
                <a:lnTo>
                  <a:pt x="6421179" y="6897756"/>
                </a:lnTo>
                <a:lnTo>
                  <a:pt x="994913" y="6909258"/>
                </a:lnTo>
                <a:lnTo>
                  <a:pt x="0" y="0"/>
                </a:lnTo>
                <a:close/>
              </a:path>
            </a:pathLst>
          </a:custGeom>
          <a:solidFill>
            <a:srgbClr val="75114A">
              <a:alpha val="7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40" name="Google Shape;40;p4"/>
          <p:cNvPicPr preferRelativeResize="0"/>
          <p:nvPr/>
        </p:nvPicPr>
        <p:blipFill rotWithShape="1">
          <a:blip r:embed="rId3">
            <a:alphaModFix/>
          </a:blip>
          <a:srcRect/>
          <a:stretch/>
        </p:blipFill>
        <p:spPr>
          <a:xfrm>
            <a:off x="469781" y="385650"/>
            <a:ext cx="2350008" cy="725424"/>
          </a:xfrm>
          <a:prstGeom prst="rect">
            <a:avLst/>
          </a:prstGeom>
          <a:noFill/>
          <a:ln>
            <a:noFill/>
          </a:ln>
        </p:spPr>
      </p:pic>
      <p:sp>
        <p:nvSpPr>
          <p:cNvPr id="41" name="Google Shape;41;p4"/>
          <p:cNvSpPr txBox="1"/>
          <p:nvPr/>
        </p:nvSpPr>
        <p:spPr>
          <a:xfrm>
            <a:off x="7626037" y="-1239550"/>
            <a:ext cx="4104285" cy="4770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US" sz="2500" b="0" i="0" u="none" strike="noStrike" cap="none">
                <a:solidFill>
                  <a:schemeClr val="lt1"/>
                </a:solidFill>
                <a:latin typeface="Garamond"/>
                <a:ea typeface="Garamond"/>
                <a:cs typeface="Garamond"/>
                <a:sym typeface="Garamond"/>
              </a:rPr>
              <a:t>Sub text</a:t>
            </a:r>
            <a:endParaRPr sz="1400" b="0" i="0" u="none" strike="noStrike" cap="none">
              <a:solidFill>
                <a:srgbClr val="000000"/>
              </a:solidFill>
              <a:latin typeface="Arial"/>
              <a:ea typeface="Arial"/>
              <a:cs typeface="Arial"/>
              <a:sym typeface="Arial"/>
            </a:endParaRPr>
          </a:p>
        </p:txBody>
      </p:sp>
      <p:sp>
        <p:nvSpPr>
          <p:cNvPr id="42" name="Google Shape;42;p4"/>
          <p:cNvSpPr txBox="1">
            <a:spLocks noGrp="1"/>
          </p:cNvSpPr>
          <p:nvPr>
            <p:ph type="ctrTitle"/>
          </p:nvPr>
        </p:nvSpPr>
        <p:spPr>
          <a:xfrm>
            <a:off x="6779669" y="731126"/>
            <a:ext cx="5161960" cy="2208766"/>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lt1"/>
              </a:buClr>
              <a:buSzPts val="6600"/>
              <a:buFont typeface="Calibri"/>
              <a:buNone/>
              <a:defRPr sz="66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3" name="Google Shape;43;p4"/>
          <p:cNvSpPr txBox="1">
            <a:spLocks noGrp="1"/>
          </p:cNvSpPr>
          <p:nvPr>
            <p:ph type="subTitle" idx="1"/>
          </p:nvPr>
        </p:nvSpPr>
        <p:spPr>
          <a:xfrm>
            <a:off x="6815555" y="3111500"/>
            <a:ext cx="5126074" cy="2870199"/>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lt1"/>
              </a:buClr>
              <a:buSzPts val="3000"/>
              <a:buFont typeface="Arial"/>
              <a:buNone/>
              <a:defRPr sz="3000" b="0" i="0" u="none" strike="noStrike" cap="none">
                <a:solidFill>
                  <a:schemeClr val="lt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Garamond"/>
                <a:ea typeface="Garamond"/>
                <a:cs typeface="Garamond"/>
                <a:sym typeface="Garamond"/>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44" name="Google Shape;44;p4"/>
          <p:cNvSpPr txBox="1">
            <a:spLocks noGrp="1"/>
          </p:cNvSpPr>
          <p:nvPr>
            <p:ph type="dt" idx="10"/>
          </p:nvPr>
        </p:nvSpPr>
        <p:spPr>
          <a:xfrm>
            <a:off x="270643"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45" name="Google Shape;45;p4"/>
          <p:cNvSpPr txBox="1">
            <a:spLocks noGrp="1"/>
          </p:cNvSpPr>
          <p:nvPr>
            <p:ph type="ftr" idx="11"/>
          </p:nvPr>
        </p:nvSpPr>
        <p:spPr>
          <a:xfrm>
            <a:off x="7826829" y="6361571"/>
            <a:ext cx="4114800" cy="365125"/>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46" name="Google Shape;46;p4"/>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Divider Slide 1B">
  <p:cSld name="Divider Slide 1B">
    <p:spTree>
      <p:nvGrpSpPr>
        <p:cNvPr id="1" name="Shape 47"/>
        <p:cNvGrpSpPr/>
        <p:nvPr/>
      </p:nvGrpSpPr>
      <p:grpSpPr>
        <a:xfrm>
          <a:off x="0" y="0"/>
          <a:ext cx="0" cy="0"/>
          <a:chOff x="0" y="0"/>
          <a:chExt cx="0" cy="0"/>
        </a:xfrm>
      </p:grpSpPr>
      <p:pic>
        <p:nvPicPr>
          <p:cNvPr id="48" name="Google Shape;48;p5"/>
          <p:cNvPicPr preferRelativeResize="0"/>
          <p:nvPr/>
        </p:nvPicPr>
        <p:blipFill rotWithShape="1">
          <a:blip r:embed="rId2">
            <a:alphaModFix/>
          </a:blip>
          <a:srcRect l="975" t="1912" r="1080" b="15063"/>
          <a:stretch/>
        </p:blipFill>
        <p:spPr>
          <a:xfrm>
            <a:off x="-13253" y="0"/>
            <a:ext cx="12205253" cy="6897756"/>
          </a:xfrm>
          <a:prstGeom prst="rect">
            <a:avLst/>
          </a:prstGeom>
          <a:noFill/>
          <a:ln>
            <a:noFill/>
          </a:ln>
        </p:spPr>
      </p:pic>
      <p:pic>
        <p:nvPicPr>
          <p:cNvPr id="49" name="Google Shape;49;p5"/>
          <p:cNvPicPr preferRelativeResize="0"/>
          <p:nvPr/>
        </p:nvPicPr>
        <p:blipFill rotWithShape="1">
          <a:blip r:embed="rId3">
            <a:alphaModFix amt="38000"/>
          </a:blip>
          <a:srcRect l="23094" t="38467" r="-5157" b="2445"/>
          <a:stretch/>
        </p:blipFill>
        <p:spPr>
          <a:xfrm>
            <a:off x="-13254" y="1"/>
            <a:ext cx="8084131" cy="6897756"/>
          </a:xfrm>
          <a:prstGeom prst="rect">
            <a:avLst/>
          </a:prstGeom>
          <a:noFill/>
          <a:ln>
            <a:noFill/>
          </a:ln>
        </p:spPr>
      </p:pic>
      <p:sp>
        <p:nvSpPr>
          <p:cNvPr id="50" name="Google Shape;50;p5"/>
          <p:cNvSpPr/>
          <p:nvPr/>
        </p:nvSpPr>
        <p:spPr>
          <a:xfrm>
            <a:off x="5770821" y="0"/>
            <a:ext cx="6421179" cy="6909258"/>
          </a:xfrm>
          <a:custGeom>
            <a:avLst/>
            <a:gdLst/>
            <a:ahLst/>
            <a:cxnLst/>
            <a:rect l="l" t="t" r="r" b="b"/>
            <a:pathLst>
              <a:path w="6421179" h="6909258" extrusionOk="0">
                <a:moveTo>
                  <a:pt x="0" y="0"/>
                </a:moveTo>
                <a:lnTo>
                  <a:pt x="6421179" y="0"/>
                </a:lnTo>
                <a:lnTo>
                  <a:pt x="6421179" y="6897756"/>
                </a:lnTo>
                <a:lnTo>
                  <a:pt x="994913" y="6909258"/>
                </a:lnTo>
                <a:lnTo>
                  <a:pt x="0" y="0"/>
                </a:lnTo>
                <a:close/>
              </a:path>
            </a:pathLst>
          </a:custGeom>
          <a:solidFill>
            <a:srgbClr val="39818D">
              <a:alpha val="7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51" name="Google Shape;51;p5"/>
          <p:cNvPicPr preferRelativeResize="0"/>
          <p:nvPr/>
        </p:nvPicPr>
        <p:blipFill rotWithShape="1">
          <a:blip r:embed="rId4">
            <a:alphaModFix/>
          </a:blip>
          <a:srcRect/>
          <a:stretch/>
        </p:blipFill>
        <p:spPr>
          <a:xfrm>
            <a:off x="469781" y="385650"/>
            <a:ext cx="2350008" cy="725424"/>
          </a:xfrm>
          <a:prstGeom prst="rect">
            <a:avLst/>
          </a:prstGeom>
          <a:noFill/>
          <a:ln>
            <a:noFill/>
          </a:ln>
        </p:spPr>
      </p:pic>
      <p:sp>
        <p:nvSpPr>
          <p:cNvPr id="52" name="Google Shape;52;p5"/>
          <p:cNvSpPr txBox="1"/>
          <p:nvPr/>
        </p:nvSpPr>
        <p:spPr>
          <a:xfrm>
            <a:off x="7626037" y="-1239550"/>
            <a:ext cx="4104285" cy="4770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US" sz="2500" b="0" i="0" u="none" strike="noStrike" cap="none">
                <a:solidFill>
                  <a:schemeClr val="lt1"/>
                </a:solidFill>
                <a:latin typeface="Garamond"/>
                <a:ea typeface="Garamond"/>
                <a:cs typeface="Garamond"/>
                <a:sym typeface="Garamond"/>
              </a:rPr>
              <a:t>Sub text</a:t>
            </a:r>
            <a:endParaRPr sz="1400" b="0" i="0" u="none" strike="noStrike" cap="none">
              <a:solidFill>
                <a:srgbClr val="000000"/>
              </a:solidFill>
              <a:latin typeface="Arial"/>
              <a:ea typeface="Arial"/>
              <a:cs typeface="Arial"/>
              <a:sym typeface="Arial"/>
            </a:endParaRPr>
          </a:p>
        </p:txBody>
      </p:sp>
      <p:sp>
        <p:nvSpPr>
          <p:cNvPr id="53" name="Google Shape;53;p5"/>
          <p:cNvSpPr txBox="1">
            <a:spLocks noGrp="1"/>
          </p:cNvSpPr>
          <p:nvPr>
            <p:ph type="ctrTitle"/>
          </p:nvPr>
        </p:nvSpPr>
        <p:spPr>
          <a:xfrm>
            <a:off x="6779669" y="731126"/>
            <a:ext cx="5161960" cy="2208766"/>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lt1"/>
              </a:buClr>
              <a:buSzPts val="6600"/>
              <a:buFont typeface="Calibri"/>
              <a:buNone/>
              <a:defRPr sz="66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4" name="Google Shape;54;p5"/>
          <p:cNvSpPr txBox="1">
            <a:spLocks noGrp="1"/>
          </p:cNvSpPr>
          <p:nvPr>
            <p:ph type="subTitle" idx="1"/>
          </p:nvPr>
        </p:nvSpPr>
        <p:spPr>
          <a:xfrm>
            <a:off x="6815555" y="3111500"/>
            <a:ext cx="5126074" cy="2870199"/>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lt1"/>
              </a:buClr>
              <a:buSzPts val="3000"/>
              <a:buFont typeface="Arial"/>
              <a:buNone/>
              <a:defRPr sz="3000" b="0" i="0" u="none" strike="noStrike" cap="none">
                <a:solidFill>
                  <a:schemeClr val="lt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Garamond"/>
                <a:ea typeface="Garamond"/>
                <a:cs typeface="Garamond"/>
                <a:sym typeface="Garamond"/>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55" name="Google Shape;55;p5"/>
          <p:cNvSpPr txBox="1">
            <a:spLocks noGrp="1"/>
          </p:cNvSpPr>
          <p:nvPr>
            <p:ph type="ftr" idx="11"/>
          </p:nvPr>
        </p:nvSpPr>
        <p:spPr>
          <a:xfrm>
            <a:off x="7826829" y="6361571"/>
            <a:ext cx="4114800" cy="365125"/>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56" name="Google Shape;56;p5"/>
          <p:cNvSpPr txBox="1">
            <a:spLocks noGrp="1"/>
          </p:cNvSpPr>
          <p:nvPr>
            <p:ph type="dt" idx="10"/>
          </p:nvPr>
        </p:nvSpPr>
        <p:spPr>
          <a:xfrm>
            <a:off x="270643"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57" name="Google Shape;57;p5"/>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Divider Slide 3B">
  <p:cSld name="Divider Slide 3B">
    <p:spTree>
      <p:nvGrpSpPr>
        <p:cNvPr id="1" name="Shape 58"/>
        <p:cNvGrpSpPr/>
        <p:nvPr/>
      </p:nvGrpSpPr>
      <p:grpSpPr>
        <a:xfrm>
          <a:off x="0" y="0"/>
          <a:ext cx="0" cy="0"/>
          <a:chOff x="0" y="0"/>
          <a:chExt cx="0" cy="0"/>
        </a:xfrm>
      </p:grpSpPr>
      <p:pic>
        <p:nvPicPr>
          <p:cNvPr id="59" name="Google Shape;59;p6"/>
          <p:cNvPicPr preferRelativeResize="0"/>
          <p:nvPr/>
        </p:nvPicPr>
        <p:blipFill rotWithShape="1">
          <a:blip r:embed="rId2">
            <a:alphaModFix/>
          </a:blip>
          <a:srcRect l="7074" t="9193" b="12397"/>
          <a:stretch/>
        </p:blipFill>
        <p:spPr>
          <a:xfrm>
            <a:off x="-1" y="0"/>
            <a:ext cx="12191579" cy="6858000"/>
          </a:xfrm>
          <a:prstGeom prst="rect">
            <a:avLst/>
          </a:prstGeom>
          <a:noFill/>
          <a:ln>
            <a:noFill/>
          </a:ln>
        </p:spPr>
      </p:pic>
      <p:sp>
        <p:nvSpPr>
          <p:cNvPr id="60" name="Google Shape;60;p6"/>
          <p:cNvSpPr/>
          <p:nvPr/>
        </p:nvSpPr>
        <p:spPr>
          <a:xfrm>
            <a:off x="5770821" y="-25629"/>
            <a:ext cx="6421179" cy="6909258"/>
          </a:xfrm>
          <a:custGeom>
            <a:avLst/>
            <a:gdLst/>
            <a:ahLst/>
            <a:cxnLst/>
            <a:rect l="l" t="t" r="r" b="b"/>
            <a:pathLst>
              <a:path w="6421179" h="6909258" extrusionOk="0">
                <a:moveTo>
                  <a:pt x="0" y="0"/>
                </a:moveTo>
                <a:lnTo>
                  <a:pt x="6421179" y="0"/>
                </a:lnTo>
                <a:lnTo>
                  <a:pt x="6421179" y="6897756"/>
                </a:lnTo>
                <a:lnTo>
                  <a:pt x="994913" y="6909258"/>
                </a:lnTo>
                <a:lnTo>
                  <a:pt x="0" y="0"/>
                </a:lnTo>
                <a:close/>
              </a:path>
            </a:pathLst>
          </a:custGeom>
          <a:solidFill>
            <a:srgbClr val="82A434">
              <a:alpha val="7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61" name="Google Shape;61;p6"/>
          <p:cNvPicPr preferRelativeResize="0"/>
          <p:nvPr/>
        </p:nvPicPr>
        <p:blipFill rotWithShape="1">
          <a:blip r:embed="rId3">
            <a:alphaModFix/>
          </a:blip>
          <a:srcRect/>
          <a:stretch/>
        </p:blipFill>
        <p:spPr>
          <a:xfrm>
            <a:off x="469781" y="385650"/>
            <a:ext cx="2350008" cy="725424"/>
          </a:xfrm>
          <a:prstGeom prst="rect">
            <a:avLst/>
          </a:prstGeom>
          <a:noFill/>
          <a:ln>
            <a:noFill/>
          </a:ln>
        </p:spPr>
      </p:pic>
      <p:sp>
        <p:nvSpPr>
          <p:cNvPr id="62" name="Google Shape;62;p6"/>
          <p:cNvSpPr txBox="1"/>
          <p:nvPr/>
        </p:nvSpPr>
        <p:spPr>
          <a:xfrm>
            <a:off x="7626037" y="-1239550"/>
            <a:ext cx="4104285" cy="4770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US" sz="2500" b="0" i="0" u="none" strike="noStrike" cap="none">
                <a:solidFill>
                  <a:schemeClr val="lt1"/>
                </a:solidFill>
                <a:latin typeface="Garamond"/>
                <a:ea typeface="Garamond"/>
                <a:cs typeface="Garamond"/>
                <a:sym typeface="Garamond"/>
              </a:rPr>
              <a:t>Sub text</a:t>
            </a:r>
            <a:endParaRPr sz="1400" b="0" i="0" u="none" strike="noStrike" cap="none">
              <a:solidFill>
                <a:srgbClr val="000000"/>
              </a:solidFill>
              <a:latin typeface="Arial"/>
              <a:ea typeface="Arial"/>
              <a:cs typeface="Arial"/>
              <a:sym typeface="Arial"/>
            </a:endParaRPr>
          </a:p>
        </p:txBody>
      </p:sp>
      <p:sp>
        <p:nvSpPr>
          <p:cNvPr id="63" name="Google Shape;63;p6"/>
          <p:cNvSpPr txBox="1">
            <a:spLocks noGrp="1"/>
          </p:cNvSpPr>
          <p:nvPr>
            <p:ph type="ctrTitle"/>
          </p:nvPr>
        </p:nvSpPr>
        <p:spPr>
          <a:xfrm>
            <a:off x="6779669" y="731126"/>
            <a:ext cx="5161960" cy="2208766"/>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lt1"/>
              </a:buClr>
              <a:buSzPts val="6600"/>
              <a:buFont typeface="Calibri"/>
              <a:buNone/>
              <a:defRPr sz="66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4" name="Google Shape;64;p6"/>
          <p:cNvSpPr txBox="1">
            <a:spLocks noGrp="1"/>
          </p:cNvSpPr>
          <p:nvPr>
            <p:ph type="subTitle" idx="1"/>
          </p:nvPr>
        </p:nvSpPr>
        <p:spPr>
          <a:xfrm>
            <a:off x="6815555" y="3111500"/>
            <a:ext cx="5126074" cy="2870199"/>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lt1"/>
              </a:buClr>
              <a:buSzPts val="3000"/>
              <a:buFont typeface="Arial"/>
              <a:buNone/>
              <a:defRPr sz="3000" b="0" i="0" u="none" strike="noStrike" cap="none">
                <a:solidFill>
                  <a:schemeClr val="lt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Garamond"/>
                <a:ea typeface="Garamond"/>
                <a:cs typeface="Garamond"/>
                <a:sym typeface="Garamond"/>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65" name="Google Shape;65;p6"/>
          <p:cNvSpPr txBox="1">
            <a:spLocks noGrp="1"/>
          </p:cNvSpPr>
          <p:nvPr>
            <p:ph type="dt" idx="10"/>
          </p:nvPr>
        </p:nvSpPr>
        <p:spPr>
          <a:xfrm>
            <a:off x="270643"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66" name="Google Shape;66;p6"/>
          <p:cNvSpPr txBox="1">
            <a:spLocks noGrp="1"/>
          </p:cNvSpPr>
          <p:nvPr>
            <p:ph type="ftr" idx="11"/>
          </p:nvPr>
        </p:nvSpPr>
        <p:spPr>
          <a:xfrm>
            <a:off x="7826829" y="6361571"/>
            <a:ext cx="4114800" cy="365125"/>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67" name="Google Shape;67;p6"/>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68"/>
        <p:cNvGrpSpPr/>
        <p:nvPr/>
      </p:nvGrpSpPr>
      <p:grpSpPr>
        <a:xfrm>
          <a:off x="0" y="0"/>
          <a:ext cx="0" cy="0"/>
          <a:chOff x="0" y="0"/>
          <a:chExt cx="0" cy="0"/>
        </a:xfrm>
      </p:grpSpPr>
      <p:sp>
        <p:nvSpPr>
          <p:cNvPr id="69" name="Google Shape;69;p7"/>
          <p:cNvSpPr/>
          <p:nvPr/>
        </p:nvSpPr>
        <p:spPr>
          <a:xfrm>
            <a:off x="0" y="0"/>
            <a:ext cx="12192000" cy="6858000"/>
          </a:xfrm>
          <a:prstGeom prst="rect">
            <a:avLst/>
          </a:prstGeom>
          <a:solidFill>
            <a:srgbClr val="414B5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 name="Google Shape;70;p7"/>
          <p:cNvSpPr/>
          <p:nvPr/>
        </p:nvSpPr>
        <p:spPr>
          <a:xfrm>
            <a:off x="6291470" y="4182533"/>
            <a:ext cx="5155463" cy="2218267"/>
          </a:xfrm>
          <a:prstGeom prst="rect">
            <a:avLst/>
          </a:prstGeom>
          <a:solidFill>
            <a:srgbClr val="B94F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 name="Google Shape;71;p7"/>
          <p:cNvSpPr txBox="1"/>
          <p:nvPr/>
        </p:nvSpPr>
        <p:spPr>
          <a:xfrm>
            <a:off x="6616390" y="4399704"/>
            <a:ext cx="4753974" cy="1754326"/>
          </a:xfrm>
          <a:prstGeom prst="rect">
            <a:avLst/>
          </a:prstGeom>
          <a:noFill/>
          <a:ln>
            <a:noFill/>
          </a:ln>
        </p:spPr>
        <p:txBody>
          <a:bodyPr spcFirstLastPara="1" wrap="square" lIns="91425" tIns="45700" rIns="91425" bIns="45700" anchor="t" anchorCtr="0">
            <a:noAutofit/>
          </a:bodyPr>
          <a:lstStyle/>
          <a:p>
            <a:pPr marL="6350" marR="0" lvl="1"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We are </a:t>
            </a:r>
            <a:r>
              <a:rPr lang="en-US" sz="2000" b="1" i="0" u="none" strike="noStrike" cap="none">
                <a:solidFill>
                  <a:schemeClr val="lt1"/>
                </a:solidFill>
                <a:latin typeface="Calibri"/>
                <a:ea typeface="Calibri"/>
                <a:cs typeface="Calibri"/>
                <a:sym typeface="Calibri"/>
              </a:rPr>
              <a:t>one of Ireland’s top universities </a:t>
            </a:r>
            <a:endParaRPr sz="1400" b="0" i="0" u="none" strike="noStrike" cap="none">
              <a:solidFill>
                <a:srgbClr val="000000"/>
              </a:solidFill>
              <a:latin typeface="Arial"/>
              <a:ea typeface="Arial"/>
              <a:cs typeface="Arial"/>
              <a:sym typeface="Arial"/>
            </a:endParaRPr>
          </a:p>
          <a:p>
            <a:pPr marL="6350" marR="0" lvl="1" indent="0" algn="l" rtl="0">
              <a:lnSpc>
                <a:spcPct val="90000"/>
              </a:lnSpc>
              <a:spcBef>
                <a:spcPts val="0"/>
              </a:spcBef>
              <a:spcAft>
                <a:spcPts val="0"/>
              </a:spcAft>
              <a:buClr>
                <a:srgbClr val="000000"/>
              </a:buClr>
              <a:buSzPts val="2000"/>
              <a:buFont typeface="Arial"/>
              <a:buNone/>
            </a:pPr>
            <a:r>
              <a:rPr lang="en-US" sz="2000" b="1" i="0" u="none" strike="noStrike" cap="none">
                <a:solidFill>
                  <a:schemeClr val="lt1"/>
                </a:solidFill>
                <a:latin typeface="Calibri"/>
                <a:ea typeface="Calibri"/>
                <a:cs typeface="Calibri"/>
                <a:sym typeface="Calibri"/>
              </a:rPr>
              <a:t>for graduate employability, </a:t>
            </a:r>
            <a:r>
              <a:rPr lang="en-US" sz="2000" b="0" i="0" u="none" strike="noStrike" cap="none">
                <a:solidFill>
                  <a:schemeClr val="lt1"/>
                </a:solidFill>
                <a:latin typeface="Calibri"/>
                <a:ea typeface="Calibri"/>
                <a:cs typeface="Calibri"/>
                <a:sym typeface="Calibri"/>
              </a:rPr>
              <a:t>with over</a:t>
            </a:r>
            <a:endParaRPr sz="1400" b="0" i="0" u="none" strike="noStrike" cap="none">
              <a:solidFill>
                <a:srgbClr val="000000"/>
              </a:solidFill>
              <a:latin typeface="Arial"/>
              <a:ea typeface="Arial"/>
              <a:cs typeface="Arial"/>
              <a:sym typeface="Arial"/>
            </a:endParaRPr>
          </a:p>
          <a:p>
            <a:pPr marL="6350" marR="0" lvl="1"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	                      of our graduates </a:t>
            </a:r>
            <a:endParaRPr sz="1400" b="0" i="0" u="none" strike="noStrike" cap="none">
              <a:solidFill>
                <a:srgbClr val="000000"/>
              </a:solidFill>
              <a:latin typeface="Arial"/>
              <a:ea typeface="Arial"/>
              <a:cs typeface="Arial"/>
              <a:sym typeface="Arial"/>
            </a:endParaRPr>
          </a:p>
          <a:p>
            <a:pPr marL="6350" marR="0" lvl="1"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	                      working or in further</a:t>
            </a:r>
            <a:br>
              <a:rPr lang="en-US" sz="2000" b="0" i="0" u="none" strike="noStrike" cap="none">
                <a:solidFill>
                  <a:schemeClr val="lt1"/>
                </a:solidFill>
                <a:latin typeface="Calibri"/>
                <a:ea typeface="Calibri"/>
                <a:cs typeface="Calibri"/>
                <a:sym typeface="Calibri"/>
              </a:rPr>
            </a:br>
            <a:r>
              <a:rPr lang="en-US" sz="2000" b="0" i="0" u="none" strike="noStrike" cap="none">
                <a:solidFill>
                  <a:schemeClr val="lt1"/>
                </a:solidFill>
                <a:latin typeface="Calibri"/>
                <a:ea typeface="Calibri"/>
                <a:cs typeface="Calibri"/>
                <a:sym typeface="Calibri"/>
              </a:rPr>
              <a:t>                                      study within six</a:t>
            </a:r>
            <a:br>
              <a:rPr lang="en-US" sz="2000" b="0" i="0" u="none" strike="noStrike" cap="none">
                <a:solidFill>
                  <a:schemeClr val="lt1"/>
                </a:solidFill>
                <a:latin typeface="Calibri"/>
                <a:ea typeface="Calibri"/>
                <a:cs typeface="Calibri"/>
                <a:sym typeface="Calibri"/>
              </a:rPr>
            </a:br>
            <a:r>
              <a:rPr lang="en-US" sz="2000" b="0" i="0" u="none" strike="noStrike" cap="none">
                <a:solidFill>
                  <a:schemeClr val="lt1"/>
                </a:solidFill>
                <a:latin typeface="Calibri"/>
                <a:ea typeface="Calibri"/>
                <a:cs typeface="Calibri"/>
                <a:sym typeface="Calibri"/>
              </a:rPr>
              <a:t>                                      months of graduating</a:t>
            </a:r>
            <a:endParaRPr sz="2000" b="1" i="0" u="none" strike="noStrike" cap="none">
              <a:solidFill>
                <a:schemeClr val="lt1"/>
              </a:solidFill>
              <a:latin typeface="Calibri"/>
              <a:ea typeface="Calibri"/>
              <a:cs typeface="Calibri"/>
              <a:sym typeface="Calibri"/>
            </a:endParaRPr>
          </a:p>
        </p:txBody>
      </p:sp>
      <p:sp>
        <p:nvSpPr>
          <p:cNvPr id="72" name="Google Shape;72;p7"/>
          <p:cNvSpPr/>
          <p:nvPr/>
        </p:nvSpPr>
        <p:spPr>
          <a:xfrm>
            <a:off x="704180" y="1778000"/>
            <a:ext cx="3850888" cy="2709333"/>
          </a:xfrm>
          <a:prstGeom prst="rect">
            <a:avLst/>
          </a:prstGeom>
          <a:solidFill>
            <a:srgbClr val="72E0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3" name="Google Shape;73;p7"/>
          <p:cNvSpPr/>
          <p:nvPr/>
        </p:nvSpPr>
        <p:spPr>
          <a:xfrm>
            <a:off x="704181" y="4707467"/>
            <a:ext cx="5327666" cy="1693333"/>
          </a:xfrm>
          <a:prstGeom prst="rect">
            <a:avLst/>
          </a:prstGeom>
          <a:solidFill>
            <a:srgbClr val="96BB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4" name="Google Shape;74;p7"/>
          <p:cNvSpPr/>
          <p:nvPr/>
        </p:nvSpPr>
        <p:spPr>
          <a:xfrm>
            <a:off x="7704667" y="592667"/>
            <a:ext cx="3742266" cy="3386666"/>
          </a:xfrm>
          <a:prstGeom prst="rect">
            <a:avLst/>
          </a:prstGeom>
          <a:solidFill>
            <a:srgbClr val="CFC49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5" name="Google Shape;75;p7"/>
          <p:cNvSpPr/>
          <p:nvPr/>
        </p:nvSpPr>
        <p:spPr>
          <a:xfrm>
            <a:off x="4792133" y="304800"/>
            <a:ext cx="2624667" cy="367453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6" name="Google Shape;76;p7"/>
          <p:cNvSpPr txBox="1"/>
          <p:nvPr/>
        </p:nvSpPr>
        <p:spPr>
          <a:xfrm>
            <a:off x="953377" y="3340191"/>
            <a:ext cx="3598513" cy="1015663"/>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of </a:t>
            </a:r>
            <a:r>
              <a:rPr lang="en-US" sz="2000" b="1" i="0" u="none" strike="noStrike" cap="none">
                <a:solidFill>
                  <a:schemeClr val="lt1"/>
                </a:solidFill>
                <a:latin typeface="Calibri"/>
                <a:ea typeface="Calibri"/>
                <a:cs typeface="Calibri"/>
                <a:sym typeface="Calibri"/>
              </a:rPr>
              <a:t>universities worldwide </a:t>
            </a:r>
            <a:r>
              <a:rPr lang="en-US" sz="2000" b="0" i="0" u="none" strike="noStrike" cap="none">
                <a:solidFill>
                  <a:schemeClr val="lt1"/>
                </a:solidFill>
                <a:latin typeface="Calibri"/>
                <a:ea typeface="Calibri"/>
                <a:cs typeface="Calibri"/>
                <a:sym typeface="Calibri"/>
              </a:rPr>
              <a:t>according to </a:t>
            </a:r>
            <a:r>
              <a:rPr lang="en-US" sz="2000" b="1" i="0" u="none" strike="noStrike" cap="none">
                <a:solidFill>
                  <a:schemeClr val="lt1"/>
                </a:solidFill>
                <a:latin typeface="Calibri"/>
                <a:ea typeface="Calibri"/>
                <a:cs typeface="Calibri"/>
                <a:sym typeface="Calibri"/>
              </a:rPr>
              <a:t>QS World </a:t>
            </a:r>
            <a:br>
              <a:rPr lang="en-US" sz="2000" b="1" i="0" u="none" strike="noStrike" cap="none">
                <a:solidFill>
                  <a:schemeClr val="lt1"/>
                </a:solidFill>
                <a:latin typeface="Calibri"/>
                <a:ea typeface="Calibri"/>
                <a:cs typeface="Calibri"/>
                <a:sym typeface="Calibri"/>
              </a:rPr>
            </a:br>
            <a:r>
              <a:rPr lang="en-US" sz="2000" b="1" i="0" u="none" strike="noStrike" cap="none">
                <a:solidFill>
                  <a:schemeClr val="lt1"/>
                </a:solidFill>
                <a:latin typeface="Calibri"/>
                <a:ea typeface="Calibri"/>
                <a:cs typeface="Calibri"/>
                <a:sym typeface="Calibri"/>
              </a:rPr>
              <a:t>University Rankings</a:t>
            </a:r>
            <a:endParaRPr sz="1400" b="0" i="0" u="none" strike="noStrike" cap="none">
              <a:solidFill>
                <a:srgbClr val="000000"/>
              </a:solidFill>
              <a:latin typeface="Arial"/>
              <a:ea typeface="Arial"/>
              <a:cs typeface="Arial"/>
              <a:sym typeface="Arial"/>
            </a:endParaRPr>
          </a:p>
        </p:txBody>
      </p:sp>
      <p:sp>
        <p:nvSpPr>
          <p:cNvPr id="77" name="Google Shape;77;p7"/>
          <p:cNvSpPr txBox="1"/>
          <p:nvPr/>
        </p:nvSpPr>
        <p:spPr>
          <a:xfrm>
            <a:off x="966346" y="1898945"/>
            <a:ext cx="1537691" cy="590931"/>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We rank</a:t>
            </a:r>
            <a:br>
              <a:rPr lang="en-US" sz="2000" b="0" i="0" u="none" strike="noStrike" cap="none">
                <a:solidFill>
                  <a:schemeClr val="lt1"/>
                </a:solidFill>
                <a:latin typeface="Calibri"/>
                <a:ea typeface="Calibri"/>
                <a:cs typeface="Calibri"/>
                <a:sym typeface="Calibri"/>
              </a:rPr>
            </a:br>
            <a:r>
              <a:rPr lang="en-US" sz="2000" b="0" i="0" u="none" strike="noStrike" cap="none">
                <a:solidFill>
                  <a:schemeClr val="lt1"/>
                </a:solidFill>
                <a:latin typeface="Calibri"/>
                <a:ea typeface="Calibri"/>
                <a:cs typeface="Calibri"/>
                <a:sym typeface="Calibri"/>
              </a:rPr>
              <a:t>among the</a:t>
            </a:r>
            <a:endParaRPr sz="2000" b="1" i="0" u="none" strike="noStrike" cap="none">
              <a:solidFill>
                <a:schemeClr val="lt1"/>
              </a:solidFill>
              <a:latin typeface="Calibri"/>
              <a:ea typeface="Calibri"/>
              <a:cs typeface="Calibri"/>
              <a:sym typeface="Calibri"/>
            </a:endParaRPr>
          </a:p>
        </p:txBody>
      </p:sp>
      <p:sp>
        <p:nvSpPr>
          <p:cNvPr id="78" name="Google Shape;78;p7"/>
          <p:cNvSpPr txBox="1"/>
          <p:nvPr/>
        </p:nvSpPr>
        <p:spPr>
          <a:xfrm>
            <a:off x="1305942" y="2375309"/>
            <a:ext cx="1323682" cy="938719"/>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5500"/>
              <a:buFont typeface="Arial"/>
              <a:buNone/>
            </a:pPr>
            <a:r>
              <a:rPr lang="en-US" sz="5500" b="1" i="0" u="none" strike="noStrike" cap="none">
                <a:solidFill>
                  <a:srgbClr val="243C57"/>
                </a:solidFill>
                <a:latin typeface="Calibri"/>
                <a:ea typeface="Calibri"/>
                <a:cs typeface="Calibri"/>
                <a:sym typeface="Calibri"/>
              </a:rPr>
              <a:t>top</a:t>
            </a:r>
            <a:endParaRPr sz="1400" b="0" i="0" u="none" strike="noStrike" cap="none">
              <a:solidFill>
                <a:srgbClr val="000000"/>
              </a:solidFill>
              <a:latin typeface="Arial"/>
              <a:ea typeface="Arial"/>
              <a:cs typeface="Arial"/>
              <a:sym typeface="Arial"/>
            </a:endParaRPr>
          </a:p>
        </p:txBody>
      </p:sp>
      <p:sp>
        <p:nvSpPr>
          <p:cNvPr id="79" name="Google Shape;79;p7"/>
          <p:cNvSpPr txBox="1"/>
          <p:nvPr/>
        </p:nvSpPr>
        <p:spPr>
          <a:xfrm>
            <a:off x="2225455" y="1610974"/>
            <a:ext cx="1323682" cy="2077492"/>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2900"/>
              <a:buFont typeface="Arial"/>
              <a:buNone/>
            </a:pPr>
            <a:r>
              <a:rPr lang="en-US" sz="12900" b="1" i="0" u="none" strike="noStrike" cap="none">
                <a:solidFill>
                  <a:srgbClr val="243C57"/>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80" name="Google Shape;80;p7"/>
          <p:cNvSpPr txBox="1"/>
          <p:nvPr/>
        </p:nvSpPr>
        <p:spPr>
          <a:xfrm>
            <a:off x="2879267" y="1945667"/>
            <a:ext cx="1323682" cy="938719"/>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5500"/>
              <a:buFont typeface="Arial"/>
              <a:buNone/>
            </a:pPr>
            <a:r>
              <a:rPr lang="en-US" sz="5500" b="1" i="0" u="none" strike="noStrike" cap="none">
                <a:solidFill>
                  <a:srgbClr val="243C57"/>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81" name="Google Shape;81;p7"/>
          <p:cNvSpPr txBox="1"/>
          <p:nvPr/>
        </p:nvSpPr>
        <p:spPr>
          <a:xfrm>
            <a:off x="2297145" y="4863547"/>
            <a:ext cx="3734701" cy="1323439"/>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of our researchers </a:t>
            </a:r>
            <a:endParaRPr sz="1400" b="0" i="0" u="none" strike="noStrike" cap="none">
              <a:solidFill>
                <a:srgbClr val="000000"/>
              </a:solidFill>
              <a:latin typeface="Arial"/>
              <a:ea typeface="Arial"/>
              <a:cs typeface="Arial"/>
              <a:sym typeface="Arial"/>
            </a:endParaRPr>
          </a:p>
          <a:p>
            <a:pPr marL="6350" marR="0" lvl="1"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were named among </a:t>
            </a:r>
            <a:endParaRPr sz="1400" b="0" i="0" u="none" strike="noStrike" cap="none">
              <a:solidFill>
                <a:srgbClr val="000000"/>
              </a:solidFill>
              <a:latin typeface="Arial"/>
              <a:ea typeface="Arial"/>
              <a:cs typeface="Arial"/>
              <a:sym typeface="Arial"/>
            </a:endParaRPr>
          </a:p>
          <a:p>
            <a:pPr marL="6350" marR="0" lvl="1"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the </a:t>
            </a:r>
            <a:r>
              <a:rPr lang="en-US" sz="2000" b="1" i="0" u="none" strike="noStrike" cap="none">
                <a:solidFill>
                  <a:schemeClr val="lt1"/>
                </a:solidFill>
                <a:latin typeface="Calibri"/>
                <a:ea typeface="Calibri"/>
                <a:cs typeface="Calibri"/>
                <a:sym typeface="Calibri"/>
              </a:rPr>
              <a:t>World’s Most Highly Cited Researchers 2016 </a:t>
            </a:r>
            <a:r>
              <a:rPr lang="en-US" sz="2000" b="0" i="0" u="none" strike="noStrike" cap="none">
                <a:solidFill>
                  <a:schemeClr val="lt1"/>
                </a:solidFill>
                <a:latin typeface="Calibri"/>
                <a:ea typeface="Calibri"/>
                <a:cs typeface="Calibri"/>
                <a:sym typeface="Calibri"/>
              </a:rPr>
              <a:t>by Clarivate</a:t>
            </a:r>
            <a:endParaRPr sz="2000" b="1" i="0" u="none" strike="noStrike" cap="none">
              <a:solidFill>
                <a:schemeClr val="lt1"/>
              </a:solidFill>
              <a:latin typeface="Calibri"/>
              <a:ea typeface="Calibri"/>
              <a:cs typeface="Calibri"/>
              <a:sym typeface="Calibri"/>
            </a:endParaRPr>
          </a:p>
        </p:txBody>
      </p:sp>
      <p:sp>
        <p:nvSpPr>
          <p:cNvPr id="82" name="Google Shape;82;p7"/>
          <p:cNvSpPr txBox="1"/>
          <p:nvPr/>
        </p:nvSpPr>
        <p:spPr>
          <a:xfrm>
            <a:off x="750733" y="4052067"/>
            <a:ext cx="1499859" cy="3093154"/>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9500"/>
              <a:buFont typeface="Arial"/>
              <a:buNone/>
            </a:pPr>
            <a:r>
              <a:rPr lang="en-US" sz="19500" b="1" i="0" u="none" strike="noStrike" cap="none">
                <a:solidFill>
                  <a:srgbClr val="414B57"/>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sp>
        <p:nvSpPr>
          <p:cNvPr id="83" name="Google Shape;83;p7"/>
          <p:cNvSpPr txBox="1"/>
          <p:nvPr/>
        </p:nvSpPr>
        <p:spPr>
          <a:xfrm>
            <a:off x="4894816" y="475937"/>
            <a:ext cx="1961024" cy="590931"/>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Since </a:t>
            </a:r>
            <a:r>
              <a:rPr lang="en-US" sz="2000" b="1" i="0" u="none" strike="noStrike" cap="none">
                <a:solidFill>
                  <a:schemeClr val="lt1"/>
                </a:solidFill>
                <a:latin typeface="Calibri"/>
                <a:ea typeface="Calibri"/>
                <a:cs typeface="Calibri"/>
                <a:sym typeface="Calibri"/>
              </a:rPr>
              <a:t>2005</a:t>
            </a:r>
            <a:r>
              <a:rPr lang="en-US" sz="2000" b="0" i="0" u="none" strike="noStrike" cap="none">
                <a:solidFill>
                  <a:schemeClr val="lt1"/>
                </a:solidFill>
                <a:latin typeface="Calibri"/>
                <a:ea typeface="Calibri"/>
                <a:cs typeface="Calibri"/>
                <a:sym typeface="Calibri"/>
              </a:rPr>
              <a:t> we </a:t>
            </a:r>
            <a:endParaRPr sz="1400" b="0" i="0" u="none" strike="noStrike" cap="none">
              <a:solidFill>
                <a:srgbClr val="000000"/>
              </a:solidFill>
              <a:latin typeface="Arial"/>
              <a:ea typeface="Arial"/>
              <a:cs typeface="Arial"/>
              <a:sym typeface="Arial"/>
            </a:endParaRPr>
          </a:p>
          <a:p>
            <a:pPr marL="6350" marR="0" lvl="1" indent="0" algn="l" rtl="0">
              <a:lnSpc>
                <a:spcPct val="8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have </a:t>
            </a:r>
            <a:r>
              <a:rPr lang="en-US" sz="2000" b="1" i="0" u="none" strike="noStrike" cap="none">
                <a:solidFill>
                  <a:schemeClr val="lt1"/>
                </a:solidFill>
                <a:latin typeface="Calibri"/>
                <a:ea typeface="Calibri"/>
                <a:cs typeface="Calibri"/>
                <a:sym typeface="Calibri"/>
              </a:rPr>
              <a:t>opened</a:t>
            </a:r>
            <a:endParaRPr sz="1400" b="0" i="0" u="none" strike="noStrike" cap="none">
              <a:solidFill>
                <a:srgbClr val="000000"/>
              </a:solidFill>
              <a:latin typeface="Arial"/>
              <a:ea typeface="Arial"/>
              <a:cs typeface="Arial"/>
              <a:sym typeface="Arial"/>
            </a:endParaRPr>
          </a:p>
        </p:txBody>
      </p:sp>
      <p:sp>
        <p:nvSpPr>
          <p:cNvPr id="84" name="Google Shape;84;p7"/>
          <p:cNvSpPr txBox="1"/>
          <p:nvPr/>
        </p:nvSpPr>
        <p:spPr>
          <a:xfrm>
            <a:off x="4853565" y="693834"/>
            <a:ext cx="1796374" cy="1600438"/>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9800"/>
              <a:buFont typeface="Arial"/>
              <a:buNone/>
            </a:pPr>
            <a:r>
              <a:rPr lang="en-US" sz="9800" b="1" i="0" u="none" strike="noStrike" cap="none">
                <a:solidFill>
                  <a:srgbClr val="3F3F3F"/>
                </a:solidFill>
                <a:latin typeface="Calibri"/>
                <a:ea typeface="Calibri"/>
                <a:cs typeface="Calibri"/>
                <a:sym typeface="Calibri"/>
              </a:rPr>
              <a:t>16</a:t>
            </a:r>
            <a:endParaRPr sz="1400" b="0" i="0" u="none" strike="noStrike" cap="none">
              <a:solidFill>
                <a:srgbClr val="000000"/>
              </a:solidFill>
              <a:latin typeface="Arial"/>
              <a:ea typeface="Arial"/>
              <a:cs typeface="Arial"/>
              <a:sym typeface="Arial"/>
            </a:endParaRPr>
          </a:p>
        </p:txBody>
      </p:sp>
      <p:sp>
        <p:nvSpPr>
          <p:cNvPr id="85" name="Google Shape;85;p7"/>
          <p:cNvSpPr txBox="1"/>
          <p:nvPr/>
        </p:nvSpPr>
        <p:spPr>
          <a:xfrm>
            <a:off x="4877882" y="2450571"/>
            <a:ext cx="2592602" cy="1408078"/>
          </a:xfrm>
          <a:prstGeom prst="rect">
            <a:avLst/>
          </a:prstGeom>
          <a:noFill/>
          <a:ln>
            <a:noFill/>
          </a:ln>
        </p:spPr>
        <p:txBody>
          <a:bodyPr spcFirstLastPara="1" wrap="square" lIns="91425" tIns="45700" rIns="91425" bIns="45700" anchor="t" anchorCtr="0">
            <a:noAutofit/>
          </a:bodyPr>
          <a:lstStyle/>
          <a:p>
            <a:pPr marL="6350" marR="0" lvl="1" indent="0" algn="l" rtl="0">
              <a:lnSpc>
                <a:spcPct val="90000"/>
              </a:lnSpc>
              <a:spcBef>
                <a:spcPts val="0"/>
              </a:spcBef>
              <a:spcAft>
                <a:spcPts val="0"/>
              </a:spcAft>
              <a:buClr>
                <a:srgbClr val="000000"/>
              </a:buClr>
              <a:buSzPts val="1900"/>
              <a:buFont typeface="Arial"/>
              <a:buNone/>
            </a:pPr>
            <a:r>
              <a:rPr lang="en-US" sz="1900" b="0" i="0" u="none" strike="noStrike" cap="none">
                <a:solidFill>
                  <a:schemeClr val="lt1"/>
                </a:solidFill>
                <a:latin typeface="Calibri"/>
                <a:ea typeface="Calibri"/>
                <a:cs typeface="Calibri"/>
                <a:sym typeface="Calibri"/>
              </a:rPr>
              <a:t>which has transformed the campus and given students and staff access to the very best facilities and research</a:t>
            </a:r>
            <a:endParaRPr sz="1900" b="1" i="0" u="none" strike="noStrike" cap="none">
              <a:solidFill>
                <a:schemeClr val="lt1"/>
              </a:solidFill>
              <a:latin typeface="Calibri"/>
              <a:ea typeface="Calibri"/>
              <a:cs typeface="Calibri"/>
              <a:sym typeface="Calibri"/>
            </a:endParaRPr>
          </a:p>
        </p:txBody>
      </p:sp>
      <p:sp>
        <p:nvSpPr>
          <p:cNvPr id="86" name="Google Shape;86;p7"/>
          <p:cNvSpPr txBox="1"/>
          <p:nvPr/>
        </p:nvSpPr>
        <p:spPr>
          <a:xfrm>
            <a:off x="4889050" y="1999160"/>
            <a:ext cx="2288161" cy="533992"/>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3500"/>
              <a:buFont typeface="Arial"/>
              <a:buNone/>
            </a:pPr>
            <a:r>
              <a:rPr lang="en-US" sz="3500" b="1" i="0" u="none" strike="noStrike" cap="none">
                <a:solidFill>
                  <a:srgbClr val="3F3F3F"/>
                </a:solidFill>
                <a:latin typeface="Calibri"/>
                <a:ea typeface="Calibri"/>
                <a:cs typeface="Calibri"/>
                <a:sym typeface="Calibri"/>
              </a:rPr>
              <a:t>buildings</a:t>
            </a:r>
            <a:endParaRPr sz="1400" b="0" i="0" u="none" strike="noStrike" cap="none">
              <a:solidFill>
                <a:srgbClr val="000000"/>
              </a:solidFill>
              <a:latin typeface="Arial"/>
              <a:ea typeface="Arial"/>
              <a:cs typeface="Arial"/>
              <a:sym typeface="Arial"/>
            </a:endParaRPr>
          </a:p>
        </p:txBody>
      </p:sp>
      <p:sp>
        <p:nvSpPr>
          <p:cNvPr id="87" name="Google Shape;87;p7"/>
          <p:cNvSpPr txBox="1"/>
          <p:nvPr/>
        </p:nvSpPr>
        <p:spPr>
          <a:xfrm>
            <a:off x="6117435" y="1530459"/>
            <a:ext cx="2288161" cy="533992"/>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3500"/>
              <a:buFont typeface="Arial"/>
              <a:buNone/>
            </a:pPr>
            <a:r>
              <a:rPr lang="en-US" sz="3500" b="1" i="0" u="none" strike="noStrike" cap="none">
                <a:solidFill>
                  <a:srgbClr val="3F3F3F"/>
                </a:solidFill>
                <a:latin typeface="Calibri"/>
                <a:ea typeface="Calibri"/>
                <a:cs typeface="Calibri"/>
                <a:sym typeface="Calibri"/>
              </a:rPr>
              <a:t>new</a:t>
            </a:r>
            <a:endParaRPr sz="1400" b="0" i="0" u="none" strike="noStrike" cap="none">
              <a:solidFill>
                <a:srgbClr val="000000"/>
              </a:solidFill>
              <a:latin typeface="Arial"/>
              <a:ea typeface="Arial"/>
              <a:cs typeface="Arial"/>
              <a:sym typeface="Arial"/>
            </a:endParaRPr>
          </a:p>
        </p:txBody>
      </p:sp>
      <p:sp>
        <p:nvSpPr>
          <p:cNvPr id="88" name="Google Shape;88;p7"/>
          <p:cNvSpPr txBox="1"/>
          <p:nvPr/>
        </p:nvSpPr>
        <p:spPr>
          <a:xfrm>
            <a:off x="7820001" y="696244"/>
            <a:ext cx="3332981" cy="590931"/>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In 2015/2016, the University had an </a:t>
            </a:r>
            <a:r>
              <a:rPr lang="en-US" sz="2000" b="1" i="0" u="none" strike="noStrike" cap="none">
                <a:solidFill>
                  <a:schemeClr val="lt1"/>
                </a:solidFill>
                <a:latin typeface="Calibri"/>
                <a:ea typeface="Calibri"/>
                <a:cs typeface="Calibri"/>
                <a:sym typeface="Calibri"/>
              </a:rPr>
              <a:t>annual income </a:t>
            </a:r>
            <a:r>
              <a:rPr lang="en-US" sz="2000" b="0" i="0" u="none" strike="noStrike" cap="none">
                <a:solidFill>
                  <a:schemeClr val="lt1"/>
                </a:solidFill>
                <a:latin typeface="Calibri"/>
                <a:ea typeface="Calibri"/>
                <a:cs typeface="Calibri"/>
                <a:sym typeface="Calibri"/>
              </a:rPr>
              <a:t>of</a:t>
            </a:r>
            <a:endParaRPr sz="2000" b="1" i="0" u="none" strike="noStrike" cap="none">
              <a:solidFill>
                <a:schemeClr val="lt1"/>
              </a:solidFill>
              <a:latin typeface="Calibri"/>
              <a:ea typeface="Calibri"/>
              <a:cs typeface="Calibri"/>
              <a:sym typeface="Calibri"/>
            </a:endParaRPr>
          </a:p>
        </p:txBody>
      </p:sp>
      <p:sp>
        <p:nvSpPr>
          <p:cNvPr id="89" name="Google Shape;89;p7"/>
          <p:cNvSpPr txBox="1"/>
          <p:nvPr/>
        </p:nvSpPr>
        <p:spPr>
          <a:xfrm>
            <a:off x="8051879" y="974190"/>
            <a:ext cx="3381985" cy="1400383"/>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8500"/>
              <a:buFont typeface="Arial"/>
              <a:buNone/>
            </a:pPr>
            <a:r>
              <a:rPr lang="en-US" sz="8500" b="1" i="0" u="none" strike="noStrike" cap="none">
                <a:solidFill>
                  <a:srgbClr val="75114A"/>
                </a:solidFill>
                <a:latin typeface="Calibri"/>
                <a:ea typeface="Calibri"/>
                <a:cs typeface="Calibri"/>
                <a:sym typeface="Calibri"/>
              </a:rPr>
              <a:t>€218.5</a:t>
            </a:r>
            <a:endParaRPr sz="1400" b="0" i="0" u="none" strike="noStrike" cap="none">
              <a:solidFill>
                <a:srgbClr val="000000"/>
              </a:solidFill>
              <a:latin typeface="Arial"/>
              <a:ea typeface="Arial"/>
              <a:cs typeface="Arial"/>
              <a:sym typeface="Arial"/>
            </a:endParaRPr>
          </a:p>
        </p:txBody>
      </p:sp>
      <p:sp>
        <p:nvSpPr>
          <p:cNvPr id="90" name="Google Shape;90;p7"/>
          <p:cNvSpPr txBox="1"/>
          <p:nvPr/>
        </p:nvSpPr>
        <p:spPr>
          <a:xfrm>
            <a:off x="9992465" y="2070383"/>
            <a:ext cx="1380740" cy="508729"/>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3300"/>
              <a:buFont typeface="Arial"/>
              <a:buNone/>
            </a:pPr>
            <a:r>
              <a:rPr lang="en-US" sz="3300" b="0" i="0" u="none" strike="noStrike" cap="none">
                <a:solidFill>
                  <a:srgbClr val="753055"/>
                </a:solidFill>
                <a:latin typeface="Calibri"/>
                <a:ea typeface="Calibri"/>
                <a:cs typeface="Calibri"/>
                <a:sym typeface="Calibri"/>
              </a:rPr>
              <a:t>million</a:t>
            </a:r>
            <a:endParaRPr sz="3300" b="1" i="0" u="none" strike="noStrike" cap="none">
              <a:solidFill>
                <a:srgbClr val="753055"/>
              </a:solidFill>
              <a:latin typeface="Calibri"/>
              <a:ea typeface="Calibri"/>
              <a:cs typeface="Calibri"/>
              <a:sym typeface="Calibri"/>
            </a:endParaRPr>
          </a:p>
        </p:txBody>
      </p:sp>
      <p:sp>
        <p:nvSpPr>
          <p:cNvPr id="91" name="Google Shape;91;p7"/>
          <p:cNvSpPr txBox="1"/>
          <p:nvPr/>
        </p:nvSpPr>
        <p:spPr>
          <a:xfrm>
            <a:off x="7781904" y="3371312"/>
            <a:ext cx="3659401" cy="508729"/>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3300"/>
              <a:buFont typeface="Arial"/>
              <a:buNone/>
            </a:pPr>
            <a:r>
              <a:rPr lang="en-US" sz="3300" b="0" i="0" u="none" strike="noStrike" cap="none">
                <a:solidFill>
                  <a:srgbClr val="753055"/>
                </a:solidFill>
                <a:latin typeface="Calibri"/>
                <a:ea typeface="Calibri"/>
                <a:cs typeface="Calibri"/>
                <a:sym typeface="Calibri"/>
              </a:rPr>
              <a:t>alumni worldwide</a:t>
            </a:r>
            <a:endParaRPr sz="3300" b="1" i="0" u="none" strike="noStrike" cap="none">
              <a:solidFill>
                <a:srgbClr val="753055"/>
              </a:solidFill>
              <a:latin typeface="Calibri"/>
              <a:ea typeface="Calibri"/>
              <a:cs typeface="Calibri"/>
              <a:sym typeface="Calibri"/>
            </a:endParaRPr>
          </a:p>
        </p:txBody>
      </p:sp>
      <p:sp>
        <p:nvSpPr>
          <p:cNvPr id="92" name="Google Shape;92;p7"/>
          <p:cNvSpPr txBox="1"/>
          <p:nvPr/>
        </p:nvSpPr>
        <p:spPr>
          <a:xfrm>
            <a:off x="7768934" y="2849970"/>
            <a:ext cx="953536" cy="508729"/>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3300"/>
              <a:buFont typeface="Arial"/>
              <a:buNone/>
            </a:pPr>
            <a:r>
              <a:rPr lang="en-US" sz="3300" b="0" i="0" u="none" strike="noStrike" cap="none">
                <a:solidFill>
                  <a:schemeClr val="lt1"/>
                </a:solidFill>
                <a:latin typeface="Calibri"/>
                <a:ea typeface="Calibri"/>
                <a:cs typeface="Calibri"/>
                <a:sym typeface="Calibri"/>
              </a:rPr>
              <a:t>over</a:t>
            </a:r>
            <a:endParaRPr sz="3300" b="1" i="0" u="none" strike="noStrike" cap="none">
              <a:solidFill>
                <a:schemeClr val="lt1"/>
              </a:solidFill>
              <a:latin typeface="Calibri"/>
              <a:ea typeface="Calibri"/>
              <a:cs typeface="Calibri"/>
              <a:sym typeface="Calibri"/>
            </a:endParaRPr>
          </a:p>
        </p:txBody>
      </p:sp>
      <p:sp>
        <p:nvSpPr>
          <p:cNvPr id="93" name="Google Shape;93;p7"/>
          <p:cNvSpPr txBox="1"/>
          <p:nvPr/>
        </p:nvSpPr>
        <p:spPr>
          <a:xfrm>
            <a:off x="8589525" y="2331232"/>
            <a:ext cx="3381985" cy="1246495"/>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7300"/>
              <a:buFont typeface="Arial"/>
              <a:buNone/>
            </a:pPr>
            <a:r>
              <a:rPr lang="en-US" sz="7300" b="1" i="0" u="none" strike="noStrike" cap="none">
                <a:solidFill>
                  <a:srgbClr val="75114A"/>
                </a:solidFill>
                <a:latin typeface="Calibri"/>
                <a:ea typeface="Calibri"/>
                <a:cs typeface="Calibri"/>
                <a:sym typeface="Calibri"/>
              </a:rPr>
              <a:t>90,000</a:t>
            </a:r>
            <a:endParaRPr sz="1400" b="0" i="0" u="none" strike="noStrike" cap="none">
              <a:solidFill>
                <a:srgbClr val="000000"/>
              </a:solidFill>
              <a:latin typeface="Arial"/>
              <a:ea typeface="Arial"/>
              <a:cs typeface="Arial"/>
              <a:sym typeface="Arial"/>
            </a:endParaRPr>
          </a:p>
        </p:txBody>
      </p:sp>
      <p:cxnSp>
        <p:nvCxnSpPr>
          <p:cNvPr id="94" name="Google Shape;94;p7"/>
          <p:cNvCxnSpPr/>
          <p:nvPr/>
        </p:nvCxnSpPr>
        <p:spPr>
          <a:xfrm>
            <a:off x="7951104" y="2546687"/>
            <a:ext cx="3216249" cy="0"/>
          </a:xfrm>
          <a:prstGeom prst="straightConnector1">
            <a:avLst/>
          </a:prstGeom>
          <a:noFill/>
          <a:ln w="28575" cap="flat" cmpd="sng">
            <a:solidFill>
              <a:srgbClr val="EAF1D3"/>
            </a:solidFill>
            <a:prstDash val="solid"/>
            <a:miter lim="800000"/>
            <a:headEnd type="none" w="sm" len="sm"/>
            <a:tailEnd type="none" w="sm" len="sm"/>
          </a:ln>
        </p:spPr>
      </p:cxnSp>
      <p:sp>
        <p:nvSpPr>
          <p:cNvPr id="95" name="Google Shape;95;p7"/>
          <p:cNvSpPr txBox="1"/>
          <p:nvPr/>
        </p:nvSpPr>
        <p:spPr>
          <a:xfrm>
            <a:off x="6639342" y="4595845"/>
            <a:ext cx="1975981" cy="1938992"/>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2000"/>
              <a:buFont typeface="Arial"/>
              <a:buNone/>
            </a:pPr>
            <a:r>
              <a:rPr lang="en-US" sz="12000" b="1" i="0" u="none" strike="noStrike" cap="none">
                <a:solidFill>
                  <a:srgbClr val="6B0E33"/>
                </a:solidFill>
                <a:latin typeface="Calibri"/>
                <a:ea typeface="Calibri"/>
                <a:cs typeface="Calibri"/>
                <a:sym typeface="Calibri"/>
              </a:rPr>
              <a:t>96</a:t>
            </a:r>
            <a:endParaRPr sz="1400" b="0" i="0" u="none" strike="noStrike" cap="none">
              <a:solidFill>
                <a:srgbClr val="000000"/>
              </a:solidFill>
              <a:latin typeface="Arial"/>
              <a:ea typeface="Arial"/>
              <a:cs typeface="Arial"/>
              <a:sym typeface="Arial"/>
            </a:endParaRPr>
          </a:p>
        </p:txBody>
      </p:sp>
      <p:sp>
        <p:nvSpPr>
          <p:cNvPr id="96" name="Google Shape;96;p7"/>
          <p:cNvSpPr txBox="1"/>
          <p:nvPr/>
        </p:nvSpPr>
        <p:spPr>
          <a:xfrm>
            <a:off x="8119101" y="4790338"/>
            <a:ext cx="835362" cy="1169551"/>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7000"/>
              <a:buFont typeface="Arial"/>
              <a:buNone/>
            </a:pPr>
            <a:r>
              <a:rPr lang="en-US" sz="7000" b="1" i="0" u="none" strike="noStrike" cap="none">
                <a:solidFill>
                  <a:srgbClr val="6B0E33"/>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97" name="Google Shape;97;p7"/>
          <p:cNvSpPr txBox="1"/>
          <p:nvPr/>
        </p:nvSpPr>
        <p:spPr>
          <a:xfrm>
            <a:off x="511197" y="228758"/>
            <a:ext cx="2694067" cy="1426544"/>
          </a:xfrm>
          <a:prstGeom prst="rect">
            <a:avLst/>
          </a:prstGeom>
          <a:noFill/>
          <a:ln>
            <a:noFill/>
          </a:ln>
        </p:spPr>
        <p:txBody>
          <a:bodyPr spcFirstLastPara="1" wrap="square" lIns="91425" tIns="45700" rIns="91425" bIns="45700" anchor="t" anchorCtr="0">
            <a:noAutofit/>
          </a:bodyPr>
          <a:lstStyle/>
          <a:p>
            <a:pPr marL="6350" marR="0" lvl="1" indent="0" algn="l" rtl="0">
              <a:lnSpc>
                <a:spcPct val="70000"/>
              </a:lnSpc>
              <a:spcBef>
                <a:spcPts val="0"/>
              </a:spcBef>
              <a:spcAft>
                <a:spcPts val="0"/>
              </a:spcAft>
              <a:buClr>
                <a:srgbClr val="000000"/>
              </a:buClr>
              <a:buSzPts val="6000"/>
              <a:buFont typeface="Arial"/>
              <a:buNone/>
            </a:pPr>
            <a:r>
              <a:rPr lang="en-US" sz="6000" b="0" i="0" u="none" strike="noStrike" cap="none">
                <a:solidFill>
                  <a:schemeClr val="lt1"/>
                </a:solidFill>
                <a:latin typeface="Calibri"/>
                <a:ea typeface="Calibri"/>
                <a:cs typeface="Calibri"/>
                <a:sym typeface="Calibri"/>
              </a:rPr>
              <a:t>At a</a:t>
            </a:r>
            <a:endParaRPr sz="1400" b="0" i="0" u="none" strike="noStrike" cap="none">
              <a:solidFill>
                <a:srgbClr val="000000"/>
              </a:solidFill>
              <a:latin typeface="Arial"/>
              <a:ea typeface="Arial"/>
              <a:cs typeface="Arial"/>
              <a:sym typeface="Arial"/>
            </a:endParaRPr>
          </a:p>
          <a:p>
            <a:pPr marL="6350" marR="0" lvl="1" indent="0" algn="l" rtl="0">
              <a:lnSpc>
                <a:spcPct val="70000"/>
              </a:lnSpc>
              <a:spcBef>
                <a:spcPts val="0"/>
              </a:spcBef>
              <a:spcAft>
                <a:spcPts val="0"/>
              </a:spcAft>
              <a:buClr>
                <a:srgbClr val="000000"/>
              </a:buClr>
              <a:buSzPts val="6000"/>
              <a:buFont typeface="Arial"/>
              <a:buNone/>
            </a:pPr>
            <a:r>
              <a:rPr lang="en-US" sz="6000" b="0" i="0" u="none" strike="noStrike" cap="none">
                <a:solidFill>
                  <a:schemeClr val="lt1"/>
                </a:solidFill>
                <a:latin typeface="Calibri"/>
                <a:ea typeface="Calibri"/>
                <a:cs typeface="Calibri"/>
                <a:sym typeface="Calibri"/>
              </a:rPr>
              <a:t>glance</a:t>
            </a:r>
            <a:endParaRPr sz="1400" b="0" i="0" u="none" strike="noStrike" cap="none">
              <a:solidFill>
                <a:srgbClr val="000000"/>
              </a:solidFill>
              <a:latin typeface="Arial"/>
              <a:ea typeface="Arial"/>
              <a:cs typeface="Arial"/>
              <a:sym typeface="Arial"/>
            </a:endParaRPr>
          </a:p>
        </p:txBody>
      </p:sp>
      <p:sp>
        <p:nvSpPr>
          <p:cNvPr id="98" name="Google Shape;98;p7"/>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99"/>
        <p:cNvGrpSpPr/>
        <p:nvPr/>
      </p:nvGrpSpPr>
      <p:grpSpPr>
        <a:xfrm>
          <a:off x="0" y="0"/>
          <a:ext cx="0" cy="0"/>
          <a:chOff x="0" y="0"/>
          <a:chExt cx="0" cy="0"/>
        </a:xfrm>
      </p:grpSpPr>
      <p:sp>
        <p:nvSpPr>
          <p:cNvPr id="100" name="Google Shape;100;p8"/>
          <p:cNvSpPr/>
          <p:nvPr/>
        </p:nvSpPr>
        <p:spPr>
          <a:xfrm>
            <a:off x="0" y="0"/>
            <a:ext cx="12192000" cy="6858000"/>
          </a:xfrm>
          <a:prstGeom prst="rect">
            <a:avLst/>
          </a:prstGeom>
          <a:solidFill>
            <a:srgbClr val="52D0B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8"/>
          <p:cNvPicPr preferRelativeResize="0"/>
          <p:nvPr/>
        </p:nvPicPr>
        <p:blipFill rotWithShape="1">
          <a:blip r:embed="rId2">
            <a:alphaModFix/>
          </a:blip>
          <a:srcRect t="-1" r="1941" b="-7882"/>
          <a:stretch/>
        </p:blipFill>
        <p:spPr>
          <a:xfrm>
            <a:off x="3747382" y="755373"/>
            <a:ext cx="8471122" cy="6102627"/>
          </a:xfrm>
          <a:prstGeom prst="rect">
            <a:avLst/>
          </a:prstGeom>
          <a:noFill/>
          <a:ln>
            <a:noFill/>
          </a:ln>
        </p:spPr>
      </p:pic>
      <p:sp>
        <p:nvSpPr>
          <p:cNvPr id="102" name="Google Shape;102;p8"/>
          <p:cNvSpPr txBox="1"/>
          <p:nvPr/>
        </p:nvSpPr>
        <p:spPr>
          <a:xfrm>
            <a:off x="460397" y="381158"/>
            <a:ext cx="2694067" cy="1315360"/>
          </a:xfrm>
          <a:prstGeom prst="rect">
            <a:avLst/>
          </a:prstGeom>
          <a:noFill/>
          <a:ln>
            <a:noFill/>
          </a:ln>
        </p:spPr>
        <p:txBody>
          <a:bodyPr spcFirstLastPara="1" wrap="square" lIns="91425" tIns="45700" rIns="91425" bIns="45700" anchor="t" anchorCtr="0">
            <a:noAutofit/>
          </a:bodyPr>
          <a:lstStyle/>
          <a:p>
            <a:pPr marL="6350" marR="0" lvl="1" indent="0" algn="l" rtl="0">
              <a:lnSpc>
                <a:spcPct val="70000"/>
              </a:lnSpc>
              <a:spcBef>
                <a:spcPts val="0"/>
              </a:spcBef>
              <a:spcAft>
                <a:spcPts val="0"/>
              </a:spcAft>
              <a:buClr>
                <a:srgbClr val="000000"/>
              </a:buClr>
              <a:buSzPts val="5500"/>
              <a:buFont typeface="Arial"/>
              <a:buNone/>
            </a:pPr>
            <a:r>
              <a:rPr lang="en-US" sz="5500" b="0" i="0" u="none" strike="noStrike" cap="none">
                <a:solidFill>
                  <a:schemeClr val="lt1"/>
                </a:solidFill>
                <a:latin typeface="Calibri"/>
                <a:ea typeface="Calibri"/>
                <a:cs typeface="Calibri"/>
                <a:sym typeface="Calibri"/>
              </a:rPr>
              <a:t>World</a:t>
            </a:r>
            <a:endParaRPr sz="1400" b="0" i="0" u="none" strike="noStrike" cap="none">
              <a:solidFill>
                <a:srgbClr val="000000"/>
              </a:solidFill>
              <a:latin typeface="Arial"/>
              <a:ea typeface="Arial"/>
              <a:cs typeface="Arial"/>
              <a:sym typeface="Arial"/>
            </a:endParaRPr>
          </a:p>
          <a:p>
            <a:pPr marL="6350" marR="0" lvl="1" indent="0" algn="l" rtl="0">
              <a:lnSpc>
                <a:spcPct val="70000"/>
              </a:lnSpc>
              <a:spcBef>
                <a:spcPts val="0"/>
              </a:spcBef>
              <a:spcAft>
                <a:spcPts val="0"/>
              </a:spcAft>
              <a:buClr>
                <a:srgbClr val="000000"/>
              </a:buClr>
              <a:buSzPts val="5500"/>
              <a:buFont typeface="Arial"/>
              <a:buNone/>
            </a:pPr>
            <a:r>
              <a:rPr lang="en-US" sz="5500" b="0" i="0" u="none" strike="noStrike" cap="none">
                <a:solidFill>
                  <a:schemeClr val="lt1"/>
                </a:solidFill>
                <a:latin typeface="Calibri"/>
                <a:ea typeface="Calibri"/>
                <a:cs typeface="Calibri"/>
                <a:sym typeface="Calibri"/>
              </a:rPr>
              <a:t>Ranking</a:t>
            </a:r>
            <a:endParaRPr sz="1400" b="0" i="0" u="none" strike="noStrike" cap="none">
              <a:solidFill>
                <a:srgbClr val="000000"/>
              </a:solidFill>
              <a:latin typeface="Arial"/>
              <a:ea typeface="Arial"/>
              <a:cs typeface="Arial"/>
              <a:sym typeface="Arial"/>
            </a:endParaRPr>
          </a:p>
        </p:txBody>
      </p:sp>
      <p:sp>
        <p:nvSpPr>
          <p:cNvPr id="103" name="Google Shape;103;p8"/>
          <p:cNvSpPr txBox="1"/>
          <p:nvPr/>
        </p:nvSpPr>
        <p:spPr>
          <a:xfrm>
            <a:off x="460397" y="1661930"/>
            <a:ext cx="4590317" cy="1815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204A51"/>
                </a:solidFill>
                <a:latin typeface="Garamond"/>
                <a:ea typeface="Garamond"/>
                <a:cs typeface="Garamond"/>
                <a:sym typeface="Garamond"/>
              </a:rPr>
              <a:t>Since 2012, NUI Galway has been </a:t>
            </a:r>
            <a:br>
              <a:rPr lang="en-US" sz="1400" b="1" i="0" u="none" strike="noStrike" cap="none">
                <a:solidFill>
                  <a:srgbClr val="204A51"/>
                </a:solidFill>
                <a:latin typeface="Garamond"/>
                <a:ea typeface="Garamond"/>
                <a:cs typeface="Garamond"/>
                <a:sym typeface="Garamond"/>
              </a:rPr>
            </a:br>
            <a:r>
              <a:rPr lang="en-US" sz="1400" b="1" i="0" u="none" strike="noStrike" cap="none">
                <a:solidFill>
                  <a:srgbClr val="204A51"/>
                </a:solidFill>
                <a:latin typeface="Garamond"/>
                <a:ea typeface="Garamond"/>
                <a:cs typeface="Garamond"/>
                <a:sym typeface="Garamond"/>
              </a:rPr>
              <a:t>the only university in Ireland to rise </a:t>
            </a:r>
            <a:br>
              <a:rPr lang="en-US" sz="1400" b="1" i="0" u="none" strike="noStrike" cap="none">
                <a:solidFill>
                  <a:srgbClr val="204A51"/>
                </a:solidFill>
                <a:latin typeface="Garamond"/>
                <a:ea typeface="Garamond"/>
                <a:cs typeface="Garamond"/>
                <a:sym typeface="Garamond"/>
              </a:rPr>
            </a:br>
            <a:r>
              <a:rPr lang="en-US" sz="1400" b="1" i="0" u="none" strike="noStrike" cap="none">
                <a:solidFill>
                  <a:srgbClr val="204A51"/>
                </a:solidFill>
                <a:latin typeface="Garamond"/>
                <a:ea typeface="Garamond"/>
                <a:cs typeface="Garamond"/>
                <a:sym typeface="Garamond"/>
              </a:rPr>
              <a:t>consistently in the most competitive </a:t>
            </a:r>
            <a:br>
              <a:rPr lang="en-US" sz="1400" b="1" i="0" u="none" strike="noStrike" cap="none">
                <a:solidFill>
                  <a:srgbClr val="204A51"/>
                </a:solidFill>
                <a:latin typeface="Garamond"/>
                <a:ea typeface="Garamond"/>
                <a:cs typeface="Garamond"/>
                <a:sym typeface="Garamond"/>
              </a:rPr>
            </a:br>
            <a:r>
              <a:rPr lang="en-US" sz="1400" b="1" i="0" u="none" strike="noStrike" cap="none">
                <a:solidFill>
                  <a:srgbClr val="204A51"/>
                </a:solidFill>
                <a:latin typeface="Garamond"/>
                <a:ea typeface="Garamond"/>
                <a:cs typeface="Garamond"/>
                <a:sym typeface="Garamond"/>
              </a:rPr>
              <a:t>World University Rankings. Both the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i="1" u="none" strike="noStrike" cap="none">
                <a:solidFill>
                  <a:srgbClr val="204A51"/>
                </a:solidFill>
                <a:latin typeface="Garamond"/>
                <a:ea typeface="Garamond"/>
                <a:cs typeface="Garamond"/>
                <a:sym typeface="Garamond"/>
              </a:rPr>
              <a:t>Times Higher Education </a:t>
            </a:r>
            <a:r>
              <a:rPr lang="en-US" sz="1400" b="1" i="0" u="none" strike="noStrike" cap="none">
                <a:solidFill>
                  <a:srgbClr val="204A51"/>
                </a:solidFill>
                <a:latin typeface="Garamond"/>
                <a:ea typeface="Garamond"/>
                <a:cs typeface="Garamond"/>
                <a:sym typeface="Garamond"/>
              </a:rPr>
              <a:t>and </a:t>
            </a:r>
            <a:br>
              <a:rPr lang="en-US" sz="1400" b="1" i="0" u="none" strike="noStrike" cap="none">
                <a:solidFill>
                  <a:srgbClr val="204A51"/>
                </a:solidFill>
                <a:latin typeface="Garamond"/>
                <a:ea typeface="Garamond"/>
                <a:cs typeface="Garamond"/>
                <a:sym typeface="Garamond"/>
              </a:rPr>
            </a:br>
            <a:r>
              <a:rPr lang="en-US" sz="1400" b="1" i="1" u="none" strike="noStrike" cap="none">
                <a:solidFill>
                  <a:srgbClr val="204A51"/>
                </a:solidFill>
                <a:latin typeface="Garamond"/>
                <a:ea typeface="Garamond"/>
                <a:cs typeface="Garamond"/>
                <a:sym typeface="Garamond"/>
              </a:rPr>
              <a:t>QS World University Rankings  </a:t>
            </a:r>
            <a:r>
              <a:rPr lang="en-US" sz="1400" b="1" i="0" u="none" strike="noStrike" cap="none">
                <a:solidFill>
                  <a:srgbClr val="204A51"/>
                </a:solidFill>
                <a:latin typeface="Garamond"/>
                <a:ea typeface="Garamond"/>
                <a:cs typeface="Garamond"/>
                <a:sym typeface="Garamond"/>
              </a:rPr>
              <a:t>have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204A51"/>
                </a:solidFill>
                <a:latin typeface="Garamond"/>
                <a:ea typeface="Garamond"/>
                <a:cs typeface="Garamond"/>
                <a:sym typeface="Garamond"/>
              </a:rPr>
              <a:t>placed the University in a higher </a:t>
            </a:r>
            <a:br>
              <a:rPr lang="en-US" sz="1400" b="1" i="0" u="none" strike="noStrike" cap="none">
                <a:solidFill>
                  <a:srgbClr val="204A51"/>
                </a:solidFill>
                <a:latin typeface="Garamond"/>
                <a:ea typeface="Garamond"/>
                <a:cs typeface="Garamond"/>
                <a:sym typeface="Garamond"/>
              </a:rPr>
            </a:br>
            <a:r>
              <a:rPr lang="en-US" sz="1400" b="1" i="0" u="none" strike="noStrike" cap="none">
                <a:solidFill>
                  <a:srgbClr val="204A51"/>
                </a:solidFill>
                <a:latin typeface="Garamond"/>
                <a:ea typeface="Garamond"/>
                <a:cs typeface="Garamond"/>
                <a:sym typeface="Garamond"/>
              </a:rPr>
              <a:t>position year-on-year.</a:t>
            </a:r>
            <a:endParaRPr sz="1400" b="0" i="0" u="none" strike="noStrike" cap="none">
              <a:solidFill>
                <a:srgbClr val="000000"/>
              </a:solidFill>
              <a:latin typeface="Arial"/>
              <a:ea typeface="Arial"/>
              <a:cs typeface="Arial"/>
              <a:sym typeface="Arial"/>
            </a:endParaRPr>
          </a:p>
        </p:txBody>
      </p:sp>
      <p:sp>
        <p:nvSpPr>
          <p:cNvPr id="104" name="Google Shape;104;p8"/>
          <p:cNvSpPr/>
          <p:nvPr/>
        </p:nvSpPr>
        <p:spPr>
          <a:xfrm>
            <a:off x="4399720" y="530087"/>
            <a:ext cx="3114264" cy="3114262"/>
          </a:xfrm>
          <a:prstGeom prst="ellipse">
            <a:avLst/>
          </a:prstGeom>
          <a:solidFill>
            <a:srgbClr val="75114A">
              <a:alpha val="80392"/>
            </a:srgbClr>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5" name="Google Shape;105;p8"/>
          <p:cNvSpPr/>
          <p:nvPr/>
        </p:nvSpPr>
        <p:spPr>
          <a:xfrm>
            <a:off x="8355706" y="1603513"/>
            <a:ext cx="3021070" cy="3021068"/>
          </a:xfrm>
          <a:prstGeom prst="ellipse">
            <a:avLst/>
          </a:prstGeom>
          <a:solidFill>
            <a:srgbClr val="B0DD46">
              <a:alpha val="80392"/>
            </a:srgbClr>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6" name="Google Shape;106;p8"/>
          <p:cNvSpPr/>
          <p:nvPr/>
        </p:nvSpPr>
        <p:spPr>
          <a:xfrm>
            <a:off x="1351945" y="3563405"/>
            <a:ext cx="2822713" cy="2822713"/>
          </a:xfrm>
          <a:prstGeom prst="ellipse">
            <a:avLst/>
          </a:prstGeom>
          <a:solidFill>
            <a:srgbClr val="39818D">
              <a:alpha val="80392"/>
            </a:srgbClr>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7" name="Google Shape;107;p8"/>
          <p:cNvSpPr txBox="1"/>
          <p:nvPr/>
        </p:nvSpPr>
        <p:spPr>
          <a:xfrm>
            <a:off x="5022454" y="2113721"/>
            <a:ext cx="3598513" cy="1077218"/>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Calibri"/>
                <a:ea typeface="Calibri"/>
                <a:cs typeface="Calibri"/>
                <a:sym typeface="Calibri"/>
              </a:rPr>
              <a:t>of </a:t>
            </a:r>
            <a:r>
              <a:rPr lang="en-US" sz="1600" b="1" i="0" u="none" strike="noStrike" cap="none">
                <a:solidFill>
                  <a:schemeClr val="lt1"/>
                </a:solidFill>
                <a:latin typeface="Calibri"/>
                <a:ea typeface="Calibri"/>
                <a:cs typeface="Calibri"/>
                <a:sym typeface="Calibri"/>
              </a:rPr>
              <a:t>universities </a:t>
            </a:r>
            <a:br>
              <a:rPr lang="en-US" sz="1600" b="1" i="0" u="none" strike="noStrike" cap="none">
                <a:solidFill>
                  <a:schemeClr val="lt1"/>
                </a:solidFill>
                <a:latin typeface="Calibri"/>
                <a:ea typeface="Calibri"/>
                <a:cs typeface="Calibri"/>
                <a:sym typeface="Calibri"/>
              </a:rPr>
            </a:br>
            <a:r>
              <a:rPr lang="en-US" sz="1600" b="1" i="0" u="none" strike="noStrike" cap="none">
                <a:solidFill>
                  <a:schemeClr val="lt1"/>
                </a:solidFill>
                <a:latin typeface="Calibri"/>
                <a:ea typeface="Calibri"/>
                <a:cs typeface="Calibri"/>
                <a:sym typeface="Calibri"/>
              </a:rPr>
              <a:t>worldwide </a:t>
            </a:r>
            <a:r>
              <a:rPr lang="en-US" sz="1600" b="0" i="0" u="none" strike="noStrike" cap="none">
                <a:solidFill>
                  <a:schemeClr val="lt1"/>
                </a:solidFill>
                <a:latin typeface="Calibri"/>
                <a:ea typeface="Calibri"/>
                <a:cs typeface="Calibri"/>
                <a:sym typeface="Calibri"/>
              </a:rPr>
              <a:t>according </a:t>
            </a:r>
            <a:br>
              <a:rPr lang="en-US" sz="1600" b="0" i="0" u="none" strike="noStrike" cap="none">
                <a:solidFill>
                  <a:schemeClr val="lt1"/>
                </a:solidFill>
                <a:latin typeface="Calibri"/>
                <a:ea typeface="Calibri"/>
                <a:cs typeface="Calibri"/>
                <a:sym typeface="Calibri"/>
              </a:rPr>
            </a:br>
            <a:r>
              <a:rPr lang="en-US" sz="1600" b="0" i="0" u="none" strike="noStrike" cap="none">
                <a:solidFill>
                  <a:schemeClr val="lt1"/>
                </a:solidFill>
                <a:latin typeface="Calibri"/>
                <a:ea typeface="Calibri"/>
                <a:cs typeface="Calibri"/>
                <a:sym typeface="Calibri"/>
              </a:rPr>
              <a:t>to </a:t>
            </a:r>
            <a:r>
              <a:rPr lang="en-US" sz="1600" b="1" i="1" u="none" strike="noStrike" cap="none">
                <a:solidFill>
                  <a:schemeClr val="lt1"/>
                </a:solidFill>
                <a:latin typeface="Calibri"/>
                <a:ea typeface="Calibri"/>
                <a:cs typeface="Calibri"/>
                <a:sym typeface="Calibri"/>
              </a:rPr>
              <a:t>QS World </a:t>
            </a:r>
            <a:br>
              <a:rPr lang="en-US" sz="1600" b="1" i="1" u="none" strike="noStrike" cap="none">
                <a:solidFill>
                  <a:schemeClr val="lt1"/>
                </a:solidFill>
                <a:latin typeface="Calibri"/>
                <a:ea typeface="Calibri"/>
                <a:cs typeface="Calibri"/>
                <a:sym typeface="Calibri"/>
              </a:rPr>
            </a:br>
            <a:r>
              <a:rPr lang="en-US" sz="1600" b="1" i="1" u="none" strike="noStrike" cap="none">
                <a:solidFill>
                  <a:schemeClr val="lt1"/>
                </a:solidFill>
                <a:latin typeface="Calibri"/>
                <a:ea typeface="Calibri"/>
                <a:cs typeface="Calibri"/>
                <a:sym typeface="Calibri"/>
              </a:rPr>
              <a:t>University Rankings</a:t>
            </a:r>
            <a:endParaRPr sz="1400" b="0" i="0" u="none" strike="noStrike" cap="none">
              <a:solidFill>
                <a:srgbClr val="000000"/>
              </a:solidFill>
              <a:latin typeface="Arial"/>
              <a:ea typeface="Arial"/>
              <a:cs typeface="Arial"/>
              <a:sym typeface="Arial"/>
            </a:endParaRPr>
          </a:p>
        </p:txBody>
      </p:sp>
      <p:sp>
        <p:nvSpPr>
          <p:cNvPr id="108" name="Google Shape;108;p8"/>
          <p:cNvSpPr txBox="1"/>
          <p:nvPr/>
        </p:nvSpPr>
        <p:spPr>
          <a:xfrm>
            <a:off x="5037685" y="1067819"/>
            <a:ext cx="1537691" cy="466281"/>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1500"/>
              <a:buFont typeface="Arial"/>
              <a:buNone/>
            </a:pPr>
            <a:r>
              <a:rPr lang="en-US" sz="1500" b="0" i="0" u="none" strike="noStrike" cap="none">
                <a:solidFill>
                  <a:schemeClr val="lt1"/>
                </a:solidFill>
                <a:latin typeface="Calibri"/>
                <a:ea typeface="Calibri"/>
                <a:cs typeface="Calibri"/>
                <a:sym typeface="Calibri"/>
              </a:rPr>
              <a:t>We rank</a:t>
            </a:r>
            <a:br>
              <a:rPr lang="en-US" sz="1500" b="0" i="0" u="none" strike="noStrike" cap="none">
                <a:solidFill>
                  <a:schemeClr val="lt1"/>
                </a:solidFill>
                <a:latin typeface="Calibri"/>
                <a:ea typeface="Calibri"/>
                <a:cs typeface="Calibri"/>
                <a:sym typeface="Calibri"/>
              </a:rPr>
            </a:br>
            <a:r>
              <a:rPr lang="en-US" sz="1500" b="0" i="0" u="none" strike="noStrike" cap="none">
                <a:solidFill>
                  <a:schemeClr val="lt1"/>
                </a:solidFill>
                <a:latin typeface="Calibri"/>
                <a:ea typeface="Calibri"/>
                <a:cs typeface="Calibri"/>
                <a:sym typeface="Calibri"/>
              </a:rPr>
              <a:t>amongst the</a:t>
            </a:r>
            <a:endParaRPr sz="1500" b="1" i="0" u="none" strike="noStrike" cap="none">
              <a:solidFill>
                <a:schemeClr val="lt1"/>
              </a:solidFill>
              <a:latin typeface="Calibri"/>
              <a:ea typeface="Calibri"/>
              <a:cs typeface="Calibri"/>
              <a:sym typeface="Calibri"/>
            </a:endParaRPr>
          </a:p>
        </p:txBody>
      </p:sp>
      <p:sp>
        <p:nvSpPr>
          <p:cNvPr id="109" name="Google Shape;109;p8"/>
          <p:cNvSpPr txBox="1"/>
          <p:nvPr/>
        </p:nvSpPr>
        <p:spPr>
          <a:xfrm>
            <a:off x="5737303" y="442057"/>
            <a:ext cx="1323682" cy="2077492"/>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2900"/>
              <a:buFont typeface="Arial"/>
              <a:buNone/>
            </a:pPr>
            <a:r>
              <a:rPr lang="en-US" sz="12900" b="0" i="0" u="none" strike="noStrike" cap="none">
                <a:solidFill>
                  <a:schemeClr val="lt1"/>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110" name="Google Shape;110;p8"/>
          <p:cNvSpPr txBox="1"/>
          <p:nvPr/>
        </p:nvSpPr>
        <p:spPr>
          <a:xfrm>
            <a:off x="6388699" y="1054674"/>
            <a:ext cx="1323682" cy="984885"/>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5800"/>
              <a:buFont typeface="Arial"/>
              <a:buNone/>
            </a:pPr>
            <a:r>
              <a:rPr lang="en-US" sz="5800" b="0" i="0" u="none" strike="noStrike" cap="none">
                <a:solidFill>
                  <a:schemeClr val="lt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111" name="Google Shape;111;p8"/>
          <p:cNvSpPr txBox="1"/>
          <p:nvPr/>
        </p:nvSpPr>
        <p:spPr>
          <a:xfrm>
            <a:off x="8772199" y="1668840"/>
            <a:ext cx="2951696" cy="1554272"/>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9500"/>
              <a:buFont typeface="Arial"/>
              <a:buNone/>
            </a:pPr>
            <a:r>
              <a:rPr lang="en-US" sz="9500" b="0" i="0" u="none" strike="noStrike" cap="none">
                <a:solidFill>
                  <a:schemeClr val="lt1"/>
                </a:solidFill>
                <a:latin typeface="Calibri"/>
                <a:ea typeface="Calibri"/>
                <a:cs typeface="Calibri"/>
                <a:sym typeface="Calibri"/>
              </a:rPr>
              <a:t>250</a:t>
            </a:r>
            <a:endParaRPr sz="1400" b="0" i="0" u="none" strike="noStrike" cap="none">
              <a:solidFill>
                <a:srgbClr val="000000"/>
              </a:solidFill>
              <a:latin typeface="Arial"/>
              <a:ea typeface="Arial"/>
              <a:cs typeface="Arial"/>
              <a:sym typeface="Arial"/>
            </a:endParaRPr>
          </a:p>
        </p:txBody>
      </p:sp>
      <p:sp>
        <p:nvSpPr>
          <p:cNvPr id="112" name="Google Shape;112;p8"/>
          <p:cNvSpPr txBox="1"/>
          <p:nvPr/>
        </p:nvSpPr>
        <p:spPr>
          <a:xfrm>
            <a:off x="8798703" y="2890391"/>
            <a:ext cx="3598513" cy="1323439"/>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Calibri"/>
                <a:ea typeface="Calibri"/>
                <a:cs typeface="Calibri"/>
                <a:sym typeface="Calibri"/>
              </a:rPr>
              <a:t>We ranked in the top 250 </a:t>
            </a:r>
            <a:br>
              <a:rPr lang="en-US" sz="1600" b="1" i="0" u="none" strike="noStrike" cap="none">
                <a:solidFill>
                  <a:schemeClr val="lt1"/>
                </a:solidFill>
                <a:latin typeface="Calibri"/>
                <a:ea typeface="Calibri"/>
                <a:cs typeface="Calibri"/>
                <a:sym typeface="Calibri"/>
              </a:rPr>
            </a:br>
            <a:r>
              <a:rPr lang="en-US" sz="1600" b="1" i="0" u="none" strike="noStrike" cap="none">
                <a:solidFill>
                  <a:schemeClr val="lt1"/>
                </a:solidFill>
                <a:latin typeface="Calibri"/>
                <a:ea typeface="Calibri"/>
                <a:cs typeface="Calibri"/>
                <a:sym typeface="Calibri"/>
              </a:rPr>
              <a:t>World Universities in the </a:t>
            </a:r>
            <a:br>
              <a:rPr lang="en-US" sz="1600" b="1" i="0" u="none" strike="noStrike" cap="none">
                <a:solidFill>
                  <a:schemeClr val="lt1"/>
                </a:solidFill>
                <a:latin typeface="Calibri"/>
                <a:ea typeface="Calibri"/>
                <a:cs typeface="Calibri"/>
                <a:sym typeface="Calibri"/>
              </a:rPr>
            </a:br>
            <a:r>
              <a:rPr lang="en-US" sz="1600" b="0" i="0" u="none" strike="noStrike" cap="none">
                <a:solidFill>
                  <a:schemeClr val="lt1"/>
                </a:solidFill>
                <a:latin typeface="Calibri"/>
                <a:ea typeface="Calibri"/>
                <a:cs typeface="Calibri"/>
                <a:sym typeface="Calibri"/>
              </a:rPr>
              <a:t>Times Higher Education </a:t>
            </a:r>
            <a:br>
              <a:rPr lang="en-US" sz="1600" b="0" i="0" u="none" strike="noStrike" cap="none">
                <a:solidFill>
                  <a:schemeClr val="lt1"/>
                </a:solidFill>
                <a:latin typeface="Calibri"/>
                <a:ea typeface="Calibri"/>
                <a:cs typeface="Calibri"/>
                <a:sym typeface="Calibri"/>
              </a:rPr>
            </a:br>
            <a:r>
              <a:rPr lang="en-US" sz="1600" b="1" i="0" u="none" strike="noStrike" cap="none">
                <a:solidFill>
                  <a:schemeClr val="lt1"/>
                </a:solidFill>
                <a:latin typeface="Calibri"/>
                <a:ea typeface="Calibri"/>
                <a:cs typeface="Calibri"/>
                <a:sym typeface="Calibri"/>
              </a:rPr>
              <a:t>(THE) World University </a:t>
            </a:r>
            <a:br>
              <a:rPr lang="en-US" sz="1600" b="1" i="0" u="none" strike="noStrike" cap="none">
                <a:solidFill>
                  <a:schemeClr val="lt1"/>
                </a:solidFill>
                <a:latin typeface="Calibri"/>
                <a:ea typeface="Calibri"/>
                <a:cs typeface="Calibri"/>
                <a:sym typeface="Calibri"/>
              </a:rPr>
            </a:br>
            <a:r>
              <a:rPr lang="en-US" sz="1600" b="1" i="0" u="none" strike="noStrike" cap="none">
                <a:solidFill>
                  <a:schemeClr val="lt1"/>
                </a:solidFill>
                <a:latin typeface="Calibri"/>
                <a:ea typeface="Calibri"/>
                <a:cs typeface="Calibri"/>
                <a:sym typeface="Calibri"/>
              </a:rPr>
              <a:t>Rankings 2016/2017</a:t>
            </a:r>
            <a:endParaRPr sz="1600" b="1" i="1" u="none" strike="noStrike" cap="none">
              <a:solidFill>
                <a:schemeClr val="lt1"/>
              </a:solidFill>
              <a:latin typeface="Calibri"/>
              <a:ea typeface="Calibri"/>
              <a:cs typeface="Calibri"/>
              <a:sym typeface="Calibri"/>
            </a:endParaRPr>
          </a:p>
        </p:txBody>
      </p:sp>
      <p:sp>
        <p:nvSpPr>
          <p:cNvPr id="113" name="Google Shape;113;p8"/>
          <p:cNvSpPr txBox="1"/>
          <p:nvPr/>
        </p:nvSpPr>
        <p:spPr>
          <a:xfrm>
            <a:off x="2616768" y="3381665"/>
            <a:ext cx="1323682" cy="2077492"/>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2900"/>
              <a:buFont typeface="Arial"/>
              <a:buNone/>
            </a:pPr>
            <a:r>
              <a:rPr lang="en-US" sz="12900" b="0" i="0" u="none" strike="noStrike" cap="none">
                <a:solidFill>
                  <a:schemeClr val="lt1"/>
                </a:solidFill>
                <a:latin typeface="Calibri"/>
                <a:ea typeface="Calibri"/>
                <a:cs typeface="Calibri"/>
                <a:sym typeface="Calibri"/>
              </a:rPr>
              <a:t>6</a:t>
            </a:r>
            <a:endParaRPr sz="1400" b="0" i="0" u="none" strike="noStrike" cap="none">
              <a:solidFill>
                <a:srgbClr val="000000"/>
              </a:solidFill>
              <a:latin typeface="Arial"/>
              <a:ea typeface="Arial"/>
              <a:cs typeface="Arial"/>
              <a:sym typeface="Arial"/>
            </a:endParaRPr>
          </a:p>
        </p:txBody>
      </p:sp>
      <p:sp>
        <p:nvSpPr>
          <p:cNvPr id="114" name="Google Shape;114;p8"/>
          <p:cNvSpPr txBox="1"/>
          <p:nvPr/>
        </p:nvSpPr>
        <p:spPr>
          <a:xfrm>
            <a:off x="1982169" y="4979390"/>
            <a:ext cx="3598513" cy="1077218"/>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Calibri"/>
                <a:ea typeface="Calibri"/>
                <a:cs typeface="Calibri"/>
                <a:sym typeface="Calibri"/>
              </a:rPr>
              <a:t>The University rose </a:t>
            </a:r>
            <a:endParaRPr sz="1400" b="0" i="0" u="none" strike="noStrike" cap="none">
              <a:solidFill>
                <a:srgbClr val="000000"/>
              </a:solidFill>
              <a:latin typeface="Arial"/>
              <a:ea typeface="Arial"/>
              <a:cs typeface="Arial"/>
              <a:sym typeface="Arial"/>
            </a:endParaRPr>
          </a:p>
          <a:p>
            <a:pPr marL="6350" marR="0" lvl="1" indent="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Calibri"/>
                <a:ea typeface="Calibri"/>
                <a:cs typeface="Calibri"/>
                <a:sym typeface="Calibri"/>
              </a:rPr>
              <a:t>6 places in the</a:t>
            </a:r>
            <a:br>
              <a:rPr lang="en-US" sz="1600" b="0" i="0" u="none" strike="noStrike" cap="none">
                <a:solidFill>
                  <a:schemeClr val="lt1"/>
                </a:solidFill>
                <a:latin typeface="Calibri"/>
                <a:ea typeface="Calibri"/>
                <a:cs typeface="Calibri"/>
                <a:sym typeface="Calibri"/>
              </a:rPr>
            </a:br>
            <a:r>
              <a:rPr lang="en-US" sz="1600" b="1" i="1" u="none" strike="noStrike" cap="none">
                <a:solidFill>
                  <a:schemeClr val="lt1"/>
                </a:solidFill>
                <a:latin typeface="Calibri"/>
                <a:ea typeface="Calibri"/>
                <a:cs typeface="Calibri"/>
                <a:sym typeface="Calibri"/>
              </a:rPr>
              <a:t>QS World University</a:t>
            </a:r>
            <a:endParaRPr sz="1400" b="0" i="0" u="none" strike="noStrike" cap="none">
              <a:solidFill>
                <a:srgbClr val="000000"/>
              </a:solidFill>
              <a:latin typeface="Arial"/>
              <a:ea typeface="Arial"/>
              <a:cs typeface="Arial"/>
              <a:sym typeface="Arial"/>
            </a:endParaRPr>
          </a:p>
          <a:p>
            <a:pPr marL="6350" marR="0" lvl="1" indent="0" algn="l"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Calibri"/>
                <a:ea typeface="Calibri"/>
                <a:cs typeface="Calibri"/>
                <a:sym typeface="Calibri"/>
              </a:rPr>
              <a:t>Ranking </a:t>
            </a:r>
            <a:r>
              <a:rPr lang="en-US" sz="1600" b="0" i="0" u="none" strike="noStrike" cap="none">
                <a:solidFill>
                  <a:schemeClr val="lt1"/>
                </a:solidFill>
                <a:latin typeface="Calibri"/>
                <a:ea typeface="Calibri"/>
                <a:cs typeface="Calibri"/>
                <a:sym typeface="Calibri"/>
              </a:rPr>
              <a:t>in 2017</a:t>
            </a:r>
            <a:endParaRPr sz="1600" b="1" i="1" u="none" strike="noStrike" cap="none">
              <a:solidFill>
                <a:schemeClr val="lt1"/>
              </a:solidFill>
              <a:latin typeface="Calibri"/>
              <a:ea typeface="Calibri"/>
              <a:cs typeface="Calibri"/>
              <a:sym typeface="Calibri"/>
            </a:endParaRPr>
          </a:p>
        </p:txBody>
      </p:sp>
      <p:pic>
        <p:nvPicPr>
          <p:cNvPr id="115" name="Google Shape;115;p8"/>
          <p:cNvPicPr preferRelativeResize="0"/>
          <p:nvPr/>
        </p:nvPicPr>
        <p:blipFill rotWithShape="1">
          <a:blip r:embed="rId3">
            <a:alphaModFix/>
          </a:blip>
          <a:srcRect/>
          <a:stretch/>
        </p:blipFill>
        <p:spPr>
          <a:xfrm>
            <a:off x="1903012" y="3965961"/>
            <a:ext cx="805030" cy="958022"/>
          </a:xfrm>
          <a:prstGeom prst="rect">
            <a:avLst/>
          </a:prstGeom>
          <a:noFill/>
          <a:ln>
            <a:noFill/>
          </a:ln>
        </p:spPr>
      </p:pic>
      <p:pic>
        <p:nvPicPr>
          <p:cNvPr id="116" name="Google Shape;116;p8"/>
          <p:cNvPicPr preferRelativeResize="0"/>
          <p:nvPr/>
        </p:nvPicPr>
        <p:blipFill rotWithShape="1">
          <a:blip r:embed="rId4">
            <a:alphaModFix/>
          </a:blip>
          <a:srcRect/>
          <a:stretch/>
        </p:blipFill>
        <p:spPr>
          <a:xfrm>
            <a:off x="6971250" y="1722782"/>
            <a:ext cx="1170594" cy="845264"/>
          </a:xfrm>
          <a:prstGeom prst="rect">
            <a:avLst/>
          </a:prstGeom>
          <a:noFill/>
          <a:ln>
            <a:noFill/>
          </a:ln>
          <a:effectLst>
            <a:outerShdw blurRad="50800" dist="38100" dir="2700000" algn="tl" rotWithShape="0">
              <a:srgbClr val="000000">
                <a:alpha val="40000"/>
              </a:srgbClr>
            </a:outerShdw>
          </a:effectLst>
        </p:spPr>
      </p:pic>
      <p:sp>
        <p:nvSpPr>
          <p:cNvPr id="117" name="Google Shape;117;p8"/>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3_Blank">
  <p:cSld name="3_Blank">
    <p:spTree>
      <p:nvGrpSpPr>
        <p:cNvPr id="1" name="Shape 118"/>
        <p:cNvGrpSpPr/>
        <p:nvPr/>
      </p:nvGrpSpPr>
      <p:grpSpPr>
        <a:xfrm>
          <a:off x="0" y="0"/>
          <a:ext cx="0" cy="0"/>
          <a:chOff x="0" y="0"/>
          <a:chExt cx="0" cy="0"/>
        </a:xfrm>
      </p:grpSpPr>
      <p:pic>
        <p:nvPicPr>
          <p:cNvPr id="119" name="Google Shape;119;p9"/>
          <p:cNvPicPr preferRelativeResize="0"/>
          <p:nvPr/>
        </p:nvPicPr>
        <p:blipFill rotWithShape="1">
          <a:blip r:embed="rId2">
            <a:alphaModFix/>
          </a:blip>
          <a:srcRect l="12621" t="36924" r="12620"/>
          <a:stretch/>
        </p:blipFill>
        <p:spPr>
          <a:xfrm>
            <a:off x="0" y="0"/>
            <a:ext cx="12192000" cy="6858000"/>
          </a:xfrm>
          <a:prstGeom prst="rect">
            <a:avLst/>
          </a:prstGeom>
          <a:noFill/>
          <a:ln>
            <a:noFill/>
          </a:ln>
        </p:spPr>
      </p:pic>
      <p:sp>
        <p:nvSpPr>
          <p:cNvPr id="120" name="Google Shape;120;p9"/>
          <p:cNvSpPr/>
          <p:nvPr/>
        </p:nvSpPr>
        <p:spPr>
          <a:xfrm>
            <a:off x="7466498" y="4874507"/>
            <a:ext cx="4182164" cy="1088971"/>
          </a:xfrm>
          <a:custGeom>
            <a:avLst/>
            <a:gdLst/>
            <a:ahLst/>
            <a:cxnLst/>
            <a:rect l="l" t="t" r="r" b="b"/>
            <a:pathLst>
              <a:path w="4398577" h="1168484" extrusionOk="0">
                <a:moveTo>
                  <a:pt x="0" y="0"/>
                </a:moveTo>
                <a:lnTo>
                  <a:pt x="4186543" y="13252"/>
                </a:lnTo>
                <a:lnTo>
                  <a:pt x="4398577" y="1168484"/>
                </a:lnTo>
                <a:lnTo>
                  <a:pt x="0" y="1168484"/>
                </a:lnTo>
                <a:lnTo>
                  <a:pt x="0" y="0"/>
                </a:lnTo>
                <a:close/>
              </a:path>
            </a:pathLst>
          </a:custGeom>
          <a:solidFill>
            <a:schemeClr val="lt1">
              <a:alpha val="88235"/>
            </a:schemeClr>
          </a:solidFill>
          <a:ln>
            <a:noFill/>
          </a:ln>
          <a:effectLst>
            <a:outerShdw blurRad="50800" dist="50800" dir="5400000" algn="ctr" rotWithShape="0">
              <a:srgbClr val="000000"/>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1" name="Google Shape;121;p9"/>
          <p:cNvSpPr/>
          <p:nvPr/>
        </p:nvSpPr>
        <p:spPr>
          <a:xfrm>
            <a:off x="848139" y="2332383"/>
            <a:ext cx="4492487" cy="3008243"/>
          </a:xfrm>
          <a:prstGeom prst="rect">
            <a:avLst/>
          </a:prstGeom>
          <a:solidFill>
            <a:srgbClr val="575D66">
              <a:alpha val="8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2" name="Google Shape;122;p9"/>
          <p:cNvSpPr/>
          <p:nvPr/>
        </p:nvSpPr>
        <p:spPr>
          <a:xfrm>
            <a:off x="7255565" y="2332383"/>
            <a:ext cx="4936435" cy="1789044"/>
          </a:xfrm>
          <a:prstGeom prst="rect">
            <a:avLst/>
          </a:prstGeom>
          <a:solidFill>
            <a:srgbClr val="575D66">
              <a:alpha val="8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3" name="Google Shape;123;p9"/>
          <p:cNvSpPr/>
          <p:nvPr/>
        </p:nvSpPr>
        <p:spPr>
          <a:xfrm>
            <a:off x="6506817" y="2332382"/>
            <a:ext cx="622853" cy="1615830"/>
          </a:xfrm>
          <a:prstGeom prst="rect">
            <a:avLst/>
          </a:prstGeom>
          <a:solidFill>
            <a:srgbClr val="FFBC1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9"/>
          <p:cNvSpPr/>
          <p:nvPr/>
        </p:nvSpPr>
        <p:spPr>
          <a:xfrm>
            <a:off x="-6626" y="2332380"/>
            <a:ext cx="728870" cy="1480007"/>
          </a:xfrm>
          <a:prstGeom prst="rect">
            <a:avLst/>
          </a:prstGeom>
          <a:solidFill>
            <a:srgbClr val="FFBC1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5" name="Google Shape;125;p9"/>
          <p:cNvSpPr txBox="1"/>
          <p:nvPr/>
        </p:nvSpPr>
        <p:spPr>
          <a:xfrm rot="-5400000">
            <a:off x="-359218" y="2879320"/>
            <a:ext cx="1747423" cy="390363"/>
          </a:xfrm>
          <a:prstGeom prst="rect">
            <a:avLst/>
          </a:prstGeom>
          <a:noFill/>
          <a:ln>
            <a:noFill/>
          </a:ln>
        </p:spPr>
        <p:txBody>
          <a:bodyPr spcFirstLastPara="1" wrap="square" lIns="91425" tIns="45700" rIns="91425" bIns="45700" anchor="t" anchorCtr="0">
            <a:noAutofit/>
          </a:bodyPr>
          <a:lstStyle/>
          <a:p>
            <a:pPr marL="6350" marR="0" lvl="1" indent="0" algn="ctr" rtl="0">
              <a:lnSpc>
                <a:spcPct val="70000"/>
              </a:lnSpc>
              <a:spcBef>
                <a:spcPts val="0"/>
              </a:spcBef>
              <a:spcAft>
                <a:spcPts val="0"/>
              </a:spcAft>
              <a:buClr>
                <a:srgbClr val="000000"/>
              </a:buClr>
              <a:buSzPts val="2600"/>
              <a:buFont typeface="Arial"/>
              <a:buNone/>
            </a:pPr>
            <a:r>
              <a:rPr lang="en-US" sz="2600" b="1" i="0" u="none" strike="noStrike" cap="none">
                <a:solidFill>
                  <a:srgbClr val="575D66"/>
                </a:solidFill>
                <a:latin typeface="Calibri"/>
                <a:ea typeface="Calibri"/>
                <a:cs typeface="Calibri"/>
                <a:sym typeface="Calibri"/>
              </a:rPr>
              <a:t>VISION</a:t>
            </a:r>
            <a:endParaRPr sz="1400" b="0" i="0" u="none" strike="noStrike" cap="none">
              <a:solidFill>
                <a:srgbClr val="000000"/>
              </a:solidFill>
              <a:latin typeface="Arial"/>
              <a:ea typeface="Arial"/>
              <a:cs typeface="Arial"/>
              <a:sym typeface="Arial"/>
            </a:endParaRPr>
          </a:p>
        </p:txBody>
      </p:sp>
      <p:sp>
        <p:nvSpPr>
          <p:cNvPr id="126" name="Google Shape;126;p9"/>
          <p:cNvSpPr txBox="1"/>
          <p:nvPr/>
        </p:nvSpPr>
        <p:spPr>
          <a:xfrm rot="-5400000">
            <a:off x="6034041" y="2950316"/>
            <a:ext cx="1605429" cy="390363"/>
          </a:xfrm>
          <a:prstGeom prst="rect">
            <a:avLst/>
          </a:prstGeom>
          <a:noFill/>
          <a:ln>
            <a:noFill/>
          </a:ln>
        </p:spPr>
        <p:txBody>
          <a:bodyPr spcFirstLastPara="1" wrap="square" lIns="91425" tIns="45700" rIns="91425" bIns="45700" anchor="t" anchorCtr="0">
            <a:noAutofit/>
          </a:bodyPr>
          <a:lstStyle/>
          <a:p>
            <a:pPr marL="6350" marR="0" lvl="1" indent="0" algn="ctr" rtl="0">
              <a:lnSpc>
                <a:spcPct val="70000"/>
              </a:lnSpc>
              <a:spcBef>
                <a:spcPts val="0"/>
              </a:spcBef>
              <a:spcAft>
                <a:spcPts val="0"/>
              </a:spcAft>
              <a:buClr>
                <a:srgbClr val="000000"/>
              </a:buClr>
              <a:buSzPts val="2600"/>
              <a:buFont typeface="Arial"/>
              <a:buNone/>
            </a:pPr>
            <a:r>
              <a:rPr lang="en-US" sz="2600" b="1" i="0" u="none" strike="noStrike" cap="none">
                <a:solidFill>
                  <a:srgbClr val="575D66"/>
                </a:solidFill>
                <a:latin typeface="Calibri"/>
                <a:ea typeface="Calibri"/>
                <a:cs typeface="Calibri"/>
                <a:sym typeface="Calibri"/>
              </a:rPr>
              <a:t>MISSION</a:t>
            </a:r>
            <a:endParaRPr sz="1400" b="0" i="0" u="none" strike="noStrike" cap="none">
              <a:solidFill>
                <a:srgbClr val="000000"/>
              </a:solidFill>
              <a:latin typeface="Arial"/>
              <a:ea typeface="Arial"/>
              <a:cs typeface="Arial"/>
              <a:sym typeface="Arial"/>
            </a:endParaRPr>
          </a:p>
        </p:txBody>
      </p:sp>
      <p:pic>
        <p:nvPicPr>
          <p:cNvPr id="127" name="Google Shape;127;p9"/>
          <p:cNvPicPr preferRelativeResize="0"/>
          <p:nvPr/>
        </p:nvPicPr>
        <p:blipFill rotWithShape="1">
          <a:blip r:embed="rId3">
            <a:alphaModFix/>
          </a:blip>
          <a:srcRect/>
          <a:stretch/>
        </p:blipFill>
        <p:spPr>
          <a:xfrm>
            <a:off x="7316345" y="4459451"/>
            <a:ext cx="1246258" cy="1762348"/>
          </a:xfrm>
          <a:prstGeom prst="rect">
            <a:avLst/>
          </a:prstGeom>
          <a:noFill/>
          <a:ln>
            <a:noFill/>
          </a:ln>
          <a:effectLst>
            <a:outerShdw blurRad="50800" dist="38100" dir="2700000" algn="tl" rotWithShape="0">
              <a:srgbClr val="000000">
                <a:alpha val="40000"/>
              </a:srgbClr>
            </a:outerShdw>
          </a:effectLst>
        </p:spPr>
      </p:pic>
      <p:sp>
        <p:nvSpPr>
          <p:cNvPr id="128" name="Google Shape;128;p9"/>
          <p:cNvSpPr txBox="1"/>
          <p:nvPr/>
        </p:nvSpPr>
        <p:spPr>
          <a:xfrm>
            <a:off x="8711417" y="4964883"/>
            <a:ext cx="3598513" cy="830997"/>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NUI Galway’s current </a:t>
            </a:r>
            <a:endParaRPr sz="1400" b="0" i="0" u="none" strike="noStrike" cap="none">
              <a:solidFill>
                <a:srgbClr val="000000"/>
              </a:solidFill>
              <a:latin typeface="Arial"/>
              <a:ea typeface="Arial"/>
              <a:cs typeface="Arial"/>
              <a:sym typeface="Arial"/>
            </a:endParaRPr>
          </a:p>
          <a:p>
            <a:pPr marL="6350" marR="0" lvl="1"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strategy is available at:</a:t>
            </a:r>
            <a:br>
              <a:rPr lang="en-US" sz="1600" b="0" i="0" u="none" strike="noStrike" cap="none">
                <a:solidFill>
                  <a:schemeClr val="dk1"/>
                </a:solidFill>
                <a:latin typeface="Calibri"/>
                <a:ea typeface="Calibri"/>
                <a:cs typeface="Calibri"/>
                <a:sym typeface="Calibri"/>
              </a:rPr>
            </a:br>
            <a:r>
              <a:rPr lang="en-US" sz="1600" b="1" i="0" u="none" strike="noStrike" cap="none">
                <a:solidFill>
                  <a:srgbClr val="1798F0"/>
                </a:solidFill>
                <a:latin typeface="Calibri"/>
                <a:ea typeface="Calibri"/>
                <a:cs typeface="Calibri"/>
                <a:sym typeface="Calibri"/>
              </a:rPr>
              <a:t>www.nuigalway.ie/vision2020</a:t>
            </a:r>
            <a:endParaRPr sz="1400" b="0" i="0" u="none" strike="noStrike" cap="none">
              <a:solidFill>
                <a:srgbClr val="000000"/>
              </a:solidFill>
              <a:latin typeface="Arial"/>
              <a:ea typeface="Arial"/>
              <a:cs typeface="Arial"/>
              <a:sym typeface="Arial"/>
            </a:endParaRPr>
          </a:p>
        </p:txBody>
      </p:sp>
      <p:sp>
        <p:nvSpPr>
          <p:cNvPr id="129" name="Google Shape;129;p9"/>
          <p:cNvSpPr txBox="1"/>
          <p:nvPr/>
        </p:nvSpPr>
        <p:spPr>
          <a:xfrm>
            <a:off x="1011599" y="2539352"/>
            <a:ext cx="4366416" cy="2554545"/>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NUI Galway will be a leading global university, renowned for our distinctive areas of research, recognised as an institution of choice for our teaching </a:t>
            </a:r>
            <a:br>
              <a:rPr lang="en-US" sz="2000" b="0" i="0" u="none" strike="noStrike" cap="none">
                <a:solidFill>
                  <a:schemeClr val="lt1"/>
                </a:solidFill>
                <a:latin typeface="Calibri"/>
                <a:ea typeface="Calibri"/>
                <a:cs typeface="Calibri"/>
                <a:sym typeface="Calibri"/>
              </a:rPr>
            </a:br>
            <a:r>
              <a:rPr lang="en-US" sz="2000" b="0" i="0" u="none" strike="noStrike" cap="none">
                <a:solidFill>
                  <a:schemeClr val="lt1"/>
                </a:solidFill>
                <a:latin typeface="Calibri"/>
                <a:ea typeface="Calibri"/>
                <a:cs typeface="Calibri"/>
                <a:sym typeface="Calibri"/>
              </a:rPr>
              <a:t>and scholarship, celebrated for our outstanding engagement with wider society, and enriched by a dynamic network of partnerships.</a:t>
            </a:r>
            <a:endParaRPr sz="1400" b="0" i="0" u="none" strike="noStrike" cap="none">
              <a:solidFill>
                <a:srgbClr val="000000"/>
              </a:solidFill>
              <a:latin typeface="Arial"/>
              <a:ea typeface="Arial"/>
              <a:cs typeface="Arial"/>
              <a:sym typeface="Arial"/>
            </a:endParaRPr>
          </a:p>
        </p:txBody>
      </p:sp>
      <p:sp>
        <p:nvSpPr>
          <p:cNvPr id="130" name="Google Shape;130;p9"/>
          <p:cNvSpPr txBox="1"/>
          <p:nvPr/>
        </p:nvSpPr>
        <p:spPr>
          <a:xfrm>
            <a:off x="7466498" y="2488948"/>
            <a:ext cx="4514568" cy="1323439"/>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To foster a vibrant community of students and staff, where distinguished learning, impactful research, and creative thinking are shared with the world.</a:t>
            </a:r>
            <a:endParaRPr sz="1400" b="0" i="0" u="none" strike="noStrike" cap="none">
              <a:solidFill>
                <a:srgbClr val="000000"/>
              </a:solidFill>
              <a:latin typeface="Arial"/>
              <a:ea typeface="Arial"/>
              <a:cs typeface="Arial"/>
              <a:sym typeface="Arial"/>
            </a:endParaRPr>
          </a:p>
        </p:txBody>
      </p:sp>
      <p:sp>
        <p:nvSpPr>
          <p:cNvPr id="131" name="Google Shape;131;p9"/>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5_Blank">
  <p:cSld name="5_Blank">
    <p:spTree>
      <p:nvGrpSpPr>
        <p:cNvPr id="1" name="Shape 132"/>
        <p:cNvGrpSpPr/>
        <p:nvPr/>
      </p:nvGrpSpPr>
      <p:grpSpPr>
        <a:xfrm>
          <a:off x="0" y="0"/>
          <a:ext cx="0" cy="0"/>
          <a:chOff x="0" y="0"/>
          <a:chExt cx="0" cy="0"/>
        </a:xfrm>
      </p:grpSpPr>
      <p:sp>
        <p:nvSpPr>
          <p:cNvPr id="133" name="Google Shape;133;p10"/>
          <p:cNvSpPr/>
          <p:nvPr/>
        </p:nvSpPr>
        <p:spPr>
          <a:xfrm>
            <a:off x="0" y="0"/>
            <a:ext cx="12192000" cy="6858000"/>
          </a:xfrm>
          <a:prstGeom prst="rect">
            <a:avLst/>
          </a:prstGeom>
          <a:solidFill>
            <a:srgbClr val="88D1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8D08C"/>
              </a:solidFill>
              <a:latin typeface="Calibri"/>
              <a:ea typeface="Calibri"/>
              <a:cs typeface="Calibri"/>
              <a:sym typeface="Calibri"/>
            </a:endParaRPr>
          </a:p>
        </p:txBody>
      </p:sp>
      <p:pic>
        <p:nvPicPr>
          <p:cNvPr id="134" name="Google Shape;134;p10"/>
          <p:cNvPicPr preferRelativeResize="0"/>
          <p:nvPr/>
        </p:nvPicPr>
        <p:blipFill rotWithShape="1">
          <a:blip r:embed="rId2">
            <a:alphaModFix/>
          </a:blip>
          <a:srcRect t="3148" b="9178"/>
          <a:stretch/>
        </p:blipFill>
        <p:spPr>
          <a:xfrm>
            <a:off x="2724841" y="-1"/>
            <a:ext cx="5828812" cy="6858001"/>
          </a:xfrm>
          <a:prstGeom prst="rect">
            <a:avLst/>
          </a:prstGeom>
          <a:noFill/>
          <a:ln>
            <a:noFill/>
          </a:ln>
          <a:effectLst>
            <a:outerShdw blurRad="165100" dist="38100" dir="2700000" sx="103000" sy="103000" algn="tl" rotWithShape="0">
              <a:srgbClr val="000000">
                <a:alpha val="34509"/>
              </a:srgbClr>
            </a:outerShdw>
          </a:effectLst>
        </p:spPr>
      </p:pic>
      <p:sp>
        <p:nvSpPr>
          <p:cNvPr id="135" name="Google Shape;135;p10"/>
          <p:cNvSpPr txBox="1"/>
          <p:nvPr/>
        </p:nvSpPr>
        <p:spPr>
          <a:xfrm>
            <a:off x="8338280" y="2624313"/>
            <a:ext cx="3598513" cy="2215991"/>
          </a:xfrm>
          <a:prstGeom prst="rect">
            <a:avLst/>
          </a:prstGeom>
          <a:noFill/>
          <a:ln>
            <a:noFill/>
          </a:ln>
        </p:spPr>
        <p:txBody>
          <a:bodyPr spcFirstLastPara="1" wrap="square" lIns="91425" tIns="45700" rIns="91425" bIns="45700" anchor="t" anchorCtr="0">
            <a:noAutofit/>
          </a:bodyPr>
          <a:lstStyle/>
          <a:p>
            <a:pPr marL="635000" marR="0" lvl="1" indent="0" algn="l" rtl="0">
              <a:lnSpc>
                <a:spcPct val="150000"/>
              </a:lnSpc>
              <a:spcBef>
                <a:spcPts val="0"/>
              </a:spcBef>
              <a:spcAft>
                <a:spcPts val="0"/>
              </a:spcAft>
              <a:buClr>
                <a:srgbClr val="000000"/>
              </a:buClr>
              <a:buSzPts val="2300"/>
              <a:buFont typeface="Arial"/>
              <a:buNone/>
            </a:pPr>
            <a:r>
              <a:rPr lang="en-US" sz="2300" b="1" i="0" u="none" strike="noStrike" cap="none">
                <a:solidFill>
                  <a:schemeClr val="lt1"/>
                </a:solidFill>
                <a:latin typeface="Calibri"/>
                <a:ea typeface="Calibri"/>
                <a:cs typeface="Calibri"/>
                <a:sym typeface="Calibri"/>
              </a:rPr>
              <a:t>Medical Academies</a:t>
            </a:r>
            <a:endParaRPr sz="1400" b="0" i="0" u="none" strike="noStrike" cap="none">
              <a:solidFill>
                <a:srgbClr val="000000"/>
              </a:solidFill>
              <a:latin typeface="Arial"/>
              <a:ea typeface="Arial"/>
              <a:cs typeface="Arial"/>
              <a:sym typeface="Arial"/>
            </a:endParaRPr>
          </a:p>
          <a:p>
            <a:pPr marL="635000" marR="0" lvl="1" indent="0" algn="l" rtl="0">
              <a:lnSpc>
                <a:spcPct val="150000"/>
              </a:lnSpc>
              <a:spcBef>
                <a:spcPts val="0"/>
              </a:spcBef>
              <a:spcAft>
                <a:spcPts val="0"/>
              </a:spcAft>
              <a:buClr>
                <a:srgbClr val="000000"/>
              </a:buClr>
              <a:buSzPts val="2300"/>
              <a:buFont typeface="Arial"/>
              <a:buNone/>
            </a:pPr>
            <a:r>
              <a:rPr lang="en-US" sz="2300" b="1" i="0" u="none" strike="noStrike" cap="none">
                <a:solidFill>
                  <a:schemeClr val="lt1"/>
                </a:solidFill>
                <a:latin typeface="Calibri"/>
                <a:ea typeface="Calibri"/>
                <a:cs typeface="Calibri"/>
                <a:sym typeface="Calibri"/>
              </a:rPr>
              <a:t>Teaching Centres</a:t>
            </a:r>
            <a:endParaRPr sz="2300" b="1" i="0" u="none" strike="noStrike" cap="none">
              <a:solidFill>
                <a:schemeClr val="lt1"/>
              </a:solidFill>
              <a:latin typeface="Calibri"/>
              <a:ea typeface="Calibri"/>
              <a:cs typeface="Calibri"/>
              <a:sym typeface="Calibri"/>
            </a:endParaRPr>
          </a:p>
          <a:p>
            <a:pPr marL="635000" marR="0" lvl="1" indent="0" algn="l" rtl="0">
              <a:lnSpc>
                <a:spcPct val="150000"/>
              </a:lnSpc>
              <a:spcBef>
                <a:spcPts val="0"/>
              </a:spcBef>
              <a:spcAft>
                <a:spcPts val="0"/>
              </a:spcAft>
              <a:buClr>
                <a:srgbClr val="000000"/>
              </a:buClr>
              <a:buSzPts val="2300"/>
              <a:buFont typeface="Arial"/>
              <a:buNone/>
            </a:pPr>
            <a:r>
              <a:rPr lang="en-US" sz="2300" b="1" i="0" u="none" strike="noStrike" cap="none">
                <a:solidFill>
                  <a:schemeClr val="lt1"/>
                </a:solidFill>
                <a:latin typeface="Calibri"/>
                <a:ea typeface="Calibri"/>
                <a:cs typeface="Calibri"/>
                <a:sym typeface="Calibri"/>
              </a:rPr>
              <a:t>Irish-Language Centres</a:t>
            </a:r>
            <a:endParaRPr sz="2300" b="1" i="0" u="none" strike="noStrike" cap="none">
              <a:solidFill>
                <a:schemeClr val="lt1"/>
              </a:solidFill>
              <a:latin typeface="Calibri"/>
              <a:ea typeface="Calibri"/>
              <a:cs typeface="Calibri"/>
              <a:sym typeface="Calibri"/>
            </a:endParaRPr>
          </a:p>
          <a:p>
            <a:pPr marL="635000" marR="0" lvl="1" indent="0" algn="l" rtl="0">
              <a:lnSpc>
                <a:spcPct val="150000"/>
              </a:lnSpc>
              <a:spcBef>
                <a:spcPts val="0"/>
              </a:spcBef>
              <a:spcAft>
                <a:spcPts val="0"/>
              </a:spcAft>
              <a:buClr>
                <a:srgbClr val="000000"/>
              </a:buClr>
              <a:buSzPts val="2300"/>
              <a:buFont typeface="Arial"/>
              <a:buNone/>
            </a:pPr>
            <a:r>
              <a:rPr lang="en-US" sz="2300" b="1" i="0" u="none" strike="noStrike" cap="none">
                <a:solidFill>
                  <a:schemeClr val="lt1"/>
                </a:solidFill>
                <a:latin typeface="Calibri"/>
                <a:ea typeface="Calibri"/>
                <a:cs typeface="Calibri"/>
                <a:sym typeface="Calibri"/>
              </a:rPr>
              <a:t>Research Centres</a:t>
            </a:r>
            <a:endParaRPr sz="2300" b="1" i="0" u="none" strike="noStrike" cap="none">
              <a:solidFill>
                <a:schemeClr val="lt1"/>
              </a:solidFill>
              <a:latin typeface="Calibri"/>
              <a:ea typeface="Calibri"/>
              <a:cs typeface="Calibri"/>
              <a:sym typeface="Calibri"/>
            </a:endParaRPr>
          </a:p>
        </p:txBody>
      </p:sp>
      <p:sp>
        <p:nvSpPr>
          <p:cNvPr id="136" name="Google Shape;136;p10"/>
          <p:cNvSpPr txBox="1"/>
          <p:nvPr/>
        </p:nvSpPr>
        <p:spPr>
          <a:xfrm>
            <a:off x="398405" y="381158"/>
            <a:ext cx="3939325" cy="1315360"/>
          </a:xfrm>
          <a:prstGeom prst="rect">
            <a:avLst/>
          </a:prstGeom>
          <a:noFill/>
          <a:ln>
            <a:noFill/>
          </a:ln>
        </p:spPr>
        <p:txBody>
          <a:bodyPr spcFirstLastPara="1" wrap="square" lIns="91425" tIns="45700" rIns="91425" bIns="45700" anchor="t" anchorCtr="0">
            <a:noAutofit/>
          </a:bodyPr>
          <a:lstStyle/>
          <a:p>
            <a:pPr marL="6350" marR="0" lvl="1" indent="0" algn="l" rtl="0">
              <a:lnSpc>
                <a:spcPct val="70000"/>
              </a:lnSpc>
              <a:spcBef>
                <a:spcPts val="0"/>
              </a:spcBef>
              <a:spcAft>
                <a:spcPts val="0"/>
              </a:spcAft>
              <a:buClr>
                <a:srgbClr val="000000"/>
              </a:buClr>
              <a:buSzPts val="5500"/>
              <a:buFont typeface="Arial"/>
              <a:buNone/>
            </a:pPr>
            <a:r>
              <a:rPr lang="en-US" sz="5500" b="0" i="0" u="none" strike="noStrike" cap="none">
                <a:solidFill>
                  <a:schemeClr val="lt1"/>
                </a:solidFill>
                <a:latin typeface="Calibri"/>
                <a:ea typeface="Calibri"/>
                <a:cs typeface="Calibri"/>
                <a:sym typeface="Calibri"/>
              </a:rPr>
              <a:t>NUI Galway</a:t>
            </a:r>
            <a:endParaRPr sz="1400" b="0" i="0" u="none" strike="noStrike" cap="none">
              <a:solidFill>
                <a:srgbClr val="000000"/>
              </a:solidFill>
              <a:latin typeface="Arial"/>
              <a:ea typeface="Arial"/>
              <a:cs typeface="Arial"/>
              <a:sym typeface="Arial"/>
            </a:endParaRPr>
          </a:p>
          <a:p>
            <a:pPr marL="6350" marR="0" lvl="1" indent="0" algn="l" rtl="0">
              <a:lnSpc>
                <a:spcPct val="70000"/>
              </a:lnSpc>
              <a:spcBef>
                <a:spcPts val="0"/>
              </a:spcBef>
              <a:spcAft>
                <a:spcPts val="0"/>
              </a:spcAft>
              <a:buClr>
                <a:srgbClr val="000000"/>
              </a:buClr>
              <a:buSzPts val="5500"/>
              <a:buFont typeface="Arial"/>
              <a:buNone/>
            </a:pPr>
            <a:r>
              <a:rPr lang="en-US" sz="5500" b="0" i="0" u="none" strike="noStrike" cap="none">
                <a:solidFill>
                  <a:schemeClr val="lt1"/>
                </a:solidFill>
                <a:latin typeface="Calibri"/>
                <a:ea typeface="Calibri"/>
                <a:cs typeface="Calibri"/>
                <a:sym typeface="Calibri"/>
              </a:rPr>
              <a:t>Campuses</a:t>
            </a:r>
            <a:endParaRPr sz="1400" b="0" i="0" u="none" strike="noStrike" cap="none">
              <a:solidFill>
                <a:srgbClr val="000000"/>
              </a:solidFill>
              <a:latin typeface="Arial"/>
              <a:ea typeface="Arial"/>
              <a:cs typeface="Arial"/>
              <a:sym typeface="Arial"/>
            </a:endParaRPr>
          </a:p>
        </p:txBody>
      </p:sp>
      <p:sp>
        <p:nvSpPr>
          <p:cNvPr id="137" name="Google Shape;137;p10"/>
          <p:cNvSpPr txBox="1"/>
          <p:nvPr/>
        </p:nvSpPr>
        <p:spPr>
          <a:xfrm>
            <a:off x="4839292" y="4732515"/>
            <a:ext cx="1902898" cy="568361"/>
          </a:xfrm>
          <a:prstGeom prst="rect">
            <a:avLst/>
          </a:prstGeom>
          <a:noFill/>
          <a:ln>
            <a:noFill/>
          </a:ln>
        </p:spPr>
        <p:txBody>
          <a:bodyPr spcFirstLastPara="1" wrap="square" lIns="91425" tIns="45700" rIns="91425" bIns="45700" anchor="t" anchorCtr="0">
            <a:noAutofit/>
          </a:bodyPr>
          <a:lstStyle/>
          <a:p>
            <a:pPr marL="12700" marR="0" lvl="1" indent="0" algn="l" rtl="0">
              <a:lnSpc>
                <a:spcPct val="150000"/>
              </a:lnSpc>
              <a:spcBef>
                <a:spcPts val="0"/>
              </a:spcBef>
              <a:spcAft>
                <a:spcPts val="0"/>
              </a:spcAft>
              <a:buClr>
                <a:srgbClr val="000000"/>
              </a:buClr>
              <a:buSzPts val="2300"/>
              <a:buFont typeface="Arial"/>
              <a:buNone/>
            </a:pPr>
            <a:r>
              <a:rPr lang="en-US" sz="2300" b="1" i="0" u="none" strike="noStrike" cap="none">
                <a:solidFill>
                  <a:schemeClr val="lt1"/>
                </a:solidFill>
                <a:latin typeface="Calibri"/>
                <a:ea typeface="Calibri"/>
                <a:cs typeface="Calibri"/>
                <a:sym typeface="Calibri"/>
              </a:rPr>
              <a:t>Limerick</a:t>
            </a:r>
            <a:endParaRPr sz="1400" b="0" i="0" u="none" strike="noStrike" cap="none">
              <a:solidFill>
                <a:srgbClr val="000000"/>
              </a:solidFill>
              <a:latin typeface="Arial"/>
              <a:ea typeface="Arial"/>
              <a:cs typeface="Arial"/>
              <a:sym typeface="Arial"/>
            </a:endParaRPr>
          </a:p>
        </p:txBody>
      </p:sp>
      <p:sp>
        <p:nvSpPr>
          <p:cNvPr id="138" name="Google Shape;138;p10"/>
          <p:cNvSpPr/>
          <p:nvPr/>
        </p:nvSpPr>
        <p:spPr>
          <a:xfrm>
            <a:off x="4692197" y="5007677"/>
            <a:ext cx="185186" cy="185184"/>
          </a:xfrm>
          <a:prstGeom prst="ellipse">
            <a:avLst/>
          </a:prstGeom>
          <a:solidFill>
            <a:srgbClr val="28467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9" name="Google Shape;139;p10"/>
          <p:cNvSpPr txBox="1"/>
          <p:nvPr/>
        </p:nvSpPr>
        <p:spPr>
          <a:xfrm>
            <a:off x="6801846" y="3688213"/>
            <a:ext cx="1545842" cy="568361"/>
          </a:xfrm>
          <a:prstGeom prst="rect">
            <a:avLst/>
          </a:prstGeom>
          <a:noFill/>
          <a:ln>
            <a:noFill/>
          </a:ln>
        </p:spPr>
        <p:txBody>
          <a:bodyPr spcFirstLastPara="1" wrap="square" lIns="91425" tIns="45700" rIns="91425" bIns="45700" anchor="t" anchorCtr="0">
            <a:noAutofit/>
          </a:bodyPr>
          <a:lstStyle/>
          <a:p>
            <a:pPr marL="12700" marR="0" lvl="1" indent="0" algn="l" rtl="0">
              <a:lnSpc>
                <a:spcPct val="150000"/>
              </a:lnSpc>
              <a:spcBef>
                <a:spcPts val="0"/>
              </a:spcBef>
              <a:spcAft>
                <a:spcPts val="0"/>
              </a:spcAft>
              <a:buClr>
                <a:srgbClr val="000000"/>
              </a:buClr>
              <a:buSzPts val="2300"/>
              <a:buFont typeface="Arial"/>
              <a:buNone/>
            </a:pPr>
            <a:r>
              <a:rPr lang="en-US" sz="2300" b="1" i="0" u="none" strike="noStrike" cap="none">
                <a:solidFill>
                  <a:schemeClr val="lt1"/>
                </a:solidFill>
                <a:latin typeface="Calibri"/>
                <a:ea typeface="Calibri"/>
                <a:cs typeface="Calibri"/>
                <a:sym typeface="Calibri"/>
              </a:rPr>
              <a:t>Dublin</a:t>
            </a:r>
            <a:endParaRPr sz="2300" b="1" i="0" u="none" strike="noStrike" cap="none">
              <a:solidFill>
                <a:schemeClr val="lt1"/>
              </a:solidFill>
              <a:latin typeface="Calibri"/>
              <a:ea typeface="Calibri"/>
              <a:cs typeface="Calibri"/>
              <a:sym typeface="Calibri"/>
            </a:endParaRPr>
          </a:p>
        </p:txBody>
      </p:sp>
      <p:sp>
        <p:nvSpPr>
          <p:cNvPr id="140" name="Google Shape;140;p10"/>
          <p:cNvSpPr/>
          <p:nvPr/>
        </p:nvSpPr>
        <p:spPr>
          <a:xfrm>
            <a:off x="7524449" y="3737032"/>
            <a:ext cx="185186" cy="185184"/>
          </a:xfrm>
          <a:prstGeom prst="ellipse">
            <a:avLst/>
          </a:prstGeom>
          <a:solidFill>
            <a:srgbClr val="28467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1" name="Google Shape;141;p10"/>
          <p:cNvSpPr txBox="1"/>
          <p:nvPr/>
        </p:nvSpPr>
        <p:spPr>
          <a:xfrm>
            <a:off x="7202902" y="1137911"/>
            <a:ext cx="1545842" cy="568361"/>
          </a:xfrm>
          <a:prstGeom prst="rect">
            <a:avLst/>
          </a:prstGeom>
          <a:noFill/>
          <a:ln>
            <a:noFill/>
          </a:ln>
        </p:spPr>
        <p:txBody>
          <a:bodyPr spcFirstLastPara="1" wrap="square" lIns="91425" tIns="45700" rIns="91425" bIns="45700" anchor="t" anchorCtr="0">
            <a:noAutofit/>
          </a:bodyPr>
          <a:lstStyle/>
          <a:p>
            <a:pPr marL="12700" marR="0" lvl="1" indent="0" algn="l" rtl="0">
              <a:lnSpc>
                <a:spcPct val="150000"/>
              </a:lnSpc>
              <a:spcBef>
                <a:spcPts val="0"/>
              </a:spcBef>
              <a:spcAft>
                <a:spcPts val="0"/>
              </a:spcAft>
              <a:buClr>
                <a:srgbClr val="000000"/>
              </a:buClr>
              <a:buSzPts val="2300"/>
              <a:buFont typeface="Arial"/>
              <a:buNone/>
            </a:pPr>
            <a:r>
              <a:rPr lang="en-US" sz="2300" b="1" i="0" u="none" strike="noStrike" cap="none">
                <a:solidFill>
                  <a:schemeClr val="lt1"/>
                </a:solidFill>
                <a:latin typeface="Calibri"/>
                <a:ea typeface="Calibri"/>
                <a:cs typeface="Calibri"/>
                <a:sym typeface="Calibri"/>
              </a:rPr>
              <a:t>Belfast</a:t>
            </a:r>
            <a:endParaRPr sz="2300" b="1" i="0" u="none" strike="noStrike" cap="none">
              <a:solidFill>
                <a:schemeClr val="lt1"/>
              </a:solidFill>
              <a:latin typeface="Calibri"/>
              <a:ea typeface="Calibri"/>
              <a:cs typeface="Calibri"/>
              <a:sym typeface="Calibri"/>
            </a:endParaRPr>
          </a:p>
        </p:txBody>
      </p:sp>
      <p:sp>
        <p:nvSpPr>
          <p:cNvPr id="142" name="Google Shape;142;p10"/>
          <p:cNvSpPr/>
          <p:nvPr/>
        </p:nvSpPr>
        <p:spPr>
          <a:xfrm>
            <a:off x="7887594" y="1161947"/>
            <a:ext cx="185186" cy="185184"/>
          </a:xfrm>
          <a:prstGeom prst="ellipse">
            <a:avLst/>
          </a:prstGeom>
          <a:solidFill>
            <a:srgbClr val="28467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3" name="Google Shape;143;p10"/>
          <p:cNvSpPr txBox="1"/>
          <p:nvPr/>
        </p:nvSpPr>
        <p:spPr>
          <a:xfrm>
            <a:off x="4542221" y="3893712"/>
            <a:ext cx="1902898" cy="568361"/>
          </a:xfrm>
          <a:prstGeom prst="rect">
            <a:avLst/>
          </a:prstGeom>
          <a:noFill/>
          <a:ln>
            <a:noFill/>
          </a:ln>
        </p:spPr>
        <p:txBody>
          <a:bodyPr spcFirstLastPara="1" wrap="square" lIns="91425" tIns="45700" rIns="91425" bIns="45700" anchor="t" anchorCtr="0">
            <a:noAutofit/>
          </a:bodyPr>
          <a:lstStyle/>
          <a:p>
            <a:pPr marL="12700" marR="0" lvl="1" indent="0" algn="l" rtl="0">
              <a:lnSpc>
                <a:spcPct val="150000"/>
              </a:lnSpc>
              <a:spcBef>
                <a:spcPts val="0"/>
              </a:spcBef>
              <a:spcAft>
                <a:spcPts val="0"/>
              </a:spcAft>
              <a:buClr>
                <a:srgbClr val="000000"/>
              </a:buClr>
              <a:buSzPts val="2300"/>
              <a:buFont typeface="Arial"/>
              <a:buNone/>
            </a:pPr>
            <a:r>
              <a:rPr lang="en-US" sz="2300" b="1" i="0" u="none" strike="noStrike" cap="none">
                <a:solidFill>
                  <a:schemeClr val="lt1"/>
                </a:solidFill>
                <a:latin typeface="Calibri"/>
                <a:ea typeface="Calibri"/>
                <a:cs typeface="Calibri"/>
                <a:sym typeface="Calibri"/>
              </a:rPr>
              <a:t>GALWAY</a:t>
            </a:r>
            <a:endParaRPr sz="1400" b="0" i="0" u="none" strike="noStrike" cap="none">
              <a:solidFill>
                <a:srgbClr val="000000"/>
              </a:solidFill>
              <a:latin typeface="Arial"/>
              <a:ea typeface="Arial"/>
              <a:cs typeface="Arial"/>
              <a:sym typeface="Arial"/>
            </a:endParaRPr>
          </a:p>
        </p:txBody>
      </p:sp>
      <p:pic>
        <p:nvPicPr>
          <p:cNvPr id="144" name="Google Shape;144;p10"/>
          <p:cNvPicPr preferRelativeResize="0"/>
          <p:nvPr/>
        </p:nvPicPr>
        <p:blipFill rotWithShape="1">
          <a:blip r:embed="rId3">
            <a:alphaModFix/>
          </a:blip>
          <a:srcRect r="69543"/>
          <a:stretch/>
        </p:blipFill>
        <p:spPr>
          <a:xfrm>
            <a:off x="4219636" y="3671015"/>
            <a:ext cx="314705" cy="319073"/>
          </a:xfrm>
          <a:prstGeom prst="rect">
            <a:avLst/>
          </a:prstGeom>
          <a:noFill/>
          <a:ln>
            <a:noFill/>
          </a:ln>
        </p:spPr>
      </p:pic>
      <p:grpSp>
        <p:nvGrpSpPr>
          <p:cNvPr id="145" name="Google Shape;145;p10"/>
          <p:cNvGrpSpPr/>
          <p:nvPr/>
        </p:nvGrpSpPr>
        <p:grpSpPr>
          <a:xfrm>
            <a:off x="4113952" y="4134978"/>
            <a:ext cx="275642" cy="275642"/>
            <a:chOff x="4335701" y="3850853"/>
            <a:chExt cx="319888" cy="319888"/>
          </a:xfrm>
        </p:grpSpPr>
        <p:sp>
          <p:nvSpPr>
            <p:cNvPr id="146" name="Google Shape;146;p10"/>
            <p:cNvSpPr/>
            <p:nvPr/>
          </p:nvSpPr>
          <p:spPr>
            <a:xfrm>
              <a:off x="4335701" y="3850853"/>
              <a:ext cx="319888" cy="319888"/>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47" name="Google Shape;147;p10"/>
            <p:cNvPicPr preferRelativeResize="0"/>
            <p:nvPr/>
          </p:nvPicPr>
          <p:blipFill rotWithShape="1">
            <a:blip r:embed="rId4">
              <a:alphaModFix/>
            </a:blip>
            <a:srcRect r="76243"/>
            <a:stretch/>
          </p:blipFill>
          <p:spPr>
            <a:xfrm rot="10800000" flipH="1">
              <a:off x="4384776" y="3881320"/>
              <a:ext cx="252280" cy="258954"/>
            </a:xfrm>
            <a:prstGeom prst="rect">
              <a:avLst/>
            </a:prstGeom>
            <a:noFill/>
            <a:ln>
              <a:noFill/>
            </a:ln>
          </p:spPr>
        </p:pic>
      </p:grpSp>
      <p:grpSp>
        <p:nvGrpSpPr>
          <p:cNvPr id="148" name="Google Shape;148;p10"/>
          <p:cNvGrpSpPr/>
          <p:nvPr/>
        </p:nvGrpSpPr>
        <p:grpSpPr>
          <a:xfrm>
            <a:off x="4570188" y="3711756"/>
            <a:ext cx="249249" cy="249390"/>
            <a:chOff x="5235088" y="3530081"/>
            <a:chExt cx="289256" cy="289421"/>
          </a:xfrm>
        </p:grpSpPr>
        <p:sp>
          <p:nvSpPr>
            <p:cNvPr id="149" name="Google Shape;149;p10"/>
            <p:cNvSpPr/>
            <p:nvPr/>
          </p:nvSpPr>
          <p:spPr>
            <a:xfrm>
              <a:off x="5235986" y="3530081"/>
              <a:ext cx="288358" cy="289421"/>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50" name="Google Shape;150;p10"/>
            <p:cNvPicPr preferRelativeResize="0"/>
            <p:nvPr/>
          </p:nvPicPr>
          <p:blipFill rotWithShape="1">
            <a:blip r:embed="rId5">
              <a:alphaModFix/>
            </a:blip>
            <a:srcRect l="54698" t="-3348" r="20795" b="2790"/>
            <a:stretch/>
          </p:blipFill>
          <p:spPr>
            <a:xfrm flipH="1">
              <a:off x="5235088" y="3544831"/>
              <a:ext cx="262042" cy="260742"/>
            </a:xfrm>
            <a:prstGeom prst="rect">
              <a:avLst/>
            </a:prstGeom>
            <a:noFill/>
            <a:ln>
              <a:noFill/>
            </a:ln>
          </p:spPr>
        </p:pic>
      </p:grpSp>
      <p:grpSp>
        <p:nvGrpSpPr>
          <p:cNvPr id="151" name="Google Shape;151;p10"/>
          <p:cNvGrpSpPr/>
          <p:nvPr/>
        </p:nvGrpSpPr>
        <p:grpSpPr>
          <a:xfrm>
            <a:off x="4416555" y="4854386"/>
            <a:ext cx="275642" cy="275642"/>
            <a:chOff x="5527990" y="3750678"/>
            <a:chExt cx="393774" cy="393774"/>
          </a:xfrm>
        </p:grpSpPr>
        <p:sp>
          <p:nvSpPr>
            <p:cNvPr id="152" name="Google Shape;152;p10"/>
            <p:cNvSpPr/>
            <p:nvPr/>
          </p:nvSpPr>
          <p:spPr>
            <a:xfrm>
              <a:off x="5527990" y="3750678"/>
              <a:ext cx="393774" cy="393774"/>
            </a:xfrm>
            <a:prstGeom prst="ellipse">
              <a:avLst/>
            </a:prstGeom>
            <a:solidFill>
              <a:srgbClr val="FF8B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53" name="Google Shape;153;p10"/>
            <p:cNvPicPr preferRelativeResize="0"/>
            <p:nvPr/>
          </p:nvPicPr>
          <p:blipFill rotWithShape="1">
            <a:blip r:embed="rId4">
              <a:alphaModFix/>
            </a:blip>
            <a:srcRect l="27239" t="-3686" r="49004" b="3127"/>
            <a:stretch/>
          </p:blipFill>
          <p:spPr>
            <a:xfrm flipH="1">
              <a:off x="5560423" y="3788182"/>
              <a:ext cx="310550" cy="318766"/>
            </a:xfrm>
            <a:prstGeom prst="rect">
              <a:avLst/>
            </a:prstGeom>
            <a:noFill/>
            <a:ln>
              <a:noFill/>
            </a:ln>
          </p:spPr>
        </p:pic>
      </p:grpSp>
      <p:grpSp>
        <p:nvGrpSpPr>
          <p:cNvPr id="154" name="Google Shape;154;p10"/>
          <p:cNvGrpSpPr/>
          <p:nvPr/>
        </p:nvGrpSpPr>
        <p:grpSpPr>
          <a:xfrm>
            <a:off x="5131380" y="3692551"/>
            <a:ext cx="275642" cy="275642"/>
            <a:chOff x="5777361" y="3530081"/>
            <a:chExt cx="319888" cy="319888"/>
          </a:xfrm>
        </p:grpSpPr>
        <p:sp>
          <p:nvSpPr>
            <p:cNvPr id="155" name="Google Shape;155;p10"/>
            <p:cNvSpPr/>
            <p:nvPr/>
          </p:nvSpPr>
          <p:spPr>
            <a:xfrm>
              <a:off x="5777361" y="3530081"/>
              <a:ext cx="319888" cy="319888"/>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56" name="Google Shape;156;p10"/>
            <p:cNvPicPr preferRelativeResize="0"/>
            <p:nvPr/>
          </p:nvPicPr>
          <p:blipFill rotWithShape="1">
            <a:blip r:embed="rId4">
              <a:alphaModFix/>
            </a:blip>
            <a:srcRect r="76243"/>
            <a:stretch/>
          </p:blipFill>
          <p:spPr>
            <a:xfrm rot="10800000" flipH="1">
              <a:off x="5817162" y="3560548"/>
              <a:ext cx="252280" cy="258954"/>
            </a:xfrm>
            <a:prstGeom prst="rect">
              <a:avLst/>
            </a:prstGeom>
            <a:noFill/>
            <a:ln>
              <a:noFill/>
            </a:ln>
          </p:spPr>
        </p:pic>
      </p:grpSp>
      <p:grpSp>
        <p:nvGrpSpPr>
          <p:cNvPr id="157" name="Google Shape;157;p10"/>
          <p:cNvGrpSpPr/>
          <p:nvPr/>
        </p:nvGrpSpPr>
        <p:grpSpPr>
          <a:xfrm>
            <a:off x="3331116" y="3554904"/>
            <a:ext cx="275642" cy="275642"/>
            <a:chOff x="3845349" y="3308812"/>
            <a:chExt cx="319888" cy="319888"/>
          </a:xfrm>
        </p:grpSpPr>
        <p:sp>
          <p:nvSpPr>
            <p:cNvPr id="158" name="Google Shape;158;p10"/>
            <p:cNvSpPr/>
            <p:nvPr/>
          </p:nvSpPr>
          <p:spPr>
            <a:xfrm>
              <a:off x="3845349" y="3308812"/>
              <a:ext cx="319888" cy="319888"/>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59" name="Google Shape;159;p10"/>
            <p:cNvPicPr preferRelativeResize="0"/>
            <p:nvPr/>
          </p:nvPicPr>
          <p:blipFill rotWithShape="1">
            <a:blip r:embed="rId4">
              <a:alphaModFix/>
            </a:blip>
            <a:srcRect r="76243"/>
            <a:stretch/>
          </p:blipFill>
          <p:spPr>
            <a:xfrm rot="10800000" flipH="1">
              <a:off x="3885150" y="3339279"/>
              <a:ext cx="252280" cy="258954"/>
            </a:xfrm>
            <a:prstGeom prst="rect">
              <a:avLst/>
            </a:prstGeom>
            <a:noFill/>
            <a:ln>
              <a:noFill/>
            </a:ln>
          </p:spPr>
        </p:pic>
      </p:grpSp>
      <p:grpSp>
        <p:nvGrpSpPr>
          <p:cNvPr id="160" name="Google Shape;160;p10"/>
          <p:cNvGrpSpPr/>
          <p:nvPr/>
        </p:nvGrpSpPr>
        <p:grpSpPr>
          <a:xfrm>
            <a:off x="4819413" y="3114188"/>
            <a:ext cx="249249" cy="249390"/>
            <a:chOff x="5173661" y="3130180"/>
            <a:chExt cx="289256" cy="289421"/>
          </a:xfrm>
        </p:grpSpPr>
        <p:sp>
          <p:nvSpPr>
            <p:cNvPr id="161" name="Google Shape;161;p10"/>
            <p:cNvSpPr/>
            <p:nvPr/>
          </p:nvSpPr>
          <p:spPr>
            <a:xfrm>
              <a:off x="5174559" y="3130180"/>
              <a:ext cx="288358" cy="289421"/>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2" name="Google Shape;162;p10"/>
            <p:cNvPicPr preferRelativeResize="0"/>
            <p:nvPr/>
          </p:nvPicPr>
          <p:blipFill rotWithShape="1">
            <a:blip r:embed="rId5">
              <a:alphaModFix/>
            </a:blip>
            <a:srcRect l="54698" t="-3348" r="20795" b="2790"/>
            <a:stretch/>
          </p:blipFill>
          <p:spPr>
            <a:xfrm flipH="1">
              <a:off x="5173661" y="3144930"/>
              <a:ext cx="262042" cy="260742"/>
            </a:xfrm>
            <a:prstGeom prst="rect">
              <a:avLst/>
            </a:prstGeom>
            <a:noFill/>
            <a:ln>
              <a:noFill/>
            </a:ln>
          </p:spPr>
        </p:pic>
      </p:grpSp>
      <p:grpSp>
        <p:nvGrpSpPr>
          <p:cNvPr id="163" name="Google Shape;163;p10"/>
          <p:cNvGrpSpPr/>
          <p:nvPr/>
        </p:nvGrpSpPr>
        <p:grpSpPr>
          <a:xfrm>
            <a:off x="3955759" y="2638817"/>
            <a:ext cx="249249" cy="249390"/>
            <a:chOff x="4400356" y="3054140"/>
            <a:chExt cx="289256" cy="289421"/>
          </a:xfrm>
        </p:grpSpPr>
        <p:sp>
          <p:nvSpPr>
            <p:cNvPr id="164" name="Google Shape;164;p10"/>
            <p:cNvSpPr/>
            <p:nvPr/>
          </p:nvSpPr>
          <p:spPr>
            <a:xfrm>
              <a:off x="4401254" y="3054140"/>
              <a:ext cx="288358" cy="289421"/>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5" name="Google Shape;165;p10"/>
            <p:cNvPicPr preferRelativeResize="0"/>
            <p:nvPr/>
          </p:nvPicPr>
          <p:blipFill rotWithShape="1">
            <a:blip r:embed="rId5">
              <a:alphaModFix/>
            </a:blip>
            <a:srcRect l="54698" t="-3348" r="20795" b="2790"/>
            <a:stretch/>
          </p:blipFill>
          <p:spPr>
            <a:xfrm flipH="1">
              <a:off x="4400356" y="3068890"/>
              <a:ext cx="262042" cy="260742"/>
            </a:xfrm>
            <a:prstGeom prst="rect">
              <a:avLst/>
            </a:prstGeom>
            <a:noFill/>
            <a:ln>
              <a:noFill/>
            </a:ln>
          </p:spPr>
        </p:pic>
      </p:grpSp>
      <p:grpSp>
        <p:nvGrpSpPr>
          <p:cNvPr id="166" name="Google Shape;166;p10"/>
          <p:cNvGrpSpPr/>
          <p:nvPr/>
        </p:nvGrpSpPr>
        <p:grpSpPr>
          <a:xfrm>
            <a:off x="4870150" y="1803532"/>
            <a:ext cx="249249" cy="249390"/>
            <a:chOff x="5135034" y="1860358"/>
            <a:chExt cx="289256" cy="289421"/>
          </a:xfrm>
        </p:grpSpPr>
        <p:sp>
          <p:nvSpPr>
            <p:cNvPr id="167" name="Google Shape;167;p10"/>
            <p:cNvSpPr/>
            <p:nvPr/>
          </p:nvSpPr>
          <p:spPr>
            <a:xfrm>
              <a:off x="5135932" y="1860358"/>
              <a:ext cx="288358" cy="289421"/>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 name="Google Shape;168;p10"/>
            <p:cNvPicPr preferRelativeResize="0"/>
            <p:nvPr/>
          </p:nvPicPr>
          <p:blipFill rotWithShape="1">
            <a:blip r:embed="rId5">
              <a:alphaModFix/>
            </a:blip>
            <a:srcRect l="54698" t="-3348" r="20795" b="2790"/>
            <a:stretch/>
          </p:blipFill>
          <p:spPr>
            <a:xfrm flipH="1">
              <a:off x="5135034" y="1875108"/>
              <a:ext cx="262042" cy="260742"/>
            </a:xfrm>
            <a:prstGeom prst="rect">
              <a:avLst/>
            </a:prstGeom>
            <a:noFill/>
            <a:ln>
              <a:noFill/>
            </a:ln>
          </p:spPr>
        </p:pic>
      </p:grpSp>
      <p:grpSp>
        <p:nvGrpSpPr>
          <p:cNvPr id="169" name="Google Shape;169;p10"/>
          <p:cNvGrpSpPr/>
          <p:nvPr/>
        </p:nvGrpSpPr>
        <p:grpSpPr>
          <a:xfrm>
            <a:off x="5154381" y="1879700"/>
            <a:ext cx="275642" cy="275642"/>
            <a:chOff x="5445656" y="1844640"/>
            <a:chExt cx="319888" cy="319888"/>
          </a:xfrm>
        </p:grpSpPr>
        <p:sp>
          <p:nvSpPr>
            <p:cNvPr id="170" name="Google Shape;170;p10"/>
            <p:cNvSpPr/>
            <p:nvPr/>
          </p:nvSpPr>
          <p:spPr>
            <a:xfrm>
              <a:off x="5445656" y="1844640"/>
              <a:ext cx="319888" cy="319888"/>
            </a:xfrm>
            <a:prstGeom prst="ellipse">
              <a:avLst/>
            </a:prstGeom>
            <a:solidFill>
              <a:srgbClr val="FF8B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1" name="Google Shape;171;p10"/>
            <p:cNvPicPr preferRelativeResize="0"/>
            <p:nvPr/>
          </p:nvPicPr>
          <p:blipFill rotWithShape="1">
            <a:blip r:embed="rId4">
              <a:alphaModFix/>
            </a:blip>
            <a:srcRect l="27239" t="-3686" r="49004" b="3127"/>
            <a:stretch/>
          </p:blipFill>
          <p:spPr>
            <a:xfrm flipH="1">
              <a:off x="5470281" y="1875107"/>
              <a:ext cx="252280" cy="258954"/>
            </a:xfrm>
            <a:prstGeom prst="rect">
              <a:avLst/>
            </a:prstGeom>
            <a:noFill/>
            <a:ln>
              <a:noFill/>
            </a:ln>
          </p:spPr>
        </p:pic>
      </p:grpSp>
      <p:grpSp>
        <p:nvGrpSpPr>
          <p:cNvPr id="172" name="Google Shape;172;p10"/>
          <p:cNvGrpSpPr/>
          <p:nvPr/>
        </p:nvGrpSpPr>
        <p:grpSpPr>
          <a:xfrm>
            <a:off x="5642072" y="452928"/>
            <a:ext cx="249249" cy="249390"/>
            <a:chOff x="5938417" y="909357"/>
            <a:chExt cx="289256" cy="289421"/>
          </a:xfrm>
        </p:grpSpPr>
        <p:sp>
          <p:nvSpPr>
            <p:cNvPr id="173" name="Google Shape;173;p10"/>
            <p:cNvSpPr/>
            <p:nvPr/>
          </p:nvSpPr>
          <p:spPr>
            <a:xfrm>
              <a:off x="5939315" y="909357"/>
              <a:ext cx="288358" cy="289421"/>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4" name="Google Shape;174;p10"/>
            <p:cNvPicPr preferRelativeResize="0"/>
            <p:nvPr/>
          </p:nvPicPr>
          <p:blipFill rotWithShape="1">
            <a:blip r:embed="rId5">
              <a:alphaModFix/>
            </a:blip>
            <a:srcRect l="54698" t="-3348" r="20795" b="2790"/>
            <a:stretch/>
          </p:blipFill>
          <p:spPr>
            <a:xfrm flipH="1">
              <a:off x="5938417" y="924107"/>
              <a:ext cx="262042" cy="260742"/>
            </a:xfrm>
            <a:prstGeom prst="rect">
              <a:avLst/>
            </a:prstGeom>
            <a:noFill/>
            <a:ln>
              <a:noFill/>
            </a:ln>
          </p:spPr>
        </p:pic>
      </p:grpSp>
      <p:grpSp>
        <p:nvGrpSpPr>
          <p:cNvPr id="175" name="Google Shape;175;p10"/>
          <p:cNvGrpSpPr/>
          <p:nvPr/>
        </p:nvGrpSpPr>
        <p:grpSpPr>
          <a:xfrm>
            <a:off x="3646787" y="3621981"/>
            <a:ext cx="225798" cy="345333"/>
            <a:chOff x="4824527" y="2832223"/>
            <a:chExt cx="262042" cy="400766"/>
          </a:xfrm>
        </p:grpSpPr>
        <p:sp>
          <p:nvSpPr>
            <p:cNvPr id="176" name="Google Shape;176;p10"/>
            <p:cNvSpPr/>
            <p:nvPr/>
          </p:nvSpPr>
          <p:spPr>
            <a:xfrm>
              <a:off x="4835134" y="2954303"/>
              <a:ext cx="234004" cy="165125"/>
            </a:xfrm>
            <a:prstGeom prst="rect">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77" name="Google Shape;177;p10"/>
            <p:cNvGrpSpPr/>
            <p:nvPr/>
          </p:nvGrpSpPr>
          <p:grpSpPr>
            <a:xfrm>
              <a:off x="4824527" y="2832223"/>
              <a:ext cx="262042" cy="400766"/>
              <a:chOff x="4824527" y="2832223"/>
              <a:chExt cx="262042" cy="400766"/>
            </a:xfrm>
          </p:grpSpPr>
          <p:grpSp>
            <p:nvGrpSpPr>
              <p:cNvPr id="178" name="Google Shape;178;p10"/>
              <p:cNvGrpSpPr/>
              <p:nvPr/>
            </p:nvGrpSpPr>
            <p:grpSpPr>
              <a:xfrm>
                <a:off x="4832696" y="2832223"/>
                <a:ext cx="236344" cy="400766"/>
                <a:chOff x="4832696" y="2832223"/>
                <a:chExt cx="236344" cy="400766"/>
              </a:xfrm>
            </p:grpSpPr>
            <p:sp>
              <p:nvSpPr>
                <p:cNvPr id="179" name="Google Shape;179;p10"/>
                <p:cNvSpPr/>
                <p:nvPr/>
              </p:nvSpPr>
              <p:spPr>
                <a:xfrm>
                  <a:off x="4834464" y="2832223"/>
                  <a:ext cx="234576" cy="238350"/>
                </a:xfrm>
                <a:prstGeom prst="ellips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 name="Google Shape;180;p10"/>
                <p:cNvSpPr/>
                <p:nvPr/>
              </p:nvSpPr>
              <p:spPr>
                <a:xfrm rot="-2665671">
                  <a:off x="4866791" y="3031791"/>
                  <a:ext cx="168154" cy="166082"/>
                </a:xfrm>
                <a:prstGeom prst="rtTriangl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181" name="Google Shape;181;p10"/>
              <p:cNvPicPr preferRelativeResize="0"/>
              <p:nvPr/>
            </p:nvPicPr>
            <p:blipFill rotWithShape="1">
              <a:blip r:embed="rId6">
                <a:alphaModFix/>
              </a:blip>
              <a:srcRect l="80868" t="-6434" r="-5283" b="6252"/>
              <a:stretch/>
            </p:blipFill>
            <p:spPr>
              <a:xfrm>
                <a:off x="4824527" y="2851191"/>
                <a:ext cx="262042" cy="260742"/>
              </a:xfrm>
              <a:prstGeom prst="rect">
                <a:avLst/>
              </a:prstGeom>
              <a:noFill/>
              <a:ln>
                <a:noFill/>
              </a:ln>
            </p:spPr>
          </p:pic>
        </p:grpSp>
      </p:grpSp>
      <p:grpSp>
        <p:nvGrpSpPr>
          <p:cNvPr id="182" name="Google Shape;182;p10"/>
          <p:cNvGrpSpPr/>
          <p:nvPr/>
        </p:nvGrpSpPr>
        <p:grpSpPr>
          <a:xfrm>
            <a:off x="3888154" y="3663527"/>
            <a:ext cx="225798" cy="345333"/>
            <a:chOff x="4824527" y="2832223"/>
            <a:chExt cx="262042" cy="400766"/>
          </a:xfrm>
        </p:grpSpPr>
        <p:sp>
          <p:nvSpPr>
            <p:cNvPr id="183" name="Google Shape;183;p10"/>
            <p:cNvSpPr/>
            <p:nvPr/>
          </p:nvSpPr>
          <p:spPr>
            <a:xfrm>
              <a:off x="4835134" y="2954303"/>
              <a:ext cx="234004" cy="165125"/>
            </a:xfrm>
            <a:prstGeom prst="rect">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84" name="Google Shape;184;p10"/>
            <p:cNvGrpSpPr/>
            <p:nvPr/>
          </p:nvGrpSpPr>
          <p:grpSpPr>
            <a:xfrm>
              <a:off x="4824527" y="2832223"/>
              <a:ext cx="262042" cy="400766"/>
              <a:chOff x="4824527" y="2832223"/>
              <a:chExt cx="262042" cy="400766"/>
            </a:xfrm>
          </p:grpSpPr>
          <p:grpSp>
            <p:nvGrpSpPr>
              <p:cNvPr id="185" name="Google Shape;185;p10"/>
              <p:cNvGrpSpPr/>
              <p:nvPr/>
            </p:nvGrpSpPr>
            <p:grpSpPr>
              <a:xfrm>
                <a:off x="4832696" y="2832223"/>
                <a:ext cx="236344" cy="400766"/>
                <a:chOff x="4832696" y="2832223"/>
                <a:chExt cx="236344" cy="400766"/>
              </a:xfrm>
            </p:grpSpPr>
            <p:sp>
              <p:nvSpPr>
                <p:cNvPr id="186" name="Google Shape;186;p10"/>
                <p:cNvSpPr/>
                <p:nvPr/>
              </p:nvSpPr>
              <p:spPr>
                <a:xfrm>
                  <a:off x="4834464" y="2832223"/>
                  <a:ext cx="234576" cy="238350"/>
                </a:xfrm>
                <a:prstGeom prst="ellips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7" name="Google Shape;187;p10"/>
                <p:cNvSpPr/>
                <p:nvPr/>
              </p:nvSpPr>
              <p:spPr>
                <a:xfrm rot="-2665671">
                  <a:off x="4866791" y="3031791"/>
                  <a:ext cx="168154" cy="166082"/>
                </a:xfrm>
                <a:prstGeom prst="rtTriangl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188" name="Google Shape;188;p10"/>
              <p:cNvPicPr preferRelativeResize="0"/>
              <p:nvPr/>
            </p:nvPicPr>
            <p:blipFill rotWithShape="1">
              <a:blip r:embed="rId6">
                <a:alphaModFix/>
              </a:blip>
              <a:srcRect l="80868" t="-6434" r="-5283" b="6252"/>
              <a:stretch/>
            </p:blipFill>
            <p:spPr>
              <a:xfrm>
                <a:off x="4824527" y="2851191"/>
                <a:ext cx="262042" cy="260742"/>
              </a:xfrm>
              <a:prstGeom prst="rect">
                <a:avLst/>
              </a:prstGeom>
              <a:noFill/>
              <a:ln>
                <a:noFill/>
              </a:ln>
            </p:spPr>
          </p:pic>
        </p:grpSp>
      </p:grpSp>
      <p:grpSp>
        <p:nvGrpSpPr>
          <p:cNvPr id="189" name="Google Shape;189;p10"/>
          <p:cNvGrpSpPr/>
          <p:nvPr/>
        </p:nvGrpSpPr>
        <p:grpSpPr>
          <a:xfrm>
            <a:off x="5424344" y="168939"/>
            <a:ext cx="225798" cy="345333"/>
            <a:chOff x="4824527" y="2832223"/>
            <a:chExt cx="262042" cy="400766"/>
          </a:xfrm>
        </p:grpSpPr>
        <p:sp>
          <p:nvSpPr>
            <p:cNvPr id="190" name="Google Shape;190;p10"/>
            <p:cNvSpPr/>
            <p:nvPr/>
          </p:nvSpPr>
          <p:spPr>
            <a:xfrm>
              <a:off x="4835134" y="2954303"/>
              <a:ext cx="234004" cy="165125"/>
            </a:xfrm>
            <a:prstGeom prst="rect">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91" name="Google Shape;191;p10"/>
            <p:cNvGrpSpPr/>
            <p:nvPr/>
          </p:nvGrpSpPr>
          <p:grpSpPr>
            <a:xfrm>
              <a:off x="4824527" y="2832223"/>
              <a:ext cx="262042" cy="400766"/>
              <a:chOff x="4824527" y="2832223"/>
              <a:chExt cx="262042" cy="400766"/>
            </a:xfrm>
          </p:grpSpPr>
          <p:grpSp>
            <p:nvGrpSpPr>
              <p:cNvPr id="192" name="Google Shape;192;p10"/>
              <p:cNvGrpSpPr/>
              <p:nvPr/>
            </p:nvGrpSpPr>
            <p:grpSpPr>
              <a:xfrm>
                <a:off x="4832696" y="2832223"/>
                <a:ext cx="236344" cy="400766"/>
                <a:chOff x="4832696" y="2832223"/>
                <a:chExt cx="236344" cy="400766"/>
              </a:xfrm>
            </p:grpSpPr>
            <p:sp>
              <p:nvSpPr>
                <p:cNvPr id="193" name="Google Shape;193;p10"/>
                <p:cNvSpPr/>
                <p:nvPr/>
              </p:nvSpPr>
              <p:spPr>
                <a:xfrm>
                  <a:off x="4834464" y="2832223"/>
                  <a:ext cx="234576" cy="238350"/>
                </a:xfrm>
                <a:prstGeom prst="ellips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4" name="Google Shape;194;p10"/>
                <p:cNvSpPr/>
                <p:nvPr/>
              </p:nvSpPr>
              <p:spPr>
                <a:xfrm rot="-2665671">
                  <a:off x="4866791" y="3031791"/>
                  <a:ext cx="168154" cy="166082"/>
                </a:xfrm>
                <a:prstGeom prst="rtTriangl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195" name="Google Shape;195;p10"/>
              <p:cNvPicPr preferRelativeResize="0"/>
              <p:nvPr/>
            </p:nvPicPr>
            <p:blipFill rotWithShape="1">
              <a:blip r:embed="rId6">
                <a:alphaModFix/>
              </a:blip>
              <a:srcRect l="80868" t="-6434" r="-5283" b="6252"/>
              <a:stretch/>
            </p:blipFill>
            <p:spPr>
              <a:xfrm>
                <a:off x="4824527" y="2851191"/>
                <a:ext cx="262042" cy="260742"/>
              </a:xfrm>
              <a:prstGeom prst="rect">
                <a:avLst/>
              </a:prstGeom>
              <a:noFill/>
              <a:ln>
                <a:noFill/>
              </a:ln>
            </p:spPr>
          </p:pic>
        </p:grpSp>
      </p:grpSp>
      <p:grpSp>
        <p:nvGrpSpPr>
          <p:cNvPr id="196" name="Google Shape;196;p10"/>
          <p:cNvGrpSpPr/>
          <p:nvPr/>
        </p:nvGrpSpPr>
        <p:grpSpPr>
          <a:xfrm>
            <a:off x="8617572" y="2873457"/>
            <a:ext cx="289256" cy="289421"/>
            <a:chOff x="5135034" y="1860358"/>
            <a:chExt cx="289256" cy="289421"/>
          </a:xfrm>
        </p:grpSpPr>
        <p:sp>
          <p:nvSpPr>
            <p:cNvPr id="197" name="Google Shape;197;p10"/>
            <p:cNvSpPr/>
            <p:nvPr/>
          </p:nvSpPr>
          <p:spPr>
            <a:xfrm>
              <a:off x="5135932" y="1860358"/>
              <a:ext cx="288358" cy="289421"/>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98" name="Google Shape;198;p10"/>
            <p:cNvPicPr preferRelativeResize="0"/>
            <p:nvPr/>
          </p:nvPicPr>
          <p:blipFill rotWithShape="1">
            <a:blip r:embed="rId7">
              <a:alphaModFix/>
            </a:blip>
            <a:srcRect l="54698" t="-3348" r="20795" b="2790"/>
            <a:stretch/>
          </p:blipFill>
          <p:spPr>
            <a:xfrm flipH="1">
              <a:off x="5135034" y="1875108"/>
              <a:ext cx="262042" cy="260742"/>
            </a:xfrm>
            <a:prstGeom prst="rect">
              <a:avLst/>
            </a:prstGeom>
            <a:noFill/>
            <a:ln>
              <a:noFill/>
            </a:ln>
          </p:spPr>
        </p:pic>
      </p:grpSp>
      <p:grpSp>
        <p:nvGrpSpPr>
          <p:cNvPr id="199" name="Google Shape;199;p10"/>
          <p:cNvGrpSpPr/>
          <p:nvPr/>
        </p:nvGrpSpPr>
        <p:grpSpPr>
          <a:xfrm>
            <a:off x="8636905" y="3872032"/>
            <a:ext cx="262042" cy="400766"/>
            <a:chOff x="4824527" y="2832223"/>
            <a:chExt cx="262042" cy="400766"/>
          </a:xfrm>
        </p:grpSpPr>
        <p:sp>
          <p:nvSpPr>
            <p:cNvPr id="200" name="Google Shape;200;p10"/>
            <p:cNvSpPr/>
            <p:nvPr/>
          </p:nvSpPr>
          <p:spPr>
            <a:xfrm>
              <a:off x="4835134" y="2954303"/>
              <a:ext cx="234004" cy="165125"/>
            </a:xfrm>
            <a:prstGeom prst="rect">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01" name="Google Shape;201;p10"/>
            <p:cNvGrpSpPr/>
            <p:nvPr/>
          </p:nvGrpSpPr>
          <p:grpSpPr>
            <a:xfrm>
              <a:off x="4824527" y="2832223"/>
              <a:ext cx="262042" cy="400766"/>
              <a:chOff x="4824527" y="2832223"/>
              <a:chExt cx="262042" cy="400766"/>
            </a:xfrm>
          </p:grpSpPr>
          <p:grpSp>
            <p:nvGrpSpPr>
              <p:cNvPr id="202" name="Google Shape;202;p10"/>
              <p:cNvGrpSpPr/>
              <p:nvPr/>
            </p:nvGrpSpPr>
            <p:grpSpPr>
              <a:xfrm>
                <a:off x="4832696" y="2832223"/>
                <a:ext cx="236344" cy="400766"/>
                <a:chOff x="4832696" y="2832223"/>
                <a:chExt cx="236344" cy="400766"/>
              </a:xfrm>
            </p:grpSpPr>
            <p:sp>
              <p:nvSpPr>
                <p:cNvPr id="203" name="Google Shape;203;p10"/>
                <p:cNvSpPr/>
                <p:nvPr/>
              </p:nvSpPr>
              <p:spPr>
                <a:xfrm>
                  <a:off x="4834464" y="2832223"/>
                  <a:ext cx="234576" cy="238350"/>
                </a:xfrm>
                <a:prstGeom prst="ellips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4" name="Google Shape;204;p10"/>
                <p:cNvSpPr/>
                <p:nvPr/>
              </p:nvSpPr>
              <p:spPr>
                <a:xfrm rot="-2665671">
                  <a:off x="4866791" y="3031791"/>
                  <a:ext cx="168154" cy="166082"/>
                </a:xfrm>
                <a:prstGeom prst="rtTriangl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205" name="Google Shape;205;p10"/>
              <p:cNvPicPr preferRelativeResize="0"/>
              <p:nvPr/>
            </p:nvPicPr>
            <p:blipFill rotWithShape="1">
              <a:blip r:embed="rId8">
                <a:alphaModFix/>
              </a:blip>
              <a:srcRect l="80868" t="-6434" r="-5283" b="6252"/>
              <a:stretch/>
            </p:blipFill>
            <p:spPr>
              <a:xfrm>
                <a:off x="4824527" y="2851191"/>
                <a:ext cx="262042" cy="260742"/>
              </a:xfrm>
              <a:prstGeom prst="rect">
                <a:avLst/>
              </a:prstGeom>
              <a:noFill/>
              <a:ln>
                <a:noFill/>
              </a:ln>
            </p:spPr>
          </p:pic>
        </p:grpSp>
      </p:grpSp>
      <p:grpSp>
        <p:nvGrpSpPr>
          <p:cNvPr id="206" name="Google Shape;206;p10"/>
          <p:cNvGrpSpPr/>
          <p:nvPr/>
        </p:nvGrpSpPr>
        <p:grpSpPr>
          <a:xfrm>
            <a:off x="8591759" y="3351127"/>
            <a:ext cx="319888" cy="319888"/>
            <a:chOff x="5445656" y="1844640"/>
            <a:chExt cx="319888" cy="319888"/>
          </a:xfrm>
        </p:grpSpPr>
        <p:sp>
          <p:nvSpPr>
            <p:cNvPr id="207" name="Google Shape;207;p10"/>
            <p:cNvSpPr/>
            <p:nvPr/>
          </p:nvSpPr>
          <p:spPr>
            <a:xfrm>
              <a:off x="5445656" y="1844640"/>
              <a:ext cx="319888" cy="319888"/>
            </a:xfrm>
            <a:prstGeom prst="ellipse">
              <a:avLst/>
            </a:prstGeom>
            <a:solidFill>
              <a:srgbClr val="FF8B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8" name="Google Shape;208;p10"/>
            <p:cNvPicPr preferRelativeResize="0"/>
            <p:nvPr/>
          </p:nvPicPr>
          <p:blipFill rotWithShape="1">
            <a:blip r:embed="rId9">
              <a:alphaModFix/>
            </a:blip>
            <a:srcRect l="27239" t="-3686" r="49004" b="3127"/>
            <a:stretch/>
          </p:blipFill>
          <p:spPr>
            <a:xfrm flipH="1">
              <a:off x="5470281" y="1875107"/>
              <a:ext cx="252280" cy="258954"/>
            </a:xfrm>
            <a:prstGeom prst="rect">
              <a:avLst/>
            </a:prstGeom>
            <a:noFill/>
            <a:ln>
              <a:noFill/>
            </a:ln>
          </p:spPr>
        </p:pic>
      </p:grpSp>
      <p:grpSp>
        <p:nvGrpSpPr>
          <p:cNvPr id="209" name="Google Shape;209;p10"/>
          <p:cNvGrpSpPr/>
          <p:nvPr/>
        </p:nvGrpSpPr>
        <p:grpSpPr>
          <a:xfrm>
            <a:off x="8617572" y="4414352"/>
            <a:ext cx="319888" cy="319888"/>
            <a:chOff x="5777361" y="3530081"/>
            <a:chExt cx="319888" cy="319888"/>
          </a:xfrm>
        </p:grpSpPr>
        <p:sp>
          <p:nvSpPr>
            <p:cNvPr id="210" name="Google Shape;210;p10"/>
            <p:cNvSpPr/>
            <p:nvPr/>
          </p:nvSpPr>
          <p:spPr>
            <a:xfrm>
              <a:off x="5777361" y="3530081"/>
              <a:ext cx="319888" cy="319888"/>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11" name="Google Shape;211;p10"/>
            <p:cNvPicPr preferRelativeResize="0"/>
            <p:nvPr/>
          </p:nvPicPr>
          <p:blipFill rotWithShape="1">
            <a:blip r:embed="rId9">
              <a:alphaModFix/>
            </a:blip>
            <a:srcRect r="76243"/>
            <a:stretch/>
          </p:blipFill>
          <p:spPr>
            <a:xfrm rot="10800000" flipH="1">
              <a:off x="5817162" y="3560548"/>
              <a:ext cx="252280" cy="258954"/>
            </a:xfrm>
            <a:prstGeom prst="rect">
              <a:avLst/>
            </a:prstGeom>
            <a:noFill/>
            <a:ln>
              <a:noFill/>
            </a:ln>
          </p:spPr>
        </p:pic>
      </p:grpSp>
      <p:grpSp>
        <p:nvGrpSpPr>
          <p:cNvPr id="212" name="Google Shape;212;p10"/>
          <p:cNvGrpSpPr/>
          <p:nvPr/>
        </p:nvGrpSpPr>
        <p:grpSpPr>
          <a:xfrm>
            <a:off x="4839096" y="3675500"/>
            <a:ext cx="275642" cy="275642"/>
            <a:chOff x="5527990" y="3750678"/>
            <a:chExt cx="393774" cy="393774"/>
          </a:xfrm>
        </p:grpSpPr>
        <p:sp>
          <p:nvSpPr>
            <p:cNvPr id="213" name="Google Shape;213;p10"/>
            <p:cNvSpPr/>
            <p:nvPr/>
          </p:nvSpPr>
          <p:spPr>
            <a:xfrm>
              <a:off x="5527990" y="3750678"/>
              <a:ext cx="393774" cy="393774"/>
            </a:xfrm>
            <a:prstGeom prst="ellipse">
              <a:avLst/>
            </a:prstGeom>
            <a:solidFill>
              <a:srgbClr val="FF8B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14" name="Google Shape;214;p10"/>
            <p:cNvPicPr preferRelativeResize="0"/>
            <p:nvPr/>
          </p:nvPicPr>
          <p:blipFill rotWithShape="1">
            <a:blip r:embed="rId4">
              <a:alphaModFix/>
            </a:blip>
            <a:srcRect l="27239" t="-3686" r="49004" b="3127"/>
            <a:stretch/>
          </p:blipFill>
          <p:spPr>
            <a:xfrm flipH="1">
              <a:off x="5560423" y="3788182"/>
              <a:ext cx="310550" cy="318766"/>
            </a:xfrm>
            <a:prstGeom prst="rect">
              <a:avLst/>
            </a:prstGeom>
            <a:noFill/>
            <a:ln>
              <a:noFill/>
            </a:ln>
          </p:spPr>
        </p:pic>
      </p:grpSp>
      <p:sp>
        <p:nvSpPr>
          <p:cNvPr id="215" name="Google Shape;215;p10"/>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Slide 1" type="obj">
  <p:cSld name="OBJECT">
    <p:spTree>
      <p:nvGrpSpPr>
        <p:cNvPr id="1" name="Shape 27"/>
        <p:cNvGrpSpPr/>
        <p:nvPr/>
      </p:nvGrpSpPr>
      <p:grpSpPr>
        <a:xfrm>
          <a:off x="0" y="0"/>
          <a:ext cx="0" cy="0"/>
          <a:chOff x="0" y="0"/>
          <a:chExt cx="0" cy="0"/>
        </a:xfrm>
      </p:grpSpPr>
      <p:sp>
        <p:nvSpPr>
          <p:cNvPr id="28" name="Google Shape;28;p3"/>
          <p:cNvSpPr/>
          <p:nvPr/>
        </p:nvSpPr>
        <p:spPr>
          <a:xfrm>
            <a:off x="2887677" y="5972158"/>
            <a:ext cx="673170" cy="619944"/>
          </a:xfrm>
          <a:custGeom>
            <a:avLst/>
            <a:gdLst/>
            <a:ahLst/>
            <a:cxnLst/>
            <a:rect l="l" t="t" r="r" b="b"/>
            <a:pathLst>
              <a:path w="1426725" h="6897756" extrusionOk="0">
                <a:moveTo>
                  <a:pt x="0" y="0"/>
                </a:moveTo>
                <a:lnTo>
                  <a:pt x="435484" y="0"/>
                </a:lnTo>
                <a:lnTo>
                  <a:pt x="1426725" y="6897756"/>
                </a:lnTo>
                <a:lnTo>
                  <a:pt x="998924" y="6890072"/>
                </a:lnTo>
                <a:lnTo>
                  <a:pt x="0" y="0"/>
                </a:lnTo>
                <a:close/>
              </a:path>
            </a:pathLst>
          </a:custGeom>
          <a:solidFill>
            <a:srgbClr val="D9C49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9" name="Google Shape;29;p3"/>
          <p:cNvSpPr/>
          <p:nvPr/>
        </p:nvSpPr>
        <p:spPr>
          <a:xfrm>
            <a:off x="-8074" y="5972159"/>
            <a:ext cx="3366303" cy="659707"/>
          </a:xfrm>
          <a:custGeom>
            <a:avLst/>
            <a:gdLst/>
            <a:ahLst/>
            <a:cxnLst/>
            <a:rect l="l" t="t" r="r" b="b"/>
            <a:pathLst>
              <a:path w="7134587" h="7340175" extrusionOk="0">
                <a:moveTo>
                  <a:pt x="4802" y="198195"/>
                </a:moveTo>
                <a:lnTo>
                  <a:pt x="6143346" y="0"/>
                </a:lnTo>
                <a:lnTo>
                  <a:pt x="7134587" y="6897756"/>
                </a:lnTo>
                <a:lnTo>
                  <a:pt x="493" y="7340175"/>
                </a:lnTo>
                <a:cubicBezTo>
                  <a:pt x="-2266" y="5025580"/>
                  <a:pt x="7561" y="2512790"/>
                  <a:pt x="4802" y="198195"/>
                </a:cubicBezTo>
                <a:close/>
              </a:path>
            </a:pathLst>
          </a:custGeom>
          <a:solidFill>
            <a:srgbClr val="7511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30" name="Google Shape;30;p3"/>
          <p:cNvSpPr/>
          <p:nvPr/>
        </p:nvSpPr>
        <p:spPr>
          <a:xfrm rot="10800000">
            <a:off x="3199913" y="5957532"/>
            <a:ext cx="9025927" cy="619945"/>
          </a:xfrm>
          <a:custGeom>
            <a:avLst/>
            <a:gdLst/>
            <a:ahLst/>
            <a:cxnLst/>
            <a:rect l="l" t="t" r="r" b="b"/>
            <a:pathLst>
              <a:path w="19129670" h="6897768" extrusionOk="0">
                <a:moveTo>
                  <a:pt x="23" y="0"/>
                </a:moveTo>
                <a:lnTo>
                  <a:pt x="18138429" y="12"/>
                </a:lnTo>
                <a:lnTo>
                  <a:pt x="19129670" y="6897768"/>
                </a:lnTo>
                <a:lnTo>
                  <a:pt x="58804" y="6587497"/>
                </a:lnTo>
                <a:cubicBezTo>
                  <a:pt x="60183" y="4303588"/>
                  <a:pt x="-1356" y="2283909"/>
                  <a:pt x="23"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31" name="Google Shape;31;p3"/>
          <p:cNvPicPr preferRelativeResize="0"/>
          <p:nvPr/>
        </p:nvPicPr>
        <p:blipFill rotWithShape="1">
          <a:blip r:embed="rId2">
            <a:alphaModFix/>
          </a:blip>
          <a:srcRect/>
          <a:stretch/>
        </p:blipFill>
        <p:spPr>
          <a:xfrm>
            <a:off x="441345" y="6100829"/>
            <a:ext cx="1229499" cy="379534"/>
          </a:xfrm>
          <a:prstGeom prst="rect">
            <a:avLst/>
          </a:prstGeom>
          <a:noFill/>
          <a:ln>
            <a:noFill/>
          </a:ln>
        </p:spPr>
      </p:pic>
      <p:sp>
        <p:nvSpPr>
          <p:cNvPr id="32" name="Google Shape;32;p3"/>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rgbClr val="75114A"/>
              </a:buClr>
              <a:buSzPts val="4400"/>
              <a:buFont typeface="Calibri"/>
              <a:buNone/>
              <a:defRPr sz="4400" b="0" i="0" u="none" strike="noStrike" cap="none">
                <a:solidFill>
                  <a:srgbClr val="75114A"/>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3" name="Google Shape;33;p3"/>
          <p:cNvSpPr txBox="1">
            <a:spLocks noGrp="1"/>
          </p:cNvSpPr>
          <p:nvPr>
            <p:ph type="body" idx="1"/>
          </p:nvPr>
        </p:nvSpPr>
        <p:spPr>
          <a:xfrm>
            <a:off x="838200" y="1825625"/>
            <a:ext cx="10515600" cy="3813175"/>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rgbClr val="3F3F3F"/>
              </a:buClr>
              <a:buSzPts val="2800"/>
              <a:buFont typeface="Arial"/>
              <a:buChar char="•"/>
              <a:defRPr sz="2800" b="0" i="0" u="none" strike="noStrike" cap="none">
                <a:solidFill>
                  <a:srgbClr val="3F3F3F"/>
                </a:solidFill>
                <a:latin typeface="Calibri"/>
                <a:ea typeface="Calibri"/>
                <a:cs typeface="Calibri"/>
                <a:sym typeface="Calibri"/>
              </a:defRPr>
            </a:lvl1pPr>
            <a:lvl2pPr marL="914400" marR="0" lvl="1" indent="-381000" algn="l" rtl="0">
              <a:lnSpc>
                <a:spcPct val="90000"/>
              </a:lnSpc>
              <a:spcBef>
                <a:spcPts val="500"/>
              </a:spcBef>
              <a:spcAft>
                <a:spcPts val="0"/>
              </a:spcAft>
              <a:buClr>
                <a:srgbClr val="3F3F3F"/>
              </a:buClr>
              <a:buSzPts val="2400"/>
              <a:buFont typeface="Arial"/>
              <a:buChar char="•"/>
              <a:defRPr sz="2400" b="0" i="0" u="none" strike="noStrike" cap="none">
                <a:solidFill>
                  <a:srgbClr val="3F3F3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3F3F3F"/>
              </a:buClr>
              <a:buSzPts val="2000"/>
              <a:buFont typeface="Arial"/>
              <a:buChar char="•"/>
              <a:defRPr sz="20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9pPr>
          </a:lstStyle>
          <a:p>
            <a:endParaRPr/>
          </a:p>
        </p:txBody>
      </p:sp>
      <p:sp>
        <p:nvSpPr>
          <p:cNvPr id="34" name="Google Shape;34;p3"/>
          <p:cNvSpPr txBox="1">
            <a:spLocks noGrp="1"/>
          </p:cNvSpPr>
          <p:nvPr>
            <p:ph type="ftr" idx="11"/>
          </p:nvPr>
        </p:nvSpPr>
        <p:spPr>
          <a:xfrm>
            <a:off x="7239000" y="6113463"/>
            <a:ext cx="4114800" cy="365125"/>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600" b="0" i="0" u="none" strike="noStrike" cap="none">
                <a:solidFill>
                  <a:srgbClr val="595959"/>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35" name="Google Shape;35;p3"/>
          <p:cNvSpPr txBox="1">
            <a:spLocks noGrp="1"/>
          </p:cNvSpPr>
          <p:nvPr>
            <p:ph type="dt" idx="10"/>
          </p:nvPr>
        </p:nvSpPr>
        <p:spPr>
          <a:xfrm>
            <a:off x="3789598" y="6094049"/>
            <a:ext cx="1089233"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595959"/>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216"/>
        <p:cNvGrpSpPr/>
        <p:nvPr/>
      </p:nvGrpSpPr>
      <p:grpSpPr>
        <a:xfrm>
          <a:off x="0" y="0"/>
          <a:ext cx="0" cy="0"/>
          <a:chOff x="0" y="0"/>
          <a:chExt cx="0" cy="0"/>
        </a:xfrm>
      </p:grpSpPr>
      <p:pic>
        <p:nvPicPr>
          <p:cNvPr id="217" name="Google Shape;217;p11"/>
          <p:cNvPicPr preferRelativeResize="0"/>
          <p:nvPr/>
        </p:nvPicPr>
        <p:blipFill rotWithShape="1">
          <a:blip r:embed="rId2">
            <a:alphaModFix/>
          </a:blip>
          <a:srcRect/>
          <a:stretch/>
        </p:blipFill>
        <p:spPr>
          <a:xfrm>
            <a:off x="-17344" y="-99182"/>
            <a:ext cx="12209344" cy="6957181"/>
          </a:xfrm>
          <a:prstGeom prst="rect">
            <a:avLst/>
          </a:prstGeom>
          <a:noFill/>
          <a:ln>
            <a:noFill/>
          </a:ln>
        </p:spPr>
      </p:pic>
      <p:sp>
        <p:nvSpPr>
          <p:cNvPr id="218" name="Google Shape;218;p11"/>
          <p:cNvSpPr/>
          <p:nvPr/>
        </p:nvSpPr>
        <p:spPr>
          <a:xfrm>
            <a:off x="441346" y="386807"/>
            <a:ext cx="4506212" cy="4724208"/>
          </a:xfrm>
          <a:prstGeom prst="rect">
            <a:avLst/>
          </a:prstGeom>
          <a:solidFill>
            <a:srgbClr val="75114A">
              <a:alpha val="6823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19" name="Google Shape;219;p11"/>
          <p:cNvSpPr/>
          <p:nvPr/>
        </p:nvSpPr>
        <p:spPr>
          <a:xfrm>
            <a:off x="2887677" y="5972158"/>
            <a:ext cx="673170" cy="619944"/>
          </a:xfrm>
          <a:custGeom>
            <a:avLst/>
            <a:gdLst/>
            <a:ahLst/>
            <a:cxnLst/>
            <a:rect l="l" t="t" r="r" b="b"/>
            <a:pathLst>
              <a:path w="1426725" h="6897756" extrusionOk="0">
                <a:moveTo>
                  <a:pt x="0" y="0"/>
                </a:moveTo>
                <a:lnTo>
                  <a:pt x="435484" y="0"/>
                </a:lnTo>
                <a:lnTo>
                  <a:pt x="1426725" y="6897756"/>
                </a:lnTo>
                <a:lnTo>
                  <a:pt x="998924" y="6890072"/>
                </a:lnTo>
                <a:lnTo>
                  <a:pt x="0" y="0"/>
                </a:lnTo>
                <a:close/>
              </a:path>
            </a:pathLst>
          </a:custGeom>
          <a:solidFill>
            <a:srgbClr val="D9C49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20" name="Google Shape;220;p11"/>
          <p:cNvSpPr/>
          <p:nvPr/>
        </p:nvSpPr>
        <p:spPr>
          <a:xfrm>
            <a:off x="-8074" y="5972159"/>
            <a:ext cx="3366303" cy="659707"/>
          </a:xfrm>
          <a:custGeom>
            <a:avLst/>
            <a:gdLst/>
            <a:ahLst/>
            <a:cxnLst/>
            <a:rect l="l" t="t" r="r" b="b"/>
            <a:pathLst>
              <a:path w="7134587" h="7340175" extrusionOk="0">
                <a:moveTo>
                  <a:pt x="4802" y="198195"/>
                </a:moveTo>
                <a:lnTo>
                  <a:pt x="6143346" y="0"/>
                </a:lnTo>
                <a:lnTo>
                  <a:pt x="7134587" y="6897756"/>
                </a:lnTo>
                <a:lnTo>
                  <a:pt x="493" y="7340175"/>
                </a:lnTo>
                <a:cubicBezTo>
                  <a:pt x="-2266" y="5025580"/>
                  <a:pt x="7561" y="2512790"/>
                  <a:pt x="4802" y="198195"/>
                </a:cubicBezTo>
                <a:close/>
              </a:path>
            </a:pathLst>
          </a:custGeom>
          <a:solidFill>
            <a:srgbClr val="7511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21" name="Google Shape;221;p11"/>
          <p:cNvSpPr/>
          <p:nvPr/>
        </p:nvSpPr>
        <p:spPr>
          <a:xfrm rot="10800000">
            <a:off x="3199913" y="5957532"/>
            <a:ext cx="9025927" cy="619945"/>
          </a:xfrm>
          <a:custGeom>
            <a:avLst/>
            <a:gdLst/>
            <a:ahLst/>
            <a:cxnLst/>
            <a:rect l="l" t="t" r="r" b="b"/>
            <a:pathLst>
              <a:path w="19129670" h="6897768" extrusionOk="0">
                <a:moveTo>
                  <a:pt x="23" y="0"/>
                </a:moveTo>
                <a:lnTo>
                  <a:pt x="18138429" y="12"/>
                </a:lnTo>
                <a:lnTo>
                  <a:pt x="19129670" y="6897768"/>
                </a:lnTo>
                <a:lnTo>
                  <a:pt x="58804" y="6587497"/>
                </a:lnTo>
                <a:cubicBezTo>
                  <a:pt x="60183" y="4303588"/>
                  <a:pt x="-1356" y="2283909"/>
                  <a:pt x="23" y="0"/>
                </a:cubicBezTo>
                <a:close/>
              </a:path>
            </a:pathLst>
          </a:custGeom>
          <a:solidFill>
            <a:srgbClr val="D8D8D8">
              <a:alpha val="60392"/>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222" name="Google Shape;222;p11"/>
          <p:cNvPicPr preferRelativeResize="0"/>
          <p:nvPr/>
        </p:nvPicPr>
        <p:blipFill rotWithShape="1">
          <a:blip r:embed="rId3">
            <a:alphaModFix/>
          </a:blip>
          <a:srcRect/>
          <a:stretch/>
        </p:blipFill>
        <p:spPr>
          <a:xfrm>
            <a:off x="441345" y="6100829"/>
            <a:ext cx="1229499" cy="379534"/>
          </a:xfrm>
          <a:prstGeom prst="rect">
            <a:avLst/>
          </a:prstGeom>
          <a:noFill/>
          <a:ln>
            <a:noFill/>
          </a:ln>
        </p:spPr>
      </p:pic>
      <p:sp>
        <p:nvSpPr>
          <p:cNvPr id="223" name="Google Shape;223;p11"/>
          <p:cNvSpPr txBox="1">
            <a:spLocks noGrp="1"/>
          </p:cNvSpPr>
          <p:nvPr>
            <p:ph type="ctrTitle"/>
          </p:nvPr>
        </p:nvSpPr>
        <p:spPr>
          <a:xfrm>
            <a:off x="720934" y="434781"/>
            <a:ext cx="4048774" cy="2071402"/>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lt1"/>
              </a:buClr>
              <a:buSzPts val="6600"/>
              <a:buFont typeface="Calibri"/>
              <a:buNone/>
              <a:defRPr sz="66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24" name="Google Shape;224;p11"/>
          <p:cNvSpPr txBox="1">
            <a:spLocks noGrp="1"/>
          </p:cNvSpPr>
          <p:nvPr>
            <p:ph type="subTitle" idx="1"/>
          </p:nvPr>
        </p:nvSpPr>
        <p:spPr>
          <a:xfrm>
            <a:off x="720934" y="2838917"/>
            <a:ext cx="4048774" cy="1963741"/>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Garamond"/>
                <a:ea typeface="Garamond"/>
                <a:cs typeface="Garamond"/>
                <a:sym typeface="Garamond"/>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225" name="Google Shape;225;p11"/>
          <p:cNvSpPr txBox="1">
            <a:spLocks noGrp="1"/>
          </p:cNvSpPr>
          <p:nvPr>
            <p:ph type="dt" idx="10"/>
          </p:nvPr>
        </p:nvSpPr>
        <p:spPr>
          <a:xfrm>
            <a:off x="3670465" y="6118555"/>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26" name="Google Shape;226;p11"/>
          <p:cNvSpPr txBox="1">
            <a:spLocks noGrp="1"/>
          </p:cNvSpPr>
          <p:nvPr>
            <p:ph type="ftr" idx="11"/>
          </p:nvPr>
        </p:nvSpPr>
        <p:spPr>
          <a:xfrm>
            <a:off x="7771263" y="6118554"/>
            <a:ext cx="4114800" cy="365125"/>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27" name="Google Shape;227;p11"/>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ext Slide - Content &amp; Picture">
  <p:cSld name="Text Slide - Content &amp; Picture">
    <p:spTree>
      <p:nvGrpSpPr>
        <p:cNvPr id="1" name="Shape 228"/>
        <p:cNvGrpSpPr/>
        <p:nvPr/>
      </p:nvGrpSpPr>
      <p:grpSpPr>
        <a:xfrm>
          <a:off x="0" y="0"/>
          <a:ext cx="0" cy="0"/>
          <a:chOff x="0" y="0"/>
          <a:chExt cx="0" cy="0"/>
        </a:xfrm>
      </p:grpSpPr>
      <p:sp>
        <p:nvSpPr>
          <p:cNvPr id="229" name="Google Shape;229;p12"/>
          <p:cNvSpPr txBox="1">
            <a:spLocks noGrp="1"/>
          </p:cNvSpPr>
          <p:nvPr>
            <p:ph type="title"/>
          </p:nvPr>
        </p:nvSpPr>
        <p:spPr>
          <a:xfrm>
            <a:off x="838200" y="365125"/>
            <a:ext cx="5181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rgbClr val="75114A"/>
              </a:buClr>
              <a:buSzPts val="4400"/>
              <a:buFont typeface="Calibri"/>
              <a:buNone/>
              <a:defRPr sz="4400" b="0" i="0" u="none" strike="noStrike" cap="none">
                <a:solidFill>
                  <a:srgbClr val="75114A"/>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0" name="Google Shape;230;p12"/>
          <p:cNvSpPr txBox="1">
            <a:spLocks noGrp="1"/>
          </p:cNvSpPr>
          <p:nvPr>
            <p:ph type="body" idx="1"/>
          </p:nvPr>
        </p:nvSpPr>
        <p:spPr>
          <a:xfrm>
            <a:off x="838200" y="1825625"/>
            <a:ext cx="5181600" cy="3980404"/>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rgbClr val="3F3F3F"/>
              </a:buClr>
              <a:buSzPts val="2800"/>
              <a:buFont typeface="Arial"/>
              <a:buChar char="•"/>
              <a:defRPr sz="2800" b="0" i="0" u="none" strike="noStrike" cap="none">
                <a:solidFill>
                  <a:srgbClr val="3F3F3F"/>
                </a:solidFill>
                <a:latin typeface="Calibri"/>
                <a:ea typeface="Calibri"/>
                <a:cs typeface="Calibri"/>
                <a:sym typeface="Calibri"/>
              </a:defRPr>
            </a:lvl1pPr>
            <a:lvl2pPr marL="914400" marR="0" lvl="1" indent="-381000" algn="l" rtl="0">
              <a:lnSpc>
                <a:spcPct val="90000"/>
              </a:lnSpc>
              <a:spcBef>
                <a:spcPts val="500"/>
              </a:spcBef>
              <a:spcAft>
                <a:spcPts val="0"/>
              </a:spcAft>
              <a:buClr>
                <a:srgbClr val="3F3F3F"/>
              </a:buClr>
              <a:buSzPts val="2400"/>
              <a:buFont typeface="Arial"/>
              <a:buChar char="•"/>
              <a:defRPr sz="2400" b="0" i="0" u="none" strike="noStrike" cap="none">
                <a:solidFill>
                  <a:srgbClr val="3F3F3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3F3F3F"/>
              </a:buClr>
              <a:buSzPts val="2000"/>
              <a:buFont typeface="Arial"/>
              <a:buChar char="•"/>
              <a:defRPr sz="20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9pPr>
          </a:lstStyle>
          <a:p>
            <a:endParaRPr/>
          </a:p>
        </p:txBody>
      </p:sp>
      <p:sp>
        <p:nvSpPr>
          <p:cNvPr id="231" name="Google Shape;231;p12"/>
          <p:cNvSpPr/>
          <p:nvPr/>
        </p:nvSpPr>
        <p:spPr>
          <a:xfrm>
            <a:off x="2887677" y="5972158"/>
            <a:ext cx="673170" cy="619944"/>
          </a:xfrm>
          <a:custGeom>
            <a:avLst/>
            <a:gdLst/>
            <a:ahLst/>
            <a:cxnLst/>
            <a:rect l="l" t="t" r="r" b="b"/>
            <a:pathLst>
              <a:path w="1426725" h="6897756" extrusionOk="0">
                <a:moveTo>
                  <a:pt x="0" y="0"/>
                </a:moveTo>
                <a:lnTo>
                  <a:pt x="435484" y="0"/>
                </a:lnTo>
                <a:lnTo>
                  <a:pt x="1426725" y="6897756"/>
                </a:lnTo>
                <a:lnTo>
                  <a:pt x="998924" y="6890072"/>
                </a:lnTo>
                <a:lnTo>
                  <a:pt x="0" y="0"/>
                </a:lnTo>
                <a:close/>
              </a:path>
            </a:pathLst>
          </a:custGeom>
          <a:solidFill>
            <a:srgbClr val="D9C49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32" name="Google Shape;232;p12"/>
          <p:cNvSpPr/>
          <p:nvPr/>
        </p:nvSpPr>
        <p:spPr>
          <a:xfrm>
            <a:off x="-8074" y="5972159"/>
            <a:ext cx="3366303" cy="659707"/>
          </a:xfrm>
          <a:custGeom>
            <a:avLst/>
            <a:gdLst/>
            <a:ahLst/>
            <a:cxnLst/>
            <a:rect l="l" t="t" r="r" b="b"/>
            <a:pathLst>
              <a:path w="7134587" h="7340175" extrusionOk="0">
                <a:moveTo>
                  <a:pt x="4802" y="198195"/>
                </a:moveTo>
                <a:lnTo>
                  <a:pt x="6143346" y="0"/>
                </a:lnTo>
                <a:lnTo>
                  <a:pt x="7134587" y="6897756"/>
                </a:lnTo>
                <a:lnTo>
                  <a:pt x="493" y="7340175"/>
                </a:lnTo>
                <a:cubicBezTo>
                  <a:pt x="-2266" y="5025580"/>
                  <a:pt x="7561" y="2512790"/>
                  <a:pt x="4802" y="198195"/>
                </a:cubicBezTo>
                <a:close/>
              </a:path>
            </a:pathLst>
          </a:custGeom>
          <a:solidFill>
            <a:srgbClr val="7511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33" name="Google Shape;233;p12"/>
          <p:cNvSpPr/>
          <p:nvPr/>
        </p:nvSpPr>
        <p:spPr>
          <a:xfrm rot="10800000">
            <a:off x="3199913" y="5957532"/>
            <a:ext cx="9025927" cy="619945"/>
          </a:xfrm>
          <a:custGeom>
            <a:avLst/>
            <a:gdLst/>
            <a:ahLst/>
            <a:cxnLst/>
            <a:rect l="l" t="t" r="r" b="b"/>
            <a:pathLst>
              <a:path w="19129670" h="6897768" extrusionOk="0">
                <a:moveTo>
                  <a:pt x="23" y="0"/>
                </a:moveTo>
                <a:lnTo>
                  <a:pt x="18138429" y="12"/>
                </a:lnTo>
                <a:lnTo>
                  <a:pt x="19129670" y="6897768"/>
                </a:lnTo>
                <a:lnTo>
                  <a:pt x="58804" y="6587497"/>
                </a:lnTo>
                <a:cubicBezTo>
                  <a:pt x="60183" y="4303588"/>
                  <a:pt x="-1356" y="2283909"/>
                  <a:pt x="23"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234" name="Google Shape;234;p12"/>
          <p:cNvPicPr preferRelativeResize="0"/>
          <p:nvPr/>
        </p:nvPicPr>
        <p:blipFill rotWithShape="1">
          <a:blip r:embed="rId2">
            <a:alphaModFix/>
          </a:blip>
          <a:srcRect/>
          <a:stretch/>
        </p:blipFill>
        <p:spPr>
          <a:xfrm>
            <a:off x="441345" y="6100829"/>
            <a:ext cx="1229499" cy="379534"/>
          </a:xfrm>
          <a:prstGeom prst="rect">
            <a:avLst/>
          </a:prstGeom>
          <a:noFill/>
          <a:ln>
            <a:noFill/>
          </a:ln>
        </p:spPr>
      </p:pic>
      <p:sp>
        <p:nvSpPr>
          <p:cNvPr id="235" name="Google Shape;235;p12"/>
          <p:cNvSpPr txBox="1">
            <a:spLocks noGrp="1"/>
          </p:cNvSpPr>
          <p:nvPr>
            <p:ph type="ftr" idx="11"/>
          </p:nvPr>
        </p:nvSpPr>
        <p:spPr>
          <a:xfrm>
            <a:off x="7239000" y="6113463"/>
            <a:ext cx="4114800" cy="365125"/>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600" b="0" i="0" u="none" strike="noStrike" cap="none">
                <a:solidFill>
                  <a:srgbClr val="595959"/>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36" name="Google Shape;236;p12"/>
          <p:cNvSpPr txBox="1">
            <a:spLocks noGrp="1"/>
          </p:cNvSpPr>
          <p:nvPr>
            <p:ph type="dt" idx="10"/>
          </p:nvPr>
        </p:nvSpPr>
        <p:spPr>
          <a:xfrm>
            <a:off x="3789598" y="6094049"/>
            <a:ext cx="1089233"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595959"/>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37" name="Google Shape;237;p12"/>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lvl1pPr lvl="0">
              <a:buNone/>
              <a:defRPr sz="1300">
                <a:solidFill>
                  <a:srgbClr val="3F3F3F"/>
                </a:solidFill>
                <a:latin typeface="Calibri"/>
                <a:ea typeface="Calibri"/>
                <a:cs typeface="Calibri"/>
                <a:sym typeface="Calibri"/>
              </a:defRPr>
            </a:lvl1pPr>
            <a:lvl2pPr lvl="1">
              <a:buNone/>
              <a:defRPr sz="1300">
                <a:solidFill>
                  <a:srgbClr val="3F3F3F"/>
                </a:solidFill>
                <a:latin typeface="Calibri"/>
                <a:ea typeface="Calibri"/>
                <a:cs typeface="Calibri"/>
                <a:sym typeface="Calibri"/>
              </a:defRPr>
            </a:lvl2pPr>
            <a:lvl3pPr lvl="2">
              <a:buNone/>
              <a:defRPr sz="1300">
                <a:solidFill>
                  <a:srgbClr val="3F3F3F"/>
                </a:solidFill>
                <a:latin typeface="Calibri"/>
                <a:ea typeface="Calibri"/>
                <a:cs typeface="Calibri"/>
                <a:sym typeface="Calibri"/>
              </a:defRPr>
            </a:lvl3pPr>
            <a:lvl4pPr lvl="3">
              <a:buNone/>
              <a:defRPr sz="1300">
                <a:solidFill>
                  <a:srgbClr val="3F3F3F"/>
                </a:solidFill>
                <a:latin typeface="Calibri"/>
                <a:ea typeface="Calibri"/>
                <a:cs typeface="Calibri"/>
                <a:sym typeface="Calibri"/>
              </a:defRPr>
            </a:lvl4pPr>
            <a:lvl5pPr lvl="4">
              <a:buNone/>
              <a:defRPr sz="1300">
                <a:solidFill>
                  <a:srgbClr val="3F3F3F"/>
                </a:solidFill>
                <a:latin typeface="Calibri"/>
                <a:ea typeface="Calibri"/>
                <a:cs typeface="Calibri"/>
                <a:sym typeface="Calibri"/>
              </a:defRPr>
            </a:lvl5pPr>
            <a:lvl6pPr lvl="5">
              <a:buNone/>
              <a:defRPr sz="1300">
                <a:solidFill>
                  <a:srgbClr val="3F3F3F"/>
                </a:solidFill>
                <a:latin typeface="Calibri"/>
                <a:ea typeface="Calibri"/>
                <a:cs typeface="Calibri"/>
                <a:sym typeface="Calibri"/>
              </a:defRPr>
            </a:lvl6pPr>
            <a:lvl7pPr lvl="6">
              <a:buNone/>
              <a:defRPr sz="1300">
                <a:solidFill>
                  <a:srgbClr val="3F3F3F"/>
                </a:solidFill>
                <a:latin typeface="Calibri"/>
                <a:ea typeface="Calibri"/>
                <a:cs typeface="Calibri"/>
                <a:sym typeface="Calibri"/>
              </a:defRPr>
            </a:lvl7pPr>
            <a:lvl8pPr lvl="7">
              <a:buNone/>
              <a:defRPr sz="1300">
                <a:solidFill>
                  <a:srgbClr val="3F3F3F"/>
                </a:solidFill>
                <a:latin typeface="Calibri"/>
                <a:ea typeface="Calibri"/>
                <a:cs typeface="Calibri"/>
                <a:sym typeface="Calibri"/>
              </a:defRPr>
            </a:lvl8pPr>
            <a:lvl9pPr lvl="8">
              <a:buNone/>
              <a:defRPr sz="1300">
                <a:solidFill>
                  <a:srgbClr val="3F3F3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8"/>
        <p:cNvGrpSpPr/>
        <p:nvPr/>
      </p:nvGrpSpPr>
      <p:grpSpPr>
        <a:xfrm>
          <a:off x="0" y="0"/>
          <a:ext cx="0" cy="0"/>
          <a:chOff x="0" y="0"/>
          <a:chExt cx="0" cy="0"/>
        </a:xfrm>
      </p:grpSpPr>
      <p:sp>
        <p:nvSpPr>
          <p:cNvPr id="239" name="Google Shape;239;p13"/>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Garamond"/>
              <a:buNone/>
              <a:defRPr sz="4400" b="0" i="0" u="none" strike="noStrike" cap="none">
                <a:solidFill>
                  <a:schemeClr val="dk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40" name="Google Shape;240;p1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41" name="Google Shape;241;p1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42" name="Google Shape;242;p13"/>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ext Slide 1" type="obj">
  <p:cSld name="OBJECT">
    <p:spTree>
      <p:nvGrpSpPr>
        <p:cNvPr id="1" name="Shape 27"/>
        <p:cNvGrpSpPr/>
        <p:nvPr/>
      </p:nvGrpSpPr>
      <p:grpSpPr>
        <a:xfrm>
          <a:off x="0" y="0"/>
          <a:ext cx="0" cy="0"/>
          <a:chOff x="0" y="0"/>
          <a:chExt cx="0" cy="0"/>
        </a:xfrm>
      </p:grpSpPr>
      <p:sp>
        <p:nvSpPr>
          <p:cNvPr id="28" name="Google Shape;28;p3"/>
          <p:cNvSpPr/>
          <p:nvPr/>
        </p:nvSpPr>
        <p:spPr>
          <a:xfrm>
            <a:off x="2887677" y="5972158"/>
            <a:ext cx="673170" cy="619944"/>
          </a:xfrm>
          <a:custGeom>
            <a:avLst/>
            <a:gdLst/>
            <a:ahLst/>
            <a:cxnLst/>
            <a:rect l="l" t="t" r="r" b="b"/>
            <a:pathLst>
              <a:path w="1426725" h="6897756" extrusionOk="0">
                <a:moveTo>
                  <a:pt x="0" y="0"/>
                </a:moveTo>
                <a:lnTo>
                  <a:pt x="435484" y="0"/>
                </a:lnTo>
                <a:lnTo>
                  <a:pt x="1426725" y="6897756"/>
                </a:lnTo>
                <a:lnTo>
                  <a:pt x="998924" y="6890072"/>
                </a:lnTo>
                <a:lnTo>
                  <a:pt x="0" y="0"/>
                </a:lnTo>
                <a:close/>
              </a:path>
            </a:pathLst>
          </a:custGeom>
          <a:solidFill>
            <a:srgbClr val="D9C49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9" name="Google Shape;29;p3"/>
          <p:cNvSpPr/>
          <p:nvPr/>
        </p:nvSpPr>
        <p:spPr>
          <a:xfrm>
            <a:off x="-8074" y="5972159"/>
            <a:ext cx="3366303" cy="659707"/>
          </a:xfrm>
          <a:custGeom>
            <a:avLst/>
            <a:gdLst/>
            <a:ahLst/>
            <a:cxnLst/>
            <a:rect l="l" t="t" r="r" b="b"/>
            <a:pathLst>
              <a:path w="7134587" h="7340175" extrusionOk="0">
                <a:moveTo>
                  <a:pt x="4802" y="198195"/>
                </a:moveTo>
                <a:lnTo>
                  <a:pt x="6143346" y="0"/>
                </a:lnTo>
                <a:lnTo>
                  <a:pt x="7134587" y="6897756"/>
                </a:lnTo>
                <a:lnTo>
                  <a:pt x="493" y="7340175"/>
                </a:lnTo>
                <a:cubicBezTo>
                  <a:pt x="-2266" y="5025580"/>
                  <a:pt x="7561" y="2512790"/>
                  <a:pt x="4802" y="198195"/>
                </a:cubicBezTo>
                <a:close/>
              </a:path>
            </a:pathLst>
          </a:custGeom>
          <a:solidFill>
            <a:srgbClr val="7511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30" name="Google Shape;30;p3"/>
          <p:cNvSpPr/>
          <p:nvPr/>
        </p:nvSpPr>
        <p:spPr>
          <a:xfrm rot="10800000">
            <a:off x="3199913" y="5957532"/>
            <a:ext cx="9025927" cy="619945"/>
          </a:xfrm>
          <a:custGeom>
            <a:avLst/>
            <a:gdLst/>
            <a:ahLst/>
            <a:cxnLst/>
            <a:rect l="l" t="t" r="r" b="b"/>
            <a:pathLst>
              <a:path w="19129670" h="6897768" extrusionOk="0">
                <a:moveTo>
                  <a:pt x="23" y="0"/>
                </a:moveTo>
                <a:lnTo>
                  <a:pt x="18138429" y="12"/>
                </a:lnTo>
                <a:lnTo>
                  <a:pt x="19129670" y="6897768"/>
                </a:lnTo>
                <a:lnTo>
                  <a:pt x="58804" y="6587497"/>
                </a:lnTo>
                <a:cubicBezTo>
                  <a:pt x="60183" y="4303588"/>
                  <a:pt x="-1356" y="2283909"/>
                  <a:pt x="23"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31" name="Google Shape;31;p3"/>
          <p:cNvPicPr preferRelativeResize="0"/>
          <p:nvPr/>
        </p:nvPicPr>
        <p:blipFill rotWithShape="1">
          <a:blip r:embed="rId2">
            <a:alphaModFix/>
          </a:blip>
          <a:srcRect/>
          <a:stretch/>
        </p:blipFill>
        <p:spPr>
          <a:xfrm>
            <a:off x="441345" y="6100829"/>
            <a:ext cx="1229499" cy="379534"/>
          </a:xfrm>
          <a:prstGeom prst="rect">
            <a:avLst/>
          </a:prstGeom>
          <a:noFill/>
          <a:ln>
            <a:noFill/>
          </a:ln>
        </p:spPr>
      </p:pic>
      <p:sp>
        <p:nvSpPr>
          <p:cNvPr id="32" name="Google Shape;32;p3"/>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rgbClr val="75114A"/>
              </a:buClr>
              <a:buSzPts val="4400"/>
              <a:buFont typeface="Calibri"/>
              <a:buNone/>
              <a:defRPr sz="4400" b="0" i="0" u="none" strike="noStrike" cap="none">
                <a:solidFill>
                  <a:srgbClr val="75114A"/>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3" name="Google Shape;33;p3"/>
          <p:cNvSpPr txBox="1">
            <a:spLocks noGrp="1"/>
          </p:cNvSpPr>
          <p:nvPr>
            <p:ph type="body" idx="1"/>
          </p:nvPr>
        </p:nvSpPr>
        <p:spPr>
          <a:xfrm>
            <a:off x="838200" y="1825625"/>
            <a:ext cx="10515600" cy="3813175"/>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rgbClr val="3F3F3F"/>
              </a:buClr>
              <a:buSzPts val="2800"/>
              <a:buFont typeface="Arial"/>
              <a:buChar char="•"/>
              <a:defRPr sz="2800" b="0" i="0" u="none" strike="noStrike" cap="none">
                <a:solidFill>
                  <a:srgbClr val="3F3F3F"/>
                </a:solidFill>
                <a:latin typeface="Calibri"/>
                <a:ea typeface="Calibri"/>
                <a:cs typeface="Calibri"/>
                <a:sym typeface="Calibri"/>
              </a:defRPr>
            </a:lvl1pPr>
            <a:lvl2pPr marL="914400" marR="0" lvl="1" indent="-381000" algn="l" rtl="0">
              <a:lnSpc>
                <a:spcPct val="90000"/>
              </a:lnSpc>
              <a:spcBef>
                <a:spcPts val="500"/>
              </a:spcBef>
              <a:spcAft>
                <a:spcPts val="0"/>
              </a:spcAft>
              <a:buClr>
                <a:srgbClr val="3F3F3F"/>
              </a:buClr>
              <a:buSzPts val="2400"/>
              <a:buFont typeface="Arial"/>
              <a:buChar char="•"/>
              <a:defRPr sz="2400" b="0" i="0" u="none" strike="noStrike" cap="none">
                <a:solidFill>
                  <a:srgbClr val="3F3F3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3F3F3F"/>
              </a:buClr>
              <a:buSzPts val="2000"/>
              <a:buFont typeface="Arial"/>
              <a:buChar char="•"/>
              <a:defRPr sz="20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9pPr>
          </a:lstStyle>
          <a:p>
            <a:endParaRPr/>
          </a:p>
        </p:txBody>
      </p:sp>
      <p:sp>
        <p:nvSpPr>
          <p:cNvPr id="34" name="Google Shape;34;p3"/>
          <p:cNvSpPr txBox="1">
            <a:spLocks noGrp="1"/>
          </p:cNvSpPr>
          <p:nvPr>
            <p:ph type="ftr" idx="11"/>
          </p:nvPr>
        </p:nvSpPr>
        <p:spPr>
          <a:xfrm>
            <a:off x="7239000" y="6113463"/>
            <a:ext cx="4114800" cy="365125"/>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600" b="0" i="0" u="none" strike="noStrike" cap="none">
                <a:solidFill>
                  <a:srgbClr val="595959"/>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35" name="Google Shape;35;p3"/>
          <p:cNvSpPr txBox="1">
            <a:spLocks noGrp="1"/>
          </p:cNvSpPr>
          <p:nvPr>
            <p:ph type="dt" idx="10"/>
          </p:nvPr>
        </p:nvSpPr>
        <p:spPr>
          <a:xfrm>
            <a:off x="3789598" y="6094049"/>
            <a:ext cx="1089233"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595959"/>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Divider Slide 2B">
  <p:cSld name="Divider Slide 2B">
    <p:spTree>
      <p:nvGrpSpPr>
        <p:cNvPr id="1" name="Shape 36"/>
        <p:cNvGrpSpPr/>
        <p:nvPr/>
      </p:nvGrpSpPr>
      <p:grpSpPr>
        <a:xfrm>
          <a:off x="0" y="0"/>
          <a:ext cx="0" cy="0"/>
          <a:chOff x="0" y="0"/>
          <a:chExt cx="0" cy="0"/>
        </a:xfrm>
      </p:grpSpPr>
      <p:pic>
        <p:nvPicPr>
          <p:cNvPr id="37" name="Google Shape;37;p4"/>
          <p:cNvPicPr preferRelativeResize="0"/>
          <p:nvPr/>
        </p:nvPicPr>
        <p:blipFill rotWithShape="1">
          <a:blip r:embed="rId2">
            <a:alphaModFix/>
          </a:blip>
          <a:srcRect/>
          <a:stretch/>
        </p:blipFill>
        <p:spPr>
          <a:xfrm>
            <a:off x="-13252" y="0"/>
            <a:ext cx="12205252" cy="6897756"/>
          </a:xfrm>
          <a:prstGeom prst="rect">
            <a:avLst/>
          </a:prstGeom>
          <a:noFill/>
          <a:ln>
            <a:noFill/>
          </a:ln>
        </p:spPr>
      </p:pic>
      <p:sp>
        <p:nvSpPr>
          <p:cNvPr id="38" name="Google Shape;38;p4"/>
          <p:cNvSpPr/>
          <p:nvPr/>
        </p:nvSpPr>
        <p:spPr>
          <a:xfrm>
            <a:off x="5770821" y="0"/>
            <a:ext cx="6421179" cy="6909258"/>
          </a:xfrm>
          <a:custGeom>
            <a:avLst/>
            <a:gdLst/>
            <a:ahLst/>
            <a:cxnLst/>
            <a:rect l="l" t="t" r="r" b="b"/>
            <a:pathLst>
              <a:path w="6421179" h="6909258" extrusionOk="0">
                <a:moveTo>
                  <a:pt x="0" y="0"/>
                </a:moveTo>
                <a:lnTo>
                  <a:pt x="6421179" y="0"/>
                </a:lnTo>
                <a:lnTo>
                  <a:pt x="6421179" y="6897756"/>
                </a:lnTo>
                <a:lnTo>
                  <a:pt x="994913" y="6909258"/>
                </a:lnTo>
                <a:lnTo>
                  <a:pt x="0" y="0"/>
                </a:lnTo>
                <a:close/>
              </a:path>
            </a:pathLst>
          </a:custGeom>
          <a:solidFill>
            <a:srgbClr val="75114A">
              <a:alpha val="7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39" name="Google Shape;39;p4"/>
          <p:cNvPicPr preferRelativeResize="0"/>
          <p:nvPr/>
        </p:nvPicPr>
        <p:blipFill rotWithShape="1">
          <a:blip r:embed="rId3">
            <a:alphaModFix/>
          </a:blip>
          <a:srcRect/>
          <a:stretch/>
        </p:blipFill>
        <p:spPr>
          <a:xfrm>
            <a:off x="469781" y="385650"/>
            <a:ext cx="2350008" cy="725424"/>
          </a:xfrm>
          <a:prstGeom prst="rect">
            <a:avLst/>
          </a:prstGeom>
          <a:noFill/>
          <a:ln>
            <a:noFill/>
          </a:ln>
        </p:spPr>
      </p:pic>
      <p:sp>
        <p:nvSpPr>
          <p:cNvPr id="40" name="Google Shape;40;p4"/>
          <p:cNvSpPr txBox="1"/>
          <p:nvPr/>
        </p:nvSpPr>
        <p:spPr>
          <a:xfrm>
            <a:off x="7626037" y="-1239550"/>
            <a:ext cx="4104285" cy="4770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US" sz="2500" b="0" i="0" u="none" strike="noStrike" cap="none">
                <a:solidFill>
                  <a:schemeClr val="lt1"/>
                </a:solidFill>
                <a:latin typeface="Garamond"/>
                <a:ea typeface="Garamond"/>
                <a:cs typeface="Garamond"/>
                <a:sym typeface="Garamond"/>
              </a:rPr>
              <a:t>Sub text</a:t>
            </a:r>
            <a:endParaRPr sz="1400" b="0" i="0" u="none" strike="noStrike" cap="none">
              <a:solidFill>
                <a:srgbClr val="000000"/>
              </a:solidFill>
              <a:latin typeface="Arial"/>
              <a:ea typeface="Arial"/>
              <a:cs typeface="Arial"/>
              <a:sym typeface="Arial"/>
            </a:endParaRPr>
          </a:p>
        </p:txBody>
      </p:sp>
      <p:sp>
        <p:nvSpPr>
          <p:cNvPr id="41" name="Google Shape;41;p4"/>
          <p:cNvSpPr txBox="1">
            <a:spLocks noGrp="1"/>
          </p:cNvSpPr>
          <p:nvPr>
            <p:ph type="ctrTitle"/>
          </p:nvPr>
        </p:nvSpPr>
        <p:spPr>
          <a:xfrm>
            <a:off x="6779669" y="731126"/>
            <a:ext cx="5161960" cy="2208766"/>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lt1"/>
              </a:buClr>
              <a:buSzPts val="6600"/>
              <a:buFont typeface="Calibri"/>
              <a:buNone/>
              <a:defRPr sz="66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2" name="Google Shape;42;p4"/>
          <p:cNvSpPr txBox="1">
            <a:spLocks noGrp="1"/>
          </p:cNvSpPr>
          <p:nvPr>
            <p:ph type="subTitle" idx="1"/>
          </p:nvPr>
        </p:nvSpPr>
        <p:spPr>
          <a:xfrm>
            <a:off x="6815555" y="3111500"/>
            <a:ext cx="5126074" cy="2870199"/>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lt1"/>
              </a:buClr>
              <a:buSzPts val="3000"/>
              <a:buFont typeface="Arial"/>
              <a:buNone/>
              <a:defRPr sz="3000" b="0" i="0" u="none" strike="noStrike" cap="none">
                <a:solidFill>
                  <a:schemeClr val="lt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Garamond"/>
                <a:ea typeface="Garamond"/>
                <a:cs typeface="Garamond"/>
                <a:sym typeface="Garamond"/>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43" name="Google Shape;43;p4"/>
          <p:cNvSpPr txBox="1">
            <a:spLocks noGrp="1"/>
          </p:cNvSpPr>
          <p:nvPr>
            <p:ph type="dt" idx="10"/>
          </p:nvPr>
        </p:nvSpPr>
        <p:spPr>
          <a:xfrm>
            <a:off x="270643"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44" name="Google Shape;44;p4"/>
          <p:cNvSpPr txBox="1">
            <a:spLocks noGrp="1"/>
          </p:cNvSpPr>
          <p:nvPr>
            <p:ph type="ftr" idx="11"/>
          </p:nvPr>
        </p:nvSpPr>
        <p:spPr>
          <a:xfrm>
            <a:off x="7826829" y="6361571"/>
            <a:ext cx="4114800" cy="365125"/>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Divider Slide 1B">
  <p:cSld name="Divider Slide 1B">
    <p:spTree>
      <p:nvGrpSpPr>
        <p:cNvPr id="1" name="Shape 45"/>
        <p:cNvGrpSpPr/>
        <p:nvPr/>
      </p:nvGrpSpPr>
      <p:grpSpPr>
        <a:xfrm>
          <a:off x="0" y="0"/>
          <a:ext cx="0" cy="0"/>
          <a:chOff x="0" y="0"/>
          <a:chExt cx="0" cy="0"/>
        </a:xfrm>
      </p:grpSpPr>
      <p:pic>
        <p:nvPicPr>
          <p:cNvPr id="46" name="Google Shape;46;p5"/>
          <p:cNvPicPr preferRelativeResize="0"/>
          <p:nvPr/>
        </p:nvPicPr>
        <p:blipFill rotWithShape="1">
          <a:blip r:embed="rId2">
            <a:alphaModFix/>
          </a:blip>
          <a:srcRect l="975" t="1912" r="1080" b="15063"/>
          <a:stretch/>
        </p:blipFill>
        <p:spPr>
          <a:xfrm>
            <a:off x="-13253" y="0"/>
            <a:ext cx="12205253" cy="6897756"/>
          </a:xfrm>
          <a:prstGeom prst="rect">
            <a:avLst/>
          </a:prstGeom>
          <a:noFill/>
          <a:ln>
            <a:noFill/>
          </a:ln>
        </p:spPr>
      </p:pic>
      <p:pic>
        <p:nvPicPr>
          <p:cNvPr id="47" name="Google Shape;47;p5"/>
          <p:cNvPicPr preferRelativeResize="0"/>
          <p:nvPr/>
        </p:nvPicPr>
        <p:blipFill rotWithShape="1">
          <a:blip r:embed="rId3">
            <a:alphaModFix amt="38000"/>
          </a:blip>
          <a:srcRect l="23094" t="38467" r="-5157" b="2445"/>
          <a:stretch/>
        </p:blipFill>
        <p:spPr>
          <a:xfrm>
            <a:off x="-13254" y="1"/>
            <a:ext cx="8084131" cy="6897756"/>
          </a:xfrm>
          <a:prstGeom prst="rect">
            <a:avLst/>
          </a:prstGeom>
          <a:noFill/>
          <a:ln>
            <a:noFill/>
          </a:ln>
        </p:spPr>
      </p:pic>
      <p:sp>
        <p:nvSpPr>
          <p:cNvPr id="48" name="Google Shape;48;p5"/>
          <p:cNvSpPr/>
          <p:nvPr/>
        </p:nvSpPr>
        <p:spPr>
          <a:xfrm>
            <a:off x="5770821" y="0"/>
            <a:ext cx="6421179" cy="6909258"/>
          </a:xfrm>
          <a:custGeom>
            <a:avLst/>
            <a:gdLst/>
            <a:ahLst/>
            <a:cxnLst/>
            <a:rect l="l" t="t" r="r" b="b"/>
            <a:pathLst>
              <a:path w="6421179" h="6909258" extrusionOk="0">
                <a:moveTo>
                  <a:pt x="0" y="0"/>
                </a:moveTo>
                <a:lnTo>
                  <a:pt x="6421179" y="0"/>
                </a:lnTo>
                <a:lnTo>
                  <a:pt x="6421179" y="6897756"/>
                </a:lnTo>
                <a:lnTo>
                  <a:pt x="994913" y="6909258"/>
                </a:lnTo>
                <a:lnTo>
                  <a:pt x="0" y="0"/>
                </a:lnTo>
                <a:close/>
              </a:path>
            </a:pathLst>
          </a:custGeom>
          <a:solidFill>
            <a:srgbClr val="39818D">
              <a:alpha val="7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49" name="Google Shape;49;p5"/>
          <p:cNvPicPr preferRelativeResize="0"/>
          <p:nvPr/>
        </p:nvPicPr>
        <p:blipFill rotWithShape="1">
          <a:blip r:embed="rId4">
            <a:alphaModFix/>
          </a:blip>
          <a:srcRect/>
          <a:stretch/>
        </p:blipFill>
        <p:spPr>
          <a:xfrm>
            <a:off x="469781" y="385650"/>
            <a:ext cx="2350008" cy="725424"/>
          </a:xfrm>
          <a:prstGeom prst="rect">
            <a:avLst/>
          </a:prstGeom>
          <a:noFill/>
          <a:ln>
            <a:noFill/>
          </a:ln>
        </p:spPr>
      </p:pic>
      <p:sp>
        <p:nvSpPr>
          <p:cNvPr id="50" name="Google Shape;50;p5"/>
          <p:cNvSpPr txBox="1"/>
          <p:nvPr/>
        </p:nvSpPr>
        <p:spPr>
          <a:xfrm>
            <a:off x="7626037" y="-1239550"/>
            <a:ext cx="4104285" cy="4770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US" sz="2500" b="0" i="0" u="none" strike="noStrike" cap="none">
                <a:solidFill>
                  <a:schemeClr val="lt1"/>
                </a:solidFill>
                <a:latin typeface="Garamond"/>
                <a:ea typeface="Garamond"/>
                <a:cs typeface="Garamond"/>
                <a:sym typeface="Garamond"/>
              </a:rPr>
              <a:t>Sub text</a:t>
            </a:r>
            <a:endParaRPr sz="1400" b="0" i="0" u="none" strike="noStrike" cap="none">
              <a:solidFill>
                <a:srgbClr val="000000"/>
              </a:solidFill>
              <a:latin typeface="Arial"/>
              <a:ea typeface="Arial"/>
              <a:cs typeface="Arial"/>
              <a:sym typeface="Arial"/>
            </a:endParaRPr>
          </a:p>
        </p:txBody>
      </p:sp>
      <p:sp>
        <p:nvSpPr>
          <p:cNvPr id="51" name="Google Shape;51;p5"/>
          <p:cNvSpPr txBox="1">
            <a:spLocks noGrp="1"/>
          </p:cNvSpPr>
          <p:nvPr>
            <p:ph type="ctrTitle"/>
          </p:nvPr>
        </p:nvSpPr>
        <p:spPr>
          <a:xfrm>
            <a:off x="6779669" y="731126"/>
            <a:ext cx="5161960" cy="2208766"/>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lt1"/>
              </a:buClr>
              <a:buSzPts val="6600"/>
              <a:buFont typeface="Calibri"/>
              <a:buNone/>
              <a:defRPr sz="66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2" name="Google Shape;52;p5"/>
          <p:cNvSpPr txBox="1">
            <a:spLocks noGrp="1"/>
          </p:cNvSpPr>
          <p:nvPr>
            <p:ph type="subTitle" idx="1"/>
          </p:nvPr>
        </p:nvSpPr>
        <p:spPr>
          <a:xfrm>
            <a:off x="6815555" y="3111500"/>
            <a:ext cx="5126074" cy="2870199"/>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lt1"/>
              </a:buClr>
              <a:buSzPts val="3000"/>
              <a:buFont typeface="Arial"/>
              <a:buNone/>
              <a:defRPr sz="3000" b="0" i="0" u="none" strike="noStrike" cap="none">
                <a:solidFill>
                  <a:schemeClr val="lt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Garamond"/>
                <a:ea typeface="Garamond"/>
                <a:cs typeface="Garamond"/>
                <a:sym typeface="Garamond"/>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53" name="Google Shape;53;p5"/>
          <p:cNvSpPr txBox="1">
            <a:spLocks noGrp="1"/>
          </p:cNvSpPr>
          <p:nvPr>
            <p:ph type="ftr" idx="11"/>
          </p:nvPr>
        </p:nvSpPr>
        <p:spPr>
          <a:xfrm>
            <a:off x="7826829" y="6361571"/>
            <a:ext cx="4114800" cy="365125"/>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54" name="Google Shape;54;p5"/>
          <p:cNvSpPr txBox="1">
            <a:spLocks noGrp="1"/>
          </p:cNvSpPr>
          <p:nvPr>
            <p:ph type="dt" idx="10"/>
          </p:nvPr>
        </p:nvSpPr>
        <p:spPr>
          <a:xfrm>
            <a:off x="270643"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Divider Slide 3B">
  <p:cSld name="Divider Slide 3B">
    <p:spTree>
      <p:nvGrpSpPr>
        <p:cNvPr id="1" name="Shape 55"/>
        <p:cNvGrpSpPr/>
        <p:nvPr/>
      </p:nvGrpSpPr>
      <p:grpSpPr>
        <a:xfrm>
          <a:off x="0" y="0"/>
          <a:ext cx="0" cy="0"/>
          <a:chOff x="0" y="0"/>
          <a:chExt cx="0" cy="0"/>
        </a:xfrm>
      </p:grpSpPr>
      <p:pic>
        <p:nvPicPr>
          <p:cNvPr id="56" name="Google Shape;56;p6"/>
          <p:cNvPicPr preferRelativeResize="0"/>
          <p:nvPr/>
        </p:nvPicPr>
        <p:blipFill rotWithShape="1">
          <a:blip r:embed="rId2">
            <a:alphaModFix/>
          </a:blip>
          <a:srcRect l="7074" t="9193" b="12397"/>
          <a:stretch/>
        </p:blipFill>
        <p:spPr>
          <a:xfrm>
            <a:off x="-1" y="0"/>
            <a:ext cx="12191579" cy="6858000"/>
          </a:xfrm>
          <a:prstGeom prst="rect">
            <a:avLst/>
          </a:prstGeom>
          <a:noFill/>
          <a:ln>
            <a:noFill/>
          </a:ln>
        </p:spPr>
      </p:pic>
      <p:sp>
        <p:nvSpPr>
          <p:cNvPr id="57" name="Google Shape;57;p6"/>
          <p:cNvSpPr/>
          <p:nvPr/>
        </p:nvSpPr>
        <p:spPr>
          <a:xfrm>
            <a:off x="5770821" y="-25629"/>
            <a:ext cx="6421179" cy="6909258"/>
          </a:xfrm>
          <a:custGeom>
            <a:avLst/>
            <a:gdLst/>
            <a:ahLst/>
            <a:cxnLst/>
            <a:rect l="l" t="t" r="r" b="b"/>
            <a:pathLst>
              <a:path w="6421179" h="6909258" extrusionOk="0">
                <a:moveTo>
                  <a:pt x="0" y="0"/>
                </a:moveTo>
                <a:lnTo>
                  <a:pt x="6421179" y="0"/>
                </a:lnTo>
                <a:lnTo>
                  <a:pt x="6421179" y="6897756"/>
                </a:lnTo>
                <a:lnTo>
                  <a:pt x="994913" y="6909258"/>
                </a:lnTo>
                <a:lnTo>
                  <a:pt x="0" y="0"/>
                </a:lnTo>
                <a:close/>
              </a:path>
            </a:pathLst>
          </a:custGeom>
          <a:solidFill>
            <a:srgbClr val="82A434">
              <a:alpha val="7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58" name="Google Shape;58;p6"/>
          <p:cNvPicPr preferRelativeResize="0"/>
          <p:nvPr/>
        </p:nvPicPr>
        <p:blipFill rotWithShape="1">
          <a:blip r:embed="rId3">
            <a:alphaModFix/>
          </a:blip>
          <a:srcRect/>
          <a:stretch/>
        </p:blipFill>
        <p:spPr>
          <a:xfrm>
            <a:off x="469781" y="385650"/>
            <a:ext cx="2350008" cy="725424"/>
          </a:xfrm>
          <a:prstGeom prst="rect">
            <a:avLst/>
          </a:prstGeom>
          <a:noFill/>
          <a:ln>
            <a:noFill/>
          </a:ln>
        </p:spPr>
      </p:pic>
      <p:sp>
        <p:nvSpPr>
          <p:cNvPr id="59" name="Google Shape;59;p6"/>
          <p:cNvSpPr txBox="1"/>
          <p:nvPr/>
        </p:nvSpPr>
        <p:spPr>
          <a:xfrm>
            <a:off x="7626037" y="-1239550"/>
            <a:ext cx="4104285" cy="4770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US" sz="2500" b="0" i="0" u="none" strike="noStrike" cap="none">
                <a:solidFill>
                  <a:schemeClr val="lt1"/>
                </a:solidFill>
                <a:latin typeface="Garamond"/>
                <a:ea typeface="Garamond"/>
                <a:cs typeface="Garamond"/>
                <a:sym typeface="Garamond"/>
              </a:rPr>
              <a:t>Sub text</a:t>
            </a:r>
            <a:endParaRPr sz="1400" b="0" i="0" u="none" strike="noStrike" cap="none">
              <a:solidFill>
                <a:srgbClr val="000000"/>
              </a:solidFill>
              <a:latin typeface="Arial"/>
              <a:ea typeface="Arial"/>
              <a:cs typeface="Arial"/>
              <a:sym typeface="Arial"/>
            </a:endParaRPr>
          </a:p>
        </p:txBody>
      </p:sp>
      <p:sp>
        <p:nvSpPr>
          <p:cNvPr id="60" name="Google Shape;60;p6"/>
          <p:cNvSpPr txBox="1">
            <a:spLocks noGrp="1"/>
          </p:cNvSpPr>
          <p:nvPr>
            <p:ph type="ctrTitle"/>
          </p:nvPr>
        </p:nvSpPr>
        <p:spPr>
          <a:xfrm>
            <a:off x="6779669" y="731126"/>
            <a:ext cx="5161960" cy="2208766"/>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lt1"/>
              </a:buClr>
              <a:buSzPts val="6600"/>
              <a:buFont typeface="Calibri"/>
              <a:buNone/>
              <a:defRPr sz="66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1" name="Google Shape;61;p6"/>
          <p:cNvSpPr txBox="1">
            <a:spLocks noGrp="1"/>
          </p:cNvSpPr>
          <p:nvPr>
            <p:ph type="subTitle" idx="1"/>
          </p:nvPr>
        </p:nvSpPr>
        <p:spPr>
          <a:xfrm>
            <a:off x="6815555" y="3111500"/>
            <a:ext cx="5126074" cy="2870199"/>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lt1"/>
              </a:buClr>
              <a:buSzPts val="3000"/>
              <a:buFont typeface="Arial"/>
              <a:buNone/>
              <a:defRPr sz="3000" b="0" i="0" u="none" strike="noStrike" cap="none">
                <a:solidFill>
                  <a:schemeClr val="lt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Garamond"/>
                <a:ea typeface="Garamond"/>
                <a:cs typeface="Garamond"/>
                <a:sym typeface="Garamond"/>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62" name="Google Shape;62;p6"/>
          <p:cNvSpPr txBox="1">
            <a:spLocks noGrp="1"/>
          </p:cNvSpPr>
          <p:nvPr>
            <p:ph type="dt" idx="10"/>
          </p:nvPr>
        </p:nvSpPr>
        <p:spPr>
          <a:xfrm>
            <a:off x="270643"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63" name="Google Shape;63;p6"/>
          <p:cNvSpPr txBox="1">
            <a:spLocks noGrp="1"/>
          </p:cNvSpPr>
          <p:nvPr>
            <p:ph type="ftr" idx="11"/>
          </p:nvPr>
        </p:nvSpPr>
        <p:spPr>
          <a:xfrm>
            <a:off x="7826829" y="6361571"/>
            <a:ext cx="4114800" cy="365125"/>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64"/>
        <p:cNvGrpSpPr/>
        <p:nvPr/>
      </p:nvGrpSpPr>
      <p:grpSpPr>
        <a:xfrm>
          <a:off x="0" y="0"/>
          <a:ext cx="0" cy="0"/>
          <a:chOff x="0" y="0"/>
          <a:chExt cx="0" cy="0"/>
        </a:xfrm>
      </p:grpSpPr>
      <p:sp>
        <p:nvSpPr>
          <p:cNvPr id="65" name="Google Shape;65;p7"/>
          <p:cNvSpPr/>
          <p:nvPr/>
        </p:nvSpPr>
        <p:spPr>
          <a:xfrm>
            <a:off x="0" y="0"/>
            <a:ext cx="12192000" cy="6858000"/>
          </a:xfrm>
          <a:prstGeom prst="rect">
            <a:avLst/>
          </a:prstGeom>
          <a:solidFill>
            <a:srgbClr val="414B5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6" name="Google Shape;66;p7"/>
          <p:cNvSpPr/>
          <p:nvPr/>
        </p:nvSpPr>
        <p:spPr>
          <a:xfrm>
            <a:off x="6291470" y="4182533"/>
            <a:ext cx="5155463" cy="2218267"/>
          </a:xfrm>
          <a:prstGeom prst="rect">
            <a:avLst/>
          </a:prstGeom>
          <a:solidFill>
            <a:srgbClr val="B94F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7" name="Google Shape;67;p7"/>
          <p:cNvSpPr txBox="1"/>
          <p:nvPr/>
        </p:nvSpPr>
        <p:spPr>
          <a:xfrm>
            <a:off x="6616390" y="4399704"/>
            <a:ext cx="4753974" cy="1754326"/>
          </a:xfrm>
          <a:prstGeom prst="rect">
            <a:avLst/>
          </a:prstGeom>
          <a:noFill/>
          <a:ln>
            <a:noFill/>
          </a:ln>
        </p:spPr>
        <p:txBody>
          <a:bodyPr spcFirstLastPara="1" wrap="square" lIns="91425" tIns="45700" rIns="91425" bIns="45700" anchor="t" anchorCtr="0">
            <a:noAutofit/>
          </a:bodyPr>
          <a:lstStyle/>
          <a:p>
            <a:pPr marL="6350" marR="0" lvl="1"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We are </a:t>
            </a:r>
            <a:r>
              <a:rPr lang="en-US" sz="2000" b="1" i="0" u="none" strike="noStrike" cap="none">
                <a:solidFill>
                  <a:schemeClr val="lt1"/>
                </a:solidFill>
                <a:latin typeface="Calibri"/>
                <a:ea typeface="Calibri"/>
                <a:cs typeface="Calibri"/>
                <a:sym typeface="Calibri"/>
              </a:rPr>
              <a:t>one of Ireland’s top universities </a:t>
            </a:r>
            <a:endParaRPr sz="1400" b="0" i="0" u="none" strike="noStrike" cap="none">
              <a:solidFill>
                <a:srgbClr val="000000"/>
              </a:solidFill>
              <a:latin typeface="Arial"/>
              <a:ea typeface="Arial"/>
              <a:cs typeface="Arial"/>
              <a:sym typeface="Arial"/>
            </a:endParaRPr>
          </a:p>
          <a:p>
            <a:pPr marL="6350" marR="0" lvl="1" indent="0" algn="l" rtl="0">
              <a:lnSpc>
                <a:spcPct val="90000"/>
              </a:lnSpc>
              <a:spcBef>
                <a:spcPts val="0"/>
              </a:spcBef>
              <a:spcAft>
                <a:spcPts val="0"/>
              </a:spcAft>
              <a:buClr>
                <a:srgbClr val="000000"/>
              </a:buClr>
              <a:buSzPts val="2000"/>
              <a:buFont typeface="Arial"/>
              <a:buNone/>
            </a:pPr>
            <a:r>
              <a:rPr lang="en-US" sz="2000" b="1" i="0" u="none" strike="noStrike" cap="none">
                <a:solidFill>
                  <a:schemeClr val="lt1"/>
                </a:solidFill>
                <a:latin typeface="Calibri"/>
                <a:ea typeface="Calibri"/>
                <a:cs typeface="Calibri"/>
                <a:sym typeface="Calibri"/>
              </a:rPr>
              <a:t>for graduate employability, </a:t>
            </a:r>
            <a:r>
              <a:rPr lang="en-US" sz="2000" b="0" i="0" u="none" strike="noStrike" cap="none">
                <a:solidFill>
                  <a:schemeClr val="lt1"/>
                </a:solidFill>
                <a:latin typeface="Calibri"/>
                <a:ea typeface="Calibri"/>
                <a:cs typeface="Calibri"/>
                <a:sym typeface="Calibri"/>
              </a:rPr>
              <a:t>with over</a:t>
            </a:r>
            <a:endParaRPr sz="1400" b="0" i="0" u="none" strike="noStrike" cap="none">
              <a:solidFill>
                <a:srgbClr val="000000"/>
              </a:solidFill>
              <a:latin typeface="Arial"/>
              <a:ea typeface="Arial"/>
              <a:cs typeface="Arial"/>
              <a:sym typeface="Arial"/>
            </a:endParaRPr>
          </a:p>
          <a:p>
            <a:pPr marL="6350" marR="0" lvl="1"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	                      of our graduates </a:t>
            </a:r>
            <a:endParaRPr sz="1400" b="0" i="0" u="none" strike="noStrike" cap="none">
              <a:solidFill>
                <a:srgbClr val="000000"/>
              </a:solidFill>
              <a:latin typeface="Arial"/>
              <a:ea typeface="Arial"/>
              <a:cs typeface="Arial"/>
              <a:sym typeface="Arial"/>
            </a:endParaRPr>
          </a:p>
          <a:p>
            <a:pPr marL="6350" marR="0" lvl="1"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	                      working or in further</a:t>
            </a:r>
            <a:br>
              <a:rPr lang="en-US" sz="2000" b="0" i="0" u="none" strike="noStrike" cap="none">
                <a:solidFill>
                  <a:schemeClr val="lt1"/>
                </a:solidFill>
                <a:latin typeface="Calibri"/>
                <a:ea typeface="Calibri"/>
                <a:cs typeface="Calibri"/>
                <a:sym typeface="Calibri"/>
              </a:rPr>
            </a:br>
            <a:r>
              <a:rPr lang="en-US" sz="2000" b="0" i="0" u="none" strike="noStrike" cap="none">
                <a:solidFill>
                  <a:schemeClr val="lt1"/>
                </a:solidFill>
                <a:latin typeface="Calibri"/>
                <a:ea typeface="Calibri"/>
                <a:cs typeface="Calibri"/>
                <a:sym typeface="Calibri"/>
              </a:rPr>
              <a:t>                                      study within six</a:t>
            </a:r>
            <a:br>
              <a:rPr lang="en-US" sz="2000" b="0" i="0" u="none" strike="noStrike" cap="none">
                <a:solidFill>
                  <a:schemeClr val="lt1"/>
                </a:solidFill>
                <a:latin typeface="Calibri"/>
                <a:ea typeface="Calibri"/>
                <a:cs typeface="Calibri"/>
                <a:sym typeface="Calibri"/>
              </a:rPr>
            </a:br>
            <a:r>
              <a:rPr lang="en-US" sz="2000" b="0" i="0" u="none" strike="noStrike" cap="none">
                <a:solidFill>
                  <a:schemeClr val="lt1"/>
                </a:solidFill>
                <a:latin typeface="Calibri"/>
                <a:ea typeface="Calibri"/>
                <a:cs typeface="Calibri"/>
                <a:sym typeface="Calibri"/>
              </a:rPr>
              <a:t>                                      months of graduating</a:t>
            </a:r>
            <a:endParaRPr sz="2000" b="1" i="0" u="none" strike="noStrike" cap="none">
              <a:solidFill>
                <a:schemeClr val="lt1"/>
              </a:solidFill>
              <a:latin typeface="Calibri"/>
              <a:ea typeface="Calibri"/>
              <a:cs typeface="Calibri"/>
              <a:sym typeface="Calibri"/>
            </a:endParaRPr>
          </a:p>
        </p:txBody>
      </p:sp>
      <p:sp>
        <p:nvSpPr>
          <p:cNvPr id="68" name="Google Shape;68;p7"/>
          <p:cNvSpPr/>
          <p:nvPr/>
        </p:nvSpPr>
        <p:spPr>
          <a:xfrm>
            <a:off x="704180" y="1778000"/>
            <a:ext cx="3850888" cy="2709333"/>
          </a:xfrm>
          <a:prstGeom prst="rect">
            <a:avLst/>
          </a:prstGeom>
          <a:solidFill>
            <a:srgbClr val="72E0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 name="Google Shape;69;p7"/>
          <p:cNvSpPr/>
          <p:nvPr/>
        </p:nvSpPr>
        <p:spPr>
          <a:xfrm>
            <a:off x="704181" y="4707467"/>
            <a:ext cx="5327666" cy="1693333"/>
          </a:xfrm>
          <a:prstGeom prst="rect">
            <a:avLst/>
          </a:prstGeom>
          <a:solidFill>
            <a:srgbClr val="96BB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 name="Google Shape;70;p7"/>
          <p:cNvSpPr/>
          <p:nvPr/>
        </p:nvSpPr>
        <p:spPr>
          <a:xfrm>
            <a:off x="7704667" y="592667"/>
            <a:ext cx="3742266" cy="3386666"/>
          </a:xfrm>
          <a:prstGeom prst="rect">
            <a:avLst/>
          </a:prstGeom>
          <a:solidFill>
            <a:srgbClr val="CFC49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 name="Google Shape;71;p7"/>
          <p:cNvSpPr/>
          <p:nvPr/>
        </p:nvSpPr>
        <p:spPr>
          <a:xfrm>
            <a:off x="4792133" y="304800"/>
            <a:ext cx="2624667" cy="367453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 name="Google Shape;72;p7"/>
          <p:cNvSpPr txBox="1"/>
          <p:nvPr/>
        </p:nvSpPr>
        <p:spPr>
          <a:xfrm>
            <a:off x="953377" y="3340191"/>
            <a:ext cx="3598513" cy="1015663"/>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of </a:t>
            </a:r>
            <a:r>
              <a:rPr lang="en-US" sz="2000" b="1" i="0" u="none" strike="noStrike" cap="none">
                <a:solidFill>
                  <a:schemeClr val="lt1"/>
                </a:solidFill>
                <a:latin typeface="Calibri"/>
                <a:ea typeface="Calibri"/>
                <a:cs typeface="Calibri"/>
                <a:sym typeface="Calibri"/>
              </a:rPr>
              <a:t>universities worldwide </a:t>
            </a:r>
            <a:r>
              <a:rPr lang="en-US" sz="2000" b="0" i="0" u="none" strike="noStrike" cap="none">
                <a:solidFill>
                  <a:schemeClr val="lt1"/>
                </a:solidFill>
                <a:latin typeface="Calibri"/>
                <a:ea typeface="Calibri"/>
                <a:cs typeface="Calibri"/>
                <a:sym typeface="Calibri"/>
              </a:rPr>
              <a:t>according to </a:t>
            </a:r>
            <a:r>
              <a:rPr lang="en-US" sz="2000" b="1" i="0" u="none" strike="noStrike" cap="none">
                <a:solidFill>
                  <a:schemeClr val="lt1"/>
                </a:solidFill>
                <a:latin typeface="Calibri"/>
                <a:ea typeface="Calibri"/>
                <a:cs typeface="Calibri"/>
                <a:sym typeface="Calibri"/>
              </a:rPr>
              <a:t>QS World </a:t>
            </a:r>
            <a:br>
              <a:rPr lang="en-US" sz="2000" b="1" i="0" u="none" strike="noStrike" cap="none">
                <a:solidFill>
                  <a:schemeClr val="lt1"/>
                </a:solidFill>
                <a:latin typeface="Calibri"/>
                <a:ea typeface="Calibri"/>
                <a:cs typeface="Calibri"/>
                <a:sym typeface="Calibri"/>
              </a:rPr>
            </a:br>
            <a:r>
              <a:rPr lang="en-US" sz="2000" b="1" i="0" u="none" strike="noStrike" cap="none">
                <a:solidFill>
                  <a:schemeClr val="lt1"/>
                </a:solidFill>
                <a:latin typeface="Calibri"/>
                <a:ea typeface="Calibri"/>
                <a:cs typeface="Calibri"/>
                <a:sym typeface="Calibri"/>
              </a:rPr>
              <a:t>University Rankings</a:t>
            </a:r>
            <a:endParaRPr sz="1400" b="0" i="0" u="none" strike="noStrike" cap="none">
              <a:solidFill>
                <a:srgbClr val="000000"/>
              </a:solidFill>
              <a:latin typeface="Arial"/>
              <a:ea typeface="Arial"/>
              <a:cs typeface="Arial"/>
              <a:sym typeface="Arial"/>
            </a:endParaRPr>
          </a:p>
        </p:txBody>
      </p:sp>
      <p:sp>
        <p:nvSpPr>
          <p:cNvPr id="73" name="Google Shape;73;p7"/>
          <p:cNvSpPr txBox="1"/>
          <p:nvPr/>
        </p:nvSpPr>
        <p:spPr>
          <a:xfrm>
            <a:off x="966346" y="1898945"/>
            <a:ext cx="1537691" cy="590931"/>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We rank</a:t>
            </a:r>
            <a:br>
              <a:rPr lang="en-US" sz="2000" b="0" i="0" u="none" strike="noStrike" cap="none">
                <a:solidFill>
                  <a:schemeClr val="lt1"/>
                </a:solidFill>
                <a:latin typeface="Calibri"/>
                <a:ea typeface="Calibri"/>
                <a:cs typeface="Calibri"/>
                <a:sym typeface="Calibri"/>
              </a:rPr>
            </a:br>
            <a:r>
              <a:rPr lang="en-US" sz="2000" b="0" i="0" u="none" strike="noStrike" cap="none">
                <a:solidFill>
                  <a:schemeClr val="lt1"/>
                </a:solidFill>
                <a:latin typeface="Calibri"/>
                <a:ea typeface="Calibri"/>
                <a:cs typeface="Calibri"/>
                <a:sym typeface="Calibri"/>
              </a:rPr>
              <a:t>among the</a:t>
            </a:r>
            <a:endParaRPr sz="2000" b="1" i="0" u="none" strike="noStrike" cap="none">
              <a:solidFill>
                <a:schemeClr val="lt1"/>
              </a:solidFill>
              <a:latin typeface="Calibri"/>
              <a:ea typeface="Calibri"/>
              <a:cs typeface="Calibri"/>
              <a:sym typeface="Calibri"/>
            </a:endParaRPr>
          </a:p>
        </p:txBody>
      </p:sp>
      <p:sp>
        <p:nvSpPr>
          <p:cNvPr id="74" name="Google Shape;74;p7"/>
          <p:cNvSpPr txBox="1"/>
          <p:nvPr/>
        </p:nvSpPr>
        <p:spPr>
          <a:xfrm>
            <a:off x="1305942" y="2375309"/>
            <a:ext cx="1323682" cy="938719"/>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5500"/>
              <a:buFont typeface="Arial"/>
              <a:buNone/>
            </a:pPr>
            <a:r>
              <a:rPr lang="en-US" sz="5500" b="1" i="0" u="none" strike="noStrike" cap="none">
                <a:solidFill>
                  <a:srgbClr val="243C57"/>
                </a:solidFill>
                <a:latin typeface="Calibri"/>
                <a:ea typeface="Calibri"/>
                <a:cs typeface="Calibri"/>
                <a:sym typeface="Calibri"/>
              </a:rPr>
              <a:t>top</a:t>
            </a:r>
            <a:endParaRPr sz="1400" b="0" i="0" u="none" strike="noStrike" cap="none">
              <a:solidFill>
                <a:srgbClr val="000000"/>
              </a:solidFill>
              <a:latin typeface="Arial"/>
              <a:ea typeface="Arial"/>
              <a:cs typeface="Arial"/>
              <a:sym typeface="Arial"/>
            </a:endParaRPr>
          </a:p>
        </p:txBody>
      </p:sp>
      <p:sp>
        <p:nvSpPr>
          <p:cNvPr id="75" name="Google Shape;75;p7"/>
          <p:cNvSpPr txBox="1"/>
          <p:nvPr/>
        </p:nvSpPr>
        <p:spPr>
          <a:xfrm>
            <a:off x="2225455" y="1610974"/>
            <a:ext cx="1323682" cy="2077492"/>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2900"/>
              <a:buFont typeface="Arial"/>
              <a:buNone/>
            </a:pPr>
            <a:r>
              <a:rPr lang="en-US" sz="12900" b="1" i="0" u="none" strike="noStrike" cap="none">
                <a:solidFill>
                  <a:srgbClr val="243C57"/>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76" name="Google Shape;76;p7"/>
          <p:cNvSpPr txBox="1"/>
          <p:nvPr/>
        </p:nvSpPr>
        <p:spPr>
          <a:xfrm>
            <a:off x="2879267" y="1945667"/>
            <a:ext cx="1323682" cy="938719"/>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5500"/>
              <a:buFont typeface="Arial"/>
              <a:buNone/>
            </a:pPr>
            <a:r>
              <a:rPr lang="en-US" sz="5500" b="1" i="0" u="none" strike="noStrike" cap="none">
                <a:solidFill>
                  <a:srgbClr val="243C57"/>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77" name="Google Shape;77;p7"/>
          <p:cNvSpPr txBox="1"/>
          <p:nvPr/>
        </p:nvSpPr>
        <p:spPr>
          <a:xfrm>
            <a:off x="2297145" y="4863547"/>
            <a:ext cx="3734701" cy="1323439"/>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of our researchers </a:t>
            </a:r>
            <a:endParaRPr sz="1400" b="0" i="0" u="none" strike="noStrike" cap="none">
              <a:solidFill>
                <a:srgbClr val="000000"/>
              </a:solidFill>
              <a:latin typeface="Arial"/>
              <a:ea typeface="Arial"/>
              <a:cs typeface="Arial"/>
              <a:sym typeface="Arial"/>
            </a:endParaRPr>
          </a:p>
          <a:p>
            <a:pPr marL="6350" marR="0" lvl="1"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were named among </a:t>
            </a:r>
            <a:endParaRPr sz="1400" b="0" i="0" u="none" strike="noStrike" cap="none">
              <a:solidFill>
                <a:srgbClr val="000000"/>
              </a:solidFill>
              <a:latin typeface="Arial"/>
              <a:ea typeface="Arial"/>
              <a:cs typeface="Arial"/>
              <a:sym typeface="Arial"/>
            </a:endParaRPr>
          </a:p>
          <a:p>
            <a:pPr marL="6350" marR="0" lvl="1"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the </a:t>
            </a:r>
            <a:r>
              <a:rPr lang="en-US" sz="2000" b="1" i="0" u="none" strike="noStrike" cap="none">
                <a:solidFill>
                  <a:schemeClr val="lt1"/>
                </a:solidFill>
                <a:latin typeface="Calibri"/>
                <a:ea typeface="Calibri"/>
                <a:cs typeface="Calibri"/>
                <a:sym typeface="Calibri"/>
              </a:rPr>
              <a:t>World’s Most Highly Cited Researchers 2016 </a:t>
            </a:r>
            <a:r>
              <a:rPr lang="en-US" sz="2000" b="0" i="0" u="none" strike="noStrike" cap="none">
                <a:solidFill>
                  <a:schemeClr val="lt1"/>
                </a:solidFill>
                <a:latin typeface="Calibri"/>
                <a:ea typeface="Calibri"/>
                <a:cs typeface="Calibri"/>
                <a:sym typeface="Calibri"/>
              </a:rPr>
              <a:t>by Clarivate</a:t>
            </a:r>
            <a:endParaRPr sz="2000" b="1" i="0" u="none" strike="noStrike" cap="none">
              <a:solidFill>
                <a:schemeClr val="lt1"/>
              </a:solidFill>
              <a:latin typeface="Calibri"/>
              <a:ea typeface="Calibri"/>
              <a:cs typeface="Calibri"/>
              <a:sym typeface="Calibri"/>
            </a:endParaRPr>
          </a:p>
        </p:txBody>
      </p:sp>
      <p:sp>
        <p:nvSpPr>
          <p:cNvPr id="78" name="Google Shape;78;p7"/>
          <p:cNvSpPr txBox="1"/>
          <p:nvPr/>
        </p:nvSpPr>
        <p:spPr>
          <a:xfrm>
            <a:off x="750733" y="4052067"/>
            <a:ext cx="1499859" cy="3093154"/>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9500"/>
              <a:buFont typeface="Arial"/>
              <a:buNone/>
            </a:pPr>
            <a:r>
              <a:rPr lang="en-US" sz="19500" b="1" i="0" u="none" strike="noStrike" cap="none">
                <a:solidFill>
                  <a:srgbClr val="414B57"/>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sp>
        <p:nvSpPr>
          <p:cNvPr id="79" name="Google Shape;79;p7"/>
          <p:cNvSpPr txBox="1"/>
          <p:nvPr/>
        </p:nvSpPr>
        <p:spPr>
          <a:xfrm>
            <a:off x="4894816" y="475937"/>
            <a:ext cx="1961024" cy="590931"/>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Since </a:t>
            </a:r>
            <a:r>
              <a:rPr lang="en-US" sz="2000" b="1" i="0" u="none" strike="noStrike" cap="none">
                <a:solidFill>
                  <a:schemeClr val="lt1"/>
                </a:solidFill>
                <a:latin typeface="Calibri"/>
                <a:ea typeface="Calibri"/>
                <a:cs typeface="Calibri"/>
                <a:sym typeface="Calibri"/>
              </a:rPr>
              <a:t>2005</a:t>
            </a:r>
            <a:r>
              <a:rPr lang="en-US" sz="2000" b="0" i="0" u="none" strike="noStrike" cap="none">
                <a:solidFill>
                  <a:schemeClr val="lt1"/>
                </a:solidFill>
                <a:latin typeface="Calibri"/>
                <a:ea typeface="Calibri"/>
                <a:cs typeface="Calibri"/>
                <a:sym typeface="Calibri"/>
              </a:rPr>
              <a:t> we </a:t>
            </a:r>
            <a:endParaRPr sz="1400" b="0" i="0" u="none" strike="noStrike" cap="none">
              <a:solidFill>
                <a:srgbClr val="000000"/>
              </a:solidFill>
              <a:latin typeface="Arial"/>
              <a:ea typeface="Arial"/>
              <a:cs typeface="Arial"/>
              <a:sym typeface="Arial"/>
            </a:endParaRPr>
          </a:p>
          <a:p>
            <a:pPr marL="6350" marR="0" lvl="1" indent="0" algn="l" rtl="0">
              <a:lnSpc>
                <a:spcPct val="8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have </a:t>
            </a:r>
            <a:r>
              <a:rPr lang="en-US" sz="2000" b="1" i="0" u="none" strike="noStrike" cap="none">
                <a:solidFill>
                  <a:schemeClr val="lt1"/>
                </a:solidFill>
                <a:latin typeface="Calibri"/>
                <a:ea typeface="Calibri"/>
                <a:cs typeface="Calibri"/>
                <a:sym typeface="Calibri"/>
              </a:rPr>
              <a:t>opened</a:t>
            </a:r>
            <a:endParaRPr sz="1400" b="0" i="0" u="none" strike="noStrike" cap="none">
              <a:solidFill>
                <a:srgbClr val="000000"/>
              </a:solidFill>
              <a:latin typeface="Arial"/>
              <a:ea typeface="Arial"/>
              <a:cs typeface="Arial"/>
              <a:sym typeface="Arial"/>
            </a:endParaRPr>
          </a:p>
        </p:txBody>
      </p:sp>
      <p:sp>
        <p:nvSpPr>
          <p:cNvPr id="80" name="Google Shape;80;p7"/>
          <p:cNvSpPr txBox="1"/>
          <p:nvPr/>
        </p:nvSpPr>
        <p:spPr>
          <a:xfrm>
            <a:off x="4853565" y="693834"/>
            <a:ext cx="1796374" cy="1600438"/>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9800"/>
              <a:buFont typeface="Arial"/>
              <a:buNone/>
            </a:pPr>
            <a:r>
              <a:rPr lang="en-US" sz="9800" b="1" i="0" u="none" strike="noStrike" cap="none">
                <a:solidFill>
                  <a:srgbClr val="3F3F3F"/>
                </a:solidFill>
                <a:latin typeface="Calibri"/>
                <a:ea typeface="Calibri"/>
                <a:cs typeface="Calibri"/>
                <a:sym typeface="Calibri"/>
              </a:rPr>
              <a:t>16</a:t>
            </a:r>
            <a:endParaRPr sz="1400" b="0" i="0" u="none" strike="noStrike" cap="none">
              <a:solidFill>
                <a:srgbClr val="000000"/>
              </a:solidFill>
              <a:latin typeface="Arial"/>
              <a:ea typeface="Arial"/>
              <a:cs typeface="Arial"/>
              <a:sym typeface="Arial"/>
            </a:endParaRPr>
          </a:p>
        </p:txBody>
      </p:sp>
      <p:sp>
        <p:nvSpPr>
          <p:cNvPr id="81" name="Google Shape;81;p7"/>
          <p:cNvSpPr txBox="1"/>
          <p:nvPr/>
        </p:nvSpPr>
        <p:spPr>
          <a:xfrm>
            <a:off x="4877882" y="2450571"/>
            <a:ext cx="2592602" cy="1408078"/>
          </a:xfrm>
          <a:prstGeom prst="rect">
            <a:avLst/>
          </a:prstGeom>
          <a:noFill/>
          <a:ln>
            <a:noFill/>
          </a:ln>
        </p:spPr>
        <p:txBody>
          <a:bodyPr spcFirstLastPara="1" wrap="square" lIns="91425" tIns="45700" rIns="91425" bIns="45700" anchor="t" anchorCtr="0">
            <a:noAutofit/>
          </a:bodyPr>
          <a:lstStyle/>
          <a:p>
            <a:pPr marL="6350" marR="0" lvl="1" indent="0" algn="l" rtl="0">
              <a:lnSpc>
                <a:spcPct val="90000"/>
              </a:lnSpc>
              <a:spcBef>
                <a:spcPts val="0"/>
              </a:spcBef>
              <a:spcAft>
                <a:spcPts val="0"/>
              </a:spcAft>
              <a:buClr>
                <a:srgbClr val="000000"/>
              </a:buClr>
              <a:buSzPts val="1900"/>
              <a:buFont typeface="Arial"/>
              <a:buNone/>
            </a:pPr>
            <a:r>
              <a:rPr lang="en-US" sz="1900" b="0" i="0" u="none" strike="noStrike" cap="none">
                <a:solidFill>
                  <a:schemeClr val="lt1"/>
                </a:solidFill>
                <a:latin typeface="Calibri"/>
                <a:ea typeface="Calibri"/>
                <a:cs typeface="Calibri"/>
                <a:sym typeface="Calibri"/>
              </a:rPr>
              <a:t>which has transformed the campus and given students and staff access to the very best facilities and research</a:t>
            </a:r>
            <a:endParaRPr sz="1900" b="1" i="0" u="none" strike="noStrike" cap="none">
              <a:solidFill>
                <a:schemeClr val="lt1"/>
              </a:solidFill>
              <a:latin typeface="Calibri"/>
              <a:ea typeface="Calibri"/>
              <a:cs typeface="Calibri"/>
              <a:sym typeface="Calibri"/>
            </a:endParaRPr>
          </a:p>
        </p:txBody>
      </p:sp>
      <p:sp>
        <p:nvSpPr>
          <p:cNvPr id="82" name="Google Shape;82;p7"/>
          <p:cNvSpPr txBox="1"/>
          <p:nvPr/>
        </p:nvSpPr>
        <p:spPr>
          <a:xfrm>
            <a:off x="4889050" y="1999160"/>
            <a:ext cx="2288161" cy="533992"/>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3500"/>
              <a:buFont typeface="Arial"/>
              <a:buNone/>
            </a:pPr>
            <a:r>
              <a:rPr lang="en-US" sz="3500" b="1" i="0" u="none" strike="noStrike" cap="none">
                <a:solidFill>
                  <a:srgbClr val="3F3F3F"/>
                </a:solidFill>
                <a:latin typeface="Calibri"/>
                <a:ea typeface="Calibri"/>
                <a:cs typeface="Calibri"/>
                <a:sym typeface="Calibri"/>
              </a:rPr>
              <a:t>buildings</a:t>
            </a:r>
            <a:endParaRPr sz="1400" b="0" i="0" u="none" strike="noStrike" cap="none">
              <a:solidFill>
                <a:srgbClr val="000000"/>
              </a:solidFill>
              <a:latin typeface="Arial"/>
              <a:ea typeface="Arial"/>
              <a:cs typeface="Arial"/>
              <a:sym typeface="Arial"/>
            </a:endParaRPr>
          </a:p>
        </p:txBody>
      </p:sp>
      <p:sp>
        <p:nvSpPr>
          <p:cNvPr id="83" name="Google Shape;83;p7"/>
          <p:cNvSpPr txBox="1"/>
          <p:nvPr/>
        </p:nvSpPr>
        <p:spPr>
          <a:xfrm>
            <a:off x="6117435" y="1530459"/>
            <a:ext cx="2288161" cy="533992"/>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3500"/>
              <a:buFont typeface="Arial"/>
              <a:buNone/>
            </a:pPr>
            <a:r>
              <a:rPr lang="en-US" sz="3500" b="1" i="0" u="none" strike="noStrike" cap="none">
                <a:solidFill>
                  <a:srgbClr val="3F3F3F"/>
                </a:solidFill>
                <a:latin typeface="Calibri"/>
                <a:ea typeface="Calibri"/>
                <a:cs typeface="Calibri"/>
                <a:sym typeface="Calibri"/>
              </a:rPr>
              <a:t>new</a:t>
            </a:r>
            <a:endParaRPr sz="1400" b="0" i="0" u="none" strike="noStrike" cap="none">
              <a:solidFill>
                <a:srgbClr val="000000"/>
              </a:solidFill>
              <a:latin typeface="Arial"/>
              <a:ea typeface="Arial"/>
              <a:cs typeface="Arial"/>
              <a:sym typeface="Arial"/>
            </a:endParaRPr>
          </a:p>
        </p:txBody>
      </p:sp>
      <p:sp>
        <p:nvSpPr>
          <p:cNvPr id="84" name="Google Shape;84;p7"/>
          <p:cNvSpPr txBox="1"/>
          <p:nvPr/>
        </p:nvSpPr>
        <p:spPr>
          <a:xfrm>
            <a:off x="7820001" y="696244"/>
            <a:ext cx="3332981" cy="590931"/>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In 2015/2016, the University had an </a:t>
            </a:r>
            <a:r>
              <a:rPr lang="en-US" sz="2000" b="1" i="0" u="none" strike="noStrike" cap="none">
                <a:solidFill>
                  <a:schemeClr val="lt1"/>
                </a:solidFill>
                <a:latin typeface="Calibri"/>
                <a:ea typeface="Calibri"/>
                <a:cs typeface="Calibri"/>
                <a:sym typeface="Calibri"/>
              </a:rPr>
              <a:t>annual income </a:t>
            </a:r>
            <a:r>
              <a:rPr lang="en-US" sz="2000" b="0" i="0" u="none" strike="noStrike" cap="none">
                <a:solidFill>
                  <a:schemeClr val="lt1"/>
                </a:solidFill>
                <a:latin typeface="Calibri"/>
                <a:ea typeface="Calibri"/>
                <a:cs typeface="Calibri"/>
                <a:sym typeface="Calibri"/>
              </a:rPr>
              <a:t>of</a:t>
            </a:r>
            <a:endParaRPr sz="2000" b="1" i="0" u="none" strike="noStrike" cap="none">
              <a:solidFill>
                <a:schemeClr val="lt1"/>
              </a:solidFill>
              <a:latin typeface="Calibri"/>
              <a:ea typeface="Calibri"/>
              <a:cs typeface="Calibri"/>
              <a:sym typeface="Calibri"/>
            </a:endParaRPr>
          </a:p>
        </p:txBody>
      </p:sp>
      <p:sp>
        <p:nvSpPr>
          <p:cNvPr id="85" name="Google Shape;85;p7"/>
          <p:cNvSpPr txBox="1"/>
          <p:nvPr/>
        </p:nvSpPr>
        <p:spPr>
          <a:xfrm>
            <a:off x="8051879" y="974190"/>
            <a:ext cx="3381985" cy="1400383"/>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8500"/>
              <a:buFont typeface="Arial"/>
              <a:buNone/>
            </a:pPr>
            <a:r>
              <a:rPr lang="en-US" sz="8500" b="1" i="0" u="none" strike="noStrike" cap="none">
                <a:solidFill>
                  <a:srgbClr val="75114A"/>
                </a:solidFill>
                <a:latin typeface="Calibri"/>
                <a:ea typeface="Calibri"/>
                <a:cs typeface="Calibri"/>
                <a:sym typeface="Calibri"/>
              </a:rPr>
              <a:t>€218.5</a:t>
            </a:r>
            <a:endParaRPr sz="1400" b="0" i="0" u="none" strike="noStrike" cap="none">
              <a:solidFill>
                <a:srgbClr val="000000"/>
              </a:solidFill>
              <a:latin typeface="Arial"/>
              <a:ea typeface="Arial"/>
              <a:cs typeface="Arial"/>
              <a:sym typeface="Arial"/>
            </a:endParaRPr>
          </a:p>
        </p:txBody>
      </p:sp>
      <p:sp>
        <p:nvSpPr>
          <p:cNvPr id="86" name="Google Shape;86;p7"/>
          <p:cNvSpPr txBox="1"/>
          <p:nvPr/>
        </p:nvSpPr>
        <p:spPr>
          <a:xfrm>
            <a:off x="9992465" y="2070383"/>
            <a:ext cx="1380740" cy="508729"/>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3300"/>
              <a:buFont typeface="Arial"/>
              <a:buNone/>
            </a:pPr>
            <a:r>
              <a:rPr lang="en-US" sz="3300" b="0" i="0" u="none" strike="noStrike" cap="none">
                <a:solidFill>
                  <a:srgbClr val="753055"/>
                </a:solidFill>
                <a:latin typeface="Calibri"/>
                <a:ea typeface="Calibri"/>
                <a:cs typeface="Calibri"/>
                <a:sym typeface="Calibri"/>
              </a:rPr>
              <a:t>million</a:t>
            </a:r>
            <a:endParaRPr sz="3300" b="1" i="0" u="none" strike="noStrike" cap="none">
              <a:solidFill>
                <a:srgbClr val="753055"/>
              </a:solidFill>
              <a:latin typeface="Calibri"/>
              <a:ea typeface="Calibri"/>
              <a:cs typeface="Calibri"/>
              <a:sym typeface="Calibri"/>
            </a:endParaRPr>
          </a:p>
        </p:txBody>
      </p:sp>
      <p:sp>
        <p:nvSpPr>
          <p:cNvPr id="87" name="Google Shape;87;p7"/>
          <p:cNvSpPr txBox="1"/>
          <p:nvPr/>
        </p:nvSpPr>
        <p:spPr>
          <a:xfrm>
            <a:off x="7781904" y="3371312"/>
            <a:ext cx="3659401" cy="508729"/>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3300"/>
              <a:buFont typeface="Arial"/>
              <a:buNone/>
            </a:pPr>
            <a:r>
              <a:rPr lang="en-US" sz="3300" b="0" i="0" u="none" strike="noStrike" cap="none">
                <a:solidFill>
                  <a:srgbClr val="753055"/>
                </a:solidFill>
                <a:latin typeface="Calibri"/>
                <a:ea typeface="Calibri"/>
                <a:cs typeface="Calibri"/>
                <a:sym typeface="Calibri"/>
              </a:rPr>
              <a:t>alumni worldwide</a:t>
            </a:r>
            <a:endParaRPr sz="3300" b="1" i="0" u="none" strike="noStrike" cap="none">
              <a:solidFill>
                <a:srgbClr val="753055"/>
              </a:solidFill>
              <a:latin typeface="Calibri"/>
              <a:ea typeface="Calibri"/>
              <a:cs typeface="Calibri"/>
              <a:sym typeface="Calibri"/>
            </a:endParaRPr>
          </a:p>
        </p:txBody>
      </p:sp>
      <p:sp>
        <p:nvSpPr>
          <p:cNvPr id="88" name="Google Shape;88;p7"/>
          <p:cNvSpPr txBox="1"/>
          <p:nvPr/>
        </p:nvSpPr>
        <p:spPr>
          <a:xfrm>
            <a:off x="7768934" y="2849970"/>
            <a:ext cx="953536" cy="508729"/>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3300"/>
              <a:buFont typeface="Arial"/>
              <a:buNone/>
            </a:pPr>
            <a:r>
              <a:rPr lang="en-US" sz="3300" b="0" i="0" u="none" strike="noStrike" cap="none">
                <a:solidFill>
                  <a:schemeClr val="lt1"/>
                </a:solidFill>
                <a:latin typeface="Calibri"/>
                <a:ea typeface="Calibri"/>
                <a:cs typeface="Calibri"/>
                <a:sym typeface="Calibri"/>
              </a:rPr>
              <a:t>over</a:t>
            </a:r>
            <a:endParaRPr sz="3300" b="1" i="0" u="none" strike="noStrike" cap="none">
              <a:solidFill>
                <a:schemeClr val="lt1"/>
              </a:solidFill>
              <a:latin typeface="Calibri"/>
              <a:ea typeface="Calibri"/>
              <a:cs typeface="Calibri"/>
              <a:sym typeface="Calibri"/>
            </a:endParaRPr>
          </a:p>
        </p:txBody>
      </p:sp>
      <p:sp>
        <p:nvSpPr>
          <p:cNvPr id="89" name="Google Shape;89;p7"/>
          <p:cNvSpPr txBox="1"/>
          <p:nvPr/>
        </p:nvSpPr>
        <p:spPr>
          <a:xfrm>
            <a:off x="8589525" y="2331232"/>
            <a:ext cx="3381985" cy="1246495"/>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7300"/>
              <a:buFont typeface="Arial"/>
              <a:buNone/>
            </a:pPr>
            <a:r>
              <a:rPr lang="en-US" sz="7300" b="1" i="0" u="none" strike="noStrike" cap="none">
                <a:solidFill>
                  <a:srgbClr val="75114A"/>
                </a:solidFill>
                <a:latin typeface="Calibri"/>
                <a:ea typeface="Calibri"/>
                <a:cs typeface="Calibri"/>
                <a:sym typeface="Calibri"/>
              </a:rPr>
              <a:t>90,000</a:t>
            </a:r>
            <a:endParaRPr sz="1400" b="0" i="0" u="none" strike="noStrike" cap="none">
              <a:solidFill>
                <a:srgbClr val="000000"/>
              </a:solidFill>
              <a:latin typeface="Arial"/>
              <a:ea typeface="Arial"/>
              <a:cs typeface="Arial"/>
              <a:sym typeface="Arial"/>
            </a:endParaRPr>
          </a:p>
        </p:txBody>
      </p:sp>
      <p:cxnSp>
        <p:nvCxnSpPr>
          <p:cNvPr id="90" name="Google Shape;90;p7"/>
          <p:cNvCxnSpPr/>
          <p:nvPr/>
        </p:nvCxnSpPr>
        <p:spPr>
          <a:xfrm>
            <a:off x="7951104" y="2546687"/>
            <a:ext cx="3216249" cy="0"/>
          </a:xfrm>
          <a:prstGeom prst="straightConnector1">
            <a:avLst/>
          </a:prstGeom>
          <a:noFill/>
          <a:ln w="28575" cap="flat" cmpd="sng">
            <a:solidFill>
              <a:srgbClr val="EAF1D3"/>
            </a:solidFill>
            <a:prstDash val="solid"/>
            <a:miter lim="800000"/>
            <a:headEnd type="none" w="sm" len="sm"/>
            <a:tailEnd type="none" w="sm" len="sm"/>
          </a:ln>
        </p:spPr>
      </p:cxnSp>
      <p:sp>
        <p:nvSpPr>
          <p:cNvPr id="91" name="Google Shape;91;p7"/>
          <p:cNvSpPr txBox="1"/>
          <p:nvPr/>
        </p:nvSpPr>
        <p:spPr>
          <a:xfrm>
            <a:off x="6639342" y="4595845"/>
            <a:ext cx="1975981" cy="1938992"/>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2000"/>
              <a:buFont typeface="Arial"/>
              <a:buNone/>
            </a:pPr>
            <a:r>
              <a:rPr lang="en-US" sz="12000" b="1" i="0" u="none" strike="noStrike" cap="none">
                <a:solidFill>
                  <a:srgbClr val="6B0E33"/>
                </a:solidFill>
                <a:latin typeface="Calibri"/>
                <a:ea typeface="Calibri"/>
                <a:cs typeface="Calibri"/>
                <a:sym typeface="Calibri"/>
              </a:rPr>
              <a:t>96</a:t>
            </a:r>
            <a:endParaRPr sz="1400" b="0" i="0" u="none" strike="noStrike" cap="none">
              <a:solidFill>
                <a:srgbClr val="000000"/>
              </a:solidFill>
              <a:latin typeface="Arial"/>
              <a:ea typeface="Arial"/>
              <a:cs typeface="Arial"/>
              <a:sym typeface="Arial"/>
            </a:endParaRPr>
          </a:p>
        </p:txBody>
      </p:sp>
      <p:sp>
        <p:nvSpPr>
          <p:cNvPr id="92" name="Google Shape;92;p7"/>
          <p:cNvSpPr txBox="1"/>
          <p:nvPr/>
        </p:nvSpPr>
        <p:spPr>
          <a:xfrm>
            <a:off x="8119101" y="4790338"/>
            <a:ext cx="835362" cy="1169551"/>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7000"/>
              <a:buFont typeface="Arial"/>
              <a:buNone/>
            </a:pPr>
            <a:r>
              <a:rPr lang="en-US" sz="7000" b="1" i="0" u="none" strike="noStrike" cap="none">
                <a:solidFill>
                  <a:srgbClr val="6B0E33"/>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93" name="Google Shape;93;p7"/>
          <p:cNvSpPr txBox="1"/>
          <p:nvPr/>
        </p:nvSpPr>
        <p:spPr>
          <a:xfrm>
            <a:off x="511197" y="228758"/>
            <a:ext cx="2694067" cy="1426544"/>
          </a:xfrm>
          <a:prstGeom prst="rect">
            <a:avLst/>
          </a:prstGeom>
          <a:noFill/>
          <a:ln>
            <a:noFill/>
          </a:ln>
        </p:spPr>
        <p:txBody>
          <a:bodyPr spcFirstLastPara="1" wrap="square" lIns="91425" tIns="45700" rIns="91425" bIns="45700" anchor="t" anchorCtr="0">
            <a:noAutofit/>
          </a:bodyPr>
          <a:lstStyle/>
          <a:p>
            <a:pPr marL="6350" marR="0" lvl="1" indent="0" algn="l" rtl="0">
              <a:lnSpc>
                <a:spcPct val="70000"/>
              </a:lnSpc>
              <a:spcBef>
                <a:spcPts val="0"/>
              </a:spcBef>
              <a:spcAft>
                <a:spcPts val="0"/>
              </a:spcAft>
              <a:buClr>
                <a:srgbClr val="000000"/>
              </a:buClr>
              <a:buSzPts val="6000"/>
              <a:buFont typeface="Arial"/>
              <a:buNone/>
            </a:pPr>
            <a:r>
              <a:rPr lang="en-US" sz="6000" b="0" i="0" u="none" strike="noStrike" cap="none">
                <a:solidFill>
                  <a:schemeClr val="lt1"/>
                </a:solidFill>
                <a:latin typeface="Calibri"/>
                <a:ea typeface="Calibri"/>
                <a:cs typeface="Calibri"/>
                <a:sym typeface="Calibri"/>
              </a:rPr>
              <a:t>At a</a:t>
            </a:r>
            <a:endParaRPr sz="1400" b="0" i="0" u="none" strike="noStrike" cap="none">
              <a:solidFill>
                <a:srgbClr val="000000"/>
              </a:solidFill>
              <a:latin typeface="Arial"/>
              <a:ea typeface="Arial"/>
              <a:cs typeface="Arial"/>
              <a:sym typeface="Arial"/>
            </a:endParaRPr>
          </a:p>
          <a:p>
            <a:pPr marL="6350" marR="0" lvl="1" indent="0" algn="l" rtl="0">
              <a:lnSpc>
                <a:spcPct val="70000"/>
              </a:lnSpc>
              <a:spcBef>
                <a:spcPts val="0"/>
              </a:spcBef>
              <a:spcAft>
                <a:spcPts val="0"/>
              </a:spcAft>
              <a:buClr>
                <a:srgbClr val="000000"/>
              </a:buClr>
              <a:buSzPts val="6000"/>
              <a:buFont typeface="Arial"/>
              <a:buNone/>
            </a:pPr>
            <a:r>
              <a:rPr lang="en-US" sz="6000" b="0" i="0" u="none" strike="noStrike" cap="none">
                <a:solidFill>
                  <a:schemeClr val="lt1"/>
                </a:solidFill>
                <a:latin typeface="Calibri"/>
                <a:ea typeface="Calibri"/>
                <a:cs typeface="Calibri"/>
                <a:sym typeface="Calibri"/>
              </a:rPr>
              <a:t>glance</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94"/>
        <p:cNvGrpSpPr/>
        <p:nvPr/>
      </p:nvGrpSpPr>
      <p:grpSpPr>
        <a:xfrm>
          <a:off x="0" y="0"/>
          <a:ext cx="0" cy="0"/>
          <a:chOff x="0" y="0"/>
          <a:chExt cx="0" cy="0"/>
        </a:xfrm>
      </p:grpSpPr>
      <p:sp>
        <p:nvSpPr>
          <p:cNvPr id="95" name="Google Shape;95;p8"/>
          <p:cNvSpPr/>
          <p:nvPr/>
        </p:nvSpPr>
        <p:spPr>
          <a:xfrm>
            <a:off x="0" y="0"/>
            <a:ext cx="12192000" cy="6858000"/>
          </a:xfrm>
          <a:prstGeom prst="rect">
            <a:avLst/>
          </a:prstGeom>
          <a:solidFill>
            <a:srgbClr val="52D0B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6" name="Google Shape;96;p8"/>
          <p:cNvPicPr preferRelativeResize="0"/>
          <p:nvPr/>
        </p:nvPicPr>
        <p:blipFill rotWithShape="1">
          <a:blip r:embed="rId2">
            <a:alphaModFix/>
          </a:blip>
          <a:srcRect t="-1" r="1941" b="-7882"/>
          <a:stretch/>
        </p:blipFill>
        <p:spPr>
          <a:xfrm>
            <a:off x="3747382" y="755373"/>
            <a:ext cx="8471122" cy="6102627"/>
          </a:xfrm>
          <a:prstGeom prst="rect">
            <a:avLst/>
          </a:prstGeom>
          <a:noFill/>
          <a:ln>
            <a:noFill/>
          </a:ln>
        </p:spPr>
      </p:pic>
      <p:sp>
        <p:nvSpPr>
          <p:cNvPr id="97" name="Google Shape;97;p8"/>
          <p:cNvSpPr txBox="1"/>
          <p:nvPr/>
        </p:nvSpPr>
        <p:spPr>
          <a:xfrm>
            <a:off x="460397" y="381158"/>
            <a:ext cx="2694067" cy="1315360"/>
          </a:xfrm>
          <a:prstGeom prst="rect">
            <a:avLst/>
          </a:prstGeom>
          <a:noFill/>
          <a:ln>
            <a:noFill/>
          </a:ln>
        </p:spPr>
        <p:txBody>
          <a:bodyPr spcFirstLastPara="1" wrap="square" lIns="91425" tIns="45700" rIns="91425" bIns="45700" anchor="t" anchorCtr="0">
            <a:noAutofit/>
          </a:bodyPr>
          <a:lstStyle/>
          <a:p>
            <a:pPr marL="6350" marR="0" lvl="1" indent="0" algn="l" rtl="0">
              <a:lnSpc>
                <a:spcPct val="70000"/>
              </a:lnSpc>
              <a:spcBef>
                <a:spcPts val="0"/>
              </a:spcBef>
              <a:spcAft>
                <a:spcPts val="0"/>
              </a:spcAft>
              <a:buClr>
                <a:srgbClr val="000000"/>
              </a:buClr>
              <a:buSzPts val="5500"/>
              <a:buFont typeface="Arial"/>
              <a:buNone/>
            </a:pPr>
            <a:r>
              <a:rPr lang="en-US" sz="5500" b="0" i="0" u="none" strike="noStrike" cap="none">
                <a:solidFill>
                  <a:schemeClr val="lt1"/>
                </a:solidFill>
                <a:latin typeface="Calibri"/>
                <a:ea typeface="Calibri"/>
                <a:cs typeface="Calibri"/>
                <a:sym typeface="Calibri"/>
              </a:rPr>
              <a:t>World</a:t>
            </a:r>
            <a:endParaRPr sz="1400" b="0" i="0" u="none" strike="noStrike" cap="none">
              <a:solidFill>
                <a:srgbClr val="000000"/>
              </a:solidFill>
              <a:latin typeface="Arial"/>
              <a:ea typeface="Arial"/>
              <a:cs typeface="Arial"/>
              <a:sym typeface="Arial"/>
            </a:endParaRPr>
          </a:p>
          <a:p>
            <a:pPr marL="6350" marR="0" lvl="1" indent="0" algn="l" rtl="0">
              <a:lnSpc>
                <a:spcPct val="70000"/>
              </a:lnSpc>
              <a:spcBef>
                <a:spcPts val="0"/>
              </a:spcBef>
              <a:spcAft>
                <a:spcPts val="0"/>
              </a:spcAft>
              <a:buClr>
                <a:srgbClr val="000000"/>
              </a:buClr>
              <a:buSzPts val="5500"/>
              <a:buFont typeface="Arial"/>
              <a:buNone/>
            </a:pPr>
            <a:r>
              <a:rPr lang="en-US" sz="5500" b="0" i="0" u="none" strike="noStrike" cap="none">
                <a:solidFill>
                  <a:schemeClr val="lt1"/>
                </a:solidFill>
                <a:latin typeface="Calibri"/>
                <a:ea typeface="Calibri"/>
                <a:cs typeface="Calibri"/>
                <a:sym typeface="Calibri"/>
              </a:rPr>
              <a:t>Ranking</a:t>
            </a:r>
            <a:endParaRPr sz="1400" b="0" i="0" u="none" strike="noStrike" cap="none">
              <a:solidFill>
                <a:srgbClr val="000000"/>
              </a:solidFill>
              <a:latin typeface="Arial"/>
              <a:ea typeface="Arial"/>
              <a:cs typeface="Arial"/>
              <a:sym typeface="Arial"/>
            </a:endParaRPr>
          </a:p>
        </p:txBody>
      </p:sp>
      <p:sp>
        <p:nvSpPr>
          <p:cNvPr id="98" name="Google Shape;98;p8"/>
          <p:cNvSpPr txBox="1"/>
          <p:nvPr/>
        </p:nvSpPr>
        <p:spPr>
          <a:xfrm>
            <a:off x="460397" y="1661930"/>
            <a:ext cx="4590317" cy="1815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204A51"/>
                </a:solidFill>
                <a:latin typeface="Garamond"/>
                <a:ea typeface="Garamond"/>
                <a:cs typeface="Garamond"/>
                <a:sym typeface="Garamond"/>
              </a:rPr>
              <a:t>Since 2012, NUI Galway has been </a:t>
            </a:r>
            <a:br>
              <a:rPr lang="en-US" sz="1400" b="1" i="0" u="none" strike="noStrike" cap="none">
                <a:solidFill>
                  <a:srgbClr val="204A51"/>
                </a:solidFill>
                <a:latin typeface="Garamond"/>
                <a:ea typeface="Garamond"/>
                <a:cs typeface="Garamond"/>
                <a:sym typeface="Garamond"/>
              </a:rPr>
            </a:br>
            <a:r>
              <a:rPr lang="en-US" sz="1400" b="1" i="0" u="none" strike="noStrike" cap="none">
                <a:solidFill>
                  <a:srgbClr val="204A51"/>
                </a:solidFill>
                <a:latin typeface="Garamond"/>
                <a:ea typeface="Garamond"/>
                <a:cs typeface="Garamond"/>
                <a:sym typeface="Garamond"/>
              </a:rPr>
              <a:t>the only university in Ireland to rise </a:t>
            </a:r>
            <a:br>
              <a:rPr lang="en-US" sz="1400" b="1" i="0" u="none" strike="noStrike" cap="none">
                <a:solidFill>
                  <a:srgbClr val="204A51"/>
                </a:solidFill>
                <a:latin typeface="Garamond"/>
                <a:ea typeface="Garamond"/>
                <a:cs typeface="Garamond"/>
                <a:sym typeface="Garamond"/>
              </a:rPr>
            </a:br>
            <a:r>
              <a:rPr lang="en-US" sz="1400" b="1" i="0" u="none" strike="noStrike" cap="none">
                <a:solidFill>
                  <a:srgbClr val="204A51"/>
                </a:solidFill>
                <a:latin typeface="Garamond"/>
                <a:ea typeface="Garamond"/>
                <a:cs typeface="Garamond"/>
                <a:sym typeface="Garamond"/>
              </a:rPr>
              <a:t>consistently in the most competitive </a:t>
            </a:r>
            <a:br>
              <a:rPr lang="en-US" sz="1400" b="1" i="0" u="none" strike="noStrike" cap="none">
                <a:solidFill>
                  <a:srgbClr val="204A51"/>
                </a:solidFill>
                <a:latin typeface="Garamond"/>
                <a:ea typeface="Garamond"/>
                <a:cs typeface="Garamond"/>
                <a:sym typeface="Garamond"/>
              </a:rPr>
            </a:br>
            <a:r>
              <a:rPr lang="en-US" sz="1400" b="1" i="0" u="none" strike="noStrike" cap="none">
                <a:solidFill>
                  <a:srgbClr val="204A51"/>
                </a:solidFill>
                <a:latin typeface="Garamond"/>
                <a:ea typeface="Garamond"/>
                <a:cs typeface="Garamond"/>
                <a:sym typeface="Garamond"/>
              </a:rPr>
              <a:t>World University Rankings. Both the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i="1" u="none" strike="noStrike" cap="none">
                <a:solidFill>
                  <a:srgbClr val="204A51"/>
                </a:solidFill>
                <a:latin typeface="Garamond"/>
                <a:ea typeface="Garamond"/>
                <a:cs typeface="Garamond"/>
                <a:sym typeface="Garamond"/>
              </a:rPr>
              <a:t>Times Higher Education </a:t>
            </a:r>
            <a:r>
              <a:rPr lang="en-US" sz="1400" b="1" i="0" u="none" strike="noStrike" cap="none">
                <a:solidFill>
                  <a:srgbClr val="204A51"/>
                </a:solidFill>
                <a:latin typeface="Garamond"/>
                <a:ea typeface="Garamond"/>
                <a:cs typeface="Garamond"/>
                <a:sym typeface="Garamond"/>
              </a:rPr>
              <a:t>and </a:t>
            </a:r>
            <a:br>
              <a:rPr lang="en-US" sz="1400" b="1" i="0" u="none" strike="noStrike" cap="none">
                <a:solidFill>
                  <a:srgbClr val="204A51"/>
                </a:solidFill>
                <a:latin typeface="Garamond"/>
                <a:ea typeface="Garamond"/>
                <a:cs typeface="Garamond"/>
                <a:sym typeface="Garamond"/>
              </a:rPr>
            </a:br>
            <a:r>
              <a:rPr lang="en-US" sz="1400" b="1" i="1" u="none" strike="noStrike" cap="none">
                <a:solidFill>
                  <a:srgbClr val="204A51"/>
                </a:solidFill>
                <a:latin typeface="Garamond"/>
                <a:ea typeface="Garamond"/>
                <a:cs typeface="Garamond"/>
                <a:sym typeface="Garamond"/>
              </a:rPr>
              <a:t>QS World University Rankings  </a:t>
            </a:r>
            <a:r>
              <a:rPr lang="en-US" sz="1400" b="1" i="0" u="none" strike="noStrike" cap="none">
                <a:solidFill>
                  <a:srgbClr val="204A51"/>
                </a:solidFill>
                <a:latin typeface="Garamond"/>
                <a:ea typeface="Garamond"/>
                <a:cs typeface="Garamond"/>
                <a:sym typeface="Garamond"/>
              </a:rPr>
              <a:t>have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204A51"/>
                </a:solidFill>
                <a:latin typeface="Garamond"/>
                <a:ea typeface="Garamond"/>
                <a:cs typeface="Garamond"/>
                <a:sym typeface="Garamond"/>
              </a:rPr>
              <a:t>placed the University in a higher </a:t>
            </a:r>
            <a:br>
              <a:rPr lang="en-US" sz="1400" b="1" i="0" u="none" strike="noStrike" cap="none">
                <a:solidFill>
                  <a:srgbClr val="204A51"/>
                </a:solidFill>
                <a:latin typeface="Garamond"/>
                <a:ea typeface="Garamond"/>
                <a:cs typeface="Garamond"/>
                <a:sym typeface="Garamond"/>
              </a:rPr>
            </a:br>
            <a:r>
              <a:rPr lang="en-US" sz="1400" b="1" i="0" u="none" strike="noStrike" cap="none">
                <a:solidFill>
                  <a:srgbClr val="204A51"/>
                </a:solidFill>
                <a:latin typeface="Garamond"/>
                <a:ea typeface="Garamond"/>
                <a:cs typeface="Garamond"/>
                <a:sym typeface="Garamond"/>
              </a:rPr>
              <a:t>position year-on-year.</a:t>
            </a:r>
            <a:endParaRPr sz="1400" b="0" i="0" u="none" strike="noStrike" cap="none">
              <a:solidFill>
                <a:srgbClr val="000000"/>
              </a:solidFill>
              <a:latin typeface="Arial"/>
              <a:ea typeface="Arial"/>
              <a:cs typeface="Arial"/>
              <a:sym typeface="Arial"/>
            </a:endParaRPr>
          </a:p>
        </p:txBody>
      </p:sp>
      <p:sp>
        <p:nvSpPr>
          <p:cNvPr id="99" name="Google Shape;99;p8"/>
          <p:cNvSpPr/>
          <p:nvPr/>
        </p:nvSpPr>
        <p:spPr>
          <a:xfrm>
            <a:off x="4399720" y="530087"/>
            <a:ext cx="3114264" cy="3114262"/>
          </a:xfrm>
          <a:prstGeom prst="ellipse">
            <a:avLst/>
          </a:prstGeom>
          <a:solidFill>
            <a:srgbClr val="75114A">
              <a:alpha val="80392"/>
            </a:srgbClr>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8"/>
          <p:cNvSpPr/>
          <p:nvPr/>
        </p:nvSpPr>
        <p:spPr>
          <a:xfrm>
            <a:off x="8355706" y="1603513"/>
            <a:ext cx="3021070" cy="3021068"/>
          </a:xfrm>
          <a:prstGeom prst="ellipse">
            <a:avLst/>
          </a:prstGeom>
          <a:solidFill>
            <a:srgbClr val="B0DD46">
              <a:alpha val="80392"/>
            </a:srgbClr>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1" name="Google Shape;101;p8"/>
          <p:cNvSpPr/>
          <p:nvPr/>
        </p:nvSpPr>
        <p:spPr>
          <a:xfrm>
            <a:off x="1351945" y="3563405"/>
            <a:ext cx="2822713" cy="2822713"/>
          </a:xfrm>
          <a:prstGeom prst="ellipse">
            <a:avLst/>
          </a:prstGeom>
          <a:solidFill>
            <a:srgbClr val="39818D">
              <a:alpha val="80392"/>
            </a:srgbClr>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2" name="Google Shape;102;p8"/>
          <p:cNvSpPr txBox="1"/>
          <p:nvPr/>
        </p:nvSpPr>
        <p:spPr>
          <a:xfrm>
            <a:off x="5022454" y="2113721"/>
            <a:ext cx="3598513" cy="1077218"/>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Calibri"/>
                <a:ea typeface="Calibri"/>
                <a:cs typeface="Calibri"/>
                <a:sym typeface="Calibri"/>
              </a:rPr>
              <a:t>of </a:t>
            </a:r>
            <a:r>
              <a:rPr lang="en-US" sz="1600" b="1" i="0" u="none" strike="noStrike" cap="none">
                <a:solidFill>
                  <a:schemeClr val="lt1"/>
                </a:solidFill>
                <a:latin typeface="Calibri"/>
                <a:ea typeface="Calibri"/>
                <a:cs typeface="Calibri"/>
                <a:sym typeface="Calibri"/>
              </a:rPr>
              <a:t>universities </a:t>
            </a:r>
            <a:br>
              <a:rPr lang="en-US" sz="1600" b="1" i="0" u="none" strike="noStrike" cap="none">
                <a:solidFill>
                  <a:schemeClr val="lt1"/>
                </a:solidFill>
                <a:latin typeface="Calibri"/>
                <a:ea typeface="Calibri"/>
                <a:cs typeface="Calibri"/>
                <a:sym typeface="Calibri"/>
              </a:rPr>
            </a:br>
            <a:r>
              <a:rPr lang="en-US" sz="1600" b="1" i="0" u="none" strike="noStrike" cap="none">
                <a:solidFill>
                  <a:schemeClr val="lt1"/>
                </a:solidFill>
                <a:latin typeface="Calibri"/>
                <a:ea typeface="Calibri"/>
                <a:cs typeface="Calibri"/>
                <a:sym typeface="Calibri"/>
              </a:rPr>
              <a:t>worldwide </a:t>
            </a:r>
            <a:r>
              <a:rPr lang="en-US" sz="1600" b="0" i="0" u="none" strike="noStrike" cap="none">
                <a:solidFill>
                  <a:schemeClr val="lt1"/>
                </a:solidFill>
                <a:latin typeface="Calibri"/>
                <a:ea typeface="Calibri"/>
                <a:cs typeface="Calibri"/>
                <a:sym typeface="Calibri"/>
              </a:rPr>
              <a:t>according </a:t>
            </a:r>
            <a:br>
              <a:rPr lang="en-US" sz="1600" b="0" i="0" u="none" strike="noStrike" cap="none">
                <a:solidFill>
                  <a:schemeClr val="lt1"/>
                </a:solidFill>
                <a:latin typeface="Calibri"/>
                <a:ea typeface="Calibri"/>
                <a:cs typeface="Calibri"/>
                <a:sym typeface="Calibri"/>
              </a:rPr>
            </a:br>
            <a:r>
              <a:rPr lang="en-US" sz="1600" b="0" i="0" u="none" strike="noStrike" cap="none">
                <a:solidFill>
                  <a:schemeClr val="lt1"/>
                </a:solidFill>
                <a:latin typeface="Calibri"/>
                <a:ea typeface="Calibri"/>
                <a:cs typeface="Calibri"/>
                <a:sym typeface="Calibri"/>
              </a:rPr>
              <a:t>to </a:t>
            </a:r>
            <a:r>
              <a:rPr lang="en-US" sz="1600" b="1" i="1" u="none" strike="noStrike" cap="none">
                <a:solidFill>
                  <a:schemeClr val="lt1"/>
                </a:solidFill>
                <a:latin typeface="Calibri"/>
                <a:ea typeface="Calibri"/>
                <a:cs typeface="Calibri"/>
                <a:sym typeface="Calibri"/>
              </a:rPr>
              <a:t>QS World </a:t>
            </a:r>
            <a:br>
              <a:rPr lang="en-US" sz="1600" b="1" i="1" u="none" strike="noStrike" cap="none">
                <a:solidFill>
                  <a:schemeClr val="lt1"/>
                </a:solidFill>
                <a:latin typeface="Calibri"/>
                <a:ea typeface="Calibri"/>
                <a:cs typeface="Calibri"/>
                <a:sym typeface="Calibri"/>
              </a:rPr>
            </a:br>
            <a:r>
              <a:rPr lang="en-US" sz="1600" b="1" i="1" u="none" strike="noStrike" cap="none">
                <a:solidFill>
                  <a:schemeClr val="lt1"/>
                </a:solidFill>
                <a:latin typeface="Calibri"/>
                <a:ea typeface="Calibri"/>
                <a:cs typeface="Calibri"/>
                <a:sym typeface="Calibri"/>
              </a:rPr>
              <a:t>University Rankings</a:t>
            </a:r>
            <a:endParaRPr sz="1400" b="0" i="0" u="none" strike="noStrike" cap="none">
              <a:solidFill>
                <a:srgbClr val="000000"/>
              </a:solidFill>
              <a:latin typeface="Arial"/>
              <a:ea typeface="Arial"/>
              <a:cs typeface="Arial"/>
              <a:sym typeface="Arial"/>
            </a:endParaRPr>
          </a:p>
        </p:txBody>
      </p:sp>
      <p:sp>
        <p:nvSpPr>
          <p:cNvPr id="103" name="Google Shape;103;p8"/>
          <p:cNvSpPr txBox="1"/>
          <p:nvPr/>
        </p:nvSpPr>
        <p:spPr>
          <a:xfrm>
            <a:off x="5037685" y="1067819"/>
            <a:ext cx="1537691" cy="466281"/>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1500"/>
              <a:buFont typeface="Arial"/>
              <a:buNone/>
            </a:pPr>
            <a:r>
              <a:rPr lang="en-US" sz="1500" b="0" i="0" u="none" strike="noStrike" cap="none">
                <a:solidFill>
                  <a:schemeClr val="lt1"/>
                </a:solidFill>
                <a:latin typeface="Calibri"/>
                <a:ea typeface="Calibri"/>
                <a:cs typeface="Calibri"/>
                <a:sym typeface="Calibri"/>
              </a:rPr>
              <a:t>We rank</a:t>
            </a:r>
            <a:br>
              <a:rPr lang="en-US" sz="1500" b="0" i="0" u="none" strike="noStrike" cap="none">
                <a:solidFill>
                  <a:schemeClr val="lt1"/>
                </a:solidFill>
                <a:latin typeface="Calibri"/>
                <a:ea typeface="Calibri"/>
                <a:cs typeface="Calibri"/>
                <a:sym typeface="Calibri"/>
              </a:rPr>
            </a:br>
            <a:r>
              <a:rPr lang="en-US" sz="1500" b="0" i="0" u="none" strike="noStrike" cap="none">
                <a:solidFill>
                  <a:schemeClr val="lt1"/>
                </a:solidFill>
                <a:latin typeface="Calibri"/>
                <a:ea typeface="Calibri"/>
                <a:cs typeface="Calibri"/>
                <a:sym typeface="Calibri"/>
              </a:rPr>
              <a:t>amongst the</a:t>
            </a:r>
            <a:endParaRPr sz="1500" b="1" i="0" u="none" strike="noStrike" cap="none">
              <a:solidFill>
                <a:schemeClr val="lt1"/>
              </a:solidFill>
              <a:latin typeface="Calibri"/>
              <a:ea typeface="Calibri"/>
              <a:cs typeface="Calibri"/>
              <a:sym typeface="Calibri"/>
            </a:endParaRPr>
          </a:p>
        </p:txBody>
      </p:sp>
      <p:sp>
        <p:nvSpPr>
          <p:cNvPr id="104" name="Google Shape;104;p8"/>
          <p:cNvSpPr txBox="1"/>
          <p:nvPr/>
        </p:nvSpPr>
        <p:spPr>
          <a:xfrm>
            <a:off x="5737303" y="442057"/>
            <a:ext cx="1323682" cy="2077492"/>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2900"/>
              <a:buFont typeface="Arial"/>
              <a:buNone/>
            </a:pPr>
            <a:r>
              <a:rPr lang="en-US" sz="12900" b="0" i="0" u="none" strike="noStrike" cap="none">
                <a:solidFill>
                  <a:schemeClr val="lt1"/>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105" name="Google Shape;105;p8"/>
          <p:cNvSpPr txBox="1"/>
          <p:nvPr/>
        </p:nvSpPr>
        <p:spPr>
          <a:xfrm>
            <a:off x="6388699" y="1054674"/>
            <a:ext cx="1323682" cy="984885"/>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5800"/>
              <a:buFont typeface="Arial"/>
              <a:buNone/>
            </a:pPr>
            <a:r>
              <a:rPr lang="en-US" sz="5800" b="0" i="0" u="none" strike="noStrike" cap="none">
                <a:solidFill>
                  <a:schemeClr val="lt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106" name="Google Shape;106;p8"/>
          <p:cNvSpPr txBox="1"/>
          <p:nvPr/>
        </p:nvSpPr>
        <p:spPr>
          <a:xfrm>
            <a:off x="8772199" y="1668840"/>
            <a:ext cx="2951696" cy="1554272"/>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9500"/>
              <a:buFont typeface="Arial"/>
              <a:buNone/>
            </a:pPr>
            <a:r>
              <a:rPr lang="en-US" sz="9500" b="0" i="0" u="none" strike="noStrike" cap="none">
                <a:solidFill>
                  <a:schemeClr val="lt1"/>
                </a:solidFill>
                <a:latin typeface="Calibri"/>
                <a:ea typeface="Calibri"/>
                <a:cs typeface="Calibri"/>
                <a:sym typeface="Calibri"/>
              </a:rPr>
              <a:t>250</a:t>
            </a:r>
            <a:endParaRPr sz="1400" b="0" i="0" u="none" strike="noStrike" cap="none">
              <a:solidFill>
                <a:srgbClr val="000000"/>
              </a:solidFill>
              <a:latin typeface="Arial"/>
              <a:ea typeface="Arial"/>
              <a:cs typeface="Arial"/>
              <a:sym typeface="Arial"/>
            </a:endParaRPr>
          </a:p>
        </p:txBody>
      </p:sp>
      <p:sp>
        <p:nvSpPr>
          <p:cNvPr id="107" name="Google Shape;107;p8"/>
          <p:cNvSpPr txBox="1"/>
          <p:nvPr/>
        </p:nvSpPr>
        <p:spPr>
          <a:xfrm>
            <a:off x="8798703" y="2890391"/>
            <a:ext cx="3598513" cy="1323439"/>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Calibri"/>
                <a:ea typeface="Calibri"/>
                <a:cs typeface="Calibri"/>
                <a:sym typeface="Calibri"/>
              </a:rPr>
              <a:t>We ranked in the top 250 </a:t>
            </a:r>
            <a:br>
              <a:rPr lang="en-US" sz="1600" b="1" i="0" u="none" strike="noStrike" cap="none">
                <a:solidFill>
                  <a:schemeClr val="lt1"/>
                </a:solidFill>
                <a:latin typeface="Calibri"/>
                <a:ea typeface="Calibri"/>
                <a:cs typeface="Calibri"/>
                <a:sym typeface="Calibri"/>
              </a:rPr>
            </a:br>
            <a:r>
              <a:rPr lang="en-US" sz="1600" b="1" i="0" u="none" strike="noStrike" cap="none">
                <a:solidFill>
                  <a:schemeClr val="lt1"/>
                </a:solidFill>
                <a:latin typeface="Calibri"/>
                <a:ea typeface="Calibri"/>
                <a:cs typeface="Calibri"/>
                <a:sym typeface="Calibri"/>
              </a:rPr>
              <a:t>World Universities in the </a:t>
            </a:r>
            <a:br>
              <a:rPr lang="en-US" sz="1600" b="1" i="0" u="none" strike="noStrike" cap="none">
                <a:solidFill>
                  <a:schemeClr val="lt1"/>
                </a:solidFill>
                <a:latin typeface="Calibri"/>
                <a:ea typeface="Calibri"/>
                <a:cs typeface="Calibri"/>
                <a:sym typeface="Calibri"/>
              </a:rPr>
            </a:br>
            <a:r>
              <a:rPr lang="en-US" sz="1600" b="0" i="0" u="none" strike="noStrike" cap="none">
                <a:solidFill>
                  <a:schemeClr val="lt1"/>
                </a:solidFill>
                <a:latin typeface="Calibri"/>
                <a:ea typeface="Calibri"/>
                <a:cs typeface="Calibri"/>
                <a:sym typeface="Calibri"/>
              </a:rPr>
              <a:t>Times Higher Education </a:t>
            </a:r>
            <a:br>
              <a:rPr lang="en-US" sz="1600" b="0" i="0" u="none" strike="noStrike" cap="none">
                <a:solidFill>
                  <a:schemeClr val="lt1"/>
                </a:solidFill>
                <a:latin typeface="Calibri"/>
                <a:ea typeface="Calibri"/>
                <a:cs typeface="Calibri"/>
                <a:sym typeface="Calibri"/>
              </a:rPr>
            </a:br>
            <a:r>
              <a:rPr lang="en-US" sz="1600" b="1" i="0" u="none" strike="noStrike" cap="none">
                <a:solidFill>
                  <a:schemeClr val="lt1"/>
                </a:solidFill>
                <a:latin typeface="Calibri"/>
                <a:ea typeface="Calibri"/>
                <a:cs typeface="Calibri"/>
                <a:sym typeface="Calibri"/>
              </a:rPr>
              <a:t>(THE) World University </a:t>
            </a:r>
            <a:br>
              <a:rPr lang="en-US" sz="1600" b="1" i="0" u="none" strike="noStrike" cap="none">
                <a:solidFill>
                  <a:schemeClr val="lt1"/>
                </a:solidFill>
                <a:latin typeface="Calibri"/>
                <a:ea typeface="Calibri"/>
                <a:cs typeface="Calibri"/>
                <a:sym typeface="Calibri"/>
              </a:rPr>
            </a:br>
            <a:r>
              <a:rPr lang="en-US" sz="1600" b="1" i="0" u="none" strike="noStrike" cap="none">
                <a:solidFill>
                  <a:schemeClr val="lt1"/>
                </a:solidFill>
                <a:latin typeface="Calibri"/>
                <a:ea typeface="Calibri"/>
                <a:cs typeface="Calibri"/>
                <a:sym typeface="Calibri"/>
              </a:rPr>
              <a:t>Rankings 2016/2017</a:t>
            </a:r>
            <a:endParaRPr sz="1600" b="1" i="1" u="none" strike="noStrike" cap="none">
              <a:solidFill>
                <a:schemeClr val="lt1"/>
              </a:solidFill>
              <a:latin typeface="Calibri"/>
              <a:ea typeface="Calibri"/>
              <a:cs typeface="Calibri"/>
              <a:sym typeface="Calibri"/>
            </a:endParaRPr>
          </a:p>
        </p:txBody>
      </p:sp>
      <p:sp>
        <p:nvSpPr>
          <p:cNvPr id="108" name="Google Shape;108;p8"/>
          <p:cNvSpPr txBox="1"/>
          <p:nvPr/>
        </p:nvSpPr>
        <p:spPr>
          <a:xfrm>
            <a:off x="2616768" y="3381665"/>
            <a:ext cx="1323682" cy="2077492"/>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2900"/>
              <a:buFont typeface="Arial"/>
              <a:buNone/>
            </a:pPr>
            <a:r>
              <a:rPr lang="en-US" sz="12900" b="0" i="0" u="none" strike="noStrike" cap="none">
                <a:solidFill>
                  <a:schemeClr val="lt1"/>
                </a:solidFill>
                <a:latin typeface="Calibri"/>
                <a:ea typeface="Calibri"/>
                <a:cs typeface="Calibri"/>
                <a:sym typeface="Calibri"/>
              </a:rPr>
              <a:t>6</a:t>
            </a:r>
            <a:endParaRPr sz="1400" b="0" i="0" u="none" strike="noStrike" cap="none">
              <a:solidFill>
                <a:srgbClr val="000000"/>
              </a:solidFill>
              <a:latin typeface="Arial"/>
              <a:ea typeface="Arial"/>
              <a:cs typeface="Arial"/>
              <a:sym typeface="Arial"/>
            </a:endParaRPr>
          </a:p>
        </p:txBody>
      </p:sp>
      <p:sp>
        <p:nvSpPr>
          <p:cNvPr id="109" name="Google Shape;109;p8"/>
          <p:cNvSpPr txBox="1"/>
          <p:nvPr/>
        </p:nvSpPr>
        <p:spPr>
          <a:xfrm>
            <a:off x="1982169" y="4979390"/>
            <a:ext cx="3598513" cy="1077218"/>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Calibri"/>
                <a:ea typeface="Calibri"/>
                <a:cs typeface="Calibri"/>
                <a:sym typeface="Calibri"/>
              </a:rPr>
              <a:t>The University rose </a:t>
            </a:r>
            <a:endParaRPr sz="1400" b="0" i="0" u="none" strike="noStrike" cap="none">
              <a:solidFill>
                <a:srgbClr val="000000"/>
              </a:solidFill>
              <a:latin typeface="Arial"/>
              <a:ea typeface="Arial"/>
              <a:cs typeface="Arial"/>
              <a:sym typeface="Arial"/>
            </a:endParaRPr>
          </a:p>
          <a:p>
            <a:pPr marL="6350" marR="0" lvl="1" indent="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Calibri"/>
                <a:ea typeface="Calibri"/>
                <a:cs typeface="Calibri"/>
                <a:sym typeface="Calibri"/>
              </a:rPr>
              <a:t>6 places in the</a:t>
            </a:r>
            <a:br>
              <a:rPr lang="en-US" sz="1600" b="0" i="0" u="none" strike="noStrike" cap="none">
                <a:solidFill>
                  <a:schemeClr val="lt1"/>
                </a:solidFill>
                <a:latin typeface="Calibri"/>
                <a:ea typeface="Calibri"/>
                <a:cs typeface="Calibri"/>
                <a:sym typeface="Calibri"/>
              </a:rPr>
            </a:br>
            <a:r>
              <a:rPr lang="en-US" sz="1600" b="1" i="1" u="none" strike="noStrike" cap="none">
                <a:solidFill>
                  <a:schemeClr val="lt1"/>
                </a:solidFill>
                <a:latin typeface="Calibri"/>
                <a:ea typeface="Calibri"/>
                <a:cs typeface="Calibri"/>
                <a:sym typeface="Calibri"/>
              </a:rPr>
              <a:t>QS World University</a:t>
            </a:r>
            <a:endParaRPr sz="1400" b="0" i="0" u="none" strike="noStrike" cap="none">
              <a:solidFill>
                <a:srgbClr val="000000"/>
              </a:solidFill>
              <a:latin typeface="Arial"/>
              <a:ea typeface="Arial"/>
              <a:cs typeface="Arial"/>
              <a:sym typeface="Arial"/>
            </a:endParaRPr>
          </a:p>
          <a:p>
            <a:pPr marL="6350" marR="0" lvl="1" indent="0" algn="l"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Calibri"/>
                <a:ea typeface="Calibri"/>
                <a:cs typeface="Calibri"/>
                <a:sym typeface="Calibri"/>
              </a:rPr>
              <a:t>Ranking </a:t>
            </a:r>
            <a:r>
              <a:rPr lang="en-US" sz="1600" b="0" i="0" u="none" strike="noStrike" cap="none">
                <a:solidFill>
                  <a:schemeClr val="lt1"/>
                </a:solidFill>
                <a:latin typeface="Calibri"/>
                <a:ea typeface="Calibri"/>
                <a:cs typeface="Calibri"/>
                <a:sym typeface="Calibri"/>
              </a:rPr>
              <a:t>in 2017</a:t>
            </a:r>
            <a:endParaRPr sz="1600" b="1" i="1" u="none" strike="noStrike" cap="none">
              <a:solidFill>
                <a:schemeClr val="lt1"/>
              </a:solidFill>
              <a:latin typeface="Calibri"/>
              <a:ea typeface="Calibri"/>
              <a:cs typeface="Calibri"/>
              <a:sym typeface="Calibri"/>
            </a:endParaRPr>
          </a:p>
        </p:txBody>
      </p:sp>
      <p:pic>
        <p:nvPicPr>
          <p:cNvPr id="110" name="Google Shape;110;p8"/>
          <p:cNvPicPr preferRelativeResize="0"/>
          <p:nvPr/>
        </p:nvPicPr>
        <p:blipFill rotWithShape="1">
          <a:blip r:embed="rId3">
            <a:alphaModFix/>
          </a:blip>
          <a:srcRect/>
          <a:stretch/>
        </p:blipFill>
        <p:spPr>
          <a:xfrm>
            <a:off x="1903012" y="3965961"/>
            <a:ext cx="805030" cy="958022"/>
          </a:xfrm>
          <a:prstGeom prst="rect">
            <a:avLst/>
          </a:prstGeom>
          <a:noFill/>
          <a:ln>
            <a:noFill/>
          </a:ln>
        </p:spPr>
      </p:pic>
      <p:pic>
        <p:nvPicPr>
          <p:cNvPr id="111" name="Google Shape;111;p8"/>
          <p:cNvPicPr preferRelativeResize="0"/>
          <p:nvPr/>
        </p:nvPicPr>
        <p:blipFill rotWithShape="1">
          <a:blip r:embed="rId4">
            <a:alphaModFix/>
          </a:blip>
          <a:srcRect/>
          <a:stretch/>
        </p:blipFill>
        <p:spPr>
          <a:xfrm>
            <a:off x="6971250" y="1722782"/>
            <a:ext cx="1170594" cy="845264"/>
          </a:xfrm>
          <a:prstGeom prst="rect">
            <a:avLst/>
          </a:prstGeom>
          <a:noFill/>
          <a:ln>
            <a:noFill/>
          </a:ln>
          <a:effectLst>
            <a:outerShdw blurRad="50800" dist="38100" dir="2700000" algn="tl" rotWithShape="0">
              <a:srgbClr val="000000">
                <a:alpha val="40000"/>
              </a:srgb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3_Blank">
  <p:cSld name="3_Blank">
    <p:spTree>
      <p:nvGrpSpPr>
        <p:cNvPr id="1" name="Shape 112"/>
        <p:cNvGrpSpPr/>
        <p:nvPr/>
      </p:nvGrpSpPr>
      <p:grpSpPr>
        <a:xfrm>
          <a:off x="0" y="0"/>
          <a:ext cx="0" cy="0"/>
          <a:chOff x="0" y="0"/>
          <a:chExt cx="0" cy="0"/>
        </a:xfrm>
      </p:grpSpPr>
      <p:pic>
        <p:nvPicPr>
          <p:cNvPr id="113" name="Google Shape;113;p9"/>
          <p:cNvPicPr preferRelativeResize="0"/>
          <p:nvPr/>
        </p:nvPicPr>
        <p:blipFill rotWithShape="1">
          <a:blip r:embed="rId2">
            <a:alphaModFix/>
          </a:blip>
          <a:srcRect l="12621" t="36924" r="12620"/>
          <a:stretch/>
        </p:blipFill>
        <p:spPr>
          <a:xfrm>
            <a:off x="0" y="0"/>
            <a:ext cx="12192000" cy="6858000"/>
          </a:xfrm>
          <a:prstGeom prst="rect">
            <a:avLst/>
          </a:prstGeom>
          <a:noFill/>
          <a:ln>
            <a:noFill/>
          </a:ln>
        </p:spPr>
      </p:pic>
      <p:sp>
        <p:nvSpPr>
          <p:cNvPr id="114" name="Google Shape;114;p9"/>
          <p:cNvSpPr/>
          <p:nvPr/>
        </p:nvSpPr>
        <p:spPr>
          <a:xfrm>
            <a:off x="7466498" y="4874507"/>
            <a:ext cx="4182164" cy="1088971"/>
          </a:xfrm>
          <a:custGeom>
            <a:avLst/>
            <a:gdLst/>
            <a:ahLst/>
            <a:cxnLst/>
            <a:rect l="l" t="t" r="r" b="b"/>
            <a:pathLst>
              <a:path w="4398577" h="1168484" extrusionOk="0">
                <a:moveTo>
                  <a:pt x="0" y="0"/>
                </a:moveTo>
                <a:lnTo>
                  <a:pt x="4186543" y="13252"/>
                </a:lnTo>
                <a:lnTo>
                  <a:pt x="4398577" y="1168484"/>
                </a:lnTo>
                <a:lnTo>
                  <a:pt x="0" y="1168484"/>
                </a:lnTo>
                <a:lnTo>
                  <a:pt x="0" y="0"/>
                </a:lnTo>
                <a:close/>
              </a:path>
            </a:pathLst>
          </a:custGeom>
          <a:solidFill>
            <a:schemeClr val="lt1">
              <a:alpha val="88235"/>
            </a:schemeClr>
          </a:solidFill>
          <a:ln>
            <a:noFill/>
          </a:ln>
          <a:effectLst>
            <a:outerShdw blurRad="50800" dist="50800" dir="5400000" algn="ctr" rotWithShape="0">
              <a:srgbClr val="000000"/>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5" name="Google Shape;115;p9"/>
          <p:cNvSpPr/>
          <p:nvPr/>
        </p:nvSpPr>
        <p:spPr>
          <a:xfrm>
            <a:off x="848139" y="2332383"/>
            <a:ext cx="4492487" cy="3008243"/>
          </a:xfrm>
          <a:prstGeom prst="rect">
            <a:avLst/>
          </a:prstGeom>
          <a:solidFill>
            <a:srgbClr val="575D66">
              <a:alpha val="8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9"/>
          <p:cNvSpPr/>
          <p:nvPr/>
        </p:nvSpPr>
        <p:spPr>
          <a:xfrm>
            <a:off x="7255565" y="2332383"/>
            <a:ext cx="4936435" cy="1789044"/>
          </a:xfrm>
          <a:prstGeom prst="rect">
            <a:avLst/>
          </a:prstGeom>
          <a:solidFill>
            <a:srgbClr val="575D66">
              <a:alpha val="8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7" name="Google Shape;117;p9"/>
          <p:cNvSpPr/>
          <p:nvPr/>
        </p:nvSpPr>
        <p:spPr>
          <a:xfrm>
            <a:off x="6506817" y="2332382"/>
            <a:ext cx="622853" cy="1615830"/>
          </a:xfrm>
          <a:prstGeom prst="rect">
            <a:avLst/>
          </a:prstGeom>
          <a:solidFill>
            <a:srgbClr val="FFBC1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8" name="Google Shape;118;p9"/>
          <p:cNvSpPr/>
          <p:nvPr/>
        </p:nvSpPr>
        <p:spPr>
          <a:xfrm>
            <a:off x="-6626" y="2332380"/>
            <a:ext cx="728870" cy="1480007"/>
          </a:xfrm>
          <a:prstGeom prst="rect">
            <a:avLst/>
          </a:prstGeom>
          <a:solidFill>
            <a:srgbClr val="FFBC1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9" name="Google Shape;119;p9"/>
          <p:cNvSpPr txBox="1"/>
          <p:nvPr/>
        </p:nvSpPr>
        <p:spPr>
          <a:xfrm rot="-5400000">
            <a:off x="-359218" y="2879320"/>
            <a:ext cx="1747423" cy="390363"/>
          </a:xfrm>
          <a:prstGeom prst="rect">
            <a:avLst/>
          </a:prstGeom>
          <a:noFill/>
          <a:ln>
            <a:noFill/>
          </a:ln>
        </p:spPr>
        <p:txBody>
          <a:bodyPr spcFirstLastPara="1" wrap="square" lIns="91425" tIns="45700" rIns="91425" bIns="45700" anchor="t" anchorCtr="0">
            <a:noAutofit/>
          </a:bodyPr>
          <a:lstStyle/>
          <a:p>
            <a:pPr marL="6350" marR="0" lvl="1" indent="0" algn="ctr" rtl="0">
              <a:lnSpc>
                <a:spcPct val="70000"/>
              </a:lnSpc>
              <a:spcBef>
                <a:spcPts val="0"/>
              </a:spcBef>
              <a:spcAft>
                <a:spcPts val="0"/>
              </a:spcAft>
              <a:buClr>
                <a:srgbClr val="000000"/>
              </a:buClr>
              <a:buSzPts val="2600"/>
              <a:buFont typeface="Arial"/>
              <a:buNone/>
            </a:pPr>
            <a:r>
              <a:rPr lang="en-US" sz="2600" b="1" i="0" u="none" strike="noStrike" cap="none">
                <a:solidFill>
                  <a:srgbClr val="575D66"/>
                </a:solidFill>
                <a:latin typeface="Calibri"/>
                <a:ea typeface="Calibri"/>
                <a:cs typeface="Calibri"/>
                <a:sym typeface="Calibri"/>
              </a:rPr>
              <a:t>VISION</a:t>
            </a:r>
            <a:endParaRPr sz="1400" b="0" i="0" u="none" strike="noStrike" cap="none">
              <a:solidFill>
                <a:srgbClr val="000000"/>
              </a:solidFill>
              <a:latin typeface="Arial"/>
              <a:ea typeface="Arial"/>
              <a:cs typeface="Arial"/>
              <a:sym typeface="Arial"/>
            </a:endParaRPr>
          </a:p>
        </p:txBody>
      </p:sp>
      <p:sp>
        <p:nvSpPr>
          <p:cNvPr id="120" name="Google Shape;120;p9"/>
          <p:cNvSpPr txBox="1"/>
          <p:nvPr/>
        </p:nvSpPr>
        <p:spPr>
          <a:xfrm rot="-5400000">
            <a:off x="6034041" y="2950316"/>
            <a:ext cx="1605429" cy="390363"/>
          </a:xfrm>
          <a:prstGeom prst="rect">
            <a:avLst/>
          </a:prstGeom>
          <a:noFill/>
          <a:ln>
            <a:noFill/>
          </a:ln>
        </p:spPr>
        <p:txBody>
          <a:bodyPr spcFirstLastPara="1" wrap="square" lIns="91425" tIns="45700" rIns="91425" bIns="45700" anchor="t" anchorCtr="0">
            <a:noAutofit/>
          </a:bodyPr>
          <a:lstStyle/>
          <a:p>
            <a:pPr marL="6350" marR="0" lvl="1" indent="0" algn="ctr" rtl="0">
              <a:lnSpc>
                <a:spcPct val="70000"/>
              </a:lnSpc>
              <a:spcBef>
                <a:spcPts val="0"/>
              </a:spcBef>
              <a:spcAft>
                <a:spcPts val="0"/>
              </a:spcAft>
              <a:buClr>
                <a:srgbClr val="000000"/>
              </a:buClr>
              <a:buSzPts val="2600"/>
              <a:buFont typeface="Arial"/>
              <a:buNone/>
            </a:pPr>
            <a:r>
              <a:rPr lang="en-US" sz="2600" b="1" i="0" u="none" strike="noStrike" cap="none">
                <a:solidFill>
                  <a:srgbClr val="575D66"/>
                </a:solidFill>
                <a:latin typeface="Calibri"/>
                <a:ea typeface="Calibri"/>
                <a:cs typeface="Calibri"/>
                <a:sym typeface="Calibri"/>
              </a:rPr>
              <a:t>MISSION</a:t>
            </a:r>
            <a:endParaRPr sz="1400" b="0" i="0" u="none" strike="noStrike" cap="none">
              <a:solidFill>
                <a:srgbClr val="000000"/>
              </a:solidFill>
              <a:latin typeface="Arial"/>
              <a:ea typeface="Arial"/>
              <a:cs typeface="Arial"/>
              <a:sym typeface="Arial"/>
            </a:endParaRPr>
          </a:p>
        </p:txBody>
      </p:sp>
      <p:pic>
        <p:nvPicPr>
          <p:cNvPr id="121" name="Google Shape;121;p9"/>
          <p:cNvPicPr preferRelativeResize="0"/>
          <p:nvPr/>
        </p:nvPicPr>
        <p:blipFill rotWithShape="1">
          <a:blip r:embed="rId3">
            <a:alphaModFix/>
          </a:blip>
          <a:srcRect/>
          <a:stretch/>
        </p:blipFill>
        <p:spPr>
          <a:xfrm>
            <a:off x="7316345" y="4459451"/>
            <a:ext cx="1246258" cy="1762348"/>
          </a:xfrm>
          <a:prstGeom prst="rect">
            <a:avLst/>
          </a:prstGeom>
          <a:noFill/>
          <a:ln>
            <a:noFill/>
          </a:ln>
          <a:effectLst>
            <a:outerShdw blurRad="50800" dist="38100" dir="2700000" algn="tl" rotWithShape="0">
              <a:srgbClr val="000000">
                <a:alpha val="40000"/>
              </a:srgbClr>
            </a:outerShdw>
          </a:effectLst>
        </p:spPr>
      </p:pic>
      <p:sp>
        <p:nvSpPr>
          <p:cNvPr id="122" name="Google Shape;122;p9"/>
          <p:cNvSpPr txBox="1"/>
          <p:nvPr/>
        </p:nvSpPr>
        <p:spPr>
          <a:xfrm>
            <a:off x="8711417" y="4964883"/>
            <a:ext cx="3598513" cy="830997"/>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NUI Galway’s current </a:t>
            </a:r>
            <a:endParaRPr sz="1400" b="0" i="0" u="none" strike="noStrike" cap="none">
              <a:solidFill>
                <a:srgbClr val="000000"/>
              </a:solidFill>
              <a:latin typeface="Arial"/>
              <a:ea typeface="Arial"/>
              <a:cs typeface="Arial"/>
              <a:sym typeface="Arial"/>
            </a:endParaRPr>
          </a:p>
          <a:p>
            <a:pPr marL="6350" marR="0" lvl="1"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strategy is available at:</a:t>
            </a:r>
            <a:br>
              <a:rPr lang="en-US" sz="1600" b="0" i="0" u="none" strike="noStrike" cap="none">
                <a:solidFill>
                  <a:schemeClr val="dk1"/>
                </a:solidFill>
                <a:latin typeface="Calibri"/>
                <a:ea typeface="Calibri"/>
                <a:cs typeface="Calibri"/>
                <a:sym typeface="Calibri"/>
              </a:rPr>
            </a:br>
            <a:r>
              <a:rPr lang="en-US" sz="1600" b="1" i="0" u="none" strike="noStrike" cap="none">
                <a:solidFill>
                  <a:srgbClr val="1798F0"/>
                </a:solidFill>
                <a:latin typeface="Calibri"/>
                <a:ea typeface="Calibri"/>
                <a:cs typeface="Calibri"/>
                <a:sym typeface="Calibri"/>
              </a:rPr>
              <a:t>www.nuigalway.ie/vision2020</a:t>
            </a:r>
            <a:endParaRPr sz="1400" b="0" i="0" u="none" strike="noStrike" cap="none">
              <a:solidFill>
                <a:srgbClr val="000000"/>
              </a:solidFill>
              <a:latin typeface="Arial"/>
              <a:ea typeface="Arial"/>
              <a:cs typeface="Arial"/>
              <a:sym typeface="Arial"/>
            </a:endParaRPr>
          </a:p>
        </p:txBody>
      </p:sp>
      <p:sp>
        <p:nvSpPr>
          <p:cNvPr id="123" name="Google Shape;123;p9"/>
          <p:cNvSpPr txBox="1"/>
          <p:nvPr/>
        </p:nvSpPr>
        <p:spPr>
          <a:xfrm>
            <a:off x="1011599" y="2539352"/>
            <a:ext cx="4366416" cy="2554545"/>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NUI Galway will be a leading global university, renowned for our distinctive areas of research, recognised as an institution of choice for our teaching </a:t>
            </a:r>
            <a:br>
              <a:rPr lang="en-US" sz="2000" b="0" i="0" u="none" strike="noStrike" cap="none">
                <a:solidFill>
                  <a:schemeClr val="lt1"/>
                </a:solidFill>
                <a:latin typeface="Calibri"/>
                <a:ea typeface="Calibri"/>
                <a:cs typeface="Calibri"/>
                <a:sym typeface="Calibri"/>
              </a:rPr>
            </a:br>
            <a:r>
              <a:rPr lang="en-US" sz="2000" b="0" i="0" u="none" strike="noStrike" cap="none">
                <a:solidFill>
                  <a:schemeClr val="lt1"/>
                </a:solidFill>
                <a:latin typeface="Calibri"/>
                <a:ea typeface="Calibri"/>
                <a:cs typeface="Calibri"/>
                <a:sym typeface="Calibri"/>
              </a:rPr>
              <a:t>and scholarship, celebrated for our outstanding engagement with wider society, and enriched by a dynamic network of partnerships.</a:t>
            </a:r>
            <a:endParaRPr sz="1400" b="0" i="0" u="none" strike="noStrike" cap="none">
              <a:solidFill>
                <a:srgbClr val="000000"/>
              </a:solidFill>
              <a:latin typeface="Arial"/>
              <a:ea typeface="Arial"/>
              <a:cs typeface="Arial"/>
              <a:sym typeface="Arial"/>
            </a:endParaRPr>
          </a:p>
        </p:txBody>
      </p:sp>
      <p:sp>
        <p:nvSpPr>
          <p:cNvPr id="124" name="Google Shape;124;p9"/>
          <p:cNvSpPr txBox="1"/>
          <p:nvPr/>
        </p:nvSpPr>
        <p:spPr>
          <a:xfrm>
            <a:off x="7466498" y="2488948"/>
            <a:ext cx="4514568" cy="1323439"/>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To foster a vibrant community of students and staff, where distinguished learning, impactful research, and creative thinking are shared with the world.</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ivider Slide 2B">
  <p:cSld name="Divider Slide 2B">
    <p:spTree>
      <p:nvGrpSpPr>
        <p:cNvPr id="1" name="Shape 36"/>
        <p:cNvGrpSpPr/>
        <p:nvPr/>
      </p:nvGrpSpPr>
      <p:grpSpPr>
        <a:xfrm>
          <a:off x="0" y="0"/>
          <a:ext cx="0" cy="0"/>
          <a:chOff x="0" y="0"/>
          <a:chExt cx="0" cy="0"/>
        </a:xfrm>
      </p:grpSpPr>
      <p:pic>
        <p:nvPicPr>
          <p:cNvPr id="37" name="Google Shape;37;p4"/>
          <p:cNvPicPr preferRelativeResize="0"/>
          <p:nvPr/>
        </p:nvPicPr>
        <p:blipFill rotWithShape="1">
          <a:blip r:embed="rId2">
            <a:alphaModFix/>
          </a:blip>
          <a:srcRect/>
          <a:stretch/>
        </p:blipFill>
        <p:spPr>
          <a:xfrm>
            <a:off x="-13252" y="0"/>
            <a:ext cx="12205252" cy="6897756"/>
          </a:xfrm>
          <a:prstGeom prst="rect">
            <a:avLst/>
          </a:prstGeom>
          <a:noFill/>
          <a:ln>
            <a:noFill/>
          </a:ln>
        </p:spPr>
      </p:pic>
      <p:sp>
        <p:nvSpPr>
          <p:cNvPr id="38" name="Google Shape;38;p4"/>
          <p:cNvSpPr/>
          <p:nvPr/>
        </p:nvSpPr>
        <p:spPr>
          <a:xfrm>
            <a:off x="5770821" y="0"/>
            <a:ext cx="6421179" cy="6909258"/>
          </a:xfrm>
          <a:custGeom>
            <a:avLst/>
            <a:gdLst/>
            <a:ahLst/>
            <a:cxnLst/>
            <a:rect l="l" t="t" r="r" b="b"/>
            <a:pathLst>
              <a:path w="6421179" h="6909258" extrusionOk="0">
                <a:moveTo>
                  <a:pt x="0" y="0"/>
                </a:moveTo>
                <a:lnTo>
                  <a:pt x="6421179" y="0"/>
                </a:lnTo>
                <a:lnTo>
                  <a:pt x="6421179" y="6897756"/>
                </a:lnTo>
                <a:lnTo>
                  <a:pt x="994913" y="6909258"/>
                </a:lnTo>
                <a:lnTo>
                  <a:pt x="0" y="0"/>
                </a:lnTo>
                <a:close/>
              </a:path>
            </a:pathLst>
          </a:custGeom>
          <a:solidFill>
            <a:srgbClr val="75114A">
              <a:alpha val="7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39" name="Google Shape;39;p4"/>
          <p:cNvPicPr preferRelativeResize="0"/>
          <p:nvPr/>
        </p:nvPicPr>
        <p:blipFill rotWithShape="1">
          <a:blip r:embed="rId3">
            <a:alphaModFix/>
          </a:blip>
          <a:srcRect/>
          <a:stretch/>
        </p:blipFill>
        <p:spPr>
          <a:xfrm>
            <a:off x="469781" y="385650"/>
            <a:ext cx="2350008" cy="725424"/>
          </a:xfrm>
          <a:prstGeom prst="rect">
            <a:avLst/>
          </a:prstGeom>
          <a:noFill/>
          <a:ln>
            <a:noFill/>
          </a:ln>
        </p:spPr>
      </p:pic>
      <p:sp>
        <p:nvSpPr>
          <p:cNvPr id="40" name="Google Shape;40;p4"/>
          <p:cNvSpPr txBox="1"/>
          <p:nvPr/>
        </p:nvSpPr>
        <p:spPr>
          <a:xfrm>
            <a:off x="7626037" y="-1239550"/>
            <a:ext cx="4104285" cy="4770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IE" sz="2500" b="0" i="0" u="none" strike="noStrike" cap="none">
                <a:solidFill>
                  <a:schemeClr val="lt1"/>
                </a:solidFill>
                <a:latin typeface="Garamond"/>
                <a:ea typeface="Garamond"/>
                <a:cs typeface="Garamond"/>
                <a:sym typeface="Garamond"/>
              </a:rPr>
              <a:t>Sub text</a:t>
            </a:r>
            <a:endParaRPr sz="1400" b="0" i="0" u="none" strike="noStrike" cap="none">
              <a:solidFill>
                <a:srgbClr val="000000"/>
              </a:solidFill>
              <a:latin typeface="Arial"/>
              <a:ea typeface="Arial"/>
              <a:cs typeface="Arial"/>
              <a:sym typeface="Arial"/>
            </a:endParaRPr>
          </a:p>
        </p:txBody>
      </p:sp>
      <p:sp>
        <p:nvSpPr>
          <p:cNvPr id="41" name="Google Shape;41;p4"/>
          <p:cNvSpPr txBox="1">
            <a:spLocks noGrp="1"/>
          </p:cNvSpPr>
          <p:nvPr>
            <p:ph type="ctrTitle"/>
          </p:nvPr>
        </p:nvSpPr>
        <p:spPr>
          <a:xfrm>
            <a:off x="6779669" y="731126"/>
            <a:ext cx="5161960" cy="2208766"/>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lt1"/>
              </a:buClr>
              <a:buSzPts val="6600"/>
              <a:buFont typeface="Calibri"/>
              <a:buNone/>
              <a:defRPr sz="66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2" name="Google Shape;42;p4"/>
          <p:cNvSpPr txBox="1">
            <a:spLocks noGrp="1"/>
          </p:cNvSpPr>
          <p:nvPr>
            <p:ph type="subTitle" idx="1"/>
          </p:nvPr>
        </p:nvSpPr>
        <p:spPr>
          <a:xfrm>
            <a:off x="6815555" y="3111500"/>
            <a:ext cx="5126074" cy="2870199"/>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lt1"/>
              </a:buClr>
              <a:buSzPts val="3000"/>
              <a:buFont typeface="Arial"/>
              <a:buNone/>
              <a:defRPr sz="3000" b="0" i="0" u="none" strike="noStrike" cap="none">
                <a:solidFill>
                  <a:schemeClr val="lt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Garamond"/>
                <a:ea typeface="Garamond"/>
                <a:cs typeface="Garamond"/>
                <a:sym typeface="Garamond"/>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43" name="Google Shape;43;p4"/>
          <p:cNvSpPr txBox="1">
            <a:spLocks noGrp="1"/>
          </p:cNvSpPr>
          <p:nvPr>
            <p:ph type="dt" idx="10"/>
          </p:nvPr>
        </p:nvSpPr>
        <p:spPr>
          <a:xfrm>
            <a:off x="270643"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44" name="Google Shape;44;p4"/>
          <p:cNvSpPr txBox="1">
            <a:spLocks noGrp="1"/>
          </p:cNvSpPr>
          <p:nvPr>
            <p:ph type="ftr" idx="11"/>
          </p:nvPr>
        </p:nvSpPr>
        <p:spPr>
          <a:xfrm>
            <a:off x="7826829" y="6361571"/>
            <a:ext cx="4114800" cy="365125"/>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5_Blank">
  <p:cSld name="5_Blank">
    <p:spTree>
      <p:nvGrpSpPr>
        <p:cNvPr id="1" name="Shape 125"/>
        <p:cNvGrpSpPr/>
        <p:nvPr/>
      </p:nvGrpSpPr>
      <p:grpSpPr>
        <a:xfrm>
          <a:off x="0" y="0"/>
          <a:ext cx="0" cy="0"/>
          <a:chOff x="0" y="0"/>
          <a:chExt cx="0" cy="0"/>
        </a:xfrm>
      </p:grpSpPr>
      <p:sp>
        <p:nvSpPr>
          <p:cNvPr id="126" name="Google Shape;126;p10"/>
          <p:cNvSpPr/>
          <p:nvPr/>
        </p:nvSpPr>
        <p:spPr>
          <a:xfrm>
            <a:off x="0" y="0"/>
            <a:ext cx="12192000" cy="6858000"/>
          </a:xfrm>
          <a:prstGeom prst="rect">
            <a:avLst/>
          </a:prstGeom>
          <a:solidFill>
            <a:srgbClr val="88D1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8D08C"/>
              </a:solidFill>
              <a:latin typeface="Calibri"/>
              <a:ea typeface="Calibri"/>
              <a:cs typeface="Calibri"/>
              <a:sym typeface="Calibri"/>
            </a:endParaRPr>
          </a:p>
        </p:txBody>
      </p:sp>
      <p:pic>
        <p:nvPicPr>
          <p:cNvPr id="127" name="Google Shape;127;p10"/>
          <p:cNvPicPr preferRelativeResize="0"/>
          <p:nvPr/>
        </p:nvPicPr>
        <p:blipFill rotWithShape="1">
          <a:blip r:embed="rId2">
            <a:alphaModFix/>
          </a:blip>
          <a:srcRect t="3148" b="9178"/>
          <a:stretch/>
        </p:blipFill>
        <p:spPr>
          <a:xfrm>
            <a:off x="2724841" y="-1"/>
            <a:ext cx="5828812" cy="6858001"/>
          </a:xfrm>
          <a:prstGeom prst="rect">
            <a:avLst/>
          </a:prstGeom>
          <a:noFill/>
          <a:ln>
            <a:noFill/>
          </a:ln>
          <a:effectLst>
            <a:outerShdw blurRad="165100" dist="38100" dir="2700000" sx="103000" sy="103000" algn="tl" rotWithShape="0">
              <a:srgbClr val="000000">
                <a:alpha val="34509"/>
              </a:srgbClr>
            </a:outerShdw>
          </a:effectLst>
        </p:spPr>
      </p:pic>
      <p:sp>
        <p:nvSpPr>
          <p:cNvPr id="128" name="Google Shape;128;p10"/>
          <p:cNvSpPr txBox="1"/>
          <p:nvPr/>
        </p:nvSpPr>
        <p:spPr>
          <a:xfrm>
            <a:off x="8338280" y="2624313"/>
            <a:ext cx="3598513" cy="2215991"/>
          </a:xfrm>
          <a:prstGeom prst="rect">
            <a:avLst/>
          </a:prstGeom>
          <a:noFill/>
          <a:ln>
            <a:noFill/>
          </a:ln>
        </p:spPr>
        <p:txBody>
          <a:bodyPr spcFirstLastPara="1" wrap="square" lIns="91425" tIns="45700" rIns="91425" bIns="45700" anchor="t" anchorCtr="0">
            <a:noAutofit/>
          </a:bodyPr>
          <a:lstStyle/>
          <a:p>
            <a:pPr marL="635000" marR="0" lvl="1" indent="0" algn="l" rtl="0">
              <a:lnSpc>
                <a:spcPct val="150000"/>
              </a:lnSpc>
              <a:spcBef>
                <a:spcPts val="0"/>
              </a:spcBef>
              <a:spcAft>
                <a:spcPts val="0"/>
              </a:spcAft>
              <a:buClr>
                <a:srgbClr val="000000"/>
              </a:buClr>
              <a:buSzPts val="2300"/>
              <a:buFont typeface="Arial"/>
              <a:buNone/>
            </a:pPr>
            <a:r>
              <a:rPr lang="en-US" sz="2300" b="1" i="0" u="none" strike="noStrike" cap="none">
                <a:solidFill>
                  <a:schemeClr val="lt1"/>
                </a:solidFill>
                <a:latin typeface="Calibri"/>
                <a:ea typeface="Calibri"/>
                <a:cs typeface="Calibri"/>
                <a:sym typeface="Calibri"/>
              </a:rPr>
              <a:t>Medical Academies</a:t>
            </a:r>
            <a:endParaRPr sz="1400" b="0" i="0" u="none" strike="noStrike" cap="none">
              <a:solidFill>
                <a:srgbClr val="000000"/>
              </a:solidFill>
              <a:latin typeface="Arial"/>
              <a:ea typeface="Arial"/>
              <a:cs typeface="Arial"/>
              <a:sym typeface="Arial"/>
            </a:endParaRPr>
          </a:p>
          <a:p>
            <a:pPr marL="635000" marR="0" lvl="1" indent="0" algn="l" rtl="0">
              <a:lnSpc>
                <a:spcPct val="150000"/>
              </a:lnSpc>
              <a:spcBef>
                <a:spcPts val="0"/>
              </a:spcBef>
              <a:spcAft>
                <a:spcPts val="0"/>
              </a:spcAft>
              <a:buClr>
                <a:srgbClr val="000000"/>
              </a:buClr>
              <a:buSzPts val="2300"/>
              <a:buFont typeface="Arial"/>
              <a:buNone/>
            </a:pPr>
            <a:r>
              <a:rPr lang="en-US" sz="2300" b="1" i="0" u="none" strike="noStrike" cap="none">
                <a:solidFill>
                  <a:schemeClr val="lt1"/>
                </a:solidFill>
                <a:latin typeface="Calibri"/>
                <a:ea typeface="Calibri"/>
                <a:cs typeface="Calibri"/>
                <a:sym typeface="Calibri"/>
              </a:rPr>
              <a:t>Teaching Centres</a:t>
            </a:r>
            <a:endParaRPr sz="2300" b="1" i="0" u="none" strike="noStrike" cap="none">
              <a:solidFill>
                <a:schemeClr val="lt1"/>
              </a:solidFill>
              <a:latin typeface="Calibri"/>
              <a:ea typeface="Calibri"/>
              <a:cs typeface="Calibri"/>
              <a:sym typeface="Calibri"/>
            </a:endParaRPr>
          </a:p>
          <a:p>
            <a:pPr marL="635000" marR="0" lvl="1" indent="0" algn="l" rtl="0">
              <a:lnSpc>
                <a:spcPct val="150000"/>
              </a:lnSpc>
              <a:spcBef>
                <a:spcPts val="0"/>
              </a:spcBef>
              <a:spcAft>
                <a:spcPts val="0"/>
              </a:spcAft>
              <a:buClr>
                <a:srgbClr val="000000"/>
              </a:buClr>
              <a:buSzPts val="2300"/>
              <a:buFont typeface="Arial"/>
              <a:buNone/>
            </a:pPr>
            <a:r>
              <a:rPr lang="en-US" sz="2300" b="1" i="0" u="none" strike="noStrike" cap="none">
                <a:solidFill>
                  <a:schemeClr val="lt1"/>
                </a:solidFill>
                <a:latin typeface="Calibri"/>
                <a:ea typeface="Calibri"/>
                <a:cs typeface="Calibri"/>
                <a:sym typeface="Calibri"/>
              </a:rPr>
              <a:t>Irish-Language Centres</a:t>
            </a:r>
            <a:endParaRPr sz="2300" b="1" i="0" u="none" strike="noStrike" cap="none">
              <a:solidFill>
                <a:schemeClr val="lt1"/>
              </a:solidFill>
              <a:latin typeface="Calibri"/>
              <a:ea typeface="Calibri"/>
              <a:cs typeface="Calibri"/>
              <a:sym typeface="Calibri"/>
            </a:endParaRPr>
          </a:p>
          <a:p>
            <a:pPr marL="635000" marR="0" lvl="1" indent="0" algn="l" rtl="0">
              <a:lnSpc>
                <a:spcPct val="150000"/>
              </a:lnSpc>
              <a:spcBef>
                <a:spcPts val="0"/>
              </a:spcBef>
              <a:spcAft>
                <a:spcPts val="0"/>
              </a:spcAft>
              <a:buClr>
                <a:srgbClr val="000000"/>
              </a:buClr>
              <a:buSzPts val="2300"/>
              <a:buFont typeface="Arial"/>
              <a:buNone/>
            </a:pPr>
            <a:r>
              <a:rPr lang="en-US" sz="2300" b="1" i="0" u="none" strike="noStrike" cap="none">
                <a:solidFill>
                  <a:schemeClr val="lt1"/>
                </a:solidFill>
                <a:latin typeface="Calibri"/>
                <a:ea typeface="Calibri"/>
                <a:cs typeface="Calibri"/>
                <a:sym typeface="Calibri"/>
              </a:rPr>
              <a:t>Research Centres</a:t>
            </a:r>
            <a:endParaRPr sz="2300" b="1" i="0" u="none" strike="noStrike" cap="none">
              <a:solidFill>
                <a:schemeClr val="lt1"/>
              </a:solidFill>
              <a:latin typeface="Calibri"/>
              <a:ea typeface="Calibri"/>
              <a:cs typeface="Calibri"/>
              <a:sym typeface="Calibri"/>
            </a:endParaRPr>
          </a:p>
        </p:txBody>
      </p:sp>
      <p:sp>
        <p:nvSpPr>
          <p:cNvPr id="129" name="Google Shape;129;p10"/>
          <p:cNvSpPr txBox="1"/>
          <p:nvPr/>
        </p:nvSpPr>
        <p:spPr>
          <a:xfrm>
            <a:off x="398405" y="381158"/>
            <a:ext cx="3939325" cy="1315360"/>
          </a:xfrm>
          <a:prstGeom prst="rect">
            <a:avLst/>
          </a:prstGeom>
          <a:noFill/>
          <a:ln>
            <a:noFill/>
          </a:ln>
        </p:spPr>
        <p:txBody>
          <a:bodyPr spcFirstLastPara="1" wrap="square" lIns="91425" tIns="45700" rIns="91425" bIns="45700" anchor="t" anchorCtr="0">
            <a:noAutofit/>
          </a:bodyPr>
          <a:lstStyle/>
          <a:p>
            <a:pPr marL="6350" marR="0" lvl="1" indent="0" algn="l" rtl="0">
              <a:lnSpc>
                <a:spcPct val="70000"/>
              </a:lnSpc>
              <a:spcBef>
                <a:spcPts val="0"/>
              </a:spcBef>
              <a:spcAft>
                <a:spcPts val="0"/>
              </a:spcAft>
              <a:buClr>
                <a:srgbClr val="000000"/>
              </a:buClr>
              <a:buSzPts val="5500"/>
              <a:buFont typeface="Arial"/>
              <a:buNone/>
            </a:pPr>
            <a:r>
              <a:rPr lang="en-US" sz="5500" b="0" i="0" u="none" strike="noStrike" cap="none">
                <a:solidFill>
                  <a:schemeClr val="lt1"/>
                </a:solidFill>
                <a:latin typeface="Calibri"/>
                <a:ea typeface="Calibri"/>
                <a:cs typeface="Calibri"/>
                <a:sym typeface="Calibri"/>
              </a:rPr>
              <a:t>NUI Galway</a:t>
            </a:r>
            <a:endParaRPr sz="1400" b="0" i="0" u="none" strike="noStrike" cap="none">
              <a:solidFill>
                <a:srgbClr val="000000"/>
              </a:solidFill>
              <a:latin typeface="Arial"/>
              <a:ea typeface="Arial"/>
              <a:cs typeface="Arial"/>
              <a:sym typeface="Arial"/>
            </a:endParaRPr>
          </a:p>
          <a:p>
            <a:pPr marL="6350" marR="0" lvl="1" indent="0" algn="l" rtl="0">
              <a:lnSpc>
                <a:spcPct val="70000"/>
              </a:lnSpc>
              <a:spcBef>
                <a:spcPts val="0"/>
              </a:spcBef>
              <a:spcAft>
                <a:spcPts val="0"/>
              </a:spcAft>
              <a:buClr>
                <a:srgbClr val="000000"/>
              </a:buClr>
              <a:buSzPts val="5500"/>
              <a:buFont typeface="Arial"/>
              <a:buNone/>
            </a:pPr>
            <a:r>
              <a:rPr lang="en-US" sz="5500" b="0" i="0" u="none" strike="noStrike" cap="none">
                <a:solidFill>
                  <a:schemeClr val="lt1"/>
                </a:solidFill>
                <a:latin typeface="Calibri"/>
                <a:ea typeface="Calibri"/>
                <a:cs typeface="Calibri"/>
                <a:sym typeface="Calibri"/>
              </a:rPr>
              <a:t>Campuses</a:t>
            </a:r>
            <a:endParaRPr sz="1400" b="0" i="0" u="none" strike="noStrike" cap="none">
              <a:solidFill>
                <a:srgbClr val="000000"/>
              </a:solidFill>
              <a:latin typeface="Arial"/>
              <a:ea typeface="Arial"/>
              <a:cs typeface="Arial"/>
              <a:sym typeface="Arial"/>
            </a:endParaRPr>
          </a:p>
        </p:txBody>
      </p:sp>
      <p:sp>
        <p:nvSpPr>
          <p:cNvPr id="130" name="Google Shape;130;p10"/>
          <p:cNvSpPr txBox="1"/>
          <p:nvPr/>
        </p:nvSpPr>
        <p:spPr>
          <a:xfrm>
            <a:off x="4839292" y="4732515"/>
            <a:ext cx="1902898" cy="568361"/>
          </a:xfrm>
          <a:prstGeom prst="rect">
            <a:avLst/>
          </a:prstGeom>
          <a:noFill/>
          <a:ln>
            <a:noFill/>
          </a:ln>
        </p:spPr>
        <p:txBody>
          <a:bodyPr spcFirstLastPara="1" wrap="square" lIns="91425" tIns="45700" rIns="91425" bIns="45700" anchor="t" anchorCtr="0">
            <a:noAutofit/>
          </a:bodyPr>
          <a:lstStyle/>
          <a:p>
            <a:pPr marL="12700" marR="0" lvl="1" indent="0" algn="l" rtl="0">
              <a:lnSpc>
                <a:spcPct val="150000"/>
              </a:lnSpc>
              <a:spcBef>
                <a:spcPts val="0"/>
              </a:spcBef>
              <a:spcAft>
                <a:spcPts val="0"/>
              </a:spcAft>
              <a:buClr>
                <a:srgbClr val="000000"/>
              </a:buClr>
              <a:buSzPts val="2300"/>
              <a:buFont typeface="Arial"/>
              <a:buNone/>
            </a:pPr>
            <a:r>
              <a:rPr lang="en-US" sz="2300" b="1" i="0" u="none" strike="noStrike" cap="none">
                <a:solidFill>
                  <a:schemeClr val="lt1"/>
                </a:solidFill>
                <a:latin typeface="Calibri"/>
                <a:ea typeface="Calibri"/>
                <a:cs typeface="Calibri"/>
                <a:sym typeface="Calibri"/>
              </a:rPr>
              <a:t>Limerick</a:t>
            </a:r>
            <a:endParaRPr sz="1400" b="0" i="0" u="none" strike="noStrike" cap="none">
              <a:solidFill>
                <a:srgbClr val="000000"/>
              </a:solidFill>
              <a:latin typeface="Arial"/>
              <a:ea typeface="Arial"/>
              <a:cs typeface="Arial"/>
              <a:sym typeface="Arial"/>
            </a:endParaRPr>
          </a:p>
        </p:txBody>
      </p:sp>
      <p:sp>
        <p:nvSpPr>
          <p:cNvPr id="131" name="Google Shape;131;p10"/>
          <p:cNvSpPr/>
          <p:nvPr/>
        </p:nvSpPr>
        <p:spPr>
          <a:xfrm>
            <a:off x="4692197" y="5007677"/>
            <a:ext cx="185186" cy="185184"/>
          </a:xfrm>
          <a:prstGeom prst="ellipse">
            <a:avLst/>
          </a:prstGeom>
          <a:solidFill>
            <a:srgbClr val="28467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10"/>
          <p:cNvSpPr txBox="1"/>
          <p:nvPr/>
        </p:nvSpPr>
        <p:spPr>
          <a:xfrm>
            <a:off x="6801846" y="3688213"/>
            <a:ext cx="1545842" cy="568361"/>
          </a:xfrm>
          <a:prstGeom prst="rect">
            <a:avLst/>
          </a:prstGeom>
          <a:noFill/>
          <a:ln>
            <a:noFill/>
          </a:ln>
        </p:spPr>
        <p:txBody>
          <a:bodyPr spcFirstLastPara="1" wrap="square" lIns="91425" tIns="45700" rIns="91425" bIns="45700" anchor="t" anchorCtr="0">
            <a:noAutofit/>
          </a:bodyPr>
          <a:lstStyle/>
          <a:p>
            <a:pPr marL="12700" marR="0" lvl="1" indent="0" algn="l" rtl="0">
              <a:lnSpc>
                <a:spcPct val="150000"/>
              </a:lnSpc>
              <a:spcBef>
                <a:spcPts val="0"/>
              </a:spcBef>
              <a:spcAft>
                <a:spcPts val="0"/>
              </a:spcAft>
              <a:buClr>
                <a:srgbClr val="000000"/>
              </a:buClr>
              <a:buSzPts val="2300"/>
              <a:buFont typeface="Arial"/>
              <a:buNone/>
            </a:pPr>
            <a:r>
              <a:rPr lang="en-US" sz="2300" b="1" i="0" u="none" strike="noStrike" cap="none">
                <a:solidFill>
                  <a:schemeClr val="lt1"/>
                </a:solidFill>
                <a:latin typeface="Calibri"/>
                <a:ea typeface="Calibri"/>
                <a:cs typeface="Calibri"/>
                <a:sym typeface="Calibri"/>
              </a:rPr>
              <a:t>Dublin</a:t>
            </a:r>
            <a:endParaRPr sz="2300" b="1" i="0" u="none" strike="noStrike" cap="none">
              <a:solidFill>
                <a:schemeClr val="lt1"/>
              </a:solidFill>
              <a:latin typeface="Calibri"/>
              <a:ea typeface="Calibri"/>
              <a:cs typeface="Calibri"/>
              <a:sym typeface="Calibri"/>
            </a:endParaRPr>
          </a:p>
        </p:txBody>
      </p:sp>
      <p:sp>
        <p:nvSpPr>
          <p:cNvPr id="133" name="Google Shape;133;p10"/>
          <p:cNvSpPr/>
          <p:nvPr/>
        </p:nvSpPr>
        <p:spPr>
          <a:xfrm>
            <a:off x="7524449" y="3737032"/>
            <a:ext cx="185186" cy="185184"/>
          </a:xfrm>
          <a:prstGeom prst="ellipse">
            <a:avLst/>
          </a:prstGeom>
          <a:solidFill>
            <a:srgbClr val="28467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4" name="Google Shape;134;p10"/>
          <p:cNvSpPr txBox="1"/>
          <p:nvPr/>
        </p:nvSpPr>
        <p:spPr>
          <a:xfrm>
            <a:off x="7202902" y="1137911"/>
            <a:ext cx="1545842" cy="568361"/>
          </a:xfrm>
          <a:prstGeom prst="rect">
            <a:avLst/>
          </a:prstGeom>
          <a:noFill/>
          <a:ln>
            <a:noFill/>
          </a:ln>
        </p:spPr>
        <p:txBody>
          <a:bodyPr spcFirstLastPara="1" wrap="square" lIns="91425" tIns="45700" rIns="91425" bIns="45700" anchor="t" anchorCtr="0">
            <a:noAutofit/>
          </a:bodyPr>
          <a:lstStyle/>
          <a:p>
            <a:pPr marL="12700" marR="0" lvl="1" indent="0" algn="l" rtl="0">
              <a:lnSpc>
                <a:spcPct val="150000"/>
              </a:lnSpc>
              <a:spcBef>
                <a:spcPts val="0"/>
              </a:spcBef>
              <a:spcAft>
                <a:spcPts val="0"/>
              </a:spcAft>
              <a:buClr>
                <a:srgbClr val="000000"/>
              </a:buClr>
              <a:buSzPts val="2300"/>
              <a:buFont typeface="Arial"/>
              <a:buNone/>
            </a:pPr>
            <a:r>
              <a:rPr lang="en-US" sz="2300" b="1" i="0" u="none" strike="noStrike" cap="none">
                <a:solidFill>
                  <a:schemeClr val="lt1"/>
                </a:solidFill>
                <a:latin typeface="Calibri"/>
                <a:ea typeface="Calibri"/>
                <a:cs typeface="Calibri"/>
                <a:sym typeface="Calibri"/>
              </a:rPr>
              <a:t>Belfast</a:t>
            </a:r>
            <a:endParaRPr sz="2300" b="1" i="0" u="none" strike="noStrike" cap="none">
              <a:solidFill>
                <a:schemeClr val="lt1"/>
              </a:solidFill>
              <a:latin typeface="Calibri"/>
              <a:ea typeface="Calibri"/>
              <a:cs typeface="Calibri"/>
              <a:sym typeface="Calibri"/>
            </a:endParaRPr>
          </a:p>
        </p:txBody>
      </p:sp>
      <p:sp>
        <p:nvSpPr>
          <p:cNvPr id="135" name="Google Shape;135;p10"/>
          <p:cNvSpPr/>
          <p:nvPr/>
        </p:nvSpPr>
        <p:spPr>
          <a:xfrm>
            <a:off x="7887594" y="1161947"/>
            <a:ext cx="185186" cy="185184"/>
          </a:xfrm>
          <a:prstGeom prst="ellipse">
            <a:avLst/>
          </a:prstGeom>
          <a:solidFill>
            <a:srgbClr val="28467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6" name="Google Shape;136;p10"/>
          <p:cNvSpPr txBox="1"/>
          <p:nvPr/>
        </p:nvSpPr>
        <p:spPr>
          <a:xfrm>
            <a:off x="4542221" y="3893712"/>
            <a:ext cx="1902898" cy="568361"/>
          </a:xfrm>
          <a:prstGeom prst="rect">
            <a:avLst/>
          </a:prstGeom>
          <a:noFill/>
          <a:ln>
            <a:noFill/>
          </a:ln>
        </p:spPr>
        <p:txBody>
          <a:bodyPr spcFirstLastPara="1" wrap="square" lIns="91425" tIns="45700" rIns="91425" bIns="45700" anchor="t" anchorCtr="0">
            <a:noAutofit/>
          </a:bodyPr>
          <a:lstStyle/>
          <a:p>
            <a:pPr marL="12700" marR="0" lvl="1" indent="0" algn="l" rtl="0">
              <a:lnSpc>
                <a:spcPct val="150000"/>
              </a:lnSpc>
              <a:spcBef>
                <a:spcPts val="0"/>
              </a:spcBef>
              <a:spcAft>
                <a:spcPts val="0"/>
              </a:spcAft>
              <a:buClr>
                <a:srgbClr val="000000"/>
              </a:buClr>
              <a:buSzPts val="2300"/>
              <a:buFont typeface="Arial"/>
              <a:buNone/>
            </a:pPr>
            <a:r>
              <a:rPr lang="en-US" sz="2300" b="1" i="0" u="none" strike="noStrike" cap="none">
                <a:solidFill>
                  <a:schemeClr val="lt1"/>
                </a:solidFill>
                <a:latin typeface="Calibri"/>
                <a:ea typeface="Calibri"/>
                <a:cs typeface="Calibri"/>
                <a:sym typeface="Calibri"/>
              </a:rPr>
              <a:t>GALWAY</a:t>
            </a:r>
            <a:endParaRPr sz="1400" b="0" i="0" u="none" strike="noStrike" cap="none">
              <a:solidFill>
                <a:srgbClr val="000000"/>
              </a:solidFill>
              <a:latin typeface="Arial"/>
              <a:ea typeface="Arial"/>
              <a:cs typeface="Arial"/>
              <a:sym typeface="Arial"/>
            </a:endParaRPr>
          </a:p>
        </p:txBody>
      </p:sp>
      <p:pic>
        <p:nvPicPr>
          <p:cNvPr id="137" name="Google Shape;137;p10"/>
          <p:cNvPicPr preferRelativeResize="0"/>
          <p:nvPr/>
        </p:nvPicPr>
        <p:blipFill rotWithShape="1">
          <a:blip r:embed="rId3">
            <a:alphaModFix/>
          </a:blip>
          <a:srcRect r="69543"/>
          <a:stretch/>
        </p:blipFill>
        <p:spPr>
          <a:xfrm>
            <a:off x="4219636" y="3671015"/>
            <a:ext cx="314705" cy="319073"/>
          </a:xfrm>
          <a:prstGeom prst="rect">
            <a:avLst/>
          </a:prstGeom>
          <a:noFill/>
          <a:ln>
            <a:noFill/>
          </a:ln>
        </p:spPr>
      </p:pic>
      <p:grpSp>
        <p:nvGrpSpPr>
          <p:cNvPr id="138" name="Google Shape;138;p10"/>
          <p:cNvGrpSpPr/>
          <p:nvPr/>
        </p:nvGrpSpPr>
        <p:grpSpPr>
          <a:xfrm>
            <a:off x="4113952" y="4134978"/>
            <a:ext cx="275642" cy="275642"/>
            <a:chOff x="4335701" y="3850853"/>
            <a:chExt cx="319888" cy="319888"/>
          </a:xfrm>
        </p:grpSpPr>
        <p:sp>
          <p:nvSpPr>
            <p:cNvPr id="139" name="Google Shape;139;p10"/>
            <p:cNvSpPr/>
            <p:nvPr/>
          </p:nvSpPr>
          <p:spPr>
            <a:xfrm>
              <a:off x="4335701" y="3850853"/>
              <a:ext cx="319888" cy="319888"/>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40" name="Google Shape;140;p10"/>
            <p:cNvPicPr preferRelativeResize="0"/>
            <p:nvPr/>
          </p:nvPicPr>
          <p:blipFill rotWithShape="1">
            <a:blip r:embed="rId4">
              <a:alphaModFix/>
            </a:blip>
            <a:srcRect r="76243"/>
            <a:stretch/>
          </p:blipFill>
          <p:spPr>
            <a:xfrm rot="10800000" flipH="1">
              <a:off x="4384776" y="3881320"/>
              <a:ext cx="252280" cy="258954"/>
            </a:xfrm>
            <a:prstGeom prst="rect">
              <a:avLst/>
            </a:prstGeom>
            <a:noFill/>
            <a:ln>
              <a:noFill/>
            </a:ln>
          </p:spPr>
        </p:pic>
      </p:grpSp>
      <p:grpSp>
        <p:nvGrpSpPr>
          <p:cNvPr id="141" name="Google Shape;141;p10"/>
          <p:cNvGrpSpPr/>
          <p:nvPr/>
        </p:nvGrpSpPr>
        <p:grpSpPr>
          <a:xfrm>
            <a:off x="4570188" y="3711756"/>
            <a:ext cx="249249" cy="249390"/>
            <a:chOff x="5235088" y="3530081"/>
            <a:chExt cx="289256" cy="289421"/>
          </a:xfrm>
        </p:grpSpPr>
        <p:sp>
          <p:nvSpPr>
            <p:cNvPr id="142" name="Google Shape;142;p10"/>
            <p:cNvSpPr/>
            <p:nvPr/>
          </p:nvSpPr>
          <p:spPr>
            <a:xfrm>
              <a:off x="5235986" y="3530081"/>
              <a:ext cx="288358" cy="289421"/>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43" name="Google Shape;143;p10"/>
            <p:cNvPicPr preferRelativeResize="0"/>
            <p:nvPr/>
          </p:nvPicPr>
          <p:blipFill rotWithShape="1">
            <a:blip r:embed="rId5">
              <a:alphaModFix/>
            </a:blip>
            <a:srcRect l="54698" t="-3348" r="20795" b="2790"/>
            <a:stretch/>
          </p:blipFill>
          <p:spPr>
            <a:xfrm flipH="1">
              <a:off x="5235088" y="3544831"/>
              <a:ext cx="262042" cy="260742"/>
            </a:xfrm>
            <a:prstGeom prst="rect">
              <a:avLst/>
            </a:prstGeom>
            <a:noFill/>
            <a:ln>
              <a:noFill/>
            </a:ln>
          </p:spPr>
        </p:pic>
      </p:grpSp>
      <p:grpSp>
        <p:nvGrpSpPr>
          <p:cNvPr id="144" name="Google Shape;144;p10"/>
          <p:cNvGrpSpPr/>
          <p:nvPr/>
        </p:nvGrpSpPr>
        <p:grpSpPr>
          <a:xfrm>
            <a:off x="4416555" y="4854386"/>
            <a:ext cx="275642" cy="275642"/>
            <a:chOff x="5527990" y="3750678"/>
            <a:chExt cx="393774" cy="393774"/>
          </a:xfrm>
        </p:grpSpPr>
        <p:sp>
          <p:nvSpPr>
            <p:cNvPr id="145" name="Google Shape;145;p10"/>
            <p:cNvSpPr/>
            <p:nvPr/>
          </p:nvSpPr>
          <p:spPr>
            <a:xfrm>
              <a:off x="5527990" y="3750678"/>
              <a:ext cx="393774" cy="393774"/>
            </a:xfrm>
            <a:prstGeom prst="ellipse">
              <a:avLst/>
            </a:prstGeom>
            <a:solidFill>
              <a:srgbClr val="FF8B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46" name="Google Shape;146;p10"/>
            <p:cNvPicPr preferRelativeResize="0"/>
            <p:nvPr/>
          </p:nvPicPr>
          <p:blipFill rotWithShape="1">
            <a:blip r:embed="rId4">
              <a:alphaModFix/>
            </a:blip>
            <a:srcRect l="27239" t="-3686" r="49004" b="3127"/>
            <a:stretch/>
          </p:blipFill>
          <p:spPr>
            <a:xfrm flipH="1">
              <a:off x="5560423" y="3788182"/>
              <a:ext cx="310550" cy="318766"/>
            </a:xfrm>
            <a:prstGeom prst="rect">
              <a:avLst/>
            </a:prstGeom>
            <a:noFill/>
            <a:ln>
              <a:noFill/>
            </a:ln>
          </p:spPr>
        </p:pic>
      </p:grpSp>
      <p:grpSp>
        <p:nvGrpSpPr>
          <p:cNvPr id="147" name="Google Shape;147;p10"/>
          <p:cNvGrpSpPr/>
          <p:nvPr/>
        </p:nvGrpSpPr>
        <p:grpSpPr>
          <a:xfrm>
            <a:off x="5131380" y="3692551"/>
            <a:ext cx="275642" cy="275642"/>
            <a:chOff x="5777361" y="3530081"/>
            <a:chExt cx="319888" cy="319888"/>
          </a:xfrm>
        </p:grpSpPr>
        <p:sp>
          <p:nvSpPr>
            <p:cNvPr id="148" name="Google Shape;148;p10"/>
            <p:cNvSpPr/>
            <p:nvPr/>
          </p:nvSpPr>
          <p:spPr>
            <a:xfrm>
              <a:off x="5777361" y="3530081"/>
              <a:ext cx="319888" cy="319888"/>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49" name="Google Shape;149;p10"/>
            <p:cNvPicPr preferRelativeResize="0"/>
            <p:nvPr/>
          </p:nvPicPr>
          <p:blipFill rotWithShape="1">
            <a:blip r:embed="rId4">
              <a:alphaModFix/>
            </a:blip>
            <a:srcRect r="76243"/>
            <a:stretch/>
          </p:blipFill>
          <p:spPr>
            <a:xfrm rot="10800000" flipH="1">
              <a:off x="5817162" y="3560548"/>
              <a:ext cx="252280" cy="258954"/>
            </a:xfrm>
            <a:prstGeom prst="rect">
              <a:avLst/>
            </a:prstGeom>
            <a:noFill/>
            <a:ln>
              <a:noFill/>
            </a:ln>
          </p:spPr>
        </p:pic>
      </p:grpSp>
      <p:grpSp>
        <p:nvGrpSpPr>
          <p:cNvPr id="150" name="Google Shape;150;p10"/>
          <p:cNvGrpSpPr/>
          <p:nvPr/>
        </p:nvGrpSpPr>
        <p:grpSpPr>
          <a:xfrm>
            <a:off x="3331116" y="3554904"/>
            <a:ext cx="275642" cy="275642"/>
            <a:chOff x="3845349" y="3308812"/>
            <a:chExt cx="319888" cy="319888"/>
          </a:xfrm>
        </p:grpSpPr>
        <p:sp>
          <p:nvSpPr>
            <p:cNvPr id="151" name="Google Shape;151;p10"/>
            <p:cNvSpPr/>
            <p:nvPr/>
          </p:nvSpPr>
          <p:spPr>
            <a:xfrm>
              <a:off x="3845349" y="3308812"/>
              <a:ext cx="319888" cy="319888"/>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52" name="Google Shape;152;p10"/>
            <p:cNvPicPr preferRelativeResize="0"/>
            <p:nvPr/>
          </p:nvPicPr>
          <p:blipFill rotWithShape="1">
            <a:blip r:embed="rId4">
              <a:alphaModFix/>
            </a:blip>
            <a:srcRect r="76243"/>
            <a:stretch/>
          </p:blipFill>
          <p:spPr>
            <a:xfrm rot="10800000" flipH="1">
              <a:off x="3885150" y="3339279"/>
              <a:ext cx="252280" cy="258954"/>
            </a:xfrm>
            <a:prstGeom prst="rect">
              <a:avLst/>
            </a:prstGeom>
            <a:noFill/>
            <a:ln>
              <a:noFill/>
            </a:ln>
          </p:spPr>
        </p:pic>
      </p:grpSp>
      <p:grpSp>
        <p:nvGrpSpPr>
          <p:cNvPr id="153" name="Google Shape;153;p10"/>
          <p:cNvGrpSpPr/>
          <p:nvPr/>
        </p:nvGrpSpPr>
        <p:grpSpPr>
          <a:xfrm>
            <a:off x="4819413" y="3114188"/>
            <a:ext cx="249249" cy="249390"/>
            <a:chOff x="5173661" y="3130180"/>
            <a:chExt cx="289256" cy="289421"/>
          </a:xfrm>
        </p:grpSpPr>
        <p:sp>
          <p:nvSpPr>
            <p:cNvPr id="154" name="Google Shape;154;p10"/>
            <p:cNvSpPr/>
            <p:nvPr/>
          </p:nvSpPr>
          <p:spPr>
            <a:xfrm>
              <a:off x="5174559" y="3130180"/>
              <a:ext cx="288358" cy="289421"/>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55" name="Google Shape;155;p10"/>
            <p:cNvPicPr preferRelativeResize="0"/>
            <p:nvPr/>
          </p:nvPicPr>
          <p:blipFill rotWithShape="1">
            <a:blip r:embed="rId5">
              <a:alphaModFix/>
            </a:blip>
            <a:srcRect l="54698" t="-3348" r="20795" b="2790"/>
            <a:stretch/>
          </p:blipFill>
          <p:spPr>
            <a:xfrm flipH="1">
              <a:off x="5173661" y="3144930"/>
              <a:ext cx="262042" cy="260742"/>
            </a:xfrm>
            <a:prstGeom prst="rect">
              <a:avLst/>
            </a:prstGeom>
            <a:noFill/>
            <a:ln>
              <a:noFill/>
            </a:ln>
          </p:spPr>
        </p:pic>
      </p:grpSp>
      <p:grpSp>
        <p:nvGrpSpPr>
          <p:cNvPr id="156" name="Google Shape;156;p10"/>
          <p:cNvGrpSpPr/>
          <p:nvPr/>
        </p:nvGrpSpPr>
        <p:grpSpPr>
          <a:xfrm>
            <a:off x="3955759" y="2638817"/>
            <a:ext cx="249249" cy="249390"/>
            <a:chOff x="4400356" y="3054140"/>
            <a:chExt cx="289256" cy="289421"/>
          </a:xfrm>
        </p:grpSpPr>
        <p:sp>
          <p:nvSpPr>
            <p:cNvPr id="157" name="Google Shape;157;p10"/>
            <p:cNvSpPr/>
            <p:nvPr/>
          </p:nvSpPr>
          <p:spPr>
            <a:xfrm>
              <a:off x="4401254" y="3054140"/>
              <a:ext cx="288358" cy="289421"/>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58" name="Google Shape;158;p10"/>
            <p:cNvPicPr preferRelativeResize="0"/>
            <p:nvPr/>
          </p:nvPicPr>
          <p:blipFill rotWithShape="1">
            <a:blip r:embed="rId5">
              <a:alphaModFix/>
            </a:blip>
            <a:srcRect l="54698" t="-3348" r="20795" b="2790"/>
            <a:stretch/>
          </p:blipFill>
          <p:spPr>
            <a:xfrm flipH="1">
              <a:off x="4400356" y="3068890"/>
              <a:ext cx="262042" cy="260742"/>
            </a:xfrm>
            <a:prstGeom prst="rect">
              <a:avLst/>
            </a:prstGeom>
            <a:noFill/>
            <a:ln>
              <a:noFill/>
            </a:ln>
          </p:spPr>
        </p:pic>
      </p:grpSp>
      <p:grpSp>
        <p:nvGrpSpPr>
          <p:cNvPr id="159" name="Google Shape;159;p10"/>
          <p:cNvGrpSpPr/>
          <p:nvPr/>
        </p:nvGrpSpPr>
        <p:grpSpPr>
          <a:xfrm>
            <a:off x="4870150" y="1803532"/>
            <a:ext cx="249249" cy="249390"/>
            <a:chOff x="5135034" y="1860358"/>
            <a:chExt cx="289256" cy="289421"/>
          </a:xfrm>
        </p:grpSpPr>
        <p:sp>
          <p:nvSpPr>
            <p:cNvPr id="160" name="Google Shape;160;p10"/>
            <p:cNvSpPr/>
            <p:nvPr/>
          </p:nvSpPr>
          <p:spPr>
            <a:xfrm>
              <a:off x="5135932" y="1860358"/>
              <a:ext cx="288358" cy="289421"/>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1" name="Google Shape;161;p10"/>
            <p:cNvPicPr preferRelativeResize="0"/>
            <p:nvPr/>
          </p:nvPicPr>
          <p:blipFill rotWithShape="1">
            <a:blip r:embed="rId5">
              <a:alphaModFix/>
            </a:blip>
            <a:srcRect l="54698" t="-3348" r="20795" b="2790"/>
            <a:stretch/>
          </p:blipFill>
          <p:spPr>
            <a:xfrm flipH="1">
              <a:off x="5135034" y="1875108"/>
              <a:ext cx="262042" cy="260742"/>
            </a:xfrm>
            <a:prstGeom prst="rect">
              <a:avLst/>
            </a:prstGeom>
            <a:noFill/>
            <a:ln>
              <a:noFill/>
            </a:ln>
          </p:spPr>
        </p:pic>
      </p:grpSp>
      <p:grpSp>
        <p:nvGrpSpPr>
          <p:cNvPr id="162" name="Google Shape;162;p10"/>
          <p:cNvGrpSpPr/>
          <p:nvPr/>
        </p:nvGrpSpPr>
        <p:grpSpPr>
          <a:xfrm>
            <a:off x="5154381" y="1879700"/>
            <a:ext cx="275642" cy="275642"/>
            <a:chOff x="5445656" y="1844640"/>
            <a:chExt cx="319888" cy="319888"/>
          </a:xfrm>
        </p:grpSpPr>
        <p:sp>
          <p:nvSpPr>
            <p:cNvPr id="163" name="Google Shape;163;p10"/>
            <p:cNvSpPr/>
            <p:nvPr/>
          </p:nvSpPr>
          <p:spPr>
            <a:xfrm>
              <a:off x="5445656" y="1844640"/>
              <a:ext cx="319888" cy="319888"/>
            </a:xfrm>
            <a:prstGeom prst="ellipse">
              <a:avLst/>
            </a:prstGeom>
            <a:solidFill>
              <a:srgbClr val="FF8B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4" name="Google Shape;164;p10"/>
            <p:cNvPicPr preferRelativeResize="0"/>
            <p:nvPr/>
          </p:nvPicPr>
          <p:blipFill rotWithShape="1">
            <a:blip r:embed="rId4">
              <a:alphaModFix/>
            </a:blip>
            <a:srcRect l="27239" t="-3686" r="49004" b="3127"/>
            <a:stretch/>
          </p:blipFill>
          <p:spPr>
            <a:xfrm flipH="1">
              <a:off x="5470281" y="1875107"/>
              <a:ext cx="252280" cy="258954"/>
            </a:xfrm>
            <a:prstGeom prst="rect">
              <a:avLst/>
            </a:prstGeom>
            <a:noFill/>
            <a:ln>
              <a:noFill/>
            </a:ln>
          </p:spPr>
        </p:pic>
      </p:grpSp>
      <p:grpSp>
        <p:nvGrpSpPr>
          <p:cNvPr id="165" name="Google Shape;165;p10"/>
          <p:cNvGrpSpPr/>
          <p:nvPr/>
        </p:nvGrpSpPr>
        <p:grpSpPr>
          <a:xfrm>
            <a:off x="5642072" y="452928"/>
            <a:ext cx="249249" cy="249390"/>
            <a:chOff x="5938417" y="909357"/>
            <a:chExt cx="289256" cy="289421"/>
          </a:xfrm>
        </p:grpSpPr>
        <p:sp>
          <p:nvSpPr>
            <p:cNvPr id="166" name="Google Shape;166;p10"/>
            <p:cNvSpPr/>
            <p:nvPr/>
          </p:nvSpPr>
          <p:spPr>
            <a:xfrm>
              <a:off x="5939315" y="909357"/>
              <a:ext cx="288358" cy="289421"/>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7" name="Google Shape;167;p10"/>
            <p:cNvPicPr preferRelativeResize="0"/>
            <p:nvPr/>
          </p:nvPicPr>
          <p:blipFill rotWithShape="1">
            <a:blip r:embed="rId5">
              <a:alphaModFix/>
            </a:blip>
            <a:srcRect l="54698" t="-3348" r="20795" b="2790"/>
            <a:stretch/>
          </p:blipFill>
          <p:spPr>
            <a:xfrm flipH="1">
              <a:off x="5938417" y="924107"/>
              <a:ext cx="262042" cy="260742"/>
            </a:xfrm>
            <a:prstGeom prst="rect">
              <a:avLst/>
            </a:prstGeom>
            <a:noFill/>
            <a:ln>
              <a:noFill/>
            </a:ln>
          </p:spPr>
        </p:pic>
      </p:grpSp>
      <p:grpSp>
        <p:nvGrpSpPr>
          <p:cNvPr id="168" name="Google Shape;168;p10"/>
          <p:cNvGrpSpPr/>
          <p:nvPr/>
        </p:nvGrpSpPr>
        <p:grpSpPr>
          <a:xfrm>
            <a:off x="3646787" y="3621981"/>
            <a:ext cx="225798" cy="345333"/>
            <a:chOff x="4824527" y="2832223"/>
            <a:chExt cx="262042" cy="400766"/>
          </a:xfrm>
        </p:grpSpPr>
        <p:sp>
          <p:nvSpPr>
            <p:cNvPr id="169" name="Google Shape;169;p10"/>
            <p:cNvSpPr/>
            <p:nvPr/>
          </p:nvSpPr>
          <p:spPr>
            <a:xfrm>
              <a:off x="4835134" y="2954303"/>
              <a:ext cx="234004" cy="165125"/>
            </a:xfrm>
            <a:prstGeom prst="rect">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70" name="Google Shape;170;p10"/>
            <p:cNvGrpSpPr/>
            <p:nvPr/>
          </p:nvGrpSpPr>
          <p:grpSpPr>
            <a:xfrm>
              <a:off x="4824527" y="2832223"/>
              <a:ext cx="262042" cy="400766"/>
              <a:chOff x="4824527" y="2832223"/>
              <a:chExt cx="262042" cy="400766"/>
            </a:xfrm>
          </p:grpSpPr>
          <p:grpSp>
            <p:nvGrpSpPr>
              <p:cNvPr id="171" name="Google Shape;171;p10"/>
              <p:cNvGrpSpPr/>
              <p:nvPr/>
            </p:nvGrpSpPr>
            <p:grpSpPr>
              <a:xfrm>
                <a:off x="4832696" y="2832223"/>
                <a:ext cx="236344" cy="400766"/>
                <a:chOff x="4832696" y="2832223"/>
                <a:chExt cx="236344" cy="400766"/>
              </a:xfrm>
            </p:grpSpPr>
            <p:sp>
              <p:nvSpPr>
                <p:cNvPr id="172" name="Google Shape;172;p10"/>
                <p:cNvSpPr/>
                <p:nvPr/>
              </p:nvSpPr>
              <p:spPr>
                <a:xfrm>
                  <a:off x="4834464" y="2832223"/>
                  <a:ext cx="234576" cy="238350"/>
                </a:xfrm>
                <a:prstGeom prst="ellips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3" name="Google Shape;173;p10"/>
                <p:cNvSpPr/>
                <p:nvPr/>
              </p:nvSpPr>
              <p:spPr>
                <a:xfrm rot="-2665671">
                  <a:off x="4866791" y="3031791"/>
                  <a:ext cx="168154" cy="166082"/>
                </a:xfrm>
                <a:prstGeom prst="rtTriangl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174" name="Google Shape;174;p10"/>
              <p:cNvPicPr preferRelativeResize="0"/>
              <p:nvPr/>
            </p:nvPicPr>
            <p:blipFill rotWithShape="1">
              <a:blip r:embed="rId6">
                <a:alphaModFix/>
              </a:blip>
              <a:srcRect l="80868" t="-6434" r="-5283" b="6252"/>
              <a:stretch/>
            </p:blipFill>
            <p:spPr>
              <a:xfrm>
                <a:off x="4824527" y="2851191"/>
                <a:ext cx="262042" cy="260742"/>
              </a:xfrm>
              <a:prstGeom prst="rect">
                <a:avLst/>
              </a:prstGeom>
              <a:noFill/>
              <a:ln>
                <a:noFill/>
              </a:ln>
            </p:spPr>
          </p:pic>
        </p:grpSp>
      </p:grpSp>
      <p:grpSp>
        <p:nvGrpSpPr>
          <p:cNvPr id="175" name="Google Shape;175;p10"/>
          <p:cNvGrpSpPr/>
          <p:nvPr/>
        </p:nvGrpSpPr>
        <p:grpSpPr>
          <a:xfrm>
            <a:off x="3888154" y="3663527"/>
            <a:ext cx="225798" cy="345333"/>
            <a:chOff x="4824527" y="2832223"/>
            <a:chExt cx="262042" cy="400766"/>
          </a:xfrm>
        </p:grpSpPr>
        <p:sp>
          <p:nvSpPr>
            <p:cNvPr id="176" name="Google Shape;176;p10"/>
            <p:cNvSpPr/>
            <p:nvPr/>
          </p:nvSpPr>
          <p:spPr>
            <a:xfrm>
              <a:off x="4835134" y="2954303"/>
              <a:ext cx="234004" cy="165125"/>
            </a:xfrm>
            <a:prstGeom prst="rect">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77" name="Google Shape;177;p10"/>
            <p:cNvGrpSpPr/>
            <p:nvPr/>
          </p:nvGrpSpPr>
          <p:grpSpPr>
            <a:xfrm>
              <a:off x="4824527" y="2832223"/>
              <a:ext cx="262042" cy="400766"/>
              <a:chOff x="4824527" y="2832223"/>
              <a:chExt cx="262042" cy="400766"/>
            </a:xfrm>
          </p:grpSpPr>
          <p:grpSp>
            <p:nvGrpSpPr>
              <p:cNvPr id="178" name="Google Shape;178;p10"/>
              <p:cNvGrpSpPr/>
              <p:nvPr/>
            </p:nvGrpSpPr>
            <p:grpSpPr>
              <a:xfrm>
                <a:off x="4832696" y="2832223"/>
                <a:ext cx="236344" cy="400766"/>
                <a:chOff x="4832696" y="2832223"/>
                <a:chExt cx="236344" cy="400766"/>
              </a:xfrm>
            </p:grpSpPr>
            <p:sp>
              <p:nvSpPr>
                <p:cNvPr id="179" name="Google Shape;179;p10"/>
                <p:cNvSpPr/>
                <p:nvPr/>
              </p:nvSpPr>
              <p:spPr>
                <a:xfrm>
                  <a:off x="4834464" y="2832223"/>
                  <a:ext cx="234576" cy="238350"/>
                </a:xfrm>
                <a:prstGeom prst="ellips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 name="Google Shape;180;p10"/>
                <p:cNvSpPr/>
                <p:nvPr/>
              </p:nvSpPr>
              <p:spPr>
                <a:xfrm rot="-2665671">
                  <a:off x="4866791" y="3031791"/>
                  <a:ext cx="168154" cy="166082"/>
                </a:xfrm>
                <a:prstGeom prst="rtTriangl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181" name="Google Shape;181;p10"/>
              <p:cNvPicPr preferRelativeResize="0"/>
              <p:nvPr/>
            </p:nvPicPr>
            <p:blipFill rotWithShape="1">
              <a:blip r:embed="rId6">
                <a:alphaModFix/>
              </a:blip>
              <a:srcRect l="80868" t="-6434" r="-5283" b="6252"/>
              <a:stretch/>
            </p:blipFill>
            <p:spPr>
              <a:xfrm>
                <a:off x="4824527" y="2851191"/>
                <a:ext cx="262042" cy="260742"/>
              </a:xfrm>
              <a:prstGeom prst="rect">
                <a:avLst/>
              </a:prstGeom>
              <a:noFill/>
              <a:ln>
                <a:noFill/>
              </a:ln>
            </p:spPr>
          </p:pic>
        </p:grpSp>
      </p:grpSp>
      <p:grpSp>
        <p:nvGrpSpPr>
          <p:cNvPr id="182" name="Google Shape;182;p10"/>
          <p:cNvGrpSpPr/>
          <p:nvPr/>
        </p:nvGrpSpPr>
        <p:grpSpPr>
          <a:xfrm>
            <a:off x="5424344" y="168939"/>
            <a:ext cx="225798" cy="345333"/>
            <a:chOff x="4824527" y="2832223"/>
            <a:chExt cx="262042" cy="400766"/>
          </a:xfrm>
        </p:grpSpPr>
        <p:sp>
          <p:nvSpPr>
            <p:cNvPr id="183" name="Google Shape;183;p10"/>
            <p:cNvSpPr/>
            <p:nvPr/>
          </p:nvSpPr>
          <p:spPr>
            <a:xfrm>
              <a:off x="4835134" y="2954303"/>
              <a:ext cx="234004" cy="165125"/>
            </a:xfrm>
            <a:prstGeom prst="rect">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84" name="Google Shape;184;p10"/>
            <p:cNvGrpSpPr/>
            <p:nvPr/>
          </p:nvGrpSpPr>
          <p:grpSpPr>
            <a:xfrm>
              <a:off x="4824527" y="2832223"/>
              <a:ext cx="262042" cy="400766"/>
              <a:chOff x="4824527" y="2832223"/>
              <a:chExt cx="262042" cy="400766"/>
            </a:xfrm>
          </p:grpSpPr>
          <p:grpSp>
            <p:nvGrpSpPr>
              <p:cNvPr id="185" name="Google Shape;185;p10"/>
              <p:cNvGrpSpPr/>
              <p:nvPr/>
            </p:nvGrpSpPr>
            <p:grpSpPr>
              <a:xfrm>
                <a:off x="4832696" y="2832223"/>
                <a:ext cx="236344" cy="400766"/>
                <a:chOff x="4832696" y="2832223"/>
                <a:chExt cx="236344" cy="400766"/>
              </a:xfrm>
            </p:grpSpPr>
            <p:sp>
              <p:nvSpPr>
                <p:cNvPr id="186" name="Google Shape;186;p10"/>
                <p:cNvSpPr/>
                <p:nvPr/>
              </p:nvSpPr>
              <p:spPr>
                <a:xfrm>
                  <a:off x="4834464" y="2832223"/>
                  <a:ext cx="234576" cy="238350"/>
                </a:xfrm>
                <a:prstGeom prst="ellips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7" name="Google Shape;187;p10"/>
                <p:cNvSpPr/>
                <p:nvPr/>
              </p:nvSpPr>
              <p:spPr>
                <a:xfrm rot="-2665671">
                  <a:off x="4866791" y="3031791"/>
                  <a:ext cx="168154" cy="166082"/>
                </a:xfrm>
                <a:prstGeom prst="rtTriangl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188" name="Google Shape;188;p10"/>
              <p:cNvPicPr preferRelativeResize="0"/>
              <p:nvPr/>
            </p:nvPicPr>
            <p:blipFill rotWithShape="1">
              <a:blip r:embed="rId6">
                <a:alphaModFix/>
              </a:blip>
              <a:srcRect l="80868" t="-6434" r="-5283" b="6252"/>
              <a:stretch/>
            </p:blipFill>
            <p:spPr>
              <a:xfrm>
                <a:off x="4824527" y="2851191"/>
                <a:ext cx="262042" cy="260742"/>
              </a:xfrm>
              <a:prstGeom prst="rect">
                <a:avLst/>
              </a:prstGeom>
              <a:noFill/>
              <a:ln>
                <a:noFill/>
              </a:ln>
            </p:spPr>
          </p:pic>
        </p:grpSp>
      </p:grpSp>
      <p:grpSp>
        <p:nvGrpSpPr>
          <p:cNvPr id="189" name="Google Shape;189;p10"/>
          <p:cNvGrpSpPr/>
          <p:nvPr/>
        </p:nvGrpSpPr>
        <p:grpSpPr>
          <a:xfrm>
            <a:off x="8617572" y="2873457"/>
            <a:ext cx="289256" cy="289421"/>
            <a:chOff x="5135034" y="1860358"/>
            <a:chExt cx="289256" cy="289421"/>
          </a:xfrm>
        </p:grpSpPr>
        <p:sp>
          <p:nvSpPr>
            <p:cNvPr id="190" name="Google Shape;190;p10"/>
            <p:cNvSpPr/>
            <p:nvPr/>
          </p:nvSpPr>
          <p:spPr>
            <a:xfrm>
              <a:off x="5135932" y="1860358"/>
              <a:ext cx="288358" cy="289421"/>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91" name="Google Shape;191;p10"/>
            <p:cNvPicPr preferRelativeResize="0"/>
            <p:nvPr/>
          </p:nvPicPr>
          <p:blipFill rotWithShape="1">
            <a:blip r:embed="rId7">
              <a:alphaModFix/>
            </a:blip>
            <a:srcRect l="54698" t="-3348" r="20795" b="2790"/>
            <a:stretch/>
          </p:blipFill>
          <p:spPr>
            <a:xfrm flipH="1">
              <a:off x="5135034" y="1875108"/>
              <a:ext cx="262042" cy="260742"/>
            </a:xfrm>
            <a:prstGeom prst="rect">
              <a:avLst/>
            </a:prstGeom>
            <a:noFill/>
            <a:ln>
              <a:noFill/>
            </a:ln>
          </p:spPr>
        </p:pic>
      </p:grpSp>
      <p:grpSp>
        <p:nvGrpSpPr>
          <p:cNvPr id="192" name="Google Shape;192;p10"/>
          <p:cNvGrpSpPr/>
          <p:nvPr/>
        </p:nvGrpSpPr>
        <p:grpSpPr>
          <a:xfrm>
            <a:off x="8636905" y="3872032"/>
            <a:ext cx="262042" cy="400766"/>
            <a:chOff x="4824527" y="2832223"/>
            <a:chExt cx="262042" cy="400766"/>
          </a:xfrm>
        </p:grpSpPr>
        <p:sp>
          <p:nvSpPr>
            <p:cNvPr id="193" name="Google Shape;193;p10"/>
            <p:cNvSpPr/>
            <p:nvPr/>
          </p:nvSpPr>
          <p:spPr>
            <a:xfrm>
              <a:off x="4835134" y="2954303"/>
              <a:ext cx="234004" cy="165125"/>
            </a:xfrm>
            <a:prstGeom prst="rect">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94" name="Google Shape;194;p10"/>
            <p:cNvGrpSpPr/>
            <p:nvPr/>
          </p:nvGrpSpPr>
          <p:grpSpPr>
            <a:xfrm>
              <a:off x="4824527" y="2832223"/>
              <a:ext cx="262042" cy="400766"/>
              <a:chOff x="4824527" y="2832223"/>
              <a:chExt cx="262042" cy="400766"/>
            </a:xfrm>
          </p:grpSpPr>
          <p:grpSp>
            <p:nvGrpSpPr>
              <p:cNvPr id="195" name="Google Shape;195;p10"/>
              <p:cNvGrpSpPr/>
              <p:nvPr/>
            </p:nvGrpSpPr>
            <p:grpSpPr>
              <a:xfrm>
                <a:off x="4832696" y="2832223"/>
                <a:ext cx="236344" cy="400766"/>
                <a:chOff x="4832696" y="2832223"/>
                <a:chExt cx="236344" cy="400766"/>
              </a:xfrm>
            </p:grpSpPr>
            <p:sp>
              <p:nvSpPr>
                <p:cNvPr id="196" name="Google Shape;196;p10"/>
                <p:cNvSpPr/>
                <p:nvPr/>
              </p:nvSpPr>
              <p:spPr>
                <a:xfrm>
                  <a:off x="4834464" y="2832223"/>
                  <a:ext cx="234576" cy="238350"/>
                </a:xfrm>
                <a:prstGeom prst="ellips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7" name="Google Shape;197;p10"/>
                <p:cNvSpPr/>
                <p:nvPr/>
              </p:nvSpPr>
              <p:spPr>
                <a:xfrm rot="-2665671">
                  <a:off x="4866791" y="3031791"/>
                  <a:ext cx="168154" cy="166082"/>
                </a:xfrm>
                <a:prstGeom prst="rtTriangl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198" name="Google Shape;198;p10"/>
              <p:cNvPicPr preferRelativeResize="0"/>
              <p:nvPr/>
            </p:nvPicPr>
            <p:blipFill rotWithShape="1">
              <a:blip r:embed="rId8">
                <a:alphaModFix/>
              </a:blip>
              <a:srcRect l="80868" t="-6434" r="-5283" b="6252"/>
              <a:stretch/>
            </p:blipFill>
            <p:spPr>
              <a:xfrm>
                <a:off x="4824527" y="2851191"/>
                <a:ext cx="262042" cy="260742"/>
              </a:xfrm>
              <a:prstGeom prst="rect">
                <a:avLst/>
              </a:prstGeom>
              <a:noFill/>
              <a:ln>
                <a:noFill/>
              </a:ln>
            </p:spPr>
          </p:pic>
        </p:grpSp>
      </p:grpSp>
      <p:grpSp>
        <p:nvGrpSpPr>
          <p:cNvPr id="199" name="Google Shape;199;p10"/>
          <p:cNvGrpSpPr/>
          <p:nvPr/>
        </p:nvGrpSpPr>
        <p:grpSpPr>
          <a:xfrm>
            <a:off x="8591759" y="3351127"/>
            <a:ext cx="319888" cy="319888"/>
            <a:chOff x="5445656" y="1844640"/>
            <a:chExt cx="319888" cy="319888"/>
          </a:xfrm>
        </p:grpSpPr>
        <p:sp>
          <p:nvSpPr>
            <p:cNvPr id="200" name="Google Shape;200;p10"/>
            <p:cNvSpPr/>
            <p:nvPr/>
          </p:nvSpPr>
          <p:spPr>
            <a:xfrm>
              <a:off x="5445656" y="1844640"/>
              <a:ext cx="319888" cy="319888"/>
            </a:xfrm>
            <a:prstGeom prst="ellipse">
              <a:avLst/>
            </a:prstGeom>
            <a:solidFill>
              <a:srgbClr val="FF8B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1" name="Google Shape;201;p10"/>
            <p:cNvPicPr preferRelativeResize="0"/>
            <p:nvPr/>
          </p:nvPicPr>
          <p:blipFill rotWithShape="1">
            <a:blip r:embed="rId9">
              <a:alphaModFix/>
            </a:blip>
            <a:srcRect l="27239" t="-3686" r="49004" b="3127"/>
            <a:stretch/>
          </p:blipFill>
          <p:spPr>
            <a:xfrm flipH="1">
              <a:off x="5470281" y="1875107"/>
              <a:ext cx="252280" cy="258954"/>
            </a:xfrm>
            <a:prstGeom prst="rect">
              <a:avLst/>
            </a:prstGeom>
            <a:noFill/>
            <a:ln>
              <a:noFill/>
            </a:ln>
          </p:spPr>
        </p:pic>
      </p:grpSp>
      <p:grpSp>
        <p:nvGrpSpPr>
          <p:cNvPr id="202" name="Google Shape;202;p10"/>
          <p:cNvGrpSpPr/>
          <p:nvPr/>
        </p:nvGrpSpPr>
        <p:grpSpPr>
          <a:xfrm>
            <a:off x="8617572" y="4414352"/>
            <a:ext cx="319888" cy="319888"/>
            <a:chOff x="5777361" y="3530081"/>
            <a:chExt cx="319888" cy="319888"/>
          </a:xfrm>
        </p:grpSpPr>
        <p:sp>
          <p:nvSpPr>
            <p:cNvPr id="203" name="Google Shape;203;p10"/>
            <p:cNvSpPr/>
            <p:nvPr/>
          </p:nvSpPr>
          <p:spPr>
            <a:xfrm>
              <a:off x="5777361" y="3530081"/>
              <a:ext cx="319888" cy="319888"/>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4" name="Google Shape;204;p10"/>
            <p:cNvPicPr preferRelativeResize="0"/>
            <p:nvPr/>
          </p:nvPicPr>
          <p:blipFill rotWithShape="1">
            <a:blip r:embed="rId9">
              <a:alphaModFix/>
            </a:blip>
            <a:srcRect r="76243"/>
            <a:stretch/>
          </p:blipFill>
          <p:spPr>
            <a:xfrm rot="10800000" flipH="1">
              <a:off x="5817162" y="3560548"/>
              <a:ext cx="252280" cy="258954"/>
            </a:xfrm>
            <a:prstGeom prst="rect">
              <a:avLst/>
            </a:prstGeom>
            <a:noFill/>
            <a:ln>
              <a:noFill/>
            </a:ln>
          </p:spPr>
        </p:pic>
      </p:grpSp>
      <p:grpSp>
        <p:nvGrpSpPr>
          <p:cNvPr id="205" name="Google Shape;205;p10"/>
          <p:cNvGrpSpPr/>
          <p:nvPr/>
        </p:nvGrpSpPr>
        <p:grpSpPr>
          <a:xfrm>
            <a:off x="4839096" y="3675500"/>
            <a:ext cx="275642" cy="275642"/>
            <a:chOff x="5527990" y="3750678"/>
            <a:chExt cx="393774" cy="393774"/>
          </a:xfrm>
        </p:grpSpPr>
        <p:sp>
          <p:nvSpPr>
            <p:cNvPr id="206" name="Google Shape;206;p10"/>
            <p:cNvSpPr/>
            <p:nvPr/>
          </p:nvSpPr>
          <p:spPr>
            <a:xfrm>
              <a:off x="5527990" y="3750678"/>
              <a:ext cx="393774" cy="393774"/>
            </a:xfrm>
            <a:prstGeom prst="ellipse">
              <a:avLst/>
            </a:prstGeom>
            <a:solidFill>
              <a:srgbClr val="FF8B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7" name="Google Shape;207;p10"/>
            <p:cNvPicPr preferRelativeResize="0"/>
            <p:nvPr/>
          </p:nvPicPr>
          <p:blipFill rotWithShape="1">
            <a:blip r:embed="rId4">
              <a:alphaModFix/>
            </a:blip>
            <a:srcRect l="27239" t="-3686" r="49004" b="3127"/>
            <a:stretch/>
          </p:blipFill>
          <p:spPr>
            <a:xfrm flipH="1">
              <a:off x="5560423" y="3788182"/>
              <a:ext cx="310550" cy="318766"/>
            </a:xfrm>
            <a:prstGeom prst="rect">
              <a:avLst/>
            </a:prstGeom>
            <a:noFill/>
            <a:ln>
              <a:noFill/>
            </a:ln>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208"/>
        <p:cNvGrpSpPr/>
        <p:nvPr/>
      </p:nvGrpSpPr>
      <p:grpSpPr>
        <a:xfrm>
          <a:off x="0" y="0"/>
          <a:ext cx="0" cy="0"/>
          <a:chOff x="0" y="0"/>
          <a:chExt cx="0" cy="0"/>
        </a:xfrm>
      </p:grpSpPr>
      <p:pic>
        <p:nvPicPr>
          <p:cNvPr id="209" name="Google Shape;209;p11"/>
          <p:cNvPicPr preferRelativeResize="0"/>
          <p:nvPr/>
        </p:nvPicPr>
        <p:blipFill rotWithShape="1">
          <a:blip r:embed="rId2">
            <a:alphaModFix/>
          </a:blip>
          <a:srcRect/>
          <a:stretch/>
        </p:blipFill>
        <p:spPr>
          <a:xfrm>
            <a:off x="-17344" y="-99182"/>
            <a:ext cx="12209344" cy="6957181"/>
          </a:xfrm>
          <a:prstGeom prst="rect">
            <a:avLst/>
          </a:prstGeom>
          <a:noFill/>
          <a:ln>
            <a:noFill/>
          </a:ln>
        </p:spPr>
      </p:pic>
      <p:sp>
        <p:nvSpPr>
          <p:cNvPr id="210" name="Google Shape;210;p11"/>
          <p:cNvSpPr/>
          <p:nvPr/>
        </p:nvSpPr>
        <p:spPr>
          <a:xfrm>
            <a:off x="441346" y="386807"/>
            <a:ext cx="4506212" cy="4724208"/>
          </a:xfrm>
          <a:prstGeom prst="rect">
            <a:avLst/>
          </a:prstGeom>
          <a:solidFill>
            <a:srgbClr val="75114A">
              <a:alpha val="6823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11" name="Google Shape;211;p11"/>
          <p:cNvSpPr/>
          <p:nvPr/>
        </p:nvSpPr>
        <p:spPr>
          <a:xfrm>
            <a:off x="2887677" y="5972158"/>
            <a:ext cx="673170" cy="619944"/>
          </a:xfrm>
          <a:custGeom>
            <a:avLst/>
            <a:gdLst/>
            <a:ahLst/>
            <a:cxnLst/>
            <a:rect l="l" t="t" r="r" b="b"/>
            <a:pathLst>
              <a:path w="1426725" h="6897756" extrusionOk="0">
                <a:moveTo>
                  <a:pt x="0" y="0"/>
                </a:moveTo>
                <a:lnTo>
                  <a:pt x="435484" y="0"/>
                </a:lnTo>
                <a:lnTo>
                  <a:pt x="1426725" y="6897756"/>
                </a:lnTo>
                <a:lnTo>
                  <a:pt x="998924" y="6890072"/>
                </a:lnTo>
                <a:lnTo>
                  <a:pt x="0" y="0"/>
                </a:lnTo>
                <a:close/>
              </a:path>
            </a:pathLst>
          </a:custGeom>
          <a:solidFill>
            <a:srgbClr val="D9C49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12" name="Google Shape;212;p11"/>
          <p:cNvSpPr/>
          <p:nvPr/>
        </p:nvSpPr>
        <p:spPr>
          <a:xfrm>
            <a:off x="-8074" y="5972159"/>
            <a:ext cx="3366303" cy="659707"/>
          </a:xfrm>
          <a:custGeom>
            <a:avLst/>
            <a:gdLst/>
            <a:ahLst/>
            <a:cxnLst/>
            <a:rect l="l" t="t" r="r" b="b"/>
            <a:pathLst>
              <a:path w="7134587" h="7340175" extrusionOk="0">
                <a:moveTo>
                  <a:pt x="4802" y="198195"/>
                </a:moveTo>
                <a:lnTo>
                  <a:pt x="6143346" y="0"/>
                </a:lnTo>
                <a:lnTo>
                  <a:pt x="7134587" y="6897756"/>
                </a:lnTo>
                <a:lnTo>
                  <a:pt x="493" y="7340175"/>
                </a:lnTo>
                <a:cubicBezTo>
                  <a:pt x="-2266" y="5025580"/>
                  <a:pt x="7561" y="2512790"/>
                  <a:pt x="4802" y="198195"/>
                </a:cubicBezTo>
                <a:close/>
              </a:path>
            </a:pathLst>
          </a:custGeom>
          <a:solidFill>
            <a:srgbClr val="7511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13" name="Google Shape;213;p11"/>
          <p:cNvSpPr/>
          <p:nvPr/>
        </p:nvSpPr>
        <p:spPr>
          <a:xfrm rot="10800000">
            <a:off x="3199913" y="5957532"/>
            <a:ext cx="9025927" cy="619945"/>
          </a:xfrm>
          <a:custGeom>
            <a:avLst/>
            <a:gdLst/>
            <a:ahLst/>
            <a:cxnLst/>
            <a:rect l="l" t="t" r="r" b="b"/>
            <a:pathLst>
              <a:path w="19129670" h="6897768" extrusionOk="0">
                <a:moveTo>
                  <a:pt x="23" y="0"/>
                </a:moveTo>
                <a:lnTo>
                  <a:pt x="18138429" y="12"/>
                </a:lnTo>
                <a:lnTo>
                  <a:pt x="19129670" y="6897768"/>
                </a:lnTo>
                <a:lnTo>
                  <a:pt x="58804" y="6587497"/>
                </a:lnTo>
                <a:cubicBezTo>
                  <a:pt x="60183" y="4303588"/>
                  <a:pt x="-1356" y="2283909"/>
                  <a:pt x="23" y="0"/>
                </a:cubicBezTo>
                <a:close/>
              </a:path>
            </a:pathLst>
          </a:custGeom>
          <a:solidFill>
            <a:srgbClr val="D8D8D8">
              <a:alpha val="60392"/>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214" name="Google Shape;214;p11"/>
          <p:cNvPicPr preferRelativeResize="0"/>
          <p:nvPr/>
        </p:nvPicPr>
        <p:blipFill rotWithShape="1">
          <a:blip r:embed="rId3">
            <a:alphaModFix/>
          </a:blip>
          <a:srcRect/>
          <a:stretch/>
        </p:blipFill>
        <p:spPr>
          <a:xfrm>
            <a:off x="441345" y="6100829"/>
            <a:ext cx="1229499" cy="379534"/>
          </a:xfrm>
          <a:prstGeom prst="rect">
            <a:avLst/>
          </a:prstGeom>
          <a:noFill/>
          <a:ln>
            <a:noFill/>
          </a:ln>
        </p:spPr>
      </p:pic>
      <p:sp>
        <p:nvSpPr>
          <p:cNvPr id="215" name="Google Shape;215;p11"/>
          <p:cNvSpPr txBox="1">
            <a:spLocks noGrp="1"/>
          </p:cNvSpPr>
          <p:nvPr>
            <p:ph type="ctrTitle"/>
          </p:nvPr>
        </p:nvSpPr>
        <p:spPr>
          <a:xfrm>
            <a:off x="720934" y="434781"/>
            <a:ext cx="4048774" cy="2071402"/>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lt1"/>
              </a:buClr>
              <a:buSzPts val="6600"/>
              <a:buFont typeface="Calibri"/>
              <a:buNone/>
              <a:defRPr sz="66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16" name="Google Shape;216;p11"/>
          <p:cNvSpPr txBox="1">
            <a:spLocks noGrp="1"/>
          </p:cNvSpPr>
          <p:nvPr>
            <p:ph type="subTitle" idx="1"/>
          </p:nvPr>
        </p:nvSpPr>
        <p:spPr>
          <a:xfrm>
            <a:off x="720934" y="2838917"/>
            <a:ext cx="4048774" cy="1963741"/>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Garamond"/>
                <a:ea typeface="Garamond"/>
                <a:cs typeface="Garamond"/>
                <a:sym typeface="Garamond"/>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217" name="Google Shape;217;p11"/>
          <p:cNvSpPr txBox="1">
            <a:spLocks noGrp="1"/>
          </p:cNvSpPr>
          <p:nvPr>
            <p:ph type="dt" idx="10"/>
          </p:nvPr>
        </p:nvSpPr>
        <p:spPr>
          <a:xfrm>
            <a:off x="3670465" y="6118555"/>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18" name="Google Shape;218;p11"/>
          <p:cNvSpPr txBox="1">
            <a:spLocks noGrp="1"/>
          </p:cNvSpPr>
          <p:nvPr>
            <p:ph type="ftr" idx="11"/>
          </p:nvPr>
        </p:nvSpPr>
        <p:spPr>
          <a:xfrm>
            <a:off x="7771263" y="6118554"/>
            <a:ext cx="4114800" cy="365125"/>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ext Slide - Content &amp; Picture">
  <p:cSld name="Text Slide - Content &amp; Picture">
    <p:spTree>
      <p:nvGrpSpPr>
        <p:cNvPr id="1" name="Shape 219"/>
        <p:cNvGrpSpPr/>
        <p:nvPr/>
      </p:nvGrpSpPr>
      <p:grpSpPr>
        <a:xfrm>
          <a:off x="0" y="0"/>
          <a:ext cx="0" cy="0"/>
          <a:chOff x="0" y="0"/>
          <a:chExt cx="0" cy="0"/>
        </a:xfrm>
      </p:grpSpPr>
      <p:sp>
        <p:nvSpPr>
          <p:cNvPr id="220" name="Google Shape;220;p12"/>
          <p:cNvSpPr txBox="1">
            <a:spLocks noGrp="1"/>
          </p:cNvSpPr>
          <p:nvPr>
            <p:ph type="title"/>
          </p:nvPr>
        </p:nvSpPr>
        <p:spPr>
          <a:xfrm>
            <a:off x="838200" y="365125"/>
            <a:ext cx="5181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rgbClr val="75114A"/>
              </a:buClr>
              <a:buSzPts val="4400"/>
              <a:buFont typeface="Calibri"/>
              <a:buNone/>
              <a:defRPr sz="4400" b="0" i="0" u="none" strike="noStrike" cap="none">
                <a:solidFill>
                  <a:srgbClr val="75114A"/>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21" name="Google Shape;221;p12"/>
          <p:cNvSpPr txBox="1">
            <a:spLocks noGrp="1"/>
          </p:cNvSpPr>
          <p:nvPr>
            <p:ph type="body" idx="1"/>
          </p:nvPr>
        </p:nvSpPr>
        <p:spPr>
          <a:xfrm>
            <a:off x="838200" y="1825625"/>
            <a:ext cx="5181600" cy="3980404"/>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rgbClr val="3F3F3F"/>
              </a:buClr>
              <a:buSzPts val="2800"/>
              <a:buFont typeface="Arial"/>
              <a:buChar char="•"/>
              <a:defRPr sz="2800" b="0" i="0" u="none" strike="noStrike" cap="none">
                <a:solidFill>
                  <a:srgbClr val="3F3F3F"/>
                </a:solidFill>
                <a:latin typeface="Calibri"/>
                <a:ea typeface="Calibri"/>
                <a:cs typeface="Calibri"/>
                <a:sym typeface="Calibri"/>
              </a:defRPr>
            </a:lvl1pPr>
            <a:lvl2pPr marL="914400" marR="0" lvl="1" indent="-381000" algn="l" rtl="0">
              <a:lnSpc>
                <a:spcPct val="90000"/>
              </a:lnSpc>
              <a:spcBef>
                <a:spcPts val="500"/>
              </a:spcBef>
              <a:spcAft>
                <a:spcPts val="0"/>
              </a:spcAft>
              <a:buClr>
                <a:srgbClr val="3F3F3F"/>
              </a:buClr>
              <a:buSzPts val="2400"/>
              <a:buFont typeface="Arial"/>
              <a:buChar char="•"/>
              <a:defRPr sz="2400" b="0" i="0" u="none" strike="noStrike" cap="none">
                <a:solidFill>
                  <a:srgbClr val="3F3F3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3F3F3F"/>
              </a:buClr>
              <a:buSzPts val="2000"/>
              <a:buFont typeface="Arial"/>
              <a:buChar char="•"/>
              <a:defRPr sz="20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9pPr>
          </a:lstStyle>
          <a:p>
            <a:endParaRPr/>
          </a:p>
        </p:txBody>
      </p:sp>
      <p:sp>
        <p:nvSpPr>
          <p:cNvPr id="222" name="Google Shape;222;p12"/>
          <p:cNvSpPr/>
          <p:nvPr/>
        </p:nvSpPr>
        <p:spPr>
          <a:xfrm>
            <a:off x="2887677" y="5972158"/>
            <a:ext cx="673170" cy="619944"/>
          </a:xfrm>
          <a:custGeom>
            <a:avLst/>
            <a:gdLst/>
            <a:ahLst/>
            <a:cxnLst/>
            <a:rect l="l" t="t" r="r" b="b"/>
            <a:pathLst>
              <a:path w="1426725" h="6897756" extrusionOk="0">
                <a:moveTo>
                  <a:pt x="0" y="0"/>
                </a:moveTo>
                <a:lnTo>
                  <a:pt x="435484" y="0"/>
                </a:lnTo>
                <a:lnTo>
                  <a:pt x="1426725" y="6897756"/>
                </a:lnTo>
                <a:lnTo>
                  <a:pt x="998924" y="6890072"/>
                </a:lnTo>
                <a:lnTo>
                  <a:pt x="0" y="0"/>
                </a:lnTo>
                <a:close/>
              </a:path>
            </a:pathLst>
          </a:custGeom>
          <a:solidFill>
            <a:srgbClr val="D9C49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23" name="Google Shape;223;p12"/>
          <p:cNvSpPr/>
          <p:nvPr/>
        </p:nvSpPr>
        <p:spPr>
          <a:xfrm>
            <a:off x="-8074" y="5972159"/>
            <a:ext cx="3366303" cy="659707"/>
          </a:xfrm>
          <a:custGeom>
            <a:avLst/>
            <a:gdLst/>
            <a:ahLst/>
            <a:cxnLst/>
            <a:rect l="l" t="t" r="r" b="b"/>
            <a:pathLst>
              <a:path w="7134587" h="7340175" extrusionOk="0">
                <a:moveTo>
                  <a:pt x="4802" y="198195"/>
                </a:moveTo>
                <a:lnTo>
                  <a:pt x="6143346" y="0"/>
                </a:lnTo>
                <a:lnTo>
                  <a:pt x="7134587" y="6897756"/>
                </a:lnTo>
                <a:lnTo>
                  <a:pt x="493" y="7340175"/>
                </a:lnTo>
                <a:cubicBezTo>
                  <a:pt x="-2266" y="5025580"/>
                  <a:pt x="7561" y="2512790"/>
                  <a:pt x="4802" y="198195"/>
                </a:cubicBezTo>
                <a:close/>
              </a:path>
            </a:pathLst>
          </a:custGeom>
          <a:solidFill>
            <a:srgbClr val="7511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24" name="Google Shape;224;p12"/>
          <p:cNvSpPr/>
          <p:nvPr/>
        </p:nvSpPr>
        <p:spPr>
          <a:xfrm rot="10800000">
            <a:off x="3199913" y="5957532"/>
            <a:ext cx="9025927" cy="619945"/>
          </a:xfrm>
          <a:custGeom>
            <a:avLst/>
            <a:gdLst/>
            <a:ahLst/>
            <a:cxnLst/>
            <a:rect l="l" t="t" r="r" b="b"/>
            <a:pathLst>
              <a:path w="19129670" h="6897768" extrusionOk="0">
                <a:moveTo>
                  <a:pt x="23" y="0"/>
                </a:moveTo>
                <a:lnTo>
                  <a:pt x="18138429" y="12"/>
                </a:lnTo>
                <a:lnTo>
                  <a:pt x="19129670" y="6897768"/>
                </a:lnTo>
                <a:lnTo>
                  <a:pt x="58804" y="6587497"/>
                </a:lnTo>
                <a:cubicBezTo>
                  <a:pt x="60183" y="4303588"/>
                  <a:pt x="-1356" y="2283909"/>
                  <a:pt x="23"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225" name="Google Shape;225;p12"/>
          <p:cNvPicPr preferRelativeResize="0"/>
          <p:nvPr/>
        </p:nvPicPr>
        <p:blipFill rotWithShape="1">
          <a:blip r:embed="rId2">
            <a:alphaModFix/>
          </a:blip>
          <a:srcRect/>
          <a:stretch/>
        </p:blipFill>
        <p:spPr>
          <a:xfrm>
            <a:off x="441345" y="6100829"/>
            <a:ext cx="1229499" cy="379534"/>
          </a:xfrm>
          <a:prstGeom prst="rect">
            <a:avLst/>
          </a:prstGeom>
          <a:noFill/>
          <a:ln>
            <a:noFill/>
          </a:ln>
        </p:spPr>
      </p:pic>
      <p:sp>
        <p:nvSpPr>
          <p:cNvPr id="226" name="Google Shape;226;p12"/>
          <p:cNvSpPr txBox="1">
            <a:spLocks noGrp="1"/>
          </p:cNvSpPr>
          <p:nvPr>
            <p:ph type="ftr" idx="11"/>
          </p:nvPr>
        </p:nvSpPr>
        <p:spPr>
          <a:xfrm>
            <a:off x="7239000" y="6113463"/>
            <a:ext cx="4114800" cy="365125"/>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600" b="0" i="0" u="none" strike="noStrike" cap="none">
                <a:solidFill>
                  <a:srgbClr val="595959"/>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27" name="Google Shape;227;p12"/>
          <p:cNvSpPr txBox="1">
            <a:spLocks noGrp="1"/>
          </p:cNvSpPr>
          <p:nvPr>
            <p:ph type="dt" idx="10"/>
          </p:nvPr>
        </p:nvSpPr>
        <p:spPr>
          <a:xfrm>
            <a:off x="3789598" y="6094049"/>
            <a:ext cx="1089233"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595959"/>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8"/>
        <p:cNvGrpSpPr/>
        <p:nvPr/>
      </p:nvGrpSpPr>
      <p:grpSpPr>
        <a:xfrm>
          <a:off x="0" y="0"/>
          <a:ext cx="0" cy="0"/>
          <a:chOff x="0" y="0"/>
          <a:chExt cx="0" cy="0"/>
        </a:xfrm>
      </p:grpSpPr>
      <p:sp>
        <p:nvSpPr>
          <p:cNvPr id="229" name="Google Shape;229;p13"/>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Garamond"/>
              <a:buNone/>
              <a:defRPr sz="4400" b="0" i="0" u="none" strike="noStrike" cap="none">
                <a:solidFill>
                  <a:schemeClr val="dk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0" name="Google Shape;230;p1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31" name="Google Shape;231;p1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Slide 2" type="title">
  <p:cSld name="TITLE">
    <p:spTree>
      <p:nvGrpSpPr>
        <p:cNvPr id="1" name="Shape 15"/>
        <p:cNvGrpSpPr/>
        <p:nvPr/>
      </p:nvGrpSpPr>
      <p:grpSpPr>
        <a:xfrm>
          <a:off x="0" y="0"/>
          <a:ext cx="0" cy="0"/>
          <a:chOff x="0" y="0"/>
          <a:chExt cx="0" cy="0"/>
        </a:xfrm>
      </p:grpSpPr>
      <p:pic>
        <p:nvPicPr>
          <p:cNvPr id="16" name="Google Shape;16;p2"/>
          <p:cNvPicPr preferRelativeResize="0"/>
          <p:nvPr/>
        </p:nvPicPr>
        <p:blipFill rotWithShape="1">
          <a:blip r:embed="rId2">
            <a:alphaModFix/>
          </a:blip>
          <a:srcRect t="10660" r="3860" b="7842"/>
          <a:stretch/>
        </p:blipFill>
        <p:spPr>
          <a:xfrm>
            <a:off x="-13252" y="0"/>
            <a:ext cx="12205253" cy="6897756"/>
          </a:xfrm>
          <a:prstGeom prst="rect">
            <a:avLst/>
          </a:prstGeom>
          <a:noFill/>
          <a:ln>
            <a:noFill/>
          </a:ln>
        </p:spPr>
      </p:pic>
      <p:sp>
        <p:nvSpPr>
          <p:cNvPr id="17" name="Google Shape;17;p2"/>
          <p:cNvSpPr/>
          <p:nvPr/>
        </p:nvSpPr>
        <p:spPr>
          <a:xfrm>
            <a:off x="5765359" y="0"/>
            <a:ext cx="1426725" cy="6897756"/>
          </a:xfrm>
          <a:custGeom>
            <a:avLst/>
            <a:gdLst/>
            <a:ahLst/>
            <a:cxnLst/>
            <a:rect l="l" t="t" r="r" b="b"/>
            <a:pathLst>
              <a:path w="1426725" h="6897756" extrusionOk="0">
                <a:moveTo>
                  <a:pt x="0" y="0"/>
                </a:moveTo>
                <a:lnTo>
                  <a:pt x="435484" y="0"/>
                </a:lnTo>
                <a:lnTo>
                  <a:pt x="1426725" y="6897756"/>
                </a:lnTo>
                <a:lnTo>
                  <a:pt x="998924" y="6890072"/>
                </a:lnTo>
                <a:lnTo>
                  <a:pt x="0" y="0"/>
                </a:lnTo>
                <a:close/>
              </a:path>
            </a:pathLst>
          </a:custGeom>
          <a:solidFill>
            <a:srgbClr val="D9C49F">
              <a:alpha val="58431"/>
            </a:srgbClr>
          </a:solidFill>
          <a:ln>
            <a:noFill/>
          </a:ln>
        </p:spPr>
        <p:txBody>
          <a:bodyPr spcFirstLastPara="1" wrap="square" lIns="76200" tIns="38075" rIns="76200" bIns="380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Garamond"/>
              <a:ea typeface="Garamond"/>
              <a:cs typeface="Garamond"/>
              <a:sym typeface="Garamond"/>
            </a:endParaRPr>
          </a:p>
        </p:txBody>
      </p:sp>
      <p:sp>
        <p:nvSpPr>
          <p:cNvPr id="18" name="Google Shape;18;p2"/>
          <p:cNvSpPr/>
          <p:nvPr/>
        </p:nvSpPr>
        <p:spPr>
          <a:xfrm>
            <a:off x="-13251" y="0"/>
            <a:ext cx="6774812" cy="6897756"/>
          </a:xfrm>
          <a:custGeom>
            <a:avLst/>
            <a:gdLst/>
            <a:ahLst/>
            <a:cxnLst/>
            <a:rect l="l" t="t" r="r" b="b"/>
            <a:pathLst>
              <a:path w="6774812" h="6897756" extrusionOk="0">
                <a:moveTo>
                  <a:pt x="0" y="0"/>
                </a:moveTo>
                <a:lnTo>
                  <a:pt x="5783571" y="0"/>
                </a:lnTo>
                <a:lnTo>
                  <a:pt x="6774812" y="6897756"/>
                </a:lnTo>
                <a:lnTo>
                  <a:pt x="0" y="6897756"/>
                </a:lnTo>
                <a:lnTo>
                  <a:pt x="0" y="0"/>
                </a:lnTo>
                <a:close/>
              </a:path>
            </a:pathLst>
          </a:custGeom>
          <a:solidFill>
            <a:srgbClr val="75114A">
              <a:alpha val="69411"/>
            </a:srgbClr>
          </a:solidFill>
          <a:ln>
            <a:noFill/>
          </a:ln>
        </p:spPr>
        <p:txBody>
          <a:bodyPr spcFirstLastPara="1" wrap="square" lIns="76200" tIns="38075" rIns="76200" bIns="380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Garamond"/>
              <a:ea typeface="Garamond"/>
              <a:cs typeface="Garamond"/>
              <a:sym typeface="Garamond"/>
            </a:endParaRPr>
          </a:p>
        </p:txBody>
      </p:sp>
      <p:sp>
        <p:nvSpPr>
          <p:cNvPr id="19" name="Google Shape;19;p2"/>
          <p:cNvSpPr/>
          <p:nvPr/>
        </p:nvSpPr>
        <p:spPr>
          <a:xfrm>
            <a:off x="7164362" y="3977331"/>
            <a:ext cx="5027639" cy="1282148"/>
          </a:xfrm>
          <a:custGeom>
            <a:avLst/>
            <a:gdLst/>
            <a:ahLst/>
            <a:cxnLst/>
            <a:rect l="l" t="t" r="r" b="b"/>
            <a:pathLst>
              <a:path w="5027639" h="1282148" extrusionOk="0">
                <a:moveTo>
                  <a:pt x="0" y="0"/>
                </a:moveTo>
                <a:lnTo>
                  <a:pt x="5027639" y="0"/>
                </a:lnTo>
                <a:lnTo>
                  <a:pt x="5027639" y="1282148"/>
                </a:lnTo>
                <a:lnTo>
                  <a:pt x="357809" y="1282148"/>
                </a:lnTo>
                <a:lnTo>
                  <a:pt x="0" y="0"/>
                </a:lnTo>
                <a:close/>
              </a:path>
            </a:pathLst>
          </a:custGeom>
          <a:solidFill>
            <a:srgbClr val="0C0C0C">
              <a:alpha val="64313"/>
            </a:srgbClr>
          </a:solidFill>
          <a:ln>
            <a:noFill/>
          </a:ln>
        </p:spPr>
        <p:txBody>
          <a:bodyPr spcFirstLastPara="1" wrap="square" lIns="76200" tIns="38075" rIns="76200" bIns="380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Garamond"/>
              <a:ea typeface="Garamond"/>
              <a:cs typeface="Garamond"/>
              <a:sym typeface="Garamond"/>
            </a:endParaRPr>
          </a:p>
        </p:txBody>
      </p:sp>
      <p:sp>
        <p:nvSpPr>
          <p:cNvPr id="20" name="Google Shape;20;p2"/>
          <p:cNvSpPr txBox="1"/>
          <p:nvPr/>
        </p:nvSpPr>
        <p:spPr>
          <a:xfrm>
            <a:off x="7626037" y="-1239550"/>
            <a:ext cx="4104400" cy="476700"/>
          </a:xfrm>
          <a:prstGeom prst="rect">
            <a:avLst/>
          </a:prstGeom>
          <a:noFill/>
          <a:ln>
            <a:noFill/>
          </a:ln>
        </p:spPr>
        <p:txBody>
          <a:bodyPr spcFirstLastPara="1" wrap="square" lIns="76200" tIns="38075" rIns="76200" bIns="3807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Garamond"/>
                <a:ea typeface="Garamond"/>
                <a:cs typeface="Garamond"/>
                <a:sym typeface="Garamond"/>
              </a:rPr>
              <a:t>Sub text</a:t>
            </a:r>
            <a:endParaRPr sz="1200" b="0" i="0" u="none" strike="noStrike" cap="none">
              <a:solidFill>
                <a:srgbClr val="000000"/>
              </a:solidFill>
              <a:latin typeface="Arial"/>
              <a:ea typeface="Arial"/>
              <a:cs typeface="Arial"/>
              <a:sym typeface="Arial"/>
            </a:endParaRPr>
          </a:p>
        </p:txBody>
      </p:sp>
      <p:pic>
        <p:nvPicPr>
          <p:cNvPr id="21" name="Google Shape;21;p2"/>
          <p:cNvPicPr preferRelativeResize="0"/>
          <p:nvPr/>
        </p:nvPicPr>
        <p:blipFill rotWithShape="1">
          <a:blip r:embed="rId3">
            <a:alphaModFix/>
          </a:blip>
          <a:srcRect/>
          <a:stretch/>
        </p:blipFill>
        <p:spPr>
          <a:xfrm>
            <a:off x="595356" y="424414"/>
            <a:ext cx="2098859" cy="485922"/>
          </a:xfrm>
          <a:prstGeom prst="rect">
            <a:avLst/>
          </a:prstGeom>
          <a:noFill/>
          <a:ln>
            <a:noFill/>
          </a:ln>
        </p:spPr>
      </p:pic>
      <p:sp>
        <p:nvSpPr>
          <p:cNvPr id="22" name="Google Shape;22;p2"/>
          <p:cNvSpPr txBox="1">
            <a:spLocks noGrp="1"/>
          </p:cNvSpPr>
          <p:nvPr>
            <p:ph type="ctrTitle"/>
          </p:nvPr>
        </p:nvSpPr>
        <p:spPr>
          <a:xfrm>
            <a:off x="695501" y="3102474"/>
            <a:ext cx="5162000" cy="2652000"/>
          </a:xfrm>
          <a:prstGeom prst="rect">
            <a:avLst/>
          </a:prstGeom>
          <a:noFill/>
          <a:ln>
            <a:noFill/>
          </a:ln>
        </p:spPr>
        <p:txBody>
          <a:bodyPr spcFirstLastPara="1" wrap="square" lIns="76200" tIns="76200" rIns="76200" bIns="76200" anchor="ctr" anchorCtr="0">
            <a:noAutofit/>
          </a:bodyPr>
          <a:lstStyle>
            <a:lvl1pPr marR="0" lvl="0" algn="l" rtl="0">
              <a:lnSpc>
                <a:spcPct val="90000"/>
              </a:lnSpc>
              <a:spcBef>
                <a:spcPts val="0"/>
              </a:spcBef>
              <a:spcAft>
                <a:spcPts val="0"/>
              </a:spcAft>
              <a:buClr>
                <a:srgbClr val="D9C49F"/>
              </a:buClr>
              <a:buSzPts val="5900"/>
              <a:buFont typeface="Garamond"/>
              <a:buNone/>
              <a:defRPr sz="5900" b="1" i="0" u="none" strike="noStrike" cap="none">
                <a:solidFill>
                  <a:srgbClr val="D9C49F"/>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9pPr>
          </a:lstStyle>
          <a:p>
            <a:endParaRPr/>
          </a:p>
        </p:txBody>
      </p:sp>
      <p:sp>
        <p:nvSpPr>
          <p:cNvPr id="23" name="Google Shape;23;p2"/>
          <p:cNvSpPr txBox="1">
            <a:spLocks noGrp="1"/>
          </p:cNvSpPr>
          <p:nvPr>
            <p:ph type="subTitle" idx="1"/>
          </p:nvPr>
        </p:nvSpPr>
        <p:spPr>
          <a:xfrm>
            <a:off x="7752523" y="4107533"/>
            <a:ext cx="4189200" cy="1021200"/>
          </a:xfrm>
          <a:prstGeom prst="rect">
            <a:avLst/>
          </a:prstGeom>
          <a:noFill/>
          <a:ln>
            <a:noFill/>
          </a:ln>
        </p:spPr>
        <p:txBody>
          <a:bodyPr spcFirstLastPara="1" wrap="square" lIns="76200" tIns="76200" rIns="76200" bIns="76200" anchor="ctr" anchorCtr="0">
            <a:noAutofit/>
          </a:bodyPr>
          <a:lstStyle>
            <a:lvl1pPr marR="0" lvl="0" algn="l" rtl="0">
              <a:lnSpc>
                <a:spcPct val="90000"/>
              </a:lnSpc>
              <a:spcBef>
                <a:spcPts val="800"/>
              </a:spcBef>
              <a:spcAft>
                <a:spcPts val="0"/>
              </a:spcAft>
              <a:buClr>
                <a:schemeClr val="lt1"/>
              </a:buClr>
              <a:buSzPts val="2000"/>
              <a:buFont typeface="Arial"/>
              <a:buNone/>
              <a:defRPr sz="2000" b="0" i="0" u="none" strike="noStrike" cap="none">
                <a:solidFill>
                  <a:schemeClr val="lt1"/>
                </a:solidFill>
                <a:latin typeface="Garamond"/>
                <a:ea typeface="Garamond"/>
                <a:cs typeface="Garamond"/>
                <a:sym typeface="Garamond"/>
              </a:defRPr>
            </a:lvl1pPr>
            <a:lvl2pPr marR="0" lvl="1" algn="ctr" rtl="0">
              <a:lnSpc>
                <a:spcPct val="90000"/>
              </a:lnSpc>
              <a:spcBef>
                <a:spcPts val="500"/>
              </a:spcBef>
              <a:spcAft>
                <a:spcPts val="0"/>
              </a:spcAft>
              <a:buClr>
                <a:schemeClr val="dk1"/>
              </a:buClr>
              <a:buSzPts val="1700"/>
              <a:buFont typeface="Arial"/>
              <a:buNone/>
              <a:defRPr sz="1700" b="0" i="0" u="none" strike="noStrike" cap="none">
                <a:solidFill>
                  <a:schemeClr val="dk1"/>
                </a:solidFill>
                <a:latin typeface="Garamond"/>
                <a:ea typeface="Garamond"/>
                <a:cs typeface="Garamond"/>
                <a:sym typeface="Garamond"/>
              </a:defRPr>
            </a:lvl2pPr>
            <a:lvl3pPr marR="0" lvl="2"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3pPr>
            <a:lvl4pPr marR="0" lvl="3" algn="ctr" rtl="0">
              <a:lnSpc>
                <a:spcPct val="90000"/>
              </a:lnSpc>
              <a:spcBef>
                <a:spcPts val="500"/>
              </a:spcBef>
              <a:spcAft>
                <a:spcPts val="0"/>
              </a:spcAft>
              <a:buClr>
                <a:schemeClr val="dk1"/>
              </a:buClr>
              <a:buSzPts val="1300"/>
              <a:buFont typeface="Arial"/>
              <a:buNone/>
              <a:defRPr sz="1300" b="0" i="0" u="none" strike="noStrike" cap="none">
                <a:solidFill>
                  <a:schemeClr val="dk1"/>
                </a:solidFill>
                <a:latin typeface="Garamond"/>
                <a:ea typeface="Garamond"/>
                <a:cs typeface="Garamond"/>
                <a:sym typeface="Garamond"/>
              </a:defRPr>
            </a:lvl4pPr>
            <a:lvl5pPr marR="0" lvl="4" algn="ctr" rtl="0">
              <a:lnSpc>
                <a:spcPct val="90000"/>
              </a:lnSpc>
              <a:spcBef>
                <a:spcPts val="500"/>
              </a:spcBef>
              <a:spcAft>
                <a:spcPts val="0"/>
              </a:spcAft>
              <a:buClr>
                <a:schemeClr val="dk1"/>
              </a:buClr>
              <a:buSzPts val="1300"/>
              <a:buFont typeface="Arial"/>
              <a:buNone/>
              <a:defRPr sz="1300" b="0" i="0" u="none" strike="noStrike" cap="none">
                <a:solidFill>
                  <a:schemeClr val="dk1"/>
                </a:solidFill>
                <a:latin typeface="Garamond"/>
                <a:ea typeface="Garamond"/>
                <a:cs typeface="Garamond"/>
                <a:sym typeface="Garamond"/>
              </a:defRPr>
            </a:lvl5pPr>
            <a:lvl6pPr marR="0" lvl="5" algn="ctr" rtl="0">
              <a:lnSpc>
                <a:spcPct val="90000"/>
              </a:lnSpc>
              <a:spcBef>
                <a:spcPts val="500"/>
              </a:spcBef>
              <a:spcAft>
                <a:spcPts val="0"/>
              </a:spcAft>
              <a:buClr>
                <a:schemeClr val="dk1"/>
              </a:buClr>
              <a:buSzPts val="1300"/>
              <a:buFont typeface="Arial"/>
              <a:buNone/>
              <a:defRPr sz="1300" b="0" i="0" u="none" strike="noStrike" cap="none">
                <a:solidFill>
                  <a:schemeClr val="dk1"/>
                </a:solidFill>
                <a:latin typeface="Garamond"/>
                <a:ea typeface="Garamond"/>
                <a:cs typeface="Garamond"/>
                <a:sym typeface="Garamond"/>
              </a:defRPr>
            </a:lvl6pPr>
            <a:lvl7pPr marR="0" lvl="6" algn="ctr" rtl="0">
              <a:lnSpc>
                <a:spcPct val="90000"/>
              </a:lnSpc>
              <a:spcBef>
                <a:spcPts val="500"/>
              </a:spcBef>
              <a:spcAft>
                <a:spcPts val="0"/>
              </a:spcAft>
              <a:buClr>
                <a:schemeClr val="dk1"/>
              </a:buClr>
              <a:buSzPts val="1300"/>
              <a:buFont typeface="Arial"/>
              <a:buNone/>
              <a:defRPr sz="1300" b="0" i="0" u="none" strike="noStrike" cap="none">
                <a:solidFill>
                  <a:schemeClr val="dk1"/>
                </a:solidFill>
                <a:latin typeface="Garamond"/>
                <a:ea typeface="Garamond"/>
                <a:cs typeface="Garamond"/>
                <a:sym typeface="Garamond"/>
              </a:defRPr>
            </a:lvl7pPr>
            <a:lvl8pPr marR="0" lvl="7" algn="ctr" rtl="0">
              <a:lnSpc>
                <a:spcPct val="90000"/>
              </a:lnSpc>
              <a:spcBef>
                <a:spcPts val="500"/>
              </a:spcBef>
              <a:spcAft>
                <a:spcPts val="0"/>
              </a:spcAft>
              <a:buClr>
                <a:schemeClr val="dk1"/>
              </a:buClr>
              <a:buSzPts val="1300"/>
              <a:buFont typeface="Arial"/>
              <a:buNone/>
              <a:defRPr sz="1300" b="0" i="0" u="none" strike="noStrike" cap="none">
                <a:solidFill>
                  <a:schemeClr val="dk1"/>
                </a:solidFill>
                <a:latin typeface="Garamond"/>
                <a:ea typeface="Garamond"/>
                <a:cs typeface="Garamond"/>
                <a:sym typeface="Garamond"/>
              </a:defRPr>
            </a:lvl8pPr>
            <a:lvl9pPr marR="0" lvl="8" algn="ctr" rtl="0">
              <a:lnSpc>
                <a:spcPct val="90000"/>
              </a:lnSpc>
              <a:spcBef>
                <a:spcPts val="500"/>
              </a:spcBef>
              <a:spcAft>
                <a:spcPts val="0"/>
              </a:spcAft>
              <a:buClr>
                <a:schemeClr val="dk1"/>
              </a:buClr>
              <a:buSzPts val="1300"/>
              <a:buFont typeface="Arial"/>
              <a:buNone/>
              <a:defRPr sz="1300" b="0" i="0" u="none" strike="noStrike" cap="none">
                <a:solidFill>
                  <a:schemeClr val="dk1"/>
                </a:solidFill>
                <a:latin typeface="Garamond"/>
                <a:ea typeface="Garamond"/>
                <a:cs typeface="Garamond"/>
                <a:sym typeface="Garamond"/>
              </a:defRPr>
            </a:lvl9pPr>
          </a:lstStyle>
          <a:p>
            <a:endParaRPr/>
          </a:p>
        </p:txBody>
      </p:sp>
      <p:sp>
        <p:nvSpPr>
          <p:cNvPr id="24" name="Google Shape;24;p2"/>
          <p:cNvSpPr txBox="1">
            <a:spLocks noGrp="1"/>
          </p:cNvSpPr>
          <p:nvPr>
            <p:ph type="dt" idx="10"/>
          </p:nvPr>
        </p:nvSpPr>
        <p:spPr>
          <a:xfrm>
            <a:off x="838200" y="6356350"/>
            <a:ext cx="2743200" cy="365100"/>
          </a:xfrm>
          <a:prstGeom prst="rect">
            <a:avLst/>
          </a:prstGeom>
          <a:noFill/>
          <a:ln>
            <a:noFill/>
          </a:ln>
        </p:spPr>
        <p:txBody>
          <a:bodyPr spcFirstLastPara="1" wrap="square" lIns="76200" tIns="76200" rIns="76200" bIns="76200" anchor="ctr" anchorCtr="0">
            <a:noAutofit/>
          </a:bodyPr>
          <a:lstStyle>
            <a:lvl1pPr marR="0" lvl="0" algn="l" rtl="0">
              <a:lnSpc>
                <a:spcPct val="100000"/>
              </a:lnSpc>
              <a:spcBef>
                <a:spcPts val="0"/>
              </a:spcBef>
              <a:spcAft>
                <a:spcPts val="0"/>
              </a:spcAft>
              <a:buClr>
                <a:srgbClr val="000000"/>
              </a:buClr>
              <a:buSzPts val="1200"/>
              <a:buFont typeface="Arial"/>
              <a:buNone/>
              <a:defRPr sz="10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25" name="Google Shape;25;p2"/>
          <p:cNvSpPr txBox="1">
            <a:spLocks noGrp="1"/>
          </p:cNvSpPr>
          <p:nvPr>
            <p:ph type="ftr" idx="11"/>
          </p:nvPr>
        </p:nvSpPr>
        <p:spPr>
          <a:xfrm>
            <a:off x="4038600" y="6356350"/>
            <a:ext cx="4114800" cy="365100"/>
          </a:xfrm>
          <a:prstGeom prst="rect">
            <a:avLst/>
          </a:prstGeom>
          <a:noFill/>
          <a:ln>
            <a:noFill/>
          </a:ln>
        </p:spPr>
        <p:txBody>
          <a:bodyPr spcFirstLastPara="1" wrap="square" lIns="76200" tIns="76200" rIns="76200" bIns="76200" anchor="ctr" anchorCtr="0">
            <a:noAutofit/>
          </a:bodyPr>
          <a:lstStyle>
            <a:lvl1pPr marR="0" lvl="0" algn="ctr" rtl="0">
              <a:lnSpc>
                <a:spcPct val="100000"/>
              </a:lnSpc>
              <a:spcBef>
                <a:spcPts val="0"/>
              </a:spcBef>
              <a:spcAft>
                <a:spcPts val="0"/>
              </a:spcAft>
              <a:buClr>
                <a:srgbClr val="000000"/>
              </a:buClr>
              <a:buSzPts val="1200"/>
              <a:buFont typeface="Arial"/>
              <a:buNone/>
              <a:defRPr sz="10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26" name="Google Shape;26;p2"/>
          <p:cNvSpPr txBox="1">
            <a:spLocks noGrp="1"/>
          </p:cNvSpPr>
          <p:nvPr>
            <p:ph type="sldNum" idx="12"/>
          </p:nvPr>
        </p:nvSpPr>
        <p:spPr>
          <a:xfrm>
            <a:off x="8610600" y="6356350"/>
            <a:ext cx="2743200" cy="365100"/>
          </a:xfrm>
          <a:prstGeom prst="rect">
            <a:avLst/>
          </a:prstGeom>
          <a:noFill/>
          <a:ln>
            <a:noFill/>
          </a:ln>
        </p:spPr>
        <p:txBody>
          <a:bodyPr spcFirstLastPara="1" wrap="square" lIns="76200" tIns="38075" rIns="76200" bIns="3807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ext Slide 1" type="obj">
  <p:cSld name="OBJECT">
    <p:spTree>
      <p:nvGrpSpPr>
        <p:cNvPr id="1" name="Shape 27"/>
        <p:cNvGrpSpPr/>
        <p:nvPr/>
      </p:nvGrpSpPr>
      <p:grpSpPr>
        <a:xfrm>
          <a:off x="0" y="0"/>
          <a:ext cx="0" cy="0"/>
          <a:chOff x="0" y="0"/>
          <a:chExt cx="0" cy="0"/>
        </a:xfrm>
      </p:grpSpPr>
      <p:sp>
        <p:nvSpPr>
          <p:cNvPr id="28" name="Google Shape;28;p3"/>
          <p:cNvSpPr/>
          <p:nvPr/>
        </p:nvSpPr>
        <p:spPr>
          <a:xfrm>
            <a:off x="2887678" y="5972158"/>
            <a:ext cx="675316" cy="620798"/>
          </a:xfrm>
          <a:custGeom>
            <a:avLst/>
            <a:gdLst/>
            <a:ahLst/>
            <a:cxnLst/>
            <a:rect l="l" t="t" r="r" b="b"/>
            <a:pathLst>
              <a:path w="1426725" h="6897756" extrusionOk="0">
                <a:moveTo>
                  <a:pt x="0" y="0"/>
                </a:moveTo>
                <a:lnTo>
                  <a:pt x="435484" y="0"/>
                </a:lnTo>
                <a:lnTo>
                  <a:pt x="1426725" y="6897756"/>
                </a:lnTo>
                <a:lnTo>
                  <a:pt x="998924" y="6890072"/>
                </a:lnTo>
                <a:lnTo>
                  <a:pt x="0" y="0"/>
                </a:lnTo>
                <a:close/>
              </a:path>
            </a:pathLst>
          </a:custGeom>
          <a:solidFill>
            <a:srgbClr val="D9C49F"/>
          </a:solidFill>
          <a:ln>
            <a:noFill/>
          </a:ln>
        </p:spPr>
        <p:txBody>
          <a:bodyPr spcFirstLastPara="1" wrap="square" lIns="76200" tIns="38075" rIns="76200" bIns="380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Garamond"/>
              <a:ea typeface="Garamond"/>
              <a:cs typeface="Garamond"/>
              <a:sym typeface="Garamond"/>
            </a:endParaRPr>
          </a:p>
        </p:txBody>
      </p:sp>
      <p:sp>
        <p:nvSpPr>
          <p:cNvPr id="29" name="Google Shape;29;p3"/>
          <p:cNvSpPr/>
          <p:nvPr/>
        </p:nvSpPr>
        <p:spPr>
          <a:xfrm>
            <a:off x="-8075" y="5972159"/>
            <a:ext cx="3377037" cy="660616"/>
          </a:xfrm>
          <a:custGeom>
            <a:avLst/>
            <a:gdLst/>
            <a:ahLst/>
            <a:cxnLst/>
            <a:rect l="l" t="t" r="r" b="b"/>
            <a:pathLst>
              <a:path w="7134587" h="7340175" extrusionOk="0">
                <a:moveTo>
                  <a:pt x="4802" y="198195"/>
                </a:moveTo>
                <a:lnTo>
                  <a:pt x="6143346" y="0"/>
                </a:lnTo>
                <a:lnTo>
                  <a:pt x="7134587" y="6897756"/>
                </a:lnTo>
                <a:lnTo>
                  <a:pt x="493" y="7340175"/>
                </a:lnTo>
                <a:cubicBezTo>
                  <a:pt x="-2266" y="5025580"/>
                  <a:pt x="7561" y="2512790"/>
                  <a:pt x="4802" y="198195"/>
                </a:cubicBezTo>
                <a:close/>
              </a:path>
            </a:pathLst>
          </a:custGeom>
          <a:solidFill>
            <a:srgbClr val="75114A"/>
          </a:solidFill>
          <a:ln>
            <a:noFill/>
          </a:ln>
        </p:spPr>
        <p:txBody>
          <a:bodyPr spcFirstLastPara="1" wrap="square" lIns="76200" tIns="38075" rIns="76200" bIns="380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Garamond"/>
              <a:ea typeface="Garamond"/>
              <a:cs typeface="Garamond"/>
              <a:sym typeface="Garamond"/>
            </a:endParaRPr>
          </a:p>
        </p:txBody>
      </p:sp>
      <p:sp>
        <p:nvSpPr>
          <p:cNvPr id="30" name="Google Shape;30;p3"/>
          <p:cNvSpPr/>
          <p:nvPr/>
        </p:nvSpPr>
        <p:spPr>
          <a:xfrm rot="10800000">
            <a:off x="3171130" y="5956679"/>
            <a:ext cx="9054711" cy="620799"/>
          </a:xfrm>
          <a:custGeom>
            <a:avLst/>
            <a:gdLst/>
            <a:ahLst/>
            <a:cxnLst/>
            <a:rect l="l" t="t" r="r" b="b"/>
            <a:pathLst>
              <a:path w="19129670" h="6897768" extrusionOk="0">
                <a:moveTo>
                  <a:pt x="23" y="0"/>
                </a:moveTo>
                <a:lnTo>
                  <a:pt x="18138429" y="12"/>
                </a:lnTo>
                <a:lnTo>
                  <a:pt x="19129670" y="6897768"/>
                </a:lnTo>
                <a:lnTo>
                  <a:pt x="58804" y="6587497"/>
                </a:lnTo>
                <a:cubicBezTo>
                  <a:pt x="60183" y="4303588"/>
                  <a:pt x="-1356" y="2283909"/>
                  <a:pt x="23" y="0"/>
                </a:cubicBezTo>
                <a:close/>
              </a:path>
            </a:pathLst>
          </a:custGeom>
          <a:solidFill>
            <a:srgbClr val="D8D8D8"/>
          </a:solidFill>
          <a:ln>
            <a:noFill/>
          </a:ln>
        </p:spPr>
        <p:txBody>
          <a:bodyPr spcFirstLastPara="1" wrap="square" lIns="76200" tIns="38075" rIns="76200" bIns="380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Garamond"/>
              <a:ea typeface="Garamond"/>
              <a:cs typeface="Garamond"/>
              <a:sym typeface="Garamond"/>
            </a:endParaRPr>
          </a:p>
        </p:txBody>
      </p:sp>
      <p:pic>
        <p:nvPicPr>
          <p:cNvPr id="31" name="Google Shape;31;p3"/>
          <p:cNvPicPr preferRelativeResize="0"/>
          <p:nvPr/>
        </p:nvPicPr>
        <p:blipFill rotWithShape="1">
          <a:blip r:embed="rId2">
            <a:alphaModFix/>
          </a:blip>
          <a:srcRect/>
          <a:stretch/>
        </p:blipFill>
        <p:spPr>
          <a:xfrm>
            <a:off x="441345" y="6100830"/>
            <a:ext cx="1229499" cy="284651"/>
          </a:xfrm>
          <a:prstGeom prst="rect">
            <a:avLst/>
          </a:prstGeom>
          <a:noFill/>
          <a:ln>
            <a:noFill/>
          </a:ln>
        </p:spPr>
      </p:pic>
      <p:sp>
        <p:nvSpPr>
          <p:cNvPr id="32" name="Google Shape;32;p3"/>
          <p:cNvSpPr txBox="1">
            <a:spLocks noGrp="1"/>
          </p:cNvSpPr>
          <p:nvPr>
            <p:ph type="title"/>
          </p:nvPr>
        </p:nvSpPr>
        <p:spPr>
          <a:xfrm>
            <a:off x="838200" y="365125"/>
            <a:ext cx="10515600" cy="1325400"/>
          </a:xfrm>
          <a:prstGeom prst="rect">
            <a:avLst/>
          </a:prstGeom>
          <a:noFill/>
          <a:ln>
            <a:noFill/>
          </a:ln>
        </p:spPr>
        <p:txBody>
          <a:bodyPr spcFirstLastPara="1" wrap="square" lIns="76200" tIns="76200" rIns="76200" bIns="76200" anchor="ctr" anchorCtr="0">
            <a:noAutofit/>
          </a:bodyPr>
          <a:lstStyle>
            <a:lvl1pPr marR="0" lvl="0" algn="l" rtl="0">
              <a:lnSpc>
                <a:spcPct val="90000"/>
              </a:lnSpc>
              <a:spcBef>
                <a:spcPts val="0"/>
              </a:spcBef>
              <a:spcAft>
                <a:spcPts val="0"/>
              </a:spcAft>
              <a:buClr>
                <a:srgbClr val="75114A"/>
              </a:buClr>
              <a:buSzPts val="3700"/>
              <a:buFont typeface="Calibri"/>
              <a:buNone/>
              <a:defRPr sz="3700" b="0" i="0" u="none" strike="noStrike" cap="none">
                <a:solidFill>
                  <a:srgbClr val="75114A"/>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9pPr>
          </a:lstStyle>
          <a:p>
            <a:endParaRPr/>
          </a:p>
        </p:txBody>
      </p:sp>
      <p:sp>
        <p:nvSpPr>
          <p:cNvPr id="33" name="Google Shape;33;p3"/>
          <p:cNvSpPr txBox="1">
            <a:spLocks noGrp="1"/>
          </p:cNvSpPr>
          <p:nvPr>
            <p:ph type="body" idx="1"/>
          </p:nvPr>
        </p:nvSpPr>
        <p:spPr>
          <a:xfrm>
            <a:off x="838200" y="1825625"/>
            <a:ext cx="10515600" cy="3813300"/>
          </a:xfrm>
          <a:prstGeom prst="rect">
            <a:avLst/>
          </a:prstGeom>
          <a:noFill/>
          <a:ln>
            <a:noFill/>
          </a:ln>
        </p:spPr>
        <p:txBody>
          <a:bodyPr spcFirstLastPara="1" wrap="square" lIns="76200" tIns="76200" rIns="76200" bIns="76200" anchor="t" anchorCtr="0">
            <a:noAutofit/>
          </a:bodyPr>
          <a:lstStyle>
            <a:lvl1pPr marL="457200" marR="0" lvl="0" indent="-374650" algn="l" rtl="0">
              <a:lnSpc>
                <a:spcPct val="90000"/>
              </a:lnSpc>
              <a:spcBef>
                <a:spcPts val="800"/>
              </a:spcBef>
              <a:spcAft>
                <a:spcPts val="0"/>
              </a:spcAft>
              <a:buClr>
                <a:srgbClr val="3F3F3F"/>
              </a:buClr>
              <a:buSzPts val="2300"/>
              <a:buFont typeface="Arial"/>
              <a:buChar char="•"/>
              <a:defRPr sz="2300" b="0" i="0" u="none" strike="noStrike" cap="none">
                <a:solidFill>
                  <a:srgbClr val="3F3F3F"/>
                </a:solidFill>
                <a:latin typeface="Calibri"/>
                <a:ea typeface="Calibri"/>
                <a:cs typeface="Calibri"/>
                <a:sym typeface="Calibri"/>
              </a:defRPr>
            </a:lvl1pPr>
            <a:lvl2pPr marL="914400" marR="0" lvl="1" indent="-355600" algn="l" rtl="0">
              <a:lnSpc>
                <a:spcPct val="90000"/>
              </a:lnSpc>
              <a:spcBef>
                <a:spcPts val="500"/>
              </a:spcBef>
              <a:spcAft>
                <a:spcPts val="0"/>
              </a:spcAft>
              <a:buClr>
                <a:srgbClr val="3F3F3F"/>
              </a:buClr>
              <a:buSzPts val="2000"/>
              <a:buFont typeface="Arial"/>
              <a:buChar char="•"/>
              <a:defRPr sz="2000" b="0" i="0" u="none" strike="noStrike" cap="none">
                <a:solidFill>
                  <a:srgbClr val="3F3F3F"/>
                </a:solidFill>
                <a:latin typeface="Calibri"/>
                <a:ea typeface="Calibri"/>
                <a:cs typeface="Calibri"/>
                <a:sym typeface="Calibri"/>
              </a:defRPr>
            </a:lvl2pPr>
            <a:lvl3pPr marL="1371600" marR="0" lvl="2" indent="-336550" algn="l" rtl="0">
              <a:lnSpc>
                <a:spcPct val="90000"/>
              </a:lnSpc>
              <a:spcBef>
                <a:spcPts val="500"/>
              </a:spcBef>
              <a:spcAft>
                <a:spcPts val="0"/>
              </a:spcAft>
              <a:buClr>
                <a:srgbClr val="3F3F3F"/>
              </a:buClr>
              <a:buSzPts val="1700"/>
              <a:buFont typeface="Arial"/>
              <a:buChar char="•"/>
              <a:defRPr sz="1700" b="0" i="0" u="none" strike="noStrike" cap="none">
                <a:solidFill>
                  <a:srgbClr val="3F3F3F"/>
                </a:solidFill>
                <a:latin typeface="Calibri"/>
                <a:ea typeface="Calibri"/>
                <a:cs typeface="Calibri"/>
                <a:sym typeface="Calibri"/>
              </a:defRPr>
            </a:lvl3pPr>
            <a:lvl4pPr marL="1828800" marR="0" lvl="3" indent="-330200"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Calibri"/>
                <a:ea typeface="Calibri"/>
                <a:cs typeface="Calibri"/>
                <a:sym typeface="Calibri"/>
              </a:defRPr>
            </a:lvl4pPr>
            <a:lvl5pPr marL="2286000" marR="0" lvl="4" indent="-330200"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Calibri"/>
                <a:ea typeface="Calibri"/>
                <a:cs typeface="Calibri"/>
                <a:sym typeface="Calibri"/>
              </a:defRPr>
            </a:lvl5pPr>
            <a:lvl6pPr marL="2743200" marR="0" lvl="5"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Garamond"/>
                <a:ea typeface="Garamond"/>
                <a:cs typeface="Garamond"/>
                <a:sym typeface="Garamond"/>
              </a:defRPr>
            </a:lvl6pPr>
            <a:lvl7pPr marL="3200400" marR="0" lvl="6"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Garamond"/>
                <a:ea typeface="Garamond"/>
                <a:cs typeface="Garamond"/>
                <a:sym typeface="Garamond"/>
              </a:defRPr>
            </a:lvl7pPr>
            <a:lvl8pPr marL="3657600" marR="0" lvl="7"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Garamond"/>
                <a:ea typeface="Garamond"/>
                <a:cs typeface="Garamond"/>
                <a:sym typeface="Garamond"/>
              </a:defRPr>
            </a:lvl8pPr>
            <a:lvl9pPr marL="4114800" marR="0" lvl="8"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Garamond"/>
                <a:ea typeface="Garamond"/>
                <a:cs typeface="Garamond"/>
                <a:sym typeface="Garamond"/>
              </a:defRPr>
            </a:lvl9pPr>
          </a:lstStyle>
          <a:p>
            <a:endParaRPr/>
          </a:p>
        </p:txBody>
      </p:sp>
      <p:sp>
        <p:nvSpPr>
          <p:cNvPr id="34" name="Google Shape;34;p3"/>
          <p:cNvSpPr txBox="1">
            <a:spLocks noGrp="1"/>
          </p:cNvSpPr>
          <p:nvPr>
            <p:ph type="ftr" idx="11"/>
          </p:nvPr>
        </p:nvSpPr>
        <p:spPr>
          <a:xfrm>
            <a:off x="7239000" y="6113463"/>
            <a:ext cx="4114800" cy="365100"/>
          </a:xfrm>
          <a:prstGeom prst="rect">
            <a:avLst/>
          </a:prstGeom>
          <a:noFill/>
          <a:ln>
            <a:noFill/>
          </a:ln>
        </p:spPr>
        <p:txBody>
          <a:bodyPr spcFirstLastPara="1" wrap="square" lIns="76200" tIns="76200" rIns="76200" bIns="76200" anchor="ctr" anchorCtr="0">
            <a:noAutofit/>
          </a:bodyPr>
          <a:lstStyle>
            <a:lvl1pPr marR="0" lvl="0" algn="r" rtl="0">
              <a:lnSpc>
                <a:spcPct val="100000"/>
              </a:lnSpc>
              <a:spcBef>
                <a:spcPts val="0"/>
              </a:spcBef>
              <a:spcAft>
                <a:spcPts val="0"/>
              </a:spcAft>
              <a:buClr>
                <a:srgbClr val="000000"/>
              </a:buClr>
              <a:buSzPts val="1200"/>
              <a:buFont typeface="Arial"/>
              <a:buNone/>
              <a:defRPr sz="1300" b="0" i="0" u="none" strike="noStrike" cap="none">
                <a:solidFill>
                  <a:srgbClr val="595959"/>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35" name="Google Shape;35;p3"/>
          <p:cNvSpPr txBox="1">
            <a:spLocks noGrp="1"/>
          </p:cNvSpPr>
          <p:nvPr>
            <p:ph type="dt" idx="10"/>
          </p:nvPr>
        </p:nvSpPr>
        <p:spPr>
          <a:xfrm>
            <a:off x="3789599" y="6094049"/>
            <a:ext cx="1089200" cy="365100"/>
          </a:xfrm>
          <a:prstGeom prst="rect">
            <a:avLst/>
          </a:prstGeom>
          <a:noFill/>
          <a:ln>
            <a:noFill/>
          </a:ln>
        </p:spPr>
        <p:txBody>
          <a:bodyPr spcFirstLastPara="1" wrap="square" lIns="76200" tIns="76200" rIns="76200" bIns="76200" anchor="ctr" anchorCtr="0">
            <a:noAutofit/>
          </a:bodyPr>
          <a:lstStyle>
            <a:lvl1pPr marR="0" lvl="0" algn="l" rtl="0">
              <a:lnSpc>
                <a:spcPct val="100000"/>
              </a:lnSpc>
              <a:spcBef>
                <a:spcPts val="0"/>
              </a:spcBef>
              <a:spcAft>
                <a:spcPts val="0"/>
              </a:spcAft>
              <a:buClr>
                <a:srgbClr val="000000"/>
              </a:buClr>
              <a:buSzPts val="1200"/>
              <a:buFont typeface="Arial"/>
              <a:buNone/>
              <a:defRPr sz="1000" b="0" i="0" u="none" strike="noStrike" cap="none">
                <a:solidFill>
                  <a:srgbClr val="595959"/>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Divider Slide 2B">
  <p:cSld name="Divider Slide 2B">
    <p:spTree>
      <p:nvGrpSpPr>
        <p:cNvPr id="1" name="Shape 36"/>
        <p:cNvGrpSpPr/>
        <p:nvPr/>
      </p:nvGrpSpPr>
      <p:grpSpPr>
        <a:xfrm>
          <a:off x="0" y="0"/>
          <a:ext cx="0" cy="0"/>
          <a:chOff x="0" y="0"/>
          <a:chExt cx="0" cy="0"/>
        </a:xfrm>
      </p:grpSpPr>
      <p:pic>
        <p:nvPicPr>
          <p:cNvPr id="37" name="Google Shape;37;p4"/>
          <p:cNvPicPr preferRelativeResize="0"/>
          <p:nvPr/>
        </p:nvPicPr>
        <p:blipFill rotWithShape="1">
          <a:blip r:embed="rId2">
            <a:alphaModFix/>
          </a:blip>
          <a:srcRect/>
          <a:stretch/>
        </p:blipFill>
        <p:spPr>
          <a:xfrm>
            <a:off x="-13252" y="0"/>
            <a:ext cx="12205253" cy="5173318"/>
          </a:xfrm>
          <a:prstGeom prst="rect">
            <a:avLst/>
          </a:prstGeom>
          <a:noFill/>
          <a:ln>
            <a:noFill/>
          </a:ln>
        </p:spPr>
      </p:pic>
      <p:sp>
        <p:nvSpPr>
          <p:cNvPr id="38" name="Google Shape;38;p4"/>
          <p:cNvSpPr/>
          <p:nvPr/>
        </p:nvSpPr>
        <p:spPr>
          <a:xfrm>
            <a:off x="5770821" y="0"/>
            <a:ext cx="6421179" cy="6909258"/>
          </a:xfrm>
          <a:custGeom>
            <a:avLst/>
            <a:gdLst/>
            <a:ahLst/>
            <a:cxnLst/>
            <a:rect l="l" t="t" r="r" b="b"/>
            <a:pathLst>
              <a:path w="6421179" h="6909258" extrusionOk="0">
                <a:moveTo>
                  <a:pt x="0" y="0"/>
                </a:moveTo>
                <a:lnTo>
                  <a:pt x="6421179" y="0"/>
                </a:lnTo>
                <a:lnTo>
                  <a:pt x="6421179" y="6897756"/>
                </a:lnTo>
                <a:lnTo>
                  <a:pt x="994913" y="6909258"/>
                </a:lnTo>
                <a:lnTo>
                  <a:pt x="0" y="0"/>
                </a:lnTo>
                <a:close/>
              </a:path>
            </a:pathLst>
          </a:custGeom>
          <a:solidFill>
            <a:srgbClr val="75114A">
              <a:alpha val="74509"/>
            </a:srgbClr>
          </a:solidFill>
          <a:ln>
            <a:noFill/>
          </a:ln>
        </p:spPr>
        <p:txBody>
          <a:bodyPr spcFirstLastPara="1" wrap="square" lIns="76200" tIns="38075" rIns="76200" bIns="380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Garamond"/>
              <a:ea typeface="Garamond"/>
              <a:cs typeface="Garamond"/>
              <a:sym typeface="Garamond"/>
            </a:endParaRPr>
          </a:p>
        </p:txBody>
      </p:sp>
      <p:pic>
        <p:nvPicPr>
          <p:cNvPr id="39" name="Google Shape;39;p4"/>
          <p:cNvPicPr preferRelativeResize="0"/>
          <p:nvPr/>
        </p:nvPicPr>
        <p:blipFill rotWithShape="1">
          <a:blip r:embed="rId3">
            <a:alphaModFix/>
          </a:blip>
          <a:srcRect/>
          <a:stretch/>
        </p:blipFill>
        <p:spPr>
          <a:xfrm>
            <a:off x="469781" y="385650"/>
            <a:ext cx="2350008" cy="544068"/>
          </a:xfrm>
          <a:prstGeom prst="rect">
            <a:avLst/>
          </a:prstGeom>
          <a:noFill/>
          <a:ln>
            <a:noFill/>
          </a:ln>
        </p:spPr>
      </p:pic>
      <p:sp>
        <p:nvSpPr>
          <p:cNvPr id="40" name="Google Shape;40;p4"/>
          <p:cNvSpPr txBox="1"/>
          <p:nvPr/>
        </p:nvSpPr>
        <p:spPr>
          <a:xfrm>
            <a:off x="7626037" y="-1239550"/>
            <a:ext cx="4104400" cy="476700"/>
          </a:xfrm>
          <a:prstGeom prst="rect">
            <a:avLst/>
          </a:prstGeom>
          <a:noFill/>
          <a:ln>
            <a:noFill/>
          </a:ln>
        </p:spPr>
        <p:txBody>
          <a:bodyPr spcFirstLastPara="1" wrap="square" lIns="76200" tIns="38075" rIns="76200" bIns="3807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Garamond"/>
                <a:ea typeface="Garamond"/>
                <a:cs typeface="Garamond"/>
                <a:sym typeface="Garamond"/>
              </a:rPr>
              <a:t>Sub text</a:t>
            </a:r>
            <a:endParaRPr sz="1200" b="0" i="0" u="none" strike="noStrike" cap="none">
              <a:solidFill>
                <a:srgbClr val="000000"/>
              </a:solidFill>
              <a:latin typeface="Arial"/>
              <a:ea typeface="Arial"/>
              <a:cs typeface="Arial"/>
              <a:sym typeface="Arial"/>
            </a:endParaRPr>
          </a:p>
        </p:txBody>
      </p:sp>
      <p:sp>
        <p:nvSpPr>
          <p:cNvPr id="41" name="Google Shape;41;p4"/>
          <p:cNvSpPr txBox="1">
            <a:spLocks noGrp="1"/>
          </p:cNvSpPr>
          <p:nvPr>
            <p:ph type="ctrTitle"/>
          </p:nvPr>
        </p:nvSpPr>
        <p:spPr>
          <a:xfrm>
            <a:off x="6779669" y="731126"/>
            <a:ext cx="5162000" cy="2208900"/>
          </a:xfrm>
          <a:prstGeom prst="rect">
            <a:avLst/>
          </a:prstGeom>
          <a:noFill/>
          <a:ln>
            <a:noFill/>
          </a:ln>
        </p:spPr>
        <p:txBody>
          <a:bodyPr spcFirstLastPara="1" wrap="square" lIns="76200" tIns="76200" rIns="76200" bIns="76200" anchor="t" anchorCtr="0">
            <a:noAutofit/>
          </a:bodyPr>
          <a:lstStyle>
            <a:lvl1pPr marR="0" lvl="0" algn="l" rtl="0">
              <a:lnSpc>
                <a:spcPct val="90000"/>
              </a:lnSpc>
              <a:spcBef>
                <a:spcPts val="0"/>
              </a:spcBef>
              <a:spcAft>
                <a:spcPts val="0"/>
              </a:spcAft>
              <a:buClr>
                <a:schemeClr val="lt1"/>
              </a:buClr>
              <a:buSzPts val="5500"/>
              <a:buFont typeface="Calibri"/>
              <a:buNone/>
              <a:defRPr sz="55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9pPr>
          </a:lstStyle>
          <a:p>
            <a:endParaRPr/>
          </a:p>
        </p:txBody>
      </p:sp>
      <p:sp>
        <p:nvSpPr>
          <p:cNvPr id="42" name="Google Shape;42;p4"/>
          <p:cNvSpPr txBox="1">
            <a:spLocks noGrp="1"/>
          </p:cNvSpPr>
          <p:nvPr>
            <p:ph type="subTitle" idx="1"/>
          </p:nvPr>
        </p:nvSpPr>
        <p:spPr>
          <a:xfrm>
            <a:off x="6815555" y="3111500"/>
            <a:ext cx="5126000" cy="2869800"/>
          </a:xfrm>
          <a:prstGeom prst="rect">
            <a:avLst/>
          </a:prstGeom>
          <a:noFill/>
          <a:ln>
            <a:noFill/>
          </a:ln>
        </p:spPr>
        <p:txBody>
          <a:bodyPr spcFirstLastPara="1" wrap="square" lIns="76200" tIns="76200" rIns="76200" bIns="76200" anchor="t" anchorCtr="0">
            <a:noAutofit/>
          </a:bodyPr>
          <a:lstStyle>
            <a:lvl1pPr marR="0" lvl="0" algn="l" rtl="0">
              <a:lnSpc>
                <a:spcPct val="90000"/>
              </a:lnSpc>
              <a:spcBef>
                <a:spcPts val="800"/>
              </a:spcBef>
              <a:spcAft>
                <a:spcPts val="0"/>
              </a:spcAft>
              <a:buClr>
                <a:schemeClr val="lt1"/>
              </a:buClr>
              <a:buSzPts val="2500"/>
              <a:buFont typeface="Arial"/>
              <a:buNone/>
              <a:defRPr sz="2500" b="0" i="0" u="none" strike="noStrike" cap="none">
                <a:solidFill>
                  <a:schemeClr val="lt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1700"/>
              <a:buFont typeface="Arial"/>
              <a:buNone/>
              <a:defRPr sz="1700" b="0" i="0" u="none" strike="noStrike" cap="none">
                <a:solidFill>
                  <a:schemeClr val="dk1"/>
                </a:solidFill>
                <a:latin typeface="Garamond"/>
                <a:ea typeface="Garamond"/>
                <a:cs typeface="Garamond"/>
                <a:sym typeface="Garamond"/>
              </a:defRPr>
            </a:lvl2pPr>
            <a:lvl3pPr marR="0" lvl="2"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3pPr>
            <a:lvl4pPr marR="0" lvl="3" algn="ctr" rtl="0">
              <a:lnSpc>
                <a:spcPct val="90000"/>
              </a:lnSpc>
              <a:spcBef>
                <a:spcPts val="500"/>
              </a:spcBef>
              <a:spcAft>
                <a:spcPts val="0"/>
              </a:spcAft>
              <a:buClr>
                <a:schemeClr val="dk1"/>
              </a:buClr>
              <a:buSzPts val="1300"/>
              <a:buFont typeface="Arial"/>
              <a:buNone/>
              <a:defRPr sz="1300" b="0" i="0" u="none" strike="noStrike" cap="none">
                <a:solidFill>
                  <a:schemeClr val="dk1"/>
                </a:solidFill>
                <a:latin typeface="Garamond"/>
                <a:ea typeface="Garamond"/>
                <a:cs typeface="Garamond"/>
                <a:sym typeface="Garamond"/>
              </a:defRPr>
            </a:lvl4pPr>
            <a:lvl5pPr marR="0" lvl="4" algn="ctr" rtl="0">
              <a:lnSpc>
                <a:spcPct val="90000"/>
              </a:lnSpc>
              <a:spcBef>
                <a:spcPts val="500"/>
              </a:spcBef>
              <a:spcAft>
                <a:spcPts val="0"/>
              </a:spcAft>
              <a:buClr>
                <a:schemeClr val="dk1"/>
              </a:buClr>
              <a:buSzPts val="1300"/>
              <a:buFont typeface="Arial"/>
              <a:buNone/>
              <a:defRPr sz="1300" b="0" i="0" u="none" strike="noStrike" cap="none">
                <a:solidFill>
                  <a:schemeClr val="dk1"/>
                </a:solidFill>
                <a:latin typeface="Garamond"/>
                <a:ea typeface="Garamond"/>
                <a:cs typeface="Garamond"/>
                <a:sym typeface="Garamond"/>
              </a:defRPr>
            </a:lvl5pPr>
            <a:lvl6pPr marR="0" lvl="5" algn="ctr" rtl="0">
              <a:lnSpc>
                <a:spcPct val="90000"/>
              </a:lnSpc>
              <a:spcBef>
                <a:spcPts val="500"/>
              </a:spcBef>
              <a:spcAft>
                <a:spcPts val="0"/>
              </a:spcAft>
              <a:buClr>
                <a:schemeClr val="dk1"/>
              </a:buClr>
              <a:buSzPts val="1300"/>
              <a:buFont typeface="Arial"/>
              <a:buNone/>
              <a:defRPr sz="1300" b="0" i="0" u="none" strike="noStrike" cap="none">
                <a:solidFill>
                  <a:schemeClr val="dk1"/>
                </a:solidFill>
                <a:latin typeface="Garamond"/>
                <a:ea typeface="Garamond"/>
                <a:cs typeface="Garamond"/>
                <a:sym typeface="Garamond"/>
              </a:defRPr>
            </a:lvl6pPr>
            <a:lvl7pPr marR="0" lvl="6" algn="ctr" rtl="0">
              <a:lnSpc>
                <a:spcPct val="90000"/>
              </a:lnSpc>
              <a:spcBef>
                <a:spcPts val="500"/>
              </a:spcBef>
              <a:spcAft>
                <a:spcPts val="0"/>
              </a:spcAft>
              <a:buClr>
                <a:schemeClr val="dk1"/>
              </a:buClr>
              <a:buSzPts val="1300"/>
              <a:buFont typeface="Arial"/>
              <a:buNone/>
              <a:defRPr sz="1300" b="0" i="0" u="none" strike="noStrike" cap="none">
                <a:solidFill>
                  <a:schemeClr val="dk1"/>
                </a:solidFill>
                <a:latin typeface="Garamond"/>
                <a:ea typeface="Garamond"/>
                <a:cs typeface="Garamond"/>
                <a:sym typeface="Garamond"/>
              </a:defRPr>
            </a:lvl7pPr>
            <a:lvl8pPr marR="0" lvl="7" algn="ctr" rtl="0">
              <a:lnSpc>
                <a:spcPct val="90000"/>
              </a:lnSpc>
              <a:spcBef>
                <a:spcPts val="500"/>
              </a:spcBef>
              <a:spcAft>
                <a:spcPts val="0"/>
              </a:spcAft>
              <a:buClr>
                <a:schemeClr val="dk1"/>
              </a:buClr>
              <a:buSzPts val="1300"/>
              <a:buFont typeface="Arial"/>
              <a:buNone/>
              <a:defRPr sz="1300" b="0" i="0" u="none" strike="noStrike" cap="none">
                <a:solidFill>
                  <a:schemeClr val="dk1"/>
                </a:solidFill>
                <a:latin typeface="Garamond"/>
                <a:ea typeface="Garamond"/>
                <a:cs typeface="Garamond"/>
                <a:sym typeface="Garamond"/>
              </a:defRPr>
            </a:lvl8pPr>
            <a:lvl9pPr marR="0" lvl="8" algn="ctr" rtl="0">
              <a:lnSpc>
                <a:spcPct val="90000"/>
              </a:lnSpc>
              <a:spcBef>
                <a:spcPts val="500"/>
              </a:spcBef>
              <a:spcAft>
                <a:spcPts val="0"/>
              </a:spcAft>
              <a:buClr>
                <a:schemeClr val="dk1"/>
              </a:buClr>
              <a:buSzPts val="1300"/>
              <a:buFont typeface="Arial"/>
              <a:buNone/>
              <a:defRPr sz="1300" b="0" i="0" u="none" strike="noStrike" cap="none">
                <a:solidFill>
                  <a:schemeClr val="dk1"/>
                </a:solidFill>
                <a:latin typeface="Garamond"/>
                <a:ea typeface="Garamond"/>
                <a:cs typeface="Garamond"/>
                <a:sym typeface="Garamond"/>
              </a:defRPr>
            </a:lvl9pPr>
          </a:lstStyle>
          <a:p>
            <a:endParaRPr/>
          </a:p>
        </p:txBody>
      </p:sp>
      <p:sp>
        <p:nvSpPr>
          <p:cNvPr id="43" name="Google Shape;43;p4"/>
          <p:cNvSpPr txBox="1">
            <a:spLocks noGrp="1"/>
          </p:cNvSpPr>
          <p:nvPr>
            <p:ph type="dt" idx="10"/>
          </p:nvPr>
        </p:nvSpPr>
        <p:spPr>
          <a:xfrm>
            <a:off x="270643" y="6356350"/>
            <a:ext cx="2743200" cy="365100"/>
          </a:xfrm>
          <a:prstGeom prst="rect">
            <a:avLst/>
          </a:prstGeom>
          <a:noFill/>
          <a:ln>
            <a:noFill/>
          </a:ln>
        </p:spPr>
        <p:txBody>
          <a:bodyPr spcFirstLastPara="1" wrap="square" lIns="76200" tIns="76200" rIns="76200" bIns="76200" anchor="ctr" anchorCtr="0">
            <a:noAutofit/>
          </a:bodyPr>
          <a:lstStyle>
            <a:lvl1pPr marR="0" lvl="0" algn="l" rtl="0">
              <a:lnSpc>
                <a:spcPct val="100000"/>
              </a:lnSpc>
              <a:spcBef>
                <a:spcPts val="0"/>
              </a:spcBef>
              <a:spcAft>
                <a:spcPts val="0"/>
              </a:spcAft>
              <a:buClr>
                <a:srgbClr val="000000"/>
              </a:buClr>
              <a:buSzPts val="1200"/>
              <a:buFont typeface="Arial"/>
              <a:buNone/>
              <a:defRPr sz="10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44" name="Google Shape;44;p4"/>
          <p:cNvSpPr txBox="1">
            <a:spLocks noGrp="1"/>
          </p:cNvSpPr>
          <p:nvPr>
            <p:ph type="ftr" idx="11"/>
          </p:nvPr>
        </p:nvSpPr>
        <p:spPr>
          <a:xfrm>
            <a:off x="7826829" y="6361571"/>
            <a:ext cx="4114800" cy="365100"/>
          </a:xfrm>
          <a:prstGeom prst="rect">
            <a:avLst/>
          </a:prstGeom>
          <a:noFill/>
          <a:ln>
            <a:noFill/>
          </a:ln>
        </p:spPr>
        <p:txBody>
          <a:bodyPr spcFirstLastPara="1" wrap="square" lIns="76200" tIns="76200" rIns="76200" bIns="76200" anchor="ctr" anchorCtr="0">
            <a:noAutofit/>
          </a:bodyPr>
          <a:lstStyle>
            <a:lvl1pPr marR="0" lvl="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Divider Slide 1B">
  <p:cSld name="Divider Slide 1B">
    <p:spTree>
      <p:nvGrpSpPr>
        <p:cNvPr id="1" name="Shape 45"/>
        <p:cNvGrpSpPr/>
        <p:nvPr/>
      </p:nvGrpSpPr>
      <p:grpSpPr>
        <a:xfrm>
          <a:off x="0" y="0"/>
          <a:ext cx="0" cy="0"/>
          <a:chOff x="0" y="0"/>
          <a:chExt cx="0" cy="0"/>
        </a:xfrm>
      </p:grpSpPr>
      <p:pic>
        <p:nvPicPr>
          <p:cNvPr id="46" name="Google Shape;46;p5"/>
          <p:cNvPicPr preferRelativeResize="0"/>
          <p:nvPr/>
        </p:nvPicPr>
        <p:blipFill rotWithShape="1">
          <a:blip r:embed="rId2">
            <a:alphaModFix/>
          </a:blip>
          <a:srcRect l="975" t="1912" r="1080" b="15063"/>
          <a:stretch/>
        </p:blipFill>
        <p:spPr>
          <a:xfrm>
            <a:off x="-13253" y="0"/>
            <a:ext cx="12205256" cy="6897757"/>
          </a:xfrm>
          <a:prstGeom prst="rect">
            <a:avLst/>
          </a:prstGeom>
          <a:noFill/>
          <a:ln>
            <a:noFill/>
          </a:ln>
        </p:spPr>
      </p:pic>
      <p:pic>
        <p:nvPicPr>
          <p:cNvPr id="47" name="Google Shape;47;p5"/>
          <p:cNvPicPr preferRelativeResize="0"/>
          <p:nvPr/>
        </p:nvPicPr>
        <p:blipFill rotWithShape="1">
          <a:blip r:embed="rId3">
            <a:alphaModFix amt="38000"/>
          </a:blip>
          <a:srcRect l="23094" t="38467" r="-5157" b="2445"/>
          <a:stretch/>
        </p:blipFill>
        <p:spPr>
          <a:xfrm>
            <a:off x="-13253" y="2"/>
            <a:ext cx="8084132" cy="6897763"/>
          </a:xfrm>
          <a:prstGeom prst="rect">
            <a:avLst/>
          </a:prstGeom>
          <a:noFill/>
          <a:ln>
            <a:noFill/>
          </a:ln>
        </p:spPr>
      </p:pic>
      <p:sp>
        <p:nvSpPr>
          <p:cNvPr id="48" name="Google Shape;48;p5"/>
          <p:cNvSpPr/>
          <p:nvPr/>
        </p:nvSpPr>
        <p:spPr>
          <a:xfrm>
            <a:off x="5770821" y="0"/>
            <a:ext cx="6421179" cy="6909258"/>
          </a:xfrm>
          <a:custGeom>
            <a:avLst/>
            <a:gdLst/>
            <a:ahLst/>
            <a:cxnLst/>
            <a:rect l="l" t="t" r="r" b="b"/>
            <a:pathLst>
              <a:path w="6421179" h="6909258" extrusionOk="0">
                <a:moveTo>
                  <a:pt x="0" y="0"/>
                </a:moveTo>
                <a:lnTo>
                  <a:pt x="6421179" y="0"/>
                </a:lnTo>
                <a:lnTo>
                  <a:pt x="6421179" y="6897756"/>
                </a:lnTo>
                <a:lnTo>
                  <a:pt x="994913" y="6909258"/>
                </a:lnTo>
                <a:lnTo>
                  <a:pt x="0" y="0"/>
                </a:lnTo>
                <a:close/>
              </a:path>
            </a:pathLst>
          </a:custGeom>
          <a:solidFill>
            <a:srgbClr val="39818D">
              <a:alpha val="74509"/>
            </a:srgbClr>
          </a:solidFill>
          <a:ln>
            <a:noFill/>
          </a:ln>
        </p:spPr>
        <p:txBody>
          <a:bodyPr spcFirstLastPara="1" wrap="square" lIns="76200" tIns="38075" rIns="76200" bIns="380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Garamond"/>
              <a:ea typeface="Garamond"/>
              <a:cs typeface="Garamond"/>
              <a:sym typeface="Garamond"/>
            </a:endParaRPr>
          </a:p>
        </p:txBody>
      </p:sp>
      <p:pic>
        <p:nvPicPr>
          <p:cNvPr id="49" name="Google Shape;49;p5"/>
          <p:cNvPicPr preferRelativeResize="0"/>
          <p:nvPr/>
        </p:nvPicPr>
        <p:blipFill rotWithShape="1">
          <a:blip r:embed="rId4">
            <a:alphaModFix/>
          </a:blip>
          <a:srcRect/>
          <a:stretch/>
        </p:blipFill>
        <p:spPr>
          <a:xfrm>
            <a:off x="469781" y="385650"/>
            <a:ext cx="2350008" cy="544068"/>
          </a:xfrm>
          <a:prstGeom prst="rect">
            <a:avLst/>
          </a:prstGeom>
          <a:noFill/>
          <a:ln>
            <a:noFill/>
          </a:ln>
        </p:spPr>
      </p:pic>
      <p:sp>
        <p:nvSpPr>
          <p:cNvPr id="50" name="Google Shape;50;p5"/>
          <p:cNvSpPr txBox="1"/>
          <p:nvPr/>
        </p:nvSpPr>
        <p:spPr>
          <a:xfrm>
            <a:off x="7626037" y="-1239550"/>
            <a:ext cx="4104400" cy="476700"/>
          </a:xfrm>
          <a:prstGeom prst="rect">
            <a:avLst/>
          </a:prstGeom>
          <a:noFill/>
          <a:ln>
            <a:noFill/>
          </a:ln>
        </p:spPr>
        <p:txBody>
          <a:bodyPr spcFirstLastPara="1" wrap="square" lIns="76200" tIns="38075" rIns="76200" bIns="3807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Garamond"/>
                <a:ea typeface="Garamond"/>
                <a:cs typeface="Garamond"/>
                <a:sym typeface="Garamond"/>
              </a:rPr>
              <a:t>Sub text</a:t>
            </a:r>
            <a:endParaRPr sz="1200" b="0" i="0" u="none" strike="noStrike" cap="none">
              <a:solidFill>
                <a:srgbClr val="000000"/>
              </a:solidFill>
              <a:latin typeface="Arial"/>
              <a:ea typeface="Arial"/>
              <a:cs typeface="Arial"/>
              <a:sym typeface="Arial"/>
            </a:endParaRPr>
          </a:p>
        </p:txBody>
      </p:sp>
      <p:sp>
        <p:nvSpPr>
          <p:cNvPr id="51" name="Google Shape;51;p5"/>
          <p:cNvSpPr txBox="1">
            <a:spLocks noGrp="1"/>
          </p:cNvSpPr>
          <p:nvPr>
            <p:ph type="ctrTitle"/>
          </p:nvPr>
        </p:nvSpPr>
        <p:spPr>
          <a:xfrm>
            <a:off x="6779669" y="731126"/>
            <a:ext cx="5162000" cy="2208900"/>
          </a:xfrm>
          <a:prstGeom prst="rect">
            <a:avLst/>
          </a:prstGeom>
          <a:noFill/>
          <a:ln>
            <a:noFill/>
          </a:ln>
        </p:spPr>
        <p:txBody>
          <a:bodyPr spcFirstLastPara="1" wrap="square" lIns="76200" tIns="76200" rIns="76200" bIns="76200" anchor="t" anchorCtr="0">
            <a:noAutofit/>
          </a:bodyPr>
          <a:lstStyle>
            <a:lvl1pPr marR="0" lvl="0" algn="l" rtl="0">
              <a:lnSpc>
                <a:spcPct val="90000"/>
              </a:lnSpc>
              <a:spcBef>
                <a:spcPts val="0"/>
              </a:spcBef>
              <a:spcAft>
                <a:spcPts val="0"/>
              </a:spcAft>
              <a:buClr>
                <a:schemeClr val="lt1"/>
              </a:buClr>
              <a:buSzPts val="5500"/>
              <a:buFont typeface="Calibri"/>
              <a:buNone/>
              <a:defRPr sz="55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9pPr>
          </a:lstStyle>
          <a:p>
            <a:endParaRPr/>
          </a:p>
        </p:txBody>
      </p:sp>
      <p:sp>
        <p:nvSpPr>
          <p:cNvPr id="52" name="Google Shape;52;p5"/>
          <p:cNvSpPr txBox="1">
            <a:spLocks noGrp="1"/>
          </p:cNvSpPr>
          <p:nvPr>
            <p:ph type="subTitle" idx="1"/>
          </p:nvPr>
        </p:nvSpPr>
        <p:spPr>
          <a:xfrm>
            <a:off x="6815555" y="3111500"/>
            <a:ext cx="5126000" cy="2869800"/>
          </a:xfrm>
          <a:prstGeom prst="rect">
            <a:avLst/>
          </a:prstGeom>
          <a:noFill/>
          <a:ln>
            <a:noFill/>
          </a:ln>
        </p:spPr>
        <p:txBody>
          <a:bodyPr spcFirstLastPara="1" wrap="square" lIns="76200" tIns="76200" rIns="76200" bIns="76200" anchor="t" anchorCtr="0">
            <a:noAutofit/>
          </a:bodyPr>
          <a:lstStyle>
            <a:lvl1pPr marR="0" lvl="0" algn="l" rtl="0">
              <a:lnSpc>
                <a:spcPct val="90000"/>
              </a:lnSpc>
              <a:spcBef>
                <a:spcPts val="800"/>
              </a:spcBef>
              <a:spcAft>
                <a:spcPts val="0"/>
              </a:spcAft>
              <a:buClr>
                <a:schemeClr val="lt1"/>
              </a:buClr>
              <a:buSzPts val="2500"/>
              <a:buFont typeface="Arial"/>
              <a:buNone/>
              <a:defRPr sz="2500" b="0" i="0" u="none" strike="noStrike" cap="none">
                <a:solidFill>
                  <a:schemeClr val="lt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1700"/>
              <a:buFont typeface="Arial"/>
              <a:buNone/>
              <a:defRPr sz="1700" b="0" i="0" u="none" strike="noStrike" cap="none">
                <a:solidFill>
                  <a:schemeClr val="dk1"/>
                </a:solidFill>
                <a:latin typeface="Garamond"/>
                <a:ea typeface="Garamond"/>
                <a:cs typeface="Garamond"/>
                <a:sym typeface="Garamond"/>
              </a:defRPr>
            </a:lvl2pPr>
            <a:lvl3pPr marR="0" lvl="2"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3pPr>
            <a:lvl4pPr marR="0" lvl="3" algn="ctr" rtl="0">
              <a:lnSpc>
                <a:spcPct val="90000"/>
              </a:lnSpc>
              <a:spcBef>
                <a:spcPts val="500"/>
              </a:spcBef>
              <a:spcAft>
                <a:spcPts val="0"/>
              </a:spcAft>
              <a:buClr>
                <a:schemeClr val="dk1"/>
              </a:buClr>
              <a:buSzPts val="1300"/>
              <a:buFont typeface="Arial"/>
              <a:buNone/>
              <a:defRPr sz="1300" b="0" i="0" u="none" strike="noStrike" cap="none">
                <a:solidFill>
                  <a:schemeClr val="dk1"/>
                </a:solidFill>
                <a:latin typeface="Garamond"/>
                <a:ea typeface="Garamond"/>
                <a:cs typeface="Garamond"/>
                <a:sym typeface="Garamond"/>
              </a:defRPr>
            </a:lvl4pPr>
            <a:lvl5pPr marR="0" lvl="4" algn="ctr" rtl="0">
              <a:lnSpc>
                <a:spcPct val="90000"/>
              </a:lnSpc>
              <a:spcBef>
                <a:spcPts val="500"/>
              </a:spcBef>
              <a:spcAft>
                <a:spcPts val="0"/>
              </a:spcAft>
              <a:buClr>
                <a:schemeClr val="dk1"/>
              </a:buClr>
              <a:buSzPts val="1300"/>
              <a:buFont typeface="Arial"/>
              <a:buNone/>
              <a:defRPr sz="1300" b="0" i="0" u="none" strike="noStrike" cap="none">
                <a:solidFill>
                  <a:schemeClr val="dk1"/>
                </a:solidFill>
                <a:latin typeface="Garamond"/>
                <a:ea typeface="Garamond"/>
                <a:cs typeface="Garamond"/>
                <a:sym typeface="Garamond"/>
              </a:defRPr>
            </a:lvl5pPr>
            <a:lvl6pPr marR="0" lvl="5" algn="ctr" rtl="0">
              <a:lnSpc>
                <a:spcPct val="90000"/>
              </a:lnSpc>
              <a:spcBef>
                <a:spcPts val="500"/>
              </a:spcBef>
              <a:spcAft>
                <a:spcPts val="0"/>
              </a:spcAft>
              <a:buClr>
                <a:schemeClr val="dk1"/>
              </a:buClr>
              <a:buSzPts val="1300"/>
              <a:buFont typeface="Arial"/>
              <a:buNone/>
              <a:defRPr sz="1300" b="0" i="0" u="none" strike="noStrike" cap="none">
                <a:solidFill>
                  <a:schemeClr val="dk1"/>
                </a:solidFill>
                <a:latin typeface="Garamond"/>
                <a:ea typeface="Garamond"/>
                <a:cs typeface="Garamond"/>
                <a:sym typeface="Garamond"/>
              </a:defRPr>
            </a:lvl6pPr>
            <a:lvl7pPr marR="0" lvl="6" algn="ctr" rtl="0">
              <a:lnSpc>
                <a:spcPct val="90000"/>
              </a:lnSpc>
              <a:spcBef>
                <a:spcPts val="500"/>
              </a:spcBef>
              <a:spcAft>
                <a:spcPts val="0"/>
              </a:spcAft>
              <a:buClr>
                <a:schemeClr val="dk1"/>
              </a:buClr>
              <a:buSzPts val="1300"/>
              <a:buFont typeface="Arial"/>
              <a:buNone/>
              <a:defRPr sz="1300" b="0" i="0" u="none" strike="noStrike" cap="none">
                <a:solidFill>
                  <a:schemeClr val="dk1"/>
                </a:solidFill>
                <a:latin typeface="Garamond"/>
                <a:ea typeface="Garamond"/>
                <a:cs typeface="Garamond"/>
                <a:sym typeface="Garamond"/>
              </a:defRPr>
            </a:lvl7pPr>
            <a:lvl8pPr marR="0" lvl="7" algn="ctr" rtl="0">
              <a:lnSpc>
                <a:spcPct val="90000"/>
              </a:lnSpc>
              <a:spcBef>
                <a:spcPts val="500"/>
              </a:spcBef>
              <a:spcAft>
                <a:spcPts val="0"/>
              </a:spcAft>
              <a:buClr>
                <a:schemeClr val="dk1"/>
              </a:buClr>
              <a:buSzPts val="1300"/>
              <a:buFont typeface="Arial"/>
              <a:buNone/>
              <a:defRPr sz="1300" b="0" i="0" u="none" strike="noStrike" cap="none">
                <a:solidFill>
                  <a:schemeClr val="dk1"/>
                </a:solidFill>
                <a:latin typeface="Garamond"/>
                <a:ea typeface="Garamond"/>
                <a:cs typeface="Garamond"/>
                <a:sym typeface="Garamond"/>
              </a:defRPr>
            </a:lvl8pPr>
            <a:lvl9pPr marR="0" lvl="8" algn="ctr" rtl="0">
              <a:lnSpc>
                <a:spcPct val="90000"/>
              </a:lnSpc>
              <a:spcBef>
                <a:spcPts val="500"/>
              </a:spcBef>
              <a:spcAft>
                <a:spcPts val="0"/>
              </a:spcAft>
              <a:buClr>
                <a:schemeClr val="dk1"/>
              </a:buClr>
              <a:buSzPts val="1300"/>
              <a:buFont typeface="Arial"/>
              <a:buNone/>
              <a:defRPr sz="1300" b="0" i="0" u="none" strike="noStrike" cap="none">
                <a:solidFill>
                  <a:schemeClr val="dk1"/>
                </a:solidFill>
                <a:latin typeface="Garamond"/>
                <a:ea typeface="Garamond"/>
                <a:cs typeface="Garamond"/>
                <a:sym typeface="Garamond"/>
              </a:defRPr>
            </a:lvl9pPr>
          </a:lstStyle>
          <a:p>
            <a:endParaRPr/>
          </a:p>
        </p:txBody>
      </p:sp>
      <p:sp>
        <p:nvSpPr>
          <p:cNvPr id="53" name="Google Shape;53;p5"/>
          <p:cNvSpPr txBox="1">
            <a:spLocks noGrp="1"/>
          </p:cNvSpPr>
          <p:nvPr>
            <p:ph type="ftr" idx="11"/>
          </p:nvPr>
        </p:nvSpPr>
        <p:spPr>
          <a:xfrm>
            <a:off x="7826829" y="6361571"/>
            <a:ext cx="4114800" cy="365100"/>
          </a:xfrm>
          <a:prstGeom prst="rect">
            <a:avLst/>
          </a:prstGeom>
          <a:noFill/>
          <a:ln>
            <a:noFill/>
          </a:ln>
        </p:spPr>
        <p:txBody>
          <a:bodyPr spcFirstLastPara="1" wrap="square" lIns="76200" tIns="76200" rIns="76200" bIns="76200" anchor="ctr" anchorCtr="0">
            <a:noAutofit/>
          </a:bodyPr>
          <a:lstStyle>
            <a:lvl1pPr marR="0" lvl="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54" name="Google Shape;54;p5"/>
          <p:cNvSpPr txBox="1">
            <a:spLocks noGrp="1"/>
          </p:cNvSpPr>
          <p:nvPr>
            <p:ph type="dt" idx="10"/>
          </p:nvPr>
        </p:nvSpPr>
        <p:spPr>
          <a:xfrm>
            <a:off x="270643" y="6356350"/>
            <a:ext cx="2743200" cy="365100"/>
          </a:xfrm>
          <a:prstGeom prst="rect">
            <a:avLst/>
          </a:prstGeom>
          <a:noFill/>
          <a:ln>
            <a:noFill/>
          </a:ln>
        </p:spPr>
        <p:txBody>
          <a:bodyPr spcFirstLastPara="1" wrap="square" lIns="76200" tIns="76200" rIns="76200" bIns="76200" anchor="ctr" anchorCtr="0">
            <a:noAutofit/>
          </a:bodyPr>
          <a:lstStyle>
            <a:lvl1pPr marR="0" lvl="0" algn="l" rtl="0">
              <a:lnSpc>
                <a:spcPct val="100000"/>
              </a:lnSpc>
              <a:spcBef>
                <a:spcPts val="0"/>
              </a:spcBef>
              <a:spcAft>
                <a:spcPts val="0"/>
              </a:spcAft>
              <a:buClr>
                <a:srgbClr val="000000"/>
              </a:buClr>
              <a:buSzPts val="1200"/>
              <a:buFont typeface="Arial"/>
              <a:buNone/>
              <a:defRPr sz="10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Divider Slide 3B">
  <p:cSld name="Divider Slide 3B">
    <p:spTree>
      <p:nvGrpSpPr>
        <p:cNvPr id="1" name="Shape 55"/>
        <p:cNvGrpSpPr/>
        <p:nvPr/>
      </p:nvGrpSpPr>
      <p:grpSpPr>
        <a:xfrm>
          <a:off x="0" y="0"/>
          <a:ext cx="0" cy="0"/>
          <a:chOff x="0" y="0"/>
          <a:chExt cx="0" cy="0"/>
        </a:xfrm>
      </p:grpSpPr>
      <p:pic>
        <p:nvPicPr>
          <p:cNvPr id="56" name="Google Shape;56;p6"/>
          <p:cNvPicPr preferRelativeResize="0"/>
          <p:nvPr/>
        </p:nvPicPr>
        <p:blipFill rotWithShape="1">
          <a:blip r:embed="rId2">
            <a:alphaModFix/>
          </a:blip>
          <a:srcRect l="7074" t="9193" b="12397"/>
          <a:stretch/>
        </p:blipFill>
        <p:spPr>
          <a:xfrm>
            <a:off x="-1" y="1"/>
            <a:ext cx="12191583" cy="6857995"/>
          </a:xfrm>
          <a:prstGeom prst="rect">
            <a:avLst/>
          </a:prstGeom>
          <a:noFill/>
          <a:ln>
            <a:noFill/>
          </a:ln>
        </p:spPr>
      </p:pic>
      <p:sp>
        <p:nvSpPr>
          <p:cNvPr id="57" name="Google Shape;57;p6"/>
          <p:cNvSpPr/>
          <p:nvPr/>
        </p:nvSpPr>
        <p:spPr>
          <a:xfrm>
            <a:off x="5770821" y="-25629"/>
            <a:ext cx="6421179" cy="6909258"/>
          </a:xfrm>
          <a:custGeom>
            <a:avLst/>
            <a:gdLst/>
            <a:ahLst/>
            <a:cxnLst/>
            <a:rect l="l" t="t" r="r" b="b"/>
            <a:pathLst>
              <a:path w="6421179" h="6909258" extrusionOk="0">
                <a:moveTo>
                  <a:pt x="0" y="0"/>
                </a:moveTo>
                <a:lnTo>
                  <a:pt x="6421179" y="0"/>
                </a:lnTo>
                <a:lnTo>
                  <a:pt x="6421179" y="6897756"/>
                </a:lnTo>
                <a:lnTo>
                  <a:pt x="994913" y="6909258"/>
                </a:lnTo>
                <a:lnTo>
                  <a:pt x="0" y="0"/>
                </a:lnTo>
                <a:close/>
              </a:path>
            </a:pathLst>
          </a:custGeom>
          <a:solidFill>
            <a:srgbClr val="82A434">
              <a:alpha val="74509"/>
            </a:srgbClr>
          </a:solidFill>
          <a:ln>
            <a:noFill/>
          </a:ln>
        </p:spPr>
        <p:txBody>
          <a:bodyPr spcFirstLastPara="1" wrap="square" lIns="76200" tIns="38075" rIns="76200" bIns="380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Garamond"/>
              <a:ea typeface="Garamond"/>
              <a:cs typeface="Garamond"/>
              <a:sym typeface="Garamond"/>
            </a:endParaRPr>
          </a:p>
        </p:txBody>
      </p:sp>
      <p:pic>
        <p:nvPicPr>
          <p:cNvPr id="58" name="Google Shape;58;p6"/>
          <p:cNvPicPr preferRelativeResize="0"/>
          <p:nvPr/>
        </p:nvPicPr>
        <p:blipFill rotWithShape="1">
          <a:blip r:embed="rId3">
            <a:alphaModFix/>
          </a:blip>
          <a:srcRect/>
          <a:stretch/>
        </p:blipFill>
        <p:spPr>
          <a:xfrm>
            <a:off x="469781" y="385650"/>
            <a:ext cx="2350008" cy="544068"/>
          </a:xfrm>
          <a:prstGeom prst="rect">
            <a:avLst/>
          </a:prstGeom>
          <a:noFill/>
          <a:ln>
            <a:noFill/>
          </a:ln>
        </p:spPr>
      </p:pic>
      <p:sp>
        <p:nvSpPr>
          <p:cNvPr id="59" name="Google Shape;59;p6"/>
          <p:cNvSpPr txBox="1"/>
          <p:nvPr/>
        </p:nvSpPr>
        <p:spPr>
          <a:xfrm>
            <a:off x="7626037" y="-1239550"/>
            <a:ext cx="4104400" cy="476700"/>
          </a:xfrm>
          <a:prstGeom prst="rect">
            <a:avLst/>
          </a:prstGeom>
          <a:noFill/>
          <a:ln>
            <a:noFill/>
          </a:ln>
        </p:spPr>
        <p:txBody>
          <a:bodyPr spcFirstLastPara="1" wrap="square" lIns="76200" tIns="38075" rIns="76200" bIns="3807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Garamond"/>
                <a:ea typeface="Garamond"/>
                <a:cs typeface="Garamond"/>
                <a:sym typeface="Garamond"/>
              </a:rPr>
              <a:t>Sub text</a:t>
            </a:r>
            <a:endParaRPr sz="1200" b="0" i="0" u="none" strike="noStrike" cap="none">
              <a:solidFill>
                <a:srgbClr val="000000"/>
              </a:solidFill>
              <a:latin typeface="Arial"/>
              <a:ea typeface="Arial"/>
              <a:cs typeface="Arial"/>
              <a:sym typeface="Arial"/>
            </a:endParaRPr>
          </a:p>
        </p:txBody>
      </p:sp>
      <p:sp>
        <p:nvSpPr>
          <p:cNvPr id="60" name="Google Shape;60;p6"/>
          <p:cNvSpPr txBox="1">
            <a:spLocks noGrp="1"/>
          </p:cNvSpPr>
          <p:nvPr>
            <p:ph type="ctrTitle"/>
          </p:nvPr>
        </p:nvSpPr>
        <p:spPr>
          <a:xfrm>
            <a:off x="6779669" y="731126"/>
            <a:ext cx="5162000" cy="2208900"/>
          </a:xfrm>
          <a:prstGeom prst="rect">
            <a:avLst/>
          </a:prstGeom>
          <a:noFill/>
          <a:ln>
            <a:noFill/>
          </a:ln>
        </p:spPr>
        <p:txBody>
          <a:bodyPr spcFirstLastPara="1" wrap="square" lIns="76200" tIns="76200" rIns="76200" bIns="76200" anchor="t" anchorCtr="0">
            <a:noAutofit/>
          </a:bodyPr>
          <a:lstStyle>
            <a:lvl1pPr marR="0" lvl="0" algn="l" rtl="0">
              <a:lnSpc>
                <a:spcPct val="90000"/>
              </a:lnSpc>
              <a:spcBef>
                <a:spcPts val="0"/>
              </a:spcBef>
              <a:spcAft>
                <a:spcPts val="0"/>
              </a:spcAft>
              <a:buClr>
                <a:schemeClr val="lt1"/>
              </a:buClr>
              <a:buSzPts val="5500"/>
              <a:buFont typeface="Calibri"/>
              <a:buNone/>
              <a:defRPr sz="55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9pPr>
          </a:lstStyle>
          <a:p>
            <a:endParaRPr/>
          </a:p>
        </p:txBody>
      </p:sp>
      <p:sp>
        <p:nvSpPr>
          <p:cNvPr id="61" name="Google Shape;61;p6"/>
          <p:cNvSpPr txBox="1">
            <a:spLocks noGrp="1"/>
          </p:cNvSpPr>
          <p:nvPr>
            <p:ph type="subTitle" idx="1"/>
          </p:nvPr>
        </p:nvSpPr>
        <p:spPr>
          <a:xfrm>
            <a:off x="6815555" y="3111500"/>
            <a:ext cx="5126000" cy="2869800"/>
          </a:xfrm>
          <a:prstGeom prst="rect">
            <a:avLst/>
          </a:prstGeom>
          <a:noFill/>
          <a:ln>
            <a:noFill/>
          </a:ln>
        </p:spPr>
        <p:txBody>
          <a:bodyPr spcFirstLastPara="1" wrap="square" lIns="76200" tIns="76200" rIns="76200" bIns="76200" anchor="t" anchorCtr="0">
            <a:noAutofit/>
          </a:bodyPr>
          <a:lstStyle>
            <a:lvl1pPr marR="0" lvl="0" algn="l" rtl="0">
              <a:lnSpc>
                <a:spcPct val="90000"/>
              </a:lnSpc>
              <a:spcBef>
                <a:spcPts val="800"/>
              </a:spcBef>
              <a:spcAft>
                <a:spcPts val="0"/>
              </a:spcAft>
              <a:buClr>
                <a:schemeClr val="lt1"/>
              </a:buClr>
              <a:buSzPts val="2500"/>
              <a:buFont typeface="Arial"/>
              <a:buNone/>
              <a:defRPr sz="2500" b="0" i="0" u="none" strike="noStrike" cap="none">
                <a:solidFill>
                  <a:schemeClr val="lt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1700"/>
              <a:buFont typeface="Arial"/>
              <a:buNone/>
              <a:defRPr sz="1700" b="0" i="0" u="none" strike="noStrike" cap="none">
                <a:solidFill>
                  <a:schemeClr val="dk1"/>
                </a:solidFill>
                <a:latin typeface="Garamond"/>
                <a:ea typeface="Garamond"/>
                <a:cs typeface="Garamond"/>
                <a:sym typeface="Garamond"/>
              </a:defRPr>
            </a:lvl2pPr>
            <a:lvl3pPr marR="0" lvl="2"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3pPr>
            <a:lvl4pPr marR="0" lvl="3" algn="ctr" rtl="0">
              <a:lnSpc>
                <a:spcPct val="90000"/>
              </a:lnSpc>
              <a:spcBef>
                <a:spcPts val="500"/>
              </a:spcBef>
              <a:spcAft>
                <a:spcPts val="0"/>
              </a:spcAft>
              <a:buClr>
                <a:schemeClr val="dk1"/>
              </a:buClr>
              <a:buSzPts val="1300"/>
              <a:buFont typeface="Arial"/>
              <a:buNone/>
              <a:defRPr sz="1300" b="0" i="0" u="none" strike="noStrike" cap="none">
                <a:solidFill>
                  <a:schemeClr val="dk1"/>
                </a:solidFill>
                <a:latin typeface="Garamond"/>
                <a:ea typeface="Garamond"/>
                <a:cs typeface="Garamond"/>
                <a:sym typeface="Garamond"/>
              </a:defRPr>
            </a:lvl4pPr>
            <a:lvl5pPr marR="0" lvl="4" algn="ctr" rtl="0">
              <a:lnSpc>
                <a:spcPct val="90000"/>
              </a:lnSpc>
              <a:spcBef>
                <a:spcPts val="500"/>
              </a:spcBef>
              <a:spcAft>
                <a:spcPts val="0"/>
              </a:spcAft>
              <a:buClr>
                <a:schemeClr val="dk1"/>
              </a:buClr>
              <a:buSzPts val="1300"/>
              <a:buFont typeface="Arial"/>
              <a:buNone/>
              <a:defRPr sz="1300" b="0" i="0" u="none" strike="noStrike" cap="none">
                <a:solidFill>
                  <a:schemeClr val="dk1"/>
                </a:solidFill>
                <a:latin typeface="Garamond"/>
                <a:ea typeface="Garamond"/>
                <a:cs typeface="Garamond"/>
                <a:sym typeface="Garamond"/>
              </a:defRPr>
            </a:lvl5pPr>
            <a:lvl6pPr marR="0" lvl="5" algn="ctr" rtl="0">
              <a:lnSpc>
                <a:spcPct val="90000"/>
              </a:lnSpc>
              <a:spcBef>
                <a:spcPts val="500"/>
              </a:spcBef>
              <a:spcAft>
                <a:spcPts val="0"/>
              </a:spcAft>
              <a:buClr>
                <a:schemeClr val="dk1"/>
              </a:buClr>
              <a:buSzPts val="1300"/>
              <a:buFont typeface="Arial"/>
              <a:buNone/>
              <a:defRPr sz="1300" b="0" i="0" u="none" strike="noStrike" cap="none">
                <a:solidFill>
                  <a:schemeClr val="dk1"/>
                </a:solidFill>
                <a:latin typeface="Garamond"/>
                <a:ea typeface="Garamond"/>
                <a:cs typeface="Garamond"/>
                <a:sym typeface="Garamond"/>
              </a:defRPr>
            </a:lvl6pPr>
            <a:lvl7pPr marR="0" lvl="6" algn="ctr" rtl="0">
              <a:lnSpc>
                <a:spcPct val="90000"/>
              </a:lnSpc>
              <a:spcBef>
                <a:spcPts val="500"/>
              </a:spcBef>
              <a:spcAft>
                <a:spcPts val="0"/>
              </a:spcAft>
              <a:buClr>
                <a:schemeClr val="dk1"/>
              </a:buClr>
              <a:buSzPts val="1300"/>
              <a:buFont typeface="Arial"/>
              <a:buNone/>
              <a:defRPr sz="1300" b="0" i="0" u="none" strike="noStrike" cap="none">
                <a:solidFill>
                  <a:schemeClr val="dk1"/>
                </a:solidFill>
                <a:latin typeface="Garamond"/>
                <a:ea typeface="Garamond"/>
                <a:cs typeface="Garamond"/>
                <a:sym typeface="Garamond"/>
              </a:defRPr>
            </a:lvl7pPr>
            <a:lvl8pPr marR="0" lvl="7" algn="ctr" rtl="0">
              <a:lnSpc>
                <a:spcPct val="90000"/>
              </a:lnSpc>
              <a:spcBef>
                <a:spcPts val="500"/>
              </a:spcBef>
              <a:spcAft>
                <a:spcPts val="0"/>
              </a:spcAft>
              <a:buClr>
                <a:schemeClr val="dk1"/>
              </a:buClr>
              <a:buSzPts val="1300"/>
              <a:buFont typeface="Arial"/>
              <a:buNone/>
              <a:defRPr sz="1300" b="0" i="0" u="none" strike="noStrike" cap="none">
                <a:solidFill>
                  <a:schemeClr val="dk1"/>
                </a:solidFill>
                <a:latin typeface="Garamond"/>
                <a:ea typeface="Garamond"/>
                <a:cs typeface="Garamond"/>
                <a:sym typeface="Garamond"/>
              </a:defRPr>
            </a:lvl8pPr>
            <a:lvl9pPr marR="0" lvl="8" algn="ctr" rtl="0">
              <a:lnSpc>
                <a:spcPct val="90000"/>
              </a:lnSpc>
              <a:spcBef>
                <a:spcPts val="500"/>
              </a:spcBef>
              <a:spcAft>
                <a:spcPts val="0"/>
              </a:spcAft>
              <a:buClr>
                <a:schemeClr val="dk1"/>
              </a:buClr>
              <a:buSzPts val="1300"/>
              <a:buFont typeface="Arial"/>
              <a:buNone/>
              <a:defRPr sz="1300" b="0" i="0" u="none" strike="noStrike" cap="none">
                <a:solidFill>
                  <a:schemeClr val="dk1"/>
                </a:solidFill>
                <a:latin typeface="Garamond"/>
                <a:ea typeface="Garamond"/>
                <a:cs typeface="Garamond"/>
                <a:sym typeface="Garamond"/>
              </a:defRPr>
            </a:lvl9pPr>
          </a:lstStyle>
          <a:p>
            <a:endParaRPr/>
          </a:p>
        </p:txBody>
      </p:sp>
      <p:sp>
        <p:nvSpPr>
          <p:cNvPr id="62" name="Google Shape;62;p6"/>
          <p:cNvSpPr txBox="1">
            <a:spLocks noGrp="1"/>
          </p:cNvSpPr>
          <p:nvPr>
            <p:ph type="dt" idx="10"/>
          </p:nvPr>
        </p:nvSpPr>
        <p:spPr>
          <a:xfrm>
            <a:off x="270643" y="6356350"/>
            <a:ext cx="2743200" cy="365100"/>
          </a:xfrm>
          <a:prstGeom prst="rect">
            <a:avLst/>
          </a:prstGeom>
          <a:noFill/>
          <a:ln>
            <a:noFill/>
          </a:ln>
        </p:spPr>
        <p:txBody>
          <a:bodyPr spcFirstLastPara="1" wrap="square" lIns="76200" tIns="76200" rIns="76200" bIns="76200" anchor="ctr" anchorCtr="0">
            <a:noAutofit/>
          </a:bodyPr>
          <a:lstStyle>
            <a:lvl1pPr marR="0" lvl="0" algn="l" rtl="0">
              <a:lnSpc>
                <a:spcPct val="100000"/>
              </a:lnSpc>
              <a:spcBef>
                <a:spcPts val="0"/>
              </a:spcBef>
              <a:spcAft>
                <a:spcPts val="0"/>
              </a:spcAft>
              <a:buClr>
                <a:srgbClr val="000000"/>
              </a:buClr>
              <a:buSzPts val="1200"/>
              <a:buFont typeface="Arial"/>
              <a:buNone/>
              <a:defRPr sz="10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63" name="Google Shape;63;p6"/>
          <p:cNvSpPr txBox="1">
            <a:spLocks noGrp="1"/>
          </p:cNvSpPr>
          <p:nvPr>
            <p:ph type="ftr" idx="11"/>
          </p:nvPr>
        </p:nvSpPr>
        <p:spPr>
          <a:xfrm>
            <a:off x="7826829" y="6361571"/>
            <a:ext cx="4114800" cy="365100"/>
          </a:xfrm>
          <a:prstGeom prst="rect">
            <a:avLst/>
          </a:prstGeom>
          <a:noFill/>
          <a:ln>
            <a:noFill/>
          </a:ln>
        </p:spPr>
        <p:txBody>
          <a:bodyPr spcFirstLastPara="1" wrap="square" lIns="76200" tIns="76200" rIns="76200" bIns="76200" anchor="ctr" anchorCtr="0">
            <a:noAutofit/>
          </a:bodyPr>
          <a:lstStyle>
            <a:lvl1pPr marR="0" lvl="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64"/>
        <p:cNvGrpSpPr/>
        <p:nvPr/>
      </p:nvGrpSpPr>
      <p:grpSpPr>
        <a:xfrm>
          <a:off x="0" y="0"/>
          <a:ext cx="0" cy="0"/>
          <a:chOff x="0" y="0"/>
          <a:chExt cx="0" cy="0"/>
        </a:xfrm>
      </p:grpSpPr>
      <p:sp>
        <p:nvSpPr>
          <p:cNvPr id="65" name="Google Shape;65;p7"/>
          <p:cNvSpPr/>
          <p:nvPr/>
        </p:nvSpPr>
        <p:spPr>
          <a:xfrm>
            <a:off x="0" y="0"/>
            <a:ext cx="12192000" cy="6858000"/>
          </a:xfrm>
          <a:prstGeom prst="rect">
            <a:avLst/>
          </a:prstGeom>
          <a:solidFill>
            <a:srgbClr val="414B57"/>
          </a:solidFill>
          <a:ln>
            <a:noFill/>
          </a:ln>
        </p:spPr>
        <p:txBody>
          <a:bodyPr spcFirstLastPara="1" wrap="square" lIns="76200" tIns="38075" rIns="76200" bIns="380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66" name="Google Shape;66;p7"/>
          <p:cNvSpPr/>
          <p:nvPr/>
        </p:nvSpPr>
        <p:spPr>
          <a:xfrm>
            <a:off x="6291469" y="4182533"/>
            <a:ext cx="5155600" cy="2217900"/>
          </a:xfrm>
          <a:prstGeom prst="rect">
            <a:avLst/>
          </a:prstGeom>
          <a:solidFill>
            <a:srgbClr val="B94F82"/>
          </a:solidFill>
          <a:ln>
            <a:noFill/>
          </a:ln>
        </p:spPr>
        <p:txBody>
          <a:bodyPr spcFirstLastPara="1" wrap="square" lIns="76200" tIns="38075" rIns="76200" bIns="380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67" name="Google Shape;67;p7"/>
          <p:cNvSpPr txBox="1"/>
          <p:nvPr/>
        </p:nvSpPr>
        <p:spPr>
          <a:xfrm>
            <a:off x="6616389" y="4399704"/>
            <a:ext cx="4754000" cy="1754400"/>
          </a:xfrm>
          <a:prstGeom prst="rect">
            <a:avLst/>
          </a:prstGeom>
          <a:noFill/>
          <a:ln>
            <a:noFill/>
          </a:ln>
        </p:spPr>
        <p:txBody>
          <a:bodyPr spcFirstLastPara="1" wrap="square" lIns="76200" tIns="38075" rIns="76200" bIns="38075" anchor="t" anchorCtr="0">
            <a:noAutofit/>
          </a:bodyPr>
          <a:lstStyle/>
          <a:p>
            <a:pPr marL="0" marR="0" lvl="1" indent="0" algn="l" rtl="0">
              <a:lnSpc>
                <a:spcPct val="90000"/>
              </a:lnSpc>
              <a:spcBef>
                <a:spcPts val="0"/>
              </a:spcBef>
              <a:spcAft>
                <a:spcPts val="0"/>
              </a:spcAft>
              <a:buClr>
                <a:srgbClr val="000000"/>
              </a:buClr>
              <a:buSzPts val="1700"/>
              <a:buFont typeface="Arial"/>
              <a:buNone/>
            </a:pPr>
            <a:r>
              <a:rPr lang="en-US" sz="1700" b="0" i="0" u="none" strike="noStrike" cap="none">
                <a:solidFill>
                  <a:schemeClr val="lt1"/>
                </a:solidFill>
                <a:latin typeface="Calibri"/>
                <a:ea typeface="Calibri"/>
                <a:cs typeface="Calibri"/>
                <a:sym typeface="Calibri"/>
              </a:rPr>
              <a:t>We are </a:t>
            </a:r>
            <a:r>
              <a:rPr lang="en-US" sz="1700" b="1" i="0" u="none" strike="noStrike" cap="none">
                <a:solidFill>
                  <a:schemeClr val="lt1"/>
                </a:solidFill>
                <a:latin typeface="Calibri"/>
                <a:ea typeface="Calibri"/>
                <a:cs typeface="Calibri"/>
                <a:sym typeface="Calibri"/>
              </a:rPr>
              <a:t>one of Ireland’s top universities </a:t>
            </a:r>
            <a:endParaRPr sz="1200" b="0" i="0" u="none" strike="noStrike" cap="none">
              <a:solidFill>
                <a:srgbClr val="000000"/>
              </a:solidFill>
              <a:latin typeface="Arial"/>
              <a:ea typeface="Arial"/>
              <a:cs typeface="Arial"/>
              <a:sym typeface="Arial"/>
            </a:endParaRPr>
          </a:p>
          <a:p>
            <a:pPr marL="0" marR="0" lvl="1" indent="0" algn="l" rtl="0">
              <a:lnSpc>
                <a:spcPct val="90000"/>
              </a:lnSpc>
              <a:spcBef>
                <a:spcPts val="0"/>
              </a:spcBef>
              <a:spcAft>
                <a:spcPts val="0"/>
              </a:spcAft>
              <a:buClr>
                <a:srgbClr val="000000"/>
              </a:buClr>
              <a:buSzPts val="1700"/>
              <a:buFont typeface="Arial"/>
              <a:buNone/>
            </a:pPr>
            <a:r>
              <a:rPr lang="en-US" sz="1700" b="1" i="0" u="none" strike="noStrike" cap="none">
                <a:solidFill>
                  <a:schemeClr val="lt1"/>
                </a:solidFill>
                <a:latin typeface="Calibri"/>
                <a:ea typeface="Calibri"/>
                <a:cs typeface="Calibri"/>
                <a:sym typeface="Calibri"/>
              </a:rPr>
              <a:t>for graduate employability, </a:t>
            </a:r>
            <a:r>
              <a:rPr lang="en-US" sz="1700" b="0" i="0" u="none" strike="noStrike" cap="none">
                <a:solidFill>
                  <a:schemeClr val="lt1"/>
                </a:solidFill>
                <a:latin typeface="Calibri"/>
                <a:ea typeface="Calibri"/>
                <a:cs typeface="Calibri"/>
                <a:sym typeface="Calibri"/>
              </a:rPr>
              <a:t>with over</a:t>
            </a:r>
            <a:endParaRPr sz="1200" b="0" i="0" u="none" strike="noStrike" cap="none">
              <a:solidFill>
                <a:srgbClr val="000000"/>
              </a:solidFill>
              <a:latin typeface="Arial"/>
              <a:ea typeface="Arial"/>
              <a:cs typeface="Arial"/>
              <a:sym typeface="Arial"/>
            </a:endParaRPr>
          </a:p>
          <a:p>
            <a:pPr marL="0" marR="0" lvl="1" indent="0" algn="l" rtl="0">
              <a:lnSpc>
                <a:spcPct val="90000"/>
              </a:lnSpc>
              <a:spcBef>
                <a:spcPts val="0"/>
              </a:spcBef>
              <a:spcAft>
                <a:spcPts val="0"/>
              </a:spcAft>
              <a:buClr>
                <a:srgbClr val="000000"/>
              </a:buClr>
              <a:buSzPts val="1700"/>
              <a:buFont typeface="Arial"/>
              <a:buNone/>
            </a:pPr>
            <a:r>
              <a:rPr lang="en-US" sz="1700" b="0" i="0" u="none" strike="noStrike" cap="none">
                <a:solidFill>
                  <a:schemeClr val="lt1"/>
                </a:solidFill>
                <a:latin typeface="Calibri"/>
                <a:ea typeface="Calibri"/>
                <a:cs typeface="Calibri"/>
                <a:sym typeface="Calibri"/>
              </a:rPr>
              <a:t>	                      of our graduates </a:t>
            </a:r>
            <a:endParaRPr sz="1200" b="0" i="0" u="none" strike="noStrike" cap="none">
              <a:solidFill>
                <a:srgbClr val="000000"/>
              </a:solidFill>
              <a:latin typeface="Arial"/>
              <a:ea typeface="Arial"/>
              <a:cs typeface="Arial"/>
              <a:sym typeface="Arial"/>
            </a:endParaRPr>
          </a:p>
          <a:p>
            <a:pPr marL="0" marR="0" lvl="1" indent="0" algn="l" rtl="0">
              <a:lnSpc>
                <a:spcPct val="90000"/>
              </a:lnSpc>
              <a:spcBef>
                <a:spcPts val="0"/>
              </a:spcBef>
              <a:spcAft>
                <a:spcPts val="0"/>
              </a:spcAft>
              <a:buClr>
                <a:srgbClr val="000000"/>
              </a:buClr>
              <a:buSzPts val="1700"/>
              <a:buFont typeface="Arial"/>
              <a:buNone/>
            </a:pPr>
            <a:r>
              <a:rPr lang="en-US" sz="1700" b="0" i="0" u="none" strike="noStrike" cap="none">
                <a:solidFill>
                  <a:schemeClr val="lt1"/>
                </a:solidFill>
                <a:latin typeface="Calibri"/>
                <a:ea typeface="Calibri"/>
                <a:cs typeface="Calibri"/>
                <a:sym typeface="Calibri"/>
              </a:rPr>
              <a:t>	                      working or in further</a:t>
            </a:r>
            <a:br>
              <a:rPr lang="en-US" sz="1700" b="0" i="0" u="none" strike="noStrike" cap="none">
                <a:solidFill>
                  <a:schemeClr val="lt1"/>
                </a:solidFill>
                <a:latin typeface="Calibri"/>
                <a:ea typeface="Calibri"/>
                <a:cs typeface="Calibri"/>
                <a:sym typeface="Calibri"/>
              </a:rPr>
            </a:br>
            <a:r>
              <a:rPr lang="en-US" sz="1700" b="0" i="0" u="none" strike="noStrike" cap="none">
                <a:solidFill>
                  <a:schemeClr val="lt1"/>
                </a:solidFill>
                <a:latin typeface="Calibri"/>
                <a:ea typeface="Calibri"/>
                <a:cs typeface="Calibri"/>
                <a:sym typeface="Calibri"/>
              </a:rPr>
              <a:t>                                      study within six</a:t>
            </a:r>
            <a:br>
              <a:rPr lang="en-US" sz="1700" b="0" i="0" u="none" strike="noStrike" cap="none">
                <a:solidFill>
                  <a:schemeClr val="lt1"/>
                </a:solidFill>
                <a:latin typeface="Calibri"/>
                <a:ea typeface="Calibri"/>
                <a:cs typeface="Calibri"/>
                <a:sym typeface="Calibri"/>
              </a:rPr>
            </a:br>
            <a:r>
              <a:rPr lang="en-US" sz="1700" b="0" i="0" u="none" strike="noStrike" cap="none">
                <a:solidFill>
                  <a:schemeClr val="lt1"/>
                </a:solidFill>
                <a:latin typeface="Calibri"/>
                <a:ea typeface="Calibri"/>
                <a:cs typeface="Calibri"/>
                <a:sym typeface="Calibri"/>
              </a:rPr>
              <a:t>                                      months of graduating</a:t>
            </a:r>
            <a:endParaRPr sz="1700" b="1" i="0" u="none" strike="noStrike" cap="none">
              <a:solidFill>
                <a:schemeClr val="lt1"/>
              </a:solidFill>
              <a:latin typeface="Calibri"/>
              <a:ea typeface="Calibri"/>
              <a:cs typeface="Calibri"/>
              <a:sym typeface="Calibri"/>
            </a:endParaRPr>
          </a:p>
        </p:txBody>
      </p:sp>
      <p:sp>
        <p:nvSpPr>
          <p:cNvPr id="68" name="Google Shape;68;p7"/>
          <p:cNvSpPr/>
          <p:nvPr/>
        </p:nvSpPr>
        <p:spPr>
          <a:xfrm>
            <a:off x="704180" y="1778000"/>
            <a:ext cx="3850800" cy="2709300"/>
          </a:xfrm>
          <a:prstGeom prst="rect">
            <a:avLst/>
          </a:prstGeom>
          <a:solidFill>
            <a:srgbClr val="72E0E2"/>
          </a:solidFill>
          <a:ln>
            <a:noFill/>
          </a:ln>
        </p:spPr>
        <p:txBody>
          <a:bodyPr spcFirstLastPara="1" wrap="square" lIns="76200" tIns="38075" rIns="76200" bIns="380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69" name="Google Shape;69;p7"/>
          <p:cNvSpPr/>
          <p:nvPr/>
        </p:nvSpPr>
        <p:spPr>
          <a:xfrm>
            <a:off x="704181" y="4707467"/>
            <a:ext cx="5327600" cy="1693200"/>
          </a:xfrm>
          <a:prstGeom prst="rect">
            <a:avLst/>
          </a:prstGeom>
          <a:solidFill>
            <a:srgbClr val="96BB80"/>
          </a:solidFill>
          <a:ln>
            <a:noFill/>
          </a:ln>
        </p:spPr>
        <p:txBody>
          <a:bodyPr spcFirstLastPara="1" wrap="square" lIns="76200" tIns="38075" rIns="76200" bIns="380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70" name="Google Shape;70;p7"/>
          <p:cNvSpPr/>
          <p:nvPr/>
        </p:nvSpPr>
        <p:spPr>
          <a:xfrm>
            <a:off x="7704667" y="592667"/>
            <a:ext cx="3742400" cy="3386700"/>
          </a:xfrm>
          <a:prstGeom prst="rect">
            <a:avLst/>
          </a:prstGeom>
          <a:solidFill>
            <a:srgbClr val="CFC498"/>
          </a:solidFill>
          <a:ln>
            <a:noFill/>
          </a:ln>
        </p:spPr>
        <p:txBody>
          <a:bodyPr spcFirstLastPara="1" wrap="square" lIns="76200" tIns="38075" rIns="76200" bIns="380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71" name="Google Shape;71;p7"/>
          <p:cNvSpPr/>
          <p:nvPr/>
        </p:nvSpPr>
        <p:spPr>
          <a:xfrm>
            <a:off x="4792133" y="304800"/>
            <a:ext cx="2624800" cy="3674400"/>
          </a:xfrm>
          <a:prstGeom prst="rect">
            <a:avLst/>
          </a:prstGeom>
          <a:solidFill>
            <a:srgbClr val="A5A5A5"/>
          </a:solidFill>
          <a:ln>
            <a:noFill/>
          </a:ln>
        </p:spPr>
        <p:txBody>
          <a:bodyPr spcFirstLastPara="1" wrap="square" lIns="76200" tIns="38075" rIns="76200" bIns="380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72" name="Google Shape;72;p7"/>
          <p:cNvSpPr txBox="1"/>
          <p:nvPr/>
        </p:nvSpPr>
        <p:spPr>
          <a:xfrm>
            <a:off x="953377" y="3340191"/>
            <a:ext cx="3598400" cy="1015800"/>
          </a:xfrm>
          <a:prstGeom prst="rect">
            <a:avLst/>
          </a:prstGeom>
          <a:noFill/>
          <a:ln>
            <a:noFill/>
          </a:ln>
        </p:spPr>
        <p:txBody>
          <a:bodyPr spcFirstLastPara="1" wrap="square" lIns="76200" tIns="38075" rIns="76200" bIns="38075" anchor="t" anchorCtr="0">
            <a:noAutofit/>
          </a:bodyPr>
          <a:lstStyle/>
          <a:p>
            <a:pPr marL="0" marR="0" lvl="1" indent="0" algn="l" rtl="0">
              <a:lnSpc>
                <a:spcPct val="100000"/>
              </a:lnSpc>
              <a:spcBef>
                <a:spcPts val="0"/>
              </a:spcBef>
              <a:spcAft>
                <a:spcPts val="0"/>
              </a:spcAft>
              <a:buClr>
                <a:srgbClr val="000000"/>
              </a:buClr>
              <a:buSzPts val="1700"/>
              <a:buFont typeface="Arial"/>
              <a:buNone/>
            </a:pPr>
            <a:r>
              <a:rPr lang="en-US" sz="1700" b="0" i="0" u="none" strike="noStrike" cap="none">
                <a:solidFill>
                  <a:schemeClr val="lt1"/>
                </a:solidFill>
                <a:latin typeface="Calibri"/>
                <a:ea typeface="Calibri"/>
                <a:cs typeface="Calibri"/>
                <a:sym typeface="Calibri"/>
              </a:rPr>
              <a:t>of </a:t>
            </a:r>
            <a:r>
              <a:rPr lang="en-US" sz="1700" b="1" i="0" u="none" strike="noStrike" cap="none">
                <a:solidFill>
                  <a:schemeClr val="lt1"/>
                </a:solidFill>
                <a:latin typeface="Calibri"/>
                <a:ea typeface="Calibri"/>
                <a:cs typeface="Calibri"/>
                <a:sym typeface="Calibri"/>
              </a:rPr>
              <a:t>universities worldwide </a:t>
            </a:r>
            <a:r>
              <a:rPr lang="en-US" sz="1700" b="0" i="0" u="none" strike="noStrike" cap="none">
                <a:solidFill>
                  <a:schemeClr val="lt1"/>
                </a:solidFill>
                <a:latin typeface="Calibri"/>
                <a:ea typeface="Calibri"/>
                <a:cs typeface="Calibri"/>
                <a:sym typeface="Calibri"/>
              </a:rPr>
              <a:t>according to </a:t>
            </a:r>
            <a:r>
              <a:rPr lang="en-US" sz="1700" b="1" i="0" u="none" strike="noStrike" cap="none">
                <a:solidFill>
                  <a:schemeClr val="lt1"/>
                </a:solidFill>
                <a:latin typeface="Calibri"/>
                <a:ea typeface="Calibri"/>
                <a:cs typeface="Calibri"/>
                <a:sym typeface="Calibri"/>
              </a:rPr>
              <a:t>QS World </a:t>
            </a:r>
            <a:br>
              <a:rPr lang="en-US" sz="1700" b="1" i="0" u="none" strike="noStrike" cap="none">
                <a:solidFill>
                  <a:schemeClr val="lt1"/>
                </a:solidFill>
                <a:latin typeface="Calibri"/>
                <a:ea typeface="Calibri"/>
                <a:cs typeface="Calibri"/>
                <a:sym typeface="Calibri"/>
              </a:rPr>
            </a:br>
            <a:r>
              <a:rPr lang="en-US" sz="1700" b="1" i="0" u="none" strike="noStrike" cap="none">
                <a:solidFill>
                  <a:schemeClr val="lt1"/>
                </a:solidFill>
                <a:latin typeface="Calibri"/>
                <a:ea typeface="Calibri"/>
                <a:cs typeface="Calibri"/>
                <a:sym typeface="Calibri"/>
              </a:rPr>
              <a:t>University Rankings</a:t>
            </a:r>
            <a:endParaRPr sz="1200" b="0" i="0" u="none" strike="noStrike" cap="none">
              <a:solidFill>
                <a:srgbClr val="000000"/>
              </a:solidFill>
              <a:latin typeface="Arial"/>
              <a:ea typeface="Arial"/>
              <a:cs typeface="Arial"/>
              <a:sym typeface="Arial"/>
            </a:endParaRPr>
          </a:p>
        </p:txBody>
      </p:sp>
      <p:sp>
        <p:nvSpPr>
          <p:cNvPr id="73" name="Google Shape;73;p7"/>
          <p:cNvSpPr txBox="1"/>
          <p:nvPr/>
        </p:nvSpPr>
        <p:spPr>
          <a:xfrm>
            <a:off x="966345" y="1898945"/>
            <a:ext cx="1537600" cy="591000"/>
          </a:xfrm>
          <a:prstGeom prst="rect">
            <a:avLst/>
          </a:prstGeom>
          <a:noFill/>
          <a:ln>
            <a:noFill/>
          </a:ln>
        </p:spPr>
        <p:txBody>
          <a:bodyPr spcFirstLastPara="1" wrap="square" lIns="76200" tIns="38075" rIns="76200" bIns="38075" anchor="t" anchorCtr="0">
            <a:noAutofit/>
          </a:bodyPr>
          <a:lstStyle/>
          <a:p>
            <a:pPr marL="0" marR="0" lvl="1" indent="0" algn="l" rtl="0">
              <a:lnSpc>
                <a:spcPct val="80000"/>
              </a:lnSpc>
              <a:spcBef>
                <a:spcPts val="0"/>
              </a:spcBef>
              <a:spcAft>
                <a:spcPts val="0"/>
              </a:spcAft>
              <a:buClr>
                <a:srgbClr val="000000"/>
              </a:buClr>
              <a:buSzPts val="1700"/>
              <a:buFont typeface="Arial"/>
              <a:buNone/>
            </a:pPr>
            <a:r>
              <a:rPr lang="en-US" sz="1700" b="0" i="0" u="none" strike="noStrike" cap="none">
                <a:solidFill>
                  <a:schemeClr val="lt1"/>
                </a:solidFill>
                <a:latin typeface="Calibri"/>
                <a:ea typeface="Calibri"/>
                <a:cs typeface="Calibri"/>
                <a:sym typeface="Calibri"/>
              </a:rPr>
              <a:t>We rank</a:t>
            </a:r>
            <a:br>
              <a:rPr lang="en-US" sz="1700" b="0" i="0" u="none" strike="noStrike" cap="none">
                <a:solidFill>
                  <a:schemeClr val="lt1"/>
                </a:solidFill>
                <a:latin typeface="Calibri"/>
                <a:ea typeface="Calibri"/>
                <a:cs typeface="Calibri"/>
                <a:sym typeface="Calibri"/>
              </a:rPr>
            </a:br>
            <a:r>
              <a:rPr lang="en-US" sz="1700" b="0" i="0" u="none" strike="noStrike" cap="none">
                <a:solidFill>
                  <a:schemeClr val="lt1"/>
                </a:solidFill>
                <a:latin typeface="Calibri"/>
                <a:ea typeface="Calibri"/>
                <a:cs typeface="Calibri"/>
                <a:sym typeface="Calibri"/>
              </a:rPr>
              <a:t>among the</a:t>
            </a:r>
            <a:endParaRPr sz="1700" b="1" i="0" u="none" strike="noStrike" cap="none">
              <a:solidFill>
                <a:schemeClr val="lt1"/>
              </a:solidFill>
              <a:latin typeface="Calibri"/>
              <a:ea typeface="Calibri"/>
              <a:cs typeface="Calibri"/>
              <a:sym typeface="Calibri"/>
            </a:endParaRPr>
          </a:p>
        </p:txBody>
      </p:sp>
      <p:sp>
        <p:nvSpPr>
          <p:cNvPr id="74" name="Google Shape;74;p7"/>
          <p:cNvSpPr txBox="1"/>
          <p:nvPr/>
        </p:nvSpPr>
        <p:spPr>
          <a:xfrm>
            <a:off x="1305941" y="2375309"/>
            <a:ext cx="1323600" cy="938700"/>
          </a:xfrm>
          <a:prstGeom prst="rect">
            <a:avLst/>
          </a:prstGeom>
          <a:noFill/>
          <a:ln>
            <a:noFill/>
          </a:ln>
        </p:spPr>
        <p:txBody>
          <a:bodyPr spcFirstLastPara="1" wrap="square" lIns="76200" tIns="38075" rIns="76200" bIns="38075" anchor="t" anchorCtr="0">
            <a:noAutofit/>
          </a:bodyPr>
          <a:lstStyle/>
          <a:p>
            <a:pPr marL="0" marR="0" lvl="1" indent="0" algn="l" rtl="0">
              <a:lnSpc>
                <a:spcPct val="100000"/>
              </a:lnSpc>
              <a:spcBef>
                <a:spcPts val="0"/>
              </a:spcBef>
              <a:spcAft>
                <a:spcPts val="0"/>
              </a:spcAft>
              <a:buClr>
                <a:srgbClr val="000000"/>
              </a:buClr>
              <a:buSzPts val="4600"/>
              <a:buFont typeface="Arial"/>
              <a:buNone/>
            </a:pPr>
            <a:r>
              <a:rPr lang="en-US" sz="4600" b="1" i="0" u="none" strike="noStrike" cap="none">
                <a:solidFill>
                  <a:srgbClr val="243C57"/>
                </a:solidFill>
                <a:latin typeface="Calibri"/>
                <a:ea typeface="Calibri"/>
                <a:cs typeface="Calibri"/>
                <a:sym typeface="Calibri"/>
              </a:rPr>
              <a:t>top</a:t>
            </a:r>
            <a:endParaRPr sz="1200" b="0" i="0" u="none" strike="noStrike" cap="none">
              <a:solidFill>
                <a:srgbClr val="000000"/>
              </a:solidFill>
              <a:latin typeface="Arial"/>
              <a:ea typeface="Arial"/>
              <a:cs typeface="Arial"/>
              <a:sym typeface="Arial"/>
            </a:endParaRPr>
          </a:p>
        </p:txBody>
      </p:sp>
      <p:sp>
        <p:nvSpPr>
          <p:cNvPr id="75" name="Google Shape;75;p7"/>
          <p:cNvSpPr txBox="1"/>
          <p:nvPr/>
        </p:nvSpPr>
        <p:spPr>
          <a:xfrm>
            <a:off x="2225455" y="1610974"/>
            <a:ext cx="1323600" cy="2077500"/>
          </a:xfrm>
          <a:prstGeom prst="rect">
            <a:avLst/>
          </a:prstGeom>
          <a:noFill/>
          <a:ln>
            <a:noFill/>
          </a:ln>
        </p:spPr>
        <p:txBody>
          <a:bodyPr spcFirstLastPara="1" wrap="square" lIns="76200" tIns="38075" rIns="76200" bIns="38075" anchor="t" anchorCtr="0">
            <a:noAutofit/>
          </a:bodyPr>
          <a:lstStyle/>
          <a:p>
            <a:pPr marL="0" marR="0" lvl="1" indent="0" algn="l" rtl="0">
              <a:lnSpc>
                <a:spcPct val="100000"/>
              </a:lnSpc>
              <a:spcBef>
                <a:spcPts val="0"/>
              </a:spcBef>
              <a:spcAft>
                <a:spcPts val="0"/>
              </a:spcAft>
              <a:buClr>
                <a:srgbClr val="000000"/>
              </a:buClr>
              <a:buSzPts val="10800"/>
              <a:buFont typeface="Arial"/>
              <a:buNone/>
            </a:pPr>
            <a:r>
              <a:rPr lang="en-US" sz="10800" b="1" i="0" u="none" strike="noStrike" cap="none">
                <a:solidFill>
                  <a:srgbClr val="243C57"/>
                </a:solidFill>
                <a:latin typeface="Calibri"/>
                <a:ea typeface="Calibri"/>
                <a:cs typeface="Calibri"/>
                <a:sym typeface="Calibri"/>
              </a:rPr>
              <a:t>1</a:t>
            </a:r>
            <a:endParaRPr sz="1200" b="0" i="0" u="none" strike="noStrike" cap="none">
              <a:solidFill>
                <a:srgbClr val="000000"/>
              </a:solidFill>
              <a:latin typeface="Arial"/>
              <a:ea typeface="Arial"/>
              <a:cs typeface="Arial"/>
              <a:sym typeface="Arial"/>
            </a:endParaRPr>
          </a:p>
        </p:txBody>
      </p:sp>
      <p:sp>
        <p:nvSpPr>
          <p:cNvPr id="76" name="Google Shape;76;p7"/>
          <p:cNvSpPr txBox="1"/>
          <p:nvPr/>
        </p:nvSpPr>
        <p:spPr>
          <a:xfrm>
            <a:off x="2879267" y="1945667"/>
            <a:ext cx="1323600" cy="938700"/>
          </a:xfrm>
          <a:prstGeom prst="rect">
            <a:avLst/>
          </a:prstGeom>
          <a:noFill/>
          <a:ln>
            <a:noFill/>
          </a:ln>
        </p:spPr>
        <p:txBody>
          <a:bodyPr spcFirstLastPara="1" wrap="square" lIns="76200" tIns="38075" rIns="76200" bIns="38075" anchor="t" anchorCtr="0">
            <a:noAutofit/>
          </a:bodyPr>
          <a:lstStyle/>
          <a:p>
            <a:pPr marL="0" marR="0" lvl="1" indent="0" algn="l" rtl="0">
              <a:lnSpc>
                <a:spcPct val="100000"/>
              </a:lnSpc>
              <a:spcBef>
                <a:spcPts val="0"/>
              </a:spcBef>
              <a:spcAft>
                <a:spcPts val="0"/>
              </a:spcAft>
              <a:buClr>
                <a:srgbClr val="000000"/>
              </a:buClr>
              <a:buSzPts val="4600"/>
              <a:buFont typeface="Arial"/>
              <a:buNone/>
            </a:pPr>
            <a:r>
              <a:rPr lang="en-US" sz="4600" b="1" i="0" u="none" strike="noStrike" cap="none">
                <a:solidFill>
                  <a:srgbClr val="243C57"/>
                </a:solidFill>
                <a:latin typeface="Calibri"/>
                <a:ea typeface="Calibri"/>
                <a:cs typeface="Calibri"/>
                <a:sym typeface="Calibri"/>
              </a:rPr>
              <a:t>%</a:t>
            </a:r>
            <a:endParaRPr sz="1200" b="0" i="0" u="none" strike="noStrike" cap="none">
              <a:solidFill>
                <a:srgbClr val="000000"/>
              </a:solidFill>
              <a:latin typeface="Arial"/>
              <a:ea typeface="Arial"/>
              <a:cs typeface="Arial"/>
              <a:sym typeface="Arial"/>
            </a:endParaRPr>
          </a:p>
        </p:txBody>
      </p:sp>
      <p:sp>
        <p:nvSpPr>
          <p:cNvPr id="77" name="Google Shape;77;p7"/>
          <p:cNvSpPr txBox="1"/>
          <p:nvPr/>
        </p:nvSpPr>
        <p:spPr>
          <a:xfrm>
            <a:off x="2297145" y="4863547"/>
            <a:ext cx="3734800" cy="1323300"/>
          </a:xfrm>
          <a:prstGeom prst="rect">
            <a:avLst/>
          </a:prstGeom>
          <a:noFill/>
          <a:ln>
            <a:noFill/>
          </a:ln>
        </p:spPr>
        <p:txBody>
          <a:bodyPr spcFirstLastPara="1" wrap="square" lIns="76200" tIns="38075" rIns="76200" bIns="38075" anchor="t" anchorCtr="0">
            <a:noAutofit/>
          </a:bodyPr>
          <a:lstStyle/>
          <a:p>
            <a:pPr marL="0" marR="0" lvl="1" indent="0" algn="l" rtl="0">
              <a:lnSpc>
                <a:spcPct val="100000"/>
              </a:lnSpc>
              <a:spcBef>
                <a:spcPts val="0"/>
              </a:spcBef>
              <a:spcAft>
                <a:spcPts val="0"/>
              </a:spcAft>
              <a:buClr>
                <a:srgbClr val="000000"/>
              </a:buClr>
              <a:buSzPts val="1700"/>
              <a:buFont typeface="Arial"/>
              <a:buNone/>
            </a:pPr>
            <a:r>
              <a:rPr lang="en-US" sz="1700" b="0" i="0" u="none" strike="noStrike" cap="none">
                <a:solidFill>
                  <a:schemeClr val="lt1"/>
                </a:solidFill>
                <a:latin typeface="Calibri"/>
                <a:ea typeface="Calibri"/>
                <a:cs typeface="Calibri"/>
                <a:sym typeface="Calibri"/>
              </a:rPr>
              <a:t>of our researchers </a:t>
            </a:r>
            <a:endParaRPr sz="12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SzPts val="1700"/>
              <a:buFont typeface="Arial"/>
              <a:buNone/>
            </a:pPr>
            <a:r>
              <a:rPr lang="en-US" sz="1700" b="0" i="0" u="none" strike="noStrike" cap="none">
                <a:solidFill>
                  <a:schemeClr val="lt1"/>
                </a:solidFill>
                <a:latin typeface="Calibri"/>
                <a:ea typeface="Calibri"/>
                <a:cs typeface="Calibri"/>
                <a:sym typeface="Calibri"/>
              </a:rPr>
              <a:t>were named among </a:t>
            </a:r>
            <a:endParaRPr sz="12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SzPts val="1700"/>
              <a:buFont typeface="Arial"/>
              <a:buNone/>
            </a:pPr>
            <a:r>
              <a:rPr lang="en-US" sz="1700" b="0" i="0" u="none" strike="noStrike" cap="none">
                <a:solidFill>
                  <a:schemeClr val="lt1"/>
                </a:solidFill>
                <a:latin typeface="Calibri"/>
                <a:ea typeface="Calibri"/>
                <a:cs typeface="Calibri"/>
                <a:sym typeface="Calibri"/>
              </a:rPr>
              <a:t>the </a:t>
            </a:r>
            <a:r>
              <a:rPr lang="en-US" sz="1700" b="1" i="0" u="none" strike="noStrike" cap="none">
                <a:solidFill>
                  <a:schemeClr val="lt1"/>
                </a:solidFill>
                <a:latin typeface="Calibri"/>
                <a:ea typeface="Calibri"/>
                <a:cs typeface="Calibri"/>
                <a:sym typeface="Calibri"/>
              </a:rPr>
              <a:t>World’s Most Highly Cited Researchers 2016 </a:t>
            </a:r>
            <a:r>
              <a:rPr lang="en-US" sz="1700" b="0" i="0" u="none" strike="noStrike" cap="none">
                <a:solidFill>
                  <a:schemeClr val="lt1"/>
                </a:solidFill>
                <a:latin typeface="Calibri"/>
                <a:ea typeface="Calibri"/>
                <a:cs typeface="Calibri"/>
                <a:sym typeface="Calibri"/>
              </a:rPr>
              <a:t>by Clarivate</a:t>
            </a:r>
            <a:endParaRPr sz="1700" b="1" i="0" u="none" strike="noStrike" cap="none">
              <a:solidFill>
                <a:schemeClr val="lt1"/>
              </a:solidFill>
              <a:latin typeface="Calibri"/>
              <a:ea typeface="Calibri"/>
              <a:cs typeface="Calibri"/>
              <a:sym typeface="Calibri"/>
            </a:endParaRPr>
          </a:p>
        </p:txBody>
      </p:sp>
      <p:sp>
        <p:nvSpPr>
          <p:cNvPr id="78" name="Google Shape;78;p7"/>
          <p:cNvSpPr txBox="1"/>
          <p:nvPr/>
        </p:nvSpPr>
        <p:spPr>
          <a:xfrm>
            <a:off x="750733" y="4052067"/>
            <a:ext cx="1500000" cy="3093300"/>
          </a:xfrm>
          <a:prstGeom prst="rect">
            <a:avLst/>
          </a:prstGeom>
          <a:noFill/>
          <a:ln>
            <a:noFill/>
          </a:ln>
        </p:spPr>
        <p:txBody>
          <a:bodyPr spcFirstLastPara="1" wrap="square" lIns="76200" tIns="38075" rIns="76200" bIns="38075" anchor="t" anchorCtr="0">
            <a:noAutofit/>
          </a:bodyPr>
          <a:lstStyle/>
          <a:p>
            <a:pPr marL="0" marR="0" lvl="1" indent="0" algn="l" rtl="0">
              <a:lnSpc>
                <a:spcPct val="100000"/>
              </a:lnSpc>
              <a:spcBef>
                <a:spcPts val="0"/>
              </a:spcBef>
              <a:spcAft>
                <a:spcPts val="0"/>
              </a:spcAft>
              <a:buClr>
                <a:srgbClr val="000000"/>
              </a:buClr>
              <a:buSzPts val="16200"/>
              <a:buFont typeface="Arial"/>
              <a:buNone/>
            </a:pPr>
            <a:r>
              <a:rPr lang="en-US" sz="16200" b="1" i="0" u="none" strike="noStrike" cap="none">
                <a:solidFill>
                  <a:srgbClr val="414B57"/>
                </a:solidFill>
                <a:latin typeface="Calibri"/>
                <a:ea typeface="Calibri"/>
                <a:cs typeface="Calibri"/>
                <a:sym typeface="Calibri"/>
              </a:rPr>
              <a:t>4</a:t>
            </a:r>
            <a:endParaRPr sz="1200" b="0" i="0" u="none" strike="noStrike" cap="none">
              <a:solidFill>
                <a:srgbClr val="000000"/>
              </a:solidFill>
              <a:latin typeface="Arial"/>
              <a:ea typeface="Arial"/>
              <a:cs typeface="Arial"/>
              <a:sym typeface="Arial"/>
            </a:endParaRPr>
          </a:p>
        </p:txBody>
      </p:sp>
      <p:sp>
        <p:nvSpPr>
          <p:cNvPr id="79" name="Google Shape;79;p7"/>
          <p:cNvSpPr txBox="1"/>
          <p:nvPr/>
        </p:nvSpPr>
        <p:spPr>
          <a:xfrm>
            <a:off x="4894816" y="475937"/>
            <a:ext cx="1961200" cy="591000"/>
          </a:xfrm>
          <a:prstGeom prst="rect">
            <a:avLst/>
          </a:prstGeom>
          <a:noFill/>
          <a:ln>
            <a:noFill/>
          </a:ln>
        </p:spPr>
        <p:txBody>
          <a:bodyPr spcFirstLastPara="1" wrap="square" lIns="76200" tIns="38075" rIns="76200" bIns="38075" anchor="t" anchorCtr="0">
            <a:noAutofit/>
          </a:bodyPr>
          <a:lstStyle/>
          <a:p>
            <a:pPr marL="0" marR="0" lvl="1" indent="0" algn="l" rtl="0">
              <a:lnSpc>
                <a:spcPct val="80000"/>
              </a:lnSpc>
              <a:spcBef>
                <a:spcPts val="0"/>
              </a:spcBef>
              <a:spcAft>
                <a:spcPts val="0"/>
              </a:spcAft>
              <a:buClr>
                <a:srgbClr val="000000"/>
              </a:buClr>
              <a:buSzPts val="1700"/>
              <a:buFont typeface="Arial"/>
              <a:buNone/>
            </a:pPr>
            <a:r>
              <a:rPr lang="en-US" sz="1700" b="0" i="0" u="none" strike="noStrike" cap="none">
                <a:solidFill>
                  <a:schemeClr val="lt1"/>
                </a:solidFill>
                <a:latin typeface="Calibri"/>
                <a:ea typeface="Calibri"/>
                <a:cs typeface="Calibri"/>
                <a:sym typeface="Calibri"/>
              </a:rPr>
              <a:t>Since </a:t>
            </a:r>
            <a:r>
              <a:rPr lang="en-US" sz="1700" b="1" i="0" u="none" strike="noStrike" cap="none">
                <a:solidFill>
                  <a:schemeClr val="lt1"/>
                </a:solidFill>
                <a:latin typeface="Calibri"/>
                <a:ea typeface="Calibri"/>
                <a:cs typeface="Calibri"/>
                <a:sym typeface="Calibri"/>
              </a:rPr>
              <a:t>2005</a:t>
            </a:r>
            <a:r>
              <a:rPr lang="en-US" sz="1700" b="0" i="0" u="none" strike="noStrike" cap="none">
                <a:solidFill>
                  <a:schemeClr val="lt1"/>
                </a:solidFill>
                <a:latin typeface="Calibri"/>
                <a:ea typeface="Calibri"/>
                <a:cs typeface="Calibri"/>
                <a:sym typeface="Calibri"/>
              </a:rPr>
              <a:t> we </a:t>
            </a:r>
            <a:endParaRPr sz="1200" b="0" i="0" u="none" strike="noStrike" cap="none">
              <a:solidFill>
                <a:srgbClr val="000000"/>
              </a:solidFill>
              <a:latin typeface="Arial"/>
              <a:ea typeface="Arial"/>
              <a:cs typeface="Arial"/>
              <a:sym typeface="Arial"/>
            </a:endParaRPr>
          </a:p>
          <a:p>
            <a:pPr marL="0" marR="0" lvl="1" indent="0" algn="l" rtl="0">
              <a:lnSpc>
                <a:spcPct val="80000"/>
              </a:lnSpc>
              <a:spcBef>
                <a:spcPts val="0"/>
              </a:spcBef>
              <a:spcAft>
                <a:spcPts val="0"/>
              </a:spcAft>
              <a:buClr>
                <a:srgbClr val="000000"/>
              </a:buClr>
              <a:buSzPts val="1700"/>
              <a:buFont typeface="Arial"/>
              <a:buNone/>
            </a:pPr>
            <a:r>
              <a:rPr lang="en-US" sz="1700" b="0" i="0" u="none" strike="noStrike" cap="none">
                <a:solidFill>
                  <a:schemeClr val="lt1"/>
                </a:solidFill>
                <a:latin typeface="Calibri"/>
                <a:ea typeface="Calibri"/>
                <a:cs typeface="Calibri"/>
                <a:sym typeface="Calibri"/>
              </a:rPr>
              <a:t>have </a:t>
            </a:r>
            <a:r>
              <a:rPr lang="en-US" sz="1700" b="1" i="0" u="none" strike="noStrike" cap="none">
                <a:solidFill>
                  <a:schemeClr val="lt1"/>
                </a:solidFill>
                <a:latin typeface="Calibri"/>
                <a:ea typeface="Calibri"/>
                <a:cs typeface="Calibri"/>
                <a:sym typeface="Calibri"/>
              </a:rPr>
              <a:t>opened</a:t>
            </a:r>
            <a:endParaRPr sz="1200" b="0" i="0" u="none" strike="noStrike" cap="none">
              <a:solidFill>
                <a:srgbClr val="000000"/>
              </a:solidFill>
              <a:latin typeface="Arial"/>
              <a:ea typeface="Arial"/>
              <a:cs typeface="Arial"/>
              <a:sym typeface="Arial"/>
            </a:endParaRPr>
          </a:p>
        </p:txBody>
      </p:sp>
      <p:sp>
        <p:nvSpPr>
          <p:cNvPr id="80" name="Google Shape;80;p7"/>
          <p:cNvSpPr txBox="1"/>
          <p:nvPr/>
        </p:nvSpPr>
        <p:spPr>
          <a:xfrm>
            <a:off x="4853565" y="693834"/>
            <a:ext cx="1796400" cy="1600200"/>
          </a:xfrm>
          <a:prstGeom prst="rect">
            <a:avLst/>
          </a:prstGeom>
          <a:noFill/>
          <a:ln>
            <a:noFill/>
          </a:ln>
        </p:spPr>
        <p:txBody>
          <a:bodyPr spcFirstLastPara="1" wrap="square" lIns="76200" tIns="38075" rIns="76200" bIns="38075" anchor="t" anchorCtr="0">
            <a:noAutofit/>
          </a:bodyPr>
          <a:lstStyle/>
          <a:p>
            <a:pPr marL="0" marR="0" lvl="1" indent="0" algn="l" rtl="0">
              <a:lnSpc>
                <a:spcPct val="100000"/>
              </a:lnSpc>
              <a:spcBef>
                <a:spcPts val="0"/>
              </a:spcBef>
              <a:spcAft>
                <a:spcPts val="0"/>
              </a:spcAft>
              <a:buClr>
                <a:srgbClr val="000000"/>
              </a:buClr>
              <a:buSzPts val="8300"/>
              <a:buFont typeface="Arial"/>
              <a:buNone/>
            </a:pPr>
            <a:r>
              <a:rPr lang="en-US" sz="8300" b="1" i="0" u="none" strike="noStrike" cap="none">
                <a:solidFill>
                  <a:srgbClr val="3F3F3F"/>
                </a:solidFill>
                <a:latin typeface="Calibri"/>
                <a:ea typeface="Calibri"/>
                <a:cs typeface="Calibri"/>
                <a:sym typeface="Calibri"/>
              </a:rPr>
              <a:t>16</a:t>
            </a:r>
            <a:endParaRPr sz="1200" b="0" i="0" u="none" strike="noStrike" cap="none">
              <a:solidFill>
                <a:srgbClr val="000000"/>
              </a:solidFill>
              <a:latin typeface="Arial"/>
              <a:ea typeface="Arial"/>
              <a:cs typeface="Arial"/>
              <a:sym typeface="Arial"/>
            </a:endParaRPr>
          </a:p>
        </p:txBody>
      </p:sp>
      <p:sp>
        <p:nvSpPr>
          <p:cNvPr id="81" name="Google Shape;81;p7"/>
          <p:cNvSpPr txBox="1"/>
          <p:nvPr/>
        </p:nvSpPr>
        <p:spPr>
          <a:xfrm>
            <a:off x="4877883" y="2450571"/>
            <a:ext cx="2592800" cy="1407900"/>
          </a:xfrm>
          <a:prstGeom prst="rect">
            <a:avLst/>
          </a:prstGeom>
          <a:noFill/>
          <a:ln>
            <a:noFill/>
          </a:ln>
        </p:spPr>
        <p:txBody>
          <a:bodyPr spcFirstLastPara="1" wrap="square" lIns="76200" tIns="38075" rIns="76200" bIns="38075" anchor="t" anchorCtr="0">
            <a:noAutofit/>
          </a:bodyPr>
          <a:lstStyle/>
          <a:p>
            <a:pPr marL="0" marR="0" lvl="1" indent="0" algn="l" rtl="0">
              <a:lnSpc>
                <a:spcPct val="90000"/>
              </a:lnSpc>
              <a:spcBef>
                <a:spcPts val="0"/>
              </a:spcBef>
              <a:spcAft>
                <a:spcPts val="0"/>
              </a:spcAft>
              <a:buClr>
                <a:srgbClr val="000000"/>
              </a:buClr>
              <a:buSzPts val="1600"/>
              <a:buFont typeface="Arial"/>
              <a:buNone/>
            </a:pPr>
            <a:r>
              <a:rPr lang="en-US" sz="1600" b="0" i="0" u="none" strike="noStrike" cap="none">
                <a:solidFill>
                  <a:schemeClr val="lt1"/>
                </a:solidFill>
                <a:latin typeface="Calibri"/>
                <a:ea typeface="Calibri"/>
                <a:cs typeface="Calibri"/>
                <a:sym typeface="Calibri"/>
              </a:rPr>
              <a:t>which has transformed the campus and given students and staff access to the very best facilities and research</a:t>
            </a:r>
            <a:endParaRPr sz="1600" b="1" i="0" u="none" strike="noStrike" cap="none">
              <a:solidFill>
                <a:schemeClr val="lt1"/>
              </a:solidFill>
              <a:latin typeface="Calibri"/>
              <a:ea typeface="Calibri"/>
              <a:cs typeface="Calibri"/>
              <a:sym typeface="Calibri"/>
            </a:endParaRPr>
          </a:p>
        </p:txBody>
      </p:sp>
      <p:sp>
        <p:nvSpPr>
          <p:cNvPr id="82" name="Google Shape;82;p7"/>
          <p:cNvSpPr txBox="1"/>
          <p:nvPr/>
        </p:nvSpPr>
        <p:spPr>
          <a:xfrm>
            <a:off x="4889051" y="1999160"/>
            <a:ext cx="2288000" cy="534000"/>
          </a:xfrm>
          <a:prstGeom prst="rect">
            <a:avLst/>
          </a:prstGeom>
          <a:noFill/>
          <a:ln>
            <a:noFill/>
          </a:ln>
        </p:spPr>
        <p:txBody>
          <a:bodyPr spcFirstLastPara="1" wrap="square" lIns="76200" tIns="38075" rIns="76200" bIns="38075" anchor="t" anchorCtr="0">
            <a:noAutofit/>
          </a:bodyPr>
          <a:lstStyle/>
          <a:p>
            <a:pPr marL="0" marR="0" lvl="1" indent="0" algn="l" rtl="0">
              <a:lnSpc>
                <a:spcPct val="80000"/>
              </a:lnSpc>
              <a:spcBef>
                <a:spcPts val="0"/>
              </a:spcBef>
              <a:spcAft>
                <a:spcPts val="0"/>
              </a:spcAft>
              <a:buClr>
                <a:srgbClr val="000000"/>
              </a:buClr>
              <a:buSzPts val="2900"/>
              <a:buFont typeface="Arial"/>
              <a:buNone/>
            </a:pPr>
            <a:r>
              <a:rPr lang="en-US" sz="2900" b="1" i="0" u="none" strike="noStrike" cap="none">
                <a:solidFill>
                  <a:srgbClr val="3F3F3F"/>
                </a:solidFill>
                <a:latin typeface="Calibri"/>
                <a:ea typeface="Calibri"/>
                <a:cs typeface="Calibri"/>
                <a:sym typeface="Calibri"/>
              </a:rPr>
              <a:t>buildings</a:t>
            </a:r>
            <a:endParaRPr sz="1200" b="0" i="0" u="none" strike="noStrike" cap="none">
              <a:solidFill>
                <a:srgbClr val="000000"/>
              </a:solidFill>
              <a:latin typeface="Arial"/>
              <a:ea typeface="Arial"/>
              <a:cs typeface="Arial"/>
              <a:sym typeface="Arial"/>
            </a:endParaRPr>
          </a:p>
        </p:txBody>
      </p:sp>
      <p:sp>
        <p:nvSpPr>
          <p:cNvPr id="83" name="Google Shape;83;p7"/>
          <p:cNvSpPr txBox="1"/>
          <p:nvPr/>
        </p:nvSpPr>
        <p:spPr>
          <a:xfrm>
            <a:off x="6117435" y="1530459"/>
            <a:ext cx="2288000" cy="534000"/>
          </a:xfrm>
          <a:prstGeom prst="rect">
            <a:avLst/>
          </a:prstGeom>
          <a:noFill/>
          <a:ln>
            <a:noFill/>
          </a:ln>
        </p:spPr>
        <p:txBody>
          <a:bodyPr spcFirstLastPara="1" wrap="square" lIns="76200" tIns="38075" rIns="76200" bIns="38075" anchor="t" anchorCtr="0">
            <a:noAutofit/>
          </a:bodyPr>
          <a:lstStyle/>
          <a:p>
            <a:pPr marL="0" marR="0" lvl="1" indent="0" algn="l" rtl="0">
              <a:lnSpc>
                <a:spcPct val="80000"/>
              </a:lnSpc>
              <a:spcBef>
                <a:spcPts val="0"/>
              </a:spcBef>
              <a:spcAft>
                <a:spcPts val="0"/>
              </a:spcAft>
              <a:buClr>
                <a:srgbClr val="000000"/>
              </a:buClr>
              <a:buSzPts val="2900"/>
              <a:buFont typeface="Arial"/>
              <a:buNone/>
            </a:pPr>
            <a:r>
              <a:rPr lang="en-US" sz="2900" b="1" i="0" u="none" strike="noStrike" cap="none">
                <a:solidFill>
                  <a:srgbClr val="3F3F3F"/>
                </a:solidFill>
                <a:latin typeface="Calibri"/>
                <a:ea typeface="Calibri"/>
                <a:cs typeface="Calibri"/>
                <a:sym typeface="Calibri"/>
              </a:rPr>
              <a:t>new</a:t>
            </a:r>
            <a:endParaRPr sz="1200" b="0" i="0" u="none" strike="noStrike" cap="none">
              <a:solidFill>
                <a:srgbClr val="000000"/>
              </a:solidFill>
              <a:latin typeface="Arial"/>
              <a:ea typeface="Arial"/>
              <a:cs typeface="Arial"/>
              <a:sym typeface="Arial"/>
            </a:endParaRPr>
          </a:p>
        </p:txBody>
      </p:sp>
      <p:sp>
        <p:nvSpPr>
          <p:cNvPr id="84" name="Google Shape;84;p7"/>
          <p:cNvSpPr txBox="1"/>
          <p:nvPr/>
        </p:nvSpPr>
        <p:spPr>
          <a:xfrm>
            <a:off x="7820001" y="696244"/>
            <a:ext cx="3333200" cy="591000"/>
          </a:xfrm>
          <a:prstGeom prst="rect">
            <a:avLst/>
          </a:prstGeom>
          <a:noFill/>
          <a:ln>
            <a:noFill/>
          </a:ln>
        </p:spPr>
        <p:txBody>
          <a:bodyPr spcFirstLastPara="1" wrap="square" lIns="76200" tIns="38075" rIns="76200" bIns="38075" anchor="t" anchorCtr="0">
            <a:noAutofit/>
          </a:bodyPr>
          <a:lstStyle/>
          <a:p>
            <a:pPr marL="0" marR="0" lvl="1" indent="0" algn="l" rtl="0">
              <a:lnSpc>
                <a:spcPct val="80000"/>
              </a:lnSpc>
              <a:spcBef>
                <a:spcPts val="0"/>
              </a:spcBef>
              <a:spcAft>
                <a:spcPts val="0"/>
              </a:spcAft>
              <a:buClr>
                <a:srgbClr val="000000"/>
              </a:buClr>
              <a:buSzPts val="1700"/>
              <a:buFont typeface="Arial"/>
              <a:buNone/>
            </a:pPr>
            <a:r>
              <a:rPr lang="en-US" sz="1700" b="0" i="0" u="none" strike="noStrike" cap="none">
                <a:solidFill>
                  <a:schemeClr val="lt1"/>
                </a:solidFill>
                <a:latin typeface="Calibri"/>
                <a:ea typeface="Calibri"/>
                <a:cs typeface="Calibri"/>
                <a:sym typeface="Calibri"/>
              </a:rPr>
              <a:t>In 2015/2016, the University had an </a:t>
            </a:r>
            <a:r>
              <a:rPr lang="en-US" sz="1700" b="1" i="0" u="none" strike="noStrike" cap="none">
                <a:solidFill>
                  <a:schemeClr val="lt1"/>
                </a:solidFill>
                <a:latin typeface="Calibri"/>
                <a:ea typeface="Calibri"/>
                <a:cs typeface="Calibri"/>
                <a:sym typeface="Calibri"/>
              </a:rPr>
              <a:t>annual income </a:t>
            </a:r>
            <a:r>
              <a:rPr lang="en-US" sz="1700" b="0" i="0" u="none" strike="noStrike" cap="none">
                <a:solidFill>
                  <a:schemeClr val="lt1"/>
                </a:solidFill>
                <a:latin typeface="Calibri"/>
                <a:ea typeface="Calibri"/>
                <a:cs typeface="Calibri"/>
                <a:sym typeface="Calibri"/>
              </a:rPr>
              <a:t>of</a:t>
            </a:r>
            <a:endParaRPr sz="1700" b="1" i="0" u="none" strike="noStrike" cap="none">
              <a:solidFill>
                <a:schemeClr val="lt1"/>
              </a:solidFill>
              <a:latin typeface="Calibri"/>
              <a:ea typeface="Calibri"/>
              <a:cs typeface="Calibri"/>
              <a:sym typeface="Calibri"/>
            </a:endParaRPr>
          </a:p>
        </p:txBody>
      </p:sp>
      <p:sp>
        <p:nvSpPr>
          <p:cNvPr id="85" name="Google Shape;85;p7"/>
          <p:cNvSpPr txBox="1"/>
          <p:nvPr/>
        </p:nvSpPr>
        <p:spPr>
          <a:xfrm>
            <a:off x="8051879" y="974190"/>
            <a:ext cx="3382000" cy="1400400"/>
          </a:xfrm>
          <a:prstGeom prst="rect">
            <a:avLst/>
          </a:prstGeom>
          <a:noFill/>
          <a:ln>
            <a:noFill/>
          </a:ln>
        </p:spPr>
        <p:txBody>
          <a:bodyPr spcFirstLastPara="1" wrap="square" lIns="76200" tIns="38075" rIns="76200" bIns="38075" anchor="t" anchorCtr="0">
            <a:noAutofit/>
          </a:bodyPr>
          <a:lstStyle/>
          <a:p>
            <a:pPr marL="0" marR="0" lvl="1" indent="0" algn="l" rtl="0">
              <a:lnSpc>
                <a:spcPct val="100000"/>
              </a:lnSpc>
              <a:spcBef>
                <a:spcPts val="0"/>
              </a:spcBef>
              <a:spcAft>
                <a:spcPts val="0"/>
              </a:spcAft>
              <a:buClr>
                <a:srgbClr val="000000"/>
              </a:buClr>
              <a:buSzPts val="7100"/>
              <a:buFont typeface="Arial"/>
              <a:buNone/>
            </a:pPr>
            <a:r>
              <a:rPr lang="en-US" sz="7100" b="1" i="0" u="none" strike="noStrike" cap="none">
                <a:solidFill>
                  <a:srgbClr val="75114A"/>
                </a:solidFill>
                <a:latin typeface="Calibri"/>
                <a:ea typeface="Calibri"/>
                <a:cs typeface="Calibri"/>
                <a:sym typeface="Calibri"/>
              </a:rPr>
              <a:t>€218.5</a:t>
            </a:r>
            <a:endParaRPr sz="1200" b="0" i="0" u="none" strike="noStrike" cap="none">
              <a:solidFill>
                <a:srgbClr val="000000"/>
              </a:solidFill>
              <a:latin typeface="Arial"/>
              <a:ea typeface="Arial"/>
              <a:cs typeface="Arial"/>
              <a:sym typeface="Arial"/>
            </a:endParaRPr>
          </a:p>
        </p:txBody>
      </p:sp>
      <p:sp>
        <p:nvSpPr>
          <p:cNvPr id="86" name="Google Shape;86;p7"/>
          <p:cNvSpPr txBox="1"/>
          <p:nvPr/>
        </p:nvSpPr>
        <p:spPr>
          <a:xfrm>
            <a:off x="9992465" y="2070383"/>
            <a:ext cx="1380800" cy="508800"/>
          </a:xfrm>
          <a:prstGeom prst="rect">
            <a:avLst/>
          </a:prstGeom>
          <a:noFill/>
          <a:ln>
            <a:noFill/>
          </a:ln>
        </p:spPr>
        <p:txBody>
          <a:bodyPr spcFirstLastPara="1" wrap="square" lIns="76200" tIns="38075" rIns="76200" bIns="38075" anchor="t" anchorCtr="0">
            <a:noAutofit/>
          </a:bodyPr>
          <a:lstStyle/>
          <a:p>
            <a:pPr marL="0" marR="0" lvl="1" indent="0" algn="l" rtl="0">
              <a:lnSpc>
                <a:spcPct val="80000"/>
              </a:lnSpc>
              <a:spcBef>
                <a:spcPts val="0"/>
              </a:spcBef>
              <a:spcAft>
                <a:spcPts val="0"/>
              </a:spcAft>
              <a:buClr>
                <a:srgbClr val="000000"/>
              </a:buClr>
              <a:buSzPts val="2800"/>
              <a:buFont typeface="Arial"/>
              <a:buNone/>
            </a:pPr>
            <a:r>
              <a:rPr lang="en-US" sz="2800" b="0" i="0" u="none" strike="noStrike" cap="none">
                <a:solidFill>
                  <a:srgbClr val="753055"/>
                </a:solidFill>
                <a:latin typeface="Calibri"/>
                <a:ea typeface="Calibri"/>
                <a:cs typeface="Calibri"/>
                <a:sym typeface="Calibri"/>
              </a:rPr>
              <a:t>million</a:t>
            </a:r>
            <a:endParaRPr sz="2800" b="1" i="0" u="none" strike="noStrike" cap="none">
              <a:solidFill>
                <a:srgbClr val="753055"/>
              </a:solidFill>
              <a:latin typeface="Calibri"/>
              <a:ea typeface="Calibri"/>
              <a:cs typeface="Calibri"/>
              <a:sym typeface="Calibri"/>
            </a:endParaRPr>
          </a:p>
        </p:txBody>
      </p:sp>
      <p:sp>
        <p:nvSpPr>
          <p:cNvPr id="87" name="Google Shape;87;p7"/>
          <p:cNvSpPr txBox="1"/>
          <p:nvPr/>
        </p:nvSpPr>
        <p:spPr>
          <a:xfrm>
            <a:off x="7781904" y="3371312"/>
            <a:ext cx="3659200" cy="508800"/>
          </a:xfrm>
          <a:prstGeom prst="rect">
            <a:avLst/>
          </a:prstGeom>
          <a:noFill/>
          <a:ln>
            <a:noFill/>
          </a:ln>
        </p:spPr>
        <p:txBody>
          <a:bodyPr spcFirstLastPara="1" wrap="square" lIns="76200" tIns="38075" rIns="76200" bIns="38075" anchor="t" anchorCtr="0">
            <a:noAutofit/>
          </a:bodyPr>
          <a:lstStyle/>
          <a:p>
            <a:pPr marL="0" marR="0" lvl="1" indent="0" algn="l" rtl="0">
              <a:lnSpc>
                <a:spcPct val="80000"/>
              </a:lnSpc>
              <a:spcBef>
                <a:spcPts val="0"/>
              </a:spcBef>
              <a:spcAft>
                <a:spcPts val="0"/>
              </a:spcAft>
              <a:buClr>
                <a:srgbClr val="000000"/>
              </a:buClr>
              <a:buSzPts val="2800"/>
              <a:buFont typeface="Arial"/>
              <a:buNone/>
            </a:pPr>
            <a:r>
              <a:rPr lang="en-US" sz="2800" b="0" i="0" u="none" strike="noStrike" cap="none">
                <a:solidFill>
                  <a:srgbClr val="753055"/>
                </a:solidFill>
                <a:latin typeface="Calibri"/>
                <a:ea typeface="Calibri"/>
                <a:cs typeface="Calibri"/>
                <a:sym typeface="Calibri"/>
              </a:rPr>
              <a:t>alumni worldwide</a:t>
            </a:r>
            <a:endParaRPr sz="2800" b="1" i="0" u="none" strike="noStrike" cap="none">
              <a:solidFill>
                <a:srgbClr val="753055"/>
              </a:solidFill>
              <a:latin typeface="Calibri"/>
              <a:ea typeface="Calibri"/>
              <a:cs typeface="Calibri"/>
              <a:sym typeface="Calibri"/>
            </a:endParaRPr>
          </a:p>
        </p:txBody>
      </p:sp>
      <p:sp>
        <p:nvSpPr>
          <p:cNvPr id="88" name="Google Shape;88;p7"/>
          <p:cNvSpPr txBox="1"/>
          <p:nvPr/>
        </p:nvSpPr>
        <p:spPr>
          <a:xfrm>
            <a:off x="7768935" y="2849970"/>
            <a:ext cx="953600" cy="508800"/>
          </a:xfrm>
          <a:prstGeom prst="rect">
            <a:avLst/>
          </a:prstGeom>
          <a:noFill/>
          <a:ln>
            <a:noFill/>
          </a:ln>
        </p:spPr>
        <p:txBody>
          <a:bodyPr spcFirstLastPara="1" wrap="square" lIns="76200" tIns="38075" rIns="76200" bIns="38075" anchor="t" anchorCtr="0">
            <a:noAutofit/>
          </a:bodyPr>
          <a:lstStyle/>
          <a:p>
            <a:pPr marL="0" marR="0" lvl="1" indent="0" algn="l" rtl="0">
              <a:lnSpc>
                <a:spcPct val="80000"/>
              </a:lnSpc>
              <a:spcBef>
                <a:spcPts val="0"/>
              </a:spcBef>
              <a:spcAft>
                <a:spcPts val="0"/>
              </a:spcAft>
              <a:buClr>
                <a:srgbClr val="000000"/>
              </a:buClr>
              <a:buSzPts val="2800"/>
              <a:buFont typeface="Arial"/>
              <a:buNone/>
            </a:pPr>
            <a:r>
              <a:rPr lang="en-US" sz="2800" b="0" i="0" u="none" strike="noStrike" cap="none">
                <a:solidFill>
                  <a:schemeClr val="lt1"/>
                </a:solidFill>
                <a:latin typeface="Calibri"/>
                <a:ea typeface="Calibri"/>
                <a:cs typeface="Calibri"/>
                <a:sym typeface="Calibri"/>
              </a:rPr>
              <a:t>over</a:t>
            </a:r>
            <a:endParaRPr sz="2800" b="1" i="0" u="none" strike="noStrike" cap="none">
              <a:solidFill>
                <a:schemeClr val="lt1"/>
              </a:solidFill>
              <a:latin typeface="Calibri"/>
              <a:ea typeface="Calibri"/>
              <a:cs typeface="Calibri"/>
              <a:sym typeface="Calibri"/>
            </a:endParaRPr>
          </a:p>
        </p:txBody>
      </p:sp>
      <p:sp>
        <p:nvSpPr>
          <p:cNvPr id="89" name="Google Shape;89;p7"/>
          <p:cNvSpPr txBox="1"/>
          <p:nvPr/>
        </p:nvSpPr>
        <p:spPr>
          <a:xfrm>
            <a:off x="8589525" y="2331232"/>
            <a:ext cx="3382000" cy="1246500"/>
          </a:xfrm>
          <a:prstGeom prst="rect">
            <a:avLst/>
          </a:prstGeom>
          <a:noFill/>
          <a:ln>
            <a:noFill/>
          </a:ln>
        </p:spPr>
        <p:txBody>
          <a:bodyPr spcFirstLastPara="1" wrap="square" lIns="76200" tIns="38075" rIns="76200" bIns="38075" anchor="t" anchorCtr="0">
            <a:noAutofit/>
          </a:bodyPr>
          <a:lstStyle/>
          <a:p>
            <a:pPr marL="0" marR="0" lvl="1" indent="0" algn="l" rtl="0">
              <a:lnSpc>
                <a:spcPct val="100000"/>
              </a:lnSpc>
              <a:spcBef>
                <a:spcPts val="0"/>
              </a:spcBef>
              <a:spcAft>
                <a:spcPts val="0"/>
              </a:spcAft>
              <a:buClr>
                <a:srgbClr val="000000"/>
              </a:buClr>
              <a:buSzPts val="6100"/>
              <a:buFont typeface="Arial"/>
              <a:buNone/>
            </a:pPr>
            <a:r>
              <a:rPr lang="en-US" sz="6100" b="1" i="0" u="none" strike="noStrike" cap="none">
                <a:solidFill>
                  <a:srgbClr val="75114A"/>
                </a:solidFill>
                <a:latin typeface="Calibri"/>
                <a:ea typeface="Calibri"/>
                <a:cs typeface="Calibri"/>
                <a:sym typeface="Calibri"/>
              </a:rPr>
              <a:t>90,000</a:t>
            </a:r>
            <a:endParaRPr sz="1200" b="0" i="0" u="none" strike="noStrike" cap="none">
              <a:solidFill>
                <a:srgbClr val="000000"/>
              </a:solidFill>
              <a:latin typeface="Arial"/>
              <a:ea typeface="Arial"/>
              <a:cs typeface="Arial"/>
              <a:sym typeface="Arial"/>
            </a:endParaRPr>
          </a:p>
        </p:txBody>
      </p:sp>
      <p:cxnSp>
        <p:nvCxnSpPr>
          <p:cNvPr id="90" name="Google Shape;90;p7"/>
          <p:cNvCxnSpPr/>
          <p:nvPr/>
        </p:nvCxnSpPr>
        <p:spPr>
          <a:xfrm>
            <a:off x="7951104" y="2546687"/>
            <a:ext cx="3216400" cy="0"/>
          </a:xfrm>
          <a:prstGeom prst="straightConnector1">
            <a:avLst/>
          </a:prstGeom>
          <a:noFill/>
          <a:ln w="28575" cap="flat" cmpd="sng">
            <a:solidFill>
              <a:srgbClr val="EAF1D3"/>
            </a:solidFill>
            <a:prstDash val="solid"/>
            <a:miter lim="800000"/>
            <a:headEnd type="none" w="sm" len="sm"/>
            <a:tailEnd type="none" w="sm" len="sm"/>
          </a:ln>
        </p:spPr>
      </p:cxnSp>
      <p:sp>
        <p:nvSpPr>
          <p:cNvPr id="91" name="Google Shape;91;p7"/>
          <p:cNvSpPr txBox="1"/>
          <p:nvPr/>
        </p:nvSpPr>
        <p:spPr>
          <a:xfrm>
            <a:off x="6639343" y="4595845"/>
            <a:ext cx="1976000" cy="1938900"/>
          </a:xfrm>
          <a:prstGeom prst="rect">
            <a:avLst/>
          </a:prstGeom>
          <a:noFill/>
          <a:ln>
            <a:noFill/>
          </a:ln>
        </p:spPr>
        <p:txBody>
          <a:bodyPr spcFirstLastPara="1" wrap="square" lIns="76200" tIns="38075" rIns="76200" bIns="38075" anchor="t" anchorCtr="0">
            <a:noAutofit/>
          </a:bodyPr>
          <a:lstStyle/>
          <a:p>
            <a:pPr marL="0" marR="0" lvl="1" indent="0" algn="l" rtl="0">
              <a:lnSpc>
                <a:spcPct val="100000"/>
              </a:lnSpc>
              <a:spcBef>
                <a:spcPts val="0"/>
              </a:spcBef>
              <a:spcAft>
                <a:spcPts val="0"/>
              </a:spcAft>
              <a:buClr>
                <a:srgbClr val="000000"/>
              </a:buClr>
              <a:buSzPts val="10000"/>
              <a:buFont typeface="Arial"/>
              <a:buNone/>
            </a:pPr>
            <a:r>
              <a:rPr lang="en-US" sz="10000" b="1" i="0" u="none" strike="noStrike" cap="none">
                <a:solidFill>
                  <a:srgbClr val="6B0E33"/>
                </a:solidFill>
                <a:latin typeface="Calibri"/>
                <a:ea typeface="Calibri"/>
                <a:cs typeface="Calibri"/>
                <a:sym typeface="Calibri"/>
              </a:rPr>
              <a:t>96</a:t>
            </a:r>
            <a:endParaRPr sz="1200" b="0" i="0" u="none" strike="noStrike" cap="none">
              <a:solidFill>
                <a:srgbClr val="000000"/>
              </a:solidFill>
              <a:latin typeface="Arial"/>
              <a:ea typeface="Arial"/>
              <a:cs typeface="Arial"/>
              <a:sym typeface="Arial"/>
            </a:endParaRPr>
          </a:p>
        </p:txBody>
      </p:sp>
      <p:sp>
        <p:nvSpPr>
          <p:cNvPr id="92" name="Google Shape;92;p7"/>
          <p:cNvSpPr txBox="1"/>
          <p:nvPr/>
        </p:nvSpPr>
        <p:spPr>
          <a:xfrm>
            <a:off x="8119101" y="4790338"/>
            <a:ext cx="835600" cy="1169700"/>
          </a:xfrm>
          <a:prstGeom prst="rect">
            <a:avLst/>
          </a:prstGeom>
          <a:noFill/>
          <a:ln>
            <a:noFill/>
          </a:ln>
        </p:spPr>
        <p:txBody>
          <a:bodyPr spcFirstLastPara="1" wrap="square" lIns="76200" tIns="38075" rIns="76200" bIns="38075" anchor="t" anchorCtr="0">
            <a:noAutofit/>
          </a:bodyPr>
          <a:lstStyle/>
          <a:p>
            <a:pPr marL="0" marR="0" lvl="1" indent="0" algn="l" rtl="0">
              <a:lnSpc>
                <a:spcPct val="100000"/>
              </a:lnSpc>
              <a:spcBef>
                <a:spcPts val="0"/>
              </a:spcBef>
              <a:spcAft>
                <a:spcPts val="0"/>
              </a:spcAft>
              <a:buClr>
                <a:srgbClr val="000000"/>
              </a:buClr>
              <a:buSzPts val="5900"/>
              <a:buFont typeface="Arial"/>
              <a:buNone/>
            </a:pPr>
            <a:r>
              <a:rPr lang="en-US" sz="5900" b="1" i="0" u="none" strike="noStrike" cap="none">
                <a:solidFill>
                  <a:srgbClr val="6B0E33"/>
                </a:solidFill>
                <a:latin typeface="Calibri"/>
                <a:ea typeface="Calibri"/>
                <a:cs typeface="Calibri"/>
                <a:sym typeface="Calibri"/>
              </a:rPr>
              <a:t>%</a:t>
            </a:r>
            <a:endParaRPr sz="1200" b="0" i="0" u="none" strike="noStrike" cap="none">
              <a:solidFill>
                <a:srgbClr val="000000"/>
              </a:solidFill>
              <a:latin typeface="Arial"/>
              <a:ea typeface="Arial"/>
              <a:cs typeface="Arial"/>
              <a:sym typeface="Arial"/>
            </a:endParaRPr>
          </a:p>
        </p:txBody>
      </p:sp>
      <p:sp>
        <p:nvSpPr>
          <p:cNvPr id="93" name="Google Shape;93;p7"/>
          <p:cNvSpPr txBox="1"/>
          <p:nvPr/>
        </p:nvSpPr>
        <p:spPr>
          <a:xfrm>
            <a:off x="511197" y="228758"/>
            <a:ext cx="2694000" cy="1426500"/>
          </a:xfrm>
          <a:prstGeom prst="rect">
            <a:avLst/>
          </a:prstGeom>
          <a:noFill/>
          <a:ln>
            <a:noFill/>
          </a:ln>
        </p:spPr>
        <p:txBody>
          <a:bodyPr spcFirstLastPara="1" wrap="square" lIns="76200" tIns="38075" rIns="76200" bIns="38075" anchor="t" anchorCtr="0">
            <a:noAutofit/>
          </a:bodyPr>
          <a:lstStyle/>
          <a:p>
            <a:pPr marL="0" marR="0" lvl="1" indent="0" algn="l" rtl="0">
              <a:lnSpc>
                <a:spcPct val="70000"/>
              </a:lnSpc>
              <a:spcBef>
                <a:spcPts val="0"/>
              </a:spcBef>
              <a:spcAft>
                <a:spcPts val="0"/>
              </a:spcAft>
              <a:buClr>
                <a:srgbClr val="000000"/>
              </a:buClr>
              <a:buSzPts val="5000"/>
              <a:buFont typeface="Arial"/>
              <a:buNone/>
            </a:pPr>
            <a:r>
              <a:rPr lang="en-US" sz="5000" b="0" i="0" u="none" strike="noStrike" cap="none">
                <a:solidFill>
                  <a:schemeClr val="lt1"/>
                </a:solidFill>
                <a:latin typeface="Calibri"/>
                <a:ea typeface="Calibri"/>
                <a:cs typeface="Calibri"/>
                <a:sym typeface="Calibri"/>
              </a:rPr>
              <a:t>At a</a:t>
            </a:r>
            <a:endParaRPr sz="1200" b="0" i="0" u="none" strike="noStrike" cap="none">
              <a:solidFill>
                <a:srgbClr val="000000"/>
              </a:solidFill>
              <a:latin typeface="Arial"/>
              <a:ea typeface="Arial"/>
              <a:cs typeface="Arial"/>
              <a:sym typeface="Arial"/>
            </a:endParaRPr>
          </a:p>
          <a:p>
            <a:pPr marL="0" marR="0" lvl="1" indent="0" algn="l" rtl="0">
              <a:lnSpc>
                <a:spcPct val="70000"/>
              </a:lnSpc>
              <a:spcBef>
                <a:spcPts val="0"/>
              </a:spcBef>
              <a:spcAft>
                <a:spcPts val="0"/>
              </a:spcAft>
              <a:buClr>
                <a:srgbClr val="000000"/>
              </a:buClr>
              <a:buSzPts val="5000"/>
              <a:buFont typeface="Arial"/>
              <a:buNone/>
            </a:pPr>
            <a:r>
              <a:rPr lang="en-US" sz="5000" b="0" i="0" u="none" strike="noStrike" cap="none">
                <a:solidFill>
                  <a:schemeClr val="lt1"/>
                </a:solidFill>
                <a:latin typeface="Calibri"/>
                <a:ea typeface="Calibri"/>
                <a:cs typeface="Calibri"/>
                <a:sym typeface="Calibri"/>
              </a:rPr>
              <a:t>glance</a:t>
            </a:r>
            <a:endParaRPr sz="12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ivider Slide 1B">
  <p:cSld name="Divider Slide 1B">
    <p:spTree>
      <p:nvGrpSpPr>
        <p:cNvPr id="1" name="Shape 45"/>
        <p:cNvGrpSpPr/>
        <p:nvPr/>
      </p:nvGrpSpPr>
      <p:grpSpPr>
        <a:xfrm>
          <a:off x="0" y="0"/>
          <a:ext cx="0" cy="0"/>
          <a:chOff x="0" y="0"/>
          <a:chExt cx="0" cy="0"/>
        </a:xfrm>
      </p:grpSpPr>
      <p:pic>
        <p:nvPicPr>
          <p:cNvPr id="46" name="Google Shape;46;p5"/>
          <p:cNvPicPr preferRelativeResize="0"/>
          <p:nvPr/>
        </p:nvPicPr>
        <p:blipFill rotWithShape="1">
          <a:blip r:embed="rId2">
            <a:alphaModFix/>
          </a:blip>
          <a:srcRect l="975" t="1912" r="1080" b="15063"/>
          <a:stretch/>
        </p:blipFill>
        <p:spPr>
          <a:xfrm>
            <a:off x="-13253" y="0"/>
            <a:ext cx="12205253" cy="6897756"/>
          </a:xfrm>
          <a:prstGeom prst="rect">
            <a:avLst/>
          </a:prstGeom>
          <a:noFill/>
          <a:ln>
            <a:noFill/>
          </a:ln>
        </p:spPr>
      </p:pic>
      <p:pic>
        <p:nvPicPr>
          <p:cNvPr id="47" name="Google Shape;47;p5"/>
          <p:cNvPicPr preferRelativeResize="0"/>
          <p:nvPr/>
        </p:nvPicPr>
        <p:blipFill rotWithShape="1">
          <a:blip r:embed="rId3">
            <a:alphaModFix amt="38000"/>
          </a:blip>
          <a:srcRect l="23094" t="38467" r="-5157" b="2445"/>
          <a:stretch/>
        </p:blipFill>
        <p:spPr>
          <a:xfrm>
            <a:off x="-13254" y="1"/>
            <a:ext cx="8084131" cy="6897756"/>
          </a:xfrm>
          <a:prstGeom prst="rect">
            <a:avLst/>
          </a:prstGeom>
          <a:noFill/>
          <a:ln>
            <a:noFill/>
          </a:ln>
        </p:spPr>
      </p:pic>
      <p:sp>
        <p:nvSpPr>
          <p:cNvPr id="48" name="Google Shape;48;p5"/>
          <p:cNvSpPr/>
          <p:nvPr/>
        </p:nvSpPr>
        <p:spPr>
          <a:xfrm>
            <a:off x="5770821" y="0"/>
            <a:ext cx="6421179" cy="6909258"/>
          </a:xfrm>
          <a:custGeom>
            <a:avLst/>
            <a:gdLst/>
            <a:ahLst/>
            <a:cxnLst/>
            <a:rect l="l" t="t" r="r" b="b"/>
            <a:pathLst>
              <a:path w="6421179" h="6909258" extrusionOk="0">
                <a:moveTo>
                  <a:pt x="0" y="0"/>
                </a:moveTo>
                <a:lnTo>
                  <a:pt x="6421179" y="0"/>
                </a:lnTo>
                <a:lnTo>
                  <a:pt x="6421179" y="6897756"/>
                </a:lnTo>
                <a:lnTo>
                  <a:pt x="994913" y="6909258"/>
                </a:lnTo>
                <a:lnTo>
                  <a:pt x="0" y="0"/>
                </a:lnTo>
                <a:close/>
              </a:path>
            </a:pathLst>
          </a:custGeom>
          <a:solidFill>
            <a:srgbClr val="39818D">
              <a:alpha val="7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49" name="Google Shape;49;p5"/>
          <p:cNvPicPr preferRelativeResize="0"/>
          <p:nvPr/>
        </p:nvPicPr>
        <p:blipFill rotWithShape="1">
          <a:blip r:embed="rId4">
            <a:alphaModFix/>
          </a:blip>
          <a:srcRect/>
          <a:stretch/>
        </p:blipFill>
        <p:spPr>
          <a:xfrm>
            <a:off x="469781" y="385650"/>
            <a:ext cx="2350008" cy="725424"/>
          </a:xfrm>
          <a:prstGeom prst="rect">
            <a:avLst/>
          </a:prstGeom>
          <a:noFill/>
          <a:ln>
            <a:noFill/>
          </a:ln>
        </p:spPr>
      </p:pic>
      <p:sp>
        <p:nvSpPr>
          <p:cNvPr id="50" name="Google Shape;50;p5"/>
          <p:cNvSpPr txBox="1"/>
          <p:nvPr/>
        </p:nvSpPr>
        <p:spPr>
          <a:xfrm>
            <a:off x="7626037" y="-1239550"/>
            <a:ext cx="4104285" cy="4770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IE" sz="2500" b="0" i="0" u="none" strike="noStrike" cap="none">
                <a:solidFill>
                  <a:schemeClr val="lt1"/>
                </a:solidFill>
                <a:latin typeface="Garamond"/>
                <a:ea typeface="Garamond"/>
                <a:cs typeface="Garamond"/>
                <a:sym typeface="Garamond"/>
              </a:rPr>
              <a:t>Sub text</a:t>
            </a:r>
            <a:endParaRPr sz="1400" b="0" i="0" u="none" strike="noStrike" cap="none">
              <a:solidFill>
                <a:srgbClr val="000000"/>
              </a:solidFill>
              <a:latin typeface="Arial"/>
              <a:ea typeface="Arial"/>
              <a:cs typeface="Arial"/>
              <a:sym typeface="Arial"/>
            </a:endParaRPr>
          </a:p>
        </p:txBody>
      </p:sp>
      <p:sp>
        <p:nvSpPr>
          <p:cNvPr id="51" name="Google Shape;51;p5"/>
          <p:cNvSpPr txBox="1">
            <a:spLocks noGrp="1"/>
          </p:cNvSpPr>
          <p:nvPr>
            <p:ph type="ctrTitle"/>
          </p:nvPr>
        </p:nvSpPr>
        <p:spPr>
          <a:xfrm>
            <a:off x="6779669" y="731126"/>
            <a:ext cx="5161960" cy="2208766"/>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lt1"/>
              </a:buClr>
              <a:buSzPts val="6600"/>
              <a:buFont typeface="Calibri"/>
              <a:buNone/>
              <a:defRPr sz="66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2" name="Google Shape;52;p5"/>
          <p:cNvSpPr txBox="1">
            <a:spLocks noGrp="1"/>
          </p:cNvSpPr>
          <p:nvPr>
            <p:ph type="subTitle" idx="1"/>
          </p:nvPr>
        </p:nvSpPr>
        <p:spPr>
          <a:xfrm>
            <a:off x="6815555" y="3111500"/>
            <a:ext cx="5126074" cy="2870199"/>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lt1"/>
              </a:buClr>
              <a:buSzPts val="3000"/>
              <a:buFont typeface="Arial"/>
              <a:buNone/>
              <a:defRPr sz="3000" b="0" i="0" u="none" strike="noStrike" cap="none">
                <a:solidFill>
                  <a:schemeClr val="lt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Garamond"/>
                <a:ea typeface="Garamond"/>
                <a:cs typeface="Garamond"/>
                <a:sym typeface="Garamond"/>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53" name="Google Shape;53;p5"/>
          <p:cNvSpPr txBox="1">
            <a:spLocks noGrp="1"/>
          </p:cNvSpPr>
          <p:nvPr>
            <p:ph type="ftr" idx="11"/>
          </p:nvPr>
        </p:nvSpPr>
        <p:spPr>
          <a:xfrm>
            <a:off x="7826829" y="6361571"/>
            <a:ext cx="4114800" cy="365125"/>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54" name="Google Shape;54;p5"/>
          <p:cNvSpPr txBox="1">
            <a:spLocks noGrp="1"/>
          </p:cNvSpPr>
          <p:nvPr>
            <p:ph type="dt" idx="10"/>
          </p:nvPr>
        </p:nvSpPr>
        <p:spPr>
          <a:xfrm>
            <a:off x="270643"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94"/>
        <p:cNvGrpSpPr/>
        <p:nvPr/>
      </p:nvGrpSpPr>
      <p:grpSpPr>
        <a:xfrm>
          <a:off x="0" y="0"/>
          <a:ext cx="0" cy="0"/>
          <a:chOff x="0" y="0"/>
          <a:chExt cx="0" cy="0"/>
        </a:xfrm>
      </p:grpSpPr>
      <p:sp>
        <p:nvSpPr>
          <p:cNvPr id="95" name="Google Shape;95;p8"/>
          <p:cNvSpPr/>
          <p:nvPr/>
        </p:nvSpPr>
        <p:spPr>
          <a:xfrm>
            <a:off x="0" y="0"/>
            <a:ext cx="12192000" cy="6858000"/>
          </a:xfrm>
          <a:prstGeom prst="rect">
            <a:avLst/>
          </a:prstGeom>
          <a:solidFill>
            <a:srgbClr val="52D0B9"/>
          </a:solidFill>
          <a:ln>
            <a:noFill/>
          </a:ln>
        </p:spPr>
        <p:txBody>
          <a:bodyPr spcFirstLastPara="1" wrap="square" lIns="76200" tIns="38075" rIns="76200" bIns="380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pic>
        <p:nvPicPr>
          <p:cNvPr id="96" name="Google Shape;96;p8"/>
          <p:cNvPicPr preferRelativeResize="0"/>
          <p:nvPr/>
        </p:nvPicPr>
        <p:blipFill rotWithShape="1">
          <a:blip r:embed="rId2">
            <a:alphaModFix/>
          </a:blip>
          <a:srcRect t="-1" r="1941" b="-7882"/>
          <a:stretch/>
        </p:blipFill>
        <p:spPr>
          <a:xfrm>
            <a:off x="3747383" y="755373"/>
            <a:ext cx="8471124" cy="6102628"/>
          </a:xfrm>
          <a:prstGeom prst="rect">
            <a:avLst/>
          </a:prstGeom>
          <a:noFill/>
          <a:ln>
            <a:noFill/>
          </a:ln>
        </p:spPr>
      </p:pic>
      <p:sp>
        <p:nvSpPr>
          <p:cNvPr id="97" name="Google Shape;97;p8"/>
          <p:cNvSpPr txBox="1"/>
          <p:nvPr/>
        </p:nvSpPr>
        <p:spPr>
          <a:xfrm>
            <a:off x="460397" y="381158"/>
            <a:ext cx="2694000" cy="1315800"/>
          </a:xfrm>
          <a:prstGeom prst="rect">
            <a:avLst/>
          </a:prstGeom>
          <a:noFill/>
          <a:ln>
            <a:noFill/>
          </a:ln>
        </p:spPr>
        <p:txBody>
          <a:bodyPr spcFirstLastPara="1" wrap="square" lIns="76200" tIns="38075" rIns="76200" bIns="38075" anchor="t" anchorCtr="0">
            <a:noAutofit/>
          </a:bodyPr>
          <a:lstStyle/>
          <a:p>
            <a:pPr marL="0" marR="0" lvl="1" indent="0" algn="l" rtl="0">
              <a:lnSpc>
                <a:spcPct val="70000"/>
              </a:lnSpc>
              <a:spcBef>
                <a:spcPts val="0"/>
              </a:spcBef>
              <a:spcAft>
                <a:spcPts val="0"/>
              </a:spcAft>
              <a:buClr>
                <a:srgbClr val="000000"/>
              </a:buClr>
              <a:buSzPts val="4600"/>
              <a:buFont typeface="Arial"/>
              <a:buNone/>
            </a:pPr>
            <a:r>
              <a:rPr lang="en-US" sz="4600" b="0" i="0" u="none" strike="noStrike" cap="none">
                <a:solidFill>
                  <a:schemeClr val="lt1"/>
                </a:solidFill>
                <a:latin typeface="Calibri"/>
                <a:ea typeface="Calibri"/>
                <a:cs typeface="Calibri"/>
                <a:sym typeface="Calibri"/>
              </a:rPr>
              <a:t>World</a:t>
            </a:r>
            <a:endParaRPr sz="1200" b="0" i="0" u="none" strike="noStrike" cap="none">
              <a:solidFill>
                <a:srgbClr val="000000"/>
              </a:solidFill>
              <a:latin typeface="Arial"/>
              <a:ea typeface="Arial"/>
              <a:cs typeface="Arial"/>
              <a:sym typeface="Arial"/>
            </a:endParaRPr>
          </a:p>
          <a:p>
            <a:pPr marL="0" marR="0" lvl="1" indent="0" algn="l" rtl="0">
              <a:lnSpc>
                <a:spcPct val="70000"/>
              </a:lnSpc>
              <a:spcBef>
                <a:spcPts val="0"/>
              </a:spcBef>
              <a:spcAft>
                <a:spcPts val="0"/>
              </a:spcAft>
              <a:buClr>
                <a:srgbClr val="000000"/>
              </a:buClr>
              <a:buSzPts val="4600"/>
              <a:buFont typeface="Arial"/>
              <a:buNone/>
            </a:pPr>
            <a:r>
              <a:rPr lang="en-US" sz="4600" b="0" i="0" u="none" strike="noStrike" cap="none">
                <a:solidFill>
                  <a:schemeClr val="lt1"/>
                </a:solidFill>
                <a:latin typeface="Calibri"/>
                <a:ea typeface="Calibri"/>
                <a:cs typeface="Calibri"/>
                <a:sym typeface="Calibri"/>
              </a:rPr>
              <a:t>Ranking</a:t>
            </a:r>
            <a:endParaRPr sz="1200" b="0" i="0" u="none" strike="noStrike" cap="none">
              <a:solidFill>
                <a:srgbClr val="000000"/>
              </a:solidFill>
              <a:latin typeface="Arial"/>
              <a:ea typeface="Arial"/>
              <a:cs typeface="Arial"/>
              <a:sym typeface="Arial"/>
            </a:endParaRPr>
          </a:p>
        </p:txBody>
      </p:sp>
      <p:sp>
        <p:nvSpPr>
          <p:cNvPr id="98" name="Google Shape;98;p8"/>
          <p:cNvSpPr txBox="1"/>
          <p:nvPr/>
        </p:nvSpPr>
        <p:spPr>
          <a:xfrm>
            <a:off x="460397" y="1661930"/>
            <a:ext cx="4590400" cy="1815900"/>
          </a:xfrm>
          <a:prstGeom prst="rect">
            <a:avLst/>
          </a:prstGeom>
          <a:noFill/>
          <a:ln>
            <a:noFill/>
          </a:ln>
        </p:spPr>
        <p:txBody>
          <a:bodyPr spcFirstLastPara="1" wrap="square" lIns="76200" tIns="38075" rIns="76200" bIns="3807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204A51"/>
                </a:solidFill>
                <a:latin typeface="Garamond"/>
                <a:ea typeface="Garamond"/>
                <a:cs typeface="Garamond"/>
                <a:sym typeface="Garamond"/>
              </a:rPr>
              <a:t>Since 2012, NUI Galway has been </a:t>
            </a:r>
            <a:br>
              <a:rPr lang="en-US" sz="1200" b="1" i="0" u="none" strike="noStrike" cap="none">
                <a:solidFill>
                  <a:srgbClr val="204A51"/>
                </a:solidFill>
                <a:latin typeface="Garamond"/>
                <a:ea typeface="Garamond"/>
                <a:cs typeface="Garamond"/>
                <a:sym typeface="Garamond"/>
              </a:rPr>
            </a:br>
            <a:r>
              <a:rPr lang="en-US" sz="1200" b="1" i="0" u="none" strike="noStrike" cap="none">
                <a:solidFill>
                  <a:srgbClr val="204A51"/>
                </a:solidFill>
                <a:latin typeface="Garamond"/>
                <a:ea typeface="Garamond"/>
                <a:cs typeface="Garamond"/>
                <a:sym typeface="Garamond"/>
              </a:rPr>
              <a:t>the only university in Ireland to rise </a:t>
            </a:r>
            <a:br>
              <a:rPr lang="en-US" sz="1200" b="1" i="0" u="none" strike="noStrike" cap="none">
                <a:solidFill>
                  <a:srgbClr val="204A51"/>
                </a:solidFill>
                <a:latin typeface="Garamond"/>
                <a:ea typeface="Garamond"/>
                <a:cs typeface="Garamond"/>
                <a:sym typeface="Garamond"/>
              </a:rPr>
            </a:br>
            <a:r>
              <a:rPr lang="en-US" sz="1200" b="1" i="0" u="none" strike="noStrike" cap="none">
                <a:solidFill>
                  <a:srgbClr val="204A51"/>
                </a:solidFill>
                <a:latin typeface="Garamond"/>
                <a:ea typeface="Garamond"/>
                <a:cs typeface="Garamond"/>
                <a:sym typeface="Garamond"/>
              </a:rPr>
              <a:t>consistently in the most competitive </a:t>
            </a:r>
            <a:br>
              <a:rPr lang="en-US" sz="1200" b="1" i="0" u="none" strike="noStrike" cap="none">
                <a:solidFill>
                  <a:srgbClr val="204A51"/>
                </a:solidFill>
                <a:latin typeface="Garamond"/>
                <a:ea typeface="Garamond"/>
                <a:cs typeface="Garamond"/>
                <a:sym typeface="Garamond"/>
              </a:rPr>
            </a:br>
            <a:r>
              <a:rPr lang="en-US" sz="1200" b="1" i="0" u="none" strike="noStrike" cap="none">
                <a:solidFill>
                  <a:srgbClr val="204A51"/>
                </a:solidFill>
                <a:latin typeface="Garamond"/>
                <a:ea typeface="Garamond"/>
                <a:cs typeface="Garamond"/>
                <a:sym typeface="Garamond"/>
              </a:rPr>
              <a:t>World University Rankings. Both the </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1" i="1" u="none" strike="noStrike" cap="none">
                <a:solidFill>
                  <a:srgbClr val="204A51"/>
                </a:solidFill>
                <a:latin typeface="Garamond"/>
                <a:ea typeface="Garamond"/>
                <a:cs typeface="Garamond"/>
                <a:sym typeface="Garamond"/>
              </a:rPr>
              <a:t>Times Higher Education </a:t>
            </a:r>
            <a:r>
              <a:rPr lang="en-US" sz="1200" b="1" i="0" u="none" strike="noStrike" cap="none">
                <a:solidFill>
                  <a:srgbClr val="204A51"/>
                </a:solidFill>
                <a:latin typeface="Garamond"/>
                <a:ea typeface="Garamond"/>
                <a:cs typeface="Garamond"/>
                <a:sym typeface="Garamond"/>
              </a:rPr>
              <a:t>and </a:t>
            </a:r>
            <a:br>
              <a:rPr lang="en-US" sz="1200" b="1" i="0" u="none" strike="noStrike" cap="none">
                <a:solidFill>
                  <a:srgbClr val="204A51"/>
                </a:solidFill>
                <a:latin typeface="Garamond"/>
                <a:ea typeface="Garamond"/>
                <a:cs typeface="Garamond"/>
                <a:sym typeface="Garamond"/>
              </a:rPr>
            </a:br>
            <a:r>
              <a:rPr lang="en-US" sz="1200" b="1" i="1" u="none" strike="noStrike" cap="none">
                <a:solidFill>
                  <a:srgbClr val="204A51"/>
                </a:solidFill>
                <a:latin typeface="Garamond"/>
                <a:ea typeface="Garamond"/>
                <a:cs typeface="Garamond"/>
                <a:sym typeface="Garamond"/>
              </a:rPr>
              <a:t>QS World University Rankings  </a:t>
            </a:r>
            <a:r>
              <a:rPr lang="en-US" sz="1200" b="1" i="0" u="none" strike="noStrike" cap="none">
                <a:solidFill>
                  <a:srgbClr val="204A51"/>
                </a:solidFill>
                <a:latin typeface="Garamond"/>
                <a:ea typeface="Garamond"/>
                <a:cs typeface="Garamond"/>
                <a:sym typeface="Garamond"/>
              </a:rPr>
              <a:t>have </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204A51"/>
                </a:solidFill>
                <a:latin typeface="Garamond"/>
                <a:ea typeface="Garamond"/>
                <a:cs typeface="Garamond"/>
                <a:sym typeface="Garamond"/>
              </a:rPr>
              <a:t>placed the University in a higher </a:t>
            </a:r>
            <a:br>
              <a:rPr lang="en-US" sz="1200" b="1" i="0" u="none" strike="noStrike" cap="none">
                <a:solidFill>
                  <a:srgbClr val="204A51"/>
                </a:solidFill>
                <a:latin typeface="Garamond"/>
                <a:ea typeface="Garamond"/>
                <a:cs typeface="Garamond"/>
                <a:sym typeface="Garamond"/>
              </a:rPr>
            </a:br>
            <a:r>
              <a:rPr lang="en-US" sz="1200" b="1" i="0" u="none" strike="noStrike" cap="none">
                <a:solidFill>
                  <a:srgbClr val="204A51"/>
                </a:solidFill>
                <a:latin typeface="Garamond"/>
                <a:ea typeface="Garamond"/>
                <a:cs typeface="Garamond"/>
                <a:sym typeface="Garamond"/>
              </a:rPr>
              <a:t>position year-on-year.</a:t>
            </a:r>
            <a:endParaRPr sz="1200" b="0" i="0" u="none" strike="noStrike" cap="none">
              <a:solidFill>
                <a:srgbClr val="000000"/>
              </a:solidFill>
              <a:latin typeface="Arial"/>
              <a:ea typeface="Arial"/>
              <a:cs typeface="Arial"/>
              <a:sym typeface="Arial"/>
            </a:endParaRPr>
          </a:p>
        </p:txBody>
      </p:sp>
      <p:sp>
        <p:nvSpPr>
          <p:cNvPr id="99" name="Google Shape;99;p8"/>
          <p:cNvSpPr/>
          <p:nvPr/>
        </p:nvSpPr>
        <p:spPr>
          <a:xfrm>
            <a:off x="4399720" y="530087"/>
            <a:ext cx="3114400" cy="3114300"/>
          </a:xfrm>
          <a:prstGeom prst="ellipse">
            <a:avLst/>
          </a:prstGeom>
          <a:solidFill>
            <a:srgbClr val="75114A">
              <a:alpha val="80392"/>
            </a:srgbClr>
          </a:solidFill>
          <a:ln w="22225" cap="flat" cmpd="sng">
            <a:solidFill>
              <a:schemeClr val="lt1"/>
            </a:solidFill>
            <a:prstDash val="solid"/>
            <a:miter lim="800000"/>
            <a:headEnd type="none" w="sm" len="sm"/>
            <a:tailEnd type="none" w="sm" len="sm"/>
          </a:ln>
        </p:spPr>
        <p:txBody>
          <a:bodyPr spcFirstLastPara="1" wrap="square" lIns="76200" tIns="38075" rIns="76200" bIns="380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100" name="Google Shape;100;p8"/>
          <p:cNvSpPr/>
          <p:nvPr/>
        </p:nvSpPr>
        <p:spPr>
          <a:xfrm>
            <a:off x="8355707" y="1603513"/>
            <a:ext cx="3020800" cy="3021000"/>
          </a:xfrm>
          <a:prstGeom prst="ellipse">
            <a:avLst/>
          </a:prstGeom>
          <a:solidFill>
            <a:srgbClr val="B0DD46">
              <a:alpha val="80392"/>
            </a:srgbClr>
          </a:solidFill>
          <a:ln w="22225" cap="flat" cmpd="sng">
            <a:solidFill>
              <a:schemeClr val="lt1"/>
            </a:solidFill>
            <a:prstDash val="solid"/>
            <a:miter lim="800000"/>
            <a:headEnd type="none" w="sm" len="sm"/>
            <a:tailEnd type="none" w="sm" len="sm"/>
          </a:ln>
        </p:spPr>
        <p:txBody>
          <a:bodyPr spcFirstLastPara="1" wrap="square" lIns="76200" tIns="38075" rIns="76200" bIns="380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101" name="Google Shape;101;p8"/>
          <p:cNvSpPr/>
          <p:nvPr/>
        </p:nvSpPr>
        <p:spPr>
          <a:xfrm>
            <a:off x="1351945" y="3563405"/>
            <a:ext cx="2822800" cy="2823000"/>
          </a:xfrm>
          <a:prstGeom prst="ellipse">
            <a:avLst/>
          </a:prstGeom>
          <a:solidFill>
            <a:srgbClr val="39818D">
              <a:alpha val="80392"/>
            </a:srgbClr>
          </a:solidFill>
          <a:ln w="22225" cap="flat" cmpd="sng">
            <a:solidFill>
              <a:schemeClr val="lt1"/>
            </a:solidFill>
            <a:prstDash val="solid"/>
            <a:miter lim="800000"/>
            <a:headEnd type="none" w="sm" len="sm"/>
            <a:tailEnd type="none" w="sm" len="sm"/>
          </a:ln>
        </p:spPr>
        <p:txBody>
          <a:bodyPr spcFirstLastPara="1" wrap="square" lIns="76200" tIns="38075" rIns="76200" bIns="380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102" name="Google Shape;102;p8"/>
          <p:cNvSpPr txBox="1"/>
          <p:nvPr/>
        </p:nvSpPr>
        <p:spPr>
          <a:xfrm>
            <a:off x="5022453" y="2113721"/>
            <a:ext cx="3598400" cy="1077300"/>
          </a:xfrm>
          <a:prstGeom prst="rect">
            <a:avLst/>
          </a:prstGeom>
          <a:noFill/>
          <a:ln>
            <a:noFill/>
          </a:ln>
        </p:spPr>
        <p:txBody>
          <a:bodyPr spcFirstLastPara="1" wrap="square" lIns="76200" tIns="38075" rIns="76200" bIns="38075" anchor="t" anchorCtr="0">
            <a:noAutofit/>
          </a:bodyPr>
          <a:lstStyle/>
          <a:p>
            <a:pPr marL="0" marR="0" lvl="1" indent="0" algn="l"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Calibri"/>
                <a:ea typeface="Calibri"/>
                <a:cs typeface="Calibri"/>
                <a:sym typeface="Calibri"/>
              </a:rPr>
              <a:t>of </a:t>
            </a:r>
            <a:r>
              <a:rPr lang="en-US" sz="1300" b="1" i="0" u="none" strike="noStrike" cap="none">
                <a:solidFill>
                  <a:schemeClr val="lt1"/>
                </a:solidFill>
                <a:latin typeface="Calibri"/>
                <a:ea typeface="Calibri"/>
                <a:cs typeface="Calibri"/>
                <a:sym typeface="Calibri"/>
              </a:rPr>
              <a:t>universities </a:t>
            </a:r>
            <a:br>
              <a:rPr lang="en-US" sz="1300" b="1" i="0" u="none" strike="noStrike" cap="none">
                <a:solidFill>
                  <a:schemeClr val="lt1"/>
                </a:solidFill>
                <a:latin typeface="Calibri"/>
                <a:ea typeface="Calibri"/>
                <a:cs typeface="Calibri"/>
                <a:sym typeface="Calibri"/>
              </a:rPr>
            </a:br>
            <a:r>
              <a:rPr lang="en-US" sz="1300" b="1" i="0" u="none" strike="noStrike" cap="none">
                <a:solidFill>
                  <a:schemeClr val="lt1"/>
                </a:solidFill>
                <a:latin typeface="Calibri"/>
                <a:ea typeface="Calibri"/>
                <a:cs typeface="Calibri"/>
                <a:sym typeface="Calibri"/>
              </a:rPr>
              <a:t>worldwide </a:t>
            </a:r>
            <a:r>
              <a:rPr lang="en-US" sz="1300" b="0" i="0" u="none" strike="noStrike" cap="none">
                <a:solidFill>
                  <a:schemeClr val="lt1"/>
                </a:solidFill>
                <a:latin typeface="Calibri"/>
                <a:ea typeface="Calibri"/>
                <a:cs typeface="Calibri"/>
                <a:sym typeface="Calibri"/>
              </a:rPr>
              <a:t>according </a:t>
            </a:r>
            <a:br>
              <a:rPr lang="en-US" sz="1300" b="0" i="0" u="none" strike="noStrike" cap="none">
                <a:solidFill>
                  <a:schemeClr val="lt1"/>
                </a:solidFill>
                <a:latin typeface="Calibri"/>
                <a:ea typeface="Calibri"/>
                <a:cs typeface="Calibri"/>
                <a:sym typeface="Calibri"/>
              </a:rPr>
            </a:br>
            <a:r>
              <a:rPr lang="en-US" sz="1300" b="0" i="0" u="none" strike="noStrike" cap="none">
                <a:solidFill>
                  <a:schemeClr val="lt1"/>
                </a:solidFill>
                <a:latin typeface="Calibri"/>
                <a:ea typeface="Calibri"/>
                <a:cs typeface="Calibri"/>
                <a:sym typeface="Calibri"/>
              </a:rPr>
              <a:t>to </a:t>
            </a:r>
            <a:r>
              <a:rPr lang="en-US" sz="1300" b="1" i="1" u="none" strike="noStrike" cap="none">
                <a:solidFill>
                  <a:schemeClr val="lt1"/>
                </a:solidFill>
                <a:latin typeface="Calibri"/>
                <a:ea typeface="Calibri"/>
                <a:cs typeface="Calibri"/>
                <a:sym typeface="Calibri"/>
              </a:rPr>
              <a:t>QS World </a:t>
            </a:r>
            <a:br>
              <a:rPr lang="en-US" sz="1300" b="1" i="1" u="none" strike="noStrike" cap="none">
                <a:solidFill>
                  <a:schemeClr val="lt1"/>
                </a:solidFill>
                <a:latin typeface="Calibri"/>
                <a:ea typeface="Calibri"/>
                <a:cs typeface="Calibri"/>
                <a:sym typeface="Calibri"/>
              </a:rPr>
            </a:br>
            <a:r>
              <a:rPr lang="en-US" sz="1300" b="1" i="1" u="none" strike="noStrike" cap="none">
                <a:solidFill>
                  <a:schemeClr val="lt1"/>
                </a:solidFill>
                <a:latin typeface="Calibri"/>
                <a:ea typeface="Calibri"/>
                <a:cs typeface="Calibri"/>
                <a:sym typeface="Calibri"/>
              </a:rPr>
              <a:t>University Rankings</a:t>
            </a:r>
            <a:endParaRPr sz="1200" b="0" i="0" u="none" strike="noStrike" cap="none">
              <a:solidFill>
                <a:srgbClr val="000000"/>
              </a:solidFill>
              <a:latin typeface="Arial"/>
              <a:ea typeface="Arial"/>
              <a:cs typeface="Arial"/>
              <a:sym typeface="Arial"/>
            </a:endParaRPr>
          </a:p>
        </p:txBody>
      </p:sp>
      <p:sp>
        <p:nvSpPr>
          <p:cNvPr id="103" name="Google Shape;103;p8"/>
          <p:cNvSpPr txBox="1"/>
          <p:nvPr/>
        </p:nvSpPr>
        <p:spPr>
          <a:xfrm>
            <a:off x="5037685" y="1067819"/>
            <a:ext cx="1537600" cy="466200"/>
          </a:xfrm>
          <a:prstGeom prst="rect">
            <a:avLst/>
          </a:prstGeom>
          <a:noFill/>
          <a:ln>
            <a:noFill/>
          </a:ln>
        </p:spPr>
        <p:txBody>
          <a:bodyPr spcFirstLastPara="1" wrap="square" lIns="76200" tIns="38075" rIns="76200" bIns="38075" anchor="t" anchorCtr="0">
            <a:noAutofit/>
          </a:bodyPr>
          <a:lstStyle/>
          <a:p>
            <a:pPr marL="0" marR="0" lvl="1" indent="0" algn="l" rtl="0">
              <a:lnSpc>
                <a:spcPct val="80000"/>
              </a:lnSpc>
              <a:spcBef>
                <a:spcPts val="0"/>
              </a:spcBef>
              <a:spcAft>
                <a:spcPts val="0"/>
              </a:spcAft>
              <a:buClr>
                <a:srgbClr val="000000"/>
              </a:buClr>
              <a:buSzPts val="1200"/>
              <a:buFont typeface="Arial"/>
              <a:buNone/>
            </a:pPr>
            <a:r>
              <a:rPr lang="en-US" sz="1200" b="0" i="0" u="none" strike="noStrike" cap="none">
                <a:solidFill>
                  <a:schemeClr val="lt1"/>
                </a:solidFill>
                <a:latin typeface="Calibri"/>
                <a:ea typeface="Calibri"/>
                <a:cs typeface="Calibri"/>
                <a:sym typeface="Calibri"/>
              </a:rPr>
              <a:t>We rank</a:t>
            </a:r>
            <a:br>
              <a:rPr lang="en-US" sz="1200" b="0" i="0" u="none" strike="noStrike" cap="none">
                <a:solidFill>
                  <a:schemeClr val="lt1"/>
                </a:solidFill>
                <a:latin typeface="Calibri"/>
                <a:ea typeface="Calibri"/>
                <a:cs typeface="Calibri"/>
                <a:sym typeface="Calibri"/>
              </a:rPr>
            </a:br>
            <a:r>
              <a:rPr lang="en-US" sz="1200" b="0" i="0" u="none" strike="noStrike" cap="none">
                <a:solidFill>
                  <a:schemeClr val="lt1"/>
                </a:solidFill>
                <a:latin typeface="Calibri"/>
                <a:ea typeface="Calibri"/>
                <a:cs typeface="Calibri"/>
                <a:sym typeface="Calibri"/>
              </a:rPr>
              <a:t>amongst the</a:t>
            </a:r>
            <a:endParaRPr sz="1200" b="1" i="0" u="none" strike="noStrike" cap="none">
              <a:solidFill>
                <a:schemeClr val="lt1"/>
              </a:solidFill>
              <a:latin typeface="Calibri"/>
              <a:ea typeface="Calibri"/>
              <a:cs typeface="Calibri"/>
              <a:sym typeface="Calibri"/>
            </a:endParaRPr>
          </a:p>
        </p:txBody>
      </p:sp>
      <p:sp>
        <p:nvSpPr>
          <p:cNvPr id="104" name="Google Shape;104;p8"/>
          <p:cNvSpPr txBox="1"/>
          <p:nvPr/>
        </p:nvSpPr>
        <p:spPr>
          <a:xfrm>
            <a:off x="5737303" y="442057"/>
            <a:ext cx="1323600" cy="2077500"/>
          </a:xfrm>
          <a:prstGeom prst="rect">
            <a:avLst/>
          </a:prstGeom>
          <a:noFill/>
          <a:ln>
            <a:noFill/>
          </a:ln>
        </p:spPr>
        <p:txBody>
          <a:bodyPr spcFirstLastPara="1" wrap="square" lIns="76200" tIns="38075" rIns="76200" bIns="38075" anchor="t" anchorCtr="0">
            <a:noAutofit/>
          </a:bodyPr>
          <a:lstStyle/>
          <a:p>
            <a:pPr marL="0" marR="0" lvl="1" indent="0" algn="l" rtl="0">
              <a:lnSpc>
                <a:spcPct val="100000"/>
              </a:lnSpc>
              <a:spcBef>
                <a:spcPts val="0"/>
              </a:spcBef>
              <a:spcAft>
                <a:spcPts val="0"/>
              </a:spcAft>
              <a:buClr>
                <a:srgbClr val="000000"/>
              </a:buClr>
              <a:buSzPts val="10800"/>
              <a:buFont typeface="Arial"/>
              <a:buNone/>
            </a:pPr>
            <a:r>
              <a:rPr lang="en-US" sz="10800" b="0" i="0" u="none" strike="noStrike" cap="none">
                <a:solidFill>
                  <a:schemeClr val="lt1"/>
                </a:solidFill>
                <a:latin typeface="Calibri"/>
                <a:ea typeface="Calibri"/>
                <a:cs typeface="Calibri"/>
                <a:sym typeface="Calibri"/>
              </a:rPr>
              <a:t>1</a:t>
            </a:r>
            <a:endParaRPr sz="1200" b="0" i="0" u="none" strike="noStrike" cap="none">
              <a:solidFill>
                <a:srgbClr val="000000"/>
              </a:solidFill>
              <a:latin typeface="Arial"/>
              <a:ea typeface="Arial"/>
              <a:cs typeface="Arial"/>
              <a:sym typeface="Arial"/>
            </a:endParaRPr>
          </a:p>
        </p:txBody>
      </p:sp>
      <p:sp>
        <p:nvSpPr>
          <p:cNvPr id="105" name="Google Shape;105;p8"/>
          <p:cNvSpPr txBox="1"/>
          <p:nvPr/>
        </p:nvSpPr>
        <p:spPr>
          <a:xfrm>
            <a:off x="6388699" y="1054674"/>
            <a:ext cx="1323600" cy="984900"/>
          </a:xfrm>
          <a:prstGeom prst="rect">
            <a:avLst/>
          </a:prstGeom>
          <a:noFill/>
          <a:ln>
            <a:noFill/>
          </a:ln>
        </p:spPr>
        <p:txBody>
          <a:bodyPr spcFirstLastPara="1" wrap="square" lIns="76200" tIns="38075" rIns="76200" bIns="38075" anchor="t" anchorCtr="0">
            <a:noAutofit/>
          </a:bodyPr>
          <a:lstStyle/>
          <a:p>
            <a:pPr marL="0" marR="0" lvl="1" indent="0" algn="l" rtl="0">
              <a:lnSpc>
                <a:spcPct val="100000"/>
              </a:lnSpc>
              <a:spcBef>
                <a:spcPts val="0"/>
              </a:spcBef>
              <a:spcAft>
                <a:spcPts val="0"/>
              </a:spcAft>
              <a:buClr>
                <a:srgbClr val="000000"/>
              </a:buClr>
              <a:buSzPts val="4900"/>
              <a:buFont typeface="Arial"/>
              <a:buNone/>
            </a:pPr>
            <a:r>
              <a:rPr lang="en-US" sz="4900" b="0" i="0" u="none" strike="noStrike" cap="none">
                <a:solidFill>
                  <a:schemeClr val="lt1"/>
                </a:solidFill>
                <a:latin typeface="Calibri"/>
                <a:ea typeface="Calibri"/>
                <a:cs typeface="Calibri"/>
                <a:sym typeface="Calibri"/>
              </a:rPr>
              <a:t>%</a:t>
            </a:r>
            <a:endParaRPr sz="1200" b="0" i="0" u="none" strike="noStrike" cap="none">
              <a:solidFill>
                <a:srgbClr val="000000"/>
              </a:solidFill>
              <a:latin typeface="Arial"/>
              <a:ea typeface="Arial"/>
              <a:cs typeface="Arial"/>
              <a:sym typeface="Arial"/>
            </a:endParaRPr>
          </a:p>
        </p:txBody>
      </p:sp>
      <p:sp>
        <p:nvSpPr>
          <p:cNvPr id="106" name="Google Shape;106;p8"/>
          <p:cNvSpPr txBox="1"/>
          <p:nvPr/>
        </p:nvSpPr>
        <p:spPr>
          <a:xfrm>
            <a:off x="8772199" y="1668840"/>
            <a:ext cx="2951600" cy="1554600"/>
          </a:xfrm>
          <a:prstGeom prst="rect">
            <a:avLst/>
          </a:prstGeom>
          <a:noFill/>
          <a:ln>
            <a:noFill/>
          </a:ln>
        </p:spPr>
        <p:txBody>
          <a:bodyPr spcFirstLastPara="1" wrap="square" lIns="76200" tIns="38075" rIns="76200" bIns="38075" anchor="t" anchorCtr="0">
            <a:noAutofit/>
          </a:bodyPr>
          <a:lstStyle/>
          <a:p>
            <a:pPr marL="0" marR="0" lvl="1" indent="0" algn="l" rtl="0">
              <a:lnSpc>
                <a:spcPct val="100000"/>
              </a:lnSpc>
              <a:spcBef>
                <a:spcPts val="0"/>
              </a:spcBef>
              <a:spcAft>
                <a:spcPts val="0"/>
              </a:spcAft>
              <a:buClr>
                <a:srgbClr val="000000"/>
              </a:buClr>
              <a:buSzPts val="7900"/>
              <a:buFont typeface="Arial"/>
              <a:buNone/>
            </a:pPr>
            <a:r>
              <a:rPr lang="en-US" sz="7900" b="0" i="0" u="none" strike="noStrike" cap="none">
                <a:solidFill>
                  <a:schemeClr val="lt1"/>
                </a:solidFill>
                <a:latin typeface="Calibri"/>
                <a:ea typeface="Calibri"/>
                <a:cs typeface="Calibri"/>
                <a:sym typeface="Calibri"/>
              </a:rPr>
              <a:t>250</a:t>
            </a:r>
            <a:endParaRPr sz="1200" b="0" i="0" u="none" strike="noStrike" cap="none">
              <a:solidFill>
                <a:srgbClr val="000000"/>
              </a:solidFill>
              <a:latin typeface="Arial"/>
              <a:ea typeface="Arial"/>
              <a:cs typeface="Arial"/>
              <a:sym typeface="Arial"/>
            </a:endParaRPr>
          </a:p>
        </p:txBody>
      </p:sp>
      <p:sp>
        <p:nvSpPr>
          <p:cNvPr id="107" name="Google Shape;107;p8"/>
          <p:cNvSpPr txBox="1"/>
          <p:nvPr/>
        </p:nvSpPr>
        <p:spPr>
          <a:xfrm>
            <a:off x="8798703" y="2890391"/>
            <a:ext cx="3598400" cy="1323300"/>
          </a:xfrm>
          <a:prstGeom prst="rect">
            <a:avLst/>
          </a:prstGeom>
          <a:noFill/>
          <a:ln>
            <a:noFill/>
          </a:ln>
        </p:spPr>
        <p:txBody>
          <a:bodyPr spcFirstLastPara="1" wrap="square" lIns="76200" tIns="38075" rIns="76200" bIns="38075" anchor="t" anchorCtr="0">
            <a:noAutofit/>
          </a:bodyPr>
          <a:lstStyle/>
          <a:p>
            <a:pPr marL="0" marR="0" lvl="1" indent="0" algn="l" rtl="0">
              <a:lnSpc>
                <a:spcPct val="100000"/>
              </a:lnSpc>
              <a:spcBef>
                <a:spcPts val="0"/>
              </a:spcBef>
              <a:spcAft>
                <a:spcPts val="0"/>
              </a:spcAft>
              <a:buClr>
                <a:srgbClr val="000000"/>
              </a:buClr>
              <a:buSzPts val="1300"/>
              <a:buFont typeface="Arial"/>
              <a:buNone/>
            </a:pPr>
            <a:r>
              <a:rPr lang="en-US" sz="1300" b="1" i="0" u="none" strike="noStrike" cap="none">
                <a:solidFill>
                  <a:schemeClr val="lt1"/>
                </a:solidFill>
                <a:latin typeface="Calibri"/>
                <a:ea typeface="Calibri"/>
                <a:cs typeface="Calibri"/>
                <a:sym typeface="Calibri"/>
              </a:rPr>
              <a:t>We ranked in the top 250 </a:t>
            </a:r>
            <a:br>
              <a:rPr lang="en-US" sz="1300" b="1" i="0" u="none" strike="noStrike" cap="none">
                <a:solidFill>
                  <a:schemeClr val="lt1"/>
                </a:solidFill>
                <a:latin typeface="Calibri"/>
                <a:ea typeface="Calibri"/>
                <a:cs typeface="Calibri"/>
                <a:sym typeface="Calibri"/>
              </a:rPr>
            </a:br>
            <a:r>
              <a:rPr lang="en-US" sz="1300" b="1" i="0" u="none" strike="noStrike" cap="none">
                <a:solidFill>
                  <a:schemeClr val="lt1"/>
                </a:solidFill>
                <a:latin typeface="Calibri"/>
                <a:ea typeface="Calibri"/>
                <a:cs typeface="Calibri"/>
                <a:sym typeface="Calibri"/>
              </a:rPr>
              <a:t>World Universities in the </a:t>
            </a:r>
            <a:br>
              <a:rPr lang="en-US" sz="1300" b="1" i="0" u="none" strike="noStrike" cap="none">
                <a:solidFill>
                  <a:schemeClr val="lt1"/>
                </a:solidFill>
                <a:latin typeface="Calibri"/>
                <a:ea typeface="Calibri"/>
                <a:cs typeface="Calibri"/>
                <a:sym typeface="Calibri"/>
              </a:rPr>
            </a:br>
            <a:r>
              <a:rPr lang="en-US" sz="1300" b="0" i="0" u="none" strike="noStrike" cap="none">
                <a:solidFill>
                  <a:schemeClr val="lt1"/>
                </a:solidFill>
                <a:latin typeface="Calibri"/>
                <a:ea typeface="Calibri"/>
                <a:cs typeface="Calibri"/>
                <a:sym typeface="Calibri"/>
              </a:rPr>
              <a:t>Times Higher Education </a:t>
            </a:r>
            <a:br>
              <a:rPr lang="en-US" sz="1300" b="0" i="0" u="none" strike="noStrike" cap="none">
                <a:solidFill>
                  <a:schemeClr val="lt1"/>
                </a:solidFill>
                <a:latin typeface="Calibri"/>
                <a:ea typeface="Calibri"/>
                <a:cs typeface="Calibri"/>
                <a:sym typeface="Calibri"/>
              </a:rPr>
            </a:br>
            <a:r>
              <a:rPr lang="en-US" sz="1300" b="1" i="0" u="none" strike="noStrike" cap="none">
                <a:solidFill>
                  <a:schemeClr val="lt1"/>
                </a:solidFill>
                <a:latin typeface="Calibri"/>
                <a:ea typeface="Calibri"/>
                <a:cs typeface="Calibri"/>
                <a:sym typeface="Calibri"/>
              </a:rPr>
              <a:t>(THE) World University </a:t>
            </a:r>
            <a:br>
              <a:rPr lang="en-US" sz="1300" b="1" i="0" u="none" strike="noStrike" cap="none">
                <a:solidFill>
                  <a:schemeClr val="lt1"/>
                </a:solidFill>
                <a:latin typeface="Calibri"/>
                <a:ea typeface="Calibri"/>
                <a:cs typeface="Calibri"/>
                <a:sym typeface="Calibri"/>
              </a:rPr>
            </a:br>
            <a:r>
              <a:rPr lang="en-US" sz="1300" b="1" i="0" u="none" strike="noStrike" cap="none">
                <a:solidFill>
                  <a:schemeClr val="lt1"/>
                </a:solidFill>
                <a:latin typeface="Calibri"/>
                <a:ea typeface="Calibri"/>
                <a:cs typeface="Calibri"/>
                <a:sym typeface="Calibri"/>
              </a:rPr>
              <a:t>Rankings 2016/2017</a:t>
            </a:r>
            <a:endParaRPr sz="1300" b="1" i="1" u="none" strike="noStrike" cap="none">
              <a:solidFill>
                <a:schemeClr val="lt1"/>
              </a:solidFill>
              <a:latin typeface="Calibri"/>
              <a:ea typeface="Calibri"/>
              <a:cs typeface="Calibri"/>
              <a:sym typeface="Calibri"/>
            </a:endParaRPr>
          </a:p>
        </p:txBody>
      </p:sp>
      <p:sp>
        <p:nvSpPr>
          <p:cNvPr id="108" name="Google Shape;108;p8"/>
          <p:cNvSpPr txBox="1"/>
          <p:nvPr/>
        </p:nvSpPr>
        <p:spPr>
          <a:xfrm>
            <a:off x="2616768" y="3381665"/>
            <a:ext cx="1323600" cy="2077500"/>
          </a:xfrm>
          <a:prstGeom prst="rect">
            <a:avLst/>
          </a:prstGeom>
          <a:noFill/>
          <a:ln>
            <a:noFill/>
          </a:ln>
        </p:spPr>
        <p:txBody>
          <a:bodyPr spcFirstLastPara="1" wrap="square" lIns="76200" tIns="38075" rIns="76200" bIns="38075" anchor="t" anchorCtr="0">
            <a:noAutofit/>
          </a:bodyPr>
          <a:lstStyle/>
          <a:p>
            <a:pPr marL="0" marR="0" lvl="1" indent="0" algn="l" rtl="0">
              <a:lnSpc>
                <a:spcPct val="100000"/>
              </a:lnSpc>
              <a:spcBef>
                <a:spcPts val="0"/>
              </a:spcBef>
              <a:spcAft>
                <a:spcPts val="0"/>
              </a:spcAft>
              <a:buClr>
                <a:srgbClr val="000000"/>
              </a:buClr>
              <a:buSzPts val="10800"/>
              <a:buFont typeface="Arial"/>
              <a:buNone/>
            </a:pPr>
            <a:r>
              <a:rPr lang="en-US" sz="10800" b="0" i="0" u="none" strike="noStrike" cap="none">
                <a:solidFill>
                  <a:schemeClr val="lt1"/>
                </a:solidFill>
                <a:latin typeface="Calibri"/>
                <a:ea typeface="Calibri"/>
                <a:cs typeface="Calibri"/>
                <a:sym typeface="Calibri"/>
              </a:rPr>
              <a:t>6</a:t>
            </a:r>
            <a:endParaRPr sz="1200" b="0" i="0" u="none" strike="noStrike" cap="none">
              <a:solidFill>
                <a:srgbClr val="000000"/>
              </a:solidFill>
              <a:latin typeface="Arial"/>
              <a:ea typeface="Arial"/>
              <a:cs typeface="Arial"/>
              <a:sym typeface="Arial"/>
            </a:endParaRPr>
          </a:p>
        </p:txBody>
      </p:sp>
      <p:sp>
        <p:nvSpPr>
          <p:cNvPr id="109" name="Google Shape;109;p8"/>
          <p:cNvSpPr txBox="1"/>
          <p:nvPr/>
        </p:nvSpPr>
        <p:spPr>
          <a:xfrm>
            <a:off x="1982169" y="4979390"/>
            <a:ext cx="3598400" cy="1077300"/>
          </a:xfrm>
          <a:prstGeom prst="rect">
            <a:avLst/>
          </a:prstGeom>
          <a:noFill/>
          <a:ln>
            <a:noFill/>
          </a:ln>
        </p:spPr>
        <p:txBody>
          <a:bodyPr spcFirstLastPara="1" wrap="square" lIns="76200" tIns="38075" rIns="76200" bIns="38075" anchor="t" anchorCtr="0">
            <a:noAutofit/>
          </a:bodyPr>
          <a:lstStyle/>
          <a:p>
            <a:pPr marL="0" marR="0" lvl="1" indent="0" algn="l"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Calibri"/>
                <a:ea typeface="Calibri"/>
                <a:cs typeface="Calibri"/>
                <a:sym typeface="Calibri"/>
              </a:rPr>
              <a:t>The University rose </a:t>
            </a:r>
            <a:endParaRPr sz="12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Calibri"/>
                <a:ea typeface="Calibri"/>
                <a:cs typeface="Calibri"/>
                <a:sym typeface="Calibri"/>
              </a:rPr>
              <a:t>6 places in the</a:t>
            </a:r>
            <a:br>
              <a:rPr lang="en-US" sz="1300" b="0" i="0" u="none" strike="noStrike" cap="none">
                <a:solidFill>
                  <a:schemeClr val="lt1"/>
                </a:solidFill>
                <a:latin typeface="Calibri"/>
                <a:ea typeface="Calibri"/>
                <a:cs typeface="Calibri"/>
                <a:sym typeface="Calibri"/>
              </a:rPr>
            </a:br>
            <a:r>
              <a:rPr lang="en-US" sz="1300" b="1" i="1" u="none" strike="noStrike" cap="none">
                <a:solidFill>
                  <a:schemeClr val="lt1"/>
                </a:solidFill>
                <a:latin typeface="Calibri"/>
                <a:ea typeface="Calibri"/>
                <a:cs typeface="Calibri"/>
                <a:sym typeface="Calibri"/>
              </a:rPr>
              <a:t>QS World University</a:t>
            </a:r>
            <a:endParaRPr sz="12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SzPts val="1300"/>
              <a:buFont typeface="Arial"/>
              <a:buNone/>
            </a:pPr>
            <a:r>
              <a:rPr lang="en-US" sz="1300" b="1" i="1" u="none" strike="noStrike" cap="none">
                <a:solidFill>
                  <a:schemeClr val="lt1"/>
                </a:solidFill>
                <a:latin typeface="Calibri"/>
                <a:ea typeface="Calibri"/>
                <a:cs typeface="Calibri"/>
                <a:sym typeface="Calibri"/>
              </a:rPr>
              <a:t>Ranking </a:t>
            </a:r>
            <a:r>
              <a:rPr lang="en-US" sz="1300" b="0" i="0" u="none" strike="noStrike" cap="none">
                <a:solidFill>
                  <a:schemeClr val="lt1"/>
                </a:solidFill>
                <a:latin typeface="Calibri"/>
                <a:ea typeface="Calibri"/>
                <a:cs typeface="Calibri"/>
                <a:sym typeface="Calibri"/>
              </a:rPr>
              <a:t>in 2017</a:t>
            </a:r>
            <a:endParaRPr sz="1300" b="1" i="1" u="none" strike="noStrike" cap="none">
              <a:solidFill>
                <a:schemeClr val="lt1"/>
              </a:solidFill>
              <a:latin typeface="Calibri"/>
              <a:ea typeface="Calibri"/>
              <a:cs typeface="Calibri"/>
              <a:sym typeface="Calibri"/>
            </a:endParaRPr>
          </a:p>
        </p:txBody>
      </p:sp>
      <p:pic>
        <p:nvPicPr>
          <p:cNvPr id="110" name="Google Shape;110;p8"/>
          <p:cNvPicPr preferRelativeResize="0"/>
          <p:nvPr/>
        </p:nvPicPr>
        <p:blipFill rotWithShape="1">
          <a:blip r:embed="rId3">
            <a:alphaModFix/>
          </a:blip>
          <a:srcRect/>
          <a:stretch/>
        </p:blipFill>
        <p:spPr>
          <a:xfrm>
            <a:off x="1903012" y="3965961"/>
            <a:ext cx="805029" cy="718516"/>
          </a:xfrm>
          <a:prstGeom prst="rect">
            <a:avLst/>
          </a:prstGeom>
          <a:noFill/>
          <a:ln>
            <a:noFill/>
          </a:ln>
        </p:spPr>
      </p:pic>
      <p:pic>
        <p:nvPicPr>
          <p:cNvPr id="111" name="Google Shape;111;p8"/>
          <p:cNvPicPr preferRelativeResize="0"/>
          <p:nvPr/>
        </p:nvPicPr>
        <p:blipFill rotWithShape="1">
          <a:blip r:embed="rId4">
            <a:alphaModFix/>
          </a:blip>
          <a:srcRect/>
          <a:stretch/>
        </p:blipFill>
        <p:spPr>
          <a:xfrm>
            <a:off x="6971252" y="1722782"/>
            <a:ext cx="1170593" cy="633948"/>
          </a:xfrm>
          <a:prstGeom prst="rect">
            <a:avLst/>
          </a:prstGeom>
          <a:noFill/>
          <a:ln>
            <a:noFill/>
          </a:ln>
          <a:effectLst>
            <a:outerShdw blurRad="50800" dist="38100" dir="2700000" algn="tl" rotWithShape="0">
              <a:srgbClr val="000000">
                <a:alpha val="40000"/>
              </a:srgb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3_Blank">
  <p:cSld name="3_Blank">
    <p:spTree>
      <p:nvGrpSpPr>
        <p:cNvPr id="1" name="Shape 112"/>
        <p:cNvGrpSpPr/>
        <p:nvPr/>
      </p:nvGrpSpPr>
      <p:grpSpPr>
        <a:xfrm>
          <a:off x="0" y="0"/>
          <a:ext cx="0" cy="0"/>
          <a:chOff x="0" y="0"/>
          <a:chExt cx="0" cy="0"/>
        </a:xfrm>
      </p:grpSpPr>
      <p:pic>
        <p:nvPicPr>
          <p:cNvPr id="113" name="Google Shape;113;p9"/>
          <p:cNvPicPr preferRelativeResize="0"/>
          <p:nvPr/>
        </p:nvPicPr>
        <p:blipFill rotWithShape="1">
          <a:blip r:embed="rId2">
            <a:alphaModFix/>
          </a:blip>
          <a:srcRect l="12621" t="36924" r="12620"/>
          <a:stretch/>
        </p:blipFill>
        <p:spPr>
          <a:xfrm>
            <a:off x="0" y="0"/>
            <a:ext cx="12192000" cy="6858000"/>
          </a:xfrm>
          <a:prstGeom prst="rect">
            <a:avLst/>
          </a:prstGeom>
          <a:noFill/>
          <a:ln>
            <a:noFill/>
          </a:ln>
        </p:spPr>
      </p:pic>
      <p:sp>
        <p:nvSpPr>
          <p:cNvPr id="114" name="Google Shape;114;p9"/>
          <p:cNvSpPr/>
          <p:nvPr/>
        </p:nvSpPr>
        <p:spPr>
          <a:xfrm>
            <a:off x="7466497" y="4874508"/>
            <a:ext cx="4178648" cy="1089611"/>
          </a:xfrm>
          <a:custGeom>
            <a:avLst/>
            <a:gdLst/>
            <a:ahLst/>
            <a:cxnLst/>
            <a:rect l="l" t="t" r="r" b="b"/>
            <a:pathLst>
              <a:path w="4398577" h="1168484" extrusionOk="0">
                <a:moveTo>
                  <a:pt x="0" y="0"/>
                </a:moveTo>
                <a:lnTo>
                  <a:pt x="4186543" y="13252"/>
                </a:lnTo>
                <a:lnTo>
                  <a:pt x="4398577" y="1168484"/>
                </a:lnTo>
                <a:lnTo>
                  <a:pt x="0" y="1168484"/>
                </a:lnTo>
                <a:lnTo>
                  <a:pt x="0" y="0"/>
                </a:lnTo>
                <a:close/>
              </a:path>
            </a:pathLst>
          </a:custGeom>
          <a:solidFill>
            <a:schemeClr val="lt1">
              <a:alpha val="88235"/>
            </a:schemeClr>
          </a:solidFill>
          <a:ln>
            <a:noFill/>
          </a:ln>
          <a:effectLst>
            <a:outerShdw blurRad="50800" dist="50800" dir="5400000" algn="ctr" rotWithShape="0">
              <a:srgbClr val="000000"/>
            </a:outerShdw>
          </a:effectLst>
        </p:spPr>
        <p:txBody>
          <a:bodyPr spcFirstLastPara="1" wrap="square" lIns="76200" tIns="38075" rIns="76200" bIns="380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115" name="Google Shape;115;p9"/>
          <p:cNvSpPr/>
          <p:nvPr/>
        </p:nvSpPr>
        <p:spPr>
          <a:xfrm>
            <a:off x="848139" y="2332383"/>
            <a:ext cx="4492400" cy="3008100"/>
          </a:xfrm>
          <a:prstGeom prst="rect">
            <a:avLst/>
          </a:prstGeom>
          <a:solidFill>
            <a:srgbClr val="575D66">
              <a:alpha val="84313"/>
            </a:srgbClr>
          </a:solidFill>
          <a:ln>
            <a:noFill/>
          </a:ln>
        </p:spPr>
        <p:txBody>
          <a:bodyPr spcFirstLastPara="1" wrap="square" lIns="76200" tIns="38075" rIns="76200" bIns="380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116" name="Google Shape;116;p9"/>
          <p:cNvSpPr/>
          <p:nvPr/>
        </p:nvSpPr>
        <p:spPr>
          <a:xfrm>
            <a:off x="7255565" y="2332383"/>
            <a:ext cx="4936400" cy="1788900"/>
          </a:xfrm>
          <a:prstGeom prst="rect">
            <a:avLst/>
          </a:prstGeom>
          <a:solidFill>
            <a:srgbClr val="575D66">
              <a:alpha val="84313"/>
            </a:srgbClr>
          </a:solidFill>
          <a:ln>
            <a:noFill/>
          </a:ln>
        </p:spPr>
        <p:txBody>
          <a:bodyPr spcFirstLastPara="1" wrap="square" lIns="76200" tIns="38075" rIns="76200" bIns="380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117" name="Google Shape;117;p9"/>
          <p:cNvSpPr/>
          <p:nvPr/>
        </p:nvSpPr>
        <p:spPr>
          <a:xfrm>
            <a:off x="6506817" y="2332382"/>
            <a:ext cx="622800" cy="1615500"/>
          </a:xfrm>
          <a:prstGeom prst="rect">
            <a:avLst/>
          </a:prstGeom>
          <a:solidFill>
            <a:srgbClr val="FFBC19"/>
          </a:solidFill>
          <a:ln>
            <a:noFill/>
          </a:ln>
        </p:spPr>
        <p:txBody>
          <a:bodyPr spcFirstLastPara="1" wrap="square" lIns="76200" tIns="38075" rIns="76200" bIns="380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118" name="Google Shape;118;p9"/>
          <p:cNvSpPr/>
          <p:nvPr/>
        </p:nvSpPr>
        <p:spPr>
          <a:xfrm>
            <a:off x="-6627" y="2332380"/>
            <a:ext cx="728800" cy="1479900"/>
          </a:xfrm>
          <a:prstGeom prst="rect">
            <a:avLst/>
          </a:prstGeom>
          <a:solidFill>
            <a:srgbClr val="FFBC19"/>
          </a:solidFill>
          <a:ln>
            <a:noFill/>
          </a:ln>
        </p:spPr>
        <p:txBody>
          <a:bodyPr spcFirstLastPara="1" wrap="square" lIns="76200" tIns="38075" rIns="76200" bIns="380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119" name="Google Shape;119;p9"/>
          <p:cNvSpPr txBox="1"/>
          <p:nvPr/>
        </p:nvSpPr>
        <p:spPr>
          <a:xfrm rot="-5400000">
            <a:off x="-359388" y="2879113"/>
            <a:ext cx="1747800" cy="390400"/>
          </a:xfrm>
          <a:prstGeom prst="rect">
            <a:avLst/>
          </a:prstGeom>
          <a:noFill/>
          <a:ln>
            <a:noFill/>
          </a:ln>
        </p:spPr>
        <p:txBody>
          <a:bodyPr spcFirstLastPara="1" wrap="square" lIns="76200" tIns="38075" rIns="76200" bIns="38075" anchor="t" anchorCtr="0">
            <a:noAutofit/>
          </a:bodyPr>
          <a:lstStyle/>
          <a:p>
            <a:pPr marL="0" marR="0" lvl="1" indent="0" algn="ctr" rtl="0">
              <a:lnSpc>
                <a:spcPct val="70000"/>
              </a:lnSpc>
              <a:spcBef>
                <a:spcPts val="0"/>
              </a:spcBef>
              <a:spcAft>
                <a:spcPts val="0"/>
              </a:spcAft>
              <a:buClr>
                <a:srgbClr val="000000"/>
              </a:buClr>
              <a:buSzPts val="2300"/>
              <a:buFont typeface="Arial"/>
              <a:buNone/>
            </a:pPr>
            <a:r>
              <a:rPr lang="en-US" sz="2300" b="1" i="0" u="none" strike="noStrike" cap="none">
                <a:solidFill>
                  <a:srgbClr val="575D66"/>
                </a:solidFill>
                <a:latin typeface="Calibri"/>
                <a:ea typeface="Calibri"/>
                <a:cs typeface="Calibri"/>
                <a:sym typeface="Calibri"/>
              </a:rPr>
              <a:t>VISION</a:t>
            </a:r>
            <a:endParaRPr sz="1200" b="0" i="0" u="none" strike="noStrike" cap="none">
              <a:solidFill>
                <a:srgbClr val="000000"/>
              </a:solidFill>
              <a:latin typeface="Arial"/>
              <a:ea typeface="Arial"/>
              <a:cs typeface="Arial"/>
              <a:sym typeface="Arial"/>
            </a:endParaRPr>
          </a:p>
        </p:txBody>
      </p:sp>
      <p:sp>
        <p:nvSpPr>
          <p:cNvPr id="120" name="Google Shape;120;p9"/>
          <p:cNvSpPr txBox="1"/>
          <p:nvPr/>
        </p:nvSpPr>
        <p:spPr>
          <a:xfrm rot="-5400000">
            <a:off x="6034275" y="2950512"/>
            <a:ext cx="1605000" cy="390400"/>
          </a:xfrm>
          <a:prstGeom prst="rect">
            <a:avLst/>
          </a:prstGeom>
          <a:noFill/>
          <a:ln>
            <a:noFill/>
          </a:ln>
        </p:spPr>
        <p:txBody>
          <a:bodyPr spcFirstLastPara="1" wrap="square" lIns="76200" tIns="38075" rIns="76200" bIns="38075" anchor="t" anchorCtr="0">
            <a:noAutofit/>
          </a:bodyPr>
          <a:lstStyle/>
          <a:p>
            <a:pPr marL="0" marR="0" lvl="1" indent="0" algn="ctr" rtl="0">
              <a:lnSpc>
                <a:spcPct val="70000"/>
              </a:lnSpc>
              <a:spcBef>
                <a:spcPts val="0"/>
              </a:spcBef>
              <a:spcAft>
                <a:spcPts val="0"/>
              </a:spcAft>
              <a:buClr>
                <a:srgbClr val="000000"/>
              </a:buClr>
              <a:buSzPts val="2300"/>
              <a:buFont typeface="Arial"/>
              <a:buNone/>
            </a:pPr>
            <a:r>
              <a:rPr lang="en-US" sz="2300" b="1" i="0" u="none" strike="noStrike" cap="none">
                <a:solidFill>
                  <a:srgbClr val="575D66"/>
                </a:solidFill>
                <a:latin typeface="Calibri"/>
                <a:ea typeface="Calibri"/>
                <a:cs typeface="Calibri"/>
                <a:sym typeface="Calibri"/>
              </a:rPr>
              <a:t>MISSION</a:t>
            </a:r>
            <a:endParaRPr sz="1200" b="0" i="0" u="none" strike="noStrike" cap="none">
              <a:solidFill>
                <a:srgbClr val="000000"/>
              </a:solidFill>
              <a:latin typeface="Arial"/>
              <a:ea typeface="Arial"/>
              <a:cs typeface="Arial"/>
              <a:sym typeface="Arial"/>
            </a:endParaRPr>
          </a:p>
        </p:txBody>
      </p:sp>
      <p:pic>
        <p:nvPicPr>
          <p:cNvPr id="121" name="Google Shape;121;p9"/>
          <p:cNvPicPr preferRelativeResize="0"/>
          <p:nvPr/>
        </p:nvPicPr>
        <p:blipFill rotWithShape="1">
          <a:blip r:embed="rId3">
            <a:alphaModFix/>
          </a:blip>
          <a:srcRect/>
          <a:stretch/>
        </p:blipFill>
        <p:spPr>
          <a:xfrm>
            <a:off x="7316346" y="4459452"/>
            <a:ext cx="1246257" cy="1321761"/>
          </a:xfrm>
          <a:prstGeom prst="rect">
            <a:avLst/>
          </a:prstGeom>
          <a:noFill/>
          <a:ln>
            <a:noFill/>
          </a:ln>
          <a:effectLst>
            <a:outerShdw blurRad="50800" dist="38100" dir="2700000" algn="tl" rotWithShape="0">
              <a:srgbClr val="000000">
                <a:alpha val="40000"/>
              </a:srgbClr>
            </a:outerShdw>
          </a:effectLst>
        </p:spPr>
      </p:pic>
      <p:sp>
        <p:nvSpPr>
          <p:cNvPr id="122" name="Google Shape;122;p9"/>
          <p:cNvSpPr txBox="1"/>
          <p:nvPr/>
        </p:nvSpPr>
        <p:spPr>
          <a:xfrm>
            <a:off x="8711417" y="4964883"/>
            <a:ext cx="3598400" cy="831000"/>
          </a:xfrm>
          <a:prstGeom prst="rect">
            <a:avLst/>
          </a:prstGeom>
          <a:noFill/>
          <a:ln>
            <a:noFill/>
          </a:ln>
        </p:spPr>
        <p:txBody>
          <a:bodyPr spcFirstLastPara="1" wrap="square" lIns="76200" tIns="38075" rIns="76200" bIns="38075" anchor="t" anchorCtr="0">
            <a:noAutofit/>
          </a:bodyPr>
          <a:lstStyle/>
          <a:p>
            <a:pPr marL="0" marR="0" lvl="1" indent="0" algn="l" rtl="0">
              <a:lnSpc>
                <a:spcPct val="100000"/>
              </a:lnSpc>
              <a:spcBef>
                <a:spcPts val="0"/>
              </a:spcBef>
              <a:spcAft>
                <a:spcPts val="0"/>
              </a:spcAft>
              <a:buClr>
                <a:srgbClr val="000000"/>
              </a:buClr>
              <a:buSzPts val="1300"/>
              <a:buFont typeface="Arial"/>
              <a:buNone/>
            </a:pPr>
            <a:r>
              <a:rPr lang="en-US" sz="1300" b="0" i="0" u="none" strike="noStrike" cap="none">
                <a:solidFill>
                  <a:schemeClr val="dk1"/>
                </a:solidFill>
                <a:latin typeface="Calibri"/>
                <a:ea typeface="Calibri"/>
                <a:cs typeface="Calibri"/>
                <a:sym typeface="Calibri"/>
              </a:rPr>
              <a:t>NUI Galway’s current </a:t>
            </a:r>
            <a:endParaRPr sz="12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SzPts val="1300"/>
              <a:buFont typeface="Arial"/>
              <a:buNone/>
            </a:pPr>
            <a:r>
              <a:rPr lang="en-US" sz="1300" b="0" i="0" u="none" strike="noStrike" cap="none">
                <a:solidFill>
                  <a:schemeClr val="dk1"/>
                </a:solidFill>
                <a:latin typeface="Calibri"/>
                <a:ea typeface="Calibri"/>
                <a:cs typeface="Calibri"/>
                <a:sym typeface="Calibri"/>
              </a:rPr>
              <a:t>strategy is available at:</a:t>
            </a:r>
            <a:br>
              <a:rPr lang="en-US" sz="1300" b="0" i="0" u="none" strike="noStrike" cap="none">
                <a:solidFill>
                  <a:schemeClr val="dk1"/>
                </a:solidFill>
                <a:latin typeface="Calibri"/>
                <a:ea typeface="Calibri"/>
                <a:cs typeface="Calibri"/>
                <a:sym typeface="Calibri"/>
              </a:rPr>
            </a:br>
            <a:r>
              <a:rPr lang="en-US" sz="1300" b="1" i="0" u="none" strike="noStrike" cap="none">
                <a:solidFill>
                  <a:srgbClr val="1798F0"/>
                </a:solidFill>
                <a:latin typeface="Calibri"/>
                <a:ea typeface="Calibri"/>
                <a:cs typeface="Calibri"/>
                <a:sym typeface="Calibri"/>
              </a:rPr>
              <a:t>www.nuigalway.ie/vision2020</a:t>
            </a:r>
            <a:endParaRPr sz="1200" b="0" i="0" u="none" strike="noStrike" cap="none">
              <a:solidFill>
                <a:srgbClr val="000000"/>
              </a:solidFill>
              <a:latin typeface="Arial"/>
              <a:ea typeface="Arial"/>
              <a:cs typeface="Arial"/>
              <a:sym typeface="Arial"/>
            </a:endParaRPr>
          </a:p>
        </p:txBody>
      </p:sp>
      <p:sp>
        <p:nvSpPr>
          <p:cNvPr id="123" name="Google Shape;123;p9"/>
          <p:cNvSpPr txBox="1"/>
          <p:nvPr/>
        </p:nvSpPr>
        <p:spPr>
          <a:xfrm>
            <a:off x="1011599" y="2539352"/>
            <a:ext cx="4366400" cy="2554200"/>
          </a:xfrm>
          <a:prstGeom prst="rect">
            <a:avLst/>
          </a:prstGeom>
          <a:noFill/>
          <a:ln>
            <a:noFill/>
          </a:ln>
        </p:spPr>
        <p:txBody>
          <a:bodyPr spcFirstLastPara="1" wrap="square" lIns="76200" tIns="38075" rIns="76200" bIns="38075" anchor="t" anchorCtr="0">
            <a:noAutofit/>
          </a:bodyPr>
          <a:lstStyle/>
          <a:p>
            <a:pPr marL="0" marR="0" lvl="1" indent="0" algn="l" rtl="0">
              <a:lnSpc>
                <a:spcPct val="100000"/>
              </a:lnSpc>
              <a:spcBef>
                <a:spcPts val="0"/>
              </a:spcBef>
              <a:spcAft>
                <a:spcPts val="0"/>
              </a:spcAft>
              <a:buClr>
                <a:srgbClr val="000000"/>
              </a:buClr>
              <a:buSzPts val="1700"/>
              <a:buFont typeface="Arial"/>
              <a:buNone/>
            </a:pPr>
            <a:r>
              <a:rPr lang="en-US" sz="1700" b="0" i="0" u="none" strike="noStrike" cap="none">
                <a:solidFill>
                  <a:schemeClr val="lt1"/>
                </a:solidFill>
                <a:latin typeface="Calibri"/>
                <a:ea typeface="Calibri"/>
                <a:cs typeface="Calibri"/>
                <a:sym typeface="Calibri"/>
              </a:rPr>
              <a:t>NUI Galway will be a leading global university, renowned for our distinctive areas of research, recognised as an institution of choice for our teaching </a:t>
            </a:r>
            <a:br>
              <a:rPr lang="en-US" sz="1700" b="0" i="0" u="none" strike="noStrike" cap="none">
                <a:solidFill>
                  <a:schemeClr val="lt1"/>
                </a:solidFill>
                <a:latin typeface="Calibri"/>
                <a:ea typeface="Calibri"/>
                <a:cs typeface="Calibri"/>
                <a:sym typeface="Calibri"/>
              </a:rPr>
            </a:br>
            <a:r>
              <a:rPr lang="en-US" sz="1700" b="0" i="0" u="none" strike="noStrike" cap="none">
                <a:solidFill>
                  <a:schemeClr val="lt1"/>
                </a:solidFill>
                <a:latin typeface="Calibri"/>
                <a:ea typeface="Calibri"/>
                <a:cs typeface="Calibri"/>
                <a:sym typeface="Calibri"/>
              </a:rPr>
              <a:t>and scholarship, celebrated for our outstanding engagement with wider society, and enriched by a dynamic network of partnerships.</a:t>
            </a:r>
            <a:endParaRPr sz="1200" b="0" i="0" u="none" strike="noStrike" cap="none">
              <a:solidFill>
                <a:srgbClr val="000000"/>
              </a:solidFill>
              <a:latin typeface="Arial"/>
              <a:ea typeface="Arial"/>
              <a:cs typeface="Arial"/>
              <a:sym typeface="Arial"/>
            </a:endParaRPr>
          </a:p>
        </p:txBody>
      </p:sp>
      <p:sp>
        <p:nvSpPr>
          <p:cNvPr id="124" name="Google Shape;124;p9"/>
          <p:cNvSpPr txBox="1"/>
          <p:nvPr/>
        </p:nvSpPr>
        <p:spPr>
          <a:xfrm>
            <a:off x="7466497" y="2488948"/>
            <a:ext cx="4514800" cy="1323300"/>
          </a:xfrm>
          <a:prstGeom prst="rect">
            <a:avLst/>
          </a:prstGeom>
          <a:noFill/>
          <a:ln>
            <a:noFill/>
          </a:ln>
        </p:spPr>
        <p:txBody>
          <a:bodyPr spcFirstLastPara="1" wrap="square" lIns="76200" tIns="38075" rIns="76200" bIns="38075" anchor="t" anchorCtr="0">
            <a:noAutofit/>
          </a:bodyPr>
          <a:lstStyle/>
          <a:p>
            <a:pPr marL="0" marR="0" lvl="1" indent="0" algn="l" rtl="0">
              <a:lnSpc>
                <a:spcPct val="100000"/>
              </a:lnSpc>
              <a:spcBef>
                <a:spcPts val="0"/>
              </a:spcBef>
              <a:spcAft>
                <a:spcPts val="0"/>
              </a:spcAft>
              <a:buClr>
                <a:srgbClr val="000000"/>
              </a:buClr>
              <a:buSzPts val="1700"/>
              <a:buFont typeface="Arial"/>
              <a:buNone/>
            </a:pPr>
            <a:r>
              <a:rPr lang="en-US" sz="1700" b="0" i="0" u="none" strike="noStrike" cap="none">
                <a:solidFill>
                  <a:schemeClr val="lt1"/>
                </a:solidFill>
                <a:latin typeface="Calibri"/>
                <a:ea typeface="Calibri"/>
                <a:cs typeface="Calibri"/>
                <a:sym typeface="Calibri"/>
              </a:rPr>
              <a:t>To foster a vibrant community of students and staff, where distinguished learning, impactful research, and creative thinking are shared with the world.</a:t>
            </a:r>
            <a:endParaRPr sz="12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5_Blank">
  <p:cSld name="5_Blank">
    <p:spTree>
      <p:nvGrpSpPr>
        <p:cNvPr id="1" name="Shape 125"/>
        <p:cNvGrpSpPr/>
        <p:nvPr/>
      </p:nvGrpSpPr>
      <p:grpSpPr>
        <a:xfrm>
          <a:off x="0" y="0"/>
          <a:ext cx="0" cy="0"/>
          <a:chOff x="0" y="0"/>
          <a:chExt cx="0" cy="0"/>
        </a:xfrm>
      </p:grpSpPr>
      <p:sp>
        <p:nvSpPr>
          <p:cNvPr id="126" name="Google Shape;126;p10"/>
          <p:cNvSpPr/>
          <p:nvPr/>
        </p:nvSpPr>
        <p:spPr>
          <a:xfrm>
            <a:off x="0" y="0"/>
            <a:ext cx="12192000" cy="6858000"/>
          </a:xfrm>
          <a:prstGeom prst="rect">
            <a:avLst/>
          </a:prstGeom>
          <a:solidFill>
            <a:srgbClr val="88D19D"/>
          </a:solidFill>
          <a:ln>
            <a:noFill/>
          </a:ln>
        </p:spPr>
        <p:txBody>
          <a:bodyPr spcFirstLastPara="1" wrap="square" lIns="76200" tIns="38075" rIns="76200" bIns="380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A8D08C"/>
              </a:solidFill>
              <a:latin typeface="Calibri"/>
              <a:ea typeface="Calibri"/>
              <a:cs typeface="Calibri"/>
              <a:sym typeface="Calibri"/>
            </a:endParaRPr>
          </a:p>
        </p:txBody>
      </p:sp>
      <p:pic>
        <p:nvPicPr>
          <p:cNvPr id="127" name="Google Shape;127;p10"/>
          <p:cNvPicPr preferRelativeResize="0"/>
          <p:nvPr/>
        </p:nvPicPr>
        <p:blipFill rotWithShape="1">
          <a:blip r:embed="rId2">
            <a:alphaModFix/>
          </a:blip>
          <a:srcRect t="3148" b="9178"/>
          <a:stretch/>
        </p:blipFill>
        <p:spPr>
          <a:xfrm>
            <a:off x="2724842" y="-1"/>
            <a:ext cx="5828812" cy="6857997"/>
          </a:xfrm>
          <a:prstGeom prst="rect">
            <a:avLst/>
          </a:prstGeom>
          <a:noFill/>
          <a:ln>
            <a:noFill/>
          </a:ln>
          <a:effectLst>
            <a:outerShdw blurRad="165100" dist="38100" dir="2700000" sx="103000" sy="103000" algn="tl" rotWithShape="0">
              <a:srgbClr val="000000">
                <a:alpha val="34509"/>
              </a:srgbClr>
            </a:outerShdw>
          </a:effectLst>
        </p:spPr>
      </p:pic>
      <p:sp>
        <p:nvSpPr>
          <p:cNvPr id="128" name="Google Shape;128;p10"/>
          <p:cNvSpPr txBox="1"/>
          <p:nvPr/>
        </p:nvSpPr>
        <p:spPr>
          <a:xfrm>
            <a:off x="8338280" y="2624313"/>
            <a:ext cx="3598400" cy="2216100"/>
          </a:xfrm>
          <a:prstGeom prst="rect">
            <a:avLst/>
          </a:prstGeom>
          <a:noFill/>
          <a:ln>
            <a:noFill/>
          </a:ln>
        </p:spPr>
        <p:txBody>
          <a:bodyPr spcFirstLastPara="1" wrap="square" lIns="76200" tIns="38075" rIns="76200" bIns="38075" anchor="t" anchorCtr="0">
            <a:noAutofit/>
          </a:bodyPr>
          <a:lstStyle/>
          <a:p>
            <a:pPr marL="533400" marR="0" lvl="1" indent="0" algn="l" rtl="0">
              <a:lnSpc>
                <a:spcPct val="150000"/>
              </a:lnSpc>
              <a:spcBef>
                <a:spcPts val="0"/>
              </a:spcBef>
              <a:spcAft>
                <a:spcPts val="0"/>
              </a:spcAft>
              <a:buClr>
                <a:srgbClr val="000000"/>
              </a:buClr>
              <a:buSzPts val="1900"/>
              <a:buFont typeface="Arial"/>
              <a:buNone/>
            </a:pPr>
            <a:r>
              <a:rPr lang="en-US" sz="1900" b="1" i="0" u="none" strike="noStrike" cap="none">
                <a:solidFill>
                  <a:schemeClr val="lt1"/>
                </a:solidFill>
                <a:latin typeface="Calibri"/>
                <a:ea typeface="Calibri"/>
                <a:cs typeface="Calibri"/>
                <a:sym typeface="Calibri"/>
              </a:rPr>
              <a:t>Medical Academies</a:t>
            </a:r>
            <a:endParaRPr sz="1200" b="0" i="0" u="none" strike="noStrike" cap="none">
              <a:solidFill>
                <a:srgbClr val="000000"/>
              </a:solidFill>
              <a:latin typeface="Arial"/>
              <a:ea typeface="Arial"/>
              <a:cs typeface="Arial"/>
              <a:sym typeface="Arial"/>
            </a:endParaRPr>
          </a:p>
          <a:p>
            <a:pPr marL="533400" marR="0" lvl="1" indent="0" algn="l" rtl="0">
              <a:lnSpc>
                <a:spcPct val="150000"/>
              </a:lnSpc>
              <a:spcBef>
                <a:spcPts val="0"/>
              </a:spcBef>
              <a:spcAft>
                <a:spcPts val="0"/>
              </a:spcAft>
              <a:buClr>
                <a:srgbClr val="000000"/>
              </a:buClr>
              <a:buSzPts val="1900"/>
              <a:buFont typeface="Arial"/>
              <a:buNone/>
            </a:pPr>
            <a:r>
              <a:rPr lang="en-US" sz="1900" b="1" i="0" u="none" strike="noStrike" cap="none">
                <a:solidFill>
                  <a:schemeClr val="lt1"/>
                </a:solidFill>
                <a:latin typeface="Calibri"/>
                <a:ea typeface="Calibri"/>
                <a:cs typeface="Calibri"/>
                <a:sym typeface="Calibri"/>
              </a:rPr>
              <a:t>Teaching Centres</a:t>
            </a:r>
            <a:endParaRPr sz="1900" b="1" i="0" u="none" strike="noStrike" cap="none">
              <a:solidFill>
                <a:schemeClr val="lt1"/>
              </a:solidFill>
              <a:latin typeface="Calibri"/>
              <a:ea typeface="Calibri"/>
              <a:cs typeface="Calibri"/>
              <a:sym typeface="Calibri"/>
            </a:endParaRPr>
          </a:p>
          <a:p>
            <a:pPr marL="533400" marR="0" lvl="1" indent="0" algn="l" rtl="0">
              <a:lnSpc>
                <a:spcPct val="150000"/>
              </a:lnSpc>
              <a:spcBef>
                <a:spcPts val="0"/>
              </a:spcBef>
              <a:spcAft>
                <a:spcPts val="0"/>
              </a:spcAft>
              <a:buClr>
                <a:srgbClr val="000000"/>
              </a:buClr>
              <a:buSzPts val="1900"/>
              <a:buFont typeface="Arial"/>
              <a:buNone/>
            </a:pPr>
            <a:r>
              <a:rPr lang="en-US" sz="1900" b="1" i="0" u="none" strike="noStrike" cap="none">
                <a:solidFill>
                  <a:schemeClr val="lt1"/>
                </a:solidFill>
                <a:latin typeface="Calibri"/>
                <a:ea typeface="Calibri"/>
                <a:cs typeface="Calibri"/>
                <a:sym typeface="Calibri"/>
              </a:rPr>
              <a:t>Irish-Language Centres</a:t>
            </a:r>
            <a:endParaRPr sz="1900" b="1" i="0" u="none" strike="noStrike" cap="none">
              <a:solidFill>
                <a:schemeClr val="lt1"/>
              </a:solidFill>
              <a:latin typeface="Calibri"/>
              <a:ea typeface="Calibri"/>
              <a:cs typeface="Calibri"/>
              <a:sym typeface="Calibri"/>
            </a:endParaRPr>
          </a:p>
          <a:p>
            <a:pPr marL="533400" marR="0" lvl="1" indent="0" algn="l" rtl="0">
              <a:lnSpc>
                <a:spcPct val="150000"/>
              </a:lnSpc>
              <a:spcBef>
                <a:spcPts val="0"/>
              </a:spcBef>
              <a:spcAft>
                <a:spcPts val="0"/>
              </a:spcAft>
              <a:buClr>
                <a:srgbClr val="000000"/>
              </a:buClr>
              <a:buSzPts val="1900"/>
              <a:buFont typeface="Arial"/>
              <a:buNone/>
            </a:pPr>
            <a:r>
              <a:rPr lang="en-US" sz="1900" b="1" i="0" u="none" strike="noStrike" cap="none">
                <a:solidFill>
                  <a:schemeClr val="lt1"/>
                </a:solidFill>
                <a:latin typeface="Calibri"/>
                <a:ea typeface="Calibri"/>
                <a:cs typeface="Calibri"/>
                <a:sym typeface="Calibri"/>
              </a:rPr>
              <a:t>Research Centres</a:t>
            </a:r>
            <a:endParaRPr sz="1900" b="1" i="0" u="none" strike="noStrike" cap="none">
              <a:solidFill>
                <a:schemeClr val="lt1"/>
              </a:solidFill>
              <a:latin typeface="Calibri"/>
              <a:ea typeface="Calibri"/>
              <a:cs typeface="Calibri"/>
              <a:sym typeface="Calibri"/>
            </a:endParaRPr>
          </a:p>
        </p:txBody>
      </p:sp>
      <p:sp>
        <p:nvSpPr>
          <p:cNvPr id="129" name="Google Shape;129;p10"/>
          <p:cNvSpPr txBox="1"/>
          <p:nvPr/>
        </p:nvSpPr>
        <p:spPr>
          <a:xfrm>
            <a:off x="398405" y="381158"/>
            <a:ext cx="3939200" cy="1315800"/>
          </a:xfrm>
          <a:prstGeom prst="rect">
            <a:avLst/>
          </a:prstGeom>
          <a:noFill/>
          <a:ln>
            <a:noFill/>
          </a:ln>
        </p:spPr>
        <p:txBody>
          <a:bodyPr spcFirstLastPara="1" wrap="square" lIns="76200" tIns="38075" rIns="76200" bIns="38075" anchor="t" anchorCtr="0">
            <a:noAutofit/>
          </a:bodyPr>
          <a:lstStyle/>
          <a:p>
            <a:pPr marL="0" marR="0" lvl="1" indent="0" algn="l" rtl="0">
              <a:lnSpc>
                <a:spcPct val="70000"/>
              </a:lnSpc>
              <a:spcBef>
                <a:spcPts val="0"/>
              </a:spcBef>
              <a:spcAft>
                <a:spcPts val="0"/>
              </a:spcAft>
              <a:buClr>
                <a:srgbClr val="000000"/>
              </a:buClr>
              <a:buSzPts val="4600"/>
              <a:buFont typeface="Arial"/>
              <a:buNone/>
            </a:pPr>
            <a:r>
              <a:rPr lang="en-US" sz="4600" b="0" i="0" u="none" strike="noStrike" cap="none">
                <a:solidFill>
                  <a:schemeClr val="lt1"/>
                </a:solidFill>
                <a:latin typeface="Calibri"/>
                <a:ea typeface="Calibri"/>
                <a:cs typeface="Calibri"/>
                <a:sym typeface="Calibri"/>
              </a:rPr>
              <a:t>NUI Galway</a:t>
            </a:r>
            <a:endParaRPr sz="1200" b="0" i="0" u="none" strike="noStrike" cap="none">
              <a:solidFill>
                <a:srgbClr val="000000"/>
              </a:solidFill>
              <a:latin typeface="Arial"/>
              <a:ea typeface="Arial"/>
              <a:cs typeface="Arial"/>
              <a:sym typeface="Arial"/>
            </a:endParaRPr>
          </a:p>
          <a:p>
            <a:pPr marL="0" marR="0" lvl="1" indent="0" algn="l" rtl="0">
              <a:lnSpc>
                <a:spcPct val="70000"/>
              </a:lnSpc>
              <a:spcBef>
                <a:spcPts val="0"/>
              </a:spcBef>
              <a:spcAft>
                <a:spcPts val="0"/>
              </a:spcAft>
              <a:buClr>
                <a:srgbClr val="000000"/>
              </a:buClr>
              <a:buSzPts val="4600"/>
              <a:buFont typeface="Arial"/>
              <a:buNone/>
            </a:pPr>
            <a:r>
              <a:rPr lang="en-US" sz="4600" b="0" i="0" u="none" strike="noStrike" cap="none">
                <a:solidFill>
                  <a:schemeClr val="lt1"/>
                </a:solidFill>
                <a:latin typeface="Calibri"/>
                <a:ea typeface="Calibri"/>
                <a:cs typeface="Calibri"/>
                <a:sym typeface="Calibri"/>
              </a:rPr>
              <a:t>Campuses</a:t>
            </a:r>
            <a:endParaRPr sz="1200" b="0" i="0" u="none" strike="noStrike" cap="none">
              <a:solidFill>
                <a:srgbClr val="000000"/>
              </a:solidFill>
              <a:latin typeface="Arial"/>
              <a:ea typeface="Arial"/>
              <a:cs typeface="Arial"/>
              <a:sym typeface="Arial"/>
            </a:endParaRPr>
          </a:p>
        </p:txBody>
      </p:sp>
      <p:sp>
        <p:nvSpPr>
          <p:cNvPr id="130" name="Google Shape;130;p10"/>
          <p:cNvSpPr txBox="1"/>
          <p:nvPr/>
        </p:nvSpPr>
        <p:spPr>
          <a:xfrm>
            <a:off x="4839292" y="4732515"/>
            <a:ext cx="1902800" cy="568500"/>
          </a:xfrm>
          <a:prstGeom prst="rect">
            <a:avLst/>
          </a:prstGeom>
          <a:noFill/>
          <a:ln>
            <a:noFill/>
          </a:ln>
        </p:spPr>
        <p:txBody>
          <a:bodyPr spcFirstLastPara="1" wrap="square" lIns="76200" tIns="38075" rIns="76200" bIns="38075" anchor="t" anchorCtr="0">
            <a:noAutofit/>
          </a:bodyPr>
          <a:lstStyle/>
          <a:p>
            <a:pPr marL="12700" marR="0" lvl="1" indent="0" algn="l" rtl="0">
              <a:lnSpc>
                <a:spcPct val="150000"/>
              </a:lnSpc>
              <a:spcBef>
                <a:spcPts val="0"/>
              </a:spcBef>
              <a:spcAft>
                <a:spcPts val="0"/>
              </a:spcAft>
              <a:buClr>
                <a:srgbClr val="000000"/>
              </a:buClr>
              <a:buSzPts val="1900"/>
              <a:buFont typeface="Arial"/>
              <a:buNone/>
            </a:pPr>
            <a:r>
              <a:rPr lang="en-US" sz="1900" b="1" i="0" u="none" strike="noStrike" cap="none">
                <a:solidFill>
                  <a:schemeClr val="lt1"/>
                </a:solidFill>
                <a:latin typeface="Calibri"/>
                <a:ea typeface="Calibri"/>
                <a:cs typeface="Calibri"/>
                <a:sym typeface="Calibri"/>
              </a:rPr>
              <a:t>Limerick</a:t>
            </a:r>
            <a:endParaRPr sz="1200" b="0" i="0" u="none" strike="noStrike" cap="none">
              <a:solidFill>
                <a:srgbClr val="000000"/>
              </a:solidFill>
              <a:latin typeface="Arial"/>
              <a:ea typeface="Arial"/>
              <a:cs typeface="Arial"/>
              <a:sym typeface="Arial"/>
            </a:endParaRPr>
          </a:p>
        </p:txBody>
      </p:sp>
      <p:sp>
        <p:nvSpPr>
          <p:cNvPr id="131" name="Google Shape;131;p10"/>
          <p:cNvSpPr/>
          <p:nvPr/>
        </p:nvSpPr>
        <p:spPr>
          <a:xfrm>
            <a:off x="4692197" y="5007677"/>
            <a:ext cx="185200" cy="185100"/>
          </a:xfrm>
          <a:prstGeom prst="ellipse">
            <a:avLst/>
          </a:prstGeom>
          <a:solidFill>
            <a:srgbClr val="28467E"/>
          </a:solidFill>
          <a:ln>
            <a:noFill/>
          </a:ln>
        </p:spPr>
        <p:txBody>
          <a:bodyPr spcFirstLastPara="1" wrap="square" lIns="76200" tIns="38075" rIns="76200" bIns="380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132" name="Google Shape;132;p10"/>
          <p:cNvSpPr txBox="1"/>
          <p:nvPr/>
        </p:nvSpPr>
        <p:spPr>
          <a:xfrm>
            <a:off x="6801847" y="3688213"/>
            <a:ext cx="1546000" cy="568500"/>
          </a:xfrm>
          <a:prstGeom prst="rect">
            <a:avLst/>
          </a:prstGeom>
          <a:noFill/>
          <a:ln>
            <a:noFill/>
          </a:ln>
        </p:spPr>
        <p:txBody>
          <a:bodyPr spcFirstLastPara="1" wrap="square" lIns="76200" tIns="38075" rIns="76200" bIns="38075" anchor="t" anchorCtr="0">
            <a:noAutofit/>
          </a:bodyPr>
          <a:lstStyle/>
          <a:p>
            <a:pPr marL="12700" marR="0" lvl="1" indent="0" algn="l" rtl="0">
              <a:lnSpc>
                <a:spcPct val="150000"/>
              </a:lnSpc>
              <a:spcBef>
                <a:spcPts val="0"/>
              </a:spcBef>
              <a:spcAft>
                <a:spcPts val="0"/>
              </a:spcAft>
              <a:buClr>
                <a:srgbClr val="000000"/>
              </a:buClr>
              <a:buSzPts val="1900"/>
              <a:buFont typeface="Arial"/>
              <a:buNone/>
            </a:pPr>
            <a:r>
              <a:rPr lang="en-US" sz="1900" b="1" i="0" u="none" strike="noStrike" cap="none">
                <a:solidFill>
                  <a:schemeClr val="lt1"/>
                </a:solidFill>
                <a:latin typeface="Calibri"/>
                <a:ea typeface="Calibri"/>
                <a:cs typeface="Calibri"/>
                <a:sym typeface="Calibri"/>
              </a:rPr>
              <a:t>Dublin</a:t>
            </a:r>
            <a:endParaRPr sz="1900" b="1" i="0" u="none" strike="noStrike" cap="none">
              <a:solidFill>
                <a:schemeClr val="lt1"/>
              </a:solidFill>
              <a:latin typeface="Calibri"/>
              <a:ea typeface="Calibri"/>
              <a:cs typeface="Calibri"/>
              <a:sym typeface="Calibri"/>
            </a:endParaRPr>
          </a:p>
        </p:txBody>
      </p:sp>
      <p:sp>
        <p:nvSpPr>
          <p:cNvPr id="133" name="Google Shape;133;p10"/>
          <p:cNvSpPr/>
          <p:nvPr/>
        </p:nvSpPr>
        <p:spPr>
          <a:xfrm>
            <a:off x="7524449" y="3737032"/>
            <a:ext cx="185200" cy="185100"/>
          </a:xfrm>
          <a:prstGeom prst="ellipse">
            <a:avLst/>
          </a:prstGeom>
          <a:solidFill>
            <a:srgbClr val="28467E"/>
          </a:solidFill>
          <a:ln>
            <a:noFill/>
          </a:ln>
        </p:spPr>
        <p:txBody>
          <a:bodyPr spcFirstLastPara="1" wrap="square" lIns="76200" tIns="38075" rIns="76200" bIns="380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134" name="Google Shape;134;p10"/>
          <p:cNvSpPr txBox="1"/>
          <p:nvPr/>
        </p:nvSpPr>
        <p:spPr>
          <a:xfrm>
            <a:off x="7202903" y="1137911"/>
            <a:ext cx="1546000" cy="568500"/>
          </a:xfrm>
          <a:prstGeom prst="rect">
            <a:avLst/>
          </a:prstGeom>
          <a:noFill/>
          <a:ln>
            <a:noFill/>
          </a:ln>
        </p:spPr>
        <p:txBody>
          <a:bodyPr spcFirstLastPara="1" wrap="square" lIns="76200" tIns="38075" rIns="76200" bIns="38075" anchor="t" anchorCtr="0">
            <a:noAutofit/>
          </a:bodyPr>
          <a:lstStyle/>
          <a:p>
            <a:pPr marL="12700" marR="0" lvl="1" indent="0" algn="l" rtl="0">
              <a:lnSpc>
                <a:spcPct val="150000"/>
              </a:lnSpc>
              <a:spcBef>
                <a:spcPts val="0"/>
              </a:spcBef>
              <a:spcAft>
                <a:spcPts val="0"/>
              </a:spcAft>
              <a:buClr>
                <a:srgbClr val="000000"/>
              </a:buClr>
              <a:buSzPts val="1900"/>
              <a:buFont typeface="Arial"/>
              <a:buNone/>
            </a:pPr>
            <a:r>
              <a:rPr lang="en-US" sz="1900" b="1" i="0" u="none" strike="noStrike" cap="none">
                <a:solidFill>
                  <a:schemeClr val="lt1"/>
                </a:solidFill>
                <a:latin typeface="Calibri"/>
                <a:ea typeface="Calibri"/>
                <a:cs typeface="Calibri"/>
                <a:sym typeface="Calibri"/>
              </a:rPr>
              <a:t>Belfast</a:t>
            </a:r>
            <a:endParaRPr sz="1900" b="1" i="0" u="none" strike="noStrike" cap="none">
              <a:solidFill>
                <a:schemeClr val="lt1"/>
              </a:solidFill>
              <a:latin typeface="Calibri"/>
              <a:ea typeface="Calibri"/>
              <a:cs typeface="Calibri"/>
              <a:sym typeface="Calibri"/>
            </a:endParaRPr>
          </a:p>
        </p:txBody>
      </p:sp>
      <p:sp>
        <p:nvSpPr>
          <p:cNvPr id="135" name="Google Shape;135;p10"/>
          <p:cNvSpPr/>
          <p:nvPr/>
        </p:nvSpPr>
        <p:spPr>
          <a:xfrm>
            <a:off x="7887593" y="1161947"/>
            <a:ext cx="185200" cy="185100"/>
          </a:xfrm>
          <a:prstGeom prst="ellipse">
            <a:avLst/>
          </a:prstGeom>
          <a:solidFill>
            <a:srgbClr val="28467E"/>
          </a:solidFill>
          <a:ln>
            <a:noFill/>
          </a:ln>
        </p:spPr>
        <p:txBody>
          <a:bodyPr spcFirstLastPara="1" wrap="square" lIns="76200" tIns="38075" rIns="76200" bIns="380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136" name="Google Shape;136;p10"/>
          <p:cNvSpPr txBox="1"/>
          <p:nvPr/>
        </p:nvSpPr>
        <p:spPr>
          <a:xfrm>
            <a:off x="4542221" y="3893712"/>
            <a:ext cx="1902800" cy="568500"/>
          </a:xfrm>
          <a:prstGeom prst="rect">
            <a:avLst/>
          </a:prstGeom>
          <a:noFill/>
          <a:ln>
            <a:noFill/>
          </a:ln>
        </p:spPr>
        <p:txBody>
          <a:bodyPr spcFirstLastPara="1" wrap="square" lIns="76200" tIns="38075" rIns="76200" bIns="38075" anchor="t" anchorCtr="0">
            <a:noAutofit/>
          </a:bodyPr>
          <a:lstStyle/>
          <a:p>
            <a:pPr marL="12700" marR="0" lvl="1" indent="0" algn="l" rtl="0">
              <a:lnSpc>
                <a:spcPct val="150000"/>
              </a:lnSpc>
              <a:spcBef>
                <a:spcPts val="0"/>
              </a:spcBef>
              <a:spcAft>
                <a:spcPts val="0"/>
              </a:spcAft>
              <a:buClr>
                <a:srgbClr val="000000"/>
              </a:buClr>
              <a:buSzPts val="1900"/>
              <a:buFont typeface="Arial"/>
              <a:buNone/>
            </a:pPr>
            <a:r>
              <a:rPr lang="en-US" sz="1900" b="1" i="0" u="none" strike="noStrike" cap="none">
                <a:solidFill>
                  <a:schemeClr val="lt1"/>
                </a:solidFill>
                <a:latin typeface="Calibri"/>
                <a:ea typeface="Calibri"/>
                <a:cs typeface="Calibri"/>
                <a:sym typeface="Calibri"/>
              </a:rPr>
              <a:t>GALWAY</a:t>
            </a:r>
            <a:endParaRPr sz="1200" b="0" i="0" u="none" strike="noStrike" cap="none">
              <a:solidFill>
                <a:srgbClr val="000000"/>
              </a:solidFill>
              <a:latin typeface="Arial"/>
              <a:ea typeface="Arial"/>
              <a:cs typeface="Arial"/>
              <a:sym typeface="Arial"/>
            </a:endParaRPr>
          </a:p>
        </p:txBody>
      </p:sp>
      <p:pic>
        <p:nvPicPr>
          <p:cNvPr id="137" name="Google Shape;137;p10"/>
          <p:cNvPicPr preferRelativeResize="0"/>
          <p:nvPr/>
        </p:nvPicPr>
        <p:blipFill rotWithShape="1">
          <a:blip r:embed="rId3">
            <a:alphaModFix/>
          </a:blip>
          <a:srcRect r="69543"/>
          <a:stretch/>
        </p:blipFill>
        <p:spPr>
          <a:xfrm>
            <a:off x="4219637" y="3671016"/>
            <a:ext cx="314705" cy="319073"/>
          </a:xfrm>
          <a:prstGeom prst="rect">
            <a:avLst/>
          </a:prstGeom>
          <a:noFill/>
          <a:ln>
            <a:noFill/>
          </a:ln>
        </p:spPr>
      </p:pic>
      <p:grpSp>
        <p:nvGrpSpPr>
          <p:cNvPr id="138" name="Google Shape;138;p10"/>
          <p:cNvGrpSpPr/>
          <p:nvPr/>
        </p:nvGrpSpPr>
        <p:grpSpPr>
          <a:xfrm>
            <a:off x="4114171" y="4135430"/>
            <a:ext cx="275659" cy="275679"/>
            <a:chOff x="4335701" y="3850853"/>
            <a:chExt cx="319888" cy="319888"/>
          </a:xfrm>
        </p:grpSpPr>
        <p:sp>
          <p:nvSpPr>
            <p:cNvPr id="139" name="Google Shape;139;p10"/>
            <p:cNvSpPr/>
            <p:nvPr/>
          </p:nvSpPr>
          <p:spPr>
            <a:xfrm>
              <a:off x="4335701" y="3850853"/>
              <a:ext cx="319888" cy="319888"/>
            </a:xfrm>
            <a:prstGeom prst="ellipse">
              <a:avLst/>
            </a:prstGeom>
            <a:solidFill>
              <a:schemeClr val="accent1"/>
            </a:solidFill>
            <a:ln>
              <a:noFill/>
            </a:ln>
          </p:spPr>
          <p:txBody>
            <a:bodyPr spcFirstLastPara="1" wrap="square" lIns="76200" tIns="38075" rIns="76200" bIns="380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pic>
          <p:nvPicPr>
            <p:cNvPr id="140" name="Google Shape;140;p10"/>
            <p:cNvPicPr preferRelativeResize="0"/>
            <p:nvPr/>
          </p:nvPicPr>
          <p:blipFill rotWithShape="1">
            <a:blip r:embed="rId4">
              <a:alphaModFix/>
            </a:blip>
            <a:srcRect r="76243"/>
            <a:stretch/>
          </p:blipFill>
          <p:spPr>
            <a:xfrm rot="10800000" flipH="1">
              <a:off x="4384776" y="3881320"/>
              <a:ext cx="252280" cy="258954"/>
            </a:xfrm>
            <a:prstGeom prst="rect">
              <a:avLst/>
            </a:prstGeom>
            <a:noFill/>
            <a:ln>
              <a:noFill/>
            </a:ln>
          </p:spPr>
        </p:pic>
      </p:grpSp>
      <p:grpSp>
        <p:nvGrpSpPr>
          <p:cNvPr id="141" name="Google Shape;141;p10"/>
          <p:cNvGrpSpPr/>
          <p:nvPr/>
        </p:nvGrpSpPr>
        <p:grpSpPr>
          <a:xfrm>
            <a:off x="4570415" y="3712160"/>
            <a:ext cx="249261" cy="249423"/>
            <a:chOff x="5235088" y="3530081"/>
            <a:chExt cx="289256" cy="289421"/>
          </a:xfrm>
        </p:grpSpPr>
        <p:sp>
          <p:nvSpPr>
            <p:cNvPr id="142" name="Google Shape;142;p10"/>
            <p:cNvSpPr/>
            <p:nvPr/>
          </p:nvSpPr>
          <p:spPr>
            <a:xfrm>
              <a:off x="5235986" y="3530081"/>
              <a:ext cx="288358" cy="289421"/>
            </a:xfrm>
            <a:prstGeom prst="roundRect">
              <a:avLst>
                <a:gd name="adj" fmla="val 16667"/>
              </a:avLst>
            </a:prstGeom>
            <a:solidFill>
              <a:srgbClr val="14914E"/>
            </a:solidFill>
            <a:ln>
              <a:noFill/>
            </a:ln>
          </p:spPr>
          <p:txBody>
            <a:bodyPr spcFirstLastPara="1" wrap="square" lIns="76200" tIns="38075" rIns="76200" bIns="380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pic>
          <p:nvPicPr>
            <p:cNvPr id="143" name="Google Shape;143;p10"/>
            <p:cNvPicPr preferRelativeResize="0"/>
            <p:nvPr/>
          </p:nvPicPr>
          <p:blipFill rotWithShape="1">
            <a:blip r:embed="rId5">
              <a:alphaModFix/>
            </a:blip>
            <a:srcRect l="54698" t="-3348" r="20795" b="2790"/>
            <a:stretch/>
          </p:blipFill>
          <p:spPr>
            <a:xfrm flipH="1">
              <a:off x="5235088" y="3544831"/>
              <a:ext cx="262042" cy="260742"/>
            </a:xfrm>
            <a:prstGeom prst="rect">
              <a:avLst/>
            </a:prstGeom>
            <a:noFill/>
            <a:ln>
              <a:noFill/>
            </a:ln>
          </p:spPr>
        </p:pic>
      </p:grpSp>
      <p:grpSp>
        <p:nvGrpSpPr>
          <p:cNvPr id="144" name="Google Shape;144;p10"/>
          <p:cNvGrpSpPr/>
          <p:nvPr/>
        </p:nvGrpSpPr>
        <p:grpSpPr>
          <a:xfrm>
            <a:off x="4416553" y="4854384"/>
            <a:ext cx="275641" cy="275642"/>
            <a:chOff x="5527990" y="3750678"/>
            <a:chExt cx="393774" cy="393774"/>
          </a:xfrm>
        </p:grpSpPr>
        <p:sp>
          <p:nvSpPr>
            <p:cNvPr id="145" name="Google Shape;145;p10"/>
            <p:cNvSpPr/>
            <p:nvPr/>
          </p:nvSpPr>
          <p:spPr>
            <a:xfrm>
              <a:off x="5527990" y="3750678"/>
              <a:ext cx="393774" cy="393774"/>
            </a:xfrm>
            <a:prstGeom prst="ellipse">
              <a:avLst/>
            </a:prstGeom>
            <a:solidFill>
              <a:srgbClr val="FF8B3D"/>
            </a:solidFill>
            <a:ln>
              <a:noFill/>
            </a:ln>
          </p:spPr>
          <p:txBody>
            <a:bodyPr spcFirstLastPara="1" wrap="square" lIns="76200" tIns="38075" rIns="76200" bIns="380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pic>
          <p:nvPicPr>
            <p:cNvPr id="146" name="Google Shape;146;p10"/>
            <p:cNvPicPr preferRelativeResize="0"/>
            <p:nvPr/>
          </p:nvPicPr>
          <p:blipFill rotWithShape="1">
            <a:blip r:embed="rId4">
              <a:alphaModFix/>
            </a:blip>
            <a:srcRect l="27239" t="-3686" r="49004" b="3127"/>
            <a:stretch/>
          </p:blipFill>
          <p:spPr>
            <a:xfrm flipH="1">
              <a:off x="5560423" y="3788182"/>
              <a:ext cx="310550" cy="318766"/>
            </a:xfrm>
            <a:prstGeom prst="rect">
              <a:avLst/>
            </a:prstGeom>
            <a:noFill/>
            <a:ln>
              <a:noFill/>
            </a:ln>
          </p:spPr>
        </p:pic>
      </p:grpSp>
      <p:grpSp>
        <p:nvGrpSpPr>
          <p:cNvPr id="147" name="Google Shape;147;p10"/>
          <p:cNvGrpSpPr/>
          <p:nvPr/>
        </p:nvGrpSpPr>
        <p:grpSpPr>
          <a:xfrm>
            <a:off x="5131672" y="3692965"/>
            <a:ext cx="275659" cy="275679"/>
            <a:chOff x="5777361" y="3530081"/>
            <a:chExt cx="319888" cy="319888"/>
          </a:xfrm>
        </p:grpSpPr>
        <p:sp>
          <p:nvSpPr>
            <p:cNvPr id="148" name="Google Shape;148;p10"/>
            <p:cNvSpPr/>
            <p:nvPr/>
          </p:nvSpPr>
          <p:spPr>
            <a:xfrm>
              <a:off x="5777361" y="3530081"/>
              <a:ext cx="319888" cy="319888"/>
            </a:xfrm>
            <a:prstGeom prst="ellipse">
              <a:avLst/>
            </a:prstGeom>
            <a:solidFill>
              <a:schemeClr val="accent1"/>
            </a:solidFill>
            <a:ln>
              <a:noFill/>
            </a:ln>
          </p:spPr>
          <p:txBody>
            <a:bodyPr spcFirstLastPara="1" wrap="square" lIns="76200" tIns="38075" rIns="76200" bIns="380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pic>
          <p:nvPicPr>
            <p:cNvPr id="149" name="Google Shape;149;p10"/>
            <p:cNvPicPr preferRelativeResize="0"/>
            <p:nvPr/>
          </p:nvPicPr>
          <p:blipFill rotWithShape="1">
            <a:blip r:embed="rId4">
              <a:alphaModFix/>
            </a:blip>
            <a:srcRect r="76243"/>
            <a:stretch/>
          </p:blipFill>
          <p:spPr>
            <a:xfrm rot="10800000" flipH="1">
              <a:off x="5817162" y="3560548"/>
              <a:ext cx="252280" cy="258954"/>
            </a:xfrm>
            <a:prstGeom prst="rect">
              <a:avLst/>
            </a:prstGeom>
            <a:noFill/>
            <a:ln>
              <a:noFill/>
            </a:ln>
          </p:spPr>
        </p:pic>
      </p:grpSp>
      <p:grpSp>
        <p:nvGrpSpPr>
          <p:cNvPr id="150" name="Google Shape;150;p10"/>
          <p:cNvGrpSpPr/>
          <p:nvPr/>
        </p:nvGrpSpPr>
        <p:grpSpPr>
          <a:xfrm>
            <a:off x="3331310" y="3555293"/>
            <a:ext cx="275659" cy="275679"/>
            <a:chOff x="3845349" y="3308812"/>
            <a:chExt cx="319888" cy="319888"/>
          </a:xfrm>
        </p:grpSpPr>
        <p:sp>
          <p:nvSpPr>
            <p:cNvPr id="151" name="Google Shape;151;p10"/>
            <p:cNvSpPr/>
            <p:nvPr/>
          </p:nvSpPr>
          <p:spPr>
            <a:xfrm>
              <a:off x="3845349" y="3308812"/>
              <a:ext cx="319888" cy="319888"/>
            </a:xfrm>
            <a:prstGeom prst="ellipse">
              <a:avLst/>
            </a:prstGeom>
            <a:solidFill>
              <a:schemeClr val="accent1"/>
            </a:solidFill>
            <a:ln>
              <a:noFill/>
            </a:ln>
          </p:spPr>
          <p:txBody>
            <a:bodyPr spcFirstLastPara="1" wrap="square" lIns="76200" tIns="38075" rIns="76200" bIns="380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pic>
          <p:nvPicPr>
            <p:cNvPr id="152" name="Google Shape;152;p10"/>
            <p:cNvPicPr preferRelativeResize="0"/>
            <p:nvPr/>
          </p:nvPicPr>
          <p:blipFill rotWithShape="1">
            <a:blip r:embed="rId4">
              <a:alphaModFix/>
            </a:blip>
            <a:srcRect r="76243"/>
            <a:stretch/>
          </p:blipFill>
          <p:spPr>
            <a:xfrm rot="10800000" flipH="1">
              <a:off x="3885150" y="3339279"/>
              <a:ext cx="252280" cy="258954"/>
            </a:xfrm>
            <a:prstGeom prst="rect">
              <a:avLst/>
            </a:prstGeom>
            <a:noFill/>
            <a:ln>
              <a:noFill/>
            </a:ln>
          </p:spPr>
        </p:pic>
      </p:grpSp>
      <p:grpSp>
        <p:nvGrpSpPr>
          <p:cNvPr id="153" name="Google Shape;153;p10"/>
          <p:cNvGrpSpPr/>
          <p:nvPr/>
        </p:nvGrpSpPr>
        <p:grpSpPr>
          <a:xfrm>
            <a:off x="4819638" y="3114546"/>
            <a:ext cx="249261" cy="249423"/>
            <a:chOff x="5173661" y="3130180"/>
            <a:chExt cx="289256" cy="289421"/>
          </a:xfrm>
        </p:grpSpPr>
        <p:sp>
          <p:nvSpPr>
            <p:cNvPr id="154" name="Google Shape;154;p10"/>
            <p:cNvSpPr/>
            <p:nvPr/>
          </p:nvSpPr>
          <p:spPr>
            <a:xfrm>
              <a:off x="5174559" y="3130180"/>
              <a:ext cx="288358" cy="289421"/>
            </a:xfrm>
            <a:prstGeom prst="roundRect">
              <a:avLst>
                <a:gd name="adj" fmla="val 16667"/>
              </a:avLst>
            </a:prstGeom>
            <a:solidFill>
              <a:srgbClr val="14914E"/>
            </a:solidFill>
            <a:ln>
              <a:noFill/>
            </a:ln>
          </p:spPr>
          <p:txBody>
            <a:bodyPr spcFirstLastPara="1" wrap="square" lIns="76200" tIns="38075" rIns="76200" bIns="380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pic>
          <p:nvPicPr>
            <p:cNvPr id="155" name="Google Shape;155;p10"/>
            <p:cNvPicPr preferRelativeResize="0"/>
            <p:nvPr/>
          </p:nvPicPr>
          <p:blipFill rotWithShape="1">
            <a:blip r:embed="rId5">
              <a:alphaModFix/>
            </a:blip>
            <a:srcRect l="54698" t="-3348" r="20795" b="2790"/>
            <a:stretch/>
          </p:blipFill>
          <p:spPr>
            <a:xfrm flipH="1">
              <a:off x="5173661" y="3144930"/>
              <a:ext cx="262042" cy="260742"/>
            </a:xfrm>
            <a:prstGeom prst="rect">
              <a:avLst/>
            </a:prstGeom>
            <a:noFill/>
            <a:ln>
              <a:noFill/>
            </a:ln>
          </p:spPr>
        </p:pic>
      </p:grpSp>
      <p:grpSp>
        <p:nvGrpSpPr>
          <p:cNvPr id="156" name="Google Shape;156;p10"/>
          <p:cNvGrpSpPr/>
          <p:nvPr/>
        </p:nvGrpSpPr>
        <p:grpSpPr>
          <a:xfrm>
            <a:off x="3955950" y="2639166"/>
            <a:ext cx="249261" cy="249423"/>
            <a:chOff x="4400356" y="3054140"/>
            <a:chExt cx="289256" cy="289421"/>
          </a:xfrm>
        </p:grpSpPr>
        <p:sp>
          <p:nvSpPr>
            <p:cNvPr id="157" name="Google Shape;157;p10"/>
            <p:cNvSpPr/>
            <p:nvPr/>
          </p:nvSpPr>
          <p:spPr>
            <a:xfrm>
              <a:off x="4401254" y="3054140"/>
              <a:ext cx="288358" cy="289421"/>
            </a:xfrm>
            <a:prstGeom prst="roundRect">
              <a:avLst>
                <a:gd name="adj" fmla="val 16667"/>
              </a:avLst>
            </a:prstGeom>
            <a:solidFill>
              <a:srgbClr val="14914E"/>
            </a:solidFill>
            <a:ln>
              <a:noFill/>
            </a:ln>
          </p:spPr>
          <p:txBody>
            <a:bodyPr spcFirstLastPara="1" wrap="square" lIns="76200" tIns="38075" rIns="76200" bIns="380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pic>
          <p:nvPicPr>
            <p:cNvPr id="158" name="Google Shape;158;p10"/>
            <p:cNvPicPr preferRelativeResize="0"/>
            <p:nvPr/>
          </p:nvPicPr>
          <p:blipFill rotWithShape="1">
            <a:blip r:embed="rId5">
              <a:alphaModFix/>
            </a:blip>
            <a:srcRect l="54698" t="-3348" r="20795" b="2790"/>
            <a:stretch/>
          </p:blipFill>
          <p:spPr>
            <a:xfrm flipH="1">
              <a:off x="4400356" y="3068890"/>
              <a:ext cx="262042" cy="260742"/>
            </a:xfrm>
            <a:prstGeom prst="rect">
              <a:avLst/>
            </a:prstGeom>
            <a:noFill/>
            <a:ln>
              <a:noFill/>
            </a:ln>
          </p:spPr>
        </p:pic>
      </p:grpSp>
      <p:grpSp>
        <p:nvGrpSpPr>
          <p:cNvPr id="159" name="Google Shape;159;p10"/>
          <p:cNvGrpSpPr/>
          <p:nvPr/>
        </p:nvGrpSpPr>
        <p:grpSpPr>
          <a:xfrm>
            <a:off x="4870374" y="1803745"/>
            <a:ext cx="249261" cy="249423"/>
            <a:chOff x="5135034" y="1860358"/>
            <a:chExt cx="289256" cy="289421"/>
          </a:xfrm>
        </p:grpSpPr>
        <p:sp>
          <p:nvSpPr>
            <p:cNvPr id="160" name="Google Shape;160;p10"/>
            <p:cNvSpPr/>
            <p:nvPr/>
          </p:nvSpPr>
          <p:spPr>
            <a:xfrm>
              <a:off x="5135932" y="1860358"/>
              <a:ext cx="288358" cy="289421"/>
            </a:xfrm>
            <a:prstGeom prst="roundRect">
              <a:avLst>
                <a:gd name="adj" fmla="val 16667"/>
              </a:avLst>
            </a:prstGeom>
            <a:solidFill>
              <a:srgbClr val="14914E"/>
            </a:solidFill>
            <a:ln>
              <a:noFill/>
            </a:ln>
          </p:spPr>
          <p:txBody>
            <a:bodyPr spcFirstLastPara="1" wrap="square" lIns="76200" tIns="38075" rIns="76200" bIns="380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pic>
          <p:nvPicPr>
            <p:cNvPr id="161" name="Google Shape;161;p10"/>
            <p:cNvPicPr preferRelativeResize="0"/>
            <p:nvPr/>
          </p:nvPicPr>
          <p:blipFill rotWithShape="1">
            <a:blip r:embed="rId5">
              <a:alphaModFix/>
            </a:blip>
            <a:srcRect l="54698" t="-3348" r="20795" b="2790"/>
            <a:stretch/>
          </p:blipFill>
          <p:spPr>
            <a:xfrm flipH="1">
              <a:off x="5135034" y="1875108"/>
              <a:ext cx="262042" cy="260742"/>
            </a:xfrm>
            <a:prstGeom prst="rect">
              <a:avLst/>
            </a:prstGeom>
            <a:noFill/>
            <a:ln>
              <a:noFill/>
            </a:ln>
          </p:spPr>
        </p:pic>
      </p:grpSp>
      <p:grpSp>
        <p:nvGrpSpPr>
          <p:cNvPr id="162" name="Google Shape;162;p10"/>
          <p:cNvGrpSpPr/>
          <p:nvPr/>
        </p:nvGrpSpPr>
        <p:grpSpPr>
          <a:xfrm>
            <a:off x="5154656" y="1879917"/>
            <a:ext cx="275659" cy="275679"/>
            <a:chOff x="5445656" y="1844640"/>
            <a:chExt cx="319888" cy="319888"/>
          </a:xfrm>
        </p:grpSpPr>
        <p:sp>
          <p:nvSpPr>
            <p:cNvPr id="163" name="Google Shape;163;p10"/>
            <p:cNvSpPr/>
            <p:nvPr/>
          </p:nvSpPr>
          <p:spPr>
            <a:xfrm>
              <a:off x="5445656" y="1844640"/>
              <a:ext cx="319888" cy="319888"/>
            </a:xfrm>
            <a:prstGeom prst="ellipse">
              <a:avLst/>
            </a:prstGeom>
            <a:solidFill>
              <a:srgbClr val="FF8B3D"/>
            </a:solidFill>
            <a:ln>
              <a:noFill/>
            </a:ln>
          </p:spPr>
          <p:txBody>
            <a:bodyPr spcFirstLastPara="1" wrap="square" lIns="76200" tIns="38075" rIns="76200" bIns="380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pic>
          <p:nvPicPr>
            <p:cNvPr id="164" name="Google Shape;164;p10"/>
            <p:cNvPicPr preferRelativeResize="0"/>
            <p:nvPr/>
          </p:nvPicPr>
          <p:blipFill rotWithShape="1">
            <a:blip r:embed="rId4">
              <a:alphaModFix/>
            </a:blip>
            <a:srcRect l="27239" t="-3686" r="49004" b="3127"/>
            <a:stretch/>
          </p:blipFill>
          <p:spPr>
            <a:xfrm flipH="1">
              <a:off x="5470281" y="1875107"/>
              <a:ext cx="252280" cy="258954"/>
            </a:xfrm>
            <a:prstGeom prst="rect">
              <a:avLst/>
            </a:prstGeom>
            <a:noFill/>
            <a:ln>
              <a:noFill/>
            </a:ln>
          </p:spPr>
        </p:pic>
      </p:grpSp>
      <p:grpSp>
        <p:nvGrpSpPr>
          <p:cNvPr id="165" name="Google Shape;165;p10"/>
          <p:cNvGrpSpPr/>
          <p:nvPr/>
        </p:nvGrpSpPr>
        <p:grpSpPr>
          <a:xfrm>
            <a:off x="5642330" y="453033"/>
            <a:ext cx="249261" cy="249423"/>
            <a:chOff x="5938417" y="909357"/>
            <a:chExt cx="289256" cy="289421"/>
          </a:xfrm>
        </p:grpSpPr>
        <p:sp>
          <p:nvSpPr>
            <p:cNvPr id="166" name="Google Shape;166;p10"/>
            <p:cNvSpPr/>
            <p:nvPr/>
          </p:nvSpPr>
          <p:spPr>
            <a:xfrm>
              <a:off x="5939315" y="909357"/>
              <a:ext cx="288358" cy="289421"/>
            </a:xfrm>
            <a:prstGeom prst="roundRect">
              <a:avLst>
                <a:gd name="adj" fmla="val 16667"/>
              </a:avLst>
            </a:prstGeom>
            <a:solidFill>
              <a:srgbClr val="14914E"/>
            </a:solidFill>
            <a:ln>
              <a:noFill/>
            </a:ln>
          </p:spPr>
          <p:txBody>
            <a:bodyPr spcFirstLastPara="1" wrap="square" lIns="76200" tIns="38075" rIns="76200" bIns="380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pic>
          <p:nvPicPr>
            <p:cNvPr id="167" name="Google Shape;167;p10"/>
            <p:cNvPicPr preferRelativeResize="0"/>
            <p:nvPr/>
          </p:nvPicPr>
          <p:blipFill rotWithShape="1">
            <a:blip r:embed="rId5">
              <a:alphaModFix/>
            </a:blip>
            <a:srcRect l="54698" t="-3348" r="20795" b="2790"/>
            <a:stretch/>
          </p:blipFill>
          <p:spPr>
            <a:xfrm flipH="1">
              <a:off x="5938417" y="924107"/>
              <a:ext cx="262042" cy="260742"/>
            </a:xfrm>
            <a:prstGeom prst="rect">
              <a:avLst/>
            </a:prstGeom>
            <a:noFill/>
            <a:ln>
              <a:noFill/>
            </a:ln>
          </p:spPr>
        </p:pic>
      </p:grpSp>
      <p:grpSp>
        <p:nvGrpSpPr>
          <p:cNvPr id="168" name="Google Shape;168;p10"/>
          <p:cNvGrpSpPr/>
          <p:nvPr/>
        </p:nvGrpSpPr>
        <p:grpSpPr>
          <a:xfrm>
            <a:off x="3647013" y="3622314"/>
            <a:ext cx="225811" cy="345380"/>
            <a:chOff x="4824527" y="2832223"/>
            <a:chExt cx="262042" cy="400766"/>
          </a:xfrm>
        </p:grpSpPr>
        <p:sp>
          <p:nvSpPr>
            <p:cNvPr id="169" name="Google Shape;169;p10"/>
            <p:cNvSpPr/>
            <p:nvPr/>
          </p:nvSpPr>
          <p:spPr>
            <a:xfrm>
              <a:off x="4835134" y="2954303"/>
              <a:ext cx="234004" cy="165125"/>
            </a:xfrm>
            <a:prstGeom prst="rect">
              <a:avLst/>
            </a:prstGeom>
            <a:solidFill>
              <a:srgbClr val="518E9E"/>
            </a:solidFill>
            <a:ln>
              <a:noFill/>
            </a:ln>
          </p:spPr>
          <p:txBody>
            <a:bodyPr spcFirstLastPara="1" wrap="square" lIns="76200" tIns="38075" rIns="76200" bIns="380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grpSp>
          <p:nvGrpSpPr>
            <p:cNvPr id="170" name="Google Shape;170;p10"/>
            <p:cNvGrpSpPr/>
            <p:nvPr/>
          </p:nvGrpSpPr>
          <p:grpSpPr>
            <a:xfrm>
              <a:off x="4824527" y="2832223"/>
              <a:ext cx="262042" cy="400766"/>
              <a:chOff x="4824527" y="2832223"/>
              <a:chExt cx="262042" cy="400766"/>
            </a:xfrm>
          </p:grpSpPr>
          <p:grpSp>
            <p:nvGrpSpPr>
              <p:cNvPr id="171" name="Google Shape;171;p10"/>
              <p:cNvGrpSpPr/>
              <p:nvPr/>
            </p:nvGrpSpPr>
            <p:grpSpPr>
              <a:xfrm>
                <a:off x="4832696" y="2832223"/>
                <a:ext cx="236344" cy="400766"/>
                <a:chOff x="4832696" y="2832223"/>
                <a:chExt cx="236344" cy="400766"/>
              </a:xfrm>
            </p:grpSpPr>
            <p:sp>
              <p:nvSpPr>
                <p:cNvPr id="172" name="Google Shape;172;p10"/>
                <p:cNvSpPr/>
                <p:nvPr/>
              </p:nvSpPr>
              <p:spPr>
                <a:xfrm>
                  <a:off x="4834464" y="2832223"/>
                  <a:ext cx="234576" cy="238350"/>
                </a:xfrm>
                <a:prstGeom prst="ellipse">
                  <a:avLst/>
                </a:prstGeom>
                <a:solidFill>
                  <a:srgbClr val="518E9E"/>
                </a:solidFill>
                <a:ln>
                  <a:noFill/>
                </a:ln>
              </p:spPr>
              <p:txBody>
                <a:bodyPr spcFirstLastPara="1" wrap="square" lIns="76200" tIns="38075" rIns="76200" bIns="380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173" name="Google Shape;173;p10"/>
                <p:cNvSpPr/>
                <p:nvPr/>
              </p:nvSpPr>
              <p:spPr>
                <a:xfrm rot="-2665671">
                  <a:off x="4866791" y="3031791"/>
                  <a:ext cx="168154" cy="166082"/>
                </a:xfrm>
                <a:prstGeom prst="rtTriangle">
                  <a:avLst/>
                </a:prstGeom>
                <a:solidFill>
                  <a:srgbClr val="518E9E"/>
                </a:solidFill>
                <a:ln>
                  <a:noFill/>
                </a:ln>
              </p:spPr>
              <p:txBody>
                <a:bodyPr spcFirstLastPara="1" wrap="square" lIns="76200" tIns="38075" rIns="76200" bIns="380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grpSp>
          <p:pic>
            <p:nvPicPr>
              <p:cNvPr id="174" name="Google Shape;174;p10"/>
              <p:cNvPicPr preferRelativeResize="0"/>
              <p:nvPr/>
            </p:nvPicPr>
            <p:blipFill rotWithShape="1">
              <a:blip r:embed="rId6">
                <a:alphaModFix/>
              </a:blip>
              <a:srcRect l="80868" t="-6434" r="-5283" b="6252"/>
              <a:stretch/>
            </p:blipFill>
            <p:spPr>
              <a:xfrm>
                <a:off x="4824527" y="2851191"/>
                <a:ext cx="262042" cy="260742"/>
              </a:xfrm>
              <a:prstGeom prst="rect">
                <a:avLst/>
              </a:prstGeom>
              <a:noFill/>
              <a:ln>
                <a:noFill/>
              </a:ln>
            </p:spPr>
          </p:pic>
        </p:grpSp>
      </p:grpSp>
      <p:grpSp>
        <p:nvGrpSpPr>
          <p:cNvPr id="175" name="Google Shape;175;p10"/>
          <p:cNvGrpSpPr/>
          <p:nvPr/>
        </p:nvGrpSpPr>
        <p:grpSpPr>
          <a:xfrm>
            <a:off x="3888381" y="3663860"/>
            <a:ext cx="225811" cy="345380"/>
            <a:chOff x="4824527" y="2832223"/>
            <a:chExt cx="262042" cy="400766"/>
          </a:xfrm>
        </p:grpSpPr>
        <p:sp>
          <p:nvSpPr>
            <p:cNvPr id="176" name="Google Shape;176;p10"/>
            <p:cNvSpPr/>
            <p:nvPr/>
          </p:nvSpPr>
          <p:spPr>
            <a:xfrm>
              <a:off x="4835134" y="2954303"/>
              <a:ext cx="234004" cy="165125"/>
            </a:xfrm>
            <a:prstGeom prst="rect">
              <a:avLst/>
            </a:prstGeom>
            <a:solidFill>
              <a:srgbClr val="518E9E"/>
            </a:solidFill>
            <a:ln>
              <a:noFill/>
            </a:ln>
          </p:spPr>
          <p:txBody>
            <a:bodyPr spcFirstLastPara="1" wrap="square" lIns="76200" tIns="38075" rIns="76200" bIns="380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grpSp>
          <p:nvGrpSpPr>
            <p:cNvPr id="177" name="Google Shape;177;p10"/>
            <p:cNvGrpSpPr/>
            <p:nvPr/>
          </p:nvGrpSpPr>
          <p:grpSpPr>
            <a:xfrm>
              <a:off x="4824527" y="2832223"/>
              <a:ext cx="262042" cy="400766"/>
              <a:chOff x="4824527" y="2832223"/>
              <a:chExt cx="262042" cy="400766"/>
            </a:xfrm>
          </p:grpSpPr>
          <p:grpSp>
            <p:nvGrpSpPr>
              <p:cNvPr id="178" name="Google Shape;178;p10"/>
              <p:cNvGrpSpPr/>
              <p:nvPr/>
            </p:nvGrpSpPr>
            <p:grpSpPr>
              <a:xfrm>
                <a:off x="4832696" y="2832223"/>
                <a:ext cx="236344" cy="400766"/>
                <a:chOff x="4832696" y="2832223"/>
                <a:chExt cx="236344" cy="400766"/>
              </a:xfrm>
            </p:grpSpPr>
            <p:sp>
              <p:nvSpPr>
                <p:cNvPr id="179" name="Google Shape;179;p10"/>
                <p:cNvSpPr/>
                <p:nvPr/>
              </p:nvSpPr>
              <p:spPr>
                <a:xfrm>
                  <a:off x="4834464" y="2832223"/>
                  <a:ext cx="234576" cy="238350"/>
                </a:xfrm>
                <a:prstGeom prst="ellipse">
                  <a:avLst/>
                </a:prstGeom>
                <a:solidFill>
                  <a:srgbClr val="518E9E"/>
                </a:solidFill>
                <a:ln>
                  <a:noFill/>
                </a:ln>
              </p:spPr>
              <p:txBody>
                <a:bodyPr spcFirstLastPara="1" wrap="square" lIns="76200" tIns="38075" rIns="76200" bIns="380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180" name="Google Shape;180;p10"/>
                <p:cNvSpPr/>
                <p:nvPr/>
              </p:nvSpPr>
              <p:spPr>
                <a:xfrm rot="-2665671">
                  <a:off x="4866791" y="3031791"/>
                  <a:ext cx="168154" cy="166082"/>
                </a:xfrm>
                <a:prstGeom prst="rtTriangle">
                  <a:avLst/>
                </a:prstGeom>
                <a:solidFill>
                  <a:srgbClr val="518E9E"/>
                </a:solidFill>
                <a:ln>
                  <a:noFill/>
                </a:ln>
              </p:spPr>
              <p:txBody>
                <a:bodyPr spcFirstLastPara="1" wrap="square" lIns="76200" tIns="38075" rIns="76200" bIns="380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grpSp>
          <p:pic>
            <p:nvPicPr>
              <p:cNvPr id="181" name="Google Shape;181;p10"/>
              <p:cNvPicPr preferRelativeResize="0"/>
              <p:nvPr/>
            </p:nvPicPr>
            <p:blipFill rotWithShape="1">
              <a:blip r:embed="rId6">
                <a:alphaModFix/>
              </a:blip>
              <a:srcRect l="80868" t="-6434" r="-5283" b="6252"/>
              <a:stretch/>
            </p:blipFill>
            <p:spPr>
              <a:xfrm>
                <a:off x="4824527" y="2851191"/>
                <a:ext cx="262042" cy="260742"/>
              </a:xfrm>
              <a:prstGeom prst="rect">
                <a:avLst/>
              </a:prstGeom>
              <a:noFill/>
              <a:ln>
                <a:noFill/>
              </a:ln>
            </p:spPr>
          </p:pic>
        </p:grpSp>
      </p:grpSp>
      <p:grpSp>
        <p:nvGrpSpPr>
          <p:cNvPr id="182" name="Google Shape;182;p10"/>
          <p:cNvGrpSpPr/>
          <p:nvPr/>
        </p:nvGrpSpPr>
        <p:grpSpPr>
          <a:xfrm>
            <a:off x="5424571" y="169272"/>
            <a:ext cx="225811" cy="345380"/>
            <a:chOff x="4824527" y="2832223"/>
            <a:chExt cx="262042" cy="400766"/>
          </a:xfrm>
        </p:grpSpPr>
        <p:sp>
          <p:nvSpPr>
            <p:cNvPr id="183" name="Google Shape;183;p10"/>
            <p:cNvSpPr/>
            <p:nvPr/>
          </p:nvSpPr>
          <p:spPr>
            <a:xfrm>
              <a:off x="4835134" y="2954303"/>
              <a:ext cx="234004" cy="165125"/>
            </a:xfrm>
            <a:prstGeom prst="rect">
              <a:avLst/>
            </a:prstGeom>
            <a:solidFill>
              <a:srgbClr val="518E9E"/>
            </a:solidFill>
            <a:ln>
              <a:noFill/>
            </a:ln>
          </p:spPr>
          <p:txBody>
            <a:bodyPr spcFirstLastPara="1" wrap="square" lIns="76200" tIns="38075" rIns="76200" bIns="380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grpSp>
          <p:nvGrpSpPr>
            <p:cNvPr id="184" name="Google Shape;184;p10"/>
            <p:cNvGrpSpPr/>
            <p:nvPr/>
          </p:nvGrpSpPr>
          <p:grpSpPr>
            <a:xfrm>
              <a:off x="4824527" y="2832223"/>
              <a:ext cx="262042" cy="400766"/>
              <a:chOff x="4824527" y="2832223"/>
              <a:chExt cx="262042" cy="400766"/>
            </a:xfrm>
          </p:grpSpPr>
          <p:grpSp>
            <p:nvGrpSpPr>
              <p:cNvPr id="185" name="Google Shape;185;p10"/>
              <p:cNvGrpSpPr/>
              <p:nvPr/>
            </p:nvGrpSpPr>
            <p:grpSpPr>
              <a:xfrm>
                <a:off x="4832696" y="2832223"/>
                <a:ext cx="236344" cy="400766"/>
                <a:chOff x="4832696" y="2832223"/>
                <a:chExt cx="236344" cy="400766"/>
              </a:xfrm>
            </p:grpSpPr>
            <p:sp>
              <p:nvSpPr>
                <p:cNvPr id="186" name="Google Shape;186;p10"/>
                <p:cNvSpPr/>
                <p:nvPr/>
              </p:nvSpPr>
              <p:spPr>
                <a:xfrm>
                  <a:off x="4834464" y="2832223"/>
                  <a:ext cx="234576" cy="238350"/>
                </a:xfrm>
                <a:prstGeom prst="ellipse">
                  <a:avLst/>
                </a:prstGeom>
                <a:solidFill>
                  <a:srgbClr val="518E9E"/>
                </a:solidFill>
                <a:ln>
                  <a:noFill/>
                </a:ln>
              </p:spPr>
              <p:txBody>
                <a:bodyPr spcFirstLastPara="1" wrap="square" lIns="76200" tIns="38075" rIns="76200" bIns="380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187" name="Google Shape;187;p10"/>
                <p:cNvSpPr/>
                <p:nvPr/>
              </p:nvSpPr>
              <p:spPr>
                <a:xfrm rot="-2665671">
                  <a:off x="4866791" y="3031791"/>
                  <a:ext cx="168154" cy="166082"/>
                </a:xfrm>
                <a:prstGeom prst="rtTriangle">
                  <a:avLst/>
                </a:prstGeom>
                <a:solidFill>
                  <a:srgbClr val="518E9E"/>
                </a:solidFill>
                <a:ln>
                  <a:noFill/>
                </a:ln>
              </p:spPr>
              <p:txBody>
                <a:bodyPr spcFirstLastPara="1" wrap="square" lIns="76200" tIns="38075" rIns="76200" bIns="380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grpSp>
          <p:pic>
            <p:nvPicPr>
              <p:cNvPr id="188" name="Google Shape;188;p10"/>
              <p:cNvPicPr preferRelativeResize="0"/>
              <p:nvPr/>
            </p:nvPicPr>
            <p:blipFill rotWithShape="1">
              <a:blip r:embed="rId6">
                <a:alphaModFix/>
              </a:blip>
              <a:srcRect l="80868" t="-6434" r="-5283" b="6252"/>
              <a:stretch/>
            </p:blipFill>
            <p:spPr>
              <a:xfrm>
                <a:off x="4824527" y="2851191"/>
                <a:ext cx="262042" cy="260742"/>
              </a:xfrm>
              <a:prstGeom prst="rect">
                <a:avLst/>
              </a:prstGeom>
              <a:noFill/>
              <a:ln>
                <a:noFill/>
              </a:ln>
            </p:spPr>
          </p:pic>
        </p:grpSp>
      </p:grpSp>
      <p:grpSp>
        <p:nvGrpSpPr>
          <p:cNvPr id="189" name="Google Shape;189;p10"/>
          <p:cNvGrpSpPr/>
          <p:nvPr/>
        </p:nvGrpSpPr>
        <p:grpSpPr>
          <a:xfrm>
            <a:off x="8617572" y="2873458"/>
            <a:ext cx="289256" cy="289421"/>
            <a:chOff x="5135034" y="1860358"/>
            <a:chExt cx="289256" cy="289421"/>
          </a:xfrm>
        </p:grpSpPr>
        <p:sp>
          <p:nvSpPr>
            <p:cNvPr id="190" name="Google Shape;190;p10"/>
            <p:cNvSpPr/>
            <p:nvPr/>
          </p:nvSpPr>
          <p:spPr>
            <a:xfrm>
              <a:off x="5135932" y="1860358"/>
              <a:ext cx="288358" cy="289421"/>
            </a:xfrm>
            <a:prstGeom prst="roundRect">
              <a:avLst>
                <a:gd name="adj" fmla="val 16667"/>
              </a:avLst>
            </a:prstGeom>
            <a:solidFill>
              <a:srgbClr val="14914E"/>
            </a:solidFill>
            <a:ln>
              <a:noFill/>
            </a:ln>
          </p:spPr>
          <p:txBody>
            <a:bodyPr spcFirstLastPara="1" wrap="square" lIns="76200" tIns="38075" rIns="76200" bIns="380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pic>
          <p:nvPicPr>
            <p:cNvPr id="191" name="Google Shape;191;p10"/>
            <p:cNvPicPr preferRelativeResize="0"/>
            <p:nvPr/>
          </p:nvPicPr>
          <p:blipFill rotWithShape="1">
            <a:blip r:embed="rId7">
              <a:alphaModFix/>
            </a:blip>
            <a:srcRect l="54698" t="-3348" r="20795" b="2790"/>
            <a:stretch/>
          </p:blipFill>
          <p:spPr>
            <a:xfrm flipH="1">
              <a:off x="5135034" y="1875108"/>
              <a:ext cx="262042" cy="260742"/>
            </a:xfrm>
            <a:prstGeom prst="rect">
              <a:avLst/>
            </a:prstGeom>
            <a:noFill/>
            <a:ln>
              <a:noFill/>
            </a:ln>
          </p:spPr>
        </p:pic>
      </p:grpSp>
      <p:grpSp>
        <p:nvGrpSpPr>
          <p:cNvPr id="192" name="Google Shape;192;p10"/>
          <p:cNvGrpSpPr/>
          <p:nvPr/>
        </p:nvGrpSpPr>
        <p:grpSpPr>
          <a:xfrm>
            <a:off x="8636905" y="3872032"/>
            <a:ext cx="262043" cy="400766"/>
            <a:chOff x="4824527" y="2832223"/>
            <a:chExt cx="262042" cy="400766"/>
          </a:xfrm>
        </p:grpSpPr>
        <p:sp>
          <p:nvSpPr>
            <p:cNvPr id="193" name="Google Shape;193;p10"/>
            <p:cNvSpPr/>
            <p:nvPr/>
          </p:nvSpPr>
          <p:spPr>
            <a:xfrm>
              <a:off x="4835134" y="2954303"/>
              <a:ext cx="234004" cy="165125"/>
            </a:xfrm>
            <a:prstGeom prst="rect">
              <a:avLst/>
            </a:prstGeom>
            <a:solidFill>
              <a:srgbClr val="518E9E"/>
            </a:solidFill>
            <a:ln>
              <a:noFill/>
            </a:ln>
          </p:spPr>
          <p:txBody>
            <a:bodyPr spcFirstLastPara="1" wrap="square" lIns="76200" tIns="38075" rIns="76200" bIns="380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grpSp>
          <p:nvGrpSpPr>
            <p:cNvPr id="194" name="Google Shape;194;p10"/>
            <p:cNvGrpSpPr/>
            <p:nvPr/>
          </p:nvGrpSpPr>
          <p:grpSpPr>
            <a:xfrm>
              <a:off x="4824527" y="2832223"/>
              <a:ext cx="262042" cy="400766"/>
              <a:chOff x="4824527" y="2832223"/>
              <a:chExt cx="262042" cy="400766"/>
            </a:xfrm>
          </p:grpSpPr>
          <p:grpSp>
            <p:nvGrpSpPr>
              <p:cNvPr id="195" name="Google Shape;195;p10"/>
              <p:cNvGrpSpPr/>
              <p:nvPr/>
            </p:nvGrpSpPr>
            <p:grpSpPr>
              <a:xfrm>
                <a:off x="4832696" y="2832223"/>
                <a:ext cx="236344" cy="400766"/>
                <a:chOff x="4832696" y="2832223"/>
                <a:chExt cx="236344" cy="400766"/>
              </a:xfrm>
            </p:grpSpPr>
            <p:sp>
              <p:nvSpPr>
                <p:cNvPr id="196" name="Google Shape;196;p10"/>
                <p:cNvSpPr/>
                <p:nvPr/>
              </p:nvSpPr>
              <p:spPr>
                <a:xfrm>
                  <a:off x="4834464" y="2832223"/>
                  <a:ext cx="234576" cy="238350"/>
                </a:xfrm>
                <a:prstGeom prst="ellipse">
                  <a:avLst/>
                </a:prstGeom>
                <a:solidFill>
                  <a:srgbClr val="518E9E"/>
                </a:solidFill>
                <a:ln>
                  <a:noFill/>
                </a:ln>
              </p:spPr>
              <p:txBody>
                <a:bodyPr spcFirstLastPara="1" wrap="square" lIns="76200" tIns="38075" rIns="76200" bIns="380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197" name="Google Shape;197;p10"/>
                <p:cNvSpPr/>
                <p:nvPr/>
              </p:nvSpPr>
              <p:spPr>
                <a:xfrm rot="-2665671">
                  <a:off x="4866791" y="3031791"/>
                  <a:ext cx="168154" cy="166082"/>
                </a:xfrm>
                <a:prstGeom prst="rtTriangle">
                  <a:avLst/>
                </a:prstGeom>
                <a:solidFill>
                  <a:srgbClr val="518E9E"/>
                </a:solidFill>
                <a:ln>
                  <a:noFill/>
                </a:ln>
              </p:spPr>
              <p:txBody>
                <a:bodyPr spcFirstLastPara="1" wrap="square" lIns="76200" tIns="38075" rIns="76200" bIns="380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grpSp>
          <p:pic>
            <p:nvPicPr>
              <p:cNvPr id="198" name="Google Shape;198;p10"/>
              <p:cNvPicPr preferRelativeResize="0"/>
              <p:nvPr/>
            </p:nvPicPr>
            <p:blipFill rotWithShape="1">
              <a:blip r:embed="rId8">
                <a:alphaModFix/>
              </a:blip>
              <a:srcRect l="80868" t="-6434" r="-5283" b="6252"/>
              <a:stretch/>
            </p:blipFill>
            <p:spPr>
              <a:xfrm>
                <a:off x="4824527" y="2851191"/>
                <a:ext cx="262042" cy="260742"/>
              </a:xfrm>
              <a:prstGeom prst="rect">
                <a:avLst/>
              </a:prstGeom>
              <a:noFill/>
              <a:ln>
                <a:noFill/>
              </a:ln>
            </p:spPr>
          </p:pic>
        </p:grpSp>
      </p:grpSp>
      <p:grpSp>
        <p:nvGrpSpPr>
          <p:cNvPr id="199" name="Google Shape;199;p10"/>
          <p:cNvGrpSpPr/>
          <p:nvPr/>
        </p:nvGrpSpPr>
        <p:grpSpPr>
          <a:xfrm>
            <a:off x="8591759" y="3351127"/>
            <a:ext cx="319888" cy="319888"/>
            <a:chOff x="5445656" y="1844640"/>
            <a:chExt cx="319888" cy="319888"/>
          </a:xfrm>
        </p:grpSpPr>
        <p:sp>
          <p:nvSpPr>
            <p:cNvPr id="200" name="Google Shape;200;p10"/>
            <p:cNvSpPr/>
            <p:nvPr/>
          </p:nvSpPr>
          <p:spPr>
            <a:xfrm>
              <a:off x="5445656" y="1844640"/>
              <a:ext cx="319888" cy="319888"/>
            </a:xfrm>
            <a:prstGeom prst="ellipse">
              <a:avLst/>
            </a:prstGeom>
            <a:solidFill>
              <a:srgbClr val="FF8B3D"/>
            </a:solidFill>
            <a:ln>
              <a:noFill/>
            </a:ln>
          </p:spPr>
          <p:txBody>
            <a:bodyPr spcFirstLastPara="1" wrap="square" lIns="76200" tIns="38075" rIns="76200" bIns="380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pic>
          <p:nvPicPr>
            <p:cNvPr id="201" name="Google Shape;201;p10"/>
            <p:cNvPicPr preferRelativeResize="0"/>
            <p:nvPr/>
          </p:nvPicPr>
          <p:blipFill rotWithShape="1">
            <a:blip r:embed="rId9">
              <a:alphaModFix/>
            </a:blip>
            <a:srcRect l="27239" t="-3686" r="49004" b="3127"/>
            <a:stretch/>
          </p:blipFill>
          <p:spPr>
            <a:xfrm flipH="1">
              <a:off x="5470281" y="1875107"/>
              <a:ext cx="252280" cy="258954"/>
            </a:xfrm>
            <a:prstGeom prst="rect">
              <a:avLst/>
            </a:prstGeom>
            <a:noFill/>
            <a:ln>
              <a:noFill/>
            </a:ln>
          </p:spPr>
        </p:pic>
      </p:grpSp>
      <p:grpSp>
        <p:nvGrpSpPr>
          <p:cNvPr id="202" name="Google Shape;202;p10"/>
          <p:cNvGrpSpPr/>
          <p:nvPr/>
        </p:nvGrpSpPr>
        <p:grpSpPr>
          <a:xfrm>
            <a:off x="8617572" y="4414352"/>
            <a:ext cx="319888" cy="319888"/>
            <a:chOff x="5777361" y="3530081"/>
            <a:chExt cx="319888" cy="319888"/>
          </a:xfrm>
        </p:grpSpPr>
        <p:sp>
          <p:nvSpPr>
            <p:cNvPr id="203" name="Google Shape;203;p10"/>
            <p:cNvSpPr/>
            <p:nvPr/>
          </p:nvSpPr>
          <p:spPr>
            <a:xfrm>
              <a:off x="5777361" y="3530081"/>
              <a:ext cx="319888" cy="319888"/>
            </a:xfrm>
            <a:prstGeom prst="ellipse">
              <a:avLst/>
            </a:prstGeom>
            <a:solidFill>
              <a:schemeClr val="accent1"/>
            </a:solidFill>
            <a:ln>
              <a:noFill/>
            </a:ln>
          </p:spPr>
          <p:txBody>
            <a:bodyPr spcFirstLastPara="1" wrap="square" lIns="76200" tIns="38075" rIns="76200" bIns="380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pic>
          <p:nvPicPr>
            <p:cNvPr id="204" name="Google Shape;204;p10"/>
            <p:cNvPicPr preferRelativeResize="0"/>
            <p:nvPr/>
          </p:nvPicPr>
          <p:blipFill rotWithShape="1">
            <a:blip r:embed="rId9">
              <a:alphaModFix/>
            </a:blip>
            <a:srcRect r="76243"/>
            <a:stretch/>
          </p:blipFill>
          <p:spPr>
            <a:xfrm rot="10800000" flipH="1">
              <a:off x="5817162" y="3560548"/>
              <a:ext cx="252280" cy="258954"/>
            </a:xfrm>
            <a:prstGeom prst="rect">
              <a:avLst/>
            </a:prstGeom>
            <a:noFill/>
            <a:ln>
              <a:noFill/>
            </a:ln>
          </p:spPr>
        </p:pic>
      </p:grpSp>
      <p:grpSp>
        <p:nvGrpSpPr>
          <p:cNvPr id="205" name="Google Shape;205;p10"/>
          <p:cNvGrpSpPr/>
          <p:nvPr/>
        </p:nvGrpSpPr>
        <p:grpSpPr>
          <a:xfrm>
            <a:off x="4839094" y="3675498"/>
            <a:ext cx="275641" cy="275642"/>
            <a:chOff x="5527990" y="3750678"/>
            <a:chExt cx="393774" cy="393774"/>
          </a:xfrm>
        </p:grpSpPr>
        <p:sp>
          <p:nvSpPr>
            <p:cNvPr id="206" name="Google Shape;206;p10"/>
            <p:cNvSpPr/>
            <p:nvPr/>
          </p:nvSpPr>
          <p:spPr>
            <a:xfrm>
              <a:off x="5527990" y="3750678"/>
              <a:ext cx="393774" cy="393774"/>
            </a:xfrm>
            <a:prstGeom prst="ellipse">
              <a:avLst/>
            </a:prstGeom>
            <a:solidFill>
              <a:srgbClr val="FF8B3D"/>
            </a:solidFill>
            <a:ln>
              <a:noFill/>
            </a:ln>
          </p:spPr>
          <p:txBody>
            <a:bodyPr spcFirstLastPara="1" wrap="square" lIns="76200" tIns="38075" rIns="76200" bIns="380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pic>
          <p:nvPicPr>
            <p:cNvPr id="207" name="Google Shape;207;p10"/>
            <p:cNvPicPr preferRelativeResize="0"/>
            <p:nvPr/>
          </p:nvPicPr>
          <p:blipFill rotWithShape="1">
            <a:blip r:embed="rId4">
              <a:alphaModFix/>
            </a:blip>
            <a:srcRect l="27239" t="-3686" r="49004" b="3127"/>
            <a:stretch/>
          </p:blipFill>
          <p:spPr>
            <a:xfrm flipH="1">
              <a:off x="5560423" y="3788182"/>
              <a:ext cx="310550" cy="318766"/>
            </a:xfrm>
            <a:prstGeom prst="rect">
              <a:avLst/>
            </a:prstGeom>
            <a:noFill/>
            <a:ln>
              <a:noFill/>
            </a:ln>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208"/>
        <p:cNvGrpSpPr/>
        <p:nvPr/>
      </p:nvGrpSpPr>
      <p:grpSpPr>
        <a:xfrm>
          <a:off x="0" y="0"/>
          <a:ext cx="0" cy="0"/>
          <a:chOff x="0" y="0"/>
          <a:chExt cx="0" cy="0"/>
        </a:xfrm>
      </p:grpSpPr>
      <p:pic>
        <p:nvPicPr>
          <p:cNvPr id="209" name="Google Shape;209;p11"/>
          <p:cNvPicPr preferRelativeResize="0"/>
          <p:nvPr/>
        </p:nvPicPr>
        <p:blipFill rotWithShape="1">
          <a:blip r:embed="rId2">
            <a:alphaModFix/>
          </a:blip>
          <a:srcRect/>
          <a:stretch/>
        </p:blipFill>
        <p:spPr>
          <a:xfrm>
            <a:off x="-17344" y="-99182"/>
            <a:ext cx="12209343" cy="5217887"/>
          </a:xfrm>
          <a:prstGeom prst="rect">
            <a:avLst/>
          </a:prstGeom>
          <a:noFill/>
          <a:ln>
            <a:noFill/>
          </a:ln>
        </p:spPr>
      </p:pic>
      <p:sp>
        <p:nvSpPr>
          <p:cNvPr id="210" name="Google Shape;210;p11"/>
          <p:cNvSpPr/>
          <p:nvPr/>
        </p:nvSpPr>
        <p:spPr>
          <a:xfrm>
            <a:off x="441345" y="386807"/>
            <a:ext cx="4506400" cy="4723800"/>
          </a:xfrm>
          <a:prstGeom prst="rect">
            <a:avLst/>
          </a:prstGeom>
          <a:solidFill>
            <a:srgbClr val="75114A">
              <a:alpha val="68235"/>
            </a:srgbClr>
          </a:solidFill>
          <a:ln>
            <a:noFill/>
          </a:ln>
        </p:spPr>
        <p:txBody>
          <a:bodyPr spcFirstLastPara="1" wrap="square" lIns="76200" tIns="38075" rIns="76200" bIns="380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Garamond"/>
              <a:ea typeface="Garamond"/>
              <a:cs typeface="Garamond"/>
              <a:sym typeface="Garamond"/>
            </a:endParaRPr>
          </a:p>
        </p:txBody>
      </p:sp>
      <p:sp>
        <p:nvSpPr>
          <p:cNvPr id="211" name="Google Shape;211;p11"/>
          <p:cNvSpPr/>
          <p:nvPr/>
        </p:nvSpPr>
        <p:spPr>
          <a:xfrm>
            <a:off x="2887678" y="5972158"/>
            <a:ext cx="675316" cy="620798"/>
          </a:xfrm>
          <a:custGeom>
            <a:avLst/>
            <a:gdLst/>
            <a:ahLst/>
            <a:cxnLst/>
            <a:rect l="l" t="t" r="r" b="b"/>
            <a:pathLst>
              <a:path w="1426725" h="6897756" extrusionOk="0">
                <a:moveTo>
                  <a:pt x="0" y="0"/>
                </a:moveTo>
                <a:lnTo>
                  <a:pt x="435484" y="0"/>
                </a:lnTo>
                <a:lnTo>
                  <a:pt x="1426725" y="6897756"/>
                </a:lnTo>
                <a:lnTo>
                  <a:pt x="998924" y="6890072"/>
                </a:lnTo>
                <a:lnTo>
                  <a:pt x="0" y="0"/>
                </a:lnTo>
                <a:close/>
              </a:path>
            </a:pathLst>
          </a:custGeom>
          <a:solidFill>
            <a:srgbClr val="D9C49F"/>
          </a:solidFill>
          <a:ln>
            <a:noFill/>
          </a:ln>
        </p:spPr>
        <p:txBody>
          <a:bodyPr spcFirstLastPara="1" wrap="square" lIns="76200" tIns="38075" rIns="76200" bIns="380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Garamond"/>
              <a:ea typeface="Garamond"/>
              <a:cs typeface="Garamond"/>
              <a:sym typeface="Garamond"/>
            </a:endParaRPr>
          </a:p>
        </p:txBody>
      </p:sp>
      <p:sp>
        <p:nvSpPr>
          <p:cNvPr id="212" name="Google Shape;212;p11"/>
          <p:cNvSpPr/>
          <p:nvPr/>
        </p:nvSpPr>
        <p:spPr>
          <a:xfrm>
            <a:off x="-8075" y="5972159"/>
            <a:ext cx="3377037" cy="660616"/>
          </a:xfrm>
          <a:custGeom>
            <a:avLst/>
            <a:gdLst/>
            <a:ahLst/>
            <a:cxnLst/>
            <a:rect l="l" t="t" r="r" b="b"/>
            <a:pathLst>
              <a:path w="7134587" h="7340175" extrusionOk="0">
                <a:moveTo>
                  <a:pt x="4802" y="198195"/>
                </a:moveTo>
                <a:lnTo>
                  <a:pt x="6143346" y="0"/>
                </a:lnTo>
                <a:lnTo>
                  <a:pt x="7134587" y="6897756"/>
                </a:lnTo>
                <a:lnTo>
                  <a:pt x="493" y="7340175"/>
                </a:lnTo>
                <a:cubicBezTo>
                  <a:pt x="-2266" y="5025580"/>
                  <a:pt x="7561" y="2512790"/>
                  <a:pt x="4802" y="198195"/>
                </a:cubicBezTo>
                <a:close/>
              </a:path>
            </a:pathLst>
          </a:custGeom>
          <a:solidFill>
            <a:srgbClr val="75114A"/>
          </a:solidFill>
          <a:ln>
            <a:noFill/>
          </a:ln>
        </p:spPr>
        <p:txBody>
          <a:bodyPr spcFirstLastPara="1" wrap="square" lIns="76200" tIns="38075" rIns="76200" bIns="380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Garamond"/>
              <a:ea typeface="Garamond"/>
              <a:cs typeface="Garamond"/>
              <a:sym typeface="Garamond"/>
            </a:endParaRPr>
          </a:p>
        </p:txBody>
      </p:sp>
      <p:sp>
        <p:nvSpPr>
          <p:cNvPr id="213" name="Google Shape;213;p11"/>
          <p:cNvSpPr/>
          <p:nvPr/>
        </p:nvSpPr>
        <p:spPr>
          <a:xfrm rot="10800000">
            <a:off x="3171130" y="5956679"/>
            <a:ext cx="9054711" cy="620799"/>
          </a:xfrm>
          <a:custGeom>
            <a:avLst/>
            <a:gdLst/>
            <a:ahLst/>
            <a:cxnLst/>
            <a:rect l="l" t="t" r="r" b="b"/>
            <a:pathLst>
              <a:path w="19129670" h="6897768" extrusionOk="0">
                <a:moveTo>
                  <a:pt x="23" y="0"/>
                </a:moveTo>
                <a:lnTo>
                  <a:pt x="18138429" y="12"/>
                </a:lnTo>
                <a:lnTo>
                  <a:pt x="19129670" y="6897768"/>
                </a:lnTo>
                <a:lnTo>
                  <a:pt x="58804" y="6587497"/>
                </a:lnTo>
                <a:cubicBezTo>
                  <a:pt x="60183" y="4303588"/>
                  <a:pt x="-1356" y="2283909"/>
                  <a:pt x="23" y="0"/>
                </a:cubicBezTo>
                <a:close/>
              </a:path>
            </a:pathLst>
          </a:custGeom>
          <a:solidFill>
            <a:srgbClr val="D8D8D8">
              <a:alpha val="60392"/>
            </a:srgbClr>
          </a:solidFill>
          <a:ln>
            <a:noFill/>
          </a:ln>
        </p:spPr>
        <p:txBody>
          <a:bodyPr spcFirstLastPara="1" wrap="square" lIns="76200" tIns="38075" rIns="76200" bIns="380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Garamond"/>
              <a:ea typeface="Garamond"/>
              <a:cs typeface="Garamond"/>
              <a:sym typeface="Garamond"/>
            </a:endParaRPr>
          </a:p>
        </p:txBody>
      </p:sp>
      <p:pic>
        <p:nvPicPr>
          <p:cNvPr id="214" name="Google Shape;214;p11"/>
          <p:cNvPicPr preferRelativeResize="0"/>
          <p:nvPr/>
        </p:nvPicPr>
        <p:blipFill rotWithShape="1">
          <a:blip r:embed="rId3">
            <a:alphaModFix/>
          </a:blip>
          <a:srcRect/>
          <a:stretch/>
        </p:blipFill>
        <p:spPr>
          <a:xfrm>
            <a:off x="441345" y="6100830"/>
            <a:ext cx="1229499" cy="284651"/>
          </a:xfrm>
          <a:prstGeom prst="rect">
            <a:avLst/>
          </a:prstGeom>
          <a:noFill/>
          <a:ln>
            <a:noFill/>
          </a:ln>
        </p:spPr>
      </p:pic>
      <p:sp>
        <p:nvSpPr>
          <p:cNvPr id="215" name="Google Shape;215;p11"/>
          <p:cNvSpPr txBox="1">
            <a:spLocks noGrp="1"/>
          </p:cNvSpPr>
          <p:nvPr>
            <p:ph type="ctrTitle"/>
          </p:nvPr>
        </p:nvSpPr>
        <p:spPr>
          <a:xfrm>
            <a:off x="720933" y="434781"/>
            <a:ext cx="4048800" cy="2071800"/>
          </a:xfrm>
          <a:prstGeom prst="rect">
            <a:avLst/>
          </a:prstGeom>
          <a:noFill/>
          <a:ln>
            <a:noFill/>
          </a:ln>
        </p:spPr>
        <p:txBody>
          <a:bodyPr spcFirstLastPara="1" wrap="square" lIns="76200" tIns="76200" rIns="76200" bIns="76200" anchor="t" anchorCtr="0">
            <a:noAutofit/>
          </a:bodyPr>
          <a:lstStyle>
            <a:lvl1pPr marR="0" lvl="0" algn="l" rtl="0">
              <a:lnSpc>
                <a:spcPct val="90000"/>
              </a:lnSpc>
              <a:spcBef>
                <a:spcPts val="0"/>
              </a:spcBef>
              <a:spcAft>
                <a:spcPts val="0"/>
              </a:spcAft>
              <a:buClr>
                <a:schemeClr val="lt1"/>
              </a:buClr>
              <a:buSzPts val="5500"/>
              <a:buFont typeface="Calibri"/>
              <a:buNone/>
              <a:defRPr sz="55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9pPr>
          </a:lstStyle>
          <a:p>
            <a:endParaRPr/>
          </a:p>
        </p:txBody>
      </p:sp>
      <p:sp>
        <p:nvSpPr>
          <p:cNvPr id="216" name="Google Shape;216;p11"/>
          <p:cNvSpPr txBox="1">
            <a:spLocks noGrp="1"/>
          </p:cNvSpPr>
          <p:nvPr>
            <p:ph type="subTitle" idx="1"/>
          </p:nvPr>
        </p:nvSpPr>
        <p:spPr>
          <a:xfrm>
            <a:off x="720933" y="2838917"/>
            <a:ext cx="4048800" cy="1963800"/>
          </a:xfrm>
          <a:prstGeom prst="rect">
            <a:avLst/>
          </a:prstGeom>
          <a:noFill/>
          <a:ln>
            <a:noFill/>
          </a:ln>
        </p:spPr>
        <p:txBody>
          <a:bodyPr spcFirstLastPara="1" wrap="square" lIns="76200" tIns="76200" rIns="76200" bIns="76200" anchor="t" anchorCtr="0">
            <a:noAutofit/>
          </a:bodyPr>
          <a:lstStyle>
            <a:lvl1pPr marR="0" lvl="0" algn="l" rtl="0">
              <a:lnSpc>
                <a:spcPct val="90000"/>
              </a:lnSpc>
              <a:spcBef>
                <a:spcPts val="8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1700"/>
              <a:buFont typeface="Arial"/>
              <a:buNone/>
              <a:defRPr sz="1700" b="0" i="0" u="none" strike="noStrike" cap="none">
                <a:solidFill>
                  <a:schemeClr val="dk1"/>
                </a:solidFill>
                <a:latin typeface="Garamond"/>
                <a:ea typeface="Garamond"/>
                <a:cs typeface="Garamond"/>
                <a:sym typeface="Garamond"/>
              </a:defRPr>
            </a:lvl2pPr>
            <a:lvl3pPr marR="0" lvl="2"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3pPr>
            <a:lvl4pPr marR="0" lvl="3" algn="ctr" rtl="0">
              <a:lnSpc>
                <a:spcPct val="90000"/>
              </a:lnSpc>
              <a:spcBef>
                <a:spcPts val="500"/>
              </a:spcBef>
              <a:spcAft>
                <a:spcPts val="0"/>
              </a:spcAft>
              <a:buClr>
                <a:schemeClr val="dk1"/>
              </a:buClr>
              <a:buSzPts val="1300"/>
              <a:buFont typeface="Arial"/>
              <a:buNone/>
              <a:defRPr sz="1300" b="0" i="0" u="none" strike="noStrike" cap="none">
                <a:solidFill>
                  <a:schemeClr val="dk1"/>
                </a:solidFill>
                <a:latin typeface="Garamond"/>
                <a:ea typeface="Garamond"/>
                <a:cs typeface="Garamond"/>
                <a:sym typeface="Garamond"/>
              </a:defRPr>
            </a:lvl4pPr>
            <a:lvl5pPr marR="0" lvl="4" algn="ctr" rtl="0">
              <a:lnSpc>
                <a:spcPct val="90000"/>
              </a:lnSpc>
              <a:spcBef>
                <a:spcPts val="500"/>
              </a:spcBef>
              <a:spcAft>
                <a:spcPts val="0"/>
              </a:spcAft>
              <a:buClr>
                <a:schemeClr val="dk1"/>
              </a:buClr>
              <a:buSzPts val="1300"/>
              <a:buFont typeface="Arial"/>
              <a:buNone/>
              <a:defRPr sz="1300" b="0" i="0" u="none" strike="noStrike" cap="none">
                <a:solidFill>
                  <a:schemeClr val="dk1"/>
                </a:solidFill>
                <a:latin typeface="Garamond"/>
                <a:ea typeface="Garamond"/>
                <a:cs typeface="Garamond"/>
                <a:sym typeface="Garamond"/>
              </a:defRPr>
            </a:lvl5pPr>
            <a:lvl6pPr marR="0" lvl="5" algn="ctr" rtl="0">
              <a:lnSpc>
                <a:spcPct val="90000"/>
              </a:lnSpc>
              <a:spcBef>
                <a:spcPts val="500"/>
              </a:spcBef>
              <a:spcAft>
                <a:spcPts val="0"/>
              </a:spcAft>
              <a:buClr>
                <a:schemeClr val="dk1"/>
              </a:buClr>
              <a:buSzPts val="1300"/>
              <a:buFont typeface="Arial"/>
              <a:buNone/>
              <a:defRPr sz="1300" b="0" i="0" u="none" strike="noStrike" cap="none">
                <a:solidFill>
                  <a:schemeClr val="dk1"/>
                </a:solidFill>
                <a:latin typeface="Garamond"/>
                <a:ea typeface="Garamond"/>
                <a:cs typeface="Garamond"/>
                <a:sym typeface="Garamond"/>
              </a:defRPr>
            </a:lvl6pPr>
            <a:lvl7pPr marR="0" lvl="6" algn="ctr" rtl="0">
              <a:lnSpc>
                <a:spcPct val="90000"/>
              </a:lnSpc>
              <a:spcBef>
                <a:spcPts val="500"/>
              </a:spcBef>
              <a:spcAft>
                <a:spcPts val="0"/>
              </a:spcAft>
              <a:buClr>
                <a:schemeClr val="dk1"/>
              </a:buClr>
              <a:buSzPts val="1300"/>
              <a:buFont typeface="Arial"/>
              <a:buNone/>
              <a:defRPr sz="1300" b="0" i="0" u="none" strike="noStrike" cap="none">
                <a:solidFill>
                  <a:schemeClr val="dk1"/>
                </a:solidFill>
                <a:latin typeface="Garamond"/>
                <a:ea typeface="Garamond"/>
                <a:cs typeface="Garamond"/>
                <a:sym typeface="Garamond"/>
              </a:defRPr>
            </a:lvl7pPr>
            <a:lvl8pPr marR="0" lvl="7" algn="ctr" rtl="0">
              <a:lnSpc>
                <a:spcPct val="90000"/>
              </a:lnSpc>
              <a:spcBef>
                <a:spcPts val="500"/>
              </a:spcBef>
              <a:spcAft>
                <a:spcPts val="0"/>
              </a:spcAft>
              <a:buClr>
                <a:schemeClr val="dk1"/>
              </a:buClr>
              <a:buSzPts val="1300"/>
              <a:buFont typeface="Arial"/>
              <a:buNone/>
              <a:defRPr sz="1300" b="0" i="0" u="none" strike="noStrike" cap="none">
                <a:solidFill>
                  <a:schemeClr val="dk1"/>
                </a:solidFill>
                <a:latin typeface="Garamond"/>
                <a:ea typeface="Garamond"/>
                <a:cs typeface="Garamond"/>
                <a:sym typeface="Garamond"/>
              </a:defRPr>
            </a:lvl8pPr>
            <a:lvl9pPr marR="0" lvl="8" algn="ctr" rtl="0">
              <a:lnSpc>
                <a:spcPct val="90000"/>
              </a:lnSpc>
              <a:spcBef>
                <a:spcPts val="500"/>
              </a:spcBef>
              <a:spcAft>
                <a:spcPts val="0"/>
              </a:spcAft>
              <a:buClr>
                <a:schemeClr val="dk1"/>
              </a:buClr>
              <a:buSzPts val="1300"/>
              <a:buFont typeface="Arial"/>
              <a:buNone/>
              <a:defRPr sz="1300" b="0" i="0" u="none" strike="noStrike" cap="none">
                <a:solidFill>
                  <a:schemeClr val="dk1"/>
                </a:solidFill>
                <a:latin typeface="Garamond"/>
                <a:ea typeface="Garamond"/>
                <a:cs typeface="Garamond"/>
                <a:sym typeface="Garamond"/>
              </a:defRPr>
            </a:lvl9pPr>
          </a:lstStyle>
          <a:p>
            <a:endParaRPr/>
          </a:p>
        </p:txBody>
      </p:sp>
      <p:sp>
        <p:nvSpPr>
          <p:cNvPr id="217" name="Google Shape;217;p11"/>
          <p:cNvSpPr txBox="1">
            <a:spLocks noGrp="1"/>
          </p:cNvSpPr>
          <p:nvPr>
            <p:ph type="dt" idx="10"/>
          </p:nvPr>
        </p:nvSpPr>
        <p:spPr>
          <a:xfrm>
            <a:off x="3670465" y="6118555"/>
            <a:ext cx="2743200" cy="365100"/>
          </a:xfrm>
          <a:prstGeom prst="rect">
            <a:avLst/>
          </a:prstGeom>
          <a:noFill/>
          <a:ln>
            <a:noFill/>
          </a:ln>
        </p:spPr>
        <p:txBody>
          <a:bodyPr spcFirstLastPara="1" wrap="square" lIns="76200" tIns="76200" rIns="76200" bIns="76200" anchor="ctr" anchorCtr="0">
            <a:noAutofit/>
          </a:bodyPr>
          <a:lstStyle>
            <a:lvl1pPr marR="0" lvl="0" algn="l" rtl="0">
              <a:lnSpc>
                <a:spcPct val="100000"/>
              </a:lnSpc>
              <a:spcBef>
                <a:spcPts val="0"/>
              </a:spcBef>
              <a:spcAft>
                <a:spcPts val="0"/>
              </a:spcAft>
              <a:buClr>
                <a:srgbClr val="000000"/>
              </a:buClr>
              <a:buSzPts val="1200"/>
              <a:buFont typeface="Arial"/>
              <a:buNone/>
              <a:defRPr sz="1000" b="0" i="0" u="none" strike="noStrike" cap="none">
                <a:solidFill>
                  <a:schemeClr val="lt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218" name="Google Shape;218;p11"/>
          <p:cNvSpPr txBox="1">
            <a:spLocks noGrp="1"/>
          </p:cNvSpPr>
          <p:nvPr>
            <p:ph type="ftr" idx="11"/>
          </p:nvPr>
        </p:nvSpPr>
        <p:spPr>
          <a:xfrm>
            <a:off x="7771263" y="6118554"/>
            <a:ext cx="4114800" cy="365100"/>
          </a:xfrm>
          <a:prstGeom prst="rect">
            <a:avLst/>
          </a:prstGeom>
          <a:noFill/>
          <a:ln>
            <a:noFill/>
          </a:ln>
        </p:spPr>
        <p:txBody>
          <a:bodyPr spcFirstLastPara="1" wrap="square" lIns="76200" tIns="76200" rIns="76200" bIns="76200" anchor="ctr" anchorCtr="0">
            <a:noAutofit/>
          </a:bodyPr>
          <a:lstStyle>
            <a:lvl1pPr marR="0" lvl="0" algn="r" rtl="0">
              <a:lnSpc>
                <a:spcPct val="100000"/>
              </a:lnSpc>
              <a:spcBef>
                <a:spcPts val="0"/>
              </a:spcBef>
              <a:spcAft>
                <a:spcPts val="0"/>
              </a:spcAft>
              <a:buClr>
                <a:srgbClr val="000000"/>
              </a:buClr>
              <a:buSzPts val="1200"/>
              <a:buFont typeface="Arial"/>
              <a:buNone/>
              <a:defRPr sz="1000" b="0" i="0" u="none" strike="noStrike" cap="none">
                <a:solidFill>
                  <a:schemeClr val="lt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ext Slide - Content &amp; Picture">
  <p:cSld name="Text Slide - Content &amp; Picture">
    <p:spTree>
      <p:nvGrpSpPr>
        <p:cNvPr id="1" name="Shape 219"/>
        <p:cNvGrpSpPr/>
        <p:nvPr/>
      </p:nvGrpSpPr>
      <p:grpSpPr>
        <a:xfrm>
          <a:off x="0" y="0"/>
          <a:ext cx="0" cy="0"/>
          <a:chOff x="0" y="0"/>
          <a:chExt cx="0" cy="0"/>
        </a:xfrm>
      </p:grpSpPr>
      <p:sp>
        <p:nvSpPr>
          <p:cNvPr id="220" name="Google Shape;220;p12"/>
          <p:cNvSpPr txBox="1">
            <a:spLocks noGrp="1"/>
          </p:cNvSpPr>
          <p:nvPr>
            <p:ph type="title"/>
          </p:nvPr>
        </p:nvSpPr>
        <p:spPr>
          <a:xfrm>
            <a:off x="838200" y="365125"/>
            <a:ext cx="5181600" cy="1325400"/>
          </a:xfrm>
          <a:prstGeom prst="rect">
            <a:avLst/>
          </a:prstGeom>
          <a:noFill/>
          <a:ln>
            <a:noFill/>
          </a:ln>
        </p:spPr>
        <p:txBody>
          <a:bodyPr spcFirstLastPara="1" wrap="square" lIns="76200" tIns="76200" rIns="76200" bIns="76200" anchor="ctr" anchorCtr="0">
            <a:noAutofit/>
          </a:bodyPr>
          <a:lstStyle>
            <a:lvl1pPr marR="0" lvl="0" algn="l" rtl="0">
              <a:lnSpc>
                <a:spcPct val="90000"/>
              </a:lnSpc>
              <a:spcBef>
                <a:spcPts val="0"/>
              </a:spcBef>
              <a:spcAft>
                <a:spcPts val="0"/>
              </a:spcAft>
              <a:buClr>
                <a:srgbClr val="75114A"/>
              </a:buClr>
              <a:buSzPts val="3700"/>
              <a:buFont typeface="Calibri"/>
              <a:buNone/>
              <a:defRPr sz="3700" b="0" i="0" u="none" strike="noStrike" cap="none">
                <a:solidFill>
                  <a:srgbClr val="75114A"/>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9pPr>
          </a:lstStyle>
          <a:p>
            <a:endParaRPr/>
          </a:p>
        </p:txBody>
      </p:sp>
      <p:sp>
        <p:nvSpPr>
          <p:cNvPr id="221" name="Google Shape;221;p12"/>
          <p:cNvSpPr txBox="1">
            <a:spLocks noGrp="1"/>
          </p:cNvSpPr>
          <p:nvPr>
            <p:ph type="body" idx="1"/>
          </p:nvPr>
        </p:nvSpPr>
        <p:spPr>
          <a:xfrm>
            <a:off x="838200" y="1825625"/>
            <a:ext cx="5181600" cy="3980400"/>
          </a:xfrm>
          <a:prstGeom prst="rect">
            <a:avLst/>
          </a:prstGeom>
          <a:noFill/>
          <a:ln>
            <a:noFill/>
          </a:ln>
        </p:spPr>
        <p:txBody>
          <a:bodyPr spcFirstLastPara="1" wrap="square" lIns="76200" tIns="76200" rIns="76200" bIns="76200" anchor="t" anchorCtr="0">
            <a:noAutofit/>
          </a:bodyPr>
          <a:lstStyle>
            <a:lvl1pPr marL="457200" marR="0" lvl="0" indent="-374650" algn="l" rtl="0">
              <a:lnSpc>
                <a:spcPct val="90000"/>
              </a:lnSpc>
              <a:spcBef>
                <a:spcPts val="800"/>
              </a:spcBef>
              <a:spcAft>
                <a:spcPts val="0"/>
              </a:spcAft>
              <a:buClr>
                <a:srgbClr val="3F3F3F"/>
              </a:buClr>
              <a:buSzPts val="2300"/>
              <a:buFont typeface="Arial"/>
              <a:buChar char="•"/>
              <a:defRPr sz="2300" b="0" i="0" u="none" strike="noStrike" cap="none">
                <a:solidFill>
                  <a:srgbClr val="3F3F3F"/>
                </a:solidFill>
                <a:latin typeface="Calibri"/>
                <a:ea typeface="Calibri"/>
                <a:cs typeface="Calibri"/>
                <a:sym typeface="Calibri"/>
              </a:defRPr>
            </a:lvl1pPr>
            <a:lvl2pPr marL="914400" marR="0" lvl="1" indent="-355600" algn="l" rtl="0">
              <a:lnSpc>
                <a:spcPct val="90000"/>
              </a:lnSpc>
              <a:spcBef>
                <a:spcPts val="500"/>
              </a:spcBef>
              <a:spcAft>
                <a:spcPts val="0"/>
              </a:spcAft>
              <a:buClr>
                <a:srgbClr val="3F3F3F"/>
              </a:buClr>
              <a:buSzPts val="2000"/>
              <a:buFont typeface="Arial"/>
              <a:buChar char="•"/>
              <a:defRPr sz="2000" b="0" i="0" u="none" strike="noStrike" cap="none">
                <a:solidFill>
                  <a:srgbClr val="3F3F3F"/>
                </a:solidFill>
                <a:latin typeface="Calibri"/>
                <a:ea typeface="Calibri"/>
                <a:cs typeface="Calibri"/>
                <a:sym typeface="Calibri"/>
              </a:defRPr>
            </a:lvl2pPr>
            <a:lvl3pPr marL="1371600" marR="0" lvl="2" indent="-336550" algn="l" rtl="0">
              <a:lnSpc>
                <a:spcPct val="90000"/>
              </a:lnSpc>
              <a:spcBef>
                <a:spcPts val="500"/>
              </a:spcBef>
              <a:spcAft>
                <a:spcPts val="0"/>
              </a:spcAft>
              <a:buClr>
                <a:srgbClr val="3F3F3F"/>
              </a:buClr>
              <a:buSzPts val="1700"/>
              <a:buFont typeface="Arial"/>
              <a:buChar char="•"/>
              <a:defRPr sz="1700" b="0" i="0" u="none" strike="noStrike" cap="none">
                <a:solidFill>
                  <a:srgbClr val="3F3F3F"/>
                </a:solidFill>
                <a:latin typeface="Calibri"/>
                <a:ea typeface="Calibri"/>
                <a:cs typeface="Calibri"/>
                <a:sym typeface="Calibri"/>
              </a:defRPr>
            </a:lvl3pPr>
            <a:lvl4pPr marL="1828800" marR="0" lvl="3" indent="-330200"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Calibri"/>
                <a:ea typeface="Calibri"/>
                <a:cs typeface="Calibri"/>
                <a:sym typeface="Calibri"/>
              </a:defRPr>
            </a:lvl4pPr>
            <a:lvl5pPr marL="2286000" marR="0" lvl="4" indent="-330200"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Calibri"/>
                <a:ea typeface="Calibri"/>
                <a:cs typeface="Calibri"/>
                <a:sym typeface="Calibri"/>
              </a:defRPr>
            </a:lvl5pPr>
            <a:lvl6pPr marL="2743200" marR="0" lvl="5"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Garamond"/>
                <a:ea typeface="Garamond"/>
                <a:cs typeface="Garamond"/>
                <a:sym typeface="Garamond"/>
              </a:defRPr>
            </a:lvl6pPr>
            <a:lvl7pPr marL="3200400" marR="0" lvl="6"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Garamond"/>
                <a:ea typeface="Garamond"/>
                <a:cs typeface="Garamond"/>
                <a:sym typeface="Garamond"/>
              </a:defRPr>
            </a:lvl7pPr>
            <a:lvl8pPr marL="3657600" marR="0" lvl="7"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Garamond"/>
                <a:ea typeface="Garamond"/>
                <a:cs typeface="Garamond"/>
                <a:sym typeface="Garamond"/>
              </a:defRPr>
            </a:lvl8pPr>
            <a:lvl9pPr marL="4114800" marR="0" lvl="8"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Garamond"/>
                <a:ea typeface="Garamond"/>
                <a:cs typeface="Garamond"/>
                <a:sym typeface="Garamond"/>
              </a:defRPr>
            </a:lvl9pPr>
          </a:lstStyle>
          <a:p>
            <a:endParaRPr/>
          </a:p>
        </p:txBody>
      </p:sp>
      <p:sp>
        <p:nvSpPr>
          <p:cNvPr id="222" name="Google Shape;222;p12"/>
          <p:cNvSpPr/>
          <p:nvPr/>
        </p:nvSpPr>
        <p:spPr>
          <a:xfrm>
            <a:off x="2887678" y="5972158"/>
            <a:ext cx="675316" cy="620798"/>
          </a:xfrm>
          <a:custGeom>
            <a:avLst/>
            <a:gdLst/>
            <a:ahLst/>
            <a:cxnLst/>
            <a:rect l="l" t="t" r="r" b="b"/>
            <a:pathLst>
              <a:path w="1426725" h="6897756" extrusionOk="0">
                <a:moveTo>
                  <a:pt x="0" y="0"/>
                </a:moveTo>
                <a:lnTo>
                  <a:pt x="435484" y="0"/>
                </a:lnTo>
                <a:lnTo>
                  <a:pt x="1426725" y="6897756"/>
                </a:lnTo>
                <a:lnTo>
                  <a:pt x="998924" y="6890072"/>
                </a:lnTo>
                <a:lnTo>
                  <a:pt x="0" y="0"/>
                </a:lnTo>
                <a:close/>
              </a:path>
            </a:pathLst>
          </a:custGeom>
          <a:solidFill>
            <a:srgbClr val="D9C49F"/>
          </a:solidFill>
          <a:ln>
            <a:noFill/>
          </a:ln>
        </p:spPr>
        <p:txBody>
          <a:bodyPr spcFirstLastPara="1" wrap="square" lIns="76200" tIns="38075" rIns="76200" bIns="380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Garamond"/>
              <a:ea typeface="Garamond"/>
              <a:cs typeface="Garamond"/>
              <a:sym typeface="Garamond"/>
            </a:endParaRPr>
          </a:p>
        </p:txBody>
      </p:sp>
      <p:sp>
        <p:nvSpPr>
          <p:cNvPr id="223" name="Google Shape;223;p12"/>
          <p:cNvSpPr/>
          <p:nvPr/>
        </p:nvSpPr>
        <p:spPr>
          <a:xfrm>
            <a:off x="-8075" y="5972159"/>
            <a:ext cx="3377037" cy="660616"/>
          </a:xfrm>
          <a:custGeom>
            <a:avLst/>
            <a:gdLst/>
            <a:ahLst/>
            <a:cxnLst/>
            <a:rect l="l" t="t" r="r" b="b"/>
            <a:pathLst>
              <a:path w="7134587" h="7340175" extrusionOk="0">
                <a:moveTo>
                  <a:pt x="4802" y="198195"/>
                </a:moveTo>
                <a:lnTo>
                  <a:pt x="6143346" y="0"/>
                </a:lnTo>
                <a:lnTo>
                  <a:pt x="7134587" y="6897756"/>
                </a:lnTo>
                <a:lnTo>
                  <a:pt x="493" y="7340175"/>
                </a:lnTo>
                <a:cubicBezTo>
                  <a:pt x="-2266" y="5025580"/>
                  <a:pt x="7561" y="2512790"/>
                  <a:pt x="4802" y="198195"/>
                </a:cubicBezTo>
                <a:close/>
              </a:path>
            </a:pathLst>
          </a:custGeom>
          <a:solidFill>
            <a:srgbClr val="75114A"/>
          </a:solidFill>
          <a:ln>
            <a:noFill/>
          </a:ln>
        </p:spPr>
        <p:txBody>
          <a:bodyPr spcFirstLastPara="1" wrap="square" lIns="76200" tIns="38075" rIns="76200" bIns="380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Garamond"/>
              <a:ea typeface="Garamond"/>
              <a:cs typeface="Garamond"/>
              <a:sym typeface="Garamond"/>
            </a:endParaRPr>
          </a:p>
        </p:txBody>
      </p:sp>
      <p:sp>
        <p:nvSpPr>
          <p:cNvPr id="224" name="Google Shape;224;p12"/>
          <p:cNvSpPr/>
          <p:nvPr/>
        </p:nvSpPr>
        <p:spPr>
          <a:xfrm rot="10800000">
            <a:off x="3171130" y="5956679"/>
            <a:ext cx="9054711" cy="620799"/>
          </a:xfrm>
          <a:custGeom>
            <a:avLst/>
            <a:gdLst/>
            <a:ahLst/>
            <a:cxnLst/>
            <a:rect l="l" t="t" r="r" b="b"/>
            <a:pathLst>
              <a:path w="19129670" h="6897768" extrusionOk="0">
                <a:moveTo>
                  <a:pt x="23" y="0"/>
                </a:moveTo>
                <a:lnTo>
                  <a:pt x="18138429" y="12"/>
                </a:lnTo>
                <a:lnTo>
                  <a:pt x="19129670" y="6897768"/>
                </a:lnTo>
                <a:lnTo>
                  <a:pt x="58804" y="6587497"/>
                </a:lnTo>
                <a:cubicBezTo>
                  <a:pt x="60183" y="4303588"/>
                  <a:pt x="-1356" y="2283909"/>
                  <a:pt x="23" y="0"/>
                </a:cubicBezTo>
                <a:close/>
              </a:path>
            </a:pathLst>
          </a:custGeom>
          <a:solidFill>
            <a:srgbClr val="D8D8D8"/>
          </a:solidFill>
          <a:ln>
            <a:noFill/>
          </a:ln>
        </p:spPr>
        <p:txBody>
          <a:bodyPr spcFirstLastPara="1" wrap="square" lIns="76200" tIns="38075" rIns="76200" bIns="380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Garamond"/>
              <a:ea typeface="Garamond"/>
              <a:cs typeface="Garamond"/>
              <a:sym typeface="Garamond"/>
            </a:endParaRPr>
          </a:p>
        </p:txBody>
      </p:sp>
      <p:pic>
        <p:nvPicPr>
          <p:cNvPr id="225" name="Google Shape;225;p12"/>
          <p:cNvPicPr preferRelativeResize="0"/>
          <p:nvPr/>
        </p:nvPicPr>
        <p:blipFill rotWithShape="1">
          <a:blip r:embed="rId2">
            <a:alphaModFix/>
          </a:blip>
          <a:srcRect/>
          <a:stretch/>
        </p:blipFill>
        <p:spPr>
          <a:xfrm>
            <a:off x="441345" y="6100830"/>
            <a:ext cx="1229499" cy="284651"/>
          </a:xfrm>
          <a:prstGeom prst="rect">
            <a:avLst/>
          </a:prstGeom>
          <a:noFill/>
          <a:ln>
            <a:noFill/>
          </a:ln>
        </p:spPr>
      </p:pic>
      <p:sp>
        <p:nvSpPr>
          <p:cNvPr id="226" name="Google Shape;226;p12"/>
          <p:cNvSpPr txBox="1">
            <a:spLocks noGrp="1"/>
          </p:cNvSpPr>
          <p:nvPr>
            <p:ph type="ftr" idx="11"/>
          </p:nvPr>
        </p:nvSpPr>
        <p:spPr>
          <a:xfrm>
            <a:off x="7239000" y="6113463"/>
            <a:ext cx="4114800" cy="365100"/>
          </a:xfrm>
          <a:prstGeom prst="rect">
            <a:avLst/>
          </a:prstGeom>
          <a:noFill/>
          <a:ln>
            <a:noFill/>
          </a:ln>
        </p:spPr>
        <p:txBody>
          <a:bodyPr spcFirstLastPara="1" wrap="square" lIns="76200" tIns="76200" rIns="76200" bIns="76200" anchor="ctr" anchorCtr="0">
            <a:noAutofit/>
          </a:bodyPr>
          <a:lstStyle>
            <a:lvl1pPr marR="0" lvl="0" algn="r" rtl="0">
              <a:lnSpc>
                <a:spcPct val="100000"/>
              </a:lnSpc>
              <a:spcBef>
                <a:spcPts val="0"/>
              </a:spcBef>
              <a:spcAft>
                <a:spcPts val="0"/>
              </a:spcAft>
              <a:buClr>
                <a:srgbClr val="000000"/>
              </a:buClr>
              <a:buSzPts val="1200"/>
              <a:buFont typeface="Arial"/>
              <a:buNone/>
              <a:defRPr sz="1300" b="0" i="0" u="none" strike="noStrike" cap="none">
                <a:solidFill>
                  <a:srgbClr val="595959"/>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227" name="Google Shape;227;p12"/>
          <p:cNvSpPr txBox="1">
            <a:spLocks noGrp="1"/>
          </p:cNvSpPr>
          <p:nvPr>
            <p:ph type="dt" idx="10"/>
          </p:nvPr>
        </p:nvSpPr>
        <p:spPr>
          <a:xfrm>
            <a:off x="3789599" y="6094049"/>
            <a:ext cx="1089200" cy="365100"/>
          </a:xfrm>
          <a:prstGeom prst="rect">
            <a:avLst/>
          </a:prstGeom>
          <a:noFill/>
          <a:ln>
            <a:noFill/>
          </a:ln>
        </p:spPr>
        <p:txBody>
          <a:bodyPr spcFirstLastPara="1" wrap="square" lIns="76200" tIns="76200" rIns="76200" bIns="76200" anchor="ctr" anchorCtr="0">
            <a:noAutofit/>
          </a:bodyPr>
          <a:lstStyle>
            <a:lvl1pPr marR="0" lvl="0" algn="l" rtl="0">
              <a:lnSpc>
                <a:spcPct val="100000"/>
              </a:lnSpc>
              <a:spcBef>
                <a:spcPts val="0"/>
              </a:spcBef>
              <a:spcAft>
                <a:spcPts val="0"/>
              </a:spcAft>
              <a:buClr>
                <a:srgbClr val="000000"/>
              </a:buClr>
              <a:buSzPts val="1200"/>
              <a:buFont typeface="Arial"/>
              <a:buNone/>
              <a:defRPr sz="1000" b="0" i="0" u="none" strike="noStrike" cap="none">
                <a:solidFill>
                  <a:srgbClr val="595959"/>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8"/>
        <p:cNvGrpSpPr/>
        <p:nvPr/>
      </p:nvGrpSpPr>
      <p:grpSpPr>
        <a:xfrm>
          <a:off x="0" y="0"/>
          <a:ext cx="0" cy="0"/>
          <a:chOff x="0" y="0"/>
          <a:chExt cx="0" cy="0"/>
        </a:xfrm>
      </p:grpSpPr>
      <p:sp>
        <p:nvSpPr>
          <p:cNvPr id="229" name="Google Shape;229;p13"/>
          <p:cNvSpPr txBox="1">
            <a:spLocks noGrp="1"/>
          </p:cNvSpPr>
          <p:nvPr>
            <p:ph type="title"/>
          </p:nvPr>
        </p:nvSpPr>
        <p:spPr>
          <a:xfrm>
            <a:off x="838200" y="365125"/>
            <a:ext cx="10515600" cy="1325400"/>
          </a:xfrm>
          <a:prstGeom prst="rect">
            <a:avLst/>
          </a:prstGeom>
          <a:noFill/>
          <a:ln>
            <a:noFill/>
          </a:ln>
        </p:spPr>
        <p:txBody>
          <a:bodyPr spcFirstLastPara="1" wrap="square" lIns="76200" tIns="76200" rIns="76200" bIns="76200" anchor="ctr" anchorCtr="0">
            <a:noAutofit/>
          </a:bodyPr>
          <a:lstStyle>
            <a:lvl1pPr marR="0" lvl="0" algn="l" rtl="0">
              <a:lnSpc>
                <a:spcPct val="90000"/>
              </a:lnSpc>
              <a:spcBef>
                <a:spcPts val="0"/>
              </a:spcBef>
              <a:spcAft>
                <a:spcPts val="0"/>
              </a:spcAft>
              <a:buClr>
                <a:schemeClr val="dk1"/>
              </a:buClr>
              <a:buSzPts val="3700"/>
              <a:buFont typeface="Garamond"/>
              <a:buNone/>
              <a:defRPr sz="3700" b="0" i="0" u="none" strike="noStrike" cap="none">
                <a:solidFill>
                  <a:schemeClr val="dk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9pPr>
          </a:lstStyle>
          <a:p>
            <a:endParaRPr/>
          </a:p>
        </p:txBody>
      </p:sp>
      <p:sp>
        <p:nvSpPr>
          <p:cNvPr id="230" name="Google Shape;230;p13"/>
          <p:cNvSpPr txBox="1">
            <a:spLocks noGrp="1"/>
          </p:cNvSpPr>
          <p:nvPr>
            <p:ph type="dt" idx="10"/>
          </p:nvPr>
        </p:nvSpPr>
        <p:spPr>
          <a:xfrm>
            <a:off x="838200" y="6356350"/>
            <a:ext cx="2743200" cy="365100"/>
          </a:xfrm>
          <a:prstGeom prst="rect">
            <a:avLst/>
          </a:prstGeom>
          <a:noFill/>
          <a:ln>
            <a:noFill/>
          </a:ln>
        </p:spPr>
        <p:txBody>
          <a:bodyPr spcFirstLastPara="1" wrap="square" lIns="76200" tIns="76200" rIns="76200" bIns="76200" anchor="ctr" anchorCtr="0">
            <a:noAutofit/>
          </a:bodyPr>
          <a:lstStyle>
            <a:lvl1pPr marR="0" lvl="0" algn="l" rtl="0">
              <a:lnSpc>
                <a:spcPct val="100000"/>
              </a:lnSpc>
              <a:spcBef>
                <a:spcPts val="0"/>
              </a:spcBef>
              <a:spcAft>
                <a:spcPts val="0"/>
              </a:spcAft>
              <a:buClr>
                <a:srgbClr val="000000"/>
              </a:buClr>
              <a:buSzPts val="1200"/>
              <a:buFont typeface="Arial"/>
              <a:buNone/>
              <a:defRPr sz="10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231" name="Google Shape;231;p13"/>
          <p:cNvSpPr txBox="1">
            <a:spLocks noGrp="1"/>
          </p:cNvSpPr>
          <p:nvPr>
            <p:ph type="ftr" idx="11"/>
          </p:nvPr>
        </p:nvSpPr>
        <p:spPr>
          <a:xfrm>
            <a:off x="4038600" y="6356350"/>
            <a:ext cx="4114800" cy="365100"/>
          </a:xfrm>
          <a:prstGeom prst="rect">
            <a:avLst/>
          </a:prstGeom>
          <a:noFill/>
          <a:ln>
            <a:noFill/>
          </a:ln>
        </p:spPr>
        <p:txBody>
          <a:bodyPr spcFirstLastPara="1" wrap="square" lIns="76200" tIns="76200" rIns="76200" bIns="76200" anchor="ctr" anchorCtr="0">
            <a:noAutofit/>
          </a:bodyPr>
          <a:lstStyle>
            <a:lvl1pPr marR="0" lvl="0" algn="ctr" rtl="0">
              <a:lnSpc>
                <a:spcPct val="100000"/>
              </a:lnSpc>
              <a:spcBef>
                <a:spcPts val="0"/>
              </a:spcBef>
              <a:spcAft>
                <a:spcPts val="0"/>
              </a:spcAft>
              <a:buClr>
                <a:srgbClr val="000000"/>
              </a:buClr>
              <a:buSzPts val="1200"/>
              <a:buFont typeface="Arial"/>
              <a:buNone/>
              <a:defRPr sz="10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9pPr>
          </a:lstStyle>
          <a:p>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ext Slide 1" type="obj">
  <p:cSld name="OBJECT">
    <p:spTree>
      <p:nvGrpSpPr>
        <p:cNvPr id="1" name="Shape 244"/>
        <p:cNvGrpSpPr/>
        <p:nvPr/>
      </p:nvGrpSpPr>
      <p:grpSpPr>
        <a:xfrm>
          <a:off x="0" y="0"/>
          <a:ext cx="0" cy="0"/>
          <a:chOff x="0" y="0"/>
          <a:chExt cx="0" cy="0"/>
        </a:xfrm>
      </p:grpSpPr>
      <p:sp>
        <p:nvSpPr>
          <p:cNvPr id="245" name="Google Shape;245;p16"/>
          <p:cNvSpPr/>
          <p:nvPr/>
        </p:nvSpPr>
        <p:spPr>
          <a:xfrm>
            <a:off x="2887677" y="5972158"/>
            <a:ext cx="674128" cy="620798"/>
          </a:xfrm>
          <a:custGeom>
            <a:avLst/>
            <a:gdLst/>
            <a:ahLst/>
            <a:cxnLst/>
            <a:rect l="l" t="t" r="r" b="b"/>
            <a:pathLst>
              <a:path w="1426725" h="6897756" extrusionOk="0">
                <a:moveTo>
                  <a:pt x="0" y="0"/>
                </a:moveTo>
                <a:lnTo>
                  <a:pt x="435484" y="0"/>
                </a:lnTo>
                <a:lnTo>
                  <a:pt x="1426725" y="6897756"/>
                </a:lnTo>
                <a:lnTo>
                  <a:pt x="998924" y="6890072"/>
                </a:lnTo>
                <a:lnTo>
                  <a:pt x="0" y="0"/>
                </a:lnTo>
                <a:close/>
              </a:path>
            </a:pathLst>
          </a:custGeom>
          <a:solidFill>
            <a:srgbClr val="D9C49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46" name="Google Shape;246;p16"/>
          <p:cNvSpPr/>
          <p:nvPr/>
        </p:nvSpPr>
        <p:spPr>
          <a:xfrm>
            <a:off x="-8074" y="5972159"/>
            <a:ext cx="3371092" cy="660616"/>
          </a:xfrm>
          <a:custGeom>
            <a:avLst/>
            <a:gdLst/>
            <a:ahLst/>
            <a:cxnLst/>
            <a:rect l="l" t="t" r="r" b="b"/>
            <a:pathLst>
              <a:path w="7134587" h="7340175" extrusionOk="0">
                <a:moveTo>
                  <a:pt x="4802" y="198195"/>
                </a:moveTo>
                <a:lnTo>
                  <a:pt x="6143346" y="0"/>
                </a:lnTo>
                <a:lnTo>
                  <a:pt x="7134587" y="6897756"/>
                </a:lnTo>
                <a:lnTo>
                  <a:pt x="493" y="7340175"/>
                </a:lnTo>
                <a:cubicBezTo>
                  <a:pt x="-2266" y="5025580"/>
                  <a:pt x="7561" y="2512790"/>
                  <a:pt x="4802" y="198195"/>
                </a:cubicBezTo>
                <a:close/>
              </a:path>
            </a:pathLst>
          </a:custGeom>
          <a:solidFill>
            <a:srgbClr val="7511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47" name="Google Shape;247;p16"/>
          <p:cNvSpPr/>
          <p:nvPr/>
        </p:nvSpPr>
        <p:spPr>
          <a:xfrm rot="10800000">
            <a:off x="3187071" y="5956678"/>
            <a:ext cx="9038769" cy="620799"/>
          </a:xfrm>
          <a:custGeom>
            <a:avLst/>
            <a:gdLst/>
            <a:ahLst/>
            <a:cxnLst/>
            <a:rect l="l" t="t" r="r" b="b"/>
            <a:pathLst>
              <a:path w="19129670" h="6897768" extrusionOk="0">
                <a:moveTo>
                  <a:pt x="23" y="0"/>
                </a:moveTo>
                <a:lnTo>
                  <a:pt x="18138429" y="12"/>
                </a:lnTo>
                <a:lnTo>
                  <a:pt x="19129670" y="6897768"/>
                </a:lnTo>
                <a:lnTo>
                  <a:pt x="58804" y="6587497"/>
                </a:lnTo>
                <a:cubicBezTo>
                  <a:pt x="60183" y="4303588"/>
                  <a:pt x="-1356" y="2283909"/>
                  <a:pt x="23"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248" name="Google Shape;248;p16"/>
          <p:cNvPicPr preferRelativeResize="0"/>
          <p:nvPr/>
        </p:nvPicPr>
        <p:blipFill rotWithShape="1">
          <a:blip r:embed="rId2">
            <a:alphaModFix/>
          </a:blip>
          <a:srcRect/>
          <a:stretch/>
        </p:blipFill>
        <p:spPr>
          <a:xfrm>
            <a:off x="441345" y="6100829"/>
            <a:ext cx="1229499" cy="379534"/>
          </a:xfrm>
          <a:prstGeom prst="rect">
            <a:avLst/>
          </a:prstGeom>
          <a:noFill/>
          <a:ln>
            <a:noFill/>
          </a:ln>
        </p:spPr>
      </p:pic>
      <p:sp>
        <p:nvSpPr>
          <p:cNvPr id="249" name="Google Shape;249;p16"/>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rgbClr val="75114A"/>
              </a:buClr>
              <a:buSzPts val="4400"/>
              <a:buFont typeface="Calibri"/>
              <a:buNone/>
              <a:defRPr sz="4400" b="0" i="0" u="none" strike="noStrike" cap="none">
                <a:solidFill>
                  <a:srgbClr val="75114A"/>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50" name="Google Shape;250;p16"/>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rgbClr val="3F3F3F"/>
              </a:buClr>
              <a:buSzPts val="2800"/>
              <a:buFont typeface="Arial"/>
              <a:buChar char="•"/>
              <a:defRPr sz="2800" b="0" i="0" u="none" strike="noStrike" cap="none">
                <a:solidFill>
                  <a:srgbClr val="3F3F3F"/>
                </a:solidFill>
                <a:latin typeface="Calibri"/>
                <a:ea typeface="Calibri"/>
                <a:cs typeface="Calibri"/>
                <a:sym typeface="Calibri"/>
              </a:defRPr>
            </a:lvl1pPr>
            <a:lvl2pPr marL="914400" marR="0" lvl="1" indent="-381000" algn="l" rtl="0">
              <a:lnSpc>
                <a:spcPct val="90000"/>
              </a:lnSpc>
              <a:spcBef>
                <a:spcPts val="500"/>
              </a:spcBef>
              <a:spcAft>
                <a:spcPts val="0"/>
              </a:spcAft>
              <a:buClr>
                <a:srgbClr val="3F3F3F"/>
              </a:buClr>
              <a:buSzPts val="2400"/>
              <a:buFont typeface="Arial"/>
              <a:buChar char="•"/>
              <a:defRPr sz="2400" b="0" i="0" u="none" strike="noStrike" cap="none">
                <a:solidFill>
                  <a:srgbClr val="3F3F3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3F3F3F"/>
              </a:buClr>
              <a:buSzPts val="2000"/>
              <a:buFont typeface="Arial"/>
              <a:buChar char="•"/>
              <a:defRPr sz="20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9pPr>
          </a:lstStyle>
          <a:p>
            <a:endParaRPr/>
          </a:p>
        </p:txBody>
      </p:sp>
      <p:sp>
        <p:nvSpPr>
          <p:cNvPr id="251" name="Google Shape;251;p16"/>
          <p:cNvSpPr txBox="1">
            <a:spLocks noGrp="1"/>
          </p:cNvSpPr>
          <p:nvPr>
            <p:ph type="ftr" idx="11"/>
          </p:nvPr>
        </p:nvSpPr>
        <p:spPr>
          <a:xfrm>
            <a:off x="7239000" y="6113463"/>
            <a:ext cx="4114800" cy="365100"/>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600" b="0" i="0" u="none" strike="noStrike" cap="none">
                <a:solidFill>
                  <a:srgbClr val="595959"/>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52" name="Google Shape;252;p16"/>
          <p:cNvSpPr txBox="1">
            <a:spLocks noGrp="1"/>
          </p:cNvSpPr>
          <p:nvPr>
            <p:ph type="dt" idx="10"/>
          </p:nvPr>
        </p:nvSpPr>
        <p:spPr>
          <a:xfrm>
            <a:off x="3789598" y="6094049"/>
            <a:ext cx="10893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595959"/>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Slide 2" type="title">
  <p:cSld name="TITLE">
    <p:spTree>
      <p:nvGrpSpPr>
        <p:cNvPr id="1" name="Shape 253"/>
        <p:cNvGrpSpPr/>
        <p:nvPr/>
      </p:nvGrpSpPr>
      <p:grpSpPr>
        <a:xfrm>
          <a:off x="0" y="0"/>
          <a:ext cx="0" cy="0"/>
          <a:chOff x="0" y="0"/>
          <a:chExt cx="0" cy="0"/>
        </a:xfrm>
      </p:grpSpPr>
      <p:pic>
        <p:nvPicPr>
          <p:cNvPr id="254" name="Google Shape;254;p17"/>
          <p:cNvPicPr preferRelativeResize="0"/>
          <p:nvPr/>
        </p:nvPicPr>
        <p:blipFill rotWithShape="1">
          <a:blip r:embed="rId2">
            <a:alphaModFix/>
          </a:blip>
          <a:srcRect t="10660" r="3864" b="7840"/>
          <a:stretch/>
        </p:blipFill>
        <p:spPr>
          <a:xfrm>
            <a:off x="-13252" y="0"/>
            <a:ext cx="12205253" cy="6897756"/>
          </a:xfrm>
          <a:prstGeom prst="rect">
            <a:avLst/>
          </a:prstGeom>
          <a:noFill/>
          <a:ln>
            <a:noFill/>
          </a:ln>
        </p:spPr>
      </p:pic>
      <p:sp>
        <p:nvSpPr>
          <p:cNvPr id="255" name="Google Shape;255;p17"/>
          <p:cNvSpPr/>
          <p:nvPr/>
        </p:nvSpPr>
        <p:spPr>
          <a:xfrm>
            <a:off x="5765359" y="0"/>
            <a:ext cx="1426725" cy="6897756"/>
          </a:xfrm>
          <a:custGeom>
            <a:avLst/>
            <a:gdLst/>
            <a:ahLst/>
            <a:cxnLst/>
            <a:rect l="l" t="t" r="r" b="b"/>
            <a:pathLst>
              <a:path w="1426725" h="6897756" extrusionOk="0">
                <a:moveTo>
                  <a:pt x="0" y="0"/>
                </a:moveTo>
                <a:lnTo>
                  <a:pt x="435484" y="0"/>
                </a:lnTo>
                <a:lnTo>
                  <a:pt x="1426725" y="6897756"/>
                </a:lnTo>
                <a:lnTo>
                  <a:pt x="998924" y="6890072"/>
                </a:lnTo>
                <a:lnTo>
                  <a:pt x="0" y="0"/>
                </a:lnTo>
                <a:close/>
              </a:path>
            </a:pathLst>
          </a:custGeom>
          <a:solidFill>
            <a:srgbClr val="D9C49F">
              <a:alpha val="5765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56" name="Google Shape;256;p17"/>
          <p:cNvSpPr/>
          <p:nvPr/>
        </p:nvSpPr>
        <p:spPr>
          <a:xfrm>
            <a:off x="-13252" y="0"/>
            <a:ext cx="6774812" cy="6897756"/>
          </a:xfrm>
          <a:custGeom>
            <a:avLst/>
            <a:gdLst/>
            <a:ahLst/>
            <a:cxnLst/>
            <a:rect l="l" t="t" r="r" b="b"/>
            <a:pathLst>
              <a:path w="6774812" h="6897756" extrusionOk="0">
                <a:moveTo>
                  <a:pt x="0" y="0"/>
                </a:moveTo>
                <a:lnTo>
                  <a:pt x="5783571" y="0"/>
                </a:lnTo>
                <a:lnTo>
                  <a:pt x="6774812" y="6897756"/>
                </a:lnTo>
                <a:lnTo>
                  <a:pt x="0" y="6897756"/>
                </a:lnTo>
                <a:lnTo>
                  <a:pt x="0" y="0"/>
                </a:lnTo>
                <a:close/>
              </a:path>
            </a:pathLst>
          </a:custGeom>
          <a:solidFill>
            <a:srgbClr val="75114A">
              <a:alpha val="686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57" name="Google Shape;257;p17"/>
          <p:cNvSpPr/>
          <p:nvPr/>
        </p:nvSpPr>
        <p:spPr>
          <a:xfrm>
            <a:off x="7164361" y="3977331"/>
            <a:ext cx="5027639" cy="1282148"/>
          </a:xfrm>
          <a:custGeom>
            <a:avLst/>
            <a:gdLst/>
            <a:ahLst/>
            <a:cxnLst/>
            <a:rect l="l" t="t" r="r" b="b"/>
            <a:pathLst>
              <a:path w="5027639" h="1282148" extrusionOk="0">
                <a:moveTo>
                  <a:pt x="0" y="0"/>
                </a:moveTo>
                <a:lnTo>
                  <a:pt x="5027639" y="0"/>
                </a:lnTo>
                <a:lnTo>
                  <a:pt x="5027639" y="1282148"/>
                </a:lnTo>
                <a:lnTo>
                  <a:pt x="357809" y="1282148"/>
                </a:lnTo>
                <a:lnTo>
                  <a:pt x="0" y="0"/>
                </a:lnTo>
                <a:close/>
              </a:path>
            </a:pathLst>
          </a:custGeom>
          <a:solidFill>
            <a:srgbClr val="0C0C0C">
              <a:alpha val="6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58" name="Google Shape;258;p17"/>
          <p:cNvSpPr txBox="1"/>
          <p:nvPr/>
        </p:nvSpPr>
        <p:spPr>
          <a:xfrm>
            <a:off x="7626037" y="-1239550"/>
            <a:ext cx="4104300" cy="47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IE" sz="2500" b="0" i="0" u="none" strike="noStrike" cap="none">
                <a:solidFill>
                  <a:schemeClr val="lt1"/>
                </a:solidFill>
                <a:latin typeface="Garamond"/>
                <a:ea typeface="Garamond"/>
                <a:cs typeface="Garamond"/>
                <a:sym typeface="Garamond"/>
              </a:rPr>
              <a:t>Sub text</a:t>
            </a:r>
            <a:endParaRPr sz="1400" b="0" i="0" u="none" strike="noStrike" cap="none">
              <a:solidFill>
                <a:srgbClr val="000000"/>
              </a:solidFill>
              <a:latin typeface="Arial"/>
              <a:ea typeface="Arial"/>
              <a:cs typeface="Arial"/>
              <a:sym typeface="Arial"/>
            </a:endParaRPr>
          </a:p>
        </p:txBody>
      </p:sp>
      <p:pic>
        <p:nvPicPr>
          <p:cNvPr id="259" name="Google Shape;259;p17"/>
          <p:cNvPicPr preferRelativeResize="0"/>
          <p:nvPr/>
        </p:nvPicPr>
        <p:blipFill rotWithShape="1">
          <a:blip r:embed="rId3">
            <a:alphaModFix/>
          </a:blip>
          <a:srcRect/>
          <a:stretch/>
        </p:blipFill>
        <p:spPr>
          <a:xfrm>
            <a:off x="595356" y="424414"/>
            <a:ext cx="2098858" cy="647896"/>
          </a:xfrm>
          <a:prstGeom prst="rect">
            <a:avLst/>
          </a:prstGeom>
          <a:noFill/>
          <a:ln>
            <a:noFill/>
          </a:ln>
        </p:spPr>
      </p:pic>
      <p:sp>
        <p:nvSpPr>
          <p:cNvPr id="260" name="Google Shape;260;p17"/>
          <p:cNvSpPr txBox="1">
            <a:spLocks noGrp="1"/>
          </p:cNvSpPr>
          <p:nvPr>
            <p:ph type="ctrTitle"/>
          </p:nvPr>
        </p:nvSpPr>
        <p:spPr>
          <a:xfrm>
            <a:off x="695501" y="3102474"/>
            <a:ext cx="5162100" cy="26520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rgbClr val="D9C49F"/>
              </a:buClr>
              <a:buSzPts val="7000"/>
              <a:buFont typeface="Garamond"/>
              <a:buNone/>
              <a:defRPr sz="7000" b="1" i="0" u="none" strike="noStrike" cap="none">
                <a:solidFill>
                  <a:srgbClr val="D9C49F"/>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61" name="Google Shape;261;p17"/>
          <p:cNvSpPr txBox="1">
            <a:spLocks noGrp="1"/>
          </p:cNvSpPr>
          <p:nvPr>
            <p:ph type="subTitle" idx="1"/>
          </p:nvPr>
        </p:nvSpPr>
        <p:spPr>
          <a:xfrm>
            <a:off x="7752523" y="4107533"/>
            <a:ext cx="4189200" cy="10212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1000"/>
              </a:spcBef>
              <a:spcAft>
                <a:spcPts val="0"/>
              </a:spcAft>
              <a:buClr>
                <a:schemeClr val="lt1"/>
              </a:buClr>
              <a:buSzPts val="2400"/>
              <a:buFont typeface="Arial"/>
              <a:buNone/>
              <a:defRPr sz="2400" b="0" i="0" u="none" strike="noStrike" cap="none">
                <a:solidFill>
                  <a:schemeClr val="lt1"/>
                </a:solidFill>
                <a:latin typeface="Garamond"/>
                <a:ea typeface="Garamond"/>
                <a:cs typeface="Garamond"/>
                <a:sym typeface="Garamond"/>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Garamond"/>
                <a:ea typeface="Garamond"/>
                <a:cs typeface="Garamond"/>
                <a:sym typeface="Garamond"/>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262" name="Google Shape;262;p17"/>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63" name="Google Shape;263;p17"/>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64" name="Google Shape;264;p1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Divider Slide 2B">
  <p:cSld name="Divider Slide 2B">
    <p:spTree>
      <p:nvGrpSpPr>
        <p:cNvPr id="1" name="Shape 265"/>
        <p:cNvGrpSpPr/>
        <p:nvPr/>
      </p:nvGrpSpPr>
      <p:grpSpPr>
        <a:xfrm>
          <a:off x="0" y="0"/>
          <a:ext cx="0" cy="0"/>
          <a:chOff x="0" y="0"/>
          <a:chExt cx="0" cy="0"/>
        </a:xfrm>
      </p:grpSpPr>
      <p:pic>
        <p:nvPicPr>
          <p:cNvPr id="266" name="Google Shape;266;p18"/>
          <p:cNvPicPr preferRelativeResize="0"/>
          <p:nvPr/>
        </p:nvPicPr>
        <p:blipFill rotWithShape="1">
          <a:blip r:embed="rId2">
            <a:alphaModFix/>
          </a:blip>
          <a:srcRect/>
          <a:stretch/>
        </p:blipFill>
        <p:spPr>
          <a:xfrm>
            <a:off x="-13252" y="0"/>
            <a:ext cx="12205252" cy="6897755"/>
          </a:xfrm>
          <a:prstGeom prst="rect">
            <a:avLst/>
          </a:prstGeom>
          <a:noFill/>
          <a:ln>
            <a:noFill/>
          </a:ln>
        </p:spPr>
      </p:pic>
      <p:sp>
        <p:nvSpPr>
          <p:cNvPr id="267" name="Google Shape;267;p18"/>
          <p:cNvSpPr/>
          <p:nvPr/>
        </p:nvSpPr>
        <p:spPr>
          <a:xfrm>
            <a:off x="5770821" y="0"/>
            <a:ext cx="6421179" cy="6909258"/>
          </a:xfrm>
          <a:custGeom>
            <a:avLst/>
            <a:gdLst/>
            <a:ahLst/>
            <a:cxnLst/>
            <a:rect l="l" t="t" r="r" b="b"/>
            <a:pathLst>
              <a:path w="6421179" h="6909258" extrusionOk="0">
                <a:moveTo>
                  <a:pt x="0" y="0"/>
                </a:moveTo>
                <a:lnTo>
                  <a:pt x="6421179" y="0"/>
                </a:lnTo>
                <a:lnTo>
                  <a:pt x="6421179" y="6897756"/>
                </a:lnTo>
                <a:lnTo>
                  <a:pt x="994913" y="6909258"/>
                </a:lnTo>
                <a:lnTo>
                  <a:pt x="0" y="0"/>
                </a:lnTo>
                <a:close/>
              </a:path>
            </a:pathLst>
          </a:custGeom>
          <a:solidFill>
            <a:srgbClr val="75114A">
              <a:alpha val="7412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268" name="Google Shape;268;p18"/>
          <p:cNvPicPr preferRelativeResize="0"/>
          <p:nvPr/>
        </p:nvPicPr>
        <p:blipFill rotWithShape="1">
          <a:blip r:embed="rId3">
            <a:alphaModFix/>
          </a:blip>
          <a:srcRect/>
          <a:stretch/>
        </p:blipFill>
        <p:spPr>
          <a:xfrm>
            <a:off x="469781" y="385650"/>
            <a:ext cx="2350008" cy="725424"/>
          </a:xfrm>
          <a:prstGeom prst="rect">
            <a:avLst/>
          </a:prstGeom>
          <a:noFill/>
          <a:ln>
            <a:noFill/>
          </a:ln>
        </p:spPr>
      </p:pic>
      <p:sp>
        <p:nvSpPr>
          <p:cNvPr id="269" name="Google Shape;269;p18"/>
          <p:cNvSpPr txBox="1"/>
          <p:nvPr/>
        </p:nvSpPr>
        <p:spPr>
          <a:xfrm>
            <a:off x="7626037" y="-1239550"/>
            <a:ext cx="4104300" cy="47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IE" sz="2500" b="0" i="0" u="none" strike="noStrike" cap="none">
                <a:solidFill>
                  <a:schemeClr val="lt1"/>
                </a:solidFill>
                <a:latin typeface="Garamond"/>
                <a:ea typeface="Garamond"/>
                <a:cs typeface="Garamond"/>
                <a:sym typeface="Garamond"/>
              </a:rPr>
              <a:t>Sub text</a:t>
            </a:r>
            <a:endParaRPr sz="1400" b="0" i="0" u="none" strike="noStrike" cap="none">
              <a:solidFill>
                <a:srgbClr val="000000"/>
              </a:solidFill>
              <a:latin typeface="Arial"/>
              <a:ea typeface="Arial"/>
              <a:cs typeface="Arial"/>
              <a:sym typeface="Arial"/>
            </a:endParaRPr>
          </a:p>
        </p:txBody>
      </p:sp>
      <p:sp>
        <p:nvSpPr>
          <p:cNvPr id="270" name="Google Shape;270;p18"/>
          <p:cNvSpPr txBox="1">
            <a:spLocks noGrp="1"/>
          </p:cNvSpPr>
          <p:nvPr>
            <p:ph type="ctrTitle"/>
          </p:nvPr>
        </p:nvSpPr>
        <p:spPr>
          <a:xfrm>
            <a:off x="6779669" y="731126"/>
            <a:ext cx="5162100" cy="22089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lt1"/>
              </a:buClr>
              <a:buSzPts val="6600"/>
              <a:buFont typeface="Calibri"/>
              <a:buNone/>
              <a:defRPr sz="66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71" name="Google Shape;271;p18"/>
          <p:cNvSpPr txBox="1">
            <a:spLocks noGrp="1"/>
          </p:cNvSpPr>
          <p:nvPr>
            <p:ph type="subTitle" idx="1"/>
          </p:nvPr>
        </p:nvSpPr>
        <p:spPr>
          <a:xfrm>
            <a:off x="6815555" y="3111500"/>
            <a:ext cx="5126100" cy="28701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lt1"/>
              </a:buClr>
              <a:buSzPts val="3000"/>
              <a:buFont typeface="Arial"/>
              <a:buNone/>
              <a:defRPr sz="3000" b="0" i="0" u="none" strike="noStrike" cap="none">
                <a:solidFill>
                  <a:schemeClr val="lt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Garamond"/>
                <a:ea typeface="Garamond"/>
                <a:cs typeface="Garamond"/>
                <a:sym typeface="Garamond"/>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272" name="Google Shape;272;p18"/>
          <p:cNvSpPr txBox="1">
            <a:spLocks noGrp="1"/>
          </p:cNvSpPr>
          <p:nvPr>
            <p:ph type="dt" idx="10"/>
          </p:nvPr>
        </p:nvSpPr>
        <p:spPr>
          <a:xfrm>
            <a:off x="270643" y="6356350"/>
            <a:ext cx="27432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73" name="Google Shape;273;p18"/>
          <p:cNvSpPr txBox="1">
            <a:spLocks noGrp="1"/>
          </p:cNvSpPr>
          <p:nvPr>
            <p:ph type="ftr" idx="11"/>
          </p:nvPr>
        </p:nvSpPr>
        <p:spPr>
          <a:xfrm>
            <a:off x="7826829" y="6361571"/>
            <a:ext cx="4114800" cy="365100"/>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Divider Slide 1B">
  <p:cSld name="Divider Slide 1B">
    <p:spTree>
      <p:nvGrpSpPr>
        <p:cNvPr id="1" name="Shape 274"/>
        <p:cNvGrpSpPr/>
        <p:nvPr/>
      </p:nvGrpSpPr>
      <p:grpSpPr>
        <a:xfrm>
          <a:off x="0" y="0"/>
          <a:ext cx="0" cy="0"/>
          <a:chOff x="0" y="0"/>
          <a:chExt cx="0" cy="0"/>
        </a:xfrm>
      </p:grpSpPr>
      <p:pic>
        <p:nvPicPr>
          <p:cNvPr id="275" name="Google Shape;275;p19"/>
          <p:cNvPicPr preferRelativeResize="0"/>
          <p:nvPr/>
        </p:nvPicPr>
        <p:blipFill rotWithShape="1">
          <a:blip r:embed="rId2">
            <a:alphaModFix/>
          </a:blip>
          <a:srcRect l="979" t="1909" r="1077" b="15068"/>
          <a:stretch/>
        </p:blipFill>
        <p:spPr>
          <a:xfrm>
            <a:off x="-13253" y="0"/>
            <a:ext cx="12205255" cy="6897757"/>
          </a:xfrm>
          <a:prstGeom prst="rect">
            <a:avLst/>
          </a:prstGeom>
          <a:noFill/>
          <a:ln>
            <a:noFill/>
          </a:ln>
        </p:spPr>
      </p:pic>
      <p:pic>
        <p:nvPicPr>
          <p:cNvPr id="276" name="Google Shape;276;p19"/>
          <p:cNvPicPr preferRelativeResize="0"/>
          <p:nvPr/>
        </p:nvPicPr>
        <p:blipFill rotWithShape="1">
          <a:blip r:embed="rId3">
            <a:alphaModFix amt="38000"/>
          </a:blip>
          <a:srcRect l="23092" t="38466" r="-5153" b="2446"/>
          <a:stretch/>
        </p:blipFill>
        <p:spPr>
          <a:xfrm>
            <a:off x="-13254" y="1"/>
            <a:ext cx="8084129" cy="6897758"/>
          </a:xfrm>
          <a:prstGeom prst="rect">
            <a:avLst/>
          </a:prstGeom>
          <a:noFill/>
          <a:ln>
            <a:noFill/>
          </a:ln>
        </p:spPr>
      </p:pic>
      <p:sp>
        <p:nvSpPr>
          <p:cNvPr id="277" name="Google Shape;277;p19"/>
          <p:cNvSpPr/>
          <p:nvPr/>
        </p:nvSpPr>
        <p:spPr>
          <a:xfrm>
            <a:off x="5770821" y="0"/>
            <a:ext cx="6421179" cy="6909258"/>
          </a:xfrm>
          <a:custGeom>
            <a:avLst/>
            <a:gdLst/>
            <a:ahLst/>
            <a:cxnLst/>
            <a:rect l="l" t="t" r="r" b="b"/>
            <a:pathLst>
              <a:path w="6421179" h="6909258" extrusionOk="0">
                <a:moveTo>
                  <a:pt x="0" y="0"/>
                </a:moveTo>
                <a:lnTo>
                  <a:pt x="6421179" y="0"/>
                </a:lnTo>
                <a:lnTo>
                  <a:pt x="6421179" y="6897756"/>
                </a:lnTo>
                <a:lnTo>
                  <a:pt x="994913" y="6909258"/>
                </a:lnTo>
                <a:lnTo>
                  <a:pt x="0" y="0"/>
                </a:lnTo>
                <a:close/>
              </a:path>
            </a:pathLst>
          </a:custGeom>
          <a:solidFill>
            <a:srgbClr val="39818D">
              <a:alpha val="7412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278" name="Google Shape;278;p19"/>
          <p:cNvPicPr preferRelativeResize="0"/>
          <p:nvPr/>
        </p:nvPicPr>
        <p:blipFill rotWithShape="1">
          <a:blip r:embed="rId4">
            <a:alphaModFix/>
          </a:blip>
          <a:srcRect/>
          <a:stretch/>
        </p:blipFill>
        <p:spPr>
          <a:xfrm>
            <a:off x="469781" y="385650"/>
            <a:ext cx="2350008" cy="725424"/>
          </a:xfrm>
          <a:prstGeom prst="rect">
            <a:avLst/>
          </a:prstGeom>
          <a:noFill/>
          <a:ln>
            <a:noFill/>
          </a:ln>
        </p:spPr>
      </p:pic>
      <p:sp>
        <p:nvSpPr>
          <p:cNvPr id="279" name="Google Shape;279;p19"/>
          <p:cNvSpPr txBox="1"/>
          <p:nvPr/>
        </p:nvSpPr>
        <p:spPr>
          <a:xfrm>
            <a:off x="7626037" y="-1239550"/>
            <a:ext cx="4104300" cy="47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IE" sz="2500" b="0" i="0" u="none" strike="noStrike" cap="none">
                <a:solidFill>
                  <a:schemeClr val="lt1"/>
                </a:solidFill>
                <a:latin typeface="Garamond"/>
                <a:ea typeface="Garamond"/>
                <a:cs typeface="Garamond"/>
                <a:sym typeface="Garamond"/>
              </a:rPr>
              <a:t>Sub text</a:t>
            </a:r>
            <a:endParaRPr sz="1400" b="0" i="0" u="none" strike="noStrike" cap="none">
              <a:solidFill>
                <a:srgbClr val="000000"/>
              </a:solidFill>
              <a:latin typeface="Arial"/>
              <a:ea typeface="Arial"/>
              <a:cs typeface="Arial"/>
              <a:sym typeface="Arial"/>
            </a:endParaRPr>
          </a:p>
        </p:txBody>
      </p:sp>
      <p:sp>
        <p:nvSpPr>
          <p:cNvPr id="280" name="Google Shape;280;p19"/>
          <p:cNvSpPr txBox="1">
            <a:spLocks noGrp="1"/>
          </p:cNvSpPr>
          <p:nvPr>
            <p:ph type="ctrTitle"/>
          </p:nvPr>
        </p:nvSpPr>
        <p:spPr>
          <a:xfrm>
            <a:off x="6779669" y="731126"/>
            <a:ext cx="5162100" cy="22089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lt1"/>
              </a:buClr>
              <a:buSzPts val="6600"/>
              <a:buFont typeface="Calibri"/>
              <a:buNone/>
              <a:defRPr sz="66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81" name="Google Shape;281;p19"/>
          <p:cNvSpPr txBox="1">
            <a:spLocks noGrp="1"/>
          </p:cNvSpPr>
          <p:nvPr>
            <p:ph type="subTitle" idx="1"/>
          </p:nvPr>
        </p:nvSpPr>
        <p:spPr>
          <a:xfrm>
            <a:off x="6815555" y="3111500"/>
            <a:ext cx="5126100" cy="28701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lt1"/>
              </a:buClr>
              <a:buSzPts val="3000"/>
              <a:buFont typeface="Arial"/>
              <a:buNone/>
              <a:defRPr sz="3000" b="0" i="0" u="none" strike="noStrike" cap="none">
                <a:solidFill>
                  <a:schemeClr val="lt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Garamond"/>
                <a:ea typeface="Garamond"/>
                <a:cs typeface="Garamond"/>
                <a:sym typeface="Garamond"/>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282" name="Google Shape;282;p19"/>
          <p:cNvSpPr txBox="1">
            <a:spLocks noGrp="1"/>
          </p:cNvSpPr>
          <p:nvPr>
            <p:ph type="ftr" idx="11"/>
          </p:nvPr>
        </p:nvSpPr>
        <p:spPr>
          <a:xfrm>
            <a:off x="7826829" y="6361571"/>
            <a:ext cx="4114800" cy="365100"/>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83" name="Google Shape;283;p19"/>
          <p:cNvSpPr txBox="1">
            <a:spLocks noGrp="1"/>
          </p:cNvSpPr>
          <p:nvPr>
            <p:ph type="dt" idx="10"/>
          </p:nvPr>
        </p:nvSpPr>
        <p:spPr>
          <a:xfrm>
            <a:off x="270643" y="6356350"/>
            <a:ext cx="27432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3.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4.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theme" Target="../theme/theme5.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theme" Target="../theme/theme6.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theme" Target="../theme/theme7.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theme" Target="../theme/theme8.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2" Type="http://schemas.openxmlformats.org/officeDocument/2006/relationships/slideLayout" Target="../slideLayouts/slideLayout109.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0" Type="http://schemas.openxmlformats.org/officeDocument/2006/relationships/slideLayout" Target="../slideLayouts/slideLayout117.xml"/><Relationship Id="rId4" Type="http://schemas.openxmlformats.org/officeDocument/2006/relationships/slideLayout" Target="../slideLayouts/slideLayout111.xml"/><Relationship Id="rId9" Type="http://schemas.openxmlformats.org/officeDocument/2006/relationships/slideLayout" Target="../slideLayouts/slideLayout11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theme" Target="../theme/theme9.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2" Type="http://schemas.openxmlformats.org/officeDocument/2006/relationships/slideLayout" Target="../slideLayouts/slideLayout121.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Garamond"/>
              <a:buNone/>
              <a:defRPr sz="4400" b="0" i="0" u="none" strike="noStrike" cap="none">
                <a:solidFill>
                  <a:schemeClr val="dk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Garamond"/>
                <a:ea typeface="Garamond"/>
                <a:cs typeface="Garamond"/>
                <a:sym typeface="Garamond"/>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Garamond"/>
                <a:ea typeface="Garamond"/>
                <a:cs typeface="Garamond"/>
                <a:sym typeface="Garamond"/>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Garamond"/>
                <a:ea typeface="Garamond"/>
                <a:cs typeface="Garamond"/>
                <a:sym typeface="Garamond"/>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IE"/>
              <a:t>‹#›</a:t>
            </a:fld>
            <a:endParaRPr/>
          </a:p>
        </p:txBody>
      </p:sp>
    </p:spTree>
  </p:cSld>
  <p:clrMap bg1="lt1" tx1="dk1" bg2="dk2" tx2="lt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648" r:id="rId6"/>
    <p:sldLayoutId id="2147483649" r:id="rId7"/>
    <p:sldLayoutId id="2147483650" r:id="rId8"/>
    <p:sldLayoutId id="2147483651" r:id="rId9"/>
    <p:sldLayoutId id="2147483652" r:id="rId10"/>
    <p:sldLayoutId id="2147483653" r:id="rId11"/>
    <p:sldLayoutId id="2147483742" r:id="rId12"/>
    <p:sldLayoutId id="2147483743" r:id="rId13"/>
    <p:sldLayoutId id="2147483744" r:id="rId14"/>
    <p:sldLayoutId id="2147483745" r:id="rId15"/>
    <p:sldLayoutId id="2147483746" r:id="rId16"/>
    <p:sldLayoutId id="2147483747" r:id="rId17"/>
    <p:sldLayoutId id="2147483748" r:id="rId18"/>
    <p:sldLayoutId id="2147483654" r:id="rId19"/>
    <p:sldLayoutId id="2147483655" r:id="rId20"/>
    <p:sldLayoutId id="2147483656" r:id="rId21"/>
    <p:sldLayoutId id="2147483657" r:id="rId22"/>
    <p:sldLayoutId id="2147483658" r:id="rId23"/>
    <p:sldLayoutId id="2147483659" r:id="rId24"/>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2"/>
        <p:cNvGrpSpPr/>
        <p:nvPr/>
      </p:nvGrpSpPr>
      <p:grpSpPr>
        <a:xfrm>
          <a:off x="0" y="0"/>
          <a:ext cx="0" cy="0"/>
          <a:chOff x="0" y="0"/>
          <a:chExt cx="0" cy="0"/>
        </a:xfrm>
      </p:grpSpPr>
      <p:sp>
        <p:nvSpPr>
          <p:cNvPr id="233" name="Google Shape;233;p14"/>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Garamond"/>
              <a:buNone/>
              <a:defRPr sz="4400" b="0" i="0" u="none" strike="noStrike" cap="none">
                <a:solidFill>
                  <a:schemeClr val="dk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4" name="Google Shape;234;p14"/>
          <p:cNvSpPr txBox="1">
            <a:spLocks noGrp="1"/>
          </p:cNvSpPr>
          <p:nvPr>
            <p:ph type="body" idx="1"/>
          </p:nvPr>
        </p:nvSpPr>
        <p:spPr>
          <a:xfrm>
            <a:off x="838200" y="1825625"/>
            <a:ext cx="10515600" cy="43512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Garamond"/>
                <a:ea typeface="Garamond"/>
                <a:cs typeface="Garamond"/>
                <a:sym typeface="Garamond"/>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Garamond"/>
                <a:ea typeface="Garamond"/>
                <a:cs typeface="Garamond"/>
                <a:sym typeface="Garamond"/>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Garamond"/>
                <a:ea typeface="Garamond"/>
                <a:cs typeface="Garamond"/>
                <a:sym typeface="Garamond"/>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9pPr>
          </a:lstStyle>
          <a:p>
            <a:endParaRPr/>
          </a:p>
        </p:txBody>
      </p:sp>
      <p:sp>
        <p:nvSpPr>
          <p:cNvPr id="235" name="Google Shape;235;p14"/>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36" name="Google Shape;236;p14"/>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37" name="Google Shape;237;p1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IE"/>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Garamond"/>
              <a:buNone/>
              <a:defRPr sz="4400" b="0" i="0" u="none" strike="noStrike" cap="none">
                <a:solidFill>
                  <a:schemeClr val="dk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Garamond"/>
                <a:ea typeface="Garamond"/>
                <a:cs typeface="Garamond"/>
                <a:sym typeface="Garamond"/>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Garamond"/>
                <a:ea typeface="Garamond"/>
                <a:cs typeface="Garamond"/>
                <a:sym typeface="Garamond"/>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Garamond"/>
                <a:ea typeface="Garamond"/>
                <a:cs typeface="Garamond"/>
                <a:sym typeface="Garamond"/>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IE"/>
              <a:t>‹#›</a:t>
            </a:fld>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3"/>
        <p:cNvGrpSpPr/>
        <p:nvPr/>
      </p:nvGrpSpPr>
      <p:grpSpPr>
        <a:xfrm>
          <a:off x="0" y="0"/>
          <a:ext cx="0" cy="0"/>
          <a:chOff x="0" y="0"/>
          <a:chExt cx="0" cy="0"/>
        </a:xfrm>
      </p:grpSpPr>
      <p:sp>
        <p:nvSpPr>
          <p:cNvPr id="244" name="Google Shape;244;p14"/>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Garamond"/>
              <a:buNone/>
              <a:defRPr sz="4400" b="0" i="0" u="none" strike="noStrike" cap="none">
                <a:solidFill>
                  <a:schemeClr val="dk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45" name="Google Shape;245;p14"/>
          <p:cNvSpPr txBox="1">
            <a:spLocks noGrp="1"/>
          </p:cNvSpPr>
          <p:nvPr>
            <p:ph type="body" idx="1"/>
          </p:nvPr>
        </p:nvSpPr>
        <p:spPr>
          <a:xfrm>
            <a:off x="838200" y="1825625"/>
            <a:ext cx="10515600" cy="43512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Garamond"/>
                <a:ea typeface="Garamond"/>
                <a:cs typeface="Garamond"/>
                <a:sym typeface="Garamond"/>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Garamond"/>
                <a:ea typeface="Garamond"/>
                <a:cs typeface="Garamond"/>
                <a:sym typeface="Garamond"/>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Garamond"/>
                <a:ea typeface="Garamond"/>
                <a:cs typeface="Garamond"/>
                <a:sym typeface="Garamond"/>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9pPr>
          </a:lstStyle>
          <a:p>
            <a:endParaRPr/>
          </a:p>
        </p:txBody>
      </p:sp>
      <p:sp>
        <p:nvSpPr>
          <p:cNvPr id="246" name="Google Shape;246;p14"/>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47" name="Google Shape;247;p14"/>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48" name="Google Shape;248;p1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IE"/>
              <a:t>‹#›</a:t>
            </a:fld>
            <a:endParaRPr/>
          </a:p>
        </p:txBody>
      </p:sp>
    </p:spTree>
  </p:cSld>
  <p:clrMap bg1="lt1" tx1="dk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Garamond"/>
              <a:buNone/>
              <a:defRPr sz="4400" b="0" i="0" u="none" strike="noStrike" cap="none">
                <a:solidFill>
                  <a:schemeClr val="dk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Garamond"/>
                <a:ea typeface="Garamond"/>
                <a:cs typeface="Garamond"/>
                <a:sym typeface="Garamond"/>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Garamond"/>
                <a:ea typeface="Garamond"/>
                <a:cs typeface="Garamond"/>
                <a:sym typeface="Garamond"/>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Garamond"/>
                <a:ea typeface="Garamond"/>
                <a:cs typeface="Garamond"/>
                <a:sym typeface="Garamond"/>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01"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400"/>
          </a:xfrm>
          <a:prstGeom prst="rect">
            <a:avLst/>
          </a:prstGeom>
          <a:noFill/>
          <a:ln>
            <a:noFill/>
          </a:ln>
        </p:spPr>
        <p:txBody>
          <a:bodyPr spcFirstLastPara="1" wrap="square" lIns="76200" tIns="76200" rIns="76200" bIns="76200" anchor="ctr" anchorCtr="0">
            <a:noAutofit/>
          </a:bodyPr>
          <a:lstStyle>
            <a:lvl1pPr marR="0" lvl="0" algn="l" rtl="0">
              <a:lnSpc>
                <a:spcPct val="90000"/>
              </a:lnSpc>
              <a:spcBef>
                <a:spcPts val="0"/>
              </a:spcBef>
              <a:spcAft>
                <a:spcPts val="0"/>
              </a:spcAft>
              <a:buClr>
                <a:schemeClr val="dk1"/>
              </a:buClr>
              <a:buSzPts val="3700"/>
              <a:buFont typeface="Garamond"/>
              <a:buNone/>
              <a:defRPr sz="3700" b="0" i="0" u="none" strike="noStrike" cap="none">
                <a:solidFill>
                  <a:schemeClr val="dk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838200" y="1825625"/>
            <a:ext cx="10515600" cy="4351200"/>
          </a:xfrm>
          <a:prstGeom prst="rect">
            <a:avLst/>
          </a:prstGeom>
          <a:noFill/>
          <a:ln>
            <a:noFill/>
          </a:ln>
        </p:spPr>
        <p:txBody>
          <a:bodyPr spcFirstLastPara="1" wrap="square" lIns="76200" tIns="76200" rIns="76200" bIns="76200" anchor="t" anchorCtr="0">
            <a:noAutofit/>
          </a:bodyPr>
          <a:lstStyle>
            <a:lvl1pPr marL="457200" marR="0" lvl="0" indent="-374650" algn="l" rtl="0">
              <a:lnSpc>
                <a:spcPct val="90000"/>
              </a:lnSpc>
              <a:spcBef>
                <a:spcPts val="800"/>
              </a:spcBef>
              <a:spcAft>
                <a:spcPts val="0"/>
              </a:spcAft>
              <a:buClr>
                <a:schemeClr val="dk1"/>
              </a:buClr>
              <a:buSzPts val="2300"/>
              <a:buFont typeface="Arial"/>
              <a:buChar char="•"/>
              <a:defRPr sz="2300" b="0" i="0" u="none" strike="noStrike" cap="none">
                <a:solidFill>
                  <a:schemeClr val="dk1"/>
                </a:solidFill>
                <a:latin typeface="Garamond"/>
                <a:ea typeface="Garamond"/>
                <a:cs typeface="Garamond"/>
                <a:sym typeface="Garamond"/>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Garamond"/>
                <a:ea typeface="Garamond"/>
                <a:cs typeface="Garamond"/>
                <a:sym typeface="Garamond"/>
              </a:defRPr>
            </a:lvl2pPr>
            <a:lvl3pPr marL="1371600" marR="0" lvl="2" indent="-336550" algn="l" rtl="0">
              <a:lnSpc>
                <a:spcPct val="90000"/>
              </a:lnSpc>
              <a:spcBef>
                <a:spcPts val="500"/>
              </a:spcBef>
              <a:spcAft>
                <a:spcPts val="0"/>
              </a:spcAft>
              <a:buClr>
                <a:schemeClr val="dk1"/>
              </a:buClr>
              <a:buSzPts val="1700"/>
              <a:buFont typeface="Arial"/>
              <a:buChar char="•"/>
              <a:defRPr sz="1700" b="0" i="0" u="none" strike="noStrike" cap="none">
                <a:solidFill>
                  <a:schemeClr val="dk1"/>
                </a:solidFill>
                <a:latin typeface="Garamond"/>
                <a:ea typeface="Garamond"/>
                <a:cs typeface="Garamond"/>
                <a:sym typeface="Garamond"/>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Garamond"/>
                <a:ea typeface="Garamond"/>
                <a:cs typeface="Garamond"/>
                <a:sym typeface="Garamond"/>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Garamond"/>
                <a:ea typeface="Garamond"/>
                <a:cs typeface="Garamond"/>
                <a:sym typeface="Garamond"/>
              </a:defRPr>
            </a:lvl5pPr>
            <a:lvl6pPr marL="2743200" marR="0" lvl="5"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Garamond"/>
                <a:ea typeface="Garamond"/>
                <a:cs typeface="Garamond"/>
                <a:sym typeface="Garamond"/>
              </a:defRPr>
            </a:lvl6pPr>
            <a:lvl7pPr marL="3200400" marR="0" lvl="6"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Garamond"/>
                <a:ea typeface="Garamond"/>
                <a:cs typeface="Garamond"/>
                <a:sym typeface="Garamond"/>
              </a:defRPr>
            </a:lvl7pPr>
            <a:lvl8pPr marL="3657600" marR="0" lvl="7"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Garamond"/>
                <a:ea typeface="Garamond"/>
                <a:cs typeface="Garamond"/>
                <a:sym typeface="Garamond"/>
              </a:defRPr>
            </a:lvl8pPr>
            <a:lvl9pPr marL="4114800" marR="0" lvl="8"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Garamond"/>
                <a:ea typeface="Garamond"/>
                <a:cs typeface="Garamond"/>
                <a:sym typeface="Garamond"/>
              </a:defRPr>
            </a:lvl9pPr>
          </a:lstStyle>
          <a:p>
            <a:endParaRPr/>
          </a:p>
        </p:txBody>
      </p:sp>
      <p:sp>
        <p:nvSpPr>
          <p:cNvPr id="12" name="Google Shape;12;p1"/>
          <p:cNvSpPr txBox="1">
            <a:spLocks noGrp="1"/>
          </p:cNvSpPr>
          <p:nvPr>
            <p:ph type="dt" idx="10"/>
          </p:nvPr>
        </p:nvSpPr>
        <p:spPr>
          <a:xfrm>
            <a:off x="838200" y="6356350"/>
            <a:ext cx="2743200" cy="365100"/>
          </a:xfrm>
          <a:prstGeom prst="rect">
            <a:avLst/>
          </a:prstGeom>
          <a:noFill/>
          <a:ln>
            <a:noFill/>
          </a:ln>
        </p:spPr>
        <p:txBody>
          <a:bodyPr spcFirstLastPara="1" wrap="square" lIns="76200" tIns="76200" rIns="76200" bIns="76200" anchor="ctr" anchorCtr="0">
            <a:noAutofit/>
          </a:bodyPr>
          <a:lstStyle>
            <a:lvl1pPr marR="0" lvl="0" algn="l" rtl="0">
              <a:lnSpc>
                <a:spcPct val="100000"/>
              </a:lnSpc>
              <a:spcBef>
                <a:spcPts val="0"/>
              </a:spcBef>
              <a:spcAft>
                <a:spcPts val="0"/>
              </a:spcAft>
              <a:buClr>
                <a:srgbClr val="000000"/>
              </a:buClr>
              <a:buSzPts val="1200"/>
              <a:buFont typeface="Arial"/>
              <a:buNone/>
              <a:defRPr sz="10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13" name="Google Shape;13;p1"/>
          <p:cNvSpPr txBox="1">
            <a:spLocks noGrp="1"/>
          </p:cNvSpPr>
          <p:nvPr>
            <p:ph type="ftr" idx="11"/>
          </p:nvPr>
        </p:nvSpPr>
        <p:spPr>
          <a:xfrm>
            <a:off x="4038600" y="6356350"/>
            <a:ext cx="4114800" cy="365100"/>
          </a:xfrm>
          <a:prstGeom prst="rect">
            <a:avLst/>
          </a:prstGeom>
          <a:noFill/>
          <a:ln>
            <a:noFill/>
          </a:ln>
        </p:spPr>
        <p:txBody>
          <a:bodyPr spcFirstLastPara="1" wrap="square" lIns="76200" tIns="76200" rIns="76200" bIns="76200" anchor="ctr" anchorCtr="0">
            <a:noAutofit/>
          </a:bodyPr>
          <a:lstStyle>
            <a:lvl1pPr marR="0" lvl="0" algn="ctr" rtl="0">
              <a:lnSpc>
                <a:spcPct val="100000"/>
              </a:lnSpc>
              <a:spcBef>
                <a:spcPts val="0"/>
              </a:spcBef>
              <a:spcAft>
                <a:spcPts val="0"/>
              </a:spcAft>
              <a:buClr>
                <a:srgbClr val="000000"/>
              </a:buClr>
              <a:buSzPts val="1200"/>
              <a:buFont typeface="Arial"/>
              <a:buNone/>
              <a:defRPr sz="10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2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14" name="Google Shape;14;p1"/>
          <p:cNvSpPr txBox="1">
            <a:spLocks noGrp="1"/>
          </p:cNvSpPr>
          <p:nvPr>
            <p:ph type="sldNum" idx="12"/>
          </p:nvPr>
        </p:nvSpPr>
        <p:spPr>
          <a:xfrm>
            <a:off x="8610600" y="6356350"/>
            <a:ext cx="2743200" cy="365100"/>
          </a:xfrm>
          <a:prstGeom prst="rect">
            <a:avLst/>
          </a:prstGeom>
          <a:noFill/>
          <a:ln>
            <a:noFill/>
          </a:ln>
        </p:spPr>
        <p:txBody>
          <a:bodyPr spcFirstLastPara="1" wrap="square" lIns="76200" tIns="38075" rIns="76200" bIns="3807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8"/>
        <p:cNvGrpSpPr/>
        <p:nvPr/>
      </p:nvGrpSpPr>
      <p:grpSpPr>
        <a:xfrm>
          <a:off x="0" y="0"/>
          <a:ext cx="0" cy="0"/>
          <a:chOff x="0" y="0"/>
          <a:chExt cx="0" cy="0"/>
        </a:xfrm>
      </p:grpSpPr>
      <p:sp>
        <p:nvSpPr>
          <p:cNvPr id="239" name="Google Shape;239;p1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Garamond"/>
              <a:buNone/>
              <a:defRPr sz="4400" b="0" i="0" u="none" strike="noStrike" cap="none">
                <a:solidFill>
                  <a:schemeClr val="dk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40" name="Google Shape;240;p15"/>
          <p:cNvSpPr txBox="1">
            <a:spLocks noGrp="1"/>
          </p:cNvSpPr>
          <p:nvPr>
            <p:ph type="body" idx="1"/>
          </p:nvPr>
        </p:nvSpPr>
        <p:spPr>
          <a:xfrm>
            <a:off x="838200" y="1825625"/>
            <a:ext cx="10515600" cy="43512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Garamond"/>
                <a:ea typeface="Garamond"/>
                <a:cs typeface="Garamond"/>
                <a:sym typeface="Garamond"/>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Garamond"/>
                <a:ea typeface="Garamond"/>
                <a:cs typeface="Garamond"/>
                <a:sym typeface="Garamond"/>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Garamond"/>
                <a:ea typeface="Garamond"/>
                <a:cs typeface="Garamond"/>
                <a:sym typeface="Garamond"/>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9pPr>
          </a:lstStyle>
          <a:p>
            <a:endParaRPr/>
          </a:p>
        </p:txBody>
      </p:sp>
      <p:sp>
        <p:nvSpPr>
          <p:cNvPr id="241" name="Google Shape;241;p15"/>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42" name="Google Shape;242;p15"/>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43" name="Google Shape;243;p1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IE"/>
              <a:t>‹#›</a:t>
            </a:fld>
            <a:endParaRPr/>
          </a:p>
        </p:txBody>
      </p:sp>
    </p:spTree>
  </p:cSld>
  <p:clrMap bg1="lt1" tx1="dk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Garamond"/>
              <a:buNone/>
              <a:defRPr sz="4400" b="0" i="0" u="none" strike="noStrike" cap="none">
                <a:solidFill>
                  <a:schemeClr val="dk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Garamond"/>
                <a:ea typeface="Garamond"/>
                <a:cs typeface="Garamond"/>
                <a:sym typeface="Garamond"/>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Garamond"/>
                <a:ea typeface="Garamond"/>
                <a:cs typeface="Garamond"/>
                <a:sym typeface="Garamond"/>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Garamond"/>
                <a:ea typeface="Garamond"/>
                <a:cs typeface="Garamond"/>
                <a:sym typeface="Garamond"/>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2"/>
        <p:cNvGrpSpPr/>
        <p:nvPr/>
      </p:nvGrpSpPr>
      <p:grpSpPr>
        <a:xfrm>
          <a:off x="0" y="0"/>
          <a:ext cx="0" cy="0"/>
          <a:chOff x="0" y="0"/>
          <a:chExt cx="0" cy="0"/>
        </a:xfrm>
      </p:grpSpPr>
      <p:sp>
        <p:nvSpPr>
          <p:cNvPr id="233" name="Google Shape;233;p14"/>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Garamond"/>
              <a:buNone/>
              <a:defRPr sz="4400" b="0" i="0" u="none" strike="noStrike" cap="none">
                <a:solidFill>
                  <a:schemeClr val="dk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4" name="Google Shape;234;p14"/>
          <p:cNvSpPr txBox="1">
            <a:spLocks noGrp="1"/>
          </p:cNvSpPr>
          <p:nvPr>
            <p:ph type="body" idx="1"/>
          </p:nvPr>
        </p:nvSpPr>
        <p:spPr>
          <a:xfrm>
            <a:off x="838200" y="1825625"/>
            <a:ext cx="10515600" cy="43512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Garamond"/>
                <a:ea typeface="Garamond"/>
                <a:cs typeface="Garamond"/>
                <a:sym typeface="Garamond"/>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Garamond"/>
                <a:ea typeface="Garamond"/>
                <a:cs typeface="Garamond"/>
                <a:sym typeface="Garamond"/>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Garamond"/>
                <a:ea typeface="Garamond"/>
                <a:cs typeface="Garamond"/>
                <a:sym typeface="Garamond"/>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9pPr>
          </a:lstStyle>
          <a:p>
            <a:endParaRPr/>
          </a:p>
        </p:txBody>
      </p:sp>
      <p:sp>
        <p:nvSpPr>
          <p:cNvPr id="235" name="Google Shape;235;p14"/>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36" name="Google Shape;236;p14"/>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37" name="Google Shape;237;p1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hyperlink" Target="https://universaldependencies.org/" TargetMode="External"/><Relationship Id="rId2" Type="http://schemas.openxmlformats.org/officeDocument/2006/relationships/notesSlide" Target="../notesSlides/notesSlide103.xml"/><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hyperlink" Target="https://web.stanford.edu/class/cs224n/slides/cs224n-2019-lecture16-coref.pdf" TargetMode="External"/><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hyperlink" Target="https://www.i2b2.org/NLP/DataSets/Main.php" TargetMode="External"/><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openxmlformats.org/officeDocument/2006/relationships/hyperlink" Target="https://archive.ics.uci.edu/ml/datasets/Legal+Case+Reports" TargetMode="Externa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hyperlink" Target="http://www.statmt.org/europarl/" TargetMode="External"/><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hyperlink" Target="https://www.linguee.com/" TargetMode="External"/><Relationship Id="rId2" Type="http://schemas.openxmlformats.org/officeDocument/2006/relationships/notesSlide" Target="../notesSlides/notesSlide123.xml"/><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12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24.xml"/><Relationship Id="rId1" Type="http://schemas.openxmlformats.org/officeDocument/2006/relationships/slideLayout" Target="../slideLayouts/slideLayout7.xml"/><Relationship Id="rId5" Type="http://schemas.openxmlformats.org/officeDocument/2006/relationships/image" Target="../media/image95.png"/><Relationship Id="rId4" Type="http://schemas.openxmlformats.org/officeDocument/2006/relationships/image" Target="../media/image94.png"/></Relationships>
</file>

<file path=ppt/slides/_rels/slide12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hyperlink" Target="https://wordnet.princeton.edu/" TargetMode="External"/><Relationship Id="rId2" Type="http://schemas.openxmlformats.org/officeDocument/2006/relationships/notesSlide" Target="../notesSlides/notesSlide128.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hyperlink" Target="https://framenet.icsi.berkeley.edu/fndrupal/about" TargetMode="Externa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30.xml"/><Relationship Id="rId1" Type="http://schemas.openxmlformats.org/officeDocument/2006/relationships/slideLayout" Target="../slideLayouts/slideLayout7.xml"/><Relationship Id="rId4" Type="http://schemas.openxmlformats.org/officeDocument/2006/relationships/hyperlink" Target="http://wordnetweb.princeton.edu/perl/webwn" TargetMode="Externa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hyperlink" Target="https://framenet.icsi.berkeley.edu/fndrupal/" TargetMode="External"/><Relationship Id="rId2" Type="http://schemas.openxmlformats.org/officeDocument/2006/relationships/notesSlide" Target="../notesSlides/notesSlide134.xml"/><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101.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49.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8.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8.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8.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8.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8.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8.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8.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8.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8.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8.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8.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8.xml"/></Relationships>
</file>

<file path=ppt/slides/_rels/slide1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53.xml"/><Relationship Id="rId1" Type="http://schemas.openxmlformats.org/officeDocument/2006/relationships/slideLayout" Target="../slideLayouts/slideLayout38.xml"/></Relationships>
</file>

<file path=ppt/slides/_rels/slide15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54.xml"/><Relationship Id="rId1" Type="http://schemas.openxmlformats.org/officeDocument/2006/relationships/slideLayout" Target="../slideLayouts/slideLayout38.xml"/><Relationship Id="rId5" Type="http://schemas.openxmlformats.org/officeDocument/2006/relationships/hyperlink" Target="https://www.lextutor.ca/conc/" TargetMode="External"/><Relationship Id="rId4" Type="http://schemas.openxmlformats.org/officeDocument/2006/relationships/image" Target="../media/image104.png"/></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8.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8.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8.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8.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8.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8.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8.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8.xml"/></Relationships>
</file>

<file path=ppt/slides/_rels/slide16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64.xml"/><Relationship Id="rId1" Type="http://schemas.openxmlformats.org/officeDocument/2006/relationships/slideLayout" Target="../slideLayouts/slideLayout38.xml"/><Relationship Id="rId4" Type="http://schemas.openxmlformats.org/officeDocument/2006/relationships/hyperlink" Target="https://www.oreilly.com/library/view/statistics-for-machine" TargetMode="External"/></Relationships>
</file>

<file path=ppt/slides/_rels/slide16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65.xml"/><Relationship Id="rId1" Type="http://schemas.openxmlformats.org/officeDocument/2006/relationships/slideLayout" Target="../slideLayouts/slideLayout38.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8.xml"/></Relationships>
</file>

<file path=ppt/slides/_rels/slide167.xml.rels><?xml version="1.0" encoding="UTF-8" standalone="yes"?>
<Relationships xmlns="http://schemas.openxmlformats.org/package/2006/relationships"><Relationship Id="rId3" Type="http://schemas.openxmlformats.org/officeDocument/2006/relationships/hyperlink" Target="http://disi.unitn.it/~bernardi/Courses/CL/Slides/ds_semantics.pdf" TargetMode="External"/><Relationship Id="rId2" Type="http://schemas.openxmlformats.org/officeDocument/2006/relationships/notesSlide" Target="../notesSlides/notesSlide167.xml"/><Relationship Id="rId1" Type="http://schemas.openxmlformats.org/officeDocument/2006/relationships/slideLayout" Target="../slideLayouts/slideLayout38.xml"/><Relationship Id="rId4" Type="http://schemas.openxmlformats.org/officeDocument/2006/relationships/image" Target="../media/image110.png"/></Relationships>
</file>

<file path=ppt/slides/_rels/slide168.xml.rels><?xml version="1.0" encoding="UTF-8" standalone="yes"?>
<Relationships xmlns="http://schemas.openxmlformats.org/package/2006/relationships"><Relationship Id="rId3" Type="http://schemas.openxmlformats.org/officeDocument/2006/relationships/hyperlink" Target="https://en.wikipedia.org/wiki/Principal_component_analysis" TargetMode="External"/><Relationship Id="rId2" Type="http://schemas.openxmlformats.org/officeDocument/2006/relationships/notesSlide" Target="../notesSlides/notesSlide168.xml"/><Relationship Id="rId1" Type="http://schemas.openxmlformats.org/officeDocument/2006/relationships/slideLayout" Target="../slideLayouts/slideLayout38.xml"/><Relationship Id="rId4" Type="http://schemas.openxmlformats.org/officeDocument/2006/relationships/image" Target="../media/image111.png"/></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8.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38.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8.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38.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38.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38.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38.xml"/></Relationships>
</file>

<file path=ppt/slides/_rels/slide17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77.xml"/><Relationship Id="rId1" Type="http://schemas.openxmlformats.org/officeDocument/2006/relationships/slideLayout" Target="../slideLayouts/slideLayout38.xml"/><Relationship Id="rId4" Type="http://schemas.openxmlformats.org/officeDocument/2006/relationships/hyperlink" Target="https://esslli2016.unibz.it/wp-content/uploads/2015/10/dsm_tutorial_part1.slides.pdf" TargetMode="External"/></Relationships>
</file>

<file path=ppt/slides/_rels/slide17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78.xml"/><Relationship Id="rId1" Type="http://schemas.openxmlformats.org/officeDocument/2006/relationships/slideLayout" Target="../slideLayouts/slideLayout38.xml"/></Relationships>
</file>

<file path=ppt/slides/_rels/slide17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79.xml"/><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38.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38.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38.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38.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38.xml"/></Relationships>
</file>

<file path=ppt/slides/_rels/slide185.xml.rels><?xml version="1.0" encoding="UTF-8" standalone="yes"?>
<Relationships xmlns="http://schemas.openxmlformats.org/package/2006/relationships"><Relationship Id="rId3" Type="http://schemas.openxmlformats.org/officeDocument/2006/relationships/hyperlink" Target="https://esslli2016.unibz.it/wp-content/uploads/2015/10/dsm_tutorial_part1.slides.pdf" TargetMode="External"/><Relationship Id="rId2" Type="http://schemas.openxmlformats.org/officeDocument/2006/relationships/notesSlide" Target="../notesSlides/notesSlide185.xml"/><Relationship Id="rId1" Type="http://schemas.openxmlformats.org/officeDocument/2006/relationships/slideLayout" Target="../slideLayouts/slideLayout38.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38.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8.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38.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38.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38.xml"/></Relationships>
</file>

<file path=ppt/slides/_rels/slide19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92.xml"/><Relationship Id="rId1" Type="http://schemas.openxmlformats.org/officeDocument/2006/relationships/slideLayout" Target="../slideLayouts/slideLayout38.xml"/><Relationship Id="rId4" Type="http://schemas.openxmlformats.org/officeDocument/2006/relationships/hyperlink" Target="https://cs224d.stanford.edu/lecture_notes/LectureNotes1.pdf" TargetMode="Externa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38.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38.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38.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38.xml"/></Relationships>
</file>

<file path=ppt/slides/_rels/slide19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97.xml"/><Relationship Id="rId1" Type="http://schemas.openxmlformats.org/officeDocument/2006/relationships/slideLayout" Target="../slideLayouts/slideLayout38.xml"/></Relationships>
</file>

<file path=ppt/slides/_rels/slide19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98.xml"/><Relationship Id="rId1" Type="http://schemas.openxmlformats.org/officeDocument/2006/relationships/slideLayout" Target="../slideLayouts/slideLayout38.xml"/><Relationship Id="rId4" Type="http://schemas.openxmlformats.org/officeDocument/2006/relationships/hyperlink" Target="https://towardsdatascience.com/word-embeddings-intuition-and-some-maths-to-understand-end-to-end-skip-gram-model-cab57760c745" TargetMode="Externa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hyperlink" Target="http://mixedemotions.insight-centre.org/" TargetMode="Externa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38.xml"/></Relationships>
</file>

<file path=ppt/slides/_rels/slide201.xml.rels><?xml version="1.0" encoding="UTF-8" standalone="yes"?>
<Relationships xmlns="http://schemas.openxmlformats.org/package/2006/relationships"><Relationship Id="rId3" Type="http://schemas.openxmlformats.org/officeDocument/2006/relationships/hyperlink" Target="https://www.paperswithcode.com/methods/category/language-models" TargetMode="External"/><Relationship Id="rId2" Type="http://schemas.openxmlformats.org/officeDocument/2006/relationships/notesSlide" Target="../notesSlides/notesSlide201.xml"/><Relationship Id="rId1" Type="http://schemas.openxmlformats.org/officeDocument/2006/relationships/slideLayout" Target="../slideLayouts/slideLayout38.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38.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61.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73.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73.xml"/></Relationships>
</file>

<file path=ppt/slides/_rels/slide206.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notesSlide" Target="../notesSlides/notesSlide206.xml"/><Relationship Id="rId1" Type="http://schemas.openxmlformats.org/officeDocument/2006/relationships/slideLayout" Target="../slideLayouts/slideLayout73.xml"/></Relationships>
</file>

<file path=ppt/slides/_rels/slide207.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notesSlide" Target="../notesSlides/notesSlide207.xml"/><Relationship Id="rId1" Type="http://schemas.openxmlformats.org/officeDocument/2006/relationships/slideLayout" Target="../slideLayouts/slideLayout73.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73.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73.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hyperlink" Target="http://babelfy.org/" TargetMode="External"/></Relationships>
</file>

<file path=ppt/slides/_rels/slide21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10.xml"/><Relationship Id="rId1" Type="http://schemas.openxmlformats.org/officeDocument/2006/relationships/slideLayout" Target="../slideLayouts/slideLayout73.xml"/></Relationships>
</file>

<file path=ppt/slides/_rels/slide21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11.xml"/><Relationship Id="rId1" Type="http://schemas.openxmlformats.org/officeDocument/2006/relationships/slideLayout" Target="../slideLayouts/slideLayout73.xml"/><Relationship Id="rId4" Type="http://schemas.openxmlformats.org/officeDocument/2006/relationships/image" Target="../media/image120.png"/></Relationships>
</file>

<file path=ppt/slides/_rels/slide21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12.xml"/><Relationship Id="rId1" Type="http://schemas.openxmlformats.org/officeDocument/2006/relationships/slideLayout" Target="../slideLayouts/slideLayout73.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73.xml"/></Relationships>
</file>

<file path=ppt/slides/_rels/slide214.xml.rels><?xml version="1.0" encoding="UTF-8" standalone="yes"?>
<Relationships xmlns="http://schemas.openxmlformats.org/package/2006/relationships"><Relationship Id="rId3" Type="http://schemas.openxmlformats.org/officeDocument/2006/relationships/image" Target="../media/image122.gif"/><Relationship Id="rId2" Type="http://schemas.openxmlformats.org/officeDocument/2006/relationships/notesSlide" Target="../notesSlides/notesSlide214.xml"/><Relationship Id="rId1" Type="http://schemas.openxmlformats.org/officeDocument/2006/relationships/slideLayout" Target="../slideLayouts/slideLayout73.xml"/><Relationship Id="rId6" Type="http://schemas.openxmlformats.org/officeDocument/2006/relationships/image" Target="../media/image125.gif"/><Relationship Id="rId5" Type="http://schemas.openxmlformats.org/officeDocument/2006/relationships/image" Target="../media/image124.gif"/><Relationship Id="rId4" Type="http://schemas.openxmlformats.org/officeDocument/2006/relationships/image" Target="../media/image123.gif"/></Relationships>
</file>

<file path=ppt/slides/_rels/slide215.xml.rels><?xml version="1.0" encoding="UTF-8" standalone="yes"?>
<Relationships xmlns="http://schemas.openxmlformats.org/package/2006/relationships"><Relationship Id="rId3" Type="http://schemas.openxmlformats.org/officeDocument/2006/relationships/image" Target="../media/image126.gif"/><Relationship Id="rId2" Type="http://schemas.openxmlformats.org/officeDocument/2006/relationships/notesSlide" Target="../notesSlides/notesSlide215.xml"/><Relationship Id="rId1" Type="http://schemas.openxmlformats.org/officeDocument/2006/relationships/slideLayout" Target="../slideLayouts/slideLayout73.xml"/><Relationship Id="rId5" Type="http://schemas.openxmlformats.org/officeDocument/2006/relationships/image" Target="../media/image128.gif"/><Relationship Id="rId4" Type="http://schemas.openxmlformats.org/officeDocument/2006/relationships/image" Target="../media/image127.gif"/></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73.xml"/></Relationships>
</file>

<file path=ppt/slides/_rels/slide217.xml.rels><?xml version="1.0" encoding="UTF-8" standalone="yes"?>
<Relationships xmlns="http://schemas.openxmlformats.org/package/2006/relationships"><Relationship Id="rId3" Type="http://schemas.openxmlformats.org/officeDocument/2006/relationships/image" Target="../media/image129.gif"/><Relationship Id="rId2" Type="http://schemas.openxmlformats.org/officeDocument/2006/relationships/notesSlide" Target="../notesSlides/notesSlide217.xml"/><Relationship Id="rId1" Type="http://schemas.openxmlformats.org/officeDocument/2006/relationships/slideLayout" Target="../slideLayouts/slideLayout73.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73.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73.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hyperlink" Target="http://babelfy.org/" TargetMode="External"/><Relationship Id="rId4" Type="http://schemas.openxmlformats.org/officeDocument/2006/relationships/image" Target="../media/image42.png"/></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73.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73.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7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73.xml"/></Relationships>
</file>

<file path=ppt/slides/_rels/slide224.xml.rels><?xml version="1.0" encoding="UTF-8" standalone="yes"?>
<Relationships xmlns="http://schemas.openxmlformats.org/package/2006/relationships"><Relationship Id="rId3" Type="http://schemas.openxmlformats.org/officeDocument/2006/relationships/image" Target="../media/image130.gif"/><Relationship Id="rId2" Type="http://schemas.openxmlformats.org/officeDocument/2006/relationships/notesSlide" Target="../notesSlides/notesSlide224.xml"/><Relationship Id="rId1" Type="http://schemas.openxmlformats.org/officeDocument/2006/relationships/slideLayout" Target="../slideLayouts/slideLayout73.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73.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73.xml"/></Relationships>
</file>

<file path=ppt/slides/_rels/slide227.xml.rels><?xml version="1.0" encoding="UTF-8" standalone="yes"?>
<Relationships xmlns="http://schemas.openxmlformats.org/package/2006/relationships"><Relationship Id="rId3" Type="http://schemas.openxmlformats.org/officeDocument/2006/relationships/image" Target="../media/image131.gif"/><Relationship Id="rId2" Type="http://schemas.openxmlformats.org/officeDocument/2006/relationships/notesSlide" Target="../notesSlides/notesSlide227.xml"/><Relationship Id="rId1" Type="http://schemas.openxmlformats.org/officeDocument/2006/relationships/slideLayout" Target="../slideLayouts/slideLayout73.xml"/></Relationships>
</file>

<file path=ppt/slides/_rels/slide228.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notesSlide" Target="../notesSlides/notesSlide228.xml"/><Relationship Id="rId1" Type="http://schemas.openxmlformats.org/officeDocument/2006/relationships/slideLayout" Target="../slideLayouts/slideLayout73.xml"/><Relationship Id="rId4" Type="http://schemas.openxmlformats.org/officeDocument/2006/relationships/image" Target="../media/image133.gif"/></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7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73.xml"/></Relationships>
</file>

<file path=ppt/slides/_rels/slide231.xml.rels><?xml version="1.0" encoding="UTF-8" standalone="yes"?>
<Relationships xmlns="http://schemas.openxmlformats.org/package/2006/relationships"><Relationship Id="rId3" Type="http://schemas.openxmlformats.org/officeDocument/2006/relationships/image" Target="../media/image134.gif"/><Relationship Id="rId2" Type="http://schemas.openxmlformats.org/officeDocument/2006/relationships/notesSlide" Target="../notesSlides/notesSlide231.xml"/><Relationship Id="rId1" Type="http://schemas.openxmlformats.org/officeDocument/2006/relationships/slideLayout" Target="../slideLayouts/slideLayout73.xml"/><Relationship Id="rId5" Type="http://schemas.openxmlformats.org/officeDocument/2006/relationships/image" Target="../media/image136.gif"/><Relationship Id="rId4" Type="http://schemas.openxmlformats.org/officeDocument/2006/relationships/image" Target="../media/image135.gif"/></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73.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73.xml"/></Relationships>
</file>

<file path=ppt/slides/_rels/slide23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34.xml"/><Relationship Id="rId1" Type="http://schemas.openxmlformats.org/officeDocument/2006/relationships/slideLayout" Target="../slideLayouts/slideLayout73.xml"/></Relationships>
</file>

<file path=ppt/slides/_rels/slide235.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notesSlide" Target="../notesSlides/notesSlide235.xml"/><Relationship Id="rId1" Type="http://schemas.openxmlformats.org/officeDocument/2006/relationships/slideLayout" Target="../slideLayouts/slideLayout73.xml"/><Relationship Id="rId5" Type="http://schemas.openxmlformats.org/officeDocument/2006/relationships/image" Target="../media/image140.jpg"/><Relationship Id="rId4" Type="http://schemas.openxmlformats.org/officeDocument/2006/relationships/image" Target="../media/image139.jpg"/></Relationships>
</file>

<file path=ppt/slides/_rels/slide236.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notesSlide" Target="../notesSlides/notesSlide236.xml"/><Relationship Id="rId1" Type="http://schemas.openxmlformats.org/officeDocument/2006/relationships/slideLayout" Target="../slideLayouts/slideLayout73.xml"/><Relationship Id="rId5" Type="http://schemas.openxmlformats.org/officeDocument/2006/relationships/image" Target="../media/image140.jpg"/><Relationship Id="rId4" Type="http://schemas.openxmlformats.org/officeDocument/2006/relationships/image" Target="../media/image139.jpg"/></Relationships>
</file>

<file path=ppt/slides/_rels/slide237.xml.rels><?xml version="1.0" encoding="UTF-8" standalone="yes"?>
<Relationships xmlns="http://schemas.openxmlformats.org/package/2006/relationships"><Relationship Id="rId3" Type="http://schemas.openxmlformats.org/officeDocument/2006/relationships/image" Target="../media/image141.gif"/><Relationship Id="rId2" Type="http://schemas.openxmlformats.org/officeDocument/2006/relationships/notesSlide" Target="../notesSlides/notesSlide237.xml"/><Relationship Id="rId1" Type="http://schemas.openxmlformats.org/officeDocument/2006/relationships/slideLayout" Target="../slideLayouts/slideLayout73.xml"/><Relationship Id="rId4" Type="http://schemas.openxmlformats.org/officeDocument/2006/relationships/image" Target="../media/image142.gif"/></Relationships>
</file>

<file path=ppt/slides/_rels/slide238.xml.rels><?xml version="1.0" encoding="UTF-8" standalone="yes"?>
<Relationships xmlns="http://schemas.openxmlformats.org/package/2006/relationships"><Relationship Id="rId3" Type="http://schemas.openxmlformats.org/officeDocument/2006/relationships/image" Target="../media/image143.gif"/><Relationship Id="rId2" Type="http://schemas.openxmlformats.org/officeDocument/2006/relationships/notesSlide" Target="../notesSlides/notesSlide238.xml"/><Relationship Id="rId1" Type="http://schemas.openxmlformats.org/officeDocument/2006/relationships/slideLayout" Target="../slideLayouts/slideLayout73.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73.xml"/></Relationships>
</file>

<file path=ppt/slides/_rels/slide241.xml.rels><?xml version="1.0" encoding="UTF-8" standalone="yes"?>
<Relationships xmlns="http://schemas.openxmlformats.org/package/2006/relationships"><Relationship Id="rId3" Type="http://schemas.openxmlformats.org/officeDocument/2006/relationships/image" Target="../media/image144.gif"/><Relationship Id="rId2" Type="http://schemas.openxmlformats.org/officeDocument/2006/relationships/notesSlide" Target="../notesSlides/notesSlide241.xml"/><Relationship Id="rId1" Type="http://schemas.openxmlformats.org/officeDocument/2006/relationships/slideLayout" Target="../slideLayouts/slideLayout73.xml"/><Relationship Id="rId4" Type="http://schemas.openxmlformats.org/officeDocument/2006/relationships/image" Target="../media/image145.gif"/></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73.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73.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73.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73.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73.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73.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73.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73.xml"/></Relationships>
</file>

<file path=ppt/slides/_rels/slide25.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73.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73.xml"/></Relationships>
</file>

<file path=ppt/slides/_rels/slide252.xml.rels><?xml version="1.0" encoding="UTF-8" standalone="yes"?>
<Relationships xmlns="http://schemas.openxmlformats.org/package/2006/relationships"><Relationship Id="rId3" Type="http://schemas.openxmlformats.org/officeDocument/2006/relationships/image" Target="../media/image146.gif"/><Relationship Id="rId2" Type="http://schemas.openxmlformats.org/officeDocument/2006/relationships/notesSlide" Target="../notesSlides/notesSlide252.xml"/><Relationship Id="rId1" Type="http://schemas.openxmlformats.org/officeDocument/2006/relationships/slideLayout" Target="../slideLayouts/slideLayout73.xml"/><Relationship Id="rId4" Type="http://schemas.openxmlformats.org/officeDocument/2006/relationships/image" Target="../media/image147.gif"/></Relationships>
</file>

<file path=ppt/slides/_rels/slide253.xml.rels><?xml version="1.0" encoding="UTF-8" standalone="yes"?>
<Relationships xmlns="http://schemas.openxmlformats.org/package/2006/relationships"><Relationship Id="rId3" Type="http://schemas.openxmlformats.org/officeDocument/2006/relationships/image" Target="../media/image148.gif"/><Relationship Id="rId2" Type="http://schemas.openxmlformats.org/officeDocument/2006/relationships/notesSlide" Target="../notesSlides/notesSlide253.xml"/><Relationship Id="rId1" Type="http://schemas.openxmlformats.org/officeDocument/2006/relationships/slideLayout" Target="../slideLayouts/slideLayout73.xml"/><Relationship Id="rId4" Type="http://schemas.openxmlformats.org/officeDocument/2006/relationships/image" Target="../media/image149.gif"/></Relationships>
</file>

<file path=ppt/slides/_rels/slide254.xml.rels><?xml version="1.0" encoding="UTF-8" standalone="yes"?>
<Relationships xmlns="http://schemas.openxmlformats.org/package/2006/relationships"><Relationship Id="rId3" Type="http://schemas.openxmlformats.org/officeDocument/2006/relationships/image" Target="../media/image150.gif"/><Relationship Id="rId2" Type="http://schemas.openxmlformats.org/officeDocument/2006/relationships/notesSlide" Target="../notesSlides/notesSlide254.xml"/><Relationship Id="rId1" Type="http://schemas.openxmlformats.org/officeDocument/2006/relationships/slideLayout" Target="../slideLayouts/slideLayout73.xml"/><Relationship Id="rId4" Type="http://schemas.openxmlformats.org/officeDocument/2006/relationships/image" Target="../media/image151.gif"/></Relationships>
</file>

<file path=ppt/slides/_rels/slide255.xml.rels><?xml version="1.0" encoding="UTF-8" standalone="yes"?>
<Relationships xmlns="http://schemas.openxmlformats.org/package/2006/relationships"><Relationship Id="rId3" Type="http://schemas.openxmlformats.org/officeDocument/2006/relationships/image" Target="../media/image152.gif"/><Relationship Id="rId2" Type="http://schemas.openxmlformats.org/officeDocument/2006/relationships/notesSlide" Target="../notesSlides/notesSlide255.xml"/><Relationship Id="rId1" Type="http://schemas.openxmlformats.org/officeDocument/2006/relationships/slideLayout" Target="../slideLayouts/slideLayout73.xml"/><Relationship Id="rId4" Type="http://schemas.openxmlformats.org/officeDocument/2006/relationships/image" Target="../media/image153.gif"/></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73.xml"/></Relationships>
</file>

<file path=ppt/slides/_rels/slide257.xml.rels><?xml version="1.0" encoding="UTF-8" standalone="yes"?>
<Relationships xmlns="http://schemas.openxmlformats.org/package/2006/relationships"><Relationship Id="rId3" Type="http://schemas.openxmlformats.org/officeDocument/2006/relationships/image" Target="../media/image154.gif"/><Relationship Id="rId2" Type="http://schemas.openxmlformats.org/officeDocument/2006/relationships/notesSlide" Target="../notesSlides/notesSlide257.xml"/><Relationship Id="rId1" Type="http://schemas.openxmlformats.org/officeDocument/2006/relationships/slideLayout" Target="../slideLayouts/slideLayout73.xml"/><Relationship Id="rId4" Type="http://schemas.openxmlformats.org/officeDocument/2006/relationships/image" Target="../media/image155.gif"/></Relationships>
</file>

<file path=ppt/slides/_rels/slide258.xml.rels><?xml version="1.0" encoding="UTF-8" standalone="yes"?>
<Relationships xmlns="http://schemas.openxmlformats.org/package/2006/relationships"><Relationship Id="rId3" Type="http://schemas.openxmlformats.org/officeDocument/2006/relationships/image" Target="../media/image156.gif"/><Relationship Id="rId2" Type="http://schemas.openxmlformats.org/officeDocument/2006/relationships/notesSlide" Target="../notesSlides/notesSlide258.xml"/><Relationship Id="rId1" Type="http://schemas.openxmlformats.org/officeDocument/2006/relationships/slideLayout" Target="../slideLayouts/slideLayout73.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73.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73.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73.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73.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73.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74.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39.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84.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85.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85.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85.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85.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85.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85.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85.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85.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85.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85.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85.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85.xml"/></Relationships>
</file>

<file path=ppt/slides/_rels/slide279.xml.rels><?xml version="1.0" encoding="UTF-8" standalone="yes"?>
<Relationships xmlns="http://schemas.openxmlformats.org/package/2006/relationships"><Relationship Id="rId3" Type="http://schemas.openxmlformats.org/officeDocument/2006/relationships/image" Target="../media/image157.gif"/><Relationship Id="rId2" Type="http://schemas.openxmlformats.org/officeDocument/2006/relationships/notesSlide" Target="../notesSlides/notesSlide279.xml"/><Relationship Id="rId1" Type="http://schemas.openxmlformats.org/officeDocument/2006/relationships/slideLayout" Target="../slideLayouts/slideLayout85.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85.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85.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85.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85.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85.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85.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85.xml"/></Relationships>
</file>

<file path=ppt/slides/_rels/slide287.xml.rels><?xml version="1.0" encoding="UTF-8" standalone="yes"?>
<Relationships xmlns="http://schemas.openxmlformats.org/package/2006/relationships"><Relationship Id="rId3" Type="http://schemas.openxmlformats.org/officeDocument/2006/relationships/image" Target="../media/image158.gif"/><Relationship Id="rId2" Type="http://schemas.openxmlformats.org/officeDocument/2006/relationships/notesSlide" Target="../notesSlides/notesSlide287.xml"/><Relationship Id="rId1" Type="http://schemas.openxmlformats.org/officeDocument/2006/relationships/slideLayout" Target="../slideLayouts/slideLayout85.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85.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85.xml"/></Relationships>
</file>

<file path=ppt/slides/_rels/slide29.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85.xml"/></Relationships>
</file>

<file path=ppt/slides/_rels/slide291.xml.rels><?xml version="1.0" encoding="UTF-8" standalone="yes"?>
<Relationships xmlns="http://schemas.openxmlformats.org/package/2006/relationships"><Relationship Id="rId3" Type="http://schemas.openxmlformats.org/officeDocument/2006/relationships/image" Target="../media/image159.gif"/><Relationship Id="rId2" Type="http://schemas.openxmlformats.org/officeDocument/2006/relationships/notesSlide" Target="../notesSlides/notesSlide291.xml"/><Relationship Id="rId1" Type="http://schemas.openxmlformats.org/officeDocument/2006/relationships/slideLayout" Target="../slideLayouts/slideLayout85.xml"/><Relationship Id="rId4" Type="http://schemas.openxmlformats.org/officeDocument/2006/relationships/image" Target="../media/image160.gif"/></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85.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85.xml"/></Relationships>
</file>

<file path=ppt/slides/_rels/slide294.xml.rels><?xml version="1.0" encoding="UTF-8" standalone="yes"?>
<Relationships xmlns="http://schemas.openxmlformats.org/package/2006/relationships"><Relationship Id="rId3" Type="http://schemas.openxmlformats.org/officeDocument/2006/relationships/image" Target="../media/image161.gif"/><Relationship Id="rId2" Type="http://schemas.openxmlformats.org/officeDocument/2006/relationships/notesSlide" Target="../notesSlides/notesSlide294.xml"/><Relationship Id="rId1" Type="http://schemas.openxmlformats.org/officeDocument/2006/relationships/slideLayout" Target="../slideLayouts/slideLayout85.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85.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85.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85.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85.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8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162.gif"/><Relationship Id="rId2" Type="http://schemas.openxmlformats.org/officeDocument/2006/relationships/notesSlide" Target="../notesSlides/notesSlide300.xml"/><Relationship Id="rId1" Type="http://schemas.openxmlformats.org/officeDocument/2006/relationships/slideLayout" Target="../slideLayouts/slideLayout85.xml"/><Relationship Id="rId4" Type="http://schemas.openxmlformats.org/officeDocument/2006/relationships/image" Target="../media/image163.gif"/></Relationships>
</file>

<file path=ppt/slides/_rels/slide301.xml.rels><?xml version="1.0" encoding="UTF-8" standalone="yes"?>
<Relationships xmlns="http://schemas.openxmlformats.org/package/2006/relationships"><Relationship Id="rId3" Type="http://schemas.openxmlformats.org/officeDocument/2006/relationships/image" Target="../media/image164.gif"/><Relationship Id="rId2" Type="http://schemas.openxmlformats.org/officeDocument/2006/relationships/notesSlide" Target="../notesSlides/notesSlide301.xml"/><Relationship Id="rId1" Type="http://schemas.openxmlformats.org/officeDocument/2006/relationships/slideLayout" Target="../slideLayouts/slideLayout85.xml"/></Relationships>
</file>

<file path=ppt/slides/_rels/slide302.xml.rels><?xml version="1.0" encoding="UTF-8" standalone="yes"?>
<Relationships xmlns="http://schemas.openxmlformats.org/package/2006/relationships"><Relationship Id="rId3" Type="http://schemas.openxmlformats.org/officeDocument/2006/relationships/image" Target="../media/image165.gif"/><Relationship Id="rId2" Type="http://schemas.openxmlformats.org/officeDocument/2006/relationships/notesSlide" Target="../notesSlides/notesSlide302.xml"/><Relationship Id="rId1" Type="http://schemas.openxmlformats.org/officeDocument/2006/relationships/slideLayout" Target="../slideLayouts/slideLayout85.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85.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85.xml"/></Relationships>
</file>

<file path=ppt/slides/_rels/slide305.xml.rels><?xml version="1.0" encoding="UTF-8" standalone="yes"?>
<Relationships xmlns="http://schemas.openxmlformats.org/package/2006/relationships"><Relationship Id="rId3" Type="http://schemas.openxmlformats.org/officeDocument/2006/relationships/image" Target="../media/image166.gif"/><Relationship Id="rId2" Type="http://schemas.openxmlformats.org/officeDocument/2006/relationships/notesSlide" Target="../notesSlides/notesSlide305.xml"/><Relationship Id="rId1" Type="http://schemas.openxmlformats.org/officeDocument/2006/relationships/slideLayout" Target="../slideLayouts/slideLayout85.xml"/><Relationship Id="rId5" Type="http://schemas.openxmlformats.org/officeDocument/2006/relationships/image" Target="../media/image168.gif"/><Relationship Id="rId4" Type="http://schemas.openxmlformats.org/officeDocument/2006/relationships/image" Target="../media/image167.gif"/></Relationships>
</file>

<file path=ppt/slides/_rels/slide306.xml.rels><?xml version="1.0" encoding="UTF-8" standalone="yes"?>
<Relationships xmlns="http://schemas.openxmlformats.org/package/2006/relationships"><Relationship Id="rId3" Type="http://schemas.openxmlformats.org/officeDocument/2006/relationships/image" Target="../media/image169.gif"/><Relationship Id="rId2" Type="http://schemas.openxmlformats.org/officeDocument/2006/relationships/notesSlide" Target="../notesSlides/notesSlide306.xml"/><Relationship Id="rId1" Type="http://schemas.openxmlformats.org/officeDocument/2006/relationships/slideLayout" Target="../slideLayouts/slideLayout85.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85.xml"/></Relationships>
</file>

<file path=ppt/slides/_rels/slide308.xml.rels><?xml version="1.0" encoding="UTF-8" standalone="yes"?>
<Relationships xmlns="http://schemas.openxmlformats.org/package/2006/relationships"><Relationship Id="rId3" Type="http://schemas.openxmlformats.org/officeDocument/2006/relationships/image" Target="../media/image170.gif"/><Relationship Id="rId2" Type="http://schemas.openxmlformats.org/officeDocument/2006/relationships/notesSlide" Target="../notesSlides/notesSlide308.xml"/><Relationship Id="rId1" Type="http://schemas.openxmlformats.org/officeDocument/2006/relationships/slideLayout" Target="../slideLayouts/slideLayout85.xml"/><Relationship Id="rId4" Type="http://schemas.openxmlformats.org/officeDocument/2006/relationships/image" Target="../media/image171.gif"/></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8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85.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85.xml"/></Relationships>
</file>

<file path=ppt/slides/_rels/slide312.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notesSlide" Target="../notesSlides/notesSlide312.xml"/><Relationship Id="rId1" Type="http://schemas.openxmlformats.org/officeDocument/2006/relationships/slideLayout" Target="../slideLayouts/slideLayout85.xml"/><Relationship Id="rId4" Type="http://schemas.openxmlformats.org/officeDocument/2006/relationships/image" Target="../media/image173.gif"/></Relationships>
</file>

<file path=ppt/slides/_rels/slide313.xml.rels><?xml version="1.0" encoding="UTF-8" standalone="yes"?>
<Relationships xmlns="http://schemas.openxmlformats.org/package/2006/relationships"><Relationship Id="rId3" Type="http://schemas.openxmlformats.org/officeDocument/2006/relationships/image" Target="../media/image174.gif"/><Relationship Id="rId2" Type="http://schemas.openxmlformats.org/officeDocument/2006/relationships/notesSlide" Target="../notesSlides/notesSlide313.xml"/><Relationship Id="rId1" Type="http://schemas.openxmlformats.org/officeDocument/2006/relationships/slideLayout" Target="../slideLayouts/slideLayout85.xml"/><Relationship Id="rId4" Type="http://schemas.openxmlformats.org/officeDocument/2006/relationships/image" Target="../media/image175.gif"/></Relationships>
</file>

<file path=ppt/slides/_rels/slide314.xml.rels><?xml version="1.0" encoding="UTF-8" standalone="yes"?>
<Relationships xmlns="http://schemas.openxmlformats.org/package/2006/relationships"><Relationship Id="rId3" Type="http://schemas.openxmlformats.org/officeDocument/2006/relationships/image" Target="../media/image176.gif"/><Relationship Id="rId2" Type="http://schemas.openxmlformats.org/officeDocument/2006/relationships/notesSlide" Target="../notesSlides/notesSlide314.xml"/><Relationship Id="rId1" Type="http://schemas.openxmlformats.org/officeDocument/2006/relationships/slideLayout" Target="../slideLayouts/slideLayout85.xml"/><Relationship Id="rId4" Type="http://schemas.openxmlformats.org/officeDocument/2006/relationships/image" Target="../media/image177.gif"/></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85.xml"/></Relationships>
</file>

<file path=ppt/slides/_rels/slide316.xml.rels><?xml version="1.0" encoding="UTF-8" standalone="yes"?>
<Relationships xmlns="http://schemas.openxmlformats.org/package/2006/relationships"><Relationship Id="rId3" Type="http://schemas.openxmlformats.org/officeDocument/2006/relationships/hyperlink" Target="https://colab.research.google.com/drive/1iDWy-5T-84eD61LhLdL7vwvmfhaYNg7J?usp=sharing" TargetMode="External"/><Relationship Id="rId2" Type="http://schemas.openxmlformats.org/officeDocument/2006/relationships/notesSlide" Target="../notesSlides/notesSlide316.xml"/><Relationship Id="rId1" Type="http://schemas.openxmlformats.org/officeDocument/2006/relationships/slideLayout" Target="../slideLayouts/slideLayout85.xml"/></Relationships>
</file>

<file path=ppt/slides/_rels/slide317.xml.rels><?xml version="1.0" encoding="UTF-8" standalone="yes"?>
<Relationships xmlns="http://schemas.openxmlformats.org/package/2006/relationships"><Relationship Id="rId3" Type="http://schemas.openxmlformats.org/officeDocument/2006/relationships/image" Target="../media/image178.gif"/><Relationship Id="rId2" Type="http://schemas.openxmlformats.org/officeDocument/2006/relationships/notesSlide" Target="../notesSlides/notesSlide317.xml"/><Relationship Id="rId1" Type="http://schemas.openxmlformats.org/officeDocument/2006/relationships/slideLayout" Target="../slideLayouts/slideLayout85.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85.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85.xml"/></Relationships>
</file>

<file path=ppt/slides/_rels/slide3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2.jpg"/></Relationships>
</file>

<file path=ppt/slides/_rels/slide320.xml.rels><?xml version="1.0" encoding="UTF-8" standalone="yes"?>
<Relationships xmlns="http://schemas.openxmlformats.org/package/2006/relationships"><Relationship Id="rId3" Type="http://schemas.openxmlformats.org/officeDocument/2006/relationships/image" Target="../media/image179.gif"/><Relationship Id="rId2" Type="http://schemas.openxmlformats.org/officeDocument/2006/relationships/notesSlide" Target="../notesSlides/notesSlide320.xml"/><Relationship Id="rId1" Type="http://schemas.openxmlformats.org/officeDocument/2006/relationships/slideLayout" Target="../slideLayouts/slideLayout85.xml"/><Relationship Id="rId4" Type="http://schemas.openxmlformats.org/officeDocument/2006/relationships/image" Target="../media/image180.gif"/></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85.xml"/></Relationships>
</file>

<file path=ppt/slides/_rels/slide322.xml.rels><?xml version="1.0" encoding="UTF-8" standalone="yes"?>
<Relationships xmlns="http://schemas.openxmlformats.org/package/2006/relationships"><Relationship Id="rId3" Type="http://schemas.openxmlformats.org/officeDocument/2006/relationships/image" Target="../media/image181.gif"/><Relationship Id="rId2" Type="http://schemas.openxmlformats.org/officeDocument/2006/relationships/notesSlide" Target="../notesSlides/notesSlide322.xml"/><Relationship Id="rId1" Type="http://schemas.openxmlformats.org/officeDocument/2006/relationships/slideLayout" Target="../slideLayouts/slideLayout85.xml"/><Relationship Id="rId5" Type="http://schemas.openxmlformats.org/officeDocument/2006/relationships/image" Target="../media/image183.gif"/><Relationship Id="rId4" Type="http://schemas.openxmlformats.org/officeDocument/2006/relationships/image" Target="../media/image182.gif"/></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85.xml"/></Relationships>
</file>

<file path=ppt/slides/_rels/slide324.xml.rels><?xml version="1.0" encoding="UTF-8" standalone="yes"?>
<Relationships xmlns="http://schemas.openxmlformats.org/package/2006/relationships"><Relationship Id="rId3" Type="http://schemas.openxmlformats.org/officeDocument/2006/relationships/image" Target="../media/image184.gif"/><Relationship Id="rId2" Type="http://schemas.openxmlformats.org/officeDocument/2006/relationships/notesSlide" Target="../notesSlides/notesSlide324.xml"/><Relationship Id="rId1" Type="http://schemas.openxmlformats.org/officeDocument/2006/relationships/slideLayout" Target="../slideLayouts/slideLayout85.xml"/></Relationships>
</file>

<file path=ppt/slides/_rels/slide325.xml.rels><?xml version="1.0" encoding="UTF-8" standalone="yes"?>
<Relationships xmlns="http://schemas.openxmlformats.org/package/2006/relationships"><Relationship Id="rId3" Type="http://schemas.openxmlformats.org/officeDocument/2006/relationships/hyperlink" Target="http://en.wikipedia.org/wiki/R-labialization" TargetMode="External"/><Relationship Id="rId2" Type="http://schemas.openxmlformats.org/officeDocument/2006/relationships/notesSlide" Target="../notesSlides/notesSlide325.xml"/><Relationship Id="rId1" Type="http://schemas.openxmlformats.org/officeDocument/2006/relationships/slideLayout" Target="../slideLayouts/slideLayout85.xml"/></Relationships>
</file>

<file path=ppt/slides/_rels/slide32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26.xml"/><Relationship Id="rId1" Type="http://schemas.openxmlformats.org/officeDocument/2006/relationships/slideLayout" Target="../slideLayouts/slideLayout85.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85.xml"/></Relationships>
</file>

<file path=ppt/slides/_rels/slide328.xml.rels><?xml version="1.0" encoding="UTF-8" standalone="yes"?>
<Relationships xmlns="http://schemas.openxmlformats.org/package/2006/relationships"><Relationship Id="rId3" Type="http://schemas.openxmlformats.org/officeDocument/2006/relationships/image" Target="../media/image186.gif"/><Relationship Id="rId2" Type="http://schemas.openxmlformats.org/officeDocument/2006/relationships/notesSlide" Target="../notesSlides/notesSlide328.xml"/><Relationship Id="rId1" Type="http://schemas.openxmlformats.org/officeDocument/2006/relationships/slideLayout" Target="../slideLayouts/slideLayout85.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85.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85.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86.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61.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62.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62.xml"/></Relationships>
</file>

<file path=ppt/slides/_rels/slide33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335.xml"/><Relationship Id="rId1" Type="http://schemas.openxmlformats.org/officeDocument/2006/relationships/slideLayout" Target="../slideLayouts/slideLayout62.xml"/></Relationships>
</file>

<file path=ppt/slides/_rels/slide33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336.xml"/><Relationship Id="rId1" Type="http://schemas.openxmlformats.org/officeDocument/2006/relationships/slideLayout" Target="../slideLayouts/slideLayout62.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62.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62.xml"/></Relationships>
</file>

<file path=ppt/slides/_rels/slide339.xml.rels><?xml version="1.0" encoding="UTF-8" standalone="yes"?>
<Relationships xmlns="http://schemas.openxmlformats.org/package/2006/relationships"><Relationship Id="rId3" Type="http://schemas.openxmlformats.org/officeDocument/2006/relationships/image" Target="../media/image189.gif"/><Relationship Id="rId2" Type="http://schemas.openxmlformats.org/officeDocument/2006/relationships/notesSlide" Target="../notesSlides/notesSlide339.xml"/><Relationship Id="rId1" Type="http://schemas.openxmlformats.org/officeDocument/2006/relationships/slideLayout" Target="../slideLayouts/slideLayout62.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62.xml"/></Relationships>
</file>

<file path=ppt/slides/_rels/slide341.xml.rels><?xml version="1.0" encoding="UTF-8" standalone="yes"?>
<Relationships xmlns="http://schemas.openxmlformats.org/package/2006/relationships"><Relationship Id="rId3" Type="http://schemas.openxmlformats.org/officeDocument/2006/relationships/image" Target="../media/image190.gif"/><Relationship Id="rId2" Type="http://schemas.openxmlformats.org/officeDocument/2006/relationships/notesSlide" Target="../notesSlides/notesSlide341.xml"/><Relationship Id="rId1" Type="http://schemas.openxmlformats.org/officeDocument/2006/relationships/slideLayout" Target="../slideLayouts/slideLayout62.xml"/><Relationship Id="rId6" Type="http://schemas.openxmlformats.org/officeDocument/2006/relationships/image" Target="../media/image193.gif"/><Relationship Id="rId5" Type="http://schemas.openxmlformats.org/officeDocument/2006/relationships/image" Target="../media/image192.gif"/><Relationship Id="rId4" Type="http://schemas.openxmlformats.org/officeDocument/2006/relationships/image" Target="../media/image191.gif"/></Relationships>
</file>

<file path=ppt/slides/_rels/slide34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342.xml"/><Relationship Id="rId1" Type="http://schemas.openxmlformats.org/officeDocument/2006/relationships/slideLayout" Target="../slideLayouts/slideLayout62.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62.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62.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62.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62.xml"/></Relationships>
</file>

<file path=ppt/slides/_rels/slide347.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347.xml"/><Relationship Id="rId1" Type="http://schemas.openxmlformats.org/officeDocument/2006/relationships/slideLayout" Target="../slideLayouts/slideLayout62.xml"/></Relationships>
</file>

<file path=ppt/slides/_rels/slide348.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348.xml"/><Relationship Id="rId1" Type="http://schemas.openxmlformats.org/officeDocument/2006/relationships/slideLayout" Target="../slideLayouts/slideLayout62.xml"/></Relationships>
</file>

<file path=ppt/slides/_rels/slide349.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349.xml"/><Relationship Id="rId1" Type="http://schemas.openxmlformats.org/officeDocument/2006/relationships/slideLayout" Target="../slideLayouts/slideLayout62.xml"/></Relationships>
</file>

<file path=ppt/slides/_rels/slide35.xml.rels><?xml version="1.0" encoding="UTF-8" standalone="yes"?>
<Relationships xmlns="http://schemas.openxmlformats.org/package/2006/relationships"><Relationship Id="rId3" Type="http://schemas.openxmlformats.org/officeDocument/2006/relationships/hyperlink" Target="https://www.english-corpora.org/coca/"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hyperlink" Target="https://www.ngrams.info/" TargetMode="External"/></Relationships>
</file>

<file path=ppt/slides/_rels/slide35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350.xml"/><Relationship Id="rId1" Type="http://schemas.openxmlformats.org/officeDocument/2006/relationships/slideLayout" Target="../slideLayouts/slideLayout62.xml"/></Relationships>
</file>

<file path=ppt/slides/_rels/slide35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351.xml"/><Relationship Id="rId1" Type="http://schemas.openxmlformats.org/officeDocument/2006/relationships/slideLayout" Target="../slideLayouts/slideLayout62.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62.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62.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62.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62.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62.xml"/></Relationships>
</file>

<file path=ppt/slides/_rels/slide357.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notesSlide" Target="../notesSlides/notesSlide357.xml"/><Relationship Id="rId1" Type="http://schemas.openxmlformats.org/officeDocument/2006/relationships/slideLayout" Target="../slideLayouts/slideLayout62.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62.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6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62.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62.xml"/></Relationships>
</file>

<file path=ppt/slides/_rels/slide36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362.xml"/><Relationship Id="rId1" Type="http://schemas.openxmlformats.org/officeDocument/2006/relationships/slideLayout" Target="../slideLayouts/slideLayout62.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62.xml"/></Relationships>
</file>

<file path=ppt/slides/_rels/slide36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364.xml"/><Relationship Id="rId1" Type="http://schemas.openxmlformats.org/officeDocument/2006/relationships/slideLayout" Target="../slideLayouts/slideLayout62.xml"/></Relationships>
</file>

<file path=ppt/slides/_rels/slide365.xml.rels><?xml version="1.0" encoding="UTF-8" standalone="yes"?>
<Relationships xmlns="http://schemas.openxmlformats.org/package/2006/relationships"><Relationship Id="rId3" Type="http://schemas.openxmlformats.org/officeDocument/2006/relationships/image" Target="../media/image203.gif"/><Relationship Id="rId2" Type="http://schemas.openxmlformats.org/officeDocument/2006/relationships/notesSlide" Target="../notesSlides/notesSlide365.xml"/><Relationship Id="rId1" Type="http://schemas.openxmlformats.org/officeDocument/2006/relationships/slideLayout" Target="../slideLayouts/slideLayout62.xml"/></Relationships>
</file>

<file path=ppt/slides/_rels/slide366.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366.xml"/><Relationship Id="rId1" Type="http://schemas.openxmlformats.org/officeDocument/2006/relationships/slideLayout" Target="../slideLayouts/slideLayout62.xml"/></Relationships>
</file>

<file path=ppt/slides/_rels/slide367.xml.rels><?xml version="1.0" encoding="UTF-8" standalone="yes"?>
<Relationships xmlns="http://schemas.openxmlformats.org/package/2006/relationships"><Relationship Id="rId3" Type="http://schemas.openxmlformats.org/officeDocument/2006/relationships/image" Target="../media/image205.gif"/><Relationship Id="rId2" Type="http://schemas.openxmlformats.org/officeDocument/2006/relationships/notesSlide" Target="../notesSlides/notesSlide367.xml"/><Relationship Id="rId1" Type="http://schemas.openxmlformats.org/officeDocument/2006/relationships/slideLayout" Target="../slideLayouts/slideLayout62.xml"/><Relationship Id="rId4" Type="http://schemas.openxmlformats.org/officeDocument/2006/relationships/image" Target="../media/image206.gif"/></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68.xml"/><Relationship Id="rId1" Type="http://schemas.openxmlformats.org/officeDocument/2006/relationships/slideLayout" Target="../slideLayouts/slideLayout62.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62.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62.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371.xml"/><Relationship Id="rId1" Type="http://schemas.openxmlformats.org/officeDocument/2006/relationships/slideLayout" Target="../slideLayouts/slideLayout62.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62.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62.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62.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62.xml"/></Relationships>
</file>

<file path=ppt/slides/_rels/slide376.xml.rels><?xml version="1.0" encoding="UTF-8" standalone="yes"?>
<Relationships xmlns="http://schemas.openxmlformats.org/package/2006/relationships"><Relationship Id="rId3" Type="http://schemas.openxmlformats.org/officeDocument/2006/relationships/image" Target="../media/image207.gif"/><Relationship Id="rId2" Type="http://schemas.openxmlformats.org/officeDocument/2006/relationships/notesSlide" Target="../notesSlides/notesSlide376.xml"/><Relationship Id="rId1" Type="http://schemas.openxmlformats.org/officeDocument/2006/relationships/slideLayout" Target="../slideLayouts/slideLayout62.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62.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62.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62.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380.xml"/><Relationship Id="rId1" Type="http://schemas.openxmlformats.org/officeDocument/2006/relationships/slideLayout" Target="../slideLayouts/slideLayout63.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6.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82.xml"/><Relationship Id="rId1" Type="http://schemas.openxmlformats.org/officeDocument/2006/relationships/slideLayout" Target="../slideLayouts/slideLayout25.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83.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385.xml"/><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87.xml"/><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88.xml"/><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389.xml"/><Relationship Id="rId1" Type="http://schemas.openxmlformats.org/officeDocument/2006/relationships/slideLayout" Target="../slideLayouts/slideLayout7.xml"/><Relationship Id="rId4" Type="http://schemas.openxmlformats.org/officeDocument/2006/relationships/image" Target="../media/image209.pn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hyperlink" Target="https://www.researchgate.net/figure/InfoXtract-NLP-IE-System-Architecture_fig1_228960112" TargetMode="Externa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90.xml"/><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391.xml"/><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392.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393.xml"/><Relationship Id="rId1" Type="http://schemas.openxmlformats.org/officeDocument/2006/relationships/slideLayout" Target="../slideLayouts/slideLayout7.xml"/><Relationship Id="rId4" Type="http://schemas.openxmlformats.org/officeDocument/2006/relationships/hyperlink" Target="http://wordnetweb.princeton.edu/perl/webwn?s=table" TargetMode="Externa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394.xml"/><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395.xml"/><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396.xml"/><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397.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398.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39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hyperlink" Target="http://mattfortier.me/2017/01/31/nlp-intro-pt-1-overview/" TargetMode="Externa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400.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401.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402.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403.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hyperlink" Target="http://globalwordnet.org/resources/wordnet-annotated-corpora/" TargetMode="External"/><Relationship Id="rId2" Type="http://schemas.openxmlformats.org/officeDocument/2006/relationships/notesSlide" Target="../notesSlides/notesSlide404.xml"/><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405.xml"/><Relationship Id="rId1" Type="http://schemas.openxmlformats.org/officeDocument/2006/relationships/slideLayout" Target="../slideLayouts/slideLayout7.xml"/><Relationship Id="rId4" Type="http://schemas.openxmlformats.org/officeDocument/2006/relationships/hyperlink" Target="https://en.wikipedia.org/wiki/Table" TargetMode="External"/></Relationships>
</file>

<file path=ppt/slides/_rels/slide406.xml.rels><?xml version="1.0" encoding="UTF-8" standalone="yes"?>
<Relationships xmlns="http://schemas.openxmlformats.org/package/2006/relationships"><Relationship Id="rId3" Type="http://schemas.openxmlformats.org/officeDocument/2006/relationships/hyperlink" Target="https://en.wikipedia.org/wiki/Table_(furniture)" TargetMode="External"/><Relationship Id="rId2" Type="http://schemas.openxmlformats.org/officeDocument/2006/relationships/notesSlide" Target="../notesSlides/notesSlide406.xml"/><Relationship Id="rId1" Type="http://schemas.openxmlformats.org/officeDocument/2006/relationships/slideLayout" Target="../slideLayouts/slideLayout7.xml"/><Relationship Id="rId5" Type="http://schemas.openxmlformats.org/officeDocument/2006/relationships/hyperlink" Target="https://en.wikipedia.org/wiki/Table_(landform)" TargetMode="External"/><Relationship Id="rId4" Type="http://schemas.openxmlformats.org/officeDocument/2006/relationships/hyperlink" Target="https://en.wikipedia.org/wiki/Table_(information)" TargetMode="External"/></Relationships>
</file>

<file path=ppt/slides/_rels/slide407.xml.rels><?xml version="1.0" encoding="UTF-8" standalone="yes"?>
<Relationships xmlns="http://schemas.openxmlformats.org/package/2006/relationships"><Relationship Id="rId3" Type="http://schemas.openxmlformats.org/officeDocument/2006/relationships/hyperlink" Target="https://en.wikipedia.org/wiki/Table_(furniture)" TargetMode="External"/><Relationship Id="rId2" Type="http://schemas.openxmlformats.org/officeDocument/2006/relationships/notesSlide" Target="../notesSlides/notesSlide407.xml"/><Relationship Id="rId1" Type="http://schemas.openxmlformats.org/officeDocument/2006/relationships/slideLayout" Target="../slideLayouts/slideLayout7.xml"/><Relationship Id="rId5" Type="http://schemas.openxmlformats.org/officeDocument/2006/relationships/hyperlink" Target="https://en.wikipedia.org/wiki/Table_(landform)" TargetMode="External"/><Relationship Id="rId4" Type="http://schemas.openxmlformats.org/officeDocument/2006/relationships/hyperlink" Target="https://en.wikipedia.org/wiki/Table_(information)" TargetMode="Externa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408.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40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hyperlink" Target="https://d2l.ai/chapter_natural-language-processing-pretraining/index.htm" TargetMode="External"/></Relationships>
</file>

<file path=ppt/slides/_rels/slide410.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410.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411.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412.xml"/><Relationship Id="rId1" Type="http://schemas.openxmlformats.org/officeDocument/2006/relationships/slideLayout" Target="../slideLayouts/slideLayout7.xml"/><Relationship Id="rId4" Type="http://schemas.openxmlformats.org/officeDocument/2006/relationships/image" Target="../media/image213.png"/></Relationships>
</file>

<file path=ppt/slides/_rels/slide413.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413.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414.xml"/><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415.xml"/><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416.xml"/><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417.xml"/><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418.xml"/><Relationship Id="rId1" Type="http://schemas.openxmlformats.org/officeDocument/2006/relationships/slideLayout" Target="../slideLayouts/slideLayout7.xml"/><Relationship Id="rId4" Type="http://schemas.openxmlformats.org/officeDocument/2006/relationships/image" Target="../media/image216.png"/></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41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420.xml"/><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421.xml"/><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422.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423.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424.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425.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426.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hyperlink" Target="https://courses.cs.washington.edu/courses/csep517/20wi/slides/csep517wi20-Coreference.pdf" TargetMode="External"/><Relationship Id="rId2" Type="http://schemas.openxmlformats.org/officeDocument/2006/relationships/notesSlide" Target="../notesSlides/notesSlide427.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428.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42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430.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431.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432.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433.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3" Type="http://schemas.openxmlformats.org/officeDocument/2006/relationships/hyperlink" Target="https://nlp.cs.princeton.edu/cos484/lectures/lec21.pdf" TargetMode="External"/><Relationship Id="rId2" Type="http://schemas.openxmlformats.org/officeDocument/2006/relationships/notesSlide" Target="../notesSlides/notesSlide434.xml"/><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435.xml"/><Relationship Id="rId1" Type="http://schemas.openxmlformats.org/officeDocument/2006/relationships/slideLayout" Target="../slideLayouts/slideLayout7.xml"/><Relationship Id="rId5" Type="http://schemas.openxmlformats.org/officeDocument/2006/relationships/image" Target="../media/image219.png"/><Relationship Id="rId4" Type="http://schemas.openxmlformats.org/officeDocument/2006/relationships/hyperlink" Target="https://nlp.cs.princeton.edu/cos484/lectures/lec21.pdf" TargetMode="Externa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436.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437.xml"/><Relationship Id="rId1" Type="http://schemas.openxmlformats.org/officeDocument/2006/relationships/slideLayout" Target="../slideLayouts/slideLayout8.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438.xml"/><Relationship Id="rId1" Type="http://schemas.openxmlformats.org/officeDocument/2006/relationships/slideLayout" Target="../slideLayouts/slideLayout1.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439.xml"/><Relationship Id="rId1" Type="http://schemas.openxmlformats.org/officeDocument/2006/relationships/slideLayout" Target="../slideLayouts/slideLayout9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440.xml"/><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441.xml"/><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3" Type="http://schemas.openxmlformats.org/officeDocument/2006/relationships/image" Target="../media/image220.jpg"/><Relationship Id="rId2" Type="http://schemas.openxmlformats.org/officeDocument/2006/relationships/notesSlide" Target="../notesSlides/notesSlide442.xml"/><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443.xml"/><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444.xml"/><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445.xml"/><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3" Type="http://schemas.openxmlformats.org/officeDocument/2006/relationships/image" Target="../media/image220.jpg"/><Relationship Id="rId2" Type="http://schemas.openxmlformats.org/officeDocument/2006/relationships/notesSlide" Target="../notesSlides/notesSlide446.xml"/><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447.xml"/><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448.xml"/><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44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hyperlink" Target="https://www.pantechsolutions.net/twitter-sentiment-analysis-using-machine-learning-algorithms-on-python" TargetMode="Externa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450.xml"/><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451.xml"/><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452.xml"/><Relationship Id="rId1" Type="http://schemas.openxmlformats.org/officeDocument/2006/relationships/slideLayout" Target="../slideLayouts/slideLayout2.xml"/><Relationship Id="rId5" Type="http://schemas.openxmlformats.org/officeDocument/2006/relationships/image" Target="../media/image222.png"/><Relationship Id="rId4" Type="http://schemas.openxmlformats.org/officeDocument/2006/relationships/hyperlink" Target="https://gate.ac.uk/sale/tao/splitch13.html#x18-32600013" TargetMode="External"/></Relationships>
</file>

<file path=ppt/slides/_rels/slide453.xml.rels><?xml version="1.0" encoding="UTF-8" standalone="yes"?>
<Relationships xmlns="http://schemas.openxmlformats.org/package/2006/relationships"><Relationship Id="rId3" Type="http://schemas.openxmlformats.org/officeDocument/2006/relationships/image" Target="../media/image223.jpg"/><Relationship Id="rId2" Type="http://schemas.openxmlformats.org/officeDocument/2006/relationships/notesSlide" Target="../notesSlides/notesSlide453.xml"/><Relationship Id="rId1" Type="http://schemas.openxmlformats.org/officeDocument/2006/relationships/slideLayout" Target="../slideLayouts/slideLayout2.xml"/><Relationship Id="rId4" Type="http://schemas.openxmlformats.org/officeDocument/2006/relationships/image" Target="../media/image222.png"/></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454.xml"/><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3" Type="http://schemas.openxmlformats.org/officeDocument/2006/relationships/image" Target="../media/image224.jpg"/><Relationship Id="rId2" Type="http://schemas.openxmlformats.org/officeDocument/2006/relationships/notesSlide" Target="../notesSlides/notesSlide455.xml"/><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456.xml"/><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457.xml"/><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458.xml"/><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45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460.xml"/><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3" Type="http://schemas.openxmlformats.org/officeDocument/2006/relationships/image" Target="../media/image225.jpg"/><Relationship Id="rId2" Type="http://schemas.openxmlformats.org/officeDocument/2006/relationships/notesSlide" Target="../notesSlides/notesSlide461.xml"/><Relationship Id="rId1" Type="http://schemas.openxmlformats.org/officeDocument/2006/relationships/slideLayout" Target="../slideLayouts/slideLayout2.xml"/><Relationship Id="rId4" Type="http://schemas.openxmlformats.org/officeDocument/2006/relationships/hyperlink" Target="https://corpuslinguisticmethods.wordpress.com/2014/01/15/what-is-inter-annotator-agreement/" TargetMode="External"/></Relationships>
</file>

<file path=ppt/slides/_rels/slide462.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462.xml"/><Relationship Id="rId1" Type="http://schemas.openxmlformats.org/officeDocument/2006/relationships/slideLayout" Target="../slideLayouts/slideLayout2.xml"/><Relationship Id="rId4" Type="http://schemas.openxmlformats.org/officeDocument/2006/relationships/hyperlink" Target="https://people.ischool.berkeley.edu/~dbamman/nlpF17/slides/5_truth_ethics.pdf" TargetMode="External"/></Relationships>
</file>

<file path=ppt/slides/_rels/slide463.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463.xml"/><Relationship Id="rId1" Type="http://schemas.openxmlformats.org/officeDocument/2006/relationships/slideLayout" Target="../slideLayouts/slideLayout2.xml"/><Relationship Id="rId6" Type="http://schemas.openxmlformats.org/officeDocument/2006/relationships/hyperlink" Target="https://people.ischool.berkeley.edu/~dbamman/nlpF17/slides/5_truth_ethics.pdf" TargetMode="External"/><Relationship Id="rId5" Type="http://schemas.openxmlformats.org/officeDocument/2006/relationships/image" Target="../media/image225.jpg"/><Relationship Id="rId4" Type="http://schemas.openxmlformats.org/officeDocument/2006/relationships/image" Target="../media/image227.png"/></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464.xml"/><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465.xml"/><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466.xml"/><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467.xml"/><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468.xml"/><Relationship Id="rId1" Type="http://schemas.openxmlformats.org/officeDocument/2006/relationships/slideLayout" Target="../slideLayouts/slideLayout2.xml"/><Relationship Id="rId4" Type="http://schemas.openxmlformats.org/officeDocument/2006/relationships/hyperlink" Target="http://www.nltk.org/book/ch07.html" TargetMode="Externa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46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470.xml"/><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471.xml"/><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3" Type="http://schemas.openxmlformats.org/officeDocument/2006/relationships/hyperlink" Target="https://www.ldc.upenn.edu/sites/www.ldc.upenn.edu/files/english-entities-guidelines-v6.6.pdf" TargetMode="External"/><Relationship Id="rId2" Type="http://schemas.openxmlformats.org/officeDocument/2006/relationships/notesSlide" Target="../notesSlides/notesSlide472.xml"/><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473.xml"/><Relationship Id="rId1" Type="http://schemas.openxmlformats.org/officeDocument/2006/relationships/slideLayout" Target="../slideLayouts/slideLayout2.xml"/><Relationship Id="rId5" Type="http://schemas.openxmlformats.org/officeDocument/2006/relationships/hyperlink" Target="https://www.mpi-inf.mpg.de/departments/databases-and-information-systems/research/yago-naga/yago/" TargetMode="External"/><Relationship Id="rId4" Type="http://schemas.openxmlformats.org/officeDocument/2006/relationships/hyperlink" Target="https://wiki.dbpedia.org/" TargetMode="External"/></Relationships>
</file>

<file path=ppt/slides/_rels/slide47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474.xml"/><Relationship Id="rId1" Type="http://schemas.openxmlformats.org/officeDocument/2006/relationships/slideLayout" Target="../slideLayouts/slideLayout2.xml"/><Relationship Id="rId4" Type="http://schemas.openxmlformats.org/officeDocument/2006/relationships/image" Target="../media/image231.png"/></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475.xml"/><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476.xml"/><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3" Type="http://schemas.openxmlformats.org/officeDocument/2006/relationships/hyperlink" Target="https://en.wikipedia.org/wiki/Nokia_E72" TargetMode="External"/><Relationship Id="rId2" Type="http://schemas.openxmlformats.org/officeDocument/2006/relationships/notesSlide" Target="../notesSlides/notesSlide477.xml"/><Relationship Id="rId1" Type="http://schemas.openxmlformats.org/officeDocument/2006/relationships/slideLayout" Target="../slideLayouts/slideLayout2.xml"/><Relationship Id="rId4" Type="http://schemas.openxmlformats.org/officeDocument/2006/relationships/hyperlink" Target="https://en.wikipedia.org/wiki/Nokia_E75" TargetMode="Externa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478.xml"/><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47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480.xml"/><Relationship Id="rId1" Type="http://schemas.openxmlformats.org/officeDocument/2006/relationships/slideLayout" Target="../slideLayouts/slideLayout2.xml"/><Relationship Id="rId4" Type="http://schemas.openxmlformats.org/officeDocument/2006/relationships/image" Target="../media/image233.png"/></Relationships>
</file>

<file path=ppt/slides/_rels/slide481.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481.xml"/><Relationship Id="rId1" Type="http://schemas.openxmlformats.org/officeDocument/2006/relationships/slideLayout" Target="../slideLayouts/slideLayout2.xml"/><Relationship Id="rId4" Type="http://schemas.openxmlformats.org/officeDocument/2006/relationships/image" Target="../media/image235.png"/></Relationships>
</file>

<file path=ppt/slides/_rels/slide482.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482.xml"/><Relationship Id="rId1" Type="http://schemas.openxmlformats.org/officeDocument/2006/relationships/slideLayout" Target="../slideLayouts/slideLayout2.xml"/><Relationship Id="rId4" Type="http://schemas.openxmlformats.org/officeDocument/2006/relationships/image" Target="../media/image237.png"/></Relationships>
</file>

<file path=ppt/slides/_rels/slide483.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483.xml"/><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484.xml"/><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485.xml"/><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486.xml"/><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3" Type="http://schemas.openxmlformats.org/officeDocument/2006/relationships/image" Target="../media/image239.jpg"/><Relationship Id="rId2" Type="http://schemas.openxmlformats.org/officeDocument/2006/relationships/notesSlide" Target="../notesSlides/notesSlide487.xml"/><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3" Type="http://schemas.openxmlformats.org/officeDocument/2006/relationships/image" Target="../media/image239.jpg"/><Relationship Id="rId2" Type="http://schemas.openxmlformats.org/officeDocument/2006/relationships/notesSlide" Target="../notesSlides/notesSlide488.xml"/><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2" Type="http://schemas.openxmlformats.org/officeDocument/2006/relationships/notesSlide" Target="../notesSlides/notesSlide48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490.xml"/><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2" Type="http://schemas.openxmlformats.org/officeDocument/2006/relationships/notesSlide" Target="../notesSlides/notesSlide491.xml"/><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92.xml"/><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493.xml"/><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494.xml"/><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495.xml"/><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496.xml"/><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3" Type="http://schemas.openxmlformats.org/officeDocument/2006/relationships/image" Target="../media/image239.jpg"/><Relationship Id="rId2" Type="http://schemas.openxmlformats.org/officeDocument/2006/relationships/notesSlide" Target="../notesSlides/notesSlide497.xml"/><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498.xml"/><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3" Type="http://schemas.openxmlformats.org/officeDocument/2006/relationships/image" Target="../media/image239.jpg"/><Relationship Id="rId2" Type="http://schemas.openxmlformats.org/officeDocument/2006/relationships/notesSlide" Target="../notesSlides/notesSlide49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500.xml"/><Relationship Id="rId1" Type="http://schemas.openxmlformats.org/officeDocument/2006/relationships/slideLayout" Target="../slideLayouts/slideLayout2.xml"/><Relationship Id="rId4" Type="http://schemas.openxmlformats.org/officeDocument/2006/relationships/hyperlink" Target="http://www.nltk.org/book/ch07.html" TargetMode="External"/></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501.xml"/><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2" Type="http://schemas.openxmlformats.org/officeDocument/2006/relationships/notesSlide" Target="../notesSlides/notesSlide502.xml"/><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2" Type="http://schemas.openxmlformats.org/officeDocument/2006/relationships/notesSlide" Target="../notesSlides/notesSlide503.xml"/><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504.xml"/><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2" Type="http://schemas.openxmlformats.org/officeDocument/2006/relationships/notesSlide" Target="../notesSlides/notesSlide505.xml"/><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2" Type="http://schemas.openxmlformats.org/officeDocument/2006/relationships/notesSlide" Target="../notesSlides/notesSlide506.xml"/><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3" Type="http://schemas.openxmlformats.org/officeDocument/2006/relationships/hyperlink" Target="https://nlp.cs.rpi.edu/kbp/2018/" TargetMode="External"/><Relationship Id="rId2" Type="http://schemas.openxmlformats.org/officeDocument/2006/relationships/notesSlide" Target="../notesSlides/notesSlide507.xml"/><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508.xml"/><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2" Type="http://schemas.openxmlformats.org/officeDocument/2006/relationships/notesSlide" Target="../notesSlides/notesSlide50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hyperlink" Target="https://opennmt.net/OpenNMT/applications/" TargetMode="External"/></Relationships>
</file>

<file path=ppt/slides/_rels/slide510.xml.rels><?xml version="1.0" encoding="UTF-8" standalone="yes"?>
<Relationships xmlns="http://schemas.openxmlformats.org/package/2006/relationships"><Relationship Id="rId2" Type="http://schemas.openxmlformats.org/officeDocument/2006/relationships/notesSlide" Target="../notesSlides/notesSlide510.xml"/><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2" Type="http://schemas.openxmlformats.org/officeDocument/2006/relationships/notesSlide" Target="../notesSlides/notesSlide511.xml"/><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512.xml"/><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2" Type="http://schemas.openxmlformats.org/officeDocument/2006/relationships/notesSlide" Target="../notesSlides/notesSlide513.xml"/><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514.xml"/><Relationship Id="rId1" Type="http://schemas.openxmlformats.org/officeDocument/2006/relationships/slideLayout" Target="../slideLayouts/slideLayout2.xml"/><Relationship Id="rId4" Type="http://schemas.openxmlformats.org/officeDocument/2006/relationships/hyperlink" Target="https://en.wikipedia.org/wiki/Precision_and_recall" TargetMode="External"/></Relationships>
</file>

<file path=ppt/slides/_rels/slide515.xml.rels><?xml version="1.0" encoding="UTF-8" standalone="yes"?>
<Relationships xmlns="http://schemas.openxmlformats.org/package/2006/relationships"><Relationship Id="rId2" Type="http://schemas.openxmlformats.org/officeDocument/2006/relationships/notesSlide" Target="../notesSlides/notesSlide515.xml"/><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2" Type="http://schemas.openxmlformats.org/officeDocument/2006/relationships/notesSlide" Target="../notesSlides/notesSlide516.xml"/><Relationship Id="rId1" Type="http://schemas.openxmlformats.org/officeDocument/2006/relationships/slideLayout" Target="../slideLayouts/slideLayout3.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517.xml"/><Relationship Id="rId1" Type="http://schemas.openxmlformats.org/officeDocument/2006/relationships/slideLayout" Target="../slideLayouts/slideLayout1.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518.xml"/><Relationship Id="rId1" Type="http://schemas.openxmlformats.org/officeDocument/2006/relationships/slideLayout" Target="../slideLayouts/slideLayout96.xml"/></Relationships>
</file>

<file path=ppt/slides/_rels/slide519.xml.rels><?xml version="1.0" encoding="UTF-8" standalone="yes"?>
<Relationships xmlns="http://schemas.openxmlformats.org/package/2006/relationships"><Relationship Id="rId2" Type="http://schemas.openxmlformats.org/officeDocument/2006/relationships/notesSlide" Target="../notesSlides/notesSlide51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520.xml"/><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521.xml"/><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522.xml"/><Relationship Id="rId1" Type="http://schemas.openxmlformats.org/officeDocument/2006/relationships/slideLayout" Target="../slideLayouts/slideLayout2.xml"/><Relationship Id="rId4" Type="http://schemas.openxmlformats.org/officeDocument/2006/relationships/hyperlink" Target="https://www.ebayinc.com/stories/news/cracking-the-code-on-conversational-commerce/" TargetMode="External"/></Relationships>
</file>

<file path=ppt/slides/_rels/slide5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23.xml"/><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24.xml"/><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525.xml"/><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26.xml"/><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27.xml"/><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528.xml"/><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2" Type="http://schemas.openxmlformats.org/officeDocument/2006/relationships/notesSlide" Target="../notesSlides/notesSlide52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notesSlide" Target="../notesSlides/notesSlide530.xml"/><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2" Type="http://schemas.openxmlformats.org/officeDocument/2006/relationships/notesSlide" Target="../notesSlides/notesSlide531.xml"/><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532.xml"/><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533.xml"/><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534.xml"/><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535.xml"/><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2" Type="http://schemas.openxmlformats.org/officeDocument/2006/relationships/notesSlide" Target="../notesSlides/notesSlide536.xml"/><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2" Type="http://schemas.openxmlformats.org/officeDocument/2006/relationships/notesSlide" Target="../notesSlides/notesSlide537.xml"/><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2" Type="http://schemas.openxmlformats.org/officeDocument/2006/relationships/notesSlide" Target="../notesSlides/notesSlide538.xml"/><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53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540.xml"/><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3" Type="http://schemas.openxmlformats.org/officeDocument/2006/relationships/hyperlink" Target="https://en.wikipedia.org/wiki/Description_logic#Notation" TargetMode="External"/><Relationship Id="rId2" Type="http://schemas.openxmlformats.org/officeDocument/2006/relationships/notesSlide" Target="../notesSlides/notesSlide541.xml"/><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8" Type="http://schemas.openxmlformats.org/officeDocument/2006/relationships/image" Target="../media/image255.png"/><Relationship Id="rId3" Type="http://schemas.openxmlformats.org/officeDocument/2006/relationships/image" Target="../media/image250.png"/><Relationship Id="rId7" Type="http://schemas.openxmlformats.org/officeDocument/2006/relationships/image" Target="../media/image254.png"/><Relationship Id="rId2" Type="http://schemas.openxmlformats.org/officeDocument/2006/relationships/notesSlide" Target="../notesSlides/notesSlide542.xml"/><Relationship Id="rId1" Type="http://schemas.openxmlformats.org/officeDocument/2006/relationships/slideLayout" Target="../slideLayouts/slideLayout2.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s>
</file>

<file path=ppt/slides/_rels/slide543.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543.xml"/><Relationship Id="rId1" Type="http://schemas.openxmlformats.org/officeDocument/2006/relationships/slideLayout" Target="../slideLayouts/slideLayout2.xml"/><Relationship Id="rId6" Type="http://schemas.openxmlformats.org/officeDocument/2006/relationships/image" Target="../media/image259.png"/><Relationship Id="rId5" Type="http://schemas.openxmlformats.org/officeDocument/2006/relationships/image" Target="../media/image258.png"/><Relationship Id="rId4" Type="http://schemas.openxmlformats.org/officeDocument/2006/relationships/image" Target="../media/image257.png"/></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544.xml"/><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545.xml"/><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546.xml"/><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2" Type="http://schemas.openxmlformats.org/officeDocument/2006/relationships/notesSlide" Target="../notesSlides/notesSlide547.xml"/><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2" Type="http://schemas.openxmlformats.org/officeDocument/2006/relationships/notesSlide" Target="../notesSlides/notesSlide548.xml"/><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2" Type="http://schemas.openxmlformats.org/officeDocument/2006/relationships/notesSlide" Target="../notesSlides/notesSlide5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73.jpg"/><Relationship Id="rId5" Type="http://schemas.openxmlformats.org/officeDocument/2006/relationships/image" Target="../media/image72.jpg"/><Relationship Id="rId4" Type="http://schemas.openxmlformats.org/officeDocument/2006/relationships/image" Target="../media/image71.jpg"/></Relationships>
</file>

<file path=ppt/slides/_rels/slide550.xml.rels><?xml version="1.0" encoding="UTF-8" standalone="yes"?>
<Relationships xmlns="http://schemas.openxmlformats.org/package/2006/relationships"><Relationship Id="rId2" Type="http://schemas.openxmlformats.org/officeDocument/2006/relationships/notesSlide" Target="../notesSlides/notesSlide550.xml"/><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2" Type="http://schemas.openxmlformats.org/officeDocument/2006/relationships/notesSlide" Target="../notesSlides/notesSlide551.xml"/><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552.xml"/><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2" Type="http://schemas.openxmlformats.org/officeDocument/2006/relationships/notesSlide" Target="../notesSlides/notesSlide553.xml"/><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2" Type="http://schemas.openxmlformats.org/officeDocument/2006/relationships/notesSlide" Target="../notesSlides/notesSlide554.xml"/><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3" Type="http://schemas.openxmlformats.org/officeDocument/2006/relationships/hyperlink" Target="https://en.wikipedia.org/wiki/University" TargetMode="External"/><Relationship Id="rId2" Type="http://schemas.openxmlformats.org/officeDocument/2006/relationships/notesSlide" Target="../notesSlides/notesSlide555.xml"/><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3" Type="http://schemas.openxmlformats.org/officeDocument/2006/relationships/hyperlink" Target="https://en.wikipedia.org/wiki/University" TargetMode="External"/><Relationship Id="rId2" Type="http://schemas.openxmlformats.org/officeDocument/2006/relationships/notesSlide" Target="../notesSlides/notesSlide556.xml"/><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557.xml"/><Relationship Id="rId1" Type="http://schemas.openxmlformats.org/officeDocument/2006/relationships/slideLayout" Target="../slideLayouts/slideLayout2.xml"/><Relationship Id="rId4" Type="http://schemas.openxmlformats.org/officeDocument/2006/relationships/hyperlink" Target="https://en.wikipedia.org/wiki/University" TargetMode="External"/></Relationships>
</file>

<file path=ppt/slides/_rels/slide558.xml.rels><?xml version="1.0" encoding="UTF-8" standalone="yes"?>
<Relationships xmlns="http://schemas.openxmlformats.org/package/2006/relationships"><Relationship Id="rId3" Type="http://schemas.openxmlformats.org/officeDocument/2006/relationships/hyperlink" Target="https://en.wikipedia.org/wiki/University" TargetMode="External"/><Relationship Id="rId2" Type="http://schemas.openxmlformats.org/officeDocument/2006/relationships/notesSlide" Target="../notesSlides/notesSlide558.xml"/><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2" Type="http://schemas.openxmlformats.org/officeDocument/2006/relationships/notesSlide" Target="../notesSlides/notesSlide55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560.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560.xml"/><Relationship Id="rId1" Type="http://schemas.openxmlformats.org/officeDocument/2006/relationships/slideLayout" Target="../slideLayouts/slideLayout2.xml"/><Relationship Id="rId4" Type="http://schemas.openxmlformats.org/officeDocument/2006/relationships/hyperlink" Target="https://iate.europa.eu/developers" TargetMode="External"/></Relationships>
</file>

<file path=ppt/slides/_rels/slide561.xml.rels><?xml version="1.0" encoding="UTF-8" standalone="yes"?>
<Relationships xmlns="http://schemas.openxmlformats.org/package/2006/relationships"><Relationship Id="rId2" Type="http://schemas.openxmlformats.org/officeDocument/2006/relationships/notesSlide" Target="../notesSlides/notesSlide561.xml"/><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2" Type="http://schemas.openxmlformats.org/officeDocument/2006/relationships/notesSlide" Target="../notesSlides/notesSlide562.xml"/><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563.xml"/><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3" Type="http://schemas.openxmlformats.org/officeDocument/2006/relationships/image" Target="../media/image224.jpg"/><Relationship Id="rId2" Type="http://schemas.openxmlformats.org/officeDocument/2006/relationships/notesSlide" Target="../notesSlides/notesSlide564.xml"/><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3" Type="http://schemas.openxmlformats.org/officeDocument/2006/relationships/hyperlink" Target="https://en.wikipedia.org/wiki/Academic_degree" TargetMode="External"/><Relationship Id="rId2" Type="http://schemas.openxmlformats.org/officeDocument/2006/relationships/notesSlide" Target="../notesSlides/notesSlide565.xml"/><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2" Type="http://schemas.openxmlformats.org/officeDocument/2006/relationships/notesSlide" Target="../notesSlides/notesSlide566.xml"/><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567.xml"/><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2" Type="http://schemas.openxmlformats.org/officeDocument/2006/relationships/notesSlide" Target="../notesSlides/notesSlide568.xml"/><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2" Type="http://schemas.openxmlformats.org/officeDocument/2006/relationships/notesSlide" Target="../notesSlides/notesSlide56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clu.uni.no/icame/corpora/" TargetMode="External"/><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hyperlink" Target="http://www.linguistlist.org/" TargetMode="External"/></Relationships>
</file>

<file path=ppt/slides/_rels/slide570.xml.rels><?xml version="1.0" encoding="UTF-8" standalone="yes"?>
<Relationships xmlns="http://schemas.openxmlformats.org/package/2006/relationships"><Relationship Id="rId2" Type="http://schemas.openxmlformats.org/officeDocument/2006/relationships/notesSlide" Target="../notesSlides/notesSlide570.xml"/><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571.xml"/><Relationship Id="rId1" Type="http://schemas.openxmlformats.org/officeDocument/2006/relationships/slideLayout" Target="../slideLayouts/slideLayout2.xml"/><Relationship Id="rId4" Type="http://schemas.openxmlformats.org/officeDocument/2006/relationships/hyperlink" Target="http://www.wandinc.com/wand-higher-education-taxonomy.aspx" TargetMode="External"/></Relationships>
</file>

<file path=ppt/slides/_rels/slide572.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572.xml"/><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573.xml"/><Relationship Id="rId1" Type="http://schemas.openxmlformats.org/officeDocument/2006/relationships/slideLayout" Target="../slideLayouts/slideLayout2.xml"/><Relationship Id="rId4" Type="http://schemas.openxmlformats.org/officeDocument/2006/relationships/hyperlink" Target="https://en.wikipedia.org/wiki/Wikipedia:Categorization" TargetMode="External"/></Relationships>
</file>

<file path=ppt/slides/_rels/slide574.xml.rels><?xml version="1.0" encoding="UTF-8" standalone="yes"?>
<Relationships xmlns="http://schemas.openxmlformats.org/package/2006/relationships"><Relationship Id="rId2" Type="http://schemas.openxmlformats.org/officeDocument/2006/relationships/notesSlide" Target="../notesSlides/notesSlide574.xml"/><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2" Type="http://schemas.openxmlformats.org/officeDocument/2006/relationships/notesSlide" Target="../notesSlides/notesSlide575.xml"/><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2" Type="http://schemas.openxmlformats.org/officeDocument/2006/relationships/notesSlide" Target="../notesSlides/notesSlide576.xml"/><Relationship Id="rId1" Type="http://schemas.openxmlformats.org/officeDocument/2006/relationships/slideLayout" Target="../slideLayouts/slideLayout3.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577.xml"/><Relationship Id="rId1" Type="http://schemas.openxmlformats.org/officeDocument/2006/relationships/slideLayout" Target="../slideLayouts/slideLayout108.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578.xml"/><Relationship Id="rId1" Type="http://schemas.openxmlformats.org/officeDocument/2006/relationships/slideLayout" Target="../slideLayouts/slideLayout120.xml"/></Relationships>
</file>

<file path=ppt/slides/_rels/slide579.xml.rels><?xml version="1.0" encoding="UTF-8" standalone="yes"?>
<Relationships xmlns="http://schemas.openxmlformats.org/package/2006/relationships"><Relationship Id="rId2" Type="http://schemas.openxmlformats.org/officeDocument/2006/relationships/notesSlide" Target="../notesSlides/notesSlide579.xml"/><Relationship Id="rId1" Type="http://schemas.openxmlformats.org/officeDocument/2006/relationships/slideLayout" Target="../slideLayouts/slideLayout109.xml"/></Relationships>
</file>

<file path=ppt/slides/_rels/slide58.xml.rels><?xml version="1.0" encoding="UTF-8" standalone="yes"?>
<Relationships xmlns="http://schemas.openxmlformats.org/package/2006/relationships"><Relationship Id="rId3" Type="http://schemas.openxmlformats.org/officeDocument/2006/relationships/hyperlink" Target="http://www.aclweb.org/" TargetMode="External"/><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hyperlink" Target="https://www.aclweb.org/anthology/" TargetMode="Externa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580.xml"/><Relationship Id="rId1" Type="http://schemas.openxmlformats.org/officeDocument/2006/relationships/slideLayout" Target="../slideLayouts/slideLayout109.xml"/></Relationships>
</file>

<file path=ppt/slides/_rels/slide58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81.xml"/><Relationship Id="rId1" Type="http://schemas.openxmlformats.org/officeDocument/2006/relationships/slideLayout" Target="../slideLayouts/slideLayout109.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582.xml"/><Relationship Id="rId1" Type="http://schemas.openxmlformats.org/officeDocument/2006/relationships/slideLayout" Target="../slideLayouts/slideLayout109.xml"/></Relationships>
</file>

<file path=ppt/slides/_rels/slide583.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583.xml"/><Relationship Id="rId1" Type="http://schemas.openxmlformats.org/officeDocument/2006/relationships/slideLayout" Target="../slideLayouts/slideLayout109.xml"/><Relationship Id="rId4" Type="http://schemas.openxmlformats.org/officeDocument/2006/relationships/hyperlink" Target="https://reputize.com/review-analytics" TargetMode="External"/></Relationships>
</file>

<file path=ppt/slides/_rels/slide584.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584.xml"/><Relationship Id="rId1" Type="http://schemas.openxmlformats.org/officeDocument/2006/relationships/slideLayout" Target="../slideLayouts/slideLayout109.xml"/><Relationship Id="rId4" Type="http://schemas.openxmlformats.org/officeDocument/2006/relationships/hyperlink" Target="https://www.forbes.com/sites/waynerash/2020/09/29/new-big-data-sentiment-analysis-show-potential-biden-election-landslide/?sh=41200bb7f0b6" TargetMode="External"/></Relationships>
</file>

<file path=ppt/slides/_rels/slide585.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585.xml"/><Relationship Id="rId1" Type="http://schemas.openxmlformats.org/officeDocument/2006/relationships/slideLayout" Target="../slideLayouts/slideLayout109.xml"/><Relationship Id="rId4" Type="http://schemas.openxmlformats.org/officeDocument/2006/relationships/hyperlink" Target="http://sentdex.com" TargetMode="External"/></Relationships>
</file>

<file path=ppt/slides/_rels/slide586.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586.xml"/><Relationship Id="rId1" Type="http://schemas.openxmlformats.org/officeDocument/2006/relationships/slideLayout" Target="../slideLayouts/slideLayout109.xml"/><Relationship Id="rId4" Type="http://schemas.openxmlformats.org/officeDocument/2006/relationships/hyperlink" Target="https://www.wootric.com/blog/how-sentiment-analysis-improves-employee-engagement-in-healthcare/" TargetMode="External"/></Relationships>
</file>

<file path=ppt/slides/_rels/slide58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87.xml"/><Relationship Id="rId1" Type="http://schemas.openxmlformats.org/officeDocument/2006/relationships/slideLayout" Target="../slideLayouts/slideLayout109.xml"/><Relationship Id="rId5" Type="http://schemas.openxmlformats.org/officeDocument/2006/relationships/image" Target="../media/image39.png"/><Relationship Id="rId4" Type="http://schemas.openxmlformats.org/officeDocument/2006/relationships/hyperlink" Target="http://mixedemotions.insight-centre.org/" TargetMode="External"/></Relationships>
</file>

<file path=ppt/slides/_rels/slide588.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588.xml"/><Relationship Id="rId1" Type="http://schemas.openxmlformats.org/officeDocument/2006/relationships/slideLayout" Target="../slideLayouts/slideLayout109.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589.xml"/><Relationship Id="rId1" Type="http://schemas.openxmlformats.org/officeDocument/2006/relationships/slideLayout" Target="../slideLayouts/slideLayout109.xml"/></Relationships>
</file>

<file path=ppt/slides/_rels/slide59.xml.rels><?xml version="1.0" encoding="UTF-8" standalone="yes"?>
<Relationships xmlns="http://schemas.openxmlformats.org/package/2006/relationships"><Relationship Id="rId3" Type="http://schemas.openxmlformats.org/officeDocument/2006/relationships/hyperlink" Target="https://www.nltk.org/" TargetMode="External"/><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590.xml"/><Relationship Id="rId1" Type="http://schemas.openxmlformats.org/officeDocument/2006/relationships/slideLayout" Target="../slideLayouts/slideLayout109.xml"/></Relationships>
</file>

<file path=ppt/slides/_rels/slide591.xml.rels><?xml version="1.0" encoding="UTF-8" standalone="yes"?>
<Relationships xmlns="http://schemas.openxmlformats.org/package/2006/relationships"><Relationship Id="rId2" Type="http://schemas.openxmlformats.org/officeDocument/2006/relationships/notesSlide" Target="../notesSlides/notesSlide591.xml"/><Relationship Id="rId1" Type="http://schemas.openxmlformats.org/officeDocument/2006/relationships/slideLayout" Target="../slideLayouts/slideLayout109.xml"/></Relationships>
</file>

<file path=ppt/slides/_rels/slide592.xml.rels><?xml version="1.0" encoding="UTF-8" standalone="yes"?>
<Relationships xmlns="http://schemas.openxmlformats.org/package/2006/relationships"><Relationship Id="rId2" Type="http://schemas.openxmlformats.org/officeDocument/2006/relationships/notesSlide" Target="../notesSlides/notesSlide592.xml"/><Relationship Id="rId1" Type="http://schemas.openxmlformats.org/officeDocument/2006/relationships/slideLayout" Target="../slideLayouts/slideLayout109.xml"/></Relationships>
</file>

<file path=ppt/slides/_rels/slide593.xml.rels><?xml version="1.0" encoding="UTF-8" standalone="yes"?>
<Relationships xmlns="http://schemas.openxmlformats.org/package/2006/relationships"><Relationship Id="rId2" Type="http://schemas.openxmlformats.org/officeDocument/2006/relationships/notesSlide" Target="../notesSlides/notesSlide593.xml"/><Relationship Id="rId1" Type="http://schemas.openxmlformats.org/officeDocument/2006/relationships/slideLayout" Target="../slideLayouts/slideLayout109.xml"/></Relationships>
</file>

<file path=ppt/slides/_rels/slide594.xml.rels><?xml version="1.0" encoding="UTF-8" standalone="yes"?>
<Relationships xmlns="http://schemas.openxmlformats.org/package/2006/relationships"><Relationship Id="rId2" Type="http://schemas.openxmlformats.org/officeDocument/2006/relationships/notesSlide" Target="../notesSlides/notesSlide594.xml"/><Relationship Id="rId1" Type="http://schemas.openxmlformats.org/officeDocument/2006/relationships/slideLayout" Target="../slideLayouts/slideLayout109.xml"/></Relationships>
</file>

<file path=ppt/slides/_rels/slide595.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595.xml"/><Relationship Id="rId1" Type="http://schemas.openxmlformats.org/officeDocument/2006/relationships/slideLayout" Target="../slideLayouts/slideLayout109.xml"/></Relationships>
</file>

<file path=ppt/slides/_rels/slide596.xml.rels><?xml version="1.0" encoding="UTF-8" standalone="yes"?>
<Relationships xmlns="http://schemas.openxmlformats.org/package/2006/relationships"><Relationship Id="rId2" Type="http://schemas.openxmlformats.org/officeDocument/2006/relationships/notesSlide" Target="../notesSlides/notesSlide596.xml"/><Relationship Id="rId1" Type="http://schemas.openxmlformats.org/officeDocument/2006/relationships/slideLayout" Target="../slideLayouts/slideLayout109.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597.xml"/><Relationship Id="rId1" Type="http://schemas.openxmlformats.org/officeDocument/2006/relationships/slideLayout" Target="../slideLayouts/slideLayout109.xml"/></Relationships>
</file>

<file path=ppt/slides/_rels/slide598.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598.xml"/><Relationship Id="rId1" Type="http://schemas.openxmlformats.org/officeDocument/2006/relationships/slideLayout" Target="../slideLayouts/slideLayout109.xml"/></Relationships>
</file>

<file path=ppt/slides/_rels/slide599.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599.xml"/><Relationship Id="rId1" Type="http://schemas.openxmlformats.org/officeDocument/2006/relationships/slideLayout" Target="../slideLayouts/slideLayout10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600.xml"/><Relationship Id="rId1" Type="http://schemas.openxmlformats.org/officeDocument/2006/relationships/slideLayout" Target="../slideLayouts/slideLayout109.xml"/></Relationships>
</file>

<file path=ppt/slides/_rels/slide601.xml.rels><?xml version="1.0" encoding="UTF-8" standalone="yes"?>
<Relationships xmlns="http://schemas.openxmlformats.org/package/2006/relationships"><Relationship Id="rId3" Type="http://schemas.openxmlformats.org/officeDocument/2006/relationships/image" Target="../media/image275.jpg"/><Relationship Id="rId2" Type="http://schemas.openxmlformats.org/officeDocument/2006/relationships/notesSlide" Target="../notesSlides/notesSlide601.xml"/><Relationship Id="rId1" Type="http://schemas.openxmlformats.org/officeDocument/2006/relationships/slideLayout" Target="../slideLayouts/slideLayout109.xml"/></Relationships>
</file>

<file path=ppt/slides/_rels/slide602.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602.xml"/><Relationship Id="rId1" Type="http://schemas.openxmlformats.org/officeDocument/2006/relationships/slideLayout" Target="../slideLayouts/slideLayout109.xml"/></Relationships>
</file>

<file path=ppt/slides/_rels/slide603.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603.xml"/><Relationship Id="rId1" Type="http://schemas.openxmlformats.org/officeDocument/2006/relationships/slideLayout" Target="../slideLayouts/slideLayout109.xml"/></Relationships>
</file>

<file path=ppt/slides/_rels/slide604.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604.xml"/><Relationship Id="rId1" Type="http://schemas.openxmlformats.org/officeDocument/2006/relationships/slideLayout" Target="../slideLayouts/slideLayout109.xml"/></Relationships>
</file>

<file path=ppt/slides/_rels/slide605.xml.rels><?xml version="1.0" encoding="UTF-8" standalone="yes"?>
<Relationships xmlns="http://schemas.openxmlformats.org/package/2006/relationships"><Relationship Id="rId2" Type="http://schemas.openxmlformats.org/officeDocument/2006/relationships/notesSlide" Target="../notesSlides/notesSlide605.xml"/><Relationship Id="rId1" Type="http://schemas.openxmlformats.org/officeDocument/2006/relationships/slideLayout" Target="../slideLayouts/slideLayout109.xml"/></Relationships>
</file>

<file path=ppt/slides/_rels/slide606.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606.xml"/><Relationship Id="rId1" Type="http://schemas.openxmlformats.org/officeDocument/2006/relationships/slideLayout" Target="../slideLayouts/slideLayout109.xml"/></Relationships>
</file>

<file path=ppt/slides/_rels/slide607.xml.rels><?xml version="1.0" encoding="UTF-8" standalone="yes"?>
<Relationships xmlns="http://schemas.openxmlformats.org/package/2006/relationships"><Relationship Id="rId2" Type="http://schemas.openxmlformats.org/officeDocument/2006/relationships/notesSlide" Target="../notesSlides/notesSlide607.xml"/><Relationship Id="rId1" Type="http://schemas.openxmlformats.org/officeDocument/2006/relationships/slideLayout" Target="../slideLayouts/slideLayout109.xml"/></Relationships>
</file>

<file path=ppt/slides/_rels/slide608.xml.rels><?xml version="1.0" encoding="UTF-8" standalone="yes"?>
<Relationships xmlns="http://schemas.openxmlformats.org/package/2006/relationships"><Relationship Id="rId2" Type="http://schemas.openxmlformats.org/officeDocument/2006/relationships/notesSlide" Target="../notesSlides/notesSlide608.xml"/><Relationship Id="rId1" Type="http://schemas.openxmlformats.org/officeDocument/2006/relationships/slideLayout" Target="../slideLayouts/slideLayout109.xml"/></Relationships>
</file>

<file path=ppt/slides/_rels/slide609.xml.rels><?xml version="1.0" encoding="UTF-8" standalone="yes"?>
<Relationships xmlns="http://schemas.openxmlformats.org/package/2006/relationships"><Relationship Id="rId2" Type="http://schemas.openxmlformats.org/officeDocument/2006/relationships/notesSlide" Target="../notesSlides/notesSlide609.xml"/><Relationship Id="rId1" Type="http://schemas.openxmlformats.org/officeDocument/2006/relationships/slideLayout" Target="../slideLayouts/slideLayout10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10.xml.rels><?xml version="1.0" encoding="UTF-8" standalone="yes"?>
<Relationships xmlns="http://schemas.openxmlformats.org/package/2006/relationships"><Relationship Id="rId2" Type="http://schemas.openxmlformats.org/officeDocument/2006/relationships/notesSlide" Target="../notesSlides/notesSlide610.xml"/><Relationship Id="rId1" Type="http://schemas.openxmlformats.org/officeDocument/2006/relationships/slideLayout" Target="../slideLayouts/slideLayout109.xml"/></Relationships>
</file>

<file path=ppt/slides/_rels/slide611.xml.rels><?xml version="1.0" encoding="UTF-8" standalone="yes"?>
<Relationships xmlns="http://schemas.openxmlformats.org/package/2006/relationships"><Relationship Id="rId2" Type="http://schemas.openxmlformats.org/officeDocument/2006/relationships/notesSlide" Target="../notesSlides/notesSlide611.xml"/><Relationship Id="rId1" Type="http://schemas.openxmlformats.org/officeDocument/2006/relationships/slideLayout" Target="../slideLayouts/slideLayout109.xml"/></Relationships>
</file>

<file path=ppt/slides/_rels/slide612.xml.rels><?xml version="1.0" encoding="UTF-8" standalone="yes"?>
<Relationships xmlns="http://schemas.openxmlformats.org/package/2006/relationships"><Relationship Id="rId2" Type="http://schemas.openxmlformats.org/officeDocument/2006/relationships/notesSlide" Target="../notesSlides/notesSlide612.xml"/><Relationship Id="rId1" Type="http://schemas.openxmlformats.org/officeDocument/2006/relationships/slideLayout" Target="../slideLayouts/slideLayout109.xml"/></Relationships>
</file>

<file path=ppt/slides/_rels/slide613.xml.rels><?xml version="1.0" encoding="UTF-8" standalone="yes"?>
<Relationships xmlns="http://schemas.openxmlformats.org/package/2006/relationships"><Relationship Id="rId2" Type="http://schemas.openxmlformats.org/officeDocument/2006/relationships/notesSlide" Target="../notesSlides/notesSlide613.xml"/><Relationship Id="rId1" Type="http://schemas.openxmlformats.org/officeDocument/2006/relationships/slideLayout" Target="../slideLayouts/slideLayout109.xml"/></Relationships>
</file>

<file path=ppt/slides/_rels/slide614.xml.rels><?xml version="1.0" encoding="UTF-8" standalone="yes"?>
<Relationships xmlns="http://schemas.openxmlformats.org/package/2006/relationships"><Relationship Id="rId3" Type="http://schemas.openxmlformats.org/officeDocument/2006/relationships/image" Target="../media/image280.jpg"/><Relationship Id="rId2" Type="http://schemas.openxmlformats.org/officeDocument/2006/relationships/notesSlide" Target="../notesSlides/notesSlide614.xml"/><Relationship Id="rId1" Type="http://schemas.openxmlformats.org/officeDocument/2006/relationships/slideLayout" Target="../slideLayouts/slideLayout109.xml"/></Relationships>
</file>

<file path=ppt/slides/_rels/slide615.xml.rels><?xml version="1.0" encoding="UTF-8" standalone="yes"?>
<Relationships xmlns="http://schemas.openxmlformats.org/package/2006/relationships"><Relationship Id="rId2" Type="http://schemas.openxmlformats.org/officeDocument/2006/relationships/notesSlide" Target="../notesSlides/notesSlide615.xml"/><Relationship Id="rId1" Type="http://schemas.openxmlformats.org/officeDocument/2006/relationships/slideLayout" Target="../slideLayouts/slideLayout109.xml"/></Relationships>
</file>

<file path=ppt/slides/_rels/slide616.xml.rels><?xml version="1.0" encoding="UTF-8" standalone="yes"?>
<Relationships xmlns="http://schemas.openxmlformats.org/package/2006/relationships"><Relationship Id="rId2" Type="http://schemas.openxmlformats.org/officeDocument/2006/relationships/notesSlide" Target="../notesSlides/notesSlide616.xml"/><Relationship Id="rId1" Type="http://schemas.openxmlformats.org/officeDocument/2006/relationships/slideLayout" Target="../slideLayouts/slideLayout109.xml"/></Relationships>
</file>

<file path=ppt/slides/_rels/slide617.xml.rels><?xml version="1.0" encoding="UTF-8" standalone="yes"?>
<Relationships xmlns="http://schemas.openxmlformats.org/package/2006/relationships"><Relationship Id="rId3" Type="http://schemas.openxmlformats.org/officeDocument/2006/relationships/image" Target="../media/image281.jpg"/><Relationship Id="rId2" Type="http://schemas.openxmlformats.org/officeDocument/2006/relationships/notesSlide" Target="../notesSlides/notesSlide617.xml"/><Relationship Id="rId1" Type="http://schemas.openxmlformats.org/officeDocument/2006/relationships/slideLayout" Target="../slideLayouts/slideLayout109.xml"/></Relationships>
</file>

<file path=ppt/slides/_rels/slide618.xml.rels><?xml version="1.0" encoding="UTF-8" standalone="yes"?>
<Relationships xmlns="http://schemas.openxmlformats.org/package/2006/relationships"><Relationship Id="rId2" Type="http://schemas.openxmlformats.org/officeDocument/2006/relationships/notesSlide" Target="../notesSlides/notesSlide618.xml"/><Relationship Id="rId1" Type="http://schemas.openxmlformats.org/officeDocument/2006/relationships/slideLayout" Target="../slideLayouts/slideLayout109.xml"/></Relationships>
</file>

<file path=ppt/slides/_rels/slide619.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619.xml"/><Relationship Id="rId1" Type="http://schemas.openxmlformats.org/officeDocument/2006/relationships/slideLayout" Target="../slideLayouts/slideLayout10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20.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620.xml"/><Relationship Id="rId1" Type="http://schemas.openxmlformats.org/officeDocument/2006/relationships/slideLayout" Target="../slideLayouts/slideLayout109.xml"/></Relationships>
</file>

<file path=ppt/slides/_rels/slide621.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621.xml"/><Relationship Id="rId1" Type="http://schemas.openxmlformats.org/officeDocument/2006/relationships/slideLayout" Target="../slideLayouts/slideLayout109.xml"/></Relationships>
</file>

<file path=ppt/slides/_rels/slide622.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622.xml"/><Relationship Id="rId1" Type="http://schemas.openxmlformats.org/officeDocument/2006/relationships/slideLayout" Target="../slideLayouts/slideLayout109.xml"/><Relationship Id="rId4" Type="http://schemas.openxmlformats.org/officeDocument/2006/relationships/hyperlink" Target="http://wordbias.umiacs.umd.edu/" TargetMode="External"/></Relationships>
</file>

<file path=ppt/slides/_rels/slide623.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623.xml"/><Relationship Id="rId1" Type="http://schemas.openxmlformats.org/officeDocument/2006/relationships/slideLayout" Target="../slideLayouts/slideLayout109.xml"/><Relationship Id="rId4" Type="http://schemas.openxmlformats.org/officeDocument/2006/relationships/hyperlink" Target="https://www.mitpressjournals.org/doi/pdf/10.1162/tacl_a_00041" TargetMode="External"/></Relationships>
</file>

<file path=ppt/slides/_rels/slide624.xml.rels><?xml version="1.0" encoding="UTF-8" standalone="yes"?>
<Relationships xmlns="http://schemas.openxmlformats.org/package/2006/relationships"><Relationship Id="rId2" Type="http://schemas.openxmlformats.org/officeDocument/2006/relationships/notesSlide" Target="../notesSlides/notesSlide624.xml"/><Relationship Id="rId1" Type="http://schemas.openxmlformats.org/officeDocument/2006/relationships/slideLayout" Target="../slideLayouts/slideLayout109.xml"/></Relationships>
</file>

<file path=ppt/slides/_rels/slide625.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625.xml"/><Relationship Id="rId1" Type="http://schemas.openxmlformats.org/officeDocument/2006/relationships/slideLayout" Target="../slideLayouts/slideLayout109.xml"/></Relationships>
</file>

<file path=ppt/slides/_rels/slide626.xml.rels><?xml version="1.0" encoding="UTF-8" standalone="yes"?>
<Relationships xmlns="http://schemas.openxmlformats.org/package/2006/relationships"><Relationship Id="rId3" Type="http://schemas.openxmlformats.org/officeDocument/2006/relationships/hyperlink" Target="https://ec.europa.eu/info/law/law-topic/data-protection/reform/what-does-general-data-protection-regulation-gdpr-govern_en" TargetMode="External"/><Relationship Id="rId2" Type="http://schemas.openxmlformats.org/officeDocument/2006/relationships/notesSlide" Target="../notesSlides/notesSlide626.xml"/><Relationship Id="rId1" Type="http://schemas.openxmlformats.org/officeDocument/2006/relationships/slideLayout" Target="../slideLayouts/slideLayout109.xml"/></Relationships>
</file>

<file path=ppt/slides/_rels/slide627.xml.rels><?xml version="1.0" encoding="UTF-8" standalone="yes"?>
<Relationships xmlns="http://schemas.openxmlformats.org/package/2006/relationships"><Relationship Id="rId3" Type="http://schemas.openxmlformats.org/officeDocument/2006/relationships/hyperlink" Target="https://ec.europa.eu/info/law/law-topic/data-protection/reform/what-personal-data_en" TargetMode="External"/><Relationship Id="rId2" Type="http://schemas.openxmlformats.org/officeDocument/2006/relationships/notesSlide" Target="../notesSlides/notesSlide627.xml"/><Relationship Id="rId1" Type="http://schemas.openxmlformats.org/officeDocument/2006/relationships/slideLayout" Target="../slideLayouts/slideLayout109.xml"/></Relationships>
</file>

<file path=ppt/slides/_rels/slide628.xml.rels><?xml version="1.0" encoding="UTF-8" standalone="yes"?>
<Relationships xmlns="http://schemas.openxmlformats.org/package/2006/relationships"><Relationship Id="rId2" Type="http://schemas.openxmlformats.org/officeDocument/2006/relationships/notesSlide" Target="../notesSlides/notesSlide628.xml"/><Relationship Id="rId1" Type="http://schemas.openxmlformats.org/officeDocument/2006/relationships/slideLayout" Target="../slideLayouts/slideLayout109.xml"/></Relationships>
</file>

<file path=ppt/slides/_rels/slide629.xml.rels><?xml version="1.0" encoding="UTF-8" standalone="yes"?>
<Relationships xmlns="http://schemas.openxmlformats.org/package/2006/relationships"><Relationship Id="rId2" Type="http://schemas.openxmlformats.org/officeDocument/2006/relationships/notesSlide" Target="../notesSlides/notesSlide629.xml"/><Relationship Id="rId1" Type="http://schemas.openxmlformats.org/officeDocument/2006/relationships/slideLayout" Target="../slideLayouts/slideLayout10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5.xml"/></Relationships>
</file>

<file path=ppt/slides/_rels/slide630.xml.rels><?xml version="1.0" encoding="UTF-8" standalone="yes"?>
<Relationships xmlns="http://schemas.openxmlformats.org/package/2006/relationships"><Relationship Id="rId2" Type="http://schemas.openxmlformats.org/officeDocument/2006/relationships/notesSlide" Target="../notesSlides/notesSlide630.xml"/><Relationship Id="rId1" Type="http://schemas.openxmlformats.org/officeDocument/2006/relationships/slideLayout" Target="../slideLayouts/slideLayout109.xml"/></Relationships>
</file>

<file path=ppt/slides/_rels/slide631.xml.rels><?xml version="1.0" encoding="UTF-8" standalone="yes"?>
<Relationships xmlns="http://schemas.openxmlformats.org/package/2006/relationships"><Relationship Id="rId2" Type="http://schemas.openxmlformats.org/officeDocument/2006/relationships/notesSlide" Target="../notesSlides/notesSlide631.xml"/><Relationship Id="rId1" Type="http://schemas.openxmlformats.org/officeDocument/2006/relationships/slideLayout" Target="../slideLayouts/slideLayout110.xml"/></Relationships>
</file>

<file path=ppt/slides/_rels/slide632.xml.rels><?xml version="1.0" encoding="UTF-8" standalone="yes"?>
<Relationships xmlns="http://schemas.openxmlformats.org/package/2006/relationships"><Relationship Id="rId2" Type="http://schemas.openxmlformats.org/officeDocument/2006/relationships/notesSlide" Target="../notesSlides/notesSlide632.xml"/><Relationship Id="rId1" Type="http://schemas.openxmlformats.org/officeDocument/2006/relationships/slideLayout" Target="../slideLayouts/slideLayout6.xml"/></Relationships>
</file>

<file path=ppt/slides/_rels/slide633.xml.rels><?xml version="1.0" encoding="UTF-8" standalone="yes"?>
<Relationships xmlns="http://schemas.openxmlformats.org/package/2006/relationships"><Relationship Id="rId2" Type="http://schemas.openxmlformats.org/officeDocument/2006/relationships/notesSlide" Target="../notesSlides/notesSlide633.xml"/><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34.xml"/><Relationship Id="rId1" Type="http://schemas.openxmlformats.org/officeDocument/2006/relationships/slideLayout" Target="../slideLayouts/slideLayout7.xml"/><Relationship Id="rId5" Type="http://schemas.openxmlformats.org/officeDocument/2006/relationships/hyperlink" Target="https://witanworld.com/article/2018/10/28/naturallanguageprocessing-nlp/" TargetMode="External"/><Relationship Id="rId4" Type="http://schemas.openxmlformats.org/officeDocument/2006/relationships/hyperlink" Target="https://cloud.google.com/natural-language/" TargetMode="External"/></Relationships>
</file>

<file path=ppt/slides/_rels/slide635.xml.rels><?xml version="1.0" encoding="UTF-8" standalone="yes"?>
<Relationships xmlns="http://schemas.openxmlformats.org/package/2006/relationships"><Relationship Id="rId2" Type="http://schemas.openxmlformats.org/officeDocument/2006/relationships/notesSlide" Target="../notesSlides/notesSlide635.xml"/><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notesSlide" Target="../notesSlides/notesSlide636.xml"/><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notesSlide" Target="../notesSlides/notesSlide637.xml"/><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2" Type="http://schemas.openxmlformats.org/officeDocument/2006/relationships/notesSlide" Target="../notesSlides/notesSlide638.xml"/><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3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notesSlide" Target="../notesSlides/notesSlide640.xml"/><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2" Type="http://schemas.openxmlformats.org/officeDocument/2006/relationships/notesSlide" Target="../notesSlides/notesSlide641.xml"/><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3" Type="http://schemas.openxmlformats.org/officeDocument/2006/relationships/hyperlink" Target="https://wordnet.princeton.edu/" TargetMode="External"/><Relationship Id="rId2" Type="http://schemas.openxmlformats.org/officeDocument/2006/relationships/notesSlide" Target="../notesSlides/notesSlide642.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hyperlink" Target="https://framenet.icsi.berkeley.edu/fndrupal/about" TargetMode="External"/></Relationships>
</file>

<file path=ppt/slides/_rels/slide643.xml.rels><?xml version="1.0" encoding="UTF-8" standalone="yes"?>
<Relationships xmlns="http://schemas.openxmlformats.org/package/2006/relationships"><Relationship Id="rId2" Type="http://schemas.openxmlformats.org/officeDocument/2006/relationships/notesSlide" Target="../notesSlides/notesSlide643.xml"/><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2" Type="http://schemas.openxmlformats.org/officeDocument/2006/relationships/notesSlide" Target="../notesSlides/notesSlide644.xml"/><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2" Type="http://schemas.openxmlformats.org/officeDocument/2006/relationships/notesSlide" Target="../notesSlides/notesSlide645.xml"/><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46.xml"/><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47.xml"/><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2" Type="http://schemas.openxmlformats.org/officeDocument/2006/relationships/notesSlide" Target="../notesSlides/notesSlide648.xml"/><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2" Type="http://schemas.openxmlformats.org/officeDocument/2006/relationships/notesSlide" Target="../notesSlides/notesSlide649.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2" Type="http://schemas.openxmlformats.org/officeDocument/2006/relationships/notesSlide" Target="../notesSlides/notesSlide650.xml"/><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2" Type="http://schemas.openxmlformats.org/officeDocument/2006/relationships/notesSlide" Target="../notesSlides/notesSlide651.xml"/><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652.xml"/><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3" Type="http://schemas.openxmlformats.org/officeDocument/2006/relationships/hyperlink" Target="http://globalwordnet.org/resources/wordnet-annotated-corpora/" TargetMode="External"/><Relationship Id="rId2" Type="http://schemas.openxmlformats.org/officeDocument/2006/relationships/notesSlide" Target="../notesSlides/notesSlide653.xml"/><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654.xml"/><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2" Type="http://schemas.openxmlformats.org/officeDocument/2006/relationships/notesSlide" Target="../notesSlides/notesSlide655.xml"/><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2" Type="http://schemas.openxmlformats.org/officeDocument/2006/relationships/notesSlide" Target="../notesSlides/notesSlide656.xml"/><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3" Type="http://schemas.openxmlformats.org/officeDocument/2006/relationships/image" Target="../media/image224.jpg"/><Relationship Id="rId2" Type="http://schemas.openxmlformats.org/officeDocument/2006/relationships/notesSlide" Target="../notesSlides/notesSlide657.xml"/><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3" Type="http://schemas.openxmlformats.org/officeDocument/2006/relationships/image" Target="../media/image225.jpg"/><Relationship Id="rId2" Type="http://schemas.openxmlformats.org/officeDocument/2006/relationships/notesSlide" Target="../notesSlides/notesSlide658.xml"/><Relationship Id="rId1" Type="http://schemas.openxmlformats.org/officeDocument/2006/relationships/slideLayout" Target="../slideLayouts/slideLayout7.xml"/><Relationship Id="rId4" Type="http://schemas.openxmlformats.org/officeDocument/2006/relationships/hyperlink" Target="https://corpuslinguisticmethods.wordpress.com/2014/01/15/what-is-inter-annotator-agreement/" TargetMode="External"/></Relationships>
</file>

<file path=ppt/slides/_rels/slide659.xml.rels><?xml version="1.0" encoding="UTF-8" standalone="yes"?>
<Relationships xmlns="http://schemas.openxmlformats.org/package/2006/relationships"><Relationship Id="rId2" Type="http://schemas.openxmlformats.org/officeDocument/2006/relationships/notesSlide" Target="../notesSlides/notesSlide659.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2" Type="http://schemas.openxmlformats.org/officeDocument/2006/relationships/notesSlide" Target="../notesSlides/notesSlide660.xml"/><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661.xml"/><Relationship Id="rId1" Type="http://schemas.openxmlformats.org/officeDocument/2006/relationships/slideLayout" Target="../slideLayouts/slideLayout7.xml"/><Relationship Id="rId5" Type="http://schemas.openxmlformats.org/officeDocument/2006/relationships/hyperlink" Target="https://www.mpi-inf.mpg.de/departments/databases-and-information-systems/research/yago-naga/yago/" TargetMode="External"/><Relationship Id="rId4" Type="http://schemas.openxmlformats.org/officeDocument/2006/relationships/hyperlink" Target="https://wiki.dbpedia.org/" TargetMode="External"/></Relationships>
</file>

<file path=ppt/slides/_rels/slide66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662.xml"/><Relationship Id="rId1" Type="http://schemas.openxmlformats.org/officeDocument/2006/relationships/slideLayout" Target="../slideLayouts/slideLayout7.xml"/><Relationship Id="rId4" Type="http://schemas.openxmlformats.org/officeDocument/2006/relationships/image" Target="../media/image231.png"/></Relationships>
</file>

<file path=ppt/slides/_rels/slide663.xml.rels><?xml version="1.0" encoding="UTF-8" standalone="yes"?>
<Relationships xmlns="http://schemas.openxmlformats.org/package/2006/relationships"><Relationship Id="rId2" Type="http://schemas.openxmlformats.org/officeDocument/2006/relationships/notesSlide" Target="../notesSlides/notesSlide663.xml"/><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2" Type="http://schemas.openxmlformats.org/officeDocument/2006/relationships/notesSlide" Target="../notesSlides/notesSlide664.xml"/><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2" Type="http://schemas.openxmlformats.org/officeDocument/2006/relationships/notesSlide" Target="../notesSlides/notesSlide665.xml"/><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666.xml"/><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667.xml"/><Relationship Id="rId1" Type="http://schemas.openxmlformats.org/officeDocument/2006/relationships/slideLayout" Target="../slideLayouts/slideLayout7.xml"/><Relationship Id="rId4" Type="http://schemas.openxmlformats.org/officeDocument/2006/relationships/hyperlink" Target="http://www.nltk.org/book/ch07.html" TargetMode="External"/></Relationships>
</file>

<file path=ppt/slides/_rels/slide668.xml.rels><?xml version="1.0" encoding="UTF-8" standalone="yes"?>
<Relationships xmlns="http://schemas.openxmlformats.org/package/2006/relationships"><Relationship Id="rId2" Type="http://schemas.openxmlformats.org/officeDocument/2006/relationships/notesSlide" Target="../notesSlides/notesSlide668.xml"/><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669.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2" Type="http://schemas.openxmlformats.org/officeDocument/2006/relationships/notesSlide" Target="../notesSlides/notesSlide670.xml"/><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2" Type="http://schemas.openxmlformats.org/officeDocument/2006/relationships/notesSlide" Target="../notesSlides/notesSlide671.xml"/><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2" Type="http://schemas.openxmlformats.org/officeDocument/2006/relationships/notesSlide" Target="../notesSlides/notesSlide672.xml"/><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2" Type="http://schemas.openxmlformats.org/officeDocument/2006/relationships/notesSlide" Target="../notesSlides/notesSlide673.xml"/><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2" Type="http://schemas.openxmlformats.org/officeDocument/2006/relationships/notesSlide" Target="../notesSlides/notesSlide674.xml"/><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2" Type="http://schemas.openxmlformats.org/officeDocument/2006/relationships/notesSlide" Target="../notesSlides/notesSlide675.xml"/><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2" Type="http://schemas.openxmlformats.org/officeDocument/2006/relationships/notesSlide" Target="../notesSlides/notesSlide676.xml"/><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2" Type="http://schemas.openxmlformats.org/officeDocument/2006/relationships/notesSlide" Target="../notesSlides/notesSlide677.xml"/><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2" Type="http://schemas.openxmlformats.org/officeDocument/2006/relationships/notesSlide" Target="../notesSlides/notesSlide678.xml"/><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2" Type="http://schemas.openxmlformats.org/officeDocument/2006/relationships/notesSlide" Target="../notesSlides/notesSlide679.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680.xml"/><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2" Type="http://schemas.openxmlformats.org/officeDocument/2006/relationships/notesSlide" Target="../notesSlides/notesSlide681.xml"/><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2" Type="http://schemas.openxmlformats.org/officeDocument/2006/relationships/notesSlide" Target="../notesSlides/notesSlide682.xml"/><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683.xml"/><Relationship Id="rId1" Type="http://schemas.openxmlformats.org/officeDocument/2006/relationships/slideLayout" Target="../slideLayouts/slideLayout7.xml"/><Relationship Id="rId4" Type="http://schemas.openxmlformats.org/officeDocument/2006/relationships/hyperlink" Target="https://www.mitpressjournals.org/doi/pdf/10.1162/tacl_a_00041" TargetMode="External"/></Relationships>
</file>

<file path=ppt/slides/_rels/slide684.xml.rels><?xml version="1.0" encoding="UTF-8" standalone="yes"?>
<Relationships xmlns="http://schemas.openxmlformats.org/package/2006/relationships"><Relationship Id="rId2" Type="http://schemas.openxmlformats.org/officeDocument/2006/relationships/notesSlide" Target="../notesSlides/notesSlide684.xml"/><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3" Type="http://schemas.openxmlformats.org/officeDocument/2006/relationships/hyperlink" Target="https://ec.europa.eu/info/law/law-topic/data-protection/reform/what-does-general-data-protection-regulation-gdpr-govern_en" TargetMode="External"/><Relationship Id="rId2" Type="http://schemas.openxmlformats.org/officeDocument/2006/relationships/notesSlide" Target="../notesSlides/notesSlide685.xml"/><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3" Type="http://schemas.openxmlformats.org/officeDocument/2006/relationships/hyperlink" Target="https://ec.europa.eu/info/law/law-topic/data-protection/reform/what-personal-data_en" TargetMode="External"/><Relationship Id="rId2" Type="http://schemas.openxmlformats.org/officeDocument/2006/relationships/notesSlide" Target="../notesSlides/notesSlide686.xml"/><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2" Type="http://schemas.openxmlformats.org/officeDocument/2006/relationships/notesSlide" Target="../notesSlides/notesSlide687.xml"/><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2" Type="http://schemas.openxmlformats.org/officeDocument/2006/relationships/notesSlide" Target="../notesSlides/notesSlide688.xml"/><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2" Type="http://schemas.openxmlformats.org/officeDocument/2006/relationships/notesSlide" Target="../notesSlides/notesSlide689.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690.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jpg"/><Relationship Id="rId4" Type="http://schemas.openxmlformats.org/officeDocument/2006/relationships/image" Target="../media/image24.jp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7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hyperlink" Target="https://en.wikipedia.org/wiki/Dependency_grammar" TargetMode="External"/><Relationship Id="rId4" Type="http://schemas.openxmlformats.org/officeDocument/2006/relationships/image" Target="../media/image81.png"/></Relationships>
</file>

<file path=ppt/slides/_rels/slide73.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73.xml"/><Relationship Id="rId1" Type="http://schemas.openxmlformats.org/officeDocument/2006/relationships/slideLayout" Target="../slideLayouts/slideLayout7.xml"/><Relationship Id="rId5" Type="http://schemas.openxmlformats.org/officeDocument/2006/relationships/hyperlink" Target="https://en.wikipedia.org/wiki/Parse_tree" TargetMode="External"/><Relationship Id="rId4" Type="http://schemas.openxmlformats.org/officeDocument/2006/relationships/image" Target="../media/image83.jp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85.jpg"/></Relationships>
</file>

<file path=ppt/slides/_rels/slide7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hyperlink" Target="https://witanworld.com/article/2018/10/28/naturallanguageprocessing-nlp/" TargetMode="External"/><Relationship Id="rId4" Type="http://schemas.openxmlformats.org/officeDocument/2006/relationships/hyperlink" Target="https://cloud.google.com/natural-language/" TargetMode="Externa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eb.stanford.edu/~jurafsky/slp3/ed3book.pdf"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hyperlink" Target="http://nlp.stanford.edu/fsnlp/" TargetMode="External"/><Relationship Id="rId4" Type="http://schemas.openxmlformats.org/officeDocument/2006/relationships/hyperlink" Target="http://www.nltk.org/book/" TargetMode="Externa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hyperlink" Target="https://en.wikipedia.org/wiki/Longest_words" TargetMode="External"/><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hyperlink" Target="https://twitter.com/unlp_insight" TargetMode="External"/><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hyperlink" Target="https://twitter.com/hashtag/nuigalway?src=hash" TargetMode="Externa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hyperlink" Target="https://www.ling.upenn.edu/courses/Fall_2003/ling001/penn_treebank_pos.html" TargetMode="External"/><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hyperlink" Target="https://en.wikipedia.org/wiki/Phrase" TargetMode="External"/><Relationship Id="rId2" Type="http://schemas.openxmlformats.org/officeDocument/2006/relationships/notesSlide" Target="../notesSlides/notesSlide95.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27"/>
          <p:cNvSpPr txBox="1">
            <a:spLocks noGrp="1"/>
          </p:cNvSpPr>
          <p:nvPr>
            <p:ph type="ctrTitle"/>
          </p:nvPr>
        </p:nvSpPr>
        <p:spPr>
          <a:xfrm>
            <a:off x="624425" y="2055825"/>
            <a:ext cx="5477100" cy="19818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Clr>
                <a:srgbClr val="D9C49F"/>
              </a:buClr>
              <a:buSzPts val="7000"/>
              <a:buFont typeface="Garamond"/>
              <a:buNone/>
            </a:pPr>
            <a:r>
              <a:rPr lang="en-IE" sz="4000">
                <a:latin typeface="Arial"/>
                <a:ea typeface="Arial"/>
                <a:cs typeface="Arial"/>
                <a:sym typeface="Arial"/>
              </a:rPr>
              <a:t>Introduction to NLP</a:t>
            </a:r>
            <a:endParaRPr sz="3200">
              <a:latin typeface="Arial"/>
              <a:ea typeface="Arial"/>
              <a:cs typeface="Arial"/>
              <a:sym typeface="Arial"/>
            </a:endParaRPr>
          </a:p>
          <a:p>
            <a:pPr marL="0" lvl="0" indent="0" algn="l" rtl="0">
              <a:lnSpc>
                <a:spcPct val="100000"/>
              </a:lnSpc>
              <a:spcBef>
                <a:spcPts val="0"/>
              </a:spcBef>
              <a:spcAft>
                <a:spcPts val="0"/>
              </a:spcAft>
              <a:buClr>
                <a:srgbClr val="D9C49F"/>
              </a:buClr>
              <a:buSzPts val="7000"/>
              <a:buFont typeface="Garamond"/>
              <a:buNone/>
            </a:pPr>
            <a:r>
              <a:rPr lang="en-IE" sz="2800">
                <a:latin typeface="Arial"/>
                <a:ea typeface="Arial"/>
                <a:cs typeface="Arial"/>
                <a:sym typeface="Arial"/>
              </a:rPr>
              <a:t>Introduction</a:t>
            </a:r>
            <a:endParaRPr sz="4000">
              <a:latin typeface="Arial"/>
              <a:ea typeface="Arial"/>
              <a:cs typeface="Arial"/>
              <a:sym typeface="Arial"/>
            </a:endParaRPr>
          </a:p>
        </p:txBody>
      </p:sp>
      <p:sp>
        <p:nvSpPr>
          <p:cNvPr id="461" name="Google Shape;461;p27"/>
          <p:cNvSpPr txBox="1">
            <a:spLocks noGrp="1"/>
          </p:cNvSpPr>
          <p:nvPr>
            <p:ph type="subTitle" idx="1"/>
          </p:nvPr>
        </p:nvSpPr>
        <p:spPr>
          <a:xfrm>
            <a:off x="619050" y="4408375"/>
            <a:ext cx="5477100" cy="1138200"/>
          </a:xfrm>
          <a:prstGeom prst="rect">
            <a:avLst/>
          </a:prstGeom>
          <a:noFill/>
          <a:ln>
            <a:noFill/>
          </a:ln>
        </p:spPr>
        <p:txBody>
          <a:bodyPr spcFirstLastPara="1" wrap="square" lIns="91425" tIns="91425" rIns="91425" bIns="91425" anchor="ctr" anchorCtr="0">
            <a:noAutofit/>
          </a:bodyPr>
          <a:lstStyle/>
          <a:p>
            <a:pPr marL="457200" marR="0" lvl="0" indent="-406400" algn="l" rtl="0">
              <a:lnSpc>
                <a:spcPct val="100000"/>
              </a:lnSpc>
              <a:spcBef>
                <a:spcPts val="600"/>
              </a:spcBef>
              <a:spcAft>
                <a:spcPts val="0"/>
              </a:spcAft>
              <a:buClr>
                <a:schemeClr val="lt1"/>
              </a:buClr>
              <a:buSzPts val="2400"/>
              <a:buFont typeface="Arial"/>
              <a:buNone/>
            </a:pPr>
            <a:r>
              <a:rPr lang="en-IE" sz="2400" b="1" i="0" u="none" strike="noStrike" cap="none">
                <a:solidFill>
                  <a:schemeClr val="lt1"/>
                </a:solidFill>
                <a:latin typeface="Arial"/>
                <a:ea typeface="Arial"/>
                <a:cs typeface="Arial"/>
                <a:sym typeface="Arial"/>
              </a:rPr>
              <a:t>Dr. Paul Buitelaar</a:t>
            </a:r>
            <a:endParaRPr>
              <a:latin typeface="Arial"/>
              <a:ea typeface="Arial"/>
              <a:cs typeface="Arial"/>
              <a:sym typeface="Arial"/>
            </a:endParaRPr>
          </a:p>
          <a:p>
            <a:pPr marL="457200" marR="0" lvl="0" indent="-406400" algn="l" rtl="0">
              <a:lnSpc>
                <a:spcPct val="100000"/>
              </a:lnSpc>
              <a:spcBef>
                <a:spcPts val="600"/>
              </a:spcBef>
              <a:spcAft>
                <a:spcPts val="0"/>
              </a:spcAft>
              <a:buClr>
                <a:schemeClr val="lt1"/>
              </a:buClr>
              <a:buSzPts val="2400"/>
              <a:buFont typeface="Arial"/>
              <a:buNone/>
            </a:pPr>
            <a:r>
              <a:rPr lang="en-IE" sz="2400" b="1" i="0" u="none" strike="noStrike" cap="none">
                <a:solidFill>
                  <a:schemeClr val="lt1"/>
                </a:solidFill>
                <a:latin typeface="Arial"/>
                <a:ea typeface="Arial"/>
                <a:cs typeface="Arial"/>
                <a:sym typeface="Arial"/>
              </a:rPr>
              <a:t>Data Science Institute, NUI Galway</a:t>
            </a:r>
            <a:endParaRPr>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36"/>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What is Natural Language Processing</a:t>
            </a:r>
            <a:endParaRPr/>
          </a:p>
        </p:txBody>
      </p:sp>
      <p:sp>
        <p:nvSpPr>
          <p:cNvPr id="521" name="Google Shape;521;p36"/>
          <p:cNvSpPr txBox="1">
            <a:spLocks noGrp="1"/>
          </p:cNvSpPr>
          <p:nvPr>
            <p:ph type="body" idx="1"/>
          </p:nvPr>
        </p:nvSpPr>
        <p:spPr>
          <a:xfrm>
            <a:off x="838200" y="2023175"/>
            <a:ext cx="10515600" cy="3615600"/>
          </a:xfrm>
          <a:prstGeom prst="rect">
            <a:avLst/>
          </a:prstGeom>
          <a:noFill/>
          <a:ln>
            <a:noFill/>
          </a:ln>
        </p:spPr>
        <p:txBody>
          <a:bodyPr spcFirstLastPara="1" wrap="square" lIns="91425" tIns="91425" rIns="91425" bIns="91425" anchor="t" anchorCtr="0">
            <a:noAutofit/>
          </a:bodyPr>
          <a:lstStyle/>
          <a:p>
            <a:pPr marL="36000" marR="0" lvl="0" indent="0" algn="ctr" rtl="0">
              <a:lnSpc>
                <a:spcPct val="150000"/>
              </a:lnSpc>
              <a:spcBef>
                <a:spcPts val="100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scientific study and technology development concerned with </a:t>
            </a:r>
            <a:endParaRPr sz="2400"/>
          </a:p>
          <a:p>
            <a:pPr marL="36000" marR="0" lvl="0" indent="0" algn="ctr" rtl="0">
              <a:lnSpc>
                <a:spcPct val="150000"/>
              </a:lnSpc>
              <a:spcBef>
                <a:spcPts val="1600"/>
              </a:spcBef>
              <a:spcAft>
                <a:spcPts val="0"/>
              </a:spcAft>
              <a:buClr>
                <a:srgbClr val="3F3F3F"/>
              </a:buClr>
              <a:buSzPts val="2800"/>
              <a:buFont typeface="Arial"/>
              <a:buNone/>
            </a:pPr>
            <a:r>
              <a:rPr lang="en-IE" sz="2400" b="1" i="0" u="none" strike="noStrike" cap="none">
                <a:solidFill>
                  <a:srgbClr val="3F3F3F"/>
                </a:solidFill>
              </a:rPr>
              <a:t>algorithms, methods and systems</a:t>
            </a:r>
            <a:r>
              <a:rPr lang="en-IE" sz="2400" b="0" i="0" u="none" strike="noStrike" cap="none">
                <a:solidFill>
                  <a:srgbClr val="3F3F3F"/>
                </a:solidFill>
                <a:latin typeface="Calibri"/>
                <a:ea typeface="Calibri"/>
                <a:cs typeface="Calibri"/>
                <a:sym typeface="Calibri"/>
              </a:rPr>
              <a:t> </a:t>
            </a:r>
            <a:endParaRPr sz="2400"/>
          </a:p>
          <a:p>
            <a:pPr marL="36000" marR="0" lvl="0" indent="0" algn="ctr" rtl="0">
              <a:lnSpc>
                <a:spcPct val="150000"/>
              </a:lnSpc>
              <a:spcBef>
                <a:spcPts val="160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for the </a:t>
            </a:r>
            <a:endParaRPr sz="2400"/>
          </a:p>
          <a:p>
            <a:pPr marL="35999" marR="0" lvl="0" indent="0" algn="ctr" rtl="0">
              <a:lnSpc>
                <a:spcPct val="150000"/>
              </a:lnSpc>
              <a:spcBef>
                <a:spcPts val="1600"/>
              </a:spcBef>
              <a:spcAft>
                <a:spcPts val="600"/>
              </a:spcAft>
              <a:buClr>
                <a:srgbClr val="3F3F3F"/>
              </a:buClr>
              <a:buSzPts val="2800"/>
              <a:buFont typeface="Arial"/>
              <a:buNone/>
            </a:pPr>
            <a:r>
              <a:rPr lang="en-IE" sz="2400" b="1" i="0" u="none" strike="noStrike" cap="none">
                <a:solidFill>
                  <a:srgbClr val="3F3F3F"/>
                </a:solidFill>
              </a:rPr>
              <a:t>automatic </a:t>
            </a:r>
            <a:r>
              <a:rPr lang="en-IE" sz="2400" b="1">
                <a:solidFill>
                  <a:schemeClr val="dk1"/>
                </a:solidFill>
              </a:rPr>
              <a:t>analysis, interpretation and transformation</a:t>
            </a:r>
            <a:r>
              <a:rPr lang="en-IE" sz="2400" b="1" i="0" u="none" strike="noStrike" cap="none">
                <a:solidFill>
                  <a:srgbClr val="3F3F3F"/>
                </a:solidFill>
              </a:rPr>
              <a:t> of human languag</a:t>
            </a:r>
            <a:r>
              <a:rPr lang="en-IE" sz="2400" b="1"/>
              <a:t>e</a:t>
            </a:r>
            <a:endParaRPr sz="2400" b="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6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Phrase Structure Grammar with Recursion</a:t>
            </a:r>
            <a:endParaRPr sz="4400" b="0" i="0" u="none" strike="noStrike" cap="none">
              <a:solidFill>
                <a:srgbClr val="FF0000"/>
              </a:solidFill>
              <a:latin typeface="Calibri"/>
              <a:ea typeface="Calibri"/>
              <a:cs typeface="Calibri"/>
              <a:sym typeface="Calibri"/>
            </a:endParaRPr>
          </a:p>
        </p:txBody>
      </p:sp>
      <p:sp>
        <p:nvSpPr>
          <p:cNvPr id="759" name="Google Shape;759;p65"/>
          <p:cNvSpPr txBox="1"/>
          <p:nvPr/>
        </p:nvSpPr>
        <p:spPr>
          <a:xfrm>
            <a:off x="838200" y="1297300"/>
            <a:ext cx="10515600" cy="450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IE" sz="2400" b="1">
                <a:solidFill>
                  <a:srgbClr val="3F3F3F"/>
                </a:solidFill>
                <a:latin typeface="Calibri"/>
                <a:ea typeface="Calibri"/>
                <a:cs typeface="Calibri"/>
                <a:sym typeface="Calibri"/>
              </a:rPr>
              <a:t>G=(N,Σ,P,S) </a:t>
            </a:r>
            <a:r>
              <a:rPr lang="en-IE" sz="2400">
                <a:solidFill>
                  <a:srgbClr val="3F3F3F"/>
                </a:solidFill>
                <a:latin typeface="Calibri"/>
                <a:ea typeface="Calibri"/>
                <a:cs typeface="Calibri"/>
                <a:sym typeface="Calibri"/>
              </a:rPr>
              <a:t>consisting of:</a:t>
            </a:r>
            <a:endParaRPr sz="2400">
              <a:solidFill>
                <a:srgbClr val="3F3F3F"/>
              </a:solidFill>
              <a:latin typeface="Calibri"/>
              <a:ea typeface="Calibri"/>
              <a:cs typeface="Calibri"/>
              <a:sym typeface="Calibri"/>
            </a:endParaRPr>
          </a:p>
          <a:p>
            <a:pPr marL="457200" lvl="0" indent="0" algn="l" rtl="0">
              <a:lnSpc>
                <a:spcPct val="100000"/>
              </a:lnSpc>
              <a:spcBef>
                <a:spcPts val="1000"/>
              </a:spcBef>
              <a:spcAft>
                <a:spcPts val="0"/>
              </a:spcAft>
              <a:buNone/>
            </a:pPr>
            <a:r>
              <a:rPr lang="en-IE" sz="2400" b="1">
                <a:solidFill>
                  <a:srgbClr val="3F3F3F"/>
                </a:solidFill>
                <a:latin typeface="Calibri"/>
                <a:ea typeface="Calibri"/>
                <a:cs typeface="Calibri"/>
                <a:sym typeface="Calibri"/>
              </a:rPr>
              <a:t>N</a:t>
            </a:r>
            <a:r>
              <a:rPr lang="en-IE" sz="2400">
                <a:solidFill>
                  <a:srgbClr val="3F3F3F"/>
                </a:solidFill>
                <a:latin typeface="Calibri"/>
                <a:ea typeface="Calibri"/>
                <a:cs typeface="Calibri"/>
                <a:sym typeface="Calibri"/>
              </a:rPr>
              <a:t>: 	Det, Nou</a:t>
            </a:r>
            <a:r>
              <a:rPr lang="en-IE" sz="2400">
                <a:latin typeface="Calibri"/>
                <a:ea typeface="Calibri"/>
                <a:cs typeface="Calibri"/>
                <a:sym typeface="Calibri"/>
              </a:rPr>
              <a:t>n, Prep, Verb, NP, PP, VP, S</a:t>
            </a:r>
            <a:endParaRPr sz="2400">
              <a:latin typeface="Calibri"/>
              <a:ea typeface="Calibri"/>
              <a:cs typeface="Calibri"/>
              <a:sym typeface="Calibri"/>
            </a:endParaRPr>
          </a:p>
          <a:p>
            <a:pPr marL="457200" lvl="0" indent="0" algn="l" rtl="0">
              <a:spcBef>
                <a:spcPts val="1000"/>
              </a:spcBef>
              <a:spcAft>
                <a:spcPts val="0"/>
              </a:spcAft>
              <a:buClr>
                <a:schemeClr val="dk1"/>
              </a:buClr>
              <a:buSzPts val="1100"/>
              <a:buFont typeface="Arial"/>
              <a:buNone/>
            </a:pPr>
            <a:r>
              <a:rPr lang="en-IE" sz="2400" b="1">
                <a:solidFill>
                  <a:schemeClr val="dk1"/>
                </a:solidFill>
                <a:latin typeface="Calibri"/>
                <a:ea typeface="Calibri"/>
                <a:cs typeface="Calibri"/>
                <a:sym typeface="Calibri"/>
              </a:rPr>
              <a:t>Σ</a:t>
            </a:r>
            <a:r>
              <a:rPr lang="en-IE" sz="2400">
                <a:solidFill>
                  <a:schemeClr val="dk1"/>
                </a:solidFill>
                <a:latin typeface="Calibri"/>
                <a:ea typeface="Calibri"/>
                <a:cs typeface="Calibri"/>
                <a:sym typeface="Calibri"/>
              </a:rPr>
              <a:t>:</a:t>
            </a:r>
            <a:r>
              <a:rPr lang="en-IE" sz="2400" i="1">
                <a:solidFill>
                  <a:schemeClr val="dk1"/>
                </a:solidFill>
                <a:latin typeface="Calibri"/>
                <a:ea typeface="Calibri"/>
                <a:cs typeface="Calibri"/>
                <a:sym typeface="Calibri"/>
              </a:rPr>
              <a:t> 	cat, dots, mat, on, sits, the, with</a:t>
            </a:r>
            <a:endParaRPr sz="2400" i="1">
              <a:solidFill>
                <a:schemeClr val="dk1"/>
              </a:solidFill>
              <a:latin typeface="Calibri"/>
              <a:ea typeface="Calibri"/>
              <a:cs typeface="Calibri"/>
              <a:sym typeface="Calibri"/>
            </a:endParaRPr>
          </a:p>
          <a:p>
            <a:pPr marL="457200" lvl="0" indent="0" algn="l" rtl="0">
              <a:lnSpc>
                <a:spcPct val="100000"/>
              </a:lnSpc>
              <a:spcBef>
                <a:spcPts val="1000"/>
              </a:spcBef>
              <a:spcAft>
                <a:spcPts val="0"/>
              </a:spcAft>
              <a:buNone/>
            </a:pPr>
            <a:r>
              <a:rPr lang="en-IE" sz="2400" b="1">
                <a:latin typeface="Calibri"/>
                <a:ea typeface="Calibri"/>
                <a:cs typeface="Calibri"/>
                <a:sym typeface="Calibri"/>
              </a:rPr>
              <a:t>P</a:t>
            </a:r>
            <a:r>
              <a:rPr lang="en-IE" sz="2400">
                <a:latin typeface="Calibri"/>
                <a:ea typeface="Calibri"/>
                <a:cs typeface="Calibri"/>
                <a:sym typeface="Calibri"/>
              </a:rPr>
              <a:t>:	S 	→ NP VP				</a:t>
            </a:r>
            <a:endParaRPr sz="2400" i="1">
              <a:latin typeface="Calibri"/>
              <a:ea typeface="Calibri"/>
              <a:cs typeface="Calibri"/>
              <a:sym typeface="Calibri"/>
            </a:endParaRPr>
          </a:p>
          <a:p>
            <a:pPr marL="457200" lvl="0" indent="457200" algn="l" rtl="0">
              <a:lnSpc>
                <a:spcPct val="100000"/>
              </a:lnSpc>
              <a:spcBef>
                <a:spcPts val="1000"/>
              </a:spcBef>
              <a:spcAft>
                <a:spcPts val="0"/>
              </a:spcAft>
              <a:buNone/>
            </a:pPr>
            <a:r>
              <a:rPr lang="en-IE" sz="2400">
                <a:latin typeface="Calibri"/>
                <a:ea typeface="Calibri"/>
                <a:cs typeface="Calibri"/>
                <a:sym typeface="Calibri"/>
              </a:rPr>
              <a:t>NP	→ Det Noun			</a:t>
            </a:r>
            <a:endParaRPr sz="2400" i="1">
              <a:latin typeface="Calibri"/>
              <a:ea typeface="Calibri"/>
              <a:cs typeface="Calibri"/>
              <a:sym typeface="Calibri"/>
            </a:endParaRPr>
          </a:p>
          <a:p>
            <a:pPr marL="457200" lvl="0" indent="457200" algn="l" rtl="0">
              <a:lnSpc>
                <a:spcPct val="100000"/>
              </a:lnSpc>
              <a:spcBef>
                <a:spcPts val="1000"/>
              </a:spcBef>
              <a:spcAft>
                <a:spcPts val="0"/>
              </a:spcAft>
              <a:buNone/>
            </a:pPr>
            <a:r>
              <a:rPr lang="en-IE" sz="2400">
                <a:latin typeface="Calibri"/>
                <a:ea typeface="Calibri"/>
                <a:cs typeface="Calibri"/>
                <a:sym typeface="Calibri"/>
              </a:rPr>
              <a:t>VP	→ Verb PP				</a:t>
            </a:r>
            <a:endParaRPr sz="2400" i="1">
              <a:latin typeface="Calibri"/>
              <a:ea typeface="Calibri"/>
              <a:cs typeface="Calibri"/>
              <a:sym typeface="Calibri"/>
            </a:endParaRPr>
          </a:p>
          <a:p>
            <a:pPr marL="457200" lvl="0" indent="457200" algn="l" rtl="0">
              <a:lnSpc>
                <a:spcPct val="100000"/>
              </a:lnSpc>
              <a:spcBef>
                <a:spcPts val="1000"/>
              </a:spcBef>
              <a:spcAft>
                <a:spcPts val="0"/>
              </a:spcAft>
              <a:buNone/>
            </a:pPr>
            <a:r>
              <a:rPr lang="en-IE" sz="2400">
                <a:latin typeface="Calibri"/>
                <a:ea typeface="Calibri"/>
                <a:cs typeface="Calibri"/>
                <a:sym typeface="Calibri"/>
              </a:rPr>
              <a:t>PP	→ Prep NP		</a:t>
            </a:r>
            <a:r>
              <a:rPr lang="en-IE" sz="2400" b="1">
                <a:latin typeface="Calibri"/>
                <a:ea typeface="Calibri"/>
                <a:cs typeface="Calibri"/>
                <a:sym typeface="Calibri"/>
              </a:rPr>
              <a:t>	&lt; Recursion	</a:t>
            </a:r>
            <a:endParaRPr sz="2400" b="1" i="1">
              <a:latin typeface="Calibri"/>
              <a:ea typeface="Calibri"/>
              <a:cs typeface="Calibri"/>
              <a:sym typeface="Calibri"/>
            </a:endParaRPr>
          </a:p>
          <a:p>
            <a:pPr marL="457200" lvl="0" indent="457200" algn="l" rtl="0">
              <a:lnSpc>
                <a:spcPct val="100000"/>
              </a:lnSpc>
              <a:spcBef>
                <a:spcPts val="1000"/>
              </a:spcBef>
              <a:spcAft>
                <a:spcPts val="0"/>
              </a:spcAft>
              <a:buNone/>
            </a:pPr>
            <a:r>
              <a:rPr lang="en-IE" sz="2400">
                <a:latin typeface="Calibri"/>
                <a:ea typeface="Calibri"/>
                <a:cs typeface="Calibri"/>
                <a:sym typeface="Calibri"/>
              </a:rPr>
              <a:t>NP 	</a:t>
            </a:r>
            <a:r>
              <a:rPr lang="en-IE" sz="2400">
                <a:solidFill>
                  <a:schemeClr val="dk1"/>
                </a:solidFill>
                <a:latin typeface="Calibri"/>
                <a:ea typeface="Calibri"/>
                <a:cs typeface="Calibri"/>
                <a:sym typeface="Calibri"/>
              </a:rPr>
              <a:t>→ </a:t>
            </a:r>
            <a:r>
              <a:rPr lang="en-IE" sz="2400">
                <a:latin typeface="Calibri"/>
                <a:ea typeface="Calibri"/>
                <a:cs typeface="Calibri"/>
                <a:sym typeface="Calibri"/>
              </a:rPr>
              <a:t>NP PP		</a:t>
            </a:r>
            <a:r>
              <a:rPr lang="en-IE" sz="2400" b="1">
                <a:latin typeface="Calibri"/>
                <a:ea typeface="Calibri"/>
                <a:cs typeface="Calibri"/>
                <a:sym typeface="Calibri"/>
              </a:rPr>
              <a:t>	</a:t>
            </a:r>
            <a:r>
              <a:rPr lang="en-IE" sz="2400" b="1">
                <a:solidFill>
                  <a:schemeClr val="dk1"/>
                </a:solidFill>
                <a:latin typeface="Calibri"/>
                <a:ea typeface="Calibri"/>
                <a:cs typeface="Calibri"/>
                <a:sym typeface="Calibri"/>
              </a:rPr>
              <a:t>&lt; Recursion</a:t>
            </a:r>
            <a:r>
              <a:rPr lang="en-IE" sz="2400">
                <a:latin typeface="Calibri"/>
                <a:ea typeface="Calibri"/>
                <a:cs typeface="Calibri"/>
                <a:sym typeface="Calibri"/>
              </a:rPr>
              <a:t>	</a:t>
            </a:r>
            <a:endParaRPr sz="2400" i="1">
              <a:solidFill>
                <a:schemeClr val="dk1"/>
              </a:solidFill>
              <a:latin typeface="Calibri"/>
              <a:ea typeface="Calibri"/>
              <a:cs typeface="Calibri"/>
              <a:sym typeface="Calibri"/>
            </a:endParaRPr>
          </a:p>
          <a:p>
            <a:pPr marL="457200" lvl="0" indent="0" algn="l" rtl="0">
              <a:lnSpc>
                <a:spcPct val="100000"/>
              </a:lnSpc>
              <a:spcBef>
                <a:spcPts val="1000"/>
              </a:spcBef>
              <a:spcAft>
                <a:spcPts val="0"/>
              </a:spcAft>
              <a:buNone/>
            </a:pPr>
            <a:r>
              <a:rPr lang="en-IE" sz="2400">
                <a:latin typeface="Calibri"/>
                <a:ea typeface="Calibri"/>
                <a:cs typeface="Calibri"/>
                <a:sym typeface="Calibri"/>
              </a:rPr>
              <a:t>Start symbol</a:t>
            </a:r>
            <a:r>
              <a:rPr lang="en-IE" sz="2400" b="1">
                <a:latin typeface="Calibri"/>
                <a:ea typeface="Calibri"/>
                <a:cs typeface="Calibri"/>
                <a:sym typeface="Calibri"/>
              </a:rPr>
              <a:t> S								</a:t>
            </a:r>
            <a:r>
              <a:rPr lang="en-IE" sz="2400" i="1">
                <a:solidFill>
                  <a:schemeClr val="dk1"/>
                </a:solidFill>
                <a:latin typeface="Calibri"/>
                <a:ea typeface="Calibri"/>
                <a:cs typeface="Calibri"/>
                <a:sym typeface="Calibri"/>
              </a:rPr>
              <a:t>the cat sits on the mat with the dots</a:t>
            </a:r>
            <a:endParaRPr sz="2400">
              <a:solidFill>
                <a:schemeClr val="dk1"/>
              </a:solidFill>
              <a:latin typeface="Calibri"/>
              <a:ea typeface="Calibri"/>
              <a:cs typeface="Calibri"/>
              <a:sym typeface="Calibri"/>
            </a:endParaRPr>
          </a:p>
          <a:p>
            <a:pPr marL="457200" lvl="0" indent="0" algn="l" rtl="0">
              <a:lnSpc>
                <a:spcPct val="100000"/>
              </a:lnSpc>
              <a:spcBef>
                <a:spcPts val="1000"/>
              </a:spcBef>
              <a:spcAft>
                <a:spcPts val="1000"/>
              </a:spcAft>
              <a:buNone/>
            </a:pPr>
            <a:endParaRPr sz="2400" b="1">
              <a:latin typeface="Calibri"/>
              <a:ea typeface="Calibri"/>
              <a:cs typeface="Calibri"/>
              <a:sym typeface="Calibri"/>
            </a:endParaRPr>
          </a:p>
        </p:txBody>
      </p:sp>
    </p:spTree>
    <p:extLst>
      <p:ext uri="{BB962C8B-B14F-4D97-AF65-F5344CB8AC3E}">
        <p14:creationId xmlns:p14="http://schemas.microsoft.com/office/powerpoint/2010/main" val="21962770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66"/>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75114A"/>
              </a:buClr>
              <a:buSzPts val="4400"/>
              <a:buFont typeface="Calibri"/>
              <a:buNone/>
            </a:pPr>
            <a:r>
              <a:rPr lang="en-IE"/>
              <a:t>Parse Tree with Recursion </a:t>
            </a:r>
            <a:endParaRPr/>
          </a:p>
        </p:txBody>
      </p:sp>
      <p:sp>
        <p:nvSpPr>
          <p:cNvPr id="765" name="Google Shape;765;p66"/>
          <p:cNvSpPr/>
          <p:nvPr/>
        </p:nvSpPr>
        <p:spPr>
          <a:xfrm>
            <a:off x="5711746" y="3584200"/>
            <a:ext cx="625200" cy="350700"/>
          </a:xfrm>
          <a:prstGeom prst="ellipse">
            <a:avLst/>
          </a:prstGeom>
          <a:solidFill>
            <a:schemeClr val="lt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E" sz="1400" b="0" i="0" u="none" strike="noStrike" cap="none">
                <a:solidFill>
                  <a:schemeClr val="dk1"/>
                </a:solidFill>
                <a:latin typeface="Arial"/>
                <a:ea typeface="Arial"/>
                <a:cs typeface="Arial"/>
                <a:sym typeface="Arial"/>
              </a:rPr>
              <a:t>NP</a:t>
            </a:r>
            <a:endParaRPr sz="1400" b="0" i="0" u="none" strike="noStrike" cap="none">
              <a:solidFill>
                <a:srgbClr val="000000"/>
              </a:solidFill>
              <a:latin typeface="Arial"/>
              <a:ea typeface="Arial"/>
              <a:cs typeface="Arial"/>
              <a:sym typeface="Arial"/>
            </a:endParaRPr>
          </a:p>
        </p:txBody>
      </p:sp>
      <p:cxnSp>
        <p:nvCxnSpPr>
          <p:cNvPr id="766" name="Google Shape;766;p66"/>
          <p:cNvCxnSpPr>
            <a:stCxn id="767" idx="6"/>
            <a:endCxn id="768" idx="0"/>
          </p:cNvCxnSpPr>
          <p:nvPr/>
        </p:nvCxnSpPr>
        <p:spPr>
          <a:xfrm>
            <a:off x="3342213" y="1588126"/>
            <a:ext cx="862200" cy="333000"/>
          </a:xfrm>
          <a:prstGeom prst="bentConnector2">
            <a:avLst/>
          </a:prstGeom>
          <a:noFill/>
          <a:ln w="9525" cap="flat" cmpd="sng">
            <a:solidFill>
              <a:schemeClr val="dk1"/>
            </a:solidFill>
            <a:prstDash val="solid"/>
            <a:round/>
            <a:headEnd type="none" w="sm" len="sm"/>
            <a:tailEnd type="stealth" w="med" len="med"/>
          </a:ln>
        </p:spPr>
      </p:cxnSp>
      <p:sp>
        <p:nvSpPr>
          <p:cNvPr id="768" name="Google Shape;768;p66"/>
          <p:cNvSpPr/>
          <p:nvPr/>
        </p:nvSpPr>
        <p:spPr>
          <a:xfrm>
            <a:off x="3891825" y="1921043"/>
            <a:ext cx="625200" cy="350700"/>
          </a:xfrm>
          <a:prstGeom prst="ellipse">
            <a:avLst/>
          </a:prstGeom>
          <a:solidFill>
            <a:schemeClr val="lt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E" sz="1400" b="0" i="0" u="none" strike="noStrike" cap="none">
                <a:solidFill>
                  <a:schemeClr val="dk1"/>
                </a:solidFill>
                <a:latin typeface="Arial"/>
                <a:ea typeface="Arial"/>
                <a:cs typeface="Arial"/>
                <a:sym typeface="Arial"/>
              </a:rPr>
              <a:t>VP</a:t>
            </a:r>
            <a:endParaRPr sz="1400" b="0" i="0" u="none" strike="noStrike" cap="none">
              <a:solidFill>
                <a:srgbClr val="000000"/>
              </a:solidFill>
              <a:latin typeface="Arial"/>
              <a:ea typeface="Arial"/>
              <a:cs typeface="Arial"/>
              <a:sym typeface="Arial"/>
            </a:endParaRPr>
          </a:p>
        </p:txBody>
      </p:sp>
      <p:sp>
        <p:nvSpPr>
          <p:cNvPr id="769" name="Google Shape;769;p66"/>
          <p:cNvSpPr/>
          <p:nvPr/>
        </p:nvSpPr>
        <p:spPr>
          <a:xfrm>
            <a:off x="1635337" y="3602245"/>
            <a:ext cx="625200" cy="350700"/>
          </a:xfrm>
          <a:prstGeom prst="ellipse">
            <a:avLst/>
          </a:prstGeom>
          <a:solidFill>
            <a:schemeClr val="lt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E" sz="1400" b="0" i="0" u="none" strike="noStrike" cap="none">
                <a:solidFill>
                  <a:schemeClr val="dk1"/>
                </a:solidFill>
                <a:latin typeface="Arial"/>
                <a:ea typeface="Arial"/>
                <a:cs typeface="Arial"/>
                <a:sym typeface="Arial"/>
              </a:rPr>
              <a:t>NP</a:t>
            </a:r>
            <a:endParaRPr sz="1400" b="0" i="0" u="none" strike="noStrike" cap="none">
              <a:solidFill>
                <a:srgbClr val="000000"/>
              </a:solidFill>
              <a:latin typeface="Arial"/>
              <a:ea typeface="Arial"/>
              <a:cs typeface="Arial"/>
              <a:sym typeface="Arial"/>
            </a:endParaRPr>
          </a:p>
        </p:txBody>
      </p:sp>
      <p:sp>
        <p:nvSpPr>
          <p:cNvPr id="767" name="Google Shape;767;p66"/>
          <p:cNvSpPr/>
          <p:nvPr/>
        </p:nvSpPr>
        <p:spPr>
          <a:xfrm>
            <a:off x="2717013" y="1412776"/>
            <a:ext cx="625200" cy="350700"/>
          </a:xfrm>
          <a:prstGeom prst="ellipse">
            <a:avLst/>
          </a:prstGeom>
          <a:solidFill>
            <a:schemeClr val="lt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E" sz="1400" b="0" i="0" u="none" strike="noStrike" cap="none">
                <a:solidFill>
                  <a:schemeClr val="dk1"/>
                </a:solidFill>
                <a:latin typeface="Arial"/>
                <a:ea typeface="Arial"/>
                <a:cs typeface="Arial"/>
                <a:sym typeface="Arial"/>
              </a:rPr>
              <a:t>S</a:t>
            </a:r>
            <a:endParaRPr sz="1400" b="0" i="0" u="none" strike="noStrike" cap="none">
              <a:solidFill>
                <a:srgbClr val="000000"/>
              </a:solidFill>
              <a:latin typeface="Arial"/>
              <a:ea typeface="Arial"/>
              <a:cs typeface="Arial"/>
              <a:sym typeface="Arial"/>
            </a:endParaRPr>
          </a:p>
        </p:txBody>
      </p:sp>
      <p:sp>
        <p:nvSpPr>
          <p:cNvPr id="770" name="Google Shape;770;p66"/>
          <p:cNvSpPr/>
          <p:nvPr/>
        </p:nvSpPr>
        <p:spPr>
          <a:xfrm>
            <a:off x="1152717" y="5298389"/>
            <a:ext cx="625200" cy="350700"/>
          </a:xfrm>
          <a:prstGeom prst="rect">
            <a:avLst/>
          </a:prstGeom>
          <a:solidFill>
            <a:schemeClr val="lt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E" sz="1400" b="0" i="0" u="none" strike="noStrike" cap="none">
                <a:solidFill>
                  <a:schemeClr val="dk1"/>
                </a:solidFill>
                <a:latin typeface="Arial"/>
                <a:ea typeface="Arial"/>
                <a:cs typeface="Arial"/>
                <a:sym typeface="Arial"/>
              </a:rPr>
              <a:t>the</a:t>
            </a:r>
            <a:endParaRPr sz="1400" b="0" i="0" u="none" strike="noStrike" cap="none">
              <a:solidFill>
                <a:srgbClr val="000000"/>
              </a:solidFill>
              <a:latin typeface="Arial"/>
              <a:ea typeface="Arial"/>
              <a:cs typeface="Arial"/>
              <a:sym typeface="Arial"/>
            </a:endParaRPr>
          </a:p>
        </p:txBody>
      </p:sp>
      <p:sp>
        <p:nvSpPr>
          <p:cNvPr id="771" name="Google Shape;771;p66"/>
          <p:cNvSpPr/>
          <p:nvPr/>
        </p:nvSpPr>
        <p:spPr>
          <a:xfrm>
            <a:off x="2138329" y="5298389"/>
            <a:ext cx="625200" cy="350700"/>
          </a:xfrm>
          <a:prstGeom prst="rect">
            <a:avLst/>
          </a:prstGeom>
          <a:solidFill>
            <a:schemeClr val="lt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E" sz="1400" b="0" i="0" u="none" strike="noStrike" cap="none">
                <a:solidFill>
                  <a:schemeClr val="dk1"/>
                </a:solidFill>
                <a:latin typeface="Arial"/>
                <a:ea typeface="Arial"/>
                <a:cs typeface="Arial"/>
                <a:sym typeface="Arial"/>
              </a:rPr>
              <a:t>cat</a:t>
            </a:r>
            <a:endParaRPr sz="1400" b="0" i="0" u="none" strike="noStrike" cap="none">
              <a:solidFill>
                <a:srgbClr val="000000"/>
              </a:solidFill>
              <a:latin typeface="Arial"/>
              <a:ea typeface="Arial"/>
              <a:cs typeface="Arial"/>
              <a:sym typeface="Arial"/>
            </a:endParaRPr>
          </a:p>
        </p:txBody>
      </p:sp>
      <p:sp>
        <p:nvSpPr>
          <p:cNvPr id="772" name="Google Shape;772;p66"/>
          <p:cNvSpPr/>
          <p:nvPr/>
        </p:nvSpPr>
        <p:spPr>
          <a:xfrm>
            <a:off x="3153483" y="5304010"/>
            <a:ext cx="625200" cy="350700"/>
          </a:xfrm>
          <a:prstGeom prst="rect">
            <a:avLst/>
          </a:prstGeom>
          <a:solidFill>
            <a:schemeClr val="lt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E">
                <a:solidFill>
                  <a:schemeClr val="dk1"/>
                </a:solidFill>
              </a:rPr>
              <a:t>sits</a:t>
            </a:r>
            <a:endParaRPr sz="1400" b="0" i="0" u="none" strike="noStrike" cap="none">
              <a:solidFill>
                <a:srgbClr val="000000"/>
              </a:solidFill>
              <a:latin typeface="Arial"/>
              <a:ea typeface="Arial"/>
              <a:cs typeface="Arial"/>
              <a:sym typeface="Arial"/>
            </a:endParaRPr>
          </a:p>
        </p:txBody>
      </p:sp>
      <p:sp>
        <p:nvSpPr>
          <p:cNvPr id="773" name="Google Shape;773;p66"/>
          <p:cNvSpPr/>
          <p:nvPr/>
        </p:nvSpPr>
        <p:spPr>
          <a:xfrm>
            <a:off x="4183523" y="5298389"/>
            <a:ext cx="625200" cy="350700"/>
          </a:xfrm>
          <a:prstGeom prst="rect">
            <a:avLst/>
          </a:prstGeom>
          <a:solidFill>
            <a:schemeClr val="lt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E" sz="1400" b="0" i="0" u="none" strike="noStrike" cap="none">
                <a:solidFill>
                  <a:schemeClr val="dk1"/>
                </a:solidFill>
                <a:latin typeface="Arial"/>
                <a:ea typeface="Arial"/>
                <a:cs typeface="Arial"/>
                <a:sym typeface="Arial"/>
              </a:rPr>
              <a:t>on</a:t>
            </a:r>
            <a:endParaRPr sz="1400" b="0" i="0" u="none" strike="noStrike" cap="none">
              <a:solidFill>
                <a:srgbClr val="000000"/>
              </a:solidFill>
              <a:latin typeface="Arial"/>
              <a:ea typeface="Arial"/>
              <a:cs typeface="Arial"/>
              <a:sym typeface="Arial"/>
            </a:endParaRPr>
          </a:p>
        </p:txBody>
      </p:sp>
      <p:sp>
        <p:nvSpPr>
          <p:cNvPr id="774" name="Google Shape;774;p66"/>
          <p:cNvSpPr/>
          <p:nvPr/>
        </p:nvSpPr>
        <p:spPr>
          <a:xfrm>
            <a:off x="5228132" y="5310658"/>
            <a:ext cx="625200" cy="350700"/>
          </a:xfrm>
          <a:prstGeom prst="rect">
            <a:avLst/>
          </a:prstGeom>
          <a:solidFill>
            <a:schemeClr val="lt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E" sz="1400" b="0" i="0" u="none" strike="noStrike" cap="none">
                <a:solidFill>
                  <a:schemeClr val="dk1"/>
                </a:solidFill>
                <a:latin typeface="Arial"/>
                <a:ea typeface="Arial"/>
                <a:cs typeface="Arial"/>
                <a:sym typeface="Arial"/>
              </a:rPr>
              <a:t>the</a:t>
            </a:r>
            <a:endParaRPr sz="1400" b="0" i="0" u="none" strike="noStrike" cap="none">
              <a:solidFill>
                <a:srgbClr val="000000"/>
              </a:solidFill>
              <a:latin typeface="Arial"/>
              <a:ea typeface="Arial"/>
              <a:cs typeface="Arial"/>
              <a:sym typeface="Arial"/>
            </a:endParaRPr>
          </a:p>
        </p:txBody>
      </p:sp>
      <p:sp>
        <p:nvSpPr>
          <p:cNvPr id="775" name="Google Shape;775;p66"/>
          <p:cNvSpPr/>
          <p:nvPr/>
        </p:nvSpPr>
        <p:spPr>
          <a:xfrm>
            <a:off x="6227586" y="5304010"/>
            <a:ext cx="625200" cy="350700"/>
          </a:xfrm>
          <a:prstGeom prst="rect">
            <a:avLst/>
          </a:prstGeom>
          <a:solidFill>
            <a:schemeClr val="lt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E" sz="1400" b="0" i="0" u="none" strike="noStrike" cap="none">
                <a:solidFill>
                  <a:schemeClr val="dk1"/>
                </a:solidFill>
                <a:latin typeface="Arial"/>
                <a:ea typeface="Arial"/>
                <a:cs typeface="Arial"/>
                <a:sym typeface="Arial"/>
              </a:rPr>
              <a:t>mat</a:t>
            </a:r>
            <a:endParaRPr sz="1400" b="0" i="0" u="none" strike="noStrike" cap="none">
              <a:solidFill>
                <a:srgbClr val="000000"/>
              </a:solidFill>
              <a:latin typeface="Arial"/>
              <a:ea typeface="Arial"/>
              <a:cs typeface="Arial"/>
              <a:sym typeface="Arial"/>
            </a:endParaRPr>
          </a:p>
        </p:txBody>
      </p:sp>
      <p:sp>
        <p:nvSpPr>
          <p:cNvPr id="776" name="Google Shape;776;p66"/>
          <p:cNvSpPr/>
          <p:nvPr/>
        </p:nvSpPr>
        <p:spPr>
          <a:xfrm>
            <a:off x="5029626" y="2401782"/>
            <a:ext cx="625200" cy="350700"/>
          </a:xfrm>
          <a:prstGeom prst="ellipse">
            <a:avLst/>
          </a:prstGeom>
          <a:solidFill>
            <a:schemeClr val="lt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E" sz="1400" b="0" i="0" u="none" strike="noStrike" cap="none">
                <a:solidFill>
                  <a:schemeClr val="dk1"/>
                </a:solidFill>
                <a:latin typeface="Arial"/>
                <a:ea typeface="Arial"/>
                <a:cs typeface="Arial"/>
                <a:sym typeface="Arial"/>
              </a:rPr>
              <a:t>PP</a:t>
            </a:r>
            <a:endParaRPr sz="1400" b="0" i="0" u="none" strike="noStrike" cap="none">
              <a:solidFill>
                <a:srgbClr val="000000"/>
              </a:solidFill>
              <a:latin typeface="Arial"/>
              <a:ea typeface="Arial"/>
              <a:cs typeface="Arial"/>
              <a:sym typeface="Arial"/>
            </a:endParaRPr>
          </a:p>
        </p:txBody>
      </p:sp>
      <p:cxnSp>
        <p:nvCxnSpPr>
          <p:cNvPr id="777" name="Google Shape;777;p66"/>
          <p:cNvCxnSpPr>
            <a:stCxn id="768" idx="6"/>
            <a:endCxn id="776" idx="0"/>
          </p:cNvCxnSpPr>
          <p:nvPr/>
        </p:nvCxnSpPr>
        <p:spPr>
          <a:xfrm>
            <a:off x="4517025" y="2096393"/>
            <a:ext cx="825300" cy="305400"/>
          </a:xfrm>
          <a:prstGeom prst="bentConnector2">
            <a:avLst/>
          </a:prstGeom>
          <a:noFill/>
          <a:ln w="9525" cap="flat" cmpd="sng">
            <a:solidFill>
              <a:schemeClr val="dk1"/>
            </a:solidFill>
            <a:prstDash val="solid"/>
            <a:round/>
            <a:headEnd type="none" w="sm" len="sm"/>
            <a:tailEnd type="stealth" w="med" len="med"/>
          </a:ln>
        </p:spPr>
      </p:cxnSp>
      <p:cxnSp>
        <p:nvCxnSpPr>
          <p:cNvPr id="778" name="Google Shape;778;p66"/>
          <p:cNvCxnSpPr>
            <a:stCxn id="776" idx="6"/>
            <a:endCxn id="779" idx="0"/>
          </p:cNvCxnSpPr>
          <p:nvPr/>
        </p:nvCxnSpPr>
        <p:spPr>
          <a:xfrm>
            <a:off x="5654826" y="2577132"/>
            <a:ext cx="1417200" cy="203700"/>
          </a:xfrm>
          <a:prstGeom prst="bentConnector2">
            <a:avLst/>
          </a:prstGeom>
          <a:noFill/>
          <a:ln w="9525" cap="flat" cmpd="sng">
            <a:solidFill>
              <a:schemeClr val="dk1"/>
            </a:solidFill>
            <a:prstDash val="solid"/>
            <a:round/>
            <a:headEnd type="none" w="sm" len="sm"/>
            <a:tailEnd type="stealth" w="med" len="med"/>
          </a:ln>
        </p:spPr>
      </p:cxnSp>
      <p:cxnSp>
        <p:nvCxnSpPr>
          <p:cNvPr id="780" name="Google Shape;780;p66"/>
          <p:cNvCxnSpPr>
            <a:stCxn id="767" idx="2"/>
            <a:endCxn id="769" idx="0"/>
          </p:cNvCxnSpPr>
          <p:nvPr/>
        </p:nvCxnSpPr>
        <p:spPr>
          <a:xfrm flipH="1">
            <a:off x="1947813" y="1588126"/>
            <a:ext cx="769200" cy="2014200"/>
          </a:xfrm>
          <a:prstGeom prst="bentConnector2">
            <a:avLst/>
          </a:prstGeom>
          <a:noFill/>
          <a:ln w="9525" cap="flat" cmpd="sng">
            <a:solidFill>
              <a:schemeClr val="dk1"/>
            </a:solidFill>
            <a:prstDash val="solid"/>
            <a:round/>
            <a:headEnd type="none" w="sm" len="sm"/>
            <a:tailEnd type="stealth" w="med" len="med"/>
          </a:ln>
        </p:spPr>
      </p:cxnSp>
      <p:sp>
        <p:nvSpPr>
          <p:cNvPr id="781" name="Google Shape;781;p66"/>
          <p:cNvSpPr/>
          <p:nvPr/>
        </p:nvSpPr>
        <p:spPr>
          <a:xfrm>
            <a:off x="5104203" y="4460674"/>
            <a:ext cx="873000" cy="350700"/>
          </a:xfrm>
          <a:prstGeom prst="ellipse">
            <a:avLst/>
          </a:prstGeom>
          <a:solidFill>
            <a:schemeClr val="lt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E" sz="1400" b="0" i="0" u="none" strike="noStrike" cap="none">
                <a:solidFill>
                  <a:schemeClr val="dk1"/>
                </a:solidFill>
                <a:latin typeface="Arial"/>
                <a:ea typeface="Arial"/>
                <a:cs typeface="Arial"/>
                <a:sym typeface="Arial"/>
              </a:rPr>
              <a:t>Det</a:t>
            </a:r>
            <a:endParaRPr sz="1400" b="0" i="0" u="none" strike="noStrike" cap="none">
              <a:solidFill>
                <a:schemeClr val="dk1"/>
              </a:solidFill>
              <a:latin typeface="Arial"/>
              <a:ea typeface="Arial"/>
              <a:cs typeface="Arial"/>
              <a:sym typeface="Arial"/>
            </a:endParaRPr>
          </a:p>
        </p:txBody>
      </p:sp>
      <p:sp>
        <p:nvSpPr>
          <p:cNvPr id="782" name="Google Shape;782;p66"/>
          <p:cNvSpPr/>
          <p:nvPr/>
        </p:nvSpPr>
        <p:spPr>
          <a:xfrm>
            <a:off x="6103613" y="4460676"/>
            <a:ext cx="873000" cy="350700"/>
          </a:xfrm>
          <a:prstGeom prst="ellipse">
            <a:avLst/>
          </a:prstGeom>
          <a:solidFill>
            <a:schemeClr val="lt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E" sz="1400" b="0" i="0" u="none" strike="noStrike" cap="none">
                <a:solidFill>
                  <a:schemeClr val="dk1"/>
                </a:solidFill>
                <a:latin typeface="Arial"/>
                <a:ea typeface="Arial"/>
                <a:cs typeface="Arial"/>
                <a:sym typeface="Arial"/>
              </a:rPr>
              <a:t>Noun</a:t>
            </a:r>
            <a:endParaRPr sz="1400" b="0" i="0" u="none" strike="noStrike" cap="none">
              <a:solidFill>
                <a:srgbClr val="000000"/>
              </a:solidFill>
              <a:latin typeface="Arial"/>
              <a:ea typeface="Arial"/>
              <a:cs typeface="Arial"/>
              <a:sym typeface="Arial"/>
            </a:endParaRPr>
          </a:p>
        </p:txBody>
      </p:sp>
      <p:sp>
        <p:nvSpPr>
          <p:cNvPr id="783" name="Google Shape;783;p66"/>
          <p:cNvSpPr/>
          <p:nvPr/>
        </p:nvSpPr>
        <p:spPr>
          <a:xfrm>
            <a:off x="1032065" y="4460676"/>
            <a:ext cx="873000" cy="350700"/>
          </a:xfrm>
          <a:prstGeom prst="ellipse">
            <a:avLst/>
          </a:prstGeom>
          <a:solidFill>
            <a:schemeClr val="lt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E" sz="1400" b="0" i="0" u="none" strike="noStrike" cap="none">
                <a:solidFill>
                  <a:schemeClr val="dk1"/>
                </a:solidFill>
                <a:latin typeface="Arial"/>
                <a:ea typeface="Arial"/>
                <a:cs typeface="Arial"/>
                <a:sym typeface="Arial"/>
              </a:rPr>
              <a:t>Det</a:t>
            </a:r>
            <a:endParaRPr sz="1400" b="0" i="0" u="none" strike="noStrike" cap="none">
              <a:solidFill>
                <a:schemeClr val="dk1"/>
              </a:solidFill>
              <a:latin typeface="Arial"/>
              <a:ea typeface="Arial"/>
              <a:cs typeface="Arial"/>
              <a:sym typeface="Arial"/>
            </a:endParaRPr>
          </a:p>
        </p:txBody>
      </p:sp>
      <p:sp>
        <p:nvSpPr>
          <p:cNvPr id="784" name="Google Shape;784;p66"/>
          <p:cNvSpPr/>
          <p:nvPr/>
        </p:nvSpPr>
        <p:spPr>
          <a:xfrm>
            <a:off x="2015576" y="4460676"/>
            <a:ext cx="873000" cy="350700"/>
          </a:xfrm>
          <a:prstGeom prst="ellipse">
            <a:avLst/>
          </a:prstGeom>
          <a:solidFill>
            <a:schemeClr val="lt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E" sz="1400" b="0" i="0" u="none" strike="noStrike" cap="none">
                <a:solidFill>
                  <a:schemeClr val="dk1"/>
                </a:solidFill>
                <a:latin typeface="Arial"/>
                <a:ea typeface="Arial"/>
                <a:cs typeface="Arial"/>
                <a:sym typeface="Arial"/>
              </a:rPr>
              <a:t>Noun</a:t>
            </a:r>
            <a:endParaRPr sz="1400" b="0" i="0" u="none" strike="noStrike" cap="none">
              <a:solidFill>
                <a:srgbClr val="000000"/>
              </a:solidFill>
              <a:latin typeface="Arial"/>
              <a:ea typeface="Arial"/>
              <a:cs typeface="Arial"/>
              <a:sym typeface="Arial"/>
            </a:endParaRPr>
          </a:p>
        </p:txBody>
      </p:sp>
      <p:sp>
        <p:nvSpPr>
          <p:cNvPr id="785" name="Google Shape;785;p66"/>
          <p:cNvSpPr/>
          <p:nvPr/>
        </p:nvSpPr>
        <p:spPr>
          <a:xfrm>
            <a:off x="3029553" y="4460676"/>
            <a:ext cx="873000" cy="350700"/>
          </a:xfrm>
          <a:prstGeom prst="ellipse">
            <a:avLst/>
          </a:prstGeom>
          <a:solidFill>
            <a:schemeClr val="lt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E" sz="1400" b="0" i="0" u="none" strike="noStrike" cap="none">
                <a:solidFill>
                  <a:schemeClr val="dk1"/>
                </a:solidFill>
                <a:latin typeface="Arial"/>
                <a:ea typeface="Arial"/>
                <a:cs typeface="Arial"/>
                <a:sym typeface="Arial"/>
              </a:rPr>
              <a:t>Verb</a:t>
            </a:r>
            <a:endParaRPr sz="1400" b="0" i="0" u="none" strike="noStrike" cap="none">
              <a:solidFill>
                <a:srgbClr val="000000"/>
              </a:solidFill>
              <a:latin typeface="Arial"/>
              <a:ea typeface="Arial"/>
              <a:cs typeface="Arial"/>
              <a:sym typeface="Arial"/>
            </a:endParaRPr>
          </a:p>
        </p:txBody>
      </p:sp>
      <p:sp>
        <p:nvSpPr>
          <p:cNvPr id="786" name="Google Shape;786;p66"/>
          <p:cNvSpPr/>
          <p:nvPr/>
        </p:nvSpPr>
        <p:spPr>
          <a:xfrm>
            <a:off x="4059594" y="4460676"/>
            <a:ext cx="873000" cy="350700"/>
          </a:xfrm>
          <a:prstGeom prst="ellipse">
            <a:avLst/>
          </a:prstGeom>
          <a:solidFill>
            <a:schemeClr val="lt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E" sz="1400" b="0" i="0" u="none" strike="noStrike" cap="none">
                <a:solidFill>
                  <a:schemeClr val="dk1"/>
                </a:solidFill>
                <a:latin typeface="Arial"/>
                <a:ea typeface="Arial"/>
                <a:cs typeface="Arial"/>
                <a:sym typeface="Arial"/>
              </a:rPr>
              <a:t>Prep</a:t>
            </a:r>
            <a:endParaRPr sz="1400" b="0" i="0" u="none" strike="noStrike" cap="none">
              <a:solidFill>
                <a:srgbClr val="000000"/>
              </a:solidFill>
              <a:latin typeface="Arial"/>
              <a:ea typeface="Arial"/>
              <a:cs typeface="Arial"/>
              <a:sym typeface="Arial"/>
            </a:endParaRPr>
          </a:p>
        </p:txBody>
      </p:sp>
      <p:cxnSp>
        <p:nvCxnSpPr>
          <p:cNvPr id="787" name="Google Shape;787;p66"/>
          <p:cNvCxnSpPr>
            <a:stCxn id="769" idx="4"/>
            <a:endCxn id="783" idx="0"/>
          </p:cNvCxnSpPr>
          <p:nvPr/>
        </p:nvCxnSpPr>
        <p:spPr>
          <a:xfrm rot="5400000">
            <a:off x="1454437" y="3967045"/>
            <a:ext cx="507600" cy="479400"/>
          </a:xfrm>
          <a:prstGeom prst="bentConnector3">
            <a:avLst>
              <a:gd name="adj1" fmla="val 49995"/>
            </a:avLst>
          </a:prstGeom>
          <a:noFill/>
          <a:ln w="9525" cap="flat" cmpd="sng">
            <a:solidFill>
              <a:schemeClr val="dk1"/>
            </a:solidFill>
            <a:prstDash val="solid"/>
            <a:round/>
            <a:headEnd type="none" w="sm" len="sm"/>
            <a:tailEnd type="stealth" w="med" len="med"/>
          </a:ln>
        </p:spPr>
      </p:cxnSp>
      <p:cxnSp>
        <p:nvCxnSpPr>
          <p:cNvPr id="788" name="Google Shape;788;p66"/>
          <p:cNvCxnSpPr>
            <a:stCxn id="769" idx="4"/>
            <a:endCxn id="784" idx="0"/>
          </p:cNvCxnSpPr>
          <p:nvPr/>
        </p:nvCxnSpPr>
        <p:spPr>
          <a:xfrm rot="-5400000" flipH="1">
            <a:off x="1946137" y="3954745"/>
            <a:ext cx="507600" cy="504000"/>
          </a:xfrm>
          <a:prstGeom prst="bentConnector3">
            <a:avLst>
              <a:gd name="adj1" fmla="val 49994"/>
            </a:avLst>
          </a:prstGeom>
          <a:noFill/>
          <a:ln w="9525" cap="flat" cmpd="sng">
            <a:solidFill>
              <a:schemeClr val="dk1"/>
            </a:solidFill>
            <a:prstDash val="solid"/>
            <a:round/>
            <a:headEnd type="none" w="sm" len="sm"/>
            <a:tailEnd type="stealth" w="med" len="med"/>
          </a:ln>
        </p:spPr>
      </p:cxnSp>
      <p:cxnSp>
        <p:nvCxnSpPr>
          <p:cNvPr id="789" name="Google Shape;789;p66"/>
          <p:cNvCxnSpPr>
            <a:stCxn id="768" idx="4"/>
            <a:endCxn id="785" idx="0"/>
          </p:cNvCxnSpPr>
          <p:nvPr/>
        </p:nvCxnSpPr>
        <p:spPr>
          <a:xfrm rot="5400000">
            <a:off x="2740875" y="2996993"/>
            <a:ext cx="2188800" cy="738300"/>
          </a:xfrm>
          <a:prstGeom prst="bentConnector3">
            <a:avLst>
              <a:gd name="adj1" fmla="val 49999"/>
            </a:avLst>
          </a:prstGeom>
          <a:noFill/>
          <a:ln w="9525" cap="flat" cmpd="sng">
            <a:solidFill>
              <a:schemeClr val="dk1"/>
            </a:solidFill>
            <a:prstDash val="solid"/>
            <a:round/>
            <a:headEnd type="none" w="sm" len="sm"/>
            <a:tailEnd type="stealth" w="med" len="med"/>
          </a:ln>
        </p:spPr>
      </p:cxnSp>
      <p:cxnSp>
        <p:nvCxnSpPr>
          <p:cNvPr id="790" name="Google Shape;790;p66"/>
          <p:cNvCxnSpPr>
            <a:stCxn id="776" idx="4"/>
            <a:endCxn id="786" idx="0"/>
          </p:cNvCxnSpPr>
          <p:nvPr/>
        </p:nvCxnSpPr>
        <p:spPr>
          <a:xfrm rot="5400000">
            <a:off x="4065126" y="3183582"/>
            <a:ext cx="1708200" cy="846000"/>
          </a:xfrm>
          <a:prstGeom prst="bentConnector3">
            <a:avLst>
              <a:gd name="adj1" fmla="val 50003"/>
            </a:avLst>
          </a:prstGeom>
          <a:noFill/>
          <a:ln w="9525" cap="flat" cmpd="sng">
            <a:solidFill>
              <a:schemeClr val="dk1"/>
            </a:solidFill>
            <a:prstDash val="solid"/>
            <a:round/>
            <a:headEnd type="none" w="sm" len="sm"/>
            <a:tailEnd type="stealth" w="med" len="med"/>
          </a:ln>
        </p:spPr>
      </p:cxnSp>
      <p:cxnSp>
        <p:nvCxnSpPr>
          <p:cNvPr id="791" name="Google Shape;791;p66"/>
          <p:cNvCxnSpPr>
            <a:stCxn id="765" idx="4"/>
            <a:endCxn id="781" idx="0"/>
          </p:cNvCxnSpPr>
          <p:nvPr/>
        </p:nvCxnSpPr>
        <p:spPr>
          <a:xfrm rot="5400000">
            <a:off x="5519596" y="3956050"/>
            <a:ext cx="525900" cy="483600"/>
          </a:xfrm>
          <a:prstGeom prst="bentConnector3">
            <a:avLst>
              <a:gd name="adj1" fmla="val 49999"/>
            </a:avLst>
          </a:prstGeom>
          <a:noFill/>
          <a:ln w="9525" cap="flat" cmpd="sng">
            <a:solidFill>
              <a:schemeClr val="dk1"/>
            </a:solidFill>
            <a:prstDash val="solid"/>
            <a:round/>
            <a:headEnd type="none" w="sm" len="sm"/>
            <a:tailEnd type="stealth" w="med" len="med"/>
          </a:ln>
        </p:spPr>
      </p:cxnSp>
      <p:cxnSp>
        <p:nvCxnSpPr>
          <p:cNvPr id="792" name="Google Shape;792;p66"/>
          <p:cNvCxnSpPr>
            <a:stCxn id="765" idx="4"/>
            <a:endCxn id="782" idx="0"/>
          </p:cNvCxnSpPr>
          <p:nvPr/>
        </p:nvCxnSpPr>
        <p:spPr>
          <a:xfrm rot="-5400000" flipH="1">
            <a:off x="6019246" y="3940000"/>
            <a:ext cx="525900" cy="515700"/>
          </a:xfrm>
          <a:prstGeom prst="bentConnector3">
            <a:avLst>
              <a:gd name="adj1" fmla="val 49999"/>
            </a:avLst>
          </a:prstGeom>
          <a:noFill/>
          <a:ln w="9525" cap="flat" cmpd="sng">
            <a:solidFill>
              <a:schemeClr val="dk1"/>
            </a:solidFill>
            <a:prstDash val="solid"/>
            <a:round/>
            <a:headEnd type="none" w="sm" len="sm"/>
            <a:tailEnd type="stealth" w="med" len="med"/>
          </a:ln>
        </p:spPr>
      </p:cxnSp>
      <p:cxnSp>
        <p:nvCxnSpPr>
          <p:cNvPr id="793" name="Google Shape;793;p66"/>
          <p:cNvCxnSpPr>
            <a:stCxn id="783" idx="4"/>
            <a:endCxn id="770" idx="0"/>
          </p:cNvCxnSpPr>
          <p:nvPr/>
        </p:nvCxnSpPr>
        <p:spPr>
          <a:xfrm rot="5400000">
            <a:off x="1223465" y="5053176"/>
            <a:ext cx="486900" cy="3300"/>
          </a:xfrm>
          <a:prstGeom prst="bentConnector3">
            <a:avLst>
              <a:gd name="adj1" fmla="val 49992"/>
            </a:avLst>
          </a:prstGeom>
          <a:noFill/>
          <a:ln w="9525" cap="flat" cmpd="sng">
            <a:solidFill>
              <a:schemeClr val="dk1"/>
            </a:solidFill>
            <a:prstDash val="solid"/>
            <a:round/>
            <a:headEnd type="none" w="sm" len="sm"/>
            <a:tailEnd type="stealth" w="med" len="med"/>
          </a:ln>
        </p:spPr>
      </p:cxnSp>
      <p:cxnSp>
        <p:nvCxnSpPr>
          <p:cNvPr id="794" name="Google Shape;794;p66"/>
          <p:cNvCxnSpPr>
            <a:stCxn id="784" idx="4"/>
            <a:endCxn id="771" idx="0"/>
          </p:cNvCxnSpPr>
          <p:nvPr/>
        </p:nvCxnSpPr>
        <p:spPr>
          <a:xfrm rot="5400000">
            <a:off x="2208026" y="5054226"/>
            <a:ext cx="486900" cy="1200"/>
          </a:xfrm>
          <a:prstGeom prst="bentConnector3">
            <a:avLst>
              <a:gd name="adj1" fmla="val 49992"/>
            </a:avLst>
          </a:prstGeom>
          <a:noFill/>
          <a:ln w="9525" cap="flat" cmpd="sng">
            <a:solidFill>
              <a:schemeClr val="dk1"/>
            </a:solidFill>
            <a:prstDash val="solid"/>
            <a:round/>
            <a:headEnd type="none" w="sm" len="sm"/>
            <a:tailEnd type="stealth" w="med" len="med"/>
          </a:ln>
        </p:spPr>
      </p:cxnSp>
      <p:cxnSp>
        <p:nvCxnSpPr>
          <p:cNvPr id="795" name="Google Shape;795;p66"/>
          <p:cNvCxnSpPr>
            <a:stCxn id="785" idx="4"/>
            <a:endCxn id="772" idx="0"/>
          </p:cNvCxnSpPr>
          <p:nvPr/>
        </p:nvCxnSpPr>
        <p:spPr>
          <a:xfrm rot="-5400000" flipH="1">
            <a:off x="3220053" y="5057376"/>
            <a:ext cx="492600" cy="600"/>
          </a:xfrm>
          <a:prstGeom prst="bentConnector3">
            <a:avLst>
              <a:gd name="adj1" fmla="val 50015"/>
            </a:avLst>
          </a:prstGeom>
          <a:noFill/>
          <a:ln w="9525" cap="flat" cmpd="sng">
            <a:solidFill>
              <a:schemeClr val="dk1"/>
            </a:solidFill>
            <a:prstDash val="solid"/>
            <a:round/>
            <a:headEnd type="none" w="sm" len="sm"/>
            <a:tailEnd type="stealth" w="med" len="med"/>
          </a:ln>
        </p:spPr>
      </p:cxnSp>
      <p:cxnSp>
        <p:nvCxnSpPr>
          <p:cNvPr id="796" name="Google Shape;796;p66"/>
          <p:cNvCxnSpPr/>
          <p:nvPr/>
        </p:nvCxnSpPr>
        <p:spPr>
          <a:xfrm rot="-5400000" flipH="1">
            <a:off x="4306901" y="5021268"/>
            <a:ext cx="420600" cy="600"/>
          </a:xfrm>
          <a:prstGeom prst="bentConnector3">
            <a:avLst>
              <a:gd name="adj1" fmla="val 50016"/>
            </a:avLst>
          </a:prstGeom>
          <a:solidFill>
            <a:schemeClr val="lt2"/>
          </a:solidFill>
          <a:ln w="25400" cap="flat" cmpd="sng">
            <a:solidFill>
              <a:schemeClr val="lt2"/>
            </a:solidFill>
            <a:prstDash val="solid"/>
            <a:round/>
            <a:headEnd type="none" w="sm" len="sm"/>
            <a:tailEnd type="none" w="sm" len="sm"/>
          </a:ln>
        </p:spPr>
      </p:cxnSp>
      <p:cxnSp>
        <p:nvCxnSpPr>
          <p:cNvPr id="797" name="Google Shape;797;p66"/>
          <p:cNvCxnSpPr>
            <a:stCxn id="781" idx="4"/>
            <a:endCxn id="774" idx="0"/>
          </p:cNvCxnSpPr>
          <p:nvPr/>
        </p:nvCxnSpPr>
        <p:spPr>
          <a:xfrm rot="-5400000" flipH="1">
            <a:off x="5291403" y="5060674"/>
            <a:ext cx="499200" cy="600"/>
          </a:xfrm>
          <a:prstGeom prst="bentConnector3">
            <a:avLst>
              <a:gd name="adj1" fmla="val 51261"/>
            </a:avLst>
          </a:prstGeom>
          <a:noFill/>
          <a:ln w="9525" cap="flat" cmpd="sng">
            <a:solidFill>
              <a:schemeClr val="dk1"/>
            </a:solidFill>
            <a:prstDash val="solid"/>
            <a:round/>
            <a:headEnd type="none" w="sm" len="sm"/>
            <a:tailEnd type="stealth" w="med" len="med"/>
          </a:ln>
        </p:spPr>
      </p:cxnSp>
      <p:cxnSp>
        <p:nvCxnSpPr>
          <p:cNvPr id="798" name="Google Shape;798;p66"/>
          <p:cNvCxnSpPr>
            <a:stCxn id="782" idx="4"/>
          </p:cNvCxnSpPr>
          <p:nvPr/>
        </p:nvCxnSpPr>
        <p:spPr>
          <a:xfrm rot="-5400000" flipH="1">
            <a:off x="6332813" y="5018676"/>
            <a:ext cx="415200" cy="600"/>
          </a:xfrm>
          <a:prstGeom prst="bentConnector3">
            <a:avLst>
              <a:gd name="adj1" fmla="val 49990"/>
            </a:avLst>
          </a:prstGeom>
          <a:noFill/>
          <a:ln w="9525" cap="flat" cmpd="sng">
            <a:solidFill>
              <a:schemeClr val="dk1"/>
            </a:solidFill>
            <a:prstDash val="solid"/>
            <a:round/>
            <a:headEnd type="none" w="sm" len="sm"/>
            <a:tailEnd type="stealth" w="med" len="med"/>
          </a:ln>
        </p:spPr>
      </p:cxnSp>
      <p:sp>
        <p:nvSpPr>
          <p:cNvPr id="799" name="Google Shape;799;p66"/>
          <p:cNvSpPr/>
          <p:nvPr/>
        </p:nvSpPr>
        <p:spPr>
          <a:xfrm>
            <a:off x="8696253" y="3584200"/>
            <a:ext cx="625200" cy="350700"/>
          </a:xfrm>
          <a:prstGeom prst="ellipse">
            <a:avLst/>
          </a:prstGeom>
          <a:solidFill>
            <a:schemeClr val="lt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E" sz="1400" b="0" i="0" u="none" strike="noStrike" cap="none">
                <a:solidFill>
                  <a:schemeClr val="dk1"/>
                </a:solidFill>
                <a:latin typeface="Arial"/>
                <a:ea typeface="Arial"/>
                <a:cs typeface="Arial"/>
                <a:sym typeface="Arial"/>
              </a:rPr>
              <a:t>NP</a:t>
            </a:r>
            <a:endParaRPr sz="1400" b="0" i="0" u="none" strike="noStrike" cap="none">
              <a:solidFill>
                <a:srgbClr val="000000"/>
              </a:solidFill>
              <a:latin typeface="Arial"/>
              <a:ea typeface="Arial"/>
              <a:cs typeface="Arial"/>
              <a:sym typeface="Arial"/>
            </a:endParaRPr>
          </a:p>
        </p:txBody>
      </p:sp>
      <p:sp>
        <p:nvSpPr>
          <p:cNvPr id="800" name="Google Shape;800;p66"/>
          <p:cNvSpPr/>
          <p:nvPr/>
        </p:nvSpPr>
        <p:spPr>
          <a:xfrm>
            <a:off x="7195825" y="5298389"/>
            <a:ext cx="625200" cy="350700"/>
          </a:xfrm>
          <a:prstGeom prst="rect">
            <a:avLst/>
          </a:prstGeom>
          <a:solidFill>
            <a:schemeClr val="lt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E" sz="1400" b="0" i="0" u="none" strike="noStrike" cap="none">
                <a:solidFill>
                  <a:schemeClr val="dk1"/>
                </a:solidFill>
                <a:latin typeface="Arial"/>
                <a:ea typeface="Arial"/>
                <a:cs typeface="Arial"/>
                <a:sym typeface="Arial"/>
              </a:rPr>
              <a:t>with</a:t>
            </a:r>
            <a:endParaRPr sz="1400" b="0" i="0" u="none" strike="noStrike" cap="none">
              <a:solidFill>
                <a:srgbClr val="000000"/>
              </a:solidFill>
              <a:latin typeface="Arial"/>
              <a:ea typeface="Arial"/>
              <a:cs typeface="Arial"/>
              <a:sym typeface="Arial"/>
            </a:endParaRPr>
          </a:p>
        </p:txBody>
      </p:sp>
      <p:sp>
        <p:nvSpPr>
          <p:cNvPr id="801" name="Google Shape;801;p66"/>
          <p:cNvSpPr/>
          <p:nvPr/>
        </p:nvSpPr>
        <p:spPr>
          <a:xfrm>
            <a:off x="8212639" y="5310658"/>
            <a:ext cx="625200" cy="350700"/>
          </a:xfrm>
          <a:prstGeom prst="rect">
            <a:avLst/>
          </a:prstGeom>
          <a:solidFill>
            <a:schemeClr val="lt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E" sz="1400" b="0" i="0" u="none" strike="noStrike" cap="none">
                <a:solidFill>
                  <a:schemeClr val="dk1"/>
                </a:solidFill>
                <a:latin typeface="Arial"/>
                <a:ea typeface="Arial"/>
                <a:cs typeface="Arial"/>
                <a:sym typeface="Arial"/>
              </a:rPr>
              <a:t>the</a:t>
            </a:r>
            <a:endParaRPr sz="1400" b="0" i="0" u="none" strike="noStrike" cap="none">
              <a:solidFill>
                <a:srgbClr val="000000"/>
              </a:solidFill>
              <a:latin typeface="Arial"/>
              <a:ea typeface="Arial"/>
              <a:cs typeface="Arial"/>
              <a:sym typeface="Arial"/>
            </a:endParaRPr>
          </a:p>
        </p:txBody>
      </p:sp>
      <p:sp>
        <p:nvSpPr>
          <p:cNvPr id="802" name="Google Shape;802;p66"/>
          <p:cNvSpPr/>
          <p:nvPr/>
        </p:nvSpPr>
        <p:spPr>
          <a:xfrm>
            <a:off x="9212093" y="5304010"/>
            <a:ext cx="625200" cy="350700"/>
          </a:xfrm>
          <a:prstGeom prst="rect">
            <a:avLst/>
          </a:prstGeom>
          <a:solidFill>
            <a:schemeClr val="lt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E" sz="1400" b="0" i="0" u="none" strike="noStrike" cap="none">
                <a:solidFill>
                  <a:schemeClr val="dk1"/>
                </a:solidFill>
                <a:latin typeface="Arial"/>
                <a:ea typeface="Arial"/>
                <a:cs typeface="Arial"/>
                <a:sym typeface="Arial"/>
              </a:rPr>
              <a:t>dots</a:t>
            </a:r>
            <a:endParaRPr sz="1400" b="0" i="0" u="none" strike="noStrike" cap="none">
              <a:solidFill>
                <a:srgbClr val="000000"/>
              </a:solidFill>
              <a:latin typeface="Arial"/>
              <a:ea typeface="Arial"/>
              <a:cs typeface="Arial"/>
              <a:sym typeface="Arial"/>
            </a:endParaRPr>
          </a:p>
        </p:txBody>
      </p:sp>
      <p:sp>
        <p:nvSpPr>
          <p:cNvPr id="803" name="Google Shape;803;p66"/>
          <p:cNvSpPr/>
          <p:nvPr/>
        </p:nvSpPr>
        <p:spPr>
          <a:xfrm>
            <a:off x="8088710" y="4460674"/>
            <a:ext cx="873000" cy="350700"/>
          </a:xfrm>
          <a:prstGeom prst="ellipse">
            <a:avLst/>
          </a:prstGeom>
          <a:solidFill>
            <a:schemeClr val="lt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E" sz="1400" b="0" i="0" u="none" strike="noStrike" cap="none">
                <a:solidFill>
                  <a:schemeClr val="dk1"/>
                </a:solidFill>
                <a:latin typeface="Arial"/>
                <a:ea typeface="Arial"/>
                <a:cs typeface="Arial"/>
                <a:sym typeface="Arial"/>
              </a:rPr>
              <a:t>Det</a:t>
            </a:r>
            <a:endParaRPr sz="1400" b="0" i="0" u="none" strike="noStrike" cap="none">
              <a:solidFill>
                <a:schemeClr val="dk1"/>
              </a:solidFill>
              <a:latin typeface="Arial"/>
              <a:ea typeface="Arial"/>
              <a:cs typeface="Arial"/>
              <a:sym typeface="Arial"/>
            </a:endParaRPr>
          </a:p>
        </p:txBody>
      </p:sp>
      <p:sp>
        <p:nvSpPr>
          <p:cNvPr id="804" name="Google Shape;804;p66"/>
          <p:cNvSpPr/>
          <p:nvPr/>
        </p:nvSpPr>
        <p:spPr>
          <a:xfrm>
            <a:off x="9088120" y="4460676"/>
            <a:ext cx="873000" cy="350700"/>
          </a:xfrm>
          <a:prstGeom prst="ellipse">
            <a:avLst/>
          </a:prstGeom>
          <a:solidFill>
            <a:schemeClr val="lt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E" sz="1400" b="0" i="0" u="none" strike="noStrike" cap="none">
                <a:solidFill>
                  <a:schemeClr val="dk1"/>
                </a:solidFill>
                <a:latin typeface="Arial"/>
                <a:ea typeface="Arial"/>
                <a:cs typeface="Arial"/>
                <a:sym typeface="Arial"/>
              </a:rPr>
              <a:t>Noun</a:t>
            </a:r>
            <a:endParaRPr sz="1400" b="0" i="0" u="none" strike="noStrike" cap="none">
              <a:solidFill>
                <a:srgbClr val="000000"/>
              </a:solidFill>
              <a:latin typeface="Arial"/>
              <a:ea typeface="Arial"/>
              <a:cs typeface="Arial"/>
              <a:sym typeface="Arial"/>
            </a:endParaRPr>
          </a:p>
        </p:txBody>
      </p:sp>
      <p:sp>
        <p:nvSpPr>
          <p:cNvPr id="805" name="Google Shape;805;p66"/>
          <p:cNvSpPr/>
          <p:nvPr/>
        </p:nvSpPr>
        <p:spPr>
          <a:xfrm>
            <a:off x="7071896" y="4460676"/>
            <a:ext cx="873000" cy="350700"/>
          </a:xfrm>
          <a:prstGeom prst="ellipse">
            <a:avLst/>
          </a:prstGeom>
          <a:solidFill>
            <a:schemeClr val="lt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E" sz="1400" b="0" i="0" u="none" strike="noStrike" cap="none">
                <a:solidFill>
                  <a:schemeClr val="dk1"/>
                </a:solidFill>
                <a:latin typeface="Arial"/>
                <a:ea typeface="Arial"/>
                <a:cs typeface="Arial"/>
                <a:sym typeface="Arial"/>
              </a:rPr>
              <a:t>Prep</a:t>
            </a:r>
            <a:endParaRPr sz="1400" b="0" i="0" u="none" strike="noStrike" cap="none">
              <a:solidFill>
                <a:srgbClr val="000000"/>
              </a:solidFill>
              <a:latin typeface="Arial"/>
              <a:ea typeface="Arial"/>
              <a:cs typeface="Arial"/>
              <a:sym typeface="Arial"/>
            </a:endParaRPr>
          </a:p>
        </p:txBody>
      </p:sp>
      <p:cxnSp>
        <p:nvCxnSpPr>
          <p:cNvPr id="806" name="Google Shape;806;p66"/>
          <p:cNvCxnSpPr>
            <a:stCxn id="799" idx="4"/>
            <a:endCxn id="803" idx="0"/>
          </p:cNvCxnSpPr>
          <p:nvPr/>
        </p:nvCxnSpPr>
        <p:spPr>
          <a:xfrm rot="5400000">
            <a:off x="8504103" y="3956050"/>
            <a:ext cx="525900" cy="483600"/>
          </a:xfrm>
          <a:prstGeom prst="bentConnector3">
            <a:avLst>
              <a:gd name="adj1" fmla="val 49999"/>
            </a:avLst>
          </a:prstGeom>
          <a:noFill/>
          <a:ln w="9525" cap="flat" cmpd="sng">
            <a:solidFill>
              <a:schemeClr val="dk1"/>
            </a:solidFill>
            <a:prstDash val="solid"/>
            <a:round/>
            <a:headEnd type="none" w="sm" len="sm"/>
            <a:tailEnd type="stealth" w="med" len="med"/>
          </a:ln>
        </p:spPr>
      </p:cxnSp>
      <p:cxnSp>
        <p:nvCxnSpPr>
          <p:cNvPr id="807" name="Google Shape;807;p66"/>
          <p:cNvCxnSpPr>
            <a:stCxn id="799" idx="4"/>
            <a:endCxn id="804" idx="0"/>
          </p:cNvCxnSpPr>
          <p:nvPr/>
        </p:nvCxnSpPr>
        <p:spPr>
          <a:xfrm rot="-5400000" flipH="1">
            <a:off x="9003753" y="3940000"/>
            <a:ext cx="525900" cy="515700"/>
          </a:xfrm>
          <a:prstGeom prst="bentConnector3">
            <a:avLst>
              <a:gd name="adj1" fmla="val 49999"/>
            </a:avLst>
          </a:prstGeom>
          <a:noFill/>
          <a:ln w="9525" cap="flat" cmpd="sng">
            <a:solidFill>
              <a:schemeClr val="dk1"/>
            </a:solidFill>
            <a:prstDash val="solid"/>
            <a:round/>
            <a:headEnd type="none" w="sm" len="sm"/>
            <a:tailEnd type="stealth" w="med" len="med"/>
          </a:ln>
        </p:spPr>
      </p:cxnSp>
      <p:cxnSp>
        <p:nvCxnSpPr>
          <p:cNvPr id="808" name="Google Shape;808;p66"/>
          <p:cNvCxnSpPr/>
          <p:nvPr/>
        </p:nvCxnSpPr>
        <p:spPr>
          <a:xfrm rot="-5400000" flipH="1">
            <a:off x="7319204" y="5021268"/>
            <a:ext cx="420600" cy="600"/>
          </a:xfrm>
          <a:prstGeom prst="bentConnector3">
            <a:avLst>
              <a:gd name="adj1" fmla="val 50016"/>
            </a:avLst>
          </a:prstGeom>
          <a:noFill/>
          <a:ln w="9525" cap="flat" cmpd="sng">
            <a:solidFill>
              <a:schemeClr val="dk1"/>
            </a:solidFill>
            <a:prstDash val="solid"/>
            <a:round/>
            <a:headEnd type="none" w="sm" len="sm"/>
            <a:tailEnd type="stealth" w="med" len="med"/>
          </a:ln>
        </p:spPr>
      </p:cxnSp>
      <p:cxnSp>
        <p:nvCxnSpPr>
          <p:cNvPr id="809" name="Google Shape;809;p66"/>
          <p:cNvCxnSpPr>
            <a:stCxn id="803" idx="4"/>
            <a:endCxn id="801" idx="0"/>
          </p:cNvCxnSpPr>
          <p:nvPr/>
        </p:nvCxnSpPr>
        <p:spPr>
          <a:xfrm rot="-5400000" flipH="1">
            <a:off x="8275910" y="5060674"/>
            <a:ext cx="499200" cy="600"/>
          </a:xfrm>
          <a:prstGeom prst="bentConnector3">
            <a:avLst>
              <a:gd name="adj1" fmla="val 51261"/>
            </a:avLst>
          </a:prstGeom>
          <a:noFill/>
          <a:ln w="9525" cap="flat" cmpd="sng">
            <a:solidFill>
              <a:schemeClr val="dk1"/>
            </a:solidFill>
            <a:prstDash val="solid"/>
            <a:round/>
            <a:headEnd type="none" w="sm" len="sm"/>
            <a:tailEnd type="stealth" w="med" len="med"/>
          </a:ln>
        </p:spPr>
      </p:cxnSp>
      <p:cxnSp>
        <p:nvCxnSpPr>
          <p:cNvPr id="810" name="Google Shape;810;p66"/>
          <p:cNvCxnSpPr>
            <a:stCxn id="804" idx="4"/>
          </p:cNvCxnSpPr>
          <p:nvPr/>
        </p:nvCxnSpPr>
        <p:spPr>
          <a:xfrm rot="-5400000" flipH="1">
            <a:off x="9317320" y="5018676"/>
            <a:ext cx="415200" cy="600"/>
          </a:xfrm>
          <a:prstGeom prst="bentConnector3">
            <a:avLst>
              <a:gd name="adj1" fmla="val 49990"/>
            </a:avLst>
          </a:prstGeom>
          <a:noFill/>
          <a:ln w="9525" cap="flat" cmpd="sng">
            <a:solidFill>
              <a:schemeClr val="dk1"/>
            </a:solidFill>
            <a:prstDash val="solid"/>
            <a:round/>
            <a:headEnd type="none" w="sm" len="sm"/>
            <a:tailEnd type="stealth" w="med" len="med"/>
          </a:ln>
        </p:spPr>
      </p:cxnSp>
      <p:sp>
        <p:nvSpPr>
          <p:cNvPr id="811" name="Google Shape;811;p66"/>
          <p:cNvSpPr/>
          <p:nvPr/>
        </p:nvSpPr>
        <p:spPr>
          <a:xfrm>
            <a:off x="7798538" y="3149135"/>
            <a:ext cx="625200" cy="350700"/>
          </a:xfrm>
          <a:prstGeom prst="ellipse">
            <a:avLst/>
          </a:prstGeom>
          <a:solidFill>
            <a:schemeClr val="lt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E" sz="1400" b="0" i="0" u="none" strike="noStrike" cap="none">
                <a:solidFill>
                  <a:schemeClr val="dk1"/>
                </a:solidFill>
                <a:latin typeface="Arial"/>
                <a:ea typeface="Arial"/>
                <a:cs typeface="Arial"/>
                <a:sym typeface="Arial"/>
              </a:rPr>
              <a:t>PP</a:t>
            </a:r>
            <a:endParaRPr sz="1400" b="0" i="0" u="none" strike="noStrike" cap="none">
              <a:solidFill>
                <a:srgbClr val="000000"/>
              </a:solidFill>
              <a:latin typeface="Arial"/>
              <a:ea typeface="Arial"/>
              <a:cs typeface="Arial"/>
              <a:sym typeface="Arial"/>
            </a:endParaRPr>
          </a:p>
        </p:txBody>
      </p:sp>
      <p:cxnSp>
        <p:nvCxnSpPr>
          <p:cNvPr id="812" name="Google Shape;812;p66"/>
          <p:cNvCxnSpPr>
            <a:stCxn id="811" idx="6"/>
            <a:endCxn id="799" idx="0"/>
          </p:cNvCxnSpPr>
          <p:nvPr/>
        </p:nvCxnSpPr>
        <p:spPr>
          <a:xfrm>
            <a:off x="8423738" y="3324485"/>
            <a:ext cx="585000" cy="259800"/>
          </a:xfrm>
          <a:prstGeom prst="bentConnector2">
            <a:avLst/>
          </a:prstGeom>
          <a:noFill/>
          <a:ln w="9525" cap="flat" cmpd="sng">
            <a:solidFill>
              <a:schemeClr val="dk1"/>
            </a:solidFill>
            <a:prstDash val="solid"/>
            <a:round/>
            <a:headEnd type="none" w="sm" len="sm"/>
            <a:tailEnd type="stealth" w="med" len="med"/>
          </a:ln>
        </p:spPr>
      </p:cxnSp>
      <p:cxnSp>
        <p:nvCxnSpPr>
          <p:cNvPr id="813" name="Google Shape;813;p66"/>
          <p:cNvCxnSpPr>
            <a:stCxn id="811" idx="4"/>
            <a:endCxn id="805" idx="0"/>
          </p:cNvCxnSpPr>
          <p:nvPr/>
        </p:nvCxnSpPr>
        <p:spPr>
          <a:xfrm rot="5400000">
            <a:off x="7329338" y="3678935"/>
            <a:ext cx="960900" cy="602700"/>
          </a:xfrm>
          <a:prstGeom prst="bentConnector3">
            <a:avLst>
              <a:gd name="adj1" fmla="val 50003"/>
            </a:avLst>
          </a:prstGeom>
          <a:noFill/>
          <a:ln w="9525" cap="flat" cmpd="sng">
            <a:solidFill>
              <a:schemeClr val="dk1"/>
            </a:solidFill>
            <a:prstDash val="solid"/>
            <a:round/>
            <a:headEnd type="none" w="sm" len="sm"/>
            <a:tailEnd type="stealth" w="med" len="med"/>
          </a:ln>
        </p:spPr>
      </p:cxnSp>
      <p:sp>
        <p:nvSpPr>
          <p:cNvPr id="779" name="Google Shape;779;p66"/>
          <p:cNvSpPr/>
          <p:nvPr/>
        </p:nvSpPr>
        <p:spPr>
          <a:xfrm>
            <a:off x="6759356" y="2780928"/>
            <a:ext cx="625200" cy="350700"/>
          </a:xfrm>
          <a:prstGeom prst="ellipse">
            <a:avLst/>
          </a:prstGeom>
          <a:solidFill>
            <a:schemeClr val="lt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E" sz="1400" b="0" i="0" u="none" strike="noStrike" cap="none">
                <a:solidFill>
                  <a:schemeClr val="dk1"/>
                </a:solidFill>
                <a:latin typeface="Arial"/>
                <a:ea typeface="Arial"/>
                <a:cs typeface="Arial"/>
                <a:sym typeface="Arial"/>
              </a:rPr>
              <a:t>NP</a:t>
            </a:r>
            <a:endParaRPr sz="1400" b="0" i="0" u="none" strike="noStrike" cap="none">
              <a:solidFill>
                <a:srgbClr val="000000"/>
              </a:solidFill>
              <a:latin typeface="Arial"/>
              <a:ea typeface="Arial"/>
              <a:cs typeface="Arial"/>
              <a:sym typeface="Arial"/>
            </a:endParaRPr>
          </a:p>
        </p:txBody>
      </p:sp>
      <p:cxnSp>
        <p:nvCxnSpPr>
          <p:cNvPr id="814" name="Google Shape;814;p66"/>
          <p:cNvCxnSpPr>
            <a:stCxn id="779" idx="6"/>
            <a:endCxn id="811" idx="0"/>
          </p:cNvCxnSpPr>
          <p:nvPr/>
        </p:nvCxnSpPr>
        <p:spPr>
          <a:xfrm>
            <a:off x="7384556" y="2956278"/>
            <a:ext cx="726600" cy="192900"/>
          </a:xfrm>
          <a:prstGeom prst="bentConnector2">
            <a:avLst/>
          </a:prstGeom>
          <a:noFill/>
          <a:ln w="9525" cap="flat" cmpd="sng">
            <a:solidFill>
              <a:schemeClr val="dk1"/>
            </a:solidFill>
            <a:prstDash val="solid"/>
            <a:round/>
            <a:headEnd type="none" w="sm" len="sm"/>
            <a:tailEnd type="stealth" w="med" len="med"/>
          </a:ln>
        </p:spPr>
      </p:cxnSp>
      <p:cxnSp>
        <p:nvCxnSpPr>
          <p:cNvPr id="815" name="Google Shape;815;p66"/>
          <p:cNvCxnSpPr>
            <a:stCxn id="779" idx="2"/>
            <a:endCxn id="765" idx="0"/>
          </p:cNvCxnSpPr>
          <p:nvPr/>
        </p:nvCxnSpPr>
        <p:spPr>
          <a:xfrm flipH="1">
            <a:off x="6024356" y="2956278"/>
            <a:ext cx="735000" cy="627900"/>
          </a:xfrm>
          <a:prstGeom prst="bentConnector2">
            <a:avLst/>
          </a:prstGeom>
          <a:noFill/>
          <a:ln w="9525" cap="flat" cmpd="sng">
            <a:solidFill>
              <a:schemeClr val="dk1"/>
            </a:solidFill>
            <a:prstDash val="solid"/>
            <a:round/>
            <a:headEnd type="none" w="sm" len="sm"/>
            <a:tailEnd type="stealth" w="med" len="med"/>
          </a:ln>
        </p:spPr>
      </p:cxnSp>
      <p:sp>
        <p:nvSpPr>
          <p:cNvPr id="816" name="Google Shape;816;p66"/>
          <p:cNvSpPr/>
          <p:nvPr/>
        </p:nvSpPr>
        <p:spPr>
          <a:xfrm>
            <a:off x="4741725" y="2096350"/>
            <a:ext cx="2984400" cy="13044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6"/>
          <p:cNvSpPr/>
          <p:nvPr/>
        </p:nvSpPr>
        <p:spPr>
          <a:xfrm>
            <a:off x="7222075" y="2954275"/>
            <a:ext cx="2984400" cy="13044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44952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67"/>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Dependency Structure</a:t>
            </a:r>
            <a:endParaRPr sz="4400" b="0" i="0" u="none" strike="noStrike" cap="none">
              <a:solidFill>
                <a:srgbClr val="75114A"/>
              </a:solidFill>
              <a:latin typeface="Calibri"/>
              <a:ea typeface="Calibri"/>
              <a:cs typeface="Calibri"/>
              <a:sym typeface="Calibri"/>
            </a:endParaRPr>
          </a:p>
        </p:txBody>
      </p:sp>
      <p:sp>
        <p:nvSpPr>
          <p:cNvPr id="823" name="Google Shape;823;p67"/>
          <p:cNvSpPr txBox="1">
            <a:spLocks noGrp="1"/>
          </p:cNvSpPr>
          <p:nvPr>
            <p:ph type="body" idx="1"/>
          </p:nvPr>
        </p:nvSpPr>
        <p:spPr>
          <a:xfrm>
            <a:off x="838200" y="1690700"/>
            <a:ext cx="10515600" cy="4089000"/>
          </a:xfrm>
          <a:prstGeom prst="rect">
            <a:avLst/>
          </a:prstGeom>
          <a:noFill/>
          <a:ln>
            <a:noFill/>
          </a:ln>
        </p:spPr>
        <p:txBody>
          <a:bodyPr spcFirstLastPara="1" wrap="square" lIns="91425" tIns="91425" rIns="91425" bIns="91425" anchor="t" anchorCtr="0">
            <a:noAutofit/>
          </a:bodyPr>
          <a:lstStyle/>
          <a:p>
            <a:pPr marL="0" marR="0" lvl="1" indent="0" algn="l" rtl="0">
              <a:lnSpc>
                <a:spcPct val="100000"/>
              </a:lnSpc>
              <a:spcBef>
                <a:spcPts val="600"/>
              </a:spcBef>
              <a:spcAft>
                <a:spcPts val="0"/>
              </a:spcAft>
              <a:buClr>
                <a:srgbClr val="3F3F3F"/>
              </a:buClr>
              <a:buSzPts val="2400"/>
              <a:buFont typeface="Arial"/>
              <a:buNone/>
            </a:pPr>
            <a:r>
              <a:rPr lang="en-IE"/>
              <a:t>Syntactic analysis by use of a set of dependency relations between words, e.g. </a:t>
            </a:r>
            <a:endParaRPr b="0" i="1" u="none" strike="noStrike" cap="none">
              <a:solidFill>
                <a:srgbClr val="3F3F3F"/>
              </a:solidFill>
              <a:latin typeface="Calibri"/>
              <a:ea typeface="Calibri"/>
              <a:cs typeface="Calibri"/>
              <a:sym typeface="Calibri"/>
            </a:endParaRPr>
          </a:p>
        </p:txBody>
      </p:sp>
      <p:sp>
        <p:nvSpPr>
          <p:cNvPr id="824" name="Google Shape;824;p67"/>
          <p:cNvSpPr/>
          <p:nvPr/>
        </p:nvSpPr>
        <p:spPr>
          <a:xfrm>
            <a:off x="9227840" y="5438745"/>
            <a:ext cx="28803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2000" b="1" i="0" u="none" strike="noStrike" cap="none">
                <a:solidFill>
                  <a:srgbClr val="000000"/>
                </a:solidFill>
                <a:latin typeface="Calibri"/>
                <a:ea typeface="Calibri"/>
                <a:cs typeface="Calibri"/>
                <a:sym typeface="Calibri"/>
              </a:rPr>
              <a:t>Jurafsky &amp; Martin </a:t>
            </a:r>
            <a:r>
              <a:rPr lang="en-IE" sz="2000" b="1">
                <a:latin typeface="Calibri"/>
                <a:ea typeface="Calibri"/>
                <a:cs typeface="Calibri"/>
                <a:sym typeface="Calibri"/>
              </a:rPr>
              <a:t>Ch 13 </a:t>
            </a:r>
            <a:endParaRPr/>
          </a:p>
        </p:txBody>
      </p:sp>
      <p:pic>
        <p:nvPicPr>
          <p:cNvPr id="825" name="Google Shape;825;p67"/>
          <p:cNvPicPr preferRelativeResize="0"/>
          <p:nvPr/>
        </p:nvPicPr>
        <p:blipFill rotWithShape="1">
          <a:blip r:embed="rId3">
            <a:alphaModFix/>
          </a:blip>
          <a:srcRect l="45898" t="42847" r="17350" b="32002"/>
          <a:stretch/>
        </p:blipFill>
        <p:spPr>
          <a:xfrm>
            <a:off x="1668750" y="2738325"/>
            <a:ext cx="5938627" cy="2285974"/>
          </a:xfrm>
          <a:prstGeom prst="rect">
            <a:avLst/>
          </a:prstGeom>
          <a:noFill/>
          <a:ln>
            <a:noFill/>
          </a:ln>
        </p:spPr>
      </p:pic>
    </p:spTree>
    <p:extLst>
      <p:ext uri="{BB962C8B-B14F-4D97-AF65-F5344CB8AC3E}">
        <p14:creationId xmlns:p14="http://schemas.microsoft.com/office/powerpoint/2010/main" val="27063719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68"/>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Dependency </a:t>
            </a:r>
            <a:r>
              <a:rPr lang="en-IE"/>
              <a:t>Relations</a:t>
            </a:r>
            <a:endParaRPr sz="4400" b="0" i="0" u="none" strike="noStrike" cap="none">
              <a:solidFill>
                <a:srgbClr val="75114A"/>
              </a:solidFill>
              <a:latin typeface="Calibri"/>
              <a:ea typeface="Calibri"/>
              <a:cs typeface="Calibri"/>
              <a:sym typeface="Calibri"/>
            </a:endParaRPr>
          </a:p>
        </p:txBody>
      </p:sp>
      <p:sp>
        <p:nvSpPr>
          <p:cNvPr id="831" name="Google Shape;831;p68"/>
          <p:cNvSpPr/>
          <p:nvPr/>
        </p:nvSpPr>
        <p:spPr>
          <a:xfrm>
            <a:off x="9227840" y="5438745"/>
            <a:ext cx="28803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2000" b="1" i="0" u="none" strike="noStrike" cap="none">
                <a:solidFill>
                  <a:srgbClr val="000000"/>
                </a:solidFill>
                <a:latin typeface="Calibri"/>
                <a:ea typeface="Calibri"/>
                <a:cs typeface="Calibri"/>
                <a:sym typeface="Calibri"/>
              </a:rPr>
              <a:t>Jurafsky &amp; Martin </a:t>
            </a:r>
            <a:r>
              <a:rPr lang="en-IE" sz="2000" b="1">
                <a:latin typeface="Calibri"/>
                <a:ea typeface="Calibri"/>
                <a:cs typeface="Calibri"/>
                <a:sym typeface="Calibri"/>
              </a:rPr>
              <a:t>p272 </a:t>
            </a:r>
            <a:endParaRPr/>
          </a:p>
        </p:txBody>
      </p:sp>
      <p:sp>
        <p:nvSpPr>
          <p:cNvPr id="832" name="Google Shape;832;p68"/>
          <p:cNvSpPr txBox="1"/>
          <p:nvPr/>
        </p:nvSpPr>
        <p:spPr>
          <a:xfrm>
            <a:off x="8914950" y="6091450"/>
            <a:ext cx="31932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E" u="sng">
                <a:solidFill>
                  <a:schemeClr val="hlink"/>
                </a:solidFill>
                <a:hlinkClick r:id="rId3"/>
              </a:rPr>
              <a:t>https://universaldependencies.org/</a:t>
            </a:r>
            <a:r>
              <a:rPr lang="en-IE"/>
              <a:t> </a:t>
            </a:r>
            <a:endParaRPr/>
          </a:p>
        </p:txBody>
      </p:sp>
      <p:sp>
        <p:nvSpPr>
          <p:cNvPr id="833" name="Google Shape;833;p68"/>
          <p:cNvSpPr txBox="1">
            <a:spLocks noGrp="1"/>
          </p:cNvSpPr>
          <p:nvPr>
            <p:ph type="body" idx="1"/>
          </p:nvPr>
        </p:nvSpPr>
        <p:spPr>
          <a:xfrm>
            <a:off x="838200" y="1390400"/>
            <a:ext cx="10515600" cy="4389300"/>
          </a:xfrm>
          <a:prstGeom prst="rect">
            <a:avLst/>
          </a:prstGeom>
          <a:noFill/>
          <a:ln>
            <a:noFill/>
          </a:ln>
        </p:spPr>
        <p:txBody>
          <a:bodyPr spcFirstLastPara="1" wrap="square" lIns="91425" tIns="91425" rIns="91425" bIns="91425" anchor="t" anchorCtr="0">
            <a:noAutofit/>
          </a:bodyPr>
          <a:lstStyle/>
          <a:p>
            <a:pPr marL="0" marR="0" lvl="1" indent="0" algn="l" rtl="0">
              <a:lnSpc>
                <a:spcPct val="100000"/>
              </a:lnSpc>
              <a:spcBef>
                <a:spcPts val="600"/>
              </a:spcBef>
              <a:spcAft>
                <a:spcPts val="0"/>
              </a:spcAft>
              <a:buClr>
                <a:srgbClr val="3F3F3F"/>
              </a:buClr>
              <a:buSzPts val="2400"/>
              <a:buFont typeface="Arial"/>
              <a:buNone/>
            </a:pPr>
            <a:r>
              <a:rPr lang="en-IE"/>
              <a:t>Most commonly used are </a:t>
            </a:r>
            <a:r>
              <a:rPr lang="en-IE" b="1"/>
              <a:t>Universal Dependency </a:t>
            </a:r>
            <a:r>
              <a:rPr lang="en-IE"/>
              <a:t>relations </a:t>
            </a:r>
            <a:endParaRPr i="1" u="none" strike="noStrike" cap="none">
              <a:solidFill>
                <a:srgbClr val="3F3F3F"/>
              </a:solidFill>
            </a:endParaRPr>
          </a:p>
        </p:txBody>
      </p:sp>
      <p:pic>
        <p:nvPicPr>
          <p:cNvPr id="834" name="Google Shape;834;p68"/>
          <p:cNvPicPr preferRelativeResize="0"/>
          <p:nvPr/>
        </p:nvPicPr>
        <p:blipFill rotWithShape="1">
          <a:blip r:embed="rId4">
            <a:alphaModFix/>
          </a:blip>
          <a:srcRect l="45823" t="28274" r="17349" b="33600"/>
          <a:stretch/>
        </p:blipFill>
        <p:spPr>
          <a:xfrm>
            <a:off x="913025" y="2344000"/>
            <a:ext cx="5740118" cy="3342549"/>
          </a:xfrm>
          <a:prstGeom prst="rect">
            <a:avLst/>
          </a:prstGeom>
          <a:noFill/>
          <a:ln>
            <a:noFill/>
          </a:ln>
        </p:spPr>
      </p:pic>
    </p:spTree>
    <p:extLst>
      <p:ext uri="{BB962C8B-B14F-4D97-AF65-F5344CB8AC3E}">
        <p14:creationId xmlns:p14="http://schemas.microsoft.com/office/powerpoint/2010/main" val="33269273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6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Overview</a:t>
            </a:r>
            <a:endParaRPr/>
          </a:p>
        </p:txBody>
      </p:sp>
      <p:sp>
        <p:nvSpPr>
          <p:cNvPr id="840" name="Google Shape;840;p69"/>
          <p:cNvSpPr txBox="1">
            <a:spLocks noGrp="1"/>
          </p:cNvSpPr>
          <p:nvPr>
            <p:ph type="body" idx="1"/>
          </p:nvPr>
        </p:nvSpPr>
        <p:spPr>
          <a:xfrm>
            <a:off x="838200" y="1687825"/>
            <a:ext cx="10515600" cy="4095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3F3F3F"/>
              </a:buClr>
              <a:buSzPts val="2800"/>
              <a:buFont typeface="Arial"/>
              <a:buNone/>
            </a:pPr>
            <a:r>
              <a:rPr lang="en-IE"/>
              <a:t>Foundations in linguistic theory </a:t>
            </a:r>
            <a:endParaRPr/>
          </a:p>
          <a:p>
            <a:pPr marL="0" marR="0" lvl="0" indent="0" algn="l" rtl="0">
              <a:lnSpc>
                <a:spcPct val="115000"/>
              </a:lnSpc>
              <a:spcBef>
                <a:spcPts val="0"/>
              </a:spcBef>
              <a:spcAft>
                <a:spcPts val="0"/>
              </a:spcAft>
              <a:buClr>
                <a:srgbClr val="3F3F3F"/>
              </a:buClr>
              <a:buSzPts val="2800"/>
              <a:buFont typeface="Arial"/>
              <a:buNone/>
            </a:pPr>
            <a:r>
              <a:rPr lang="en-IE" b="1"/>
              <a:t>Linguistic levels of analysis</a:t>
            </a:r>
            <a:endParaRPr b="1"/>
          </a:p>
          <a:p>
            <a:pPr marL="457200" marR="0" lvl="0" indent="-406400" algn="l" rtl="0">
              <a:lnSpc>
                <a:spcPct val="115000"/>
              </a:lnSpc>
              <a:spcBef>
                <a:spcPts val="0"/>
              </a:spcBef>
              <a:spcAft>
                <a:spcPts val="0"/>
              </a:spcAft>
              <a:buSzPts val="2800"/>
              <a:buChar char="•"/>
            </a:pPr>
            <a:r>
              <a:rPr lang="en-IE"/>
              <a:t>Morphology</a:t>
            </a:r>
            <a:endParaRPr/>
          </a:p>
          <a:p>
            <a:pPr marL="457200" marR="0" lvl="0" indent="-406400" algn="l" rtl="0">
              <a:lnSpc>
                <a:spcPct val="115000"/>
              </a:lnSpc>
              <a:spcBef>
                <a:spcPts val="0"/>
              </a:spcBef>
              <a:spcAft>
                <a:spcPts val="0"/>
              </a:spcAft>
              <a:buSzPts val="2800"/>
              <a:buChar char="•"/>
            </a:pPr>
            <a:r>
              <a:rPr lang="en-IE"/>
              <a:t>Syntax</a:t>
            </a:r>
            <a:endParaRPr/>
          </a:p>
          <a:p>
            <a:pPr marL="457200" marR="0" lvl="0" indent="-406400" algn="l" rtl="0">
              <a:lnSpc>
                <a:spcPct val="115000"/>
              </a:lnSpc>
              <a:spcBef>
                <a:spcPts val="0"/>
              </a:spcBef>
              <a:spcAft>
                <a:spcPts val="0"/>
              </a:spcAft>
              <a:buSzPts val="2800"/>
              <a:buChar char="•"/>
            </a:pPr>
            <a:r>
              <a:rPr lang="en-IE" b="1"/>
              <a:t>Semantics</a:t>
            </a:r>
            <a:endParaRPr b="1"/>
          </a:p>
          <a:p>
            <a:pPr marL="0" marR="0" lvl="0" indent="0" algn="l" rtl="0">
              <a:lnSpc>
                <a:spcPct val="115000"/>
              </a:lnSpc>
              <a:spcBef>
                <a:spcPts val="0"/>
              </a:spcBef>
              <a:spcAft>
                <a:spcPts val="0"/>
              </a:spcAft>
              <a:buClr>
                <a:srgbClr val="3F3F3F"/>
              </a:buClr>
              <a:buSzPts val="2800"/>
              <a:buFont typeface="Arial"/>
              <a:buNone/>
            </a:pPr>
            <a:r>
              <a:rPr lang="en-IE"/>
              <a:t>Types of language data</a:t>
            </a:r>
            <a:endParaRPr/>
          </a:p>
          <a:p>
            <a:pPr marL="457200" marR="0" lvl="0" indent="-406400" algn="l" rtl="0">
              <a:lnSpc>
                <a:spcPct val="115000"/>
              </a:lnSpc>
              <a:spcBef>
                <a:spcPts val="0"/>
              </a:spcBef>
              <a:spcAft>
                <a:spcPts val="0"/>
              </a:spcAft>
              <a:buSzPts val="2800"/>
              <a:buChar char="•"/>
            </a:pPr>
            <a:r>
              <a:rPr lang="en-IE"/>
              <a:t>Corpus</a:t>
            </a:r>
            <a:endParaRPr/>
          </a:p>
          <a:p>
            <a:pPr marL="457200" marR="0" lvl="0" indent="-406400" algn="l" rtl="0">
              <a:lnSpc>
                <a:spcPct val="115000"/>
              </a:lnSpc>
              <a:spcBef>
                <a:spcPts val="0"/>
              </a:spcBef>
              <a:spcAft>
                <a:spcPts val="0"/>
              </a:spcAft>
              <a:buSzPts val="2800"/>
              <a:buChar char="•"/>
            </a:pPr>
            <a:r>
              <a:rPr lang="en-IE"/>
              <a:t>Lexicon</a:t>
            </a:r>
            <a:endParaRPr/>
          </a:p>
          <a:p>
            <a:pPr marL="0" marR="0" lvl="0" indent="0" algn="l" rtl="0">
              <a:lnSpc>
                <a:spcPct val="100000"/>
              </a:lnSpc>
              <a:spcBef>
                <a:spcPts val="1000"/>
              </a:spcBef>
              <a:spcAft>
                <a:spcPts val="0"/>
              </a:spcAft>
              <a:buClr>
                <a:srgbClr val="3F3F3F"/>
              </a:buClr>
              <a:buSzPts val="2800"/>
              <a:buFont typeface="Arial"/>
              <a:buNone/>
            </a:pPr>
            <a:endParaRPr sz="2400"/>
          </a:p>
        </p:txBody>
      </p:sp>
    </p:spTree>
    <p:extLst>
      <p:ext uri="{BB962C8B-B14F-4D97-AF65-F5344CB8AC3E}">
        <p14:creationId xmlns:p14="http://schemas.microsoft.com/office/powerpoint/2010/main" val="33323551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70"/>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Semantics </a:t>
            </a:r>
            <a:endParaRPr/>
          </a:p>
        </p:txBody>
      </p:sp>
      <p:pic>
        <p:nvPicPr>
          <p:cNvPr id="846" name="Google Shape;846;p70" descr="https://image.slidesharecdn.com/semint-122654122772-phpapp02/95/patterns-of-semantic-integration-15-728.jpg?cb=1226512553"/>
          <p:cNvPicPr preferRelativeResize="0"/>
          <p:nvPr/>
        </p:nvPicPr>
        <p:blipFill rotWithShape="1">
          <a:blip r:embed="rId3">
            <a:alphaModFix/>
          </a:blip>
          <a:srcRect l="10121" t="15906" r="-8" b="21981"/>
          <a:stretch/>
        </p:blipFill>
        <p:spPr>
          <a:xfrm>
            <a:off x="6860375" y="305675"/>
            <a:ext cx="4993425" cy="2587824"/>
          </a:xfrm>
          <a:prstGeom prst="rect">
            <a:avLst/>
          </a:prstGeom>
          <a:noFill/>
          <a:ln>
            <a:noFill/>
          </a:ln>
        </p:spPr>
      </p:pic>
      <p:sp>
        <p:nvSpPr>
          <p:cNvPr id="847" name="Google Shape;847;p70"/>
          <p:cNvSpPr txBox="1">
            <a:spLocks noGrp="1"/>
          </p:cNvSpPr>
          <p:nvPr>
            <p:ph type="body" idx="1"/>
          </p:nvPr>
        </p:nvSpPr>
        <p:spPr>
          <a:xfrm>
            <a:off x="838200" y="2893500"/>
            <a:ext cx="10515600" cy="296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F3F"/>
              </a:buClr>
              <a:buSzPts val="2800"/>
              <a:buFont typeface="Arial"/>
              <a:buNone/>
            </a:pPr>
            <a:r>
              <a:rPr lang="en-IE"/>
              <a:t>Semantics studies interpretation and reference</a:t>
            </a:r>
            <a:endParaRPr/>
          </a:p>
          <a:p>
            <a:pPr marL="0" marR="0" lvl="0" indent="0" algn="l" rtl="0">
              <a:lnSpc>
                <a:spcPct val="100000"/>
              </a:lnSpc>
              <a:spcBef>
                <a:spcPts val="1000"/>
              </a:spcBef>
              <a:spcAft>
                <a:spcPts val="0"/>
              </a:spcAft>
              <a:buClr>
                <a:srgbClr val="3F3F3F"/>
              </a:buClr>
              <a:buSzPts val="2800"/>
              <a:buFont typeface="Arial"/>
              <a:buNone/>
            </a:pPr>
            <a:r>
              <a:rPr lang="en-IE"/>
              <a:t>Foundations in ‘semiotics’ (study of symbols and their reference)</a:t>
            </a:r>
            <a:endParaRPr/>
          </a:p>
          <a:p>
            <a:pPr marL="0" marR="0" lvl="0" indent="0" algn="l" rtl="0">
              <a:lnSpc>
                <a:spcPct val="100000"/>
              </a:lnSpc>
              <a:spcBef>
                <a:spcPts val="1000"/>
              </a:spcBef>
              <a:spcAft>
                <a:spcPts val="0"/>
              </a:spcAft>
              <a:buClr>
                <a:srgbClr val="3F3F3F"/>
              </a:buClr>
              <a:buSzPts val="2800"/>
              <a:buFont typeface="Arial"/>
              <a:buNone/>
            </a:pPr>
            <a:r>
              <a:rPr lang="en-IE" u="none" strike="noStrike" cap="none">
                <a:solidFill>
                  <a:srgbClr val="3F3F3F"/>
                </a:solidFill>
              </a:rPr>
              <a:t>Semiotic Triangle</a:t>
            </a:r>
            <a:r>
              <a:rPr lang="en-IE"/>
              <a:t> (Ogden &amp; Richards, 1923) is interface between:</a:t>
            </a:r>
            <a:endParaRPr/>
          </a:p>
          <a:p>
            <a:pPr marL="457200" marR="0" lvl="0" indent="0" algn="l" rtl="0">
              <a:lnSpc>
                <a:spcPct val="100000"/>
              </a:lnSpc>
              <a:spcBef>
                <a:spcPts val="1000"/>
              </a:spcBef>
              <a:spcAft>
                <a:spcPts val="0"/>
              </a:spcAft>
              <a:buClr>
                <a:srgbClr val="3F3F3F"/>
              </a:buClr>
              <a:buSzPts val="2800"/>
              <a:buFont typeface="Arial"/>
              <a:buNone/>
            </a:pPr>
            <a:r>
              <a:rPr lang="en-IE" sz="2400"/>
              <a:t>objects in the world (</a:t>
            </a:r>
            <a:r>
              <a:rPr lang="en-IE" sz="2400" b="1"/>
              <a:t>referents</a:t>
            </a:r>
            <a:r>
              <a:rPr lang="en-IE" sz="2400"/>
              <a:t>)</a:t>
            </a:r>
            <a:endParaRPr sz="2400"/>
          </a:p>
          <a:p>
            <a:pPr marL="457200" marR="0" lvl="0" indent="0" algn="l" rtl="0">
              <a:lnSpc>
                <a:spcPct val="100000"/>
              </a:lnSpc>
              <a:spcBef>
                <a:spcPts val="0"/>
              </a:spcBef>
              <a:spcAft>
                <a:spcPts val="0"/>
              </a:spcAft>
              <a:buClr>
                <a:srgbClr val="3F3F3F"/>
              </a:buClr>
              <a:buSzPts val="2800"/>
              <a:buFont typeface="Arial"/>
              <a:buNone/>
            </a:pPr>
            <a:r>
              <a:rPr lang="en-IE" sz="2400"/>
              <a:t>cognitive interpretation of these objects (</a:t>
            </a:r>
            <a:r>
              <a:rPr lang="en-IE" sz="2400" b="1"/>
              <a:t>concepts</a:t>
            </a:r>
            <a:r>
              <a:rPr lang="en-IE" sz="2400"/>
              <a:t>) </a:t>
            </a:r>
            <a:endParaRPr sz="2400"/>
          </a:p>
          <a:p>
            <a:pPr marL="457200" marR="0" lvl="0" indent="0" algn="l" rtl="0">
              <a:lnSpc>
                <a:spcPct val="100000"/>
              </a:lnSpc>
              <a:spcBef>
                <a:spcPts val="0"/>
              </a:spcBef>
              <a:spcAft>
                <a:spcPts val="0"/>
              </a:spcAft>
              <a:buClr>
                <a:srgbClr val="3F3F3F"/>
              </a:buClr>
              <a:buSzPts val="2800"/>
              <a:buFont typeface="Arial"/>
              <a:buNone/>
            </a:pPr>
            <a:r>
              <a:rPr lang="en-IE" sz="2400"/>
              <a:t>symbolic representations for these cognitive interpretations (</a:t>
            </a:r>
            <a:r>
              <a:rPr lang="en-IE" sz="2400" b="1"/>
              <a:t>symbols</a:t>
            </a:r>
            <a:r>
              <a:rPr lang="en-IE" sz="2400"/>
              <a:t>)</a:t>
            </a:r>
            <a:endParaRPr sz="2400"/>
          </a:p>
        </p:txBody>
      </p:sp>
      <p:sp>
        <p:nvSpPr>
          <p:cNvPr id="848" name="Google Shape;848;p70"/>
          <p:cNvSpPr/>
          <p:nvPr/>
        </p:nvSpPr>
        <p:spPr>
          <a:xfrm>
            <a:off x="5080350" y="6058875"/>
            <a:ext cx="70272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200" b="0" i="0" u="none" strike="noStrike" cap="none">
                <a:solidFill>
                  <a:srgbClr val="000000"/>
                </a:solidFill>
                <a:latin typeface="Arial"/>
                <a:ea typeface="Arial"/>
                <a:cs typeface="Arial"/>
                <a:sym typeface="Arial"/>
              </a:rPr>
              <a:t>C. K. Ogden and I. A. Richards, The Meaning of Meaning: A Study of the Influence of Language upon Thought and of the Science of Symbolism (1923)</a:t>
            </a:r>
            <a:endParaRPr/>
          </a:p>
        </p:txBody>
      </p:sp>
    </p:spTree>
    <p:extLst>
      <p:ext uri="{BB962C8B-B14F-4D97-AF65-F5344CB8AC3E}">
        <p14:creationId xmlns:p14="http://schemas.microsoft.com/office/powerpoint/2010/main" val="8253889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71"/>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75114A"/>
              </a:buClr>
              <a:buSzPts val="4400"/>
              <a:buFont typeface="Calibri"/>
              <a:buNone/>
            </a:pPr>
            <a:r>
              <a:rPr lang="en-IE"/>
              <a:t>Semantics of Language Data</a:t>
            </a:r>
            <a:endParaRPr/>
          </a:p>
        </p:txBody>
      </p:sp>
      <p:sp>
        <p:nvSpPr>
          <p:cNvPr id="854" name="Google Shape;854;p71"/>
          <p:cNvSpPr txBox="1">
            <a:spLocks noGrp="1"/>
          </p:cNvSpPr>
          <p:nvPr>
            <p:ph type="body" idx="1"/>
          </p:nvPr>
        </p:nvSpPr>
        <p:spPr>
          <a:xfrm>
            <a:off x="838200" y="1755700"/>
            <a:ext cx="10723200" cy="305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F3F"/>
              </a:buClr>
              <a:buSzPts val="2800"/>
              <a:buFont typeface="Arial"/>
              <a:buNone/>
            </a:pPr>
            <a:r>
              <a:rPr lang="en-IE"/>
              <a:t>Semantic analysis of language data is concerned with </a:t>
            </a:r>
            <a:endParaRPr/>
          </a:p>
          <a:p>
            <a:pPr marL="457200" marR="0" lvl="0" indent="-381000" algn="l" rtl="0">
              <a:lnSpc>
                <a:spcPct val="100000"/>
              </a:lnSpc>
              <a:spcBef>
                <a:spcPts val="1000"/>
              </a:spcBef>
              <a:spcAft>
                <a:spcPts val="0"/>
              </a:spcAft>
              <a:buSzPts val="2400"/>
              <a:buChar char="•"/>
            </a:pPr>
            <a:r>
              <a:rPr lang="en-IE" sz="2400" b="1"/>
              <a:t>how linguistic symbols </a:t>
            </a:r>
            <a:r>
              <a:rPr lang="en-IE" sz="2400"/>
              <a:t>(words, phrases, sentences) </a:t>
            </a:r>
            <a:endParaRPr sz="2400"/>
          </a:p>
          <a:p>
            <a:pPr marL="457200" marR="0" lvl="0" indent="-381000" algn="l" rtl="0">
              <a:lnSpc>
                <a:spcPct val="100000"/>
              </a:lnSpc>
              <a:spcBef>
                <a:spcPts val="0"/>
              </a:spcBef>
              <a:spcAft>
                <a:spcPts val="0"/>
              </a:spcAft>
              <a:buSzPts val="2400"/>
              <a:buChar char="•"/>
            </a:pPr>
            <a:r>
              <a:rPr lang="en-IE" sz="2400" b="1"/>
              <a:t>refer to concepts </a:t>
            </a:r>
            <a:r>
              <a:rPr lang="en-IE" sz="2400"/>
              <a:t>(entities, relations, events) </a:t>
            </a:r>
            <a:endParaRPr sz="2400"/>
          </a:p>
          <a:p>
            <a:pPr marL="457200" marR="0" lvl="0" indent="-381000" algn="l" rtl="0">
              <a:lnSpc>
                <a:spcPct val="100000"/>
              </a:lnSpc>
              <a:spcBef>
                <a:spcPts val="0"/>
              </a:spcBef>
              <a:spcAft>
                <a:spcPts val="0"/>
              </a:spcAft>
              <a:buSzPts val="2400"/>
              <a:buChar char="•"/>
            </a:pPr>
            <a:r>
              <a:rPr lang="en-IE" sz="2400" b="1"/>
              <a:t>about referents </a:t>
            </a:r>
            <a:r>
              <a:rPr lang="en-IE" sz="2400"/>
              <a:t>(objects in the world)</a:t>
            </a:r>
            <a:endParaRPr sz="2400"/>
          </a:p>
          <a:p>
            <a:pPr marL="0" marR="0" lvl="0" indent="0" algn="l" rtl="0">
              <a:lnSpc>
                <a:spcPct val="100000"/>
              </a:lnSpc>
              <a:spcBef>
                <a:spcPts val="1000"/>
              </a:spcBef>
              <a:spcAft>
                <a:spcPts val="1000"/>
              </a:spcAft>
              <a:buClr>
                <a:srgbClr val="3F3F3F"/>
              </a:buClr>
              <a:buSzPts val="2800"/>
              <a:buFont typeface="Arial"/>
              <a:buNone/>
            </a:pPr>
            <a:r>
              <a:rPr lang="en-IE"/>
              <a:t>Relation between linguistic symbols and concepts commonly referred to as </a:t>
            </a:r>
            <a:r>
              <a:rPr lang="en-IE" b="1"/>
              <a:t>‘meaning’</a:t>
            </a:r>
            <a:endParaRPr b="1"/>
          </a:p>
        </p:txBody>
      </p:sp>
    </p:spTree>
    <p:extLst>
      <p:ext uri="{BB962C8B-B14F-4D97-AF65-F5344CB8AC3E}">
        <p14:creationId xmlns:p14="http://schemas.microsoft.com/office/powerpoint/2010/main" val="22322814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72"/>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75114A"/>
              </a:buClr>
              <a:buSzPts val="4400"/>
              <a:buFont typeface="Calibri"/>
              <a:buNone/>
            </a:pPr>
            <a:r>
              <a:rPr lang="en-IE"/>
              <a:t>Levels of Semantic Analysis</a:t>
            </a:r>
            <a:endParaRPr/>
          </a:p>
        </p:txBody>
      </p:sp>
      <p:sp>
        <p:nvSpPr>
          <p:cNvPr id="860" name="Google Shape;860;p72"/>
          <p:cNvSpPr txBox="1">
            <a:spLocks noGrp="1"/>
          </p:cNvSpPr>
          <p:nvPr>
            <p:ph type="body" idx="1"/>
          </p:nvPr>
        </p:nvSpPr>
        <p:spPr>
          <a:xfrm>
            <a:off x="838200" y="1749425"/>
            <a:ext cx="10798500" cy="411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F3F"/>
              </a:buClr>
              <a:buSzPts val="2800"/>
              <a:buFont typeface="Arial"/>
              <a:buNone/>
            </a:pPr>
            <a:r>
              <a:rPr lang="en-IE"/>
              <a:t>Lexical Semantics</a:t>
            </a:r>
            <a:endParaRPr/>
          </a:p>
          <a:p>
            <a:pPr marL="0" marR="0" lvl="0" indent="457200" algn="l" rtl="0">
              <a:lnSpc>
                <a:spcPct val="100000"/>
              </a:lnSpc>
              <a:spcBef>
                <a:spcPts val="1000"/>
              </a:spcBef>
              <a:spcAft>
                <a:spcPts val="0"/>
              </a:spcAft>
              <a:buClr>
                <a:srgbClr val="3F3F3F"/>
              </a:buClr>
              <a:buSzPts val="2800"/>
              <a:buFont typeface="Arial"/>
              <a:buNone/>
            </a:pPr>
            <a:r>
              <a:rPr lang="en-IE" sz="2400"/>
              <a:t>meaning of a word </a:t>
            </a:r>
            <a:r>
              <a:rPr lang="en-IE" sz="2400" i="1"/>
              <a:t>(table, large, to book, in, ...)</a:t>
            </a:r>
            <a:endParaRPr sz="2400" i="1"/>
          </a:p>
          <a:p>
            <a:pPr marL="0" marR="0" lvl="0" indent="0" algn="l" rtl="0">
              <a:lnSpc>
                <a:spcPct val="100000"/>
              </a:lnSpc>
              <a:spcBef>
                <a:spcPts val="1000"/>
              </a:spcBef>
              <a:spcAft>
                <a:spcPts val="0"/>
              </a:spcAft>
              <a:buClr>
                <a:srgbClr val="3F3F3F"/>
              </a:buClr>
              <a:buSzPts val="2800"/>
              <a:buFont typeface="Arial"/>
              <a:buNone/>
            </a:pPr>
            <a:r>
              <a:rPr lang="en-IE"/>
              <a:t>Compositional Semantics</a:t>
            </a:r>
            <a:endParaRPr/>
          </a:p>
          <a:p>
            <a:pPr marL="457200" marR="0" lvl="0" indent="0" algn="l" rtl="0">
              <a:lnSpc>
                <a:spcPct val="100000"/>
              </a:lnSpc>
              <a:spcBef>
                <a:spcPts val="1000"/>
              </a:spcBef>
              <a:spcAft>
                <a:spcPts val="0"/>
              </a:spcAft>
              <a:buClr>
                <a:srgbClr val="3F3F3F"/>
              </a:buClr>
              <a:buSzPts val="2800"/>
              <a:buFont typeface="Arial"/>
              <a:buNone/>
            </a:pPr>
            <a:r>
              <a:rPr lang="en-IE" sz="2400"/>
              <a:t>combined meaning of several words in a phrase </a:t>
            </a:r>
            <a:r>
              <a:rPr lang="en-IE" sz="2400" i="1"/>
              <a:t>(large table, book a table)</a:t>
            </a:r>
            <a:r>
              <a:rPr lang="en-IE" sz="2400"/>
              <a:t> or sentence </a:t>
            </a:r>
            <a:r>
              <a:rPr lang="en-IE" sz="2400" i="1"/>
              <a:t>(He booked a large table.)</a:t>
            </a:r>
            <a:endParaRPr sz="2400" i="1"/>
          </a:p>
          <a:p>
            <a:pPr marL="0" marR="0" lvl="0" indent="0" algn="l" rtl="0">
              <a:lnSpc>
                <a:spcPct val="100000"/>
              </a:lnSpc>
              <a:spcBef>
                <a:spcPts val="1000"/>
              </a:spcBef>
              <a:spcAft>
                <a:spcPts val="0"/>
              </a:spcAft>
              <a:buClr>
                <a:srgbClr val="3F3F3F"/>
              </a:buClr>
              <a:buSzPts val="2800"/>
              <a:buFont typeface="Arial"/>
              <a:buNone/>
            </a:pPr>
            <a:r>
              <a:rPr lang="en-IE"/>
              <a:t>Discourse Semantics</a:t>
            </a:r>
            <a:endParaRPr/>
          </a:p>
          <a:p>
            <a:pPr marL="457200" marR="0" lvl="0" indent="0" algn="l" rtl="0">
              <a:lnSpc>
                <a:spcPct val="100000"/>
              </a:lnSpc>
              <a:spcBef>
                <a:spcPts val="1000"/>
              </a:spcBef>
              <a:spcAft>
                <a:spcPts val="0"/>
              </a:spcAft>
              <a:buClr>
                <a:srgbClr val="3F3F3F"/>
              </a:buClr>
              <a:buSzPts val="2800"/>
              <a:buFont typeface="Arial"/>
              <a:buNone/>
            </a:pPr>
            <a:r>
              <a:rPr lang="en-IE" sz="2400"/>
              <a:t>combined meaning of several sentences </a:t>
            </a:r>
            <a:r>
              <a:rPr lang="en-IE" sz="2400" i="1"/>
              <a:t>(He booked a table. It was still available.)</a:t>
            </a:r>
            <a:endParaRPr sz="2400" i="1"/>
          </a:p>
          <a:p>
            <a:pPr marL="457200" marR="0" lvl="0" indent="0" algn="l" rtl="0">
              <a:lnSpc>
                <a:spcPct val="100000"/>
              </a:lnSpc>
              <a:spcBef>
                <a:spcPts val="1000"/>
              </a:spcBef>
              <a:spcAft>
                <a:spcPts val="1000"/>
              </a:spcAft>
              <a:buClr>
                <a:srgbClr val="3F3F3F"/>
              </a:buClr>
              <a:buSzPts val="2800"/>
              <a:buFont typeface="Arial"/>
              <a:buNone/>
            </a:pPr>
            <a:r>
              <a:rPr lang="en-IE" sz="2400"/>
              <a:t>Note: also in dialog (as in chatbots and other dialog systems)</a:t>
            </a:r>
            <a:endParaRPr sz="2400"/>
          </a:p>
        </p:txBody>
      </p:sp>
    </p:spTree>
    <p:extLst>
      <p:ext uri="{BB962C8B-B14F-4D97-AF65-F5344CB8AC3E}">
        <p14:creationId xmlns:p14="http://schemas.microsoft.com/office/powerpoint/2010/main" val="11720018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7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75114A"/>
              </a:buClr>
              <a:buSzPts val="4400"/>
              <a:buFont typeface="Calibri"/>
              <a:buNone/>
            </a:pPr>
            <a:r>
              <a:rPr lang="en-IE"/>
              <a:t>Semantic Analysis Tasks</a:t>
            </a:r>
            <a:endParaRPr/>
          </a:p>
        </p:txBody>
      </p:sp>
      <p:sp>
        <p:nvSpPr>
          <p:cNvPr id="866" name="Google Shape;866;p73"/>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marR="0" lvl="1" indent="0" algn="l" rtl="0">
              <a:lnSpc>
                <a:spcPct val="100000"/>
              </a:lnSpc>
              <a:spcBef>
                <a:spcPts val="0"/>
              </a:spcBef>
              <a:spcAft>
                <a:spcPts val="0"/>
              </a:spcAft>
              <a:buClr>
                <a:srgbClr val="3F3F3F"/>
              </a:buClr>
              <a:buSzPts val="2400"/>
              <a:buFont typeface="Arial"/>
              <a:buNone/>
            </a:pPr>
            <a:r>
              <a:rPr lang="en-IE" sz="2800"/>
              <a:t>Word Sense Disambiguation</a:t>
            </a:r>
            <a:endParaRPr sz="2800"/>
          </a:p>
          <a:p>
            <a:pPr marL="457200" marR="0" lvl="1" indent="0" algn="l" rtl="0">
              <a:lnSpc>
                <a:spcPct val="100000"/>
              </a:lnSpc>
              <a:spcBef>
                <a:spcPts val="600"/>
              </a:spcBef>
              <a:spcAft>
                <a:spcPts val="0"/>
              </a:spcAft>
              <a:buClr>
                <a:srgbClr val="3F3F3F"/>
              </a:buClr>
              <a:buSzPts val="2400"/>
              <a:buFont typeface="Arial"/>
              <a:buNone/>
            </a:pPr>
            <a:r>
              <a:rPr lang="en-IE"/>
              <a:t>identify intended meaning (‘sense’) of a word in a specific linguistic context</a:t>
            </a:r>
            <a:endParaRPr/>
          </a:p>
          <a:p>
            <a:pPr marL="0" marR="0" lvl="1" indent="0" algn="l" rtl="0">
              <a:lnSpc>
                <a:spcPct val="100000"/>
              </a:lnSpc>
              <a:spcBef>
                <a:spcPts val="600"/>
              </a:spcBef>
              <a:spcAft>
                <a:spcPts val="0"/>
              </a:spcAft>
              <a:buClr>
                <a:srgbClr val="3F3F3F"/>
              </a:buClr>
              <a:buSzPts val="2400"/>
              <a:buFont typeface="Arial"/>
              <a:buNone/>
            </a:pPr>
            <a:r>
              <a:rPr lang="en-IE" sz="2800"/>
              <a:t>Semantic Role Labeling</a:t>
            </a:r>
            <a:endParaRPr sz="2800"/>
          </a:p>
          <a:p>
            <a:pPr marL="457200" marR="0" lvl="1" indent="0" algn="l" rtl="0">
              <a:lnSpc>
                <a:spcPct val="100000"/>
              </a:lnSpc>
              <a:spcBef>
                <a:spcPts val="600"/>
              </a:spcBef>
              <a:spcAft>
                <a:spcPts val="0"/>
              </a:spcAft>
              <a:buClr>
                <a:srgbClr val="3F3F3F"/>
              </a:buClr>
              <a:buSzPts val="2400"/>
              <a:buFont typeface="Arial"/>
              <a:buNone/>
            </a:pPr>
            <a:r>
              <a:rPr lang="en-IE"/>
              <a:t>identify implied semantic role of an entity expressed by a word or phrase </a:t>
            </a:r>
            <a:endParaRPr/>
          </a:p>
          <a:p>
            <a:pPr marL="0" marR="0" lvl="1" indent="0" algn="l" rtl="0">
              <a:lnSpc>
                <a:spcPct val="100000"/>
              </a:lnSpc>
              <a:spcBef>
                <a:spcPts val="600"/>
              </a:spcBef>
              <a:spcAft>
                <a:spcPts val="0"/>
              </a:spcAft>
              <a:buClr>
                <a:srgbClr val="3F3F3F"/>
              </a:buClr>
              <a:buSzPts val="2400"/>
              <a:buFont typeface="Arial"/>
              <a:buNone/>
            </a:pPr>
            <a:r>
              <a:rPr lang="en-IE" sz="2800"/>
              <a:t>Coreference Resolution</a:t>
            </a:r>
            <a:endParaRPr sz="2800"/>
          </a:p>
          <a:p>
            <a:pPr marL="457200" marR="0" lvl="1" indent="0" algn="l" rtl="0">
              <a:lnSpc>
                <a:spcPct val="100000"/>
              </a:lnSpc>
              <a:spcBef>
                <a:spcPts val="600"/>
              </a:spcBef>
              <a:spcAft>
                <a:spcPts val="600"/>
              </a:spcAft>
              <a:buClr>
                <a:srgbClr val="3F3F3F"/>
              </a:buClr>
              <a:buSzPts val="2400"/>
              <a:buFont typeface="Arial"/>
              <a:buNone/>
            </a:pPr>
            <a:r>
              <a:rPr lang="en-IE"/>
              <a:t>identify which words or phrases express the same entity </a:t>
            </a:r>
            <a:endParaRPr/>
          </a:p>
        </p:txBody>
      </p:sp>
    </p:spTree>
    <p:extLst>
      <p:ext uri="{BB962C8B-B14F-4D97-AF65-F5344CB8AC3E}">
        <p14:creationId xmlns:p14="http://schemas.microsoft.com/office/powerpoint/2010/main" val="28566304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74"/>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Word Sense Disambiguation (WSD)</a:t>
            </a:r>
            <a:endParaRPr/>
          </a:p>
        </p:txBody>
      </p:sp>
      <p:sp>
        <p:nvSpPr>
          <p:cNvPr id="872" name="Google Shape;872;p74"/>
          <p:cNvSpPr txBox="1">
            <a:spLocks noGrp="1"/>
          </p:cNvSpPr>
          <p:nvPr>
            <p:ph type="body" idx="1"/>
          </p:nvPr>
        </p:nvSpPr>
        <p:spPr>
          <a:xfrm>
            <a:off x="838200" y="1614625"/>
            <a:ext cx="10515600" cy="4190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3F3F3F"/>
              </a:buClr>
              <a:buSzPts val="2800"/>
              <a:buFont typeface="Arial"/>
              <a:buNone/>
            </a:pPr>
            <a:r>
              <a:rPr lang="en-IE"/>
              <a:t>Ambiguous words have different meanings due to </a:t>
            </a:r>
            <a:r>
              <a:rPr lang="en-IE" b="1"/>
              <a:t>homonymy</a:t>
            </a:r>
            <a:endParaRPr/>
          </a:p>
          <a:p>
            <a:pPr marL="457200" lvl="1" indent="0" algn="l" rtl="0">
              <a:lnSpc>
                <a:spcPct val="100000"/>
              </a:lnSpc>
              <a:spcBef>
                <a:spcPts val="1000"/>
              </a:spcBef>
              <a:spcAft>
                <a:spcPts val="0"/>
              </a:spcAft>
              <a:buClr>
                <a:srgbClr val="3F3F3F"/>
              </a:buClr>
              <a:buSzPts val="2400"/>
              <a:buFont typeface="Arial"/>
              <a:buNone/>
            </a:pPr>
            <a:r>
              <a:rPr lang="en-IE" i="1"/>
              <a:t>table </a:t>
            </a:r>
            <a:r>
              <a:rPr lang="en-IE"/>
              <a:t>in the context of ‘furniture’</a:t>
            </a:r>
            <a:endParaRPr/>
          </a:p>
          <a:p>
            <a:pPr marL="457200" lvl="1" indent="0" algn="l" rtl="0">
              <a:lnSpc>
                <a:spcPct val="100000"/>
              </a:lnSpc>
              <a:spcBef>
                <a:spcPts val="600"/>
              </a:spcBef>
              <a:spcAft>
                <a:spcPts val="0"/>
              </a:spcAft>
              <a:buClr>
                <a:srgbClr val="3F3F3F"/>
              </a:buClr>
              <a:buSzPts val="2400"/>
              <a:buFont typeface="Arial"/>
              <a:buNone/>
            </a:pPr>
            <a:r>
              <a:rPr lang="en-IE" i="1"/>
              <a:t>table </a:t>
            </a:r>
            <a:r>
              <a:rPr lang="en-IE"/>
              <a:t>in the context of ‘accounting’ </a:t>
            </a:r>
            <a:endParaRPr/>
          </a:p>
          <a:p>
            <a:pPr marL="0" lvl="0" indent="0" algn="l" rtl="0">
              <a:lnSpc>
                <a:spcPct val="100000"/>
              </a:lnSpc>
              <a:spcBef>
                <a:spcPts val="600"/>
              </a:spcBef>
              <a:spcAft>
                <a:spcPts val="0"/>
              </a:spcAft>
              <a:buClr>
                <a:srgbClr val="3F3F3F"/>
              </a:buClr>
              <a:buSzPts val="2800"/>
              <a:buFont typeface="Arial"/>
              <a:buNone/>
            </a:pPr>
            <a:r>
              <a:rPr lang="en-IE"/>
              <a:t>Related to this is </a:t>
            </a:r>
            <a:r>
              <a:rPr lang="en-IE" b="1"/>
              <a:t>synonymy</a:t>
            </a:r>
            <a:r>
              <a:rPr lang="en-IE"/>
              <a:t> (different words with the same meaning)</a:t>
            </a:r>
            <a:endParaRPr/>
          </a:p>
          <a:p>
            <a:pPr marL="457200" lvl="1" indent="0" algn="l" rtl="0">
              <a:lnSpc>
                <a:spcPct val="100000"/>
              </a:lnSpc>
              <a:spcBef>
                <a:spcPts val="1000"/>
              </a:spcBef>
              <a:spcAft>
                <a:spcPts val="0"/>
              </a:spcAft>
              <a:buClr>
                <a:srgbClr val="3F3F3F"/>
              </a:buClr>
              <a:buSzPts val="2400"/>
              <a:buFont typeface="Arial"/>
              <a:buNone/>
            </a:pPr>
            <a:r>
              <a:rPr lang="en-IE" i="1"/>
              <a:t>table, chart,…</a:t>
            </a:r>
            <a:endParaRPr/>
          </a:p>
          <a:p>
            <a:pPr marL="0" lvl="0" indent="0" algn="l" rtl="0">
              <a:lnSpc>
                <a:spcPct val="120000"/>
              </a:lnSpc>
              <a:spcBef>
                <a:spcPts val="1000"/>
              </a:spcBef>
              <a:spcAft>
                <a:spcPts val="0"/>
              </a:spcAft>
              <a:buClr>
                <a:srgbClr val="3F3F3F"/>
              </a:buClr>
              <a:buSzPts val="2800"/>
              <a:buFont typeface="Arial"/>
              <a:buNone/>
            </a:pPr>
            <a:r>
              <a:rPr lang="en-IE"/>
              <a:t>WSD: identify correct word sense for ambiguous words - for example:</a:t>
            </a:r>
            <a:endParaRPr i="1"/>
          </a:p>
          <a:p>
            <a:pPr marL="0" lvl="1" indent="457200" algn="l" rtl="0">
              <a:spcBef>
                <a:spcPts val="1000"/>
              </a:spcBef>
              <a:spcAft>
                <a:spcPts val="0"/>
              </a:spcAft>
              <a:buClr>
                <a:srgbClr val="3F3F3F"/>
              </a:buClr>
              <a:buSzPts val="2400"/>
              <a:buFont typeface="Arial"/>
              <a:buNone/>
            </a:pPr>
            <a:r>
              <a:rPr lang="en-IE" sz="2000" i="1">
                <a:solidFill>
                  <a:schemeClr val="dk1"/>
                </a:solidFill>
              </a:rPr>
              <a:t>To add additional columns, drag the field to the </a:t>
            </a:r>
            <a:r>
              <a:rPr lang="en-IE" sz="2000" i="1" u="sng">
                <a:solidFill>
                  <a:schemeClr val="dk1"/>
                </a:solidFill>
              </a:rPr>
              <a:t>table </a:t>
            </a:r>
            <a:r>
              <a:rPr lang="en-IE" sz="2000" i="1">
                <a:solidFill>
                  <a:schemeClr val="dk1"/>
                </a:solidFill>
              </a:rPr>
              <a:t>until you see an insertion point.</a:t>
            </a:r>
            <a:endParaRPr sz="2000"/>
          </a:p>
          <a:p>
            <a:pPr marL="0" lvl="1" indent="457200" algn="l" rtl="0">
              <a:spcBef>
                <a:spcPts val="1000"/>
              </a:spcBef>
              <a:spcAft>
                <a:spcPts val="0"/>
              </a:spcAft>
              <a:buClr>
                <a:srgbClr val="3F3F3F"/>
              </a:buClr>
              <a:buSzPts val="2400"/>
              <a:buFont typeface="Arial"/>
              <a:buNone/>
            </a:pPr>
            <a:r>
              <a:rPr lang="en-IE" sz="2000" i="1">
                <a:solidFill>
                  <a:schemeClr val="dk1"/>
                </a:solidFill>
              </a:rPr>
              <a:t>Whether on the mantelpiece or on the dining </a:t>
            </a:r>
            <a:r>
              <a:rPr lang="en-IE" sz="2000" i="1" u="sng">
                <a:solidFill>
                  <a:schemeClr val="dk1"/>
                </a:solidFill>
              </a:rPr>
              <a:t>table</a:t>
            </a:r>
            <a:r>
              <a:rPr lang="en-IE" sz="2000" i="1">
                <a:solidFill>
                  <a:schemeClr val="dk1"/>
                </a:solidFill>
              </a:rPr>
              <a:t>, vases are a beautiful addition to any home.</a:t>
            </a:r>
            <a:endParaRPr sz="2000" i="1">
              <a:solidFill>
                <a:schemeClr val="dk1"/>
              </a:solidFill>
            </a:endParaRPr>
          </a:p>
          <a:p>
            <a:pPr marL="457200" marR="0" lvl="1" indent="0" algn="l" rtl="0">
              <a:lnSpc>
                <a:spcPct val="100000"/>
              </a:lnSpc>
              <a:spcBef>
                <a:spcPts val="1000"/>
              </a:spcBef>
              <a:spcAft>
                <a:spcPts val="1000"/>
              </a:spcAft>
              <a:buClr>
                <a:srgbClr val="3F3F3F"/>
              </a:buClr>
              <a:buSzPts val="2400"/>
              <a:buFont typeface="Arial"/>
              <a:buNone/>
            </a:pPr>
            <a:endParaRPr/>
          </a:p>
        </p:txBody>
      </p:sp>
    </p:spTree>
    <p:extLst>
      <p:ext uri="{BB962C8B-B14F-4D97-AF65-F5344CB8AC3E}">
        <p14:creationId xmlns:p14="http://schemas.microsoft.com/office/powerpoint/2010/main" val="32922510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3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Why Natural Language Processing</a:t>
            </a:r>
            <a:endParaRPr/>
          </a:p>
        </p:txBody>
      </p:sp>
      <p:sp>
        <p:nvSpPr>
          <p:cNvPr id="527" name="Google Shape;527;p37"/>
          <p:cNvSpPr txBox="1">
            <a:spLocks noGrp="1"/>
          </p:cNvSpPr>
          <p:nvPr>
            <p:ph type="body" idx="1"/>
          </p:nvPr>
        </p:nvSpPr>
        <p:spPr>
          <a:xfrm>
            <a:off x="838200" y="1690700"/>
            <a:ext cx="10725300" cy="3948000"/>
          </a:xfrm>
          <a:prstGeom prst="rect">
            <a:avLst/>
          </a:prstGeom>
          <a:noFill/>
          <a:ln>
            <a:noFill/>
          </a:ln>
        </p:spPr>
        <p:txBody>
          <a:bodyPr spcFirstLastPara="1" wrap="square" lIns="91425" tIns="91425" rIns="91425" bIns="91425" anchor="t" anchorCtr="0">
            <a:noAutofit/>
          </a:bodyPr>
          <a:lstStyle/>
          <a:p>
            <a:pPr marL="35999" marR="0" lvl="1" indent="0" algn="l" rtl="0">
              <a:lnSpc>
                <a:spcPct val="100000"/>
              </a:lnSpc>
              <a:spcBef>
                <a:spcPts val="1600"/>
              </a:spcBef>
              <a:spcAft>
                <a:spcPts val="0"/>
              </a:spcAft>
              <a:buClr>
                <a:srgbClr val="3F3F3F"/>
              </a:buClr>
              <a:buSzPts val="2800"/>
              <a:buFont typeface="Arial"/>
              <a:buNone/>
            </a:pPr>
            <a:r>
              <a:rPr lang="en-IE" sz="2800" i="0" u="none" strike="noStrike" cap="none">
                <a:solidFill>
                  <a:srgbClr val="3F3F3F"/>
                </a:solidFill>
              </a:rPr>
              <a:t>Search Engines </a:t>
            </a:r>
            <a:r>
              <a:rPr lang="en-IE" sz="2800"/>
              <a:t> </a:t>
            </a:r>
            <a:endParaRPr sz="2800"/>
          </a:p>
          <a:p>
            <a:pPr marL="728149" marR="0" lvl="0" indent="0" algn="l" rtl="0">
              <a:lnSpc>
                <a:spcPct val="100000"/>
              </a:lnSpc>
              <a:spcBef>
                <a:spcPts val="600"/>
              </a:spcBef>
              <a:spcAft>
                <a:spcPts val="0"/>
              </a:spcAft>
              <a:buNone/>
            </a:pPr>
            <a:r>
              <a:rPr lang="en-IE" sz="2400" i="0" u="none" strike="noStrike" cap="none">
                <a:solidFill>
                  <a:srgbClr val="3F3F3F"/>
                </a:solidFill>
              </a:rPr>
              <a:t>Process web queries and retrieve relevant information</a:t>
            </a:r>
            <a:endParaRPr sz="2400"/>
          </a:p>
          <a:p>
            <a:pPr marL="35999" marR="0" lvl="1" indent="0" algn="l" rtl="0">
              <a:lnSpc>
                <a:spcPct val="100000"/>
              </a:lnSpc>
              <a:spcBef>
                <a:spcPts val="1600"/>
              </a:spcBef>
              <a:spcAft>
                <a:spcPts val="0"/>
              </a:spcAft>
              <a:buClr>
                <a:srgbClr val="3F3F3F"/>
              </a:buClr>
              <a:buSzPts val="2800"/>
              <a:buFont typeface="Arial"/>
              <a:buNone/>
            </a:pPr>
            <a:r>
              <a:rPr lang="en-IE" sz="2800"/>
              <a:t>Machine Translation  </a:t>
            </a:r>
            <a:endParaRPr/>
          </a:p>
          <a:p>
            <a:pPr marL="728149" marR="0" lvl="0" indent="0" algn="l" rtl="0">
              <a:lnSpc>
                <a:spcPct val="100000"/>
              </a:lnSpc>
              <a:spcBef>
                <a:spcPts val="600"/>
              </a:spcBef>
              <a:spcAft>
                <a:spcPts val="0"/>
              </a:spcAft>
              <a:buNone/>
            </a:pPr>
            <a:r>
              <a:rPr lang="en-IE" sz="2400" i="0" u="none" strike="noStrike" cap="none">
                <a:solidFill>
                  <a:srgbClr val="3F3F3F"/>
                </a:solidFill>
              </a:rPr>
              <a:t>Process input words or sentences to be translated</a:t>
            </a:r>
            <a:endParaRPr sz="2400"/>
          </a:p>
          <a:p>
            <a:pPr marL="36000" marR="0" lvl="1" indent="0" algn="l" rtl="0">
              <a:lnSpc>
                <a:spcPct val="100000"/>
              </a:lnSpc>
              <a:spcBef>
                <a:spcPts val="1600"/>
              </a:spcBef>
              <a:spcAft>
                <a:spcPts val="0"/>
              </a:spcAft>
              <a:buClr>
                <a:srgbClr val="3F3F3F"/>
              </a:buClr>
              <a:buSzPts val="2800"/>
              <a:buFont typeface="Arial"/>
              <a:buNone/>
            </a:pPr>
            <a:r>
              <a:rPr lang="en-IE" sz="2800"/>
              <a:t>Dialog Systems (Chatbots / Digital Assistants)</a:t>
            </a:r>
            <a:endParaRPr/>
          </a:p>
          <a:p>
            <a:pPr marL="728149" marR="0" lvl="0" indent="0" algn="l" rtl="0">
              <a:lnSpc>
                <a:spcPct val="100000"/>
              </a:lnSpc>
              <a:spcBef>
                <a:spcPts val="600"/>
              </a:spcBef>
              <a:spcAft>
                <a:spcPts val="0"/>
              </a:spcAft>
              <a:buNone/>
            </a:pPr>
            <a:r>
              <a:rPr lang="en-IE" sz="2400" i="0" u="none" strike="noStrike" cap="none">
                <a:solidFill>
                  <a:srgbClr val="3F3F3F"/>
                </a:solidFill>
              </a:rPr>
              <a:t>Process speech and interpret it into task-specific representations and actions </a:t>
            </a:r>
            <a:endParaRPr sz="2400" i="0" u="none" strike="noStrike" cap="none">
              <a:solidFill>
                <a:srgbClr val="3F3F3F"/>
              </a:solidFill>
            </a:endParaRPr>
          </a:p>
          <a:p>
            <a:pPr marL="35999" lvl="1" indent="0" algn="l" rtl="0">
              <a:lnSpc>
                <a:spcPct val="100000"/>
              </a:lnSpc>
              <a:spcBef>
                <a:spcPts val="1600"/>
              </a:spcBef>
              <a:spcAft>
                <a:spcPts val="0"/>
              </a:spcAft>
              <a:buNone/>
            </a:pPr>
            <a:r>
              <a:rPr lang="en-IE" sz="2800"/>
              <a:t>Other applications: Opinion Mining, Knowledge Graphs</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7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Semantic Role Labeling</a:t>
            </a:r>
            <a:endParaRPr/>
          </a:p>
        </p:txBody>
      </p:sp>
      <p:sp>
        <p:nvSpPr>
          <p:cNvPr id="878" name="Google Shape;878;p75"/>
          <p:cNvSpPr txBox="1">
            <a:spLocks noGrp="1"/>
          </p:cNvSpPr>
          <p:nvPr>
            <p:ph type="body" idx="1"/>
          </p:nvPr>
        </p:nvSpPr>
        <p:spPr>
          <a:xfrm>
            <a:off x="838200" y="1727550"/>
            <a:ext cx="11193000" cy="398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F3F"/>
              </a:buClr>
              <a:buSzPts val="2800"/>
              <a:buFont typeface="Arial"/>
              <a:buNone/>
            </a:pPr>
            <a:r>
              <a:rPr lang="en-IE" b="0" i="0" u="none" strike="noStrike" cap="none">
                <a:solidFill>
                  <a:srgbClr val="3F3F3F"/>
                </a:solidFill>
                <a:latin typeface="Calibri"/>
                <a:ea typeface="Calibri"/>
                <a:cs typeface="Calibri"/>
                <a:sym typeface="Calibri"/>
              </a:rPr>
              <a:t>Verbs introduce </a:t>
            </a:r>
            <a:r>
              <a:rPr lang="en-IE" b="1" i="0" u="none" strike="noStrike" cap="none">
                <a:solidFill>
                  <a:srgbClr val="3F3F3F"/>
                </a:solidFill>
                <a:latin typeface="Calibri"/>
                <a:ea typeface="Calibri"/>
                <a:cs typeface="Calibri"/>
                <a:sym typeface="Calibri"/>
              </a:rPr>
              <a:t>Semantic Roles </a:t>
            </a:r>
            <a:r>
              <a:rPr lang="en-IE" b="0" i="0" u="none" strike="noStrike" cap="none">
                <a:solidFill>
                  <a:srgbClr val="3F3F3F"/>
                </a:solidFill>
                <a:latin typeface="Calibri"/>
                <a:ea typeface="Calibri"/>
                <a:cs typeface="Calibri"/>
                <a:sym typeface="Calibri"/>
              </a:rPr>
              <a:t>for other words in the sentence</a:t>
            </a:r>
            <a:endParaRPr/>
          </a:p>
          <a:p>
            <a:pPr marL="0" marR="0" lvl="0" indent="0" algn="l" rtl="0">
              <a:lnSpc>
                <a:spcPct val="100000"/>
              </a:lnSpc>
              <a:spcBef>
                <a:spcPts val="0"/>
              </a:spcBef>
              <a:spcAft>
                <a:spcPts val="0"/>
              </a:spcAft>
              <a:buClr>
                <a:srgbClr val="3F3F3F"/>
              </a:buClr>
              <a:buSzPts val="2800"/>
              <a:buFont typeface="Arial"/>
              <a:buNone/>
            </a:pPr>
            <a:r>
              <a:rPr lang="en-IE"/>
              <a:t>F</a:t>
            </a:r>
            <a:r>
              <a:rPr lang="en-IE" b="0" i="0" u="none" strike="noStrike" cap="none">
                <a:solidFill>
                  <a:srgbClr val="3F3F3F"/>
                </a:solidFill>
                <a:latin typeface="Calibri"/>
                <a:ea typeface="Calibri"/>
                <a:cs typeface="Calibri"/>
                <a:sym typeface="Calibri"/>
              </a:rPr>
              <a:t>or example</a:t>
            </a:r>
            <a:r>
              <a:rPr lang="en-IE"/>
              <a:t>, </a:t>
            </a:r>
            <a:r>
              <a:rPr lang="en-IE" i="1"/>
              <a:t>to </a:t>
            </a:r>
            <a:r>
              <a:rPr lang="en-IE" b="0" i="1" u="none" strike="noStrike" cap="none">
                <a:solidFill>
                  <a:srgbClr val="3F3F3F"/>
                </a:solidFill>
                <a:latin typeface="Calibri"/>
                <a:ea typeface="Calibri"/>
                <a:cs typeface="Calibri"/>
                <a:sym typeface="Calibri"/>
              </a:rPr>
              <a:t>hit </a:t>
            </a:r>
            <a:r>
              <a:rPr lang="en-IE"/>
              <a:t>introduces r</a:t>
            </a:r>
            <a:r>
              <a:rPr lang="en-IE" b="0" i="0" u="none" strike="noStrike" cap="none">
                <a:solidFill>
                  <a:srgbClr val="3F3F3F"/>
                </a:solidFill>
                <a:latin typeface="Calibri"/>
                <a:ea typeface="Calibri"/>
                <a:cs typeface="Calibri"/>
                <a:sym typeface="Calibri"/>
              </a:rPr>
              <a:t>ole</a:t>
            </a:r>
            <a:r>
              <a:rPr lang="en-IE"/>
              <a:t>s for</a:t>
            </a:r>
            <a:r>
              <a:rPr lang="en-IE" b="0" i="0" u="none" strike="noStrike" cap="none">
                <a:solidFill>
                  <a:srgbClr val="3F3F3F"/>
                </a:solidFill>
                <a:latin typeface="Calibri"/>
                <a:ea typeface="Calibri"/>
                <a:cs typeface="Calibri"/>
                <a:sym typeface="Calibri"/>
              </a:rPr>
              <a:t>:</a:t>
            </a:r>
            <a:endParaRPr/>
          </a:p>
          <a:p>
            <a:pPr marL="457200" marR="0" lvl="0" indent="0" algn="l" rtl="0">
              <a:lnSpc>
                <a:spcPct val="100000"/>
              </a:lnSpc>
              <a:spcBef>
                <a:spcPts val="600"/>
              </a:spcBef>
              <a:spcAft>
                <a:spcPts val="0"/>
              </a:spcAft>
              <a:buClr>
                <a:srgbClr val="3F3F3F"/>
              </a:buClr>
              <a:buSzPts val="2800"/>
              <a:buFont typeface="Arial"/>
              <a:buNone/>
            </a:pPr>
            <a:r>
              <a:rPr lang="en-IE" sz="2400" b="0" i="0" u="none" strike="noStrike" cap="none">
                <a:solidFill>
                  <a:schemeClr val="dk1"/>
                </a:solidFill>
                <a:latin typeface="Calibri"/>
                <a:ea typeface="Calibri"/>
                <a:cs typeface="Calibri"/>
                <a:sym typeface="Calibri"/>
              </a:rPr>
              <a:t>Agent</a:t>
            </a:r>
            <a:r>
              <a:rPr lang="en-IE" sz="2400">
                <a:solidFill>
                  <a:schemeClr val="dk1"/>
                </a:solidFill>
              </a:rPr>
              <a:t>			</a:t>
            </a:r>
            <a:r>
              <a:rPr lang="en-IE" sz="2400" b="0" i="0" u="none" strike="noStrike" cap="none">
                <a:solidFill>
                  <a:schemeClr val="dk1"/>
                </a:solidFill>
                <a:latin typeface="Calibri"/>
                <a:ea typeface="Calibri"/>
                <a:cs typeface="Calibri"/>
                <a:sym typeface="Calibri"/>
              </a:rPr>
              <a:t>who hits</a:t>
            </a:r>
            <a:endParaRPr sz="2400"/>
          </a:p>
          <a:p>
            <a:pPr marL="457200" marR="0" lvl="0" indent="0" algn="l" rtl="0">
              <a:lnSpc>
                <a:spcPct val="100000"/>
              </a:lnSpc>
              <a:spcBef>
                <a:spcPts val="600"/>
              </a:spcBef>
              <a:spcAft>
                <a:spcPts val="0"/>
              </a:spcAft>
              <a:buClr>
                <a:srgbClr val="3F3F3F"/>
              </a:buClr>
              <a:buSzPts val="2800"/>
              <a:buFont typeface="Arial"/>
              <a:buNone/>
            </a:pPr>
            <a:r>
              <a:rPr lang="en-IE" sz="2400" b="0" i="0" u="none" strike="noStrike" cap="none">
                <a:solidFill>
                  <a:schemeClr val="dk1"/>
                </a:solidFill>
                <a:latin typeface="Calibri"/>
                <a:ea typeface="Calibri"/>
                <a:cs typeface="Calibri"/>
                <a:sym typeface="Calibri"/>
              </a:rPr>
              <a:t>Recipient</a:t>
            </a:r>
            <a:r>
              <a:rPr lang="en-IE" sz="2400">
                <a:solidFill>
                  <a:schemeClr val="dk1"/>
                </a:solidFill>
              </a:rPr>
              <a:t>		</a:t>
            </a:r>
            <a:r>
              <a:rPr lang="en-IE" sz="2400" b="0" i="0" u="none" strike="noStrike" cap="none">
                <a:solidFill>
                  <a:schemeClr val="dk1"/>
                </a:solidFill>
                <a:latin typeface="Calibri"/>
                <a:ea typeface="Calibri"/>
                <a:cs typeface="Calibri"/>
                <a:sym typeface="Calibri"/>
              </a:rPr>
              <a:t>who was hit</a:t>
            </a:r>
            <a:endParaRPr sz="2400"/>
          </a:p>
          <a:p>
            <a:pPr marL="457200" marR="0" lvl="0" indent="0" algn="l" rtl="0">
              <a:lnSpc>
                <a:spcPct val="100000"/>
              </a:lnSpc>
              <a:spcBef>
                <a:spcPts val="600"/>
              </a:spcBef>
              <a:spcAft>
                <a:spcPts val="0"/>
              </a:spcAft>
              <a:buClr>
                <a:srgbClr val="3F3F3F"/>
              </a:buClr>
              <a:buSzPts val="2800"/>
              <a:buFont typeface="Arial"/>
              <a:buNone/>
            </a:pPr>
            <a:r>
              <a:rPr lang="en-IE" sz="2400" b="0" i="0" u="none" strike="noStrike" cap="none">
                <a:solidFill>
                  <a:schemeClr val="dk1"/>
                </a:solidFill>
                <a:latin typeface="Calibri"/>
                <a:ea typeface="Calibri"/>
                <a:cs typeface="Calibri"/>
                <a:sym typeface="Calibri"/>
              </a:rPr>
              <a:t>Instrument</a:t>
            </a:r>
            <a:r>
              <a:rPr lang="en-IE" sz="2400">
                <a:solidFill>
                  <a:schemeClr val="dk1"/>
                </a:solidFill>
              </a:rPr>
              <a:t>	</a:t>
            </a:r>
            <a:r>
              <a:rPr lang="en-IE" sz="2400" b="0" i="0" u="none" strike="noStrike" cap="none">
                <a:solidFill>
                  <a:schemeClr val="dk1"/>
                </a:solidFill>
                <a:latin typeface="Calibri"/>
                <a:ea typeface="Calibri"/>
                <a:cs typeface="Calibri"/>
                <a:sym typeface="Calibri"/>
              </a:rPr>
              <a:t>what was used to hit with</a:t>
            </a:r>
            <a:endParaRPr sz="2400"/>
          </a:p>
          <a:p>
            <a:pPr marL="457200" marR="0" lvl="0" indent="0" algn="l" rtl="0">
              <a:lnSpc>
                <a:spcPct val="100000"/>
              </a:lnSpc>
              <a:spcBef>
                <a:spcPts val="600"/>
              </a:spcBef>
              <a:spcAft>
                <a:spcPts val="0"/>
              </a:spcAft>
              <a:buClr>
                <a:srgbClr val="3F3F3F"/>
              </a:buClr>
              <a:buSzPts val="2800"/>
              <a:buFont typeface="Arial"/>
              <a:buNone/>
            </a:pPr>
            <a:r>
              <a:rPr lang="en-IE" sz="2400">
                <a:solidFill>
                  <a:schemeClr val="dk1"/>
                </a:solidFill>
              </a:rPr>
              <a:t>Temporal 		when did the hitting take place</a:t>
            </a:r>
            <a:endParaRPr sz="2400">
              <a:solidFill>
                <a:schemeClr val="dk1"/>
              </a:solidFill>
            </a:endParaRPr>
          </a:p>
          <a:p>
            <a:pPr marL="457200" marR="0" lvl="0" indent="0" algn="l" rtl="0">
              <a:lnSpc>
                <a:spcPct val="100000"/>
              </a:lnSpc>
              <a:spcBef>
                <a:spcPts val="600"/>
              </a:spcBef>
              <a:spcAft>
                <a:spcPts val="0"/>
              </a:spcAft>
              <a:buClr>
                <a:srgbClr val="3F3F3F"/>
              </a:buClr>
              <a:buSzPts val="2800"/>
              <a:buFont typeface="Arial"/>
              <a:buNone/>
            </a:pPr>
            <a:r>
              <a:rPr lang="en-IE" sz="2400" b="0" i="0" u="none" strike="noStrike" cap="none">
                <a:solidFill>
                  <a:schemeClr val="dk1"/>
                </a:solidFill>
                <a:latin typeface="Calibri"/>
                <a:ea typeface="Calibri"/>
                <a:cs typeface="Calibri"/>
                <a:sym typeface="Calibri"/>
              </a:rPr>
              <a:t>Location </a:t>
            </a:r>
            <a:r>
              <a:rPr lang="en-IE" sz="2400">
                <a:solidFill>
                  <a:schemeClr val="dk1"/>
                </a:solidFill>
              </a:rPr>
              <a:t>		</a:t>
            </a:r>
            <a:r>
              <a:rPr lang="en-IE" sz="2400" b="0" i="0" u="none" strike="noStrike" cap="none">
                <a:solidFill>
                  <a:schemeClr val="dk1"/>
                </a:solidFill>
                <a:latin typeface="Calibri"/>
                <a:ea typeface="Calibri"/>
                <a:cs typeface="Calibri"/>
                <a:sym typeface="Calibri"/>
              </a:rPr>
              <a:t>where did the hitting take place</a:t>
            </a:r>
            <a:endParaRPr sz="2400"/>
          </a:p>
          <a:p>
            <a:pPr marL="457200" lvl="0" indent="0" algn="l" rtl="0">
              <a:lnSpc>
                <a:spcPct val="100000"/>
              </a:lnSpc>
              <a:spcBef>
                <a:spcPts val="1000"/>
              </a:spcBef>
              <a:spcAft>
                <a:spcPts val="0"/>
              </a:spcAft>
              <a:buClr>
                <a:schemeClr val="dk1"/>
              </a:buClr>
              <a:buFont typeface="Arial"/>
              <a:buNone/>
            </a:pPr>
            <a:r>
              <a:rPr lang="en-IE" sz="2400">
                <a:solidFill>
                  <a:schemeClr val="dk1"/>
                </a:solidFill>
              </a:rPr>
              <a:t>[</a:t>
            </a:r>
            <a:r>
              <a:rPr lang="en-IE" sz="2400" i="1">
                <a:solidFill>
                  <a:schemeClr val="dk1"/>
                </a:solidFill>
              </a:rPr>
              <a:t>Kristina</a:t>
            </a:r>
            <a:r>
              <a:rPr lang="en-IE" sz="2400">
                <a:solidFill>
                  <a:schemeClr val="dk1"/>
                </a:solidFill>
              </a:rPr>
              <a:t> AGT] </a:t>
            </a:r>
            <a:r>
              <a:rPr lang="en-IE" sz="2400" i="1">
                <a:solidFill>
                  <a:schemeClr val="dk1"/>
                </a:solidFill>
              </a:rPr>
              <a:t>hit</a:t>
            </a:r>
            <a:r>
              <a:rPr lang="en-IE" sz="2400">
                <a:solidFill>
                  <a:schemeClr val="dk1"/>
                </a:solidFill>
              </a:rPr>
              <a:t> [Scott REC] </a:t>
            </a:r>
            <a:r>
              <a:rPr lang="en-IE" sz="2400" i="1">
                <a:solidFill>
                  <a:schemeClr val="dk1"/>
                </a:solidFill>
              </a:rPr>
              <a:t>with a</a:t>
            </a:r>
            <a:r>
              <a:rPr lang="en-IE" sz="2400">
                <a:solidFill>
                  <a:schemeClr val="dk1"/>
                </a:solidFill>
              </a:rPr>
              <a:t> [</a:t>
            </a:r>
            <a:r>
              <a:rPr lang="en-IE" sz="2400" i="1">
                <a:solidFill>
                  <a:schemeClr val="dk1"/>
                </a:solidFill>
              </a:rPr>
              <a:t>baseball</a:t>
            </a:r>
            <a:r>
              <a:rPr lang="en-IE" sz="2400">
                <a:solidFill>
                  <a:schemeClr val="dk1"/>
                </a:solidFill>
              </a:rPr>
              <a:t> INS] [</a:t>
            </a:r>
            <a:r>
              <a:rPr lang="en-IE" sz="2400" i="1">
                <a:solidFill>
                  <a:schemeClr val="dk1"/>
                </a:solidFill>
              </a:rPr>
              <a:t>yesterday</a:t>
            </a:r>
            <a:r>
              <a:rPr lang="en-IE" sz="2400">
                <a:solidFill>
                  <a:schemeClr val="dk1"/>
                </a:solidFill>
              </a:rPr>
              <a:t> TMP] [</a:t>
            </a:r>
            <a:r>
              <a:rPr lang="en-IE" sz="2400" i="1">
                <a:solidFill>
                  <a:schemeClr val="dk1"/>
                </a:solidFill>
              </a:rPr>
              <a:t>in the park</a:t>
            </a:r>
            <a:r>
              <a:rPr lang="en-IE" sz="2400">
                <a:solidFill>
                  <a:schemeClr val="dk1"/>
                </a:solidFill>
              </a:rPr>
              <a:t> LOC]</a:t>
            </a:r>
            <a:endParaRPr sz="2400">
              <a:solidFill>
                <a:schemeClr val="dk1"/>
              </a:solidFill>
              <a:latin typeface="Arial"/>
              <a:ea typeface="Arial"/>
              <a:cs typeface="Arial"/>
              <a:sym typeface="Arial"/>
            </a:endParaRPr>
          </a:p>
          <a:p>
            <a:pPr marL="0" marR="0" lvl="0" indent="0" algn="l" rtl="0">
              <a:lnSpc>
                <a:spcPct val="100000"/>
              </a:lnSpc>
              <a:spcBef>
                <a:spcPts val="600"/>
              </a:spcBef>
              <a:spcAft>
                <a:spcPts val="600"/>
              </a:spcAft>
              <a:buClr>
                <a:srgbClr val="3F3F3F"/>
              </a:buClr>
              <a:buSzPts val="2800"/>
              <a:buFont typeface="Arial"/>
              <a:buNone/>
            </a:pPr>
            <a:endParaRPr>
              <a:solidFill>
                <a:schemeClr val="dk1"/>
              </a:solidFill>
            </a:endParaRPr>
          </a:p>
        </p:txBody>
      </p:sp>
    </p:spTree>
    <p:extLst>
      <p:ext uri="{BB962C8B-B14F-4D97-AF65-F5344CB8AC3E}">
        <p14:creationId xmlns:p14="http://schemas.microsoft.com/office/powerpoint/2010/main" val="24306256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76"/>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Coreference Resolution</a:t>
            </a:r>
            <a:endParaRPr/>
          </a:p>
        </p:txBody>
      </p:sp>
      <p:sp>
        <p:nvSpPr>
          <p:cNvPr id="884" name="Google Shape;884;p76"/>
          <p:cNvSpPr txBox="1">
            <a:spLocks noGrp="1"/>
          </p:cNvSpPr>
          <p:nvPr>
            <p:ph type="body" idx="1"/>
          </p:nvPr>
        </p:nvSpPr>
        <p:spPr>
          <a:xfrm>
            <a:off x="838200" y="1766175"/>
            <a:ext cx="10385100" cy="2517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F3F"/>
              </a:buClr>
              <a:buSzPts val="2800"/>
              <a:buFont typeface="Arial"/>
              <a:buNone/>
            </a:pPr>
            <a:r>
              <a:rPr lang="en-IE">
                <a:solidFill>
                  <a:schemeClr val="dk1"/>
                </a:solidFill>
              </a:rPr>
              <a:t>Identify words/phrases referring to the same entity - for example:</a:t>
            </a:r>
            <a:endParaRPr>
              <a:solidFill>
                <a:schemeClr val="dk1"/>
              </a:solidFill>
            </a:endParaRPr>
          </a:p>
          <a:p>
            <a:pPr marL="457200" lvl="0" indent="0" algn="l" rtl="0">
              <a:lnSpc>
                <a:spcPct val="115000"/>
              </a:lnSpc>
              <a:spcBef>
                <a:spcPts val="1000"/>
              </a:spcBef>
              <a:spcAft>
                <a:spcPts val="0"/>
              </a:spcAft>
              <a:buClr>
                <a:srgbClr val="3F3F3F"/>
              </a:buClr>
              <a:buSzPts val="2800"/>
              <a:buFont typeface="Arial"/>
              <a:buNone/>
            </a:pPr>
            <a:r>
              <a:rPr lang="en-IE" sz="2400" i="1">
                <a:solidFill>
                  <a:srgbClr val="980000"/>
                </a:solidFill>
              </a:rPr>
              <a:t>Barack Obama</a:t>
            </a:r>
            <a:r>
              <a:rPr lang="en-IE" sz="2400" i="1">
                <a:solidFill>
                  <a:schemeClr val="dk1"/>
                </a:solidFill>
              </a:rPr>
              <a:t> nominated </a:t>
            </a:r>
            <a:r>
              <a:rPr lang="en-IE" sz="2400" i="1">
                <a:solidFill>
                  <a:srgbClr val="BF9000"/>
                </a:solidFill>
              </a:rPr>
              <a:t>Hillary Clinton</a:t>
            </a:r>
            <a:r>
              <a:rPr lang="en-IE" sz="2400" i="1">
                <a:solidFill>
                  <a:schemeClr val="dk1"/>
                </a:solidFill>
              </a:rPr>
              <a:t> as </a:t>
            </a:r>
            <a:r>
              <a:rPr lang="en-IE" sz="2400" i="1">
                <a:solidFill>
                  <a:srgbClr val="980000"/>
                </a:solidFill>
              </a:rPr>
              <a:t>his secretary of state</a:t>
            </a:r>
            <a:r>
              <a:rPr lang="en-IE" sz="2400" i="1">
                <a:solidFill>
                  <a:schemeClr val="dk1"/>
                </a:solidFill>
              </a:rPr>
              <a:t> on </a:t>
            </a:r>
            <a:r>
              <a:rPr lang="en-IE" sz="2400" i="1">
                <a:solidFill>
                  <a:srgbClr val="38761D"/>
                </a:solidFill>
              </a:rPr>
              <a:t>Monday</a:t>
            </a:r>
            <a:r>
              <a:rPr lang="en-IE" sz="2400" i="1">
                <a:solidFill>
                  <a:schemeClr val="dk1"/>
                </a:solidFill>
              </a:rPr>
              <a:t>. </a:t>
            </a:r>
            <a:r>
              <a:rPr lang="en-IE" sz="2400" i="1">
                <a:solidFill>
                  <a:srgbClr val="980000"/>
                </a:solidFill>
              </a:rPr>
              <a:t>He </a:t>
            </a:r>
            <a:r>
              <a:rPr lang="en-IE" sz="2400" i="1">
                <a:solidFill>
                  <a:schemeClr val="dk1"/>
                </a:solidFill>
              </a:rPr>
              <a:t>chose </a:t>
            </a:r>
            <a:r>
              <a:rPr lang="en-IE" sz="2400" i="1">
                <a:solidFill>
                  <a:srgbClr val="BF9000"/>
                </a:solidFill>
              </a:rPr>
              <a:t>her </a:t>
            </a:r>
            <a:r>
              <a:rPr lang="en-IE" sz="2400" i="1">
                <a:solidFill>
                  <a:schemeClr val="dk1"/>
                </a:solidFill>
              </a:rPr>
              <a:t>because </a:t>
            </a:r>
            <a:r>
              <a:rPr lang="en-IE" sz="2400" i="1">
                <a:solidFill>
                  <a:srgbClr val="BF9000"/>
                </a:solidFill>
              </a:rPr>
              <a:t>she</a:t>
            </a:r>
            <a:r>
              <a:rPr lang="en-IE" sz="2400" i="1">
                <a:solidFill>
                  <a:schemeClr val="dk1"/>
                </a:solidFill>
              </a:rPr>
              <a:t> had foreign affairs experience as</a:t>
            </a:r>
            <a:r>
              <a:rPr lang="en-IE" sz="2400" i="1">
                <a:solidFill>
                  <a:srgbClr val="BF9000"/>
                </a:solidFill>
              </a:rPr>
              <a:t> a former First Lady</a:t>
            </a:r>
            <a:r>
              <a:rPr lang="en-IE" sz="2400" i="1">
                <a:solidFill>
                  <a:schemeClr val="dk1"/>
                </a:solidFill>
              </a:rPr>
              <a:t>.</a:t>
            </a:r>
            <a:endParaRPr sz="2400">
              <a:solidFill>
                <a:schemeClr val="dk1"/>
              </a:solidFill>
            </a:endParaRPr>
          </a:p>
          <a:p>
            <a:pPr marL="0" marR="0" lvl="0" indent="0" algn="l" rtl="0">
              <a:lnSpc>
                <a:spcPct val="100000"/>
              </a:lnSpc>
              <a:spcBef>
                <a:spcPts val="0"/>
              </a:spcBef>
              <a:spcAft>
                <a:spcPts val="0"/>
              </a:spcAft>
              <a:buClr>
                <a:srgbClr val="3F3F3F"/>
              </a:buClr>
              <a:buSzPts val="2800"/>
              <a:buFont typeface="Arial"/>
              <a:buNone/>
            </a:pPr>
            <a:endParaRPr>
              <a:solidFill>
                <a:schemeClr val="dk1"/>
              </a:solidFill>
            </a:endParaRPr>
          </a:p>
        </p:txBody>
      </p:sp>
      <p:sp>
        <p:nvSpPr>
          <p:cNvPr id="885" name="Google Shape;885;p76"/>
          <p:cNvSpPr txBox="1"/>
          <p:nvPr/>
        </p:nvSpPr>
        <p:spPr>
          <a:xfrm>
            <a:off x="5207700" y="6106450"/>
            <a:ext cx="69018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E" sz="1200" i="1"/>
              <a:t>Example taken from: </a:t>
            </a:r>
            <a:r>
              <a:rPr lang="en-IE" sz="1200" i="1" u="sng">
                <a:solidFill>
                  <a:schemeClr val="hlink"/>
                </a:solidFill>
                <a:hlinkClick r:id="rId3"/>
              </a:rPr>
              <a:t>https://web.stanford.edu/class/cs224n/slides/cs224n-2019-lecture16-coref.pdf</a:t>
            </a:r>
            <a:r>
              <a:rPr lang="en-IE" sz="1200" i="1"/>
              <a:t> </a:t>
            </a:r>
            <a:endParaRPr sz="1200" i="1"/>
          </a:p>
        </p:txBody>
      </p:sp>
    </p:spTree>
    <p:extLst>
      <p:ext uri="{BB962C8B-B14F-4D97-AF65-F5344CB8AC3E}">
        <p14:creationId xmlns:p14="http://schemas.microsoft.com/office/powerpoint/2010/main" val="35984505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77"/>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Overview</a:t>
            </a:r>
            <a:endParaRPr/>
          </a:p>
        </p:txBody>
      </p:sp>
      <p:sp>
        <p:nvSpPr>
          <p:cNvPr id="891" name="Google Shape;891;p77"/>
          <p:cNvSpPr txBox="1">
            <a:spLocks noGrp="1"/>
          </p:cNvSpPr>
          <p:nvPr>
            <p:ph type="body" idx="1"/>
          </p:nvPr>
        </p:nvSpPr>
        <p:spPr>
          <a:xfrm>
            <a:off x="838200" y="1687825"/>
            <a:ext cx="10515600" cy="4095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3F3F3F"/>
              </a:buClr>
              <a:buSzPts val="2800"/>
              <a:buFont typeface="Arial"/>
              <a:buNone/>
            </a:pPr>
            <a:r>
              <a:rPr lang="en-IE"/>
              <a:t>Foundations in linguistic theory </a:t>
            </a:r>
            <a:endParaRPr/>
          </a:p>
          <a:p>
            <a:pPr marL="0" marR="0" lvl="0" indent="0" algn="l" rtl="0">
              <a:lnSpc>
                <a:spcPct val="115000"/>
              </a:lnSpc>
              <a:spcBef>
                <a:spcPts val="0"/>
              </a:spcBef>
              <a:spcAft>
                <a:spcPts val="0"/>
              </a:spcAft>
              <a:buClr>
                <a:srgbClr val="3F3F3F"/>
              </a:buClr>
              <a:buSzPts val="2800"/>
              <a:buFont typeface="Arial"/>
              <a:buNone/>
            </a:pPr>
            <a:r>
              <a:rPr lang="en-IE"/>
              <a:t>Linguistic levels of analysis</a:t>
            </a:r>
            <a:endParaRPr/>
          </a:p>
          <a:p>
            <a:pPr marL="457200" marR="0" lvl="0" indent="-406400" algn="l" rtl="0">
              <a:lnSpc>
                <a:spcPct val="115000"/>
              </a:lnSpc>
              <a:spcBef>
                <a:spcPts val="0"/>
              </a:spcBef>
              <a:spcAft>
                <a:spcPts val="0"/>
              </a:spcAft>
              <a:buSzPts val="2800"/>
              <a:buChar char="•"/>
            </a:pPr>
            <a:r>
              <a:rPr lang="en-IE"/>
              <a:t>Morphology</a:t>
            </a:r>
            <a:endParaRPr/>
          </a:p>
          <a:p>
            <a:pPr marL="457200" marR="0" lvl="0" indent="-406400" algn="l" rtl="0">
              <a:lnSpc>
                <a:spcPct val="115000"/>
              </a:lnSpc>
              <a:spcBef>
                <a:spcPts val="0"/>
              </a:spcBef>
              <a:spcAft>
                <a:spcPts val="0"/>
              </a:spcAft>
              <a:buSzPts val="2800"/>
              <a:buChar char="•"/>
            </a:pPr>
            <a:r>
              <a:rPr lang="en-IE"/>
              <a:t>Syntax</a:t>
            </a:r>
            <a:endParaRPr/>
          </a:p>
          <a:p>
            <a:pPr marL="457200" marR="0" lvl="0" indent="-406400" algn="l" rtl="0">
              <a:lnSpc>
                <a:spcPct val="115000"/>
              </a:lnSpc>
              <a:spcBef>
                <a:spcPts val="0"/>
              </a:spcBef>
              <a:spcAft>
                <a:spcPts val="0"/>
              </a:spcAft>
              <a:buSzPts val="2800"/>
              <a:buChar char="•"/>
            </a:pPr>
            <a:r>
              <a:rPr lang="en-IE"/>
              <a:t>Semantics</a:t>
            </a:r>
            <a:endParaRPr/>
          </a:p>
          <a:p>
            <a:pPr marL="0" marR="0" lvl="0" indent="0" algn="l" rtl="0">
              <a:lnSpc>
                <a:spcPct val="115000"/>
              </a:lnSpc>
              <a:spcBef>
                <a:spcPts val="0"/>
              </a:spcBef>
              <a:spcAft>
                <a:spcPts val="0"/>
              </a:spcAft>
              <a:buClr>
                <a:srgbClr val="3F3F3F"/>
              </a:buClr>
              <a:buSzPts val="2800"/>
              <a:buFont typeface="Arial"/>
              <a:buNone/>
            </a:pPr>
            <a:r>
              <a:rPr lang="en-IE" b="1"/>
              <a:t>Types of language data</a:t>
            </a:r>
            <a:endParaRPr b="1"/>
          </a:p>
          <a:p>
            <a:pPr marL="457200" marR="0" lvl="0" indent="-406400" algn="l" rtl="0">
              <a:lnSpc>
                <a:spcPct val="115000"/>
              </a:lnSpc>
              <a:spcBef>
                <a:spcPts val="0"/>
              </a:spcBef>
              <a:spcAft>
                <a:spcPts val="0"/>
              </a:spcAft>
              <a:buSzPts val="2800"/>
              <a:buChar char="•"/>
            </a:pPr>
            <a:r>
              <a:rPr lang="en-IE"/>
              <a:t>Corpus</a:t>
            </a:r>
            <a:endParaRPr/>
          </a:p>
          <a:p>
            <a:pPr marL="457200" marR="0" lvl="0" indent="-406400" algn="l" rtl="0">
              <a:lnSpc>
                <a:spcPct val="115000"/>
              </a:lnSpc>
              <a:spcBef>
                <a:spcPts val="0"/>
              </a:spcBef>
              <a:spcAft>
                <a:spcPts val="0"/>
              </a:spcAft>
              <a:buSzPts val="2800"/>
              <a:buChar char="•"/>
            </a:pPr>
            <a:r>
              <a:rPr lang="en-IE"/>
              <a:t>Lexicon</a:t>
            </a:r>
            <a:endParaRPr/>
          </a:p>
          <a:p>
            <a:pPr marL="0" marR="0" lvl="0" indent="0" algn="l" rtl="0">
              <a:lnSpc>
                <a:spcPct val="100000"/>
              </a:lnSpc>
              <a:spcBef>
                <a:spcPts val="1000"/>
              </a:spcBef>
              <a:spcAft>
                <a:spcPts val="0"/>
              </a:spcAft>
              <a:buClr>
                <a:srgbClr val="3F3F3F"/>
              </a:buClr>
              <a:buSzPts val="2800"/>
              <a:buFont typeface="Arial"/>
              <a:buNone/>
            </a:pPr>
            <a:endParaRPr sz="2400"/>
          </a:p>
        </p:txBody>
      </p:sp>
    </p:spTree>
    <p:extLst>
      <p:ext uri="{BB962C8B-B14F-4D97-AF65-F5344CB8AC3E}">
        <p14:creationId xmlns:p14="http://schemas.microsoft.com/office/powerpoint/2010/main" val="41502243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78"/>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Types of Language Data </a:t>
            </a:r>
            <a:endParaRPr sz="4400" b="0" i="0" u="none" strike="noStrike" cap="none">
              <a:solidFill>
                <a:srgbClr val="75114A"/>
              </a:solidFill>
              <a:latin typeface="Calibri"/>
              <a:ea typeface="Calibri"/>
              <a:cs typeface="Calibri"/>
              <a:sym typeface="Calibri"/>
            </a:endParaRPr>
          </a:p>
        </p:txBody>
      </p:sp>
      <p:graphicFrame>
        <p:nvGraphicFramePr>
          <p:cNvPr id="897" name="Google Shape;897;p78"/>
          <p:cNvGraphicFramePr/>
          <p:nvPr/>
        </p:nvGraphicFramePr>
        <p:xfrm>
          <a:off x="1003347" y="1493168"/>
          <a:ext cx="9500000" cy="3992950"/>
        </p:xfrm>
        <a:graphic>
          <a:graphicData uri="http://schemas.openxmlformats.org/drawingml/2006/table">
            <a:tbl>
              <a:tblPr firstRow="1" bandRow="1">
                <a:noFill/>
              </a:tblPr>
              <a:tblGrid>
                <a:gridCol w="2377150">
                  <a:extLst>
                    <a:ext uri="{9D8B030D-6E8A-4147-A177-3AD203B41FA5}">
                      <a16:colId xmlns:a16="http://schemas.microsoft.com/office/drawing/2014/main" val="20000"/>
                    </a:ext>
                  </a:extLst>
                </a:gridCol>
                <a:gridCol w="7122850">
                  <a:extLst>
                    <a:ext uri="{9D8B030D-6E8A-4147-A177-3AD203B41FA5}">
                      <a16:colId xmlns:a16="http://schemas.microsoft.com/office/drawing/2014/main" val="20001"/>
                    </a:ext>
                  </a:extLst>
                </a:gridCol>
              </a:tblGrid>
              <a:tr h="273850">
                <a:tc>
                  <a:txBody>
                    <a:bodyPr/>
                    <a:lstStyle/>
                    <a:p>
                      <a:pPr marL="0" marR="0" lvl="0" indent="0" algn="l" rtl="0">
                        <a:lnSpc>
                          <a:spcPct val="100000"/>
                        </a:lnSpc>
                        <a:spcBef>
                          <a:spcPts val="1000"/>
                        </a:spcBef>
                        <a:spcAft>
                          <a:spcPts val="1000"/>
                        </a:spcAft>
                        <a:buClr>
                          <a:srgbClr val="000000"/>
                        </a:buClr>
                        <a:buSzPts val="2000"/>
                        <a:buFont typeface="Arial"/>
                        <a:buNone/>
                      </a:pPr>
                      <a:r>
                        <a:rPr lang="en-IE" sz="2000">
                          <a:solidFill>
                            <a:schemeClr val="dk1"/>
                          </a:solidFill>
                        </a:rPr>
                        <a:t>Language Data</a:t>
                      </a:r>
                      <a:endParaRPr sz="2000" u="none" strike="noStrike" cap="none">
                        <a:solidFill>
                          <a:schemeClr val="dk1"/>
                        </a:solidFill>
                      </a:endParaRPr>
                    </a:p>
                  </a:txBody>
                  <a:tcPr marL="91450" marR="91450" marT="45725" marB="45725" anchor="ctr">
                    <a:solidFill>
                      <a:srgbClr val="EFEFEF"/>
                    </a:solidFill>
                  </a:tcPr>
                </a:tc>
                <a:tc>
                  <a:txBody>
                    <a:bodyPr/>
                    <a:lstStyle/>
                    <a:p>
                      <a:pPr marL="0" marR="0" lvl="0" indent="0" algn="l" rtl="0">
                        <a:lnSpc>
                          <a:spcPct val="100000"/>
                        </a:lnSpc>
                        <a:spcBef>
                          <a:spcPts val="1000"/>
                        </a:spcBef>
                        <a:spcAft>
                          <a:spcPts val="1000"/>
                        </a:spcAft>
                        <a:buClr>
                          <a:srgbClr val="000000"/>
                        </a:buClr>
                        <a:buSzPts val="2000"/>
                        <a:buFont typeface="Arial"/>
                        <a:buNone/>
                      </a:pPr>
                      <a:r>
                        <a:rPr lang="en-IE" sz="2000">
                          <a:solidFill>
                            <a:schemeClr val="dk1"/>
                          </a:solidFill>
                        </a:rPr>
                        <a:t>S</a:t>
                      </a:r>
                      <a:r>
                        <a:rPr lang="en-IE" sz="2000" u="none" strike="noStrike" cap="none">
                          <a:solidFill>
                            <a:schemeClr val="dk1"/>
                          </a:solidFill>
                        </a:rPr>
                        <a:t>pecifics</a:t>
                      </a:r>
                      <a:endParaRPr sz="2000" u="none" strike="noStrike" cap="none"/>
                    </a:p>
                  </a:txBody>
                  <a:tcPr marL="91450" marR="91450" marT="45725" marB="45725" anchor="ctr">
                    <a:solidFill>
                      <a:srgbClr val="EFEFEF"/>
                    </a:solidFill>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2000"/>
                        <a:buFont typeface="Arial"/>
                        <a:buNone/>
                      </a:pPr>
                      <a:r>
                        <a:rPr lang="en-IE" sz="2000"/>
                        <a:t>formal </a:t>
                      </a:r>
                      <a:r>
                        <a:rPr lang="en-IE" sz="2000" i="0" u="none" strike="noStrike" cap="none">
                          <a:solidFill>
                            <a:schemeClr val="dk1"/>
                          </a:solidFill>
                        </a:rPr>
                        <a:t>reports</a:t>
                      </a:r>
                      <a:endParaRPr sz="2000" u="none" strike="noStrike" cap="none"/>
                    </a:p>
                  </a:txBody>
                  <a:tcPr marL="91450" marR="91450" marT="45725" marB="45725">
                    <a:solidFill>
                      <a:srgbClr val="EFEFEF"/>
                    </a:solidFill>
                  </a:tcPr>
                </a:tc>
                <a:tc>
                  <a:txBody>
                    <a:bodyPr/>
                    <a:lstStyle/>
                    <a:p>
                      <a:pPr marL="457200" marR="0" lvl="0" indent="-355600" algn="l" rtl="0">
                        <a:lnSpc>
                          <a:spcPct val="100000"/>
                        </a:lnSpc>
                        <a:spcBef>
                          <a:spcPts val="0"/>
                        </a:spcBef>
                        <a:spcAft>
                          <a:spcPts val="0"/>
                        </a:spcAft>
                        <a:buSzPts val="2000"/>
                        <a:buChar char="●"/>
                      </a:pPr>
                      <a:r>
                        <a:rPr lang="en-IE" sz="2000"/>
                        <a:t>complete grammatical sentences</a:t>
                      </a:r>
                      <a:endParaRPr sz="2000" u="none" strike="noStrike" cap="none"/>
                    </a:p>
                  </a:txBody>
                  <a:tcPr marL="91450" marR="91450" marT="45725" marB="45725">
                    <a:solidFill>
                      <a:srgbClr val="EFEFEF"/>
                    </a:solidFill>
                  </a:tcPr>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2000"/>
                        <a:buFont typeface="Arial"/>
                        <a:buNone/>
                      </a:pPr>
                      <a:r>
                        <a:rPr lang="en-IE" sz="2000" i="0" u="none" strike="noStrike" cap="none">
                          <a:solidFill>
                            <a:schemeClr val="dk1"/>
                          </a:solidFill>
                        </a:rPr>
                        <a:t>slides </a:t>
                      </a:r>
                      <a:endParaRPr sz="2000" u="none" strike="noStrike" cap="none"/>
                    </a:p>
                  </a:txBody>
                  <a:tcPr marL="91450" marR="91450" marT="45725" marB="45725">
                    <a:solidFill>
                      <a:srgbClr val="EFEFEF"/>
                    </a:solidFill>
                  </a:tcPr>
                </a:tc>
                <a:tc>
                  <a:txBody>
                    <a:bodyPr/>
                    <a:lstStyle/>
                    <a:p>
                      <a:pPr marL="457200" marR="0" lvl="0" indent="-355600" algn="l" rtl="0">
                        <a:lnSpc>
                          <a:spcPct val="100000"/>
                        </a:lnSpc>
                        <a:spcBef>
                          <a:spcPts val="0"/>
                        </a:spcBef>
                        <a:spcAft>
                          <a:spcPts val="0"/>
                        </a:spcAft>
                        <a:buSzPts val="2000"/>
                        <a:buChar char="●"/>
                      </a:pPr>
                      <a:r>
                        <a:rPr lang="en-IE" sz="2000" u="none" strike="noStrike" cap="none">
                          <a:solidFill>
                            <a:schemeClr val="dk1"/>
                          </a:solidFill>
                        </a:rPr>
                        <a:t>incomplete ungrammati</a:t>
                      </a:r>
                      <a:r>
                        <a:rPr lang="en-IE" sz="2000"/>
                        <a:t>cal </a:t>
                      </a:r>
                      <a:r>
                        <a:rPr lang="en-IE" sz="2000" u="none" strike="noStrike" cap="none">
                          <a:solidFill>
                            <a:schemeClr val="dk1"/>
                          </a:solidFill>
                        </a:rPr>
                        <a:t>sentences</a:t>
                      </a:r>
                      <a:r>
                        <a:rPr lang="en-IE" sz="2000"/>
                        <a:t> and </a:t>
                      </a:r>
                      <a:r>
                        <a:rPr lang="en-IE" sz="2000" u="none" strike="noStrike" cap="none">
                          <a:solidFill>
                            <a:schemeClr val="dk1"/>
                          </a:solidFill>
                        </a:rPr>
                        <a:t>phrases</a:t>
                      </a:r>
                      <a:endParaRPr sz="2000" u="none" strike="noStrike" cap="none"/>
                    </a:p>
                  </a:txBody>
                  <a:tcPr marL="91450" marR="91450" marT="45725" marB="45725">
                    <a:solidFill>
                      <a:srgbClr val="EFEFEF"/>
                    </a:solidFill>
                  </a:tcPr>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chemeClr val="dk1"/>
                        </a:buClr>
                        <a:buSzPts val="2000"/>
                        <a:buFont typeface="Arial"/>
                        <a:buNone/>
                      </a:pPr>
                      <a:r>
                        <a:rPr lang="en-IE" sz="2000" i="0" u="none" strike="noStrike" cap="none">
                          <a:solidFill>
                            <a:schemeClr val="dk1"/>
                          </a:solidFill>
                        </a:rPr>
                        <a:t>text fields in </a:t>
                      </a:r>
                      <a:r>
                        <a:rPr lang="en-IE" sz="2000"/>
                        <a:t>DBs</a:t>
                      </a:r>
                      <a:endParaRPr sz="2000" u="none" strike="noStrike" cap="none"/>
                    </a:p>
                  </a:txBody>
                  <a:tcPr marL="91450" marR="91450" marT="45725" marB="45725">
                    <a:solidFill>
                      <a:srgbClr val="EFEFEF"/>
                    </a:solidFill>
                  </a:tcPr>
                </a:tc>
                <a:tc>
                  <a:txBody>
                    <a:bodyPr/>
                    <a:lstStyle/>
                    <a:p>
                      <a:pPr marL="457200" marR="0" lvl="0" indent="-355600" algn="l" rtl="0">
                        <a:lnSpc>
                          <a:spcPct val="100000"/>
                        </a:lnSpc>
                        <a:spcBef>
                          <a:spcPts val="0"/>
                        </a:spcBef>
                        <a:spcAft>
                          <a:spcPts val="0"/>
                        </a:spcAft>
                        <a:buSzPts val="2000"/>
                        <a:buChar char="●"/>
                      </a:pPr>
                      <a:r>
                        <a:rPr lang="en-IE" sz="2000"/>
                        <a:t>incomplete ungrammatical </a:t>
                      </a:r>
                      <a:r>
                        <a:rPr lang="en-IE" sz="2000" u="none" strike="noStrike" cap="none">
                          <a:solidFill>
                            <a:schemeClr val="dk1"/>
                          </a:solidFill>
                        </a:rPr>
                        <a:t>sentences</a:t>
                      </a:r>
                      <a:r>
                        <a:rPr lang="en-IE" sz="2000"/>
                        <a:t> and </a:t>
                      </a:r>
                      <a:r>
                        <a:rPr lang="en-IE" sz="2000" u="none" strike="noStrike" cap="none">
                          <a:solidFill>
                            <a:schemeClr val="dk1"/>
                          </a:solidFill>
                        </a:rPr>
                        <a:t>phrases</a:t>
                      </a:r>
                      <a:endParaRPr sz="2000"/>
                    </a:p>
                    <a:p>
                      <a:pPr marL="457200" marR="0" lvl="0" indent="-355600" algn="l" rtl="0">
                        <a:lnSpc>
                          <a:spcPct val="100000"/>
                        </a:lnSpc>
                        <a:spcBef>
                          <a:spcPts val="0"/>
                        </a:spcBef>
                        <a:spcAft>
                          <a:spcPts val="0"/>
                        </a:spcAft>
                        <a:buClr>
                          <a:schemeClr val="dk1"/>
                        </a:buClr>
                        <a:buSzPts val="2000"/>
                        <a:buChar char="●"/>
                      </a:pPr>
                      <a:r>
                        <a:rPr lang="en-IE" sz="2000" u="none" strike="noStrike" cap="none">
                          <a:solidFill>
                            <a:schemeClr val="dk1"/>
                          </a:solidFill>
                        </a:rPr>
                        <a:t>database structure</a:t>
                      </a:r>
                      <a:endParaRPr sz="2000" u="none" strike="noStrike" cap="none"/>
                    </a:p>
                  </a:txBody>
                  <a:tcPr marL="91450" marR="91450" marT="45725" marB="45725">
                    <a:solidFill>
                      <a:srgbClr val="EFEFEF"/>
                    </a:solidFill>
                  </a:tcPr>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Clr>
                          <a:srgbClr val="000000"/>
                        </a:buClr>
                        <a:buSzPts val="2000"/>
                        <a:buFont typeface="Arial"/>
                        <a:buNone/>
                      </a:pPr>
                      <a:r>
                        <a:rPr lang="en-IE" sz="2000" i="0" u="none" strike="noStrike" cap="none">
                          <a:solidFill>
                            <a:schemeClr val="dk1"/>
                          </a:solidFill>
                        </a:rPr>
                        <a:t>emails</a:t>
                      </a:r>
                      <a:endParaRPr sz="2000" u="none" strike="noStrike" cap="none"/>
                    </a:p>
                  </a:txBody>
                  <a:tcPr marL="91450" marR="91450" marT="45725" marB="45725">
                    <a:solidFill>
                      <a:srgbClr val="EFEFEF"/>
                    </a:solidFill>
                  </a:tcPr>
                </a:tc>
                <a:tc>
                  <a:txBody>
                    <a:bodyPr/>
                    <a:lstStyle/>
                    <a:p>
                      <a:pPr marL="457200" marR="0" lvl="0" indent="-355600" algn="l" rtl="0">
                        <a:lnSpc>
                          <a:spcPct val="100000"/>
                        </a:lnSpc>
                        <a:spcBef>
                          <a:spcPts val="0"/>
                        </a:spcBef>
                        <a:spcAft>
                          <a:spcPts val="0"/>
                        </a:spcAft>
                        <a:buSzPts val="2000"/>
                        <a:buChar char="●"/>
                      </a:pPr>
                      <a:r>
                        <a:rPr lang="en-IE" sz="2000"/>
                        <a:t>incomplete ungrammatical sentences and phrases</a:t>
                      </a:r>
                      <a:endParaRPr sz="2000"/>
                    </a:p>
                    <a:p>
                      <a:pPr marL="457200" marR="0" lvl="0" indent="-355600" algn="l" rtl="0">
                        <a:lnSpc>
                          <a:spcPct val="100000"/>
                        </a:lnSpc>
                        <a:spcBef>
                          <a:spcPts val="0"/>
                        </a:spcBef>
                        <a:spcAft>
                          <a:spcPts val="0"/>
                        </a:spcAft>
                        <a:buSzPts val="2000"/>
                        <a:buChar char="●"/>
                      </a:pPr>
                      <a:r>
                        <a:rPr lang="en-IE" sz="2000" u="none" strike="noStrike" cap="none">
                          <a:solidFill>
                            <a:schemeClr val="dk1"/>
                          </a:solidFill>
                        </a:rPr>
                        <a:t>threads</a:t>
                      </a:r>
                      <a:r>
                        <a:rPr lang="en-IE" sz="2000"/>
                        <a:t> with </a:t>
                      </a:r>
                      <a:r>
                        <a:rPr lang="en-IE" sz="2000" u="none" strike="noStrike" cap="none">
                          <a:solidFill>
                            <a:schemeClr val="dk1"/>
                          </a:solidFill>
                        </a:rPr>
                        <a:t>temporal </a:t>
                      </a:r>
                      <a:r>
                        <a:rPr lang="en-IE" sz="2000"/>
                        <a:t>and </a:t>
                      </a:r>
                      <a:r>
                        <a:rPr lang="en-IE" sz="2000" u="none" strike="noStrike" cap="none">
                          <a:solidFill>
                            <a:schemeClr val="dk1"/>
                          </a:solidFill>
                        </a:rPr>
                        <a:t>social network structure</a:t>
                      </a:r>
                      <a:endParaRPr sz="2000" u="none" strike="noStrike" cap="none"/>
                    </a:p>
                  </a:txBody>
                  <a:tcPr marL="91450" marR="91450" marT="45725" marB="45725">
                    <a:solidFill>
                      <a:srgbClr val="EFEFEF"/>
                    </a:solidFill>
                  </a:tcPr>
                </a:tc>
                <a:extLst>
                  <a:ext uri="{0D108BD9-81ED-4DB2-BD59-A6C34878D82A}">
                    <a16:rowId xmlns:a16="http://schemas.microsoft.com/office/drawing/2014/main" val="10004"/>
                  </a:ext>
                </a:extLst>
              </a:tr>
              <a:tr h="370850">
                <a:tc>
                  <a:txBody>
                    <a:bodyPr/>
                    <a:lstStyle/>
                    <a:p>
                      <a:pPr marL="0" marR="0" lvl="0" indent="0" algn="l" rtl="0">
                        <a:lnSpc>
                          <a:spcPct val="100000"/>
                        </a:lnSpc>
                        <a:spcBef>
                          <a:spcPts val="0"/>
                        </a:spcBef>
                        <a:spcAft>
                          <a:spcPts val="0"/>
                        </a:spcAft>
                        <a:buClr>
                          <a:srgbClr val="000000"/>
                        </a:buClr>
                        <a:buSzPts val="2000"/>
                        <a:buFont typeface="Arial"/>
                        <a:buNone/>
                      </a:pPr>
                      <a:r>
                        <a:rPr lang="en-IE" sz="2000" i="0" u="none" strike="noStrike" cap="none">
                          <a:solidFill>
                            <a:schemeClr val="dk1"/>
                          </a:solidFill>
                        </a:rPr>
                        <a:t>social media</a:t>
                      </a:r>
                      <a:endParaRPr sz="2000" u="none" strike="noStrike" cap="none"/>
                    </a:p>
                  </a:txBody>
                  <a:tcPr marL="91450" marR="91450" marT="45725" marB="45725">
                    <a:solidFill>
                      <a:srgbClr val="EFEFEF"/>
                    </a:solidFill>
                  </a:tcPr>
                </a:tc>
                <a:tc>
                  <a:txBody>
                    <a:bodyPr/>
                    <a:lstStyle/>
                    <a:p>
                      <a:pPr marL="457200" marR="0" lvl="0" indent="-355600" algn="l" rtl="0">
                        <a:lnSpc>
                          <a:spcPct val="100000"/>
                        </a:lnSpc>
                        <a:spcBef>
                          <a:spcPts val="0"/>
                        </a:spcBef>
                        <a:spcAft>
                          <a:spcPts val="0"/>
                        </a:spcAft>
                        <a:buSzPts val="2000"/>
                        <a:buChar char="●"/>
                      </a:pPr>
                      <a:r>
                        <a:rPr lang="en-IE" sz="2000"/>
                        <a:t>incomplete ungrammatical sentences, phrases</a:t>
                      </a:r>
                      <a:endParaRPr sz="2000"/>
                    </a:p>
                    <a:p>
                      <a:pPr marL="457200" lvl="0" indent="-355600" algn="l" rtl="0">
                        <a:spcBef>
                          <a:spcPts val="0"/>
                        </a:spcBef>
                        <a:spcAft>
                          <a:spcPts val="0"/>
                        </a:spcAft>
                        <a:buSzPts val="2000"/>
                        <a:buChar char="●"/>
                      </a:pPr>
                      <a:r>
                        <a:rPr lang="en-IE" sz="2000"/>
                        <a:t>threads with temporal and social network structure</a:t>
                      </a:r>
                      <a:endParaRPr sz="2000"/>
                    </a:p>
                    <a:p>
                      <a:pPr marL="457200" marR="0" lvl="0" indent="-355600" algn="l" rtl="0">
                        <a:lnSpc>
                          <a:spcPct val="100000"/>
                        </a:lnSpc>
                        <a:spcBef>
                          <a:spcPts val="0"/>
                        </a:spcBef>
                        <a:spcAft>
                          <a:spcPts val="0"/>
                        </a:spcAft>
                        <a:buClr>
                          <a:schemeClr val="dk1"/>
                        </a:buClr>
                        <a:buSzPts val="2000"/>
                        <a:buChar char="●"/>
                      </a:pPr>
                      <a:r>
                        <a:rPr lang="en-IE" sz="2000" u="none" strike="noStrike" cap="none">
                          <a:solidFill>
                            <a:schemeClr val="dk1"/>
                          </a:solidFill>
                        </a:rPr>
                        <a:t>multimedia data</a:t>
                      </a:r>
                      <a:endParaRPr sz="2000" u="none" strike="noStrike" cap="none">
                        <a:solidFill>
                          <a:schemeClr val="dk1"/>
                        </a:solidFill>
                      </a:endParaRPr>
                    </a:p>
                  </a:txBody>
                  <a:tcPr marL="91450" marR="91450" marT="45725" marB="45725">
                    <a:solidFill>
                      <a:srgbClr val="EFEFEF"/>
                    </a:solidFill>
                  </a:tcPr>
                </a:tc>
                <a:extLst>
                  <a:ext uri="{0D108BD9-81ED-4DB2-BD59-A6C34878D82A}">
                    <a16:rowId xmlns:a16="http://schemas.microsoft.com/office/drawing/2014/main" val="10005"/>
                  </a:ext>
                </a:extLst>
              </a:tr>
              <a:tr h="370850">
                <a:tc>
                  <a:txBody>
                    <a:bodyPr/>
                    <a:lstStyle/>
                    <a:p>
                      <a:pPr marL="0" marR="0" lvl="0" indent="0" algn="l" rtl="0">
                        <a:lnSpc>
                          <a:spcPct val="100000"/>
                        </a:lnSpc>
                        <a:spcBef>
                          <a:spcPts val="0"/>
                        </a:spcBef>
                        <a:spcAft>
                          <a:spcPts val="0"/>
                        </a:spcAft>
                        <a:buClr>
                          <a:srgbClr val="000000"/>
                        </a:buClr>
                        <a:buSzPts val="2000"/>
                        <a:buFont typeface="Arial"/>
                        <a:buNone/>
                      </a:pPr>
                      <a:r>
                        <a:rPr lang="en-IE" sz="2000" i="0" u="none" strike="noStrike" cap="none">
                          <a:solidFill>
                            <a:schemeClr val="dk1"/>
                          </a:solidFill>
                        </a:rPr>
                        <a:t>…</a:t>
                      </a:r>
                      <a:endParaRPr sz="2000" u="none" strike="noStrike" cap="none"/>
                    </a:p>
                  </a:txBody>
                  <a:tcPr marL="91450" marR="91450" marT="45725" marB="45725">
                    <a:solidFill>
                      <a:srgbClr val="EFEFEF"/>
                    </a:solidFill>
                  </a:tcPr>
                </a:tc>
                <a:tc>
                  <a:txBody>
                    <a:bodyPr/>
                    <a:lstStyle/>
                    <a:p>
                      <a:pPr marL="0" marR="0" lvl="1" indent="0" algn="l" rtl="0">
                        <a:lnSpc>
                          <a:spcPct val="100000"/>
                        </a:lnSpc>
                        <a:spcBef>
                          <a:spcPts val="0"/>
                        </a:spcBef>
                        <a:spcAft>
                          <a:spcPts val="0"/>
                        </a:spcAft>
                        <a:buClr>
                          <a:schemeClr val="dk1"/>
                        </a:buClr>
                        <a:buSzPts val="2000"/>
                        <a:buFont typeface="Arial"/>
                        <a:buNone/>
                      </a:pPr>
                      <a:r>
                        <a:rPr lang="en-IE" sz="2000" u="none" strike="noStrike" cap="none">
                          <a:solidFill>
                            <a:schemeClr val="dk1"/>
                          </a:solidFill>
                        </a:rPr>
                        <a:t>…</a:t>
                      </a:r>
                      <a:endParaRPr sz="2000" u="none" strike="noStrike" cap="none"/>
                    </a:p>
                  </a:txBody>
                  <a:tcPr marL="91450" marR="91450" marT="45725" marB="45725">
                    <a:solidFill>
                      <a:srgbClr val="EFEFEF"/>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9262282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7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Types of </a:t>
            </a:r>
            <a:r>
              <a:rPr lang="en-IE"/>
              <a:t>Annotation (Data Labelling)</a:t>
            </a:r>
            <a:endParaRPr sz="4400" b="0" i="0" u="none" strike="noStrike" cap="none">
              <a:solidFill>
                <a:srgbClr val="75114A"/>
              </a:solidFill>
              <a:latin typeface="Calibri"/>
              <a:ea typeface="Calibri"/>
              <a:cs typeface="Calibri"/>
              <a:sym typeface="Calibri"/>
            </a:endParaRPr>
          </a:p>
        </p:txBody>
      </p:sp>
      <p:graphicFrame>
        <p:nvGraphicFramePr>
          <p:cNvPr id="903" name="Google Shape;903;p79"/>
          <p:cNvGraphicFramePr/>
          <p:nvPr/>
        </p:nvGraphicFramePr>
        <p:xfrm>
          <a:off x="1006700" y="1493168"/>
          <a:ext cx="10777150" cy="2878200"/>
        </p:xfrm>
        <a:graphic>
          <a:graphicData uri="http://schemas.openxmlformats.org/drawingml/2006/table">
            <a:tbl>
              <a:tblPr firstRow="1" bandRow="1">
                <a:noFill/>
              </a:tblPr>
              <a:tblGrid>
                <a:gridCol w="1835250">
                  <a:extLst>
                    <a:ext uri="{9D8B030D-6E8A-4147-A177-3AD203B41FA5}">
                      <a16:colId xmlns:a16="http://schemas.microsoft.com/office/drawing/2014/main" val="20000"/>
                    </a:ext>
                  </a:extLst>
                </a:gridCol>
                <a:gridCol w="8941900">
                  <a:extLst>
                    <a:ext uri="{9D8B030D-6E8A-4147-A177-3AD203B41FA5}">
                      <a16:colId xmlns:a16="http://schemas.microsoft.com/office/drawing/2014/main" val="20001"/>
                    </a:ext>
                  </a:extLst>
                </a:gridCol>
              </a:tblGrid>
              <a:tr h="500700">
                <a:tc>
                  <a:txBody>
                    <a:bodyPr/>
                    <a:lstStyle/>
                    <a:p>
                      <a:pPr marL="0" marR="0" lvl="0" indent="0" algn="l" rtl="0">
                        <a:lnSpc>
                          <a:spcPct val="100000"/>
                        </a:lnSpc>
                        <a:spcBef>
                          <a:spcPts val="1000"/>
                        </a:spcBef>
                        <a:spcAft>
                          <a:spcPts val="1000"/>
                        </a:spcAft>
                        <a:buClr>
                          <a:srgbClr val="000000"/>
                        </a:buClr>
                        <a:buSzPts val="2000"/>
                        <a:buFont typeface="Arial"/>
                        <a:buNone/>
                      </a:pPr>
                      <a:r>
                        <a:rPr lang="en-IE" sz="2000">
                          <a:solidFill>
                            <a:schemeClr val="dk1"/>
                          </a:solidFill>
                        </a:rPr>
                        <a:t>Annotation</a:t>
                      </a:r>
                      <a:endParaRPr sz="2000" u="none" strike="noStrike" cap="none">
                        <a:solidFill>
                          <a:schemeClr val="dk1"/>
                        </a:solidFill>
                      </a:endParaRPr>
                    </a:p>
                  </a:txBody>
                  <a:tcPr marL="91450" marR="91450" marT="45725" marB="45725">
                    <a:solidFill>
                      <a:srgbClr val="EFEFEF"/>
                    </a:solidFill>
                  </a:tcPr>
                </a:tc>
                <a:tc>
                  <a:txBody>
                    <a:bodyPr/>
                    <a:lstStyle/>
                    <a:p>
                      <a:pPr marL="0" lvl="0" indent="0" algn="l" rtl="0">
                        <a:spcBef>
                          <a:spcPts val="1000"/>
                        </a:spcBef>
                        <a:spcAft>
                          <a:spcPts val="1000"/>
                        </a:spcAft>
                        <a:buClr>
                          <a:schemeClr val="dk1"/>
                        </a:buClr>
                        <a:buSzPts val="2000"/>
                        <a:buFont typeface="Arial"/>
                        <a:buNone/>
                      </a:pPr>
                      <a:r>
                        <a:rPr lang="en-IE" sz="2000">
                          <a:solidFill>
                            <a:schemeClr val="dk1"/>
                          </a:solidFill>
                        </a:rPr>
                        <a:t>Specifics</a:t>
                      </a:r>
                      <a:endParaRPr sz="2000" u="none" strike="noStrike" cap="none"/>
                    </a:p>
                  </a:txBody>
                  <a:tcPr marL="91450" marR="91450" marT="45725" marB="45725">
                    <a:solidFill>
                      <a:srgbClr val="EFEFEF"/>
                    </a:solidFill>
                  </a:tcPr>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None/>
                      </a:pPr>
                      <a:r>
                        <a:rPr lang="en-IE" sz="2000"/>
                        <a:t>p</a:t>
                      </a:r>
                      <a:r>
                        <a:rPr lang="en-IE" sz="2000" u="none" strike="noStrike" cap="none">
                          <a:solidFill>
                            <a:schemeClr val="dk1"/>
                          </a:solidFill>
                        </a:rPr>
                        <a:t>art</a:t>
                      </a:r>
                      <a:r>
                        <a:rPr lang="en-IE" sz="2000"/>
                        <a:t>-</a:t>
                      </a:r>
                      <a:r>
                        <a:rPr lang="en-IE" sz="2000" u="none" strike="noStrike" cap="none">
                          <a:solidFill>
                            <a:schemeClr val="dk1"/>
                          </a:solidFill>
                        </a:rPr>
                        <a:t>of</a:t>
                      </a:r>
                      <a:r>
                        <a:rPr lang="en-IE" sz="2000"/>
                        <a:t>-s</a:t>
                      </a:r>
                      <a:r>
                        <a:rPr lang="en-IE" sz="2000" u="none" strike="noStrike" cap="none">
                          <a:solidFill>
                            <a:schemeClr val="dk1"/>
                          </a:solidFill>
                        </a:rPr>
                        <a:t>peech</a:t>
                      </a:r>
                      <a:endParaRPr sz="2000" u="none" strike="noStrike" cap="none">
                        <a:solidFill>
                          <a:schemeClr val="dk1"/>
                        </a:solidFill>
                      </a:endParaRPr>
                    </a:p>
                  </a:txBody>
                  <a:tcPr marL="91450" marR="91450" marT="45725" marB="45725">
                    <a:solidFill>
                      <a:srgbClr val="EFEFEF"/>
                    </a:solidFill>
                  </a:tcPr>
                </a:tc>
                <a:tc>
                  <a:txBody>
                    <a:bodyPr/>
                    <a:lstStyle/>
                    <a:p>
                      <a:pPr marL="0" marR="0" lvl="0" indent="0" algn="l" rtl="0">
                        <a:lnSpc>
                          <a:spcPct val="100000"/>
                        </a:lnSpc>
                        <a:spcBef>
                          <a:spcPts val="0"/>
                        </a:spcBef>
                        <a:spcAft>
                          <a:spcPts val="0"/>
                        </a:spcAft>
                        <a:buNone/>
                      </a:pPr>
                      <a:r>
                        <a:rPr lang="en-IE" sz="2000" u="none" strike="noStrike" cap="none">
                          <a:solidFill>
                            <a:schemeClr val="dk1"/>
                          </a:solidFill>
                        </a:rPr>
                        <a:t>annotat</a:t>
                      </a:r>
                      <a:r>
                        <a:rPr lang="en-IE" sz="2000"/>
                        <a:t>ion of words </a:t>
                      </a:r>
                      <a:r>
                        <a:rPr lang="en-IE" sz="2000" u="none" strike="noStrike" cap="none">
                          <a:solidFill>
                            <a:schemeClr val="dk1"/>
                          </a:solidFill>
                        </a:rPr>
                        <a:t>with </a:t>
                      </a:r>
                      <a:r>
                        <a:rPr lang="en-IE" sz="2000"/>
                        <a:t>‘</a:t>
                      </a:r>
                      <a:r>
                        <a:rPr lang="en-IE" sz="2000" u="none" strike="noStrike" cap="none">
                          <a:solidFill>
                            <a:schemeClr val="dk1"/>
                          </a:solidFill>
                        </a:rPr>
                        <a:t>PoS tags</a:t>
                      </a:r>
                      <a:r>
                        <a:rPr lang="en-IE" sz="2000"/>
                        <a:t>’ (N, V, Adj, Prep,...)</a:t>
                      </a:r>
                      <a:endParaRPr sz="2000" u="none" strike="noStrike" cap="none"/>
                    </a:p>
                  </a:txBody>
                  <a:tcPr marL="91450" marR="91450" marT="45725" marB="45725">
                    <a:solidFill>
                      <a:srgbClr val="EFEFEF"/>
                    </a:solidFill>
                  </a:tcPr>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None/>
                      </a:pPr>
                      <a:r>
                        <a:rPr lang="en-IE" sz="2000" u="none" strike="noStrike" cap="none">
                          <a:solidFill>
                            <a:schemeClr val="dk1"/>
                          </a:solidFill>
                        </a:rPr>
                        <a:t>word </a:t>
                      </a:r>
                      <a:r>
                        <a:rPr lang="en-IE" sz="2000"/>
                        <a:t>sense</a:t>
                      </a:r>
                      <a:endParaRPr sz="2000" u="none" strike="noStrike" cap="none"/>
                    </a:p>
                  </a:txBody>
                  <a:tcPr marL="91450" marR="91450" marT="45725" marB="45725">
                    <a:solidFill>
                      <a:srgbClr val="EFEFEF"/>
                    </a:solidFill>
                  </a:tcPr>
                </a:tc>
                <a:tc>
                  <a:txBody>
                    <a:bodyPr/>
                    <a:lstStyle/>
                    <a:p>
                      <a:pPr marL="0" marR="0" lvl="0" indent="0" algn="l" rtl="0">
                        <a:lnSpc>
                          <a:spcPct val="100000"/>
                        </a:lnSpc>
                        <a:spcBef>
                          <a:spcPts val="0"/>
                        </a:spcBef>
                        <a:spcAft>
                          <a:spcPts val="0"/>
                        </a:spcAft>
                        <a:buNone/>
                      </a:pPr>
                      <a:r>
                        <a:rPr lang="en-IE" sz="2000" u="none" strike="noStrike" cap="none">
                          <a:solidFill>
                            <a:schemeClr val="dk1"/>
                          </a:solidFill>
                        </a:rPr>
                        <a:t>annotat</a:t>
                      </a:r>
                      <a:r>
                        <a:rPr lang="en-IE" sz="2000"/>
                        <a:t>ion</a:t>
                      </a:r>
                      <a:r>
                        <a:rPr lang="en-IE" sz="2000" u="none" strike="noStrike" cap="none">
                          <a:solidFill>
                            <a:schemeClr val="dk1"/>
                          </a:solidFill>
                        </a:rPr>
                        <a:t> of words with their </a:t>
                      </a:r>
                      <a:r>
                        <a:rPr lang="en-IE" sz="2000"/>
                        <a:t>‘sense’ (bank_01, bank_02,...)</a:t>
                      </a:r>
                      <a:endParaRPr sz="2000"/>
                    </a:p>
                  </a:txBody>
                  <a:tcPr marL="91450" marR="91450" marT="45725" marB="45725">
                    <a:solidFill>
                      <a:srgbClr val="EFEFEF"/>
                    </a:solidFill>
                  </a:tcPr>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None/>
                      </a:pPr>
                      <a:r>
                        <a:rPr lang="en-IE" sz="2000"/>
                        <a:t>semantic role</a:t>
                      </a:r>
                      <a:endParaRPr sz="2000" u="none" strike="noStrike" cap="none">
                        <a:solidFill>
                          <a:schemeClr val="dk1"/>
                        </a:solidFill>
                      </a:endParaRPr>
                    </a:p>
                  </a:txBody>
                  <a:tcPr marL="91450" marR="91450" marT="45725" marB="45725">
                    <a:solidFill>
                      <a:srgbClr val="EFEFEF"/>
                    </a:solidFill>
                  </a:tcPr>
                </a:tc>
                <a:tc>
                  <a:txBody>
                    <a:bodyPr/>
                    <a:lstStyle/>
                    <a:p>
                      <a:pPr marL="0" lvl="0" indent="0" algn="l" rtl="0">
                        <a:spcBef>
                          <a:spcPts val="0"/>
                        </a:spcBef>
                        <a:spcAft>
                          <a:spcPts val="0"/>
                        </a:spcAft>
                        <a:buNone/>
                      </a:pPr>
                      <a:r>
                        <a:rPr lang="en-IE" sz="2000"/>
                        <a:t>annotation of words with their ‘semantic role’ (Agent, Recipient, Instrument,...)</a:t>
                      </a:r>
                      <a:endParaRPr sz="2000"/>
                    </a:p>
                  </a:txBody>
                  <a:tcPr marL="91450" marR="91450" marT="45725" marB="45725">
                    <a:solidFill>
                      <a:srgbClr val="EFEFEF"/>
                    </a:solidFill>
                  </a:tcPr>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None/>
                      </a:pPr>
                      <a:r>
                        <a:rPr lang="en-IE" sz="2000" u="none" strike="noStrike" cap="none">
                          <a:solidFill>
                            <a:schemeClr val="dk1"/>
                          </a:solidFill>
                        </a:rPr>
                        <a:t>entity type</a:t>
                      </a:r>
                      <a:endParaRPr sz="2000" u="none" strike="noStrike" cap="none"/>
                    </a:p>
                  </a:txBody>
                  <a:tcPr marL="91450" marR="91450" marT="45725" marB="45725">
                    <a:solidFill>
                      <a:srgbClr val="EFEFEF"/>
                    </a:solidFill>
                  </a:tcPr>
                </a:tc>
                <a:tc>
                  <a:txBody>
                    <a:bodyPr/>
                    <a:lstStyle/>
                    <a:p>
                      <a:pPr marL="0" marR="0" lvl="0" indent="0" algn="l" rtl="0">
                        <a:lnSpc>
                          <a:spcPct val="100000"/>
                        </a:lnSpc>
                        <a:spcBef>
                          <a:spcPts val="0"/>
                        </a:spcBef>
                        <a:spcAft>
                          <a:spcPts val="0"/>
                        </a:spcAft>
                        <a:buNone/>
                      </a:pPr>
                      <a:r>
                        <a:rPr lang="en-IE" sz="2000" u="none" strike="noStrike" cap="none">
                          <a:solidFill>
                            <a:schemeClr val="dk1"/>
                          </a:solidFill>
                        </a:rPr>
                        <a:t>annotat</a:t>
                      </a:r>
                      <a:r>
                        <a:rPr lang="en-IE" sz="2000"/>
                        <a:t>ion of words</a:t>
                      </a:r>
                      <a:r>
                        <a:rPr lang="en-IE" sz="2000" u="none" strike="noStrike" cap="none">
                          <a:solidFill>
                            <a:schemeClr val="dk1"/>
                          </a:solidFill>
                        </a:rPr>
                        <a:t> with</a:t>
                      </a:r>
                      <a:r>
                        <a:rPr lang="en-IE" sz="2000"/>
                        <a:t> a type of</a:t>
                      </a:r>
                      <a:r>
                        <a:rPr lang="en-IE" sz="2000" u="none" strike="noStrike" cap="none">
                          <a:solidFill>
                            <a:schemeClr val="dk1"/>
                          </a:solidFill>
                        </a:rPr>
                        <a:t> </a:t>
                      </a:r>
                      <a:r>
                        <a:rPr lang="en-IE" sz="2000"/>
                        <a:t>‘entity’ </a:t>
                      </a:r>
                      <a:r>
                        <a:rPr lang="en-IE" sz="2000" u="none" strike="noStrike" cap="none">
                          <a:solidFill>
                            <a:schemeClr val="dk1"/>
                          </a:solidFill>
                        </a:rPr>
                        <a:t>(</a:t>
                      </a:r>
                      <a:r>
                        <a:rPr lang="en-IE" sz="2000"/>
                        <a:t>Person, Location, Organization,</a:t>
                      </a:r>
                      <a:r>
                        <a:rPr lang="en-IE" sz="2000" u="none" strike="noStrike" cap="none">
                          <a:solidFill>
                            <a:schemeClr val="dk1"/>
                          </a:solidFill>
                        </a:rPr>
                        <a:t>…) </a:t>
                      </a:r>
                      <a:endParaRPr sz="2000" u="none" strike="noStrike" cap="none"/>
                    </a:p>
                  </a:txBody>
                  <a:tcPr marL="91450" marR="91450" marT="45725" marB="45725">
                    <a:solidFill>
                      <a:srgbClr val="EFEFEF"/>
                    </a:solidFill>
                  </a:tcPr>
                </a:tc>
                <a:extLst>
                  <a:ext uri="{0D108BD9-81ED-4DB2-BD59-A6C34878D82A}">
                    <a16:rowId xmlns:a16="http://schemas.microsoft.com/office/drawing/2014/main" val="10004"/>
                  </a:ext>
                </a:extLst>
              </a:tr>
              <a:tr h="370850">
                <a:tc>
                  <a:txBody>
                    <a:bodyPr/>
                    <a:lstStyle/>
                    <a:p>
                      <a:pPr marL="0" marR="0" lvl="0" indent="0" algn="l" rtl="0">
                        <a:lnSpc>
                          <a:spcPct val="100000"/>
                        </a:lnSpc>
                        <a:spcBef>
                          <a:spcPts val="0"/>
                        </a:spcBef>
                        <a:spcAft>
                          <a:spcPts val="0"/>
                        </a:spcAft>
                        <a:buNone/>
                      </a:pPr>
                      <a:r>
                        <a:rPr lang="en-IE" sz="2000" u="none" strike="noStrike" cap="none">
                          <a:solidFill>
                            <a:schemeClr val="dk1"/>
                          </a:solidFill>
                        </a:rPr>
                        <a:t>translation</a:t>
                      </a:r>
                      <a:endParaRPr sz="2000" u="none" strike="noStrike" cap="none"/>
                    </a:p>
                  </a:txBody>
                  <a:tcPr marL="91450" marR="91450" marT="45725" marB="45725">
                    <a:solidFill>
                      <a:srgbClr val="EFEFEF"/>
                    </a:solidFill>
                  </a:tcPr>
                </a:tc>
                <a:tc>
                  <a:txBody>
                    <a:bodyPr/>
                    <a:lstStyle/>
                    <a:p>
                      <a:pPr marL="0" marR="0" lvl="0" indent="0" algn="l" rtl="0">
                        <a:lnSpc>
                          <a:spcPct val="100000"/>
                        </a:lnSpc>
                        <a:spcBef>
                          <a:spcPts val="0"/>
                        </a:spcBef>
                        <a:spcAft>
                          <a:spcPts val="0"/>
                        </a:spcAft>
                        <a:buNone/>
                      </a:pPr>
                      <a:r>
                        <a:rPr lang="en-IE" sz="2000" u="none" strike="noStrike" cap="none">
                          <a:solidFill>
                            <a:schemeClr val="dk1"/>
                          </a:solidFill>
                        </a:rPr>
                        <a:t>words in a </a:t>
                      </a:r>
                      <a:r>
                        <a:rPr lang="en-IE" sz="2000"/>
                        <a:t>‘</a:t>
                      </a:r>
                      <a:r>
                        <a:rPr lang="en-IE" sz="2000" u="none" strike="noStrike" cap="none">
                          <a:solidFill>
                            <a:schemeClr val="dk1"/>
                          </a:solidFill>
                        </a:rPr>
                        <a:t>corpus</a:t>
                      </a:r>
                      <a:r>
                        <a:rPr lang="en-IE" sz="2000"/>
                        <a:t>’ </a:t>
                      </a:r>
                      <a:r>
                        <a:rPr lang="en-IE" sz="2000" u="none" strike="noStrike" cap="none">
                          <a:solidFill>
                            <a:schemeClr val="dk1"/>
                          </a:solidFill>
                        </a:rPr>
                        <a:t>in language A </a:t>
                      </a:r>
                      <a:r>
                        <a:rPr lang="en-IE" sz="2000"/>
                        <a:t>aligned </a:t>
                      </a:r>
                      <a:r>
                        <a:rPr lang="en-IE" sz="2000" u="none" strike="noStrike" cap="none">
                          <a:solidFill>
                            <a:schemeClr val="dk1"/>
                          </a:solidFill>
                        </a:rPr>
                        <a:t>to </a:t>
                      </a:r>
                      <a:r>
                        <a:rPr lang="en-IE" sz="2000"/>
                        <a:t>words </a:t>
                      </a:r>
                      <a:r>
                        <a:rPr lang="en-IE" sz="2000" u="none" strike="noStrike" cap="none">
                          <a:solidFill>
                            <a:schemeClr val="dk1"/>
                          </a:solidFill>
                        </a:rPr>
                        <a:t>in a </a:t>
                      </a:r>
                      <a:r>
                        <a:rPr lang="en-IE" sz="2000"/>
                        <a:t>‘</a:t>
                      </a:r>
                      <a:r>
                        <a:rPr lang="en-IE" sz="2000" u="none" strike="noStrike" cap="none">
                          <a:solidFill>
                            <a:schemeClr val="dk1"/>
                          </a:solidFill>
                        </a:rPr>
                        <a:t>corpus</a:t>
                      </a:r>
                      <a:r>
                        <a:rPr lang="en-IE" sz="2000"/>
                        <a:t>’</a:t>
                      </a:r>
                      <a:r>
                        <a:rPr lang="en-IE" sz="2000" u="none" strike="noStrike" cap="none">
                          <a:solidFill>
                            <a:schemeClr val="dk1"/>
                          </a:solidFill>
                        </a:rPr>
                        <a:t> in language B</a:t>
                      </a:r>
                      <a:endParaRPr sz="2000" u="none" strike="noStrike" cap="none"/>
                    </a:p>
                  </a:txBody>
                  <a:tcPr marL="91450" marR="91450" marT="45725" marB="45725">
                    <a:solidFill>
                      <a:srgbClr val="EFEFEF"/>
                    </a:solidFill>
                  </a:tcPr>
                </a:tc>
                <a:extLst>
                  <a:ext uri="{0D108BD9-81ED-4DB2-BD59-A6C34878D82A}">
                    <a16:rowId xmlns:a16="http://schemas.microsoft.com/office/drawing/2014/main" val="10005"/>
                  </a:ext>
                </a:extLst>
              </a:tr>
              <a:tr h="370850">
                <a:tc>
                  <a:txBody>
                    <a:bodyPr/>
                    <a:lstStyle/>
                    <a:p>
                      <a:pPr marL="0" marR="0" lvl="0" indent="0" algn="l" rtl="0">
                        <a:lnSpc>
                          <a:spcPct val="100000"/>
                        </a:lnSpc>
                        <a:spcBef>
                          <a:spcPts val="0"/>
                        </a:spcBef>
                        <a:spcAft>
                          <a:spcPts val="0"/>
                        </a:spcAft>
                        <a:buClr>
                          <a:srgbClr val="000000"/>
                        </a:buClr>
                        <a:buSzPts val="2000"/>
                        <a:buFont typeface="Arial"/>
                        <a:buNone/>
                      </a:pPr>
                      <a:r>
                        <a:rPr lang="en-IE" sz="2000" u="none" strike="noStrike" cap="none">
                          <a:solidFill>
                            <a:schemeClr val="dk1"/>
                          </a:solidFill>
                        </a:rPr>
                        <a:t>…</a:t>
                      </a:r>
                      <a:endParaRPr sz="2000" u="none" strike="noStrike" cap="none"/>
                    </a:p>
                  </a:txBody>
                  <a:tcPr marL="91450" marR="91450" marT="45725" marB="45725">
                    <a:solidFill>
                      <a:srgbClr val="EFEFEF"/>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IE" sz="2000" u="none" strike="noStrike" cap="none">
                          <a:solidFill>
                            <a:schemeClr val="dk1"/>
                          </a:solidFill>
                        </a:rPr>
                        <a:t>…</a:t>
                      </a:r>
                      <a:endParaRPr sz="2000" u="none" strike="noStrike" cap="none"/>
                    </a:p>
                  </a:txBody>
                  <a:tcPr marL="91450" marR="91450" marT="45725" marB="45725">
                    <a:solidFill>
                      <a:srgbClr val="EFEFEF"/>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1177209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80"/>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Overview</a:t>
            </a:r>
            <a:endParaRPr/>
          </a:p>
        </p:txBody>
      </p:sp>
      <p:sp>
        <p:nvSpPr>
          <p:cNvPr id="909" name="Google Shape;909;p80"/>
          <p:cNvSpPr txBox="1">
            <a:spLocks noGrp="1"/>
          </p:cNvSpPr>
          <p:nvPr>
            <p:ph type="body" idx="1"/>
          </p:nvPr>
        </p:nvSpPr>
        <p:spPr>
          <a:xfrm>
            <a:off x="838200" y="1687825"/>
            <a:ext cx="10515600" cy="4095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3F3F3F"/>
              </a:buClr>
              <a:buSzPts val="2800"/>
              <a:buFont typeface="Arial"/>
              <a:buNone/>
            </a:pPr>
            <a:r>
              <a:rPr lang="en-IE"/>
              <a:t>Foundations in linguistic theory </a:t>
            </a:r>
            <a:endParaRPr/>
          </a:p>
          <a:p>
            <a:pPr marL="0" marR="0" lvl="0" indent="0" algn="l" rtl="0">
              <a:lnSpc>
                <a:spcPct val="115000"/>
              </a:lnSpc>
              <a:spcBef>
                <a:spcPts val="0"/>
              </a:spcBef>
              <a:spcAft>
                <a:spcPts val="0"/>
              </a:spcAft>
              <a:buClr>
                <a:srgbClr val="3F3F3F"/>
              </a:buClr>
              <a:buSzPts val="2800"/>
              <a:buFont typeface="Arial"/>
              <a:buNone/>
            </a:pPr>
            <a:r>
              <a:rPr lang="en-IE"/>
              <a:t>Linguistic levels of analysis</a:t>
            </a:r>
            <a:endParaRPr/>
          </a:p>
          <a:p>
            <a:pPr marL="457200" marR="0" lvl="0" indent="-406400" algn="l" rtl="0">
              <a:lnSpc>
                <a:spcPct val="115000"/>
              </a:lnSpc>
              <a:spcBef>
                <a:spcPts val="0"/>
              </a:spcBef>
              <a:spcAft>
                <a:spcPts val="0"/>
              </a:spcAft>
              <a:buSzPts val="2800"/>
              <a:buChar char="•"/>
            </a:pPr>
            <a:r>
              <a:rPr lang="en-IE"/>
              <a:t>Morphology</a:t>
            </a:r>
            <a:endParaRPr/>
          </a:p>
          <a:p>
            <a:pPr marL="457200" marR="0" lvl="0" indent="-406400" algn="l" rtl="0">
              <a:lnSpc>
                <a:spcPct val="115000"/>
              </a:lnSpc>
              <a:spcBef>
                <a:spcPts val="0"/>
              </a:spcBef>
              <a:spcAft>
                <a:spcPts val="0"/>
              </a:spcAft>
              <a:buSzPts val="2800"/>
              <a:buChar char="•"/>
            </a:pPr>
            <a:r>
              <a:rPr lang="en-IE"/>
              <a:t>Syntax</a:t>
            </a:r>
            <a:endParaRPr/>
          </a:p>
          <a:p>
            <a:pPr marL="457200" marR="0" lvl="0" indent="-406400" algn="l" rtl="0">
              <a:lnSpc>
                <a:spcPct val="115000"/>
              </a:lnSpc>
              <a:spcBef>
                <a:spcPts val="0"/>
              </a:spcBef>
              <a:spcAft>
                <a:spcPts val="0"/>
              </a:spcAft>
              <a:buSzPts val="2800"/>
              <a:buChar char="•"/>
            </a:pPr>
            <a:r>
              <a:rPr lang="en-IE"/>
              <a:t>Semantics</a:t>
            </a:r>
            <a:endParaRPr/>
          </a:p>
          <a:p>
            <a:pPr marL="0" marR="0" lvl="0" indent="0" algn="l" rtl="0">
              <a:lnSpc>
                <a:spcPct val="115000"/>
              </a:lnSpc>
              <a:spcBef>
                <a:spcPts val="0"/>
              </a:spcBef>
              <a:spcAft>
                <a:spcPts val="0"/>
              </a:spcAft>
              <a:buClr>
                <a:srgbClr val="3F3F3F"/>
              </a:buClr>
              <a:buSzPts val="2800"/>
              <a:buFont typeface="Arial"/>
              <a:buNone/>
            </a:pPr>
            <a:r>
              <a:rPr lang="en-IE"/>
              <a:t>Types of language data</a:t>
            </a:r>
            <a:endParaRPr/>
          </a:p>
          <a:p>
            <a:pPr marL="457200" marR="0" lvl="0" indent="-406400" algn="l" rtl="0">
              <a:lnSpc>
                <a:spcPct val="115000"/>
              </a:lnSpc>
              <a:spcBef>
                <a:spcPts val="0"/>
              </a:spcBef>
              <a:spcAft>
                <a:spcPts val="0"/>
              </a:spcAft>
              <a:buSzPts val="2800"/>
              <a:buChar char="•"/>
            </a:pPr>
            <a:r>
              <a:rPr lang="en-IE" b="1"/>
              <a:t>Corpus</a:t>
            </a:r>
            <a:endParaRPr b="1"/>
          </a:p>
          <a:p>
            <a:pPr marL="457200" marR="0" lvl="0" indent="-406400" algn="l" rtl="0">
              <a:lnSpc>
                <a:spcPct val="115000"/>
              </a:lnSpc>
              <a:spcBef>
                <a:spcPts val="0"/>
              </a:spcBef>
              <a:spcAft>
                <a:spcPts val="0"/>
              </a:spcAft>
              <a:buSzPts val="2800"/>
              <a:buChar char="•"/>
            </a:pPr>
            <a:r>
              <a:rPr lang="en-IE"/>
              <a:t>Lexicon</a:t>
            </a:r>
            <a:endParaRPr/>
          </a:p>
          <a:p>
            <a:pPr marL="0" marR="0" lvl="0" indent="0" algn="l" rtl="0">
              <a:lnSpc>
                <a:spcPct val="100000"/>
              </a:lnSpc>
              <a:spcBef>
                <a:spcPts val="1000"/>
              </a:spcBef>
              <a:spcAft>
                <a:spcPts val="0"/>
              </a:spcAft>
              <a:buClr>
                <a:srgbClr val="3F3F3F"/>
              </a:buClr>
              <a:buSzPts val="2800"/>
              <a:buFont typeface="Arial"/>
              <a:buNone/>
            </a:pPr>
            <a:endParaRPr sz="2400"/>
          </a:p>
        </p:txBody>
      </p:sp>
    </p:spTree>
    <p:extLst>
      <p:ext uri="{BB962C8B-B14F-4D97-AF65-F5344CB8AC3E}">
        <p14:creationId xmlns:p14="http://schemas.microsoft.com/office/powerpoint/2010/main" val="41456276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81"/>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Corpus</a:t>
            </a:r>
            <a:endParaRPr sz="4400" b="0" i="0" u="none" strike="noStrike" cap="none">
              <a:solidFill>
                <a:srgbClr val="75114A"/>
              </a:solidFill>
              <a:latin typeface="Calibri"/>
              <a:ea typeface="Calibri"/>
              <a:cs typeface="Calibri"/>
              <a:sym typeface="Calibri"/>
            </a:endParaRPr>
          </a:p>
        </p:txBody>
      </p:sp>
      <p:sp>
        <p:nvSpPr>
          <p:cNvPr id="915" name="Google Shape;915;p81"/>
          <p:cNvSpPr txBox="1">
            <a:spLocks noGrp="1"/>
          </p:cNvSpPr>
          <p:nvPr>
            <p:ph type="body" idx="1"/>
          </p:nvPr>
        </p:nvSpPr>
        <p:spPr>
          <a:xfrm>
            <a:off x="838200" y="1505200"/>
            <a:ext cx="10515600" cy="436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rgbClr val="3F3F3F"/>
              </a:buClr>
              <a:buSzPts val="2800"/>
              <a:buFont typeface="Arial"/>
              <a:buNone/>
            </a:pPr>
            <a:r>
              <a:rPr lang="en-IE"/>
              <a:t>A corpus is an (annotated) </a:t>
            </a:r>
            <a:r>
              <a:rPr lang="en-IE" b="1"/>
              <a:t>language dataset</a:t>
            </a:r>
            <a:endParaRPr b="1" i="0" u="none" strike="noStrike" cap="none">
              <a:solidFill>
                <a:srgbClr val="3F3F3F"/>
              </a:solidFill>
            </a:endParaRPr>
          </a:p>
          <a:p>
            <a:pPr marL="457200" marR="0" lvl="0" indent="0" algn="l" rtl="0">
              <a:lnSpc>
                <a:spcPct val="100000"/>
              </a:lnSpc>
              <a:spcBef>
                <a:spcPts val="1000"/>
              </a:spcBef>
              <a:spcAft>
                <a:spcPts val="0"/>
              </a:spcAft>
              <a:buClr>
                <a:srgbClr val="3F3F3F"/>
              </a:buClr>
              <a:buSzPts val="2800"/>
              <a:buFont typeface="Arial"/>
              <a:buNone/>
            </a:pPr>
            <a:r>
              <a:rPr lang="en-IE" sz="2400"/>
              <a:t>General corpus vs. domain-specific corpus</a:t>
            </a:r>
            <a:endParaRPr sz="2400"/>
          </a:p>
          <a:p>
            <a:pPr marL="457200" marR="0" lvl="0" indent="0" algn="l" rtl="0">
              <a:lnSpc>
                <a:spcPct val="100000"/>
              </a:lnSpc>
              <a:spcBef>
                <a:spcPts val="1000"/>
              </a:spcBef>
              <a:spcAft>
                <a:spcPts val="0"/>
              </a:spcAft>
              <a:buClr>
                <a:srgbClr val="3F3F3F"/>
              </a:buClr>
              <a:buSzPts val="2800"/>
              <a:buFont typeface="Arial"/>
              <a:buNone/>
            </a:pPr>
            <a:r>
              <a:rPr lang="en-IE" sz="2400"/>
              <a:t>Annotated corpus vs. ‘raw data’</a:t>
            </a:r>
            <a:endParaRPr sz="2400"/>
          </a:p>
          <a:p>
            <a:pPr marL="457200" marR="0" lvl="0" indent="0" algn="l" rtl="0">
              <a:lnSpc>
                <a:spcPct val="100000"/>
              </a:lnSpc>
              <a:spcBef>
                <a:spcPts val="1000"/>
              </a:spcBef>
              <a:spcAft>
                <a:spcPts val="0"/>
              </a:spcAft>
              <a:buClr>
                <a:srgbClr val="3F3F3F"/>
              </a:buClr>
              <a:buSzPts val="2800"/>
              <a:buFont typeface="Arial"/>
              <a:buNone/>
            </a:pPr>
            <a:r>
              <a:rPr lang="en-IE" sz="2400"/>
              <a:t>Monolingual, bilingual, multilingual corpus</a:t>
            </a:r>
            <a:endParaRPr sz="2400"/>
          </a:p>
          <a:p>
            <a:pPr marL="457200" marR="0" lvl="0" indent="0" algn="l" rtl="0">
              <a:lnSpc>
                <a:spcPct val="100000"/>
              </a:lnSpc>
              <a:spcBef>
                <a:spcPts val="1000"/>
              </a:spcBef>
              <a:spcAft>
                <a:spcPts val="0"/>
              </a:spcAft>
              <a:buClr>
                <a:srgbClr val="3F3F3F"/>
              </a:buClr>
              <a:buSzPts val="2800"/>
              <a:buFont typeface="Arial"/>
              <a:buNone/>
            </a:pPr>
            <a:r>
              <a:rPr lang="en-IE" sz="2400"/>
              <a:t>Parallel, comparable corpus</a:t>
            </a:r>
            <a:endParaRPr sz="2400"/>
          </a:p>
          <a:p>
            <a:pPr marL="457200" marR="0" lvl="0" indent="0" algn="l" rtl="0">
              <a:lnSpc>
                <a:spcPct val="150000"/>
              </a:lnSpc>
              <a:spcBef>
                <a:spcPts val="1000"/>
              </a:spcBef>
              <a:spcAft>
                <a:spcPts val="0"/>
              </a:spcAft>
              <a:buClr>
                <a:srgbClr val="3F3F3F"/>
              </a:buClr>
              <a:buSzPts val="2800"/>
              <a:buFont typeface="Arial"/>
              <a:buNone/>
            </a:pPr>
            <a:r>
              <a:rPr lang="en-IE" sz="2400"/>
              <a:t>Multimodal corpus</a:t>
            </a:r>
            <a:endParaRPr sz="2400"/>
          </a:p>
          <a:p>
            <a:pPr marL="0" marR="0" lvl="0" indent="0" algn="l" rtl="0">
              <a:lnSpc>
                <a:spcPct val="100000"/>
              </a:lnSpc>
              <a:spcBef>
                <a:spcPts val="1000"/>
              </a:spcBef>
              <a:spcAft>
                <a:spcPts val="1000"/>
              </a:spcAft>
              <a:buClr>
                <a:srgbClr val="3F3F3F"/>
              </a:buClr>
              <a:buSzPts val="2800"/>
              <a:buFont typeface="Arial"/>
              <a:buNone/>
            </a:pPr>
            <a:r>
              <a:rPr lang="en-IE" sz="2400" b="0" i="1" u="none" strike="noStrike" cap="none">
                <a:solidFill>
                  <a:srgbClr val="3F3F3F"/>
                </a:solidFill>
                <a:latin typeface="Calibri"/>
                <a:ea typeface="Calibri"/>
                <a:cs typeface="Calibri"/>
                <a:sym typeface="Calibri"/>
              </a:rPr>
              <a:t>Please note: </a:t>
            </a:r>
            <a:r>
              <a:rPr lang="en-IE" sz="2400" b="1" i="1" u="none" strike="noStrike" cap="none">
                <a:solidFill>
                  <a:srgbClr val="3F3F3F"/>
                </a:solidFill>
              </a:rPr>
              <a:t>corpus</a:t>
            </a:r>
            <a:r>
              <a:rPr lang="en-IE" sz="2400" b="1" i="1"/>
              <a:t> </a:t>
            </a:r>
            <a:r>
              <a:rPr lang="en-IE" sz="2400" i="1"/>
              <a:t>(</a:t>
            </a:r>
            <a:r>
              <a:rPr lang="en-IE" sz="2400" b="0" i="1" u="none" strike="noStrike" cap="none">
                <a:solidFill>
                  <a:srgbClr val="3F3F3F"/>
                </a:solidFill>
                <a:latin typeface="Calibri"/>
                <a:ea typeface="Calibri"/>
                <a:cs typeface="Calibri"/>
                <a:sym typeface="Calibri"/>
              </a:rPr>
              <a:t>singular</a:t>
            </a:r>
            <a:r>
              <a:rPr lang="en-IE" sz="2400" i="1"/>
              <a:t>),</a:t>
            </a:r>
            <a:r>
              <a:rPr lang="en-IE" sz="2400" b="0" i="1" u="none" strike="noStrike" cap="none">
                <a:solidFill>
                  <a:srgbClr val="3F3F3F"/>
                </a:solidFill>
                <a:latin typeface="Calibri"/>
                <a:ea typeface="Calibri"/>
                <a:cs typeface="Calibri"/>
                <a:sym typeface="Calibri"/>
              </a:rPr>
              <a:t> </a:t>
            </a:r>
            <a:r>
              <a:rPr lang="en-IE" sz="2400" b="1" i="1" u="none" strike="noStrike" cap="none">
                <a:solidFill>
                  <a:srgbClr val="3F3F3F"/>
                </a:solidFill>
              </a:rPr>
              <a:t>corpora </a:t>
            </a:r>
            <a:r>
              <a:rPr lang="en-IE" sz="2400" i="1"/>
              <a:t>(</a:t>
            </a:r>
            <a:r>
              <a:rPr lang="en-IE" sz="2400" b="0" i="1" u="none" strike="noStrike" cap="none">
                <a:solidFill>
                  <a:srgbClr val="3F3F3F"/>
                </a:solidFill>
                <a:latin typeface="Calibri"/>
                <a:ea typeface="Calibri"/>
                <a:cs typeface="Calibri"/>
                <a:sym typeface="Calibri"/>
              </a:rPr>
              <a:t>plural)</a:t>
            </a:r>
            <a:endParaRPr sz="2400" b="0"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28611628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Google Shape;920;p82"/>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General Corpus</a:t>
            </a:r>
            <a:endParaRPr sz="4400" b="0" i="0" u="none" strike="noStrike" cap="none">
              <a:solidFill>
                <a:srgbClr val="75114A"/>
              </a:solidFill>
              <a:latin typeface="Calibri"/>
              <a:ea typeface="Calibri"/>
              <a:cs typeface="Calibri"/>
              <a:sym typeface="Calibri"/>
            </a:endParaRPr>
          </a:p>
        </p:txBody>
      </p:sp>
      <p:sp>
        <p:nvSpPr>
          <p:cNvPr id="921" name="Google Shape;921;p82"/>
          <p:cNvSpPr txBox="1">
            <a:spLocks noGrp="1"/>
          </p:cNvSpPr>
          <p:nvPr>
            <p:ph type="body" idx="1"/>
          </p:nvPr>
        </p:nvSpPr>
        <p:spPr>
          <a:xfrm>
            <a:off x="838200" y="1557775"/>
            <a:ext cx="11024100" cy="4266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Representative of a language as a whole</a:t>
            </a:r>
            <a:endParaRPr sz="2800" b="0" i="0" u="none" strike="noStrike" cap="none">
              <a:solidFill>
                <a:srgbClr val="3F3F3F"/>
              </a:solidFill>
              <a:latin typeface="Calibri"/>
              <a:ea typeface="Calibri"/>
              <a:cs typeface="Calibri"/>
              <a:sym typeface="Calibri"/>
            </a:endParaRPr>
          </a:p>
          <a:p>
            <a:pPr marL="533400" marR="0" lvl="1" indent="0" algn="l" rtl="0">
              <a:lnSpc>
                <a:spcPct val="100000"/>
              </a:lnSpc>
              <a:spcBef>
                <a:spcPts val="1000"/>
              </a:spcBef>
              <a:spcAft>
                <a:spcPts val="0"/>
              </a:spcAft>
              <a:buClr>
                <a:srgbClr val="3F3F3F"/>
              </a:buClr>
              <a:buSzPts val="2400"/>
              <a:buFont typeface="Arial"/>
              <a:buNone/>
            </a:pPr>
            <a:r>
              <a:rPr lang="en-IE" sz="2000" b="0" i="0" u="none" strike="noStrike" cap="none">
                <a:solidFill>
                  <a:srgbClr val="3F3F3F"/>
                </a:solidFill>
                <a:latin typeface="Calibri"/>
                <a:ea typeface="Calibri"/>
                <a:cs typeface="Calibri"/>
                <a:sym typeface="Calibri"/>
              </a:rPr>
              <a:t>e.g. ‘British English from late twentieth century’ </a:t>
            </a:r>
            <a:endParaRPr sz="2400" b="0" i="0" u="none" strike="noStrike" cap="none">
              <a:solidFill>
                <a:srgbClr val="3F3F3F"/>
              </a:solidFill>
              <a:latin typeface="Calibri"/>
              <a:ea typeface="Calibri"/>
              <a:cs typeface="Calibri"/>
              <a:sym typeface="Calibri"/>
            </a:endParaRPr>
          </a:p>
          <a:p>
            <a:pPr marL="0" marR="0" lvl="0" indent="0" algn="l" rtl="0">
              <a:lnSpc>
                <a:spcPct val="100000"/>
              </a:lnSpc>
              <a:spcBef>
                <a:spcPts val="100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Used for training general purpose </a:t>
            </a:r>
            <a:r>
              <a:rPr lang="en-IE" sz="2400"/>
              <a:t>NLP tools</a:t>
            </a:r>
            <a:endParaRPr sz="2800" b="0" i="0" u="none" strike="noStrike" cap="none">
              <a:solidFill>
                <a:srgbClr val="3F3F3F"/>
              </a:solidFill>
              <a:latin typeface="Calibri"/>
              <a:ea typeface="Calibri"/>
              <a:cs typeface="Calibri"/>
              <a:sym typeface="Calibri"/>
            </a:endParaRPr>
          </a:p>
          <a:p>
            <a:pPr marL="533400" marR="0" lvl="1" indent="0" algn="l" rtl="0">
              <a:lnSpc>
                <a:spcPct val="100000"/>
              </a:lnSpc>
              <a:spcBef>
                <a:spcPts val="1000"/>
              </a:spcBef>
              <a:spcAft>
                <a:spcPts val="0"/>
              </a:spcAft>
              <a:buClr>
                <a:srgbClr val="3F3F3F"/>
              </a:buClr>
              <a:buSzPts val="2400"/>
              <a:buFont typeface="Arial"/>
              <a:buNone/>
            </a:pPr>
            <a:r>
              <a:rPr lang="en-IE" sz="2000" b="0" i="0" u="none" strike="noStrike" cap="none">
                <a:solidFill>
                  <a:srgbClr val="3F3F3F"/>
                </a:solidFill>
                <a:latin typeface="Calibri"/>
                <a:ea typeface="Calibri"/>
                <a:cs typeface="Calibri"/>
                <a:sym typeface="Calibri"/>
              </a:rPr>
              <a:t>not tuned to a specific domain</a:t>
            </a:r>
            <a:endParaRPr sz="2400" b="0" i="0" u="none" strike="noStrike" cap="none">
              <a:solidFill>
                <a:srgbClr val="3F3F3F"/>
              </a:solidFill>
              <a:latin typeface="Calibri"/>
              <a:ea typeface="Calibri"/>
              <a:cs typeface="Calibri"/>
              <a:sym typeface="Calibri"/>
            </a:endParaRPr>
          </a:p>
          <a:p>
            <a:pPr marL="0" marR="0" lvl="0" indent="0" algn="l" rtl="0">
              <a:lnSpc>
                <a:spcPct val="100000"/>
              </a:lnSpc>
              <a:spcBef>
                <a:spcPts val="100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Examples</a:t>
            </a:r>
            <a:endParaRPr sz="2800" b="0" i="0" u="none" strike="noStrike" cap="none">
              <a:solidFill>
                <a:srgbClr val="3F3F3F"/>
              </a:solidFill>
              <a:latin typeface="Calibri"/>
              <a:ea typeface="Calibri"/>
              <a:cs typeface="Calibri"/>
              <a:sym typeface="Calibri"/>
            </a:endParaRPr>
          </a:p>
          <a:p>
            <a:pPr marL="533400" marR="0" lvl="1" indent="0" algn="l" rtl="0">
              <a:lnSpc>
                <a:spcPct val="100000"/>
              </a:lnSpc>
              <a:spcBef>
                <a:spcPts val="1000"/>
              </a:spcBef>
              <a:spcAft>
                <a:spcPts val="0"/>
              </a:spcAft>
              <a:buClr>
                <a:srgbClr val="3F3F3F"/>
              </a:buClr>
              <a:buSzPts val="2400"/>
              <a:buFont typeface="Arial"/>
              <a:buNone/>
            </a:pPr>
            <a:r>
              <a:rPr lang="en-IE" sz="2000" b="0" i="0" u="none" strike="noStrike" cap="none">
                <a:solidFill>
                  <a:srgbClr val="3F3F3F"/>
                </a:solidFill>
                <a:latin typeface="Calibri"/>
                <a:ea typeface="Calibri"/>
                <a:cs typeface="Calibri"/>
                <a:sym typeface="Calibri"/>
              </a:rPr>
              <a:t>British National Corpus (BNC) </a:t>
            </a:r>
            <a:r>
              <a:rPr lang="en-IE" sz="2000"/>
              <a:t>						</a:t>
            </a:r>
            <a:r>
              <a:rPr lang="en-IE" sz="2000" b="0" i="0" u="none" strike="noStrike" cap="none">
                <a:solidFill>
                  <a:srgbClr val="3F3F3F"/>
                </a:solidFill>
                <a:latin typeface="Calibri"/>
                <a:ea typeface="Calibri"/>
                <a:cs typeface="Calibri"/>
                <a:sym typeface="Calibri"/>
              </a:rPr>
              <a:t>100 million words</a:t>
            </a:r>
            <a:r>
              <a:rPr lang="en-IE" sz="2000"/>
              <a:t>, </a:t>
            </a:r>
            <a:r>
              <a:rPr lang="en-IE" sz="2000" b="0" i="0" u="none" strike="noStrike" cap="none">
                <a:solidFill>
                  <a:srgbClr val="3F3F3F"/>
                </a:solidFill>
                <a:latin typeface="Calibri"/>
                <a:ea typeface="Calibri"/>
                <a:cs typeface="Calibri"/>
                <a:sym typeface="Calibri"/>
              </a:rPr>
              <a:t>British English text/sp</a:t>
            </a:r>
            <a:r>
              <a:rPr lang="en-IE" sz="2000"/>
              <a:t>eech</a:t>
            </a:r>
            <a:endParaRPr sz="2400" b="0" i="0" u="none" strike="noStrike" cap="none">
              <a:solidFill>
                <a:srgbClr val="3F3F3F"/>
              </a:solidFill>
              <a:latin typeface="Calibri"/>
              <a:ea typeface="Calibri"/>
              <a:cs typeface="Calibri"/>
              <a:sym typeface="Calibri"/>
            </a:endParaRPr>
          </a:p>
          <a:p>
            <a:pPr marL="533400" marR="0" lvl="1" indent="0" algn="l" rtl="0">
              <a:lnSpc>
                <a:spcPct val="100000"/>
              </a:lnSpc>
              <a:spcBef>
                <a:spcPts val="1000"/>
              </a:spcBef>
              <a:spcAft>
                <a:spcPts val="0"/>
              </a:spcAft>
              <a:buClr>
                <a:srgbClr val="3F3F3F"/>
              </a:buClr>
              <a:buSzPts val="2400"/>
              <a:buFont typeface="Arial"/>
              <a:buNone/>
            </a:pPr>
            <a:r>
              <a:rPr lang="en-IE" sz="2000" b="0" i="0" u="none" strike="noStrike" cap="none">
                <a:solidFill>
                  <a:srgbClr val="3F3F3F"/>
                </a:solidFill>
                <a:latin typeface="Calibri"/>
                <a:ea typeface="Calibri"/>
                <a:cs typeface="Calibri"/>
                <a:sym typeface="Calibri"/>
              </a:rPr>
              <a:t>Open American National Corpus (OANC)</a:t>
            </a:r>
            <a:r>
              <a:rPr lang="en-IE" sz="2000"/>
              <a:t>			</a:t>
            </a:r>
            <a:r>
              <a:rPr lang="en-IE" sz="2000" b="0" i="0" u="none" strike="noStrike" cap="none">
                <a:solidFill>
                  <a:srgbClr val="3F3F3F"/>
                </a:solidFill>
                <a:latin typeface="Calibri"/>
                <a:ea typeface="Calibri"/>
                <a:cs typeface="Calibri"/>
                <a:sym typeface="Calibri"/>
              </a:rPr>
              <a:t>15 million words</a:t>
            </a:r>
            <a:r>
              <a:rPr lang="en-IE" sz="2000"/>
              <a:t>, </a:t>
            </a:r>
            <a:r>
              <a:rPr lang="en-IE" sz="2000" b="0" i="0" u="none" strike="noStrike" cap="none">
                <a:solidFill>
                  <a:srgbClr val="3F3F3F"/>
                </a:solidFill>
                <a:latin typeface="Calibri"/>
                <a:ea typeface="Calibri"/>
                <a:cs typeface="Calibri"/>
                <a:sym typeface="Calibri"/>
              </a:rPr>
              <a:t>American English text</a:t>
            </a:r>
            <a:r>
              <a:rPr lang="en-IE" sz="2000"/>
              <a:t>/speech</a:t>
            </a:r>
            <a:endParaRPr sz="2000"/>
          </a:p>
          <a:p>
            <a:pPr marL="533400" marR="0" lvl="1" indent="0" algn="l" rtl="0">
              <a:lnSpc>
                <a:spcPct val="100000"/>
              </a:lnSpc>
              <a:spcBef>
                <a:spcPts val="1000"/>
              </a:spcBef>
              <a:spcAft>
                <a:spcPts val="0"/>
              </a:spcAft>
              <a:buClr>
                <a:srgbClr val="3F3F3F"/>
              </a:buClr>
              <a:buSzPts val="2400"/>
              <a:buFont typeface="Arial"/>
              <a:buNone/>
            </a:pPr>
            <a:r>
              <a:rPr lang="en-IE" sz="2000"/>
              <a:t>Corpus of Contemporary American English (COCA) 	560 million words, American English text</a:t>
            </a:r>
            <a:endParaRPr sz="2000"/>
          </a:p>
          <a:p>
            <a:pPr marL="533400" marR="0" lvl="1" indent="0" algn="l" rtl="0">
              <a:lnSpc>
                <a:spcPct val="100000"/>
              </a:lnSpc>
              <a:spcBef>
                <a:spcPts val="1000"/>
              </a:spcBef>
              <a:spcAft>
                <a:spcPts val="1000"/>
              </a:spcAft>
              <a:buClr>
                <a:srgbClr val="3F3F3F"/>
              </a:buClr>
              <a:buSzPts val="2400"/>
              <a:buFont typeface="Arial"/>
              <a:buNone/>
            </a:pPr>
            <a:r>
              <a:rPr lang="en-IE" sz="2000" b="0" i="0" u="none" strike="noStrike" cap="none">
                <a:solidFill>
                  <a:srgbClr val="3F3F3F"/>
                </a:solidFill>
                <a:latin typeface="Calibri"/>
                <a:ea typeface="Calibri"/>
                <a:cs typeface="Calibri"/>
                <a:sym typeface="Calibri"/>
              </a:rPr>
              <a:t>German Reference Corpus</a:t>
            </a:r>
            <a:r>
              <a:rPr lang="en-IE" sz="2000"/>
              <a:t>						</a:t>
            </a:r>
            <a:r>
              <a:rPr lang="en-IE" sz="2000" b="0" i="0" u="none" strike="noStrike" cap="none">
                <a:solidFill>
                  <a:srgbClr val="3F3F3F"/>
                </a:solidFill>
                <a:latin typeface="Calibri"/>
                <a:ea typeface="Calibri"/>
                <a:cs typeface="Calibri"/>
                <a:sym typeface="Calibri"/>
              </a:rPr>
              <a:t>32.85 billion words (Oct. 2017</a:t>
            </a:r>
            <a:r>
              <a:rPr lang="en-IE" sz="2000"/>
              <a:t>), German text</a:t>
            </a:r>
            <a:endParaRPr sz="2400" b="0"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34641642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8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Domain Corpus</a:t>
            </a:r>
            <a:endParaRPr sz="4400" b="0" i="0" u="none" strike="noStrike" cap="none">
              <a:solidFill>
                <a:srgbClr val="75114A"/>
              </a:solidFill>
              <a:latin typeface="Calibri"/>
              <a:ea typeface="Calibri"/>
              <a:cs typeface="Calibri"/>
              <a:sym typeface="Calibri"/>
            </a:endParaRPr>
          </a:p>
        </p:txBody>
      </p:sp>
      <p:sp>
        <p:nvSpPr>
          <p:cNvPr id="927" name="Google Shape;927;p83"/>
          <p:cNvSpPr txBox="1">
            <a:spLocks noGrp="1"/>
          </p:cNvSpPr>
          <p:nvPr>
            <p:ph type="body" idx="1"/>
          </p:nvPr>
        </p:nvSpPr>
        <p:spPr>
          <a:xfrm>
            <a:off x="838200" y="1569368"/>
            <a:ext cx="11099700" cy="403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Representative of a domain specific subset of a language </a:t>
            </a:r>
            <a:endParaRPr sz="2800" b="0" i="0" u="none" strike="noStrike" cap="none">
              <a:solidFill>
                <a:srgbClr val="3F3F3F"/>
              </a:solidFill>
              <a:latin typeface="Calibri"/>
              <a:ea typeface="Calibri"/>
              <a:cs typeface="Calibri"/>
              <a:sym typeface="Calibri"/>
            </a:endParaRPr>
          </a:p>
          <a:p>
            <a:pPr marL="533400" marR="0" lvl="1" indent="0" algn="l" rtl="0">
              <a:lnSpc>
                <a:spcPct val="100000"/>
              </a:lnSpc>
              <a:spcBef>
                <a:spcPts val="1000"/>
              </a:spcBef>
              <a:spcAft>
                <a:spcPts val="0"/>
              </a:spcAft>
              <a:buClr>
                <a:srgbClr val="3F3F3F"/>
              </a:buClr>
              <a:buSzPts val="2400"/>
              <a:buFont typeface="Arial"/>
              <a:buNone/>
            </a:pPr>
            <a:r>
              <a:rPr lang="en-IE" sz="2000" b="0" i="0" u="none" strike="noStrike" cap="none">
                <a:solidFill>
                  <a:srgbClr val="3F3F3F"/>
                </a:solidFill>
                <a:latin typeface="Calibri"/>
                <a:ea typeface="Calibri"/>
                <a:cs typeface="Calibri"/>
                <a:sym typeface="Calibri"/>
              </a:rPr>
              <a:t>language </a:t>
            </a:r>
            <a:r>
              <a:rPr lang="en-IE" sz="2000"/>
              <a:t>as used specifically, e.g., in </a:t>
            </a:r>
            <a:r>
              <a:rPr lang="en-IE" sz="2000" b="1" i="0" u="none" strike="noStrike" cap="none">
                <a:solidFill>
                  <a:srgbClr val="3F3F3F"/>
                </a:solidFill>
              </a:rPr>
              <a:t>healthcare, finance, legal, …</a:t>
            </a:r>
            <a:endParaRPr sz="2400" b="1" i="0" u="none" strike="noStrike" cap="none">
              <a:solidFill>
                <a:srgbClr val="3F3F3F"/>
              </a:solidFill>
            </a:endParaRPr>
          </a:p>
          <a:p>
            <a:pPr marL="0" marR="0" lvl="0" indent="0" algn="l" rtl="0">
              <a:lnSpc>
                <a:spcPct val="100000"/>
              </a:lnSpc>
              <a:spcBef>
                <a:spcPts val="100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Used for </a:t>
            </a:r>
            <a:r>
              <a:rPr lang="en-IE" sz="2400"/>
              <a:t>training d</a:t>
            </a:r>
            <a:r>
              <a:rPr lang="en-IE" sz="2400" b="0" i="0" u="none" strike="noStrike" cap="none">
                <a:solidFill>
                  <a:srgbClr val="3F3F3F"/>
                </a:solidFill>
                <a:latin typeface="Calibri"/>
                <a:ea typeface="Calibri"/>
                <a:cs typeface="Calibri"/>
                <a:sym typeface="Calibri"/>
              </a:rPr>
              <a:t>omain</a:t>
            </a:r>
            <a:r>
              <a:rPr lang="en-IE" sz="2400"/>
              <a:t>-s</a:t>
            </a:r>
            <a:r>
              <a:rPr lang="en-IE" sz="2400" b="0" i="0" u="none" strike="noStrike" cap="none">
                <a:solidFill>
                  <a:srgbClr val="3F3F3F"/>
                </a:solidFill>
                <a:latin typeface="Calibri"/>
                <a:ea typeface="Calibri"/>
                <a:cs typeface="Calibri"/>
                <a:sym typeface="Calibri"/>
              </a:rPr>
              <a:t>pecific NLP tools, e.g.</a:t>
            </a:r>
            <a:endParaRPr sz="2400" b="0" i="0" u="none" strike="noStrike" cap="none">
              <a:solidFill>
                <a:srgbClr val="3F3F3F"/>
              </a:solidFill>
              <a:latin typeface="Calibri"/>
              <a:ea typeface="Calibri"/>
              <a:cs typeface="Calibri"/>
              <a:sym typeface="Calibri"/>
            </a:endParaRPr>
          </a:p>
          <a:p>
            <a:pPr marL="533400" lvl="1" indent="0" algn="l" rtl="0">
              <a:lnSpc>
                <a:spcPct val="100000"/>
              </a:lnSpc>
              <a:spcBef>
                <a:spcPts val="1000"/>
              </a:spcBef>
              <a:spcAft>
                <a:spcPts val="0"/>
              </a:spcAft>
              <a:buClr>
                <a:srgbClr val="3F3F3F"/>
              </a:buClr>
              <a:buSzPts val="2400"/>
              <a:buFont typeface="Arial"/>
              <a:buNone/>
            </a:pPr>
            <a:r>
              <a:rPr lang="en-IE" sz="2000" b="1" i="0" u="none" strike="noStrike" cap="none">
                <a:solidFill>
                  <a:srgbClr val="3F3F3F"/>
                </a:solidFill>
                <a:latin typeface="Calibri"/>
                <a:ea typeface="Calibri"/>
                <a:cs typeface="Calibri"/>
                <a:sym typeface="Calibri"/>
              </a:rPr>
              <a:t>healthcare</a:t>
            </a:r>
            <a:r>
              <a:rPr lang="en-IE" sz="2000" b="0" i="0" u="none" strike="noStrike" cap="none">
                <a:solidFill>
                  <a:srgbClr val="3F3F3F"/>
                </a:solidFill>
                <a:latin typeface="Calibri"/>
                <a:ea typeface="Calibri"/>
                <a:cs typeface="Calibri"/>
                <a:sym typeface="Calibri"/>
              </a:rPr>
              <a:t>: corpus of medical documents such as patient records, clinical notes, scientific papers,…</a:t>
            </a:r>
            <a:endParaRPr sz="2400" b="0" i="0" u="none" strike="noStrike" cap="none">
              <a:solidFill>
                <a:srgbClr val="3F3F3F"/>
              </a:solidFill>
              <a:latin typeface="Calibri"/>
              <a:ea typeface="Calibri"/>
              <a:cs typeface="Calibri"/>
              <a:sym typeface="Calibri"/>
            </a:endParaRPr>
          </a:p>
          <a:p>
            <a:pPr marL="533400" marR="0" lvl="1" indent="0" algn="l" rtl="0">
              <a:lnSpc>
                <a:spcPct val="100000"/>
              </a:lnSpc>
              <a:spcBef>
                <a:spcPts val="1000"/>
              </a:spcBef>
              <a:spcAft>
                <a:spcPts val="0"/>
              </a:spcAft>
              <a:buClr>
                <a:srgbClr val="3F3F3F"/>
              </a:buClr>
              <a:buSzPts val="2400"/>
              <a:buFont typeface="Arial"/>
              <a:buNone/>
            </a:pPr>
            <a:r>
              <a:rPr lang="en-IE" sz="2000" b="0" i="0" u="sng" strike="noStrike" cap="none">
                <a:solidFill>
                  <a:schemeClr val="hlink"/>
                </a:solidFill>
                <a:latin typeface="Calibri"/>
                <a:ea typeface="Calibri"/>
                <a:cs typeface="Calibri"/>
                <a:sym typeface="Calibri"/>
                <a:hlinkClick r:id="rId3"/>
              </a:rPr>
              <a:t>https://www.i2b2.org/NLP/DataSets/Main.php</a:t>
            </a:r>
            <a:r>
              <a:rPr lang="en-IE" sz="2000" b="0" i="0" u="none" strike="noStrike" cap="none">
                <a:solidFill>
                  <a:srgbClr val="3F3F3F"/>
                </a:solidFill>
                <a:latin typeface="Calibri"/>
                <a:ea typeface="Calibri"/>
                <a:cs typeface="Calibri"/>
                <a:sym typeface="Calibri"/>
              </a:rPr>
              <a:t> </a:t>
            </a:r>
            <a:endParaRPr sz="2000" b="0" i="0" u="none" strike="noStrike" cap="none">
              <a:solidFill>
                <a:srgbClr val="3F3F3F"/>
              </a:solidFill>
              <a:latin typeface="Calibri"/>
              <a:ea typeface="Calibri"/>
              <a:cs typeface="Calibri"/>
              <a:sym typeface="Calibri"/>
            </a:endParaRPr>
          </a:p>
          <a:p>
            <a:pPr marL="533400" marR="0" lvl="1" indent="0" algn="l" rtl="0">
              <a:lnSpc>
                <a:spcPct val="100000"/>
              </a:lnSpc>
              <a:spcBef>
                <a:spcPts val="1000"/>
              </a:spcBef>
              <a:spcAft>
                <a:spcPts val="0"/>
              </a:spcAft>
              <a:buClr>
                <a:srgbClr val="3F3F3F"/>
              </a:buClr>
              <a:buSzPts val="2400"/>
              <a:buFont typeface="Arial"/>
              <a:buNone/>
            </a:pPr>
            <a:r>
              <a:rPr lang="en-IE" sz="2000" b="1" i="0" u="none" strike="noStrike" cap="none">
                <a:solidFill>
                  <a:srgbClr val="3F3F3F"/>
                </a:solidFill>
                <a:latin typeface="Calibri"/>
                <a:ea typeface="Calibri"/>
                <a:cs typeface="Calibri"/>
                <a:sym typeface="Calibri"/>
              </a:rPr>
              <a:t>legal</a:t>
            </a:r>
            <a:r>
              <a:rPr lang="en-IE" sz="2000" b="0" i="0" u="none" strike="noStrike" cap="none">
                <a:solidFill>
                  <a:srgbClr val="3F3F3F"/>
                </a:solidFill>
                <a:latin typeface="Calibri"/>
                <a:ea typeface="Calibri"/>
                <a:cs typeface="Calibri"/>
                <a:sym typeface="Calibri"/>
              </a:rPr>
              <a:t>: corpus of legal documents such as national and international laws, legal cases, contracts, ,…</a:t>
            </a:r>
            <a:endParaRPr sz="2400" b="0" i="0" u="none" strike="noStrike" cap="none">
              <a:solidFill>
                <a:srgbClr val="3F3F3F"/>
              </a:solidFill>
              <a:latin typeface="Calibri"/>
              <a:ea typeface="Calibri"/>
              <a:cs typeface="Calibri"/>
              <a:sym typeface="Calibri"/>
            </a:endParaRPr>
          </a:p>
          <a:p>
            <a:pPr marL="533400" marR="0" lvl="1" indent="0" algn="l" rtl="0">
              <a:lnSpc>
                <a:spcPct val="100000"/>
              </a:lnSpc>
              <a:spcBef>
                <a:spcPts val="1000"/>
              </a:spcBef>
              <a:spcAft>
                <a:spcPts val="1000"/>
              </a:spcAft>
              <a:buClr>
                <a:srgbClr val="3F3F3F"/>
              </a:buClr>
              <a:buSzPts val="2400"/>
              <a:buFont typeface="Arial"/>
              <a:buNone/>
            </a:pPr>
            <a:r>
              <a:rPr lang="en-IE" sz="2000" b="0" i="0" u="sng" strike="noStrike" cap="none">
                <a:solidFill>
                  <a:schemeClr val="hlink"/>
                </a:solidFill>
                <a:latin typeface="Calibri"/>
                <a:ea typeface="Calibri"/>
                <a:cs typeface="Calibri"/>
                <a:sym typeface="Calibri"/>
                <a:hlinkClick r:id="rId4"/>
              </a:rPr>
              <a:t>https://archive.ics.uci.edu/ml/datasets/Legal+Case+Reports</a:t>
            </a:r>
            <a:r>
              <a:rPr lang="en-IE" sz="2000" b="0" i="0" u="none" strike="noStrike" cap="none">
                <a:solidFill>
                  <a:srgbClr val="3F3F3F"/>
                </a:solidFill>
                <a:latin typeface="Calibri"/>
                <a:ea typeface="Calibri"/>
                <a:cs typeface="Calibri"/>
                <a:sym typeface="Calibri"/>
              </a:rPr>
              <a:t> </a:t>
            </a:r>
            <a:endParaRPr sz="2400" b="0"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20662460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Google Shape;932;p84"/>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Annotated Corpus</a:t>
            </a:r>
            <a:endParaRPr sz="4400" b="0" i="0" u="none" strike="noStrike" cap="none">
              <a:solidFill>
                <a:srgbClr val="75114A"/>
              </a:solidFill>
              <a:latin typeface="Calibri"/>
              <a:ea typeface="Calibri"/>
              <a:cs typeface="Calibri"/>
              <a:sym typeface="Calibri"/>
            </a:endParaRPr>
          </a:p>
        </p:txBody>
      </p:sp>
      <p:sp>
        <p:nvSpPr>
          <p:cNvPr id="933" name="Google Shape;933;p84"/>
          <p:cNvSpPr txBox="1">
            <a:spLocks noGrp="1"/>
          </p:cNvSpPr>
          <p:nvPr>
            <p:ph type="body" idx="1"/>
          </p:nvPr>
        </p:nvSpPr>
        <p:spPr>
          <a:xfrm>
            <a:off x="838200" y="1725960"/>
            <a:ext cx="105156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Corpus with </a:t>
            </a:r>
            <a:r>
              <a:rPr lang="en-IE" sz="2400"/>
              <a:t>annotations on word, phrase, sentence or document level</a:t>
            </a:r>
            <a:r>
              <a:rPr lang="en-IE" sz="2400" b="0" i="0" u="none" strike="noStrike" cap="none">
                <a:solidFill>
                  <a:srgbClr val="3F3F3F"/>
                </a:solidFill>
                <a:latin typeface="Calibri"/>
                <a:ea typeface="Calibri"/>
                <a:cs typeface="Calibri"/>
                <a:sym typeface="Calibri"/>
              </a:rPr>
              <a:t> </a:t>
            </a:r>
            <a:endParaRPr sz="2800" b="0" i="0" u="none" strike="noStrike" cap="none">
              <a:solidFill>
                <a:srgbClr val="3F3F3F"/>
              </a:solidFill>
              <a:latin typeface="Calibri"/>
              <a:ea typeface="Calibri"/>
              <a:cs typeface="Calibri"/>
              <a:sym typeface="Calibri"/>
            </a:endParaRPr>
          </a:p>
          <a:p>
            <a:pPr marL="533400" marR="0" lvl="1" indent="0" algn="l" rtl="0">
              <a:lnSpc>
                <a:spcPct val="100000"/>
              </a:lnSpc>
              <a:spcBef>
                <a:spcPts val="1000"/>
              </a:spcBef>
              <a:spcAft>
                <a:spcPts val="0"/>
              </a:spcAft>
              <a:buClr>
                <a:srgbClr val="3F3F3F"/>
              </a:buClr>
              <a:buSzPts val="2400"/>
              <a:buFont typeface="Arial"/>
              <a:buNone/>
            </a:pPr>
            <a:r>
              <a:rPr lang="en-IE" sz="2000" b="0" i="0" u="none" strike="noStrike" cap="none">
                <a:solidFill>
                  <a:srgbClr val="3F3F3F"/>
                </a:solidFill>
                <a:latin typeface="Calibri"/>
                <a:ea typeface="Calibri"/>
                <a:cs typeface="Calibri"/>
                <a:sym typeface="Calibri"/>
              </a:rPr>
              <a:t>Syntax/Morphology 		PoS, phrase structure, parse tree,…</a:t>
            </a:r>
            <a:endParaRPr sz="2400" b="0" i="0" u="none" strike="noStrike" cap="none">
              <a:solidFill>
                <a:srgbClr val="3F3F3F"/>
              </a:solidFill>
              <a:latin typeface="Calibri"/>
              <a:ea typeface="Calibri"/>
              <a:cs typeface="Calibri"/>
              <a:sym typeface="Calibri"/>
            </a:endParaRPr>
          </a:p>
          <a:p>
            <a:pPr marL="533400" marR="0" lvl="1" indent="0" algn="l" rtl="0">
              <a:lnSpc>
                <a:spcPct val="100000"/>
              </a:lnSpc>
              <a:spcBef>
                <a:spcPts val="1000"/>
              </a:spcBef>
              <a:spcAft>
                <a:spcPts val="0"/>
              </a:spcAft>
              <a:buClr>
                <a:srgbClr val="3F3F3F"/>
              </a:buClr>
              <a:buSzPts val="2400"/>
              <a:buFont typeface="Arial"/>
              <a:buNone/>
            </a:pPr>
            <a:r>
              <a:rPr lang="en-IE" sz="2000" b="0" i="0" u="none" strike="noStrike" cap="none">
                <a:solidFill>
                  <a:srgbClr val="3F3F3F"/>
                </a:solidFill>
                <a:latin typeface="Calibri"/>
                <a:ea typeface="Calibri"/>
                <a:cs typeface="Calibri"/>
                <a:sym typeface="Calibri"/>
              </a:rPr>
              <a:t>Semantics  				word senses, terms, entities, relations, …</a:t>
            </a:r>
            <a:endParaRPr sz="2400" b="0" i="0" u="none" strike="noStrike" cap="none">
              <a:solidFill>
                <a:srgbClr val="3F3F3F"/>
              </a:solidFill>
              <a:latin typeface="Calibri"/>
              <a:ea typeface="Calibri"/>
              <a:cs typeface="Calibri"/>
              <a:sym typeface="Calibri"/>
            </a:endParaRPr>
          </a:p>
          <a:p>
            <a:pPr marL="533400" marR="0" lvl="1" indent="0" algn="l" rtl="0">
              <a:lnSpc>
                <a:spcPct val="100000"/>
              </a:lnSpc>
              <a:spcBef>
                <a:spcPts val="1000"/>
              </a:spcBef>
              <a:spcAft>
                <a:spcPts val="0"/>
              </a:spcAft>
              <a:buClr>
                <a:srgbClr val="3F3F3F"/>
              </a:buClr>
              <a:buSzPts val="2400"/>
              <a:buFont typeface="Arial"/>
              <a:buNone/>
            </a:pPr>
            <a:r>
              <a:rPr lang="en-IE" sz="2000" b="0" i="0" u="none" strike="noStrike" cap="none">
                <a:solidFill>
                  <a:srgbClr val="3F3F3F"/>
                </a:solidFill>
                <a:latin typeface="Calibri"/>
                <a:ea typeface="Calibri"/>
                <a:cs typeface="Calibri"/>
                <a:sym typeface="Calibri"/>
              </a:rPr>
              <a:t>Other					translations, multi-modal references, … </a:t>
            </a:r>
            <a:endParaRPr sz="2000" b="0" i="0" u="none" strike="noStrike" cap="none">
              <a:solidFill>
                <a:srgbClr val="3F3F3F"/>
              </a:solidFill>
              <a:latin typeface="Calibri"/>
              <a:ea typeface="Calibri"/>
              <a:cs typeface="Calibri"/>
              <a:sym typeface="Calibri"/>
            </a:endParaRPr>
          </a:p>
          <a:p>
            <a:pPr marL="0" marR="0" lvl="0" indent="0" algn="l" rtl="0">
              <a:lnSpc>
                <a:spcPct val="100000"/>
              </a:lnSpc>
              <a:spcBef>
                <a:spcPts val="100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Annotated corpus is used in NLP for supervised training</a:t>
            </a:r>
            <a:r>
              <a:rPr lang="en-IE" sz="2400"/>
              <a:t> and/or evaluation</a:t>
            </a:r>
            <a:endParaRPr sz="2800" b="0" i="0" u="none" strike="noStrike" cap="none">
              <a:solidFill>
                <a:srgbClr val="3F3F3F"/>
              </a:solidFill>
              <a:latin typeface="Calibri"/>
              <a:ea typeface="Calibri"/>
              <a:cs typeface="Calibri"/>
              <a:sym typeface="Calibri"/>
            </a:endParaRPr>
          </a:p>
          <a:p>
            <a:pPr marL="533400" marR="0" lvl="1" indent="0" algn="l" rtl="0">
              <a:lnSpc>
                <a:spcPct val="100000"/>
              </a:lnSpc>
              <a:spcBef>
                <a:spcPts val="1000"/>
              </a:spcBef>
              <a:spcAft>
                <a:spcPts val="1000"/>
              </a:spcAft>
              <a:buClr>
                <a:srgbClr val="3F3F3F"/>
              </a:buClr>
              <a:buSzPts val="2400"/>
              <a:buFont typeface="Arial"/>
              <a:buNone/>
            </a:pPr>
            <a:r>
              <a:rPr lang="en-IE" sz="2000" b="0" i="0" u="none" strike="noStrike" cap="none">
                <a:solidFill>
                  <a:srgbClr val="3F3F3F"/>
                </a:solidFill>
                <a:latin typeface="Calibri"/>
                <a:ea typeface="Calibri"/>
                <a:cs typeface="Calibri"/>
                <a:sym typeface="Calibri"/>
              </a:rPr>
              <a:t>Annotated (labelled) dataset</a:t>
            </a:r>
            <a:endParaRPr sz="2000" b="0"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9900644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3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Search Engines</a:t>
            </a:r>
            <a:endParaRPr/>
          </a:p>
        </p:txBody>
      </p:sp>
      <p:pic>
        <p:nvPicPr>
          <p:cNvPr id="533" name="Google Shape;533;p38" descr="trump - Google Search - Google Chrome"/>
          <p:cNvPicPr preferRelativeResize="0"/>
          <p:nvPr/>
        </p:nvPicPr>
        <p:blipFill rotWithShape="1">
          <a:blip r:embed="rId3">
            <a:alphaModFix/>
          </a:blip>
          <a:srcRect l="1023" t="8912" r="12954" b="3252"/>
          <a:stretch/>
        </p:blipFill>
        <p:spPr>
          <a:xfrm>
            <a:off x="1991544" y="1192561"/>
            <a:ext cx="8421299" cy="466119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8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Corpus Annotation by Crowdsourcing</a:t>
            </a:r>
            <a:endParaRPr sz="4400" b="0" i="0" u="none" strike="noStrike" cap="none">
              <a:solidFill>
                <a:srgbClr val="FF0000"/>
              </a:solidFill>
              <a:latin typeface="Calibri"/>
              <a:ea typeface="Calibri"/>
              <a:cs typeface="Calibri"/>
              <a:sym typeface="Calibri"/>
            </a:endParaRPr>
          </a:p>
        </p:txBody>
      </p:sp>
      <p:sp>
        <p:nvSpPr>
          <p:cNvPr id="939" name="Google Shape;939;p85"/>
          <p:cNvSpPr/>
          <p:nvPr/>
        </p:nvSpPr>
        <p:spPr>
          <a:xfrm>
            <a:off x="5095825" y="6165300"/>
            <a:ext cx="6976800" cy="288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100"/>
              <a:buFont typeface="Arial"/>
              <a:buNone/>
            </a:pPr>
            <a:r>
              <a:rPr lang="en-IE">
                <a:solidFill>
                  <a:schemeClr val="dk1"/>
                </a:solidFill>
              </a:rPr>
              <a:t>Negi, S., 2019. </a:t>
            </a:r>
            <a:r>
              <a:rPr lang="en-IE" i="1">
                <a:solidFill>
                  <a:schemeClr val="dk1"/>
                </a:solidFill>
              </a:rPr>
              <a:t>Suggestion mining from text</a:t>
            </a:r>
            <a:r>
              <a:rPr lang="en-IE">
                <a:solidFill>
                  <a:schemeClr val="dk1"/>
                </a:solidFill>
              </a:rPr>
              <a:t> (Doctoral dissertation, NUI Galway).</a:t>
            </a:r>
            <a:endParaRPr i="1"/>
          </a:p>
        </p:txBody>
      </p:sp>
      <p:pic>
        <p:nvPicPr>
          <p:cNvPr id="940" name="Google Shape;940;p85"/>
          <p:cNvPicPr preferRelativeResize="0"/>
          <p:nvPr/>
        </p:nvPicPr>
        <p:blipFill rotWithShape="1">
          <a:blip r:embed="rId3">
            <a:alphaModFix/>
          </a:blip>
          <a:srcRect l="1662" t="6660" r="2808" b="57122"/>
          <a:stretch/>
        </p:blipFill>
        <p:spPr>
          <a:xfrm>
            <a:off x="1001050" y="1305625"/>
            <a:ext cx="10515601" cy="4374253"/>
          </a:xfrm>
          <a:prstGeom prst="rect">
            <a:avLst/>
          </a:prstGeom>
          <a:noFill/>
          <a:ln>
            <a:noFill/>
          </a:ln>
        </p:spPr>
      </p:pic>
    </p:spTree>
    <p:extLst>
      <p:ext uri="{BB962C8B-B14F-4D97-AF65-F5344CB8AC3E}">
        <p14:creationId xmlns:p14="http://schemas.microsoft.com/office/powerpoint/2010/main" val="42086838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86"/>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Monolingual, Bilingual, Multilingual Corpus</a:t>
            </a:r>
            <a:endParaRPr sz="4400" b="0" i="0" u="none" strike="noStrike" cap="none">
              <a:solidFill>
                <a:srgbClr val="75114A"/>
              </a:solidFill>
              <a:latin typeface="Calibri"/>
              <a:ea typeface="Calibri"/>
              <a:cs typeface="Calibri"/>
              <a:sym typeface="Calibri"/>
            </a:endParaRPr>
          </a:p>
        </p:txBody>
      </p:sp>
      <p:sp>
        <p:nvSpPr>
          <p:cNvPr id="946" name="Google Shape;946;p86"/>
          <p:cNvSpPr txBox="1">
            <a:spLocks noGrp="1"/>
          </p:cNvSpPr>
          <p:nvPr>
            <p:ph type="body" idx="1"/>
          </p:nvPr>
        </p:nvSpPr>
        <p:spPr>
          <a:xfrm>
            <a:off x="838200" y="1416175"/>
            <a:ext cx="10515600" cy="4375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Monolingual </a:t>
            </a:r>
            <a:r>
              <a:rPr lang="en-IE" sz="2400"/>
              <a:t>C</a:t>
            </a:r>
            <a:r>
              <a:rPr lang="en-IE" sz="2400" b="0" i="0" u="none" strike="noStrike" cap="none">
                <a:solidFill>
                  <a:srgbClr val="3F3F3F"/>
                </a:solidFill>
                <a:latin typeface="Calibri"/>
                <a:ea typeface="Calibri"/>
                <a:cs typeface="Calibri"/>
                <a:sym typeface="Calibri"/>
              </a:rPr>
              <a:t>orpus</a:t>
            </a:r>
            <a:endParaRPr sz="2800" b="0" i="0" u="none" strike="noStrike" cap="none">
              <a:solidFill>
                <a:srgbClr val="3F3F3F"/>
              </a:solidFill>
              <a:latin typeface="Calibri"/>
              <a:ea typeface="Calibri"/>
              <a:cs typeface="Calibri"/>
              <a:sym typeface="Calibri"/>
            </a:endParaRPr>
          </a:p>
          <a:p>
            <a:pPr marL="342900" marR="0" lvl="3" indent="0" algn="l" rtl="0">
              <a:lnSpc>
                <a:spcPct val="100000"/>
              </a:lnSpc>
              <a:spcBef>
                <a:spcPts val="1000"/>
              </a:spcBef>
              <a:spcAft>
                <a:spcPts val="0"/>
              </a:spcAft>
              <a:buClr>
                <a:srgbClr val="3F3F3F"/>
              </a:buClr>
              <a:buSzPts val="1800"/>
              <a:buFont typeface="Arial"/>
              <a:buNone/>
            </a:pPr>
            <a:r>
              <a:rPr lang="en-IE" sz="2000" b="0" i="0" u="none" strike="noStrike" cap="none">
                <a:solidFill>
                  <a:srgbClr val="3F3F3F"/>
                </a:solidFill>
                <a:latin typeface="Calibri"/>
                <a:ea typeface="Calibri"/>
                <a:cs typeface="Calibri"/>
                <a:sym typeface="Calibri"/>
              </a:rPr>
              <a:t>text (or speech data) in </a:t>
            </a:r>
            <a:r>
              <a:rPr lang="en-IE" sz="2000" b="1" i="0" u="none" strike="noStrike" cap="none">
                <a:solidFill>
                  <a:srgbClr val="3F3F3F"/>
                </a:solidFill>
              </a:rPr>
              <a:t>one language</a:t>
            </a:r>
            <a:endParaRPr sz="1800" b="1" i="0" u="none" strike="noStrike" cap="none">
              <a:solidFill>
                <a:srgbClr val="3F3F3F"/>
              </a:solidFill>
            </a:endParaRPr>
          </a:p>
          <a:p>
            <a:pPr marL="342900" marR="0" lvl="3" indent="0" algn="l" rtl="0">
              <a:lnSpc>
                <a:spcPct val="100000"/>
              </a:lnSpc>
              <a:spcBef>
                <a:spcPts val="1000"/>
              </a:spcBef>
              <a:spcAft>
                <a:spcPts val="0"/>
              </a:spcAft>
              <a:buClr>
                <a:srgbClr val="3F3F3F"/>
              </a:buClr>
              <a:buSzPts val="1800"/>
              <a:buFont typeface="Arial"/>
              <a:buNone/>
            </a:pPr>
            <a:r>
              <a:rPr lang="en-IE" sz="2000" b="1" i="0" u="none" strike="noStrike" cap="none">
                <a:solidFill>
                  <a:srgbClr val="3F3F3F"/>
                </a:solidFill>
              </a:rPr>
              <a:t>more readily available</a:t>
            </a:r>
            <a:r>
              <a:rPr lang="en-IE" sz="2000" b="0" i="0" u="none" strike="noStrike" cap="none">
                <a:solidFill>
                  <a:srgbClr val="3F3F3F"/>
                </a:solidFill>
                <a:latin typeface="Calibri"/>
                <a:ea typeface="Calibri"/>
                <a:cs typeface="Calibri"/>
                <a:sym typeface="Calibri"/>
              </a:rPr>
              <a:t> (easy to find data in one language)</a:t>
            </a:r>
            <a:endParaRPr sz="1800" b="0" i="0" u="none" strike="noStrike" cap="none">
              <a:solidFill>
                <a:srgbClr val="3F3F3F"/>
              </a:solidFill>
              <a:latin typeface="Calibri"/>
              <a:ea typeface="Calibri"/>
              <a:cs typeface="Calibri"/>
              <a:sym typeface="Calibri"/>
            </a:endParaRPr>
          </a:p>
          <a:p>
            <a:pPr marL="685800" marR="0" lvl="3" indent="-228600" algn="l" rtl="0">
              <a:lnSpc>
                <a:spcPct val="100000"/>
              </a:lnSpc>
              <a:spcBef>
                <a:spcPts val="1000"/>
              </a:spcBef>
              <a:spcAft>
                <a:spcPts val="0"/>
              </a:spcAft>
              <a:buClr>
                <a:srgbClr val="3F3F3F"/>
              </a:buClr>
              <a:buSzPts val="1800"/>
              <a:buFont typeface="Noto Sans Symbols"/>
              <a:buNone/>
            </a:pPr>
            <a:endParaRPr sz="2000" b="0" i="0" u="none" strike="noStrike" cap="none">
              <a:solidFill>
                <a:srgbClr val="3F3F3F"/>
              </a:solidFill>
              <a:latin typeface="Calibri"/>
              <a:ea typeface="Calibri"/>
              <a:cs typeface="Calibri"/>
              <a:sym typeface="Calibri"/>
            </a:endParaRPr>
          </a:p>
          <a:p>
            <a:pPr marL="0" marR="0" lvl="0" indent="0" algn="l" rtl="0">
              <a:lnSpc>
                <a:spcPct val="100000"/>
              </a:lnSpc>
              <a:spcBef>
                <a:spcPts val="100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Bilingual and Multilingual </a:t>
            </a:r>
            <a:r>
              <a:rPr lang="en-IE" sz="2400"/>
              <a:t>C</a:t>
            </a:r>
            <a:r>
              <a:rPr lang="en-IE" sz="2400" b="0" i="0" u="none" strike="noStrike" cap="none">
                <a:solidFill>
                  <a:srgbClr val="3F3F3F"/>
                </a:solidFill>
                <a:latin typeface="Calibri"/>
                <a:ea typeface="Calibri"/>
                <a:cs typeface="Calibri"/>
                <a:sym typeface="Calibri"/>
              </a:rPr>
              <a:t>orpus</a:t>
            </a:r>
            <a:endParaRPr sz="2800" b="0" i="0" u="none" strike="noStrike" cap="none">
              <a:solidFill>
                <a:srgbClr val="3F3F3F"/>
              </a:solidFill>
              <a:latin typeface="Calibri"/>
              <a:ea typeface="Calibri"/>
              <a:cs typeface="Calibri"/>
              <a:sym typeface="Calibri"/>
            </a:endParaRPr>
          </a:p>
          <a:p>
            <a:pPr marL="342900" marR="0" lvl="3" indent="0" algn="l" rtl="0">
              <a:lnSpc>
                <a:spcPct val="100000"/>
              </a:lnSpc>
              <a:spcBef>
                <a:spcPts val="1000"/>
              </a:spcBef>
              <a:spcAft>
                <a:spcPts val="0"/>
              </a:spcAft>
              <a:buClr>
                <a:srgbClr val="3F3F3F"/>
              </a:buClr>
              <a:buSzPts val="1800"/>
              <a:buFont typeface="Arial"/>
              <a:buNone/>
            </a:pPr>
            <a:r>
              <a:rPr lang="en-IE" sz="2000" b="0" i="0" u="none" strike="noStrike" cap="none">
                <a:solidFill>
                  <a:srgbClr val="3F3F3F"/>
                </a:solidFill>
                <a:latin typeface="Calibri"/>
                <a:ea typeface="Calibri"/>
                <a:cs typeface="Calibri"/>
                <a:sym typeface="Calibri"/>
              </a:rPr>
              <a:t>text (or speech data) in </a:t>
            </a:r>
            <a:r>
              <a:rPr lang="en-IE" sz="2000" b="1" i="0" u="none" strike="noStrike" cap="none">
                <a:solidFill>
                  <a:srgbClr val="3F3F3F"/>
                </a:solidFill>
              </a:rPr>
              <a:t>two or more languages</a:t>
            </a:r>
            <a:endParaRPr sz="1800" b="1" i="0" u="none" strike="noStrike" cap="none">
              <a:solidFill>
                <a:srgbClr val="3F3F3F"/>
              </a:solidFill>
            </a:endParaRPr>
          </a:p>
          <a:p>
            <a:pPr marL="342900" marR="0" lvl="3" indent="0" algn="l" rtl="0">
              <a:lnSpc>
                <a:spcPct val="100000"/>
              </a:lnSpc>
              <a:spcBef>
                <a:spcPts val="1000"/>
              </a:spcBef>
              <a:spcAft>
                <a:spcPts val="0"/>
              </a:spcAft>
              <a:buClr>
                <a:srgbClr val="3F3F3F"/>
              </a:buClr>
              <a:buSzPts val="1800"/>
              <a:buFont typeface="Arial"/>
              <a:buNone/>
            </a:pPr>
            <a:r>
              <a:rPr lang="en-IE" sz="2000" b="0" i="0" u="none" strike="noStrike" cap="none">
                <a:solidFill>
                  <a:srgbClr val="3F3F3F"/>
                </a:solidFill>
                <a:latin typeface="Calibri"/>
                <a:ea typeface="Calibri"/>
                <a:cs typeface="Calibri"/>
                <a:sym typeface="Calibri"/>
              </a:rPr>
              <a:t>consist of </a:t>
            </a:r>
            <a:r>
              <a:rPr lang="en-IE" sz="2000" b="1" i="0" u="none" strike="noStrike" cap="none">
                <a:solidFill>
                  <a:srgbClr val="3F3F3F"/>
                </a:solidFill>
              </a:rPr>
              <a:t>pairs (bilingual) or tuples (multilingual) of translations</a:t>
            </a:r>
            <a:endParaRPr sz="1800" b="1" i="0" u="none" strike="noStrike" cap="none">
              <a:solidFill>
                <a:srgbClr val="3F3F3F"/>
              </a:solidFill>
            </a:endParaRPr>
          </a:p>
          <a:p>
            <a:pPr marL="342900" marR="0" lvl="3" indent="0" algn="l" rtl="0">
              <a:lnSpc>
                <a:spcPct val="100000"/>
              </a:lnSpc>
              <a:spcBef>
                <a:spcPts val="1000"/>
              </a:spcBef>
              <a:spcAft>
                <a:spcPts val="0"/>
              </a:spcAft>
              <a:buClr>
                <a:srgbClr val="3F3F3F"/>
              </a:buClr>
              <a:buSzPts val="1800"/>
              <a:buFont typeface="Arial"/>
              <a:buNone/>
            </a:pPr>
            <a:r>
              <a:rPr lang="en-IE" sz="2000" b="0" i="0" u="none" strike="noStrike" cap="none">
                <a:solidFill>
                  <a:srgbClr val="3F3F3F"/>
                </a:solidFill>
                <a:latin typeface="Calibri"/>
                <a:ea typeface="Calibri"/>
                <a:cs typeface="Calibri"/>
                <a:sym typeface="Calibri"/>
              </a:rPr>
              <a:t>mostly used for </a:t>
            </a:r>
            <a:r>
              <a:rPr lang="en-IE" sz="2000" b="1" i="0" u="none" strike="noStrike" cap="none">
                <a:solidFill>
                  <a:srgbClr val="3F3F3F"/>
                </a:solidFill>
              </a:rPr>
              <a:t>training machine translation</a:t>
            </a:r>
            <a:r>
              <a:rPr lang="en-IE" sz="2000" b="0" i="0" u="none" strike="noStrike" cap="none">
                <a:solidFill>
                  <a:srgbClr val="3F3F3F"/>
                </a:solidFill>
                <a:latin typeface="Calibri"/>
                <a:ea typeface="Calibri"/>
                <a:cs typeface="Calibri"/>
                <a:sym typeface="Calibri"/>
              </a:rPr>
              <a:t> systems</a:t>
            </a:r>
            <a:endParaRPr sz="1800" b="0" i="0" u="none" strike="noStrike" cap="none">
              <a:solidFill>
                <a:srgbClr val="3F3F3F"/>
              </a:solidFill>
              <a:latin typeface="Calibri"/>
              <a:ea typeface="Calibri"/>
              <a:cs typeface="Calibri"/>
              <a:sym typeface="Calibri"/>
            </a:endParaRPr>
          </a:p>
          <a:p>
            <a:pPr marL="342900" marR="0" lvl="3" indent="0" algn="l" rtl="0">
              <a:lnSpc>
                <a:spcPct val="100000"/>
              </a:lnSpc>
              <a:spcBef>
                <a:spcPts val="1000"/>
              </a:spcBef>
              <a:spcAft>
                <a:spcPts val="0"/>
              </a:spcAft>
              <a:buClr>
                <a:srgbClr val="3F3F3F"/>
              </a:buClr>
              <a:buSzPts val="1800"/>
              <a:buFont typeface="Arial"/>
              <a:buNone/>
            </a:pPr>
            <a:r>
              <a:rPr lang="en-IE" sz="2000" b="1" i="0" u="none" strike="noStrike" cap="none">
                <a:solidFill>
                  <a:srgbClr val="3F3F3F"/>
                </a:solidFill>
              </a:rPr>
              <a:t>not easily available</a:t>
            </a:r>
            <a:r>
              <a:rPr lang="en-IE" sz="2000" b="0" i="0" u="none" strike="noStrike" cap="none">
                <a:solidFill>
                  <a:srgbClr val="3F3F3F"/>
                </a:solidFill>
                <a:latin typeface="Calibri"/>
                <a:ea typeface="Calibri"/>
                <a:cs typeface="Calibri"/>
                <a:sym typeface="Calibri"/>
              </a:rPr>
              <a:t> (difficult to find translated data)</a:t>
            </a:r>
            <a:endParaRPr sz="1800" b="0" i="0" u="none" strike="noStrike" cap="none">
              <a:solidFill>
                <a:srgbClr val="3F3F3F"/>
              </a:solidFill>
              <a:latin typeface="Calibri"/>
              <a:ea typeface="Calibri"/>
              <a:cs typeface="Calibri"/>
              <a:sym typeface="Calibri"/>
            </a:endParaRPr>
          </a:p>
          <a:p>
            <a:pPr marL="685800" marR="0" lvl="3" indent="-228600" algn="l" rtl="0">
              <a:lnSpc>
                <a:spcPct val="150000"/>
              </a:lnSpc>
              <a:spcBef>
                <a:spcPts val="1100"/>
              </a:spcBef>
              <a:spcAft>
                <a:spcPts val="0"/>
              </a:spcAft>
              <a:buClr>
                <a:srgbClr val="3F3F3F"/>
              </a:buClr>
              <a:buSzPts val="1800"/>
              <a:buFont typeface="Noto Sans Symbols"/>
              <a:buNone/>
            </a:pPr>
            <a:endParaRPr sz="2000" b="0" i="0" u="none" strike="noStrike" cap="none">
              <a:solidFill>
                <a:srgbClr val="3F3F3F"/>
              </a:solidFill>
              <a:latin typeface="Calibri"/>
              <a:ea typeface="Calibri"/>
              <a:cs typeface="Calibri"/>
              <a:sym typeface="Calibri"/>
            </a:endParaRPr>
          </a:p>
          <a:p>
            <a:pPr marL="685800" marR="0" lvl="3" indent="-228600" algn="l" rtl="0">
              <a:lnSpc>
                <a:spcPct val="150000"/>
              </a:lnSpc>
              <a:spcBef>
                <a:spcPts val="1100"/>
              </a:spcBef>
              <a:spcAft>
                <a:spcPts val="600"/>
              </a:spcAft>
              <a:buClr>
                <a:srgbClr val="3F3F3F"/>
              </a:buClr>
              <a:buSzPts val="1800"/>
              <a:buFont typeface="Noto Sans Symbols"/>
              <a:buNone/>
            </a:pPr>
            <a:endParaRPr sz="2000" b="0" i="0" u="none" strike="noStrike" cap="none">
              <a:solidFill>
                <a:srgbClr val="3F3F3F"/>
              </a:solidFill>
              <a:latin typeface="Calibri"/>
              <a:ea typeface="Calibri"/>
              <a:cs typeface="Calibri"/>
              <a:sym typeface="Calibri"/>
            </a:endParaRPr>
          </a:p>
        </p:txBody>
      </p:sp>
      <p:pic>
        <p:nvPicPr>
          <p:cNvPr id="947" name="Google Shape;947;p86" descr="https://buffy.eecs.berkeley.edu/PHP/resabs/images/2006//101268-1.png"/>
          <p:cNvPicPr preferRelativeResize="0"/>
          <p:nvPr/>
        </p:nvPicPr>
        <p:blipFill rotWithShape="1">
          <a:blip r:embed="rId3">
            <a:alphaModFix/>
          </a:blip>
          <a:srcRect/>
          <a:stretch/>
        </p:blipFill>
        <p:spPr>
          <a:xfrm>
            <a:off x="8077200" y="1263775"/>
            <a:ext cx="3767100" cy="4595875"/>
          </a:xfrm>
          <a:prstGeom prst="rect">
            <a:avLst/>
          </a:prstGeom>
          <a:noFill/>
          <a:ln>
            <a:noFill/>
          </a:ln>
        </p:spPr>
      </p:pic>
    </p:spTree>
    <p:extLst>
      <p:ext uri="{BB962C8B-B14F-4D97-AF65-F5344CB8AC3E}">
        <p14:creationId xmlns:p14="http://schemas.microsoft.com/office/powerpoint/2010/main" val="13996841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87"/>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Parallel vs. Comparable Corpus</a:t>
            </a:r>
            <a:endParaRPr sz="4400" b="0" i="0" u="none" strike="noStrike" cap="none">
              <a:solidFill>
                <a:srgbClr val="75114A"/>
              </a:solidFill>
              <a:latin typeface="Calibri"/>
              <a:ea typeface="Calibri"/>
              <a:cs typeface="Calibri"/>
              <a:sym typeface="Calibri"/>
            </a:endParaRPr>
          </a:p>
        </p:txBody>
      </p:sp>
      <p:sp>
        <p:nvSpPr>
          <p:cNvPr id="953" name="Google Shape;953;p87"/>
          <p:cNvSpPr txBox="1">
            <a:spLocks noGrp="1"/>
          </p:cNvSpPr>
          <p:nvPr>
            <p:ph type="body" idx="1"/>
          </p:nvPr>
        </p:nvSpPr>
        <p:spPr>
          <a:xfrm>
            <a:off x="838200" y="1725960"/>
            <a:ext cx="105156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rgbClr val="3F3F3F"/>
              </a:buClr>
              <a:buSzPts val="2800"/>
              <a:buFont typeface="Arial"/>
              <a:buNone/>
            </a:pPr>
            <a:r>
              <a:rPr lang="en-IE" b="0" i="0" u="none" strike="noStrike" cap="none">
                <a:solidFill>
                  <a:srgbClr val="3F3F3F"/>
                </a:solidFill>
                <a:latin typeface="Calibri"/>
                <a:ea typeface="Calibri"/>
                <a:cs typeface="Calibri"/>
                <a:sym typeface="Calibri"/>
              </a:rPr>
              <a:t>Parallel Corpus</a:t>
            </a:r>
            <a:endParaRPr b="0" i="0" u="none" strike="noStrike" cap="none">
              <a:solidFill>
                <a:srgbClr val="3F3F3F"/>
              </a:solidFill>
              <a:latin typeface="Calibri"/>
              <a:ea typeface="Calibri"/>
              <a:cs typeface="Calibri"/>
              <a:sym typeface="Calibri"/>
            </a:endParaRPr>
          </a:p>
          <a:p>
            <a:pPr marL="533400" marR="0" lvl="1" indent="0" algn="l" rtl="0">
              <a:lnSpc>
                <a:spcPct val="100000"/>
              </a:lnSpc>
              <a:spcBef>
                <a:spcPts val="1000"/>
              </a:spcBef>
              <a:spcAft>
                <a:spcPts val="0"/>
              </a:spcAft>
              <a:buClr>
                <a:srgbClr val="3F3F3F"/>
              </a:buClr>
              <a:buSzPts val="2400"/>
              <a:buFont typeface="Arial"/>
              <a:buNone/>
            </a:pPr>
            <a:r>
              <a:rPr lang="en-IE" b="1" i="0" u="none" strike="noStrike" cap="none">
                <a:solidFill>
                  <a:srgbClr val="3F3F3F"/>
                </a:solidFill>
              </a:rPr>
              <a:t>collection of translated documents</a:t>
            </a:r>
            <a:r>
              <a:rPr lang="en-IE" b="0" i="0" u="none" strike="noStrike" cap="none">
                <a:solidFill>
                  <a:srgbClr val="3F3F3F"/>
                </a:solidFill>
                <a:latin typeface="Calibri"/>
                <a:ea typeface="Calibri"/>
                <a:cs typeface="Calibri"/>
                <a:sym typeface="Calibri"/>
              </a:rPr>
              <a:t>, e.g. proceedings of the European Parliament with translations between 21 European languages </a:t>
            </a:r>
            <a:r>
              <a:rPr lang="en-IE" b="0" i="0" u="sng" strike="noStrike" cap="none">
                <a:solidFill>
                  <a:schemeClr val="hlink"/>
                </a:solidFill>
                <a:latin typeface="Calibri"/>
                <a:ea typeface="Calibri"/>
                <a:cs typeface="Calibri"/>
                <a:sym typeface="Calibri"/>
                <a:hlinkClick r:id="rId3"/>
              </a:rPr>
              <a:t>http://www.statmt.org/europarl/</a:t>
            </a:r>
            <a:endParaRPr b="0" i="0" u="none" strike="noStrike" cap="none">
              <a:solidFill>
                <a:srgbClr val="3F3F3F"/>
              </a:solidFill>
              <a:latin typeface="Calibri"/>
              <a:ea typeface="Calibri"/>
              <a:cs typeface="Calibri"/>
              <a:sym typeface="Calibri"/>
            </a:endParaRPr>
          </a:p>
          <a:p>
            <a:pPr marL="0" marR="0" lvl="0" indent="0" algn="l" rtl="0">
              <a:lnSpc>
                <a:spcPct val="100000"/>
              </a:lnSpc>
              <a:spcBef>
                <a:spcPts val="1000"/>
              </a:spcBef>
              <a:spcAft>
                <a:spcPts val="0"/>
              </a:spcAft>
              <a:buClr>
                <a:srgbClr val="3F3F3F"/>
              </a:buClr>
              <a:buSzPts val="2800"/>
              <a:buFont typeface="Arial"/>
              <a:buNone/>
            </a:pPr>
            <a:r>
              <a:rPr lang="en-IE" b="0" i="0" u="none" strike="noStrike" cap="none">
                <a:solidFill>
                  <a:srgbClr val="3F3F3F"/>
                </a:solidFill>
                <a:latin typeface="Calibri"/>
                <a:ea typeface="Calibri"/>
                <a:cs typeface="Calibri"/>
                <a:sym typeface="Calibri"/>
              </a:rPr>
              <a:t>Comparable Corpus</a:t>
            </a:r>
            <a:endParaRPr b="0" i="0" u="none" strike="noStrike" cap="none">
              <a:solidFill>
                <a:srgbClr val="3F3F3F"/>
              </a:solidFill>
              <a:latin typeface="Calibri"/>
              <a:ea typeface="Calibri"/>
              <a:cs typeface="Calibri"/>
              <a:sym typeface="Calibri"/>
            </a:endParaRPr>
          </a:p>
          <a:p>
            <a:pPr marL="533400" marR="0" lvl="1" indent="0" algn="l" rtl="0">
              <a:lnSpc>
                <a:spcPct val="100000"/>
              </a:lnSpc>
              <a:spcBef>
                <a:spcPts val="1000"/>
              </a:spcBef>
              <a:spcAft>
                <a:spcPts val="1000"/>
              </a:spcAft>
              <a:buClr>
                <a:srgbClr val="3F3F3F"/>
              </a:buClr>
              <a:buSzPts val="2400"/>
              <a:buFont typeface="Arial"/>
              <a:buNone/>
            </a:pPr>
            <a:r>
              <a:rPr lang="en-IE" b="1" i="0" u="none" strike="noStrike" cap="none">
                <a:solidFill>
                  <a:srgbClr val="3F3F3F"/>
                </a:solidFill>
              </a:rPr>
              <a:t>collection of documents on the same topic in different languages</a:t>
            </a:r>
            <a:r>
              <a:rPr lang="en-IE" b="0" i="0" u="none" strike="noStrike" cap="none">
                <a:solidFill>
                  <a:srgbClr val="3F3F3F"/>
                </a:solidFill>
                <a:latin typeface="Calibri"/>
                <a:ea typeface="Calibri"/>
                <a:cs typeface="Calibri"/>
                <a:sym typeface="Calibri"/>
              </a:rPr>
              <a:t>, e.g. </a:t>
            </a:r>
            <a:r>
              <a:rPr lang="en-IE"/>
              <a:t>links between Wikipedia</a:t>
            </a:r>
            <a:r>
              <a:rPr lang="en-IE" b="0" i="0" u="none" strike="noStrike" cap="none">
                <a:solidFill>
                  <a:srgbClr val="3F3F3F"/>
                </a:solidFill>
                <a:latin typeface="Calibri"/>
                <a:ea typeface="Calibri"/>
                <a:cs typeface="Calibri"/>
                <a:sym typeface="Calibri"/>
              </a:rPr>
              <a:t> articles in different languages</a:t>
            </a:r>
            <a:endParaRPr b="0"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25738323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88"/>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Parallel Corpus - Example</a:t>
            </a:r>
            <a:endParaRPr sz="4400" b="0" i="0" u="none" strike="noStrike" cap="none">
              <a:solidFill>
                <a:srgbClr val="75114A"/>
              </a:solidFill>
              <a:latin typeface="Calibri"/>
              <a:ea typeface="Calibri"/>
              <a:cs typeface="Calibri"/>
              <a:sym typeface="Calibri"/>
            </a:endParaRPr>
          </a:p>
        </p:txBody>
      </p:sp>
      <p:sp>
        <p:nvSpPr>
          <p:cNvPr id="959" name="Google Shape;959;p88"/>
          <p:cNvSpPr/>
          <p:nvPr/>
        </p:nvSpPr>
        <p:spPr>
          <a:xfrm>
            <a:off x="10128448" y="6176337"/>
            <a:ext cx="19350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IE" sz="1200" b="0" i="0" u="sng" strike="noStrike" cap="none">
                <a:solidFill>
                  <a:schemeClr val="hlink"/>
                </a:solidFill>
                <a:latin typeface="Arial"/>
                <a:ea typeface="Arial"/>
                <a:cs typeface="Arial"/>
                <a:sym typeface="Arial"/>
                <a:hlinkClick r:id="rId3"/>
              </a:rPr>
              <a:t>https://www.linguee.com/</a:t>
            </a:r>
            <a:r>
              <a:rPr lang="en-IE" sz="12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960" name="Google Shape;960;p88"/>
          <p:cNvPicPr preferRelativeResize="0"/>
          <p:nvPr/>
        </p:nvPicPr>
        <p:blipFill rotWithShape="1">
          <a:blip r:embed="rId4">
            <a:alphaModFix/>
          </a:blip>
          <a:srcRect l="17873" t="29330" r="29649" b="9526"/>
          <a:stretch/>
        </p:blipFill>
        <p:spPr>
          <a:xfrm>
            <a:off x="906175" y="1265350"/>
            <a:ext cx="7160573" cy="4692875"/>
          </a:xfrm>
          <a:prstGeom prst="rect">
            <a:avLst/>
          </a:prstGeom>
          <a:noFill/>
          <a:ln>
            <a:noFill/>
          </a:ln>
        </p:spPr>
      </p:pic>
      <p:pic>
        <p:nvPicPr>
          <p:cNvPr id="961" name="Google Shape;961;p88"/>
          <p:cNvPicPr preferRelativeResize="0"/>
          <p:nvPr/>
        </p:nvPicPr>
        <p:blipFill>
          <a:blip r:embed="rId5">
            <a:alphaModFix/>
          </a:blip>
          <a:stretch>
            <a:fillRect/>
          </a:stretch>
        </p:blipFill>
        <p:spPr>
          <a:xfrm>
            <a:off x="9764050" y="213825"/>
            <a:ext cx="2230674" cy="1171101"/>
          </a:xfrm>
          <a:prstGeom prst="rect">
            <a:avLst/>
          </a:prstGeom>
          <a:noFill/>
          <a:ln>
            <a:noFill/>
          </a:ln>
        </p:spPr>
      </p:pic>
    </p:spTree>
    <p:extLst>
      <p:ext uri="{BB962C8B-B14F-4D97-AF65-F5344CB8AC3E}">
        <p14:creationId xmlns:p14="http://schemas.microsoft.com/office/powerpoint/2010/main" val="19126605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8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Comparable Corpus - Example</a:t>
            </a:r>
            <a:endParaRPr sz="4400" b="0" i="0" u="none" strike="noStrike" cap="none">
              <a:solidFill>
                <a:srgbClr val="75114A"/>
              </a:solidFill>
              <a:latin typeface="Calibri"/>
              <a:ea typeface="Calibri"/>
              <a:cs typeface="Calibri"/>
              <a:sym typeface="Calibri"/>
            </a:endParaRPr>
          </a:p>
        </p:txBody>
      </p:sp>
      <p:pic>
        <p:nvPicPr>
          <p:cNvPr id="967" name="Google Shape;967;p89" descr="French Revolution - Wikipedia, the free encyclopedia - Mozilla Firefox"/>
          <p:cNvPicPr preferRelativeResize="0"/>
          <p:nvPr/>
        </p:nvPicPr>
        <p:blipFill rotWithShape="1">
          <a:blip r:embed="rId3">
            <a:alphaModFix/>
          </a:blip>
          <a:srcRect l="12570" t="32739" r="20495" b="50909"/>
          <a:stretch/>
        </p:blipFill>
        <p:spPr>
          <a:xfrm>
            <a:off x="958011" y="1721275"/>
            <a:ext cx="10697573" cy="1476566"/>
          </a:xfrm>
          <a:prstGeom prst="rect">
            <a:avLst/>
          </a:prstGeom>
          <a:noFill/>
          <a:ln>
            <a:noFill/>
          </a:ln>
        </p:spPr>
      </p:pic>
      <p:pic>
        <p:nvPicPr>
          <p:cNvPr id="968" name="Google Shape;968;p89" descr="Französische Revolution – Wikipedia - Mozilla Firefox"/>
          <p:cNvPicPr preferRelativeResize="0"/>
          <p:nvPr/>
        </p:nvPicPr>
        <p:blipFill rotWithShape="1">
          <a:blip r:embed="rId4">
            <a:alphaModFix/>
          </a:blip>
          <a:srcRect l="12387" t="31760" r="18522" b="53464"/>
          <a:stretch/>
        </p:blipFill>
        <p:spPr>
          <a:xfrm>
            <a:off x="925531" y="3823310"/>
            <a:ext cx="10697569" cy="1292446"/>
          </a:xfrm>
          <a:prstGeom prst="rect">
            <a:avLst/>
          </a:prstGeom>
          <a:noFill/>
          <a:ln>
            <a:noFill/>
          </a:ln>
        </p:spPr>
      </p:pic>
      <p:sp>
        <p:nvSpPr>
          <p:cNvPr id="969" name="Google Shape;969;p89"/>
          <p:cNvSpPr/>
          <p:nvPr/>
        </p:nvSpPr>
        <p:spPr>
          <a:xfrm>
            <a:off x="3413191" y="1965297"/>
            <a:ext cx="1227300" cy="456900"/>
          </a:xfrm>
          <a:prstGeom prst="ellipse">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970" name="Google Shape;970;p89"/>
          <p:cNvSpPr/>
          <p:nvPr/>
        </p:nvSpPr>
        <p:spPr>
          <a:xfrm>
            <a:off x="8323552" y="2599709"/>
            <a:ext cx="2718300" cy="456900"/>
          </a:xfrm>
          <a:prstGeom prst="ellipse">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971" name="Google Shape;971;p89"/>
          <p:cNvSpPr/>
          <p:nvPr/>
        </p:nvSpPr>
        <p:spPr>
          <a:xfrm>
            <a:off x="6306795" y="2158725"/>
            <a:ext cx="1227300" cy="456900"/>
          </a:xfrm>
          <a:prstGeom prst="ellipse">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972" name="Google Shape;972;p89"/>
          <p:cNvSpPr/>
          <p:nvPr/>
        </p:nvSpPr>
        <p:spPr>
          <a:xfrm>
            <a:off x="2392624" y="4241051"/>
            <a:ext cx="1227300" cy="456900"/>
          </a:xfrm>
          <a:prstGeom prst="ellipse">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973" name="Google Shape;973;p89"/>
          <p:cNvSpPr/>
          <p:nvPr/>
        </p:nvSpPr>
        <p:spPr>
          <a:xfrm>
            <a:off x="7677277" y="4469534"/>
            <a:ext cx="1227300" cy="456900"/>
          </a:xfrm>
          <a:prstGeom prst="ellipse">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974" name="Google Shape;974;p89"/>
          <p:cNvSpPr/>
          <p:nvPr/>
        </p:nvSpPr>
        <p:spPr>
          <a:xfrm>
            <a:off x="3325506" y="2615691"/>
            <a:ext cx="2104500" cy="456900"/>
          </a:xfrm>
          <a:prstGeom prst="ellipse">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975" name="Google Shape;975;p89"/>
          <p:cNvSpPr txBox="1"/>
          <p:nvPr/>
        </p:nvSpPr>
        <p:spPr>
          <a:xfrm>
            <a:off x="958009" y="3133701"/>
            <a:ext cx="9548400" cy="64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IE" sz="2400" b="0" i="0" u="none" strike="noStrike" cap="none">
                <a:solidFill>
                  <a:schemeClr val="dk1"/>
                </a:solidFill>
                <a:latin typeface="Calibri"/>
                <a:ea typeface="Calibri"/>
                <a:cs typeface="Calibri"/>
                <a:sym typeface="Calibri"/>
              </a:rPr>
              <a:t>English Wikipedia on French Revolution: </a:t>
            </a:r>
            <a:r>
              <a:rPr lang="en-IE" sz="2400" b="0" i="1" u="none" strike="noStrike" cap="none">
                <a:solidFill>
                  <a:schemeClr val="dk1"/>
                </a:solidFill>
                <a:latin typeface="Calibri"/>
                <a:ea typeface="Calibri"/>
                <a:cs typeface="Calibri"/>
                <a:sym typeface="Calibri"/>
              </a:rPr>
              <a:t>Napoleon, war, global view, ….</a:t>
            </a:r>
            <a:endParaRPr sz="2400" b="0" i="0" u="none" strike="noStrike" cap="none">
              <a:solidFill>
                <a:srgbClr val="000000"/>
              </a:solidFill>
              <a:latin typeface="Arial"/>
              <a:ea typeface="Arial"/>
              <a:cs typeface="Arial"/>
              <a:sym typeface="Arial"/>
            </a:endParaRPr>
          </a:p>
        </p:txBody>
      </p:sp>
      <p:sp>
        <p:nvSpPr>
          <p:cNvPr id="976" name="Google Shape;976;p89"/>
          <p:cNvSpPr txBox="1"/>
          <p:nvPr/>
        </p:nvSpPr>
        <p:spPr>
          <a:xfrm>
            <a:off x="958000" y="4994402"/>
            <a:ext cx="9548400" cy="64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IE" sz="2400" b="0" i="0" u="none" strike="noStrike" cap="none">
                <a:solidFill>
                  <a:schemeClr val="dk1"/>
                </a:solidFill>
                <a:latin typeface="Calibri"/>
                <a:ea typeface="Calibri"/>
                <a:cs typeface="Calibri"/>
                <a:sym typeface="Calibri"/>
              </a:rPr>
              <a:t>German Wikipedia on French Revolution: </a:t>
            </a:r>
            <a:r>
              <a:rPr lang="en-IE" sz="2400" b="0" i="1" u="none" strike="noStrike" cap="none">
                <a:solidFill>
                  <a:schemeClr val="dk1"/>
                </a:solidFill>
                <a:latin typeface="Calibri"/>
                <a:ea typeface="Calibri"/>
                <a:cs typeface="Calibri"/>
                <a:sym typeface="Calibri"/>
              </a:rPr>
              <a:t>human rights, constitution, …</a:t>
            </a:r>
            <a:endParaRPr sz="2400" b="0" i="1" u="none" strike="noStrike" cap="none">
              <a:solidFill>
                <a:srgbClr val="000000"/>
              </a:solidFill>
              <a:latin typeface="Arial"/>
              <a:ea typeface="Arial"/>
              <a:cs typeface="Arial"/>
              <a:sym typeface="Arial"/>
            </a:endParaRPr>
          </a:p>
        </p:txBody>
      </p:sp>
      <p:pic>
        <p:nvPicPr>
          <p:cNvPr id="977" name="Google Shape;977;p89"/>
          <p:cNvPicPr preferRelativeResize="0"/>
          <p:nvPr/>
        </p:nvPicPr>
        <p:blipFill>
          <a:blip r:embed="rId5">
            <a:alphaModFix/>
          </a:blip>
          <a:stretch>
            <a:fillRect/>
          </a:stretch>
        </p:blipFill>
        <p:spPr>
          <a:xfrm>
            <a:off x="10656720" y="212730"/>
            <a:ext cx="1325700" cy="1325700"/>
          </a:xfrm>
          <a:prstGeom prst="rect">
            <a:avLst/>
          </a:prstGeom>
          <a:noFill/>
          <a:ln>
            <a:noFill/>
          </a:ln>
        </p:spPr>
      </p:pic>
    </p:spTree>
    <p:extLst>
      <p:ext uri="{BB962C8B-B14F-4D97-AF65-F5344CB8AC3E}">
        <p14:creationId xmlns:p14="http://schemas.microsoft.com/office/powerpoint/2010/main" val="29237600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p90"/>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Multimodal Corpus</a:t>
            </a:r>
            <a:endParaRPr sz="4400" b="0" i="0" u="none" strike="noStrike" cap="none">
              <a:solidFill>
                <a:srgbClr val="75114A"/>
              </a:solidFill>
              <a:latin typeface="Calibri"/>
              <a:ea typeface="Calibri"/>
              <a:cs typeface="Calibri"/>
              <a:sym typeface="Calibri"/>
            </a:endParaRPr>
          </a:p>
        </p:txBody>
      </p:sp>
      <p:sp>
        <p:nvSpPr>
          <p:cNvPr id="983" name="Google Shape;983;p90"/>
          <p:cNvSpPr txBox="1">
            <a:spLocks noGrp="1"/>
          </p:cNvSpPr>
          <p:nvPr>
            <p:ph type="body" idx="1"/>
          </p:nvPr>
        </p:nvSpPr>
        <p:spPr>
          <a:xfrm>
            <a:off x="838200" y="1268750"/>
            <a:ext cx="44685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Consists not only of </a:t>
            </a:r>
            <a:r>
              <a:rPr lang="en-IE" sz="2400"/>
              <a:t>language data b</a:t>
            </a:r>
            <a:r>
              <a:rPr lang="en-IE" sz="2400" b="0" i="0" u="none" strike="noStrike" cap="none">
                <a:solidFill>
                  <a:srgbClr val="3F3F3F"/>
                </a:solidFill>
                <a:latin typeface="Calibri"/>
                <a:ea typeface="Calibri"/>
                <a:cs typeface="Calibri"/>
                <a:sym typeface="Calibri"/>
              </a:rPr>
              <a:t>ut also image, </a:t>
            </a:r>
            <a:r>
              <a:rPr lang="en-IE" sz="2400"/>
              <a:t>audio</a:t>
            </a:r>
            <a:r>
              <a:rPr lang="en-IE" sz="2400" b="0" i="0" u="none" strike="noStrike" cap="none">
                <a:solidFill>
                  <a:srgbClr val="3F3F3F"/>
                </a:solidFill>
                <a:latin typeface="Calibri"/>
                <a:ea typeface="Calibri"/>
                <a:cs typeface="Calibri"/>
                <a:sym typeface="Calibri"/>
              </a:rPr>
              <a:t>, </a:t>
            </a:r>
            <a:r>
              <a:rPr lang="en-IE" sz="2400"/>
              <a:t>video</a:t>
            </a:r>
            <a:r>
              <a:rPr lang="en-IE" sz="2400" b="0" i="0" u="none" strike="noStrike" cap="none">
                <a:solidFill>
                  <a:srgbClr val="3F3F3F"/>
                </a:solidFill>
                <a:latin typeface="Calibri"/>
                <a:ea typeface="Calibri"/>
                <a:cs typeface="Calibri"/>
                <a:sym typeface="Calibri"/>
              </a:rPr>
              <a:t>, …</a:t>
            </a:r>
            <a:endParaRPr sz="2800" b="0" i="0" u="none" strike="noStrike" cap="none">
              <a:solidFill>
                <a:srgbClr val="3F3F3F"/>
              </a:solidFill>
              <a:latin typeface="Calibri"/>
              <a:ea typeface="Calibri"/>
              <a:cs typeface="Calibri"/>
              <a:sym typeface="Calibri"/>
            </a:endParaRPr>
          </a:p>
          <a:p>
            <a:pPr marL="0" marR="0" lvl="0" indent="0" algn="l" rtl="0">
              <a:lnSpc>
                <a:spcPct val="100000"/>
              </a:lnSpc>
              <a:spcBef>
                <a:spcPts val="1200"/>
              </a:spcBef>
              <a:spcAft>
                <a:spcPts val="60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p:txBody>
      </p:sp>
      <p:pic>
        <p:nvPicPr>
          <p:cNvPr id="984" name="Google Shape;984;p90"/>
          <p:cNvPicPr preferRelativeResize="0"/>
          <p:nvPr/>
        </p:nvPicPr>
        <p:blipFill rotWithShape="1">
          <a:blip r:embed="rId3">
            <a:alphaModFix/>
          </a:blip>
          <a:srcRect l="30887" t="13324" r="31695" b="22461"/>
          <a:stretch/>
        </p:blipFill>
        <p:spPr>
          <a:xfrm>
            <a:off x="5506950" y="304400"/>
            <a:ext cx="6472699" cy="5264825"/>
          </a:xfrm>
          <a:prstGeom prst="rect">
            <a:avLst/>
          </a:prstGeom>
          <a:noFill/>
          <a:ln>
            <a:noFill/>
          </a:ln>
        </p:spPr>
      </p:pic>
      <p:sp>
        <p:nvSpPr>
          <p:cNvPr id="985" name="Google Shape;985;p90"/>
          <p:cNvSpPr txBox="1"/>
          <p:nvPr/>
        </p:nvSpPr>
        <p:spPr>
          <a:xfrm>
            <a:off x="3746325" y="6036025"/>
            <a:ext cx="8371200" cy="50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E" sz="1200">
                <a:solidFill>
                  <a:schemeClr val="dk1"/>
                </a:solidFill>
              </a:rPr>
              <a:t>Image from: Blache, P., Bertrand, R. and Ferré, G., 2008, May. Creating and exploiting multimodal annotated corpora: the ToMA project. In </a:t>
            </a:r>
            <a:r>
              <a:rPr lang="en-IE" sz="1200" i="1">
                <a:solidFill>
                  <a:schemeClr val="dk1"/>
                </a:solidFill>
              </a:rPr>
              <a:t>International LREC Workshop on Multimodal Corpora</a:t>
            </a:r>
            <a:r>
              <a:rPr lang="en-IE" sz="1200">
                <a:solidFill>
                  <a:schemeClr val="dk1"/>
                </a:solidFill>
              </a:rPr>
              <a:t> (pp. 38-53). Springer, Berlin, Heidelberg.</a:t>
            </a:r>
            <a:endParaRPr sz="1200">
              <a:solidFill>
                <a:schemeClr val="dk1"/>
              </a:solidFill>
            </a:endParaRPr>
          </a:p>
        </p:txBody>
      </p:sp>
    </p:spTree>
    <p:extLst>
      <p:ext uri="{BB962C8B-B14F-4D97-AF65-F5344CB8AC3E}">
        <p14:creationId xmlns:p14="http://schemas.microsoft.com/office/powerpoint/2010/main" val="25834929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91"/>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Overview</a:t>
            </a:r>
            <a:endParaRPr/>
          </a:p>
        </p:txBody>
      </p:sp>
      <p:sp>
        <p:nvSpPr>
          <p:cNvPr id="991" name="Google Shape;991;p91"/>
          <p:cNvSpPr txBox="1">
            <a:spLocks noGrp="1"/>
          </p:cNvSpPr>
          <p:nvPr>
            <p:ph type="body" idx="1"/>
          </p:nvPr>
        </p:nvSpPr>
        <p:spPr>
          <a:xfrm>
            <a:off x="838200" y="1687825"/>
            <a:ext cx="10515600" cy="4095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3F3F3F"/>
              </a:buClr>
              <a:buSzPts val="2800"/>
              <a:buFont typeface="Arial"/>
              <a:buNone/>
            </a:pPr>
            <a:r>
              <a:rPr lang="en-IE"/>
              <a:t>Foundations in linguistic theory </a:t>
            </a:r>
            <a:endParaRPr/>
          </a:p>
          <a:p>
            <a:pPr marL="0" marR="0" lvl="0" indent="0" algn="l" rtl="0">
              <a:lnSpc>
                <a:spcPct val="115000"/>
              </a:lnSpc>
              <a:spcBef>
                <a:spcPts val="0"/>
              </a:spcBef>
              <a:spcAft>
                <a:spcPts val="0"/>
              </a:spcAft>
              <a:buClr>
                <a:srgbClr val="3F3F3F"/>
              </a:buClr>
              <a:buSzPts val="2800"/>
              <a:buFont typeface="Arial"/>
              <a:buNone/>
            </a:pPr>
            <a:r>
              <a:rPr lang="en-IE"/>
              <a:t>Linguistic levels of analysis</a:t>
            </a:r>
            <a:endParaRPr/>
          </a:p>
          <a:p>
            <a:pPr marL="457200" marR="0" lvl="0" indent="-406400" algn="l" rtl="0">
              <a:lnSpc>
                <a:spcPct val="115000"/>
              </a:lnSpc>
              <a:spcBef>
                <a:spcPts val="0"/>
              </a:spcBef>
              <a:spcAft>
                <a:spcPts val="0"/>
              </a:spcAft>
              <a:buSzPts val="2800"/>
              <a:buChar char="•"/>
            </a:pPr>
            <a:r>
              <a:rPr lang="en-IE"/>
              <a:t>Morphology</a:t>
            </a:r>
            <a:endParaRPr/>
          </a:p>
          <a:p>
            <a:pPr marL="457200" marR="0" lvl="0" indent="-406400" algn="l" rtl="0">
              <a:lnSpc>
                <a:spcPct val="115000"/>
              </a:lnSpc>
              <a:spcBef>
                <a:spcPts val="0"/>
              </a:spcBef>
              <a:spcAft>
                <a:spcPts val="0"/>
              </a:spcAft>
              <a:buSzPts val="2800"/>
              <a:buChar char="•"/>
            </a:pPr>
            <a:r>
              <a:rPr lang="en-IE"/>
              <a:t>Syntax</a:t>
            </a:r>
            <a:endParaRPr/>
          </a:p>
          <a:p>
            <a:pPr marL="457200" marR="0" lvl="0" indent="-406400" algn="l" rtl="0">
              <a:lnSpc>
                <a:spcPct val="115000"/>
              </a:lnSpc>
              <a:spcBef>
                <a:spcPts val="0"/>
              </a:spcBef>
              <a:spcAft>
                <a:spcPts val="0"/>
              </a:spcAft>
              <a:buSzPts val="2800"/>
              <a:buChar char="•"/>
            </a:pPr>
            <a:r>
              <a:rPr lang="en-IE"/>
              <a:t>Semantics</a:t>
            </a:r>
            <a:endParaRPr/>
          </a:p>
          <a:p>
            <a:pPr marL="0" marR="0" lvl="0" indent="0" algn="l" rtl="0">
              <a:lnSpc>
                <a:spcPct val="115000"/>
              </a:lnSpc>
              <a:spcBef>
                <a:spcPts val="0"/>
              </a:spcBef>
              <a:spcAft>
                <a:spcPts val="0"/>
              </a:spcAft>
              <a:buClr>
                <a:srgbClr val="3F3F3F"/>
              </a:buClr>
              <a:buSzPts val="2800"/>
              <a:buFont typeface="Arial"/>
              <a:buNone/>
            </a:pPr>
            <a:r>
              <a:rPr lang="en-IE"/>
              <a:t>Types of language data</a:t>
            </a:r>
            <a:endParaRPr/>
          </a:p>
          <a:p>
            <a:pPr marL="457200" marR="0" lvl="0" indent="-406400" algn="l" rtl="0">
              <a:lnSpc>
                <a:spcPct val="115000"/>
              </a:lnSpc>
              <a:spcBef>
                <a:spcPts val="0"/>
              </a:spcBef>
              <a:spcAft>
                <a:spcPts val="0"/>
              </a:spcAft>
              <a:buSzPts val="2800"/>
              <a:buChar char="•"/>
            </a:pPr>
            <a:r>
              <a:rPr lang="en-IE"/>
              <a:t>Corpus</a:t>
            </a:r>
            <a:endParaRPr/>
          </a:p>
          <a:p>
            <a:pPr marL="457200" marR="0" lvl="0" indent="-406400" algn="l" rtl="0">
              <a:lnSpc>
                <a:spcPct val="115000"/>
              </a:lnSpc>
              <a:spcBef>
                <a:spcPts val="0"/>
              </a:spcBef>
              <a:spcAft>
                <a:spcPts val="0"/>
              </a:spcAft>
              <a:buSzPts val="2800"/>
              <a:buChar char="•"/>
            </a:pPr>
            <a:r>
              <a:rPr lang="en-IE" b="1"/>
              <a:t>Lexicon</a:t>
            </a:r>
            <a:endParaRPr b="1"/>
          </a:p>
          <a:p>
            <a:pPr marL="0" marR="0" lvl="0" indent="0" algn="l" rtl="0">
              <a:lnSpc>
                <a:spcPct val="100000"/>
              </a:lnSpc>
              <a:spcBef>
                <a:spcPts val="1000"/>
              </a:spcBef>
              <a:spcAft>
                <a:spcPts val="0"/>
              </a:spcAft>
              <a:buClr>
                <a:srgbClr val="3F3F3F"/>
              </a:buClr>
              <a:buSzPts val="2800"/>
              <a:buFont typeface="Arial"/>
              <a:buNone/>
            </a:pPr>
            <a:endParaRPr sz="2400"/>
          </a:p>
        </p:txBody>
      </p:sp>
    </p:spTree>
    <p:extLst>
      <p:ext uri="{BB962C8B-B14F-4D97-AF65-F5344CB8AC3E}">
        <p14:creationId xmlns:p14="http://schemas.microsoft.com/office/powerpoint/2010/main" val="41189054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92"/>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Lexicon</a:t>
            </a:r>
            <a:endParaRPr sz="4400" b="0" i="0" u="none" strike="noStrike" cap="none">
              <a:solidFill>
                <a:srgbClr val="75114A"/>
              </a:solidFill>
              <a:latin typeface="Calibri"/>
              <a:ea typeface="Calibri"/>
              <a:cs typeface="Calibri"/>
              <a:sym typeface="Calibri"/>
            </a:endParaRPr>
          </a:p>
        </p:txBody>
      </p:sp>
      <p:sp>
        <p:nvSpPr>
          <p:cNvPr id="997" name="Google Shape;997;p92"/>
          <p:cNvSpPr txBox="1">
            <a:spLocks noGrp="1"/>
          </p:cNvSpPr>
          <p:nvPr>
            <p:ph type="body" idx="1"/>
          </p:nvPr>
        </p:nvSpPr>
        <p:spPr>
          <a:xfrm>
            <a:off x="838200" y="1725950"/>
            <a:ext cx="5575200" cy="2031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rgbClr val="3F3F3F"/>
              </a:buClr>
              <a:buSzPts val="2800"/>
              <a:buFont typeface="Arial"/>
              <a:buNone/>
            </a:pPr>
            <a:r>
              <a:rPr lang="en-IE" sz="2400"/>
              <a:t>Database of</a:t>
            </a:r>
            <a:r>
              <a:rPr lang="en-IE" sz="2400" b="0" i="0" u="none" strike="noStrike" cap="none">
                <a:solidFill>
                  <a:srgbClr val="3F3F3F"/>
                </a:solidFill>
                <a:latin typeface="Calibri"/>
                <a:ea typeface="Calibri"/>
                <a:cs typeface="Calibri"/>
                <a:sym typeface="Calibri"/>
              </a:rPr>
              <a:t> words with </a:t>
            </a:r>
            <a:r>
              <a:rPr lang="en-IE" sz="2400" b="1" i="0" u="none" strike="noStrike" cap="none">
                <a:solidFill>
                  <a:srgbClr val="3F3F3F"/>
                </a:solidFill>
              </a:rPr>
              <a:t>lexical properties</a:t>
            </a:r>
            <a:r>
              <a:rPr lang="en-IE" sz="2400"/>
              <a:t> such as </a:t>
            </a:r>
            <a:r>
              <a:rPr lang="en-IE" sz="2400" b="0" i="0" u="none" strike="noStrike" cap="none">
                <a:solidFill>
                  <a:srgbClr val="3F3F3F"/>
                </a:solidFill>
                <a:latin typeface="Calibri"/>
                <a:ea typeface="Calibri"/>
                <a:cs typeface="Calibri"/>
                <a:sym typeface="Calibri"/>
              </a:rPr>
              <a:t>spelling, pronunciation, morphology, </a:t>
            </a:r>
            <a:r>
              <a:rPr lang="en-IE" sz="2400"/>
              <a:t>PoS</a:t>
            </a:r>
            <a:r>
              <a:rPr lang="en-IE" sz="2400" b="0" i="0" u="none" strike="noStrike" cap="none">
                <a:solidFill>
                  <a:srgbClr val="3F3F3F"/>
                </a:solidFill>
                <a:latin typeface="Calibri"/>
                <a:ea typeface="Calibri"/>
                <a:cs typeface="Calibri"/>
                <a:sym typeface="Calibri"/>
              </a:rPr>
              <a:t>, </a:t>
            </a:r>
            <a:r>
              <a:rPr lang="en-IE" sz="2400"/>
              <a:t>semantics</a:t>
            </a:r>
            <a:r>
              <a:rPr lang="en-IE" sz="2400" b="0" i="0" u="none" strike="noStrike" cap="none">
                <a:solidFill>
                  <a:srgbClr val="3F3F3F"/>
                </a:solidFill>
                <a:latin typeface="Calibri"/>
                <a:ea typeface="Calibri"/>
                <a:cs typeface="Calibri"/>
                <a:sym typeface="Calibri"/>
              </a:rPr>
              <a:t>, …</a:t>
            </a:r>
            <a:endParaRPr sz="2400"/>
          </a:p>
          <a:p>
            <a:pPr marL="0" marR="0" lvl="0" indent="0" algn="l" rtl="0">
              <a:lnSpc>
                <a:spcPct val="100000"/>
              </a:lnSpc>
              <a:spcBef>
                <a:spcPts val="1000"/>
              </a:spcBef>
              <a:spcAft>
                <a:spcPts val="0"/>
              </a:spcAft>
              <a:buClr>
                <a:srgbClr val="3F3F3F"/>
              </a:buClr>
              <a:buSzPts val="2800"/>
              <a:buFont typeface="Arial"/>
              <a:buNone/>
            </a:pPr>
            <a:r>
              <a:rPr lang="en-IE" sz="2400"/>
              <a:t>O</a:t>
            </a:r>
            <a:r>
              <a:rPr lang="en-IE" sz="2400" b="0" i="0" u="none" strike="noStrike" cap="none">
                <a:solidFill>
                  <a:srgbClr val="3F3F3F"/>
                </a:solidFill>
                <a:latin typeface="Calibri"/>
                <a:ea typeface="Calibri"/>
                <a:cs typeface="Calibri"/>
                <a:sym typeface="Calibri"/>
              </a:rPr>
              <a:t>riginating out of paper dictionaries</a:t>
            </a:r>
            <a:endParaRPr sz="2400" b="0" i="0" u="none" strike="noStrike" cap="none">
              <a:solidFill>
                <a:srgbClr val="3F3F3F"/>
              </a:solidFill>
              <a:latin typeface="Calibri"/>
              <a:ea typeface="Calibri"/>
              <a:cs typeface="Calibri"/>
              <a:sym typeface="Calibri"/>
            </a:endParaRPr>
          </a:p>
          <a:p>
            <a:pPr marL="533400" marR="0" lvl="1" indent="0" algn="l" rtl="0">
              <a:lnSpc>
                <a:spcPct val="100000"/>
              </a:lnSpc>
              <a:spcBef>
                <a:spcPts val="1000"/>
              </a:spcBef>
              <a:spcAft>
                <a:spcPts val="600"/>
              </a:spcAft>
              <a:buClr>
                <a:srgbClr val="3F3F3F"/>
              </a:buClr>
              <a:buSzPts val="2400"/>
              <a:buFont typeface="Arial"/>
              <a:buNone/>
            </a:pPr>
            <a:endParaRPr sz="2000" b="0" i="0" u="none" strike="noStrike" cap="none">
              <a:solidFill>
                <a:srgbClr val="3F3F3F"/>
              </a:solidFill>
              <a:latin typeface="Calibri"/>
              <a:ea typeface="Calibri"/>
              <a:cs typeface="Calibri"/>
              <a:sym typeface="Calibri"/>
            </a:endParaRPr>
          </a:p>
        </p:txBody>
      </p:sp>
      <p:pic>
        <p:nvPicPr>
          <p:cNvPr id="998" name="Google Shape;998;p92" descr="lexcion - Google Search - Google Chrome"/>
          <p:cNvPicPr preferRelativeResize="0"/>
          <p:nvPr/>
        </p:nvPicPr>
        <p:blipFill rotWithShape="1">
          <a:blip r:embed="rId3">
            <a:alphaModFix/>
          </a:blip>
          <a:srcRect l="8483" t="14220" r="60350" b="36591"/>
          <a:stretch/>
        </p:blipFill>
        <p:spPr>
          <a:xfrm>
            <a:off x="6216725" y="465450"/>
            <a:ext cx="5770674" cy="5020950"/>
          </a:xfrm>
          <a:prstGeom prst="rect">
            <a:avLst/>
          </a:prstGeom>
          <a:noFill/>
          <a:ln>
            <a:noFill/>
          </a:ln>
        </p:spPr>
      </p:pic>
    </p:spTree>
    <p:extLst>
      <p:ext uri="{BB962C8B-B14F-4D97-AF65-F5344CB8AC3E}">
        <p14:creationId xmlns:p14="http://schemas.microsoft.com/office/powerpoint/2010/main" val="18341719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9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Semantic Lexicon</a:t>
            </a:r>
            <a:endParaRPr/>
          </a:p>
        </p:txBody>
      </p:sp>
      <p:sp>
        <p:nvSpPr>
          <p:cNvPr id="1004" name="Google Shape;1004;p93"/>
          <p:cNvSpPr txBox="1">
            <a:spLocks noGrp="1"/>
          </p:cNvSpPr>
          <p:nvPr>
            <p:ph type="body" idx="1"/>
          </p:nvPr>
        </p:nvSpPr>
        <p:spPr>
          <a:xfrm>
            <a:off x="4835050" y="1825625"/>
            <a:ext cx="6518700" cy="3813300"/>
          </a:xfrm>
          <a:prstGeom prst="rect">
            <a:avLst/>
          </a:prstGeom>
          <a:noFill/>
          <a:ln>
            <a:noFill/>
          </a:ln>
        </p:spPr>
        <p:txBody>
          <a:bodyPr spcFirstLastPara="1" wrap="square" lIns="91425" tIns="91425" rIns="91425" bIns="91425" anchor="t" anchorCtr="0">
            <a:noAutofit/>
          </a:bodyPr>
          <a:lstStyle/>
          <a:p>
            <a:pPr marL="0" marR="0" lvl="1" indent="0" algn="l" rtl="0">
              <a:lnSpc>
                <a:spcPct val="90000"/>
              </a:lnSpc>
              <a:spcBef>
                <a:spcPts val="600"/>
              </a:spcBef>
              <a:spcAft>
                <a:spcPts val="0"/>
              </a:spcAft>
              <a:buClr>
                <a:srgbClr val="3F3F3F"/>
              </a:buClr>
              <a:buSzPts val="2400"/>
              <a:buFont typeface="Arial"/>
              <a:buNone/>
            </a:pPr>
            <a:r>
              <a:rPr lang="en-IE"/>
              <a:t>O</a:t>
            </a:r>
            <a:r>
              <a:rPr lang="en-IE" b="0" i="0" u="none" strike="noStrike" cap="none">
                <a:solidFill>
                  <a:srgbClr val="3F3F3F"/>
                </a:solidFill>
                <a:latin typeface="Calibri"/>
                <a:ea typeface="Calibri"/>
                <a:cs typeface="Calibri"/>
                <a:sym typeface="Calibri"/>
              </a:rPr>
              <a:t>rganized by ‘synsets’ –  </a:t>
            </a:r>
            <a:r>
              <a:rPr lang="en-IE"/>
              <a:t>represents word meaning </a:t>
            </a:r>
            <a:r>
              <a:rPr lang="en-IE" b="0" i="0" u="none" strike="noStrike" cap="none">
                <a:solidFill>
                  <a:srgbClr val="3F3F3F"/>
                </a:solidFill>
                <a:latin typeface="Calibri"/>
                <a:ea typeface="Calibri"/>
                <a:cs typeface="Calibri"/>
                <a:sym typeface="Calibri"/>
              </a:rPr>
              <a:t>by use of sets of </a:t>
            </a:r>
            <a:r>
              <a:rPr lang="en-IE" b="1" i="0" u="none" strike="noStrike" cap="none">
                <a:solidFill>
                  <a:srgbClr val="3F3F3F"/>
                </a:solidFill>
                <a:latin typeface="Calibri"/>
                <a:ea typeface="Calibri"/>
                <a:cs typeface="Calibri"/>
                <a:sym typeface="Calibri"/>
              </a:rPr>
              <a:t>Synonyms</a:t>
            </a:r>
            <a:endParaRPr/>
          </a:p>
          <a:p>
            <a:pPr marL="0" marR="0" lvl="1" indent="0" algn="l" rtl="0">
              <a:lnSpc>
                <a:spcPct val="90000"/>
              </a:lnSpc>
              <a:spcBef>
                <a:spcPts val="600"/>
              </a:spcBef>
              <a:spcAft>
                <a:spcPts val="0"/>
              </a:spcAft>
              <a:buClr>
                <a:srgbClr val="3F3F3F"/>
              </a:buClr>
              <a:buSzPts val="2400"/>
              <a:buFont typeface="Arial"/>
              <a:buNone/>
            </a:pPr>
            <a:r>
              <a:rPr lang="en-IE" b="0" i="0" u="sng" strike="noStrike" cap="none">
                <a:solidFill>
                  <a:schemeClr val="hlink"/>
                </a:solidFill>
                <a:latin typeface="Calibri"/>
                <a:ea typeface="Calibri"/>
                <a:cs typeface="Calibri"/>
                <a:sym typeface="Calibri"/>
                <a:hlinkClick r:id="rId3"/>
              </a:rPr>
              <a:t>https://wordnet.princeton.edu/</a:t>
            </a:r>
            <a:r>
              <a:rPr lang="en-IE" b="0" i="0" u="none" strike="noStrike" cap="none">
                <a:solidFill>
                  <a:srgbClr val="3F3F3F"/>
                </a:solidFill>
                <a:latin typeface="Calibri"/>
                <a:ea typeface="Calibri"/>
                <a:cs typeface="Calibri"/>
                <a:sym typeface="Calibri"/>
              </a:rPr>
              <a:t> </a:t>
            </a:r>
            <a:endParaRPr/>
          </a:p>
          <a:p>
            <a:pPr marL="533400" marR="0" lvl="1" indent="0" algn="l" rtl="0">
              <a:lnSpc>
                <a:spcPct val="90000"/>
              </a:lnSpc>
              <a:spcBef>
                <a:spcPts val="600"/>
              </a:spcBef>
              <a:spcAft>
                <a:spcPts val="0"/>
              </a:spcAft>
              <a:buClr>
                <a:srgbClr val="3F3F3F"/>
              </a:buClr>
              <a:buSzPts val="2400"/>
              <a:buFont typeface="Arial"/>
              <a:buNone/>
            </a:pPr>
            <a:endParaRPr b="0" i="0" u="none" strike="noStrike" cap="none">
              <a:solidFill>
                <a:srgbClr val="3F3F3F"/>
              </a:solidFill>
              <a:latin typeface="Calibri"/>
              <a:ea typeface="Calibri"/>
              <a:cs typeface="Calibri"/>
              <a:sym typeface="Calibri"/>
            </a:endParaRPr>
          </a:p>
          <a:p>
            <a:pPr marL="0" marR="0" lvl="1" indent="0" algn="l" rtl="0">
              <a:lnSpc>
                <a:spcPct val="90000"/>
              </a:lnSpc>
              <a:spcBef>
                <a:spcPts val="600"/>
              </a:spcBef>
              <a:spcAft>
                <a:spcPts val="0"/>
              </a:spcAft>
              <a:buClr>
                <a:srgbClr val="3F3F3F"/>
              </a:buClr>
              <a:buSzPts val="2400"/>
              <a:buFont typeface="Arial"/>
              <a:buNone/>
            </a:pPr>
            <a:endParaRPr b="1"/>
          </a:p>
          <a:p>
            <a:pPr marL="0" marR="0" lvl="1" indent="0" algn="l" rtl="0">
              <a:lnSpc>
                <a:spcPct val="90000"/>
              </a:lnSpc>
              <a:spcBef>
                <a:spcPts val="600"/>
              </a:spcBef>
              <a:spcAft>
                <a:spcPts val="0"/>
              </a:spcAft>
              <a:buClr>
                <a:srgbClr val="3F3F3F"/>
              </a:buClr>
              <a:buSzPts val="2400"/>
              <a:buFont typeface="Arial"/>
              <a:buNone/>
            </a:pPr>
            <a:r>
              <a:rPr lang="en-IE"/>
              <a:t>O</a:t>
            </a:r>
            <a:r>
              <a:rPr lang="en-IE" b="0" i="0" u="none" strike="noStrike" cap="none">
                <a:solidFill>
                  <a:srgbClr val="3F3F3F"/>
                </a:solidFill>
                <a:latin typeface="Calibri"/>
                <a:ea typeface="Calibri"/>
                <a:cs typeface="Calibri"/>
                <a:sym typeface="Calibri"/>
              </a:rPr>
              <a:t>rganized by ‘frames’ – </a:t>
            </a:r>
            <a:r>
              <a:rPr lang="en-IE"/>
              <a:t>represents word meaning by use of</a:t>
            </a:r>
            <a:r>
              <a:rPr lang="en-IE" b="0" i="0" u="none" strike="noStrike" cap="none">
                <a:solidFill>
                  <a:srgbClr val="3F3F3F"/>
                </a:solidFill>
                <a:latin typeface="Calibri"/>
                <a:ea typeface="Calibri"/>
                <a:cs typeface="Calibri"/>
                <a:sym typeface="Calibri"/>
              </a:rPr>
              <a:t> </a:t>
            </a:r>
            <a:r>
              <a:rPr lang="en-IE" b="1" i="0" u="none" strike="noStrike" cap="none">
                <a:solidFill>
                  <a:srgbClr val="3F3F3F"/>
                </a:solidFill>
                <a:latin typeface="Calibri"/>
                <a:ea typeface="Calibri"/>
                <a:cs typeface="Calibri"/>
                <a:sym typeface="Calibri"/>
              </a:rPr>
              <a:t>Semantic Roles</a:t>
            </a:r>
            <a:endParaRPr/>
          </a:p>
          <a:p>
            <a:pPr marL="0" marR="0" lvl="1" indent="0" algn="l" rtl="0">
              <a:lnSpc>
                <a:spcPct val="90000"/>
              </a:lnSpc>
              <a:spcBef>
                <a:spcPts val="600"/>
              </a:spcBef>
              <a:spcAft>
                <a:spcPts val="0"/>
              </a:spcAft>
              <a:buClr>
                <a:srgbClr val="3F3F3F"/>
              </a:buClr>
              <a:buSzPts val="2400"/>
              <a:buFont typeface="Arial"/>
              <a:buNone/>
            </a:pPr>
            <a:r>
              <a:rPr lang="en-IE" b="0" i="0" u="sng" strike="noStrike" cap="none">
                <a:solidFill>
                  <a:schemeClr val="hlink"/>
                </a:solidFill>
                <a:latin typeface="Calibri"/>
                <a:ea typeface="Calibri"/>
                <a:cs typeface="Calibri"/>
                <a:sym typeface="Calibri"/>
                <a:hlinkClick r:id="rId4"/>
              </a:rPr>
              <a:t>https://framenet.icsi.berkeley.edu/fndrupal/about</a:t>
            </a:r>
            <a:r>
              <a:rPr lang="en-IE" b="0" i="0" u="none" strike="noStrike" cap="none">
                <a:solidFill>
                  <a:srgbClr val="3F3F3F"/>
                </a:solidFill>
                <a:latin typeface="Calibri"/>
                <a:ea typeface="Calibri"/>
                <a:cs typeface="Calibri"/>
                <a:sym typeface="Calibri"/>
              </a:rPr>
              <a:t> </a:t>
            </a:r>
            <a:endParaRPr b="0" i="0" u="none" strike="noStrike" cap="none">
              <a:solidFill>
                <a:srgbClr val="3F3F3F"/>
              </a:solidFill>
              <a:latin typeface="Calibri"/>
              <a:ea typeface="Calibri"/>
              <a:cs typeface="Calibri"/>
              <a:sym typeface="Calibri"/>
            </a:endParaRPr>
          </a:p>
        </p:txBody>
      </p:sp>
      <p:pic>
        <p:nvPicPr>
          <p:cNvPr id="1005" name="Google Shape;1005;p93"/>
          <p:cNvPicPr preferRelativeResize="0"/>
          <p:nvPr/>
        </p:nvPicPr>
        <p:blipFill>
          <a:blip r:embed="rId5">
            <a:alphaModFix/>
          </a:blip>
          <a:stretch>
            <a:fillRect/>
          </a:stretch>
        </p:blipFill>
        <p:spPr>
          <a:xfrm>
            <a:off x="1734625" y="3678575"/>
            <a:ext cx="1863550" cy="1867949"/>
          </a:xfrm>
          <a:prstGeom prst="rect">
            <a:avLst/>
          </a:prstGeom>
          <a:noFill/>
          <a:ln>
            <a:noFill/>
          </a:ln>
        </p:spPr>
      </p:pic>
      <p:pic>
        <p:nvPicPr>
          <p:cNvPr id="1006" name="Google Shape;1006;p93"/>
          <p:cNvPicPr preferRelativeResize="0"/>
          <p:nvPr/>
        </p:nvPicPr>
        <p:blipFill rotWithShape="1">
          <a:blip r:embed="rId6">
            <a:alphaModFix/>
          </a:blip>
          <a:srcRect/>
          <a:stretch/>
        </p:blipFill>
        <p:spPr>
          <a:xfrm>
            <a:off x="1066798" y="2070428"/>
            <a:ext cx="3199200" cy="1051925"/>
          </a:xfrm>
          <a:prstGeom prst="rect">
            <a:avLst/>
          </a:prstGeom>
          <a:noFill/>
          <a:ln>
            <a:noFill/>
          </a:ln>
        </p:spPr>
      </p:pic>
    </p:spTree>
    <p:extLst>
      <p:ext uri="{BB962C8B-B14F-4D97-AF65-F5344CB8AC3E}">
        <p14:creationId xmlns:p14="http://schemas.microsoft.com/office/powerpoint/2010/main" val="24356349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94"/>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WordNet</a:t>
            </a:r>
            <a:endParaRPr/>
          </a:p>
        </p:txBody>
      </p:sp>
      <p:sp>
        <p:nvSpPr>
          <p:cNvPr id="1012" name="Google Shape;1012;p94"/>
          <p:cNvSpPr txBox="1">
            <a:spLocks noGrp="1"/>
          </p:cNvSpPr>
          <p:nvPr>
            <p:ph type="body" idx="1"/>
          </p:nvPr>
        </p:nvSpPr>
        <p:spPr>
          <a:xfrm>
            <a:off x="838200" y="1825625"/>
            <a:ext cx="107610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3F3F3F"/>
              </a:buClr>
              <a:buSzPts val="2800"/>
              <a:buFont typeface="Arial"/>
              <a:buNone/>
            </a:pPr>
            <a:r>
              <a:rPr lang="en-IE" b="0" i="0" u="none" strike="noStrike" cap="none">
                <a:solidFill>
                  <a:srgbClr val="3F3F3F"/>
                </a:solidFill>
                <a:latin typeface="Calibri"/>
                <a:ea typeface="Calibri"/>
                <a:cs typeface="Calibri"/>
                <a:sym typeface="Calibri"/>
              </a:rPr>
              <a:t>Word meaning represented in WordNet by use of </a:t>
            </a:r>
            <a:r>
              <a:rPr lang="en-IE"/>
              <a:t>“</a:t>
            </a:r>
            <a:r>
              <a:rPr lang="en-IE" b="0" i="0" u="none" strike="noStrike" cap="none">
                <a:solidFill>
                  <a:srgbClr val="3F3F3F"/>
                </a:solidFill>
                <a:latin typeface="Calibri"/>
                <a:ea typeface="Calibri"/>
                <a:cs typeface="Calibri"/>
                <a:sym typeface="Calibri"/>
              </a:rPr>
              <a:t>synset</a:t>
            </a:r>
            <a:r>
              <a:rPr lang="en-IE"/>
              <a:t>s” (Miller, 1995)</a:t>
            </a:r>
            <a:endParaRPr/>
          </a:p>
          <a:p>
            <a:pPr marL="0" marR="0" lvl="0" indent="0" algn="l" rtl="0">
              <a:lnSpc>
                <a:spcPct val="150000"/>
              </a:lnSpc>
              <a:spcBef>
                <a:spcPts val="0"/>
              </a:spcBef>
              <a:spcAft>
                <a:spcPts val="0"/>
              </a:spcAft>
              <a:buClr>
                <a:srgbClr val="3F3F3F"/>
              </a:buClr>
              <a:buSzPts val="2800"/>
              <a:buFont typeface="Arial"/>
              <a:buNone/>
            </a:pPr>
            <a:r>
              <a:rPr lang="en-IE"/>
              <a:t>For example:</a:t>
            </a:r>
            <a:endParaRPr/>
          </a:p>
          <a:p>
            <a:pPr marL="533400" marR="0" lvl="1" indent="0" algn="l" rtl="0">
              <a:lnSpc>
                <a:spcPct val="150000"/>
              </a:lnSpc>
              <a:spcBef>
                <a:spcPts val="600"/>
              </a:spcBef>
              <a:spcAft>
                <a:spcPts val="0"/>
              </a:spcAft>
              <a:buClr>
                <a:srgbClr val="3F3F3F"/>
              </a:buClr>
              <a:buSzPts val="2400"/>
              <a:buFont typeface="Arial"/>
              <a:buNone/>
            </a:pPr>
            <a:r>
              <a:rPr lang="en-IE" b="1" i="0" u="none" strike="noStrike" cap="none">
                <a:solidFill>
                  <a:srgbClr val="3F3F3F"/>
                </a:solidFill>
                <a:latin typeface="Calibri"/>
                <a:ea typeface="Calibri"/>
                <a:cs typeface="Calibri"/>
                <a:sym typeface="Calibri"/>
              </a:rPr>
              <a:t>{board, plank} 		</a:t>
            </a:r>
            <a:r>
              <a:rPr lang="en-IE" b="0" i="0" u="none" strike="noStrike" cap="none">
                <a:solidFill>
                  <a:srgbClr val="3F3F3F"/>
                </a:solidFill>
                <a:latin typeface="Calibri"/>
                <a:ea typeface="Calibri"/>
                <a:cs typeface="Calibri"/>
                <a:sym typeface="Calibri"/>
              </a:rPr>
              <a:t>represents ‘</a:t>
            </a:r>
            <a:r>
              <a:rPr lang="en-IE" b="0" i="1" u="none" strike="noStrike" cap="none">
                <a:solidFill>
                  <a:srgbClr val="3F3F3F"/>
                </a:solidFill>
                <a:latin typeface="Calibri"/>
                <a:ea typeface="Calibri"/>
                <a:cs typeface="Calibri"/>
                <a:sym typeface="Calibri"/>
              </a:rPr>
              <a:t>board</a:t>
            </a:r>
            <a:r>
              <a:rPr lang="en-IE" b="0" i="0" u="none" strike="noStrike" cap="none">
                <a:solidFill>
                  <a:srgbClr val="3F3F3F"/>
                </a:solidFill>
                <a:latin typeface="Calibri"/>
                <a:ea typeface="Calibri"/>
                <a:cs typeface="Calibri"/>
                <a:sym typeface="Calibri"/>
              </a:rPr>
              <a:t>’ in the meaning of ‘</a:t>
            </a:r>
            <a:r>
              <a:rPr lang="en-IE" b="0" i="1" u="none" strike="noStrike" cap="none">
                <a:solidFill>
                  <a:srgbClr val="3F3F3F"/>
                </a:solidFill>
                <a:latin typeface="Calibri"/>
                <a:ea typeface="Calibri"/>
                <a:cs typeface="Calibri"/>
                <a:sym typeface="Calibri"/>
              </a:rPr>
              <a:t>plank</a:t>
            </a:r>
            <a:r>
              <a:rPr lang="en-IE" b="0" i="0" u="none" strike="noStrike" cap="none">
                <a:solidFill>
                  <a:srgbClr val="3F3F3F"/>
                </a:solidFill>
                <a:latin typeface="Calibri"/>
                <a:ea typeface="Calibri"/>
                <a:cs typeface="Calibri"/>
                <a:sym typeface="Calibri"/>
              </a:rPr>
              <a:t>’</a:t>
            </a:r>
            <a:endParaRPr/>
          </a:p>
          <a:p>
            <a:pPr marL="533400" marR="0" lvl="1" indent="0" algn="l" rtl="0">
              <a:lnSpc>
                <a:spcPct val="150000"/>
              </a:lnSpc>
              <a:spcBef>
                <a:spcPts val="600"/>
              </a:spcBef>
              <a:spcAft>
                <a:spcPts val="0"/>
              </a:spcAft>
              <a:buClr>
                <a:srgbClr val="3F3F3F"/>
              </a:buClr>
              <a:buSzPts val="2400"/>
              <a:buFont typeface="Arial"/>
              <a:buNone/>
            </a:pPr>
            <a:r>
              <a:rPr lang="en-IE" b="1" i="0" u="none" strike="noStrike" cap="none">
                <a:solidFill>
                  <a:srgbClr val="3F3F3F"/>
                </a:solidFill>
                <a:latin typeface="Calibri"/>
                <a:ea typeface="Calibri"/>
                <a:cs typeface="Calibri"/>
                <a:sym typeface="Calibri"/>
              </a:rPr>
              <a:t>{board, committee} 	</a:t>
            </a:r>
            <a:r>
              <a:rPr lang="en-IE" b="0" i="0" u="none" strike="noStrike" cap="none">
                <a:solidFill>
                  <a:srgbClr val="3F3F3F"/>
                </a:solidFill>
                <a:latin typeface="Calibri"/>
                <a:ea typeface="Calibri"/>
                <a:cs typeface="Calibri"/>
                <a:sym typeface="Calibri"/>
              </a:rPr>
              <a:t>represents ‘</a:t>
            </a:r>
            <a:r>
              <a:rPr lang="en-IE" b="0" i="1" u="none" strike="noStrike" cap="none">
                <a:solidFill>
                  <a:srgbClr val="3F3F3F"/>
                </a:solidFill>
                <a:latin typeface="Calibri"/>
                <a:ea typeface="Calibri"/>
                <a:cs typeface="Calibri"/>
                <a:sym typeface="Calibri"/>
              </a:rPr>
              <a:t>board</a:t>
            </a:r>
            <a:r>
              <a:rPr lang="en-IE" b="0" i="0" u="none" strike="noStrike" cap="none">
                <a:solidFill>
                  <a:srgbClr val="3F3F3F"/>
                </a:solidFill>
                <a:latin typeface="Calibri"/>
                <a:ea typeface="Calibri"/>
                <a:cs typeface="Calibri"/>
                <a:sym typeface="Calibri"/>
              </a:rPr>
              <a:t>’ in the meaning of ‘</a:t>
            </a:r>
            <a:r>
              <a:rPr lang="en-IE" b="0" i="1" u="none" strike="noStrike" cap="none">
                <a:solidFill>
                  <a:srgbClr val="3F3F3F"/>
                </a:solidFill>
                <a:latin typeface="Calibri"/>
                <a:ea typeface="Calibri"/>
                <a:cs typeface="Calibri"/>
                <a:sym typeface="Calibri"/>
              </a:rPr>
              <a:t>committee</a:t>
            </a:r>
            <a:r>
              <a:rPr lang="en-IE" b="0" i="0" u="none" strike="noStrike" cap="none">
                <a:solidFill>
                  <a:srgbClr val="3F3F3F"/>
                </a:solidFill>
                <a:latin typeface="Calibri"/>
                <a:ea typeface="Calibri"/>
                <a:cs typeface="Calibri"/>
                <a:sym typeface="Calibri"/>
              </a:rPr>
              <a:t>’</a:t>
            </a:r>
            <a:endParaRPr/>
          </a:p>
          <a:p>
            <a:pPr marL="0" marR="0" lvl="0" indent="0" algn="l" rtl="0">
              <a:lnSpc>
                <a:spcPct val="100000"/>
              </a:lnSpc>
              <a:spcBef>
                <a:spcPts val="1600"/>
              </a:spcBef>
              <a:spcAft>
                <a:spcPts val="0"/>
              </a:spcAft>
              <a:buClr>
                <a:srgbClr val="3F3F3F"/>
              </a:buClr>
              <a:buSzPts val="2800"/>
              <a:buFont typeface="Arial"/>
              <a:buNone/>
            </a:pPr>
            <a:endParaRPr b="0" i="0" u="none" strike="noStrike" cap="none">
              <a:solidFill>
                <a:srgbClr val="3F3F3F"/>
              </a:solidFill>
              <a:latin typeface="Calibri"/>
              <a:ea typeface="Calibri"/>
              <a:cs typeface="Calibri"/>
              <a:sym typeface="Calibri"/>
            </a:endParaRPr>
          </a:p>
          <a:p>
            <a:pPr marL="0" marR="0" lvl="0" indent="0" algn="l" rtl="0">
              <a:lnSpc>
                <a:spcPct val="100000"/>
              </a:lnSpc>
              <a:spcBef>
                <a:spcPts val="100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 </a:t>
            </a:r>
            <a:endParaRPr/>
          </a:p>
          <a:p>
            <a:pPr marL="0" marR="0" lvl="0" indent="0" algn="l" rtl="0">
              <a:lnSpc>
                <a:spcPct val="100000"/>
              </a:lnSpc>
              <a:spcBef>
                <a:spcPts val="10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p:txBody>
      </p:sp>
      <p:sp>
        <p:nvSpPr>
          <p:cNvPr id="1013" name="Google Shape;1013;p94"/>
          <p:cNvSpPr txBox="1"/>
          <p:nvPr/>
        </p:nvSpPr>
        <p:spPr>
          <a:xfrm>
            <a:off x="4537500" y="6125225"/>
            <a:ext cx="7578300" cy="45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E" sz="1200">
                <a:solidFill>
                  <a:schemeClr val="dk1"/>
                </a:solidFill>
              </a:rPr>
              <a:t>Miller, George A. "WordNet: a lexical database for English." </a:t>
            </a:r>
            <a:r>
              <a:rPr lang="en-IE" sz="1200" i="1">
                <a:solidFill>
                  <a:schemeClr val="dk1"/>
                </a:solidFill>
              </a:rPr>
              <a:t>Communications of the ACM</a:t>
            </a:r>
            <a:r>
              <a:rPr lang="en-IE" sz="1200">
                <a:solidFill>
                  <a:schemeClr val="dk1"/>
                </a:solidFill>
              </a:rPr>
              <a:t> 38.11 (1995): 39-41.</a:t>
            </a:r>
            <a:endParaRPr sz="1200">
              <a:solidFill>
                <a:schemeClr val="dk1"/>
              </a:solidFill>
            </a:endParaRPr>
          </a:p>
        </p:txBody>
      </p:sp>
    </p:spTree>
    <p:extLst>
      <p:ext uri="{BB962C8B-B14F-4D97-AF65-F5344CB8AC3E}">
        <p14:creationId xmlns:p14="http://schemas.microsoft.com/office/powerpoint/2010/main" val="30641392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39"/>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75114A"/>
              </a:buClr>
              <a:buSzPts val="4400"/>
              <a:buFont typeface="Calibri"/>
              <a:buNone/>
            </a:pPr>
            <a:r>
              <a:rPr lang="en-IE"/>
              <a:t>Search Engines</a:t>
            </a:r>
            <a:endParaRPr/>
          </a:p>
        </p:txBody>
      </p:sp>
      <p:pic>
        <p:nvPicPr>
          <p:cNvPr id="539" name="Google Shape;539;p39" descr="us presidents in order - Google Search - Google Chrome"/>
          <p:cNvPicPr preferRelativeResize="0"/>
          <p:nvPr/>
        </p:nvPicPr>
        <p:blipFill rotWithShape="1">
          <a:blip r:embed="rId3">
            <a:alphaModFix/>
          </a:blip>
          <a:srcRect l="1021" t="9541" r="2273" b="4930"/>
          <a:stretch/>
        </p:blipFill>
        <p:spPr>
          <a:xfrm>
            <a:off x="1703512" y="1423555"/>
            <a:ext cx="8842664" cy="423949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9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WordNet - Synsets </a:t>
            </a:r>
            <a:r>
              <a:rPr lang="en-IE"/>
              <a:t>for the Noun </a:t>
            </a:r>
            <a:r>
              <a:rPr lang="en-IE" sz="4400" b="0" i="1" u="none" strike="noStrike" cap="none">
                <a:solidFill>
                  <a:srgbClr val="75114A"/>
                </a:solidFill>
                <a:latin typeface="Calibri"/>
                <a:ea typeface="Calibri"/>
                <a:cs typeface="Calibri"/>
                <a:sym typeface="Calibri"/>
              </a:rPr>
              <a:t>table</a:t>
            </a:r>
            <a:endParaRPr i="1"/>
          </a:p>
        </p:txBody>
      </p:sp>
      <p:pic>
        <p:nvPicPr>
          <p:cNvPr id="1019" name="Google Shape;1019;p95" descr="WordNet Search - 3.1 - Google Chrome"/>
          <p:cNvPicPr preferRelativeResize="0"/>
          <p:nvPr/>
        </p:nvPicPr>
        <p:blipFill rotWithShape="1">
          <a:blip r:embed="rId3">
            <a:alphaModFix/>
          </a:blip>
          <a:srcRect l="1739" t="33536" r="57805" b="36850"/>
          <a:stretch/>
        </p:blipFill>
        <p:spPr>
          <a:xfrm>
            <a:off x="1058575" y="1957435"/>
            <a:ext cx="7416826" cy="2943126"/>
          </a:xfrm>
          <a:prstGeom prst="rect">
            <a:avLst/>
          </a:prstGeom>
          <a:noFill/>
          <a:ln>
            <a:noFill/>
          </a:ln>
        </p:spPr>
      </p:pic>
      <p:sp>
        <p:nvSpPr>
          <p:cNvPr id="1020" name="Google Shape;1020;p95"/>
          <p:cNvSpPr/>
          <p:nvPr/>
        </p:nvSpPr>
        <p:spPr>
          <a:xfrm>
            <a:off x="8832304" y="6165304"/>
            <a:ext cx="3240300" cy="28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200" b="0" u="sng" strike="noStrike" cap="none">
                <a:solidFill>
                  <a:schemeClr val="hlink"/>
                </a:solidFill>
                <a:latin typeface="Arial"/>
                <a:ea typeface="Arial"/>
                <a:cs typeface="Arial"/>
                <a:sym typeface="Arial"/>
                <a:hlinkClick r:id="rId4"/>
              </a:rPr>
              <a:t>http://wordnetweb.princeton.edu/perl/webwn</a:t>
            </a:r>
            <a:r>
              <a:rPr lang="en-IE" sz="1200" b="0" u="none" strike="noStrike" cap="none">
                <a:solidFill>
                  <a:srgbClr val="000000"/>
                </a:solidFill>
                <a:latin typeface="Arial"/>
                <a:ea typeface="Arial"/>
                <a:cs typeface="Arial"/>
                <a:sym typeface="Arial"/>
              </a:rPr>
              <a:t> </a:t>
            </a:r>
            <a:endParaRPr sz="1200"/>
          </a:p>
        </p:txBody>
      </p:sp>
    </p:spTree>
    <p:extLst>
      <p:ext uri="{BB962C8B-B14F-4D97-AF65-F5344CB8AC3E}">
        <p14:creationId xmlns:p14="http://schemas.microsoft.com/office/powerpoint/2010/main" val="14669482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p96"/>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WordNet </a:t>
            </a:r>
            <a:r>
              <a:rPr lang="en-IE"/>
              <a:t>-</a:t>
            </a:r>
            <a:r>
              <a:rPr lang="en-IE" sz="4400" b="0" i="0" u="none" strike="noStrike" cap="none">
                <a:solidFill>
                  <a:srgbClr val="75114A"/>
                </a:solidFill>
                <a:latin typeface="Calibri"/>
                <a:ea typeface="Calibri"/>
                <a:cs typeface="Calibri"/>
                <a:sym typeface="Calibri"/>
              </a:rPr>
              <a:t> Hypernyms </a:t>
            </a:r>
            <a:r>
              <a:rPr lang="en-IE"/>
              <a:t>&amp;</a:t>
            </a:r>
            <a:r>
              <a:rPr lang="en-IE" sz="4400" b="0" i="0" u="none" strike="noStrike" cap="none">
                <a:solidFill>
                  <a:srgbClr val="75114A"/>
                </a:solidFill>
                <a:latin typeface="Calibri"/>
                <a:ea typeface="Calibri"/>
                <a:cs typeface="Calibri"/>
                <a:sym typeface="Calibri"/>
              </a:rPr>
              <a:t> Hyponyms</a:t>
            </a:r>
            <a:endParaRPr/>
          </a:p>
        </p:txBody>
      </p:sp>
      <p:sp>
        <p:nvSpPr>
          <p:cNvPr id="1026" name="Google Shape;1026;p96"/>
          <p:cNvSpPr txBox="1">
            <a:spLocks noGrp="1"/>
          </p:cNvSpPr>
          <p:nvPr>
            <p:ph type="body" idx="1"/>
          </p:nvPr>
        </p:nvSpPr>
        <p:spPr>
          <a:xfrm>
            <a:off x="838200" y="1412776"/>
            <a:ext cx="10515600" cy="1217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F3F"/>
              </a:buClr>
              <a:buSzPts val="2800"/>
              <a:buFont typeface="Arial"/>
              <a:buNone/>
            </a:pPr>
            <a:r>
              <a:rPr lang="en-IE"/>
              <a:t>Synsets are organized hierarchically in WordNet, expressing </a:t>
            </a:r>
            <a:r>
              <a:rPr lang="en-IE" b="1"/>
              <a:t>generalization </a:t>
            </a:r>
            <a:r>
              <a:rPr lang="en-IE"/>
              <a:t>(hypernyms) and </a:t>
            </a:r>
            <a:r>
              <a:rPr lang="en-IE" b="1"/>
              <a:t>specialization </a:t>
            </a:r>
            <a:r>
              <a:rPr lang="en-IE"/>
              <a:t>(hyponyms)</a:t>
            </a:r>
            <a:endParaRPr/>
          </a:p>
          <a:p>
            <a:pPr marL="0" marR="0" lvl="1" indent="0" algn="l" rtl="0">
              <a:lnSpc>
                <a:spcPct val="100000"/>
              </a:lnSpc>
              <a:spcBef>
                <a:spcPts val="600"/>
              </a:spcBef>
              <a:spcAft>
                <a:spcPts val="0"/>
              </a:spcAft>
              <a:buClr>
                <a:srgbClr val="3F3F3F"/>
              </a:buClr>
              <a:buSzPts val="2400"/>
              <a:buFont typeface="Arial"/>
              <a:buNone/>
            </a:pPr>
            <a:endParaRPr sz="2000" i="1"/>
          </a:p>
          <a:p>
            <a:pPr marL="533400" marR="0" lvl="1" indent="0" algn="l" rtl="0">
              <a:lnSpc>
                <a:spcPct val="100000"/>
              </a:lnSpc>
              <a:spcBef>
                <a:spcPts val="600"/>
              </a:spcBef>
              <a:spcAft>
                <a:spcPts val="0"/>
              </a:spcAft>
              <a:buClr>
                <a:srgbClr val="3F3F3F"/>
              </a:buClr>
              <a:buSzPts val="2400"/>
              <a:buFont typeface="Arial"/>
              <a:buNone/>
            </a:pPr>
            <a:endParaRPr sz="2000" i="1"/>
          </a:p>
          <a:p>
            <a:pPr marL="0" marR="0" lvl="1" indent="0" algn="l" rtl="0">
              <a:lnSpc>
                <a:spcPct val="100000"/>
              </a:lnSpc>
              <a:spcBef>
                <a:spcPts val="600"/>
              </a:spcBef>
              <a:spcAft>
                <a:spcPts val="0"/>
              </a:spcAft>
              <a:buClr>
                <a:srgbClr val="3F3F3F"/>
              </a:buClr>
              <a:buSzPts val="2400"/>
              <a:buFont typeface="Arial"/>
              <a:buNone/>
            </a:pPr>
            <a:r>
              <a:rPr lang="en-IE" sz="2000" b="0" i="1" u="none" strike="noStrike" cap="none">
                <a:solidFill>
                  <a:srgbClr val="3F3F3F"/>
                </a:solidFill>
                <a:latin typeface="Calibri"/>
                <a:ea typeface="Calibri"/>
                <a:cs typeface="Calibri"/>
                <a:sym typeface="Calibri"/>
              </a:rPr>
              <a:t>{entity}</a:t>
            </a:r>
            <a:endParaRPr/>
          </a:p>
          <a:p>
            <a:pPr marL="381000" marR="0" lvl="1" indent="0" algn="l" rtl="0">
              <a:lnSpc>
                <a:spcPct val="100000"/>
              </a:lnSpc>
              <a:spcBef>
                <a:spcPts val="600"/>
              </a:spcBef>
              <a:spcAft>
                <a:spcPts val="0"/>
              </a:spcAft>
              <a:buClr>
                <a:srgbClr val="3F3F3F"/>
              </a:buClr>
              <a:buSzPts val="2400"/>
              <a:buFont typeface="Arial"/>
              <a:buNone/>
            </a:pPr>
            <a:r>
              <a:rPr lang="en-IE" sz="2000" i="1"/>
              <a:t>  </a:t>
            </a:r>
            <a:r>
              <a:rPr lang="en-IE" sz="2000" b="0" i="1" u="none" strike="noStrike" cap="none">
                <a:solidFill>
                  <a:srgbClr val="3F3F3F"/>
                </a:solidFill>
                <a:latin typeface="Calibri"/>
                <a:ea typeface="Calibri"/>
                <a:cs typeface="Calibri"/>
                <a:sym typeface="Calibri"/>
              </a:rPr>
              <a:t>…</a:t>
            </a:r>
            <a:endParaRPr/>
          </a:p>
          <a:p>
            <a:pPr marL="381000" marR="0" lvl="1" indent="0" algn="l" rtl="0">
              <a:lnSpc>
                <a:spcPct val="100000"/>
              </a:lnSpc>
              <a:spcBef>
                <a:spcPts val="600"/>
              </a:spcBef>
              <a:spcAft>
                <a:spcPts val="0"/>
              </a:spcAft>
              <a:buClr>
                <a:srgbClr val="3F3F3F"/>
              </a:buClr>
              <a:buSzPts val="2400"/>
              <a:buFont typeface="Arial"/>
              <a:buNone/>
            </a:pPr>
            <a:r>
              <a:rPr lang="en-IE" sz="2000" b="0" i="1" u="none" strike="noStrike" cap="none">
                <a:solidFill>
                  <a:srgbClr val="3F3F3F"/>
                </a:solidFill>
                <a:latin typeface="Calibri"/>
                <a:ea typeface="Calibri"/>
                <a:cs typeface="Calibri"/>
                <a:sym typeface="Calibri"/>
              </a:rPr>
              <a:t>	 {whole, unit}</a:t>
            </a:r>
            <a:endParaRPr/>
          </a:p>
          <a:p>
            <a:pPr marL="381000" marR="0" lvl="1" indent="0" algn="l" rtl="0">
              <a:lnSpc>
                <a:spcPct val="100000"/>
              </a:lnSpc>
              <a:spcBef>
                <a:spcPts val="600"/>
              </a:spcBef>
              <a:spcAft>
                <a:spcPts val="0"/>
              </a:spcAft>
              <a:buClr>
                <a:srgbClr val="3F3F3F"/>
              </a:buClr>
              <a:buSzPts val="2400"/>
              <a:buFont typeface="Arial"/>
              <a:buNone/>
            </a:pPr>
            <a:r>
              <a:rPr lang="en-IE" sz="2000" b="0" i="1" u="none" strike="noStrike" cap="none">
                <a:solidFill>
                  <a:srgbClr val="3F3F3F"/>
                </a:solidFill>
                <a:latin typeface="Calibri"/>
                <a:ea typeface="Calibri"/>
                <a:cs typeface="Calibri"/>
                <a:sym typeface="Calibri"/>
              </a:rPr>
              <a:t>	        {building material}</a:t>
            </a:r>
            <a:endParaRPr/>
          </a:p>
          <a:p>
            <a:pPr marL="381000" marR="0" lvl="1" indent="0" algn="l" rtl="0">
              <a:lnSpc>
                <a:spcPct val="100000"/>
              </a:lnSpc>
              <a:spcBef>
                <a:spcPts val="600"/>
              </a:spcBef>
              <a:spcAft>
                <a:spcPts val="0"/>
              </a:spcAft>
              <a:buClr>
                <a:srgbClr val="3F3F3F"/>
              </a:buClr>
              <a:buSzPts val="2400"/>
              <a:buFont typeface="Arial"/>
              <a:buNone/>
            </a:pPr>
            <a:r>
              <a:rPr lang="en-IE" sz="2000" b="0" i="1" u="none" strike="noStrike" cap="none">
                <a:solidFill>
                  <a:srgbClr val="3F3F3F"/>
                </a:solidFill>
                <a:latin typeface="Calibri"/>
                <a:ea typeface="Calibri"/>
                <a:cs typeface="Calibri"/>
                <a:sym typeface="Calibri"/>
              </a:rPr>
              <a:t>	               {lumber, timber}</a:t>
            </a:r>
            <a:endParaRPr/>
          </a:p>
          <a:p>
            <a:pPr marL="381000" marR="0" lvl="1" indent="0" algn="l" rtl="0">
              <a:lnSpc>
                <a:spcPct val="100000"/>
              </a:lnSpc>
              <a:spcBef>
                <a:spcPts val="600"/>
              </a:spcBef>
              <a:spcAft>
                <a:spcPts val="600"/>
              </a:spcAft>
              <a:buClr>
                <a:srgbClr val="3F3F3F"/>
              </a:buClr>
              <a:buSzPts val="2400"/>
              <a:buFont typeface="Arial"/>
              <a:buNone/>
            </a:pPr>
            <a:r>
              <a:rPr lang="en-IE" sz="2000" b="0" i="1" u="none" strike="noStrike" cap="none">
                <a:solidFill>
                  <a:srgbClr val="3F3F3F"/>
                </a:solidFill>
                <a:latin typeface="Calibri"/>
                <a:ea typeface="Calibri"/>
                <a:cs typeface="Calibri"/>
                <a:sym typeface="Calibri"/>
              </a:rPr>
              <a:t>                               {board, plank}</a:t>
            </a:r>
            <a:endParaRPr sz="2000" b="0" i="1" u="none" strike="noStrike" cap="none">
              <a:solidFill>
                <a:srgbClr val="3F3F3F"/>
              </a:solidFill>
              <a:latin typeface="Calibri"/>
              <a:ea typeface="Calibri"/>
              <a:cs typeface="Calibri"/>
              <a:sym typeface="Calibri"/>
            </a:endParaRPr>
          </a:p>
        </p:txBody>
      </p:sp>
      <p:cxnSp>
        <p:nvCxnSpPr>
          <p:cNvPr id="1027" name="Google Shape;1027;p96"/>
          <p:cNvCxnSpPr/>
          <p:nvPr/>
        </p:nvCxnSpPr>
        <p:spPr>
          <a:xfrm>
            <a:off x="7780569" y="3285554"/>
            <a:ext cx="9600" cy="1943700"/>
          </a:xfrm>
          <a:prstGeom prst="straightConnector1">
            <a:avLst/>
          </a:prstGeom>
          <a:noFill/>
          <a:ln w="38100" cap="flat" cmpd="sng">
            <a:solidFill>
              <a:schemeClr val="dk1"/>
            </a:solidFill>
            <a:prstDash val="solid"/>
            <a:round/>
            <a:headEnd type="none" w="med" len="med"/>
            <a:tailEnd type="triangle" w="med" len="med"/>
          </a:ln>
        </p:spPr>
      </p:cxnSp>
      <p:sp>
        <p:nvSpPr>
          <p:cNvPr id="1028" name="Google Shape;1028;p96"/>
          <p:cNvSpPr/>
          <p:nvPr/>
        </p:nvSpPr>
        <p:spPr>
          <a:xfrm>
            <a:off x="7818205" y="4005065"/>
            <a:ext cx="11880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2000" b="1" i="0" u="none" strike="noStrike" cap="none">
                <a:solidFill>
                  <a:schemeClr val="dk1"/>
                </a:solidFill>
                <a:latin typeface="Calibri"/>
                <a:ea typeface="Calibri"/>
                <a:cs typeface="Calibri"/>
                <a:sym typeface="Calibri"/>
              </a:rPr>
              <a:t>hyponym</a:t>
            </a:r>
            <a:endParaRPr sz="2000" b="1" i="0" u="none" strike="noStrike" cap="none">
              <a:solidFill>
                <a:schemeClr val="dk1"/>
              </a:solidFill>
              <a:latin typeface="Calibri"/>
              <a:ea typeface="Calibri"/>
              <a:cs typeface="Calibri"/>
              <a:sym typeface="Calibri"/>
            </a:endParaRPr>
          </a:p>
        </p:txBody>
      </p:sp>
      <p:cxnSp>
        <p:nvCxnSpPr>
          <p:cNvPr id="1029" name="Google Shape;1029;p96"/>
          <p:cNvCxnSpPr/>
          <p:nvPr/>
        </p:nvCxnSpPr>
        <p:spPr>
          <a:xfrm>
            <a:off x="5849430" y="3285554"/>
            <a:ext cx="0" cy="1943700"/>
          </a:xfrm>
          <a:prstGeom prst="straightConnector1">
            <a:avLst/>
          </a:prstGeom>
          <a:noFill/>
          <a:ln w="38100" cap="flat" cmpd="sng">
            <a:solidFill>
              <a:schemeClr val="dk1"/>
            </a:solidFill>
            <a:prstDash val="solid"/>
            <a:round/>
            <a:headEnd type="triangle" w="med" len="med"/>
            <a:tailEnd type="none" w="med" len="med"/>
          </a:ln>
        </p:spPr>
      </p:cxnSp>
      <p:sp>
        <p:nvSpPr>
          <p:cNvPr id="1030" name="Google Shape;1030;p96"/>
          <p:cNvSpPr/>
          <p:nvPr/>
        </p:nvSpPr>
        <p:spPr>
          <a:xfrm>
            <a:off x="5879976" y="4005065"/>
            <a:ext cx="12714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2000" b="1" i="0" u="none" strike="noStrike" cap="none">
                <a:solidFill>
                  <a:schemeClr val="dk1"/>
                </a:solidFill>
                <a:latin typeface="Calibri"/>
                <a:ea typeface="Calibri"/>
                <a:cs typeface="Calibri"/>
                <a:sym typeface="Calibri"/>
              </a:rPr>
              <a:t>hypernym</a:t>
            </a:r>
            <a:endParaRPr sz="2000" b="1"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420146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sp>
        <p:nvSpPr>
          <p:cNvPr id="1035" name="Google Shape;1035;p97"/>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FrameNet</a:t>
            </a:r>
            <a:endParaRPr sz="4400" b="0" i="0" u="none" strike="noStrike" cap="none">
              <a:solidFill>
                <a:srgbClr val="75114A"/>
              </a:solidFill>
              <a:latin typeface="Calibri"/>
              <a:ea typeface="Calibri"/>
              <a:cs typeface="Calibri"/>
              <a:sym typeface="Calibri"/>
            </a:endParaRPr>
          </a:p>
        </p:txBody>
      </p:sp>
      <p:sp>
        <p:nvSpPr>
          <p:cNvPr id="1036" name="Google Shape;1036;p97"/>
          <p:cNvSpPr/>
          <p:nvPr/>
        </p:nvSpPr>
        <p:spPr>
          <a:xfrm>
            <a:off x="3863752" y="6108521"/>
            <a:ext cx="82809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200" b="0" u="none" strike="noStrike" cap="none">
                <a:solidFill>
                  <a:srgbClr val="000000"/>
                </a:solidFill>
                <a:latin typeface="Arial"/>
                <a:ea typeface="Arial"/>
                <a:cs typeface="Arial"/>
                <a:sym typeface="Arial"/>
              </a:rPr>
              <a:t>Fillmore, C. J. (1968). The case for case. In Bach, E.W. and Harms, R. T. (Eds.), Universals in Linguistic Theory, p1–88</a:t>
            </a:r>
            <a:endParaRPr sz="1200"/>
          </a:p>
        </p:txBody>
      </p:sp>
      <p:sp>
        <p:nvSpPr>
          <p:cNvPr id="1037" name="Google Shape;1037;p97"/>
          <p:cNvSpPr txBox="1"/>
          <p:nvPr/>
        </p:nvSpPr>
        <p:spPr>
          <a:xfrm>
            <a:off x="838200" y="1292225"/>
            <a:ext cx="10215900" cy="45459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600"/>
              </a:spcBef>
              <a:spcAft>
                <a:spcPts val="0"/>
              </a:spcAft>
              <a:buNone/>
            </a:pPr>
            <a:r>
              <a:rPr lang="en-IE" sz="2800">
                <a:solidFill>
                  <a:srgbClr val="3F3F3F"/>
                </a:solidFill>
                <a:latin typeface="Calibri"/>
                <a:ea typeface="Calibri"/>
                <a:cs typeface="Calibri"/>
                <a:sym typeface="Calibri"/>
              </a:rPr>
              <a:t>Based on </a:t>
            </a:r>
            <a:r>
              <a:rPr lang="en-IE" sz="2800" b="1">
                <a:solidFill>
                  <a:srgbClr val="3F3F3F"/>
                </a:solidFill>
                <a:latin typeface="Calibri"/>
                <a:ea typeface="Calibri"/>
                <a:cs typeface="Calibri"/>
                <a:sym typeface="Calibri"/>
              </a:rPr>
              <a:t>Frame Semantics</a:t>
            </a:r>
            <a:r>
              <a:rPr lang="en-IE" sz="2800">
                <a:solidFill>
                  <a:srgbClr val="3F3F3F"/>
                </a:solidFill>
                <a:latin typeface="Calibri"/>
                <a:ea typeface="Calibri"/>
                <a:cs typeface="Calibri"/>
                <a:sym typeface="Calibri"/>
              </a:rPr>
              <a:t> (Fillmore 1968)</a:t>
            </a:r>
            <a:endParaRPr sz="2800">
              <a:solidFill>
                <a:srgbClr val="3F3F3F"/>
              </a:solidFill>
              <a:latin typeface="Calibri"/>
              <a:ea typeface="Calibri"/>
              <a:cs typeface="Calibri"/>
              <a:sym typeface="Calibri"/>
            </a:endParaRPr>
          </a:p>
          <a:p>
            <a:pPr marL="457200" lvl="0" indent="0" algn="l" rtl="0">
              <a:lnSpc>
                <a:spcPct val="110000"/>
              </a:lnSpc>
              <a:spcBef>
                <a:spcPts val="600"/>
              </a:spcBef>
              <a:spcAft>
                <a:spcPts val="0"/>
              </a:spcAft>
              <a:buNone/>
            </a:pPr>
            <a:r>
              <a:rPr lang="en-IE" sz="2400" b="1">
                <a:solidFill>
                  <a:srgbClr val="3F3F3F"/>
                </a:solidFill>
                <a:latin typeface="Calibri"/>
                <a:ea typeface="Calibri"/>
                <a:cs typeface="Calibri"/>
                <a:sym typeface="Calibri"/>
              </a:rPr>
              <a:t>“</a:t>
            </a:r>
            <a:r>
              <a:rPr lang="en-IE" sz="2400">
                <a:solidFill>
                  <a:srgbClr val="3F3F3F"/>
                </a:solidFill>
                <a:latin typeface="Calibri"/>
                <a:ea typeface="Calibri"/>
                <a:cs typeface="Calibri"/>
                <a:sym typeface="Calibri"/>
              </a:rPr>
              <a:t>frame [is] a description of a type of event, relation, or entity and the participants in it”</a:t>
            </a:r>
            <a:endParaRPr sz="2400" b="1">
              <a:solidFill>
                <a:srgbClr val="3F3F3F"/>
              </a:solidFill>
              <a:latin typeface="Calibri"/>
              <a:ea typeface="Calibri"/>
              <a:cs typeface="Calibri"/>
              <a:sym typeface="Calibri"/>
            </a:endParaRPr>
          </a:p>
          <a:p>
            <a:pPr marL="0" lvl="1" indent="0" algn="l" rtl="0">
              <a:lnSpc>
                <a:spcPct val="110000"/>
              </a:lnSpc>
              <a:spcBef>
                <a:spcPts val="500"/>
              </a:spcBef>
              <a:spcAft>
                <a:spcPts val="0"/>
              </a:spcAft>
              <a:buNone/>
            </a:pPr>
            <a:r>
              <a:rPr lang="en-IE" sz="2800">
                <a:solidFill>
                  <a:srgbClr val="3F3F3F"/>
                </a:solidFill>
                <a:latin typeface="Calibri"/>
                <a:ea typeface="Calibri"/>
                <a:cs typeface="Calibri"/>
                <a:sym typeface="Calibri"/>
              </a:rPr>
              <a:t>Frames express Semantic Roles - for example:</a:t>
            </a:r>
            <a:endParaRPr sz="2800">
              <a:solidFill>
                <a:srgbClr val="3F3F3F"/>
              </a:solidFill>
              <a:latin typeface="Calibri"/>
              <a:ea typeface="Calibri"/>
              <a:cs typeface="Calibri"/>
              <a:sym typeface="Calibri"/>
            </a:endParaRPr>
          </a:p>
          <a:p>
            <a:pPr marL="914400" lvl="0" indent="-381000" algn="l" rtl="0">
              <a:lnSpc>
                <a:spcPct val="110000"/>
              </a:lnSpc>
              <a:spcBef>
                <a:spcPts val="500"/>
              </a:spcBef>
              <a:spcAft>
                <a:spcPts val="0"/>
              </a:spcAft>
              <a:buSzPts val="2400"/>
              <a:buFont typeface="Calibri"/>
              <a:buChar char="-"/>
            </a:pPr>
            <a:r>
              <a:rPr lang="en-IE" sz="2400" b="1" i="1">
                <a:latin typeface="Calibri"/>
                <a:ea typeface="Calibri"/>
                <a:cs typeface="Calibri"/>
                <a:sym typeface="Calibri"/>
              </a:rPr>
              <a:t>cooking </a:t>
            </a:r>
            <a:r>
              <a:rPr lang="en-IE" sz="2400">
                <a:latin typeface="Calibri"/>
                <a:ea typeface="Calibri"/>
                <a:cs typeface="Calibri"/>
                <a:sym typeface="Calibri"/>
              </a:rPr>
              <a:t>typically relates to an </a:t>
            </a:r>
            <a:r>
              <a:rPr lang="en-IE" sz="2400" b="1">
                <a:latin typeface="Calibri"/>
                <a:ea typeface="Calibri"/>
                <a:cs typeface="Calibri"/>
                <a:sym typeface="Calibri"/>
              </a:rPr>
              <a:t>Apply_Heat event</a:t>
            </a:r>
            <a:endParaRPr sz="2400">
              <a:latin typeface="Calibri"/>
              <a:ea typeface="Calibri"/>
              <a:cs typeface="Calibri"/>
              <a:sym typeface="Calibri"/>
            </a:endParaRPr>
          </a:p>
          <a:p>
            <a:pPr marL="914400" lvl="0" indent="-381000" algn="l" rtl="0">
              <a:lnSpc>
                <a:spcPct val="110000"/>
              </a:lnSpc>
              <a:spcBef>
                <a:spcPts val="0"/>
              </a:spcBef>
              <a:spcAft>
                <a:spcPts val="0"/>
              </a:spcAft>
              <a:buSzPts val="2400"/>
              <a:buFont typeface="Calibri"/>
              <a:buChar char="-"/>
            </a:pPr>
            <a:r>
              <a:rPr lang="en-IE" sz="2400">
                <a:latin typeface="Calibri"/>
                <a:ea typeface="Calibri"/>
                <a:cs typeface="Calibri"/>
                <a:sym typeface="Calibri"/>
              </a:rPr>
              <a:t>involving a person doing the cooking (</a:t>
            </a:r>
            <a:r>
              <a:rPr lang="en-IE" sz="2400" b="1">
                <a:latin typeface="Calibri"/>
                <a:ea typeface="Calibri"/>
                <a:cs typeface="Calibri"/>
                <a:sym typeface="Calibri"/>
              </a:rPr>
              <a:t>Cook</a:t>
            </a:r>
            <a:r>
              <a:rPr lang="en-IE" sz="2400">
                <a:latin typeface="Calibri"/>
                <a:ea typeface="Calibri"/>
                <a:cs typeface="Calibri"/>
                <a:sym typeface="Calibri"/>
              </a:rPr>
              <a:t>)</a:t>
            </a:r>
            <a:endParaRPr sz="2400">
              <a:latin typeface="Calibri"/>
              <a:ea typeface="Calibri"/>
              <a:cs typeface="Calibri"/>
              <a:sym typeface="Calibri"/>
            </a:endParaRPr>
          </a:p>
          <a:p>
            <a:pPr marL="914400" lvl="0" indent="-381000" algn="l" rtl="0">
              <a:lnSpc>
                <a:spcPct val="110000"/>
              </a:lnSpc>
              <a:spcBef>
                <a:spcPts val="0"/>
              </a:spcBef>
              <a:spcAft>
                <a:spcPts val="0"/>
              </a:spcAft>
              <a:buSzPts val="2400"/>
              <a:buFont typeface="Calibri"/>
              <a:buChar char="-"/>
            </a:pPr>
            <a:r>
              <a:rPr lang="en-IE" sz="2400">
                <a:latin typeface="Calibri"/>
                <a:ea typeface="Calibri"/>
                <a:cs typeface="Calibri"/>
                <a:sym typeface="Calibri"/>
              </a:rPr>
              <a:t>the food that is to be cooked (</a:t>
            </a:r>
            <a:r>
              <a:rPr lang="en-IE" sz="2400" b="1">
                <a:latin typeface="Calibri"/>
                <a:ea typeface="Calibri"/>
                <a:cs typeface="Calibri"/>
                <a:sym typeface="Calibri"/>
              </a:rPr>
              <a:t>Food</a:t>
            </a:r>
            <a:r>
              <a:rPr lang="en-IE" sz="2400">
                <a:latin typeface="Calibri"/>
                <a:ea typeface="Calibri"/>
                <a:cs typeface="Calibri"/>
                <a:sym typeface="Calibri"/>
              </a:rPr>
              <a:t>)</a:t>
            </a:r>
            <a:endParaRPr sz="2400">
              <a:latin typeface="Calibri"/>
              <a:ea typeface="Calibri"/>
              <a:cs typeface="Calibri"/>
              <a:sym typeface="Calibri"/>
            </a:endParaRPr>
          </a:p>
          <a:p>
            <a:pPr marL="914400" lvl="0" indent="-381000" algn="l" rtl="0">
              <a:lnSpc>
                <a:spcPct val="110000"/>
              </a:lnSpc>
              <a:spcBef>
                <a:spcPts val="0"/>
              </a:spcBef>
              <a:spcAft>
                <a:spcPts val="0"/>
              </a:spcAft>
              <a:buSzPts val="2400"/>
              <a:buFont typeface="Calibri"/>
              <a:buChar char="-"/>
            </a:pPr>
            <a:r>
              <a:rPr lang="en-IE" sz="2400">
                <a:latin typeface="Calibri"/>
                <a:ea typeface="Calibri"/>
                <a:cs typeface="Calibri"/>
                <a:sym typeface="Calibri"/>
              </a:rPr>
              <a:t>something to hold the food while cooking (</a:t>
            </a:r>
            <a:r>
              <a:rPr lang="en-IE" sz="2400" b="1">
                <a:latin typeface="Calibri"/>
                <a:ea typeface="Calibri"/>
                <a:cs typeface="Calibri"/>
                <a:sym typeface="Calibri"/>
              </a:rPr>
              <a:t>Container</a:t>
            </a:r>
            <a:r>
              <a:rPr lang="en-IE" sz="2400">
                <a:latin typeface="Calibri"/>
                <a:ea typeface="Calibri"/>
                <a:cs typeface="Calibri"/>
                <a:sym typeface="Calibri"/>
              </a:rPr>
              <a:t>) </a:t>
            </a:r>
            <a:endParaRPr sz="2400">
              <a:latin typeface="Calibri"/>
              <a:ea typeface="Calibri"/>
              <a:cs typeface="Calibri"/>
              <a:sym typeface="Calibri"/>
            </a:endParaRPr>
          </a:p>
          <a:p>
            <a:pPr marL="914400" lvl="0" indent="-381000" algn="l" rtl="0">
              <a:lnSpc>
                <a:spcPct val="110000"/>
              </a:lnSpc>
              <a:spcBef>
                <a:spcPts val="0"/>
              </a:spcBef>
              <a:spcAft>
                <a:spcPts val="0"/>
              </a:spcAft>
              <a:buSzPts val="2400"/>
              <a:buFont typeface="Calibri"/>
              <a:buChar char="-"/>
            </a:pPr>
            <a:r>
              <a:rPr lang="en-IE" sz="2400">
                <a:latin typeface="Calibri"/>
                <a:ea typeface="Calibri"/>
                <a:cs typeface="Calibri"/>
                <a:sym typeface="Calibri"/>
              </a:rPr>
              <a:t>and a source of heat (</a:t>
            </a:r>
            <a:r>
              <a:rPr lang="en-IE" sz="2400" b="1">
                <a:latin typeface="Calibri"/>
                <a:ea typeface="Calibri"/>
                <a:cs typeface="Calibri"/>
                <a:sym typeface="Calibri"/>
              </a:rPr>
              <a:t>Heating_instrument</a:t>
            </a:r>
            <a:r>
              <a:rPr lang="en-IE" sz="2400">
                <a:latin typeface="Calibri"/>
                <a:ea typeface="Calibri"/>
                <a:cs typeface="Calibri"/>
                <a:sym typeface="Calibri"/>
              </a:rPr>
              <a:t>)</a:t>
            </a:r>
            <a:endParaRPr sz="2400">
              <a:latin typeface="Calibri"/>
              <a:ea typeface="Calibri"/>
              <a:cs typeface="Calibri"/>
              <a:sym typeface="Calibri"/>
            </a:endParaRPr>
          </a:p>
          <a:p>
            <a:pPr marL="0" lvl="0" indent="0" algn="l" rtl="0">
              <a:lnSpc>
                <a:spcPct val="90000"/>
              </a:lnSpc>
              <a:spcBef>
                <a:spcPts val="1000"/>
              </a:spcBef>
              <a:spcAft>
                <a:spcPts val="0"/>
              </a:spcAft>
              <a:buNone/>
            </a:pPr>
            <a:endParaRPr sz="2800">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39321299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98"/>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Frames, Frame Elements &amp; Lexical Units</a:t>
            </a:r>
            <a:endParaRPr/>
          </a:p>
        </p:txBody>
      </p:sp>
      <p:sp>
        <p:nvSpPr>
          <p:cNvPr id="1043" name="Google Shape;1043;p98"/>
          <p:cNvSpPr txBox="1">
            <a:spLocks noGrp="1"/>
          </p:cNvSpPr>
          <p:nvPr>
            <p:ph type="body" idx="1"/>
          </p:nvPr>
        </p:nvSpPr>
        <p:spPr>
          <a:xfrm>
            <a:off x="838200" y="1606225"/>
            <a:ext cx="10515600" cy="42102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1000"/>
              </a:spcBef>
              <a:spcAft>
                <a:spcPts val="0"/>
              </a:spcAft>
              <a:buClr>
                <a:srgbClr val="3F3F3F"/>
              </a:buClr>
              <a:buSzPts val="2800"/>
              <a:buFont typeface="Arial"/>
              <a:buNone/>
            </a:pPr>
            <a:r>
              <a:rPr lang="en-IE" sz="2400" b="1" u="none" strike="noStrike" cap="none">
                <a:solidFill>
                  <a:schemeClr val="dk1"/>
                </a:solidFill>
                <a:latin typeface="Calibri"/>
                <a:ea typeface="Calibri"/>
                <a:cs typeface="Calibri"/>
                <a:sym typeface="Calibri"/>
              </a:rPr>
              <a:t>Frame</a:t>
            </a:r>
            <a:r>
              <a:rPr lang="en-IE" sz="2400" b="0" u="none" strike="noStrike" cap="none">
                <a:solidFill>
                  <a:schemeClr val="dk1"/>
                </a:solidFill>
                <a:latin typeface="Calibri"/>
                <a:ea typeface="Calibri"/>
                <a:cs typeface="Calibri"/>
                <a:sym typeface="Calibri"/>
              </a:rPr>
              <a:t> 				Apply_Heat</a:t>
            </a:r>
            <a:endParaRPr sz="2400" b="0" u="none" strike="noStrike" cap="none">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rgbClr val="3F3F3F"/>
              </a:buClr>
              <a:buSzPts val="2800"/>
              <a:buFont typeface="Arial"/>
              <a:buNone/>
            </a:pPr>
            <a:r>
              <a:rPr lang="en-IE" sz="2400" b="1" u="none" strike="noStrike" cap="none">
                <a:solidFill>
                  <a:schemeClr val="dk1"/>
                </a:solidFill>
                <a:latin typeface="Calibri"/>
                <a:ea typeface="Calibri"/>
                <a:cs typeface="Calibri"/>
                <a:sym typeface="Calibri"/>
              </a:rPr>
              <a:t>Frame Elements</a:t>
            </a:r>
            <a:r>
              <a:rPr lang="en-IE" sz="2400" b="0" u="none" strike="noStrike" cap="none">
                <a:solidFill>
                  <a:schemeClr val="dk1"/>
                </a:solidFill>
                <a:latin typeface="Calibri"/>
                <a:ea typeface="Calibri"/>
                <a:cs typeface="Calibri"/>
                <a:sym typeface="Calibri"/>
              </a:rPr>
              <a:t>	Cook ; Food ; Container ; Heating_Instrument</a:t>
            </a:r>
            <a:endParaRPr sz="2400" b="0" u="none" strike="noStrike" cap="none">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rgbClr val="3F3F3F"/>
              </a:buClr>
              <a:buSzPts val="2800"/>
              <a:buFont typeface="Arial"/>
              <a:buNone/>
            </a:pPr>
            <a:r>
              <a:rPr lang="en-IE" sz="2400" b="1" i="0" u="none" strike="noStrike" cap="none">
                <a:solidFill>
                  <a:schemeClr val="dk1"/>
                </a:solidFill>
                <a:latin typeface="Calibri"/>
                <a:ea typeface="Calibri"/>
                <a:cs typeface="Calibri"/>
                <a:sym typeface="Calibri"/>
              </a:rPr>
              <a:t>Lexical Units</a:t>
            </a:r>
            <a:r>
              <a:rPr lang="en-IE" sz="2400" b="0" i="0" u="none" strike="noStrike" cap="none">
                <a:solidFill>
                  <a:schemeClr val="dk1"/>
                </a:solidFill>
                <a:latin typeface="Calibri"/>
                <a:ea typeface="Calibri"/>
                <a:cs typeface="Calibri"/>
                <a:sym typeface="Calibri"/>
              </a:rPr>
              <a:t>		</a:t>
            </a:r>
            <a:r>
              <a:rPr lang="en-IE" sz="2400" b="0" i="1" u="none" strike="noStrike" cap="none">
                <a:solidFill>
                  <a:schemeClr val="dk1"/>
                </a:solidFill>
                <a:latin typeface="Calibri"/>
                <a:ea typeface="Calibri"/>
                <a:cs typeface="Calibri"/>
                <a:sym typeface="Calibri"/>
              </a:rPr>
              <a:t>bake, boil, cook, simmer, steam, </a:t>
            </a:r>
            <a:r>
              <a:rPr lang="en-IE" sz="2400" i="1">
                <a:solidFill>
                  <a:schemeClr val="dk1"/>
                </a:solidFill>
              </a:rPr>
              <a:t>…</a:t>
            </a:r>
            <a:endParaRPr sz="2400" b="0" i="1" u="none" strike="noStrike" cap="none">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rgbClr val="3F3F3F"/>
              </a:buClr>
              <a:buSzPts val="2800"/>
              <a:buFont typeface="Arial"/>
              <a:buNone/>
            </a:pPr>
            <a:endParaRPr sz="2400" i="1">
              <a:solidFill>
                <a:schemeClr val="dk1"/>
              </a:solidFill>
            </a:endParaRPr>
          </a:p>
          <a:p>
            <a:pPr marL="0" marR="0" lvl="0" indent="0" algn="l" rtl="0">
              <a:lnSpc>
                <a:spcPct val="90000"/>
              </a:lnSpc>
              <a:spcBef>
                <a:spcPts val="1000"/>
              </a:spcBef>
              <a:spcAft>
                <a:spcPts val="0"/>
              </a:spcAft>
              <a:buClr>
                <a:srgbClr val="3F3F3F"/>
              </a:buClr>
              <a:buSzPts val="2800"/>
              <a:buFont typeface="Arial"/>
              <a:buNone/>
            </a:pPr>
            <a:r>
              <a:rPr lang="en-IE" sz="2400">
                <a:solidFill>
                  <a:schemeClr val="dk1"/>
                </a:solidFill>
              </a:rPr>
              <a:t>Note: lexical units within a frame are synonyms</a:t>
            </a:r>
            <a:endParaRPr sz="2400">
              <a:solidFill>
                <a:schemeClr val="dk1"/>
              </a:solidFill>
            </a:endParaRPr>
          </a:p>
          <a:p>
            <a:pPr marL="0" lvl="0" indent="0" algn="l" rtl="0">
              <a:spcBef>
                <a:spcPts val="1000"/>
              </a:spcBef>
              <a:spcAft>
                <a:spcPts val="0"/>
              </a:spcAft>
              <a:buClr>
                <a:srgbClr val="3F3F3F"/>
              </a:buClr>
              <a:buSzPts val="2800"/>
              <a:buFont typeface="Arial"/>
              <a:buNone/>
            </a:pPr>
            <a:endParaRPr sz="2400">
              <a:solidFill>
                <a:schemeClr val="dk1"/>
              </a:solidFill>
            </a:endParaRPr>
          </a:p>
        </p:txBody>
      </p:sp>
    </p:spTree>
    <p:extLst>
      <p:ext uri="{BB962C8B-B14F-4D97-AF65-F5344CB8AC3E}">
        <p14:creationId xmlns:p14="http://schemas.microsoft.com/office/powerpoint/2010/main" val="27129123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9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FrameNet</a:t>
            </a:r>
            <a:endParaRPr sz="4400" b="0" i="0" u="none" strike="noStrike" cap="none">
              <a:solidFill>
                <a:srgbClr val="75114A"/>
              </a:solidFill>
              <a:latin typeface="Calibri"/>
              <a:ea typeface="Calibri"/>
              <a:cs typeface="Calibri"/>
              <a:sym typeface="Calibri"/>
            </a:endParaRPr>
          </a:p>
        </p:txBody>
      </p:sp>
      <p:sp>
        <p:nvSpPr>
          <p:cNvPr id="1049" name="Google Shape;1049;p99"/>
          <p:cNvSpPr/>
          <p:nvPr/>
        </p:nvSpPr>
        <p:spPr>
          <a:xfrm>
            <a:off x="7803715" y="6165475"/>
            <a:ext cx="4246800" cy="276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IE" sz="1200" u="sng">
                <a:solidFill>
                  <a:schemeClr val="hlink"/>
                </a:solidFill>
                <a:hlinkClick r:id="rId3"/>
              </a:rPr>
              <a:t>https://framenet.icsi.berkeley.edu/fndrupal/</a:t>
            </a:r>
            <a:r>
              <a:rPr lang="en-IE" sz="1200"/>
              <a:t> </a:t>
            </a:r>
            <a:endParaRPr sz="1200"/>
          </a:p>
        </p:txBody>
      </p:sp>
      <p:pic>
        <p:nvPicPr>
          <p:cNvPr id="1050" name="Google Shape;1050;p99"/>
          <p:cNvPicPr preferRelativeResize="0"/>
          <p:nvPr/>
        </p:nvPicPr>
        <p:blipFill rotWithShape="1">
          <a:blip r:embed="rId4">
            <a:alphaModFix/>
          </a:blip>
          <a:srcRect l="20739" t="11894" r="1294" b="45927"/>
          <a:stretch/>
        </p:blipFill>
        <p:spPr>
          <a:xfrm>
            <a:off x="914400" y="2534625"/>
            <a:ext cx="10684699" cy="3251351"/>
          </a:xfrm>
          <a:prstGeom prst="rect">
            <a:avLst/>
          </a:prstGeom>
          <a:noFill/>
          <a:ln>
            <a:noFill/>
          </a:ln>
        </p:spPr>
      </p:pic>
      <p:pic>
        <p:nvPicPr>
          <p:cNvPr id="1051" name="Google Shape;1051;p99"/>
          <p:cNvPicPr preferRelativeResize="0"/>
          <p:nvPr/>
        </p:nvPicPr>
        <p:blipFill rotWithShape="1">
          <a:blip r:embed="rId5">
            <a:alphaModFix/>
          </a:blip>
          <a:srcRect t="33160" r="62844" b="27494"/>
          <a:stretch/>
        </p:blipFill>
        <p:spPr>
          <a:xfrm>
            <a:off x="6364825" y="302675"/>
            <a:ext cx="5458690" cy="3251351"/>
          </a:xfrm>
          <a:prstGeom prst="rect">
            <a:avLst/>
          </a:prstGeom>
          <a:noFill/>
          <a:ln>
            <a:noFill/>
          </a:ln>
        </p:spPr>
      </p:pic>
    </p:spTree>
    <p:extLst>
      <p:ext uri="{BB962C8B-B14F-4D97-AF65-F5344CB8AC3E}">
        <p14:creationId xmlns:p14="http://schemas.microsoft.com/office/powerpoint/2010/main" val="29239822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Google Shape;1056;p100"/>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Lab of this Week</a:t>
            </a:r>
            <a:endParaRPr/>
          </a:p>
        </p:txBody>
      </p:sp>
      <p:sp>
        <p:nvSpPr>
          <p:cNvPr id="1057" name="Google Shape;1057;p100"/>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1000"/>
              </a:spcBef>
              <a:spcAft>
                <a:spcPts val="0"/>
              </a:spcAft>
              <a:buClr>
                <a:srgbClr val="3F3F3F"/>
              </a:buClr>
              <a:buSzPts val="2800"/>
              <a:buFont typeface="Arial"/>
              <a:buNone/>
            </a:pPr>
            <a:r>
              <a:rPr lang="en-IE">
                <a:solidFill>
                  <a:srgbClr val="000000"/>
                </a:solidFill>
              </a:rPr>
              <a:t>Exercises in linguistic analysis</a:t>
            </a:r>
            <a:endParaRPr>
              <a:solidFill>
                <a:srgbClr val="000000"/>
              </a:solidFill>
            </a:endParaRPr>
          </a:p>
        </p:txBody>
      </p:sp>
    </p:spTree>
    <p:extLst>
      <p:ext uri="{BB962C8B-B14F-4D97-AF65-F5344CB8AC3E}">
        <p14:creationId xmlns:p14="http://schemas.microsoft.com/office/powerpoint/2010/main" val="23422548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101"/>
          <p:cNvSpPr txBox="1">
            <a:spLocks noGrp="1"/>
          </p:cNvSpPr>
          <p:nvPr>
            <p:ph type="ctrTitle"/>
          </p:nvPr>
        </p:nvSpPr>
        <p:spPr>
          <a:xfrm>
            <a:off x="6779669" y="731126"/>
            <a:ext cx="5162100" cy="2208900"/>
          </a:xfrm>
          <a:prstGeom prst="rect">
            <a:avLst/>
          </a:prstGeom>
          <a:noFill/>
          <a:ln>
            <a:noFill/>
          </a:ln>
        </p:spPr>
        <p:txBody>
          <a:bodyPr spcFirstLastPara="1" wrap="square" lIns="91425" tIns="91425" rIns="91425" bIns="91425" anchor="t" anchorCtr="0">
            <a:noAutofit/>
          </a:bodyPr>
          <a:lstStyle/>
          <a:p>
            <a:pPr marL="0" marR="0" lvl="0" indent="0" algn="ctr" rtl="0">
              <a:lnSpc>
                <a:spcPct val="90000"/>
              </a:lnSpc>
              <a:spcBef>
                <a:spcPts val="0"/>
              </a:spcBef>
              <a:spcAft>
                <a:spcPts val="0"/>
              </a:spcAft>
              <a:buClr>
                <a:schemeClr val="lt1"/>
              </a:buClr>
              <a:buSzPts val="6600"/>
              <a:buFont typeface="Calibri"/>
              <a:buNone/>
            </a:pPr>
            <a:r>
              <a:rPr lang="en-IE" sz="6600" b="0" i="0" u="none" strike="noStrike" cap="none">
                <a:solidFill>
                  <a:schemeClr val="lt1"/>
                </a:solidFill>
                <a:latin typeface="Calibri"/>
                <a:ea typeface="Calibri"/>
                <a:cs typeface="Calibri"/>
                <a:sym typeface="Calibri"/>
              </a:rPr>
              <a:t>QA</a:t>
            </a:r>
            <a:endParaRPr sz="66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8859326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27"/>
          <p:cNvSpPr txBox="1"/>
          <p:nvPr/>
        </p:nvSpPr>
        <p:spPr>
          <a:xfrm>
            <a:off x="619050" y="4408375"/>
            <a:ext cx="5477100" cy="1138200"/>
          </a:xfrm>
          <a:prstGeom prst="rect">
            <a:avLst/>
          </a:prstGeom>
          <a:noFill/>
          <a:ln>
            <a:noFill/>
          </a:ln>
        </p:spPr>
        <p:txBody>
          <a:bodyPr spcFirstLastPara="1" wrap="square" lIns="91425" tIns="91425" rIns="91425" bIns="91425" anchor="ctr" anchorCtr="0">
            <a:noAutofit/>
          </a:bodyPr>
          <a:lstStyle/>
          <a:p>
            <a:pPr marL="457200" lvl="0" indent="-406400" algn="l" rtl="0">
              <a:spcBef>
                <a:spcPts val="600"/>
              </a:spcBef>
              <a:spcAft>
                <a:spcPts val="0"/>
              </a:spcAft>
              <a:buNone/>
            </a:pPr>
            <a:r>
              <a:rPr lang="en-IE" sz="2400" b="1">
                <a:solidFill>
                  <a:srgbClr val="FFFFFF"/>
                </a:solidFill>
              </a:rPr>
              <a:t>Dr. Paul Buitelaar</a:t>
            </a:r>
            <a:endParaRPr sz="2400">
              <a:solidFill>
                <a:srgbClr val="FFFFFF"/>
              </a:solidFill>
            </a:endParaRPr>
          </a:p>
          <a:p>
            <a:pPr marL="457200" lvl="0" indent="-406400" algn="l" rtl="0">
              <a:spcBef>
                <a:spcPts val="600"/>
              </a:spcBef>
              <a:spcAft>
                <a:spcPts val="0"/>
              </a:spcAft>
              <a:buNone/>
            </a:pPr>
            <a:r>
              <a:rPr lang="en-IE" sz="2400" b="1">
                <a:solidFill>
                  <a:srgbClr val="FFFFFF"/>
                </a:solidFill>
              </a:rPr>
              <a:t>Data Science Institute, NUI Galway</a:t>
            </a:r>
            <a:endParaRPr sz="2400">
              <a:solidFill>
                <a:srgbClr val="FFFFFF"/>
              </a:solidFill>
            </a:endParaRPr>
          </a:p>
        </p:txBody>
      </p:sp>
      <p:sp>
        <p:nvSpPr>
          <p:cNvPr id="483" name="Google Shape;483;p27"/>
          <p:cNvSpPr txBox="1"/>
          <p:nvPr/>
        </p:nvSpPr>
        <p:spPr>
          <a:xfrm>
            <a:off x="624425" y="2055825"/>
            <a:ext cx="5477100" cy="1704600"/>
          </a:xfrm>
          <a:prstGeom prst="rect">
            <a:avLst/>
          </a:prstGeom>
          <a:noFill/>
          <a:ln>
            <a:noFill/>
          </a:ln>
        </p:spPr>
        <p:txBody>
          <a:bodyPr spcFirstLastPara="1" wrap="square" lIns="91425" tIns="91425" rIns="91425" bIns="91425" anchor="ctr" anchorCtr="0">
            <a:noAutofit/>
          </a:bodyPr>
          <a:lstStyle/>
          <a:p>
            <a:pPr marL="0" marR="0" lvl="0" indent="0" algn="l" rtl="0">
              <a:lnSpc>
                <a:spcPct val="150000"/>
              </a:lnSpc>
              <a:spcBef>
                <a:spcPts val="0"/>
              </a:spcBef>
              <a:spcAft>
                <a:spcPts val="0"/>
              </a:spcAft>
              <a:buClr>
                <a:srgbClr val="000000"/>
              </a:buClr>
              <a:buSzPts val="4000"/>
              <a:buFont typeface="Arial"/>
              <a:buNone/>
            </a:pPr>
            <a:r>
              <a:rPr lang="en-IE" sz="4000" b="1" i="0" u="none" strike="noStrike" cap="none">
                <a:solidFill>
                  <a:srgbClr val="D9C49F"/>
                </a:solidFill>
                <a:latin typeface="Arial"/>
                <a:ea typeface="Arial"/>
                <a:cs typeface="Arial"/>
                <a:sym typeface="Arial"/>
              </a:rPr>
              <a:t>Introduction to NLP</a:t>
            </a:r>
            <a:endParaRPr sz="3200" b="1" i="0" u="none" strike="noStrike" cap="none">
              <a:solidFill>
                <a:srgbClr val="D9C49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4000"/>
              <a:buFont typeface="Arial"/>
              <a:buNone/>
            </a:pPr>
            <a:r>
              <a:rPr lang="en-IE" sz="2800" b="1">
                <a:solidFill>
                  <a:srgbClr val="D9C49F"/>
                </a:solidFill>
              </a:rPr>
              <a:t>Vector Space Model &amp; Word Embeddings</a:t>
            </a:r>
            <a:endParaRPr sz="2800" b="1" i="0" u="none" strike="noStrike" cap="none">
              <a:solidFill>
                <a:srgbClr val="E7E6E6"/>
              </a:solidFill>
              <a:latin typeface="Arial"/>
              <a:ea typeface="Arial"/>
              <a:cs typeface="Arial"/>
              <a:sym typeface="Arial"/>
            </a:endParaRPr>
          </a:p>
        </p:txBody>
      </p:sp>
    </p:spTree>
    <p:extLst>
      <p:ext uri="{BB962C8B-B14F-4D97-AF65-F5344CB8AC3E}">
        <p14:creationId xmlns:p14="http://schemas.microsoft.com/office/powerpoint/2010/main" val="29038749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28"/>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Le</a:t>
            </a:r>
            <a:r>
              <a:rPr lang="en-IE"/>
              <a:t>arning Outcomes of This Lecture</a:t>
            </a:r>
            <a:endParaRPr sz="4400" b="0" i="0" u="none" strike="noStrike" cap="none">
              <a:solidFill>
                <a:srgbClr val="75114A"/>
              </a:solidFill>
              <a:latin typeface="Calibri"/>
              <a:ea typeface="Calibri"/>
              <a:cs typeface="Calibri"/>
              <a:sym typeface="Calibri"/>
            </a:endParaRPr>
          </a:p>
        </p:txBody>
      </p:sp>
      <p:sp>
        <p:nvSpPr>
          <p:cNvPr id="489" name="Google Shape;489;p28"/>
          <p:cNvSpPr txBox="1">
            <a:spLocks noGrp="1"/>
          </p:cNvSpPr>
          <p:nvPr>
            <p:ph type="body" idx="1"/>
          </p:nvPr>
        </p:nvSpPr>
        <p:spPr>
          <a:xfrm>
            <a:off x="838200" y="1818525"/>
            <a:ext cx="10515600" cy="382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F3F"/>
              </a:buClr>
              <a:buSzPts val="2800"/>
              <a:buFont typeface="Arial"/>
              <a:buNone/>
            </a:pPr>
            <a:r>
              <a:rPr lang="en-IE" sz="2400">
                <a:solidFill>
                  <a:srgbClr val="000000"/>
                </a:solidFill>
              </a:rPr>
              <a:t>Understand the distributional (vector space) model for NLP </a:t>
            </a:r>
            <a:endParaRPr sz="2400">
              <a:solidFill>
                <a:srgbClr val="000000"/>
              </a:solidFill>
            </a:endParaRPr>
          </a:p>
          <a:p>
            <a:pPr marL="0" marR="0" lvl="0" indent="0" algn="l" rtl="0">
              <a:lnSpc>
                <a:spcPct val="100000"/>
              </a:lnSpc>
              <a:spcBef>
                <a:spcPts val="1000"/>
              </a:spcBef>
              <a:spcAft>
                <a:spcPts val="0"/>
              </a:spcAft>
              <a:buClr>
                <a:srgbClr val="3F3F3F"/>
              </a:buClr>
              <a:buSzPts val="2800"/>
              <a:buFont typeface="Arial"/>
              <a:buNone/>
            </a:pPr>
            <a:r>
              <a:rPr lang="en-IE" sz="2400">
                <a:solidFill>
                  <a:srgbClr val="000000"/>
                </a:solidFill>
              </a:rPr>
              <a:t>Learn how to construct and use word vectors in semantic similarity</a:t>
            </a:r>
            <a:endParaRPr sz="2400">
              <a:solidFill>
                <a:srgbClr val="000000"/>
              </a:solidFill>
            </a:endParaRPr>
          </a:p>
          <a:p>
            <a:pPr marL="0" marR="0" lvl="0" indent="0" algn="l" rtl="0">
              <a:lnSpc>
                <a:spcPct val="100000"/>
              </a:lnSpc>
              <a:spcBef>
                <a:spcPts val="1000"/>
              </a:spcBef>
              <a:spcAft>
                <a:spcPts val="0"/>
              </a:spcAft>
              <a:buClr>
                <a:srgbClr val="3F3F3F"/>
              </a:buClr>
              <a:buSzPts val="2800"/>
              <a:buFont typeface="Arial"/>
              <a:buNone/>
            </a:pPr>
            <a:r>
              <a:rPr lang="en-IE" sz="2400">
                <a:solidFill>
                  <a:srgbClr val="000000"/>
                </a:solidFill>
              </a:rPr>
              <a:t>Insight into use of linguistic context in constructing word vectors</a:t>
            </a:r>
            <a:endParaRPr sz="2400">
              <a:solidFill>
                <a:srgbClr val="000000"/>
              </a:solidFill>
            </a:endParaRPr>
          </a:p>
          <a:p>
            <a:pPr marL="0" marR="0" lvl="0" indent="0" algn="l" rtl="0">
              <a:lnSpc>
                <a:spcPct val="100000"/>
              </a:lnSpc>
              <a:spcBef>
                <a:spcPts val="1000"/>
              </a:spcBef>
              <a:spcAft>
                <a:spcPts val="0"/>
              </a:spcAft>
              <a:buClr>
                <a:srgbClr val="3F3F3F"/>
              </a:buClr>
              <a:buSzPts val="2800"/>
              <a:buFont typeface="Arial"/>
              <a:buNone/>
            </a:pPr>
            <a:r>
              <a:rPr lang="en-IE" sz="2400">
                <a:solidFill>
                  <a:srgbClr val="000000"/>
                </a:solidFill>
              </a:rPr>
              <a:t>Introduction to word embeddings and pre-trained models in NLP</a:t>
            </a:r>
            <a:endParaRPr sz="2400">
              <a:solidFill>
                <a:srgbClr val="000000"/>
              </a:solidFill>
            </a:endParaRPr>
          </a:p>
          <a:p>
            <a:pPr marL="0" marR="0" lvl="0" indent="0" algn="l" rtl="0">
              <a:lnSpc>
                <a:spcPct val="100000"/>
              </a:lnSpc>
              <a:spcBef>
                <a:spcPts val="1000"/>
              </a:spcBef>
              <a:spcAft>
                <a:spcPts val="0"/>
              </a:spcAft>
              <a:buClr>
                <a:srgbClr val="3F3F3F"/>
              </a:buClr>
              <a:buSzPts val="2800"/>
              <a:buFont typeface="Arial"/>
              <a:buNone/>
            </a:pPr>
            <a:endParaRPr sz="2400">
              <a:solidFill>
                <a:srgbClr val="000000"/>
              </a:solidFill>
            </a:endParaRPr>
          </a:p>
          <a:p>
            <a:pPr marL="0" marR="0" lvl="0" indent="0" algn="l" rtl="0">
              <a:lnSpc>
                <a:spcPct val="100000"/>
              </a:lnSpc>
              <a:spcBef>
                <a:spcPts val="1000"/>
              </a:spcBef>
              <a:spcAft>
                <a:spcPts val="1000"/>
              </a:spcAft>
              <a:buClr>
                <a:srgbClr val="3F3F3F"/>
              </a:buClr>
              <a:buSzPts val="2800"/>
              <a:buFont typeface="Arial"/>
              <a:buNone/>
            </a:pPr>
            <a:endParaRPr sz="2400">
              <a:solidFill>
                <a:srgbClr val="000000"/>
              </a:solidFill>
            </a:endParaRPr>
          </a:p>
        </p:txBody>
      </p:sp>
      <p:sp>
        <p:nvSpPr>
          <p:cNvPr id="490" name="Google Shape;490;p28"/>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IE"/>
              <a:t>138</a:t>
            </a:fld>
            <a:endParaRPr/>
          </a:p>
        </p:txBody>
      </p:sp>
    </p:spTree>
    <p:extLst>
      <p:ext uri="{BB962C8B-B14F-4D97-AF65-F5344CB8AC3E}">
        <p14:creationId xmlns:p14="http://schemas.microsoft.com/office/powerpoint/2010/main" val="30020772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29"/>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Overview</a:t>
            </a:r>
            <a:endParaRPr/>
          </a:p>
        </p:txBody>
      </p:sp>
      <p:sp>
        <p:nvSpPr>
          <p:cNvPr id="496" name="Google Shape;496;p29"/>
          <p:cNvSpPr txBox="1">
            <a:spLocks noGrp="1"/>
          </p:cNvSpPr>
          <p:nvPr>
            <p:ph type="body" idx="1"/>
          </p:nvPr>
        </p:nvSpPr>
        <p:spPr>
          <a:xfrm>
            <a:off x="838200" y="1825625"/>
            <a:ext cx="10515600" cy="381317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rgbClr val="3F3F3F"/>
              </a:buClr>
              <a:buSzPts val="2800"/>
              <a:buFont typeface="Arial"/>
              <a:buNone/>
            </a:pPr>
            <a:r>
              <a:rPr lang="en-IE" sz="3200"/>
              <a:t>Vector Space Model </a:t>
            </a:r>
            <a:endParaRPr sz="3200"/>
          </a:p>
          <a:p>
            <a:pPr marL="0" marR="0" lvl="0" indent="0" algn="l" rtl="0">
              <a:lnSpc>
                <a:spcPct val="100000"/>
              </a:lnSpc>
              <a:spcBef>
                <a:spcPts val="1000"/>
              </a:spcBef>
              <a:spcAft>
                <a:spcPts val="0"/>
              </a:spcAft>
              <a:buClr>
                <a:srgbClr val="3F3F3F"/>
              </a:buClr>
              <a:buSzPts val="2800"/>
              <a:buFont typeface="Arial"/>
              <a:buNone/>
            </a:pPr>
            <a:r>
              <a:rPr lang="en-IE" sz="3200" b="0" i="0" u="none" strike="noStrike" cap="none">
                <a:solidFill>
                  <a:srgbClr val="3F3F3F"/>
                </a:solidFill>
                <a:latin typeface="Calibri"/>
                <a:ea typeface="Calibri"/>
                <a:cs typeface="Calibri"/>
                <a:sym typeface="Calibri"/>
              </a:rPr>
              <a:t>Distributional Semantics</a:t>
            </a:r>
            <a:endParaRPr sz="3200" b="0" i="0" u="none" strike="noStrike" cap="none">
              <a:solidFill>
                <a:srgbClr val="3F3F3F"/>
              </a:solidFill>
              <a:latin typeface="Calibri"/>
              <a:ea typeface="Calibri"/>
              <a:cs typeface="Calibri"/>
              <a:sym typeface="Calibri"/>
            </a:endParaRPr>
          </a:p>
          <a:p>
            <a:pPr marL="0" marR="0" lvl="0" indent="0" algn="l" rtl="0">
              <a:lnSpc>
                <a:spcPct val="100000"/>
              </a:lnSpc>
              <a:spcBef>
                <a:spcPts val="1000"/>
              </a:spcBef>
              <a:spcAft>
                <a:spcPts val="0"/>
              </a:spcAft>
              <a:buClr>
                <a:srgbClr val="3F3F3F"/>
              </a:buClr>
              <a:buSzPts val="2800"/>
              <a:buFont typeface="Arial"/>
              <a:buNone/>
            </a:pPr>
            <a:r>
              <a:rPr lang="en-IE" sz="3200"/>
              <a:t>Context in Distributional Representations</a:t>
            </a:r>
            <a:endParaRPr sz="3200"/>
          </a:p>
          <a:p>
            <a:pPr marL="0" lvl="0" indent="0" algn="l" rtl="0">
              <a:lnSpc>
                <a:spcPct val="100000"/>
              </a:lnSpc>
              <a:spcBef>
                <a:spcPts val="1000"/>
              </a:spcBef>
              <a:spcAft>
                <a:spcPts val="0"/>
              </a:spcAft>
              <a:buClr>
                <a:srgbClr val="3F3F3F"/>
              </a:buClr>
              <a:buSzPts val="2800"/>
              <a:buFont typeface="Arial"/>
              <a:buNone/>
            </a:pPr>
            <a:r>
              <a:rPr lang="en-IE" sz="3200"/>
              <a:t>Word Embeddings </a:t>
            </a:r>
            <a:endParaRPr sz="3200"/>
          </a:p>
          <a:p>
            <a:pPr marL="0" lvl="0" indent="0" algn="l" rtl="0">
              <a:lnSpc>
                <a:spcPct val="100000"/>
              </a:lnSpc>
              <a:spcBef>
                <a:spcPts val="1000"/>
              </a:spcBef>
              <a:spcAft>
                <a:spcPts val="0"/>
              </a:spcAft>
              <a:buClr>
                <a:srgbClr val="3F3F3F"/>
              </a:buClr>
              <a:buSzPts val="2800"/>
              <a:buFont typeface="Arial"/>
              <a:buNone/>
            </a:pPr>
            <a:endParaRPr sz="3200"/>
          </a:p>
          <a:p>
            <a:pPr marL="0" marR="0" lvl="0" indent="0" algn="l" rtl="0">
              <a:lnSpc>
                <a:spcPct val="90000"/>
              </a:lnSpc>
              <a:spcBef>
                <a:spcPts val="1600"/>
              </a:spcBef>
              <a:spcAft>
                <a:spcPts val="0"/>
              </a:spcAft>
              <a:buClr>
                <a:srgbClr val="3F3F3F"/>
              </a:buClr>
              <a:buSzPts val="2800"/>
              <a:buFont typeface="Arial"/>
              <a:buNone/>
            </a:pPr>
            <a:endParaRPr sz="3200"/>
          </a:p>
        </p:txBody>
      </p:sp>
      <p:sp>
        <p:nvSpPr>
          <p:cNvPr id="497" name="Google Shape;497;p29"/>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139</a:t>
            </a:fld>
            <a:endParaRPr/>
          </a:p>
        </p:txBody>
      </p:sp>
    </p:spTree>
    <p:extLst>
      <p:ext uri="{BB962C8B-B14F-4D97-AF65-F5344CB8AC3E}">
        <p14:creationId xmlns:p14="http://schemas.microsoft.com/office/powerpoint/2010/main" val="28505164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40"/>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75114A"/>
              </a:buClr>
              <a:buSzPts val="4400"/>
              <a:buFont typeface="Calibri"/>
              <a:buNone/>
            </a:pPr>
            <a:r>
              <a:rPr lang="en-IE"/>
              <a:t>Search Engines</a:t>
            </a:r>
            <a:endParaRPr/>
          </a:p>
        </p:txBody>
      </p:sp>
      <p:pic>
        <p:nvPicPr>
          <p:cNvPr id="545" name="Google Shape;545;p40" descr="how many calories in a banana - Google Search - Google Chrome"/>
          <p:cNvPicPr preferRelativeResize="0"/>
          <p:nvPr/>
        </p:nvPicPr>
        <p:blipFill rotWithShape="1">
          <a:blip r:embed="rId3">
            <a:alphaModFix/>
          </a:blip>
          <a:srcRect l="1250" t="9122" r="18637" b="7653"/>
          <a:stretch/>
        </p:blipFill>
        <p:spPr>
          <a:xfrm>
            <a:off x="1991544" y="1192560"/>
            <a:ext cx="8280921" cy="466315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30"/>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Overview</a:t>
            </a:r>
            <a:endParaRPr/>
          </a:p>
        </p:txBody>
      </p:sp>
      <p:sp>
        <p:nvSpPr>
          <p:cNvPr id="503" name="Google Shape;503;p30"/>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rgbClr val="3F3F3F"/>
              </a:buClr>
              <a:buSzPts val="2800"/>
              <a:buFont typeface="Arial"/>
              <a:buNone/>
            </a:pPr>
            <a:r>
              <a:rPr lang="en-IE" sz="3200" b="1"/>
              <a:t>Vector Space Model </a:t>
            </a:r>
            <a:endParaRPr sz="3200" b="1"/>
          </a:p>
          <a:p>
            <a:pPr marL="0" marR="0" lvl="0" indent="0" algn="l" rtl="0">
              <a:lnSpc>
                <a:spcPct val="100000"/>
              </a:lnSpc>
              <a:spcBef>
                <a:spcPts val="1000"/>
              </a:spcBef>
              <a:spcAft>
                <a:spcPts val="0"/>
              </a:spcAft>
              <a:buClr>
                <a:srgbClr val="3F3F3F"/>
              </a:buClr>
              <a:buSzPts val="2800"/>
              <a:buFont typeface="Arial"/>
              <a:buNone/>
            </a:pPr>
            <a:r>
              <a:rPr lang="en-IE" sz="3200" b="0" i="0" u="none" strike="noStrike" cap="none">
                <a:solidFill>
                  <a:srgbClr val="3F3F3F"/>
                </a:solidFill>
                <a:latin typeface="Calibri"/>
                <a:ea typeface="Calibri"/>
                <a:cs typeface="Calibri"/>
                <a:sym typeface="Calibri"/>
              </a:rPr>
              <a:t>Distributional Semantics</a:t>
            </a:r>
            <a:endParaRPr sz="3200" b="0" i="0" u="none" strike="noStrike" cap="none">
              <a:solidFill>
                <a:srgbClr val="3F3F3F"/>
              </a:solidFill>
              <a:latin typeface="Calibri"/>
              <a:ea typeface="Calibri"/>
              <a:cs typeface="Calibri"/>
              <a:sym typeface="Calibri"/>
            </a:endParaRPr>
          </a:p>
          <a:p>
            <a:pPr marL="0" marR="0" lvl="0" indent="0" algn="l" rtl="0">
              <a:lnSpc>
                <a:spcPct val="100000"/>
              </a:lnSpc>
              <a:spcBef>
                <a:spcPts val="1000"/>
              </a:spcBef>
              <a:spcAft>
                <a:spcPts val="0"/>
              </a:spcAft>
              <a:buClr>
                <a:srgbClr val="3F3F3F"/>
              </a:buClr>
              <a:buSzPts val="2800"/>
              <a:buFont typeface="Arial"/>
              <a:buNone/>
            </a:pPr>
            <a:r>
              <a:rPr lang="en-IE" sz="3200"/>
              <a:t>Context in Distributional Representations</a:t>
            </a:r>
            <a:endParaRPr sz="3200"/>
          </a:p>
          <a:p>
            <a:pPr marL="0" lvl="0" indent="0" algn="l" rtl="0">
              <a:lnSpc>
                <a:spcPct val="100000"/>
              </a:lnSpc>
              <a:spcBef>
                <a:spcPts val="1000"/>
              </a:spcBef>
              <a:spcAft>
                <a:spcPts val="0"/>
              </a:spcAft>
              <a:buClr>
                <a:srgbClr val="3F3F3F"/>
              </a:buClr>
              <a:buSzPts val="2800"/>
              <a:buFont typeface="Arial"/>
              <a:buNone/>
            </a:pPr>
            <a:r>
              <a:rPr lang="en-IE" sz="3200"/>
              <a:t>Word Embeddings </a:t>
            </a:r>
            <a:endParaRPr sz="3200"/>
          </a:p>
          <a:p>
            <a:pPr marL="0" lvl="0" indent="0" algn="l" rtl="0">
              <a:lnSpc>
                <a:spcPct val="100000"/>
              </a:lnSpc>
              <a:spcBef>
                <a:spcPts val="1000"/>
              </a:spcBef>
              <a:spcAft>
                <a:spcPts val="0"/>
              </a:spcAft>
              <a:buClr>
                <a:srgbClr val="3F3F3F"/>
              </a:buClr>
              <a:buSzPts val="2800"/>
              <a:buFont typeface="Arial"/>
              <a:buNone/>
            </a:pPr>
            <a:endParaRPr sz="3200"/>
          </a:p>
          <a:p>
            <a:pPr marL="0" marR="0" lvl="0" indent="0" algn="l" rtl="0">
              <a:lnSpc>
                <a:spcPct val="90000"/>
              </a:lnSpc>
              <a:spcBef>
                <a:spcPts val="1600"/>
              </a:spcBef>
              <a:spcAft>
                <a:spcPts val="0"/>
              </a:spcAft>
              <a:buClr>
                <a:srgbClr val="3F3F3F"/>
              </a:buClr>
              <a:buSzPts val="2800"/>
              <a:buFont typeface="Arial"/>
              <a:buNone/>
            </a:pPr>
            <a:endParaRPr sz="3200"/>
          </a:p>
        </p:txBody>
      </p:sp>
      <p:sp>
        <p:nvSpPr>
          <p:cNvPr id="504" name="Google Shape;504;p30"/>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140</a:t>
            </a:fld>
            <a:endParaRPr/>
          </a:p>
        </p:txBody>
      </p:sp>
    </p:spTree>
    <p:extLst>
      <p:ext uri="{BB962C8B-B14F-4D97-AF65-F5344CB8AC3E}">
        <p14:creationId xmlns:p14="http://schemas.microsoft.com/office/powerpoint/2010/main" val="39017907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31"/>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Vector Space Model</a:t>
            </a:r>
            <a:endParaRPr/>
          </a:p>
        </p:txBody>
      </p:sp>
      <p:sp>
        <p:nvSpPr>
          <p:cNvPr id="510" name="Google Shape;510;p31"/>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1600"/>
              </a:spcBef>
              <a:spcAft>
                <a:spcPts val="0"/>
              </a:spcAft>
              <a:buClr>
                <a:srgbClr val="3F3F3F"/>
              </a:buClr>
              <a:buSzPts val="2800"/>
              <a:buFont typeface="Arial"/>
              <a:buNone/>
            </a:pPr>
            <a:r>
              <a:rPr lang="en-IE"/>
              <a:t>Foundations in Information Retrieval (Salton et al., 1975)</a:t>
            </a:r>
            <a:endParaRPr/>
          </a:p>
          <a:p>
            <a:pPr marL="0" marR="0" lvl="0" indent="0" algn="l" rtl="0">
              <a:lnSpc>
                <a:spcPct val="90000"/>
              </a:lnSpc>
              <a:spcBef>
                <a:spcPts val="1600"/>
              </a:spcBef>
              <a:spcAft>
                <a:spcPts val="0"/>
              </a:spcAft>
              <a:buClr>
                <a:srgbClr val="3F3F3F"/>
              </a:buClr>
              <a:buSzPts val="2800"/>
              <a:buFont typeface="Arial"/>
              <a:buNone/>
            </a:pPr>
            <a:r>
              <a:rPr lang="en-IE"/>
              <a:t>Represent document set by distribution of index terms</a:t>
            </a:r>
            <a:endParaRPr/>
          </a:p>
          <a:p>
            <a:pPr marL="0" marR="0" lvl="0" indent="0" algn="l" rtl="0">
              <a:lnSpc>
                <a:spcPct val="90000"/>
              </a:lnSpc>
              <a:spcBef>
                <a:spcPts val="1600"/>
              </a:spcBef>
              <a:spcAft>
                <a:spcPts val="0"/>
              </a:spcAft>
              <a:buClr>
                <a:srgbClr val="3F3F3F"/>
              </a:buClr>
              <a:buSzPts val="2800"/>
              <a:buFont typeface="Arial"/>
              <a:buNone/>
            </a:pPr>
            <a:r>
              <a:rPr lang="en-IE"/>
              <a:t>Represent distributional model in vector space</a:t>
            </a:r>
            <a:endParaRPr/>
          </a:p>
        </p:txBody>
      </p:sp>
      <p:sp>
        <p:nvSpPr>
          <p:cNvPr id="511" name="Google Shape;511;p31"/>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141</a:t>
            </a:fld>
            <a:endParaRPr/>
          </a:p>
        </p:txBody>
      </p:sp>
      <p:sp>
        <p:nvSpPr>
          <p:cNvPr id="512" name="Google Shape;512;p31"/>
          <p:cNvSpPr txBox="1"/>
          <p:nvPr/>
        </p:nvSpPr>
        <p:spPr>
          <a:xfrm>
            <a:off x="5999975" y="6050075"/>
            <a:ext cx="6189900" cy="5250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chemeClr val="dk1"/>
              </a:buClr>
              <a:buSzPts val="1100"/>
              <a:buFont typeface="Arial"/>
              <a:buNone/>
            </a:pPr>
            <a:r>
              <a:rPr lang="en-IE" sz="1100">
                <a:solidFill>
                  <a:schemeClr val="dk1"/>
                </a:solidFill>
              </a:rPr>
              <a:t>Salton, G., Wong, A., &amp; Yang, C. S. (1975). A vector space model for automatic indexing. </a:t>
            </a:r>
            <a:r>
              <a:rPr lang="en-IE" sz="1100" i="1">
                <a:solidFill>
                  <a:schemeClr val="dk1"/>
                </a:solidFill>
              </a:rPr>
              <a:t>Communications of the ACM</a:t>
            </a:r>
            <a:r>
              <a:rPr lang="en-IE" sz="1100">
                <a:solidFill>
                  <a:schemeClr val="dk1"/>
                </a:solidFill>
              </a:rPr>
              <a:t>, </a:t>
            </a:r>
            <a:r>
              <a:rPr lang="en-IE" sz="1100" i="1">
                <a:solidFill>
                  <a:schemeClr val="dk1"/>
                </a:solidFill>
              </a:rPr>
              <a:t>18</a:t>
            </a:r>
            <a:r>
              <a:rPr lang="en-IE" sz="1100">
                <a:solidFill>
                  <a:schemeClr val="dk1"/>
                </a:solidFill>
              </a:rPr>
              <a:t>(11), 613-620.</a:t>
            </a:r>
            <a:endParaRPr sz="1100">
              <a:solidFill>
                <a:schemeClr val="dk1"/>
              </a:solidFill>
            </a:endParaRPr>
          </a:p>
        </p:txBody>
      </p:sp>
    </p:spTree>
    <p:extLst>
      <p:ext uri="{BB962C8B-B14F-4D97-AF65-F5344CB8AC3E}">
        <p14:creationId xmlns:p14="http://schemas.microsoft.com/office/powerpoint/2010/main" val="42733612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32"/>
          <p:cNvSpPr txBox="1">
            <a:spLocks noGrp="1"/>
          </p:cNvSpPr>
          <p:nvPr>
            <p:ph type="title"/>
          </p:nvPr>
        </p:nvSpPr>
        <p:spPr>
          <a:xfrm>
            <a:off x="838200" y="365125"/>
            <a:ext cx="10515600" cy="13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a:t>Document Set</a:t>
            </a:r>
            <a:endParaRPr/>
          </a:p>
        </p:txBody>
      </p:sp>
      <p:sp>
        <p:nvSpPr>
          <p:cNvPr id="519" name="Google Shape;519;p32"/>
          <p:cNvSpPr/>
          <p:nvPr/>
        </p:nvSpPr>
        <p:spPr>
          <a:xfrm>
            <a:off x="5783900" y="1279525"/>
            <a:ext cx="3883140" cy="2165346"/>
          </a:xfrm>
          <a:prstGeom prst="flowChartDocumen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IE" sz="2400"/>
              <a:t>Government publishes </a:t>
            </a:r>
            <a:r>
              <a:rPr lang="en-IE" sz="2400">
                <a:solidFill>
                  <a:schemeClr val="dk1"/>
                </a:solidFill>
              </a:rPr>
              <a:t>NPHET </a:t>
            </a:r>
            <a:r>
              <a:rPr lang="en-IE" sz="2400"/>
              <a:t>advice</a:t>
            </a:r>
            <a:endParaRPr sz="2400"/>
          </a:p>
        </p:txBody>
      </p:sp>
      <p:sp>
        <p:nvSpPr>
          <p:cNvPr id="520" name="Google Shape;520;p32"/>
          <p:cNvSpPr/>
          <p:nvPr/>
        </p:nvSpPr>
        <p:spPr>
          <a:xfrm>
            <a:off x="6305394" y="2367611"/>
            <a:ext cx="3883140" cy="2165346"/>
          </a:xfrm>
          <a:prstGeom prst="flowChartDocumen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IE" sz="2400"/>
              <a:t>NPHET concerned about outbreaks in workplaces</a:t>
            </a:r>
            <a:endParaRPr sz="2400"/>
          </a:p>
        </p:txBody>
      </p:sp>
      <p:sp>
        <p:nvSpPr>
          <p:cNvPr id="521" name="Google Shape;521;p32"/>
          <p:cNvSpPr/>
          <p:nvPr/>
        </p:nvSpPr>
        <p:spPr>
          <a:xfrm>
            <a:off x="6792261" y="3553852"/>
            <a:ext cx="3883140" cy="2165346"/>
          </a:xfrm>
          <a:prstGeom prst="flowChartDocumen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IE" sz="2400"/>
              <a:t>NPHET advice says it is impossible to predict </a:t>
            </a:r>
            <a:r>
              <a:rPr lang="en-IE" sz="2400">
                <a:solidFill>
                  <a:schemeClr val="dk1"/>
                </a:solidFill>
              </a:rPr>
              <a:t>the </a:t>
            </a:r>
            <a:r>
              <a:rPr lang="en-IE" sz="2400"/>
              <a:t>trajectory of Covid-19 </a:t>
            </a:r>
            <a:endParaRPr sz="2400"/>
          </a:p>
        </p:txBody>
      </p:sp>
      <p:sp>
        <p:nvSpPr>
          <p:cNvPr id="522" name="Google Shape;522;p32"/>
          <p:cNvSpPr txBox="1"/>
          <p:nvPr/>
        </p:nvSpPr>
        <p:spPr>
          <a:xfrm>
            <a:off x="10692475" y="1279525"/>
            <a:ext cx="1330200" cy="51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E" sz="2800">
                <a:solidFill>
                  <a:schemeClr val="dk1"/>
                </a:solidFill>
              </a:rPr>
              <a:t>Doc1 </a:t>
            </a:r>
            <a:endParaRPr sz="2800"/>
          </a:p>
        </p:txBody>
      </p:sp>
      <p:sp>
        <p:nvSpPr>
          <p:cNvPr id="523" name="Google Shape;523;p32"/>
          <p:cNvSpPr txBox="1"/>
          <p:nvPr/>
        </p:nvSpPr>
        <p:spPr>
          <a:xfrm>
            <a:off x="10692470" y="2367601"/>
            <a:ext cx="1330200" cy="51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E" sz="2800">
                <a:solidFill>
                  <a:schemeClr val="dk1"/>
                </a:solidFill>
              </a:rPr>
              <a:t>Doc2 </a:t>
            </a:r>
            <a:endParaRPr sz="2800"/>
          </a:p>
        </p:txBody>
      </p:sp>
      <p:sp>
        <p:nvSpPr>
          <p:cNvPr id="524" name="Google Shape;524;p32"/>
          <p:cNvSpPr txBox="1"/>
          <p:nvPr/>
        </p:nvSpPr>
        <p:spPr>
          <a:xfrm>
            <a:off x="10692487" y="3553852"/>
            <a:ext cx="1330200" cy="51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E" sz="2800">
                <a:solidFill>
                  <a:schemeClr val="dk1"/>
                </a:solidFill>
              </a:rPr>
              <a:t>Doc3 </a:t>
            </a:r>
            <a:endParaRPr sz="2800"/>
          </a:p>
        </p:txBody>
      </p:sp>
      <p:sp>
        <p:nvSpPr>
          <p:cNvPr id="525" name="Google Shape;525;p32"/>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IE"/>
              <a:t>142</a:t>
            </a:fld>
            <a:endParaRPr/>
          </a:p>
        </p:txBody>
      </p:sp>
    </p:spTree>
    <p:extLst>
      <p:ext uri="{BB962C8B-B14F-4D97-AF65-F5344CB8AC3E}">
        <p14:creationId xmlns:p14="http://schemas.microsoft.com/office/powerpoint/2010/main" val="41443742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33"/>
          <p:cNvSpPr txBox="1">
            <a:spLocks noGrp="1"/>
          </p:cNvSpPr>
          <p:nvPr>
            <p:ph type="title"/>
          </p:nvPr>
        </p:nvSpPr>
        <p:spPr>
          <a:xfrm>
            <a:off x="838200" y="365125"/>
            <a:ext cx="10515600" cy="13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a:t>Index Terms</a:t>
            </a:r>
            <a:endParaRPr/>
          </a:p>
        </p:txBody>
      </p:sp>
      <p:sp>
        <p:nvSpPr>
          <p:cNvPr id="532" name="Google Shape;532;p33"/>
          <p:cNvSpPr/>
          <p:nvPr/>
        </p:nvSpPr>
        <p:spPr>
          <a:xfrm>
            <a:off x="5783900" y="1279525"/>
            <a:ext cx="3883140" cy="2165346"/>
          </a:xfrm>
          <a:prstGeom prst="flowChartDocumen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IE" sz="2400" b="1"/>
              <a:t>Government publishes </a:t>
            </a:r>
            <a:r>
              <a:rPr lang="en-IE" sz="2400" b="1">
                <a:solidFill>
                  <a:schemeClr val="dk1"/>
                </a:solidFill>
              </a:rPr>
              <a:t>NPHET </a:t>
            </a:r>
            <a:r>
              <a:rPr lang="en-IE" sz="2400" b="1"/>
              <a:t>advice</a:t>
            </a:r>
            <a:endParaRPr sz="2400"/>
          </a:p>
        </p:txBody>
      </p:sp>
      <p:sp>
        <p:nvSpPr>
          <p:cNvPr id="533" name="Google Shape;533;p33"/>
          <p:cNvSpPr/>
          <p:nvPr/>
        </p:nvSpPr>
        <p:spPr>
          <a:xfrm>
            <a:off x="6305394" y="2367611"/>
            <a:ext cx="3883140" cy="2165346"/>
          </a:xfrm>
          <a:prstGeom prst="flowChartDocumen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IE" sz="2400" b="1"/>
              <a:t>NPHET concerned </a:t>
            </a:r>
            <a:r>
              <a:rPr lang="en-IE" sz="2400"/>
              <a:t>about </a:t>
            </a:r>
            <a:r>
              <a:rPr lang="en-IE" sz="2400" b="1"/>
              <a:t>outbreaks</a:t>
            </a:r>
            <a:r>
              <a:rPr lang="en-IE" sz="2400"/>
              <a:t> in </a:t>
            </a:r>
            <a:r>
              <a:rPr lang="en-IE" sz="2400" b="1"/>
              <a:t>workplaces</a:t>
            </a:r>
            <a:endParaRPr sz="2400"/>
          </a:p>
        </p:txBody>
      </p:sp>
      <p:sp>
        <p:nvSpPr>
          <p:cNvPr id="534" name="Google Shape;534;p33"/>
          <p:cNvSpPr/>
          <p:nvPr/>
        </p:nvSpPr>
        <p:spPr>
          <a:xfrm>
            <a:off x="6792261" y="3553852"/>
            <a:ext cx="3883140" cy="2165346"/>
          </a:xfrm>
          <a:prstGeom prst="flowChartDocumen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IE" sz="2400" b="1"/>
              <a:t>NPHET advice says </a:t>
            </a:r>
            <a:r>
              <a:rPr lang="en-IE" sz="2400"/>
              <a:t>it is </a:t>
            </a:r>
            <a:r>
              <a:rPr lang="en-IE" sz="2400" b="1"/>
              <a:t>impossible </a:t>
            </a:r>
            <a:r>
              <a:rPr lang="en-IE" sz="2400"/>
              <a:t>to </a:t>
            </a:r>
            <a:r>
              <a:rPr lang="en-IE" sz="2400" b="1"/>
              <a:t>predict </a:t>
            </a:r>
            <a:r>
              <a:rPr lang="en-IE" sz="2400"/>
              <a:t>the </a:t>
            </a:r>
            <a:r>
              <a:rPr lang="en-IE" sz="2400" b="1"/>
              <a:t>trajectory </a:t>
            </a:r>
            <a:r>
              <a:rPr lang="en-IE" sz="2400"/>
              <a:t>of </a:t>
            </a:r>
            <a:r>
              <a:rPr lang="en-IE" sz="2400" b="1"/>
              <a:t>Covid-19 </a:t>
            </a:r>
            <a:endParaRPr sz="2400"/>
          </a:p>
        </p:txBody>
      </p:sp>
      <p:sp>
        <p:nvSpPr>
          <p:cNvPr id="535" name="Google Shape;535;p33"/>
          <p:cNvSpPr txBox="1"/>
          <p:nvPr/>
        </p:nvSpPr>
        <p:spPr>
          <a:xfrm>
            <a:off x="10692475" y="1279525"/>
            <a:ext cx="1330200" cy="51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E" sz="2800">
                <a:solidFill>
                  <a:schemeClr val="dk1"/>
                </a:solidFill>
              </a:rPr>
              <a:t>Doc1 </a:t>
            </a:r>
            <a:endParaRPr sz="2800"/>
          </a:p>
        </p:txBody>
      </p:sp>
      <p:sp>
        <p:nvSpPr>
          <p:cNvPr id="536" name="Google Shape;536;p33"/>
          <p:cNvSpPr txBox="1"/>
          <p:nvPr/>
        </p:nvSpPr>
        <p:spPr>
          <a:xfrm>
            <a:off x="10692470" y="2363589"/>
            <a:ext cx="1330200" cy="51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E" sz="2800">
                <a:solidFill>
                  <a:schemeClr val="dk1"/>
                </a:solidFill>
              </a:rPr>
              <a:t>Doc2 </a:t>
            </a:r>
            <a:endParaRPr sz="2800"/>
          </a:p>
        </p:txBody>
      </p:sp>
      <p:sp>
        <p:nvSpPr>
          <p:cNvPr id="537" name="Google Shape;537;p33"/>
          <p:cNvSpPr txBox="1"/>
          <p:nvPr/>
        </p:nvSpPr>
        <p:spPr>
          <a:xfrm>
            <a:off x="10692487" y="3553852"/>
            <a:ext cx="1330200" cy="51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E" sz="2800">
                <a:solidFill>
                  <a:schemeClr val="dk1"/>
                </a:solidFill>
              </a:rPr>
              <a:t>Doc3 </a:t>
            </a:r>
            <a:endParaRPr sz="2800"/>
          </a:p>
        </p:txBody>
      </p:sp>
      <p:sp>
        <p:nvSpPr>
          <p:cNvPr id="538" name="Google Shape;538;p33"/>
          <p:cNvSpPr txBox="1">
            <a:spLocks noGrp="1"/>
          </p:cNvSpPr>
          <p:nvPr>
            <p:ph type="body" idx="1"/>
          </p:nvPr>
        </p:nvSpPr>
        <p:spPr>
          <a:xfrm>
            <a:off x="838200" y="1825625"/>
            <a:ext cx="42222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r>
              <a:rPr lang="en-IE" sz="2400"/>
              <a:t>Content words (nouns, verbs, adjectives), ignoring stopwords (about, in, it, is, ...) </a:t>
            </a:r>
            <a:endParaRPr sz="2400"/>
          </a:p>
        </p:txBody>
      </p:sp>
      <p:sp>
        <p:nvSpPr>
          <p:cNvPr id="539" name="Google Shape;539;p33"/>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IE"/>
              <a:t>143</a:t>
            </a:fld>
            <a:endParaRPr/>
          </a:p>
        </p:txBody>
      </p:sp>
    </p:spTree>
    <p:extLst>
      <p:ext uri="{BB962C8B-B14F-4D97-AF65-F5344CB8AC3E}">
        <p14:creationId xmlns:p14="http://schemas.microsoft.com/office/powerpoint/2010/main" val="64498833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34"/>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Inverted Index </a:t>
            </a:r>
            <a:endParaRPr/>
          </a:p>
        </p:txBody>
      </p:sp>
      <p:sp>
        <p:nvSpPr>
          <p:cNvPr id="545" name="Google Shape;545;p34"/>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144</a:t>
            </a:fld>
            <a:endParaRPr/>
          </a:p>
        </p:txBody>
      </p:sp>
      <p:graphicFrame>
        <p:nvGraphicFramePr>
          <p:cNvPr id="546" name="Google Shape;546;p34"/>
          <p:cNvGraphicFramePr/>
          <p:nvPr/>
        </p:nvGraphicFramePr>
        <p:xfrm>
          <a:off x="8166450" y="482300"/>
          <a:ext cx="3000000" cy="3000000"/>
        </p:xfrm>
        <a:graphic>
          <a:graphicData uri="http://schemas.openxmlformats.org/drawingml/2006/table">
            <a:tbl>
              <a:tblPr>
                <a:noFill/>
              </a:tblPr>
              <a:tblGrid>
                <a:gridCol w="1431550">
                  <a:extLst>
                    <a:ext uri="{9D8B030D-6E8A-4147-A177-3AD203B41FA5}">
                      <a16:colId xmlns:a16="http://schemas.microsoft.com/office/drawing/2014/main" val="20000"/>
                    </a:ext>
                  </a:extLst>
                </a:gridCol>
                <a:gridCol w="1390150">
                  <a:extLst>
                    <a:ext uri="{9D8B030D-6E8A-4147-A177-3AD203B41FA5}">
                      <a16:colId xmlns:a16="http://schemas.microsoft.com/office/drawing/2014/main" val="20001"/>
                    </a:ext>
                  </a:extLst>
                </a:gridCol>
              </a:tblGrid>
              <a:tr h="286825">
                <a:tc>
                  <a:txBody>
                    <a:bodyPr/>
                    <a:lstStyle/>
                    <a:p>
                      <a:pPr marL="0" lvl="0" indent="0" algn="l" rtl="0">
                        <a:spcBef>
                          <a:spcPts val="0"/>
                        </a:spcBef>
                        <a:spcAft>
                          <a:spcPts val="0"/>
                        </a:spcAft>
                        <a:buNone/>
                      </a:pPr>
                      <a:r>
                        <a:rPr lang="en-IE" b="1"/>
                        <a:t>Index Term</a:t>
                      </a:r>
                      <a:endParaRPr b="1"/>
                    </a:p>
                  </a:txBody>
                  <a:tcPr marL="91425" marR="91425" marT="91425" marB="91425"/>
                </a:tc>
                <a:tc>
                  <a:txBody>
                    <a:bodyPr/>
                    <a:lstStyle/>
                    <a:p>
                      <a:pPr marL="0" lvl="0" indent="0" algn="l" rtl="0">
                        <a:spcBef>
                          <a:spcPts val="0"/>
                        </a:spcBef>
                        <a:spcAft>
                          <a:spcPts val="0"/>
                        </a:spcAft>
                        <a:buNone/>
                      </a:pPr>
                      <a:r>
                        <a:rPr lang="en-IE" b="1"/>
                        <a:t>Document ID</a:t>
                      </a:r>
                      <a:endParaRPr b="1"/>
                    </a:p>
                  </a:txBody>
                  <a:tcPr marL="91425" marR="91425" marT="91425" marB="91425"/>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IE">
                          <a:solidFill>
                            <a:schemeClr val="dk1"/>
                          </a:solidFill>
                        </a:rPr>
                        <a:t>advice</a:t>
                      </a:r>
                      <a:endParaRPr/>
                    </a:p>
                  </a:txBody>
                  <a:tcPr marL="91425" marR="91425" marT="91425" marB="91425"/>
                </a:tc>
                <a:tc>
                  <a:txBody>
                    <a:bodyPr/>
                    <a:lstStyle/>
                    <a:p>
                      <a:pPr marL="0" lvl="0" indent="0" algn="l" rtl="0">
                        <a:spcBef>
                          <a:spcPts val="0"/>
                        </a:spcBef>
                        <a:spcAft>
                          <a:spcPts val="0"/>
                        </a:spcAft>
                        <a:buNone/>
                      </a:pPr>
                      <a:r>
                        <a:rPr lang="en-IE"/>
                        <a:t>1,3</a:t>
                      </a:r>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IE">
                          <a:solidFill>
                            <a:schemeClr val="dk1"/>
                          </a:solidFill>
                        </a:rPr>
                        <a:t>concerned </a:t>
                      </a:r>
                      <a:endParaRPr/>
                    </a:p>
                  </a:txBody>
                  <a:tcPr marL="91425" marR="91425" marT="91425" marB="91425"/>
                </a:tc>
                <a:tc>
                  <a:txBody>
                    <a:bodyPr/>
                    <a:lstStyle/>
                    <a:p>
                      <a:pPr marL="0" lvl="0" indent="0" algn="l" rtl="0">
                        <a:spcBef>
                          <a:spcPts val="0"/>
                        </a:spcBef>
                        <a:spcAft>
                          <a:spcPts val="0"/>
                        </a:spcAft>
                        <a:buNone/>
                      </a:pPr>
                      <a:r>
                        <a:rPr lang="en-IE"/>
                        <a:t>2</a:t>
                      </a:r>
                      <a:endParaRPr/>
                    </a:p>
                  </a:txBody>
                  <a:tcPr marL="91425" marR="91425" marT="91425" marB="91425"/>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IE">
                          <a:solidFill>
                            <a:schemeClr val="dk1"/>
                          </a:solidFill>
                        </a:rPr>
                        <a:t>Covid-19</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IE"/>
                        <a:t>3</a:t>
                      </a:r>
                      <a:endParaRPr/>
                    </a:p>
                  </a:txBody>
                  <a:tcPr marL="91425" marR="91425" marT="91425" marB="91425"/>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IE">
                          <a:solidFill>
                            <a:schemeClr val="dk1"/>
                          </a:solidFill>
                        </a:rPr>
                        <a:t>Government </a:t>
                      </a:r>
                      <a:endParaRPr/>
                    </a:p>
                  </a:txBody>
                  <a:tcPr marL="91425" marR="91425" marT="91425" marB="91425"/>
                </a:tc>
                <a:tc>
                  <a:txBody>
                    <a:bodyPr/>
                    <a:lstStyle/>
                    <a:p>
                      <a:pPr marL="0" lvl="0" indent="0" algn="l" rtl="0">
                        <a:spcBef>
                          <a:spcPts val="0"/>
                        </a:spcBef>
                        <a:spcAft>
                          <a:spcPts val="0"/>
                        </a:spcAft>
                        <a:buNone/>
                      </a:pPr>
                      <a:r>
                        <a:rPr lang="en-IE"/>
                        <a:t>1</a:t>
                      </a:r>
                      <a:endParaRPr/>
                    </a:p>
                  </a:txBody>
                  <a:tcPr marL="91425" marR="91425" marT="91425" marB="91425"/>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en-IE">
                          <a:solidFill>
                            <a:schemeClr val="dk1"/>
                          </a:solidFill>
                        </a:rPr>
                        <a:t>impossible </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IE"/>
                        <a:t>3</a:t>
                      </a:r>
                      <a:endParaRPr/>
                    </a:p>
                  </a:txBody>
                  <a:tcPr marL="91425" marR="91425" marT="91425" marB="91425"/>
                </a:tc>
                <a:extLst>
                  <a:ext uri="{0D108BD9-81ED-4DB2-BD59-A6C34878D82A}">
                    <a16:rowId xmlns:a16="http://schemas.microsoft.com/office/drawing/2014/main" val="10005"/>
                  </a:ext>
                </a:extLst>
              </a:tr>
              <a:tr h="396200">
                <a:tc>
                  <a:txBody>
                    <a:bodyPr/>
                    <a:lstStyle/>
                    <a:p>
                      <a:pPr marL="0" lvl="0" indent="0" algn="l" rtl="0">
                        <a:spcBef>
                          <a:spcPts val="0"/>
                        </a:spcBef>
                        <a:spcAft>
                          <a:spcPts val="0"/>
                        </a:spcAft>
                        <a:buNone/>
                      </a:pPr>
                      <a:r>
                        <a:rPr lang="en-IE">
                          <a:solidFill>
                            <a:schemeClr val="dk1"/>
                          </a:solidFill>
                        </a:rPr>
                        <a:t>NPHET </a:t>
                      </a:r>
                      <a:endParaRPr/>
                    </a:p>
                  </a:txBody>
                  <a:tcPr marL="91425" marR="91425" marT="91425" marB="91425"/>
                </a:tc>
                <a:tc>
                  <a:txBody>
                    <a:bodyPr/>
                    <a:lstStyle/>
                    <a:p>
                      <a:pPr marL="0" lvl="0" indent="0" algn="l" rtl="0">
                        <a:spcBef>
                          <a:spcPts val="0"/>
                        </a:spcBef>
                        <a:spcAft>
                          <a:spcPts val="0"/>
                        </a:spcAft>
                        <a:buNone/>
                      </a:pPr>
                      <a:r>
                        <a:rPr lang="en-IE"/>
                        <a:t>1,2,3</a:t>
                      </a:r>
                      <a:endParaRPr/>
                    </a:p>
                  </a:txBody>
                  <a:tcPr marL="91425" marR="91425" marT="91425" marB="91425"/>
                </a:tc>
                <a:extLst>
                  <a:ext uri="{0D108BD9-81ED-4DB2-BD59-A6C34878D82A}">
                    <a16:rowId xmlns:a16="http://schemas.microsoft.com/office/drawing/2014/main" val="10006"/>
                  </a:ext>
                </a:extLst>
              </a:tr>
              <a:tr h="396200">
                <a:tc>
                  <a:txBody>
                    <a:bodyPr/>
                    <a:lstStyle/>
                    <a:p>
                      <a:pPr marL="0" lvl="0" indent="0" algn="l" rtl="0">
                        <a:spcBef>
                          <a:spcPts val="0"/>
                        </a:spcBef>
                        <a:spcAft>
                          <a:spcPts val="0"/>
                        </a:spcAft>
                        <a:buNone/>
                      </a:pPr>
                      <a:r>
                        <a:rPr lang="en-IE">
                          <a:solidFill>
                            <a:schemeClr val="dk1"/>
                          </a:solidFill>
                        </a:rPr>
                        <a:t>outbreaks </a:t>
                      </a:r>
                      <a:endParaRPr/>
                    </a:p>
                  </a:txBody>
                  <a:tcPr marL="91425" marR="91425" marT="91425" marB="91425"/>
                </a:tc>
                <a:tc>
                  <a:txBody>
                    <a:bodyPr/>
                    <a:lstStyle/>
                    <a:p>
                      <a:pPr marL="0" lvl="0" indent="0" algn="l" rtl="0">
                        <a:spcBef>
                          <a:spcPts val="0"/>
                        </a:spcBef>
                        <a:spcAft>
                          <a:spcPts val="0"/>
                        </a:spcAft>
                        <a:buNone/>
                      </a:pPr>
                      <a:r>
                        <a:rPr lang="en-IE"/>
                        <a:t>2</a:t>
                      </a:r>
                      <a:endParaRPr/>
                    </a:p>
                  </a:txBody>
                  <a:tcPr marL="91425" marR="91425" marT="91425" marB="91425"/>
                </a:tc>
                <a:extLst>
                  <a:ext uri="{0D108BD9-81ED-4DB2-BD59-A6C34878D82A}">
                    <a16:rowId xmlns:a16="http://schemas.microsoft.com/office/drawing/2014/main" val="10007"/>
                  </a:ext>
                </a:extLst>
              </a:tr>
              <a:tr h="396200">
                <a:tc>
                  <a:txBody>
                    <a:bodyPr/>
                    <a:lstStyle/>
                    <a:p>
                      <a:pPr marL="0" lvl="0" indent="0" algn="l" rtl="0">
                        <a:spcBef>
                          <a:spcPts val="0"/>
                        </a:spcBef>
                        <a:spcAft>
                          <a:spcPts val="0"/>
                        </a:spcAft>
                        <a:buNone/>
                      </a:pPr>
                      <a:r>
                        <a:rPr lang="en-IE">
                          <a:solidFill>
                            <a:schemeClr val="dk1"/>
                          </a:solidFill>
                        </a:rPr>
                        <a:t>predict </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IE"/>
                        <a:t>3</a:t>
                      </a:r>
                      <a:endParaRPr/>
                    </a:p>
                  </a:txBody>
                  <a:tcPr marL="91425" marR="91425" marT="91425" marB="91425"/>
                </a:tc>
                <a:extLst>
                  <a:ext uri="{0D108BD9-81ED-4DB2-BD59-A6C34878D82A}">
                    <a16:rowId xmlns:a16="http://schemas.microsoft.com/office/drawing/2014/main" val="10008"/>
                  </a:ext>
                </a:extLst>
              </a:tr>
              <a:tr h="396200">
                <a:tc>
                  <a:txBody>
                    <a:bodyPr/>
                    <a:lstStyle/>
                    <a:p>
                      <a:pPr marL="0" lvl="0" indent="0" algn="l" rtl="0">
                        <a:spcBef>
                          <a:spcPts val="0"/>
                        </a:spcBef>
                        <a:spcAft>
                          <a:spcPts val="0"/>
                        </a:spcAft>
                        <a:buNone/>
                      </a:pPr>
                      <a:r>
                        <a:rPr lang="en-IE">
                          <a:solidFill>
                            <a:schemeClr val="dk1"/>
                          </a:solidFill>
                        </a:rPr>
                        <a:t>publishes</a:t>
                      </a:r>
                      <a:endParaRPr/>
                    </a:p>
                  </a:txBody>
                  <a:tcPr marL="91425" marR="91425" marT="91425" marB="91425"/>
                </a:tc>
                <a:tc>
                  <a:txBody>
                    <a:bodyPr/>
                    <a:lstStyle/>
                    <a:p>
                      <a:pPr marL="0" lvl="0" indent="0" algn="l" rtl="0">
                        <a:spcBef>
                          <a:spcPts val="0"/>
                        </a:spcBef>
                        <a:spcAft>
                          <a:spcPts val="0"/>
                        </a:spcAft>
                        <a:buNone/>
                      </a:pPr>
                      <a:r>
                        <a:rPr lang="en-IE"/>
                        <a:t>1</a:t>
                      </a:r>
                      <a:endParaRPr/>
                    </a:p>
                  </a:txBody>
                  <a:tcPr marL="91425" marR="91425" marT="91425" marB="91425"/>
                </a:tc>
                <a:extLst>
                  <a:ext uri="{0D108BD9-81ED-4DB2-BD59-A6C34878D82A}">
                    <a16:rowId xmlns:a16="http://schemas.microsoft.com/office/drawing/2014/main" val="10009"/>
                  </a:ext>
                </a:extLst>
              </a:tr>
              <a:tr h="396200">
                <a:tc>
                  <a:txBody>
                    <a:bodyPr/>
                    <a:lstStyle/>
                    <a:p>
                      <a:pPr marL="0" lvl="0" indent="0" algn="l" rtl="0">
                        <a:spcBef>
                          <a:spcPts val="0"/>
                        </a:spcBef>
                        <a:spcAft>
                          <a:spcPts val="0"/>
                        </a:spcAft>
                        <a:buNone/>
                      </a:pPr>
                      <a:r>
                        <a:rPr lang="en-IE">
                          <a:solidFill>
                            <a:schemeClr val="dk1"/>
                          </a:solidFill>
                        </a:rPr>
                        <a:t>says </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IE"/>
                        <a:t>3</a:t>
                      </a:r>
                      <a:endParaRPr/>
                    </a:p>
                  </a:txBody>
                  <a:tcPr marL="91425" marR="91425" marT="91425" marB="91425"/>
                </a:tc>
                <a:extLst>
                  <a:ext uri="{0D108BD9-81ED-4DB2-BD59-A6C34878D82A}">
                    <a16:rowId xmlns:a16="http://schemas.microsoft.com/office/drawing/2014/main" val="10010"/>
                  </a:ext>
                </a:extLst>
              </a:tr>
              <a:tr h="396200">
                <a:tc>
                  <a:txBody>
                    <a:bodyPr/>
                    <a:lstStyle/>
                    <a:p>
                      <a:pPr marL="0" lvl="0" indent="0" algn="l" rtl="0">
                        <a:spcBef>
                          <a:spcPts val="0"/>
                        </a:spcBef>
                        <a:spcAft>
                          <a:spcPts val="0"/>
                        </a:spcAft>
                        <a:buNone/>
                      </a:pPr>
                      <a:r>
                        <a:rPr lang="en-IE">
                          <a:solidFill>
                            <a:schemeClr val="dk1"/>
                          </a:solidFill>
                        </a:rPr>
                        <a:t>trajectory </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IE"/>
                        <a:t>3</a:t>
                      </a:r>
                      <a:endParaRPr/>
                    </a:p>
                  </a:txBody>
                  <a:tcPr marL="91425" marR="91425" marT="91425" marB="91425"/>
                </a:tc>
                <a:extLst>
                  <a:ext uri="{0D108BD9-81ED-4DB2-BD59-A6C34878D82A}">
                    <a16:rowId xmlns:a16="http://schemas.microsoft.com/office/drawing/2014/main" val="10011"/>
                  </a:ext>
                </a:extLst>
              </a:tr>
              <a:tr h="396200">
                <a:tc>
                  <a:txBody>
                    <a:bodyPr/>
                    <a:lstStyle/>
                    <a:p>
                      <a:pPr marL="0" lvl="0" indent="0" algn="l" rtl="0">
                        <a:spcBef>
                          <a:spcPts val="0"/>
                        </a:spcBef>
                        <a:spcAft>
                          <a:spcPts val="0"/>
                        </a:spcAft>
                        <a:buNone/>
                      </a:pPr>
                      <a:r>
                        <a:rPr lang="en-IE">
                          <a:solidFill>
                            <a:schemeClr val="dk1"/>
                          </a:solidFill>
                        </a:rPr>
                        <a:t>workplaces</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IE"/>
                        <a:t>2</a:t>
                      </a:r>
                      <a:endParaRPr/>
                    </a:p>
                  </a:txBody>
                  <a:tcPr marL="91425" marR="91425" marT="91425" marB="91425"/>
                </a:tc>
                <a:extLst>
                  <a:ext uri="{0D108BD9-81ED-4DB2-BD59-A6C34878D82A}">
                    <a16:rowId xmlns:a16="http://schemas.microsoft.com/office/drawing/2014/main" val="10012"/>
                  </a:ext>
                </a:extLst>
              </a:tr>
            </a:tbl>
          </a:graphicData>
        </a:graphic>
      </p:graphicFrame>
      <p:sp>
        <p:nvSpPr>
          <p:cNvPr id="547" name="Google Shape;547;p34"/>
          <p:cNvSpPr txBox="1">
            <a:spLocks noGrp="1"/>
          </p:cNvSpPr>
          <p:nvPr>
            <p:ph type="body" idx="1"/>
          </p:nvPr>
        </p:nvSpPr>
        <p:spPr>
          <a:xfrm>
            <a:off x="838200" y="1825625"/>
            <a:ext cx="64770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000"/>
              </a:spcAft>
              <a:buNone/>
            </a:pPr>
            <a:r>
              <a:rPr lang="en-IE" sz="2400"/>
              <a:t>Term-Document matrix (alphabetically sorted)</a:t>
            </a:r>
            <a:endParaRPr sz="2400"/>
          </a:p>
        </p:txBody>
      </p:sp>
    </p:spTree>
    <p:extLst>
      <p:ext uri="{BB962C8B-B14F-4D97-AF65-F5344CB8AC3E}">
        <p14:creationId xmlns:p14="http://schemas.microsoft.com/office/powerpoint/2010/main" val="29053428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3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Document Vectors </a:t>
            </a:r>
            <a:endParaRPr/>
          </a:p>
        </p:txBody>
      </p:sp>
      <p:sp>
        <p:nvSpPr>
          <p:cNvPr id="553" name="Google Shape;553;p35"/>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145</a:t>
            </a:fld>
            <a:endParaRPr/>
          </a:p>
        </p:txBody>
      </p:sp>
      <p:graphicFrame>
        <p:nvGraphicFramePr>
          <p:cNvPr id="554" name="Google Shape;554;p35"/>
          <p:cNvGraphicFramePr/>
          <p:nvPr/>
        </p:nvGraphicFramePr>
        <p:xfrm>
          <a:off x="7161225" y="482300"/>
          <a:ext cx="3000000" cy="3000000"/>
        </p:xfrm>
        <a:graphic>
          <a:graphicData uri="http://schemas.openxmlformats.org/drawingml/2006/table">
            <a:tbl>
              <a:tblPr>
                <a:noFill/>
              </a:tblPr>
              <a:tblGrid>
                <a:gridCol w="1507400">
                  <a:extLst>
                    <a:ext uri="{9D8B030D-6E8A-4147-A177-3AD203B41FA5}">
                      <a16:colId xmlns:a16="http://schemas.microsoft.com/office/drawing/2014/main" val="20000"/>
                    </a:ext>
                  </a:extLst>
                </a:gridCol>
                <a:gridCol w="981275">
                  <a:extLst>
                    <a:ext uri="{9D8B030D-6E8A-4147-A177-3AD203B41FA5}">
                      <a16:colId xmlns:a16="http://schemas.microsoft.com/office/drawing/2014/main" val="20001"/>
                    </a:ext>
                  </a:extLst>
                </a:gridCol>
                <a:gridCol w="1338250">
                  <a:extLst>
                    <a:ext uri="{9D8B030D-6E8A-4147-A177-3AD203B41FA5}">
                      <a16:colId xmlns:a16="http://schemas.microsoft.com/office/drawing/2014/main" val="20002"/>
                    </a:ext>
                  </a:extLst>
                </a:gridCol>
              </a:tblGrid>
              <a:tr h="286825">
                <a:tc>
                  <a:txBody>
                    <a:bodyPr/>
                    <a:lstStyle/>
                    <a:p>
                      <a:pPr marL="0" lvl="0" indent="0" algn="l" rtl="0">
                        <a:spcBef>
                          <a:spcPts val="0"/>
                        </a:spcBef>
                        <a:spcAft>
                          <a:spcPts val="0"/>
                        </a:spcAft>
                        <a:buNone/>
                      </a:pPr>
                      <a:r>
                        <a:rPr lang="en-IE" b="1"/>
                        <a:t>Index Term</a:t>
                      </a:r>
                      <a:endParaRPr b="1"/>
                    </a:p>
                  </a:txBody>
                  <a:tcPr marL="91425" marR="91425" marT="91425" marB="91425"/>
                </a:tc>
                <a:tc>
                  <a:txBody>
                    <a:bodyPr/>
                    <a:lstStyle/>
                    <a:p>
                      <a:pPr marL="0" lvl="0" indent="0" algn="l" rtl="0">
                        <a:spcBef>
                          <a:spcPts val="0"/>
                        </a:spcBef>
                        <a:spcAft>
                          <a:spcPts val="0"/>
                        </a:spcAft>
                        <a:buNone/>
                      </a:pPr>
                      <a:r>
                        <a:rPr lang="en-IE" b="1"/>
                        <a:t>Term ID</a:t>
                      </a:r>
                      <a:endParaRPr b="1"/>
                    </a:p>
                  </a:txBody>
                  <a:tcPr marL="91425" marR="91425" marT="91425" marB="91425"/>
                </a:tc>
                <a:tc>
                  <a:txBody>
                    <a:bodyPr/>
                    <a:lstStyle/>
                    <a:p>
                      <a:pPr marL="0" lvl="0" indent="0" algn="l" rtl="0">
                        <a:spcBef>
                          <a:spcPts val="0"/>
                        </a:spcBef>
                        <a:spcAft>
                          <a:spcPts val="0"/>
                        </a:spcAft>
                        <a:buNone/>
                      </a:pPr>
                      <a:r>
                        <a:rPr lang="en-IE" b="1"/>
                        <a:t>Document ID</a:t>
                      </a:r>
                      <a:endParaRPr b="1"/>
                    </a:p>
                  </a:txBody>
                  <a:tcPr marL="91425" marR="91425" marT="91425" marB="91425"/>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IE">
                          <a:solidFill>
                            <a:schemeClr val="dk1"/>
                          </a:solidFill>
                        </a:rPr>
                        <a:t>advice</a:t>
                      </a:r>
                      <a:endParaRPr/>
                    </a:p>
                  </a:txBody>
                  <a:tcPr marL="91425" marR="91425" marT="91425" marB="91425"/>
                </a:tc>
                <a:tc>
                  <a:txBody>
                    <a:bodyPr/>
                    <a:lstStyle/>
                    <a:p>
                      <a:pPr marL="0" lvl="0" indent="0" algn="l" rtl="0">
                        <a:spcBef>
                          <a:spcPts val="0"/>
                        </a:spcBef>
                        <a:spcAft>
                          <a:spcPts val="0"/>
                        </a:spcAft>
                        <a:buNone/>
                      </a:pPr>
                      <a:r>
                        <a:rPr lang="en-IE"/>
                        <a:t>T1</a:t>
                      </a:r>
                      <a:endParaRPr/>
                    </a:p>
                  </a:txBody>
                  <a:tcPr marL="91425" marR="91425" marT="91425" marB="91425"/>
                </a:tc>
                <a:tc>
                  <a:txBody>
                    <a:bodyPr/>
                    <a:lstStyle/>
                    <a:p>
                      <a:pPr marL="0" lvl="0" indent="0" algn="l" rtl="0">
                        <a:spcBef>
                          <a:spcPts val="0"/>
                        </a:spcBef>
                        <a:spcAft>
                          <a:spcPts val="0"/>
                        </a:spcAft>
                        <a:buNone/>
                      </a:pPr>
                      <a:r>
                        <a:rPr lang="en-IE"/>
                        <a:t>1,3</a:t>
                      </a:r>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IE">
                          <a:solidFill>
                            <a:schemeClr val="dk1"/>
                          </a:solidFill>
                        </a:rPr>
                        <a:t>concerned </a:t>
                      </a:r>
                      <a:endParaRPr/>
                    </a:p>
                  </a:txBody>
                  <a:tcPr marL="91425" marR="91425" marT="91425" marB="91425"/>
                </a:tc>
                <a:tc>
                  <a:txBody>
                    <a:bodyPr/>
                    <a:lstStyle/>
                    <a:p>
                      <a:pPr marL="0" lvl="0" indent="0" algn="l" rtl="0">
                        <a:spcBef>
                          <a:spcPts val="0"/>
                        </a:spcBef>
                        <a:spcAft>
                          <a:spcPts val="0"/>
                        </a:spcAft>
                        <a:buNone/>
                      </a:pPr>
                      <a:r>
                        <a:rPr lang="en-IE"/>
                        <a:t>T2</a:t>
                      </a:r>
                      <a:endParaRPr/>
                    </a:p>
                  </a:txBody>
                  <a:tcPr marL="91425" marR="91425" marT="91425" marB="91425"/>
                </a:tc>
                <a:tc>
                  <a:txBody>
                    <a:bodyPr/>
                    <a:lstStyle/>
                    <a:p>
                      <a:pPr marL="0" lvl="0" indent="0" algn="l" rtl="0">
                        <a:spcBef>
                          <a:spcPts val="0"/>
                        </a:spcBef>
                        <a:spcAft>
                          <a:spcPts val="0"/>
                        </a:spcAft>
                        <a:buNone/>
                      </a:pPr>
                      <a:r>
                        <a:rPr lang="en-IE"/>
                        <a:t>2</a:t>
                      </a:r>
                      <a:endParaRPr/>
                    </a:p>
                  </a:txBody>
                  <a:tcPr marL="91425" marR="91425" marT="91425" marB="91425"/>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IE">
                          <a:solidFill>
                            <a:schemeClr val="dk1"/>
                          </a:solidFill>
                        </a:rPr>
                        <a:t>Covid-19</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IE"/>
                        <a:t>T3</a:t>
                      </a:r>
                      <a:endParaRPr/>
                    </a:p>
                  </a:txBody>
                  <a:tcPr marL="91425" marR="91425" marT="91425" marB="91425"/>
                </a:tc>
                <a:tc>
                  <a:txBody>
                    <a:bodyPr/>
                    <a:lstStyle/>
                    <a:p>
                      <a:pPr marL="0" lvl="0" indent="0" algn="l" rtl="0">
                        <a:spcBef>
                          <a:spcPts val="0"/>
                        </a:spcBef>
                        <a:spcAft>
                          <a:spcPts val="0"/>
                        </a:spcAft>
                        <a:buNone/>
                      </a:pPr>
                      <a:r>
                        <a:rPr lang="en-IE"/>
                        <a:t>3</a:t>
                      </a:r>
                      <a:endParaRPr/>
                    </a:p>
                  </a:txBody>
                  <a:tcPr marL="91425" marR="91425" marT="91425" marB="91425"/>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IE">
                          <a:solidFill>
                            <a:schemeClr val="dk1"/>
                          </a:solidFill>
                        </a:rPr>
                        <a:t>Government </a:t>
                      </a:r>
                      <a:endParaRPr/>
                    </a:p>
                  </a:txBody>
                  <a:tcPr marL="91425" marR="91425" marT="91425" marB="91425"/>
                </a:tc>
                <a:tc>
                  <a:txBody>
                    <a:bodyPr/>
                    <a:lstStyle/>
                    <a:p>
                      <a:pPr marL="0" lvl="0" indent="0" algn="l" rtl="0">
                        <a:spcBef>
                          <a:spcPts val="0"/>
                        </a:spcBef>
                        <a:spcAft>
                          <a:spcPts val="0"/>
                        </a:spcAft>
                        <a:buNone/>
                      </a:pPr>
                      <a:r>
                        <a:rPr lang="en-IE"/>
                        <a:t>T4</a:t>
                      </a:r>
                      <a:endParaRPr/>
                    </a:p>
                  </a:txBody>
                  <a:tcPr marL="91425" marR="91425" marT="91425" marB="91425"/>
                </a:tc>
                <a:tc>
                  <a:txBody>
                    <a:bodyPr/>
                    <a:lstStyle/>
                    <a:p>
                      <a:pPr marL="0" lvl="0" indent="0" algn="l" rtl="0">
                        <a:spcBef>
                          <a:spcPts val="0"/>
                        </a:spcBef>
                        <a:spcAft>
                          <a:spcPts val="0"/>
                        </a:spcAft>
                        <a:buNone/>
                      </a:pPr>
                      <a:r>
                        <a:rPr lang="en-IE"/>
                        <a:t>1</a:t>
                      </a:r>
                      <a:endParaRPr/>
                    </a:p>
                  </a:txBody>
                  <a:tcPr marL="91425" marR="91425" marT="91425" marB="91425"/>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en-IE">
                          <a:solidFill>
                            <a:schemeClr val="dk1"/>
                          </a:solidFill>
                        </a:rPr>
                        <a:t>impossible </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IE"/>
                        <a:t>T5</a:t>
                      </a:r>
                      <a:endParaRPr/>
                    </a:p>
                  </a:txBody>
                  <a:tcPr marL="91425" marR="91425" marT="91425" marB="91425"/>
                </a:tc>
                <a:tc>
                  <a:txBody>
                    <a:bodyPr/>
                    <a:lstStyle/>
                    <a:p>
                      <a:pPr marL="0" lvl="0" indent="0" algn="l" rtl="0">
                        <a:spcBef>
                          <a:spcPts val="0"/>
                        </a:spcBef>
                        <a:spcAft>
                          <a:spcPts val="0"/>
                        </a:spcAft>
                        <a:buNone/>
                      </a:pPr>
                      <a:r>
                        <a:rPr lang="en-IE"/>
                        <a:t>3</a:t>
                      </a:r>
                      <a:endParaRPr/>
                    </a:p>
                  </a:txBody>
                  <a:tcPr marL="91425" marR="91425" marT="91425" marB="91425"/>
                </a:tc>
                <a:extLst>
                  <a:ext uri="{0D108BD9-81ED-4DB2-BD59-A6C34878D82A}">
                    <a16:rowId xmlns:a16="http://schemas.microsoft.com/office/drawing/2014/main" val="10005"/>
                  </a:ext>
                </a:extLst>
              </a:tr>
              <a:tr h="396200">
                <a:tc>
                  <a:txBody>
                    <a:bodyPr/>
                    <a:lstStyle/>
                    <a:p>
                      <a:pPr marL="0" lvl="0" indent="0" algn="l" rtl="0">
                        <a:spcBef>
                          <a:spcPts val="0"/>
                        </a:spcBef>
                        <a:spcAft>
                          <a:spcPts val="0"/>
                        </a:spcAft>
                        <a:buNone/>
                      </a:pPr>
                      <a:r>
                        <a:rPr lang="en-IE">
                          <a:solidFill>
                            <a:schemeClr val="dk1"/>
                          </a:solidFill>
                        </a:rPr>
                        <a:t>NPHET </a:t>
                      </a:r>
                      <a:endParaRPr/>
                    </a:p>
                  </a:txBody>
                  <a:tcPr marL="91425" marR="91425" marT="91425" marB="91425"/>
                </a:tc>
                <a:tc>
                  <a:txBody>
                    <a:bodyPr/>
                    <a:lstStyle/>
                    <a:p>
                      <a:pPr marL="0" lvl="0" indent="0" algn="l" rtl="0">
                        <a:spcBef>
                          <a:spcPts val="0"/>
                        </a:spcBef>
                        <a:spcAft>
                          <a:spcPts val="0"/>
                        </a:spcAft>
                        <a:buNone/>
                      </a:pPr>
                      <a:r>
                        <a:rPr lang="en-IE"/>
                        <a:t>T6</a:t>
                      </a:r>
                      <a:endParaRPr/>
                    </a:p>
                  </a:txBody>
                  <a:tcPr marL="91425" marR="91425" marT="91425" marB="91425"/>
                </a:tc>
                <a:tc>
                  <a:txBody>
                    <a:bodyPr/>
                    <a:lstStyle/>
                    <a:p>
                      <a:pPr marL="0" lvl="0" indent="0" algn="l" rtl="0">
                        <a:spcBef>
                          <a:spcPts val="0"/>
                        </a:spcBef>
                        <a:spcAft>
                          <a:spcPts val="0"/>
                        </a:spcAft>
                        <a:buNone/>
                      </a:pPr>
                      <a:r>
                        <a:rPr lang="en-IE"/>
                        <a:t>1,2,3</a:t>
                      </a:r>
                      <a:endParaRPr/>
                    </a:p>
                  </a:txBody>
                  <a:tcPr marL="91425" marR="91425" marT="91425" marB="91425"/>
                </a:tc>
                <a:extLst>
                  <a:ext uri="{0D108BD9-81ED-4DB2-BD59-A6C34878D82A}">
                    <a16:rowId xmlns:a16="http://schemas.microsoft.com/office/drawing/2014/main" val="10006"/>
                  </a:ext>
                </a:extLst>
              </a:tr>
              <a:tr h="396200">
                <a:tc>
                  <a:txBody>
                    <a:bodyPr/>
                    <a:lstStyle/>
                    <a:p>
                      <a:pPr marL="0" lvl="0" indent="0" algn="l" rtl="0">
                        <a:spcBef>
                          <a:spcPts val="0"/>
                        </a:spcBef>
                        <a:spcAft>
                          <a:spcPts val="0"/>
                        </a:spcAft>
                        <a:buNone/>
                      </a:pPr>
                      <a:r>
                        <a:rPr lang="en-IE">
                          <a:solidFill>
                            <a:schemeClr val="dk1"/>
                          </a:solidFill>
                        </a:rPr>
                        <a:t>outbreaks </a:t>
                      </a:r>
                      <a:endParaRPr/>
                    </a:p>
                  </a:txBody>
                  <a:tcPr marL="91425" marR="91425" marT="91425" marB="91425"/>
                </a:tc>
                <a:tc>
                  <a:txBody>
                    <a:bodyPr/>
                    <a:lstStyle/>
                    <a:p>
                      <a:pPr marL="0" lvl="0" indent="0" algn="l" rtl="0">
                        <a:spcBef>
                          <a:spcPts val="0"/>
                        </a:spcBef>
                        <a:spcAft>
                          <a:spcPts val="0"/>
                        </a:spcAft>
                        <a:buNone/>
                      </a:pPr>
                      <a:r>
                        <a:rPr lang="en-IE"/>
                        <a:t>T7</a:t>
                      </a:r>
                      <a:endParaRPr/>
                    </a:p>
                  </a:txBody>
                  <a:tcPr marL="91425" marR="91425" marT="91425" marB="91425"/>
                </a:tc>
                <a:tc>
                  <a:txBody>
                    <a:bodyPr/>
                    <a:lstStyle/>
                    <a:p>
                      <a:pPr marL="0" lvl="0" indent="0" algn="l" rtl="0">
                        <a:spcBef>
                          <a:spcPts val="0"/>
                        </a:spcBef>
                        <a:spcAft>
                          <a:spcPts val="0"/>
                        </a:spcAft>
                        <a:buNone/>
                      </a:pPr>
                      <a:r>
                        <a:rPr lang="en-IE"/>
                        <a:t>2</a:t>
                      </a:r>
                      <a:endParaRPr/>
                    </a:p>
                  </a:txBody>
                  <a:tcPr marL="91425" marR="91425" marT="91425" marB="91425"/>
                </a:tc>
                <a:extLst>
                  <a:ext uri="{0D108BD9-81ED-4DB2-BD59-A6C34878D82A}">
                    <a16:rowId xmlns:a16="http://schemas.microsoft.com/office/drawing/2014/main" val="10007"/>
                  </a:ext>
                </a:extLst>
              </a:tr>
              <a:tr h="396200">
                <a:tc>
                  <a:txBody>
                    <a:bodyPr/>
                    <a:lstStyle/>
                    <a:p>
                      <a:pPr marL="0" lvl="0" indent="0" algn="l" rtl="0">
                        <a:spcBef>
                          <a:spcPts val="0"/>
                        </a:spcBef>
                        <a:spcAft>
                          <a:spcPts val="0"/>
                        </a:spcAft>
                        <a:buNone/>
                      </a:pPr>
                      <a:r>
                        <a:rPr lang="en-IE">
                          <a:solidFill>
                            <a:schemeClr val="dk1"/>
                          </a:solidFill>
                        </a:rPr>
                        <a:t>predict </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IE"/>
                        <a:t>T8</a:t>
                      </a:r>
                      <a:endParaRPr/>
                    </a:p>
                  </a:txBody>
                  <a:tcPr marL="91425" marR="91425" marT="91425" marB="91425"/>
                </a:tc>
                <a:tc>
                  <a:txBody>
                    <a:bodyPr/>
                    <a:lstStyle/>
                    <a:p>
                      <a:pPr marL="0" lvl="0" indent="0" algn="l" rtl="0">
                        <a:spcBef>
                          <a:spcPts val="0"/>
                        </a:spcBef>
                        <a:spcAft>
                          <a:spcPts val="0"/>
                        </a:spcAft>
                        <a:buNone/>
                      </a:pPr>
                      <a:r>
                        <a:rPr lang="en-IE"/>
                        <a:t>3</a:t>
                      </a:r>
                      <a:endParaRPr/>
                    </a:p>
                  </a:txBody>
                  <a:tcPr marL="91425" marR="91425" marT="91425" marB="91425"/>
                </a:tc>
                <a:extLst>
                  <a:ext uri="{0D108BD9-81ED-4DB2-BD59-A6C34878D82A}">
                    <a16:rowId xmlns:a16="http://schemas.microsoft.com/office/drawing/2014/main" val="10008"/>
                  </a:ext>
                </a:extLst>
              </a:tr>
              <a:tr h="396200">
                <a:tc>
                  <a:txBody>
                    <a:bodyPr/>
                    <a:lstStyle/>
                    <a:p>
                      <a:pPr marL="0" lvl="0" indent="0" algn="l" rtl="0">
                        <a:spcBef>
                          <a:spcPts val="0"/>
                        </a:spcBef>
                        <a:spcAft>
                          <a:spcPts val="0"/>
                        </a:spcAft>
                        <a:buNone/>
                      </a:pPr>
                      <a:r>
                        <a:rPr lang="en-IE">
                          <a:solidFill>
                            <a:schemeClr val="dk1"/>
                          </a:solidFill>
                        </a:rPr>
                        <a:t>publishes</a:t>
                      </a:r>
                      <a:endParaRPr/>
                    </a:p>
                  </a:txBody>
                  <a:tcPr marL="91425" marR="91425" marT="91425" marB="91425"/>
                </a:tc>
                <a:tc>
                  <a:txBody>
                    <a:bodyPr/>
                    <a:lstStyle/>
                    <a:p>
                      <a:pPr marL="0" lvl="0" indent="0" algn="l" rtl="0">
                        <a:spcBef>
                          <a:spcPts val="0"/>
                        </a:spcBef>
                        <a:spcAft>
                          <a:spcPts val="0"/>
                        </a:spcAft>
                        <a:buNone/>
                      </a:pPr>
                      <a:r>
                        <a:rPr lang="en-IE"/>
                        <a:t>T9</a:t>
                      </a:r>
                      <a:endParaRPr/>
                    </a:p>
                  </a:txBody>
                  <a:tcPr marL="91425" marR="91425" marT="91425" marB="91425"/>
                </a:tc>
                <a:tc>
                  <a:txBody>
                    <a:bodyPr/>
                    <a:lstStyle/>
                    <a:p>
                      <a:pPr marL="0" lvl="0" indent="0" algn="l" rtl="0">
                        <a:spcBef>
                          <a:spcPts val="0"/>
                        </a:spcBef>
                        <a:spcAft>
                          <a:spcPts val="0"/>
                        </a:spcAft>
                        <a:buNone/>
                      </a:pPr>
                      <a:r>
                        <a:rPr lang="en-IE"/>
                        <a:t>1</a:t>
                      </a:r>
                      <a:endParaRPr/>
                    </a:p>
                  </a:txBody>
                  <a:tcPr marL="91425" marR="91425" marT="91425" marB="91425"/>
                </a:tc>
                <a:extLst>
                  <a:ext uri="{0D108BD9-81ED-4DB2-BD59-A6C34878D82A}">
                    <a16:rowId xmlns:a16="http://schemas.microsoft.com/office/drawing/2014/main" val="10009"/>
                  </a:ext>
                </a:extLst>
              </a:tr>
              <a:tr h="396200">
                <a:tc>
                  <a:txBody>
                    <a:bodyPr/>
                    <a:lstStyle/>
                    <a:p>
                      <a:pPr marL="0" lvl="0" indent="0" algn="l" rtl="0">
                        <a:spcBef>
                          <a:spcPts val="0"/>
                        </a:spcBef>
                        <a:spcAft>
                          <a:spcPts val="0"/>
                        </a:spcAft>
                        <a:buNone/>
                      </a:pPr>
                      <a:r>
                        <a:rPr lang="en-IE">
                          <a:solidFill>
                            <a:schemeClr val="dk1"/>
                          </a:solidFill>
                        </a:rPr>
                        <a:t>says </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IE"/>
                        <a:t>T10</a:t>
                      </a:r>
                      <a:endParaRPr/>
                    </a:p>
                  </a:txBody>
                  <a:tcPr marL="91425" marR="91425" marT="91425" marB="91425"/>
                </a:tc>
                <a:tc>
                  <a:txBody>
                    <a:bodyPr/>
                    <a:lstStyle/>
                    <a:p>
                      <a:pPr marL="0" lvl="0" indent="0" algn="l" rtl="0">
                        <a:spcBef>
                          <a:spcPts val="0"/>
                        </a:spcBef>
                        <a:spcAft>
                          <a:spcPts val="0"/>
                        </a:spcAft>
                        <a:buNone/>
                      </a:pPr>
                      <a:r>
                        <a:rPr lang="en-IE"/>
                        <a:t>3</a:t>
                      </a:r>
                      <a:endParaRPr/>
                    </a:p>
                  </a:txBody>
                  <a:tcPr marL="91425" marR="91425" marT="91425" marB="91425"/>
                </a:tc>
                <a:extLst>
                  <a:ext uri="{0D108BD9-81ED-4DB2-BD59-A6C34878D82A}">
                    <a16:rowId xmlns:a16="http://schemas.microsoft.com/office/drawing/2014/main" val="10010"/>
                  </a:ext>
                </a:extLst>
              </a:tr>
              <a:tr h="396200">
                <a:tc>
                  <a:txBody>
                    <a:bodyPr/>
                    <a:lstStyle/>
                    <a:p>
                      <a:pPr marL="0" lvl="0" indent="0" algn="l" rtl="0">
                        <a:spcBef>
                          <a:spcPts val="0"/>
                        </a:spcBef>
                        <a:spcAft>
                          <a:spcPts val="0"/>
                        </a:spcAft>
                        <a:buNone/>
                      </a:pPr>
                      <a:r>
                        <a:rPr lang="en-IE">
                          <a:solidFill>
                            <a:schemeClr val="dk1"/>
                          </a:solidFill>
                        </a:rPr>
                        <a:t>trajectory </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IE"/>
                        <a:t>T11</a:t>
                      </a:r>
                      <a:endParaRPr/>
                    </a:p>
                  </a:txBody>
                  <a:tcPr marL="91425" marR="91425" marT="91425" marB="91425"/>
                </a:tc>
                <a:tc>
                  <a:txBody>
                    <a:bodyPr/>
                    <a:lstStyle/>
                    <a:p>
                      <a:pPr marL="0" lvl="0" indent="0" algn="l" rtl="0">
                        <a:spcBef>
                          <a:spcPts val="0"/>
                        </a:spcBef>
                        <a:spcAft>
                          <a:spcPts val="0"/>
                        </a:spcAft>
                        <a:buNone/>
                      </a:pPr>
                      <a:r>
                        <a:rPr lang="en-IE"/>
                        <a:t>3</a:t>
                      </a:r>
                      <a:endParaRPr/>
                    </a:p>
                  </a:txBody>
                  <a:tcPr marL="91425" marR="91425" marT="91425" marB="91425"/>
                </a:tc>
                <a:extLst>
                  <a:ext uri="{0D108BD9-81ED-4DB2-BD59-A6C34878D82A}">
                    <a16:rowId xmlns:a16="http://schemas.microsoft.com/office/drawing/2014/main" val="10011"/>
                  </a:ext>
                </a:extLst>
              </a:tr>
              <a:tr h="396200">
                <a:tc>
                  <a:txBody>
                    <a:bodyPr/>
                    <a:lstStyle/>
                    <a:p>
                      <a:pPr marL="0" lvl="0" indent="0" algn="l" rtl="0">
                        <a:spcBef>
                          <a:spcPts val="0"/>
                        </a:spcBef>
                        <a:spcAft>
                          <a:spcPts val="0"/>
                        </a:spcAft>
                        <a:buNone/>
                      </a:pPr>
                      <a:r>
                        <a:rPr lang="en-IE">
                          <a:solidFill>
                            <a:schemeClr val="dk1"/>
                          </a:solidFill>
                        </a:rPr>
                        <a:t>workplaces</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IE"/>
                        <a:t>T12</a:t>
                      </a:r>
                      <a:endParaRPr/>
                    </a:p>
                  </a:txBody>
                  <a:tcPr marL="91425" marR="91425" marT="91425" marB="91425"/>
                </a:tc>
                <a:tc>
                  <a:txBody>
                    <a:bodyPr/>
                    <a:lstStyle/>
                    <a:p>
                      <a:pPr marL="0" lvl="0" indent="0" algn="l" rtl="0">
                        <a:spcBef>
                          <a:spcPts val="0"/>
                        </a:spcBef>
                        <a:spcAft>
                          <a:spcPts val="0"/>
                        </a:spcAft>
                        <a:buNone/>
                      </a:pPr>
                      <a:r>
                        <a:rPr lang="en-IE"/>
                        <a:t>2</a:t>
                      </a:r>
                      <a:endParaRPr/>
                    </a:p>
                  </a:txBody>
                  <a:tcPr marL="91425" marR="91425" marT="91425" marB="91425"/>
                </a:tc>
                <a:extLst>
                  <a:ext uri="{0D108BD9-81ED-4DB2-BD59-A6C34878D82A}">
                    <a16:rowId xmlns:a16="http://schemas.microsoft.com/office/drawing/2014/main" val="10012"/>
                  </a:ext>
                </a:extLst>
              </a:tr>
            </a:tbl>
          </a:graphicData>
        </a:graphic>
      </p:graphicFrame>
      <p:sp>
        <p:nvSpPr>
          <p:cNvPr id="555" name="Google Shape;555;p35"/>
          <p:cNvSpPr/>
          <p:nvPr/>
        </p:nvSpPr>
        <p:spPr>
          <a:xfrm>
            <a:off x="996300" y="1776500"/>
            <a:ext cx="4119600" cy="1825800"/>
          </a:xfrm>
          <a:prstGeom prst="rect">
            <a:avLst/>
          </a:prstGeom>
          <a:noFill/>
          <a:ln>
            <a:noFill/>
          </a:ln>
        </p:spPr>
        <p:txBody>
          <a:bodyPr spcFirstLastPara="1" wrap="square" lIns="91425" tIns="45700" rIns="91425" bIns="45700" anchor="t" anchorCtr="0">
            <a:noAutofit/>
          </a:bodyPr>
          <a:lstStyle/>
          <a:p>
            <a:pPr marL="914400" marR="0" lvl="1" indent="0" algn="just" rtl="0">
              <a:lnSpc>
                <a:spcPct val="100000"/>
              </a:lnSpc>
              <a:spcBef>
                <a:spcPts val="0"/>
              </a:spcBef>
              <a:spcAft>
                <a:spcPts val="0"/>
              </a:spcAft>
              <a:buNone/>
            </a:pPr>
            <a:r>
              <a:rPr lang="en-IE" sz="2400" b="1">
                <a:solidFill>
                  <a:schemeClr val="dk1"/>
                </a:solidFill>
                <a:latin typeface="Calibri"/>
                <a:ea typeface="Calibri"/>
                <a:cs typeface="Calibri"/>
                <a:sym typeface="Calibri"/>
              </a:rPr>
              <a:t>T1,T2,T3,T4,…,T11, T12</a:t>
            </a:r>
            <a:endParaRPr sz="2400" b="1">
              <a:solidFill>
                <a:schemeClr val="dk1"/>
              </a:solidFill>
              <a:latin typeface="Calibri"/>
              <a:ea typeface="Calibri"/>
              <a:cs typeface="Calibri"/>
              <a:sym typeface="Calibri"/>
            </a:endParaRPr>
          </a:p>
          <a:p>
            <a:pPr marL="0" marR="0" lvl="1" indent="0" algn="just" rtl="0">
              <a:lnSpc>
                <a:spcPct val="100000"/>
              </a:lnSpc>
              <a:spcBef>
                <a:spcPts val="1000"/>
              </a:spcBef>
              <a:spcAft>
                <a:spcPts val="0"/>
              </a:spcAft>
              <a:buNone/>
            </a:pPr>
            <a:r>
              <a:rPr lang="en-IE" sz="2400" b="1">
                <a:solidFill>
                  <a:schemeClr val="dk1"/>
                </a:solidFill>
                <a:latin typeface="Calibri"/>
                <a:ea typeface="Calibri"/>
                <a:cs typeface="Calibri"/>
                <a:sym typeface="Calibri"/>
              </a:rPr>
              <a:t>Doc1</a:t>
            </a:r>
            <a:r>
              <a:rPr lang="en-IE" sz="2400" u="none" strike="noStrike" cap="none">
                <a:solidFill>
                  <a:schemeClr val="dk1"/>
                </a:solidFill>
                <a:latin typeface="Calibri"/>
                <a:ea typeface="Calibri"/>
                <a:cs typeface="Calibri"/>
                <a:sym typeface="Calibri"/>
              </a:rPr>
              <a:t>	[1,0,0,1,0,1,0,0,1,0,0,0]</a:t>
            </a:r>
            <a:endParaRPr sz="2400" u="none" strike="noStrike" cap="none">
              <a:solidFill>
                <a:srgbClr val="000000"/>
              </a:solidFill>
              <a:latin typeface="Calibri"/>
              <a:ea typeface="Calibri"/>
              <a:cs typeface="Calibri"/>
              <a:sym typeface="Calibri"/>
            </a:endParaRPr>
          </a:p>
          <a:p>
            <a:pPr marL="0" marR="0" lvl="1" indent="0" algn="just" rtl="0">
              <a:lnSpc>
                <a:spcPct val="100000"/>
              </a:lnSpc>
              <a:spcBef>
                <a:spcPts val="1000"/>
              </a:spcBef>
              <a:spcAft>
                <a:spcPts val="0"/>
              </a:spcAft>
              <a:buClr>
                <a:srgbClr val="000000"/>
              </a:buClr>
              <a:buSzPts val="2000"/>
              <a:buFont typeface="Arial"/>
              <a:buNone/>
            </a:pPr>
            <a:r>
              <a:rPr lang="en-IE" sz="2400" b="1">
                <a:solidFill>
                  <a:schemeClr val="dk1"/>
                </a:solidFill>
                <a:latin typeface="Calibri"/>
                <a:ea typeface="Calibri"/>
                <a:cs typeface="Calibri"/>
                <a:sym typeface="Calibri"/>
              </a:rPr>
              <a:t>Doc2</a:t>
            </a:r>
            <a:r>
              <a:rPr lang="en-IE" sz="2400" u="none" strike="noStrike" cap="none">
                <a:solidFill>
                  <a:schemeClr val="dk1"/>
                </a:solidFill>
                <a:latin typeface="Calibri"/>
                <a:ea typeface="Calibri"/>
                <a:cs typeface="Calibri"/>
                <a:sym typeface="Calibri"/>
              </a:rPr>
              <a:t>	[0,1,0,0,</a:t>
            </a:r>
            <a:r>
              <a:rPr lang="en-IE" sz="2400">
                <a:solidFill>
                  <a:schemeClr val="dk1"/>
                </a:solidFill>
                <a:latin typeface="Calibri"/>
                <a:ea typeface="Calibri"/>
                <a:cs typeface="Calibri"/>
                <a:sym typeface="Calibri"/>
              </a:rPr>
              <a:t>0,1,1,0,0,0,0,1]</a:t>
            </a:r>
            <a:endParaRPr sz="2400" u="none" strike="noStrike" cap="none">
              <a:solidFill>
                <a:srgbClr val="000000"/>
              </a:solidFill>
              <a:latin typeface="Calibri"/>
              <a:ea typeface="Calibri"/>
              <a:cs typeface="Calibri"/>
              <a:sym typeface="Calibri"/>
            </a:endParaRPr>
          </a:p>
          <a:p>
            <a:pPr marL="0" marR="0" lvl="1" indent="0" algn="just" rtl="0">
              <a:lnSpc>
                <a:spcPct val="100000"/>
              </a:lnSpc>
              <a:spcBef>
                <a:spcPts val="1000"/>
              </a:spcBef>
              <a:spcAft>
                <a:spcPts val="1000"/>
              </a:spcAft>
              <a:buClr>
                <a:srgbClr val="000000"/>
              </a:buClr>
              <a:buSzPts val="2000"/>
              <a:buFont typeface="Arial"/>
              <a:buNone/>
            </a:pPr>
            <a:r>
              <a:rPr lang="en-IE" sz="2400" b="1">
                <a:solidFill>
                  <a:schemeClr val="dk1"/>
                </a:solidFill>
                <a:latin typeface="Calibri"/>
                <a:ea typeface="Calibri"/>
                <a:cs typeface="Calibri"/>
                <a:sym typeface="Calibri"/>
              </a:rPr>
              <a:t>Doc3</a:t>
            </a:r>
            <a:r>
              <a:rPr lang="en-IE" sz="2400" u="none" strike="noStrike" cap="none">
                <a:solidFill>
                  <a:schemeClr val="dk1"/>
                </a:solidFill>
                <a:latin typeface="Calibri"/>
                <a:ea typeface="Calibri"/>
                <a:cs typeface="Calibri"/>
                <a:sym typeface="Calibri"/>
              </a:rPr>
              <a:t>	[1,0,1,0,</a:t>
            </a:r>
            <a:r>
              <a:rPr lang="en-IE" sz="2400">
                <a:solidFill>
                  <a:schemeClr val="dk1"/>
                </a:solidFill>
                <a:latin typeface="Calibri"/>
                <a:ea typeface="Calibri"/>
                <a:cs typeface="Calibri"/>
                <a:sym typeface="Calibri"/>
              </a:rPr>
              <a:t>1,1,0,1,0,1,1,0</a:t>
            </a:r>
            <a:r>
              <a:rPr lang="en-IE" sz="2400" u="none" strike="noStrike" cap="none">
                <a:solidFill>
                  <a:schemeClr val="dk1"/>
                </a:solidFill>
                <a:latin typeface="Calibri"/>
                <a:ea typeface="Calibri"/>
                <a:cs typeface="Calibri"/>
                <a:sym typeface="Calibri"/>
              </a:rPr>
              <a:t>]</a:t>
            </a:r>
            <a:endParaRPr sz="240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6725835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36"/>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Document Retrieval</a:t>
            </a:r>
            <a:endParaRPr/>
          </a:p>
        </p:txBody>
      </p:sp>
      <p:sp>
        <p:nvSpPr>
          <p:cNvPr id="561" name="Google Shape;561;p36"/>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146</a:t>
            </a:fld>
            <a:endParaRPr/>
          </a:p>
        </p:txBody>
      </p:sp>
      <p:graphicFrame>
        <p:nvGraphicFramePr>
          <p:cNvPr id="562" name="Google Shape;562;p36"/>
          <p:cNvGraphicFramePr/>
          <p:nvPr/>
        </p:nvGraphicFramePr>
        <p:xfrm>
          <a:off x="7161225" y="482300"/>
          <a:ext cx="3000000" cy="3000000"/>
        </p:xfrm>
        <a:graphic>
          <a:graphicData uri="http://schemas.openxmlformats.org/drawingml/2006/table">
            <a:tbl>
              <a:tblPr>
                <a:noFill/>
              </a:tblPr>
              <a:tblGrid>
                <a:gridCol w="1507400">
                  <a:extLst>
                    <a:ext uri="{9D8B030D-6E8A-4147-A177-3AD203B41FA5}">
                      <a16:colId xmlns:a16="http://schemas.microsoft.com/office/drawing/2014/main" val="20000"/>
                    </a:ext>
                  </a:extLst>
                </a:gridCol>
                <a:gridCol w="981275">
                  <a:extLst>
                    <a:ext uri="{9D8B030D-6E8A-4147-A177-3AD203B41FA5}">
                      <a16:colId xmlns:a16="http://schemas.microsoft.com/office/drawing/2014/main" val="20001"/>
                    </a:ext>
                  </a:extLst>
                </a:gridCol>
                <a:gridCol w="1338250">
                  <a:extLst>
                    <a:ext uri="{9D8B030D-6E8A-4147-A177-3AD203B41FA5}">
                      <a16:colId xmlns:a16="http://schemas.microsoft.com/office/drawing/2014/main" val="20002"/>
                    </a:ext>
                  </a:extLst>
                </a:gridCol>
              </a:tblGrid>
              <a:tr h="286825">
                <a:tc>
                  <a:txBody>
                    <a:bodyPr/>
                    <a:lstStyle/>
                    <a:p>
                      <a:pPr marL="0" lvl="0" indent="0" algn="l" rtl="0">
                        <a:spcBef>
                          <a:spcPts val="0"/>
                        </a:spcBef>
                        <a:spcAft>
                          <a:spcPts val="0"/>
                        </a:spcAft>
                        <a:buNone/>
                      </a:pPr>
                      <a:r>
                        <a:rPr lang="en-IE" b="1"/>
                        <a:t>Index Term</a:t>
                      </a:r>
                      <a:endParaRPr b="1"/>
                    </a:p>
                  </a:txBody>
                  <a:tcPr marL="91425" marR="91425" marT="91425" marB="91425"/>
                </a:tc>
                <a:tc>
                  <a:txBody>
                    <a:bodyPr/>
                    <a:lstStyle/>
                    <a:p>
                      <a:pPr marL="0" lvl="0" indent="0" algn="l" rtl="0">
                        <a:spcBef>
                          <a:spcPts val="0"/>
                        </a:spcBef>
                        <a:spcAft>
                          <a:spcPts val="0"/>
                        </a:spcAft>
                        <a:buNone/>
                      </a:pPr>
                      <a:r>
                        <a:rPr lang="en-IE" b="1"/>
                        <a:t>Term ID</a:t>
                      </a:r>
                      <a:endParaRPr b="1"/>
                    </a:p>
                  </a:txBody>
                  <a:tcPr marL="91425" marR="91425" marT="91425" marB="91425"/>
                </a:tc>
                <a:tc>
                  <a:txBody>
                    <a:bodyPr/>
                    <a:lstStyle/>
                    <a:p>
                      <a:pPr marL="0" lvl="0" indent="0" algn="l" rtl="0">
                        <a:spcBef>
                          <a:spcPts val="0"/>
                        </a:spcBef>
                        <a:spcAft>
                          <a:spcPts val="0"/>
                        </a:spcAft>
                        <a:buNone/>
                      </a:pPr>
                      <a:r>
                        <a:rPr lang="en-IE" b="1"/>
                        <a:t>Document ID</a:t>
                      </a:r>
                      <a:endParaRPr b="1"/>
                    </a:p>
                  </a:txBody>
                  <a:tcPr marL="91425" marR="91425" marT="91425" marB="91425"/>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IE">
                          <a:solidFill>
                            <a:schemeClr val="dk1"/>
                          </a:solidFill>
                        </a:rPr>
                        <a:t>advice</a:t>
                      </a:r>
                      <a:endParaRPr/>
                    </a:p>
                  </a:txBody>
                  <a:tcPr marL="91425" marR="91425" marT="91425" marB="91425"/>
                </a:tc>
                <a:tc>
                  <a:txBody>
                    <a:bodyPr/>
                    <a:lstStyle/>
                    <a:p>
                      <a:pPr marL="0" lvl="0" indent="0" algn="l" rtl="0">
                        <a:spcBef>
                          <a:spcPts val="0"/>
                        </a:spcBef>
                        <a:spcAft>
                          <a:spcPts val="0"/>
                        </a:spcAft>
                        <a:buNone/>
                      </a:pPr>
                      <a:r>
                        <a:rPr lang="en-IE"/>
                        <a:t>T1</a:t>
                      </a:r>
                      <a:endParaRPr/>
                    </a:p>
                  </a:txBody>
                  <a:tcPr marL="91425" marR="91425" marT="91425" marB="91425"/>
                </a:tc>
                <a:tc>
                  <a:txBody>
                    <a:bodyPr/>
                    <a:lstStyle/>
                    <a:p>
                      <a:pPr marL="0" lvl="0" indent="0" algn="l" rtl="0">
                        <a:spcBef>
                          <a:spcPts val="0"/>
                        </a:spcBef>
                        <a:spcAft>
                          <a:spcPts val="0"/>
                        </a:spcAft>
                        <a:buNone/>
                      </a:pPr>
                      <a:r>
                        <a:rPr lang="en-IE"/>
                        <a:t>1,3</a:t>
                      </a:r>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IE">
                          <a:solidFill>
                            <a:schemeClr val="dk1"/>
                          </a:solidFill>
                        </a:rPr>
                        <a:t>concerned </a:t>
                      </a:r>
                      <a:endParaRPr/>
                    </a:p>
                  </a:txBody>
                  <a:tcPr marL="91425" marR="91425" marT="91425" marB="91425"/>
                </a:tc>
                <a:tc>
                  <a:txBody>
                    <a:bodyPr/>
                    <a:lstStyle/>
                    <a:p>
                      <a:pPr marL="0" lvl="0" indent="0" algn="l" rtl="0">
                        <a:spcBef>
                          <a:spcPts val="0"/>
                        </a:spcBef>
                        <a:spcAft>
                          <a:spcPts val="0"/>
                        </a:spcAft>
                        <a:buNone/>
                      </a:pPr>
                      <a:r>
                        <a:rPr lang="en-IE"/>
                        <a:t>T2</a:t>
                      </a:r>
                      <a:endParaRPr/>
                    </a:p>
                  </a:txBody>
                  <a:tcPr marL="91425" marR="91425" marT="91425" marB="91425"/>
                </a:tc>
                <a:tc>
                  <a:txBody>
                    <a:bodyPr/>
                    <a:lstStyle/>
                    <a:p>
                      <a:pPr marL="0" lvl="0" indent="0" algn="l" rtl="0">
                        <a:spcBef>
                          <a:spcPts val="0"/>
                        </a:spcBef>
                        <a:spcAft>
                          <a:spcPts val="0"/>
                        </a:spcAft>
                        <a:buNone/>
                      </a:pPr>
                      <a:r>
                        <a:rPr lang="en-IE"/>
                        <a:t>2</a:t>
                      </a:r>
                      <a:endParaRPr/>
                    </a:p>
                  </a:txBody>
                  <a:tcPr marL="91425" marR="91425" marT="91425" marB="91425"/>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IE">
                          <a:solidFill>
                            <a:schemeClr val="dk1"/>
                          </a:solidFill>
                        </a:rPr>
                        <a:t>Covid-19</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IE"/>
                        <a:t>T3</a:t>
                      </a:r>
                      <a:endParaRPr/>
                    </a:p>
                  </a:txBody>
                  <a:tcPr marL="91425" marR="91425" marT="91425" marB="91425"/>
                </a:tc>
                <a:tc>
                  <a:txBody>
                    <a:bodyPr/>
                    <a:lstStyle/>
                    <a:p>
                      <a:pPr marL="0" lvl="0" indent="0" algn="l" rtl="0">
                        <a:spcBef>
                          <a:spcPts val="0"/>
                        </a:spcBef>
                        <a:spcAft>
                          <a:spcPts val="0"/>
                        </a:spcAft>
                        <a:buNone/>
                      </a:pPr>
                      <a:r>
                        <a:rPr lang="en-IE"/>
                        <a:t>3</a:t>
                      </a:r>
                      <a:endParaRPr/>
                    </a:p>
                  </a:txBody>
                  <a:tcPr marL="91425" marR="91425" marT="91425" marB="91425"/>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IE">
                          <a:solidFill>
                            <a:schemeClr val="dk1"/>
                          </a:solidFill>
                        </a:rPr>
                        <a:t>Government </a:t>
                      </a:r>
                      <a:endParaRPr/>
                    </a:p>
                  </a:txBody>
                  <a:tcPr marL="91425" marR="91425" marT="91425" marB="91425"/>
                </a:tc>
                <a:tc>
                  <a:txBody>
                    <a:bodyPr/>
                    <a:lstStyle/>
                    <a:p>
                      <a:pPr marL="0" lvl="0" indent="0" algn="l" rtl="0">
                        <a:spcBef>
                          <a:spcPts val="0"/>
                        </a:spcBef>
                        <a:spcAft>
                          <a:spcPts val="0"/>
                        </a:spcAft>
                        <a:buNone/>
                      </a:pPr>
                      <a:r>
                        <a:rPr lang="en-IE"/>
                        <a:t>T4</a:t>
                      </a:r>
                      <a:endParaRPr/>
                    </a:p>
                  </a:txBody>
                  <a:tcPr marL="91425" marR="91425" marT="91425" marB="91425"/>
                </a:tc>
                <a:tc>
                  <a:txBody>
                    <a:bodyPr/>
                    <a:lstStyle/>
                    <a:p>
                      <a:pPr marL="0" lvl="0" indent="0" algn="l" rtl="0">
                        <a:spcBef>
                          <a:spcPts val="0"/>
                        </a:spcBef>
                        <a:spcAft>
                          <a:spcPts val="0"/>
                        </a:spcAft>
                        <a:buNone/>
                      </a:pPr>
                      <a:r>
                        <a:rPr lang="en-IE"/>
                        <a:t>1</a:t>
                      </a:r>
                      <a:endParaRPr/>
                    </a:p>
                  </a:txBody>
                  <a:tcPr marL="91425" marR="91425" marT="91425" marB="91425"/>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en-IE">
                          <a:solidFill>
                            <a:schemeClr val="dk1"/>
                          </a:solidFill>
                        </a:rPr>
                        <a:t>impossible </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IE"/>
                        <a:t>T5</a:t>
                      </a:r>
                      <a:endParaRPr/>
                    </a:p>
                  </a:txBody>
                  <a:tcPr marL="91425" marR="91425" marT="91425" marB="91425"/>
                </a:tc>
                <a:tc>
                  <a:txBody>
                    <a:bodyPr/>
                    <a:lstStyle/>
                    <a:p>
                      <a:pPr marL="0" lvl="0" indent="0" algn="l" rtl="0">
                        <a:spcBef>
                          <a:spcPts val="0"/>
                        </a:spcBef>
                        <a:spcAft>
                          <a:spcPts val="0"/>
                        </a:spcAft>
                        <a:buNone/>
                      </a:pPr>
                      <a:r>
                        <a:rPr lang="en-IE"/>
                        <a:t>3</a:t>
                      </a:r>
                      <a:endParaRPr/>
                    </a:p>
                  </a:txBody>
                  <a:tcPr marL="91425" marR="91425" marT="91425" marB="91425"/>
                </a:tc>
                <a:extLst>
                  <a:ext uri="{0D108BD9-81ED-4DB2-BD59-A6C34878D82A}">
                    <a16:rowId xmlns:a16="http://schemas.microsoft.com/office/drawing/2014/main" val="10005"/>
                  </a:ext>
                </a:extLst>
              </a:tr>
              <a:tr h="396200">
                <a:tc>
                  <a:txBody>
                    <a:bodyPr/>
                    <a:lstStyle/>
                    <a:p>
                      <a:pPr marL="0" lvl="0" indent="0" algn="l" rtl="0">
                        <a:spcBef>
                          <a:spcPts val="0"/>
                        </a:spcBef>
                        <a:spcAft>
                          <a:spcPts val="0"/>
                        </a:spcAft>
                        <a:buNone/>
                      </a:pPr>
                      <a:r>
                        <a:rPr lang="en-IE">
                          <a:solidFill>
                            <a:schemeClr val="dk1"/>
                          </a:solidFill>
                        </a:rPr>
                        <a:t>NPHET </a:t>
                      </a:r>
                      <a:endParaRPr/>
                    </a:p>
                  </a:txBody>
                  <a:tcPr marL="91425" marR="91425" marT="91425" marB="91425"/>
                </a:tc>
                <a:tc>
                  <a:txBody>
                    <a:bodyPr/>
                    <a:lstStyle/>
                    <a:p>
                      <a:pPr marL="0" lvl="0" indent="0" algn="l" rtl="0">
                        <a:spcBef>
                          <a:spcPts val="0"/>
                        </a:spcBef>
                        <a:spcAft>
                          <a:spcPts val="0"/>
                        </a:spcAft>
                        <a:buNone/>
                      </a:pPr>
                      <a:r>
                        <a:rPr lang="en-IE"/>
                        <a:t>T6</a:t>
                      </a:r>
                      <a:endParaRPr/>
                    </a:p>
                  </a:txBody>
                  <a:tcPr marL="91425" marR="91425" marT="91425" marB="91425"/>
                </a:tc>
                <a:tc>
                  <a:txBody>
                    <a:bodyPr/>
                    <a:lstStyle/>
                    <a:p>
                      <a:pPr marL="0" lvl="0" indent="0" algn="l" rtl="0">
                        <a:spcBef>
                          <a:spcPts val="0"/>
                        </a:spcBef>
                        <a:spcAft>
                          <a:spcPts val="0"/>
                        </a:spcAft>
                        <a:buNone/>
                      </a:pPr>
                      <a:r>
                        <a:rPr lang="en-IE"/>
                        <a:t>1,2,3</a:t>
                      </a:r>
                      <a:endParaRPr/>
                    </a:p>
                  </a:txBody>
                  <a:tcPr marL="91425" marR="91425" marT="91425" marB="91425"/>
                </a:tc>
                <a:extLst>
                  <a:ext uri="{0D108BD9-81ED-4DB2-BD59-A6C34878D82A}">
                    <a16:rowId xmlns:a16="http://schemas.microsoft.com/office/drawing/2014/main" val="10006"/>
                  </a:ext>
                </a:extLst>
              </a:tr>
              <a:tr h="396200">
                <a:tc>
                  <a:txBody>
                    <a:bodyPr/>
                    <a:lstStyle/>
                    <a:p>
                      <a:pPr marL="0" lvl="0" indent="0" algn="l" rtl="0">
                        <a:spcBef>
                          <a:spcPts val="0"/>
                        </a:spcBef>
                        <a:spcAft>
                          <a:spcPts val="0"/>
                        </a:spcAft>
                        <a:buNone/>
                      </a:pPr>
                      <a:r>
                        <a:rPr lang="en-IE">
                          <a:solidFill>
                            <a:schemeClr val="dk1"/>
                          </a:solidFill>
                        </a:rPr>
                        <a:t>outbreaks </a:t>
                      </a:r>
                      <a:endParaRPr/>
                    </a:p>
                  </a:txBody>
                  <a:tcPr marL="91425" marR="91425" marT="91425" marB="91425"/>
                </a:tc>
                <a:tc>
                  <a:txBody>
                    <a:bodyPr/>
                    <a:lstStyle/>
                    <a:p>
                      <a:pPr marL="0" lvl="0" indent="0" algn="l" rtl="0">
                        <a:spcBef>
                          <a:spcPts val="0"/>
                        </a:spcBef>
                        <a:spcAft>
                          <a:spcPts val="0"/>
                        </a:spcAft>
                        <a:buNone/>
                      </a:pPr>
                      <a:r>
                        <a:rPr lang="en-IE"/>
                        <a:t>T7</a:t>
                      </a:r>
                      <a:endParaRPr/>
                    </a:p>
                  </a:txBody>
                  <a:tcPr marL="91425" marR="91425" marT="91425" marB="91425"/>
                </a:tc>
                <a:tc>
                  <a:txBody>
                    <a:bodyPr/>
                    <a:lstStyle/>
                    <a:p>
                      <a:pPr marL="0" lvl="0" indent="0" algn="l" rtl="0">
                        <a:spcBef>
                          <a:spcPts val="0"/>
                        </a:spcBef>
                        <a:spcAft>
                          <a:spcPts val="0"/>
                        </a:spcAft>
                        <a:buNone/>
                      </a:pPr>
                      <a:r>
                        <a:rPr lang="en-IE"/>
                        <a:t>2</a:t>
                      </a:r>
                      <a:endParaRPr/>
                    </a:p>
                  </a:txBody>
                  <a:tcPr marL="91425" marR="91425" marT="91425" marB="91425"/>
                </a:tc>
                <a:extLst>
                  <a:ext uri="{0D108BD9-81ED-4DB2-BD59-A6C34878D82A}">
                    <a16:rowId xmlns:a16="http://schemas.microsoft.com/office/drawing/2014/main" val="10007"/>
                  </a:ext>
                </a:extLst>
              </a:tr>
              <a:tr h="396200">
                <a:tc>
                  <a:txBody>
                    <a:bodyPr/>
                    <a:lstStyle/>
                    <a:p>
                      <a:pPr marL="0" lvl="0" indent="0" algn="l" rtl="0">
                        <a:spcBef>
                          <a:spcPts val="0"/>
                        </a:spcBef>
                        <a:spcAft>
                          <a:spcPts val="0"/>
                        </a:spcAft>
                        <a:buNone/>
                      </a:pPr>
                      <a:r>
                        <a:rPr lang="en-IE">
                          <a:solidFill>
                            <a:schemeClr val="dk1"/>
                          </a:solidFill>
                        </a:rPr>
                        <a:t>predict </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IE"/>
                        <a:t>T8</a:t>
                      </a:r>
                      <a:endParaRPr/>
                    </a:p>
                  </a:txBody>
                  <a:tcPr marL="91425" marR="91425" marT="91425" marB="91425"/>
                </a:tc>
                <a:tc>
                  <a:txBody>
                    <a:bodyPr/>
                    <a:lstStyle/>
                    <a:p>
                      <a:pPr marL="0" lvl="0" indent="0" algn="l" rtl="0">
                        <a:spcBef>
                          <a:spcPts val="0"/>
                        </a:spcBef>
                        <a:spcAft>
                          <a:spcPts val="0"/>
                        </a:spcAft>
                        <a:buNone/>
                      </a:pPr>
                      <a:r>
                        <a:rPr lang="en-IE"/>
                        <a:t>3</a:t>
                      </a:r>
                      <a:endParaRPr/>
                    </a:p>
                  </a:txBody>
                  <a:tcPr marL="91425" marR="91425" marT="91425" marB="91425"/>
                </a:tc>
                <a:extLst>
                  <a:ext uri="{0D108BD9-81ED-4DB2-BD59-A6C34878D82A}">
                    <a16:rowId xmlns:a16="http://schemas.microsoft.com/office/drawing/2014/main" val="10008"/>
                  </a:ext>
                </a:extLst>
              </a:tr>
              <a:tr h="396200">
                <a:tc>
                  <a:txBody>
                    <a:bodyPr/>
                    <a:lstStyle/>
                    <a:p>
                      <a:pPr marL="0" lvl="0" indent="0" algn="l" rtl="0">
                        <a:spcBef>
                          <a:spcPts val="0"/>
                        </a:spcBef>
                        <a:spcAft>
                          <a:spcPts val="0"/>
                        </a:spcAft>
                        <a:buNone/>
                      </a:pPr>
                      <a:r>
                        <a:rPr lang="en-IE">
                          <a:solidFill>
                            <a:schemeClr val="dk1"/>
                          </a:solidFill>
                        </a:rPr>
                        <a:t>publishes</a:t>
                      </a:r>
                      <a:endParaRPr/>
                    </a:p>
                  </a:txBody>
                  <a:tcPr marL="91425" marR="91425" marT="91425" marB="91425"/>
                </a:tc>
                <a:tc>
                  <a:txBody>
                    <a:bodyPr/>
                    <a:lstStyle/>
                    <a:p>
                      <a:pPr marL="0" lvl="0" indent="0" algn="l" rtl="0">
                        <a:spcBef>
                          <a:spcPts val="0"/>
                        </a:spcBef>
                        <a:spcAft>
                          <a:spcPts val="0"/>
                        </a:spcAft>
                        <a:buNone/>
                      </a:pPr>
                      <a:r>
                        <a:rPr lang="en-IE"/>
                        <a:t>T9</a:t>
                      </a:r>
                      <a:endParaRPr/>
                    </a:p>
                  </a:txBody>
                  <a:tcPr marL="91425" marR="91425" marT="91425" marB="91425"/>
                </a:tc>
                <a:tc>
                  <a:txBody>
                    <a:bodyPr/>
                    <a:lstStyle/>
                    <a:p>
                      <a:pPr marL="0" lvl="0" indent="0" algn="l" rtl="0">
                        <a:spcBef>
                          <a:spcPts val="0"/>
                        </a:spcBef>
                        <a:spcAft>
                          <a:spcPts val="0"/>
                        </a:spcAft>
                        <a:buNone/>
                      </a:pPr>
                      <a:r>
                        <a:rPr lang="en-IE"/>
                        <a:t>1</a:t>
                      </a:r>
                      <a:endParaRPr/>
                    </a:p>
                  </a:txBody>
                  <a:tcPr marL="91425" marR="91425" marT="91425" marB="91425"/>
                </a:tc>
                <a:extLst>
                  <a:ext uri="{0D108BD9-81ED-4DB2-BD59-A6C34878D82A}">
                    <a16:rowId xmlns:a16="http://schemas.microsoft.com/office/drawing/2014/main" val="10009"/>
                  </a:ext>
                </a:extLst>
              </a:tr>
              <a:tr h="396200">
                <a:tc>
                  <a:txBody>
                    <a:bodyPr/>
                    <a:lstStyle/>
                    <a:p>
                      <a:pPr marL="0" lvl="0" indent="0" algn="l" rtl="0">
                        <a:spcBef>
                          <a:spcPts val="0"/>
                        </a:spcBef>
                        <a:spcAft>
                          <a:spcPts val="0"/>
                        </a:spcAft>
                        <a:buNone/>
                      </a:pPr>
                      <a:r>
                        <a:rPr lang="en-IE">
                          <a:solidFill>
                            <a:schemeClr val="dk1"/>
                          </a:solidFill>
                        </a:rPr>
                        <a:t>says </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IE"/>
                        <a:t>T10</a:t>
                      </a:r>
                      <a:endParaRPr/>
                    </a:p>
                  </a:txBody>
                  <a:tcPr marL="91425" marR="91425" marT="91425" marB="91425"/>
                </a:tc>
                <a:tc>
                  <a:txBody>
                    <a:bodyPr/>
                    <a:lstStyle/>
                    <a:p>
                      <a:pPr marL="0" lvl="0" indent="0" algn="l" rtl="0">
                        <a:spcBef>
                          <a:spcPts val="0"/>
                        </a:spcBef>
                        <a:spcAft>
                          <a:spcPts val="0"/>
                        </a:spcAft>
                        <a:buNone/>
                      </a:pPr>
                      <a:r>
                        <a:rPr lang="en-IE"/>
                        <a:t>3</a:t>
                      </a:r>
                      <a:endParaRPr/>
                    </a:p>
                  </a:txBody>
                  <a:tcPr marL="91425" marR="91425" marT="91425" marB="91425"/>
                </a:tc>
                <a:extLst>
                  <a:ext uri="{0D108BD9-81ED-4DB2-BD59-A6C34878D82A}">
                    <a16:rowId xmlns:a16="http://schemas.microsoft.com/office/drawing/2014/main" val="10010"/>
                  </a:ext>
                </a:extLst>
              </a:tr>
              <a:tr h="396200">
                <a:tc>
                  <a:txBody>
                    <a:bodyPr/>
                    <a:lstStyle/>
                    <a:p>
                      <a:pPr marL="0" lvl="0" indent="0" algn="l" rtl="0">
                        <a:spcBef>
                          <a:spcPts val="0"/>
                        </a:spcBef>
                        <a:spcAft>
                          <a:spcPts val="0"/>
                        </a:spcAft>
                        <a:buNone/>
                      </a:pPr>
                      <a:r>
                        <a:rPr lang="en-IE">
                          <a:solidFill>
                            <a:schemeClr val="dk1"/>
                          </a:solidFill>
                        </a:rPr>
                        <a:t>trajectory </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IE"/>
                        <a:t>T11</a:t>
                      </a:r>
                      <a:endParaRPr/>
                    </a:p>
                  </a:txBody>
                  <a:tcPr marL="91425" marR="91425" marT="91425" marB="91425"/>
                </a:tc>
                <a:tc>
                  <a:txBody>
                    <a:bodyPr/>
                    <a:lstStyle/>
                    <a:p>
                      <a:pPr marL="0" lvl="0" indent="0" algn="l" rtl="0">
                        <a:spcBef>
                          <a:spcPts val="0"/>
                        </a:spcBef>
                        <a:spcAft>
                          <a:spcPts val="0"/>
                        </a:spcAft>
                        <a:buNone/>
                      </a:pPr>
                      <a:r>
                        <a:rPr lang="en-IE"/>
                        <a:t>3</a:t>
                      </a:r>
                      <a:endParaRPr/>
                    </a:p>
                  </a:txBody>
                  <a:tcPr marL="91425" marR="91425" marT="91425" marB="91425"/>
                </a:tc>
                <a:extLst>
                  <a:ext uri="{0D108BD9-81ED-4DB2-BD59-A6C34878D82A}">
                    <a16:rowId xmlns:a16="http://schemas.microsoft.com/office/drawing/2014/main" val="10011"/>
                  </a:ext>
                </a:extLst>
              </a:tr>
              <a:tr h="396200">
                <a:tc>
                  <a:txBody>
                    <a:bodyPr/>
                    <a:lstStyle/>
                    <a:p>
                      <a:pPr marL="0" lvl="0" indent="0" algn="l" rtl="0">
                        <a:spcBef>
                          <a:spcPts val="0"/>
                        </a:spcBef>
                        <a:spcAft>
                          <a:spcPts val="0"/>
                        </a:spcAft>
                        <a:buNone/>
                      </a:pPr>
                      <a:r>
                        <a:rPr lang="en-IE">
                          <a:solidFill>
                            <a:schemeClr val="dk1"/>
                          </a:solidFill>
                        </a:rPr>
                        <a:t>workplaces</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IE"/>
                        <a:t>T12</a:t>
                      </a:r>
                      <a:endParaRPr/>
                    </a:p>
                  </a:txBody>
                  <a:tcPr marL="91425" marR="91425" marT="91425" marB="91425"/>
                </a:tc>
                <a:tc>
                  <a:txBody>
                    <a:bodyPr/>
                    <a:lstStyle/>
                    <a:p>
                      <a:pPr marL="0" lvl="0" indent="0" algn="l" rtl="0">
                        <a:spcBef>
                          <a:spcPts val="0"/>
                        </a:spcBef>
                        <a:spcAft>
                          <a:spcPts val="0"/>
                        </a:spcAft>
                        <a:buNone/>
                      </a:pPr>
                      <a:r>
                        <a:rPr lang="en-IE"/>
                        <a:t>2</a:t>
                      </a:r>
                      <a:endParaRPr/>
                    </a:p>
                  </a:txBody>
                  <a:tcPr marL="91425" marR="91425" marT="91425" marB="91425"/>
                </a:tc>
                <a:extLst>
                  <a:ext uri="{0D108BD9-81ED-4DB2-BD59-A6C34878D82A}">
                    <a16:rowId xmlns:a16="http://schemas.microsoft.com/office/drawing/2014/main" val="10012"/>
                  </a:ext>
                </a:extLst>
              </a:tr>
            </a:tbl>
          </a:graphicData>
        </a:graphic>
      </p:graphicFrame>
      <p:sp>
        <p:nvSpPr>
          <p:cNvPr id="563" name="Google Shape;563;p36"/>
          <p:cNvSpPr/>
          <p:nvPr/>
        </p:nvSpPr>
        <p:spPr>
          <a:xfrm>
            <a:off x="996300" y="1776500"/>
            <a:ext cx="5454600" cy="3456300"/>
          </a:xfrm>
          <a:prstGeom prst="rect">
            <a:avLst/>
          </a:prstGeom>
          <a:noFill/>
          <a:ln>
            <a:noFill/>
          </a:ln>
        </p:spPr>
        <p:txBody>
          <a:bodyPr spcFirstLastPara="1" wrap="square" lIns="91425" tIns="45700" rIns="91425" bIns="45700" anchor="t" anchorCtr="0">
            <a:noAutofit/>
          </a:bodyPr>
          <a:lstStyle/>
          <a:p>
            <a:pPr marL="0" marR="0" lvl="1" indent="0" algn="just" rtl="0">
              <a:lnSpc>
                <a:spcPct val="100000"/>
              </a:lnSpc>
              <a:spcBef>
                <a:spcPts val="0"/>
              </a:spcBef>
              <a:spcAft>
                <a:spcPts val="0"/>
              </a:spcAft>
              <a:buNone/>
            </a:pPr>
            <a:endParaRPr sz="2400" b="1">
              <a:solidFill>
                <a:schemeClr val="dk1"/>
              </a:solidFill>
              <a:latin typeface="Calibri"/>
              <a:ea typeface="Calibri"/>
              <a:cs typeface="Calibri"/>
              <a:sym typeface="Calibri"/>
            </a:endParaRPr>
          </a:p>
          <a:p>
            <a:pPr marL="0" marR="0" lvl="1" indent="0" algn="just" rtl="0">
              <a:lnSpc>
                <a:spcPct val="100000"/>
              </a:lnSpc>
              <a:spcBef>
                <a:spcPts val="1000"/>
              </a:spcBef>
              <a:spcAft>
                <a:spcPts val="0"/>
              </a:spcAft>
              <a:buNone/>
            </a:pPr>
            <a:r>
              <a:rPr lang="en-IE" sz="2400" b="1">
                <a:solidFill>
                  <a:schemeClr val="dk1"/>
                </a:solidFill>
                <a:latin typeface="Calibri"/>
                <a:ea typeface="Calibri"/>
                <a:cs typeface="Calibri"/>
                <a:sym typeface="Calibri"/>
              </a:rPr>
              <a:t>Doc1</a:t>
            </a:r>
            <a:r>
              <a:rPr lang="en-IE" sz="2400" u="none" strike="noStrike" cap="none">
                <a:solidFill>
                  <a:schemeClr val="dk1"/>
                </a:solidFill>
                <a:latin typeface="Calibri"/>
                <a:ea typeface="Calibri"/>
                <a:cs typeface="Calibri"/>
                <a:sym typeface="Calibri"/>
              </a:rPr>
              <a:t>	[1,0,0,1,0,1,0,0,1,0,0,0]</a:t>
            </a:r>
            <a:endParaRPr sz="2400" u="none" strike="noStrike" cap="none">
              <a:solidFill>
                <a:srgbClr val="000000"/>
              </a:solidFill>
              <a:latin typeface="Calibri"/>
              <a:ea typeface="Calibri"/>
              <a:cs typeface="Calibri"/>
              <a:sym typeface="Calibri"/>
            </a:endParaRPr>
          </a:p>
          <a:p>
            <a:pPr marL="0" marR="0" lvl="1" indent="0" algn="just" rtl="0">
              <a:lnSpc>
                <a:spcPct val="100000"/>
              </a:lnSpc>
              <a:spcBef>
                <a:spcPts val="1000"/>
              </a:spcBef>
              <a:spcAft>
                <a:spcPts val="0"/>
              </a:spcAft>
              <a:buClr>
                <a:srgbClr val="000000"/>
              </a:buClr>
              <a:buSzPts val="2000"/>
              <a:buFont typeface="Arial"/>
              <a:buNone/>
            </a:pPr>
            <a:r>
              <a:rPr lang="en-IE" sz="2400" b="1">
                <a:solidFill>
                  <a:schemeClr val="dk1"/>
                </a:solidFill>
                <a:latin typeface="Calibri"/>
                <a:ea typeface="Calibri"/>
                <a:cs typeface="Calibri"/>
                <a:sym typeface="Calibri"/>
              </a:rPr>
              <a:t>Doc2</a:t>
            </a:r>
            <a:r>
              <a:rPr lang="en-IE" sz="2400" u="none" strike="noStrike" cap="none">
                <a:solidFill>
                  <a:schemeClr val="dk1"/>
                </a:solidFill>
                <a:latin typeface="Calibri"/>
                <a:ea typeface="Calibri"/>
                <a:cs typeface="Calibri"/>
                <a:sym typeface="Calibri"/>
              </a:rPr>
              <a:t>	[0,1,0,0,</a:t>
            </a:r>
            <a:r>
              <a:rPr lang="en-IE" sz="2400">
                <a:solidFill>
                  <a:schemeClr val="dk1"/>
                </a:solidFill>
                <a:latin typeface="Calibri"/>
                <a:ea typeface="Calibri"/>
                <a:cs typeface="Calibri"/>
                <a:sym typeface="Calibri"/>
              </a:rPr>
              <a:t>0,1,1,0,0,0,0,1]</a:t>
            </a:r>
            <a:endParaRPr sz="2400" u="none" strike="noStrike" cap="none">
              <a:solidFill>
                <a:srgbClr val="000000"/>
              </a:solidFill>
              <a:latin typeface="Calibri"/>
              <a:ea typeface="Calibri"/>
              <a:cs typeface="Calibri"/>
              <a:sym typeface="Calibri"/>
            </a:endParaRPr>
          </a:p>
          <a:p>
            <a:pPr marL="0" marR="0" lvl="1" indent="0" algn="just" rtl="0">
              <a:lnSpc>
                <a:spcPct val="100000"/>
              </a:lnSpc>
              <a:spcBef>
                <a:spcPts val="1000"/>
              </a:spcBef>
              <a:spcAft>
                <a:spcPts val="0"/>
              </a:spcAft>
              <a:buClr>
                <a:srgbClr val="000000"/>
              </a:buClr>
              <a:buSzPts val="2000"/>
              <a:buFont typeface="Arial"/>
              <a:buNone/>
            </a:pPr>
            <a:r>
              <a:rPr lang="en-IE" sz="2400" b="1">
                <a:solidFill>
                  <a:schemeClr val="dk1"/>
                </a:solidFill>
                <a:latin typeface="Calibri"/>
                <a:ea typeface="Calibri"/>
                <a:cs typeface="Calibri"/>
                <a:sym typeface="Calibri"/>
              </a:rPr>
              <a:t>Doc3</a:t>
            </a:r>
            <a:r>
              <a:rPr lang="en-IE" sz="2400" u="none" strike="noStrike" cap="none">
                <a:solidFill>
                  <a:schemeClr val="dk1"/>
                </a:solidFill>
                <a:latin typeface="Calibri"/>
                <a:ea typeface="Calibri"/>
                <a:cs typeface="Calibri"/>
                <a:sym typeface="Calibri"/>
              </a:rPr>
              <a:t>	[1,0,1,0,</a:t>
            </a:r>
            <a:r>
              <a:rPr lang="en-IE" sz="2400">
                <a:solidFill>
                  <a:schemeClr val="dk1"/>
                </a:solidFill>
                <a:latin typeface="Calibri"/>
                <a:ea typeface="Calibri"/>
                <a:cs typeface="Calibri"/>
                <a:sym typeface="Calibri"/>
              </a:rPr>
              <a:t>1,1,0,1,0,1,1,0</a:t>
            </a:r>
            <a:r>
              <a:rPr lang="en-IE" sz="2400" u="none" strike="noStrike" cap="none">
                <a:solidFill>
                  <a:schemeClr val="dk1"/>
                </a:solidFill>
                <a:latin typeface="Calibri"/>
                <a:ea typeface="Calibri"/>
                <a:cs typeface="Calibri"/>
                <a:sym typeface="Calibri"/>
              </a:rPr>
              <a:t>]</a:t>
            </a:r>
            <a:endParaRPr sz="2400" u="none" strike="noStrike" cap="none">
              <a:solidFill>
                <a:schemeClr val="dk1"/>
              </a:solidFill>
              <a:latin typeface="Calibri"/>
              <a:ea typeface="Calibri"/>
              <a:cs typeface="Calibri"/>
              <a:sym typeface="Calibri"/>
            </a:endParaRPr>
          </a:p>
          <a:p>
            <a:pPr marL="0" marR="0" lvl="1" indent="0" algn="just" rtl="0">
              <a:lnSpc>
                <a:spcPct val="100000"/>
              </a:lnSpc>
              <a:spcBef>
                <a:spcPts val="1000"/>
              </a:spcBef>
              <a:spcAft>
                <a:spcPts val="0"/>
              </a:spcAft>
              <a:buClr>
                <a:srgbClr val="000000"/>
              </a:buClr>
              <a:buSzPts val="2000"/>
              <a:buFont typeface="Arial"/>
              <a:buNone/>
            </a:pPr>
            <a:endParaRPr sz="2400">
              <a:solidFill>
                <a:schemeClr val="dk1"/>
              </a:solidFill>
              <a:latin typeface="Calibri"/>
              <a:ea typeface="Calibri"/>
              <a:cs typeface="Calibri"/>
              <a:sym typeface="Calibri"/>
            </a:endParaRPr>
          </a:p>
          <a:p>
            <a:pPr marL="0" marR="0" lvl="1" indent="0" algn="just" rtl="0">
              <a:lnSpc>
                <a:spcPct val="100000"/>
              </a:lnSpc>
              <a:spcBef>
                <a:spcPts val="1000"/>
              </a:spcBef>
              <a:spcAft>
                <a:spcPts val="0"/>
              </a:spcAft>
              <a:buClr>
                <a:srgbClr val="000000"/>
              </a:buClr>
              <a:buSzPts val="2000"/>
              <a:buFont typeface="Arial"/>
              <a:buNone/>
            </a:pPr>
            <a:r>
              <a:rPr lang="en-IE" sz="2400" i="1">
                <a:solidFill>
                  <a:schemeClr val="dk1"/>
                </a:solidFill>
                <a:latin typeface="Calibri"/>
                <a:ea typeface="Calibri"/>
                <a:cs typeface="Calibri"/>
                <a:sym typeface="Calibri"/>
              </a:rPr>
              <a:t>What is the NPHET Government advice?</a:t>
            </a:r>
            <a:endParaRPr sz="2400" i="1">
              <a:solidFill>
                <a:schemeClr val="dk1"/>
              </a:solidFill>
              <a:latin typeface="Calibri"/>
              <a:ea typeface="Calibri"/>
              <a:cs typeface="Calibri"/>
              <a:sym typeface="Calibri"/>
            </a:endParaRPr>
          </a:p>
          <a:p>
            <a:pPr marL="0" marR="0" lvl="1" indent="0" algn="just" rtl="0">
              <a:lnSpc>
                <a:spcPct val="100000"/>
              </a:lnSpc>
              <a:spcBef>
                <a:spcPts val="1000"/>
              </a:spcBef>
              <a:spcAft>
                <a:spcPts val="1000"/>
              </a:spcAft>
              <a:buClr>
                <a:srgbClr val="000000"/>
              </a:buClr>
              <a:buSzPts val="2000"/>
              <a:buFont typeface="Arial"/>
              <a:buNone/>
            </a:pPr>
            <a:endParaRPr sz="24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760514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37"/>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Document Retrieval</a:t>
            </a:r>
            <a:endParaRPr/>
          </a:p>
        </p:txBody>
      </p:sp>
      <p:sp>
        <p:nvSpPr>
          <p:cNvPr id="569" name="Google Shape;569;p37"/>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147</a:t>
            </a:fld>
            <a:endParaRPr/>
          </a:p>
        </p:txBody>
      </p:sp>
      <p:graphicFrame>
        <p:nvGraphicFramePr>
          <p:cNvPr id="570" name="Google Shape;570;p37"/>
          <p:cNvGraphicFramePr/>
          <p:nvPr/>
        </p:nvGraphicFramePr>
        <p:xfrm>
          <a:off x="7161225" y="482300"/>
          <a:ext cx="3000000" cy="3000000"/>
        </p:xfrm>
        <a:graphic>
          <a:graphicData uri="http://schemas.openxmlformats.org/drawingml/2006/table">
            <a:tbl>
              <a:tblPr>
                <a:noFill/>
              </a:tblPr>
              <a:tblGrid>
                <a:gridCol w="1507400">
                  <a:extLst>
                    <a:ext uri="{9D8B030D-6E8A-4147-A177-3AD203B41FA5}">
                      <a16:colId xmlns:a16="http://schemas.microsoft.com/office/drawing/2014/main" val="20000"/>
                    </a:ext>
                  </a:extLst>
                </a:gridCol>
                <a:gridCol w="981275">
                  <a:extLst>
                    <a:ext uri="{9D8B030D-6E8A-4147-A177-3AD203B41FA5}">
                      <a16:colId xmlns:a16="http://schemas.microsoft.com/office/drawing/2014/main" val="20001"/>
                    </a:ext>
                  </a:extLst>
                </a:gridCol>
                <a:gridCol w="1338250">
                  <a:extLst>
                    <a:ext uri="{9D8B030D-6E8A-4147-A177-3AD203B41FA5}">
                      <a16:colId xmlns:a16="http://schemas.microsoft.com/office/drawing/2014/main" val="20002"/>
                    </a:ext>
                  </a:extLst>
                </a:gridCol>
              </a:tblGrid>
              <a:tr h="286825">
                <a:tc>
                  <a:txBody>
                    <a:bodyPr/>
                    <a:lstStyle/>
                    <a:p>
                      <a:pPr marL="0" lvl="0" indent="0" algn="l" rtl="0">
                        <a:spcBef>
                          <a:spcPts val="0"/>
                        </a:spcBef>
                        <a:spcAft>
                          <a:spcPts val="0"/>
                        </a:spcAft>
                        <a:buNone/>
                      </a:pPr>
                      <a:r>
                        <a:rPr lang="en-IE" b="1"/>
                        <a:t>Index Term</a:t>
                      </a:r>
                      <a:endParaRPr b="1"/>
                    </a:p>
                  </a:txBody>
                  <a:tcPr marL="91425" marR="91425" marT="91425" marB="91425"/>
                </a:tc>
                <a:tc>
                  <a:txBody>
                    <a:bodyPr/>
                    <a:lstStyle/>
                    <a:p>
                      <a:pPr marL="0" lvl="0" indent="0" algn="l" rtl="0">
                        <a:spcBef>
                          <a:spcPts val="0"/>
                        </a:spcBef>
                        <a:spcAft>
                          <a:spcPts val="0"/>
                        </a:spcAft>
                        <a:buNone/>
                      </a:pPr>
                      <a:r>
                        <a:rPr lang="en-IE" b="1"/>
                        <a:t>Term ID</a:t>
                      </a:r>
                      <a:endParaRPr b="1"/>
                    </a:p>
                  </a:txBody>
                  <a:tcPr marL="91425" marR="91425" marT="91425" marB="91425"/>
                </a:tc>
                <a:tc>
                  <a:txBody>
                    <a:bodyPr/>
                    <a:lstStyle/>
                    <a:p>
                      <a:pPr marL="0" lvl="0" indent="0" algn="l" rtl="0">
                        <a:spcBef>
                          <a:spcPts val="0"/>
                        </a:spcBef>
                        <a:spcAft>
                          <a:spcPts val="0"/>
                        </a:spcAft>
                        <a:buNone/>
                      </a:pPr>
                      <a:r>
                        <a:rPr lang="en-IE" b="1"/>
                        <a:t>Document ID</a:t>
                      </a:r>
                      <a:endParaRPr b="1"/>
                    </a:p>
                  </a:txBody>
                  <a:tcPr marL="91425" marR="91425" marT="91425" marB="91425"/>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IE">
                          <a:solidFill>
                            <a:schemeClr val="dk1"/>
                          </a:solidFill>
                        </a:rPr>
                        <a:t>advice</a:t>
                      </a:r>
                      <a:endParaRPr/>
                    </a:p>
                  </a:txBody>
                  <a:tcPr marL="91425" marR="91425" marT="91425" marB="91425"/>
                </a:tc>
                <a:tc>
                  <a:txBody>
                    <a:bodyPr/>
                    <a:lstStyle/>
                    <a:p>
                      <a:pPr marL="0" lvl="0" indent="0" algn="l" rtl="0">
                        <a:spcBef>
                          <a:spcPts val="0"/>
                        </a:spcBef>
                        <a:spcAft>
                          <a:spcPts val="0"/>
                        </a:spcAft>
                        <a:buNone/>
                      </a:pPr>
                      <a:r>
                        <a:rPr lang="en-IE"/>
                        <a:t>T1</a:t>
                      </a:r>
                      <a:endParaRPr/>
                    </a:p>
                  </a:txBody>
                  <a:tcPr marL="91425" marR="91425" marT="91425" marB="91425"/>
                </a:tc>
                <a:tc>
                  <a:txBody>
                    <a:bodyPr/>
                    <a:lstStyle/>
                    <a:p>
                      <a:pPr marL="0" lvl="0" indent="0" algn="l" rtl="0">
                        <a:spcBef>
                          <a:spcPts val="0"/>
                        </a:spcBef>
                        <a:spcAft>
                          <a:spcPts val="0"/>
                        </a:spcAft>
                        <a:buNone/>
                      </a:pPr>
                      <a:r>
                        <a:rPr lang="en-IE"/>
                        <a:t>1,3</a:t>
                      </a:r>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IE">
                          <a:solidFill>
                            <a:schemeClr val="dk1"/>
                          </a:solidFill>
                        </a:rPr>
                        <a:t>concerned </a:t>
                      </a:r>
                      <a:endParaRPr/>
                    </a:p>
                  </a:txBody>
                  <a:tcPr marL="91425" marR="91425" marT="91425" marB="91425"/>
                </a:tc>
                <a:tc>
                  <a:txBody>
                    <a:bodyPr/>
                    <a:lstStyle/>
                    <a:p>
                      <a:pPr marL="0" lvl="0" indent="0" algn="l" rtl="0">
                        <a:spcBef>
                          <a:spcPts val="0"/>
                        </a:spcBef>
                        <a:spcAft>
                          <a:spcPts val="0"/>
                        </a:spcAft>
                        <a:buNone/>
                      </a:pPr>
                      <a:r>
                        <a:rPr lang="en-IE"/>
                        <a:t>T2</a:t>
                      </a:r>
                      <a:endParaRPr/>
                    </a:p>
                  </a:txBody>
                  <a:tcPr marL="91425" marR="91425" marT="91425" marB="91425"/>
                </a:tc>
                <a:tc>
                  <a:txBody>
                    <a:bodyPr/>
                    <a:lstStyle/>
                    <a:p>
                      <a:pPr marL="0" lvl="0" indent="0" algn="l" rtl="0">
                        <a:spcBef>
                          <a:spcPts val="0"/>
                        </a:spcBef>
                        <a:spcAft>
                          <a:spcPts val="0"/>
                        </a:spcAft>
                        <a:buNone/>
                      </a:pPr>
                      <a:r>
                        <a:rPr lang="en-IE"/>
                        <a:t>2</a:t>
                      </a:r>
                      <a:endParaRPr/>
                    </a:p>
                  </a:txBody>
                  <a:tcPr marL="91425" marR="91425" marT="91425" marB="91425"/>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IE">
                          <a:solidFill>
                            <a:schemeClr val="dk1"/>
                          </a:solidFill>
                        </a:rPr>
                        <a:t>Covid-19</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IE"/>
                        <a:t>T3</a:t>
                      </a:r>
                      <a:endParaRPr/>
                    </a:p>
                  </a:txBody>
                  <a:tcPr marL="91425" marR="91425" marT="91425" marB="91425"/>
                </a:tc>
                <a:tc>
                  <a:txBody>
                    <a:bodyPr/>
                    <a:lstStyle/>
                    <a:p>
                      <a:pPr marL="0" lvl="0" indent="0" algn="l" rtl="0">
                        <a:spcBef>
                          <a:spcPts val="0"/>
                        </a:spcBef>
                        <a:spcAft>
                          <a:spcPts val="0"/>
                        </a:spcAft>
                        <a:buNone/>
                      </a:pPr>
                      <a:r>
                        <a:rPr lang="en-IE"/>
                        <a:t>3</a:t>
                      </a:r>
                      <a:endParaRPr/>
                    </a:p>
                  </a:txBody>
                  <a:tcPr marL="91425" marR="91425" marT="91425" marB="91425"/>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IE">
                          <a:solidFill>
                            <a:schemeClr val="dk1"/>
                          </a:solidFill>
                        </a:rPr>
                        <a:t>Government </a:t>
                      </a:r>
                      <a:endParaRPr/>
                    </a:p>
                  </a:txBody>
                  <a:tcPr marL="91425" marR="91425" marT="91425" marB="91425"/>
                </a:tc>
                <a:tc>
                  <a:txBody>
                    <a:bodyPr/>
                    <a:lstStyle/>
                    <a:p>
                      <a:pPr marL="0" lvl="0" indent="0" algn="l" rtl="0">
                        <a:spcBef>
                          <a:spcPts val="0"/>
                        </a:spcBef>
                        <a:spcAft>
                          <a:spcPts val="0"/>
                        </a:spcAft>
                        <a:buNone/>
                      </a:pPr>
                      <a:r>
                        <a:rPr lang="en-IE"/>
                        <a:t>T4</a:t>
                      </a:r>
                      <a:endParaRPr/>
                    </a:p>
                  </a:txBody>
                  <a:tcPr marL="91425" marR="91425" marT="91425" marB="91425"/>
                </a:tc>
                <a:tc>
                  <a:txBody>
                    <a:bodyPr/>
                    <a:lstStyle/>
                    <a:p>
                      <a:pPr marL="0" lvl="0" indent="0" algn="l" rtl="0">
                        <a:spcBef>
                          <a:spcPts val="0"/>
                        </a:spcBef>
                        <a:spcAft>
                          <a:spcPts val="0"/>
                        </a:spcAft>
                        <a:buNone/>
                      </a:pPr>
                      <a:r>
                        <a:rPr lang="en-IE"/>
                        <a:t>1</a:t>
                      </a:r>
                      <a:endParaRPr/>
                    </a:p>
                  </a:txBody>
                  <a:tcPr marL="91425" marR="91425" marT="91425" marB="91425"/>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en-IE">
                          <a:solidFill>
                            <a:schemeClr val="dk1"/>
                          </a:solidFill>
                        </a:rPr>
                        <a:t>impossible </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IE"/>
                        <a:t>T5</a:t>
                      </a:r>
                      <a:endParaRPr/>
                    </a:p>
                  </a:txBody>
                  <a:tcPr marL="91425" marR="91425" marT="91425" marB="91425"/>
                </a:tc>
                <a:tc>
                  <a:txBody>
                    <a:bodyPr/>
                    <a:lstStyle/>
                    <a:p>
                      <a:pPr marL="0" lvl="0" indent="0" algn="l" rtl="0">
                        <a:spcBef>
                          <a:spcPts val="0"/>
                        </a:spcBef>
                        <a:spcAft>
                          <a:spcPts val="0"/>
                        </a:spcAft>
                        <a:buNone/>
                      </a:pPr>
                      <a:r>
                        <a:rPr lang="en-IE"/>
                        <a:t>3</a:t>
                      </a:r>
                      <a:endParaRPr/>
                    </a:p>
                  </a:txBody>
                  <a:tcPr marL="91425" marR="91425" marT="91425" marB="91425"/>
                </a:tc>
                <a:extLst>
                  <a:ext uri="{0D108BD9-81ED-4DB2-BD59-A6C34878D82A}">
                    <a16:rowId xmlns:a16="http://schemas.microsoft.com/office/drawing/2014/main" val="10005"/>
                  </a:ext>
                </a:extLst>
              </a:tr>
              <a:tr h="396200">
                <a:tc>
                  <a:txBody>
                    <a:bodyPr/>
                    <a:lstStyle/>
                    <a:p>
                      <a:pPr marL="0" lvl="0" indent="0" algn="l" rtl="0">
                        <a:spcBef>
                          <a:spcPts val="0"/>
                        </a:spcBef>
                        <a:spcAft>
                          <a:spcPts val="0"/>
                        </a:spcAft>
                        <a:buNone/>
                      </a:pPr>
                      <a:r>
                        <a:rPr lang="en-IE">
                          <a:solidFill>
                            <a:schemeClr val="dk1"/>
                          </a:solidFill>
                        </a:rPr>
                        <a:t>NPHET </a:t>
                      </a:r>
                      <a:endParaRPr/>
                    </a:p>
                  </a:txBody>
                  <a:tcPr marL="91425" marR="91425" marT="91425" marB="91425"/>
                </a:tc>
                <a:tc>
                  <a:txBody>
                    <a:bodyPr/>
                    <a:lstStyle/>
                    <a:p>
                      <a:pPr marL="0" lvl="0" indent="0" algn="l" rtl="0">
                        <a:spcBef>
                          <a:spcPts val="0"/>
                        </a:spcBef>
                        <a:spcAft>
                          <a:spcPts val="0"/>
                        </a:spcAft>
                        <a:buNone/>
                      </a:pPr>
                      <a:r>
                        <a:rPr lang="en-IE"/>
                        <a:t>T6</a:t>
                      </a:r>
                      <a:endParaRPr/>
                    </a:p>
                  </a:txBody>
                  <a:tcPr marL="91425" marR="91425" marT="91425" marB="91425"/>
                </a:tc>
                <a:tc>
                  <a:txBody>
                    <a:bodyPr/>
                    <a:lstStyle/>
                    <a:p>
                      <a:pPr marL="0" lvl="0" indent="0" algn="l" rtl="0">
                        <a:spcBef>
                          <a:spcPts val="0"/>
                        </a:spcBef>
                        <a:spcAft>
                          <a:spcPts val="0"/>
                        </a:spcAft>
                        <a:buNone/>
                      </a:pPr>
                      <a:r>
                        <a:rPr lang="en-IE"/>
                        <a:t>1,2,3</a:t>
                      </a:r>
                      <a:endParaRPr/>
                    </a:p>
                  </a:txBody>
                  <a:tcPr marL="91425" marR="91425" marT="91425" marB="91425"/>
                </a:tc>
                <a:extLst>
                  <a:ext uri="{0D108BD9-81ED-4DB2-BD59-A6C34878D82A}">
                    <a16:rowId xmlns:a16="http://schemas.microsoft.com/office/drawing/2014/main" val="10006"/>
                  </a:ext>
                </a:extLst>
              </a:tr>
              <a:tr h="396200">
                <a:tc>
                  <a:txBody>
                    <a:bodyPr/>
                    <a:lstStyle/>
                    <a:p>
                      <a:pPr marL="0" lvl="0" indent="0" algn="l" rtl="0">
                        <a:spcBef>
                          <a:spcPts val="0"/>
                        </a:spcBef>
                        <a:spcAft>
                          <a:spcPts val="0"/>
                        </a:spcAft>
                        <a:buNone/>
                      </a:pPr>
                      <a:r>
                        <a:rPr lang="en-IE">
                          <a:solidFill>
                            <a:schemeClr val="dk1"/>
                          </a:solidFill>
                        </a:rPr>
                        <a:t>outbreaks </a:t>
                      </a:r>
                      <a:endParaRPr/>
                    </a:p>
                  </a:txBody>
                  <a:tcPr marL="91425" marR="91425" marT="91425" marB="91425"/>
                </a:tc>
                <a:tc>
                  <a:txBody>
                    <a:bodyPr/>
                    <a:lstStyle/>
                    <a:p>
                      <a:pPr marL="0" lvl="0" indent="0" algn="l" rtl="0">
                        <a:spcBef>
                          <a:spcPts val="0"/>
                        </a:spcBef>
                        <a:spcAft>
                          <a:spcPts val="0"/>
                        </a:spcAft>
                        <a:buNone/>
                      </a:pPr>
                      <a:r>
                        <a:rPr lang="en-IE"/>
                        <a:t>T7</a:t>
                      </a:r>
                      <a:endParaRPr/>
                    </a:p>
                  </a:txBody>
                  <a:tcPr marL="91425" marR="91425" marT="91425" marB="91425"/>
                </a:tc>
                <a:tc>
                  <a:txBody>
                    <a:bodyPr/>
                    <a:lstStyle/>
                    <a:p>
                      <a:pPr marL="0" lvl="0" indent="0" algn="l" rtl="0">
                        <a:spcBef>
                          <a:spcPts val="0"/>
                        </a:spcBef>
                        <a:spcAft>
                          <a:spcPts val="0"/>
                        </a:spcAft>
                        <a:buNone/>
                      </a:pPr>
                      <a:r>
                        <a:rPr lang="en-IE"/>
                        <a:t>2</a:t>
                      </a:r>
                      <a:endParaRPr/>
                    </a:p>
                  </a:txBody>
                  <a:tcPr marL="91425" marR="91425" marT="91425" marB="91425"/>
                </a:tc>
                <a:extLst>
                  <a:ext uri="{0D108BD9-81ED-4DB2-BD59-A6C34878D82A}">
                    <a16:rowId xmlns:a16="http://schemas.microsoft.com/office/drawing/2014/main" val="10007"/>
                  </a:ext>
                </a:extLst>
              </a:tr>
              <a:tr h="396200">
                <a:tc>
                  <a:txBody>
                    <a:bodyPr/>
                    <a:lstStyle/>
                    <a:p>
                      <a:pPr marL="0" lvl="0" indent="0" algn="l" rtl="0">
                        <a:spcBef>
                          <a:spcPts val="0"/>
                        </a:spcBef>
                        <a:spcAft>
                          <a:spcPts val="0"/>
                        </a:spcAft>
                        <a:buNone/>
                      </a:pPr>
                      <a:r>
                        <a:rPr lang="en-IE">
                          <a:solidFill>
                            <a:schemeClr val="dk1"/>
                          </a:solidFill>
                        </a:rPr>
                        <a:t>predict </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IE"/>
                        <a:t>T8</a:t>
                      </a:r>
                      <a:endParaRPr/>
                    </a:p>
                  </a:txBody>
                  <a:tcPr marL="91425" marR="91425" marT="91425" marB="91425"/>
                </a:tc>
                <a:tc>
                  <a:txBody>
                    <a:bodyPr/>
                    <a:lstStyle/>
                    <a:p>
                      <a:pPr marL="0" lvl="0" indent="0" algn="l" rtl="0">
                        <a:spcBef>
                          <a:spcPts val="0"/>
                        </a:spcBef>
                        <a:spcAft>
                          <a:spcPts val="0"/>
                        </a:spcAft>
                        <a:buNone/>
                      </a:pPr>
                      <a:r>
                        <a:rPr lang="en-IE"/>
                        <a:t>3</a:t>
                      </a:r>
                      <a:endParaRPr/>
                    </a:p>
                  </a:txBody>
                  <a:tcPr marL="91425" marR="91425" marT="91425" marB="91425"/>
                </a:tc>
                <a:extLst>
                  <a:ext uri="{0D108BD9-81ED-4DB2-BD59-A6C34878D82A}">
                    <a16:rowId xmlns:a16="http://schemas.microsoft.com/office/drawing/2014/main" val="10008"/>
                  </a:ext>
                </a:extLst>
              </a:tr>
              <a:tr h="396200">
                <a:tc>
                  <a:txBody>
                    <a:bodyPr/>
                    <a:lstStyle/>
                    <a:p>
                      <a:pPr marL="0" lvl="0" indent="0" algn="l" rtl="0">
                        <a:spcBef>
                          <a:spcPts val="0"/>
                        </a:spcBef>
                        <a:spcAft>
                          <a:spcPts val="0"/>
                        </a:spcAft>
                        <a:buNone/>
                      </a:pPr>
                      <a:r>
                        <a:rPr lang="en-IE">
                          <a:solidFill>
                            <a:schemeClr val="dk1"/>
                          </a:solidFill>
                        </a:rPr>
                        <a:t>publishes</a:t>
                      </a:r>
                      <a:endParaRPr/>
                    </a:p>
                  </a:txBody>
                  <a:tcPr marL="91425" marR="91425" marT="91425" marB="91425"/>
                </a:tc>
                <a:tc>
                  <a:txBody>
                    <a:bodyPr/>
                    <a:lstStyle/>
                    <a:p>
                      <a:pPr marL="0" lvl="0" indent="0" algn="l" rtl="0">
                        <a:spcBef>
                          <a:spcPts val="0"/>
                        </a:spcBef>
                        <a:spcAft>
                          <a:spcPts val="0"/>
                        </a:spcAft>
                        <a:buNone/>
                      </a:pPr>
                      <a:r>
                        <a:rPr lang="en-IE"/>
                        <a:t>T9</a:t>
                      </a:r>
                      <a:endParaRPr/>
                    </a:p>
                  </a:txBody>
                  <a:tcPr marL="91425" marR="91425" marT="91425" marB="91425"/>
                </a:tc>
                <a:tc>
                  <a:txBody>
                    <a:bodyPr/>
                    <a:lstStyle/>
                    <a:p>
                      <a:pPr marL="0" lvl="0" indent="0" algn="l" rtl="0">
                        <a:spcBef>
                          <a:spcPts val="0"/>
                        </a:spcBef>
                        <a:spcAft>
                          <a:spcPts val="0"/>
                        </a:spcAft>
                        <a:buNone/>
                      </a:pPr>
                      <a:r>
                        <a:rPr lang="en-IE"/>
                        <a:t>1</a:t>
                      </a:r>
                      <a:endParaRPr/>
                    </a:p>
                  </a:txBody>
                  <a:tcPr marL="91425" marR="91425" marT="91425" marB="91425"/>
                </a:tc>
                <a:extLst>
                  <a:ext uri="{0D108BD9-81ED-4DB2-BD59-A6C34878D82A}">
                    <a16:rowId xmlns:a16="http://schemas.microsoft.com/office/drawing/2014/main" val="10009"/>
                  </a:ext>
                </a:extLst>
              </a:tr>
              <a:tr h="396200">
                <a:tc>
                  <a:txBody>
                    <a:bodyPr/>
                    <a:lstStyle/>
                    <a:p>
                      <a:pPr marL="0" lvl="0" indent="0" algn="l" rtl="0">
                        <a:spcBef>
                          <a:spcPts val="0"/>
                        </a:spcBef>
                        <a:spcAft>
                          <a:spcPts val="0"/>
                        </a:spcAft>
                        <a:buNone/>
                      </a:pPr>
                      <a:r>
                        <a:rPr lang="en-IE">
                          <a:solidFill>
                            <a:schemeClr val="dk1"/>
                          </a:solidFill>
                        </a:rPr>
                        <a:t>says </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IE"/>
                        <a:t>T10</a:t>
                      </a:r>
                      <a:endParaRPr/>
                    </a:p>
                  </a:txBody>
                  <a:tcPr marL="91425" marR="91425" marT="91425" marB="91425"/>
                </a:tc>
                <a:tc>
                  <a:txBody>
                    <a:bodyPr/>
                    <a:lstStyle/>
                    <a:p>
                      <a:pPr marL="0" lvl="0" indent="0" algn="l" rtl="0">
                        <a:spcBef>
                          <a:spcPts val="0"/>
                        </a:spcBef>
                        <a:spcAft>
                          <a:spcPts val="0"/>
                        </a:spcAft>
                        <a:buNone/>
                      </a:pPr>
                      <a:r>
                        <a:rPr lang="en-IE"/>
                        <a:t>3</a:t>
                      </a:r>
                      <a:endParaRPr/>
                    </a:p>
                  </a:txBody>
                  <a:tcPr marL="91425" marR="91425" marT="91425" marB="91425"/>
                </a:tc>
                <a:extLst>
                  <a:ext uri="{0D108BD9-81ED-4DB2-BD59-A6C34878D82A}">
                    <a16:rowId xmlns:a16="http://schemas.microsoft.com/office/drawing/2014/main" val="10010"/>
                  </a:ext>
                </a:extLst>
              </a:tr>
              <a:tr h="396200">
                <a:tc>
                  <a:txBody>
                    <a:bodyPr/>
                    <a:lstStyle/>
                    <a:p>
                      <a:pPr marL="0" lvl="0" indent="0" algn="l" rtl="0">
                        <a:spcBef>
                          <a:spcPts val="0"/>
                        </a:spcBef>
                        <a:spcAft>
                          <a:spcPts val="0"/>
                        </a:spcAft>
                        <a:buNone/>
                      </a:pPr>
                      <a:r>
                        <a:rPr lang="en-IE">
                          <a:solidFill>
                            <a:schemeClr val="dk1"/>
                          </a:solidFill>
                        </a:rPr>
                        <a:t>trajectory </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IE"/>
                        <a:t>T11</a:t>
                      </a:r>
                      <a:endParaRPr/>
                    </a:p>
                  </a:txBody>
                  <a:tcPr marL="91425" marR="91425" marT="91425" marB="91425"/>
                </a:tc>
                <a:tc>
                  <a:txBody>
                    <a:bodyPr/>
                    <a:lstStyle/>
                    <a:p>
                      <a:pPr marL="0" lvl="0" indent="0" algn="l" rtl="0">
                        <a:spcBef>
                          <a:spcPts val="0"/>
                        </a:spcBef>
                        <a:spcAft>
                          <a:spcPts val="0"/>
                        </a:spcAft>
                        <a:buNone/>
                      </a:pPr>
                      <a:r>
                        <a:rPr lang="en-IE"/>
                        <a:t>3</a:t>
                      </a:r>
                      <a:endParaRPr/>
                    </a:p>
                  </a:txBody>
                  <a:tcPr marL="91425" marR="91425" marT="91425" marB="91425"/>
                </a:tc>
                <a:extLst>
                  <a:ext uri="{0D108BD9-81ED-4DB2-BD59-A6C34878D82A}">
                    <a16:rowId xmlns:a16="http://schemas.microsoft.com/office/drawing/2014/main" val="10011"/>
                  </a:ext>
                </a:extLst>
              </a:tr>
              <a:tr h="396200">
                <a:tc>
                  <a:txBody>
                    <a:bodyPr/>
                    <a:lstStyle/>
                    <a:p>
                      <a:pPr marL="0" lvl="0" indent="0" algn="l" rtl="0">
                        <a:spcBef>
                          <a:spcPts val="0"/>
                        </a:spcBef>
                        <a:spcAft>
                          <a:spcPts val="0"/>
                        </a:spcAft>
                        <a:buNone/>
                      </a:pPr>
                      <a:r>
                        <a:rPr lang="en-IE">
                          <a:solidFill>
                            <a:schemeClr val="dk1"/>
                          </a:solidFill>
                        </a:rPr>
                        <a:t>workplaces</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IE"/>
                        <a:t>T12</a:t>
                      </a:r>
                      <a:endParaRPr/>
                    </a:p>
                  </a:txBody>
                  <a:tcPr marL="91425" marR="91425" marT="91425" marB="91425"/>
                </a:tc>
                <a:tc>
                  <a:txBody>
                    <a:bodyPr/>
                    <a:lstStyle/>
                    <a:p>
                      <a:pPr marL="0" lvl="0" indent="0" algn="l" rtl="0">
                        <a:spcBef>
                          <a:spcPts val="0"/>
                        </a:spcBef>
                        <a:spcAft>
                          <a:spcPts val="0"/>
                        </a:spcAft>
                        <a:buNone/>
                      </a:pPr>
                      <a:r>
                        <a:rPr lang="en-IE"/>
                        <a:t>2</a:t>
                      </a:r>
                      <a:endParaRPr/>
                    </a:p>
                  </a:txBody>
                  <a:tcPr marL="91425" marR="91425" marT="91425" marB="91425"/>
                </a:tc>
                <a:extLst>
                  <a:ext uri="{0D108BD9-81ED-4DB2-BD59-A6C34878D82A}">
                    <a16:rowId xmlns:a16="http://schemas.microsoft.com/office/drawing/2014/main" val="10012"/>
                  </a:ext>
                </a:extLst>
              </a:tr>
            </a:tbl>
          </a:graphicData>
        </a:graphic>
      </p:graphicFrame>
      <p:sp>
        <p:nvSpPr>
          <p:cNvPr id="571" name="Google Shape;571;p37"/>
          <p:cNvSpPr/>
          <p:nvPr/>
        </p:nvSpPr>
        <p:spPr>
          <a:xfrm>
            <a:off x="996300" y="1776500"/>
            <a:ext cx="5454600" cy="3456300"/>
          </a:xfrm>
          <a:prstGeom prst="rect">
            <a:avLst/>
          </a:prstGeom>
          <a:noFill/>
          <a:ln>
            <a:noFill/>
          </a:ln>
        </p:spPr>
        <p:txBody>
          <a:bodyPr spcFirstLastPara="1" wrap="square" lIns="91425" tIns="45700" rIns="91425" bIns="45700" anchor="t" anchorCtr="0">
            <a:noAutofit/>
          </a:bodyPr>
          <a:lstStyle/>
          <a:p>
            <a:pPr marL="0" marR="0" lvl="1" indent="0" algn="just" rtl="0">
              <a:lnSpc>
                <a:spcPct val="100000"/>
              </a:lnSpc>
              <a:spcBef>
                <a:spcPts val="0"/>
              </a:spcBef>
              <a:spcAft>
                <a:spcPts val="0"/>
              </a:spcAft>
              <a:buNone/>
            </a:pPr>
            <a:endParaRPr sz="2400" b="1">
              <a:solidFill>
                <a:schemeClr val="dk1"/>
              </a:solidFill>
              <a:latin typeface="Calibri"/>
              <a:ea typeface="Calibri"/>
              <a:cs typeface="Calibri"/>
              <a:sym typeface="Calibri"/>
            </a:endParaRPr>
          </a:p>
          <a:p>
            <a:pPr marL="0" marR="0" lvl="1" indent="0" algn="just" rtl="0">
              <a:lnSpc>
                <a:spcPct val="100000"/>
              </a:lnSpc>
              <a:spcBef>
                <a:spcPts val="1000"/>
              </a:spcBef>
              <a:spcAft>
                <a:spcPts val="0"/>
              </a:spcAft>
              <a:buNone/>
            </a:pPr>
            <a:r>
              <a:rPr lang="en-IE" sz="2400" b="1">
                <a:solidFill>
                  <a:schemeClr val="dk1"/>
                </a:solidFill>
                <a:latin typeface="Calibri"/>
                <a:ea typeface="Calibri"/>
                <a:cs typeface="Calibri"/>
                <a:sym typeface="Calibri"/>
              </a:rPr>
              <a:t>Doc1</a:t>
            </a:r>
            <a:r>
              <a:rPr lang="en-IE" sz="2400" u="none" strike="noStrike" cap="none">
                <a:solidFill>
                  <a:schemeClr val="dk1"/>
                </a:solidFill>
                <a:latin typeface="Calibri"/>
                <a:ea typeface="Calibri"/>
                <a:cs typeface="Calibri"/>
                <a:sym typeface="Calibri"/>
              </a:rPr>
              <a:t>	[1,0,0,1,0,1,0,0,1,0,0,0]</a:t>
            </a:r>
            <a:endParaRPr sz="2400" u="none" strike="noStrike" cap="none">
              <a:solidFill>
                <a:srgbClr val="000000"/>
              </a:solidFill>
              <a:latin typeface="Calibri"/>
              <a:ea typeface="Calibri"/>
              <a:cs typeface="Calibri"/>
              <a:sym typeface="Calibri"/>
            </a:endParaRPr>
          </a:p>
          <a:p>
            <a:pPr marL="0" marR="0" lvl="1" indent="0" algn="just" rtl="0">
              <a:lnSpc>
                <a:spcPct val="100000"/>
              </a:lnSpc>
              <a:spcBef>
                <a:spcPts val="1000"/>
              </a:spcBef>
              <a:spcAft>
                <a:spcPts val="0"/>
              </a:spcAft>
              <a:buClr>
                <a:srgbClr val="000000"/>
              </a:buClr>
              <a:buSzPts val="2000"/>
              <a:buFont typeface="Arial"/>
              <a:buNone/>
            </a:pPr>
            <a:r>
              <a:rPr lang="en-IE" sz="2400" b="1">
                <a:solidFill>
                  <a:schemeClr val="dk1"/>
                </a:solidFill>
                <a:latin typeface="Calibri"/>
                <a:ea typeface="Calibri"/>
                <a:cs typeface="Calibri"/>
                <a:sym typeface="Calibri"/>
              </a:rPr>
              <a:t>Doc2</a:t>
            </a:r>
            <a:r>
              <a:rPr lang="en-IE" sz="2400" u="none" strike="noStrike" cap="none">
                <a:solidFill>
                  <a:schemeClr val="dk1"/>
                </a:solidFill>
                <a:latin typeface="Calibri"/>
                <a:ea typeface="Calibri"/>
                <a:cs typeface="Calibri"/>
                <a:sym typeface="Calibri"/>
              </a:rPr>
              <a:t>	[0,1,0,0,</a:t>
            </a:r>
            <a:r>
              <a:rPr lang="en-IE" sz="2400">
                <a:solidFill>
                  <a:schemeClr val="dk1"/>
                </a:solidFill>
                <a:latin typeface="Calibri"/>
                <a:ea typeface="Calibri"/>
                <a:cs typeface="Calibri"/>
                <a:sym typeface="Calibri"/>
              </a:rPr>
              <a:t>0,1,1,0,0,0,0,1]</a:t>
            </a:r>
            <a:endParaRPr sz="2400" u="none" strike="noStrike" cap="none">
              <a:solidFill>
                <a:srgbClr val="000000"/>
              </a:solidFill>
              <a:latin typeface="Calibri"/>
              <a:ea typeface="Calibri"/>
              <a:cs typeface="Calibri"/>
              <a:sym typeface="Calibri"/>
            </a:endParaRPr>
          </a:p>
          <a:p>
            <a:pPr marL="0" marR="0" lvl="1" indent="0" algn="just" rtl="0">
              <a:lnSpc>
                <a:spcPct val="100000"/>
              </a:lnSpc>
              <a:spcBef>
                <a:spcPts val="1000"/>
              </a:spcBef>
              <a:spcAft>
                <a:spcPts val="0"/>
              </a:spcAft>
              <a:buClr>
                <a:srgbClr val="000000"/>
              </a:buClr>
              <a:buSzPts val="2000"/>
              <a:buFont typeface="Arial"/>
              <a:buNone/>
            </a:pPr>
            <a:r>
              <a:rPr lang="en-IE" sz="2400" b="1">
                <a:solidFill>
                  <a:schemeClr val="dk1"/>
                </a:solidFill>
                <a:latin typeface="Calibri"/>
                <a:ea typeface="Calibri"/>
                <a:cs typeface="Calibri"/>
                <a:sym typeface="Calibri"/>
              </a:rPr>
              <a:t>Doc3</a:t>
            </a:r>
            <a:r>
              <a:rPr lang="en-IE" sz="2400" u="none" strike="noStrike" cap="none">
                <a:solidFill>
                  <a:schemeClr val="dk1"/>
                </a:solidFill>
                <a:latin typeface="Calibri"/>
                <a:ea typeface="Calibri"/>
                <a:cs typeface="Calibri"/>
                <a:sym typeface="Calibri"/>
              </a:rPr>
              <a:t>	[1,0,1,0,</a:t>
            </a:r>
            <a:r>
              <a:rPr lang="en-IE" sz="2400">
                <a:solidFill>
                  <a:schemeClr val="dk1"/>
                </a:solidFill>
                <a:latin typeface="Calibri"/>
                <a:ea typeface="Calibri"/>
                <a:cs typeface="Calibri"/>
                <a:sym typeface="Calibri"/>
              </a:rPr>
              <a:t>1,1,0,1,0,1,1,0</a:t>
            </a:r>
            <a:r>
              <a:rPr lang="en-IE" sz="2400" u="none" strike="noStrike" cap="none">
                <a:solidFill>
                  <a:schemeClr val="dk1"/>
                </a:solidFill>
                <a:latin typeface="Calibri"/>
                <a:ea typeface="Calibri"/>
                <a:cs typeface="Calibri"/>
                <a:sym typeface="Calibri"/>
              </a:rPr>
              <a:t>]</a:t>
            </a:r>
            <a:endParaRPr sz="2400" u="none" strike="noStrike" cap="none">
              <a:solidFill>
                <a:schemeClr val="dk1"/>
              </a:solidFill>
              <a:latin typeface="Calibri"/>
              <a:ea typeface="Calibri"/>
              <a:cs typeface="Calibri"/>
              <a:sym typeface="Calibri"/>
            </a:endParaRPr>
          </a:p>
          <a:p>
            <a:pPr marL="0" marR="0" lvl="1" indent="0" algn="just" rtl="0">
              <a:lnSpc>
                <a:spcPct val="100000"/>
              </a:lnSpc>
              <a:spcBef>
                <a:spcPts val="1000"/>
              </a:spcBef>
              <a:spcAft>
                <a:spcPts val="0"/>
              </a:spcAft>
              <a:buClr>
                <a:srgbClr val="000000"/>
              </a:buClr>
              <a:buSzPts val="2000"/>
              <a:buFont typeface="Arial"/>
              <a:buNone/>
            </a:pPr>
            <a:endParaRPr sz="2400">
              <a:solidFill>
                <a:schemeClr val="dk1"/>
              </a:solidFill>
              <a:latin typeface="Calibri"/>
              <a:ea typeface="Calibri"/>
              <a:cs typeface="Calibri"/>
              <a:sym typeface="Calibri"/>
            </a:endParaRPr>
          </a:p>
          <a:p>
            <a:pPr marL="0" marR="0" lvl="1" indent="0" algn="just" rtl="0">
              <a:lnSpc>
                <a:spcPct val="100000"/>
              </a:lnSpc>
              <a:spcBef>
                <a:spcPts val="1000"/>
              </a:spcBef>
              <a:spcAft>
                <a:spcPts val="0"/>
              </a:spcAft>
              <a:buClr>
                <a:srgbClr val="000000"/>
              </a:buClr>
              <a:buSzPts val="2000"/>
              <a:buFont typeface="Arial"/>
              <a:buNone/>
            </a:pPr>
            <a:r>
              <a:rPr lang="en-IE" sz="2400" i="1">
                <a:solidFill>
                  <a:schemeClr val="dk1"/>
                </a:solidFill>
                <a:latin typeface="Calibri"/>
                <a:ea typeface="Calibri"/>
                <a:cs typeface="Calibri"/>
                <a:sym typeface="Calibri"/>
              </a:rPr>
              <a:t>What is the </a:t>
            </a:r>
            <a:r>
              <a:rPr lang="en-IE" sz="2400" b="1" i="1">
                <a:solidFill>
                  <a:schemeClr val="dk1"/>
                </a:solidFill>
                <a:latin typeface="Calibri"/>
                <a:ea typeface="Calibri"/>
                <a:cs typeface="Calibri"/>
                <a:sym typeface="Calibri"/>
              </a:rPr>
              <a:t>NPHET Government advice</a:t>
            </a:r>
            <a:r>
              <a:rPr lang="en-IE" sz="2400" i="1">
                <a:solidFill>
                  <a:schemeClr val="dk1"/>
                </a:solidFill>
                <a:latin typeface="Calibri"/>
                <a:ea typeface="Calibri"/>
                <a:cs typeface="Calibri"/>
                <a:sym typeface="Calibri"/>
              </a:rPr>
              <a:t>?</a:t>
            </a:r>
            <a:endParaRPr sz="2400" i="1">
              <a:solidFill>
                <a:schemeClr val="dk1"/>
              </a:solidFill>
              <a:latin typeface="Calibri"/>
              <a:ea typeface="Calibri"/>
              <a:cs typeface="Calibri"/>
              <a:sym typeface="Calibri"/>
            </a:endParaRPr>
          </a:p>
          <a:p>
            <a:pPr marL="0" lvl="1" indent="0" algn="just" rtl="0">
              <a:spcBef>
                <a:spcPts val="1000"/>
              </a:spcBef>
              <a:spcAft>
                <a:spcPts val="0"/>
              </a:spcAft>
              <a:buClr>
                <a:schemeClr val="dk1"/>
              </a:buClr>
              <a:buSzPts val="2000"/>
              <a:buFont typeface="Arial"/>
              <a:buNone/>
            </a:pPr>
            <a:r>
              <a:rPr lang="en-IE" sz="2400" b="1">
                <a:solidFill>
                  <a:schemeClr val="dk1"/>
                </a:solidFill>
                <a:latin typeface="Calibri"/>
                <a:ea typeface="Calibri"/>
                <a:cs typeface="Calibri"/>
                <a:sym typeface="Calibri"/>
              </a:rPr>
              <a:t>Query</a:t>
            </a:r>
            <a:r>
              <a:rPr lang="en-IE" sz="2400">
                <a:solidFill>
                  <a:schemeClr val="dk1"/>
                </a:solidFill>
                <a:latin typeface="Calibri"/>
                <a:ea typeface="Calibri"/>
                <a:cs typeface="Calibri"/>
                <a:sym typeface="Calibri"/>
              </a:rPr>
              <a:t>	[1,0,0,1,0,1,0,0,0,0,0,0]</a:t>
            </a:r>
            <a:endParaRPr sz="2400">
              <a:solidFill>
                <a:schemeClr val="dk1"/>
              </a:solidFill>
              <a:latin typeface="Calibri"/>
              <a:ea typeface="Calibri"/>
              <a:cs typeface="Calibri"/>
              <a:sym typeface="Calibri"/>
            </a:endParaRPr>
          </a:p>
          <a:p>
            <a:pPr marL="0" marR="0" lvl="1" indent="0" algn="just" rtl="0">
              <a:lnSpc>
                <a:spcPct val="100000"/>
              </a:lnSpc>
              <a:spcBef>
                <a:spcPts val="1000"/>
              </a:spcBef>
              <a:spcAft>
                <a:spcPts val="1000"/>
              </a:spcAft>
              <a:buClr>
                <a:srgbClr val="000000"/>
              </a:buClr>
              <a:buSzPts val="2000"/>
              <a:buFont typeface="Arial"/>
              <a:buNone/>
            </a:pPr>
            <a:endParaRPr sz="24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521638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38"/>
          <p:cNvSpPr txBox="1">
            <a:spLocks noGrp="1"/>
          </p:cNvSpPr>
          <p:nvPr>
            <p:ph type="title"/>
          </p:nvPr>
        </p:nvSpPr>
        <p:spPr>
          <a:xfrm>
            <a:off x="838200" y="332656"/>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Vector Space </a:t>
            </a:r>
            <a:endParaRPr/>
          </a:p>
        </p:txBody>
      </p:sp>
      <p:cxnSp>
        <p:nvCxnSpPr>
          <p:cNvPr id="577" name="Google Shape;577;p38"/>
          <p:cNvCxnSpPr/>
          <p:nvPr/>
        </p:nvCxnSpPr>
        <p:spPr>
          <a:xfrm rot="10800000" flipH="1">
            <a:off x="1607258" y="5298411"/>
            <a:ext cx="3453300" cy="68700"/>
          </a:xfrm>
          <a:prstGeom prst="straightConnector1">
            <a:avLst/>
          </a:prstGeom>
          <a:noFill/>
          <a:ln w="31750" cap="flat" cmpd="sng">
            <a:solidFill>
              <a:srgbClr val="000000"/>
            </a:solidFill>
            <a:prstDash val="solid"/>
            <a:round/>
            <a:headEnd type="none" w="sm" len="sm"/>
            <a:tailEnd type="none" w="med" len="med"/>
          </a:ln>
        </p:spPr>
      </p:cxnSp>
      <p:cxnSp>
        <p:nvCxnSpPr>
          <p:cNvPr id="578" name="Google Shape;578;p38"/>
          <p:cNvCxnSpPr/>
          <p:nvPr/>
        </p:nvCxnSpPr>
        <p:spPr>
          <a:xfrm rot="10800000" flipH="1">
            <a:off x="1607258" y="2198895"/>
            <a:ext cx="2400" cy="3167100"/>
          </a:xfrm>
          <a:prstGeom prst="straightConnector1">
            <a:avLst/>
          </a:prstGeom>
          <a:noFill/>
          <a:ln w="31750" cap="flat" cmpd="sng">
            <a:solidFill>
              <a:srgbClr val="000000"/>
            </a:solidFill>
            <a:prstDash val="solid"/>
            <a:round/>
            <a:headEnd type="none" w="sm" len="sm"/>
            <a:tailEnd type="none" w="med" len="med"/>
          </a:ln>
        </p:spPr>
      </p:cxnSp>
      <p:cxnSp>
        <p:nvCxnSpPr>
          <p:cNvPr id="579" name="Google Shape;579;p38"/>
          <p:cNvCxnSpPr/>
          <p:nvPr/>
        </p:nvCxnSpPr>
        <p:spPr>
          <a:xfrm rot="10800000" flipH="1">
            <a:off x="1607262" y="3857795"/>
            <a:ext cx="785100" cy="1509300"/>
          </a:xfrm>
          <a:prstGeom prst="straightConnector1">
            <a:avLst/>
          </a:prstGeom>
          <a:noFill/>
          <a:ln w="31750" cap="flat" cmpd="sng">
            <a:solidFill>
              <a:srgbClr val="000000"/>
            </a:solidFill>
            <a:prstDash val="solid"/>
            <a:round/>
            <a:headEnd type="none" w="sm" len="sm"/>
            <a:tailEnd type="stealth" w="med" len="med"/>
          </a:ln>
        </p:spPr>
      </p:cxnSp>
      <p:sp>
        <p:nvSpPr>
          <p:cNvPr id="580" name="Google Shape;580;p38"/>
          <p:cNvSpPr txBox="1"/>
          <p:nvPr/>
        </p:nvSpPr>
        <p:spPr>
          <a:xfrm>
            <a:off x="2297174" y="3563350"/>
            <a:ext cx="769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E" sz="1400" b="0" i="0" u="none" strike="noStrike" cap="none">
                <a:solidFill>
                  <a:srgbClr val="000000"/>
                </a:solidFill>
                <a:latin typeface="Arial"/>
                <a:ea typeface="Arial"/>
                <a:cs typeface="Arial"/>
                <a:sym typeface="Arial"/>
              </a:rPr>
              <a:t>Doc1</a:t>
            </a:r>
            <a:endParaRPr sz="1400" b="0" i="0" u="none" strike="noStrike" cap="none">
              <a:solidFill>
                <a:srgbClr val="000000"/>
              </a:solidFill>
              <a:latin typeface="Arial"/>
              <a:ea typeface="Arial"/>
              <a:cs typeface="Arial"/>
              <a:sym typeface="Arial"/>
            </a:endParaRPr>
          </a:p>
        </p:txBody>
      </p:sp>
      <p:cxnSp>
        <p:nvCxnSpPr>
          <p:cNvPr id="581" name="Google Shape;581;p38"/>
          <p:cNvCxnSpPr/>
          <p:nvPr/>
        </p:nvCxnSpPr>
        <p:spPr>
          <a:xfrm rot="10800000" flipH="1">
            <a:off x="1606425" y="4415375"/>
            <a:ext cx="2608500" cy="952800"/>
          </a:xfrm>
          <a:prstGeom prst="straightConnector1">
            <a:avLst/>
          </a:prstGeom>
          <a:noFill/>
          <a:ln w="31750" cap="flat" cmpd="sng">
            <a:solidFill>
              <a:srgbClr val="000000"/>
            </a:solidFill>
            <a:prstDash val="solid"/>
            <a:round/>
            <a:headEnd type="none" w="sm" len="sm"/>
            <a:tailEnd type="stealth" w="med" len="med"/>
          </a:ln>
        </p:spPr>
      </p:cxnSp>
      <p:sp>
        <p:nvSpPr>
          <p:cNvPr id="582" name="Google Shape;582;p38"/>
          <p:cNvSpPr txBox="1"/>
          <p:nvPr/>
        </p:nvSpPr>
        <p:spPr>
          <a:xfrm>
            <a:off x="4060588" y="4112676"/>
            <a:ext cx="834900" cy="245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E" sz="1400" b="0" i="0" u="none" strike="noStrike" cap="none">
                <a:solidFill>
                  <a:srgbClr val="000000"/>
                </a:solidFill>
                <a:latin typeface="Arial"/>
                <a:ea typeface="Arial"/>
                <a:cs typeface="Arial"/>
                <a:sym typeface="Arial"/>
              </a:rPr>
              <a:t>Doc3</a:t>
            </a:r>
            <a:endParaRPr sz="1400" b="0" i="0" u="none" strike="noStrike" cap="none">
              <a:solidFill>
                <a:srgbClr val="000000"/>
              </a:solidFill>
              <a:latin typeface="Arial"/>
              <a:ea typeface="Arial"/>
              <a:cs typeface="Arial"/>
              <a:sym typeface="Arial"/>
            </a:endParaRPr>
          </a:p>
        </p:txBody>
      </p:sp>
      <p:cxnSp>
        <p:nvCxnSpPr>
          <p:cNvPr id="583" name="Google Shape;583;p38"/>
          <p:cNvCxnSpPr/>
          <p:nvPr/>
        </p:nvCxnSpPr>
        <p:spPr>
          <a:xfrm rot="10800000" flipH="1">
            <a:off x="1603325" y="4265075"/>
            <a:ext cx="1991700" cy="1071000"/>
          </a:xfrm>
          <a:prstGeom prst="straightConnector1">
            <a:avLst/>
          </a:prstGeom>
          <a:noFill/>
          <a:ln w="31750" cap="flat" cmpd="sng">
            <a:solidFill>
              <a:srgbClr val="000000"/>
            </a:solidFill>
            <a:prstDash val="solid"/>
            <a:round/>
            <a:headEnd type="none" w="sm" len="sm"/>
            <a:tailEnd type="stealth" w="med" len="med"/>
          </a:ln>
        </p:spPr>
      </p:cxnSp>
      <p:sp>
        <p:nvSpPr>
          <p:cNvPr id="584" name="Google Shape;584;p38"/>
          <p:cNvSpPr txBox="1"/>
          <p:nvPr/>
        </p:nvSpPr>
        <p:spPr>
          <a:xfrm>
            <a:off x="3435488" y="3943926"/>
            <a:ext cx="834900" cy="245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E" sz="1400" b="0" i="0" u="none" strike="noStrike" cap="none">
                <a:solidFill>
                  <a:srgbClr val="000000"/>
                </a:solidFill>
                <a:latin typeface="Arial"/>
                <a:ea typeface="Arial"/>
                <a:cs typeface="Arial"/>
                <a:sym typeface="Arial"/>
              </a:rPr>
              <a:t>Doc2</a:t>
            </a:r>
            <a:endParaRPr sz="1400" b="0" i="0" u="none" strike="noStrike" cap="none">
              <a:solidFill>
                <a:srgbClr val="000000"/>
              </a:solidFill>
              <a:latin typeface="Arial"/>
              <a:ea typeface="Arial"/>
              <a:cs typeface="Arial"/>
              <a:sym typeface="Arial"/>
            </a:endParaRPr>
          </a:p>
        </p:txBody>
      </p:sp>
      <p:sp>
        <p:nvSpPr>
          <p:cNvPr id="585" name="Google Shape;585;p38"/>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148</a:t>
            </a:fld>
            <a:endParaRPr/>
          </a:p>
        </p:txBody>
      </p:sp>
      <p:cxnSp>
        <p:nvCxnSpPr>
          <p:cNvPr id="586" name="Google Shape;586;p38"/>
          <p:cNvCxnSpPr/>
          <p:nvPr/>
        </p:nvCxnSpPr>
        <p:spPr>
          <a:xfrm rot="10800000" flipH="1">
            <a:off x="1622200" y="4189850"/>
            <a:ext cx="958200" cy="1183800"/>
          </a:xfrm>
          <a:prstGeom prst="straightConnector1">
            <a:avLst/>
          </a:prstGeom>
          <a:noFill/>
          <a:ln w="31750" cap="flat" cmpd="sng">
            <a:solidFill>
              <a:srgbClr val="000000"/>
            </a:solidFill>
            <a:prstDash val="dot"/>
            <a:round/>
            <a:headEnd type="none" w="sm" len="sm"/>
            <a:tailEnd type="stealth" w="med" len="med"/>
          </a:ln>
        </p:spPr>
      </p:cxnSp>
      <p:sp>
        <p:nvSpPr>
          <p:cNvPr id="587" name="Google Shape;587;p38"/>
          <p:cNvSpPr txBox="1"/>
          <p:nvPr/>
        </p:nvSpPr>
        <p:spPr>
          <a:xfrm>
            <a:off x="2529024" y="3914213"/>
            <a:ext cx="769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E"/>
              <a:t>Query</a:t>
            </a:r>
            <a:endParaRPr sz="1400" b="0" i="0" u="none" strike="noStrike" cap="none">
              <a:solidFill>
                <a:srgbClr val="000000"/>
              </a:solidFill>
              <a:latin typeface="Arial"/>
              <a:ea typeface="Arial"/>
              <a:cs typeface="Arial"/>
              <a:sym typeface="Arial"/>
            </a:endParaRPr>
          </a:p>
        </p:txBody>
      </p:sp>
      <p:sp>
        <p:nvSpPr>
          <p:cNvPr id="588" name="Google Shape;588;p38"/>
          <p:cNvSpPr/>
          <p:nvPr/>
        </p:nvSpPr>
        <p:spPr>
          <a:xfrm>
            <a:off x="6105875" y="2832700"/>
            <a:ext cx="5454600" cy="2573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IE" sz="2400" b="1" i="1">
                <a:solidFill>
                  <a:schemeClr val="dk1"/>
                </a:solidFill>
                <a:latin typeface="Calibri"/>
                <a:ea typeface="Calibri"/>
                <a:cs typeface="Calibri"/>
                <a:sym typeface="Calibri"/>
              </a:rPr>
              <a:t>Government publishes NPHET advice</a:t>
            </a:r>
            <a:endParaRPr sz="2400" b="1">
              <a:solidFill>
                <a:schemeClr val="dk1"/>
              </a:solidFill>
            </a:endParaRPr>
          </a:p>
          <a:p>
            <a:pPr marL="0" lvl="1" indent="0" algn="just" rtl="0">
              <a:spcBef>
                <a:spcPts val="1000"/>
              </a:spcBef>
              <a:spcAft>
                <a:spcPts val="0"/>
              </a:spcAft>
              <a:buClr>
                <a:schemeClr val="dk1"/>
              </a:buClr>
              <a:buFont typeface="Arial"/>
              <a:buNone/>
            </a:pPr>
            <a:r>
              <a:rPr lang="en-IE" sz="2400" b="1">
                <a:solidFill>
                  <a:schemeClr val="dk1"/>
                </a:solidFill>
                <a:latin typeface="Calibri"/>
                <a:ea typeface="Calibri"/>
                <a:cs typeface="Calibri"/>
                <a:sym typeface="Calibri"/>
              </a:rPr>
              <a:t>Doc1</a:t>
            </a:r>
            <a:r>
              <a:rPr lang="en-IE" sz="2400">
                <a:solidFill>
                  <a:schemeClr val="dk1"/>
                </a:solidFill>
                <a:latin typeface="Calibri"/>
                <a:ea typeface="Calibri"/>
                <a:cs typeface="Calibri"/>
                <a:sym typeface="Calibri"/>
              </a:rPr>
              <a:t>	[1,0,0,1,0,1,0,0,1,0,0,0]</a:t>
            </a:r>
            <a:endParaRPr sz="2400">
              <a:solidFill>
                <a:schemeClr val="dk1"/>
              </a:solidFill>
              <a:latin typeface="Calibri"/>
              <a:ea typeface="Calibri"/>
              <a:cs typeface="Calibri"/>
              <a:sym typeface="Calibri"/>
            </a:endParaRPr>
          </a:p>
          <a:p>
            <a:pPr marL="0" marR="0" lvl="1" indent="0" algn="just" rtl="0">
              <a:lnSpc>
                <a:spcPct val="100000"/>
              </a:lnSpc>
              <a:spcBef>
                <a:spcPts val="1000"/>
              </a:spcBef>
              <a:spcAft>
                <a:spcPts val="0"/>
              </a:spcAft>
              <a:buClr>
                <a:srgbClr val="000000"/>
              </a:buClr>
              <a:buSzPts val="2000"/>
              <a:buFont typeface="Arial"/>
              <a:buNone/>
            </a:pPr>
            <a:endParaRPr sz="2400">
              <a:solidFill>
                <a:schemeClr val="dk1"/>
              </a:solidFill>
              <a:latin typeface="Calibri"/>
              <a:ea typeface="Calibri"/>
              <a:cs typeface="Calibri"/>
              <a:sym typeface="Calibri"/>
            </a:endParaRPr>
          </a:p>
          <a:p>
            <a:pPr marL="0" marR="0" lvl="1" indent="0" algn="just" rtl="0">
              <a:lnSpc>
                <a:spcPct val="100000"/>
              </a:lnSpc>
              <a:spcBef>
                <a:spcPts val="1000"/>
              </a:spcBef>
              <a:spcAft>
                <a:spcPts val="0"/>
              </a:spcAft>
              <a:buClr>
                <a:srgbClr val="000000"/>
              </a:buClr>
              <a:buSzPts val="2000"/>
              <a:buFont typeface="Arial"/>
              <a:buNone/>
            </a:pPr>
            <a:r>
              <a:rPr lang="en-IE" sz="2400" i="1">
                <a:solidFill>
                  <a:schemeClr val="dk1"/>
                </a:solidFill>
                <a:latin typeface="Calibri"/>
                <a:ea typeface="Calibri"/>
                <a:cs typeface="Calibri"/>
                <a:sym typeface="Calibri"/>
              </a:rPr>
              <a:t>What is the </a:t>
            </a:r>
            <a:r>
              <a:rPr lang="en-IE" sz="2400" b="1" i="1">
                <a:solidFill>
                  <a:schemeClr val="dk1"/>
                </a:solidFill>
                <a:latin typeface="Calibri"/>
                <a:ea typeface="Calibri"/>
                <a:cs typeface="Calibri"/>
                <a:sym typeface="Calibri"/>
              </a:rPr>
              <a:t>NPHET Government advice</a:t>
            </a:r>
            <a:r>
              <a:rPr lang="en-IE" sz="2400" i="1">
                <a:solidFill>
                  <a:schemeClr val="dk1"/>
                </a:solidFill>
                <a:latin typeface="Calibri"/>
                <a:ea typeface="Calibri"/>
                <a:cs typeface="Calibri"/>
                <a:sym typeface="Calibri"/>
              </a:rPr>
              <a:t>?</a:t>
            </a:r>
            <a:endParaRPr sz="2400" i="1">
              <a:solidFill>
                <a:schemeClr val="dk1"/>
              </a:solidFill>
              <a:latin typeface="Calibri"/>
              <a:ea typeface="Calibri"/>
              <a:cs typeface="Calibri"/>
              <a:sym typeface="Calibri"/>
            </a:endParaRPr>
          </a:p>
          <a:p>
            <a:pPr marL="0" lvl="1" indent="0" algn="just" rtl="0">
              <a:spcBef>
                <a:spcPts val="1000"/>
              </a:spcBef>
              <a:spcAft>
                <a:spcPts val="0"/>
              </a:spcAft>
              <a:buClr>
                <a:schemeClr val="dk1"/>
              </a:buClr>
              <a:buSzPts val="2000"/>
              <a:buFont typeface="Arial"/>
              <a:buNone/>
            </a:pPr>
            <a:r>
              <a:rPr lang="en-IE" sz="2400" b="1">
                <a:solidFill>
                  <a:schemeClr val="dk1"/>
                </a:solidFill>
                <a:latin typeface="Calibri"/>
                <a:ea typeface="Calibri"/>
                <a:cs typeface="Calibri"/>
                <a:sym typeface="Calibri"/>
              </a:rPr>
              <a:t>Query</a:t>
            </a:r>
            <a:r>
              <a:rPr lang="en-IE" sz="2400">
                <a:solidFill>
                  <a:schemeClr val="dk1"/>
                </a:solidFill>
                <a:latin typeface="Calibri"/>
                <a:ea typeface="Calibri"/>
                <a:cs typeface="Calibri"/>
                <a:sym typeface="Calibri"/>
              </a:rPr>
              <a:t>	[1,0,0,1,0,1,0,0,0,0,0,0]</a:t>
            </a:r>
            <a:endParaRPr sz="2400">
              <a:solidFill>
                <a:schemeClr val="dk1"/>
              </a:solidFill>
              <a:latin typeface="Calibri"/>
              <a:ea typeface="Calibri"/>
              <a:cs typeface="Calibri"/>
              <a:sym typeface="Calibri"/>
            </a:endParaRPr>
          </a:p>
          <a:p>
            <a:pPr marL="0" marR="0" lvl="1" indent="0" algn="just" rtl="0">
              <a:lnSpc>
                <a:spcPct val="100000"/>
              </a:lnSpc>
              <a:spcBef>
                <a:spcPts val="1000"/>
              </a:spcBef>
              <a:spcAft>
                <a:spcPts val="1000"/>
              </a:spcAft>
              <a:buClr>
                <a:srgbClr val="000000"/>
              </a:buClr>
              <a:buSzPts val="2000"/>
              <a:buFont typeface="Arial"/>
              <a:buNone/>
            </a:pPr>
            <a:endParaRPr sz="24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136517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3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Term Vectors </a:t>
            </a:r>
            <a:endParaRPr/>
          </a:p>
        </p:txBody>
      </p:sp>
      <p:sp>
        <p:nvSpPr>
          <p:cNvPr id="594" name="Google Shape;594;p39"/>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149</a:t>
            </a:fld>
            <a:endParaRPr/>
          </a:p>
        </p:txBody>
      </p:sp>
      <p:graphicFrame>
        <p:nvGraphicFramePr>
          <p:cNvPr id="595" name="Google Shape;595;p39"/>
          <p:cNvGraphicFramePr/>
          <p:nvPr/>
        </p:nvGraphicFramePr>
        <p:xfrm>
          <a:off x="7161225" y="482300"/>
          <a:ext cx="3000000" cy="3000000"/>
        </p:xfrm>
        <a:graphic>
          <a:graphicData uri="http://schemas.openxmlformats.org/drawingml/2006/table">
            <a:tbl>
              <a:tblPr>
                <a:noFill/>
              </a:tblPr>
              <a:tblGrid>
                <a:gridCol w="1507400">
                  <a:extLst>
                    <a:ext uri="{9D8B030D-6E8A-4147-A177-3AD203B41FA5}">
                      <a16:colId xmlns:a16="http://schemas.microsoft.com/office/drawing/2014/main" val="20000"/>
                    </a:ext>
                  </a:extLst>
                </a:gridCol>
                <a:gridCol w="981275">
                  <a:extLst>
                    <a:ext uri="{9D8B030D-6E8A-4147-A177-3AD203B41FA5}">
                      <a16:colId xmlns:a16="http://schemas.microsoft.com/office/drawing/2014/main" val="20001"/>
                    </a:ext>
                  </a:extLst>
                </a:gridCol>
                <a:gridCol w="1338250">
                  <a:extLst>
                    <a:ext uri="{9D8B030D-6E8A-4147-A177-3AD203B41FA5}">
                      <a16:colId xmlns:a16="http://schemas.microsoft.com/office/drawing/2014/main" val="20002"/>
                    </a:ext>
                  </a:extLst>
                </a:gridCol>
              </a:tblGrid>
              <a:tr h="286825">
                <a:tc>
                  <a:txBody>
                    <a:bodyPr/>
                    <a:lstStyle/>
                    <a:p>
                      <a:pPr marL="0" lvl="0" indent="0" algn="l" rtl="0">
                        <a:spcBef>
                          <a:spcPts val="0"/>
                        </a:spcBef>
                        <a:spcAft>
                          <a:spcPts val="0"/>
                        </a:spcAft>
                        <a:buNone/>
                      </a:pPr>
                      <a:r>
                        <a:rPr lang="en-IE" b="1"/>
                        <a:t>Index Term</a:t>
                      </a:r>
                      <a:endParaRPr b="1"/>
                    </a:p>
                  </a:txBody>
                  <a:tcPr marL="91425" marR="91425" marT="91425" marB="91425"/>
                </a:tc>
                <a:tc>
                  <a:txBody>
                    <a:bodyPr/>
                    <a:lstStyle/>
                    <a:p>
                      <a:pPr marL="0" lvl="0" indent="0" algn="l" rtl="0">
                        <a:spcBef>
                          <a:spcPts val="0"/>
                        </a:spcBef>
                        <a:spcAft>
                          <a:spcPts val="0"/>
                        </a:spcAft>
                        <a:buNone/>
                      </a:pPr>
                      <a:r>
                        <a:rPr lang="en-IE" b="1"/>
                        <a:t>Term ID</a:t>
                      </a:r>
                      <a:endParaRPr b="1"/>
                    </a:p>
                  </a:txBody>
                  <a:tcPr marL="91425" marR="91425" marT="91425" marB="91425"/>
                </a:tc>
                <a:tc>
                  <a:txBody>
                    <a:bodyPr/>
                    <a:lstStyle/>
                    <a:p>
                      <a:pPr marL="0" lvl="0" indent="0" algn="l" rtl="0">
                        <a:spcBef>
                          <a:spcPts val="0"/>
                        </a:spcBef>
                        <a:spcAft>
                          <a:spcPts val="0"/>
                        </a:spcAft>
                        <a:buNone/>
                      </a:pPr>
                      <a:r>
                        <a:rPr lang="en-IE" b="1"/>
                        <a:t>Document ID</a:t>
                      </a:r>
                      <a:endParaRPr b="1"/>
                    </a:p>
                  </a:txBody>
                  <a:tcPr marL="91425" marR="91425" marT="91425" marB="91425"/>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IE">
                          <a:solidFill>
                            <a:schemeClr val="dk1"/>
                          </a:solidFill>
                        </a:rPr>
                        <a:t>advice</a:t>
                      </a:r>
                      <a:endParaRPr/>
                    </a:p>
                  </a:txBody>
                  <a:tcPr marL="91425" marR="91425" marT="91425" marB="91425"/>
                </a:tc>
                <a:tc>
                  <a:txBody>
                    <a:bodyPr/>
                    <a:lstStyle/>
                    <a:p>
                      <a:pPr marL="0" lvl="0" indent="0" algn="l" rtl="0">
                        <a:spcBef>
                          <a:spcPts val="0"/>
                        </a:spcBef>
                        <a:spcAft>
                          <a:spcPts val="0"/>
                        </a:spcAft>
                        <a:buNone/>
                      </a:pPr>
                      <a:r>
                        <a:rPr lang="en-IE"/>
                        <a:t>T1</a:t>
                      </a:r>
                      <a:endParaRPr/>
                    </a:p>
                  </a:txBody>
                  <a:tcPr marL="91425" marR="91425" marT="91425" marB="91425"/>
                </a:tc>
                <a:tc>
                  <a:txBody>
                    <a:bodyPr/>
                    <a:lstStyle/>
                    <a:p>
                      <a:pPr marL="0" lvl="0" indent="0" algn="l" rtl="0">
                        <a:spcBef>
                          <a:spcPts val="0"/>
                        </a:spcBef>
                        <a:spcAft>
                          <a:spcPts val="0"/>
                        </a:spcAft>
                        <a:buNone/>
                      </a:pPr>
                      <a:r>
                        <a:rPr lang="en-IE"/>
                        <a:t>1,3</a:t>
                      </a:r>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IE">
                          <a:solidFill>
                            <a:schemeClr val="dk1"/>
                          </a:solidFill>
                        </a:rPr>
                        <a:t>concerned </a:t>
                      </a:r>
                      <a:endParaRPr/>
                    </a:p>
                  </a:txBody>
                  <a:tcPr marL="91425" marR="91425" marT="91425" marB="91425"/>
                </a:tc>
                <a:tc>
                  <a:txBody>
                    <a:bodyPr/>
                    <a:lstStyle/>
                    <a:p>
                      <a:pPr marL="0" lvl="0" indent="0" algn="l" rtl="0">
                        <a:spcBef>
                          <a:spcPts val="0"/>
                        </a:spcBef>
                        <a:spcAft>
                          <a:spcPts val="0"/>
                        </a:spcAft>
                        <a:buNone/>
                      </a:pPr>
                      <a:r>
                        <a:rPr lang="en-IE"/>
                        <a:t>T2</a:t>
                      </a:r>
                      <a:endParaRPr/>
                    </a:p>
                  </a:txBody>
                  <a:tcPr marL="91425" marR="91425" marT="91425" marB="91425"/>
                </a:tc>
                <a:tc>
                  <a:txBody>
                    <a:bodyPr/>
                    <a:lstStyle/>
                    <a:p>
                      <a:pPr marL="0" lvl="0" indent="0" algn="l" rtl="0">
                        <a:spcBef>
                          <a:spcPts val="0"/>
                        </a:spcBef>
                        <a:spcAft>
                          <a:spcPts val="0"/>
                        </a:spcAft>
                        <a:buNone/>
                      </a:pPr>
                      <a:r>
                        <a:rPr lang="en-IE"/>
                        <a:t>2</a:t>
                      </a:r>
                      <a:endParaRPr/>
                    </a:p>
                  </a:txBody>
                  <a:tcPr marL="91425" marR="91425" marT="91425" marB="91425"/>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IE">
                          <a:solidFill>
                            <a:schemeClr val="dk1"/>
                          </a:solidFill>
                        </a:rPr>
                        <a:t>Covid-19</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IE"/>
                        <a:t>T3</a:t>
                      </a:r>
                      <a:endParaRPr/>
                    </a:p>
                  </a:txBody>
                  <a:tcPr marL="91425" marR="91425" marT="91425" marB="91425"/>
                </a:tc>
                <a:tc>
                  <a:txBody>
                    <a:bodyPr/>
                    <a:lstStyle/>
                    <a:p>
                      <a:pPr marL="0" lvl="0" indent="0" algn="l" rtl="0">
                        <a:spcBef>
                          <a:spcPts val="0"/>
                        </a:spcBef>
                        <a:spcAft>
                          <a:spcPts val="0"/>
                        </a:spcAft>
                        <a:buNone/>
                      </a:pPr>
                      <a:r>
                        <a:rPr lang="en-IE"/>
                        <a:t>3</a:t>
                      </a:r>
                      <a:endParaRPr/>
                    </a:p>
                  </a:txBody>
                  <a:tcPr marL="91425" marR="91425" marT="91425" marB="91425"/>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IE">
                          <a:solidFill>
                            <a:schemeClr val="dk1"/>
                          </a:solidFill>
                        </a:rPr>
                        <a:t>Government </a:t>
                      </a:r>
                      <a:endParaRPr/>
                    </a:p>
                  </a:txBody>
                  <a:tcPr marL="91425" marR="91425" marT="91425" marB="91425"/>
                </a:tc>
                <a:tc>
                  <a:txBody>
                    <a:bodyPr/>
                    <a:lstStyle/>
                    <a:p>
                      <a:pPr marL="0" lvl="0" indent="0" algn="l" rtl="0">
                        <a:spcBef>
                          <a:spcPts val="0"/>
                        </a:spcBef>
                        <a:spcAft>
                          <a:spcPts val="0"/>
                        </a:spcAft>
                        <a:buNone/>
                      </a:pPr>
                      <a:r>
                        <a:rPr lang="en-IE"/>
                        <a:t>T4</a:t>
                      </a:r>
                      <a:endParaRPr/>
                    </a:p>
                  </a:txBody>
                  <a:tcPr marL="91425" marR="91425" marT="91425" marB="91425"/>
                </a:tc>
                <a:tc>
                  <a:txBody>
                    <a:bodyPr/>
                    <a:lstStyle/>
                    <a:p>
                      <a:pPr marL="0" lvl="0" indent="0" algn="l" rtl="0">
                        <a:spcBef>
                          <a:spcPts val="0"/>
                        </a:spcBef>
                        <a:spcAft>
                          <a:spcPts val="0"/>
                        </a:spcAft>
                        <a:buNone/>
                      </a:pPr>
                      <a:r>
                        <a:rPr lang="en-IE"/>
                        <a:t>1</a:t>
                      </a:r>
                      <a:endParaRPr/>
                    </a:p>
                  </a:txBody>
                  <a:tcPr marL="91425" marR="91425" marT="91425" marB="91425"/>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en-IE">
                          <a:solidFill>
                            <a:schemeClr val="dk1"/>
                          </a:solidFill>
                        </a:rPr>
                        <a:t>impossible </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IE"/>
                        <a:t>T5</a:t>
                      </a:r>
                      <a:endParaRPr/>
                    </a:p>
                  </a:txBody>
                  <a:tcPr marL="91425" marR="91425" marT="91425" marB="91425"/>
                </a:tc>
                <a:tc>
                  <a:txBody>
                    <a:bodyPr/>
                    <a:lstStyle/>
                    <a:p>
                      <a:pPr marL="0" lvl="0" indent="0" algn="l" rtl="0">
                        <a:spcBef>
                          <a:spcPts val="0"/>
                        </a:spcBef>
                        <a:spcAft>
                          <a:spcPts val="0"/>
                        </a:spcAft>
                        <a:buNone/>
                      </a:pPr>
                      <a:r>
                        <a:rPr lang="en-IE"/>
                        <a:t>3</a:t>
                      </a:r>
                      <a:endParaRPr/>
                    </a:p>
                  </a:txBody>
                  <a:tcPr marL="91425" marR="91425" marT="91425" marB="91425"/>
                </a:tc>
                <a:extLst>
                  <a:ext uri="{0D108BD9-81ED-4DB2-BD59-A6C34878D82A}">
                    <a16:rowId xmlns:a16="http://schemas.microsoft.com/office/drawing/2014/main" val="10005"/>
                  </a:ext>
                </a:extLst>
              </a:tr>
              <a:tr h="396200">
                <a:tc>
                  <a:txBody>
                    <a:bodyPr/>
                    <a:lstStyle/>
                    <a:p>
                      <a:pPr marL="0" lvl="0" indent="0" algn="l" rtl="0">
                        <a:spcBef>
                          <a:spcPts val="0"/>
                        </a:spcBef>
                        <a:spcAft>
                          <a:spcPts val="0"/>
                        </a:spcAft>
                        <a:buNone/>
                      </a:pPr>
                      <a:r>
                        <a:rPr lang="en-IE">
                          <a:solidFill>
                            <a:schemeClr val="dk1"/>
                          </a:solidFill>
                        </a:rPr>
                        <a:t>NPHET </a:t>
                      </a:r>
                      <a:endParaRPr/>
                    </a:p>
                  </a:txBody>
                  <a:tcPr marL="91425" marR="91425" marT="91425" marB="91425"/>
                </a:tc>
                <a:tc>
                  <a:txBody>
                    <a:bodyPr/>
                    <a:lstStyle/>
                    <a:p>
                      <a:pPr marL="0" lvl="0" indent="0" algn="l" rtl="0">
                        <a:spcBef>
                          <a:spcPts val="0"/>
                        </a:spcBef>
                        <a:spcAft>
                          <a:spcPts val="0"/>
                        </a:spcAft>
                        <a:buNone/>
                      </a:pPr>
                      <a:r>
                        <a:rPr lang="en-IE"/>
                        <a:t>T6</a:t>
                      </a:r>
                      <a:endParaRPr/>
                    </a:p>
                  </a:txBody>
                  <a:tcPr marL="91425" marR="91425" marT="91425" marB="91425"/>
                </a:tc>
                <a:tc>
                  <a:txBody>
                    <a:bodyPr/>
                    <a:lstStyle/>
                    <a:p>
                      <a:pPr marL="0" lvl="0" indent="0" algn="l" rtl="0">
                        <a:spcBef>
                          <a:spcPts val="0"/>
                        </a:spcBef>
                        <a:spcAft>
                          <a:spcPts val="0"/>
                        </a:spcAft>
                        <a:buNone/>
                      </a:pPr>
                      <a:r>
                        <a:rPr lang="en-IE"/>
                        <a:t>1,2,3</a:t>
                      </a:r>
                      <a:endParaRPr/>
                    </a:p>
                  </a:txBody>
                  <a:tcPr marL="91425" marR="91425" marT="91425" marB="91425"/>
                </a:tc>
                <a:extLst>
                  <a:ext uri="{0D108BD9-81ED-4DB2-BD59-A6C34878D82A}">
                    <a16:rowId xmlns:a16="http://schemas.microsoft.com/office/drawing/2014/main" val="10006"/>
                  </a:ext>
                </a:extLst>
              </a:tr>
              <a:tr h="396200">
                <a:tc>
                  <a:txBody>
                    <a:bodyPr/>
                    <a:lstStyle/>
                    <a:p>
                      <a:pPr marL="0" lvl="0" indent="0" algn="l" rtl="0">
                        <a:spcBef>
                          <a:spcPts val="0"/>
                        </a:spcBef>
                        <a:spcAft>
                          <a:spcPts val="0"/>
                        </a:spcAft>
                        <a:buNone/>
                      </a:pPr>
                      <a:r>
                        <a:rPr lang="en-IE">
                          <a:solidFill>
                            <a:schemeClr val="dk1"/>
                          </a:solidFill>
                        </a:rPr>
                        <a:t>outbreaks </a:t>
                      </a:r>
                      <a:endParaRPr/>
                    </a:p>
                  </a:txBody>
                  <a:tcPr marL="91425" marR="91425" marT="91425" marB="91425"/>
                </a:tc>
                <a:tc>
                  <a:txBody>
                    <a:bodyPr/>
                    <a:lstStyle/>
                    <a:p>
                      <a:pPr marL="0" lvl="0" indent="0" algn="l" rtl="0">
                        <a:spcBef>
                          <a:spcPts val="0"/>
                        </a:spcBef>
                        <a:spcAft>
                          <a:spcPts val="0"/>
                        </a:spcAft>
                        <a:buNone/>
                      </a:pPr>
                      <a:r>
                        <a:rPr lang="en-IE"/>
                        <a:t>T7</a:t>
                      </a:r>
                      <a:endParaRPr/>
                    </a:p>
                  </a:txBody>
                  <a:tcPr marL="91425" marR="91425" marT="91425" marB="91425"/>
                </a:tc>
                <a:tc>
                  <a:txBody>
                    <a:bodyPr/>
                    <a:lstStyle/>
                    <a:p>
                      <a:pPr marL="0" lvl="0" indent="0" algn="l" rtl="0">
                        <a:spcBef>
                          <a:spcPts val="0"/>
                        </a:spcBef>
                        <a:spcAft>
                          <a:spcPts val="0"/>
                        </a:spcAft>
                        <a:buNone/>
                      </a:pPr>
                      <a:r>
                        <a:rPr lang="en-IE"/>
                        <a:t>2</a:t>
                      </a:r>
                      <a:endParaRPr/>
                    </a:p>
                  </a:txBody>
                  <a:tcPr marL="91425" marR="91425" marT="91425" marB="91425"/>
                </a:tc>
                <a:extLst>
                  <a:ext uri="{0D108BD9-81ED-4DB2-BD59-A6C34878D82A}">
                    <a16:rowId xmlns:a16="http://schemas.microsoft.com/office/drawing/2014/main" val="10007"/>
                  </a:ext>
                </a:extLst>
              </a:tr>
              <a:tr h="396200">
                <a:tc>
                  <a:txBody>
                    <a:bodyPr/>
                    <a:lstStyle/>
                    <a:p>
                      <a:pPr marL="0" lvl="0" indent="0" algn="l" rtl="0">
                        <a:spcBef>
                          <a:spcPts val="0"/>
                        </a:spcBef>
                        <a:spcAft>
                          <a:spcPts val="0"/>
                        </a:spcAft>
                        <a:buNone/>
                      </a:pPr>
                      <a:r>
                        <a:rPr lang="en-IE">
                          <a:solidFill>
                            <a:schemeClr val="dk1"/>
                          </a:solidFill>
                        </a:rPr>
                        <a:t>predict </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IE"/>
                        <a:t>T8</a:t>
                      </a:r>
                      <a:endParaRPr/>
                    </a:p>
                  </a:txBody>
                  <a:tcPr marL="91425" marR="91425" marT="91425" marB="91425"/>
                </a:tc>
                <a:tc>
                  <a:txBody>
                    <a:bodyPr/>
                    <a:lstStyle/>
                    <a:p>
                      <a:pPr marL="0" lvl="0" indent="0" algn="l" rtl="0">
                        <a:spcBef>
                          <a:spcPts val="0"/>
                        </a:spcBef>
                        <a:spcAft>
                          <a:spcPts val="0"/>
                        </a:spcAft>
                        <a:buNone/>
                      </a:pPr>
                      <a:r>
                        <a:rPr lang="en-IE"/>
                        <a:t>3</a:t>
                      </a:r>
                      <a:endParaRPr/>
                    </a:p>
                  </a:txBody>
                  <a:tcPr marL="91425" marR="91425" marT="91425" marB="91425"/>
                </a:tc>
                <a:extLst>
                  <a:ext uri="{0D108BD9-81ED-4DB2-BD59-A6C34878D82A}">
                    <a16:rowId xmlns:a16="http://schemas.microsoft.com/office/drawing/2014/main" val="10008"/>
                  </a:ext>
                </a:extLst>
              </a:tr>
              <a:tr h="396200">
                <a:tc>
                  <a:txBody>
                    <a:bodyPr/>
                    <a:lstStyle/>
                    <a:p>
                      <a:pPr marL="0" lvl="0" indent="0" algn="l" rtl="0">
                        <a:spcBef>
                          <a:spcPts val="0"/>
                        </a:spcBef>
                        <a:spcAft>
                          <a:spcPts val="0"/>
                        </a:spcAft>
                        <a:buNone/>
                      </a:pPr>
                      <a:r>
                        <a:rPr lang="en-IE">
                          <a:solidFill>
                            <a:schemeClr val="dk1"/>
                          </a:solidFill>
                        </a:rPr>
                        <a:t>publishes</a:t>
                      </a:r>
                      <a:endParaRPr/>
                    </a:p>
                  </a:txBody>
                  <a:tcPr marL="91425" marR="91425" marT="91425" marB="91425"/>
                </a:tc>
                <a:tc>
                  <a:txBody>
                    <a:bodyPr/>
                    <a:lstStyle/>
                    <a:p>
                      <a:pPr marL="0" lvl="0" indent="0" algn="l" rtl="0">
                        <a:spcBef>
                          <a:spcPts val="0"/>
                        </a:spcBef>
                        <a:spcAft>
                          <a:spcPts val="0"/>
                        </a:spcAft>
                        <a:buNone/>
                      </a:pPr>
                      <a:r>
                        <a:rPr lang="en-IE"/>
                        <a:t>T9</a:t>
                      </a:r>
                      <a:endParaRPr/>
                    </a:p>
                  </a:txBody>
                  <a:tcPr marL="91425" marR="91425" marT="91425" marB="91425"/>
                </a:tc>
                <a:tc>
                  <a:txBody>
                    <a:bodyPr/>
                    <a:lstStyle/>
                    <a:p>
                      <a:pPr marL="0" lvl="0" indent="0" algn="l" rtl="0">
                        <a:spcBef>
                          <a:spcPts val="0"/>
                        </a:spcBef>
                        <a:spcAft>
                          <a:spcPts val="0"/>
                        </a:spcAft>
                        <a:buNone/>
                      </a:pPr>
                      <a:r>
                        <a:rPr lang="en-IE"/>
                        <a:t>1</a:t>
                      </a:r>
                      <a:endParaRPr/>
                    </a:p>
                  </a:txBody>
                  <a:tcPr marL="91425" marR="91425" marT="91425" marB="91425"/>
                </a:tc>
                <a:extLst>
                  <a:ext uri="{0D108BD9-81ED-4DB2-BD59-A6C34878D82A}">
                    <a16:rowId xmlns:a16="http://schemas.microsoft.com/office/drawing/2014/main" val="10009"/>
                  </a:ext>
                </a:extLst>
              </a:tr>
              <a:tr h="396200">
                <a:tc>
                  <a:txBody>
                    <a:bodyPr/>
                    <a:lstStyle/>
                    <a:p>
                      <a:pPr marL="0" lvl="0" indent="0" algn="l" rtl="0">
                        <a:spcBef>
                          <a:spcPts val="0"/>
                        </a:spcBef>
                        <a:spcAft>
                          <a:spcPts val="0"/>
                        </a:spcAft>
                        <a:buNone/>
                      </a:pPr>
                      <a:r>
                        <a:rPr lang="en-IE">
                          <a:solidFill>
                            <a:schemeClr val="dk1"/>
                          </a:solidFill>
                        </a:rPr>
                        <a:t>says </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IE"/>
                        <a:t>T10</a:t>
                      </a:r>
                      <a:endParaRPr/>
                    </a:p>
                  </a:txBody>
                  <a:tcPr marL="91425" marR="91425" marT="91425" marB="91425"/>
                </a:tc>
                <a:tc>
                  <a:txBody>
                    <a:bodyPr/>
                    <a:lstStyle/>
                    <a:p>
                      <a:pPr marL="0" lvl="0" indent="0" algn="l" rtl="0">
                        <a:spcBef>
                          <a:spcPts val="0"/>
                        </a:spcBef>
                        <a:spcAft>
                          <a:spcPts val="0"/>
                        </a:spcAft>
                        <a:buNone/>
                      </a:pPr>
                      <a:r>
                        <a:rPr lang="en-IE"/>
                        <a:t>3</a:t>
                      </a:r>
                      <a:endParaRPr/>
                    </a:p>
                  </a:txBody>
                  <a:tcPr marL="91425" marR="91425" marT="91425" marB="91425"/>
                </a:tc>
                <a:extLst>
                  <a:ext uri="{0D108BD9-81ED-4DB2-BD59-A6C34878D82A}">
                    <a16:rowId xmlns:a16="http://schemas.microsoft.com/office/drawing/2014/main" val="10010"/>
                  </a:ext>
                </a:extLst>
              </a:tr>
              <a:tr h="396200">
                <a:tc>
                  <a:txBody>
                    <a:bodyPr/>
                    <a:lstStyle/>
                    <a:p>
                      <a:pPr marL="0" lvl="0" indent="0" algn="l" rtl="0">
                        <a:spcBef>
                          <a:spcPts val="0"/>
                        </a:spcBef>
                        <a:spcAft>
                          <a:spcPts val="0"/>
                        </a:spcAft>
                        <a:buNone/>
                      </a:pPr>
                      <a:r>
                        <a:rPr lang="en-IE">
                          <a:solidFill>
                            <a:schemeClr val="dk1"/>
                          </a:solidFill>
                        </a:rPr>
                        <a:t>trajectory </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IE"/>
                        <a:t>T11</a:t>
                      </a:r>
                      <a:endParaRPr/>
                    </a:p>
                  </a:txBody>
                  <a:tcPr marL="91425" marR="91425" marT="91425" marB="91425"/>
                </a:tc>
                <a:tc>
                  <a:txBody>
                    <a:bodyPr/>
                    <a:lstStyle/>
                    <a:p>
                      <a:pPr marL="0" lvl="0" indent="0" algn="l" rtl="0">
                        <a:spcBef>
                          <a:spcPts val="0"/>
                        </a:spcBef>
                        <a:spcAft>
                          <a:spcPts val="0"/>
                        </a:spcAft>
                        <a:buNone/>
                      </a:pPr>
                      <a:r>
                        <a:rPr lang="en-IE"/>
                        <a:t>3</a:t>
                      </a:r>
                      <a:endParaRPr/>
                    </a:p>
                  </a:txBody>
                  <a:tcPr marL="91425" marR="91425" marT="91425" marB="91425"/>
                </a:tc>
                <a:extLst>
                  <a:ext uri="{0D108BD9-81ED-4DB2-BD59-A6C34878D82A}">
                    <a16:rowId xmlns:a16="http://schemas.microsoft.com/office/drawing/2014/main" val="10011"/>
                  </a:ext>
                </a:extLst>
              </a:tr>
              <a:tr h="396200">
                <a:tc>
                  <a:txBody>
                    <a:bodyPr/>
                    <a:lstStyle/>
                    <a:p>
                      <a:pPr marL="0" lvl="0" indent="0" algn="l" rtl="0">
                        <a:spcBef>
                          <a:spcPts val="0"/>
                        </a:spcBef>
                        <a:spcAft>
                          <a:spcPts val="0"/>
                        </a:spcAft>
                        <a:buNone/>
                      </a:pPr>
                      <a:r>
                        <a:rPr lang="en-IE">
                          <a:solidFill>
                            <a:schemeClr val="dk1"/>
                          </a:solidFill>
                        </a:rPr>
                        <a:t>workplaces</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IE"/>
                        <a:t>T12</a:t>
                      </a:r>
                      <a:endParaRPr/>
                    </a:p>
                  </a:txBody>
                  <a:tcPr marL="91425" marR="91425" marT="91425" marB="91425"/>
                </a:tc>
                <a:tc>
                  <a:txBody>
                    <a:bodyPr/>
                    <a:lstStyle/>
                    <a:p>
                      <a:pPr marL="0" lvl="0" indent="0" algn="l" rtl="0">
                        <a:spcBef>
                          <a:spcPts val="0"/>
                        </a:spcBef>
                        <a:spcAft>
                          <a:spcPts val="0"/>
                        </a:spcAft>
                        <a:buNone/>
                      </a:pPr>
                      <a:r>
                        <a:rPr lang="en-IE"/>
                        <a:t>2</a:t>
                      </a:r>
                      <a:endParaRPr/>
                    </a:p>
                  </a:txBody>
                  <a:tcPr marL="91425" marR="91425" marT="91425" marB="91425"/>
                </a:tc>
                <a:extLst>
                  <a:ext uri="{0D108BD9-81ED-4DB2-BD59-A6C34878D82A}">
                    <a16:rowId xmlns:a16="http://schemas.microsoft.com/office/drawing/2014/main" val="10012"/>
                  </a:ext>
                </a:extLst>
              </a:tr>
            </a:tbl>
          </a:graphicData>
        </a:graphic>
      </p:graphicFrame>
      <p:sp>
        <p:nvSpPr>
          <p:cNvPr id="596" name="Google Shape;596;p39"/>
          <p:cNvSpPr/>
          <p:nvPr/>
        </p:nvSpPr>
        <p:spPr>
          <a:xfrm>
            <a:off x="996300" y="1776500"/>
            <a:ext cx="4119600" cy="3935400"/>
          </a:xfrm>
          <a:prstGeom prst="rect">
            <a:avLst/>
          </a:prstGeom>
          <a:noFill/>
          <a:ln>
            <a:noFill/>
          </a:ln>
        </p:spPr>
        <p:txBody>
          <a:bodyPr spcFirstLastPara="1" wrap="square" lIns="91425" tIns="45700" rIns="91425" bIns="45700" anchor="t" anchorCtr="0">
            <a:noAutofit/>
          </a:bodyPr>
          <a:lstStyle/>
          <a:p>
            <a:pPr marL="457200" marR="0" lvl="1" indent="457200" algn="just" rtl="0">
              <a:lnSpc>
                <a:spcPct val="100000"/>
              </a:lnSpc>
              <a:spcBef>
                <a:spcPts val="0"/>
              </a:spcBef>
              <a:spcAft>
                <a:spcPts val="0"/>
              </a:spcAft>
              <a:buNone/>
            </a:pPr>
            <a:r>
              <a:rPr lang="en-IE" sz="2400" b="1">
                <a:solidFill>
                  <a:schemeClr val="dk1"/>
                </a:solidFill>
                <a:latin typeface="Calibri"/>
                <a:ea typeface="Calibri"/>
                <a:cs typeface="Calibri"/>
                <a:sym typeface="Calibri"/>
              </a:rPr>
              <a:t>Doc1,Doc2, Doc3</a:t>
            </a:r>
            <a:endParaRPr sz="2400" b="1">
              <a:solidFill>
                <a:schemeClr val="dk1"/>
              </a:solidFill>
              <a:latin typeface="Calibri"/>
              <a:ea typeface="Calibri"/>
              <a:cs typeface="Calibri"/>
              <a:sym typeface="Calibri"/>
            </a:endParaRPr>
          </a:p>
          <a:p>
            <a:pPr marL="0" lvl="1" indent="0" algn="just" rtl="0">
              <a:spcBef>
                <a:spcPts val="1000"/>
              </a:spcBef>
              <a:spcAft>
                <a:spcPts val="0"/>
              </a:spcAft>
              <a:buClr>
                <a:schemeClr val="dk1"/>
              </a:buClr>
              <a:buFont typeface="Arial"/>
              <a:buNone/>
            </a:pPr>
            <a:r>
              <a:rPr lang="en-IE" sz="2400" b="1">
                <a:solidFill>
                  <a:schemeClr val="dk1"/>
                </a:solidFill>
                <a:latin typeface="Calibri"/>
                <a:ea typeface="Calibri"/>
                <a:cs typeface="Calibri"/>
                <a:sym typeface="Calibri"/>
              </a:rPr>
              <a:t>T1</a:t>
            </a:r>
            <a:r>
              <a:rPr lang="en-IE" sz="2400">
                <a:solidFill>
                  <a:schemeClr val="dk1"/>
                </a:solidFill>
                <a:latin typeface="Calibri"/>
                <a:ea typeface="Calibri"/>
                <a:cs typeface="Calibri"/>
                <a:sym typeface="Calibri"/>
              </a:rPr>
              <a:t>		[1,0,1]</a:t>
            </a:r>
            <a:endParaRPr sz="2400">
              <a:solidFill>
                <a:schemeClr val="dk1"/>
              </a:solidFill>
              <a:latin typeface="Calibri"/>
              <a:ea typeface="Calibri"/>
              <a:cs typeface="Calibri"/>
              <a:sym typeface="Calibri"/>
            </a:endParaRPr>
          </a:p>
          <a:p>
            <a:pPr marL="0" lvl="1" indent="0" algn="just" rtl="0">
              <a:spcBef>
                <a:spcPts val="1000"/>
              </a:spcBef>
              <a:spcAft>
                <a:spcPts val="0"/>
              </a:spcAft>
              <a:buClr>
                <a:schemeClr val="dk1"/>
              </a:buClr>
              <a:buSzPts val="2000"/>
              <a:buFont typeface="Arial"/>
              <a:buNone/>
            </a:pPr>
            <a:r>
              <a:rPr lang="en-IE" sz="2400" b="1">
                <a:solidFill>
                  <a:schemeClr val="dk1"/>
                </a:solidFill>
                <a:latin typeface="Calibri"/>
                <a:ea typeface="Calibri"/>
                <a:cs typeface="Calibri"/>
                <a:sym typeface="Calibri"/>
              </a:rPr>
              <a:t>T2	</a:t>
            </a:r>
            <a:r>
              <a:rPr lang="en-IE" sz="2400">
                <a:solidFill>
                  <a:schemeClr val="dk1"/>
                </a:solidFill>
                <a:latin typeface="Calibri"/>
                <a:ea typeface="Calibri"/>
                <a:cs typeface="Calibri"/>
                <a:sym typeface="Calibri"/>
              </a:rPr>
              <a:t>	[0,1,0]</a:t>
            </a:r>
            <a:endParaRPr sz="2400">
              <a:solidFill>
                <a:schemeClr val="dk1"/>
              </a:solidFill>
              <a:latin typeface="Calibri"/>
              <a:ea typeface="Calibri"/>
              <a:cs typeface="Calibri"/>
              <a:sym typeface="Calibri"/>
            </a:endParaRPr>
          </a:p>
          <a:p>
            <a:pPr marL="0" lvl="1" indent="0" algn="just" rtl="0">
              <a:spcBef>
                <a:spcPts val="1000"/>
              </a:spcBef>
              <a:spcAft>
                <a:spcPts val="0"/>
              </a:spcAft>
              <a:buClr>
                <a:schemeClr val="dk1"/>
              </a:buClr>
              <a:buSzPts val="2000"/>
              <a:buFont typeface="Arial"/>
              <a:buNone/>
            </a:pPr>
            <a:r>
              <a:rPr lang="en-IE" sz="2400" b="1">
                <a:solidFill>
                  <a:schemeClr val="dk1"/>
                </a:solidFill>
                <a:latin typeface="Calibri"/>
                <a:ea typeface="Calibri"/>
                <a:cs typeface="Calibri"/>
                <a:sym typeface="Calibri"/>
              </a:rPr>
              <a:t>T3	</a:t>
            </a:r>
            <a:r>
              <a:rPr lang="en-IE" sz="2400">
                <a:solidFill>
                  <a:schemeClr val="dk1"/>
                </a:solidFill>
                <a:latin typeface="Calibri"/>
                <a:ea typeface="Calibri"/>
                <a:cs typeface="Calibri"/>
                <a:sym typeface="Calibri"/>
              </a:rPr>
              <a:t>	[0,0,1]</a:t>
            </a:r>
            <a:endParaRPr sz="2400">
              <a:solidFill>
                <a:schemeClr val="dk1"/>
              </a:solidFill>
              <a:latin typeface="Calibri"/>
              <a:ea typeface="Calibri"/>
              <a:cs typeface="Calibri"/>
              <a:sym typeface="Calibri"/>
            </a:endParaRPr>
          </a:p>
          <a:p>
            <a:pPr marL="0" lvl="1" indent="0" algn="just" rtl="0">
              <a:spcBef>
                <a:spcPts val="1000"/>
              </a:spcBef>
              <a:spcAft>
                <a:spcPts val="0"/>
              </a:spcAft>
              <a:buClr>
                <a:schemeClr val="dk1"/>
              </a:buClr>
              <a:buSzPts val="2000"/>
              <a:buFont typeface="Arial"/>
              <a:buNone/>
            </a:pPr>
            <a:r>
              <a:rPr lang="en-IE" sz="2400" b="1">
                <a:solidFill>
                  <a:schemeClr val="dk1"/>
                </a:solidFill>
                <a:latin typeface="Calibri"/>
                <a:ea typeface="Calibri"/>
                <a:cs typeface="Calibri"/>
                <a:sym typeface="Calibri"/>
              </a:rPr>
              <a:t>….</a:t>
            </a:r>
            <a:endParaRPr sz="2400" b="1">
              <a:solidFill>
                <a:schemeClr val="dk1"/>
              </a:solidFill>
              <a:latin typeface="Calibri"/>
              <a:ea typeface="Calibri"/>
              <a:cs typeface="Calibri"/>
              <a:sym typeface="Calibri"/>
            </a:endParaRPr>
          </a:p>
          <a:p>
            <a:pPr marL="0" lvl="1" indent="0" algn="just" rtl="0">
              <a:spcBef>
                <a:spcPts val="1000"/>
              </a:spcBef>
              <a:spcAft>
                <a:spcPts val="0"/>
              </a:spcAft>
              <a:buClr>
                <a:schemeClr val="dk1"/>
              </a:buClr>
              <a:buSzPts val="2000"/>
              <a:buFont typeface="Arial"/>
              <a:buNone/>
            </a:pPr>
            <a:r>
              <a:rPr lang="en-IE" sz="2400" b="1">
                <a:solidFill>
                  <a:schemeClr val="dk1"/>
                </a:solidFill>
                <a:latin typeface="Calibri"/>
                <a:ea typeface="Calibri"/>
                <a:cs typeface="Calibri"/>
                <a:sym typeface="Calibri"/>
              </a:rPr>
              <a:t>T10</a:t>
            </a:r>
            <a:r>
              <a:rPr lang="en-IE" sz="2400">
                <a:solidFill>
                  <a:schemeClr val="dk1"/>
                </a:solidFill>
                <a:latin typeface="Calibri"/>
                <a:ea typeface="Calibri"/>
                <a:cs typeface="Calibri"/>
                <a:sym typeface="Calibri"/>
              </a:rPr>
              <a:t>	[0,0,1]</a:t>
            </a:r>
            <a:endParaRPr sz="2400">
              <a:solidFill>
                <a:schemeClr val="dk1"/>
              </a:solidFill>
              <a:latin typeface="Calibri"/>
              <a:ea typeface="Calibri"/>
              <a:cs typeface="Calibri"/>
              <a:sym typeface="Calibri"/>
            </a:endParaRPr>
          </a:p>
          <a:p>
            <a:pPr marL="0" lvl="1" indent="0" algn="just" rtl="0">
              <a:spcBef>
                <a:spcPts val="1000"/>
              </a:spcBef>
              <a:spcAft>
                <a:spcPts val="0"/>
              </a:spcAft>
              <a:buClr>
                <a:schemeClr val="dk1"/>
              </a:buClr>
              <a:buSzPts val="2000"/>
              <a:buFont typeface="Arial"/>
              <a:buNone/>
            </a:pPr>
            <a:r>
              <a:rPr lang="en-IE" sz="2400" b="1">
                <a:solidFill>
                  <a:schemeClr val="dk1"/>
                </a:solidFill>
                <a:latin typeface="Calibri"/>
                <a:ea typeface="Calibri"/>
                <a:cs typeface="Calibri"/>
                <a:sym typeface="Calibri"/>
              </a:rPr>
              <a:t>T11</a:t>
            </a:r>
            <a:r>
              <a:rPr lang="en-IE" sz="2400">
                <a:solidFill>
                  <a:schemeClr val="dk1"/>
                </a:solidFill>
                <a:latin typeface="Calibri"/>
                <a:ea typeface="Calibri"/>
                <a:cs typeface="Calibri"/>
                <a:sym typeface="Calibri"/>
              </a:rPr>
              <a:t>	[0,0,1]</a:t>
            </a:r>
            <a:endParaRPr sz="2400">
              <a:solidFill>
                <a:schemeClr val="dk1"/>
              </a:solidFill>
              <a:latin typeface="Calibri"/>
              <a:ea typeface="Calibri"/>
              <a:cs typeface="Calibri"/>
              <a:sym typeface="Calibri"/>
            </a:endParaRPr>
          </a:p>
          <a:p>
            <a:pPr marL="0" lvl="1" indent="0" algn="just" rtl="0">
              <a:spcBef>
                <a:spcPts val="1000"/>
              </a:spcBef>
              <a:spcAft>
                <a:spcPts val="1000"/>
              </a:spcAft>
              <a:buClr>
                <a:schemeClr val="dk1"/>
              </a:buClr>
              <a:buSzPts val="2000"/>
              <a:buFont typeface="Arial"/>
              <a:buNone/>
            </a:pPr>
            <a:r>
              <a:rPr lang="en-IE" sz="2400" b="1">
                <a:solidFill>
                  <a:schemeClr val="dk1"/>
                </a:solidFill>
                <a:latin typeface="Calibri"/>
                <a:ea typeface="Calibri"/>
                <a:cs typeface="Calibri"/>
                <a:sym typeface="Calibri"/>
              </a:rPr>
              <a:t>T12</a:t>
            </a:r>
            <a:r>
              <a:rPr lang="en-IE" sz="2400">
                <a:solidFill>
                  <a:schemeClr val="dk1"/>
                </a:solidFill>
                <a:latin typeface="Calibri"/>
                <a:ea typeface="Calibri"/>
                <a:cs typeface="Calibri"/>
                <a:sym typeface="Calibri"/>
              </a:rPr>
              <a:t>	[0,1,0]</a:t>
            </a:r>
            <a:endParaRPr sz="24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115644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4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Machine Translation</a:t>
            </a:r>
            <a:endParaRPr/>
          </a:p>
        </p:txBody>
      </p:sp>
      <p:pic>
        <p:nvPicPr>
          <p:cNvPr id="551" name="Google Shape;551;p41" descr="Google Translate - Mozilla Firefox"/>
          <p:cNvPicPr preferRelativeResize="0"/>
          <p:nvPr/>
        </p:nvPicPr>
        <p:blipFill rotWithShape="1">
          <a:blip r:embed="rId3">
            <a:alphaModFix/>
          </a:blip>
          <a:srcRect l="995" t="8912" r="17975" b="26102"/>
          <a:stretch/>
        </p:blipFill>
        <p:spPr>
          <a:xfrm>
            <a:off x="1799429" y="1484786"/>
            <a:ext cx="8012386" cy="3483379"/>
          </a:xfrm>
          <a:prstGeom prst="rect">
            <a:avLst/>
          </a:prstGeom>
          <a:noFill/>
          <a:ln>
            <a:noFill/>
          </a:ln>
        </p:spPr>
      </p:pic>
      <p:sp>
        <p:nvSpPr>
          <p:cNvPr id="552" name="Google Shape;552;p41"/>
          <p:cNvSpPr txBox="1"/>
          <p:nvPr/>
        </p:nvSpPr>
        <p:spPr>
          <a:xfrm>
            <a:off x="7219527" y="2492897"/>
            <a:ext cx="360040"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2000" b="1" i="0" u="none" strike="noStrike" cap="none">
                <a:solidFill>
                  <a:srgbClr val="FF0000"/>
                </a:solidFill>
                <a:latin typeface="Arial"/>
                <a:ea typeface="Arial"/>
                <a:cs typeface="Arial"/>
                <a:sym typeface="Arial"/>
              </a:rPr>
              <a:t>X</a:t>
            </a:r>
            <a:endParaRPr/>
          </a:p>
        </p:txBody>
      </p:sp>
      <p:sp>
        <p:nvSpPr>
          <p:cNvPr id="553" name="Google Shape;553;p41"/>
          <p:cNvSpPr txBox="1"/>
          <p:nvPr/>
        </p:nvSpPr>
        <p:spPr>
          <a:xfrm>
            <a:off x="9834269" y="2427567"/>
            <a:ext cx="582211"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400" b="1" i="0" u="none" strike="noStrike" cap="none">
                <a:solidFill>
                  <a:schemeClr val="lt1"/>
                </a:solidFill>
                <a:latin typeface="Arial"/>
                <a:ea typeface="Arial"/>
                <a:cs typeface="Arial"/>
                <a:sym typeface="Arial"/>
              </a:rPr>
              <a:t>2017</a:t>
            </a:r>
            <a:endParaRPr/>
          </a:p>
        </p:txBody>
      </p:sp>
      <p:grpSp>
        <p:nvGrpSpPr>
          <p:cNvPr id="554" name="Google Shape;554;p41"/>
          <p:cNvGrpSpPr/>
          <p:nvPr/>
        </p:nvGrpSpPr>
        <p:grpSpPr>
          <a:xfrm>
            <a:off x="1890935" y="3705767"/>
            <a:ext cx="8508721" cy="2099497"/>
            <a:chOff x="412359" y="3417734"/>
            <a:chExt cx="8508721" cy="2099497"/>
          </a:xfrm>
        </p:grpSpPr>
        <p:pic>
          <p:nvPicPr>
            <p:cNvPr id="555" name="Google Shape;555;p41" descr="Google Translate - Google Chrome"/>
            <p:cNvPicPr preferRelativeResize="0"/>
            <p:nvPr/>
          </p:nvPicPr>
          <p:blipFill rotWithShape="1">
            <a:blip r:embed="rId4">
              <a:alphaModFix/>
            </a:blip>
            <a:srcRect l="1477" t="8494" r="17954" b="52027"/>
            <a:stretch/>
          </p:blipFill>
          <p:spPr>
            <a:xfrm>
              <a:off x="412359" y="3417734"/>
              <a:ext cx="7904056" cy="2099497"/>
            </a:xfrm>
            <a:prstGeom prst="rect">
              <a:avLst/>
            </a:prstGeom>
            <a:noFill/>
            <a:ln>
              <a:noFill/>
            </a:ln>
          </p:spPr>
        </p:pic>
        <p:sp>
          <p:nvSpPr>
            <p:cNvPr id="556" name="Google Shape;556;p41"/>
            <p:cNvSpPr txBox="1"/>
            <p:nvPr/>
          </p:nvSpPr>
          <p:spPr>
            <a:xfrm>
              <a:off x="8338869" y="4355812"/>
              <a:ext cx="582211"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400" b="1" i="0" u="none" strike="noStrike" cap="none">
                  <a:solidFill>
                    <a:schemeClr val="lt1"/>
                  </a:solidFill>
                  <a:latin typeface="Arial"/>
                  <a:ea typeface="Arial"/>
                  <a:cs typeface="Arial"/>
                  <a:sym typeface="Arial"/>
                </a:rPr>
                <a:t>2018</a:t>
              </a: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40"/>
          <p:cNvSpPr txBox="1">
            <a:spLocks noGrp="1"/>
          </p:cNvSpPr>
          <p:nvPr>
            <p:ph type="title"/>
          </p:nvPr>
        </p:nvSpPr>
        <p:spPr>
          <a:xfrm>
            <a:off x="838200" y="332656"/>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Vector Space </a:t>
            </a:r>
            <a:endParaRPr/>
          </a:p>
        </p:txBody>
      </p:sp>
      <p:cxnSp>
        <p:nvCxnSpPr>
          <p:cNvPr id="602" name="Google Shape;602;p40"/>
          <p:cNvCxnSpPr/>
          <p:nvPr/>
        </p:nvCxnSpPr>
        <p:spPr>
          <a:xfrm rot="10800000" flipH="1">
            <a:off x="1607258" y="5298411"/>
            <a:ext cx="3453300" cy="68700"/>
          </a:xfrm>
          <a:prstGeom prst="straightConnector1">
            <a:avLst/>
          </a:prstGeom>
          <a:noFill/>
          <a:ln w="31750" cap="flat" cmpd="sng">
            <a:solidFill>
              <a:srgbClr val="000000"/>
            </a:solidFill>
            <a:prstDash val="solid"/>
            <a:round/>
            <a:headEnd type="none" w="sm" len="sm"/>
            <a:tailEnd type="none" w="med" len="med"/>
          </a:ln>
        </p:spPr>
      </p:cxnSp>
      <p:cxnSp>
        <p:nvCxnSpPr>
          <p:cNvPr id="603" name="Google Shape;603;p40"/>
          <p:cNvCxnSpPr/>
          <p:nvPr/>
        </p:nvCxnSpPr>
        <p:spPr>
          <a:xfrm rot="10800000" flipH="1">
            <a:off x="1607258" y="2198895"/>
            <a:ext cx="2400" cy="3167100"/>
          </a:xfrm>
          <a:prstGeom prst="straightConnector1">
            <a:avLst/>
          </a:prstGeom>
          <a:noFill/>
          <a:ln w="31750" cap="flat" cmpd="sng">
            <a:solidFill>
              <a:srgbClr val="000000"/>
            </a:solidFill>
            <a:prstDash val="solid"/>
            <a:round/>
            <a:headEnd type="none" w="sm" len="sm"/>
            <a:tailEnd type="none" w="med" len="med"/>
          </a:ln>
        </p:spPr>
      </p:cxnSp>
      <p:cxnSp>
        <p:nvCxnSpPr>
          <p:cNvPr id="604" name="Google Shape;604;p40"/>
          <p:cNvCxnSpPr/>
          <p:nvPr/>
        </p:nvCxnSpPr>
        <p:spPr>
          <a:xfrm rot="10800000" flipH="1">
            <a:off x="1607262" y="3857795"/>
            <a:ext cx="785100" cy="1509300"/>
          </a:xfrm>
          <a:prstGeom prst="straightConnector1">
            <a:avLst/>
          </a:prstGeom>
          <a:noFill/>
          <a:ln w="31750" cap="flat" cmpd="sng">
            <a:solidFill>
              <a:srgbClr val="000000"/>
            </a:solidFill>
            <a:prstDash val="solid"/>
            <a:round/>
            <a:headEnd type="none" w="sm" len="sm"/>
            <a:tailEnd type="stealth" w="med" len="med"/>
          </a:ln>
        </p:spPr>
      </p:cxnSp>
      <p:sp>
        <p:nvSpPr>
          <p:cNvPr id="605" name="Google Shape;605;p40"/>
          <p:cNvSpPr txBox="1"/>
          <p:nvPr/>
        </p:nvSpPr>
        <p:spPr>
          <a:xfrm>
            <a:off x="2297174" y="3563350"/>
            <a:ext cx="769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E"/>
              <a:t>T</a:t>
            </a:r>
            <a:r>
              <a:rPr lang="en-IE"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cxnSp>
        <p:nvCxnSpPr>
          <p:cNvPr id="606" name="Google Shape;606;p40"/>
          <p:cNvCxnSpPr/>
          <p:nvPr/>
        </p:nvCxnSpPr>
        <p:spPr>
          <a:xfrm rot="10800000" flipH="1">
            <a:off x="1606425" y="4415375"/>
            <a:ext cx="2608500" cy="952800"/>
          </a:xfrm>
          <a:prstGeom prst="straightConnector1">
            <a:avLst/>
          </a:prstGeom>
          <a:noFill/>
          <a:ln w="31750" cap="flat" cmpd="sng">
            <a:solidFill>
              <a:srgbClr val="000000"/>
            </a:solidFill>
            <a:prstDash val="solid"/>
            <a:round/>
            <a:headEnd type="none" w="sm" len="sm"/>
            <a:tailEnd type="stealth" w="med" len="med"/>
          </a:ln>
        </p:spPr>
      </p:cxnSp>
      <p:sp>
        <p:nvSpPr>
          <p:cNvPr id="607" name="Google Shape;607;p40"/>
          <p:cNvSpPr txBox="1"/>
          <p:nvPr/>
        </p:nvSpPr>
        <p:spPr>
          <a:xfrm>
            <a:off x="4060622" y="4112675"/>
            <a:ext cx="1263000" cy="245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E"/>
              <a:t>T</a:t>
            </a:r>
            <a:r>
              <a:rPr lang="en-IE" sz="1400" b="0" i="0" u="none" strike="noStrike" cap="none">
                <a:solidFill>
                  <a:srgbClr val="000000"/>
                </a:solidFill>
                <a:latin typeface="Arial"/>
                <a:ea typeface="Arial"/>
                <a:cs typeface="Arial"/>
                <a:sym typeface="Arial"/>
              </a:rPr>
              <a:t>3,T10,T11</a:t>
            </a:r>
            <a:endParaRPr sz="1400" b="0" i="0" u="none" strike="noStrike" cap="none">
              <a:solidFill>
                <a:srgbClr val="000000"/>
              </a:solidFill>
              <a:latin typeface="Arial"/>
              <a:ea typeface="Arial"/>
              <a:cs typeface="Arial"/>
              <a:sym typeface="Arial"/>
            </a:endParaRPr>
          </a:p>
        </p:txBody>
      </p:sp>
      <p:cxnSp>
        <p:nvCxnSpPr>
          <p:cNvPr id="608" name="Google Shape;608;p40"/>
          <p:cNvCxnSpPr/>
          <p:nvPr/>
        </p:nvCxnSpPr>
        <p:spPr>
          <a:xfrm rot="10800000" flipH="1">
            <a:off x="1603325" y="4265075"/>
            <a:ext cx="1991700" cy="1071000"/>
          </a:xfrm>
          <a:prstGeom prst="straightConnector1">
            <a:avLst/>
          </a:prstGeom>
          <a:noFill/>
          <a:ln w="31750" cap="flat" cmpd="sng">
            <a:solidFill>
              <a:srgbClr val="000000"/>
            </a:solidFill>
            <a:prstDash val="solid"/>
            <a:round/>
            <a:headEnd type="none" w="sm" len="sm"/>
            <a:tailEnd type="stealth" w="med" len="med"/>
          </a:ln>
        </p:spPr>
      </p:cxnSp>
      <p:sp>
        <p:nvSpPr>
          <p:cNvPr id="609" name="Google Shape;609;p40"/>
          <p:cNvSpPr txBox="1"/>
          <p:nvPr/>
        </p:nvSpPr>
        <p:spPr>
          <a:xfrm>
            <a:off x="3435488" y="3943926"/>
            <a:ext cx="834900" cy="245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E"/>
              <a:t>T</a:t>
            </a:r>
            <a:r>
              <a:rPr lang="en-IE" sz="1400" b="0" i="0" u="none" strike="noStrike" cap="none">
                <a:solidFill>
                  <a:srgbClr val="000000"/>
                </a:solidFill>
                <a:latin typeface="Arial"/>
                <a:ea typeface="Arial"/>
                <a:cs typeface="Arial"/>
                <a:sym typeface="Arial"/>
              </a:rPr>
              <a:t>2,T12</a:t>
            </a:r>
            <a:endParaRPr sz="1400" b="0" i="0" u="none" strike="noStrike" cap="none">
              <a:solidFill>
                <a:srgbClr val="000000"/>
              </a:solidFill>
              <a:latin typeface="Arial"/>
              <a:ea typeface="Arial"/>
              <a:cs typeface="Arial"/>
              <a:sym typeface="Arial"/>
            </a:endParaRPr>
          </a:p>
        </p:txBody>
      </p:sp>
      <p:sp>
        <p:nvSpPr>
          <p:cNvPr id="610" name="Google Shape;610;p40"/>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150</a:t>
            </a:fld>
            <a:endParaRPr/>
          </a:p>
        </p:txBody>
      </p:sp>
      <p:sp>
        <p:nvSpPr>
          <p:cNvPr id="611" name="Google Shape;611;p40"/>
          <p:cNvSpPr/>
          <p:nvPr/>
        </p:nvSpPr>
        <p:spPr>
          <a:xfrm>
            <a:off x="6756700" y="1978150"/>
            <a:ext cx="2142000" cy="3477000"/>
          </a:xfrm>
          <a:prstGeom prst="rect">
            <a:avLst/>
          </a:prstGeom>
          <a:noFill/>
          <a:ln>
            <a:noFill/>
          </a:ln>
        </p:spPr>
        <p:txBody>
          <a:bodyPr spcFirstLastPara="1" wrap="square" lIns="91425" tIns="45700" rIns="91425" bIns="45700" anchor="t" anchorCtr="0">
            <a:noAutofit/>
          </a:bodyPr>
          <a:lstStyle/>
          <a:p>
            <a:pPr marL="0" lvl="1" indent="0" algn="just" rtl="0">
              <a:spcBef>
                <a:spcPts val="0"/>
              </a:spcBef>
              <a:spcAft>
                <a:spcPts val="0"/>
              </a:spcAft>
              <a:buClr>
                <a:schemeClr val="dk1"/>
              </a:buClr>
              <a:buFont typeface="Arial"/>
              <a:buNone/>
            </a:pPr>
            <a:r>
              <a:rPr lang="en-IE" sz="2400" b="1">
                <a:solidFill>
                  <a:schemeClr val="dk1"/>
                </a:solidFill>
                <a:latin typeface="Calibri"/>
                <a:ea typeface="Calibri"/>
                <a:cs typeface="Calibri"/>
                <a:sym typeface="Calibri"/>
              </a:rPr>
              <a:t>T1</a:t>
            </a:r>
            <a:r>
              <a:rPr lang="en-IE" sz="2400">
                <a:solidFill>
                  <a:schemeClr val="dk1"/>
                </a:solidFill>
                <a:latin typeface="Calibri"/>
                <a:ea typeface="Calibri"/>
                <a:cs typeface="Calibri"/>
                <a:sym typeface="Calibri"/>
              </a:rPr>
              <a:t>		[1,0,1]</a:t>
            </a:r>
            <a:endParaRPr sz="2400">
              <a:solidFill>
                <a:schemeClr val="dk1"/>
              </a:solidFill>
              <a:latin typeface="Calibri"/>
              <a:ea typeface="Calibri"/>
              <a:cs typeface="Calibri"/>
              <a:sym typeface="Calibri"/>
            </a:endParaRPr>
          </a:p>
          <a:p>
            <a:pPr marL="0" lvl="1" indent="0" algn="just" rtl="0">
              <a:spcBef>
                <a:spcPts val="1000"/>
              </a:spcBef>
              <a:spcAft>
                <a:spcPts val="0"/>
              </a:spcAft>
              <a:buClr>
                <a:schemeClr val="dk1"/>
              </a:buClr>
              <a:buSzPts val="2000"/>
              <a:buFont typeface="Arial"/>
              <a:buNone/>
            </a:pPr>
            <a:r>
              <a:rPr lang="en-IE" sz="2400" b="1">
                <a:solidFill>
                  <a:schemeClr val="dk1"/>
                </a:solidFill>
                <a:latin typeface="Calibri"/>
                <a:ea typeface="Calibri"/>
                <a:cs typeface="Calibri"/>
                <a:sym typeface="Calibri"/>
              </a:rPr>
              <a:t>T2	</a:t>
            </a:r>
            <a:r>
              <a:rPr lang="en-IE" sz="2400">
                <a:solidFill>
                  <a:schemeClr val="dk1"/>
                </a:solidFill>
                <a:latin typeface="Calibri"/>
                <a:ea typeface="Calibri"/>
                <a:cs typeface="Calibri"/>
                <a:sym typeface="Calibri"/>
              </a:rPr>
              <a:t>	[0,1,0]</a:t>
            </a:r>
            <a:endParaRPr sz="2400">
              <a:solidFill>
                <a:schemeClr val="dk1"/>
              </a:solidFill>
              <a:latin typeface="Calibri"/>
              <a:ea typeface="Calibri"/>
              <a:cs typeface="Calibri"/>
              <a:sym typeface="Calibri"/>
            </a:endParaRPr>
          </a:p>
          <a:p>
            <a:pPr marL="0" lvl="1" indent="0" algn="just" rtl="0">
              <a:spcBef>
                <a:spcPts val="1000"/>
              </a:spcBef>
              <a:spcAft>
                <a:spcPts val="0"/>
              </a:spcAft>
              <a:buClr>
                <a:schemeClr val="dk1"/>
              </a:buClr>
              <a:buSzPts val="2000"/>
              <a:buFont typeface="Arial"/>
              <a:buNone/>
            </a:pPr>
            <a:r>
              <a:rPr lang="en-IE" sz="2400" b="1">
                <a:solidFill>
                  <a:schemeClr val="dk1"/>
                </a:solidFill>
                <a:latin typeface="Calibri"/>
                <a:ea typeface="Calibri"/>
                <a:cs typeface="Calibri"/>
                <a:sym typeface="Calibri"/>
              </a:rPr>
              <a:t>T3	</a:t>
            </a:r>
            <a:r>
              <a:rPr lang="en-IE" sz="2400">
                <a:solidFill>
                  <a:schemeClr val="dk1"/>
                </a:solidFill>
                <a:latin typeface="Calibri"/>
                <a:ea typeface="Calibri"/>
                <a:cs typeface="Calibri"/>
                <a:sym typeface="Calibri"/>
              </a:rPr>
              <a:t>	[0,0,1]</a:t>
            </a:r>
            <a:endParaRPr sz="2400">
              <a:solidFill>
                <a:schemeClr val="dk1"/>
              </a:solidFill>
              <a:latin typeface="Calibri"/>
              <a:ea typeface="Calibri"/>
              <a:cs typeface="Calibri"/>
              <a:sym typeface="Calibri"/>
            </a:endParaRPr>
          </a:p>
          <a:p>
            <a:pPr marL="0" lvl="1" indent="0" algn="just" rtl="0">
              <a:spcBef>
                <a:spcPts val="1000"/>
              </a:spcBef>
              <a:spcAft>
                <a:spcPts val="0"/>
              </a:spcAft>
              <a:buClr>
                <a:schemeClr val="dk1"/>
              </a:buClr>
              <a:buSzPts val="2000"/>
              <a:buFont typeface="Arial"/>
              <a:buNone/>
            </a:pPr>
            <a:r>
              <a:rPr lang="en-IE" sz="2400" b="1">
                <a:solidFill>
                  <a:schemeClr val="dk1"/>
                </a:solidFill>
                <a:latin typeface="Calibri"/>
                <a:ea typeface="Calibri"/>
                <a:cs typeface="Calibri"/>
                <a:sym typeface="Calibri"/>
              </a:rPr>
              <a:t>….</a:t>
            </a:r>
            <a:endParaRPr sz="2400" b="1">
              <a:solidFill>
                <a:schemeClr val="dk1"/>
              </a:solidFill>
              <a:latin typeface="Calibri"/>
              <a:ea typeface="Calibri"/>
              <a:cs typeface="Calibri"/>
              <a:sym typeface="Calibri"/>
            </a:endParaRPr>
          </a:p>
          <a:p>
            <a:pPr marL="0" lvl="1" indent="0" algn="just" rtl="0">
              <a:spcBef>
                <a:spcPts val="1000"/>
              </a:spcBef>
              <a:spcAft>
                <a:spcPts val="0"/>
              </a:spcAft>
              <a:buClr>
                <a:schemeClr val="dk1"/>
              </a:buClr>
              <a:buSzPts val="2000"/>
              <a:buFont typeface="Arial"/>
              <a:buNone/>
            </a:pPr>
            <a:r>
              <a:rPr lang="en-IE" sz="2400" b="1">
                <a:solidFill>
                  <a:schemeClr val="dk1"/>
                </a:solidFill>
                <a:latin typeface="Calibri"/>
                <a:ea typeface="Calibri"/>
                <a:cs typeface="Calibri"/>
                <a:sym typeface="Calibri"/>
              </a:rPr>
              <a:t>T10</a:t>
            </a:r>
            <a:r>
              <a:rPr lang="en-IE" sz="2400">
                <a:solidFill>
                  <a:schemeClr val="dk1"/>
                </a:solidFill>
                <a:latin typeface="Calibri"/>
                <a:ea typeface="Calibri"/>
                <a:cs typeface="Calibri"/>
                <a:sym typeface="Calibri"/>
              </a:rPr>
              <a:t>	[0,0,1]</a:t>
            </a:r>
            <a:endParaRPr sz="2400">
              <a:solidFill>
                <a:schemeClr val="dk1"/>
              </a:solidFill>
              <a:latin typeface="Calibri"/>
              <a:ea typeface="Calibri"/>
              <a:cs typeface="Calibri"/>
              <a:sym typeface="Calibri"/>
            </a:endParaRPr>
          </a:p>
          <a:p>
            <a:pPr marL="0" lvl="1" indent="0" algn="just" rtl="0">
              <a:spcBef>
                <a:spcPts val="1000"/>
              </a:spcBef>
              <a:spcAft>
                <a:spcPts val="0"/>
              </a:spcAft>
              <a:buClr>
                <a:schemeClr val="dk1"/>
              </a:buClr>
              <a:buSzPts val="2000"/>
              <a:buFont typeface="Arial"/>
              <a:buNone/>
            </a:pPr>
            <a:r>
              <a:rPr lang="en-IE" sz="2400" b="1">
                <a:solidFill>
                  <a:schemeClr val="dk1"/>
                </a:solidFill>
                <a:latin typeface="Calibri"/>
                <a:ea typeface="Calibri"/>
                <a:cs typeface="Calibri"/>
                <a:sym typeface="Calibri"/>
              </a:rPr>
              <a:t>T11</a:t>
            </a:r>
            <a:r>
              <a:rPr lang="en-IE" sz="2400">
                <a:solidFill>
                  <a:schemeClr val="dk1"/>
                </a:solidFill>
                <a:latin typeface="Calibri"/>
                <a:ea typeface="Calibri"/>
                <a:cs typeface="Calibri"/>
                <a:sym typeface="Calibri"/>
              </a:rPr>
              <a:t>	[0,0,1]</a:t>
            </a:r>
            <a:endParaRPr sz="2400">
              <a:solidFill>
                <a:schemeClr val="dk1"/>
              </a:solidFill>
              <a:latin typeface="Calibri"/>
              <a:ea typeface="Calibri"/>
              <a:cs typeface="Calibri"/>
              <a:sym typeface="Calibri"/>
            </a:endParaRPr>
          </a:p>
          <a:p>
            <a:pPr marL="0" lvl="1" indent="0" algn="just" rtl="0">
              <a:spcBef>
                <a:spcPts val="1000"/>
              </a:spcBef>
              <a:spcAft>
                <a:spcPts val="1000"/>
              </a:spcAft>
              <a:buClr>
                <a:schemeClr val="dk1"/>
              </a:buClr>
              <a:buSzPts val="2000"/>
              <a:buFont typeface="Arial"/>
              <a:buNone/>
            </a:pPr>
            <a:r>
              <a:rPr lang="en-IE" sz="2400" b="1">
                <a:solidFill>
                  <a:schemeClr val="dk1"/>
                </a:solidFill>
                <a:latin typeface="Calibri"/>
                <a:ea typeface="Calibri"/>
                <a:cs typeface="Calibri"/>
                <a:sym typeface="Calibri"/>
              </a:rPr>
              <a:t>T12</a:t>
            </a:r>
            <a:r>
              <a:rPr lang="en-IE" sz="2400">
                <a:solidFill>
                  <a:schemeClr val="dk1"/>
                </a:solidFill>
                <a:latin typeface="Calibri"/>
                <a:ea typeface="Calibri"/>
                <a:cs typeface="Calibri"/>
                <a:sym typeface="Calibri"/>
              </a:rPr>
              <a:t>	[0,1,0]</a:t>
            </a:r>
            <a:endParaRPr sz="24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72929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41"/>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Latent Semantics</a:t>
            </a:r>
            <a:endParaRPr/>
          </a:p>
        </p:txBody>
      </p:sp>
      <p:sp>
        <p:nvSpPr>
          <p:cNvPr id="617" name="Google Shape;617;p41"/>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1600"/>
              </a:spcBef>
              <a:spcAft>
                <a:spcPts val="0"/>
              </a:spcAft>
              <a:buClr>
                <a:srgbClr val="3F3F3F"/>
              </a:buClr>
              <a:buSzPts val="2800"/>
              <a:buFont typeface="Arial"/>
              <a:buNone/>
            </a:pPr>
            <a:r>
              <a:rPr lang="en-IE"/>
              <a:t>Represent index terms by their distribution over documents</a:t>
            </a:r>
            <a:endParaRPr/>
          </a:p>
          <a:p>
            <a:pPr marL="0" lvl="0" indent="0" algn="l" rtl="0">
              <a:lnSpc>
                <a:spcPct val="90000"/>
              </a:lnSpc>
              <a:spcBef>
                <a:spcPts val="1600"/>
              </a:spcBef>
              <a:spcAft>
                <a:spcPts val="0"/>
              </a:spcAft>
              <a:buClr>
                <a:srgbClr val="3F3F3F"/>
              </a:buClr>
              <a:buSzPts val="2800"/>
              <a:buFont typeface="Arial"/>
              <a:buNone/>
            </a:pPr>
            <a:r>
              <a:rPr lang="en-IE"/>
              <a:t>Index </a:t>
            </a:r>
            <a:r>
              <a:rPr lang="en-IE" b="1"/>
              <a:t>terms with similar meaning will show similarity in distributions</a:t>
            </a:r>
            <a:r>
              <a:rPr lang="en-IE"/>
              <a:t> </a:t>
            </a:r>
            <a:endParaRPr/>
          </a:p>
          <a:p>
            <a:pPr marL="0" lvl="0" indent="0" algn="l" rtl="0">
              <a:lnSpc>
                <a:spcPct val="90000"/>
              </a:lnSpc>
              <a:spcBef>
                <a:spcPts val="1600"/>
              </a:spcBef>
              <a:spcAft>
                <a:spcPts val="0"/>
              </a:spcAft>
              <a:buClr>
                <a:srgbClr val="3F3F3F"/>
              </a:buClr>
              <a:buSzPts val="2800"/>
              <a:buFont typeface="Arial"/>
              <a:buNone/>
            </a:pPr>
            <a:r>
              <a:rPr lang="en-IE"/>
              <a:t>‘Latent Semantic Analysis’ (LSA) or ‘Latent Semantic Indexing’ (LSI)</a:t>
            </a:r>
            <a:endParaRPr/>
          </a:p>
          <a:p>
            <a:pPr marL="0" lvl="0" indent="0" algn="r" rtl="0">
              <a:lnSpc>
                <a:spcPct val="90000"/>
              </a:lnSpc>
              <a:spcBef>
                <a:spcPts val="1600"/>
              </a:spcBef>
              <a:spcAft>
                <a:spcPts val="0"/>
              </a:spcAft>
              <a:buClr>
                <a:srgbClr val="3F3F3F"/>
              </a:buClr>
              <a:buSzPts val="2800"/>
              <a:buFont typeface="Arial"/>
              <a:buNone/>
            </a:pPr>
            <a:r>
              <a:rPr lang="en-IE"/>
              <a:t>(Deerwester et al., 1990)</a:t>
            </a:r>
            <a:endParaRPr/>
          </a:p>
        </p:txBody>
      </p:sp>
      <p:sp>
        <p:nvSpPr>
          <p:cNvPr id="618" name="Google Shape;618;p41"/>
          <p:cNvSpPr txBox="1"/>
          <p:nvPr/>
        </p:nvSpPr>
        <p:spPr>
          <a:xfrm>
            <a:off x="3590800" y="6025800"/>
            <a:ext cx="8605500" cy="53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IE" sz="1200" b="0" i="1" u="none" strike="noStrike" cap="none">
                <a:solidFill>
                  <a:schemeClr val="dk1"/>
                </a:solidFill>
                <a:latin typeface="Arial"/>
                <a:ea typeface="Arial"/>
                <a:cs typeface="Arial"/>
                <a:sym typeface="Arial"/>
              </a:rPr>
              <a:t>Deerwester, S., Dumais, S.T., Furnas, G.W., Landauer, T.K. and Harshman, R., 1990. Indexing by latent semantic analysis. Journal of the American society for information science, 41(6), pp.391-407.</a:t>
            </a:r>
            <a:endParaRPr sz="1200" b="0" i="1" u="none" strike="noStrike" cap="none">
              <a:solidFill>
                <a:schemeClr val="dk1"/>
              </a:solidFill>
              <a:latin typeface="Arial"/>
              <a:ea typeface="Arial"/>
              <a:cs typeface="Arial"/>
              <a:sym typeface="Arial"/>
            </a:endParaRPr>
          </a:p>
        </p:txBody>
      </p:sp>
      <p:sp>
        <p:nvSpPr>
          <p:cNvPr id="619" name="Google Shape;619;p41"/>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151</a:t>
            </a:fld>
            <a:endParaRPr/>
          </a:p>
        </p:txBody>
      </p:sp>
    </p:spTree>
    <p:extLst>
      <p:ext uri="{BB962C8B-B14F-4D97-AF65-F5344CB8AC3E}">
        <p14:creationId xmlns:p14="http://schemas.microsoft.com/office/powerpoint/2010/main" val="42050844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42"/>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Overview</a:t>
            </a:r>
            <a:endParaRPr/>
          </a:p>
        </p:txBody>
      </p:sp>
      <p:sp>
        <p:nvSpPr>
          <p:cNvPr id="625" name="Google Shape;625;p42"/>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rgbClr val="3F3F3F"/>
              </a:buClr>
              <a:buSzPts val="2800"/>
              <a:buFont typeface="Arial"/>
              <a:buNone/>
            </a:pPr>
            <a:r>
              <a:rPr lang="en-IE" sz="3200"/>
              <a:t>Vector Space Model </a:t>
            </a:r>
            <a:endParaRPr sz="3200"/>
          </a:p>
          <a:p>
            <a:pPr marL="0" marR="0" lvl="0" indent="0" algn="l" rtl="0">
              <a:lnSpc>
                <a:spcPct val="100000"/>
              </a:lnSpc>
              <a:spcBef>
                <a:spcPts val="1000"/>
              </a:spcBef>
              <a:spcAft>
                <a:spcPts val="0"/>
              </a:spcAft>
              <a:buClr>
                <a:srgbClr val="3F3F3F"/>
              </a:buClr>
              <a:buSzPts val="2800"/>
              <a:buFont typeface="Arial"/>
              <a:buNone/>
            </a:pPr>
            <a:r>
              <a:rPr lang="en-IE" sz="3200" b="1" i="0" u="none" strike="noStrike" cap="none">
                <a:solidFill>
                  <a:srgbClr val="3F3F3F"/>
                </a:solidFill>
              </a:rPr>
              <a:t>Distributional Semantics</a:t>
            </a:r>
            <a:endParaRPr sz="3200" b="1" i="0" u="none" strike="noStrike" cap="none">
              <a:solidFill>
                <a:srgbClr val="3F3F3F"/>
              </a:solidFill>
            </a:endParaRPr>
          </a:p>
          <a:p>
            <a:pPr marL="0" marR="0" lvl="0" indent="0" algn="l" rtl="0">
              <a:lnSpc>
                <a:spcPct val="100000"/>
              </a:lnSpc>
              <a:spcBef>
                <a:spcPts val="1000"/>
              </a:spcBef>
              <a:spcAft>
                <a:spcPts val="0"/>
              </a:spcAft>
              <a:buClr>
                <a:srgbClr val="3F3F3F"/>
              </a:buClr>
              <a:buSzPts val="2800"/>
              <a:buFont typeface="Arial"/>
              <a:buNone/>
            </a:pPr>
            <a:r>
              <a:rPr lang="en-IE" sz="3200"/>
              <a:t>Context in Distributional Representations</a:t>
            </a:r>
            <a:endParaRPr sz="3200"/>
          </a:p>
          <a:p>
            <a:pPr marL="0" lvl="0" indent="0" algn="l" rtl="0">
              <a:lnSpc>
                <a:spcPct val="100000"/>
              </a:lnSpc>
              <a:spcBef>
                <a:spcPts val="1000"/>
              </a:spcBef>
              <a:spcAft>
                <a:spcPts val="0"/>
              </a:spcAft>
              <a:buClr>
                <a:srgbClr val="3F3F3F"/>
              </a:buClr>
              <a:buSzPts val="2800"/>
              <a:buFont typeface="Arial"/>
              <a:buNone/>
            </a:pPr>
            <a:r>
              <a:rPr lang="en-IE" sz="3200"/>
              <a:t>Word Embeddings </a:t>
            </a:r>
            <a:endParaRPr sz="3200"/>
          </a:p>
          <a:p>
            <a:pPr marL="0" lvl="0" indent="0" algn="l" rtl="0">
              <a:lnSpc>
                <a:spcPct val="100000"/>
              </a:lnSpc>
              <a:spcBef>
                <a:spcPts val="1000"/>
              </a:spcBef>
              <a:spcAft>
                <a:spcPts val="0"/>
              </a:spcAft>
              <a:buClr>
                <a:srgbClr val="3F3F3F"/>
              </a:buClr>
              <a:buSzPts val="2800"/>
              <a:buFont typeface="Arial"/>
              <a:buNone/>
            </a:pPr>
            <a:endParaRPr sz="3200"/>
          </a:p>
          <a:p>
            <a:pPr marL="0" marR="0" lvl="0" indent="0" algn="l" rtl="0">
              <a:lnSpc>
                <a:spcPct val="90000"/>
              </a:lnSpc>
              <a:spcBef>
                <a:spcPts val="1600"/>
              </a:spcBef>
              <a:spcAft>
                <a:spcPts val="0"/>
              </a:spcAft>
              <a:buClr>
                <a:srgbClr val="3F3F3F"/>
              </a:buClr>
              <a:buSzPts val="2800"/>
              <a:buFont typeface="Arial"/>
              <a:buNone/>
            </a:pPr>
            <a:endParaRPr sz="3200"/>
          </a:p>
        </p:txBody>
      </p:sp>
      <p:sp>
        <p:nvSpPr>
          <p:cNvPr id="626" name="Google Shape;626;p42"/>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152</a:t>
            </a:fld>
            <a:endParaRPr/>
          </a:p>
        </p:txBody>
      </p:sp>
    </p:spTree>
    <p:extLst>
      <p:ext uri="{BB962C8B-B14F-4D97-AF65-F5344CB8AC3E}">
        <p14:creationId xmlns:p14="http://schemas.microsoft.com/office/powerpoint/2010/main" val="1610883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4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Distributional Hypothesis </a:t>
            </a:r>
            <a:endParaRPr sz="4400" b="0" i="0" u="none" strike="noStrike" cap="none">
              <a:solidFill>
                <a:srgbClr val="75114A"/>
              </a:solidFill>
              <a:latin typeface="Calibri"/>
              <a:ea typeface="Calibri"/>
              <a:cs typeface="Calibri"/>
              <a:sym typeface="Calibri"/>
            </a:endParaRPr>
          </a:p>
        </p:txBody>
      </p:sp>
      <p:sp>
        <p:nvSpPr>
          <p:cNvPr id="632" name="Google Shape;632;p43"/>
          <p:cNvSpPr txBox="1">
            <a:spLocks noGrp="1"/>
          </p:cNvSpPr>
          <p:nvPr>
            <p:ph type="body" idx="1"/>
          </p:nvPr>
        </p:nvSpPr>
        <p:spPr>
          <a:xfrm>
            <a:off x="838200" y="3581400"/>
            <a:ext cx="9990600" cy="2001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3F3F3F"/>
              </a:buClr>
              <a:buSzPts val="2800"/>
              <a:buFont typeface="Arial"/>
              <a:buNone/>
            </a:pPr>
            <a:r>
              <a:rPr lang="en-IE"/>
              <a:t>“you shall know a word by the company it keeps” -  (Firth 1957)</a:t>
            </a:r>
            <a:endParaRPr/>
          </a:p>
          <a:p>
            <a:pPr marL="0" marR="0" lvl="0" indent="0" algn="l" rtl="0">
              <a:lnSpc>
                <a:spcPct val="100000"/>
              </a:lnSpc>
              <a:spcBef>
                <a:spcPts val="1000"/>
              </a:spcBef>
              <a:spcAft>
                <a:spcPts val="0"/>
              </a:spcAft>
              <a:buClr>
                <a:srgbClr val="3F3F3F"/>
              </a:buClr>
              <a:buSzPts val="2800"/>
              <a:buFont typeface="Arial"/>
              <a:buNone/>
            </a:pPr>
            <a:r>
              <a:rPr lang="en-IE" i="1"/>
              <a:t>cat </a:t>
            </a:r>
            <a:r>
              <a:rPr lang="en-IE"/>
              <a:t>and </a:t>
            </a:r>
            <a:r>
              <a:rPr lang="en-IE" i="1"/>
              <a:t>dog </a:t>
            </a:r>
            <a:r>
              <a:rPr lang="en-IE"/>
              <a:t>occur in similar contexts, therefore similar in meaning</a:t>
            </a:r>
            <a:endParaRPr/>
          </a:p>
          <a:p>
            <a:pPr marL="0" marR="0" lvl="0" indent="0" algn="l" rtl="0">
              <a:lnSpc>
                <a:spcPct val="100000"/>
              </a:lnSpc>
              <a:spcBef>
                <a:spcPts val="1000"/>
              </a:spcBef>
              <a:spcAft>
                <a:spcPts val="1000"/>
              </a:spcAft>
              <a:buClr>
                <a:srgbClr val="3F3F3F"/>
              </a:buClr>
              <a:buSzPts val="2800"/>
              <a:buFont typeface="Arial"/>
              <a:buNone/>
            </a:pPr>
            <a:r>
              <a:rPr lang="en-IE" b="1"/>
              <a:t>Distributional Semantics </a:t>
            </a:r>
            <a:endParaRPr b="1"/>
          </a:p>
        </p:txBody>
      </p:sp>
      <p:sp>
        <p:nvSpPr>
          <p:cNvPr id="633" name="Google Shape;633;p43"/>
          <p:cNvSpPr txBox="1"/>
          <p:nvPr/>
        </p:nvSpPr>
        <p:spPr>
          <a:xfrm>
            <a:off x="5159896" y="6165304"/>
            <a:ext cx="68409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IE" sz="1200" b="0" i="1" u="none" strike="noStrike" cap="none">
                <a:solidFill>
                  <a:srgbClr val="000000"/>
                </a:solidFill>
                <a:latin typeface="Arial"/>
                <a:ea typeface="Arial"/>
                <a:cs typeface="Arial"/>
                <a:sym typeface="Arial"/>
              </a:rPr>
              <a:t>Firth, J.R. (1957). "A synopsis of linguistic theory 1930-1955". Studies in Linguistic Analysis: 1–32</a:t>
            </a:r>
            <a:endParaRPr sz="1200" b="0" i="0" u="none" strike="noStrike" cap="none">
              <a:solidFill>
                <a:srgbClr val="000000"/>
              </a:solidFill>
              <a:latin typeface="Arial"/>
              <a:ea typeface="Arial"/>
              <a:cs typeface="Arial"/>
              <a:sym typeface="Arial"/>
            </a:endParaRPr>
          </a:p>
        </p:txBody>
      </p:sp>
      <p:pic>
        <p:nvPicPr>
          <p:cNvPr id="634" name="Google Shape;634;p43"/>
          <p:cNvPicPr preferRelativeResize="0"/>
          <p:nvPr/>
        </p:nvPicPr>
        <p:blipFill rotWithShape="1">
          <a:blip r:embed="rId3">
            <a:alphaModFix/>
          </a:blip>
          <a:srcRect/>
          <a:stretch/>
        </p:blipFill>
        <p:spPr>
          <a:xfrm>
            <a:off x="9760425" y="256000"/>
            <a:ext cx="2133600" cy="3048000"/>
          </a:xfrm>
          <a:prstGeom prst="rect">
            <a:avLst/>
          </a:prstGeom>
          <a:noFill/>
          <a:ln>
            <a:noFill/>
          </a:ln>
        </p:spPr>
      </p:pic>
      <p:sp>
        <p:nvSpPr>
          <p:cNvPr id="635" name="Google Shape;635;p43"/>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153</a:t>
            </a:fld>
            <a:endParaRPr/>
          </a:p>
        </p:txBody>
      </p:sp>
    </p:spTree>
    <p:extLst>
      <p:ext uri="{BB962C8B-B14F-4D97-AF65-F5344CB8AC3E}">
        <p14:creationId xmlns:p14="http://schemas.microsoft.com/office/powerpoint/2010/main" val="32066719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44"/>
          <p:cNvSpPr txBox="1">
            <a:spLocks noGrp="1"/>
          </p:cNvSpPr>
          <p:nvPr>
            <p:ph type="title"/>
          </p:nvPr>
        </p:nvSpPr>
        <p:spPr>
          <a:xfrm>
            <a:off x="838200" y="365125"/>
            <a:ext cx="110799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Distributional Semantics - Context Words </a:t>
            </a:r>
            <a:endParaRPr/>
          </a:p>
        </p:txBody>
      </p:sp>
      <p:pic>
        <p:nvPicPr>
          <p:cNvPr id="641" name="Google Shape;641;p44"/>
          <p:cNvPicPr preferRelativeResize="0"/>
          <p:nvPr/>
        </p:nvPicPr>
        <p:blipFill rotWithShape="1">
          <a:blip r:embed="rId3">
            <a:alphaModFix/>
          </a:blip>
          <a:srcRect l="7931" t="37442" r="13229" b="20439"/>
          <a:stretch/>
        </p:blipFill>
        <p:spPr>
          <a:xfrm>
            <a:off x="1002100" y="3634800"/>
            <a:ext cx="7102248" cy="2134250"/>
          </a:xfrm>
          <a:prstGeom prst="rect">
            <a:avLst/>
          </a:prstGeom>
          <a:noFill/>
          <a:ln>
            <a:noFill/>
          </a:ln>
        </p:spPr>
      </p:pic>
      <p:pic>
        <p:nvPicPr>
          <p:cNvPr id="642" name="Google Shape;642;p44"/>
          <p:cNvPicPr preferRelativeResize="0"/>
          <p:nvPr/>
        </p:nvPicPr>
        <p:blipFill rotWithShape="1">
          <a:blip r:embed="rId4">
            <a:alphaModFix/>
          </a:blip>
          <a:srcRect l="8101" t="38113" r="13008" b="20287"/>
          <a:stretch/>
        </p:blipFill>
        <p:spPr>
          <a:xfrm>
            <a:off x="983300" y="1357300"/>
            <a:ext cx="7139851" cy="2117675"/>
          </a:xfrm>
          <a:prstGeom prst="rect">
            <a:avLst/>
          </a:prstGeom>
          <a:noFill/>
          <a:ln>
            <a:noFill/>
          </a:ln>
        </p:spPr>
      </p:pic>
      <p:sp>
        <p:nvSpPr>
          <p:cNvPr id="643" name="Google Shape;643;p44"/>
          <p:cNvSpPr txBox="1"/>
          <p:nvPr/>
        </p:nvSpPr>
        <p:spPr>
          <a:xfrm>
            <a:off x="7096725" y="6126275"/>
            <a:ext cx="4943100" cy="365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IE" sz="1200"/>
              <a:t>Concordance examples generated with </a:t>
            </a:r>
            <a:r>
              <a:rPr lang="en-IE" sz="1200" u="sng">
                <a:solidFill>
                  <a:schemeClr val="hlink"/>
                </a:solidFill>
                <a:hlinkClick r:id="rId5"/>
              </a:rPr>
              <a:t>https://www.lextutor.ca/conc/</a:t>
            </a:r>
            <a:r>
              <a:rPr lang="en-IE" sz="1200"/>
              <a:t> </a:t>
            </a:r>
            <a:endParaRPr sz="1200"/>
          </a:p>
        </p:txBody>
      </p:sp>
      <p:sp>
        <p:nvSpPr>
          <p:cNvPr id="644" name="Google Shape;644;p44"/>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IE"/>
              <a:t>154</a:t>
            </a:fld>
            <a:endParaRPr/>
          </a:p>
        </p:txBody>
      </p:sp>
    </p:spTree>
    <p:extLst>
      <p:ext uri="{BB962C8B-B14F-4D97-AF65-F5344CB8AC3E}">
        <p14:creationId xmlns:p14="http://schemas.microsoft.com/office/powerpoint/2010/main" val="31859231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4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Target and Context Words in a Corpus</a:t>
            </a:r>
            <a:r>
              <a:rPr lang="en-IE" sz="4400" b="0" u="none" strike="noStrike" cap="none">
                <a:solidFill>
                  <a:srgbClr val="75114A"/>
                </a:solidFill>
                <a:latin typeface="Calibri"/>
                <a:ea typeface="Calibri"/>
                <a:cs typeface="Calibri"/>
                <a:sym typeface="Calibri"/>
              </a:rPr>
              <a:t> </a:t>
            </a:r>
            <a:endParaRPr/>
          </a:p>
        </p:txBody>
      </p:sp>
      <p:sp>
        <p:nvSpPr>
          <p:cNvPr id="650" name="Google Shape;650;p45"/>
          <p:cNvSpPr txBox="1">
            <a:spLocks noGrp="1"/>
          </p:cNvSpPr>
          <p:nvPr>
            <p:ph type="body" idx="1"/>
          </p:nvPr>
        </p:nvSpPr>
        <p:spPr>
          <a:xfrm>
            <a:off x="838200" y="1601000"/>
            <a:ext cx="10515600" cy="406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F3F"/>
              </a:buClr>
              <a:buSzPts val="2800"/>
              <a:buFont typeface="Arial"/>
              <a:buNone/>
            </a:pPr>
            <a:r>
              <a:rPr lang="en-IE" sz="2000" b="1"/>
              <a:t>Corpus</a:t>
            </a:r>
            <a:endParaRPr sz="2000" b="1" i="1"/>
          </a:p>
          <a:p>
            <a:pPr marL="457200" marR="0" lvl="0" indent="0" algn="l" rtl="0">
              <a:lnSpc>
                <a:spcPct val="100000"/>
              </a:lnSpc>
              <a:spcBef>
                <a:spcPts val="1000"/>
              </a:spcBef>
              <a:spcAft>
                <a:spcPts val="0"/>
              </a:spcAft>
              <a:buClr>
                <a:srgbClr val="3F3F3F"/>
              </a:buClr>
              <a:buSzPts val="2800"/>
              <a:buFont typeface="Arial"/>
              <a:buNone/>
            </a:pPr>
            <a:r>
              <a:rPr lang="en-IE" sz="2000" i="1" u="none" strike="noStrike" cap="none">
                <a:solidFill>
                  <a:srgbClr val="3F3F3F"/>
                </a:solidFill>
              </a:rPr>
              <a:t>The cat lies on the mat.</a:t>
            </a:r>
            <a:endParaRPr sz="2000"/>
          </a:p>
          <a:p>
            <a:pPr marL="457200" marR="0" lvl="0" indent="0" algn="l" rtl="0">
              <a:lnSpc>
                <a:spcPct val="100000"/>
              </a:lnSpc>
              <a:spcBef>
                <a:spcPts val="1000"/>
              </a:spcBef>
              <a:spcAft>
                <a:spcPts val="0"/>
              </a:spcAft>
              <a:buClr>
                <a:srgbClr val="3F3F3F"/>
              </a:buClr>
              <a:buSzPts val="2800"/>
              <a:buFont typeface="Arial"/>
              <a:buNone/>
            </a:pPr>
            <a:r>
              <a:rPr lang="en-IE" sz="2000" i="1" u="none" strike="noStrike" cap="none">
                <a:solidFill>
                  <a:srgbClr val="3F3F3F"/>
                </a:solidFill>
              </a:rPr>
              <a:t>The </a:t>
            </a:r>
            <a:r>
              <a:rPr lang="en-IE" sz="2000" i="1"/>
              <a:t>dog </a:t>
            </a:r>
            <a:r>
              <a:rPr lang="en-IE" sz="2000" i="1" u="none" strike="noStrike" cap="none">
                <a:solidFill>
                  <a:srgbClr val="3F3F3F"/>
                </a:solidFill>
              </a:rPr>
              <a:t>lies on the floor.		</a:t>
            </a:r>
            <a:endParaRPr sz="2000" i="0" u="none" strike="noStrike" cap="none">
              <a:solidFill>
                <a:srgbClr val="3F3F3F"/>
              </a:solidFill>
            </a:endParaRPr>
          </a:p>
          <a:p>
            <a:pPr marL="457200" marR="0" lvl="0" indent="0" algn="l" rtl="0">
              <a:lnSpc>
                <a:spcPct val="100000"/>
              </a:lnSpc>
              <a:spcBef>
                <a:spcPts val="1000"/>
              </a:spcBef>
              <a:spcAft>
                <a:spcPts val="0"/>
              </a:spcAft>
              <a:buClr>
                <a:srgbClr val="3F3F3F"/>
              </a:buClr>
              <a:buSzPts val="2800"/>
              <a:buFont typeface="Arial"/>
              <a:buNone/>
            </a:pPr>
            <a:r>
              <a:rPr lang="en-IE" sz="2000" i="1"/>
              <a:t>The</a:t>
            </a:r>
            <a:r>
              <a:rPr lang="en-IE" sz="2000" i="1" u="none" strike="noStrike" cap="none">
                <a:solidFill>
                  <a:srgbClr val="3F3F3F"/>
                </a:solidFill>
              </a:rPr>
              <a:t> cat sits near the door.</a:t>
            </a:r>
            <a:endParaRPr sz="2000" i="1" u="none" strike="noStrike" cap="none">
              <a:solidFill>
                <a:srgbClr val="3F3F3F"/>
              </a:solidFill>
            </a:endParaRPr>
          </a:p>
          <a:p>
            <a:pPr marL="457200" marR="0" lvl="0" indent="0" algn="l" rtl="0">
              <a:lnSpc>
                <a:spcPct val="100000"/>
              </a:lnSpc>
              <a:spcBef>
                <a:spcPts val="1000"/>
              </a:spcBef>
              <a:spcAft>
                <a:spcPts val="0"/>
              </a:spcAft>
              <a:buClr>
                <a:srgbClr val="3F3F3F"/>
              </a:buClr>
              <a:buSzPts val="2800"/>
              <a:buFont typeface="Arial"/>
              <a:buNone/>
            </a:pPr>
            <a:r>
              <a:rPr lang="en-IE" sz="2000" i="1"/>
              <a:t>The dog lies near the door</a:t>
            </a:r>
            <a:endParaRPr sz="2000" i="1"/>
          </a:p>
          <a:p>
            <a:pPr marL="0" lvl="0" indent="0" algn="l" rtl="0">
              <a:lnSpc>
                <a:spcPct val="100000"/>
              </a:lnSpc>
              <a:spcBef>
                <a:spcPts val="1000"/>
              </a:spcBef>
              <a:spcAft>
                <a:spcPts val="0"/>
              </a:spcAft>
              <a:buClr>
                <a:srgbClr val="3F3F3F"/>
              </a:buClr>
              <a:buSzPts val="2800"/>
              <a:buFont typeface="Arial"/>
              <a:buNone/>
            </a:pPr>
            <a:r>
              <a:rPr lang="en-IE" sz="2000" b="1"/>
              <a:t>Targets</a:t>
            </a:r>
            <a:endParaRPr sz="2000" b="1"/>
          </a:p>
          <a:p>
            <a:pPr marL="457200" lvl="0" indent="0" algn="l" rtl="0">
              <a:lnSpc>
                <a:spcPct val="100000"/>
              </a:lnSpc>
              <a:spcBef>
                <a:spcPts val="1000"/>
              </a:spcBef>
              <a:spcAft>
                <a:spcPts val="0"/>
              </a:spcAft>
              <a:buClr>
                <a:srgbClr val="3F3F3F"/>
              </a:buClr>
              <a:buSzPts val="2800"/>
              <a:buFont typeface="Arial"/>
              <a:buNone/>
            </a:pPr>
            <a:r>
              <a:rPr lang="en-IE" sz="2000" i="1"/>
              <a:t>cat, dog</a:t>
            </a:r>
            <a:endParaRPr sz="2000" i="1"/>
          </a:p>
          <a:p>
            <a:pPr marL="0" lvl="0" indent="0" algn="l" rtl="0">
              <a:lnSpc>
                <a:spcPct val="100000"/>
              </a:lnSpc>
              <a:spcBef>
                <a:spcPts val="1000"/>
              </a:spcBef>
              <a:spcAft>
                <a:spcPts val="0"/>
              </a:spcAft>
              <a:buClr>
                <a:srgbClr val="3F3F3F"/>
              </a:buClr>
              <a:buSzPts val="2800"/>
              <a:buFont typeface="Arial"/>
              <a:buNone/>
            </a:pPr>
            <a:r>
              <a:rPr lang="en-IE" sz="2000" b="1"/>
              <a:t>Vocabulary of context words (V)</a:t>
            </a:r>
            <a:endParaRPr sz="2000" b="1"/>
          </a:p>
          <a:p>
            <a:pPr marL="457200" lvl="0" indent="0" algn="l" rtl="0">
              <a:lnSpc>
                <a:spcPct val="100000"/>
              </a:lnSpc>
              <a:spcBef>
                <a:spcPts val="1000"/>
              </a:spcBef>
              <a:spcAft>
                <a:spcPts val="0"/>
              </a:spcAft>
              <a:buClr>
                <a:srgbClr val="3F3F3F"/>
              </a:buClr>
              <a:buSzPts val="2800"/>
              <a:buFont typeface="Arial"/>
              <a:buNone/>
            </a:pPr>
            <a:r>
              <a:rPr lang="en-IE" sz="2000" i="1"/>
              <a:t>the, lies, on, mat, floor, sits, near, door</a:t>
            </a:r>
            <a:endParaRPr sz="2000" i="1"/>
          </a:p>
          <a:p>
            <a:pPr marL="457200" lvl="0" indent="-228600" algn="l" rtl="0">
              <a:spcBef>
                <a:spcPts val="1600"/>
              </a:spcBef>
              <a:spcAft>
                <a:spcPts val="0"/>
              </a:spcAft>
              <a:buClr>
                <a:srgbClr val="3F3F3F"/>
              </a:buClr>
              <a:buSzPts val="2800"/>
              <a:buFont typeface="Arial"/>
              <a:buNone/>
            </a:pPr>
            <a:endParaRPr/>
          </a:p>
          <a:p>
            <a:pPr marL="457200" marR="0" lvl="0" indent="-228600" algn="l" rtl="0">
              <a:lnSpc>
                <a:spcPct val="90000"/>
              </a:lnSpc>
              <a:spcBef>
                <a:spcPts val="1600"/>
              </a:spcBef>
              <a:spcAft>
                <a:spcPts val="0"/>
              </a:spcAft>
              <a:buClr>
                <a:srgbClr val="3F3F3F"/>
              </a:buClr>
              <a:buSzPts val="2800"/>
              <a:buFont typeface="Arial"/>
              <a:buNone/>
            </a:pPr>
            <a:endParaRPr sz="2000" b="1"/>
          </a:p>
        </p:txBody>
      </p:sp>
      <p:sp>
        <p:nvSpPr>
          <p:cNvPr id="651" name="Google Shape;651;p45"/>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155</a:t>
            </a:fld>
            <a:endParaRPr/>
          </a:p>
        </p:txBody>
      </p:sp>
    </p:spTree>
    <p:extLst>
      <p:ext uri="{BB962C8B-B14F-4D97-AF65-F5344CB8AC3E}">
        <p14:creationId xmlns:p14="http://schemas.microsoft.com/office/powerpoint/2010/main" val="10131948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46"/>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u="none" strike="noStrike" cap="none">
                <a:solidFill>
                  <a:srgbClr val="75114A"/>
                </a:solidFill>
                <a:latin typeface="Calibri"/>
                <a:ea typeface="Calibri"/>
                <a:cs typeface="Calibri"/>
                <a:sym typeface="Calibri"/>
              </a:rPr>
              <a:t>Co-occurrence Matrix</a:t>
            </a:r>
            <a:r>
              <a:rPr lang="en-IE"/>
              <a:t> (Context N=1)</a:t>
            </a:r>
            <a:endParaRPr/>
          </a:p>
        </p:txBody>
      </p:sp>
      <p:sp>
        <p:nvSpPr>
          <p:cNvPr id="657" name="Google Shape;657;p46"/>
          <p:cNvSpPr txBox="1">
            <a:spLocks noGrp="1"/>
          </p:cNvSpPr>
          <p:nvPr>
            <p:ph type="body" idx="1"/>
          </p:nvPr>
        </p:nvSpPr>
        <p:spPr>
          <a:xfrm>
            <a:off x="838200" y="1601000"/>
            <a:ext cx="10515600" cy="406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F3F"/>
              </a:buClr>
              <a:buSzPts val="2800"/>
              <a:buFont typeface="Arial"/>
              <a:buNone/>
            </a:pPr>
            <a:r>
              <a:rPr lang="en-IE" sz="2000" b="1"/>
              <a:t>Corpus</a:t>
            </a:r>
            <a:endParaRPr sz="2000" b="1" i="1"/>
          </a:p>
          <a:p>
            <a:pPr marL="457200" marR="0" lvl="0" indent="0" algn="l" rtl="0">
              <a:lnSpc>
                <a:spcPct val="100000"/>
              </a:lnSpc>
              <a:spcBef>
                <a:spcPts val="1000"/>
              </a:spcBef>
              <a:spcAft>
                <a:spcPts val="0"/>
              </a:spcAft>
              <a:buClr>
                <a:srgbClr val="3F3F3F"/>
              </a:buClr>
              <a:buSzPts val="2800"/>
              <a:buFont typeface="Arial"/>
              <a:buNone/>
            </a:pPr>
            <a:r>
              <a:rPr lang="en-IE" sz="2000" b="1" i="1" u="none" strike="noStrike" cap="none">
                <a:solidFill>
                  <a:srgbClr val="3F3F3F"/>
                </a:solidFill>
              </a:rPr>
              <a:t>The cat lies</a:t>
            </a:r>
            <a:r>
              <a:rPr lang="en-IE" sz="2000" i="1" u="none" strike="noStrike" cap="none">
                <a:solidFill>
                  <a:srgbClr val="3F3F3F"/>
                </a:solidFill>
              </a:rPr>
              <a:t> on the mat.</a:t>
            </a:r>
            <a:endParaRPr sz="2000"/>
          </a:p>
          <a:p>
            <a:pPr marL="457200" marR="0" lvl="0" indent="0" algn="l" rtl="0">
              <a:lnSpc>
                <a:spcPct val="100000"/>
              </a:lnSpc>
              <a:spcBef>
                <a:spcPts val="1000"/>
              </a:spcBef>
              <a:spcAft>
                <a:spcPts val="0"/>
              </a:spcAft>
              <a:buClr>
                <a:srgbClr val="3F3F3F"/>
              </a:buClr>
              <a:buSzPts val="2800"/>
              <a:buFont typeface="Arial"/>
              <a:buNone/>
            </a:pPr>
            <a:r>
              <a:rPr lang="en-IE" sz="2000" i="1" u="none" strike="noStrike" cap="none">
                <a:solidFill>
                  <a:srgbClr val="3F3F3F"/>
                </a:solidFill>
              </a:rPr>
              <a:t>The </a:t>
            </a:r>
            <a:r>
              <a:rPr lang="en-IE" sz="2000" i="1"/>
              <a:t>dog </a:t>
            </a:r>
            <a:r>
              <a:rPr lang="en-IE" sz="2000" i="1" u="none" strike="noStrike" cap="none">
                <a:solidFill>
                  <a:srgbClr val="3F3F3F"/>
                </a:solidFill>
              </a:rPr>
              <a:t>lies on the floor.		</a:t>
            </a:r>
            <a:endParaRPr sz="2000" i="0" u="none" strike="noStrike" cap="none">
              <a:solidFill>
                <a:srgbClr val="3F3F3F"/>
              </a:solidFill>
            </a:endParaRPr>
          </a:p>
          <a:p>
            <a:pPr marL="457200" marR="0" lvl="0" indent="0" algn="l" rtl="0">
              <a:lnSpc>
                <a:spcPct val="100000"/>
              </a:lnSpc>
              <a:spcBef>
                <a:spcPts val="1000"/>
              </a:spcBef>
              <a:spcAft>
                <a:spcPts val="0"/>
              </a:spcAft>
              <a:buClr>
                <a:srgbClr val="3F3F3F"/>
              </a:buClr>
              <a:buSzPts val="2800"/>
              <a:buFont typeface="Arial"/>
              <a:buNone/>
            </a:pPr>
            <a:r>
              <a:rPr lang="en-IE" sz="2000" i="1"/>
              <a:t>The</a:t>
            </a:r>
            <a:r>
              <a:rPr lang="en-IE" sz="2000" i="1" u="none" strike="noStrike" cap="none">
                <a:solidFill>
                  <a:srgbClr val="3F3F3F"/>
                </a:solidFill>
              </a:rPr>
              <a:t> cat sits near the door.</a:t>
            </a:r>
            <a:endParaRPr sz="2000" i="1" u="none" strike="noStrike" cap="none">
              <a:solidFill>
                <a:srgbClr val="3F3F3F"/>
              </a:solidFill>
            </a:endParaRPr>
          </a:p>
          <a:p>
            <a:pPr marL="457200" marR="0" lvl="0" indent="0" algn="l" rtl="0">
              <a:lnSpc>
                <a:spcPct val="100000"/>
              </a:lnSpc>
              <a:spcBef>
                <a:spcPts val="1000"/>
              </a:spcBef>
              <a:spcAft>
                <a:spcPts val="0"/>
              </a:spcAft>
              <a:buClr>
                <a:srgbClr val="3F3F3F"/>
              </a:buClr>
              <a:buSzPts val="2800"/>
              <a:buFont typeface="Arial"/>
              <a:buNone/>
            </a:pPr>
            <a:r>
              <a:rPr lang="en-IE" sz="2000" i="1"/>
              <a:t>The dog lies near the door</a:t>
            </a:r>
            <a:endParaRPr sz="2000" i="1"/>
          </a:p>
          <a:p>
            <a:pPr marL="0" lvl="0" indent="0" algn="l" rtl="0">
              <a:lnSpc>
                <a:spcPct val="100000"/>
              </a:lnSpc>
              <a:spcBef>
                <a:spcPts val="1000"/>
              </a:spcBef>
              <a:spcAft>
                <a:spcPts val="0"/>
              </a:spcAft>
              <a:buClr>
                <a:srgbClr val="3F3F3F"/>
              </a:buClr>
              <a:buSzPts val="2800"/>
              <a:buFont typeface="Arial"/>
              <a:buNone/>
            </a:pPr>
            <a:r>
              <a:rPr lang="en-IE" sz="2000" b="1"/>
              <a:t>Targets</a:t>
            </a:r>
            <a:endParaRPr sz="2000" b="1"/>
          </a:p>
          <a:p>
            <a:pPr marL="457200" lvl="0" indent="0" algn="l" rtl="0">
              <a:lnSpc>
                <a:spcPct val="100000"/>
              </a:lnSpc>
              <a:spcBef>
                <a:spcPts val="1000"/>
              </a:spcBef>
              <a:spcAft>
                <a:spcPts val="0"/>
              </a:spcAft>
              <a:buClr>
                <a:srgbClr val="3F3F3F"/>
              </a:buClr>
              <a:buSzPts val="2800"/>
              <a:buFont typeface="Arial"/>
              <a:buNone/>
            </a:pPr>
            <a:r>
              <a:rPr lang="en-IE" sz="2000" i="1"/>
              <a:t>cat, dog</a:t>
            </a:r>
            <a:endParaRPr sz="2000" i="1"/>
          </a:p>
          <a:p>
            <a:pPr marL="0" lvl="0" indent="0" algn="l" rtl="0">
              <a:lnSpc>
                <a:spcPct val="100000"/>
              </a:lnSpc>
              <a:spcBef>
                <a:spcPts val="1000"/>
              </a:spcBef>
              <a:spcAft>
                <a:spcPts val="0"/>
              </a:spcAft>
              <a:buClr>
                <a:srgbClr val="3F3F3F"/>
              </a:buClr>
              <a:buSzPts val="2800"/>
              <a:buFont typeface="Arial"/>
              <a:buNone/>
            </a:pPr>
            <a:r>
              <a:rPr lang="en-IE" sz="2000" b="1"/>
              <a:t>Vocabulary of context words (V)</a:t>
            </a:r>
            <a:endParaRPr sz="2000" b="1"/>
          </a:p>
          <a:p>
            <a:pPr marL="457200" lvl="0" indent="0" algn="l" rtl="0">
              <a:lnSpc>
                <a:spcPct val="100000"/>
              </a:lnSpc>
              <a:spcBef>
                <a:spcPts val="1000"/>
              </a:spcBef>
              <a:spcAft>
                <a:spcPts val="0"/>
              </a:spcAft>
              <a:buClr>
                <a:srgbClr val="3F3F3F"/>
              </a:buClr>
              <a:buSzPts val="2800"/>
              <a:buFont typeface="Arial"/>
              <a:buNone/>
            </a:pPr>
            <a:r>
              <a:rPr lang="en-IE" sz="2000" i="1"/>
              <a:t>the, lies, on, mat, floor, sits, near, door</a:t>
            </a:r>
            <a:endParaRPr sz="2000" i="1"/>
          </a:p>
          <a:p>
            <a:pPr marL="457200" lvl="0" indent="-228600" algn="l" rtl="0">
              <a:spcBef>
                <a:spcPts val="1600"/>
              </a:spcBef>
              <a:spcAft>
                <a:spcPts val="0"/>
              </a:spcAft>
              <a:buClr>
                <a:srgbClr val="3F3F3F"/>
              </a:buClr>
              <a:buSzPts val="2800"/>
              <a:buFont typeface="Arial"/>
              <a:buNone/>
            </a:pPr>
            <a:endParaRPr/>
          </a:p>
          <a:p>
            <a:pPr marL="457200" marR="0" lvl="0" indent="-228600" algn="l" rtl="0">
              <a:lnSpc>
                <a:spcPct val="90000"/>
              </a:lnSpc>
              <a:spcBef>
                <a:spcPts val="1600"/>
              </a:spcBef>
              <a:spcAft>
                <a:spcPts val="0"/>
              </a:spcAft>
              <a:buClr>
                <a:srgbClr val="3F3F3F"/>
              </a:buClr>
              <a:buSzPts val="2800"/>
              <a:buFont typeface="Arial"/>
              <a:buNone/>
            </a:pPr>
            <a:endParaRPr sz="2000" b="1"/>
          </a:p>
        </p:txBody>
      </p:sp>
      <p:graphicFrame>
        <p:nvGraphicFramePr>
          <p:cNvPr id="658" name="Google Shape;658;p46"/>
          <p:cNvGraphicFramePr/>
          <p:nvPr/>
        </p:nvGraphicFramePr>
        <p:xfrm>
          <a:off x="5839524" y="2286810"/>
          <a:ext cx="3000000" cy="3000000"/>
        </p:xfrm>
        <a:graphic>
          <a:graphicData uri="http://schemas.openxmlformats.org/drawingml/2006/table">
            <a:tbl>
              <a:tblPr firstRow="1" bandRow="1">
                <a:noFill/>
              </a:tblPr>
              <a:tblGrid>
                <a:gridCol w="606950">
                  <a:extLst>
                    <a:ext uri="{9D8B030D-6E8A-4147-A177-3AD203B41FA5}">
                      <a16:colId xmlns:a16="http://schemas.microsoft.com/office/drawing/2014/main" val="20000"/>
                    </a:ext>
                  </a:extLst>
                </a:gridCol>
                <a:gridCol w="574025">
                  <a:extLst>
                    <a:ext uri="{9D8B030D-6E8A-4147-A177-3AD203B41FA5}">
                      <a16:colId xmlns:a16="http://schemas.microsoft.com/office/drawing/2014/main" val="20001"/>
                    </a:ext>
                  </a:extLst>
                </a:gridCol>
                <a:gridCol w="574025">
                  <a:extLst>
                    <a:ext uri="{9D8B030D-6E8A-4147-A177-3AD203B41FA5}">
                      <a16:colId xmlns:a16="http://schemas.microsoft.com/office/drawing/2014/main" val="20002"/>
                    </a:ext>
                  </a:extLst>
                </a:gridCol>
                <a:gridCol w="574025">
                  <a:extLst>
                    <a:ext uri="{9D8B030D-6E8A-4147-A177-3AD203B41FA5}">
                      <a16:colId xmlns:a16="http://schemas.microsoft.com/office/drawing/2014/main" val="20003"/>
                    </a:ext>
                  </a:extLst>
                </a:gridCol>
                <a:gridCol w="574025">
                  <a:extLst>
                    <a:ext uri="{9D8B030D-6E8A-4147-A177-3AD203B41FA5}">
                      <a16:colId xmlns:a16="http://schemas.microsoft.com/office/drawing/2014/main" val="20004"/>
                    </a:ext>
                  </a:extLst>
                </a:gridCol>
                <a:gridCol w="574025">
                  <a:extLst>
                    <a:ext uri="{9D8B030D-6E8A-4147-A177-3AD203B41FA5}">
                      <a16:colId xmlns:a16="http://schemas.microsoft.com/office/drawing/2014/main" val="20005"/>
                    </a:ext>
                  </a:extLst>
                </a:gridCol>
                <a:gridCol w="574025">
                  <a:extLst>
                    <a:ext uri="{9D8B030D-6E8A-4147-A177-3AD203B41FA5}">
                      <a16:colId xmlns:a16="http://schemas.microsoft.com/office/drawing/2014/main" val="20006"/>
                    </a:ext>
                  </a:extLst>
                </a:gridCol>
                <a:gridCol w="574025">
                  <a:extLst>
                    <a:ext uri="{9D8B030D-6E8A-4147-A177-3AD203B41FA5}">
                      <a16:colId xmlns:a16="http://schemas.microsoft.com/office/drawing/2014/main" val="20007"/>
                    </a:ext>
                  </a:extLst>
                </a:gridCol>
                <a:gridCol w="574025">
                  <a:extLst>
                    <a:ext uri="{9D8B030D-6E8A-4147-A177-3AD203B41FA5}">
                      <a16:colId xmlns:a16="http://schemas.microsoft.com/office/drawing/2014/main" val="20008"/>
                    </a:ext>
                  </a:extLst>
                </a:gridCol>
              </a:tblGrid>
              <a:tr h="139475">
                <a:tc>
                  <a:txBody>
                    <a:bodyPr/>
                    <a:lstStyle/>
                    <a:p>
                      <a:pPr marL="0" marR="0" lvl="0" indent="0" algn="ctr" rtl="0">
                        <a:lnSpc>
                          <a:spcPct val="100000"/>
                        </a:lnSpc>
                        <a:spcBef>
                          <a:spcPts val="0"/>
                        </a:spcBef>
                        <a:spcAft>
                          <a:spcPts val="0"/>
                        </a:spcAft>
                        <a:buClr>
                          <a:srgbClr val="000000"/>
                        </a:buClr>
                        <a:buSzPts val="1800"/>
                        <a:buFont typeface="Arial"/>
                        <a:buNone/>
                      </a:pPr>
                      <a:r>
                        <a:rPr lang="en-IE">
                          <a:solidFill>
                            <a:schemeClr val="dk1"/>
                          </a:solidFill>
                          <a:latin typeface="Calibri"/>
                          <a:ea typeface="Calibri"/>
                          <a:cs typeface="Calibri"/>
                          <a:sym typeface="Calibri"/>
                        </a:rPr>
                        <a:t>V</a:t>
                      </a:r>
                      <a:endParaRPr b="1" u="none" strike="noStrike" cap="none">
                        <a:solidFill>
                          <a:schemeClr val="dk1"/>
                        </a:solidFill>
                        <a:latin typeface="Calibri"/>
                        <a:ea typeface="Calibri"/>
                        <a:cs typeface="Calibri"/>
                        <a:sym typeface="Calibri"/>
                      </a:endParaRPr>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i="1" u="none" strike="noStrike" cap="none">
                          <a:solidFill>
                            <a:schemeClr val="dk1"/>
                          </a:solidFill>
                          <a:latin typeface="Calibri"/>
                          <a:ea typeface="Calibri"/>
                          <a:cs typeface="Calibri"/>
                          <a:sym typeface="Calibri"/>
                        </a:rPr>
                        <a:t>the</a:t>
                      </a:r>
                      <a:endParaRPr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None/>
                      </a:pPr>
                      <a:r>
                        <a:rPr lang="en-IE" i="1">
                          <a:solidFill>
                            <a:schemeClr val="dk1"/>
                          </a:solidFill>
                          <a:latin typeface="Calibri"/>
                          <a:ea typeface="Calibri"/>
                          <a:cs typeface="Calibri"/>
                          <a:sym typeface="Calibri"/>
                        </a:rPr>
                        <a:t>lies</a:t>
                      </a:r>
                      <a:endParaRPr i="1" u="none" strike="noStrike" cap="none">
                        <a:solidFill>
                          <a:schemeClr val="dk1"/>
                        </a:solidFill>
                        <a:latin typeface="Calibri"/>
                        <a:ea typeface="Calibri"/>
                        <a:cs typeface="Calibri"/>
                        <a:sym typeface="Calibri"/>
                      </a:endParaRPr>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i="1">
                          <a:solidFill>
                            <a:schemeClr val="dk1"/>
                          </a:solidFill>
                          <a:latin typeface="Calibri"/>
                          <a:ea typeface="Calibri"/>
                          <a:cs typeface="Calibri"/>
                          <a:sym typeface="Calibri"/>
                        </a:rPr>
                        <a:t>on</a:t>
                      </a:r>
                      <a:endParaRPr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i="1">
                          <a:solidFill>
                            <a:schemeClr val="dk1"/>
                          </a:solidFill>
                          <a:latin typeface="Calibri"/>
                          <a:ea typeface="Calibri"/>
                          <a:cs typeface="Calibri"/>
                          <a:sym typeface="Calibri"/>
                        </a:rPr>
                        <a:t>mat</a:t>
                      </a:r>
                      <a:endParaRPr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i="1">
                          <a:solidFill>
                            <a:schemeClr val="dk1"/>
                          </a:solidFill>
                          <a:latin typeface="Calibri"/>
                          <a:ea typeface="Calibri"/>
                          <a:cs typeface="Calibri"/>
                          <a:sym typeface="Calibri"/>
                        </a:rPr>
                        <a:t>floor</a:t>
                      </a:r>
                      <a:endParaRPr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i="1">
                          <a:solidFill>
                            <a:schemeClr val="dk1"/>
                          </a:solidFill>
                          <a:latin typeface="Calibri"/>
                          <a:ea typeface="Calibri"/>
                          <a:cs typeface="Calibri"/>
                          <a:sym typeface="Calibri"/>
                        </a:rPr>
                        <a:t>sits</a:t>
                      </a:r>
                      <a:endParaRPr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i="1">
                          <a:solidFill>
                            <a:schemeClr val="dk1"/>
                          </a:solidFill>
                          <a:latin typeface="Calibri"/>
                          <a:ea typeface="Calibri"/>
                          <a:cs typeface="Calibri"/>
                          <a:sym typeface="Calibri"/>
                        </a:rPr>
                        <a:t>near</a:t>
                      </a:r>
                      <a:endParaRPr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i="1" u="none" strike="noStrike" cap="none">
                          <a:solidFill>
                            <a:schemeClr val="dk1"/>
                          </a:solidFill>
                          <a:latin typeface="Calibri"/>
                          <a:ea typeface="Calibri"/>
                          <a:cs typeface="Calibri"/>
                          <a:sym typeface="Calibri"/>
                        </a:rPr>
                        <a:t>door</a:t>
                      </a:r>
                      <a:endParaRPr u="none" strike="noStrike" cap="none"/>
                    </a:p>
                  </a:txBody>
                  <a:tcPr marL="91450" marR="91450" marT="45725" marB="45725" anchor="ctr">
                    <a:solidFill>
                      <a:srgbClr val="D9D9D9"/>
                    </a:solidFill>
                  </a:tcPr>
                </a:tc>
                <a:extLst>
                  <a:ext uri="{0D108BD9-81ED-4DB2-BD59-A6C34878D82A}">
                    <a16:rowId xmlns:a16="http://schemas.microsoft.com/office/drawing/2014/main" val="10000"/>
                  </a:ext>
                </a:extLst>
              </a:tr>
              <a:tr h="314550">
                <a:tc>
                  <a:txBody>
                    <a:bodyPr/>
                    <a:lstStyle/>
                    <a:p>
                      <a:pPr marL="0" marR="0" lvl="0" indent="0" algn="ctr" rtl="0">
                        <a:lnSpc>
                          <a:spcPct val="100000"/>
                        </a:lnSpc>
                        <a:spcBef>
                          <a:spcPts val="0"/>
                        </a:spcBef>
                        <a:spcAft>
                          <a:spcPts val="0"/>
                        </a:spcAft>
                        <a:buClr>
                          <a:srgbClr val="000000"/>
                        </a:buClr>
                        <a:buSzPts val="1800"/>
                        <a:buFont typeface="Arial"/>
                        <a:buNone/>
                      </a:pPr>
                      <a:r>
                        <a:rPr lang="en-IE" b="1" i="1" u="none" strike="noStrike" cap="none">
                          <a:solidFill>
                            <a:schemeClr val="dk1"/>
                          </a:solidFill>
                          <a:latin typeface="Calibri"/>
                          <a:ea typeface="Calibri"/>
                          <a:cs typeface="Calibri"/>
                          <a:sym typeface="Calibri"/>
                        </a:rPr>
                        <a:t>cat</a:t>
                      </a:r>
                      <a:endParaRPr b="1" u="none" strike="noStrike" cap="none"/>
                    </a:p>
                  </a:txBody>
                  <a:tcPr marL="91450" marR="91450" marT="45725" marB="45725" anchor="ctr">
                    <a:solidFill>
                      <a:srgbClr val="D9D9D9"/>
                    </a:solidFill>
                  </a:tcPr>
                </a:tc>
                <a:tc>
                  <a:txBody>
                    <a:bodyPr/>
                    <a:lstStyle/>
                    <a:p>
                      <a:pPr marL="0" lvl="0" indent="0" algn="ctr" rtl="0">
                        <a:spcBef>
                          <a:spcPts val="0"/>
                        </a:spcBef>
                        <a:spcAft>
                          <a:spcPts val="0"/>
                        </a:spcAft>
                        <a:buNone/>
                      </a:pPr>
                      <a:r>
                        <a:rPr lang="en-IE"/>
                        <a:t>1</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1</a:t>
                      </a:r>
                      <a:endParaRPr/>
                    </a:p>
                  </a:txBody>
                  <a:tcPr marL="91450" marR="91450" marT="45725" marB="45725" anchor="ctr">
                    <a:solidFill>
                      <a:srgbClr val="D9D9D9"/>
                    </a:solidFill>
                  </a:tcPr>
                </a:tc>
                <a:tc>
                  <a:txBody>
                    <a:bodyPr/>
                    <a:lstStyle/>
                    <a:p>
                      <a:pPr marL="0" lvl="0" indent="0" algn="ctr" rtl="0">
                        <a:spcBef>
                          <a:spcPts val="0"/>
                        </a:spcBef>
                        <a:spcAft>
                          <a:spcPts val="0"/>
                        </a:spcAft>
                        <a:buNone/>
                      </a:pPr>
                      <a:endParaRPr/>
                    </a:p>
                  </a:txBody>
                  <a:tcPr marL="91450" marR="91450" marT="45725" marB="45725" anchor="ctr">
                    <a:solidFill>
                      <a:srgbClr val="D9D9D9"/>
                    </a:solidFill>
                  </a:tcPr>
                </a:tc>
                <a:tc>
                  <a:txBody>
                    <a:bodyPr/>
                    <a:lstStyle/>
                    <a:p>
                      <a:pPr marL="0" lvl="0" indent="0" algn="ctr" rtl="0">
                        <a:spcBef>
                          <a:spcPts val="0"/>
                        </a:spcBef>
                        <a:spcAft>
                          <a:spcPts val="0"/>
                        </a:spcAft>
                        <a:buNone/>
                      </a:pPr>
                      <a:endParaRPr/>
                    </a:p>
                  </a:txBody>
                  <a:tcPr marL="91450" marR="91450" marT="45725" marB="45725" anchor="ctr">
                    <a:solidFill>
                      <a:srgbClr val="D9D9D9"/>
                    </a:solidFill>
                  </a:tcPr>
                </a:tc>
                <a:tc>
                  <a:txBody>
                    <a:bodyPr/>
                    <a:lstStyle/>
                    <a:p>
                      <a:pPr marL="0" lvl="0" indent="0" algn="ctr" rtl="0">
                        <a:spcBef>
                          <a:spcPts val="0"/>
                        </a:spcBef>
                        <a:spcAft>
                          <a:spcPts val="0"/>
                        </a:spcAft>
                        <a:buNone/>
                      </a:pPr>
                      <a:endParaRPr/>
                    </a:p>
                  </a:txBody>
                  <a:tcPr marL="91450" marR="91450" marT="45725" marB="45725" anchor="ctr">
                    <a:solidFill>
                      <a:srgbClr val="D9D9D9"/>
                    </a:solidFill>
                  </a:tcPr>
                </a:tc>
                <a:tc>
                  <a:txBody>
                    <a:bodyPr/>
                    <a:lstStyle/>
                    <a:p>
                      <a:pPr marL="0" lvl="0" indent="0" algn="ctr" rtl="0">
                        <a:spcBef>
                          <a:spcPts val="0"/>
                        </a:spcBef>
                        <a:spcAft>
                          <a:spcPts val="0"/>
                        </a:spcAft>
                        <a:buNone/>
                      </a:pPr>
                      <a:endParaRPr/>
                    </a:p>
                  </a:txBody>
                  <a:tcPr marL="91450" marR="91450" marT="45725" marB="45725" anchor="ctr">
                    <a:solidFill>
                      <a:srgbClr val="D9D9D9"/>
                    </a:solidFill>
                  </a:tcPr>
                </a:tc>
                <a:tc>
                  <a:txBody>
                    <a:bodyPr/>
                    <a:lstStyle/>
                    <a:p>
                      <a:pPr marL="0" lvl="0" indent="0" algn="ctr" rtl="0">
                        <a:spcBef>
                          <a:spcPts val="0"/>
                        </a:spcBef>
                        <a:spcAft>
                          <a:spcPts val="0"/>
                        </a:spcAft>
                        <a:buNone/>
                      </a:pPr>
                      <a:endParaRPr/>
                    </a:p>
                  </a:txBody>
                  <a:tcPr marL="91450" marR="91450" marT="45725" marB="45725" anchor="ctr">
                    <a:solidFill>
                      <a:srgbClr val="D9D9D9"/>
                    </a:solidFill>
                  </a:tcPr>
                </a:tc>
                <a:tc>
                  <a:txBody>
                    <a:bodyPr/>
                    <a:lstStyle/>
                    <a:p>
                      <a:pPr marL="0" lvl="0" indent="0" algn="ctr" rtl="0">
                        <a:spcBef>
                          <a:spcPts val="0"/>
                        </a:spcBef>
                        <a:spcAft>
                          <a:spcPts val="0"/>
                        </a:spcAft>
                        <a:buNone/>
                      </a:pPr>
                      <a:endParaRPr/>
                    </a:p>
                  </a:txBody>
                  <a:tcPr marL="91450" marR="91450" marT="45725" marB="45725" anchor="ctr">
                    <a:solidFill>
                      <a:srgbClr val="D9D9D9"/>
                    </a:solidFill>
                  </a:tcPr>
                </a:tc>
                <a:extLst>
                  <a:ext uri="{0D108BD9-81ED-4DB2-BD59-A6C34878D82A}">
                    <a16:rowId xmlns:a16="http://schemas.microsoft.com/office/drawing/2014/main" val="10001"/>
                  </a:ext>
                </a:extLst>
              </a:tr>
              <a:tr h="314550">
                <a:tc>
                  <a:txBody>
                    <a:bodyPr/>
                    <a:lstStyle/>
                    <a:p>
                      <a:pPr marL="0" marR="0" lvl="0" indent="0" algn="ctr" rtl="0">
                        <a:lnSpc>
                          <a:spcPct val="100000"/>
                        </a:lnSpc>
                        <a:spcBef>
                          <a:spcPts val="0"/>
                        </a:spcBef>
                        <a:spcAft>
                          <a:spcPts val="0"/>
                        </a:spcAft>
                        <a:buClr>
                          <a:srgbClr val="000000"/>
                        </a:buClr>
                        <a:buSzPts val="1800"/>
                        <a:buFont typeface="Arial"/>
                        <a:buNone/>
                      </a:pPr>
                      <a:r>
                        <a:rPr lang="en-IE" b="1" i="1">
                          <a:latin typeface="Calibri"/>
                          <a:ea typeface="Calibri"/>
                          <a:cs typeface="Calibri"/>
                          <a:sym typeface="Calibri"/>
                        </a:rPr>
                        <a:t>dog</a:t>
                      </a:r>
                      <a:endParaRPr b="1" u="none" strike="noStrike" cap="none"/>
                    </a:p>
                  </a:txBody>
                  <a:tcPr marL="91450" marR="91450" marT="45725" marB="45725" anchor="ctr">
                    <a:solidFill>
                      <a:srgbClr val="D9D9D9"/>
                    </a:solidFill>
                  </a:tcPr>
                </a:tc>
                <a:tc>
                  <a:txBody>
                    <a:bodyPr/>
                    <a:lstStyle/>
                    <a:p>
                      <a:pPr marL="0" lvl="0" indent="0" algn="ctr" rtl="0">
                        <a:spcBef>
                          <a:spcPts val="0"/>
                        </a:spcBef>
                        <a:spcAft>
                          <a:spcPts val="0"/>
                        </a:spcAft>
                        <a:buNone/>
                      </a:pPr>
                      <a:endParaRPr/>
                    </a:p>
                  </a:txBody>
                  <a:tcPr marL="91450" marR="91450" marT="45725" marB="45725" anchor="ctr">
                    <a:solidFill>
                      <a:srgbClr val="D9D9D9"/>
                    </a:solidFill>
                  </a:tcPr>
                </a:tc>
                <a:tc>
                  <a:txBody>
                    <a:bodyPr/>
                    <a:lstStyle/>
                    <a:p>
                      <a:pPr marL="0" lvl="0" indent="0" algn="ctr" rtl="0">
                        <a:spcBef>
                          <a:spcPts val="0"/>
                        </a:spcBef>
                        <a:spcAft>
                          <a:spcPts val="0"/>
                        </a:spcAft>
                        <a:buNone/>
                      </a:pPr>
                      <a:endParaRPr/>
                    </a:p>
                  </a:txBody>
                  <a:tcPr marL="91450" marR="91450" marT="45725" marB="45725" anchor="ctr">
                    <a:solidFill>
                      <a:srgbClr val="D9D9D9"/>
                    </a:solidFill>
                  </a:tcPr>
                </a:tc>
                <a:tc>
                  <a:txBody>
                    <a:bodyPr/>
                    <a:lstStyle/>
                    <a:p>
                      <a:pPr marL="0" lvl="0" indent="0" algn="ctr" rtl="0">
                        <a:spcBef>
                          <a:spcPts val="0"/>
                        </a:spcBef>
                        <a:spcAft>
                          <a:spcPts val="0"/>
                        </a:spcAft>
                        <a:buNone/>
                      </a:pPr>
                      <a:endParaRPr/>
                    </a:p>
                  </a:txBody>
                  <a:tcPr marL="91450" marR="91450" marT="45725" marB="45725" anchor="ctr">
                    <a:solidFill>
                      <a:srgbClr val="D9D9D9"/>
                    </a:solidFill>
                  </a:tcPr>
                </a:tc>
                <a:tc>
                  <a:txBody>
                    <a:bodyPr/>
                    <a:lstStyle/>
                    <a:p>
                      <a:pPr marL="0" lvl="0" indent="0" algn="ctr" rtl="0">
                        <a:spcBef>
                          <a:spcPts val="0"/>
                        </a:spcBef>
                        <a:spcAft>
                          <a:spcPts val="0"/>
                        </a:spcAft>
                        <a:buNone/>
                      </a:pPr>
                      <a:endParaRPr/>
                    </a:p>
                  </a:txBody>
                  <a:tcPr marL="91450" marR="91450" marT="45725" marB="45725" anchor="ctr">
                    <a:solidFill>
                      <a:srgbClr val="D9D9D9"/>
                    </a:solidFill>
                  </a:tcPr>
                </a:tc>
                <a:tc>
                  <a:txBody>
                    <a:bodyPr/>
                    <a:lstStyle/>
                    <a:p>
                      <a:pPr marL="0" lvl="0" indent="0" algn="ctr" rtl="0">
                        <a:spcBef>
                          <a:spcPts val="0"/>
                        </a:spcBef>
                        <a:spcAft>
                          <a:spcPts val="0"/>
                        </a:spcAft>
                        <a:buNone/>
                      </a:pPr>
                      <a:endParaRPr/>
                    </a:p>
                  </a:txBody>
                  <a:tcPr marL="91450" marR="91450" marT="45725" marB="45725" anchor="ctr">
                    <a:solidFill>
                      <a:srgbClr val="D9D9D9"/>
                    </a:solidFill>
                  </a:tcPr>
                </a:tc>
                <a:tc>
                  <a:txBody>
                    <a:bodyPr/>
                    <a:lstStyle/>
                    <a:p>
                      <a:pPr marL="0" lvl="0" indent="0" algn="ctr" rtl="0">
                        <a:spcBef>
                          <a:spcPts val="0"/>
                        </a:spcBef>
                        <a:spcAft>
                          <a:spcPts val="0"/>
                        </a:spcAft>
                        <a:buNone/>
                      </a:pPr>
                      <a:endParaRPr/>
                    </a:p>
                  </a:txBody>
                  <a:tcPr marL="91450" marR="91450" marT="45725" marB="45725" anchor="ctr">
                    <a:solidFill>
                      <a:srgbClr val="D9D9D9"/>
                    </a:solidFill>
                  </a:tcPr>
                </a:tc>
                <a:tc>
                  <a:txBody>
                    <a:bodyPr/>
                    <a:lstStyle/>
                    <a:p>
                      <a:pPr marL="0" lvl="0" indent="0" algn="ctr" rtl="0">
                        <a:spcBef>
                          <a:spcPts val="0"/>
                        </a:spcBef>
                        <a:spcAft>
                          <a:spcPts val="0"/>
                        </a:spcAft>
                        <a:buNone/>
                      </a:pPr>
                      <a:endParaRPr/>
                    </a:p>
                  </a:txBody>
                  <a:tcPr marL="91450" marR="91450" marT="45725" marB="45725" anchor="ctr">
                    <a:solidFill>
                      <a:srgbClr val="D9D9D9"/>
                    </a:solidFill>
                  </a:tcPr>
                </a:tc>
                <a:tc>
                  <a:txBody>
                    <a:bodyPr/>
                    <a:lstStyle/>
                    <a:p>
                      <a:pPr marL="0" lvl="0" indent="0" algn="ctr" rtl="0">
                        <a:spcBef>
                          <a:spcPts val="0"/>
                        </a:spcBef>
                        <a:spcAft>
                          <a:spcPts val="0"/>
                        </a:spcAft>
                        <a:buNone/>
                      </a:pPr>
                      <a:endParaRPr/>
                    </a:p>
                  </a:txBody>
                  <a:tcPr marL="91450" marR="91450" marT="45725" marB="45725" anchor="ctr">
                    <a:solidFill>
                      <a:srgbClr val="D9D9D9"/>
                    </a:solidFill>
                  </a:tcPr>
                </a:tc>
                <a:extLst>
                  <a:ext uri="{0D108BD9-81ED-4DB2-BD59-A6C34878D82A}">
                    <a16:rowId xmlns:a16="http://schemas.microsoft.com/office/drawing/2014/main" val="10002"/>
                  </a:ext>
                </a:extLst>
              </a:tr>
            </a:tbl>
          </a:graphicData>
        </a:graphic>
      </p:graphicFrame>
      <p:sp>
        <p:nvSpPr>
          <p:cNvPr id="659" name="Google Shape;659;p46"/>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156</a:t>
            </a:fld>
            <a:endParaRPr/>
          </a:p>
        </p:txBody>
      </p:sp>
    </p:spTree>
    <p:extLst>
      <p:ext uri="{BB962C8B-B14F-4D97-AF65-F5344CB8AC3E}">
        <p14:creationId xmlns:p14="http://schemas.microsoft.com/office/powerpoint/2010/main" val="38514568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47"/>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u="none" strike="noStrike" cap="none">
                <a:solidFill>
                  <a:srgbClr val="75114A"/>
                </a:solidFill>
                <a:latin typeface="Calibri"/>
                <a:ea typeface="Calibri"/>
                <a:cs typeface="Calibri"/>
                <a:sym typeface="Calibri"/>
              </a:rPr>
              <a:t>Co-occurrence Matrix </a:t>
            </a:r>
            <a:r>
              <a:rPr lang="en-IE"/>
              <a:t>(Context N=1)</a:t>
            </a:r>
            <a:endParaRPr/>
          </a:p>
          <a:p>
            <a:pPr marL="0" marR="0" lvl="0" indent="0" algn="l" rtl="0">
              <a:lnSpc>
                <a:spcPct val="90000"/>
              </a:lnSpc>
              <a:spcBef>
                <a:spcPts val="0"/>
              </a:spcBef>
              <a:spcAft>
                <a:spcPts val="0"/>
              </a:spcAft>
              <a:buClr>
                <a:srgbClr val="75114A"/>
              </a:buClr>
              <a:buSzPts val="4400"/>
              <a:buFont typeface="Calibri"/>
              <a:buNone/>
            </a:pPr>
            <a:endParaRPr/>
          </a:p>
        </p:txBody>
      </p:sp>
      <p:sp>
        <p:nvSpPr>
          <p:cNvPr id="665" name="Google Shape;665;p47"/>
          <p:cNvSpPr txBox="1">
            <a:spLocks noGrp="1"/>
          </p:cNvSpPr>
          <p:nvPr>
            <p:ph type="body" idx="1"/>
          </p:nvPr>
        </p:nvSpPr>
        <p:spPr>
          <a:xfrm>
            <a:off x="838200" y="1601000"/>
            <a:ext cx="10515600" cy="406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F3F"/>
              </a:buClr>
              <a:buSzPts val="2800"/>
              <a:buFont typeface="Arial"/>
              <a:buNone/>
            </a:pPr>
            <a:r>
              <a:rPr lang="en-IE" sz="2000" b="1"/>
              <a:t>Corpus</a:t>
            </a:r>
            <a:endParaRPr sz="2000" b="1" i="1"/>
          </a:p>
          <a:p>
            <a:pPr marL="457200" marR="0" lvl="0" indent="0" algn="l" rtl="0">
              <a:lnSpc>
                <a:spcPct val="100000"/>
              </a:lnSpc>
              <a:spcBef>
                <a:spcPts val="1000"/>
              </a:spcBef>
              <a:spcAft>
                <a:spcPts val="0"/>
              </a:spcAft>
              <a:buClr>
                <a:srgbClr val="3F3F3F"/>
              </a:buClr>
              <a:buSzPts val="2800"/>
              <a:buFont typeface="Arial"/>
              <a:buNone/>
            </a:pPr>
            <a:r>
              <a:rPr lang="en-IE" sz="2000" i="1" u="none" strike="noStrike" cap="none">
                <a:solidFill>
                  <a:srgbClr val="3F3F3F"/>
                </a:solidFill>
              </a:rPr>
              <a:t>The cat lies on the mat.</a:t>
            </a:r>
            <a:endParaRPr sz="2000"/>
          </a:p>
          <a:p>
            <a:pPr marL="457200" marR="0" lvl="0" indent="0" algn="l" rtl="0">
              <a:lnSpc>
                <a:spcPct val="100000"/>
              </a:lnSpc>
              <a:spcBef>
                <a:spcPts val="1000"/>
              </a:spcBef>
              <a:spcAft>
                <a:spcPts val="0"/>
              </a:spcAft>
              <a:buClr>
                <a:srgbClr val="3F3F3F"/>
              </a:buClr>
              <a:buSzPts val="2800"/>
              <a:buFont typeface="Arial"/>
              <a:buNone/>
            </a:pPr>
            <a:r>
              <a:rPr lang="en-IE" sz="2000" i="1" u="none" strike="noStrike" cap="none">
                <a:solidFill>
                  <a:srgbClr val="3F3F3F"/>
                </a:solidFill>
              </a:rPr>
              <a:t>The </a:t>
            </a:r>
            <a:r>
              <a:rPr lang="en-IE" sz="2000" i="1"/>
              <a:t>dog </a:t>
            </a:r>
            <a:r>
              <a:rPr lang="en-IE" sz="2000" i="1" u="none" strike="noStrike" cap="none">
                <a:solidFill>
                  <a:srgbClr val="3F3F3F"/>
                </a:solidFill>
              </a:rPr>
              <a:t>lies on the floor.		</a:t>
            </a:r>
            <a:endParaRPr sz="2000" i="0" u="none" strike="noStrike" cap="none">
              <a:solidFill>
                <a:srgbClr val="3F3F3F"/>
              </a:solidFill>
            </a:endParaRPr>
          </a:p>
          <a:p>
            <a:pPr marL="457200" marR="0" lvl="0" indent="0" algn="l" rtl="0">
              <a:lnSpc>
                <a:spcPct val="100000"/>
              </a:lnSpc>
              <a:spcBef>
                <a:spcPts val="1000"/>
              </a:spcBef>
              <a:spcAft>
                <a:spcPts val="0"/>
              </a:spcAft>
              <a:buClr>
                <a:srgbClr val="3F3F3F"/>
              </a:buClr>
              <a:buSzPts val="2800"/>
              <a:buFont typeface="Arial"/>
              <a:buNone/>
            </a:pPr>
            <a:r>
              <a:rPr lang="en-IE" sz="2000" b="1" i="1"/>
              <a:t>The</a:t>
            </a:r>
            <a:r>
              <a:rPr lang="en-IE" sz="2000" b="1" i="1" u="none" strike="noStrike" cap="none">
                <a:solidFill>
                  <a:srgbClr val="3F3F3F"/>
                </a:solidFill>
              </a:rPr>
              <a:t> cat sits</a:t>
            </a:r>
            <a:r>
              <a:rPr lang="en-IE" sz="2000" i="1" u="none" strike="noStrike" cap="none">
                <a:solidFill>
                  <a:srgbClr val="3F3F3F"/>
                </a:solidFill>
              </a:rPr>
              <a:t> near the door.</a:t>
            </a:r>
            <a:endParaRPr sz="2000" i="1" u="none" strike="noStrike" cap="none">
              <a:solidFill>
                <a:srgbClr val="3F3F3F"/>
              </a:solidFill>
            </a:endParaRPr>
          </a:p>
          <a:p>
            <a:pPr marL="457200" marR="0" lvl="0" indent="0" algn="l" rtl="0">
              <a:lnSpc>
                <a:spcPct val="100000"/>
              </a:lnSpc>
              <a:spcBef>
                <a:spcPts val="1000"/>
              </a:spcBef>
              <a:spcAft>
                <a:spcPts val="0"/>
              </a:spcAft>
              <a:buClr>
                <a:srgbClr val="3F3F3F"/>
              </a:buClr>
              <a:buSzPts val="2800"/>
              <a:buFont typeface="Arial"/>
              <a:buNone/>
            </a:pPr>
            <a:r>
              <a:rPr lang="en-IE" sz="2000" i="1"/>
              <a:t>The dog lies near the door</a:t>
            </a:r>
            <a:endParaRPr sz="2000" i="1"/>
          </a:p>
          <a:p>
            <a:pPr marL="0" lvl="0" indent="0" algn="l" rtl="0">
              <a:lnSpc>
                <a:spcPct val="100000"/>
              </a:lnSpc>
              <a:spcBef>
                <a:spcPts val="1000"/>
              </a:spcBef>
              <a:spcAft>
                <a:spcPts val="0"/>
              </a:spcAft>
              <a:buClr>
                <a:srgbClr val="3F3F3F"/>
              </a:buClr>
              <a:buSzPts val="2800"/>
              <a:buFont typeface="Arial"/>
              <a:buNone/>
            </a:pPr>
            <a:r>
              <a:rPr lang="en-IE" sz="2000" b="1"/>
              <a:t>Targets</a:t>
            </a:r>
            <a:endParaRPr sz="2000" b="1"/>
          </a:p>
          <a:p>
            <a:pPr marL="457200" lvl="0" indent="0" algn="l" rtl="0">
              <a:lnSpc>
                <a:spcPct val="100000"/>
              </a:lnSpc>
              <a:spcBef>
                <a:spcPts val="1000"/>
              </a:spcBef>
              <a:spcAft>
                <a:spcPts val="0"/>
              </a:spcAft>
              <a:buClr>
                <a:srgbClr val="3F3F3F"/>
              </a:buClr>
              <a:buSzPts val="2800"/>
              <a:buFont typeface="Arial"/>
              <a:buNone/>
            </a:pPr>
            <a:r>
              <a:rPr lang="en-IE" sz="2000" i="1"/>
              <a:t>cat, dog</a:t>
            </a:r>
            <a:endParaRPr sz="2000" i="1"/>
          </a:p>
          <a:p>
            <a:pPr marL="0" lvl="0" indent="0" algn="l" rtl="0">
              <a:lnSpc>
                <a:spcPct val="100000"/>
              </a:lnSpc>
              <a:spcBef>
                <a:spcPts val="1000"/>
              </a:spcBef>
              <a:spcAft>
                <a:spcPts val="0"/>
              </a:spcAft>
              <a:buClr>
                <a:srgbClr val="3F3F3F"/>
              </a:buClr>
              <a:buSzPts val="2800"/>
              <a:buFont typeface="Arial"/>
              <a:buNone/>
            </a:pPr>
            <a:r>
              <a:rPr lang="en-IE" sz="2000" b="1"/>
              <a:t>Vocabulary of context words (V)</a:t>
            </a:r>
            <a:endParaRPr sz="2000" b="1"/>
          </a:p>
          <a:p>
            <a:pPr marL="457200" lvl="0" indent="0" algn="l" rtl="0">
              <a:lnSpc>
                <a:spcPct val="100000"/>
              </a:lnSpc>
              <a:spcBef>
                <a:spcPts val="1000"/>
              </a:spcBef>
              <a:spcAft>
                <a:spcPts val="0"/>
              </a:spcAft>
              <a:buClr>
                <a:srgbClr val="3F3F3F"/>
              </a:buClr>
              <a:buSzPts val="2800"/>
              <a:buFont typeface="Arial"/>
              <a:buNone/>
            </a:pPr>
            <a:r>
              <a:rPr lang="en-IE" sz="2000" i="1"/>
              <a:t>the, lies, on, mat, floor, sits, near, door</a:t>
            </a:r>
            <a:endParaRPr sz="2000" i="1"/>
          </a:p>
          <a:p>
            <a:pPr marL="457200" lvl="0" indent="-228600" algn="l" rtl="0">
              <a:spcBef>
                <a:spcPts val="1600"/>
              </a:spcBef>
              <a:spcAft>
                <a:spcPts val="0"/>
              </a:spcAft>
              <a:buClr>
                <a:srgbClr val="3F3F3F"/>
              </a:buClr>
              <a:buSzPts val="2800"/>
              <a:buFont typeface="Arial"/>
              <a:buNone/>
            </a:pPr>
            <a:endParaRPr/>
          </a:p>
          <a:p>
            <a:pPr marL="457200" marR="0" lvl="0" indent="-228600" algn="l" rtl="0">
              <a:lnSpc>
                <a:spcPct val="90000"/>
              </a:lnSpc>
              <a:spcBef>
                <a:spcPts val="1600"/>
              </a:spcBef>
              <a:spcAft>
                <a:spcPts val="0"/>
              </a:spcAft>
              <a:buClr>
                <a:srgbClr val="3F3F3F"/>
              </a:buClr>
              <a:buSzPts val="2800"/>
              <a:buFont typeface="Arial"/>
              <a:buNone/>
            </a:pPr>
            <a:endParaRPr sz="2000" b="1"/>
          </a:p>
        </p:txBody>
      </p:sp>
      <p:graphicFrame>
        <p:nvGraphicFramePr>
          <p:cNvPr id="666" name="Google Shape;666;p47"/>
          <p:cNvGraphicFramePr/>
          <p:nvPr/>
        </p:nvGraphicFramePr>
        <p:xfrm>
          <a:off x="5839524" y="2286810"/>
          <a:ext cx="3000000" cy="3000000"/>
        </p:xfrm>
        <a:graphic>
          <a:graphicData uri="http://schemas.openxmlformats.org/drawingml/2006/table">
            <a:tbl>
              <a:tblPr firstRow="1" bandRow="1">
                <a:noFill/>
              </a:tblPr>
              <a:tblGrid>
                <a:gridCol w="606950">
                  <a:extLst>
                    <a:ext uri="{9D8B030D-6E8A-4147-A177-3AD203B41FA5}">
                      <a16:colId xmlns:a16="http://schemas.microsoft.com/office/drawing/2014/main" val="20000"/>
                    </a:ext>
                  </a:extLst>
                </a:gridCol>
                <a:gridCol w="574025">
                  <a:extLst>
                    <a:ext uri="{9D8B030D-6E8A-4147-A177-3AD203B41FA5}">
                      <a16:colId xmlns:a16="http://schemas.microsoft.com/office/drawing/2014/main" val="20001"/>
                    </a:ext>
                  </a:extLst>
                </a:gridCol>
                <a:gridCol w="574025">
                  <a:extLst>
                    <a:ext uri="{9D8B030D-6E8A-4147-A177-3AD203B41FA5}">
                      <a16:colId xmlns:a16="http://schemas.microsoft.com/office/drawing/2014/main" val="20002"/>
                    </a:ext>
                  </a:extLst>
                </a:gridCol>
                <a:gridCol w="574025">
                  <a:extLst>
                    <a:ext uri="{9D8B030D-6E8A-4147-A177-3AD203B41FA5}">
                      <a16:colId xmlns:a16="http://schemas.microsoft.com/office/drawing/2014/main" val="20003"/>
                    </a:ext>
                  </a:extLst>
                </a:gridCol>
                <a:gridCol w="574025">
                  <a:extLst>
                    <a:ext uri="{9D8B030D-6E8A-4147-A177-3AD203B41FA5}">
                      <a16:colId xmlns:a16="http://schemas.microsoft.com/office/drawing/2014/main" val="20004"/>
                    </a:ext>
                  </a:extLst>
                </a:gridCol>
                <a:gridCol w="574025">
                  <a:extLst>
                    <a:ext uri="{9D8B030D-6E8A-4147-A177-3AD203B41FA5}">
                      <a16:colId xmlns:a16="http://schemas.microsoft.com/office/drawing/2014/main" val="20005"/>
                    </a:ext>
                  </a:extLst>
                </a:gridCol>
                <a:gridCol w="574025">
                  <a:extLst>
                    <a:ext uri="{9D8B030D-6E8A-4147-A177-3AD203B41FA5}">
                      <a16:colId xmlns:a16="http://schemas.microsoft.com/office/drawing/2014/main" val="20006"/>
                    </a:ext>
                  </a:extLst>
                </a:gridCol>
                <a:gridCol w="574025">
                  <a:extLst>
                    <a:ext uri="{9D8B030D-6E8A-4147-A177-3AD203B41FA5}">
                      <a16:colId xmlns:a16="http://schemas.microsoft.com/office/drawing/2014/main" val="20007"/>
                    </a:ext>
                  </a:extLst>
                </a:gridCol>
                <a:gridCol w="574025">
                  <a:extLst>
                    <a:ext uri="{9D8B030D-6E8A-4147-A177-3AD203B41FA5}">
                      <a16:colId xmlns:a16="http://schemas.microsoft.com/office/drawing/2014/main" val="20008"/>
                    </a:ext>
                  </a:extLst>
                </a:gridCol>
              </a:tblGrid>
              <a:tr h="139475">
                <a:tc>
                  <a:txBody>
                    <a:bodyPr/>
                    <a:lstStyle/>
                    <a:p>
                      <a:pPr marL="0" marR="0" lvl="0" indent="0" algn="ctr" rtl="0">
                        <a:lnSpc>
                          <a:spcPct val="100000"/>
                        </a:lnSpc>
                        <a:spcBef>
                          <a:spcPts val="0"/>
                        </a:spcBef>
                        <a:spcAft>
                          <a:spcPts val="0"/>
                        </a:spcAft>
                        <a:buClr>
                          <a:srgbClr val="000000"/>
                        </a:buClr>
                        <a:buSzPts val="1800"/>
                        <a:buFont typeface="Arial"/>
                        <a:buNone/>
                      </a:pPr>
                      <a:r>
                        <a:rPr lang="en-IE">
                          <a:solidFill>
                            <a:schemeClr val="dk1"/>
                          </a:solidFill>
                          <a:latin typeface="Calibri"/>
                          <a:ea typeface="Calibri"/>
                          <a:cs typeface="Calibri"/>
                          <a:sym typeface="Calibri"/>
                        </a:rPr>
                        <a:t>V</a:t>
                      </a:r>
                      <a:endParaRPr b="1" u="none" strike="noStrike" cap="none">
                        <a:solidFill>
                          <a:schemeClr val="dk1"/>
                        </a:solidFill>
                        <a:latin typeface="Calibri"/>
                        <a:ea typeface="Calibri"/>
                        <a:cs typeface="Calibri"/>
                        <a:sym typeface="Calibri"/>
                      </a:endParaRPr>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i="1" u="none" strike="noStrike" cap="none">
                          <a:solidFill>
                            <a:schemeClr val="dk1"/>
                          </a:solidFill>
                          <a:latin typeface="Calibri"/>
                          <a:ea typeface="Calibri"/>
                          <a:cs typeface="Calibri"/>
                          <a:sym typeface="Calibri"/>
                        </a:rPr>
                        <a:t>the</a:t>
                      </a:r>
                      <a:endParaRPr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None/>
                      </a:pPr>
                      <a:r>
                        <a:rPr lang="en-IE" i="1">
                          <a:solidFill>
                            <a:schemeClr val="dk1"/>
                          </a:solidFill>
                          <a:latin typeface="Calibri"/>
                          <a:ea typeface="Calibri"/>
                          <a:cs typeface="Calibri"/>
                          <a:sym typeface="Calibri"/>
                        </a:rPr>
                        <a:t>lies</a:t>
                      </a:r>
                      <a:endParaRPr i="1" u="none" strike="noStrike" cap="none">
                        <a:solidFill>
                          <a:schemeClr val="dk1"/>
                        </a:solidFill>
                        <a:latin typeface="Calibri"/>
                        <a:ea typeface="Calibri"/>
                        <a:cs typeface="Calibri"/>
                        <a:sym typeface="Calibri"/>
                      </a:endParaRPr>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i="1">
                          <a:solidFill>
                            <a:schemeClr val="dk1"/>
                          </a:solidFill>
                          <a:latin typeface="Calibri"/>
                          <a:ea typeface="Calibri"/>
                          <a:cs typeface="Calibri"/>
                          <a:sym typeface="Calibri"/>
                        </a:rPr>
                        <a:t>on</a:t>
                      </a:r>
                      <a:endParaRPr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i="1">
                          <a:solidFill>
                            <a:schemeClr val="dk1"/>
                          </a:solidFill>
                          <a:latin typeface="Calibri"/>
                          <a:ea typeface="Calibri"/>
                          <a:cs typeface="Calibri"/>
                          <a:sym typeface="Calibri"/>
                        </a:rPr>
                        <a:t>mat</a:t>
                      </a:r>
                      <a:endParaRPr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i="1">
                          <a:solidFill>
                            <a:schemeClr val="dk1"/>
                          </a:solidFill>
                          <a:latin typeface="Calibri"/>
                          <a:ea typeface="Calibri"/>
                          <a:cs typeface="Calibri"/>
                          <a:sym typeface="Calibri"/>
                        </a:rPr>
                        <a:t>floor</a:t>
                      </a:r>
                      <a:endParaRPr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i="1">
                          <a:solidFill>
                            <a:schemeClr val="dk1"/>
                          </a:solidFill>
                          <a:latin typeface="Calibri"/>
                          <a:ea typeface="Calibri"/>
                          <a:cs typeface="Calibri"/>
                          <a:sym typeface="Calibri"/>
                        </a:rPr>
                        <a:t>sits</a:t>
                      </a:r>
                      <a:endParaRPr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i="1">
                          <a:solidFill>
                            <a:schemeClr val="dk1"/>
                          </a:solidFill>
                          <a:latin typeface="Calibri"/>
                          <a:ea typeface="Calibri"/>
                          <a:cs typeface="Calibri"/>
                          <a:sym typeface="Calibri"/>
                        </a:rPr>
                        <a:t>near</a:t>
                      </a:r>
                      <a:endParaRPr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i="1" u="none" strike="noStrike" cap="none">
                          <a:solidFill>
                            <a:schemeClr val="dk1"/>
                          </a:solidFill>
                          <a:latin typeface="Calibri"/>
                          <a:ea typeface="Calibri"/>
                          <a:cs typeface="Calibri"/>
                          <a:sym typeface="Calibri"/>
                        </a:rPr>
                        <a:t>door</a:t>
                      </a:r>
                      <a:endParaRPr u="none" strike="noStrike" cap="none"/>
                    </a:p>
                  </a:txBody>
                  <a:tcPr marL="91450" marR="91450" marT="45725" marB="45725" anchor="ctr">
                    <a:solidFill>
                      <a:srgbClr val="D9D9D9"/>
                    </a:solidFill>
                  </a:tcPr>
                </a:tc>
                <a:extLst>
                  <a:ext uri="{0D108BD9-81ED-4DB2-BD59-A6C34878D82A}">
                    <a16:rowId xmlns:a16="http://schemas.microsoft.com/office/drawing/2014/main" val="10000"/>
                  </a:ext>
                </a:extLst>
              </a:tr>
              <a:tr h="314550">
                <a:tc>
                  <a:txBody>
                    <a:bodyPr/>
                    <a:lstStyle/>
                    <a:p>
                      <a:pPr marL="0" marR="0" lvl="0" indent="0" algn="ctr" rtl="0">
                        <a:lnSpc>
                          <a:spcPct val="100000"/>
                        </a:lnSpc>
                        <a:spcBef>
                          <a:spcPts val="0"/>
                        </a:spcBef>
                        <a:spcAft>
                          <a:spcPts val="0"/>
                        </a:spcAft>
                        <a:buClr>
                          <a:srgbClr val="000000"/>
                        </a:buClr>
                        <a:buSzPts val="1800"/>
                        <a:buFont typeface="Arial"/>
                        <a:buNone/>
                      </a:pPr>
                      <a:r>
                        <a:rPr lang="en-IE" b="1" i="1" u="none" strike="noStrike" cap="none">
                          <a:solidFill>
                            <a:schemeClr val="dk1"/>
                          </a:solidFill>
                          <a:latin typeface="Calibri"/>
                          <a:ea typeface="Calibri"/>
                          <a:cs typeface="Calibri"/>
                          <a:sym typeface="Calibri"/>
                        </a:rPr>
                        <a:t>cat</a:t>
                      </a:r>
                      <a:endParaRPr b="1" u="none" strike="noStrike" cap="none"/>
                    </a:p>
                  </a:txBody>
                  <a:tcPr marL="91450" marR="91450" marT="45725" marB="45725" anchor="ctr">
                    <a:solidFill>
                      <a:srgbClr val="D9D9D9"/>
                    </a:solidFill>
                  </a:tcPr>
                </a:tc>
                <a:tc>
                  <a:txBody>
                    <a:bodyPr/>
                    <a:lstStyle/>
                    <a:p>
                      <a:pPr marL="0" lvl="0" indent="0" algn="ctr" rtl="0">
                        <a:spcBef>
                          <a:spcPts val="0"/>
                        </a:spcBef>
                        <a:spcAft>
                          <a:spcPts val="0"/>
                        </a:spcAft>
                        <a:buNone/>
                      </a:pPr>
                      <a:r>
                        <a:rPr lang="en-IE"/>
                        <a:t>2</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1</a:t>
                      </a:r>
                      <a:endParaRPr/>
                    </a:p>
                  </a:txBody>
                  <a:tcPr marL="91450" marR="91450" marT="45725" marB="45725" anchor="ctr">
                    <a:solidFill>
                      <a:srgbClr val="D9D9D9"/>
                    </a:solidFill>
                  </a:tcPr>
                </a:tc>
                <a:tc>
                  <a:txBody>
                    <a:bodyPr/>
                    <a:lstStyle/>
                    <a:p>
                      <a:pPr marL="0" lvl="0" indent="0" algn="ctr" rtl="0">
                        <a:spcBef>
                          <a:spcPts val="0"/>
                        </a:spcBef>
                        <a:spcAft>
                          <a:spcPts val="0"/>
                        </a:spcAft>
                        <a:buNone/>
                      </a:pPr>
                      <a:endParaRPr/>
                    </a:p>
                  </a:txBody>
                  <a:tcPr marL="91450" marR="91450" marT="45725" marB="45725" anchor="ctr">
                    <a:solidFill>
                      <a:srgbClr val="D9D9D9"/>
                    </a:solidFill>
                  </a:tcPr>
                </a:tc>
                <a:tc>
                  <a:txBody>
                    <a:bodyPr/>
                    <a:lstStyle/>
                    <a:p>
                      <a:pPr marL="0" lvl="0" indent="0" algn="ctr" rtl="0">
                        <a:spcBef>
                          <a:spcPts val="0"/>
                        </a:spcBef>
                        <a:spcAft>
                          <a:spcPts val="0"/>
                        </a:spcAft>
                        <a:buNone/>
                      </a:pPr>
                      <a:endParaRPr/>
                    </a:p>
                  </a:txBody>
                  <a:tcPr marL="91450" marR="91450" marT="45725" marB="45725" anchor="ctr">
                    <a:solidFill>
                      <a:srgbClr val="D9D9D9"/>
                    </a:solidFill>
                  </a:tcPr>
                </a:tc>
                <a:tc>
                  <a:txBody>
                    <a:bodyPr/>
                    <a:lstStyle/>
                    <a:p>
                      <a:pPr marL="0" lvl="0" indent="0" algn="ctr" rtl="0">
                        <a:spcBef>
                          <a:spcPts val="0"/>
                        </a:spcBef>
                        <a:spcAft>
                          <a:spcPts val="0"/>
                        </a:spcAft>
                        <a:buNone/>
                      </a:pP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1</a:t>
                      </a:r>
                      <a:endParaRPr/>
                    </a:p>
                  </a:txBody>
                  <a:tcPr marL="91450" marR="91450" marT="45725" marB="45725" anchor="ctr">
                    <a:solidFill>
                      <a:srgbClr val="D9D9D9"/>
                    </a:solidFill>
                  </a:tcPr>
                </a:tc>
                <a:tc>
                  <a:txBody>
                    <a:bodyPr/>
                    <a:lstStyle/>
                    <a:p>
                      <a:pPr marL="0" lvl="0" indent="0" algn="ctr" rtl="0">
                        <a:spcBef>
                          <a:spcPts val="0"/>
                        </a:spcBef>
                        <a:spcAft>
                          <a:spcPts val="0"/>
                        </a:spcAft>
                        <a:buNone/>
                      </a:pPr>
                      <a:endParaRPr/>
                    </a:p>
                  </a:txBody>
                  <a:tcPr marL="91450" marR="91450" marT="45725" marB="45725" anchor="ctr">
                    <a:solidFill>
                      <a:srgbClr val="D9D9D9"/>
                    </a:solidFill>
                  </a:tcPr>
                </a:tc>
                <a:tc>
                  <a:txBody>
                    <a:bodyPr/>
                    <a:lstStyle/>
                    <a:p>
                      <a:pPr marL="0" lvl="0" indent="0" algn="ctr" rtl="0">
                        <a:spcBef>
                          <a:spcPts val="0"/>
                        </a:spcBef>
                        <a:spcAft>
                          <a:spcPts val="0"/>
                        </a:spcAft>
                        <a:buNone/>
                      </a:pPr>
                      <a:endParaRPr/>
                    </a:p>
                  </a:txBody>
                  <a:tcPr marL="91450" marR="91450" marT="45725" marB="45725" anchor="ctr">
                    <a:solidFill>
                      <a:srgbClr val="D9D9D9"/>
                    </a:solidFill>
                  </a:tcPr>
                </a:tc>
                <a:extLst>
                  <a:ext uri="{0D108BD9-81ED-4DB2-BD59-A6C34878D82A}">
                    <a16:rowId xmlns:a16="http://schemas.microsoft.com/office/drawing/2014/main" val="10001"/>
                  </a:ext>
                </a:extLst>
              </a:tr>
              <a:tr h="314550">
                <a:tc>
                  <a:txBody>
                    <a:bodyPr/>
                    <a:lstStyle/>
                    <a:p>
                      <a:pPr marL="0" marR="0" lvl="0" indent="0" algn="ctr" rtl="0">
                        <a:lnSpc>
                          <a:spcPct val="100000"/>
                        </a:lnSpc>
                        <a:spcBef>
                          <a:spcPts val="0"/>
                        </a:spcBef>
                        <a:spcAft>
                          <a:spcPts val="0"/>
                        </a:spcAft>
                        <a:buClr>
                          <a:srgbClr val="000000"/>
                        </a:buClr>
                        <a:buSzPts val="1800"/>
                        <a:buFont typeface="Arial"/>
                        <a:buNone/>
                      </a:pPr>
                      <a:r>
                        <a:rPr lang="en-IE" b="1" i="1">
                          <a:latin typeface="Calibri"/>
                          <a:ea typeface="Calibri"/>
                          <a:cs typeface="Calibri"/>
                          <a:sym typeface="Calibri"/>
                        </a:rPr>
                        <a:t>dog</a:t>
                      </a:r>
                      <a:endParaRPr b="1" u="none" strike="noStrike" cap="none"/>
                    </a:p>
                  </a:txBody>
                  <a:tcPr marL="91450" marR="91450" marT="45725" marB="45725" anchor="ctr">
                    <a:solidFill>
                      <a:srgbClr val="D9D9D9"/>
                    </a:solidFill>
                  </a:tcPr>
                </a:tc>
                <a:tc>
                  <a:txBody>
                    <a:bodyPr/>
                    <a:lstStyle/>
                    <a:p>
                      <a:pPr marL="0" lvl="0" indent="0" algn="ctr" rtl="0">
                        <a:spcBef>
                          <a:spcPts val="0"/>
                        </a:spcBef>
                        <a:spcAft>
                          <a:spcPts val="0"/>
                        </a:spcAft>
                        <a:buNone/>
                      </a:pPr>
                      <a:endParaRPr/>
                    </a:p>
                  </a:txBody>
                  <a:tcPr marL="91450" marR="91450" marT="45725" marB="45725" anchor="ctr">
                    <a:solidFill>
                      <a:srgbClr val="D9D9D9"/>
                    </a:solidFill>
                  </a:tcPr>
                </a:tc>
                <a:tc>
                  <a:txBody>
                    <a:bodyPr/>
                    <a:lstStyle/>
                    <a:p>
                      <a:pPr marL="0" lvl="0" indent="0" algn="ctr" rtl="0">
                        <a:spcBef>
                          <a:spcPts val="0"/>
                        </a:spcBef>
                        <a:spcAft>
                          <a:spcPts val="0"/>
                        </a:spcAft>
                        <a:buNone/>
                      </a:pPr>
                      <a:endParaRPr/>
                    </a:p>
                  </a:txBody>
                  <a:tcPr marL="91450" marR="91450" marT="45725" marB="45725" anchor="ctr">
                    <a:solidFill>
                      <a:srgbClr val="D9D9D9"/>
                    </a:solidFill>
                  </a:tcPr>
                </a:tc>
                <a:tc>
                  <a:txBody>
                    <a:bodyPr/>
                    <a:lstStyle/>
                    <a:p>
                      <a:pPr marL="0" lvl="0" indent="0" algn="ctr" rtl="0">
                        <a:spcBef>
                          <a:spcPts val="0"/>
                        </a:spcBef>
                        <a:spcAft>
                          <a:spcPts val="0"/>
                        </a:spcAft>
                        <a:buNone/>
                      </a:pPr>
                      <a:endParaRPr/>
                    </a:p>
                  </a:txBody>
                  <a:tcPr marL="91450" marR="91450" marT="45725" marB="45725" anchor="ctr">
                    <a:solidFill>
                      <a:srgbClr val="D9D9D9"/>
                    </a:solidFill>
                  </a:tcPr>
                </a:tc>
                <a:tc>
                  <a:txBody>
                    <a:bodyPr/>
                    <a:lstStyle/>
                    <a:p>
                      <a:pPr marL="0" lvl="0" indent="0" algn="ctr" rtl="0">
                        <a:spcBef>
                          <a:spcPts val="0"/>
                        </a:spcBef>
                        <a:spcAft>
                          <a:spcPts val="0"/>
                        </a:spcAft>
                        <a:buNone/>
                      </a:pPr>
                      <a:endParaRPr/>
                    </a:p>
                  </a:txBody>
                  <a:tcPr marL="91450" marR="91450" marT="45725" marB="45725" anchor="ctr">
                    <a:solidFill>
                      <a:srgbClr val="D9D9D9"/>
                    </a:solidFill>
                  </a:tcPr>
                </a:tc>
                <a:tc>
                  <a:txBody>
                    <a:bodyPr/>
                    <a:lstStyle/>
                    <a:p>
                      <a:pPr marL="0" lvl="0" indent="0" algn="ctr" rtl="0">
                        <a:spcBef>
                          <a:spcPts val="0"/>
                        </a:spcBef>
                        <a:spcAft>
                          <a:spcPts val="0"/>
                        </a:spcAft>
                        <a:buNone/>
                      </a:pPr>
                      <a:endParaRPr/>
                    </a:p>
                  </a:txBody>
                  <a:tcPr marL="91450" marR="91450" marT="45725" marB="45725" anchor="ctr">
                    <a:solidFill>
                      <a:srgbClr val="D9D9D9"/>
                    </a:solidFill>
                  </a:tcPr>
                </a:tc>
                <a:tc>
                  <a:txBody>
                    <a:bodyPr/>
                    <a:lstStyle/>
                    <a:p>
                      <a:pPr marL="0" lvl="0" indent="0" algn="ctr" rtl="0">
                        <a:spcBef>
                          <a:spcPts val="0"/>
                        </a:spcBef>
                        <a:spcAft>
                          <a:spcPts val="0"/>
                        </a:spcAft>
                        <a:buNone/>
                      </a:pPr>
                      <a:endParaRPr/>
                    </a:p>
                  </a:txBody>
                  <a:tcPr marL="91450" marR="91450" marT="45725" marB="45725" anchor="ctr">
                    <a:solidFill>
                      <a:srgbClr val="D9D9D9"/>
                    </a:solidFill>
                  </a:tcPr>
                </a:tc>
                <a:tc>
                  <a:txBody>
                    <a:bodyPr/>
                    <a:lstStyle/>
                    <a:p>
                      <a:pPr marL="0" lvl="0" indent="0" algn="ctr" rtl="0">
                        <a:spcBef>
                          <a:spcPts val="0"/>
                        </a:spcBef>
                        <a:spcAft>
                          <a:spcPts val="0"/>
                        </a:spcAft>
                        <a:buNone/>
                      </a:pPr>
                      <a:endParaRPr/>
                    </a:p>
                  </a:txBody>
                  <a:tcPr marL="91450" marR="91450" marT="45725" marB="45725" anchor="ctr">
                    <a:solidFill>
                      <a:srgbClr val="D9D9D9"/>
                    </a:solidFill>
                  </a:tcPr>
                </a:tc>
                <a:tc>
                  <a:txBody>
                    <a:bodyPr/>
                    <a:lstStyle/>
                    <a:p>
                      <a:pPr marL="0" lvl="0" indent="0" algn="ctr" rtl="0">
                        <a:spcBef>
                          <a:spcPts val="0"/>
                        </a:spcBef>
                        <a:spcAft>
                          <a:spcPts val="0"/>
                        </a:spcAft>
                        <a:buNone/>
                      </a:pPr>
                      <a:endParaRPr/>
                    </a:p>
                  </a:txBody>
                  <a:tcPr marL="91450" marR="91450" marT="45725" marB="45725" anchor="ctr">
                    <a:solidFill>
                      <a:srgbClr val="D9D9D9"/>
                    </a:solidFill>
                  </a:tcPr>
                </a:tc>
                <a:extLst>
                  <a:ext uri="{0D108BD9-81ED-4DB2-BD59-A6C34878D82A}">
                    <a16:rowId xmlns:a16="http://schemas.microsoft.com/office/drawing/2014/main" val="10002"/>
                  </a:ext>
                </a:extLst>
              </a:tr>
            </a:tbl>
          </a:graphicData>
        </a:graphic>
      </p:graphicFrame>
      <p:sp>
        <p:nvSpPr>
          <p:cNvPr id="667" name="Google Shape;667;p47"/>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157</a:t>
            </a:fld>
            <a:endParaRPr/>
          </a:p>
        </p:txBody>
      </p:sp>
    </p:spTree>
    <p:extLst>
      <p:ext uri="{BB962C8B-B14F-4D97-AF65-F5344CB8AC3E}">
        <p14:creationId xmlns:p14="http://schemas.microsoft.com/office/powerpoint/2010/main" val="4285388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48"/>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u="none" strike="noStrike" cap="none">
                <a:solidFill>
                  <a:srgbClr val="75114A"/>
                </a:solidFill>
                <a:latin typeface="Calibri"/>
                <a:ea typeface="Calibri"/>
                <a:cs typeface="Calibri"/>
                <a:sym typeface="Calibri"/>
              </a:rPr>
              <a:t>Co-occurrence </a:t>
            </a:r>
            <a:r>
              <a:rPr lang="en-IE"/>
              <a:t>Matrix (Context N=1)</a:t>
            </a:r>
            <a:endParaRPr/>
          </a:p>
          <a:p>
            <a:pPr marL="0" marR="0" lvl="0" indent="0" algn="l" rtl="0">
              <a:lnSpc>
                <a:spcPct val="90000"/>
              </a:lnSpc>
              <a:spcBef>
                <a:spcPts val="0"/>
              </a:spcBef>
              <a:spcAft>
                <a:spcPts val="0"/>
              </a:spcAft>
              <a:buClr>
                <a:srgbClr val="75114A"/>
              </a:buClr>
              <a:buSzPts val="4400"/>
              <a:buFont typeface="Calibri"/>
              <a:buNone/>
            </a:pPr>
            <a:endParaRPr/>
          </a:p>
        </p:txBody>
      </p:sp>
      <p:sp>
        <p:nvSpPr>
          <p:cNvPr id="673" name="Google Shape;673;p48"/>
          <p:cNvSpPr txBox="1">
            <a:spLocks noGrp="1"/>
          </p:cNvSpPr>
          <p:nvPr>
            <p:ph type="body" idx="1"/>
          </p:nvPr>
        </p:nvSpPr>
        <p:spPr>
          <a:xfrm>
            <a:off x="838200" y="1601000"/>
            <a:ext cx="10515600" cy="406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F3F"/>
              </a:buClr>
              <a:buSzPts val="2800"/>
              <a:buFont typeface="Arial"/>
              <a:buNone/>
            </a:pPr>
            <a:r>
              <a:rPr lang="en-IE" sz="2000" b="1"/>
              <a:t>Corpus</a:t>
            </a:r>
            <a:endParaRPr sz="2000" b="1" i="1"/>
          </a:p>
          <a:p>
            <a:pPr marL="457200" marR="0" lvl="0" indent="0" algn="l" rtl="0">
              <a:lnSpc>
                <a:spcPct val="100000"/>
              </a:lnSpc>
              <a:spcBef>
                <a:spcPts val="1000"/>
              </a:spcBef>
              <a:spcAft>
                <a:spcPts val="0"/>
              </a:spcAft>
              <a:buClr>
                <a:srgbClr val="3F3F3F"/>
              </a:buClr>
              <a:buSzPts val="2800"/>
              <a:buFont typeface="Arial"/>
              <a:buNone/>
            </a:pPr>
            <a:r>
              <a:rPr lang="en-IE" sz="2000" i="1" u="none" strike="noStrike" cap="none">
                <a:solidFill>
                  <a:srgbClr val="3F3F3F"/>
                </a:solidFill>
              </a:rPr>
              <a:t>The cat lies on the mat.</a:t>
            </a:r>
            <a:endParaRPr sz="2000"/>
          </a:p>
          <a:p>
            <a:pPr marL="457200" marR="0" lvl="0" indent="0" algn="l" rtl="0">
              <a:lnSpc>
                <a:spcPct val="100000"/>
              </a:lnSpc>
              <a:spcBef>
                <a:spcPts val="1000"/>
              </a:spcBef>
              <a:spcAft>
                <a:spcPts val="0"/>
              </a:spcAft>
              <a:buClr>
                <a:srgbClr val="3F3F3F"/>
              </a:buClr>
              <a:buSzPts val="2800"/>
              <a:buFont typeface="Arial"/>
              <a:buNone/>
            </a:pPr>
            <a:r>
              <a:rPr lang="en-IE" sz="2000" b="1" i="1" u="none" strike="noStrike" cap="none">
                <a:solidFill>
                  <a:srgbClr val="3F3F3F"/>
                </a:solidFill>
              </a:rPr>
              <a:t>The </a:t>
            </a:r>
            <a:r>
              <a:rPr lang="en-IE" sz="2000" b="1" i="1"/>
              <a:t>dog </a:t>
            </a:r>
            <a:r>
              <a:rPr lang="en-IE" sz="2000" b="1" i="1" u="none" strike="noStrike" cap="none">
                <a:solidFill>
                  <a:srgbClr val="3F3F3F"/>
                </a:solidFill>
              </a:rPr>
              <a:t>lies</a:t>
            </a:r>
            <a:r>
              <a:rPr lang="en-IE" sz="2000" i="1" u="none" strike="noStrike" cap="none">
                <a:solidFill>
                  <a:srgbClr val="3F3F3F"/>
                </a:solidFill>
              </a:rPr>
              <a:t> on the floor.		</a:t>
            </a:r>
            <a:endParaRPr sz="2000" i="0" u="none" strike="noStrike" cap="none">
              <a:solidFill>
                <a:srgbClr val="3F3F3F"/>
              </a:solidFill>
            </a:endParaRPr>
          </a:p>
          <a:p>
            <a:pPr marL="457200" marR="0" lvl="0" indent="0" algn="l" rtl="0">
              <a:lnSpc>
                <a:spcPct val="100000"/>
              </a:lnSpc>
              <a:spcBef>
                <a:spcPts val="1000"/>
              </a:spcBef>
              <a:spcAft>
                <a:spcPts val="0"/>
              </a:spcAft>
              <a:buClr>
                <a:srgbClr val="3F3F3F"/>
              </a:buClr>
              <a:buSzPts val="2800"/>
              <a:buFont typeface="Arial"/>
              <a:buNone/>
            </a:pPr>
            <a:r>
              <a:rPr lang="en-IE" sz="2000" i="1"/>
              <a:t>The</a:t>
            </a:r>
            <a:r>
              <a:rPr lang="en-IE" sz="2000" i="1" u="none" strike="noStrike" cap="none">
                <a:solidFill>
                  <a:srgbClr val="3F3F3F"/>
                </a:solidFill>
              </a:rPr>
              <a:t> cat sits near the door.</a:t>
            </a:r>
            <a:endParaRPr sz="2000" i="1" u="none" strike="noStrike" cap="none">
              <a:solidFill>
                <a:srgbClr val="3F3F3F"/>
              </a:solidFill>
            </a:endParaRPr>
          </a:p>
          <a:p>
            <a:pPr marL="457200" marR="0" lvl="0" indent="0" algn="l" rtl="0">
              <a:lnSpc>
                <a:spcPct val="100000"/>
              </a:lnSpc>
              <a:spcBef>
                <a:spcPts val="1000"/>
              </a:spcBef>
              <a:spcAft>
                <a:spcPts val="0"/>
              </a:spcAft>
              <a:buClr>
                <a:srgbClr val="3F3F3F"/>
              </a:buClr>
              <a:buSzPts val="2800"/>
              <a:buFont typeface="Arial"/>
              <a:buNone/>
            </a:pPr>
            <a:r>
              <a:rPr lang="en-IE" sz="2000" i="1"/>
              <a:t>The dog lies near the door</a:t>
            </a:r>
            <a:endParaRPr sz="2000" i="1"/>
          </a:p>
          <a:p>
            <a:pPr marL="0" lvl="0" indent="0" algn="l" rtl="0">
              <a:lnSpc>
                <a:spcPct val="100000"/>
              </a:lnSpc>
              <a:spcBef>
                <a:spcPts val="1000"/>
              </a:spcBef>
              <a:spcAft>
                <a:spcPts val="0"/>
              </a:spcAft>
              <a:buClr>
                <a:srgbClr val="3F3F3F"/>
              </a:buClr>
              <a:buSzPts val="2800"/>
              <a:buFont typeface="Arial"/>
              <a:buNone/>
            </a:pPr>
            <a:r>
              <a:rPr lang="en-IE" sz="2000" b="1"/>
              <a:t>Targets</a:t>
            </a:r>
            <a:endParaRPr sz="2000" b="1"/>
          </a:p>
          <a:p>
            <a:pPr marL="457200" lvl="0" indent="0" algn="l" rtl="0">
              <a:lnSpc>
                <a:spcPct val="100000"/>
              </a:lnSpc>
              <a:spcBef>
                <a:spcPts val="1000"/>
              </a:spcBef>
              <a:spcAft>
                <a:spcPts val="0"/>
              </a:spcAft>
              <a:buClr>
                <a:srgbClr val="3F3F3F"/>
              </a:buClr>
              <a:buSzPts val="2800"/>
              <a:buFont typeface="Arial"/>
              <a:buNone/>
            </a:pPr>
            <a:r>
              <a:rPr lang="en-IE" sz="2000" i="1"/>
              <a:t>cat, dog</a:t>
            </a:r>
            <a:endParaRPr sz="2000" i="1"/>
          </a:p>
          <a:p>
            <a:pPr marL="0" lvl="0" indent="0" algn="l" rtl="0">
              <a:lnSpc>
                <a:spcPct val="100000"/>
              </a:lnSpc>
              <a:spcBef>
                <a:spcPts val="1000"/>
              </a:spcBef>
              <a:spcAft>
                <a:spcPts val="0"/>
              </a:spcAft>
              <a:buClr>
                <a:srgbClr val="3F3F3F"/>
              </a:buClr>
              <a:buSzPts val="2800"/>
              <a:buFont typeface="Arial"/>
              <a:buNone/>
            </a:pPr>
            <a:r>
              <a:rPr lang="en-IE" sz="2000" b="1"/>
              <a:t>Vocabulary of context words (V)</a:t>
            </a:r>
            <a:endParaRPr sz="2000" b="1"/>
          </a:p>
          <a:p>
            <a:pPr marL="457200" lvl="0" indent="0" algn="l" rtl="0">
              <a:lnSpc>
                <a:spcPct val="100000"/>
              </a:lnSpc>
              <a:spcBef>
                <a:spcPts val="1000"/>
              </a:spcBef>
              <a:spcAft>
                <a:spcPts val="0"/>
              </a:spcAft>
              <a:buClr>
                <a:srgbClr val="3F3F3F"/>
              </a:buClr>
              <a:buSzPts val="2800"/>
              <a:buFont typeface="Arial"/>
              <a:buNone/>
            </a:pPr>
            <a:r>
              <a:rPr lang="en-IE" sz="2000" i="1"/>
              <a:t>the, lies, on, mat, floor, sits, near, door</a:t>
            </a:r>
            <a:endParaRPr sz="2000" i="1"/>
          </a:p>
          <a:p>
            <a:pPr marL="457200" lvl="0" indent="-228600" algn="l" rtl="0">
              <a:spcBef>
                <a:spcPts val="1600"/>
              </a:spcBef>
              <a:spcAft>
                <a:spcPts val="0"/>
              </a:spcAft>
              <a:buClr>
                <a:srgbClr val="3F3F3F"/>
              </a:buClr>
              <a:buSzPts val="2800"/>
              <a:buFont typeface="Arial"/>
              <a:buNone/>
            </a:pPr>
            <a:endParaRPr/>
          </a:p>
          <a:p>
            <a:pPr marL="457200" marR="0" lvl="0" indent="-228600" algn="l" rtl="0">
              <a:lnSpc>
                <a:spcPct val="90000"/>
              </a:lnSpc>
              <a:spcBef>
                <a:spcPts val="1600"/>
              </a:spcBef>
              <a:spcAft>
                <a:spcPts val="0"/>
              </a:spcAft>
              <a:buClr>
                <a:srgbClr val="3F3F3F"/>
              </a:buClr>
              <a:buSzPts val="2800"/>
              <a:buFont typeface="Arial"/>
              <a:buNone/>
            </a:pPr>
            <a:endParaRPr sz="2000" b="1"/>
          </a:p>
        </p:txBody>
      </p:sp>
      <p:graphicFrame>
        <p:nvGraphicFramePr>
          <p:cNvPr id="674" name="Google Shape;674;p48"/>
          <p:cNvGraphicFramePr/>
          <p:nvPr/>
        </p:nvGraphicFramePr>
        <p:xfrm>
          <a:off x="5839524" y="2286810"/>
          <a:ext cx="3000000" cy="3000000"/>
        </p:xfrm>
        <a:graphic>
          <a:graphicData uri="http://schemas.openxmlformats.org/drawingml/2006/table">
            <a:tbl>
              <a:tblPr firstRow="1" bandRow="1">
                <a:noFill/>
              </a:tblPr>
              <a:tblGrid>
                <a:gridCol w="606950">
                  <a:extLst>
                    <a:ext uri="{9D8B030D-6E8A-4147-A177-3AD203B41FA5}">
                      <a16:colId xmlns:a16="http://schemas.microsoft.com/office/drawing/2014/main" val="20000"/>
                    </a:ext>
                  </a:extLst>
                </a:gridCol>
                <a:gridCol w="574025">
                  <a:extLst>
                    <a:ext uri="{9D8B030D-6E8A-4147-A177-3AD203B41FA5}">
                      <a16:colId xmlns:a16="http://schemas.microsoft.com/office/drawing/2014/main" val="20001"/>
                    </a:ext>
                  </a:extLst>
                </a:gridCol>
                <a:gridCol w="574025">
                  <a:extLst>
                    <a:ext uri="{9D8B030D-6E8A-4147-A177-3AD203B41FA5}">
                      <a16:colId xmlns:a16="http://schemas.microsoft.com/office/drawing/2014/main" val="20002"/>
                    </a:ext>
                  </a:extLst>
                </a:gridCol>
                <a:gridCol w="574025">
                  <a:extLst>
                    <a:ext uri="{9D8B030D-6E8A-4147-A177-3AD203B41FA5}">
                      <a16:colId xmlns:a16="http://schemas.microsoft.com/office/drawing/2014/main" val="20003"/>
                    </a:ext>
                  </a:extLst>
                </a:gridCol>
                <a:gridCol w="574025">
                  <a:extLst>
                    <a:ext uri="{9D8B030D-6E8A-4147-A177-3AD203B41FA5}">
                      <a16:colId xmlns:a16="http://schemas.microsoft.com/office/drawing/2014/main" val="20004"/>
                    </a:ext>
                  </a:extLst>
                </a:gridCol>
                <a:gridCol w="574025">
                  <a:extLst>
                    <a:ext uri="{9D8B030D-6E8A-4147-A177-3AD203B41FA5}">
                      <a16:colId xmlns:a16="http://schemas.microsoft.com/office/drawing/2014/main" val="20005"/>
                    </a:ext>
                  </a:extLst>
                </a:gridCol>
                <a:gridCol w="574025">
                  <a:extLst>
                    <a:ext uri="{9D8B030D-6E8A-4147-A177-3AD203B41FA5}">
                      <a16:colId xmlns:a16="http://schemas.microsoft.com/office/drawing/2014/main" val="20006"/>
                    </a:ext>
                  </a:extLst>
                </a:gridCol>
                <a:gridCol w="574025">
                  <a:extLst>
                    <a:ext uri="{9D8B030D-6E8A-4147-A177-3AD203B41FA5}">
                      <a16:colId xmlns:a16="http://schemas.microsoft.com/office/drawing/2014/main" val="20007"/>
                    </a:ext>
                  </a:extLst>
                </a:gridCol>
                <a:gridCol w="574025">
                  <a:extLst>
                    <a:ext uri="{9D8B030D-6E8A-4147-A177-3AD203B41FA5}">
                      <a16:colId xmlns:a16="http://schemas.microsoft.com/office/drawing/2014/main" val="20008"/>
                    </a:ext>
                  </a:extLst>
                </a:gridCol>
              </a:tblGrid>
              <a:tr h="139475">
                <a:tc>
                  <a:txBody>
                    <a:bodyPr/>
                    <a:lstStyle/>
                    <a:p>
                      <a:pPr marL="0" marR="0" lvl="0" indent="0" algn="ctr" rtl="0">
                        <a:lnSpc>
                          <a:spcPct val="100000"/>
                        </a:lnSpc>
                        <a:spcBef>
                          <a:spcPts val="0"/>
                        </a:spcBef>
                        <a:spcAft>
                          <a:spcPts val="0"/>
                        </a:spcAft>
                        <a:buClr>
                          <a:srgbClr val="000000"/>
                        </a:buClr>
                        <a:buSzPts val="1800"/>
                        <a:buFont typeface="Arial"/>
                        <a:buNone/>
                      </a:pPr>
                      <a:r>
                        <a:rPr lang="en-IE">
                          <a:solidFill>
                            <a:schemeClr val="dk1"/>
                          </a:solidFill>
                          <a:latin typeface="Calibri"/>
                          <a:ea typeface="Calibri"/>
                          <a:cs typeface="Calibri"/>
                          <a:sym typeface="Calibri"/>
                        </a:rPr>
                        <a:t>V</a:t>
                      </a:r>
                      <a:endParaRPr b="1" u="none" strike="noStrike" cap="none">
                        <a:solidFill>
                          <a:schemeClr val="dk1"/>
                        </a:solidFill>
                        <a:latin typeface="Calibri"/>
                        <a:ea typeface="Calibri"/>
                        <a:cs typeface="Calibri"/>
                        <a:sym typeface="Calibri"/>
                      </a:endParaRPr>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i="1" u="none" strike="noStrike" cap="none">
                          <a:solidFill>
                            <a:schemeClr val="dk1"/>
                          </a:solidFill>
                          <a:latin typeface="Calibri"/>
                          <a:ea typeface="Calibri"/>
                          <a:cs typeface="Calibri"/>
                          <a:sym typeface="Calibri"/>
                        </a:rPr>
                        <a:t>the</a:t>
                      </a:r>
                      <a:endParaRPr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None/>
                      </a:pPr>
                      <a:r>
                        <a:rPr lang="en-IE" i="1">
                          <a:solidFill>
                            <a:schemeClr val="dk1"/>
                          </a:solidFill>
                          <a:latin typeface="Calibri"/>
                          <a:ea typeface="Calibri"/>
                          <a:cs typeface="Calibri"/>
                          <a:sym typeface="Calibri"/>
                        </a:rPr>
                        <a:t>lies</a:t>
                      </a:r>
                      <a:endParaRPr i="1" u="none" strike="noStrike" cap="none">
                        <a:solidFill>
                          <a:schemeClr val="dk1"/>
                        </a:solidFill>
                        <a:latin typeface="Calibri"/>
                        <a:ea typeface="Calibri"/>
                        <a:cs typeface="Calibri"/>
                        <a:sym typeface="Calibri"/>
                      </a:endParaRPr>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i="1">
                          <a:solidFill>
                            <a:schemeClr val="dk1"/>
                          </a:solidFill>
                          <a:latin typeface="Calibri"/>
                          <a:ea typeface="Calibri"/>
                          <a:cs typeface="Calibri"/>
                          <a:sym typeface="Calibri"/>
                        </a:rPr>
                        <a:t>on</a:t>
                      </a:r>
                      <a:endParaRPr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i="1">
                          <a:solidFill>
                            <a:schemeClr val="dk1"/>
                          </a:solidFill>
                          <a:latin typeface="Calibri"/>
                          <a:ea typeface="Calibri"/>
                          <a:cs typeface="Calibri"/>
                          <a:sym typeface="Calibri"/>
                        </a:rPr>
                        <a:t>mat</a:t>
                      </a:r>
                      <a:endParaRPr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i="1">
                          <a:solidFill>
                            <a:schemeClr val="dk1"/>
                          </a:solidFill>
                          <a:latin typeface="Calibri"/>
                          <a:ea typeface="Calibri"/>
                          <a:cs typeface="Calibri"/>
                          <a:sym typeface="Calibri"/>
                        </a:rPr>
                        <a:t>floor</a:t>
                      </a:r>
                      <a:endParaRPr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i="1">
                          <a:solidFill>
                            <a:schemeClr val="dk1"/>
                          </a:solidFill>
                          <a:latin typeface="Calibri"/>
                          <a:ea typeface="Calibri"/>
                          <a:cs typeface="Calibri"/>
                          <a:sym typeface="Calibri"/>
                        </a:rPr>
                        <a:t>sits</a:t>
                      </a:r>
                      <a:endParaRPr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i="1">
                          <a:solidFill>
                            <a:schemeClr val="dk1"/>
                          </a:solidFill>
                          <a:latin typeface="Calibri"/>
                          <a:ea typeface="Calibri"/>
                          <a:cs typeface="Calibri"/>
                          <a:sym typeface="Calibri"/>
                        </a:rPr>
                        <a:t>near</a:t>
                      </a:r>
                      <a:endParaRPr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i="1" u="none" strike="noStrike" cap="none">
                          <a:solidFill>
                            <a:schemeClr val="dk1"/>
                          </a:solidFill>
                          <a:latin typeface="Calibri"/>
                          <a:ea typeface="Calibri"/>
                          <a:cs typeface="Calibri"/>
                          <a:sym typeface="Calibri"/>
                        </a:rPr>
                        <a:t>door</a:t>
                      </a:r>
                      <a:endParaRPr u="none" strike="noStrike" cap="none"/>
                    </a:p>
                  </a:txBody>
                  <a:tcPr marL="91450" marR="91450" marT="45725" marB="45725" anchor="ctr">
                    <a:solidFill>
                      <a:srgbClr val="D9D9D9"/>
                    </a:solidFill>
                  </a:tcPr>
                </a:tc>
                <a:extLst>
                  <a:ext uri="{0D108BD9-81ED-4DB2-BD59-A6C34878D82A}">
                    <a16:rowId xmlns:a16="http://schemas.microsoft.com/office/drawing/2014/main" val="10000"/>
                  </a:ext>
                </a:extLst>
              </a:tr>
              <a:tr h="314550">
                <a:tc>
                  <a:txBody>
                    <a:bodyPr/>
                    <a:lstStyle/>
                    <a:p>
                      <a:pPr marL="0" marR="0" lvl="0" indent="0" algn="ctr" rtl="0">
                        <a:lnSpc>
                          <a:spcPct val="100000"/>
                        </a:lnSpc>
                        <a:spcBef>
                          <a:spcPts val="0"/>
                        </a:spcBef>
                        <a:spcAft>
                          <a:spcPts val="0"/>
                        </a:spcAft>
                        <a:buClr>
                          <a:srgbClr val="000000"/>
                        </a:buClr>
                        <a:buSzPts val="1800"/>
                        <a:buFont typeface="Arial"/>
                        <a:buNone/>
                      </a:pPr>
                      <a:r>
                        <a:rPr lang="en-IE" b="1" i="1" u="none" strike="noStrike" cap="none">
                          <a:solidFill>
                            <a:schemeClr val="dk1"/>
                          </a:solidFill>
                          <a:latin typeface="Calibri"/>
                          <a:ea typeface="Calibri"/>
                          <a:cs typeface="Calibri"/>
                          <a:sym typeface="Calibri"/>
                        </a:rPr>
                        <a:t>cat</a:t>
                      </a:r>
                      <a:endParaRPr b="1" u="none" strike="noStrike" cap="none"/>
                    </a:p>
                  </a:txBody>
                  <a:tcPr marL="91450" marR="91450" marT="45725" marB="45725" anchor="ctr">
                    <a:solidFill>
                      <a:srgbClr val="D9D9D9"/>
                    </a:solidFill>
                  </a:tcPr>
                </a:tc>
                <a:tc>
                  <a:txBody>
                    <a:bodyPr/>
                    <a:lstStyle/>
                    <a:p>
                      <a:pPr marL="0" lvl="0" indent="0" algn="ctr" rtl="0">
                        <a:spcBef>
                          <a:spcPts val="0"/>
                        </a:spcBef>
                        <a:spcAft>
                          <a:spcPts val="0"/>
                        </a:spcAft>
                        <a:buNone/>
                      </a:pPr>
                      <a:r>
                        <a:rPr lang="en-IE"/>
                        <a:t>2</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1</a:t>
                      </a:r>
                      <a:endParaRPr/>
                    </a:p>
                  </a:txBody>
                  <a:tcPr marL="91450" marR="91450" marT="45725" marB="45725" anchor="ctr">
                    <a:solidFill>
                      <a:srgbClr val="D9D9D9"/>
                    </a:solidFill>
                  </a:tcPr>
                </a:tc>
                <a:tc>
                  <a:txBody>
                    <a:bodyPr/>
                    <a:lstStyle/>
                    <a:p>
                      <a:pPr marL="0" lvl="0" indent="0" algn="ctr" rtl="0">
                        <a:spcBef>
                          <a:spcPts val="0"/>
                        </a:spcBef>
                        <a:spcAft>
                          <a:spcPts val="0"/>
                        </a:spcAft>
                        <a:buNone/>
                      </a:pPr>
                      <a:endParaRPr/>
                    </a:p>
                  </a:txBody>
                  <a:tcPr marL="91450" marR="91450" marT="45725" marB="45725" anchor="ctr">
                    <a:solidFill>
                      <a:srgbClr val="D9D9D9"/>
                    </a:solidFill>
                  </a:tcPr>
                </a:tc>
                <a:tc>
                  <a:txBody>
                    <a:bodyPr/>
                    <a:lstStyle/>
                    <a:p>
                      <a:pPr marL="0" lvl="0" indent="0" algn="ctr" rtl="0">
                        <a:spcBef>
                          <a:spcPts val="0"/>
                        </a:spcBef>
                        <a:spcAft>
                          <a:spcPts val="0"/>
                        </a:spcAft>
                        <a:buNone/>
                      </a:pPr>
                      <a:endParaRPr/>
                    </a:p>
                  </a:txBody>
                  <a:tcPr marL="91450" marR="91450" marT="45725" marB="45725" anchor="ctr">
                    <a:solidFill>
                      <a:srgbClr val="D9D9D9"/>
                    </a:solidFill>
                  </a:tcPr>
                </a:tc>
                <a:tc>
                  <a:txBody>
                    <a:bodyPr/>
                    <a:lstStyle/>
                    <a:p>
                      <a:pPr marL="0" lvl="0" indent="0" algn="ctr" rtl="0">
                        <a:spcBef>
                          <a:spcPts val="0"/>
                        </a:spcBef>
                        <a:spcAft>
                          <a:spcPts val="0"/>
                        </a:spcAft>
                        <a:buNone/>
                      </a:pP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1</a:t>
                      </a:r>
                      <a:endParaRPr/>
                    </a:p>
                  </a:txBody>
                  <a:tcPr marL="91450" marR="91450" marT="45725" marB="45725" anchor="ctr">
                    <a:solidFill>
                      <a:srgbClr val="D9D9D9"/>
                    </a:solidFill>
                  </a:tcPr>
                </a:tc>
                <a:tc>
                  <a:txBody>
                    <a:bodyPr/>
                    <a:lstStyle/>
                    <a:p>
                      <a:pPr marL="0" lvl="0" indent="0" algn="ctr" rtl="0">
                        <a:spcBef>
                          <a:spcPts val="0"/>
                        </a:spcBef>
                        <a:spcAft>
                          <a:spcPts val="0"/>
                        </a:spcAft>
                        <a:buNone/>
                      </a:pPr>
                      <a:endParaRPr/>
                    </a:p>
                  </a:txBody>
                  <a:tcPr marL="91450" marR="91450" marT="45725" marB="45725" anchor="ctr">
                    <a:solidFill>
                      <a:srgbClr val="D9D9D9"/>
                    </a:solidFill>
                  </a:tcPr>
                </a:tc>
                <a:tc>
                  <a:txBody>
                    <a:bodyPr/>
                    <a:lstStyle/>
                    <a:p>
                      <a:pPr marL="0" lvl="0" indent="0" algn="ctr" rtl="0">
                        <a:spcBef>
                          <a:spcPts val="0"/>
                        </a:spcBef>
                        <a:spcAft>
                          <a:spcPts val="0"/>
                        </a:spcAft>
                        <a:buNone/>
                      </a:pPr>
                      <a:endParaRPr/>
                    </a:p>
                  </a:txBody>
                  <a:tcPr marL="91450" marR="91450" marT="45725" marB="45725" anchor="ctr">
                    <a:solidFill>
                      <a:srgbClr val="D9D9D9"/>
                    </a:solidFill>
                  </a:tcPr>
                </a:tc>
                <a:extLst>
                  <a:ext uri="{0D108BD9-81ED-4DB2-BD59-A6C34878D82A}">
                    <a16:rowId xmlns:a16="http://schemas.microsoft.com/office/drawing/2014/main" val="10001"/>
                  </a:ext>
                </a:extLst>
              </a:tr>
              <a:tr h="314550">
                <a:tc>
                  <a:txBody>
                    <a:bodyPr/>
                    <a:lstStyle/>
                    <a:p>
                      <a:pPr marL="0" marR="0" lvl="0" indent="0" algn="ctr" rtl="0">
                        <a:lnSpc>
                          <a:spcPct val="100000"/>
                        </a:lnSpc>
                        <a:spcBef>
                          <a:spcPts val="0"/>
                        </a:spcBef>
                        <a:spcAft>
                          <a:spcPts val="0"/>
                        </a:spcAft>
                        <a:buClr>
                          <a:srgbClr val="000000"/>
                        </a:buClr>
                        <a:buSzPts val="1800"/>
                        <a:buFont typeface="Arial"/>
                        <a:buNone/>
                      </a:pPr>
                      <a:r>
                        <a:rPr lang="en-IE" b="1" i="1">
                          <a:latin typeface="Calibri"/>
                          <a:ea typeface="Calibri"/>
                          <a:cs typeface="Calibri"/>
                          <a:sym typeface="Calibri"/>
                        </a:rPr>
                        <a:t>dog</a:t>
                      </a:r>
                      <a:endParaRPr b="1" u="none" strike="noStrike" cap="none"/>
                    </a:p>
                  </a:txBody>
                  <a:tcPr marL="91450" marR="91450" marT="45725" marB="45725" anchor="ctr">
                    <a:solidFill>
                      <a:srgbClr val="D9D9D9"/>
                    </a:solidFill>
                  </a:tcPr>
                </a:tc>
                <a:tc>
                  <a:txBody>
                    <a:bodyPr/>
                    <a:lstStyle/>
                    <a:p>
                      <a:pPr marL="0" lvl="0" indent="0" algn="ctr" rtl="0">
                        <a:spcBef>
                          <a:spcPts val="0"/>
                        </a:spcBef>
                        <a:spcAft>
                          <a:spcPts val="0"/>
                        </a:spcAft>
                        <a:buNone/>
                      </a:pPr>
                      <a:r>
                        <a:rPr lang="en-IE"/>
                        <a:t>1</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1</a:t>
                      </a:r>
                      <a:endParaRPr/>
                    </a:p>
                  </a:txBody>
                  <a:tcPr marL="91450" marR="91450" marT="45725" marB="45725" anchor="ctr">
                    <a:solidFill>
                      <a:srgbClr val="D9D9D9"/>
                    </a:solidFill>
                  </a:tcPr>
                </a:tc>
                <a:tc>
                  <a:txBody>
                    <a:bodyPr/>
                    <a:lstStyle/>
                    <a:p>
                      <a:pPr marL="0" lvl="0" indent="0" algn="ctr" rtl="0">
                        <a:spcBef>
                          <a:spcPts val="0"/>
                        </a:spcBef>
                        <a:spcAft>
                          <a:spcPts val="0"/>
                        </a:spcAft>
                        <a:buNone/>
                      </a:pPr>
                      <a:endParaRPr/>
                    </a:p>
                  </a:txBody>
                  <a:tcPr marL="91450" marR="91450" marT="45725" marB="45725" anchor="ctr">
                    <a:solidFill>
                      <a:srgbClr val="D9D9D9"/>
                    </a:solidFill>
                  </a:tcPr>
                </a:tc>
                <a:tc>
                  <a:txBody>
                    <a:bodyPr/>
                    <a:lstStyle/>
                    <a:p>
                      <a:pPr marL="0" lvl="0" indent="0" algn="ctr" rtl="0">
                        <a:spcBef>
                          <a:spcPts val="0"/>
                        </a:spcBef>
                        <a:spcAft>
                          <a:spcPts val="0"/>
                        </a:spcAft>
                        <a:buNone/>
                      </a:pPr>
                      <a:endParaRPr/>
                    </a:p>
                  </a:txBody>
                  <a:tcPr marL="91450" marR="91450" marT="45725" marB="45725" anchor="ctr">
                    <a:solidFill>
                      <a:srgbClr val="D9D9D9"/>
                    </a:solidFill>
                  </a:tcPr>
                </a:tc>
                <a:tc>
                  <a:txBody>
                    <a:bodyPr/>
                    <a:lstStyle/>
                    <a:p>
                      <a:pPr marL="0" lvl="0" indent="0" algn="ctr" rtl="0">
                        <a:spcBef>
                          <a:spcPts val="0"/>
                        </a:spcBef>
                        <a:spcAft>
                          <a:spcPts val="0"/>
                        </a:spcAft>
                        <a:buNone/>
                      </a:pPr>
                      <a:endParaRPr/>
                    </a:p>
                  </a:txBody>
                  <a:tcPr marL="91450" marR="91450" marT="45725" marB="45725" anchor="ctr">
                    <a:solidFill>
                      <a:srgbClr val="D9D9D9"/>
                    </a:solidFill>
                  </a:tcPr>
                </a:tc>
                <a:tc>
                  <a:txBody>
                    <a:bodyPr/>
                    <a:lstStyle/>
                    <a:p>
                      <a:pPr marL="0" lvl="0" indent="0" algn="ctr" rtl="0">
                        <a:spcBef>
                          <a:spcPts val="0"/>
                        </a:spcBef>
                        <a:spcAft>
                          <a:spcPts val="0"/>
                        </a:spcAft>
                        <a:buNone/>
                      </a:pPr>
                      <a:endParaRPr/>
                    </a:p>
                  </a:txBody>
                  <a:tcPr marL="91450" marR="91450" marT="45725" marB="45725" anchor="ctr">
                    <a:solidFill>
                      <a:srgbClr val="D9D9D9"/>
                    </a:solidFill>
                  </a:tcPr>
                </a:tc>
                <a:tc>
                  <a:txBody>
                    <a:bodyPr/>
                    <a:lstStyle/>
                    <a:p>
                      <a:pPr marL="0" lvl="0" indent="0" algn="ctr" rtl="0">
                        <a:spcBef>
                          <a:spcPts val="0"/>
                        </a:spcBef>
                        <a:spcAft>
                          <a:spcPts val="0"/>
                        </a:spcAft>
                        <a:buNone/>
                      </a:pPr>
                      <a:endParaRPr/>
                    </a:p>
                  </a:txBody>
                  <a:tcPr marL="91450" marR="91450" marT="45725" marB="45725" anchor="ctr">
                    <a:solidFill>
                      <a:srgbClr val="D9D9D9"/>
                    </a:solidFill>
                  </a:tcPr>
                </a:tc>
                <a:tc>
                  <a:txBody>
                    <a:bodyPr/>
                    <a:lstStyle/>
                    <a:p>
                      <a:pPr marL="0" lvl="0" indent="0" algn="ctr" rtl="0">
                        <a:spcBef>
                          <a:spcPts val="0"/>
                        </a:spcBef>
                        <a:spcAft>
                          <a:spcPts val="0"/>
                        </a:spcAft>
                        <a:buNone/>
                      </a:pPr>
                      <a:endParaRPr/>
                    </a:p>
                  </a:txBody>
                  <a:tcPr marL="91450" marR="91450" marT="45725" marB="45725" anchor="ctr">
                    <a:solidFill>
                      <a:srgbClr val="D9D9D9"/>
                    </a:solidFill>
                  </a:tcPr>
                </a:tc>
                <a:extLst>
                  <a:ext uri="{0D108BD9-81ED-4DB2-BD59-A6C34878D82A}">
                    <a16:rowId xmlns:a16="http://schemas.microsoft.com/office/drawing/2014/main" val="10002"/>
                  </a:ext>
                </a:extLst>
              </a:tr>
            </a:tbl>
          </a:graphicData>
        </a:graphic>
      </p:graphicFrame>
      <p:sp>
        <p:nvSpPr>
          <p:cNvPr id="675" name="Google Shape;675;p48"/>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158</a:t>
            </a:fld>
            <a:endParaRPr/>
          </a:p>
        </p:txBody>
      </p:sp>
    </p:spTree>
    <p:extLst>
      <p:ext uri="{BB962C8B-B14F-4D97-AF65-F5344CB8AC3E}">
        <p14:creationId xmlns:p14="http://schemas.microsoft.com/office/powerpoint/2010/main" val="5486942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4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u="none" strike="noStrike" cap="none">
                <a:solidFill>
                  <a:srgbClr val="75114A"/>
                </a:solidFill>
                <a:latin typeface="Calibri"/>
                <a:ea typeface="Calibri"/>
                <a:cs typeface="Calibri"/>
                <a:sym typeface="Calibri"/>
              </a:rPr>
              <a:t>Co-occurrence </a:t>
            </a:r>
            <a:r>
              <a:rPr lang="en-IE"/>
              <a:t>Matrix (Context N=1)</a:t>
            </a:r>
            <a:endParaRPr/>
          </a:p>
          <a:p>
            <a:pPr marL="0" marR="0" lvl="0" indent="0" algn="l" rtl="0">
              <a:lnSpc>
                <a:spcPct val="90000"/>
              </a:lnSpc>
              <a:spcBef>
                <a:spcPts val="0"/>
              </a:spcBef>
              <a:spcAft>
                <a:spcPts val="0"/>
              </a:spcAft>
              <a:buClr>
                <a:srgbClr val="75114A"/>
              </a:buClr>
              <a:buSzPts val="4400"/>
              <a:buFont typeface="Calibri"/>
              <a:buNone/>
            </a:pPr>
            <a:endParaRPr/>
          </a:p>
        </p:txBody>
      </p:sp>
      <p:sp>
        <p:nvSpPr>
          <p:cNvPr id="681" name="Google Shape;681;p49"/>
          <p:cNvSpPr txBox="1">
            <a:spLocks noGrp="1"/>
          </p:cNvSpPr>
          <p:nvPr>
            <p:ph type="body" idx="1"/>
          </p:nvPr>
        </p:nvSpPr>
        <p:spPr>
          <a:xfrm>
            <a:off x="838200" y="1601000"/>
            <a:ext cx="10515600" cy="406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F3F"/>
              </a:buClr>
              <a:buSzPts val="2800"/>
              <a:buFont typeface="Arial"/>
              <a:buNone/>
            </a:pPr>
            <a:r>
              <a:rPr lang="en-IE" sz="2000" b="1"/>
              <a:t>Corpus</a:t>
            </a:r>
            <a:endParaRPr sz="2000" b="1" i="1"/>
          </a:p>
          <a:p>
            <a:pPr marL="457200" marR="0" lvl="0" indent="0" algn="l" rtl="0">
              <a:lnSpc>
                <a:spcPct val="100000"/>
              </a:lnSpc>
              <a:spcBef>
                <a:spcPts val="1000"/>
              </a:spcBef>
              <a:spcAft>
                <a:spcPts val="0"/>
              </a:spcAft>
              <a:buClr>
                <a:srgbClr val="3F3F3F"/>
              </a:buClr>
              <a:buSzPts val="2800"/>
              <a:buFont typeface="Arial"/>
              <a:buNone/>
            </a:pPr>
            <a:r>
              <a:rPr lang="en-IE" sz="2000" i="1" u="none" strike="noStrike" cap="none">
                <a:solidFill>
                  <a:srgbClr val="3F3F3F"/>
                </a:solidFill>
              </a:rPr>
              <a:t>The cat lies on the mat.</a:t>
            </a:r>
            <a:endParaRPr sz="2000"/>
          </a:p>
          <a:p>
            <a:pPr marL="457200" marR="0" lvl="0" indent="0" algn="l" rtl="0">
              <a:lnSpc>
                <a:spcPct val="100000"/>
              </a:lnSpc>
              <a:spcBef>
                <a:spcPts val="1000"/>
              </a:spcBef>
              <a:spcAft>
                <a:spcPts val="0"/>
              </a:spcAft>
              <a:buClr>
                <a:srgbClr val="3F3F3F"/>
              </a:buClr>
              <a:buSzPts val="2800"/>
              <a:buFont typeface="Arial"/>
              <a:buNone/>
            </a:pPr>
            <a:r>
              <a:rPr lang="en-IE" sz="2000" i="1" u="none" strike="noStrike" cap="none">
                <a:solidFill>
                  <a:srgbClr val="3F3F3F"/>
                </a:solidFill>
              </a:rPr>
              <a:t>The </a:t>
            </a:r>
            <a:r>
              <a:rPr lang="en-IE" sz="2000" i="1"/>
              <a:t>dog </a:t>
            </a:r>
            <a:r>
              <a:rPr lang="en-IE" sz="2000" i="1" u="none" strike="noStrike" cap="none">
                <a:solidFill>
                  <a:srgbClr val="3F3F3F"/>
                </a:solidFill>
              </a:rPr>
              <a:t>lies on the floor.		</a:t>
            </a:r>
            <a:endParaRPr sz="2000" i="0" u="none" strike="noStrike" cap="none">
              <a:solidFill>
                <a:srgbClr val="3F3F3F"/>
              </a:solidFill>
            </a:endParaRPr>
          </a:p>
          <a:p>
            <a:pPr marL="457200" marR="0" lvl="0" indent="0" algn="l" rtl="0">
              <a:lnSpc>
                <a:spcPct val="100000"/>
              </a:lnSpc>
              <a:spcBef>
                <a:spcPts val="1000"/>
              </a:spcBef>
              <a:spcAft>
                <a:spcPts val="0"/>
              </a:spcAft>
              <a:buClr>
                <a:srgbClr val="3F3F3F"/>
              </a:buClr>
              <a:buSzPts val="2800"/>
              <a:buFont typeface="Arial"/>
              <a:buNone/>
            </a:pPr>
            <a:r>
              <a:rPr lang="en-IE" sz="2000" i="1"/>
              <a:t>The</a:t>
            </a:r>
            <a:r>
              <a:rPr lang="en-IE" sz="2000" i="1" u="none" strike="noStrike" cap="none">
                <a:solidFill>
                  <a:srgbClr val="3F3F3F"/>
                </a:solidFill>
              </a:rPr>
              <a:t> cat sits near the door.</a:t>
            </a:r>
            <a:endParaRPr sz="2000" i="1" u="none" strike="noStrike" cap="none">
              <a:solidFill>
                <a:srgbClr val="3F3F3F"/>
              </a:solidFill>
            </a:endParaRPr>
          </a:p>
          <a:p>
            <a:pPr marL="457200" marR="0" lvl="0" indent="0" algn="l" rtl="0">
              <a:lnSpc>
                <a:spcPct val="100000"/>
              </a:lnSpc>
              <a:spcBef>
                <a:spcPts val="1000"/>
              </a:spcBef>
              <a:spcAft>
                <a:spcPts val="0"/>
              </a:spcAft>
              <a:buClr>
                <a:srgbClr val="3F3F3F"/>
              </a:buClr>
              <a:buSzPts val="2800"/>
              <a:buFont typeface="Arial"/>
              <a:buNone/>
            </a:pPr>
            <a:r>
              <a:rPr lang="en-IE" sz="2000" b="1" i="1"/>
              <a:t>The dog lies</a:t>
            </a:r>
            <a:r>
              <a:rPr lang="en-IE" sz="2000" i="1"/>
              <a:t> near the door</a:t>
            </a:r>
            <a:endParaRPr sz="2000" i="1"/>
          </a:p>
          <a:p>
            <a:pPr marL="0" lvl="0" indent="0" algn="l" rtl="0">
              <a:lnSpc>
                <a:spcPct val="100000"/>
              </a:lnSpc>
              <a:spcBef>
                <a:spcPts val="1000"/>
              </a:spcBef>
              <a:spcAft>
                <a:spcPts val="0"/>
              </a:spcAft>
              <a:buClr>
                <a:srgbClr val="3F3F3F"/>
              </a:buClr>
              <a:buSzPts val="2800"/>
              <a:buFont typeface="Arial"/>
              <a:buNone/>
            </a:pPr>
            <a:r>
              <a:rPr lang="en-IE" sz="2000" b="1"/>
              <a:t>Targets</a:t>
            </a:r>
            <a:endParaRPr sz="2000" b="1"/>
          </a:p>
          <a:p>
            <a:pPr marL="457200" lvl="0" indent="0" algn="l" rtl="0">
              <a:lnSpc>
                <a:spcPct val="100000"/>
              </a:lnSpc>
              <a:spcBef>
                <a:spcPts val="1000"/>
              </a:spcBef>
              <a:spcAft>
                <a:spcPts val="0"/>
              </a:spcAft>
              <a:buClr>
                <a:srgbClr val="3F3F3F"/>
              </a:buClr>
              <a:buSzPts val="2800"/>
              <a:buFont typeface="Arial"/>
              <a:buNone/>
            </a:pPr>
            <a:r>
              <a:rPr lang="en-IE" sz="2000" i="1"/>
              <a:t>cat, dog</a:t>
            </a:r>
            <a:endParaRPr sz="2000" i="1"/>
          </a:p>
          <a:p>
            <a:pPr marL="0" lvl="0" indent="0" algn="l" rtl="0">
              <a:lnSpc>
                <a:spcPct val="100000"/>
              </a:lnSpc>
              <a:spcBef>
                <a:spcPts val="1000"/>
              </a:spcBef>
              <a:spcAft>
                <a:spcPts val="0"/>
              </a:spcAft>
              <a:buClr>
                <a:srgbClr val="3F3F3F"/>
              </a:buClr>
              <a:buSzPts val="2800"/>
              <a:buFont typeface="Arial"/>
              <a:buNone/>
            </a:pPr>
            <a:r>
              <a:rPr lang="en-IE" sz="2000" b="1"/>
              <a:t>Vocabulary of context words (V)</a:t>
            </a:r>
            <a:endParaRPr sz="2000" b="1"/>
          </a:p>
          <a:p>
            <a:pPr marL="457200" lvl="0" indent="0" algn="l" rtl="0">
              <a:lnSpc>
                <a:spcPct val="100000"/>
              </a:lnSpc>
              <a:spcBef>
                <a:spcPts val="1000"/>
              </a:spcBef>
              <a:spcAft>
                <a:spcPts val="0"/>
              </a:spcAft>
              <a:buClr>
                <a:srgbClr val="3F3F3F"/>
              </a:buClr>
              <a:buSzPts val="2800"/>
              <a:buFont typeface="Arial"/>
              <a:buNone/>
            </a:pPr>
            <a:r>
              <a:rPr lang="en-IE" sz="2000" i="1"/>
              <a:t>the, lies, on, mat, floor, sits, near, door</a:t>
            </a:r>
            <a:endParaRPr sz="2000" i="1"/>
          </a:p>
          <a:p>
            <a:pPr marL="457200" lvl="0" indent="-228600" algn="l" rtl="0">
              <a:spcBef>
                <a:spcPts val="1600"/>
              </a:spcBef>
              <a:spcAft>
                <a:spcPts val="0"/>
              </a:spcAft>
              <a:buClr>
                <a:srgbClr val="3F3F3F"/>
              </a:buClr>
              <a:buSzPts val="2800"/>
              <a:buFont typeface="Arial"/>
              <a:buNone/>
            </a:pPr>
            <a:endParaRPr/>
          </a:p>
          <a:p>
            <a:pPr marL="457200" marR="0" lvl="0" indent="-228600" algn="l" rtl="0">
              <a:lnSpc>
                <a:spcPct val="90000"/>
              </a:lnSpc>
              <a:spcBef>
                <a:spcPts val="1600"/>
              </a:spcBef>
              <a:spcAft>
                <a:spcPts val="0"/>
              </a:spcAft>
              <a:buClr>
                <a:srgbClr val="3F3F3F"/>
              </a:buClr>
              <a:buSzPts val="2800"/>
              <a:buFont typeface="Arial"/>
              <a:buNone/>
            </a:pPr>
            <a:endParaRPr sz="2000" b="1"/>
          </a:p>
        </p:txBody>
      </p:sp>
      <p:graphicFrame>
        <p:nvGraphicFramePr>
          <p:cNvPr id="682" name="Google Shape;682;p49"/>
          <p:cNvGraphicFramePr/>
          <p:nvPr/>
        </p:nvGraphicFramePr>
        <p:xfrm>
          <a:off x="5839524" y="2286810"/>
          <a:ext cx="3000000" cy="3000000"/>
        </p:xfrm>
        <a:graphic>
          <a:graphicData uri="http://schemas.openxmlformats.org/drawingml/2006/table">
            <a:tbl>
              <a:tblPr firstRow="1" bandRow="1">
                <a:noFill/>
              </a:tblPr>
              <a:tblGrid>
                <a:gridCol w="606950">
                  <a:extLst>
                    <a:ext uri="{9D8B030D-6E8A-4147-A177-3AD203B41FA5}">
                      <a16:colId xmlns:a16="http://schemas.microsoft.com/office/drawing/2014/main" val="20000"/>
                    </a:ext>
                  </a:extLst>
                </a:gridCol>
                <a:gridCol w="574025">
                  <a:extLst>
                    <a:ext uri="{9D8B030D-6E8A-4147-A177-3AD203B41FA5}">
                      <a16:colId xmlns:a16="http://schemas.microsoft.com/office/drawing/2014/main" val="20001"/>
                    </a:ext>
                  </a:extLst>
                </a:gridCol>
                <a:gridCol w="574025">
                  <a:extLst>
                    <a:ext uri="{9D8B030D-6E8A-4147-A177-3AD203B41FA5}">
                      <a16:colId xmlns:a16="http://schemas.microsoft.com/office/drawing/2014/main" val="20002"/>
                    </a:ext>
                  </a:extLst>
                </a:gridCol>
                <a:gridCol w="574025">
                  <a:extLst>
                    <a:ext uri="{9D8B030D-6E8A-4147-A177-3AD203B41FA5}">
                      <a16:colId xmlns:a16="http://schemas.microsoft.com/office/drawing/2014/main" val="20003"/>
                    </a:ext>
                  </a:extLst>
                </a:gridCol>
                <a:gridCol w="574025">
                  <a:extLst>
                    <a:ext uri="{9D8B030D-6E8A-4147-A177-3AD203B41FA5}">
                      <a16:colId xmlns:a16="http://schemas.microsoft.com/office/drawing/2014/main" val="20004"/>
                    </a:ext>
                  </a:extLst>
                </a:gridCol>
                <a:gridCol w="574025">
                  <a:extLst>
                    <a:ext uri="{9D8B030D-6E8A-4147-A177-3AD203B41FA5}">
                      <a16:colId xmlns:a16="http://schemas.microsoft.com/office/drawing/2014/main" val="20005"/>
                    </a:ext>
                  </a:extLst>
                </a:gridCol>
                <a:gridCol w="574025">
                  <a:extLst>
                    <a:ext uri="{9D8B030D-6E8A-4147-A177-3AD203B41FA5}">
                      <a16:colId xmlns:a16="http://schemas.microsoft.com/office/drawing/2014/main" val="20006"/>
                    </a:ext>
                  </a:extLst>
                </a:gridCol>
                <a:gridCol w="574025">
                  <a:extLst>
                    <a:ext uri="{9D8B030D-6E8A-4147-A177-3AD203B41FA5}">
                      <a16:colId xmlns:a16="http://schemas.microsoft.com/office/drawing/2014/main" val="20007"/>
                    </a:ext>
                  </a:extLst>
                </a:gridCol>
                <a:gridCol w="574025">
                  <a:extLst>
                    <a:ext uri="{9D8B030D-6E8A-4147-A177-3AD203B41FA5}">
                      <a16:colId xmlns:a16="http://schemas.microsoft.com/office/drawing/2014/main" val="20008"/>
                    </a:ext>
                  </a:extLst>
                </a:gridCol>
              </a:tblGrid>
              <a:tr h="139475">
                <a:tc>
                  <a:txBody>
                    <a:bodyPr/>
                    <a:lstStyle/>
                    <a:p>
                      <a:pPr marL="0" marR="0" lvl="0" indent="0" algn="ctr" rtl="0">
                        <a:lnSpc>
                          <a:spcPct val="100000"/>
                        </a:lnSpc>
                        <a:spcBef>
                          <a:spcPts val="0"/>
                        </a:spcBef>
                        <a:spcAft>
                          <a:spcPts val="0"/>
                        </a:spcAft>
                        <a:buClr>
                          <a:srgbClr val="000000"/>
                        </a:buClr>
                        <a:buSzPts val="1800"/>
                        <a:buFont typeface="Arial"/>
                        <a:buNone/>
                      </a:pPr>
                      <a:r>
                        <a:rPr lang="en-IE">
                          <a:solidFill>
                            <a:schemeClr val="dk1"/>
                          </a:solidFill>
                          <a:latin typeface="Calibri"/>
                          <a:ea typeface="Calibri"/>
                          <a:cs typeface="Calibri"/>
                          <a:sym typeface="Calibri"/>
                        </a:rPr>
                        <a:t>V</a:t>
                      </a:r>
                      <a:endParaRPr b="1" u="none" strike="noStrike" cap="none">
                        <a:solidFill>
                          <a:schemeClr val="dk1"/>
                        </a:solidFill>
                        <a:latin typeface="Calibri"/>
                        <a:ea typeface="Calibri"/>
                        <a:cs typeface="Calibri"/>
                        <a:sym typeface="Calibri"/>
                      </a:endParaRPr>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i="1" u="none" strike="noStrike" cap="none">
                          <a:solidFill>
                            <a:schemeClr val="dk1"/>
                          </a:solidFill>
                          <a:latin typeface="Calibri"/>
                          <a:ea typeface="Calibri"/>
                          <a:cs typeface="Calibri"/>
                          <a:sym typeface="Calibri"/>
                        </a:rPr>
                        <a:t>the</a:t>
                      </a:r>
                      <a:endParaRPr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None/>
                      </a:pPr>
                      <a:r>
                        <a:rPr lang="en-IE" i="1">
                          <a:solidFill>
                            <a:schemeClr val="dk1"/>
                          </a:solidFill>
                          <a:latin typeface="Calibri"/>
                          <a:ea typeface="Calibri"/>
                          <a:cs typeface="Calibri"/>
                          <a:sym typeface="Calibri"/>
                        </a:rPr>
                        <a:t>lies</a:t>
                      </a:r>
                      <a:endParaRPr i="1" u="none" strike="noStrike" cap="none">
                        <a:solidFill>
                          <a:schemeClr val="dk1"/>
                        </a:solidFill>
                        <a:latin typeface="Calibri"/>
                        <a:ea typeface="Calibri"/>
                        <a:cs typeface="Calibri"/>
                        <a:sym typeface="Calibri"/>
                      </a:endParaRPr>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i="1">
                          <a:solidFill>
                            <a:schemeClr val="dk1"/>
                          </a:solidFill>
                          <a:latin typeface="Calibri"/>
                          <a:ea typeface="Calibri"/>
                          <a:cs typeface="Calibri"/>
                          <a:sym typeface="Calibri"/>
                        </a:rPr>
                        <a:t>on</a:t>
                      </a:r>
                      <a:endParaRPr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i="1">
                          <a:solidFill>
                            <a:schemeClr val="dk1"/>
                          </a:solidFill>
                          <a:latin typeface="Calibri"/>
                          <a:ea typeface="Calibri"/>
                          <a:cs typeface="Calibri"/>
                          <a:sym typeface="Calibri"/>
                        </a:rPr>
                        <a:t>mat</a:t>
                      </a:r>
                      <a:endParaRPr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i="1">
                          <a:solidFill>
                            <a:schemeClr val="dk1"/>
                          </a:solidFill>
                          <a:latin typeface="Calibri"/>
                          <a:ea typeface="Calibri"/>
                          <a:cs typeface="Calibri"/>
                          <a:sym typeface="Calibri"/>
                        </a:rPr>
                        <a:t>floor</a:t>
                      </a:r>
                      <a:endParaRPr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i="1">
                          <a:solidFill>
                            <a:schemeClr val="dk1"/>
                          </a:solidFill>
                          <a:latin typeface="Calibri"/>
                          <a:ea typeface="Calibri"/>
                          <a:cs typeface="Calibri"/>
                          <a:sym typeface="Calibri"/>
                        </a:rPr>
                        <a:t>sits</a:t>
                      </a:r>
                      <a:endParaRPr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i="1">
                          <a:solidFill>
                            <a:schemeClr val="dk1"/>
                          </a:solidFill>
                          <a:latin typeface="Calibri"/>
                          <a:ea typeface="Calibri"/>
                          <a:cs typeface="Calibri"/>
                          <a:sym typeface="Calibri"/>
                        </a:rPr>
                        <a:t>near</a:t>
                      </a:r>
                      <a:endParaRPr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i="1" u="none" strike="noStrike" cap="none">
                          <a:solidFill>
                            <a:schemeClr val="dk1"/>
                          </a:solidFill>
                          <a:latin typeface="Calibri"/>
                          <a:ea typeface="Calibri"/>
                          <a:cs typeface="Calibri"/>
                          <a:sym typeface="Calibri"/>
                        </a:rPr>
                        <a:t>door</a:t>
                      </a:r>
                      <a:endParaRPr u="none" strike="noStrike" cap="none"/>
                    </a:p>
                  </a:txBody>
                  <a:tcPr marL="91450" marR="91450" marT="45725" marB="45725" anchor="ctr">
                    <a:solidFill>
                      <a:srgbClr val="D9D9D9"/>
                    </a:solidFill>
                  </a:tcPr>
                </a:tc>
                <a:extLst>
                  <a:ext uri="{0D108BD9-81ED-4DB2-BD59-A6C34878D82A}">
                    <a16:rowId xmlns:a16="http://schemas.microsoft.com/office/drawing/2014/main" val="10000"/>
                  </a:ext>
                </a:extLst>
              </a:tr>
              <a:tr h="314550">
                <a:tc>
                  <a:txBody>
                    <a:bodyPr/>
                    <a:lstStyle/>
                    <a:p>
                      <a:pPr marL="0" marR="0" lvl="0" indent="0" algn="ctr" rtl="0">
                        <a:lnSpc>
                          <a:spcPct val="100000"/>
                        </a:lnSpc>
                        <a:spcBef>
                          <a:spcPts val="0"/>
                        </a:spcBef>
                        <a:spcAft>
                          <a:spcPts val="0"/>
                        </a:spcAft>
                        <a:buClr>
                          <a:srgbClr val="000000"/>
                        </a:buClr>
                        <a:buSzPts val="1800"/>
                        <a:buFont typeface="Arial"/>
                        <a:buNone/>
                      </a:pPr>
                      <a:r>
                        <a:rPr lang="en-IE" b="1" i="1" u="none" strike="noStrike" cap="none">
                          <a:solidFill>
                            <a:schemeClr val="dk1"/>
                          </a:solidFill>
                          <a:latin typeface="Calibri"/>
                          <a:ea typeface="Calibri"/>
                          <a:cs typeface="Calibri"/>
                          <a:sym typeface="Calibri"/>
                        </a:rPr>
                        <a:t>cat</a:t>
                      </a:r>
                      <a:endParaRPr b="1" u="none" strike="noStrike" cap="none"/>
                    </a:p>
                  </a:txBody>
                  <a:tcPr marL="91450" marR="91450" marT="45725" marB="45725" anchor="ctr">
                    <a:solidFill>
                      <a:srgbClr val="D9D9D9"/>
                    </a:solidFill>
                  </a:tcPr>
                </a:tc>
                <a:tc>
                  <a:txBody>
                    <a:bodyPr/>
                    <a:lstStyle/>
                    <a:p>
                      <a:pPr marL="0" lvl="0" indent="0" algn="ctr" rtl="0">
                        <a:spcBef>
                          <a:spcPts val="0"/>
                        </a:spcBef>
                        <a:spcAft>
                          <a:spcPts val="0"/>
                        </a:spcAft>
                        <a:buNone/>
                      </a:pPr>
                      <a:r>
                        <a:rPr lang="en-IE"/>
                        <a:t>2</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1</a:t>
                      </a:r>
                      <a:endParaRPr/>
                    </a:p>
                  </a:txBody>
                  <a:tcPr marL="91450" marR="91450" marT="45725" marB="45725" anchor="ctr">
                    <a:solidFill>
                      <a:srgbClr val="D9D9D9"/>
                    </a:solidFill>
                  </a:tcPr>
                </a:tc>
                <a:tc>
                  <a:txBody>
                    <a:bodyPr/>
                    <a:lstStyle/>
                    <a:p>
                      <a:pPr marL="0" lvl="0" indent="0" algn="ctr" rtl="0">
                        <a:spcBef>
                          <a:spcPts val="0"/>
                        </a:spcBef>
                        <a:spcAft>
                          <a:spcPts val="0"/>
                        </a:spcAft>
                        <a:buNone/>
                      </a:pPr>
                      <a:endParaRPr/>
                    </a:p>
                  </a:txBody>
                  <a:tcPr marL="91450" marR="91450" marT="45725" marB="45725" anchor="ctr">
                    <a:solidFill>
                      <a:srgbClr val="D9D9D9"/>
                    </a:solidFill>
                  </a:tcPr>
                </a:tc>
                <a:tc>
                  <a:txBody>
                    <a:bodyPr/>
                    <a:lstStyle/>
                    <a:p>
                      <a:pPr marL="0" lvl="0" indent="0" algn="ctr" rtl="0">
                        <a:spcBef>
                          <a:spcPts val="0"/>
                        </a:spcBef>
                        <a:spcAft>
                          <a:spcPts val="0"/>
                        </a:spcAft>
                        <a:buNone/>
                      </a:pPr>
                      <a:endParaRPr/>
                    </a:p>
                  </a:txBody>
                  <a:tcPr marL="91450" marR="91450" marT="45725" marB="45725" anchor="ctr">
                    <a:solidFill>
                      <a:srgbClr val="D9D9D9"/>
                    </a:solidFill>
                  </a:tcPr>
                </a:tc>
                <a:tc>
                  <a:txBody>
                    <a:bodyPr/>
                    <a:lstStyle/>
                    <a:p>
                      <a:pPr marL="0" lvl="0" indent="0" algn="ctr" rtl="0">
                        <a:spcBef>
                          <a:spcPts val="0"/>
                        </a:spcBef>
                        <a:spcAft>
                          <a:spcPts val="0"/>
                        </a:spcAft>
                        <a:buNone/>
                      </a:pP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1</a:t>
                      </a:r>
                      <a:endParaRPr/>
                    </a:p>
                  </a:txBody>
                  <a:tcPr marL="91450" marR="91450" marT="45725" marB="45725" anchor="ctr">
                    <a:solidFill>
                      <a:srgbClr val="D9D9D9"/>
                    </a:solidFill>
                  </a:tcPr>
                </a:tc>
                <a:tc>
                  <a:txBody>
                    <a:bodyPr/>
                    <a:lstStyle/>
                    <a:p>
                      <a:pPr marL="0" lvl="0" indent="0" algn="ctr" rtl="0">
                        <a:spcBef>
                          <a:spcPts val="0"/>
                        </a:spcBef>
                        <a:spcAft>
                          <a:spcPts val="0"/>
                        </a:spcAft>
                        <a:buNone/>
                      </a:pPr>
                      <a:endParaRPr/>
                    </a:p>
                  </a:txBody>
                  <a:tcPr marL="91450" marR="91450" marT="45725" marB="45725" anchor="ctr">
                    <a:solidFill>
                      <a:srgbClr val="D9D9D9"/>
                    </a:solidFill>
                  </a:tcPr>
                </a:tc>
                <a:tc>
                  <a:txBody>
                    <a:bodyPr/>
                    <a:lstStyle/>
                    <a:p>
                      <a:pPr marL="0" lvl="0" indent="0" algn="ctr" rtl="0">
                        <a:spcBef>
                          <a:spcPts val="0"/>
                        </a:spcBef>
                        <a:spcAft>
                          <a:spcPts val="0"/>
                        </a:spcAft>
                        <a:buNone/>
                      </a:pPr>
                      <a:endParaRPr/>
                    </a:p>
                  </a:txBody>
                  <a:tcPr marL="91450" marR="91450" marT="45725" marB="45725" anchor="ctr">
                    <a:solidFill>
                      <a:srgbClr val="D9D9D9"/>
                    </a:solidFill>
                  </a:tcPr>
                </a:tc>
                <a:extLst>
                  <a:ext uri="{0D108BD9-81ED-4DB2-BD59-A6C34878D82A}">
                    <a16:rowId xmlns:a16="http://schemas.microsoft.com/office/drawing/2014/main" val="10001"/>
                  </a:ext>
                </a:extLst>
              </a:tr>
              <a:tr h="314550">
                <a:tc>
                  <a:txBody>
                    <a:bodyPr/>
                    <a:lstStyle/>
                    <a:p>
                      <a:pPr marL="0" marR="0" lvl="0" indent="0" algn="ctr" rtl="0">
                        <a:lnSpc>
                          <a:spcPct val="100000"/>
                        </a:lnSpc>
                        <a:spcBef>
                          <a:spcPts val="0"/>
                        </a:spcBef>
                        <a:spcAft>
                          <a:spcPts val="0"/>
                        </a:spcAft>
                        <a:buClr>
                          <a:srgbClr val="000000"/>
                        </a:buClr>
                        <a:buSzPts val="1800"/>
                        <a:buFont typeface="Arial"/>
                        <a:buNone/>
                      </a:pPr>
                      <a:r>
                        <a:rPr lang="en-IE" b="1" i="1">
                          <a:latin typeface="Calibri"/>
                          <a:ea typeface="Calibri"/>
                          <a:cs typeface="Calibri"/>
                          <a:sym typeface="Calibri"/>
                        </a:rPr>
                        <a:t>dog</a:t>
                      </a:r>
                      <a:endParaRPr b="1" u="none" strike="noStrike" cap="none"/>
                    </a:p>
                  </a:txBody>
                  <a:tcPr marL="91450" marR="91450" marT="45725" marB="45725" anchor="ctr">
                    <a:solidFill>
                      <a:srgbClr val="D9D9D9"/>
                    </a:solidFill>
                  </a:tcPr>
                </a:tc>
                <a:tc>
                  <a:txBody>
                    <a:bodyPr/>
                    <a:lstStyle/>
                    <a:p>
                      <a:pPr marL="0" lvl="0" indent="0" algn="ctr" rtl="0">
                        <a:spcBef>
                          <a:spcPts val="0"/>
                        </a:spcBef>
                        <a:spcAft>
                          <a:spcPts val="0"/>
                        </a:spcAft>
                        <a:buNone/>
                      </a:pPr>
                      <a:r>
                        <a:rPr lang="en-IE"/>
                        <a:t>2</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2</a:t>
                      </a:r>
                      <a:endParaRPr/>
                    </a:p>
                  </a:txBody>
                  <a:tcPr marL="91450" marR="91450" marT="45725" marB="45725" anchor="ctr">
                    <a:solidFill>
                      <a:srgbClr val="D9D9D9"/>
                    </a:solidFill>
                  </a:tcPr>
                </a:tc>
                <a:tc>
                  <a:txBody>
                    <a:bodyPr/>
                    <a:lstStyle/>
                    <a:p>
                      <a:pPr marL="0" lvl="0" indent="0" algn="ctr" rtl="0">
                        <a:spcBef>
                          <a:spcPts val="0"/>
                        </a:spcBef>
                        <a:spcAft>
                          <a:spcPts val="0"/>
                        </a:spcAft>
                        <a:buNone/>
                      </a:pPr>
                      <a:endParaRPr/>
                    </a:p>
                  </a:txBody>
                  <a:tcPr marL="91450" marR="91450" marT="45725" marB="45725" anchor="ctr">
                    <a:solidFill>
                      <a:srgbClr val="D9D9D9"/>
                    </a:solidFill>
                  </a:tcPr>
                </a:tc>
                <a:tc>
                  <a:txBody>
                    <a:bodyPr/>
                    <a:lstStyle/>
                    <a:p>
                      <a:pPr marL="0" lvl="0" indent="0" algn="ctr" rtl="0">
                        <a:spcBef>
                          <a:spcPts val="0"/>
                        </a:spcBef>
                        <a:spcAft>
                          <a:spcPts val="0"/>
                        </a:spcAft>
                        <a:buNone/>
                      </a:pPr>
                      <a:endParaRPr/>
                    </a:p>
                  </a:txBody>
                  <a:tcPr marL="91450" marR="91450" marT="45725" marB="45725" anchor="ctr">
                    <a:solidFill>
                      <a:srgbClr val="D9D9D9"/>
                    </a:solidFill>
                  </a:tcPr>
                </a:tc>
                <a:tc>
                  <a:txBody>
                    <a:bodyPr/>
                    <a:lstStyle/>
                    <a:p>
                      <a:pPr marL="0" lvl="0" indent="0" algn="ctr" rtl="0">
                        <a:spcBef>
                          <a:spcPts val="0"/>
                        </a:spcBef>
                        <a:spcAft>
                          <a:spcPts val="0"/>
                        </a:spcAft>
                        <a:buNone/>
                      </a:pPr>
                      <a:endParaRPr/>
                    </a:p>
                  </a:txBody>
                  <a:tcPr marL="91450" marR="91450" marT="45725" marB="45725" anchor="ctr">
                    <a:solidFill>
                      <a:srgbClr val="D9D9D9"/>
                    </a:solidFill>
                  </a:tcPr>
                </a:tc>
                <a:tc>
                  <a:txBody>
                    <a:bodyPr/>
                    <a:lstStyle/>
                    <a:p>
                      <a:pPr marL="0" lvl="0" indent="0" algn="ctr" rtl="0">
                        <a:spcBef>
                          <a:spcPts val="0"/>
                        </a:spcBef>
                        <a:spcAft>
                          <a:spcPts val="0"/>
                        </a:spcAft>
                        <a:buNone/>
                      </a:pPr>
                      <a:endParaRPr/>
                    </a:p>
                  </a:txBody>
                  <a:tcPr marL="91450" marR="91450" marT="45725" marB="45725" anchor="ctr">
                    <a:solidFill>
                      <a:srgbClr val="D9D9D9"/>
                    </a:solidFill>
                  </a:tcPr>
                </a:tc>
                <a:tc>
                  <a:txBody>
                    <a:bodyPr/>
                    <a:lstStyle/>
                    <a:p>
                      <a:pPr marL="0" lvl="0" indent="0" algn="ctr" rtl="0">
                        <a:spcBef>
                          <a:spcPts val="0"/>
                        </a:spcBef>
                        <a:spcAft>
                          <a:spcPts val="0"/>
                        </a:spcAft>
                        <a:buNone/>
                      </a:pPr>
                      <a:endParaRPr/>
                    </a:p>
                  </a:txBody>
                  <a:tcPr marL="91450" marR="91450" marT="45725" marB="45725" anchor="ctr">
                    <a:solidFill>
                      <a:srgbClr val="D9D9D9"/>
                    </a:solidFill>
                  </a:tcPr>
                </a:tc>
                <a:tc>
                  <a:txBody>
                    <a:bodyPr/>
                    <a:lstStyle/>
                    <a:p>
                      <a:pPr marL="0" lvl="0" indent="0" algn="ctr" rtl="0">
                        <a:spcBef>
                          <a:spcPts val="0"/>
                        </a:spcBef>
                        <a:spcAft>
                          <a:spcPts val="0"/>
                        </a:spcAft>
                        <a:buNone/>
                      </a:pPr>
                      <a:endParaRPr/>
                    </a:p>
                  </a:txBody>
                  <a:tcPr marL="91450" marR="91450" marT="45725" marB="45725" anchor="ctr">
                    <a:solidFill>
                      <a:srgbClr val="D9D9D9"/>
                    </a:solidFill>
                  </a:tcPr>
                </a:tc>
                <a:extLst>
                  <a:ext uri="{0D108BD9-81ED-4DB2-BD59-A6C34878D82A}">
                    <a16:rowId xmlns:a16="http://schemas.microsoft.com/office/drawing/2014/main" val="10002"/>
                  </a:ext>
                </a:extLst>
              </a:tr>
            </a:tbl>
          </a:graphicData>
        </a:graphic>
      </p:graphicFrame>
      <p:sp>
        <p:nvSpPr>
          <p:cNvPr id="683" name="Google Shape;683;p49"/>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159</a:t>
            </a:fld>
            <a:endParaRPr/>
          </a:p>
        </p:txBody>
      </p:sp>
    </p:spTree>
    <p:extLst>
      <p:ext uri="{BB962C8B-B14F-4D97-AF65-F5344CB8AC3E}">
        <p14:creationId xmlns:p14="http://schemas.microsoft.com/office/powerpoint/2010/main" val="33554853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42"/>
          <p:cNvSpPr txBox="1">
            <a:spLocks noGrp="1"/>
          </p:cNvSpPr>
          <p:nvPr>
            <p:ph type="title"/>
          </p:nvPr>
        </p:nvSpPr>
        <p:spPr>
          <a:xfrm>
            <a:off x="838200" y="365125"/>
            <a:ext cx="109677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Chatbots</a:t>
            </a:r>
            <a:endParaRPr/>
          </a:p>
        </p:txBody>
      </p:sp>
      <p:pic>
        <p:nvPicPr>
          <p:cNvPr id="562" name="Google Shape;562;p42" descr="Image result for alexa echo"/>
          <p:cNvPicPr preferRelativeResize="0"/>
          <p:nvPr/>
        </p:nvPicPr>
        <p:blipFill rotWithShape="1">
          <a:blip r:embed="rId3">
            <a:alphaModFix/>
          </a:blip>
          <a:srcRect/>
          <a:stretch/>
        </p:blipFill>
        <p:spPr>
          <a:xfrm>
            <a:off x="2999656" y="1552600"/>
            <a:ext cx="7048500" cy="4057650"/>
          </a:xfrm>
          <a:prstGeom prst="rect">
            <a:avLst/>
          </a:prstGeom>
          <a:noFill/>
          <a:ln>
            <a:noFill/>
          </a:ln>
        </p:spPr>
      </p:pic>
      <p:pic>
        <p:nvPicPr>
          <p:cNvPr id="563" name="Google Shape;563;p42" descr="Image result for alexa logo"/>
          <p:cNvPicPr preferRelativeResize="0"/>
          <p:nvPr/>
        </p:nvPicPr>
        <p:blipFill rotWithShape="1">
          <a:blip r:embed="rId4">
            <a:alphaModFix/>
          </a:blip>
          <a:srcRect/>
          <a:stretch/>
        </p:blipFill>
        <p:spPr>
          <a:xfrm>
            <a:off x="7968208" y="3581426"/>
            <a:ext cx="1872208" cy="187220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50"/>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u="none" strike="noStrike" cap="none">
                <a:solidFill>
                  <a:srgbClr val="75114A"/>
                </a:solidFill>
                <a:latin typeface="Calibri"/>
                <a:ea typeface="Calibri"/>
                <a:cs typeface="Calibri"/>
                <a:sym typeface="Calibri"/>
              </a:rPr>
              <a:t>Co-occurrence </a:t>
            </a:r>
            <a:r>
              <a:rPr lang="en-IE"/>
              <a:t>Matrix (Context N=1)</a:t>
            </a:r>
            <a:endParaRPr/>
          </a:p>
          <a:p>
            <a:pPr marL="0" marR="0" lvl="0" indent="0" algn="l" rtl="0">
              <a:lnSpc>
                <a:spcPct val="90000"/>
              </a:lnSpc>
              <a:spcBef>
                <a:spcPts val="0"/>
              </a:spcBef>
              <a:spcAft>
                <a:spcPts val="0"/>
              </a:spcAft>
              <a:buClr>
                <a:srgbClr val="75114A"/>
              </a:buClr>
              <a:buSzPts val="4400"/>
              <a:buFont typeface="Calibri"/>
              <a:buNone/>
            </a:pPr>
            <a:endParaRPr/>
          </a:p>
        </p:txBody>
      </p:sp>
      <p:sp>
        <p:nvSpPr>
          <p:cNvPr id="689" name="Google Shape;689;p50"/>
          <p:cNvSpPr txBox="1">
            <a:spLocks noGrp="1"/>
          </p:cNvSpPr>
          <p:nvPr>
            <p:ph type="body" idx="1"/>
          </p:nvPr>
        </p:nvSpPr>
        <p:spPr>
          <a:xfrm>
            <a:off x="838200" y="1601000"/>
            <a:ext cx="10515600" cy="406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F3F"/>
              </a:buClr>
              <a:buSzPts val="2800"/>
              <a:buFont typeface="Arial"/>
              <a:buNone/>
            </a:pPr>
            <a:r>
              <a:rPr lang="en-IE" sz="2000" b="1"/>
              <a:t>Corpus</a:t>
            </a:r>
            <a:endParaRPr sz="2000" b="1" i="1"/>
          </a:p>
          <a:p>
            <a:pPr marL="457200" marR="0" lvl="0" indent="0" algn="l" rtl="0">
              <a:lnSpc>
                <a:spcPct val="100000"/>
              </a:lnSpc>
              <a:spcBef>
                <a:spcPts val="1000"/>
              </a:spcBef>
              <a:spcAft>
                <a:spcPts val="0"/>
              </a:spcAft>
              <a:buClr>
                <a:srgbClr val="3F3F3F"/>
              </a:buClr>
              <a:buSzPts val="2800"/>
              <a:buFont typeface="Arial"/>
              <a:buNone/>
            </a:pPr>
            <a:r>
              <a:rPr lang="en-IE" sz="2000" b="1" i="1" u="none" strike="noStrike" cap="none">
                <a:solidFill>
                  <a:srgbClr val="3F3F3F"/>
                </a:solidFill>
              </a:rPr>
              <a:t>The cat lies</a:t>
            </a:r>
            <a:r>
              <a:rPr lang="en-IE" sz="2000" i="1" u="none" strike="noStrike" cap="none">
                <a:solidFill>
                  <a:srgbClr val="3F3F3F"/>
                </a:solidFill>
              </a:rPr>
              <a:t> on the mat.</a:t>
            </a:r>
            <a:endParaRPr sz="2000"/>
          </a:p>
          <a:p>
            <a:pPr marL="457200" marR="0" lvl="0" indent="0" algn="l" rtl="0">
              <a:lnSpc>
                <a:spcPct val="100000"/>
              </a:lnSpc>
              <a:spcBef>
                <a:spcPts val="1000"/>
              </a:spcBef>
              <a:spcAft>
                <a:spcPts val="0"/>
              </a:spcAft>
              <a:buClr>
                <a:srgbClr val="3F3F3F"/>
              </a:buClr>
              <a:buSzPts val="2800"/>
              <a:buFont typeface="Arial"/>
              <a:buNone/>
            </a:pPr>
            <a:r>
              <a:rPr lang="en-IE" sz="2000" b="1" i="1" u="none" strike="noStrike" cap="none">
                <a:solidFill>
                  <a:srgbClr val="3F3F3F"/>
                </a:solidFill>
              </a:rPr>
              <a:t>The </a:t>
            </a:r>
            <a:r>
              <a:rPr lang="en-IE" sz="2000" b="1" i="1"/>
              <a:t>dog </a:t>
            </a:r>
            <a:r>
              <a:rPr lang="en-IE" sz="2000" b="1" i="1" u="none" strike="noStrike" cap="none">
                <a:solidFill>
                  <a:srgbClr val="3F3F3F"/>
                </a:solidFill>
              </a:rPr>
              <a:t>lies</a:t>
            </a:r>
            <a:r>
              <a:rPr lang="en-IE" sz="2000" i="1" u="none" strike="noStrike" cap="none">
                <a:solidFill>
                  <a:srgbClr val="3F3F3F"/>
                </a:solidFill>
              </a:rPr>
              <a:t> on the floor.		</a:t>
            </a:r>
            <a:endParaRPr sz="2000" i="0" u="none" strike="noStrike" cap="none">
              <a:solidFill>
                <a:srgbClr val="3F3F3F"/>
              </a:solidFill>
            </a:endParaRPr>
          </a:p>
          <a:p>
            <a:pPr marL="457200" marR="0" lvl="0" indent="0" algn="l" rtl="0">
              <a:lnSpc>
                <a:spcPct val="100000"/>
              </a:lnSpc>
              <a:spcBef>
                <a:spcPts val="1000"/>
              </a:spcBef>
              <a:spcAft>
                <a:spcPts val="0"/>
              </a:spcAft>
              <a:buClr>
                <a:srgbClr val="3F3F3F"/>
              </a:buClr>
              <a:buSzPts val="2800"/>
              <a:buFont typeface="Arial"/>
              <a:buNone/>
            </a:pPr>
            <a:r>
              <a:rPr lang="en-IE" sz="2000" b="1" i="1"/>
              <a:t>The</a:t>
            </a:r>
            <a:r>
              <a:rPr lang="en-IE" sz="2000" b="1" i="1" u="none" strike="noStrike" cap="none">
                <a:solidFill>
                  <a:srgbClr val="3F3F3F"/>
                </a:solidFill>
              </a:rPr>
              <a:t> cat sits</a:t>
            </a:r>
            <a:r>
              <a:rPr lang="en-IE" sz="2000" i="1" u="none" strike="noStrike" cap="none">
                <a:solidFill>
                  <a:srgbClr val="3F3F3F"/>
                </a:solidFill>
              </a:rPr>
              <a:t> near the door.</a:t>
            </a:r>
            <a:endParaRPr sz="2000" i="1" u="none" strike="noStrike" cap="none">
              <a:solidFill>
                <a:srgbClr val="3F3F3F"/>
              </a:solidFill>
            </a:endParaRPr>
          </a:p>
          <a:p>
            <a:pPr marL="457200" marR="0" lvl="0" indent="0" algn="l" rtl="0">
              <a:lnSpc>
                <a:spcPct val="100000"/>
              </a:lnSpc>
              <a:spcBef>
                <a:spcPts val="1000"/>
              </a:spcBef>
              <a:spcAft>
                <a:spcPts val="0"/>
              </a:spcAft>
              <a:buClr>
                <a:srgbClr val="3F3F3F"/>
              </a:buClr>
              <a:buSzPts val="2800"/>
              <a:buFont typeface="Arial"/>
              <a:buNone/>
            </a:pPr>
            <a:r>
              <a:rPr lang="en-IE" sz="2000" b="1" i="1"/>
              <a:t>The dog lies</a:t>
            </a:r>
            <a:r>
              <a:rPr lang="en-IE" sz="2000" i="1"/>
              <a:t> near the door</a:t>
            </a:r>
            <a:endParaRPr sz="2000" i="1"/>
          </a:p>
          <a:p>
            <a:pPr marL="0" lvl="0" indent="0" algn="l" rtl="0">
              <a:lnSpc>
                <a:spcPct val="100000"/>
              </a:lnSpc>
              <a:spcBef>
                <a:spcPts val="1000"/>
              </a:spcBef>
              <a:spcAft>
                <a:spcPts val="0"/>
              </a:spcAft>
              <a:buClr>
                <a:srgbClr val="3F3F3F"/>
              </a:buClr>
              <a:buSzPts val="2800"/>
              <a:buFont typeface="Arial"/>
              <a:buNone/>
            </a:pPr>
            <a:r>
              <a:rPr lang="en-IE" sz="2000" b="1"/>
              <a:t>Targets</a:t>
            </a:r>
            <a:endParaRPr sz="2000" b="1"/>
          </a:p>
          <a:p>
            <a:pPr marL="457200" lvl="0" indent="0" algn="l" rtl="0">
              <a:lnSpc>
                <a:spcPct val="100000"/>
              </a:lnSpc>
              <a:spcBef>
                <a:spcPts val="1000"/>
              </a:spcBef>
              <a:spcAft>
                <a:spcPts val="0"/>
              </a:spcAft>
              <a:buClr>
                <a:srgbClr val="3F3F3F"/>
              </a:buClr>
              <a:buSzPts val="2800"/>
              <a:buFont typeface="Arial"/>
              <a:buNone/>
            </a:pPr>
            <a:r>
              <a:rPr lang="en-IE" sz="2000" i="1"/>
              <a:t>cat, dog</a:t>
            </a:r>
            <a:endParaRPr sz="2000" i="1"/>
          </a:p>
          <a:p>
            <a:pPr marL="0" lvl="0" indent="0" algn="l" rtl="0">
              <a:lnSpc>
                <a:spcPct val="100000"/>
              </a:lnSpc>
              <a:spcBef>
                <a:spcPts val="1000"/>
              </a:spcBef>
              <a:spcAft>
                <a:spcPts val="0"/>
              </a:spcAft>
              <a:buClr>
                <a:srgbClr val="3F3F3F"/>
              </a:buClr>
              <a:buSzPts val="2800"/>
              <a:buFont typeface="Arial"/>
              <a:buNone/>
            </a:pPr>
            <a:r>
              <a:rPr lang="en-IE" sz="2000" b="1"/>
              <a:t>Vocabulary of context words (V)</a:t>
            </a:r>
            <a:endParaRPr sz="2000" b="1"/>
          </a:p>
          <a:p>
            <a:pPr marL="457200" lvl="0" indent="0" algn="l" rtl="0">
              <a:lnSpc>
                <a:spcPct val="100000"/>
              </a:lnSpc>
              <a:spcBef>
                <a:spcPts val="1000"/>
              </a:spcBef>
              <a:spcAft>
                <a:spcPts val="0"/>
              </a:spcAft>
              <a:buClr>
                <a:srgbClr val="3F3F3F"/>
              </a:buClr>
              <a:buSzPts val="2800"/>
              <a:buFont typeface="Arial"/>
              <a:buNone/>
            </a:pPr>
            <a:r>
              <a:rPr lang="en-IE" sz="2000" i="1"/>
              <a:t>the, lies, on, mat, floor, sits, near, door</a:t>
            </a:r>
            <a:endParaRPr sz="2000" i="1"/>
          </a:p>
          <a:p>
            <a:pPr marL="457200" lvl="0" indent="-228600" algn="l" rtl="0">
              <a:spcBef>
                <a:spcPts val="1600"/>
              </a:spcBef>
              <a:spcAft>
                <a:spcPts val="0"/>
              </a:spcAft>
              <a:buClr>
                <a:srgbClr val="3F3F3F"/>
              </a:buClr>
              <a:buSzPts val="2800"/>
              <a:buFont typeface="Arial"/>
              <a:buNone/>
            </a:pPr>
            <a:endParaRPr/>
          </a:p>
          <a:p>
            <a:pPr marL="457200" marR="0" lvl="0" indent="-228600" algn="l" rtl="0">
              <a:lnSpc>
                <a:spcPct val="90000"/>
              </a:lnSpc>
              <a:spcBef>
                <a:spcPts val="1600"/>
              </a:spcBef>
              <a:spcAft>
                <a:spcPts val="0"/>
              </a:spcAft>
              <a:buClr>
                <a:srgbClr val="3F3F3F"/>
              </a:buClr>
              <a:buSzPts val="2800"/>
              <a:buFont typeface="Arial"/>
              <a:buNone/>
            </a:pPr>
            <a:endParaRPr sz="2000" b="1"/>
          </a:p>
        </p:txBody>
      </p:sp>
      <p:sp>
        <p:nvSpPr>
          <p:cNvPr id="690" name="Google Shape;690;p50"/>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160</a:t>
            </a:fld>
            <a:endParaRPr/>
          </a:p>
        </p:txBody>
      </p:sp>
      <p:graphicFrame>
        <p:nvGraphicFramePr>
          <p:cNvPr id="691" name="Google Shape;691;p50"/>
          <p:cNvGraphicFramePr/>
          <p:nvPr/>
        </p:nvGraphicFramePr>
        <p:xfrm>
          <a:off x="5839524" y="2286810"/>
          <a:ext cx="3000000" cy="3000000"/>
        </p:xfrm>
        <a:graphic>
          <a:graphicData uri="http://schemas.openxmlformats.org/drawingml/2006/table">
            <a:tbl>
              <a:tblPr firstRow="1" bandRow="1">
                <a:noFill/>
              </a:tblPr>
              <a:tblGrid>
                <a:gridCol w="606950">
                  <a:extLst>
                    <a:ext uri="{9D8B030D-6E8A-4147-A177-3AD203B41FA5}">
                      <a16:colId xmlns:a16="http://schemas.microsoft.com/office/drawing/2014/main" val="20000"/>
                    </a:ext>
                  </a:extLst>
                </a:gridCol>
                <a:gridCol w="574025">
                  <a:extLst>
                    <a:ext uri="{9D8B030D-6E8A-4147-A177-3AD203B41FA5}">
                      <a16:colId xmlns:a16="http://schemas.microsoft.com/office/drawing/2014/main" val="20001"/>
                    </a:ext>
                  </a:extLst>
                </a:gridCol>
                <a:gridCol w="574025">
                  <a:extLst>
                    <a:ext uri="{9D8B030D-6E8A-4147-A177-3AD203B41FA5}">
                      <a16:colId xmlns:a16="http://schemas.microsoft.com/office/drawing/2014/main" val="20002"/>
                    </a:ext>
                  </a:extLst>
                </a:gridCol>
                <a:gridCol w="574025">
                  <a:extLst>
                    <a:ext uri="{9D8B030D-6E8A-4147-A177-3AD203B41FA5}">
                      <a16:colId xmlns:a16="http://schemas.microsoft.com/office/drawing/2014/main" val="20003"/>
                    </a:ext>
                  </a:extLst>
                </a:gridCol>
                <a:gridCol w="574025">
                  <a:extLst>
                    <a:ext uri="{9D8B030D-6E8A-4147-A177-3AD203B41FA5}">
                      <a16:colId xmlns:a16="http://schemas.microsoft.com/office/drawing/2014/main" val="20004"/>
                    </a:ext>
                  </a:extLst>
                </a:gridCol>
                <a:gridCol w="574025">
                  <a:extLst>
                    <a:ext uri="{9D8B030D-6E8A-4147-A177-3AD203B41FA5}">
                      <a16:colId xmlns:a16="http://schemas.microsoft.com/office/drawing/2014/main" val="20005"/>
                    </a:ext>
                  </a:extLst>
                </a:gridCol>
                <a:gridCol w="574025">
                  <a:extLst>
                    <a:ext uri="{9D8B030D-6E8A-4147-A177-3AD203B41FA5}">
                      <a16:colId xmlns:a16="http://schemas.microsoft.com/office/drawing/2014/main" val="20006"/>
                    </a:ext>
                  </a:extLst>
                </a:gridCol>
                <a:gridCol w="574025">
                  <a:extLst>
                    <a:ext uri="{9D8B030D-6E8A-4147-A177-3AD203B41FA5}">
                      <a16:colId xmlns:a16="http://schemas.microsoft.com/office/drawing/2014/main" val="20007"/>
                    </a:ext>
                  </a:extLst>
                </a:gridCol>
                <a:gridCol w="574025">
                  <a:extLst>
                    <a:ext uri="{9D8B030D-6E8A-4147-A177-3AD203B41FA5}">
                      <a16:colId xmlns:a16="http://schemas.microsoft.com/office/drawing/2014/main" val="20008"/>
                    </a:ext>
                  </a:extLst>
                </a:gridCol>
              </a:tblGrid>
              <a:tr h="139475">
                <a:tc>
                  <a:txBody>
                    <a:bodyPr/>
                    <a:lstStyle/>
                    <a:p>
                      <a:pPr marL="0" marR="0" lvl="0" indent="0" algn="ctr" rtl="0">
                        <a:lnSpc>
                          <a:spcPct val="100000"/>
                        </a:lnSpc>
                        <a:spcBef>
                          <a:spcPts val="0"/>
                        </a:spcBef>
                        <a:spcAft>
                          <a:spcPts val="0"/>
                        </a:spcAft>
                        <a:buClr>
                          <a:srgbClr val="000000"/>
                        </a:buClr>
                        <a:buSzPts val="1800"/>
                        <a:buFont typeface="Arial"/>
                        <a:buNone/>
                      </a:pPr>
                      <a:r>
                        <a:rPr lang="en-IE">
                          <a:solidFill>
                            <a:schemeClr val="dk1"/>
                          </a:solidFill>
                          <a:latin typeface="Calibri"/>
                          <a:ea typeface="Calibri"/>
                          <a:cs typeface="Calibri"/>
                          <a:sym typeface="Calibri"/>
                        </a:rPr>
                        <a:t>V</a:t>
                      </a:r>
                      <a:endParaRPr b="1" u="none" strike="noStrike" cap="none">
                        <a:solidFill>
                          <a:schemeClr val="dk1"/>
                        </a:solidFill>
                        <a:latin typeface="Calibri"/>
                        <a:ea typeface="Calibri"/>
                        <a:cs typeface="Calibri"/>
                        <a:sym typeface="Calibri"/>
                      </a:endParaRPr>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i="1" u="none" strike="noStrike" cap="none">
                          <a:solidFill>
                            <a:schemeClr val="dk1"/>
                          </a:solidFill>
                          <a:latin typeface="Calibri"/>
                          <a:ea typeface="Calibri"/>
                          <a:cs typeface="Calibri"/>
                          <a:sym typeface="Calibri"/>
                        </a:rPr>
                        <a:t>the</a:t>
                      </a:r>
                      <a:endParaRPr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None/>
                      </a:pPr>
                      <a:r>
                        <a:rPr lang="en-IE" i="1">
                          <a:solidFill>
                            <a:schemeClr val="dk1"/>
                          </a:solidFill>
                          <a:latin typeface="Calibri"/>
                          <a:ea typeface="Calibri"/>
                          <a:cs typeface="Calibri"/>
                          <a:sym typeface="Calibri"/>
                        </a:rPr>
                        <a:t>lies</a:t>
                      </a:r>
                      <a:endParaRPr i="1" u="none" strike="noStrike" cap="none">
                        <a:solidFill>
                          <a:schemeClr val="dk1"/>
                        </a:solidFill>
                        <a:latin typeface="Calibri"/>
                        <a:ea typeface="Calibri"/>
                        <a:cs typeface="Calibri"/>
                        <a:sym typeface="Calibri"/>
                      </a:endParaRPr>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i="1">
                          <a:solidFill>
                            <a:schemeClr val="dk1"/>
                          </a:solidFill>
                          <a:latin typeface="Calibri"/>
                          <a:ea typeface="Calibri"/>
                          <a:cs typeface="Calibri"/>
                          <a:sym typeface="Calibri"/>
                        </a:rPr>
                        <a:t>on</a:t>
                      </a:r>
                      <a:endParaRPr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i="1">
                          <a:solidFill>
                            <a:schemeClr val="dk1"/>
                          </a:solidFill>
                          <a:latin typeface="Calibri"/>
                          <a:ea typeface="Calibri"/>
                          <a:cs typeface="Calibri"/>
                          <a:sym typeface="Calibri"/>
                        </a:rPr>
                        <a:t>mat</a:t>
                      </a:r>
                      <a:endParaRPr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i="1">
                          <a:solidFill>
                            <a:schemeClr val="dk1"/>
                          </a:solidFill>
                          <a:latin typeface="Calibri"/>
                          <a:ea typeface="Calibri"/>
                          <a:cs typeface="Calibri"/>
                          <a:sym typeface="Calibri"/>
                        </a:rPr>
                        <a:t>floor</a:t>
                      </a:r>
                      <a:endParaRPr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i="1">
                          <a:solidFill>
                            <a:schemeClr val="dk1"/>
                          </a:solidFill>
                          <a:latin typeface="Calibri"/>
                          <a:ea typeface="Calibri"/>
                          <a:cs typeface="Calibri"/>
                          <a:sym typeface="Calibri"/>
                        </a:rPr>
                        <a:t>sits</a:t>
                      </a:r>
                      <a:endParaRPr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i="1">
                          <a:solidFill>
                            <a:schemeClr val="dk1"/>
                          </a:solidFill>
                          <a:latin typeface="Calibri"/>
                          <a:ea typeface="Calibri"/>
                          <a:cs typeface="Calibri"/>
                          <a:sym typeface="Calibri"/>
                        </a:rPr>
                        <a:t>near</a:t>
                      </a:r>
                      <a:endParaRPr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i="1" u="none" strike="noStrike" cap="none">
                          <a:solidFill>
                            <a:schemeClr val="dk1"/>
                          </a:solidFill>
                          <a:latin typeface="Calibri"/>
                          <a:ea typeface="Calibri"/>
                          <a:cs typeface="Calibri"/>
                          <a:sym typeface="Calibri"/>
                        </a:rPr>
                        <a:t>door</a:t>
                      </a:r>
                      <a:endParaRPr u="none" strike="noStrike" cap="none"/>
                    </a:p>
                  </a:txBody>
                  <a:tcPr marL="91450" marR="91450" marT="45725" marB="45725" anchor="ctr">
                    <a:solidFill>
                      <a:srgbClr val="D9D9D9"/>
                    </a:solidFill>
                  </a:tcPr>
                </a:tc>
                <a:extLst>
                  <a:ext uri="{0D108BD9-81ED-4DB2-BD59-A6C34878D82A}">
                    <a16:rowId xmlns:a16="http://schemas.microsoft.com/office/drawing/2014/main" val="10000"/>
                  </a:ext>
                </a:extLst>
              </a:tr>
              <a:tr h="314550">
                <a:tc>
                  <a:txBody>
                    <a:bodyPr/>
                    <a:lstStyle/>
                    <a:p>
                      <a:pPr marL="0" marR="0" lvl="0" indent="0" algn="ctr" rtl="0">
                        <a:lnSpc>
                          <a:spcPct val="100000"/>
                        </a:lnSpc>
                        <a:spcBef>
                          <a:spcPts val="0"/>
                        </a:spcBef>
                        <a:spcAft>
                          <a:spcPts val="0"/>
                        </a:spcAft>
                        <a:buClr>
                          <a:srgbClr val="000000"/>
                        </a:buClr>
                        <a:buSzPts val="1800"/>
                        <a:buFont typeface="Arial"/>
                        <a:buNone/>
                      </a:pPr>
                      <a:r>
                        <a:rPr lang="en-IE" b="1" i="1" u="none" strike="noStrike" cap="none">
                          <a:solidFill>
                            <a:schemeClr val="dk1"/>
                          </a:solidFill>
                          <a:latin typeface="Calibri"/>
                          <a:ea typeface="Calibri"/>
                          <a:cs typeface="Calibri"/>
                          <a:sym typeface="Calibri"/>
                        </a:rPr>
                        <a:t>cat</a:t>
                      </a:r>
                      <a:endParaRPr b="1" u="none" strike="noStrike" cap="none"/>
                    </a:p>
                  </a:txBody>
                  <a:tcPr marL="91450" marR="91450" marT="45725" marB="45725" anchor="ctr">
                    <a:solidFill>
                      <a:srgbClr val="D9D9D9"/>
                    </a:solidFill>
                  </a:tcPr>
                </a:tc>
                <a:tc>
                  <a:txBody>
                    <a:bodyPr/>
                    <a:lstStyle/>
                    <a:p>
                      <a:pPr marL="0" lvl="0" indent="0" algn="ctr" rtl="0">
                        <a:spcBef>
                          <a:spcPts val="0"/>
                        </a:spcBef>
                        <a:spcAft>
                          <a:spcPts val="0"/>
                        </a:spcAft>
                        <a:buNone/>
                      </a:pPr>
                      <a:r>
                        <a:rPr lang="en-IE"/>
                        <a:t>2</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1</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0</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0</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0</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1</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0</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0</a:t>
                      </a:r>
                      <a:endParaRPr/>
                    </a:p>
                  </a:txBody>
                  <a:tcPr marL="91450" marR="91450" marT="45725" marB="45725" anchor="ctr">
                    <a:solidFill>
                      <a:srgbClr val="D9D9D9"/>
                    </a:solidFill>
                  </a:tcPr>
                </a:tc>
                <a:extLst>
                  <a:ext uri="{0D108BD9-81ED-4DB2-BD59-A6C34878D82A}">
                    <a16:rowId xmlns:a16="http://schemas.microsoft.com/office/drawing/2014/main" val="10001"/>
                  </a:ext>
                </a:extLst>
              </a:tr>
              <a:tr h="314550">
                <a:tc>
                  <a:txBody>
                    <a:bodyPr/>
                    <a:lstStyle/>
                    <a:p>
                      <a:pPr marL="0" marR="0" lvl="0" indent="0" algn="ctr" rtl="0">
                        <a:lnSpc>
                          <a:spcPct val="100000"/>
                        </a:lnSpc>
                        <a:spcBef>
                          <a:spcPts val="0"/>
                        </a:spcBef>
                        <a:spcAft>
                          <a:spcPts val="0"/>
                        </a:spcAft>
                        <a:buClr>
                          <a:srgbClr val="000000"/>
                        </a:buClr>
                        <a:buSzPts val="1800"/>
                        <a:buFont typeface="Arial"/>
                        <a:buNone/>
                      </a:pPr>
                      <a:r>
                        <a:rPr lang="en-IE" b="1" i="1">
                          <a:latin typeface="Calibri"/>
                          <a:ea typeface="Calibri"/>
                          <a:cs typeface="Calibri"/>
                          <a:sym typeface="Calibri"/>
                        </a:rPr>
                        <a:t>dog</a:t>
                      </a:r>
                      <a:endParaRPr b="1" u="none" strike="noStrike" cap="none"/>
                    </a:p>
                  </a:txBody>
                  <a:tcPr marL="91450" marR="91450" marT="45725" marB="45725" anchor="ctr">
                    <a:solidFill>
                      <a:srgbClr val="D9D9D9"/>
                    </a:solidFill>
                  </a:tcPr>
                </a:tc>
                <a:tc>
                  <a:txBody>
                    <a:bodyPr/>
                    <a:lstStyle/>
                    <a:p>
                      <a:pPr marL="0" lvl="0" indent="0" algn="ctr" rtl="0">
                        <a:spcBef>
                          <a:spcPts val="0"/>
                        </a:spcBef>
                        <a:spcAft>
                          <a:spcPts val="0"/>
                        </a:spcAft>
                        <a:buNone/>
                      </a:pPr>
                      <a:r>
                        <a:rPr lang="en-IE"/>
                        <a:t>2</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2</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0</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0</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0</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0</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0</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0</a:t>
                      </a:r>
                      <a:endParaRPr/>
                    </a:p>
                  </a:txBody>
                  <a:tcPr marL="91450" marR="91450" marT="45725" marB="45725" anchor="ctr">
                    <a:solidFill>
                      <a:srgbClr val="D9D9D9"/>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9126511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51"/>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75114A"/>
              </a:buClr>
              <a:buSzPts val="4400"/>
              <a:buFont typeface="Calibri"/>
              <a:buNone/>
            </a:pPr>
            <a:r>
              <a:rPr lang="en-IE"/>
              <a:t>Word Vectors for </a:t>
            </a:r>
            <a:r>
              <a:rPr lang="en-IE" i="1"/>
              <a:t>cat, dog</a:t>
            </a:r>
            <a:endParaRPr/>
          </a:p>
        </p:txBody>
      </p:sp>
      <p:sp>
        <p:nvSpPr>
          <p:cNvPr id="697" name="Google Shape;697;p51"/>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161</a:t>
            </a:fld>
            <a:endParaRPr/>
          </a:p>
        </p:txBody>
      </p:sp>
      <p:graphicFrame>
        <p:nvGraphicFramePr>
          <p:cNvPr id="698" name="Google Shape;698;p51"/>
          <p:cNvGraphicFramePr/>
          <p:nvPr/>
        </p:nvGraphicFramePr>
        <p:xfrm>
          <a:off x="5839524" y="2286810"/>
          <a:ext cx="3000000" cy="3000000"/>
        </p:xfrm>
        <a:graphic>
          <a:graphicData uri="http://schemas.openxmlformats.org/drawingml/2006/table">
            <a:tbl>
              <a:tblPr firstRow="1" bandRow="1">
                <a:noFill/>
              </a:tblPr>
              <a:tblGrid>
                <a:gridCol w="606950">
                  <a:extLst>
                    <a:ext uri="{9D8B030D-6E8A-4147-A177-3AD203B41FA5}">
                      <a16:colId xmlns:a16="http://schemas.microsoft.com/office/drawing/2014/main" val="20000"/>
                    </a:ext>
                  </a:extLst>
                </a:gridCol>
                <a:gridCol w="574025">
                  <a:extLst>
                    <a:ext uri="{9D8B030D-6E8A-4147-A177-3AD203B41FA5}">
                      <a16:colId xmlns:a16="http://schemas.microsoft.com/office/drawing/2014/main" val="20001"/>
                    </a:ext>
                  </a:extLst>
                </a:gridCol>
                <a:gridCol w="574025">
                  <a:extLst>
                    <a:ext uri="{9D8B030D-6E8A-4147-A177-3AD203B41FA5}">
                      <a16:colId xmlns:a16="http://schemas.microsoft.com/office/drawing/2014/main" val="20002"/>
                    </a:ext>
                  </a:extLst>
                </a:gridCol>
                <a:gridCol w="574025">
                  <a:extLst>
                    <a:ext uri="{9D8B030D-6E8A-4147-A177-3AD203B41FA5}">
                      <a16:colId xmlns:a16="http://schemas.microsoft.com/office/drawing/2014/main" val="20003"/>
                    </a:ext>
                  </a:extLst>
                </a:gridCol>
                <a:gridCol w="574025">
                  <a:extLst>
                    <a:ext uri="{9D8B030D-6E8A-4147-A177-3AD203B41FA5}">
                      <a16:colId xmlns:a16="http://schemas.microsoft.com/office/drawing/2014/main" val="20004"/>
                    </a:ext>
                  </a:extLst>
                </a:gridCol>
                <a:gridCol w="574025">
                  <a:extLst>
                    <a:ext uri="{9D8B030D-6E8A-4147-A177-3AD203B41FA5}">
                      <a16:colId xmlns:a16="http://schemas.microsoft.com/office/drawing/2014/main" val="20005"/>
                    </a:ext>
                  </a:extLst>
                </a:gridCol>
                <a:gridCol w="574025">
                  <a:extLst>
                    <a:ext uri="{9D8B030D-6E8A-4147-A177-3AD203B41FA5}">
                      <a16:colId xmlns:a16="http://schemas.microsoft.com/office/drawing/2014/main" val="20006"/>
                    </a:ext>
                  </a:extLst>
                </a:gridCol>
                <a:gridCol w="574025">
                  <a:extLst>
                    <a:ext uri="{9D8B030D-6E8A-4147-A177-3AD203B41FA5}">
                      <a16:colId xmlns:a16="http://schemas.microsoft.com/office/drawing/2014/main" val="20007"/>
                    </a:ext>
                  </a:extLst>
                </a:gridCol>
                <a:gridCol w="574025">
                  <a:extLst>
                    <a:ext uri="{9D8B030D-6E8A-4147-A177-3AD203B41FA5}">
                      <a16:colId xmlns:a16="http://schemas.microsoft.com/office/drawing/2014/main" val="20008"/>
                    </a:ext>
                  </a:extLst>
                </a:gridCol>
              </a:tblGrid>
              <a:tr h="139475">
                <a:tc>
                  <a:txBody>
                    <a:bodyPr/>
                    <a:lstStyle/>
                    <a:p>
                      <a:pPr marL="0" marR="0" lvl="0" indent="0" algn="ctr" rtl="0">
                        <a:lnSpc>
                          <a:spcPct val="100000"/>
                        </a:lnSpc>
                        <a:spcBef>
                          <a:spcPts val="0"/>
                        </a:spcBef>
                        <a:spcAft>
                          <a:spcPts val="0"/>
                        </a:spcAft>
                        <a:buClr>
                          <a:srgbClr val="000000"/>
                        </a:buClr>
                        <a:buSzPts val="1800"/>
                        <a:buFont typeface="Arial"/>
                        <a:buNone/>
                      </a:pPr>
                      <a:r>
                        <a:rPr lang="en-IE">
                          <a:solidFill>
                            <a:schemeClr val="dk1"/>
                          </a:solidFill>
                          <a:latin typeface="Calibri"/>
                          <a:ea typeface="Calibri"/>
                          <a:cs typeface="Calibri"/>
                          <a:sym typeface="Calibri"/>
                        </a:rPr>
                        <a:t>V</a:t>
                      </a:r>
                      <a:endParaRPr b="1" u="none" strike="noStrike" cap="none">
                        <a:solidFill>
                          <a:schemeClr val="dk1"/>
                        </a:solidFill>
                        <a:latin typeface="Calibri"/>
                        <a:ea typeface="Calibri"/>
                        <a:cs typeface="Calibri"/>
                        <a:sym typeface="Calibri"/>
                      </a:endParaRPr>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i="1" u="none" strike="noStrike" cap="none">
                          <a:solidFill>
                            <a:schemeClr val="dk1"/>
                          </a:solidFill>
                          <a:latin typeface="Calibri"/>
                          <a:ea typeface="Calibri"/>
                          <a:cs typeface="Calibri"/>
                          <a:sym typeface="Calibri"/>
                        </a:rPr>
                        <a:t>the</a:t>
                      </a:r>
                      <a:endParaRPr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None/>
                      </a:pPr>
                      <a:r>
                        <a:rPr lang="en-IE" i="1">
                          <a:solidFill>
                            <a:schemeClr val="dk1"/>
                          </a:solidFill>
                          <a:latin typeface="Calibri"/>
                          <a:ea typeface="Calibri"/>
                          <a:cs typeface="Calibri"/>
                          <a:sym typeface="Calibri"/>
                        </a:rPr>
                        <a:t>lies</a:t>
                      </a:r>
                      <a:endParaRPr i="1" u="none" strike="noStrike" cap="none">
                        <a:solidFill>
                          <a:schemeClr val="dk1"/>
                        </a:solidFill>
                        <a:latin typeface="Calibri"/>
                        <a:ea typeface="Calibri"/>
                        <a:cs typeface="Calibri"/>
                        <a:sym typeface="Calibri"/>
                      </a:endParaRPr>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i="1">
                          <a:solidFill>
                            <a:schemeClr val="dk1"/>
                          </a:solidFill>
                          <a:latin typeface="Calibri"/>
                          <a:ea typeface="Calibri"/>
                          <a:cs typeface="Calibri"/>
                          <a:sym typeface="Calibri"/>
                        </a:rPr>
                        <a:t>on</a:t>
                      </a:r>
                      <a:endParaRPr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i="1">
                          <a:solidFill>
                            <a:schemeClr val="dk1"/>
                          </a:solidFill>
                          <a:latin typeface="Calibri"/>
                          <a:ea typeface="Calibri"/>
                          <a:cs typeface="Calibri"/>
                          <a:sym typeface="Calibri"/>
                        </a:rPr>
                        <a:t>mat</a:t>
                      </a:r>
                      <a:endParaRPr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i="1">
                          <a:solidFill>
                            <a:schemeClr val="dk1"/>
                          </a:solidFill>
                          <a:latin typeface="Calibri"/>
                          <a:ea typeface="Calibri"/>
                          <a:cs typeface="Calibri"/>
                          <a:sym typeface="Calibri"/>
                        </a:rPr>
                        <a:t>floor</a:t>
                      </a:r>
                      <a:endParaRPr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i="1">
                          <a:solidFill>
                            <a:schemeClr val="dk1"/>
                          </a:solidFill>
                          <a:latin typeface="Calibri"/>
                          <a:ea typeface="Calibri"/>
                          <a:cs typeface="Calibri"/>
                          <a:sym typeface="Calibri"/>
                        </a:rPr>
                        <a:t>sits</a:t>
                      </a:r>
                      <a:endParaRPr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i="1">
                          <a:solidFill>
                            <a:schemeClr val="dk1"/>
                          </a:solidFill>
                          <a:latin typeface="Calibri"/>
                          <a:ea typeface="Calibri"/>
                          <a:cs typeface="Calibri"/>
                          <a:sym typeface="Calibri"/>
                        </a:rPr>
                        <a:t>near</a:t>
                      </a:r>
                      <a:endParaRPr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i="1" u="none" strike="noStrike" cap="none">
                          <a:solidFill>
                            <a:schemeClr val="dk1"/>
                          </a:solidFill>
                          <a:latin typeface="Calibri"/>
                          <a:ea typeface="Calibri"/>
                          <a:cs typeface="Calibri"/>
                          <a:sym typeface="Calibri"/>
                        </a:rPr>
                        <a:t>door</a:t>
                      </a:r>
                      <a:endParaRPr u="none" strike="noStrike" cap="none"/>
                    </a:p>
                  </a:txBody>
                  <a:tcPr marL="91450" marR="91450" marT="45725" marB="45725" anchor="ctr">
                    <a:solidFill>
                      <a:srgbClr val="D9D9D9"/>
                    </a:solidFill>
                  </a:tcPr>
                </a:tc>
                <a:extLst>
                  <a:ext uri="{0D108BD9-81ED-4DB2-BD59-A6C34878D82A}">
                    <a16:rowId xmlns:a16="http://schemas.microsoft.com/office/drawing/2014/main" val="10000"/>
                  </a:ext>
                </a:extLst>
              </a:tr>
              <a:tr h="314550">
                <a:tc>
                  <a:txBody>
                    <a:bodyPr/>
                    <a:lstStyle/>
                    <a:p>
                      <a:pPr marL="0" marR="0" lvl="0" indent="0" algn="ctr" rtl="0">
                        <a:lnSpc>
                          <a:spcPct val="100000"/>
                        </a:lnSpc>
                        <a:spcBef>
                          <a:spcPts val="0"/>
                        </a:spcBef>
                        <a:spcAft>
                          <a:spcPts val="0"/>
                        </a:spcAft>
                        <a:buClr>
                          <a:srgbClr val="000000"/>
                        </a:buClr>
                        <a:buSzPts val="1800"/>
                        <a:buFont typeface="Arial"/>
                        <a:buNone/>
                      </a:pPr>
                      <a:r>
                        <a:rPr lang="en-IE" b="1" i="1" u="none" strike="noStrike" cap="none">
                          <a:solidFill>
                            <a:schemeClr val="dk1"/>
                          </a:solidFill>
                          <a:latin typeface="Calibri"/>
                          <a:ea typeface="Calibri"/>
                          <a:cs typeface="Calibri"/>
                          <a:sym typeface="Calibri"/>
                        </a:rPr>
                        <a:t>cat</a:t>
                      </a:r>
                      <a:endParaRPr b="1" u="none" strike="noStrike" cap="none"/>
                    </a:p>
                  </a:txBody>
                  <a:tcPr marL="91450" marR="91450" marT="45725" marB="45725" anchor="ctr">
                    <a:solidFill>
                      <a:srgbClr val="D9D9D9"/>
                    </a:solidFill>
                  </a:tcPr>
                </a:tc>
                <a:tc>
                  <a:txBody>
                    <a:bodyPr/>
                    <a:lstStyle/>
                    <a:p>
                      <a:pPr marL="0" lvl="0" indent="0" algn="ctr" rtl="0">
                        <a:spcBef>
                          <a:spcPts val="0"/>
                        </a:spcBef>
                        <a:spcAft>
                          <a:spcPts val="0"/>
                        </a:spcAft>
                        <a:buNone/>
                      </a:pPr>
                      <a:r>
                        <a:rPr lang="en-IE"/>
                        <a:t>2</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1</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0</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0</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0</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1</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0</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0</a:t>
                      </a:r>
                      <a:endParaRPr/>
                    </a:p>
                  </a:txBody>
                  <a:tcPr marL="91450" marR="91450" marT="45725" marB="45725" anchor="ctr">
                    <a:solidFill>
                      <a:srgbClr val="D9D9D9"/>
                    </a:solidFill>
                  </a:tcPr>
                </a:tc>
                <a:extLst>
                  <a:ext uri="{0D108BD9-81ED-4DB2-BD59-A6C34878D82A}">
                    <a16:rowId xmlns:a16="http://schemas.microsoft.com/office/drawing/2014/main" val="10001"/>
                  </a:ext>
                </a:extLst>
              </a:tr>
              <a:tr h="314550">
                <a:tc>
                  <a:txBody>
                    <a:bodyPr/>
                    <a:lstStyle/>
                    <a:p>
                      <a:pPr marL="0" marR="0" lvl="0" indent="0" algn="ctr" rtl="0">
                        <a:lnSpc>
                          <a:spcPct val="100000"/>
                        </a:lnSpc>
                        <a:spcBef>
                          <a:spcPts val="0"/>
                        </a:spcBef>
                        <a:spcAft>
                          <a:spcPts val="0"/>
                        </a:spcAft>
                        <a:buClr>
                          <a:srgbClr val="000000"/>
                        </a:buClr>
                        <a:buSzPts val="1800"/>
                        <a:buFont typeface="Arial"/>
                        <a:buNone/>
                      </a:pPr>
                      <a:r>
                        <a:rPr lang="en-IE" b="1" i="1">
                          <a:latin typeface="Calibri"/>
                          <a:ea typeface="Calibri"/>
                          <a:cs typeface="Calibri"/>
                          <a:sym typeface="Calibri"/>
                        </a:rPr>
                        <a:t>dog</a:t>
                      </a:r>
                      <a:endParaRPr b="1" u="none" strike="noStrike" cap="none"/>
                    </a:p>
                  </a:txBody>
                  <a:tcPr marL="91450" marR="91450" marT="45725" marB="45725" anchor="ctr">
                    <a:solidFill>
                      <a:srgbClr val="D9D9D9"/>
                    </a:solidFill>
                  </a:tcPr>
                </a:tc>
                <a:tc>
                  <a:txBody>
                    <a:bodyPr/>
                    <a:lstStyle/>
                    <a:p>
                      <a:pPr marL="0" lvl="0" indent="0" algn="ctr" rtl="0">
                        <a:spcBef>
                          <a:spcPts val="0"/>
                        </a:spcBef>
                        <a:spcAft>
                          <a:spcPts val="0"/>
                        </a:spcAft>
                        <a:buNone/>
                      </a:pPr>
                      <a:r>
                        <a:rPr lang="en-IE"/>
                        <a:t>2</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2</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0</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0</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0</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0</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0</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0</a:t>
                      </a:r>
                      <a:endParaRPr/>
                    </a:p>
                  </a:txBody>
                  <a:tcPr marL="91450" marR="91450" marT="45725" marB="45725" anchor="ctr">
                    <a:solidFill>
                      <a:srgbClr val="D9D9D9"/>
                    </a:solidFill>
                  </a:tcPr>
                </a:tc>
                <a:extLst>
                  <a:ext uri="{0D108BD9-81ED-4DB2-BD59-A6C34878D82A}">
                    <a16:rowId xmlns:a16="http://schemas.microsoft.com/office/drawing/2014/main" val="10002"/>
                  </a:ext>
                </a:extLst>
              </a:tr>
            </a:tbl>
          </a:graphicData>
        </a:graphic>
      </p:graphicFrame>
      <p:sp>
        <p:nvSpPr>
          <p:cNvPr id="699" name="Google Shape;699;p51"/>
          <p:cNvSpPr/>
          <p:nvPr/>
        </p:nvSpPr>
        <p:spPr>
          <a:xfrm>
            <a:off x="5687125" y="2597550"/>
            <a:ext cx="5514300" cy="2880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00" name="Google Shape;700;p51"/>
          <p:cNvSpPr/>
          <p:nvPr/>
        </p:nvSpPr>
        <p:spPr>
          <a:xfrm>
            <a:off x="5687125" y="2902350"/>
            <a:ext cx="5514300" cy="2880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6888224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52"/>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with 3 Non-Zero Dimensions</a:t>
            </a:r>
            <a:endParaRPr/>
          </a:p>
        </p:txBody>
      </p:sp>
      <p:sp>
        <p:nvSpPr>
          <p:cNvPr id="706" name="Google Shape;706;p52"/>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IE"/>
              <a:t>162</a:t>
            </a:fld>
            <a:endParaRPr/>
          </a:p>
        </p:txBody>
      </p:sp>
      <p:sp>
        <p:nvSpPr>
          <p:cNvPr id="707" name="Google Shape;707;p52"/>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162</a:t>
            </a:fld>
            <a:endParaRPr/>
          </a:p>
        </p:txBody>
      </p:sp>
      <p:graphicFrame>
        <p:nvGraphicFramePr>
          <p:cNvPr id="708" name="Google Shape;708;p52"/>
          <p:cNvGraphicFramePr/>
          <p:nvPr/>
        </p:nvGraphicFramePr>
        <p:xfrm>
          <a:off x="5839524" y="2286810"/>
          <a:ext cx="3000000" cy="3000000"/>
        </p:xfrm>
        <a:graphic>
          <a:graphicData uri="http://schemas.openxmlformats.org/drawingml/2006/table">
            <a:tbl>
              <a:tblPr firstRow="1" bandRow="1">
                <a:noFill/>
              </a:tblPr>
              <a:tblGrid>
                <a:gridCol w="606950">
                  <a:extLst>
                    <a:ext uri="{9D8B030D-6E8A-4147-A177-3AD203B41FA5}">
                      <a16:colId xmlns:a16="http://schemas.microsoft.com/office/drawing/2014/main" val="20000"/>
                    </a:ext>
                  </a:extLst>
                </a:gridCol>
                <a:gridCol w="574025">
                  <a:extLst>
                    <a:ext uri="{9D8B030D-6E8A-4147-A177-3AD203B41FA5}">
                      <a16:colId xmlns:a16="http://schemas.microsoft.com/office/drawing/2014/main" val="20001"/>
                    </a:ext>
                  </a:extLst>
                </a:gridCol>
                <a:gridCol w="574025">
                  <a:extLst>
                    <a:ext uri="{9D8B030D-6E8A-4147-A177-3AD203B41FA5}">
                      <a16:colId xmlns:a16="http://schemas.microsoft.com/office/drawing/2014/main" val="20002"/>
                    </a:ext>
                  </a:extLst>
                </a:gridCol>
                <a:gridCol w="574025">
                  <a:extLst>
                    <a:ext uri="{9D8B030D-6E8A-4147-A177-3AD203B41FA5}">
                      <a16:colId xmlns:a16="http://schemas.microsoft.com/office/drawing/2014/main" val="20003"/>
                    </a:ext>
                  </a:extLst>
                </a:gridCol>
                <a:gridCol w="574025">
                  <a:extLst>
                    <a:ext uri="{9D8B030D-6E8A-4147-A177-3AD203B41FA5}">
                      <a16:colId xmlns:a16="http://schemas.microsoft.com/office/drawing/2014/main" val="20004"/>
                    </a:ext>
                  </a:extLst>
                </a:gridCol>
                <a:gridCol w="574025">
                  <a:extLst>
                    <a:ext uri="{9D8B030D-6E8A-4147-A177-3AD203B41FA5}">
                      <a16:colId xmlns:a16="http://schemas.microsoft.com/office/drawing/2014/main" val="20005"/>
                    </a:ext>
                  </a:extLst>
                </a:gridCol>
                <a:gridCol w="574025">
                  <a:extLst>
                    <a:ext uri="{9D8B030D-6E8A-4147-A177-3AD203B41FA5}">
                      <a16:colId xmlns:a16="http://schemas.microsoft.com/office/drawing/2014/main" val="20006"/>
                    </a:ext>
                  </a:extLst>
                </a:gridCol>
                <a:gridCol w="574025">
                  <a:extLst>
                    <a:ext uri="{9D8B030D-6E8A-4147-A177-3AD203B41FA5}">
                      <a16:colId xmlns:a16="http://schemas.microsoft.com/office/drawing/2014/main" val="20007"/>
                    </a:ext>
                  </a:extLst>
                </a:gridCol>
                <a:gridCol w="574025">
                  <a:extLst>
                    <a:ext uri="{9D8B030D-6E8A-4147-A177-3AD203B41FA5}">
                      <a16:colId xmlns:a16="http://schemas.microsoft.com/office/drawing/2014/main" val="20008"/>
                    </a:ext>
                  </a:extLst>
                </a:gridCol>
              </a:tblGrid>
              <a:tr h="139475">
                <a:tc>
                  <a:txBody>
                    <a:bodyPr/>
                    <a:lstStyle/>
                    <a:p>
                      <a:pPr marL="0" marR="0" lvl="0" indent="0" algn="ctr" rtl="0">
                        <a:lnSpc>
                          <a:spcPct val="100000"/>
                        </a:lnSpc>
                        <a:spcBef>
                          <a:spcPts val="0"/>
                        </a:spcBef>
                        <a:spcAft>
                          <a:spcPts val="0"/>
                        </a:spcAft>
                        <a:buClr>
                          <a:srgbClr val="000000"/>
                        </a:buClr>
                        <a:buSzPts val="1800"/>
                        <a:buFont typeface="Arial"/>
                        <a:buNone/>
                      </a:pPr>
                      <a:r>
                        <a:rPr lang="en-IE">
                          <a:solidFill>
                            <a:schemeClr val="dk1"/>
                          </a:solidFill>
                          <a:latin typeface="Calibri"/>
                          <a:ea typeface="Calibri"/>
                          <a:cs typeface="Calibri"/>
                          <a:sym typeface="Calibri"/>
                        </a:rPr>
                        <a:t>V</a:t>
                      </a:r>
                      <a:endParaRPr b="1" u="none" strike="noStrike" cap="none">
                        <a:solidFill>
                          <a:schemeClr val="dk1"/>
                        </a:solidFill>
                        <a:latin typeface="Calibri"/>
                        <a:ea typeface="Calibri"/>
                        <a:cs typeface="Calibri"/>
                        <a:sym typeface="Calibri"/>
                      </a:endParaRPr>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i="1" u="none" strike="noStrike" cap="none">
                          <a:solidFill>
                            <a:schemeClr val="dk1"/>
                          </a:solidFill>
                          <a:latin typeface="Calibri"/>
                          <a:ea typeface="Calibri"/>
                          <a:cs typeface="Calibri"/>
                          <a:sym typeface="Calibri"/>
                        </a:rPr>
                        <a:t>the</a:t>
                      </a:r>
                      <a:endParaRPr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None/>
                      </a:pPr>
                      <a:r>
                        <a:rPr lang="en-IE" i="1">
                          <a:solidFill>
                            <a:schemeClr val="dk1"/>
                          </a:solidFill>
                          <a:latin typeface="Calibri"/>
                          <a:ea typeface="Calibri"/>
                          <a:cs typeface="Calibri"/>
                          <a:sym typeface="Calibri"/>
                        </a:rPr>
                        <a:t>lies</a:t>
                      </a:r>
                      <a:endParaRPr i="1" u="none" strike="noStrike" cap="none">
                        <a:solidFill>
                          <a:schemeClr val="dk1"/>
                        </a:solidFill>
                        <a:latin typeface="Calibri"/>
                        <a:ea typeface="Calibri"/>
                        <a:cs typeface="Calibri"/>
                        <a:sym typeface="Calibri"/>
                      </a:endParaRPr>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i="1">
                          <a:solidFill>
                            <a:schemeClr val="dk1"/>
                          </a:solidFill>
                          <a:latin typeface="Calibri"/>
                          <a:ea typeface="Calibri"/>
                          <a:cs typeface="Calibri"/>
                          <a:sym typeface="Calibri"/>
                        </a:rPr>
                        <a:t>on</a:t>
                      </a:r>
                      <a:endParaRPr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i="1">
                          <a:solidFill>
                            <a:schemeClr val="dk1"/>
                          </a:solidFill>
                          <a:latin typeface="Calibri"/>
                          <a:ea typeface="Calibri"/>
                          <a:cs typeface="Calibri"/>
                          <a:sym typeface="Calibri"/>
                        </a:rPr>
                        <a:t>mat</a:t>
                      </a:r>
                      <a:endParaRPr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i="1">
                          <a:solidFill>
                            <a:schemeClr val="dk1"/>
                          </a:solidFill>
                          <a:latin typeface="Calibri"/>
                          <a:ea typeface="Calibri"/>
                          <a:cs typeface="Calibri"/>
                          <a:sym typeface="Calibri"/>
                        </a:rPr>
                        <a:t>floor</a:t>
                      </a:r>
                      <a:endParaRPr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i="1">
                          <a:solidFill>
                            <a:schemeClr val="dk1"/>
                          </a:solidFill>
                          <a:latin typeface="Calibri"/>
                          <a:ea typeface="Calibri"/>
                          <a:cs typeface="Calibri"/>
                          <a:sym typeface="Calibri"/>
                        </a:rPr>
                        <a:t>sits</a:t>
                      </a:r>
                      <a:endParaRPr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i="1">
                          <a:solidFill>
                            <a:schemeClr val="dk1"/>
                          </a:solidFill>
                          <a:latin typeface="Calibri"/>
                          <a:ea typeface="Calibri"/>
                          <a:cs typeface="Calibri"/>
                          <a:sym typeface="Calibri"/>
                        </a:rPr>
                        <a:t>near</a:t>
                      </a:r>
                      <a:endParaRPr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i="1" u="none" strike="noStrike" cap="none">
                          <a:solidFill>
                            <a:schemeClr val="dk1"/>
                          </a:solidFill>
                          <a:latin typeface="Calibri"/>
                          <a:ea typeface="Calibri"/>
                          <a:cs typeface="Calibri"/>
                          <a:sym typeface="Calibri"/>
                        </a:rPr>
                        <a:t>door</a:t>
                      </a:r>
                      <a:endParaRPr u="none" strike="noStrike" cap="none"/>
                    </a:p>
                  </a:txBody>
                  <a:tcPr marL="91450" marR="91450" marT="45725" marB="45725" anchor="ctr">
                    <a:solidFill>
                      <a:srgbClr val="D9D9D9"/>
                    </a:solidFill>
                  </a:tcPr>
                </a:tc>
                <a:extLst>
                  <a:ext uri="{0D108BD9-81ED-4DB2-BD59-A6C34878D82A}">
                    <a16:rowId xmlns:a16="http://schemas.microsoft.com/office/drawing/2014/main" val="10000"/>
                  </a:ext>
                </a:extLst>
              </a:tr>
              <a:tr h="314550">
                <a:tc>
                  <a:txBody>
                    <a:bodyPr/>
                    <a:lstStyle/>
                    <a:p>
                      <a:pPr marL="0" marR="0" lvl="0" indent="0" algn="ctr" rtl="0">
                        <a:lnSpc>
                          <a:spcPct val="100000"/>
                        </a:lnSpc>
                        <a:spcBef>
                          <a:spcPts val="0"/>
                        </a:spcBef>
                        <a:spcAft>
                          <a:spcPts val="0"/>
                        </a:spcAft>
                        <a:buClr>
                          <a:srgbClr val="000000"/>
                        </a:buClr>
                        <a:buSzPts val="1800"/>
                        <a:buFont typeface="Arial"/>
                        <a:buNone/>
                      </a:pPr>
                      <a:r>
                        <a:rPr lang="en-IE" b="1" i="1" u="none" strike="noStrike" cap="none">
                          <a:solidFill>
                            <a:schemeClr val="dk1"/>
                          </a:solidFill>
                          <a:latin typeface="Calibri"/>
                          <a:ea typeface="Calibri"/>
                          <a:cs typeface="Calibri"/>
                          <a:sym typeface="Calibri"/>
                        </a:rPr>
                        <a:t>cat</a:t>
                      </a:r>
                      <a:endParaRPr b="1" u="none" strike="noStrike" cap="none"/>
                    </a:p>
                  </a:txBody>
                  <a:tcPr marL="91450" marR="91450" marT="45725" marB="45725" anchor="ctr">
                    <a:solidFill>
                      <a:srgbClr val="D9D9D9"/>
                    </a:solidFill>
                  </a:tcPr>
                </a:tc>
                <a:tc>
                  <a:txBody>
                    <a:bodyPr/>
                    <a:lstStyle/>
                    <a:p>
                      <a:pPr marL="0" lvl="0" indent="0" algn="ctr" rtl="0">
                        <a:spcBef>
                          <a:spcPts val="0"/>
                        </a:spcBef>
                        <a:spcAft>
                          <a:spcPts val="0"/>
                        </a:spcAft>
                        <a:buNone/>
                      </a:pPr>
                      <a:r>
                        <a:rPr lang="en-IE"/>
                        <a:t>2</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1</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0</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0</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0</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1</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0</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0</a:t>
                      </a:r>
                      <a:endParaRPr/>
                    </a:p>
                  </a:txBody>
                  <a:tcPr marL="91450" marR="91450" marT="45725" marB="45725" anchor="ctr">
                    <a:solidFill>
                      <a:srgbClr val="D9D9D9"/>
                    </a:solidFill>
                  </a:tcPr>
                </a:tc>
                <a:extLst>
                  <a:ext uri="{0D108BD9-81ED-4DB2-BD59-A6C34878D82A}">
                    <a16:rowId xmlns:a16="http://schemas.microsoft.com/office/drawing/2014/main" val="10001"/>
                  </a:ext>
                </a:extLst>
              </a:tr>
              <a:tr h="314550">
                <a:tc>
                  <a:txBody>
                    <a:bodyPr/>
                    <a:lstStyle/>
                    <a:p>
                      <a:pPr marL="0" marR="0" lvl="0" indent="0" algn="ctr" rtl="0">
                        <a:lnSpc>
                          <a:spcPct val="100000"/>
                        </a:lnSpc>
                        <a:spcBef>
                          <a:spcPts val="0"/>
                        </a:spcBef>
                        <a:spcAft>
                          <a:spcPts val="0"/>
                        </a:spcAft>
                        <a:buClr>
                          <a:srgbClr val="000000"/>
                        </a:buClr>
                        <a:buSzPts val="1800"/>
                        <a:buFont typeface="Arial"/>
                        <a:buNone/>
                      </a:pPr>
                      <a:r>
                        <a:rPr lang="en-IE" b="1" i="1">
                          <a:latin typeface="Calibri"/>
                          <a:ea typeface="Calibri"/>
                          <a:cs typeface="Calibri"/>
                          <a:sym typeface="Calibri"/>
                        </a:rPr>
                        <a:t>dog</a:t>
                      </a:r>
                      <a:endParaRPr b="1" u="none" strike="noStrike" cap="none"/>
                    </a:p>
                  </a:txBody>
                  <a:tcPr marL="91450" marR="91450" marT="45725" marB="45725" anchor="ctr">
                    <a:solidFill>
                      <a:srgbClr val="D9D9D9"/>
                    </a:solidFill>
                  </a:tcPr>
                </a:tc>
                <a:tc>
                  <a:txBody>
                    <a:bodyPr/>
                    <a:lstStyle/>
                    <a:p>
                      <a:pPr marL="0" lvl="0" indent="0" algn="ctr" rtl="0">
                        <a:spcBef>
                          <a:spcPts val="0"/>
                        </a:spcBef>
                        <a:spcAft>
                          <a:spcPts val="0"/>
                        </a:spcAft>
                        <a:buNone/>
                      </a:pPr>
                      <a:r>
                        <a:rPr lang="en-IE"/>
                        <a:t>2</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2</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0</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0</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0</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0</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0</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0</a:t>
                      </a:r>
                      <a:endParaRPr/>
                    </a:p>
                  </a:txBody>
                  <a:tcPr marL="91450" marR="91450" marT="45725" marB="45725" anchor="ctr">
                    <a:solidFill>
                      <a:srgbClr val="D9D9D9"/>
                    </a:solidFill>
                  </a:tcPr>
                </a:tc>
                <a:extLst>
                  <a:ext uri="{0D108BD9-81ED-4DB2-BD59-A6C34878D82A}">
                    <a16:rowId xmlns:a16="http://schemas.microsoft.com/office/drawing/2014/main" val="10002"/>
                  </a:ext>
                </a:extLst>
              </a:tr>
            </a:tbl>
          </a:graphicData>
        </a:graphic>
      </p:graphicFrame>
      <p:sp>
        <p:nvSpPr>
          <p:cNvPr id="709" name="Google Shape;709;p52"/>
          <p:cNvSpPr/>
          <p:nvPr/>
        </p:nvSpPr>
        <p:spPr>
          <a:xfrm>
            <a:off x="5687125" y="2597550"/>
            <a:ext cx="5514300" cy="2880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0" name="Google Shape;710;p52"/>
          <p:cNvSpPr/>
          <p:nvPr/>
        </p:nvSpPr>
        <p:spPr>
          <a:xfrm>
            <a:off x="5687125" y="2902350"/>
            <a:ext cx="5514300" cy="2880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1" name="Google Shape;711;p52"/>
          <p:cNvSpPr/>
          <p:nvPr/>
        </p:nvSpPr>
        <p:spPr>
          <a:xfrm>
            <a:off x="6446475" y="2089000"/>
            <a:ext cx="525000" cy="13257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2" name="Google Shape;712;p52"/>
          <p:cNvSpPr/>
          <p:nvPr/>
        </p:nvSpPr>
        <p:spPr>
          <a:xfrm>
            <a:off x="7020500" y="2089000"/>
            <a:ext cx="525000" cy="13257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3" name="Google Shape;713;p52"/>
          <p:cNvSpPr/>
          <p:nvPr/>
        </p:nvSpPr>
        <p:spPr>
          <a:xfrm>
            <a:off x="9316600" y="2089000"/>
            <a:ext cx="525000" cy="13257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4" name="Google Shape;714;p52"/>
          <p:cNvSpPr txBox="1">
            <a:spLocks noGrp="1"/>
          </p:cNvSpPr>
          <p:nvPr>
            <p:ph type="body" idx="1"/>
          </p:nvPr>
        </p:nvSpPr>
        <p:spPr>
          <a:xfrm>
            <a:off x="838200" y="4208748"/>
            <a:ext cx="10515600" cy="14301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IE"/>
              <a:t>Notice many zeros (</a:t>
            </a:r>
            <a:r>
              <a:rPr lang="en-IE" b="1"/>
              <a:t>sparse vector</a:t>
            </a:r>
            <a:r>
              <a:rPr lang="en-IE"/>
              <a:t>)</a:t>
            </a:r>
            <a:endParaRPr/>
          </a:p>
        </p:txBody>
      </p:sp>
    </p:spTree>
    <p:extLst>
      <p:ext uri="{BB962C8B-B14F-4D97-AF65-F5344CB8AC3E}">
        <p14:creationId xmlns:p14="http://schemas.microsoft.com/office/powerpoint/2010/main" val="15855084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53"/>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u="none" strike="noStrike" cap="none">
                <a:solidFill>
                  <a:srgbClr val="75114A"/>
                </a:solidFill>
                <a:latin typeface="Calibri"/>
                <a:ea typeface="Calibri"/>
                <a:cs typeface="Calibri"/>
                <a:sym typeface="Calibri"/>
              </a:rPr>
              <a:t>V</a:t>
            </a:r>
            <a:r>
              <a:rPr lang="en-IE" sz="4400" b="0" i="0" u="none" strike="noStrike" cap="none">
                <a:solidFill>
                  <a:srgbClr val="75114A"/>
                </a:solidFill>
                <a:latin typeface="Calibri"/>
                <a:ea typeface="Calibri"/>
                <a:cs typeface="Calibri"/>
                <a:sym typeface="Calibri"/>
              </a:rPr>
              <a:t>ector Space </a:t>
            </a:r>
            <a:r>
              <a:rPr lang="en-IE"/>
              <a:t>for </a:t>
            </a:r>
            <a:r>
              <a:rPr lang="en-IE" i="1"/>
              <a:t>cat, dog </a:t>
            </a:r>
            <a:r>
              <a:rPr lang="en-IE"/>
              <a:t>with 3 Dimensions</a:t>
            </a:r>
            <a:endParaRPr/>
          </a:p>
          <a:p>
            <a:pPr marL="0" marR="0" lvl="0" indent="0" algn="l" rtl="0">
              <a:lnSpc>
                <a:spcPct val="90000"/>
              </a:lnSpc>
              <a:spcBef>
                <a:spcPts val="0"/>
              </a:spcBef>
              <a:spcAft>
                <a:spcPts val="0"/>
              </a:spcAft>
              <a:buClr>
                <a:srgbClr val="75114A"/>
              </a:buClr>
              <a:buSzPts val="4400"/>
              <a:buFont typeface="Calibri"/>
              <a:buNone/>
            </a:pPr>
            <a:r>
              <a:rPr lang="en-IE"/>
              <a:t> </a:t>
            </a:r>
            <a:endParaRPr/>
          </a:p>
        </p:txBody>
      </p:sp>
      <p:sp>
        <p:nvSpPr>
          <p:cNvPr id="720" name="Google Shape;720;p53"/>
          <p:cNvSpPr txBox="1"/>
          <p:nvPr/>
        </p:nvSpPr>
        <p:spPr>
          <a:xfrm>
            <a:off x="1999709" y="4101344"/>
            <a:ext cx="442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E" sz="1400" b="1" i="0" u="none" strike="noStrike" cap="none">
                <a:solidFill>
                  <a:schemeClr val="dk1"/>
                </a:solidFill>
                <a:latin typeface="Arial"/>
                <a:ea typeface="Arial"/>
                <a:cs typeface="Arial"/>
                <a:sym typeface="Arial"/>
              </a:rPr>
              <a:t>cat</a:t>
            </a:r>
            <a:endParaRPr sz="1400" b="0" i="0" u="none" strike="noStrike" cap="none">
              <a:solidFill>
                <a:srgbClr val="000000"/>
              </a:solidFill>
              <a:latin typeface="Arial"/>
              <a:ea typeface="Arial"/>
              <a:cs typeface="Arial"/>
              <a:sym typeface="Arial"/>
            </a:endParaRPr>
          </a:p>
        </p:txBody>
      </p:sp>
      <p:sp>
        <p:nvSpPr>
          <p:cNvPr id="721" name="Google Shape;721;p53"/>
          <p:cNvSpPr txBox="1"/>
          <p:nvPr/>
        </p:nvSpPr>
        <p:spPr>
          <a:xfrm>
            <a:off x="2945017" y="4570800"/>
            <a:ext cx="511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E" sz="1400" b="1" i="0" u="none" strike="noStrike" cap="none">
                <a:solidFill>
                  <a:schemeClr val="dk1"/>
                </a:solidFill>
                <a:latin typeface="Arial"/>
                <a:ea typeface="Arial"/>
                <a:cs typeface="Arial"/>
                <a:sym typeface="Arial"/>
              </a:rPr>
              <a:t>dog</a:t>
            </a:r>
            <a:endParaRPr sz="1400" b="0" i="0" u="none" strike="noStrike" cap="none">
              <a:solidFill>
                <a:srgbClr val="000000"/>
              </a:solidFill>
              <a:latin typeface="Arial"/>
              <a:ea typeface="Arial"/>
              <a:cs typeface="Arial"/>
              <a:sym typeface="Arial"/>
            </a:endParaRPr>
          </a:p>
        </p:txBody>
      </p:sp>
      <p:grpSp>
        <p:nvGrpSpPr>
          <p:cNvPr id="722" name="Google Shape;722;p53"/>
          <p:cNvGrpSpPr/>
          <p:nvPr/>
        </p:nvGrpSpPr>
        <p:grpSpPr>
          <a:xfrm>
            <a:off x="1052093" y="1945069"/>
            <a:ext cx="3456264" cy="3284150"/>
            <a:chOff x="899712" y="1638022"/>
            <a:chExt cx="3951822" cy="4318977"/>
          </a:xfrm>
        </p:grpSpPr>
        <p:cxnSp>
          <p:nvCxnSpPr>
            <p:cNvPr id="723" name="Google Shape;723;p53"/>
            <p:cNvCxnSpPr/>
            <p:nvPr/>
          </p:nvCxnSpPr>
          <p:spPr>
            <a:xfrm>
              <a:off x="2834804" y="4108222"/>
              <a:ext cx="2016600" cy="894000"/>
            </a:xfrm>
            <a:prstGeom prst="straightConnector1">
              <a:avLst/>
            </a:prstGeom>
            <a:noFill/>
            <a:ln w="31750" cap="flat" cmpd="sng">
              <a:solidFill>
                <a:srgbClr val="3E6EC2"/>
              </a:solidFill>
              <a:prstDash val="solid"/>
              <a:round/>
              <a:headEnd type="none" w="sm" len="sm"/>
              <a:tailEnd type="stealth" w="med" len="med"/>
            </a:ln>
          </p:spPr>
        </p:cxnSp>
        <p:cxnSp>
          <p:nvCxnSpPr>
            <p:cNvPr id="724" name="Google Shape;724;p53"/>
            <p:cNvCxnSpPr/>
            <p:nvPr/>
          </p:nvCxnSpPr>
          <p:spPr>
            <a:xfrm rot="10800000" flipH="1">
              <a:off x="2844208" y="1638022"/>
              <a:ext cx="35700" cy="2470200"/>
            </a:xfrm>
            <a:prstGeom prst="straightConnector1">
              <a:avLst/>
            </a:prstGeom>
            <a:noFill/>
            <a:ln w="31750" cap="flat" cmpd="sng">
              <a:solidFill>
                <a:srgbClr val="3E6EC2"/>
              </a:solidFill>
              <a:prstDash val="solid"/>
              <a:round/>
              <a:headEnd type="none" w="sm" len="sm"/>
              <a:tailEnd type="stealth" w="med" len="med"/>
            </a:ln>
          </p:spPr>
        </p:cxnSp>
        <p:cxnSp>
          <p:nvCxnSpPr>
            <p:cNvPr id="725" name="Google Shape;725;p53"/>
            <p:cNvCxnSpPr/>
            <p:nvPr/>
          </p:nvCxnSpPr>
          <p:spPr>
            <a:xfrm flipH="1">
              <a:off x="899712" y="4108222"/>
              <a:ext cx="1947000" cy="1009200"/>
            </a:xfrm>
            <a:prstGeom prst="straightConnector1">
              <a:avLst/>
            </a:prstGeom>
            <a:noFill/>
            <a:ln w="31750" cap="flat" cmpd="sng">
              <a:solidFill>
                <a:srgbClr val="3E6EC2"/>
              </a:solidFill>
              <a:prstDash val="solid"/>
              <a:round/>
              <a:headEnd type="none" w="sm" len="sm"/>
              <a:tailEnd type="stealth" w="med" len="med"/>
            </a:ln>
          </p:spPr>
        </p:cxnSp>
        <p:cxnSp>
          <p:nvCxnSpPr>
            <p:cNvPr id="726" name="Google Shape;726;p53"/>
            <p:cNvCxnSpPr/>
            <p:nvPr/>
          </p:nvCxnSpPr>
          <p:spPr>
            <a:xfrm rot="10800000">
              <a:off x="971600" y="2672884"/>
              <a:ext cx="0" cy="2412300"/>
            </a:xfrm>
            <a:prstGeom prst="straightConnector1">
              <a:avLst/>
            </a:prstGeom>
            <a:noFill/>
            <a:ln w="9525" cap="flat" cmpd="sng">
              <a:solidFill>
                <a:srgbClr val="3E6EC2"/>
              </a:solidFill>
              <a:prstDash val="solid"/>
              <a:round/>
              <a:headEnd type="none" w="sm" len="sm"/>
              <a:tailEnd type="none" w="sm" len="sm"/>
            </a:ln>
          </p:spPr>
        </p:cxnSp>
        <p:cxnSp>
          <p:nvCxnSpPr>
            <p:cNvPr id="727" name="Google Shape;727;p53"/>
            <p:cNvCxnSpPr/>
            <p:nvPr/>
          </p:nvCxnSpPr>
          <p:spPr>
            <a:xfrm rot="10800000">
              <a:off x="1619672" y="2348848"/>
              <a:ext cx="0" cy="2412300"/>
            </a:xfrm>
            <a:prstGeom prst="straightConnector1">
              <a:avLst/>
            </a:prstGeom>
            <a:noFill/>
            <a:ln w="9525" cap="flat" cmpd="sng">
              <a:solidFill>
                <a:srgbClr val="3E6EC2"/>
              </a:solidFill>
              <a:prstDash val="solid"/>
              <a:round/>
              <a:headEnd type="none" w="sm" len="sm"/>
              <a:tailEnd type="none" w="sm" len="sm"/>
            </a:ln>
          </p:spPr>
        </p:cxnSp>
        <p:cxnSp>
          <p:nvCxnSpPr>
            <p:cNvPr id="728" name="Google Shape;728;p53"/>
            <p:cNvCxnSpPr/>
            <p:nvPr/>
          </p:nvCxnSpPr>
          <p:spPr>
            <a:xfrm rot="10800000">
              <a:off x="2195736" y="2024812"/>
              <a:ext cx="0" cy="2412300"/>
            </a:xfrm>
            <a:prstGeom prst="straightConnector1">
              <a:avLst/>
            </a:prstGeom>
            <a:noFill/>
            <a:ln w="9525" cap="flat" cmpd="sng">
              <a:solidFill>
                <a:srgbClr val="3E6EC2"/>
              </a:solidFill>
              <a:prstDash val="solid"/>
              <a:round/>
              <a:headEnd type="none" w="sm" len="sm"/>
              <a:tailEnd type="none" w="sm" len="sm"/>
            </a:ln>
          </p:spPr>
        </p:cxnSp>
        <p:cxnSp>
          <p:nvCxnSpPr>
            <p:cNvPr id="729" name="Google Shape;729;p53"/>
            <p:cNvCxnSpPr/>
            <p:nvPr/>
          </p:nvCxnSpPr>
          <p:spPr>
            <a:xfrm rot="10800000" flipH="1">
              <a:off x="2894596" y="3457999"/>
              <a:ext cx="21300" cy="2499000"/>
            </a:xfrm>
            <a:prstGeom prst="straightConnector1">
              <a:avLst/>
            </a:prstGeom>
            <a:noFill/>
            <a:ln w="9525" cap="flat" cmpd="sng">
              <a:solidFill>
                <a:srgbClr val="3E6EC2"/>
              </a:solidFill>
              <a:prstDash val="solid"/>
              <a:round/>
              <a:headEnd type="none" w="sm" len="sm"/>
              <a:tailEnd type="none" w="sm" len="sm"/>
            </a:ln>
          </p:spPr>
        </p:cxnSp>
        <p:cxnSp>
          <p:nvCxnSpPr>
            <p:cNvPr id="730" name="Google Shape;730;p53"/>
            <p:cNvCxnSpPr/>
            <p:nvPr/>
          </p:nvCxnSpPr>
          <p:spPr>
            <a:xfrm rot="10800000">
              <a:off x="1472752" y="2873008"/>
              <a:ext cx="0" cy="2428200"/>
            </a:xfrm>
            <a:prstGeom prst="straightConnector1">
              <a:avLst/>
            </a:prstGeom>
            <a:noFill/>
            <a:ln w="9525" cap="flat" cmpd="sng">
              <a:solidFill>
                <a:srgbClr val="3E6EC2"/>
              </a:solidFill>
              <a:prstDash val="solid"/>
              <a:round/>
              <a:headEnd type="none" w="sm" len="sm"/>
              <a:tailEnd type="none" w="sm" len="sm"/>
            </a:ln>
          </p:spPr>
        </p:cxnSp>
        <p:cxnSp>
          <p:nvCxnSpPr>
            <p:cNvPr id="731" name="Google Shape;731;p53"/>
            <p:cNvCxnSpPr/>
            <p:nvPr/>
          </p:nvCxnSpPr>
          <p:spPr>
            <a:xfrm rot="10800000" flipH="1">
              <a:off x="2236718" y="3181748"/>
              <a:ext cx="23700" cy="2479500"/>
            </a:xfrm>
            <a:prstGeom prst="straightConnector1">
              <a:avLst/>
            </a:prstGeom>
            <a:noFill/>
            <a:ln w="9525" cap="flat" cmpd="sng">
              <a:solidFill>
                <a:srgbClr val="3E6EC2"/>
              </a:solidFill>
              <a:prstDash val="solid"/>
              <a:round/>
              <a:headEnd type="none" w="sm" len="sm"/>
              <a:tailEnd type="none" w="sm" len="sm"/>
            </a:ln>
          </p:spPr>
        </p:cxnSp>
        <p:cxnSp>
          <p:nvCxnSpPr>
            <p:cNvPr id="732" name="Google Shape;732;p53"/>
            <p:cNvCxnSpPr/>
            <p:nvPr/>
          </p:nvCxnSpPr>
          <p:spPr>
            <a:xfrm rot="10800000">
              <a:off x="1011771" y="2673064"/>
              <a:ext cx="1935600" cy="784800"/>
            </a:xfrm>
            <a:prstGeom prst="straightConnector1">
              <a:avLst/>
            </a:prstGeom>
            <a:noFill/>
            <a:ln w="9525" cap="flat" cmpd="sng">
              <a:solidFill>
                <a:srgbClr val="3E6EC2"/>
              </a:solidFill>
              <a:prstDash val="solid"/>
              <a:round/>
              <a:headEnd type="none" w="sm" len="sm"/>
              <a:tailEnd type="none" w="sm" len="sm"/>
            </a:ln>
          </p:spPr>
        </p:cxnSp>
        <p:cxnSp>
          <p:nvCxnSpPr>
            <p:cNvPr id="733" name="Google Shape;733;p53"/>
            <p:cNvCxnSpPr/>
            <p:nvPr/>
          </p:nvCxnSpPr>
          <p:spPr>
            <a:xfrm rot="10800000">
              <a:off x="944412" y="5085061"/>
              <a:ext cx="1935600" cy="823200"/>
            </a:xfrm>
            <a:prstGeom prst="straightConnector1">
              <a:avLst/>
            </a:prstGeom>
            <a:noFill/>
            <a:ln w="9525" cap="flat" cmpd="sng">
              <a:solidFill>
                <a:srgbClr val="3E6EC2"/>
              </a:solidFill>
              <a:prstDash val="solid"/>
              <a:round/>
              <a:headEnd type="none" w="sm" len="sm"/>
              <a:tailEnd type="none" w="sm" len="sm"/>
            </a:ln>
          </p:spPr>
        </p:cxnSp>
        <p:cxnSp>
          <p:nvCxnSpPr>
            <p:cNvPr id="734" name="Google Shape;734;p53"/>
            <p:cNvCxnSpPr/>
            <p:nvPr/>
          </p:nvCxnSpPr>
          <p:spPr>
            <a:xfrm rot="10800000" flipH="1">
              <a:off x="4798759" y="2503231"/>
              <a:ext cx="21300" cy="2499000"/>
            </a:xfrm>
            <a:prstGeom prst="straightConnector1">
              <a:avLst/>
            </a:prstGeom>
            <a:noFill/>
            <a:ln w="9525" cap="flat" cmpd="sng">
              <a:solidFill>
                <a:srgbClr val="3E6EC2"/>
              </a:solidFill>
              <a:prstDash val="solid"/>
              <a:round/>
              <a:headEnd type="none" w="sm" len="sm"/>
              <a:tailEnd type="none" w="sm" len="sm"/>
            </a:ln>
          </p:spPr>
        </p:cxnSp>
        <p:cxnSp>
          <p:nvCxnSpPr>
            <p:cNvPr id="735" name="Google Shape;735;p53"/>
            <p:cNvCxnSpPr/>
            <p:nvPr/>
          </p:nvCxnSpPr>
          <p:spPr>
            <a:xfrm rot="10800000">
              <a:off x="3376915" y="1918240"/>
              <a:ext cx="0" cy="2428200"/>
            </a:xfrm>
            <a:prstGeom prst="straightConnector1">
              <a:avLst/>
            </a:prstGeom>
            <a:noFill/>
            <a:ln w="9525" cap="flat" cmpd="sng">
              <a:solidFill>
                <a:srgbClr val="3E6EC2"/>
              </a:solidFill>
              <a:prstDash val="solid"/>
              <a:round/>
              <a:headEnd type="none" w="sm" len="sm"/>
              <a:tailEnd type="none" w="sm" len="sm"/>
            </a:ln>
          </p:spPr>
        </p:cxnSp>
        <p:cxnSp>
          <p:nvCxnSpPr>
            <p:cNvPr id="736" name="Google Shape;736;p53"/>
            <p:cNvCxnSpPr/>
            <p:nvPr/>
          </p:nvCxnSpPr>
          <p:spPr>
            <a:xfrm rot="10800000">
              <a:off x="4140881" y="2195480"/>
              <a:ext cx="0" cy="2511000"/>
            </a:xfrm>
            <a:prstGeom prst="straightConnector1">
              <a:avLst/>
            </a:prstGeom>
            <a:noFill/>
            <a:ln w="9525" cap="flat" cmpd="sng">
              <a:solidFill>
                <a:srgbClr val="3E6EC2"/>
              </a:solidFill>
              <a:prstDash val="solid"/>
              <a:round/>
              <a:headEnd type="none" w="sm" len="sm"/>
              <a:tailEnd type="none" w="sm" len="sm"/>
            </a:ln>
          </p:spPr>
        </p:cxnSp>
        <p:cxnSp>
          <p:nvCxnSpPr>
            <p:cNvPr id="737" name="Google Shape;737;p53"/>
            <p:cNvCxnSpPr/>
            <p:nvPr/>
          </p:nvCxnSpPr>
          <p:spPr>
            <a:xfrm rot="10800000">
              <a:off x="2884379" y="3307216"/>
              <a:ext cx="1935600" cy="823200"/>
            </a:xfrm>
            <a:prstGeom prst="straightConnector1">
              <a:avLst/>
            </a:prstGeom>
            <a:noFill/>
            <a:ln w="9525" cap="flat" cmpd="sng">
              <a:solidFill>
                <a:srgbClr val="3E6EC2"/>
              </a:solidFill>
              <a:prstDash val="solid"/>
              <a:round/>
              <a:headEnd type="none" w="sm" len="sm"/>
              <a:tailEnd type="none" w="sm" len="sm"/>
            </a:ln>
          </p:spPr>
        </p:cxnSp>
        <p:cxnSp>
          <p:nvCxnSpPr>
            <p:cNvPr id="738" name="Google Shape;738;p53"/>
            <p:cNvCxnSpPr/>
            <p:nvPr/>
          </p:nvCxnSpPr>
          <p:spPr>
            <a:xfrm rot="10800000">
              <a:off x="2915933" y="2474109"/>
              <a:ext cx="1935600" cy="823200"/>
            </a:xfrm>
            <a:prstGeom prst="straightConnector1">
              <a:avLst/>
            </a:prstGeom>
            <a:noFill/>
            <a:ln w="9525" cap="flat" cmpd="sng">
              <a:solidFill>
                <a:srgbClr val="3E6EC2"/>
              </a:solidFill>
              <a:prstDash val="solid"/>
              <a:round/>
              <a:headEnd type="none" w="sm" len="sm"/>
              <a:tailEnd type="none" w="sm" len="sm"/>
            </a:ln>
          </p:spPr>
        </p:cxnSp>
        <p:cxnSp>
          <p:nvCxnSpPr>
            <p:cNvPr id="739" name="Google Shape;739;p53"/>
            <p:cNvCxnSpPr/>
            <p:nvPr/>
          </p:nvCxnSpPr>
          <p:spPr>
            <a:xfrm rot="10800000">
              <a:off x="2915934" y="1718296"/>
              <a:ext cx="1935600" cy="784800"/>
            </a:xfrm>
            <a:prstGeom prst="straightConnector1">
              <a:avLst/>
            </a:prstGeom>
            <a:noFill/>
            <a:ln w="9525" cap="flat" cmpd="sng">
              <a:solidFill>
                <a:srgbClr val="3E6EC2"/>
              </a:solidFill>
              <a:prstDash val="solid"/>
              <a:round/>
              <a:headEnd type="none" w="sm" len="sm"/>
              <a:tailEnd type="none" w="sm" len="sm"/>
            </a:ln>
          </p:spPr>
        </p:cxnSp>
        <p:cxnSp>
          <p:nvCxnSpPr>
            <p:cNvPr id="740" name="Google Shape;740;p53"/>
            <p:cNvCxnSpPr/>
            <p:nvPr/>
          </p:nvCxnSpPr>
          <p:spPr>
            <a:xfrm flipH="1">
              <a:off x="971510" y="1718148"/>
              <a:ext cx="1890600" cy="954900"/>
            </a:xfrm>
            <a:prstGeom prst="straightConnector1">
              <a:avLst/>
            </a:prstGeom>
            <a:noFill/>
            <a:ln w="9525" cap="flat" cmpd="sng">
              <a:solidFill>
                <a:srgbClr val="3E6EC2"/>
              </a:solidFill>
              <a:prstDash val="solid"/>
              <a:round/>
              <a:headEnd type="none" w="sm" len="sm"/>
              <a:tailEnd type="none" w="sm" len="sm"/>
            </a:ln>
          </p:spPr>
        </p:cxnSp>
        <p:cxnSp>
          <p:nvCxnSpPr>
            <p:cNvPr id="741" name="Google Shape;741;p53"/>
            <p:cNvCxnSpPr/>
            <p:nvPr/>
          </p:nvCxnSpPr>
          <p:spPr>
            <a:xfrm flipH="1">
              <a:off x="2960934" y="2474232"/>
              <a:ext cx="1890600" cy="954900"/>
            </a:xfrm>
            <a:prstGeom prst="straightConnector1">
              <a:avLst/>
            </a:prstGeom>
            <a:noFill/>
            <a:ln w="9525" cap="flat" cmpd="sng">
              <a:solidFill>
                <a:srgbClr val="3E6EC2"/>
              </a:solidFill>
              <a:prstDash val="solid"/>
              <a:round/>
              <a:headEnd type="none" w="sm" len="sm"/>
              <a:tailEnd type="none" w="sm" len="sm"/>
            </a:ln>
          </p:spPr>
        </p:cxnSp>
        <p:cxnSp>
          <p:nvCxnSpPr>
            <p:cNvPr id="742" name="Google Shape;742;p53"/>
            <p:cNvCxnSpPr/>
            <p:nvPr/>
          </p:nvCxnSpPr>
          <p:spPr>
            <a:xfrm flipH="1">
              <a:off x="2929379" y="4980066"/>
              <a:ext cx="1890600" cy="954900"/>
            </a:xfrm>
            <a:prstGeom prst="straightConnector1">
              <a:avLst/>
            </a:prstGeom>
            <a:noFill/>
            <a:ln w="9525" cap="flat" cmpd="sng">
              <a:solidFill>
                <a:srgbClr val="3E6EC2"/>
              </a:solidFill>
              <a:prstDash val="solid"/>
              <a:round/>
              <a:headEnd type="none" w="sm" len="sm"/>
              <a:tailEnd type="none" w="sm" len="sm"/>
            </a:ln>
          </p:spPr>
        </p:cxnSp>
        <p:cxnSp>
          <p:nvCxnSpPr>
            <p:cNvPr id="743" name="Google Shape;743;p53"/>
            <p:cNvCxnSpPr/>
            <p:nvPr/>
          </p:nvCxnSpPr>
          <p:spPr>
            <a:xfrm flipH="1">
              <a:off x="2288769" y="4707431"/>
              <a:ext cx="1890600" cy="954900"/>
            </a:xfrm>
            <a:prstGeom prst="straightConnector1">
              <a:avLst/>
            </a:prstGeom>
            <a:noFill/>
            <a:ln w="9525" cap="flat" cmpd="sng">
              <a:solidFill>
                <a:srgbClr val="3E6EC2"/>
              </a:solidFill>
              <a:prstDash val="solid"/>
              <a:round/>
              <a:headEnd type="none" w="sm" len="sm"/>
              <a:tailEnd type="none" w="sm" len="sm"/>
            </a:ln>
          </p:spPr>
        </p:cxnSp>
        <p:cxnSp>
          <p:nvCxnSpPr>
            <p:cNvPr id="744" name="Google Shape;744;p53"/>
            <p:cNvCxnSpPr/>
            <p:nvPr/>
          </p:nvCxnSpPr>
          <p:spPr>
            <a:xfrm flipH="1">
              <a:off x="1486315" y="4355772"/>
              <a:ext cx="1890600" cy="954900"/>
            </a:xfrm>
            <a:prstGeom prst="straightConnector1">
              <a:avLst/>
            </a:prstGeom>
            <a:noFill/>
            <a:ln w="9525" cap="flat" cmpd="sng">
              <a:solidFill>
                <a:srgbClr val="3E6EC2"/>
              </a:solidFill>
              <a:prstDash val="solid"/>
              <a:round/>
              <a:headEnd type="none" w="sm" len="sm"/>
              <a:tailEnd type="none" w="sm" len="sm"/>
            </a:ln>
          </p:spPr>
        </p:cxnSp>
        <p:cxnSp>
          <p:nvCxnSpPr>
            <p:cNvPr id="745" name="Google Shape;745;p53"/>
            <p:cNvCxnSpPr/>
            <p:nvPr/>
          </p:nvCxnSpPr>
          <p:spPr>
            <a:xfrm rot="10800000">
              <a:off x="2195853" y="4441042"/>
              <a:ext cx="1935600" cy="823200"/>
            </a:xfrm>
            <a:prstGeom prst="straightConnector1">
              <a:avLst/>
            </a:prstGeom>
            <a:noFill/>
            <a:ln w="9525" cap="flat" cmpd="sng">
              <a:solidFill>
                <a:srgbClr val="3E6EC2"/>
              </a:solidFill>
              <a:prstDash val="solid"/>
              <a:round/>
              <a:headEnd type="none" w="sm" len="sm"/>
              <a:tailEnd type="none" w="sm" len="sm"/>
            </a:ln>
          </p:spPr>
        </p:cxnSp>
        <p:cxnSp>
          <p:nvCxnSpPr>
            <p:cNvPr id="746" name="Google Shape;746;p53"/>
            <p:cNvCxnSpPr/>
            <p:nvPr/>
          </p:nvCxnSpPr>
          <p:spPr>
            <a:xfrm rot="10800000">
              <a:off x="1619789" y="4739422"/>
              <a:ext cx="1935600" cy="823200"/>
            </a:xfrm>
            <a:prstGeom prst="straightConnector1">
              <a:avLst/>
            </a:prstGeom>
            <a:noFill/>
            <a:ln w="9525" cap="flat" cmpd="sng">
              <a:solidFill>
                <a:srgbClr val="3E6EC2"/>
              </a:solidFill>
              <a:prstDash val="solid"/>
              <a:round/>
              <a:headEnd type="none" w="sm" len="sm"/>
              <a:tailEnd type="none" w="sm" len="sm"/>
            </a:ln>
          </p:spPr>
        </p:cxnSp>
        <p:cxnSp>
          <p:nvCxnSpPr>
            <p:cNvPr id="747" name="Google Shape;747;p53"/>
            <p:cNvCxnSpPr/>
            <p:nvPr/>
          </p:nvCxnSpPr>
          <p:spPr>
            <a:xfrm flipH="1">
              <a:off x="971216" y="2502517"/>
              <a:ext cx="1944600" cy="975600"/>
            </a:xfrm>
            <a:prstGeom prst="straightConnector1">
              <a:avLst/>
            </a:prstGeom>
            <a:noFill/>
            <a:ln w="9525" cap="flat" cmpd="sng">
              <a:solidFill>
                <a:srgbClr val="3E6EC2"/>
              </a:solidFill>
              <a:prstDash val="solid"/>
              <a:round/>
              <a:headEnd type="none" w="sm" len="sm"/>
              <a:tailEnd type="none" w="sm" len="sm"/>
            </a:ln>
          </p:spPr>
        </p:cxnSp>
        <p:cxnSp>
          <p:nvCxnSpPr>
            <p:cNvPr id="748" name="Google Shape;748;p53"/>
            <p:cNvCxnSpPr/>
            <p:nvPr/>
          </p:nvCxnSpPr>
          <p:spPr>
            <a:xfrm flipH="1">
              <a:off x="944204" y="3297309"/>
              <a:ext cx="1890600" cy="954900"/>
            </a:xfrm>
            <a:prstGeom prst="straightConnector1">
              <a:avLst/>
            </a:prstGeom>
            <a:noFill/>
            <a:ln w="9525" cap="flat" cmpd="sng">
              <a:solidFill>
                <a:srgbClr val="3E6EC2"/>
              </a:solidFill>
              <a:prstDash val="solid"/>
              <a:round/>
              <a:headEnd type="none" w="sm" len="sm"/>
              <a:tailEnd type="none" w="sm" len="sm"/>
            </a:ln>
          </p:spPr>
        </p:cxnSp>
      </p:grpSp>
      <p:sp>
        <p:nvSpPr>
          <p:cNvPr id="749" name="Google Shape;749;p53"/>
          <p:cNvSpPr txBox="1"/>
          <p:nvPr/>
        </p:nvSpPr>
        <p:spPr>
          <a:xfrm>
            <a:off x="2492152" y="1619508"/>
            <a:ext cx="4923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E" sz="1400" b="1" i="0" u="none" strike="noStrike" cap="none">
                <a:solidFill>
                  <a:schemeClr val="dk1"/>
                </a:solidFill>
                <a:latin typeface="Arial"/>
                <a:ea typeface="Arial"/>
                <a:cs typeface="Arial"/>
                <a:sym typeface="Arial"/>
              </a:rPr>
              <a:t>sits</a:t>
            </a:r>
            <a:endParaRPr sz="1400" b="0" i="0" u="none" strike="noStrike" cap="none">
              <a:solidFill>
                <a:srgbClr val="000000"/>
              </a:solidFill>
              <a:latin typeface="Arial"/>
              <a:ea typeface="Arial"/>
              <a:cs typeface="Arial"/>
              <a:sym typeface="Arial"/>
            </a:endParaRPr>
          </a:p>
        </p:txBody>
      </p:sp>
      <p:sp>
        <p:nvSpPr>
          <p:cNvPr id="750" name="Google Shape;750;p53"/>
          <p:cNvSpPr txBox="1"/>
          <p:nvPr/>
        </p:nvSpPr>
        <p:spPr>
          <a:xfrm>
            <a:off x="4480778" y="4278310"/>
            <a:ext cx="4827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E" sz="1400" b="1" i="0" u="none" strike="noStrike" cap="none">
                <a:solidFill>
                  <a:schemeClr val="dk1"/>
                </a:solidFill>
                <a:latin typeface="Arial"/>
                <a:ea typeface="Arial"/>
                <a:cs typeface="Arial"/>
                <a:sym typeface="Arial"/>
              </a:rPr>
              <a:t>lies</a:t>
            </a:r>
            <a:endParaRPr sz="1400" b="0" i="0" u="none" strike="noStrike" cap="none">
              <a:solidFill>
                <a:srgbClr val="000000"/>
              </a:solidFill>
              <a:latin typeface="Arial"/>
              <a:ea typeface="Arial"/>
              <a:cs typeface="Arial"/>
              <a:sym typeface="Arial"/>
            </a:endParaRPr>
          </a:p>
        </p:txBody>
      </p:sp>
      <p:sp>
        <p:nvSpPr>
          <p:cNvPr id="751" name="Google Shape;751;p53"/>
          <p:cNvSpPr txBox="1"/>
          <p:nvPr/>
        </p:nvSpPr>
        <p:spPr>
          <a:xfrm>
            <a:off x="475929" y="4365104"/>
            <a:ext cx="5436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E" sz="1400" b="1" i="0" u="none" strike="noStrike" cap="none">
                <a:solidFill>
                  <a:schemeClr val="dk1"/>
                </a:solidFill>
                <a:latin typeface="Arial"/>
                <a:ea typeface="Arial"/>
                <a:cs typeface="Arial"/>
                <a:sym typeface="Arial"/>
              </a:rPr>
              <a:t>the</a:t>
            </a:r>
            <a:endParaRPr sz="1400" b="0" i="0" u="none" strike="noStrike" cap="none">
              <a:solidFill>
                <a:srgbClr val="000000"/>
              </a:solidFill>
              <a:latin typeface="Arial"/>
              <a:ea typeface="Arial"/>
              <a:cs typeface="Arial"/>
              <a:sym typeface="Arial"/>
            </a:endParaRPr>
          </a:p>
        </p:txBody>
      </p:sp>
      <p:cxnSp>
        <p:nvCxnSpPr>
          <p:cNvPr id="752" name="Google Shape;752;p53"/>
          <p:cNvCxnSpPr/>
          <p:nvPr/>
        </p:nvCxnSpPr>
        <p:spPr>
          <a:xfrm flipH="1">
            <a:off x="2188209" y="3807396"/>
            <a:ext cx="569400" cy="265200"/>
          </a:xfrm>
          <a:prstGeom prst="straightConnector1">
            <a:avLst/>
          </a:prstGeom>
          <a:noFill/>
          <a:ln w="31750" cap="flat" cmpd="sng">
            <a:solidFill>
              <a:srgbClr val="7F7F7F"/>
            </a:solidFill>
            <a:prstDash val="solid"/>
            <a:round/>
            <a:headEnd type="none" w="sm" len="sm"/>
            <a:tailEnd type="stealth" w="med" len="med"/>
          </a:ln>
        </p:spPr>
      </p:cxnSp>
      <p:cxnSp>
        <p:nvCxnSpPr>
          <p:cNvPr id="753" name="Google Shape;753;p53"/>
          <p:cNvCxnSpPr/>
          <p:nvPr/>
        </p:nvCxnSpPr>
        <p:spPr>
          <a:xfrm>
            <a:off x="2790975" y="3811800"/>
            <a:ext cx="16200" cy="944700"/>
          </a:xfrm>
          <a:prstGeom prst="straightConnector1">
            <a:avLst/>
          </a:prstGeom>
          <a:noFill/>
          <a:ln w="31750" cap="flat" cmpd="sng">
            <a:solidFill>
              <a:srgbClr val="7F7F7F"/>
            </a:solidFill>
            <a:prstDash val="solid"/>
            <a:round/>
            <a:headEnd type="none" w="sm" len="sm"/>
            <a:tailEnd type="stealth" w="med" len="med"/>
          </a:ln>
        </p:spPr>
      </p:cxnSp>
      <p:sp>
        <p:nvSpPr>
          <p:cNvPr id="754" name="Google Shape;754;p53"/>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163</a:t>
            </a:fld>
            <a:endParaRPr/>
          </a:p>
        </p:txBody>
      </p:sp>
      <p:sp>
        <p:nvSpPr>
          <p:cNvPr id="755" name="Google Shape;755;p53"/>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163</a:t>
            </a:fld>
            <a:endParaRPr/>
          </a:p>
        </p:txBody>
      </p:sp>
      <p:graphicFrame>
        <p:nvGraphicFramePr>
          <p:cNvPr id="756" name="Google Shape;756;p53"/>
          <p:cNvGraphicFramePr/>
          <p:nvPr/>
        </p:nvGraphicFramePr>
        <p:xfrm>
          <a:off x="5839524" y="2286810"/>
          <a:ext cx="3000000" cy="3000000"/>
        </p:xfrm>
        <a:graphic>
          <a:graphicData uri="http://schemas.openxmlformats.org/drawingml/2006/table">
            <a:tbl>
              <a:tblPr firstRow="1" bandRow="1">
                <a:noFill/>
              </a:tblPr>
              <a:tblGrid>
                <a:gridCol w="606950">
                  <a:extLst>
                    <a:ext uri="{9D8B030D-6E8A-4147-A177-3AD203B41FA5}">
                      <a16:colId xmlns:a16="http://schemas.microsoft.com/office/drawing/2014/main" val="20000"/>
                    </a:ext>
                  </a:extLst>
                </a:gridCol>
                <a:gridCol w="574025">
                  <a:extLst>
                    <a:ext uri="{9D8B030D-6E8A-4147-A177-3AD203B41FA5}">
                      <a16:colId xmlns:a16="http://schemas.microsoft.com/office/drawing/2014/main" val="20001"/>
                    </a:ext>
                  </a:extLst>
                </a:gridCol>
                <a:gridCol w="574025">
                  <a:extLst>
                    <a:ext uri="{9D8B030D-6E8A-4147-A177-3AD203B41FA5}">
                      <a16:colId xmlns:a16="http://schemas.microsoft.com/office/drawing/2014/main" val="20002"/>
                    </a:ext>
                  </a:extLst>
                </a:gridCol>
                <a:gridCol w="574025">
                  <a:extLst>
                    <a:ext uri="{9D8B030D-6E8A-4147-A177-3AD203B41FA5}">
                      <a16:colId xmlns:a16="http://schemas.microsoft.com/office/drawing/2014/main" val="20003"/>
                    </a:ext>
                  </a:extLst>
                </a:gridCol>
                <a:gridCol w="574025">
                  <a:extLst>
                    <a:ext uri="{9D8B030D-6E8A-4147-A177-3AD203B41FA5}">
                      <a16:colId xmlns:a16="http://schemas.microsoft.com/office/drawing/2014/main" val="20004"/>
                    </a:ext>
                  </a:extLst>
                </a:gridCol>
                <a:gridCol w="574025">
                  <a:extLst>
                    <a:ext uri="{9D8B030D-6E8A-4147-A177-3AD203B41FA5}">
                      <a16:colId xmlns:a16="http://schemas.microsoft.com/office/drawing/2014/main" val="20005"/>
                    </a:ext>
                  </a:extLst>
                </a:gridCol>
                <a:gridCol w="574025">
                  <a:extLst>
                    <a:ext uri="{9D8B030D-6E8A-4147-A177-3AD203B41FA5}">
                      <a16:colId xmlns:a16="http://schemas.microsoft.com/office/drawing/2014/main" val="20006"/>
                    </a:ext>
                  </a:extLst>
                </a:gridCol>
                <a:gridCol w="574025">
                  <a:extLst>
                    <a:ext uri="{9D8B030D-6E8A-4147-A177-3AD203B41FA5}">
                      <a16:colId xmlns:a16="http://schemas.microsoft.com/office/drawing/2014/main" val="20007"/>
                    </a:ext>
                  </a:extLst>
                </a:gridCol>
                <a:gridCol w="574025">
                  <a:extLst>
                    <a:ext uri="{9D8B030D-6E8A-4147-A177-3AD203B41FA5}">
                      <a16:colId xmlns:a16="http://schemas.microsoft.com/office/drawing/2014/main" val="20008"/>
                    </a:ext>
                  </a:extLst>
                </a:gridCol>
              </a:tblGrid>
              <a:tr h="139475">
                <a:tc>
                  <a:txBody>
                    <a:bodyPr/>
                    <a:lstStyle/>
                    <a:p>
                      <a:pPr marL="0" marR="0" lvl="0" indent="0" algn="ctr" rtl="0">
                        <a:lnSpc>
                          <a:spcPct val="100000"/>
                        </a:lnSpc>
                        <a:spcBef>
                          <a:spcPts val="0"/>
                        </a:spcBef>
                        <a:spcAft>
                          <a:spcPts val="0"/>
                        </a:spcAft>
                        <a:buClr>
                          <a:srgbClr val="000000"/>
                        </a:buClr>
                        <a:buSzPts val="1800"/>
                        <a:buFont typeface="Arial"/>
                        <a:buNone/>
                      </a:pPr>
                      <a:r>
                        <a:rPr lang="en-IE">
                          <a:solidFill>
                            <a:schemeClr val="dk1"/>
                          </a:solidFill>
                          <a:latin typeface="Calibri"/>
                          <a:ea typeface="Calibri"/>
                          <a:cs typeface="Calibri"/>
                          <a:sym typeface="Calibri"/>
                        </a:rPr>
                        <a:t>V</a:t>
                      </a:r>
                      <a:endParaRPr b="1" u="none" strike="noStrike" cap="none">
                        <a:solidFill>
                          <a:schemeClr val="dk1"/>
                        </a:solidFill>
                        <a:latin typeface="Calibri"/>
                        <a:ea typeface="Calibri"/>
                        <a:cs typeface="Calibri"/>
                        <a:sym typeface="Calibri"/>
                      </a:endParaRPr>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i="1" u="none" strike="noStrike" cap="none">
                          <a:solidFill>
                            <a:schemeClr val="dk1"/>
                          </a:solidFill>
                          <a:latin typeface="Calibri"/>
                          <a:ea typeface="Calibri"/>
                          <a:cs typeface="Calibri"/>
                          <a:sym typeface="Calibri"/>
                        </a:rPr>
                        <a:t>the</a:t>
                      </a:r>
                      <a:endParaRPr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None/>
                      </a:pPr>
                      <a:r>
                        <a:rPr lang="en-IE" i="1">
                          <a:solidFill>
                            <a:schemeClr val="dk1"/>
                          </a:solidFill>
                          <a:latin typeface="Calibri"/>
                          <a:ea typeface="Calibri"/>
                          <a:cs typeface="Calibri"/>
                          <a:sym typeface="Calibri"/>
                        </a:rPr>
                        <a:t>lies</a:t>
                      </a:r>
                      <a:endParaRPr i="1" u="none" strike="noStrike" cap="none">
                        <a:solidFill>
                          <a:schemeClr val="dk1"/>
                        </a:solidFill>
                        <a:latin typeface="Calibri"/>
                        <a:ea typeface="Calibri"/>
                        <a:cs typeface="Calibri"/>
                        <a:sym typeface="Calibri"/>
                      </a:endParaRPr>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i="1">
                          <a:solidFill>
                            <a:schemeClr val="dk1"/>
                          </a:solidFill>
                          <a:latin typeface="Calibri"/>
                          <a:ea typeface="Calibri"/>
                          <a:cs typeface="Calibri"/>
                          <a:sym typeface="Calibri"/>
                        </a:rPr>
                        <a:t>on</a:t>
                      </a:r>
                      <a:endParaRPr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i="1">
                          <a:solidFill>
                            <a:schemeClr val="dk1"/>
                          </a:solidFill>
                          <a:latin typeface="Calibri"/>
                          <a:ea typeface="Calibri"/>
                          <a:cs typeface="Calibri"/>
                          <a:sym typeface="Calibri"/>
                        </a:rPr>
                        <a:t>mat</a:t>
                      </a:r>
                      <a:endParaRPr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i="1">
                          <a:solidFill>
                            <a:schemeClr val="dk1"/>
                          </a:solidFill>
                          <a:latin typeface="Calibri"/>
                          <a:ea typeface="Calibri"/>
                          <a:cs typeface="Calibri"/>
                          <a:sym typeface="Calibri"/>
                        </a:rPr>
                        <a:t>floor</a:t>
                      </a:r>
                      <a:endParaRPr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i="1">
                          <a:solidFill>
                            <a:schemeClr val="dk1"/>
                          </a:solidFill>
                          <a:latin typeface="Calibri"/>
                          <a:ea typeface="Calibri"/>
                          <a:cs typeface="Calibri"/>
                          <a:sym typeface="Calibri"/>
                        </a:rPr>
                        <a:t>sits</a:t>
                      </a:r>
                      <a:endParaRPr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i="1">
                          <a:solidFill>
                            <a:schemeClr val="dk1"/>
                          </a:solidFill>
                          <a:latin typeface="Calibri"/>
                          <a:ea typeface="Calibri"/>
                          <a:cs typeface="Calibri"/>
                          <a:sym typeface="Calibri"/>
                        </a:rPr>
                        <a:t>near</a:t>
                      </a:r>
                      <a:endParaRPr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i="1" u="none" strike="noStrike" cap="none">
                          <a:solidFill>
                            <a:schemeClr val="dk1"/>
                          </a:solidFill>
                          <a:latin typeface="Calibri"/>
                          <a:ea typeface="Calibri"/>
                          <a:cs typeface="Calibri"/>
                          <a:sym typeface="Calibri"/>
                        </a:rPr>
                        <a:t>door</a:t>
                      </a:r>
                      <a:endParaRPr u="none" strike="noStrike" cap="none"/>
                    </a:p>
                  </a:txBody>
                  <a:tcPr marL="91450" marR="91450" marT="45725" marB="45725" anchor="ctr">
                    <a:solidFill>
                      <a:srgbClr val="D9D9D9"/>
                    </a:solidFill>
                  </a:tcPr>
                </a:tc>
                <a:extLst>
                  <a:ext uri="{0D108BD9-81ED-4DB2-BD59-A6C34878D82A}">
                    <a16:rowId xmlns:a16="http://schemas.microsoft.com/office/drawing/2014/main" val="10000"/>
                  </a:ext>
                </a:extLst>
              </a:tr>
              <a:tr h="314550">
                <a:tc>
                  <a:txBody>
                    <a:bodyPr/>
                    <a:lstStyle/>
                    <a:p>
                      <a:pPr marL="0" marR="0" lvl="0" indent="0" algn="ctr" rtl="0">
                        <a:lnSpc>
                          <a:spcPct val="100000"/>
                        </a:lnSpc>
                        <a:spcBef>
                          <a:spcPts val="0"/>
                        </a:spcBef>
                        <a:spcAft>
                          <a:spcPts val="0"/>
                        </a:spcAft>
                        <a:buClr>
                          <a:srgbClr val="000000"/>
                        </a:buClr>
                        <a:buSzPts val="1800"/>
                        <a:buFont typeface="Arial"/>
                        <a:buNone/>
                      </a:pPr>
                      <a:r>
                        <a:rPr lang="en-IE" b="1" i="1" u="none" strike="noStrike" cap="none">
                          <a:solidFill>
                            <a:schemeClr val="dk1"/>
                          </a:solidFill>
                          <a:latin typeface="Calibri"/>
                          <a:ea typeface="Calibri"/>
                          <a:cs typeface="Calibri"/>
                          <a:sym typeface="Calibri"/>
                        </a:rPr>
                        <a:t>cat</a:t>
                      </a:r>
                      <a:endParaRPr b="1" u="none" strike="noStrike" cap="none"/>
                    </a:p>
                  </a:txBody>
                  <a:tcPr marL="91450" marR="91450" marT="45725" marB="45725" anchor="ctr">
                    <a:solidFill>
                      <a:srgbClr val="D9D9D9"/>
                    </a:solidFill>
                  </a:tcPr>
                </a:tc>
                <a:tc>
                  <a:txBody>
                    <a:bodyPr/>
                    <a:lstStyle/>
                    <a:p>
                      <a:pPr marL="0" lvl="0" indent="0" algn="ctr" rtl="0">
                        <a:spcBef>
                          <a:spcPts val="0"/>
                        </a:spcBef>
                        <a:spcAft>
                          <a:spcPts val="0"/>
                        </a:spcAft>
                        <a:buNone/>
                      </a:pPr>
                      <a:r>
                        <a:rPr lang="en-IE"/>
                        <a:t>2</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1</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0</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0</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0</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1</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0</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0</a:t>
                      </a:r>
                      <a:endParaRPr/>
                    </a:p>
                  </a:txBody>
                  <a:tcPr marL="91450" marR="91450" marT="45725" marB="45725" anchor="ctr">
                    <a:solidFill>
                      <a:srgbClr val="D9D9D9"/>
                    </a:solidFill>
                  </a:tcPr>
                </a:tc>
                <a:extLst>
                  <a:ext uri="{0D108BD9-81ED-4DB2-BD59-A6C34878D82A}">
                    <a16:rowId xmlns:a16="http://schemas.microsoft.com/office/drawing/2014/main" val="10001"/>
                  </a:ext>
                </a:extLst>
              </a:tr>
              <a:tr h="314550">
                <a:tc>
                  <a:txBody>
                    <a:bodyPr/>
                    <a:lstStyle/>
                    <a:p>
                      <a:pPr marL="0" marR="0" lvl="0" indent="0" algn="ctr" rtl="0">
                        <a:lnSpc>
                          <a:spcPct val="100000"/>
                        </a:lnSpc>
                        <a:spcBef>
                          <a:spcPts val="0"/>
                        </a:spcBef>
                        <a:spcAft>
                          <a:spcPts val="0"/>
                        </a:spcAft>
                        <a:buClr>
                          <a:srgbClr val="000000"/>
                        </a:buClr>
                        <a:buSzPts val="1800"/>
                        <a:buFont typeface="Arial"/>
                        <a:buNone/>
                      </a:pPr>
                      <a:r>
                        <a:rPr lang="en-IE" b="1" i="1">
                          <a:latin typeface="Calibri"/>
                          <a:ea typeface="Calibri"/>
                          <a:cs typeface="Calibri"/>
                          <a:sym typeface="Calibri"/>
                        </a:rPr>
                        <a:t>dog</a:t>
                      </a:r>
                      <a:endParaRPr b="1" u="none" strike="noStrike" cap="none"/>
                    </a:p>
                  </a:txBody>
                  <a:tcPr marL="91450" marR="91450" marT="45725" marB="45725" anchor="ctr">
                    <a:solidFill>
                      <a:srgbClr val="D9D9D9"/>
                    </a:solidFill>
                  </a:tcPr>
                </a:tc>
                <a:tc>
                  <a:txBody>
                    <a:bodyPr/>
                    <a:lstStyle/>
                    <a:p>
                      <a:pPr marL="0" lvl="0" indent="0" algn="ctr" rtl="0">
                        <a:spcBef>
                          <a:spcPts val="0"/>
                        </a:spcBef>
                        <a:spcAft>
                          <a:spcPts val="0"/>
                        </a:spcAft>
                        <a:buNone/>
                      </a:pPr>
                      <a:r>
                        <a:rPr lang="en-IE"/>
                        <a:t>2</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2</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0</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0</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0</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0</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0</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0</a:t>
                      </a:r>
                      <a:endParaRPr/>
                    </a:p>
                  </a:txBody>
                  <a:tcPr marL="91450" marR="91450" marT="45725" marB="45725" anchor="ctr">
                    <a:solidFill>
                      <a:srgbClr val="D9D9D9"/>
                    </a:solidFill>
                  </a:tcPr>
                </a:tc>
                <a:extLst>
                  <a:ext uri="{0D108BD9-81ED-4DB2-BD59-A6C34878D82A}">
                    <a16:rowId xmlns:a16="http://schemas.microsoft.com/office/drawing/2014/main" val="10002"/>
                  </a:ext>
                </a:extLst>
              </a:tr>
            </a:tbl>
          </a:graphicData>
        </a:graphic>
      </p:graphicFrame>
      <p:sp>
        <p:nvSpPr>
          <p:cNvPr id="757" name="Google Shape;757;p53"/>
          <p:cNvSpPr/>
          <p:nvPr/>
        </p:nvSpPr>
        <p:spPr>
          <a:xfrm>
            <a:off x="5687125" y="2597550"/>
            <a:ext cx="5514300" cy="2880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58" name="Google Shape;758;p53"/>
          <p:cNvSpPr/>
          <p:nvPr/>
        </p:nvSpPr>
        <p:spPr>
          <a:xfrm>
            <a:off x="5687125" y="2902350"/>
            <a:ext cx="5514300" cy="2880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59" name="Google Shape;759;p53"/>
          <p:cNvSpPr/>
          <p:nvPr/>
        </p:nvSpPr>
        <p:spPr>
          <a:xfrm>
            <a:off x="6446475" y="2089000"/>
            <a:ext cx="525000" cy="13257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60" name="Google Shape;760;p53"/>
          <p:cNvSpPr/>
          <p:nvPr/>
        </p:nvSpPr>
        <p:spPr>
          <a:xfrm>
            <a:off x="7020500" y="2089000"/>
            <a:ext cx="525000" cy="13257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61" name="Google Shape;761;p53"/>
          <p:cNvSpPr/>
          <p:nvPr/>
        </p:nvSpPr>
        <p:spPr>
          <a:xfrm>
            <a:off x="9316600" y="2089000"/>
            <a:ext cx="525000" cy="13257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4074020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5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Distributional Similarity </a:t>
            </a:r>
            <a:endParaRPr/>
          </a:p>
        </p:txBody>
      </p:sp>
      <p:sp>
        <p:nvSpPr>
          <p:cNvPr id="767" name="Google Shape;767;p54"/>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164</a:t>
            </a:fld>
            <a:endParaRPr/>
          </a:p>
        </p:txBody>
      </p:sp>
      <p:sp>
        <p:nvSpPr>
          <p:cNvPr id="768" name="Google Shape;768;p54"/>
          <p:cNvSpPr txBox="1">
            <a:spLocks noGrp="1"/>
          </p:cNvSpPr>
          <p:nvPr>
            <p:ph type="body" idx="1"/>
          </p:nvPr>
        </p:nvSpPr>
        <p:spPr>
          <a:xfrm>
            <a:off x="838200" y="1592425"/>
            <a:ext cx="11055900" cy="2835600"/>
          </a:xfrm>
          <a:prstGeom prst="rect">
            <a:avLst/>
          </a:prstGeom>
          <a:noFill/>
          <a:ln>
            <a:noFill/>
          </a:ln>
        </p:spPr>
        <p:txBody>
          <a:bodyPr spcFirstLastPara="1" wrap="square" lIns="91425" tIns="91425" rIns="91425" bIns="91425" anchor="t" anchorCtr="0">
            <a:noAutofit/>
          </a:bodyPr>
          <a:lstStyle/>
          <a:p>
            <a:pPr marL="0" marR="0" lvl="2" indent="0" algn="l" rtl="0">
              <a:lnSpc>
                <a:spcPct val="140000"/>
              </a:lnSpc>
              <a:spcBef>
                <a:spcPts val="600"/>
              </a:spcBef>
              <a:spcAft>
                <a:spcPts val="0"/>
              </a:spcAft>
              <a:buClr>
                <a:srgbClr val="3F3F3F"/>
              </a:buClr>
              <a:buSzPts val="2000"/>
              <a:buFont typeface="Arial"/>
              <a:buNone/>
            </a:pPr>
            <a:r>
              <a:rPr lang="en-IE" sz="2800"/>
              <a:t>Compute similarity of two words using their vector representations</a:t>
            </a:r>
            <a:endParaRPr sz="2800"/>
          </a:p>
          <a:p>
            <a:pPr marL="0" marR="0" lvl="2" indent="0" algn="l" rtl="0">
              <a:lnSpc>
                <a:spcPct val="140000"/>
              </a:lnSpc>
              <a:spcBef>
                <a:spcPts val="600"/>
              </a:spcBef>
              <a:spcAft>
                <a:spcPts val="0"/>
              </a:spcAft>
              <a:buClr>
                <a:srgbClr val="3F3F3F"/>
              </a:buClr>
              <a:buSzPts val="2000"/>
              <a:buFont typeface="Arial"/>
              <a:buNone/>
            </a:pPr>
            <a:r>
              <a:rPr lang="en-IE" sz="2800"/>
              <a:t>Compute cosine of angle between two vectors</a:t>
            </a:r>
            <a:endParaRPr sz="2800"/>
          </a:p>
          <a:p>
            <a:pPr marL="0" marR="0" lvl="2" indent="0" algn="l" rtl="0">
              <a:lnSpc>
                <a:spcPct val="140000"/>
              </a:lnSpc>
              <a:spcBef>
                <a:spcPts val="600"/>
              </a:spcBef>
              <a:spcAft>
                <a:spcPts val="600"/>
              </a:spcAft>
              <a:buClr>
                <a:srgbClr val="3F3F3F"/>
              </a:buClr>
              <a:buSzPts val="2000"/>
              <a:buFont typeface="Arial"/>
              <a:buNone/>
            </a:pPr>
            <a:r>
              <a:rPr lang="en-IE" sz="2800"/>
              <a:t>Cosine similarity (or ‘cosine distance’)</a:t>
            </a:r>
            <a:endParaRPr sz="2800"/>
          </a:p>
        </p:txBody>
      </p:sp>
      <p:pic>
        <p:nvPicPr>
          <p:cNvPr id="769" name="Google Shape;769;p54"/>
          <p:cNvPicPr preferRelativeResize="0"/>
          <p:nvPr/>
        </p:nvPicPr>
        <p:blipFill rotWithShape="1">
          <a:blip r:embed="rId3">
            <a:alphaModFix/>
          </a:blip>
          <a:srcRect l="32724" t="33079" r="35053" b="22948"/>
          <a:stretch/>
        </p:blipFill>
        <p:spPr>
          <a:xfrm>
            <a:off x="7906825" y="2766174"/>
            <a:ext cx="3965352" cy="3043799"/>
          </a:xfrm>
          <a:prstGeom prst="rect">
            <a:avLst/>
          </a:prstGeom>
          <a:noFill/>
          <a:ln>
            <a:noFill/>
          </a:ln>
        </p:spPr>
      </p:pic>
      <p:sp>
        <p:nvSpPr>
          <p:cNvPr id="770" name="Google Shape;770;p54"/>
          <p:cNvSpPr/>
          <p:nvPr/>
        </p:nvSpPr>
        <p:spPr>
          <a:xfrm>
            <a:off x="7108525" y="6135300"/>
            <a:ext cx="50313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200" i="1"/>
              <a:t>Image from </a:t>
            </a:r>
            <a:r>
              <a:rPr lang="en-IE" sz="1200" i="1" u="sng">
                <a:solidFill>
                  <a:schemeClr val="hlink"/>
                </a:solidFill>
                <a:hlinkClick r:id="rId4"/>
              </a:rPr>
              <a:t>https://www.oreilly.com/library/view/statistics-for-machine</a:t>
            </a:r>
            <a:r>
              <a:rPr lang="en-IE" sz="1200" i="1"/>
              <a:t> </a:t>
            </a:r>
            <a:endParaRPr sz="1200" i="1"/>
          </a:p>
        </p:txBody>
      </p:sp>
    </p:spTree>
    <p:extLst>
      <p:ext uri="{BB962C8B-B14F-4D97-AF65-F5344CB8AC3E}">
        <p14:creationId xmlns:p14="http://schemas.microsoft.com/office/powerpoint/2010/main" val="34416509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5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Cosine Similarity </a:t>
            </a:r>
            <a:endParaRPr/>
          </a:p>
        </p:txBody>
      </p:sp>
      <p:sp>
        <p:nvSpPr>
          <p:cNvPr id="776" name="Google Shape;776;p55"/>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165</a:t>
            </a:fld>
            <a:endParaRPr/>
          </a:p>
        </p:txBody>
      </p:sp>
      <p:pic>
        <p:nvPicPr>
          <p:cNvPr id="777" name="Google Shape;777;p55"/>
          <p:cNvPicPr preferRelativeResize="0"/>
          <p:nvPr/>
        </p:nvPicPr>
        <p:blipFill rotWithShape="1">
          <a:blip r:embed="rId3">
            <a:alphaModFix/>
          </a:blip>
          <a:srcRect r="8999"/>
          <a:stretch/>
        </p:blipFill>
        <p:spPr>
          <a:xfrm>
            <a:off x="6108550" y="110350"/>
            <a:ext cx="5997926" cy="2524125"/>
          </a:xfrm>
          <a:prstGeom prst="rect">
            <a:avLst/>
          </a:prstGeom>
          <a:noFill/>
          <a:ln>
            <a:noFill/>
          </a:ln>
        </p:spPr>
      </p:pic>
      <p:pic>
        <p:nvPicPr>
          <p:cNvPr id="778" name="Google Shape;778;p55"/>
          <p:cNvPicPr preferRelativeResize="0"/>
          <p:nvPr/>
        </p:nvPicPr>
        <p:blipFill>
          <a:blip r:embed="rId4">
            <a:alphaModFix/>
          </a:blip>
          <a:stretch>
            <a:fillRect/>
          </a:stretch>
        </p:blipFill>
        <p:spPr>
          <a:xfrm>
            <a:off x="234850" y="2413188"/>
            <a:ext cx="8839200" cy="1162050"/>
          </a:xfrm>
          <a:prstGeom prst="rect">
            <a:avLst/>
          </a:prstGeom>
          <a:noFill/>
          <a:ln>
            <a:noFill/>
          </a:ln>
        </p:spPr>
      </p:pic>
      <p:pic>
        <p:nvPicPr>
          <p:cNvPr id="779" name="Google Shape;779;p55"/>
          <p:cNvPicPr preferRelativeResize="0"/>
          <p:nvPr/>
        </p:nvPicPr>
        <p:blipFill>
          <a:blip r:embed="rId5">
            <a:alphaModFix/>
          </a:blip>
          <a:stretch>
            <a:fillRect/>
          </a:stretch>
        </p:blipFill>
        <p:spPr>
          <a:xfrm>
            <a:off x="179550" y="4135763"/>
            <a:ext cx="2200275" cy="1657350"/>
          </a:xfrm>
          <a:prstGeom prst="rect">
            <a:avLst/>
          </a:prstGeom>
          <a:noFill/>
          <a:ln>
            <a:noFill/>
          </a:ln>
        </p:spPr>
      </p:pic>
      <p:pic>
        <p:nvPicPr>
          <p:cNvPr id="780" name="Google Shape;780;p55"/>
          <p:cNvPicPr preferRelativeResize="0"/>
          <p:nvPr/>
        </p:nvPicPr>
        <p:blipFill>
          <a:blip r:embed="rId6">
            <a:alphaModFix/>
          </a:blip>
          <a:stretch>
            <a:fillRect/>
          </a:stretch>
        </p:blipFill>
        <p:spPr>
          <a:xfrm>
            <a:off x="2699900" y="4753313"/>
            <a:ext cx="1943100" cy="647700"/>
          </a:xfrm>
          <a:prstGeom prst="rect">
            <a:avLst/>
          </a:prstGeom>
          <a:noFill/>
          <a:ln>
            <a:noFill/>
          </a:ln>
        </p:spPr>
      </p:pic>
      <p:sp>
        <p:nvSpPr>
          <p:cNvPr id="781" name="Google Shape;781;p55"/>
          <p:cNvSpPr txBox="1"/>
          <p:nvPr/>
        </p:nvSpPr>
        <p:spPr>
          <a:xfrm>
            <a:off x="3945675" y="3575250"/>
            <a:ext cx="5598000" cy="525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IE" sz="2400" i="1">
                <a:latin typeface="Times New Roman"/>
                <a:ea typeface="Times New Roman"/>
                <a:cs typeface="Times New Roman"/>
                <a:sym typeface="Times New Roman"/>
              </a:rPr>
              <a:t>v</a:t>
            </a:r>
            <a:r>
              <a:rPr lang="en-IE" sz="2400" i="1" baseline="-25000">
                <a:latin typeface="Times New Roman"/>
                <a:ea typeface="Times New Roman"/>
                <a:cs typeface="Times New Roman"/>
                <a:sym typeface="Times New Roman"/>
              </a:rPr>
              <a:t>i</a:t>
            </a:r>
            <a:r>
              <a:rPr lang="en-IE" sz="2400" i="1">
                <a:latin typeface="Times New Roman"/>
                <a:ea typeface="Times New Roman"/>
                <a:cs typeface="Times New Roman"/>
                <a:sym typeface="Times New Roman"/>
              </a:rPr>
              <a:t> w</a:t>
            </a:r>
            <a:r>
              <a:rPr lang="en-IE" sz="2400" i="1" baseline="-25000">
                <a:latin typeface="Times New Roman"/>
                <a:ea typeface="Times New Roman"/>
                <a:cs typeface="Times New Roman"/>
                <a:sym typeface="Times New Roman"/>
              </a:rPr>
              <a:t>i</a:t>
            </a:r>
            <a:r>
              <a:rPr lang="en-IE" sz="2400" i="1">
                <a:latin typeface="Times New Roman"/>
                <a:ea typeface="Times New Roman"/>
                <a:cs typeface="Times New Roman"/>
                <a:sym typeface="Times New Roman"/>
              </a:rPr>
              <a:t>  is the count for word v,w in context i</a:t>
            </a:r>
            <a:endParaRPr sz="2400" i="1">
              <a:latin typeface="Times New Roman"/>
              <a:ea typeface="Times New Roman"/>
              <a:cs typeface="Times New Roman"/>
              <a:sym typeface="Times New Roman"/>
            </a:endParaRPr>
          </a:p>
        </p:txBody>
      </p:sp>
    </p:spTree>
    <p:extLst>
      <p:ext uri="{BB962C8B-B14F-4D97-AF65-F5344CB8AC3E}">
        <p14:creationId xmlns:p14="http://schemas.microsoft.com/office/powerpoint/2010/main" val="25771409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56"/>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Cosine Similarity - Example</a:t>
            </a:r>
            <a:endParaRPr/>
          </a:p>
        </p:txBody>
      </p:sp>
      <p:sp>
        <p:nvSpPr>
          <p:cNvPr id="787" name="Google Shape;787;p56"/>
          <p:cNvSpPr txBox="1"/>
          <p:nvPr/>
        </p:nvSpPr>
        <p:spPr>
          <a:xfrm>
            <a:off x="983424" y="1554600"/>
            <a:ext cx="6839100" cy="1486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IE" sz="2000" b="1" i="1" u="none" strike="noStrike" cap="none">
                <a:solidFill>
                  <a:schemeClr val="dk1"/>
                </a:solidFill>
                <a:latin typeface="Calibri"/>
                <a:ea typeface="Calibri"/>
                <a:cs typeface="Calibri"/>
                <a:sym typeface="Calibri"/>
              </a:rPr>
              <a:t>cos (cat, dog) </a:t>
            </a:r>
            <a:r>
              <a:rPr lang="en-IE" sz="2000" b="0" i="1" u="none" strike="noStrike" cap="none">
                <a:solidFill>
                  <a:schemeClr val="dk1"/>
                </a:solidFill>
                <a:latin typeface="Calibri"/>
                <a:ea typeface="Calibri"/>
                <a:cs typeface="Calibri"/>
                <a:sym typeface="Calibri"/>
              </a:rPr>
              <a:t>	= 15+1+1+0+0 / (√ 25+1+1+1+0 * √ 9+1+1+0+1)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E" sz="2000" b="0" i="1" u="none" strike="noStrike" cap="none">
                <a:solidFill>
                  <a:schemeClr val="dk1"/>
                </a:solidFill>
                <a:latin typeface="Calibri"/>
                <a:ea typeface="Calibri"/>
                <a:cs typeface="Calibri"/>
                <a:sym typeface="Calibri"/>
              </a:rPr>
              <a:t>				= 17 / (√ 28 * √ 12 ) </a:t>
            </a:r>
            <a:endParaRPr sz="2000" b="0" i="1" u="none" strike="noStrike" cap="none">
              <a:solidFill>
                <a:schemeClr val="dk1"/>
              </a:solidFill>
              <a:latin typeface="Calibri"/>
              <a:ea typeface="Calibri"/>
              <a:cs typeface="Calibri"/>
              <a:sym typeface="Calibri"/>
            </a:endParaRPr>
          </a:p>
          <a:p>
            <a:pPr marL="1371600" marR="0" lvl="0" indent="457200" algn="l" rtl="0">
              <a:lnSpc>
                <a:spcPct val="100000"/>
              </a:lnSpc>
              <a:spcBef>
                <a:spcPts val="0"/>
              </a:spcBef>
              <a:spcAft>
                <a:spcPts val="0"/>
              </a:spcAft>
              <a:buClr>
                <a:srgbClr val="000000"/>
              </a:buClr>
              <a:buSzPts val="2000"/>
              <a:buFont typeface="Arial"/>
              <a:buNone/>
            </a:pPr>
            <a:r>
              <a:rPr lang="en-IE" sz="2000" b="0" i="1" u="none" strike="noStrike" cap="none">
                <a:solidFill>
                  <a:schemeClr val="dk1"/>
                </a:solidFill>
                <a:latin typeface="Calibri"/>
                <a:ea typeface="Calibri"/>
                <a:cs typeface="Calibri"/>
                <a:sym typeface="Calibri"/>
              </a:rPr>
              <a:t>= 17 / (5.29 * 3.46)	</a:t>
            </a:r>
            <a:endParaRPr sz="2000" b="0" i="1" u="none" strike="noStrike" cap="none">
              <a:solidFill>
                <a:schemeClr val="dk1"/>
              </a:solidFill>
              <a:latin typeface="Calibri"/>
              <a:ea typeface="Calibri"/>
              <a:cs typeface="Calibri"/>
              <a:sym typeface="Calibri"/>
            </a:endParaRPr>
          </a:p>
          <a:p>
            <a:pPr marL="1828800" marR="0" lvl="0" indent="0" algn="l" rtl="0">
              <a:lnSpc>
                <a:spcPct val="100000"/>
              </a:lnSpc>
              <a:spcBef>
                <a:spcPts val="0"/>
              </a:spcBef>
              <a:spcAft>
                <a:spcPts val="0"/>
              </a:spcAft>
              <a:buClr>
                <a:srgbClr val="000000"/>
              </a:buClr>
              <a:buSzPts val="2000"/>
              <a:buFont typeface="Arial"/>
              <a:buNone/>
            </a:pPr>
            <a:r>
              <a:rPr lang="en-IE" sz="2000" b="1" i="1">
                <a:solidFill>
                  <a:schemeClr val="dk1"/>
                </a:solidFill>
                <a:latin typeface="Calibri"/>
                <a:ea typeface="Calibri"/>
                <a:cs typeface="Calibri"/>
                <a:sym typeface="Calibri"/>
              </a:rPr>
              <a:t>= </a:t>
            </a:r>
            <a:r>
              <a:rPr lang="en-IE" sz="2000" b="1" i="1" u="none" strike="noStrike" cap="none">
                <a:solidFill>
                  <a:schemeClr val="dk1"/>
                </a:solidFill>
                <a:latin typeface="Calibri"/>
                <a:ea typeface="Calibri"/>
                <a:cs typeface="Calibri"/>
                <a:sym typeface="Calibri"/>
              </a:rPr>
              <a:t>0.93</a:t>
            </a:r>
            <a:endParaRPr sz="2000" b="1" i="1" u="none" strike="noStrike" cap="none">
              <a:solidFill>
                <a:schemeClr val="dk1"/>
              </a:solidFill>
              <a:latin typeface="Calibri"/>
              <a:ea typeface="Calibri"/>
              <a:cs typeface="Calibri"/>
              <a:sym typeface="Calibri"/>
            </a:endParaRPr>
          </a:p>
        </p:txBody>
      </p:sp>
      <p:sp>
        <p:nvSpPr>
          <p:cNvPr id="788" name="Google Shape;788;p56"/>
          <p:cNvSpPr txBox="1"/>
          <p:nvPr/>
        </p:nvSpPr>
        <p:spPr>
          <a:xfrm>
            <a:off x="983425" y="3001900"/>
            <a:ext cx="6839100" cy="1325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IE" sz="2000" b="1" i="1" u="none" strike="noStrike" cap="none">
                <a:solidFill>
                  <a:schemeClr val="dk1"/>
                </a:solidFill>
                <a:latin typeface="Calibri"/>
                <a:ea typeface="Calibri"/>
                <a:cs typeface="Calibri"/>
                <a:sym typeface="Calibri"/>
              </a:rPr>
              <a:t>cos (cat, child) </a:t>
            </a:r>
            <a:r>
              <a:rPr lang="en-IE" sz="2000" b="0" i="1" u="none" strike="noStrike" cap="none">
                <a:solidFill>
                  <a:schemeClr val="dk1"/>
                </a:solidFill>
                <a:latin typeface="Calibri"/>
                <a:ea typeface="Calibri"/>
                <a:cs typeface="Calibri"/>
                <a:sym typeface="Calibri"/>
              </a:rPr>
              <a:t>	= 15+1+1+0+0 / (√ 25+1+1+1+0 * √ 9+1+1+0+1)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E" sz="2000" b="0" i="1" u="none" strike="noStrike" cap="none">
                <a:solidFill>
                  <a:schemeClr val="dk1"/>
                </a:solidFill>
                <a:latin typeface="Calibri"/>
                <a:ea typeface="Calibri"/>
                <a:cs typeface="Calibri"/>
                <a:sym typeface="Calibri"/>
              </a:rPr>
              <a:t>				= 17 / (√ 28 * √ 12) </a:t>
            </a:r>
            <a:endParaRPr sz="2000" b="0" i="1" u="none" strike="noStrike" cap="none">
              <a:solidFill>
                <a:schemeClr val="dk1"/>
              </a:solidFill>
              <a:latin typeface="Calibri"/>
              <a:ea typeface="Calibri"/>
              <a:cs typeface="Calibri"/>
              <a:sym typeface="Calibri"/>
            </a:endParaRPr>
          </a:p>
          <a:p>
            <a:pPr marL="1371600" marR="0" lvl="0" indent="457200" algn="l" rtl="0">
              <a:lnSpc>
                <a:spcPct val="100000"/>
              </a:lnSpc>
              <a:spcBef>
                <a:spcPts val="0"/>
              </a:spcBef>
              <a:spcAft>
                <a:spcPts val="0"/>
              </a:spcAft>
              <a:buClr>
                <a:srgbClr val="000000"/>
              </a:buClr>
              <a:buSzPts val="2000"/>
              <a:buFont typeface="Arial"/>
              <a:buNone/>
            </a:pPr>
            <a:r>
              <a:rPr lang="en-IE" sz="2000" b="0" i="1" u="none" strike="noStrike" cap="none">
                <a:solidFill>
                  <a:schemeClr val="dk1"/>
                </a:solidFill>
                <a:latin typeface="Calibri"/>
                <a:ea typeface="Calibri"/>
                <a:cs typeface="Calibri"/>
                <a:sym typeface="Calibri"/>
              </a:rPr>
              <a:t>= 17 / (5.29 * 3.46)	</a:t>
            </a:r>
            <a:endParaRPr sz="2000" b="0" i="1" u="none" strike="noStrike" cap="none">
              <a:solidFill>
                <a:schemeClr val="dk1"/>
              </a:solidFill>
              <a:latin typeface="Calibri"/>
              <a:ea typeface="Calibri"/>
              <a:cs typeface="Calibri"/>
              <a:sym typeface="Calibri"/>
            </a:endParaRPr>
          </a:p>
          <a:p>
            <a:pPr marL="1371600" marR="0" lvl="0" indent="457200" algn="l" rtl="0">
              <a:lnSpc>
                <a:spcPct val="100000"/>
              </a:lnSpc>
              <a:spcBef>
                <a:spcPts val="0"/>
              </a:spcBef>
              <a:spcAft>
                <a:spcPts val="0"/>
              </a:spcAft>
              <a:buClr>
                <a:srgbClr val="000000"/>
              </a:buClr>
              <a:buSzPts val="2000"/>
              <a:buFont typeface="Arial"/>
              <a:buNone/>
            </a:pPr>
            <a:r>
              <a:rPr lang="en-IE" sz="2000" b="1" i="1">
                <a:solidFill>
                  <a:schemeClr val="dk1"/>
                </a:solidFill>
                <a:latin typeface="Calibri"/>
                <a:ea typeface="Calibri"/>
                <a:cs typeface="Calibri"/>
                <a:sym typeface="Calibri"/>
              </a:rPr>
              <a:t>= </a:t>
            </a:r>
            <a:r>
              <a:rPr lang="en-IE" sz="2000" b="1" i="1" u="none" strike="noStrike" cap="none">
                <a:solidFill>
                  <a:schemeClr val="dk1"/>
                </a:solidFill>
                <a:latin typeface="Calibri"/>
                <a:ea typeface="Calibri"/>
                <a:cs typeface="Calibri"/>
                <a:sym typeface="Calibri"/>
              </a:rPr>
              <a:t>0.93</a:t>
            </a:r>
            <a:endParaRPr sz="2000" b="1" i="1" u="none" strike="noStrike" cap="none">
              <a:solidFill>
                <a:schemeClr val="dk1"/>
              </a:solidFill>
              <a:latin typeface="Calibri"/>
              <a:ea typeface="Calibri"/>
              <a:cs typeface="Calibri"/>
              <a:sym typeface="Calibri"/>
            </a:endParaRPr>
          </a:p>
        </p:txBody>
      </p:sp>
      <p:sp>
        <p:nvSpPr>
          <p:cNvPr id="789" name="Google Shape;789;p56"/>
          <p:cNvSpPr txBox="1"/>
          <p:nvPr/>
        </p:nvSpPr>
        <p:spPr>
          <a:xfrm>
            <a:off x="983425" y="4489150"/>
            <a:ext cx="6839100" cy="1325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IE" sz="2000" b="1" i="1" u="none" strike="noStrike" cap="none">
                <a:solidFill>
                  <a:schemeClr val="dk1"/>
                </a:solidFill>
                <a:latin typeface="Calibri"/>
                <a:ea typeface="Calibri"/>
                <a:cs typeface="Calibri"/>
                <a:sym typeface="Calibri"/>
              </a:rPr>
              <a:t>cos (dog, child) </a:t>
            </a:r>
            <a:r>
              <a:rPr lang="en-IE" sz="2000" b="0" i="1" u="none" strike="noStrike" cap="none">
                <a:solidFill>
                  <a:schemeClr val="dk1"/>
                </a:solidFill>
                <a:latin typeface="Calibri"/>
                <a:ea typeface="Calibri"/>
                <a:cs typeface="Calibri"/>
                <a:sym typeface="Calibri"/>
              </a:rPr>
              <a:t>	= 9+1+1+0+1 / (√ 9+1+1+0+1 * √ 9+1+1+0+1)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E" sz="2000" b="0" i="1" u="none" strike="noStrike" cap="none">
                <a:solidFill>
                  <a:schemeClr val="dk1"/>
                </a:solidFill>
                <a:latin typeface="Calibri"/>
                <a:ea typeface="Calibri"/>
                <a:cs typeface="Calibri"/>
                <a:sym typeface="Calibri"/>
              </a:rPr>
              <a:t>				= 12 / (√ 12 * √ 12) </a:t>
            </a:r>
            <a:endParaRPr sz="2000" b="0" i="1" u="none" strike="noStrike" cap="none">
              <a:solidFill>
                <a:schemeClr val="dk1"/>
              </a:solidFill>
              <a:latin typeface="Calibri"/>
              <a:ea typeface="Calibri"/>
              <a:cs typeface="Calibri"/>
              <a:sym typeface="Calibri"/>
            </a:endParaRPr>
          </a:p>
          <a:p>
            <a:pPr marL="1371600" marR="0" lvl="0" indent="457200" algn="l" rtl="0">
              <a:lnSpc>
                <a:spcPct val="100000"/>
              </a:lnSpc>
              <a:spcBef>
                <a:spcPts val="0"/>
              </a:spcBef>
              <a:spcAft>
                <a:spcPts val="0"/>
              </a:spcAft>
              <a:buClr>
                <a:srgbClr val="000000"/>
              </a:buClr>
              <a:buSzPts val="2000"/>
              <a:buFont typeface="Arial"/>
              <a:buNone/>
            </a:pPr>
            <a:r>
              <a:rPr lang="en-IE" sz="2000" b="0" i="1" u="none" strike="noStrike" cap="none">
                <a:solidFill>
                  <a:schemeClr val="dk1"/>
                </a:solidFill>
                <a:latin typeface="Calibri"/>
                <a:ea typeface="Calibri"/>
                <a:cs typeface="Calibri"/>
                <a:sym typeface="Calibri"/>
              </a:rPr>
              <a:t>= 12 / (3.46 * 3.46)	</a:t>
            </a:r>
            <a:endParaRPr sz="2000" b="0" i="1" u="none" strike="noStrike" cap="none">
              <a:solidFill>
                <a:schemeClr val="dk1"/>
              </a:solidFill>
              <a:latin typeface="Calibri"/>
              <a:ea typeface="Calibri"/>
              <a:cs typeface="Calibri"/>
              <a:sym typeface="Calibri"/>
            </a:endParaRPr>
          </a:p>
          <a:p>
            <a:pPr marL="1371600" marR="0" lvl="0" indent="457200" algn="l" rtl="0">
              <a:lnSpc>
                <a:spcPct val="100000"/>
              </a:lnSpc>
              <a:spcBef>
                <a:spcPts val="0"/>
              </a:spcBef>
              <a:spcAft>
                <a:spcPts val="0"/>
              </a:spcAft>
              <a:buClr>
                <a:srgbClr val="000000"/>
              </a:buClr>
              <a:buSzPts val="2000"/>
              <a:buFont typeface="Arial"/>
              <a:buNone/>
            </a:pPr>
            <a:r>
              <a:rPr lang="en-IE" sz="2000" b="1" i="1">
                <a:solidFill>
                  <a:schemeClr val="dk1"/>
                </a:solidFill>
                <a:latin typeface="Calibri"/>
                <a:ea typeface="Calibri"/>
                <a:cs typeface="Calibri"/>
                <a:sym typeface="Calibri"/>
              </a:rPr>
              <a:t>= </a:t>
            </a:r>
            <a:r>
              <a:rPr lang="en-IE" sz="2000" b="1" i="1" u="none" strike="noStrike" cap="none">
                <a:solidFill>
                  <a:schemeClr val="dk1"/>
                </a:solidFill>
                <a:latin typeface="Calibri"/>
                <a:ea typeface="Calibri"/>
                <a:cs typeface="Calibri"/>
                <a:sym typeface="Calibri"/>
              </a:rPr>
              <a:t>1.00</a:t>
            </a:r>
            <a:endParaRPr sz="2000" b="1" i="1" u="none" strike="noStrike" cap="none">
              <a:solidFill>
                <a:schemeClr val="dk1"/>
              </a:solidFill>
              <a:latin typeface="Calibri"/>
              <a:ea typeface="Calibri"/>
              <a:cs typeface="Calibri"/>
              <a:sym typeface="Calibri"/>
            </a:endParaRPr>
          </a:p>
        </p:txBody>
      </p:sp>
      <p:graphicFrame>
        <p:nvGraphicFramePr>
          <p:cNvPr id="790" name="Google Shape;790;p56"/>
          <p:cNvGraphicFramePr/>
          <p:nvPr/>
        </p:nvGraphicFramePr>
        <p:xfrm>
          <a:off x="8129665" y="365127"/>
          <a:ext cx="3000000" cy="3000000"/>
        </p:xfrm>
        <a:graphic>
          <a:graphicData uri="http://schemas.openxmlformats.org/drawingml/2006/table">
            <a:tbl>
              <a:tblPr firstRow="1" bandRow="1">
                <a:noFill/>
              </a:tblPr>
              <a:tblGrid>
                <a:gridCol w="608525">
                  <a:extLst>
                    <a:ext uri="{9D8B030D-6E8A-4147-A177-3AD203B41FA5}">
                      <a16:colId xmlns:a16="http://schemas.microsoft.com/office/drawing/2014/main" val="20000"/>
                    </a:ext>
                  </a:extLst>
                </a:gridCol>
                <a:gridCol w="608525">
                  <a:extLst>
                    <a:ext uri="{9D8B030D-6E8A-4147-A177-3AD203B41FA5}">
                      <a16:colId xmlns:a16="http://schemas.microsoft.com/office/drawing/2014/main" val="20001"/>
                    </a:ext>
                  </a:extLst>
                </a:gridCol>
                <a:gridCol w="608525">
                  <a:extLst>
                    <a:ext uri="{9D8B030D-6E8A-4147-A177-3AD203B41FA5}">
                      <a16:colId xmlns:a16="http://schemas.microsoft.com/office/drawing/2014/main" val="20002"/>
                    </a:ext>
                  </a:extLst>
                </a:gridCol>
                <a:gridCol w="608525">
                  <a:extLst>
                    <a:ext uri="{9D8B030D-6E8A-4147-A177-3AD203B41FA5}">
                      <a16:colId xmlns:a16="http://schemas.microsoft.com/office/drawing/2014/main" val="20003"/>
                    </a:ext>
                  </a:extLst>
                </a:gridCol>
                <a:gridCol w="608525">
                  <a:extLst>
                    <a:ext uri="{9D8B030D-6E8A-4147-A177-3AD203B41FA5}">
                      <a16:colId xmlns:a16="http://schemas.microsoft.com/office/drawing/2014/main" val="20004"/>
                    </a:ext>
                  </a:extLst>
                </a:gridCol>
                <a:gridCol w="608525">
                  <a:extLst>
                    <a:ext uri="{9D8B030D-6E8A-4147-A177-3AD203B41FA5}">
                      <a16:colId xmlns:a16="http://schemas.microsoft.com/office/drawing/2014/main" val="20005"/>
                    </a:ext>
                  </a:extLst>
                </a:gridCol>
              </a:tblGrid>
              <a:tr h="188450">
                <a:tc>
                  <a:txBody>
                    <a:bodyPr/>
                    <a:lstStyle/>
                    <a:p>
                      <a:pPr marL="0" marR="0" lvl="0" indent="0" algn="l" rtl="0">
                        <a:lnSpc>
                          <a:spcPct val="100000"/>
                        </a:lnSpc>
                        <a:spcBef>
                          <a:spcPts val="0"/>
                        </a:spcBef>
                        <a:spcAft>
                          <a:spcPts val="0"/>
                        </a:spcAft>
                        <a:buClr>
                          <a:srgbClr val="000000"/>
                        </a:buClr>
                        <a:buSzPts val="2000"/>
                        <a:buFont typeface="Arial"/>
                        <a:buNone/>
                      </a:pPr>
                      <a:r>
                        <a:rPr lang="en-IE" b="1" i="1" u="none" strike="noStrike" cap="none">
                          <a:solidFill>
                            <a:schemeClr val="dk1"/>
                          </a:solidFill>
                          <a:latin typeface="Calibri"/>
                          <a:ea typeface="Calibri"/>
                          <a:cs typeface="Calibri"/>
                          <a:sym typeface="Calibri"/>
                        </a:rPr>
                        <a:t>cat</a:t>
                      </a:r>
                      <a:endParaRPr u="none" strike="noStrike" cap="none">
                        <a:latin typeface="Calibri"/>
                        <a:ea typeface="Calibri"/>
                        <a:cs typeface="Calibri"/>
                        <a:sym typeface="Calibri"/>
                      </a:endParaRPr>
                    </a:p>
                  </a:txBody>
                  <a:tcPr marL="91450" marR="91450" marT="45725" marB="45725">
                    <a:solidFill>
                      <a:srgbClr val="EFEFEF"/>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IE" b="0" u="none" strike="noStrike" cap="none">
                          <a:solidFill>
                            <a:schemeClr val="dk1"/>
                          </a:solidFill>
                          <a:latin typeface="Calibri"/>
                          <a:ea typeface="Calibri"/>
                          <a:cs typeface="Calibri"/>
                          <a:sym typeface="Calibri"/>
                        </a:rPr>
                        <a:t>5</a:t>
                      </a:r>
                      <a:endParaRPr b="0" u="none" strike="noStrike" cap="none">
                        <a:latin typeface="Calibri"/>
                        <a:ea typeface="Calibri"/>
                        <a:cs typeface="Calibri"/>
                        <a:sym typeface="Calibri"/>
                      </a:endParaRPr>
                    </a:p>
                  </a:txBody>
                  <a:tcPr marL="91450" marR="91450" marT="45725" marB="45725">
                    <a:solidFill>
                      <a:srgbClr val="CCCCCC"/>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IE" b="0" u="none" strike="noStrike" cap="none">
                          <a:solidFill>
                            <a:schemeClr val="dk1"/>
                          </a:solidFill>
                          <a:latin typeface="Calibri"/>
                          <a:ea typeface="Calibri"/>
                          <a:cs typeface="Calibri"/>
                          <a:sym typeface="Calibri"/>
                        </a:rPr>
                        <a:t>1</a:t>
                      </a:r>
                      <a:endParaRPr b="0" u="none" strike="noStrike" cap="none">
                        <a:latin typeface="Calibri"/>
                        <a:ea typeface="Calibri"/>
                        <a:cs typeface="Calibri"/>
                        <a:sym typeface="Calibri"/>
                      </a:endParaRPr>
                    </a:p>
                  </a:txBody>
                  <a:tcPr marL="91450" marR="91450" marT="45725" marB="45725">
                    <a:solidFill>
                      <a:srgbClr val="CCCCCC"/>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IE" b="0" u="none" strike="noStrike" cap="none">
                          <a:solidFill>
                            <a:schemeClr val="dk1"/>
                          </a:solidFill>
                          <a:latin typeface="Calibri"/>
                          <a:ea typeface="Calibri"/>
                          <a:cs typeface="Calibri"/>
                          <a:sym typeface="Calibri"/>
                        </a:rPr>
                        <a:t>1</a:t>
                      </a:r>
                      <a:endParaRPr b="0" u="none" strike="noStrike" cap="none">
                        <a:latin typeface="Calibri"/>
                        <a:ea typeface="Calibri"/>
                        <a:cs typeface="Calibri"/>
                        <a:sym typeface="Calibri"/>
                      </a:endParaRPr>
                    </a:p>
                  </a:txBody>
                  <a:tcPr marL="91450" marR="91450" marT="45725" marB="45725">
                    <a:solidFill>
                      <a:srgbClr val="CCCCCC"/>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IE" b="0" u="none" strike="noStrike" cap="none">
                          <a:solidFill>
                            <a:schemeClr val="dk1"/>
                          </a:solidFill>
                          <a:latin typeface="Calibri"/>
                          <a:ea typeface="Calibri"/>
                          <a:cs typeface="Calibri"/>
                          <a:sym typeface="Calibri"/>
                        </a:rPr>
                        <a:t>1</a:t>
                      </a:r>
                      <a:endParaRPr b="0" u="none" strike="noStrike" cap="none">
                        <a:latin typeface="Calibri"/>
                        <a:ea typeface="Calibri"/>
                        <a:cs typeface="Calibri"/>
                        <a:sym typeface="Calibri"/>
                      </a:endParaRPr>
                    </a:p>
                  </a:txBody>
                  <a:tcPr marL="91450" marR="91450" marT="45725" marB="45725">
                    <a:solidFill>
                      <a:srgbClr val="CCCCCC"/>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IE" b="0" u="none" strike="noStrike" cap="none">
                          <a:solidFill>
                            <a:schemeClr val="dk1"/>
                          </a:solidFill>
                          <a:latin typeface="Calibri"/>
                          <a:ea typeface="Calibri"/>
                          <a:cs typeface="Calibri"/>
                          <a:sym typeface="Calibri"/>
                        </a:rPr>
                        <a:t>0</a:t>
                      </a:r>
                      <a:endParaRPr b="0" u="none" strike="noStrike" cap="none">
                        <a:latin typeface="Calibri"/>
                        <a:ea typeface="Calibri"/>
                        <a:cs typeface="Calibri"/>
                        <a:sym typeface="Calibri"/>
                      </a:endParaRPr>
                    </a:p>
                  </a:txBody>
                  <a:tcPr marL="91450" marR="91450" marT="45725" marB="45725">
                    <a:solidFill>
                      <a:srgbClr val="CCCCCC"/>
                    </a:solidFill>
                  </a:tcPr>
                </a:tc>
                <a:extLst>
                  <a:ext uri="{0D108BD9-81ED-4DB2-BD59-A6C34878D82A}">
                    <a16:rowId xmlns:a16="http://schemas.microsoft.com/office/drawing/2014/main" val="10000"/>
                  </a:ext>
                </a:extLst>
              </a:tr>
              <a:tr h="254000">
                <a:tc>
                  <a:txBody>
                    <a:bodyPr/>
                    <a:lstStyle/>
                    <a:p>
                      <a:pPr marL="0" marR="0" lvl="0" indent="0" algn="l" rtl="0">
                        <a:lnSpc>
                          <a:spcPct val="100000"/>
                        </a:lnSpc>
                        <a:spcBef>
                          <a:spcPts val="0"/>
                        </a:spcBef>
                        <a:spcAft>
                          <a:spcPts val="0"/>
                        </a:spcAft>
                        <a:buClr>
                          <a:srgbClr val="000000"/>
                        </a:buClr>
                        <a:buSzPts val="2000"/>
                        <a:buFont typeface="Arial"/>
                        <a:buNone/>
                      </a:pPr>
                      <a:r>
                        <a:rPr lang="en-IE" b="1" i="1" u="none" strike="noStrike" cap="none">
                          <a:solidFill>
                            <a:schemeClr val="dk1"/>
                          </a:solidFill>
                          <a:latin typeface="Calibri"/>
                          <a:ea typeface="Calibri"/>
                          <a:cs typeface="Calibri"/>
                          <a:sym typeface="Calibri"/>
                        </a:rPr>
                        <a:t>dog</a:t>
                      </a:r>
                      <a:endParaRPr u="none" strike="noStrike" cap="none">
                        <a:latin typeface="Calibri"/>
                        <a:ea typeface="Calibri"/>
                        <a:cs typeface="Calibri"/>
                        <a:sym typeface="Calibri"/>
                      </a:endParaRPr>
                    </a:p>
                  </a:txBody>
                  <a:tcPr marL="91450" marR="91450" marT="45725" marB="45725">
                    <a:solidFill>
                      <a:srgbClr val="EFEFEF"/>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IE" u="none" strike="noStrike" cap="none">
                          <a:solidFill>
                            <a:schemeClr val="dk1"/>
                          </a:solidFill>
                          <a:latin typeface="Calibri"/>
                          <a:ea typeface="Calibri"/>
                          <a:cs typeface="Calibri"/>
                          <a:sym typeface="Calibri"/>
                        </a:rPr>
                        <a:t>3</a:t>
                      </a:r>
                      <a:endParaRPr u="none" strike="noStrike" cap="none">
                        <a:latin typeface="Calibri"/>
                        <a:ea typeface="Calibri"/>
                        <a:cs typeface="Calibri"/>
                        <a:sym typeface="Calibri"/>
                      </a:endParaRPr>
                    </a:p>
                  </a:txBody>
                  <a:tcPr marL="91450" marR="91450" marT="45725" marB="45725">
                    <a:solidFill>
                      <a:srgbClr val="CCCCCC"/>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IE" u="none" strike="noStrike" cap="none">
                          <a:solidFill>
                            <a:schemeClr val="dk1"/>
                          </a:solidFill>
                          <a:latin typeface="Calibri"/>
                          <a:ea typeface="Calibri"/>
                          <a:cs typeface="Calibri"/>
                          <a:sym typeface="Calibri"/>
                        </a:rPr>
                        <a:t>1</a:t>
                      </a:r>
                      <a:endParaRPr u="none" strike="noStrike" cap="none">
                        <a:latin typeface="Calibri"/>
                        <a:ea typeface="Calibri"/>
                        <a:cs typeface="Calibri"/>
                        <a:sym typeface="Calibri"/>
                      </a:endParaRPr>
                    </a:p>
                  </a:txBody>
                  <a:tcPr marL="91450" marR="91450" marT="45725" marB="45725">
                    <a:solidFill>
                      <a:srgbClr val="CCCCCC"/>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IE" u="none" strike="noStrike" cap="none">
                          <a:solidFill>
                            <a:schemeClr val="dk1"/>
                          </a:solidFill>
                          <a:latin typeface="Calibri"/>
                          <a:ea typeface="Calibri"/>
                          <a:cs typeface="Calibri"/>
                          <a:sym typeface="Calibri"/>
                        </a:rPr>
                        <a:t>1</a:t>
                      </a:r>
                      <a:endParaRPr u="none" strike="noStrike" cap="none">
                        <a:latin typeface="Calibri"/>
                        <a:ea typeface="Calibri"/>
                        <a:cs typeface="Calibri"/>
                        <a:sym typeface="Calibri"/>
                      </a:endParaRPr>
                    </a:p>
                  </a:txBody>
                  <a:tcPr marL="91450" marR="91450" marT="45725" marB="45725">
                    <a:solidFill>
                      <a:srgbClr val="CCCCCC"/>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IE" u="none" strike="noStrike" cap="none">
                          <a:solidFill>
                            <a:schemeClr val="dk1"/>
                          </a:solidFill>
                          <a:latin typeface="Calibri"/>
                          <a:ea typeface="Calibri"/>
                          <a:cs typeface="Calibri"/>
                          <a:sym typeface="Calibri"/>
                        </a:rPr>
                        <a:t>0</a:t>
                      </a:r>
                      <a:endParaRPr u="none" strike="noStrike" cap="none">
                        <a:latin typeface="Calibri"/>
                        <a:ea typeface="Calibri"/>
                        <a:cs typeface="Calibri"/>
                        <a:sym typeface="Calibri"/>
                      </a:endParaRPr>
                    </a:p>
                  </a:txBody>
                  <a:tcPr marL="91450" marR="91450" marT="45725" marB="45725">
                    <a:solidFill>
                      <a:srgbClr val="CCCCCC"/>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IE" u="none" strike="noStrike" cap="none">
                          <a:solidFill>
                            <a:schemeClr val="dk1"/>
                          </a:solidFill>
                          <a:latin typeface="Calibri"/>
                          <a:ea typeface="Calibri"/>
                          <a:cs typeface="Calibri"/>
                          <a:sym typeface="Calibri"/>
                        </a:rPr>
                        <a:t>1</a:t>
                      </a:r>
                      <a:endParaRPr u="none" strike="noStrike" cap="none">
                        <a:latin typeface="Calibri"/>
                        <a:ea typeface="Calibri"/>
                        <a:cs typeface="Calibri"/>
                        <a:sym typeface="Calibri"/>
                      </a:endParaRPr>
                    </a:p>
                  </a:txBody>
                  <a:tcPr marL="91450" marR="91450" marT="45725" marB="45725">
                    <a:solidFill>
                      <a:srgbClr val="CCCCCC"/>
                    </a:solidFill>
                  </a:tcPr>
                </a:tc>
                <a:extLst>
                  <a:ext uri="{0D108BD9-81ED-4DB2-BD59-A6C34878D82A}">
                    <a16:rowId xmlns:a16="http://schemas.microsoft.com/office/drawing/2014/main" val="10001"/>
                  </a:ext>
                </a:extLst>
              </a:tr>
              <a:tr h="254000">
                <a:tc>
                  <a:txBody>
                    <a:bodyPr/>
                    <a:lstStyle/>
                    <a:p>
                      <a:pPr marL="0" marR="0" lvl="0" indent="0" algn="l" rtl="0">
                        <a:lnSpc>
                          <a:spcPct val="100000"/>
                        </a:lnSpc>
                        <a:spcBef>
                          <a:spcPts val="0"/>
                        </a:spcBef>
                        <a:spcAft>
                          <a:spcPts val="0"/>
                        </a:spcAft>
                        <a:buClr>
                          <a:srgbClr val="000000"/>
                        </a:buClr>
                        <a:buSzPts val="2000"/>
                        <a:buFont typeface="Arial"/>
                        <a:buNone/>
                      </a:pPr>
                      <a:r>
                        <a:rPr lang="en-IE" b="1" i="1" u="none" strike="noStrike" cap="none">
                          <a:solidFill>
                            <a:schemeClr val="dk1"/>
                          </a:solidFill>
                          <a:latin typeface="Calibri"/>
                          <a:ea typeface="Calibri"/>
                          <a:cs typeface="Calibri"/>
                          <a:sym typeface="Calibri"/>
                        </a:rPr>
                        <a:t>child</a:t>
                      </a:r>
                      <a:endParaRPr u="none" strike="noStrike" cap="none">
                        <a:latin typeface="Calibri"/>
                        <a:ea typeface="Calibri"/>
                        <a:cs typeface="Calibri"/>
                        <a:sym typeface="Calibri"/>
                      </a:endParaRPr>
                    </a:p>
                  </a:txBody>
                  <a:tcPr marL="91450" marR="91450" marT="45725" marB="45725">
                    <a:solidFill>
                      <a:srgbClr val="EFEFEF"/>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IE" u="none" strike="noStrike" cap="none">
                          <a:solidFill>
                            <a:schemeClr val="dk1"/>
                          </a:solidFill>
                          <a:latin typeface="Calibri"/>
                          <a:ea typeface="Calibri"/>
                          <a:cs typeface="Calibri"/>
                          <a:sym typeface="Calibri"/>
                        </a:rPr>
                        <a:t>3</a:t>
                      </a:r>
                      <a:endParaRPr u="none" strike="noStrike" cap="none">
                        <a:latin typeface="Calibri"/>
                        <a:ea typeface="Calibri"/>
                        <a:cs typeface="Calibri"/>
                        <a:sym typeface="Calibri"/>
                      </a:endParaRPr>
                    </a:p>
                  </a:txBody>
                  <a:tcPr marL="91450" marR="91450" marT="45725" marB="45725">
                    <a:solidFill>
                      <a:srgbClr val="CCCCCC"/>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IE" u="none" strike="noStrike" cap="none">
                          <a:solidFill>
                            <a:schemeClr val="dk1"/>
                          </a:solidFill>
                          <a:latin typeface="Calibri"/>
                          <a:ea typeface="Calibri"/>
                          <a:cs typeface="Calibri"/>
                          <a:sym typeface="Calibri"/>
                        </a:rPr>
                        <a:t>1</a:t>
                      </a:r>
                      <a:endParaRPr u="none" strike="noStrike" cap="none">
                        <a:latin typeface="Calibri"/>
                        <a:ea typeface="Calibri"/>
                        <a:cs typeface="Calibri"/>
                        <a:sym typeface="Calibri"/>
                      </a:endParaRPr>
                    </a:p>
                  </a:txBody>
                  <a:tcPr marL="91450" marR="91450" marT="45725" marB="45725">
                    <a:solidFill>
                      <a:srgbClr val="CCCCCC"/>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IE" u="none" strike="noStrike" cap="none">
                          <a:solidFill>
                            <a:schemeClr val="dk1"/>
                          </a:solidFill>
                          <a:latin typeface="Calibri"/>
                          <a:ea typeface="Calibri"/>
                          <a:cs typeface="Calibri"/>
                          <a:sym typeface="Calibri"/>
                        </a:rPr>
                        <a:t>1</a:t>
                      </a:r>
                      <a:endParaRPr u="none" strike="noStrike" cap="none">
                        <a:latin typeface="Calibri"/>
                        <a:ea typeface="Calibri"/>
                        <a:cs typeface="Calibri"/>
                        <a:sym typeface="Calibri"/>
                      </a:endParaRPr>
                    </a:p>
                  </a:txBody>
                  <a:tcPr marL="91450" marR="91450" marT="45725" marB="45725">
                    <a:solidFill>
                      <a:srgbClr val="CCCCCC"/>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IE" u="none" strike="noStrike" cap="none">
                          <a:solidFill>
                            <a:schemeClr val="dk1"/>
                          </a:solidFill>
                          <a:latin typeface="Calibri"/>
                          <a:ea typeface="Calibri"/>
                          <a:cs typeface="Calibri"/>
                          <a:sym typeface="Calibri"/>
                        </a:rPr>
                        <a:t>0</a:t>
                      </a:r>
                      <a:endParaRPr u="none" strike="noStrike" cap="none">
                        <a:latin typeface="Calibri"/>
                        <a:ea typeface="Calibri"/>
                        <a:cs typeface="Calibri"/>
                        <a:sym typeface="Calibri"/>
                      </a:endParaRPr>
                    </a:p>
                  </a:txBody>
                  <a:tcPr marL="91450" marR="91450" marT="45725" marB="45725">
                    <a:solidFill>
                      <a:srgbClr val="CCCCCC"/>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IE" u="none" strike="noStrike" cap="none">
                          <a:solidFill>
                            <a:schemeClr val="dk1"/>
                          </a:solidFill>
                          <a:latin typeface="Calibri"/>
                          <a:ea typeface="Calibri"/>
                          <a:cs typeface="Calibri"/>
                          <a:sym typeface="Calibri"/>
                        </a:rPr>
                        <a:t>1</a:t>
                      </a:r>
                      <a:endParaRPr u="none" strike="noStrike" cap="none">
                        <a:latin typeface="Calibri"/>
                        <a:ea typeface="Calibri"/>
                        <a:cs typeface="Calibri"/>
                        <a:sym typeface="Calibri"/>
                      </a:endParaRPr>
                    </a:p>
                  </a:txBody>
                  <a:tcPr marL="91450" marR="91450" marT="45725" marB="45725">
                    <a:solidFill>
                      <a:srgbClr val="CCCCCC"/>
                    </a:solidFill>
                  </a:tcPr>
                </a:tc>
                <a:extLst>
                  <a:ext uri="{0D108BD9-81ED-4DB2-BD59-A6C34878D82A}">
                    <a16:rowId xmlns:a16="http://schemas.microsoft.com/office/drawing/2014/main" val="10002"/>
                  </a:ext>
                </a:extLst>
              </a:tr>
            </a:tbl>
          </a:graphicData>
        </a:graphic>
      </p:graphicFrame>
      <p:sp>
        <p:nvSpPr>
          <p:cNvPr id="791" name="Google Shape;791;p56"/>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166</a:t>
            </a:fld>
            <a:endParaRPr/>
          </a:p>
        </p:txBody>
      </p:sp>
    </p:spTree>
    <p:extLst>
      <p:ext uri="{BB962C8B-B14F-4D97-AF65-F5344CB8AC3E}">
        <p14:creationId xmlns:p14="http://schemas.microsoft.com/office/powerpoint/2010/main" val="24677947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57"/>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Word Similarity &amp; Relatedness </a:t>
            </a:r>
            <a:endParaRPr/>
          </a:p>
        </p:txBody>
      </p:sp>
      <p:sp>
        <p:nvSpPr>
          <p:cNvPr id="797" name="Google Shape;797;p57"/>
          <p:cNvSpPr/>
          <p:nvPr/>
        </p:nvSpPr>
        <p:spPr>
          <a:xfrm>
            <a:off x="5473862" y="6135300"/>
            <a:ext cx="6636300" cy="2769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r>
              <a:rPr lang="en-IE" sz="1200" i="1"/>
              <a:t>Example from </a:t>
            </a:r>
            <a:r>
              <a:rPr lang="en-IE" sz="1200" i="1" u="sng">
                <a:solidFill>
                  <a:schemeClr val="hlink"/>
                </a:solidFill>
                <a:hlinkClick r:id="rId3"/>
              </a:rPr>
              <a:t>http://disi.unitn.it/~bernardi/Courses/CL/Slides/ds_semantics.pdf</a:t>
            </a:r>
            <a:r>
              <a:rPr lang="en-IE" sz="1200" i="1"/>
              <a:t> </a:t>
            </a:r>
            <a:endParaRPr/>
          </a:p>
        </p:txBody>
      </p:sp>
      <p:pic>
        <p:nvPicPr>
          <p:cNvPr id="798" name="Google Shape;798;p57"/>
          <p:cNvPicPr preferRelativeResize="0"/>
          <p:nvPr/>
        </p:nvPicPr>
        <p:blipFill rotWithShape="1">
          <a:blip r:embed="rId4">
            <a:alphaModFix/>
          </a:blip>
          <a:srcRect l="35696" t="35074" r="25089" b="18122"/>
          <a:stretch/>
        </p:blipFill>
        <p:spPr>
          <a:xfrm>
            <a:off x="5154450" y="1315225"/>
            <a:ext cx="6859051" cy="4605374"/>
          </a:xfrm>
          <a:prstGeom prst="rect">
            <a:avLst/>
          </a:prstGeom>
          <a:noFill/>
          <a:ln>
            <a:noFill/>
          </a:ln>
        </p:spPr>
      </p:pic>
      <p:sp>
        <p:nvSpPr>
          <p:cNvPr id="799" name="Google Shape;799;p57"/>
          <p:cNvSpPr txBox="1">
            <a:spLocks noGrp="1"/>
          </p:cNvSpPr>
          <p:nvPr>
            <p:ph type="body" idx="1"/>
          </p:nvPr>
        </p:nvSpPr>
        <p:spPr>
          <a:xfrm>
            <a:off x="838200" y="1524963"/>
            <a:ext cx="4316100" cy="1747500"/>
          </a:xfrm>
          <a:prstGeom prst="rect">
            <a:avLst/>
          </a:prstGeom>
          <a:noFill/>
          <a:ln>
            <a:noFill/>
          </a:ln>
        </p:spPr>
        <p:txBody>
          <a:bodyPr spcFirstLastPara="1" wrap="square" lIns="91425" tIns="91425" rIns="91425" bIns="91425" anchor="t" anchorCtr="0">
            <a:noAutofit/>
          </a:bodyPr>
          <a:lstStyle/>
          <a:p>
            <a:pPr marL="0" marR="0" lvl="2" indent="0" algn="l" rtl="0">
              <a:lnSpc>
                <a:spcPct val="100000"/>
              </a:lnSpc>
              <a:spcBef>
                <a:spcPts val="0"/>
              </a:spcBef>
              <a:spcAft>
                <a:spcPts val="0"/>
              </a:spcAft>
              <a:buClr>
                <a:srgbClr val="3F3F3F"/>
              </a:buClr>
              <a:buSzPts val="2000"/>
              <a:buFont typeface="Arial"/>
              <a:buNone/>
            </a:pPr>
            <a:r>
              <a:rPr lang="en-IE" sz="2400"/>
              <a:t>Similarity of </a:t>
            </a:r>
            <a:r>
              <a:rPr lang="en-IE" sz="2400" i="1"/>
              <a:t>cat </a:t>
            </a:r>
            <a:r>
              <a:rPr lang="en-IE" sz="2400"/>
              <a:t>to other words in the British National Corpus</a:t>
            </a:r>
            <a:endParaRPr sz="2400"/>
          </a:p>
          <a:p>
            <a:pPr marL="0" marR="0" lvl="2" indent="0" algn="l" rtl="0">
              <a:lnSpc>
                <a:spcPct val="100000"/>
              </a:lnSpc>
              <a:spcBef>
                <a:spcPts val="600"/>
              </a:spcBef>
              <a:spcAft>
                <a:spcPts val="600"/>
              </a:spcAft>
              <a:buClr>
                <a:srgbClr val="3F3F3F"/>
              </a:buClr>
              <a:buSzPts val="2000"/>
              <a:buFont typeface="Arial"/>
              <a:buNone/>
            </a:pPr>
            <a:r>
              <a:rPr lang="en-IE" sz="2400"/>
              <a:t>Notice ‘relatedness’ instead of ‘similarity’ in many cases</a:t>
            </a:r>
            <a:endParaRPr sz="2400"/>
          </a:p>
        </p:txBody>
      </p:sp>
      <p:sp>
        <p:nvSpPr>
          <p:cNvPr id="800" name="Google Shape;800;p57"/>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IE"/>
              <a:t>167</a:t>
            </a:fld>
            <a:endParaRPr/>
          </a:p>
        </p:txBody>
      </p:sp>
    </p:spTree>
    <p:extLst>
      <p:ext uri="{BB962C8B-B14F-4D97-AF65-F5344CB8AC3E}">
        <p14:creationId xmlns:p14="http://schemas.microsoft.com/office/powerpoint/2010/main" val="34253255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58"/>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Visualizing Word Similarity </a:t>
            </a:r>
            <a:endParaRPr/>
          </a:p>
        </p:txBody>
      </p:sp>
      <p:sp>
        <p:nvSpPr>
          <p:cNvPr id="806" name="Google Shape;806;p58"/>
          <p:cNvSpPr/>
          <p:nvPr/>
        </p:nvSpPr>
        <p:spPr>
          <a:xfrm>
            <a:off x="6582426" y="6135300"/>
            <a:ext cx="5557500" cy="2769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r>
              <a:rPr lang="en-IE" sz="1200" i="1" u="sng">
                <a:solidFill>
                  <a:schemeClr val="hlink"/>
                </a:solidFill>
                <a:hlinkClick r:id="rId3"/>
              </a:rPr>
              <a:t>https://en.wikipedia.org/wiki/Principal_component_analysis</a:t>
            </a:r>
            <a:r>
              <a:rPr lang="en-IE" sz="1200" i="1"/>
              <a:t> </a:t>
            </a:r>
            <a:endParaRPr sz="1200" i="1"/>
          </a:p>
        </p:txBody>
      </p:sp>
      <p:pic>
        <p:nvPicPr>
          <p:cNvPr id="807" name="Google Shape;807;p58"/>
          <p:cNvPicPr preferRelativeResize="0"/>
          <p:nvPr/>
        </p:nvPicPr>
        <p:blipFill rotWithShape="1">
          <a:blip r:embed="rId4">
            <a:alphaModFix/>
          </a:blip>
          <a:srcRect l="23976" t="27186" r="27240" b="18365"/>
          <a:stretch/>
        </p:blipFill>
        <p:spPr>
          <a:xfrm>
            <a:off x="5500875" y="1677375"/>
            <a:ext cx="6548501" cy="4111301"/>
          </a:xfrm>
          <a:prstGeom prst="rect">
            <a:avLst/>
          </a:prstGeom>
          <a:noFill/>
          <a:ln>
            <a:noFill/>
          </a:ln>
        </p:spPr>
      </p:pic>
      <p:sp>
        <p:nvSpPr>
          <p:cNvPr id="808" name="Google Shape;808;p58"/>
          <p:cNvSpPr txBox="1">
            <a:spLocks noGrp="1"/>
          </p:cNvSpPr>
          <p:nvPr>
            <p:ph type="body" idx="1"/>
          </p:nvPr>
        </p:nvSpPr>
        <p:spPr>
          <a:xfrm>
            <a:off x="838200" y="1524975"/>
            <a:ext cx="4656900" cy="1747500"/>
          </a:xfrm>
          <a:prstGeom prst="rect">
            <a:avLst/>
          </a:prstGeom>
          <a:noFill/>
          <a:ln>
            <a:noFill/>
          </a:ln>
        </p:spPr>
        <p:txBody>
          <a:bodyPr spcFirstLastPara="1" wrap="square" lIns="91425" tIns="91425" rIns="91425" bIns="91425" anchor="t" anchorCtr="0">
            <a:noAutofit/>
          </a:bodyPr>
          <a:lstStyle/>
          <a:p>
            <a:pPr marL="0" lvl="2" indent="0" algn="l" rtl="0">
              <a:lnSpc>
                <a:spcPct val="100000"/>
              </a:lnSpc>
              <a:spcBef>
                <a:spcPts val="0"/>
              </a:spcBef>
              <a:spcAft>
                <a:spcPts val="0"/>
              </a:spcAft>
              <a:buClr>
                <a:srgbClr val="3F3F3F"/>
              </a:buClr>
              <a:buSzPts val="2000"/>
              <a:buFont typeface="Arial"/>
              <a:buNone/>
            </a:pPr>
            <a:r>
              <a:rPr lang="en-IE" sz="2400"/>
              <a:t>Principal Component Analysis (PCA) to project into 2D space</a:t>
            </a:r>
            <a:endParaRPr sz="2400"/>
          </a:p>
          <a:p>
            <a:pPr marL="0" marR="0" lvl="2" indent="0" algn="l" rtl="0">
              <a:lnSpc>
                <a:spcPct val="100000"/>
              </a:lnSpc>
              <a:spcBef>
                <a:spcPts val="600"/>
              </a:spcBef>
              <a:spcAft>
                <a:spcPts val="600"/>
              </a:spcAft>
              <a:buClr>
                <a:srgbClr val="3F3F3F"/>
              </a:buClr>
              <a:buSzPts val="2000"/>
              <a:buFont typeface="Arial"/>
              <a:buNone/>
            </a:pPr>
            <a:endParaRPr sz="2400"/>
          </a:p>
        </p:txBody>
      </p:sp>
      <p:sp>
        <p:nvSpPr>
          <p:cNvPr id="809" name="Google Shape;809;p58"/>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IE"/>
              <a:t>168</a:t>
            </a:fld>
            <a:endParaRPr/>
          </a:p>
        </p:txBody>
      </p:sp>
    </p:spTree>
    <p:extLst>
      <p:ext uri="{BB962C8B-B14F-4D97-AF65-F5344CB8AC3E}">
        <p14:creationId xmlns:p14="http://schemas.microsoft.com/office/powerpoint/2010/main" val="35793985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5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Overview</a:t>
            </a:r>
            <a:endParaRPr/>
          </a:p>
        </p:txBody>
      </p:sp>
      <p:sp>
        <p:nvSpPr>
          <p:cNvPr id="815" name="Google Shape;815;p59"/>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rgbClr val="3F3F3F"/>
              </a:buClr>
              <a:buSzPts val="2800"/>
              <a:buFont typeface="Arial"/>
              <a:buNone/>
            </a:pPr>
            <a:r>
              <a:rPr lang="en-IE" sz="3200"/>
              <a:t>Vector Space Model </a:t>
            </a:r>
            <a:endParaRPr sz="3200"/>
          </a:p>
          <a:p>
            <a:pPr marL="0" marR="0" lvl="0" indent="0" algn="l" rtl="0">
              <a:lnSpc>
                <a:spcPct val="100000"/>
              </a:lnSpc>
              <a:spcBef>
                <a:spcPts val="1000"/>
              </a:spcBef>
              <a:spcAft>
                <a:spcPts val="0"/>
              </a:spcAft>
              <a:buClr>
                <a:srgbClr val="3F3F3F"/>
              </a:buClr>
              <a:buSzPts val="2800"/>
              <a:buFont typeface="Arial"/>
              <a:buNone/>
            </a:pPr>
            <a:r>
              <a:rPr lang="en-IE" sz="3200" b="0" i="0" u="none" strike="noStrike" cap="none">
                <a:solidFill>
                  <a:srgbClr val="3F3F3F"/>
                </a:solidFill>
                <a:latin typeface="Calibri"/>
                <a:ea typeface="Calibri"/>
                <a:cs typeface="Calibri"/>
                <a:sym typeface="Calibri"/>
              </a:rPr>
              <a:t>Distributional Semantics</a:t>
            </a:r>
            <a:endParaRPr sz="3200" b="0" i="0" u="none" strike="noStrike" cap="none">
              <a:solidFill>
                <a:srgbClr val="3F3F3F"/>
              </a:solidFill>
              <a:latin typeface="Calibri"/>
              <a:ea typeface="Calibri"/>
              <a:cs typeface="Calibri"/>
              <a:sym typeface="Calibri"/>
            </a:endParaRPr>
          </a:p>
          <a:p>
            <a:pPr marL="0" marR="0" lvl="0" indent="0" algn="l" rtl="0">
              <a:lnSpc>
                <a:spcPct val="100000"/>
              </a:lnSpc>
              <a:spcBef>
                <a:spcPts val="1000"/>
              </a:spcBef>
              <a:spcAft>
                <a:spcPts val="0"/>
              </a:spcAft>
              <a:buClr>
                <a:srgbClr val="3F3F3F"/>
              </a:buClr>
              <a:buSzPts val="2800"/>
              <a:buFont typeface="Arial"/>
              <a:buNone/>
            </a:pPr>
            <a:r>
              <a:rPr lang="en-IE" sz="3200" b="1"/>
              <a:t>Context in Distributional Representations</a:t>
            </a:r>
            <a:endParaRPr sz="3200" b="1"/>
          </a:p>
          <a:p>
            <a:pPr marL="0" lvl="0" indent="0" algn="l" rtl="0">
              <a:lnSpc>
                <a:spcPct val="100000"/>
              </a:lnSpc>
              <a:spcBef>
                <a:spcPts val="1000"/>
              </a:spcBef>
              <a:spcAft>
                <a:spcPts val="0"/>
              </a:spcAft>
              <a:buClr>
                <a:srgbClr val="3F3F3F"/>
              </a:buClr>
              <a:buSzPts val="2800"/>
              <a:buFont typeface="Arial"/>
              <a:buNone/>
            </a:pPr>
            <a:r>
              <a:rPr lang="en-IE" sz="3200"/>
              <a:t>Word Embeddings </a:t>
            </a:r>
            <a:endParaRPr sz="3200"/>
          </a:p>
          <a:p>
            <a:pPr marL="0" lvl="0" indent="0" algn="l" rtl="0">
              <a:lnSpc>
                <a:spcPct val="100000"/>
              </a:lnSpc>
              <a:spcBef>
                <a:spcPts val="1000"/>
              </a:spcBef>
              <a:spcAft>
                <a:spcPts val="0"/>
              </a:spcAft>
              <a:buClr>
                <a:srgbClr val="3F3F3F"/>
              </a:buClr>
              <a:buSzPts val="2800"/>
              <a:buFont typeface="Arial"/>
              <a:buNone/>
            </a:pPr>
            <a:endParaRPr sz="3200"/>
          </a:p>
          <a:p>
            <a:pPr marL="0" marR="0" lvl="0" indent="0" algn="l" rtl="0">
              <a:lnSpc>
                <a:spcPct val="90000"/>
              </a:lnSpc>
              <a:spcBef>
                <a:spcPts val="1600"/>
              </a:spcBef>
              <a:spcAft>
                <a:spcPts val="0"/>
              </a:spcAft>
              <a:buClr>
                <a:srgbClr val="3F3F3F"/>
              </a:buClr>
              <a:buSzPts val="2800"/>
              <a:buFont typeface="Arial"/>
              <a:buNone/>
            </a:pPr>
            <a:endParaRPr sz="3200"/>
          </a:p>
        </p:txBody>
      </p:sp>
      <p:sp>
        <p:nvSpPr>
          <p:cNvPr id="816" name="Google Shape;816;p59"/>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169</a:t>
            </a:fld>
            <a:endParaRPr/>
          </a:p>
        </p:txBody>
      </p:sp>
    </p:spTree>
    <p:extLst>
      <p:ext uri="{BB962C8B-B14F-4D97-AF65-F5344CB8AC3E}">
        <p14:creationId xmlns:p14="http://schemas.microsoft.com/office/powerpoint/2010/main" val="24093349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43"/>
          <p:cNvSpPr txBox="1">
            <a:spLocks noGrp="1"/>
          </p:cNvSpPr>
          <p:nvPr>
            <p:ph type="title"/>
          </p:nvPr>
        </p:nvSpPr>
        <p:spPr>
          <a:xfrm>
            <a:off x="838200" y="365125"/>
            <a:ext cx="10911300" cy="13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75114A"/>
              </a:buClr>
              <a:buSzPts val="4400"/>
              <a:buFont typeface="Calibri"/>
              <a:buNone/>
            </a:pPr>
            <a:r>
              <a:rPr lang="en-IE"/>
              <a:t>Chatbots - Dialog Systems</a:t>
            </a:r>
            <a:endParaRPr/>
          </a:p>
          <a:p>
            <a:pPr marL="0" marR="0" lvl="0" indent="0" algn="l" rtl="0">
              <a:lnSpc>
                <a:spcPct val="90000"/>
              </a:lnSpc>
              <a:spcBef>
                <a:spcPts val="0"/>
              </a:spcBef>
              <a:spcAft>
                <a:spcPts val="0"/>
              </a:spcAft>
              <a:buNone/>
            </a:pPr>
            <a:endParaRPr/>
          </a:p>
          <a:p>
            <a:pPr marL="0" marR="0" lvl="0" indent="0" algn="l" rtl="0">
              <a:lnSpc>
                <a:spcPct val="90000"/>
              </a:lnSpc>
              <a:spcBef>
                <a:spcPts val="0"/>
              </a:spcBef>
              <a:spcAft>
                <a:spcPts val="0"/>
              </a:spcAft>
              <a:buNone/>
            </a:pPr>
            <a:endParaRPr/>
          </a:p>
        </p:txBody>
      </p:sp>
      <p:pic>
        <p:nvPicPr>
          <p:cNvPr id="569" name="Google Shape;569;p43" descr="http://cdn2.expertreviews.co.uk/sites/expertreviews/files/2015/08/facebook_m_screenshot2.jpg"/>
          <p:cNvPicPr preferRelativeResize="0"/>
          <p:nvPr/>
        </p:nvPicPr>
        <p:blipFill rotWithShape="1">
          <a:blip r:embed="rId3">
            <a:alphaModFix/>
          </a:blip>
          <a:srcRect/>
          <a:stretch/>
        </p:blipFill>
        <p:spPr>
          <a:xfrm>
            <a:off x="2423592" y="1412776"/>
            <a:ext cx="6793054" cy="442424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60"/>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Context </a:t>
            </a:r>
            <a:endParaRPr/>
          </a:p>
        </p:txBody>
      </p:sp>
      <p:sp>
        <p:nvSpPr>
          <p:cNvPr id="822" name="Google Shape;822;p60"/>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1000"/>
              </a:spcBef>
              <a:spcAft>
                <a:spcPts val="0"/>
              </a:spcAft>
              <a:buClr>
                <a:srgbClr val="3F3F3F"/>
              </a:buClr>
              <a:buSzPts val="2800"/>
              <a:buFont typeface="Arial"/>
              <a:buNone/>
            </a:pPr>
            <a:r>
              <a:rPr lang="en-IE"/>
              <a:t>Context </a:t>
            </a:r>
            <a:r>
              <a:rPr lang="en-IE" b="1"/>
              <a:t>window </a:t>
            </a:r>
            <a:endParaRPr/>
          </a:p>
          <a:p>
            <a:pPr marL="0" marR="0" lvl="0" indent="457200" algn="l" rtl="0">
              <a:lnSpc>
                <a:spcPct val="90000"/>
              </a:lnSpc>
              <a:spcBef>
                <a:spcPts val="1000"/>
              </a:spcBef>
              <a:spcAft>
                <a:spcPts val="0"/>
              </a:spcAft>
              <a:buClr>
                <a:srgbClr val="3F3F3F"/>
              </a:buClr>
              <a:buSzPts val="2800"/>
              <a:buFont typeface="Arial"/>
              <a:buNone/>
            </a:pPr>
            <a:r>
              <a:rPr lang="en-IE" sz="2400"/>
              <a:t>document, sentence, phrase, word sequence </a:t>
            </a:r>
            <a:endParaRPr sz="2400"/>
          </a:p>
          <a:p>
            <a:pPr marL="0" marR="0" lvl="0" indent="0" algn="l" rtl="0">
              <a:lnSpc>
                <a:spcPct val="90000"/>
              </a:lnSpc>
              <a:spcBef>
                <a:spcPts val="1000"/>
              </a:spcBef>
              <a:spcAft>
                <a:spcPts val="0"/>
              </a:spcAft>
              <a:buClr>
                <a:srgbClr val="3F3F3F"/>
              </a:buClr>
              <a:buSzPts val="2800"/>
              <a:buFont typeface="Arial"/>
              <a:buNone/>
            </a:pPr>
            <a:r>
              <a:rPr lang="en-IE"/>
              <a:t>Context </a:t>
            </a:r>
            <a:r>
              <a:rPr lang="en-IE" b="1"/>
              <a:t>content </a:t>
            </a:r>
            <a:endParaRPr/>
          </a:p>
          <a:p>
            <a:pPr marL="0" marR="0" lvl="0" indent="457200" algn="l" rtl="0">
              <a:lnSpc>
                <a:spcPct val="90000"/>
              </a:lnSpc>
              <a:spcBef>
                <a:spcPts val="1000"/>
              </a:spcBef>
              <a:spcAft>
                <a:spcPts val="0"/>
              </a:spcAft>
              <a:buClr>
                <a:srgbClr val="3F3F3F"/>
              </a:buClr>
              <a:buSzPts val="2800"/>
              <a:buFont typeface="Arial"/>
              <a:buNone/>
            </a:pPr>
            <a:r>
              <a:rPr lang="en-IE" sz="2400"/>
              <a:t>stopwords, specific part-of-speech, syntactic dependencies, etc.</a:t>
            </a:r>
            <a:endParaRPr sz="2400"/>
          </a:p>
          <a:p>
            <a:pPr marL="0" marR="0" lvl="0" indent="0" algn="l" rtl="0">
              <a:lnSpc>
                <a:spcPct val="90000"/>
              </a:lnSpc>
              <a:spcBef>
                <a:spcPts val="1000"/>
              </a:spcBef>
              <a:spcAft>
                <a:spcPts val="0"/>
              </a:spcAft>
              <a:buClr>
                <a:srgbClr val="3F3F3F"/>
              </a:buClr>
              <a:buSzPts val="2800"/>
              <a:buFont typeface="Arial"/>
              <a:buNone/>
            </a:pPr>
            <a:r>
              <a:rPr lang="en-IE"/>
              <a:t>Context </a:t>
            </a:r>
            <a:r>
              <a:rPr lang="en-IE" b="1"/>
              <a:t>weights </a:t>
            </a:r>
            <a:endParaRPr/>
          </a:p>
          <a:p>
            <a:pPr marL="0" marR="0" lvl="0" indent="457200" algn="l" rtl="0">
              <a:lnSpc>
                <a:spcPct val="90000"/>
              </a:lnSpc>
              <a:spcBef>
                <a:spcPts val="1000"/>
              </a:spcBef>
              <a:spcAft>
                <a:spcPts val="0"/>
              </a:spcAft>
              <a:buClr>
                <a:srgbClr val="3F3F3F"/>
              </a:buClr>
              <a:buSzPts val="2800"/>
              <a:buFont typeface="Arial"/>
              <a:buNone/>
            </a:pPr>
            <a:r>
              <a:rPr lang="en-IE" sz="2400"/>
              <a:t>measure of co-occurrence strength between target and context words </a:t>
            </a:r>
            <a:endParaRPr sz="2400"/>
          </a:p>
        </p:txBody>
      </p:sp>
      <p:sp>
        <p:nvSpPr>
          <p:cNvPr id="823" name="Google Shape;823;p60"/>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IE"/>
              <a:t>170</a:t>
            </a:fld>
            <a:endParaRPr/>
          </a:p>
        </p:txBody>
      </p:sp>
    </p:spTree>
    <p:extLst>
      <p:ext uri="{BB962C8B-B14F-4D97-AF65-F5344CB8AC3E}">
        <p14:creationId xmlns:p14="http://schemas.microsoft.com/office/powerpoint/2010/main" val="42799396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61"/>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Context </a:t>
            </a:r>
            <a:r>
              <a:rPr lang="en-IE"/>
              <a:t>Window </a:t>
            </a:r>
            <a:r>
              <a:rPr lang="en-IE" sz="4400" b="0" i="0" u="none" strike="noStrike" cap="none">
                <a:solidFill>
                  <a:srgbClr val="75114A"/>
                </a:solidFill>
                <a:latin typeface="Calibri"/>
                <a:ea typeface="Calibri"/>
                <a:cs typeface="Calibri"/>
                <a:sym typeface="Calibri"/>
              </a:rPr>
              <a:t>- </a:t>
            </a:r>
            <a:r>
              <a:rPr lang="en-IE"/>
              <a:t>Document </a:t>
            </a:r>
            <a:endParaRPr/>
          </a:p>
        </p:txBody>
      </p:sp>
      <p:sp>
        <p:nvSpPr>
          <p:cNvPr id="829" name="Google Shape;829;p61"/>
          <p:cNvSpPr txBox="1">
            <a:spLocks noGrp="1"/>
          </p:cNvSpPr>
          <p:nvPr>
            <p:ph type="body" idx="1"/>
          </p:nvPr>
        </p:nvSpPr>
        <p:spPr>
          <a:xfrm>
            <a:off x="838200" y="1390400"/>
            <a:ext cx="10515600" cy="4415400"/>
          </a:xfrm>
          <a:prstGeom prst="rect">
            <a:avLst/>
          </a:prstGeom>
          <a:noFill/>
          <a:ln>
            <a:noFill/>
          </a:ln>
        </p:spPr>
        <p:txBody>
          <a:bodyPr spcFirstLastPara="1" wrap="square" lIns="91425" tIns="91425" rIns="91425" bIns="91425" anchor="t" anchorCtr="0">
            <a:noAutofit/>
          </a:bodyPr>
          <a:lstStyle/>
          <a:p>
            <a:pPr marL="0" lvl="0" indent="0" algn="just" rtl="0">
              <a:spcBef>
                <a:spcPts val="1000"/>
              </a:spcBef>
              <a:spcAft>
                <a:spcPts val="0"/>
              </a:spcAft>
              <a:buClr>
                <a:srgbClr val="3F3F3F"/>
              </a:buClr>
              <a:buSzPts val="2800"/>
              <a:buFont typeface="Arial"/>
              <a:buNone/>
            </a:pPr>
            <a:r>
              <a:rPr lang="en-IE" sz="2400" i="1">
                <a:solidFill>
                  <a:srgbClr val="666666"/>
                </a:solidFill>
              </a:rPr>
              <a:t>As carnivores, </a:t>
            </a:r>
            <a:r>
              <a:rPr lang="en-IE" sz="2400" b="1" i="1">
                <a:solidFill>
                  <a:srgbClr val="666666"/>
                </a:solidFill>
              </a:rPr>
              <a:t>cat</a:t>
            </a:r>
            <a:r>
              <a:rPr lang="en-IE" sz="2400" i="1">
                <a:solidFill>
                  <a:srgbClr val="666666"/>
                </a:solidFill>
              </a:rPr>
              <a:t>s eat herbivores like mice and voles. Since these herbivores eat grass, the free-roaming </a:t>
            </a:r>
            <a:r>
              <a:rPr lang="en-IE" sz="2400" b="1" i="1">
                <a:solidFill>
                  <a:srgbClr val="666666"/>
                </a:solidFill>
              </a:rPr>
              <a:t>cat </a:t>
            </a:r>
            <a:r>
              <a:rPr lang="en-IE" sz="2400" i="1">
                <a:solidFill>
                  <a:srgbClr val="666666"/>
                </a:solidFill>
              </a:rPr>
              <a:t>ingests any grass inside its prey's stomach and intestines. Grass provides the </a:t>
            </a:r>
            <a:r>
              <a:rPr lang="en-IE" sz="2400" b="1" i="1">
                <a:solidFill>
                  <a:srgbClr val="666666"/>
                </a:solidFill>
              </a:rPr>
              <a:t>cat </a:t>
            </a:r>
            <a:r>
              <a:rPr lang="en-IE" sz="2400" i="1">
                <a:solidFill>
                  <a:srgbClr val="666666"/>
                </a:solidFill>
              </a:rPr>
              <a:t>with roughage, which helps move hair ingested during grooming along the gastrointestinal tract.</a:t>
            </a:r>
            <a:endParaRPr sz="2400" i="1">
              <a:solidFill>
                <a:srgbClr val="666666"/>
              </a:solidFill>
            </a:endParaRPr>
          </a:p>
          <a:p>
            <a:pPr marL="0" marR="0" lvl="0" indent="0" algn="just" rtl="0">
              <a:lnSpc>
                <a:spcPct val="90000"/>
              </a:lnSpc>
              <a:spcBef>
                <a:spcPts val="1000"/>
              </a:spcBef>
              <a:spcAft>
                <a:spcPts val="0"/>
              </a:spcAft>
              <a:buClr>
                <a:srgbClr val="3F3F3F"/>
              </a:buClr>
              <a:buSzPts val="2800"/>
              <a:buFont typeface="Arial"/>
              <a:buNone/>
            </a:pPr>
            <a:r>
              <a:rPr lang="en-IE" sz="2400" i="1">
                <a:solidFill>
                  <a:srgbClr val="666666"/>
                </a:solidFill>
              </a:rPr>
              <a:t>A pet </a:t>
            </a:r>
            <a:r>
              <a:rPr lang="en-IE" sz="2400" b="1" i="1">
                <a:solidFill>
                  <a:srgbClr val="666666"/>
                </a:solidFill>
              </a:rPr>
              <a:t>cat </a:t>
            </a:r>
            <a:r>
              <a:rPr lang="en-IE" sz="2400" i="1">
                <a:solidFill>
                  <a:srgbClr val="666666"/>
                </a:solidFill>
              </a:rPr>
              <a:t>has been diagnosed with Covid-19, the first case of animal infection with coronavirus in the UK, the government has confirmed. The animal, which is said to have only experienced mild symptoms, is not believed to been involved in transmitting the disease to its owners or other humans and animals.</a:t>
            </a:r>
            <a:endParaRPr sz="2400" i="1">
              <a:solidFill>
                <a:srgbClr val="666666"/>
              </a:solidFill>
            </a:endParaRPr>
          </a:p>
          <a:p>
            <a:pPr marL="0" marR="0" lvl="0" indent="0" algn="just" rtl="0">
              <a:lnSpc>
                <a:spcPct val="90000"/>
              </a:lnSpc>
              <a:spcBef>
                <a:spcPts val="1000"/>
              </a:spcBef>
              <a:spcAft>
                <a:spcPts val="0"/>
              </a:spcAft>
              <a:buClr>
                <a:srgbClr val="3F3F3F"/>
              </a:buClr>
              <a:buSzPts val="2800"/>
              <a:buFont typeface="Arial"/>
              <a:buNone/>
            </a:pPr>
            <a:endParaRPr sz="2400" i="1">
              <a:solidFill>
                <a:srgbClr val="B45F06"/>
              </a:solidFill>
            </a:endParaRPr>
          </a:p>
        </p:txBody>
      </p:sp>
      <p:sp>
        <p:nvSpPr>
          <p:cNvPr id="830" name="Google Shape;830;p61"/>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IE"/>
              <a:t>171</a:t>
            </a:fld>
            <a:endParaRPr/>
          </a:p>
        </p:txBody>
      </p:sp>
    </p:spTree>
    <p:extLst>
      <p:ext uri="{BB962C8B-B14F-4D97-AF65-F5344CB8AC3E}">
        <p14:creationId xmlns:p14="http://schemas.microsoft.com/office/powerpoint/2010/main" val="19198963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62"/>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Context </a:t>
            </a:r>
            <a:r>
              <a:rPr lang="en-IE"/>
              <a:t>Window </a:t>
            </a:r>
            <a:r>
              <a:rPr lang="en-IE" sz="4400" b="0" i="0" u="none" strike="noStrike" cap="none">
                <a:solidFill>
                  <a:srgbClr val="75114A"/>
                </a:solidFill>
                <a:latin typeface="Calibri"/>
                <a:ea typeface="Calibri"/>
                <a:cs typeface="Calibri"/>
                <a:sym typeface="Calibri"/>
              </a:rPr>
              <a:t>- </a:t>
            </a:r>
            <a:r>
              <a:rPr lang="en-IE"/>
              <a:t>Sentence </a:t>
            </a:r>
            <a:endParaRPr/>
          </a:p>
        </p:txBody>
      </p:sp>
      <p:sp>
        <p:nvSpPr>
          <p:cNvPr id="836" name="Google Shape;836;p62"/>
          <p:cNvSpPr txBox="1">
            <a:spLocks noGrp="1"/>
          </p:cNvSpPr>
          <p:nvPr>
            <p:ph type="body" idx="1"/>
          </p:nvPr>
        </p:nvSpPr>
        <p:spPr>
          <a:xfrm>
            <a:off x="838200" y="1390400"/>
            <a:ext cx="10515600" cy="4248600"/>
          </a:xfrm>
          <a:prstGeom prst="rect">
            <a:avLst/>
          </a:prstGeom>
          <a:noFill/>
          <a:ln>
            <a:noFill/>
          </a:ln>
        </p:spPr>
        <p:txBody>
          <a:bodyPr spcFirstLastPara="1" wrap="square" lIns="91425" tIns="91425" rIns="91425" bIns="91425" anchor="t" anchorCtr="0">
            <a:noAutofit/>
          </a:bodyPr>
          <a:lstStyle/>
          <a:p>
            <a:pPr marL="0" marR="0" lvl="0" indent="0" algn="just" rtl="0">
              <a:lnSpc>
                <a:spcPct val="90000"/>
              </a:lnSpc>
              <a:spcBef>
                <a:spcPts val="1000"/>
              </a:spcBef>
              <a:spcAft>
                <a:spcPts val="0"/>
              </a:spcAft>
              <a:buClr>
                <a:srgbClr val="3F3F3F"/>
              </a:buClr>
              <a:buSzPts val="2800"/>
              <a:buFont typeface="Arial"/>
              <a:buNone/>
            </a:pPr>
            <a:r>
              <a:rPr lang="en-IE" sz="2400" i="1">
                <a:solidFill>
                  <a:srgbClr val="666666"/>
                </a:solidFill>
              </a:rPr>
              <a:t>As carnivores, </a:t>
            </a:r>
            <a:r>
              <a:rPr lang="en-IE" sz="2400" b="1" i="1">
                <a:solidFill>
                  <a:srgbClr val="666666"/>
                </a:solidFill>
              </a:rPr>
              <a:t>cat</a:t>
            </a:r>
            <a:r>
              <a:rPr lang="en-IE" sz="2400" i="1">
                <a:solidFill>
                  <a:srgbClr val="666666"/>
                </a:solidFill>
              </a:rPr>
              <a:t>s eat herbivores like mice and voles. </a:t>
            </a:r>
            <a:endParaRPr sz="2400" i="1">
              <a:solidFill>
                <a:srgbClr val="666666"/>
              </a:solidFill>
            </a:endParaRPr>
          </a:p>
          <a:p>
            <a:pPr marL="0" marR="0" lvl="0" indent="0" algn="just" rtl="0">
              <a:lnSpc>
                <a:spcPct val="90000"/>
              </a:lnSpc>
              <a:spcBef>
                <a:spcPts val="1000"/>
              </a:spcBef>
              <a:spcAft>
                <a:spcPts val="0"/>
              </a:spcAft>
              <a:buClr>
                <a:srgbClr val="3F3F3F"/>
              </a:buClr>
              <a:buSzPts val="2800"/>
              <a:buFont typeface="Arial"/>
              <a:buNone/>
            </a:pPr>
            <a:r>
              <a:rPr lang="en-IE" sz="2400" i="1">
                <a:solidFill>
                  <a:srgbClr val="666666"/>
                </a:solidFill>
              </a:rPr>
              <a:t>Since these herbivores eat grass, the free-roaming </a:t>
            </a:r>
            <a:r>
              <a:rPr lang="en-IE" sz="2400" b="1" i="1">
                <a:solidFill>
                  <a:srgbClr val="666666"/>
                </a:solidFill>
              </a:rPr>
              <a:t>cat </a:t>
            </a:r>
            <a:r>
              <a:rPr lang="en-IE" sz="2400" i="1">
                <a:solidFill>
                  <a:srgbClr val="666666"/>
                </a:solidFill>
              </a:rPr>
              <a:t>ingests any grass inside its prey's stomach and intestines. </a:t>
            </a:r>
            <a:endParaRPr sz="2400" i="1">
              <a:solidFill>
                <a:srgbClr val="666666"/>
              </a:solidFill>
            </a:endParaRPr>
          </a:p>
          <a:p>
            <a:pPr marL="0" marR="0" lvl="0" indent="0" algn="just" rtl="0">
              <a:lnSpc>
                <a:spcPct val="90000"/>
              </a:lnSpc>
              <a:spcBef>
                <a:spcPts val="1000"/>
              </a:spcBef>
              <a:spcAft>
                <a:spcPts val="0"/>
              </a:spcAft>
              <a:buClr>
                <a:srgbClr val="3F3F3F"/>
              </a:buClr>
              <a:buSzPts val="2800"/>
              <a:buFont typeface="Arial"/>
              <a:buNone/>
            </a:pPr>
            <a:r>
              <a:rPr lang="en-IE" sz="2400" i="1">
                <a:solidFill>
                  <a:srgbClr val="666666"/>
                </a:solidFill>
              </a:rPr>
              <a:t>Grass provides the </a:t>
            </a:r>
            <a:r>
              <a:rPr lang="en-IE" sz="2400" b="1" i="1">
                <a:solidFill>
                  <a:srgbClr val="666666"/>
                </a:solidFill>
              </a:rPr>
              <a:t>cat </a:t>
            </a:r>
            <a:r>
              <a:rPr lang="en-IE" sz="2400" i="1">
                <a:solidFill>
                  <a:srgbClr val="666666"/>
                </a:solidFill>
              </a:rPr>
              <a:t>with roughage, which helps move hair ingested during grooming along the gastrointestinal tract.</a:t>
            </a:r>
            <a:endParaRPr sz="2400" i="1">
              <a:solidFill>
                <a:srgbClr val="666666"/>
              </a:solidFill>
            </a:endParaRPr>
          </a:p>
          <a:p>
            <a:pPr marL="0" lvl="0" indent="0" algn="just" rtl="0">
              <a:spcBef>
                <a:spcPts val="1000"/>
              </a:spcBef>
              <a:spcAft>
                <a:spcPts val="0"/>
              </a:spcAft>
              <a:buClr>
                <a:srgbClr val="3F3F3F"/>
              </a:buClr>
              <a:buSzPts val="2800"/>
              <a:buFont typeface="Arial"/>
              <a:buNone/>
            </a:pPr>
            <a:r>
              <a:rPr lang="en-IE" sz="2400" i="1">
                <a:solidFill>
                  <a:srgbClr val="666666"/>
                </a:solidFill>
              </a:rPr>
              <a:t>A pet </a:t>
            </a:r>
            <a:r>
              <a:rPr lang="en-IE" sz="2400" b="1" i="1">
                <a:solidFill>
                  <a:srgbClr val="666666"/>
                </a:solidFill>
              </a:rPr>
              <a:t>cat </a:t>
            </a:r>
            <a:r>
              <a:rPr lang="en-IE" sz="2400" i="1">
                <a:solidFill>
                  <a:srgbClr val="666666"/>
                </a:solidFill>
              </a:rPr>
              <a:t>has been diagnosed with Covid-19, the first case of animal infection with coronavirus in the UK, the government has confirmed. </a:t>
            </a:r>
            <a:endParaRPr sz="2400" i="1">
              <a:solidFill>
                <a:srgbClr val="666666"/>
              </a:solidFill>
            </a:endParaRPr>
          </a:p>
          <a:p>
            <a:pPr marL="0" lvl="0" indent="0" algn="just" rtl="0">
              <a:spcBef>
                <a:spcPts val="1000"/>
              </a:spcBef>
              <a:spcAft>
                <a:spcPts val="0"/>
              </a:spcAft>
              <a:buClr>
                <a:srgbClr val="3F3F3F"/>
              </a:buClr>
              <a:buSzPts val="2800"/>
              <a:buFont typeface="Arial"/>
              <a:buNone/>
            </a:pPr>
            <a:endParaRPr sz="2400" i="1"/>
          </a:p>
        </p:txBody>
      </p:sp>
      <p:sp>
        <p:nvSpPr>
          <p:cNvPr id="837" name="Google Shape;837;p62"/>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IE"/>
              <a:t>172</a:t>
            </a:fld>
            <a:endParaRPr/>
          </a:p>
        </p:txBody>
      </p:sp>
    </p:spTree>
    <p:extLst>
      <p:ext uri="{BB962C8B-B14F-4D97-AF65-F5344CB8AC3E}">
        <p14:creationId xmlns:p14="http://schemas.microsoft.com/office/powerpoint/2010/main" val="39763988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6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Context </a:t>
            </a:r>
            <a:r>
              <a:rPr lang="en-IE"/>
              <a:t>Window </a:t>
            </a:r>
            <a:r>
              <a:rPr lang="en-IE" sz="4400" b="0" i="0" u="none" strike="noStrike" cap="none">
                <a:solidFill>
                  <a:srgbClr val="75114A"/>
                </a:solidFill>
                <a:latin typeface="Calibri"/>
                <a:ea typeface="Calibri"/>
                <a:cs typeface="Calibri"/>
                <a:sym typeface="Calibri"/>
              </a:rPr>
              <a:t>- </a:t>
            </a:r>
            <a:r>
              <a:rPr lang="en-IE"/>
              <a:t>Word Sequence (N=2) </a:t>
            </a:r>
            <a:endParaRPr/>
          </a:p>
        </p:txBody>
      </p:sp>
      <p:sp>
        <p:nvSpPr>
          <p:cNvPr id="843" name="Google Shape;843;p63"/>
          <p:cNvSpPr txBox="1">
            <a:spLocks noGrp="1"/>
          </p:cNvSpPr>
          <p:nvPr>
            <p:ph type="body" idx="1"/>
          </p:nvPr>
        </p:nvSpPr>
        <p:spPr>
          <a:xfrm>
            <a:off x="838200" y="1390400"/>
            <a:ext cx="10515600" cy="4248600"/>
          </a:xfrm>
          <a:prstGeom prst="rect">
            <a:avLst/>
          </a:prstGeom>
          <a:noFill/>
          <a:ln>
            <a:noFill/>
          </a:ln>
        </p:spPr>
        <p:txBody>
          <a:bodyPr spcFirstLastPara="1" wrap="square" lIns="91425" tIns="91425" rIns="91425" bIns="91425" anchor="t" anchorCtr="0">
            <a:noAutofit/>
          </a:bodyPr>
          <a:lstStyle/>
          <a:p>
            <a:pPr marL="0" lvl="0" indent="457200" algn="just" rtl="0">
              <a:spcBef>
                <a:spcPts val="1000"/>
              </a:spcBef>
              <a:spcAft>
                <a:spcPts val="0"/>
              </a:spcAft>
              <a:buClr>
                <a:srgbClr val="3F3F3F"/>
              </a:buClr>
              <a:buSzPts val="2800"/>
              <a:buFont typeface="Arial"/>
              <a:buNone/>
            </a:pPr>
            <a:r>
              <a:rPr lang="en-IE" sz="2400" i="1">
                <a:solidFill>
                  <a:srgbClr val="666666"/>
                </a:solidFill>
              </a:rPr>
              <a:t>as carnivores</a:t>
            </a:r>
            <a:r>
              <a:rPr lang="en-IE" sz="2400" i="1">
                <a:solidFill>
                  <a:srgbClr val="B7B7B7"/>
                </a:solidFill>
              </a:rPr>
              <a:t>,</a:t>
            </a:r>
            <a:r>
              <a:rPr lang="en-IE" sz="2400" i="1">
                <a:solidFill>
                  <a:srgbClr val="666666"/>
                </a:solidFill>
              </a:rPr>
              <a:t> 		</a:t>
            </a:r>
            <a:r>
              <a:rPr lang="en-IE" sz="2400" b="1" i="1">
                <a:solidFill>
                  <a:srgbClr val="666666"/>
                </a:solidFill>
              </a:rPr>
              <a:t>cat</a:t>
            </a:r>
            <a:r>
              <a:rPr lang="en-IE" sz="2400" i="1">
                <a:solidFill>
                  <a:srgbClr val="B7B7B7"/>
                </a:solidFill>
              </a:rPr>
              <a:t>s</a:t>
            </a:r>
            <a:r>
              <a:rPr lang="en-IE" sz="2400" b="1" i="1">
                <a:solidFill>
                  <a:srgbClr val="B7B7B7"/>
                </a:solidFill>
              </a:rPr>
              <a:t> </a:t>
            </a:r>
            <a:r>
              <a:rPr lang="en-IE" sz="2400" b="1" i="1">
                <a:solidFill>
                  <a:srgbClr val="666666"/>
                </a:solidFill>
              </a:rPr>
              <a:t>	</a:t>
            </a:r>
            <a:r>
              <a:rPr lang="en-IE" sz="2400" i="1">
                <a:solidFill>
                  <a:srgbClr val="666666"/>
                </a:solidFill>
              </a:rPr>
              <a:t>eat herbivores </a:t>
            </a:r>
            <a:endParaRPr sz="2400" i="1">
              <a:solidFill>
                <a:srgbClr val="666666"/>
              </a:solidFill>
            </a:endParaRPr>
          </a:p>
          <a:p>
            <a:pPr marL="0" marR="0" lvl="0" indent="457200" algn="just" rtl="0">
              <a:lnSpc>
                <a:spcPct val="90000"/>
              </a:lnSpc>
              <a:spcBef>
                <a:spcPts val="1000"/>
              </a:spcBef>
              <a:spcAft>
                <a:spcPts val="0"/>
              </a:spcAft>
              <a:buClr>
                <a:srgbClr val="3F3F3F"/>
              </a:buClr>
              <a:buSzPts val="2800"/>
              <a:buFont typeface="Arial"/>
              <a:buNone/>
            </a:pPr>
            <a:r>
              <a:rPr lang="en-IE" sz="2400" i="1">
                <a:solidFill>
                  <a:srgbClr val="666666"/>
                </a:solidFill>
              </a:rPr>
              <a:t>the free-roaming 	</a:t>
            </a:r>
            <a:r>
              <a:rPr lang="en-IE" sz="2400" b="1" i="1">
                <a:solidFill>
                  <a:srgbClr val="666666"/>
                </a:solidFill>
              </a:rPr>
              <a:t>cat</a:t>
            </a:r>
            <a:r>
              <a:rPr lang="en-IE" sz="2400" i="1">
                <a:solidFill>
                  <a:srgbClr val="666666"/>
                </a:solidFill>
              </a:rPr>
              <a:t> 	ingests any </a:t>
            </a:r>
            <a:endParaRPr sz="2400" i="1">
              <a:solidFill>
                <a:srgbClr val="666666"/>
              </a:solidFill>
            </a:endParaRPr>
          </a:p>
          <a:p>
            <a:pPr marL="0" marR="0" lvl="0" indent="457200" algn="just" rtl="0">
              <a:lnSpc>
                <a:spcPct val="90000"/>
              </a:lnSpc>
              <a:spcBef>
                <a:spcPts val="1000"/>
              </a:spcBef>
              <a:spcAft>
                <a:spcPts val="0"/>
              </a:spcAft>
              <a:buClr>
                <a:srgbClr val="3F3F3F"/>
              </a:buClr>
              <a:buSzPts val="2800"/>
              <a:buFont typeface="Arial"/>
              <a:buNone/>
            </a:pPr>
            <a:r>
              <a:rPr lang="en-IE" sz="2400" i="1">
                <a:solidFill>
                  <a:srgbClr val="666666"/>
                </a:solidFill>
              </a:rPr>
              <a:t>provides the 		</a:t>
            </a:r>
            <a:r>
              <a:rPr lang="en-IE" sz="2400" b="1" i="1">
                <a:solidFill>
                  <a:srgbClr val="666666"/>
                </a:solidFill>
              </a:rPr>
              <a:t>cat 	</a:t>
            </a:r>
            <a:r>
              <a:rPr lang="en-IE" sz="2400" i="1">
                <a:solidFill>
                  <a:srgbClr val="666666"/>
                </a:solidFill>
              </a:rPr>
              <a:t>with roughage</a:t>
            </a:r>
            <a:endParaRPr sz="2400" i="1">
              <a:solidFill>
                <a:srgbClr val="666666"/>
              </a:solidFill>
            </a:endParaRPr>
          </a:p>
          <a:p>
            <a:pPr marL="0" marR="0" lvl="0" indent="457200" algn="just" rtl="0">
              <a:lnSpc>
                <a:spcPct val="90000"/>
              </a:lnSpc>
              <a:spcBef>
                <a:spcPts val="1000"/>
              </a:spcBef>
              <a:spcAft>
                <a:spcPts val="0"/>
              </a:spcAft>
              <a:buClr>
                <a:srgbClr val="3F3F3F"/>
              </a:buClr>
              <a:buSzPts val="2800"/>
              <a:buFont typeface="Arial"/>
              <a:buNone/>
            </a:pPr>
            <a:r>
              <a:rPr lang="en-IE" sz="2400" i="1">
                <a:solidFill>
                  <a:srgbClr val="666666"/>
                </a:solidFill>
              </a:rPr>
              <a:t>a pet				</a:t>
            </a:r>
            <a:r>
              <a:rPr lang="en-IE" sz="2400" b="1" i="1">
                <a:solidFill>
                  <a:srgbClr val="666666"/>
                </a:solidFill>
              </a:rPr>
              <a:t>cat 	</a:t>
            </a:r>
            <a:r>
              <a:rPr lang="en-IE" sz="2400" i="1">
                <a:solidFill>
                  <a:srgbClr val="666666"/>
                </a:solidFill>
              </a:rPr>
              <a:t>has been </a:t>
            </a:r>
            <a:endParaRPr sz="2400" i="1">
              <a:solidFill>
                <a:srgbClr val="D9D9D9"/>
              </a:solidFill>
            </a:endParaRPr>
          </a:p>
        </p:txBody>
      </p:sp>
      <p:sp>
        <p:nvSpPr>
          <p:cNvPr id="844" name="Google Shape;844;p63"/>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IE"/>
              <a:t>173</a:t>
            </a:fld>
            <a:endParaRPr/>
          </a:p>
        </p:txBody>
      </p:sp>
    </p:spTree>
    <p:extLst>
      <p:ext uri="{BB962C8B-B14F-4D97-AF65-F5344CB8AC3E}">
        <p14:creationId xmlns:p14="http://schemas.microsoft.com/office/powerpoint/2010/main" val="5104713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64"/>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Context Content - </a:t>
            </a:r>
            <a:r>
              <a:rPr lang="en-IE"/>
              <a:t>Remove Stopwords</a:t>
            </a:r>
            <a:endParaRPr/>
          </a:p>
        </p:txBody>
      </p:sp>
      <p:sp>
        <p:nvSpPr>
          <p:cNvPr id="850" name="Google Shape;850;p64"/>
          <p:cNvSpPr txBox="1">
            <a:spLocks noGrp="1"/>
          </p:cNvSpPr>
          <p:nvPr>
            <p:ph type="body" idx="1"/>
          </p:nvPr>
        </p:nvSpPr>
        <p:spPr>
          <a:xfrm>
            <a:off x="838200" y="1390400"/>
            <a:ext cx="10515600" cy="4248600"/>
          </a:xfrm>
          <a:prstGeom prst="rect">
            <a:avLst/>
          </a:prstGeom>
          <a:noFill/>
          <a:ln>
            <a:noFill/>
          </a:ln>
        </p:spPr>
        <p:txBody>
          <a:bodyPr spcFirstLastPara="1" wrap="square" lIns="91425" tIns="91425" rIns="91425" bIns="91425" anchor="t" anchorCtr="0">
            <a:noAutofit/>
          </a:bodyPr>
          <a:lstStyle/>
          <a:p>
            <a:pPr marL="914400" lvl="0" indent="0" algn="just" rtl="0">
              <a:spcBef>
                <a:spcPts val="1000"/>
              </a:spcBef>
              <a:spcAft>
                <a:spcPts val="0"/>
              </a:spcAft>
              <a:buClr>
                <a:srgbClr val="3F3F3F"/>
              </a:buClr>
              <a:buSzPts val="2800"/>
              <a:buFont typeface="Arial"/>
              <a:buNone/>
            </a:pPr>
            <a:r>
              <a:rPr lang="en-IE" sz="2400" i="1">
                <a:solidFill>
                  <a:srgbClr val="D9D9D9"/>
                </a:solidFill>
              </a:rPr>
              <a:t>as </a:t>
            </a:r>
            <a:r>
              <a:rPr lang="en-IE" sz="2400" i="1">
                <a:solidFill>
                  <a:srgbClr val="666666"/>
                </a:solidFill>
              </a:rPr>
              <a:t>carnivores</a:t>
            </a:r>
            <a:r>
              <a:rPr lang="en-IE" sz="2400" i="1">
                <a:solidFill>
                  <a:srgbClr val="D9D9D9"/>
                </a:solidFill>
              </a:rPr>
              <a:t>, 		</a:t>
            </a:r>
            <a:r>
              <a:rPr lang="en-IE" sz="2400" b="1" i="1">
                <a:solidFill>
                  <a:srgbClr val="666666"/>
                </a:solidFill>
              </a:rPr>
              <a:t>cat</a:t>
            </a:r>
            <a:r>
              <a:rPr lang="en-IE" sz="2400" i="1">
                <a:solidFill>
                  <a:srgbClr val="B7B7B7"/>
                </a:solidFill>
              </a:rPr>
              <a:t>s</a:t>
            </a:r>
            <a:r>
              <a:rPr lang="en-IE" sz="2400" b="1" i="1">
                <a:solidFill>
                  <a:srgbClr val="B7B7B7"/>
                </a:solidFill>
              </a:rPr>
              <a:t> </a:t>
            </a:r>
            <a:r>
              <a:rPr lang="en-IE" sz="2400" b="1" i="1">
                <a:solidFill>
                  <a:srgbClr val="666666"/>
                </a:solidFill>
              </a:rPr>
              <a:t>	</a:t>
            </a:r>
            <a:r>
              <a:rPr lang="en-IE" sz="2400" i="1">
                <a:solidFill>
                  <a:srgbClr val="666666"/>
                </a:solidFill>
              </a:rPr>
              <a:t>eat herbivores </a:t>
            </a:r>
            <a:endParaRPr sz="2400" i="1">
              <a:solidFill>
                <a:srgbClr val="666666"/>
              </a:solidFill>
            </a:endParaRPr>
          </a:p>
          <a:p>
            <a:pPr marL="0" marR="0" lvl="0" indent="457200" algn="just" rtl="0">
              <a:lnSpc>
                <a:spcPct val="90000"/>
              </a:lnSpc>
              <a:spcBef>
                <a:spcPts val="1000"/>
              </a:spcBef>
              <a:spcAft>
                <a:spcPts val="0"/>
              </a:spcAft>
              <a:buClr>
                <a:srgbClr val="3F3F3F"/>
              </a:buClr>
              <a:buSzPts val="2800"/>
              <a:buFont typeface="Arial"/>
              <a:buNone/>
            </a:pPr>
            <a:r>
              <a:rPr lang="en-IE" sz="2400" i="1">
                <a:solidFill>
                  <a:srgbClr val="D9D9D9"/>
                </a:solidFill>
              </a:rPr>
              <a:t>the</a:t>
            </a:r>
            <a:r>
              <a:rPr lang="en-IE" sz="2400" i="1">
                <a:solidFill>
                  <a:srgbClr val="666666"/>
                </a:solidFill>
              </a:rPr>
              <a:t> free-roaming 		</a:t>
            </a:r>
            <a:r>
              <a:rPr lang="en-IE" sz="2400" b="1" i="1">
                <a:solidFill>
                  <a:srgbClr val="666666"/>
                </a:solidFill>
              </a:rPr>
              <a:t>cat</a:t>
            </a:r>
            <a:r>
              <a:rPr lang="en-IE" sz="2400" i="1">
                <a:solidFill>
                  <a:srgbClr val="666666"/>
                </a:solidFill>
              </a:rPr>
              <a:t> 	ingests </a:t>
            </a:r>
            <a:r>
              <a:rPr lang="en-IE" sz="2400" i="1">
                <a:solidFill>
                  <a:srgbClr val="D9D9D9"/>
                </a:solidFill>
              </a:rPr>
              <a:t>any</a:t>
            </a:r>
            <a:r>
              <a:rPr lang="en-IE" sz="2400" i="1">
                <a:solidFill>
                  <a:srgbClr val="666666"/>
                </a:solidFill>
              </a:rPr>
              <a:t> </a:t>
            </a:r>
            <a:endParaRPr sz="2400" i="1">
              <a:solidFill>
                <a:srgbClr val="666666"/>
              </a:solidFill>
            </a:endParaRPr>
          </a:p>
          <a:p>
            <a:pPr marL="914400" marR="0" lvl="0" indent="0" algn="just" rtl="0">
              <a:lnSpc>
                <a:spcPct val="90000"/>
              </a:lnSpc>
              <a:spcBef>
                <a:spcPts val="1000"/>
              </a:spcBef>
              <a:spcAft>
                <a:spcPts val="0"/>
              </a:spcAft>
              <a:buClr>
                <a:srgbClr val="3F3F3F"/>
              </a:buClr>
              <a:buSzPts val="2800"/>
              <a:buFont typeface="Arial"/>
              <a:buNone/>
            </a:pPr>
            <a:r>
              <a:rPr lang="en-IE" sz="2400" i="1">
                <a:solidFill>
                  <a:srgbClr val="666666"/>
                </a:solidFill>
              </a:rPr>
              <a:t>provides </a:t>
            </a:r>
            <a:r>
              <a:rPr lang="en-IE" sz="2400" i="1">
                <a:solidFill>
                  <a:srgbClr val="D9D9D9"/>
                </a:solidFill>
              </a:rPr>
              <a:t>the</a:t>
            </a:r>
            <a:r>
              <a:rPr lang="en-IE" sz="2400" i="1">
                <a:solidFill>
                  <a:srgbClr val="666666"/>
                </a:solidFill>
              </a:rPr>
              <a:t> 		</a:t>
            </a:r>
            <a:r>
              <a:rPr lang="en-IE" sz="2400" b="1" i="1">
                <a:solidFill>
                  <a:srgbClr val="666666"/>
                </a:solidFill>
              </a:rPr>
              <a:t>cat 	</a:t>
            </a:r>
            <a:r>
              <a:rPr lang="en-IE" sz="2400" i="1">
                <a:solidFill>
                  <a:srgbClr val="D9D9D9"/>
                </a:solidFill>
              </a:rPr>
              <a:t>with</a:t>
            </a:r>
            <a:r>
              <a:rPr lang="en-IE" sz="2400" i="1">
                <a:solidFill>
                  <a:srgbClr val="666666"/>
                </a:solidFill>
              </a:rPr>
              <a:t> roughage</a:t>
            </a:r>
            <a:endParaRPr sz="2400" i="1">
              <a:solidFill>
                <a:srgbClr val="666666"/>
              </a:solidFill>
            </a:endParaRPr>
          </a:p>
          <a:p>
            <a:pPr marL="1371600" marR="0" lvl="0" indent="457200" algn="just" rtl="0">
              <a:lnSpc>
                <a:spcPct val="90000"/>
              </a:lnSpc>
              <a:spcBef>
                <a:spcPts val="1000"/>
              </a:spcBef>
              <a:spcAft>
                <a:spcPts val="0"/>
              </a:spcAft>
              <a:buClr>
                <a:srgbClr val="3F3F3F"/>
              </a:buClr>
              <a:buSzPts val="2800"/>
              <a:buFont typeface="Arial"/>
              <a:buNone/>
            </a:pPr>
            <a:r>
              <a:rPr lang="en-IE" sz="2400" i="1">
                <a:solidFill>
                  <a:srgbClr val="D9D9D9"/>
                </a:solidFill>
              </a:rPr>
              <a:t>a</a:t>
            </a:r>
            <a:r>
              <a:rPr lang="en-IE" sz="2400" i="1">
                <a:solidFill>
                  <a:srgbClr val="666666"/>
                </a:solidFill>
              </a:rPr>
              <a:t> pet		</a:t>
            </a:r>
            <a:r>
              <a:rPr lang="en-IE" sz="2400" b="1" i="1">
                <a:solidFill>
                  <a:srgbClr val="666666"/>
                </a:solidFill>
              </a:rPr>
              <a:t>cat 	</a:t>
            </a:r>
            <a:r>
              <a:rPr lang="en-IE" sz="2400" i="1">
                <a:solidFill>
                  <a:srgbClr val="D9D9D9"/>
                </a:solidFill>
              </a:rPr>
              <a:t>has</a:t>
            </a:r>
            <a:r>
              <a:rPr lang="en-IE" sz="2400" i="1">
                <a:solidFill>
                  <a:srgbClr val="666666"/>
                </a:solidFill>
              </a:rPr>
              <a:t> </a:t>
            </a:r>
            <a:r>
              <a:rPr lang="en-IE" sz="2400" i="1">
                <a:solidFill>
                  <a:srgbClr val="D9D9D9"/>
                </a:solidFill>
              </a:rPr>
              <a:t>been</a:t>
            </a:r>
            <a:r>
              <a:rPr lang="en-IE" sz="2400" i="1">
                <a:solidFill>
                  <a:srgbClr val="666666"/>
                </a:solidFill>
              </a:rPr>
              <a:t> </a:t>
            </a:r>
            <a:endParaRPr sz="2400" i="1">
              <a:solidFill>
                <a:srgbClr val="D9D9D9"/>
              </a:solidFill>
            </a:endParaRPr>
          </a:p>
        </p:txBody>
      </p:sp>
      <p:sp>
        <p:nvSpPr>
          <p:cNvPr id="851" name="Google Shape;851;p64"/>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IE"/>
              <a:t>174</a:t>
            </a:fld>
            <a:endParaRPr/>
          </a:p>
        </p:txBody>
      </p:sp>
    </p:spTree>
    <p:extLst>
      <p:ext uri="{BB962C8B-B14F-4D97-AF65-F5344CB8AC3E}">
        <p14:creationId xmlns:p14="http://schemas.microsoft.com/office/powerpoint/2010/main" val="36349951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6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Context Content - </a:t>
            </a:r>
            <a:r>
              <a:rPr lang="en-IE"/>
              <a:t>PoS Tagging</a:t>
            </a:r>
            <a:endParaRPr/>
          </a:p>
        </p:txBody>
      </p:sp>
      <p:sp>
        <p:nvSpPr>
          <p:cNvPr id="857" name="Google Shape;857;p65"/>
          <p:cNvSpPr txBox="1">
            <a:spLocks noGrp="1"/>
          </p:cNvSpPr>
          <p:nvPr>
            <p:ph type="body" idx="1"/>
          </p:nvPr>
        </p:nvSpPr>
        <p:spPr>
          <a:xfrm>
            <a:off x="838200" y="1390400"/>
            <a:ext cx="10515600" cy="4248600"/>
          </a:xfrm>
          <a:prstGeom prst="rect">
            <a:avLst/>
          </a:prstGeom>
          <a:noFill/>
          <a:ln>
            <a:noFill/>
          </a:ln>
        </p:spPr>
        <p:txBody>
          <a:bodyPr spcFirstLastPara="1" wrap="square" lIns="91425" tIns="91425" rIns="91425" bIns="91425" anchor="t" anchorCtr="0">
            <a:noAutofit/>
          </a:bodyPr>
          <a:lstStyle/>
          <a:p>
            <a:pPr marL="914400" lvl="0" indent="0" algn="just" rtl="0">
              <a:spcBef>
                <a:spcPts val="1000"/>
              </a:spcBef>
              <a:spcAft>
                <a:spcPts val="0"/>
              </a:spcAft>
              <a:buClr>
                <a:srgbClr val="3F3F3F"/>
              </a:buClr>
              <a:buSzPts val="2800"/>
              <a:buFont typeface="Arial"/>
              <a:buNone/>
            </a:pPr>
            <a:r>
              <a:rPr lang="en-IE" sz="2400" i="1">
                <a:solidFill>
                  <a:srgbClr val="D9D9D9"/>
                </a:solidFill>
              </a:rPr>
              <a:t>as </a:t>
            </a:r>
            <a:r>
              <a:rPr lang="en-IE" sz="2400" i="1">
                <a:solidFill>
                  <a:srgbClr val="666666"/>
                </a:solidFill>
              </a:rPr>
              <a:t>carnivores-N</a:t>
            </a:r>
            <a:r>
              <a:rPr lang="en-IE" sz="2400" i="1">
                <a:solidFill>
                  <a:srgbClr val="D9D9D9"/>
                </a:solidFill>
              </a:rPr>
              <a:t>, 		</a:t>
            </a:r>
            <a:r>
              <a:rPr lang="en-IE" sz="2400" b="1" i="1">
                <a:solidFill>
                  <a:srgbClr val="666666"/>
                </a:solidFill>
              </a:rPr>
              <a:t>cat</a:t>
            </a:r>
            <a:r>
              <a:rPr lang="en-IE" sz="2400" i="1">
                <a:solidFill>
                  <a:srgbClr val="B7B7B7"/>
                </a:solidFill>
              </a:rPr>
              <a:t>s</a:t>
            </a:r>
            <a:r>
              <a:rPr lang="en-IE" sz="2400" b="1" i="1">
                <a:solidFill>
                  <a:srgbClr val="B7B7B7"/>
                </a:solidFill>
              </a:rPr>
              <a:t> </a:t>
            </a:r>
            <a:r>
              <a:rPr lang="en-IE" sz="2400" b="1" i="1">
                <a:solidFill>
                  <a:srgbClr val="666666"/>
                </a:solidFill>
              </a:rPr>
              <a:t>	</a:t>
            </a:r>
            <a:r>
              <a:rPr lang="en-IE" sz="2400" i="1">
                <a:solidFill>
                  <a:srgbClr val="666666"/>
                </a:solidFill>
              </a:rPr>
              <a:t>eat-V herbivores-N </a:t>
            </a:r>
            <a:endParaRPr sz="2400" i="1">
              <a:solidFill>
                <a:srgbClr val="666666"/>
              </a:solidFill>
            </a:endParaRPr>
          </a:p>
          <a:p>
            <a:pPr marL="0" marR="0" lvl="0" indent="457200" algn="just" rtl="0">
              <a:lnSpc>
                <a:spcPct val="90000"/>
              </a:lnSpc>
              <a:spcBef>
                <a:spcPts val="1000"/>
              </a:spcBef>
              <a:spcAft>
                <a:spcPts val="0"/>
              </a:spcAft>
              <a:buClr>
                <a:srgbClr val="3F3F3F"/>
              </a:buClr>
              <a:buSzPts val="2800"/>
              <a:buFont typeface="Arial"/>
              <a:buNone/>
            </a:pPr>
            <a:r>
              <a:rPr lang="en-IE" sz="2400" i="1">
                <a:solidFill>
                  <a:srgbClr val="D9D9D9"/>
                </a:solidFill>
              </a:rPr>
              <a:t>the</a:t>
            </a:r>
            <a:r>
              <a:rPr lang="en-IE" sz="2400" i="1">
                <a:solidFill>
                  <a:srgbClr val="666666"/>
                </a:solidFill>
              </a:rPr>
              <a:t> free-roaming-Adj 		</a:t>
            </a:r>
            <a:r>
              <a:rPr lang="en-IE" sz="2400" b="1" i="1">
                <a:solidFill>
                  <a:srgbClr val="666666"/>
                </a:solidFill>
              </a:rPr>
              <a:t>cat</a:t>
            </a:r>
            <a:r>
              <a:rPr lang="en-IE" sz="2400" i="1">
                <a:solidFill>
                  <a:srgbClr val="666666"/>
                </a:solidFill>
              </a:rPr>
              <a:t> 	ingests-V </a:t>
            </a:r>
            <a:r>
              <a:rPr lang="en-IE" sz="2400" i="1">
                <a:solidFill>
                  <a:srgbClr val="D9D9D9"/>
                </a:solidFill>
              </a:rPr>
              <a:t>any</a:t>
            </a:r>
            <a:r>
              <a:rPr lang="en-IE" sz="2400" i="1">
                <a:solidFill>
                  <a:srgbClr val="666666"/>
                </a:solidFill>
              </a:rPr>
              <a:t> </a:t>
            </a:r>
            <a:endParaRPr sz="2400" i="1">
              <a:solidFill>
                <a:srgbClr val="666666"/>
              </a:solidFill>
            </a:endParaRPr>
          </a:p>
          <a:p>
            <a:pPr marL="914400" marR="0" lvl="0" indent="457200" algn="just" rtl="0">
              <a:lnSpc>
                <a:spcPct val="90000"/>
              </a:lnSpc>
              <a:spcBef>
                <a:spcPts val="1000"/>
              </a:spcBef>
              <a:spcAft>
                <a:spcPts val="0"/>
              </a:spcAft>
              <a:buClr>
                <a:srgbClr val="3F3F3F"/>
              </a:buClr>
              <a:buSzPts val="2800"/>
              <a:buFont typeface="Arial"/>
              <a:buNone/>
            </a:pPr>
            <a:r>
              <a:rPr lang="en-IE" sz="2400" i="1">
                <a:solidFill>
                  <a:srgbClr val="666666"/>
                </a:solidFill>
              </a:rPr>
              <a:t>provides-V </a:t>
            </a:r>
            <a:r>
              <a:rPr lang="en-IE" sz="2400" i="1">
                <a:solidFill>
                  <a:srgbClr val="D9D9D9"/>
                </a:solidFill>
              </a:rPr>
              <a:t>the</a:t>
            </a:r>
            <a:r>
              <a:rPr lang="en-IE" sz="2400" i="1">
                <a:solidFill>
                  <a:srgbClr val="666666"/>
                </a:solidFill>
              </a:rPr>
              <a:t> 	</a:t>
            </a:r>
            <a:r>
              <a:rPr lang="en-IE" sz="2400" b="1" i="1">
                <a:solidFill>
                  <a:srgbClr val="666666"/>
                </a:solidFill>
              </a:rPr>
              <a:t>cat 	</a:t>
            </a:r>
            <a:r>
              <a:rPr lang="en-IE" sz="2400" i="1">
                <a:solidFill>
                  <a:srgbClr val="D9D9D9"/>
                </a:solidFill>
              </a:rPr>
              <a:t>with</a:t>
            </a:r>
            <a:r>
              <a:rPr lang="en-IE" sz="2400" i="1">
                <a:solidFill>
                  <a:srgbClr val="666666"/>
                </a:solidFill>
              </a:rPr>
              <a:t> roughage-N</a:t>
            </a:r>
            <a:endParaRPr sz="2400" i="1">
              <a:solidFill>
                <a:srgbClr val="666666"/>
              </a:solidFill>
            </a:endParaRPr>
          </a:p>
          <a:p>
            <a:pPr marL="1371600" marR="0" lvl="0" indent="457200" algn="just" rtl="0">
              <a:lnSpc>
                <a:spcPct val="90000"/>
              </a:lnSpc>
              <a:spcBef>
                <a:spcPts val="1000"/>
              </a:spcBef>
              <a:spcAft>
                <a:spcPts val="0"/>
              </a:spcAft>
              <a:buClr>
                <a:srgbClr val="3F3F3F"/>
              </a:buClr>
              <a:buSzPts val="2800"/>
              <a:buFont typeface="Arial"/>
              <a:buNone/>
            </a:pPr>
            <a:r>
              <a:rPr lang="en-IE" sz="2400" i="1">
                <a:solidFill>
                  <a:srgbClr val="D9D9D9"/>
                </a:solidFill>
              </a:rPr>
              <a:t>a</a:t>
            </a:r>
            <a:r>
              <a:rPr lang="en-IE" sz="2400" i="1">
                <a:solidFill>
                  <a:srgbClr val="666666"/>
                </a:solidFill>
              </a:rPr>
              <a:t> pet-Adj		</a:t>
            </a:r>
            <a:r>
              <a:rPr lang="en-IE" sz="2400" b="1" i="1">
                <a:solidFill>
                  <a:srgbClr val="666666"/>
                </a:solidFill>
              </a:rPr>
              <a:t>cat 	</a:t>
            </a:r>
            <a:r>
              <a:rPr lang="en-IE" sz="2400" i="1">
                <a:solidFill>
                  <a:srgbClr val="D9D9D9"/>
                </a:solidFill>
              </a:rPr>
              <a:t>has</a:t>
            </a:r>
            <a:r>
              <a:rPr lang="en-IE" sz="2400" i="1">
                <a:solidFill>
                  <a:srgbClr val="666666"/>
                </a:solidFill>
              </a:rPr>
              <a:t> </a:t>
            </a:r>
            <a:r>
              <a:rPr lang="en-IE" sz="2400" i="1">
                <a:solidFill>
                  <a:srgbClr val="D9D9D9"/>
                </a:solidFill>
              </a:rPr>
              <a:t>been</a:t>
            </a:r>
            <a:r>
              <a:rPr lang="en-IE" sz="2400" i="1">
                <a:solidFill>
                  <a:srgbClr val="666666"/>
                </a:solidFill>
              </a:rPr>
              <a:t> </a:t>
            </a:r>
            <a:endParaRPr sz="2400" i="1">
              <a:solidFill>
                <a:srgbClr val="D9D9D9"/>
              </a:solidFill>
            </a:endParaRPr>
          </a:p>
        </p:txBody>
      </p:sp>
      <p:sp>
        <p:nvSpPr>
          <p:cNvPr id="858" name="Google Shape;858;p65"/>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IE"/>
              <a:t>175</a:t>
            </a:fld>
            <a:endParaRPr/>
          </a:p>
        </p:txBody>
      </p:sp>
    </p:spTree>
    <p:extLst>
      <p:ext uri="{BB962C8B-B14F-4D97-AF65-F5344CB8AC3E}">
        <p14:creationId xmlns:p14="http://schemas.microsoft.com/office/powerpoint/2010/main" val="563752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66"/>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Context Content - </a:t>
            </a:r>
            <a:r>
              <a:rPr lang="en-IE"/>
              <a:t>Syntactic Dependencies</a:t>
            </a:r>
            <a:endParaRPr/>
          </a:p>
        </p:txBody>
      </p:sp>
      <p:sp>
        <p:nvSpPr>
          <p:cNvPr id="864" name="Google Shape;864;p66"/>
          <p:cNvSpPr txBox="1">
            <a:spLocks noGrp="1"/>
          </p:cNvSpPr>
          <p:nvPr>
            <p:ph type="body" idx="1"/>
          </p:nvPr>
        </p:nvSpPr>
        <p:spPr>
          <a:xfrm>
            <a:off x="838200" y="1390400"/>
            <a:ext cx="10515600" cy="4248600"/>
          </a:xfrm>
          <a:prstGeom prst="rect">
            <a:avLst/>
          </a:prstGeom>
          <a:noFill/>
          <a:ln>
            <a:noFill/>
          </a:ln>
        </p:spPr>
        <p:txBody>
          <a:bodyPr spcFirstLastPara="1" wrap="square" lIns="91425" tIns="91425" rIns="91425" bIns="91425" anchor="t" anchorCtr="0">
            <a:noAutofit/>
          </a:bodyPr>
          <a:lstStyle/>
          <a:p>
            <a:pPr marL="914400" lvl="0" indent="0" algn="just" rtl="0">
              <a:spcBef>
                <a:spcPts val="1000"/>
              </a:spcBef>
              <a:spcAft>
                <a:spcPts val="0"/>
              </a:spcAft>
              <a:buClr>
                <a:srgbClr val="3F3F3F"/>
              </a:buClr>
              <a:buSzPts val="2800"/>
              <a:buFont typeface="Arial"/>
              <a:buNone/>
            </a:pPr>
            <a:r>
              <a:rPr lang="en-IE" sz="2400" i="1">
                <a:solidFill>
                  <a:srgbClr val="D9D9D9"/>
                </a:solidFill>
              </a:rPr>
              <a:t>as </a:t>
            </a:r>
            <a:r>
              <a:rPr lang="en-IE" sz="2400" i="1">
                <a:solidFill>
                  <a:srgbClr val="666666"/>
                </a:solidFill>
              </a:rPr>
              <a:t>carnivores-N-NMOD</a:t>
            </a:r>
            <a:r>
              <a:rPr lang="en-IE" sz="2400" i="1">
                <a:solidFill>
                  <a:srgbClr val="D9D9D9"/>
                </a:solidFill>
              </a:rPr>
              <a:t>, 		</a:t>
            </a:r>
            <a:r>
              <a:rPr lang="en-IE" sz="2400" b="1" i="1">
                <a:solidFill>
                  <a:srgbClr val="666666"/>
                </a:solidFill>
              </a:rPr>
              <a:t>cat</a:t>
            </a:r>
            <a:r>
              <a:rPr lang="en-IE" sz="2400" i="1">
                <a:solidFill>
                  <a:srgbClr val="B7B7B7"/>
                </a:solidFill>
              </a:rPr>
              <a:t>s</a:t>
            </a:r>
            <a:r>
              <a:rPr lang="en-IE" sz="2400" b="1" i="1">
                <a:solidFill>
                  <a:srgbClr val="B7B7B7"/>
                </a:solidFill>
              </a:rPr>
              <a:t> </a:t>
            </a:r>
            <a:r>
              <a:rPr lang="en-IE" sz="2400" b="1" i="1">
                <a:solidFill>
                  <a:srgbClr val="666666"/>
                </a:solidFill>
              </a:rPr>
              <a:t>	</a:t>
            </a:r>
            <a:r>
              <a:rPr lang="en-IE" sz="2400" i="1">
                <a:solidFill>
                  <a:srgbClr val="666666"/>
                </a:solidFill>
              </a:rPr>
              <a:t>eat-V herbivores-N-DOBJ </a:t>
            </a:r>
            <a:endParaRPr sz="2400" i="1">
              <a:solidFill>
                <a:srgbClr val="666666"/>
              </a:solidFill>
            </a:endParaRPr>
          </a:p>
          <a:p>
            <a:pPr marL="0" marR="0" lvl="0" indent="457200" algn="just" rtl="0">
              <a:lnSpc>
                <a:spcPct val="90000"/>
              </a:lnSpc>
              <a:spcBef>
                <a:spcPts val="1000"/>
              </a:spcBef>
              <a:spcAft>
                <a:spcPts val="0"/>
              </a:spcAft>
              <a:buClr>
                <a:srgbClr val="3F3F3F"/>
              </a:buClr>
              <a:buSzPts val="2800"/>
              <a:buFont typeface="Arial"/>
              <a:buNone/>
            </a:pPr>
            <a:r>
              <a:rPr lang="en-IE" sz="2400" i="1">
                <a:solidFill>
                  <a:srgbClr val="D9D9D9"/>
                </a:solidFill>
              </a:rPr>
              <a:t>the</a:t>
            </a:r>
            <a:r>
              <a:rPr lang="en-IE" sz="2400" i="1">
                <a:solidFill>
                  <a:srgbClr val="666666"/>
                </a:solidFill>
              </a:rPr>
              <a:t> free-roaming-Adj-AMOD 		</a:t>
            </a:r>
            <a:r>
              <a:rPr lang="en-IE" sz="2400" b="1" i="1">
                <a:solidFill>
                  <a:srgbClr val="666666"/>
                </a:solidFill>
              </a:rPr>
              <a:t>cat</a:t>
            </a:r>
            <a:r>
              <a:rPr lang="en-IE" sz="2400" i="1">
                <a:solidFill>
                  <a:srgbClr val="666666"/>
                </a:solidFill>
              </a:rPr>
              <a:t> 	ingests-V </a:t>
            </a:r>
            <a:r>
              <a:rPr lang="en-IE" sz="2400" i="1">
                <a:solidFill>
                  <a:srgbClr val="D9D9D9"/>
                </a:solidFill>
              </a:rPr>
              <a:t>any</a:t>
            </a:r>
            <a:r>
              <a:rPr lang="en-IE" sz="2400" i="1">
                <a:solidFill>
                  <a:srgbClr val="666666"/>
                </a:solidFill>
              </a:rPr>
              <a:t> </a:t>
            </a:r>
            <a:endParaRPr sz="2400" i="1">
              <a:solidFill>
                <a:srgbClr val="666666"/>
              </a:solidFill>
            </a:endParaRPr>
          </a:p>
          <a:p>
            <a:pPr marL="1828800" marR="0" lvl="0" indent="457200" algn="just" rtl="0">
              <a:lnSpc>
                <a:spcPct val="90000"/>
              </a:lnSpc>
              <a:spcBef>
                <a:spcPts val="1000"/>
              </a:spcBef>
              <a:spcAft>
                <a:spcPts val="0"/>
              </a:spcAft>
              <a:buClr>
                <a:srgbClr val="3F3F3F"/>
              </a:buClr>
              <a:buSzPts val="2800"/>
              <a:buFont typeface="Arial"/>
              <a:buNone/>
            </a:pPr>
            <a:r>
              <a:rPr lang="en-IE" sz="2400" i="1">
                <a:solidFill>
                  <a:srgbClr val="666666"/>
                </a:solidFill>
              </a:rPr>
              <a:t>provides-V </a:t>
            </a:r>
            <a:r>
              <a:rPr lang="en-IE" sz="2400" i="1">
                <a:solidFill>
                  <a:srgbClr val="D9D9D9"/>
                </a:solidFill>
              </a:rPr>
              <a:t>the</a:t>
            </a:r>
            <a:r>
              <a:rPr lang="en-IE" sz="2400" i="1">
                <a:solidFill>
                  <a:srgbClr val="666666"/>
                </a:solidFill>
              </a:rPr>
              <a:t> 	</a:t>
            </a:r>
            <a:r>
              <a:rPr lang="en-IE" sz="2400" b="1" i="1">
                <a:solidFill>
                  <a:srgbClr val="666666"/>
                </a:solidFill>
              </a:rPr>
              <a:t>cat 	</a:t>
            </a:r>
            <a:r>
              <a:rPr lang="en-IE" sz="2400" i="1">
                <a:solidFill>
                  <a:srgbClr val="D9D9D9"/>
                </a:solidFill>
              </a:rPr>
              <a:t>with</a:t>
            </a:r>
            <a:r>
              <a:rPr lang="en-IE" sz="2400" i="1">
                <a:solidFill>
                  <a:srgbClr val="666666"/>
                </a:solidFill>
              </a:rPr>
              <a:t> roughage-N-POBJ</a:t>
            </a:r>
            <a:endParaRPr sz="2400" i="1">
              <a:solidFill>
                <a:srgbClr val="666666"/>
              </a:solidFill>
            </a:endParaRPr>
          </a:p>
          <a:p>
            <a:pPr marL="1371600" marR="0" lvl="0" indent="457200" algn="just" rtl="0">
              <a:lnSpc>
                <a:spcPct val="90000"/>
              </a:lnSpc>
              <a:spcBef>
                <a:spcPts val="1000"/>
              </a:spcBef>
              <a:spcAft>
                <a:spcPts val="0"/>
              </a:spcAft>
              <a:buClr>
                <a:srgbClr val="3F3F3F"/>
              </a:buClr>
              <a:buSzPts val="2800"/>
              <a:buFont typeface="Arial"/>
              <a:buNone/>
            </a:pPr>
            <a:r>
              <a:rPr lang="en-IE" sz="2400" i="1">
                <a:solidFill>
                  <a:srgbClr val="D9D9D9"/>
                </a:solidFill>
              </a:rPr>
              <a:t>a</a:t>
            </a:r>
            <a:r>
              <a:rPr lang="en-IE" sz="2400" i="1">
                <a:solidFill>
                  <a:srgbClr val="666666"/>
                </a:solidFill>
              </a:rPr>
              <a:t> pet-Adj-AMOD		</a:t>
            </a:r>
            <a:r>
              <a:rPr lang="en-IE" sz="2400" b="1" i="1">
                <a:solidFill>
                  <a:srgbClr val="666666"/>
                </a:solidFill>
              </a:rPr>
              <a:t>cat 	</a:t>
            </a:r>
            <a:r>
              <a:rPr lang="en-IE" sz="2400" i="1">
                <a:solidFill>
                  <a:srgbClr val="D9D9D9"/>
                </a:solidFill>
              </a:rPr>
              <a:t>has</a:t>
            </a:r>
            <a:r>
              <a:rPr lang="en-IE" sz="2400" i="1">
                <a:solidFill>
                  <a:srgbClr val="666666"/>
                </a:solidFill>
              </a:rPr>
              <a:t> </a:t>
            </a:r>
            <a:r>
              <a:rPr lang="en-IE" sz="2400" i="1">
                <a:solidFill>
                  <a:srgbClr val="D9D9D9"/>
                </a:solidFill>
              </a:rPr>
              <a:t>been</a:t>
            </a:r>
            <a:r>
              <a:rPr lang="en-IE" sz="2400" i="1">
                <a:solidFill>
                  <a:srgbClr val="666666"/>
                </a:solidFill>
              </a:rPr>
              <a:t> </a:t>
            </a:r>
            <a:endParaRPr sz="2400" i="1">
              <a:solidFill>
                <a:srgbClr val="D9D9D9"/>
              </a:solidFill>
            </a:endParaRPr>
          </a:p>
        </p:txBody>
      </p:sp>
      <p:sp>
        <p:nvSpPr>
          <p:cNvPr id="865" name="Google Shape;865;p66"/>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IE"/>
              <a:t>176</a:t>
            </a:fld>
            <a:endParaRPr/>
          </a:p>
        </p:txBody>
      </p:sp>
    </p:spTree>
    <p:extLst>
      <p:ext uri="{BB962C8B-B14F-4D97-AF65-F5344CB8AC3E}">
        <p14:creationId xmlns:p14="http://schemas.microsoft.com/office/powerpoint/2010/main" val="3757980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pic>
        <p:nvPicPr>
          <p:cNvPr id="870" name="Google Shape;870;p67"/>
          <p:cNvPicPr preferRelativeResize="0"/>
          <p:nvPr/>
        </p:nvPicPr>
        <p:blipFill rotWithShape="1">
          <a:blip r:embed="rId3">
            <a:alphaModFix/>
          </a:blip>
          <a:srcRect l="37607" t="35870" r="23660" b="18052"/>
          <a:stretch/>
        </p:blipFill>
        <p:spPr>
          <a:xfrm>
            <a:off x="5429950" y="1417200"/>
            <a:ext cx="6646224" cy="4447175"/>
          </a:xfrm>
          <a:prstGeom prst="rect">
            <a:avLst/>
          </a:prstGeom>
          <a:noFill/>
          <a:ln>
            <a:noFill/>
          </a:ln>
        </p:spPr>
      </p:pic>
      <p:sp>
        <p:nvSpPr>
          <p:cNvPr id="871" name="Google Shape;871;p67"/>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Syntactic Dependencies - Example</a:t>
            </a:r>
            <a:endParaRPr>
              <a:solidFill>
                <a:srgbClr val="FF0000"/>
              </a:solidFill>
            </a:endParaRPr>
          </a:p>
        </p:txBody>
      </p:sp>
      <p:sp>
        <p:nvSpPr>
          <p:cNvPr id="872" name="Google Shape;872;p67"/>
          <p:cNvSpPr txBox="1">
            <a:spLocks noGrp="1"/>
          </p:cNvSpPr>
          <p:nvPr>
            <p:ph type="body" idx="1"/>
          </p:nvPr>
        </p:nvSpPr>
        <p:spPr>
          <a:xfrm>
            <a:off x="838200" y="1524975"/>
            <a:ext cx="4591800" cy="4339500"/>
          </a:xfrm>
          <a:prstGeom prst="rect">
            <a:avLst/>
          </a:prstGeom>
          <a:noFill/>
          <a:ln>
            <a:noFill/>
          </a:ln>
        </p:spPr>
        <p:txBody>
          <a:bodyPr spcFirstLastPara="1" wrap="square" lIns="91425" tIns="91425" rIns="91425" bIns="91425" anchor="t" anchorCtr="0">
            <a:noAutofit/>
          </a:bodyPr>
          <a:lstStyle/>
          <a:p>
            <a:pPr marL="0" lvl="2" indent="0" algn="l" rtl="0">
              <a:lnSpc>
                <a:spcPct val="100000"/>
              </a:lnSpc>
              <a:spcBef>
                <a:spcPts val="0"/>
              </a:spcBef>
              <a:spcAft>
                <a:spcPts val="0"/>
              </a:spcAft>
              <a:buClr>
                <a:srgbClr val="3F3F3F"/>
              </a:buClr>
              <a:buSzPts val="2000"/>
              <a:buFont typeface="Arial"/>
              <a:buNone/>
            </a:pPr>
            <a:r>
              <a:rPr lang="en-IE" sz="2400">
                <a:solidFill>
                  <a:srgbClr val="000000"/>
                </a:solidFill>
              </a:rPr>
              <a:t>Similarity of nouns in syntactic dependency relation </a:t>
            </a:r>
            <a:r>
              <a:rPr lang="en-IE" sz="2400">
                <a:solidFill>
                  <a:schemeClr val="dk1"/>
                </a:solidFill>
              </a:rPr>
              <a:t>DOBJ </a:t>
            </a:r>
            <a:r>
              <a:rPr lang="en-IE" sz="2400">
                <a:solidFill>
                  <a:srgbClr val="000000"/>
                </a:solidFill>
              </a:rPr>
              <a:t>with verbs in the </a:t>
            </a:r>
            <a:r>
              <a:rPr lang="en-IE" sz="2400"/>
              <a:t>BNC corpus</a:t>
            </a:r>
            <a:endParaRPr sz="2400"/>
          </a:p>
          <a:p>
            <a:pPr marL="0" lvl="2" indent="0" algn="l" rtl="0">
              <a:lnSpc>
                <a:spcPct val="100000"/>
              </a:lnSpc>
              <a:spcBef>
                <a:spcPts val="600"/>
              </a:spcBef>
              <a:spcAft>
                <a:spcPts val="0"/>
              </a:spcAft>
              <a:buClr>
                <a:srgbClr val="3F3F3F"/>
              </a:buClr>
              <a:buSzPts val="2000"/>
              <a:buFont typeface="Arial"/>
              <a:buNone/>
            </a:pPr>
            <a:r>
              <a:rPr lang="en-IE" sz="2400"/>
              <a:t>For example: </a:t>
            </a:r>
            <a:endParaRPr sz="2400"/>
          </a:p>
          <a:p>
            <a:pPr marL="457200" lvl="2" indent="0" algn="l" rtl="0">
              <a:lnSpc>
                <a:spcPct val="100000"/>
              </a:lnSpc>
              <a:spcBef>
                <a:spcPts val="600"/>
              </a:spcBef>
              <a:spcAft>
                <a:spcPts val="0"/>
              </a:spcAft>
              <a:buClr>
                <a:srgbClr val="3F3F3F"/>
              </a:buClr>
              <a:buSzPts val="2000"/>
              <a:buFont typeface="Arial"/>
              <a:buNone/>
            </a:pPr>
            <a:r>
              <a:rPr lang="en-IE" sz="2400" i="1">
                <a:solidFill>
                  <a:srgbClr val="666666"/>
                </a:solidFill>
              </a:rPr>
              <a:t>eat-V	mushrooms-N-DOBJ</a:t>
            </a:r>
            <a:endParaRPr sz="2400"/>
          </a:p>
          <a:p>
            <a:pPr marL="457200" lvl="2" indent="0" algn="l" rtl="0">
              <a:lnSpc>
                <a:spcPct val="100000"/>
              </a:lnSpc>
              <a:spcBef>
                <a:spcPts val="600"/>
              </a:spcBef>
              <a:spcAft>
                <a:spcPts val="0"/>
              </a:spcAft>
              <a:buClr>
                <a:srgbClr val="3F3F3F"/>
              </a:buClr>
              <a:buSzPts val="2000"/>
              <a:buFont typeface="Arial"/>
              <a:buNone/>
            </a:pPr>
            <a:r>
              <a:rPr lang="en-IE" sz="2400" i="1">
                <a:solidFill>
                  <a:srgbClr val="666666"/>
                </a:solidFill>
              </a:rPr>
              <a:t>eat-V 	onions-N-DOBJ</a:t>
            </a:r>
            <a:endParaRPr sz="2400"/>
          </a:p>
          <a:p>
            <a:pPr marL="457200" lvl="2" indent="0" algn="l" rtl="0">
              <a:lnSpc>
                <a:spcPct val="100000"/>
              </a:lnSpc>
              <a:spcBef>
                <a:spcPts val="600"/>
              </a:spcBef>
              <a:spcAft>
                <a:spcPts val="0"/>
              </a:spcAft>
              <a:buClr>
                <a:srgbClr val="3F3F3F"/>
              </a:buClr>
              <a:buSzPts val="2000"/>
              <a:buFont typeface="Arial"/>
              <a:buNone/>
            </a:pPr>
            <a:r>
              <a:rPr lang="en-IE" sz="2400" i="1">
                <a:solidFill>
                  <a:srgbClr val="666666"/>
                </a:solidFill>
              </a:rPr>
              <a:t>eat-V 	potatoes-N-DOBJ</a:t>
            </a:r>
            <a:endParaRPr sz="2400"/>
          </a:p>
          <a:p>
            <a:pPr marL="457200" lvl="2" indent="0" algn="l" rtl="0">
              <a:lnSpc>
                <a:spcPct val="100000"/>
              </a:lnSpc>
              <a:spcBef>
                <a:spcPts val="600"/>
              </a:spcBef>
              <a:spcAft>
                <a:spcPts val="0"/>
              </a:spcAft>
              <a:buClr>
                <a:srgbClr val="3F3F3F"/>
              </a:buClr>
              <a:buSzPts val="2000"/>
              <a:buFont typeface="Arial"/>
              <a:buNone/>
            </a:pPr>
            <a:r>
              <a:rPr lang="en-IE" sz="2400" i="1">
                <a:solidFill>
                  <a:srgbClr val="666666"/>
                </a:solidFill>
              </a:rPr>
              <a:t>use-V 	spoon-N-DOBJ</a:t>
            </a:r>
            <a:endParaRPr sz="2400"/>
          </a:p>
          <a:p>
            <a:pPr marL="457200" lvl="2" indent="0" algn="l" rtl="0">
              <a:lnSpc>
                <a:spcPct val="100000"/>
              </a:lnSpc>
              <a:spcBef>
                <a:spcPts val="600"/>
              </a:spcBef>
              <a:spcAft>
                <a:spcPts val="0"/>
              </a:spcAft>
              <a:buClr>
                <a:srgbClr val="3F3F3F"/>
              </a:buClr>
              <a:buSzPts val="2000"/>
              <a:buFont typeface="Arial"/>
              <a:buNone/>
            </a:pPr>
            <a:r>
              <a:rPr lang="en-IE" sz="2400" i="1">
                <a:solidFill>
                  <a:srgbClr val="666666"/>
                </a:solidFill>
              </a:rPr>
              <a:t>use-V 	pen-N-DOBJ</a:t>
            </a:r>
            <a:endParaRPr sz="2400" i="1">
              <a:solidFill>
                <a:srgbClr val="666666"/>
              </a:solidFill>
            </a:endParaRPr>
          </a:p>
          <a:p>
            <a:pPr marL="457200" lvl="2" indent="0" algn="l" rtl="0">
              <a:lnSpc>
                <a:spcPct val="100000"/>
              </a:lnSpc>
              <a:spcBef>
                <a:spcPts val="600"/>
              </a:spcBef>
              <a:spcAft>
                <a:spcPts val="600"/>
              </a:spcAft>
              <a:buClr>
                <a:srgbClr val="3F3F3F"/>
              </a:buClr>
              <a:buSzPts val="2000"/>
              <a:buFont typeface="Arial"/>
              <a:buNone/>
            </a:pPr>
            <a:r>
              <a:rPr lang="en-IE" sz="2400" i="1">
                <a:solidFill>
                  <a:srgbClr val="666666"/>
                </a:solidFill>
              </a:rPr>
              <a:t>...</a:t>
            </a:r>
            <a:endParaRPr sz="2400" i="1">
              <a:solidFill>
                <a:srgbClr val="666666"/>
              </a:solidFill>
            </a:endParaRPr>
          </a:p>
        </p:txBody>
      </p:sp>
      <p:sp>
        <p:nvSpPr>
          <p:cNvPr id="873" name="Google Shape;873;p67"/>
          <p:cNvSpPr/>
          <p:nvPr/>
        </p:nvSpPr>
        <p:spPr>
          <a:xfrm>
            <a:off x="3719497" y="6135300"/>
            <a:ext cx="8390700" cy="2769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r>
              <a:rPr lang="en-IE" sz="1200"/>
              <a:t>Example from slides by </a:t>
            </a:r>
            <a:r>
              <a:rPr lang="en-IE" sz="1200">
                <a:solidFill>
                  <a:schemeClr val="dk1"/>
                </a:solidFill>
              </a:rPr>
              <a:t>Stefan Evert</a:t>
            </a:r>
            <a:r>
              <a:rPr lang="en-IE" sz="1200" i="1"/>
              <a:t> </a:t>
            </a:r>
            <a:r>
              <a:rPr lang="en-IE" sz="1200" i="1" u="sng">
                <a:solidFill>
                  <a:schemeClr val="hlink"/>
                </a:solidFill>
                <a:hlinkClick r:id="rId4"/>
              </a:rPr>
              <a:t>https://esslli2016.unibz.it/wp-content/uploads/2015/10/dsm_tutorial_part1.slides.pdf</a:t>
            </a:r>
            <a:r>
              <a:rPr lang="en-IE" sz="1200" i="1"/>
              <a:t> </a:t>
            </a:r>
            <a:endParaRPr sz="1200"/>
          </a:p>
        </p:txBody>
      </p:sp>
      <p:sp>
        <p:nvSpPr>
          <p:cNvPr id="874" name="Google Shape;874;p67"/>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IE"/>
              <a:t>177</a:t>
            </a:fld>
            <a:endParaRPr/>
          </a:p>
        </p:txBody>
      </p:sp>
    </p:spTree>
    <p:extLst>
      <p:ext uri="{BB962C8B-B14F-4D97-AF65-F5344CB8AC3E}">
        <p14:creationId xmlns:p14="http://schemas.microsoft.com/office/powerpoint/2010/main" val="9959050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68"/>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Context - Occurrence, Frequency, Weight</a:t>
            </a:r>
            <a:endParaRPr>
              <a:solidFill>
                <a:srgbClr val="FF0000"/>
              </a:solidFill>
            </a:endParaRPr>
          </a:p>
        </p:txBody>
      </p:sp>
      <p:sp>
        <p:nvSpPr>
          <p:cNvPr id="880" name="Google Shape;880;p68"/>
          <p:cNvSpPr txBox="1">
            <a:spLocks noGrp="1"/>
          </p:cNvSpPr>
          <p:nvPr>
            <p:ph type="body" idx="1"/>
          </p:nvPr>
        </p:nvSpPr>
        <p:spPr>
          <a:xfrm>
            <a:off x="838200" y="1353850"/>
            <a:ext cx="10234800" cy="4361400"/>
          </a:xfrm>
          <a:prstGeom prst="rect">
            <a:avLst/>
          </a:prstGeom>
          <a:noFill/>
          <a:ln>
            <a:noFill/>
          </a:ln>
        </p:spPr>
        <p:txBody>
          <a:bodyPr spcFirstLastPara="1" wrap="square" lIns="91425" tIns="91425" rIns="91425" bIns="91425" anchor="t" anchorCtr="0">
            <a:noAutofit/>
          </a:bodyPr>
          <a:lstStyle/>
          <a:p>
            <a:pPr marL="0" lvl="1" indent="0" algn="l" rtl="0">
              <a:lnSpc>
                <a:spcPct val="100000"/>
              </a:lnSpc>
              <a:spcBef>
                <a:spcPts val="0"/>
              </a:spcBef>
              <a:spcAft>
                <a:spcPts val="0"/>
              </a:spcAft>
              <a:buClr>
                <a:srgbClr val="3F3F3F"/>
              </a:buClr>
              <a:buSzPts val="2400"/>
              <a:buFont typeface="Arial"/>
              <a:buNone/>
            </a:pPr>
            <a:r>
              <a:rPr lang="en-IE" sz="2800">
                <a:solidFill>
                  <a:schemeClr val="dk1"/>
                </a:solidFill>
              </a:rPr>
              <a:t>Binary </a:t>
            </a:r>
            <a:endParaRPr sz="2800">
              <a:solidFill>
                <a:schemeClr val="dk1"/>
              </a:solidFill>
            </a:endParaRPr>
          </a:p>
          <a:p>
            <a:pPr marL="457200" lvl="1" indent="0" algn="l" rtl="0">
              <a:lnSpc>
                <a:spcPct val="100000"/>
              </a:lnSpc>
              <a:spcBef>
                <a:spcPts val="1000"/>
              </a:spcBef>
              <a:spcAft>
                <a:spcPts val="0"/>
              </a:spcAft>
              <a:buClr>
                <a:srgbClr val="3F3F3F"/>
              </a:buClr>
              <a:buSzPts val="2400"/>
              <a:buFont typeface="Arial"/>
              <a:buNone/>
            </a:pPr>
            <a:r>
              <a:rPr lang="en-IE">
                <a:solidFill>
                  <a:schemeClr val="dk1"/>
                </a:solidFill>
              </a:rPr>
              <a:t>the value of vector      for dimension c is 1 if context </a:t>
            </a:r>
            <a:r>
              <a:rPr lang="en-IE" i="1">
                <a:solidFill>
                  <a:schemeClr val="dk1"/>
                </a:solidFill>
              </a:rPr>
              <a:t>c</a:t>
            </a:r>
            <a:r>
              <a:rPr lang="en-IE">
                <a:solidFill>
                  <a:schemeClr val="dk1"/>
                </a:solidFill>
              </a:rPr>
              <a:t> occurs with word </a:t>
            </a:r>
            <a:r>
              <a:rPr lang="en-IE" i="1">
                <a:solidFill>
                  <a:schemeClr val="dk1"/>
                </a:solidFill>
              </a:rPr>
              <a:t>w</a:t>
            </a:r>
            <a:r>
              <a:rPr lang="en-IE">
                <a:solidFill>
                  <a:schemeClr val="dk1"/>
                </a:solidFill>
              </a:rPr>
              <a:t> and 0 otherwise</a:t>
            </a:r>
            <a:endParaRPr>
              <a:solidFill>
                <a:schemeClr val="dk1"/>
              </a:solidFill>
            </a:endParaRPr>
          </a:p>
          <a:p>
            <a:pPr marL="0" lvl="1" indent="0" algn="l" rtl="0">
              <a:lnSpc>
                <a:spcPct val="100000"/>
              </a:lnSpc>
              <a:spcBef>
                <a:spcPts val="1000"/>
              </a:spcBef>
              <a:spcAft>
                <a:spcPts val="0"/>
              </a:spcAft>
              <a:buClr>
                <a:srgbClr val="3F3F3F"/>
              </a:buClr>
              <a:buSzPts val="2400"/>
              <a:buFont typeface="Arial"/>
              <a:buNone/>
            </a:pPr>
            <a:r>
              <a:rPr lang="en-IE" sz="2800">
                <a:solidFill>
                  <a:schemeClr val="dk1"/>
                </a:solidFill>
              </a:rPr>
              <a:t>Frequency </a:t>
            </a:r>
            <a:endParaRPr sz="2800">
              <a:solidFill>
                <a:schemeClr val="dk1"/>
              </a:solidFill>
            </a:endParaRPr>
          </a:p>
          <a:p>
            <a:pPr marL="457200" lvl="1" indent="0" algn="l" rtl="0">
              <a:lnSpc>
                <a:spcPct val="100000"/>
              </a:lnSpc>
              <a:spcBef>
                <a:spcPts val="1000"/>
              </a:spcBef>
              <a:spcAft>
                <a:spcPts val="0"/>
              </a:spcAft>
              <a:buClr>
                <a:srgbClr val="3F3F3F"/>
              </a:buClr>
              <a:buSzPts val="2400"/>
              <a:buFont typeface="Arial"/>
              <a:buNone/>
            </a:pPr>
            <a:r>
              <a:rPr lang="en-IE">
                <a:solidFill>
                  <a:schemeClr val="dk1"/>
                </a:solidFill>
              </a:rPr>
              <a:t>the value of vector      for dimension </a:t>
            </a:r>
            <a:r>
              <a:rPr lang="en-IE" i="1">
                <a:solidFill>
                  <a:schemeClr val="dk1"/>
                </a:solidFill>
              </a:rPr>
              <a:t>c</a:t>
            </a:r>
            <a:r>
              <a:rPr lang="en-IE">
                <a:solidFill>
                  <a:schemeClr val="dk1"/>
                </a:solidFill>
              </a:rPr>
              <a:t> is the number of times that context c occurs with word </a:t>
            </a:r>
            <a:r>
              <a:rPr lang="en-IE" i="1">
                <a:solidFill>
                  <a:schemeClr val="dk1"/>
                </a:solidFill>
              </a:rPr>
              <a:t>w</a:t>
            </a:r>
            <a:endParaRPr i="1">
              <a:solidFill>
                <a:schemeClr val="dk1"/>
              </a:solidFill>
            </a:endParaRPr>
          </a:p>
          <a:p>
            <a:pPr marL="0" lvl="1" indent="0" algn="l" rtl="0">
              <a:lnSpc>
                <a:spcPct val="100000"/>
              </a:lnSpc>
              <a:spcBef>
                <a:spcPts val="1000"/>
              </a:spcBef>
              <a:spcAft>
                <a:spcPts val="0"/>
              </a:spcAft>
              <a:buClr>
                <a:srgbClr val="3F3F3F"/>
              </a:buClr>
              <a:buSzPts val="2400"/>
              <a:buFont typeface="Arial"/>
              <a:buNone/>
            </a:pPr>
            <a:r>
              <a:rPr lang="en-IE" sz="2800">
                <a:solidFill>
                  <a:schemeClr val="dk1"/>
                </a:solidFill>
              </a:rPr>
              <a:t>Weight (Relevance, Specificity)</a:t>
            </a:r>
            <a:endParaRPr sz="2800">
              <a:solidFill>
                <a:schemeClr val="dk1"/>
              </a:solidFill>
            </a:endParaRPr>
          </a:p>
          <a:p>
            <a:pPr marL="457200" lvl="1" indent="0" algn="l" rtl="0">
              <a:lnSpc>
                <a:spcPct val="100000"/>
              </a:lnSpc>
              <a:spcBef>
                <a:spcPts val="1000"/>
              </a:spcBef>
              <a:spcAft>
                <a:spcPts val="0"/>
              </a:spcAft>
              <a:buClr>
                <a:srgbClr val="3F3F3F"/>
              </a:buClr>
              <a:buSzPts val="2400"/>
              <a:buFont typeface="Arial"/>
              <a:buNone/>
            </a:pPr>
            <a:r>
              <a:rPr lang="en-IE">
                <a:solidFill>
                  <a:schemeClr val="dk1"/>
                </a:solidFill>
              </a:rPr>
              <a:t>the value of vector      for dimension </a:t>
            </a:r>
            <a:r>
              <a:rPr lang="en-IE" i="1">
                <a:solidFill>
                  <a:schemeClr val="dk1"/>
                </a:solidFill>
              </a:rPr>
              <a:t>c </a:t>
            </a:r>
            <a:r>
              <a:rPr lang="en-IE">
                <a:solidFill>
                  <a:schemeClr val="dk1"/>
                </a:solidFill>
              </a:rPr>
              <a:t>is a weight, expressing how relevant or specific context </a:t>
            </a:r>
            <a:r>
              <a:rPr lang="en-IE" i="1">
                <a:solidFill>
                  <a:schemeClr val="dk1"/>
                </a:solidFill>
              </a:rPr>
              <a:t>c</a:t>
            </a:r>
            <a:r>
              <a:rPr lang="en-IE">
                <a:solidFill>
                  <a:schemeClr val="dk1"/>
                </a:solidFill>
              </a:rPr>
              <a:t> is for word </a:t>
            </a:r>
            <a:r>
              <a:rPr lang="en-IE" i="1">
                <a:solidFill>
                  <a:schemeClr val="dk1"/>
                </a:solidFill>
              </a:rPr>
              <a:t>w</a:t>
            </a:r>
            <a:endParaRPr i="1">
              <a:solidFill>
                <a:schemeClr val="dk1"/>
              </a:solidFill>
            </a:endParaRPr>
          </a:p>
          <a:p>
            <a:pPr marL="0" lvl="1" indent="0" algn="l" rtl="0">
              <a:lnSpc>
                <a:spcPct val="100000"/>
              </a:lnSpc>
              <a:spcBef>
                <a:spcPts val="1000"/>
              </a:spcBef>
              <a:spcAft>
                <a:spcPts val="1000"/>
              </a:spcAft>
              <a:buClr>
                <a:srgbClr val="3F3F3F"/>
              </a:buClr>
              <a:buSzPts val="2400"/>
              <a:buFont typeface="Arial"/>
              <a:buNone/>
            </a:pPr>
            <a:endParaRPr>
              <a:solidFill>
                <a:schemeClr val="dk1"/>
              </a:solidFill>
            </a:endParaRPr>
          </a:p>
        </p:txBody>
      </p:sp>
      <p:pic>
        <p:nvPicPr>
          <p:cNvPr id="881" name="Google Shape;881;p68"/>
          <p:cNvPicPr preferRelativeResize="0"/>
          <p:nvPr/>
        </p:nvPicPr>
        <p:blipFill rotWithShape="1">
          <a:blip r:embed="rId3">
            <a:alphaModFix/>
          </a:blip>
          <a:srcRect l="38546" t="27635" r="56892" b="53010"/>
          <a:stretch/>
        </p:blipFill>
        <p:spPr>
          <a:xfrm>
            <a:off x="3774525" y="3318350"/>
            <a:ext cx="338199" cy="488525"/>
          </a:xfrm>
          <a:prstGeom prst="rect">
            <a:avLst/>
          </a:prstGeom>
          <a:noFill/>
          <a:ln>
            <a:noFill/>
          </a:ln>
        </p:spPr>
      </p:pic>
      <p:pic>
        <p:nvPicPr>
          <p:cNvPr id="882" name="Google Shape;882;p68"/>
          <p:cNvPicPr preferRelativeResize="0"/>
          <p:nvPr/>
        </p:nvPicPr>
        <p:blipFill rotWithShape="1">
          <a:blip r:embed="rId3">
            <a:alphaModFix/>
          </a:blip>
          <a:srcRect l="38546" t="27635" r="56892" b="53010"/>
          <a:stretch/>
        </p:blipFill>
        <p:spPr>
          <a:xfrm>
            <a:off x="3776600" y="4767200"/>
            <a:ext cx="338199" cy="488525"/>
          </a:xfrm>
          <a:prstGeom prst="rect">
            <a:avLst/>
          </a:prstGeom>
          <a:noFill/>
          <a:ln>
            <a:noFill/>
          </a:ln>
        </p:spPr>
      </p:pic>
      <p:sp>
        <p:nvSpPr>
          <p:cNvPr id="883" name="Google Shape;883;p68"/>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IE"/>
              <a:t>178</a:t>
            </a:fld>
            <a:endParaRPr/>
          </a:p>
        </p:txBody>
      </p:sp>
      <p:pic>
        <p:nvPicPr>
          <p:cNvPr id="884" name="Google Shape;884;p68"/>
          <p:cNvPicPr preferRelativeResize="0"/>
          <p:nvPr/>
        </p:nvPicPr>
        <p:blipFill rotWithShape="1">
          <a:blip r:embed="rId3">
            <a:alphaModFix/>
          </a:blip>
          <a:srcRect l="38546" t="27635" r="56892" b="53010"/>
          <a:stretch/>
        </p:blipFill>
        <p:spPr>
          <a:xfrm>
            <a:off x="3774525" y="1945700"/>
            <a:ext cx="338199" cy="488525"/>
          </a:xfrm>
          <a:prstGeom prst="rect">
            <a:avLst/>
          </a:prstGeom>
          <a:noFill/>
          <a:ln>
            <a:noFill/>
          </a:ln>
        </p:spPr>
      </p:pic>
    </p:spTree>
    <p:extLst>
      <p:ext uri="{BB962C8B-B14F-4D97-AF65-F5344CB8AC3E}">
        <p14:creationId xmlns:p14="http://schemas.microsoft.com/office/powerpoint/2010/main" val="23778194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69"/>
          <p:cNvSpPr txBox="1">
            <a:spLocks noGrp="1"/>
          </p:cNvSpPr>
          <p:nvPr>
            <p:ph type="title"/>
          </p:nvPr>
        </p:nvSpPr>
        <p:spPr>
          <a:xfrm>
            <a:off x="838200" y="365125"/>
            <a:ext cx="10704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Examples</a:t>
            </a:r>
            <a:endParaRPr>
              <a:solidFill>
                <a:srgbClr val="FF0000"/>
              </a:solidFill>
            </a:endParaRPr>
          </a:p>
        </p:txBody>
      </p:sp>
      <p:sp>
        <p:nvSpPr>
          <p:cNvPr id="890" name="Google Shape;890;p69"/>
          <p:cNvSpPr txBox="1">
            <a:spLocks noGrp="1"/>
          </p:cNvSpPr>
          <p:nvPr>
            <p:ph type="body" idx="1"/>
          </p:nvPr>
        </p:nvSpPr>
        <p:spPr>
          <a:xfrm>
            <a:off x="838200" y="2273600"/>
            <a:ext cx="10234800" cy="3594000"/>
          </a:xfrm>
          <a:prstGeom prst="rect">
            <a:avLst/>
          </a:prstGeom>
          <a:noFill/>
          <a:ln>
            <a:noFill/>
          </a:ln>
        </p:spPr>
        <p:txBody>
          <a:bodyPr spcFirstLastPara="1" wrap="square" lIns="91425" tIns="91425" rIns="91425" bIns="91425" anchor="t" anchorCtr="0">
            <a:noAutofit/>
          </a:bodyPr>
          <a:lstStyle/>
          <a:p>
            <a:pPr marL="0" lvl="1" indent="0" algn="l" rtl="0">
              <a:lnSpc>
                <a:spcPct val="100000"/>
              </a:lnSpc>
              <a:spcBef>
                <a:spcPts val="0"/>
              </a:spcBef>
              <a:spcAft>
                <a:spcPts val="0"/>
              </a:spcAft>
              <a:buClr>
                <a:srgbClr val="3F3F3F"/>
              </a:buClr>
              <a:buSzPts val="2400"/>
              <a:buFont typeface="Arial"/>
              <a:buNone/>
            </a:pPr>
            <a:r>
              <a:rPr lang="en-IE" sz="2800" b="1">
                <a:solidFill>
                  <a:schemeClr val="dk1"/>
                </a:solidFill>
              </a:rPr>
              <a:t>Binary </a:t>
            </a:r>
            <a:r>
              <a:rPr lang="en-IE" sz="2800">
                <a:solidFill>
                  <a:schemeClr val="dk1"/>
                </a:solidFill>
              </a:rPr>
              <a:t>- 1 or 0 depending if the context word occurs in this sentence </a:t>
            </a:r>
            <a:endParaRPr sz="2800">
              <a:solidFill>
                <a:schemeClr val="dk1"/>
              </a:solidFill>
            </a:endParaRPr>
          </a:p>
          <a:p>
            <a:pPr marL="457200" lvl="1" indent="457200" algn="l" rtl="0">
              <a:lnSpc>
                <a:spcPct val="100000"/>
              </a:lnSpc>
              <a:spcBef>
                <a:spcPts val="1000"/>
              </a:spcBef>
              <a:spcAft>
                <a:spcPts val="0"/>
              </a:spcAft>
              <a:buClr>
                <a:srgbClr val="3F3F3F"/>
              </a:buClr>
              <a:buSzPts val="2400"/>
              <a:buFont typeface="Arial"/>
              <a:buNone/>
            </a:pPr>
            <a:r>
              <a:rPr lang="en-IE">
                <a:solidFill>
                  <a:schemeClr val="dk1"/>
                </a:solidFill>
              </a:rPr>
              <a:t>{eats:1, mice:1, voles:1, sits:0}</a:t>
            </a:r>
            <a:endParaRPr>
              <a:solidFill>
                <a:schemeClr val="dk1"/>
              </a:solidFill>
            </a:endParaRPr>
          </a:p>
          <a:p>
            <a:pPr marL="0" lvl="1" indent="0" algn="l" rtl="0">
              <a:lnSpc>
                <a:spcPct val="100000"/>
              </a:lnSpc>
              <a:spcBef>
                <a:spcPts val="1000"/>
              </a:spcBef>
              <a:spcAft>
                <a:spcPts val="0"/>
              </a:spcAft>
              <a:buClr>
                <a:srgbClr val="3F3F3F"/>
              </a:buClr>
              <a:buSzPts val="2400"/>
              <a:buFont typeface="Arial"/>
              <a:buNone/>
            </a:pPr>
            <a:r>
              <a:rPr lang="en-IE" sz="2800" b="1">
                <a:solidFill>
                  <a:schemeClr val="dk1"/>
                </a:solidFill>
              </a:rPr>
              <a:t>Frequency </a:t>
            </a:r>
            <a:r>
              <a:rPr lang="en-IE" sz="2800">
                <a:solidFill>
                  <a:schemeClr val="dk1"/>
                </a:solidFill>
              </a:rPr>
              <a:t>- count of the context word in this sentence</a:t>
            </a:r>
            <a:endParaRPr sz="2800">
              <a:solidFill>
                <a:schemeClr val="dk1"/>
              </a:solidFill>
            </a:endParaRPr>
          </a:p>
          <a:p>
            <a:pPr marL="0" lvl="1" indent="457200" algn="l" rtl="0">
              <a:lnSpc>
                <a:spcPct val="100000"/>
              </a:lnSpc>
              <a:spcBef>
                <a:spcPts val="1000"/>
              </a:spcBef>
              <a:spcAft>
                <a:spcPts val="0"/>
              </a:spcAft>
              <a:buClr>
                <a:srgbClr val="3F3F3F"/>
              </a:buClr>
              <a:buSzPts val="2400"/>
              <a:buFont typeface="Arial"/>
              <a:buNone/>
            </a:pPr>
            <a:r>
              <a:rPr lang="en-IE">
                <a:solidFill>
                  <a:schemeClr val="dk1"/>
                </a:solidFill>
              </a:rPr>
              <a:t>	{eats:2, mice:1, voles:1, sits:0}</a:t>
            </a:r>
            <a:endParaRPr i="1">
              <a:solidFill>
                <a:schemeClr val="dk1"/>
              </a:solidFill>
            </a:endParaRPr>
          </a:p>
          <a:p>
            <a:pPr marL="0" lvl="1" indent="0" algn="l" rtl="0">
              <a:lnSpc>
                <a:spcPct val="100000"/>
              </a:lnSpc>
              <a:spcBef>
                <a:spcPts val="1000"/>
              </a:spcBef>
              <a:spcAft>
                <a:spcPts val="0"/>
              </a:spcAft>
              <a:buClr>
                <a:srgbClr val="3F3F3F"/>
              </a:buClr>
              <a:buSzPts val="2400"/>
              <a:buFont typeface="Arial"/>
              <a:buNone/>
            </a:pPr>
            <a:r>
              <a:rPr lang="en-IE" sz="2800" b="1">
                <a:solidFill>
                  <a:schemeClr val="dk1"/>
                </a:solidFill>
              </a:rPr>
              <a:t>Weight </a:t>
            </a:r>
            <a:r>
              <a:rPr lang="en-IE" sz="2800">
                <a:solidFill>
                  <a:schemeClr val="dk1"/>
                </a:solidFill>
              </a:rPr>
              <a:t>- weight of the context word in a corpus of sentences</a:t>
            </a:r>
            <a:endParaRPr sz="2800">
              <a:solidFill>
                <a:schemeClr val="dk1"/>
              </a:solidFill>
            </a:endParaRPr>
          </a:p>
          <a:p>
            <a:pPr marL="0" lvl="1" indent="0" algn="l" rtl="0">
              <a:lnSpc>
                <a:spcPct val="100000"/>
              </a:lnSpc>
              <a:spcBef>
                <a:spcPts val="1000"/>
              </a:spcBef>
              <a:spcAft>
                <a:spcPts val="1000"/>
              </a:spcAft>
              <a:buClr>
                <a:srgbClr val="3F3F3F"/>
              </a:buClr>
              <a:buSzPts val="2400"/>
              <a:buFont typeface="Arial"/>
              <a:buNone/>
            </a:pPr>
            <a:r>
              <a:rPr lang="en-IE">
                <a:solidFill>
                  <a:schemeClr val="dk1"/>
                </a:solidFill>
              </a:rPr>
              <a:t>		{eats:0.95, mice:0.56, voles:0.01, sits:0.80}</a:t>
            </a:r>
            <a:endParaRPr>
              <a:solidFill>
                <a:schemeClr val="dk1"/>
              </a:solidFill>
            </a:endParaRPr>
          </a:p>
        </p:txBody>
      </p:sp>
      <p:pic>
        <p:nvPicPr>
          <p:cNvPr id="891" name="Google Shape;891;p69"/>
          <p:cNvPicPr preferRelativeResize="0"/>
          <p:nvPr/>
        </p:nvPicPr>
        <p:blipFill rotWithShape="1">
          <a:blip r:embed="rId3">
            <a:alphaModFix/>
          </a:blip>
          <a:srcRect l="38546" t="27635" r="56892" b="53010"/>
          <a:stretch/>
        </p:blipFill>
        <p:spPr>
          <a:xfrm>
            <a:off x="1164925" y="2869400"/>
            <a:ext cx="338199" cy="488525"/>
          </a:xfrm>
          <a:prstGeom prst="rect">
            <a:avLst/>
          </a:prstGeom>
          <a:noFill/>
          <a:ln>
            <a:noFill/>
          </a:ln>
        </p:spPr>
      </p:pic>
      <p:pic>
        <p:nvPicPr>
          <p:cNvPr id="892" name="Google Shape;892;p69"/>
          <p:cNvPicPr preferRelativeResize="0"/>
          <p:nvPr/>
        </p:nvPicPr>
        <p:blipFill rotWithShape="1">
          <a:blip r:embed="rId3">
            <a:alphaModFix/>
          </a:blip>
          <a:srcRect l="38546" t="27635" r="56892" b="53010"/>
          <a:stretch/>
        </p:blipFill>
        <p:spPr>
          <a:xfrm>
            <a:off x="1164925" y="4917500"/>
            <a:ext cx="338199" cy="488525"/>
          </a:xfrm>
          <a:prstGeom prst="rect">
            <a:avLst/>
          </a:prstGeom>
          <a:noFill/>
          <a:ln>
            <a:noFill/>
          </a:ln>
        </p:spPr>
      </p:pic>
      <p:pic>
        <p:nvPicPr>
          <p:cNvPr id="893" name="Google Shape;893;p69"/>
          <p:cNvPicPr preferRelativeResize="0"/>
          <p:nvPr/>
        </p:nvPicPr>
        <p:blipFill rotWithShape="1">
          <a:blip r:embed="rId3">
            <a:alphaModFix/>
          </a:blip>
          <a:srcRect l="38546" t="27635" r="56892" b="53010"/>
          <a:stretch/>
        </p:blipFill>
        <p:spPr>
          <a:xfrm>
            <a:off x="1164925" y="3941525"/>
            <a:ext cx="338199" cy="488525"/>
          </a:xfrm>
          <a:prstGeom prst="rect">
            <a:avLst/>
          </a:prstGeom>
          <a:noFill/>
          <a:ln>
            <a:noFill/>
          </a:ln>
        </p:spPr>
      </p:pic>
      <p:sp>
        <p:nvSpPr>
          <p:cNvPr id="894" name="Google Shape;894;p69"/>
          <p:cNvSpPr txBox="1">
            <a:spLocks noGrp="1"/>
          </p:cNvSpPr>
          <p:nvPr>
            <p:ph type="body" idx="1"/>
          </p:nvPr>
        </p:nvSpPr>
        <p:spPr>
          <a:xfrm>
            <a:off x="838200" y="1390400"/>
            <a:ext cx="10515600" cy="883200"/>
          </a:xfrm>
          <a:prstGeom prst="rect">
            <a:avLst/>
          </a:prstGeom>
          <a:noFill/>
          <a:ln>
            <a:noFill/>
          </a:ln>
        </p:spPr>
        <p:txBody>
          <a:bodyPr spcFirstLastPara="1" wrap="square" lIns="91425" tIns="91425" rIns="91425" bIns="91425" anchor="t" anchorCtr="0">
            <a:noAutofit/>
          </a:bodyPr>
          <a:lstStyle/>
          <a:p>
            <a:pPr marL="0" marR="0" lvl="0" indent="0" algn="just" rtl="0">
              <a:lnSpc>
                <a:spcPct val="90000"/>
              </a:lnSpc>
              <a:spcBef>
                <a:spcPts val="1000"/>
              </a:spcBef>
              <a:spcAft>
                <a:spcPts val="0"/>
              </a:spcAft>
              <a:buClr>
                <a:srgbClr val="3F3F3F"/>
              </a:buClr>
              <a:buSzPts val="2800"/>
              <a:buFont typeface="Arial"/>
              <a:buNone/>
            </a:pPr>
            <a:r>
              <a:rPr lang="en-IE" sz="2400" i="1">
                <a:solidFill>
                  <a:srgbClr val="666666"/>
                </a:solidFill>
              </a:rPr>
              <a:t>As carnivores, a </a:t>
            </a:r>
            <a:r>
              <a:rPr lang="en-IE" sz="2400" b="1" i="1">
                <a:solidFill>
                  <a:srgbClr val="666666"/>
                </a:solidFill>
              </a:rPr>
              <a:t>cat</a:t>
            </a:r>
            <a:r>
              <a:rPr lang="en-IE" sz="2400" i="1">
                <a:solidFill>
                  <a:srgbClr val="666666"/>
                </a:solidFill>
              </a:rPr>
              <a:t> eats mice and voles but eats no grass. </a:t>
            </a:r>
            <a:endParaRPr sz="2400" i="1"/>
          </a:p>
        </p:txBody>
      </p:sp>
      <p:sp>
        <p:nvSpPr>
          <p:cNvPr id="895" name="Google Shape;895;p69"/>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IE"/>
              <a:t>179</a:t>
            </a:fld>
            <a:endParaRPr/>
          </a:p>
        </p:txBody>
      </p:sp>
    </p:spTree>
    <p:extLst>
      <p:ext uri="{BB962C8B-B14F-4D97-AF65-F5344CB8AC3E}">
        <p14:creationId xmlns:p14="http://schemas.microsoft.com/office/powerpoint/2010/main" val="15911869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44"/>
          <p:cNvSpPr txBox="1">
            <a:spLocks noGrp="1"/>
          </p:cNvSpPr>
          <p:nvPr>
            <p:ph type="title"/>
          </p:nvPr>
        </p:nvSpPr>
        <p:spPr>
          <a:xfrm>
            <a:off x="838200" y="365125"/>
            <a:ext cx="10911300" cy="13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75114A"/>
              </a:buClr>
              <a:buSzPts val="4400"/>
              <a:buFont typeface="Calibri"/>
              <a:buNone/>
            </a:pPr>
            <a:r>
              <a:rPr lang="en-IE"/>
              <a:t>Chatbots - Dialog Systems</a:t>
            </a:r>
            <a:endParaRPr/>
          </a:p>
          <a:p>
            <a:pPr marL="0" marR="0" lvl="0" indent="0" algn="l" rtl="0">
              <a:lnSpc>
                <a:spcPct val="90000"/>
              </a:lnSpc>
              <a:spcBef>
                <a:spcPts val="0"/>
              </a:spcBef>
              <a:spcAft>
                <a:spcPts val="0"/>
              </a:spcAft>
              <a:buClr>
                <a:srgbClr val="75114A"/>
              </a:buClr>
              <a:buSzPts val="4400"/>
              <a:buFont typeface="Calibri"/>
              <a:buNone/>
            </a:pPr>
            <a:endParaRPr/>
          </a:p>
        </p:txBody>
      </p:sp>
      <p:pic>
        <p:nvPicPr>
          <p:cNvPr id="575" name="Google Shape;575;p44" descr="http://cdn2.expertreviews.co.uk/sites/expertreviews/files/2015/08/facebook_m_screenshot2.jpg"/>
          <p:cNvPicPr preferRelativeResize="0"/>
          <p:nvPr/>
        </p:nvPicPr>
        <p:blipFill rotWithShape="1">
          <a:blip r:embed="rId3">
            <a:alphaModFix/>
          </a:blip>
          <a:srcRect l="37442" t="21608" r="37639" b="25918"/>
          <a:stretch/>
        </p:blipFill>
        <p:spPr>
          <a:xfrm>
            <a:off x="2135561" y="1484784"/>
            <a:ext cx="3045337" cy="417646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70"/>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75114A"/>
              </a:buClr>
              <a:buSzPts val="4400"/>
              <a:buFont typeface="Calibri"/>
              <a:buNone/>
            </a:pPr>
            <a:r>
              <a:rPr lang="en-IE"/>
              <a:t>Context Weight - TF-IDF</a:t>
            </a:r>
            <a:endParaRPr>
              <a:solidFill>
                <a:srgbClr val="FF0000"/>
              </a:solidFill>
            </a:endParaRPr>
          </a:p>
        </p:txBody>
      </p:sp>
      <p:sp>
        <p:nvSpPr>
          <p:cNvPr id="901" name="Google Shape;901;p70"/>
          <p:cNvSpPr txBox="1">
            <a:spLocks noGrp="1"/>
          </p:cNvSpPr>
          <p:nvPr>
            <p:ph type="body" idx="1"/>
          </p:nvPr>
        </p:nvSpPr>
        <p:spPr>
          <a:xfrm>
            <a:off x="838200" y="1690825"/>
            <a:ext cx="10234800" cy="4024500"/>
          </a:xfrm>
          <a:prstGeom prst="rect">
            <a:avLst/>
          </a:prstGeom>
          <a:noFill/>
          <a:ln>
            <a:noFill/>
          </a:ln>
        </p:spPr>
        <p:txBody>
          <a:bodyPr spcFirstLastPara="1" wrap="square" lIns="91425" tIns="91425" rIns="91425" bIns="91425" anchor="t" anchorCtr="0">
            <a:noAutofit/>
          </a:bodyPr>
          <a:lstStyle/>
          <a:p>
            <a:pPr marL="0" lvl="1" indent="0" algn="l" rtl="0">
              <a:lnSpc>
                <a:spcPct val="100000"/>
              </a:lnSpc>
              <a:spcBef>
                <a:spcPts val="0"/>
              </a:spcBef>
              <a:spcAft>
                <a:spcPts val="0"/>
              </a:spcAft>
              <a:buClr>
                <a:srgbClr val="3F3F3F"/>
              </a:buClr>
              <a:buSzPts val="2400"/>
              <a:buFont typeface="Arial"/>
              <a:buNone/>
            </a:pPr>
            <a:r>
              <a:rPr lang="en-IE" sz="2800">
                <a:solidFill>
                  <a:schemeClr val="dk1"/>
                </a:solidFill>
              </a:rPr>
              <a:t>Term Frequency - Inverse Document Frequency (TF-IDF)</a:t>
            </a:r>
            <a:endParaRPr sz="2800">
              <a:solidFill>
                <a:schemeClr val="dk1"/>
              </a:solidFill>
            </a:endParaRPr>
          </a:p>
          <a:p>
            <a:pPr marL="457200" lvl="1" indent="0" algn="l" rtl="0">
              <a:lnSpc>
                <a:spcPct val="100000"/>
              </a:lnSpc>
              <a:spcBef>
                <a:spcPts val="1000"/>
              </a:spcBef>
              <a:spcAft>
                <a:spcPts val="0"/>
              </a:spcAft>
              <a:buClr>
                <a:srgbClr val="3F3F3F"/>
              </a:buClr>
              <a:buSzPts val="2400"/>
              <a:buFont typeface="Arial"/>
              <a:buNone/>
            </a:pPr>
            <a:r>
              <a:rPr lang="en-IE">
                <a:solidFill>
                  <a:schemeClr val="dk1"/>
                </a:solidFill>
              </a:rPr>
              <a:t>TF-IDF measures how important a Term is in a Document where it occurs, in comparison to the overall occurrence of this Term in a set of Documents. </a:t>
            </a:r>
            <a:endParaRPr>
              <a:solidFill>
                <a:schemeClr val="dk1"/>
              </a:solidFill>
            </a:endParaRPr>
          </a:p>
          <a:p>
            <a:pPr marL="457200" lvl="1" indent="0" algn="l" rtl="0">
              <a:lnSpc>
                <a:spcPct val="100000"/>
              </a:lnSpc>
              <a:spcBef>
                <a:spcPts val="1000"/>
              </a:spcBef>
              <a:spcAft>
                <a:spcPts val="0"/>
              </a:spcAft>
              <a:buClr>
                <a:srgbClr val="3F3F3F"/>
              </a:buClr>
              <a:buSzPts val="2400"/>
              <a:buFont typeface="Arial"/>
              <a:buNone/>
            </a:pPr>
            <a:r>
              <a:rPr lang="en-IE">
                <a:solidFill>
                  <a:schemeClr val="dk1"/>
                </a:solidFill>
              </a:rPr>
              <a:t>TF-IDF is mostly used in IR to put weights on index terms but can be used also in distributional semantics, using words (Terms) and sentences (Docs) here:</a:t>
            </a:r>
            <a:endParaRPr>
              <a:solidFill>
                <a:schemeClr val="dk1"/>
              </a:solidFill>
            </a:endParaRPr>
          </a:p>
          <a:p>
            <a:pPr marL="457200" lvl="1" indent="0" algn="l" rtl="0">
              <a:lnSpc>
                <a:spcPct val="100000"/>
              </a:lnSpc>
              <a:spcBef>
                <a:spcPts val="1000"/>
              </a:spcBef>
              <a:spcAft>
                <a:spcPts val="0"/>
              </a:spcAft>
              <a:buClr>
                <a:srgbClr val="3F3F3F"/>
              </a:buClr>
              <a:buSzPts val="2400"/>
              <a:buFont typeface="Arial"/>
              <a:buNone/>
            </a:pPr>
            <a:r>
              <a:rPr lang="en-IE">
                <a:solidFill>
                  <a:schemeClr val="dk1"/>
                </a:solidFill>
              </a:rPr>
              <a:t>TF-IDF(</a:t>
            </a:r>
            <a:r>
              <a:rPr lang="en-IE" i="1">
                <a:solidFill>
                  <a:schemeClr val="dk1"/>
                </a:solidFill>
              </a:rPr>
              <a:t>w</a:t>
            </a:r>
            <a:r>
              <a:rPr lang="en-IE">
                <a:solidFill>
                  <a:schemeClr val="dk1"/>
                </a:solidFill>
              </a:rPr>
              <a:t>)	= TF(</a:t>
            </a:r>
            <a:r>
              <a:rPr lang="en-IE" i="1">
                <a:solidFill>
                  <a:schemeClr val="dk1"/>
                </a:solidFill>
              </a:rPr>
              <a:t>w</a:t>
            </a:r>
            <a:r>
              <a:rPr lang="en-IE">
                <a:solidFill>
                  <a:schemeClr val="dk1"/>
                </a:solidFill>
              </a:rPr>
              <a:t>) * IDF(</a:t>
            </a:r>
            <a:r>
              <a:rPr lang="en-IE" i="1">
                <a:solidFill>
                  <a:schemeClr val="dk1"/>
                </a:solidFill>
              </a:rPr>
              <a:t>w</a:t>
            </a:r>
            <a:r>
              <a:rPr lang="en-IE">
                <a:solidFill>
                  <a:schemeClr val="dk1"/>
                </a:solidFill>
              </a:rPr>
              <a:t>)</a:t>
            </a:r>
            <a:endParaRPr>
              <a:solidFill>
                <a:schemeClr val="dk1"/>
              </a:solidFill>
            </a:endParaRPr>
          </a:p>
          <a:p>
            <a:pPr marL="457200" lvl="1" indent="0" algn="l" rtl="0">
              <a:lnSpc>
                <a:spcPct val="100000"/>
              </a:lnSpc>
              <a:spcBef>
                <a:spcPts val="1000"/>
              </a:spcBef>
              <a:spcAft>
                <a:spcPts val="0"/>
              </a:spcAft>
              <a:buClr>
                <a:srgbClr val="3F3F3F"/>
              </a:buClr>
              <a:buSzPts val="2400"/>
              <a:buFont typeface="Arial"/>
              <a:buNone/>
            </a:pPr>
            <a:r>
              <a:rPr lang="en-IE">
                <a:solidFill>
                  <a:schemeClr val="dk1"/>
                </a:solidFill>
              </a:rPr>
              <a:t>TF(</a:t>
            </a:r>
            <a:r>
              <a:rPr lang="en-IE" i="1">
                <a:solidFill>
                  <a:schemeClr val="dk1"/>
                </a:solidFill>
              </a:rPr>
              <a:t>w</a:t>
            </a:r>
            <a:r>
              <a:rPr lang="en-IE">
                <a:solidFill>
                  <a:schemeClr val="dk1"/>
                </a:solidFill>
              </a:rPr>
              <a:t>) 		= frequency of word </a:t>
            </a:r>
            <a:r>
              <a:rPr lang="en-IE" i="1">
                <a:solidFill>
                  <a:schemeClr val="dk1"/>
                </a:solidFill>
              </a:rPr>
              <a:t>w</a:t>
            </a:r>
            <a:r>
              <a:rPr lang="en-IE">
                <a:solidFill>
                  <a:schemeClr val="dk1"/>
                </a:solidFill>
              </a:rPr>
              <a:t> in sentence </a:t>
            </a:r>
            <a:r>
              <a:rPr lang="en-IE" i="1">
                <a:solidFill>
                  <a:schemeClr val="dk1"/>
                </a:solidFill>
              </a:rPr>
              <a:t>s</a:t>
            </a:r>
            <a:r>
              <a:rPr lang="en-IE">
                <a:solidFill>
                  <a:schemeClr val="dk1"/>
                </a:solidFill>
              </a:rPr>
              <a:t> </a:t>
            </a:r>
            <a:endParaRPr>
              <a:solidFill>
                <a:schemeClr val="dk1"/>
              </a:solidFill>
            </a:endParaRPr>
          </a:p>
          <a:p>
            <a:pPr marL="457200" lvl="1" indent="0" algn="l" rtl="0">
              <a:lnSpc>
                <a:spcPct val="100000"/>
              </a:lnSpc>
              <a:spcBef>
                <a:spcPts val="1000"/>
              </a:spcBef>
              <a:spcAft>
                <a:spcPts val="0"/>
              </a:spcAft>
              <a:buClr>
                <a:srgbClr val="3F3F3F"/>
              </a:buClr>
              <a:buSzPts val="2400"/>
              <a:buFont typeface="Arial"/>
              <a:buNone/>
            </a:pPr>
            <a:r>
              <a:rPr lang="en-IE">
                <a:solidFill>
                  <a:srgbClr val="000000"/>
                </a:solidFill>
              </a:rPr>
              <a:t>IDF(</a:t>
            </a:r>
            <a:r>
              <a:rPr lang="en-IE" i="1">
                <a:solidFill>
                  <a:srgbClr val="000000"/>
                </a:solidFill>
              </a:rPr>
              <a:t>w</a:t>
            </a:r>
            <a:r>
              <a:rPr lang="en-IE">
                <a:solidFill>
                  <a:srgbClr val="000000"/>
                </a:solidFill>
              </a:rPr>
              <a:t>) 		= log (all sentences / all sentences with </a:t>
            </a:r>
            <a:r>
              <a:rPr lang="en-IE" i="1">
                <a:solidFill>
                  <a:srgbClr val="000000"/>
                </a:solidFill>
              </a:rPr>
              <a:t>w</a:t>
            </a:r>
            <a:r>
              <a:rPr lang="en-IE">
                <a:solidFill>
                  <a:srgbClr val="000000"/>
                </a:solidFill>
              </a:rPr>
              <a:t>)</a:t>
            </a:r>
            <a:endParaRPr>
              <a:solidFill>
                <a:srgbClr val="000000"/>
              </a:solidFill>
            </a:endParaRPr>
          </a:p>
          <a:p>
            <a:pPr marL="0" lvl="1" indent="0" algn="l" rtl="0">
              <a:lnSpc>
                <a:spcPct val="100000"/>
              </a:lnSpc>
              <a:spcBef>
                <a:spcPts val="1000"/>
              </a:spcBef>
              <a:spcAft>
                <a:spcPts val="1000"/>
              </a:spcAft>
              <a:buClr>
                <a:srgbClr val="3F3F3F"/>
              </a:buClr>
              <a:buSzPts val="2400"/>
              <a:buFont typeface="Arial"/>
              <a:buNone/>
            </a:pPr>
            <a:endParaRPr>
              <a:solidFill>
                <a:schemeClr val="dk1"/>
              </a:solidFill>
            </a:endParaRPr>
          </a:p>
        </p:txBody>
      </p:sp>
      <p:sp>
        <p:nvSpPr>
          <p:cNvPr id="902" name="Google Shape;902;p70"/>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IE"/>
              <a:t>180</a:t>
            </a:fld>
            <a:endParaRPr/>
          </a:p>
        </p:txBody>
      </p:sp>
    </p:spTree>
    <p:extLst>
      <p:ext uri="{BB962C8B-B14F-4D97-AF65-F5344CB8AC3E}">
        <p14:creationId xmlns:p14="http://schemas.microsoft.com/office/powerpoint/2010/main" val="31563959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71"/>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75114A"/>
              </a:buClr>
              <a:buSzPts val="4400"/>
              <a:buFont typeface="Calibri"/>
              <a:buNone/>
            </a:pPr>
            <a:r>
              <a:rPr lang="en-IE"/>
              <a:t>Context Weight - PMI</a:t>
            </a:r>
            <a:endParaRPr>
              <a:solidFill>
                <a:srgbClr val="FF0000"/>
              </a:solidFill>
            </a:endParaRPr>
          </a:p>
        </p:txBody>
      </p:sp>
      <p:sp>
        <p:nvSpPr>
          <p:cNvPr id="908" name="Google Shape;908;p71"/>
          <p:cNvSpPr txBox="1">
            <a:spLocks noGrp="1"/>
          </p:cNvSpPr>
          <p:nvPr>
            <p:ph type="body" idx="1"/>
          </p:nvPr>
        </p:nvSpPr>
        <p:spPr>
          <a:xfrm>
            <a:off x="838200" y="1690825"/>
            <a:ext cx="10873500" cy="4024500"/>
          </a:xfrm>
          <a:prstGeom prst="rect">
            <a:avLst/>
          </a:prstGeom>
          <a:noFill/>
          <a:ln>
            <a:noFill/>
          </a:ln>
        </p:spPr>
        <p:txBody>
          <a:bodyPr spcFirstLastPara="1" wrap="square" lIns="91425" tIns="91425" rIns="91425" bIns="91425" anchor="t" anchorCtr="0">
            <a:noAutofit/>
          </a:bodyPr>
          <a:lstStyle/>
          <a:p>
            <a:pPr marL="0" lvl="1" indent="0" algn="l" rtl="0">
              <a:lnSpc>
                <a:spcPct val="100000"/>
              </a:lnSpc>
              <a:spcBef>
                <a:spcPts val="0"/>
              </a:spcBef>
              <a:spcAft>
                <a:spcPts val="0"/>
              </a:spcAft>
              <a:buClr>
                <a:srgbClr val="3F3F3F"/>
              </a:buClr>
              <a:buSzPts val="2400"/>
              <a:buFont typeface="Arial"/>
              <a:buNone/>
            </a:pPr>
            <a:r>
              <a:rPr lang="en-IE" sz="2800">
                <a:solidFill>
                  <a:schemeClr val="dk1"/>
                </a:solidFill>
              </a:rPr>
              <a:t>Pointwise Mutual Information (PMI) </a:t>
            </a:r>
            <a:endParaRPr sz="2800">
              <a:solidFill>
                <a:schemeClr val="dk1"/>
              </a:solidFill>
            </a:endParaRPr>
          </a:p>
          <a:p>
            <a:pPr marL="457200" lvl="1" indent="0" algn="l" rtl="0">
              <a:lnSpc>
                <a:spcPct val="100000"/>
              </a:lnSpc>
              <a:spcBef>
                <a:spcPts val="1000"/>
              </a:spcBef>
              <a:spcAft>
                <a:spcPts val="0"/>
              </a:spcAft>
              <a:buClr>
                <a:srgbClr val="3F3F3F"/>
              </a:buClr>
              <a:buSzPts val="2400"/>
              <a:buFont typeface="Arial"/>
              <a:buNone/>
            </a:pPr>
            <a:r>
              <a:rPr lang="en-IE">
                <a:solidFill>
                  <a:srgbClr val="000000"/>
                </a:solidFill>
              </a:rPr>
              <a:t>PMI is a correlation or association measure that quantifies the likelihood of co-occurrence of two events. In </a:t>
            </a:r>
            <a:r>
              <a:rPr lang="en-IE">
                <a:solidFill>
                  <a:schemeClr val="dk1"/>
                </a:solidFill>
              </a:rPr>
              <a:t>distributional semantics we use PMI to measure the likelihood of co-occurrence of</a:t>
            </a:r>
            <a:r>
              <a:rPr lang="en-IE">
                <a:solidFill>
                  <a:srgbClr val="000000"/>
                </a:solidFill>
              </a:rPr>
              <a:t> two words across a corpus:</a:t>
            </a:r>
            <a:endParaRPr>
              <a:solidFill>
                <a:srgbClr val="000000"/>
              </a:solidFill>
            </a:endParaRPr>
          </a:p>
          <a:p>
            <a:pPr marL="457200" lvl="1" indent="0" algn="l" rtl="0">
              <a:lnSpc>
                <a:spcPct val="100000"/>
              </a:lnSpc>
              <a:spcBef>
                <a:spcPts val="1000"/>
              </a:spcBef>
              <a:spcAft>
                <a:spcPts val="0"/>
              </a:spcAft>
              <a:buClr>
                <a:srgbClr val="3F3F3F"/>
              </a:buClr>
              <a:buSzPts val="2400"/>
              <a:buFont typeface="Arial"/>
              <a:buNone/>
            </a:pPr>
            <a:r>
              <a:rPr lang="en-IE">
                <a:solidFill>
                  <a:schemeClr val="dk1"/>
                </a:solidFill>
              </a:rPr>
              <a:t>PMI (</a:t>
            </a:r>
            <a:r>
              <a:rPr lang="en-IE" i="1">
                <a:solidFill>
                  <a:schemeClr val="dk1"/>
                </a:solidFill>
              </a:rPr>
              <a:t>w</a:t>
            </a:r>
            <a:r>
              <a:rPr lang="en-IE" i="1" baseline="-25000"/>
              <a:t>1 </a:t>
            </a:r>
            <a:r>
              <a:rPr lang="en-IE" i="1">
                <a:solidFill>
                  <a:schemeClr val="dk1"/>
                </a:solidFill>
              </a:rPr>
              <a:t>, w</a:t>
            </a:r>
            <a:r>
              <a:rPr lang="en-IE" i="1" baseline="-25000"/>
              <a:t>2</a:t>
            </a:r>
            <a:r>
              <a:rPr lang="en-IE">
                <a:solidFill>
                  <a:schemeClr val="dk1"/>
                </a:solidFill>
              </a:rPr>
              <a:t>) 	= log ( P(</a:t>
            </a:r>
            <a:r>
              <a:rPr lang="en-IE" i="1">
                <a:solidFill>
                  <a:schemeClr val="dk1"/>
                </a:solidFill>
              </a:rPr>
              <a:t>w</a:t>
            </a:r>
            <a:r>
              <a:rPr lang="en-IE" i="1" baseline="-25000"/>
              <a:t>1 </a:t>
            </a:r>
            <a:r>
              <a:rPr lang="en-IE" i="1">
                <a:solidFill>
                  <a:schemeClr val="dk1"/>
                </a:solidFill>
              </a:rPr>
              <a:t>, w</a:t>
            </a:r>
            <a:r>
              <a:rPr lang="en-IE" i="1" baseline="-25000"/>
              <a:t>2</a:t>
            </a:r>
            <a:r>
              <a:rPr lang="en-IE">
                <a:solidFill>
                  <a:schemeClr val="dk1"/>
                </a:solidFill>
              </a:rPr>
              <a:t>)  / P(</a:t>
            </a:r>
            <a:r>
              <a:rPr lang="en-IE" i="1">
                <a:solidFill>
                  <a:schemeClr val="dk1"/>
                </a:solidFill>
              </a:rPr>
              <a:t>w</a:t>
            </a:r>
            <a:r>
              <a:rPr lang="en-IE" i="1" baseline="-25000"/>
              <a:t>1</a:t>
            </a:r>
            <a:r>
              <a:rPr lang="en-IE">
                <a:solidFill>
                  <a:schemeClr val="dk1"/>
                </a:solidFill>
              </a:rPr>
              <a:t>) * P(</a:t>
            </a:r>
            <a:r>
              <a:rPr lang="en-IE" i="1">
                <a:solidFill>
                  <a:schemeClr val="dk1"/>
                </a:solidFill>
              </a:rPr>
              <a:t>w</a:t>
            </a:r>
            <a:r>
              <a:rPr lang="en-IE" i="1" baseline="-25000"/>
              <a:t>2</a:t>
            </a:r>
            <a:r>
              <a:rPr lang="en-IE">
                <a:solidFill>
                  <a:schemeClr val="dk1"/>
                </a:solidFill>
              </a:rPr>
              <a:t>))</a:t>
            </a:r>
            <a:endParaRPr>
              <a:solidFill>
                <a:schemeClr val="dk1"/>
              </a:solidFill>
            </a:endParaRPr>
          </a:p>
          <a:p>
            <a:pPr marL="457200" lvl="1" indent="0" algn="l" rtl="0">
              <a:lnSpc>
                <a:spcPct val="100000"/>
              </a:lnSpc>
              <a:spcBef>
                <a:spcPts val="1000"/>
              </a:spcBef>
              <a:spcAft>
                <a:spcPts val="0"/>
              </a:spcAft>
              <a:buClr>
                <a:srgbClr val="3F3F3F"/>
              </a:buClr>
              <a:buSzPts val="2400"/>
              <a:buFont typeface="Arial"/>
              <a:buNone/>
            </a:pPr>
            <a:r>
              <a:rPr lang="en-IE">
                <a:solidFill>
                  <a:schemeClr val="dk1"/>
                </a:solidFill>
              </a:rPr>
              <a:t>P(</a:t>
            </a:r>
            <a:r>
              <a:rPr lang="en-IE" i="1">
                <a:solidFill>
                  <a:schemeClr val="dk1"/>
                </a:solidFill>
              </a:rPr>
              <a:t>w</a:t>
            </a:r>
            <a:r>
              <a:rPr lang="en-IE" i="1" baseline="-25000"/>
              <a:t>1</a:t>
            </a:r>
            <a:r>
              <a:rPr lang="en-IE">
                <a:solidFill>
                  <a:schemeClr val="dk1"/>
                </a:solidFill>
              </a:rPr>
              <a:t>) P(</a:t>
            </a:r>
            <a:r>
              <a:rPr lang="en-IE" i="1">
                <a:solidFill>
                  <a:schemeClr val="dk1"/>
                </a:solidFill>
              </a:rPr>
              <a:t>w</a:t>
            </a:r>
            <a:r>
              <a:rPr lang="en-IE" i="1" baseline="-25000"/>
              <a:t>2</a:t>
            </a:r>
            <a:r>
              <a:rPr lang="en-IE">
                <a:solidFill>
                  <a:schemeClr val="dk1"/>
                </a:solidFill>
              </a:rPr>
              <a:t>)	= probability (relative frequency) of </a:t>
            </a:r>
            <a:r>
              <a:rPr lang="en-IE" i="1">
                <a:solidFill>
                  <a:schemeClr val="dk1"/>
                </a:solidFill>
              </a:rPr>
              <a:t>w</a:t>
            </a:r>
            <a:r>
              <a:rPr lang="en-IE" i="1" baseline="-25000"/>
              <a:t>1  </a:t>
            </a:r>
            <a:r>
              <a:rPr lang="en-IE" i="1">
                <a:solidFill>
                  <a:schemeClr val="dk1"/>
                </a:solidFill>
              </a:rPr>
              <a:t>w</a:t>
            </a:r>
            <a:r>
              <a:rPr lang="en-IE" i="1" baseline="-25000"/>
              <a:t>2 </a:t>
            </a:r>
            <a:r>
              <a:rPr lang="en-IE">
                <a:solidFill>
                  <a:schemeClr val="dk1"/>
                </a:solidFill>
              </a:rPr>
              <a:t>occurring in </a:t>
            </a:r>
            <a:r>
              <a:rPr lang="en-IE" i="1">
                <a:solidFill>
                  <a:schemeClr val="dk1"/>
                </a:solidFill>
              </a:rPr>
              <a:t>C</a:t>
            </a:r>
            <a:endParaRPr i="1">
              <a:solidFill>
                <a:schemeClr val="dk1"/>
              </a:solidFill>
            </a:endParaRPr>
          </a:p>
          <a:p>
            <a:pPr marL="457200" lvl="1" indent="0" algn="l" rtl="0">
              <a:lnSpc>
                <a:spcPct val="100000"/>
              </a:lnSpc>
              <a:spcBef>
                <a:spcPts val="1000"/>
              </a:spcBef>
              <a:spcAft>
                <a:spcPts val="0"/>
              </a:spcAft>
              <a:buClr>
                <a:srgbClr val="3F3F3F"/>
              </a:buClr>
              <a:buSzPts val="2400"/>
              <a:buFont typeface="Arial"/>
              <a:buNone/>
            </a:pPr>
            <a:r>
              <a:rPr lang="en-IE">
                <a:solidFill>
                  <a:schemeClr val="dk1"/>
                </a:solidFill>
              </a:rPr>
              <a:t>				= frequency of </a:t>
            </a:r>
            <a:r>
              <a:rPr lang="en-IE" i="1">
                <a:solidFill>
                  <a:schemeClr val="dk1"/>
                </a:solidFill>
              </a:rPr>
              <a:t>w</a:t>
            </a:r>
            <a:r>
              <a:rPr lang="en-IE" i="1" baseline="-25000"/>
              <a:t>1  </a:t>
            </a:r>
            <a:r>
              <a:rPr lang="en-IE" i="1">
                <a:solidFill>
                  <a:schemeClr val="dk1"/>
                </a:solidFill>
              </a:rPr>
              <a:t>w</a:t>
            </a:r>
            <a:r>
              <a:rPr lang="en-IE" i="1" baseline="-25000"/>
              <a:t>2 </a:t>
            </a:r>
            <a:r>
              <a:rPr lang="en-IE">
                <a:solidFill>
                  <a:schemeClr val="dk1"/>
                </a:solidFill>
              </a:rPr>
              <a:t>occurring in </a:t>
            </a:r>
            <a:r>
              <a:rPr lang="en-IE" i="1">
                <a:solidFill>
                  <a:schemeClr val="dk1"/>
                </a:solidFill>
              </a:rPr>
              <a:t>C </a:t>
            </a:r>
            <a:r>
              <a:rPr lang="en-IE">
                <a:solidFill>
                  <a:schemeClr val="dk1"/>
                </a:solidFill>
              </a:rPr>
              <a:t>/ all words </a:t>
            </a:r>
            <a:r>
              <a:rPr lang="en-IE" i="1">
                <a:solidFill>
                  <a:schemeClr val="dk1"/>
                </a:solidFill>
              </a:rPr>
              <a:t>W </a:t>
            </a:r>
            <a:r>
              <a:rPr lang="en-IE">
                <a:solidFill>
                  <a:schemeClr val="dk1"/>
                </a:solidFill>
              </a:rPr>
              <a:t>in </a:t>
            </a:r>
            <a:r>
              <a:rPr lang="en-IE" i="1">
                <a:solidFill>
                  <a:schemeClr val="dk1"/>
                </a:solidFill>
              </a:rPr>
              <a:t>C</a:t>
            </a:r>
            <a:endParaRPr i="1">
              <a:solidFill>
                <a:schemeClr val="dk1"/>
              </a:solidFill>
            </a:endParaRPr>
          </a:p>
          <a:p>
            <a:pPr marL="457200" lvl="1" indent="0" algn="l" rtl="0">
              <a:lnSpc>
                <a:spcPct val="100000"/>
              </a:lnSpc>
              <a:spcBef>
                <a:spcPts val="1000"/>
              </a:spcBef>
              <a:spcAft>
                <a:spcPts val="1000"/>
              </a:spcAft>
              <a:buClr>
                <a:srgbClr val="3F3F3F"/>
              </a:buClr>
              <a:buSzPts val="2400"/>
              <a:buFont typeface="Arial"/>
              <a:buNone/>
            </a:pPr>
            <a:r>
              <a:rPr lang="en-IE">
                <a:solidFill>
                  <a:schemeClr val="dk1"/>
                </a:solidFill>
              </a:rPr>
              <a:t>P(</a:t>
            </a:r>
            <a:r>
              <a:rPr lang="en-IE" i="1">
                <a:solidFill>
                  <a:schemeClr val="dk1"/>
                </a:solidFill>
              </a:rPr>
              <a:t>w</a:t>
            </a:r>
            <a:r>
              <a:rPr lang="en-IE" i="1" baseline="-25000"/>
              <a:t>1 </a:t>
            </a:r>
            <a:r>
              <a:rPr lang="en-IE" i="1">
                <a:solidFill>
                  <a:schemeClr val="dk1"/>
                </a:solidFill>
              </a:rPr>
              <a:t>, w</a:t>
            </a:r>
            <a:r>
              <a:rPr lang="en-IE" i="1" baseline="-25000"/>
              <a:t>2</a:t>
            </a:r>
            <a:r>
              <a:rPr lang="en-IE">
                <a:solidFill>
                  <a:schemeClr val="dk1"/>
                </a:solidFill>
              </a:rPr>
              <a:t>)		= probability of </a:t>
            </a:r>
            <a:r>
              <a:rPr lang="en-IE" i="1">
                <a:solidFill>
                  <a:schemeClr val="dk1"/>
                </a:solidFill>
              </a:rPr>
              <a:t>w</a:t>
            </a:r>
            <a:r>
              <a:rPr lang="en-IE" i="1" baseline="-25000"/>
              <a:t>1 </a:t>
            </a:r>
            <a:r>
              <a:rPr lang="en-IE">
                <a:solidFill>
                  <a:schemeClr val="dk1"/>
                </a:solidFill>
              </a:rPr>
              <a:t>co-occurring with</a:t>
            </a:r>
            <a:r>
              <a:rPr lang="en-IE" i="1">
                <a:solidFill>
                  <a:schemeClr val="dk1"/>
                </a:solidFill>
              </a:rPr>
              <a:t> w</a:t>
            </a:r>
            <a:r>
              <a:rPr lang="en-IE" i="1" baseline="-25000"/>
              <a:t>2 </a:t>
            </a:r>
            <a:r>
              <a:rPr lang="en-IE">
                <a:solidFill>
                  <a:schemeClr val="dk1"/>
                </a:solidFill>
              </a:rPr>
              <a:t>in corpus </a:t>
            </a:r>
            <a:r>
              <a:rPr lang="en-IE" i="1">
                <a:solidFill>
                  <a:schemeClr val="dk1"/>
                </a:solidFill>
              </a:rPr>
              <a:t>C</a:t>
            </a:r>
            <a:endParaRPr>
              <a:solidFill>
                <a:schemeClr val="dk1"/>
              </a:solidFill>
            </a:endParaRPr>
          </a:p>
        </p:txBody>
      </p:sp>
      <p:sp>
        <p:nvSpPr>
          <p:cNvPr id="909" name="Google Shape;909;p71"/>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IE"/>
              <a:t>181</a:t>
            </a:fld>
            <a:endParaRPr/>
          </a:p>
        </p:txBody>
      </p:sp>
    </p:spTree>
    <p:extLst>
      <p:ext uri="{BB962C8B-B14F-4D97-AF65-F5344CB8AC3E}">
        <p14:creationId xmlns:p14="http://schemas.microsoft.com/office/powerpoint/2010/main" val="34249304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72"/>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PMI - Example</a:t>
            </a:r>
            <a:endParaRPr>
              <a:solidFill>
                <a:srgbClr val="FF0000"/>
              </a:solidFill>
            </a:endParaRPr>
          </a:p>
        </p:txBody>
      </p:sp>
      <p:sp>
        <p:nvSpPr>
          <p:cNvPr id="915" name="Google Shape;915;p72"/>
          <p:cNvSpPr txBox="1">
            <a:spLocks noGrp="1"/>
          </p:cNvSpPr>
          <p:nvPr>
            <p:ph type="body" idx="1"/>
          </p:nvPr>
        </p:nvSpPr>
        <p:spPr>
          <a:xfrm>
            <a:off x="838200" y="1503125"/>
            <a:ext cx="10515600" cy="4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F3F"/>
              </a:buClr>
              <a:buSzPts val="2800"/>
              <a:buFont typeface="Arial"/>
              <a:buNone/>
            </a:pPr>
            <a:r>
              <a:rPr lang="en-IE"/>
              <a:t>Corpus </a:t>
            </a:r>
            <a:r>
              <a:rPr lang="en-IE" i="1"/>
              <a:t>C</a:t>
            </a:r>
            <a:r>
              <a:rPr lang="en-IE"/>
              <a:t> with size (all words) = 24</a:t>
            </a:r>
            <a:endParaRPr i="1"/>
          </a:p>
          <a:p>
            <a:pPr marL="457200" marR="0" lvl="0" indent="0" algn="l" rtl="0">
              <a:lnSpc>
                <a:spcPct val="100000"/>
              </a:lnSpc>
              <a:spcBef>
                <a:spcPts val="1000"/>
              </a:spcBef>
              <a:spcAft>
                <a:spcPts val="0"/>
              </a:spcAft>
              <a:buClr>
                <a:srgbClr val="3F3F3F"/>
              </a:buClr>
              <a:buSzPts val="2800"/>
              <a:buFont typeface="Arial"/>
              <a:buNone/>
            </a:pPr>
            <a:r>
              <a:rPr lang="en-IE" sz="2400" i="1" u="none" strike="noStrike" cap="none">
                <a:solidFill>
                  <a:srgbClr val="3F3F3F"/>
                </a:solidFill>
              </a:rPr>
              <a:t>The </a:t>
            </a:r>
            <a:r>
              <a:rPr lang="en-IE" sz="2400" b="1" i="1" u="none" strike="noStrike" cap="none">
                <a:solidFill>
                  <a:srgbClr val="3F3F3F"/>
                </a:solidFill>
              </a:rPr>
              <a:t>cat lies</a:t>
            </a:r>
            <a:r>
              <a:rPr lang="en-IE" sz="2400" i="1" u="none" strike="noStrike" cap="none">
                <a:solidFill>
                  <a:srgbClr val="3F3F3F"/>
                </a:solidFill>
              </a:rPr>
              <a:t> on the mat.</a:t>
            </a:r>
            <a:r>
              <a:rPr lang="en-IE" sz="2400"/>
              <a:t> </a:t>
            </a:r>
            <a:r>
              <a:rPr lang="en-IE" sz="2400" i="1"/>
              <a:t>The </a:t>
            </a:r>
            <a:r>
              <a:rPr lang="en-IE" sz="2400" b="1" i="1"/>
              <a:t>cat sits</a:t>
            </a:r>
            <a:r>
              <a:rPr lang="en-IE" sz="2400" i="1"/>
              <a:t> near the door. </a:t>
            </a:r>
            <a:endParaRPr sz="2400" i="1"/>
          </a:p>
          <a:p>
            <a:pPr marL="457200" marR="0" lvl="0" indent="0" algn="l" rtl="0">
              <a:lnSpc>
                <a:spcPct val="100000"/>
              </a:lnSpc>
              <a:spcBef>
                <a:spcPts val="0"/>
              </a:spcBef>
              <a:spcAft>
                <a:spcPts val="0"/>
              </a:spcAft>
              <a:buClr>
                <a:srgbClr val="3F3F3F"/>
              </a:buClr>
              <a:buSzPts val="2800"/>
              <a:buFont typeface="Arial"/>
              <a:buNone/>
            </a:pPr>
            <a:r>
              <a:rPr lang="en-IE" sz="2400" i="1" u="none" strike="noStrike" cap="none">
                <a:solidFill>
                  <a:srgbClr val="3F3F3F"/>
                </a:solidFill>
              </a:rPr>
              <a:t>The </a:t>
            </a:r>
            <a:r>
              <a:rPr lang="en-IE" sz="2400" b="1" i="1"/>
              <a:t>dog </a:t>
            </a:r>
            <a:r>
              <a:rPr lang="en-IE" sz="2400" b="1" i="1" u="none" strike="noStrike" cap="none">
                <a:solidFill>
                  <a:srgbClr val="3F3F3F"/>
                </a:solidFill>
              </a:rPr>
              <a:t>lies</a:t>
            </a:r>
            <a:r>
              <a:rPr lang="en-IE" sz="2400" i="1" u="none" strike="noStrike" cap="none">
                <a:solidFill>
                  <a:srgbClr val="3F3F3F"/>
                </a:solidFill>
              </a:rPr>
              <a:t> on the floor.</a:t>
            </a:r>
            <a:r>
              <a:rPr lang="en-IE" sz="2400" i="1"/>
              <a:t> The </a:t>
            </a:r>
            <a:r>
              <a:rPr lang="en-IE" sz="2400" b="1" i="1"/>
              <a:t>dog lies</a:t>
            </a:r>
            <a:r>
              <a:rPr lang="en-IE" sz="2400" i="1"/>
              <a:t> near the door</a:t>
            </a:r>
            <a:endParaRPr sz="2400" i="1"/>
          </a:p>
          <a:p>
            <a:pPr marL="0" lvl="0" indent="0" algn="l" rtl="0">
              <a:lnSpc>
                <a:spcPct val="100000"/>
              </a:lnSpc>
              <a:spcBef>
                <a:spcPts val="600"/>
              </a:spcBef>
              <a:spcAft>
                <a:spcPts val="0"/>
              </a:spcAft>
              <a:buClr>
                <a:srgbClr val="3F3F3F"/>
              </a:buClr>
              <a:buSzPts val="2800"/>
              <a:buFont typeface="Arial"/>
              <a:buNone/>
            </a:pPr>
            <a:r>
              <a:rPr lang="en-IE"/>
              <a:t>Frequency of target words (</a:t>
            </a:r>
            <a:r>
              <a:rPr lang="en-IE" i="1"/>
              <a:t>w</a:t>
            </a:r>
            <a:r>
              <a:rPr lang="en-IE" i="1" baseline="-25000"/>
              <a:t>1</a:t>
            </a:r>
            <a:r>
              <a:rPr lang="en-IE"/>
              <a:t>)</a:t>
            </a:r>
            <a:endParaRPr b="1"/>
          </a:p>
          <a:p>
            <a:pPr marL="457200" lvl="0" indent="0" algn="l" rtl="0">
              <a:lnSpc>
                <a:spcPct val="100000"/>
              </a:lnSpc>
              <a:spcBef>
                <a:spcPts val="600"/>
              </a:spcBef>
              <a:spcAft>
                <a:spcPts val="0"/>
              </a:spcAft>
              <a:buClr>
                <a:srgbClr val="3F3F3F"/>
              </a:buClr>
              <a:buSzPts val="2800"/>
              <a:buFont typeface="Arial"/>
              <a:buNone/>
            </a:pPr>
            <a:r>
              <a:rPr lang="en-IE" sz="2400" b="1" i="1"/>
              <a:t>cat:2, dog:2</a:t>
            </a:r>
            <a:endParaRPr sz="2400" b="1" i="1"/>
          </a:p>
          <a:p>
            <a:pPr marL="0" lvl="0" indent="0" algn="l" rtl="0">
              <a:lnSpc>
                <a:spcPct val="100000"/>
              </a:lnSpc>
              <a:spcBef>
                <a:spcPts val="600"/>
              </a:spcBef>
              <a:spcAft>
                <a:spcPts val="0"/>
              </a:spcAft>
              <a:buClr>
                <a:srgbClr val="3F3F3F"/>
              </a:buClr>
              <a:buSzPts val="2800"/>
              <a:buFont typeface="Arial"/>
              <a:buNone/>
            </a:pPr>
            <a:r>
              <a:rPr lang="en-IE"/>
              <a:t>Frequency of context words (</a:t>
            </a:r>
            <a:r>
              <a:rPr lang="en-IE" i="1"/>
              <a:t>w</a:t>
            </a:r>
            <a:r>
              <a:rPr lang="en-IE" i="1" baseline="-25000"/>
              <a:t>2</a:t>
            </a:r>
            <a:r>
              <a:rPr lang="en-IE"/>
              <a:t>)</a:t>
            </a:r>
            <a:endParaRPr b="1"/>
          </a:p>
          <a:p>
            <a:pPr marL="457200" lvl="0" indent="0" algn="l" rtl="0">
              <a:lnSpc>
                <a:spcPct val="100000"/>
              </a:lnSpc>
              <a:spcBef>
                <a:spcPts val="600"/>
              </a:spcBef>
              <a:spcAft>
                <a:spcPts val="0"/>
              </a:spcAft>
              <a:buClr>
                <a:srgbClr val="3F3F3F"/>
              </a:buClr>
              <a:buSzPts val="2800"/>
              <a:buFont typeface="Arial"/>
              <a:buNone/>
            </a:pPr>
            <a:r>
              <a:rPr lang="en-IE" sz="2400" b="1" i="1"/>
              <a:t>lies:3, sits:1</a:t>
            </a:r>
            <a:endParaRPr sz="2400" b="1"/>
          </a:p>
          <a:p>
            <a:pPr marL="0" lvl="0" indent="0" algn="l" rtl="0">
              <a:lnSpc>
                <a:spcPct val="100000"/>
              </a:lnSpc>
              <a:spcBef>
                <a:spcPts val="600"/>
              </a:spcBef>
              <a:spcAft>
                <a:spcPts val="0"/>
              </a:spcAft>
              <a:buClr>
                <a:srgbClr val="3F3F3F"/>
              </a:buClr>
              <a:buSzPts val="2800"/>
              <a:buFont typeface="Arial"/>
              <a:buNone/>
            </a:pPr>
            <a:r>
              <a:rPr lang="en-IE"/>
              <a:t>Frequency of </a:t>
            </a:r>
            <a:r>
              <a:rPr lang="en-IE" i="1"/>
              <a:t>w</a:t>
            </a:r>
            <a:r>
              <a:rPr lang="en-IE" i="1" baseline="-25000"/>
              <a:t>1</a:t>
            </a:r>
            <a:r>
              <a:rPr lang="en-IE" i="1"/>
              <a:t> </a:t>
            </a:r>
            <a:r>
              <a:rPr lang="en-IE"/>
              <a:t>and </a:t>
            </a:r>
            <a:r>
              <a:rPr lang="en-IE" i="1"/>
              <a:t>w</a:t>
            </a:r>
            <a:r>
              <a:rPr lang="en-IE" i="1" baseline="-25000"/>
              <a:t>2</a:t>
            </a:r>
            <a:r>
              <a:rPr lang="en-IE" i="1"/>
              <a:t> </a:t>
            </a:r>
            <a:r>
              <a:rPr lang="en-IE"/>
              <a:t>co-occurring</a:t>
            </a:r>
            <a:endParaRPr b="1"/>
          </a:p>
          <a:p>
            <a:pPr marL="0" lvl="0" indent="457200" algn="l" rtl="0">
              <a:lnSpc>
                <a:spcPct val="100000"/>
              </a:lnSpc>
              <a:spcBef>
                <a:spcPts val="600"/>
              </a:spcBef>
              <a:spcAft>
                <a:spcPts val="0"/>
              </a:spcAft>
              <a:buClr>
                <a:srgbClr val="3F3F3F"/>
              </a:buClr>
              <a:buSzPts val="2800"/>
              <a:buFont typeface="Arial"/>
              <a:buNone/>
            </a:pPr>
            <a:r>
              <a:rPr lang="en-IE" sz="2400" b="1" i="1"/>
              <a:t>cat lies:1, cat sits:1,</a:t>
            </a:r>
            <a:r>
              <a:rPr lang="en-IE" sz="2400" b="1"/>
              <a:t> </a:t>
            </a:r>
            <a:r>
              <a:rPr lang="en-IE" sz="2400" b="1" i="1"/>
              <a:t>dog sits:0, dog lies:2</a:t>
            </a:r>
            <a:endParaRPr sz="2400" b="1"/>
          </a:p>
        </p:txBody>
      </p:sp>
      <p:sp>
        <p:nvSpPr>
          <p:cNvPr id="916" name="Google Shape;916;p72"/>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182</a:t>
            </a:fld>
            <a:endParaRPr/>
          </a:p>
        </p:txBody>
      </p:sp>
    </p:spTree>
    <p:extLst>
      <p:ext uri="{BB962C8B-B14F-4D97-AF65-F5344CB8AC3E}">
        <p14:creationId xmlns:p14="http://schemas.microsoft.com/office/powerpoint/2010/main" val="21065564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7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PMI - Example</a:t>
            </a:r>
            <a:endParaRPr>
              <a:solidFill>
                <a:srgbClr val="FF0000"/>
              </a:solidFill>
            </a:endParaRPr>
          </a:p>
        </p:txBody>
      </p:sp>
      <p:sp>
        <p:nvSpPr>
          <p:cNvPr id="922" name="Google Shape;922;p73"/>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183</a:t>
            </a:fld>
            <a:endParaRPr/>
          </a:p>
        </p:txBody>
      </p:sp>
      <p:sp>
        <p:nvSpPr>
          <p:cNvPr id="923" name="Google Shape;923;p73"/>
          <p:cNvSpPr txBox="1"/>
          <p:nvPr/>
        </p:nvSpPr>
        <p:spPr>
          <a:xfrm>
            <a:off x="838200" y="1598925"/>
            <a:ext cx="8055300" cy="2573700"/>
          </a:xfrm>
          <a:prstGeom prst="rect">
            <a:avLst/>
          </a:prstGeom>
          <a:noFill/>
          <a:ln>
            <a:noFill/>
          </a:ln>
        </p:spPr>
        <p:txBody>
          <a:bodyPr spcFirstLastPara="1" wrap="square" lIns="91425" tIns="91425" rIns="91425" bIns="91425" anchor="t" anchorCtr="0">
            <a:noAutofit/>
          </a:bodyPr>
          <a:lstStyle/>
          <a:p>
            <a:pPr marL="0" lvl="1" indent="0" algn="l" rtl="0">
              <a:lnSpc>
                <a:spcPct val="200000"/>
              </a:lnSpc>
              <a:spcBef>
                <a:spcPts val="0"/>
              </a:spcBef>
              <a:spcAft>
                <a:spcPts val="0"/>
              </a:spcAft>
              <a:buClr>
                <a:srgbClr val="3F3F3F"/>
              </a:buClr>
              <a:buSzPts val="2400"/>
              <a:buFont typeface="Arial"/>
              <a:buNone/>
            </a:pPr>
            <a:r>
              <a:rPr lang="en-IE" sz="2800" b="1" i="1">
                <a:latin typeface="Calibri"/>
                <a:ea typeface="Calibri"/>
                <a:cs typeface="Calibri"/>
                <a:sym typeface="Calibri"/>
              </a:rPr>
              <a:t>PMI (w</a:t>
            </a:r>
            <a:r>
              <a:rPr lang="en-IE" sz="2800" b="1" i="1" baseline="-25000">
                <a:solidFill>
                  <a:srgbClr val="3F3F3F"/>
                </a:solidFill>
                <a:latin typeface="Calibri"/>
                <a:ea typeface="Calibri"/>
                <a:cs typeface="Calibri"/>
                <a:sym typeface="Calibri"/>
              </a:rPr>
              <a:t>1 </a:t>
            </a:r>
            <a:r>
              <a:rPr lang="en-IE" sz="2800" b="1" i="1">
                <a:latin typeface="Calibri"/>
                <a:ea typeface="Calibri"/>
                <a:cs typeface="Calibri"/>
                <a:sym typeface="Calibri"/>
              </a:rPr>
              <a:t>, w</a:t>
            </a:r>
            <a:r>
              <a:rPr lang="en-IE" sz="2800" b="1" i="1" baseline="-25000">
                <a:solidFill>
                  <a:srgbClr val="3F3F3F"/>
                </a:solidFill>
                <a:latin typeface="Calibri"/>
                <a:ea typeface="Calibri"/>
                <a:cs typeface="Calibri"/>
                <a:sym typeface="Calibri"/>
              </a:rPr>
              <a:t>2 </a:t>
            </a:r>
            <a:r>
              <a:rPr lang="en-IE" sz="2800" b="1" i="1">
                <a:latin typeface="Calibri"/>
                <a:ea typeface="Calibri"/>
                <a:cs typeface="Calibri"/>
                <a:sym typeface="Calibri"/>
              </a:rPr>
              <a:t>) 	= log</a:t>
            </a:r>
            <a:r>
              <a:rPr lang="en-IE" sz="2800" b="1" i="1" baseline="-25000">
                <a:solidFill>
                  <a:schemeClr val="dk1"/>
                </a:solidFill>
                <a:latin typeface="Calibri"/>
                <a:ea typeface="Calibri"/>
                <a:cs typeface="Calibri"/>
                <a:sym typeface="Calibri"/>
              </a:rPr>
              <a:t>2</a:t>
            </a:r>
            <a:r>
              <a:rPr lang="en-IE" sz="2800" b="1" i="1">
                <a:latin typeface="Calibri"/>
                <a:ea typeface="Calibri"/>
                <a:cs typeface="Calibri"/>
                <a:sym typeface="Calibri"/>
              </a:rPr>
              <a:t> ( P(w</a:t>
            </a:r>
            <a:r>
              <a:rPr lang="en-IE" sz="2800" b="1" i="1" baseline="-25000">
                <a:solidFill>
                  <a:srgbClr val="3F3F3F"/>
                </a:solidFill>
                <a:latin typeface="Calibri"/>
                <a:ea typeface="Calibri"/>
                <a:cs typeface="Calibri"/>
                <a:sym typeface="Calibri"/>
              </a:rPr>
              <a:t>1 </a:t>
            </a:r>
            <a:r>
              <a:rPr lang="en-IE" sz="2800" b="1" i="1">
                <a:latin typeface="Calibri"/>
                <a:ea typeface="Calibri"/>
                <a:cs typeface="Calibri"/>
                <a:sym typeface="Calibri"/>
              </a:rPr>
              <a:t>, w</a:t>
            </a:r>
            <a:r>
              <a:rPr lang="en-IE" sz="2800" b="1" i="1" baseline="-25000">
                <a:solidFill>
                  <a:srgbClr val="3F3F3F"/>
                </a:solidFill>
                <a:latin typeface="Calibri"/>
                <a:ea typeface="Calibri"/>
                <a:cs typeface="Calibri"/>
                <a:sym typeface="Calibri"/>
              </a:rPr>
              <a:t>2 </a:t>
            </a:r>
            <a:r>
              <a:rPr lang="en-IE" sz="2800" b="1" i="1">
                <a:latin typeface="Calibri"/>
                <a:ea typeface="Calibri"/>
                <a:cs typeface="Calibri"/>
                <a:sym typeface="Calibri"/>
              </a:rPr>
              <a:t>)  / P(w</a:t>
            </a:r>
            <a:r>
              <a:rPr lang="en-IE" sz="2800" b="1" i="1" baseline="-25000">
                <a:solidFill>
                  <a:srgbClr val="3F3F3F"/>
                </a:solidFill>
                <a:latin typeface="Calibri"/>
                <a:ea typeface="Calibri"/>
                <a:cs typeface="Calibri"/>
                <a:sym typeface="Calibri"/>
              </a:rPr>
              <a:t>1 </a:t>
            </a:r>
            <a:r>
              <a:rPr lang="en-IE" sz="2800" b="1" i="1">
                <a:latin typeface="Calibri"/>
                <a:ea typeface="Calibri"/>
                <a:cs typeface="Calibri"/>
                <a:sym typeface="Calibri"/>
              </a:rPr>
              <a:t>) * P(w</a:t>
            </a:r>
            <a:r>
              <a:rPr lang="en-IE" sz="2800" b="1" i="1" baseline="-25000">
                <a:solidFill>
                  <a:srgbClr val="3F3F3F"/>
                </a:solidFill>
                <a:latin typeface="Calibri"/>
                <a:ea typeface="Calibri"/>
                <a:cs typeface="Calibri"/>
                <a:sym typeface="Calibri"/>
              </a:rPr>
              <a:t>2 </a:t>
            </a:r>
            <a:r>
              <a:rPr lang="en-IE" sz="2800" b="1" i="1">
                <a:latin typeface="Calibri"/>
                <a:ea typeface="Calibri"/>
                <a:cs typeface="Calibri"/>
                <a:sym typeface="Calibri"/>
              </a:rPr>
              <a:t>))</a:t>
            </a:r>
            <a:endParaRPr sz="24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3F3F3F"/>
              </a:buClr>
              <a:buSzPts val="2800"/>
              <a:buFont typeface="Arial"/>
              <a:buNone/>
            </a:pPr>
            <a:r>
              <a:rPr lang="en-IE" sz="2800" i="1" u="none" strike="noStrike" cap="none">
                <a:latin typeface="Calibri"/>
                <a:ea typeface="Calibri"/>
                <a:cs typeface="Calibri"/>
                <a:sym typeface="Calibri"/>
              </a:rPr>
              <a:t>PMI (</a:t>
            </a:r>
            <a:r>
              <a:rPr lang="en-IE" sz="2800" i="1">
                <a:latin typeface="Calibri"/>
                <a:ea typeface="Calibri"/>
                <a:cs typeface="Calibri"/>
                <a:sym typeface="Calibri"/>
              </a:rPr>
              <a:t>cat</a:t>
            </a:r>
            <a:r>
              <a:rPr lang="en-IE" sz="2800" i="1" u="none" strike="noStrike" cap="none">
                <a:latin typeface="Calibri"/>
                <a:ea typeface="Calibri"/>
                <a:cs typeface="Calibri"/>
                <a:sym typeface="Calibri"/>
              </a:rPr>
              <a:t>, </a:t>
            </a:r>
            <a:r>
              <a:rPr lang="en-IE" sz="2800" i="1">
                <a:latin typeface="Calibri"/>
                <a:ea typeface="Calibri"/>
                <a:cs typeface="Calibri"/>
                <a:sym typeface="Calibri"/>
              </a:rPr>
              <a:t>sits</a:t>
            </a:r>
            <a:r>
              <a:rPr lang="en-IE" sz="2800" i="1" u="none" strike="noStrike" cap="none">
                <a:latin typeface="Calibri"/>
                <a:ea typeface="Calibri"/>
                <a:cs typeface="Calibri"/>
                <a:sym typeface="Calibri"/>
              </a:rPr>
              <a:t>) 	</a:t>
            </a:r>
            <a:r>
              <a:rPr lang="en-IE" sz="2800" b="0" i="1" u="none" strike="noStrike" cap="none">
                <a:latin typeface="Calibri"/>
                <a:ea typeface="Calibri"/>
                <a:cs typeface="Calibri"/>
                <a:sym typeface="Calibri"/>
              </a:rPr>
              <a:t>= log</a:t>
            </a:r>
            <a:r>
              <a:rPr lang="en-IE" sz="2800" b="0" i="1" u="none" strike="noStrike" cap="none" baseline="-25000">
                <a:latin typeface="Calibri"/>
                <a:ea typeface="Calibri"/>
                <a:cs typeface="Calibri"/>
                <a:sym typeface="Calibri"/>
              </a:rPr>
              <a:t>2</a:t>
            </a:r>
            <a:r>
              <a:rPr lang="en-IE" sz="2800" b="0" i="1" u="none" strike="noStrike" cap="none">
                <a:latin typeface="Calibri"/>
                <a:ea typeface="Calibri"/>
                <a:cs typeface="Calibri"/>
                <a:sym typeface="Calibri"/>
              </a:rPr>
              <a:t> (P(</a:t>
            </a:r>
            <a:r>
              <a:rPr lang="en-IE" sz="2800" i="1">
                <a:latin typeface="Calibri"/>
                <a:ea typeface="Calibri"/>
                <a:cs typeface="Calibri"/>
                <a:sym typeface="Calibri"/>
              </a:rPr>
              <a:t>cat</a:t>
            </a:r>
            <a:r>
              <a:rPr lang="en-IE" sz="2800" b="0" i="1" u="none" strike="noStrike" cap="none">
                <a:latin typeface="Calibri"/>
                <a:ea typeface="Calibri"/>
                <a:cs typeface="Calibri"/>
                <a:sym typeface="Calibri"/>
              </a:rPr>
              <a:t>, </a:t>
            </a:r>
            <a:r>
              <a:rPr lang="en-IE" sz="2800" i="1">
                <a:latin typeface="Calibri"/>
                <a:ea typeface="Calibri"/>
                <a:cs typeface="Calibri"/>
                <a:sym typeface="Calibri"/>
              </a:rPr>
              <a:t>sits</a:t>
            </a:r>
            <a:r>
              <a:rPr lang="en-IE" sz="2800" b="0" i="1" u="none" strike="noStrike" cap="none">
                <a:latin typeface="Calibri"/>
                <a:ea typeface="Calibri"/>
                <a:cs typeface="Calibri"/>
                <a:sym typeface="Calibri"/>
              </a:rPr>
              <a:t>) / (P(</a:t>
            </a:r>
            <a:r>
              <a:rPr lang="en-IE" sz="2800" i="1">
                <a:latin typeface="Calibri"/>
                <a:ea typeface="Calibri"/>
                <a:cs typeface="Calibri"/>
                <a:sym typeface="Calibri"/>
              </a:rPr>
              <a:t>cat</a:t>
            </a:r>
            <a:r>
              <a:rPr lang="en-IE" sz="2800" b="0" i="1" u="none" strike="noStrike" cap="none">
                <a:latin typeface="Calibri"/>
                <a:ea typeface="Calibri"/>
                <a:cs typeface="Calibri"/>
                <a:sym typeface="Calibri"/>
              </a:rPr>
              <a:t>) * P(</a:t>
            </a:r>
            <a:r>
              <a:rPr lang="en-IE" sz="2800" i="1">
                <a:latin typeface="Calibri"/>
                <a:ea typeface="Calibri"/>
                <a:cs typeface="Calibri"/>
                <a:sym typeface="Calibri"/>
              </a:rPr>
              <a:t>sits</a:t>
            </a:r>
            <a:r>
              <a:rPr lang="en-IE" sz="2800" b="0" i="1" u="none" strike="noStrike" cap="none">
                <a:latin typeface="Calibri"/>
                <a:ea typeface="Calibri"/>
                <a:cs typeface="Calibri"/>
                <a:sym typeface="Calibri"/>
              </a:rPr>
              <a:t>)))</a:t>
            </a:r>
            <a:endParaRPr sz="2800"/>
          </a:p>
          <a:p>
            <a:pPr marL="0" marR="0" lvl="0" indent="0" algn="l" rtl="0">
              <a:lnSpc>
                <a:spcPct val="100000"/>
              </a:lnSpc>
              <a:spcBef>
                <a:spcPts val="600"/>
              </a:spcBef>
              <a:spcAft>
                <a:spcPts val="0"/>
              </a:spcAft>
              <a:buClr>
                <a:srgbClr val="3F3F3F"/>
              </a:buClr>
              <a:buSzPts val="2800"/>
              <a:buFont typeface="Arial"/>
              <a:buNone/>
            </a:pPr>
            <a:r>
              <a:rPr lang="en-IE" sz="2800" b="0" i="1" u="none" strike="noStrike" cap="none">
                <a:latin typeface="Calibri"/>
                <a:ea typeface="Calibri"/>
                <a:cs typeface="Calibri"/>
                <a:sym typeface="Calibri"/>
              </a:rPr>
              <a:t>				</a:t>
            </a:r>
            <a:r>
              <a:rPr lang="en-IE" sz="2800" i="1">
                <a:latin typeface="Calibri"/>
                <a:ea typeface="Calibri"/>
                <a:cs typeface="Calibri"/>
                <a:sym typeface="Calibri"/>
              </a:rPr>
              <a:t>	</a:t>
            </a:r>
            <a:r>
              <a:rPr lang="en-IE" sz="2800" b="0" i="1" u="none" strike="noStrike" cap="none">
                <a:latin typeface="Calibri"/>
                <a:ea typeface="Calibri"/>
                <a:cs typeface="Calibri"/>
                <a:sym typeface="Calibri"/>
              </a:rPr>
              <a:t>= log</a:t>
            </a:r>
            <a:r>
              <a:rPr lang="en-IE" sz="2800" b="0" i="1" u="none" strike="noStrike" cap="none" baseline="-25000">
                <a:latin typeface="Calibri"/>
                <a:ea typeface="Calibri"/>
                <a:cs typeface="Calibri"/>
                <a:sym typeface="Calibri"/>
              </a:rPr>
              <a:t>2</a:t>
            </a:r>
            <a:r>
              <a:rPr lang="en-IE" sz="2800" b="0" i="1" u="none" strike="noStrike" cap="none">
                <a:latin typeface="Calibri"/>
                <a:ea typeface="Calibri"/>
                <a:cs typeface="Calibri"/>
                <a:sym typeface="Calibri"/>
              </a:rPr>
              <a:t> (</a:t>
            </a:r>
            <a:r>
              <a:rPr lang="en-IE" sz="2800" i="1">
                <a:latin typeface="Calibri"/>
                <a:ea typeface="Calibri"/>
                <a:cs typeface="Calibri"/>
                <a:sym typeface="Calibri"/>
              </a:rPr>
              <a:t>1</a:t>
            </a:r>
            <a:r>
              <a:rPr lang="en-IE" sz="2800" b="0" i="1" u="none" strike="noStrike" cap="none">
                <a:latin typeface="Calibri"/>
                <a:ea typeface="Calibri"/>
                <a:cs typeface="Calibri"/>
                <a:sym typeface="Calibri"/>
              </a:rPr>
              <a:t>/</a:t>
            </a:r>
            <a:r>
              <a:rPr lang="en-IE" sz="2800" i="1">
                <a:latin typeface="Calibri"/>
                <a:ea typeface="Calibri"/>
                <a:cs typeface="Calibri"/>
                <a:sym typeface="Calibri"/>
              </a:rPr>
              <a:t>24</a:t>
            </a:r>
            <a:r>
              <a:rPr lang="en-IE" sz="2800" b="0" i="1" u="none" strike="noStrike" cap="none">
                <a:latin typeface="Calibri"/>
                <a:ea typeface="Calibri"/>
                <a:cs typeface="Calibri"/>
                <a:sym typeface="Calibri"/>
              </a:rPr>
              <a:t> / (</a:t>
            </a:r>
            <a:r>
              <a:rPr lang="en-IE" sz="2800" i="1">
                <a:latin typeface="Calibri"/>
                <a:ea typeface="Calibri"/>
                <a:cs typeface="Calibri"/>
                <a:sym typeface="Calibri"/>
              </a:rPr>
              <a:t>2</a:t>
            </a:r>
            <a:r>
              <a:rPr lang="en-IE" sz="2800" b="0" i="1" u="none" strike="noStrike" cap="none">
                <a:latin typeface="Calibri"/>
                <a:ea typeface="Calibri"/>
                <a:cs typeface="Calibri"/>
                <a:sym typeface="Calibri"/>
              </a:rPr>
              <a:t>/</a:t>
            </a:r>
            <a:r>
              <a:rPr lang="en-IE" sz="2800" i="1">
                <a:latin typeface="Calibri"/>
                <a:ea typeface="Calibri"/>
                <a:cs typeface="Calibri"/>
                <a:sym typeface="Calibri"/>
              </a:rPr>
              <a:t>24 </a:t>
            </a:r>
            <a:r>
              <a:rPr lang="en-IE" sz="2800" b="0" i="1" u="none" strike="noStrike" cap="none">
                <a:latin typeface="Calibri"/>
                <a:ea typeface="Calibri"/>
                <a:cs typeface="Calibri"/>
                <a:sym typeface="Calibri"/>
              </a:rPr>
              <a:t>* </a:t>
            </a:r>
            <a:r>
              <a:rPr lang="en-IE" sz="2800" i="1">
                <a:latin typeface="Calibri"/>
                <a:ea typeface="Calibri"/>
                <a:cs typeface="Calibri"/>
                <a:sym typeface="Calibri"/>
              </a:rPr>
              <a:t>1</a:t>
            </a:r>
            <a:r>
              <a:rPr lang="en-IE" sz="2800" b="0" i="1" u="none" strike="noStrike" cap="none">
                <a:latin typeface="Calibri"/>
                <a:ea typeface="Calibri"/>
                <a:cs typeface="Calibri"/>
                <a:sym typeface="Calibri"/>
              </a:rPr>
              <a:t>/</a:t>
            </a:r>
            <a:r>
              <a:rPr lang="en-IE" sz="2800" i="1">
                <a:latin typeface="Calibri"/>
                <a:ea typeface="Calibri"/>
                <a:cs typeface="Calibri"/>
                <a:sym typeface="Calibri"/>
              </a:rPr>
              <a:t>24</a:t>
            </a:r>
            <a:r>
              <a:rPr lang="en-IE" sz="2800" b="0" i="1" u="none" strike="noStrike" cap="none">
                <a:latin typeface="Calibri"/>
                <a:ea typeface="Calibri"/>
                <a:cs typeface="Calibri"/>
                <a:sym typeface="Calibri"/>
              </a:rPr>
              <a:t>)) </a:t>
            </a:r>
            <a:endParaRPr sz="2800" b="0" i="1" u="none" strike="noStrike" cap="none">
              <a:latin typeface="Calibri"/>
              <a:ea typeface="Calibri"/>
              <a:cs typeface="Calibri"/>
              <a:sym typeface="Calibri"/>
            </a:endParaRPr>
          </a:p>
          <a:p>
            <a:pPr marL="1828800" marR="0" lvl="0" indent="457200" algn="l" rtl="0">
              <a:lnSpc>
                <a:spcPct val="100000"/>
              </a:lnSpc>
              <a:spcBef>
                <a:spcPts val="600"/>
              </a:spcBef>
              <a:spcAft>
                <a:spcPts val="0"/>
              </a:spcAft>
              <a:buClr>
                <a:srgbClr val="3F3F3F"/>
              </a:buClr>
              <a:buSzPts val="2800"/>
              <a:buFont typeface="Arial"/>
              <a:buNone/>
            </a:pPr>
            <a:r>
              <a:rPr lang="en-IE" sz="2800" b="0" i="1" u="none" strike="noStrike" cap="none">
                <a:latin typeface="Calibri"/>
                <a:ea typeface="Calibri"/>
                <a:cs typeface="Calibri"/>
                <a:sym typeface="Calibri"/>
              </a:rPr>
              <a:t>= log</a:t>
            </a:r>
            <a:r>
              <a:rPr lang="en-IE" sz="2800" b="0" i="1" u="none" strike="noStrike" cap="none" baseline="-25000">
                <a:latin typeface="Calibri"/>
                <a:ea typeface="Calibri"/>
                <a:cs typeface="Calibri"/>
                <a:sym typeface="Calibri"/>
              </a:rPr>
              <a:t>2</a:t>
            </a:r>
            <a:r>
              <a:rPr lang="en-IE" sz="2800" b="0" i="1" u="none" strike="noStrike" cap="none">
                <a:latin typeface="Calibri"/>
                <a:ea typeface="Calibri"/>
                <a:cs typeface="Calibri"/>
                <a:sym typeface="Calibri"/>
              </a:rPr>
              <a:t> (</a:t>
            </a:r>
            <a:r>
              <a:rPr lang="en-IE" sz="2800" i="1">
                <a:solidFill>
                  <a:schemeClr val="dk1"/>
                </a:solidFill>
                <a:latin typeface="Calibri"/>
                <a:ea typeface="Calibri"/>
                <a:cs typeface="Calibri"/>
                <a:sym typeface="Calibri"/>
              </a:rPr>
              <a:t>0.042 </a:t>
            </a:r>
            <a:r>
              <a:rPr lang="en-IE" sz="2800" b="0" i="1" u="none" strike="noStrike" cap="none">
                <a:latin typeface="Calibri"/>
                <a:ea typeface="Calibri"/>
                <a:cs typeface="Calibri"/>
                <a:sym typeface="Calibri"/>
              </a:rPr>
              <a:t>/ (</a:t>
            </a:r>
            <a:r>
              <a:rPr lang="en-IE" sz="2800" i="1">
                <a:latin typeface="Calibri"/>
                <a:ea typeface="Calibri"/>
                <a:cs typeface="Calibri"/>
                <a:sym typeface="Calibri"/>
              </a:rPr>
              <a:t>0.083</a:t>
            </a:r>
            <a:r>
              <a:rPr lang="en-IE" sz="2800" b="0" i="1" u="none" strike="noStrike" cap="none">
                <a:latin typeface="Calibri"/>
                <a:ea typeface="Calibri"/>
                <a:cs typeface="Calibri"/>
                <a:sym typeface="Calibri"/>
              </a:rPr>
              <a:t> * </a:t>
            </a:r>
            <a:r>
              <a:rPr lang="en-IE" sz="2800" i="1">
                <a:latin typeface="Calibri"/>
                <a:ea typeface="Calibri"/>
                <a:cs typeface="Calibri"/>
                <a:sym typeface="Calibri"/>
              </a:rPr>
              <a:t>0.042</a:t>
            </a:r>
            <a:r>
              <a:rPr lang="en-IE" sz="2800" b="0" i="1" u="none" strike="noStrike" cap="none">
                <a:latin typeface="Calibri"/>
                <a:ea typeface="Calibri"/>
                <a:cs typeface="Calibri"/>
                <a:sym typeface="Calibri"/>
              </a:rPr>
              <a:t>)) </a:t>
            </a:r>
            <a:endParaRPr sz="2800" b="0" i="1" u="none" strike="noStrike" cap="none">
              <a:latin typeface="Calibri"/>
              <a:ea typeface="Calibri"/>
              <a:cs typeface="Calibri"/>
              <a:sym typeface="Calibri"/>
            </a:endParaRPr>
          </a:p>
          <a:p>
            <a:pPr marL="1828800" marR="0" lvl="0" indent="457200" algn="l" rtl="0">
              <a:lnSpc>
                <a:spcPct val="100000"/>
              </a:lnSpc>
              <a:spcBef>
                <a:spcPts val="600"/>
              </a:spcBef>
              <a:spcAft>
                <a:spcPts val="0"/>
              </a:spcAft>
              <a:buClr>
                <a:srgbClr val="3F3F3F"/>
              </a:buClr>
              <a:buSzPts val="2800"/>
              <a:buFont typeface="Arial"/>
              <a:buNone/>
            </a:pPr>
            <a:r>
              <a:rPr lang="en-IE" sz="2800" b="0" i="1" u="none" strike="noStrike" cap="none">
                <a:latin typeface="Calibri"/>
                <a:ea typeface="Calibri"/>
                <a:cs typeface="Calibri"/>
                <a:sym typeface="Calibri"/>
              </a:rPr>
              <a:t>= log</a:t>
            </a:r>
            <a:r>
              <a:rPr lang="en-IE" sz="2800" b="0" i="1" u="none" strike="noStrike" cap="none" baseline="-25000">
                <a:latin typeface="Calibri"/>
                <a:ea typeface="Calibri"/>
                <a:cs typeface="Calibri"/>
                <a:sym typeface="Calibri"/>
              </a:rPr>
              <a:t>2</a:t>
            </a:r>
            <a:r>
              <a:rPr lang="en-IE" sz="2800" b="0" i="1" u="none" strike="noStrike" cap="none">
                <a:latin typeface="Calibri"/>
                <a:ea typeface="Calibri"/>
                <a:cs typeface="Calibri"/>
                <a:sym typeface="Calibri"/>
              </a:rPr>
              <a:t> (</a:t>
            </a:r>
            <a:r>
              <a:rPr lang="en-IE" sz="2800" i="1">
                <a:solidFill>
                  <a:schemeClr val="dk1"/>
                </a:solidFill>
                <a:latin typeface="Calibri"/>
                <a:ea typeface="Calibri"/>
                <a:cs typeface="Calibri"/>
                <a:sym typeface="Calibri"/>
              </a:rPr>
              <a:t>0.042 </a:t>
            </a:r>
            <a:r>
              <a:rPr lang="en-IE" sz="2800" b="0" i="1" u="none" strike="noStrike" cap="none">
                <a:latin typeface="Calibri"/>
                <a:ea typeface="Calibri"/>
                <a:cs typeface="Calibri"/>
                <a:sym typeface="Calibri"/>
              </a:rPr>
              <a:t>/ </a:t>
            </a:r>
            <a:r>
              <a:rPr lang="en-IE" sz="2800" i="1">
                <a:latin typeface="Calibri"/>
                <a:ea typeface="Calibri"/>
                <a:cs typeface="Calibri"/>
                <a:sym typeface="Calibri"/>
              </a:rPr>
              <a:t>0.004</a:t>
            </a:r>
            <a:r>
              <a:rPr lang="en-IE" sz="2800" b="0" i="1" u="none" strike="noStrike" cap="none">
                <a:latin typeface="Calibri"/>
                <a:ea typeface="Calibri"/>
                <a:cs typeface="Calibri"/>
                <a:sym typeface="Calibri"/>
              </a:rPr>
              <a:t>) </a:t>
            </a:r>
            <a:endParaRPr sz="2800" b="0" i="1" u="none" strike="noStrike" cap="none">
              <a:latin typeface="Calibri"/>
              <a:ea typeface="Calibri"/>
              <a:cs typeface="Calibri"/>
              <a:sym typeface="Calibri"/>
            </a:endParaRPr>
          </a:p>
          <a:p>
            <a:pPr marL="1828800" marR="0" lvl="0" indent="457200" algn="l" rtl="0">
              <a:lnSpc>
                <a:spcPct val="100000"/>
              </a:lnSpc>
              <a:spcBef>
                <a:spcPts val="600"/>
              </a:spcBef>
              <a:spcAft>
                <a:spcPts val="0"/>
              </a:spcAft>
              <a:buClr>
                <a:srgbClr val="3F3F3F"/>
              </a:buClr>
              <a:buSzPts val="2800"/>
              <a:buFont typeface="Arial"/>
              <a:buNone/>
            </a:pPr>
            <a:r>
              <a:rPr lang="en-IE" sz="2800" b="0" i="1" u="none" strike="noStrike" cap="none">
                <a:latin typeface="Calibri"/>
                <a:ea typeface="Calibri"/>
                <a:cs typeface="Calibri"/>
                <a:sym typeface="Calibri"/>
              </a:rPr>
              <a:t>=</a:t>
            </a:r>
            <a:r>
              <a:rPr lang="en-IE" sz="2800" i="1">
                <a:latin typeface="Calibri"/>
                <a:ea typeface="Calibri"/>
                <a:cs typeface="Calibri"/>
                <a:sym typeface="Calibri"/>
              </a:rPr>
              <a:t> log</a:t>
            </a:r>
            <a:r>
              <a:rPr lang="en-IE" sz="2800" i="1" baseline="-25000">
                <a:latin typeface="Calibri"/>
                <a:ea typeface="Calibri"/>
                <a:cs typeface="Calibri"/>
                <a:sym typeface="Calibri"/>
              </a:rPr>
              <a:t>2</a:t>
            </a:r>
            <a:r>
              <a:rPr lang="en-IE" sz="2800" i="1">
                <a:latin typeface="Calibri"/>
                <a:ea typeface="Calibri"/>
                <a:cs typeface="Calibri"/>
                <a:sym typeface="Calibri"/>
              </a:rPr>
              <a:t> (10.5) = </a:t>
            </a:r>
            <a:r>
              <a:rPr lang="en-IE" sz="2800" b="1" i="1">
                <a:latin typeface="Calibri"/>
                <a:ea typeface="Calibri"/>
                <a:cs typeface="Calibri"/>
                <a:sym typeface="Calibri"/>
              </a:rPr>
              <a:t>1.02</a:t>
            </a:r>
            <a:endParaRPr sz="2800" b="0" i="0" u="none" strike="noStrike" cap="none">
              <a:latin typeface="Calibri"/>
              <a:ea typeface="Calibri"/>
              <a:cs typeface="Calibri"/>
              <a:sym typeface="Calibri"/>
            </a:endParaRPr>
          </a:p>
        </p:txBody>
      </p:sp>
      <p:graphicFrame>
        <p:nvGraphicFramePr>
          <p:cNvPr id="924" name="Google Shape;924;p73"/>
          <p:cNvGraphicFramePr/>
          <p:nvPr/>
        </p:nvGraphicFramePr>
        <p:xfrm>
          <a:off x="8243149" y="4248697"/>
          <a:ext cx="3000000" cy="3000000"/>
        </p:xfrm>
        <a:graphic>
          <a:graphicData uri="http://schemas.openxmlformats.org/drawingml/2006/table">
            <a:tbl>
              <a:tblPr firstRow="1" bandRow="1">
                <a:noFill/>
              </a:tblPr>
              <a:tblGrid>
                <a:gridCol w="948825">
                  <a:extLst>
                    <a:ext uri="{9D8B030D-6E8A-4147-A177-3AD203B41FA5}">
                      <a16:colId xmlns:a16="http://schemas.microsoft.com/office/drawing/2014/main" val="20000"/>
                    </a:ext>
                  </a:extLst>
                </a:gridCol>
                <a:gridCol w="1399750">
                  <a:extLst>
                    <a:ext uri="{9D8B030D-6E8A-4147-A177-3AD203B41FA5}">
                      <a16:colId xmlns:a16="http://schemas.microsoft.com/office/drawing/2014/main" val="20001"/>
                    </a:ext>
                  </a:extLst>
                </a:gridCol>
                <a:gridCol w="1399750">
                  <a:extLst>
                    <a:ext uri="{9D8B030D-6E8A-4147-A177-3AD203B41FA5}">
                      <a16:colId xmlns:a16="http://schemas.microsoft.com/office/drawing/2014/main" val="20002"/>
                    </a:ext>
                  </a:extLst>
                </a:gridCol>
              </a:tblGrid>
              <a:tr h="441900">
                <a:tc>
                  <a:txBody>
                    <a:bodyPr/>
                    <a:lstStyle/>
                    <a:p>
                      <a:pPr marL="0" marR="0" lvl="0" indent="0" algn="ctr" rtl="0">
                        <a:lnSpc>
                          <a:spcPct val="100000"/>
                        </a:lnSpc>
                        <a:spcBef>
                          <a:spcPts val="0"/>
                        </a:spcBef>
                        <a:spcAft>
                          <a:spcPts val="0"/>
                        </a:spcAft>
                        <a:buClr>
                          <a:srgbClr val="000000"/>
                        </a:buClr>
                        <a:buSzPts val="1800"/>
                        <a:buFont typeface="Arial"/>
                        <a:buNone/>
                      </a:pPr>
                      <a:endParaRPr sz="2800" u="none" strike="noStrike" cap="none">
                        <a:solidFill>
                          <a:srgbClr val="000000"/>
                        </a:solidFill>
                        <a:latin typeface="Calibri"/>
                        <a:ea typeface="Calibri"/>
                        <a:cs typeface="Calibri"/>
                        <a:sym typeface="Calibri"/>
                      </a:endParaRPr>
                    </a:p>
                  </a:txBody>
                  <a:tcPr marL="91450" marR="91450" marT="45725" marB="457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n-IE" sz="2800" i="1">
                          <a:solidFill>
                            <a:srgbClr val="000000"/>
                          </a:solidFill>
                          <a:latin typeface="Calibri"/>
                          <a:ea typeface="Calibri"/>
                          <a:cs typeface="Calibri"/>
                          <a:sym typeface="Calibri"/>
                        </a:rPr>
                        <a:t>lies</a:t>
                      </a:r>
                      <a:endParaRPr sz="2800" i="1" u="none" strike="noStrike" cap="none">
                        <a:solidFill>
                          <a:srgbClr val="000000"/>
                        </a:solidFill>
                        <a:latin typeface="Calibri"/>
                        <a:ea typeface="Calibri"/>
                        <a:cs typeface="Calibri"/>
                        <a:sym typeface="Calibri"/>
                      </a:endParaRPr>
                    </a:p>
                  </a:txBody>
                  <a:tcPr marL="91450" marR="91450" marT="45725" marB="457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2800" i="1">
                          <a:solidFill>
                            <a:srgbClr val="000000"/>
                          </a:solidFill>
                          <a:latin typeface="Calibri"/>
                          <a:ea typeface="Calibri"/>
                          <a:cs typeface="Calibri"/>
                          <a:sym typeface="Calibri"/>
                        </a:rPr>
                        <a:t>sits</a:t>
                      </a:r>
                      <a:endParaRPr sz="2800" u="none" strike="noStrike" cap="none">
                        <a:solidFill>
                          <a:srgbClr val="000000"/>
                        </a:solidFill>
                        <a:latin typeface="Calibri"/>
                        <a:ea typeface="Calibri"/>
                        <a:cs typeface="Calibri"/>
                        <a:sym typeface="Calibri"/>
                      </a:endParaRPr>
                    </a:p>
                  </a:txBody>
                  <a:tcPr marL="91450" marR="91450" marT="45725" marB="457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441900">
                <a:tc>
                  <a:txBody>
                    <a:bodyPr/>
                    <a:lstStyle/>
                    <a:p>
                      <a:pPr marL="0" marR="0" lvl="0" indent="0" algn="ctr" rtl="0">
                        <a:lnSpc>
                          <a:spcPct val="100000"/>
                        </a:lnSpc>
                        <a:spcBef>
                          <a:spcPts val="0"/>
                        </a:spcBef>
                        <a:spcAft>
                          <a:spcPts val="0"/>
                        </a:spcAft>
                        <a:buClr>
                          <a:srgbClr val="000000"/>
                        </a:buClr>
                        <a:buSzPts val="1800"/>
                        <a:buFont typeface="Arial"/>
                        <a:buNone/>
                      </a:pPr>
                      <a:r>
                        <a:rPr lang="en-IE" sz="2800" b="1" i="1" u="none" strike="noStrike" cap="none">
                          <a:solidFill>
                            <a:srgbClr val="000000"/>
                          </a:solidFill>
                          <a:latin typeface="Calibri"/>
                          <a:ea typeface="Calibri"/>
                          <a:cs typeface="Calibri"/>
                          <a:sym typeface="Calibri"/>
                        </a:rPr>
                        <a:t>cat</a:t>
                      </a:r>
                      <a:endParaRPr sz="2800" b="1" u="none" strike="noStrike" cap="none">
                        <a:solidFill>
                          <a:srgbClr val="000000"/>
                        </a:solidFill>
                        <a:latin typeface="Calibri"/>
                        <a:ea typeface="Calibri"/>
                        <a:cs typeface="Calibri"/>
                        <a:sym typeface="Calibri"/>
                      </a:endParaRPr>
                    </a:p>
                  </a:txBody>
                  <a:tcPr marL="91450" marR="91450" marT="45725" marB="457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lvl="0" indent="0" algn="l" rtl="0">
                        <a:spcBef>
                          <a:spcPts val="0"/>
                        </a:spcBef>
                        <a:spcAft>
                          <a:spcPts val="0"/>
                        </a:spcAft>
                        <a:buNone/>
                      </a:pPr>
                      <a:endParaRPr/>
                    </a:p>
                  </a:txBody>
                  <a:tcPr marL="91450" marR="91450" marT="45725" marB="457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IE" sz="2800">
                          <a:solidFill>
                            <a:srgbClr val="000000"/>
                          </a:solidFill>
                          <a:latin typeface="Calibri"/>
                          <a:ea typeface="Calibri"/>
                          <a:cs typeface="Calibri"/>
                          <a:sym typeface="Calibri"/>
                        </a:rPr>
                        <a:t>1.02</a:t>
                      </a:r>
                      <a:endParaRPr sz="2800">
                        <a:solidFill>
                          <a:srgbClr val="000000"/>
                        </a:solidFill>
                        <a:latin typeface="Calibri"/>
                        <a:ea typeface="Calibri"/>
                        <a:cs typeface="Calibri"/>
                        <a:sym typeface="Calibri"/>
                      </a:endParaRPr>
                    </a:p>
                  </a:txBody>
                  <a:tcPr marL="91450" marR="91450" marT="45725" marB="457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extLst>
                  <a:ext uri="{0D108BD9-81ED-4DB2-BD59-A6C34878D82A}">
                    <a16:rowId xmlns:a16="http://schemas.microsoft.com/office/drawing/2014/main" val="10001"/>
                  </a:ext>
                </a:extLst>
              </a:tr>
              <a:tr h="441900">
                <a:tc>
                  <a:txBody>
                    <a:bodyPr/>
                    <a:lstStyle/>
                    <a:p>
                      <a:pPr marL="0" marR="0" lvl="0" indent="0" algn="ctr" rtl="0">
                        <a:lnSpc>
                          <a:spcPct val="100000"/>
                        </a:lnSpc>
                        <a:spcBef>
                          <a:spcPts val="0"/>
                        </a:spcBef>
                        <a:spcAft>
                          <a:spcPts val="0"/>
                        </a:spcAft>
                        <a:buClr>
                          <a:srgbClr val="000000"/>
                        </a:buClr>
                        <a:buSzPts val="1800"/>
                        <a:buFont typeface="Arial"/>
                        <a:buNone/>
                      </a:pPr>
                      <a:r>
                        <a:rPr lang="en-IE" sz="2800" b="1" i="1">
                          <a:solidFill>
                            <a:srgbClr val="000000"/>
                          </a:solidFill>
                          <a:latin typeface="Calibri"/>
                          <a:ea typeface="Calibri"/>
                          <a:cs typeface="Calibri"/>
                          <a:sym typeface="Calibri"/>
                        </a:rPr>
                        <a:t>dog</a:t>
                      </a:r>
                      <a:endParaRPr sz="2800" b="1" u="none" strike="noStrike" cap="none">
                        <a:solidFill>
                          <a:srgbClr val="000000"/>
                        </a:solidFill>
                        <a:latin typeface="Calibri"/>
                        <a:ea typeface="Calibri"/>
                        <a:cs typeface="Calibri"/>
                        <a:sym typeface="Calibri"/>
                      </a:endParaRPr>
                    </a:p>
                  </a:txBody>
                  <a:tcPr marL="91450" marR="91450" marT="45725" marB="457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lvl="0" indent="0" algn="l" rtl="0">
                        <a:spcBef>
                          <a:spcPts val="0"/>
                        </a:spcBef>
                        <a:spcAft>
                          <a:spcPts val="0"/>
                        </a:spcAft>
                        <a:buNone/>
                      </a:pPr>
                      <a:endParaRPr/>
                    </a:p>
                  </a:txBody>
                  <a:tcPr marL="91450" marR="91450" marT="45725" marB="457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endParaRPr sz="2800">
                        <a:solidFill>
                          <a:srgbClr val="000000"/>
                        </a:solidFill>
                        <a:latin typeface="Calibri"/>
                        <a:ea typeface="Calibri"/>
                        <a:cs typeface="Calibri"/>
                        <a:sym typeface="Calibri"/>
                      </a:endParaRPr>
                    </a:p>
                  </a:txBody>
                  <a:tcPr marL="91450" marR="91450" marT="45725" marB="457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930277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74"/>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PMI - Example</a:t>
            </a:r>
            <a:endParaRPr>
              <a:solidFill>
                <a:srgbClr val="FF0000"/>
              </a:solidFill>
            </a:endParaRPr>
          </a:p>
        </p:txBody>
      </p:sp>
      <p:sp>
        <p:nvSpPr>
          <p:cNvPr id="930" name="Google Shape;930;p74"/>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184</a:t>
            </a:fld>
            <a:endParaRPr/>
          </a:p>
        </p:txBody>
      </p:sp>
      <p:sp>
        <p:nvSpPr>
          <p:cNvPr id="931" name="Google Shape;931;p74"/>
          <p:cNvSpPr txBox="1"/>
          <p:nvPr/>
        </p:nvSpPr>
        <p:spPr>
          <a:xfrm>
            <a:off x="838200" y="1598925"/>
            <a:ext cx="8055300" cy="2573700"/>
          </a:xfrm>
          <a:prstGeom prst="rect">
            <a:avLst/>
          </a:prstGeom>
          <a:noFill/>
          <a:ln>
            <a:noFill/>
          </a:ln>
        </p:spPr>
        <p:txBody>
          <a:bodyPr spcFirstLastPara="1" wrap="square" lIns="91425" tIns="91425" rIns="91425" bIns="91425" anchor="t" anchorCtr="0">
            <a:noAutofit/>
          </a:bodyPr>
          <a:lstStyle/>
          <a:p>
            <a:pPr marL="0" lvl="1" indent="0" algn="l" rtl="0">
              <a:lnSpc>
                <a:spcPct val="200000"/>
              </a:lnSpc>
              <a:spcBef>
                <a:spcPts val="0"/>
              </a:spcBef>
              <a:spcAft>
                <a:spcPts val="0"/>
              </a:spcAft>
              <a:buClr>
                <a:srgbClr val="3F3F3F"/>
              </a:buClr>
              <a:buSzPts val="2400"/>
              <a:buFont typeface="Arial"/>
              <a:buNone/>
            </a:pPr>
            <a:r>
              <a:rPr lang="en-IE" sz="2800" b="1" i="1">
                <a:latin typeface="Calibri"/>
                <a:ea typeface="Calibri"/>
                <a:cs typeface="Calibri"/>
                <a:sym typeface="Calibri"/>
              </a:rPr>
              <a:t>PMI (w</a:t>
            </a:r>
            <a:r>
              <a:rPr lang="en-IE" sz="2800" b="1" i="1" baseline="-25000">
                <a:solidFill>
                  <a:srgbClr val="3F3F3F"/>
                </a:solidFill>
                <a:latin typeface="Calibri"/>
                <a:ea typeface="Calibri"/>
                <a:cs typeface="Calibri"/>
                <a:sym typeface="Calibri"/>
              </a:rPr>
              <a:t>1 </a:t>
            </a:r>
            <a:r>
              <a:rPr lang="en-IE" sz="2800" b="1" i="1">
                <a:latin typeface="Calibri"/>
                <a:ea typeface="Calibri"/>
                <a:cs typeface="Calibri"/>
                <a:sym typeface="Calibri"/>
              </a:rPr>
              <a:t>, w</a:t>
            </a:r>
            <a:r>
              <a:rPr lang="en-IE" sz="2800" b="1" i="1" baseline="-25000">
                <a:solidFill>
                  <a:srgbClr val="3F3F3F"/>
                </a:solidFill>
                <a:latin typeface="Calibri"/>
                <a:ea typeface="Calibri"/>
                <a:cs typeface="Calibri"/>
                <a:sym typeface="Calibri"/>
              </a:rPr>
              <a:t>2 </a:t>
            </a:r>
            <a:r>
              <a:rPr lang="en-IE" sz="2800" b="1" i="1">
                <a:latin typeface="Calibri"/>
                <a:ea typeface="Calibri"/>
                <a:cs typeface="Calibri"/>
                <a:sym typeface="Calibri"/>
              </a:rPr>
              <a:t>) 	= log</a:t>
            </a:r>
            <a:r>
              <a:rPr lang="en-IE" sz="2800" b="1" i="1" baseline="-25000">
                <a:solidFill>
                  <a:schemeClr val="dk1"/>
                </a:solidFill>
                <a:latin typeface="Calibri"/>
                <a:ea typeface="Calibri"/>
                <a:cs typeface="Calibri"/>
                <a:sym typeface="Calibri"/>
              </a:rPr>
              <a:t>2</a:t>
            </a:r>
            <a:r>
              <a:rPr lang="en-IE" sz="2800" b="1" i="1">
                <a:latin typeface="Calibri"/>
                <a:ea typeface="Calibri"/>
                <a:cs typeface="Calibri"/>
                <a:sym typeface="Calibri"/>
              </a:rPr>
              <a:t> ( P(w</a:t>
            </a:r>
            <a:r>
              <a:rPr lang="en-IE" sz="2800" b="1" i="1" baseline="-25000">
                <a:solidFill>
                  <a:srgbClr val="3F3F3F"/>
                </a:solidFill>
                <a:latin typeface="Calibri"/>
                <a:ea typeface="Calibri"/>
                <a:cs typeface="Calibri"/>
                <a:sym typeface="Calibri"/>
              </a:rPr>
              <a:t>1 </a:t>
            </a:r>
            <a:r>
              <a:rPr lang="en-IE" sz="2800" b="1" i="1">
                <a:latin typeface="Calibri"/>
                <a:ea typeface="Calibri"/>
                <a:cs typeface="Calibri"/>
                <a:sym typeface="Calibri"/>
              </a:rPr>
              <a:t>, w</a:t>
            </a:r>
            <a:r>
              <a:rPr lang="en-IE" sz="2800" b="1" i="1" baseline="-25000">
                <a:solidFill>
                  <a:srgbClr val="3F3F3F"/>
                </a:solidFill>
                <a:latin typeface="Calibri"/>
                <a:ea typeface="Calibri"/>
                <a:cs typeface="Calibri"/>
                <a:sym typeface="Calibri"/>
              </a:rPr>
              <a:t>2 </a:t>
            </a:r>
            <a:r>
              <a:rPr lang="en-IE" sz="2800" b="1" i="1">
                <a:latin typeface="Calibri"/>
                <a:ea typeface="Calibri"/>
                <a:cs typeface="Calibri"/>
                <a:sym typeface="Calibri"/>
              </a:rPr>
              <a:t>)  / P(w</a:t>
            </a:r>
            <a:r>
              <a:rPr lang="en-IE" sz="2800" b="1" i="1" baseline="-25000">
                <a:solidFill>
                  <a:srgbClr val="3F3F3F"/>
                </a:solidFill>
                <a:latin typeface="Calibri"/>
                <a:ea typeface="Calibri"/>
                <a:cs typeface="Calibri"/>
                <a:sym typeface="Calibri"/>
              </a:rPr>
              <a:t>1 </a:t>
            </a:r>
            <a:r>
              <a:rPr lang="en-IE" sz="2800" b="1" i="1">
                <a:latin typeface="Calibri"/>
                <a:ea typeface="Calibri"/>
                <a:cs typeface="Calibri"/>
                <a:sym typeface="Calibri"/>
              </a:rPr>
              <a:t>) * P(w</a:t>
            </a:r>
            <a:r>
              <a:rPr lang="en-IE" sz="2800" b="1" i="1" baseline="-25000">
                <a:solidFill>
                  <a:srgbClr val="3F3F3F"/>
                </a:solidFill>
                <a:latin typeface="Calibri"/>
                <a:ea typeface="Calibri"/>
                <a:cs typeface="Calibri"/>
                <a:sym typeface="Calibri"/>
              </a:rPr>
              <a:t>2 </a:t>
            </a:r>
            <a:r>
              <a:rPr lang="en-IE" sz="2800" b="1" i="1">
                <a:latin typeface="Calibri"/>
                <a:ea typeface="Calibri"/>
                <a:cs typeface="Calibri"/>
                <a:sym typeface="Calibri"/>
              </a:rPr>
              <a:t>))</a:t>
            </a:r>
            <a:endParaRPr sz="2800" b="0" i="0" u="none" strike="noStrike" cap="none">
              <a:latin typeface="Calibri"/>
              <a:ea typeface="Calibri"/>
              <a:cs typeface="Calibri"/>
              <a:sym typeface="Calibri"/>
            </a:endParaRPr>
          </a:p>
        </p:txBody>
      </p:sp>
      <p:graphicFrame>
        <p:nvGraphicFramePr>
          <p:cNvPr id="932" name="Google Shape;932;p74"/>
          <p:cNvGraphicFramePr/>
          <p:nvPr/>
        </p:nvGraphicFramePr>
        <p:xfrm>
          <a:off x="8243149" y="4248697"/>
          <a:ext cx="3000000" cy="3000000"/>
        </p:xfrm>
        <a:graphic>
          <a:graphicData uri="http://schemas.openxmlformats.org/drawingml/2006/table">
            <a:tbl>
              <a:tblPr firstRow="1" bandRow="1">
                <a:noFill/>
              </a:tblPr>
              <a:tblGrid>
                <a:gridCol w="948825">
                  <a:extLst>
                    <a:ext uri="{9D8B030D-6E8A-4147-A177-3AD203B41FA5}">
                      <a16:colId xmlns:a16="http://schemas.microsoft.com/office/drawing/2014/main" val="20000"/>
                    </a:ext>
                  </a:extLst>
                </a:gridCol>
                <a:gridCol w="1399750">
                  <a:extLst>
                    <a:ext uri="{9D8B030D-6E8A-4147-A177-3AD203B41FA5}">
                      <a16:colId xmlns:a16="http://schemas.microsoft.com/office/drawing/2014/main" val="20001"/>
                    </a:ext>
                  </a:extLst>
                </a:gridCol>
                <a:gridCol w="1399750">
                  <a:extLst>
                    <a:ext uri="{9D8B030D-6E8A-4147-A177-3AD203B41FA5}">
                      <a16:colId xmlns:a16="http://schemas.microsoft.com/office/drawing/2014/main" val="20002"/>
                    </a:ext>
                  </a:extLst>
                </a:gridCol>
              </a:tblGrid>
              <a:tr h="441900">
                <a:tc>
                  <a:txBody>
                    <a:bodyPr/>
                    <a:lstStyle/>
                    <a:p>
                      <a:pPr marL="0" marR="0" lvl="0" indent="0" algn="ctr" rtl="0">
                        <a:lnSpc>
                          <a:spcPct val="100000"/>
                        </a:lnSpc>
                        <a:spcBef>
                          <a:spcPts val="0"/>
                        </a:spcBef>
                        <a:spcAft>
                          <a:spcPts val="0"/>
                        </a:spcAft>
                        <a:buClr>
                          <a:srgbClr val="000000"/>
                        </a:buClr>
                        <a:buSzPts val="1800"/>
                        <a:buFont typeface="Arial"/>
                        <a:buNone/>
                      </a:pPr>
                      <a:endParaRPr sz="2800" u="none" strike="noStrike" cap="none">
                        <a:solidFill>
                          <a:srgbClr val="000000"/>
                        </a:solidFill>
                        <a:latin typeface="Calibri"/>
                        <a:ea typeface="Calibri"/>
                        <a:cs typeface="Calibri"/>
                        <a:sym typeface="Calibri"/>
                      </a:endParaRPr>
                    </a:p>
                  </a:txBody>
                  <a:tcPr marL="91450" marR="91450" marT="45725" marB="457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n-IE" sz="2800" i="1">
                          <a:solidFill>
                            <a:srgbClr val="000000"/>
                          </a:solidFill>
                          <a:latin typeface="Calibri"/>
                          <a:ea typeface="Calibri"/>
                          <a:cs typeface="Calibri"/>
                          <a:sym typeface="Calibri"/>
                        </a:rPr>
                        <a:t>lies</a:t>
                      </a:r>
                      <a:endParaRPr sz="2800" i="1" u="none" strike="noStrike" cap="none">
                        <a:solidFill>
                          <a:srgbClr val="000000"/>
                        </a:solidFill>
                        <a:latin typeface="Calibri"/>
                        <a:ea typeface="Calibri"/>
                        <a:cs typeface="Calibri"/>
                        <a:sym typeface="Calibri"/>
                      </a:endParaRPr>
                    </a:p>
                  </a:txBody>
                  <a:tcPr marL="91450" marR="91450" marT="45725" marB="457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2800" i="1">
                          <a:solidFill>
                            <a:srgbClr val="000000"/>
                          </a:solidFill>
                          <a:latin typeface="Calibri"/>
                          <a:ea typeface="Calibri"/>
                          <a:cs typeface="Calibri"/>
                          <a:sym typeface="Calibri"/>
                        </a:rPr>
                        <a:t>sits</a:t>
                      </a:r>
                      <a:endParaRPr sz="2800" u="none" strike="noStrike" cap="none">
                        <a:solidFill>
                          <a:srgbClr val="000000"/>
                        </a:solidFill>
                        <a:latin typeface="Calibri"/>
                        <a:ea typeface="Calibri"/>
                        <a:cs typeface="Calibri"/>
                        <a:sym typeface="Calibri"/>
                      </a:endParaRPr>
                    </a:p>
                  </a:txBody>
                  <a:tcPr marL="91450" marR="91450" marT="45725" marB="457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441900">
                <a:tc>
                  <a:txBody>
                    <a:bodyPr/>
                    <a:lstStyle/>
                    <a:p>
                      <a:pPr marL="0" marR="0" lvl="0" indent="0" algn="ctr" rtl="0">
                        <a:lnSpc>
                          <a:spcPct val="100000"/>
                        </a:lnSpc>
                        <a:spcBef>
                          <a:spcPts val="0"/>
                        </a:spcBef>
                        <a:spcAft>
                          <a:spcPts val="0"/>
                        </a:spcAft>
                        <a:buClr>
                          <a:srgbClr val="000000"/>
                        </a:buClr>
                        <a:buSzPts val="1800"/>
                        <a:buFont typeface="Arial"/>
                        <a:buNone/>
                      </a:pPr>
                      <a:r>
                        <a:rPr lang="en-IE" sz="2800" b="1" i="1" u="none" strike="noStrike" cap="none">
                          <a:solidFill>
                            <a:srgbClr val="000000"/>
                          </a:solidFill>
                          <a:latin typeface="Calibri"/>
                          <a:ea typeface="Calibri"/>
                          <a:cs typeface="Calibri"/>
                          <a:sym typeface="Calibri"/>
                        </a:rPr>
                        <a:t>cat</a:t>
                      </a:r>
                      <a:endParaRPr sz="2800" b="1" u="none" strike="noStrike" cap="none">
                        <a:solidFill>
                          <a:srgbClr val="000000"/>
                        </a:solidFill>
                        <a:latin typeface="Calibri"/>
                        <a:ea typeface="Calibri"/>
                        <a:cs typeface="Calibri"/>
                        <a:sym typeface="Calibri"/>
                      </a:endParaRPr>
                    </a:p>
                  </a:txBody>
                  <a:tcPr marL="91450" marR="91450" marT="45725" marB="457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IE" sz="2800">
                          <a:solidFill>
                            <a:srgbClr val="000000"/>
                          </a:solidFill>
                          <a:latin typeface="Calibri"/>
                          <a:ea typeface="Calibri"/>
                          <a:cs typeface="Calibri"/>
                          <a:sym typeface="Calibri"/>
                        </a:rPr>
                        <a:t>0.61</a:t>
                      </a:r>
                      <a:endParaRPr sz="2800">
                        <a:solidFill>
                          <a:srgbClr val="000000"/>
                        </a:solidFill>
                        <a:latin typeface="Calibri"/>
                        <a:ea typeface="Calibri"/>
                        <a:cs typeface="Calibri"/>
                        <a:sym typeface="Calibri"/>
                      </a:endParaRPr>
                    </a:p>
                  </a:txBody>
                  <a:tcPr marL="91450" marR="91450" marT="45725" marB="457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IE" sz="2800">
                          <a:solidFill>
                            <a:srgbClr val="000000"/>
                          </a:solidFill>
                          <a:latin typeface="Calibri"/>
                          <a:ea typeface="Calibri"/>
                          <a:cs typeface="Calibri"/>
                          <a:sym typeface="Calibri"/>
                        </a:rPr>
                        <a:t>1.02</a:t>
                      </a:r>
                      <a:endParaRPr sz="2800">
                        <a:solidFill>
                          <a:srgbClr val="000000"/>
                        </a:solidFill>
                        <a:latin typeface="Calibri"/>
                        <a:ea typeface="Calibri"/>
                        <a:cs typeface="Calibri"/>
                        <a:sym typeface="Calibri"/>
                      </a:endParaRPr>
                    </a:p>
                  </a:txBody>
                  <a:tcPr marL="91450" marR="91450" marT="45725" marB="457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extLst>
                  <a:ext uri="{0D108BD9-81ED-4DB2-BD59-A6C34878D82A}">
                    <a16:rowId xmlns:a16="http://schemas.microsoft.com/office/drawing/2014/main" val="10001"/>
                  </a:ext>
                </a:extLst>
              </a:tr>
              <a:tr h="441900">
                <a:tc>
                  <a:txBody>
                    <a:bodyPr/>
                    <a:lstStyle/>
                    <a:p>
                      <a:pPr marL="0" marR="0" lvl="0" indent="0" algn="ctr" rtl="0">
                        <a:lnSpc>
                          <a:spcPct val="100000"/>
                        </a:lnSpc>
                        <a:spcBef>
                          <a:spcPts val="0"/>
                        </a:spcBef>
                        <a:spcAft>
                          <a:spcPts val="0"/>
                        </a:spcAft>
                        <a:buClr>
                          <a:srgbClr val="000000"/>
                        </a:buClr>
                        <a:buSzPts val="1800"/>
                        <a:buFont typeface="Arial"/>
                        <a:buNone/>
                      </a:pPr>
                      <a:r>
                        <a:rPr lang="en-IE" sz="2800" b="1" i="1">
                          <a:solidFill>
                            <a:srgbClr val="000000"/>
                          </a:solidFill>
                          <a:latin typeface="Calibri"/>
                          <a:ea typeface="Calibri"/>
                          <a:cs typeface="Calibri"/>
                          <a:sym typeface="Calibri"/>
                        </a:rPr>
                        <a:t>dog</a:t>
                      </a:r>
                      <a:endParaRPr sz="2800" b="1" u="none" strike="noStrike" cap="none">
                        <a:solidFill>
                          <a:srgbClr val="000000"/>
                        </a:solidFill>
                        <a:latin typeface="Calibri"/>
                        <a:ea typeface="Calibri"/>
                        <a:cs typeface="Calibri"/>
                        <a:sym typeface="Calibri"/>
                      </a:endParaRPr>
                    </a:p>
                  </a:txBody>
                  <a:tcPr marL="91450" marR="91450" marT="45725" marB="457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IE" sz="2800">
                          <a:solidFill>
                            <a:srgbClr val="000000"/>
                          </a:solidFill>
                          <a:latin typeface="Calibri"/>
                          <a:ea typeface="Calibri"/>
                          <a:cs typeface="Calibri"/>
                          <a:sym typeface="Calibri"/>
                        </a:rPr>
                        <a:t>0.90</a:t>
                      </a:r>
                      <a:endParaRPr sz="2800">
                        <a:solidFill>
                          <a:srgbClr val="000000"/>
                        </a:solidFill>
                        <a:latin typeface="Calibri"/>
                        <a:ea typeface="Calibri"/>
                        <a:cs typeface="Calibri"/>
                        <a:sym typeface="Calibri"/>
                      </a:endParaRPr>
                    </a:p>
                  </a:txBody>
                  <a:tcPr marL="91450" marR="91450" marT="45725" marB="457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IE" sz="2800">
                          <a:solidFill>
                            <a:srgbClr val="000000"/>
                          </a:solidFill>
                          <a:latin typeface="Calibri"/>
                          <a:ea typeface="Calibri"/>
                          <a:cs typeface="Calibri"/>
                          <a:sym typeface="Calibri"/>
                        </a:rPr>
                        <a:t>0</a:t>
                      </a:r>
                      <a:endParaRPr sz="2800">
                        <a:solidFill>
                          <a:srgbClr val="000000"/>
                        </a:solidFill>
                        <a:latin typeface="Calibri"/>
                        <a:ea typeface="Calibri"/>
                        <a:cs typeface="Calibri"/>
                        <a:sym typeface="Calibri"/>
                      </a:endParaRPr>
                    </a:p>
                  </a:txBody>
                  <a:tcPr marL="91450" marR="91450" marT="45725" marB="457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0574369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7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Distributional Semantic Model </a:t>
            </a:r>
            <a:endParaRPr>
              <a:solidFill>
                <a:srgbClr val="FF0000"/>
              </a:solidFill>
            </a:endParaRPr>
          </a:p>
        </p:txBody>
      </p:sp>
      <p:sp>
        <p:nvSpPr>
          <p:cNvPr id="938" name="Google Shape;938;p75"/>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185</a:t>
            </a:fld>
            <a:endParaRPr/>
          </a:p>
        </p:txBody>
      </p:sp>
      <p:sp>
        <p:nvSpPr>
          <p:cNvPr id="939" name="Google Shape;939;p75"/>
          <p:cNvSpPr txBox="1"/>
          <p:nvPr/>
        </p:nvSpPr>
        <p:spPr>
          <a:xfrm>
            <a:off x="3612825" y="6052650"/>
            <a:ext cx="8579100" cy="280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IE" sz="1200">
                <a:solidFill>
                  <a:schemeClr val="dk1"/>
                </a:solidFill>
              </a:rPr>
              <a:t>Adapted from slides by Stefan Evert</a:t>
            </a:r>
            <a:r>
              <a:rPr lang="en-IE" sz="1200" i="1">
                <a:solidFill>
                  <a:schemeClr val="dk1"/>
                </a:solidFill>
              </a:rPr>
              <a:t> </a:t>
            </a:r>
            <a:r>
              <a:rPr lang="en-IE" sz="1200" i="1" u="sng">
                <a:solidFill>
                  <a:schemeClr val="hlink"/>
                </a:solidFill>
                <a:hlinkClick r:id="rId3"/>
              </a:rPr>
              <a:t>https://esslli2016.unibz.it/wp-content/uploads/2015/10/dsm_tutorial_part1.slides.pdf</a:t>
            </a:r>
            <a:r>
              <a:rPr lang="en-IE" sz="1200" i="1">
                <a:solidFill>
                  <a:schemeClr val="dk1"/>
                </a:solidFill>
              </a:rPr>
              <a:t> </a:t>
            </a:r>
            <a:endParaRPr/>
          </a:p>
        </p:txBody>
      </p:sp>
      <p:graphicFrame>
        <p:nvGraphicFramePr>
          <p:cNvPr id="940" name="Google Shape;940;p75"/>
          <p:cNvGraphicFramePr/>
          <p:nvPr/>
        </p:nvGraphicFramePr>
        <p:xfrm>
          <a:off x="980700" y="1386015"/>
          <a:ext cx="3000000" cy="3000000"/>
        </p:xfrm>
        <a:graphic>
          <a:graphicData uri="http://schemas.openxmlformats.org/drawingml/2006/table">
            <a:tbl>
              <a:tblPr>
                <a:noFill/>
              </a:tblPr>
              <a:tblGrid>
                <a:gridCol w="1113000">
                  <a:extLst>
                    <a:ext uri="{9D8B030D-6E8A-4147-A177-3AD203B41FA5}">
                      <a16:colId xmlns:a16="http://schemas.microsoft.com/office/drawing/2014/main" val="20000"/>
                    </a:ext>
                  </a:extLst>
                </a:gridCol>
                <a:gridCol w="1264025">
                  <a:extLst>
                    <a:ext uri="{9D8B030D-6E8A-4147-A177-3AD203B41FA5}">
                      <a16:colId xmlns:a16="http://schemas.microsoft.com/office/drawing/2014/main" val="20001"/>
                    </a:ext>
                  </a:extLst>
                </a:gridCol>
                <a:gridCol w="1264025">
                  <a:extLst>
                    <a:ext uri="{9D8B030D-6E8A-4147-A177-3AD203B41FA5}">
                      <a16:colId xmlns:a16="http://schemas.microsoft.com/office/drawing/2014/main" val="20002"/>
                    </a:ext>
                  </a:extLst>
                </a:gridCol>
                <a:gridCol w="1264025">
                  <a:extLst>
                    <a:ext uri="{9D8B030D-6E8A-4147-A177-3AD203B41FA5}">
                      <a16:colId xmlns:a16="http://schemas.microsoft.com/office/drawing/2014/main" val="20003"/>
                    </a:ext>
                  </a:extLst>
                </a:gridCol>
                <a:gridCol w="1264025">
                  <a:extLst>
                    <a:ext uri="{9D8B030D-6E8A-4147-A177-3AD203B41FA5}">
                      <a16:colId xmlns:a16="http://schemas.microsoft.com/office/drawing/2014/main" val="20004"/>
                    </a:ext>
                  </a:extLst>
                </a:gridCol>
                <a:gridCol w="1264025">
                  <a:extLst>
                    <a:ext uri="{9D8B030D-6E8A-4147-A177-3AD203B41FA5}">
                      <a16:colId xmlns:a16="http://schemas.microsoft.com/office/drawing/2014/main" val="20005"/>
                    </a:ext>
                  </a:extLst>
                </a:gridCol>
                <a:gridCol w="1264025">
                  <a:extLst>
                    <a:ext uri="{9D8B030D-6E8A-4147-A177-3AD203B41FA5}">
                      <a16:colId xmlns:a16="http://schemas.microsoft.com/office/drawing/2014/main" val="20006"/>
                    </a:ext>
                  </a:extLst>
                </a:gridCol>
              </a:tblGrid>
              <a:tr h="719750">
                <a:tc>
                  <a:txBody>
                    <a:bodyPr/>
                    <a:lstStyle/>
                    <a:p>
                      <a:pPr marL="0" marR="0" lvl="0" indent="0" algn="ctr" rtl="0">
                        <a:lnSpc>
                          <a:spcPct val="100000"/>
                        </a:lnSpc>
                        <a:spcBef>
                          <a:spcPts val="0"/>
                        </a:spcBef>
                        <a:spcAft>
                          <a:spcPts val="0"/>
                        </a:spcAft>
                        <a:buNone/>
                      </a:pPr>
                      <a:endParaRPr sz="2400" b="1">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n-IE" sz="2400" b="1">
                          <a:latin typeface="Calibri"/>
                          <a:ea typeface="Calibri"/>
                          <a:cs typeface="Calibri"/>
                          <a:sym typeface="Calibri"/>
                        </a:rPr>
                        <a:t>get</a:t>
                      </a:r>
                      <a:endParaRPr sz="2400" b="1">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n-IE" sz="2400" b="1">
                          <a:latin typeface="Calibri"/>
                          <a:ea typeface="Calibri"/>
                          <a:cs typeface="Calibri"/>
                          <a:sym typeface="Calibri"/>
                        </a:rPr>
                        <a:t>see</a:t>
                      </a:r>
                      <a:endParaRPr sz="2400" b="1">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n-IE" sz="2400" b="1">
                          <a:latin typeface="Calibri"/>
                          <a:ea typeface="Calibri"/>
                          <a:cs typeface="Calibri"/>
                          <a:sym typeface="Calibri"/>
                        </a:rPr>
                        <a:t>use</a:t>
                      </a:r>
                      <a:endParaRPr sz="2400" b="1">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n-IE" sz="2400" b="1">
                          <a:latin typeface="Calibri"/>
                          <a:ea typeface="Calibri"/>
                          <a:cs typeface="Calibri"/>
                          <a:sym typeface="Calibri"/>
                        </a:rPr>
                        <a:t>hear</a:t>
                      </a:r>
                      <a:endParaRPr sz="2400" b="1">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n-IE" sz="2400" b="1">
                          <a:latin typeface="Calibri"/>
                          <a:ea typeface="Calibri"/>
                          <a:cs typeface="Calibri"/>
                          <a:sym typeface="Calibri"/>
                        </a:rPr>
                        <a:t>eat</a:t>
                      </a:r>
                      <a:endParaRPr sz="2400" b="1">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n-IE" sz="2400" b="1">
                          <a:latin typeface="Calibri"/>
                          <a:ea typeface="Calibri"/>
                          <a:cs typeface="Calibri"/>
                          <a:sym typeface="Calibri"/>
                        </a:rPr>
                        <a:t>kill</a:t>
                      </a:r>
                      <a:endParaRPr sz="2400" b="1">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714750">
                <a:tc>
                  <a:txBody>
                    <a:bodyPr/>
                    <a:lstStyle/>
                    <a:p>
                      <a:pPr marL="0" marR="0" lvl="0" indent="0" algn="ctr" rtl="0">
                        <a:lnSpc>
                          <a:spcPct val="100000"/>
                        </a:lnSpc>
                        <a:spcBef>
                          <a:spcPts val="0"/>
                        </a:spcBef>
                        <a:spcAft>
                          <a:spcPts val="0"/>
                        </a:spcAft>
                        <a:buNone/>
                      </a:pPr>
                      <a:r>
                        <a:rPr lang="en-IE" sz="2400" b="1">
                          <a:latin typeface="Calibri"/>
                          <a:ea typeface="Calibri"/>
                          <a:cs typeface="Calibri"/>
                          <a:sym typeface="Calibri"/>
                        </a:rPr>
                        <a:t>knife</a:t>
                      </a:r>
                      <a:endParaRPr sz="2400" b="1">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n-IE" sz="2400">
                          <a:latin typeface="Calibri"/>
                          <a:ea typeface="Calibri"/>
                          <a:cs typeface="Calibri"/>
                          <a:sym typeface="Calibri"/>
                        </a:rPr>
                        <a:t>0.027</a:t>
                      </a:r>
                      <a:endParaRPr sz="2400">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n-IE" sz="2400">
                          <a:latin typeface="Calibri"/>
                          <a:ea typeface="Calibri"/>
                          <a:cs typeface="Calibri"/>
                          <a:sym typeface="Calibri"/>
                        </a:rPr>
                        <a:t>-0.024</a:t>
                      </a:r>
                      <a:endParaRPr sz="2400">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n-IE" sz="2400">
                          <a:latin typeface="Calibri"/>
                          <a:ea typeface="Calibri"/>
                          <a:cs typeface="Calibri"/>
                          <a:sym typeface="Calibri"/>
                        </a:rPr>
                        <a:t>0.206</a:t>
                      </a:r>
                      <a:endParaRPr sz="2400">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n-IE" sz="2400">
                          <a:latin typeface="Calibri"/>
                          <a:ea typeface="Calibri"/>
                          <a:cs typeface="Calibri"/>
                          <a:sym typeface="Calibri"/>
                        </a:rPr>
                        <a:t>-0.022</a:t>
                      </a:r>
                      <a:endParaRPr sz="2400">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n-IE" sz="2400">
                          <a:latin typeface="Calibri"/>
                          <a:ea typeface="Calibri"/>
                          <a:cs typeface="Calibri"/>
                          <a:sym typeface="Calibri"/>
                        </a:rPr>
                        <a:t>-0.044</a:t>
                      </a:r>
                      <a:endParaRPr sz="2400">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n-IE" sz="2400">
                          <a:latin typeface="Calibri"/>
                          <a:ea typeface="Calibri"/>
                          <a:cs typeface="Calibri"/>
                          <a:sym typeface="Calibri"/>
                        </a:rPr>
                        <a:t>-0.042</a:t>
                      </a:r>
                      <a:endParaRPr sz="2400">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extLst>
                  <a:ext uri="{0D108BD9-81ED-4DB2-BD59-A6C34878D82A}">
                    <a16:rowId xmlns:a16="http://schemas.microsoft.com/office/drawing/2014/main" val="10001"/>
                  </a:ext>
                </a:extLst>
              </a:tr>
              <a:tr h="714750">
                <a:tc>
                  <a:txBody>
                    <a:bodyPr/>
                    <a:lstStyle/>
                    <a:p>
                      <a:pPr marL="0" marR="0" lvl="0" indent="0" algn="ctr" rtl="0">
                        <a:lnSpc>
                          <a:spcPct val="100000"/>
                        </a:lnSpc>
                        <a:spcBef>
                          <a:spcPts val="0"/>
                        </a:spcBef>
                        <a:spcAft>
                          <a:spcPts val="0"/>
                        </a:spcAft>
                        <a:buNone/>
                      </a:pPr>
                      <a:r>
                        <a:rPr lang="en-IE" sz="2400" b="1">
                          <a:latin typeface="Calibri"/>
                          <a:ea typeface="Calibri"/>
                          <a:cs typeface="Calibri"/>
                          <a:sym typeface="Calibri"/>
                        </a:rPr>
                        <a:t>cat</a:t>
                      </a:r>
                      <a:endParaRPr sz="2400" b="1">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n-IE" sz="2400">
                          <a:latin typeface="Calibri"/>
                          <a:ea typeface="Calibri"/>
                          <a:cs typeface="Calibri"/>
                          <a:sym typeface="Calibri"/>
                        </a:rPr>
                        <a:t>0.031</a:t>
                      </a:r>
                      <a:endParaRPr sz="2400">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n-IE" sz="2400">
                          <a:latin typeface="Calibri"/>
                          <a:ea typeface="Calibri"/>
                          <a:cs typeface="Calibri"/>
                          <a:sym typeface="Calibri"/>
                        </a:rPr>
                        <a:t>0.143</a:t>
                      </a:r>
                      <a:endParaRPr sz="2400">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n-IE" sz="2400">
                          <a:latin typeface="Calibri"/>
                          <a:ea typeface="Calibri"/>
                          <a:cs typeface="Calibri"/>
                          <a:sym typeface="Calibri"/>
                        </a:rPr>
                        <a:t>-0.243</a:t>
                      </a:r>
                      <a:endParaRPr sz="2400">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n-IE" sz="2400">
                          <a:latin typeface="Calibri"/>
                          <a:ea typeface="Calibri"/>
                          <a:cs typeface="Calibri"/>
                          <a:sym typeface="Calibri"/>
                        </a:rPr>
                        <a:t>-0.015</a:t>
                      </a:r>
                      <a:endParaRPr sz="2400">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n-IE" sz="2400">
                          <a:latin typeface="Calibri"/>
                          <a:ea typeface="Calibri"/>
                          <a:cs typeface="Calibri"/>
                          <a:sym typeface="Calibri"/>
                        </a:rPr>
                        <a:t>-0.009</a:t>
                      </a:r>
                      <a:endParaRPr sz="2400">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n-IE" sz="2400">
                          <a:latin typeface="Calibri"/>
                          <a:ea typeface="Calibri"/>
                          <a:cs typeface="Calibri"/>
                          <a:sym typeface="Calibri"/>
                        </a:rPr>
                        <a:t>0.131</a:t>
                      </a:r>
                      <a:endParaRPr sz="2400">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extLst>
                  <a:ext uri="{0D108BD9-81ED-4DB2-BD59-A6C34878D82A}">
                    <a16:rowId xmlns:a16="http://schemas.microsoft.com/office/drawing/2014/main" val="10002"/>
                  </a:ext>
                </a:extLst>
              </a:tr>
              <a:tr h="714750">
                <a:tc>
                  <a:txBody>
                    <a:bodyPr/>
                    <a:lstStyle/>
                    <a:p>
                      <a:pPr marL="0" marR="0" lvl="0" indent="0" algn="ctr" rtl="0">
                        <a:lnSpc>
                          <a:spcPct val="100000"/>
                        </a:lnSpc>
                        <a:spcBef>
                          <a:spcPts val="0"/>
                        </a:spcBef>
                        <a:spcAft>
                          <a:spcPts val="0"/>
                        </a:spcAft>
                        <a:buNone/>
                      </a:pPr>
                      <a:r>
                        <a:rPr lang="en-IE" sz="2400" b="1">
                          <a:latin typeface="Calibri"/>
                          <a:ea typeface="Calibri"/>
                          <a:cs typeface="Calibri"/>
                          <a:sym typeface="Calibri"/>
                        </a:rPr>
                        <a:t>dog</a:t>
                      </a:r>
                      <a:endParaRPr sz="2400" b="1">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n-IE" sz="2400">
                          <a:latin typeface="Calibri"/>
                          <a:ea typeface="Calibri"/>
                          <a:cs typeface="Calibri"/>
                          <a:sym typeface="Calibri"/>
                        </a:rPr>
                        <a:t>-0.026</a:t>
                      </a:r>
                      <a:endParaRPr sz="2400">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n-IE" sz="2400">
                          <a:latin typeface="Calibri"/>
                          <a:ea typeface="Calibri"/>
                          <a:cs typeface="Calibri"/>
                          <a:sym typeface="Calibri"/>
                        </a:rPr>
                        <a:t>0.021</a:t>
                      </a:r>
                      <a:endParaRPr sz="2400">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n-IE" sz="2400">
                          <a:latin typeface="Calibri"/>
                          <a:ea typeface="Calibri"/>
                          <a:cs typeface="Calibri"/>
                          <a:sym typeface="Calibri"/>
                        </a:rPr>
                        <a:t>-0.212</a:t>
                      </a:r>
                      <a:endParaRPr sz="2400">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n-IE" sz="2400">
                          <a:latin typeface="Calibri"/>
                          <a:ea typeface="Calibri"/>
                          <a:cs typeface="Calibri"/>
                          <a:sym typeface="Calibri"/>
                        </a:rPr>
                        <a:t>0.064</a:t>
                      </a:r>
                      <a:endParaRPr sz="2400">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n-IE" sz="2400">
                          <a:latin typeface="Calibri"/>
                          <a:ea typeface="Calibri"/>
                          <a:cs typeface="Calibri"/>
                          <a:sym typeface="Calibri"/>
                        </a:rPr>
                        <a:t>0.013</a:t>
                      </a:r>
                      <a:endParaRPr sz="2400">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n-IE" sz="2400">
                          <a:latin typeface="Calibri"/>
                          <a:ea typeface="Calibri"/>
                          <a:cs typeface="Calibri"/>
                          <a:sym typeface="Calibri"/>
                        </a:rPr>
                        <a:t>0.014</a:t>
                      </a:r>
                      <a:endParaRPr sz="2400">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extLst>
                  <a:ext uri="{0D108BD9-81ED-4DB2-BD59-A6C34878D82A}">
                    <a16:rowId xmlns:a16="http://schemas.microsoft.com/office/drawing/2014/main" val="10003"/>
                  </a:ext>
                </a:extLst>
              </a:tr>
              <a:tr h="714750">
                <a:tc>
                  <a:txBody>
                    <a:bodyPr/>
                    <a:lstStyle/>
                    <a:p>
                      <a:pPr marL="0" marR="0" lvl="0" indent="0" algn="ctr" rtl="0">
                        <a:lnSpc>
                          <a:spcPct val="100000"/>
                        </a:lnSpc>
                        <a:spcBef>
                          <a:spcPts val="0"/>
                        </a:spcBef>
                        <a:spcAft>
                          <a:spcPts val="0"/>
                        </a:spcAft>
                        <a:buNone/>
                      </a:pPr>
                      <a:r>
                        <a:rPr lang="en-IE" sz="2400" b="1">
                          <a:latin typeface="Calibri"/>
                          <a:ea typeface="Calibri"/>
                          <a:cs typeface="Calibri"/>
                          <a:sym typeface="Calibri"/>
                        </a:rPr>
                        <a:t>boat</a:t>
                      </a:r>
                      <a:endParaRPr sz="2400" b="1">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n-IE" sz="2400">
                          <a:latin typeface="Calibri"/>
                          <a:ea typeface="Calibri"/>
                          <a:cs typeface="Calibri"/>
                          <a:sym typeface="Calibri"/>
                        </a:rPr>
                        <a:t>-0.022</a:t>
                      </a:r>
                      <a:endParaRPr sz="2400">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n-IE" sz="2400">
                          <a:latin typeface="Calibri"/>
                          <a:ea typeface="Calibri"/>
                          <a:cs typeface="Calibri"/>
                          <a:sym typeface="Calibri"/>
                        </a:rPr>
                        <a:t>0.009</a:t>
                      </a:r>
                      <a:endParaRPr sz="2400">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n-IE" sz="2400">
                          <a:latin typeface="Calibri"/>
                          <a:ea typeface="Calibri"/>
                          <a:cs typeface="Calibri"/>
                          <a:sym typeface="Calibri"/>
                        </a:rPr>
                        <a:t>-0.044</a:t>
                      </a:r>
                      <a:endParaRPr sz="2400">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n-IE" sz="2400">
                          <a:latin typeface="Calibri"/>
                          <a:ea typeface="Calibri"/>
                          <a:cs typeface="Calibri"/>
                          <a:sym typeface="Calibri"/>
                        </a:rPr>
                        <a:t>-0.040</a:t>
                      </a:r>
                      <a:endParaRPr sz="2400">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n-IE" sz="2400">
                          <a:latin typeface="Calibri"/>
                          <a:ea typeface="Calibri"/>
                          <a:cs typeface="Calibri"/>
                          <a:sym typeface="Calibri"/>
                        </a:rPr>
                        <a:t>-0.074</a:t>
                      </a:r>
                      <a:endParaRPr sz="2400">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n-IE" sz="2400">
                          <a:latin typeface="Calibri"/>
                          <a:ea typeface="Calibri"/>
                          <a:cs typeface="Calibri"/>
                          <a:sym typeface="Calibri"/>
                        </a:rPr>
                        <a:t>-0.042</a:t>
                      </a:r>
                      <a:endParaRPr sz="2400">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extLst>
                  <a:ext uri="{0D108BD9-81ED-4DB2-BD59-A6C34878D82A}">
                    <a16:rowId xmlns:a16="http://schemas.microsoft.com/office/drawing/2014/main" val="10004"/>
                  </a:ext>
                </a:extLst>
              </a:tr>
              <a:tr h="714750">
                <a:tc>
                  <a:txBody>
                    <a:bodyPr/>
                    <a:lstStyle/>
                    <a:p>
                      <a:pPr marL="0" marR="0" lvl="0" indent="0" algn="ctr" rtl="0">
                        <a:lnSpc>
                          <a:spcPct val="100000"/>
                        </a:lnSpc>
                        <a:spcBef>
                          <a:spcPts val="0"/>
                        </a:spcBef>
                        <a:spcAft>
                          <a:spcPts val="0"/>
                        </a:spcAft>
                        <a:buNone/>
                      </a:pPr>
                      <a:r>
                        <a:rPr lang="en-IE" sz="2400" b="1">
                          <a:latin typeface="Calibri"/>
                          <a:ea typeface="Calibri"/>
                          <a:cs typeface="Calibri"/>
                          <a:sym typeface="Calibri"/>
                        </a:rPr>
                        <a:t>cup</a:t>
                      </a:r>
                      <a:endParaRPr sz="2400" b="1">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n-IE" sz="2400">
                          <a:latin typeface="Calibri"/>
                          <a:ea typeface="Calibri"/>
                          <a:cs typeface="Calibri"/>
                          <a:sym typeface="Calibri"/>
                        </a:rPr>
                        <a:t>-0.014</a:t>
                      </a:r>
                      <a:endParaRPr sz="2400">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n-IE" sz="2400">
                          <a:latin typeface="Calibri"/>
                          <a:ea typeface="Calibri"/>
                          <a:cs typeface="Calibri"/>
                          <a:sym typeface="Calibri"/>
                        </a:rPr>
                        <a:t>-0.173</a:t>
                      </a:r>
                      <a:endParaRPr sz="2400">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n-IE" sz="2400">
                          <a:latin typeface="Calibri"/>
                          <a:ea typeface="Calibri"/>
                          <a:cs typeface="Calibri"/>
                          <a:sym typeface="Calibri"/>
                        </a:rPr>
                        <a:t>-0.249</a:t>
                      </a:r>
                      <a:endParaRPr sz="2400">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n-IE" sz="2400">
                          <a:latin typeface="Calibri"/>
                          <a:ea typeface="Calibri"/>
                          <a:cs typeface="Calibri"/>
                          <a:sym typeface="Calibri"/>
                        </a:rPr>
                        <a:t>-0.099</a:t>
                      </a:r>
                      <a:endParaRPr sz="2400">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n-IE" sz="2400">
                          <a:latin typeface="Calibri"/>
                          <a:ea typeface="Calibri"/>
                          <a:cs typeface="Calibri"/>
                          <a:sym typeface="Calibri"/>
                        </a:rPr>
                        <a:t>-0.119</a:t>
                      </a:r>
                      <a:endParaRPr sz="2400">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n-IE" sz="2400">
                          <a:latin typeface="Calibri"/>
                          <a:ea typeface="Calibri"/>
                          <a:cs typeface="Calibri"/>
                          <a:sym typeface="Calibri"/>
                        </a:rPr>
                        <a:t>-0.042</a:t>
                      </a:r>
                      <a:endParaRPr sz="2400">
                        <a:latin typeface="Calibri"/>
                        <a:ea typeface="Calibri"/>
                        <a:cs typeface="Calibri"/>
                        <a:sym typeface="Calibri"/>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8754694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76"/>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Overview</a:t>
            </a:r>
            <a:endParaRPr/>
          </a:p>
        </p:txBody>
      </p:sp>
      <p:sp>
        <p:nvSpPr>
          <p:cNvPr id="946" name="Google Shape;946;p76"/>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rgbClr val="3F3F3F"/>
              </a:buClr>
              <a:buSzPts val="2800"/>
              <a:buFont typeface="Arial"/>
              <a:buNone/>
            </a:pPr>
            <a:r>
              <a:rPr lang="en-IE" sz="3200"/>
              <a:t>Vector Space Model </a:t>
            </a:r>
            <a:endParaRPr sz="3200"/>
          </a:p>
          <a:p>
            <a:pPr marL="0" marR="0" lvl="0" indent="0" algn="l" rtl="0">
              <a:lnSpc>
                <a:spcPct val="100000"/>
              </a:lnSpc>
              <a:spcBef>
                <a:spcPts val="1000"/>
              </a:spcBef>
              <a:spcAft>
                <a:spcPts val="0"/>
              </a:spcAft>
              <a:buClr>
                <a:srgbClr val="3F3F3F"/>
              </a:buClr>
              <a:buSzPts val="2800"/>
              <a:buFont typeface="Arial"/>
              <a:buNone/>
            </a:pPr>
            <a:r>
              <a:rPr lang="en-IE" sz="3200" b="0" i="0" u="none" strike="noStrike" cap="none">
                <a:solidFill>
                  <a:srgbClr val="3F3F3F"/>
                </a:solidFill>
                <a:latin typeface="Calibri"/>
                <a:ea typeface="Calibri"/>
                <a:cs typeface="Calibri"/>
                <a:sym typeface="Calibri"/>
              </a:rPr>
              <a:t>Distributional Semantics</a:t>
            </a:r>
            <a:endParaRPr sz="3200" b="0" i="0" u="none" strike="noStrike" cap="none">
              <a:solidFill>
                <a:srgbClr val="3F3F3F"/>
              </a:solidFill>
              <a:latin typeface="Calibri"/>
              <a:ea typeface="Calibri"/>
              <a:cs typeface="Calibri"/>
              <a:sym typeface="Calibri"/>
            </a:endParaRPr>
          </a:p>
          <a:p>
            <a:pPr marL="0" marR="0" lvl="0" indent="0" algn="l" rtl="0">
              <a:lnSpc>
                <a:spcPct val="100000"/>
              </a:lnSpc>
              <a:spcBef>
                <a:spcPts val="1000"/>
              </a:spcBef>
              <a:spcAft>
                <a:spcPts val="0"/>
              </a:spcAft>
              <a:buClr>
                <a:srgbClr val="3F3F3F"/>
              </a:buClr>
              <a:buSzPts val="2800"/>
              <a:buFont typeface="Arial"/>
              <a:buNone/>
            </a:pPr>
            <a:r>
              <a:rPr lang="en-IE" sz="3200"/>
              <a:t>Context in Distributional Representations</a:t>
            </a:r>
            <a:endParaRPr sz="3200"/>
          </a:p>
          <a:p>
            <a:pPr marL="0" lvl="0" indent="0" algn="l" rtl="0">
              <a:lnSpc>
                <a:spcPct val="100000"/>
              </a:lnSpc>
              <a:spcBef>
                <a:spcPts val="1000"/>
              </a:spcBef>
              <a:spcAft>
                <a:spcPts val="0"/>
              </a:spcAft>
              <a:buClr>
                <a:srgbClr val="3F3F3F"/>
              </a:buClr>
              <a:buSzPts val="2800"/>
              <a:buFont typeface="Arial"/>
              <a:buNone/>
            </a:pPr>
            <a:r>
              <a:rPr lang="en-IE" sz="3200" b="1"/>
              <a:t>Word Embeddings </a:t>
            </a:r>
            <a:endParaRPr sz="3200" b="1"/>
          </a:p>
          <a:p>
            <a:pPr marL="0" lvl="0" indent="0" algn="l" rtl="0">
              <a:lnSpc>
                <a:spcPct val="100000"/>
              </a:lnSpc>
              <a:spcBef>
                <a:spcPts val="1000"/>
              </a:spcBef>
              <a:spcAft>
                <a:spcPts val="0"/>
              </a:spcAft>
              <a:buClr>
                <a:srgbClr val="3F3F3F"/>
              </a:buClr>
              <a:buSzPts val="2800"/>
              <a:buFont typeface="Arial"/>
              <a:buNone/>
            </a:pPr>
            <a:endParaRPr sz="3200"/>
          </a:p>
          <a:p>
            <a:pPr marL="0" marR="0" lvl="0" indent="0" algn="l" rtl="0">
              <a:lnSpc>
                <a:spcPct val="90000"/>
              </a:lnSpc>
              <a:spcBef>
                <a:spcPts val="1600"/>
              </a:spcBef>
              <a:spcAft>
                <a:spcPts val="0"/>
              </a:spcAft>
              <a:buClr>
                <a:srgbClr val="3F3F3F"/>
              </a:buClr>
              <a:buSzPts val="2800"/>
              <a:buFont typeface="Arial"/>
              <a:buNone/>
            </a:pPr>
            <a:endParaRPr sz="3200"/>
          </a:p>
        </p:txBody>
      </p:sp>
      <p:sp>
        <p:nvSpPr>
          <p:cNvPr id="947" name="Google Shape;947;p76"/>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186</a:t>
            </a:fld>
            <a:endParaRPr/>
          </a:p>
        </p:txBody>
      </p:sp>
    </p:spTree>
    <p:extLst>
      <p:ext uri="{BB962C8B-B14F-4D97-AF65-F5344CB8AC3E}">
        <p14:creationId xmlns:p14="http://schemas.microsoft.com/office/powerpoint/2010/main" val="10425654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77"/>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Word Embeddings</a:t>
            </a:r>
            <a:endParaRPr/>
          </a:p>
        </p:txBody>
      </p:sp>
      <p:sp>
        <p:nvSpPr>
          <p:cNvPr id="953" name="Google Shape;953;p77"/>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marR="0" lvl="1" indent="0" algn="l" rtl="0">
              <a:lnSpc>
                <a:spcPct val="100000"/>
              </a:lnSpc>
              <a:spcBef>
                <a:spcPts val="1000"/>
              </a:spcBef>
              <a:spcAft>
                <a:spcPts val="0"/>
              </a:spcAft>
              <a:buClr>
                <a:srgbClr val="3F3F3F"/>
              </a:buClr>
              <a:buSzPts val="2400"/>
              <a:buFont typeface="Arial"/>
              <a:buNone/>
            </a:pPr>
            <a:r>
              <a:rPr lang="en-IE" sz="2800">
                <a:solidFill>
                  <a:schemeClr val="dk1"/>
                </a:solidFill>
              </a:rPr>
              <a:t>G</a:t>
            </a:r>
            <a:r>
              <a:rPr lang="en-IE" sz="2800" b="0" i="0" u="none" strike="noStrike" cap="none">
                <a:solidFill>
                  <a:schemeClr val="dk1"/>
                </a:solidFill>
                <a:latin typeface="Calibri"/>
                <a:ea typeface="Calibri"/>
                <a:cs typeface="Calibri"/>
                <a:sym typeface="Calibri"/>
              </a:rPr>
              <a:t>eneralization</a:t>
            </a:r>
            <a:endParaRPr sz="2800"/>
          </a:p>
          <a:p>
            <a:pPr marL="457200" marR="0" lvl="2" indent="0" algn="l" rtl="0">
              <a:lnSpc>
                <a:spcPct val="100000"/>
              </a:lnSpc>
              <a:spcBef>
                <a:spcPts val="1000"/>
              </a:spcBef>
              <a:spcAft>
                <a:spcPts val="0"/>
              </a:spcAft>
              <a:buClr>
                <a:srgbClr val="3F3F3F"/>
              </a:buClr>
              <a:buSzPts val="2000"/>
              <a:buFont typeface="Arial"/>
              <a:buNone/>
            </a:pPr>
            <a:r>
              <a:rPr lang="en-IE" sz="2400" i="0" u="none" strike="noStrike" cap="none">
                <a:solidFill>
                  <a:schemeClr val="dk1"/>
                </a:solidFill>
              </a:rPr>
              <a:t>Capture similarity on the level of word </a:t>
            </a:r>
            <a:r>
              <a:rPr lang="en-IE" sz="2400">
                <a:solidFill>
                  <a:schemeClr val="dk1"/>
                </a:solidFill>
              </a:rPr>
              <a:t>vectors </a:t>
            </a:r>
            <a:r>
              <a:rPr lang="en-IE" sz="2400" i="0" u="none" strike="noStrike" cap="none">
                <a:solidFill>
                  <a:schemeClr val="dk1"/>
                </a:solidFill>
              </a:rPr>
              <a:t>rather than word</a:t>
            </a:r>
            <a:r>
              <a:rPr lang="en-IE" sz="2400">
                <a:solidFill>
                  <a:schemeClr val="dk1"/>
                </a:solidFill>
              </a:rPr>
              <a:t>s</a:t>
            </a:r>
            <a:endParaRPr sz="2400">
              <a:solidFill>
                <a:schemeClr val="dk1"/>
              </a:solidFill>
            </a:endParaRPr>
          </a:p>
          <a:p>
            <a:pPr marL="0" lvl="1" indent="0" algn="l" rtl="0">
              <a:lnSpc>
                <a:spcPct val="100000"/>
              </a:lnSpc>
              <a:spcBef>
                <a:spcPts val="1000"/>
              </a:spcBef>
              <a:spcAft>
                <a:spcPts val="0"/>
              </a:spcAft>
              <a:buClr>
                <a:srgbClr val="3F3F3F"/>
              </a:buClr>
              <a:buSzPts val="2400"/>
              <a:buFont typeface="Arial"/>
              <a:buNone/>
            </a:pPr>
            <a:r>
              <a:rPr lang="en-IE" sz="2800">
                <a:solidFill>
                  <a:schemeClr val="dk1"/>
                </a:solidFill>
              </a:rPr>
              <a:t>Prediction</a:t>
            </a:r>
            <a:endParaRPr sz="2800">
              <a:solidFill>
                <a:schemeClr val="dk1"/>
              </a:solidFill>
            </a:endParaRPr>
          </a:p>
          <a:p>
            <a:pPr marL="457200" lvl="2" indent="0" algn="l" rtl="0">
              <a:lnSpc>
                <a:spcPct val="100000"/>
              </a:lnSpc>
              <a:spcBef>
                <a:spcPts val="1000"/>
              </a:spcBef>
              <a:spcAft>
                <a:spcPts val="0"/>
              </a:spcAft>
              <a:buClr>
                <a:srgbClr val="3F3F3F"/>
              </a:buClr>
              <a:buSzPts val="2000"/>
              <a:buFont typeface="Arial"/>
              <a:buNone/>
            </a:pPr>
            <a:r>
              <a:rPr lang="en-IE" sz="2400">
                <a:solidFill>
                  <a:schemeClr val="dk1"/>
                </a:solidFill>
              </a:rPr>
              <a:t>Predict words and their contexts by use of language modeling </a:t>
            </a:r>
            <a:endParaRPr sz="2800">
              <a:solidFill>
                <a:schemeClr val="dk1"/>
              </a:solidFill>
            </a:endParaRPr>
          </a:p>
          <a:p>
            <a:pPr marL="0" lvl="1" indent="0" algn="l" rtl="0">
              <a:lnSpc>
                <a:spcPct val="100000"/>
              </a:lnSpc>
              <a:spcBef>
                <a:spcPts val="1000"/>
              </a:spcBef>
              <a:spcAft>
                <a:spcPts val="0"/>
              </a:spcAft>
              <a:buClr>
                <a:srgbClr val="3F3F3F"/>
              </a:buClr>
              <a:buSzPts val="2400"/>
              <a:buFont typeface="Arial"/>
              <a:buNone/>
            </a:pPr>
            <a:r>
              <a:rPr lang="en-IE" sz="2800">
                <a:solidFill>
                  <a:schemeClr val="dk1"/>
                </a:solidFill>
              </a:rPr>
              <a:t>Dimensionality reduction</a:t>
            </a:r>
            <a:endParaRPr sz="2800">
              <a:solidFill>
                <a:schemeClr val="dk1"/>
              </a:solidFill>
            </a:endParaRPr>
          </a:p>
          <a:p>
            <a:pPr marL="457200" lvl="2" indent="0" algn="l" rtl="0">
              <a:lnSpc>
                <a:spcPct val="100000"/>
              </a:lnSpc>
              <a:spcBef>
                <a:spcPts val="1000"/>
              </a:spcBef>
              <a:spcAft>
                <a:spcPts val="0"/>
              </a:spcAft>
              <a:buClr>
                <a:srgbClr val="3F3F3F"/>
              </a:buClr>
              <a:buSzPts val="2000"/>
              <a:buFont typeface="Arial"/>
              <a:buNone/>
            </a:pPr>
            <a:r>
              <a:rPr lang="en-IE" sz="2400">
                <a:solidFill>
                  <a:schemeClr val="dk1"/>
                </a:solidFill>
              </a:rPr>
              <a:t>Optimize sparse vectors (with lots of zeros) into shorter dense vectors</a:t>
            </a:r>
            <a:endParaRPr sz="2400">
              <a:solidFill>
                <a:schemeClr val="dk1"/>
              </a:solidFill>
            </a:endParaRPr>
          </a:p>
          <a:p>
            <a:pPr marL="0" lvl="1" indent="0" algn="l" rtl="0">
              <a:lnSpc>
                <a:spcPct val="100000"/>
              </a:lnSpc>
              <a:spcBef>
                <a:spcPts val="1000"/>
              </a:spcBef>
              <a:spcAft>
                <a:spcPts val="1000"/>
              </a:spcAft>
              <a:buClr>
                <a:srgbClr val="3F3F3F"/>
              </a:buClr>
              <a:buSzPts val="2400"/>
              <a:buFont typeface="Arial"/>
              <a:buNone/>
            </a:pPr>
            <a:endParaRPr sz="2800">
              <a:solidFill>
                <a:schemeClr val="dk1"/>
              </a:solidFill>
            </a:endParaRPr>
          </a:p>
        </p:txBody>
      </p:sp>
      <p:sp>
        <p:nvSpPr>
          <p:cNvPr id="954" name="Google Shape;954;p77"/>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187</a:t>
            </a:fld>
            <a:endParaRPr/>
          </a:p>
        </p:txBody>
      </p:sp>
    </p:spTree>
    <p:extLst>
      <p:ext uri="{BB962C8B-B14F-4D97-AF65-F5344CB8AC3E}">
        <p14:creationId xmlns:p14="http://schemas.microsoft.com/office/powerpoint/2010/main" val="3759240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78"/>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Generalization</a:t>
            </a:r>
            <a:endParaRPr/>
          </a:p>
        </p:txBody>
      </p:sp>
      <p:sp>
        <p:nvSpPr>
          <p:cNvPr id="960" name="Google Shape;960;p78"/>
          <p:cNvSpPr txBox="1">
            <a:spLocks noGrp="1"/>
          </p:cNvSpPr>
          <p:nvPr>
            <p:ph type="body" idx="1"/>
          </p:nvPr>
        </p:nvSpPr>
        <p:spPr>
          <a:xfrm>
            <a:off x="838200" y="1184750"/>
            <a:ext cx="10515600" cy="4606500"/>
          </a:xfrm>
          <a:prstGeom prst="rect">
            <a:avLst/>
          </a:prstGeom>
          <a:noFill/>
          <a:ln>
            <a:noFill/>
          </a:ln>
        </p:spPr>
        <p:txBody>
          <a:bodyPr spcFirstLastPara="1" wrap="square" lIns="91425" tIns="91425" rIns="91425" bIns="91425" anchor="t" anchorCtr="0">
            <a:noAutofit/>
          </a:bodyPr>
          <a:lstStyle/>
          <a:p>
            <a:pPr marL="0" marR="0" lvl="1" indent="0" algn="ctr" rtl="0">
              <a:lnSpc>
                <a:spcPct val="150000"/>
              </a:lnSpc>
              <a:spcBef>
                <a:spcPts val="0"/>
              </a:spcBef>
              <a:spcAft>
                <a:spcPts val="0"/>
              </a:spcAft>
              <a:buClr>
                <a:srgbClr val="3F3F3F"/>
              </a:buClr>
              <a:buSzPts val="2400"/>
              <a:buFont typeface="Arial"/>
              <a:buNone/>
            </a:pPr>
            <a:r>
              <a:rPr lang="en-IE" i="1">
                <a:solidFill>
                  <a:schemeClr val="dk1"/>
                </a:solidFill>
              </a:rPr>
              <a:t>He </a:t>
            </a:r>
            <a:r>
              <a:rPr lang="en-IE" b="0" i="1" u="none" strike="noStrike" cap="none">
                <a:solidFill>
                  <a:schemeClr val="dk1"/>
                </a:solidFill>
                <a:latin typeface="Calibri"/>
                <a:ea typeface="Calibri"/>
                <a:cs typeface="Calibri"/>
                <a:sym typeface="Calibri"/>
              </a:rPr>
              <a:t>drove</a:t>
            </a:r>
            <a:r>
              <a:rPr lang="en-IE" i="1">
                <a:solidFill>
                  <a:schemeClr val="dk1"/>
                </a:solidFill>
              </a:rPr>
              <a:t> h</a:t>
            </a:r>
            <a:r>
              <a:rPr lang="en-IE" b="0" i="1" u="none" strike="noStrike" cap="none">
                <a:solidFill>
                  <a:schemeClr val="dk1"/>
                </a:solidFill>
                <a:latin typeface="Calibri"/>
                <a:ea typeface="Calibri"/>
                <a:cs typeface="Calibri"/>
                <a:sym typeface="Calibri"/>
              </a:rPr>
              <a:t>is </a:t>
            </a:r>
            <a:r>
              <a:rPr lang="en-IE" i="1">
                <a:solidFill>
                  <a:schemeClr val="dk1"/>
                </a:solidFill>
              </a:rPr>
              <a:t>c</a:t>
            </a:r>
            <a:r>
              <a:rPr lang="en-IE" i="1" u="none" strike="noStrike" cap="none">
                <a:solidFill>
                  <a:schemeClr val="dk1"/>
                </a:solidFill>
              </a:rPr>
              <a:t>ar</a:t>
            </a:r>
            <a:r>
              <a:rPr lang="en-IE" i="1">
                <a:solidFill>
                  <a:schemeClr val="dk1"/>
                </a:solidFill>
              </a:rPr>
              <a:t> </a:t>
            </a:r>
            <a:r>
              <a:rPr lang="en-IE" b="0" i="1" u="none" strike="noStrike" cap="none">
                <a:solidFill>
                  <a:schemeClr val="dk1"/>
                </a:solidFill>
                <a:latin typeface="Calibri"/>
                <a:ea typeface="Calibri"/>
                <a:cs typeface="Calibri"/>
                <a:sym typeface="Calibri"/>
              </a:rPr>
              <a:t>on </a:t>
            </a:r>
            <a:r>
              <a:rPr lang="en-IE" i="1">
                <a:solidFill>
                  <a:schemeClr val="dk1"/>
                </a:solidFill>
              </a:rPr>
              <a:t>t</a:t>
            </a:r>
            <a:r>
              <a:rPr lang="en-IE" b="0" i="1" u="none" strike="noStrike" cap="none">
                <a:solidFill>
                  <a:schemeClr val="dk1"/>
                </a:solidFill>
                <a:latin typeface="Calibri"/>
                <a:ea typeface="Calibri"/>
                <a:cs typeface="Calibri"/>
                <a:sym typeface="Calibri"/>
              </a:rPr>
              <a:t>he </a:t>
            </a:r>
            <a:r>
              <a:rPr lang="en-IE" i="1">
                <a:solidFill>
                  <a:schemeClr val="dk1"/>
                </a:solidFill>
              </a:rPr>
              <a:t>road.</a:t>
            </a:r>
            <a:endParaRPr i="1"/>
          </a:p>
          <a:p>
            <a:pPr marL="0" lvl="1" indent="0" algn="ctr" rtl="0">
              <a:lnSpc>
                <a:spcPct val="150000"/>
              </a:lnSpc>
              <a:spcBef>
                <a:spcPts val="1000"/>
              </a:spcBef>
              <a:spcAft>
                <a:spcPts val="0"/>
              </a:spcAft>
              <a:buClr>
                <a:srgbClr val="3F3F3F"/>
              </a:buClr>
              <a:buSzPts val="2400"/>
              <a:buFont typeface="Arial"/>
              <a:buNone/>
            </a:pPr>
            <a:r>
              <a:rPr lang="en-IE" i="1">
                <a:solidFill>
                  <a:schemeClr val="dk1"/>
                </a:solidFill>
              </a:rPr>
              <a:t>He drove his car on the street.</a:t>
            </a:r>
            <a:endParaRPr/>
          </a:p>
          <a:p>
            <a:pPr marL="0" lvl="1" indent="0" algn="ctr" rtl="0">
              <a:lnSpc>
                <a:spcPct val="150000"/>
              </a:lnSpc>
              <a:spcBef>
                <a:spcPts val="1000"/>
              </a:spcBef>
              <a:spcAft>
                <a:spcPts val="0"/>
              </a:spcAft>
              <a:buClr>
                <a:srgbClr val="3F3F3F"/>
              </a:buClr>
              <a:buSzPts val="2400"/>
              <a:buFont typeface="Arial"/>
              <a:buNone/>
            </a:pPr>
            <a:r>
              <a:rPr lang="en-IE" i="1">
                <a:solidFill>
                  <a:schemeClr val="dk1"/>
                </a:solidFill>
              </a:rPr>
              <a:t>He drove his automobile on the street.</a:t>
            </a:r>
            <a:endParaRPr i="1">
              <a:solidFill>
                <a:schemeClr val="dk1"/>
              </a:solidFill>
            </a:endParaRPr>
          </a:p>
          <a:p>
            <a:pPr marL="0" lvl="1" indent="0" algn="ctr" rtl="0">
              <a:lnSpc>
                <a:spcPct val="150000"/>
              </a:lnSpc>
              <a:spcBef>
                <a:spcPts val="1000"/>
              </a:spcBef>
              <a:spcAft>
                <a:spcPts val="0"/>
              </a:spcAft>
              <a:buClr>
                <a:srgbClr val="3F3F3F"/>
              </a:buClr>
              <a:buSzPts val="2400"/>
              <a:buFont typeface="Arial"/>
              <a:buNone/>
            </a:pPr>
            <a:r>
              <a:rPr lang="en-IE" i="1">
                <a:solidFill>
                  <a:schemeClr val="dk1"/>
                </a:solidFill>
              </a:rPr>
              <a:t>He steered his automobile on the street.</a:t>
            </a:r>
            <a:endParaRPr i="1">
              <a:solidFill>
                <a:schemeClr val="dk1"/>
              </a:solidFill>
            </a:endParaRPr>
          </a:p>
          <a:p>
            <a:pPr marL="0" lvl="1" indent="0" algn="ctr" rtl="0">
              <a:lnSpc>
                <a:spcPct val="150000"/>
              </a:lnSpc>
              <a:spcBef>
                <a:spcPts val="1000"/>
              </a:spcBef>
              <a:spcAft>
                <a:spcPts val="0"/>
              </a:spcAft>
              <a:buClr>
                <a:srgbClr val="3F3F3F"/>
              </a:buClr>
              <a:buSzPts val="2400"/>
              <a:buFont typeface="Arial"/>
              <a:buNone/>
            </a:pPr>
            <a:r>
              <a:rPr lang="en-IE" i="1">
                <a:solidFill>
                  <a:schemeClr val="dk1"/>
                </a:solidFill>
              </a:rPr>
              <a:t>She steered his automobile across the street.</a:t>
            </a:r>
            <a:endParaRPr i="1">
              <a:solidFill>
                <a:schemeClr val="dk1"/>
              </a:solidFill>
            </a:endParaRPr>
          </a:p>
          <a:p>
            <a:pPr marL="0" lvl="1" indent="0" algn="ctr" rtl="0">
              <a:lnSpc>
                <a:spcPct val="150000"/>
              </a:lnSpc>
              <a:spcBef>
                <a:spcPts val="1000"/>
              </a:spcBef>
              <a:spcAft>
                <a:spcPts val="0"/>
              </a:spcAft>
              <a:buClr>
                <a:srgbClr val="3F3F3F"/>
              </a:buClr>
              <a:buSzPts val="2400"/>
              <a:buFont typeface="Arial"/>
              <a:buNone/>
            </a:pPr>
            <a:r>
              <a:rPr lang="en-IE" i="1">
                <a:solidFill>
                  <a:schemeClr val="dk1"/>
                </a:solidFill>
              </a:rPr>
              <a:t>She steered her automobile across the street.</a:t>
            </a:r>
            <a:endParaRPr i="1">
              <a:solidFill>
                <a:schemeClr val="dk1"/>
              </a:solidFill>
            </a:endParaRPr>
          </a:p>
          <a:p>
            <a:pPr marL="0" lvl="1" indent="0" algn="ctr" rtl="0">
              <a:lnSpc>
                <a:spcPct val="150000"/>
              </a:lnSpc>
              <a:spcBef>
                <a:spcPts val="1000"/>
              </a:spcBef>
              <a:spcAft>
                <a:spcPts val="0"/>
              </a:spcAft>
              <a:buClr>
                <a:srgbClr val="3F3F3F"/>
              </a:buClr>
              <a:buSzPts val="2400"/>
              <a:buFont typeface="Arial"/>
              <a:buNone/>
            </a:pPr>
            <a:r>
              <a:rPr lang="en-IE" i="1">
                <a:solidFill>
                  <a:schemeClr val="dk1"/>
                </a:solidFill>
              </a:rPr>
              <a:t>She steered her automobile across a street.</a:t>
            </a:r>
            <a:endParaRPr i="1">
              <a:solidFill>
                <a:schemeClr val="dk1"/>
              </a:solidFill>
            </a:endParaRPr>
          </a:p>
          <a:p>
            <a:pPr marL="0" lvl="1" indent="0" algn="l" rtl="0">
              <a:lnSpc>
                <a:spcPct val="100000"/>
              </a:lnSpc>
              <a:spcBef>
                <a:spcPts val="1000"/>
              </a:spcBef>
              <a:spcAft>
                <a:spcPts val="0"/>
              </a:spcAft>
              <a:buClr>
                <a:srgbClr val="3F3F3F"/>
              </a:buClr>
              <a:buSzPts val="2400"/>
              <a:buFont typeface="Arial"/>
              <a:buNone/>
            </a:pPr>
            <a:endParaRPr sz="2800" i="1">
              <a:solidFill>
                <a:schemeClr val="dk1"/>
              </a:solidFill>
            </a:endParaRPr>
          </a:p>
          <a:p>
            <a:pPr marL="0" lvl="1" indent="0" algn="l" rtl="0">
              <a:lnSpc>
                <a:spcPct val="100000"/>
              </a:lnSpc>
              <a:spcBef>
                <a:spcPts val="1000"/>
              </a:spcBef>
              <a:spcAft>
                <a:spcPts val="0"/>
              </a:spcAft>
              <a:buClr>
                <a:srgbClr val="3F3F3F"/>
              </a:buClr>
              <a:buSzPts val="2400"/>
              <a:buFont typeface="Arial"/>
              <a:buNone/>
            </a:pPr>
            <a:endParaRPr sz="2800" i="1">
              <a:solidFill>
                <a:schemeClr val="dk1"/>
              </a:solidFill>
            </a:endParaRPr>
          </a:p>
          <a:p>
            <a:pPr marL="0" marR="0" lvl="1" indent="0" algn="l" rtl="0">
              <a:lnSpc>
                <a:spcPct val="100000"/>
              </a:lnSpc>
              <a:spcBef>
                <a:spcPts val="1000"/>
              </a:spcBef>
              <a:spcAft>
                <a:spcPts val="0"/>
              </a:spcAft>
              <a:buClr>
                <a:srgbClr val="3F3F3F"/>
              </a:buClr>
              <a:buSzPts val="2400"/>
              <a:buFont typeface="Arial"/>
              <a:buNone/>
            </a:pPr>
            <a:endParaRPr sz="2800" i="1">
              <a:solidFill>
                <a:schemeClr val="dk1"/>
              </a:solidFill>
            </a:endParaRPr>
          </a:p>
        </p:txBody>
      </p:sp>
      <p:sp>
        <p:nvSpPr>
          <p:cNvPr id="961" name="Google Shape;961;p78"/>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188</a:t>
            </a:fld>
            <a:endParaRPr/>
          </a:p>
        </p:txBody>
      </p:sp>
    </p:spTree>
    <p:extLst>
      <p:ext uri="{BB962C8B-B14F-4D97-AF65-F5344CB8AC3E}">
        <p14:creationId xmlns:p14="http://schemas.microsoft.com/office/powerpoint/2010/main" val="4088421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6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6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6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6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6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6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6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6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7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75114A"/>
              </a:buClr>
              <a:buSzPts val="4400"/>
              <a:buFont typeface="Calibri"/>
              <a:buNone/>
            </a:pPr>
            <a:r>
              <a:rPr lang="en-IE"/>
              <a:t>Generalization</a:t>
            </a:r>
            <a:endParaRPr/>
          </a:p>
        </p:txBody>
      </p:sp>
      <p:sp>
        <p:nvSpPr>
          <p:cNvPr id="967" name="Google Shape;967;p79"/>
          <p:cNvSpPr txBox="1"/>
          <p:nvPr/>
        </p:nvSpPr>
        <p:spPr>
          <a:xfrm>
            <a:off x="3537446" y="2053100"/>
            <a:ext cx="1435500" cy="2751900"/>
          </a:xfrm>
          <a:prstGeom prst="rect">
            <a:avLst/>
          </a:prstGeom>
          <a:noFill/>
          <a:ln>
            <a:noFill/>
          </a:ln>
        </p:spPr>
        <p:txBody>
          <a:bodyPr spcFirstLastPara="1" wrap="square" lIns="91425" tIns="45700" rIns="91425" bIns="45700" anchor="ctr" anchorCtr="0">
            <a:noAutofit/>
          </a:bodyPr>
          <a:lstStyle/>
          <a:p>
            <a:pPr marL="0" lvl="0" indent="0" algn="ctr" rtl="0">
              <a:lnSpc>
                <a:spcPct val="13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a:t>
            </a:r>
            <a:endParaRPr sz="2800">
              <a:solidFill>
                <a:schemeClr val="dk1"/>
              </a:solidFill>
            </a:endParaRPr>
          </a:p>
          <a:p>
            <a:pPr marL="0" lvl="0" indent="0" algn="ctr" rtl="0">
              <a:lnSpc>
                <a:spcPct val="13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drove</a:t>
            </a:r>
            <a:endParaRPr sz="2800">
              <a:solidFill>
                <a:schemeClr val="dk1"/>
              </a:solidFill>
            </a:endParaRPr>
          </a:p>
          <a:p>
            <a:pPr marL="0" lvl="0" indent="0" algn="ctr" rtl="0">
              <a:lnSpc>
                <a:spcPct val="13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p:txBody>
      </p:sp>
      <p:sp>
        <p:nvSpPr>
          <p:cNvPr id="968" name="Google Shape;968;p79"/>
          <p:cNvSpPr txBox="1"/>
          <p:nvPr/>
        </p:nvSpPr>
        <p:spPr>
          <a:xfrm>
            <a:off x="4685759" y="2053100"/>
            <a:ext cx="808200" cy="2751900"/>
          </a:xfrm>
          <a:prstGeom prst="rect">
            <a:avLst/>
          </a:prstGeom>
          <a:noFill/>
          <a:ln>
            <a:noFill/>
          </a:ln>
        </p:spPr>
        <p:txBody>
          <a:bodyPr spcFirstLastPara="1" wrap="square" lIns="91425" tIns="45700" rIns="91425" bIns="45700" anchor="ctr" anchorCtr="0">
            <a:noAutofit/>
          </a:bodyPr>
          <a:lstStyle/>
          <a:p>
            <a:pPr marL="0" lvl="0" indent="0" algn="ctr" rtl="0">
              <a:lnSpc>
                <a:spcPct val="13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a:t>
            </a:r>
            <a:endParaRPr sz="2800">
              <a:solidFill>
                <a:schemeClr val="dk1"/>
              </a:solidFill>
            </a:endParaRPr>
          </a:p>
          <a:p>
            <a:pPr marL="0" lvl="0" indent="0" algn="ctr" rtl="0">
              <a:lnSpc>
                <a:spcPct val="13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his</a:t>
            </a:r>
            <a:endParaRPr sz="2800">
              <a:solidFill>
                <a:schemeClr val="dk1"/>
              </a:solidFill>
            </a:endParaRPr>
          </a:p>
          <a:p>
            <a:pPr marL="0" lvl="0" indent="0" algn="ctr" rtl="0">
              <a:lnSpc>
                <a:spcPct val="13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p:txBody>
      </p:sp>
      <p:sp>
        <p:nvSpPr>
          <p:cNvPr id="969" name="Google Shape;969;p79"/>
          <p:cNvSpPr txBox="1"/>
          <p:nvPr/>
        </p:nvSpPr>
        <p:spPr>
          <a:xfrm>
            <a:off x="6222450" y="2053100"/>
            <a:ext cx="890700" cy="2751900"/>
          </a:xfrm>
          <a:prstGeom prst="rect">
            <a:avLst/>
          </a:prstGeom>
          <a:noFill/>
          <a:ln>
            <a:noFill/>
          </a:ln>
        </p:spPr>
        <p:txBody>
          <a:bodyPr spcFirstLastPara="1" wrap="square" lIns="91425" tIns="45700" rIns="91425" bIns="45700" anchor="ctr" anchorCtr="0">
            <a:noAutofit/>
          </a:bodyPr>
          <a:lstStyle/>
          <a:p>
            <a:pPr marL="0" lvl="0" indent="0" algn="ctr" rtl="0">
              <a:lnSpc>
                <a:spcPct val="13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a:t>
            </a:r>
            <a:endParaRPr sz="2800">
              <a:solidFill>
                <a:schemeClr val="dk1"/>
              </a:solidFill>
            </a:endParaRPr>
          </a:p>
          <a:p>
            <a:pPr marL="0" lvl="0" indent="0" algn="ctr" rtl="0">
              <a:lnSpc>
                <a:spcPct val="13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on</a:t>
            </a:r>
            <a:endParaRPr sz="2800" i="1">
              <a:solidFill>
                <a:schemeClr val="dk1"/>
              </a:solidFill>
              <a:latin typeface="Calibri"/>
              <a:ea typeface="Calibri"/>
              <a:cs typeface="Calibri"/>
              <a:sym typeface="Calibri"/>
            </a:endParaRPr>
          </a:p>
          <a:p>
            <a:pPr marL="0" lvl="0" indent="0" algn="ctr" rtl="0">
              <a:lnSpc>
                <a:spcPct val="13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p:txBody>
      </p:sp>
      <p:sp>
        <p:nvSpPr>
          <p:cNvPr id="970" name="Google Shape;970;p79"/>
          <p:cNvSpPr txBox="1"/>
          <p:nvPr/>
        </p:nvSpPr>
        <p:spPr>
          <a:xfrm>
            <a:off x="6961290" y="2053093"/>
            <a:ext cx="808200" cy="2751900"/>
          </a:xfrm>
          <a:prstGeom prst="rect">
            <a:avLst/>
          </a:prstGeom>
          <a:noFill/>
          <a:ln>
            <a:noFill/>
          </a:ln>
        </p:spPr>
        <p:txBody>
          <a:bodyPr spcFirstLastPara="1" wrap="square" lIns="91425" tIns="45700" rIns="91425" bIns="45700" anchor="ctr" anchorCtr="0">
            <a:noAutofit/>
          </a:bodyPr>
          <a:lstStyle/>
          <a:p>
            <a:pPr marL="0" lvl="0" indent="0" algn="ctr" rtl="0">
              <a:lnSpc>
                <a:spcPct val="13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a:t>
            </a:r>
            <a:endParaRPr sz="2800">
              <a:solidFill>
                <a:schemeClr val="dk1"/>
              </a:solidFill>
            </a:endParaRPr>
          </a:p>
          <a:p>
            <a:pPr marL="0" lvl="0" indent="0" algn="ctr" rtl="0">
              <a:lnSpc>
                <a:spcPct val="13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the</a:t>
            </a:r>
            <a:endParaRPr sz="2800" i="1">
              <a:solidFill>
                <a:schemeClr val="dk1"/>
              </a:solidFill>
              <a:latin typeface="Calibri"/>
              <a:ea typeface="Calibri"/>
              <a:cs typeface="Calibri"/>
              <a:sym typeface="Calibri"/>
            </a:endParaRPr>
          </a:p>
          <a:p>
            <a:pPr marL="0" lvl="0" indent="0" algn="ctr" rtl="0">
              <a:lnSpc>
                <a:spcPct val="13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p:txBody>
      </p:sp>
      <p:sp>
        <p:nvSpPr>
          <p:cNvPr id="971" name="Google Shape;971;p79"/>
          <p:cNvSpPr txBox="1"/>
          <p:nvPr/>
        </p:nvSpPr>
        <p:spPr>
          <a:xfrm>
            <a:off x="2868438" y="2053012"/>
            <a:ext cx="1115400" cy="2751900"/>
          </a:xfrm>
          <a:prstGeom prst="rect">
            <a:avLst/>
          </a:prstGeom>
          <a:noFill/>
          <a:ln>
            <a:noFill/>
          </a:ln>
        </p:spPr>
        <p:txBody>
          <a:bodyPr spcFirstLastPara="1" wrap="square" lIns="91425" tIns="45700" rIns="91425" bIns="45700" anchor="ctr" anchorCtr="0">
            <a:noAutofit/>
          </a:bodyPr>
          <a:lstStyle/>
          <a:p>
            <a:pPr marL="0" lvl="0" indent="0" algn="ctr" rtl="0">
              <a:lnSpc>
                <a:spcPct val="13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a:t>
            </a:r>
            <a:endParaRPr sz="2800">
              <a:solidFill>
                <a:schemeClr val="dk1"/>
              </a:solidFill>
            </a:endParaRPr>
          </a:p>
          <a:p>
            <a:pPr marL="0" lvl="0" indent="0" algn="ctr" rtl="0">
              <a:lnSpc>
                <a:spcPct val="13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he</a:t>
            </a:r>
            <a:endParaRPr sz="2800">
              <a:solidFill>
                <a:schemeClr val="dk1"/>
              </a:solidFill>
            </a:endParaRPr>
          </a:p>
          <a:p>
            <a:pPr marL="0" lvl="0" indent="0" algn="ctr" rtl="0">
              <a:lnSpc>
                <a:spcPct val="13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p:txBody>
      </p:sp>
      <p:sp>
        <p:nvSpPr>
          <p:cNvPr id="972" name="Google Shape;972;p79"/>
          <p:cNvSpPr txBox="1"/>
          <p:nvPr/>
        </p:nvSpPr>
        <p:spPr>
          <a:xfrm>
            <a:off x="7676851" y="2053100"/>
            <a:ext cx="1037100" cy="2751900"/>
          </a:xfrm>
          <a:prstGeom prst="rect">
            <a:avLst/>
          </a:prstGeom>
          <a:noFill/>
          <a:ln>
            <a:noFill/>
          </a:ln>
        </p:spPr>
        <p:txBody>
          <a:bodyPr spcFirstLastPara="1" wrap="square" lIns="91425" tIns="45700" rIns="91425" bIns="45700" anchor="ctr" anchorCtr="0">
            <a:noAutofit/>
          </a:bodyPr>
          <a:lstStyle/>
          <a:p>
            <a:pPr marL="0" marR="0" lvl="0" indent="0" algn="ctr" rtl="0">
              <a:lnSpc>
                <a:spcPct val="130000"/>
              </a:lnSpc>
              <a:spcBef>
                <a:spcPts val="0"/>
              </a:spcBef>
              <a:spcAft>
                <a:spcPts val="0"/>
              </a:spcAft>
              <a:buClr>
                <a:srgbClr val="000000"/>
              </a:buClr>
              <a:buSzPts val="2000"/>
              <a:buFont typeface="Arial"/>
              <a:buNone/>
            </a:pPr>
            <a:r>
              <a:rPr lang="en-IE" sz="2800" b="0" i="0" u="none" strike="noStrike" cap="none">
                <a:solidFill>
                  <a:schemeClr val="dk1"/>
                </a:solidFill>
                <a:latin typeface="Calibri"/>
                <a:ea typeface="Calibri"/>
                <a:cs typeface="Calibri"/>
                <a:sym typeface="Calibri"/>
              </a:rPr>
              <a:t>…</a:t>
            </a:r>
            <a:endParaRPr sz="2800" b="0" i="0" u="none" strike="noStrike" cap="none">
              <a:solidFill>
                <a:schemeClr val="dk1"/>
              </a:solidFill>
              <a:latin typeface="Calibri"/>
              <a:ea typeface="Calibri"/>
              <a:cs typeface="Calibri"/>
              <a:sym typeface="Calibri"/>
            </a:endParaRPr>
          </a:p>
          <a:p>
            <a:pPr marL="0" marR="0" lvl="0" indent="0" algn="ctr" rtl="0">
              <a:lnSpc>
                <a:spcPct val="130000"/>
              </a:lnSpc>
              <a:spcBef>
                <a:spcPts val="0"/>
              </a:spcBef>
              <a:spcAft>
                <a:spcPts val="0"/>
              </a:spcAft>
              <a:buClr>
                <a:srgbClr val="000000"/>
              </a:buClr>
              <a:buSzPts val="2000"/>
              <a:buFont typeface="Arial"/>
              <a:buNone/>
            </a:pPr>
            <a:r>
              <a:rPr lang="en-IE" sz="2800" b="0" i="0" u="none" strike="noStrike" cap="none">
                <a:solidFill>
                  <a:schemeClr val="dk1"/>
                </a:solidFill>
                <a:latin typeface="Calibri"/>
                <a:ea typeface="Calibri"/>
                <a:cs typeface="Calibri"/>
                <a:sym typeface="Calibri"/>
              </a:rPr>
              <a:t>road</a:t>
            </a:r>
            <a:endParaRPr sz="2800" b="0" i="0" u="none" strike="noStrike" cap="none">
              <a:solidFill>
                <a:schemeClr val="dk1"/>
              </a:solidFill>
              <a:latin typeface="Calibri"/>
              <a:ea typeface="Calibri"/>
              <a:cs typeface="Calibri"/>
              <a:sym typeface="Calibri"/>
            </a:endParaRPr>
          </a:p>
          <a:p>
            <a:pPr marL="0" marR="0" lvl="0" indent="0" algn="ctr" rtl="0">
              <a:lnSpc>
                <a:spcPct val="130000"/>
              </a:lnSpc>
              <a:spcBef>
                <a:spcPts val="0"/>
              </a:spcBef>
              <a:spcAft>
                <a:spcPts val="0"/>
              </a:spcAft>
              <a:buClr>
                <a:srgbClr val="000000"/>
              </a:buClr>
              <a:buSzPts val="2000"/>
              <a:buFont typeface="Arial"/>
              <a:buNone/>
            </a:pPr>
            <a:r>
              <a:rPr lang="en-IE" sz="2800" b="0" i="0" u="none" strike="noStrike" cap="none">
                <a:solidFill>
                  <a:schemeClr val="dk1"/>
                </a:solidFill>
                <a:latin typeface="Calibri"/>
                <a:ea typeface="Calibri"/>
                <a:cs typeface="Calibri"/>
                <a:sym typeface="Calibri"/>
              </a:rPr>
              <a:t>...</a:t>
            </a:r>
            <a:endParaRPr sz="2800" b="0" i="0" u="none" strike="noStrike" cap="none">
              <a:solidFill>
                <a:schemeClr val="dk1"/>
              </a:solidFill>
              <a:latin typeface="Calibri"/>
              <a:ea typeface="Calibri"/>
              <a:cs typeface="Calibri"/>
              <a:sym typeface="Calibri"/>
            </a:endParaRPr>
          </a:p>
        </p:txBody>
      </p:sp>
      <p:sp>
        <p:nvSpPr>
          <p:cNvPr id="973" name="Google Shape;973;p79"/>
          <p:cNvSpPr txBox="1"/>
          <p:nvPr/>
        </p:nvSpPr>
        <p:spPr>
          <a:xfrm>
            <a:off x="5542724" y="2053100"/>
            <a:ext cx="731700" cy="2751900"/>
          </a:xfrm>
          <a:prstGeom prst="rect">
            <a:avLst/>
          </a:prstGeom>
          <a:noFill/>
          <a:ln>
            <a:noFill/>
          </a:ln>
        </p:spPr>
        <p:txBody>
          <a:bodyPr spcFirstLastPara="1" wrap="square" lIns="91425" tIns="45700" rIns="91425" bIns="45700" anchor="ctr" anchorCtr="0">
            <a:noAutofit/>
          </a:bodyPr>
          <a:lstStyle/>
          <a:p>
            <a:pPr marL="0" marR="0" lvl="0" indent="0" algn="ctr" rtl="0">
              <a:lnSpc>
                <a:spcPct val="130000"/>
              </a:lnSpc>
              <a:spcBef>
                <a:spcPts val="0"/>
              </a:spcBef>
              <a:spcAft>
                <a:spcPts val="0"/>
              </a:spcAft>
              <a:buClr>
                <a:srgbClr val="000000"/>
              </a:buClr>
              <a:buSzPts val="2000"/>
              <a:buFont typeface="Arial"/>
              <a:buNone/>
            </a:pPr>
            <a:r>
              <a:rPr lang="en-IE" sz="2800" b="0" i="1" u="none" strike="noStrike" cap="none">
                <a:solidFill>
                  <a:schemeClr val="dk1"/>
                </a:solidFill>
                <a:latin typeface="Calibri"/>
                <a:ea typeface="Calibri"/>
                <a:cs typeface="Calibri"/>
                <a:sym typeface="Calibri"/>
              </a:rPr>
              <a:t>…</a:t>
            </a:r>
            <a:endParaRPr sz="2800" b="0" i="0" u="none" strike="noStrike" cap="none">
              <a:solidFill>
                <a:srgbClr val="000000"/>
              </a:solidFill>
              <a:latin typeface="Arial"/>
              <a:ea typeface="Arial"/>
              <a:cs typeface="Arial"/>
              <a:sym typeface="Arial"/>
            </a:endParaRPr>
          </a:p>
          <a:p>
            <a:pPr marL="0" marR="0" lvl="0" indent="0" algn="ctr" rtl="0">
              <a:lnSpc>
                <a:spcPct val="130000"/>
              </a:lnSpc>
              <a:spcBef>
                <a:spcPts val="0"/>
              </a:spcBef>
              <a:spcAft>
                <a:spcPts val="0"/>
              </a:spcAft>
              <a:buClr>
                <a:srgbClr val="000000"/>
              </a:buClr>
              <a:buSzPts val="2000"/>
              <a:buFont typeface="Arial"/>
              <a:buNone/>
            </a:pPr>
            <a:r>
              <a:rPr lang="en-IE" sz="2800" b="0" i="1" u="none" strike="noStrike" cap="none">
                <a:solidFill>
                  <a:schemeClr val="dk1"/>
                </a:solidFill>
                <a:latin typeface="Calibri"/>
                <a:ea typeface="Calibri"/>
                <a:cs typeface="Calibri"/>
                <a:sym typeface="Calibri"/>
              </a:rPr>
              <a:t>car</a:t>
            </a:r>
            <a:endParaRPr sz="2800" b="0" i="0" u="none" strike="noStrike" cap="none">
              <a:solidFill>
                <a:srgbClr val="000000"/>
              </a:solidFill>
              <a:latin typeface="Arial"/>
              <a:ea typeface="Arial"/>
              <a:cs typeface="Arial"/>
              <a:sym typeface="Arial"/>
            </a:endParaRPr>
          </a:p>
          <a:p>
            <a:pPr marL="0" marR="0" lvl="0" indent="0" algn="ctr" rtl="0">
              <a:lnSpc>
                <a:spcPct val="130000"/>
              </a:lnSpc>
              <a:spcBef>
                <a:spcPts val="0"/>
              </a:spcBef>
              <a:spcAft>
                <a:spcPts val="0"/>
              </a:spcAft>
              <a:buClr>
                <a:srgbClr val="000000"/>
              </a:buClr>
              <a:buSzPts val="2000"/>
              <a:buFont typeface="Arial"/>
              <a:buNone/>
            </a:pPr>
            <a:r>
              <a:rPr lang="en-IE" sz="2800" b="0" i="1" u="none" strike="noStrike" cap="none">
                <a:solidFill>
                  <a:schemeClr val="dk1"/>
                </a:solidFill>
                <a:latin typeface="Calibri"/>
                <a:ea typeface="Calibri"/>
                <a:cs typeface="Calibri"/>
                <a:sym typeface="Calibri"/>
              </a:rPr>
              <a:t>…</a:t>
            </a:r>
            <a:endParaRPr sz="2800" b="0" i="0" u="none" strike="noStrike" cap="none">
              <a:solidFill>
                <a:srgbClr val="000000"/>
              </a:solidFill>
              <a:latin typeface="Arial"/>
              <a:ea typeface="Arial"/>
              <a:cs typeface="Arial"/>
              <a:sym typeface="Arial"/>
            </a:endParaRPr>
          </a:p>
        </p:txBody>
      </p:sp>
      <p:sp>
        <p:nvSpPr>
          <p:cNvPr id="974" name="Google Shape;974;p79"/>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189</a:t>
            </a:fld>
            <a:endParaRPr/>
          </a:p>
        </p:txBody>
      </p:sp>
    </p:spTree>
    <p:extLst>
      <p:ext uri="{BB962C8B-B14F-4D97-AF65-F5344CB8AC3E}">
        <p14:creationId xmlns:p14="http://schemas.microsoft.com/office/powerpoint/2010/main" val="27034788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45"/>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Opinion</a:t>
            </a:r>
            <a:r>
              <a:rPr lang="en-IE" sz="4400" b="0" i="0" u="none" strike="noStrike" cap="none">
                <a:solidFill>
                  <a:srgbClr val="75114A"/>
                </a:solidFill>
                <a:latin typeface="Calibri"/>
                <a:ea typeface="Calibri"/>
                <a:cs typeface="Calibri"/>
                <a:sym typeface="Calibri"/>
              </a:rPr>
              <a:t> Mining</a:t>
            </a:r>
            <a:endParaRPr/>
          </a:p>
        </p:txBody>
      </p:sp>
      <p:pic>
        <p:nvPicPr>
          <p:cNvPr id="581" name="Google Shape;581;p45" descr="http://media.tumblr.com/518d8ecbb464e65b857304dce8fa53d6/tumblr_inline_mi0xbm7tx01qz4rgp.jpg"/>
          <p:cNvPicPr preferRelativeResize="0"/>
          <p:nvPr/>
        </p:nvPicPr>
        <p:blipFill rotWithShape="1">
          <a:blip r:embed="rId3">
            <a:alphaModFix/>
          </a:blip>
          <a:srcRect t="19361"/>
          <a:stretch/>
        </p:blipFill>
        <p:spPr>
          <a:xfrm>
            <a:off x="1991550" y="1356000"/>
            <a:ext cx="7599375" cy="43814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80"/>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75114A"/>
              </a:buClr>
              <a:buSzPts val="4400"/>
              <a:buFont typeface="Calibri"/>
              <a:buNone/>
            </a:pPr>
            <a:r>
              <a:rPr lang="en-IE"/>
              <a:t>Word Embeddings (Vectors) instead of Words</a:t>
            </a:r>
            <a:endParaRPr/>
          </a:p>
          <a:p>
            <a:pPr marL="0" lvl="0" indent="0" algn="l" rtl="0">
              <a:lnSpc>
                <a:spcPct val="90000"/>
              </a:lnSpc>
              <a:spcBef>
                <a:spcPts val="0"/>
              </a:spcBef>
              <a:spcAft>
                <a:spcPts val="0"/>
              </a:spcAft>
              <a:buClr>
                <a:srgbClr val="75114A"/>
              </a:buClr>
              <a:buSzPts val="4400"/>
              <a:buFont typeface="Calibri"/>
              <a:buNone/>
            </a:pPr>
            <a:endParaRPr/>
          </a:p>
        </p:txBody>
      </p:sp>
      <p:sp>
        <p:nvSpPr>
          <p:cNvPr id="980" name="Google Shape;980;p80"/>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190</a:t>
            </a:fld>
            <a:endParaRPr/>
          </a:p>
        </p:txBody>
      </p:sp>
      <p:grpSp>
        <p:nvGrpSpPr>
          <p:cNvPr id="981" name="Google Shape;981;p80"/>
          <p:cNvGrpSpPr/>
          <p:nvPr/>
        </p:nvGrpSpPr>
        <p:grpSpPr>
          <a:xfrm>
            <a:off x="3236162" y="2609862"/>
            <a:ext cx="360000" cy="1584300"/>
            <a:chOff x="933962" y="2457437"/>
            <a:chExt cx="360000" cy="1584300"/>
          </a:xfrm>
        </p:grpSpPr>
        <p:grpSp>
          <p:nvGrpSpPr>
            <p:cNvPr id="982" name="Google Shape;982;p80"/>
            <p:cNvGrpSpPr/>
            <p:nvPr/>
          </p:nvGrpSpPr>
          <p:grpSpPr>
            <a:xfrm>
              <a:off x="933962" y="2457437"/>
              <a:ext cx="360000" cy="1584300"/>
              <a:chOff x="3503712" y="2114512"/>
              <a:chExt cx="360000" cy="1584300"/>
            </a:xfrm>
          </p:grpSpPr>
          <p:sp>
            <p:nvSpPr>
              <p:cNvPr id="983" name="Google Shape;983;p80"/>
              <p:cNvSpPr/>
              <p:nvPr/>
            </p:nvSpPr>
            <p:spPr>
              <a:xfrm>
                <a:off x="3503712" y="2114512"/>
                <a:ext cx="360000" cy="15843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sp>
            <p:nvSpPr>
              <p:cNvPr id="984" name="Google Shape;984;p80"/>
              <p:cNvSpPr/>
              <p:nvPr/>
            </p:nvSpPr>
            <p:spPr>
              <a:xfrm>
                <a:off x="3599536" y="2205378"/>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sp>
            <p:nvSpPr>
              <p:cNvPr id="985" name="Google Shape;985;p80"/>
              <p:cNvSpPr/>
              <p:nvPr/>
            </p:nvSpPr>
            <p:spPr>
              <a:xfrm>
                <a:off x="3599536" y="2493410"/>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sp>
            <p:nvSpPr>
              <p:cNvPr id="986" name="Google Shape;986;p80"/>
              <p:cNvSpPr/>
              <p:nvPr/>
            </p:nvSpPr>
            <p:spPr>
              <a:xfrm>
                <a:off x="3599536" y="3375849"/>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sp>
            <p:nvSpPr>
              <p:cNvPr id="987" name="Google Shape;987;p80"/>
              <p:cNvSpPr/>
              <p:nvPr/>
            </p:nvSpPr>
            <p:spPr>
              <a:xfrm>
                <a:off x="3599536" y="3068960"/>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grpSp>
        <p:sp>
          <p:nvSpPr>
            <p:cNvPr id="988" name="Google Shape;988;p80"/>
            <p:cNvSpPr/>
            <p:nvPr/>
          </p:nvSpPr>
          <p:spPr>
            <a:xfrm>
              <a:off x="1029786" y="3141135"/>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grpSp>
      <p:grpSp>
        <p:nvGrpSpPr>
          <p:cNvPr id="989" name="Google Shape;989;p80"/>
          <p:cNvGrpSpPr/>
          <p:nvPr/>
        </p:nvGrpSpPr>
        <p:grpSpPr>
          <a:xfrm>
            <a:off x="4095212" y="2609862"/>
            <a:ext cx="360000" cy="1584300"/>
            <a:chOff x="933962" y="2457437"/>
            <a:chExt cx="360000" cy="1584300"/>
          </a:xfrm>
        </p:grpSpPr>
        <p:grpSp>
          <p:nvGrpSpPr>
            <p:cNvPr id="990" name="Google Shape;990;p80"/>
            <p:cNvGrpSpPr/>
            <p:nvPr/>
          </p:nvGrpSpPr>
          <p:grpSpPr>
            <a:xfrm>
              <a:off x="933962" y="2457437"/>
              <a:ext cx="360000" cy="1584300"/>
              <a:chOff x="3503712" y="2114512"/>
              <a:chExt cx="360000" cy="1584300"/>
            </a:xfrm>
          </p:grpSpPr>
          <p:sp>
            <p:nvSpPr>
              <p:cNvPr id="991" name="Google Shape;991;p80"/>
              <p:cNvSpPr/>
              <p:nvPr/>
            </p:nvSpPr>
            <p:spPr>
              <a:xfrm>
                <a:off x="3503712" y="2114512"/>
                <a:ext cx="360000" cy="15843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sp>
            <p:nvSpPr>
              <p:cNvPr id="992" name="Google Shape;992;p80"/>
              <p:cNvSpPr/>
              <p:nvPr/>
            </p:nvSpPr>
            <p:spPr>
              <a:xfrm>
                <a:off x="3599536" y="2205378"/>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sp>
            <p:nvSpPr>
              <p:cNvPr id="993" name="Google Shape;993;p80"/>
              <p:cNvSpPr/>
              <p:nvPr/>
            </p:nvSpPr>
            <p:spPr>
              <a:xfrm>
                <a:off x="3599536" y="2493410"/>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sp>
            <p:nvSpPr>
              <p:cNvPr id="994" name="Google Shape;994;p80"/>
              <p:cNvSpPr/>
              <p:nvPr/>
            </p:nvSpPr>
            <p:spPr>
              <a:xfrm>
                <a:off x="3599536" y="3375849"/>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sp>
            <p:nvSpPr>
              <p:cNvPr id="995" name="Google Shape;995;p80"/>
              <p:cNvSpPr/>
              <p:nvPr/>
            </p:nvSpPr>
            <p:spPr>
              <a:xfrm>
                <a:off x="3599536" y="3068960"/>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grpSp>
        <p:sp>
          <p:nvSpPr>
            <p:cNvPr id="996" name="Google Shape;996;p80"/>
            <p:cNvSpPr/>
            <p:nvPr/>
          </p:nvSpPr>
          <p:spPr>
            <a:xfrm>
              <a:off x="1029786" y="3141135"/>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grpSp>
      <p:grpSp>
        <p:nvGrpSpPr>
          <p:cNvPr id="997" name="Google Shape;997;p80"/>
          <p:cNvGrpSpPr/>
          <p:nvPr/>
        </p:nvGrpSpPr>
        <p:grpSpPr>
          <a:xfrm>
            <a:off x="4954262" y="2609862"/>
            <a:ext cx="360000" cy="1584300"/>
            <a:chOff x="933962" y="2457437"/>
            <a:chExt cx="360000" cy="1584300"/>
          </a:xfrm>
        </p:grpSpPr>
        <p:grpSp>
          <p:nvGrpSpPr>
            <p:cNvPr id="998" name="Google Shape;998;p80"/>
            <p:cNvGrpSpPr/>
            <p:nvPr/>
          </p:nvGrpSpPr>
          <p:grpSpPr>
            <a:xfrm>
              <a:off x="933962" y="2457437"/>
              <a:ext cx="360000" cy="1584300"/>
              <a:chOff x="3503712" y="2114512"/>
              <a:chExt cx="360000" cy="1584300"/>
            </a:xfrm>
          </p:grpSpPr>
          <p:sp>
            <p:nvSpPr>
              <p:cNvPr id="999" name="Google Shape;999;p80"/>
              <p:cNvSpPr/>
              <p:nvPr/>
            </p:nvSpPr>
            <p:spPr>
              <a:xfrm>
                <a:off x="3503712" y="2114512"/>
                <a:ext cx="360000" cy="15843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sp>
            <p:nvSpPr>
              <p:cNvPr id="1000" name="Google Shape;1000;p80"/>
              <p:cNvSpPr/>
              <p:nvPr/>
            </p:nvSpPr>
            <p:spPr>
              <a:xfrm>
                <a:off x="3599536" y="2205378"/>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sp>
            <p:nvSpPr>
              <p:cNvPr id="1001" name="Google Shape;1001;p80"/>
              <p:cNvSpPr/>
              <p:nvPr/>
            </p:nvSpPr>
            <p:spPr>
              <a:xfrm>
                <a:off x="3599536" y="2493410"/>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sp>
            <p:nvSpPr>
              <p:cNvPr id="1002" name="Google Shape;1002;p80"/>
              <p:cNvSpPr/>
              <p:nvPr/>
            </p:nvSpPr>
            <p:spPr>
              <a:xfrm>
                <a:off x="3599536" y="3375849"/>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sp>
            <p:nvSpPr>
              <p:cNvPr id="1003" name="Google Shape;1003;p80"/>
              <p:cNvSpPr/>
              <p:nvPr/>
            </p:nvSpPr>
            <p:spPr>
              <a:xfrm>
                <a:off x="3599536" y="3068960"/>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grpSp>
        <p:sp>
          <p:nvSpPr>
            <p:cNvPr id="1004" name="Google Shape;1004;p80"/>
            <p:cNvSpPr/>
            <p:nvPr/>
          </p:nvSpPr>
          <p:spPr>
            <a:xfrm>
              <a:off x="1029786" y="3141135"/>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grpSp>
      <p:grpSp>
        <p:nvGrpSpPr>
          <p:cNvPr id="1005" name="Google Shape;1005;p80"/>
          <p:cNvGrpSpPr/>
          <p:nvPr/>
        </p:nvGrpSpPr>
        <p:grpSpPr>
          <a:xfrm>
            <a:off x="5813312" y="2609862"/>
            <a:ext cx="360000" cy="1584300"/>
            <a:chOff x="933962" y="2457437"/>
            <a:chExt cx="360000" cy="1584300"/>
          </a:xfrm>
        </p:grpSpPr>
        <p:grpSp>
          <p:nvGrpSpPr>
            <p:cNvPr id="1006" name="Google Shape;1006;p80"/>
            <p:cNvGrpSpPr/>
            <p:nvPr/>
          </p:nvGrpSpPr>
          <p:grpSpPr>
            <a:xfrm>
              <a:off x="933962" y="2457437"/>
              <a:ext cx="360000" cy="1584300"/>
              <a:chOff x="3503712" y="2114512"/>
              <a:chExt cx="360000" cy="1584300"/>
            </a:xfrm>
          </p:grpSpPr>
          <p:sp>
            <p:nvSpPr>
              <p:cNvPr id="1007" name="Google Shape;1007;p80"/>
              <p:cNvSpPr/>
              <p:nvPr/>
            </p:nvSpPr>
            <p:spPr>
              <a:xfrm>
                <a:off x="3503712" y="2114512"/>
                <a:ext cx="360000" cy="15843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sp>
            <p:nvSpPr>
              <p:cNvPr id="1008" name="Google Shape;1008;p80"/>
              <p:cNvSpPr/>
              <p:nvPr/>
            </p:nvSpPr>
            <p:spPr>
              <a:xfrm>
                <a:off x="3599536" y="2205378"/>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sp>
            <p:nvSpPr>
              <p:cNvPr id="1009" name="Google Shape;1009;p80"/>
              <p:cNvSpPr/>
              <p:nvPr/>
            </p:nvSpPr>
            <p:spPr>
              <a:xfrm>
                <a:off x="3599536" y="2493410"/>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sp>
            <p:nvSpPr>
              <p:cNvPr id="1010" name="Google Shape;1010;p80"/>
              <p:cNvSpPr/>
              <p:nvPr/>
            </p:nvSpPr>
            <p:spPr>
              <a:xfrm>
                <a:off x="3599536" y="3375849"/>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sp>
            <p:nvSpPr>
              <p:cNvPr id="1011" name="Google Shape;1011;p80"/>
              <p:cNvSpPr/>
              <p:nvPr/>
            </p:nvSpPr>
            <p:spPr>
              <a:xfrm>
                <a:off x="3599536" y="3068960"/>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grpSp>
        <p:sp>
          <p:nvSpPr>
            <p:cNvPr id="1012" name="Google Shape;1012;p80"/>
            <p:cNvSpPr/>
            <p:nvPr/>
          </p:nvSpPr>
          <p:spPr>
            <a:xfrm>
              <a:off x="1029786" y="3141135"/>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grpSp>
      <p:grpSp>
        <p:nvGrpSpPr>
          <p:cNvPr id="1013" name="Google Shape;1013;p80"/>
          <p:cNvGrpSpPr/>
          <p:nvPr/>
        </p:nvGrpSpPr>
        <p:grpSpPr>
          <a:xfrm>
            <a:off x="6672362" y="2609862"/>
            <a:ext cx="360000" cy="1584300"/>
            <a:chOff x="933962" y="2457437"/>
            <a:chExt cx="360000" cy="1584300"/>
          </a:xfrm>
        </p:grpSpPr>
        <p:grpSp>
          <p:nvGrpSpPr>
            <p:cNvPr id="1014" name="Google Shape;1014;p80"/>
            <p:cNvGrpSpPr/>
            <p:nvPr/>
          </p:nvGrpSpPr>
          <p:grpSpPr>
            <a:xfrm>
              <a:off x="933962" y="2457437"/>
              <a:ext cx="360000" cy="1584300"/>
              <a:chOff x="3503712" y="2114512"/>
              <a:chExt cx="360000" cy="1584300"/>
            </a:xfrm>
          </p:grpSpPr>
          <p:sp>
            <p:nvSpPr>
              <p:cNvPr id="1015" name="Google Shape;1015;p80"/>
              <p:cNvSpPr/>
              <p:nvPr/>
            </p:nvSpPr>
            <p:spPr>
              <a:xfrm>
                <a:off x="3503712" y="2114512"/>
                <a:ext cx="360000" cy="15843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sp>
            <p:nvSpPr>
              <p:cNvPr id="1016" name="Google Shape;1016;p80"/>
              <p:cNvSpPr/>
              <p:nvPr/>
            </p:nvSpPr>
            <p:spPr>
              <a:xfrm>
                <a:off x="3599536" y="2205378"/>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sp>
            <p:nvSpPr>
              <p:cNvPr id="1017" name="Google Shape;1017;p80"/>
              <p:cNvSpPr/>
              <p:nvPr/>
            </p:nvSpPr>
            <p:spPr>
              <a:xfrm>
                <a:off x="3599536" y="2493410"/>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sp>
            <p:nvSpPr>
              <p:cNvPr id="1018" name="Google Shape;1018;p80"/>
              <p:cNvSpPr/>
              <p:nvPr/>
            </p:nvSpPr>
            <p:spPr>
              <a:xfrm>
                <a:off x="3599536" y="3375849"/>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sp>
            <p:nvSpPr>
              <p:cNvPr id="1019" name="Google Shape;1019;p80"/>
              <p:cNvSpPr/>
              <p:nvPr/>
            </p:nvSpPr>
            <p:spPr>
              <a:xfrm>
                <a:off x="3599536" y="3068960"/>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grpSp>
        <p:sp>
          <p:nvSpPr>
            <p:cNvPr id="1020" name="Google Shape;1020;p80"/>
            <p:cNvSpPr/>
            <p:nvPr/>
          </p:nvSpPr>
          <p:spPr>
            <a:xfrm>
              <a:off x="1029786" y="3141135"/>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grpSp>
      <p:grpSp>
        <p:nvGrpSpPr>
          <p:cNvPr id="1021" name="Google Shape;1021;p80"/>
          <p:cNvGrpSpPr/>
          <p:nvPr/>
        </p:nvGrpSpPr>
        <p:grpSpPr>
          <a:xfrm>
            <a:off x="7531412" y="2609862"/>
            <a:ext cx="360000" cy="1584300"/>
            <a:chOff x="933962" y="2457437"/>
            <a:chExt cx="360000" cy="1584300"/>
          </a:xfrm>
        </p:grpSpPr>
        <p:grpSp>
          <p:nvGrpSpPr>
            <p:cNvPr id="1022" name="Google Shape;1022;p80"/>
            <p:cNvGrpSpPr/>
            <p:nvPr/>
          </p:nvGrpSpPr>
          <p:grpSpPr>
            <a:xfrm>
              <a:off x="933962" y="2457437"/>
              <a:ext cx="360000" cy="1584300"/>
              <a:chOff x="3503712" y="2114512"/>
              <a:chExt cx="360000" cy="1584300"/>
            </a:xfrm>
          </p:grpSpPr>
          <p:sp>
            <p:nvSpPr>
              <p:cNvPr id="1023" name="Google Shape;1023;p80"/>
              <p:cNvSpPr/>
              <p:nvPr/>
            </p:nvSpPr>
            <p:spPr>
              <a:xfrm>
                <a:off x="3503712" y="2114512"/>
                <a:ext cx="360000" cy="15843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sp>
            <p:nvSpPr>
              <p:cNvPr id="1024" name="Google Shape;1024;p80"/>
              <p:cNvSpPr/>
              <p:nvPr/>
            </p:nvSpPr>
            <p:spPr>
              <a:xfrm>
                <a:off x="3599536" y="2205378"/>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sp>
            <p:nvSpPr>
              <p:cNvPr id="1025" name="Google Shape;1025;p80"/>
              <p:cNvSpPr/>
              <p:nvPr/>
            </p:nvSpPr>
            <p:spPr>
              <a:xfrm>
                <a:off x="3599536" y="2493410"/>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sp>
            <p:nvSpPr>
              <p:cNvPr id="1026" name="Google Shape;1026;p80"/>
              <p:cNvSpPr/>
              <p:nvPr/>
            </p:nvSpPr>
            <p:spPr>
              <a:xfrm>
                <a:off x="3599536" y="3375849"/>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sp>
            <p:nvSpPr>
              <p:cNvPr id="1027" name="Google Shape;1027;p80"/>
              <p:cNvSpPr/>
              <p:nvPr/>
            </p:nvSpPr>
            <p:spPr>
              <a:xfrm>
                <a:off x="3599536" y="3068960"/>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grpSp>
        <p:sp>
          <p:nvSpPr>
            <p:cNvPr id="1028" name="Google Shape;1028;p80"/>
            <p:cNvSpPr/>
            <p:nvPr/>
          </p:nvSpPr>
          <p:spPr>
            <a:xfrm>
              <a:off x="1029786" y="3141135"/>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grpSp>
      <p:grpSp>
        <p:nvGrpSpPr>
          <p:cNvPr id="1029" name="Google Shape;1029;p80"/>
          <p:cNvGrpSpPr/>
          <p:nvPr/>
        </p:nvGrpSpPr>
        <p:grpSpPr>
          <a:xfrm>
            <a:off x="8390462" y="2609862"/>
            <a:ext cx="360000" cy="1584300"/>
            <a:chOff x="933962" y="2457437"/>
            <a:chExt cx="360000" cy="1584300"/>
          </a:xfrm>
        </p:grpSpPr>
        <p:grpSp>
          <p:nvGrpSpPr>
            <p:cNvPr id="1030" name="Google Shape;1030;p80"/>
            <p:cNvGrpSpPr/>
            <p:nvPr/>
          </p:nvGrpSpPr>
          <p:grpSpPr>
            <a:xfrm>
              <a:off x="933962" y="2457437"/>
              <a:ext cx="360000" cy="1584300"/>
              <a:chOff x="3503712" y="2114512"/>
              <a:chExt cx="360000" cy="1584300"/>
            </a:xfrm>
          </p:grpSpPr>
          <p:sp>
            <p:nvSpPr>
              <p:cNvPr id="1031" name="Google Shape;1031;p80"/>
              <p:cNvSpPr/>
              <p:nvPr/>
            </p:nvSpPr>
            <p:spPr>
              <a:xfrm>
                <a:off x="3503712" y="2114512"/>
                <a:ext cx="360000" cy="15843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sp>
            <p:nvSpPr>
              <p:cNvPr id="1032" name="Google Shape;1032;p80"/>
              <p:cNvSpPr/>
              <p:nvPr/>
            </p:nvSpPr>
            <p:spPr>
              <a:xfrm>
                <a:off x="3599536" y="2205378"/>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sp>
            <p:nvSpPr>
              <p:cNvPr id="1033" name="Google Shape;1033;p80"/>
              <p:cNvSpPr/>
              <p:nvPr/>
            </p:nvSpPr>
            <p:spPr>
              <a:xfrm>
                <a:off x="3599536" y="2493410"/>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sp>
            <p:nvSpPr>
              <p:cNvPr id="1034" name="Google Shape;1034;p80"/>
              <p:cNvSpPr/>
              <p:nvPr/>
            </p:nvSpPr>
            <p:spPr>
              <a:xfrm>
                <a:off x="3599536" y="3375849"/>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sp>
            <p:nvSpPr>
              <p:cNvPr id="1035" name="Google Shape;1035;p80"/>
              <p:cNvSpPr/>
              <p:nvPr/>
            </p:nvSpPr>
            <p:spPr>
              <a:xfrm>
                <a:off x="3599536" y="3068960"/>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grpSp>
        <p:sp>
          <p:nvSpPr>
            <p:cNvPr id="1036" name="Google Shape;1036;p80"/>
            <p:cNvSpPr/>
            <p:nvPr/>
          </p:nvSpPr>
          <p:spPr>
            <a:xfrm>
              <a:off x="1029786" y="3141135"/>
              <a:ext cx="180000" cy="197100"/>
            </a:xfrm>
            <a:prstGeom prst="ellipse">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800" b="0" i="0" u="none" strike="noStrike" cap="none">
                <a:solidFill>
                  <a:schemeClr val="dk1"/>
                </a:solidFill>
                <a:latin typeface="Calibri"/>
                <a:ea typeface="Calibri"/>
                <a:cs typeface="Calibri"/>
                <a:sym typeface="Calibri"/>
              </a:endParaRPr>
            </a:p>
          </p:txBody>
        </p:sp>
      </p:grpSp>
      <p:sp>
        <p:nvSpPr>
          <p:cNvPr id="1037" name="Google Shape;1037;p80"/>
          <p:cNvSpPr txBox="1"/>
          <p:nvPr/>
        </p:nvSpPr>
        <p:spPr>
          <a:xfrm>
            <a:off x="3537446" y="2053100"/>
            <a:ext cx="1435500" cy="2751900"/>
          </a:xfrm>
          <a:prstGeom prst="rect">
            <a:avLst/>
          </a:prstGeom>
          <a:noFill/>
          <a:ln>
            <a:noFill/>
          </a:ln>
        </p:spPr>
        <p:txBody>
          <a:bodyPr spcFirstLastPara="1" wrap="square" lIns="91425" tIns="45700" rIns="91425" bIns="45700" anchor="ctr" anchorCtr="0">
            <a:noAutofit/>
          </a:bodyPr>
          <a:lstStyle/>
          <a:p>
            <a:pPr marL="0" lvl="0" indent="0" algn="ctr" rtl="0">
              <a:lnSpc>
                <a:spcPct val="13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a:t>
            </a:r>
            <a:endParaRPr sz="2800">
              <a:solidFill>
                <a:schemeClr val="dk1"/>
              </a:solidFill>
            </a:endParaRPr>
          </a:p>
          <a:p>
            <a:pPr marL="0" lvl="0" indent="0" algn="ctr" rtl="0">
              <a:lnSpc>
                <a:spcPct val="13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drove</a:t>
            </a:r>
            <a:endParaRPr sz="2800">
              <a:solidFill>
                <a:schemeClr val="dk1"/>
              </a:solidFill>
            </a:endParaRPr>
          </a:p>
          <a:p>
            <a:pPr marL="0" lvl="0" indent="0" algn="ctr" rtl="0">
              <a:lnSpc>
                <a:spcPct val="13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p:txBody>
      </p:sp>
      <p:sp>
        <p:nvSpPr>
          <p:cNvPr id="1038" name="Google Shape;1038;p80"/>
          <p:cNvSpPr txBox="1"/>
          <p:nvPr/>
        </p:nvSpPr>
        <p:spPr>
          <a:xfrm>
            <a:off x="4761959" y="2053100"/>
            <a:ext cx="808200" cy="2751900"/>
          </a:xfrm>
          <a:prstGeom prst="rect">
            <a:avLst/>
          </a:prstGeom>
          <a:noFill/>
          <a:ln>
            <a:noFill/>
          </a:ln>
        </p:spPr>
        <p:txBody>
          <a:bodyPr spcFirstLastPara="1" wrap="square" lIns="91425" tIns="45700" rIns="91425" bIns="45700" anchor="ctr" anchorCtr="0">
            <a:noAutofit/>
          </a:bodyPr>
          <a:lstStyle/>
          <a:p>
            <a:pPr marL="0" lvl="0" indent="0" algn="ctr" rtl="0">
              <a:lnSpc>
                <a:spcPct val="13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a:t>
            </a:r>
            <a:endParaRPr sz="2800">
              <a:solidFill>
                <a:schemeClr val="dk1"/>
              </a:solidFill>
            </a:endParaRPr>
          </a:p>
          <a:p>
            <a:pPr marL="0" lvl="0" indent="0" algn="ctr" rtl="0">
              <a:lnSpc>
                <a:spcPct val="13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his</a:t>
            </a:r>
            <a:endParaRPr sz="2800">
              <a:solidFill>
                <a:schemeClr val="dk1"/>
              </a:solidFill>
            </a:endParaRPr>
          </a:p>
          <a:p>
            <a:pPr marL="0" lvl="0" indent="0" algn="ctr" rtl="0">
              <a:lnSpc>
                <a:spcPct val="13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p:txBody>
      </p:sp>
      <p:sp>
        <p:nvSpPr>
          <p:cNvPr id="1039" name="Google Shape;1039;p80"/>
          <p:cNvSpPr txBox="1"/>
          <p:nvPr/>
        </p:nvSpPr>
        <p:spPr>
          <a:xfrm>
            <a:off x="6374850" y="2053100"/>
            <a:ext cx="890700" cy="2751900"/>
          </a:xfrm>
          <a:prstGeom prst="rect">
            <a:avLst/>
          </a:prstGeom>
          <a:noFill/>
          <a:ln>
            <a:noFill/>
          </a:ln>
        </p:spPr>
        <p:txBody>
          <a:bodyPr spcFirstLastPara="1" wrap="square" lIns="91425" tIns="45700" rIns="91425" bIns="45700" anchor="ctr" anchorCtr="0">
            <a:noAutofit/>
          </a:bodyPr>
          <a:lstStyle/>
          <a:p>
            <a:pPr marL="0" lvl="0" indent="0" algn="ctr" rtl="0">
              <a:lnSpc>
                <a:spcPct val="13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a:t>
            </a:r>
            <a:endParaRPr sz="2800">
              <a:solidFill>
                <a:schemeClr val="dk1"/>
              </a:solidFill>
            </a:endParaRPr>
          </a:p>
          <a:p>
            <a:pPr marL="0" lvl="0" indent="0" algn="ctr" rtl="0">
              <a:lnSpc>
                <a:spcPct val="13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on</a:t>
            </a:r>
            <a:endParaRPr sz="2800" i="1">
              <a:solidFill>
                <a:schemeClr val="dk1"/>
              </a:solidFill>
              <a:latin typeface="Calibri"/>
              <a:ea typeface="Calibri"/>
              <a:cs typeface="Calibri"/>
              <a:sym typeface="Calibri"/>
            </a:endParaRPr>
          </a:p>
          <a:p>
            <a:pPr marL="0" lvl="0" indent="0" algn="ctr" rtl="0">
              <a:lnSpc>
                <a:spcPct val="13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p:txBody>
      </p:sp>
      <p:sp>
        <p:nvSpPr>
          <p:cNvPr id="1040" name="Google Shape;1040;p80"/>
          <p:cNvSpPr txBox="1"/>
          <p:nvPr/>
        </p:nvSpPr>
        <p:spPr>
          <a:xfrm>
            <a:off x="7342290" y="2053093"/>
            <a:ext cx="808200" cy="2751900"/>
          </a:xfrm>
          <a:prstGeom prst="rect">
            <a:avLst/>
          </a:prstGeom>
          <a:noFill/>
          <a:ln>
            <a:noFill/>
          </a:ln>
        </p:spPr>
        <p:txBody>
          <a:bodyPr spcFirstLastPara="1" wrap="square" lIns="91425" tIns="45700" rIns="91425" bIns="45700" anchor="ctr" anchorCtr="0">
            <a:noAutofit/>
          </a:bodyPr>
          <a:lstStyle/>
          <a:p>
            <a:pPr marL="0" lvl="0" indent="0" algn="ctr" rtl="0">
              <a:lnSpc>
                <a:spcPct val="13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a:t>
            </a:r>
            <a:endParaRPr sz="2800">
              <a:solidFill>
                <a:schemeClr val="dk1"/>
              </a:solidFill>
            </a:endParaRPr>
          </a:p>
          <a:p>
            <a:pPr marL="0" lvl="0" indent="0" algn="ctr" rtl="0">
              <a:lnSpc>
                <a:spcPct val="13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the</a:t>
            </a:r>
            <a:endParaRPr sz="2800" i="1">
              <a:solidFill>
                <a:schemeClr val="dk1"/>
              </a:solidFill>
              <a:latin typeface="Calibri"/>
              <a:ea typeface="Calibri"/>
              <a:cs typeface="Calibri"/>
              <a:sym typeface="Calibri"/>
            </a:endParaRPr>
          </a:p>
          <a:p>
            <a:pPr marL="0" lvl="0" indent="0" algn="ctr" rtl="0">
              <a:lnSpc>
                <a:spcPct val="13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p:txBody>
      </p:sp>
      <p:sp>
        <p:nvSpPr>
          <p:cNvPr id="1041" name="Google Shape;1041;p80"/>
          <p:cNvSpPr txBox="1"/>
          <p:nvPr/>
        </p:nvSpPr>
        <p:spPr>
          <a:xfrm>
            <a:off x="2868438" y="2053012"/>
            <a:ext cx="1115400" cy="2751900"/>
          </a:xfrm>
          <a:prstGeom prst="rect">
            <a:avLst/>
          </a:prstGeom>
          <a:noFill/>
          <a:ln>
            <a:noFill/>
          </a:ln>
        </p:spPr>
        <p:txBody>
          <a:bodyPr spcFirstLastPara="1" wrap="square" lIns="91425" tIns="45700" rIns="91425" bIns="45700" anchor="ctr" anchorCtr="0">
            <a:noAutofit/>
          </a:bodyPr>
          <a:lstStyle/>
          <a:p>
            <a:pPr marL="0" lvl="0" indent="0" algn="ctr" rtl="0">
              <a:lnSpc>
                <a:spcPct val="13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a:t>
            </a:r>
            <a:endParaRPr sz="2800">
              <a:solidFill>
                <a:schemeClr val="dk1"/>
              </a:solidFill>
            </a:endParaRPr>
          </a:p>
          <a:p>
            <a:pPr marL="0" lvl="0" indent="0" algn="ctr" rtl="0">
              <a:lnSpc>
                <a:spcPct val="13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he</a:t>
            </a:r>
            <a:endParaRPr sz="2800">
              <a:solidFill>
                <a:schemeClr val="dk1"/>
              </a:solidFill>
            </a:endParaRPr>
          </a:p>
          <a:p>
            <a:pPr marL="0" lvl="0" indent="0" algn="ctr" rtl="0">
              <a:lnSpc>
                <a:spcPct val="130000"/>
              </a:lnSpc>
              <a:spcBef>
                <a:spcPts val="0"/>
              </a:spcBef>
              <a:spcAft>
                <a:spcPts val="0"/>
              </a:spcAft>
              <a:buClr>
                <a:schemeClr val="dk1"/>
              </a:buClr>
              <a:buSzPts val="2000"/>
              <a:buFont typeface="Arial"/>
              <a:buNone/>
            </a:pPr>
            <a:r>
              <a:rPr lang="en-IE" sz="2800" i="1">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p:txBody>
      </p:sp>
      <p:sp>
        <p:nvSpPr>
          <p:cNvPr id="1042" name="Google Shape;1042;p80"/>
          <p:cNvSpPr txBox="1"/>
          <p:nvPr/>
        </p:nvSpPr>
        <p:spPr>
          <a:xfrm>
            <a:off x="8057851" y="2053100"/>
            <a:ext cx="1037100" cy="2751900"/>
          </a:xfrm>
          <a:prstGeom prst="rect">
            <a:avLst/>
          </a:prstGeom>
          <a:noFill/>
          <a:ln>
            <a:noFill/>
          </a:ln>
        </p:spPr>
        <p:txBody>
          <a:bodyPr spcFirstLastPara="1" wrap="square" lIns="91425" tIns="45700" rIns="91425" bIns="45700" anchor="ctr" anchorCtr="0">
            <a:noAutofit/>
          </a:bodyPr>
          <a:lstStyle/>
          <a:p>
            <a:pPr marL="0" marR="0" lvl="0" indent="0" algn="ctr" rtl="0">
              <a:lnSpc>
                <a:spcPct val="130000"/>
              </a:lnSpc>
              <a:spcBef>
                <a:spcPts val="0"/>
              </a:spcBef>
              <a:spcAft>
                <a:spcPts val="0"/>
              </a:spcAft>
              <a:buClr>
                <a:srgbClr val="000000"/>
              </a:buClr>
              <a:buSzPts val="2000"/>
              <a:buFont typeface="Arial"/>
              <a:buNone/>
            </a:pPr>
            <a:r>
              <a:rPr lang="en-IE" sz="2800" b="0" i="0" u="none" strike="noStrike" cap="none">
                <a:solidFill>
                  <a:schemeClr val="dk1"/>
                </a:solidFill>
                <a:latin typeface="Calibri"/>
                <a:ea typeface="Calibri"/>
                <a:cs typeface="Calibri"/>
                <a:sym typeface="Calibri"/>
              </a:rPr>
              <a:t>…</a:t>
            </a:r>
            <a:endParaRPr sz="2800" b="0" i="0" u="none" strike="noStrike" cap="none">
              <a:solidFill>
                <a:schemeClr val="dk1"/>
              </a:solidFill>
              <a:latin typeface="Calibri"/>
              <a:ea typeface="Calibri"/>
              <a:cs typeface="Calibri"/>
              <a:sym typeface="Calibri"/>
            </a:endParaRPr>
          </a:p>
          <a:p>
            <a:pPr marL="0" marR="0" lvl="0" indent="0" algn="ctr" rtl="0">
              <a:lnSpc>
                <a:spcPct val="130000"/>
              </a:lnSpc>
              <a:spcBef>
                <a:spcPts val="0"/>
              </a:spcBef>
              <a:spcAft>
                <a:spcPts val="0"/>
              </a:spcAft>
              <a:buClr>
                <a:srgbClr val="000000"/>
              </a:buClr>
              <a:buSzPts val="2000"/>
              <a:buFont typeface="Arial"/>
              <a:buNone/>
            </a:pPr>
            <a:r>
              <a:rPr lang="en-IE" sz="2800" b="0" i="0" u="none" strike="noStrike" cap="none">
                <a:solidFill>
                  <a:schemeClr val="dk1"/>
                </a:solidFill>
                <a:latin typeface="Calibri"/>
                <a:ea typeface="Calibri"/>
                <a:cs typeface="Calibri"/>
                <a:sym typeface="Calibri"/>
              </a:rPr>
              <a:t>road</a:t>
            </a:r>
            <a:endParaRPr sz="2800" b="0" i="0" u="none" strike="noStrike" cap="none">
              <a:solidFill>
                <a:schemeClr val="dk1"/>
              </a:solidFill>
              <a:latin typeface="Calibri"/>
              <a:ea typeface="Calibri"/>
              <a:cs typeface="Calibri"/>
              <a:sym typeface="Calibri"/>
            </a:endParaRPr>
          </a:p>
          <a:p>
            <a:pPr marL="0" marR="0" lvl="0" indent="0" algn="ctr" rtl="0">
              <a:lnSpc>
                <a:spcPct val="130000"/>
              </a:lnSpc>
              <a:spcBef>
                <a:spcPts val="0"/>
              </a:spcBef>
              <a:spcAft>
                <a:spcPts val="0"/>
              </a:spcAft>
              <a:buClr>
                <a:srgbClr val="000000"/>
              </a:buClr>
              <a:buSzPts val="2000"/>
              <a:buFont typeface="Arial"/>
              <a:buNone/>
            </a:pPr>
            <a:r>
              <a:rPr lang="en-IE" sz="2800" b="0" i="0" u="none" strike="noStrike" cap="none">
                <a:solidFill>
                  <a:schemeClr val="dk1"/>
                </a:solidFill>
                <a:latin typeface="Calibri"/>
                <a:ea typeface="Calibri"/>
                <a:cs typeface="Calibri"/>
                <a:sym typeface="Calibri"/>
              </a:rPr>
              <a:t>...</a:t>
            </a:r>
            <a:endParaRPr sz="2800" b="0" i="0" u="none" strike="noStrike" cap="none">
              <a:solidFill>
                <a:schemeClr val="dk1"/>
              </a:solidFill>
              <a:latin typeface="Calibri"/>
              <a:ea typeface="Calibri"/>
              <a:cs typeface="Calibri"/>
              <a:sym typeface="Calibri"/>
            </a:endParaRPr>
          </a:p>
        </p:txBody>
      </p:sp>
      <p:sp>
        <p:nvSpPr>
          <p:cNvPr id="1043" name="Google Shape;1043;p80"/>
          <p:cNvSpPr txBox="1"/>
          <p:nvPr/>
        </p:nvSpPr>
        <p:spPr>
          <a:xfrm>
            <a:off x="5618924" y="2053100"/>
            <a:ext cx="731700" cy="2751900"/>
          </a:xfrm>
          <a:prstGeom prst="rect">
            <a:avLst/>
          </a:prstGeom>
          <a:noFill/>
          <a:ln>
            <a:noFill/>
          </a:ln>
        </p:spPr>
        <p:txBody>
          <a:bodyPr spcFirstLastPara="1" wrap="square" lIns="91425" tIns="45700" rIns="91425" bIns="45700" anchor="ctr" anchorCtr="0">
            <a:noAutofit/>
          </a:bodyPr>
          <a:lstStyle/>
          <a:p>
            <a:pPr marL="0" marR="0" lvl="0" indent="0" algn="ctr" rtl="0">
              <a:lnSpc>
                <a:spcPct val="130000"/>
              </a:lnSpc>
              <a:spcBef>
                <a:spcPts val="0"/>
              </a:spcBef>
              <a:spcAft>
                <a:spcPts val="0"/>
              </a:spcAft>
              <a:buClr>
                <a:srgbClr val="000000"/>
              </a:buClr>
              <a:buSzPts val="2000"/>
              <a:buFont typeface="Arial"/>
              <a:buNone/>
            </a:pPr>
            <a:r>
              <a:rPr lang="en-IE" sz="2800" b="0" i="1" u="none" strike="noStrike" cap="none">
                <a:solidFill>
                  <a:schemeClr val="dk1"/>
                </a:solidFill>
                <a:latin typeface="Calibri"/>
                <a:ea typeface="Calibri"/>
                <a:cs typeface="Calibri"/>
                <a:sym typeface="Calibri"/>
              </a:rPr>
              <a:t>…</a:t>
            </a:r>
            <a:endParaRPr sz="2800" b="0" i="0" u="none" strike="noStrike" cap="none">
              <a:solidFill>
                <a:srgbClr val="000000"/>
              </a:solidFill>
              <a:latin typeface="Arial"/>
              <a:ea typeface="Arial"/>
              <a:cs typeface="Arial"/>
              <a:sym typeface="Arial"/>
            </a:endParaRPr>
          </a:p>
          <a:p>
            <a:pPr marL="0" marR="0" lvl="0" indent="0" algn="ctr" rtl="0">
              <a:lnSpc>
                <a:spcPct val="130000"/>
              </a:lnSpc>
              <a:spcBef>
                <a:spcPts val="0"/>
              </a:spcBef>
              <a:spcAft>
                <a:spcPts val="0"/>
              </a:spcAft>
              <a:buClr>
                <a:srgbClr val="000000"/>
              </a:buClr>
              <a:buSzPts val="2000"/>
              <a:buFont typeface="Arial"/>
              <a:buNone/>
            </a:pPr>
            <a:r>
              <a:rPr lang="en-IE" sz="2800" b="0" i="1" u="none" strike="noStrike" cap="none">
                <a:solidFill>
                  <a:schemeClr val="dk1"/>
                </a:solidFill>
                <a:latin typeface="Calibri"/>
                <a:ea typeface="Calibri"/>
                <a:cs typeface="Calibri"/>
                <a:sym typeface="Calibri"/>
              </a:rPr>
              <a:t>car</a:t>
            </a:r>
            <a:endParaRPr sz="2800" b="0" i="0" u="none" strike="noStrike" cap="none">
              <a:solidFill>
                <a:srgbClr val="000000"/>
              </a:solidFill>
              <a:latin typeface="Arial"/>
              <a:ea typeface="Arial"/>
              <a:cs typeface="Arial"/>
              <a:sym typeface="Arial"/>
            </a:endParaRPr>
          </a:p>
          <a:p>
            <a:pPr marL="0" marR="0" lvl="0" indent="0" algn="ctr" rtl="0">
              <a:lnSpc>
                <a:spcPct val="130000"/>
              </a:lnSpc>
              <a:spcBef>
                <a:spcPts val="0"/>
              </a:spcBef>
              <a:spcAft>
                <a:spcPts val="0"/>
              </a:spcAft>
              <a:buClr>
                <a:srgbClr val="000000"/>
              </a:buClr>
              <a:buSzPts val="2000"/>
              <a:buFont typeface="Arial"/>
              <a:buNone/>
            </a:pPr>
            <a:r>
              <a:rPr lang="en-IE" sz="2800" b="0" i="1" u="none" strike="noStrike" cap="none">
                <a:solidFill>
                  <a:schemeClr val="dk1"/>
                </a:solidFill>
                <a:latin typeface="Calibri"/>
                <a:ea typeface="Calibri"/>
                <a:cs typeface="Calibri"/>
                <a:sym typeface="Calibri"/>
              </a:rPr>
              <a:t>…</a:t>
            </a:r>
            <a:endParaRPr sz="28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8903474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81"/>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From DSM to Word Embeddings</a:t>
            </a:r>
            <a:endParaRPr>
              <a:solidFill>
                <a:srgbClr val="FF0000"/>
              </a:solidFill>
            </a:endParaRPr>
          </a:p>
        </p:txBody>
      </p:sp>
      <p:sp>
        <p:nvSpPr>
          <p:cNvPr id="1049" name="Google Shape;1049;p81"/>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191</a:t>
            </a:fld>
            <a:endParaRPr/>
          </a:p>
        </p:txBody>
      </p:sp>
      <p:graphicFrame>
        <p:nvGraphicFramePr>
          <p:cNvPr id="1050" name="Google Shape;1050;p81"/>
          <p:cNvGraphicFramePr/>
          <p:nvPr/>
        </p:nvGraphicFramePr>
        <p:xfrm>
          <a:off x="1027699" y="2743185"/>
          <a:ext cx="3000000" cy="3000000"/>
        </p:xfrm>
        <a:graphic>
          <a:graphicData uri="http://schemas.openxmlformats.org/drawingml/2006/table">
            <a:tbl>
              <a:tblPr firstRow="1" bandRow="1">
                <a:noFill/>
              </a:tblPr>
              <a:tblGrid>
                <a:gridCol w="948825">
                  <a:extLst>
                    <a:ext uri="{9D8B030D-6E8A-4147-A177-3AD203B41FA5}">
                      <a16:colId xmlns:a16="http://schemas.microsoft.com/office/drawing/2014/main" val="20000"/>
                    </a:ext>
                  </a:extLst>
                </a:gridCol>
                <a:gridCol w="1399750">
                  <a:extLst>
                    <a:ext uri="{9D8B030D-6E8A-4147-A177-3AD203B41FA5}">
                      <a16:colId xmlns:a16="http://schemas.microsoft.com/office/drawing/2014/main" val="20001"/>
                    </a:ext>
                  </a:extLst>
                </a:gridCol>
                <a:gridCol w="1399750">
                  <a:extLst>
                    <a:ext uri="{9D8B030D-6E8A-4147-A177-3AD203B41FA5}">
                      <a16:colId xmlns:a16="http://schemas.microsoft.com/office/drawing/2014/main" val="20002"/>
                    </a:ext>
                  </a:extLst>
                </a:gridCol>
              </a:tblGrid>
              <a:tr h="441900">
                <a:tc>
                  <a:txBody>
                    <a:bodyPr/>
                    <a:lstStyle/>
                    <a:p>
                      <a:pPr marL="0" marR="0" lvl="0" indent="0" algn="ctr" rtl="0">
                        <a:lnSpc>
                          <a:spcPct val="100000"/>
                        </a:lnSpc>
                        <a:spcBef>
                          <a:spcPts val="0"/>
                        </a:spcBef>
                        <a:spcAft>
                          <a:spcPts val="0"/>
                        </a:spcAft>
                        <a:buClr>
                          <a:srgbClr val="000000"/>
                        </a:buClr>
                        <a:buSzPts val="1800"/>
                        <a:buFont typeface="Arial"/>
                        <a:buNone/>
                      </a:pPr>
                      <a:endParaRPr sz="2400" u="none" strike="noStrike" cap="none">
                        <a:solidFill>
                          <a:srgbClr val="000000"/>
                        </a:solidFill>
                        <a:latin typeface="Calibri"/>
                        <a:ea typeface="Calibri"/>
                        <a:cs typeface="Calibri"/>
                        <a:sym typeface="Calibri"/>
                      </a:endParaRPr>
                    </a:p>
                  </a:txBody>
                  <a:tcPr marL="91450" marR="91450" marT="45725" marB="457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n-IE" sz="2400" i="1">
                          <a:solidFill>
                            <a:srgbClr val="000000"/>
                          </a:solidFill>
                          <a:latin typeface="Calibri"/>
                          <a:ea typeface="Calibri"/>
                          <a:cs typeface="Calibri"/>
                          <a:sym typeface="Calibri"/>
                        </a:rPr>
                        <a:t>drive</a:t>
                      </a:r>
                      <a:endParaRPr sz="2400" i="1" u="none" strike="noStrike" cap="none">
                        <a:solidFill>
                          <a:srgbClr val="000000"/>
                        </a:solidFill>
                        <a:latin typeface="Calibri"/>
                        <a:ea typeface="Calibri"/>
                        <a:cs typeface="Calibri"/>
                        <a:sym typeface="Calibri"/>
                      </a:endParaRPr>
                    </a:p>
                  </a:txBody>
                  <a:tcPr marL="91450" marR="91450" marT="45725" marB="457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2400" i="1">
                          <a:solidFill>
                            <a:srgbClr val="000000"/>
                          </a:solidFill>
                          <a:latin typeface="Calibri"/>
                          <a:ea typeface="Calibri"/>
                          <a:cs typeface="Calibri"/>
                          <a:sym typeface="Calibri"/>
                        </a:rPr>
                        <a:t>park</a:t>
                      </a:r>
                      <a:endParaRPr sz="2400" u="none" strike="noStrike" cap="none">
                        <a:solidFill>
                          <a:srgbClr val="000000"/>
                        </a:solidFill>
                        <a:latin typeface="Calibri"/>
                        <a:ea typeface="Calibri"/>
                        <a:cs typeface="Calibri"/>
                        <a:sym typeface="Calibri"/>
                      </a:endParaRPr>
                    </a:p>
                  </a:txBody>
                  <a:tcPr marL="91450" marR="91450" marT="45725" marB="457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441900">
                <a:tc>
                  <a:txBody>
                    <a:bodyPr/>
                    <a:lstStyle/>
                    <a:p>
                      <a:pPr marL="0" marR="0" lvl="0" indent="0" algn="ctr" rtl="0">
                        <a:lnSpc>
                          <a:spcPct val="100000"/>
                        </a:lnSpc>
                        <a:spcBef>
                          <a:spcPts val="0"/>
                        </a:spcBef>
                        <a:spcAft>
                          <a:spcPts val="0"/>
                        </a:spcAft>
                        <a:buClr>
                          <a:srgbClr val="000000"/>
                        </a:buClr>
                        <a:buSzPts val="1800"/>
                        <a:buFont typeface="Arial"/>
                        <a:buNone/>
                      </a:pPr>
                      <a:r>
                        <a:rPr lang="en-IE" sz="2400" b="1" i="1">
                          <a:solidFill>
                            <a:srgbClr val="000000"/>
                          </a:solidFill>
                          <a:latin typeface="Calibri"/>
                          <a:ea typeface="Calibri"/>
                          <a:cs typeface="Calibri"/>
                          <a:sym typeface="Calibri"/>
                        </a:rPr>
                        <a:t>car</a:t>
                      </a:r>
                      <a:endParaRPr sz="2400" b="1" u="none" strike="noStrike" cap="none">
                        <a:solidFill>
                          <a:srgbClr val="000000"/>
                        </a:solidFill>
                        <a:latin typeface="Calibri"/>
                        <a:ea typeface="Calibri"/>
                        <a:cs typeface="Calibri"/>
                        <a:sym typeface="Calibri"/>
                      </a:endParaRPr>
                    </a:p>
                  </a:txBody>
                  <a:tcPr marL="91450" marR="91450" marT="45725" marB="457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endParaRPr sz="2400"/>
                    </a:p>
                  </a:txBody>
                  <a:tcPr marL="91450" marR="91450" marT="45725" marB="457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endParaRPr sz="2400"/>
                    </a:p>
                  </a:txBody>
                  <a:tcPr marL="91450" marR="91450" marT="45725" marB="457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extLst>
                  <a:ext uri="{0D108BD9-81ED-4DB2-BD59-A6C34878D82A}">
                    <a16:rowId xmlns:a16="http://schemas.microsoft.com/office/drawing/2014/main" val="10001"/>
                  </a:ext>
                </a:extLst>
              </a:tr>
              <a:tr h="441900">
                <a:tc>
                  <a:txBody>
                    <a:bodyPr/>
                    <a:lstStyle/>
                    <a:p>
                      <a:pPr marL="0" marR="0" lvl="0" indent="0" algn="ctr" rtl="0">
                        <a:lnSpc>
                          <a:spcPct val="100000"/>
                        </a:lnSpc>
                        <a:spcBef>
                          <a:spcPts val="0"/>
                        </a:spcBef>
                        <a:spcAft>
                          <a:spcPts val="0"/>
                        </a:spcAft>
                        <a:buClr>
                          <a:srgbClr val="000000"/>
                        </a:buClr>
                        <a:buSzPts val="1800"/>
                        <a:buFont typeface="Arial"/>
                        <a:buNone/>
                      </a:pPr>
                      <a:r>
                        <a:rPr lang="en-IE" sz="2400" b="1" i="1">
                          <a:solidFill>
                            <a:srgbClr val="000000"/>
                          </a:solidFill>
                          <a:latin typeface="Calibri"/>
                          <a:ea typeface="Calibri"/>
                          <a:cs typeface="Calibri"/>
                          <a:sym typeface="Calibri"/>
                        </a:rPr>
                        <a:t>road</a:t>
                      </a:r>
                      <a:endParaRPr sz="2400" b="1" u="none" strike="noStrike" cap="none">
                        <a:solidFill>
                          <a:srgbClr val="000000"/>
                        </a:solidFill>
                        <a:latin typeface="Calibri"/>
                        <a:ea typeface="Calibri"/>
                        <a:cs typeface="Calibri"/>
                        <a:sym typeface="Calibri"/>
                      </a:endParaRPr>
                    </a:p>
                  </a:txBody>
                  <a:tcPr marL="91450" marR="91450" marT="45725" marB="457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endParaRPr sz="2400"/>
                    </a:p>
                  </a:txBody>
                  <a:tcPr marL="91450" marR="91450" marT="45725" marB="457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endParaRPr sz="2400"/>
                    </a:p>
                  </a:txBody>
                  <a:tcPr marL="91450" marR="91450" marT="45725" marB="457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extLst>
                  <a:ext uri="{0D108BD9-81ED-4DB2-BD59-A6C34878D82A}">
                    <a16:rowId xmlns:a16="http://schemas.microsoft.com/office/drawing/2014/main" val="10002"/>
                  </a:ext>
                </a:extLst>
              </a:tr>
            </a:tbl>
          </a:graphicData>
        </a:graphic>
      </p:graphicFrame>
      <p:graphicFrame>
        <p:nvGraphicFramePr>
          <p:cNvPr id="1051" name="Google Shape;1051;p81"/>
          <p:cNvGraphicFramePr/>
          <p:nvPr/>
        </p:nvGraphicFramePr>
        <p:xfrm>
          <a:off x="6212424" y="2743172"/>
          <a:ext cx="3000000" cy="3000000"/>
        </p:xfrm>
        <a:graphic>
          <a:graphicData uri="http://schemas.openxmlformats.org/drawingml/2006/table">
            <a:tbl>
              <a:tblPr firstRow="1" bandRow="1">
                <a:noFill/>
              </a:tblPr>
              <a:tblGrid>
                <a:gridCol w="1253475">
                  <a:extLst>
                    <a:ext uri="{9D8B030D-6E8A-4147-A177-3AD203B41FA5}">
                      <a16:colId xmlns:a16="http://schemas.microsoft.com/office/drawing/2014/main" val="20000"/>
                    </a:ext>
                  </a:extLst>
                </a:gridCol>
                <a:gridCol w="1849200">
                  <a:extLst>
                    <a:ext uri="{9D8B030D-6E8A-4147-A177-3AD203B41FA5}">
                      <a16:colId xmlns:a16="http://schemas.microsoft.com/office/drawing/2014/main" val="20001"/>
                    </a:ext>
                  </a:extLst>
                </a:gridCol>
                <a:gridCol w="1849200">
                  <a:extLst>
                    <a:ext uri="{9D8B030D-6E8A-4147-A177-3AD203B41FA5}">
                      <a16:colId xmlns:a16="http://schemas.microsoft.com/office/drawing/2014/main" val="20002"/>
                    </a:ext>
                  </a:extLst>
                </a:gridCol>
              </a:tblGrid>
              <a:tr h="441900">
                <a:tc>
                  <a:txBody>
                    <a:bodyPr/>
                    <a:lstStyle/>
                    <a:p>
                      <a:pPr marL="0" marR="0" lvl="0" indent="0" algn="ctr" rtl="0">
                        <a:lnSpc>
                          <a:spcPct val="100000"/>
                        </a:lnSpc>
                        <a:spcBef>
                          <a:spcPts val="0"/>
                        </a:spcBef>
                        <a:spcAft>
                          <a:spcPts val="0"/>
                        </a:spcAft>
                        <a:buClr>
                          <a:srgbClr val="000000"/>
                        </a:buClr>
                        <a:buSzPts val="1800"/>
                        <a:buFont typeface="Arial"/>
                        <a:buNone/>
                      </a:pPr>
                      <a:endParaRPr sz="2400" u="none" strike="noStrike" cap="none">
                        <a:solidFill>
                          <a:srgbClr val="000000"/>
                        </a:solidFill>
                        <a:latin typeface="Calibri"/>
                        <a:ea typeface="Calibri"/>
                        <a:cs typeface="Calibri"/>
                        <a:sym typeface="Calibri"/>
                      </a:endParaRPr>
                    </a:p>
                  </a:txBody>
                  <a:tcPr marL="91450" marR="91450" marT="45725" marB="457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n-IE" sz="2400" i="1">
                          <a:solidFill>
                            <a:srgbClr val="000000"/>
                          </a:solidFill>
                          <a:latin typeface="Calibri"/>
                          <a:ea typeface="Calibri"/>
                          <a:cs typeface="Calibri"/>
                          <a:sym typeface="Calibri"/>
                        </a:rPr>
                        <a:t>V(drive)</a:t>
                      </a:r>
                      <a:endParaRPr sz="2400" i="1" u="none" strike="noStrike" cap="none">
                        <a:solidFill>
                          <a:srgbClr val="000000"/>
                        </a:solidFill>
                        <a:latin typeface="Calibri"/>
                        <a:ea typeface="Calibri"/>
                        <a:cs typeface="Calibri"/>
                        <a:sym typeface="Calibri"/>
                      </a:endParaRPr>
                    </a:p>
                  </a:txBody>
                  <a:tcPr marL="91450" marR="91450" marT="45725" marB="457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2400" i="1">
                          <a:solidFill>
                            <a:srgbClr val="000000"/>
                          </a:solidFill>
                          <a:latin typeface="Calibri"/>
                          <a:ea typeface="Calibri"/>
                          <a:cs typeface="Calibri"/>
                          <a:sym typeface="Calibri"/>
                        </a:rPr>
                        <a:t>V(park)</a:t>
                      </a:r>
                      <a:endParaRPr sz="2400" u="none" strike="noStrike" cap="none">
                        <a:solidFill>
                          <a:srgbClr val="000000"/>
                        </a:solidFill>
                        <a:latin typeface="Calibri"/>
                        <a:ea typeface="Calibri"/>
                        <a:cs typeface="Calibri"/>
                        <a:sym typeface="Calibri"/>
                      </a:endParaRPr>
                    </a:p>
                  </a:txBody>
                  <a:tcPr marL="91450" marR="91450" marT="45725" marB="457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441900">
                <a:tc>
                  <a:txBody>
                    <a:bodyPr/>
                    <a:lstStyle/>
                    <a:p>
                      <a:pPr marL="0" marR="0" lvl="0" indent="0" algn="ctr" rtl="0">
                        <a:lnSpc>
                          <a:spcPct val="100000"/>
                        </a:lnSpc>
                        <a:spcBef>
                          <a:spcPts val="0"/>
                        </a:spcBef>
                        <a:spcAft>
                          <a:spcPts val="0"/>
                        </a:spcAft>
                        <a:buClr>
                          <a:srgbClr val="000000"/>
                        </a:buClr>
                        <a:buSzPts val="1800"/>
                        <a:buFont typeface="Arial"/>
                        <a:buNone/>
                      </a:pPr>
                      <a:r>
                        <a:rPr lang="en-IE" sz="2400" b="1" i="1">
                          <a:solidFill>
                            <a:srgbClr val="000000"/>
                          </a:solidFill>
                          <a:latin typeface="Calibri"/>
                          <a:ea typeface="Calibri"/>
                          <a:cs typeface="Calibri"/>
                          <a:sym typeface="Calibri"/>
                        </a:rPr>
                        <a:t>V(car)</a:t>
                      </a:r>
                      <a:endParaRPr sz="2400" b="1" u="none" strike="noStrike" cap="none">
                        <a:solidFill>
                          <a:srgbClr val="000000"/>
                        </a:solidFill>
                        <a:latin typeface="Calibri"/>
                        <a:ea typeface="Calibri"/>
                        <a:cs typeface="Calibri"/>
                        <a:sym typeface="Calibri"/>
                      </a:endParaRPr>
                    </a:p>
                  </a:txBody>
                  <a:tcPr marL="91450" marR="91450" marT="45725" marB="457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endParaRPr sz="2400"/>
                    </a:p>
                  </a:txBody>
                  <a:tcPr marL="91450" marR="91450" marT="45725" marB="457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endParaRPr sz="2400"/>
                    </a:p>
                  </a:txBody>
                  <a:tcPr marL="91450" marR="91450" marT="45725" marB="457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extLst>
                  <a:ext uri="{0D108BD9-81ED-4DB2-BD59-A6C34878D82A}">
                    <a16:rowId xmlns:a16="http://schemas.microsoft.com/office/drawing/2014/main" val="10001"/>
                  </a:ext>
                </a:extLst>
              </a:tr>
              <a:tr h="441900">
                <a:tc>
                  <a:txBody>
                    <a:bodyPr/>
                    <a:lstStyle/>
                    <a:p>
                      <a:pPr marL="0" marR="0" lvl="0" indent="0" algn="ctr" rtl="0">
                        <a:lnSpc>
                          <a:spcPct val="100000"/>
                        </a:lnSpc>
                        <a:spcBef>
                          <a:spcPts val="0"/>
                        </a:spcBef>
                        <a:spcAft>
                          <a:spcPts val="0"/>
                        </a:spcAft>
                        <a:buClr>
                          <a:srgbClr val="000000"/>
                        </a:buClr>
                        <a:buSzPts val="1800"/>
                        <a:buFont typeface="Arial"/>
                        <a:buNone/>
                      </a:pPr>
                      <a:r>
                        <a:rPr lang="en-IE" sz="2400" b="1" i="1">
                          <a:solidFill>
                            <a:srgbClr val="000000"/>
                          </a:solidFill>
                          <a:latin typeface="Calibri"/>
                          <a:ea typeface="Calibri"/>
                          <a:cs typeface="Calibri"/>
                          <a:sym typeface="Calibri"/>
                        </a:rPr>
                        <a:t>V(road)</a:t>
                      </a:r>
                      <a:endParaRPr sz="2400" b="1" u="none" strike="noStrike" cap="none">
                        <a:solidFill>
                          <a:srgbClr val="000000"/>
                        </a:solidFill>
                        <a:latin typeface="Calibri"/>
                        <a:ea typeface="Calibri"/>
                        <a:cs typeface="Calibri"/>
                        <a:sym typeface="Calibri"/>
                      </a:endParaRPr>
                    </a:p>
                  </a:txBody>
                  <a:tcPr marL="91450" marR="91450" marT="45725" marB="457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endParaRPr sz="2400"/>
                    </a:p>
                  </a:txBody>
                  <a:tcPr marL="91450" marR="91450" marT="45725" marB="457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endParaRPr sz="2400"/>
                    </a:p>
                  </a:txBody>
                  <a:tcPr marL="91450" marR="91450" marT="45725" marB="457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extLst>
                  <a:ext uri="{0D108BD9-81ED-4DB2-BD59-A6C34878D82A}">
                    <a16:rowId xmlns:a16="http://schemas.microsoft.com/office/drawing/2014/main" val="10002"/>
                  </a:ext>
                </a:extLst>
              </a:tr>
            </a:tbl>
          </a:graphicData>
        </a:graphic>
      </p:graphicFrame>
      <p:sp>
        <p:nvSpPr>
          <p:cNvPr id="1052" name="Google Shape;1052;p81"/>
          <p:cNvSpPr/>
          <p:nvPr/>
        </p:nvSpPr>
        <p:spPr>
          <a:xfrm>
            <a:off x="5068375" y="2743175"/>
            <a:ext cx="851700" cy="1371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81"/>
          <p:cNvSpPr txBox="1">
            <a:spLocks noGrp="1"/>
          </p:cNvSpPr>
          <p:nvPr>
            <p:ph type="body" idx="1"/>
          </p:nvPr>
        </p:nvSpPr>
        <p:spPr>
          <a:xfrm>
            <a:off x="838200" y="1520825"/>
            <a:ext cx="10515600" cy="917700"/>
          </a:xfrm>
          <a:prstGeom prst="rect">
            <a:avLst/>
          </a:prstGeom>
          <a:noFill/>
          <a:ln>
            <a:noFill/>
          </a:ln>
        </p:spPr>
        <p:txBody>
          <a:bodyPr spcFirstLastPara="1" wrap="square" lIns="91425" tIns="91425" rIns="91425" bIns="91425" anchor="t" anchorCtr="0">
            <a:noAutofit/>
          </a:bodyPr>
          <a:lstStyle/>
          <a:p>
            <a:pPr marL="0" marR="0" lvl="1" indent="0" algn="l" rtl="0">
              <a:lnSpc>
                <a:spcPct val="100000"/>
              </a:lnSpc>
              <a:spcBef>
                <a:spcPts val="1000"/>
              </a:spcBef>
              <a:spcAft>
                <a:spcPts val="0"/>
              </a:spcAft>
              <a:buClr>
                <a:srgbClr val="3F3F3F"/>
              </a:buClr>
              <a:buSzPts val="2400"/>
              <a:buFont typeface="Arial"/>
              <a:buNone/>
            </a:pPr>
            <a:r>
              <a:rPr lang="en-IE" sz="2800">
                <a:solidFill>
                  <a:schemeClr val="dk1"/>
                </a:solidFill>
              </a:rPr>
              <a:t>Co-occurrence matrix over vectors instead of words</a:t>
            </a:r>
            <a:endParaRPr sz="2800"/>
          </a:p>
          <a:p>
            <a:pPr marL="0" lvl="1" indent="0" algn="l" rtl="0">
              <a:lnSpc>
                <a:spcPct val="100000"/>
              </a:lnSpc>
              <a:spcBef>
                <a:spcPts val="1000"/>
              </a:spcBef>
              <a:spcAft>
                <a:spcPts val="1000"/>
              </a:spcAft>
              <a:buClr>
                <a:srgbClr val="3F3F3F"/>
              </a:buClr>
              <a:buSzPts val="2400"/>
              <a:buFont typeface="Arial"/>
              <a:buNone/>
            </a:pPr>
            <a:endParaRPr sz="2800">
              <a:solidFill>
                <a:schemeClr val="dk1"/>
              </a:solidFill>
            </a:endParaRPr>
          </a:p>
        </p:txBody>
      </p:sp>
    </p:spTree>
    <p:extLst>
      <p:ext uri="{BB962C8B-B14F-4D97-AF65-F5344CB8AC3E}">
        <p14:creationId xmlns:p14="http://schemas.microsoft.com/office/powerpoint/2010/main" val="3590776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82"/>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Prediction</a:t>
            </a:r>
            <a:endParaRPr/>
          </a:p>
        </p:txBody>
      </p:sp>
      <p:sp>
        <p:nvSpPr>
          <p:cNvPr id="1059" name="Google Shape;1059;p82"/>
          <p:cNvSpPr txBox="1">
            <a:spLocks noGrp="1"/>
          </p:cNvSpPr>
          <p:nvPr>
            <p:ph type="body" idx="1"/>
          </p:nvPr>
        </p:nvSpPr>
        <p:spPr>
          <a:xfrm>
            <a:off x="838200" y="1825625"/>
            <a:ext cx="10515600" cy="1758300"/>
          </a:xfrm>
          <a:prstGeom prst="rect">
            <a:avLst/>
          </a:prstGeom>
          <a:noFill/>
          <a:ln>
            <a:noFill/>
          </a:ln>
        </p:spPr>
        <p:txBody>
          <a:bodyPr spcFirstLastPara="1" wrap="square" lIns="91425" tIns="91425" rIns="91425" bIns="91425" anchor="t" anchorCtr="0">
            <a:noAutofit/>
          </a:bodyPr>
          <a:lstStyle/>
          <a:p>
            <a:pPr marL="0" lvl="1" indent="0" algn="l" rtl="0">
              <a:lnSpc>
                <a:spcPct val="100000"/>
              </a:lnSpc>
              <a:spcBef>
                <a:spcPts val="1000"/>
              </a:spcBef>
              <a:spcAft>
                <a:spcPts val="0"/>
              </a:spcAft>
              <a:buClr>
                <a:srgbClr val="3F3F3F"/>
              </a:buClr>
              <a:buSzPts val="2400"/>
              <a:buFont typeface="Arial"/>
              <a:buNone/>
            </a:pPr>
            <a:r>
              <a:rPr lang="en-IE" sz="2800">
                <a:solidFill>
                  <a:schemeClr val="dk1"/>
                </a:solidFill>
              </a:rPr>
              <a:t>Predict co-occurrence contexts instead of counting as with DSMs</a:t>
            </a:r>
            <a:endParaRPr sz="2800">
              <a:solidFill>
                <a:schemeClr val="dk1"/>
              </a:solidFill>
            </a:endParaRPr>
          </a:p>
          <a:p>
            <a:pPr marL="0" lvl="1" indent="0" algn="l" rtl="0">
              <a:lnSpc>
                <a:spcPct val="100000"/>
              </a:lnSpc>
              <a:spcBef>
                <a:spcPts val="1000"/>
              </a:spcBef>
              <a:spcAft>
                <a:spcPts val="0"/>
              </a:spcAft>
              <a:buClr>
                <a:srgbClr val="3F3F3F"/>
              </a:buClr>
              <a:buSzPts val="2400"/>
              <a:buFont typeface="Arial"/>
              <a:buNone/>
            </a:pPr>
            <a:r>
              <a:rPr lang="en-IE" sz="2800">
                <a:solidFill>
                  <a:schemeClr val="dk1"/>
                </a:solidFill>
              </a:rPr>
              <a:t>Use </a:t>
            </a:r>
            <a:r>
              <a:rPr lang="en-IE" sz="2800" b="1">
                <a:solidFill>
                  <a:schemeClr val="dk1"/>
                </a:solidFill>
              </a:rPr>
              <a:t>language models</a:t>
            </a:r>
            <a:r>
              <a:rPr lang="en-IE" sz="2800">
                <a:solidFill>
                  <a:schemeClr val="dk1"/>
                </a:solidFill>
              </a:rPr>
              <a:t> to assign a co-occurrence probability to a sequence of words (bigrams here)</a:t>
            </a:r>
            <a:endParaRPr sz="2800">
              <a:solidFill>
                <a:schemeClr val="dk1"/>
              </a:solidFill>
            </a:endParaRPr>
          </a:p>
          <a:p>
            <a:pPr marL="0" lvl="1" indent="0" algn="l" rtl="0">
              <a:lnSpc>
                <a:spcPct val="100000"/>
              </a:lnSpc>
              <a:spcBef>
                <a:spcPts val="1000"/>
              </a:spcBef>
              <a:spcAft>
                <a:spcPts val="1000"/>
              </a:spcAft>
              <a:buClr>
                <a:srgbClr val="3F3F3F"/>
              </a:buClr>
              <a:buSzPts val="2400"/>
              <a:buFont typeface="Arial"/>
              <a:buNone/>
            </a:pPr>
            <a:endParaRPr sz="2800">
              <a:solidFill>
                <a:schemeClr val="dk1"/>
              </a:solidFill>
            </a:endParaRPr>
          </a:p>
        </p:txBody>
      </p:sp>
      <p:pic>
        <p:nvPicPr>
          <p:cNvPr id="1060" name="Google Shape;1060;p82"/>
          <p:cNvPicPr preferRelativeResize="0"/>
          <p:nvPr/>
        </p:nvPicPr>
        <p:blipFill rotWithShape="1">
          <a:blip r:embed="rId3">
            <a:alphaModFix/>
          </a:blip>
          <a:srcRect l="40615" t="56439" r="11037" b="28571"/>
          <a:stretch/>
        </p:blipFill>
        <p:spPr>
          <a:xfrm>
            <a:off x="1595375" y="3751725"/>
            <a:ext cx="7977350" cy="1391151"/>
          </a:xfrm>
          <a:prstGeom prst="rect">
            <a:avLst/>
          </a:prstGeom>
          <a:noFill/>
          <a:ln>
            <a:noFill/>
          </a:ln>
        </p:spPr>
      </p:pic>
      <p:sp>
        <p:nvSpPr>
          <p:cNvPr id="1061" name="Google Shape;1061;p82"/>
          <p:cNvSpPr txBox="1"/>
          <p:nvPr/>
        </p:nvSpPr>
        <p:spPr>
          <a:xfrm>
            <a:off x="5755700" y="6071025"/>
            <a:ext cx="6198900" cy="3651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IE" sz="1200" i="1"/>
              <a:t>Formula from </a:t>
            </a:r>
            <a:r>
              <a:rPr lang="en-IE" sz="1200" b="0" i="1" u="sng" strike="noStrike" cap="none">
                <a:solidFill>
                  <a:schemeClr val="hlink"/>
                </a:solidFill>
                <a:latin typeface="Arial"/>
                <a:ea typeface="Arial"/>
                <a:cs typeface="Arial"/>
                <a:sym typeface="Arial"/>
                <a:hlinkClick r:id="rId4"/>
              </a:rPr>
              <a:t>https://cs224d.stanford.edu/lecture_notes/LectureNotes1.pdf</a:t>
            </a:r>
            <a:r>
              <a:rPr lang="en-IE" sz="1200" b="0" i="1" u="none" strike="noStrike" cap="none">
                <a:solidFill>
                  <a:srgbClr val="000000"/>
                </a:solidFill>
                <a:latin typeface="Arial"/>
                <a:ea typeface="Arial"/>
                <a:cs typeface="Arial"/>
                <a:sym typeface="Arial"/>
              </a:rPr>
              <a:t> </a:t>
            </a:r>
            <a:endParaRPr sz="1200" b="0" i="1" u="none" strike="noStrike" cap="none">
              <a:solidFill>
                <a:srgbClr val="000000"/>
              </a:solidFill>
              <a:latin typeface="Arial"/>
              <a:ea typeface="Arial"/>
              <a:cs typeface="Arial"/>
              <a:sym typeface="Arial"/>
            </a:endParaRPr>
          </a:p>
        </p:txBody>
      </p:sp>
      <p:sp>
        <p:nvSpPr>
          <p:cNvPr id="1062" name="Google Shape;1062;p82"/>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192</a:t>
            </a:fld>
            <a:endParaRPr/>
          </a:p>
        </p:txBody>
      </p:sp>
    </p:spTree>
    <p:extLst>
      <p:ext uri="{BB962C8B-B14F-4D97-AF65-F5344CB8AC3E}">
        <p14:creationId xmlns:p14="http://schemas.microsoft.com/office/powerpoint/2010/main" val="2156253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8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Dimensionality Reduction </a:t>
            </a:r>
            <a:endParaRPr/>
          </a:p>
        </p:txBody>
      </p:sp>
      <p:sp>
        <p:nvSpPr>
          <p:cNvPr id="1068" name="Google Shape;1068;p83"/>
          <p:cNvSpPr txBox="1">
            <a:spLocks noGrp="1"/>
          </p:cNvSpPr>
          <p:nvPr>
            <p:ph type="body" idx="1"/>
          </p:nvPr>
        </p:nvSpPr>
        <p:spPr>
          <a:xfrm>
            <a:off x="838200" y="1825625"/>
            <a:ext cx="9953100" cy="2120100"/>
          </a:xfrm>
          <a:prstGeom prst="rect">
            <a:avLst/>
          </a:prstGeom>
          <a:noFill/>
          <a:ln>
            <a:noFill/>
          </a:ln>
        </p:spPr>
        <p:txBody>
          <a:bodyPr spcFirstLastPara="1" wrap="square" lIns="91425" tIns="91425" rIns="91425" bIns="91425" anchor="t" anchorCtr="0">
            <a:noAutofit/>
          </a:bodyPr>
          <a:lstStyle/>
          <a:p>
            <a:pPr marL="0" lvl="2" indent="0" algn="l" rtl="0">
              <a:lnSpc>
                <a:spcPct val="100000"/>
              </a:lnSpc>
              <a:spcBef>
                <a:spcPts val="1000"/>
              </a:spcBef>
              <a:spcAft>
                <a:spcPts val="0"/>
              </a:spcAft>
              <a:buClr>
                <a:srgbClr val="3F3F3F"/>
              </a:buClr>
              <a:buSzPts val="2000"/>
              <a:buFont typeface="Arial"/>
              <a:buNone/>
            </a:pPr>
            <a:r>
              <a:rPr lang="en-IE" sz="2800">
                <a:solidFill>
                  <a:schemeClr val="dk1"/>
                </a:solidFill>
              </a:rPr>
              <a:t>Reduce a high-dimensional vector space with long sparse vectors of many dimensions into </a:t>
            </a:r>
            <a:r>
              <a:rPr lang="en-IE" sz="2800" b="1">
                <a:solidFill>
                  <a:schemeClr val="dk1"/>
                </a:solidFill>
              </a:rPr>
              <a:t>low-dimensional embeddings</a:t>
            </a:r>
            <a:r>
              <a:rPr lang="en-IE" sz="2800">
                <a:solidFill>
                  <a:schemeClr val="dk1"/>
                </a:solidFill>
              </a:rPr>
              <a:t> of short dense vectors of limited dimensions that are expressive for a given task</a:t>
            </a:r>
            <a:endParaRPr sz="2800">
              <a:solidFill>
                <a:schemeClr val="dk1"/>
              </a:solidFill>
            </a:endParaRPr>
          </a:p>
        </p:txBody>
      </p:sp>
      <p:sp>
        <p:nvSpPr>
          <p:cNvPr id="1069" name="Google Shape;1069;p83"/>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193</a:t>
            </a:fld>
            <a:endParaRPr/>
          </a:p>
        </p:txBody>
      </p:sp>
    </p:spTree>
    <p:extLst>
      <p:ext uri="{BB962C8B-B14F-4D97-AF65-F5344CB8AC3E}">
        <p14:creationId xmlns:p14="http://schemas.microsoft.com/office/powerpoint/2010/main" val="11626133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84"/>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One-Hot Vectors</a:t>
            </a:r>
            <a:endParaRPr>
              <a:solidFill>
                <a:srgbClr val="FF0000"/>
              </a:solidFill>
            </a:endParaRPr>
          </a:p>
        </p:txBody>
      </p:sp>
      <p:sp>
        <p:nvSpPr>
          <p:cNvPr id="1075" name="Google Shape;1075;p84"/>
          <p:cNvSpPr txBox="1">
            <a:spLocks noGrp="1"/>
          </p:cNvSpPr>
          <p:nvPr>
            <p:ph type="body" idx="1"/>
          </p:nvPr>
        </p:nvSpPr>
        <p:spPr>
          <a:xfrm>
            <a:off x="838200" y="1866375"/>
            <a:ext cx="10277100" cy="1816200"/>
          </a:xfrm>
          <a:prstGeom prst="rect">
            <a:avLst/>
          </a:prstGeom>
          <a:noFill/>
          <a:ln>
            <a:noFill/>
          </a:ln>
        </p:spPr>
        <p:txBody>
          <a:bodyPr spcFirstLastPara="1" wrap="square" lIns="91425" tIns="91425" rIns="91425" bIns="91425" anchor="t" anchorCtr="0">
            <a:noAutofit/>
          </a:bodyPr>
          <a:lstStyle/>
          <a:p>
            <a:pPr marL="0" lvl="2" indent="0" algn="l" rtl="0">
              <a:lnSpc>
                <a:spcPct val="100000"/>
              </a:lnSpc>
              <a:spcBef>
                <a:spcPts val="1000"/>
              </a:spcBef>
              <a:spcAft>
                <a:spcPts val="0"/>
              </a:spcAft>
              <a:buClr>
                <a:srgbClr val="3F3F3F"/>
              </a:buClr>
              <a:buSzPts val="2000"/>
              <a:buFont typeface="Arial"/>
              <a:buNone/>
            </a:pPr>
            <a:r>
              <a:rPr lang="en-IE" sz="2800">
                <a:solidFill>
                  <a:srgbClr val="000000"/>
                </a:solidFill>
              </a:rPr>
              <a:t>Initialize </a:t>
            </a:r>
            <a:r>
              <a:rPr lang="en-IE" sz="2800">
                <a:solidFill>
                  <a:schemeClr val="dk1"/>
                </a:solidFill>
              </a:rPr>
              <a:t>high-dimensional vector space </a:t>
            </a:r>
            <a:r>
              <a:rPr lang="en-IE" sz="2800">
                <a:solidFill>
                  <a:srgbClr val="000000"/>
                </a:solidFill>
              </a:rPr>
              <a:t>with </a:t>
            </a:r>
            <a:r>
              <a:rPr lang="en-IE" sz="2800" b="1">
                <a:solidFill>
                  <a:srgbClr val="000000"/>
                </a:solidFill>
              </a:rPr>
              <a:t>one-hot vectors</a:t>
            </a:r>
            <a:r>
              <a:rPr lang="en-IE" sz="2800">
                <a:solidFill>
                  <a:srgbClr val="000000"/>
                </a:solidFill>
              </a:rPr>
              <a:t>: sparse word representations over a vocabulary V with length |V|</a:t>
            </a:r>
            <a:endParaRPr sz="2800">
              <a:solidFill>
                <a:srgbClr val="000000"/>
              </a:solidFill>
            </a:endParaRPr>
          </a:p>
          <a:p>
            <a:pPr marL="0" lvl="2" indent="0" algn="l" rtl="0">
              <a:lnSpc>
                <a:spcPct val="100000"/>
              </a:lnSpc>
              <a:spcBef>
                <a:spcPts val="1000"/>
              </a:spcBef>
              <a:spcAft>
                <a:spcPts val="0"/>
              </a:spcAft>
              <a:buClr>
                <a:srgbClr val="3F3F3F"/>
              </a:buClr>
              <a:buSzPts val="2000"/>
              <a:buFont typeface="Arial"/>
              <a:buNone/>
            </a:pPr>
            <a:r>
              <a:rPr lang="en-IE" sz="2800">
                <a:solidFill>
                  <a:srgbClr val="000000"/>
                </a:solidFill>
              </a:rPr>
              <a:t>For example:</a:t>
            </a:r>
            <a:endParaRPr sz="2800">
              <a:solidFill>
                <a:srgbClr val="000000"/>
              </a:solidFill>
            </a:endParaRPr>
          </a:p>
          <a:p>
            <a:pPr marL="0" lvl="2" indent="0" algn="l" rtl="0">
              <a:lnSpc>
                <a:spcPct val="100000"/>
              </a:lnSpc>
              <a:spcBef>
                <a:spcPts val="1000"/>
              </a:spcBef>
              <a:spcAft>
                <a:spcPts val="1000"/>
              </a:spcAft>
              <a:buClr>
                <a:srgbClr val="3F3F3F"/>
              </a:buClr>
              <a:buSzPts val="2000"/>
              <a:buFont typeface="Arial"/>
              <a:buNone/>
            </a:pPr>
            <a:endParaRPr sz="2400">
              <a:solidFill>
                <a:srgbClr val="FF0000"/>
              </a:solidFill>
            </a:endParaRPr>
          </a:p>
        </p:txBody>
      </p:sp>
      <p:graphicFrame>
        <p:nvGraphicFramePr>
          <p:cNvPr id="1076" name="Google Shape;1076;p84"/>
          <p:cNvGraphicFramePr/>
          <p:nvPr/>
        </p:nvGraphicFramePr>
        <p:xfrm>
          <a:off x="922866" y="3903118"/>
          <a:ext cx="3000000" cy="3000000"/>
        </p:xfrm>
        <a:graphic>
          <a:graphicData uri="http://schemas.openxmlformats.org/drawingml/2006/table">
            <a:tbl>
              <a:tblPr firstRow="1" bandRow="1">
                <a:noFill/>
              </a:tblPr>
              <a:tblGrid>
                <a:gridCol w="604250">
                  <a:extLst>
                    <a:ext uri="{9D8B030D-6E8A-4147-A177-3AD203B41FA5}">
                      <a16:colId xmlns:a16="http://schemas.microsoft.com/office/drawing/2014/main" val="20000"/>
                    </a:ext>
                  </a:extLst>
                </a:gridCol>
                <a:gridCol w="644850">
                  <a:extLst>
                    <a:ext uri="{9D8B030D-6E8A-4147-A177-3AD203B41FA5}">
                      <a16:colId xmlns:a16="http://schemas.microsoft.com/office/drawing/2014/main" val="20001"/>
                    </a:ext>
                  </a:extLst>
                </a:gridCol>
                <a:gridCol w="542525">
                  <a:extLst>
                    <a:ext uri="{9D8B030D-6E8A-4147-A177-3AD203B41FA5}">
                      <a16:colId xmlns:a16="http://schemas.microsoft.com/office/drawing/2014/main" val="20002"/>
                    </a:ext>
                  </a:extLst>
                </a:gridCol>
                <a:gridCol w="620025">
                  <a:extLst>
                    <a:ext uri="{9D8B030D-6E8A-4147-A177-3AD203B41FA5}">
                      <a16:colId xmlns:a16="http://schemas.microsoft.com/office/drawing/2014/main" val="20003"/>
                    </a:ext>
                  </a:extLst>
                </a:gridCol>
                <a:gridCol w="542525">
                  <a:extLst>
                    <a:ext uri="{9D8B030D-6E8A-4147-A177-3AD203B41FA5}">
                      <a16:colId xmlns:a16="http://schemas.microsoft.com/office/drawing/2014/main" val="20004"/>
                    </a:ext>
                  </a:extLst>
                </a:gridCol>
                <a:gridCol w="542525">
                  <a:extLst>
                    <a:ext uri="{9D8B030D-6E8A-4147-A177-3AD203B41FA5}">
                      <a16:colId xmlns:a16="http://schemas.microsoft.com/office/drawing/2014/main" val="20005"/>
                    </a:ext>
                  </a:extLst>
                </a:gridCol>
                <a:gridCol w="555225">
                  <a:extLst>
                    <a:ext uri="{9D8B030D-6E8A-4147-A177-3AD203B41FA5}">
                      <a16:colId xmlns:a16="http://schemas.microsoft.com/office/drawing/2014/main" val="20006"/>
                    </a:ext>
                  </a:extLst>
                </a:gridCol>
                <a:gridCol w="692800">
                  <a:extLst>
                    <a:ext uri="{9D8B030D-6E8A-4147-A177-3AD203B41FA5}">
                      <a16:colId xmlns:a16="http://schemas.microsoft.com/office/drawing/2014/main" val="20007"/>
                    </a:ext>
                  </a:extLst>
                </a:gridCol>
                <a:gridCol w="697000">
                  <a:extLst>
                    <a:ext uri="{9D8B030D-6E8A-4147-A177-3AD203B41FA5}">
                      <a16:colId xmlns:a16="http://schemas.microsoft.com/office/drawing/2014/main" val="20008"/>
                    </a:ext>
                  </a:extLst>
                </a:gridCol>
                <a:gridCol w="791775">
                  <a:extLst>
                    <a:ext uri="{9D8B030D-6E8A-4147-A177-3AD203B41FA5}">
                      <a16:colId xmlns:a16="http://schemas.microsoft.com/office/drawing/2014/main" val="20009"/>
                    </a:ext>
                  </a:extLst>
                </a:gridCol>
                <a:gridCol w="791775">
                  <a:extLst>
                    <a:ext uri="{9D8B030D-6E8A-4147-A177-3AD203B41FA5}">
                      <a16:colId xmlns:a16="http://schemas.microsoft.com/office/drawing/2014/main" val="20010"/>
                    </a:ext>
                  </a:extLst>
                </a:gridCol>
                <a:gridCol w="791775">
                  <a:extLst>
                    <a:ext uri="{9D8B030D-6E8A-4147-A177-3AD203B41FA5}">
                      <a16:colId xmlns:a16="http://schemas.microsoft.com/office/drawing/2014/main" val="20011"/>
                    </a:ext>
                  </a:extLst>
                </a:gridCol>
                <a:gridCol w="791775">
                  <a:extLst>
                    <a:ext uri="{9D8B030D-6E8A-4147-A177-3AD203B41FA5}">
                      <a16:colId xmlns:a16="http://schemas.microsoft.com/office/drawing/2014/main" val="20012"/>
                    </a:ext>
                  </a:extLst>
                </a:gridCol>
                <a:gridCol w="791775">
                  <a:extLst>
                    <a:ext uri="{9D8B030D-6E8A-4147-A177-3AD203B41FA5}">
                      <a16:colId xmlns:a16="http://schemas.microsoft.com/office/drawing/2014/main" val="20013"/>
                    </a:ext>
                  </a:extLst>
                </a:gridCol>
              </a:tblGrid>
              <a:tr h="370850">
                <a:tc>
                  <a:txBody>
                    <a:bodyPr/>
                    <a:lstStyle/>
                    <a:p>
                      <a:pPr marL="0" lvl="0" indent="0" algn="ctr" rtl="0">
                        <a:spcBef>
                          <a:spcPts val="0"/>
                        </a:spcBef>
                        <a:spcAft>
                          <a:spcPts val="0"/>
                        </a:spcAft>
                        <a:buClr>
                          <a:schemeClr val="dk1"/>
                        </a:buClr>
                        <a:buSzPts val="1100"/>
                        <a:buFont typeface="Arial"/>
                        <a:buNone/>
                      </a:pPr>
                      <a:r>
                        <a:rPr lang="en-IE" sz="2000">
                          <a:solidFill>
                            <a:schemeClr val="dk1"/>
                          </a:solidFill>
                          <a:latin typeface="Calibri"/>
                          <a:ea typeface="Calibri"/>
                          <a:cs typeface="Calibri"/>
                          <a:sym typeface="Calibri"/>
                        </a:rPr>
                        <a:t>V</a:t>
                      </a:r>
                      <a:endParaRPr sz="2000" i="1">
                        <a:solidFill>
                          <a:schemeClr val="dk1"/>
                        </a:solidFill>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gridSpan="13">
                  <a:txBody>
                    <a:bodyPr/>
                    <a:lstStyle/>
                    <a:p>
                      <a:pPr marL="0" lvl="0" indent="0" algn="ctr" rtl="0">
                        <a:spcBef>
                          <a:spcPts val="0"/>
                        </a:spcBef>
                        <a:spcAft>
                          <a:spcPts val="0"/>
                        </a:spcAft>
                        <a:buNone/>
                      </a:pPr>
                      <a:r>
                        <a:rPr lang="en-IE" sz="2000" b="1">
                          <a:solidFill>
                            <a:schemeClr val="dk1"/>
                          </a:solidFill>
                          <a:latin typeface="Calibri"/>
                          <a:ea typeface="Calibri"/>
                          <a:cs typeface="Calibri"/>
                          <a:sym typeface="Calibri"/>
                        </a:rPr>
                        <a:t>|V|</a:t>
                      </a:r>
                      <a:endParaRPr sz="2000" b="1">
                        <a:solidFill>
                          <a:schemeClr val="dk1"/>
                        </a:solidFill>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88450">
                <a:tc>
                  <a:txBody>
                    <a:bodyPr/>
                    <a:lstStyle/>
                    <a:p>
                      <a:pPr marL="0" marR="0" lvl="0" indent="0" algn="ctr" rtl="0">
                        <a:lnSpc>
                          <a:spcPct val="100000"/>
                        </a:lnSpc>
                        <a:spcBef>
                          <a:spcPts val="0"/>
                        </a:spcBef>
                        <a:spcAft>
                          <a:spcPts val="0"/>
                        </a:spcAft>
                        <a:buClr>
                          <a:srgbClr val="000000"/>
                        </a:buClr>
                        <a:buSzPts val="1800"/>
                        <a:buFont typeface="Arial"/>
                        <a:buNone/>
                      </a:pPr>
                      <a:r>
                        <a:rPr lang="en-IE" sz="2000" b="1" i="1">
                          <a:latin typeface="Calibri"/>
                          <a:ea typeface="Calibri"/>
                          <a:cs typeface="Calibri"/>
                          <a:sym typeface="Calibri"/>
                        </a:rPr>
                        <a:t>cat</a:t>
                      </a:r>
                      <a:endParaRPr sz="2000" b="1" i="1">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2000">
                          <a:latin typeface="Calibri"/>
                          <a:ea typeface="Calibri"/>
                          <a:cs typeface="Calibri"/>
                          <a:sym typeface="Calibri"/>
                        </a:rPr>
                        <a:t>1</a:t>
                      </a:r>
                      <a:endParaRPr sz="2000">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2000">
                          <a:latin typeface="Calibri"/>
                          <a:ea typeface="Calibri"/>
                          <a:cs typeface="Calibri"/>
                          <a:sym typeface="Calibri"/>
                        </a:rPr>
                        <a:t>0</a:t>
                      </a:r>
                      <a:endParaRPr sz="2000">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2000">
                          <a:latin typeface="Calibri"/>
                          <a:ea typeface="Calibri"/>
                          <a:cs typeface="Calibri"/>
                          <a:sym typeface="Calibri"/>
                        </a:rPr>
                        <a:t>0</a:t>
                      </a:r>
                      <a:endParaRPr sz="2000">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2000">
                          <a:latin typeface="Calibri"/>
                          <a:ea typeface="Calibri"/>
                          <a:cs typeface="Calibri"/>
                          <a:sym typeface="Calibri"/>
                        </a:rPr>
                        <a:t>0</a:t>
                      </a:r>
                      <a:endParaRPr sz="2000">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2000">
                          <a:latin typeface="Calibri"/>
                          <a:ea typeface="Calibri"/>
                          <a:cs typeface="Calibri"/>
                          <a:sym typeface="Calibri"/>
                        </a:rPr>
                        <a:t>0</a:t>
                      </a:r>
                      <a:endParaRPr sz="2000">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2000">
                          <a:latin typeface="Calibri"/>
                          <a:ea typeface="Calibri"/>
                          <a:cs typeface="Calibri"/>
                          <a:sym typeface="Calibri"/>
                        </a:rPr>
                        <a:t>0</a:t>
                      </a:r>
                      <a:endParaRPr sz="2000">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2000">
                          <a:latin typeface="Calibri"/>
                          <a:ea typeface="Calibri"/>
                          <a:cs typeface="Calibri"/>
                          <a:sym typeface="Calibri"/>
                        </a:rPr>
                        <a:t>0</a:t>
                      </a:r>
                      <a:endParaRPr sz="2000">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2000">
                          <a:latin typeface="Calibri"/>
                          <a:ea typeface="Calibri"/>
                          <a:cs typeface="Calibri"/>
                          <a:sym typeface="Calibri"/>
                        </a:rPr>
                        <a:t>0</a:t>
                      </a:r>
                      <a:endParaRPr sz="2000">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2000">
                          <a:latin typeface="Calibri"/>
                          <a:ea typeface="Calibri"/>
                          <a:cs typeface="Calibri"/>
                          <a:sym typeface="Calibri"/>
                        </a:rPr>
                        <a:t>0</a:t>
                      </a:r>
                      <a:endParaRPr sz="2000">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None/>
                      </a:pPr>
                      <a:r>
                        <a:rPr lang="en-IE" sz="2000">
                          <a:latin typeface="Calibri"/>
                          <a:ea typeface="Calibri"/>
                          <a:cs typeface="Calibri"/>
                          <a:sym typeface="Calibri"/>
                        </a:rPr>
                        <a:t>0</a:t>
                      </a:r>
                      <a:endParaRPr sz="2000">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None/>
                      </a:pPr>
                      <a:r>
                        <a:rPr lang="en-IE" sz="2000">
                          <a:latin typeface="Calibri"/>
                          <a:ea typeface="Calibri"/>
                          <a:cs typeface="Calibri"/>
                          <a:sym typeface="Calibri"/>
                        </a:rPr>
                        <a:t>0</a:t>
                      </a:r>
                      <a:endParaRPr sz="2000">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None/>
                      </a:pPr>
                      <a:r>
                        <a:rPr lang="en-IE" sz="2000">
                          <a:latin typeface="Calibri"/>
                          <a:ea typeface="Calibri"/>
                          <a:cs typeface="Calibri"/>
                          <a:sym typeface="Calibri"/>
                        </a:rPr>
                        <a:t>0</a:t>
                      </a:r>
                      <a:endParaRPr sz="2000">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None/>
                      </a:pPr>
                      <a:r>
                        <a:rPr lang="en-IE" sz="2000">
                          <a:latin typeface="Calibri"/>
                          <a:ea typeface="Calibri"/>
                          <a:cs typeface="Calibri"/>
                          <a:sym typeface="Calibri"/>
                        </a:rPr>
                        <a:t>0</a:t>
                      </a:r>
                      <a:endParaRPr sz="2000">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extLst>
                  <a:ext uri="{0D108BD9-81ED-4DB2-BD59-A6C34878D82A}">
                    <a16:rowId xmlns:a16="http://schemas.microsoft.com/office/drawing/2014/main" val="10001"/>
                  </a:ext>
                </a:extLst>
              </a:tr>
              <a:tr h="188450">
                <a:tc>
                  <a:txBody>
                    <a:bodyPr/>
                    <a:lstStyle/>
                    <a:p>
                      <a:pPr marL="0" marR="0" lvl="0" indent="0" algn="ctr" rtl="0">
                        <a:lnSpc>
                          <a:spcPct val="100000"/>
                        </a:lnSpc>
                        <a:spcBef>
                          <a:spcPts val="0"/>
                        </a:spcBef>
                        <a:spcAft>
                          <a:spcPts val="0"/>
                        </a:spcAft>
                        <a:buClr>
                          <a:srgbClr val="000000"/>
                        </a:buClr>
                        <a:buSzPts val="1800"/>
                        <a:buFont typeface="Arial"/>
                        <a:buNone/>
                      </a:pPr>
                      <a:r>
                        <a:rPr lang="en-IE" sz="2000" b="1" i="1">
                          <a:latin typeface="Calibri"/>
                          <a:ea typeface="Calibri"/>
                          <a:cs typeface="Calibri"/>
                          <a:sym typeface="Calibri"/>
                        </a:rPr>
                        <a:t>dog</a:t>
                      </a:r>
                      <a:endParaRPr sz="2000" b="1" i="1">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2000">
                          <a:latin typeface="Calibri"/>
                          <a:ea typeface="Calibri"/>
                          <a:cs typeface="Calibri"/>
                          <a:sym typeface="Calibri"/>
                        </a:rPr>
                        <a:t>0</a:t>
                      </a:r>
                      <a:endParaRPr sz="2000">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2000">
                          <a:latin typeface="Calibri"/>
                          <a:ea typeface="Calibri"/>
                          <a:cs typeface="Calibri"/>
                          <a:sym typeface="Calibri"/>
                        </a:rPr>
                        <a:t>1</a:t>
                      </a:r>
                      <a:endParaRPr sz="2000">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2000">
                          <a:latin typeface="Calibri"/>
                          <a:ea typeface="Calibri"/>
                          <a:cs typeface="Calibri"/>
                          <a:sym typeface="Calibri"/>
                        </a:rPr>
                        <a:t>0</a:t>
                      </a:r>
                      <a:endParaRPr sz="2000">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2000">
                          <a:latin typeface="Calibri"/>
                          <a:ea typeface="Calibri"/>
                          <a:cs typeface="Calibri"/>
                          <a:sym typeface="Calibri"/>
                        </a:rPr>
                        <a:t>0</a:t>
                      </a:r>
                      <a:endParaRPr sz="2000">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2000">
                          <a:latin typeface="Calibri"/>
                          <a:ea typeface="Calibri"/>
                          <a:cs typeface="Calibri"/>
                          <a:sym typeface="Calibri"/>
                        </a:rPr>
                        <a:t>0</a:t>
                      </a:r>
                      <a:endParaRPr sz="2000">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2000">
                          <a:latin typeface="Calibri"/>
                          <a:ea typeface="Calibri"/>
                          <a:cs typeface="Calibri"/>
                          <a:sym typeface="Calibri"/>
                        </a:rPr>
                        <a:t>0</a:t>
                      </a:r>
                      <a:endParaRPr sz="2000">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2000">
                          <a:latin typeface="Calibri"/>
                          <a:ea typeface="Calibri"/>
                          <a:cs typeface="Calibri"/>
                          <a:sym typeface="Calibri"/>
                        </a:rPr>
                        <a:t>0</a:t>
                      </a:r>
                      <a:endParaRPr sz="2000">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2000">
                          <a:latin typeface="Calibri"/>
                          <a:ea typeface="Calibri"/>
                          <a:cs typeface="Calibri"/>
                          <a:sym typeface="Calibri"/>
                        </a:rPr>
                        <a:t>0</a:t>
                      </a:r>
                      <a:endParaRPr sz="2000">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sz="2000">
                          <a:latin typeface="Calibri"/>
                          <a:ea typeface="Calibri"/>
                          <a:cs typeface="Calibri"/>
                          <a:sym typeface="Calibri"/>
                        </a:rPr>
                        <a:t>0</a:t>
                      </a:r>
                      <a:endParaRPr sz="2000">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None/>
                      </a:pPr>
                      <a:r>
                        <a:rPr lang="en-IE" sz="2000">
                          <a:latin typeface="Calibri"/>
                          <a:ea typeface="Calibri"/>
                          <a:cs typeface="Calibri"/>
                          <a:sym typeface="Calibri"/>
                        </a:rPr>
                        <a:t>0</a:t>
                      </a:r>
                      <a:endParaRPr sz="2000">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None/>
                      </a:pPr>
                      <a:r>
                        <a:rPr lang="en-IE" sz="2000">
                          <a:latin typeface="Calibri"/>
                          <a:ea typeface="Calibri"/>
                          <a:cs typeface="Calibri"/>
                          <a:sym typeface="Calibri"/>
                        </a:rPr>
                        <a:t>0</a:t>
                      </a:r>
                      <a:endParaRPr sz="2000">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None/>
                      </a:pPr>
                      <a:r>
                        <a:rPr lang="en-IE" sz="2000">
                          <a:latin typeface="Calibri"/>
                          <a:ea typeface="Calibri"/>
                          <a:cs typeface="Calibri"/>
                          <a:sym typeface="Calibri"/>
                        </a:rPr>
                        <a:t>0</a:t>
                      </a:r>
                      <a:endParaRPr sz="2000">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None/>
                      </a:pPr>
                      <a:r>
                        <a:rPr lang="en-IE" sz="2000">
                          <a:latin typeface="Calibri"/>
                          <a:ea typeface="Calibri"/>
                          <a:cs typeface="Calibri"/>
                          <a:sym typeface="Calibri"/>
                        </a:rPr>
                        <a:t>0</a:t>
                      </a:r>
                      <a:endParaRPr sz="2000">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extLst>
                  <a:ext uri="{0D108BD9-81ED-4DB2-BD59-A6C34878D82A}">
                    <a16:rowId xmlns:a16="http://schemas.microsoft.com/office/drawing/2014/main" val="10002"/>
                  </a:ext>
                </a:extLst>
              </a:tr>
              <a:tr h="188450">
                <a:tc>
                  <a:txBody>
                    <a:bodyPr/>
                    <a:lstStyle/>
                    <a:p>
                      <a:pPr marL="0" marR="0" lvl="0" indent="0" algn="ctr" rtl="0">
                        <a:lnSpc>
                          <a:spcPct val="100000"/>
                        </a:lnSpc>
                        <a:spcBef>
                          <a:spcPts val="0"/>
                        </a:spcBef>
                        <a:spcAft>
                          <a:spcPts val="0"/>
                        </a:spcAft>
                        <a:buClr>
                          <a:srgbClr val="000000"/>
                        </a:buClr>
                        <a:buSzPts val="1800"/>
                        <a:buFont typeface="Arial"/>
                        <a:buNone/>
                      </a:pPr>
                      <a:r>
                        <a:rPr lang="en-IE" sz="2000" b="1" i="1">
                          <a:latin typeface="Calibri"/>
                          <a:ea typeface="Calibri"/>
                          <a:cs typeface="Calibri"/>
                          <a:sym typeface="Calibri"/>
                        </a:rPr>
                        <a:t>...</a:t>
                      </a:r>
                      <a:endParaRPr sz="2000" b="1" i="1">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2000">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2000">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2000">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2000">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2000">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2000">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2000">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2000">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2000">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None/>
                      </a:pPr>
                      <a:endParaRPr sz="2000">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None/>
                      </a:pPr>
                      <a:endParaRPr sz="2000">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None/>
                      </a:pPr>
                      <a:endParaRPr sz="2000">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None/>
                      </a:pPr>
                      <a:endParaRPr sz="2000">
                        <a:latin typeface="Calibri"/>
                        <a:ea typeface="Calibri"/>
                        <a:cs typeface="Calibri"/>
                        <a:sym typeface="Calibri"/>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7B7B7"/>
                    </a:solidFill>
                  </a:tcPr>
                </a:tc>
                <a:extLst>
                  <a:ext uri="{0D108BD9-81ED-4DB2-BD59-A6C34878D82A}">
                    <a16:rowId xmlns:a16="http://schemas.microsoft.com/office/drawing/2014/main" val="10003"/>
                  </a:ext>
                </a:extLst>
              </a:tr>
            </a:tbl>
          </a:graphicData>
        </a:graphic>
      </p:graphicFrame>
      <p:sp>
        <p:nvSpPr>
          <p:cNvPr id="1077" name="Google Shape;1077;p84"/>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194</a:t>
            </a:fld>
            <a:endParaRPr/>
          </a:p>
        </p:txBody>
      </p:sp>
    </p:spTree>
    <p:extLst>
      <p:ext uri="{BB962C8B-B14F-4D97-AF65-F5344CB8AC3E}">
        <p14:creationId xmlns:p14="http://schemas.microsoft.com/office/powerpoint/2010/main" val="21356116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85"/>
          <p:cNvSpPr txBox="1">
            <a:spLocks noGrp="1"/>
          </p:cNvSpPr>
          <p:nvPr>
            <p:ph type="title"/>
          </p:nvPr>
        </p:nvSpPr>
        <p:spPr>
          <a:xfrm>
            <a:off x="838200" y="365125"/>
            <a:ext cx="10515600" cy="13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a:t>Word Embeddings</a:t>
            </a:r>
            <a:endParaRPr/>
          </a:p>
        </p:txBody>
      </p:sp>
      <p:sp>
        <p:nvSpPr>
          <p:cNvPr id="1084" name="Google Shape;1084;p85"/>
          <p:cNvSpPr txBox="1">
            <a:spLocks noGrp="1"/>
          </p:cNvSpPr>
          <p:nvPr>
            <p:ph type="body" idx="1"/>
          </p:nvPr>
        </p:nvSpPr>
        <p:spPr>
          <a:xfrm>
            <a:off x="838200" y="1825625"/>
            <a:ext cx="10515600" cy="38133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IE">
                <a:solidFill>
                  <a:srgbClr val="000000"/>
                </a:solidFill>
              </a:rPr>
              <a:t>Initialize high-dimensional vector space with one-hot vectors over a vocabulary V derived from a </a:t>
            </a:r>
            <a:r>
              <a:rPr lang="en-IE" b="1">
                <a:solidFill>
                  <a:srgbClr val="000000"/>
                </a:solidFill>
              </a:rPr>
              <a:t>training corpus</a:t>
            </a:r>
            <a:r>
              <a:rPr lang="en-IE">
                <a:solidFill>
                  <a:srgbClr val="000000"/>
                </a:solidFill>
              </a:rPr>
              <a:t> </a:t>
            </a:r>
            <a:endParaRPr>
              <a:solidFill>
                <a:srgbClr val="000000"/>
              </a:solidFill>
            </a:endParaRPr>
          </a:p>
          <a:p>
            <a:pPr marL="0" lvl="0" indent="0" algn="l" rtl="0">
              <a:spcBef>
                <a:spcPts val="1000"/>
              </a:spcBef>
              <a:spcAft>
                <a:spcPts val="0"/>
              </a:spcAft>
              <a:buNone/>
            </a:pPr>
            <a:r>
              <a:rPr lang="en-IE">
                <a:solidFill>
                  <a:srgbClr val="000000"/>
                </a:solidFill>
              </a:rPr>
              <a:t>Count or predict (</a:t>
            </a:r>
            <a:r>
              <a:rPr lang="en-IE" b="1">
                <a:solidFill>
                  <a:srgbClr val="000000"/>
                </a:solidFill>
              </a:rPr>
              <a:t>language model</a:t>
            </a:r>
            <a:r>
              <a:rPr lang="en-IE">
                <a:solidFill>
                  <a:srgbClr val="000000"/>
                </a:solidFill>
              </a:rPr>
              <a:t>) co-occurrence for all words in V within a given context (e.g. bigrams) with co-occurrence taken as positive instance and as negative instance otherwise</a:t>
            </a:r>
            <a:endParaRPr>
              <a:solidFill>
                <a:srgbClr val="000000"/>
              </a:solidFill>
            </a:endParaRPr>
          </a:p>
          <a:p>
            <a:pPr marL="0" lvl="0" indent="0" algn="l" rtl="0">
              <a:spcBef>
                <a:spcPts val="1000"/>
              </a:spcBef>
              <a:spcAft>
                <a:spcPts val="0"/>
              </a:spcAft>
              <a:buClr>
                <a:schemeClr val="dk1"/>
              </a:buClr>
              <a:buSzPts val="1100"/>
              <a:buFont typeface="Arial"/>
              <a:buNone/>
            </a:pPr>
            <a:r>
              <a:rPr lang="en-IE">
                <a:solidFill>
                  <a:schemeClr val="dk1"/>
                </a:solidFill>
              </a:rPr>
              <a:t>Train a low-dimensional embedding space on a </a:t>
            </a:r>
            <a:r>
              <a:rPr lang="en-IE" b="1">
                <a:solidFill>
                  <a:schemeClr val="dk1"/>
                </a:solidFill>
              </a:rPr>
              <a:t>classification task</a:t>
            </a:r>
            <a:r>
              <a:rPr lang="en-IE">
                <a:solidFill>
                  <a:schemeClr val="dk1"/>
                </a:solidFill>
              </a:rPr>
              <a:t> that correctly classifies positive and negative co-occurrence instances</a:t>
            </a:r>
            <a:endParaRPr>
              <a:solidFill>
                <a:schemeClr val="dk1"/>
              </a:solidFill>
            </a:endParaRPr>
          </a:p>
          <a:p>
            <a:pPr marL="0" lvl="0" indent="0" algn="l" rtl="0">
              <a:spcBef>
                <a:spcPts val="1000"/>
              </a:spcBef>
              <a:spcAft>
                <a:spcPts val="0"/>
              </a:spcAft>
              <a:buNone/>
            </a:pPr>
            <a:r>
              <a:rPr lang="en-IE">
                <a:solidFill>
                  <a:srgbClr val="000000"/>
                </a:solidFill>
              </a:rPr>
              <a:t>Results in a </a:t>
            </a:r>
            <a:r>
              <a:rPr lang="en-IE" b="1">
                <a:solidFill>
                  <a:schemeClr val="dk1"/>
                </a:solidFill>
              </a:rPr>
              <a:t>word embedding </a:t>
            </a:r>
            <a:r>
              <a:rPr lang="en-IE">
                <a:solidFill>
                  <a:schemeClr val="dk1"/>
                </a:solidFill>
              </a:rPr>
              <a:t>for this corpus, model and task</a:t>
            </a:r>
            <a:endParaRPr>
              <a:solidFill>
                <a:srgbClr val="000000"/>
              </a:solidFill>
            </a:endParaRPr>
          </a:p>
        </p:txBody>
      </p:sp>
      <p:sp>
        <p:nvSpPr>
          <p:cNvPr id="1085" name="Google Shape;1085;p85"/>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IE"/>
              <a:t>195</a:t>
            </a:fld>
            <a:endParaRPr/>
          </a:p>
        </p:txBody>
      </p:sp>
    </p:spTree>
    <p:extLst>
      <p:ext uri="{BB962C8B-B14F-4D97-AF65-F5344CB8AC3E}">
        <p14:creationId xmlns:p14="http://schemas.microsoft.com/office/powerpoint/2010/main" val="294572378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86"/>
          <p:cNvSpPr txBox="1">
            <a:spLocks noGrp="1"/>
          </p:cNvSpPr>
          <p:nvPr>
            <p:ph type="title"/>
          </p:nvPr>
        </p:nvSpPr>
        <p:spPr>
          <a:xfrm>
            <a:off x="838200" y="365125"/>
            <a:ext cx="10515600" cy="13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a:t>Word Embedding</a:t>
            </a:r>
            <a:endParaRPr/>
          </a:p>
        </p:txBody>
      </p:sp>
      <p:sp>
        <p:nvSpPr>
          <p:cNvPr id="1092" name="Google Shape;1092;p86"/>
          <p:cNvSpPr/>
          <p:nvPr/>
        </p:nvSpPr>
        <p:spPr>
          <a:xfrm>
            <a:off x="3317750" y="1692900"/>
            <a:ext cx="296700" cy="391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3" name="Google Shape;1093;p86"/>
          <p:cNvCxnSpPr/>
          <p:nvPr/>
        </p:nvCxnSpPr>
        <p:spPr>
          <a:xfrm>
            <a:off x="3308500" y="1948275"/>
            <a:ext cx="315000" cy="0"/>
          </a:xfrm>
          <a:prstGeom prst="straightConnector1">
            <a:avLst/>
          </a:prstGeom>
          <a:noFill/>
          <a:ln w="9525" cap="flat" cmpd="sng">
            <a:solidFill>
              <a:schemeClr val="dk2"/>
            </a:solidFill>
            <a:prstDash val="solid"/>
            <a:round/>
            <a:headEnd type="none" w="med" len="med"/>
            <a:tailEnd type="none" w="med" len="med"/>
          </a:ln>
        </p:spPr>
      </p:cxnSp>
      <p:cxnSp>
        <p:nvCxnSpPr>
          <p:cNvPr id="1094" name="Google Shape;1094;p86"/>
          <p:cNvCxnSpPr/>
          <p:nvPr/>
        </p:nvCxnSpPr>
        <p:spPr>
          <a:xfrm>
            <a:off x="3308600" y="2258225"/>
            <a:ext cx="315000" cy="0"/>
          </a:xfrm>
          <a:prstGeom prst="straightConnector1">
            <a:avLst/>
          </a:prstGeom>
          <a:noFill/>
          <a:ln w="9525" cap="flat" cmpd="sng">
            <a:solidFill>
              <a:schemeClr val="dk2"/>
            </a:solidFill>
            <a:prstDash val="solid"/>
            <a:round/>
            <a:headEnd type="none" w="med" len="med"/>
            <a:tailEnd type="none" w="med" len="med"/>
          </a:ln>
        </p:spPr>
      </p:cxnSp>
      <p:cxnSp>
        <p:nvCxnSpPr>
          <p:cNvPr id="1095" name="Google Shape;1095;p86"/>
          <p:cNvCxnSpPr/>
          <p:nvPr/>
        </p:nvCxnSpPr>
        <p:spPr>
          <a:xfrm>
            <a:off x="3308500" y="2595975"/>
            <a:ext cx="315000" cy="0"/>
          </a:xfrm>
          <a:prstGeom prst="straightConnector1">
            <a:avLst/>
          </a:prstGeom>
          <a:noFill/>
          <a:ln w="9525" cap="flat" cmpd="sng">
            <a:solidFill>
              <a:schemeClr val="dk2"/>
            </a:solidFill>
            <a:prstDash val="solid"/>
            <a:round/>
            <a:headEnd type="none" w="med" len="med"/>
            <a:tailEnd type="none" w="med" len="med"/>
          </a:ln>
        </p:spPr>
      </p:cxnSp>
      <p:cxnSp>
        <p:nvCxnSpPr>
          <p:cNvPr id="1096" name="Google Shape;1096;p86"/>
          <p:cNvCxnSpPr/>
          <p:nvPr/>
        </p:nvCxnSpPr>
        <p:spPr>
          <a:xfrm>
            <a:off x="3308500" y="2896650"/>
            <a:ext cx="315000" cy="0"/>
          </a:xfrm>
          <a:prstGeom prst="straightConnector1">
            <a:avLst/>
          </a:prstGeom>
          <a:noFill/>
          <a:ln w="9525" cap="flat" cmpd="sng">
            <a:solidFill>
              <a:schemeClr val="dk2"/>
            </a:solidFill>
            <a:prstDash val="solid"/>
            <a:round/>
            <a:headEnd type="none" w="med" len="med"/>
            <a:tailEnd type="none" w="med" len="med"/>
          </a:ln>
        </p:spPr>
      </p:cxnSp>
      <p:cxnSp>
        <p:nvCxnSpPr>
          <p:cNvPr id="1097" name="Google Shape;1097;p86"/>
          <p:cNvCxnSpPr/>
          <p:nvPr/>
        </p:nvCxnSpPr>
        <p:spPr>
          <a:xfrm>
            <a:off x="3308500" y="3206600"/>
            <a:ext cx="315000" cy="0"/>
          </a:xfrm>
          <a:prstGeom prst="straightConnector1">
            <a:avLst/>
          </a:prstGeom>
          <a:noFill/>
          <a:ln w="9525" cap="flat" cmpd="sng">
            <a:solidFill>
              <a:schemeClr val="dk2"/>
            </a:solidFill>
            <a:prstDash val="solid"/>
            <a:round/>
            <a:headEnd type="none" w="med" len="med"/>
            <a:tailEnd type="none" w="med" len="med"/>
          </a:ln>
        </p:spPr>
      </p:cxnSp>
      <p:cxnSp>
        <p:nvCxnSpPr>
          <p:cNvPr id="1098" name="Google Shape;1098;p86"/>
          <p:cNvCxnSpPr/>
          <p:nvPr/>
        </p:nvCxnSpPr>
        <p:spPr>
          <a:xfrm>
            <a:off x="3308500" y="3535100"/>
            <a:ext cx="315000" cy="0"/>
          </a:xfrm>
          <a:prstGeom prst="straightConnector1">
            <a:avLst/>
          </a:prstGeom>
          <a:noFill/>
          <a:ln w="9525" cap="flat" cmpd="sng">
            <a:solidFill>
              <a:schemeClr val="dk2"/>
            </a:solidFill>
            <a:prstDash val="solid"/>
            <a:round/>
            <a:headEnd type="none" w="med" len="med"/>
            <a:tailEnd type="none" w="med" len="med"/>
          </a:ln>
        </p:spPr>
      </p:cxnSp>
      <p:cxnSp>
        <p:nvCxnSpPr>
          <p:cNvPr id="1099" name="Google Shape;1099;p86"/>
          <p:cNvCxnSpPr/>
          <p:nvPr/>
        </p:nvCxnSpPr>
        <p:spPr>
          <a:xfrm>
            <a:off x="3308500" y="3872850"/>
            <a:ext cx="315000" cy="0"/>
          </a:xfrm>
          <a:prstGeom prst="straightConnector1">
            <a:avLst/>
          </a:prstGeom>
          <a:noFill/>
          <a:ln w="9525" cap="flat" cmpd="sng">
            <a:solidFill>
              <a:schemeClr val="dk2"/>
            </a:solidFill>
            <a:prstDash val="solid"/>
            <a:round/>
            <a:headEnd type="none" w="med" len="med"/>
            <a:tailEnd type="none" w="med" len="med"/>
          </a:ln>
        </p:spPr>
      </p:cxnSp>
      <p:cxnSp>
        <p:nvCxnSpPr>
          <p:cNvPr id="1100" name="Google Shape;1100;p86"/>
          <p:cNvCxnSpPr/>
          <p:nvPr/>
        </p:nvCxnSpPr>
        <p:spPr>
          <a:xfrm>
            <a:off x="3308500" y="4201325"/>
            <a:ext cx="315000" cy="0"/>
          </a:xfrm>
          <a:prstGeom prst="straightConnector1">
            <a:avLst/>
          </a:prstGeom>
          <a:noFill/>
          <a:ln w="9525" cap="flat" cmpd="sng">
            <a:solidFill>
              <a:schemeClr val="dk2"/>
            </a:solidFill>
            <a:prstDash val="solid"/>
            <a:round/>
            <a:headEnd type="none" w="med" len="med"/>
            <a:tailEnd type="none" w="med" len="med"/>
          </a:ln>
        </p:spPr>
      </p:cxnSp>
      <p:cxnSp>
        <p:nvCxnSpPr>
          <p:cNvPr id="1101" name="Google Shape;1101;p86"/>
          <p:cNvCxnSpPr/>
          <p:nvPr/>
        </p:nvCxnSpPr>
        <p:spPr>
          <a:xfrm>
            <a:off x="3308600" y="4527750"/>
            <a:ext cx="315000" cy="0"/>
          </a:xfrm>
          <a:prstGeom prst="straightConnector1">
            <a:avLst/>
          </a:prstGeom>
          <a:noFill/>
          <a:ln w="9525" cap="flat" cmpd="sng">
            <a:solidFill>
              <a:schemeClr val="dk2"/>
            </a:solidFill>
            <a:prstDash val="solid"/>
            <a:round/>
            <a:headEnd type="none" w="med" len="med"/>
            <a:tailEnd type="none" w="med" len="med"/>
          </a:ln>
        </p:spPr>
      </p:cxnSp>
      <p:cxnSp>
        <p:nvCxnSpPr>
          <p:cNvPr id="1102" name="Google Shape;1102;p86"/>
          <p:cNvCxnSpPr/>
          <p:nvPr/>
        </p:nvCxnSpPr>
        <p:spPr>
          <a:xfrm>
            <a:off x="3308500" y="4895350"/>
            <a:ext cx="315000" cy="0"/>
          </a:xfrm>
          <a:prstGeom prst="straightConnector1">
            <a:avLst/>
          </a:prstGeom>
          <a:noFill/>
          <a:ln w="9525" cap="flat" cmpd="sng">
            <a:solidFill>
              <a:schemeClr val="dk2"/>
            </a:solidFill>
            <a:prstDash val="solid"/>
            <a:round/>
            <a:headEnd type="none" w="med" len="med"/>
            <a:tailEnd type="none" w="med" len="med"/>
          </a:ln>
        </p:spPr>
      </p:cxnSp>
      <p:cxnSp>
        <p:nvCxnSpPr>
          <p:cNvPr id="1103" name="Google Shape;1103;p86"/>
          <p:cNvCxnSpPr/>
          <p:nvPr/>
        </p:nvCxnSpPr>
        <p:spPr>
          <a:xfrm>
            <a:off x="3308600" y="5251625"/>
            <a:ext cx="315000" cy="0"/>
          </a:xfrm>
          <a:prstGeom prst="straightConnector1">
            <a:avLst/>
          </a:prstGeom>
          <a:noFill/>
          <a:ln w="9525" cap="flat" cmpd="sng">
            <a:solidFill>
              <a:schemeClr val="dk2"/>
            </a:solidFill>
            <a:prstDash val="solid"/>
            <a:round/>
            <a:headEnd type="none" w="med" len="med"/>
            <a:tailEnd type="none" w="med" len="med"/>
          </a:ln>
        </p:spPr>
      </p:cxnSp>
      <p:sp>
        <p:nvSpPr>
          <p:cNvPr id="1104" name="Google Shape;1104;p86"/>
          <p:cNvSpPr/>
          <p:nvPr/>
        </p:nvSpPr>
        <p:spPr>
          <a:xfrm>
            <a:off x="4979250" y="2420925"/>
            <a:ext cx="2233500" cy="2224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E" sz="3600" i="1">
                <a:latin typeface="Calibri"/>
                <a:ea typeface="Calibri"/>
                <a:cs typeface="Calibri"/>
                <a:sym typeface="Calibri"/>
              </a:rPr>
              <a:t>f(w)</a:t>
            </a:r>
            <a:endParaRPr sz="3600" i="1">
              <a:latin typeface="Calibri"/>
              <a:ea typeface="Calibri"/>
              <a:cs typeface="Calibri"/>
              <a:sym typeface="Calibri"/>
            </a:endParaRPr>
          </a:p>
        </p:txBody>
      </p:sp>
      <p:sp>
        <p:nvSpPr>
          <p:cNvPr id="1105" name="Google Shape;1105;p86"/>
          <p:cNvSpPr/>
          <p:nvPr/>
        </p:nvSpPr>
        <p:spPr>
          <a:xfrm>
            <a:off x="8409775" y="2937750"/>
            <a:ext cx="296700" cy="1421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06" name="Google Shape;1106;p86"/>
          <p:cNvCxnSpPr/>
          <p:nvPr/>
        </p:nvCxnSpPr>
        <p:spPr>
          <a:xfrm>
            <a:off x="8400625" y="3282775"/>
            <a:ext cx="315000" cy="0"/>
          </a:xfrm>
          <a:prstGeom prst="straightConnector1">
            <a:avLst/>
          </a:prstGeom>
          <a:noFill/>
          <a:ln w="9525" cap="flat" cmpd="sng">
            <a:solidFill>
              <a:schemeClr val="dk2"/>
            </a:solidFill>
            <a:prstDash val="solid"/>
            <a:round/>
            <a:headEnd type="none" w="med" len="med"/>
            <a:tailEnd type="none" w="med" len="med"/>
          </a:ln>
        </p:spPr>
      </p:cxnSp>
      <p:cxnSp>
        <p:nvCxnSpPr>
          <p:cNvPr id="1107" name="Google Shape;1107;p86"/>
          <p:cNvCxnSpPr/>
          <p:nvPr/>
        </p:nvCxnSpPr>
        <p:spPr>
          <a:xfrm>
            <a:off x="8400525" y="3650375"/>
            <a:ext cx="315000" cy="0"/>
          </a:xfrm>
          <a:prstGeom prst="straightConnector1">
            <a:avLst/>
          </a:prstGeom>
          <a:noFill/>
          <a:ln w="9525" cap="flat" cmpd="sng">
            <a:solidFill>
              <a:schemeClr val="dk2"/>
            </a:solidFill>
            <a:prstDash val="solid"/>
            <a:round/>
            <a:headEnd type="none" w="med" len="med"/>
            <a:tailEnd type="none" w="med" len="med"/>
          </a:ln>
        </p:spPr>
      </p:cxnSp>
      <p:cxnSp>
        <p:nvCxnSpPr>
          <p:cNvPr id="1108" name="Google Shape;1108;p86"/>
          <p:cNvCxnSpPr/>
          <p:nvPr/>
        </p:nvCxnSpPr>
        <p:spPr>
          <a:xfrm>
            <a:off x="8400625" y="4006650"/>
            <a:ext cx="315000" cy="0"/>
          </a:xfrm>
          <a:prstGeom prst="straightConnector1">
            <a:avLst/>
          </a:prstGeom>
          <a:noFill/>
          <a:ln w="9525" cap="flat" cmpd="sng">
            <a:solidFill>
              <a:schemeClr val="dk2"/>
            </a:solidFill>
            <a:prstDash val="solid"/>
            <a:round/>
            <a:headEnd type="none" w="med" len="med"/>
            <a:tailEnd type="none" w="med" len="med"/>
          </a:ln>
        </p:spPr>
      </p:cxnSp>
      <p:sp>
        <p:nvSpPr>
          <p:cNvPr id="1109" name="Google Shape;1109;p86"/>
          <p:cNvSpPr txBox="1"/>
          <p:nvPr/>
        </p:nvSpPr>
        <p:spPr>
          <a:xfrm>
            <a:off x="177025" y="2944545"/>
            <a:ext cx="3030600" cy="118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E" sz="3000">
                <a:latin typeface="Calibri"/>
                <a:ea typeface="Calibri"/>
                <a:cs typeface="Calibri"/>
                <a:sym typeface="Calibri"/>
              </a:rPr>
              <a:t>High-dimensional vector</a:t>
            </a:r>
            <a:endParaRPr sz="3000">
              <a:latin typeface="Calibri"/>
              <a:ea typeface="Calibri"/>
              <a:cs typeface="Calibri"/>
              <a:sym typeface="Calibri"/>
            </a:endParaRPr>
          </a:p>
        </p:txBody>
      </p:sp>
      <p:sp>
        <p:nvSpPr>
          <p:cNvPr id="1110" name="Google Shape;1110;p86"/>
          <p:cNvSpPr txBox="1"/>
          <p:nvPr/>
        </p:nvSpPr>
        <p:spPr>
          <a:xfrm>
            <a:off x="8799975" y="3059820"/>
            <a:ext cx="3030600" cy="118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E" sz="3000">
                <a:latin typeface="Calibri"/>
                <a:ea typeface="Calibri"/>
                <a:cs typeface="Calibri"/>
                <a:sym typeface="Calibri"/>
              </a:rPr>
              <a:t>Low-dimensional vector</a:t>
            </a:r>
            <a:endParaRPr sz="3000">
              <a:latin typeface="Calibri"/>
              <a:ea typeface="Calibri"/>
              <a:cs typeface="Calibri"/>
              <a:sym typeface="Calibri"/>
            </a:endParaRPr>
          </a:p>
        </p:txBody>
      </p:sp>
      <p:sp>
        <p:nvSpPr>
          <p:cNvPr id="1111" name="Google Shape;1111;p86"/>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IE"/>
              <a:t>196</a:t>
            </a:fld>
            <a:endParaRPr/>
          </a:p>
        </p:txBody>
      </p:sp>
      <p:sp>
        <p:nvSpPr>
          <p:cNvPr id="1112" name="Google Shape;1112;p86"/>
          <p:cNvSpPr txBox="1"/>
          <p:nvPr/>
        </p:nvSpPr>
        <p:spPr>
          <a:xfrm>
            <a:off x="4421675" y="6066775"/>
            <a:ext cx="6651300" cy="35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200"/>
              <a:buFont typeface="Arial"/>
              <a:buNone/>
            </a:pPr>
            <a:r>
              <a:rPr lang="en-IE" sz="1200">
                <a:solidFill>
                  <a:schemeClr val="dk1"/>
                </a:solidFill>
              </a:rPr>
              <a:t>Adapted from a slide by John McCrae &amp; Mihael Arcan - Advanced NLP, CT5121, NUI Galway</a:t>
            </a:r>
            <a:endParaRPr sz="1200">
              <a:solidFill>
                <a:schemeClr val="dk1"/>
              </a:solidFill>
            </a:endParaRPr>
          </a:p>
          <a:p>
            <a:pPr marL="0" marR="0" lvl="0" indent="0" algn="ctr" rtl="0">
              <a:lnSpc>
                <a:spcPct val="100000"/>
              </a:lnSpc>
              <a:spcBef>
                <a:spcPts val="0"/>
              </a:spcBef>
              <a:spcAft>
                <a:spcPts val="0"/>
              </a:spcAft>
              <a:buClr>
                <a:srgbClr val="000000"/>
              </a:buClr>
              <a:buSzPts val="1200"/>
              <a:buFont typeface="Arial"/>
              <a:buNone/>
            </a:pPr>
            <a:endParaRPr sz="1200"/>
          </a:p>
        </p:txBody>
      </p:sp>
    </p:spTree>
    <p:extLst>
      <p:ext uri="{BB962C8B-B14F-4D97-AF65-F5344CB8AC3E}">
        <p14:creationId xmlns:p14="http://schemas.microsoft.com/office/powerpoint/2010/main" val="348413154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sp>
        <p:nvSpPr>
          <p:cNvPr id="1117" name="Google Shape;1117;p87"/>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75114A"/>
              </a:buClr>
              <a:buSzPts val="4400"/>
              <a:buFont typeface="Calibri"/>
              <a:buNone/>
            </a:pPr>
            <a:r>
              <a:rPr lang="en-IE"/>
              <a:t>Implementation with Word2Vec</a:t>
            </a:r>
            <a:endParaRPr/>
          </a:p>
          <a:p>
            <a:pPr marL="0" marR="0" lvl="0" indent="0" algn="l" rtl="0">
              <a:lnSpc>
                <a:spcPct val="90000"/>
              </a:lnSpc>
              <a:spcBef>
                <a:spcPts val="0"/>
              </a:spcBef>
              <a:spcAft>
                <a:spcPts val="0"/>
              </a:spcAft>
              <a:buClr>
                <a:srgbClr val="75114A"/>
              </a:buClr>
              <a:buSzPts val="4400"/>
              <a:buFont typeface="Calibri"/>
              <a:buNone/>
            </a:pPr>
            <a:endParaRPr/>
          </a:p>
        </p:txBody>
      </p:sp>
      <p:sp>
        <p:nvSpPr>
          <p:cNvPr id="1118" name="Google Shape;1118;p87"/>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197</a:t>
            </a:fld>
            <a:endParaRPr/>
          </a:p>
        </p:txBody>
      </p:sp>
      <p:pic>
        <p:nvPicPr>
          <p:cNvPr id="1119" name="Google Shape;1119;p87"/>
          <p:cNvPicPr preferRelativeResize="0"/>
          <p:nvPr/>
        </p:nvPicPr>
        <p:blipFill rotWithShape="1">
          <a:blip r:embed="rId3">
            <a:alphaModFix/>
          </a:blip>
          <a:srcRect l="28089" t="20056" r="5615" b="9620"/>
          <a:stretch/>
        </p:blipFill>
        <p:spPr>
          <a:xfrm>
            <a:off x="2308188" y="1342751"/>
            <a:ext cx="7575624" cy="4520475"/>
          </a:xfrm>
          <a:prstGeom prst="rect">
            <a:avLst/>
          </a:prstGeom>
          <a:noFill/>
          <a:ln>
            <a:noFill/>
          </a:ln>
        </p:spPr>
      </p:pic>
      <p:sp>
        <p:nvSpPr>
          <p:cNvPr id="1120" name="Google Shape;1120;p87"/>
          <p:cNvSpPr txBox="1"/>
          <p:nvPr/>
        </p:nvSpPr>
        <p:spPr>
          <a:xfrm>
            <a:off x="3527075" y="6050050"/>
            <a:ext cx="8461200" cy="52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E" sz="1200">
                <a:solidFill>
                  <a:schemeClr val="dk1"/>
                </a:solidFill>
              </a:rPr>
              <a:t>Mikolov, Tomas, et al. "Efficient estimation of word representations in vector space." </a:t>
            </a:r>
            <a:r>
              <a:rPr lang="en-IE" sz="1200" i="1">
                <a:solidFill>
                  <a:schemeClr val="dk1"/>
                </a:solidFill>
              </a:rPr>
              <a:t>arXiv preprint arXiv:1301.3781</a:t>
            </a:r>
            <a:r>
              <a:rPr lang="en-IE" sz="1200">
                <a:solidFill>
                  <a:schemeClr val="dk1"/>
                </a:solidFill>
              </a:rPr>
              <a:t> (2013).</a:t>
            </a:r>
            <a:endParaRPr sz="1200">
              <a:solidFill>
                <a:schemeClr val="dk1"/>
              </a:solidFill>
            </a:endParaRPr>
          </a:p>
        </p:txBody>
      </p:sp>
    </p:spTree>
    <p:extLst>
      <p:ext uri="{BB962C8B-B14F-4D97-AF65-F5344CB8AC3E}">
        <p14:creationId xmlns:p14="http://schemas.microsoft.com/office/powerpoint/2010/main" val="39329453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pic>
        <p:nvPicPr>
          <p:cNvPr id="1125" name="Google Shape;1125;p88"/>
          <p:cNvPicPr preferRelativeResize="0"/>
          <p:nvPr/>
        </p:nvPicPr>
        <p:blipFill rotWithShape="1">
          <a:blip r:embed="rId3">
            <a:alphaModFix/>
          </a:blip>
          <a:srcRect b="6855"/>
          <a:stretch/>
        </p:blipFill>
        <p:spPr>
          <a:xfrm>
            <a:off x="2834850" y="1073036"/>
            <a:ext cx="8747401" cy="4750513"/>
          </a:xfrm>
          <a:prstGeom prst="rect">
            <a:avLst/>
          </a:prstGeom>
          <a:noFill/>
          <a:ln>
            <a:noFill/>
          </a:ln>
        </p:spPr>
      </p:pic>
      <p:sp>
        <p:nvSpPr>
          <p:cNvPr id="1126" name="Google Shape;1126;p88"/>
          <p:cNvSpPr txBox="1"/>
          <p:nvPr/>
        </p:nvSpPr>
        <p:spPr>
          <a:xfrm>
            <a:off x="3444650" y="6086600"/>
            <a:ext cx="8747400" cy="358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IE" sz="1000"/>
              <a:t>Image from </a:t>
            </a:r>
            <a:r>
              <a:rPr lang="en-IE" sz="1000" b="0" i="0" u="sng" strike="noStrike" cap="none">
                <a:solidFill>
                  <a:schemeClr val="hlink"/>
                </a:solidFill>
                <a:latin typeface="Arial"/>
                <a:ea typeface="Arial"/>
                <a:cs typeface="Arial"/>
                <a:sym typeface="Arial"/>
                <a:hlinkClick r:id="rId4"/>
              </a:rPr>
              <a:t>https://towardsdatascience.com/word-embeddings-intuition-and-some-maths-to-understand-end-to-end-skip-gram-model-cab57760c745</a:t>
            </a:r>
            <a:r>
              <a:rPr lang="en-IE" sz="1000" b="0" i="0" u="none" strike="noStrike" cap="none">
                <a:solidFill>
                  <a:srgbClr val="000000"/>
                </a:solidFill>
                <a:latin typeface="Arial"/>
                <a:ea typeface="Arial"/>
                <a:cs typeface="Arial"/>
                <a:sym typeface="Arial"/>
              </a:rPr>
              <a:t> </a:t>
            </a:r>
            <a:endParaRPr sz="1000" b="0" i="0" u="none" strike="noStrike" cap="none">
              <a:solidFill>
                <a:srgbClr val="000000"/>
              </a:solidFill>
              <a:latin typeface="Arial"/>
              <a:ea typeface="Arial"/>
              <a:cs typeface="Arial"/>
              <a:sym typeface="Arial"/>
            </a:endParaRPr>
          </a:p>
        </p:txBody>
      </p:sp>
      <p:sp>
        <p:nvSpPr>
          <p:cNvPr id="1127" name="Google Shape;1127;p88"/>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Implementation with Word2Vec - Skip-gram </a:t>
            </a:r>
            <a:endParaRPr/>
          </a:p>
          <a:p>
            <a:pPr marL="0" marR="0" lvl="0" indent="0" algn="l" rtl="0">
              <a:lnSpc>
                <a:spcPct val="90000"/>
              </a:lnSpc>
              <a:spcBef>
                <a:spcPts val="0"/>
              </a:spcBef>
              <a:spcAft>
                <a:spcPts val="0"/>
              </a:spcAft>
              <a:buClr>
                <a:srgbClr val="75114A"/>
              </a:buClr>
              <a:buSzPts val="4400"/>
              <a:buFont typeface="Calibri"/>
              <a:buNone/>
            </a:pPr>
            <a:endParaRPr/>
          </a:p>
        </p:txBody>
      </p:sp>
      <p:sp>
        <p:nvSpPr>
          <p:cNvPr id="1128" name="Google Shape;1128;p88"/>
          <p:cNvSpPr txBox="1"/>
          <p:nvPr/>
        </p:nvSpPr>
        <p:spPr>
          <a:xfrm>
            <a:off x="838200" y="5357650"/>
            <a:ext cx="2430600" cy="46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IE" sz="1800" b="0" i="1" u="none" strike="noStrike" cap="none">
                <a:solidFill>
                  <a:srgbClr val="000000"/>
                </a:solidFill>
                <a:latin typeface="Arial"/>
                <a:ea typeface="Arial"/>
                <a:cs typeface="Arial"/>
                <a:sym typeface="Arial"/>
              </a:rPr>
              <a:t>“</a:t>
            </a:r>
            <a:r>
              <a:rPr lang="en-IE" sz="1800" i="1"/>
              <a:t>th</a:t>
            </a:r>
            <a:r>
              <a:rPr lang="en-IE" sz="1800" b="0" i="1" u="none" strike="noStrike" cap="none">
                <a:solidFill>
                  <a:srgbClr val="000000"/>
                </a:solidFill>
                <a:latin typeface="Arial"/>
                <a:ea typeface="Arial"/>
                <a:cs typeface="Arial"/>
                <a:sym typeface="Arial"/>
              </a:rPr>
              <a:t>e quick </a:t>
            </a:r>
            <a:r>
              <a:rPr lang="en-IE" sz="1800" b="1" i="1" u="none" strike="noStrike" cap="none">
                <a:solidFill>
                  <a:srgbClr val="000000"/>
                </a:solidFill>
              </a:rPr>
              <a:t>brown </a:t>
            </a:r>
            <a:r>
              <a:rPr lang="en-IE" sz="1800" b="0" i="1" u="none" strike="noStrike" cap="none">
                <a:solidFill>
                  <a:srgbClr val="000000"/>
                </a:solidFill>
                <a:latin typeface="Arial"/>
                <a:ea typeface="Arial"/>
                <a:cs typeface="Arial"/>
                <a:sym typeface="Arial"/>
              </a:rPr>
              <a:t>fox”</a:t>
            </a:r>
            <a:endParaRPr sz="1800" b="0" i="1" u="none" strike="noStrike" cap="none">
              <a:solidFill>
                <a:srgbClr val="000000"/>
              </a:solidFill>
              <a:latin typeface="Arial"/>
              <a:ea typeface="Arial"/>
              <a:cs typeface="Arial"/>
              <a:sym typeface="Arial"/>
            </a:endParaRPr>
          </a:p>
        </p:txBody>
      </p:sp>
      <p:sp>
        <p:nvSpPr>
          <p:cNvPr id="1129" name="Google Shape;1129;p88"/>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198</a:t>
            </a:fld>
            <a:endParaRPr/>
          </a:p>
        </p:txBody>
      </p:sp>
    </p:spTree>
    <p:extLst>
      <p:ext uri="{BB962C8B-B14F-4D97-AF65-F5344CB8AC3E}">
        <p14:creationId xmlns:p14="http://schemas.microsoft.com/office/powerpoint/2010/main" val="36017605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5" name="Google Shape;1135;p89"/>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IE"/>
              <a:t>199</a:t>
            </a:fld>
            <a:endParaRPr/>
          </a:p>
        </p:txBody>
      </p:sp>
      <p:sp>
        <p:nvSpPr>
          <p:cNvPr id="1136" name="Google Shape;1136;p89"/>
          <p:cNvSpPr/>
          <p:nvPr/>
        </p:nvSpPr>
        <p:spPr>
          <a:xfrm>
            <a:off x="2392200" y="1326725"/>
            <a:ext cx="282300" cy="837900"/>
          </a:xfrm>
          <a:prstGeom prst="rect">
            <a:avLst/>
          </a:prstGeom>
          <a:solidFill>
            <a:srgbClr val="C0504D"/>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E" sz="800"/>
              <a:t>v</a:t>
            </a:r>
            <a:r>
              <a:rPr lang="en-IE" sz="800" baseline="-25000"/>
              <a:t>1</a:t>
            </a:r>
            <a:endParaRPr sz="800" baseline="-25000"/>
          </a:p>
        </p:txBody>
      </p:sp>
      <p:sp>
        <p:nvSpPr>
          <p:cNvPr id="1137" name="Google Shape;1137;p89"/>
          <p:cNvSpPr/>
          <p:nvPr/>
        </p:nvSpPr>
        <p:spPr>
          <a:xfrm>
            <a:off x="2392200" y="2271475"/>
            <a:ext cx="282300" cy="837900"/>
          </a:xfrm>
          <a:prstGeom prst="rect">
            <a:avLst/>
          </a:prstGeom>
          <a:solidFill>
            <a:srgbClr val="CCCCCC"/>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IE" sz="800">
                <a:solidFill>
                  <a:srgbClr val="000000"/>
                </a:solidFill>
              </a:rPr>
              <a:t>v</a:t>
            </a:r>
            <a:r>
              <a:rPr lang="en-IE" sz="800" baseline="-25000">
                <a:solidFill>
                  <a:srgbClr val="000000"/>
                </a:solidFill>
              </a:rPr>
              <a:t>2</a:t>
            </a:r>
            <a:endParaRPr/>
          </a:p>
        </p:txBody>
      </p:sp>
      <p:sp>
        <p:nvSpPr>
          <p:cNvPr id="1138" name="Google Shape;1138;p89"/>
          <p:cNvSpPr/>
          <p:nvPr/>
        </p:nvSpPr>
        <p:spPr>
          <a:xfrm>
            <a:off x="2392200" y="3216225"/>
            <a:ext cx="282300" cy="837900"/>
          </a:xfrm>
          <a:prstGeom prst="rect">
            <a:avLst/>
          </a:prstGeom>
          <a:solidFill>
            <a:srgbClr val="CCCCCC"/>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E" sz="800">
                <a:solidFill>
                  <a:srgbClr val="000000"/>
                </a:solidFill>
              </a:rPr>
              <a:t>v</a:t>
            </a:r>
            <a:r>
              <a:rPr lang="en-IE" sz="800" baseline="-25000">
                <a:solidFill>
                  <a:srgbClr val="000000"/>
                </a:solidFill>
              </a:rPr>
              <a:t>3</a:t>
            </a:r>
            <a:endParaRPr/>
          </a:p>
        </p:txBody>
      </p:sp>
      <p:sp>
        <p:nvSpPr>
          <p:cNvPr id="1139" name="Google Shape;1139;p89"/>
          <p:cNvSpPr/>
          <p:nvPr/>
        </p:nvSpPr>
        <p:spPr>
          <a:xfrm>
            <a:off x="2392200" y="4224750"/>
            <a:ext cx="282300" cy="837900"/>
          </a:xfrm>
          <a:prstGeom prst="rect">
            <a:avLst/>
          </a:prstGeom>
          <a:solidFill>
            <a:srgbClr val="C0504D"/>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IE" sz="800">
                <a:solidFill>
                  <a:srgbClr val="000000"/>
                </a:solidFill>
              </a:rPr>
              <a:t>v</a:t>
            </a:r>
            <a:r>
              <a:rPr lang="en-IE" sz="800" baseline="-25000">
                <a:solidFill>
                  <a:srgbClr val="000000"/>
                </a:solidFill>
              </a:rPr>
              <a:t>4</a:t>
            </a:r>
            <a:endParaRPr/>
          </a:p>
        </p:txBody>
      </p:sp>
      <p:sp>
        <p:nvSpPr>
          <p:cNvPr id="1140" name="Google Shape;1140;p89"/>
          <p:cNvSpPr txBox="1"/>
          <p:nvPr/>
        </p:nvSpPr>
        <p:spPr>
          <a:xfrm>
            <a:off x="1499650" y="1590850"/>
            <a:ext cx="737700" cy="32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E" sz="1000">
                <a:latin typeface="Ubuntu"/>
                <a:ea typeface="Ubuntu"/>
                <a:cs typeface="Ubuntu"/>
                <a:sym typeface="Ubuntu"/>
              </a:rPr>
              <a:t>daughter</a:t>
            </a:r>
            <a:endParaRPr sz="1000">
              <a:latin typeface="Ubuntu"/>
              <a:ea typeface="Ubuntu"/>
              <a:cs typeface="Ubuntu"/>
              <a:sym typeface="Ubuntu"/>
            </a:endParaRPr>
          </a:p>
        </p:txBody>
      </p:sp>
      <p:sp>
        <p:nvSpPr>
          <p:cNvPr id="1141" name="Google Shape;1141;p89"/>
          <p:cNvSpPr txBox="1"/>
          <p:nvPr/>
        </p:nvSpPr>
        <p:spPr>
          <a:xfrm>
            <a:off x="1521200" y="2526475"/>
            <a:ext cx="737700" cy="32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E" sz="1000">
                <a:solidFill>
                  <a:srgbClr val="999999"/>
                </a:solidFill>
                <a:latin typeface="Ubuntu"/>
                <a:ea typeface="Ubuntu"/>
                <a:cs typeface="Ubuntu"/>
                <a:sym typeface="Ubuntu"/>
              </a:rPr>
              <a:t>of</a:t>
            </a:r>
            <a:endParaRPr sz="1000">
              <a:solidFill>
                <a:srgbClr val="999999"/>
              </a:solidFill>
              <a:latin typeface="Ubuntu"/>
              <a:ea typeface="Ubuntu"/>
              <a:cs typeface="Ubuntu"/>
              <a:sym typeface="Ubuntu"/>
            </a:endParaRPr>
          </a:p>
        </p:txBody>
      </p:sp>
      <p:sp>
        <p:nvSpPr>
          <p:cNvPr id="1142" name="Google Shape;1142;p89"/>
          <p:cNvSpPr txBox="1"/>
          <p:nvPr/>
        </p:nvSpPr>
        <p:spPr>
          <a:xfrm>
            <a:off x="1521200" y="3462100"/>
            <a:ext cx="737700" cy="32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E" sz="1000">
                <a:solidFill>
                  <a:srgbClr val="999999"/>
                </a:solidFill>
                <a:latin typeface="Ubuntu"/>
                <a:ea typeface="Ubuntu"/>
                <a:cs typeface="Ubuntu"/>
                <a:sym typeface="Ubuntu"/>
              </a:rPr>
              <a:t>an</a:t>
            </a:r>
            <a:endParaRPr sz="1000">
              <a:solidFill>
                <a:srgbClr val="999999"/>
              </a:solidFill>
              <a:latin typeface="Ubuntu"/>
              <a:ea typeface="Ubuntu"/>
              <a:cs typeface="Ubuntu"/>
              <a:sym typeface="Ubuntu"/>
            </a:endParaRPr>
          </a:p>
        </p:txBody>
      </p:sp>
      <p:sp>
        <p:nvSpPr>
          <p:cNvPr id="1143" name="Google Shape;1143;p89"/>
          <p:cNvSpPr txBox="1"/>
          <p:nvPr/>
        </p:nvSpPr>
        <p:spPr>
          <a:xfrm>
            <a:off x="1564300" y="4479750"/>
            <a:ext cx="737700" cy="32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E" sz="1000">
                <a:latin typeface="Ubuntu"/>
                <a:ea typeface="Ubuntu"/>
                <a:cs typeface="Ubuntu"/>
                <a:sym typeface="Ubuntu"/>
              </a:rPr>
              <a:t>african</a:t>
            </a:r>
            <a:endParaRPr sz="1000">
              <a:latin typeface="Ubuntu"/>
              <a:ea typeface="Ubuntu"/>
              <a:cs typeface="Ubuntu"/>
              <a:sym typeface="Ubuntu"/>
            </a:endParaRPr>
          </a:p>
        </p:txBody>
      </p:sp>
      <p:sp>
        <p:nvSpPr>
          <p:cNvPr id="1144" name="Google Shape;1144;p89"/>
          <p:cNvSpPr/>
          <p:nvPr/>
        </p:nvSpPr>
        <p:spPr>
          <a:xfrm>
            <a:off x="4574175" y="2223725"/>
            <a:ext cx="368100" cy="1994700"/>
          </a:xfrm>
          <a:prstGeom prst="rect">
            <a:avLst/>
          </a:prstGeom>
          <a:solidFill>
            <a:srgbClr val="4BACC6"/>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E"/>
              <a:t>v</a:t>
            </a:r>
            <a:r>
              <a:rPr lang="en-IE" baseline="-25000"/>
              <a:t>C</a:t>
            </a:r>
            <a:endParaRPr baseline="-25000"/>
          </a:p>
        </p:txBody>
      </p:sp>
      <p:sp>
        <p:nvSpPr>
          <p:cNvPr id="1145" name="Google Shape;1145;p89"/>
          <p:cNvSpPr/>
          <p:nvPr/>
        </p:nvSpPr>
        <p:spPr>
          <a:xfrm>
            <a:off x="10188275" y="2821100"/>
            <a:ext cx="282300" cy="837900"/>
          </a:xfrm>
          <a:prstGeom prst="rect">
            <a:avLst/>
          </a:prstGeom>
          <a:solidFill>
            <a:srgbClr val="C0504D"/>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IE" sz="1200">
                <a:solidFill>
                  <a:srgbClr val="000000"/>
                </a:solidFill>
              </a:rPr>
              <a:t>y</a:t>
            </a:r>
            <a:endParaRPr sz="1200"/>
          </a:p>
        </p:txBody>
      </p:sp>
      <p:sp>
        <p:nvSpPr>
          <p:cNvPr id="1146" name="Google Shape;1146;p89"/>
          <p:cNvSpPr txBox="1"/>
          <p:nvPr/>
        </p:nvSpPr>
        <p:spPr>
          <a:xfrm>
            <a:off x="10690075" y="3076100"/>
            <a:ext cx="737700" cy="32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E" sz="1000">
                <a:latin typeface="Ubuntu"/>
                <a:ea typeface="Ubuntu"/>
                <a:cs typeface="Ubuntu"/>
                <a:sym typeface="Ubuntu"/>
              </a:rPr>
              <a:t>american</a:t>
            </a:r>
            <a:endParaRPr sz="1000">
              <a:latin typeface="Ubuntu"/>
              <a:ea typeface="Ubuntu"/>
              <a:cs typeface="Ubuntu"/>
              <a:sym typeface="Ubuntu"/>
            </a:endParaRPr>
          </a:p>
        </p:txBody>
      </p:sp>
      <p:sp>
        <p:nvSpPr>
          <p:cNvPr id="1147" name="Google Shape;1147;p89"/>
          <p:cNvSpPr/>
          <p:nvPr/>
        </p:nvSpPr>
        <p:spPr>
          <a:xfrm rot="1910501">
            <a:off x="3023289" y="1785705"/>
            <a:ext cx="1202106" cy="825244"/>
          </a:xfrm>
          <a:prstGeom prst="rightArrow">
            <a:avLst>
              <a:gd name="adj1" fmla="val 50000"/>
              <a:gd name="adj2" fmla="val 51494"/>
            </a:avLst>
          </a:prstGeom>
          <a:solidFill>
            <a:srgbClr val="9BBB59"/>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89"/>
          <p:cNvSpPr/>
          <p:nvPr/>
        </p:nvSpPr>
        <p:spPr>
          <a:xfrm rot="10800000">
            <a:off x="8498850" y="2242700"/>
            <a:ext cx="1247700" cy="2112900"/>
          </a:xfrm>
          <a:prstGeom prst="rightArrow">
            <a:avLst>
              <a:gd name="adj1" fmla="val 50000"/>
              <a:gd name="adj2" fmla="val 50000"/>
            </a:avLst>
          </a:prstGeom>
          <a:solidFill>
            <a:srgbClr val="9BBB59"/>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89"/>
          <p:cNvSpPr/>
          <p:nvPr/>
        </p:nvSpPr>
        <p:spPr>
          <a:xfrm>
            <a:off x="7834225" y="2349550"/>
            <a:ext cx="368100" cy="1994700"/>
          </a:xfrm>
          <a:prstGeom prst="rect">
            <a:avLst/>
          </a:prstGeom>
          <a:solidFill>
            <a:srgbClr val="4BACC6"/>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E"/>
              <a:t>v</a:t>
            </a:r>
            <a:r>
              <a:rPr lang="en-IE" baseline="-25000"/>
              <a:t>w</a:t>
            </a:r>
            <a:endParaRPr baseline="-25000"/>
          </a:p>
        </p:txBody>
      </p:sp>
      <p:sp>
        <p:nvSpPr>
          <p:cNvPr id="1150" name="Google Shape;1150;p89"/>
          <p:cNvSpPr/>
          <p:nvPr/>
        </p:nvSpPr>
        <p:spPr>
          <a:xfrm rot="5400000">
            <a:off x="5261100" y="2945475"/>
            <a:ext cx="1538400" cy="1379400"/>
          </a:xfrm>
          <a:prstGeom prst="bentArrow">
            <a:avLst>
              <a:gd name="adj1" fmla="val 25000"/>
              <a:gd name="adj2" fmla="val 25000"/>
              <a:gd name="adj3" fmla="val 25000"/>
              <a:gd name="adj4" fmla="val 4375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89"/>
          <p:cNvSpPr/>
          <p:nvPr/>
        </p:nvSpPr>
        <p:spPr>
          <a:xfrm rot="-5400000" flipH="1">
            <a:off x="5977000" y="2945475"/>
            <a:ext cx="1538400" cy="1379400"/>
          </a:xfrm>
          <a:prstGeom prst="bentArrow">
            <a:avLst>
              <a:gd name="adj1" fmla="val 25000"/>
              <a:gd name="adj2" fmla="val 25000"/>
              <a:gd name="adj3" fmla="val 25000"/>
              <a:gd name="adj4" fmla="val 4375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89"/>
          <p:cNvSpPr txBox="1"/>
          <p:nvPr/>
        </p:nvSpPr>
        <p:spPr>
          <a:xfrm>
            <a:off x="5526500" y="2223725"/>
            <a:ext cx="1723500" cy="37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E" sz="2400">
                <a:latin typeface="Calibri"/>
                <a:ea typeface="Calibri"/>
                <a:cs typeface="Calibri"/>
                <a:sym typeface="Calibri"/>
              </a:rPr>
              <a:t>dot product</a:t>
            </a:r>
            <a:endParaRPr sz="2400">
              <a:latin typeface="Calibri"/>
              <a:ea typeface="Calibri"/>
              <a:cs typeface="Calibri"/>
              <a:sym typeface="Calibri"/>
            </a:endParaRPr>
          </a:p>
        </p:txBody>
      </p:sp>
      <p:sp>
        <p:nvSpPr>
          <p:cNvPr id="1153" name="Google Shape;1153;p89"/>
          <p:cNvSpPr/>
          <p:nvPr/>
        </p:nvSpPr>
        <p:spPr>
          <a:xfrm>
            <a:off x="5438775" y="4598275"/>
            <a:ext cx="1905600" cy="666600"/>
          </a:xfrm>
          <a:prstGeom prst="roundRect">
            <a:avLst>
              <a:gd name="adj" fmla="val 16667"/>
            </a:avLst>
          </a:prstGeom>
          <a:solidFill>
            <a:srgbClr val="EAF1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E" sz="2400">
                <a:latin typeface="Calibri"/>
                <a:ea typeface="Calibri"/>
                <a:cs typeface="Calibri"/>
                <a:sym typeface="Calibri"/>
              </a:rPr>
              <a:t>softmax</a:t>
            </a:r>
            <a:endParaRPr sz="2400">
              <a:latin typeface="Calibri"/>
              <a:ea typeface="Calibri"/>
              <a:cs typeface="Calibri"/>
              <a:sym typeface="Calibri"/>
            </a:endParaRPr>
          </a:p>
        </p:txBody>
      </p:sp>
      <p:sp>
        <p:nvSpPr>
          <p:cNvPr id="1154" name="Google Shape;1154;p89"/>
          <p:cNvSpPr txBox="1"/>
          <p:nvPr/>
        </p:nvSpPr>
        <p:spPr>
          <a:xfrm>
            <a:off x="764225" y="2695250"/>
            <a:ext cx="918000" cy="100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E" sz="1800">
                <a:latin typeface="Calibri"/>
                <a:ea typeface="Calibri"/>
                <a:cs typeface="Calibri"/>
                <a:sym typeface="Calibri"/>
              </a:rPr>
              <a:t>Skip stop-</a:t>
            </a:r>
            <a:endParaRPr sz="1800">
              <a:latin typeface="Calibri"/>
              <a:ea typeface="Calibri"/>
              <a:cs typeface="Calibri"/>
              <a:sym typeface="Calibri"/>
            </a:endParaRPr>
          </a:p>
          <a:p>
            <a:pPr marL="0" lvl="0" indent="0" algn="ctr" rtl="0">
              <a:spcBef>
                <a:spcPts val="0"/>
              </a:spcBef>
              <a:spcAft>
                <a:spcPts val="0"/>
              </a:spcAft>
              <a:buNone/>
            </a:pPr>
            <a:r>
              <a:rPr lang="en-IE" sz="1800">
                <a:latin typeface="Calibri"/>
                <a:ea typeface="Calibri"/>
                <a:cs typeface="Calibri"/>
                <a:sym typeface="Calibri"/>
              </a:rPr>
              <a:t>words</a:t>
            </a:r>
            <a:endParaRPr sz="1800">
              <a:latin typeface="Calibri"/>
              <a:ea typeface="Calibri"/>
              <a:cs typeface="Calibri"/>
              <a:sym typeface="Calibri"/>
            </a:endParaRPr>
          </a:p>
        </p:txBody>
      </p:sp>
      <p:sp>
        <p:nvSpPr>
          <p:cNvPr id="1155" name="Google Shape;1155;p89"/>
          <p:cNvSpPr/>
          <p:nvPr/>
        </p:nvSpPr>
        <p:spPr>
          <a:xfrm rot="-1833109">
            <a:off x="3023237" y="3848438"/>
            <a:ext cx="1202202" cy="825374"/>
          </a:xfrm>
          <a:prstGeom prst="rightArrow">
            <a:avLst>
              <a:gd name="adj1" fmla="val 50000"/>
              <a:gd name="adj2" fmla="val 51494"/>
            </a:avLst>
          </a:prstGeom>
          <a:solidFill>
            <a:srgbClr val="9BBB59"/>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8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75114A"/>
              </a:buClr>
              <a:buSzPts val="4400"/>
              <a:buFont typeface="Calibri"/>
              <a:buNone/>
            </a:pPr>
            <a:r>
              <a:rPr lang="en-IE"/>
              <a:t>Implementation with Word2Vec - Skip-gram </a:t>
            </a:r>
            <a:endParaRPr/>
          </a:p>
          <a:p>
            <a:pPr marL="0" marR="0" lvl="0" indent="0" algn="l" rtl="0">
              <a:lnSpc>
                <a:spcPct val="90000"/>
              </a:lnSpc>
              <a:spcBef>
                <a:spcPts val="0"/>
              </a:spcBef>
              <a:spcAft>
                <a:spcPts val="0"/>
              </a:spcAft>
              <a:buClr>
                <a:srgbClr val="75114A"/>
              </a:buClr>
              <a:buSzPts val="4400"/>
              <a:buFont typeface="Calibri"/>
              <a:buNone/>
            </a:pPr>
            <a:endParaRPr/>
          </a:p>
        </p:txBody>
      </p:sp>
      <p:sp>
        <p:nvSpPr>
          <p:cNvPr id="1157" name="Google Shape;1157;p89"/>
          <p:cNvSpPr txBox="1"/>
          <p:nvPr/>
        </p:nvSpPr>
        <p:spPr>
          <a:xfrm>
            <a:off x="4665950" y="6066775"/>
            <a:ext cx="6557400" cy="358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IE" sz="1200"/>
              <a:t>Adapted from a slide by John McCrae &amp; Mihael Arcan - Advanced NLP, CT5121, NUI Galway</a:t>
            </a:r>
            <a:endParaRPr sz="1200" b="0" i="0" u="none" strike="noStrike" cap="none">
              <a:solidFill>
                <a:srgbClr val="000000"/>
              </a:solidFill>
              <a:latin typeface="Arial"/>
              <a:ea typeface="Arial"/>
              <a:cs typeface="Arial"/>
              <a:sym typeface="Arial"/>
            </a:endParaRPr>
          </a:p>
        </p:txBody>
      </p:sp>
      <p:sp>
        <p:nvSpPr>
          <p:cNvPr id="1158" name="Google Shape;1158;p89"/>
          <p:cNvSpPr txBox="1"/>
          <p:nvPr/>
        </p:nvSpPr>
        <p:spPr>
          <a:xfrm>
            <a:off x="870250" y="5385675"/>
            <a:ext cx="5019000" cy="46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IE" sz="1800" i="1" u="none" strike="noStrike" cap="none"/>
              <a:t>“</a:t>
            </a:r>
            <a:r>
              <a:rPr lang="en-IE" sz="1800" i="1"/>
              <a:t>she was the daughter of an african </a:t>
            </a:r>
            <a:r>
              <a:rPr lang="en-IE" sz="1800" b="1" i="1"/>
              <a:t>american</a:t>
            </a:r>
            <a:r>
              <a:rPr lang="en-IE" sz="1800" i="1" u="none" strike="noStrike" cap="none"/>
              <a:t>”</a:t>
            </a:r>
            <a:endParaRPr sz="1800" i="1" u="none" strike="noStrike" cap="none"/>
          </a:p>
        </p:txBody>
      </p:sp>
    </p:spTree>
    <p:extLst>
      <p:ext uri="{BB962C8B-B14F-4D97-AF65-F5344CB8AC3E}">
        <p14:creationId xmlns:p14="http://schemas.microsoft.com/office/powerpoint/2010/main" val="49919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54"/>
                                        </p:tgtEl>
                                        <p:attrNameLst>
                                          <p:attrName>style.visibility</p:attrName>
                                        </p:attrNameLst>
                                      </p:cBhvr>
                                      <p:to>
                                        <p:strVal val="visible"/>
                                      </p:to>
                                    </p:set>
                                    <p:animEffect transition="in" filter="fade">
                                      <p:cBhvr>
                                        <p:cTn id="7" dur="1000"/>
                                        <p:tgtEl>
                                          <p:spTgt spid="1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28"/>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Le</a:t>
            </a:r>
            <a:r>
              <a:rPr lang="en-IE"/>
              <a:t>arning Outcomes of this Course</a:t>
            </a:r>
            <a:endParaRPr sz="4400" b="0" i="0" u="none" strike="noStrike" cap="none">
              <a:solidFill>
                <a:srgbClr val="75114A"/>
              </a:solidFill>
              <a:latin typeface="Calibri"/>
              <a:ea typeface="Calibri"/>
              <a:cs typeface="Calibri"/>
              <a:sym typeface="Calibri"/>
            </a:endParaRPr>
          </a:p>
        </p:txBody>
      </p:sp>
      <p:sp>
        <p:nvSpPr>
          <p:cNvPr id="467" name="Google Shape;467;p28"/>
          <p:cNvSpPr txBox="1">
            <a:spLocks noGrp="1"/>
          </p:cNvSpPr>
          <p:nvPr>
            <p:ph type="body" idx="1"/>
          </p:nvPr>
        </p:nvSpPr>
        <p:spPr>
          <a:xfrm>
            <a:off x="838200" y="1818525"/>
            <a:ext cx="11174400" cy="382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F3F"/>
              </a:buClr>
              <a:buSzPts val="2800"/>
              <a:buFont typeface="Arial"/>
              <a:buNone/>
            </a:pPr>
            <a:r>
              <a:rPr lang="en-IE" sz="2400">
                <a:solidFill>
                  <a:srgbClr val="000000"/>
                </a:solidFill>
              </a:rPr>
              <a:t>Understand basic principles in automatic analysis, interpretation and transformation of textual data</a:t>
            </a:r>
            <a:endParaRPr sz="2400">
              <a:solidFill>
                <a:srgbClr val="000000"/>
              </a:solidFill>
            </a:endParaRPr>
          </a:p>
          <a:p>
            <a:pPr marL="0" marR="0" lvl="0" indent="0" algn="l" rtl="0">
              <a:lnSpc>
                <a:spcPct val="100000"/>
              </a:lnSpc>
              <a:spcBef>
                <a:spcPts val="1000"/>
              </a:spcBef>
              <a:spcAft>
                <a:spcPts val="0"/>
              </a:spcAft>
              <a:buClr>
                <a:srgbClr val="3F3F3F"/>
              </a:buClr>
              <a:buSzPts val="2800"/>
              <a:buFont typeface="Arial"/>
              <a:buNone/>
            </a:pPr>
            <a:r>
              <a:rPr lang="en-IE" sz="2400">
                <a:solidFill>
                  <a:srgbClr val="000000"/>
                </a:solidFill>
              </a:rPr>
              <a:t>Understand approaches and challenges in syntactic and semantic analysis </a:t>
            </a:r>
            <a:r>
              <a:rPr lang="en-IE" sz="2400">
                <a:solidFill>
                  <a:schemeClr val="dk1"/>
                </a:solidFill>
              </a:rPr>
              <a:t>of textual data</a:t>
            </a:r>
            <a:endParaRPr sz="2400">
              <a:solidFill>
                <a:srgbClr val="000000"/>
              </a:solidFill>
            </a:endParaRPr>
          </a:p>
          <a:p>
            <a:pPr marL="0" lvl="0" indent="0" algn="l" rtl="0">
              <a:lnSpc>
                <a:spcPct val="100000"/>
              </a:lnSpc>
              <a:spcBef>
                <a:spcPts val="1000"/>
              </a:spcBef>
              <a:spcAft>
                <a:spcPts val="0"/>
              </a:spcAft>
              <a:buClr>
                <a:srgbClr val="3F3F3F"/>
              </a:buClr>
              <a:buSzPts val="2800"/>
              <a:buFont typeface="Arial"/>
              <a:buNone/>
            </a:pPr>
            <a:r>
              <a:rPr lang="en-IE" sz="2400">
                <a:solidFill>
                  <a:srgbClr val="000000"/>
                </a:solidFill>
              </a:rPr>
              <a:t>Understand the foundations of NLP in linguistics, statistics and machine learning</a:t>
            </a:r>
            <a:endParaRPr sz="2400">
              <a:solidFill>
                <a:srgbClr val="000000"/>
              </a:solidFill>
            </a:endParaRPr>
          </a:p>
          <a:p>
            <a:pPr marL="0" marR="0" lvl="0" indent="0" algn="l" rtl="0">
              <a:lnSpc>
                <a:spcPct val="100000"/>
              </a:lnSpc>
              <a:spcBef>
                <a:spcPts val="1000"/>
              </a:spcBef>
              <a:spcAft>
                <a:spcPts val="0"/>
              </a:spcAft>
              <a:buClr>
                <a:srgbClr val="3F3F3F"/>
              </a:buClr>
              <a:buSzPts val="2800"/>
              <a:buFont typeface="Arial"/>
              <a:buNone/>
            </a:pPr>
            <a:r>
              <a:rPr lang="en-IE" sz="2400">
                <a:solidFill>
                  <a:srgbClr val="000000"/>
                </a:solidFill>
              </a:rPr>
              <a:t>Get an insight into NLP applications, in particular information extraction, knowledge graphs and opinion mining</a:t>
            </a:r>
            <a:endParaRPr sz="2400">
              <a:solidFill>
                <a:srgbClr val="000000"/>
              </a:solidFill>
            </a:endParaRPr>
          </a:p>
          <a:p>
            <a:pPr marL="0" marR="0" lvl="0" indent="0" algn="l" rtl="0">
              <a:lnSpc>
                <a:spcPct val="100000"/>
              </a:lnSpc>
              <a:spcBef>
                <a:spcPts val="1000"/>
              </a:spcBef>
              <a:spcAft>
                <a:spcPts val="0"/>
              </a:spcAft>
              <a:buClr>
                <a:srgbClr val="3F3F3F"/>
              </a:buClr>
              <a:buSzPts val="2800"/>
              <a:buFont typeface="Arial"/>
              <a:buNone/>
            </a:pPr>
            <a:r>
              <a:rPr lang="en-IE" sz="2400">
                <a:solidFill>
                  <a:srgbClr val="000000"/>
                </a:solidFill>
              </a:rPr>
              <a:t>Awareness of ethical, legal and data privacy aspects of NLP</a:t>
            </a:r>
            <a:endParaRPr sz="2400">
              <a:solidFill>
                <a:srgbClr val="000000"/>
              </a:solidFill>
            </a:endParaRPr>
          </a:p>
          <a:p>
            <a:pPr marL="0" marR="0" lvl="0" indent="0" algn="l" rtl="0">
              <a:lnSpc>
                <a:spcPct val="100000"/>
              </a:lnSpc>
              <a:spcBef>
                <a:spcPts val="1000"/>
              </a:spcBef>
              <a:spcAft>
                <a:spcPts val="1000"/>
              </a:spcAft>
              <a:buClr>
                <a:srgbClr val="3F3F3F"/>
              </a:buClr>
              <a:buSzPts val="2800"/>
              <a:buFont typeface="Arial"/>
              <a:buNone/>
            </a:pPr>
            <a:endParaRPr sz="240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46"/>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75114A"/>
              </a:buClr>
              <a:buSzPts val="4400"/>
              <a:buFont typeface="Calibri"/>
              <a:buNone/>
            </a:pPr>
            <a:r>
              <a:rPr lang="en-IE"/>
              <a:t>Opinion Mining</a:t>
            </a:r>
            <a:endParaRPr/>
          </a:p>
          <a:p>
            <a:pPr marL="0" marR="0" lvl="0" indent="0" algn="l" rtl="0">
              <a:lnSpc>
                <a:spcPct val="90000"/>
              </a:lnSpc>
              <a:spcBef>
                <a:spcPts val="0"/>
              </a:spcBef>
              <a:spcAft>
                <a:spcPts val="0"/>
              </a:spcAft>
              <a:buClr>
                <a:srgbClr val="75114A"/>
              </a:buClr>
              <a:buSzPts val="4400"/>
              <a:buFont typeface="Calibri"/>
              <a:buNone/>
            </a:pPr>
            <a:endParaRPr/>
          </a:p>
        </p:txBody>
      </p:sp>
      <p:pic>
        <p:nvPicPr>
          <p:cNvPr id="587" name="Google Shape;587;p46" descr="https://lh5.googleusercontent.com/ciNDop_L445x-pcpcW_t7qDLpA8EV-b2yFwtEglYwzHnWR5LZVmQ1ELv8qgovDBiUK98xsWnqpsrdStiPpP2fL6ogbGUqtp1aUNbNPqVPCkqbwds55839wwQZksASEGz3wi3UN-B"/>
          <p:cNvPicPr preferRelativeResize="0"/>
          <p:nvPr/>
        </p:nvPicPr>
        <p:blipFill rotWithShape="1">
          <a:blip r:embed="rId3">
            <a:alphaModFix/>
          </a:blip>
          <a:srcRect l="660" t="2395" r="6224" b="9597"/>
          <a:stretch/>
        </p:blipFill>
        <p:spPr>
          <a:xfrm>
            <a:off x="304800" y="1766900"/>
            <a:ext cx="11638350" cy="3636272"/>
          </a:xfrm>
          <a:prstGeom prst="rect">
            <a:avLst/>
          </a:prstGeom>
          <a:noFill/>
          <a:ln>
            <a:noFill/>
          </a:ln>
        </p:spPr>
      </p:pic>
      <p:sp>
        <p:nvSpPr>
          <p:cNvPr id="588" name="Google Shape;588;p46"/>
          <p:cNvSpPr/>
          <p:nvPr/>
        </p:nvSpPr>
        <p:spPr>
          <a:xfrm>
            <a:off x="8667509" y="6151079"/>
            <a:ext cx="3316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400" b="0" i="1" u="sng" strike="noStrike" cap="none">
                <a:solidFill>
                  <a:schemeClr val="hlink"/>
                </a:solidFill>
                <a:latin typeface="Arial"/>
                <a:ea typeface="Arial"/>
                <a:cs typeface="Arial"/>
                <a:sym typeface="Arial"/>
                <a:hlinkClick r:id="rId4"/>
              </a:rPr>
              <a:t>http://mixedemotions.insight-centre.org/</a:t>
            </a:r>
            <a:r>
              <a:rPr lang="en-IE" sz="1400" b="0" i="1" u="none" strike="noStrike" cap="none">
                <a:solidFill>
                  <a:srgbClr val="000000"/>
                </a:solidFill>
                <a:latin typeface="Arial"/>
                <a:ea typeface="Arial"/>
                <a:cs typeface="Arial"/>
                <a:sym typeface="Arial"/>
              </a:rPr>
              <a:t> </a:t>
            </a:r>
            <a:endParaRPr i="1"/>
          </a:p>
        </p:txBody>
      </p:sp>
      <p:pic>
        <p:nvPicPr>
          <p:cNvPr id="589" name="Google Shape;589;p46" descr="https://mixedemotions-project.eu/wp-content/uploads/2015/04/ME-Logo-125h.png"/>
          <p:cNvPicPr preferRelativeResize="0"/>
          <p:nvPr/>
        </p:nvPicPr>
        <p:blipFill rotWithShape="1">
          <a:blip r:embed="rId5">
            <a:alphaModFix/>
          </a:blip>
          <a:srcRect/>
          <a:stretch/>
        </p:blipFill>
        <p:spPr>
          <a:xfrm>
            <a:off x="9540270" y="296128"/>
            <a:ext cx="2270341" cy="72954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90"/>
          <p:cNvSpPr txBox="1">
            <a:spLocks noGrp="1"/>
          </p:cNvSpPr>
          <p:nvPr>
            <p:ph type="title"/>
          </p:nvPr>
        </p:nvSpPr>
        <p:spPr>
          <a:xfrm>
            <a:off x="838200" y="365125"/>
            <a:ext cx="10515600" cy="13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a:t>Pre-trained Models</a:t>
            </a:r>
            <a:endParaRPr/>
          </a:p>
        </p:txBody>
      </p:sp>
      <p:sp>
        <p:nvSpPr>
          <p:cNvPr id="1165" name="Google Shape;1165;p90"/>
          <p:cNvSpPr txBox="1">
            <a:spLocks noGrp="1"/>
          </p:cNvSpPr>
          <p:nvPr>
            <p:ph type="body" idx="1"/>
          </p:nvPr>
        </p:nvSpPr>
        <p:spPr>
          <a:xfrm>
            <a:off x="838200" y="1825625"/>
            <a:ext cx="10515600" cy="38133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IE">
                <a:solidFill>
                  <a:srgbClr val="000000"/>
                </a:solidFill>
              </a:rPr>
              <a:t>A </a:t>
            </a:r>
            <a:r>
              <a:rPr lang="en-IE">
                <a:solidFill>
                  <a:schemeClr val="dk1"/>
                </a:solidFill>
              </a:rPr>
              <a:t>word embedding can be used as a pre-trained unsupervised model</a:t>
            </a:r>
            <a:endParaRPr>
              <a:solidFill>
                <a:schemeClr val="dk1"/>
              </a:solidFill>
            </a:endParaRPr>
          </a:p>
          <a:p>
            <a:pPr marL="0" lvl="0" indent="0" algn="l" rtl="0">
              <a:spcBef>
                <a:spcPts val="1000"/>
              </a:spcBef>
              <a:spcAft>
                <a:spcPts val="0"/>
              </a:spcAft>
              <a:buNone/>
            </a:pPr>
            <a:r>
              <a:rPr lang="en-IE">
                <a:solidFill>
                  <a:schemeClr val="dk1"/>
                </a:solidFill>
              </a:rPr>
              <a:t>Current best-performing NLP approaches combine pre-trained models with task-specific, supervised fine-tuning, aka as </a:t>
            </a:r>
            <a:r>
              <a:rPr lang="en-IE" b="1">
                <a:solidFill>
                  <a:schemeClr val="dk1"/>
                </a:solidFill>
              </a:rPr>
              <a:t>‘transfer learning’</a:t>
            </a:r>
            <a:endParaRPr b="1">
              <a:solidFill>
                <a:schemeClr val="dk1"/>
              </a:solidFill>
            </a:endParaRPr>
          </a:p>
          <a:p>
            <a:pPr marL="0" lvl="0" indent="0" algn="l" rtl="0">
              <a:spcBef>
                <a:spcPts val="1000"/>
              </a:spcBef>
              <a:spcAft>
                <a:spcPts val="0"/>
              </a:spcAft>
              <a:buNone/>
            </a:pPr>
            <a:r>
              <a:rPr lang="en-IE">
                <a:solidFill>
                  <a:schemeClr val="dk1"/>
                </a:solidFill>
              </a:rPr>
              <a:t>Originally, widely used pre-trained models were based on Word2Vec </a:t>
            </a:r>
            <a:endParaRPr>
              <a:solidFill>
                <a:schemeClr val="dk1"/>
              </a:solidFill>
            </a:endParaRPr>
          </a:p>
          <a:p>
            <a:pPr marL="0" lvl="0" indent="0" algn="l" rtl="0">
              <a:spcBef>
                <a:spcPts val="1000"/>
              </a:spcBef>
              <a:spcAft>
                <a:spcPts val="0"/>
              </a:spcAft>
              <a:buNone/>
            </a:pPr>
            <a:r>
              <a:rPr lang="en-IE">
                <a:solidFill>
                  <a:schemeClr val="dk1"/>
                </a:solidFill>
              </a:rPr>
              <a:t>Many other pre-trained models have now been developed </a:t>
            </a:r>
            <a:endParaRPr>
              <a:solidFill>
                <a:schemeClr val="dk1"/>
              </a:solidFill>
            </a:endParaRPr>
          </a:p>
        </p:txBody>
      </p:sp>
      <p:sp>
        <p:nvSpPr>
          <p:cNvPr id="1166" name="Google Shape;1166;p90"/>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IE"/>
              <a:t>200</a:t>
            </a:fld>
            <a:endParaRPr/>
          </a:p>
        </p:txBody>
      </p:sp>
    </p:spTree>
    <p:extLst>
      <p:ext uri="{BB962C8B-B14F-4D97-AF65-F5344CB8AC3E}">
        <p14:creationId xmlns:p14="http://schemas.microsoft.com/office/powerpoint/2010/main" val="138638287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91"/>
          <p:cNvSpPr txBox="1">
            <a:spLocks noGrp="1"/>
          </p:cNvSpPr>
          <p:nvPr>
            <p:ph type="title"/>
          </p:nvPr>
        </p:nvSpPr>
        <p:spPr>
          <a:xfrm>
            <a:off x="838200" y="365125"/>
            <a:ext cx="10515600" cy="13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a:t>Brief Overview of Pre-trained Models</a:t>
            </a:r>
            <a:endParaRPr/>
          </a:p>
        </p:txBody>
      </p:sp>
      <p:sp>
        <p:nvSpPr>
          <p:cNvPr id="1173" name="Google Shape;1173;p91"/>
          <p:cNvSpPr txBox="1">
            <a:spLocks noGrp="1"/>
          </p:cNvSpPr>
          <p:nvPr>
            <p:ph type="body" idx="1"/>
          </p:nvPr>
        </p:nvSpPr>
        <p:spPr>
          <a:xfrm>
            <a:off x="838200" y="1468675"/>
            <a:ext cx="10779600" cy="4206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IE" sz="2400" b="1">
                <a:solidFill>
                  <a:schemeClr val="dk1"/>
                </a:solidFill>
                <a:latin typeface="Arial"/>
                <a:ea typeface="Arial"/>
                <a:cs typeface="Arial"/>
                <a:sym typeface="Arial"/>
              </a:rPr>
              <a:t>Word2Vec, GloVe</a:t>
            </a:r>
            <a:r>
              <a:rPr lang="en-IE" sz="2400">
                <a:solidFill>
                  <a:schemeClr val="dk1"/>
                </a:solidFill>
                <a:latin typeface="Arial"/>
                <a:ea typeface="Arial"/>
                <a:cs typeface="Arial"/>
                <a:sym typeface="Arial"/>
              </a:rPr>
              <a:t> - local (Word2Vec) and global (GloVe) word-word contexts with single-layer neural network architecture (word embedding)</a:t>
            </a:r>
            <a:endParaRPr sz="2400">
              <a:solidFill>
                <a:schemeClr val="dk1"/>
              </a:solidFill>
              <a:latin typeface="Arial"/>
              <a:ea typeface="Arial"/>
              <a:cs typeface="Arial"/>
              <a:sym typeface="Arial"/>
            </a:endParaRPr>
          </a:p>
          <a:p>
            <a:pPr marL="0" lvl="0" indent="0" algn="l" rtl="0">
              <a:lnSpc>
                <a:spcPct val="100000"/>
              </a:lnSpc>
              <a:spcBef>
                <a:spcPts val="1000"/>
              </a:spcBef>
              <a:spcAft>
                <a:spcPts val="0"/>
              </a:spcAft>
              <a:buNone/>
            </a:pPr>
            <a:r>
              <a:rPr lang="en-IE" sz="2400" b="1">
                <a:solidFill>
                  <a:schemeClr val="dk1"/>
                </a:solidFill>
                <a:latin typeface="Arial"/>
                <a:ea typeface="Arial"/>
                <a:cs typeface="Arial"/>
                <a:sym typeface="Arial"/>
              </a:rPr>
              <a:t>ULMFiT </a:t>
            </a:r>
            <a:r>
              <a:rPr lang="en-IE" sz="2400">
                <a:solidFill>
                  <a:schemeClr val="dk1"/>
                </a:solidFill>
                <a:latin typeface="Arial"/>
                <a:ea typeface="Arial"/>
                <a:cs typeface="Arial"/>
                <a:sym typeface="Arial"/>
              </a:rPr>
              <a:t>- 3-layer LSTM neural network architecture</a:t>
            </a:r>
            <a:endParaRPr sz="2400">
              <a:solidFill>
                <a:schemeClr val="dk1"/>
              </a:solidFill>
              <a:latin typeface="Arial"/>
              <a:ea typeface="Arial"/>
              <a:cs typeface="Arial"/>
              <a:sym typeface="Arial"/>
            </a:endParaRPr>
          </a:p>
          <a:p>
            <a:pPr marL="0" lvl="0" indent="0" algn="l" rtl="0">
              <a:lnSpc>
                <a:spcPct val="100000"/>
              </a:lnSpc>
              <a:spcBef>
                <a:spcPts val="1000"/>
              </a:spcBef>
              <a:spcAft>
                <a:spcPts val="0"/>
              </a:spcAft>
              <a:buNone/>
            </a:pPr>
            <a:r>
              <a:rPr lang="en-IE" sz="2400" b="1">
                <a:solidFill>
                  <a:schemeClr val="dk1"/>
                </a:solidFill>
                <a:latin typeface="Arial"/>
                <a:ea typeface="Arial"/>
                <a:cs typeface="Arial"/>
                <a:sym typeface="Arial"/>
              </a:rPr>
              <a:t>ELMo </a:t>
            </a:r>
            <a:r>
              <a:rPr lang="en-IE" sz="2400">
                <a:solidFill>
                  <a:schemeClr val="dk1"/>
                </a:solidFill>
                <a:latin typeface="Arial"/>
                <a:ea typeface="Arial"/>
                <a:cs typeface="Arial"/>
                <a:sym typeface="Arial"/>
              </a:rPr>
              <a:t>- bidirectional LSTMs to model word-word contexts from left-to-right and right-to-left</a:t>
            </a:r>
            <a:endParaRPr sz="2400">
              <a:solidFill>
                <a:schemeClr val="dk1"/>
              </a:solidFill>
              <a:latin typeface="Arial"/>
              <a:ea typeface="Arial"/>
              <a:cs typeface="Arial"/>
              <a:sym typeface="Arial"/>
            </a:endParaRPr>
          </a:p>
          <a:p>
            <a:pPr marL="0" lvl="0" indent="0" algn="l" rtl="0">
              <a:lnSpc>
                <a:spcPct val="100000"/>
              </a:lnSpc>
              <a:spcBef>
                <a:spcPts val="1000"/>
              </a:spcBef>
              <a:spcAft>
                <a:spcPts val="0"/>
              </a:spcAft>
              <a:buNone/>
            </a:pPr>
            <a:r>
              <a:rPr lang="en-IE" sz="2400" b="1">
                <a:solidFill>
                  <a:schemeClr val="dk1"/>
                </a:solidFill>
                <a:latin typeface="Arial"/>
                <a:ea typeface="Arial"/>
                <a:cs typeface="Arial"/>
                <a:sym typeface="Arial"/>
              </a:rPr>
              <a:t>Transformer </a:t>
            </a:r>
            <a:r>
              <a:rPr lang="en-IE" sz="2400">
                <a:solidFill>
                  <a:schemeClr val="dk1"/>
                </a:solidFill>
                <a:latin typeface="Arial"/>
                <a:ea typeface="Arial"/>
                <a:cs typeface="Arial"/>
                <a:sym typeface="Arial"/>
              </a:rPr>
              <a:t>- attention mechanisms instead of LSTM (RNN) to model long-range interaction between words across a sentence</a:t>
            </a:r>
            <a:endParaRPr sz="2400">
              <a:solidFill>
                <a:schemeClr val="dk1"/>
              </a:solidFill>
              <a:latin typeface="Arial"/>
              <a:ea typeface="Arial"/>
              <a:cs typeface="Arial"/>
              <a:sym typeface="Arial"/>
            </a:endParaRPr>
          </a:p>
          <a:p>
            <a:pPr marL="0" lvl="0" indent="0" algn="l" rtl="0">
              <a:lnSpc>
                <a:spcPct val="100000"/>
              </a:lnSpc>
              <a:spcBef>
                <a:spcPts val="1000"/>
              </a:spcBef>
              <a:spcAft>
                <a:spcPts val="0"/>
              </a:spcAft>
              <a:buNone/>
            </a:pPr>
            <a:r>
              <a:rPr lang="en-IE" sz="2400" b="1">
                <a:solidFill>
                  <a:schemeClr val="dk1"/>
                </a:solidFill>
                <a:latin typeface="Arial"/>
                <a:ea typeface="Arial"/>
                <a:cs typeface="Arial"/>
                <a:sym typeface="Arial"/>
              </a:rPr>
              <a:t>BERT </a:t>
            </a:r>
            <a:r>
              <a:rPr lang="en-IE" sz="2400">
                <a:solidFill>
                  <a:schemeClr val="dk1"/>
                </a:solidFill>
                <a:latin typeface="Arial"/>
                <a:ea typeface="Arial"/>
                <a:cs typeface="Arial"/>
                <a:sym typeface="Arial"/>
              </a:rPr>
              <a:t>- transformer, bidirectional, next sentence prediction</a:t>
            </a:r>
            <a:endParaRPr sz="2400">
              <a:solidFill>
                <a:schemeClr val="dk1"/>
              </a:solidFill>
              <a:latin typeface="Arial"/>
              <a:ea typeface="Arial"/>
              <a:cs typeface="Arial"/>
              <a:sym typeface="Arial"/>
            </a:endParaRPr>
          </a:p>
          <a:p>
            <a:pPr marL="0" lvl="0" indent="0" algn="l" rtl="0">
              <a:lnSpc>
                <a:spcPct val="100000"/>
              </a:lnSpc>
              <a:spcBef>
                <a:spcPts val="1000"/>
              </a:spcBef>
              <a:spcAft>
                <a:spcPts val="1000"/>
              </a:spcAft>
              <a:buNone/>
            </a:pPr>
            <a:r>
              <a:rPr lang="en-IE" sz="2400" b="1">
                <a:solidFill>
                  <a:schemeClr val="dk1"/>
                </a:solidFill>
                <a:latin typeface="Arial"/>
                <a:ea typeface="Arial"/>
                <a:cs typeface="Arial"/>
                <a:sym typeface="Arial"/>
              </a:rPr>
              <a:t>T5 </a:t>
            </a:r>
            <a:r>
              <a:rPr lang="en-IE" sz="2400">
                <a:solidFill>
                  <a:schemeClr val="dk1"/>
                </a:solidFill>
                <a:latin typeface="Arial"/>
                <a:ea typeface="Arial"/>
                <a:cs typeface="Arial"/>
                <a:sym typeface="Arial"/>
              </a:rPr>
              <a:t>- transformer, text as input and output</a:t>
            </a:r>
            <a:endParaRPr sz="2400">
              <a:solidFill>
                <a:schemeClr val="dk1"/>
              </a:solidFill>
              <a:latin typeface="Arial"/>
              <a:ea typeface="Arial"/>
              <a:cs typeface="Arial"/>
              <a:sym typeface="Arial"/>
            </a:endParaRPr>
          </a:p>
        </p:txBody>
      </p:sp>
      <p:sp>
        <p:nvSpPr>
          <p:cNvPr id="1174" name="Google Shape;1174;p91"/>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IE"/>
              <a:t>201</a:t>
            </a:fld>
            <a:endParaRPr/>
          </a:p>
        </p:txBody>
      </p:sp>
      <p:sp>
        <p:nvSpPr>
          <p:cNvPr id="1175" name="Google Shape;1175;p91"/>
          <p:cNvSpPr txBox="1"/>
          <p:nvPr/>
        </p:nvSpPr>
        <p:spPr>
          <a:xfrm>
            <a:off x="4684725" y="6068875"/>
            <a:ext cx="7507200" cy="40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E"/>
              <a:t>For more details see </a:t>
            </a:r>
            <a:r>
              <a:rPr lang="en-IE" u="sng">
                <a:solidFill>
                  <a:schemeClr val="hlink"/>
                </a:solidFill>
                <a:hlinkClick r:id="rId3"/>
              </a:rPr>
              <a:t>https://www.paperswithcode.com/methods/category/language-models</a:t>
            </a:r>
            <a:r>
              <a:rPr lang="en-IE"/>
              <a:t> </a:t>
            </a:r>
            <a:endParaRPr/>
          </a:p>
        </p:txBody>
      </p:sp>
    </p:spTree>
    <p:extLst>
      <p:ext uri="{BB962C8B-B14F-4D97-AF65-F5344CB8AC3E}">
        <p14:creationId xmlns:p14="http://schemas.microsoft.com/office/powerpoint/2010/main" val="158520303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9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Lab of this Week</a:t>
            </a:r>
            <a:endParaRPr/>
          </a:p>
        </p:txBody>
      </p:sp>
      <p:sp>
        <p:nvSpPr>
          <p:cNvPr id="1181" name="Google Shape;1181;p92"/>
          <p:cNvSpPr txBox="1">
            <a:spLocks noGrp="1"/>
          </p:cNvSpPr>
          <p:nvPr>
            <p:ph type="body" idx="1"/>
          </p:nvPr>
        </p:nvSpPr>
        <p:spPr>
          <a:xfrm>
            <a:off x="838200" y="1825625"/>
            <a:ext cx="10515600" cy="3813175"/>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1000"/>
              </a:spcBef>
              <a:spcAft>
                <a:spcPts val="0"/>
              </a:spcAft>
              <a:buClr>
                <a:srgbClr val="3F3F3F"/>
              </a:buClr>
              <a:buSzPts val="2800"/>
              <a:buFont typeface="Arial"/>
              <a:buNone/>
            </a:pPr>
            <a:r>
              <a:rPr lang="en-IE" sz="2800" b="0" i="0" u="none" strike="noStrike" cap="none">
                <a:solidFill>
                  <a:srgbClr val="3F3F3F"/>
                </a:solidFill>
                <a:latin typeface="Calibri"/>
                <a:ea typeface="Calibri"/>
                <a:cs typeface="Calibri"/>
                <a:sym typeface="Calibri"/>
              </a:rPr>
              <a:t>Exercises in </a:t>
            </a:r>
            <a:r>
              <a:rPr lang="en-IE"/>
              <a:t>vector space models for NLP</a:t>
            </a:r>
            <a:endParaRPr/>
          </a:p>
        </p:txBody>
      </p:sp>
      <p:sp>
        <p:nvSpPr>
          <p:cNvPr id="1182" name="Google Shape;1182;p92"/>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IE"/>
              <a:t>202</a:t>
            </a:fld>
            <a:endParaRPr/>
          </a:p>
        </p:txBody>
      </p:sp>
    </p:spTree>
    <p:extLst>
      <p:ext uri="{BB962C8B-B14F-4D97-AF65-F5344CB8AC3E}">
        <p14:creationId xmlns:p14="http://schemas.microsoft.com/office/powerpoint/2010/main" val="1131782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p:nvPr/>
        </p:nvSpPr>
        <p:spPr>
          <a:xfrm>
            <a:off x="624425" y="2055825"/>
            <a:ext cx="5477100" cy="14772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US" sz="4000" b="1">
                <a:solidFill>
                  <a:srgbClr val="D9C49F"/>
                </a:solidFill>
              </a:rPr>
              <a:t>Introduction to NLP</a:t>
            </a:r>
            <a:br>
              <a:rPr lang="en-US" sz="3200" b="1">
                <a:solidFill>
                  <a:srgbClr val="D9C49F"/>
                </a:solidFill>
              </a:rPr>
            </a:br>
            <a:r>
              <a:rPr lang="en-US" sz="2800" b="1">
                <a:solidFill>
                  <a:srgbClr val="D9C49F"/>
                </a:solidFill>
              </a:rPr>
              <a:t>Language Modeling</a:t>
            </a:r>
            <a:endParaRPr sz="3600" b="1">
              <a:solidFill>
                <a:srgbClr val="E7E6E6"/>
              </a:solidFill>
            </a:endParaRPr>
          </a:p>
        </p:txBody>
      </p:sp>
      <p:sp>
        <p:nvSpPr>
          <p:cNvPr id="238" name="Google Shape;238;p14"/>
          <p:cNvSpPr txBox="1"/>
          <p:nvPr/>
        </p:nvSpPr>
        <p:spPr>
          <a:xfrm>
            <a:off x="619050" y="4408375"/>
            <a:ext cx="5477100" cy="1138200"/>
          </a:xfrm>
          <a:prstGeom prst="rect">
            <a:avLst/>
          </a:prstGeom>
          <a:noFill/>
          <a:ln>
            <a:noFill/>
          </a:ln>
        </p:spPr>
        <p:txBody>
          <a:bodyPr spcFirstLastPara="1" wrap="square" lIns="91425" tIns="91425" rIns="91425" bIns="91425" anchor="ctr" anchorCtr="0">
            <a:noAutofit/>
          </a:bodyPr>
          <a:lstStyle/>
          <a:p>
            <a:pPr marL="457200" lvl="0" indent="-406400" algn="l" rtl="0">
              <a:spcBef>
                <a:spcPts val="600"/>
              </a:spcBef>
              <a:spcAft>
                <a:spcPts val="0"/>
              </a:spcAft>
              <a:buNone/>
            </a:pPr>
            <a:r>
              <a:rPr lang="en-US" sz="2400" b="1">
                <a:solidFill>
                  <a:srgbClr val="FFFFFF"/>
                </a:solidFill>
              </a:rPr>
              <a:t>Dr. John McCrae</a:t>
            </a:r>
            <a:endParaRPr sz="2400">
              <a:solidFill>
                <a:srgbClr val="FFFFFF"/>
              </a:solidFill>
            </a:endParaRPr>
          </a:p>
          <a:p>
            <a:pPr marL="457200" lvl="0" indent="-406400" algn="l" rtl="0">
              <a:spcBef>
                <a:spcPts val="600"/>
              </a:spcBef>
              <a:spcAft>
                <a:spcPts val="0"/>
              </a:spcAft>
              <a:buNone/>
            </a:pPr>
            <a:r>
              <a:rPr lang="en-US" sz="2400" b="1">
                <a:solidFill>
                  <a:srgbClr val="FFFFFF"/>
                </a:solidFill>
              </a:rPr>
              <a:t>Data Science Institute, NUI Galway</a:t>
            </a:r>
            <a:endParaRPr sz="2400">
              <a:solidFill>
                <a:srgbClr val="FFFFFF"/>
              </a:solidFill>
            </a:endParaRPr>
          </a:p>
        </p:txBody>
      </p:sp>
    </p:spTree>
    <p:extLst>
      <p:ext uri="{BB962C8B-B14F-4D97-AF65-F5344CB8AC3E}">
        <p14:creationId xmlns:p14="http://schemas.microsoft.com/office/powerpoint/2010/main" val="31647359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15"/>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Overview</a:t>
            </a:r>
            <a:endParaRPr/>
          </a:p>
        </p:txBody>
      </p:sp>
      <p:sp>
        <p:nvSpPr>
          <p:cNvPr id="244" name="Google Shape;244;p15"/>
          <p:cNvSpPr txBox="1">
            <a:spLocks noGrp="1"/>
          </p:cNvSpPr>
          <p:nvPr>
            <p:ph type="body" idx="1"/>
          </p:nvPr>
        </p:nvSpPr>
        <p:spPr>
          <a:xfrm>
            <a:off x="838200" y="1484785"/>
            <a:ext cx="10515600" cy="4154016"/>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rgbClr val="3F3F3F"/>
              </a:buClr>
              <a:buSzPts val="2800"/>
              <a:buFont typeface="Arial"/>
              <a:buNone/>
            </a:pPr>
            <a:r>
              <a:rPr lang="en-US" sz="2405" b="0" i="0" u="none" strike="noStrike" cap="none">
                <a:solidFill>
                  <a:srgbClr val="3F3F3F"/>
                </a:solidFill>
                <a:latin typeface="Calibri"/>
                <a:ea typeface="Calibri"/>
                <a:cs typeface="Calibri"/>
                <a:sym typeface="Calibri"/>
              </a:rPr>
              <a:t>Refresher on Probability</a:t>
            </a:r>
            <a:endParaRPr sz="2405" b="0" i="0" u="none" strike="noStrike" cap="none">
              <a:solidFill>
                <a:srgbClr val="3F3F3F"/>
              </a:solidFill>
              <a:latin typeface="Calibri"/>
              <a:ea typeface="Calibri"/>
              <a:cs typeface="Calibri"/>
              <a:sym typeface="Calibri"/>
            </a:endParaRPr>
          </a:p>
          <a:p>
            <a:pPr marL="0" marR="0" lvl="0" indent="0" algn="l" rtl="0">
              <a:lnSpc>
                <a:spcPct val="100000"/>
              </a:lnSpc>
              <a:spcBef>
                <a:spcPts val="1000"/>
              </a:spcBef>
              <a:spcAft>
                <a:spcPts val="0"/>
              </a:spcAft>
              <a:buClr>
                <a:srgbClr val="3F3F3F"/>
              </a:buClr>
              <a:buSzPts val="2800"/>
              <a:buFont typeface="Arial"/>
              <a:buNone/>
            </a:pPr>
            <a:r>
              <a:rPr lang="en-US" sz="2405" b="0" i="0" u="none" strike="noStrike" cap="none">
                <a:solidFill>
                  <a:srgbClr val="3F3F3F"/>
                </a:solidFill>
                <a:latin typeface="Calibri"/>
                <a:ea typeface="Calibri"/>
                <a:cs typeface="Calibri"/>
                <a:sym typeface="Calibri"/>
              </a:rPr>
              <a:t>Estimating probabilities</a:t>
            </a:r>
            <a:endParaRPr/>
          </a:p>
          <a:p>
            <a:pPr marL="0" marR="0" lvl="0" indent="0" algn="l" rtl="0">
              <a:lnSpc>
                <a:spcPct val="100000"/>
              </a:lnSpc>
              <a:spcBef>
                <a:spcPts val="1000"/>
              </a:spcBef>
              <a:spcAft>
                <a:spcPts val="0"/>
              </a:spcAft>
              <a:buClr>
                <a:srgbClr val="3F3F3F"/>
              </a:buClr>
              <a:buSzPts val="2800"/>
              <a:buFont typeface="Arial"/>
              <a:buNone/>
            </a:pPr>
            <a:r>
              <a:rPr lang="en-US" sz="2405" b="0" i="0" u="none" strike="noStrike" cap="none">
                <a:solidFill>
                  <a:srgbClr val="3F3F3F"/>
                </a:solidFill>
                <a:latin typeface="Calibri"/>
                <a:ea typeface="Calibri"/>
                <a:cs typeface="Calibri"/>
                <a:sym typeface="Calibri"/>
              </a:rPr>
              <a:t>n-grams</a:t>
            </a:r>
            <a:endParaRPr/>
          </a:p>
          <a:p>
            <a:pPr marL="0" marR="0" lvl="0" indent="0" algn="l" rtl="0">
              <a:lnSpc>
                <a:spcPct val="100000"/>
              </a:lnSpc>
              <a:spcBef>
                <a:spcPts val="1000"/>
              </a:spcBef>
              <a:spcAft>
                <a:spcPts val="0"/>
              </a:spcAft>
              <a:buClr>
                <a:srgbClr val="3F3F3F"/>
              </a:buClr>
              <a:buSzPts val="2800"/>
              <a:buFont typeface="Arial"/>
              <a:buNone/>
            </a:pPr>
            <a:r>
              <a:rPr lang="en-US" sz="2405" b="0" i="0" u="none" strike="noStrike" cap="none">
                <a:solidFill>
                  <a:srgbClr val="3F3F3F"/>
                </a:solidFill>
                <a:latin typeface="Calibri"/>
                <a:ea typeface="Calibri"/>
                <a:cs typeface="Calibri"/>
                <a:sym typeface="Calibri"/>
              </a:rPr>
              <a:t>Language Model Smoothing</a:t>
            </a:r>
            <a:endParaRPr/>
          </a:p>
          <a:p>
            <a:pPr marL="0" marR="0" lvl="0" indent="0" algn="l" rtl="0">
              <a:lnSpc>
                <a:spcPct val="100000"/>
              </a:lnSpc>
              <a:spcBef>
                <a:spcPts val="1000"/>
              </a:spcBef>
              <a:spcAft>
                <a:spcPts val="0"/>
              </a:spcAft>
              <a:buClr>
                <a:srgbClr val="3F3F3F"/>
              </a:buClr>
              <a:buSzPts val="2800"/>
              <a:buFont typeface="Arial"/>
              <a:buNone/>
            </a:pPr>
            <a:r>
              <a:rPr lang="en-US" sz="2405" b="0" i="0" u="none" strike="noStrike" cap="none">
                <a:solidFill>
                  <a:srgbClr val="3F3F3F"/>
                </a:solidFill>
                <a:latin typeface="Calibri"/>
                <a:ea typeface="Calibri"/>
                <a:cs typeface="Calibri"/>
                <a:sym typeface="Calibri"/>
              </a:rPr>
              <a:t>Evaluation of Language Models</a:t>
            </a:r>
            <a:endParaRPr/>
          </a:p>
          <a:p>
            <a:pPr marL="0" marR="0" lvl="0" indent="0" algn="l" rtl="0">
              <a:lnSpc>
                <a:spcPct val="100000"/>
              </a:lnSpc>
              <a:spcBef>
                <a:spcPts val="1000"/>
              </a:spcBef>
              <a:spcAft>
                <a:spcPts val="0"/>
              </a:spcAft>
              <a:buClr>
                <a:srgbClr val="3F3F3F"/>
              </a:buClr>
              <a:buSzPts val="2800"/>
              <a:buFont typeface="Arial"/>
              <a:buNone/>
            </a:pPr>
            <a:r>
              <a:rPr lang="en-US" sz="2405" b="0" i="0" u="none" strike="noStrike" cap="none">
                <a:solidFill>
                  <a:srgbClr val="3F3F3F"/>
                </a:solidFill>
                <a:latin typeface="Calibri"/>
                <a:ea typeface="Calibri"/>
                <a:cs typeface="Calibri"/>
                <a:sym typeface="Calibri"/>
              </a:rPr>
              <a:t>Summary</a:t>
            </a:r>
            <a:endParaRPr sz="1850" b="0"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9746326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6"/>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Overview</a:t>
            </a:r>
            <a:endParaRPr/>
          </a:p>
        </p:txBody>
      </p:sp>
      <p:sp>
        <p:nvSpPr>
          <p:cNvPr id="250" name="Google Shape;250;p16"/>
          <p:cNvSpPr txBox="1">
            <a:spLocks noGrp="1"/>
          </p:cNvSpPr>
          <p:nvPr>
            <p:ph type="body" idx="1"/>
          </p:nvPr>
        </p:nvSpPr>
        <p:spPr>
          <a:xfrm>
            <a:off x="838200" y="1484785"/>
            <a:ext cx="10515600" cy="4154016"/>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rgbClr val="3F3F3F"/>
              </a:buClr>
              <a:buSzPts val="2800"/>
              <a:buFont typeface="Arial"/>
              <a:buNone/>
            </a:pPr>
            <a:r>
              <a:rPr lang="en-US" sz="2405" b="1" i="0" u="none" strike="noStrike" cap="none">
                <a:solidFill>
                  <a:srgbClr val="3F3F3F"/>
                </a:solidFill>
                <a:latin typeface="Calibri"/>
                <a:ea typeface="Calibri"/>
                <a:cs typeface="Calibri"/>
                <a:sym typeface="Calibri"/>
              </a:rPr>
              <a:t>Refresher on Probability</a:t>
            </a:r>
            <a:endParaRPr sz="2405" b="1" i="0" u="none" strike="noStrike" cap="none">
              <a:solidFill>
                <a:srgbClr val="3F3F3F"/>
              </a:solidFill>
              <a:latin typeface="Calibri"/>
              <a:ea typeface="Calibri"/>
              <a:cs typeface="Calibri"/>
              <a:sym typeface="Calibri"/>
            </a:endParaRPr>
          </a:p>
          <a:p>
            <a:pPr marL="0" marR="0" lvl="0" indent="0" algn="l" rtl="0">
              <a:lnSpc>
                <a:spcPct val="100000"/>
              </a:lnSpc>
              <a:spcBef>
                <a:spcPts val="1000"/>
              </a:spcBef>
              <a:spcAft>
                <a:spcPts val="0"/>
              </a:spcAft>
              <a:buClr>
                <a:srgbClr val="3F3F3F"/>
              </a:buClr>
              <a:buSzPts val="2800"/>
              <a:buFont typeface="Arial"/>
              <a:buNone/>
            </a:pPr>
            <a:r>
              <a:rPr lang="en-US" sz="2405" b="0" i="0" u="none" strike="noStrike" cap="none">
                <a:solidFill>
                  <a:srgbClr val="3F3F3F"/>
                </a:solidFill>
                <a:latin typeface="Calibri"/>
                <a:ea typeface="Calibri"/>
                <a:cs typeface="Calibri"/>
                <a:sym typeface="Calibri"/>
              </a:rPr>
              <a:t>Estimating probabilities</a:t>
            </a:r>
            <a:endParaRPr/>
          </a:p>
          <a:p>
            <a:pPr marL="0" marR="0" lvl="0" indent="0" algn="l" rtl="0">
              <a:lnSpc>
                <a:spcPct val="100000"/>
              </a:lnSpc>
              <a:spcBef>
                <a:spcPts val="1000"/>
              </a:spcBef>
              <a:spcAft>
                <a:spcPts val="0"/>
              </a:spcAft>
              <a:buClr>
                <a:srgbClr val="3F3F3F"/>
              </a:buClr>
              <a:buSzPts val="2800"/>
              <a:buFont typeface="Arial"/>
              <a:buNone/>
            </a:pPr>
            <a:r>
              <a:rPr lang="en-US" sz="2405" b="0" i="0" u="none" strike="noStrike" cap="none">
                <a:solidFill>
                  <a:srgbClr val="3F3F3F"/>
                </a:solidFill>
                <a:latin typeface="Calibri"/>
                <a:ea typeface="Calibri"/>
                <a:cs typeface="Calibri"/>
                <a:sym typeface="Calibri"/>
              </a:rPr>
              <a:t>n-grams</a:t>
            </a:r>
            <a:endParaRPr/>
          </a:p>
          <a:p>
            <a:pPr marL="0" marR="0" lvl="0" indent="0" algn="l" rtl="0">
              <a:lnSpc>
                <a:spcPct val="100000"/>
              </a:lnSpc>
              <a:spcBef>
                <a:spcPts val="1000"/>
              </a:spcBef>
              <a:spcAft>
                <a:spcPts val="0"/>
              </a:spcAft>
              <a:buClr>
                <a:srgbClr val="3F3F3F"/>
              </a:buClr>
              <a:buSzPts val="2800"/>
              <a:buFont typeface="Arial"/>
              <a:buNone/>
            </a:pPr>
            <a:r>
              <a:rPr lang="en-US" sz="2405" b="0" i="0" u="none" strike="noStrike" cap="none">
                <a:solidFill>
                  <a:srgbClr val="3F3F3F"/>
                </a:solidFill>
                <a:latin typeface="Calibri"/>
                <a:ea typeface="Calibri"/>
                <a:cs typeface="Calibri"/>
                <a:sym typeface="Calibri"/>
              </a:rPr>
              <a:t>Language Model Smoothing</a:t>
            </a:r>
            <a:endParaRPr/>
          </a:p>
          <a:p>
            <a:pPr marL="0" marR="0" lvl="0" indent="0" algn="l" rtl="0">
              <a:lnSpc>
                <a:spcPct val="100000"/>
              </a:lnSpc>
              <a:spcBef>
                <a:spcPts val="1000"/>
              </a:spcBef>
              <a:spcAft>
                <a:spcPts val="0"/>
              </a:spcAft>
              <a:buClr>
                <a:srgbClr val="3F3F3F"/>
              </a:buClr>
              <a:buSzPts val="2800"/>
              <a:buFont typeface="Arial"/>
              <a:buNone/>
            </a:pPr>
            <a:r>
              <a:rPr lang="en-US" sz="2405" b="0" i="0" u="none" strike="noStrike" cap="none">
                <a:solidFill>
                  <a:srgbClr val="3F3F3F"/>
                </a:solidFill>
                <a:latin typeface="Calibri"/>
                <a:ea typeface="Calibri"/>
                <a:cs typeface="Calibri"/>
                <a:sym typeface="Calibri"/>
              </a:rPr>
              <a:t>Evaluation of Language Models</a:t>
            </a:r>
            <a:endParaRPr/>
          </a:p>
          <a:p>
            <a:pPr marL="0" marR="0" lvl="0" indent="0" algn="l" rtl="0">
              <a:lnSpc>
                <a:spcPct val="100000"/>
              </a:lnSpc>
              <a:spcBef>
                <a:spcPts val="1000"/>
              </a:spcBef>
              <a:spcAft>
                <a:spcPts val="0"/>
              </a:spcAft>
              <a:buClr>
                <a:srgbClr val="3F3F3F"/>
              </a:buClr>
              <a:buSzPts val="2800"/>
              <a:buFont typeface="Arial"/>
              <a:buNone/>
            </a:pPr>
            <a:r>
              <a:rPr lang="en-US" sz="2405" b="0" i="0" u="none" strike="noStrike" cap="none">
                <a:solidFill>
                  <a:srgbClr val="3F3F3F"/>
                </a:solidFill>
                <a:latin typeface="Calibri"/>
                <a:ea typeface="Calibri"/>
                <a:cs typeface="Calibri"/>
                <a:sym typeface="Calibri"/>
              </a:rPr>
              <a:t>Summary</a:t>
            </a:r>
            <a:endParaRPr/>
          </a:p>
          <a:p>
            <a:pPr marL="0" marR="0" lvl="0" indent="0" algn="l" rtl="0">
              <a:lnSpc>
                <a:spcPct val="100000"/>
              </a:lnSpc>
              <a:spcBef>
                <a:spcPts val="1000"/>
              </a:spcBef>
              <a:spcAft>
                <a:spcPts val="0"/>
              </a:spcAft>
              <a:buClr>
                <a:srgbClr val="3F3F3F"/>
              </a:buClr>
              <a:buSzPts val="2800"/>
              <a:buFont typeface="Arial"/>
              <a:buNone/>
            </a:pPr>
            <a:endParaRPr sz="1850" b="0"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41726415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1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Probability</a:t>
            </a:r>
            <a:endParaRPr sz="4400" b="0" i="0" u="none" strike="noStrike" cap="none">
              <a:solidFill>
                <a:srgbClr val="75114A"/>
              </a:solidFill>
              <a:latin typeface="Calibri"/>
              <a:ea typeface="Calibri"/>
              <a:cs typeface="Calibri"/>
              <a:sym typeface="Calibri"/>
            </a:endParaRPr>
          </a:p>
        </p:txBody>
      </p:sp>
      <p:pic>
        <p:nvPicPr>
          <p:cNvPr id="257" name="Google Shape;257;p17"/>
          <p:cNvPicPr preferRelativeResize="0"/>
          <p:nvPr/>
        </p:nvPicPr>
        <p:blipFill rotWithShape="1">
          <a:blip r:embed="rId3">
            <a:alphaModFix/>
          </a:blip>
          <a:srcRect/>
          <a:stretch/>
        </p:blipFill>
        <p:spPr>
          <a:xfrm>
            <a:off x="1631504" y="1690688"/>
            <a:ext cx="2133600" cy="2700621"/>
          </a:xfrm>
          <a:prstGeom prst="rect">
            <a:avLst/>
          </a:prstGeom>
          <a:noFill/>
          <a:ln>
            <a:noFill/>
          </a:ln>
        </p:spPr>
      </p:pic>
      <p:sp>
        <p:nvSpPr>
          <p:cNvPr id="258" name="Google Shape;258;p17"/>
          <p:cNvSpPr txBox="1"/>
          <p:nvPr/>
        </p:nvSpPr>
        <p:spPr>
          <a:xfrm>
            <a:off x="4727848" y="1756325"/>
            <a:ext cx="4098000" cy="1386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2400" b="1" i="0" u="none" strike="noStrike" cap="none">
                <a:solidFill>
                  <a:srgbClr val="000000"/>
                </a:solidFill>
                <a:latin typeface="Ubuntu"/>
                <a:ea typeface="Ubuntu"/>
                <a:cs typeface="Ubuntu"/>
                <a:sym typeface="Ubuntu"/>
              </a:rPr>
              <a:t>p(heads) = 0.5</a:t>
            </a:r>
            <a:endParaRPr sz="2400" b="1" i="0" u="none" strike="noStrike" cap="none">
              <a:solidFill>
                <a:srgbClr val="000000"/>
              </a:solidFill>
              <a:latin typeface="Ubuntu"/>
              <a:ea typeface="Ubuntu"/>
              <a:cs typeface="Ubuntu"/>
              <a:sym typeface="Ubuntu"/>
            </a:endParaRPr>
          </a:p>
          <a:p>
            <a:pPr marL="0" marR="0" lvl="0" indent="0" algn="l" rtl="0">
              <a:lnSpc>
                <a:spcPct val="100000"/>
              </a:lnSpc>
              <a:spcBef>
                <a:spcPts val="0"/>
              </a:spcBef>
              <a:spcAft>
                <a:spcPts val="0"/>
              </a:spcAft>
              <a:buNone/>
            </a:pPr>
            <a:endParaRPr sz="2400" b="1" i="0" u="none" strike="noStrike" cap="none">
              <a:solidFill>
                <a:srgbClr val="000000"/>
              </a:solidFill>
              <a:latin typeface="Ubuntu"/>
              <a:ea typeface="Ubuntu"/>
              <a:cs typeface="Ubuntu"/>
              <a:sym typeface="Ubuntu"/>
            </a:endParaRPr>
          </a:p>
          <a:p>
            <a:pPr marL="0" marR="0" lvl="0" indent="0" algn="l" rtl="0">
              <a:lnSpc>
                <a:spcPct val="100000"/>
              </a:lnSpc>
              <a:spcBef>
                <a:spcPts val="0"/>
              </a:spcBef>
              <a:spcAft>
                <a:spcPts val="0"/>
              </a:spcAft>
              <a:buNone/>
            </a:pPr>
            <a:r>
              <a:rPr lang="en-US" sz="2400" b="1" i="0" u="none" strike="noStrike" cap="none">
                <a:solidFill>
                  <a:srgbClr val="000000"/>
                </a:solidFill>
                <a:latin typeface="Ubuntu"/>
                <a:ea typeface="Ubuntu"/>
                <a:cs typeface="Ubuntu"/>
                <a:sym typeface="Ubuntu"/>
              </a:rPr>
              <a:t>p(tails) = 0.5</a:t>
            </a:r>
            <a:endParaRPr sz="2400" b="1" i="0" u="none" strike="noStrike" cap="none">
              <a:solidFill>
                <a:srgbClr val="000000"/>
              </a:solidFill>
              <a:latin typeface="Ubuntu"/>
              <a:ea typeface="Ubuntu"/>
              <a:cs typeface="Ubuntu"/>
              <a:sym typeface="Ubuntu"/>
            </a:endParaRPr>
          </a:p>
        </p:txBody>
      </p:sp>
      <p:sp>
        <p:nvSpPr>
          <p:cNvPr id="259" name="Google Shape;259;p17"/>
          <p:cNvSpPr/>
          <p:nvPr/>
        </p:nvSpPr>
        <p:spPr>
          <a:xfrm>
            <a:off x="3359696" y="4003510"/>
            <a:ext cx="5328591" cy="775597"/>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000000"/>
                </a:solidFill>
                <a:latin typeface="Ubuntu"/>
                <a:ea typeface="Ubuntu"/>
                <a:cs typeface="Ubuntu"/>
                <a:sym typeface="Ubuntu"/>
              </a:rPr>
              <a:t>random, repeatable event</a:t>
            </a:r>
            <a:endParaRPr sz="2400" b="0" i="0" u="none" strike="noStrike" cap="none">
              <a:solidFill>
                <a:srgbClr val="000000"/>
              </a:solidFill>
              <a:latin typeface="Ubuntu"/>
              <a:ea typeface="Ubuntu"/>
              <a:cs typeface="Ubuntu"/>
              <a:sym typeface="Ubuntu"/>
            </a:endParaRPr>
          </a:p>
        </p:txBody>
      </p:sp>
    </p:spTree>
    <p:extLst>
      <p:ext uri="{BB962C8B-B14F-4D97-AF65-F5344CB8AC3E}">
        <p14:creationId xmlns:p14="http://schemas.microsoft.com/office/powerpoint/2010/main" val="39669739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9"/>
                                        </p:tgtEl>
                                        <p:attrNameLst>
                                          <p:attrName>style.visibility</p:attrName>
                                        </p:attrNameLst>
                                      </p:cBhvr>
                                      <p:to>
                                        <p:strVal val="visible"/>
                                      </p:to>
                                    </p:set>
                                    <p:animEffect transition="in" filter="fade">
                                      <p:cBhvr>
                                        <p:cTn id="7" dur="1000"/>
                                        <p:tgtEl>
                                          <p:spTgt spid="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1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Probability</a:t>
            </a:r>
            <a:endParaRPr sz="4400" b="0" i="0" u="none" strike="noStrike" cap="none">
              <a:solidFill>
                <a:srgbClr val="75114A"/>
              </a:solidFill>
              <a:latin typeface="Calibri"/>
              <a:ea typeface="Calibri"/>
              <a:cs typeface="Calibri"/>
              <a:sym typeface="Calibri"/>
            </a:endParaRPr>
          </a:p>
        </p:txBody>
      </p:sp>
      <p:sp>
        <p:nvSpPr>
          <p:cNvPr id="266" name="Google Shape;266;p18"/>
          <p:cNvSpPr txBox="1">
            <a:spLocks noGrp="1"/>
          </p:cNvSpPr>
          <p:nvPr>
            <p:ph type="body" idx="1"/>
          </p:nvPr>
        </p:nvSpPr>
        <p:spPr>
          <a:xfrm>
            <a:off x="5735960" y="1825625"/>
            <a:ext cx="5257800" cy="1963415"/>
          </a:xfrm>
          <a:prstGeom prst="rect">
            <a:avLst/>
          </a:prstGeom>
          <a:noFill/>
          <a:ln>
            <a:noFill/>
          </a:ln>
        </p:spPr>
        <p:txBody>
          <a:bodyPr spcFirstLastPara="1" wrap="square" lIns="91425" tIns="91425" rIns="91425" bIns="91425" anchor="t" anchorCtr="0">
            <a:noAutofit/>
          </a:bodyPr>
          <a:lstStyle/>
          <a:p>
            <a:pPr marL="127000" marR="0" lvl="0" indent="0" algn="l" rtl="0">
              <a:lnSpc>
                <a:spcPct val="90000"/>
              </a:lnSpc>
              <a:spcBef>
                <a:spcPts val="400"/>
              </a:spcBef>
              <a:spcAft>
                <a:spcPts val="0"/>
              </a:spcAft>
              <a:buClr>
                <a:srgbClr val="3F3F3F"/>
              </a:buClr>
              <a:buSzPts val="2800"/>
              <a:buFont typeface="Arial"/>
              <a:buNone/>
            </a:pPr>
            <a:r>
              <a:rPr lang="en-US" sz="2400" b="1" i="0" u="none" strike="noStrike" cap="none">
                <a:solidFill>
                  <a:srgbClr val="3F3F3F"/>
                </a:solidFill>
                <a:latin typeface="Calibri"/>
                <a:ea typeface="Calibri"/>
                <a:cs typeface="Calibri"/>
                <a:sym typeface="Calibri"/>
              </a:rPr>
              <a:t>p(rain tomorrow) = 0.3</a:t>
            </a:r>
            <a:endParaRPr sz="2400" b="1" i="0" u="none" strike="noStrike" cap="none">
              <a:solidFill>
                <a:srgbClr val="3F3F3F"/>
              </a:solidFill>
              <a:latin typeface="Calibri"/>
              <a:ea typeface="Calibri"/>
              <a:cs typeface="Calibri"/>
              <a:sym typeface="Calibri"/>
            </a:endParaRPr>
          </a:p>
          <a:p>
            <a:pPr marL="127000" marR="0" lvl="0" indent="0" algn="l" rtl="0">
              <a:lnSpc>
                <a:spcPct val="90000"/>
              </a:lnSpc>
              <a:spcBef>
                <a:spcPts val="400"/>
              </a:spcBef>
              <a:spcAft>
                <a:spcPts val="0"/>
              </a:spcAft>
              <a:buClr>
                <a:srgbClr val="3F3F3F"/>
              </a:buClr>
              <a:buSzPts val="2800"/>
              <a:buFont typeface="Arial"/>
              <a:buNone/>
            </a:pPr>
            <a:endParaRPr sz="2400" b="1" i="0" u="none" strike="noStrike" cap="none">
              <a:solidFill>
                <a:srgbClr val="3F3F3F"/>
              </a:solidFill>
              <a:latin typeface="Calibri"/>
              <a:ea typeface="Calibri"/>
              <a:cs typeface="Calibri"/>
              <a:sym typeface="Calibri"/>
            </a:endParaRPr>
          </a:p>
          <a:p>
            <a:pPr marL="127000" marR="0" lvl="0" indent="0" algn="l" rtl="0">
              <a:lnSpc>
                <a:spcPct val="90000"/>
              </a:lnSpc>
              <a:spcBef>
                <a:spcPts val="400"/>
              </a:spcBef>
              <a:spcAft>
                <a:spcPts val="0"/>
              </a:spcAft>
              <a:buClr>
                <a:srgbClr val="3F3F3F"/>
              </a:buClr>
              <a:buSzPts val="2800"/>
              <a:buFont typeface="Arial"/>
              <a:buNone/>
            </a:pPr>
            <a:r>
              <a:rPr lang="en-US" sz="2400" b="1" i="0" u="none" strike="noStrike" cap="none">
                <a:solidFill>
                  <a:srgbClr val="3F3F3F"/>
                </a:solidFill>
                <a:latin typeface="Calibri"/>
                <a:ea typeface="Calibri"/>
                <a:cs typeface="Calibri"/>
                <a:sym typeface="Calibri"/>
              </a:rPr>
              <a:t>p(rain yesterday) = 1.0 [or 0.0]</a:t>
            </a:r>
            <a:endParaRPr sz="2400" b="1" i="0" u="none" strike="noStrike" cap="none">
              <a:solidFill>
                <a:srgbClr val="3F3F3F"/>
              </a:solidFill>
              <a:latin typeface="Calibri"/>
              <a:ea typeface="Calibri"/>
              <a:cs typeface="Calibri"/>
              <a:sym typeface="Calibri"/>
            </a:endParaRPr>
          </a:p>
        </p:txBody>
      </p:sp>
      <p:pic>
        <p:nvPicPr>
          <p:cNvPr id="267" name="Google Shape;267;p18"/>
          <p:cNvPicPr preferRelativeResize="0"/>
          <p:nvPr/>
        </p:nvPicPr>
        <p:blipFill rotWithShape="1">
          <a:blip r:embed="rId3">
            <a:alphaModFix/>
          </a:blip>
          <a:srcRect/>
          <a:stretch/>
        </p:blipFill>
        <p:spPr>
          <a:xfrm>
            <a:off x="1343472" y="1733650"/>
            <a:ext cx="3776369" cy="2516951"/>
          </a:xfrm>
          <a:prstGeom prst="rect">
            <a:avLst/>
          </a:prstGeom>
          <a:noFill/>
          <a:ln>
            <a:noFill/>
          </a:ln>
        </p:spPr>
      </p:pic>
      <p:sp>
        <p:nvSpPr>
          <p:cNvPr id="268" name="Google Shape;268;p18"/>
          <p:cNvSpPr/>
          <p:nvPr/>
        </p:nvSpPr>
        <p:spPr>
          <a:xfrm>
            <a:off x="4439816" y="3760008"/>
            <a:ext cx="4393704" cy="981185"/>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000000"/>
                </a:solidFill>
                <a:latin typeface="Ubuntu"/>
                <a:ea typeface="Ubuntu"/>
                <a:cs typeface="Ubuntu"/>
                <a:sym typeface="Ubuntu"/>
              </a:rPr>
              <a:t>uncertainty of event</a:t>
            </a:r>
            <a:endParaRPr sz="2400" b="0" i="0" u="none" strike="noStrike" cap="none">
              <a:solidFill>
                <a:srgbClr val="000000"/>
              </a:solidFill>
              <a:latin typeface="Ubuntu"/>
              <a:ea typeface="Ubuntu"/>
              <a:cs typeface="Ubuntu"/>
              <a:sym typeface="Ubuntu"/>
            </a:endParaRPr>
          </a:p>
        </p:txBody>
      </p:sp>
    </p:spTree>
    <p:extLst>
      <p:ext uri="{BB962C8B-B14F-4D97-AF65-F5344CB8AC3E}">
        <p14:creationId xmlns:p14="http://schemas.microsoft.com/office/powerpoint/2010/main" val="29658409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Effect transition="in" filter="fade">
                                      <p:cBhvr>
                                        <p:cTn id="7" dur="1000"/>
                                        <p:tgtEl>
                                          <p:spTgt spid="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9"/>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Probability in NLP</a:t>
            </a:r>
            <a:endParaRPr sz="4400" b="0" i="0" u="none" strike="noStrike" cap="none">
              <a:solidFill>
                <a:srgbClr val="75114A"/>
              </a:solidFill>
              <a:latin typeface="Calibri"/>
              <a:ea typeface="Calibri"/>
              <a:cs typeface="Calibri"/>
              <a:sym typeface="Calibri"/>
            </a:endParaRPr>
          </a:p>
        </p:txBody>
      </p:sp>
      <p:sp>
        <p:nvSpPr>
          <p:cNvPr id="275" name="Google Shape;275;p19"/>
          <p:cNvSpPr txBox="1">
            <a:spLocks noGrp="1"/>
          </p:cNvSpPr>
          <p:nvPr>
            <p:ph type="body" idx="1"/>
          </p:nvPr>
        </p:nvSpPr>
        <p:spPr>
          <a:xfrm>
            <a:off x="838200" y="1825625"/>
            <a:ext cx="10515600" cy="3813175"/>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Probability of words is used in many NLP systems.</a:t>
            </a:r>
            <a:endParaRPr sz="2400" b="0" i="0" u="none" strike="noStrike" cap="none">
              <a:solidFill>
                <a:srgbClr val="3F3F3F"/>
              </a:solidFill>
              <a:latin typeface="Calibri"/>
              <a:ea typeface="Calibri"/>
              <a:cs typeface="Calibri"/>
              <a:sym typeface="Calibri"/>
            </a:endParaRPr>
          </a:p>
          <a:p>
            <a:pPr marL="0" marR="0" lvl="0" indent="0" algn="l" rtl="0">
              <a:lnSpc>
                <a:spcPct val="90000"/>
              </a:lnSpc>
              <a:spcBef>
                <a:spcPts val="6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a:p>
            <a:pPr marL="0" marR="0" lvl="0" indent="0" algn="l" rtl="0">
              <a:lnSpc>
                <a:spcPct val="90000"/>
              </a:lnSpc>
              <a:spcBef>
                <a:spcPts val="6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We talk about </a:t>
            </a:r>
            <a:endParaRPr sz="2400" b="0" i="0" u="none" strike="noStrike" cap="none">
              <a:solidFill>
                <a:srgbClr val="3F3F3F"/>
              </a:solidFill>
              <a:latin typeface="Calibri"/>
              <a:ea typeface="Calibri"/>
              <a:cs typeface="Calibri"/>
              <a:sym typeface="Calibri"/>
            </a:endParaRPr>
          </a:p>
          <a:p>
            <a:pPr marL="0" marR="0" lvl="0" indent="0" algn="l" rtl="0">
              <a:lnSpc>
                <a:spcPct val="90000"/>
              </a:lnSpc>
              <a:spcBef>
                <a:spcPts val="6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a:p>
            <a:pPr marL="0" marR="0" lvl="0" indent="0" algn="l" rtl="0">
              <a:lnSpc>
                <a:spcPct val="90000"/>
              </a:lnSpc>
              <a:spcBef>
                <a:spcPts val="6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	</a:t>
            </a:r>
            <a:r>
              <a:rPr lang="en-US" sz="2400" b="1" i="0" u="none" strike="noStrike" cap="none">
                <a:solidFill>
                  <a:srgbClr val="3F3F3F"/>
                </a:solidFill>
                <a:latin typeface="Calibri"/>
                <a:ea typeface="Calibri"/>
                <a:cs typeface="Calibri"/>
                <a:sym typeface="Calibri"/>
              </a:rPr>
              <a:t>p(“word”)</a:t>
            </a:r>
            <a:endParaRPr sz="2400" b="1" i="0" u="none" strike="noStrike" cap="none">
              <a:solidFill>
                <a:srgbClr val="3F3F3F"/>
              </a:solidFill>
              <a:latin typeface="Calibri"/>
              <a:ea typeface="Calibri"/>
              <a:cs typeface="Calibri"/>
              <a:sym typeface="Calibri"/>
            </a:endParaRPr>
          </a:p>
          <a:p>
            <a:pPr marL="0" marR="0" lvl="0" indent="0" algn="l" rtl="0">
              <a:lnSpc>
                <a:spcPct val="90000"/>
              </a:lnSpc>
              <a:spcBef>
                <a:spcPts val="6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a:p>
            <a:pPr marL="0" marR="0" lvl="0" indent="0" algn="l" rtl="0">
              <a:lnSpc>
                <a:spcPct val="90000"/>
              </a:lnSpc>
              <a:spcBef>
                <a:spcPts val="600"/>
              </a:spcBef>
              <a:spcAft>
                <a:spcPts val="60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What does this mean?</a:t>
            </a:r>
            <a:endParaRPr sz="2400" b="0"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41219092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0"/>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Spelling correction</a:t>
            </a:r>
            <a:endParaRPr sz="4400" b="0" i="0" u="none" strike="noStrike" cap="none">
              <a:solidFill>
                <a:srgbClr val="75114A"/>
              </a:solidFill>
              <a:latin typeface="Calibri"/>
              <a:ea typeface="Calibri"/>
              <a:cs typeface="Calibri"/>
              <a:sym typeface="Calibri"/>
            </a:endParaRPr>
          </a:p>
        </p:txBody>
      </p:sp>
      <p:sp>
        <p:nvSpPr>
          <p:cNvPr id="282" name="Google Shape;282;p20"/>
          <p:cNvSpPr txBox="1">
            <a:spLocks noGrp="1"/>
          </p:cNvSpPr>
          <p:nvPr>
            <p:ph type="body" idx="1"/>
          </p:nvPr>
        </p:nvSpPr>
        <p:spPr>
          <a:xfrm>
            <a:off x="838200" y="1825625"/>
            <a:ext cx="10515600" cy="3813175"/>
          </a:xfrm>
          <a:prstGeom prst="rect">
            <a:avLst/>
          </a:prstGeom>
          <a:noFill/>
          <a:ln>
            <a:noFill/>
          </a:ln>
        </p:spPr>
        <p:txBody>
          <a:bodyPr spcFirstLastPara="1" wrap="square" lIns="91425" tIns="91425" rIns="91425" bIns="91425" anchor="t" anchorCtr="0">
            <a:noAutofit/>
          </a:bodyPr>
          <a:lstStyle/>
          <a:p>
            <a:pPr marL="342900" marR="0" lvl="0" indent="-215900" algn="ctr" rtl="0">
              <a:lnSpc>
                <a:spcPct val="90000"/>
              </a:lnSpc>
              <a:spcBef>
                <a:spcPts val="400"/>
              </a:spcBef>
              <a:spcAft>
                <a:spcPts val="0"/>
              </a:spcAft>
              <a:buClr>
                <a:srgbClr val="3F3F3F"/>
              </a:buClr>
              <a:buSzPts val="2800"/>
              <a:buFont typeface="Arial"/>
              <a:buNone/>
            </a:pPr>
            <a:r>
              <a:rPr lang="en-US" sz="2400" b="0" i="1" u="none" strike="noStrike" cap="none">
                <a:solidFill>
                  <a:srgbClr val="3F3F3F"/>
                </a:solidFill>
                <a:latin typeface="Calibri"/>
                <a:ea typeface="Calibri"/>
                <a:cs typeface="Calibri"/>
                <a:sym typeface="Calibri"/>
              </a:rPr>
              <a:t>“I will be there in five </a:t>
            </a:r>
            <a:r>
              <a:rPr lang="en-US" sz="2400" b="0" i="1" u="sng" strike="noStrike" cap="none">
                <a:solidFill>
                  <a:srgbClr val="3F3F3F"/>
                </a:solidFill>
                <a:latin typeface="Calibri"/>
                <a:ea typeface="Calibri"/>
                <a:cs typeface="Calibri"/>
                <a:sym typeface="Calibri"/>
              </a:rPr>
              <a:t>minuts</a:t>
            </a:r>
            <a:r>
              <a:rPr lang="en-US" sz="2400" b="0" i="1" u="none" strike="noStrike" cap="none">
                <a:solidFill>
                  <a:srgbClr val="3F3F3F"/>
                </a:solidFill>
                <a:latin typeface="Calibri"/>
                <a:ea typeface="Calibri"/>
                <a:cs typeface="Calibri"/>
                <a:sym typeface="Calibri"/>
              </a:rPr>
              <a:t>”</a:t>
            </a:r>
            <a:endParaRPr sz="2400" b="0" i="1" u="none" strike="noStrike" cap="none">
              <a:solidFill>
                <a:srgbClr val="3F3F3F"/>
              </a:solidFill>
              <a:latin typeface="Calibri"/>
              <a:ea typeface="Calibri"/>
              <a:cs typeface="Calibri"/>
              <a:sym typeface="Calibri"/>
            </a:endParaRPr>
          </a:p>
        </p:txBody>
      </p:sp>
      <p:sp>
        <p:nvSpPr>
          <p:cNvPr id="283" name="Google Shape;283;p20"/>
          <p:cNvSpPr/>
          <p:nvPr/>
        </p:nvSpPr>
        <p:spPr>
          <a:xfrm>
            <a:off x="5196276" y="3625404"/>
            <a:ext cx="1944680" cy="749802"/>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000000"/>
                </a:solidFill>
                <a:latin typeface="Ubuntu"/>
                <a:ea typeface="Ubuntu"/>
                <a:cs typeface="Ubuntu"/>
                <a:sym typeface="Ubuntu"/>
              </a:rPr>
              <a:t>minuets</a:t>
            </a:r>
            <a:endParaRPr sz="2400" b="0" i="0" u="none" strike="noStrike" cap="none">
              <a:solidFill>
                <a:srgbClr val="000000"/>
              </a:solidFill>
              <a:latin typeface="Ubuntu"/>
              <a:ea typeface="Ubuntu"/>
              <a:cs typeface="Ubuntu"/>
              <a:sym typeface="Ubuntu"/>
            </a:endParaRPr>
          </a:p>
        </p:txBody>
      </p:sp>
      <p:sp>
        <p:nvSpPr>
          <p:cNvPr id="284" name="Google Shape;284;p20"/>
          <p:cNvSpPr/>
          <p:nvPr/>
        </p:nvSpPr>
        <p:spPr>
          <a:xfrm>
            <a:off x="8255776" y="3625404"/>
            <a:ext cx="1944680" cy="749802"/>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000000"/>
                </a:solidFill>
                <a:latin typeface="Ubuntu"/>
                <a:ea typeface="Ubuntu"/>
                <a:cs typeface="Ubuntu"/>
                <a:sym typeface="Ubuntu"/>
              </a:rPr>
              <a:t>minutes</a:t>
            </a:r>
            <a:endParaRPr sz="2400" b="0" i="0" u="none" strike="noStrike" cap="none">
              <a:solidFill>
                <a:srgbClr val="000000"/>
              </a:solidFill>
              <a:latin typeface="Ubuntu"/>
              <a:ea typeface="Ubuntu"/>
              <a:cs typeface="Ubuntu"/>
              <a:sym typeface="Ubuntu"/>
            </a:endParaRPr>
          </a:p>
        </p:txBody>
      </p:sp>
      <p:cxnSp>
        <p:nvCxnSpPr>
          <p:cNvPr id="285" name="Google Shape;285;p20"/>
          <p:cNvCxnSpPr>
            <a:endCxn id="284" idx="0"/>
          </p:cNvCxnSpPr>
          <p:nvPr/>
        </p:nvCxnSpPr>
        <p:spPr>
          <a:xfrm>
            <a:off x="7389716" y="2564904"/>
            <a:ext cx="1838400" cy="1060500"/>
          </a:xfrm>
          <a:prstGeom prst="straightConnector1">
            <a:avLst/>
          </a:prstGeom>
          <a:noFill/>
          <a:ln w="28575" cap="flat" cmpd="sng">
            <a:solidFill>
              <a:schemeClr val="dk2"/>
            </a:solidFill>
            <a:prstDash val="solid"/>
            <a:round/>
            <a:headEnd type="none" w="sm" len="sm"/>
            <a:tailEnd type="stealth" w="lg" len="lg"/>
          </a:ln>
        </p:spPr>
      </p:cxnSp>
      <p:cxnSp>
        <p:nvCxnSpPr>
          <p:cNvPr id="286" name="Google Shape;286;p20"/>
          <p:cNvCxnSpPr>
            <a:endCxn id="283" idx="0"/>
          </p:cNvCxnSpPr>
          <p:nvPr/>
        </p:nvCxnSpPr>
        <p:spPr>
          <a:xfrm flipH="1">
            <a:off x="6168616" y="2564904"/>
            <a:ext cx="1269000" cy="1060500"/>
          </a:xfrm>
          <a:prstGeom prst="straightConnector1">
            <a:avLst/>
          </a:prstGeom>
          <a:noFill/>
          <a:ln w="28575" cap="flat" cmpd="sng">
            <a:solidFill>
              <a:schemeClr val="dk2"/>
            </a:solidFill>
            <a:prstDash val="solid"/>
            <a:round/>
            <a:headEnd type="none" w="sm" len="sm"/>
            <a:tailEnd type="stealth" w="lg" len="lg"/>
          </a:ln>
        </p:spPr>
      </p:cxnSp>
    </p:spTree>
    <p:extLst>
      <p:ext uri="{BB962C8B-B14F-4D97-AF65-F5344CB8AC3E}">
        <p14:creationId xmlns:p14="http://schemas.microsoft.com/office/powerpoint/2010/main" val="37081608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pic>
        <p:nvPicPr>
          <p:cNvPr id="594" name="Google Shape;594;p47" descr="Dublin City Council to spend €230,000 lowering Clontarf sea wall to improve view for motorists - Google Chrome"/>
          <p:cNvPicPr preferRelativeResize="0"/>
          <p:nvPr/>
        </p:nvPicPr>
        <p:blipFill rotWithShape="1">
          <a:blip r:embed="rId3">
            <a:alphaModFix/>
          </a:blip>
          <a:srcRect l="18641" t="58674" r="40014" b="3136"/>
          <a:stretch/>
        </p:blipFill>
        <p:spPr>
          <a:xfrm>
            <a:off x="1919537" y="1700808"/>
            <a:ext cx="6015377" cy="3240360"/>
          </a:xfrm>
          <a:prstGeom prst="rect">
            <a:avLst/>
          </a:prstGeom>
          <a:noFill/>
          <a:ln>
            <a:noFill/>
          </a:ln>
        </p:spPr>
      </p:pic>
      <p:sp>
        <p:nvSpPr>
          <p:cNvPr id="595" name="Google Shape;595;p47"/>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Knowledge Graphs</a:t>
            </a:r>
            <a:endParaRPr/>
          </a:p>
        </p:txBody>
      </p:sp>
      <p:sp>
        <p:nvSpPr>
          <p:cNvPr id="596" name="Google Shape;596;p47"/>
          <p:cNvSpPr/>
          <p:nvPr/>
        </p:nvSpPr>
        <p:spPr>
          <a:xfrm>
            <a:off x="10416480" y="6185098"/>
            <a:ext cx="1616148"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400" b="0" i="1" u="sng" strike="noStrike" cap="none">
                <a:solidFill>
                  <a:schemeClr val="hlink"/>
                </a:solidFill>
                <a:latin typeface="Arial"/>
                <a:ea typeface="Arial"/>
                <a:cs typeface="Arial"/>
                <a:sym typeface="Arial"/>
                <a:hlinkClick r:id="rId4"/>
              </a:rPr>
              <a:t>http://babelfy.org/</a:t>
            </a:r>
            <a:r>
              <a:rPr lang="en-IE" sz="1400" b="0" i="1" u="none" strike="noStrike" cap="none">
                <a:solidFill>
                  <a:srgbClr val="000000"/>
                </a:solidFill>
                <a:latin typeface="Arial"/>
                <a:ea typeface="Arial"/>
                <a:cs typeface="Arial"/>
                <a:sym typeface="Arial"/>
              </a:rPr>
              <a:t> </a:t>
            </a:r>
            <a:endParaRPr i="1"/>
          </a:p>
        </p:txBody>
      </p:sp>
      <p:grpSp>
        <p:nvGrpSpPr>
          <p:cNvPr id="597" name="Google Shape;597;p47"/>
          <p:cNvGrpSpPr/>
          <p:nvPr/>
        </p:nvGrpSpPr>
        <p:grpSpPr>
          <a:xfrm>
            <a:off x="971429" y="1445622"/>
            <a:ext cx="8640783" cy="4392385"/>
            <a:chOff x="72736" y="1361208"/>
            <a:chExt cx="8956964" cy="4804096"/>
          </a:xfrm>
        </p:grpSpPr>
        <p:pic>
          <p:nvPicPr>
            <p:cNvPr id="598" name="Google Shape;598;p47" descr="Babelfy | Multilingual Word Sense Disambiguation and Entity Linking together! - Google Chrome"/>
            <p:cNvPicPr preferRelativeResize="0"/>
            <p:nvPr/>
          </p:nvPicPr>
          <p:blipFill rotWithShape="1">
            <a:blip r:embed="rId5">
              <a:alphaModFix/>
            </a:blip>
            <a:srcRect l="795" t="8284" r="1249" b="5558"/>
            <a:stretch/>
          </p:blipFill>
          <p:spPr>
            <a:xfrm>
              <a:off x="72736" y="1361208"/>
              <a:ext cx="8956964" cy="4270665"/>
            </a:xfrm>
            <a:prstGeom prst="rect">
              <a:avLst/>
            </a:prstGeom>
            <a:noFill/>
            <a:ln>
              <a:noFill/>
            </a:ln>
          </p:spPr>
        </p:pic>
        <p:pic>
          <p:nvPicPr>
            <p:cNvPr id="599" name="Google Shape;599;p47" descr="Image result for babelfy"/>
            <p:cNvPicPr preferRelativeResize="0"/>
            <p:nvPr/>
          </p:nvPicPr>
          <p:blipFill rotWithShape="1">
            <a:blip r:embed="rId6">
              <a:alphaModFix/>
            </a:blip>
            <a:srcRect/>
            <a:stretch/>
          </p:blipFill>
          <p:spPr>
            <a:xfrm>
              <a:off x="395536" y="4941168"/>
              <a:ext cx="1308915" cy="1224136"/>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Spelling correction</a:t>
            </a:r>
            <a:endParaRPr sz="4400" b="0" i="0" u="none" strike="noStrike" cap="none">
              <a:solidFill>
                <a:srgbClr val="75114A"/>
              </a:solidFill>
              <a:latin typeface="Calibri"/>
              <a:ea typeface="Calibri"/>
              <a:cs typeface="Calibri"/>
              <a:sym typeface="Calibri"/>
            </a:endParaRPr>
          </a:p>
        </p:txBody>
      </p:sp>
      <p:pic>
        <p:nvPicPr>
          <p:cNvPr id="293" name="Google Shape;293;p21"/>
          <p:cNvPicPr preferRelativeResize="0"/>
          <p:nvPr/>
        </p:nvPicPr>
        <p:blipFill rotWithShape="1">
          <a:blip r:embed="rId3">
            <a:alphaModFix/>
          </a:blip>
          <a:srcRect/>
          <a:stretch/>
        </p:blipFill>
        <p:spPr>
          <a:xfrm>
            <a:off x="814072" y="1268760"/>
            <a:ext cx="10106464" cy="4392488"/>
          </a:xfrm>
          <a:prstGeom prst="rect">
            <a:avLst/>
          </a:prstGeom>
          <a:noFill/>
          <a:ln>
            <a:noFill/>
          </a:ln>
        </p:spPr>
      </p:pic>
    </p:spTree>
    <p:extLst>
      <p:ext uri="{BB962C8B-B14F-4D97-AF65-F5344CB8AC3E}">
        <p14:creationId xmlns:p14="http://schemas.microsoft.com/office/powerpoint/2010/main" val="37936473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Translation probability</a:t>
            </a:r>
            <a:endParaRPr sz="4400" b="0" i="0" u="none" strike="noStrike" cap="none">
              <a:solidFill>
                <a:srgbClr val="75114A"/>
              </a:solidFill>
              <a:latin typeface="Calibri"/>
              <a:ea typeface="Calibri"/>
              <a:cs typeface="Calibri"/>
              <a:sym typeface="Calibri"/>
            </a:endParaRPr>
          </a:p>
        </p:txBody>
      </p:sp>
      <p:sp>
        <p:nvSpPr>
          <p:cNvPr id="300" name="Google Shape;300;p22"/>
          <p:cNvSpPr/>
          <p:nvPr/>
        </p:nvSpPr>
        <p:spPr>
          <a:xfrm>
            <a:off x="5159896" y="1709701"/>
            <a:ext cx="2519204" cy="829012"/>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000000"/>
                </a:solidFill>
                <a:latin typeface="Ubuntu"/>
                <a:ea typeface="Ubuntu"/>
                <a:cs typeface="Ubuntu"/>
                <a:sym typeface="Ubuntu"/>
              </a:rPr>
              <a:t>Band</a:t>
            </a:r>
            <a:endParaRPr sz="2400" b="0" i="0" u="none" strike="noStrike" cap="none">
              <a:solidFill>
                <a:srgbClr val="000000"/>
              </a:solidFill>
              <a:latin typeface="Ubuntu"/>
              <a:ea typeface="Ubuntu"/>
              <a:cs typeface="Ubuntu"/>
              <a:sym typeface="Ubuntu"/>
            </a:endParaRPr>
          </a:p>
        </p:txBody>
      </p:sp>
      <p:pic>
        <p:nvPicPr>
          <p:cNvPr id="301" name="Google Shape;301;p22"/>
          <p:cNvPicPr preferRelativeResize="0"/>
          <p:nvPr/>
        </p:nvPicPr>
        <p:blipFill rotWithShape="1">
          <a:blip r:embed="rId3">
            <a:alphaModFix/>
          </a:blip>
          <a:srcRect/>
          <a:stretch/>
        </p:blipFill>
        <p:spPr>
          <a:xfrm>
            <a:off x="6963806" y="1556792"/>
            <a:ext cx="715294" cy="398121"/>
          </a:xfrm>
          <a:prstGeom prst="rect">
            <a:avLst/>
          </a:prstGeom>
          <a:noFill/>
          <a:ln>
            <a:noFill/>
          </a:ln>
        </p:spPr>
      </p:pic>
      <p:sp>
        <p:nvSpPr>
          <p:cNvPr id="302" name="Google Shape;302;p22"/>
          <p:cNvSpPr/>
          <p:nvPr/>
        </p:nvSpPr>
        <p:spPr>
          <a:xfrm>
            <a:off x="2659896" y="3367501"/>
            <a:ext cx="2519204" cy="829012"/>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000000"/>
                </a:solidFill>
                <a:latin typeface="Ubuntu"/>
                <a:ea typeface="Ubuntu"/>
                <a:cs typeface="Ubuntu"/>
                <a:sym typeface="Ubuntu"/>
              </a:rPr>
              <a:t>ribbon</a:t>
            </a:r>
            <a:endParaRPr sz="2400" b="0" i="0" u="none" strike="noStrike" cap="none">
              <a:solidFill>
                <a:srgbClr val="000000"/>
              </a:solidFill>
              <a:latin typeface="Ubuntu"/>
              <a:ea typeface="Ubuntu"/>
              <a:cs typeface="Ubuntu"/>
              <a:sym typeface="Ubuntu"/>
            </a:endParaRPr>
          </a:p>
        </p:txBody>
      </p:sp>
      <p:sp>
        <p:nvSpPr>
          <p:cNvPr id="303" name="Google Shape;303;p22"/>
          <p:cNvSpPr/>
          <p:nvPr/>
        </p:nvSpPr>
        <p:spPr>
          <a:xfrm>
            <a:off x="5159896" y="4726501"/>
            <a:ext cx="2519204" cy="829012"/>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000000"/>
                </a:solidFill>
                <a:latin typeface="Ubuntu"/>
                <a:ea typeface="Ubuntu"/>
                <a:cs typeface="Ubuntu"/>
                <a:sym typeface="Ubuntu"/>
              </a:rPr>
              <a:t>volume</a:t>
            </a:r>
            <a:endParaRPr sz="2400" b="0" i="0" u="none" strike="noStrike" cap="none">
              <a:solidFill>
                <a:srgbClr val="000000"/>
              </a:solidFill>
              <a:latin typeface="Ubuntu"/>
              <a:ea typeface="Ubuntu"/>
              <a:cs typeface="Ubuntu"/>
              <a:sym typeface="Ubuntu"/>
            </a:endParaRPr>
          </a:p>
        </p:txBody>
      </p:sp>
      <p:sp>
        <p:nvSpPr>
          <p:cNvPr id="304" name="Google Shape;304;p22"/>
          <p:cNvSpPr/>
          <p:nvPr/>
        </p:nvSpPr>
        <p:spPr>
          <a:xfrm>
            <a:off x="7863821" y="3367501"/>
            <a:ext cx="2519204" cy="829012"/>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000000"/>
                </a:solidFill>
                <a:latin typeface="Ubuntu"/>
                <a:ea typeface="Ubuntu"/>
                <a:cs typeface="Ubuntu"/>
                <a:sym typeface="Ubuntu"/>
              </a:rPr>
              <a:t>band</a:t>
            </a:r>
            <a:endParaRPr sz="2400" b="0" i="0" u="none" strike="noStrike" cap="none">
              <a:solidFill>
                <a:srgbClr val="000000"/>
              </a:solidFill>
              <a:latin typeface="Ubuntu"/>
              <a:ea typeface="Ubuntu"/>
              <a:cs typeface="Ubuntu"/>
              <a:sym typeface="Ubuntu"/>
            </a:endParaRPr>
          </a:p>
        </p:txBody>
      </p:sp>
      <p:cxnSp>
        <p:nvCxnSpPr>
          <p:cNvPr id="305" name="Google Shape;305;p22"/>
          <p:cNvCxnSpPr>
            <a:stCxn id="300" idx="4"/>
            <a:endCxn id="302" idx="7"/>
          </p:cNvCxnSpPr>
          <p:nvPr/>
        </p:nvCxnSpPr>
        <p:spPr>
          <a:xfrm flipH="1">
            <a:off x="4810298" y="2538713"/>
            <a:ext cx="1609200" cy="950100"/>
          </a:xfrm>
          <a:prstGeom prst="straightConnector1">
            <a:avLst/>
          </a:prstGeom>
          <a:noFill/>
          <a:ln w="28575" cap="flat" cmpd="sng">
            <a:solidFill>
              <a:schemeClr val="dk2"/>
            </a:solidFill>
            <a:prstDash val="solid"/>
            <a:round/>
            <a:headEnd type="none" w="sm" len="sm"/>
            <a:tailEnd type="stealth" w="lg" len="lg"/>
          </a:ln>
        </p:spPr>
      </p:cxnSp>
      <p:cxnSp>
        <p:nvCxnSpPr>
          <p:cNvPr id="306" name="Google Shape;306;p22"/>
          <p:cNvCxnSpPr>
            <a:stCxn id="300" idx="4"/>
            <a:endCxn id="303" idx="0"/>
          </p:cNvCxnSpPr>
          <p:nvPr/>
        </p:nvCxnSpPr>
        <p:spPr>
          <a:xfrm>
            <a:off x="6419498" y="2538713"/>
            <a:ext cx="0" cy="2187900"/>
          </a:xfrm>
          <a:prstGeom prst="straightConnector1">
            <a:avLst/>
          </a:prstGeom>
          <a:noFill/>
          <a:ln w="28575" cap="flat" cmpd="sng">
            <a:solidFill>
              <a:schemeClr val="dk2"/>
            </a:solidFill>
            <a:prstDash val="solid"/>
            <a:round/>
            <a:headEnd type="none" w="sm" len="sm"/>
            <a:tailEnd type="stealth" w="lg" len="lg"/>
          </a:ln>
        </p:spPr>
      </p:cxnSp>
      <p:cxnSp>
        <p:nvCxnSpPr>
          <p:cNvPr id="307" name="Google Shape;307;p22"/>
          <p:cNvCxnSpPr>
            <a:stCxn id="300" idx="4"/>
            <a:endCxn id="304" idx="1"/>
          </p:cNvCxnSpPr>
          <p:nvPr/>
        </p:nvCxnSpPr>
        <p:spPr>
          <a:xfrm>
            <a:off x="6419498" y="2538713"/>
            <a:ext cx="1813200" cy="950100"/>
          </a:xfrm>
          <a:prstGeom prst="straightConnector1">
            <a:avLst/>
          </a:prstGeom>
          <a:noFill/>
          <a:ln w="28575" cap="flat" cmpd="sng">
            <a:solidFill>
              <a:schemeClr val="dk2"/>
            </a:solidFill>
            <a:prstDash val="solid"/>
            <a:round/>
            <a:headEnd type="none" w="sm" len="sm"/>
            <a:tailEnd type="stealth" w="lg" len="lg"/>
          </a:ln>
        </p:spPr>
      </p:cxnSp>
      <p:pic>
        <p:nvPicPr>
          <p:cNvPr id="308" name="Google Shape;308;p22"/>
          <p:cNvPicPr preferRelativeResize="0"/>
          <p:nvPr/>
        </p:nvPicPr>
        <p:blipFill rotWithShape="1">
          <a:blip r:embed="rId4">
            <a:alphaModFix/>
          </a:blip>
          <a:srcRect/>
          <a:stretch/>
        </p:blipFill>
        <p:spPr>
          <a:xfrm>
            <a:off x="4407592" y="3200299"/>
            <a:ext cx="771507" cy="357840"/>
          </a:xfrm>
          <a:prstGeom prst="rect">
            <a:avLst/>
          </a:prstGeom>
          <a:noFill/>
          <a:ln>
            <a:noFill/>
          </a:ln>
        </p:spPr>
      </p:pic>
      <p:pic>
        <p:nvPicPr>
          <p:cNvPr id="309" name="Google Shape;309;p22"/>
          <p:cNvPicPr preferRelativeResize="0"/>
          <p:nvPr/>
        </p:nvPicPr>
        <p:blipFill rotWithShape="1">
          <a:blip r:embed="rId4">
            <a:alphaModFix/>
          </a:blip>
          <a:srcRect/>
          <a:stretch/>
        </p:blipFill>
        <p:spPr>
          <a:xfrm>
            <a:off x="9608592" y="3200299"/>
            <a:ext cx="771507" cy="357840"/>
          </a:xfrm>
          <a:prstGeom prst="rect">
            <a:avLst/>
          </a:prstGeom>
          <a:noFill/>
          <a:ln>
            <a:noFill/>
          </a:ln>
        </p:spPr>
      </p:pic>
      <p:pic>
        <p:nvPicPr>
          <p:cNvPr id="310" name="Google Shape;310;p22"/>
          <p:cNvPicPr preferRelativeResize="0"/>
          <p:nvPr/>
        </p:nvPicPr>
        <p:blipFill rotWithShape="1">
          <a:blip r:embed="rId4">
            <a:alphaModFix/>
          </a:blip>
          <a:srcRect/>
          <a:stretch/>
        </p:blipFill>
        <p:spPr>
          <a:xfrm>
            <a:off x="6907592" y="4559299"/>
            <a:ext cx="771507" cy="357840"/>
          </a:xfrm>
          <a:prstGeom prst="rect">
            <a:avLst/>
          </a:prstGeom>
          <a:noFill/>
          <a:ln>
            <a:noFill/>
          </a:ln>
        </p:spPr>
      </p:pic>
    </p:spTree>
    <p:extLst>
      <p:ext uri="{BB962C8B-B14F-4D97-AF65-F5344CB8AC3E}">
        <p14:creationId xmlns:p14="http://schemas.microsoft.com/office/powerpoint/2010/main" val="31550121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23"/>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Translation Probability</a:t>
            </a:r>
            <a:endParaRPr sz="4400" b="0" i="0" u="none" strike="noStrike" cap="none">
              <a:solidFill>
                <a:srgbClr val="75114A"/>
              </a:solidFill>
              <a:latin typeface="Calibri"/>
              <a:ea typeface="Calibri"/>
              <a:cs typeface="Calibri"/>
              <a:sym typeface="Calibri"/>
            </a:endParaRPr>
          </a:p>
        </p:txBody>
      </p:sp>
      <p:pic>
        <p:nvPicPr>
          <p:cNvPr id="317" name="Google Shape;317;p23"/>
          <p:cNvPicPr preferRelativeResize="0"/>
          <p:nvPr/>
        </p:nvPicPr>
        <p:blipFill rotWithShape="1">
          <a:blip r:embed="rId3">
            <a:alphaModFix/>
          </a:blip>
          <a:srcRect/>
          <a:stretch/>
        </p:blipFill>
        <p:spPr>
          <a:xfrm>
            <a:off x="911424" y="1412776"/>
            <a:ext cx="9793088" cy="4032448"/>
          </a:xfrm>
          <a:prstGeom prst="rect">
            <a:avLst/>
          </a:prstGeom>
          <a:noFill/>
          <a:ln>
            <a:noFill/>
          </a:ln>
        </p:spPr>
      </p:pic>
    </p:spTree>
    <p:extLst>
      <p:ext uri="{BB962C8B-B14F-4D97-AF65-F5344CB8AC3E}">
        <p14:creationId xmlns:p14="http://schemas.microsoft.com/office/powerpoint/2010/main" val="4935035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2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Conditional Probability</a:t>
            </a:r>
            <a:endParaRPr sz="4400" b="0" i="0" u="none" strike="noStrike" cap="none">
              <a:solidFill>
                <a:srgbClr val="75114A"/>
              </a:solidFill>
              <a:latin typeface="Calibri"/>
              <a:ea typeface="Calibri"/>
              <a:cs typeface="Calibri"/>
              <a:sym typeface="Calibri"/>
            </a:endParaRPr>
          </a:p>
        </p:txBody>
      </p:sp>
      <p:sp>
        <p:nvSpPr>
          <p:cNvPr id="324" name="Google Shape;324;p24"/>
          <p:cNvSpPr txBox="1">
            <a:spLocks noGrp="1"/>
          </p:cNvSpPr>
          <p:nvPr>
            <p:ph type="body" idx="1"/>
          </p:nvPr>
        </p:nvSpPr>
        <p:spPr>
          <a:xfrm>
            <a:off x="838200" y="1825625"/>
            <a:ext cx="10515600" cy="3813175"/>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What we really need is:</a:t>
            </a:r>
            <a:endParaRPr sz="2400" b="0" i="0" u="none" strike="noStrike" cap="none">
              <a:solidFill>
                <a:srgbClr val="3F3F3F"/>
              </a:solidFill>
              <a:latin typeface="Calibri"/>
              <a:ea typeface="Calibri"/>
              <a:cs typeface="Calibri"/>
              <a:sym typeface="Calibri"/>
            </a:endParaRPr>
          </a:p>
          <a:p>
            <a:pPr marL="0" marR="0" lvl="0" indent="0" algn="ctr" rtl="0">
              <a:lnSpc>
                <a:spcPct val="90000"/>
              </a:lnSpc>
              <a:spcBef>
                <a:spcPts val="600"/>
              </a:spcBef>
              <a:spcAft>
                <a:spcPts val="0"/>
              </a:spcAft>
              <a:buClr>
                <a:srgbClr val="3F3F3F"/>
              </a:buClr>
              <a:buSzPts val="2800"/>
              <a:buFont typeface="Arial"/>
              <a:buNone/>
            </a:pPr>
            <a:r>
              <a:rPr lang="en-US" sz="2400" i="1" u="none" strike="noStrike" cap="none">
                <a:solidFill>
                  <a:srgbClr val="3F3F3F"/>
                </a:solidFill>
              </a:rPr>
              <a:t>p(“volume”@en | “Band”@de)</a:t>
            </a:r>
            <a:endParaRPr sz="2400" i="1" u="none" strike="noStrike" cap="none">
              <a:solidFill>
                <a:srgbClr val="3F3F3F"/>
              </a:solidFill>
            </a:endParaRPr>
          </a:p>
          <a:p>
            <a:pPr marL="0" marR="0" lvl="0" indent="0" algn="ctr" rtl="0">
              <a:lnSpc>
                <a:spcPct val="90000"/>
              </a:lnSpc>
              <a:spcBef>
                <a:spcPts val="6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a:p>
            <a:pPr marL="0" marR="0" lvl="0" indent="0" algn="l" rtl="0">
              <a:lnSpc>
                <a:spcPct val="90000"/>
              </a:lnSpc>
              <a:spcBef>
                <a:spcPts val="6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Definition of conditional probability</a:t>
            </a:r>
            <a:endParaRPr sz="2400" b="0" i="0" u="none" strike="noStrike" cap="none">
              <a:solidFill>
                <a:srgbClr val="3F3F3F"/>
              </a:solidFill>
              <a:latin typeface="Calibri"/>
              <a:ea typeface="Calibri"/>
              <a:cs typeface="Calibri"/>
              <a:sym typeface="Calibri"/>
            </a:endParaRPr>
          </a:p>
          <a:p>
            <a:pPr marL="0" marR="0" lvl="0" indent="0" algn="ctr" rtl="0">
              <a:lnSpc>
                <a:spcPct val="90000"/>
              </a:lnSpc>
              <a:spcBef>
                <a:spcPts val="6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a:p>
            <a:pPr marL="0" marR="0" lvl="0" indent="0" algn="ctr" rtl="0">
              <a:lnSpc>
                <a:spcPct val="90000"/>
              </a:lnSpc>
              <a:spcBef>
                <a:spcPts val="600"/>
              </a:spcBef>
              <a:spcAft>
                <a:spcPts val="600"/>
              </a:spcAft>
              <a:buClr>
                <a:srgbClr val="3F3F3F"/>
              </a:buClr>
              <a:buSzPts val="2800"/>
              <a:buFont typeface="Arial"/>
              <a:buNone/>
            </a:pPr>
            <a:r>
              <a:rPr lang="en-US" sz="2400" i="1" u="none" strike="noStrike" cap="none">
                <a:solidFill>
                  <a:srgbClr val="3F3F3F"/>
                </a:solidFill>
              </a:rPr>
              <a:t>p(A|B)p(B) = p(A∩B)</a:t>
            </a:r>
            <a:endParaRPr sz="2400" i="1" u="none" strike="noStrike" cap="none">
              <a:solidFill>
                <a:srgbClr val="3F3F3F"/>
              </a:solidFill>
            </a:endParaRPr>
          </a:p>
        </p:txBody>
      </p:sp>
    </p:spTree>
    <p:extLst>
      <p:ext uri="{BB962C8B-B14F-4D97-AF65-F5344CB8AC3E}">
        <p14:creationId xmlns:p14="http://schemas.microsoft.com/office/powerpoint/2010/main" val="2719521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25"/>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Bayes Law</a:t>
            </a:r>
            <a:endParaRPr sz="4400" b="0" i="0" u="none" strike="noStrike" cap="none">
              <a:solidFill>
                <a:srgbClr val="75114A"/>
              </a:solidFill>
              <a:latin typeface="Calibri"/>
              <a:ea typeface="Calibri"/>
              <a:cs typeface="Calibri"/>
              <a:sym typeface="Calibri"/>
            </a:endParaRPr>
          </a:p>
        </p:txBody>
      </p:sp>
      <p:sp>
        <p:nvSpPr>
          <p:cNvPr id="331" name="Google Shape;331;p25"/>
          <p:cNvSpPr txBox="1">
            <a:spLocks noGrp="1"/>
          </p:cNvSpPr>
          <p:nvPr>
            <p:ph type="body" idx="1"/>
          </p:nvPr>
        </p:nvSpPr>
        <p:spPr>
          <a:xfrm>
            <a:off x="838200" y="1825625"/>
            <a:ext cx="10515600" cy="3813175"/>
          </a:xfrm>
          <a:prstGeom prst="rect">
            <a:avLst/>
          </a:prstGeom>
          <a:noFill/>
          <a:ln>
            <a:noFill/>
          </a:ln>
        </p:spPr>
        <p:txBody>
          <a:bodyPr spcFirstLastPara="1" wrap="square" lIns="91425" tIns="91425" rIns="91425" bIns="91425" anchor="t" anchorCtr="0">
            <a:noAutofit/>
          </a:bodyPr>
          <a:lstStyle/>
          <a:p>
            <a:pPr marL="127000" marR="0" lvl="0" indent="0" algn="l" rtl="0">
              <a:lnSpc>
                <a:spcPct val="90000"/>
              </a:lnSpc>
              <a:spcBef>
                <a:spcPts val="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If</a:t>
            </a:r>
            <a:endParaRPr sz="2400" b="0" i="0" u="none" strike="noStrike" cap="none">
              <a:solidFill>
                <a:srgbClr val="3F3F3F"/>
              </a:solidFill>
              <a:latin typeface="Calibri"/>
              <a:ea typeface="Calibri"/>
              <a:cs typeface="Calibri"/>
              <a:sym typeface="Calibri"/>
            </a:endParaRPr>
          </a:p>
          <a:p>
            <a:pPr marL="127000" marR="0" lvl="0" indent="0" algn="l" rtl="0">
              <a:lnSpc>
                <a:spcPct val="90000"/>
              </a:lnSpc>
              <a:spcBef>
                <a:spcPts val="6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a:p>
            <a:pPr marL="127000" marR="0" lvl="0" indent="0" algn="l" rtl="0">
              <a:lnSpc>
                <a:spcPct val="90000"/>
              </a:lnSpc>
              <a:spcBef>
                <a:spcPts val="6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Then also</a:t>
            </a:r>
            <a:endParaRPr sz="2400" b="0" i="0" u="none" strike="noStrike" cap="none">
              <a:solidFill>
                <a:srgbClr val="3F3F3F"/>
              </a:solidFill>
              <a:latin typeface="Calibri"/>
              <a:ea typeface="Calibri"/>
              <a:cs typeface="Calibri"/>
              <a:sym typeface="Calibri"/>
            </a:endParaRPr>
          </a:p>
          <a:p>
            <a:pPr marL="127000" marR="0" lvl="0" indent="0" algn="ctr" rtl="0">
              <a:lnSpc>
                <a:spcPct val="90000"/>
              </a:lnSpc>
              <a:spcBef>
                <a:spcPts val="6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a:p>
            <a:pPr marL="127000" marR="0" lvl="0" indent="0" algn="l" rtl="0">
              <a:lnSpc>
                <a:spcPct val="90000"/>
              </a:lnSpc>
              <a:spcBef>
                <a:spcPts val="6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Thus</a:t>
            </a:r>
            <a:endParaRPr sz="2400" b="0" i="0" u="none" strike="noStrike" cap="none">
              <a:solidFill>
                <a:srgbClr val="3F3F3F"/>
              </a:solidFill>
              <a:latin typeface="Calibri"/>
              <a:ea typeface="Calibri"/>
              <a:cs typeface="Calibri"/>
              <a:sym typeface="Calibri"/>
            </a:endParaRPr>
          </a:p>
          <a:p>
            <a:pPr marL="342900" marR="0" lvl="0" indent="-215900" algn="ctr" rtl="0">
              <a:lnSpc>
                <a:spcPct val="90000"/>
              </a:lnSpc>
              <a:spcBef>
                <a:spcPts val="1000"/>
              </a:spcBef>
              <a:spcAft>
                <a:spcPts val="0"/>
              </a:spcAft>
              <a:buClr>
                <a:srgbClr val="3F3F3F"/>
              </a:buClr>
              <a:buSzPts val="2800"/>
              <a:buFont typeface="Arial"/>
              <a:buNone/>
            </a:pPr>
            <a:endParaRPr sz="2800" b="0" i="0" u="none" strike="noStrike" cap="none">
              <a:solidFill>
                <a:srgbClr val="3F3F3F"/>
              </a:solidFill>
              <a:latin typeface="Calibri"/>
              <a:ea typeface="Calibri"/>
              <a:cs typeface="Calibri"/>
              <a:sym typeface="Calibri"/>
            </a:endParaRPr>
          </a:p>
        </p:txBody>
      </p:sp>
      <p:pic>
        <p:nvPicPr>
          <p:cNvPr id="332" name="Google Shape;332;p25"/>
          <p:cNvPicPr preferRelativeResize="0"/>
          <p:nvPr/>
        </p:nvPicPr>
        <p:blipFill rotWithShape="1">
          <a:blip r:embed="rId3">
            <a:alphaModFix/>
          </a:blip>
          <a:srcRect/>
          <a:stretch/>
        </p:blipFill>
        <p:spPr>
          <a:xfrm>
            <a:off x="3287688" y="1940331"/>
            <a:ext cx="3338119" cy="312435"/>
          </a:xfrm>
          <a:prstGeom prst="rect">
            <a:avLst/>
          </a:prstGeom>
          <a:noFill/>
          <a:ln>
            <a:noFill/>
          </a:ln>
        </p:spPr>
      </p:pic>
      <p:pic>
        <p:nvPicPr>
          <p:cNvPr id="333" name="Google Shape;333;p25"/>
          <p:cNvPicPr preferRelativeResize="0"/>
          <p:nvPr/>
        </p:nvPicPr>
        <p:blipFill rotWithShape="1">
          <a:blip r:embed="rId4">
            <a:alphaModFix/>
          </a:blip>
          <a:srcRect/>
          <a:stretch/>
        </p:blipFill>
        <p:spPr>
          <a:xfrm>
            <a:off x="3287688" y="2742511"/>
            <a:ext cx="3338119" cy="312435"/>
          </a:xfrm>
          <a:prstGeom prst="rect">
            <a:avLst/>
          </a:prstGeom>
          <a:noFill/>
          <a:ln>
            <a:noFill/>
          </a:ln>
        </p:spPr>
      </p:pic>
      <p:pic>
        <p:nvPicPr>
          <p:cNvPr id="334" name="Google Shape;334;p25"/>
          <p:cNvPicPr preferRelativeResize="0"/>
          <p:nvPr/>
        </p:nvPicPr>
        <p:blipFill rotWithShape="1">
          <a:blip r:embed="rId5">
            <a:alphaModFix/>
          </a:blip>
          <a:srcRect/>
          <a:stretch/>
        </p:blipFill>
        <p:spPr>
          <a:xfrm>
            <a:off x="3284901" y="3394236"/>
            <a:ext cx="4004098" cy="739977"/>
          </a:xfrm>
          <a:prstGeom prst="rect">
            <a:avLst/>
          </a:prstGeom>
          <a:noFill/>
          <a:ln>
            <a:noFill/>
          </a:ln>
        </p:spPr>
      </p:pic>
      <p:pic>
        <p:nvPicPr>
          <p:cNvPr id="335" name="Google Shape;335;p25"/>
          <p:cNvPicPr preferRelativeResize="0"/>
          <p:nvPr/>
        </p:nvPicPr>
        <p:blipFill rotWithShape="1">
          <a:blip r:embed="rId6">
            <a:alphaModFix/>
          </a:blip>
          <a:srcRect/>
          <a:stretch/>
        </p:blipFill>
        <p:spPr>
          <a:xfrm>
            <a:off x="3280662" y="4402620"/>
            <a:ext cx="3124348" cy="731755"/>
          </a:xfrm>
          <a:prstGeom prst="rect">
            <a:avLst/>
          </a:prstGeom>
          <a:noFill/>
          <a:ln>
            <a:noFill/>
          </a:ln>
        </p:spPr>
      </p:pic>
    </p:spTree>
    <p:extLst>
      <p:ext uri="{BB962C8B-B14F-4D97-AF65-F5344CB8AC3E}">
        <p14:creationId xmlns:p14="http://schemas.microsoft.com/office/powerpoint/2010/main" val="12066519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6"/>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Noisy Channel Model</a:t>
            </a:r>
            <a:endParaRPr sz="4400" b="0" i="0" u="none" strike="noStrike" cap="none">
              <a:solidFill>
                <a:srgbClr val="75114A"/>
              </a:solidFill>
              <a:latin typeface="Calibri"/>
              <a:ea typeface="Calibri"/>
              <a:cs typeface="Calibri"/>
              <a:sym typeface="Calibri"/>
            </a:endParaRPr>
          </a:p>
        </p:txBody>
      </p:sp>
      <p:sp>
        <p:nvSpPr>
          <p:cNvPr id="342" name="Google Shape;342;p26"/>
          <p:cNvSpPr txBox="1">
            <a:spLocks noGrp="1"/>
          </p:cNvSpPr>
          <p:nvPr>
            <p:ph type="body" idx="1"/>
          </p:nvPr>
        </p:nvSpPr>
        <p:spPr>
          <a:xfrm>
            <a:off x="838200" y="1825625"/>
            <a:ext cx="10515600" cy="3813175"/>
          </a:xfrm>
          <a:prstGeom prst="rect">
            <a:avLst/>
          </a:prstGeom>
          <a:noFill/>
          <a:ln>
            <a:noFill/>
          </a:ln>
        </p:spPr>
        <p:txBody>
          <a:bodyPr spcFirstLastPara="1" wrap="square" lIns="91425" tIns="91425" rIns="91425" bIns="91425" anchor="t" anchorCtr="0">
            <a:noAutofit/>
          </a:bodyPr>
          <a:lstStyle/>
          <a:p>
            <a:pPr marL="127000" marR="0" lvl="0" indent="0" algn="l" rtl="0">
              <a:lnSpc>
                <a:spcPct val="90000"/>
              </a:lnSpc>
              <a:spcBef>
                <a:spcPts val="4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We can treat p(Band) as a constant</a:t>
            </a:r>
            <a:endParaRPr sz="2400" b="0" i="0" u="none" strike="noStrike" cap="none">
              <a:solidFill>
                <a:srgbClr val="3F3F3F"/>
              </a:solidFill>
              <a:latin typeface="Calibri"/>
              <a:ea typeface="Calibri"/>
              <a:cs typeface="Calibri"/>
              <a:sym typeface="Calibri"/>
            </a:endParaRPr>
          </a:p>
        </p:txBody>
      </p:sp>
      <p:pic>
        <p:nvPicPr>
          <p:cNvPr id="343" name="Google Shape;343;p26"/>
          <p:cNvPicPr preferRelativeResize="0"/>
          <p:nvPr/>
        </p:nvPicPr>
        <p:blipFill rotWithShape="1">
          <a:blip r:embed="rId3">
            <a:alphaModFix/>
          </a:blip>
          <a:srcRect/>
          <a:stretch/>
        </p:blipFill>
        <p:spPr>
          <a:xfrm>
            <a:off x="1847525" y="2594011"/>
            <a:ext cx="7180025" cy="743914"/>
          </a:xfrm>
          <a:prstGeom prst="rect">
            <a:avLst/>
          </a:prstGeom>
          <a:noFill/>
          <a:ln>
            <a:noFill/>
          </a:ln>
        </p:spPr>
      </p:pic>
      <p:pic>
        <p:nvPicPr>
          <p:cNvPr id="344" name="Google Shape;344;p26"/>
          <p:cNvPicPr preferRelativeResize="0"/>
          <p:nvPr/>
        </p:nvPicPr>
        <p:blipFill rotWithShape="1">
          <a:blip r:embed="rId4">
            <a:alphaModFix/>
          </a:blip>
          <a:srcRect/>
          <a:stretch/>
        </p:blipFill>
        <p:spPr>
          <a:xfrm>
            <a:off x="2083550" y="3566643"/>
            <a:ext cx="6879651" cy="760607"/>
          </a:xfrm>
          <a:prstGeom prst="rect">
            <a:avLst/>
          </a:prstGeom>
          <a:noFill/>
          <a:ln>
            <a:noFill/>
          </a:ln>
        </p:spPr>
      </p:pic>
      <p:pic>
        <p:nvPicPr>
          <p:cNvPr id="345" name="Google Shape;345;p26"/>
          <p:cNvPicPr preferRelativeResize="0"/>
          <p:nvPr/>
        </p:nvPicPr>
        <p:blipFill rotWithShape="1">
          <a:blip r:embed="rId5">
            <a:alphaModFix/>
          </a:blip>
          <a:srcRect/>
          <a:stretch/>
        </p:blipFill>
        <p:spPr>
          <a:xfrm>
            <a:off x="1899975" y="4691800"/>
            <a:ext cx="7180025" cy="319860"/>
          </a:xfrm>
          <a:prstGeom prst="rect">
            <a:avLst/>
          </a:prstGeom>
          <a:noFill/>
          <a:ln>
            <a:noFill/>
          </a:ln>
        </p:spPr>
      </p:pic>
    </p:spTree>
    <p:extLst>
      <p:ext uri="{BB962C8B-B14F-4D97-AF65-F5344CB8AC3E}">
        <p14:creationId xmlns:p14="http://schemas.microsoft.com/office/powerpoint/2010/main" val="24356271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2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Overview</a:t>
            </a:r>
            <a:endParaRPr/>
          </a:p>
        </p:txBody>
      </p:sp>
      <p:sp>
        <p:nvSpPr>
          <p:cNvPr id="351" name="Google Shape;351;p27"/>
          <p:cNvSpPr txBox="1">
            <a:spLocks noGrp="1"/>
          </p:cNvSpPr>
          <p:nvPr>
            <p:ph type="body" idx="1"/>
          </p:nvPr>
        </p:nvSpPr>
        <p:spPr>
          <a:xfrm>
            <a:off x="838200" y="1484785"/>
            <a:ext cx="10515600" cy="4154016"/>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rgbClr val="3F3F3F"/>
              </a:buClr>
              <a:buSzPts val="2800"/>
              <a:buFont typeface="Arial"/>
              <a:buNone/>
            </a:pPr>
            <a:r>
              <a:rPr lang="en-US" sz="2405" b="0" i="0" u="none" strike="noStrike" cap="none">
                <a:solidFill>
                  <a:srgbClr val="3F3F3F"/>
                </a:solidFill>
                <a:latin typeface="Calibri"/>
                <a:ea typeface="Calibri"/>
                <a:cs typeface="Calibri"/>
                <a:sym typeface="Calibri"/>
              </a:rPr>
              <a:t>Refresher on Probability</a:t>
            </a:r>
            <a:endParaRPr sz="2405" b="0" i="0" u="none" strike="noStrike" cap="none">
              <a:solidFill>
                <a:srgbClr val="3F3F3F"/>
              </a:solidFill>
              <a:latin typeface="Calibri"/>
              <a:ea typeface="Calibri"/>
              <a:cs typeface="Calibri"/>
              <a:sym typeface="Calibri"/>
            </a:endParaRPr>
          </a:p>
          <a:p>
            <a:pPr marL="0" marR="0" lvl="0" indent="0" algn="l" rtl="0">
              <a:lnSpc>
                <a:spcPct val="100000"/>
              </a:lnSpc>
              <a:spcBef>
                <a:spcPts val="1000"/>
              </a:spcBef>
              <a:spcAft>
                <a:spcPts val="0"/>
              </a:spcAft>
              <a:buClr>
                <a:srgbClr val="3F3F3F"/>
              </a:buClr>
              <a:buSzPts val="2800"/>
              <a:buFont typeface="Arial"/>
              <a:buNone/>
            </a:pPr>
            <a:r>
              <a:rPr lang="en-US" sz="2405" b="1" i="0" u="none" strike="noStrike" cap="none">
                <a:solidFill>
                  <a:srgbClr val="3F3F3F"/>
                </a:solidFill>
                <a:latin typeface="Calibri"/>
                <a:ea typeface="Calibri"/>
                <a:cs typeface="Calibri"/>
                <a:sym typeface="Calibri"/>
              </a:rPr>
              <a:t>Estimating probabilities</a:t>
            </a:r>
            <a:endParaRPr/>
          </a:p>
          <a:p>
            <a:pPr marL="0" marR="0" lvl="0" indent="0" algn="l" rtl="0">
              <a:lnSpc>
                <a:spcPct val="100000"/>
              </a:lnSpc>
              <a:spcBef>
                <a:spcPts val="1000"/>
              </a:spcBef>
              <a:spcAft>
                <a:spcPts val="0"/>
              </a:spcAft>
              <a:buClr>
                <a:srgbClr val="3F3F3F"/>
              </a:buClr>
              <a:buSzPts val="2800"/>
              <a:buFont typeface="Arial"/>
              <a:buNone/>
            </a:pPr>
            <a:r>
              <a:rPr lang="en-US" sz="2405" b="0" i="0" u="none" strike="noStrike" cap="none">
                <a:solidFill>
                  <a:srgbClr val="3F3F3F"/>
                </a:solidFill>
                <a:latin typeface="Calibri"/>
                <a:ea typeface="Calibri"/>
                <a:cs typeface="Calibri"/>
                <a:sym typeface="Calibri"/>
              </a:rPr>
              <a:t>n-grams</a:t>
            </a:r>
            <a:endParaRPr/>
          </a:p>
          <a:p>
            <a:pPr marL="0" marR="0" lvl="0" indent="0" algn="l" rtl="0">
              <a:lnSpc>
                <a:spcPct val="100000"/>
              </a:lnSpc>
              <a:spcBef>
                <a:spcPts val="1000"/>
              </a:spcBef>
              <a:spcAft>
                <a:spcPts val="0"/>
              </a:spcAft>
              <a:buClr>
                <a:srgbClr val="3F3F3F"/>
              </a:buClr>
              <a:buSzPts val="2800"/>
              <a:buFont typeface="Arial"/>
              <a:buNone/>
            </a:pPr>
            <a:r>
              <a:rPr lang="en-US" sz="2405" b="0" i="0" u="none" strike="noStrike" cap="none">
                <a:solidFill>
                  <a:srgbClr val="3F3F3F"/>
                </a:solidFill>
                <a:latin typeface="Calibri"/>
                <a:ea typeface="Calibri"/>
                <a:cs typeface="Calibri"/>
                <a:sym typeface="Calibri"/>
              </a:rPr>
              <a:t>Language Model Smoothing</a:t>
            </a:r>
            <a:endParaRPr/>
          </a:p>
          <a:p>
            <a:pPr marL="0" marR="0" lvl="0" indent="0" algn="l" rtl="0">
              <a:lnSpc>
                <a:spcPct val="100000"/>
              </a:lnSpc>
              <a:spcBef>
                <a:spcPts val="1000"/>
              </a:spcBef>
              <a:spcAft>
                <a:spcPts val="0"/>
              </a:spcAft>
              <a:buClr>
                <a:srgbClr val="3F3F3F"/>
              </a:buClr>
              <a:buSzPts val="2800"/>
              <a:buFont typeface="Arial"/>
              <a:buNone/>
            </a:pPr>
            <a:r>
              <a:rPr lang="en-US" sz="2405" b="0" i="0" u="none" strike="noStrike" cap="none">
                <a:solidFill>
                  <a:srgbClr val="3F3F3F"/>
                </a:solidFill>
                <a:latin typeface="Calibri"/>
                <a:ea typeface="Calibri"/>
                <a:cs typeface="Calibri"/>
                <a:sym typeface="Calibri"/>
              </a:rPr>
              <a:t>Evaluation of Language Models</a:t>
            </a:r>
            <a:endParaRPr/>
          </a:p>
          <a:p>
            <a:pPr marL="0" marR="0" lvl="0" indent="0" algn="l" rtl="0">
              <a:lnSpc>
                <a:spcPct val="100000"/>
              </a:lnSpc>
              <a:spcBef>
                <a:spcPts val="1000"/>
              </a:spcBef>
              <a:spcAft>
                <a:spcPts val="0"/>
              </a:spcAft>
              <a:buClr>
                <a:srgbClr val="3F3F3F"/>
              </a:buClr>
              <a:buSzPts val="2800"/>
              <a:buFont typeface="Arial"/>
              <a:buNone/>
            </a:pPr>
            <a:r>
              <a:rPr lang="en-US" sz="2405" b="0" i="0" u="none" strike="noStrike" cap="none">
                <a:solidFill>
                  <a:srgbClr val="3F3F3F"/>
                </a:solidFill>
                <a:latin typeface="Calibri"/>
                <a:ea typeface="Calibri"/>
                <a:cs typeface="Calibri"/>
                <a:sym typeface="Calibri"/>
              </a:rPr>
              <a:t>Summary</a:t>
            </a:r>
            <a:endParaRPr/>
          </a:p>
          <a:p>
            <a:pPr marL="0" marR="0" lvl="0" indent="0" algn="l" rtl="0">
              <a:lnSpc>
                <a:spcPct val="100000"/>
              </a:lnSpc>
              <a:spcBef>
                <a:spcPts val="1000"/>
              </a:spcBef>
              <a:spcAft>
                <a:spcPts val="0"/>
              </a:spcAft>
              <a:buClr>
                <a:srgbClr val="3F3F3F"/>
              </a:buClr>
              <a:buSzPts val="2800"/>
              <a:buFont typeface="Arial"/>
              <a:buNone/>
            </a:pPr>
            <a:endParaRPr sz="1850" b="0"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15487077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2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Estimating probabilities</a:t>
            </a:r>
            <a:endParaRPr sz="4400" b="0" i="0" u="none" strike="noStrike" cap="none">
              <a:solidFill>
                <a:srgbClr val="75114A"/>
              </a:solidFill>
              <a:latin typeface="Calibri"/>
              <a:ea typeface="Calibri"/>
              <a:cs typeface="Calibri"/>
              <a:sym typeface="Calibri"/>
            </a:endParaRPr>
          </a:p>
        </p:txBody>
      </p:sp>
      <p:sp>
        <p:nvSpPr>
          <p:cNvPr id="358" name="Google Shape;358;p28"/>
          <p:cNvSpPr txBox="1">
            <a:spLocks noGrp="1"/>
          </p:cNvSpPr>
          <p:nvPr>
            <p:ph type="body" idx="1"/>
          </p:nvPr>
        </p:nvSpPr>
        <p:spPr>
          <a:xfrm>
            <a:off x="838200" y="1825625"/>
            <a:ext cx="10515600" cy="3813175"/>
          </a:xfrm>
          <a:prstGeom prst="rect">
            <a:avLst/>
          </a:prstGeom>
          <a:noFill/>
          <a:ln>
            <a:noFill/>
          </a:ln>
        </p:spPr>
        <p:txBody>
          <a:bodyPr spcFirstLastPara="1" wrap="square" lIns="91425" tIns="91425" rIns="91425" bIns="91425" anchor="t" anchorCtr="0">
            <a:noAutofit/>
          </a:bodyPr>
          <a:lstStyle/>
          <a:p>
            <a:pPr marL="127000" marR="0" lvl="0" indent="0" algn="l" rtl="0">
              <a:lnSpc>
                <a:spcPct val="90000"/>
              </a:lnSpc>
              <a:spcBef>
                <a:spcPts val="0"/>
              </a:spcBef>
              <a:spcAft>
                <a:spcPts val="60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For a vocabulary </a:t>
            </a:r>
            <a:r>
              <a:rPr lang="en-US" sz="2400" b="0" i="1" u="none" strike="noStrike" cap="none">
                <a:solidFill>
                  <a:srgbClr val="3F3F3F"/>
                </a:solidFill>
                <a:latin typeface="Calibri"/>
                <a:ea typeface="Calibri"/>
                <a:cs typeface="Calibri"/>
                <a:sym typeface="Calibri"/>
              </a:rPr>
              <a:t>V</a:t>
            </a:r>
            <a:r>
              <a:rPr lang="en-US" sz="2400" b="0" i="0" u="none" strike="noStrike" cap="none">
                <a:solidFill>
                  <a:srgbClr val="3F3F3F"/>
                </a:solidFill>
                <a:latin typeface="Calibri"/>
                <a:ea typeface="Calibri"/>
                <a:cs typeface="Calibri"/>
                <a:sym typeface="Calibri"/>
              </a:rPr>
              <a:t>, the </a:t>
            </a:r>
            <a:r>
              <a:rPr lang="en-US" sz="2400" b="0" i="0" u="sng" strike="noStrike" cap="none">
                <a:solidFill>
                  <a:srgbClr val="3F3F3F"/>
                </a:solidFill>
                <a:latin typeface="Calibri"/>
                <a:ea typeface="Calibri"/>
                <a:cs typeface="Calibri"/>
                <a:sym typeface="Calibri"/>
              </a:rPr>
              <a:t>most likely estimation</a:t>
            </a:r>
            <a:r>
              <a:rPr lang="en-US" sz="2400" b="0" i="0" u="none" strike="noStrike" cap="none">
                <a:solidFill>
                  <a:srgbClr val="3F3F3F"/>
                </a:solidFill>
                <a:latin typeface="Calibri"/>
                <a:ea typeface="Calibri"/>
                <a:cs typeface="Calibri"/>
                <a:sym typeface="Calibri"/>
              </a:rPr>
              <a:t> of the probability of a word, </a:t>
            </a:r>
            <a:r>
              <a:rPr lang="en-US" sz="2400" b="0" i="1" u="none" strike="noStrike" cap="none">
                <a:solidFill>
                  <a:srgbClr val="3F3F3F"/>
                </a:solidFill>
                <a:latin typeface="Calibri"/>
                <a:ea typeface="Calibri"/>
                <a:cs typeface="Calibri"/>
                <a:sym typeface="Calibri"/>
              </a:rPr>
              <a:t>w</a:t>
            </a:r>
            <a:r>
              <a:rPr lang="en-US" sz="2400" b="0" i="0" u="none" strike="noStrike" cap="none">
                <a:solidFill>
                  <a:srgbClr val="3F3F3F"/>
                </a:solidFill>
                <a:latin typeface="Calibri"/>
                <a:ea typeface="Calibri"/>
                <a:cs typeface="Calibri"/>
                <a:sym typeface="Calibri"/>
              </a:rPr>
              <a:t>, given a count function, </a:t>
            </a:r>
            <a:r>
              <a:rPr lang="en-US" sz="2400" b="0" i="1" u="none" strike="noStrike" cap="none">
                <a:solidFill>
                  <a:srgbClr val="3F3F3F"/>
                </a:solidFill>
                <a:latin typeface="Calibri"/>
                <a:ea typeface="Calibri"/>
                <a:cs typeface="Calibri"/>
                <a:sym typeface="Calibri"/>
              </a:rPr>
              <a:t>c</a:t>
            </a:r>
            <a:r>
              <a:rPr lang="en-US" sz="2400" b="0" i="0" u="none" strike="noStrike" cap="none">
                <a:solidFill>
                  <a:srgbClr val="3F3F3F"/>
                </a:solidFill>
                <a:latin typeface="Calibri"/>
                <a:ea typeface="Calibri"/>
                <a:cs typeface="Calibri"/>
                <a:sym typeface="Calibri"/>
              </a:rPr>
              <a:t>, is:</a:t>
            </a:r>
            <a:endParaRPr sz="2400" b="0" i="0" u="none" strike="noStrike" cap="none">
              <a:solidFill>
                <a:srgbClr val="3F3F3F"/>
              </a:solidFill>
              <a:latin typeface="Calibri"/>
              <a:ea typeface="Calibri"/>
              <a:cs typeface="Calibri"/>
              <a:sym typeface="Calibri"/>
            </a:endParaRPr>
          </a:p>
        </p:txBody>
      </p:sp>
      <p:pic>
        <p:nvPicPr>
          <p:cNvPr id="359" name="Google Shape;359;p28"/>
          <p:cNvPicPr preferRelativeResize="0"/>
          <p:nvPr/>
        </p:nvPicPr>
        <p:blipFill>
          <a:blip r:embed="rId3">
            <a:alphaModFix/>
          </a:blip>
          <a:stretch>
            <a:fillRect/>
          </a:stretch>
        </p:blipFill>
        <p:spPr>
          <a:xfrm>
            <a:off x="4638675" y="2931325"/>
            <a:ext cx="2914650" cy="885825"/>
          </a:xfrm>
          <a:prstGeom prst="rect">
            <a:avLst/>
          </a:prstGeom>
          <a:noFill/>
          <a:ln>
            <a:noFill/>
          </a:ln>
        </p:spPr>
      </p:pic>
    </p:spTree>
    <p:extLst>
      <p:ext uri="{BB962C8B-B14F-4D97-AF65-F5344CB8AC3E}">
        <p14:creationId xmlns:p14="http://schemas.microsoft.com/office/powerpoint/2010/main" val="35322341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29"/>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Example corpus</a:t>
            </a:r>
            <a:endParaRPr sz="4400" b="0" i="0" u="none" strike="noStrike" cap="none">
              <a:solidFill>
                <a:srgbClr val="75114A"/>
              </a:solidFill>
              <a:latin typeface="Calibri"/>
              <a:ea typeface="Calibri"/>
              <a:cs typeface="Calibri"/>
              <a:sym typeface="Calibri"/>
            </a:endParaRPr>
          </a:p>
        </p:txBody>
      </p:sp>
      <p:sp>
        <p:nvSpPr>
          <p:cNvPr id="366" name="Google Shape;366;p29"/>
          <p:cNvSpPr txBox="1">
            <a:spLocks noGrp="1"/>
          </p:cNvSpPr>
          <p:nvPr>
            <p:ph type="body" idx="1"/>
          </p:nvPr>
        </p:nvSpPr>
        <p:spPr>
          <a:xfrm>
            <a:off x="838200" y="1825625"/>
            <a:ext cx="10515600" cy="3813175"/>
          </a:xfrm>
          <a:prstGeom prst="rect">
            <a:avLst/>
          </a:prstGeom>
          <a:noFill/>
          <a:ln>
            <a:noFill/>
          </a:ln>
        </p:spPr>
        <p:txBody>
          <a:bodyPr spcFirstLastPara="1" wrap="square" lIns="91425" tIns="91425" rIns="91425" bIns="91425" anchor="t" anchorCtr="0">
            <a:noAutofit/>
          </a:bodyPr>
          <a:lstStyle/>
          <a:p>
            <a:pPr marL="127000" marR="0" lvl="0" indent="0" algn="l" rtl="0">
              <a:lnSpc>
                <a:spcPct val="90000"/>
              </a:lnSpc>
              <a:spcBef>
                <a:spcPts val="0"/>
              </a:spcBef>
              <a:spcAft>
                <a:spcPts val="0"/>
              </a:spcAft>
              <a:buClr>
                <a:schemeClr val="dk1"/>
              </a:buClr>
              <a:buSzPts val="1100"/>
              <a:buFont typeface="Arial"/>
              <a:buNone/>
            </a:pPr>
            <a:r>
              <a:rPr lang="en-US" sz="2400" b="0" i="1" u="none" strike="noStrike" cap="none">
                <a:solidFill>
                  <a:srgbClr val="3F3F3F"/>
                </a:solidFill>
                <a:latin typeface="Calibri"/>
                <a:ea typeface="Calibri"/>
                <a:cs typeface="Calibri"/>
                <a:sym typeface="Calibri"/>
              </a:rPr>
              <a:t>Do you like green eggs and ham?</a:t>
            </a:r>
            <a:endParaRPr sz="2400" b="0" i="1" u="none" strike="noStrike" cap="none">
              <a:solidFill>
                <a:srgbClr val="3F3F3F"/>
              </a:solidFill>
              <a:latin typeface="Calibri"/>
              <a:ea typeface="Calibri"/>
              <a:cs typeface="Calibri"/>
              <a:sym typeface="Calibri"/>
            </a:endParaRPr>
          </a:p>
          <a:p>
            <a:pPr marL="127000" marR="0" lvl="0" indent="0" algn="l" rtl="0">
              <a:lnSpc>
                <a:spcPct val="90000"/>
              </a:lnSpc>
              <a:spcBef>
                <a:spcPts val="600"/>
              </a:spcBef>
              <a:spcAft>
                <a:spcPts val="0"/>
              </a:spcAft>
              <a:buClr>
                <a:srgbClr val="3F3F3F"/>
              </a:buClr>
              <a:buSzPts val="2800"/>
              <a:buFont typeface="Arial"/>
              <a:buNone/>
            </a:pPr>
            <a:r>
              <a:rPr lang="en-US" sz="2400" b="0" i="1" u="none" strike="noStrike" cap="none">
                <a:solidFill>
                  <a:srgbClr val="3F3F3F"/>
                </a:solidFill>
                <a:latin typeface="Calibri"/>
                <a:ea typeface="Calibri"/>
                <a:cs typeface="Calibri"/>
                <a:sym typeface="Calibri"/>
              </a:rPr>
              <a:t>I do not like them, Sam-I-am. </a:t>
            </a:r>
            <a:endParaRPr sz="2400" b="0" i="1" u="none" strike="noStrike" cap="none">
              <a:solidFill>
                <a:srgbClr val="3F3F3F"/>
              </a:solidFill>
              <a:latin typeface="Calibri"/>
              <a:ea typeface="Calibri"/>
              <a:cs typeface="Calibri"/>
              <a:sym typeface="Calibri"/>
            </a:endParaRPr>
          </a:p>
          <a:p>
            <a:pPr marL="127000" marR="0" lvl="0" indent="0" algn="l" rtl="0">
              <a:lnSpc>
                <a:spcPct val="90000"/>
              </a:lnSpc>
              <a:spcBef>
                <a:spcPts val="600"/>
              </a:spcBef>
              <a:spcAft>
                <a:spcPts val="0"/>
              </a:spcAft>
              <a:buClr>
                <a:schemeClr val="dk1"/>
              </a:buClr>
              <a:buSzPts val="1100"/>
              <a:buFont typeface="Arial"/>
              <a:buNone/>
            </a:pPr>
            <a:r>
              <a:rPr lang="en-US" sz="2400" b="0" i="1" u="none" strike="noStrike" cap="none">
                <a:solidFill>
                  <a:srgbClr val="3F3F3F"/>
                </a:solidFill>
                <a:latin typeface="Calibri"/>
                <a:ea typeface="Calibri"/>
                <a:cs typeface="Calibri"/>
                <a:sym typeface="Calibri"/>
              </a:rPr>
              <a:t>I do not like green eggs and ham.</a:t>
            </a:r>
            <a:endParaRPr sz="2400" b="0" i="1" u="none" strike="noStrike" cap="none">
              <a:solidFill>
                <a:srgbClr val="3F3F3F"/>
              </a:solidFill>
              <a:latin typeface="Calibri"/>
              <a:ea typeface="Calibri"/>
              <a:cs typeface="Calibri"/>
              <a:sym typeface="Calibri"/>
            </a:endParaRPr>
          </a:p>
          <a:p>
            <a:pPr marL="127000" marR="0" lvl="0" indent="0" algn="l" rtl="0">
              <a:lnSpc>
                <a:spcPct val="90000"/>
              </a:lnSpc>
              <a:spcBef>
                <a:spcPts val="600"/>
              </a:spcBef>
              <a:spcAft>
                <a:spcPts val="0"/>
              </a:spcAft>
              <a:buClr>
                <a:schemeClr val="dk1"/>
              </a:buClr>
              <a:buSzPts val="1100"/>
              <a:buFont typeface="Arial"/>
              <a:buNone/>
            </a:pPr>
            <a:r>
              <a:rPr lang="en-US" sz="2400" b="0" i="1" u="none" strike="noStrike" cap="none">
                <a:solidFill>
                  <a:srgbClr val="3F3F3F"/>
                </a:solidFill>
                <a:latin typeface="Calibri"/>
                <a:ea typeface="Calibri"/>
                <a:cs typeface="Calibri"/>
                <a:sym typeface="Calibri"/>
              </a:rPr>
              <a:t>Would you like them here or there?</a:t>
            </a:r>
            <a:endParaRPr sz="2400" b="0" i="1" u="none" strike="noStrike" cap="none">
              <a:solidFill>
                <a:srgbClr val="3F3F3F"/>
              </a:solidFill>
              <a:latin typeface="Calibri"/>
              <a:ea typeface="Calibri"/>
              <a:cs typeface="Calibri"/>
              <a:sym typeface="Calibri"/>
            </a:endParaRPr>
          </a:p>
          <a:p>
            <a:pPr marL="127000" marR="0" lvl="0" indent="0" algn="l" rtl="0">
              <a:lnSpc>
                <a:spcPct val="90000"/>
              </a:lnSpc>
              <a:spcBef>
                <a:spcPts val="600"/>
              </a:spcBef>
              <a:spcAft>
                <a:spcPts val="0"/>
              </a:spcAft>
              <a:buClr>
                <a:srgbClr val="3F3F3F"/>
              </a:buClr>
              <a:buSzPts val="2800"/>
              <a:buFont typeface="Arial"/>
              <a:buNone/>
            </a:pPr>
            <a:r>
              <a:rPr lang="en-US" sz="2400" b="0" i="1" u="none" strike="noStrike" cap="none">
                <a:solidFill>
                  <a:srgbClr val="3F3F3F"/>
                </a:solidFill>
                <a:latin typeface="Calibri"/>
                <a:ea typeface="Calibri"/>
                <a:cs typeface="Calibri"/>
                <a:sym typeface="Calibri"/>
              </a:rPr>
              <a:t>I would not like them here or there. </a:t>
            </a:r>
            <a:endParaRPr sz="2400" b="0" i="1" u="none" strike="noStrike" cap="none">
              <a:solidFill>
                <a:srgbClr val="3F3F3F"/>
              </a:solidFill>
              <a:latin typeface="Calibri"/>
              <a:ea typeface="Calibri"/>
              <a:cs typeface="Calibri"/>
              <a:sym typeface="Calibri"/>
            </a:endParaRPr>
          </a:p>
          <a:p>
            <a:pPr marL="127000" marR="0" lvl="0" indent="0" algn="l" rtl="0">
              <a:lnSpc>
                <a:spcPct val="90000"/>
              </a:lnSpc>
              <a:spcBef>
                <a:spcPts val="600"/>
              </a:spcBef>
              <a:spcAft>
                <a:spcPts val="0"/>
              </a:spcAft>
              <a:buClr>
                <a:srgbClr val="3F3F3F"/>
              </a:buClr>
              <a:buSzPts val="2800"/>
              <a:buFont typeface="Arial"/>
              <a:buNone/>
            </a:pPr>
            <a:r>
              <a:rPr lang="en-US" sz="2400" b="0" i="1" u="none" strike="noStrike" cap="none">
                <a:solidFill>
                  <a:srgbClr val="3F3F3F"/>
                </a:solidFill>
                <a:latin typeface="Calibri"/>
                <a:ea typeface="Calibri"/>
                <a:cs typeface="Calibri"/>
                <a:sym typeface="Calibri"/>
              </a:rPr>
              <a:t>I would not like them anywhere. </a:t>
            </a:r>
            <a:endParaRPr sz="2400" b="0" i="1" u="none" strike="noStrike" cap="none">
              <a:solidFill>
                <a:srgbClr val="3F3F3F"/>
              </a:solidFill>
              <a:latin typeface="Calibri"/>
              <a:ea typeface="Calibri"/>
              <a:cs typeface="Calibri"/>
              <a:sym typeface="Calibri"/>
            </a:endParaRPr>
          </a:p>
          <a:p>
            <a:pPr marL="127000" marR="0" lvl="0" indent="0" algn="l" rtl="0">
              <a:lnSpc>
                <a:spcPct val="90000"/>
              </a:lnSpc>
              <a:spcBef>
                <a:spcPts val="600"/>
              </a:spcBef>
              <a:spcAft>
                <a:spcPts val="0"/>
              </a:spcAft>
              <a:buClr>
                <a:srgbClr val="3F3F3F"/>
              </a:buClr>
              <a:buSzPts val="2800"/>
              <a:buFont typeface="Arial"/>
              <a:buNone/>
            </a:pPr>
            <a:r>
              <a:rPr lang="en-US" sz="2400" b="0" i="1" u="none" strike="noStrike" cap="none">
                <a:solidFill>
                  <a:srgbClr val="3F3F3F"/>
                </a:solidFill>
                <a:latin typeface="Calibri"/>
                <a:ea typeface="Calibri"/>
                <a:cs typeface="Calibri"/>
                <a:sym typeface="Calibri"/>
              </a:rPr>
              <a:t>I do not like green eggs and ham. </a:t>
            </a:r>
            <a:endParaRPr sz="2400" b="0" i="1" u="none" strike="noStrike" cap="none">
              <a:solidFill>
                <a:srgbClr val="3F3F3F"/>
              </a:solidFill>
              <a:latin typeface="Calibri"/>
              <a:ea typeface="Calibri"/>
              <a:cs typeface="Calibri"/>
              <a:sym typeface="Calibri"/>
            </a:endParaRPr>
          </a:p>
          <a:p>
            <a:pPr marL="127000" marR="0" lvl="0" indent="0" algn="l" rtl="0">
              <a:lnSpc>
                <a:spcPct val="90000"/>
              </a:lnSpc>
              <a:spcBef>
                <a:spcPts val="600"/>
              </a:spcBef>
              <a:spcAft>
                <a:spcPts val="0"/>
              </a:spcAft>
              <a:buClr>
                <a:schemeClr val="dk1"/>
              </a:buClr>
              <a:buSzPts val="1100"/>
              <a:buFont typeface="Arial"/>
              <a:buNone/>
            </a:pPr>
            <a:r>
              <a:rPr lang="en-US" sz="2400" b="0" i="1" u="none" strike="noStrike" cap="none">
                <a:solidFill>
                  <a:srgbClr val="3F3F3F"/>
                </a:solidFill>
                <a:latin typeface="Calibri"/>
                <a:ea typeface="Calibri"/>
                <a:cs typeface="Calibri"/>
                <a:sym typeface="Calibri"/>
              </a:rPr>
              <a:t>I do not like them Sam-I-am.</a:t>
            </a:r>
            <a:endParaRPr sz="2400" b="0" i="1" u="none" strike="noStrike" cap="none">
              <a:solidFill>
                <a:srgbClr val="3F3F3F"/>
              </a:solidFill>
              <a:latin typeface="Calibri"/>
              <a:ea typeface="Calibri"/>
              <a:cs typeface="Calibri"/>
              <a:sym typeface="Calibri"/>
            </a:endParaRPr>
          </a:p>
          <a:p>
            <a:pPr marL="342900" marR="0" lvl="0" indent="-215900" algn="l" rtl="0">
              <a:lnSpc>
                <a:spcPct val="90000"/>
              </a:lnSpc>
              <a:spcBef>
                <a:spcPts val="1000"/>
              </a:spcBef>
              <a:spcAft>
                <a:spcPts val="0"/>
              </a:spcAft>
              <a:buClr>
                <a:srgbClr val="3F3F3F"/>
              </a:buClr>
              <a:buSzPts val="2800"/>
              <a:buFont typeface="Arial"/>
              <a:buNone/>
            </a:pPr>
            <a:endParaRPr sz="2800" b="0"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17999084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0"/>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Frequency counts</a:t>
            </a:r>
            <a:endParaRPr sz="4400" b="0" i="0" u="none" strike="noStrike" cap="none">
              <a:solidFill>
                <a:srgbClr val="75114A"/>
              </a:solidFill>
              <a:latin typeface="Calibri"/>
              <a:ea typeface="Calibri"/>
              <a:cs typeface="Calibri"/>
              <a:sym typeface="Calibri"/>
            </a:endParaRPr>
          </a:p>
        </p:txBody>
      </p:sp>
      <p:graphicFrame>
        <p:nvGraphicFramePr>
          <p:cNvPr id="373" name="Google Shape;373;p30"/>
          <p:cNvGraphicFramePr/>
          <p:nvPr/>
        </p:nvGraphicFramePr>
        <p:xfrm>
          <a:off x="2175430" y="1690697"/>
          <a:ext cx="3000000" cy="3000000"/>
        </p:xfrm>
        <a:graphic>
          <a:graphicData uri="http://schemas.openxmlformats.org/drawingml/2006/table">
            <a:tbl>
              <a:tblPr>
                <a:noFill/>
              </a:tblPr>
              <a:tblGrid>
                <a:gridCol w="1116775">
                  <a:extLst>
                    <a:ext uri="{9D8B030D-6E8A-4147-A177-3AD203B41FA5}">
                      <a16:colId xmlns:a16="http://schemas.microsoft.com/office/drawing/2014/main" val="20000"/>
                    </a:ext>
                  </a:extLst>
                </a:gridCol>
                <a:gridCol w="497500">
                  <a:extLst>
                    <a:ext uri="{9D8B030D-6E8A-4147-A177-3AD203B41FA5}">
                      <a16:colId xmlns:a16="http://schemas.microsoft.com/office/drawing/2014/main" val="20001"/>
                    </a:ext>
                  </a:extLst>
                </a:gridCol>
                <a:gridCol w="1224125">
                  <a:extLst>
                    <a:ext uri="{9D8B030D-6E8A-4147-A177-3AD203B41FA5}">
                      <a16:colId xmlns:a16="http://schemas.microsoft.com/office/drawing/2014/main" val="20002"/>
                    </a:ext>
                  </a:extLst>
                </a:gridCol>
                <a:gridCol w="490475">
                  <a:extLst>
                    <a:ext uri="{9D8B030D-6E8A-4147-A177-3AD203B41FA5}">
                      <a16:colId xmlns:a16="http://schemas.microsoft.com/office/drawing/2014/main" val="20003"/>
                    </a:ext>
                  </a:extLst>
                </a:gridCol>
              </a:tblGrid>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and</a:t>
                      </a:r>
                      <a:endParaRPr sz="1400" i="1"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3</a:t>
                      </a:r>
                      <a:endParaRPr sz="1400"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like</a:t>
                      </a:r>
                      <a:endParaRPr sz="1400" i="1"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8</a:t>
                      </a:r>
                      <a:endParaRPr sz="1400"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anywhere</a:t>
                      </a:r>
                      <a:endParaRPr sz="1400" i="1"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1</a:t>
                      </a:r>
                      <a:endParaRPr sz="1400"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not</a:t>
                      </a:r>
                      <a:endParaRPr sz="1400" i="1"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6</a:t>
                      </a:r>
                      <a:endParaRPr sz="1400"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do</a:t>
                      </a:r>
                      <a:endParaRPr sz="1400" i="1"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5</a:t>
                      </a:r>
                      <a:endParaRPr sz="1400"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or</a:t>
                      </a:r>
                      <a:endParaRPr sz="1400" i="1"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2</a:t>
                      </a:r>
                      <a:endParaRPr sz="1400"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eggs</a:t>
                      </a:r>
                      <a:endParaRPr sz="1400" i="1"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3</a:t>
                      </a:r>
                      <a:endParaRPr sz="1400"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Sam-I-am</a:t>
                      </a:r>
                      <a:endParaRPr sz="1400" i="1"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2</a:t>
                      </a:r>
                      <a:endParaRPr sz="1400"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green</a:t>
                      </a:r>
                      <a:endParaRPr sz="1400" i="1"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3</a:t>
                      </a:r>
                      <a:endParaRPr sz="1400"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them</a:t>
                      </a:r>
                      <a:endParaRPr sz="1400" i="1"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5</a:t>
                      </a:r>
                      <a:endParaRPr sz="1400"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ham</a:t>
                      </a:r>
                      <a:endParaRPr sz="1400" i="1"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3</a:t>
                      </a:r>
                      <a:endParaRPr sz="1400"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there</a:t>
                      </a:r>
                      <a:endParaRPr sz="1400" i="1"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2</a:t>
                      </a:r>
                      <a:endParaRPr sz="1400"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here</a:t>
                      </a:r>
                      <a:endParaRPr sz="1400" i="1"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2</a:t>
                      </a:r>
                      <a:endParaRPr sz="1400"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would</a:t>
                      </a:r>
                      <a:endParaRPr sz="1400" i="1"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3</a:t>
                      </a:r>
                      <a:endParaRPr sz="1400"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I</a:t>
                      </a:r>
                      <a:endParaRPr sz="1400" i="1"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6</a:t>
                      </a:r>
                      <a:endParaRPr sz="1400"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you</a:t>
                      </a:r>
                      <a:endParaRPr sz="1400" i="1"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2</a:t>
                      </a:r>
                      <a:endParaRPr sz="1400"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374" name="Google Shape;374;p30"/>
          <p:cNvSpPr/>
          <p:nvPr/>
        </p:nvSpPr>
        <p:spPr>
          <a:xfrm>
            <a:off x="5638947" y="4760077"/>
            <a:ext cx="1320000" cy="792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Ubuntu"/>
                <a:ea typeface="Ubuntu"/>
                <a:cs typeface="Ubuntu"/>
                <a:sym typeface="Ubuntu"/>
              </a:rPr>
              <a:t>sum=56</a:t>
            </a:r>
            <a:endParaRPr sz="1400" b="0" i="0" u="none" strike="noStrike" cap="none">
              <a:solidFill>
                <a:srgbClr val="000000"/>
              </a:solidFill>
              <a:latin typeface="Ubuntu"/>
              <a:ea typeface="Ubuntu"/>
              <a:cs typeface="Ubuntu"/>
              <a:sym typeface="Ubuntu"/>
            </a:endParaRPr>
          </a:p>
        </p:txBody>
      </p:sp>
    </p:spTree>
    <p:extLst>
      <p:ext uri="{BB962C8B-B14F-4D97-AF65-F5344CB8AC3E}">
        <p14:creationId xmlns:p14="http://schemas.microsoft.com/office/powerpoint/2010/main" val="23546200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pic>
        <p:nvPicPr>
          <p:cNvPr id="604" name="Google Shape;604;p48" descr="BabelNet | The largest multilingual encyclopedic dictionary and semantic network - Google Chrome"/>
          <p:cNvPicPr preferRelativeResize="0"/>
          <p:nvPr/>
        </p:nvPicPr>
        <p:blipFill rotWithShape="1">
          <a:blip r:embed="rId3">
            <a:alphaModFix/>
          </a:blip>
          <a:srcRect t="8911" r="1135" b="4510"/>
          <a:stretch/>
        </p:blipFill>
        <p:spPr>
          <a:xfrm>
            <a:off x="949897" y="1518012"/>
            <a:ext cx="9040090" cy="4291445"/>
          </a:xfrm>
          <a:prstGeom prst="rect">
            <a:avLst/>
          </a:prstGeom>
          <a:noFill/>
          <a:ln>
            <a:noFill/>
          </a:ln>
        </p:spPr>
      </p:pic>
      <p:sp>
        <p:nvSpPr>
          <p:cNvPr id="605" name="Google Shape;605;p4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75114A"/>
              </a:buClr>
              <a:buSzPts val="4400"/>
              <a:buFont typeface="Calibri"/>
              <a:buNone/>
            </a:pPr>
            <a:r>
              <a:rPr lang="en-IE"/>
              <a:t>Knowledge Graphs</a:t>
            </a:r>
            <a:endParaRPr/>
          </a:p>
          <a:p>
            <a:pPr marL="0" marR="0" lvl="0" indent="0" algn="l" rtl="0">
              <a:lnSpc>
                <a:spcPct val="90000"/>
              </a:lnSpc>
              <a:spcBef>
                <a:spcPts val="0"/>
              </a:spcBef>
              <a:spcAft>
                <a:spcPts val="0"/>
              </a:spcAft>
              <a:buClr>
                <a:srgbClr val="75114A"/>
              </a:buClr>
              <a:buSzPts val="4400"/>
              <a:buFont typeface="Calibri"/>
              <a:buNone/>
            </a:pPr>
            <a:endParaRPr/>
          </a:p>
        </p:txBody>
      </p:sp>
      <p:pic>
        <p:nvPicPr>
          <p:cNvPr id="606" name="Google Shape;606;p48" descr="Image result for babelfy"/>
          <p:cNvPicPr preferRelativeResize="0"/>
          <p:nvPr/>
        </p:nvPicPr>
        <p:blipFill rotWithShape="1">
          <a:blip r:embed="rId4">
            <a:alphaModFix/>
          </a:blip>
          <a:srcRect/>
          <a:stretch/>
        </p:blipFill>
        <p:spPr>
          <a:xfrm>
            <a:off x="10723713" y="150921"/>
            <a:ext cx="1308915" cy="1224136"/>
          </a:xfrm>
          <a:prstGeom prst="rect">
            <a:avLst/>
          </a:prstGeom>
          <a:noFill/>
          <a:ln>
            <a:noFill/>
          </a:ln>
        </p:spPr>
      </p:pic>
      <p:sp>
        <p:nvSpPr>
          <p:cNvPr id="607" name="Google Shape;607;p48"/>
          <p:cNvSpPr/>
          <p:nvPr/>
        </p:nvSpPr>
        <p:spPr>
          <a:xfrm>
            <a:off x="10416480" y="6185098"/>
            <a:ext cx="1616148"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400" b="0" i="1" u="sng" strike="noStrike" cap="none">
                <a:solidFill>
                  <a:schemeClr val="hlink"/>
                </a:solidFill>
                <a:latin typeface="Arial"/>
                <a:ea typeface="Arial"/>
                <a:cs typeface="Arial"/>
                <a:sym typeface="Arial"/>
                <a:hlinkClick r:id="rId5"/>
              </a:rPr>
              <a:t>http://babelfy.org/</a:t>
            </a:r>
            <a:r>
              <a:rPr lang="en-IE" sz="1400" b="0" i="1" u="none" strike="noStrike" cap="none">
                <a:solidFill>
                  <a:srgbClr val="000000"/>
                </a:solidFill>
                <a:latin typeface="Arial"/>
                <a:ea typeface="Arial"/>
                <a:cs typeface="Arial"/>
                <a:sym typeface="Arial"/>
              </a:rPr>
              <a:t> </a:t>
            </a:r>
            <a:endParaRPr i="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Probabilities</a:t>
            </a:r>
            <a:endParaRPr sz="4400" b="0" i="0" u="none" strike="noStrike" cap="none">
              <a:solidFill>
                <a:srgbClr val="75114A"/>
              </a:solidFill>
              <a:latin typeface="Calibri"/>
              <a:ea typeface="Calibri"/>
              <a:cs typeface="Calibri"/>
              <a:sym typeface="Calibri"/>
            </a:endParaRPr>
          </a:p>
        </p:txBody>
      </p:sp>
      <p:graphicFrame>
        <p:nvGraphicFramePr>
          <p:cNvPr id="381" name="Google Shape;381;p31"/>
          <p:cNvGraphicFramePr/>
          <p:nvPr/>
        </p:nvGraphicFramePr>
        <p:xfrm>
          <a:off x="2135560" y="1690688"/>
          <a:ext cx="3000000" cy="3000000"/>
        </p:xfrm>
        <a:graphic>
          <a:graphicData uri="http://schemas.openxmlformats.org/drawingml/2006/table">
            <a:tbl>
              <a:tblPr>
                <a:noFill/>
              </a:tblPr>
              <a:tblGrid>
                <a:gridCol w="1224125">
                  <a:extLst>
                    <a:ext uri="{9D8B030D-6E8A-4147-A177-3AD203B41FA5}">
                      <a16:colId xmlns:a16="http://schemas.microsoft.com/office/drawing/2014/main" val="20000"/>
                    </a:ext>
                  </a:extLst>
                </a:gridCol>
                <a:gridCol w="936100">
                  <a:extLst>
                    <a:ext uri="{9D8B030D-6E8A-4147-A177-3AD203B41FA5}">
                      <a16:colId xmlns:a16="http://schemas.microsoft.com/office/drawing/2014/main" val="20001"/>
                    </a:ext>
                  </a:extLst>
                </a:gridCol>
                <a:gridCol w="1440150">
                  <a:extLst>
                    <a:ext uri="{9D8B030D-6E8A-4147-A177-3AD203B41FA5}">
                      <a16:colId xmlns:a16="http://schemas.microsoft.com/office/drawing/2014/main" val="20002"/>
                    </a:ext>
                  </a:extLst>
                </a:gridCol>
                <a:gridCol w="864100">
                  <a:extLst>
                    <a:ext uri="{9D8B030D-6E8A-4147-A177-3AD203B41FA5}">
                      <a16:colId xmlns:a16="http://schemas.microsoft.com/office/drawing/2014/main" val="20003"/>
                    </a:ext>
                  </a:extLst>
                </a:gridCol>
              </a:tblGrid>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and</a:t>
                      </a:r>
                      <a:endParaRPr sz="1400" i="1"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0.05</a:t>
                      </a:r>
                      <a:endParaRPr sz="1400"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like</a:t>
                      </a:r>
                      <a:endParaRPr sz="1400" i="1"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0.14</a:t>
                      </a:r>
                      <a:endParaRPr sz="1400"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anywhere</a:t>
                      </a:r>
                      <a:endParaRPr sz="1400" i="1"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0.02</a:t>
                      </a:r>
                      <a:endParaRPr sz="1400"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not</a:t>
                      </a:r>
                      <a:endParaRPr sz="1400" i="1"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0.11</a:t>
                      </a:r>
                      <a:endParaRPr sz="1400"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do</a:t>
                      </a:r>
                      <a:endParaRPr sz="1400" i="1"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0.09</a:t>
                      </a:r>
                      <a:endParaRPr sz="1400"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or</a:t>
                      </a:r>
                      <a:endParaRPr sz="1400" i="1"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0.04</a:t>
                      </a:r>
                      <a:endParaRPr sz="1400"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eggs</a:t>
                      </a:r>
                      <a:endParaRPr sz="1400" i="1"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0.05</a:t>
                      </a:r>
                      <a:endParaRPr sz="1400"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Sam-I-am</a:t>
                      </a:r>
                      <a:endParaRPr sz="1400" i="1"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100"/>
                        <a:buFont typeface="Arial"/>
                        <a:buNone/>
                      </a:pPr>
                      <a:r>
                        <a:rPr lang="en-US" sz="1400" u="none" strike="noStrike" cap="none">
                          <a:solidFill>
                            <a:schemeClr val="dk1"/>
                          </a:solidFill>
                          <a:latin typeface="Ubuntu"/>
                          <a:ea typeface="Ubuntu"/>
                          <a:cs typeface="Ubuntu"/>
                          <a:sym typeface="Ubuntu"/>
                        </a:rPr>
                        <a:t>0.04</a:t>
                      </a:r>
                      <a:endParaRPr sz="1400"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green</a:t>
                      </a:r>
                      <a:endParaRPr sz="1400" i="1"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0.05</a:t>
                      </a:r>
                      <a:endParaRPr sz="1400"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them</a:t>
                      </a:r>
                      <a:endParaRPr sz="1400" i="1"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0.09</a:t>
                      </a:r>
                      <a:endParaRPr sz="1400"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ham</a:t>
                      </a:r>
                      <a:endParaRPr sz="1400" i="1"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0.05</a:t>
                      </a:r>
                      <a:endParaRPr sz="1400"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there</a:t>
                      </a:r>
                      <a:endParaRPr sz="1400" i="1"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100"/>
                        <a:buFont typeface="Arial"/>
                        <a:buNone/>
                      </a:pPr>
                      <a:r>
                        <a:rPr lang="en-US" sz="1400" u="none" strike="noStrike" cap="none">
                          <a:solidFill>
                            <a:schemeClr val="dk1"/>
                          </a:solidFill>
                          <a:latin typeface="Ubuntu"/>
                          <a:ea typeface="Ubuntu"/>
                          <a:cs typeface="Ubuntu"/>
                          <a:sym typeface="Ubuntu"/>
                        </a:rPr>
                        <a:t>0.04</a:t>
                      </a:r>
                      <a:endParaRPr sz="1400"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here</a:t>
                      </a:r>
                      <a:endParaRPr sz="1400" i="1"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0.04</a:t>
                      </a:r>
                      <a:endParaRPr sz="1400"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would</a:t>
                      </a:r>
                      <a:endParaRPr sz="1400" i="1"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0.05</a:t>
                      </a:r>
                      <a:endParaRPr sz="1400"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I</a:t>
                      </a:r>
                      <a:endParaRPr sz="1400" i="1"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0.11</a:t>
                      </a:r>
                      <a:endParaRPr sz="1400"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you</a:t>
                      </a:r>
                      <a:endParaRPr sz="1400" i="1"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100"/>
                        <a:buFont typeface="Arial"/>
                        <a:buNone/>
                      </a:pPr>
                      <a:r>
                        <a:rPr lang="en-US" sz="1400" u="none" strike="noStrike" cap="none">
                          <a:solidFill>
                            <a:schemeClr val="dk1"/>
                          </a:solidFill>
                          <a:latin typeface="Ubuntu"/>
                          <a:ea typeface="Ubuntu"/>
                          <a:cs typeface="Ubuntu"/>
                          <a:sym typeface="Ubuntu"/>
                        </a:rPr>
                        <a:t>0.04</a:t>
                      </a:r>
                      <a:endParaRPr sz="1400"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378469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3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Probability of a sentence (unigram)</a:t>
            </a:r>
            <a:endParaRPr sz="4400" b="0" i="0" u="none" strike="noStrike" cap="none">
              <a:solidFill>
                <a:srgbClr val="75114A"/>
              </a:solidFill>
              <a:latin typeface="Calibri"/>
              <a:ea typeface="Calibri"/>
              <a:cs typeface="Calibri"/>
              <a:sym typeface="Calibri"/>
            </a:endParaRPr>
          </a:p>
        </p:txBody>
      </p:sp>
      <p:sp>
        <p:nvSpPr>
          <p:cNvPr id="388" name="Google Shape;388;p32"/>
          <p:cNvSpPr txBox="1">
            <a:spLocks noGrp="1"/>
          </p:cNvSpPr>
          <p:nvPr>
            <p:ph type="body" idx="1"/>
          </p:nvPr>
        </p:nvSpPr>
        <p:spPr>
          <a:xfrm>
            <a:off x="838200" y="1825625"/>
            <a:ext cx="10515600" cy="3813175"/>
          </a:xfrm>
          <a:prstGeom prst="rect">
            <a:avLst/>
          </a:prstGeom>
          <a:noFill/>
          <a:ln>
            <a:noFill/>
          </a:ln>
        </p:spPr>
        <p:txBody>
          <a:bodyPr spcFirstLastPara="1" wrap="square" lIns="91425" tIns="91425" rIns="91425" bIns="91425" anchor="t" anchorCtr="0">
            <a:noAutofit/>
          </a:bodyPr>
          <a:lstStyle/>
          <a:p>
            <a:pPr marL="127000" marR="0" lvl="0" indent="0" algn="l" rtl="0">
              <a:lnSpc>
                <a:spcPct val="90000"/>
              </a:lnSpc>
              <a:spcBef>
                <a:spcPts val="0"/>
              </a:spcBef>
              <a:spcAft>
                <a:spcPts val="0"/>
              </a:spcAft>
              <a:buClr>
                <a:srgbClr val="3F3F3F"/>
              </a:buClr>
              <a:buSzPts val="2800"/>
              <a:buFont typeface="Arial"/>
              <a:buNone/>
            </a:pPr>
            <a:r>
              <a:rPr lang="en-US" sz="2400" i="1" u="none" strike="noStrike" cap="none">
                <a:solidFill>
                  <a:srgbClr val="3F3F3F"/>
                </a:solidFill>
              </a:rPr>
              <a:t>p(“I like green eggs and ham”)</a:t>
            </a:r>
            <a:endParaRPr sz="2400" i="1" u="none" strike="noStrike" cap="none">
              <a:solidFill>
                <a:srgbClr val="3F3F3F"/>
              </a:solidFill>
            </a:endParaRPr>
          </a:p>
          <a:p>
            <a:pPr marL="127000" marR="0" lvl="0" indent="0" algn="l" rtl="0">
              <a:lnSpc>
                <a:spcPct val="90000"/>
              </a:lnSpc>
              <a:spcBef>
                <a:spcPts val="600"/>
              </a:spcBef>
              <a:spcAft>
                <a:spcPts val="0"/>
              </a:spcAft>
              <a:buClr>
                <a:srgbClr val="3F3F3F"/>
              </a:buClr>
              <a:buSzPts val="2800"/>
              <a:buFont typeface="Arial"/>
              <a:buNone/>
            </a:pPr>
            <a:r>
              <a:rPr lang="en-US" sz="2400" i="1" u="none" strike="noStrike" cap="none">
                <a:solidFill>
                  <a:srgbClr val="3F3F3F"/>
                </a:solidFill>
              </a:rPr>
              <a:t>≅ p(“I”) × p(“like”) × p(“green”) × p(“eggs”) × p(“and”) × p(“ham”)</a:t>
            </a:r>
            <a:endParaRPr sz="2400" i="1" u="none" strike="noStrike" cap="none">
              <a:solidFill>
                <a:srgbClr val="3F3F3F"/>
              </a:solidFill>
            </a:endParaRPr>
          </a:p>
          <a:p>
            <a:pPr marL="127000" marR="0" lvl="0" indent="0" algn="l" rtl="0">
              <a:lnSpc>
                <a:spcPct val="90000"/>
              </a:lnSpc>
              <a:spcBef>
                <a:spcPts val="600"/>
              </a:spcBef>
              <a:spcAft>
                <a:spcPts val="0"/>
              </a:spcAft>
              <a:buClr>
                <a:srgbClr val="3F3F3F"/>
              </a:buClr>
              <a:buSzPts val="2800"/>
              <a:buFont typeface="Arial"/>
              <a:buNone/>
            </a:pPr>
            <a:r>
              <a:rPr lang="en-US" sz="2400" i="1" u="none" strike="noStrike" cap="none">
                <a:solidFill>
                  <a:srgbClr val="3F3F3F"/>
                </a:solidFill>
              </a:rPr>
              <a:t>= 0.11 × 0.14 × 0.05 × 0.05 × 0.05 × 0.05</a:t>
            </a:r>
            <a:endParaRPr sz="2400" i="1" u="none" strike="noStrike" cap="none">
              <a:solidFill>
                <a:srgbClr val="3F3F3F"/>
              </a:solidFill>
            </a:endParaRPr>
          </a:p>
          <a:p>
            <a:pPr marL="127000" marR="0" lvl="0" indent="0" algn="l" rtl="0">
              <a:lnSpc>
                <a:spcPct val="90000"/>
              </a:lnSpc>
              <a:spcBef>
                <a:spcPts val="600"/>
              </a:spcBef>
              <a:spcAft>
                <a:spcPts val="600"/>
              </a:spcAft>
              <a:buClr>
                <a:srgbClr val="3F3F3F"/>
              </a:buClr>
              <a:buSzPts val="2800"/>
              <a:buFont typeface="Arial"/>
              <a:buNone/>
            </a:pPr>
            <a:r>
              <a:rPr lang="en-US" sz="2400" i="1" u="none" strike="noStrike" cap="none">
                <a:solidFill>
                  <a:srgbClr val="3F3F3F"/>
                </a:solidFill>
              </a:rPr>
              <a:t>= 0.00000013</a:t>
            </a:r>
            <a:endParaRPr sz="2400" i="1" u="none" strike="noStrike" cap="none">
              <a:solidFill>
                <a:srgbClr val="3F3F3F"/>
              </a:solidFill>
            </a:endParaRPr>
          </a:p>
        </p:txBody>
      </p:sp>
    </p:spTree>
    <p:extLst>
      <p:ext uri="{BB962C8B-B14F-4D97-AF65-F5344CB8AC3E}">
        <p14:creationId xmlns:p14="http://schemas.microsoft.com/office/powerpoint/2010/main" val="2530942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3"/>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Out-of-vocabulary Problem</a:t>
            </a:r>
            <a:endParaRPr sz="4400" b="0" i="0" u="none" strike="noStrike" cap="none">
              <a:solidFill>
                <a:srgbClr val="75114A"/>
              </a:solidFill>
              <a:latin typeface="Calibri"/>
              <a:ea typeface="Calibri"/>
              <a:cs typeface="Calibri"/>
              <a:sym typeface="Calibri"/>
            </a:endParaRPr>
          </a:p>
        </p:txBody>
      </p:sp>
      <p:sp>
        <p:nvSpPr>
          <p:cNvPr id="395" name="Google Shape;395;p33"/>
          <p:cNvSpPr txBox="1">
            <a:spLocks noGrp="1"/>
          </p:cNvSpPr>
          <p:nvPr>
            <p:ph type="body" idx="1"/>
          </p:nvPr>
        </p:nvSpPr>
        <p:spPr>
          <a:xfrm>
            <a:off x="838200" y="1825625"/>
            <a:ext cx="10515600" cy="3813175"/>
          </a:xfrm>
          <a:prstGeom prst="rect">
            <a:avLst/>
          </a:prstGeom>
          <a:noFill/>
          <a:ln>
            <a:noFill/>
          </a:ln>
        </p:spPr>
        <p:txBody>
          <a:bodyPr spcFirstLastPara="1" wrap="square" lIns="91425" tIns="91425" rIns="91425" bIns="91425" anchor="t" anchorCtr="0">
            <a:noAutofit/>
          </a:bodyPr>
          <a:lstStyle/>
          <a:p>
            <a:pPr marL="127000" marR="0" lvl="0" indent="0" algn="l" rtl="0">
              <a:lnSpc>
                <a:spcPct val="90000"/>
              </a:lnSpc>
              <a:spcBef>
                <a:spcPts val="0"/>
              </a:spcBef>
              <a:spcAft>
                <a:spcPts val="0"/>
              </a:spcAft>
              <a:buClr>
                <a:srgbClr val="3F3F3F"/>
              </a:buClr>
              <a:buSzPts val="2800"/>
              <a:buFont typeface="Arial"/>
              <a:buNone/>
            </a:pPr>
            <a:r>
              <a:rPr lang="en-US" sz="2400" i="1" u="none" strike="noStrike" cap="none">
                <a:solidFill>
                  <a:srgbClr val="3F3F3F"/>
                </a:solidFill>
              </a:rPr>
              <a:t>p(“Would you like them in a house”)</a:t>
            </a:r>
            <a:endParaRPr sz="2400" i="1" u="none" strike="noStrike" cap="none">
              <a:solidFill>
                <a:srgbClr val="3F3F3F"/>
              </a:solidFill>
            </a:endParaRPr>
          </a:p>
          <a:p>
            <a:pPr marL="127000" marR="0" lvl="0" indent="0" algn="l" rtl="0">
              <a:lnSpc>
                <a:spcPct val="90000"/>
              </a:lnSpc>
              <a:spcBef>
                <a:spcPts val="600"/>
              </a:spcBef>
              <a:spcAft>
                <a:spcPts val="0"/>
              </a:spcAft>
              <a:buClr>
                <a:srgbClr val="3F3F3F"/>
              </a:buClr>
              <a:buSzPts val="2800"/>
              <a:buFont typeface="Arial"/>
              <a:buNone/>
            </a:pPr>
            <a:r>
              <a:rPr lang="en-US" sz="2400" i="1" u="none" strike="noStrike" cap="none">
                <a:solidFill>
                  <a:srgbClr val="3F3F3F"/>
                </a:solidFill>
              </a:rPr>
              <a:t>≅ p(“would”) × p(“you”) × p(“like”) × p(“them”) × p(“in”) × p(“a”) × p(“house”)</a:t>
            </a:r>
            <a:endParaRPr sz="2400" i="1" u="none" strike="noStrike" cap="none">
              <a:solidFill>
                <a:srgbClr val="3F3F3F"/>
              </a:solidFill>
            </a:endParaRPr>
          </a:p>
          <a:p>
            <a:pPr marL="127000" marR="0" lvl="0" indent="0" algn="l" rtl="0">
              <a:lnSpc>
                <a:spcPct val="90000"/>
              </a:lnSpc>
              <a:spcBef>
                <a:spcPts val="600"/>
              </a:spcBef>
              <a:spcAft>
                <a:spcPts val="0"/>
              </a:spcAft>
              <a:buClr>
                <a:srgbClr val="3F3F3F"/>
              </a:buClr>
              <a:buSzPts val="2800"/>
              <a:buFont typeface="Arial"/>
              <a:buNone/>
            </a:pPr>
            <a:r>
              <a:rPr lang="en-US" sz="2400" i="1" u="none" strike="noStrike" cap="none">
                <a:solidFill>
                  <a:srgbClr val="3F3F3F"/>
                </a:solidFill>
              </a:rPr>
              <a:t>= 0.05 × 0.04 × 0.13 × 0.09 × ??? × ??? × ???</a:t>
            </a:r>
            <a:endParaRPr sz="2400" i="1" u="none" strike="noStrike" cap="none">
              <a:solidFill>
                <a:srgbClr val="3F3F3F"/>
              </a:solidFill>
            </a:endParaRPr>
          </a:p>
          <a:p>
            <a:pPr marL="127000" marR="0" lvl="0" indent="0" algn="l" rtl="0">
              <a:lnSpc>
                <a:spcPct val="90000"/>
              </a:lnSpc>
              <a:spcBef>
                <a:spcPts val="600"/>
              </a:spcBef>
              <a:spcAft>
                <a:spcPts val="0"/>
              </a:spcAft>
              <a:buClr>
                <a:srgbClr val="3F3F3F"/>
              </a:buClr>
              <a:buSzPts val="2800"/>
              <a:buFont typeface="Arial"/>
              <a:buNone/>
            </a:pPr>
            <a:r>
              <a:rPr lang="en-US" sz="2400" i="1" u="none" strike="noStrike" cap="none">
                <a:solidFill>
                  <a:srgbClr val="3F3F3F"/>
                </a:solidFill>
              </a:rPr>
              <a:t>= 0.05 × 0.04 × 0.13 × 0.09 × 0 × 0 × 0</a:t>
            </a:r>
            <a:endParaRPr sz="2400" i="1" u="none" strike="noStrike" cap="none">
              <a:solidFill>
                <a:srgbClr val="3F3F3F"/>
              </a:solidFill>
            </a:endParaRPr>
          </a:p>
          <a:p>
            <a:pPr marL="127000" marR="0" lvl="0" indent="0" algn="l" rtl="0">
              <a:lnSpc>
                <a:spcPct val="90000"/>
              </a:lnSpc>
              <a:spcBef>
                <a:spcPts val="600"/>
              </a:spcBef>
              <a:spcAft>
                <a:spcPts val="0"/>
              </a:spcAft>
              <a:buClr>
                <a:schemeClr val="dk1"/>
              </a:buClr>
              <a:buSzPts val="1100"/>
              <a:buFont typeface="Arial"/>
              <a:buNone/>
            </a:pPr>
            <a:r>
              <a:rPr lang="en-US" sz="2400" i="1" u="none" strike="noStrike" cap="none">
                <a:solidFill>
                  <a:srgbClr val="3F3F3F"/>
                </a:solidFill>
              </a:rPr>
              <a:t>= 0</a:t>
            </a:r>
            <a:endParaRPr sz="2400" i="1" u="none" strike="noStrike" cap="none">
              <a:solidFill>
                <a:srgbClr val="3F3F3F"/>
              </a:solidFill>
            </a:endParaRPr>
          </a:p>
          <a:p>
            <a:pPr marL="342900" marR="0" lvl="0" indent="-215900" algn="l" rtl="0">
              <a:lnSpc>
                <a:spcPct val="90000"/>
              </a:lnSpc>
              <a:spcBef>
                <a:spcPts val="1000"/>
              </a:spcBef>
              <a:spcAft>
                <a:spcPts val="0"/>
              </a:spcAft>
              <a:buClr>
                <a:srgbClr val="3F3F3F"/>
              </a:buClr>
              <a:buSzPts val="2800"/>
              <a:buFont typeface="Arial"/>
              <a:buNone/>
            </a:pPr>
            <a:endParaRPr sz="2800" b="0"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24432904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Solutions to data sparsity</a:t>
            </a:r>
            <a:endParaRPr sz="4400" b="0" i="0" u="none" strike="noStrike" cap="none">
              <a:solidFill>
                <a:srgbClr val="75114A"/>
              </a:solidFill>
              <a:latin typeface="Calibri"/>
              <a:ea typeface="Calibri"/>
              <a:cs typeface="Calibri"/>
              <a:sym typeface="Calibri"/>
            </a:endParaRPr>
          </a:p>
        </p:txBody>
      </p:sp>
      <p:sp>
        <p:nvSpPr>
          <p:cNvPr id="402" name="Google Shape;402;p34"/>
          <p:cNvSpPr txBox="1">
            <a:spLocks noGrp="1"/>
          </p:cNvSpPr>
          <p:nvPr>
            <p:ph type="body" idx="1"/>
          </p:nvPr>
        </p:nvSpPr>
        <p:spPr>
          <a:xfrm>
            <a:off x="838200" y="1825625"/>
            <a:ext cx="10515600" cy="3813175"/>
          </a:xfrm>
          <a:prstGeom prst="rect">
            <a:avLst/>
          </a:prstGeom>
          <a:noFill/>
          <a:ln>
            <a:noFill/>
          </a:ln>
        </p:spPr>
        <p:txBody>
          <a:bodyPr spcFirstLastPara="1" wrap="square" lIns="91425" tIns="91425" rIns="91425" bIns="91425" anchor="t" anchorCtr="0">
            <a:noAutofit/>
          </a:bodyPr>
          <a:lstStyle/>
          <a:p>
            <a:pPr marL="127000" marR="0" lvl="0" indent="0" algn="l" rtl="0">
              <a:lnSpc>
                <a:spcPct val="90000"/>
              </a:lnSpc>
              <a:spcBef>
                <a:spcPts val="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Get a bigger corpus!</a:t>
            </a:r>
            <a:endParaRPr sz="2400" b="0" i="0" u="none" strike="noStrike" cap="none">
              <a:solidFill>
                <a:srgbClr val="3F3F3F"/>
              </a:solidFill>
              <a:latin typeface="Calibri"/>
              <a:ea typeface="Calibri"/>
              <a:cs typeface="Calibri"/>
              <a:sym typeface="Calibri"/>
            </a:endParaRPr>
          </a:p>
          <a:p>
            <a:pPr marL="469900" marR="0" lvl="0" indent="0" algn="l" rtl="0">
              <a:lnSpc>
                <a:spcPct val="90000"/>
              </a:lnSpc>
              <a:spcBef>
                <a:spcPts val="600"/>
              </a:spcBef>
              <a:spcAft>
                <a:spcPts val="0"/>
              </a:spcAft>
              <a:buNone/>
            </a:pPr>
            <a:r>
              <a:rPr lang="en-US" sz="2000" b="0" i="0" u="none" strike="noStrike" cap="none">
                <a:solidFill>
                  <a:srgbClr val="3F3F3F"/>
                </a:solidFill>
                <a:latin typeface="Calibri"/>
                <a:ea typeface="Calibri"/>
                <a:cs typeface="Calibri"/>
                <a:sym typeface="Calibri"/>
              </a:rPr>
              <a:t>Not always possible </a:t>
            </a:r>
            <a:endParaRPr/>
          </a:p>
          <a:p>
            <a:pPr marL="469900" marR="0" lvl="0" indent="0" algn="l" rtl="0">
              <a:lnSpc>
                <a:spcPct val="90000"/>
              </a:lnSpc>
              <a:spcBef>
                <a:spcPts val="600"/>
              </a:spcBef>
              <a:spcAft>
                <a:spcPts val="600"/>
              </a:spcAft>
              <a:buNone/>
            </a:pPr>
            <a:r>
              <a:rPr lang="en-US" sz="2000" b="0" i="0" u="none" strike="noStrike" cap="none">
                <a:solidFill>
                  <a:srgbClr val="3F3F3F"/>
                </a:solidFill>
                <a:latin typeface="Calibri"/>
                <a:ea typeface="Calibri"/>
                <a:cs typeface="Calibri"/>
                <a:sym typeface="Calibri"/>
              </a:rPr>
              <a:t>More complex probabilities require exponentially larger corpora</a:t>
            </a:r>
            <a:endParaRPr sz="2000" b="0"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40062183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35"/>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Add-one smoothing</a:t>
            </a:r>
            <a:endParaRPr sz="4400" b="0" i="0" u="none" strike="noStrike" cap="none">
              <a:solidFill>
                <a:srgbClr val="75114A"/>
              </a:solidFill>
              <a:latin typeface="Calibri"/>
              <a:ea typeface="Calibri"/>
              <a:cs typeface="Calibri"/>
              <a:sym typeface="Calibri"/>
            </a:endParaRPr>
          </a:p>
        </p:txBody>
      </p:sp>
      <p:sp>
        <p:nvSpPr>
          <p:cNvPr id="409" name="Google Shape;409;p35"/>
          <p:cNvSpPr txBox="1">
            <a:spLocks noGrp="1"/>
          </p:cNvSpPr>
          <p:nvPr>
            <p:ph type="body" idx="1"/>
          </p:nvPr>
        </p:nvSpPr>
        <p:spPr>
          <a:xfrm>
            <a:off x="838200" y="1825625"/>
            <a:ext cx="10515600" cy="3813175"/>
          </a:xfrm>
          <a:prstGeom prst="rect">
            <a:avLst/>
          </a:prstGeom>
          <a:noFill/>
          <a:ln>
            <a:noFill/>
          </a:ln>
        </p:spPr>
        <p:txBody>
          <a:bodyPr spcFirstLastPara="1" wrap="square" lIns="91425" tIns="91425" rIns="91425" bIns="91425" anchor="t" anchorCtr="0">
            <a:noAutofit/>
          </a:bodyPr>
          <a:lstStyle/>
          <a:p>
            <a:pPr marL="127000" marR="0" lvl="0" indent="0" algn="l" rtl="0">
              <a:lnSpc>
                <a:spcPct val="90000"/>
              </a:lnSpc>
              <a:spcBef>
                <a:spcPts val="4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Simple idea: add one to every count</a:t>
            </a:r>
            <a:endParaRPr sz="2400" b="0" i="0" u="none" strike="noStrike" cap="none">
              <a:solidFill>
                <a:srgbClr val="3F3F3F"/>
              </a:solidFill>
              <a:latin typeface="Calibri"/>
              <a:ea typeface="Calibri"/>
              <a:cs typeface="Calibri"/>
              <a:sym typeface="Calibri"/>
            </a:endParaRPr>
          </a:p>
        </p:txBody>
      </p:sp>
      <p:pic>
        <p:nvPicPr>
          <p:cNvPr id="410" name="Google Shape;410;p35"/>
          <p:cNvPicPr preferRelativeResize="0"/>
          <p:nvPr/>
        </p:nvPicPr>
        <p:blipFill rotWithShape="1">
          <a:blip r:embed="rId3">
            <a:alphaModFix/>
          </a:blip>
          <a:srcRect/>
          <a:stretch/>
        </p:blipFill>
        <p:spPr>
          <a:xfrm>
            <a:off x="2927648" y="2852936"/>
            <a:ext cx="3680190" cy="798933"/>
          </a:xfrm>
          <a:prstGeom prst="rect">
            <a:avLst/>
          </a:prstGeom>
          <a:noFill/>
          <a:ln>
            <a:noFill/>
          </a:ln>
        </p:spPr>
      </p:pic>
    </p:spTree>
    <p:extLst>
      <p:ext uri="{BB962C8B-B14F-4D97-AF65-F5344CB8AC3E}">
        <p14:creationId xmlns:p14="http://schemas.microsoft.com/office/powerpoint/2010/main" val="22514503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36"/>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Probabilities</a:t>
            </a:r>
            <a:endParaRPr sz="4400" b="0" i="0" u="none" strike="noStrike" cap="none">
              <a:solidFill>
                <a:srgbClr val="75114A"/>
              </a:solidFill>
              <a:latin typeface="Calibri"/>
              <a:ea typeface="Calibri"/>
              <a:cs typeface="Calibri"/>
              <a:sym typeface="Calibri"/>
            </a:endParaRPr>
          </a:p>
        </p:txBody>
      </p:sp>
      <p:graphicFrame>
        <p:nvGraphicFramePr>
          <p:cNvPr id="417" name="Google Shape;417;p36"/>
          <p:cNvGraphicFramePr/>
          <p:nvPr/>
        </p:nvGraphicFramePr>
        <p:xfrm>
          <a:off x="2249475" y="2010125"/>
          <a:ext cx="3000000" cy="3000000"/>
        </p:xfrm>
        <a:graphic>
          <a:graphicData uri="http://schemas.openxmlformats.org/drawingml/2006/table">
            <a:tbl>
              <a:tblPr>
                <a:noFill/>
              </a:tblPr>
              <a:tblGrid>
                <a:gridCol w="1576925">
                  <a:extLst>
                    <a:ext uri="{9D8B030D-6E8A-4147-A177-3AD203B41FA5}">
                      <a16:colId xmlns:a16="http://schemas.microsoft.com/office/drawing/2014/main" val="20000"/>
                    </a:ext>
                  </a:extLst>
                </a:gridCol>
                <a:gridCol w="1343375">
                  <a:extLst>
                    <a:ext uri="{9D8B030D-6E8A-4147-A177-3AD203B41FA5}">
                      <a16:colId xmlns:a16="http://schemas.microsoft.com/office/drawing/2014/main" val="20001"/>
                    </a:ext>
                  </a:extLst>
                </a:gridCol>
                <a:gridCol w="1239150">
                  <a:extLst>
                    <a:ext uri="{9D8B030D-6E8A-4147-A177-3AD203B41FA5}">
                      <a16:colId xmlns:a16="http://schemas.microsoft.com/office/drawing/2014/main" val="20002"/>
                    </a:ext>
                  </a:extLst>
                </a:gridCol>
                <a:gridCol w="935575">
                  <a:extLst>
                    <a:ext uri="{9D8B030D-6E8A-4147-A177-3AD203B41FA5}">
                      <a16:colId xmlns:a16="http://schemas.microsoft.com/office/drawing/2014/main" val="20003"/>
                    </a:ext>
                  </a:extLst>
                </a:gridCol>
              </a:tblGrid>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and</a:t>
                      </a:r>
                      <a:endParaRPr sz="1400" i="1"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0.06 = (3+1)/(56+20)</a:t>
                      </a:r>
                      <a:endParaRPr sz="1400"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like</a:t>
                      </a:r>
                      <a:endParaRPr sz="1400" i="1"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0.13</a:t>
                      </a:r>
                      <a:endParaRPr sz="1400"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anywhere</a:t>
                      </a:r>
                      <a:endParaRPr sz="1400" i="1"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0.03</a:t>
                      </a:r>
                      <a:endParaRPr sz="1400"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not</a:t>
                      </a:r>
                      <a:endParaRPr sz="1400" i="1"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0.10</a:t>
                      </a:r>
                      <a:endParaRPr sz="1400"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do</a:t>
                      </a:r>
                      <a:endParaRPr sz="1400" i="1"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0.08</a:t>
                      </a:r>
                      <a:endParaRPr sz="1400"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or</a:t>
                      </a:r>
                      <a:endParaRPr sz="1400" i="1"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0.04</a:t>
                      </a:r>
                      <a:endParaRPr sz="1400"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eggs</a:t>
                      </a:r>
                      <a:endParaRPr sz="1400" i="1"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0.06</a:t>
                      </a:r>
                      <a:endParaRPr sz="1400"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Sam-I-am</a:t>
                      </a:r>
                      <a:endParaRPr sz="1400" i="1"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0.04</a:t>
                      </a:r>
                      <a:endParaRPr sz="1400"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green</a:t>
                      </a:r>
                      <a:endParaRPr sz="1400" i="1"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0.06</a:t>
                      </a:r>
                      <a:endParaRPr sz="1400"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them</a:t>
                      </a:r>
                      <a:endParaRPr sz="1400" i="1"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0.08</a:t>
                      </a:r>
                      <a:endParaRPr sz="1400"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ham</a:t>
                      </a:r>
                      <a:endParaRPr sz="1400" i="1"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0.06</a:t>
                      </a:r>
                      <a:endParaRPr sz="1400"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there</a:t>
                      </a:r>
                      <a:endParaRPr sz="1400" i="1"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0.04</a:t>
                      </a:r>
                      <a:endParaRPr sz="1400"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here</a:t>
                      </a:r>
                      <a:endParaRPr sz="1400" i="1"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0.04</a:t>
                      </a:r>
                      <a:endParaRPr sz="1400"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would</a:t>
                      </a:r>
                      <a:endParaRPr sz="1400" i="1"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0.06</a:t>
                      </a:r>
                      <a:endParaRPr sz="1400"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I</a:t>
                      </a:r>
                      <a:endParaRPr sz="1400" i="1"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0.10</a:t>
                      </a:r>
                      <a:endParaRPr sz="1400"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you</a:t>
                      </a:r>
                      <a:endParaRPr sz="1400" i="1"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0.04</a:t>
                      </a:r>
                      <a:endParaRPr sz="1400"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OOV</a:t>
                      </a:r>
                      <a:endParaRPr sz="1400" i="1"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0.01</a:t>
                      </a:r>
                      <a:endParaRPr sz="1400"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i="1"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latin typeface="Ubuntu"/>
                        <a:ea typeface="Ubuntu"/>
                        <a:cs typeface="Ubuntu"/>
                        <a:sym typeface="Ubuntu"/>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1450337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3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OOV with Add-One Smoothing</a:t>
            </a:r>
            <a:endParaRPr sz="4400" b="0" i="0" u="none" strike="noStrike" cap="none">
              <a:solidFill>
                <a:srgbClr val="75114A"/>
              </a:solidFill>
              <a:latin typeface="Calibri"/>
              <a:ea typeface="Calibri"/>
              <a:cs typeface="Calibri"/>
              <a:sym typeface="Calibri"/>
            </a:endParaRPr>
          </a:p>
        </p:txBody>
      </p:sp>
      <p:sp>
        <p:nvSpPr>
          <p:cNvPr id="424" name="Google Shape;424;p37"/>
          <p:cNvSpPr txBox="1">
            <a:spLocks noGrp="1"/>
          </p:cNvSpPr>
          <p:nvPr>
            <p:ph type="body" idx="1"/>
          </p:nvPr>
        </p:nvSpPr>
        <p:spPr>
          <a:xfrm>
            <a:off x="838200" y="1825625"/>
            <a:ext cx="10515600" cy="3813175"/>
          </a:xfrm>
          <a:prstGeom prst="rect">
            <a:avLst/>
          </a:prstGeom>
          <a:noFill/>
          <a:ln>
            <a:noFill/>
          </a:ln>
        </p:spPr>
        <p:txBody>
          <a:bodyPr spcFirstLastPara="1" wrap="square" lIns="91425" tIns="91425" rIns="91425" bIns="91425" anchor="t" anchorCtr="0">
            <a:noAutofit/>
          </a:bodyPr>
          <a:lstStyle/>
          <a:p>
            <a:pPr marL="127000" marR="0" lvl="0" indent="0" algn="l" rtl="0">
              <a:lnSpc>
                <a:spcPct val="90000"/>
              </a:lnSpc>
              <a:spcBef>
                <a:spcPts val="0"/>
              </a:spcBef>
              <a:spcAft>
                <a:spcPts val="0"/>
              </a:spcAft>
              <a:buClr>
                <a:schemeClr val="dk1"/>
              </a:buClr>
              <a:buSzPts val="1100"/>
              <a:buFont typeface="Arial"/>
              <a:buNone/>
            </a:pPr>
            <a:r>
              <a:rPr lang="en-US" sz="2400" b="1" i="0" u="none" strike="noStrike" cap="none">
                <a:solidFill>
                  <a:srgbClr val="3F3F3F"/>
                </a:solidFill>
                <a:latin typeface="Calibri"/>
                <a:ea typeface="Calibri"/>
                <a:cs typeface="Calibri"/>
                <a:sym typeface="Calibri"/>
              </a:rPr>
              <a:t>p(“Would you like them in a house”)</a:t>
            </a:r>
            <a:endParaRPr sz="2400" b="1" i="0" u="none" strike="noStrike" cap="none">
              <a:solidFill>
                <a:srgbClr val="3F3F3F"/>
              </a:solidFill>
              <a:latin typeface="Calibri"/>
              <a:ea typeface="Calibri"/>
              <a:cs typeface="Calibri"/>
              <a:sym typeface="Calibri"/>
            </a:endParaRPr>
          </a:p>
          <a:p>
            <a:pPr marL="127000" marR="0" lvl="0" indent="0" algn="l" rtl="0">
              <a:lnSpc>
                <a:spcPct val="90000"/>
              </a:lnSpc>
              <a:spcBef>
                <a:spcPts val="600"/>
              </a:spcBef>
              <a:spcAft>
                <a:spcPts val="0"/>
              </a:spcAft>
              <a:buClr>
                <a:schemeClr val="dk1"/>
              </a:buClr>
              <a:buSzPts val="1100"/>
              <a:buFont typeface="Arial"/>
              <a:buNone/>
            </a:pPr>
            <a:r>
              <a:rPr lang="en-US" sz="2400" b="1" i="0" u="none" strike="noStrike" cap="none">
                <a:solidFill>
                  <a:srgbClr val="3F3F3F"/>
                </a:solidFill>
                <a:latin typeface="Calibri"/>
                <a:ea typeface="Calibri"/>
                <a:cs typeface="Calibri"/>
                <a:sym typeface="Calibri"/>
              </a:rPr>
              <a:t>≅ p(“would”) × p(“you”) × p(“like”) × p(“them”) × p(“in”) × p(“a”) × p(“house”)</a:t>
            </a:r>
            <a:endParaRPr sz="2400" b="1" i="0" u="none" strike="noStrike" cap="none">
              <a:solidFill>
                <a:srgbClr val="3F3F3F"/>
              </a:solidFill>
              <a:latin typeface="Calibri"/>
              <a:ea typeface="Calibri"/>
              <a:cs typeface="Calibri"/>
              <a:sym typeface="Calibri"/>
            </a:endParaRPr>
          </a:p>
          <a:p>
            <a:pPr marL="127000" marR="0" lvl="0" indent="0" algn="l" rtl="0">
              <a:lnSpc>
                <a:spcPct val="90000"/>
              </a:lnSpc>
              <a:spcBef>
                <a:spcPts val="600"/>
              </a:spcBef>
              <a:spcAft>
                <a:spcPts val="0"/>
              </a:spcAft>
              <a:buClr>
                <a:schemeClr val="dk1"/>
              </a:buClr>
              <a:buSzPts val="1100"/>
              <a:buFont typeface="Arial"/>
              <a:buNone/>
            </a:pPr>
            <a:r>
              <a:rPr lang="en-US" sz="2400" b="1" i="0" u="none" strike="noStrike" cap="none">
                <a:solidFill>
                  <a:srgbClr val="3F3F3F"/>
                </a:solidFill>
                <a:latin typeface="Calibri"/>
                <a:ea typeface="Calibri"/>
                <a:cs typeface="Calibri"/>
                <a:sym typeface="Calibri"/>
              </a:rPr>
              <a:t>= 0.06 × 0.06 × 0.13 × 0.08 × 0.01 × 0.01 × 0.01</a:t>
            </a:r>
            <a:endParaRPr sz="2400" b="1" i="0" u="none" strike="noStrike" cap="none">
              <a:solidFill>
                <a:srgbClr val="3F3F3F"/>
              </a:solidFill>
              <a:latin typeface="Calibri"/>
              <a:ea typeface="Calibri"/>
              <a:cs typeface="Calibri"/>
              <a:sym typeface="Calibri"/>
            </a:endParaRPr>
          </a:p>
          <a:p>
            <a:pPr marL="127000" marR="0" lvl="0" indent="0" algn="l" rtl="0">
              <a:lnSpc>
                <a:spcPct val="90000"/>
              </a:lnSpc>
              <a:spcBef>
                <a:spcPts val="600"/>
              </a:spcBef>
              <a:spcAft>
                <a:spcPts val="0"/>
              </a:spcAft>
              <a:buClr>
                <a:schemeClr val="dk1"/>
              </a:buClr>
              <a:buSzPts val="1100"/>
              <a:buFont typeface="Arial"/>
              <a:buNone/>
            </a:pPr>
            <a:r>
              <a:rPr lang="en-US" sz="2400" b="1" i="0" u="none" strike="noStrike" cap="none">
                <a:solidFill>
                  <a:srgbClr val="3F3F3F"/>
                </a:solidFill>
                <a:latin typeface="Calibri"/>
                <a:ea typeface="Calibri"/>
                <a:cs typeface="Calibri"/>
                <a:sym typeface="Calibri"/>
              </a:rPr>
              <a:t>= 0.000000000065</a:t>
            </a:r>
            <a:endParaRPr sz="2400" b="1" i="0" u="none" strike="noStrike" cap="none">
              <a:solidFill>
                <a:srgbClr val="3F3F3F"/>
              </a:solidFill>
              <a:latin typeface="Calibri"/>
              <a:ea typeface="Calibri"/>
              <a:cs typeface="Calibri"/>
              <a:sym typeface="Calibri"/>
            </a:endParaRPr>
          </a:p>
          <a:p>
            <a:pPr marL="342900" marR="0" lvl="0" indent="-215900" algn="l" rtl="0">
              <a:lnSpc>
                <a:spcPct val="90000"/>
              </a:lnSpc>
              <a:spcBef>
                <a:spcPts val="1000"/>
              </a:spcBef>
              <a:spcAft>
                <a:spcPts val="0"/>
              </a:spcAft>
              <a:buClr>
                <a:schemeClr val="dk1"/>
              </a:buClr>
              <a:buSzPts val="1100"/>
              <a:buFont typeface="Arial"/>
              <a:buNone/>
            </a:pPr>
            <a:endParaRPr sz="2800" b="0" i="0" u="none" strike="noStrike" cap="none">
              <a:solidFill>
                <a:srgbClr val="3F3F3F"/>
              </a:solidFill>
              <a:latin typeface="Calibri"/>
              <a:ea typeface="Calibri"/>
              <a:cs typeface="Calibri"/>
              <a:sym typeface="Calibri"/>
            </a:endParaRPr>
          </a:p>
          <a:p>
            <a:pPr marL="342900" marR="0" lvl="0" indent="-215900" algn="l" rtl="0">
              <a:lnSpc>
                <a:spcPct val="90000"/>
              </a:lnSpc>
              <a:spcBef>
                <a:spcPts val="400"/>
              </a:spcBef>
              <a:spcAft>
                <a:spcPts val="0"/>
              </a:spcAft>
              <a:buClr>
                <a:srgbClr val="3F3F3F"/>
              </a:buClr>
              <a:buSzPts val="2800"/>
              <a:buFont typeface="Arial"/>
              <a:buNone/>
            </a:pPr>
            <a:endParaRPr sz="2800" b="0"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27751309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Problems with add one smoothing</a:t>
            </a:r>
            <a:endParaRPr sz="4400" b="0" i="0" u="none" strike="noStrike" cap="none">
              <a:solidFill>
                <a:srgbClr val="75114A"/>
              </a:solidFill>
              <a:latin typeface="Calibri"/>
              <a:ea typeface="Calibri"/>
              <a:cs typeface="Calibri"/>
              <a:sym typeface="Calibri"/>
            </a:endParaRPr>
          </a:p>
        </p:txBody>
      </p:sp>
      <p:sp>
        <p:nvSpPr>
          <p:cNvPr id="431" name="Google Shape;431;p38"/>
          <p:cNvSpPr txBox="1">
            <a:spLocks noGrp="1"/>
          </p:cNvSpPr>
          <p:nvPr>
            <p:ph type="body" idx="1"/>
          </p:nvPr>
        </p:nvSpPr>
        <p:spPr>
          <a:xfrm>
            <a:off x="838200" y="1825625"/>
            <a:ext cx="10515600" cy="3813175"/>
          </a:xfrm>
          <a:prstGeom prst="rect">
            <a:avLst/>
          </a:prstGeom>
          <a:noFill/>
          <a:ln>
            <a:noFill/>
          </a:ln>
        </p:spPr>
        <p:txBody>
          <a:bodyPr spcFirstLastPara="1" wrap="square" lIns="91425" tIns="91425" rIns="91425" bIns="91425" anchor="t" anchorCtr="0">
            <a:noAutofit/>
          </a:bodyPr>
          <a:lstStyle/>
          <a:p>
            <a:pPr marL="127000" marR="0" lvl="0" indent="0" algn="l" rtl="0">
              <a:lnSpc>
                <a:spcPct val="90000"/>
              </a:lnSpc>
              <a:spcBef>
                <a:spcPts val="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Not a probability distribution with OOV as does not sum to one</a:t>
            </a:r>
            <a:endParaRPr sz="2400" b="0" i="0" u="none" strike="noStrike" cap="none">
              <a:solidFill>
                <a:srgbClr val="3F3F3F"/>
              </a:solidFill>
              <a:latin typeface="Calibri"/>
              <a:ea typeface="Calibri"/>
              <a:cs typeface="Calibri"/>
              <a:sym typeface="Calibri"/>
            </a:endParaRPr>
          </a:p>
          <a:p>
            <a:pPr marL="127000" marR="0" lvl="0" indent="0" algn="l" rtl="0">
              <a:lnSpc>
                <a:spcPct val="90000"/>
              </a:lnSpc>
              <a:spcBef>
                <a:spcPts val="6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Overestimates low probabilities and underestimates frequent probabilities</a:t>
            </a:r>
            <a:endParaRPr sz="2400" b="0" i="0" u="none" strike="noStrike" cap="none">
              <a:solidFill>
                <a:srgbClr val="3F3F3F"/>
              </a:solidFill>
              <a:latin typeface="Calibri"/>
              <a:ea typeface="Calibri"/>
              <a:cs typeface="Calibri"/>
              <a:sym typeface="Calibri"/>
            </a:endParaRPr>
          </a:p>
          <a:p>
            <a:pPr marL="127000" marR="0" lvl="0" indent="0" algn="l" rtl="0">
              <a:lnSpc>
                <a:spcPct val="90000"/>
              </a:lnSpc>
              <a:spcBef>
                <a:spcPts val="6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Laplace smoothing (or add alpha) has two parameters:</a:t>
            </a:r>
            <a:endParaRPr/>
          </a:p>
          <a:p>
            <a:pPr marL="469900" marR="0" lvl="0" indent="0" algn="l" rtl="0">
              <a:lnSpc>
                <a:spcPct val="90000"/>
              </a:lnSpc>
              <a:spcBef>
                <a:spcPts val="600"/>
              </a:spcBef>
              <a:spcAft>
                <a:spcPts val="0"/>
              </a:spcAft>
              <a:buNone/>
            </a:pPr>
            <a:r>
              <a:rPr lang="en-US" sz="2000" b="0" i="1" u="none" strike="noStrike" cap="none">
                <a:solidFill>
                  <a:srgbClr val="3F3F3F"/>
                </a:solidFill>
                <a:latin typeface="Calibri"/>
                <a:ea typeface="Calibri"/>
                <a:cs typeface="Calibri"/>
                <a:sym typeface="Calibri"/>
              </a:rPr>
              <a:t>α</a:t>
            </a:r>
            <a:r>
              <a:rPr lang="en-US" sz="2000" b="0" i="0" u="none" strike="noStrike" cap="none">
                <a:solidFill>
                  <a:srgbClr val="3F3F3F"/>
                </a:solidFill>
                <a:latin typeface="Calibri"/>
                <a:ea typeface="Calibri"/>
                <a:cs typeface="Calibri"/>
                <a:sym typeface="Calibri"/>
              </a:rPr>
              <a:t>, the amount to add</a:t>
            </a:r>
            <a:endParaRPr/>
          </a:p>
          <a:p>
            <a:pPr marL="469900" marR="0" lvl="0" indent="0" algn="l" rtl="0">
              <a:lnSpc>
                <a:spcPct val="90000"/>
              </a:lnSpc>
              <a:spcBef>
                <a:spcPts val="600"/>
              </a:spcBef>
              <a:spcAft>
                <a:spcPts val="0"/>
              </a:spcAft>
              <a:buNone/>
            </a:pPr>
            <a:r>
              <a:rPr lang="en-US" sz="2000" b="0" i="1" u="none" strike="noStrike" cap="none">
                <a:solidFill>
                  <a:srgbClr val="3F3F3F"/>
                </a:solidFill>
                <a:latin typeface="Calibri"/>
                <a:ea typeface="Calibri"/>
                <a:cs typeface="Calibri"/>
                <a:sym typeface="Calibri"/>
              </a:rPr>
              <a:t>N</a:t>
            </a:r>
            <a:r>
              <a:rPr lang="en-US" sz="2000" b="0" i="0" u="none" strike="noStrike" cap="none">
                <a:solidFill>
                  <a:srgbClr val="3F3F3F"/>
                </a:solidFill>
                <a:latin typeface="Calibri"/>
                <a:ea typeface="Calibri"/>
                <a:cs typeface="Calibri"/>
                <a:sym typeface="Calibri"/>
              </a:rPr>
              <a:t>, the expected number of OOV</a:t>
            </a:r>
            <a:endParaRPr sz="2000" b="0" i="0" u="none" strike="noStrike" cap="none">
              <a:solidFill>
                <a:srgbClr val="3F3F3F"/>
              </a:solidFill>
              <a:latin typeface="Calibri"/>
              <a:ea typeface="Calibri"/>
              <a:cs typeface="Calibri"/>
              <a:sym typeface="Calibri"/>
            </a:endParaRPr>
          </a:p>
          <a:p>
            <a:pPr marL="127000" marR="0" lvl="0" indent="0" algn="l" rtl="0">
              <a:lnSpc>
                <a:spcPct val="90000"/>
              </a:lnSpc>
              <a:spcBef>
                <a:spcPts val="6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a:p>
            <a:pPr marL="127000" marR="0" lvl="0" indent="0" algn="l" rtl="0">
              <a:lnSpc>
                <a:spcPct val="90000"/>
              </a:lnSpc>
              <a:spcBef>
                <a:spcPts val="6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a:p>
            <a:pPr marL="127000" marR="0" lvl="0" indent="0" algn="l" rtl="0">
              <a:lnSpc>
                <a:spcPct val="90000"/>
              </a:lnSpc>
              <a:spcBef>
                <a:spcPts val="6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a:p>
            <a:pPr marL="127000" marR="0" lvl="0" indent="0" algn="l" rtl="0">
              <a:lnSpc>
                <a:spcPct val="90000"/>
              </a:lnSpc>
              <a:spcBef>
                <a:spcPts val="600"/>
              </a:spcBef>
              <a:spcAft>
                <a:spcPts val="60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It is not clear how to find </a:t>
            </a:r>
            <a:r>
              <a:rPr lang="en-US" sz="2400" b="0" i="1" u="none" strike="noStrike" cap="none">
                <a:solidFill>
                  <a:srgbClr val="3F3F3F"/>
                </a:solidFill>
                <a:latin typeface="Calibri"/>
                <a:ea typeface="Calibri"/>
                <a:cs typeface="Calibri"/>
                <a:sym typeface="Calibri"/>
              </a:rPr>
              <a:t>α</a:t>
            </a:r>
            <a:r>
              <a:rPr lang="en-US" sz="2400" b="0" i="0" u="none" strike="noStrike" cap="none">
                <a:solidFill>
                  <a:srgbClr val="3F3F3F"/>
                </a:solidFill>
                <a:latin typeface="Calibri"/>
                <a:ea typeface="Calibri"/>
                <a:cs typeface="Calibri"/>
                <a:sym typeface="Calibri"/>
              </a:rPr>
              <a:t> or </a:t>
            </a:r>
            <a:r>
              <a:rPr lang="en-US" sz="2400" b="0" i="1" u="none" strike="noStrike" cap="none">
                <a:solidFill>
                  <a:srgbClr val="3F3F3F"/>
                </a:solidFill>
                <a:latin typeface="Calibri"/>
                <a:ea typeface="Calibri"/>
                <a:cs typeface="Calibri"/>
                <a:sym typeface="Calibri"/>
              </a:rPr>
              <a:t>N</a:t>
            </a:r>
            <a:endParaRPr sz="2400" b="0" i="1" u="none" strike="noStrike" cap="none">
              <a:solidFill>
                <a:srgbClr val="3F3F3F"/>
              </a:solidFill>
              <a:latin typeface="Calibri"/>
              <a:ea typeface="Calibri"/>
              <a:cs typeface="Calibri"/>
              <a:sym typeface="Calibri"/>
            </a:endParaRPr>
          </a:p>
        </p:txBody>
      </p:sp>
      <p:pic>
        <p:nvPicPr>
          <p:cNvPr id="432" name="Google Shape;432;p38"/>
          <p:cNvPicPr preferRelativeResize="0"/>
          <p:nvPr/>
        </p:nvPicPr>
        <p:blipFill rotWithShape="1">
          <a:blip r:embed="rId3">
            <a:alphaModFix/>
          </a:blip>
          <a:srcRect/>
          <a:stretch/>
        </p:blipFill>
        <p:spPr>
          <a:xfrm>
            <a:off x="3424750" y="4103842"/>
            <a:ext cx="4759482" cy="773702"/>
          </a:xfrm>
          <a:prstGeom prst="rect">
            <a:avLst/>
          </a:prstGeom>
          <a:noFill/>
          <a:ln>
            <a:noFill/>
          </a:ln>
        </p:spPr>
      </p:pic>
    </p:spTree>
    <p:extLst>
      <p:ext uri="{BB962C8B-B14F-4D97-AF65-F5344CB8AC3E}">
        <p14:creationId xmlns:p14="http://schemas.microsoft.com/office/powerpoint/2010/main" val="9640088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9"/>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Probability Mass</a:t>
            </a:r>
            <a:endParaRPr sz="4400" b="0" i="0" u="none" strike="noStrike" cap="none">
              <a:solidFill>
                <a:srgbClr val="75114A"/>
              </a:solidFill>
              <a:latin typeface="Calibri"/>
              <a:ea typeface="Calibri"/>
              <a:cs typeface="Calibri"/>
              <a:sym typeface="Calibri"/>
            </a:endParaRPr>
          </a:p>
        </p:txBody>
      </p:sp>
      <p:sp>
        <p:nvSpPr>
          <p:cNvPr id="439" name="Google Shape;439;p39"/>
          <p:cNvSpPr txBox="1">
            <a:spLocks noGrp="1"/>
          </p:cNvSpPr>
          <p:nvPr>
            <p:ph type="body" idx="1"/>
          </p:nvPr>
        </p:nvSpPr>
        <p:spPr>
          <a:xfrm>
            <a:off x="838200" y="1825625"/>
            <a:ext cx="10515600" cy="3813175"/>
          </a:xfrm>
          <a:prstGeom prst="rect">
            <a:avLst/>
          </a:prstGeom>
          <a:noFill/>
          <a:ln>
            <a:noFill/>
          </a:ln>
        </p:spPr>
        <p:txBody>
          <a:bodyPr spcFirstLastPara="1" wrap="square" lIns="91425" tIns="91425" rIns="91425" bIns="91425" anchor="t" anchorCtr="0">
            <a:noAutofit/>
          </a:bodyPr>
          <a:lstStyle/>
          <a:p>
            <a:pPr marL="342900" marR="0" lvl="0" indent="-215900" algn="l" rtl="0">
              <a:lnSpc>
                <a:spcPct val="90000"/>
              </a:lnSpc>
              <a:spcBef>
                <a:spcPts val="4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Some of the probability of should be assigned to unseen events</a:t>
            </a:r>
            <a:endParaRPr sz="2400" b="0" i="0" u="none" strike="noStrike" cap="none">
              <a:solidFill>
                <a:srgbClr val="3F3F3F"/>
              </a:solidFill>
              <a:latin typeface="Calibri"/>
              <a:ea typeface="Calibri"/>
              <a:cs typeface="Calibri"/>
              <a:sym typeface="Calibri"/>
            </a:endParaRPr>
          </a:p>
        </p:txBody>
      </p:sp>
      <p:pic>
        <p:nvPicPr>
          <p:cNvPr id="440" name="Google Shape;440;p39"/>
          <p:cNvPicPr preferRelativeResize="0"/>
          <p:nvPr/>
        </p:nvPicPr>
        <p:blipFill rotWithShape="1">
          <a:blip r:embed="rId3">
            <a:alphaModFix/>
          </a:blip>
          <a:srcRect/>
          <a:stretch/>
        </p:blipFill>
        <p:spPr>
          <a:xfrm>
            <a:off x="2649326" y="2778233"/>
            <a:ext cx="5169373" cy="794783"/>
          </a:xfrm>
          <a:prstGeom prst="rect">
            <a:avLst/>
          </a:prstGeom>
          <a:noFill/>
          <a:ln>
            <a:noFill/>
          </a:ln>
        </p:spPr>
      </p:pic>
      <p:pic>
        <p:nvPicPr>
          <p:cNvPr id="441" name="Google Shape;441;p39"/>
          <p:cNvPicPr preferRelativeResize="0"/>
          <p:nvPr/>
        </p:nvPicPr>
        <p:blipFill rotWithShape="1">
          <a:blip r:embed="rId4">
            <a:alphaModFix/>
          </a:blip>
          <a:srcRect/>
          <a:stretch/>
        </p:blipFill>
        <p:spPr>
          <a:xfrm>
            <a:off x="2495600" y="3963825"/>
            <a:ext cx="5551699" cy="761319"/>
          </a:xfrm>
          <a:prstGeom prst="rect">
            <a:avLst/>
          </a:prstGeom>
          <a:noFill/>
          <a:ln>
            <a:noFill/>
          </a:ln>
        </p:spPr>
      </p:pic>
    </p:spTree>
    <p:extLst>
      <p:ext uri="{BB962C8B-B14F-4D97-AF65-F5344CB8AC3E}">
        <p14:creationId xmlns:p14="http://schemas.microsoft.com/office/powerpoint/2010/main" val="23640676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40"/>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Count of counts</a:t>
            </a:r>
            <a:endParaRPr sz="4400" b="0" i="0" u="none" strike="noStrike" cap="none">
              <a:solidFill>
                <a:srgbClr val="75114A"/>
              </a:solidFill>
              <a:latin typeface="Calibri"/>
              <a:ea typeface="Calibri"/>
              <a:cs typeface="Calibri"/>
              <a:sym typeface="Calibri"/>
            </a:endParaRPr>
          </a:p>
        </p:txBody>
      </p:sp>
      <p:graphicFrame>
        <p:nvGraphicFramePr>
          <p:cNvPr id="448" name="Google Shape;448;p40"/>
          <p:cNvGraphicFramePr/>
          <p:nvPr/>
        </p:nvGraphicFramePr>
        <p:xfrm>
          <a:off x="1991544" y="1987512"/>
          <a:ext cx="3000000" cy="3000000"/>
        </p:xfrm>
        <a:graphic>
          <a:graphicData uri="http://schemas.openxmlformats.org/drawingml/2006/table">
            <a:tbl>
              <a:tblPr>
                <a:noFill/>
              </a:tblPr>
              <a:tblGrid>
                <a:gridCol w="620825">
                  <a:extLst>
                    <a:ext uri="{9D8B030D-6E8A-4147-A177-3AD203B41FA5}">
                      <a16:colId xmlns:a16="http://schemas.microsoft.com/office/drawing/2014/main" val="20000"/>
                    </a:ext>
                  </a:extLst>
                </a:gridCol>
                <a:gridCol w="2754575">
                  <a:extLst>
                    <a:ext uri="{9D8B030D-6E8A-4147-A177-3AD203B41FA5}">
                      <a16:colId xmlns:a16="http://schemas.microsoft.com/office/drawing/2014/main" val="20001"/>
                    </a:ext>
                  </a:extLst>
                </a:gridCol>
                <a:gridCol w="425875">
                  <a:extLst>
                    <a:ext uri="{9D8B030D-6E8A-4147-A177-3AD203B41FA5}">
                      <a16:colId xmlns:a16="http://schemas.microsoft.com/office/drawing/2014/main" val="20002"/>
                    </a:ext>
                  </a:extLst>
                </a:gridCol>
              </a:tblGrid>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n</a:t>
                      </a:r>
                      <a:r>
                        <a:rPr lang="en-US" sz="1400" u="none" strike="noStrike" cap="none" baseline="-25000"/>
                        <a:t>1</a:t>
                      </a:r>
                      <a:endParaRPr sz="1400" u="none" strike="noStrike" cap="none" baseline="-25000"/>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t>anywhere</a:t>
                      </a:r>
                      <a:endParaRPr sz="1400" i="1" u="none" strike="noStrike" cap="none"/>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a:t>
                      </a:r>
                      <a:endParaRPr sz="1400" u="none" strike="noStrike" cap="none"/>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n</a:t>
                      </a:r>
                      <a:r>
                        <a:rPr lang="en-US" sz="1400" u="none" strike="noStrike" cap="none" baseline="-25000"/>
                        <a:t>2</a:t>
                      </a:r>
                      <a:endParaRPr sz="1400" u="none" strike="noStrike" cap="none" baseline="-25000"/>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t>Sam-I-am, you, here, or there</a:t>
                      </a:r>
                      <a:endParaRPr sz="1400" i="1" u="none" strike="noStrike" cap="none"/>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5</a:t>
                      </a:r>
                      <a:endParaRPr sz="1400" u="none" strike="noStrike" cap="none"/>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n</a:t>
                      </a:r>
                      <a:r>
                        <a:rPr lang="en-US" sz="1400" u="none" strike="noStrike" cap="none" baseline="-25000"/>
                        <a:t>3</a:t>
                      </a:r>
                      <a:endParaRPr sz="1400" u="none" strike="noStrike" cap="none" baseline="-25000"/>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t>green, eggs, and, ham, would</a:t>
                      </a:r>
                      <a:endParaRPr sz="1400" i="1" u="none" strike="noStrike" cap="none"/>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5</a:t>
                      </a:r>
                      <a:endParaRPr sz="1400" u="none" strike="noStrike" cap="none"/>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n</a:t>
                      </a:r>
                      <a:r>
                        <a:rPr lang="en-US" sz="1400" u="none" strike="noStrike" cap="none" baseline="-25000"/>
                        <a:t>4</a:t>
                      </a:r>
                      <a:endParaRPr sz="1400" u="none" strike="noStrike" cap="none" baseline="-25000"/>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i="1" u="none" strike="noStrike" cap="none"/>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a:t>
                      </a:r>
                      <a:endParaRPr sz="1400" u="none" strike="noStrike" cap="none"/>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n</a:t>
                      </a:r>
                      <a:r>
                        <a:rPr lang="en-US" sz="1400" u="none" strike="noStrike" cap="none" baseline="-25000"/>
                        <a:t>5</a:t>
                      </a:r>
                      <a:endParaRPr sz="1400" u="none" strike="noStrike" cap="none" baseline="-25000"/>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t>do, them</a:t>
                      </a:r>
                      <a:endParaRPr sz="1400" i="1" u="none" strike="noStrike" cap="none"/>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2</a:t>
                      </a:r>
                      <a:endParaRPr sz="1400" u="none" strike="noStrike" cap="none"/>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n</a:t>
                      </a:r>
                      <a:r>
                        <a:rPr lang="en-US" sz="1400" u="none" strike="noStrike" cap="none" baseline="-25000"/>
                        <a:t>6</a:t>
                      </a:r>
                      <a:endParaRPr sz="1400" u="none" strike="noStrike" cap="none" baseline="-25000"/>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t>I, not</a:t>
                      </a:r>
                      <a:endParaRPr sz="1400" i="1" u="none" strike="noStrike" cap="none"/>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2</a:t>
                      </a:r>
                      <a:endParaRPr sz="1400" u="none" strike="noStrike" cap="none"/>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n</a:t>
                      </a:r>
                      <a:r>
                        <a:rPr lang="en-US" sz="1400" u="none" strike="noStrike" cap="none" baseline="-25000"/>
                        <a:t>7</a:t>
                      </a:r>
                      <a:endParaRPr sz="1400" u="none" strike="noStrike" cap="none" baseline="-25000"/>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i="1" u="none" strike="noStrike" cap="none"/>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a:t>
                      </a:r>
                      <a:endParaRPr sz="1400" u="none" strike="noStrike" cap="none"/>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n</a:t>
                      </a:r>
                      <a:r>
                        <a:rPr lang="en-US" sz="1400" u="none" strike="noStrike" cap="none" baseline="-25000"/>
                        <a:t>8</a:t>
                      </a:r>
                      <a:endParaRPr sz="1400" u="none" strike="noStrike" cap="none" baseline="-25000"/>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t>like</a:t>
                      </a:r>
                      <a:endParaRPr sz="1400" i="1" u="none" strike="noStrike" cap="none"/>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a:t>
                      </a:r>
                      <a:endParaRPr sz="1400" u="none" strike="noStrike" cap="none"/>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4995869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49"/>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Overview</a:t>
            </a:r>
            <a:endParaRPr/>
          </a:p>
        </p:txBody>
      </p:sp>
      <p:sp>
        <p:nvSpPr>
          <p:cNvPr id="613" name="Google Shape;613;p49"/>
          <p:cNvSpPr txBox="1">
            <a:spLocks noGrp="1"/>
          </p:cNvSpPr>
          <p:nvPr>
            <p:ph type="body" idx="1"/>
          </p:nvPr>
        </p:nvSpPr>
        <p:spPr>
          <a:xfrm>
            <a:off x="838200" y="1825625"/>
            <a:ext cx="10515600" cy="38131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000"/>
              </a:spcBef>
              <a:spcAft>
                <a:spcPts val="0"/>
              </a:spcAft>
              <a:buClr>
                <a:srgbClr val="3F3F3F"/>
              </a:buClr>
              <a:buSzPts val="2800"/>
              <a:buFont typeface="Arial"/>
              <a:buNone/>
            </a:pPr>
            <a:r>
              <a:rPr lang="en-IE" sz="2400"/>
              <a:t>Organizational issues</a:t>
            </a:r>
            <a:endParaRPr sz="2400"/>
          </a:p>
          <a:p>
            <a:pPr marL="0" lvl="0" indent="0" algn="l" rtl="0">
              <a:lnSpc>
                <a:spcPct val="100000"/>
              </a:lnSpc>
              <a:spcBef>
                <a:spcPts val="1000"/>
              </a:spcBef>
              <a:spcAft>
                <a:spcPts val="0"/>
              </a:spcAft>
              <a:buClr>
                <a:srgbClr val="3F3F3F"/>
              </a:buClr>
              <a:buSzPts val="2800"/>
              <a:buFont typeface="Arial"/>
              <a:buNone/>
            </a:pPr>
            <a:r>
              <a:rPr lang="en-IE" sz="2400"/>
              <a:t>Why NLP</a:t>
            </a:r>
            <a:endParaRPr sz="2400"/>
          </a:p>
          <a:p>
            <a:pPr marL="0" lvl="0" indent="0" algn="l" rtl="0">
              <a:lnSpc>
                <a:spcPct val="100000"/>
              </a:lnSpc>
              <a:spcBef>
                <a:spcPts val="1000"/>
              </a:spcBef>
              <a:spcAft>
                <a:spcPts val="0"/>
              </a:spcAft>
              <a:buClr>
                <a:srgbClr val="3F3F3F"/>
              </a:buClr>
              <a:buSzPts val="2800"/>
              <a:buFont typeface="Arial"/>
              <a:buNone/>
            </a:pPr>
            <a:r>
              <a:rPr lang="en-IE" sz="2400" b="1"/>
              <a:t>Human language</a:t>
            </a:r>
            <a:endParaRPr sz="2400" b="1"/>
          </a:p>
          <a:p>
            <a:pPr marL="0" lvl="0" indent="0" algn="l" rtl="0">
              <a:lnSpc>
                <a:spcPct val="100000"/>
              </a:lnSpc>
              <a:spcBef>
                <a:spcPts val="1000"/>
              </a:spcBef>
              <a:spcAft>
                <a:spcPts val="0"/>
              </a:spcAft>
              <a:buClr>
                <a:srgbClr val="3F3F3F"/>
              </a:buClr>
              <a:buSzPts val="2800"/>
              <a:buFont typeface="Arial"/>
              <a:buNone/>
            </a:pPr>
            <a:r>
              <a:rPr lang="en-IE" sz="2400"/>
              <a:t>Some core notions in NLP</a:t>
            </a:r>
            <a:endParaRPr sz="2400"/>
          </a:p>
          <a:p>
            <a:pPr marL="0" lvl="0" indent="0" algn="l" rtl="0">
              <a:lnSpc>
                <a:spcPct val="100000"/>
              </a:lnSpc>
              <a:spcBef>
                <a:spcPts val="1000"/>
              </a:spcBef>
              <a:spcAft>
                <a:spcPts val="0"/>
              </a:spcAft>
              <a:buClr>
                <a:srgbClr val="3F3F3F"/>
              </a:buClr>
              <a:buSzPts val="2800"/>
              <a:buFont typeface="Arial"/>
              <a:buNone/>
            </a:pPr>
            <a:r>
              <a:rPr lang="en-IE" sz="2400"/>
              <a:t>Architectures</a:t>
            </a:r>
            <a:endParaRPr sz="2400"/>
          </a:p>
          <a:p>
            <a:pPr marL="0" lvl="0" indent="0" algn="l" rtl="0">
              <a:lnSpc>
                <a:spcPct val="100000"/>
              </a:lnSpc>
              <a:spcBef>
                <a:spcPts val="1000"/>
              </a:spcBef>
              <a:spcAft>
                <a:spcPts val="0"/>
              </a:spcAft>
              <a:buClr>
                <a:srgbClr val="3F3F3F"/>
              </a:buClr>
              <a:buSzPts val="2800"/>
              <a:buFont typeface="Arial"/>
              <a:buNone/>
            </a:pPr>
            <a:r>
              <a:rPr lang="en-IE" sz="2400"/>
              <a:t>Applications</a:t>
            </a:r>
            <a:endParaRPr sz="2400"/>
          </a:p>
          <a:p>
            <a:pPr marL="0" lvl="0" indent="0" algn="l" rtl="0">
              <a:lnSpc>
                <a:spcPct val="100000"/>
              </a:lnSpc>
              <a:spcBef>
                <a:spcPts val="1000"/>
              </a:spcBef>
              <a:spcAft>
                <a:spcPts val="0"/>
              </a:spcAft>
              <a:buClr>
                <a:srgbClr val="3F3F3F"/>
              </a:buClr>
              <a:buSzPts val="2800"/>
              <a:buFont typeface="Arial"/>
              <a:buNone/>
            </a:pPr>
            <a:r>
              <a:rPr lang="en-IE" sz="2400"/>
              <a:t>Useful pointers</a:t>
            </a:r>
            <a:endParaRPr sz="2400"/>
          </a:p>
          <a:p>
            <a:pPr marL="0" marR="0" lvl="0" indent="0" algn="l" rtl="0">
              <a:lnSpc>
                <a:spcPct val="100000"/>
              </a:lnSpc>
              <a:spcBef>
                <a:spcPts val="1000"/>
              </a:spcBef>
              <a:spcAft>
                <a:spcPts val="0"/>
              </a:spcAft>
              <a:buClr>
                <a:srgbClr val="3F3F3F"/>
              </a:buClr>
              <a:buSzPts val="2800"/>
              <a:buFont typeface="Arial"/>
              <a:buNone/>
            </a:pP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4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Linear fit on count-of-counts</a:t>
            </a:r>
            <a:endParaRPr sz="4400" b="0" i="0" u="none" strike="noStrike" cap="none">
              <a:solidFill>
                <a:srgbClr val="75114A"/>
              </a:solidFill>
              <a:latin typeface="Calibri"/>
              <a:ea typeface="Calibri"/>
              <a:cs typeface="Calibri"/>
              <a:sym typeface="Calibri"/>
            </a:endParaRPr>
          </a:p>
        </p:txBody>
      </p:sp>
      <p:cxnSp>
        <p:nvCxnSpPr>
          <p:cNvPr id="455" name="Google Shape;455;p41"/>
          <p:cNvCxnSpPr/>
          <p:nvPr/>
        </p:nvCxnSpPr>
        <p:spPr>
          <a:xfrm>
            <a:off x="1892764" y="1268760"/>
            <a:ext cx="0" cy="4110000"/>
          </a:xfrm>
          <a:prstGeom prst="straightConnector1">
            <a:avLst/>
          </a:prstGeom>
          <a:noFill/>
          <a:ln w="28575" cap="flat" cmpd="sng">
            <a:solidFill>
              <a:schemeClr val="dk2"/>
            </a:solidFill>
            <a:prstDash val="solid"/>
            <a:round/>
            <a:headEnd type="stealth" w="lg" len="lg"/>
            <a:tailEnd type="none" w="sm" len="sm"/>
          </a:ln>
        </p:spPr>
      </p:cxnSp>
      <p:cxnSp>
        <p:nvCxnSpPr>
          <p:cNvPr id="456" name="Google Shape;456;p41"/>
          <p:cNvCxnSpPr/>
          <p:nvPr/>
        </p:nvCxnSpPr>
        <p:spPr>
          <a:xfrm>
            <a:off x="1892764" y="5347435"/>
            <a:ext cx="7742100" cy="12000"/>
          </a:xfrm>
          <a:prstGeom prst="straightConnector1">
            <a:avLst/>
          </a:prstGeom>
          <a:noFill/>
          <a:ln w="28575" cap="flat" cmpd="sng">
            <a:solidFill>
              <a:schemeClr val="dk2"/>
            </a:solidFill>
            <a:prstDash val="solid"/>
            <a:round/>
            <a:headEnd type="none" w="sm" len="sm"/>
            <a:tailEnd type="triangle" w="lg" len="lg"/>
          </a:ln>
        </p:spPr>
      </p:cxnSp>
      <p:sp>
        <p:nvSpPr>
          <p:cNvPr id="457" name="Google Shape;457;p41"/>
          <p:cNvSpPr/>
          <p:nvPr/>
        </p:nvSpPr>
        <p:spPr>
          <a:xfrm>
            <a:off x="2583089" y="4594548"/>
            <a:ext cx="262800" cy="250800"/>
          </a:xfrm>
          <a:prstGeom prst="mathMultiply">
            <a:avLst>
              <a:gd name="adj1" fmla="val 2352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8" name="Google Shape;458;p41"/>
          <p:cNvSpPr/>
          <p:nvPr/>
        </p:nvSpPr>
        <p:spPr>
          <a:xfrm>
            <a:off x="3356764" y="2034135"/>
            <a:ext cx="262800" cy="250800"/>
          </a:xfrm>
          <a:prstGeom prst="mathMultiply">
            <a:avLst>
              <a:gd name="adj1" fmla="val 2352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9" name="Google Shape;459;p41"/>
          <p:cNvSpPr/>
          <p:nvPr/>
        </p:nvSpPr>
        <p:spPr>
          <a:xfrm>
            <a:off x="4221514" y="2003760"/>
            <a:ext cx="262800" cy="250800"/>
          </a:xfrm>
          <a:prstGeom prst="mathMultiply">
            <a:avLst>
              <a:gd name="adj1" fmla="val 2352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0" name="Google Shape;460;p41"/>
          <p:cNvSpPr/>
          <p:nvPr/>
        </p:nvSpPr>
        <p:spPr>
          <a:xfrm>
            <a:off x="5022014" y="5224335"/>
            <a:ext cx="262800" cy="250800"/>
          </a:xfrm>
          <a:prstGeom prst="mathMultiply">
            <a:avLst>
              <a:gd name="adj1" fmla="val 2352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1" name="Google Shape;461;p41"/>
          <p:cNvSpPr/>
          <p:nvPr/>
        </p:nvSpPr>
        <p:spPr>
          <a:xfrm>
            <a:off x="5889689" y="3954935"/>
            <a:ext cx="262800" cy="250800"/>
          </a:xfrm>
          <a:prstGeom prst="mathMultiply">
            <a:avLst>
              <a:gd name="adj1" fmla="val 2352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2" name="Google Shape;462;p41"/>
          <p:cNvSpPr/>
          <p:nvPr/>
        </p:nvSpPr>
        <p:spPr>
          <a:xfrm>
            <a:off x="6706664" y="4008835"/>
            <a:ext cx="262800" cy="250800"/>
          </a:xfrm>
          <a:prstGeom prst="mathMultiply">
            <a:avLst>
              <a:gd name="adj1" fmla="val 2352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3" name="Google Shape;463;p41"/>
          <p:cNvSpPr/>
          <p:nvPr/>
        </p:nvSpPr>
        <p:spPr>
          <a:xfrm>
            <a:off x="7485939" y="5224335"/>
            <a:ext cx="262800" cy="250800"/>
          </a:xfrm>
          <a:prstGeom prst="mathMultiply">
            <a:avLst>
              <a:gd name="adj1" fmla="val 2352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464" name="Google Shape;464;p41"/>
          <p:cNvCxnSpPr/>
          <p:nvPr/>
        </p:nvCxnSpPr>
        <p:spPr>
          <a:xfrm rot="10800000">
            <a:off x="1904564" y="1591260"/>
            <a:ext cx="6272700" cy="3787500"/>
          </a:xfrm>
          <a:prstGeom prst="straightConnector1">
            <a:avLst/>
          </a:prstGeom>
          <a:noFill/>
          <a:ln w="28575" cap="flat" cmpd="sng">
            <a:solidFill>
              <a:schemeClr val="dk2"/>
            </a:solidFill>
            <a:prstDash val="dash"/>
            <a:round/>
            <a:headEnd type="none" w="sm" len="sm"/>
            <a:tailEnd type="none" w="sm" len="sm"/>
          </a:ln>
        </p:spPr>
      </p:cxnSp>
      <p:sp>
        <p:nvSpPr>
          <p:cNvPr id="465" name="Google Shape;465;p41"/>
          <p:cNvSpPr txBox="1"/>
          <p:nvPr/>
        </p:nvSpPr>
        <p:spPr>
          <a:xfrm>
            <a:off x="1271464" y="3037010"/>
            <a:ext cx="764700" cy="63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b="0" i="1" u="none" strike="noStrike" cap="none">
                <a:solidFill>
                  <a:srgbClr val="000000"/>
                </a:solidFill>
                <a:latin typeface="Ubuntu"/>
                <a:ea typeface="Ubuntu"/>
                <a:cs typeface="Ubuntu"/>
                <a:sym typeface="Ubuntu"/>
              </a:rPr>
              <a:t>n</a:t>
            </a:r>
            <a:r>
              <a:rPr lang="en-US" sz="3000" b="0" i="1" u="none" strike="noStrike" cap="none" baseline="-25000">
                <a:solidFill>
                  <a:srgbClr val="000000"/>
                </a:solidFill>
                <a:latin typeface="Ubuntu"/>
                <a:ea typeface="Ubuntu"/>
                <a:cs typeface="Ubuntu"/>
                <a:sym typeface="Ubuntu"/>
              </a:rPr>
              <a:t>r</a:t>
            </a:r>
            <a:endParaRPr sz="3000" b="0" i="1" u="none" strike="noStrike" cap="none" baseline="-25000">
              <a:solidFill>
                <a:srgbClr val="000000"/>
              </a:solidFill>
              <a:latin typeface="Ubuntu"/>
              <a:ea typeface="Ubuntu"/>
              <a:cs typeface="Ubuntu"/>
              <a:sym typeface="Ubuntu"/>
            </a:endParaRPr>
          </a:p>
        </p:txBody>
      </p:sp>
      <p:sp>
        <p:nvSpPr>
          <p:cNvPr id="466" name="Google Shape;466;p41"/>
          <p:cNvSpPr txBox="1"/>
          <p:nvPr/>
        </p:nvSpPr>
        <p:spPr>
          <a:xfrm>
            <a:off x="5746539" y="5250235"/>
            <a:ext cx="764700" cy="63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b="0" i="1" u="none" strike="noStrike" cap="none">
                <a:solidFill>
                  <a:srgbClr val="000000"/>
                </a:solidFill>
                <a:latin typeface="Ubuntu"/>
                <a:ea typeface="Ubuntu"/>
                <a:cs typeface="Ubuntu"/>
                <a:sym typeface="Ubuntu"/>
              </a:rPr>
              <a:t>r</a:t>
            </a:r>
            <a:endParaRPr sz="3000" b="0" i="1" u="none" strike="noStrike" cap="none" baseline="-25000">
              <a:solidFill>
                <a:srgbClr val="000000"/>
              </a:solidFill>
              <a:latin typeface="Ubuntu"/>
              <a:ea typeface="Ubuntu"/>
              <a:cs typeface="Ubuntu"/>
              <a:sym typeface="Ubuntu"/>
            </a:endParaRPr>
          </a:p>
        </p:txBody>
      </p:sp>
      <p:grpSp>
        <p:nvGrpSpPr>
          <p:cNvPr id="467" name="Google Shape;467;p41"/>
          <p:cNvGrpSpPr/>
          <p:nvPr/>
        </p:nvGrpSpPr>
        <p:grpSpPr>
          <a:xfrm>
            <a:off x="1892765" y="1562460"/>
            <a:ext cx="7258525" cy="1338300"/>
            <a:chOff x="716875" y="1930550"/>
            <a:chExt cx="7258525" cy="1338300"/>
          </a:xfrm>
        </p:grpSpPr>
        <p:sp>
          <p:nvSpPr>
            <p:cNvPr id="468" name="Google Shape;468;p41"/>
            <p:cNvSpPr/>
            <p:nvPr/>
          </p:nvSpPr>
          <p:spPr>
            <a:xfrm>
              <a:off x="4976600" y="1930550"/>
              <a:ext cx="2998800" cy="1338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3000" b="0" i="0" u="none" strike="noStrike" cap="none">
                  <a:solidFill>
                    <a:srgbClr val="000000"/>
                  </a:solidFill>
                  <a:latin typeface="Ubuntu"/>
                  <a:ea typeface="Ubuntu"/>
                  <a:cs typeface="Ubuntu"/>
                  <a:sym typeface="Ubuntu"/>
                </a:rPr>
                <a:t>We can estimate n</a:t>
              </a:r>
              <a:r>
                <a:rPr lang="en-US" sz="3000" b="0" i="0" u="none" strike="noStrike" cap="none" baseline="-25000">
                  <a:solidFill>
                    <a:srgbClr val="000000"/>
                  </a:solidFill>
                  <a:latin typeface="Ubuntu"/>
                  <a:ea typeface="Ubuntu"/>
                  <a:cs typeface="Ubuntu"/>
                  <a:sym typeface="Ubuntu"/>
                </a:rPr>
                <a:t>0</a:t>
              </a:r>
              <a:endParaRPr sz="3000" b="0" i="0" u="none" strike="noStrike" cap="none">
                <a:solidFill>
                  <a:srgbClr val="000000"/>
                </a:solidFill>
                <a:latin typeface="Ubuntu"/>
                <a:ea typeface="Ubuntu"/>
                <a:cs typeface="Ubuntu"/>
                <a:sym typeface="Ubuntu"/>
              </a:endParaRPr>
            </a:p>
          </p:txBody>
        </p:sp>
        <p:cxnSp>
          <p:nvCxnSpPr>
            <p:cNvPr id="469" name="Google Shape;469;p41"/>
            <p:cNvCxnSpPr/>
            <p:nvPr/>
          </p:nvCxnSpPr>
          <p:spPr>
            <a:xfrm rot="10800000">
              <a:off x="716875" y="1930550"/>
              <a:ext cx="4200000" cy="604500"/>
            </a:xfrm>
            <a:prstGeom prst="straightConnector1">
              <a:avLst/>
            </a:prstGeom>
            <a:noFill/>
            <a:ln w="28575" cap="flat" cmpd="sng">
              <a:solidFill>
                <a:srgbClr val="9E9E9E"/>
              </a:solidFill>
              <a:prstDash val="solid"/>
              <a:round/>
              <a:headEnd type="none" w="sm" len="sm"/>
              <a:tailEnd type="stealth" w="lg" len="lg"/>
            </a:ln>
          </p:spPr>
        </p:cxnSp>
      </p:grpSp>
      <p:sp>
        <p:nvSpPr>
          <p:cNvPr id="470" name="Google Shape;470;p41"/>
          <p:cNvSpPr/>
          <p:nvPr/>
        </p:nvSpPr>
        <p:spPr>
          <a:xfrm>
            <a:off x="8259614" y="4594560"/>
            <a:ext cx="262800" cy="250800"/>
          </a:xfrm>
          <a:prstGeom prst="mathMultiply">
            <a:avLst>
              <a:gd name="adj1" fmla="val 2352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556154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7"/>
                                        </p:tgtEl>
                                        <p:attrNameLst>
                                          <p:attrName>style.visibility</p:attrName>
                                        </p:attrNameLst>
                                      </p:cBhvr>
                                      <p:to>
                                        <p:strVal val="visible"/>
                                      </p:to>
                                    </p:set>
                                    <p:animEffect transition="in" filter="fade">
                                      <p:cBhvr>
                                        <p:cTn id="7" dur="1000"/>
                                        <p:tgtEl>
                                          <p:spTgt spid="4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bg>
      <p:bgPr>
        <a:solidFill>
          <a:srgbClr val="FBE4D4"/>
        </a:solidFill>
        <a:effectLst/>
      </p:bgPr>
    </p:bg>
    <p:spTree>
      <p:nvGrpSpPr>
        <p:cNvPr id="1" name="Shape 475"/>
        <p:cNvGrpSpPr/>
        <p:nvPr/>
      </p:nvGrpSpPr>
      <p:grpSpPr>
        <a:xfrm>
          <a:off x="0" y="0"/>
          <a:ext cx="0" cy="0"/>
          <a:chOff x="0" y="0"/>
          <a:chExt cx="0" cy="0"/>
        </a:xfrm>
      </p:grpSpPr>
      <p:sp>
        <p:nvSpPr>
          <p:cNvPr id="476" name="Google Shape;476;p4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Good-Turing Smoothing</a:t>
            </a:r>
            <a:endParaRPr sz="4400" b="0" i="0" u="none" strike="noStrike" cap="none">
              <a:solidFill>
                <a:srgbClr val="75114A"/>
              </a:solidFill>
              <a:latin typeface="Calibri"/>
              <a:ea typeface="Calibri"/>
              <a:cs typeface="Calibri"/>
              <a:sym typeface="Calibri"/>
            </a:endParaRPr>
          </a:p>
        </p:txBody>
      </p:sp>
      <p:sp>
        <p:nvSpPr>
          <p:cNvPr id="477" name="Google Shape;477;p42"/>
          <p:cNvSpPr txBox="1">
            <a:spLocks noGrp="1"/>
          </p:cNvSpPr>
          <p:nvPr>
            <p:ph type="body" idx="1"/>
          </p:nvPr>
        </p:nvSpPr>
        <p:spPr>
          <a:xfrm>
            <a:off x="838200" y="1825625"/>
            <a:ext cx="11234464" cy="3813175"/>
          </a:xfrm>
          <a:prstGeom prst="rect">
            <a:avLst/>
          </a:prstGeom>
          <a:noFill/>
          <a:ln>
            <a:noFill/>
          </a:ln>
        </p:spPr>
        <p:txBody>
          <a:bodyPr spcFirstLastPara="1" wrap="square" lIns="91425" tIns="91425" rIns="91425" bIns="91425" anchor="t" anchorCtr="0">
            <a:noAutofit/>
          </a:bodyPr>
          <a:lstStyle/>
          <a:p>
            <a:pPr marL="127000" marR="0" lvl="0" indent="0" algn="l" rtl="0">
              <a:lnSpc>
                <a:spcPct val="90000"/>
              </a:lnSpc>
              <a:spcBef>
                <a:spcPts val="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Idea: Assign probability mass of words that occur </a:t>
            </a:r>
            <a:r>
              <a:rPr lang="en-US" sz="2400" b="0" i="1" u="none" strike="noStrike" cap="none">
                <a:solidFill>
                  <a:srgbClr val="3F3F3F"/>
                </a:solidFill>
                <a:latin typeface="Calibri"/>
                <a:ea typeface="Calibri"/>
                <a:cs typeface="Calibri"/>
                <a:sym typeface="Calibri"/>
              </a:rPr>
              <a:t>r + 1</a:t>
            </a:r>
            <a:r>
              <a:rPr lang="en-US" sz="2400" b="0" i="0" u="none" strike="noStrike" cap="none">
                <a:solidFill>
                  <a:srgbClr val="3F3F3F"/>
                </a:solidFill>
                <a:latin typeface="Calibri"/>
                <a:ea typeface="Calibri"/>
                <a:cs typeface="Calibri"/>
                <a:sym typeface="Calibri"/>
              </a:rPr>
              <a:t> times to words that occur </a:t>
            </a:r>
            <a:r>
              <a:rPr lang="en-US" sz="2400" b="0" i="1" u="none" strike="noStrike" cap="none">
                <a:solidFill>
                  <a:srgbClr val="3F3F3F"/>
                </a:solidFill>
                <a:latin typeface="Calibri"/>
                <a:ea typeface="Calibri"/>
                <a:cs typeface="Calibri"/>
                <a:sym typeface="Calibri"/>
              </a:rPr>
              <a:t>r</a:t>
            </a:r>
            <a:r>
              <a:rPr lang="en-US" sz="2400" b="0" i="0" u="none" strike="noStrike" cap="none">
                <a:solidFill>
                  <a:srgbClr val="3F3F3F"/>
                </a:solidFill>
                <a:latin typeface="Calibri"/>
                <a:ea typeface="Calibri"/>
                <a:cs typeface="Calibri"/>
                <a:sym typeface="Calibri"/>
              </a:rPr>
              <a:t> times</a:t>
            </a:r>
            <a:endParaRPr sz="2400" b="0" i="0" u="none" strike="noStrike" cap="none">
              <a:solidFill>
                <a:srgbClr val="3F3F3F"/>
              </a:solidFill>
              <a:latin typeface="Calibri"/>
              <a:ea typeface="Calibri"/>
              <a:cs typeface="Calibri"/>
              <a:sym typeface="Calibri"/>
            </a:endParaRPr>
          </a:p>
          <a:p>
            <a:pPr marL="127000" marR="0" lvl="0" indent="0" algn="l" rtl="0">
              <a:lnSpc>
                <a:spcPct val="90000"/>
              </a:lnSpc>
              <a:spcBef>
                <a:spcPts val="6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a:p>
            <a:pPr marL="127000" marR="0" lvl="0" indent="0" algn="l" rtl="0">
              <a:lnSpc>
                <a:spcPct val="90000"/>
              </a:lnSpc>
              <a:spcBef>
                <a:spcPts val="6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a:p>
            <a:pPr marL="127000" marR="0" lvl="0" indent="0" algn="l" rtl="0">
              <a:lnSpc>
                <a:spcPct val="90000"/>
              </a:lnSpc>
              <a:spcBef>
                <a:spcPts val="6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a:p>
            <a:pPr marL="127000" marR="0" lvl="0" indent="0" algn="l" rtl="0">
              <a:lnSpc>
                <a:spcPct val="90000"/>
              </a:lnSpc>
              <a:spcBef>
                <a:spcPts val="600"/>
              </a:spcBef>
              <a:spcAft>
                <a:spcPts val="60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Thus p of a word is </a:t>
            </a:r>
            <a:endParaRPr sz="2400" b="0" i="0" u="none" strike="noStrike" cap="none">
              <a:solidFill>
                <a:srgbClr val="3F3F3F"/>
              </a:solidFill>
              <a:latin typeface="Calibri"/>
              <a:ea typeface="Calibri"/>
              <a:cs typeface="Calibri"/>
              <a:sym typeface="Calibri"/>
            </a:endParaRPr>
          </a:p>
        </p:txBody>
      </p:sp>
      <p:pic>
        <p:nvPicPr>
          <p:cNvPr id="478" name="Google Shape;478;p42"/>
          <p:cNvPicPr preferRelativeResize="0"/>
          <p:nvPr/>
        </p:nvPicPr>
        <p:blipFill rotWithShape="1">
          <a:blip r:embed="rId3">
            <a:alphaModFix/>
          </a:blip>
          <a:srcRect/>
          <a:stretch/>
        </p:blipFill>
        <p:spPr>
          <a:xfrm>
            <a:off x="2185989" y="2492896"/>
            <a:ext cx="5926235" cy="716657"/>
          </a:xfrm>
          <a:prstGeom prst="rect">
            <a:avLst/>
          </a:prstGeom>
          <a:noFill/>
          <a:ln>
            <a:noFill/>
          </a:ln>
        </p:spPr>
      </p:pic>
      <p:pic>
        <p:nvPicPr>
          <p:cNvPr id="479" name="Google Shape;479;p42"/>
          <p:cNvPicPr preferRelativeResize="0"/>
          <p:nvPr/>
        </p:nvPicPr>
        <p:blipFill rotWithShape="1">
          <a:blip r:embed="rId4">
            <a:alphaModFix/>
          </a:blip>
          <a:srcRect/>
          <a:stretch/>
        </p:blipFill>
        <p:spPr>
          <a:xfrm>
            <a:off x="3431704" y="4906727"/>
            <a:ext cx="3551410" cy="772397"/>
          </a:xfrm>
          <a:prstGeom prst="rect">
            <a:avLst/>
          </a:prstGeom>
          <a:noFill/>
          <a:ln>
            <a:noFill/>
          </a:ln>
        </p:spPr>
      </p:pic>
      <p:pic>
        <p:nvPicPr>
          <p:cNvPr id="480" name="Google Shape;480;p42"/>
          <p:cNvPicPr preferRelativeResize="0"/>
          <p:nvPr/>
        </p:nvPicPr>
        <p:blipFill>
          <a:blip r:embed="rId5">
            <a:alphaModFix/>
          </a:blip>
          <a:stretch>
            <a:fillRect/>
          </a:stretch>
        </p:blipFill>
        <p:spPr>
          <a:xfrm>
            <a:off x="3809250" y="3671938"/>
            <a:ext cx="2892432" cy="772400"/>
          </a:xfrm>
          <a:prstGeom prst="rect">
            <a:avLst/>
          </a:prstGeom>
          <a:noFill/>
          <a:ln>
            <a:noFill/>
          </a:ln>
        </p:spPr>
      </p:pic>
    </p:spTree>
    <p:extLst>
      <p:ext uri="{BB962C8B-B14F-4D97-AF65-F5344CB8AC3E}">
        <p14:creationId xmlns:p14="http://schemas.microsoft.com/office/powerpoint/2010/main" val="10979520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2.xml><?xml version="1.0" encoding="utf-8"?>
<p:sld xmlns:a="http://schemas.openxmlformats.org/drawingml/2006/main" xmlns:r="http://schemas.openxmlformats.org/officeDocument/2006/relationships" xmlns:p="http://schemas.openxmlformats.org/presentationml/2006/main">
  <p:cSld>
    <p:bg>
      <p:bgPr>
        <a:solidFill>
          <a:srgbClr val="FBE4D4"/>
        </a:solidFill>
        <a:effectLst/>
      </p:bgPr>
    </p:bg>
    <p:spTree>
      <p:nvGrpSpPr>
        <p:cNvPr id="1" name="Shape 485"/>
        <p:cNvGrpSpPr/>
        <p:nvPr/>
      </p:nvGrpSpPr>
      <p:grpSpPr>
        <a:xfrm>
          <a:off x="0" y="0"/>
          <a:ext cx="0" cy="0"/>
          <a:chOff x="0" y="0"/>
          <a:chExt cx="0" cy="0"/>
        </a:xfrm>
      </p:grpSpPr>
      <p:sp>
        <p:nvSpPr>
          <p:cNvPr id="486" name="Google Shape;486;p43"/>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Good-Turing Smoothing</a:t>
            </a:r>
            <a:endParaRPr sz="4400" b="0" i="0" u="none" strike="noStrike" cap="none">
              <a:solidFill>
                <a:srgbClr val="75114A"/>
              </a:solidFill>
              <a:latin typeface="Calibri"/>
              <a:ea typeface="Calibri"/>
              <a:cs typeface="Calibri"/>
              <a:sym typeface="Calibri"/>
            </a:endParaRPr>
          </a:p>
        </p:txBody>
      </p:sp>
      <p:sp>
        <p:nvSpPr>
          <p:cNvPr id="487" name="Google Shape;487;p43"/>
          <p:cNvSpPr txBox="1">
            <a:spLocks noGrp="1"/>
          </p:cNvSpPr>
          <p:nvPr>
            <p:ph type="body" idx="1"/>
          </p:nvPr>
        </p:nvSpPr>
        <p:spPr>
          <a:xfrm>
            <a:off x="838200" y="1825625"/>
            <a:ext cx="10802416" cy="3813175"/>
          </a:xfrm>
          <a:prstGeom prst="rect">
            <a:avLst/>
          </a:prstGeom>
          <a:noFill/>
          <a:ln>
            <a:noFill/>
          </a:ln>
        </p:spPr>
        <p:txBody>
          <a:bodyPr spcFirstLastPara="1" wrap="square" lIns="91425" tIns="91425" rIns="91425" bIns="91425" anchor="t" anchorCtr="0">
            <a:noAutofit/>
          </a:bodyPr>
          <a:lstStyle/>
          <a:p>
            <a:pPr marL="127000" marR="0" lvl="0" indent="0" algn="l" rtl="0">
              <a:lnSpc>
                <a:spcPct val="90000"/>
              </a:lnSpc>
              <a:spcBef>
                <a:spcPts val="4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n</a:t>
            </a:r>
            <a:r>
              <a:rPr lang="en-US" sz="2400" b="0" i="0" u="none" strike="noStrike" cap="none" baseline="-25000">
                <a:solidFill>
                  <a:srgbClr val="3F3F3F"/>
                </a:solidFill>
                <a:latin typeface="Calibri"/>
                <a:ea typeface="Calibri"/>
                <a:cs typeface="Calibri"/>
                <a:sym typeface="Calibri"/>
              </a:rPr>
              <a:t>r </a:t>
            </a:r>
            <a:r>
              <a:rPr lang="en-US" sz="2400" b="0" i="0" u="none" strike="noStrike" cap="none">
                <a:solidFill>
                  <a:srgbClr val="3F3F3F"/>
                </a:solidFill>
                <a:latin typeface="Calibri"/>
                <a:ea typeface="Calibri"/>
                <a:cs typeface="Calibri"/>
                <a:sym typeface="Calibri"/>
              </a:rPr>
              <a:t>is difficult to calculate as </a:t>
            </a:r>
            <a:endParaRPr sz="2400" b="0" i="0" u="none" strike="noStrike" cap="none">
              <a:solidFill>
                <a:srgbClr val="3F3F3F"/>
              </a:solidFill>
              <a:latin typeface="Calibri"/>
              <a:ea typeface="Calibri"/>
              <a:cs typeface="Calibri"/>
              <a:sym typeface="Calibri"/>
            </a:endParaRPr>
          </a:p>
          <a:p>
            <a:pPr marL="444500" marR="0" lvl="0" indent="0" algn="l" rtl="0">
              <a:lnSpc>
                <a:spcPct val="90000"/>
              </a:lnSpc>
              <a:spcBef>
                <a:spcPts val="400"/>
              </a:spcBef>
              <a:spcAft>
                <a:spcPts val="0"/>
              </a:spcAft>
              <a:buNone/>
            </a:pPr>
            <a:r>
              <a:rPr lang="en-US" sz="2000" b="0" i="0" u="none" strike="noStrike" cap="none">
                <a:solidFill>
                  <a:srgbClr val="3F3F3F"/>
                </a:solidFill>
                <a:latin typeface="Calibri"/>
                <a:ea typeface="Calibri"/>
                <a:cs typeface="Calibri"/>
                <a:sym typeface="Calibri"/>
              </a:rPr>
              <a:t>Unknown for n</a:t>
            </a:r>
            <a:r>
              <a:rPr lang="en-US" sz="2000" b="0" i="0" u="none" strike="noStrike" cap="none" baseline="-25000">
                <a:solidFill>
                  <a:srgbClr val="3F3F3F"/>
                </a:solidFill>
                <a:latin typeface="Calibri"/>
                <a:ea typeface="Calibri"/>
                <a:cs typeface="Calibri"/>
                <a:sym typeface="Calibri"/>
              </a:rPr>
              <a:t>0</a:t>
            </a:r>
            <a:endParaRPr sz="2000" b="0" i="0" u="none" strike="noStrike" cap="none">
              <a:solidFill>
                <a:srgbClr val="3F3F3F"/>
              </a:solidFill>
              <a:latin typeface="Calibri"/>
              <a:ea typeface="Calibri"/>
              <a:cs typeface="Calibri"/>
              <a:sym typeface="Calibri"/>
            </a:endParaRPr>
          </a:p>
          <a:p>
            <a:pPr marL="444500" marR="0" lvl="0" indent="0" algn="l" rtl="0">
              <a:lnSpc>
                <a:spcPct val="90000"/>
              </a:lnSpc>
              <a:spcBef>
                <a:spcPts val="0"/>
              </a:spcBef>
              <a:spcAft>
                <a:spcPts val="0"/>
              </a:spcAft>
              <a:buNone/>
            </a:pPr>
            <a:r>
              <a:rPr lang="en-US" sz="2000" b="0" i="0" u="none" strike="noStrike" cap="none">
                <a:solidFill>
                  <a:srgbClr val="3F3F3F"/>
                </a:solidFill>
                <a:latin typeface="Calibri"/>
                <a:ea typeface="Calibri"/>
                <a:cs typeface="Calibri"/>
                <a:sym typeface="Calibri"/>
              </a:rPr>
              <a:t>Often zero for high </a:t>
            </a:r>
            <a:r>
              <a:rPr lang="en-US" sz="2000" b="0" i="1" u="none" strike="noStrike" cap="none">
                <a:solidFill>
                  <a:srgbClr val="3F3F3F"/>
                </a:solidFill>
                <a:latin typeface="Calibri"/>
                <a:ea typeface="Calibri"/>
                <a:cs typeface="Calibri"/>
                <a:sym typeface="Calibri"/>
              </a:rPr>
              <a:t>r</a:t>
            </a:r>
            <a:endParaRPr sz="2000" b="0" i="0" u="none" strike="noStrike" cap="none">
              <a:solidFill>
                <a:srgbClr val="3F3F3F"/>
              </a:solidFill>
              <a:latin typeface="Calibri"/>
              <a:ea typeface="Calibri"/>
              <a:cs typeface="Calibri"/>
              <a:sym typeface="Calibri"/>
            </a:endParaRPr>
          </a:p>
          <a:p>
            <a:pPr marL="444500" marR="0" lvl="0" indent="0" algn="l" rtl="0">
              <a:lnSpc>
                <a:spcPct val="90000"/>
              </a:lnSpc>
              <a:spcBef>
                <a:spcPts val="0"/>
              </a:spcBef>
              <a:spcAft>
                <a:spcPts val="0"/>
              </a:spcAft>
              <a:buNone/>
            </a:pPr>
            <a:r>
              <a:rPr lang="en-US" sz="2000" b="0" i="0" u="none" strike="noStrike" cap="none">
                <a:solidFill>
                  <a:srgbClr val="3F3F3F"/>
                </a:solidFill>
                <a:latin typeface="Calibri"/>
                <a:ea typeface="Calibri"/>
                <a:cs typeface="Calibri"/>
                <a:sym typeface="Calibri"/>
              </a:rPr>
              <a:t>Or poorly estimated for high </a:t>
            </a:r>
            <a:r>
              <a:rPr lang="en-US" sz="2000" b="0" i="1" u="none" strike="noStrike" cap="none">
                <a:solidFill>
                  <a:srgbClr val="3F3F3F"/>
                </a:solidFill>
                <a:latin typeface="Calibri"/>
                <a:ea typeface="Calibri"/>
                <a:cs typeface="Calibri"/>
                <a:sym typeface="Calibri"/>
              </a:rPr>
              <a:t>r</a:t>
            </a:r>
            <a:endParaRPr sz="2000" b="0" i="0" u="none" strike="noStrike" cap="none">
              <a:solidFill>
                <a:srgbClr val="3F3F3F"/>
              </a:solidFill>
              <a:latin typeface="Calibri"/>
              <a:ea typeface="Calibri"/>
              <a:cs typeface="Calibri"/>
              <a:sym typeface="Calibri"/>
            </a:endParaRPr>
          </a:p>
          <a:p>
            <a:pPr marL="0" marR="0" lvl="0" indent="0" algn="l" rtl="0">
              <a:lnSpc>
                <a:spcPct val="90000"/>
              </a:lnSpc>
              <a:spcBef>
                <a:spcPts val="4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a:p>
            <a:pPr marL="0" marR="0" lvl="0" indent="0" algn="l" rtl="0">
              <a:lnSpc>
                <a:spcPct val="90000"/>
              </a:lnSpc>
              <a:spcBef>
                <a:spcPts val="4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Implementations of Good-Turing Smoothing thus use linear regression to estimate n</a:t>
            </a:r>
            <a:r>
              <a:rPr lang="en-US" sz="2400" b="0" i="0" u="none" strike="noStrike" cap="none" baseline="-25000">
                <a:solidFill>
                  <a:srgbClr val="3F3F3F"/>
                </a:solidFill>
                <a:latin typeface="Calibri"/>
                <a:ea typeface="Calibri"/>
                <a:cs typeface="Calibri"/>
                <a:sym typeface="Calibri"/>
              </a:rPr>
              <a:t>r</a:t>
            </a:r>
            <a:endParaRPr sz="2400" b="0" i="0" u="none" strike="noStrike" cap="none" baseline="-25000">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36586372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4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Overview</a:t>
            </a:r>
            <a:endParaRPr/>
          </a:p>
        </p:txBody>
      </p:sp>
      <p:sp>
        <p:nvSpPr>
          <p:cNvPr id="493" name="Google Shape;493;p44"/>
          <p:cNvSpPr txBox="1">
            <a:spLocks noGrp="1"/>
          </p:cNvSpPr>
          <p:nvPr>
            <p:ph type="body" idx="1"/>
          </p:nvPr>
        </p:nvSpPr>
        <p:spPr>
          <a:xfrm>
            <a:off x="838200" y="1484785"/>
            <a:ext cx="10515600" cy="4154016"/>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rgbClr val="3F3F3F"/>
              </a:buClr>
              <a:buSzPts val="2800"/>
              <a:buFont typeface="Arial"/>
              <a:buNone/>
            </a:pPr>
            <a:r>
              <a:rPr lang="en-US" sz="2405" b="0" i="0" u="none" strike="noStrike" cap="none">
                <a:solidFill>
                  <a:srgbClr val="3F3F3F"/>
                </a:solidFill>
                <a:latin typeface="Calibri"/>
                <a:ea typeface="Calibri"/>
                <a:cs typeface="Calibri"/>
                <a:sym typeface="Calibri"/>
              </a:rPr>
              <a:t>Refresher on Probability</a:t>
            </a:r>
            <a:endParaRPr sz="2405" b="0" i="0" u="none" strike="noStrike" cap="none">
              <a:solidFill>
                <a:srgbClr val="3F3F3F"/>
              </a:solidFill>
              <a:latin typeface="Calibri"/>
              <a:ea typeface="Calibri"/>
              <a:cs typeface="Calibri"/>
              <a:sym typeface="Calibri"/>
            </a:endParaRPr>
          </a:p>
          <a:p>
            <a:pPr marL="0" marR="0" lvl="0" indent="0" algn="l" rtl="0">
              <a:lnSpc>
                <a:spcPct val="100000"/>
              </a:lnSpc>
              <a:spcBef>
                <a:spcPts val="1000"/>
              </a:spcBef>
              <a:spcAft>
                <a:spcPts val="0"/>
              </a:spcAft>
              <a:buClr>
                <a:srgbClr val="3F3F3F"/>
              </a:buClr>
              <a:buSzPts val="2800"/>
              <a:buFont typeface="Arial"/>
              <a:buNone/>
            </a:pPr>
            <a:r>
              <a:rPr lang="en-US" sz="2405" b="0" i="0" u="none" strike="noStrike" cap="none">
                <a:solidFill>
                  <a:srgbClr val="3F3F3F"/>
                </a:solidFill>
                <a:latin typeface="Calibri"/>
                <a:ea typeface="Calibri"/>
                <a:cs typeface="Calibri"/>
                <a:sym typeface="Calibri"/>
              </a:rPr>
              <a:t>Estimating probabilities</a:t>
            </a:r>
            <a:endParaRPr/>
          </a:p>
          <a:p>
            <a:pPr marL="0" marR="0" lvl="0" indent="0" algn="l" rtl="0">
              <a:lnSpc>
                <a:spcPct val="100000"/>
              </a:lnSpc>
              <a:spcBef>
                <a:spcPts val="1000"/>
              </a:spcBef>
              <a:spcAft>
                <a:spcPts val="0"/>
              </a:spcAft>
              <a:buClr>
                <a:srgbClr val="3F3F3F"/>
              </a:buClr>
              <a:buSzPts val="2800"/>
              <a:buFont typeface="Arial"/>
              <a:buNone/>
            </a:pPr>
            <a:r>
              <a:rPr lang="en-US" sz="2405" b="1" i="0" u="none" strike="noStrike" cap="none">
                <a:solidFill>
                  <a:srgbClr val="3F3F3F"/>
                </a:solidFill>
                <a:latin typeface="Calibri"/>
                <a:ea typeface="Calibri"/>
                <a:cs typeface="Calibri"/>
                <a:sym typeface="Calibri"/>
              </a:rPr>
              <a:t>n-grams</a:t>
            </a:r>
            <a:endParaRPr/>
          </a:p>
          <a:p>
            <a:pPr marL="0" marR="0" lvl="0" indent="0" algn="l" rtl="0">
              <a:lnSpc>
                <a:spcPct val="100000"/>
              </a:lnSpc>
              <a:spcBef>
                <a:spcPts val="1000"/>
              </a:spcBef>
              <a:spcAft>
                <a:spcPts val="0"/>
              </a:spcAft>
              <a:buClr>
                <a:srgbClr val="3F3F3F"/>
              </a:buClr>
              <a:buSzPts val="2800"/>
              <a:buFont typeface="Arial"/>
              <a:buNone/>
            </a:pPr>
            <a:r>
              <a:rPr lang="en-US" sz="2405" b="0" i="0" u="none" strike="noStrike" cap="none">
                <a:solidFill>
                  <a:srgbClr val="3F3F3F"/>
                </a:solidFill>
                <a:latin typeface="Calibri"/>
                <a:ea typeface="Calibri"/>
                <a:cs typeface="Calibri"/>
                <a:sym typeface="Calibri"/>
              </a:rPr>
              <a:t>Language Model Smoothing</a:t>
            </a:r>
            <a:endParaRPr/>
          </a:p>
          <a:p>
            <a:pPr marL="0" marR="0" lvl="0" indent="0" algn="l" rtl="0">
              <a:lnSpc>
                <a:spcPct val="100000"/>
              </a:lnSpc>
              <a:spcBef>
                <a:spcPts val="1000"/>
              </a:spcBef>
              <a:spcAft>
                <a:spcPts val="0"/>
              </a:spcAft>
              <a:buClr>
                <a:srgbClr val="3F3F3F"/>
              </a:buClr>
              <a:buSzPts val="2800"/>
              <a:buFont typeface="Arial"/>
              <a:buNone/>
            </a:pPr>
            <a:r>
              <a:rPr lang="en-US" sz="2405" b="0" i="0" u="none" strike="noStrike" cap="none">
                <a:solidFill>
                  <a:srgbClr val="3F3F3F"/>
                </a:solidFill>
                <a:latin typeface="Calibri"/>
                <a:ea typeface="Calibri"/>
                <a:cs typeface="Calibri"/>
                <a:sym typeface="Calibri"/>
              </a:rPr>
              <a:t>Evaluation of Language Models</a:t>
            </a:r>
            <a:endParaRPr/>
          </a:p>
          <a:p>
            <a:pPr marL="0" marR="0" lvl="0" indent="0" algn="l" rtl="0">
              <a:lnSpc>
                <a:spcPct val="100000"/>
              </a:lnSpc>
              <a:spcBef>
                <a:spcPts val="1000"/>
              </a:spcBef>
              <a:spcAft>
                <a:spcPts val="0"/>
              </a:spcAft>
              <a:buClr>
                <a:srgbClr val="3F3F3F"/>
              </a:buClr>
              <a:buSzPts val="2800"/>
              <a:buFont typeface="Arial"/>
              <a:buNone/>
            </a:pPr>
            <a:r>
              <a:rPr lang="en-US" sz="2405" b="0" i="0" u="none" strike="noStrike" cap="none">
                <a:solidFill>
                  <a:srgbClr val="3F3F3F"/>
                </a:solidFill>
                <a:latin typeface="Calibri"/>
                <a:ea typeface="Calibri"/>
                <a:cs typeface="Calibri"/>
                <a:sym typeface="Calibri"/>
              </a:rPr>
              <a:t>Summary</a:t>
            </a:r>
            <a:endParaRPr/>
          </a:p>
          <a:p>
            <a:pPr marL="0" marR="0" lvl="0" indent="0" algn="l" rtl="0">
              <a:lnSpc>
                <a:spcPct val="130000"/>
              </a:lnSpc>
              <a:spcBef>
                <a:spcPts val="1000"/>
              </a:spcBef>
              <a:spcAft>
                <a:spcPts val="0"/>
              </a:spcAft>
              <a:buClr>
                <a:srgbClr val="3F3F3F"/>
              </a:buClr>
              <a:buSzPts val="2800"/>
              <a:buFont typeface="Arial"/>
              <a:buNone/>
            </a:pPr>
            <a:endParaRPr sz="1850" b="0"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8576617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45"/>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Bag-of-words</a:t>
            </a:r>
            <a:endParaRPr sz="4400" b="0" i="0" u="none" strike="noStrike" cap="none">
              <a:solidFill>
                <a:srgbClr val="75114A"/>
              </a:solidFill>
              <a:latin typeface="Calibri"/>
              <a:ea typeface="Calibri"/>
              <a:cs typeface="Calibri"/>
              <a:sym typeface="Calibri"/>
            </a:endParaRPr>
          </a:p>
        </p:txBody>
      </p:sp>
      <p:sp>
        <p:nvSpPr>
          <p:cNvPr id="500" name="Google Shape;500;p45"/>
          <p:cNvSpPr txBox="1">
            <a:spLocks noGrp="1"/>
          </p:cNvSpPr>
          <p:nvPr>
            <p:ph type="body" idx="1"/>
          </p:nvPr>
        </p:nvSpPr>
        <p:spPr>
          <a:xfrm>
            <a:off x="838200" y="1556793"/>
            <a:ext cx="10515600" cy="4082008"/>
          </a:xfrm>
          <a:prstGeom prst="rect">
            <a:avLst/>
          </a:prstGeom>
          <a:noFill/>
          <a:ln>
            <a:noFill/>
          </a:ln>
        </p:spPr>
        <p:txBody>
          <a:bodyPr spcFirstLastPara="1" wrap="square" lIns="91425" tIns="91425" rIns="91425" bIns="91425" anchor="t" anchorCtr="0">
            <a:noAutofit/>
          </a:bodyPr>
          <a:lstStyle/>
          <a:p>
            <a:pPr marL="127000" marR="0" lvl="0" indent="0" algn="l" rtl="0">
              <a:lnSpc>
                <a:spcPct val="90000"/>
              </a:lnSpc>
              <a:spcBef>
                <a:spcPts val="4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Up until now we have treated words as disconnected units. </a:t>
            </a:r>
            <a:endParaRPr/>
          </a:p>
          <a:p>
            <a:pPr marL="127000" marR="0" lvl="0" indent="0" algn="l" rtl="0">
              <a:lnSpc>
                <a:spcPct val="90000"/>
              </a:lnSpc>
              <a:spcBef>
                <a:spcPts val="4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This is called ‘bag-of-words’</a:t>
            </a:r>
            <a:endParaRPr sz="2400" b="0" i="0" u="none" strike="noStrike" cap="none">
              <a:solidFill>
                <a:srgbClr val="3F3F3F"/>
              </a:solidFill>
              <a:latin typeface="Calibri"/>
              <a:ea typeface="Calibri"/>
              <a:cs typeface="Calibri"/>
              <a:sym typeface="Calibri"/>
            </a:endParaRPr>
          </a:p>
        </p:txBody>
      </p:sp>
      <p:pic>
        <p:nvPicPr>
          <p:cNvPr id="501" name="Google Shape;501;p45"/>
          <p:cNvPicPr preferRelativeResize="0"/>
          <p:nvPr/>
        </p:nvPicPr>
        <p:blipFill rotWithShape="1">
          <a:blip r:embed="rId3">
            <a:alphaModFix/>
          </a:blip>
          <a:srcRect/>
          <a:stretch/>
        </p:blipFill>
        <p:spPr>
          <a:xfrm>
            <a:off x="5291678" y="3964981"/>
            <a:ext cx="1608624" cy="1768275"/>
          </a:xfrm>
          <a:prstGeom prst="rect">
            <a:avLst/>
          </a:prstGeom>
          <a:noFill/>
          <a:ln>
            <a:noFill/>
          </a:ln>
        </p:spPr>
      </p:pic>
      <p:sp>
        <p:nvSpPr>
          <p:cNvPr id="502" name="Google Shape;502;p45"/>
          <p:cNvSpPr/>
          <p:nvPr/>
        </p:nvSpPr>
        <p:spPr>
          <a:xfrm>
            <a:off x="4080825" y="3131555"/>
            <a:ext cx="1087200" cy="365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Ubuntu"/>
                <a:ea typeface="Ubuntu"/>
                <a:cs typeface="Ubuntu"/>
                <a:sym typeface="Ubuntu"/>
              </a:rPr>
              <a:t>green</a:t>
            </a:r>
            <a:endParaRPr sz="1400" b="0" i="0" u="none" strike="noStrike" cap="none">
              <a:solidFill>
                <a:srgbClr val="000000"/>
              </a:solidFill>
              <a:latin typeface="Ubuntu"/>
              <a:ea typeface="Ubuntu"/>
              <a:cs typeface="Ubuntu"/>
              <a:sym typeface="Ubuntu"/>
            </a:endParaRPr>
          </a:p>
        </p:txBody>
      </p:sp>
      <p:sp>
        <p:nvSpPr>
          <p:cNvPr id="503" name="Google Shape;503;p45"/>
          <p:cNvSpPr/>
          <p:nvPr/>
        </p:nvSpPr>
        <p:spPr>
          <a:xfrm>
            <a:off x="4618425" y="2532855"/>
            <a:ext cx="1087200" cy="365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Ubuntu"/>
                <a:ea typeface="Ubuntu"/>
                <a:cs typeface="Ubuntu"/>
                <a:sym typeface="Ubuntu"/>
              </a:rPr>
              <a:t>would</a:t>
            </a:r>
            <a:endParaRPr sz="1400" b="0" i="0" u="none" strike="noStrike" cap="none">
              <a:solidFill>
                <a:srgbClr val="000000"/>
              </a:solidFill>
              <a:latin typeface="Ubuntu"/>
              <a:ea typeface="Ubuntu"/>
              <a:cs typeface="Ubuntu"/>
              <a:sym typeface="Ubuntu"/>
            </a:endParaRPr>
          </a:p>
        </p:txBody>
      </p:sp>
      <p:sp>
        <p:nvSpPr>
          <p:cNvPr id="504" name="Google Shape;504;p45"/>
          <p:cNvSpPr/>
          <p:nvPr/>
        </p:nvSpPr>
        <p:spPr>
          <a:xfrm>
            <a:off x="5586250" y="2897955"/>
            <a:ext cx="1087200" cy="365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Ubuntu"/>
                <a:ea typeface="Ubuntu"/>
                <a:cs typeface="Ubuntu"/>
                <a:sym typeface="Ubuntu"/>
              </a:rPr>
              <a:t>like</a:t>
            </a:r>
            <a:endParaRPr sz="1400" b="0" i="0" u="none" strike="noStrike" cap="none">
              <a:solidFill>
                <a:srgbClr val="000000"/>
              </a:solidFill>
              <a:latin typeface="Ubuntu"/>
              <a:ea typeface="Ubuntu"/>
              <a:cs typeface="Ubuntu"/>
              <a:sym typeface="Ubuntu"/>
            </a:endParaRPr>
          </a:p>
        </p:txBody>
      </p:sp>
      <p:sp>
        <p:nvSpPr>
          <p:cNvPr id="505" name="Google Shape;505;p45"/>
          <p:cNvSpPr/>
          <p:nvPr/>
        </p:nvSpPr>
        <p:spPr>
          <a:xfrm>
            <a:off x="6034400" y="2271330"/>
            <a:ext cx="1087200" cy="365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Ubuntu"/>
                <a:ea typeface="Ubuntu"/>
                <a:cs typeface="Ubuntu"/>
                <a:sym typeface="Ubuntu"/>
              </a:rPr>
              <a:t>eggs</a:t>
            </a:r>
            <a:endParaRPr sz="1400" b="0" i="0" u="none" strike="noStrike" cap="none">
              <a:solidFill>
                <a:srgbClr val="000000"/>
              </a:solidFill>
              <a:latin typeface="Ubuntu"/>
              <a:ea typeface="Ubuntu"/>
              <a:cs typeface="Ubuntu"/>
              <a:sym typeface="Ubuntu"/>
            </a:endParaRPr>
          </a:p>
        </p:txBody>
      </p:sp>
      <p:sp>
        <p:nvSpPr>
          <p:cNvPr id="506" name="Google Shape;506;p45"/>
          <p:cNvSpPr/>
          <p:nvPr/>
        </p:nvSpPr>
        <p:spPr>
          <a:xfrm>
            <a:off x="6971075" y="2897955"/>
            <a:ext cx="1087200" cy="365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Ubuntu"/>
                <a:ea typeface="Ubuntu"/>
                <a:cs typeface="Ubuntu"/>
                <a:sym typeface="Ubuntu"/>
              </a:rPr>
              <a:t>ham</a:t>
            </a:r>
            <a:endParaRPr sz="1400" b="0" i="0" u="none" strike="noStrike" cap="none">
              <a:solidFill>
                <a:srgbClr val="000000"/>
              </a:solidFill>
              <a:latin typeface="Ubuntu"/>
              <a:ea typeface="Ubuntu"/>
              <a:cs typeface="Ubuntu"/>
              <a:sym typeface="Ubuntu"/>
            </a:endParaRPr>
          </a:p>
        </p:txBody>
      </p:sp>
      <p:sp>
        <p:nvSpPr>
          <p:cNvPr id="507" name="Google Shape;507;p45"/>
          <p:cNvSpPr/>
          <p:nvPr/>
        </p:nvSpPr>
        <p:spPr>
          <a:xfrm rot="5401514">
            <a:off x="5755500" y="2964030"/>
            <a:ext cx="681000" cy="1636800"/>
          </a:xfrm>
          <a:prstGeom prst="chevron">
            <a:avLst>
              <a:gd name="adj" fmla="val 5000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720631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46"/>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Context</a:t>
            </a:r>
            <a:endParaRPr sz="4400" b="0" i="0" u="none" strike="noStrike" cap="none">
              <a:solidFill>
                <a:srgbClr val="75114A"/>
              </a:solidFill>
              <a:latin typeface="Calibri"/>
              <a:ea typeface="Calibri"/>
              <a:cs typeface="Calibri"/>
              <a:sym typeface="Calibri"/>
            </a:endParaRPr>
          </a:p>
        </p:txBody>
      </p:sp>
      <p:sp>
        <p:nvSpPr>
          <p:cNvPr id="514" name="Google Shape;514;p46"/>
          <p:cNvSpPr/>
          <p:nvPr/>
        </p:nvSpPr>
        <p:spPr>
          <a:xfrm>
            <a:off x="4586481" y="1556792"/>
            <a:ext cx="2733655" cy="86856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000000"/>
                </a:solidFill>
                <a:latin typeface="Ubuntu"/>
                <a:ea typeface="Ubuntu"/>
                <a:cs typeface="Ubuntu"/>
                <a:sym typeface="Ubuntu"/>
              </a:rPr>
              <a:t>vessel</a:t>
            </a:r>
            <a:endParaRPr sz="2400" b="0" i="0" u="none" strike="noStrike" cap="none">
              <a:solidFill>
                <a:srgbClr val="000000"/>
              </a:solidFill>
              <a:latin typeface="Ubuntu"/>
              <a:ea typeface="Ubuntu"/>
              <a:cs typeface="Ubuntu"/>
              <a:sym typeface="Ubuntu"/>
            </a:endParaRPr>
          </a:p>
        </p:txBody>
      </p:sp>
      <p:pic>
        <p:nvPicPr>
          <p:cNvPr id="515" name="Google Shape;515;p46"/>
          <p:cNvPicPr preferRelativeResize="0"/>
          <p:nvPr/>
        </p:nvPicPr>
        <p:blipFill rotWithShape="1">
          <a:blip r:embed="rId3">
            <a:alphaModFix/>
          </a:blip>
          <a:srcRect/>
          <a:stretch/>
        </p:blipFill>
        <p:spPr>
          <a:xfrm>
            <a:off x="2321600" y="2818443"/>
            <a:ext cx="1902602" cy="1426951"/>
          </a:xfrm>
          <a:prstGeom prst="rect">
            <a:avLst/>
          </a:prstGeom>
          <a:noFill/>
          <a:ln>
            <a:noFill/>
          </a:ln>
        </p:spPr>
      </p:pic>
      <p:pic>
        <p:nvPicPr>
          <p:cNvPr id="516" name="Google Shape;516;p46"/>
          <p:cNvPicPr preferRelativeResize="0"/>
          <p:nvPr/>
        </p:nvPicPr>
        <p:blipFill rotWithShape="1">
          <a:blip r:embed="rId4">
            <a:alphaModFix/>
          </a:blip>
          <a:srcRect/>
          <a:stretch/>
        </p:blipFill>
        <p:spPr>
          <a:xfrm>
            <a:off x="4615577" y="3585893"/>
            <a:ext cx="2505175" cy="1878875"/>
          </a:xfrm>
          <a:prstGeom prst="rect">
            <a:avLst/>
          </a:prstGeom>
          <a:noFill/>
          <a:ln>
            <a:noFill/>
          </a:ln>
        </p:spPr>
      </p:pic>
      <p:pic>
        <p:nvPicPr>
          <p:cNvPr id="517" name="Google Shape;517;p46"/>
          <p:cNvPicPr preferRelativeResize="0"/>
          <p:nvPr/>
        </p:nvPicPr>
        <p:blipFill rotWithShape="1">
          <a:blip r:embed="rId5">
            <a:alphaModFix/>
          </a:blip>
          <a:srcRect/>
          <a:stretch/>
        </p:blipFill>
        <p:spPr>
          <a:xfrm>
            <a:off x="7512126" y="2818442"/>
            <a:ext cx="2733655" cy="1992838"/>
          </a:xfrm>
          <a:prstGeom prst="rect">
            <a:avLst/>
          </a:prstGeom>
          <a:noFill/>
          <a:ln>
            <a:noFill/>
          </a:ln>
        </p:spPr>
      </p:pic>
    </p:spTree>
    <p:extLst>
      <p:ext uri="{BB962C8B-B14F-4D97-AF65-F5344CB8AC3E}">
        <p14:creationId xmlns:p14="http://schemas.microsoft.com/office/powerpoint/2010/main" val="25692661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4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Context</a:t>
            </a:r>
            <a:endParaRPr sz="4400" b="0" i="0" u="none" strike="noStrike" cap="none">
              <a:solidFill>
                <a:srgbClr val="75114A"/>
              </a:solidFill>
              <a:latin typeface="Calibri"/>
              <a:ea typeface="Calibri"/>
              <a:cs typeface="Calibri"/>
              <a:sym typeface="Calibri"/>
            </a:endParaRPr>
          </a:p>
        </p:txBody>
      </p:sp>
      <p:sp>
        <p:nvSpPr>
          <p:cNvPr id="524" name="Google Shape;524;p47"/>
          <p:cNvSpPr/>
          <p:nvPr/>
        </p:nvSpPr>
        <p:spPr>
          <a:xfrm>
            <a:off x="3037200" y="1452156"/>
            <a:ext cx="3187500" cy="894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000000"/>
                </a:solidFill>
                <a:latin typeface="Ubuntu"/>
                <a:ea typeface="Ubuntu"/>
                <a:cs typeface="Ubuntu"/>
                <a:sym typeface="Ubuntu"/>
              </a:rPr>
              <a:t>fishing vessel</a:t>
            </a:r>
            <a:endParaRPr sz="2400" b="0" i="0" u="none" strike="noStrike" cap="none">
              <a:solidFill>
                <a:srgbClr val="000000"/>
              </a:solidFill>
              <a:latin typeface="Ubuntu"/>
              <a:ea typeface="Ubuntu"/>
              <a:cs typeface="Ubuntu"/>
              <a:sym typeface="Ubuntu"/>
            </a:endParaRPr>
          </a:p>
        </p:txBody>
      </p:sp>
      <p:pic>
        <p:nvPicPr>
          <p:cNvPr id="525" name="Google Shape;525;p47"/>
          <p:cNvPicPr preferRelativeResize="0"/>
          <p:nvPr/>
        </p:nvPicPr>
        <p:blipFill rotWithShape="1">
          <a:blip r:embed="rId3">
            <a:alphaModFix/>
          </a:blip>
          <a:srcRect/>
          <a:stretch/>
        </p:blipFill>
        <p:spPr>
          <a:xfrm>
            <a:off x="7159100" y="1124744"/>
            <a:ext cx="1902602" cy="1426951"/>
          </a:xfrm>
          <a:prstGeom prst="rect">
            <a:avLst/>
          </a:prstGeom>
          <a:noFill/>
          <a:ln>
            <a:noFill/>
          </a:ln>
        </p:spPr>
      </p:pic>
      <p:pic>
        <p:nvPicPr>
          <p:cNvPr id="526" name="Google Shape;526;p47"/>
          <p:cNvPicPr preferRelativeResize="0"/>
          <p:nvPr/>
        </p:nvPicPr>
        <p:blipFill rotWithShape="1">
          <a:blip r:embed="rId4">
            <a:alphaModFix/>
          </a:blip>
          <a:srcRect/>
          <a:stretch/>
        </p:blipFill>
        <p:spPr>
          <a:xfrm>
            <a:off x="7159097" y="2713794"/>
            <a:ext cx="1902600" cy="1426945"/>
          </a:xfrm>
          <a:prstGeom prst="rect">
            <a:avLst/>
          </a:prstGeom>
          <a:noFill/>
          <a:ln>
            <a:noFill/>
          </a:ln>
        </p:spPr>
      </p:pic>
      <p:pic>
        <p:nvPicPr>
          <p:cNvPr id="527" name="Google Shape;527;p47"/>
          <p:cNvPicPr preferRelativeResize="0"/>
          <p:nvPr/>
        </p:nvPicPr>
        <p:blipFill rotWithShape="1">
          <a:blip r:embed="rId5">
            <a:alphaModFix/>
          </a:blip>
          <a:srcRect/>
          <a:stretch/>
        </p:blipFill>
        <p:spPr>
          <a:xfrm>
            <a:off x="7204375" y="4302840"/>
            <a:ext cx="1812050" cy="1320999"/>
          </a:xfrm>
          <a:prstGeom prst="rect">
            <a:avLst/>
          </a:prstGeom>
          <a:noFill/>
          <a:ln>
            <a:noFill/>
          </a:ln>
        </p:spPr>
      </p:pic>
      <p:sp>
        <p:nvSpPr>
          <p:cNvPr id="528" name="Google Shape;528;p47"/>
          <p:cNvSpPr/>
          <p:nvPr/>
        </p:nvSpPr>
        <p:spPr>
          <a:xfrm>
            <a:off x="3037200" y="2930756"/>
            <a:ext cx="3187500" cy="894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000000"/>
                </a:solidFill>
                <a:latin typeface="Ubuntu"/>
                <a:ea typeface="Ubuntu"/>
                <a:cs typeface="Ubuntu"/>
                <a:sym typeface="Ubuntu"/>
              </a:rPr>
              <a:t>blood vessel</a:t>
            </a:r>
            <a:endParaRPr sz="2400" b="0" i="0" u="none" strike="noStrike" cap="none">
              <a:solidFill>
                <a:srgbClr val="000000"/>
              </a:solidFill>
              <a:latin typeface="Ubuntu"/>
              <a:ea typeface="Ubuntu"/>
              <a:cs typeface="Ubuntu"/>
              <a:sym typeface="Ubuntu"/>
            </a:endParaRPr>
          </a:p>
        </p:txBody>
      </p:sp>
      <p:sp>
        <p:nvSpPr>
          <p:cNvPr id="529" name="Google Shape;529;p47"/>
          <p:cNvSpPr/>
          <p:nvPr/>
        </p:nvSpPr>
        <p:spPr>
          <a:xfrm>
            <a:off x="3117925" y="4516331"/>
            <a:ext cx="3187500" cy="894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000000"/>
                </a:solidFill>
                <a:latin typeface="Ubuntu"/>
                <a:ea typeface="Ubuntu"/>
                <a:cs typeface="Ubuntu"/>
                <a:sym typeface="Ubuntu"/>
              </a:rPr>
              <a:t>copper vessel</a:t>
            </a:r>
            <a:endParaRPr sz="2400" b="0" i="0" u="none" strike="noStrike" cap="none">
              <a:solidFill>
                <a:srgbClr val="000000"/>
              </a:solidFill>
              <a:latin typeface="Ubuntu"/>
              <a:ea typeface="Ubuntu"/>
              <a:cs typeface="Ubuntu"/>
              <a:sym typeface="Ubuntu"/>
            </a:endParaRPr>
          </a:p>
        </p:txBody>
      </p:sp>
    </p:spTree>
    <p:extLst>
      <p:ext uri="{BB962C8B-B14F-4D97-AF65-F5344CB8AC3E}">
        <p14:creationId xmlns:p14="http://schemas.microsoft.com/office/powerpoint/2010/main" val="14069631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48"/>
          <p:cNvSpPr txBox="1">
            <a:spLocks noGrp="1"/>
          </p:cNvSpPr>
          <p:nvPr>
            <p:ph type="title"/>
          </p:nvPr>
        </p:nvSpPr>
        <p:spPr>
          <a:xfrm>
            <a:off x="838200" y="365125"/>
            <a:ext cx="10802416"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Probability of a sentence (language modelling)</a:t>
            </a:r>
            <a:endParaRPr sz="4400" b="0" i="0" u="none" strike="noStrike" cap="none">
              <a:solidFill>
                <a:srgbClr val="75114A"/>
              </a:solidFill>
              <a:latin typeface="Calibri"/>
              <a:ea typeface="Calibri"/>
              <a:cs typeface="Calibri"/>
              <a:sym typeface="Calibri"/>
            </a:endParaRPr>
          </a:p>
        </p:txBody>
      </p:sp>
      <p:sp>
        <p:nvSpPr>
          <p:cNvPr id="536" name="Google Shape;536;p48"/>
          <p:cNvSpPr txBox="1">
            <a:spLocks noGrp="1"/>
          </p:cNvSpPr>
          <p:nvPr>
            <p:ph type="body" idx="1"/>
          </p:nvPr>
        </p:nvSpPr>
        <p:spPr>
          <a:xfrm>
            <a:off x="838200" y="1825625"/>
            <a:ext cx="10515600" cy="3813175"/>
          </a:xfrm>
          <a:prstGeom prst="rect">
            <a:avLst/>
          </a:prstGeom>
          <a:noFill/>
          <a:ln>
            <a:noFill/>
          </a:ln>
        </p:spPr>
        <p:txBody>
          <a:bodyPr spcFirstLastPara="1" wrap="square" lIns="91425" tIns="91425" rIns="91425" bIns="91425" anchor="t" anchorCtr="0">
            <a:noAutofit/>
          </a:bodyPr>
          <a:lstStyle/>
          <a:p>
            <a:pPr marL="127000" marR="0" lvl="0" indent="0" algn="l" rtl="0">
              <a:lnSpc>
                <a:spcPct val="90000"/>
              </a:lnSpc>
              <a:spcBef>
                <a:spcPts val="4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Recalling the definition of conditional probability</a:t>
            </a:r>
            <a:endParaRPr sz="2400" b="0" i="0" u="none" strike="noStrike" cap="none">
              <a:solidFill>
                <a:srgbClr val="3F3F3F"/>
              </a:solidFill>
              <a:latin typeface="Calibri"/>
              <a:ea typeface="Calibri"/>
              <a:cs typeface="Calibri"/>
              <a:sym typeface="Calibri"/>
            </a:endParaRPr>
          </a:p>
          <a:p>
            <a:pPr marL="127000" marR="0" lvl="0" indent="0" algn="l" rtl="0">
              <a:lnSpc>
                <a:spcPct val="90000"/>
              </a:lnSpc>
              <a:spcBef>
                <a:spcPts val="4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a:p>
            <a:pPr marL="127000" marR="0" lvl="0" indent="0" algn="l" rtl="0">
              <a:lnSpc>
                <a:spcPct val="90000"/>
              </a:lnSpc>
              <a:spcBef>
                <a:spcPts val="4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a:p>
            <a:pPr marL="127000" marR="0" lvl="0" indent="0" algn="l" rtl="0">
              <a:lnSpc>
                <a:spcPct val="90000"/>
              </a:lnSpc>
              <a:spcBef>
                <a:spcPts val="4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a:p>
            <a:pPr marL="127000" marR="0" lvl="0" indent="0" algn="l" rtl="0">
              <a:lnSpc>
                <a:spcPct val="90000"/>
              </a:lnSpc>
              <a:spcBef>
                <a:spcPts val="4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Hence by induction</a:t>
            </a:r>
            <a:endParaRPr sz="2400" b="0" i="0" u="none" strike="noStrike" cap="none">
              <a:solidFill>
                <a:srgbClr val="3F3F3F"/>
              </a:solidFill>
              <a:latin typeface="Calibri"/>
              <a:ea typeface="Calibri"/>
              <a:cs typeface="Calibri"/>
              <a:sym typeface="Calibri"/>
            </a:endParaRPr>
          </a:p>
        </p:txBody>
      </p:sp>
      <p:pic>
        <p:nvPicPr>
          <p:cNvPr id="537" name="Google Shape;537;p48"/>
          <p:cNvPicPr preferRelativeResize="0"/>
          <p:nvPr/>
        </p:nvPicPr>
        <p:blipFill rotWithShape="1">
          <a:blip r:embed="rId3">
            <a:alphaModFix/>
          </a:blip>
          <a:srcRect/>
          <a:stretch/>
        </p:blipFill>
        <p:spPr>
          <a:xfrm>
            <a:off x="2207568" y="2564904"/>
            <a:ext cx="7310585" cy="324915"/>
          </a:xfrm>
          <a:prstGeom prst="rect">
            <a:avLst/>
          </a:prstGeom>
          <a:noFill/>
          <a:ln>
            <a:noFill/>
          </a:ln>
        </p:spPr>
      </p:pic>
      <p:pic>
        <p:nvPicPr>
          <p:cNvPr id="538" name="Google Shape;538;p48"/>
          <p:cNvPicPr preferRelativeResize="0"/>
          <p:nvPr/>
        </p:nvPicPr>
        <p:blipFill rotWithShape="1">
          <a:blip r:embed="rId4">
            <a:alphaModFix/>
          </a:blip>
          <a:srcRect/>
          <a:stretch/>
        </p:blipFill>
        <p:spPr>
          <a:xfrm>
            <a:off x="2207568" y="4065729"/>
            <a:ext cx="6408946" cy="755427"/>
          </a:xfrm>
          <a:prstGeom prst="rect">
            <a:avLst/>
          </a:prstGeom>
          <a:noFill/>
          <a:ln>
            <a:noFill/>
          </a:ln>
        </p:spPr>
      </p:pic>
      <p:sp>
        <p:nvSpPr>
          <p:cNvPr id="539" name="Google Shape;539;p48"/>
          <p:cNvSpPr/>
          <p:nvPr/>
        </p:nvSpPr>
        <p:spPr>
          <a:xfrm>
            <a:off x="8822725" y="4226000"/>
            <a:ext cx="3114000" cy="1492200"/>
          </a:xfrm>
          <a:prstGeom prst="ellipse">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IMPORTANT: Note the order here. e.g.,</a:t>
            </a:r>
            <a:endParaRPr sz="1800"/>
          </a:p>
          <a:p>
            <a:pPr marL="0" lvl="0" indent="0" algn="ctr" rtl="0">
              <a:spcBef>
                <a:spcPts val="0"/>
              </a:spcBef>
              <a:spcAft>
                <a:spcPts val="0"/>
              </a:spcAft>
              <a:buNone/>
            </a:pPr>
            <a:r>
              <a:rPr lang="en-US" sz="1800" i="1"/>
              <a:t>p(w</a:t>
            </a:r>
            <a:r>
              <a:rPr lang="en-US" sz="1800" i="1" baseline="-25000"/>
              <a:t>4</a:t>
            </a:r>
            <a:r>
              <a:rPr lang="en-US" sz="1800" i="1"/>
              <a:t>|w</a:t>
            </a:r>
            <a:r>
              <a:rPr lang="en-US" sz="1800" i="1" baseline="-25000"/>
              <a:t>1</a:t>
            </a:r>
            <a:r>
              <a:rPr lang="en-US" sz="1800" i="1"/>
              <a:t>w</a:t>
            </a:r>
            <a:r>
              <a:rPr lang="en-US" sz="1800" i="1" baseline="-25000"/>
              <a:t>2</a:t>
            </a:r>
            <a:r>
              <a:rPr lang="en-US" sz="1800" i="1"/>
              <a:t>w</a:t>
            </a:r>
            <a:r>
              <a:rPr lang="en-US" sz="1800" i="1" baseline="-25000"/>
              <a:t>3</a:t>
            </a:r>
            <a:r>
              <a:rPr lang="en-US" sz="1800" i="1"/>
              <a:t>)</a:t>
            </a:r>
            <a:endParaRPr sz="1800" i="1"/>
          </a:p>
        </p:txBody>
      </p:sp>
      <p:cxnSp>
        <p:nvCxnSpPr>
          <p:cNvPr id="540" name="Google Shape;540;p48"/>
          <p:cNvCxnSpPr>
            <a:stCxn id="539" idx="1"/>
            <a:endCxn id="537" idx="2"/>
          </p:cNvCxnSpPr>
          <p:nvPr/>
        </p:nvCxnSpPr>
        <p:spPr>
          <a:xfrm rot="10800000">
            <a:off x="5862960" y="2889928"/>
            <a:ext cx="3415800" cy="1554600"/>
          </a:xfrm>
          <a:prstGeom prst="straightConnector1">
            <a:avLst/>
          </a:prstGeom>
          <a:noFill/>
          <a:ln w="38100" cap="flat" cmpd="sng">
            <a:solidFill>
              <a:schemeClr val="dk2"/>
            </a:solidFill>
            <a:prstDash val="solid"/>
            <a:round/>
            <a:headEnd type="none" w="med" len="med"/>
            <a:tailEnd type="stealth" w="med" len="med"/>
          </a:ln>
        </p:spPr>
      </p:cxnSp>
    </p:spTree>
    <p:extLst>
      <p:ext uri="{BB962C8B-B14F-4D97-AF65-F5344CB8AC3E}">
        <p14:creationId xmlns:p14="http://schemas.microsoft.com/office/powerpoint/2010/main" val="15101245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9"/>
                                        </p:tgtEl>
                                        <p:attrNameLst>
                                          <p:attrName>style.visibility</p:attrName>
                                        </p:attrNameLst>
                                      </p:cBhvr>
                                      <p:to>
                                        <p:strVal val="visible"/>
                                      </p:to>
                                    </p:set>
                                    <p:animEffect transition="in" filter="fade">
                                      <p:cBhvr>
                                        <p:cTn id="7" dur="1000"/>
                                        <p:tgtEl>
                                          <p:spTgt spid="539"/>
                                        </p:tgtEl>
                                      </p:cBhvr>
                                    </p:animEffect>
                                  </p:childTnLst>
                                </p:cTn>
                              </p:par>
                              <p:par>
                                <p:cTn id="8" presetID="10" presetClass="entr" presetSubtype="0" fill="hold" nodeType="withEffect">
                                  <p:stCondLst>
                                    <p:cond delay="0"/>
                                  </p:stCondLst>
                                  <p:childTnLst>
                                    <p:set>
                                      <p:cBhvr>
                                        <p:cTn id="9" dur="1" fill="hold">
                                          <p:stCondLst>
                                            <p:cond delay="0"/>
                                          </p:stCondLst>
                                        </p:cTn>
                                        <p:tgtEl>
                                          <p:spTgt spid="540"/>
                                        </p:tgtEl>
                                        <p:attrNameLst>
                                          <p:attrName>style.visibility</p:attrName>
                                        </p:attrNameLst>
                                      </p:cBhvr>
                                      <p:to>
                                        <p:strVal val="visible"/>
                                      </p:to>
                                    </p:set>
                                    <p:animEffect transition="in" filter="fade">
                                      <p:cBhvr>
                                        <p:cTn id="10" dur="1000"/>
                                        <p:tgtEl>
                                          <p:spTgt spid="5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49"/>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N-gram approximation</a:t>
            </a:r>
            <a:endParaRPr sz="4400" b="0" i="0" u="none" strike="noStrike" cap="none">
              <a:solidFill>
                <a:srgbClr val="75114A"/>
              </a:solidFill>
              <a:latin typeface="Calibri"/>
              <a:ea typeface="Calibri"/>
              <a:cs typeface="Calibri"/>
              <a:sym typeface="Calibri"/>
            </a:endParaRPr>
          </a:p>
        </p:txBody>
      </p:sp>
      <p:sp>
        <p:nvSpPr>
          <p:cNvPr id="547" name="Google Shape;547;p49"/>
          <p:cNvSpPr txBox="1">
            <a:spLocks noGrp="1"/>
          </p:cNvSpPr>
          <p:nvPr>
            <p:ph type="body" idx="1"/>
          </p:nvPr>
        </p:nvSpPr>
        <p:spPr>
          <a:xfrm>
            <a:off x="838200" y="1825625"/>
            <a:ext cx="10515600" cy="3813175"/>
          </a:xfrm>
          <a:prstGeom prst="rect">
            <a:avLst/>
          </a:prstGeom>
          <a:noFill/>
          <a:ln>
            <a:noFill/>
          </a:ln>
        </p:spPr>
        <p:txBody>
          <a:bodyPr spcFirstLastPara="1" wrap="square" lIns="91425" tIns="91425" rIns="91425" bIns="91425" anchor="t" anchorCtr="0">
            <a:noAutofit/>
          </a:bodyPr>
          <a:lstStyle/>
          <a:p>
            <a:pPr marL="127000" marR="0" lvl="0" indent="0" algn="l" rtl="0">
              <a:lnSpc>
                <a:spcPct val="90000"/>
              </a:lnSpc>
              <a:spcBef>
                <a:spcPts val="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As seen already ‘data sparsity’ is a major issue, this is nearly impossible for long-sequences of words (n-grams)</a:t>
            </a:r>
            <a:endParaRPr sz="2400" b="0" i="0" u="none" strike="noStrike" cap="none">
              <a:solidFill>
                <a:srgbClr val="3F3F3F"/>
              </a:solidFill>
              <a:latin typeface="Calibri"/>
              <a:ea typeface="Calibri"/>
              <a:cs typeface="Calibri"/>
              <a:sym typeface="Calibri"/>
            </a:endParaRPr>
          </a:p>
          <a:p>
            <a:pPr marL="127000" marR="0" lvl="0" indent="0" algn="l" rtl="0">
              <a:lnSpc>
                <a:spcPct val="90000"/>
              </a:lnSpc>
              <a:spcBef>
                <a:spcPts val="600"/>
              </a:spcBef>
              <a:spcAft>
                <a:spcPts val="60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Solution: Approximate using a fixed window of previous words</a:t>
            </a:r>
            <a:endParaRPr sz="2400" b="0" i="0" u="none" strike="noStrike" cap="none">
              <a:solidFill>
                <a:srgbClr val="3F3F3F"/>
              </a:solidFill>
              <a:latin typeface="Calibri"/>
              <a:ea typeface="Calibri"/>
              <a:cs typeface="Calibri"/>
              <a:sym typeface="Calibri"/>
            </a:endParaRPr>
          </a:p>
        </p:txBody>
      </p:sp>
      <p:pic>
        <p:nvPicPr>
          <p:cNvPr id="548" name="Google Shape;548;p49"/>
          <p:cNvPicPr preferRelativeResize="0"/>
          <p:nvPr/>
        </p:nvPicPr>
        <p:blipFill rotWithShape="1">
          <a:blip r:embed="rId3">
            <a:alphaModFix/>
          </a:blip>
          <a:srcRect/>
          <a:stretch/>
        </p:blipFill>
        <p:spPr>
          <a:xfrm>
            <a:off x="1991544" y="3204460"/>
            <a:ext cx="6974928" cy="728841"/>
          </a:xfrm>
          <a:prstGeom prst="rect">
            <a:avLst/>
          </a:prstGeom>
          <a:noFill/>
          <a:ln>
            <a:noFill/>
          </a:ln>
        </p:spPr>
      </p:pic>
      <p:grpSp>
        <p:nvGrpSpPr>
          <p:cNvPr id="549" name="Google Shape;549;p49"/>
          <p:cNvGrpSpPr/>
          <p:nvPr/>
        </p:nvGrpSpPr>
        <p:grpSpPr>
          <a:xfrm>
            <a:off x="6876928" y="4007048"/>
            <a:ext cx="3178200" cy="1798216"/>
            <a:chOff x="5352600" y="4133825"/>
            <a:chExt cx="3178200" cy="1958243"/>
          </a:xfrm>
        </p:grpSpPr>
        <p:sp>
          <p:nvSpPr>
            <p:cNvPr id="550" name="Google Shape;550;p49"/>
            <p:cNvSpPr/>
            <p:nvPr/>
          </p:nvSpPr>
          <p:spPr>
            <a:xfrm>
              <a:off x="5352600" y="4910525"/>
              <a:ext cx="3178200" cy="1181543"/>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000000"/>
                  </a:solidFill>
                  <a:latin typeface="Ubuntu"/>
                  <a:ea typeface="Ubuntu"/>
                  <a:cs typeface="Ubuntu"/>
                  <a:sym typeface="Ubuntu"/>
                </a:rPr>
                <a:t>Look back only </a:t>
              </a:r>
              <a:r>
                <a:rPr lang="en-US" sz="2000" b="0" i="1" u="none" strike="noStrike" cap="none">
                  <a:solidFill>
                    <a:srgbClr val="000000"/>
                  </a:solidFill>
                  <a:latin typeface="Ubuntu"/>
                  <a:ea typeface="Ubuntu"/>
                  <a:cs typeface="Ubuntu"/>
                  <a:sym typeface="Ubuntu"/>
                </a:rPr>
                <a:t>m - 1</a:t>
              </a:r>
              <a:r>
                <a:rPr lang="en-US" sz="2000" b="0" i="0" u="none" strike="noStrike" cap="none">
                  <a:solidFill>
                    <a:srgbClr val="000000"/>
                  </a:solidFill>
                  <a:latin typeface="Ubuntu"/>
                  <a:ea typeface="Ubuntu"/>
                  <a:cs typeface="Ubuntu"/>
                  <a:sym typeface="Ubuntu"/>
                </a:rPr>
                <a:t> words</a:t>
              </a:r>
              <a:endParaRPr sz="2000" b="0" i="0" u="none" strike="noStrike" cap="none">
                <a:solidFill>
                  <a:srgbClr val="000000"/>
                </a:solidFill>
                <a:latin typeface="Ubuntu"/>
                <a:ea typeface="Ubuntu"/>
                <a:cs typeface="Ubuntu"/>
                <a:sym typeface="Ubuntu"/>
              </a:endParaRPr>
            </a:p>
          </p:txBody>
        </p:sp>
        <p:cxnSp>
          <p:nvCxnSpPr>
            <p:cNvPr id="551" name="Google Shape;551;p49"/>
            <p:cNvCxnSpPr>
              <a:stCxn id="550" idx="0"/>
            </p:cNvCxnSpPr>
            <p:nvPr/>
          </p:nvCxnSpPr>
          <p:spPr>
            <a:xfrm rot="10800000">
              <a:off x="6487500" y="4133825"/>
              <a:ext cx="454200" cy="776700"/>
            </a:xfrm>
            <a:prstGeom prst="straightConnector1">
              <a:avLst/>
            </a:prstGeom>
            <a:noFill/>
            <a:ln w="28575" cap="flat" cmpd="sng">
              <a:solidFill>
                <a:schemeClr val="dk2"/>
              </a:solidFill>
              <a:prstDash val="solid"/>
              <a:round/>
              <a:headEnd type="none" w="sm" len="sm"/>
              <a:tailEnd type="stealth" w="lg" len="lg"/>
            </a:ln>
          </p:spPr>
        </p:cxnSp>
      </p:grpSp>
      <p:sp>
        <p:nvSpPr>
          <p:cNvPr id="552" name="Google Shape;552;p49"/>
          <p:cNvSpPr/>
          <p:nvPr/>
        </p:nvSpPr>
        <p:spPr>
          <a:xfrm>
            <a:off x="2207568" y="4151064"/>
            <a:ext cx="3111886" cy="16542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000000"/>
                </a:solidFill>
                <a:latin typeface="Ubuntu"/>
                <a:ea typeface="Ubuntu"/>
                <a:cs typeface="Ubuntu"/>
                <a:sym typeface="Ubuntu"/>
              </a:rPr>
              <a:t>1-gram = unigram</a:t>
            </a:r>
            <a:endParaRPr sz="2000" b="0" i="0" u="none" strike="noStrike" cap="none">
              <a:solidFill>
                <a:srgbClr val="000000"/>
              </a:solidFill>
              <a:latin typeface="Ubuntu"/>
              <a:ea typeface="Ubuntu"/>
              <a:cs typeface="Ubuntu"/>
              <a:sym typeface="Ubuntu"/>
            </a:endParaRPr>
          </a:p>
          <a:p>
            <a:pPr marL="0" marR="0" lvl="0" indent="0" algn="ctr" rtl="0">
              <a:lnSpc>
                <a:spcPct val="100000"/>
              </a:lnSpc>
              <a:spcBef>
                <a:spcPts val="0"/>
              </a:spcBef>
              <a:spcAft>
                <a:spcPts val="0"/>
              </a:spcAft>
              <a:buNone/>
            </a:pPr>
            <a:r>
              <a:rPr lang="en-US" sz="2000" b="0" i="0" u="none" strike="noStrike" cap="none">
                <a:solidFill>
                  <a:srgbClr val="000000"/>
                </a:solidFill>
                <a:latin typeface="Ubuntu"/>
                <a:ea typeface="Ubuntu"/>
                <a:cs typeface="Ubuntu"/>
                <a:sym typeface="Ubuntu"/>
              </a:rPr>
              <a:t>2-gram = bigram</a:t>
            </a:r>
            <a:endParaRPr sz="2000" b="0" i="0" u="none" strike="noStrike" cap="none">
              <a:solidFill>
                <a:srgbClr val="000000"/>
              </a:solidFill>
              <a:latin typeface="Ubuntu"/>
              <a:ea typeface="Ubuntu"/>
              <a:cs typeface="Ubuntu"/>
              <a:sym typeface="Ubuntu"/>
            </a:endParaRPr>
          </a:p>
          <a:p>
            <a:pPr marL="0" marR="0" lvl="0" indent="0" algn="ctr" rtl="0">
              <a:lnSpc>
                <a:spcPct val="100000"/>
              </a:lnSpc>
              <a:spcBef>
                <a:spcPts val="0"/>
              </a:spcBef>
              <a:spcAft>
                <a:spcPts val="0"/>
              </a:spcAft>
              <a:buNone/>
            </a:pPr>
            <a:r>
              <a:rPr lang="en-US" sz="2000" b="0" i="0" u="none" strike="noStrike" cap="none">
                <a:solidFill>
                  <a:srgbClr val="000000"/>
                </a:solidFill>
                <a:latin typeface="Ubuntu"/>
                <a:ea typeface="Ubuntu"/>
                <a:cs typeface="Ubuntu"/>
                <a:sym typeface="Ubuntu"/>
              </a:rPr>
              <a:t>3-gram = trigram</a:t>
            </a:r>
            <a:endParaRPr sz="2000" b="0" i="0" u="none" strike="noStrike" cap="none">
              <a:solidFill>
                <a:srgbClr val="000000"/>
              </a:solidFill>
              <a:latin typeface="Ubuntu"/>
              <a:ea typeface="Ubuntu"/>
              <a:cs typeface="Ubuntu"/>
              <a:sym typeface="Ubuntu"/>
            </a:endParaRPr>
          </a:p>
          <a:p>
            <a:pPr marL="0" marR="0" lvl="0" indent="0" algn="ctr" rtl="0">
              <a:lnSpc>
                <a:spcPct val="100000"/>
              </a:lnSpc>
              <a:spcBef>
                <a:spcPts val="0"/>
              </a:spcBef>
              <a:spcAft>
                <a:spcPts val="0"/>
              </a:spcAft>
              <a:buNone/>
            </a:pPr>
            <a:r>
              <a:rPr lang="en-US" sz="2000" b="0" i="0" u="none" strike="noStrike" cap="none">
                <a:solidFill>
                  <a:srgbClr val="000000"/>
                </a:solidFill>
                <a:latin typeface="Ubuntu"/>
                <a:ea typeface="Ubuntu"/>
                <a:cs typeface="Ubuntu"/>
                <a:sym typeface="Ubuntu"/>
              </a:rPr>
              <a:t>4-gram = four-gram</a:t>
            </a:r>
            <a:endParaRPr sz="2000" b="0" i="0" u="none" strike="noStrike" cap="none">
              <a:solidFill>
                <a:srgbClr val="000000"/>
              </a:solidFill>
              <a:latin typeface="Ubuntu"/>
              <a:ea typeface="Ubuntu"/>
              <a:cs typeface="Ubuntu"/>
              <a:sym typeface="Ubuntu"/>
            </a:endParaRPr>
          </a:p>
          <a:p>
            <a:pPr marL="0" marR="0" lvl="0" indent="0" algn="ctr" rtl="0">
              <a:lnSpc>
                <a:spcPct val="100000"/>
              </a:lnSpc>
              <a:spcBef>
                <a:spcPts val="0"/>
              </a:spcBef>
              <a:spcAft>
                <a:spcPts val="0"/>
              </a:spcAft>
              <a:buNone/>
            </a:pPr>
            <a:r>
              <a:rPr lang="en-US" sz="2000" b="0" i="0" u="none" strike="noStrike" cap="none">
                <a:solidFill>
                  <a:srgbClr val="000000"/>
                </a:solidFill>
                <a:latin typeface="Ubuntu"/>
                <a:ea typeface="Ubuntu"/>
                <a:cs typeface="Ubuntu"/>
                <a:sym typeface="Ubuntu"/>
              </a:rPr>
              <a:t>etc.</a:t>
            </a:r>
            <a:endParaRPr sz="2000" b="0" i="0" u="none" strike="noStrike" cap="none">
              <a:solidFill>
                <a:srgbClr val="000000"/>
              </a:solidFill>
              <a:latin typeface="Ubuntu"/>
              <a:ea typeface="Ubuntu"/>
              <a:cs typeface="Ubuntu"/>
              <a:sym typeface="Ubuntu"/>
            </a:endParaRPr>
          </a:p>
        </p:txBody>
      </p:sp>
    </p:spTree>
    <p:extLst>
      <p:ext uri="{BB962C8B-B14F-4D97-AF65-F5344CB8AC3E}">
        <p14:creationId xmlns:p14="http://schemas.microsoft.com/office/powerpoint/2010/main" val="22280218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9"/>
                                        </p:tgtEl>
                                        <p:attrNameLst>
                                          <p:attrName>style.visibility</p:attrName>
                                        </p:attrNameLst>
                                      </p:cBhvr>
                                      <p:to>
                                        <p:strVal val="visible"/>
                                      </p:to>
                                    </p:set>
                                    <p:animEffect transition="in" filter="fade">
                                      <p:cBhvr>
                                        <p:cTn id="7" dur="1000"/>
                                        <p:tgtEl>
                                          <p:spTgt spid="5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2"/>
                                        </p:tgtEl>
                                        <p:attrNameLst>
                                          <p:attrName>style.visibility</p:attrName>
                                        </p:attrNameLst>
                                      </p:cBhvr>
                                      <p:to>
                                        <p:strVal val="visible"/>
                                      </p:to>
                                    </p:set>
                                    <p:animEffect transition="in" filter="fade">
                                      <p:cBhvr>
                                        <p:cTn id="12" dur="1000"/>
                                        <p:tgtEl>
                                          <p:spTgt spid="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50"/>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Example corpus</a:t>
            </a:r>
            <a:endParaRPr sz="4400" b="0" i="0" u="none" strike="noStrike" cap="none">
              <a:solidFill>
                <a:srgbClr val="75114A"/>
              </a:solidFill>
              <a:latin typeface="Calibri"/>
              <a:ea typeface="Calibri"/>
              <a:cs typeface="Calibri"/>
              <a:sym typeface="Calibri"/>
            </a:endParaRPr>
          </a:p>
        </p:txBody>
      </p:sp>
      <p:sp>
        <p:nvSpPr>
          <p:cNvPr id="559" name="Google Shape;559;p50"/>
          <p:cNvSpPr txBox="1">
            <a:spLocks noGrp="1"/>
          </p:cNvSpPr>
          <p:nvPr>
            <p:ph type="body" idx="1"/>
          </p:nvPr>
        </p:nvSpPr>
        <p:spPr>
          <a:xfrm>
            <a:off x="838200" y="1825625"/>
            <a:ext cx="10515600" cy="3813175"/>
          </a:xfrm>
          <a:prstGeom prst="rect">
            <a:avLst/>
          </a:prstGeom>
          <a:noFill/>
          <a:ln>
            <a:noFill/>
          </a:ln>
        </p:spPr>
        <p:txBody>
          <a:bodyPr spcFirstLastPara="1" wrap="square" lIns="91425" tIns="91425" rIns="91425" bIns="91425" anchor="t" anchorCtr="0">
            <a:noAutofit/>
          </a:bodyPr>
          <a:lstStyle/>
          <a:p>
            <a:pPr marL="127000" marR="0" lvl="0" indent="0" algn="l" rtl="0">
              <a:lnSpc>
                <a:spcPct val="90000"/>
              </a:lnSpc>
              <a:spcBef>
                <a:spcPts val="0"/>
              </a:spcBef>
              <a:spcAft>
                <a:spcPts val="0"/>
              </a:spcAft>
              <a:buClr>
                <a:srgbClr val="3F3F3F"/>
              </a:buClr>
              <a:buSzPts val="2800"/>
              <a:buFont typeface="Arial"/>
              <a:buNone/>
            </a:pPr>
            <a:r>
              <a:rPr lang="en-US" sz="2400" b="0" i="1" u="none" strike="noStrike" cap="none">
                <a:solidFill>
                  <a:srgbClr val="3F3F3F"/>
                </a:solidFill>
                <a:latin typeface="Calibri"/>
                <a:ea typeface="Calibri"/>
                <a:cs typeface="Calibri"/>
                <a:sym typeface="Calibri"/>
              </a:rPr>
              <a:t>Do you like green eggs and ham?</a:t>
            </a:r>
            <a:endParaRPr sz="2400" b="0" i="1" u="none" strike="noStrike" cap="none">
              <a:solidFill>
                <a:srgbClr val="3F3F3F"/>
              </a:solidFill>
              <a:latin typeface="Calibri"/>
              <a:ea typeface="Calibri"/>
              <a:cs typeface="Calibri"/>
              <a:sym typeface="Calibri"/>
            </a:endParaRPr>
          </a:p>
          <a:p>
            <a:pPr marL="127000" marR="0" lvl="0" indent="0" algn="l" rtl="0">
              <a:lnSpc>
                <a:spcPct val="90000"/>
              </a:lnSpc>
              <a:spcBef>
                <a:spcPts val="600"/>
              </a:spcBef>
              <a:spcAft>
                <a:spcPts val="0"/>
              </a:spcAft>
              <a:buClr>
                <a:srgbClr val="3F3F3F"/>
              </a:buClr>
              <a:buSzPts val="2800"/>
              <a:buFont typeface="Arial"/>
              <a:buNone/>
            </a:pPr>
            <a:r>
              <a:rPr lang="en-US" sz="2400" b="0" i="1" u="none" strike="noStrike" cap="none">
                <a:solidFill>
                  <a:srgbClr val="3F3F3F"/>
                </a:solidFill>
                <a:latin typeface="Calibri"/>
                <a:ea typeface="Calibri"/>
                <a:cs typeface="Calibri"/>
                <a:sym typeface="Calibri"/>
              </a:rPr>
              <a:t>I do not like them, Sam-I-am. </a:t>
            </a:r>
            <a:endParaRPr sz="2400" b="0" i="1" u="none" strike="noStrike" cap="none">
              <a:solidFill>
                <a:srgbClr val="3F3F3F"/>
              </a:solidFill>
              <a:latin typeface="Calibri"/>
              <a:ea typeface="Calibri"/>
              <a:cs typeface="Calibri"/>
              <a:sym typeface="Calibri"/>
            </a:endParaRPr>
          </a:p>
          <a:p>
            <a:pPr marL="127000" marR="0" lvl="0" indent="0" algn="l" rtl="0">
              <a:lnSpc>
                <a:spcPct val="90000"/>
              </a:lnSpc>
              <a:spcBef>
                <a:spcPts val="600"/>
              </a:spcBef>
              <a:spcAft>
                <a:spcPts val="0"/>
              </a:spcAft>
              <a:buClr>
                <a:srgbClr val="3F3F3F"/>
              </a:buClr>
              <a:buSzPts val="2800"/>
              <a:buFont typeface="Arial"/>
              <a:buNone/>
            </a:pPr>
            <a:r>
              <a:rPr lang="en-US" sz="2400" b="0" i="1" u="none" strike="noStrike" cap="none">
                <a:solidFill>
                  <a:srgbClr val="3F3F3F"/>
                </a:solidFill>
                <a:latin typeface="Calibri"/>
                <a:ea typeface="Calibri"/>
                <a:cs typeface="Calibri"/>
                <a:sym typeface="Calibri"/>
              </a:rPr>
              <a:t>I do not like green eggs and ham.</a:t>
            </a:r>
            <a:endParaRPr sz="2400" b="0" i="1" u="none" strike="noStrike" cap="none">
              <a:solidFill>
                <a:srgbClr val="3F3F3F"/>
              </a:solidFill>
              <a:latin typeface="Calibri"/>
              <a:ea typeface="Calibri"/>
              <a:cs typeface="Calibri"/>
              <a:sym typeface="Calibri"/>
            </a:endParaRPr>
          </a:p>
          <a:p>
            <a:pPr marL="127000" marR="0" lvl="0" indent="0" algn="l" rtl="0">
              <a:lnSpc>
                <a:spcPct val="90000"/>
              </a:lnSpc>
              <a:spcBef>
                <a:spcPts val="600"/>
              </a:spcBef>
              <a:spcAft>
                <a:spcPts val="0"/>
              </a:spcAft>
              <a:buClr>
                <a:srgbClr val="3F3F3F"/>
              </a:buClr>
              <a:buSzPts val="2800"/>
              <a:buFont typeface="Arial"/>
              <a:buNone/>
            </a:pPr>
            <a:r>
              <a:rPr lang="en-US" sz="2400" b="0" i="1" u="none" strike="noStrike" cap="none">
                <a:solidFill>
                  <a:srgbClr val="3F3F3F"/>
                </a:solidFill>
                <a:latin typeface="Calibri"/>
                <a:ea typeface="Calibri"/>
                <a:cs typeface="Calibri"/>
                <a:sym typeface="Calibri"/>
              </a:rPr>
              <a:t>Would you like them here or there?</a:t>
            </a:r>
            <a:endParaRPr sz="2400" b="0" i="1" u="none" strike="noStrike" cap="none">
              <a:solidFill>
                <a:srgbClr val="3F3F3F"/>
              </a:solidFill>
              <a:latin typeface="Calibri"/>
              <a:ea typeface="Calibri"/>
              <a:cs typeface="Calibri"/>
              <a:sym typeface="Calibri"/>
            </a:endParaRPr>
          </a:p>
          <a:p>
            <a:pPr marL="127000" marR="0" lvl="0" indent="0" algn="l" rtl="0">
              <a:lnSpc>
                <a:spcPct val="90000"/>
              </a:lnSpc>
              <a:spcBef>
                <a:spcPts val="600"/>
              </a:spcBef>
              <a:spcAft>
                <a:spcPts val="0"/>
              </a:spcAft>
              <a:buClr>
                <a:srgbClr val="3F3F3F"/>
              </a:buClr>
              <a:buSzPts val="2800"/>
              <a:buFont typeface="Arial"/>
              <a:buNone/>
            </a:pPr>
            <a:r>
              <a:rPr lang="en-US" sz="2400" b="0" i="1" u="none" strike="noStrike" cap="none">
                <a:solidFill>
                  <a:srgbClr val="3F3F3F"/>
                </a:solidFill>
                <a:latin typeface="Calibri"/>
                <a:ea typeface="Calibri"/>
                <a:cs typeface="Calibri"/>
                <a:sym typeface="Calibri"/>
              </a:rPr>
              <a:t>I would not like them here or there. </a:t>
            </a:r>
            <a:endParaRPr sz="2400" b="0" i="1" u="none" strike="noStrike" cap="none">
              <a:solidFill>
                <a:srgbClr val="3F3F3F"/>
              </a:solidFill>
              <a:latin typeface="Calibri"/>
              <a:ea typeface="Calibri"/>
              <a:cs typeface="Calibri"/>
              <a:sym typeface="Calibri"/>
            </a:endParaRPr>
          </a:p>
          <a:p>
            <a:pPr marL="127000" marR="0" lvl="0" indent="0" algn="l" rtl="0">
              <a:lnSpc>
                <a:spcPct val="90000"/>
              </a:lnSpc>
              <a:spcBef>
                <a:spcPts val="600"/>
              </a:spcBef>
              <a:spcAft>
                <a:spcPts val="0"/>
              </a:spcAft>
              <a:buClr>
                <a:srgbClr val="3F3F3F"/>
              </a:buClr>
              <a:buSzPts val="2800"/>
              <a:buFont typeface="Arial"/>
              <a:buNone/>
            </a:pPr>
            <a:r>
              <a:rPr lang="en-US" sz="2400" b="0" i="1" u="none" strike="noStrike" cap="none">
                <a:solidFill>
                  <a:srgbClr val="3F3F3F"/>
                </a:solidFill>
                <a:latin typeface="Calibri"/>
                <a:ea typeface="Calibri"/>
                <a:cs typeface="Calibri"/>
                <a:sym typeface="Calibri"/>
              </a:rPr>
              <a:t>I would not like them anywhere. </a:t>
            </a:r>
            <a:endParaRPr sz="2400" b="0" i="1" u="none" strike="noStrike" cap="none">
              <a:solidFill>
                <a:srgbClr val="3F3F3F"/>
              </a:solidFill>
              <a:latin typeface="Calibri"/>
              <a:ea typeface="Calibri"/>
              <a:cs typeface="Calibri"/>
              <a:sym typeface="Calibri"/>
            </a:endParaRPr>
          </a:p>
          <a:p>
            <a:pPr marL="127000" marR="0" lvl="0" indent="0" algn="l" rtl="0">
              <a:lnSpc>
                <a:spcPct val="90000"/>
              </a:lnSpc>
              <a:spcBef>
                <a:spcPts val="600"/>
              </a:spcBef>
              <a:spcAft>
                <a:spcPts val="0"/>
              </a:spcAft>
              <a:buClr>
                <a:srgbClr val="3F3F3F"/>
              </a:buClr>
              <a:buSzPts val="2800"/>
              <a:buFont typeface="Arial"/>
              <a:buNone/>
            </a:pPr>
            <a:r>
              <a:rPr lang="en-US" sz="2400" b="0" i="1" u="none" strike="noStrike" cap="none">
                <a:solidFill>
                  <a:srgbClr val="3F3F3F"/>
                </a:solidFill>
                <a:latin typeface="Calibri"/>
                <a:ea typeface="Calibri"/>
                <a:cs typeface="Calibri"/>
                <a:sym typeface="Calibri"/>
              </a:rPr>
              <a:t>I do not like green eggs and ham. </a:t>
            </a:r>
            <a:endParaRPr sz="2400" b="0" i="1" u="none" strike="noStrike" cap="none">
              <a:solidFill>
                <a:srgbClr val="3F3F3F"/>
              </a:solidFill>
              <a:latin typeface="Calibri"/>
              <a:ea typeface="Calibri"/>
              <a:cs typeface="Calibri"/>
              <a:sym typeface="Calibri"/>
            </a:endParaRPr>
          </a:p>
          <a:p>
            <a:pPr marL="127000" marR="0" lvl="0" indent="0" algn="l" rtl="0">
              <a:lnSpc>
                <a:spcPct val="90000"/>
              </a:lnSpc>
              <a:spcBef>
                <a:spcPts val="600"/>
              </a:spcBef>
              <a:spcAft>
                <a:spcPts val="0"/>
              </a:spcAft>
              <a:buClr>
                <a:srgbClr val="3F3F3F"/>
              </a:buClr>
              <a:buSzPts val="2800"/>
              <a:buFont typeface="Arial"/>
              <a:buNone/>
            </a:pPr>
            <a:r>
              <a:rPr lang="en-US" sz="2400" b="0" i="1" u="none" strike="noStrike" cap="none">
                <a:solidFill>
                  <a:srgbClr val="3F3F3F"/>
                </a:solidFill>
                <a:latin typeface="Calibri"/>
                <a:ea typeface="Calibri"/>
                <a:cs typeface="Calibri"/>
                <a:sym typeface="Calibri"/>
              </a:rPr>
              <a:t>I do not like them Sam-I-am.</a:t>
            </a:r>
            <a:endParaRPr sz="2400" b="0" i="1" u="none" strike="noStrike" cap="none">
              <a:solidFill>
                <a:srgbClr val="3F3F3F"/>
              </a:solidFill>
              <a:latin typeface="Calibri"/>
              <a:ea typeface="Calibri"/>
              <a:cs typeface="Calibri"/>
              <a:sym typeface="Calibri"/>
            </a:endParaRPr>
          </a:p>
          <a:p>
            <a:pPr marL="342900" marR="0" lvl="0" indent="-215900" algn="l" rtl="0">
              <a:lnSpc>
                <a:spcPct val="90000"/>
              </a:lnSpc>
              <a:spcBef>
                <a:spcPts val="1000"/>
              </a:spcBef>
              <a:spcAft>
                <a:spcPts val="0"/>
              </a:spcAft>
              <a:buClr>
                <a:srgbClr val="3F3F3F"/>
              </a:buClr>
              <a:buSzPts val="2800"/>
              <a:buFont typeface="Arial"/>
              <a:buNone/>
            </a:pPr>
            <a:endParaRPr sz="2800" b="0"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17943805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50"/>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Human Language as a Social Tool</a:t>
            </a:r>
            <a:endParaRPr/>
          </a:p>
        </p:txBody>
      </p:sp>
      <p:pic>
        <p:nvPicPr>
          <p:cNvPr id="619" name="Google Shape;619;p50" descr="http://www.iflscience.com/sites/www.iflscience.com/files/blog/%5Bnid%5D/MIDDLE%20teaching.jpg"/>
          <p:cNvPicPr preferRelativeResize="0"/>
          <p:nvPr/>
        </p:nvPicPr>
        <p:blipFill rotWithShape="1">
          <a:blip r:embed="rId3">
            <a:alphaModFix/>
          </a:blip>
          <a:srcRect/>
          <a:stretch/>
        </p:blipFill>
        <p:spPr>
          <a:xfrm>
            <a:off x="2663297" y="1340767"/>
            <a:ext cx="6865418" cy="417646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5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Bigram counts</a:t>
            </a:r>
            <a:endParaRPr sz="4400" b="0" i="0" u="none" strike="noStrike" cap="none">
              <a:solidFill>
                <a:srgbClr val="75114A"/>
              </a:solidFill>
              <a:latin typeface="Calibri"/>
              <a:ea typeface="Calibri"/>
              <a:cs typeface="Calibri"/>
              <a:sym typeface="Calibri"/>
            </a:endParaRPr>
          </a:p>
        </p:txBody>
      </p:sp>
      <p:graphicFrame>
        <p:nvGraphicFramePr>
          <p:cNvPr id="566" name="Google Shape;566;p51"/>
          <p:cNvGraphicFramePr/>
          <p:nvPr/>
        </p:nvGraphicFramePr>
        <p:xfrm>
          <a:off x="1898935" y="1995414"/>
          <a:ext cx="3000000" cy="3000000"/>
        </p:xfrm>
        <a:graphic>
          <a:graphicData uri="http://schemas.openxmlformats.org/drawingml/2006/table">
            <a:tbl>
              <a:tblPr>
                <a:noFill/>
              </a:tblPr>
              <a:tblGrid>
                <a:gridCol w="142340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1158475">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1513225">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tblGrid>
              <a:tr h="357925">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and there</a:t>
                      </a:r>
                      <a:endParaRPr sz="1400" i="1"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1</a:t>
                      </a:r>
                      <a:endParaRPr sz="1400"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here or</a:t>
                      </a:r>
                      <a:endParaRPr sz="1400" i="1"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1</a:t>
                      </a:r>
                      <a:endParaRPr sz="1400"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them Sam-I-am</a:t>
                      </a:r>
                      <a:endParaRPr sz="1400" i="1"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2</a:t>
                      </a:r>
                      <a:endParaRPr sz="1400"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and ham</a:t>
                      </a:r>
                      <a:endParaRPr sz="1400" i="1"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3</a:t>
                      </a:r>
                      <a:endParaRPr sz="1400"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I do</a:t>
                      </a:r>
                      <a:endParaRPr sz="1400" i="1"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4</a:t>
                      </a:r>
                      <a:endParaRPr sz="1400"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them here</a:t>
                      </a:r>
                      <a:endParaRPr sz="1400" i="1"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2</a:t>
                      </a:r>
                      <a:endParaRPr sz="1400"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do you</a:t>
                      </a:r>
                      <a:endParaRPr sz="1400" i="1"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1</a:t>
                      </a:r>
                      <a:endParaRPr sz="1400"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I would</a:t>
                      </a:r>
                      <a:endParaRPr sz="1400" i="1"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2</a:t>
                      </a:r>
                      <a:endParaRPr sz="1400"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them anywhere</a:t>
                      </a:r>
                      <a:endParaRPr sz="1400" i="1"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1</a:t>
                      </a:r>
                      <a:endParaRPr sz="1400"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do not</a:t>
                      </a:r>
                      <a:endParaRPr sz="1400" i="1"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4</a:t>
                      </a:r>
                      <a:endParaRPr sz="1400"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like green</a:t>
                      </a:r>
                      <a:endParaRPr sz="1400" i="1"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3</a:t>
                      </a:r>
                      <a:endParaRPr sz="1400"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would you</a:t>
                      </a:r>
                      <a:endParaRPr sz="1400" i="1"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1</a:t>
                      </a:r>
                      <a:endParaRPr sz="1400"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eggs and</a:t>
                      </a:r>
                      <a:endParaRPr sz="1400" i="1"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3</a:t>
                      </a:r>
                      <a:endParaRPr sz="1400"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like them</a:t>
                      </a:r>
                      <a:endParaRPr sz="1400" i="1"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5</a:t>
                      </a:r>
                      <a:endParaRPr sz="1400"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would not</a:t>
                      </a:r>
                      <a:endParaRPr sz="1400" i="1"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2</a:t>
                      </a:r>
                      <a:endParaRPr sz="1400"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green eggs</a:t>
                      </a:r>
                      <a:endParaRPr sz="1400" i="1"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3</a:t>
                      </a:r>
                      <a:endParaRPr sz="1400"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not like</a:t>
                      </a:r>
                      <a:endParaRPr sz="1400" i="1"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6</a:t>
                      </a:r>
                      <a:endParaRPr sz="1400"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you like</a:t>
                      </a:r>
                      <a:endParaRPr sz="1400" i="1"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2</a:t>
                      </a:r>
                      <a:endParaRPr sz="1400"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here and</a:t>
                      </a:r>
                      <a:endParaRPr sz="1400" i="1"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1</a:t>
                      </a:r>
                      <a:endParaRPr sz="1400"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latin typeface="Ubuntu"/>
                          <a:ea typeface="Ubuntu"/>
                          <a:cs typeface="Ubuntu"/>
                          <a:sym typeface="Ubuntu"/>
                        </a:rPr>
                        <a:t>or there</a:t>
                      </a:r>
                      <a:endParaRPr sz="1400" i="1"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1</a:t>
                      </a:r>
                      <a:endParaRPr sz="1400"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i="1"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590123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5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Bigram probabilities</a:t>
            </a:r>
            <a:endParaRPr sz="4400" b="0" i="0" u="none" strike="noStrike" cap="none">
              <a:solidFill>
                <a:srgbClr val="75114A"/>
              </a:solidFill>
              <a:latin typeface="Calibri"/>
              <a:ea typeface="Calibri"/>
              <a:cs typeface="Calibri"/>
              <a:sym typeface="Calibri"/>
            </a:endParaRPr>
          </a:p>
        </p:txBody>
      </p:sp>
      <p:sp>
        <p:nvSpPr>
          <p:cNvPr id="573" name="Google Shape;573;p52"/>
          <p:cNvSpPr txBox="1">
            <a:spLocks noGrp="1"/>
          </p:cNvSpPr>
          <p:nvPr>
            <p:ph type="body" idx="1"/>
          </p:nvPr>
        </p:nvSpPr>
        <p:spPr>
          <a:xfrm>
            <a:off x="838200" y="1825625"/>
            <a:ext cx="10515600" cy="3813175"/>
          </a:xfrm>
          <a:prstGeom prst="rect">
            <a:avLst/>
          </a:prstGeom>
          <a:noFill/>
          <a:ln>
            <a:noFill/>
          </a:ln>
        </p:spPr>
        <p:txBody>
          <a:bodyPr spcFirstLastPara="1" wrap="square" lIns="91425" tIns="91425" rIns="91425" bIns="91425" anchor="t" anchorCtr="0">
            <a:noAutofit/>
          </a:bodyPr>
          <a:lstStyle/>
          <a:p>
            <a:pPr marL="50800" marR="0" lvl="0" indent="0" algn="l" rtl="0">
              <a:lnSpc>
                <a:spcPct val="90000"/>
              </a:lnSpc>
              <a:spcBef>
                <a:spcPts val="10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a:p>
            <a:pPr marL="50800" marR="0" lvl="0" indent="0" algn="l" rtl="0">
              <a:lnSpc>
                <a:spcPct val="90000"/>
              </a:lnSpc>
              <a:spcBef>
                <a:spcPts val="10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a:p>
            <a:pPr marL="50800" marR="0" lvl="0" indent="0" algn="l" rtl="0">
              <a:lnSpc>
                <a:spcPct val="90000"/>
              </a:lnSpc>
              <a:spcBef>
                <a:spcPts val="10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a:p>
            <a:pPr marL="50800" marR="0" lvl="0" indent="0" algn="l" rtl="0">
              <a:lnSpc>
                <a:spcPct val="90000"/>
              </a:lnSpc>
              <a:spcBef>
                <a:spcPts val="10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Do not do the following. It is not correct. Why?</a:t>
            </a:r>
            <a:endParaRPr/>
          </a:p>
          <a:p>
            <a:pPr marL="457200" marR="0" lvl="0" indent="-228600" algn="l" rtl="0">
              <a:lnSpc>
                <a:spcPct val="90000"/>
              </a:lnSpc>
              <a:spcBef>
                <a:spcPts val="10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p:txBody>
      </p:sp>
      <p:pic>
        <p:nvPicPr>
          <p:cNvPr id="574" name="Google Shape;574;p52"/>
          <p:cNvPicPr preferRelativeResize="0"/>
          <p:nvPr/>
        </p:nvPicPr>
        <p:blipFill rotWithShape="1">
          <a:blip r:embed="rId3">
            <a:alphaModFix/>
          </a:blip>
          <a:srcRect t="376" b="377"/>
          <a:stretch/>
        </p:blipFill>
        <p:spPr>
          <a:xfrm>
            <a:off x="2495601" y="2348879"/>
            <a:ext cx="4968552" cy="625671"/>
          </a:xfrm>
          <a:prstGeom prst="rect">
            <a:avLst/>
          </a:prstGeom>
          <a:noFill/>
          <a:ln>
            <a:noFill/>
          </a:ln>
        </p:spPr>
      </p:pic>
      <p:pic>
        <p:nvPicPr>
          <p:cNvPr id="575" name="Google Shape;575;p52"/>
          <p:cNvPicPr preferRelativeResize="0"/>
          <p:nvPr/>
        </p:nvPicPr>
        <p:blipFill rotWithShape="1">
          <a:blip r:embed="rId4">
            <a:alphaModFix/>
          </a:blip>
          <a:srcRect t="297" b="298"/>
          <a:stretch/>
        </p:blipFill>
        <p:spPr>
          <a:xfrm>
            <a:off x="3682196" y="4005064"/>
            <a:ext cx="3155533" cy="625671"/>
          </a:xfrm>
          <a:prstGeom prst="rect">
            <a:avLst/>
          </a:prstGeom>
          <a:noFill/>
          <a:ln>
            <a:noFill/>
          </a:ln>
        </p:spPr>
      </p:pic>
    </p:spTree>
    <p:extLst>
      <p:ext uri="{BB962C8B-B14F-4D97-AF65-F5344CB8AC3E}">
        <p14:creationId xmlns:p14="http://schemas.microsoft.com/office/powerpoint/2010/main" val="408440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5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Bigram probabilities</a:t>
            </a:r>
            <a:endParaRPr sz="4400" b="0" i="0" u="none" strike="noStrike" cap="none">
              <a:solidFill>
                <a:srgbClr val="75114A"/>
              </a:solidFill>
              <a:latin typeface="Calibri"/>
              <a:ea typeface="Calibri"/>
              <a:cs typeface="Calibri"/>
              <a:sym typeface="Calibri"/>
            </a:endParaRPr>
          </a:p>
        </p:txBody>
      </p:sp>
      <p:graphicFrame>
        <p:nvGraphicFramePr>
          <p:cNvPr id="582" name="Google Shape;582;p53"/>
          <p:cNvGraphicFramePr/>
          <p:nvPr/>
        </p:nvGraphicFramePr>
        <p:xfrm>
          <a:off x="1934843" y="1979114"/>
          <a:ext cx="3000000" cy="3000000"/>
        </p:xfrm>
        <a:graphic>
          <a:graphicData uri="http://schemas.openxmlformats.org/drawingml/2006/table">
            <a:tbl>
              <a:tblPr>
                <a:noFill/>
              </a:tblPr>
              <a:tblGrid>
                <a:gridCol w="1379625">
                  <a:extLst>
                    <a:ext uri="{9D8B030D-6E8A-4147-A177-3AD203B41FA5}">
                      <a16:colId xmlns:a16="http://schemas.microsoft.com/office/drawing/2014/main" val="20000"/>
                    </a:ext>
                  </a:extLst>
                </a:gridCol>
                <a:gridCol w="633750">
                  <a:extLst>
                    <a:ext uri="{9D8B030D-6E8A-4147-A177-3AD203B41FA5}">
                      <a16:colId xmlns:a16="http://schemas.microsoft.com/office/drawing/2014/main" val="20001"/>
                    </a:ext>
                  </a:extLst>
                </a:gridCol>
                <a:gridCol w="1337200">
                  <a:extLst>
                    <a:ext uri="{9D8B030D-6E8A-4147-A177-3AD203B41FA5}">
                      <a16:colId xmlns:a16="http://schemas.microsoft.com/office/drawing/2014/main" val="20002"/>
                    </a:ext>
                  </a:extLst>
                </a:gridCol>
                <a:gridCol w="562050">
                  <a:extLst>
                    <a:ext uri="{9D8B030D-6E8A-4147-A177-3AD203B41FA5}">
                      <a16:colId xmlns:a16="http://schemas.microsoft.com/office/drawing/2014/main" val="20003"/>
                    </a:ext>
                  </a:extLst>
                </a:gridCol>
                <a:gridCol w="1741750">
                  <a:extLst>
                    <a:ext uri="{9D8B030D-6E8A-4147-A177-3AD203B41FA5}">
                      <a16:colId xmlns:a16="http://schemas.microsoft.com/office/drawing/2014/main" val="20004"/>
                    </a:ext>
                  </a:extLst>
                </a:gridCol>
                <a:gridCol w="673675">
                  <a:extLst>
                    <a:ext uri="{9D8B030D-6E8A-4147-A177-3AD203B41FA5}">
                      <a16:colId xmlns:a16="http://schemas.microsoft.com/office/drawing/2014/main" val="20005"/>
                    </a:ext>
                  </a:extLst>
                </a:gridCol>
              </a:tblGrid>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latin typeface="Ubuntu"/>
                          <a:ea typeface="Ubuntu"/>
                          <a:cs typeface="Ubuntu"/>
                          <a:sym typeface="Ubuntu"/>
                        </a:rPr>
                        <a:t>p(there|and)</a:t>
                      </a:r>
                      <a:endParaRPr sz="1400" b="1"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0.25</a:t>
                      </a:r>
                      <a:endParaRPr sz="1400"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latin typeface="Ubuntu"/>
                          <a:ea typeface="Ubuntu"/>
                          <a:cs typeface="Ubuntu"/>
                          <a:sym typeface="Ubuntu"/>
                        </a:rPr>
                        <a:t>p(or|here)</a:t>
                      </a:r>
                      <a:endParaRPr sz="1400" b="1"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0.50</a:t>
                      </a:r>
                      <a:endParaRPr sz="1400"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latin typeface="Ubuntu"/>
                          <a:ea typeface="Ubuntu"/>
                          <a:cs typeface="Ubuntu"/>
                          <a:sym typeface="Ubuntu"/>
                        </a:rPr>
                        <a:t>p(Sam-I-am|them)</a:t>
                      </a:r>
                      <a:endParaRPr sz="1400" b="1"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0.40</a:t>
                      </a:r>
                      <a:endParaRPr sz="1400"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latin typeface="Ubuntu"/>
                          <a:ea typeface="Ubuntu"/>
                          <a:cs typeface="Ubuntu"/>
                          <a:sym typeface="Ubuntu"/>
                        </a:rPr>
                        <a:t>p(ham|and)</a:t>
                      </a:r>
                      <a:endParaRPr sz="1400" b="1"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0.75</a:t>
                      </a:r>
                      <a:endParaRPr sz="1400"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latin typeface="Ubuntu"/>
                          <a:ea typeface="Ubuntu"/>
                          <a:cs typeface="Ubuntu"/>
                          <a:sym typeface="Ubuntu"/>
                        </a:rPr>
                        <a:t>p(do|I)</a:t>
                      </a:r>
                      <a:endParaRPr sz="1400" b="1"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0.67</a:t>
                      </a:r>
                      <a:endParaRPr sz="1400"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latin typeface="Ubuntu"/>
                          <a:ea typeface="Ubuntu"/>
                          <a:cs typeface="Ubuntu"/>
                          <a:sym typeface="Ubuntu"/>
                        </a:rPr>
                        <a:t>p(here|them)</a:t>
                      </a:r>
                      <a:endParaRPr sz="1400" b="1"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0.40</a:t>
                      </a:r>
                      <a:endParaRPr sz="1400"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latin typeface="Ubuntu"/>
                          <a:ea typeface="Ubuntu"/>
                          <a:cs typeface="Ubuntu"/>
                          <a:sym typeface="Ubuntu"/>
                        </a:rPr>
                        <a:t>p(you|do)</a:t>
                      </a:r>
                      <a:endParaRPr sz="1400" b="1"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0.20</a:t>
                      </a:r>
                      <a:endParaRPr sz="1400"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latin typeface="Ubuntu"/>
                          <a:ea typeface="Ubuntu"/>
                          <a:cs typeface="Ubuntu"/>
                          <a:sym typeface="Ubuntu"/>
                        </a:rPr>
                        <a:t>p(would|I)</a:t>
                      </a:r>
                      <a:endParaRPr sz="1400" b="1"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0.33</a:t>
                      </a:r>
                      <a:endParaRPr sz="1400"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latin typeface="Ubuntu"/>
                          <a:ea typeface="Ubuntu"/>
                          <a:cs typeface="Ubuntu"/>
                          <a:sym typeface="Ubuntu"/>
                        </a:rPr>
                        <a:t>p(anywhere|them)</a:t>
                      </a:r>
                      <a:endParaRPr sz="1400" b="1"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0.20</a:t>
                      </a:r>
                      <a:endParaRPr sz="1400"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latin typeface="Ubuntu"/>
                          <a:ea typeface="Ubuntu"/>
                          <a:cs typeface="Ubuntu"/>
                          <a:sym typeface="Ubuntu"/>
                        </a:rPr>
                        <a:t>p(not|do)</a:t>
                      </a:r>
                      <a:endParaRPr sz="1400" b="1"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0.80</a:t>
                      </a:r>
                      <a:endParaRPr sz="1400"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latin typeface="Ubuntu"/>
                          <a:ea typeface="Ubuntu"/>
                          <a:cs typeface="Ubuntu"/>
                          <a:sym typeface="Ubuntu"/>
                        </a:rPr>
                        <a:t>p(green|like)</a:t>
                      </a:r>
                      <a:endParaRPr sz="1400" b="1"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0.38</a:t>
                      </a:r>
                      <a:endParaRPr sz="1400"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latin typeface="Ubuntu"/>
                          <a:ea typeface="Ubuntu"/>
                          <a:cs typeface="Ubuntu"/>
                          <a:sym typeface="Ubuntu"/>
                        </a:rPr>
                        <a:t>p(you|would)</a:t>
                      </a:r>
                      <a:endParaRPr sz="1400" b="1"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0.33</a:t>
                      </a:r>
                      <a:endParaRPr sz="1400"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latin typeface="Ubuntu"/>
                          <a:ea typeface="Ubuntu"/>
                          <a:cs typeface="Ubuntu"/>
                          <a:sym typeface="Ubuntu"/>
                        </a:rPr>
                        <a:t>p(and|eggs)</a:t>
                      </a:r>
                      <a:endParaRPr sz="1400" b="1"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1.00</a:t>
                      </a:r>
                      <a:endParaRPr sz="1400"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latin typeface="Ubuntu"/>
                          <a:ea typeface="Ubuntu"/>
                          <a:cs typeface="Ubuntu"/>
                          <a:sym typeface="Ubuntu"/>
                        </a:rPr>
                        <a:t>p(them|like)</a:t>
                      </a:r>
                      <a:endParaRPr sz="1400" b="1"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0.62</a:t>
                      </a:r>
                      <a:endParaRPr sz="1400"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latin typeface="Ubuntu"/>
                          <a:ea typeface="Ubuntu"/>
                          <a:cs typeface="Ubuntu"/>
                          <a:sym typeface="Ubuntu"/>
                        </a:rPr>
                        <a:t>p(not|would)</a:t>
                      </a:r>
                      <a:endParaRPr sz="1400" b="1"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0.67</a:t>
                      </a:r>
                      <a:endParaRPr sz="1400"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latin typeface="Ubuntu"/>
                          <a:ea typeface="Ubuntu"/>
                          <a:cs typeface="Ubuntu"/>
                          <a:sym typeface="Ubuntu"/>
                        </a:rPr>
                        <a:t>p(eggs|green)</a:t>
                      </a:r>
                      <a:endParaRPr sz="1400" b="1"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1.00</a:t>
                      </a:r>
                      <a:endParaRPr sz="1400"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latin typeface="Ubuntu"/>
                          <a:ea typeface="Ubuntu"/>
                          <a:cs typeface="Ubuntu"/>
                          <a:sym typeface="Ubuntu"/>
                        </a:rPr>
                        <a:t>p(like|not)</a:t>
                      </a:r>
                      <a:endParaRPr sz="1400" b="1"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1.00</a:t>
                      </a:r>
                      <a:endParaRPr sz="1400"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latin typeface="Ubuntu"/>
                          <a:ea typeface="Ubuntu"/>
                          <a:cs typeface="Ubuntu"/>
                          <a:sym typeface="Ubuntu"/>
                        </a:rPr>
                        <a:t>p(like|you)</a:t>
                      </a:r>
                      <a:endParaRPr sz="1400" b="1"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1.00</a:t>
                      </a:r>
                      <a:endParaRPr sz="1400"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latin typeface="Ubuntu"/>
                          <a:ea typeface="Ubuntu"/>
                          <a:cs typeface="Ubuntu"/>
                          <a:sym typeface="Ubuntu"/>
                        </a:rPr>
                        <a:t>p(and|here)</a:t>
                      </a:r>
                      <a:endParaRPr sz="1400" b="1"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0.50</a:t>
                      </a:r>
                      <a:endParaRPr sz="1400"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latin typeface="Ubuntu"/>
                          <a:ea typeface="Ubuntu"/>
                          <a:cs typeface="Ubuntu"/>
                          <a:sym typeface="Ubuntu"/>
                        </a:rPr>
                        <a:t>p(there|or)</a:t>
                      </a:r>
                      <a:endParaRPr sz="1400" b="1"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Ubuntu"/>
                          <a:ea typeface="Ubuntu"/>
                          <a:cs typeface="Ubuntu"/>
                          <a:sym typeface="Ubuntu"/>
                        </a:rPr>
                        <a:t>1.00</a:t>
                      </a:r>
                      <a:endParaRPr sz="1400"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b="1"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201758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5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Applying bigram probabilities</a:t>
            </a:r>
            <a:endParaRPr sz="4400" b="0" i="0" u="none" strike="noStrike" cap="none">
              <a:solidFill>
                <a:srgbClr val="75114A"/>
              </a:solidFill>
              <a:latin typeface="Calibri"/>
              <a:ea typeface="Calibri"/>
              <a:cs typeface="Calibri"/>
              <a:sym typeface="Calibri"/>
            </a:endParaRPr>
          </a:p>
        </p:txBody>
      </p:sp>
      <p:sp>
        <p:nvSpPr>
          <p:cNvPr id="589" name="Google Shape;589;p54"/>
          <p:cNvSpPr txBox="1">
            <a:spLocks noGrp="1"/>
          </p:cNvSpPr>
          <p:nvPr>
            <p:ph type="body" idx="1"/>
          </p:nvPr>
        </p:nvSpPr>
        <p:spPr>
          <a:xfrm>
            <a:off x="838200" y="1825625"/>
            <a:ext cx="10515600" cy="3813175"/>
          </a:xfrm>
          <a:prstGeom prst="rect">
            <a:avLst/>
          </a:prstGeom>
          <a:noFill/>
          <a:ln>
            <a:noFill/>
          </a:ln>
        </p:spPr>
        <p:txBody>
          <a:bodyPr spcFirstLastPara="1" wrap="square" lIns="91425" tIns="91425" rIns="91425" bIns="91425" anchor="t" anchorCtr="0">
            <a:noAutofit/>
          </a:bodyPr>
          <a:lstStyle/>
          <a:p>
            <a:pPr marL="127000" marR="0" lvl="0" indent="0" algn="l" rtl="0">
              <a:lnSpc>
                <a:spcPct val="90000"/>
              </a:lnSpc>
              <a:spcBef>
                <a:spcPts val="0"/>
              </a:spcBef>
              <a:spcAft>
                <a:spcPts val="0"/>
              </a:spcAft>
              <a:buClr>
                <a:srgbClr val="3F3F3F"/>
              </a:buClr>
              <a:buSzPts val="2800"/>
              <a:buFont typeface="Arial"/>
              <a:buNone/>
            </a:pPr>
            <a:r>
              <a:rPr lang="en-US" sz="2400" i="1" u="none" strike="noStrike" cap="none">
                <a:solidFill>
                  <a:srgbClr val="3F3F3F"/>
                </a:solidFill>
              </a:rPr>
              <a:t>p(“would you like green eggs and ham”)</a:t>
            </a:r>
            <a:endParaRPr sz="2400" i="1" u="none" strike="noStrike" cap="none">
              <a:solidFill>
                <a:srgbClr val="3F3F3F"/>
              </a:solidFill>
            </a:endParaRPr>
          </a:p>
          <a:p>
            <a:pPr marL="127000" marR="0" lvl="0" indent="0" algn="l" rtl="0">
              <a:lnSpc>
                <a:spcPct val="90000"/>
              </a:lnSpc>
              <a:spcBef>
                <a:spcPts val="600"/>
              </a:spcBef>
              <a:spcAft>
                <a:spcPts val="0"/>
              </a:spcAft>
              <a:buClr>
                <a:srgbClr val="3F3F3F"/>
              </a:buClr>
              <a:buSzPts val="2800"/>
              <a:buFont typeface="Arial"/>
              <a:buNone/>
            </a:pPr>
            <a:r>
              <a:rPr lang="en-US" sz="2400" i="1" u="none" strike="noStrike" cap="none">
                <a:solidFill>
                  <a:srgbClr val="3F3F3F"/>
                </a:solidFill>
              </a:rPr>
              <a:t>≅ p(“would”) × p(“you”|”would”) × p(“like”|”you”) × p(“green”|”like”) × p(“eggs”|”green”)  × p(“and”|”eggs”)  × p(“ham”|”and”)</a:t>
            </a:r>
            <a:endParaRPr sz="2400" i="1" u="none" strike="noStrike" cap="none">
              <a:solidFill>
                <a:srgbClr val="3F3F3F"/>
              </a:solidFill>
            </a:endParaRPr>
          </a:p>
          <a:p>
            <a:pPr marL="127000" marR="0" lvl="0" indent="0" algn="l" rtl="0">
              <a:lnSpc>
                <a:spcPct val="90000"/>
              </a:lnSpc>
              <a:spcBef>
                <a:spcPts val="600"/>
              </a:spcBef>
              <a:spcAft>
                <a:spcPts val="0"/>
              </a:spcAft>
              <a:buClr>
                <a:srgbClr val="3F3F3F"/>
              </a:buClr>
              <a:buSzPts val="2800"/>
              <a:buFont typeface="Arial"/>
              <a:buNone/>
            </a:pPr>
            <a:r>
              <a:rPr lang="en-US" sz="2400" i="1" u="none" strike="noStrike" cap="none">
                <a:solidFill>
                  <a:srgbClr val="3F3F3F"/>
                </a:solidFill>
              </a:rPr>
              <a:t>= 0.0</a:t>
            </a:r>
            <a:r>
              <a:rPr lang="en-US" sz="2400" i="1"/>
              <a:t>5</a:t>
            </a:r>
            <a:r>
              <a:rPr lang="en-US" sz="2400" i="1" u="none" strike="noStrike" cap="none">
                <a:solidFill>
                  <a:srgbClr val="3F3F3F"/>
                </a:solidFill>
              </a:rPr>
              <a:t> × 0.33  × 1.0  × 0.38  × 1.0  × 1.0 × 0.75</a:t>
            </a:r>
            <a:endParaRPr sz="2400" i="1" u="none" strike="noStrike" cap="none">
              <a:solidFill>
                <a:srgbClr val="3F3F3F"/>
              </a:solidFill>
            </a:endParaRPr>
          </a:p>
          <a:p>
            <a:pPr marL="127000" marR="0" lvl="0" indent="0" algn="l" rtl="0">
              <a:lnSpc>
                <a:spcPct val="90000"/>
              </a:lnSpc>
              <a:spcBef>
                <a:spcPts val="600"/>
              </a:spcBef>
              <a:spcAft>
                <a:spcPts val="600"/>
              </a:spcAft>
              <a:buClr>
                <a:srgbClr val="3F3F3F"/>
              </a:buClr>
              <a:buSzPts val="2800"/>
              <a:buFont typeface="Arial"/>
              <a:buNone/>
            </a:pPr>
            <a:r>
              <a:rPr lang="en-US" sz="2400" i="1" u="none" strike="noStrike" cap="none">
                <a:solidFill>
                  <a:srgbClr val="3F3F3F"/>
                </a:solidFill>
              </a:rPr>
              <a:t>= 0.00</a:t>
            </a:r>
            <a:r>
              <a:rPr lang="en-US" sz="2400" i="1"/>
              <a:t>47</a:t>
            </a:r>
            <a:endParaRPr sz="2400" i="1" u="none" strike="noStrike" cap="none">
              <a:solidFill>
                <a:srgbClr val="3F3F3F"/>
              </a:solidFill>
            </a:endParaRPr>
          </a:p>
        </p:txBody>
      </p:sp>
    </p:spTree>
    <p:extLst>
      <p:ext uri="{BB962C8B-B14F-4D97-AF65-F5344CB8AC3E}">
        <p14:creationId xmlns:p14="http://schemas.microsoft.com/office/powerpoint/2010/main" val="4287545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55"/>
          <p:cNvSpPr txBox="1">
            <a:spLocks noGrp="1"/>
          </p:cNvSpPr>
          <p:nvPr>
            <p:ph type="title"/>
          </p:nvPr>
        </p:nvSpPr>
        <p:spPr>
          <a:xfrm>
            <a:off x="838200" y="365125"/>
            <a:ext cx="10515600" cy="132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Machine Translation</a:t>
            </a:r>
            <a:endParaRPr/>
          </a:p>
        </p:txBody>
      </p:sp>
      <p:sp>
        <p:nvSpPr>
          <p:cNvPr id="596" name="Google Shape;596;p55"/>
          <p:cNvSpPr txBox="1">
            <a:spLocks noGrp="1"/>
          </p:cNvSpPr>
          <p:nvPr>
            <p:ph type="body" idx="1"/>
          </p:nvPr>
        </p:nvSpPr>
        <p:spPr>
          <a:xfrm>
            <a:off x="838200" y="1825625"/>
            <a:ext cx="10515600" cy="40965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US"/>
              <a:t>For machine translation we wish to choose the best translation</a:t>
            </a:r>
            <a:endParaRPr/>
          </a:p>
          <a:p>
            <a:pPr marL="0" lvl="0" indent="0" algn="ctr" rtl="0">
              <a:spcBef>
                <a:spcPts val="1000"/>
              </a:spcBef>
              <a:spcAft>
                <a:spcPts val="0"/>
              </a:spcAft>
              <a:buNone/>
            </a:pPr>
            <a:r>
              <a:rPr lang="en-US" i="1"/>
              <a:t>p(“see the band live” | “die Band live sehen”)</a:t>
            </a:r>
            <a:endParaRPr i="1"/>
          </a:p>
          <a:p>
            <a:pPr marL="0" lvl="0" indent="0" algn="ctr" rtl="0">
              <a:spcBef>
                <a:spcPts val="1000"/>
              </a:spcBef>
              <a:spcAft>
                <a:spcPts val="0"/>
              </a:spcAft>
              <a:buNone/>
            </a:pPr>
            <a:r>
              <a:rPr lang="en-US"/>
              <a:t>vs.</a:t>
            </a:r>
            <a:endParaRPr/>
          </a:p>
          <a:p>
            <a:pPr marL="0" lvl="0" indent="0" algn="ctr" rtl="0">
              <a:spcBef>
                <a:spcPts val="1000"/>
              </a:spcBef>
              <a:spcAft>
                <a:spcPts val="0"/>
              </a:spcAft>
              <a:buNone/>
            </a:pPr>
            <a:r>
              <a:rPr lang="en-US" i="1"/>
              <a:t>p(“see the volume live” | “die Band live sehen”)</a:t>
            </a:r>
            <a:endParaRPr i="1"/>
          </a:p>
          <a:p>
            <a:pPr marL="0" lvl="0" indent="0" algn="l" rtl="0">
              <a:spcBef>
                <a:spcPts val="1000"/>
              </a:spcBef>
              <a:spcAft>
                <a:spcPts val="0"/>
              </a:spcAft>
              <a:buNone/>
            </a:pPr>
            <a:r>
              <a:rPr lang="en-US"/>
              <a:t>Thus, we wish to find</a:t>
            </a:r>
            <a:endParaRPr/>
          </a:p>
          <a:p>
            <a:pPr marL="0" lvl="0" indent="0" algn="ctr" rtl="0">
              <a:spcBef>
                <a:spcPts val="1000"/>
              </a:spcBef>
              <a:spcAft>
                <a:spcPts val="0"/>
              </a:spcAft>
              <a:buNone/>
            </a:pPr>
            <a:r>
              <a:rPr lang="en-US"/>
              <a:t>	</a:t>
            </a:r>
            <a:r>
              <a:rPr lang="en-US" i="1"/>
              <a:t>argmax p(</a:t>
            </a:r>
            <a:r>
              <a:rPr lang="en-US" b="1" i="1"/>
              <a:t>t</a:t>
            </a:r>
            <a:r>
              <a:rPr lang="en-US" i="1"/>
              <a:t> | </a:t>
            </a:r>
            <a:r>
              <a:rPr lang="en-US" b="1" i="1"/>
              <a:t>f</a:t>
            </a:r>
            <a:r>
              <a:rPr lang="en-US" i="1"/>
              <a:t>)</a:t>
            </a:r>
            <a:endParaRPr i="1"/>
          </a:p>
          <a:p>
            <a:pPr marL="0" lvl="0" indent="0" algn="l" rtl="0">
              <a:spcBef>
                <a:spcPts val="1000"/>
              </a:spcBef>
              <a:spcAft>
                <a:spcPts val="0"/>
              </a:spcAft>
              <a:buNone/>
            </a:pPr>
            <a:r>
              <a:rPr lang="en-US"/>
              <a:t>where </a:t>
            </a:r>
            <a:r>
              <a:rPr lang="en-US" b="1"/>
              <a:t>t</a:t>
            </a:r>
            <a:r>
              <a:rPr lang="en-US" b="1" i="1"/>
              <a:t> </a:t>
            </a:r>
            <a:r>
              <a:rPr lang="en-US"/>
              <a:t>is translation, </a:t>
            </a:r>
            <a:r>
              <a:rPr lang="en-US" b="1"/>
              <a:t>f</a:t>
            </a:r>
            <a:r>
              <a:rPr lang="en-US"/>
              <a:t> is foreign text.</a:t>
            </a:r>
            <a:endParaRPr/>
          </a:p>
        </p:txBody>
      </p:sp>
    </p:spTree>
    <p:extLst>
      <p:ext uri="{BB962C8B-B14F-4D97-AF65-F5344CB8AC3E}">
        <p14:creationId xmlns:p14="http://schemas.microsoft.com/office/powerpoint/2010/main" val="106858182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56"/>
          <p:cNvSpPr txBox="1">
            <a:spLocks noGrp="1"/>
          </p:cNvSpPr>
          <p:nvPr>
            <p:ph type="title"/>
          </p:nvPr>
        </p:nvSpPr>
        <p:spPr>
          <a:xfrm>
            <a:off x="838200" y="365125"/>
            <a:ext cx="10515600" cy="132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Machine Translation</a:t>
            </a:r>
            <a:endParaRPr/>
          </a:p>
        </p:txBody>
      </p:sp>
      <p:sp>
        <p:nvSpPr>
          <p:cNvPr id="603" name="Google Shape;603;p56"/>
          <p:cNvSpPr txBox="1">
            <a:spLocks noGrp="1"/>
          </p:cNvSpPr>
          <p:nvPr>
            <p:ph type="body" idx="1"/>
          </p:nvPr>
        </p:nvSpPr>
        <p:spPr>
          <a:xfrm>
            <a:off x="838200" y="1825625"/>
            <a:ext cx="10515600" cy="38133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US"/>
              <a:t>By Bayes’ Law:</a:t>
            </a:r>
            <a:endParaRPr/>
          </a:p>
          <a:p>
            <a:pPr marL="0" lvl="0" indent="0" algn="ctr" rtl="0">
              <a:spcBef>
                <a:spcPts val="1000"/>
              </a:spcBef>
              <a:spcAft>
                <a:spcPts val="0"/>
              </a:spcAft>
              <a:buNone/>
            </a:pPr>
            <a:r>
              <a:rPr lang="en-US" i="1"/>
              <a:t>p(</a:t>
            </a:r>
            <a:r>
              <a:rPr lang="en-US" b="1" i="1"/>
              <a:t>t</a:t>
            </a:r>
            <a:r>
              <a:rPr lang="en-US" i="1" baseline="-25000"/>
              <a:t>1</a:t>
            </a:r>
            <a:r>
              <a:rPr lang="en-US" i="1"/>
              <a:t>|</a:t>
            </a:r>
            <a:r>
              <a:rPr lang="en-US" b="1" i="1"/>
              <a:t>f</a:t>
            </a:r>
            <a:r>
              <a:rPr lang="en-US" i="1"/>
              <a:t>) = p(</a:t>
            </a:r>
            <a:r>
              <a:rPr lang="en-US" b="1" i="1"/>
              <a:t>f</a:t>
            </a:r>
            <a:r>
              <a:rPr lang="en-US" i="1"/>
              <a:t> | </a:t>
            </a:r>
            <a:r>
              <a:rPr lang="en-US" b="1" i="1"/>
              <a:t>t</a:t>
            </a:r>
            <a:r>
              <a:rPr lang="en-US" i="1" baseline="-25000"/>
              <a:t>1</a:t>
            </a:r>
            <a:r>
              <a:rPr lang="en-US" i="1"/>
              <a:t>) × p(</a:t>
            </a:r>
            <a:r>
              <a:rPr lang="en-US" b="1" i="1"/>
              <a:t>t</a:t>
            </a:r>
            <a:r>
              <a:rPr lang="en-US" i="1" baseline="-25000"/>
              <a:t>1</a:t>
            </a:r>
            <a:r>
              <a:rPr lang="en-US" i="1"/>
              <a:t>) ÷ p(</a:t>
            </a:r>
            <a:r>
              <a:rPr lang="en-US" b="1" i="1"/>
              <a:t>f</a:t>
            </a:r>
            <a:r>
              <a:rPr lang="en-US" i="1"/>
              <a:t>)</a:t>
            </a:r>
            <a:endParaRPr i="1"/>
          </a:p>
          <a:p>
            <a:pPr marL="0" lvl="0" indent="0" algn="ctr" rtl="0">
              <a:lnSpc>
                <a:spcPct val="150000"/>
              </a:lnSpc>
              <a:spcBef>
                <a:spcPts val="1000"/>
              </a:spcBef>
              <a:spcAft>
                <a:spcPts val="0"/>
              </a:spcAft>
              <a:buNone/>
            </a:pPr>
            <a:r>
              <a:rPr lang="en-US" i="1"/>
              <a:t>p(</a:t>
            </a:r>
            <a:r>
              <a:rPr lang="en-US" b="1" i="1"/>
              <a:t>t</a:t>
            </a:r>
            <a:r>
              <a:rPr lang="en-US" i="1" baseline="-25000"/>
              <a:t>2</a:t>
            </a:r>
            <a:r>
              <a:rPr lang="en-US" i="1"/>
              <a:t>|</a:t>
            </a:r>
            <a:r>
              <a:rPr lang="en-US" b="1" i="1"/>
              <a:t>f</a:t>
            </a:r>
            <a:r>
              <a:rPr lang="en-US" i="1"/>
              <a:t>) = p(</a:t>
            </a:r>
            <a:r>
              <a:rPr lang="en-US" b="1" i="1"/>
              <a:t>f</a:t>
            </a:r>
            <a:r>
              <a:rPr lang="en-US" i="1"/>
              <a:t> | </a:t>
            </a:r>
            <a:r>
              <a:rPr lang="en-US" b="1" i="1"/>
              <a:t>t</a:t>
            </a:r>
            <a:r>
              <a:rPr lang="en-US" i="1" baseline="-25000"/>
              <a:t>2</a:t>
            </a:r>
            <a:r>
              <a:rPr lang="en-US" i="1"/>
              <a:t>) × p(</a:t>
            </a:r>
            <a:r>
              <a:rPr lang="en-US" b="1" i="1"/>
              <a:t>t</a:t>
            </a:r>
            <a:r>
              <a:rPr lang="en-US" i="1" baseline="-25000"/>
              <a:t>2</a:t>
            </a:r>
            <a:r>
              <a:rPr lang="en-US" i="1"/>
              <a:t>) ÷ p(</a:t>
            </a:r>
            <a:r>
              <a:rPr lang="en-US" b="1" i="1"/>
              <a:t>f</a:t>
            </a:r>
            <a:r>
              <a:rPr lang="en-US" i="1"/>
              <a:t>)</a:t>
            </a:r>
            <a:endParaRPr i="1"/>
          </a:p>
          <a:p>
            <a:pPr marL="0" lvl="0" indent="0" algn="l" rtl="0">
              <a:lnSpc>
                <a:spcPct val="150000"/>
              </a:lnSpc>
              <a:spcBef>
                <a:spcPts val="1000"/>
              </a:spcBef>
              <a:spcAft>
                <a:spcPts val="0"/>
              </a:spcAft>
              <a:buNone/>
            </a:pPr>
            <a:r>
              <a:rPr lang="en-US"/>
              <a:t>It follows that </a:t>
            </a:r>
            <a:r>
              <a:rPr lang="en-US" i="1"/>
              <a:t>p(</a:t>
            </a:r>
            <a:r>
              <a:rPr lang="en-US" b="1" i="1"/>
              <a:t>t</a:t>
            </a:r>
            <a:r>
              <a:rPr lang="en-US" i="1" baseline="-25000"/>
              <a:t>1</a:t>
            </a:r>
            <a:r>
              <a:rPr lang="en-US" i="1"/>
              <a:t>|</a:t>
            </a:r>
            <a:r>
              <a:rPr lang="en-US" b="1" i="1"/>
              <a:t>f</a:t>
            </a:r>
            <a:r>
              <a:rPr lang="en-US" i="1"/>
              <a:t>) &gt; p(</a:t>
            </a:r>
            <a:r>
              <a:rPr lang="en-US" b="1" i="1"/>
              <a:t>t</a:t>
            </a:r>
            <a:r>
              <a:rPr lang="en-US" i="1" baseline="-25000"/>
              <a:t>2</a:t>
            </a:r>
            <a:r>
              <a:rPr lang="en-US" i="1"/>
              <a:t>|</a:t>
            </a:r>
            <a:r>
              <a:rPr lang="en-US" b="1" i="1"/>
              <a:t>f</a:t>
            </a:r>
            <a:r>
              <a:rPr lang="en-US" i="1"/>
              <a:t>)</a:t>
            </a:r>
            <a:r>
              <a:rPr lang="en-US"/>
              <a:t> iff</a:t>
            </a:r>
            <a:endParaRPr/>
          </a:p>
          <a:p>
            <a:pPr marL="0" lvl="0" indent="0" algn="ctr" rtl="0">
              <a:spcBef>
                <a:spcPts val="1000"/>
              </a:spcBef>
              <a:spcAft>
                <a:spcPts val="0"/>
              </a:spcAft>
              <a:buClr>
                <a:schemeClr val="dk1"/>
              </a:buClr>
              <a:buSzPts val="1100"/>
              <a:buFont typeface="Arial"/>
              <a:buNone/>
            </a:pPr>
            <a:r>
              <a:rPr lang="en-US" i="1"/>
              <a:t>p(</a:t>
            </a:r>
            <a:r>
              <a:rPr lang="en-US" b="1" i="1"/>
              <a:t>f</a:t>
            </a:r>
            <a:r>
              <a:rPr lang="en-US" i="1"/>
              <a:t> | </a:t>
            </a:r>
            <a:r>
              <a:rPr lang="en-US" b="1" i="1"/>
              <a:t>t</a:t>
            </a:r>
            <a:r>
              <a:rPr lang="en-US" i="1" baseline="-25000"/>
              <a:t>1</a:t>
            </a:r>
            <a:r>
              <a:rPr lang="en-US" i="1"/>
              <a:t>) × p(</a:t>
            </a:r>
            <a:r>
              <a:rPr lang="en-US" b="1" i="1"/>
              <a:t>t</a:t>
            </a:r>
            <a:r>
              <a:rPr lang="en-US" i="1" baseline="-25000"/>
              <a:t>1</a:t>
            </a:r>
            <a:r>
              <a:rPr lang="en-US" i="1"/>
              <a:t>) &gt; p(</a:t>
            </a:r>
            <a:r>
              <a:rPr lang="en-US" b="1" i="1"/>
              <a:t>f</a:t>
            </a:r>
            <a:r>
              <a:rPr lang="en-US" i="1"/>
              <a:t> | </a:t>
            </a:r>
            <a:r>
              <a:rPr lang="en-US" b="1" i="1"/>
              <a:t>t</a:t>
            </a:r>
            <a:r>
              <a:rPr lang="en-US" i="1" baseline="-25000"/>
              <a:t>2</a:t>
            </a:r>
            <a:r>
              <a:rPr lang="en-US" i="1"/>
              <a:t>) × p(</a:t>
            </a:r>
            <a:r>
              <a:rPr lang="en-US" b="1" i="1"/>
              <a:t>t</a:t>
            </a:r>
            <a:r>
              <a:rPr lang="en-US" i="1" baseline="-25000"/>
              <a:t>2</a:t>
            </a:r>
            <a:r>
              <a:rPr lang="en-US" i="1"/>
              <a:t>)</a:t>
            </a:r>
            <a:endParaRPr i="1"/>
          </a:p>
        </p:txBody>
      </p:sp>
    </p:spTree>
    <p:extLst>
      <p:ext uri="{BB962C8B-B14F-4D97-AF65-F5344CB8AC3E}">
        <p14:creationId xmlns:p14="http://schemas.microsoft.com/office/powerpoint/2010/main" val="26369319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57"/>
          <p:cNvSpPr txBox="1">
            <a:spLocks noGrp="1"/>
          </p:cNvSpPr>
          <p:nvPr>
            <p:ph type="title"/>
          </p:nvPr>
        </p:nvSpPr>
        <p:spPr>
          <a:xfrm>
            <a:off x="838200" y="365125"/>
            <a:ext cx="10515600" cy="132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Noisy channel model for MT</a:t>
            </a:r>
            <a:endParaRPr/>
          </a:p>
        </p:txBody>
      </p:sp>
      <p:sp>
        <p:nvSpPr>
          <p:cNvPr id="610" name="Google Shape;610;p57"/>
          <p:cNvSpPr txBox="1">
            <a:spLocks noGrp="1"/>
          </p:cNvSpPr>
          <p:nvPr>
            <p:ph type="body" idx="1"/>
          </p:nvPr>
        </p:nvSpPr>
        <p:spPr>
          <a:xfrm>
            <a:off x="838200" y="1825625"/>
            <a:ext cx="10515600" cy="38133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US"/>
              <a:t>Thus find the maximum of </a:t>
            </a:r>
            <a:r>
              <a:rPr lang="en-US" i="1"/>
              <a:t>p(</a:t>
            </a:r>
            <a:r>
              <a:rPr lang="en-US" b="1" i="1"/>
              <a:t>t</a:t>
            </a:r>
            <a:r>
              <a:rPr lang="en-US" i="1"/>
              <a:t>|</a:t>
            </a:r>
            <a:r>
              <a:rPr lang="en-US" b="1" i="1"/>
              <a:t>f</a:t>
            </a:r>
            <a:r>
              <a:rPr lang="en-US" i="1"/>
              <a:t>) </a:t>
            </a:r>
            <a:r>
              <a:rPr lang="en-US"/>
              <a:t>is equivalent to finding:</a:t>
            </a:r>
            <a:endParaRPr/>
          </a:p>
          <a:p>
            <a:pPr marL="0" lvl="0" indent="0" algn="ctr" rtl="0">
              <a:spcBef>
                <a:spcPts val="1000"/>
              </a:spcBef>
              <a:spcAft>
                <a:spcPts val="0"/>
              </a:spcAft>
              <a:buNone/>
            </a:pPr>
            <a:r>
              <a:rPr lang="en-US" sz="3600"/>
              <a:t>argmax </a:t>
            </a:r>
            <a:r>
              <a:rPr lang="en-US" sz="3600" i="1"/>
              <a:t>p(</a:t>
            </a:r>
            <a:r>
              <a:rPr lang="en-US" sz="3600" b="1" i="1"/>
              <a:t>f</a:t>
            </a:r>
            <a:r>
              <a:rPr lang="en-US" sz="3600" i="1"/>
              <a:t>|</a:t>
            </a:r>
            <a:r>
              <a:rPr lang="en-US" sz="3600" b="1" i="1"/>
              <a:t>t</a:t>
            </a:r>
            <a:r>
              <a:rPr lang="en-US" sz="3600" i="1"/>
              <a:t>) p(</a:t>
            </a:r>
            <a:r>
              <a:rPr lang="en-US" sz="3600" b="1" i="1"/>
              <a:t>t</a:t>
            </a:r>
            <a:r>
              <a:rPr lang="en-US" sz="3600" i="1"/>
              <a:t>)</a:t>
            </a:r>
            <a:endParaRPr sz="3600" i="1"/>
          </a:p>
        </p:txBody>
      </p:sp>
      <p:sp>
        <p:nvSpPr>
          <p:cNvPr id="611" name="Google Shape;611;p57"/>
          <p:cNvSpPr/>
          <p:nvPr/>
        </p:nvSpPr>
        <p:spPr>
          <a:xfrm>
            <a:off x="3299250" y="4151875"/>
            <a:ext cx="3076800" cy="1269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latin typeface="Calibri"/>
                <a:ea typeface="Calibri"/>
                <a:cs typeface="Calibri"/>
                <a:sym typeface="Calibri"/>
              </a:rPr>
              <a:t>Translation Model (see Semester 2)</a:t>
            </a:r>
            <a:endParaRPr sz="2400">
              <a:latin typeface="Calibri"/>
              <a:ea typeface="Calibri"/>
              <a:cs typeface="Calibri"/>
              <a:sym typeface="Calibri"/>
            </a:endParaRPr>
          </a:p>
        </p:txBody>
      </p:sp>
      <p:sp>
        <p:nvSpPr>
          <p:cNvPr id="612" name="Google Shape;612;p57"/>
          <p:cNvSpPr/>
          <p:nvPr/>
        </p:nvSpPr>
        <p:spPr>
          <a:xfrm>
            <a:off x="7779600" y="4151875"/>
            <a:ext cx="3076800" cy="1269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latin typeface="Calibri"/>
                <a:ea typeface="Calibri"/>
                <a:cs typeface="Calibri"/>
                <a:sym typeface="Calibri"/>
              </a:rPr>
              <a:t>Language Model</a:t>
            </a:r>
            <a:endParaRPr sz="2400">
              <a:latin typeface="Calibri"/>
              <a:ea typeface="Calibri"/>
              <a:cs typeface="Calibri"/>
              <a:sym typeface="Calibri"/>
            </a:endParaRPr>
          </a:p>
        </p:txBody>
      </p:sp>
      <p:cxnSp>
        <p:nvCxnSpPr>
          <p:cNvPr id="613" name="Google Shape;613;p57"/>
          <p:cNvCxnSpPr>
            <a:stCxn id="611" idx="0"/>
          </p:cNvCxnSpPr>
          <p:nvPr/>
        </p:nvCxnSpPr>
        <p:spPr>
          <a:xfrm rot="10800000" flipH="1">
            <a:off x="4837650" y="3243775"/>
            <a:ext cx="1362300" cy="908100"/>
          </a:xfrm>
          <a:prstGeom prst="straightConnector1">
            <a:avLst/>
          </a:prstGeom>
          <a:noFill/>
          <a:ln w="38100" cap="flat" cmpd="sng">
            <a:solidFill>
              <a:schemeClr val="dk2"/>
            </a:solidFill>
            <a:prstDash val="solid"/>
            <a:round/>
            <a:headEnd type="none" w="med" len="med"/>
            <a:tailEnd type="stealth" w="med" len="med"/>
          </a:ln>
        </p:spPr>
      </p:cxnSp>
      <p:cxnSp>
        <p:nvCxnSpPr>
          <p:cNvPr id="614" name="Google Shape;614;p57"/>
          <p:cNvCxnSpPr>
            <a:stCxn id="612" idx="0"/>
          </p:cNvCxnSpPr>
          <p:nvPr/>
        </p:nvCxnSpPr>
        <p:spPr>
          <a:xfrm rot="10800000">
            <a:off x="7599300" y="3243775"/>
            <a:ext cx="1718700" cy="908100"/>
          </a:xfrm>
          <a:prstGeom prst="straightConnector1">
            <a:avLst/>
          </a:prstGeom>
          <a:noFill/>
          <a:ln w="38100" cap="flat" cmpd="sng">
            <a:solidFill>
              <a:schemeClr val="dk2"/>
            </a:solidFill>
            <a:prstDash val="solid"/>
            <a:round/>
            <a:headEnd type="none" w="med" len="med"/>
            <a:tailEnd type="stealth" w="med" len="med"/>
          </a:ln>
        </p:spPr>
      </p:cxnSp>
    </p:spTree>
    <p:extLst>
      <p:ext uri="{BB962C8B-B14F-4D97-AF65-F5344CB8AC3E}">
        <p14:creationId xmlns:p14="http://schemas.microsoft.com/office/powerpoint/2010/main" val="98348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3"/>
                                        </p:tgtEl>
                                        <p:attrNameLst>
                                          <p:attrName>style.visibility</p:attrName>
                                        </p:attrNameLst>
                                      </p:cBhvr>
                                      <p:to>
                                        <p:strVal val="visible"/>
                                      </p:to>
                                    </p:set>
                                    <p:animEffect transition="in" filter="fade">
                                      <p:cBhvr>
                                        <p:cTn id="7" dur="1000"/>
                                        <p:tgtEl>
                                          <p:spTgt spid="613"/>
                                        </p:tgtEl>
                                      </p:cBhvr>
                                    </p:animEffect>
                                  </p:childTnLst>
                                </p:cTn>
                              </p:par>
                              <p:par>
                                <p:cTn id="8" presetID="10" presetClass="entr" presetSubtype="0" fill="hold" nodeType="withEffect">
                                  <p:stCondLst>
                                    <p:cond delay="0"/>
                                  </p:stCondLst>
                                  <p:childTnLst>
                                    <p:set>
                                      <p:cBhvr>
                                        <p:cTn id="9" dur="1" fill="hold">
                                          <p:stCondLst>
                                            <p:cond delay="0"/>
                                          </p:stCondLst>
                                        </p:cTn>
                                        <p:tgtEl>
                                          <p:spTgt spid="611"/>
                                        </p:tgtEl>
                                        <p:attrNameLst>
                                          <p:attrName>style.visibility</p:attrName>
                                        </p:attrNameLst>
                                      </p:cBhvr>
                                      <p:to>
                                        <p:strVal val="visible"/>
                                      </p:to>
                                    </p:set>
                                    <p:animEffect transition="in" filter="fade">
                                      <p:cBhvr>
                                        <p:cTn id="10" dur="1000"/>
                                        <p:tgtEl>
                                          <p:spTgt spid="6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12"/>
                                        </p:tgtEl>
                                        <p:attrNameLst>
                                          <p:attrName>style.visibility</p:attrName>
                                        </p:attrNameLst>
                                      </p:cBhvr>
                                      <p:to>
                                        <p:strVal val="visible"/>
                                      </p:to>
                                    </p:set>
                                    <p:animEffect transition="in" filter="fade">
                                      <p:cBhvr>
                                        <p:cTn id="15" dur="1000"/>
                                        <p:tgtEl>
                                          <p:spTgt spid="612"/>
                                        </p:tgtEl>
                                      </p:cBhvr>
                                    </p:animEffect>
                                  </p:childTnLst>
                                </p:cTn>
                              </p:par>
                              <p:par>
                                <p:cTn id="16" presetID="10" presetClass="entr" presetSubtype="0" fill="hold" nodeType="withEffect">
                                  <p:stCondLst>
                                    <p:cond delay="0"/>
                                  </p:stCondLst>
                                  <p:childTnLst>
                                    <p:set>
                                      <p:cBhvr>
                                        <p:cTn id="17" dur="1" fill="hold">
                                          <p:stCondLst>
                                            <p:cond delay="0"/>
                                          </p:stCondLst>
                                        </p:cTn>
                                        <p:tgtEl>
                                          <p:spTgt spid="614"/>
                                        </p:tgtEl>
                                        <p:attrNameLst>
                                          <p:attrName>style.visibility</p:attrName>
                                        </p:attrNameLst>
                                      </p:cBhvr>
                                      <p:to>
                                        <p:strVal val="visible"/>
                                      </p:to>
                                    </p:set>
                                    <p:animEffect transition="in" filter="fade">
                                      <p:cBhvr>
                                        <p:cTn id="18" dur="1000"/>
                                        <p:tgtEl>
                                          <p:spTgt spid="6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5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Language Models for Machine Translation</a:t>
            </a:r>
            <a:endParaRPr sz="4400" b="0" i="0" u="none" strike="noStrike" cap="none">
              <a:solidFill>
                <a:srgbClr val="75114A"/>
              </a:solidFill>
              <a:latin typeface="Calibri"/>
              <a:ea typeface="Calibri"/>
              <a:cs typeface="Calibri"/>
              <a:sym typeface="Calibri"/>
            </a:endParaRPr>
          </a:p>
        </p:txBody>
      </p:sp>
      <p:sp>
        <p:nvSpPr>
          <p:cNvPr id="621" name="Google Shape;621;p58"/>
          <p:cNvSpPr txBox="1">
            <a:spLocks noGrp="1"/>
          </p:cNvSpPr>
          <p:nvPr>
            <p:ph type="body" idx="1"/>
          </p:nvPr>
        </p:nvSpPr>
        <p:spPr>
          <a:xfrm>
            <a:off x="838200" y="1825625"/>
            <a:ext cx="10515600" cy="3813175"/>
          </a:xfrm>
          <a:prstGeom prst="rect">
            <a:avLst/>
          </a:prstGeom>
          <a:noFill/>
          <a:ln>
            <a:noFill/>
          </a:ln>
        </p:spPr>
        <p:txBody>
          <a:bodyPr spcFirstLastPara="1" wrap="square" lIns="91425" tIns="91425" rIns="91425" bIns="91425" anchor="t" anchorCtr="0">
            <a:noAutofit/>
          </a:bodyPr>
          <a:lstStyle/>
          <a:p>
            <a:pPr marL="127000" marR="0" lvl="0" indent="0" algn="l" rtl="0">
              <a:lnSpc>
                <a:spcPct val="90000"/>
              </a:lnSpc>
              <a:spcBef>
                <a:spcPts val="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Say we have a foreign sentence</a:t>
            </a:r>
            <a:endParaRPr sz="2400" b="0" i="0" u="none" strike="noStrike" cap="none">
              <a:solidFill>
                <a:srgbClr val="3F3F3F"/>
              </a:solidFill>
              <a:latin typeface="Calibri"/>
              <a:ea typeface="Calibri"/>
              <a:cs typeface="Calibri"/>
              <a:sym typeface="Calibri"/>
            </a:endParaRPr>
          </a:p>
          <a:p>
            <a:pPr marL="127000" marR="0" lvl="0" indent="0" algn="l" rtl="0">
              <a:lnSpc>
                <a:spcPct val="90000"/>
              </a:lnSpc>
              <a:spcBef>
                <a:spcPts val="6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a:p>
            <a:pPr marL="127000" marR="0" lvl="0" indent="0" algn="l" rtl="0">
              <a:lnSpc>
                <a:spcPct val="90000"/>
              </a:lnSpc>
              <a:spcBef>
                <a:spcPts val="6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	</a:t>
            </a:r>
            <a:r>
              <a:rPr lang="en-US" sz="2400" b="0" i="1" u="none" strike="noStrike" cap="none">
                <a:solidFill>
                  <a:srgbClr val="3F3F3F"/>
                </a:solidFill>
                <a:latin typeface="Calibri"/>
                <a:ea typeface="Calibri"/>
                <a:cs typeface="Calibri"/>
                <a:sym typeface="Calibri"/>
              </a:rPr>
              <a:t>“die Band live sehen”</a:t>
            </a:r>
            <a:endParaRPr sz="2400" b="0" i="1" u="none" strike="noStrike" cap="none">
              <a:solidFill>
                <a:srgbClr val="3F3F3F"/>
              </a:solidFill>
              <a:latin typeface="Calibri"/>
              <a:ea typeface="Calibri"/>
              <a:cs typeface="Calibri"/>
              <a:sym typeface="Calibri"/>
            </a:endParaRPr>
          </a:p>
          <a:p>
            <a:pPr marL="127000" marR="0" lvl="0" indent="0" algn="l" rtl="0">
              <a:lnSpc>
                <a:spcPct val="90000"/>
              </a:lnSpc>
              <a:spcBef>
                <a:spcPts val="6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a:p>
            <a:pPr marL="127000" marR="0" lvl="0" indent="0" algn="l" rtl="0">
              <a:lnSpc>
                <a:spcPct val="90000"/>
              </a:lnSpc>
              <a:spcBef>
                <a:spcPts val="6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Given our noisy channel model we can say:</a:t>
            </a:r>
            <a:endParaRPr sz="2400" b="0" i="0" u="none" strike="noStrike" cap="none">
              <a:solidFill>
                <a:srgbClr val="3F3F3F"/>
              </a:solidFill>
              <a:latin typeface="Calibri"/>
              <a:ea typeface="Calibri"/>
              <a:cs typeface="Calibri"/>
              <a:sym typeface="Calibri"/>
            </a:endParaRPr>
          </a:p>
          <a:p>
            <a:pPr marL="127000" marR="0" lvl="0" indent="0" algn="l" rtl="0">
              <a:lnSpc>
                <a:spcPct val="90000"/>
              </a:lnSpc>
              <a:spcBef>
                <a:spcPts val="600"/>
              </a:spcBef>
              <a:spcAft>
                <a:spcPts val="0"/>
              </a:spcAft>
              <a:buClr>
                <a:srgbClr val="3F3F3F"/>
              </a:buClr>
              <a:buSzPts val="2800"/>
              <a:buFont typeface="Arial"/>
              <a:buNone/>
            </a:pPr>
            <a:endParaRPr sz="2400"/>
          </a:p>
          <a:p>
            <a:pPr marL="127000" marR="0" lvl="0" indent="0" algn="ctr" rtl="0">
              <a:lnSpc>
                <a:spcPct val="90000"/>
              </a:lnSpc>
              <a:spcBef>
                <a:spcPts val="600"/>
              </a:spcBef>
              <a:spcAft>
                <a:spcPts val="0"/>
              </a:spcAft>
              <a:buClr>
                <a:srgbClr val="3F3F3F"/>
              </a:buClr>
              <a:buSzPts val="2800"/>
              <a:buFont typeface="Arial"/>
              <a:buNone/>
            </a:pPr>
            <a:r>
              <a:rPr lang="en-US" sz="2400" i="1" u="none" strike="noStrike" cap="none">
                <a:solidFill>
                  <a:srgbClr val="3F3F3F"/>
                </a:solidFill>
              </a:rPr>
              <a:t>p(“see the band live”|”die Band live sehen”) ∝</a:t>
            </a:r>
            <a:endParaRPr sz="2400" i="1" u="none" strike="noStrike" cap="none">
              <a:solidFill>
                <a:srgbClr val="3F3F3F"/>
              </a:solidFill>
            </a:endParaRPr>
          </a:p>
          <a:p>
            <a:pPr marL="127000" marR="0" lvl="0" indent="0" algn="ctr" rtl="0">
              <a:lnSpc>
                <a:spcPct val="90000"/>
              </a:lnSpc>
              <a:spcBef>
                <a:spcPts val="600"/>
              </a:spcBef>
              <a:spcAft>
                <a:spcPts val="600"/>
              </a:spcAft>
              <a:buClr>
                <a:srgbClr val="3F3F3F"/>
              </a:buClr>
              <a:buSzPts val="2800"/>
              <a:buFont typeface="Arial"/>
              <a:buNone/>
            </a:pPr>
            <a:r>
              <a:rPr lang="en-US" sz="2400" i="1" u="none" strike="noStrike" cap="none">
                <a:solidFill>
                  <a:srgbClr val="3F3F3F"/>
                </a:solidFill>
              </a:rPr>
              <a:t>p(“die Band live sehen”|“see the band live”) × p(“see the band live”)</a:t>
            </a:r>
            <a:endParaRPr sz="2400" i="1" u="none" strike="noStrike" cap="none">
              <a:solidFill>
                <a:srgbClr val="3F3F3F"/>
              </a:solidFill>
            </a:endParaRPr>
          </a:p>
        </p:txBody>
      </p:sp>
    </p:spTree>
    <p:extLst>
      <p:ext uri="{BB962C8B-B14F-4D97-AF65-F5344CB8AC3E}">
        <p14:creationId xmlns:p14="http://schemas.microsoft.com/office/powerpoint/2010/main" val="13599138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59"/>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Language models for Machine Translation</a:t>
            </a:r>
            <a:endParaRPr sz="4400" b="0" i="0" u="none" strike="noStrike" cap="none">
              <a:solidFill>
                <a:srgbClr val="75114A"/>
              </a:solidFill>
              <a:latin typeface="Calibri"/>
              <a:ea typeface="Calibri"/>
              <a:cs typeface="Calibri"/>
              <a:sym typeface="Calibri"/>
            </a:endParaRPr>
          </a:p>
        </p:txBody>
      </p:sp>
      <p:sp>
        <p:nvSpPr>
          <p:cNvPr id="628" name="Google Shape;628;p59"/>
          <p:cNvSpPr txBox="1">
            <a:spLocks noGrp="1"/>
          </p:cNvSpPr>
          <p:nvPr>
            <p:ph type="body" idx="1"/>
          </p:nvPr>
        </p:nvSpPr>
        <p:spPr>
          <a:xfrm>
            <a:off x="838200" y="1412777"/>
            <a:ext cx="10515600" cy="4226024"/>
          </a:xfrm>
          <a:prstGeom prst="rect">
            <a:avLst/>
          </a:prstGeom>
          <a:noFill/>
          <a:ln>
            <a:noFill/>
          </a:ln>
        </p:spPr>
        <p:txBody>
          <a:bodyPr spcFirstLastPara="1" wrap="square" lIns="91425" tIns="91425" rIns="91425" bIns="91425" anchor="t" anchorCtr="0">
            <a:noAutofit/>
          </a:bodyPr>
          <a:lstStyle/>
          <a:p>
            <a:pPr marL="127000" marR="0" lvl="0" indent="0" algn="l" rtl="0">
              <a:lnSpc>
                <a:spcPct val="90000"/>
              </a:lnSpc>
              <a:spcBef>
                <a:spcPts val="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Let’s say the translation model generates to candidate translations</a:t>
            </a:r>
            <a:endParaRPr sz="2400" b="0" i="0" u="none" strike="noStrike" cap="none">
              <a:solidFill>
                <a:srgbClr val="3F3F3F"/>
              </a:solidFill>
              <a:latin typeface="Calibri"/>
              <a:ea typeface="Calibri"/>
              <a:cs typeface="Calibri"/>
              <a:sym typeface="Calibri"/>
            </a:endParaRPr>
          </a:p>
          <a:p>
            <a:pPr marL="127000" marR="0" lvl="0" indent="0" algn="l" rtl="0">
              <a:lnSpc>
                <a:spcPct val="90000"/>
              </a:lnSpc>
              <a:spcBef>
                <a:spcPts val="600"/>
              </a:spcBef>
              <a:spcAft>
                <a:spcPts val="0"/>
              </a:spcAft>
              <a:buClr>
                <a:srgbClr val="3F3F3F"/>
              </a:buClr>
              <a:buSzPts val="2800"/>
              <a:buFont typeface="Arial"/>
              <a:buNone/>
            </a:pPr>
            <a:r>
              <a:rPr lang="en-US" sz="2400" i="1" u="none" strike="noStrike" cap="none">
                <a:solidFill>
                  <a:srgbClr val="3F3F3F"/>
                </a:solidFill>
              </a:rPr>
              <a:t>p(“die Band live sehen”|”see the band live”) = 0.005</a:t>
            </a:r>
            <a:endParaRPr sz="2400" i="1" u="none" strike="noStrike" cap="none">
              <a:solidFill>
                <a:srgbClr val="3F3F3F"/>
              </a:solidFill>
            </a:endParaRPr>
          </a:p>
          <a:p>
            <a:pPr marL="127000" marR="0" lvl="0" indent="0" algn="l" rtl="0">
              <a:lnSpc>
                <a:spcPct val="90000"/>
              </a:lnSpc>
              <a:spcBef>
                <a:spcPts val="600"/>
              </a:spcBef>
              <a:spcAft>
                <a:spcPts val="0"/>
              </a:spcAft>
              <a:buClr>
                <a:srgbClr val="3F3F3F"/>
              </a:buClr>
              <a:buSzPts val="2800"/>
              <a:buFont typeface="Arial"/>
              <a:buNone/>
            </a:pPr>
            <a:r>
              <a:rPr lang="en-US" sz="2400" i="1" u="none" strike="noStrike" cap="none">
                <a:solidFill>
                  <a:srgbClr val="3F3F3F"/>
                </a:solidFill>
              </a:rPr>
              <a:t>p(“die Band live sehen”|”see the volume live”) = 0.008</a:t>
            </a:r>
            <a:endParaRPr sz="2400" i="1" u="none" strike="noStrike" cap="none">
              <a:solidFill>
                <a:srgbClr val="3F3F3F"/>
              </a:solidFill>
            </a:endParaRPr>
          </a:p>
          <a:p>
            <a:pPr marL="127000" marR="0" lvl="0" indent="0" algn="l" rtl="0">
              <a:lnSpc>
                <a:spcPct val="90000"/>
              </a:lnSpc>
              <a:spcBef>
                <a:spcPts val="6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a:p>
            <a:pPr marL="127000" marR="0" lvl="0" indent="0" algn="l" rtl="0">
              <a:lnSpc>
                <a:spcPct val="90000"/>
              </a:lnSpc>
              <a:spcBef>
                <a:spcPts val="6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Under a bigram model</a:t>
            </a:r>
            <a:endParaRPr sz="2400" b="0" i="0" u="none" strike="noStrike" cap="none">
              <a:solidFill>
                <a:srgbClr val="3F3F3F"/>
              </a:solidFill>
              <a:latin typeface="Calibri"/>
              <a:ea typeface="Calibri"/>
              <a:cs typeface="Calibri"/>
              <a:sym typeface="Calibri"/>
            </a:endParaRPr>
          </a:p>
          <a:p>
            <a:pPr marL="127000" marR="0" lvl="0" indent="0" algn="l" rtl="0">
              <a:lnSpc>
                <a:spcPct val="90000"/>
              </a:lnSpc>
              <a:spcBef>
                <a:spcPts val="600"/>
              </a:spcBef>
              <a:spcAft>
                <a:spcPts val="0"/>
              </a:spcAft>
              <a:buClr>
                <a:srgbClr val="3F3F3F"/>
              </a:buClr>
              <a:buSzPts val="2800"/>
              <a:buFont typeface="Arial"/>
              <a:buNone/>
            </a:pPr>
            <a:r>
              <a:rPr lang="en-US" sz="2400" i="1" u="none" strike="noStrike" cap="none">
                <a:solidFill>
                  <a:srgbClr val="3F3F3F"/>
                </a:solidFill>
              </a:rPr>
              <a:t>p(“see the band live”) ≅ p(“see”)  × p(“the”|”see”) × p(“band”|”the”) × p(“live”|”band”)</a:t>
            </a:r>
            <a:endParaRPr sz="2400" i="1" u="none" strike="noStrike" cap="none">
              <a:solidFill>
                <a:srgbClr val="3F3F3F"/>
              </a:solidFill>
            </a:endParaRPr>
          </a:p>
          <a:p>
            <a:pPr marL="127000" marR="0" lvl="0" indent="0" algn="l" rtl="0">
              <a:lnSpc>
                <a:spcPct val="90000"/>
              </a:lnSpc>
              <a:spcBef>
                <a:spcPts val="600"/>
              </a:spcBef>
              <a:spcAft>
                <a:spcPts val="0"/>
              </a:spcAft>
              <a:buClr>
                <a:schemeClr val="dk1"/>
              </a:buClr>
              <a:buSzPts val="1100"/>
              <a:buFont typeface="Arial"/>
              <a:buNone/>
            </a:pPr>
            <a:r>
              <a:rPr lang="en-US" sz="2400" i="1" u="none" strike="noStrike" cap="none">
                <a:solidFill>
                  <a:srgbClr val="3F3F3F"/>
                </a:solidFill>
              </a:rPr>
              <a:t>p(“see the volume live”) ≅ p(“see”)  × p(“the”|”see”) × p(“volume”|”the”) × p(“live”|”volume”)</a:t>
            </a:r>
            <a:endParaRPr sz="2400" i="1" u="none" strike="noStrike" cap="none">
              <a:solidFill>
                <a:srgbClr val="3F3F3F"/>
              </a:solidFill>
            </a:endParaRPr>
          </a:p>
          <a:p>
            <a:pPr marL="342900" marR="0" lvl="0" indent="-215900" algn="l" rtl="0">
              <a:lnSpc>
                <a:spcPct val="90000"/>
              </a:lnSpc>
              <a:spcBef>
                <a:spcPts val="10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36707228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60"/>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Probabilities (based on Wikipedia)</a:t>
            </a:r>
            <a:endParaRPr sz="4400" b="0" i="0" u="none" strike="noStrike" cap="none">
              <a:solidFill>
                <a:srgbClr val="75114A"/>
              </a:solidFill>
              <a:latin typeface="Calibri"/>
              <a:ea typeface="Calibri"/>
              <a:cs typeface="Calibri"/>
              <a:sym typeface="Calibri"/>
            </a:endParaRPr>
          </a:p>
        </p:txBody>
      </p:sp>
      <p:sp>
        <p:nvSpPr>
          <p:cNvPr id="635" name="Google Shape;635;p60"/>
          <p:cNvSpPr txBox="1">
            <a:spLocks noGrp="1"/>
          </p:cNvSpPr>
          <p:nvPr>
            <p:ph type="body" idx="1"/>
          </p:nvPr>
        </p:nvSpPr>
        <p:spPr>
          <a:xfrm>
            <a:off x="838200" y="2924944"/>
            <a:ext cx="10515600" cy="2713856"/>
          </a:xfrm>
          <a:prstGeom prst="rect">
            <a:avLst/>
          </a:prstGeom>
          <a:noFill/>
          <a:ln>
            <a:noFill/>
          </a:ln>
        </p:spPr>
        <p:txBody>
          <a:bodyPr spcFirstLastPara="1" wrap="square" lIns="91425" tIns="91425" rIns="91425" bIns="91425" anchor="t" anchorCtr="0">
            <a:noAutofit/>
          </a:bodyPr>
          <a:lstStyle/>
          <a:p>
            <a:pPr marL="342900" marR="0" lvl="0" indent="-215900" algn="l" rtl="0">
              <a:lnSpc>
                <a:spcPct val="90000"/>
              </a:lnSpc>
              <a:spcBef>
                <a:spcPts val="400"/>
              </a:spcBef>
              <a:spcAft>
                <a:spcPts val="0"/>
              </a:spcAft>
              <a:buClr>
                <a:srgbClr val="3F3F3F"/>
              </a:buClr>
              <a:buSzPts val="2800"/>
              <a:buFont typeface="Arial"/>
              <a:buNone/>
            </a:pPr>
            <a:r>
              <a:rPr lang="en-US" sz="2000" i="1" u="none" strike="noStrike" cap="none">
                <a:solidFill>
                  <a:srgbClr val="3F3F3F"/>
                </a:solidFill>
              </a:rPr>
              <a:t>p(“band”|”the”) × p(“live”|”band”) = 0.0026 × 0.00035 = 1.2 × 10</a:t>
            </a:r>
            <a:r>
              <a:rPr lang="en-US" sz="2000" i="1" u="none" strike="noStrike" cap="none" baseline="30000">
                <a:solidFill>
                  <a:srgbClr val="3F3F3F"/>
                </a:solidFill>
              </a:rPr>
              <a:t>-6</a:t>
            </a:r>
            <a:endParaRPr sz="2000" i="1" u="none" strike="noStrike" cap="none" baseline="30000">
              <a:solidFill>
                <a:srgbClr val="3F3F3F"/>
              </a:solidFill>
            </a:endParaRPr>
          </a:p>
          <a:p>
            <a:pPr marL="342900" marR="0" lvl="0" indent="-215900" algn="l" rtl="0">
              <a:lnSpc>
                <a:spcPct val="90000"/>
              </a:lnSpc>
              <a:spcBef>
                <a:spcPts val="400"/>
              </a:spcBef>
              <a:spcAft>
                <a:spcPts val="0"/>
              </a:spcAft>
              <a:buClr>
                <a:srgbClr val="3F3F3F"/>
              </a:buClr>
              <a:buSzPts val="2800"/>
              <a:buFont typeface="Arial"/>
              <a:buNone/>
            </a:pPr>
            <a:r>
              <a:rPr lang="en-US" sz="2000" i="1" u="none" strike="noStrike" cap="none">
                <a:solidFill>
                  <a:srgbClr val="3F3F3F"/>
                </a:solidFill>
              </a:rPr>
              <a:t>p(“volume”|”the”) × p(“live”|”volume”) = 0.00010 × 0.000019 = 1.9 × 10</a:t>
            </a:r>
            <a:r>
              <a:rPr lang="en-US" sz="2000" i="1" u="none" strike="noStrike" cap="none" baseline="30000">
                <a:solidFill>
                  <a:srgbClr val="3F3F3F"/>
                </a:solidFill>
              </a:rPr>
              <a:t>-9</a:t>
            </a:r>
            <a:endParaRPr sz="2000" i="1" u="none" strike="noStrike" cap="none">
              <a:solidFill>
                <a:srgbClr val="3F3F3F"/>
              </a:solidFill>
            </a:endParaRPr>
          </a:p>
          <a:p>
            <a:pPr marL="342900" marR="0" lvl="0" indent="-215900" algn="l" rtl="0">
              <a:lnSpc>
                <a:spcPct val="90000"/>
              </a:lnSpc>
              <a:spcBef>
                <a:spcPts val="400"/>
              </a:spcBef>
              <a:spcAft>
                <a:spcPts val="0"/>
              </a:spcAft>
              <a:buClr>
                <a:srgbClr val="3F3F3F"/>
              </a:buClr>
              <a:buSzPts val="2800"/>
              <a:buFont typeface="Arial"/>
              <a:buNone/>
            </a:pPr>
            <a:endParaRPr sz="2000" b="1" i="0" u="none" strike="noStrike" cap="none">
              <a:solidFill>
                <a:srgbClr val="3F3F3F"/>
              </a:solidFill>
            </a:endParaRPr>
          </a:p>
          <a:p>
            <a:pPr marL="342900" marR="0" lvl="0" indent="-215900" algn="l" rtl="0">
              <a:lnSpc>
                <a:spcPct val="90000"/>
              </a:lnSpc>
              <a:spcBef>
                <a:spcPts val="400"/>
              </a:spcBef>
              <a:spcAft>
                <a:spcPts val="0"/>
              </a:spcAft>
              <a:buClr>
                <a:schemeClr val="dk1"/>
              </a:buClr>
              <a:buSzPts val="1100"/>
              <a:buFont typeface="Arial"/>
              <a:buNone/>
            </a:pPr>
            <a:r>
              <a:rPr lang="en-US" sz="2000" i="1" u="none" strike="noStrike" cap="none">
                <a:solidFill>
                  <a:srgbClr val="3F3F3F"/>
                </a:solidFill>
              </a:rPr>
              <a:t>p(”see the band live”|“die Band live sehen”) ∝ 0.005 × 1.2 × 10</a:t>
            </a:r>
            <a:r>
              <a:rPr lang="en-US" sz="2000" i="1" u="none" strike="noStrike" cap="none" baseline="30000">
                <a:solidFill>
                  <a:srgbClr val="3F3F3F"/>
                </a:solidFill>
              </a:rPr>
              <a:t>-6</a:t>
            </a:r>
            <a:r>
              <a:rPr lang="en-US" sz="2000" i="1" u="none" strike="noStrike" cap="none">
                <a:solidFill>
                  <a:srgbClr val="3F3F3F"/>
                </a:solidFill>
              </a:rPr>
              <a:t> = 5.9 × 10</a:t>
            </a:r>
            <a:r>
              <a:rPr lang="en-US" sz="2000" i="1" u="none" strike="noStrike" cap="none" baseline="30000">
                <a:solidFill>
                  <a:srgbClr val="3F3F3F"/>
                </a:solidFill>
              </a:rPr>
              <a:t>-9</a:t>
            </a:r>
            <a:endParaRPr sz="2000" i="1" u="none" strike="noStrike" cap="none">
              <a:solidFill>
                <a:srgbClr val="3F3F3F"/>
              </a:solidFill>
            </a:endParaRPr>
          </a:p>
          <a:p>
            <a:pPr marL="342900" marR="0" lvl="0" indent="-215900" algn="l" rtl="0">
              <a:lnSpc>
                <a:spcPct val="90000"/>
              </a:lnSpc>
              <a:spcBef>
                <a:spcPts val="400"/>
              </a:spcBef>
              <a:spcAft>
                <a:spcPts val="0"/>
              </a:spcAft>
              <a:buClr>
                <a:srgbClr val="3F3F3F"/>
              </a:buClr>
              <a:buSzPts val="2800"/>
              <a:buFont typeface="Arial"/>
              <a:buNone/>
            </a:pPr>
            <a:r>
              <a:rPr lang="en-US" sz="2000" i="1" u="none" strike="noStrike" cap="none">
                <a:solidFill>
                  <a:srgbClr val="3F3F3F"/>
                </a:solidFill>
              </a:rPr>
              <a:t>p(”see the volume live”|“die Band live sehen”) ∝ 0.008 × 1.9 × 10-</a:t>
            </a:r>
            <a:r>
              <a:rPr lang="en-US" sz="2000" i="1" u="none" strike="noStrike" cap="none" baseline="30000">
                <a:solidFill>
                  <a:srgbClr val="3F3F3F"/>
                </a:solidFill>
              </a:rPr>
              <a:t>9</a:t>
            </a:r>
            <a:r>
              <a:rPr lang="en-US" sz="2000" i="1" u="none" strike="noStrike" cap="none">
                <a:solidFill>
                  <a:srgbClr val="3F3F3F"/>
                </a:solidFill>
              </a:rPr>
              <a:t> = 1.5 × 10</a:t>
            </a:r>
            <a:r>
              <a:rPr lang="en-US" sz="2000" i="1" u="none" strike="noStrike" cap="none" baseline="30000">
                <a:solidFill>
                  <a:srgbClr val="3F3F3F"/>
                </a:solidFill>
              </a:rPr>
              <a:t>-11</a:t>
            </a:r>
            <a:endParaRPr sz="3200" i="1" u="none" strike="noStrike" cap="none">
              <a:solidFill>
                <a:srgbClr val="3F3F3F"/>
              </a:solidFill>
            </a:endParaRPr>
          </a:p>
        </p:txBody>
      </p:sp>
      <p:graphicFrame>
        <p:nvGraphicFramePr>
          <p:cNvPr id="636" name="Google Shape;636;p60"/>
          <p:cNvGraphicFramePr/>
          <p:nvPr/>
        </p:nvGraphicFramePr>
        <p:xfrm>
          <a:off x="1055440" y="1556792"/>
          <a:ext cx="3000000" cy="3000000"/>
        </p:xfrm>
        <a:graphic>
          <a:graphicData uri="http://schemas.openxmlformats.org/drawingml/2006/table">
            <a:tbl>
              <a:tblPr>
                <a:noFill/>
              </a:tblPr>
              <a:tblGrid>
                <a:gridCol w="1069875">
                  <a:extLst>
                    <a:ext uri="{9D8B030D-6E8A-4147-A177-3AD203B41FA5}">
                      <a16:colId xmlns:a16="http://schemas.microsoft.com/office/drawing/2014/main" val="20000"/>
                    </a:ext>
                  </a:extLst>
                </a:gridCol>
                <a:gridCol w="1208325">
                  <a:extLst>
                    <a:ext uri="{9D8B030D-6E8A-4147-A177-3AD203B41FA5}">
                      <a16:colId xmlns:a16="http://schemas.microsoft.com/office/drawing/2014/main" val="20001"/>
                    </a:ext>
                  </a:extLst>
                </a:gridCol>
                <a:gridCol w="1038000">
                  <a:extLst>
                    <a:ext uri="{9D8B030D-6E8A-4147-A177-3AD203B41FA5}">
                      <a16:colId xmlns:a16="http://schemas.microsoft.com/office/drawing/2014/main" val="20002"/>
                    </a:ext>
                  </a:extLst>
                </a:gridCol>
                <a:gridCol w="886350">
                  <a:extLst>
                    <a:ext uri="{9D8B030D-6E8A-4147-A177-3AD203B41FA5}">
                      <a16:colId xmlns:a16="http://schemas.microsoft.com/office/drawing/2014/main" val="20003"/>
                    </a:ext>
                  </a:extLst>
                </a:gridCol>
                <a:gridCol w="1189650">
                  <a:extLst>
                    <a:ext uri="{9D8B030D-6E8A-4147-A177-3AD203B41FA5}">
                      <a16:colId xmlns:a16="http://schemas.microsoft.com/office/drawing/2014/main" val="20004"/>
                    </a:ext>
                  </a:extLst>
                </a:gridCol>
                <a:gridCol w="886350">
                  <a:extLst>
                    <a:ext uri="{9D8B030D-6E8A-4147-A177-3AD203B41FA5}">
                      <a16:colId xmlns:a16="http://schemas.microsoft.com/office/drawing/2014/main" val="20005"/>
                    </a:ext>
                  </a:extLst>
                </a:gridCol>
              </a:tblGrid>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t>the ●</a:t>
                      </a:r>
                      <a:endParaRPr sz="1400" i="1"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120,998,336</a:t>
                      </a:r>
                      <a:endParaRPr sz="14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t>band </a:t>
                      </a:r>
                      <a:r>
                        <a:rPr lang="en-US" sz="1400" i="1" u="none" strike="noStrike" cap="none">
                          <a:solidFill>
                            <a:schemeClr val="dk1"/>
                          </a:solidFill>
                        </a:rPr>
                        <a:t>●</a:t>
                      </a:r>
                      <a:endParaRPr sz="1400" i="1"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663,338</a:t>
                      </a:r>
                      <a:endParaRPr sz="14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t>volume </a:t>
                      </a:r>
                      <a:r>
                        <a:rPr lang="en-US" sz="1400" i="1" u="none" strike="noStrike" cap="none">
                          <a:solidFill>
                            <a:schemeClr val="dk1"/>
                          </a:solidFill>
                        </a:rPr>
                        <a:t>●</a:t>
                      </a:r>
                      <a:endParaRPr sz="1400" i="1"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107,180</a:t>
                      </a:r>
                      <a:endParaRPr sz="14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t>the band</a:t>
                      </a:r>
                      <a:endParaRPr sz="1400" i="1"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309,897</a:t>
                      </a:r>
                      <a:endParaRPr sz="14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t>band live</a:t>
                      </a:r>
                      <a:endParaRPr sz="1400" i="1"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235</a:t>
                      </a:r>
                      <a:endParaRPr sz="14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t>volume live</a:t>
                      </a:r>
                      <a:endParaRPr sz="1400" i="1"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2</a:t>
                      </a:r>
                      <a:endParaRPr sz="14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i="1" u="none" strike="noStrike" cap="none"/>
                        <a:t>the volume</a:t>
                      </a:r>
                      <a:endParaRPr sz="1400" i="1"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12,147</a:t>
                      </a:r>
                      <a:endParaRPr sz="14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i="1"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i="1"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2720488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5"/>
                                        </p:tgtEl>
                                        <p:attrNameLst>
                                          <p:attrName>style.visibility</p:attrName>
                                        </p:attrNameLst>
                                      </p:cBhvr>
                                      <p:to>
                                        <p:strVal val="visible"/>
                                      </p:to>
                                    </p:set>
                                    <p:animEffect transition="in" filter="fade">
                                      <p:cBhvr>
                                        <p:cTn id="7" dur="1000"/>
                                        <p:tgtEl>
                                          <p:spTgt spid="6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5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Human Language as a Biological System</a:t>
            </a:r>
            <a:endParaRPr/>
          </a:p>
        </p:txBody>
      </p:sp>
      <p:pic>
        <p:nvPicPr>
          <p:cNvPr id="625" name="Google Shape;625;p51" descr="http://pubpages.unh.edu/~jel/images/vocal_tract_chimp.gif"/>
          <p:cNvPicPr preferRelativeResize="0"/>
          <p:nvPr/>
        </p:nvPicPr>
        <p:blipFill rotWithShape="1">
          <a:blip r:embed="rId3">
            <a:alphaModFix/>
          </a:blip>
          <a:srcRect/>
          <a:stretch/>
        </p:blipFill>
        <p:spPr>
          <a:xfrm>
            <a:off x="2136600" y="1392025"/>
            <a:ext cx="7918824" cy="40739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6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Overview</a:t>
            </a:r>
            <a:endParaRPr/>
          </a:p>
        </p:txBody>
      </p:sp>
      <p:sp>
        <p:nvSpPr>
          <p:cNvPr id="642" name="Google Shape;642;p61"/>
          <p:cNvSpPr txBox="1">
            <a:spLocks noGrp="1"/>
          </p:cNvSpPr>
          <p:nvPr>
            <p:ph type="body" idx="1"/>
          </p:nvPr>
        </p:nvSpPr>
        <p:spPr>
          <a:xfrm>
            <a:off x="838200" y="1484785"/>
            <a:ext cx="10515600" cy="4154016"/>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rgbClr val="3F3F3F"/>
              </a:buClr>
              <a:buSzPts val="2800"/>
              <a:buFont typeface="Arial"/>
              <a:buNone/>
            </a:pPr>
            <a:r>
              <a:rPr lang="en-US" sz="2405" b="0" i="0" u="none" strike="noStrike" cap="none">
                <a:solidFill>
                  <a:srgbClr val="3F3F3F"/>
                </a:solidFill>
                <a:latin typeface="Calibri"/>
                <a:ea typeface="Calibri"/>
                <a:cs typeface="Calibri"/>
                <a:sym typeface="Calibri"/>
              </a:rPr>
              <a:t>Refresher on Probability</a:t>
            </a:r>
            <a:endParaRPr sz="2405" b="0" i="0" u="none" strike="noStrike" cap="none">
              <a:solidFill>
                <a:srgbClr val="3F3F3F"/>
              </a:solidFill>
              <a:latin typeface="Calibri"/>
              <a:ea typeface="Calibri"/>
              <a:cs typeface="Calibri"/>
              <a:sym typeface="Calibri"/>
            </a:endParaRPr>
          </a:p>
          <a:p>
            <a:pPr marL="0" marR="0" lvl="0" indent="0" algn="l" rtl="0">
              <a:lnSpc>
                <a:spcPct val="100000"/>
              </a:lnSpc>
              <a:spcBef>
                <a:spcPts val="1000"/>
              </a:spcBef>
              <a:spcAft>
                <a:spcPts val="0"/>
              </a:spcAft>
              <a:buClr>
                <a:srgbClr val="3F3F3F"/>
              </a:buClr>
              <a:buSzPts val="2800"/>
              <a:buFont typeface="Arial"/>
              <a:buNone/>
            </a:pPr>
            <a:r>
              <a:rPr lang="en-US" sz="2405" b="0" i="0" u="none" strike="noStrike" cap="none">
                <a:solidFill>
                  <a:srgbClr val="3F3F3F"/>
                </a:solidFill>
                <a:latin typeface="Calibri"/>
                <a:ea typeface="Calibri"/>
                <a:cs typeface="Calibri"/>
                <a:sym typeface="Calibri"/>
              </a:rPr>
              <a:t>Estimating probabilities</a:t>
            </a:r>
            <a:endParaRPr/>
          </a:p>
          <a:p>
            <a:pPr marL="0" marR="0" lvl="0" indent="0" algn="l" rtl="0">
              <a:lnSpc>
                <a:spcPct val="100000"/>
              </a:lnSpc>
              <a:spcBef>
                <a:spcPts val="1000"/>
              </a:spcBef>
              <a:spcAft>
                <a:spcPts val="0"/>
              </a:spcAft>
              <a:buClr>
                <a:srgbClr val="3F3F3F"/>
              </a:buClr>
              <a:buSzPts val="2800"/>
              <a:buFont typeface="Arial"/>
              <a:buNone/>
            </a:pPr>
            <a:r>
              <a:rPr lang="en-US" sz="2405" b="0" i="0" u="none" strike="noStrike" cap="none">
                <a:solidFill>
                  <a:srgbClr val="3F3F3F"/>
                </a:solidFill>
                <a:latin typeface="Calibri"/>
                <a:ea typeface="Calibri"/>
                <a:cs typeface="Calibri"/>
                <a:sym typeface="Calibri"/>
              </a:rPr>
              <a:t>n-grams</a:t>
            </a:r>
            <a:endParaRPr/>
          </a:p>
          <a:p>
            <a:pPr marL="0" marR="0" lvl="0" indent="0" algn="l" rtl="0">
              <a:lnSpc>
                <a:spcPct val="100000"/>
              </a:lnSpc>
              <a:spcBef>
                <a:spcPts val="1000"/>
              </a:spcBef>
              <a:spcAft>
                <a:spcPts val="0"/>
              </a:spcAft>
              <a:buClr>
                <a:srgbClr val="3F3F3F"/>
              </a:buClr>
              <a:buSzPts val="2800"/>
              <a:buFont typeface="Arial"/>
              <a:buNone/>
            </a:pPr>
            <a:r>
              <a:rPr lang="en-US" sz="2405" b="1" i="0" u="none" strike="noStrike" cap="none">
                <a:solidFill>
                  <a:srgbClr val="3F3F3F"/>
                </a:solidFill>
                <a:latin typeface="Calibri"/>
                <a:ea typeface="Calibri"/>
                <a:cs typeface="Calibri"/>
                <a:sym typeface="Calibri"/>
              </a:rPr>
              <a:t>Language Model Smoothing</a:t>
            </a:r>
            <a:endParaRPr/>
          </a:p>
          <a:p>
            <a:pPr marL="0" marR="0" lvl="0" indent="0" algn="l" rtl="0">
              <a:lnSpc>
                <a:spcPct val="100000"/>
              </a:lnSpc>
              <a:spcBef>
                <a:spcPts val="1000"/>
              </a:spcBef>
              <a:spcAft>
                <a:spcPts val="0"/>
              </a:spcAft>
              <a:buClr>
                <a:srgbClr val="3F3F3F"/>
              </a:buClr>
              <a:buSzPts val="2800"/>
              <a:buFont typeface="Arial"/>
              <a:buNone/>
            </a:pPr>
            <a:r>
              <a:rPr lang="en-US" sz="2405" b="0" i="0" u="none" strike="noStrike" cap="none">
                <a:solidFill>
                  <a:srgbClr val="3F3F3F"/>
                </a:solidFill>
                <a:latin typeface="Calibri"/>
                <a:ea typeface="Calibri"/>
                <a:cs typeface="Calibri"/>
                <a:sym typeface="Calibri"/>
              </a:rPr>
              <a:t>Evaluation of Language Models</a:t>
            </a:r>
            <a:endParaRPr/>
          </a:p>
          <a:p>
            <a:pPr marL="0" marR="0" lvl="0" indent="0" algn="l" rtl="0">
              <a:lnSpc>
                <a:spcPct val="100000"/>
              </a:lnSpc>
              <a:spcBef>
                <a:spcPts val="1000"/>
              </a:spcBef>
              <a:spcAft>
                <a:spcPts val="0"/>
              </a:spcAft>
              <a:buClr>
                <a:srgbClr val="3F3F3F"/>
              </a:buClr>
              <a:buSzPts val="2800"/>
              <a:buFont typeface="Arial"/>
              <a:buNone/>
            </a:pPr>
            <a:r>
              <a:rPr lang="en-US" sz="2405" b="0" i="0" u="none" strike="noStrike" cap="none">
                <a:solidFill>
                  <a:srgbClr val="3F3F3F"/>
                </a:solidFill>
                <a:latin typeface="Calibri"/>
                <a:ea typeface="Calibri"/>
                <a:cs typeface="Calibri"/>
                <a:sym typeface="Calibri"/>
              </a:rPr>
              <a:t>Summary</a:t>
            </a:r>
            <a:endParaRPr/>
          </a:p>
          <a:p>
            <a:pPr marL="0" marR="0" lvl="0" indent="0" algn="l" rtl="0">
              <a:lnSpc>
                <a:spcPct val="130000"/>
              </a:lnSpc>
              <a:spcBef>
                <a:spcPts val="1000"/>
              </a:spcBef>
              <a:spcAft>
                <a:spcPts val="0"/>
              </a:spcAft>
              <a:buClr>
                <a:srgbClr val="3F3F3F"/>
              </a:buClr>
              <a:buSzPts val="2800"/>
              <a:buFont typeface="Arial"/>
              <a:buNone/>
            </a:pPr>
            <a:endParaRPr sz="1850" b="0"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29295199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6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Higher-order n-gram smoothing</a:t>
            </a:r>
            <a:endParaRPr sz="4400" b="0" i="0" u="none" strike="noStrike" cap="none">
              <a:solidFill>
                <a:srgbClr val="75114A"/>
              </a:solidFill>
              <a:latin typeface="Calibri"/>
              <a:ea typeface="Calibri"/>
              <a:cs typeface="Calibri"/>
              <a:sym typeface="Calibri"/>
            </a:endParaRPr>
          </a:p>
        </p:txBody>
      </p:sp>
      <p:sp>
        <p:nvSpPr>
          <p:cNvPr id="649" name="Google Shape;649;p62"/>
          <p:cNvSpPr txBox="1">
            <a:spLocks noGrp="1"/>
          </p:cNvSpPr>
          <p:nvPr>
            <p:ph type="body" idx="1"/>
          </p:nvPr>
        </p:nvSpPr>
        <p:spPr>
          <a:xfrm>
            <a:off x="838200" y="1825625"/>
            <a:ext cx="10515600" cy="3813175"/>
          </a:xfrm>
          <a:prstGeom prst="rect">
            <a:avLst/>
          </a:prstGeom>
          <a:noFill/>
          <a:ln>
            <a:noFill/>
          </a:ln>
        </p:spPr>
        <p:txBody>
          <a:bodyPr spcFirstLastPara="1" wrap="square" lIns="91425" tIns="91425" rIns="91425" bIns="91425" anchor="t" anchorCtr="0">
            <a:noAutofit/>
          </a:bodyPr>
          <a:lstStyle/>
          <a:p>
            <a:pPr marL="127000" marR="0" lvl="0" indent="0" algn="just" rtl="0">
              <a:lnSpc>
                <a:spcPct val="90000"/>
              </a:lnSpc>
              <a:spcBef>
                <a:spcPts val="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Consider we have two bigrams which don’t occur in the corpus, e.g., </a:t>
            </a:r>
            <a:endParaRPr/>
          </a:p>
          <a:p>
            <a:pPr marL="127000" marR="0" lvl="0" indent="0" algn="ctr" rtl="0">
              <a:lnSpc>
                <a:spcPct val="90000"/>
              </a:lnSpc>
              <a:spcBef>
                <a:spcPts val="600"/>
              </a:spcBef>
              <a:spcAft>
                <a:spcPts val="0"/>
              </a:spcAft>
              <a:buClr>
                <a:srgbClr val="3F3F3F"/>
              </a:buClr>
              <a:buSzPts val="2800"/>
              <a:buFont typeface="Arial"/>
              <a:buNone/>
            </a:pPr>
            <a:r>
              <a:rPr lang="en-US" sz="2400" i="1" u="none" strike="noStrike" cap="none">
                <a:solidFill>
                  <a:srgbClr val="3F3F3F"/>
                </a:solidFill>
              </a:rPr>
              <a:t>c(“I ham”) = 0 </a:t>
            </a:r>
            <a:endParaRPr i="1"/>
          </a:p>
          <a:p>
            <a:pPr marL="127000" marR="0" lvl="0" indent="0" algn="ctr" rtl="0">
              <a:lnSpc>
                <a:spcPct val="90000"/>
              </a:lnSpc>
              <a:spcBef>
                <a:spcPts val="600"/>
              </a:spcBef>
              <a:spcAft>
                <a:spcPts val="0"/>
              </a:spcAft>
              <a:buClr>
                <a:srgbClr val="3F3F3F"/>
              </a:buClr>
              <a:buSzPts val="2800"/>
              <a:buFont typeface="Arial"/>
              <a:buNone/>
            </a:pPr>
            <a:r>
              <a:rPr lang="en-US" sz="2400" i="1" u="none" strike="noStrike" cap="none">
                <a:solidFill>
                  <a:srgbClr val="3F3F3F"/>
                </a:solidFill>
              </a:rPr>
              <a:t>c(“I like”) = 0</a:t>
            </a:r>
            <a:r>
              <a:rPr lang="en-US" sz="2400" b="1" i="0" u="none" strike="noStrike" cap="none">
                <a:solidFill>
                  <a:srgbClr val="3F3F3F"/>
                </a:solidFill>
                <a:latin typeface="Calibri"/>
                <a:ea typeface="Calibri"/>
                <a:cs typeface="Calibri"/>
                <a:sym typeface="Calibri"/>
              </a:rPr>
              <a:t> </a:t>
            </a:r>
            <a:endParaRPr/>
          </a:p>
          <a:p>
            <a:pPr marL="127000" marR="0" lvl="0" indent="0" algn="ctr" rtl="0">
              <a:lnSpc>
                <a:spcPct val="90000"/>
              </a:lnSpc>
              <a:spcBef>
                <a:spcPts val="6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a:p>
            <a:pPr marL="127000" marR="0" lvl="0" indent="0" algn="just" rtl="0">
              <a:lnSpc>
                <a:spcPct val="90000"/>
              </a:lnSpc>
              <a:spcBef>
                <a:spcPts val="6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Then (also with Good-Turing smoothing) it follows</a:t>
            </a:r>
            <a:endParaRPr/>
          </a:p>
          <a:p>
            <a:pPr marL="127000" marR="0" lvl="0" indent="0" algn="ctr" rtl="0">
              <a:lnSpc>
                <a:spcPct val="90000"/>
              </a:lnSpc>
              <a:spcBef>
                <a:spcPts val="600"/>
              </a:spcBef>
              <a:spcAft>
                <a:spcPts val="0"/>
              </a:spcAft>
              <a:buClr>
                <a:srgbClr val="3F3F3F"/>
              </a:buClr>
              <a:buSzPts val="2800"/>
              <a:buFont typeface="Arial"/>
              <a:buNone/>
            </a:pPr>
            <a:r>
              <a:rPr lang="en-US" sz="2400" i="1" u="none" strike="noStrike" cap="none">
                <a:solidFill>
                  <a:srgbClr val="3F3F3F"/>
                </a:solidFill>
              </a:rPr>
              <a:t>p(“ham”|”I”) = p(“like”|”I”)</a:t>
            </a:r>
            <a:endParaRPr i="1"/>
          </a:p>
          <a:p>
            <a:pPr marL="127000" marR="0" lvl="0" indent="0" algn="ctr" rtl="0">
              <a:lnSpc>
                <a:spcPct val="90000"/>
              </a:lnSpc>
              <a:spcBef>
                <a:spcPts val="6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a:p>
            <a:pPr marL="127000" marR="0" lvl="0" indent="0" algn="just" rtl="0">
              <a:lnSpc>
                <a:spcPct val="90000"/>
              </a:lnSpc>
              <a:spcBef>
                <a:spcPts val="6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However, p(“like”) &gt; p(“ham”) therefore it follows that we should have</a:t>
            </a:r>
            <a:endParaRPr/>
          </a:p>
          <a:p>
            <a:pPr marL="127000" marR="0" lvl="0" indent="0" algn="ctr" rtl="0">
              <a:lnSpc>
                <a:spcPct val="90000"/>
              </a:lnSpc>
              <a:spcBef>
                <a:spcPts val="600"/>
              </a:spcBef>
              <a:spcAft>
                <a:spcPts val="600"/>
              </a:spcAft>
              <a:buClr>
                <a:srgbClr val="3F3F3F"/>
              </a:buClr>
              <a:buSzPts val="2800"/>
              <a:buFont typeface="Arial"/>
              <a:buNone/>
            </a:pPr>
            <a:r>
              <a:rPr lang="en-US" sz="2400" i="1" u="none" strike="noStrike" cap="none">
                <a:solidFill>
                  <a:srgbClr val="3F3F3F"/>
                </a:solidFill>
              </a:rPr>
              <a:t>p(“ham”|”I”) &lt; p(“like”|”I”)</a:t>
            </a:r>
            <a:endParaRPr sz="2800" i="1" u="none" strike="noStrike" cap="none">
              <a:solidFill>
                <a:srgbClr val="3F3F3F"/>
              </a:solidFill>
            </a:endParaRPr>
          </a:p>
        </p:txBody>
      </p:sp>
    </p:spTree>
    <p:extLst>
      <p:ext uri="{BB962C8B-B14F-4D97-AF65-F5344CB8AC3E}">
        <p14:creationId xmlns:p14="http://schemas.microsoft.com/office/powerpoint/2010/main" val="11713497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63"/>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Back-off</a:t>
            </a:r>
            <a:endParaRPr sz="4400" b="0" i="0" u="none" strike="noStrike" cap="none">
              <a:solidFill>
                <a:srgbClr val="75114A"/>
              </a:solidFill>
              <a:latin typeface="Calibri"/>
              <a:ea typeface="Calibri"/>
              <a:cs typeface="Calibri"/>
              <a:sym typeface="Calibri"/>
            </a:endParaRPr>
          </a:p>
        </p:txBody>
      </p:sp>
      <p:sp>
        <p:nvSpPr>
          <p:cNvPr id="656" name="Google Shape;656;p63"/>
          <p:cNvSpPr txBox="1">
            <a:spLocks noGrp="1"/>
          </p:cNvSpPr>
          <p:nvPr>
            <p:ph type="body" idx="1"/>
          </p:nvPr>
        </p:nvSpPr>
        <p:spPr>
          <a:xfrm>
            <a:off x="838200" y="1484785"/>
            <a:ext cx="10515600" cy="4154016"/>
          </a:xfrm>
          <a:prstGeom prst="rect">
            <a:avLst/>
          </a:prstGeom>
          <a:noFill/>
          <a:ln>
            <a:noFill/>
          </a:ln>
        </p:spPr>
        <p:txBody>
          <a:bodyPr spcFirstLastPara="1" wrap="square" lIns="91425" tIns="91425" rIns="91425" bIns="91425" anchor="t" anchorCtr="0">
            <a:noAutofit/>
          </a:bodyPr>
          <a:lstStyle/>
          <a:p>
            <a:pPr marL="127000" marR="0" lvl="0" indent="0" algn="l" rtl="0">
              <a:lnSpc>
                <a:spcPct val="90000"/>
              </a:lnSpc>
              <a:spcBef>
                <a:spcPts val="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Simple solution: if c(w</a:t>
            </a:r>
            <a:r>
              <a:rPr lang="en-US" sz="2400" b="0" i="0" u="none" strike="noStrike" cap="none" baseline="-25000">
                <a:solidFill>
                  <a:srgbClr val="3F3F3F"/>
                </a:solidFill>
                <a:latin typeface="Calibri"/>
                <a:ea typeface="Calibri"/>
                <a:cs typeface="Calibri"/>
                <a:sym typeface="Calibri"/>
              </a:rPr>
              <a:t>1</a:t>
            </a:r>
            <a:r>
              <a:rPr lang="en-US" sz="2400" b="0" i="0" u="none" strike="noStrike" cap="none">
                <a:solidFill>
                  <a:srgbClr val="3F3F3F"/>
                </a:solidFill>
                <a:latin typeface="Calibri"/>
                <a:ea typeface="Calibri"/>
                <a:cs typeface="Calibri"/>
                <a:sym typeface="Calibri"/>
              </a:rPr>
              <a:t>w</a:t>
            </a:r>
            <a:r>
              <a:rPr lang="en-US" sz="2400" b="0" i="0" u="none" strike="noStrike" cap="none" baseline="-25000">
                <a:solidFill>
                  <a:srgbClr val="3F3F3F"/>
                </a:solidFill>
                <a:latin typeface="Calibri"/>
                <a:ea typeface="Calibri"/>
                <a:cs typeface="Calibri"/>
                <a:sym typeface="Calibri"/>
              </a:rPr>
              <a:t>2</a:t>
            </a:r>
            <a:r>
              <a:rPr lang="en-US" sz="2400" b="0" i="0" u="none" strike="noStrike" cap="none">
                <a:solidFill>
                  <a:srgbClr val="3F3F3F"/>
                </a:solidFill>
                <a:latin typeface="Calibri"/>
                <a:ea typeface="Calibri"/>
                <a:cs typeface="Calibri"/>
                <a:sym typeface="Calibri"/>
              </a:rPr>
              <a:t>) = 0 use c(w</a:t>
            </a:r>
            <a:r>
              <a:rPr lang="en-US" sz="2400" b="0" i="0" u="none" strike="noStrike" cap="none" baseline="-25000">
                <a:solidFill>
                  <a:srgbClr val="3F3F3F"/>
                </a:solidFill>
                <a:latin typeface="Calibri"/>
                <a:ea typeface="Calibri"/>
                <a:cs typeface="Calibri"/>
                <a:sym typeface="Calibri"/>
              </a:rPr>
              <a:t>2</a:t>
            </a:r>
            <a:r>
              <a:rPr lang="en-US" sz="2400" b="0" i="0" u="none" strike="noStrike" cap="none">
                <a:solidFill>
                  <a:srgbClr val="3F3F3F"/>
                </a:solidFill>
                <a:latin typeface="Calibri"/>
                <a:ea typeface="Calibri"/>
                <a:cs typeface="Calibri"/>
                <a:sym typeface="Calibri"/>
              </a:rPr>
              <a:t>)</a:t>
            </a:r>
            <a:endParaRPr sz="2400" b="0" i="0" u="none" strike="noStrike" cap="none">
              <a:solidFill>
                <a:srgbClr val="3F3F3F"/>
              </a:solidFill>
              <a:latin typeface="Calibri"/>
              <a:ea typeface="Calibri"/>
              <a:cs typeface="Calibri"/>
              <a:sym typeface="Calibri"/>
            </a:endParaRPr>
          </a:p>
          <a:p>
            <a:pPr marL="127000" marR="0" lvl="0" indent="0" algn="l" rtl="0">
              <a:lnSpc>
                <a:spcPct val="90000"/>
              </a:lnSpc>
              <a:spcBef>
                <a:spcPts val="6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However, now we do not have a true probability distribution (and overestimate some unlikely n-grams)</a:t>
            </a:r>
            <a:endParaRPr sz="2400" b="0" i="0" u="none" strike="noStrike" cap="none">
              <a:solidFill>
                <a:srgbClr val="3F3F3F"/>
              </a:solidFill>
              <a:latin typeface="Calibri"/>
              <a:ea typeface="Calibri"/>
              <a:cs typeface="Calibri"/>
              <a:sym typeface="Calibri"/>
            </a:endParaRPr>
          </a:p>
          <a:p>
            <a:pPr marL="127000" marR="0" lvl="0" indent="0" algn="l" rtl="0">
              <a:lnSpc>
                <a:spcPct val="90000"/>
              </a:lnSpc>
              <a:spcBef>
                <a:spcPts val="6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So we must discount the counts</a:t>
            </a:r>
            <a:endParaRPr sz="2400" b="0" i="0" u="none" strike="noStrike" cap="none">
              <a:solidFill>
                <a:srgbClr val="3F3F3F"/>
              </a:solidFill>
              <a:latin typeface="Calibri"/>
              <a:ea typeface="Calibri"/>
              <a:cs typeface="Calibri"/>
              <a:sym typeface="Calibri"/>
            </a:endParaRPr>
          </a:p>
          <a:p>
            <a:pPr marL="127000" marR="0" lvl="0" indent="0" algn="l" rtl="0">
              <a:lnSpc>
                <a:spcPct val="90000"/>
              </a:lnSpc>
              <a:spcBef>
                <a:spcPts val="6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a:p>
            <a:pPr marL="127000" marR="0" lvl="0" indent="0" algn="l" rtl="0">
              <a:lnSpc>
                <a:spcPct val="90000"/>
              </a:lnSpc>
              <a:spcBef>
                <a:spcPts val="6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a:p>
            <a:pPr marL="127000" marR="0" lvl="0" indent="0" algn="l" rtl="0">
              <a:lnSpc>
                <a:spcPct val="90000"/>
              </a:lnSpc>
              <a:spcBef>
                <a:spcPts val="6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a:p>
            <a:pPr marL="127000" marR="0" lvl="0" indent="0" algn="l" rtl="0">
              <a:lnSpc>
                <a:spcPct val="90000"/>
              </a:lnSpc>
              <a:spcBef>
                <a:spcPts val="600"/>
              </a:spcBef>
              <a:spcAft>
                <a:spcPts val="60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Where d</a:t>
            </a:r>
            <a:r>
              <a:rPr lang="en-US" sz="2400" b="0" i="0" u="none" strike="noStrike" cap="none" baseline="-25000">
                <a:solidFill>
                  <a:srgbClr val="3F3F3F"/>
                </a:solidFill>
                <a:latin typeface="Calibri"/>
                <a:ea typeface="Calibri"/>
                <a:cs typeface="Calibri"/>
                <a:sym typeface="Calibri"/>
              </a:rPr>
              <a:t>r</a:t>
            </a:r>
            <a:r>
              <a:rPr lang="en-US" sz="2400" b="0" i="0" u="none" strike="noStrike" cap="none">
                <a:solidFill>
                  <a:srgbClr val="3F3F3F"/>
                </a:solidFill>
                <a:latin typeface="Calibri"/>
                <a:ea typeface="Calibri"/>
                <a:cs typeface="Calibri"/>
                <a:sym typeface="Calibri"/>
              </a:rPr>
              <a:t> is the probability mass of seen examples and ⍺ is such that</a:t>
            </a:r>
            <a:endParaRPr sz="2400" b="0" i="0" u="none" strike="noStrike" cap="none">
              <a:solidFill>
                <a:srgbClr val="3F3F3F"/>
              </a:solidFill>
              <a:latin typeface="Calibri"/>
              <a:ea typeface="Calibri"/>
              <a:cs typeface="Calibri"/>
              <a:sym typeface="Calibri"/>
            </a:endParaRPr>
          </a:p>
        </p:txBody>
      </p:sp>
      <p:pic>
        <p:nvPicPr>
          <p:cNvPr id="657" name="Google Shape;657;p63"/>
          <p:cNvPicPr preferRelativeResize="0"/>
          <p:nvPr/>
        </p:nvPicPr>
        <p:blipFill rotWithShape="1">
          <a:blip r:embed="rId3">
            <a:alphaModFix/>
          </a:blip>
          <a:srcRect/>
          <a:stretch/>
        </p:blipFill>
        <p:spPr>
          <a:xfrm>
            <a:off x="2900875" y="3140968"/>
            <a:ext cx="6457950" cy="866775"/>
          </a:xfrm>
          <a:prstGeom prst="rect">
            <a:avLst/>
          </a:prstGeom>
          <a:noFill/>
          <a:ln>
            <a:noFill/>
          </a:ln>
        </p:spPr>
      </p:pic>
      <p:pic>
        <p:nvPicPr>
          <p:cNvPr id="658" name="Google Shape;658;p63"/>
          <p:cNvPicPr preferRelativeResize="0"/>
          <p:nvPr/>
        </p:nvPicPr>
        <p:blipFill rotWithShape="1">
          <a:blip r:embed="rId4">
            <a:alphaModFix/>
          </a:blip>
          <a:srcRect/>
          <a:stretch/>
        </p:blipFill>
        <p:spPr>
          <a:xfrm>
            <a:off x="3817726" y="5043606"/>
            <a:ext cx="4943475" cy="828675"/>
          </a:xfrm>
          <a:prstGeom prst="rect">
            <a:avLst/>
          </a:prstGeom>
          <a:noFill/>
          <a:ln>
            <a:noFill/>
          </a:ln>
        </p:spPr>
      </p:pic>
    </p:spTree>
    <p:extLst>
      <p:ext uri="{BB962C8B-B14F-4D97-AF65-F5344CB8AC3E}">
        <p14:creationId xmlns:p14="http://schemas.microsoft.com/office/powerpoint/2010/main" val="32425199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6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Interpolation</a:t>
            </a:r>
            <a:endParaRPr sz="4400" b="0" i="0" u="none" strike="noStrike" cap="none">
              <a:solidFill>
                <a:srgbClr val="75114A"/>
              </a:solidFill>
              <a:latin typeface="Calibri"/>
              <a:ea typeface="Calibri"/>
              <a:cs typeface="Calibri"/>
              <a:sym typeface="Calibri"/>
            </a:endParaRPr>
          </a:p>
        </p:txBody>
      </p:sp>
      <p:sp>
        <p:nvSpPr>
          <p:cNvPr id="665" name="Google Shape;665;p64"/>
          <p:cNvSpPr txBox="1">
            <a:spLocks noGrp="1"/>
          </p:cNvSpPr>
          <p:nvPr>
            <p:ph type="body" idx="1"/>
          </p:nvPr>
        </p:nvSpPr>
        <p:spPr>
          <a:xfrm>
            <a:off x="838200" y="1825625"/>
            <a:ext cx="10515600" cy="3813175"/>
          </a:xfrm>
          <a:prstGeom prst="rect">
            <a:avLst/>
          </a:prstGeom>
          <a:noFill/>
          <a:ln>
            <a:noFill/>
          </a:ln>
        </p:spPr>
        <p:txBody>
          <a:bodyPr spcFirstLastPara="1" wrap="square" lIns="91425" tIns="91425" rIns="91425" bIns="91425" anchor="t" anchorCtr="0">
            <a:noAutofit/>
          </a:bodyPr>
          <a:lstStyle/>
          <a:p>
            <a:pPr marL="127000" marR="0" lvl="0" indent="0" algn="l" rtl="0">
              <a:lnSpc>
                <a:spcPct val="90000"/>
              </a:lnSpc>
              <a:spcBef>
                <a:spcPts val="4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We simply interpolate the unigram probability into the bigram probability as follows</a:t>
            </a:r>
            <a:endParaRPr sz="2400" b="0" i="0" u="none" strike="noStrike" cap="none">
              <a:solidFill>
                <a:srgbClr val="3F3F3F"/>
              </a:solidFill>
              <a:latin typeface="Calibri"/>
              <a:ea typeface="Calibri"/>
              <a:cs typeface="Calibri"/>
              <a:sym typeface="Calibri"/>
            </a:endParaRPr>
          </a:p>
          <a:p>
            <a:pPr marL="127000" marR="0" lvl="0" indent="0" algn="l" rtl="0">
              <a:lnSpc>
                <a:spcPct val="90000"/>
              </a:lnSpc>
              <a:spcBef>
                <a:spcPts val="4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a:p>
            <a:pPr marL="127000" marR="0" lvl="0" indent="0" algn="l" rtl="0">
              <a:lnSpc>
                <a:spcPct val="90000"/>
              </a:lnSpc>
              <a:spcBef>
                <a:spcPts val="4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a:p>
            <a:pPr marL="127000" marR="0" lvl="0" indent="0" algn="l" rtl="0">
              <a:lnSpc>
                <a:spcPct val="90000"/>
              </a:lnSpc>
              <a:spcBef>
                <a:spcPts val="4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Generalizes to higher n-grams as</a:t>
            </a:r>
            <a:endParaRPr sz="2400" b="0" i="0" u="none" strike="noStrike" cap="none">
              <a:solidFill>
                <a:srgbClr val="3F3F3F"/>
              </a:solidFill>
              <a:latin typeface="Calibri"/>
              <a:ea typeface="Calibri"/>
              <a:cs typeface="Calibri"/>
              <a:sym typeface="Calibri"/>
            </a:endParaRPr>
          </a:p>
        </p:txBody>
      </p:sp>
      <p:pic>
        <p:nvPicPr>
          <p:cNvPr id="666" name="Google Shape;666;p64"/>
          <p:cNvPicPr preferRelativeResize="0"/>
          <p:nvPr/>
        </p:nvPicPr>
        <p:blipFill rotWithShape="1">
          <a:blip r:embed="rId3">
            <a:alphaModFix/>
          </a:blip>
          <a:srcRect/>
          <a:stretch/>
        </p:blipFill>
        <p:spPr>
          <a:xfrm>
            <a:off x="2751700" y="2780928"/>
            <a:ext cx="6096250" cy="278252"/>
          </a:xfrm>
          <a:prstGeom prst="rect">
            <a:avLst/>
          </a:prstGeom>
          <a:noFill/>
          <a:ln>
            <a:noFill/>
          </a:ln>
        </p:spPr>
      </p:pic>
      <p:pic>
        <p:nvPicPr>
          <p:cNvPr id="667" name="Google Shape;667;p64"/>
          <p:cNvPicPr preferRelativeResize="0"/>
          <p:nvPr/>
        </p:nvPicPr>
        <p:blipFill rotWithShape="1">
          <a:blip r:embed="rId4">
            <a:alphaModFix/>
          </a:blip>
          <a:srcRect/>
          <a:stretch/>
        </p:blipFill>
        <p:spPr>
          <a:xfrm>
            <a:off x="3215675" y="4077075"/>
            <a:ext cx="5409825" cy="1164921"/>
          </a:xfrm>
          <a:prstGeom prst="rect">
            <a:avLst/>
          </a:prstGeom>
          <a:noFill/>
          <a:ln>
            <a:noFill/>
          </a:ln>
        </p:spPr>
      </p:pic>
    </p:spTree>
    <p:extLst>
      <p:ext uri="{BB962C8B-B14F-4D97-AF65-F5344CB8AC3E}">
        <p14:creationId xmlns:p14="http://schemas.microsoft.com/office/powerpoint/2010/main" val="41455477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4.xml><?xml version="1.0" encoding="utf-8"?>
<p:sld xmlns:a="http://schemas.openxmlformats.org/drawingml/2006/main" xmlns:r="http://schemas.openxmlformats.org/officeDocument/2006/relationships" xmlns:p="http://schemas.openxmlformats.org/presentationml/2006/main">
  <p:cSld>
    <p:bg>
      <p:bgPr>
        <a:solidFill>
          <a:srgbClr val="FBE4D4"/>
        </a:solidFill>
        <a:effectLst/>
      </p:bgPr>
    </p:bg>
    <p:spTree>
      <p:nvGrpSpPr>
        <p:cNvPr id="1" name="Shape 672"/>
        <p:cNvGrpSpPr/>
        <p:nvPr/>
      </p:nvGrpSpPr>
      <p:grpSpPr>
        <a:xfrm>
          <a:off x="0" y="0"/>
          <a:ext cx="0" cy="0"/>
          <a:chOff x="0" y="0"/>
          <a:chExt cx="0" cy="0"/>
        </a:xfrm>
      </p:grpSpPr>
      <p:sp>
        <p:nvSpPr>
          <p:cNvPr id="673" name="Google Shape;673;p65"/>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Witten-Bell Smoothing</a:t>
            </a:r>
            <a:endParaRPr sz="4400" b="0" i="0" u="none" strike="noStrike" cap="none">
              <a:solidFill>
                <a:srgbClr val="75114A"/>
              </a:solidFill>
              <a:latin typeface="Calibri"/>
              <a:ea typeface="Calibri"/>
              <a:cs typeface="Calibri"/>
              <a:sym typeface="Calibri"/>
            </a:endParaRPr>
          </a:p>
        </p:txBody>
      </p:sp>
      <p:sp>
        <p:nvSpPr>
          <p:cNvPr id="674" name="Google Shape;674;p65"/>
          <p:cNvSpPr txBox="1">
            <a:spLocks noGrp="1"/>
          </p:cNvSpPr>
          <p:nvPr>
            <p:ph type="body" idx="1"/>
          </p:nvPr>
        </p:nvSpPr>
        <p:spPr>
          <a:xfrm>
            <a:off x="838200" y="1825625"/>
            <a:ext cx="10515600" cy="4035000"/>
          </a:xfrm>
          <a:prstGeom prst="rect">
            <a:avLst/>
          </a:prstGeom>
          <a:noFill/>
          <a:ln>
            <a:noFill/>
          </a:ln>
        </p:spPr>
        <p:txBody>
          <a:bodyPr spcFirstLastPara="1" wrap="square" lIns="91425" tIns="91425" rIns="91425" bIns="91425" anchor="t" anchorCtr="0">
            <a:noAutofit/>
          </a:bodyPr>
          <a:lstStyle/>
          <a:p>
            <a:pPr marL="127000" marR="0" lvl="0" indent="0" algn="l" rtl="0">
              <a:lnSpc>
                <a:spcPct val="90000"/>
              </a:lnSpc>
              <a:spcBef>
                <a:spcPts val="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Some bigrams nearly occur almost as much as the unigram, e.g., </a:t>
            </a:r>
            <a:r>
              <a:rPr lang="en-US" sz="2400" b="0" i="1" u="none" strike="noStrike" cap="none">
                <a:solidFill>
                  <a:srgbClr val="3F3F3F"/>
                </a:solidFill>
                <a:latin typeface="Calibri"/>
                <a:ea typeface="Calibri"/>
                <a:cs typeface="Calibri"/>
                <a:sym typeface="Calibri"/>
              </a:rPr>
              <a:t>“San Francisco”, “helter skelter”</a:t>
            </a:r>
            <a:endParaRPr sz="2400" b="0" i="1" u="none" strike="noStrike" cap="none">
              <a:solidFill>
                <a:srgbClr val="3F3F3F"/>
              </a:solidFill>
              <a:latin typeface="Calibri"/>
              <a:ea typeface="Calibri"/>
              <a:cs typeface="Calibri"/>
              <a:sym typeface="Calibri"/>
            </a:endParaRPr>
          </a:p>
          <a:p>
            <a:pPr marL="127000" marR="0" lvl="0" indent="0" algn="ctr" rtl="0">
              <a:lnSpc>
                <a:spcPct val="90000"/>
              </a:lnSpc>
              <a:spcBef>
                <a:spcPts val="600"/>
              </a:spcBef>
              <a:spcAft>
                <a:spcPts val="0"/>
              </a:spcAft>
              <a:buClr>
                <a:srgbClr val="3F3F3F"/>
              </a:buClr>
              <a:buSzPts val="2800"/>
              <a:buFont typeface="Arial"/>
              <a:buNone/>
            </a:pPr>
            <a:r>
              <a:rPr lang="en-US" sz="2400" i="1" u="none" strike="noStrike" cap="none">
                <a:solidFill>
                  <a:srgbClr val="3F3F3F"/>
                </a:solidFill>
              </a:rPr>
              <a:t>p(“helter skelter”) ≅ p(“skelter”)</a:t>
            </a:r>
            <a:endParaRPr i="1"/>
          </a:p>
          <a:p>
            <a:pPr marL="127000" marR="0" lvl="0" indent="0" algn="l" rtl="0">
              <a:lnSpc>
                <a:spcPct val="90000"/>
              </a:lnSpc>
              <a:spcBef>
                <a:spcPts val="6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We should therefore have that </a:t>
            </a:r>
            <a:endParaRPr sz="2400" b="0" i="0" u="none" strike="noStrike" cap="none">
              <a:solidFill>
                <a:srgbClr val="3F3F3F"/>
              </a:solidFill>
              <a:latin typeface="Calibri"/>
              <a:ea typeface="Calibri"/>
              <a:cs typeface="Calibri"/>
              <a:sym typeface="Calibri"/>
            </a:endParaRPr>
          </a:p>
          <a:p>
            <a:pPr marL="127000" marR="0" lvl="0" indent="0" algn="ctr" rtl="0">
              <a:lnSpc>
                <a:spcPct val="90000"/>
              </a:lnSpc>
              <a:spcBef>
                <a:spcPts val="600"/>
              </a:spcBef>
              <a:spcAft>
                <a:spcPts val="0"/>
              </a:spcAft>
              <a:buClr>
                <a:srgbClr val="3F3F3F"/>
              </a:buClr>
              <a:buSzPts val="2800"/>
              <a:buFont typeface="Arial"/>
              <a:buNone/>
            </a:pPr>
            <a:r>
              <a:rPr lang="en-US" sz="2400" i="1" u="none" strike="noStrike" cap="none">
                <a:solidFill>
                  <a:srgbClr val="3F3F3F"/>
                </a:solidFill>
              </a:rPr>
              <a:t>p(“UNK|helter”) ≪ p(“skelter|helter”)</a:t>
            </a:r>
            <a:endParaRPr sz="2400" i="1" u="none" strike="noStrike" cap="none">
              <a:solidFill>
                <a:srgbClr val="3F3F3F"/>
              </a:solidFill>
            </a:endParaRPr>
          </a:p>
          <a:p>
            <a:pPr marL="127000" marR="0" lvl="0" indent="0" algn="l" rtl="0">
              <a:lnSpc>
                <a:spcPct val="90000"/>
              </a:lnSpc>
              <a:spcBef>
                <a:spcPts val="600"/>
              </a:spcBef>
              <a:spcAft>
                <a:spcPts val="60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We achieve this with the </a:t>
            </a:r>
            <a:r>
              <a:rPr lang="en-US" sz="2400"/>
              <a:t>‘</a:t>
            </a:r>
            <a:r>
              <a:rPr lang="en-US" sz="2400" b="0" i="0" u="none" strike="noStrike" cap="none">
                <a:solidFill>
                  <a:srgbClr val="3F3F3F"/>
                </a:solidFill>
                <a:latin typeface="Calibri"/>
                <a:ea typeface="Calibri"/>
                <a:cs typeface="Calibri"/>
                <a:sym typeface="Calibri"/>
              </a:rPr>
              <a:t>diversity of history</a:t>
            </a:r>
            <a:r>
              <a:rPr lang="en-US" sz="2400"/>
              <a:t>’</a:t>
            </a:r>
            <a:endParaRPr sz="2400" b="0" i="0" u="none" strike="noStrike" cap="none">
              <a:solidFill>
                <a:srgbClr val="3F3F3F"/>
              </a:solidFill>
              <a:latin typeface="Calibri"/>
              <a:ea typeface="Calibri"/>
              <a:cs typeface="Calibri"/>
              <a:sym typeface="Calibri"/>
            </a:endParaRPr>
          </a:p>
        </p:txBody>
      </p:sp>
      <p:pic>
        <p:nvPicPr>
          <p:cNvPr id="675" name="Google Shape;675;p65"/>
          <p:cNvPicPr preferRelativeResize="0"/>
          <p:nvPr/>
        </p:nvPicPr>
        <p:blipFill rotWithShape="1">
          <a:blip r:embed="rId3">
            <a:alphaModFix/>
          </a:blip>
          <a:srcRect/>
          <a:stretch/>
        </p:blipFill>
        <p:spPr>
          <a:xfrm>
            <a:off x="3912875" y="4501799"/>
            <a:ext cx="4702999" cy="351374"/>
          </a:xfrm>
          <a:prstGeom prst="rect">
            <a:avLst/>
          </a:prstGeom>
          <a:noFill/>
          <a:ln>
            <a:noFill/>
          </a:ln>
        </p:spPr>
      </p:pic>
      <p:pic>
        <p:nvPicPr>
          <p:cNvPr id="676" name="Google Shape;676;p65"/>
          <p:cNvPicPr preferRelativeResize="0"/>
          <p:nvPr/>
        </p:nvPicPr>
        <p:blipFill rotWithShape="1">
          <a:blip r:embed="rId4">
            <a:alphaModFix/>
          </a:blip>
          <a:srcRect/>
          <a:stretch/>
        </p:blipFill>
        <p:spPr>
          <a:xfrm>
            <a:off x="4511824" y="5049774"/>
            <a:ext cx="3360577" cy="810863"/>
          </a:xfrm>
          <a:prstGeom prst="rect">
            <a:avLst/>
          </a:prstGeom>
          <a:noFill/>
          <a:ln>
            <a:noFill/>
          </a:ln>
        </p:spPr>
      </p:pic>
    </p:spTree>
    <p:extLst>
      <p:ext uri="{BB962C8B-B14F-4D97-AF65-F5344CB8AC3E}">
        <p14:creationId xmlns:p14="http://schemas.microsoft.com/office/powerpoint/2010/main" val="12529319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5.xml><?xml version="1.0" encoding="utf-8"?>
<p:sld xmlns:a="http://schemas.openxmlformats.org/drawingml/2006/main" xmlns:r="http://schemas.openxmlformats.org/officeDocument/2006/relationships" xmlns:p="http://schemas.openxmlformats.org/presentationml/2006/main">
  <p:cSld>
    <p:bg>
      <p:bgPr>
        <a:solidFill>
          <a:srgbClr val="FBE4D4"/>
        </a:solidFill>
        <a:effectLst/>
      </p:bgPr>
    </p:bg>
    <p:spTree>
      <p:nvGrpSpPr>
        <p:cNvPr id="1" name="Shape 681"/>
        <p:cNvGrpSpPr/>
        <p:nvPr/>
      </p:nvGrpSpPr>
      <p:grpSpPr>
        <a:xfrm>
          <a:off x="0" y="0"/>
          <a:ext cx="0" cy="0"/>
          <a:chOff x="0" y="0"/>
          <a:chExt cx="0" cy="0"/>
        </a:xfrm>
      </p:grpSpPr>
      <p:sp>
        <p:nvSpPr>
          <p:cNvPr id="682" name="Google Shape;682;p66"/>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Witten-Bell Interpolation Example</a:t>
            </a:r>
            <a:endParaRPr sz="4400" b="0" i="0" u="none" strike="noStrike" cap="none">
              <a:solidFill>
                <a:srgbClr val="75114A"/>
              </a:solidFill>
              <a:latin typeface="Calibri"/>
              <a:ea typeface="Calibri"/>
              <a:cs typeface="Calibri"/>
              <a:sym typeface="Calibri"/>
            </a:endParaRPr>
          </a:p>
        </p:txBody>
      </p:sp>
      <p:pic>
        <p:nvPicPr>
          <p:cNvPr id="683" name="Google Shape;683;p66"/>
          <p:cNvPicPr preferRelativeResize="0"/>
          <p:nvPr/>
        </p:nvPicPr>
        <p:blipFill rotWithShape="1">
          <a:blip r:embed="rId3">
            <a:alphaModFix/>
          </a:blip>
          <a:srcRect/>
          <a:stretch/>
        </p:blipFill>
        <p:spPr>
          <a:xfrm>
            <a:off x="3258000" y="2309950"/>
            <a:ext cx="5502750" cy="882200"/>
          </a:xfrm>
          <a:prstGeom prst="rect">
            <a:avLst/>
          </a:prstGeom>
          <a:noFill/>
          <a:ln>
            <a:noFill/>
          </a:ln>
        </p:spPr>
      </p:pic>
      <p:pic>
        <p:nvPicPr>
          <p:cNvPr id="684" name="Google Shape;684;p66"/>
          <p:cNvPicPr preferRelativeResize="0"/>
          <p:nvPr/>
        </p:nvPicPr>
        <p:blipFill rotWithShape="1">
          <a:blip r:embed="rId4">
            <a:alphaModFix/>
          </a:blip>
          <a:srcRect/>
          <a:stretch/>
        </p:blipFill>
        <p:spPr>
          <a:xfrm>
            <a:off x="3258001" y="3657175"/>
            <a:ext cx="5668135" cy="882200"/>
          </a:xfrm>
          <a:prstGeom prst="rect">
            <a:avLst/>
          </a:prstGeom>
          <a:noFill/>
          <a:ln>
            <a:noFill/>
          </a:ln>
        </p:spPr>
      </p:pic>
      <p:sp>
        <p:nvSpPr>
          <p:cNvPr id="685" name="Google Shape;685;p66"/>
          <p:cNvSpPr/>
          <p:nvPr/>
        </p:nvSpPr>
        <p:spPr>
          <a:xfrm>
            <a:off x="8249425" y="5314050"/>
            <a:ext cx="2133600" cy="1185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Probability mass for unknown following words</a:t>
            </a:r>
            <a:endParaRPr sz="1400" b="0" i="0" u="none" strike="noStrike" cap="none">
              <a:solidFill>
                <a:srgbClr val="000000"/>
              </a:solidFill>
              <a:latin typeface="Arial"/>
              <a:ea typeface="Arial"/>
              <a:cs typeface="Arial"/>
              <a:sym typeface="Arial"/>
            </a:endParaRPr>
          </a:p>
        </p:txBody>
      </p:sp>
      <p:cxnSp>
        <p:nvCxnSpPr>
          <p:cNvPr id="686" name="Google Shape;686;p66"/>
          <p:cNvCxnSpPr>
            <a:stCxn id="685" idx="0"/>
          </p:cNvCxnSpPr>
          <p:nvPr/>
        </p:nvCxnSpPr>
        <p:spPr>
          <a:xfrm rot="10800000">
            <a:off x="8875825" y="4425450"/>
            <a:ext cx="440400" cy="888600"/>
          </a:xfrm>
          <a:prstGeom prst="straightConnector1">
            <a:avLst/>
          </a:prstGeom>
          <a:noFill/>
          <a:ln w="28575" cap="flat" cmpd="sng">
            <a:solidFill>
              <a:schemeClr val="dk2"/>
            </a:solidFill>
            <a:prstDash val="solid"/>
            <a:round/>
            <a:headEnd type="none" w="sm" len="sm"/>
            <a:tailEnd type="triangle" w="lg" len="lg"/>
          </a:ln>
        </p:spPr>
      </p:cxnSp>
    </p:spTree>
    <p:extLst>
      <p:ext uri="{BB962C8B-B14F-4D97-AF65-F5344CB8AC3E}">
        <p14:creationId xmlns:p14="http://schemas.microsoft.com/office/powerpoint/2010/main" val="17919338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6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Overview</a:t>
            </a:r>
            <a:endParaRPr/>
          </a:p>
        </p:txBody>
      </p:sp>
      <p:sp>
        <p:nvSpPr>
          <p:cNvPr id="692" name="Google Shape;692;p67"/>
          <p:cNvSpPr txBox="1">
            <a:spLocks noGrp="1"/>
          </p:cNvSpPr>
          <p:nvPr>
            <p:ph type="body" idx="1"/>
          </p:nvPr>
        </p:nvSpPr>
        <p:spPr>
          <a:xfrm>
            <a:off x="838200" y="1484785"/>
            <a:ext cx="10515600" cy="4154016"/>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rgbClr val="3F3F3F"/>
              </a:buClr>
              <a:buSzPts val="2800"/>
              <a:buFont typeface="Arial"/>
              <a:buNone/>
            </a:pPr>
            <a:r>
              <a:rPr lang="en-US" sz="2405" b="0" i="0" u="none" strike="noStrike" cap="none">
                <a:solidFill>
                  <a:srgbClr val="3F3F3F"/>
                </a:solidFill>
                <a:latin typeface="Calibri"/>
                <a:ea typeface="Calibri"/>
                <a:cs typeface="Calibri"/>
                <a:sym typeface="Calibri"/>
              </a:rPr>
              <a:t>Refresher on Probability</a:t>
            </a:r>
            <a:endParaRPr sz="2405" b="0" i="0" u="none" strike="noStrike" cap="none">
              <a:solidFill>
                <a:srgbClr val="3F3F3F"/>
              </a:solidFill>
              <a:latin typeface="Calibri"/>
              <a:ea typeface="Calibri"/>
              <a:cs typeface="Calibri"/>
              <a:sym typeface="Calibri"/>
            </a:endParaRPr>
          </a:p>
          <a:p>
            <a:pPr marL="0" marR="0" lvl="0" indent="0" algn="l" rtl="0">
              <a:lnSpc>
                <a:spcPct val="100000"/>
              </a:lnSpc>
              <a:spcBef>
                <a:spcPts val="1000"/>
              </a:spcBef>
              <a:spcAft>
                <a:spcPts val="0"/>
              </a:spcAft>
              <a:buClr>
                <a:srgbClr val="3F3F3F"/>
              </a:buClr>
              <a:buSzPts val="2800"/>
              <a:buFont typeface="Arial"/>
              <a:buNone/>
            </a:pPr>
            <a:r>
              <a:rPr lang="en-US" sz="2405" b="0" i="0" u="none" strike="noStrike" cap="none">
                <a:solidFill>
                  <a:srgbClr val="3F3F3F"/>
                </a:solidFill>
                <a:latin typeface="Calibri"/>
                <a:ea typeface="Calibri"/>
                <a:cs typeface="Calibri"/>
                <a:sym typeface="Calibri"/>
              </a:rPr>
              <a:t>Estimating probabilities</a:t>
            </a:r>
            <a:endParaRPr/>
          </a:p>
          <a:p>
            <a:pPr marL="0" marR="0" lvl="0" indent="0" algn="l" rtl="0">
              <a:lnSpc>
                <a:spcPct val="100000"/>
              </a:lnSpc>
              <a:spcBef>
                <a:spcPts val="1000"/>
              </a:spcBef>
              <a:spcAft>
                <a:spcPts val="0"/>
              </a:spcAft>
              <a:buClr>
                <a:srgbClr val="3F3F3F"/>
              </a:buClr>
              <a:buSzPts val="2800"/>
              <a:buFont typeface="Arial"/>
              <a:buNone/>
            </a:pPr>
            <a:r>
              <a:rPr lang="en-US" sz="2405" b="0" i="0" u="none" strike="noStrike" cap="none">
                <a:solidFill>
                  <a:srgbClr val="3F3F3F"/>
                </a:solidFill>
                <a:latin typeface="Calibri"/>
                <a:ea typeface="Calibri"/>
                <a:cs typeface="Calibri"/>
                <a:sym typeface="Calibri"/>
              </a:rPr>
              <a:t>n-grams</a:t>
            </a:r>
            <a:endParaRPr/>
          </a:p>
          <a:p>
            <a:pPr marL="0" marR="0" lvl="0" indent="0" algn="l" rtl="0">
              <a:lnSpc>
                <a:spcPct val="100000"/>
              </a:lnSpc>
              <a:spcBef>
                <a:spcPts val="1000"/>
              </a:spcBef>
              <a:spcAft>
                <a:spcPts val="0"/>
              </a:spcAft>
              <a:buClr>
                <a:srgbClr val="3F3F3F"/>
              </a:buClr>
              <a:buSzPts val="2800"/>
              <a:buFont typeface="Arial"/>
              <a:buNone/>
            </a:pPr>
            <a:r>
              <a:rPr lang="en-US" sz="2405" b="0" i="0" u="none" strike="noStrike" cap="none">
                <a:solidFill>
                  <a:srgbClr val="3F3F3F"/>
                </a:solidFill>
                <a:latin typeface="Calibri"/>
                <a:ea typeface="Calibri"/>
                <a:cs typeface="Calibri"/>
                <a:sym typeface="Calibri"/>
              </a:rPr>
              <a:t>Language Model Smoothing</a:t>
            </a:r>
            <a:endParaRPr/>
          </a:p>
          <a:p>
            <a:pPr marL="0" marR="0" lvl="0" indent="0" algn="l" rtl="0">
              <a:lnSpc>
                <a:spcPct val="100000"/>
              </a:lnSpc>
              <a:spcBef>
                <a:spcPts val="1000"/>
              </a:spcBef>
              <a:spcAft>
                <a:spcPts val="0"/>
              </a:spcAft>
              <a:buClr>
                <a:srgbClr val="3F3F3F"/>
              </a:buClr>
              <a:buSzPts val="2800"/>
              <a:buFont typeface="Arial"/>
              <a:buNone/>
            </a:pPr>
            <a:r>
              <a:rPr lang="en-US" sz="2405" b="1" i="0" u="none" strike="noStrike" cap="none">
                <a:solidFill>
                  <a:srgbClr val="3F3F3F"/>
                </a:solidFill>
                <a:latin typeface="Calibri"/>
                <a:ea typeface="Calibri"/>
                <a:cs typeface="Calibri"/>
                <a:sym typeface="Calibri"/>
              </a:rPr>
              <a:t>Evaluation of Language Models</a:t>
            </a:r>
            <a:endParaRPr/>
          </a:p>
          <a:p>
            <a:pPr marL="0" marR="0" lvl="0" indent="0" algn="l" rtl="0">
              <a:lnSpc>
                <a:spcPct val="100000"/>
              </a:lnSpc>
              <a:spcBef>
                <a:spcPts val="1000"/>
              </a:spcBef>
              <a:spcAft>
                <a:spcPts val="0"/>
              </a:spcAft>
              <a:buClr>
                <a:srgbClr val="3F3F3F"/>
              </a:buClr>
              <a:buSzPts val="2800"/>
              <a:buFont typeface="Arial"/>
              <a:buNone/>
            </a:pPr>
            <a:r>
              <a:rPr lang="en-US" sz="2405" b="0" i="0" u="none" strike="noStrike" cap="none">
                <a:solidFill>
                  <a:srgbClr val="3F3F3F"/>
                </a:solidFill>
                <a:latin typeface="Calibri"/>
                <a:ea typeface="Calibri"/>
                <a:cs typeface="Calibri"/>
                <a:sym typeface="Calibri"/>
              </a:rPr>
              <a:t>Summary</a:t>
            </a:r>
            <a:endParaRPr/>
          </a:p>
          <a:p>
            <a:pPr marL="0" marR="0" lvl="0" indent="0" algn="l" rtl="0">
              <a:lnSpc>
                <a:spcPct val="130000"/>
              </a:lnSpc>
              <a:spcBef>
                <a:spcPts val="1000"/>
              </a:spcBef>
              <a:spcAft>
                <a:spcPts val="0"/>
              </a:spcAft>
              <a:buClr>
                <a:srgbClr val="3F3F3F"/>
              </a:buClr>
              <a:buSzPts val="2800"/>
              <a:buFont typeface="Arial"/>
              <a:buNone/>
            </a:pPr>
            <a:endParaRPr sz="1850" b="0"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13085429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6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What makes a good language model?</a:t>
            </a:r>
            <a:endParaRPr sz="4400" b="0" i="0" u="none" strike="noStrike" cap="none">
              <a:solidFill>
                <a:srgbClr val="75114A"/>
              </a:solidFill>
              <a:latin typeface="Calibri"/>
              <a:ea typeface="Calibri"/>
              <a:cs typeface="Calibri"/>
              <a:sym typeface="Calibri"/>
            </a:endParaRPr>
          </a:p>
        </p:txBody>
      </p:sp>
      <p:sp>
        <p:nvSpPr>
          <p:cNvPr id="699" name="Google Shape;699;p68"/>
          <p:cNvSpPr txBox="1">
            <a:spLocks noGrp="1"/>
          </p:cNvSpPr>
          <p:nvPr>
            <p:ph type="body" idx="1"/>
          </p:nvPr>
        </p:nvSpPr>
        <p:spPr>
          <a:xfrm>
            <a:off x="838200" y="1825625"/>
            <a:ext cx="10515600" cy="3813175"/>
          </a:xfrm>
          <a:prstGeom prst="rect">
            <a:avLst/>
          </a:prstGeom>
          <a:noFill/>
          <a:ln>
            <a:noFill/>
          </a:ln>
        </p:spPr>
        <p:txBody>
          <a:bodyPr spcFirstLastPara="1" wrap="square" lIns="91425" tIns="91425" rIns="91425" bIns="91425" anchor="t" anchorCtr="0">
            <a:noAutofit/>
          </a:bodyPr>
          <a:lstStyle/>
          <a:p>
            <a:pPr marL="127000" marR="0" lvl="0" indent="0" algn="l" rtl="0">
              <a:lnSpc>
                <a:spcPct val="90000"/>
              </a:lnSpc>
              <a:spcBef>
                <a:spcPts val="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Should produce high probabilities for valid (English) sentences. Should produce low probabilities for ungrammatical sentences</a:t>
            </a:r>
            <a:endParaRPr sz="2400" b="0" i="0" u="none" strike="noStrike" cap="none">
              <a:solidFill>
                <a:srgbClr val="3F3F3F"/>
              </a:solidFill>
              <a:latin typeface="Calibri"/>
              <a:ea typeface="Calibri"/>
              <a:cs typeface="Calibri"/>
              <a:sym typeface="Calibri"/>
            </a:endParaRPr>
          </a:p>
          <a:p>
            <a:pPr marL="127000" marR="0" lvl="0" indent="0" algn="l" rtl="0">
              <a:lnSpc>
                <a:spcPct val="90000"/>
              </a:lnSpc>
              <a:spcBef>
                <a:spcPts val="6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Evaluation normally looks only at first condition. If language model produces valid probability distribution </a:t>
            </a:r>
            <a:endParaRPr sz="2400" b="0" i="0" u="none" strike="noStrike" cap="none">
              <a:solidFill>
                <a:srgbClr val="3F3F3F"/>
              </a:solidFill>
              <a:latin typeface="Calibri"/>
              <a:ea typeface="Calibri"/>
              <a:cs typeface="Calibri"/>
              <a:sym typeface="Calibri"/>
            </a:endParaRPr>
          </a:p>
          <a:p>
            <a:pPr marL="127000" marR="0" lvl="0" indent="0" algn="l" rtl="0">
              <a:lnSpc>
                <a:spcPct val="90000"/>
              </a:lnSpc>
              <a:spcBef>
                <a:spcPts val="6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Perplexity is the most widely used evaluation metric</a:t>
            </a:r>
            <a:endParaRPr sz="2400" b="0" i="0" u="none" strike="noStrike" cap="none">
              <a:solidFill>
                <a:srgbClr val="3F3F3F"/>
              </a:solidFill>
              <a:latin typeface="Calibri"/>
              <a:ea typeface="Calibri"/>
              <a:cs typeface="Calibri"/>
              <a:sym typeface="Calibri"/>
            </a:endParaRPr>
          </a:p>
          <a:p>
            <a:pPr marL="342900" marR="0" lvl="0" indent="-215900" algn="l" rtl="0">
              <a:lnSpc>
                <a:spcPct val="90000"/>
              </a:lnSpc>
              <a:spcBef>
                <a:spcPts val="1000"/>
              </a:spcBef>
              <a:spcAft>
                <a:spcPts val="0"/>
              </a:spcAft>
              <a:buClr>
                <a:srgbClr val="3F3F3F"/>
              </a:buClr>
              <a:buSzPts val="2800"/>
              <a:buFont typeface="Arial"/>
              <a:buNone/>
            </a:pPr>
            <a:endParaRPr sz="2800" b="0" i="0" u="none" strike="noStrike" cap="none">
              <a:solidFill>
                <a:srgbClr val="3F3F3F"/>
              </a:solidFill>
              <a:latin typeface="Calibri"/>
              <a:ea typeface="Calibri"/>
              <a:cs typeface="Calibri"/>
              <a:sym typeface="Calibri"/>
            </a:endParaRPr>
          </a:p>
          <a:p>
            <a:pPr marL="342900" marR="0" lvl="0" indent="-215900" algn="l" rtl="0">
              <a:lnSpc>
                <a:spcPct val="90000"/>
              </a:lnSpc>
              <a:spcBef>
                <a:spcPts val="400"/>
              </a:spcBef>
              <a:spcAft>
                <a:spcPts val="0"/>
              </a:spcAft>
              <a:buClr>
                <a:srgbClr val="3F3F3F"/>
              </a:buClr>
              <a:buSzPts val="2800"/>
              <a:buFont typeface="Arial"/>
              <a:buNone/>
            </a:pPr>
            <a:endParaRPr sz="2800" b="0" i="0" u="none" strike="noStrike" cap="none">
              <a:solidFill>
                <a:srgbClr val="3F3F3F"/>
              </a:solidFill>
              <a:latin typeface="Calibri"/>
              <a:ea typeface="Calibri"/>
              <a:cs typeface="Calibri"/>
              <a:sym typeface="Calibri"/>
            </a:endParaRPr>
          </a:p>
          <a:p>
            <a:pPr marL="342900" marR="0" lvl="0" indent="-215900" algn="l" rtl="0">
              <a:lnSpc>
                <a:spcPct val="90000"/>
              </a:lnSpc>
              <a:spcBef>
                <a:spcPts val="400"/>
              </a:spcBef>
              <a:spcAft>
                <a:spcPts val="0"/>
              </a:spcAft>
              <a:buClr>
                <a:srgbClr val="3F3F3F"/>
              </a:buClr>
              <a:buSzPts val="2800"/>
              <a:buFont typeface="Arial"/>
              <a:buNone/>
            </a:pPr>
            <a:endParaRPr sz="2800" b="0" i="0" u="none" strike="noStrike" cap="none">
              <a:solidFill>
                <a:srgbClr val="3F3F3F"/>
              </a:solidFill>
              <a:latin typeface="Calibri"/>
              <a:ea typeface="Calibri"/>
              <a:cs typeface="Calibri"/>
              <a:sym typeface="Calibri"/>
            </a:endParaRPr>
          </a:p>
          <a:p>
            <a:pPr marL="342900" marR="0" lvl="0" indent="-215900" algn="l" rtl="0">
              <a:lnSpc>
                <a:spcPct val="90000"/>
              </a:lnSpc>
              <a:spcBef>
                <a:spcPts val="400"/>
              </a:spcBef>
              <a:spcAft>
                <a:spcPts val="0"/>
              </a:spcAft>
              <a:buClr>
                <a:srgbClr val="3F3F3F"/>
              </a:buClr>
              <a:buSzPts val="2800"/>
              <a:buFont typeface="Arial"/>
              <a:buNone/>
            </a:pPr>
            <a:endParaRPr sz="2800" b="0" i="0" u="none" strike="noStrike" cap="none">
              <a:solidFill>
                <a:srgbClr val="3F3F3F"/>
              </a:solidFill>
              <a:latin typeface="Calibri"/>
              <a:ea typeface="Calibri"/>
              <a:cs typeface="Calibri"/>
              <a:sym typeface="Calibri"/>
            </a:endParaRPr>
          </a:p>
        </p:txBody>
      </p:sp>
      <p:pic>
        <p:nvPicPr>
          <p:cNvPr id="700" name="Google Shape;700;p68"/>
          <p:cNvPicPr preferRelativeResize="0"/>
          <p:nvPr/>
        </p:nvPicPr>
        <p:blipFill rotWithShape="1">
          <a:blip r:embed="rId3">
            <a:alphaModFix/>
          </a:blip>
          <a:srcRect/>
          <a:stretch/>
        </p:blipFill>
        <p:spPr>
          <a:xfrm>
            <a:off x="3267589" y="4221088"/>
            <a:ext cx="5724525" cy="742950"/>
          </a:xfrm>
          <a:prstGeom prst="rect">
            <a:avLst/>
          </a:prstGeom>
          <a:noFill/>
          <a:ln>
            <a:noFill/>
          </a:ln>
        </p:spPr>
      </p:pic>
      <p:pic>
        <p:nvPicPr>
          <p:cNvPr id="701" name="Google Shape;701;p68"/>
          <p:cNvPicPr preferRelativeResize="0"/>
          <p:nvPr/>
        </p:nvPicPr>
        <p:blipFill rotWithShape="1">
          <a:blip r:embed="rId4">
            <a:alphaModFix/>
          </a:blip>
          <a:srcRect/>
          <a:stretch/>
        </p:blipFill>
        <p:spPr>
          <a:xfrm>
            <a:off x="4818150" y="5208513"/>
            <a:ext cx="2190750" cy="381000"/>
          </a:xfrm>
          <a:prstGeom prst="rect">
            <a:avLst/>
          </a:prstGeom>
          <a:noFill/>
          <a:ln>
            <a:noFill/>
          </a:ln>
        </p:spPr>
      </p:pic>
    </p:spTree>
    <p:extLst>
      <p:ext uri="{BB962C8B-B14F-4D97-AF65-F5344CB8AC3E}">
        <p14:creationId xmlns:p14="http://schemas.microsoft.com/office/powerpoint/2010/main" val="18963015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69"/>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Perplexity Example</a:t>
            </a:r>
            <a:endParaRPr sz="4400" b="0" i="0" u="none" strike="noStrike" cap="none">
              <a:solidFill>
                <a:srgbClr val="75114A"/>
              </a:solidFill>
              <a:latin typeface="Calibri"/>
              <a:ea typeface="Calibri"/>
              <a:cs typeface="Calibri"/>
              <a:sym typeface="Calibri"/>
            </a:endParaRPr>
          </a:p>
        </p:txBody>
      </p:sp>
      <p:sp>
        <p:nvSpPr>
          <p:cNvPr id="708" name="Google Shape;708;p69"/>
          <p:cNvSpPr txBox="1">
            <a:spLocks noGrp="1"/>
          </p:cNvSpPr>
          <p:nvPr>
            <p:ph type="body" idx="1"/>
          </p:nvPr>
        </p:nvSpPr>
        <p:spPr>
          <a:xfrm>
            <a:off x="838200" y="1825625"/>
            <a:ext cx="10515600" cy="3813175"/>
          </a:xfrm>
          <a:prstGeom prst="rect">
            <a:avLst/>
          </a:prstGeom>
          <a:noFill/>
          <a:ln>
            <a:noFill/>
          </a:ln>
        </p:spPr>
        <p:txBody>
          <a:bodyPr spcFirstLastPara="1" wrap="square" lIns="91425" tIns="91425" rIns="91425" bIns="91425" anchor="t" anchorCtr="0">
            <a:noAutofit/>
          </a:bodyPr>
          <a:lstStyle/>
          <a:p>
            <a:pPr marL="342900" marR="0" lvl="0" indent="-215900" algn="l" rtl="0">
              <a:lnSpc>
                <a:spcPct val="90000"/>
              </a:lnSpc>
              <a:spcBef>
                <a:spcPts val="400"/>
              </a:spcBef>
              <a:spcAft>
                <a:spcPts val="0"/>
              </a:spcAft>
              <a:buClr>
                <a:srgbClr val="3F3F3F"/>
              </a:buClr>
              <a:buSzPts val="2800"/>
              <a:buFont typeface="Arial"/>
              <a:buNone/>
            </a:pPr>
            <a:r>
              <a:rPr lang="en-US" sz="2800" b="0" i="1" u="none" strike="noStrike" cap="none">
                <a:solidFill>
                  <a:srgbClr val="3F3F3F"/>
                </a:solidFill>
                <a:latin typeface="Calibri"/>
                <a:ea typeface="Calibri"/>
                <a:cs typeface="Calibri"/>
                <a:sym typeface="Calibri"/>
              </a:rPr>
              <a:t>&lt;s&gt; I do so like green eggs and ham! &lt;/s&gt;</a:t>
            </a:r>
            <a:endParaRPr sz="2800" b="0" i="1" u="none" strike="noStrike" cap="none">
              <a:solidFill>
                <a:srgbClr val="3F3F3F"/>
              </a:solidFill>
              <a:latin typeface="Calibri"/>
              <a:ea typeface="Calibri"/>
              <a:cs typeface="Calibri"/>
              <a:sym typeface="Calibri"/>
            </a:endParaRPr>
          </a:p>
          <a:p>
            <a:pPr marL="342900" marR="0" lvl="0" indent="-215900" algn="l" rtl="0">
              <a:lnSpc>
                <a:spcPct val="90000"/>
              </a:lnSpc>
              <a:spcBef>
                <a:spcPts val="400"/>
              </a:spcBef>
              <a:spcAft>
                <a:spcPts val="0"/>
              </a:spcAft>
              <a:buClr>
                <a:srgbClr val="3F3F3F"/>
              </a:buClr>
              <a:buSzPts val="2800"/>
              <a:buFont typeface="Arial"/>
              <a:buNone/>
            </a:pPr>
            <a:r>
              <a:rPr lang="en-US" sz="2800" b="0" i="1" u="none" strike="noStrike" cap="none">
                <a:solidFill>
                  <a:srgbClr val="3F3F3F"/>
                </a:solidFill>
                <a:latin typeface="Calibri"/>
                <a:ea typeface="Calibri"/>
                <a:cs typeface="Calibri"/>
                <a:sym typeface="Calibri"/>
              </a:rPr>
              <a:t>&lt;s&gt; Thank you &lt;/s&gt;</a:t>
            </a:r>
            <a:endParaRPr sz="2800" b="0" i="1" u="none" strike="noStrike" cap="none">
              <a:solidFill>
                <a:srgbClr val="3F3F3F"/>
              </a:solidFill>
              <a:latin typeface="Calibri"/>
              <a:ea typeface="Calibri"/>
              <a:cs typeface="Calibri"/>
              <a:sym typeface="Calibri"/>
            </a:endParaRPr>
          </a:p>
          <a:p>
            <a:pPr marL="342900" marR="0" lvl="0" indent="-215900" algn="l" rtl="0">
              <a:lnSpc>
                <a:spcPct val="90000"/>
              </a:lnSpc>
              <a:spcBef>
                <a:spcPts val="400"/>
              </a:spcBef>
              <a:spcAft>
                <a:spcPts val="0"/>
              </a:spcAft>
              <a:buClr>
                <a:srgbClr val="3F3F3F"/>
              </a:buClr>
              <a:buSzPts val="2800"/>
              <a:buFont typeface="Arial"/>
              <a:buNone/>
            </a:pPr>
            <a:r>
              <a:rPr lang="en-US" sz="2800" b="0" i="1" u="none" strike="noStrike" cap="none">
                <a:solidFill>
                  <a:srgbClr val="3F3F3F"/>
                </a:solidFill>
                <a:latin typeface="Calibri"/>
                <a:ea typeface="Calibri"/>
                <a:cs typeface="Calibri"/>
                <a:sym typeface="Calibri"/>
              </a:rPr>
              <a:t>&lt;s&gt; Thank you Sam-I-am &lt;/s&gt;</a:t>
            </a:r>
            <a:endParaRPr sz="2800" b="0" i="1" u="none" strike="noStrike" cap="none">
              <a:solidFill>
                <a:srgbClr val="3F3F3F"/>
              </a:solidFill>
              <a:latin typeface="Calibri"/>
              <a:ea typeface="Calibri"/>
              <a:cs typeface="Calibri"/>
              <a:sym typeface="Calibri"/>
            </a:endParaRPr>
          </a:p>
          <a:p>
            <a:pPr marL="342900" marR="0" lvl="0" indent="-215900" algn="l" rtl="0">
              <a:lnSpc>
                <a:spcPct val="90000"/>
              </a:lnSpc>
              <a:spcBef>
                <a:spcPts val="400"/>
              </a:spcBef>
              <a:spcAft>
                <a:spcPts val="0"/>
              </a:spcAft>
              <a:buClr>
                <a:srgbClr val="3F3F3F"/>
              </a:buClr>
              <a:buSzPts val="2800"/>
              <a:buFont typeface="Arial"/>
              <a:buNone/>
            </a:pPr>
            <a:endParaRPr sz="2800" b="0" i="0" u="none" strike="noStrike" cap="none">
              <a:solidFill>
                <a:srgbClr val="3F3F3F"/>
              </a:solidFill>
              <a:latin typeface="Calibri"/>
              <a:ea typeface="Calibri"/>
              <a:cs typeface="Calibri"/>
              <a:sym typeface="Calibri"/>
            </a:endParaRPr>
          </a:p>
          <a:p>
            <a:pPr marL="342900" marR="0" lvl="0" indent="-215900" algn="l" rtl="0">
              <a:lnSpc>
                <a:spcPct val="90000"/>
              </a:lnSpc>
              <a:spcBef>
                <a:spcPts val="400"/>
              </a:spcBef>
              <a:spcAft>
                <a:spcPts val="0"/>
              </a:spcAft>
              <a:buClr>
                <a:srgbClr val="3F3F3F"/>
              </a:buClr>
              <a:buSzPts val="2800"/>
              <a:buFont typeface="Arial"/>
              <a:buNone/>
            </a:pPr>
            <a:endParaRPr sz="2800" b="0" i="0" u="none" strike="noStrike" cap="none">
              <a:solidFill>
                <a:srgbClr val="3F3F3F"/>
              </a:solidFill>
              <a:latin typeface="Calibri"/>
              <a:ea typeface="Calibri"/>
              <a:cs typeface="Calibri"/>
              <a:sym typeface="Calibri"/>
            </a:endParaRPr>
          </a:p>
        </p:txBody>
      </p:sp>
      <p:sp>
        <p:nvSpPr>
          <p:cNvPr id="709" name="Google Shape;709;p69"/>
          <p:cNvSpPr/>
          <p:nvPr/>
        </p:nvSpPr>
        <p:spPr>
          <a:xfrm>
            <a:off x="7947400" y="2082800"/>
            <a:ext cx="1983600" cy="1274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Add start and end tokens to show sentence boundaries</a:t>
            </a:r>
            <a:endParaRPr sz="1400" b="0" i="0" u="none" strike="noStrike" cap="none">
              <a:solidFill>
                <a:srgbClr val="000000"/>
              </a:solidFill>
              <a:latin typeface="Arial"/>
              <a:ea typeface="Arial"/>
              <a:cs typeface="Arial"/>
              <a:sym typeface="Arial"/>
            </a:endParaRPr>
          </a:p>
        </p:txBody>
      </p:sp>
      <p:cxnSp>
        <p:nvCxnSpPr>
          <p:cNvPr id="710" name="Google Shape;710;p69"/>
          <p:cNvCxnSpPr>
            <a:stCxn id="709" idx="1"/>
          </p:cNvCxnSpPr>
          <p:nvPr/>
        </p:nvCxnSpPr>
        <p:spPr>
          <a:xfrm rot="10800000">
            <a:off x="6847000" y="2495450"/>
            <a:ext cx="1100400" cy="224700"/>
          </a:xfrm>
          <a:prstGeom prst="straightConnector1">
            <a:avLst/>
          </a:prstGeom>
          <a:noFill/>
          <a:ln w="9525" cap="flat" cmpd="sng">
            <a:solidFill>
              <a:schemeClr val="dk2"/>
            </a:solidFill>
            <a:prstDash val="solid"/>
            <a:round/>
            <a:headEnd type="none" w="sm" len="sm"/>
            <a:tailEnd type="triangle" w="lg" len="lg"/>
          </a:ln>
        </p:spPr>
      </p:cxnSp>
      <p:pic>
        <p:nvPicPr>
          <p:cNvPr id="711" name="Google Shape;711;p69"/>
          <p:cNvPicPr preferRelativeResize="0"/>
          <p:nvPr/>
        </p:nvPicPr>
        <p:blipFill rotWithShape="1">
          <a:blip r:embed="rId3">
            <a:alphaModFix/>
          </a:blip>
          <a:srcRect/>
          <a:stretch/>
        </p:blipFill>
        <p:spPr>
          <a:xfrm>
            <a:off x="2401738" y="4126025"/>
            <a:ext cx="7456225" cy="639900"/>
          </a:xfrm>
          <a:prstGeom prst="rect">
            <a:avLst/>
          </a:prstGeom>
          <a:noFill/>
          <a:ln>
            <a:noFill/>
          </a:ln>
        </p:spPr>
      </p:pic>
    </p:spTree>
    <p:extLst>
      <p:ext uri="{BB962C8B-B14F-4D97-AF65-F5344CB8AC3E}">
        <p14:creationId xmlns:p14="http://schemas.microsoft.com/office/powerpoint/2010/main" val="33070975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9.xml><?xml version="1.0" encoding="utf-8"?>
<p:sld xmlns:a="http://schemas.openxmlformats.org/drawingml/2006/main" xmlns:r="http://schemas.openxmlformats.org/officeDocument/2006/relationships" xmlns:p="http://schemas.openxmlformats.org/presentationml/2006/main">
  <p:cSld>
    <p:bg>
      <p:bgPr>
        <a:solidFill>
          <a:srgbClr val="FBE4D4"/>
        </a:solidFill>
        <a:effectLst/>
      </p:bgPr>
    </p:bg>
    <p:spTree>
      <p:nvGrpSpPr>
        <p:cNvPr id="1" name="Shape 716"/>
        <p:cNvGrpSpPr/>
        <p:nvPr/>
      </p:nvGrpSpPr>
      <p:grpSpPr>
        <a:xfrm>
          <a:off x="0" y="0"/>
          <a:ext cx="0" cy="0"/>
          <a:chOff x="0" y="0"/>
          <a:chExt cx="0" cy="0"/>
        </a:xfrm>
      </p:grpSpPr>
      <p:sp>
        <p:nvSpPr>
          <p:cNvPr id="717" name="Google Shape;717;p70"/>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State-of-the-Art for Language Models</a:t>
            </a:r>
            <a:endParaRPr sz="4400" b="0" i="0" u="none" strike="noStrike" cap="none">
              <a:solidFill>
                <a:srgbClr val="75114A"/>
              </a:solidFill>
              <a:latin typeface="Calibri"/>
              <a:ea typeface="Calibri"/>
              <a:cs typeface="Calibri"/>
              <a:sym typeface="Calibri"/>
            </a:endParaRPr>
          </a:p>
        </p:txBody>
      </p:sp>
      <p:graphicFrame>
        <p:nvGraphicFramePr>
          <p:cNvPr id="718" name="Google Shape;718;p70"/>
          <p:cNvGraphicFramePr/>
          <p:nvPr/>
        </p:nvGraphicFramePr>
        <p:xfrm>
          <a:off x="1830201" y="1294446"/>
          <a:ext cx="3000000" cy="3000000"/>
        </p:xfrm>
        <a:graphic>
          <a:graphicData uri="http://schemas.openxmlformats.org/drawingml/2006/table">
            <a:tbl>
              <a:tblPr>
                <a:noFill/>
              </a:tblPr>
              <a:tblGrid>
                <a:gridCol w="1406025">
                  <a:extLst>
                    <a:ext uri="{9D8B030D-6E8A-4147-A177-3AD203B41FA5}">
                      <a16:colId xmlns:a16="http://schemas.microsoft.com/office/drawing/2014/main" val="20000"/>
                    </a:ext>
                  </a:extLst>
                </a:gridCol>
                <a:gridCol w="1434550">
                  <a:extLst>
                    <a:ext uri="{9D8B030D-6E8A-4147-A177-3AD203B41FA5}">
                      <a16:colId xmlns:a16="http://schemas.microsoft.com/office/drawing/2014/main" val="20001"/>
                    </a:ext>
                  </a:extLst>
                </a:gridCol>
              </a:tblGrid>
              <a:tr h="427975">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Method</a:t>
                      </a:r>
                      <a:endParaRPr sz="1400" b="1"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Perplexity</a:t>
                      </a:r>
                      <a:endParaRPr sz="1400" b="1"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2797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Add-one</a:t>
                      </a:r>
                      <a:endParaRPr sz="14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383.2</a:t>
                      </a:r>
                      <a:endParaRPr sz="14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2797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Add-alpha</a:t>
                      </a:r>
                      <a:endParaRPr sz="14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113.2</a:t>
                      </a:r>
                      <a:endParaRPr sz="14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2797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Good-Turing</a:t>
                      </a:r>
                      <a:endParaRPr sz="14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112.9</a:t>
                      </a:r>
                      <a:endParaRPr sz="14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719" name="Google Shape;719;p70"/>
          <p:cNvGraphicFramePr/>
          <p:nvPr/>
        </p:nvGraphicFramePr>
        <p:xfrm>
          <a:off x="2892175" y="3336534"/>
          <a:ext cx="3000000" cy="3000000"/>
        </p:xfrm>
        <a:graphic>
          <a:graphicData uri="http://schemas.openxmlformats.org/drawingml/2006/table">
            <a:tbl>
              <a:tblPr>
                <a:noFill/>
              </a:tblPr>
              <a:tblGrid>
                <a:gridCol w="2323775">
                  <a:extLst>
                    <a:ext uri="{9D8B030D-6E8A-4147-A177-3AD203B41FA5}">
                      <a16:colId xmlns:a16="http://schemas.microsoft.com/office/drawing/2014/main" val="20000"/>
                    </a:ext>
                  </a:extLst>
                </a:gridCol>
                <a:gridCol w="823500">
                  <a:extLst>
                    <a:ext uri="{9D8B030D-6E8A-4147-A177-3AD203B41FA5}">
                      <a16:colId xmlns:a16="http://schemas.microsoft.com/office/drawing/2014/main" val="20001"/>
                    </a:ext>
                  </a:extLst>
                </a:gridCol>
                <a:gridCol w="823475">
                  <a:extLst>
                    <a:ext uri="{9D8B030D-6E8A-4147-A177-3AD203B41FA5}">
                      <a16:colId xmlns:a16="http://schemas.microsoft.com/office/drawing/2014/main" val="20002"/>
                    </a:ext>
                  </a:extLst>
                </a:gridCol>
                <a:gridCol w="1128675">
                  <a:extLst>
                    <a:ext uri="{9D8B030D-6E8A-4147-A177-3AD203B41FA5}">
                      <a16:colId xmlns:a16="http://schemas.microsoft.com/office/drawing/2014/main" val="20003"/>
                    </a:ext>
                  </a:extLst>
                </a:gridCol>
              </a:tblGrid>
              <a:tr h="329325">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Method</a:t>
                      </a:r>
                      <a:endParaRPr sz="1400" b="1"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t>2-gram</a:t>
                      </a:r>
                      <a:endParaRPr sz="1400" b="1"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t>3-gram</a:t>
                      </a:r>
                      <a:endParaRPr sz="1400" b="1"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t>4-gram</a:t>
                      </a:r>
                      <a:endParaRPr sz="1400" b="1"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293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Good-Turing</a:t>
                      </a:r>
                      <a:endParaRPr sz="14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96.2</a:t>
                      </a:r>
                      <a:endParaRPr sz="14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62.9</a:t>
                      </a:r>
                      <a:endParaRPr sz="14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59.9</a:t>
                      </a:r>
                      <a:endParaRPr sz="14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293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Interpolation</a:t>
                      </a:r>
                      <a:r>
                        <a:rPr lang="en-US"/>
                        <a:t> </a:t>
                      </a:r>
                      <a:r>
                        <a:rPr lang="en-US" sz="1400" u="none" strike="noStrike" cap="none"/>
                        <a:t>(Witten-Bell)</a:t>
                      </a:r>
                      <a:endParaRPr sz="14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97.1</a:t>
                      </a:r>
                      <a:endParaRPr sz="14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63.8</a:t>
                      </a:r>
                      <a:endParaRPr sz="14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60.4</a:t>
                      </a:r>
                      <a:endParaRPr sz="14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293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Back-off (Modified Kneser-Ney)</a:t>
                      </a:r>
                      <a:endParaRPr sz="14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95.4</a:t>
                      </a:r>
                      <a:endParaRPr sz="14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61.6</a:t>
                      </a:r>
                      <a:endParaRPr sz="14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58.6</a:t>
                      </a:r>
                      <a:endParaRPr sz="14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293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Interpolated back-off</a:t>
                      </a:r>
                      <a:endParaRPr sz="14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94.5</a:t>
                      </a:r>
                      <a:endParaRPr sz="14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59.3</a:t>
                      </a:r>
                      <a:endParaRPr sz="14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54.0</a:t>
                      </a:r>
                      <a:endParaRPr sz="14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720" name="Google Shape;720;p70"/>
          <p:cNvGraphicFramePr/>
          <p:nvPr/>
        </p:nvGraphicFramePr>
        <p:xfrm>
          <a:off x="6076050" y="1260821"/>
          <a:ext cx="3000000" cy="3000000"/>
        </p:xfrm>
        <a:graphic>
          <a:graphicData uri="http://schemas.openxmlformats.org/drawingml/2006/table">
            <a:tbl>
              <a:tblPr>
                <a:noFill/>
              </a:tblPr>
              <a:tblGrid>
                <a:gridCol w="1915550">
                  <a:extLst>
                    <a:ext uri="{9D8B030D-6E8A-4147-A177-3AD203B41FA5}">
                      <a16:colId xmlns:a16="http://schemas.microsoft.com/office/drawing/2014/main" val="20000"/>
                    </a:ext>
                  </a:extLst>
                </a:gridCol>
                <a:gridCol w="1254825">
                  <a:extLst>
                    <a:ext uri="{9D8B030D-6E8A-4147-A177-3AD203B41FA5}">
                      <a16:colId xmlns:a16="http://schemas.microsoft.com/office/drawing/2014/main" val="20001"/>
                    </a:ext>
                  </a:extLst>
                </a:gridCol>
              </a:tblGrid>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Method</a:t>
                      </a:r>
                      <a:endParaRPr sz="1400" b="1"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Perplexity</a:t>
                      </a:r>
                      <a:endParaRPr sz="1400" b="1"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Kneser-Ney 5-gram</a:t>
                      </a:r>
                      <a:endParaRPr sz="14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125.7</a:t>
                      </a:r>
                      <a:endParaRPr sz="14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Recurrent Neural Network</a:t>
                      </a:r>
                      <a:endParaRPr sz="14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101.0</a:t>
                      </a:r>
                      <a:endParaRPr sz="14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RNN + KN5</a:t>
                      </a:r>
                      <a:endParaRPr sz="14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92.9</a:t>
                      </a:r>
                      <a:endParaRPr sz="14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721" name="Google Shape;721;p70"/>
          <p:cNvSpPr/>
          <p:nvPr/>
        </p:nvSpPr>
        <p:spPr>
          <a:xfrm>
            <a:off x="4504150" y="1515596"/>
            <a:ext cx="996300" cy="570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Koehn (2009)</a:t>
            </a:r>
            <a:endParaRPr sz="1400" b="0" i="0" u="none" strike="noStrike" cap="none">
              <a:solidFill>
                <a:srgbClr val="000000"/>
              </a:solidFill>
              <a:latin typeface="Arial"/>
              <a:ea typeface="Arial"/>
              <a:cs typeface="Arial"/>
              <a:sym typeface="Arial"/>
            </a:endParaRPr>
          </a:p>
        </p:txBody>
      </p:sp>
      <p:sp>
        <p:nvSpPr>
          <p:cNvPr id="722" name="Google Shape;722;p70"/>
          <p:cNvSpPr/>
          <p:nvPr/>
        </p:nvSpPr>
        <p:spPr>
          <a:xfrm>
            <a:off x="7866850" y="3803546"/>
            <a:ext cx="996300" cy="570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Koehn (2009)</a:t>
            </a:r>
            <a:endParaRPr sz="1400" b="0" i="0" u="none" strike="noStrike" cap="none">
              <a:solidFill>
                <a:srgbClr val="000000"/>
              </a:solidFill>
              <a:latin typeface="Arial"/>
              <a:ea typeface="Arial"/>
              <a:cs typeface="Arial"/>
              <a:sym typeface="Arial"/>
            </a:endParaRPr>
          </a:p>
        </p:txBody>
      </p:sp>
      <p:sp>
        <p:nvSpPr>
          <p:cNvPr id="723" name="Google Shape;723;p70"/>
          <p:cNvSpPr/>
          <p:nvPr/>
        </p:nvSpPr>
        <p:spPr>
          <a:xfrm>
            <a:off x="9081825" y="1515596"/>
            <a:ext cx="996300" cy="570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Mikolov</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(2012)</a:t>
            </a:r>
            <a:endParaRPr sz="1400" b="0" i="0" u="none" strike="noStrike" cap="none">
              <a:solidFill>
                <a:srgbClr val="000000"/>
              </a:solidFill>
              <a:latin typeface="Arial"/>
              <a:ea typeface="Arial"/>
              <a:cs typeface="Arial"/>
              <a:sym typeface="Arial"/>
            </a:endParaRPr>
          </a:p>
        </p:txBody>
      </p:sp>
      <p:sp>
        <p:nvSpPr>
          <p:cNvPr id="724" name="Google Shape;724;p70"/>
          <p:cNvSpPr txBox="1"/>
          <p:nvPr/>
        </p:nvSpPr>
        <p:spPr>
          <a:xfrm>
            <a:off x="7575656" y="6093296"/>
            <a:ext cx="4425000" cy="3651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US" sz="1000" b="0" i="0" u="none" strike="noStrike" cap="none">
                <a:solidFill>
                  <a:srgbClr val="000000"/>
                </a:solidFill>
                <a:latin typeface="Arial"/>
                <a:ea typeface="Arial"/>
                <a:cs typeface="Arial"/>
                <a:sym typeface="Arial"/>
              </a:rPr>
              <a:t>Statistical Machine Translation, P. Koehn (2009).</a:t>
            </a:r>
            <a:endParaRPr sz="10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None/>
            </a:pPr>
            <a:r>
              <a:rPr lang="en-US" sz="1000" b="0" i="0" u="none" strike="noStrike" cap="none">
                <a:solidFill>
                  <a:srgbClr val="000000"/>
                </a:solidFill>
                <a:latin typeface="Arial"/>
                <a:ea typeface="Arial"/>
                <a:cs typeface="Arial"/>
                <a:sym typeface="Arial"/>
              </a:rPr>
              <a:t>Statistical language models based on neural networks. T. Mikolov (2012)</a:t>
            </a:r>
            <a:endParaRPr sz="10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3239236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5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Human Language as a Logical System</a:t>
            </a:r>
            <a:endParaRPr/>
          </a:p>
        </p:txBody>
      </p:sp>
      <p:pic>
        <p:nvPicPr>
          <p:cNvPr id="631" name="Google Shape;631;p52" descr="https://upload.wikimedia.org/wikipedia/commons/thumb/2/23/Basic_english_syntax_tree.svg/2000px-Basic_english_syntax_tree.svg.png"/>
          <p:cNvPicPr preferRelativeResize="0"/>
          <p:nvPr/>
        </p:nvPicPr>
        <p:blipFill rotWithShape="1">
          <a:blip r:embed="rId3">
            <a:alphaModFix/>
          </a:blip>
          <a:srcRect/>
          <a:stretch/>
        </p:blipFill>
        <p:spPr>
          <a:xfrm>
            <a:off x="1390494" y="1321151"/>
            <a:ext cx="3890639" cy="446179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7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Overview</a:t>
            </a:r>
            <a:endParaRPr/>
          </a:p>
        </p:txBody>
      </p:sp>
      <p:sp>
        <p:nvSpPr>
          <p:cNvPr id="730" name="Google Shape;730;p71"/>
          <p:cNvSpPr txBox="1">
            <a:spLocks noGrp="1"/>
          </p:cNvSpPr>
          <p:nvPr>
            <p:ph type="body" idx="1"/>
          </p:nvPr>
        </p:nvSpPr>
        <p:spPr>
          <a:xfrm>
            <a:off x="838200" y="1484785"/>
            <a:ext cx="10515600" cy="4154016"/>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rgbClr val="3F3F3F"/>
              </a:buClr>
              <a:buSzPts val="2800"/>
              <a:buFont typeface="Arial"/>
              <a:buNone/>
            </a:pPr>
            <a:r>
              <a:rPr lang="en-US" sz="2405" b="0" i="0" u="none" strike="noStrike" cap="none">
                <a:solidFill>
                  <a:srgbClr val="3F3F3F"/>
                </a:solidFill>
                <a:latin typeface="Calibri"/>
                <a:ea typeface="Calibri"/>
                <a:cs typeface="Calibri"/>
                <a:sym typeface="Calibri"/>
              </a:rPr>
              <a:t>Refresher on Probability</a:t>
            </a:r>
            <a:endParaRPr sz="2405" b="0" i="0" u="none" strike="noStrike" cap="none">
              <a:solidFill>
                <a:srgbClr val="3F3F3F"/>
              </a:solidFill>
              <a:latin typeface="Calibri"/>
              <a:ea typeface="Calibri"/>
              <a:cs typeface="Calibri"/>
              <a:sym typeface="Calibri"/>
            </a:endParaRPr>
          </a:p>
          <a:p>
            <a:pPr marL="0" marR="0" lvl="0" indent="0" algn="l" rtl="0">
              <a:lnSpc>
                <a:spcPct val="100000"/>
              </a:lnSpc>
              <a:spcBef>
                <a:spcPts val="1000"/>
              </a:spcBef>
              <a:spcAft>
                <a:spcPts val="0"/>
              </a:spcAft>
              <a:buClr>
                <a:srgbClr val="3F3F3F"/>
              </a:buClr>
              <a:buSzPts val="2800"/>
              <a:buFont typeface="Arial"/>
              <a:buNone/>
            </a:pPr>
            <a:r>
              <a:rPr lang="en-US" sz="2405" b="0" i="0" u="none" strike="noStrike" cap="none">
                <a:solidFill>
                  <a:srgbClr val="3F3F3F"/>
                </a:solidFill>
                <a:latin typeface="Calibri"/>
                <a:ea typeface="Calibri"/>
                <a:cs typeface="Calibri"/>
                <a:sym typeface="Calibri"/>
              </a:rPr>
              <a:t>Estimating probabilities</a:t>
            </a:r>
            <a:endParaRPr/>
          </a:p>
          <a:p>
            <a:pPr marL="0" marR="0" lvl="0" indent="0" algn="l" rtl="0">
              <a:lnSpc>
                <a:spcPct val="100000"/>
              </a:lnSpc>
              <a:spcBef>
                <a:spcPts val="1000"/>
              </a:spcBef>
              <a:spcAft>
                <a:spcPts val="0"/>
              </a:spcAft>
              <a:buClr>
                <a:srgbClr val="3F3F3F"/>
              </a:buClr>
              <a:buSzPts val="2800"/>
              <a:buFont typeface="Arial"/>
              <a:buNone/>
            </a:pPr>
            <a:r>
              <a:rPr lang="en-US" sz="2405" b="0" i="0" u="none" strike="noStrike" cap="none">
                <a:solidFill>
                  <a:srgbClr val="3F3F3F"/>
                </a:solidFill>
                <a:latin typeface="Calibri"/>
                <a:ea typeface="Calibri"/>
                <a:cs typeface="Calibri"/>
                <a:sym typeface="Calibri"/>
              </a:rPr>
              <a:t>n-grams</a:t>
            </a:r>
            <a:endParaRPr/>
          </a:p>
          <a:p>
            <a:pPr marL="0" marR="0" lvl="0" indent="0" algn="l" rtl="0">
              <a:lnSpc>
                <a:spcPct val="100000"/>
              </a:lnSpc>
              <a:spcBef>
                <a:spcPts val="1000"/>
              </a:spcBef>
              <a:spcAft>
                <a:spcPts val="0"/>
              </a:spcAft>
              <a:buClr>
                <a:srgbClr val="3F3F3F"/>
              </a:buClr>
              <a:buSzPts val="2800"/>
              <a:buFont typeface="Arial"/>
              <a:buNone/>
            </a:pPr>
            <a:r>
              <a:rPr lang="en-US" sz="2405" b="0" i="0" u="none" strike="noStrike" cap="none">
                <a:solidFill>
                  <a:srgbClr val="3F3F3F"/>
                </a:solidFill>
                <a:latin typeface="Calibri"/>
                <a:ea typeface="Calibri"/>
                <a:cs typeface="Calibri"/>
                <a:sym typeface="Calibri"/>
              </a:rPr>
              <a:t>Language Model Smoothing</a:t>
            </a:r>
            <a:endParaRPr/>
          </a:p>
          <a:p>
            <a:pPr marL="0" marR="0" lvl="0" indent="0" algn="l" rtl="0">
              <a:lnSpc>
                <a:spcPct val="100000"/>
              </a:lnSpc>
              <a:spcBef>
                <a:spcPts val="1000"/>
              </a:spcBef>
              <a:spcAft>
                <a:spcPts val="0"/>
              </a:spcAft>
              <a:buClr>
                <a:srgbClr val="3F3F3F"/>
              </a:buClr>
              <a:buSzPts val="2800"/>
              <a:buFont typeface="Arial"/>
              <a:buNone/>
            </a:pPr>
            <a:r>
              <a:rPr lang="en-US" sz="2405" b="0" i="0" u="none" strike="noStrike" cap="none">
                <a:solidFill>
                  <a:srgbClr val="3F3F3F"/>
                </a:solidFill>
                <a:latin typeface="Calibri"/>
                <a:ea typeface="Calibri"/>
                <a:cs typeface="Calibri"/>
                <a:sym typeface="Calibri"/>
              </a:rPr>
              <a:t>Evaluation of Language Models</a:t>
            </a:r>
            <a:endParaRPr/>
          </a:p>
          <a:p>
            <a:pPr marL="0" marR="0" lvl="0" indent="0" algn="l" rtl="0">
              <a:lnSpc>
                <a:spcPct val="100000"/>
              </a:lnSpc>
              <a:spcBef>
                <a:spcPts val="1000"/>
              </a:spcBef>
              <a:spcAft>
                <a:spcPts val="0"/>
              </a:spcAft>
              <a:buClr>
                <a:srgbClr val="3F3F3F"/>
              </a:buClr>
              <a:buSzPts val="2800"/>
              <a:buFont typeface="Arial"/>
              <a:buNone/>
            </a:pPr>
            <a:r>
              <a:rPr lang="en-US" sz="2405" b="1" i="0" u="none" strike="noStrike" cap="none">
                <a:solidFill>
                  <a:srgbClr val="3F3F3F"/>
                </a:solidFill>
                <a:latin typeface="Calibri"/>
                <a:ea typeface="Calibri"/>
                <a:cs typeface="Calibri"/>
                <a:sym typeface="Calibri"/>
              </a:rPr>
              <a:t>Summary</a:t>
            </a:r>
            <a:endParaRPr/>
          </a:p>
          <a:p>
            <a:pPr marL="0" marR="0" lvl="0" indent="0" algn="l" rtl="0">
              <a:lnSpc>
                <a:spcPct val="130000"/>
              </a:lnSpc>
              <a:spcBef>
                <a:spcPts val="1000"/>
              </a:spcBef>
              <a:spcAft>
                <a:spcPts val="0"/>
              </a:spcAft>
              <a:buClr>
                <a:srgbClr val="3F3F3F"/>
              </a:buClr>
              <a:buSzPts val="2800"/>
              <a:buFont typeface="Arial"/>
              <a:buNone/>
            </a:pPr>
            <a:endParaRPr sz="1850" b="0"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16121999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7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Key points</a:t>
            </a:r>
            <a:endParaRPr sz="4400" b="0" i="0" u="none" strike="noStrike" cap="none">
              <a:solidFill>
                <a:srgbClr val="75114A"/>
              </a:solidFill>
              <a:latin typeface="Calibri"/>
              <a:ea typeface="Calibri"/>
              <a:cs typeface="Calibri"/>
              <a:sym typeface="Calibri"/>
            </a:endParaRPr>
          </a:p>
        </p:txBody>
      </p:sp>
      <p:sp>
        <p:nvSpPr>
          <p:cNvPr id="737" name="Google Shape;737;p72"/>
          <p:cNvSpPr txBox="1">
            <a:spLocks noGrp="1"/>
          </p:cNvSpPr>
          <p:nvPr>
            <p:ph type="body" idx="1"/>
          </p:nvPr>
        </p:nvSpPr>
        <p:spPr>
          <a:xfrm>
            <a:off x="838200" y="1196752"/>
            <a:ext cx="10515600" cy="4536504"/>
          </a:xfrm>
          <a:prstGeom prst="rect">
            <a:avLst/>
          </a:prstGeom>
          <a:noFill/>
          <a:ln>
            <a:noFill/>
          </a:ln>
        </p:spPr>
        <p:txBody>
          <a:bodyPr spcFirstLastPara="1" wrap="square" lIns="91425" tIns="91425" rIns="91425" bIns="91425" anchor="t" anchorCtr="0">
            <a:noAutofit/>
          </a:bodyPr>
          <a:lstStyle/>
          <a:p>
            <a:pPr marL="101600" marR="0" lvl="0" indent="0" algn="l" rtl="0">
              <a:lnSpc>
                <a:spcPct val="100000"/>
              </a:lnSpc>
              <a:spcBef>
                <a:spcPts val="400"/>
              </a:spcBef>
              <a:spcAft>
                <a:spcPts val="0"/>
              </a:spcAft>
              <a:buClr>
                <a:srgbClr val="3F3F3F"/>
              </a:buClr>
              <a:buSzPts val="2000"/>
              <a:buFont typeface="Arial"/>
              <a:buNone/>
            </a:pPr>
            <a:r>
              <a:rPr lang="en-US" sz="2400" b="0" i="0" u="none" strike="noStrike" cap="none">
                <a:solidFill>
                  <a:srgbClr val="3F3F3F"/>
                </a:solidFill>
                <a:latin typeface="Calibri"/>
                <a:ea typeface="Calibri"/>
                <a:cs typeface="Calibri"/>
                <a:sym typeface="Calibri"/>
              </a:rPr>
              <a:t>Probability of words is used to choose most-likely correct solution</a:t>
            </a:r>
            <a:endParaRPr sz="2400" b="0" i="0" u="none" strike="noStrike" cap="none">
              <a:solidFill>
                <a:srgbClr val="3F3F3F"/>
              </a:solidFill>
              <a:latin typeface="Calibri"/>
              <a:ea typeface="Calibri"/>
              <a:cs typeface="Calibri"/>
              <a:sym typeface="Calibri"/>
            </a:endParaRPr>
          </a:p>
          <a:p>
            <a:pPr marL="101600" marR="0" lvl="0" indent="0" algn="l" rtl="0">
              <a:lnSpc>
                <a:spcPct val="100000"/>
              </a:lnSpc>
              <a:spcBef>
                <a:spcPts val="600"/>
              </a:spcBef>
              <a:spcAft>
                <a:spcPts val="0"/>
              </a:spcAft>
              <a:buClr>
                <a:srgbClr val="3F3F3F"/>
              </a:buClr>
              <a:buSzPts val="2000"/>
              <a:buFont typeface="Arial"/>
              <a:buNone/>
            </a:pPr>
            <a:r>
              <a:rPr lang="en-US" sz="2400" b="0" i="0" u="none" strike="noStrike" cap="none">
                <a:solidFill>
                  <a:srgbClr val="3F3F3F"/>
                </a:solidFill>
                <a:latin typeface="Calibri"/>
                <a:ea typeface="Calibri"/>
                <a:cs typeface="Calibri"/>
                <a:sym typeface="Calibri"/>
              </a:rPr>
              <a:t>Noisy Channel Model is frequently used</a:t>
            </a:r>
            <a:endParaRPr sz="2400" b="0" i="0" u="none" strike="noStrike" cap="none">
              <a:solidFill>
                <a:srgbClr val="3F3F3F"/>
              </a:solidFill>
              <a:latin typeface="Calibri"/>
              <a:ea typeface="Calibri"/>
              <a:cs typeface="Calibri"/>
              <a:sym typeface="Calibri"/>
            </a:endParaRPr>
          </a:p>
          <a:p>
            <a:pPr marL="901700" marR="0" lvl="0" indent="0" algn="l" rtl="0">
              <a:lnSpc>
                <a:spcPct val="100000"/>
              </a:lnSpc>
              <a:spcBef>
                <a:spcPts val="600"/>
              </a:spcBef>
              <a:spcAft>
                <a:spcPts val="0"/>
              </a:spcAft>
              <a:buNone/>
            </a:pPr>
            <a:r>
              <a:rPr lang="en-US" sz="2000" b="0" i="0" u="none" strike="noStrike" cap="none">
                <a:solidFill>
                  <a:srgbClr val="3F3F3F"/>
                </a:solidFill>
                <a:latin typeface="Calibri"/>
                <a:ea typeface="Calibri"/>
                <a:cs typeface="Calibri"/>
                <a:sym typeface="Calibri"/>
              </a:rPr>
              <a:t>p(A|B) ∝ p(B|A) p(A)</a:t>
            </a:r>
            <a:endParaRPr sz="2000" b="0" i="0" u="none" strike="noStrike" cap="none">
              <a:solidFill>
                <a:srgbClr val="3F3F3F"/>
              </a:solidFill>
              <a:latin typeface="Calibri"/>
              <a:ea typeface="Calibri"/>
              <a:cs typeface="Calibri"/>
              <a:sym typeface="Calibri"/>
            </a:endParaRPr>
          </a:p>
          <a:p>
            <a:pPr marL="101600" marR="0" lvl="0" indent="0" algn="l" rtl="0">
              <a:lnSpc>
                <a:spcPct val="100000"/>
              </a:lnSpc>
              <a:spcBef>
                <a:spcPts val="600"/>
              </a:spcBef>
              <a:spcAft>
                <a:spcPts val="0"/>
              </a:spcAft>
              <a:buClr>
                <a:srgbClr val="3F3F3F"/>
              </a:buClr>
              <a:buSzPts val="2000"/>
              <a:buFont typeface="Arial"/>
              <a:buNone/>
            </a:pPr>
            <a:r>
              <a:rPr lang="en-US" sz="2400" b="0" i="0" u="none" strike="noStrike" cap="none">
                <a:solidFill>
                  <a:srgbClr val="3F3F3F"/>
                </a:solidFill>
                <a:latin typeface="Calibri"/>
                <a:ea typeface="Calibri"/>
                <a:cs typeface="Calibri"/>
                <a:sym typeface="Calibri"/>
              </a:rPr>
              <a:t>Probabilities can be estimated from corpora</a:t>
            </a:r>
            <a:endParaRPr sz="2400" b="0" i="0" u="none" strike="noStrike" cap="none">
              <a:solidFill>
                <a:srgbClr val="3F3F3F"/>
              </a:solidFill>
              <a:latin typeface="Calibri"/>
              <a:ea typeface="Calibri"/>
              <a:cs typeface="Calibri"/>
              <a:sym typeface="Calibri"/>
            </a:endParaRPr>
          </a:p>
          <a:p>
            <a:pPr marL="901700" marR="0" lvl="0" indent="0" algn="l" rtl="0">
              <a:lnSpc>
                <a:spcPct val="100000"/>
              </a:lnSpc>
              <a:spcBef>
                <a:spcPts val="600"/>
              </a:spcBef>
              <a:spcAft>
                <a:spcPts val="0"/>
              </a:spcAft>
              <a:buNone/>
            </a:pPr>
            <a:r>
              <a:rPr lang="en-US" sz="2000" b="0" i="0" u="none" strike="noStrike" cap="none">
                <a:solidFill>
                  <a:srgbClr val="3F3F3F"/>
                </a:solidFill>
                <a:latin typeface="Calibri"/>
                <a:ea typeface="Calibri"/>
                <a:cs typeface="Calibri"/>
                <a:sym typeface="Calibri"/>
              </a:rPr>
              <a:t>Data sparsity makes this hard</a:t>
            </a:r>
            <a:endParaRPr sz="2000" b="0" i="0" u="none" strike="noStrike" cap="none">
              <a:solidFill>
                <a:srgbClr val="3F3F3F"/>
              </a:solidFill>
              <a:latin typeface="Calibri"/>
              <a:ea typeface="Calibri"/>
              <a:cs typeface="Calibri"/>
              <a:sym typeface="Calibri"/>
            </a:endParaRPr>
          </a:p>
          <a:p>
            <a:pPr marL="901700" marR="0" lvl="0" indent="0" algn="l" rtl="0">
              <a:lnSpc>
                <a:spcPct val="100000"/>
              </a:lnSpc>
              <a:spcBef>
                <a:spcPts val="600"/>
              </a:spcBef>
              <a:spcAft>
                <a:spcPts val="0"/>
              </a:spcAft>
              <a:buNone/>
            </a:pPr>
            <a:r>
              <a:rPr lang="en-US" sz="2000" b="0" i="0" u="none" strike="noStrike" cap="none">
                <a:solidFill>
                  <a:srgbClr val="3F3F3F"/>
                </a:solidFill>
                <a:latin typeface="Calibri"/>
                <a:ea typeface="Calibri"/>
                <a:cs typeface="Calibri"/>
                <a:sym typeface="Calibri"/>
              </a:rPr>
              <a:t>Out-of-vocabulary words must also be handled in applications</a:t>
            </a:r>
            <a:endParaRPr sz="2000" b="0" i="0" u="none" strike="noStrike" cap="none">
              <a:solidFill>
                <a:srgbClr val="3F3F3F"/>
              </a:solidFill>
              <a:latin typeface="Calibri"/>
              <a:ea typeface="Calibri"/>
              <a:cs typeface="Calibri"/>
              <a:sym typeface="Calibri"/>
            </a:endParaRPr>
          </a:p>
          <a:p>
            <a:pPr marL="101600" marR="0" lvl="0" indent="0" algn="l" rtl="0">
              <a:lnSpc>
                <a:spcPct val="100000"/>
              </a:lnSpc>
              <a:spcBef>
                <a:spcPts val="600"/>
              </a:spcBef>
              <a:spcAft>
                <a:spcPts val="0"/>
              </a:spcAft>
              <a:buClr>
                <a:srgbClr val="3F3F3F"/>
              </a:buClr>
              <a:buSzPts val="2000"/>
              <a:buFont typeface="Arial"/>
              <a:buNone/>
            </a:pPr>
            <a:r>
              <a:rPr lang="en-US" sz="2400" b="0" i="0" u="none" strike="noStrike" cap="none">
                <a:solidFill>
                  <a:srgbClr val="3F3F3F"/>
                </a:solidFill>
                <a:latin typeface="Calibri"/>
                <a:ea typeface="Calibri"/>
                <a:cs typeface="Calibri"/>
                <a:sym typeface="Calibri"/>
              </a:rPr>
              <a:t>Smoothing is technique to assign probabilities to unseen and low probability events</a:t>
            </a:r>
            <a:endParaRPr sz="2400" b="0" i="0" u="none" strike="noStrike" cap="none">
              <a:solidFill>
                <a:srgbClr val="3F3F3F"/>
              </a:solidFill>
              <a:latin typeface="Calibri"/>
              <a:ea typeface="Calibri"/>
              <a:cs typeface="Calibri"/>
              <a:sym typeface="Calibri"/>
            </a:endParaRPr>
          </a:p>
          <a:p>
            <a:pPr marL="901700" marR="0" lvl="0" indent="0" algn="l" rtl="0">
              <a:lnSpc>
                <a:spcPct val="100000"/>
              </a:lnSpc>
              <a:spcBef>
                <a:spcPts val="600"/>
              </a:spcBef>
              <a:spcAft>
                <a:spcPts val="0"/>
              </a:spcAft>
              <a:buNone/>
            </a:pPr>
            <a:r>
              <a:rPr lang="en-US" sz="2000" b="0" i="0" u="none" strike="noStrike" cap="none">
                <a:solidFill>
                  <a:srgbClr val="3F3F3F"/>
                </a:solidFill>
                <a:latin typeface="Calibri"/>
                <a:ea typeface="Calibri"/>
                <a:cs typeface="Calibri"/>
                <a:sym typeface="Calibri"/>
              </a:rPr>
              <a:t>Assumes there is a ‘probability mass’ associated with unseen events</a:t>
            </a:r>
            <a:endParaRPr sz="2000" b="0" i="0" u="none" strike="noStrike" cap="none">
              <a:solidFill>
                <a:srgbClr val="3F3F3F"/>
              </a:solidFill>
              <a:latin typeface="Calibri"/>
              <a:ea typeface="Calibri"/>
              <a:cs typeface="Calibri"/>
              <a:sym typeface="Calibri"/>
            </a:endParaRPr>
          </a:p>
          <a:p>
            <a:pPr marL="901700" marR="0" lvl="0" indent="0" algn="l" rtl="0">
              <a:lnSpc>
                <a:spcPct val="100000"/>
              </a:lnSpc>
              <a:spcBef>
                <a:spcPts val="600"/>
              </a:spcBef>
              <a:spcAft>
                <a:spcPts val="0"/>
              </a:spcAft>
              <a:buNone/>
            </a:pPr>
            <a:r>
              <a:rPr lang="en-US" sz="2000"/>
              <a:t>T</a:t>
            </a:r>
            <a:r>
              <a:rPr lang="en-US" sz="2000" b="0" i="0" u="none" strike="noStrike" cap="none">
                <a:solidFill>
                  <a:srgbClr val="3F3F3F"/>
                </a:solidFill>
                <a:latin typeface="Calibri"/>
                <a:ea typeface="Calibri"/>
                <a:cs typeface="Calibri"/>
                <a:sym typeface="Calibri"/>
              </a:rPr>
              <a:t>his can be estimated by linear count-of-counts</a:t>
            </a:r>
            <a:endParaRPr sz="2000" b="0" i="0" u="none" strike="noStrike" cap="none">
              <a:solidFill>
                <a:srgbClr val="3F3F3F"/>
              </a:solidFill>
              <a:latin typeface="Calibri"/>
              <a:ea typeface="Calibri"/>
              <a:cs typeface="Calibri"/>
              <a:sym typeface="Calibri"/>
            </a:endParaRPr>
          </a:p>
          <a:p>
            <a:pPr marL="901700" marR="0" lvl="0" indent="0" algn="l" rtl="0">
              <a:lnSpc>
                <a:spcPct val="100000"/>
              </a:lnSpc>
              <a:spcBef>
                <a:spcPts val="600"/>
              </a:spcBef>
              <a:spcAft>
                <a:spcPts val="600"/>
              </a:spcAft>
              <a:buNone/>
            </a:pPr>
            <a:r>
              <a:rPr lang="en-US" sz="2000" b="0" i="0" u="none" strike="noStrike" cap="none">
                <a:solidFill>
                  <a:srgbClr val="3F3F3F"/>
                </a:solidFill>
                <a:latin typeface="Calibri"/>
                <a:ea typeface="Calibri"/>
                <a:cs typeface="Calibri"/>
                <a:sym typeface="Calibri"/>
              </a:rPr>
              <a:t>Good-Turing is a method that assigns probability mass of higher counts to lower counts</a:t>
            </a:r>
            <a:endParaRPr sz="2000" b="0"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33468431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73"/>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Key points</a:t>
            </a:r>
            <a:endParaRPr sz="4400" b="0" i="0" u="none" strike="noStrike" cap="none">
              <a:solidFill>
                <a:srgbClr val="75114A"/>
              </a:solidFill>
              <a:latin typeface="Calibri"/>
              <a:ea typeface="Calibri"/>
              <a:cs typeface="Calibri"/>
              <a:sym typeface="Calibri"/>
            </a:endParaRPr>
          </a:p>
        </p:txBody>
      </p:sp>
      <p:sp>
        <p:nvSpPr>
          <p:cNvPr id="744" name="Google Shape;744;p73"/>
          <p:cNvSpPr txBox="1">
            <a:spLocks noGrp="1"/>
          </p:cNvSpPr>
          <p:nvPr>
            <p:ph type="body" idx="1"/>
          </p:nvPr>
        </p:nvSpPr>
        <p:spPr>
          <a:xfrm>
            <a:off x="838200" y="1340769"/>
            <a:ext cx="10515600" cy="4298032"/>
          </a:xfrm>
          <a:prstGeom prst="rect">
            <a:avLst/>
          </a:prstGeom>
          <a:noFill/>
          <a:ln>
            <a:noFill/>
          </a:ln>
        </p:spPr>
        <p:txBody>
          <a:bodyPr spcFirstLastPara="1" wrap="square" lIns="91425" tIns="91425" rIns="91425" bIns="91425" anchor="t" anchorCtr="0">
            <a:noAutofit/>
          </a:bodyPr>
          <a:lstStyle/>
          <a:p>
            <a:pPr marL="101600" marR="0" lvl="0" indent="0" algn="l" rtl="0">
              <a:lnSpc>
                <a:spcPct val="100000"/>
              </a:lnSpc>
              <a:spcBef>
                <a:spcPts val="400"/>
              </a:spcBef>
              <a:spcAft>
                <a:spcPts val="0"/>
              </a:spcAft>
              <a:buClr>
                <a:srgbClr val="3F3F3F"/>
              </a:buClr>
              <a:buSzPts val="2000"/>
              <a:buFont typeface="Arial"/>
              <a:buNone/>
            </a:pPr>
            <a:r>
              <a:rPr lang="en-US" sz="2400" b="0" i="0" u="none" strike="noStrike" cap="none">
                <a:solidFill>
                  <a:srgbClr val="3F3F3F"/>
                </a:solidFill>
                <a:latin typeface="Calibri"/>
                <a:ea typeface="Calibri"/>
                <a:cs typeface="Calibri"/>
                <a:sym typeface="Calibri"/>
              </a:rPr>
              <a:t>Context is vital for understanding language</a:t>
            </a:r>
            <a:endParaRPr sz="2400" b="0" i="0" u="none" strike="noStrike" cap="none">
              <a:solidFill>
                <a:srgbClr val="3F3F3F"/>
              </a:solidFill>
              <a:latin typeface="Calibri"/>
              <a:ea typeface="Calibri"/>
              <a:cs typeface="Calibri"/>
              <a:sym typeface="Calibri"/>
            </a:endParaRPr>
          </a:p>
          <a:p>
            <a:pPr marL="101600" marR="0" lvl="0" indent="0" algn="l" rtl="0">
              <a:lnSpc>
                <a:spcPct val="100000"/>
              </a:lnSpc>
              <a:spcBef>
                <a:spcPts val="600"/>
              </a:spcBef>
              <a:spcAft>
                <a:spcPts val="0"/>
              </a:spcAft>
              <a:buClr>
                <a:srgbClr val="3F3F3F"/>
              </a:buClr>
              <a:buSzPts val="2000"/>
              <a:buFont typeface="Arial"/>
              <a:buNone/>
            </a:pPr>
            <a:r>
              <a:rPr lang="en-US" sz="2400" b="0" i="0" u="none" strike="noStrike" cap="none">
                <a:solidFill>
                  <a:srgbClr val="3F3F3F"/>
                </a:solidFill>
                <a:latin typeface="Calibri"/>
                <a:ea typeface="Calibri"/>
                <a:cs typeface="Calibri"/>
                <a:sym typeface="Calibri"/>
              </a:rPr>
              <a:t>We can use n-grams to model this n-gram language model, e.g. bigram model over three words</a:t>
            </a:r>
            <a:endParaRPr sz="2400" b="0" i="0" u="none" strike="noStrike" cap="none">
              <a:solidFill>
                <a:srgbClr val="3F3F3F"/>
              </a:solidFill>
              <a:latin typeface="Calibri"/>
              <a:ea typeface="Calibri"/>
              <a:cs typeface="Calibri"/>
              <a:sym typeface="Calibri"/>
            </a:endParaRPr>
          </a:p>
          <a:p>
            <a:pPr marL="901700" marR="0" lvl="0" indent="0" algn="l" rtl="0">
              <a:lnSpc>
                <a:spcPct val="100000"/>
              </a:lnSpc>
              <a:spcBef>
                <a:spcPts val="600"/>
              </a:spcBef>
              <a:spcAft>
                <a:spcPts val="0"/>
              </a:spcAft>
              <a:buNone/>
            </a:pPr>
            <a:r>
              <a:rPr lang="en-US" sz="2000" i="1" u="none" strike="noStrike" cap="none">
                <a:solidFill>
                  <a:srgbClr val="3F3F3F"/>
                </a:solidFill>
              </a:rPr>
              <a:t>p(w</a:t>
            </a:r>
            <a:r>
              <a:rPr lang="en-US" sz="2000" i="1" u="none" strike="noStrike" cap="none" baseline="-25000">
                <a:solidFill>
                  <a:srgbClr val="3F3F3F"/>
                </a:solidFill>
              </a:rPr>
              <a:t>1</a:t>
            </a:r>
            <a:r>
              <a:rPr lang="en-US" sz="2000" i="1" u="none" strike="noStrike" cap="none">
                <a:solidFill>
                  <a:srgbClr val="3F3F3F"/>
                </a:solidFill>
              </a:rPr>
              <a:t>w</a:t>
            </a:r>
            <a:r>
              <a:rPr lang="en-US" sz="2000" i="1" u="none" strike="noStrike" cap="none" baseline="-25000">
                <a:solidFill>
                  <a:srgbClr val="3F3F3F"/>
                </a:solidFill>
              </a:rPr>
              <a:t>2</a:t>
            </a:r>
            <a:r>
              <a:rPr lang="en-US" sz="2000" i="1" u="none" strike="noStrike" cap="none">
                <a:solidFill>
                  <a:srgbClr val="3F3F3F"/>
                </a:solidFill>
              </a:rPr>
              <a:t>w</a:t>
            </a:r>
            <a:r>
              <a:rPr lang="en-US" sz="2000" i="1" u="none" strike="noStrike" cap="none" baseline="-25000">
                <a:solidFill>
                  <a:srgbClr val="3F3F3F"/>
                </a:solidFill>
              </a:rPr>
              <a:t>3</a:t>
            </a:r>
            <a:r>
              <a:rPr lang="en-US" sz="2000" i="1" u="none" strike="noStrike" cap="none">
                <a:solidFill>
                  <a:srgbClr val="3F3F3F"/>
                </a:solidFill>
              </a:rPr>
              <a:t>) ≅ p(w</a:t>
            </a:r>
            <a:r>
              <a:rPr lang="en-US" sz="2000" i="1" u="none" strike="noStrike" cap="none" baseline="-25000">
                <a:solidFill>
                  <a:srgbClr val="3F3F3F"/>
                </a:solidFill>
              </a:rPr>
              <a:t>3</a:t>
            </a:r>
            <a:r>
              <a:rPr lang="en-US" sz="2000" i="1" u="none" strike="noStrike" cap="none">
                <a:solidFill>
                  <a:srgbClr val="3F3F3F"/>
                </a:solidFill>
              </a:rPr>
              <a:t>|w</a:t>
            </a:r>
            <a:r>
              <a:rPr lang="en-US" sz="2000" i="1" u="none" strike="noStrike" cap="none" baseline="-25000">
                <a:solidFill>
                  <a:srgbClr val="3F3F3F"/>
                </a:solidFill>
              </a:rPr>
              <a:t>2</a:t>
            </a:r>
            <a:r>
              <a:rPr lang="en-US" sz="2000" i="1" u="none" strike="noStrike" cap="none">
                <a:solidFill>
                  <a:srgbClr val="3F3F3F"/>
                </a:solidFill>
              </a:rPr>
              <a:t>) × p(w</a:t>
            </a:r>
            <a:r>
              <a:rPr lang="en-US" sz="2000" i="1" u="none" strike="noStrike" cap="none" baseline="-25000">
                <a:solidFill>
                  <a:srgbClr val="3F3F3F"/>
                </a:solidFill>
              </a:rPr>
              <a:t>2</a:t>
            </a:r>
            <a:r>
              <a:rPr lang="en-US" sz="2000" i="1" u="none" strike="noStrike" cap="none">
                <a:solidFill>
                  <a:srgbClr val="3F3F3F"/>
                </a:solidFill>
              </a:rPr>
              <a:t>|w</a:t>
            </a:r>
            <a:r>
              <a:rPr lang="en-US" sz="2000" i="1" u="none" strike="noStrike" cap="none" baseline="-25000">
                <a:solidFill>
                  <a:srgbClr val="3F3F3F"/>
                </a:solidFill>
              </a:rPr>
              <a:t>1</a:t>
            </a:r>
            <a:r>
              <a:rPr lang="en-US" sz="2000" i="1" u="none" strike="noStrike" cap="none">
                <a:solidFill>
                  <a:srgbClr val="3F3F3F"/>
                </a:solidFill>
              </a:rPr>
              <a:t>) × p(w</a:t>
            </a:r>
            <a:r>
              <a:rPr lang="en-US" sz="2000" i="1" u="none" strike="noStrike" cap="none" baseline="-25000">
                <a:solidFill>
                  <a:srgbClr val="3F3F3F"/>
                </a:solidFill>
              </a:rPr>
              <a:t>1</a:t>
            </a:r>
            <a:r>
              <a:rPr lang="en-US" sz="2000" i="1" u="none" strike="noStrike" cap="none">
                <a:solidFill>
                  <a:srgbClr val="3F3F3F"/>
                </a:solidFill>
              </a:rPr>
              <a:t>)</a:t>
            </a:r>
            <a:endParaRPr sz="2000" i="1" u="none" strike="noStrike" cap="none">
              <a:solidFill>
                <a:srgbClr val="3F3F3F"/>
              </a:solidFill>
            </a:endParaRPr>
          </a:p>
          <a:p>
            <a:pPr marL="101600" marR="0" lvl="0" indent="0" algn="l" rtl="0">
              <a:lnSpc>
                <a:spcPct val="100000"/>
              </a:lnSpc>
              <a:spcBef>
                <a:spcPts val="600"/>
              </a:spcBef>
              <a:spcAft>
                <a:spcPts val="0"/>
              </a:spcAft>
              <a:buClr>
                <a:srgbClr val="3F3F3F"/>
              </a:buClr>
              <a:buSzPts val="2000"/>
              <a:buFont typeface="Arial"/>
              <a:buNone/>
            </a:pPr>
            <a:r>
              <a:rPr lang="en-US" sz="2400" b="0" i="0" u="none" strike="noStrike" cap="none">
                <a:solidFill>
                  <a:srgbClr val="3F3F3F"/>
                </a:solidFill>
                <a:latin typeface="Calibri"/>
                <a:ea typeface="Calibri"/>
                <a:cs typeface="Calibri"/>
                <a:sym typeface="Calibri"/>
              </a:rPr>
              <a:t>n-gram language models are used to choose most likely output in machine translation, spelling correction, etc.</a:t>
            </a:r>
            <a:endParaRPr sz="2400" b="0" i="0" u="none" strike="noStrike" cap="none">
              <a:solidFill>
                <a:srgbClr val="3F3F3F"/>
              </a:solidFill>
              <a:latin typeface="Calibri"/>
              <a:ea typeface="Calibri"/>
              <a:cs typeface="Calibri"/>
              <a:sym typeface="Calibri"/>
            </a:endParaRPr>
          </a:p>
          <a:p>
            <a:pPr marL="101600" marR="0" lvl="0" indent="0" algn="l" rtl="0">
              <a:lnSpc>
                <a:spcPct val="100000"/>
              </a:lnSpc>
              <a:spcBef>
                <a:spcPts val="600"/>
              </a:spcBef>
              <a:spcAft>
                <a:spcPts val="0"/>
              </a:spcAft>
              <a:buClr>
                <a:srgbClr val="3F3F3F"/>
              </a:buClr>
              <a:buSzPts val="2000"/>
              <a:buFont typeface="Arial"/>
              <a:buNone/>
            </a:pPr>
            <a:r>
              <a:rPr lang="en-US" sz="2400" b="0" i="0" u="none" strike="noStrike" cap="none">
                <a:solidFill>
                  <a:srgbClr val="3F3F3F"/>
                </a:solidFill>
                <a:latin typeface="Calibri"/>
                <a:ea typeface="Calibri"/>
                <a:cs typeface="Calibri"/>
                <a:sym typeface="Calibri"/>
              </a:rPr>
              <a:t>Higher-order n-gram probabilities can be smoothed by using lower-order probabilities</a:t>
            </a:r>
            <a:endParaRPr sz="2400" b="0" i="0" u="none" strike="noStrike" cap="none">
              <a:solidFill>
                <a:srgbClr val="3F3F3F"/>
              </a:solidFill>
              <a:latin typeface="Calibri"/>
              <a:ea typeface="Calibri"/>
              <a:cs typeface="Calibri"/>
              <a:sym typeface="Calibri"/>
            </a:endParaRPr>
          </a:p>
          <a:p>
            <a:pPr marL="901700" marR="0" lvl="0" indent="0" algn="l" rtl="0">
              <a:lnSpc>
                <a:spcPct val="100000"/>
              </a:lnSpc>
              <a:spcBef>
                <a:spcPts val="600"/>
              </a:spcBef>
              <a:spcAft>
                <a:spcPts val="0"/>
              </a:spcAft>
              <a:buNone/>
            </a:pPr>
            <a:r>
              <a:rPr lang="en-US" sz="2000" b="0" i="0" u="none" strike="noStrike" cap="none">
                <a:solidFill>
                  <a:srgbClr val="3F3F3F"/>
                </a:solidFill>
                <a:latin typeface="Calibri"/>
                <a:ea typeface="Calibri"/>
                <a:cs typeface="Calibri"/>
                <a:sym typeface="Calibri"/>
              </a:rPr>
              <a:t>Back-off</a:t>
            </a:r>
            <a:endParaRPr sz="2000" b="0" i="0" u="none" strike="noStrike" cap="none">
              <a:solidFill>
                <a:srgbClr val="3F3F3F"/>
              </a:solidFill>
              <a:latin typeface="Calibri"/>
              <a:ea typeface="Calibri"/>
              <a:cs typeface="Calibri"/>
              <a:sym typeface="Calibri"/>
            </a:endParaRPr>
          </a:p>
          <a:p>
            <a:pPr marL="901700" marR="0" lvl="0" indent="0" algn="l" rtl="0">
              <a:lnSpc>
                <a:spcPct val="100000"/>
              </a:lnSpc>
              <a:spcBef>
                <a:spcPts val="600"/>
              </a:spcBef>
              <a:spcAft>
                <a:spcPts val="600"/>
              </a:spcAft>
              <a:buNone/>
            </a:pPr>
            <a:r>
              <a:rPr lang="en-US" sz="2000" b="0" i="0" u="none" strike="noStrike" cap="none">
                <a:solidFill>
                  <a:srgbClr val="3F3F3F"/>
                </a:solidFill>
                <a:latin typeface="Calibri"/>
                <a:ea typeface="Calibri"/>
                <a:cs typeface="Calibri"/>
                <a:sym typeface="Calibri"/>
              </a:rPr>
              <a:t>Interpolation</a:t>
            </a:r>
            <a:endParaRPr sz="2000" b="0"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37512082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7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Lab of this Week</a:t>
            </a:r>
            <a:endParaRPr/>
          </a:p>
        </p:txBody>
      </p:sp>
      <p:sp>
        <p:nvSpPr>
          <p:cNvPr id="750" name="Google Shape;750;p74"/>
          <p:cNvSpPr txBox="1">
            <a:spLocks noGrp="1"/>
          </p:cNvSpPr>
          <p:nvPr>
            <p:ph type="body" idx="1"/>
          </p:nvPr>
        </p:nvSpPr>
        <p:spPr>
          <a:xfrm>
            <a:off x="838200" y="1825625"/>
            <a:ext cx="10515600" cy="3813175"/>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1000"/>
              </a:spcBef>
              <a:spcAft>
                <a:spcPts val="0"/>
              </a:spcAft>
              <a:buClr>
                <a:srgbClr val="3F3F3F"/>
              </a:buClr>
              <a:buSzPts val="2800"/>
              <a:buFont typeface="Arial"/>
              <a:buNone/>
            </a:pPr>
            <a:r>
              <a:rPr lang="en-US"/>
              <a:t>Exercises on word frequencies, n-grams, probabilistic modelling for text classification.</a:t>
            </a:r>
            <a:endParaRPr/>
          </a:p>
        </p:txBody>
      </p:sp>
    </p:spTree>
    <p:extLst>
      <p:ext uri="{BB962C8B-B14F-4D97-AF65-F5344CB8AC3E}">
        <p14:creationId xmlns:p14="http://schemas.microsoft.com/office/powerpoint/2010/main" val="34123601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75"/>
          <p:cNvSpPr txBox="1">
            <a:spLocks noGrp="1"/>
          </p:cNvSpPr>
          <p:nvPr>
            <p:ph type="ctrTitle"/>
          </p:nvPr>
        </p:nvSpPr>
        <p:spPr>
          <a:xfrm>
            <a:off x="6779669" y="731126"/>
            <a:ext cx="5162100" cy="2208900"/>
          </a:xfrm>
          <a:prstGeom prst="rect">
            <a:avLst/>
          </a:prstGeom>
          <a:noFill/>
          <a:ln>
            <a:noFill/>
          </a:ln>
        </p:spPr>
        <p:txBody>
          <a:bodyPr spcFirstLastPara="1" wrap="square" lIns="91425" tIns="91425" rIns="91425" bIns="91425" anchor="t" anchorCtr="0">
            <a:noAutofit/>
          </a:bodyPr>
          <a:lstStyle/>
          <a:p>
            <a:pPr marL="0" marR="0" lvl="0" indent="0" algn="ctr" rtl="0">
              <a:lnSpc>
                <a:spcPct val="90000"/>
              </a:lnSpc>
              <a:spcBef>
                <a:spcPts val="0"/>
              </a:spcBef>
              <a:spcAft>
                <a:spcPts val="0"/>
              </a:spcAft>
              <a:buClr>
                <a:schemeClr val="lt1"/>
              </a:buClr>
              <a:buSzPts val="6600"/>
              <a:buFont typeface="Calibri"/>
              <a:buNone/>
            </a:pPr>
            <a:r>
              <a:rPr lang="en-US" sz="6600" b="0" i="0" u="none" strike="noStrike" cap="none">
                <a:solidFill>
                  <a:schemeClr val="lt1"/>
                </a:solidFill>
                <a:latin typeface="Calibri"/>
                <a:ea typeface="Calibri"/>
                <a:cs typeface="Calibri"/>
                <a:sym typeface="Calibri"/>
              </a:rPr>
              <a:t>QA</a:t>
            </a:r>
            <a:endParaRPr sz="66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97706390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Google Shape;1188;p93"/>
          <p:cNvSpPr txBox="1">
            <a:spLocks noGrp="1"/>
          </p:cNvSpPr>
          <p:nvPr>
            <p:ph type="ctrTitle"/>
          </p:nvPr>
        </p:nvSpPr>
        <p:spPr>
          <a:xfrm>
            <a:off x="6779669" y="731126"/>
            <a:ext cx="5162100" cy="2208900"/>
          </a:xfrm>
          <a:prstGeom prst="rect">
            <a:avLst/>
          </a:prstGeom>
          <a:noFill/>
          <a:ln>
            <a:noFill/>
          </a:ln>
        </p:spPr>
        <p:txBody>
          <a:bodyPr spcFirstLastPara="1" wrap="square" lIns="91425" tIns="91425" rIns="91425" bIns="91425" anchor="t" anchorCtr="0">
            <a:noAutofit/>
          </a:bodyPr>
          <a:lstStyle/>
          <a:p>
            <a:pPr marL="0" marR="0" lvl="0" indent="0" algn="ctr" rtl="0">
              <a:lnSpc>
                <a:spcPct val="90000"/>
              </a:lnSpc>
              <a:spcBef>
                <a:spcPts val="0"/>
              </a:spcBef>
              <a:spcAft>
                <a:spcPts val="0"/>
              </a:spcAft>
              <a:buClr>
                <a:schemeClr val="lt1"/>
              </a:buClr>
              <a:buSzPts val="6600"/>
              <a:buFont typeface="Calibri"/>
              <a:buNone/>
            </a:pPr>
            <a:r>
              <a:rPr lang="en-IE" sz="6600" b="0" i="0" u="none" strike="noStrike" cap="none">
                <a:solidFill>
                  <a:schemeClr val="lt1"/>
                </a:solidFill>
                <a:latin typeface="Calibri"/>
                <a:ea typeface="Calibri"/>
                <a:cs typeface="Calibri"/>
                <a:sym typeface="Calibri"/>
              </a:rPr>
              <a:t>QA</a:t>
            </a:r>
            <a:endParaRPr sz="6600" b="0" i="0" u="none" strike="noStrike" cap="none">
              <a:solidFill>
                <a:schemeClr val="lt1"/>
              </a:solidFill>
              <a:latin typeface="Calibri"/>
              <a:ea typeface="Calibri"/>
              <a:cs typeface="Calibri"/>
              <a:sym typeface="Calibri"/>
            </a:endParaRPr>
          </a:p>
        </p:txBody>
      </p:sp>
      <p:sp>
        <p:nvSpPr>
          <p:cNvPr id="1189" name="Google Shape;1189;p93"/>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IE"/>
              <a:t>265</a:t>
            </a:fld>
            <a:endParaRPr/>
          </a:p>
        </p:txBody>
      </p:sp>
    </p:spTree>
    <p:extLst>
      <p:ext uri="{BB962C8B-B14F-4D97-AF65-F5344CB8AC3E}">
        <p14:creationId xmlns:p14="http://schemas.microsoft.com/office/powerpoint/2010/main" val="19640007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p:nvPr/>
        </p:nvSpPr>
        <p:spPr>
          <a:xfrm>
            <a:off x="1992325" y="2132025"/>
            <a:ext cx="4576200" cy="1994400"/>
          </a:xfrm>
          <a:prstGeom prst="rect">
            <a:avLst/>
          </a:prstGeom>
          <a:noFill/>
          <a:ln>
            <a:noFill/>
          </a:ln>
        </p:spPr>
        <p:txBody>
          <a:bodyPr spcFirstLastPara="1" wrap="square" lIns="76200" tIns="76200" rIns="76200" bIns="76200" anchor="ctr" anchorCtr="0">
            <a:noAutofit/>
          </a:bodyPr>
          <a:lstStyle/>
          <a:p>
            <a:pPr marL="0" lvl="0" indent="0" algn="l" rtl="0">
              <a:lnSpc>
                <a:spcPct val="150000"/>
              </a:lnSpc>
              <a:spcBef>
                <a:spcPts val="0"/>
              </a:spcBef>
              <a:spcAft>
                <a:spcPts val="0"/>
              </a:spcAft>
              <a:buNone/>
            </a:pPr>
            <a:r>
              <a:rPr lang="en-US" sz="3400" b="1">
                <a:solidFill>
                  <a:srgbClr val="D9C49F"/>
                </a:solidFill>
              </a:rPr>
              <a:t>Introduction to NLP</a:t>
            </a:r>
            <a:endParaRPr sz="3400" b="1">
              <a:solidFill>
                <a:srgbClr val="D9C49F"/>
              </a:solidFill>
            </a:endParaRPr>
          </a:p>
          <a:p>
            <a:pPr marL="0" lvl="0" indent="0" algn="l" rtl="0">
              <a:lnSpc>
                <a:spcPct val="100000"/>
              </a:lnSpc>
              <a:spcBef>
                <a:spcPts val="0"/>
              </a:spcBef>
              <a:spcAft>
                <a:spcPts val="0"/>
              </a:spcAft>
              <a:buNone/>
            </a:pPr>
            <a:r>
              <a:rPr lang="en-US" sz="2800" b="1">
                <a:solidFill>
                  <a:srgbClr val="D9C49F"/>
                </a:solidFill>
              </a:rPr>
              <a:t>Tagging and Hidden Markov Models</a:t>
            </a:r>
            <a:endParaRPr sz="2800" b="1">
              <a:solidFill>
                <a:srgbClr val="E7E6E6"/>
              </a:solidFill>
            </a:endParaRPr>
          </a:p>
        </p:txBody>
      </p:sp>
      <p:sp>
        <p:nvSpPr>
          <p:cNvPr id="238" name="Google Shape;238;p14"/>
          <p:cNvSpPr txBox="1"/>
          <p:nvPr/>
        </p:nvSpPr>
        <p:spPr>
          <a:xfrm>
            <a:off x="1988302" y="4408375"/>
            <a:ext cx="4651500" cy="1138500"/>
          </a:xfrm>
          <a:prstGeom prst="rect">
            <a:avLst/>
          </a:prstGeom>
          <a:noFill/>
          <a:ln>
            <a:noFill/>
          </a:ln>
        </p:spPr>
        <p:txBody>
          <a:bodyPr spcFirstLastPara="1" wrap="square" lIns="76200" tIns="76200" rIns="76200" bIns="76200" anchor="ctr" anchorCtr="0">
            <a:noAutofit/>
          </a:bodyPr>
          <a:lstStyle/>
          <a:p>
            <a:pPr marL="381000" lvl="0" indent="-330200" algn="l" rtl="0">
              <a:spcBef>
                <a:spcPts val="600"/>
              </a:spcBef>
              <a:spcAft>
                <a:spcPts val="0"/>
              </a:spcAft>
              <a:buNone/>
            </a:pPr>
            <a:r>
              <a:rPr lang="en-US" sz="2000" b="1">
                <a:solidFill>
                  <a:srgbClr val="FFFFFF"/>
                </a:solidFill>
              </a:rPr>
              <a:t>Dr. John McCrae</a:t>
            </a:r>
            <a:endParaRPr sz="2000">
              <a:solidFill>
                <a:srgbClr val="FFFFFF"/>
              </a:solidFill>
            </a:endParaRPr>
          </a:p>
          <a:p>
            <a:pPr marL="381000" lvl="0" indent="-330200" algn="l" rtl="0">
              <a:spcBef>
                <a:spcPts val="600"/>
              </a:spcBef>
              <a:spcAft>
                <a:spcPts val="0"/>
              </a:spcAft>
              <a:buNone/>
            </a:pPr>
            <a:r>
              <a:rPr lang="en-US" sz="2000" b="1">
                <a:solidFill>
                  <a:srgbClr val="FFFFFF"/>
                </a:solidFill>
              </a:rPr>
              <a:t>Data Science Institute, NUI Galway</a:t>
            </a:r>
            <a:endParaRPr sz="2000">
              <a:solidFill>
                <a:srgbClr val="FFFFFF"/>
              </a:solidFill>
            </a:endParaRPr>
          </a:p>
        </p:txBody>
      </p:sp>
    </p:spTree>
    <p:extLst>
      <p:ext uri="{BB962C8B-B14F-4D97-AF65-F5344CB8AC3E}">
        <p14:creationId xmlns:p14="http://schemas.microsoft.com/office/powerpoint/2010/main" val="28045626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15"/>
          <p:cNvSpPr txBox="1">
            <a:spLocks noGrp="1"/>
          </p:cNvSpPr>
          <p:nvPr>
            <p:ph type="title"/>
          </p:nvPr>
        </p:nvSpPr>
        <p:spPr>
          <a:xfrm>
            <a:off x="2152650" y="365125"/>
            <a:ext cx="7886700" cy="13254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rgbClr val="75114A"/>
              </a:buClr>
              <a:buSzPts val="3700"/>
              <a:buFont typeface="Calibri"/>
              <a:buNone/>
            </a:pPr>
            <a:r>
              <a:rPr lang="en-US" sz="3700" b="0" i="0" u="none" strike="noStrike" cap="none">
                <a:solidFill>
                  <a:srgbClr val="75114A"/>
                </a:solidFill>
                <a:latin typeface="Calibri"/>
                <a:ea typeface="Calibri"/>
                <a:cs typeface="Calibri"/>
                <a:sym typeface="Calibri"/>
              </a:rPr>
              <a:t>Overview</a:t>
            </a:r>
            <a:endParaRPr/>
          </a:p>
        </p:txBody>
      </p:sp>
      <p:sp>
        <p:nvSpPr>
          <p:cNvPr id="244" name="Google Shape;244;p15"/>
          <p:cNvSpPr txBox="1">
            <a:spLocks noGrp="1"/>
          </p:cNvSpPr>
          <p:nvPr>
            <p:ph type="body" idx="1"/>
          </p:nvPr>
        </p:nvSpPr>
        <p:spPr>
          <a:xfrm>
            <a:off x="2152650" y="1825625"/>
            <a:ext cx="7886700" cy="3813300"/>
          </a:xfrm>
          <a:prstGeom prst="rect">
            <a:avLst/>
          </a:prstGeom>
          <a:noFill/>
          <a:ln>
            <a:noFill/>
          </a:ln>
        </p:spPr>
        <p:txBody>
          <a:bodyPr spcFirstLastPara="1" wrap="square" lIns="76200" tIns="76200" rIns="76200" bIns="76200" anchor="t" anchorCtr="0">
            <a:noAutofit/>
          </a:bodyPr>
          <a:lstStyle/>
          <a:p>
            <a:pPr marL="0" marR="0" lvl="0" indent="0" algn="l" rtl="0">
              <a:lnSpc>
                <a:spcPct val="100000"/>
              </a:lnSpc>
              <a:spcBef>
                <a:spcPts val="8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Revision</a:t>
            </a:r>
            <a:endParaRPr/>
          </a:p>
          <a:p>
            <a:pPr marL="0" marR="0" lvl="0" indent="0" algn="l" rtl="0">
              <a:lnSpc>
                <a:spcPct val="100000"/>
              </a:lnSpc>
              <a:spcBef>
                <a:spcPts val="8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Hidden Markov Model</a:t>
            </a:r>
            <a:endParaRPr/>
          </a:p>
          <a:p>
            <a:pPr marL="0" marR="0" lvl="0" indent="0" algn="l" rtl="0">
              <a:lnSpc>
                <a:spcPct val="100000"/>
              </a:lnSpc>
              <a:spcBef>
                <a:spcPts val="8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Tagging</a:t>
            </a:r>
            <a:endParaRPr/>
          </a:p>
          <a:p>
            <a:pPr marL="0" marR="0" lvl="0" indent="0" algn="l" rtl="0">
              <a:lnSpc>
                <a:spcPct val="100000"/>
              </a:lnSpc>
              <a:spcBef>
                <a:spcPts val="8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HMM Language Models</a:t>
            </a:r>
            <a:endParaRPr/>
          </a:p>
          <a:p>
            <a:pPr marL="0" marR="0" lvl="0" indent="0" algn="l" rtl="0">
              <a:lnSpc>
                <a:spcPct val="100000"/>
              </a:lnSpc>
              <a:spcBef>
                <a:spcPts val="8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Learning Hidden Markov Models</a:t>
            </a:r>
            <a:endParaRPr/>
          </a:p>
          <a:p>
            <a:pPr marL="0" marR="0" lvl="0" indent="0" algn="l" rtl="0">
              <a:lnSpc>
                <a:spcPct val="100000"/>
              </a:lnSpc>
              <a:spcBef>
                <a:spcPts val="8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Summary</a:t>
            </a:r>
            <a:endParaRPr sz="2000" b="0"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9348328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6"/>
          <p:cNvSpPr txBox="1">
            <a:spLocks noGrp="1"/>
          </p:cNvSpPr>
          <p:nvPr>
            <p:ph type="title"/>
          </p:nvPr>
        </p:nvSpPr>
        <p:spPr>
          <a:xfrm>
            <a:off x="2152650" y="365125"/>
            <a:ext cx="7886700" cy="13254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rgbClr val="75114A"/>
              </a:buClr>
              <a:buSzPts val="3700"/>
              <a:buFont typeface="Calibri"/>
              <a:buNone/>
            </a:pPr>
            <a:r>
              <a:rPr lang="en-US" sz="3700" b="0" i="0" u="none" strike="noStrike" cap="none">
                <a:solidFill>
                  <a:srgbClr val="75114A"/>
                </a:solidFill>
                <a:latin typeface="Calibri"/>
                <a:ea typeface="Calibri"/>
                <a:cs typeface="Calibri"/>
                <a:sym typeface="Calibri"/>
              </a:rPr>
              <a:t>Overview</a:t>
            </a:r>
            <a:endParaRPr/>
          </a:p>
        </p:txBody>
      </p:sp>
      <p:sp>
        <p:nvSpPr>
          <p:cNvPr id="250" name="Google Shape;250;p16"/>
          <p:cNvSpPr txBox="1">
            <a:spLocks noGrp="1"/>
          </p:cNvSpPr>
          <p:nvPr>
            <p:ph type="body" idx="1"/>
          </p:nvPr>
        </p:nvSpPr>
        <p:spPr>
          <a:xfrm>
            <a:off x="2152650" y="1825625"/>
            <a:ext cx="7886700" cy="3813300"/>
          </a:xfrm>
          <a:prstGeom prst="rect">
            <a:avLst/>
          </a:prstGeom>
          <a:noFill/>
          <a:ln>
            <a:noFill/>
          </a:ln>
        </p:spPr>
        <p:txBody>
          <a:bodyPr spcFirstLastPara="1" wrap="square" lIns="76200" tIns="76200" rIns="76200" bIns="76200" anchor="t" anchorCtr="0">
            <a:noAutofit/>
          </a:bodyPr>
          <a:lstStyle/>
          <a:p>
            <a:pPr marL="0" marR="0" lvl="0" indent="0" algn="l" rtl="0">
              <a:lnSpc>
                <a:spcPct val="100000"/>
              </a:lnSpc>
              <a:spcBef>
                <a:spcPts val="800"/>
              </a:spcBef>
              <a:spcAft>
                <a:spcPts val="0"/>
              </a:spcAft>
              <a:buClr>
                <a:srgbClr val="3F3F3F"/>
              </a:buClr>
              <a:buSzPts val="2300"/>
              <a:buFont typeface="Arial"/>
              <a:buNone/>
            </a:pPr>
            <a:r>
              <a:rPr lang="en-US" sz="2000" b="1" i="0" u="none" strike="noStrike" cap="none">
                <a:solidFill>
                  <a:srgbClr val="3F3F3F"/>
                </a:solidFill>
                <a:latin typeface="Calibri"/>
                <a:ea typeface="Calibri"/>
                <a:cs typeface="Calibri"/>
                <a:sym typeface="Calibri"/>
              </a:rPr>
              <a:t>Revision</a:t>
            </a:r>
            <a:endParaRPr/>
          </a:p>
          <a:p>
            <a:pPr marL="0" marR="0" lvl="0" indent="0" algn="l" rtl="0">
              <a:lnSpc>
                <a:spcPct val="100000"/>
              </a:lnSpc>
              <a:spcBef>
                <a:spcPts val="8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Hidden Markov Model</a:t>
            </a:r>
            <a:endParaRPr/>
          </a:p>
          <a:p>
            <a:pPr marL="0" marR="0" lvl="0" indent="0" algn="l" rtl="0">
              <a:lnSpc>
                <a:spcPct val="100000"/>
              </a:lnSpc>
              <a:spcBef>
                <a:spcPts val="8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Tagging</a:t>
            </a:r>
            <a:endParaRPr/>
          </a:p>
          <a:p>
            <a:pPr marL="0" marR="0" lvl="0" indent="0" algn="l" rtl="0">
              <a:lnSpc>
                <a:spcPct val="100000"/>
              </a:lnSpc>
              <a:spcBef>
                <a:spcPts val="8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HMM Language Models</a:t>
            </a:r>
            <a:endParaRPr/>
          </a:p>
          <a:p>
            <a:pPr marL="0" marR="0" lvl="0" indent="0" algn="l" rtl="0">
              <a:lnSpc>
                <a:spcPct val="100000"/>
              </a:lnSpc>
              <a:spcBef>
                <a:spcPts val="8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Learning Hidden Markov Models</a:t>
            </a:r>
            <a:endParaRPr/>
          </a:p>
          <a:p>
            <a:pPr marL="0" marR="0" lvl="0" indent="0" algn="l" rtl="0">
              <a:lnSpc>
                <a:spcPct val="100000"/>
              </a:lnSpc>
              <a:spcBef>
                <a:spcPts val="8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Summary</a:t>
            </a:r>
            <a:endParaRPr sz="2000" b="0" i="0" u="none" strike="noStrike" cap="none">
              <a:solidFill>
                <a:srgbClr val="3F3F3F"/>
              </a:solidFill>
              <a:latin typeface="Calibri"/>
              <a:ea typeface="Calibri"/>
              <a:cs typeface="Calibri"/>
              <a:sym typeface="Calibri"/>
            </a:endParaRPr>
          </a:p>
          <a:p>
            <a:pPr marL="0" marR="0" lvl="0" indent="0" algn="l" rtl="0">
              <a:lnSpc>
                <a:spcPct val="100000"/>
              </a:lnSpc>
              <a:spcBef>
                <a:spcPts val="800"/>
              </a:spcBef>
              <a:spcAft>
                <a:spcPts val="0"/>
              </a:spcAft>
              <a:buClr>
                <a:srgbClr val="3F3F3F"/>
              </a:buClr>
              <a:buSzPts val="2300"/>
              <a:buFont typeface="Arial"/>
              <a:buNone/>
            </a:pPr>
            <a:endParaRPr sz="2300" b="0" i="0" u="none" strike="noStrike" cap="none">
              <a:solidFill>
                <a:srgbClr val="3F3F3F"/>
              </a:solidFill>
              <a:latin typeface="Calibri"/>
              <a:ea typeface="Calibri"/>
              <a:cs typeface="Calibri"/>
              <a:sym typeface="Calibri"/>
            </a:endParaRPr>
          </a:p>
          <a:p>
            <a:pPr marL="0" marR="0" lvl="0" indent="0" algn="l" rtl="0">
              <a:lnSpc>
                <a:spcPct val="150000"/>
              </a:lnSpc>
              <a:spcBef>
                <a:spcPts val="800"/>
              </a:spcBef>
              <a:spcAft>
                <a:spcPts val="0"/>
              </a:spcAft>
              <a:buClr>
                <a:srgbClr val="3F3F3F"/>
              </a:buClr>
              <a:buSzPts val="2300"/>
              <a:buFont typeface="Arial"/>
              <a:buNone/>
            </a:pPr>
            <a:endParaRPr sz="2000" b="0"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7328067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17"/>
          <p:cNvSpPr txBox="1">
            <a:spLocks noGrp="1"/>
          </p:cNvSpPr>
          <p:nvPr>
            <p:ph type="title"/>
          </p:nvPr>
        </p:nvSpPr>
        <p:spPr>
          <a:xfrm>
            <a:off x="2152650" y="365125"/>
            <a:ext cx="7886700" cy="13254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rgbClr val="75114A"/>
              </a:buClr>
              <a:buSzPts val="3700"/>
              <a:buFont typeface="Calibri"/>
              <a:buNone/>
            </a:pPr>
            <a:r>
              <a:rPr lang="en-US" sz="3700" b="0" i="0" u="none" strike="noStrike" cap="none">
                <a:solidFill>
                  <a:srgbClr val="75114A"/>
                </a:solidFill>
                <a:latin typeface="Calibri"/>
                <a:ea typeface="Calibri"/>
                <a:cs typeface="Calibri"/>
                <a:sym typeface="Calibri"/>
              </a:rPr>
              <a:t>Probability</a:t>
            </a:r>
            <a:endParaRPr sz="3700" b="0" i="0" u="none" strike="noStrike" cap="none">
              <a:solidFill>
                <a:srgbClr val="75114A"/>
              </a:solidFill>
              <a:latin typeface="Calibri"/>
              <a:ea typeface="Calibri"/>
              <a:cs typeface="Calibri"/>
              <a:sym typeface="Calibri"/>
            </a:endParaRPr>
          </a:p>
        </p:txBody>
      </p:sp>
      <p:sp>
        <p:nvSpPr>
          <p:cNvPr id="257" name="Google Shape;257;p17"/>
          <p:cNvSpPr txBox="1">
            <a:spLocks noGrp="1"/>
          </p:cNvSpPr>
          <p:nvPr>
            <p:ph type="body" idx="1"/>
          </p:nvPr>
        </p:nvSpPr>
        <p:spPr>
          <a:xfrm>
            <a:off x="2152650" y="1825625"/>
            <a:ext cx="7886700" cy="3813300"/>
          </a:xfrm>
          <a:prstGeom prst="rect">
            <a:avLst/>
          </a:prstGeom>
          <a:noFill/>
          <a:ln>
            <a:noFill/>
          </a:ln>
        </p:spPr>
        <p:txBody>
          <a:bodyPr spcFirstLastPara="1" wrap="square" lIns="76200" tIns="76200" rIns="76200" bIns="76200" anchor="t" anchorCtr="0">
            <a:noAutofit/>
          </a:bodyPr>
          <a:lstStyle/>
          <a:p>
            <a:pPr marL="292100" marR="0" lvl="0" indent="-190500" algn="l" rtl="0">
              <a:lnSpc>
                <a:spcPct val="90000"/>
              </a:lnSpc>
              <a:spcBef>
                <a:spcPts val="4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We create probability over events		       </a:t>
            </a:r>
            <a:r>
              <a:rPr lang="en-US" sz="2000" b="1" i="0" u="none" strike="noStrike" cap="none">
                <a:solidFill>
                  <a:srgbClr val="000000"/>
                </a:solidFill>
                <a:latin typeface="Calibri"/>
                <a:ea typeface="Calibri"/>
                <a:cs typeface="Calibri"/>
                <a:sym typeface="Calibri"/>
              </a:rPr>
              <a:t>p(A)</a:t>
            </a:r>
            <a:endParaRPr sz="2000" b="1" i="0" u="none" strike="noStrike" cap="none">
              <a:solidFill>
                <a:srgbClr val="000000"/>
              </a:solidFill>
              <a:latin typeface="Calibri"/>
              <a:ea typeface="Calibri"/>
              <a:cs typeface="Calibri"/>
              <a:sym typeface="Calibri"/>
            </a:endParaRPr>
          </a:p>
          <a:p>
            <a:pPr marL="292100" marR="0" lvl="0" indent="-190500" algn="l" rtl="0">
              <a:lnSpc>
                <a:spcPct val="90000"/>
              </a:lnSpc>
              <a:spcBef>
                <a:spcPts val="400"/>
              </a:spcBef>
              <a:spcAft>
                <a:spcPts val="0"/>
              </a:spcAft>
              <a:buClr>
                <a:srgbClr val="3F3F3F"/>
              </a:buClr>
              <a:buSzPts val="2300"/>
              <a:buFont typeface="Arial"/>
              <a:buNone/>
            </a:pP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Combinations of events					</a:t>
            </a:r>
            <a:r>
              <a:rPr lang="en-US" sz="2000" b="1" i="0" u="none" strike="noStrike" cap="none">
                <a:solidFill>
                  <a:srgbClr val="000000"/>
                </a:solidFill>
                <a:latin typeface="Calibri"/>
                <a:ea typeface="Calibri"/>
                <a:cs typeface="Calibri"/>
                <a:sym typeface="Calibri"/>
              </a:rPr>
              <a:t>p(A∩B)</a:t>
            </a:r>
            <a:endParaRPr sz="2000" b="1" i="0" u="none" strike="noStrike" cap="none">
              <a:solidFill>
                <a:srgbClr val="000000"/>
              </a:solidFill>
              <a:latin typeface="Calibri"/>
              <a:ea typeface="Calibri"/>
              <a:cs typeface="Calibri"/>
              <a:sym typeface="Calibri"/>
            </a:endParaRPr>
          </a:p>
          <a:p>
            <a:pPr marL="292100" marR="0" lvl="0" indent="-190500" algn="l" rtl="0">
              <a:lnSpc>
                <a:spcPct val="90000"/>
              </a:lnSpc>
              <a:spcBef>
                <a:spcPts val="400"/>
              </a:spcBef>
              <a:spcAft>
                <a:spcPts val="0"/>
              </a:spcAft>
              <a:buClr>
                <a:srgbClr val="3F3F3F"/>
              </a:buClr>
              <a:buSzPts val="2300"/>
              <a:buFont typeface="Arial"/>
              <a:buNone/>
            </a:pP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Events given other events				</a:t>
            </a:r>
            <a:r>
              <a:rPr lang="en-US" sz="2000" b="1" i="0" u="none" strike="noStrike" cap="none">
                <a:solidFill>
                  <a:srgbClr val="000000"/>
                </a:solidFill>
                <a:latin typeface="Calibri"/>
                <a:ea typeface="Calibri"/>
                <a:cs typeface="Calibri"/>
                <a:sym typeface="Calibri"/>
              </a:rPr>
              <a:t>p(A|B∩C)</a:t>
            </a:r>
            <a:endParaRPr sz="2000" b="1"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533179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Human Language as a </a:t>
            </a:r>
            <a:r>
              <a:rPr lang="en-IE"/>
              <a:t>Mathematical </a:t>
            </a:r>
            <a:r>
              <a:rPr lang="en-IE" sz="4400" b="0" i="0" u="none" strike="noStrike" cap="none">
                <a:solidFill>
                  <a:srgbClr val="75114A"/>
                </a:solidFill>
                <a:latin typeface="Calibri"/>
                <a:ea typeface="Calibri"/>
                <a:cs typeface="Calibri"/>
                <a:sym typeface="Calibri"/>
              </a:rPr>
              <a:t>System</a:t>
            </a:r>
            <a:endParaRPr/>
          </a:p>
        </p:txBody>
      </p:sp>
      <p:pic>
        <p:nvPicPr>
          <p:cNvPr id="637" name="Google Shape;637;p53"/>
          <p:cNvPicPr preferRelativeResize="0"/>
          <p:nvPr/>
        </p:nvPicPr>
        <p:blipFill rotWithShape="1">
          <a:blip r:embed="rId3">
            <a:alphaModFix/>
          </a:blip>
          <a:srcRect l="12614" t="48386" r="54545" b="11014"/>
          <a:stretch/>
        </p:blipFill>
        <p:spPr>
          <a:xfrm>
            <a:off x="1015577" y="1767774"/>
            <a:ext cx="4970436" cy="3456385"/>
          </a:xfrm>
          <a:prstGeom prst="rect">
            <a:avLst/>
          </a:prstGeom>
          <a:noFill/>
          <a:ln>
            <a:noFill/>
          </a:ln>
        </p:spPr>
      </p:pic>
      <p:sp>
        <p:nvSpPr>
          <p:cNvPr id="638" name="Google Shape;638;p53"/>
          <p:cNvSpPr/>
          <p:nvPr/>
        </p:nvSpPr>
        <p:spPr>
          <a:xfrm>
            <a:off x="2939102" y="1618442"/>
            <a:ext cx="3744300" cy="792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18"/>
          <p:cNvSpPr txBox="1">
            <a:spLocks noGrp="1"/>
          </p:cNvSpPr>
          <p:nvPr>
            <p:ph type="title"/>
          </p:nvPr>
        </p:nvSpPr>
        <p:spPr>
          <a:xfrm>
            <a:off x="2152650" y="365125"/>
            <a:ext cx="7886700" cy="13254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rgbClr val="75114A"/>
              </a:buClr>
              <a:buSzPts val="3700"/>
              <a:buFont typeface="Calibri"/>
              <a:buNone/>
            </a:pPr>
            <a:r>
              <a:rPr lang="en-US" sz="3700" b="0" i="0" u="none" strike="noStrike" cap="none">
                <a:solidFill>
                  <a:srgbClr val="75114A"/>
                </a:solidFill>
                <a:latin typeface="Calibri"/>
                <a:ea typeface="Calibri"/>
                <a:cs typeface="Calibri"/>
                <a:sym typeface="Calibri"/>
              </a:rPr>
              <a:t>Probability of a sentence</a:t>
            </a:r>
            <a:endParaRPr sz="3700" b="0" i="0" u="none" strike="noStrike" cap="none">
              <a:solidFill>
                <a:srgbClr val="75114A"/>
              </a:solidFill>
              <a:latin typeface="Calibri"/>
              <a:ea typeface="Calibri"/>
              <a:cs typeface="Calibri"/>
              <a:sym typeface="Calibri"/>
            </a:endParaRPr>
          </a:p>
        </p:txBody>
      </p:sp>
      <p:sp>
        <p:nvSpPr>
          <p:cNvPr id="264" name="Google Shape;264;p18"/>
          <p:cNvSpPr txBox="1">
            <a:spLocks noGrp="1"/>
          </p:cNvSpPr>
          <p:nvPr>
            <p:ph type="body" idx="1"/>
          </p:nvPr>
        </p:nvSpPr>
        <p:spPr>
          <a:xfrm>
            <a:off x="2152650" y="1825625"/>
            <a:ext cx="7886700" cy="3813300"/>
          </a:xfrm>
          <a:prstGeom prst="rect">
            <a:avLst/>
          </a:prstGeom>
          <a:noFill/>
          <a:ln>
            <a:noFill/>
          </a:ln>
        </p:spPr>
        <p:txBody>
          <a:bodyPr spcFirstLastPara="1" wrap="square" lIns="76200" tIns="76200" rIns="76200" bIns="76200" anchor="t" anchorCtr="0">
            <a:noAutofit/>
          </a:bodyPr>
          <a:lstStyle/>
          <a:p>
            <a:pPr marL="292100" marR="0" lvl="0" indent="-190500" algn="ctr" rtl="0">
              <a:lnSpc>
                <a:spcPct val="90000"/>
              </a:lnSpc>
              <a:spcBef>
                <a:spcPts val="400"/>
              </a:spcBef>
              <a:spcAft>
                <a:spcPts val="0"/>
              </a:spcAft>
              <a:buClr>
                <a:srgbClr val="3F3F3F"/>
              </a:buClr>
              <a:buSzPts val="2300"/>
              <a:buFont typeface="Arial"/>
              <a:buNone/>
            </a:pPr>
            <a:r>
              <a:rPr lang="en-US" sz="2000" b="1" i="0" u="none" strike="noStrike" cap="none">
                <a:solidFill>
                  <a:srgbClr val="000000"/>
                </a:solidFill>
                <a:latin typeface="Calibri"/>
                <a:ea typeface="Calibri"/>
                <a:cs typeface="Calibri"/>
                <a:sym typeface="Calibri"/>
              </a:rPr>
              <a:t>p(“I like green eggs”) </a:t>
            </a:r>
            <a:r>
              <a:rPr lang="en-US" sz="2000" b="0" i="0" u="none" strike="noStrike" cap="none">
                <a:solidFill>
                  <a:srgbClr val="3F3F3F"/>
                </a:solidFill>
                <a:latin typeface="Calibri"/>
                <a:ea typeface="Calibri"/>
                <a:cs typeface="Calibri"/>
                <a:sym typeface="Calibri"/>
              </a:rPr>
              <a:t>is the probability of the intersection of 4 events:</a:t>
            </a:r>
            <a:endParaRPr sz="2000" b="0" i="0" u="none" strike="noStrike" cap="none">
              <a:solidFill>
                <a:srgbClr val="3F3F3F"/>
              </a:solidFill>
              <a:latin typeface="Calibri"/>
              <a:ea typeface="Calibri"/>
              <a:cs typeface="Calibri"/>
              <a:sym typeface="Calibri"/>
            </a:endParaRPr>
          </a:p>
          <a:p>
            <a:pPr marL="292100" marR="0" lvl="0" indent="-190500" algn="ctr" rtl="0">
              <a:lnSpc>
                <a:spcPct val="90000"/>
              </a:lnSpc>
              <a:spcBef>
                <a:spcPts val="800"/>
              </a:spcBef>
              <a:spcAft>
                <a:spcPts val="0"/>
              </a:spcAft>
              <a:buClr>
                <a:srgbClr val="3F3F3F"/>
              </a:buClr>
              <a:buSzPts val="2300"/>
              <a:buFont typeface="Arial"/>
              <a:buNone/>
            </a:pPr>
            <a:r>
              <a:rPr lang="en-US" sz="2000" b="1" i="0" u="none" strike="noStrike" cap="none">
                <a:solidFill>
                  <a:srgbClr val="000000"/>
                </a:solidFill>
                <a:latin typeface="Calibri"/>
                <a:ea typeface="Calibri"/>
                <a:cs typeface="Calibri"/>
                <a:sym typeface="Calibri"/>
              </a:rPr>
              <a:t>p(w</a:t>
            </a:r>
            <a:r>
              <a:rPr lang="en-US" sz="2000" b="1" i="0" u="none" strike="noStrike" cap="none" baseline="-25000">
                <a:solidFill>
                  <a:srgbClr val="000000"/>
                </a:solidFill>
                <a:latin typeface="Calibri"/>
                <a:ea typeface="Calibri"/>
                <a:cs typeface="Calibri"/>
                <a:sym typeface="Calibri"/>
              </a:rPr>
              <a:t>1</a:t>
            </a:r>
            <a:r>
              <a:rPr lang="en-US" sz="2000" b="1" i="0" u="none" strike="noStrike" cap="none">
                <a:solidFill>
                  <a:srgbClr val="000000"/>
                </a:solidFill>
                <a:latin typeface="Calibri"/>
                <a:ea typeface="Calibri"/>
                <a:cs typeface="Calibri"/>
                <a:sym typeface="Calibri"/>
              </a:rPr>
              <a:t>=”I”∩w</a:t>
            </a:r>
            <a:r>
              <a:rPr lang="en-US" sz="2000" b="1" i="0" u="none" strike="noStrike" cap="none" baseline="-25000">
                <a:solidFill>
                  <a:srgbClr val="000000"/>
                </a:solidFill>
                <a:latin typeface="Calibri"/>
                <a:ea typeface="Calibri"/>
                <a:cs typeface="Calibri"/>
                <a:sym typeface="Calibri"/>
              </a:rPr>
              <a:t>2</a:t>
            </a:r>
            <a:r>
              <a:rPr lang="en-US" sz="2000" b="1" i="0" u="none" strike="noStrike" cap="none">
                <a:solidFill>
                  <a:srgbClr val="000000"/>
                </a:solidFill>
                <a:latin typeface="Calibri"/>
                <a:ea typeface="Calibri"/>
                <a:cs typeface="Calibri"/>
                <a:sym typeface="Calibri"/>
              </a:rPr>
              <a:t>=”like”∩w</a:t>
            </a:r>
            <a:r>
              <a:rPr lang="en-US" sz="2000" b="1" i="0" u="none" strike="noStrike" cap="none" baseline="-25000">
                <a:solidFill>
                  <a:srgbClr val="000000"/>
                </a:solidFill>
                <a:latin typeface="Calibri"/>
                <a:ea typeface="Calibri"/>
                <a:cs typeface="Calibri"/>
                <a:sym typeface="Calibri"/>
              </a:rPr>
              <a:t>3</a:t>
            </a:r>
            <a:r>
              <a:rPr lang="en-US" sz="2000" b="1" i="0" u="none" strike="noStrike" cap="none">
                <a:solidFill>
                  <a:srgbClr val="000000"/>
                </a:solidFill>
                <a:latin typeface="Calibri"/>
                <a:ea typeface="Calibri"/>
                <a:cs typeface="Calibri"/>
                <a:sym typeface="Calibri"/>
              </a:rPr>
              <a:t>=”green”∩w</a:t>
            </a:r>
            <a:r>
              <a:rPr lang="en-US" sz="2000" b="1" i="0" u="none" strike="noStrike" cap="none" baseline="-25000">
                <a:solidFill>
                  <a:srgbClr val="000000"/>
                </a:solidFill>
                <a:latin typeface="Calibri"/>
                <a:ea typeface="Calibri"/>
                <a:cs typeface="Calibri"/>
                <a:sym typeface="Calibri"/>
              </a:rPr>
              <a:t>4</a:t>
            </a:r>
            <a:r>
              <a:rPr lang="en-US" sz="2000" b="1" i="0" u="none" strike="noStrike" cap="none">
                <a:solidFill>
                  <a:srgbClr val="000000"/>
                </a:solidFill>
                <a:latin typeface="Calibri"/>
                <a:ea typeface="Calibri"/>
                <a:cs typeface="Calibri"/>
                <a:sym typeface="Calibri"/>
              </a:rPr>
              <a:t>=”eggs”)</a:t>
            </a:r>
            <a:endParaRPr sz="2000" b="1" i="0" u="none" strike="noStrike" cap="none">
              <a:solidFill>
                <a:srgbClr val="000000"/>
              </a:solidFill>
              <a:latin typeface="Calibri"/>
              <a:ea typeface="Calibri"/>
              <a:cs typeface="Calibri"/>
              <a:sym typeface="Calibri"/>
            </a:endParaRPr>
          </a:p>
          <a:p>
            <a:pPr marL="292100" marR="0" lvl="0" indent="-190500" algn="ctr" rtl="0">
              <a:lnSpc>
                <a:spcPct val="90000"/>
              </a:lnSpc>
              <a:spcBef>
                <a:spcPts val="800"/>
              </a:spcBef>
              <a:spcAft>
                <a:spcPts val="0"/>
              </a:spcAft>
              <a:buClr>
                <a:srgbClr val="3F3F3F"/>
              </a:buClr>
              <a:buSzPts val="2300"/>
              <a:buFont typeface="Arial"/>
              <a:buNone/>
            </a:pPr>
            <a:endParaRPr sz="2000" b="0" i="0" u="none" strike="noStrike" cap="none">
              <a:solidFill>
                <a:srgbClr val="3F3F3F"/>
              </a:solidFill>
              <a:latin typeface="Calibri"/>
              <a:ea typeface="Calibri"/>
              <a:cs typeface="Calibri"/>
              <a:sym typeface="Calibri"/>
            </a:endParaRPr>
          </a:p>
          <a:p>
            <a:pPr marL="292100" marR="0" lvl="0" indent="-190500" algn="ctr" rtl="0">
              <a:lnSpc>
                <a:spcPct val="90000"/>
              </a:lnSpc>
              <a:spcBef>
                <a:spcPts val="8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This can be hard to estimate for long sentences</a:t>
            </a:r>
            <a:endParaRPr sz="2000" b="0" i="0" u="none" strike="noStrike" cap="none">
              <a:solidFill>
                <a:srgbClr val="3F3F3F"/>
              </a:solidFill>
              <a:latin typeface="Calibri"/>
              <a:ea typeface="Calibri"/>
              <a:cs typeface="Calibri"/>
              <a:sym typeface="Calibri"/>
            </a:endParaRPr>
          </a:p>
          <a:p>
            <a:pPr marL="292100" marR="0" lvl="0" indent="-190500" algn="ctr" rtl="0">
              <a:lnSpc>
                <a:spcPct val="90000"/>
              </a:lnSpc>
              <a:spcBef>
                <a:spcPts val="400"/>
              </a:spcBef>
              <a:spcAft>
                <a:spcPts val="0"/>
              </a:spcAft>
              <a:buClr>
                <a:srgbClr val="3F3F3F"/>
              </a:buClr>
              <a:buSzPts val="2300"/>
              <a:buFont typeface="Arial"/>
              <a:buNone/>
            </a:pPr>
            <a:endParaRPr sz="2300" b="0"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2577741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19"/>
          <p:cNvSpPr txBox="1">
            <a:spLocks noGrp="1"/>
          </p:cNvSpPr>
          <p:nvPr>
            <p:ph type="title"/>
          </p:nvPr>
        </p:nvSpPr>
        <p:spPr>
          <a:xfrm>
            <a:off x="2152650" y="365125"/>
            <a:ext cx="7886700" cy="13254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rgbClr val="75114A"/>
              </a:buClr>
              <a:buSzPts val="3700"/>
              <a:buFont typeface="Calibri"/>
              <a:buNone/>
            </a:pPr>
            <a:r>
              <a:rPr lang="en-US" sz="3700" b="0" i="0" u="none" strike="noStrike" cap="none">
                <a:solidFill>
                  <a:srgbClr val="75114A"/>
                </a:solidFill>
                <a:latin typeface="Calibri"/>
                <a:ea typeface="Calibri"/>
                <a:cs typeface="Calibri"/>
                <a:sym typeface="Calibri"/>
              </a:rPr>
              <a:t>Conditional Probabilities</a:t>
            </a:r>
            <a:endParaRPr sz="3700" b="0" i="0" u="none" strike="noStrike" cap="none">
              <a:solidFill>
                <a:srgbClr val="75114A"/>
              </a:solidFill>
              <a:latin typeface="Calibri"/>
              <a:ea typeface="Calibri"/>
              <a:cs typeface="Calibri"/>
              <a:sym typeface="Calibri"/>
            </a:endParaRPr>
          </a:p>
        </p:txBody>
      </p:sp>
      <p:sp>
        <p:nvSpPr>
          <p:cNvPr id="271" name="Google Shape;271;p19"/>
          <p:cNvSpPr txBox="1">
            <a:spLocks noGrp="1"/>
          </p:cNvSpPr>
          <p:nvPr>
            <p:ph type="body" idx="1"/>
          </p:nvPr>
        </p:nvSpPr>
        <p:spPr>
          <a:xfrm>
            <a:off x="2152650" y="1825625"/>
            <a:ext cx="7886700" cy="3813300"/>
          </a:xfrm>
          <a:prstGeom prst="rect">
            <a:avLst/>
          </a:prstGeom>
          <a:noFill/>
          <a:ln>
            <a:noFill/>
          </a:ln>
        </p:spPr>
        <p:txBody>
          <a:bodyPr spcFirstLastPara="1" wrap="square" lIns="76200" tIns="76200" rIns="76200" bIns="76200" anchor="t" anchorCtr="0">
            <a:noAutofit/>
          </a:bodyPr>
          <a:lstStyle/>
          <a:p>
            <a:pPr marL="292100" marR="0" lvl="0" indent="-190500" algn="ctr" rtl="0">
              <a:lnSpc>
                <a:spcPct val="90000"/>
              </a:lnSpc>
              <a:spcBef>
                <a:spcPts val="4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We can express this in terms of conditional probabilities</a:t>
            </a:r>
            <a:endParaRPr sz="2000" b="0" i="0" u="none" strike="noStrike" cap="none">
              <a:solidFill>
                <a:srgbClr val="3F3F3F"/>
              </a:solidFill>
              <a:latin typeface="Calibri"/>
              <a:ea typeface="Calibri"/>
              <a:cs typeface="Calibri"/>
              <a:sym typeface="Calibri"/>
            </a:endParaRPr>
          </a:p>
          <a:p>
            <a:pPr marL="292100" marR="0" lvl="0" indent="-190500" algn="ctr" rtl="0">
              <a:lnSpc>
                <a:spcPct val="90000"/>
              </a:lnSpc>
              <a:spcBef>
                <a:spcPts val="400"/>
              </a:spcBef>
              <a:spcAft>
                <a:spcPts val="0"/>
              </a:spcAft>
              <a:buClr>
                <a:srgbClr val="3F3F3F"/>
              </a:buClr>
              <a:buSzPts val="2300"/>
              <a:buFont typeface="Arial"/>
              <a:buNone/>
            </a:pPr>
            <a:endParaRPr sz="2000" b="1" i="0" u="none" strike="noStrike" cap="none">
              <a:solidFill>
                <a:srgbClr val="000000"/>
              </a:solidFill>
              <a:latin typeface="Calibri"/>
              <a:ea typeface="Calibri"/>
              <a:cs typeface="Calibri"/>
              <a:sym typeface="Calibri"/>
            </a:endParaRPr>
          </a:p>
          <a:p>
            <a:pPr marL="292100" marR="0" lvl="0" indent="-190500" algn="ctr" rtl="0">
              <a:lnSpc>
                <a:spcPct val="90000"/>
              </a:lnSpc>
              <a:spcBef>
                <a:spcPts val="400"/>
              </a:spcBef>
              <a:spcAft>
                <a:spcPts val="0"/>
              </a:spcAft>
              <a:buClr>
                <a:srgbClr val="3F3F3F"/>
              </a:buClr>
              <a:buSzPts val="2300"/>
              <a:buFont typeface="Arial"/>
              <a:buNone/>
            </a:pPr>
            <a:r>
              <a:rPr lang="en-US" sz="2000" b="1" i="0" u="none" strike="noStrike" cap="none">
                <a:solidFill>
                  <a:srgbClr val="000000"/>
                </a:solidFill>
                <a:latin typeface="Calibri"/>
                <a:ea typeface="Calibri"/>
                <a:cs typeface="Calibri"/>
                <a:sym typeface="Calibri"/>
              </a:rPr>
              <a:t>p(“I like green eggs”) = </a:t>
            </a:r>
            <a:endParaRPr sz="2000" b="1" i="0" u="none" strike="noStrike" cap="none">
              <a:solidFill>
                <a:srgbClr val="000000"/>
              </a:solidFill>
              <a:latin typeface="Calibri"/>
              <a:ea typeface="Calibri"/>
              <a:cs typeface="Calibri"/>
              <a:sym typeface="Calibri"/>
            </a:endParaRPr>
          </a:p>
          <a:p>
            <a:pPr marL="292100" marR="0" lvl="0" indent="-190500" algn="ctr" rtl="0">
              <a:lnSpc>
                <a:spcPct val="90000"/>
              </a:lnSpc>
              <a:spcBef>
                <a:spcPts val="400"/>
              </a:spcBef>
              <a:spcAft>
                <a:spcPts val="0"/>
              </a:spcAft>
              <a:buClr>
                <a:srgbClr val="3F3F3F"/>
              </a:buClr>
              <a:buSzPts val="2300"/>
              <a:buFont typeface="Arial"/>
              <a:buNone/>
            </a:pPr>
            <a:r>
              <a:rPr lang="en-US" sz="2000" b="1" i="0" u="none" strike="noStrike" cap="none">
                <a:solidFill>
                  <a:srgbClr val="000000"/>
                </a:solidFill>
                <a:latin typeface="Calibri"/>
                <a:ea typeface="Calibri"/>
                <a:cs typeface="Calibri"/>
                <a:sym typeface="Calibri"/>
              </a:rPr>
              <a:t>p(“eggs”|”I like green”) ×</a:t>
            </a:r>
            <a:endParaRPr sz="2000" b="1" i="0" u="none" strike="noStrike" cap="none">
              <a:solidFill>
                <a:srgbClr val="000000"/>
              </a:solidFill>
              <a:latin typeface="Calibri"/>
              <a:ea typeface="Calibri"/>
              <a:cs typeface="Calibri"/>
              <a:sym typeface="Calibri"/>
            </a:endParaRPr>
          </a:p>
          <a:p>
            <a:pPr marL="292100" marR="0" lvl="0" indent="-190500" algn="ctr" rtl="0">
              <a:lnSpc>
                <a:spcPct val="90000"/>
              </a:lnSpc>
              <a:spcBef>
                <a:spcPts val="400"/>
              </a:spcBef>
              <a:spcAft>
                <a:spcPts val="0"/>
              </a:spcAft>
              <a:buClr>
                <a:srgbClr val="3F3F3F"/>
              </a:buClr>
              <a:buSzPts val="2300"/>
              <a:buFont typeface="Arial"/>
              <a:buNone/>
            </a:pPr>
            <a:r>
              <a:rPr lang="en-US" sz="2000" b="1" i="0" u="none" strike="noStrike" cap="none">
                <a:solidFill>
                  <a:srgbClr val="000000"/>
                </a:solidFill>
                <a:latin typeface="Calibri"/>
                <a:ea typeface="Calibri"/>
                <a:cs typeface="Calibri"/>
                <a:sym typeface="Calibri"/>
              </a:rPr>
              <a:t>p(“green”|”I like”)  ×</a:t>
            </a:r>
            <a:endParaRPr sz="2000" b="1" i="0" u="none" strike="noStrike" cap="none">
              <a:solidFill>
                <a:srgbClr val="000000"/>
              </a:solidFill>
              <a:latin typeface="Calibri"/>
              <a:ea typeface="Calibri"/>
              <a:cs typeface="Calibri"/>
              <a:sym typeface="Calibri"/>
            </a:endParaRPr>
          </a:p>
          <a:p>
            <a:pPr marL="292100" marR="0" lvl="0" indent="-190500" algn="ctr" rtl="0">
              <a:lnSpc>
                <a:spcPct val="90000"/>
              </a:lnSpc>
              <a:spcBef>
                <a:spcPts val="400"/>
              </a:spcBef>
              <a:spcAft>
                <a:spcPts val="0"/>
              </a:spcAft>
              <a:buClr>
                <a:srgbClr val="3F3F3F"/>
              </a:buClr>
              <a:buSzPts val="2300"/>
              <a:buFont typeface="Arial"/>
              <a:buNone/>
            </a:pPr>
            <a:r>
              <a:rPr lang="en-US" sz="2000" b="1" i="0" u="none" strike="noStrike" cap="none">
                <a:solidFill>
                  <a:srgbClr val="000000"/>
                </a:solidFill>
                <a:latin typeface="Calibri"/>
                <a:ea typeface="Calibri"/>
                <a:cs typeface="Calibri"/>
                <a:sym typeface="Calibri"/>
              </a:rPr>
              <a:t>p(“like”|”I”)  ×</a:t>
            </a:r>
            <a:endParaRPr sz="2000" b="1" i="0" u="none" strike="noStrike" cap="none">
              <a:solidFill>
                <a:srgbClr val="000000"/>
              </a:solidFill>
              <a:latin typeface="Calibri"/>
              <a:ea typeface="Calibri"/>
              <a:cs typeface="Calibri"/>
              <a:sym typeface="Calibri"/>
            </a:endParaRPr>
          </a:p>
          <a:p>
            <a:pPr marL="292100" marR="0" lvl="0" indent="-190500" algn="ctr" rtl="0">
              <a:lnSpc>
                <a:spcPct val="90000"/>
              </a:lnSpc>
              <a:spcBef>
                <a:spcPts val="400"/>
              </a:spcBef>
              <a:spcAft>
                <a:spcPts val="0"/>
              </a:spcAft>
              <a:buClr>
                <a:srgbClr val="3F3F3F"/>
              </a:buClr>
              <a:buSzPts val="2300"/>
              <a:buFont typeface="Arial"/>
              <a:buNone/>
            </a:pPr>
            <a:r>
              <a:rPr lang="en-US" sz="2000" b="1" i="0" u="none" strike="noStrike" cap="none">
                <a:solidFill>
                  <a:srgbClr val="000000"/>
                </a:solidFill>
                <a:latin typeface="Calibri"/>
                <a:ea typeface="Calibri"/>
                <a:cs typeface="Calibri"/>
                <a:sym typeface="Calibri"/>
              </a:rPr>
              <a:t>p(“I”)</a:t>
            </a:r>
            <a:endParaRPr sz="2000" b="1" i="0" u="none" strike="noStrike" cap="none">
              <a:solidFill>
                <a:srgbClr val="000000"/>
              </a:solidFill>
              <a:latin typeface="Calibri"/>
              <a:ea typeface="Calibri"/>
              <a:cs typeface="Calibri"/>
              <a:sym typeface="Calibri"/>
            </a:endParaRPr>
          </a:p>
          <a:p>
            <a:pPr marL="292100" marR="0" lvl="0" indent="-190500" algn="ctr" rtl="0">
              <a:lnSpc>
                <a:spcPct val="90000"/>
              </a:lnSpc>
              <a:spcBef>
                <a:spcPts val="400"/>
              </a:spcBef>
              <a:spcAft>
                <a:spcPts val="0"/>
              </a:spcAft>
              <a:buClr>
                <a:srgbClr val="3F3F3F"/>
              </a:buClr>
              <a:buSzPts val="2300"/>
              <a:buFont typeface="Arial"/>
              <a:buNone/>
            </a:pPr>
            <a:endParaRPr sz="2500" b="0"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14880965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0"/>
          <p:cNvSpPr txBox="1">
            <a:spLocks noGrp="1"/>
          </p:cNvSpPr>
          <p:nvPr>
            <p:ph type="title"/>
          </p:nvPr>
        </p:nvSpPr>
        <p:spPr>
          <a:xfrm>
            <a:off x="2152650" y="365125"/>
            <a:ext cx="7886700" cy="13254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rgbClr val="75114A"/>
              </a:buClr>
              <a:buSzPts val="3700"/>
              <a:buFont typeface="Calibri"/>
              <a:buNone/>
            </a:pPr>
            <a:r>
              <a:rPr lang="en-US" sz="3700" b="0" i="0" u="none" strike="noStrike" cap="none">
                <a:solidFill>
                  <a:srgbClr val="75114A"/>
                </a:solidFill>
                <a:latin typeface="Calibri"/>
                <a:ea typeface="Calibri"/>
                <a:cs typeface="Calibri"/>
                <a:sym typeface="Calibri"/>
              </a:rPr>
              <a:t>N-gram approximations</a:t>
            </a:r>
            <a:endParaRPr sz="3700" b="0" i="0" u="none" strike="noStrike" cap="none">
              <a:solidFill>
                <a:srgbClr val="75114A"/>
              </a:solidFill>
              <a:latin typeface="Calibri"/>
              <a:ea typeface="Calibri"/>
              <a:cs typeface="Calibri"/>
              <a:sym typeface="Calibri"/>
            </a:endParaRPr>
          </a:p>
        </p:txBody>
      </p:sp>
      <p:sp>
        <p:nvSpPr>
          <p:cNvPr id="278" name="Google Shape;278;p20"/>
          <p:cNvSpPr txBox="1">
            <a:spLocks noGrp="1"/>
          </p:cNvSpPr>
          <p:nvPr>
            <p:ph type="body" idx="1"/>
          </p:nvPr>
        </p:nvSpPr>
        <p:spPr>
          <a:xfrm>
            <a:off x="2152650" y="1825625"/>
            <a:ext cx="7886700" cy="3813300"/>
          </a:xfrm>
          <a:prstGeom prst="rect">
            <a:avLst/>
          </a:prstGeom>
          <a:noFill/>
          <a:ln>
            <a:noFill/>
          </a:ln>
        </p:spPr>
        <p:txBody>
          <a:bodyPr spcFirstLastPara="1" wrap="square" lIns="76200" tIns="76200" rIns="76200" bIns="76200" anchor="t" anchorCtr="0">
            <a:noAutofit/>
          </a:bodyPr>
          <a:lstStyle/>
          <a:p>
            <a:pPr marL="292100" marR="0" lvl="0" indent="-190500" algn="ctr" rtl="0">
              <a:lnSpc>
                <a:spcPct val="90000"/>
              </a:lnSpc>
              <a:spcBef>
                <a:spcPts val="400"/>
              </a:spcBef>
              <a:spcAft>
                <a:spcPts val="0"/>
              </a:spcAft>
              <a:buClr>
                <a:schemeClr val="dk1"/>
              </a:buClr>
              <a:buSzPts val="800"/>
              <a:buFont typeface="Arial"/>
              <a:buNone/>
            </a:pPr>
            <a:r>
              <a:rPr lang="en-US" sz="2000" b="0" i="0" u="none" strike="noStrike" cap="none">
                <a:solidFill>
                  <a:srgbClr val="3F3F3F"/>
                </a:solidFill>
                <a:latin typeface="Calibri"/>
                <a:ea typeface="Calibri"/>
                <a:cs typeface="Calibri"/>
                <a:sym typeface="Calibri"/>
              </a:rPr>
              <a:t>We can express this in terms of conditional probabilities</a:t>
            </a:r>
            <a:endParaRPr sz="2000" b="0" i="0" u="none" strike="noStrike" cap="none">
              <a:solidFill>
                <a:srgbClr val="3F3F3F"/>
              </a:solidFill>
              <a:latin typeface="Calibri"/>
              <a:ea typeface="Calibri"/>
              <a:cs typeface="Calibri"/>
              <a:sym typeface="Calibri"/>
            </a:endParaRPr>
          </a:p>
          <a:p>
            <a:pPr marL="292100" marR="0" lvl="0" indent="-190500" algn="ctr" rtl="0">
              <a:lnSpc>
                <a:spcPct val="90000"/>
              </a:lnSpc>
              <a:spcBef>
                <a:spcPts val="400"/>
              </a:spcBef>
              <a:spcAft>
                <a:spcPts val="0"/>
              </a:spcAft>
              <a:buClr>
                <a:schemeClr val="dk1"/>
              </a:buClr>
              <a:buSzPts val="800"/>
              <a:buFont typeface="Arial"/>
              <a:buNone/>
            </a:pPr>
            <a:endParaRPr sz="2000" b="0" i="0" u="none" strike="noStrike" cap="none">
              <a:solidFill>
                <a:schemeClr val="dk1"/>
              </a:solidFill>
              <a:latin typeface="Calibri"/>
              <a:ea typeface="Calibri"/>
              <a:cs typeface="Calibri"/>
              <a:sym typeface="Calibri"/>
            </a:endParaRPr>
          </a:p>
          <a:p>
            <a:pPr marL="292100" marR="0" lvl="0" indent="-190500" algn="ctr" rtl="0">
              <a:lnSpc>
                <a:spcPct val="90000"/>
              </a:lnSpc>
              <a:spcBef>
                <a:spcPts val="400"/>
              </a:spcBef>
              <a:spcAft>
                <a:spcPts val="0"/>
              </a:spcAft>
              <a:buClr>
                <a:schemeClr val="dk1"/>
              </a:buClr>
              <a:buSzPts val="800"/>
              <a:buFont typeface="Arial"/>
              <a:buNone/>
            </a:pPr>
            <a:r>
              <a:rPr lang="en-US" sz="2000" b="1" i="0" u="none" strike="noStrike" cap="none">
                <a:solidFill>
                  <a:schemeClr val="dk1"/>
                </a:solidFill>
                <a:latin typeface="Calibri"/>
                <a:ea typeface="Calibri"/>
                <a:cs typeface="Calibri"/>
                <a:sym typeface="Calibri"/>
              </a:rPr>
              <a:t>p(“I like green eggs”) ≈ </a:t>
            </a:r>
            <a:endParaRPr sz="2000" b="1" i="0" u="none" strike="noStrike" cap="none">
              <a:solidFill>
                <a:schemeClr val="dk1"/>
              </a:solidFill>
              <a:latin typeface="Calibri"/>
              <a:ea typeface="Calibri"/>
              <a:cs typeface="Calibri"/>
              <a:sym typeface="Calibri"/>
            </a:endParaRPr>
          </a:p>
          <a:p>
            <a:pPr marL="292100" marR="0" lvl="0" indent="-190500" algn="ctr" rtl="0">
              <a:lnSpc>
                <a:spcPct val="90000"/>
              </a:lnSpc>
              <a:spcBef>
                <a:spcPts val="400"/>
              </a:spcBef>
              <a:spcAft>
                <a:spcPts val="0"/>
              </a:spcAft>
              <a:buClr>
                <a:schemeClr val="dk1"/>
              </a:buClr>
              <a:buSzPts val="800"/>
              <a:buFont typeface="Arial"/>
              <a:buNone/>
            </a:pPr>
            <a:r>
              <a:rPr lang="en-US" sz="2000" b="1" i="0" u="none" strike="noStrike" cap="none">
                <a:solidFill>
                  <a:schemeClr val="dk1"/>
                </a:solidFill>
                <a:latin typeface="Calibri"/>
                <a:ea typeface="Calibri"/>
                <a:cs typeface="Calibri"/>
                <a:sym typeface="Calibri"/>
              </a:rPr>
              <a:t>p(“eggs”|”green”) ×</a:t>
            </a:r>
            <a:endParaRPr sz="2000" b="1" i="0" u="none" strike="noStrike" cap="none">
              <a:solidFill>
                <a:schemeClr val="dk1"/>
              </a:solidFill>
              <a:latin typeface="Calibri"/>
              <a:ea typeface="Calibri"/>
              <a:cs typeface="Calibri"/>
              <a:sym typeface="Calibri"/>
            </a:endParaRPr>
          </a:p>
          <a:p>
            <a:pPr marL="292100" marR="0" lvl="0" indent="-190500" algn="ctr" rtl="0">
              <a:lnSpc>
                <a:spcPct val="90000"/>
              </a:lnSpc>
              <a:spcBef>
                <a:spcPts val="400"/>
              </a:spcBef>
              <a:spcAft>
                <a:spcPts val="0"/>
              </a:spcAft>
              <a:buClr>
                <a:schemeClr val="dk1"/>
              </a:buClr>
              <a:buSzPts val="800"/>
              <a:buFont typeface="Arial"/>
              <a:buNone/>
            </a:pPr>
            <a:r>
              <a:rPr lang="en-US" sz="2000" b="1" i="0" u="none" strike="noStrike" cap="none">
                <a:solidFill>
                  <a:schemeClr val="dk1"/>
                </a:solidFill>
                <a:latin typeface="Calibri"/>
                <a:ea typeface="Calibri"/>
                <a:cs typeface="Calibri"/>
                <a:sym typeface="Calibri"/>
              </a:rPr>
              <a:t>p(“green”|”like”)  ×</a:t>
            </a:r>
            <a:endParaRPr sz="2000" b="1" i="0" u="none" strike="noStrike" cap="none">
              <a:solidFill>
                <a:schemeClr val="dk1"/>
              </a:solidFill>
              <a:latin typeface="Calibri"/>
              <a:ea typeface="Calibri"/>
              <a:cs typeface="Calibri"/>
              <a:sym typeface="Calibri"/>
            </a:endParaRPr>
          </a:p>
          <a:p>
            <a:pPr marL="292100" marR="0" lvl="0" indent="-190500" algn="ctr" rtl="0">
              <a:lnSpc>
                <a:spcPct val="90000"/>
              </a:lnSpc>
              <a:spcBef>
                <a:spcPts val="400"/>
              </a:spcBef>
              <a:spcAft>
                <a:spcPts val="0"/>
              </a:spcAft>
              <a:buClr>
                <a:schemeClr val="dk1"/>
              </a:buClr>
              <a:buSzPts val="800"/>
              <a:buFont typeface="Arial"/>
              <a:buNone/>
            </a:pPr>
            <a:r>
              <a:rPr lang="en-US" sz="2000" b="1" i="0" u="none" strike="noStrike" cap="none">
                <a:solidFill>
                  <a:schemeClr val="dk1"/>
                </a:solidFill>
                <a:latin typeface="Calibri"/>
                <a:ea typeface="Calibri"/>
                <a:cs typeface="Calibri"/>
                <a:sym typeface="Calibri"/>
              </a:rPr>
              <a:t>p(“like”|”I”)  ×</a:t>
            </a:r>
            <a:endParaRPr sz="2000" b="1" i="0" u="none" strike="noStrike" cap="none">
              <a:solidFill>
                <a:schemeClr val="dk1"/>
              </a:solidFill>
              <a:latin typeface="Calibri"/>
              <a:ea typeface="Calibri"/>
              <a:cs typeface="Calibri"/>
              <a:sym typeface="Calibri"/>
            </a:endParaRPr>
          </a:p>
          <a:p>
            <a:pPr marL="292100" marR="0" lvl="0" indent="-190500" algn="ctr" rtl="0">
              <a:lnSpc>
                <a:spcPct val="90000"/>
              </a:lnSpc>
              <a:spcBef>
                <a:spcPts val="400"/>
              </a:spcBef>
              <a:spcAft>
                <a:spcPts val="0"/>
              </a:spcAft>
              <a:buClr>
                <a:schemeClr val="dk1"/>
              </a:buClr>
              <a:buSzPts val="800"/>
              <a:buFont typeface="Arial"/>
              <a:buNone/>
            </a:pPr>
            <a:r>
              <a:rPr lang="en-US" sz="2000" b="1" i="0" u="none" strike="noStrike" cap="none">
                <a:solidFill>
                  <a:schemeClr val="dk1"/>
                </a:solidFill>
                <a:latin typeface="Calibri"/>
                <a:ea typeface="Calibri"/>
                <a:cs typeface="Calibri"/>
                <a:sym typeface="Calibri"/>
              </a:rPr>
              <a:t>p(“I”)</a:t>
            </a:r>
            <a:endParaRPr sz="2000" b="1" i="0" u="none" strike="noStrike" cap="none">
              <a:solidFill>
                <a:schemeClr val="dk1"/>
              </a:solidFill>
              <a:latin typeface="Calibri"/>
              <a:ea typeface="Calibri"/>
              <a:cs typeface="Calibri"/>
              <a:sym typeface="Calibri"/>
            </a:endParaRPr>
          </a:p>
          <a:p>
            <a:pPr marL="292100" marR="0" lvl="0" indent="-190500" algn="ctr" rtl="0">
              <a:lnSpc>
                <a:spcPct val="90000"/>
              </a:lnSpc>
              <a:spcBef>
                <a:spcPts val="400"/>
              </a:spcBef>
              <a:spcAft>
                <a:spcPts val="0"/>
              </a:spcAft>
              <a:buClr>
                <a:schemeClr val="dk1"/>
              </a:buClr>
              <a:buSzPts val="800"/>
              <a:buFont typeface="Arial"/>
              <a:buNone/>
            </a:pP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rgbClr val="3F3F3F"/>
              </a:buClr>
              <a:buSzPts val="2300"/>
              <a:buFont typeface="Arial"/>
              <a:buNone/>
            </a:pPr>
            <a:endParaRPr sz="2300" b="0"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38722708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1"/>
          <p:cNvSpPr txBox="1">
            <a:spLocks noGrp="1"/>
          </p:cNvSpPr>
          <p:nvPr>
            <p:ph type="title"/>
          </p:nvPr>
        </p:nvSpPr>
        <p:spPr>
          <a:xfrm>
            <a:off x="2152650" y="365125"/>
            <a:ext cx="7886700" cy="13254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rgbClr val="75114A"/>
              </a:buClr>
              <a:buSzPts val="3700"/>
              <a:buFont typeface="Calibri"/>
              <a:buNone/>
            </a:pPr>
            <a:r>
              <a:rPr lang="en-US" sz="3700" b="0" i="0" u="none" strike="noStrike" cap="none">
                <a:solidFill>
                  <a:srgbClr val="75114A"/>
                </a:solidFill>
                <a:latin typeface="Calibri"/>
                <a:ea typeface="Calibri"/>
                <a:cs typeface="Calibri"/>
                <a:sym typeface="Calibri"/>
              </a:rPr>
              <a:t>Overview</a:t>
            </a:r>
            <a:endParaRPr/>
          </a:p>
        </p:txBody>
      </p:sp>
      <p:sp>
        <p:nvSpPr>
          <p:cNvPr id="284" name="Google Shape;284;p21"/>
          <p:cNvSpPr txBox="1">
            <a:spLocks noGrp="1"/>
          </p:cNvSpPr>
          <p:nvPr>
            <p:ph type="body" idx="1"/>
          </p:nvPr>
        </p:nvSpPr>
        <p:spPr>
          <a:xfrm>
            <a:off x="2152650" y="1825625"/>
            <a:ext cx="7886700" cy="3813300"/>
          </a:xfrm>
          <a:prstGeom prst="rect">
            <a:avLst/>
          </a:prstGeom>
          <a:noFill/>
          <a:ln>
            <a:noFill/>
          </a:ln>
        </p:spPr>
        <p:txBody>
          <a:bodyPr spcFirstLastPara="1" wrap="square" lIns="76200" tIns="76200" rIns="76200" bIns="76200" anchor="t" anchorCtr="0">
            <a:noAutofit/>
          </a:bodyPr>
          <a:lstStyle/>
          <a:p>
            <a:pPr marL="0" marR="0" lvl="0" indent="0" algn="l" rtl="0">
              <a:lnSpc>
                <a:spcPct val="100000"/>
              </a:lnSpc>
              <a:spcBef>
                <a:spcPts val="8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Revision</a:t>
            </a:r>
            <a:endParaRPr/>
          </a:p>
          <a:p>
            <a:pPr marL="0" marR="0" lvl="0" indent="0" algn="l" rtl="0">
              <a:lnSpc>
                <a:spcPct val="100000"/>
              </a:lnSpc>
              <a:spcBef>
                <a:spcPts val="800"/>
              </a:spcBef>
              <a:spcAft>
                <a:spcPts val="0"/>
              </a:spcAft>
              <a:buClr>
                <a:srgbClr val="3F3F3F"/>
              </a:buClr>
              <a:buSzPts val="2300"/>
              <a:buFont typeface="Arial"/>
              <a:buNone/>
            </a:pPr>
            <a:r>
              <a:rPr lang="en-US" sz="2000" b="1" i="0" u="none" strike="noStrike" cap="none">
                <a:solidFill>
                  <a:srgbClr val="3F3F3F"/>
                </a:solidFill>
                <a:latin typeface="Calibri"/>
                <a:ea typeface="Calibri"/>
                <a:cs typeface="Calibri"/>
                <a:sym typeface="Calibri"/>
              </a:rPr>
              <a:t>Hidden Markov Model</a:t>
            </a:r>
            <a:endParaRPr/>
          </a:p>
          <a:p>
            <a:pPr marL="0" marR="0" lvl="0" indent="0" algn="l" rtl="0">
              <a:lnSpc>
                <a:spcPct val="100000"/>
              </a:lnSpc>
              <a:spcBef>
                <a:spcPts val="8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Tagging</a:t>
            </a:r>
            <a:endParaRPr/>
          </a:p>
          <a:p>
            <a:pPr marL="0" marR="0" lvl="0" indent="0" algn="l" rtl="0">
              <a:lnSpc>
                <a:spcPct val="100000"/>
              </a:lnSpc>
              <a:spcBef>
                <a:spcPts val="8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HMM Language Models</a:t>
            </a:r>
            <a:endParaRPr/>
          </a:p>
          <a:p>
            <a:pPr marL="0" marR="0" lvl="0" indent="0" algn="l" rtl="0">
              <a:lnSpc>
                <a:spcPct val="100000"/>
              </a:lnSpc>
              <a:spcBef>
                <a:spcPts val="8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Learning Hidden Markov Models</a:t>
            </a:r>
            <a:endParaRPr/>
          </a:p>
          <a:p>
            <a:pPr marL="0" marR="0" lvl="0" indent="0" algn="l" rtl="0">
              <a:lnSpc>
                <a:spcPct val="100000"/>
              </a:lnSpc>
              <a:spcBef>
                <a:spcPts val="8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Summary</a:t>
            </a:r>
            <a:endParaRPr sz="2000" b="0"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13440780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22"/>
          <p:cNvSpPr txBox="1">
            <a:spLocks noGrp="1"/>
          </p:cNvSpPr>
          <p:nvPr>
            <p:ph type="title"/>
          </p:nvPr>
        </p:nvSpPr>
        <p:spPr>
          <a:xfrm>
            <a:off x="2152650" y="365125"/>
            <a:ext cx="7886700" cy="13254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rgbClr val="75114A"/>
              </a:buClr>
              <a:buSzPts val="3700"/>
              <a:buFont typeface="Calibri"/>
              <a:buNone/>
            </a:pPr>
            <a:r>
              <a:rPr lang="en-US" sz="3700" b="0" i="0" u="none" strike="noStrike" cap="none">
                <a:solidFill>
                  <a:srgbClr val="75114A"/>
                </a:solidFill>
                <a:latin typeface="Calibri"/>
                <a:ea typeface="Calibri"/>
                <a:cs typeface="Calibri"/>
                <a:sym typeface="Calibri"/>
              </a:rPr>
              <a:t>Syntax</a:t>
            </a:r>
            <a:endParaRPr sz="3700" b="0" i="0" u="none" strike="noStrike" cap="none">
              <a:solidFill>
                <a:srgbClr val="75114A"/>
              </a:solidFill>
              <a:latin typeface="Calibri"/>
              <a:ea typeface="Calibri"/>
              <a:cs typeface="Calibri"/>
              <a:sym typeface="Calibri"/>
            </a:endParaRPr>
          </a:p>
        </p:txBody>
      </p:sp>
      <p:sp>
        <p:nvSpPr>
          <p:cNvPr id="291" name="Google Shape;291;p22"/>
          <p:cNvSpPr txBox="1">
            <a:spLocks noGrp="1"/>
          </p:cNvSpPr>
          <p:nvPr>
            <p:ph type="body" idx="1"/>
          </p:nvPr>
        </p:nvSpPr>
        <p:spPr>
          <a:xfrm>
            <a:off x="2152650" y="1825625"/>
            <a:ext cx="7886700" cy="3813300"/>
          </a:xfrm>
          <a:prstGeom prst="rect">
            <a:avLst/>
          </a:prstGeom>
          <a:noFill/>
          <a:ln>
            <a:noFill/>
          </a:ln>
        </p:spPr>
        <p:txBody>
          <a:bodyPr spcFirstLastPara="1" wrap="square" lIns="76200" tIns="76200" rIns="76200" bIns="76200" anchor="t" anchorCtr="0">
            <a:noAutofit/>
          </a:bodyPr>
          <a:lstStyle/>
          <a:p>
            <a:pPr marL="101600" marR="0" lvl="0" indent="0" algn="l" rtl="0">
              <a:lnSpc>
                <a:spcPct val="90000"/>
              </a:lnSpc>
              <a:spcBef>
                <a:spcPts val="4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Goal of a language model is to predict whether a sentence is in English (or another language)</a:t>
            </a: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rgbClr val="3F3F3F"/>
              </a:buClr>
              <a:buSzPts val="2300"/>
              <a:buFont typeface="Arial"/>
              <a:buNone/>
            </a:pP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Syntax is important</a:t>
            </a:r>
            <a:endParaRPr/>
          </a:p>
          <a:p>
            <a:pPr marL="292100" marR="0" lvl="0" indent="-190500" algn="l" rtl="0">
              <a:lnSpc>
                <a:spcPct val="90000"/>
              </a:lnSpc>
              <a:spcBef>
                <a:spcPts val="400"/>
              </a:spcBef>
              <a:spcAft>
                <a:spcPts val="0"/>
              </a:spcAft>
              <a:buClr>
                <a:srgbClr val="3F3F3F"/>
              </a:buClr>
              <a:buSzPts val="2300"/>
              <a:buFont typeface="Arial"/>
              <a:buNone/>
            </a:pP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Correct:		</a:t>
            </a:r>
            <a:r>
              <a:rPr lang="en-US" sz="2000" b="0" i="1" u="none" strike="noStrike" cap="none">
                <a:solidFill>
                  <a:srgbClr val="3F3F3F"/>
                </a:solidFill>
                <a:latin typeface="Calibri"/>
                <a:ea typeface="Calibri"/>
                <a:cs typeface="Calibri"/>
                <a:sym typeface="Calibri"/>
              </a:rPr>
              <a:t>Happy</a:t>
            </a:r>
            <a:r>
              <a:rPr lang="en-US" sz="2000" i="1"/>
              <a:t> </a:t>
            </a:r>
            <a:r>
              <a:rPr lang="en-US" sz="2000" b="0" i="1" u="none" strike="noStrike" cap="none">
                <a:solidFill>
                  <a:srgbClr val="3F3F3F"/>
                </a:solidFill>
                <a:latin typeface="Calibri"/>
                <a:ea typeface="Calibri"/>
                <a:cs typeface="Calibri"/>
                <a:sym typeface="Calibri"/>
              </a:rPr>
              <a:t>children</a:t>
            </a:r>
            <a:r>
              <a:rPr lang="en-US" sz="2000" i="1"/>
              <a:t> </a:t>
            </a:r>
            <a:r>
              <a:rPr lang="en-US" sz="2000" b="0" i="1" u="none" strike="noStrike" cap="none">
                <a:solidFill>
                  <a:srgbClr val="3F3F3F"/>
                </a:solidFill>
                <a:latin typeface="Calibri"/>
                <a:ea typeface="Calibri"/>
                <a:cs typeface="Calibri"/>
                <a:sym typeface="Calibri"/>
              </a:rPr>
              <a:t>play</a:t>
            </a:r>
            <a:r>
              <a:rPr lang="en-US" sz="2000" i="1"/>
              <a:t>	</a:t>
            </a:r>
            <a:r>
              <a:rPr lang="en-US" sz="2000"/>
              <a:t>(</a:t>
            </a:r>
            <a:r>
              <a:rPr lang="en-US" sz="2000" b="1"/>
              <a:t>Adj Noun Verb)</a:t>
            </a:r>
            <a:endParaRPr sz="2000" b="1" i="0" u="none" strike="noStrike" cap="none">
              <a:solidFill>
                <a:srgbClr val="3F3F3F"/>
              </a:solidFill>
            </a:endParaRPr>
          </a:p>
          <a:p>
            <a:pPr marL="292100" marR="0" lvl="0" indent="-190500" algn="l" rtl="0">
              <a:lnSpc>
                <a:spcPct val="90000"/>
              </a:lnSpc>
              <a:spcBef>
                <a:spcPts val="4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Incorrect:		</a:t>
            </a:r>
            <a:r>
              <a:rPr lang="en-US" sz="2000" i="1"/>
              <a:t>Children happy play</a:t>
            </a:r>
            <a:r>
              <a:rPr lang="en-US" sz="2000" b="1"/>
              <a:t>	(Noun Adj Verb)</a:t>
            </a:r>
            <a:endParaRPr sz="2000" b="1"/>
          </a:p>
        </p:txBody>
      </p:sp>
      <p:sp>
        <p:nvSpPr>
          <p:cNvPr id="292" name="Google Shape;292;p22"/>
          <p:cNvSpPr/>
          <p:nvPr/>
        </p:nvSpPr>
        <p:spPr>
          <a:xfrm>
            <a:off x="8580276" y="5157192"/>
            <a:ext cx="1559100" cy="11469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76200" tIns="76200" rIns="76200" bIns="7620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000000"/>
                </a:solidFill>
                <a:latin typeface="Ubuntu"/>
                <a:ea typeface="Ubuntu"/>
                <a:cs typeface="Ubuntu"/>
                <a:sym typeface="Ubuntu"/>
              </a:rPr>
              <a:t>Trees </a:t>
            </a:r>
            <a:r>
              <a:rPr lang="en-US" sz="2000">
                <a:latin typeface="Ubuntu"/>
                <a:ea typeface="Ubuntu"/>
                <a:cs typeface="Ubuntu"/>
                <a:sym typeface="Ubuntu"/>
              </a:rPr>
              <a:t>next week</a:t>
            </a:r>
            <a:endParaRPr sz="2000" b="0" i="0" u="none" strike="noStrike" cap="none">
              <a:solidFill>
                <a:srgbClr val="000000"/>
              </a:solidFill>
              <a:latin typeface="Ubuntu"/>
              <a:ea typeface="Ubuntu"/>
              <a:cs typeface="Ubuntu"/>
              <a:sym typeface="Ubuntu"/>
            </a:endParaRPr>
          </a:p>
        </p:txBody>
      </p:sp>
    </p:spTree>
    <p:extLst>
      <p:ext uri="{BB962C8B-B14F-4D97-AF65-F5344CB8AC3E}">
        <p14:creationId xmlns:p14="http://schemas.microsoft.com/office/powerpoint/2010/main" val="38231399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2"/>
                                        </p:tgtEl>
                                        <p:attrNameLst>
                                          <p:attrName>style.visibility</p:attrName>
                                        </p:attrNameLst>
                                      </p:cBhvr>
                                      <p:to>
                                        <p:strVal val="visible"/>
                                      </p:to>
                                    </p:set>
                                    <p:animEffect transition="in" filter="fade">
                                      <p:cBhvr>
                                        <p:cTn id="7" dur="1000"/>
                                        <p:tgtEl>
                                          <p:spTgt spid="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3"/>
          <p:cNvSpPr txBox="1">
            <a:spLocks noGrp="1"/>
          </p:cNvSpPr>
          <p:nvPr>
            <p:ph type="title"/>
          </p:nvPr>
        </p:nvSpPr>
        <p:spPr>
          <a:xfrm>
            <a:off x="2152650" y="365125"/>
            <a:ext cx="7886700" cy="13254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rgbClr val="75114A"/>
              </a:buClr>
              <a:buSzPts val="3700"/>
              <a:buFont typeface="Calibri"/>
              <a:buNone/>
            </a:pPr>
            <a:r>
              <a:rPr lang="en-US" sz="3700" b="0" i="0" u="none" strike="noStrike" cap="none">
                <a:solidFill>
                  <a:srgbClr val="75114A"/>
                </a:solidFill>
                <a:latin typeface="Calibri"/>
                <a:ea typeface="Calibri"/>
                <a:cs typeface="Calibri"/>
                <a:sym typeface="Calibri"/>
              </a:rPr>
              <a:t>Tags as probabilities</a:t>
            </a:r>
            <a:endParaRPr sz="3700" b="0" i="0" u="none" strike="noStrike" cap="none">
              <a:solidFill>
                <a:srgbClr val="75114A"/>
              </a:solidFill>
              <a:latin typeface="Calibri"/>
              <a:ea typeface="Calibri"/>
              <a:cs typeface="Calibri"/>
              <a:sym typeface="Calibri"/>
            </a:endParaRPr>
          </a:p>
        </p:txBody>
      </p:sp>
      <p:sp>
        <p:nvSpPr>
          <p:cNvPr id="299" name="Google Shape;299;p23"/>
          <p:cNvSpPr txBox="1">
            <a:spLocks noGrp="1"/>
          </p:cNvSpPr>
          <p:nvPr>
            <p:ph type="body" idx="1"/>
          </p:nvPr>
        </p:nvSpPr>
        <p:spPr>
          <a:xfrm>
            <a:off x="2152650" y="1825625"/>
            <a:ext cx="7886700" cy="3813300"/>
          </a:xfrm>
          <a:prstGeom prst="rect">
            <a:avLst/>
          </a:prstGeom>
          <a:noFill/>
          <a:ln>
            <a:noFill/>
          </a:ln>
        </p:spPr>
        <p:txBody>
          <a:bodyPr spcFirstLastPara="1" wrap="square" lIns="76200" tIns="76200" rIns="76200" bIns="76200" anchor="t" anchorCtr="0">
            <a:noAutofit/>
          </a:bodyPr>
          <a:lstStyle/>
          <a:p>
            <a:pPr marL="101600" marR="0" lvl="0" indent="0" algn="l" rtl="0">
              <a:lnSpc>
                <a:spcPct val="90000"/>
              </a:lnSpc>
              <a:spcBef>
                <a:spcPts val="4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We now have two kinds of events:</a:t>
            </a:r>
            <a:endParaRPr sz="2000" b="0" i="0" u="none" strike="noStrike" cap="none">
              <a:solidFill>
                <a:srgbClr val="3F3F3F"/>
              </a:solidFill>
              <a:latin typeface="Calibri"/>
              <a:ea typeface="Calibri"/>
              <a:cs typeface="Calibri"/>
              <a:sym typeface="Calibri"/>
            </a:endParaRPr>
          </a:p>
          <a:p>
            <a:pPr marL="101600" marR="0" lvl="0" indent="0" algn="ctr" rtl="0">
              <a:lnSpc>
                <a:spcPct val="90000"/>
              </a:lnSpc>
              <a:spcBef>
                <a:spcPts val="800"/>
              </a:spcBef>
              <a:spcAft>
                <a:spcPts val="0"/>
              </a:spcAft>
              <a:buClr>
                <a:srgbClr val="3F3F3F"/>
              </a:buClr>
              <a:buSzPts val="2300"/>
              <a:buFont typeface="Arial"/>
              <a:buNone/>
            </a:pPr>
            <a:r>
              <a:rPr lang="en-US" sz="2000" b="1" i="0" u="none" strike="noStrike" cap="none">
                <a:solidFill>
                  <a:srgbClr val="000000"/>
                </a:solidFill>
                <a:latin typeface="Calibri"/>
                <a:ea typeface="Calibri"/>
                <a:cs typeface="Calibri"/>
                <a:sym typeface="Calibri"/>
              </a:rPr>
              <a:t>p(w</a:t>
            </a:r>
            <a:r>
              <a:rPr lang="en-US" sz="2000" b="1" i="0" u="none" strike="noStrike" cap="none" baseline="-25000">
                <a:solidFill>
                  <a:srgbClr val="000000"/>
                </a:solidFill>
                <a:latin typeface="Calibri"/>
                <a:ea typeface="Calibri"/>
                <a:cs typeface="Calibri"/>
                <a:sym typeface="Calibri"/>
              </a:rPr>
              <a:t>1</a:t>
            </a:r>
            <a:r>
              <a:rPr lang="en-US" sz="2000" b="1" i="0" u="none" strike="noStrike" cap="none">
                <a:solidFill>
                  <a:srgbClr val="000000"/>
                </a:solidFill>
                <a:latin typeface="Calibri"/>
                <a:ea typeface="Calibri"/>
                <a:cs typeface="Calibri"/>
                <a:sym typeface="Calibri"/>
              </a:rPr>
              <a:t>=”happy”∩w</a:t>
            </a:r>
            <a:r>
              <a:rPr lang="en-US" sz="2000" b="1" i="0" u="none" strike="noStrike" cap="none" baseline="-25000">
                <a:solidFill>
                  <a:srgbClr val="000000"/>
                </a:solidFill>
                <a:latin typeface="Calibri"/>
                <a:ea typeface="Calibri"/>
                <a:cs typeface="Calibri"/>
                <a:sym typeface="Calibri"/>
              </a:rPr>
              <a:t>2</a:t>
            </a:r>
            <a:r>
              <a:rPr lang="en-US" sz="2000" b="1" i="0" u="none" strike="noStrike" cap="none">
                <a:solidFill>
                  <a:srgbClr val="000000"/>
                </a:solidFill>
                <a:latin typeface="Calibri"/>
                <a:ea typeface="Calibri"/>
                <a:cs typeface="Calibri"/>
                <a:sym typeface="Calibri"/>
              </a:rPr>
              <a:t>=”children”</a:t>
            </a:r>
            <a:r>
              <a:rPr lang="en-US" sz="2000" b="1" i="0" u="none" strike="noStrike" cap="none">
                <a:solidFill>
                  <a:schemeClr val="dk1"/>
                </a:solidFill>
                <a:latin typeface="Calibri"/>
                <a:ea typeface="Calibri"/>
                <a:cs typeface="Calibri"/>
                <a:sym typeface="Calibri"/>
              </a:rPr>
              <a:t>∩w</a:t>
            </a:r>
            <a:r>
              <a:rPr lang="en-US" sz="2000" b="1" i="0" u="none" strike="noStrike" cap="none" baseline="-25000">
                <a:solidFill>
                  <a:schemeClr val="dk1"/>
                </a:solidFill>
                <a:latin typeface="Calibri"/>
                <a:ea typeface="Calibri"/>
                <a:cs typeface="Calibri"/>
                <a:sym typeface="Calibri"/>
              </a:rPr>
              <a:t>3</a:t>
            </a:r>
            <a:r>
              <a:rPr lang="en-US" sz="2000" b="1" i="0" u="none" strike="noStrike" cap="none">
                <a:solidFill>
                  <a:schemeClr val="dk1"/>
                </a:solidFill>
                <a:latin typeface="Calibri"/>
                <a:ea typeface="Calibri"/>
                <a:cs typeface="Calibri"/>
                <a:sym typeface="Calibri"/>
              </a:rPr>
              <a:t>=”play”</a:t>
            </a:r>
            <a:endParaRPr sz="2000" b="1" i="0" u="none" strike="noStrike" cap="none">
              <a:solidFill>
                <a:schemeClr val="dk1"/>
              </a:solidFill>
              <a:latin typeface="Calibri"/>
              <a:ea typeface="Calibri"/>
              <a:cs typeface="Calibri"/>
              <a:sym typeface="Calibri"/>
            </a:endParaRPr>
          </a:p>
          <a:p>
            <a:pPr marL="101600" marR="0" lvl="0" indent="0" algn="ctr" rtl="0">
              <a:lnSpc>
                <a:spcPct val="90000"/>
              </a:lnSpc>
              <a:spcBef>
                <a:spcPts val="400"/>
              </a:spcBef>
              <a:spcAft>
                <a:spcPts val="0"/>
              </a:spcAft>
              <a:buClr>
                <a:srgbClr val="3F3F3F"/>
              </a:buClr>
              <a:buSzPts val="2300"/>
              <a:buFont typeface="Arial"/>
              <a:buNone/>
            </a:pPr>
            <a:r>
              <a:rPr lang="en-US" sz="2000" b="1" i="0" u="none" strike="noStrike" cap="none">
                <a:solidFill>
                  <a:schemeClr val="dk1"/>
                </a:solidFill>
                <a:latin typeface="Calibri"/>
                <a:ea typeface="Calibri"/>
                <a:cs typeface="Calibri"/>
                <a:sym typeface="Calibri"/>
              </a:rPr>
              <a:t>∩t</a:t>
            </a:r>
            <a:r>
              <a:rPr lang="en-US" sz="2000" b="1" i="0" u="none" strike="noStrike" cap="none" baseline="-25000">
                <a:solidFill>
                  <a:schemeClr val="dk1"/>
                </a:solidFill>
                <a:latin typeface="Calibri"/>
                <a:ea typeface="Calibri"/>
                <a:cs typeface="Calibri"/>
                <a:sym typeface="Calibri"/>
              </a:rPr>
              <a:t>1</a:t>
            </a:r>
            <a:r>
              <a:rPr lang="en-US" sz="2000" b="1" i="0" u="none" strike="noStrike" cap="none">
                <a:solidFill>
                  <a:schemeClr val="dk1"/>
                </a:solidFill>
                <a:latin typeface="Calibri"/>
                <a:ea typeface="Calibri"/>
                <a:cs typeface="Calibri"/>
                <a:sym typeface="Calibri"/>
              </a:rPr>
              <a:t>=Adj∩t</a:t>
            </a:r>
            <a:r>
              <a:rPr lang="en-US" sz="2000" b="1" i="0" u="none" strike="noStrike" cap="none" baseline="-25000">
                <a:solidFill>
                  <a:schemeClr val="dk1"/>
                </a:solidFill>
                <a:latin typeface="Calibri"/>
                <a:ea typeface="Calibri"/>
                <a:cs typeface="Calibri"/>
                <a:sym typeface="Calibri"/>
              </a:rPr>
              <a:t>2</a:t>
            </a:r>
            <a:r>
              <a:rPr lang="en-US" sz="2000" b="1" i="0" u="none" strike="noStrike" cap="none">
                <a:solidFill>
                  <a:schemeClr val="dk1"/>
                </a:solidFill>
                <a:latin typeface="Calibri"/>
                <a:ea typeface="Calibri"/>
                <a:cs typeface="Calibri"/>
                <a:sym typeface="Calibri"/>
              </a:rPr>
              <a:t>=Noun∩t</a:t>
            </a:r>
            <a:r>
              <a:rPr lang="en-US" sz="2000" b="1" i="0" u="none" strike="noStrike" cap="none" baseline="-25000">
                <a:solidFill>
                  <a:schemeClr val="dk1"/>
                </a:solidFill>
                <a:latin typeface="Calibri"/>
                <a:ea typeface="Calibri"/>
                <a:cs typeface="Calibri"/>
                <a:sym typeface="Calibri"/>
              </a:rPr>
              <a:t>3</a:t>
            </a:r>
            <a:r>
              <a:rPr lang="en-US" sz="2000" b="1" i="0" u="none" strike="noStrike" cap="none">
                <a:solidFill>
                  <a:schemeClr val="dk1"/>
                </a:solidFill>
                <a:latin typeface="Calibri"/>
                <a:ea typeface="Calibri"/>
                <a:cs typeface="Calibri"/>
                <a:sym typeface="Calibri"/>
              </a:rPr>
              <a:t>=Verb)</a:t>
            </a:r>
            <a:endParaRPr sz="2000" b="1" i="0" u="none" strike="noStrike" cap="none">
              <a:solidFill>
                <a:schemeClr val="dk1"/>
              </a:solidFill>
              <a:latin typeface="Calibri"/>
              <a:ea typeface="Calibri"/>
              <a:cs typeface="Calibri"/>
              <a:sym typeface="Calibri"/>
            </a:endParaRPr>
          </a:p>
          <a:p>
            <a:pPr marL="101600" marR="0" lvl="0" indent="0" algn="l" rtl="0">
              <a:lnSpc>
                <a:spcPct val="90000"/>
              </a:lnSpc>
              <a:spcBef>
                <a:spcPts val="800"/>
              </a:spcBef>
              <a:spcAft>
                <a:spcPts val="0"/>
              </a:spcAft>
              <a:buClr>
                <a:srgbClr val="3F3F3F"/>
              </a:buClr>
              <a:buSzPts val="2300"/>
              <a:buFont typeface="Arial"/>
              <a:buNone/>
            </a:pPr>
            <a:endParaRPr sz="2000" b="0" i="0" u="none" strike="noStrike" cap="none">
              <a:solidFill>
                <a:srgbClr val="3F3F3F"/>
              </a:solidFill>
              <a:latin typeface="Calibri"/>
              <a:ea typeface="Calibri"/>
              <a:cs typeface="Calibri"/>
              <a:sym typeface="Calibri"/>
            </a:endParaRPr>
          </a:p>
          <a:p>
            <a:pPr marL="101600" marR="0" lvl="0" indent="0" algn="l" rtl="0">
              <a:lnSpc>
                <a:spcPct val="90000"/>
              </a:lnSpc>
              <a:spcBef>
                <a:spcPts val="1700"/>
              </a:spcBef>
              <a:spcAft>
                <a:spcPts val="80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This is not possible to calculate for long sentences =&gt; Approximation</a:t>
            </a:r>
            <a:endParaRPr sz="2000" b="0"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36400646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4"/>
          <p:cNvSpPr txBox="1">
            <a:spLocks noGrp="1"/>
          </p:cNvSpPr>
          <p:nvPr>
            <p:ph type="title"/>
          </p:nvPr>
        </p:nvSpPr>
        <p:spPr>
          <a:xfrm>
            <a:off x="2152650" y="365125"/>
            <a:ext cx="8263800" cy="13254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rgbClr val="75114A"/>
              </a:buClr>
              <a:buSzPts val="3700"/>
              <a:buFont typeface="Calibri"/>
              <a:buNone/>
            </a:pPr>
            <a:r>
              <a:rPr lang="en-US" sz="3700" b="0" i="0" u="none" strike="noStrike" cap="none">
                <a:solidFill>
                  <a:srgbClr val="75114A"/>
                </a:solidFill>
                <a:latin typeface="Calibri"/>
                <a:ea typeface="Calibri"/>
                <a:cs typeface="Calibri"/>
                <a:sym typeface="Calibri"/>
              </a:rPr>
              <a:t>Hidden Markov Model (without approximation)</a:t>
            </a:r>
            <a:endParaRPr sz="3700" b="0" i="0" u="none" strike="noStrike" cap="none">
              <a:solidFill>
                <a:srgbClr val="75114A"/>
              </a:solidFill>
              <a:latin typeface="Calibri"/>
              <a:ea typeface="Calibri"/>
              <a:cs typeface="Calibri"/>
              <a:sym typeface="Calibri"/>
            </a:endParaRPr>
          </a:p>
        </p:txBody>
      </p:sp>
      <p:sp>
        <p:nvSpPr>
          <p:cNvPr id="306" name="Google Shape;306;p24"/>
          <p:cNvSpPr txBox="1">
            <a:spLocks noGrp="1"/>
          </p:cNvSpPr>
          <p:nvPr>
            <p:ph type="body" idx="1"/>
          </p:nvPr>
        </p:nvSpPr>
        <p:spPr>
          <a:xfrm>
            <a:off x="2152650" y="1825625"/>
            <a:ext cx="7886700" cy="3813300"/>
          </a:xfrm>
          <a:prstGeom prst="rect">
            <a:avLst/>
          </a:prstGeom>
          <a:noFill/>
          <a:ln>
            <a:noFill/>
          </a:ln>
        </p:spPr>
        <p:txBody>
          <a:bodyPr spcFirstLastPara="1" wrap="square" lIns="76200" tIns="76200" rIns="76200" bIns="76200" anchor="t" anchorCtr="0">
            <a:noAutofit/>
          </a:bodyPr>
          <a:lstStyle/>
          <a:p>
            <a:pPr marL="292100" marR="0" lvl="0" indent="-190500" algn="ctr" rtl="0">
              <a:lnSpc>
                <a:spcPct val="90000"/>
              </a:lnSpc>
              <a:spcBef>
                <a:spcPts val="400"/>
              </a:spcBef>
              <a:spcAft>
                <a:spcPts val="0"/>
              </a:spcAft>
              <a:buClr>
                <a:srgbClr val="3F3F3F"/>
              </a:buClr>
              <a:buSzPts val="2300"/>
              <a:buFont typeface="Arial"/>
              <a:buNone/>
            </a:pPr>
            <a:r>
              <a:rPr lang="en-US" sz="2000" b="1" i="0" u="none" strike="noStrike" cap="none">
                <a:solidFill>
                  <a:srgbClr val="000000"/>
                </a:solidFill>
                <a:latin typeface="Calibri"/>
                <a:ea typeface="Calibri"/>
                <a:cs typeface="Calibri"/>
                <a:sym typeface="Calibri"/>
              </a:rPr>
              <a:t>p(w</a:t>
            </a:r>
            <a:r>
              <a:rPr lang="en-US" sz="2000" b="1" i="0" u="none" strike="noStrike" cap="none" baseline="-25000">
                <a:solidFill>
                  <a:srgbClr val="000000"/>
                </a:solidFill>
                <a:latin typeface="Calibri"/>
                <a:ea typeface="Calibri"/>
                <a:cs typeface="Calibri"/>
                <a:sym typeface="Calibri"/>
              </a:rPr>
              <a:t>1</a:t>
            </a:r>
            <a:r>
              <a:rPr lang="en-US" sz="2000" b="1" i="0" u="none" strike="noStrike" cap="none">
                <a:solidFill>
                  <a:srgbClr val="000000"/>
                </a:solidFill>
                <a:latin typeface="Calibri"/>
                <a:ea typeface="Calibri"/>
                <a:cs typeface="Calibri"/>
                <a:sym typeface="Calibri"/>
              </a:rPr>
              <a:t>,w</a:t>
            </a:r>
            <a:r>
              <a:rPr lang="en-US" sz="2000" b="1" i="0" u="none" strike="noStrike" cap="none" baseline="-25000">
                <a:solidFill>
                  <a:srgbClr val="000000"/>
                </a:solidFill>
                <a:latin typeface="Calibri"/>
                <a:ea typeface="Calibri"/>
                <a:cs typeface="Calibri"/>
                <a:sym typeface="Calibri"/>
              </a:rPr>
              <a:t>2</a:t>
            </a:r>
            <a:r>
              <a:rPr lang="en-US" sz="2000" b="1" i="0" u="none" strike="noStrike" cap="none">
                <a:solidFill>
                  <a:srgbClr val="000000"/>
                </a:solidFill>
                <a:latin typeface="Calibri"/>
                <a:ea typeface="Calibri"/>
                <a:cs typeface="Calibri"/>
                <a:sym typeface="Calibri"/>
              </a:rPr>
              <a:t>,w</a:t>
            </a:r>
            <a:r>
              <a:rPr lang="en-US" sz="2000" b="1" i="0" u="none" strike="noStrike" cap="none" baseline="-25000">
                <a:solidFill>
                  <a:srgbClr val="000000"/>
                </a:solidFill>
                <a:latin typeface="Calibri"/>
                <a:ea typeface="Calibri"/>
                <a:cs typeface="Calibri"/>
                <a:sym typeface="Calibri"/>
              </a:rPr>
              <a:t>3</a:t>
            </a:r>
            <a:r>
              <a:rPr lang="en-US" sz="2000" b="1" i="0" u="none" strike="noStrike" cap="none">
                <a:solidFill>
                  <a:srgbClr val="000000"/>
                </a:solidFill>
                <a:latin typeface="Calibri"/>
                <a:ea typeface="Calibri"/>
                <a:cs typeface="Calibri"/>
                <a:sym typeface="Calibri"/>
              </a:rPr>
              <a:t>,t</a:t>
            </a:r>
            <a:r>
              <a:rPr lang="en-US" sz="2000" b="1" i="0" u="none" strike="noStrike" cap="none" baseline="-25000">
                <a:solidFill>
                  <a:srgbClr val="000000"/>
                </a:solidFill>
                <a:latin typeface="Calibri"/>
                <a:ea typeface="Calibri"/>
                <a:cs typeface="Calibri"/>
                <a:sym typeface="Calibri"/>
              </a:rPr>
              <a:t>1</a:t>
            </a:r>
            <a:r>
              <a:rPr lang="en-US" sz="2000" b="1" i="0" u="none" strike="noStrike" cap="none">
                <a:solidFill>
                  <a:srgbClr val="000000"/>
                </a:solidFill>
                <a:latin typeface="Calibri"/>
                <a:ea typeface="Calibri"/>
                <a:cs typeface="Calibri"/>
                <a:sym typeface="Calibri"/>
              </a:rPr>
              <a:t>,t</a:t>
            </a:r>
            <a:r>
              <a:rPr lang="en-US" sz="2000" b="1" i="0" u="none" strike="noStrike" cap="none" baseline="-25000">
                <a:solidFill>
                  <a:srgbClr val="000000"/>
                </a:solidFill>
                <a:latin typeface="Calibri"/>
                <a:ea typeface="Calibri"/>
                <a:cs typeface="Calibri"/>
                <a:sym typeface="Calibri"/>
              </a:rPr>
              <a:t>2</a:t>
            </a:r>
            <a:r>
              <a:rPr lang="en-US" sz="2000" b="1" i="0" u="none" strike="noStrike" cap="none">
                <a:solidFill>
                  <a:srgbClr val="000000"/>
                </a:solidFill>
                <a:latin typeface="Calibri"/>
                <a:ea typeface="Calibri"/>
                <a:cs typeface="Calibri"/>
                <a:sym typeface="Calibri"/>
              </a:rPr>
              <a:t>,t</a:t>
            </a:r>
            <a:r>
              <a:rPr lang="en-US" sz="2000" b="1" i="0" u="none" strike="noStrike" cap="none" baseline="-25000">
                <a:solidFill>
                  <a:srgbClr val="000000"/>
                </a:solidFill>
                <a:latin typeface="Calibri"/>
                <a:ea typeface="Calibri"/>
                <a:cs typeface="Calibri"/>
                <a:sym typeface="Calibri"/>
              </a:rPr>
              <a:t>3</a:t>
            </a:r>
            <a:r>
              <a:rPr lang="en-US" sz="2000" b="1" i="0" u="none" strike="noStrike" cap="none">
                <a:solidFill>
                  <a:srgbClr val="000000"/>
                </a:solidFill>
                <a:latin typeface="Calibri"/>
                <a:ea typeface="Calibri"/>
                <a:cs typeface="Calibri"/>
                <a:sym typeface="Calibri"/>
              </a:rPr>
              <a:t>) =</a:t>
            </a:r>
            <a:endParaRPr sz="2000" b="1" i="0" u="none" strike="noStrike" cap="none">
              <a:solidFill>
                <a:srgbClr val="000000"/>
              </a:solidFill>
              <a:latin typeface="Calibri"/>
              <a:ea typeface="Calibri"/>
              <a:cs typeface="Calibri"/>
              <a:sym typeface="Calibri"/>
            </a:endParaRPr>
          </a:p>
          <a:p>
            <a:pPr marL="292100" marR="0" lvl="0" indent="-190500" algn="ctr" rtl="0">
              <a:lnSpc>
                <a:spcPct val="90000"/>
              </a:lnSpc>
              <a:spcBef>
                <a:spcPts val="400"/>
              </a:spcBef>
              <a:spcAft>
                <a:spcPts val="0"/>
              </a:spcAft>
              <a:buClr>
                <a:srgbClr val="3F3F3F"/>
              </a:buClr>
              <a:buSzPts val="2300"/>
              <a:buFont typeface="Arial"/>
              <a:buNone/>
            </a:pPr>
            <a:r>
              <a:rPr lang="en-US" sz="2000" b="1" i="0" u="none" strike="noStrike" cap="none">
                <a:solidFill>
                  <a:srgbClr val="000000"/>
                </a:solidFill>
                <a:latin typeface="Calibri"/>
                <a:ea typeface="Calibri"/>
                <a:cs typeface="Calibri"/>
                <a:sym typeface="Calibri"/>
              </a:rPr>
              <a:t>p(w</a:t>
            </a:r>
            <a:r>
              <a:rPr lang="en-US" sz="2000" b="1" i="0" u="none" strike="noStrike" cap="none" baseline="-25000">
                <a:solidFill>
                  <a:srgbClr val="000000"/>
                </a:solidFill>
                <a:latin typeface="Calibri"/>
                <a:ea typeface="Calibri"/>
                <a:cs typeface="Calibri"/>
                <a:sym typeface="Calibri"/>
              </a:rPr>
              <a:t>3</a:t>
            </a:r>
            <a:r>
              <a:rPr lang="en-US" sz="2000" b="1" i="0" u="none" strike="noStrike" cap="none">
                <a:solidFill>
                  <a:srgbClr val="000000"/>
                </a:solidFill>
                <a:latin typeface="Calibri"/>
                <a:ea typeface="Calibri"/>
                <a:cs typeface="Calibri"/>
                <a:sym typeface="Calibri"/>
              </a:rPr>
              <a:t>|t</a:t>
            </a:r>
            <a:r>
              <a:rPr lang="en-US" sz="2000" b="1" i="0" u="none" strike="noStrike" cap="none" baseline="-25000">
                <a:solidFill>
                  <a:srgbClr val="000000"/>
                </a:solidFill>
                <a:latin typeface="Calibri"/>
                <a:ea typeface="Calibri"/>
                <a:cs typeface="Calibri"/>
                <a:sym typeface="Calibri"/>
              </a:rPr>
              <a:t>3</a:t>
            </a:r>
            <a:r>
              <a:rPr lang="en-US" sz="2000" b="1" i="0" u="none" strike="noStrike" cap="none">
                <a:solidFill>
                  <a:srgbClr val="000000"/>
                </a:solidFill>
                <a:latin typeface="Calibri"/>
                <a:ea typeface="Calibri"/>
                <a:cs typeface="Calibri"/>
                <a:sym typeface="Calibri"/>
              </a:rPr>
              <a:t>,t</a:t>
            </a:r>
            <a:r>
              <a:rPr lang="en-US" sz="2000" b="1" i="0" u="none" strike="noStrike" cap="none" baseline="-25000">
                <a:solidFill>
                  <a:srgbClr val="000000"/>
                </a:solidFill>
                <a:latin typeface="Calibri"/>
                <a:ea typeface="Calibri"/>
                <a:cs typeface="Calibri"/>
                <a:sym typeface="Calibri"/>
              </a:rPr>
              <a:t>2</a:t>
            </a:r>
            <a:r>
              <a:rPr lang="en-US" sz="2000" b="1" i="0" u="none" strike="noStrike" cap="none">
                <a:solidFill>
                  <a:srgbClr val="000000"/>
                </a:solidFill>
                <a:latin typeface="Calibri"/>
                <a:ea typeface="Calibri"/>
                <a:cs typeface="Calibri"/>
                <a:sym typeface="Calibri"/>
              </a:rPr>
              <a:t>,t</a:t>
            </a:r>
            <a:r>
              <a:rPr lang="en-US" sz="2000" b="1" i="0" u="none" strike="noStrike" cap="none" baseline="-25000">
                <a:solidFill>
                  <a:srgbClr val="000000"/>
                </a:solidFill>
                <a:latin typeface="Calibri"/>
                <a:ea typeface="Calibri"/>
                <a:cs typeface="Calibri"/>
                <a:sym typeface="Calibri"/>
              </a:rPr>
              <a:t>1</a:t>
            </a:r>
            <a:r>
              <a:rPr lang="en-US" sz="2000" b="1" i="0" u="none" strike="noStrike" cap="none">
                <a:solidFill>
                  <a:srgbClr val="000000"/>
                </a:solidFill>
                <a:latin typeface="Calibri"/>
                <a:ea typeface="Calibri"/>
                <a:cs typeface="Calibri"/>
                <a:sym typeface="Calibri"/>
              </a:rPr>
              <a:t>,w</a:t>
            </a:r>
            <a:r>
              <a:rPr lang="en-US" sz="2000" b="1" i="0" u="none" strike="noStrike" cap="none" baseline="-25000">
                <a:solidFill>
                  <a:srgbClr val="000000"/>
                </a:solidFill>
                <a:latin typeface="Calibri"/>
                <a:ea typeface="Calibri"/>
                <a:cs typeface="Calibri"/>
                <a:sym typeface="Calibri"/>
              </a:rPr>
              <a:t>1</a:t>
            </a:r>
            <a:r>
              <a:rPr lang="en-US" sz="2000" b="1" i="0" u="none" strike="noStrike" cap="none">
                <a:solidFill>
                  <a:srgbClr val="000000"/>
                </a:solidFill>
                <a:latin typeface="Calibri"/>
                <a:ea typeface="Calibri"/>
                <a:cs typeface="Calibri"/>
                <a:sym typeface="Calibri"/>
              </a:rPr>
              <a:t>,w</a:t>
            </a:r>
            <a:r>
              <a:rPr lang="en-US" sz="2000" b="1" i="0" u="none" strike="noStrike" cap="none" baseline="-25000">
                <a:solidFill>
                  <a:srgbClr val="000000"/>
                </a:solidFill>
                <a:latin typeface="Calibri"/>
                <a:ea typeface="Calibri"/>
                <a:cs typeface="Calibri"/>
                <a:sym typeface="Calibri"/>
              </a:rPr>
              <a:t>2</a:t>
            </a:r>
            <a:r>
              <a:rPr lang="en-US" sz="2000" b="1" i="0" u="none" strike="noStrike" cap="none">
                <a:solidFill>
                  <a:srgbClr val="000000"/>
                </a:solidFill>
                <a:latin typeface="Calibri"/>
                <a:ea typeface="Calibri"/>
                <a:cs typeface="Calibri"/>
                <a:sym typeface="Calibri"/>
              </a:rPr>
              <a:t>) ×</a:t>
            </a:r>
            <a:endParaRPr sz="2000" b="1" i="0" u="none" strike="noStrike" cap="none">
              <a:solidFill>
                <a:srgbClr val="000000"/>
              </a:solidFill>
              <a:latin typeface="Calibri"/>
              <a:ea typeface="Calibri"/>
              <a:cs typeface="Calibri"/>
              <a:sym typeface="Calibri"/>
            </a:endParaRPr>
          </a:p>
          <a:p>
            <a:pPr marL="292100" marR="0" lvl="0" indent="-190500" algn="ctr" rtl="0">
              <a:lnSpc>
                <a:spcPct val="90000"/>
              </a:lnSpc>
              <a:spcBef>
                <a:spcPts val="400"/>
              </a:spcBef>
              <a:spcAft>
                <a:spcPts val="0"/>
              </a:spcAft>
              <a:buClr>
                <a:srgbClr val="3F3F3F"/>
              </a:buClr>
              <a:buSzPts val="2300"/>
              <a:buFont typeface="Arial"/>
              <a:buNone/>
            </a:pPr>
            <a:r>
              <a:rPr lang="en-US" sz="2000" b="1" i="0" u="none" strike="noStrike" cap="none">
                <a:solidFill>
                  <a:srgbClr val="000000"/>
                </a:solidFill>
                <a:latin typeface="Calibri"/>
                <a:ea typeface="Calibri"/>
                <a:cs typeface="Calibri"/>
                <a:sym typeface="Calibri"/>
              </a:rPr>
              <a:t>p(t</a:t>
            </a:r>
            <a:r>
              <a:rPr lang="en-US" sz="2000" b="1" i="0" u="none" strike="noStrike" cap="none" baseline="-25000">
                <a:solidFill>
                  <a:srgbClr val="000000"/>
                </a:solidFill>
                <a:latin typeface="Calibri"/>
                <a:ea typeface="Calibri"/>
                <a:cs typeface="Calibri"/>
                <a:sym typeface="Calibri"/>
              </a:rPr>
              <a:t>3</a:t>
            </a:r>
            <a:r>
              <a:rPr lang="en-US" sz="2000" b="1" i="0" u="none" strike="noStrike" cap="none">
                <a:solidFill>
                  <a:srgbClr val="000000"/>
                </a:solidFill>
                <a:latin typeface="Calibri"/>
                <a:ea typeface="Calibri"/>
                <a:cs typeface="Calibri"/>
                <a:sym typeface="Calibri"/>
              </a:rPr>
              <a:t>|t</a:t>
            </a:r>
            <a:r>
              <a:rPr lang="en-US" sz="2000" b="1" i="0" u="none" strike="noStrike" cap="none" baseline="-25000">
                <a:solidFill>
                  <a:srgbClr val="000000"/>
                </a:solidFill>
                <a:latin typeface="Calibri"/>
                <a:ea typeface="Calibri"/>
                <a:cs typeface="Calibri"/>
                <a:sym typeface="Calibri"/>
              </a:rPr>
              <a:t>2</a:t>
            </a:r>
            <a:r>
              <a:rPr lang="en-US" sz="2000" b="1" i="0" u="none" strike="noStrike" cap="none">
                <a:solidFill>
                  <a:srgbClr val="000000"/>
                </a:solidFill>
                <a:latin typeface="Calibri"/>
                <a:ea typeface="Calibri"/>
                <a:cs typeface="Calibri"/>
                <a:sym typeface="Calibri"/>
              </a:rPr>
              <a:t>,t</a:t>
            </a:r>
            <a:r>
              <a:rPr lang="en-US" sz="2000" b="1" i="0" u="none" strike="noStrike" cap="none" baseline="-25000">
                <a:solidFill>
                  <a:srgbClr val="000000"/>
                </a:solidFill>
                <a:latin typeface="Calibri"/>
                <a:ea typeface="Calibri"/>
                <a:cs typeface="Calibri"/>
                <a:sym typeface="Calibri"/>
              </a:rPr>
              <a:t>1</a:t>
            </a:r>
            <a:r>
              <a:rPr lang="en-US" sz="2000" b="1" i="0" u="none" strike="noStrike" cap="none">
                <a:solidFill>
                  <a:srgbClr val="000000"/>
                </a:solidFill>
                <a:latin typeface="Calibri"/>
                <a:ea typeface="Calibri"/>
                <a:cs typeface="Calibri"/>
                <a:sym typeface="Calibri"/>
              </a:rPr>
              <a:t>,w</a:t>
            </a:r>
            <a:r>
              <a:rPr lang="en-US" sz="2000" b="1" i="0" u="none" strike="noStrike" cap="none" baseline="-25000">
                <a:solidFill>
                  <a:srgbClr val="000000"/>
                </a:solidFill>
                <a:latin typeface="Calibri"/>
                <a:ea typeface="Calibri"/>
                <a:cs typeface="Calibri"/>
                <a:sym typeface="Calibri"/>
              </a:rPr>
              <a:t>1</a:t>
            </a:r>
            <a:r>
              <a:rPr lang="en-US" sz="2000" b="1" i="0" u="none" strike="noStrike" cap="none">
                <a:solidFill>
                  <a:srgbClr val="000000"/>
                </a:solidFill>
                <a:latin typeface="Calibri"/>
                <a:ea typeface="Calibri"/>
                <a:cs typeface="Calibri"/>
                <a:sym typeface="Calibri"/>
              </a:rPr>
              <a:t>,w</a:t>
            </a:r>
            <a:r>
              <a:rPr lang="en-US" sz="2000" b="1" i="0" u="none" strike="noStrike" cap="none" baseline="-25000">
                <a:solidFill>
                  <a:srgbClr val="000000"/>
                </a:solidFill>
                <a:latin typeface="Calibri"/>
                <a:ea typeface="Calibri"/>
                <a:cs typeface="Calibri"/>
                <a:sym typeface="Calibri"/>
              </a:rPr>
              <a:t>2</a:t>
            </a:r>
            <a:r>
              <a:rPr lang="en-US" sz="2000" b="1" i="0" u="none" strike="noStrike" cap="none">
                <a:solidFill>
                  <a:srgbClr val="000000"/>
                </a:solidFill>
                <a:latin typeface="Calibri"/>
                <a:ea typeface="Calibri"/>
                <a:cs typeface="Calibri"/>
                <a:sym typeface="Calibri"/>
              </a:rPr>
              <a:t>) ×</a:t>
            </a:r>
            <a:endParaRPr sz="2000" b="1" i="0" u="none" strike="noStrike" cap="none">
              <a:solidFill>
                <a:srgbClr val="000000"/>
              </a:solidFill>
              <a:latin typeface="Calibri"/>
              <a:ea typeface="Calibri"/>
              <a:cs typeface="Calibri"/>
              <a:sym typeface="Calibri"/>
            </a:endParaRPr>
          </a:p>
          <a:p>
            <a:pPr marL="292100" marR="0" lvl="0" indent="-190500" algn="ctr" rtl="0">
              <a:lnSpc>
                <a:spcPct val="90000"/>
              </a:lnSpc>
              <a:spcBef>
                <a:spcPts val="400"/>
              </a:spcBef>
              <a:spcAft>
                <a:spcPts val="0"/>
              </a:spcAft>
              <a:buClr>
                <a:srgbClr val="3F3F3F"/>
              </a:buClr>
              <a:buSzPts val="2300"/>
              <a:buFont typeface="Arial"/>
              <a:buNone/>
            </a:pPr>
            <a:r>
              <a:rPr lang="en-US" sz="2000" b="1" i="0" u="none" strike="noStrike" cap="none">
                <a:solidFill>
                  <a:srgbClr val="000000"/>
                </a:solidFill>
                <a:latin typeface="Calibri"/>
                <a:ea typeface="Calibri"/>
                <a:cs typeface="Calibri"/>
                <a:sym typeface="Calibri"/>
              </a:rPr>
              <a:t>p(w</a:t>
            </a:r>
            <a:r>
              <a:rPr lang="en-US" sz="2000" b="1" i="0" u="none" strike="noStrike" cap="none" baseline="-25000">
                <a:solidFill>
                  <a:srgbClr val="000000"/>
                </a:solidFill>
                <a:latin typeface="Calibri"/>
                <a:ea typeface="Calibri"/>
                <a:cs typeface="Calibri"/>
                <a:sym typeface="Calibri"/>
              </a:rPr>
              <a:t>2</a:t>
            </a:r>
            <a:r>
              <a:rPr lang="en-US" sz="2000" b="1" i="0" u="none" strike="noStrike" cap="none">
                <a:solidFill>
                  <a:srgbClr val="000000"/>
                </a:solidFill>
                <a:latin typeface="Calibri"/>
                <a:ea typeface="Calibri"/>
                <a:cs typeface="Calibri"/>
                <a:sym typeface="Calibri"/>
              </a:rPr>
              <a:t>|t</a:t>
            </a:r>
            <a:r>
              <a:rPr lang="en-US" sz="2000" b="1" i="0" u="none" strike="noStrike" cap="none" baseline="-25000">
                <a:solidFill>
                  <a:srgbClr val="000000"/>
                </a:solidFill>
                <a:latin typeface="Calibri"/>
                <a:ea typeface="Calibri"/>
                <a:cs typeface="Calibri"/>
                <a:sym typeface="Calibri"/>
              </a:rPr>
              <a:t>2</a:t>
            </a:r>
            <a:r>
              <a:rPr lang="en-US" sz="2000" b="1" i="0" u="none" strike="noStrike" cap="none">
                <a:solidFill>
                  <a:srgbClr val="000000"/>
                </a:solidFill>
                <a:latin typeface="Calibri"/>
                <a:ea typeface="Calibri"/>
                <a:cs typeface="Calibri"/>
                <a:sym typeface="Calibri"/>
              </a:rPr>
              <a:t>,t</a:t>
            </a:r>
            <a:r>
              <a:rPr lang="en-US" sz="2000" b="1" i="0" u="none" strike="noStrike" cap="none" baseline="-25000">
                <a:solidFill>
                  <a:srgbClr val="000000"/>
                </a:solidFill>
                <a:latin typeface="Calibri"/>
                <a:ea typeface="Calibri"/>
                <a:cs typeface="Calibri"/>
                <a:sym typeface="Calibri"/>
              </a:rPr>
              <a:t>1</a:t>
            </a:r>
            <a:r>
              <a:rPr lang="en-US" sz="2000" b="1" i="0" u="none" strike="noStrike" cap="none">
                <a:solidFill>
                  <a:srgbClr val="000000"/>
                </a:solidFill>
                <a:latin typeface="Calibri"/>
                <a:ea typeface="Calibri"/>
                <a:cs typeface="Calibri"/>
                <a:sym typeface="Calibri"/>
              </a:rPr>
              <a:t>,w</a:t>
            </a:r>
            <a:r>
              <a:rPr lang="en-US" sz="2000" b="1" i="0" u="none" strike="noStrike" cap="none" baseline="-25000">
                <a:solidFill>
                  <a:srgbClr val="000000"/>
                </a:solidFill>
                <a:latin typeface="Calibri"/>
                <a:ea typeface="Calibri"/>
                <a:cs typeface="Calibri"/>
                <a:sym typeface="Calibri"/>
              </a:rPr>
              <a:t>1</a:t>
            </a:r>
            <a:r>
              <a:rPr lang="en-US" sz="2000" b="1" i="0" u="none" strike="noStrike" cap="none">
                <a:solidFill>
                  <a:srgbClr val="000000"/>
                </a:solidFill>
                <a:latin typeface="Calibri"/>
                <a:ea typeface="Calibri"/>
                <a:cs typeface="Calibri"/>
                <a:sym typeface="Calibri"/>
              </a:rPr>
              <a:t>) ×</a:t>
            </a:r>
            <a:endParaRPr sz="2000" b="1" i="0" u="none" strike="noStrike" cap="none">
              <a:solidFill>
                <a:srgbClr val="000000"/>
              </a:solidFill>
              <a:latin typeface="Calibri"/>
              <a:ea typeface="Calibri"/>
              <a:cs typeface="Calibri"/>
              <a:sym typeface="Calibri"/>
            </a:endParaRPr>
          </a:p>
          <a:p>
            <a:pPr marL="292100" marR="0" lvl="0" indent="-190500" algn="ctr" rtl="0">
              <a:lnSpc>
                <a:spcPct val="90000"/>
              </a:lnSpc>
              <a:spcBef>
                <a:spcPts val="400"/>
              </a:spcBef>
              <a:spcAft>
                <a:spcPts val="0"/>
              </a:spcAft>
              <a:buClr>
                <a:srgbClr val="3F3F3F"/>
              </a:buClr>
              <a:buSzPts val="2300"/>
              <a:buFont typeface="Arial"/>
              <a:buNone/>
            </a:pPr>
            <a:r>
              <a:rPr lang="en-US" sz="2000" b="1" i="0" u="none" strike="noStrike" cap="none">
                <a:solidFill>
                  <a:srgbClr val="000000"/>
                </a:solidFill>
                <a:latin typeface="Calibri"/>
                <a:ea typeface="Calibri"/>
                <a:cs typeface="Calibri"/>
                <a:sym typeface="Calibri"/>
              </a:rPr>
              <a:t>p(t</a:t>
            </a:r>
            <a:r>
              <a:rPr lang="en-US" sz="2000" b="1" i="0" u="none" strike="noStrike" cap="none" baseline="-25000">
                <a:solidFill>
                  <a:srgbClr val="000000"/>
                </a:solidFill>
                <a:latin typeface="Calibri"/>
                <a:ea typeface="Calibri"/>
                <a:cs typeface="Calibri"/>
                <a:sym typeface="Calibri"/>
              </a:rPr>
              <a:t>2</a:t>
            </a:r>
            <a:r>
              <a:rPr lang="en-US" sz="2000" b="1" i="0" u="none" strike="noStrike" cap="none">
                <a:solidFill>
                  <a:srgbClr val="000000"/>
                </a:solidFill>
                <a:latin typeface="Calibri"/>
                <a:ea typeface="Calibri"/>
                <a:cs typeface="Calibri"/>
                <a:sym typeface="Calibri"/>
              </a:rPr>
              <a:t>|t</a:t>
            </a:r>
            <a:r>
              <a:rPr lang="en-US" sz="2000" b="1" i="0" u="none" strike="noStrike" cap="none" baseline="-25000">
                <a:solidFill>
                  <a:srgbClr val="000000"/>
                </a:solidFill>
                <a:latin typeface="Calibri"/>
                <a:ea typeface="Calibri"/>
                <a:cs typeface="Calibri"/>
                <a:sym typeface="Calibri"/>
              </a:rPr>
              <a:t>1</a:t>
            </a:r>
            <a:r>
              <a:rPr lang="en-US" sz="2000" b="1" i="0" u="none" strike="noStrike" cap="none">
                <a:solidFill>
                  <a:srgbClr val="000000"/>
                </a:solidFill>
                <a:latin typeface="Calibri"/>
                <a:ea typeface="Calibri"/>
                <a:cs typeface="Calibri"/>
                <a:sym typeface="Calibri"/>
              </a:rPr>
              <a:t>,w</a:t>
            </a:r>
            <a:r>
              <a:rPr lang="en-US" sz="2000" b="1" i="0" u="none" strike="noStrike" cap="none" baseline="-25000">
                <a:solidFill>
                  <a:srgbClr val="000000"/>
                </a:solidFill>
                <a:latin typeface="Calibri"/>
                <a:ea typeface="Calibri"/>
                <a:cs typeface="Calibri"/>
                <a:sym typeface="Calibri"/>
              </a:rPr>
              <a:t>1</a:t>
            </a:r>
            <a:r>
              <a:rPr lang="en-US" sz="2000" b="1" i="0" u="none" strike="noStrike" cap="none">
                <a:solidFill>
                  <a:srgbClr val="000000"/>
                </a:solidFill>
                <a:latin typeface="Calibri"/>
                <a:ea typeface="Calibri"/>
                <a:cs typeface="Calibri"/>
                <a:sym typeface="Calibri"/>
              </a:rPr>
              <a:t>) ×</a:t>
            </a:r>
            <a:endParaRPr sz="2000" b="1" i="0" u="none" strike="noStrike" cap="none">
              <a:solidFill>
                <a:srgbClr val="000000"/>
              </a:solidFill>
              <a:latin typeface="Calibri"/>
              <a:ea typeface="Calibri"/>
              <a:cs typeface="Calibri"/>
              <a:sym typeface="Calibri"/>
            </a:endParaRPr>
          </a:p>
          <a:p>
            <a:pPr marL="292100" marR="0" lvl="0" indent="-190500" algn="ctr" rtl="0">
              <a:lnSpc>
                <a:spcPct val="90000"/>
              </a:lnSpc>
              <a:spcBef>
                <a:spcPts val="400"/>
              </a:spcBef>
              <a:spcAft>
                <a:spcPts val="0"/>
              </a:spcAft>
              <a:buClr>
                <a:srgbClr val="3F3F3F"/>
              </a:buClr>
              <a:buSzPts val="2300"/>
              <a:buFont typeface="Arial"/>
              <a:buNone/>
            </a:pPr>
            <a:r>
              <a:rPr lang="en-US" sz="2000" b="1" i="0" u="none" strike="noStrike" cap="none">
                <a:solidFill>
                  <a:srgbClr val="000000"/>
                </a:solidFill>
                <a:latin typeface="Calibri"/>
                <a:ea typeface="Calibri"/>
                <a:cs typeface="Calibri"/>
                <a:sym typeface="Calibri"/>
              </a:rPr>
              <a:t>p(w</a:t>
            </a:r>
            <a:r>
              <a:rPr lang="en-US" sz="2000" b="1" i="0" u="none" strike="noStrike" cap="none" baseline="-25000">
                <a:solidFill>
                  <a:srgbClr val="000000"/>
                </a:solidFill>
                <a:latin typeface="Calibri"/>
                <a:ea typeface="Calibri"/>
                <a:cs typeface="Calibri"/>
                <a:sym typeface="Calibri"/>
              </a:rPr>
              <a:t>1</a:t>
            </a:r>
            <a:r>
              <a:rPr lang="en-US" sz="2000" b="1" i="0" u="none" strike="noStrike" cap="none">
                <a:solidFill>
                  <a:srgbClr val="000000"/>
                </a:solidFill>
                <a:latin typeface="Calibri"/>
                <a:ea typeface="Calibri"/>
                <a:cs typeface="Calibri"/>
                <a:sym typeface="Calibri"/>
              </a:rPr>
              <a:t>|t</a:t>
            </a:r>
            <a:r>
              <a:rPr lang="en-US" sz="2000" b="1" i="0" u="none" strike="noStrike" cap="none" baseline="-25000">
                <a:solidFill>
                  <a:srgbClr val="000000"/>
                </a:solidFill>
                <a:latin typeface="Calibri"/>
                <a:ea typeface="Calibri"/>
                <a:cs typeface="Calibri"/>
                <a:sym typeface="Calibri"/>
              </a:rPr>
              <a:t>1</a:t>
            </a:r>
            <a:r>
              <a:rPr lang="en-US" sz="2000" b="1" i="0" u="none" strike="noStrike" cap="none">
                <a:solidFill>
                  <a:srgbClr val="000000"/>
                </a:solidFill>
                <a:latin typeface="Calibri"/>
                <a:ea typeface="Calibri"/>
                <a:cs typeface="Calibri"/>
                <a:sym typeface="Calibri"/>
              </a:rPr>
              <a:t>) ×</a:t>
            </a:r>
            <a:endParaRPr sz="2000" b="1" i="0" u="none" strike="noStrike" cap="none">
              <a:solidFill>
                <a:srgbClr val="000000"/>
              </a:solidFill>
              <a:latin typeface="Calibri"/>
              <a:ea typeface="Calibri"/>
              <a:cs typeface="Calibri"/>
              <a:sym typeface="Calibri"/>
            </a:endParaRPr>
          </a:p>
          <a:p>
            <a:pPr marL="292100" marR="0" lvl="0" indent="-190500" algn="ctr" rtl="0">
              <a:lnSpc>
                <a:spcPct val="90000"/>
              </a:lnSpc>
              <a:spcBef>
                <a:spcPts val="400"/>
              </a:spcBef>
              <a:spcAft>
                <a:spcPts val="0"/>
              </a:spcAft>
              <a:buClr>
                <a:schemeClr val="dk1"/>
              </a:buClr>
              <a:buSzPts val="800"/>
              <a:buFont typeface="Arial"/>
              <a:buNone/>
            </a:pPr>
            <a:r>
              <a:rPr lang="en-US" sz="2000" b="1" i="0" u="none" strike="noStrike" cap="none">
                <a:solidFill>
                  <a:srgbClr val="000000"/>
                </a:solidFill>
                <a:latin typeface="Calibri"/>
                <a:ea typeface="Calibri"/>
                <a:cs typeface="Calibri"/>
                <a:sym typeface="Calibri"/>
              </a:rPr>
              <a:t>p(t</a:t>
            </a:r>
            <a:r>
              <a:rPr lang="en-US" sz="2000" b="1" i="0" u="none" strike="noStrike" cap="none" baseline="-25000">
                <a:solidFill>
                  <a:srgbClr val="000000"/>
                </a:solidFill>
                <a:latin typeface="Calibri"/>
                <a:ea typeface="Calibri"/>
                <a:cs typeface="Calibri"/>
                <a:sym typeface="Calibri"/>
              </a:rPr>
              <a:t>1</a:t>
            </a:r>
            <a:r>
              <a:rPr lang="en-US" sz="2000" b="1" i="0" u="none" strike="noStrike" cap="none">
                <a:solidFill>
                  <a:srgbClr val="000000"/>
                </a:solidFill>
                <a:latin typeface="Calibri"/>
                <a:ea typeface="Calibri"/>
                <a:cs typeface="Calibri"/>
                <a:sym typeface="Calibri"/>
              </a:rPr>
              <a:t>)</a:t>
            </a:r>
            <a:endParaRPr sz="2000" b="1"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3528750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25"/>
          <p:cNvSpPr txBox="1">
            <a:spLocks noGrp="1"/>
          </p:cNvSpPr>
          <p:nvPr>
            <p:ph type="title"/>
          </p:nvPr>
        </p:nvSpPr>
        <p:spPr>
          <a:xfrm>
            <a:off x="2152650" y="365125"/>
            <a:ext cx="7886700" cy="13254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rgbClr val="75114A"/>
              </a:buClr>
              <a:buSzPts val="3700"/>
              <a:buFont typeface="Calibri"/>
              <a:buNone/>
            </a:pPr>
            <a:r>
              <a:rPr lang="en-US" sz="3700" b="0" i="0" u="none" strike="noStrike" cap="none">
                <a:solidFill>
                  <a:srgbClr val="75114A"/>
                </a:solidFill>
                <a:latin typeface="Calibri"/>
                <a:ea typeface="Calibri"/>
                <a:cs typeface="Calibri"/>
                <a:sym typeface="Calibri"/>
              </a:rPr>
              <a:t>Hidden Markov Model (with approximation)</a:t>
            </a:r>
            <a:endParaRPr sz="3700" b="0" i="0" u="none" strike="noStrike" cap="none">
              <a:solidFill>
                <a:srgbClr val="75114A"/>
              </a:solidFill>
              <a:latin typeface="Calibri"/>
              <a:ea typeface="Calibri"/>
              <a:cs typeface="Calibri"/>
              <a:sym typeface="Calibri"/>
            </a:endParaRPr>
          </a:p>
        </p:txBody>
      </p:sp>
      <p:sp>
        <p:nvSpPr>
          <p:cNvPr id="313" name="Google Shape;313;p25"/>
          <p:cNvSpPr txBox="1">
            <a:spLocks noGrp="1"/>
          </p:cNvSpPr>
          <p:nvPr>
            <p:ph type="body" idx="1"/>
          </p:nvPr>
        </p:nvSpPr>
        <p:spPr>
          <a:xfrm>
            <a:off x="2152650" y="1825625"/>
            <a:ext cx="7886700" cy="3813300"/>
          </a:xfrm>
          <a:prstGeom prst="rect">
            <a:avLst/>
          </a:prstGeom>
          <a:noFill/>
          <a:ln>
            <a:noFill/>
          </a:ln>
        </p:spPr>
        <p:txBody>
          <a:bodyPr spcFirstLastPara="1" wrap="square" lIns="76200" tIns="76200" rIns="76200" bIns="76200" anchor="t" anchorCtr="0">
            <a:noAutofit/>
          </a:bodyPr>
          <a:lstStyle/>
          <a:p>
            <a:pPr marL="292100" marR="0" lvl="0" indent="-190500" algn="ctr" rtl="0">
              <a:lnSpc>
                <a:spcPct val="90000"/>
              </a:lnSpc>
              <a:spcBef>
                <a:spcPts val="400"/>
              </a:spcBef>
              <a:spcAft>
                <a:spcPts val="0"/>
              </a:spcAft>
              <a:buClr>
                <a:srgbClr val="3F3F3F"/>
              </a:buClr>
              <a:buSzPts val="2300"/>
              <a:buFont typeface="Arial"/>
              <a:buNone/>
            </a:pPr>
            <a:r>
              <a:rPr lang="en-US" sz="2000" b="1" i="0" u="none" strike="noStrike" cap="none">
                <a:solidFill>
                  <a:srgbClr val="000000"/>
                </a:solidFill>
                <a:latin typeface="Calibri"/>
                <a:ea typeface="Calibri"/>
                <a:cs typeface="Calibri"/>
                <a:sym typeface="Calibri"/>
              </a:rPr>
              <a:t>p(w</a:t>
            </a:r>
            <a:r>
              <a:rPr lang="en-US" sz="2000" b="1" i="0" u="none" strike="noStrike" cap="none" baseline="-25000">
                <a:solidFill>
                  <a:srgbClr val="000000"/>
                </a:solidFill>
                <a:latin typeface="Calibri"/>
                <a:ea typeface="Calibri"/>
                <a:cs typeface="Calibri"/>
                <a:sym typeface="Calibri"/>
              </a:rPr>
              <a:t>1</a:t>
            </a:r>
            <a:r>
              <a:rPr lang="en-US" sz="2000" b="1" i="0" u="none" strike="noStrike" cap="none">
                <a:solidFill>
                  <a:srgbClr val="000000"/>
                </a:solidFill>
                <a:latin typeface="Calibri"/>
                <a:ea typeface="Calibri"/>
                <a:cs typeface="Calibri"/>
                <a:sym typeface="Calibri"/>
              </a:rPr>
              <a:t>,w</a:t>
            </a:r>
            <a:r>
              <a:rPr lang="en-US" sz="2000" b="1" i="0" u="none" strike="noStrike" cap="none" baseline="-25000">
                <a:solidFill>
                  <a:srgbClr val="000000"/>
                </a:solidFill>
                <a:latin typeface="Calibri"/>
                <a:ea typeface="Calibri"/>
                <a:cs typeface="Calibri"/>
                <a:sym typeface="Calibri"/>
              </a:rPr>
              <a:t>2</a:t>
            </a:r>
            <a:r>
              <a:rPr lang="en-US" sz="2000" b="1" i="0" u="none" strike="noStrike" cap="none">
                <a:solidFill>
                  <a:srgbClr val="000000"/>
                </a:solidFill>
                <a:latin typeface="Calibri"/>
                <a:ea typeface="Calibri"/>
                <a:cs typeface="Calibri"/>
                <a:sym typeface="Calibri"/>
              </a:rPr>
              <a:t>,w</a:t>
            </a:r>
            <a:r>
              <a:rPr lang="en-US" sz="2000" b="1" i="0" u="none" strike="noStrike" cap="none" baseline="-25000">
                <a:solidFill>
                  <a:srgbClr val="000000"/>
                </a:solidFill>
                <a:latin typeface="Calibri"/>
                <a:ea typeface="Calibri"/>
                <a:cs typeface="Calibri"/>
                <a:sym typeface="Calibri"/>
              </a:rPr>
              <a:t>3</a:t>
            </a:r>
            <a:r>
              <a:rPr lang="en-US" sz="2000" b="1" i="0" u="none" strike="noStrike" cap="none">
                <a:solidFill>
                  <a:srgbClr val="000000"/>
                </a:solidFill>
                <a:latin typeface="Calibri"/>
                <a:ea typeface="Calibri"/>
                <a:cs typeface="Calibri"/>
                <a:sym typeface="Calibri"/>
              </a:rPr>
              <a:t>,t</a:t>
            </a:r>
            <a:r>
              <a:rPr lang="en-US" sz="2000" b="1" i="0" u="none" strike="noStrike" cap="none" baseline="-25000">
                <a:solidFill>
                  <a:srgbClr val="000000"/>
                </a:solidFill>
                <a:latin typeface="Calibri"/>
                <a:ea typeface="Calibri"/>
                <a:cs typeface="Calibri"/>
                <a:sym typeface="Calibri"/>
              </a:rPr>
              <a:t>1</a:t>
            </a:r>
            <a:r>
              <a:rPr lang="en-US" sz="2000" b="1" i="0" u="none" strike="noStrike" cap="none">
                <a:solidFill>
                  <a:srgbClr val="000000"/>
                </a:solidFill>
                <a:latin typeface="Calibri"/>
                <a:ea typeface="Calibri"/>
                <a:cs typeface="Calibri"/>
                <a:sym typeface="Calibri"/>
              </a:rPr>
              <a:t>,t</a:t>
            </a:r>
            <a:r>
              <a:rPr lang="en-US" sz="2000" b="1" i="0" u="none" strike="noStrike" cap="none" baseline="-25000">
                <a:solidFill>
                  <a:srgbClr val="000000"/>
                </a:solidFill>
                <a:latin typeface="Calibri"/>
                <a:ea typeface="Calibri"/>
                <a:cs typeface="Calibri"/>
                <a:sym typeface="Calibri"/>
              </a:rPr>
              <a:t>2</a:t>
            </a:r>
            <a:r>
              <a:rPr lang="en-US" sz="2000" b="1" i="0" u="none" strike="noStrike" cap="none">
                <a:solidFill>
                  <a:srgbClr val="000000"/>
                </a:solidFill>
                <a:latin typeface="Calibri"/>
                <a:ea typeface="Calibri"/>
                <a:cs typeface="Calibri"/>
                <a:sym typeface="Calibri"/>
              </a:rPr>
              <a:t>,t</a:t>
            </a:r>
            <a:r>
              <a:rPr lang="en-US" sz="2000" b="1" i="0" u="none" strike="noStrike" cap="none" baseline="-25000">
                <a:solidFill>
                  <a:srgbClr val="000000"/>
                </a:solidFill>
                <a:latin typeface="Calibri"/>
                <a:ea typeface="Calibri"/>
                <a:cs typeface="Calibri"/>
                <a:sym typeface="Calibri"/>
              </a:rPr>
              <a:t>3</a:t>
            </a:r>
            <a:r>
              <a:rPr lang="en-US" sz="2000" b="1" i="0" u="none" strike="noStrike" cap="none">
                <a:solidFill>
                  <a:srgbClr val="000000"/>
                </a:solidFill>
                <a:latin typeface="Calibri"/>
                <a:ea typeface="Calibri"/>
                <a:cs typeface="Calibri"/>
                <a:sym typeface="Calibri"/>
              </a:rPr>
              <a:t>) ≈</a:t>
            </a:r>
            <a:endParaRPr sz="2000" b="1" i="0" u="none" strike="noStrike" cap="none">
              <a:solidFill>
                <a:srgbClr val="000000"/>
              </a:solidFill>
              <a:latin typeface="Calibri"/>
              <a:ea typeface="Calibri"/>
              <a:cs typeface="Calibri"/>
              <a:sym typeface="Calibri"/>
            </a:endParaRPr>
          </a:p>
          <a:p>
            <a:pPr marL="292100" marR="0" lvl="0" indent="-190500" algn="ctr" rtl="0">
              <a:lnSpc>
                <a:spcPct val="90000"/>
              </a:lnSpc>
              <a:spcBef>
                <a:spcPts val="400"/>
              </a:spcBef>
              <a:spcAft>
                <a:spcPts val="0"/>
              </a:spcAft>
              <a:buClr>
                <a:srgbClr val="3F3F3F"/>
              </a:buClr>
              <a:buSzPts val="2300"/>
              <a:buFont typeface="Arial"/>
              <a:buNone/>
            </a:pPr>
            <a:r>
              <a:rPr lang="en-US" sz="2000" b="1" i="0" u="none" strike="noStrike" cap="none">
                <a:solidFill>
                  <a:srgbClr val="000000"/>
                </a:solidFill>
                <a:latin typeface="Calibri"/>
                <a:ea typeface="Calibri"/>
                <a:cs typeface="Calibri"/>
                <a:sym typeface="Calibri"/>
              </a:rPr>
              <a:t>p(w</a:t>
            </a:r>
            <a:r>
              <a:rPr lang="en-US" sz="2000" b="1" i="0" u="none" strike="noStrike" cap="none" baseline="-25000">
                <a:solidFill>
                  <a:srgbClr val="000000"/>
                </a:solidFill>
                <a:latin typeface="Calibri"/>
                <a:ea typeface="Calibri"/>
                <a:cs typeface="Calibri"/>
                <a:sym typeface="Calibri"/>
              </a:rPr>
              <a:t>3</a:t>
            </a:r>
            <a:r>
              <a:rPr lang="en-US" sz="2000" b="1" i="0" u="none" strike="noStrike" cap="none">
                <a:solidFill>
                  <a:srgbClr val="000000"/>
                </a:solidFill>
                <a:latin typeface="Calibri"/>
                <a:ea typeface="Calibri"/>
                <a:cs typeface="Calibri"/>
                <a:sym typeface="Calibri"/>
              </a:rPr>
              <a:t>|t</a:t>
            </a:r>
            <a:r>
              <a:rPr lang="en-US" sz="2000" b="1" i="0" u="none" strike="noStrike" cap="none" baseline="-25000">
                <a:solidFill>
                  <a:srgbClr val="000000"/>
                </a:solidFill>
                <a:latin typeface="Calibri"/>
                <a:ea typeface="Calibri"/>
                <a:cs typeface="Calibri"/>
                <a:sym typeface="Calibri"/>
              </a:rPr>
              <a:t>3</a:t>
            </a:r>
            <a:r>
              <a:rPr lang="en-US" sz="2000" b="1" i="0" u="none" strike="noStrike" cap="none">
                <a:solidFill>
                  <a:srgbClr val="000000"/>
                </a:solidFill>
                <a:latin typeface="Calibri"/>
                <a:ea typeface="Calibri"/>
                <a:cs typeface="Calibri"/>
                <a:sym typeface="Calibri"/>
              </a:rPr>
              <a:t>) ×</a:t>
            </a:r>
            <a:endParaRPr sz="2000" b="1" i="0" u="none" strike="noStrike" cap="none">
              <a:solidFill>
                <a:srgbClr val="000000"/>
              </a:solidFill>
              <a:latin typeface="Calibri"/>
              <a:ea typeface="Calibri"/>
              <a:cs typeface="Calibri"/>
              <a:sym typeface="Calibri"/>
            </a:endParaRPr>
          </a:p>
          <a:p>
            <a:pPr marL="292100" marR="0" lvl="0" indent="-190500" algn="ctr" rtl="0">
              <a:lnSpc>
                <a:spcPct val="90000"/>
              </a:lnSpc>
              <a:spcBef>
                <a:spcPts val="400"/>
              </a:spcBef>
              <a:spcAft>
                <a:spcPts val="0"/>
              </a:spcAft>
              <a:buClr>
                <a:srgbClr val="3F3F3F"/>
              </a:buClr>
              <a:buSzPts val="2300"/>
              <a:buFont typeface="Arial"/>
              <a:buNone/>
            </a:pPr>
            <a:r>
              <a:rPr lang="en-US" sz="2000" b="1" i="0" u="none" strike="noStrike" cap="none">
                <a:solidFill>
                  <a:srgbClr val="000000"/>
                </a:solidFill>
                <a:latin typeface="Calibri"/>
                <a:ea typeface="Calibri"/>
                <a:cs typeface="Calibri"/>
                <a:sym typeface="Calibri"/>
              </a:rPr>
              <a:t>p(t</a:t>
            </a:r>
            <a:r>
              <a:rPr lang="en-US" sz="2000" b="1" i="0" u="none" strike="noStrike" cap="none" baseline="-25000">
                <a:solidFill>
                  <a:srgbClr val="000000"/>
                </a:solidFill>
                <a:latin typeface="Calibri"/>
                <a:ea typeface="Calibri"/>
                <a:cs typeface="Calibri"/>
                <a:sym typeface="Calibri"/>
              </a:rPr>
              <a:t>3</a:t>
            </a:r>
            <a:r>
              <a:rPr lang="en-US" sz="2000" b="1" i="0" u="none" strike="noStrike" cap="none">
                <a:solidFill>
                  <a:srgbClr val="000000"/>
                </a:solidFill>
                <a:latin typeface="Calibri"/>
                <a:ea typeface="Calibri"/>
                <a:cs typeface="Calibri"/>
                <a:sym typeface="Calibri"/>
              </a:rPr>
              <a:t>|t</a:t>
            </a:r>
            <a:r>
              <a:rPr lang="en-US" sz="2000" b="1" i="0" u="none" strike="noStrike" cap="none" baseline="-25000">
                <a:solidFill>
                  <a:srgbClr val="000000"/>
                </a:solidFill>
                <a:latin typeface="Calibri"/>
                <a:ea typeface="Calibri"/>
                <a:cs typeface="Calibri"/>
                <a:sym typeface="Calibri"/>
              </a:rPr>
              <a:t>2</a:t>
            </a:r>
            <a:r>
              <a:rPr lang="en-US" sz="2000" b="1" i="0" u="none" strike="noStrike" cap="none">
                <a:solidFill>
                  <a:srgbClr val="000000"/>
                </a:solidFill>
                <a:latin typeface="Calibri"/>
                <a:ea typeface="Calibri"/>
                <a:cs typeface="Calibri"/>
                <a:sym typeface="Calibri"/>
              </a:rPr>
              <a:t>) ×</a:t>
            </a:r>
            <a:endParaRPr sz="2000" b="1" i="0" u="none" strike="noStrike" cap="none">
              <a:solidFill>
                <a:srgbClr val="000000"/>
              </a:solidFill>
              <a:latin typeface="Calibri"/>
              <a:ea typeface="Calibri"/>
              <a:cs typeface="Calibri"/>
              <a:sym typeface="Calibri"/>
            </a:endParaRPr>
          </a:p>
          <a:p>
            <a:pPr marL="292100" marR="0" lvl="0" indent="-190500" algn="ctr" rtl="0">
              <a:lnSpc>
                <a:spcPct val="90000"/>
              </a:lnSpc>
              <a:spcBef>
                <a:spcPts val="400"/>
              </a:spcBef>
              <a:spcAft>
                <a:spcPts val="0"/>
              </a:spcAft>
              <a:buClr>
                <a:srgbClr val="3F3F3F"/>
              </a:buClr>
              <a:buSzPts val="2300"/>
              <a:buFont typeface="Arial"/>
              <a:buNone/>
            </a:pPr>
            <a:r>
              <a:rPr lang="en-US" sz="2000" b="1" i="0" u="none" strike="noStrike" cap="none">
                <a:solidFill>
                  <a:srgbClr val="000000"/>
                </a:solidFill>
                <a:latin typeface="Calibri"/>
                <a:ea typeface="Calibri"/>
                <a:cs typeface="Calibri"/>
                <a:sym typeface="Calibri"/>
              </a:rPr>
              <a:t>p(w</a:t>
            </a:r>
            <a:r>
              <a:rPr lang="en-US" sz="2000" b="1" i="0" u="none" strike="noStrike" cap="none" baseline="-25000">
                <a:solidFill>
                  <a:srgbClr val="000000"/>
                </a:solidFill>
                <a:latin typeface="Calibri"/>
                <a:ea typeface="Calibri"/>
                <a:cs typeface="Calibri"/>
                <a:sym typeface="Calibri"/>
              </a:rPr>
              <a:t>2</a:t>
            </a:r>
            <a:r>
              <a:rPr lang="en-US" sz="2000" b="1" i="0" u="none" strike="noStrike" cap="none">
                <a:solidFill>
                  <a:srgbClr val="000000"/>
                </a:solidFill>
                <a:latin typeface="Calibri"/>
                <a:ea typeface="Calibri"/>
                <a:cs typeface="Calibri"/>
                <a:sym typeface="Calibri"/>
              </a:rPr>
              <a:t>|t</a:t>
            </a:r>
            <a:r>
              <a:rPr lang="en-US" sz="2000" b="1" i="0" u="none" strike="noStrike" cap="none" baseline="-25000">
                <a:solidFill>
                  <a:srgbClr val="000000"/>
                </a:solidFill>
                <a:latin typeface="Calibri"/>
                <a:ea typeface="Calibri"/>
                <a:cs typeface="Calibri"/>
                <a:sym typeface="Calibri"/>
              </a:rPr>
              <a:t>2</a:t>
            </a:r>
            <a:r>
              <a:rPr lang="en-US" sz="2000" b="1" i="0" u="none" strike="noStrike" cap="none">
                <a:solidFill>
                  <a:srgbClr val="000000"/>
                </a:solidFill>
                <a:latin typeface="Calibri"/>
                <a:ea typeface="Calibri"/>
                <a:cs typeface="Calibri"/>
                <a:sym typeface="Calibri"/>
              </a:rPr>
              <a:t>) ×</a:t>
            </a:r>
            <a:endParaRPr sz="2000" b="1" i="0" u="none" strike="noStrike" cap="none">
              <a:solidFill>
                <a:srgbClr val="000000"/>
              </a:solidFill>
              <a:latin typeface="Calibri"/>
              <a:ea typeface="Calibri"/>
              <a:cs typeface="Calibri"/>
              <a:sym typeface="Calibri"/>
            </a:endParaRPr>
          </a:p>
          <a:p>
            <a:pPr marL="292100" marR="0" lvl="0" indent="-190500" algn="ctr" rtl="0">
              <a:lnSpc>
                <a:spcPct val="90000"/>
              </a:lnSpc>
              <a:spcBef>
                <a:spcPts val="400"/>
              </a:spcBef>
              <a:spcAft>
                <a:spcPts val="0"/>
              </a:spcAft>
              <a:buClr>
                <a:srgbClr val="3F3F3F"/>
              </a:buClr>
              <a:buSzPts val="2300"/>
              <a:buFont typeface="Arial"/>
              <a:buNone/>
            </a:pPr>
            <a:r>
              <a:rPr lang="en-US" sz="2000" b="1" i="0" u="none" strike="noStrike" cap="none">
                <a:solidFill>
                  <a:srgbClr val="000000"/>
                </a:solidFill>
                <a:latin typeface="Calibri"/>
                <a:ea typeface="Calibri"/>
                <a:cs typeface="Calibri"/>
                <a:sym typeface="Calibri"/>
              </a:rPr>
              <a:t>p(t</a:t>
            </a:r>
            <a:r>
              <a:rPr lang="en-US" sz="2000" b="1" i="0" u="none" strike="noStrike" cap="none" baseline="-25000">
                <a:solidFill>
                  <a:srgbClr val="000000"/>
                </a:solidFill>
                <a:latin typeface="Calibri"/>
                <a:ea typeface="Calibri"/>
                <a:cs typeface="Calibri"/>
                <a:sym typeface="Calibri"/>
              </a:rPr>
              <a:t>2</a:t>
            </a:r>
            <a:r>
              <a:rPr lang="en-US" sz="2000" b="1" i="0" u="none" strike="noStrike" cap="none">
                <a:solidFill>
                  <a:srgbClr val="000000"/>
                </a:solidFill>
                <a:latin typeface="Calibri"/>
                <a:ea typeface="Calibri"/>
                <a:cs typeface="Calibri"/>
                <a:sym typeface="Calibri"/>
              </a:rPr>
              <a:t>|t</a:t>
            </a:r>
            <a:r>
              <a:rPr lang="en-US" sz="2000" b="1" i="0" u="none" strike="noStrike" cap="none" baseline="-25000">
                <a:solidFill>
                  <a:srgbClr val="000000"/>
                </a:solidFill>
                <a:latin typeface="Calibri"/>
                <a:ea typeface="Calibri"/>
                <a:cs typeface="Calibri"/>
                <a:sym typeface="Calibri"/>
              </a:rPr>
              <a:t>1</a:t>
            </a:r>
            <a:r>
              <a:rPr lang="en-US" sz="2000" b="1" i="0" u="none" strike="noStrike" cap="none">
                <a:solidFill>
                  <a:srgbClr val="000000"/>
                </a:solidFill>
                <a:latin typeface="Calibri"/>
                <a:ea typeface="Calibri"/>
                <a:cs typeface="Calibri"/>
                <a:sym typeface="Calibri"/>
              </a:rPr>
              <a:t>) ×</a:t>
            </a:r>
            <a:endParaRPr sz="2000" b="1" i="0" u="none" strike="noStrike" cap="none">
              <a:solidFill>
                <a:srgbClr val="000000"/>
              </a:solidFill>
              <a:latin typeface="Calibri"/>
              <a:ea typeface="Calibri"/>
              <a:cs typeface="Calibri"/>
              <a:sym typeface="Calibri"/>
            </a:endParaRPr>
          </a:p>
          <a:p>
            <a:pPr marL="292100" marR="0" lvl="0" indent="-190500" algn="ctr" rtl="0">
              <a:lnSpc>
                <a:spcPct val="90000"/>
              </a:lnSpc>
              <a:spcBef>
                <a:spcPts val="400"/>
              </a:spcBef>
              <a:spcAft>
                <a:spcPts val="0"/>
              </a:spcAft>
              <a:buClr>
                <a:srgbClr val="3F3F3F"/>
              </a:buClr>
              <a:buSzPts val="2300"/>
              <a:buFont typeface="Arial"/>
              <a:buNone/>
            </a:pPr>
            <a:r>
              <a:rPr lang="en-US" sz="2000" b="1" i="0" u="none" strike="noStrike" cap="none">
                <a:solidFill>
                  <a:srgbClr val="000000"/>
                </a:solidFill>
                <a:latin typeface="Calibri"/>
                <a:ea typeface="Calibri"/>
                <a:cs typeface="Calibri"/>
                <a:sym typeface="Calibri"/>
              </a:rPr>
              <a:t>p(w</a:t>
            </a:r>
            <a:r>
              <a:rPr lang="en-US" sz="2000" b="1" i="0" u="none" strike="noStrike" cap="none" baseline="-25000">
                <a:solidFill>
                  <a:srgbClr val="000000"/>
                </a:solidFill>
                <a:latin typeface="Calibri"/>
                <a:ea typeface="Calibri"/>
                <a:cs typeface="Calibri"/>
                <a:sym typeface="Calibri"/>
              </a:rPr>
              <a:t>1</a:t>
            </a:r>
            <a:r>
              <a:rPr lang="en-US" sz="2000" b="1" i="0" u="none" strike="noStrike" cap="none">
                <a:solidFill>
                  <a:srgbClr val="000000"/>
                </a:solidFill>
                <a:latin typeface="Calibri"/>
                <a:ea typeface="Calibri"/>
                <a:cs typeface="Calibri"/>
                <a:sym typeface="Calibri"/>
              </a:rPr>
              <a:t>|t</a:t>
            </a:r>
            <a:r>
              <a:rPr lang="en-US" sz="2000" b="1" i="0" u="none" strike="noStrike" cap="none" baseline="-25000">
                <a:solidFill>
                  <a:srgbClr val="000000"/>
                </a:solidFill>
                <a:latin typeface="Calibri"/>
                <a:ea typeface="Calibri"/>
                <a:cs typeface="Calibri"/>
                <a:sym typeface="Calibri"/>
              </a:rPr>
              <a:t>1</a:t>
            </a:r>
            <a:r>
              <a:rPr lang="en-US" sz="2000" b="1" i="0" u="none" strike="noStrike" cap="none">
                <a:solidFill>
                  <a:srgbClr val="000000"/>
                </a:solidFill>
                <a:latin typeface="Calibri"/>
                <a:ea typeface="Calibri"/>
                <a:cs typeface="Calibri"/>
                <a:sym typeface="Calibri"/>
              </a:rPr>
              <a:t>) ×</a:t>
            </a:r>
            <a:endParaRPr sz="2000" b="1" i="0" u="none" strike="noStrike" cap="none">
              <a:solidFill>
                <a:srgbClr val="000000"/>
              </a:solidFill>
              <a:latin typeface="Calibri"/>
              <a:ea typeface="Calibri"/>
              <a:cs typeface="Calibri"/>
              <a:sym typeface="Calibri"/>
            </a:endParaRPr>
          </a:p>
          <a:p>
            <a:pPr marL="292100" marR="0" lvl="0" indent="-190500" algn="ctr" rtl="0">
              <a:lnSpc>
                <a:spcPct val="90000"/>
              </a:lnSpc>
              <a:spcBef>
                <a:spcPts val="400"/>
              </a:spcBef>
              <a:spcAft>
                <a:spcPts val="0"/>
              </a:spcAft>
              <a:buClr>
                <a:srgbClr val="3F3F3F"/>
              </a:buClr>
              <a:buSzPts val="2300"/>
              <a:buFont typeface="Arial"/>
              <a:buNone/>
            </a:pPr>
            <a:r>
              <a:rPr lang="en-US" sz="2000" b="1" i="0" u="none" strike="noStrike" cap="none">
                <a:solidFill>
                  <a:srgbClr val="000000"/>
                </a:solidFill>
                <a:latin typeface="Calibri"/>
                <a:ea typeface="Calibri"/>
                <a:cs typeface="Calibri"/>
                <a:sym typeface="Calibri"/>
              </a:rPr>
              <a:t>p(t</a:t>
            </a:r>
            <a:r>
              <a:rPr lang="en-US" sz="2000" b="1" i="0" u="none" strike="noStrike" cap="none" baseline="-25000">
                <a:solidFill>
                  <a:srgbClr val="000000"/>
                </a:solidFill>
                <a:latin typeface="Calibri"/>
                <a:ea typeface="Calibri"/>
                <a:cs typeface="Calibri"/>
                <a:sym typeface="Calibri"/>
              </a:rPr>
              <a:t>1</a:t>
            </a:r>
            <a:r>
              <a:rPr lang="en-US" sz="2000" b="1" i="0" u="none" strike="noStrike" cap="none">
                <a:solidFill>
                  <a:srgbClr val="000000"/>
                </a:solidFill>
                <a:latin typeface="Calibri"/>
                <a:ea typeface="Calibri"/>
                <a:cs typeface="Calibri"/>
                <a:sym typeface="Calibri"/>
              </a:rPr>
              <a:t>)</a:t>
            </a:r>
            <a:endParaRPr sz="2000" b="1"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6400707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6"/>
          <p:cNvSpPr txBox="1">
            <a:spLocks noGrp="1"/>
          </p:cNvSpPr>
          <p:nvPr>
            <p:ph type="title"/>
          </p:nvPr>
        </p:nvSpPr>
        <p:spPr>
          <a:xfrm>
            <a:off x="2152650" y="365125"/>
            <a:ext cx="7886700" cy="13254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rgbClr val="75114A"/>
              </a:buClr>
              <a:buSzPts val="3700"/>
              <a:buFont typeface="Calibri"/>
              <a:buNone/>
            </a:pPr>
            <a:r>
              <a:rPr lang="en-US" sz="3700" b="0" i="0" u="none" strike="noStrike" cap="none">
                <a:solidFill>
                  <a:srgbClr val="75114A"/>
                </a:solidFill>
                <a:latin typeface="Calibri"/>
                <a:ea typeface="Calibri"/>
                <a:cs typeface="Calibri"/>
                <a:sym typeface="Calibri"/>
              </a:rPr>
              <a:t>Hidden Markov Model</a:t>
            </a:r>
            <a:endParaRPr sz="3700" b="0" i="0" u="none" strike="noStrike" cap="none">
              <a:solidFill>
                <a:srgbClr val="75114A"/>
              </a:solidFill>
              <a:latin typeface="Calibri"/>
              <a:ea typeface="Calibri"/>
              <a:cs typeface="Calibri"/>
              <a:sym typeface="Calibri"/>
            </a:endParaRPr>
          </a:p>
        </p:txBody>
      </p:sp>
      <p:sp>
        <p:nvSpPr>
          <p:cNvPr id="320" name="Google Shape;320;p26"/>
          <p:cNvSpPr/>
          <p:nvPr/>
        </p:nvSpPr>
        <p:spPr>
          <a:xfrm>
            <a:off x="2733562" y="2653078"/>
            <a:ext cx="820200" cy="907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76200" tIns="76200" rIns="76200" bIns="76200" anchor="ctr" anchorCtr="0">
            <a:noAutofit/>
          </a:bodyPr>
          <a:lstStyle/>
          <a:p>
            <a:pPr marL="0" marR="0" lvl="0" indent="0" algn="ctr" rtl="0">
              <a:lnSpc>
                <a:spcPct val="100000"/>
              </a:lnSpc>
              <a:spcBef>
                <a:spcPts val="0"/>
              </a:spcBef>
              <a:spcAft>
                <a:spcPts val="0"/>
              </a:spcAft>
              <a:buNone/>
            </a:pPr>
            <a:r>
              <a:rPr lang="en-US" sz="2500" b="0" i="0" u="none" strike="noStrike" cap="none">
                <a:solidFill>
                  <a:srgbClr val="000000"/>
                </a:solidFill>
                <a:latin typeface="Ubuntu"/>
                <a:ea typeface="Ubuntu"/>
                <a:cs typeface="Ubuntu"/>
                <a:sym typeface="Ubuntu"/>
              </a:rPr>
              <a:t>t</a:t>
            </a:r>
            <a:r>
              <a:rPr lang="en-US" sz="2500" b="0" i="0" u="none" strike="noStrike" cap="none" baseline="-25000">
                <a:solidFill>
                  <a:srgbClr val="000000"/>
                </a:solidFill>
                <a:latin typeface="Ubuntu"/>
                <a:ea typeface="Ubuntu"/>
                <a:cs typeface="Ubuntu"/>
                <a:sym typeface="Ubuntu"/>
              </a:rPr>
              <a:t>0</a:t>
            </a:r>
            <a:endParaRPr sz="2500" b="0" i="0" u="none" strike="noStrike" cap="none" baseline="-25000">
              <a:solidFill>
                <a:srgbClr val="000000"/>
              </a:solidFill>
              <a:latin typeface="Ubuntu"/>
              <a:ea typeface="Ubuntu"/>
              <a:cs typeface="Ubuntu"/>
              <a:sym typeface="Ubuntu"/>
            </a:endParaRPr>
          </a:p>
        </p:txBody>
      </p:sp>
      <p:sp>
        <p:nvSpPr>
          <p:cNvPr id="321" name="Google Shape;321;p26"/>
          <p:cNvSpPr/>
          <p:nvPr/>
        </p:nvSpPr>
        <p:spPr>
          <a:xfrm>
            <a:off x="4582197" y="2653078"/>
            <a:ext cx="820200" cy="907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76200" tIns="76200" rIns="76200" bIns="76200" anchor="ctr" anchorCtr="0">
            <a:noAutofit/>
          </a:bodyPr>
          <a:lstStyle/>
          <a:p>
            <a:pPr marL="0" marR="0" lvl="0" indent="0" algn="ctr" rtl="0">
              <a:lnSpc>
                <a:spcPct val="100000"/>
              </a:lnSpc>
              <a:spcBef>
                <a:spcPts val="0"/>
              </a:spcBef>
              <a:spcAft>
                <a:spcPts val="0"/>
              </a:spcAft>
              <a:buNone/>
            </a:pPr>
            <a:r>
              <a:rPr lang="en-US" sz="2500" b="0" i="0" u="none" strike="noStrike" cap="none">
                <a:solidFill>
                  <a:srgbClr val="000000"/>
                </a:solidFill>
                <a:latin typeface="Ubuntu"/>
                <a:ea typeface="Ubuntu"/>
                <a:cs typeface="Ubuntu"/>
                <a:sym typeface="Ubuntu"/>
              </a:rPr>
              <a:t>t</a:t>
            </a:r>
            <a:r>
              <a:rPr lang="en-US" sz="2500" b="0" i="0" u="none" strike="noStrike" cap="none" baseline="-25000">
                <a:solidFill>
                  <a:srgbClr val="000000"/>
                </a:solidFill>
                <a:latin typeface="Ubuntu"/>
                <a:ea typeface="Ubuntu"/>
                <a:cs typeface="Ubuntu"/>
                <a:sym typeface="Ubuntu"/>
              </a:rPr>
              <a:t>1</a:t>
            </a:r>
            <a:endParaRPr sz="2500" b="0" i="0" u="none" strike="noStrike" cap="none" baseline="-25000">
              <a:solidFill>
                <a:srgbClr val="000000"/>
              </a:solidFill>
              <a:latin typeface="Ubuntu"/>
              <a:ea typeface="Ubuntu"/>
              <a:cs typeface="Ubuntu"/>
              <a:sym typeface="Ubuntu"/>
            </a:endParaRPr>
          </a:p>
        </p:txBody>
      </p:sp>
      <p:sp>
        <p:nvSpPr>
          <p:cNvPr id="322" name="Google Shape;322;p26"/>
          <p:cNvSpPr/>
          <p:nvPr/>
        </p:nvSpPr>
        <p:spPr>
          <a:xfrm>
            <a:off x="6430831" y="2653078"/>
            <a:ext cx="820200" cy="907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76200" tIns="76200" rIns="76200" bIns="76200" anchor="ctr" anchorCtr="0">
            <a:noAutofit/>
          </a:bodyPr>
          <a:lstStyle/>
          <a:p>
            <a:pPr marL="0" marR="0" lvl="0" indent="0" algn="ctr" rtl="0">
              <a:lnSpc>
                <a:spcPct val="100000"/>
              </a:lnSpc>
              <a:spcBef>
                <a:spcPts val="0"/>
              </a:spcBef>
              <a:spcAft>
                <a:spcPts val="0"/>
              </a:spcAft>
              <a:buNone/>
            </a:pPr>
            <a:r>
              <a:rPr lang="en-US" sz="2500" b="0" i="0" u="none" strike="noStrike" cap="none">
                <a:solidFill>
                  <a:srgbClr val="000000"/>
                </a:solidFill>
                <a:latin typeface="Ubuntu"/>
                <a:ea typeface="Ubuntu"/>
                <a:cs typeface="Ubuntu"/>
                <a:sym typeface="Ubuntu"/>
              </a:rPr>
              <a:t>t</a:t>
            </a:r>
            <a:r>
              <a:rPr lang="en-US" sz="2500" b="0" i="0" u="none" strike="noStrike" cap="none" baseline="-25000">
                <a:solidFill>
                  <a:srgbClr val="000000"/>
                </a:solidFill>
                <a:latin typeface="Ubuntu"/>
                <a:ea typeface="Ubuntu"/>
                <a:cs typeface="Ubuntu"/>
                <a:sym typeface="Ubuntu"/>
              </a:rPr>
              <a:t>2</a:t>
            </a:r>
            <a:endParaRPr sz="2500" b="0" i="0" u="none" strike="noStrike" cap="none" baseline="-25000">
              <a:solidFill>
                <a:srgbClr val="000000"/>
              </a:solidFill>
              <a:latin typeface="Ubuntu"/>
              <a:ea typeface="Ubuntu"/>
              <a:cs typeface="Ubuntu"/>
              <a:sym typeface="Ubuntu"/>
            </a:endParaRPr>
          </a:p>
        </p:txBody>
      </p:sp>
      <p:sp>
        <p:nvSpPr>
          <p:cNvPr id="323" name="Google Shape;323;p26"/>
          <p:cNvSpPr/>
          <p:nvPr/>
        </p:nvSpPr>
        <p:spPr>
          <a:xfrm>
            <a:off x="8349632" y="2653078"/>
            <a:ext cx="820200" cy="907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76200" tIns="76200" rIns="76200" bIns="76200" anchor="ctr" anchorCtr="0">
            <a:noAutofit/>
          </a:bodyPr>
          <a:lstStyle/>
          <a:p>
            <a:pPr marL="0" marR="0" lvl="0" indent="0" algn="ctr" rtl="0">
              <a:lnSpc>
                <a:spcPct val="100000"/>
              </a:lnSpc>
              <a:spcBef>
                <a:spcPts val="0"/>
              </a:spcBef>
              <a:spcAft>
                <a:spcPts val="0"/>
              </a:spcAft>
              <a:buNone/>
            </a:pPr>
            <a:r>
              <a:rPr lang="en-US" sz="2500" b="0" i="0" u="none" strike="noStrike" cap="none">
                <a:solidFill>
                  <a:srgbClr val="000000"/>
                </a:solidFill>
                <a:latin typeface="Ubuntu"/>
                <a:ea typeface="Ubuntu"/>
                <a:cs typeface="Ubuntu"/>
                <a:sym typeface="Ubuntu"/>
              </a:rPr>
              <a:t>t</a:t>
            </a:r>
            <a:r>
              <a:rPr lang="en-US" sz="2500" b="0" i="0" u="none" strike="noStrike" cap="none" baseline="-25000">
                <a:solidFill>
                  <a:srgbClr val="000000"/>
                </a:solidFill>
                <a:latin typeface="Ubuntu"/>
                <a:ea typeface="Ubuntu"/>
                <a:cs typeface="Ubuntu"/>
                <a:sym typeface="Ubuntu"/>
              </a:rPr>
              <a:t>3</a:t>
            </a:r>
            <a:endParaRPr sz="2500" b="0" i="0" u="none" strike="noStrike" cap="none" baseline="-25000">
              <a:solidFill>
                <a:srgbClr val="000000"/>
              </a:solidFill>
              <a:latin typeface="Ubuntu"/>
              <a:ea typeface="Ubuntu"/>
              <a:cs typeface="Ubuntu"/>
              <a:sym typeface="Ubuntu"/>
            </a:endParaRPr>
          </a:p>
        </p:txBody>
      </p:sp>
      <p:sp>
        <p:nvSpPr>
          <p:cNvPr id="324" name="Google Shape;324;p26"/>
          <p:cNvSpPr/>
          <p:nvPr/>
        </p:nvSpPr>
        <p:spPr>
          <a:xfrm>
            <a:off x="4582197" y="4406484"/>
            <a:ext cx="820200" cy="907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76200" tIns="76200" rIns="76200" bIns="76200" anchor="ctr" anchorCtr="0">
            <a:noAutofit/>
          </a:bodyPr>
          <a:lstStyle/>
          <a:p>
            <a:pPr marL="0" marR="0" lvl="0" indent="0" algn="ctr" rtl="0">
              <a:lnSpc>
                <a:spcPct val="100000"/>
              </a:lnSpc>
              <a:spcBef>
                <a:spcPts val="0"/>
              </a:spcBef>
              <a:spcAft>
                <a:spcPts val="0"/>
              </a:spcAft>
              <a:buNone/>
            </a:pPr>
            <a:r>
              <a:rPr lang="en-US" sz="2500" b="0" i="0" u="none" strike="noStrike" cap="none">
                <a:solidFill>
                  <a:srgbClr val="000000"/>
                </a:solidFill>
                <a:latin typeface="Ubuntu"/>
                <a:ea typeface="Ubuntu"/>
                <a:cs typeface="Ubuntu"/>
                <a:sym typeface="Ubuntu"/>
              </a:rPr>
              <a:t>w</a:t>
            </a:r>
            <a:r>
              <a:rPr lang="en-US" sz="2500" b="0" i="0" u="none" strike="noStrike" cap="none" baseline="-25000">
                <a:solidFill>
                  <a:srgbClr val="000000"/>
                </a:solidFill>
                <a:latin typeface="Ubuntu"/>
                <a:ea typeface="Ubuntu"/>
                <a:cs typeface="Ubuntu"/>
                <a:sym typeface="Ubuntu"/>
              </a:rPr>
              <a:t>1</a:t>
            </a:r>
            <a:endParaRPr sz="2500" b="0" i="0" u="none" strike="noStrike" cap="none" baseline="-25000">
              <a:solidFill>
                <a:srgbClr val="000000"/>
              </a:solidFill>
              <a:latin typeface="Ubuntu"/>
              <a:ea typeface="Ubuntu"/>
              <a:cs typeface="Ubuntu"/>
              <a:sym typeface="Ubuntu"/>
            </a:endParaRPr>
          </a:p>
        </p:txBody>
      </p:sp>
      <p:sp>
        <p:nvSpPr>
          <p:cNvPr id="325" name="Google Shape;325;p26"/>
          <p:cNvSpPr/>
          <p:nvPr/>
        </p:nvSpPr>
        <p:spPr>
          <a:xfrm>
            <a:off x="6430820" y="4406484"/>
            <a:ext cx="820200" cy="907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76200" tIns="76200" rIns="76200" bIns="76200" anchor="ctr" anchorCtr="0">
            <a:noAutofit/>
          </a:bodyPr>
          <a:lstStyle/>
          <a:p>
            <a:pPr marL="0" marR="0" lvl="0" indent="0" algn="l" rtl="0">
              <a:lnSpc>
                <a:spcPct val="100000"/>
              </a:lnSpc>
              <a:spcBef>
                <a:spcPts val="0"/>
              </a:spcBef>
              <a:spcAft>
                <a:spcPts val="0"/>
              </a:spcAft>
              <a:buNone/>
            </a:pPr>
            <a:r>
              <a:rPr lang="en-US" sz="2500" b="0" i="0" u="none" strike="noStrike" cap="none">
                <a:solidFill>
                  <a:srgbClr val="000000"/>
                </a:solidFill>
                <a:latin typeface="Ubuntu"/>
                <a:ea typeface="Ubuntu"/>
                <a:cs typeface="Ubuntu"/>
                <a:sym typeface="Ubuntu"/>
              </a:rPr>
              <a:t>w</a:t>
            </a:r>
            <a:r>
              <a:rPr lang="en-US" sz="2500" b="0" i="0" u="none" strike="noStrike" cap="none" baseline="-25000">
                <a:solidFill>
                  <a:srgbClr val="000000"/>
                </a:solidFill>
                <a:latin typeface="Ubuntu"/>
                <a:ea typeface="Ubuntu"/>
                <a:cs typeface="Ubuntu"/>
                <a:sym typeface="Ubuntu"/>
              </a:rPr>
              <a:t>2</a:t>
            </a:r>
            <a:endParaRPr sz="2500" b="0" i="0" u="none" strike="noStrike" cap="none" baseline="-25000">
              <a:solidFill>
                <a:srgbClr val="000000"/>
              </a:solidFill>
              <a:latin typeface="Ubuntu"/>
              <a:ea typeface="Ubuntu"/>
              <a:cs typeface="Ubuntu"/>
              <a:sym typeface="Ubuntu"/>
            </a:endParaRPr>
          </a:p>
        </p:txBody>
      </p:sp>
      <p:sp>
        <p:nvSpPr>
          <p:cNvPr id="326" name="Google Shape;326;p26"/>
          <p:cNvSpPr/>
          <p:nvPr/>
        </p:nvSpPr>
        <p:spPr>
          <a:xfrm>
            <a:off x="8349622" y="4406484"/>
            <a:ext cx="820200" cy="907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76200" tIns="76200" rIns="76200" bIns="76200" anchor="ctr" anchorCtr="0">
            <a:noAutofit/>
          </a:bodyPr>
          <a:lstStyle/>
          <a:p>
            <a:pPr marL="0" marR="0" lvl="0" indent="0" algn="ctr" rtl="0">
              <a:lnSpc>
                <a:spcPct val="100000"/>
              </a:lnSpc>
              <a:spcBef>
                <a:spcPts val="0"/>
              </a:spcBef>
              <a:spcAft>
                <a:spcPts val="0"/>
              </a:spcAft>
              <a:buNone/>
            </a:pPr>
            <a:r>
              <a:rPr lang="en-US" sz="2500" b="0" i="0" u="none" strike="noStrike" cap="none">
                <a:solidFill>
                  <a:srgbClr val="000000"/>
                </a:solidFill>
                <a:latin typeface="Ubuntu"/>
                <a:ea typeface="Ubuntu"/>
                <a:cs typeface="Ubuntu"/>
                <a:sym typeface="Ubuntu"/>
              </a:rPr>
              <a:t>w</a:t>
            </a:r>
            <a:r>
              <a:rPr lang="en-US" sz="2500" b="0" i="0" u="none" strike="noStrike" cap="none" baseline="-25000">
                <a:solidFill>
                  <a:srgbClr val="000000"/>
                </a:solidFill>
                <a:latin typeface="Ubuntu"/>
                <a:ea typeface="Ubuntu"/>
                <a:cs typeface="Ubuntu"/>
                <a:sym typeface="Ubuntu"/>
              </a:rPr>
              <a:t>3</a:t>
            </a:r>
            <a:endParaRPr sz="2500" b="0" i="0" u="none" strike="noStrike" cap="none" baseline="-25000">
              <a:solidFill>
                <a:srgbClr val="000000"/>
              </a:solidFill>
              <a:latin typeface="Ubuntu"/>
              <a:ea typeface="Ubuntu"/>
              <a:cs typeface="Ubuntu"/>
              <a:sym typeface="Ubuntu"/>
            </a:endParaRPr>
          </a:p>
        </p:txBody>
      </p:sp>
      <p:cxnSp>
        <p:nvCxnSpPr>
          <p:cNvPr id="327" name="Google Shape;327;p26"/>
          <p:cNvCxnSpPr>
            <a:stCxn id="320" idx="6"/>
            <a:endCxn id="321" idx="2"/>
          </p:cNvCxnSpPr>
          <p:nvPr/>
        </p:nvCxnSpPr>
        <p:spPr>
          <a:xfrm>
            <a:off x="3553762" y="3106978"/>
            <a:ext cx="1028400" cy="0"/>
          </a:xfrm>
          <a:prstGeom prst="straightConnector1">
            <a:avLst/>
          </a:prstGeom>
          <a:noFill/>
          <a:ln w="28575" cap="flat" cmpd="sng">
            <a:solidFill>
              <a:schemeClr val="dk2"/>
            </a:solidFill>
            <a:prstDash val="solid"/>
            <a:round/>
            <a:headEnd type="none" w="sm" len="sm"/>
            <a:tailEnd type="triangle" w="lg" len="lg"/>
          </a:ln>
        </p:spPr>
      </p:cxnSp>
      <p:cxnSp>
        <p:nvCxnSpPr>
          <p:cNvPr id="328" name="Google Shape;328;p26"/>
          <p:cNvCxnSpPr>
            <a:stCxn id="321" idx="6"/>
            <a:endCxn id="322" idx="2"/>
          </p:cNvCxnSpPr>
          <p:nvPr/>
        </p:nvCxnSpPr>
        <p:spPr>
          <a:xfrm>
            <a:off x="5402397" y="3106978"/>
            <a:ext cx="1028400" cy="0"/>
          </a:xfrm>
          <a:prstGeom prst="straightConnector1">
            <a:avLst/>
          </a:prstGeom>
          <a:noFill/>
          <a:ln w="28575" cap="flat" cmpd="sng">
            <a:solidFill>
              <a:schemeClr val="dk2"/>
            </a:solidFill>
            <a:prstDash val="solid"/>
            <a:round/>
            <a:headEnd type="none" w="sm" len="sm"/>
            <a:tailEnd type="triangle" w="lg" len="lg"/>
          </a:ln>
        </p:spPr>
      </p:cxnSp>
      <p:cxnSp>
        <p:nvCxnSpPr>
          <p:cNvPr id="329" name="Google Shape;329;p26"/>
          <p:cNvCxnSpPr>
            <a:stCxn id="322" idx="6"/>
            <a:endCxn id="323" idx="2"/>
          </p:cNvCxnSpPr>
          <p:nvPr/>
        </p:nvCxnSpPr>
        <p:spPr>
          <a:xfrm>
            <a:off x="7251031" y="3106978"/>
            <a:ext cx="1098600" cy="0"/>
          </a:xfrm>
          <a:prstGeom prst="straightConnector1">
            <a:avLst/>
          </a:prstGeom>
          <a:noFill/>
          <a:ln w="28575" cap="flat" cmpd="sng">
            <a:solidFill>
              <a:schemeClr val="dk2"/>
            </a:solidFill>
            <a:prstDash val="solid"/>
            <a:round/>
            <a:headEnd type="none" w="sm" len="sm"/>
            <a:tailEnd type="triangle" w="lg" len="lg"/>
          </a:ln>
        </p:spPr>
      </p:cxnSp>
      <p:cxnSp>
        <p:nvCxnSpPr>
          <p:cNvPr id="330" name="Google Shape;330;p26"/>
          <p:cNvCxnSpPr>
            <a:stCxn id="321" idx="4"/>
            <a:endCxn id="324" idx="0"/>
          </p:cNvCxnSpPr>
          <p:nvPr/>
        </p:nvCxnSpPr>
        <p:spPr>
          <a:xfrm>
            <a:off x="4992297" y="3560878"/>
            <a:ext cx="0" cy="845700"/>
          </a:xfrm>
          <a:prstGeom prst="straightConnector1">
            <a:avLst/>
          </a:prstGeom>
          <a:noFill/>
          <a:ln w="28575" cap="flat" cmpd="sng">
            <a:solidFill>
              <a:schemeClr val="dk2"/>
            </a:solidFill>
            <a:prstDash val="solid"/>
            <a:round/>
            <a:headEnd type="none" w="sm" len="sm"/>
            <a:tailEnd type="triangle" w="lg" len="lg"/>
          </a:ln>
        </p:spPr>
      </p:cxnSp>
      <p:cxnSp>
        <p:nvCxnSpPr>
          <p:cNvPr id="331" name="Google Shape;331;p26"/>
          <p:cNvCxnSpPr>
            <a:stCxn id="322" idx="4"/>
            <a:endCxn id="325" idx="0"/>
          </p:cNvCxnSpPr>
          <p:nvPr/>
        </p:nvCxnSpPr>
        <p:spPr>
          <a:xfrm>
            <a:off x="6840931" y="3560878"/>
            <a:ext cx="0" cy="845700"/>
          </a:xfrm>
          <a:prstGeom prst="straightConnector1">
            <a:avLst/>
          </a:prstGeom>
          <a:noFill/>
          <a:ln w="28575" cap="flat" cmpd="sng">
            <a:solidFill>
              <a:schemeClr val="dk2"/>
            </a:solidFill>
            <a:prstDash val="solid"/>
            <a:round/>
            <a:headEnd type="none" w="sm" len="sm"/>
            <a:tailEnd type="triangle" w="lg" len="lg"/>
          </a:ln>
        </p:spPr>
      </p:cxnSp>
      <p:cxnSp>
        <p:nvCxnSpPr>
          <p:cNvPr id="332" name="Google Shape;332;p26"/>
          <p:cNvCxnSpPr>
            <a:stCxn id="323" idx="4"/>
            <a:endCxn id="326" idx="0"/>
          </p:cNvCxnSpPr>
          <p:nvPr/>
        </p:nvCxnSpPr>
        <p:spPr>
          <a:xfrm>
            <a:off x="8759732" y="3560878"/>
            <a:ext cx="0" cy="845700"/>
          </a:xfrm>
          <a:prstGeom prst="straightConnector1">
            <a:avLst/>
          </a:prstGeom>
          <a:noFill/>
          <a:ln w="28575" cap="flat" cmpd="sng">
            <a:solidFill>
              <a:schemeClr val="dk2"/>
            </a:solidFill>
            <a:prstDash val="solid"/>
            <a:round/>
            <a:headEnd type="none" w="sm" len="sm"/>
            <a:tailEnd type="triangle" w="lg" len="lg"/>
          </a:ln>
        </p:spPr>
      </p:cxnSp>
      <p:sp>
        <p:nvSpPr>
          <p:cNvPr id="333" name="Google Shape;333;p26"/>
          <p:cNvSpPr/>
          <p:nvPr/>
        </p:nvSpPr>
        <p:spPr>
          <a:xfrm>
            <a:off x="3609075" y="2022725"/>
            <a:ext cx="1317300" cy="788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76200" tIns="76200" rIns="76200" bIns="76200" anchor="ctr" anchorCtr="0">
            <a:noAutofit/>
          </a:bodyPr>
          <a:lstStyle/>
          <a:p>
            <a:pPr marL="0" marR="0" lvl="0" indent="0" algn="ctr" rtl="0">
              <a:lnSpc>
                <a:spcPct val="100000"/>
              </a:lnSpc>
              <a:spcBef>
                <a:spcPts val="0"/>
              </a:spcBef>
              <a:spcAft>
                <a:spcPts val="0"/>
              </a:spcAft>
              <a:buNone/>
            </a:pPr>
            <a:r>
              <a:rPr lang="en-US" sz="2500" b="0" i="0" u="none" strike="noStrike" cap="none">
                <a:solidFill>
                  <a:srgbClr val="000000"/>
                </a:solidFill>
                <a:latin typeface="Ubuntu"/>
                <a:ea typeface="Ubuntu"/>
                <a:cs typeface="Ubuntu"/>
                <a:sym typeface="Ubuntu"/>
              </a:rPr>
              <a:t>p(t</a:t>
            </a:r>
            <a:r>
              <a:rPr lang="en-US" sz="2500" b="0" i="0" u="none" strike="noStrike" cap="none" baseline="-25000">
                <a:solidFill>
                  <a:srgbClr val="000000"/>
                </a:solidFill>
                <a:latin typeface="Ubuntu"/>
                <a:ea typeface="Ubuntu"/>
                <a:cs typeface="Ubuntu"/>
                <a:sym typeface="Ubuntu"/>
              </a:rPr>
              <a:t>1</a:t>
            </a:r>
            <a:r>
              <a:rPr lang="en-US" sz="2500" b="0" i="0" u="none" strike="noStrike" cap="none">
                <a:solidFill>
                  <a:srgbClr val="000000"/>
                </a:solidFill>
                <a:latin typeface="Ubuntu"/>
                <a:ea typeface="Ubuntu"/>
                <a:cs typeface="Ubuntu"/>
                <a:sym typeface="Ubuntu"/>
              </a:rPr>
              <a:t>|t</a:t>
            </a:r>
            <a:r>
              <a:rPr lang="en-US" sz="2500" b="0" i="0" u="none" strike="noStrike" cap="none" baseline="-25000">
                <a:solidFill>
                  <a:srgbClr val="000000"/>
                </a:solidFill>
                <a:latin typeface="Ubuntu"/>
                <a:ea typeface="Ubuntu"/>
                <a:cs typeface="Ubuntu"/>
                <a:sym typeface="Ubuntu"/>
              </a:rPr>
              <a:t>0</a:t>
            </a:r>
            <a:r>
              <a:rPr lang="en-US" sz="2500" b="0" i="0" u="none" strike="noStrike" cap="none">
                <a:solidFill>
                  <a:srgbClr val="000000"/>
                </a:solidFill>
                <a:latin typeface="Ubuntu"/>
                <a:ea typeface="Ubuntu"/>
                <a:cs typeface="Ubuntu"/>
                <a:sym typeface="Ubuntu"/>
              </a:rPr>
              <a:t>)</a:t>
            </a:r>
            <a:endParaRPr sz="2500" b="0" i="0" u="none" strike="noStrike" cap="none">
              <a:solidFill>
                <a:srgbClr val="000000"/>
              </a:solidFill>
              <a:latin typeface="Ubuntu"/>
              <a:ea typeface="Ubuntu"/>
              <a:cs typeface="Ubuntu"/>
              <a:sym typeface="Ubuntu"/>
            </a:endParaRPr>
          </a:p>
        </p:txBody>
      </p:sp>
      <p:sp>
        <p:nvSpPr>
          <p:cNvPr id="334" name="Google Shape;334;p26"/>
          <p:cNvSpPr/>
          <p:nvPr/>
        </p:nvSpPr>
        <p:spPr>
          <a:xfrm>
            <a:off x="5292977" y="2004666"/>
            <a:ext cx="1317300" cy="788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76200" tIns="76200" rIns="76200" bIns="76200" anchor="ctr" anchorCtr="0">
            <a:noAutofit/>
          </a:bodyPr>
          <a:lstStyle/>
          <a:p>
            <a:pPr marL="0" marR="0" lvl="0" indent="0" algn="ctr" rtl="0">
              <a:lnSpc>
                <a:spcPct val="100000"/>
              </a:lnSpc>
              <a:spcBef>
                <a:spcPts val="0"/>
              </a:spcBef>
              <a:spcAft>
                <a:spcPts val="0"/>
              </a:spcAft>
              <a:buNone/>
            </a:pPr>
            <a:r>
              <a:rPr lang="en-US" sz="2500" b="0" i="0" u="none" strike="noStrike" cap="none">
                <a:solidFill>
                  <a:srgbClr val="000000"/>
                </a:solidFill>
                <a:latin typeface="Ubuntu"/>
                <a:ea typeface="Ubuntu"/>
                <a:cs typeface="Ubuntu"/>
                <a:sym typeface="Ubuntu"/>
              </a:rPr>
              <a:t>p(t</a:t>
            </a:r>
            <a:r>
              <a:rPr lang="en-US" sz="2500" b="0" i="0" u="none" strike="noStrike" cap="none" baseline="-25000">
                <a:solidFill>
                  <a:srgbClr val="000000"/>
                </a:solidFill>
                <a:latin typeface="Ubuntu"/>
                <a:ea typeface="Ubuntu"/>
                <a:cs typeface="Ubuntu"/>
                <a:sym typeface="Ubuntu"/>
              </a:rPr>
              <a:t>2</a:t>
            </a:r>
            <a:r>
              <a:rPr lang="en-US" sz="2500" b="0" i="0" u="none" strike="noStrike" cap="none">
                <a:solidFill>
                  <a:srgbClr val="000000"/>
                </a:solidFill>
                <a:latin typeface="Ubuntu"/>
                <a:ea typeface="Ubuntu"/>
                <a:cs typeface="Ubuntu"/>
                <a:sym typeface="Ubuntu"/>
              </a:rPr>
              <a:t>|t</a:t>
            </a:r>
            <a:r>
              <a:rPr lang="en-US" sz="2500" b="0" i="0" u="none" strike="noStrike" cap="none" baseline="-25000">
                <a:solidFill>
                  <a:srgbClr val="000000"/>
                </a:solidFill>
                <a:latin typeface="Ubuntu"/>
                <a:ea typeface="Ubuntu"/>
                <a:cs typeface="Ubuntu"/>
                <a:sym typeface="Ubuntu"/>
              </a:rPr>
              <a:t>1</a:t>
            </a:r>
            <a:r>
              <a:rPr lang="en-US" sz="2500" b="0" i="0" u="none" strike="noStrike" cap="none">
                <a:solidFill>
                  <a:srgbClr val="000000"/>
                </a:solidFill>
                <a:latin typeface="Ubuntu"/>
                <a:ea typeface="Ubuntu"/>
                <a:cs typeface="Ubuntu"/>
                <a:sym typeface="Ubuntu"/>
              </a:rPr>
              <a:t>)</a:t>
            </a:r>
            <a:endParaRPr sz="2500" b="0" i="0" u="none" strike="noStrike" cap="none">
              <a:solidFill>
                <a:srgbClr val="000000"/>
              </a:solidFill>
              <a:latin typeface="Ubuntu"/>
              <a:ea typeface="Ubuntu"/>
              <a:cs typeface="Ubuntu"/>
              <a:sym typeface="Ubuntu"/>
            </a:endParaRPr>
          </a:p>
        </p:txBody>
      </p:sp>
      <p:sp>
        <p:nvSpPr>
          <p:cNvPr id="335" name="Google Shape;335;p26"/>
          <p:cNvSpPr/>
          <p:nvPr/>
        </p:nvSpPr>
        <p:spPr>
          <a:xfrm>
            <a:off x="7096631" y="2004666"/>
            <a:ext cx="1317300" cy="788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76200" tIns="76200" rIns="76200" bIns="76200" anchor="ctr" anchorCtr="0">
            <a:noAutofit/>
          </a:bodyPr>
          <a:lstStyle/>
          <a:p>
            <a:pPr marL="0" marR="0" lvl="0" indent="0" algn="ctr" rtl="0">
              <a:lnSpc>
                <a:spcPct val="100000"/>
              </a:lnSpc>
              <a:spcBef>
                <a:spcPts val="0"/>
              </a:spcBef>
              <a:spcAft>
                <a:spcPts val="0"/>
              </a:spcAft>
              <a:buNone/>
            </a:pPr>
            <a:r>
              <a:rPr lang="en-US" sz="2500" b="0" i="0" u="none" strike="noStrike" cap="none">
                <a:solidFill>
                  <a:srgbClr val="000000"/>
                </a:solidFill>
                <a:latin typeface="Ubuntu"/>
                <a:ea typeface="Ubuntu"/>
                <a:cs typeface="Ubuntu"/>
                <a:sym typeface="Ubuntu"/>
              </a:rPr>
              <a:t>p(t</a:t>
            </a:r>
            <a:r>
              <a:rPr lang="en-US" sz="2500" b="0" i="0" u="none" strike="noStrike" cap="none" baseline="-25000">
                <a:solidFill>
                  <a:srgbClr val="000000"/>
                </a:solidFill>
                <a:latin typeface="Ubuntu"/>
                <a:ea typeface="Ubuntu"/>
                <a:cs typeface="Ubuntu"/>
                <a:sym typeface="Ubuntu"/>
              </a:rPr>
              <a:t>3</a:t>
            </a:r>
            <a:r>
              <a:rPr lang="en-US" sz="2500" b="0" i="0" u="none" strike="noStrike" cap="none">
                <a:solidFill>
                  <a:srgbClr val="000000"/>
                </a:solidFill>
                <a:latin typeface="Ubuntu"/>
                <a:ea typeface="Ubuntu"/>
                <a:cs typeface="Ubuntu"/>
                <a:sym typeface="Ubuntu"/>
              </a:rPr>
              <a:t>|t</a:t>
            </a:r>
            <a:r>
              <a:rPr lang="en-US" sz="2500" b="0" i="0" u="none" strike="noStrike" cap="none" baseline="-25000">
                <a:solidFill>
                  <a:srgbClr val="000000"/>
                </a:solidFill>
                <a:latin typeface="Ubuntu"/>
                <a:ea typeface="Ubuntu"/>
                <a:cs typeface="Ubuntu"/>
                <a:sym typeface="Ubuntu"/>
              </a:rPr>
              <a:t>2</a:t>
            </a:r>
            <a:r>
              <a:rPr lang="en-US" sz="2500" b="0" i="0" u="none" strike="noStrike" cap="none">
                <a:solidFill>
                  <a:srgbClr val="000000"/>
                </a:solidFill>
                <a:latin typeface="Ubuntu"/>
                <a:ea typeface="Ubuntu"/>
                <a:cs typeface="Ubuntu"/>
                <a:sym typeface="Ubuntu"/>
              </a:rPr>
              <a:t>)</a:t>
            </a:r>
            <a:endParaRPr sz="2500" b="0" i="0" u="none" strike="noStrike" cap="none">
              <a:solidFill>
                <a:srgbClr val="000000"/>
              </a:solidFill>
              <a:latin typeface="Ubuntu"/>
              <a:ea typeface="Ubuntu"/>
              <a:cs typeface="Ubuntu"/>
              <a:sym typeface="Ubuntu"/>
            </a:endParaRPr>
          </a:p>
        </p:txBody>
      </p:sp>
      <p:sp>
        <p:nvSpPr>
          <p:cNvPr id="336" name="Google Shape;336;p26"/>
          <p:cNvSpPr/>
          <p:nvPr/>
        </p:nvSpPr>
        <p:spPr>
          <a:xfrm>
            <a:off x="3609075" y="3385800"/>
            <a:ext cx="1317300" cy="788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76200" tIns="76200" rIns="76200" bIns="76200" anchor="ctr" anchorCtr="0">
            <a:noAutofit/>
          </a:bodyPr>
          <a:lstStyle/>
          <a:p>
            <a:pPr marL="0" marR="0" lvl="0" indent="0" algn="ctr" rtl="0">
              <a:lnSpc>
                <a:spcPct val="100000"/>
              </a:lnSpc>
              <a:spcBef>
                <a:spcPts val="0"/>
              </a:spcBef>
              <a:spcAft>
                <a:spcPts val="0"/>
              </a:spcAft>
              <a:buNone/>
            </a:pPr>
            <a:r>
              <a:rPr lang="en-US" sz="2500" b="0" i="0" u="none" strike="noStrike" cap="none">
                <a:solidFill>
                  <a:srgbClr val="000000"/>
                </a:solidFill>
                <a:latin typeface="Ubuntu"/>
                <a:ea typeface="Ubuntu"/>
                <a:cs typeface="Ubuntu"/>
                <a:sym typeface="Ubuntu"/>
              </a:rPr>
              <a:t>p(w</a:t>
            </a:r>
            <a:r>
              <a:rPr lang="en-US" sz="2500" b="0" i="0" u="none" strike="noStrike" cap="none" baseline="-25000">
                <a:solidFill>
                  <a:srgbClr val="000000"/>
                </a:solidFill>
                <a:latin typeface="Ubuntu"/>
                <a:ea typeface="Ubuntu"/>
                <a:cs typeface="Ubuntu"/>
                <a:sym typeface="Ubuntu"/>
              </a:rPr>
              <a:t>1</a:t>
            </a:r>
            <a:r>
              <a:rPr lang="en-US" sz="2500" b="0" i="0" u="none" strike="noStrike" cap="none">
                <a:solidFill>
                  <a:srgbClr val="000000"/>
                </a:solidFill>
                <a:latin typeface="Ubuntu"/>
                <a:ea typeface="Ubuntu"/>
                <a:cs typeface="Ubuntu"/>
                <a:sym typeface="Ubuntu"/>
              </a:rPr>
              <a:t>|t</a:t>
            </a:r>
            <a:r>
              <a:rPr lang="en-US" sz="2500" b="0" i="0" u="none" strike="noStrike" cap="none" baseline="-25000">
                <a:solidFill>
                  <a:srgbClr val="000000"/>
                </a:solidFill>
                <a:latin typeface="Ubuntu"/>
                <a:ea typeface="Ubuntu"/>
                <a:cs typeface="Ubuntu"/>
                <a:sym typeface="Ubuntu"/>
              </a:rPr>
              <a:t>1</a:t>
            </a:r>
            <a:r>
              <a:rPr lang="en-US" sz="2500" b="0" i="0" u="none" strike="noStrike" cap="none">
                <a:solidFill>
                  <a:srgbClr val="000000"/>
                </a:solidFill>
                <a:latin typeface="Ubuntu"/>
                <a:ea typeface="Ubuntu"/>
                <a:cs typeface="Ubuntu"/>
                <a:sym typeface="Ubuntu"/>
              </a:rPr>
              <a:t>)</a:t>
            </a:r>
            <a:endParaRPr sz="2500" b="0" i="0" u="none" strike="noStrike" cap="none">
              <a:solidFill>
                <a:srgbClr val="000000"/>
              </a:solidFill>
              <a:latin typeface="Ubuntu"/>
              <a:ea typeface="Ubuntu"/>
              <a:cs typeface="Ubuntu"/>
              <a:sym typeface="Ubuntu"/>
            </a:endParaRPr>
          </a:p>
        </p:txBody>
      </p:sp>
      <p:sp>
        <p:nvSpPr>
          <p:cNvPr id="337" name="Google Shape;337;p26"/>
          <p:cNvSpPr/>
          <p:nvPr/>
        </p:nvSpPr>
        <p:spPr>
          <a:xfrm>
            <a:off x="5257882" y="3362577"/>
            <a:ext cx="1317300" cy="788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76200" tIns="76200" rIns="76200" bIns="76200" anchor="ctr" anchorCtr="0">
            <a:noAutofit/>
          </a:bodyPr>
          <a:lstStyle/>
          <a:p>
            <a:pPr marL="0" marR="0" lvl="0" indent="0" algn="ctr" rtl="0">
              <a:lnSpc>
                <a:spcPct val="100000"/>
              </a:lnSpc>
              <a:spcBef>
                <a:spcPts val="0"/>
              </a:spcBef>
              <a:spcAft>
                <a:spcPts val="0"/>
              </a:spcAft>
              <a:buNone/>
            </a:pPr>
            <a:r>
              <a:rPr lang="en-US" sz="2500" b="0" i="0" u="none" strike="noStrike" cap="none">
                <a:solidFill>
                  <a:srgbClr val="000000"/>
                </a:solidFill>
                <a:latin typeface="Ubuntu"/>
                <a:ea typeface="Ubuntu"/>
                <a:cs typeface="Ubuntu"/>
                <a:sym typeface="Ubuntu"/>
              </a:rPr>
              <a:t>p(w</a:t>
            </a:r>
            <a:r>
              <a:rPr lang="en-US" sz="2500" b="0" i="0" u="none" strike="noStrike" cap="none" baseline="-25000">
                <a:solidFill>
                  <a:srgbClr val="000000"/>
                </a:solidFill>
                <a:latin typeface="Ubuntu"/>
                <a:ea typeface="Ubuntu"/>
                <a:cs typeface="Ubuntu"/>
                <a:sym typeface="Ubuntu"/>
              </a:rPr>
              <a:t>2</a:t>
            </a:r>
            <a:r>
              <a:rPr lang="en-US" sz="2500" b="0" i="0" u="none" strike="noStrike" cap="none">
                <a:solidFill>
                  <a:srgbClr val="000000"/>
                </a:solidFill>
                <a:latin typeface="Ubuntu"/>
                <a:ea typeface="Ubuntu"/>
                <a:cs typeface="Ubuntu"/>
                <a:sym typeface="Ubuntu"/>
              </a:rPr>
              <a:t>|t</a:t>
            </a:r>
            <a:r>
              <a:rPr lang="en-US" sz="2500" b="0" i="0" u="none" strike="noStrike" cap="none" baseline="-25000">
                <a:solidFill>
                  <a:srgbClr val="000000"/>
                </a:solidFill>
                <a:latin typeface="Ubuntu"/>
                <a:ea typeface="Ubuntu"/>
                <a:cs typeface="Ubuntu"/>
                <a:sym typeface="Ubuntu"/>
              </a:rPr>
              <a:t>2</a:t>
            </a:r>
            <a:r>
              <a:rPr lang="en-US" sz="2500" b="0" i="0" u="none" strike="noStrike" cap="none">
                <a:solidFill>
                  <a:srgbClr val="000000"/>
                </a:solidFill>
                <a:latin typeface="Ubuntu"/>
                <a:ea typeface="Ubuntu"/>
                <a:cs typeface="Ubuntu"/>
                <a:sym typeface="Ubuntu"/>
              </a:rPr>
              <a:t>)</a:t>
            </a:r>
            <a:endParaRPr sz="2500" b="0" i="0" u="none" strike="noStrike" cap="none">
              <a:solidFill>
                <a:srgbClr val="000000"/>
              </a:solidFill>
              <a:latin typeface="Ubuntu"/>
              <a:ea typeface="Ubuntu"/>
              <a:cs typeface="Ubuntu"/>
              <a:sym typeface="Ubuntu"/>
            </a:endParaRPr>
          </a:p>
        </p:txBody>
      </p:sp>
      <p:sp>
        <p:nvSpPr>
          <p:cNvPr id="338" name="Google Shape;338;p26"/>
          <p:cNvSpPr/>
          <p:nvPr/>
        </p:nvSpPr>
        <p:spPr>
          <a:xfrm>
            <a:off x="7096637" y="3362577"/>
            <a:ext cx="1317300" cy="788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76200" tIns="76200" rIns="76200" bIns="76200" anchor="ctr" anchorCtr="0">
            <a:noAutofit/>
          </a:bodyPr>
          <a:lstStyle/>
          <a:p>
            <a:pPr marL="0" marR="0" lvl="0" indent="0" algn="ctr" rtl="0">
              <a:lnSpc>
                <a:spcPct val="100000"/>
              </a:lnSpc>
              <a:spcBef>
                <a:spcPts val="0"/>
              </a:spcBef>
              <a:spcAft>
                <a:spcPts val="0"/>
              </a:spcAft>
              <a:buNone/>
            </a:pPr>
            <a:r>
              <a:rPr lang="en-US" sz="2500" b="0" i="0" u="none" strike="noStrike" cap="none">
                <a:solidFill>
                  <a:srgbClr val="000000"/>
                </a:solidFill>
                <a:latin typeface="Ubuntu"/>
                <a:ea typeface="Ubuntu"/>
                <a:cs typeface="Ubuntu"/>
                <a:sym typeface="Ubuntu"/>
              </a:rPr>
              <a:t>p(w</a:t>
            </a:r>
            <a:r>
              <a:rPr lang="en-US" sz="2500" b="0" i="0" u="none" strike="noStrike" cap="none" baseline="-25000">
                <a:solidFill>
                  <a:srgbClr val="000000"/>
                </a:solidFill>
                <a:latin typeface="Ubuntu"/>
                <a:ea typeface="Ubuntu"/>
                <a:cs typeface="Ubuntu"/>
                <a:sym typeface="Ubuntu"/>
              </a:rPr>
              <a:t>3</a:t>
            </a:r>
            <a:r>
              <a:rPr lang="en-US" sz="2500" b="0" i="0" u="none" strike="noStrike" cap="none">
                <a:solidFill>
                  <a:srgbClr val="000000"/>
                </a:solidFill>
                <a:latin typeface="Ubuntu"/>
                <a:ea typeface="Ubuntu"/>
                <a:cs typeface="Ubuntu"/>
                <a:sym typeface="Ubuntu"/>
              </a:rPr>
              <a:t>|t</a:t>
            </a:r>
            <a:r>
              <a:rPr lang="en-US" sz="2500" b="0" i="0" u="none" strike="noStrike" cap="none" baseline="-25000">
                <a:solidFill>
                  <a:srgbClr val="000000"/>
                </a:solidFill>
                <a:latin typeface="Ubuntu"/>
                <a:ea typeface="Ubuntu"/>
                <a:cs typeface="Ubuntu"/>
                <a:sym typeface="Ubuntu"/>
              </a:rPr>
              <a:t>3</a:t>
            </a:r>
            <a:r>
              <a:rPr lang="en-US" sz="2500" b="0" i="0" u="none" strike="noStrike" cap="none">
                <a:solidFill>
                  <a:srgbClr val="000000"/>
                </a:solidFill>
                <a:latin typeface="Ubuntu"/>
                <a:ea typeface="Ubuntu"/>
                <a:cs typeface="Ubuntu"/>
                <a:sym typeface="Ubuntu"/>
              </a:rPr>
              <a:t>)</a:t>
            </a:r>
            <a:endParaRPr sz="2500" b="0" i="0" u="none" strike="noStrike" cap="none">
              <a:solidFill>
                <a:srgbClr val="000000"/>
              </a:solidFill>
              <a:latin typeface="Ubuntu"/>
              <a:ea typeface="Ubuntu"/>
              <a:cs typeface="Ubuntu"/>
              <a:sym typeface="Ubuntu"/>
            </a:endParaRPr>
          </a:p>
        </p:txBody>
      </p:sp>
    </p:spTree>
    <p:extLst>
      <p:ext uri="{BB962C8B-B14F-4D97-AF65-F5344CB8AC3E}">
        <p14:creationId xmlns:p14="http://schemas.microsoft.com/office/powerpoint/2010/main" val="22601283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3"/>
                                        </p:tgtEl>
                                        <p:attrNameLst>
                                          <p:attrName>style.visibility</p:attrName>
                                        </p:attrNameLst>
                                      </p:cBhvr>
                                      <p:to>
                                        <p:strVal val="visible"/>
                                      </p:to>
                                    </p:set>
                                    <p:animEffect transition="in" filter="fade">
                                      <p:cBhvr>
                                        <p:cTn id="7" dur="1000"/>
                                        <p:tgtEl>
                                          <p:spTgt spid="3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4"/>
                                        </p:tgtEl>
                                        <p:attrNameLst>
                                          <p:attrName>style.visibility</p:attrName>
                                        </p:attrNameLst>
                                      </p:cBhvr>
                                      <p:to>
                                        <p:strVal val="visible"/>
                                      </p:to>
                                    </p:set>
                                    <p:animEffect transition="in" filter="fade">
                                      <p:cBhvr>
                                        <p:cTn id="12" dur="1000"/>
                                        <p:tgtEl>
                                          <p:spTgt spid="3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5"/>
                                        </p:tgtEl>
                                        <p:attrNameLst>
                                          <p:attrName>style.visibility</p:attrName>
                                        </p:attrNameLst>
                                      </p:cBhvr>
                                      <p:to>
                                        <p:strVal val="visible"/>
                                      </p:to>
                                    </p:set>
                                    <p:animEffect transition="in" filter="fade">
                                      <p:cBhvr>
                                        <p:cTn id="17" dur="1000"/>
                                        <p:tgtEl>
                                          <p:spTgt spid="3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6"/>
                                        </p:tgtEl>
                                        <p:attrNameLst>
                                          <p:attrName>style.visibility</p:attrName>
                                        </p:attrNameLst>
                                      </p:cBhvr>
                                      <p:to>
                                        <p:strVal val="visible"/>
                                      </p:to>
                                    </p:set>
                                    <p:animEffect transition="in" filter="fade">
                                      <p:cBhvr>
                                        <p:cTn id="22" dur="1000"/>
                                        <p:tgtEl>
                                          <p:spTgt spid="3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37"/>
                                        </p:tgtEl>
                                        <p:attrNameLst>
                                          <p:attrName>style.visibility</p:attrName>
                                        </p:attrNameLst>
                                      </p:cBhvr>
                                      <p:to>
                                        <p:strVal val="visible"/>
                                      </p:to>
                                    </p:set>
                                    <p:animEffect transition="in" filter="fade">
                                      <p:cBhvr>
                                        <p:cTn id="27" dur="1000"/>
                                        <p:tgtEl>
                                          <p:spTgt spid="3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8"/>
                                        </p:tgtEl>
                                        <p:attrNameLst>
                                          <p:attrName>style.visibility</p:attrName>
                                        </p:attrNameLst>
                                      </p:cBhvr>
                                      <p:to>
                                        <p:strVal val="visible"/>
                                      </p:to>
                                    </p:set>
                                    <p:animEffect transition="in" filter="fade">
                                      <p:cBhvr>
                                        <p:cTn id="32" dur="1000"/>
                                        <p:tgtEl>
                                          <p:spTgt spid="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7"/>
          <p:cNvSpPr txBox="1">
            <a:spLocks noGrp="1"/>
          </p:cNvSpPr>
          <p:nvPr>
            <p:ph type="title"/>
          </p:nvPr>
        </p:nvSpPr>
        <p:spPr>
          <a:xfrm>
            <a:off x="2152650" y="365125"/>
            <a:ext cx="7886700" cy="13254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rgbClr val="75114A"/>
              </a:buClr>
              <a:buSzPts val="3700"/>
              <a:buFont typeface="Calibri"/>
              <a:buNone/>
            </a:pPr>
            <a:r>
              <a:rPr lang="en-US" sz="3700" b="0" i="0" u="none" strike="noStrike" cap="none">
                <a:solidFill>
                  <a:srgbClr val="75114A"/>
                </a:solidFill>
                <a:latin typeface="Calibri"/>
                <a:ea typeface="Calibri"/>
                <a:cs typeface="Calibri"/>
                <a:sym typeface="Calibri"/>
              </a:rPr>
              <a:t>Hidden Markov Model</a:t>
            </a:r>
            <a:endParaRPr sz="3700" b="0" i="0" u="none" strike="noStrike" cap="none">
              <a:solidFill>
                <a:srgbClr val="75114A"/>
              </a:solidFill>
              <a:latin typeface="Calibri"/>
              <a:ea typeface="Calibri"/>
              <a:cs typeface="Calibri"/>
              <a:sym typeface="Calibri"/>
            </a:endParaRPr>
          </a:p>
        </p:txBody>
      </p:sp>
      <p:sp>
        <p:nvSpPr>
          <p:cNvPr id="345" name="Google Shape;345;p27"/>
          <p:cNvSpPr txBox="1">
            <a:spLocks noGrp="1"/>
          </p:cNvSpPr>
          <p:nvPr>
            <p:ph type="body" idx="1"/>
          </p:nvPr>
        </p:nvSpPr>
        <p:spPr>
          <a:xfrm>
            <a:off x="2152650" y="1825625"/>
            <a:ext cx="7886700" cy="3813300"/>
          </a:xfrm>
          <a:prstGeom prst="rect">
            <a:avLst/>
          </a:prstGeom>
          <a:noFill/>
          <a:ln>
            <a:noFill/>
          </a:ln>
        </p:spPr>
        <p:txBody>
          <a:bodyPr spcFirstLastPara="1" wrap="square" lIns="76200" tIns="76200" rIns="76200" bIns="76200" anchor="t" anchorCtr="0">
            <a:noAutofit/>
          </a:bodyPr>
          <a:lstStyle/>
          <a:p>
            <a:pPr marL="292100" marR="0" lvl="0" indent="-190500" algn="l" rtl="0">
              <a:lnSpc>
                <a:spcPct val="90000"/>
              </a:lnSpc>
              <a:spcBef>
                <a:spcPts val="4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The general form for this is:</a:t>
            </a: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rgbClr val="3F3F3F"/>
              </a:buClr>
              <a:buSzPts val="2300"/>
              <a:buFont typeface="Arial"/>
              <a:buNone/>
            </a:pP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rgbClr val="3F3F3F"/>
              </a:buClr>
              <a:buSzPts val="2300"/>
              <a:buFont typeface="Arial"/>
              <a:buNone/>
            </a:pP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rgbClr val="3F3F3F"/>
              </a:buClr>
              <a:buSzPts val="2300"/>
              <a:buFont typeface="Arial"/>
              <a:buNone/>
            </a:pP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We introduce a variable </a:t>
            </a:r>
            <a:r>
              <a:rPr lang="en-US" sz="2000" b="0" i="0" u="none" strike="noStrike" cap="none">
                <a:solidFill>
                  <a:srgbClr val="000000"/>
                </a:solidFill>
                <a:latin typeface="Calibri"/>
                <a:ea typeface="Calibri"/>
                <a:cs typeface="Calibri"/>
                <a:sym typeface="Calibri"/>
              </a:rPr>
              <a:t>t</a:t>
            </a:r>
            <a:r>
              <a:rPr lang="en-US" sz="2000" b="0" i="0" u="none" strike="noStrike" cap="none" baseline="-25000">
                <a:solidFill>
                  <a:srgbClr val="000000"/>
                </a:solidFill>
                <a:latin typeface="Calibri"/>
                <a:ea typeface="Calibri"/>
                <a:cs typeface="Calibri"/>
                <a:sym typeface="Calibri"/>
              </a:rPr>
              <a:t>0</a:t>
            </a:r>
            <a:r>
              <a:rPr lang="en-US" sz="2000" b="0" i="0" u="none" strike="noStrike" cap="none">
                <a:solidFill>
                  <a:srgbClr val="3F3F3F"/>
                </a:solidFill>
                <a:latin typeface="Calibri"/>
                <a:ea typeface="Calibri"/>
                <a:cs typeface="Calibri"/>
                <a:sym typeface="Calibri"/>
              </a:rPr>
              <a:t> which always has the same value (‘START’)</a:t>
            </a:r>
            <a:endParaRPr sz="2000" b="0" i="0" u="none" strike="noStrike" cap="none">
              <a:solidFill>
                <a:srgbClr val="3F3F3F"/>
              </a:solidFill>
              <a:latin typeface="Calibri"/>
              <a:ea typeface="Calibri"/>
              <a:cs typeface="Calibri"/>
              <a:sym typeface="Calibri"/>
            </a:endParaRPr>
          </a:p>
        </p:txBody>
      </p:sp>
      <p:pic>
        <p:nvPicPr>
          <p:cNvPr id="346" name="Google Shape;346;p27"/>
          <p:cNvPicPr preferRelativeResize="0"/>
          <p:nvPr/>
        </p:nvPicPr>
        <p:blipFill rotWithShape="1">
          <a:blip r:embed="rId3">
            <a:alphaModFix/>
          </a:blip>
          <a:srcRect/>
          <a:stretch/>
        </p:blipFill>
        <p:spPr>
          <a:xfrm>
            <a:off x="2897794" y="2564905"/>
            <a:ext cx="5250434" cy="626441"/>
          </a:xfrm>
          <a:prstGeom prst="rect">
            <a:avLst/>
          </a:prstGeom>
          <a:noFill/>
          <a:ln>
            <a:noFill/>
          </a:ln>
        </p:spPr>
      </p:pic>
    </p:spTree>
    <p:extLst>
      <p:ext uri="{BB962C8B-B14F-4D97-AF65-F5344CB8AC3E}">
        <p14:creationId xmlns:p14="http://schemas.microsoft.com/office/powerpoint/2010/main" val="16926241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pic>
        <p:nvPicPr>
          <p:cNvPr id="643" name="Google Shape;643;p54" descr="https://abe360.files.wordpress.com/2009/06/languages_en3.png"/>
          <p:cNvPicPr preferRelativeResize="0"/>
          <p:nvPr/>
        </p:nvPicPr>
        <p:blipFill rotWithShape="1">
          <a:blip r:embed="rId3">
            <a:alphaModFix/>
          </a:blip>
          <a:srcRect t="1092" b="37883"/>
          <a:stretch/>
        </p:blipFill>
        <p:spPr>
          <a:xfrm>
            <a:off x="5267200" y="1098450"/>
            <a:ext cx="6924799" cy="5759552"/>
          </a:xfrm>
          <a:prstGeom prst="rect">
            <a:avLst/>
          </a:prstGeom>
          <a:noFill/>
          <a:ln>
            <a:noFill/>
          </a:ln>
        </p:spPr>
      </p:pic>
      <p:sp>
        <p:nvSpPr>
          <p:cNvPr id="644" name="Google Shape;644;p54"/>
          <p:cNvSpPr txBox="1">
            <a:spLocks noGrp="1"/>
          </p:cNvSpPr>
          <p:nvPr>
            <p:ph type="title"/>
          </p:nvPr>
        </p:nvSpPr>
        <p:spPr>
          <a:xfrm>
            <a:off x="838200" y="365125"/>
            <a:ext cx="10516500" cy="12321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Human Language and Politics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28"/>
          <p:cNvSpPr txBox="1">
            <a:spLocks noGrp="1"/>
          </p:cNvSpPr>
          <p:nvPr>
            <p:ph type="title"/>
          </p:nvPr>
        </p:nvSpPr>
        <p:spPr>
          <a:xfrm>
            <a:off x="2152650" y="365125"/>
            <a:ext cx="7886700" cy="13254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rgbClr val="75114A"/>
              </a:buClr>
              <a:buSzPts val="3700"/>
              <a:buFont typeface="Calibri"/>
              <a:buNone/>
            </a:pPr>
            <a:r>
              <a:rPr lang="en-US" sz="3700" b="0" i="0" u="none" strike="noStrike" cap="none">
                <a:solidFill>
                  <a:srgbClr val="75114A"/>
                </a:solidFill>
                <a:latin typeface="Calibri"/>
                <a:ea typeface="Calibri"/>
                <a:cs typeface="Calibri"/>
                <a:sym typeface="Calibri"/>
              </a:rPr>
              <a:t>HMM Example</a:t>
            </a:r>
            <a:endParaRPr sz="3700" b="0" i="0" u="none" strike="noStrike" cap="none">
              <a:solidFill>
                <a:srgbClr val="75114A"/>
              </a:solidFill>
              <a:latin typeface="Calibri"/>
              <a:ea typeface="Calibri"/>
              <a:cs typeface="Calibri"/>
              <a:sym typeface="Calibri"/>
            </a:endParaRPr>
          </a:p>
        </p:txBody>
      </p:sp>
      <p:sp>
        <p:nvSpPr>
          <p:cNvPr id="353" name="Google Shape;353;p28"/>
          <p:cNvSpPr txBox="1">
            <a:spLocks noGrp="1"/>
          </p:cNvSpPr>
          <p:nvPr>
            <p:ph type="body" idx="1"/>
          </p:nvPr>
        </p:nvSpPr>
        <p:spPr>
          <a:xfrm>
            <a:off x="2152650" y="1825625"/>
            <a:ext cx="7886700" cy="3813300"/>
          </a:xfrm>
          <a:prstGeom prst="rect">
            <a:avLst/>
          </a:prstGeom>
          <a:noFill/>
          <a:ln>
            <a:noFill/>
          </a:ln>
        </p:spPr>
        <p:txBody>
          <a:bodyPr spcFirstLastPara="1" wrap="square" lIns="76200" tIns="76200" rIns="76200" bIns="76200" anchor="t" anchorCtr="0">
            <a:noAutofit/>
          </a:bodyPr>
          <a:lstStyle/>
          <a:p>
            <a:pPr marL="101600" marR="0" lvl="0" indent="0" algn="l" rtl="0">
              <a:lnSpc>
                <a:spcPct val="90000"/>
              </a:lnSpc>
              <a:spcBef>
                <a:spcPts val="400"/>
              </a:spcBef>
              <a:spcAft>
                <a:spcPts val="0"/>
              </a:spcAft>
              <a:buClr>
                <a:schemeClr val="dk1"/>
              </a:buClr>
              <a:buSzPts val="800"/>
              <a:buFont typeface="Arial"/>
              <a:buNone/>
            </a:pPr>
            <a:r>
              <a:rPr lang="en-US" sz="2000" b="0" i="0" u="none" strike="noStrike" cap="none">
                <a:solidFill>
                  <a:srgbClr val="3F3F3F"/>
                </a:solidFill>
                <a:latin typeface="Calibri"/>
                <a:ea typeface="Calibri"/>
                <a:cs typeface="Calibri"/>
                <a:sym typeface="Calibri"/>
              </a:rPr>
              <a:t>For “John likes Mary”, the probability of tagging it as “NOUN VERB NOUN” is</a:t>
            </a: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chemeClr val="dk1"/>
              </a:buClr>
              <a:buSzPts val="800"/>
              <a:buFont typeface="Arial"/>
              <a:buNone/>
            </a:pPr>
            <a:endParaRPr sz="2000" b="0" i="0" u="none" strike="noStrike" cap="none">
              <a:solidFill>
                <a:srgbClr val="3F3F3F"/>
              </a:solidFill>
              <a:latin typeface="Calibri"/>
              <a:ea typeface="Calibri"/>
              <a:cs typeface="Calibri"/>
              <a:sym typeface="Calibri"/>
            </a:endParaRPr>
          </a:p>
          <a:p>
            <a:pPr marL="292100" marR="0" lvl="0" indent="-190500" algn="ctr" rtl="0">
              <a:lnSpc>
                <a:spcPct val="90000"/>
              </a:lnSpc>
              <a:spcBef>
                <a:spcPts val="400"/>
              </a:spcBef>
              <a:spcAft>
                <a:spcPts val="0"/>
              </a:spcAft>
              <a:buClr>
                <a:srgbClr val="3F3F3F"/>
              </a:buClr>
              <a:buSzPts val="2300"/>
              <a:buFont typeface="Arial"/>
              <a:buNone/>
            </a:pPr>
            <a:r>
              <a:rPr lang="en-US" sz="2000" b="1" i="0" u="none" strike="noStrike" cap="none">
                <a:solidFill>
                  <a:srgbClr val="000000"/>
                </a:solidFill>
                <a:latin typeface="Calibri"/>
                <a:ea typeface="Calibri"/>
                <a:cs typeface="Calibri"/>
                <a:sym typeface="Calibri"/>
              </a:rPr>
              <a:t>p(w</a:t>
            </a:r>
            <a:r>
              <a:rPr lang="en-US" sz="2000" b="1" i="0" u="none" strike="noStrike" cap="none" baseline="-25000">
                <a:solidFill>
                  <a:srgbClr val="000000"/>
                </a:solidFill>
                <a:latin typeface="Calibri"/>
                <a:ea typeface="Calibri"/>
                <a:cs typeface="Calibri"/>
                <a:sym typeface="Calibri"/>
              </a:rPr>
              <a:t>1</a:t>
            </a:r>
            <a:r>
              <a:rPr lang="en-US" sz="2000" b="1" i="0" u="none" strike="noStrike" cap="none">
                <a:solidFill>
                  <a:srgbClr val="000000"/>
                </a:solidFill>
                <a:latin typeface="Calibri"/>
                <a:ea typeface="Calibri"/>
                <a:cs typeface="Calibri"/>
                <a:sym typeface="Calibri"/>
              </a:rPr>
              <a:t>=John,w</a:t>
            </a:r>
            <a:r>
              <a:rPr lang="en-US" sz="2000" b="1" i="0" u="none" strike="noStrike" cap="none" baseline="-25000">
                <a:solidFill>
                  <a:srgbClr val="000000"/>
                </a:solidFill>
                <a:latin typeface="Calibri"/>
                <a:ea typeface="Calibri"/>
                <a:cs typeface="Calibri"/>
                <a:sym typeface="Calibri"/>
              </a:rPr>
              <a:t>2</a:t>
            </a:r>
            <a:r>
              <a:rPr lang="en-US" sz="2000" b="1" i="0" u="none" strike="noStrike" cap="none">
                <a:solidFill>
                  <a:srgbClr val="000000"/>
                </a:solidFill>
                <a:latin typeface="Calibri"/>
                <a:ea typeface="Calibri"/>
                <a:cs typeface="Calibri"/>
                <a:sym typeface="Calibri"/>
              </a:rPr>
              <a:t>=likes,w</a:t>
            </a:r>
            <a:r>
              <a:rPr lang="en-US" sz="2000" b="1" i="0" u="none" strike="noStrike" cap="none" baseline="-25000">
                <a:solidFill>
                  <a:srgbClr val="000000"/>
                </a:solidFill>
                <a:latin typeface="Calibri"/>
                <a:ea typeface="Calibri"/>
                <a:cs typeface="Calibri"/>
                <a:sym typeface="Calibri"/>
              </a:rPr>
              <a:t>3</a:t>
            </a:r>
            <a:r>
              <a:rPr lang="en-US" sz="2000" b="1" i="0" u="none" strike="noStrike" cap="none">
                <a:solidFill>
                  <a:srgbClr val="000000"/>
                </a:solidFill>
                <a:latin typeface="Calibri"/>
                <a:ea typeface="Calibri"/>
                <a:cs typeface="Calibri"/>
                <a:sym typeface="Calibri"/>
              </a:rPr>
              <a:t>=Mary,t</a:t>
            </a:r>
            <a:r>
              <a:rPr lang="en-US" sz="2000" b="1" i="0" u="none" strike="noStrike" cap="none" baseline="-25000">
                <a:solidFill>
                  <a:srgbClr val="000000"/>
                </a:solidFill>
                <a:latin typeface="Calibri"/>
                <a:ea typeface="Calibri"/>
                <a:cs typeface="Calibri"/>
                <a:sym typeface="Calibri"/>
              </a:rPr>
              <a:t>1</a:t>
            </a:r>
            <a:r>
              <a:rPr lang="en-US" sz="2000" b="1" i="0" u="none" strike="noStrike" cap="none">
                <a:solidFill>
                  <a:srgbClr val="000000"/>
                </a:solidFill>
                <a:latin typeface="Calibri"/>
                <a:ea typeface="Calibri"/>
                <a:cs typeface="Calibri"/>
                <a:sym typeface="Calibri"/>
              </a:rPr>
              <a:t>=N,t</a:t>
            </a:r>
            <a:r>
              <a:rPr lang="en-US" sz="2000" b="1" i="0" u="none" strike="noStrike" cap="none" baseline="-25000">
                <a:solidFill>
                  <a:srgbClr val="000000"/>
                </a:solidFill>
                <a:latin typeface="Calibri"/>
                <a:ea typeface="Calibri"/>
                <a:cs typeface="Calibri"/>
                <a:sym typeface="Calibri"/>
              </a:rPr>
              <a:t>2</a:t>
            </a:r>
            <a:r>
              <a:rPr lang="en-US" sz="2000" b="1" i="0" u="none" strike="noStrike" cap="none">
                <a:solidFill>
                  <a:srgbClr val="000000"/>
                </a:solidFill>
                <a:latin typeface="Calibri"/>
                <a:ea typeface="Calibri"/>
                <a:cs typeface="Calibri"/>
                <a:sym typeface="Calibri"/>
              </a:rPr>
              <a:t>=V,t</a:t>
            </a:r>
            <a:r>
              <a:rPr lang="en-US" sz="2000" b="1" i="0" u="none" strike="noStrike" cap="none" baseline="-25000">
                <a:solidFill>
                  <a:srgbClr val="000000"/>
                </a:solidFill>
                <a:latin typeface="Calibri"/>
                <a:ea typeface="Calibri"/>
                <a:cs typeface="Calibri"/>
                <a:sym typeface="Calibri"/>
              </a:rPr>
              <a:t>3</a:t>
            </a:r>
            <a:r>
              <a:rPr lang="en-US" sz="2000" b="1" i="0" u="none" strike="noStrike" cap="none">
                <a:solidFill>
                  <a:srgbClr val="000000"/>
                </a:solidFill>
                <a:latin typeface="Calibri"/>
                <a:ea typeface="Calibri"/>
                <a:cs typeface="Calibri"/>
                <a:sym typeface="Calibri"/>
              </a:rPr>
              <a:t>=N) =</a:t>
            </a:r>
            <a:endParaRPr sz="2000" b="1" i="0" u="none" strike="noStrike" cap="none">
              <a:solidFill>
                <a:srgbClr val="000000"/>
              </a:solidFill>
              <a:latin typeface="Calibri"/>
              <a:ea typeface="Calibri"/>
              <a:cs typeface="Calibri"/>
              <a:sym typeface="Calibri"/>
            </a:endParaRPr>
          </a:p>
          <a:p>
            <a:pPr marL="292100" marR="0" lvl="0" indent="-190500" algn="ctr" rtl="0">
              <a:lnSpc>
                <a:spcPct val="90000"/>
              </a:lnSpc>
              <a:spcBef>
                <a:spcPts val="400"/>
              </a:spcBef>
              <a:spcAft>
                <a:spcPts val="0"/>
              </a:spcAft>
              <a:buClr>
                <a:srgbClr val="3F3F3F"/>
              </a:buClr>
              <a:buSzPts val="2300"/>
              <a:buFont typeface="Arial"/>
              <a:buNone/>
            </a:pPr>
            <a:r>
              <a:rPr lang="en-US" sz="2000" b="1" i="0" u="none" strike="noStrike" cap="none">
                <a:solidFill>
                  <a:srgbClr val="000000"/>
                </a:solidFill>
                <a:latin typeface="Calibri"/>
                <a:ea typeface="Calibri"/>
                <a:cs typeface="Calibri"/>
                <a:sym typeface="Calibri"/>
              </a:rPr>
              <a:t>p(N|V) × p(V|N) × p(N|Start) × </a:t>
            </a:r>
            <a:endParaRPr sz="2000" b="1" i="0" u="none" strike="noStrike" cap="none">
              <a:solidFill>
                <a:srgbClr val="000000"/>
              </a:solidFill>
              <a:latin typeface="Calibri"/>
              <a:ea typeface="Calibri"/>
              <a:cs typeface="Calibri"/>
              <a:sym typeface="Calibri"/>
            </a:endParaRPr>
          </a:p>
          <a:p>
            <a:pPr marL="292100" marR="0" lvl="0" indent="-190500" algn="ctr" rtl="0">
              <a:lnSpc>
                <a:spcPct val="90000"/>
              </a:lnSpc>
              <a:spcBef>
                <a:spcPts val="400"/>
              </a:spcBef>
              <a:spcAft>
                <a:spcPts val="0"/>
              </a:spcAft>
              <a:buClr>
                <a:srgbClr val="3F3F3F"/>
              </a:buClr>
              <a:buSzPts val="2300"/>
              <a:buFont typeface="Arial"/>
              <a:buNone/>
            </a:pPr>
            <a:r>
              <a:rPr lang="en-US" sz="2000" b="1" i="0" u="none" strike="noStrike" cap="none">
                <a:solidFill>
                  <a:srgbClr val="000000"/>
                </a:solidFill>
                <a:latin typeface="Calibri"/>
                <a:ea typeface="Calibri"/>
                <a:cs typeface="Calibri"/>
                <a:sym typeface="Calibri"/>
              </a:rPr>
              <a:t>p(John|N) × p(likes|V) × p(Mary|N)</a:t>
            </a:r>
            <a:endParaRPr sz="2000" b="1"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1444726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29"/>
          <p:cNvSpPr txBox="1">
            <a:spLocks noGrp="1"/>
          </p:cNvSpPr>
          <p:nvPr>
            <p:ph type="title"/>
          </p:nvPr>
        </p:nvSpPr>
        <p:spPr>
          <a:xfrm>
            <a:off x="2152650" y="365125"/>
            <a:ext cx="7886700" cy="13254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rgbClr val="75114A"/>
              </a:buClr>
              <a:buSzPts val="3700"/>
              <a:buFont typeface="Calibri"/>
              <a:buNone/>
            </a:pPr>
            <a:r>
              <a:rPr lang="en-US" sz="3700" b="0" i="0" u="none" strike="noStrike" cap="none">
                <a:solidFill>
                  <a:srgbClr val="75114A"/>
                </a:solidFill>
                <a:latin typeface="Calibri"/>
                <a:ea typeface="Calibri"/>
                <a:cs typeface="Calibri"/>
                <a:sym typeface="Calibri"/>
              </a:rPr>
              <a:t>Stochastic Transition Matrices</a:t>
            </a:r>
            <a:endParaRPr sz="3700" b="0" i="0" u="none" strike="noStrike" cap="none">
              <a:solidFill>
                <a:srgbClr val="75114A"/>
              </a:solidFill>
              <a:latin typeface="Calibri"/>
              <a:ea typeface="Calibri"/>
              <a:cs typeface="Calibri"/>
              <a:sym typeface="Calibri"/>
            </a:endParaRPr>
          </a:p>
        </p:txBody>
      </p:sp>
      <p:graphicFrame>
        <p:nvGraphicFramePr>
          <p:cNvPr id="360" name="Google Shape;360;p29"/>
          <p:cNvGraphicFramePr/>
          <p:nvPr/>
        </p:nvGraphicFramePr>
        <p:xfrm>
          <a:off x="1969380" y="2060848"/>
          <a:ext cx="3000000" cy="3000000"/>
        </p:xfrm>
        <a:graphic>
          <a:graphicData uri="http://schemas.openxmlformats.org/drawingml/2006/table">
            <a:tbl>
              <a:tblPr>
                <a:noFill/>
              </a:tblPr>
              <a:tblGrid>
                <a:gridCol w="915550">
                  <a:extLst>
                    <a:ext uri="{9D8B030D-6E8A-4147-A177-3AD203B41FA5}">
                      <a16:colId xmlns:a16="http://schemas.microsoft.com/office/drawing/2014/main" val="20000"/>
                    </a:ext>
                  </a:extLst>
                </a:gridCol>
                <a:gridCol w="915550">
                  <a:extLst>
                    <a:ext uri="{9D8B030D-6E8A-4147-A177-3AD203B41FA5}">
                      <a16:colId xmlns:a16="http://schemas.microsoft.com/office/drawing/2014/main" val="20001"/>
                    </a:ext>
                  </a:extLst>
                </a:gridCol>
                <a:gridCol w="915550">
                  <a:extLst>
                    <a:ext uri="{9D8B030D-6E8A-4147-A177-3AD203B41FA5}">
                      <a16:colId xmlns:a16="http://schemas.microsoft.com/office/drawing/2014/main" val="20002"/>
                    </a:ext>
                  </a:extLst>
                </a:gridCol>
              </a:tblGrid>
              <a:tr h="555775">
                <a:tc>
                  <a:txBody>
                    <a:bodyPr/>
                    <a:lstStyle/>
                    <a:p>
                      <a:pPr marL="0" marR="0" lvl="0" indent="0" algn="ctr" rtl="0">
                        <a:lnSpc>
                          <a:spcPct val="100000"/>
                        </a:lnSpc>
                        <a:spcBef>
                          <a:spcPts val="0"/>
                        </a:spcBef>
                        <a:spcAft>
                          <a:spcPts val="0"/>
                        </a:spcAft>
                        <a:buClr>
                          <a:srgbClr val="000000"/>
                        </a:buClr>
                        <a:buSzPts val="2400"/>
                        <a:buFont typeface="Arial"/>
                        <a:buNone/>
                      </a:pPr>
                      <a:endParaRPr sz="2400" b="1"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b="1" u="none" strike="noStrike" cap="none">
                          <a:latin typeface="Ubuntu"/>
                          <a:ea typeface="Ubuntu"/>
                          <a:cs typeface="Ubuntu"/>
                          <a:sym typeface="Ubuntu"/>
                        </a:rPr>
                        <a:t>V</a:t>
                      </a:r>
                      <a:endParaRPr sz="2400" b="1"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b="1" u="none" strike="noStrike" cap="none">
                          <a:latin typeface="Ubuntu"/>
                          <a:ea typeface="Ubuntu"/>
                          <a:cs typeface="Ubuntu"/>
                          <a:sym typeface="Ubuntu"/>
                        </a:rPr>
                        <a:t>N</a:t>
                      </a:r>
                      <a:endParaRPr sz="2400" b="1" u="none" strike="noStrike" cap="none">
                        <a:latin typeface="Ubuntu"/>
                        <a:ea typeface="Ubuntu"/>
                        <a:cs typeface="Ubuntu"/>
                        <a:sym typeface="Ubuntu"/>
                      </a:endParaRPr>
                    </a:p>
                  </a:txBody>
                  <a:tcPr marL="68575" marR="68575" marT="91425" marB="91425"/>
                </a:tc>
                <a:extLst>
                  <a:ext uri="{0D108BD9-81ED-4DB2-BD59-A6C34878D82A}">
                    <a16:rowId xmlns:a16="http://schemas.microsoft.com/office/drawing/2014/main" val="10000"/>
                  </a:ext>
                </a:extLst>
              </a:tr>
              <a:tr h="555775">
                <a:tc>
                  <a:txBody>
                    <a:bodyPr/>
                    <a:lstStyle/>
                    <a:p>
                      <a:pPr marL="0" marR="0" lvl="0" indent="0" algn="ctr" rtl="0">
                        <a:lnSpc>
                          <a:spcPct val="100000"/>
                        </a:lnSpc>
                        <a:spcBef>
                          <a:spcPts val="0"/>
                        </a:spcBef>
                        <a:spcAft>
                          <a:spcPts val="0"/>
                        </a:spcAft>
                        <a:buClr>
                          <a:srgbClr val="000000"/>
                        </a:buClr>
                        <a:buSzPts val="2400"/>
                        <a:buFont typeface="Arial"/>
                        <a:buNone/>
                      </a:pPr>
                      <a:r>
                        <a:rPr lang="en-US" sz="2400" b="1" u="none" strike="noStrike" cap="none">
                          <a:latin typeface="Ubuntu"/>
                          <a:ea typeface="Ubuntu"/>
                          <a:cs typeface="Ubuntu"/>
                          <a:sym typeface="Ubuntu"/>
                        </a:rPr>
                        <a:t>Start</a:t>
                      </a:r>
                      <a:endParaRPr sz="2400" b="1"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Ubuntu"/>
                          <a:ea typeface="Ubuntu"/>
                          <a:cs typeface="Ubuntu"/>
                          <a:sym typeface="Ubuntu"/>
                        </a:rPr>
                        <a:t>0.2</a:t>
                      </a:r>
                      <a:endParaRPr sz="2400"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Ubuntu"/>
                          <a:ea typeface="Ubuntu"/>
                          <a:cs typeface="Ubuntu"/>
                          <a:sym typeface="Ubuntu"/>
                        </a:rPr>
                        <a:t>0.8</a:t>
                      </a:r>
                      <a:endParaRPr sz="2400" u="none" strike="noStrike" cap="none">
                        <a:latin typeface="Ubuntu"/>
                        <a:ea typeface="Ubuntu"/>
                        <a:cs typeface="Ubuntu"/>
                        <a:sym typeface="Ubuntu"/>
                      </a:endParaRPr>
                    </a:p>
                  </a:txBody>
                  <a:tcPr marL="68575" marR="68575" marT="91425" marB="91425"/>
                </a:tc>
                <a:extLst>
                  <a:ext uri="{0D108BD9-81ED-4DB2-BD59-A6C34878D82A}">
                    <a16:rowId xmlns:a16="http://schemas.microsoft.com/office/drawing/2014/main" val="10001"/>
                  </a:ext>
                </a:extLst>
              </a:tr>
              <a:tr h="555775">
                <a:tc>
                  <a:txBody>
                    <a:bodyPr/>
                    <a:lstStyle/>
                    <a:p>
                      <a:pPr marL="0" marR="0" lvl="0" indent="0" algn="ctr" rtl="0">
                        <a:lnSpc>
                          <a:spcPct val="100000"/>
                        </a:lnSpc>
                        <a:spcBef>
                          <a:spcPts val="0"/>
                        </a:spcBef>
                        <a:spcAft>
                          <a:spcPts val="0"/>
                        </a:spcAft>
                        <a:buClr>
                          <a:srgbClr val="000000"/>
                        </a:buClr>
                        <a:buSzPts val="2400"/>
                        <a:buFont typeface="Arial"/>
                        <a:buNone/>
                      </a:pPr>
                      <a:r>
                        <a:rPr lang="en-US" sz="2400" b="1" u="none" strike="noStrike" cap="none">
                          <a:latin typeface="Ubuntu"/>
                          <a:ea typeface="Ubuntu"/>
                          <a:cs typeface="Ubuntu"/>
                          <a:sym typeface="Ubuntu"/>
                        </a:rPr>
                        <a:t>V</a:t>
                      </a:r>
                      <a:endParaRPr sz="2400" b="1"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Ubuntu"/>
                          <a:ea typeface="Ubuntu"/>
                          <a:cs typeface="Ubuntu"/>
                          <a:sym typeface="Ubuntu"/>
                        </a:rPr>
                        <a:t>0.</a:t>
                      </a:r>
                      <a:r>
                        <a:rPr lang="en-US" sz="2400">
                          <a:latin typeface="Ubuntu"/>
                          <a:ea typeface="Ubuntu"/>
                          <a:cs typeface="Ubuntu"/>
                          <a:sym typeface="Ubuntu"/>
                        </a:rPr>
                        <a:t>2</a:t>
                      </a:r>
                      <a:endParaRPr sz="2400"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Ubuntu"/>
                          <a:ea typeface="Ubuntu"/>
                          <a:cs typeface="Ubuntu"/>
                          <a:sym typeface="Ubuntu"/>
                        </a:rPr>
                        <a:t>0.6</a:t>
                      </a:r>
                      <a:endParaRPr sz="2400" u="none" strike="noStrike" cap="none">
                        <a:latin typeface="Ubuntu"/>
                        <a:ea typeface="Ubuntu"/>
                        <a:cs typeface="Ubuntu"/>
                        <a:sym typeface="Ubuntu"/>
                      </a:endParaRPr>
                    </a:p>
                  </a:txBody>
                  <a:tcPr marL="68575" marR="68575" marT="91425" marB="91425"/>
                </a:tc>
                <a:extLst>
                  <a:ext uri="{0D108BD9-81ED-4DB2-BD59-A6C34878D82A}">
                    <a16:rowId xmlns:a16="http://schemas.microsoft.com/office/drawing/2014/main" val="10002"/>
                  </a:ext>
                </a:extLst>
              </a:tr>
              <a:tr h="555775">
                <a:tc>
                  <a:txBody>
                    <a:bodyPr/>
                    <a:lstStyle/>
                    <a:p>
                      <a:pPr marL="0" marR="0" lvl="0" indent="0" algn="ctr" rtl="0">
                        <a:lnSpc>
                          <a:spcPct val="100000"/>
                        </a:lnSpc>
                        <a:spcBef>
                          <a:spcPts val="0"/>
                        </a:spcBef>
                        <a:spcAft>
                          <a:spcPts val="0"/>
                        </a:spcAft>
                        <a:buClr>
                          <a:srgbClr val="000000"/>
                        </a:buClr>
                        <a:buSzPts val="2400"/>
                        <a:buFont typeface="Arial"/>
                        <a:buNone/>
                      </a:pPr>
                      <a:r>
                        <a:rPr lang="en-US" sz="2400" b="1" u="none" strike="noStrike" cap="none">
                          <a:latin typeface="Ubuntu"/>
                          <a:ea typeface="Ubuntu"/>
                          <a:cs typeface="Ubuntu"/>
                          <a:sym typeface="Ubuntu"/>
                        </a:rPr>
                        <a:t>N</a:t>
                      </a:r>
                      <a:endParaRPr sz="2400" b="1"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Ubuntu"/>
                          <a:ea typeface="Ubuntu"/>
                          <a:cs typeface="Ubuntu"/>
                          <a:sym typeface="Ubuntu"/>
                        </a:rPr>
                        <a:t>0.6</a:t>
                      </a:r>
                      <a:endParaRPr sz="2400"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Ubuntu"/>
                          <a:ea typeface="Ubuntu"/>
                          <a:cs typeface="Ubuntu"/>
                          <a:sym typeface="Ubuntu"/>
                        </a:rPr>
                        <a:t>0.4</a:t>
                      </a:r>
                      <a:endParaRPr sz="2400" u="none" strike="noStrike" cap="none">
                        <a:latin typeface="Ubuntu"/>
                        <a:ea typeface="Ubuntu"/>
                        <a:cs typeface="Ubuntu"/>
                        <a:sym typeface="Ubuntu"/>
                      </a:endParaRPr>
                    </a:p>
                  </a:txBody>
                  <a:tcPr marL="68575" marR="68575" marT="91425" marB="91425"/>
                </a:tc>
                <a:extLst>
                  <a:ext uri="{0D108BD9-81ED-4DB2-BD59-A6C34878D82A}">
                    <a16:rowId xmlns:a16="http://schemas.microsoft.com/office/drawing/2014/main" val="10003"/>
                  </a:ext>
                </a:extLst>
              </a:tr>
            </a:tbl>
          </a:graphicData>
        </a:graphic>
      </p:graphicFrame>
      <p:graphicFrame>
        <p:nvGraphicFramePr>
          <p:cNvPr id="361" name="Google Shape;361;p29"/>
          <p:cNvGraphicFramePr/>
          <p:nvPr/>
        </p:nvGraphicFramePr>
        <p:xfrm>
          <a:off x="5581228" y="2060848"/>
          <a:ext cx="3000000" cy="3000000"/>
        </p:xfrm>
        <a:graphic>
          <a:graphicData uri="http://schemas.openxmlformats.org/drawingml/2006/table">
            <a:tbl>
              <a:tblPr>
                <a:noFill/>
              </a:tblPr>
              <a:tblGrid>
                <a:gridCol w="947375">
                  <a:extLst>
                    <a:ext uri="{9D8B030D-6E8A-4147-A177-3AD203B41FA5}">
                      <a16:colId xmlns:a16="http://schemas.microsoft.com/office/drawing/2014/main" val="20000"/>
                    </a:ext>
                  </a:extLst>
                </a:gridCol>
                <a:gridCol w="947375">
                  <a:extLst>
                    <a:ext uri="{9D8B030D-6E8A-4147-A177-3AD203B41FA5}">
                      <a16:colId xmlns:a16="http://schemas.microsoft.com/office/drawing/2014/main" val="20001"/>
                    </a:ext>
                  </a:extLst>
                </a:gridCol>
                <a:gridCol w="947375">
                  <a:extLst>
                    <a:ext uri="{9D8B030D-6E8A-4147-A177-3AD203B41FA5}">
                      <a16:colId xmlns:a16="http://schemas.microsoft.com/office/drawing/2014/main" val="20002"/>
                    </a:ext>
                  </a:extLst>
                </a:gridCol>
                <a:gridCol w="947375">
                  <a:extLst>
                    <a:ext uri="{9D8B030D-6E8A-4147-A177-3AD203B41FA5}">
                      <a16:colId xmlns:a16="http://schemas.microsoft.com/office/drawing/2014/main" val="20003"/>
                    </a:ext>
                  </a:extLst>
                </a:gridCol>
              </a:tblGrid>
              <a:tr h="468625">
                <a:tc>
                  <a:txBody>
                    <a:bodyPr/>
                    <a:lstStyle/>
                    <a:p>
                      <a:pPr marL="0" marR="0" lvl="0" indent="0" algn="ctr" rtl="0">
                        <a:lnSpc>
                          <a:spcPct val="100000"/>
                        </a:lnSpc>
                        <a:spcBef>
                          <a:spcPts val="0"/>
                        </a:spcBef>
                        <a:spcAft>
                          <a:spcPts val="0"/>
                        </a:spcAft>
                        <a:buClr>
                          <a:srgbClr val="000000"/>
                        </a:buClr>
                        <a:buSzPts val="2400"/>
                        <a:buFont typeface="Arial"/>
                        <a:buNone/>
                      </a:pPr>
                      <a:endParaRPr sz="2400" b="1" i="1"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b="1" i="1" u="none" strike="noStrike" cap="none">
                          <a:latin typeface="Ubuntu"/>
                          <a:ea typeface="Ubuntu"/>
                          <a:cs typeface="Ubuntu"/>
                          <a:sym typeface="Ubuntu"/>
                        </a:rPr>
                        <a:t>John</a:t>
                      </a:r>
                      <a:endParaRPr sz="2400" b="1" i="1"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b="1" i="1" u="none" strike="noStrike" cap="none">
                          <a:latin typeface="Ubuntu"/>
                          <a:ea typeface="Ubuntu"/>
                          <a:cs typeface="Ubuntu"/>
                          <a:sym typeface="Ubuntu"/>
                        </a:rPr>
                        <a:t>likes</a:t>
                      </a:r>
                      <a:endParaRPr sz="2400" b="1" i="1"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b="1" i="1" u="none" strike="noStrike" cap="none">
                          <a:latin typeface="Ubuntu"/>
                          <a:ea typeface="Ubuntu"/>
                          <a:cs typeface="Ubuntu"/>
                          <a:sym typeface="Ubuntu"/>
                        </a:rPr>
                        <a:t>Mary</a:t>
                      </a:r>
                      <a:endParaRPr sz="2400" b="1" i="1" u="none" strike="noStrike" cap="none">
                        <a:latin typeface="Ubuntu"/>
                        <a:ea typeface="Ubuntu"/>
                        <a:cs typeface="Ubuntu"/>
                        <a:sym typeface="Ubuntu"/>
                      </a:endParaRPr>
                    </a:p>
                  </a:txBody>
                  <a:tcPr marL="68575" marR="68575" marT="91425" marB="91425"/>
                </a:tc>
                <a:extLst>
                  <a:ext uri="{0D108BD9-81ED-4DB2-BD59-A6C34878D82A}">
                    <a16:rowId xmlns:a16="http://schemas.microsoft.com/office/drawing/2014/main" val="10000"/>
                  </a:ext>
                </a:extLst>
              </a:tr>
              <a:tr h="468625">
                <a:tc>
                  <a:txBody>
                    <a:bodyPr/>
                    <a:lstStyle/>
                    <a:p>
                      <a:pPr marL="0" marR="0" lvl="0" indent="0" algn="ctr" rtl="0">
                        <a:lnSpc>
                          <a:spcPct val="100000"/>
                        </a:lnSpc>
                        <a:spcBef>
                          <a:spcPts val="0"/>
                        </a:spcBef>
                        <a:spcAft>
                          <a:spcPts val="0"/>
                        </a:spcAft>
                        <a:buClr>
                          <a:srgbClr val="000000"/>
                        </a:buClr>
                        <a:buSzPts val="2400"/>
                        <a:buFont typeface="Arial"/>
                        <a:buNone/>
                      </a:pPr>
                      <a:r>
                        <a:rPr lang="en-US" sz="2400" b="1" u="none" strike="noStrike" cap="none">
                          <a:latin typeface="Ubuntu"/>
                          <a:ea typeface="Ubuntu"/>
                          <a:cs typeface="Ubuntu"/>
                          <a:sym typeface="Ubuntu"/>
                        </a:rPr>
                        <a:t>V</a:t>
                      </a:r>
                      <a:endParaRPr sz="2400" b="1"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Ubuntu"/>
                          <a:ea typeface="Ubuntu"/>
                          <a:cs typeface="Ubuntu"/>
                          <a:sym typeface="Ubuntu"/>
                        </a:rPr>
                        <a:t>0.2</a:t>
                      </a:r>
                      <a:endParaRPr sz="2400"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Ubuntu"/>
                          <a:ea typeface="Ubuntu"/>
                          <a:cs typeface="Ubuntu"/>
                          <a:sym typeface="Ubuntu"/>
                        </a:rPr>
                        <a:t>0.6</a:t>
                      </a:r>
                      <a:endParaRPr sz="2400"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Ubuntu"/>
                          <a:ea typeface="Ubuntu"/>
                          <a:cs typeface="Ubuntu"/>
                          <a:sym typeface="Ubuntu"/>
                        </a:rPr>
                        <a:t>0.2</a:t>
                      </a:r>
                      <a:endParaRPr sz="2400" u="none" strike="noStrike" cap="none">
                        <a:latin typeface="Ubuntu"/>
                        <a:ea typeface="Ubuntu"/>
                        <a:cs typeface="Ubuntu"/>
                        <a:sym typeface="Ubuntu"/>
                      </a:endParaRPr>
                    </a:p>
                  </a:txBody>
                  <a:tcPr marL="68575" marR="68575" marT="91425" marB="91425"/>
                </a:tc>
                <a:extLst>
                  <a:ext uri="{0D108BD9-81ED-4DB2-BD59-A6C34878D82A}">
                    <a16:rowId xmlns:a16="http://schemas.microsoft.com/office/drawing/2014/main" val="10001"/>
                  </a:ext>
                </a:extLst>
              </a:tr>
              <a:tr h="468625">
                <a:tc>
                  <a:txBody>
                    <a:bodyPr/>
                    <a:lstStyle/>
                    <a:p>
                      <a:pPr marL="0" marR="0" lvl="0" indent="0" algn="ctr" rtl="0">
                        <a:lnSpc>
                          <a:spcPct val="100000"/>
                        </a:lnSpc>
                        <a:spcBef>
                          <a:spcPts val="0"/>
                        </a:spcBef>
                        <a:spcAft>
                          <a:spcPts val="0"/>
                        </a:spcAft>
                        <a:buClr>
                          <a:srgbClr val="000000"/>
                        </a:buClr>
                        <a:buSzPts val="2400"/>
                        <a:buFont typeface="Arial"/>
                        <a:buNone/>
                      </a:pPr>
                      <a:r>
                        <a:rPr lang="en-US" sz="2400" b="1" u="none" strike="noStrike" cap="none">
                          <a:latin typeface="Ubuntu"/>
                          <a:ea typeface="Ubuntu"/>
                          <a:cs typeface="Ubuntu"/>
                          <a:sym typeface="Ubuntu"/>
                        </a:rPr>
                        <a:t>N</a:t>
                      </a:r>
                      <a:endParaRPr sz="2400" b="1"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Ubuntu"/>
                          <a:ea typeface="Ubuntu"/>
                          <a:cs typeface="Ubuntu"/>
                          <a:sym typeface="Ubuntu"/>
                        </a:rPr>
                        <a:t>0.</a:t>
                      </a:r>
                      <a:r>
                        <a:rPr lang="en-US" sz="2400">
                          <a:latin typeface="Ubuntu"/>
                          <a:ea typeface="Ubuntu"/>
                          <a:cs typeface="Ubuntu"/>
                          <a:sym typeface="Ubuntu"/>
                        </a:rPr>
                        <a:t>4</a:t>
                      </a:r>
                      <a:endParaRPr sz="2400"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Ubuntu"/>
                          <a:ea typeface="Ubuntu"/>
                          <a:cs typeface="Ubuntu"/>
                          <a:sym typeface="Ubuntu"/>
                        </a:rPr>
                        <a:t>0.</a:t>
                      </a:r>
                      <a:r>
                        <a:rPr lang="en-US" sz="2400">
                          <a:latin typeface="Ubuntu"/>
                          <a:ea typeface="Ubuntu"/>
                          <a:cs typeface="Ubuntu"/>
                          <a:sym typeface="Ubuntu"/>
                        </a:rPr>
                        <a:t>2</a:t>
                      </a:r>
                      <a:endParaRPr sz="2400"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Ubuntu"/>
                          <a:ea typeface="Ubuntu"/>
                          <a:cs typeface="Ubuntu"/>
                          <a:sym typeface="Ubuntu"/>
                        </a:rPr>
                        <a:t>0.</a:t>
                      </a:r>
                      <a:r>
                        <a:rPr lang="en-US" sz="2400">
                          <a:latin typeface="Ubuntu"/>
                          <a:ea typeface="Ubuntu"/>
                          <a:cs typeface="Ubuntu"/>
                          <a:sym typeface="Ubuntu"/>
                        </a:rPr>
                        <a:t>4</a:t>
                      </a:r>
                      <a:endParaRPr sz="2400" u="none" strike="noStrike" cap="none">
                        <a:latin typeface="Ubuntu"/>
                        <a:ea typeface="Ubuntu"/>
                        <a:cs typeface="Ubuntu"/>
                        <a:sym typeface="Ubuntu"/>
                      </a:endParaRPr>
                    </a:p>
                  </a:txBody>
                  <a:tcPr marL="68575" marR="68575" marT="91425" marB="91425"/>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5777881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0"/>
          <p:cNvSpPr txBox="1">
            <a:spLocks noGrp="1"/>
          </p:cNvSpPr>
          <p:nvPr>
            <p:ph type="title"/>
          </p:nvPr>
        </p:nvSpPr>
        <p:spPr>
          <a:xfrm>
            <a:off x="2152650" y="365125"/>
            <a:ext cx="7886700" cy="13254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rgbClr val="75114A"/>
              </a:buClr>
              <a:buSzPts val="3700"/>
              <a:buFont typeface="Calibri"/>
              <a:buNone/>
            </a:pPr>
            <a:r>
              <a:rPr lang="en-US" sz="3700" b="0" i="0" u="none" strike="noStrike" cap="none">
                <a:solidFill>
                  <a:srgbClr val="75114A"/>
                </a:solidFill>
                <a:latin typeface="Calibri"/>
                <a:ea typeface="Calibri"/>
                <a:cs typeface="Calibri"/>
                <a:sym typeface="Calibri"/>
              </a:rPr>
              <a:t>HMM Example</a:t>
            </a:r>
            <a:endParaRPr sz="3700" b="0" i="0" u="none" strike="noStrike" cap="none">
              <a:solidFill>
                <a:srgbClr val="75114A"/>
              </a:solidFill>
              <a:latin typeface="Calibri"/>
              <a:ea typeface="Calibri"/>
              <a:cs typeface="Calibri"/>
              <a:sym typeface="Calibri"/>
            </a:endParaRPr>
          </a:p>
        </p:txBody>
      </p:sp>
      <p:sp>
        <p:nvSpPr>
          <p:cNvPr id="368" name="Google Shape;368;p30"/>
          <p:cNvSpPr txBox="1">
            <a:spLocks noGrp="1"/>
          </p:cNvSpPr>
          <p:nvPr>
            <p:ph type="body" idx="1"/>
          </p:nvPr>
        </p:nvSpPr>
        <p:spPr>
          <a:xfrm>
            <a:off x="2152650" y="1825625"/>
            <a:ext cx="7886700" cy="3813300"/>
          </a:xfrm>
          <a:prstGeom prst="rect">
            <a:avLst/>
          </a:prstGeom>
          <a:noFill/>
          <a:ln>
            <a:noFill/>
          </a:ln>
        </p:spPr>
        <p:txBody>
          <a:bodyPr spcFirstLastPara="1" wrap="square" lIns="76200" tIns="76200" rIns="76200" bIns="76200" anchor="t" anchorCtr="0">
            <a:noAutofit/>
          </a:bodyPr>
          <a:lstStyle/>
          <a:p>
            <a:pPr marL="292100" marR="0" lvl="0" indent="-190500" algn="ctr" rtl="0">
              <a:lnSpc>
                <a:spcPct val="90000"/>
              </a:lnSpc>
              <a:spcBef>
                <a:spcPts val="400"/>
              </a:spcBef>
              <a:spcAft>
                <a:spcPts val="0"/>
              </a:spcAft>
              <a:buClr>
                <a:srgbClr val="3F3F3F"/>
              </a:buClr>
              <a:buSzPts val="2300"/>
              <a:buFont typeface="Arial"/>
              <a:buNone/>
            </a:pPr>
            <a:endParaRPr sz="2500" b="0" i="0" u="none" strike="noStrike" cap="none">
              <a:solidFill>
                <a:schemeClr val="dk1"/>
              </a:solidFill>
              <a:latin typeface="Calibri"/>
              <a:ea typeface="Calibri"/>
              <a:cs typeface="Calibri"/>
              <a:sym typeface="Calibri"/>
            </a:endParaRPr>
          </a:p>
          <a:p>
            <a:pPr marL="292100" marR="0" lvl="0" indent="-190500" algn="ctr" rtl="0">
              <a:lnSpc>
                <a:spcPct val="90000"/>
              </a:lnSpc>
              <a:spcBef>
                <a:spcPts val="400"/>
              </a:spcBef>
              <a:spcAft>
                <a:spcPts val="0"/>
              </a:spcAft>
              <a:buClr>
                <a:schemeClr val="dk1"/>
              </a:buClr>
              <a:buSzPts val="800"/>
              <a:buFont typeface="Arial"/>
              <a:buNone/>
            </a:pPr>
            <a:r>
              <a:rPr lang="en-US" sz="2000" b="1" i="0" u="none" strike="noStrike" cap="none">
                <a:solidFill>
                  <a:schemeClr val="dk1"/>
                </a:solidFill>
                <a:latin typeface="Calibri"/>
                <a:ea typeface="Calibri"/>
                <a:cs typeface="Calibri"/>
                <a:sym typeface="Calibri"/>
              </a:rPr>
              <a:t>p(w</a:t>
            </a:r>
            <a:r>
              <a:rPr lang="en-US" sz="2000" b="1" i="0" u="none" strike="noStrike" cap="none" baseline="-25000">
                <a:solidFill>
                  <a:schemeClr val="dk1"/>
                </a:solidFill>
                <a:latin typeface="Calibri"/>
                <a:ea typeface="Calibri"/>
                <a:cs typeface="Calibri"/>
                <a:sym typeface="Calibri"/>
              </a:rPr>
              <a:t>1</a:t>
            </a:r>
            <a:r>
              <a:rPr lang="en-US" sz="2000" b="1" i="0" u="none" strike="noStrike" cap="none">
                <a:solidFill>
                  <a:schemeClr val="dk1"/>
                </a:solidFill>
                <a:latin typeface="Calibri"/>
                <a:ea typeface="Calibri"/>
                <a:cs typeface="Calibri"/>
                <a:sym typeface="Calibri"/>
              </a:rPr>
              <a:t>=John,w</a:t>
            </a:r>
            <a:r>
              <a:rPr lang="en-US" sz="2000" b="1" i="0" u="none" strike="noStrike" cap="none" baseline="-25000">
                <a:solidFill>
                  <a:schemeClr val="dk1"/>
                </a:solidFill>
                <a:latin typeface="Calibri"/>
                <a:ea typeface="Calibri"/>
                <a:cs typeface="Calibri"/>
                <a:sym typeface="Calibri"/>
              </a:rPr>
              <a:t>2</a:t>
            </a:r>
            <a:r>
              <a:rPr lang="en-US" sz="2000" b="1" i="0" u="none" strike="noStrike" cap="none">
                <a:solidFill>
                  <a:schemeClr val="dk1"/>
                </a:solidFill>
                <a:latin typeface="Calibri"/>
                <a:ea typeface="Calibri"/>
                <a:cs typeface="Calibri"/>
                <a:sym typeface="Calibri"/>
              </a:rPr>
              <a:t>=likes,w</a:t>
            </a:r>
            <a:r>
              <a:rPr lang="en-US" sz="2000" b="1" i="0" u="none" strike="noStrike" cap="none" baseline="-25000">
                <a:solidFill>
                  <a:schemeClr val="dk1"/>
                </a:solidFill>
                <a:latin typeface="Calibri"/>
                <a:ea typeface="Calibri"/>
                <a:cs typeface="Calibri"/>
                <a:sym typeface="Calibri"/>
              </a:rPr>
              <a:t>3</a:t>
            </a:r>
            <a:r>
              <a:rPr lang="en-US" sz="2000" b="1" i="0" u="none" strike="noStrike" cap="none">
                <a:solidFill>
                  <a:schemeClr val="dk1"/>
                </a:solidFill>
                <a:latin typeface="Calibri"/>
                <a:ea typeface="Calibri"/>
                <a:cs typeface="Calibri"/>
                <a:sym typeface="Calibri"/>
              </a:rPr>
              <a:t>=Mary,t</a:t>
            </a:r>
            <a:r>
              <a:rPr lang="en-US" sz="2000" b="1" i="0" u="none" strike="noStrike" cap="none" baseline="-25000">
                <a:solidFill>
                  <a:schemeClr val="dk1"/>
                </a:solidFill>
                <a:latin typeface="Calibri"/>
                <a:ea typeface="Calibri"/>
                <a:cs typeface="Calibri"/>
                <a:sym typeface="Calibri"/>
              </a:rPr>
              <a:t>1</a:t>
            </a:r>
            <a:r>
              <a:rPr lang="en-US" sz="2000" b="1" i="0" u="none" strike="noStrike" cap="none">
                <a:solidFill>
                  <a:schemeClr val="dk1"/>
                </a:solidFill>
                <a:latin typeface="Calibri"/>
                <a:ea typeface="Calibri"/>
                <a:cs typeface="Calibri"/>
                <a:sym typeface="Calibri"/>
              </a:rPr>
              <a:t>=N,t</a:t>
            </a:r>
            <a:r>
              <a:rPr lang="en-US" sz="2000" b="1" i="0" u="none" strike="noStrike" cap="none" baseline="-25000">
                <a:solidFill>
                  <a:schemeClr val="dk1"/>
                </a:solidFill>
                <a:latin typeface="Calibri"/>
                <a:ea typeface="Calibri"/>
                <a:cs typeface="Calibri"/>
                <a:sym typeface="Calibri"/>
              </a:rPr>
              <a:t>2</a:t>
            </a:r>
            <a:r>
              <a:rPr lang="en-US" sz="2000" b="1" i="0" u="none" strike="noStrike" cap="none">
                <a:solidFill>
                  <a:schemeClr val="dk1"/>
                </a:solidFill>
                <a:latin typeface="Calibri"/>
                <a:ea typeface="Calibri"/>
                <a:cs typeface="Calibri"/>
                <a:sym typeface="Calibri"/>
              </a:rPr>
              <a:t>=V,t</a:t>
            </a:r>
            <a:r>
              <a:rPr lang="en-US" sz="2000" b="1" i="0" u="none" strike="noStrike" cap="none" baseline="-25000">
                <a:solidFill>
                  <a:schemeClr val="dk1"/>
                </a:solidFill>
                <a:latin typeface="Calibri"/>
                <a:ea typeface="Calibri"/>
                <a:cs typeface="Calibri"/>
                <a:sym typeface="Calibri"/>
              </a:rPr>
              <a:t>3</a:t>
            </a:r>
            <a:r>
              <a:rPr lang="en-US" sz="2000" b="1" i="0" u="none" strike="noStrike" cap="none">
                <a:solidFill>
                  <a:schemeClr val="dk1"/>
                </a:solidFill>
                <a:latin typeface="Calibri"/>
                <a:ea typeface="Calibri"/>
                <a:cs typeface="Calibri"/>
                <a:sym typeface="Calibri"/>
              </a:rPr>
              <a:t>=N) =</a:t>
            </a:r>
            <a:endParaRPr sz="2000" b="1" i="0" u="none" strike="noStrike" cap="none">
              <a:solidFill>
                <a:schemeClr val="dk1"/>
              </a:solidFill>
              <a:latin typeface="Calibri"/>
              <a:ea typeface="Calibri"/>
              <a:cs typeface="Calibri"/>
              <a:sym typeface="Calibri"/>
            </a:endParaRPr>
          </a:p>
          <a:p>
            <a:pPr marL="292100" marR="0" lvl="0" indent="-190500" algn="ctr" rtl="0">
              <a:lnSpc>
                <a:spcPct val="90000"/>
              </a:lnSpc>
              <a:spcBef>
                <a:spcPts val="400"/>
              </a:spcBef>
              <a:spcAft>
                <a:spcPts val="0"/>
              </a:spcAft>
              <a:buClr>
                <a:schemeClr val="dk1"/>
              </a:buClr>
              <a:buSzPts val="800"/>
              <a:buFont typeface="Arial"/>
              <a:buNone/>
            </a:pPr>
            <a:r>
              <a:rPr lang="en-US" sz="2000" b="1" i="0" u="none" strike="noStrike" cap="none">
                <a:solidFill>
                  <a:schemeClr val="dk1"/>
                </a:solidFill>
                <a:latin typeface="Calibri"/>
                <a:ea typeface="Calibri"/>
                <a:cs typeface="Calibri"/>
                <a:sym typeface="Calibri"/>
              </a:rPr>
              <a:t>p(N|V) × p(V|N) × p(N|Start) × </a:t>
            </a:r>
            <a:endParaRPr sz="2000" b="1" i="0" u="none" strike="noStrike" cap="none">
              <a:solidFill>
                <a:schemeClr val="dk1"/>
              </a:solidFill>
              <a:latin typeface="Calibri"/>
              <a:ea typeface="Calibri"/>
              <a:cs typeface="Calibri"/>
              <a:sym typeface="Calibri"/>
            </a:endParaRPr>
          </a:p>
          <a:p>
            <a:pPr marL="292100" marR="0" lvl="0" indent="-190500" algn="ctr" rtl="0">
              <a:lnSpc>
                <a:spcPct val="90000"/>
              </a:lnSpc>
              <a:spcBef>
                <a:spcPts val="400"/>
              </a:spcBef>
              <a:spcAft>
                <a:spcPts val="0"/>
              </a:spcAft>
              <a:buClr>
                <a:srgbClr val="3F3F3F"/>
              </a:buClr>
              <a:buSzPts val="2300"/>
              <a:buFont typeface="Arial"/>
              <a:buNone/>
            </a:pPr>
            <a:r>
              <a:rPr lang="en-US" sz="2000" b="1" i="0" u="none" strike="noStrike" cap="none">
                <a:solidFill>
                  <a:schemeClr val="dk1"/>
                </a:solidFill>
                <a:latin typeface="Calibri"/>
                <a:ea typeface="Calibri"/>
                <a:cs typeface="Calibri"/>
                <a:sym typeface="Calibri"/>
              </a:rPr>
              <a:t>p(John|N) × p(likes|V) × p(Mary|N) =</a:t>
            </a:r>
            <a:endParaRPr sz="2000" b="1" i="0" u="none" strike="noStrike" cap="none">
              <a:solidFill>
                <a:schemeClr val="dk1"/>
              </a:solidFill>
              <a:latin typeface="Calibri"/>
              <a:ea typeface="Calibri"/>
              <a:cs typeface="Calibri"/>
              <a:sym typeface="Calibri"/>
            </a:endParaRPr>
          </a:p>
          <a:p>
            <a:pPr marL="292100" marR="0" lvl="0" indent="-190500" algn="ctr" rtl="0">
              <a:lnSpc>
                <a:spcPct val="90000"/>
              </a:lnSpc>
              <a:spcBef>
                <a:spcPts val="400"/>
              </a:spcBef>
              <a:spcAft>
                <a:spcPts val="0"/>
              </a:spcAft>
              <a:buClr>
                <a:schemeClr val="dk1"/>
              </a:buClr>
              <a:buSzPts val="800"/>
              <a:buFont typeface="Arial"/>
              <a:buNone/>
            </a:pPr>
            <a:r>
              <a:rPr lang="en-US" sz="2000" b="1" i="0" u="none" strike="noStrike" cap="none">
                <a:solidFill>
                  <a:schemeClr val="dk1"/>
                </a:solidFill>
                <a:latin typeface="Calibri"/>
                <a:ea typeface="Calibri"/>
                <a:cs typeface="Calibri"/>
                <a:sym typeface="Calibri"/>
              </a:rPr>
              <a:t>0.6 × 0.6 × 0.8 × 0.</a:t>
            </a:r>
            <a:r>
              <a:rPr lang="en-US" sz="2000" b="1">
                <a:solidFill>
                  <a:schemeClr val="dk1"/>
                </a:solidFill>
              </a:rPr>
              <a:t>4</a:t>
            </a:r>
            <a:r>
              <a:rPr lang="en-US" sz="2000" b="1" i="0" u="none" strike="noStrike" cap="none">
                <a:solidFill>
                  <a:schemeClr val="dk1"/>
                </a:solidFill>
                <a:latin typeface="Calibri"/>
                <a:ea typeface="Calibri"/>
                <a:cs typeface="Calibri"/>
                <a:sym typeface="Calibri"/>
              </a:rPr>
              <a:t> × 0.6 × 0.</a:t>
            </a:r>
            <a:r>
              <a:rPr lang="en-US" sz="2000" b="1">
                <a:solidFill>
                  <a:schemeClr val="dk1"/>
                </a:solidFill>
              </a:rPr>
              <a:t>4</a:t>
            </a:r>
            <a:r>
              <a:rPr lang="en-US" sz="2000" b="1" i="0" u="none" strike="noStrike" cap="none">
                <a:solidFill>
                  <a:schemeClr val="dk1"/>
                </a:solidFill>
                <a:latin typeface="Calibri"/>
                <a:ea typeface="Calibri"/>
                <a:cs typeface="Calibri"/>
                <a:sym typeface="Calibri"/>
              </a:rPr>
              <a:t> = 0.</a:t>
            </a:r>
            <a:r>
              <a:rPr lang="en-US" sz="2000" b="1">
                <a:solidFill>
                  <a:schemeClr val="dk1"/>
                </a:solidFill>
              </a:rPr>
              <a:t>028</a:t>
            </a:r>
            <a:endParaRPr sz="2500" b="1"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032647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3.xml><?xml version="1.0" encoding="utf-8"?>
<p:sld xmlns:a="http://schemas.openxmlformats.org/drawingml/2006/main" xmlns:r="http://schemas.openxmlformats.org/officeDocument/2006/relationships" xmlns:p="http://schemas.openxmlformats.org/presentationml/2006/main">
  <p:cSld>
    <p:bg>
      <p:bgPr>
        <a:solidFill>
          <a:srgbClr val="FBE4D4"/>
        </a:solidFill>
        <a:effectLst/>
      </p:bgPr>
    </p:bg>
    <p:spTree>
      <p:nvGrpSpPr>
        <p:cNvPr id="1" name="Shape 373"/>
        <p:cNvGrpSpPr/>
        <p:nvPr/>
      </p:nvGrpSpPr>
      <p:grpSpPr>
        <a:xfrm>
          <a:off x="0" y="0"/>
          <a:ext cx="0" cy="0"/>
          <a:chOff x="0" y="0"/>
          <a:chExt cx="0" cy="0"/>
        </a:xfrm>
      </p:grpSpPr>
      <p:sp>
        <p:nvSpPr>
          <p:cNvPr id="374" name="Google Shape;374;p31"/>
          <p:cNvSpPr txBox="1">
            <a:spLocks noGrp="1"/>
          </p:cNvSpPr>
          <p:nvPr>
            <p:ph type="title"/>
          </p:nvPr>
        </p:nvSpPr>
        <p:spPr>
          <a:xfrm>
            <a:off x="2152650" y="365125"/>
            <a:ext cx="7886700" cy="13254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rgbClr val="75114A"/>
              </a:buClr>
              <a:buSzPts val="3700"/>
              <a:buFont typeface="Calibri"/>
              <a:buNone/>
            </a:pPr>
            <a:r>
              <a:rPr lang="en-US" sz="3700" b="0" i="0" u="none" strike="noStrike" cap="none">
                <a:solidFill>
                  <a:srgbClr val="75114A"/>
                </a:solidFill>
                <a:latin typeface="Calibri"/>
                <a:ea typeface="Calibri"/>
                <a:cs typeface="Calibri"/>
                <a:sym typeface="Calibri"/>
              </a:rPr>
              <a:t>Formal Definition</a:t>
            </a:r>
            <a:endParaRPr sz="3700" b="0" i="0" u="none" strike="noStrike" cap="none">
              <a:solidFill>
                <a:srgbClr val="75114A"/>
              </a:solidFill>
              <a:latin typeface="Calibri"/>
              <a:ea typeface="Calibri"/>
              <a:cs typeface="Calibri"/>
              <a:sym typeface="Calibri"/>
            </a:endParaRPr>
          </a:p>
        </p:txBody>
      </p:sp>
      <p:sp>
        <p:nvSpPr>
          <p:cNvPr id="375" name="Google Shape;375;p31"/>
          <p:cNvSpPr txBox="1">
            <a:spLocks noGrp="1"/>
          </p:cNvSpPr>
          <p:nvPr>
            <p:ph type="body" idx="1"/>
          </p:nvPr>
        </p:nvSpPr>
        <p:spPr>
          <a:xfrm>
            <a:off x="2152650" y="1343800"/>
            <a:ext cx="7886700" cy="4295100"/>
          </a:xfrm>
          <a:prstGeom prst="rect">
            <a:avLst/>
          </a:prstGeom>
          <a:noFill/>
          <a:ln>
            <a:noFill/>
          </a:ln>
        </p:spPr>
        <p:txBody>
          <a:bodyPr spcFirstLastPara="1" wrap="square" lIns="76200" tIns="76200" rIns="76200" bIns="76200" anchor="t" anchorCtr="0">
            <a:noAutofit/>
          </a:bodyPr>
          <a:lstStyle/>
          <a:p>
            <a:pPr marL="292100" marR="0" lvl="0" indent="-190500" algn="l" rtl="0">
              <a:lnSpc>
                <a:spcPct val="90000"/>
              </a:lnSpc>
              <a:spcBef>
                <a:spcPts val="4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An HMM is a 4-tuple </a:t>
            </a:r>
            <a:r>
              <a:rPr lang="en-US" sz="2000" b="0" i="0" u="none" strike="noStrike" cap="none">
                <a:solidFill>
                  <a:srgbClr val="000000"/>
                </a:solidFill>
                <a:latin typeface="Calibri"/>
                <a:ea typeface="Calibri"/>
                <a:cs typeface="Calibri"/>
                <a:sym typeface="Calibri"/>
              </a:rPr>
              <a:t>μ=(S,K,A,B)</a:t>
            </a:r>
            <a:endParaRPr sz="2000" b="0" i="0" u="none" strike="noStrike" cap="none">
              <a:solidFill>
                <a:srgbClr val="000000"/>
              </a:solidFill>
              <a:latin typeface="Calibri"/>
              <a:ea typeface="Calibri"/>
              <a:cs typeface="Calibri"/>
              <a:sym typeface="Calibri"/>
            </a:endParaRPr>
          </a:p>
        </p:txBody>
      </p:sp>
      <p:graphicFrame>
        <p:nvGraphicFramePr>
          <p:cNvPr id="376" name="Google Shape;376;p31"/>
          <p:cNvGraphicFramePr/>
          <p:nvPr/>
        </p:nvGraphicFramePr>
        <p:xfrm>
          <a:off x="3343325" y="1923550"/>
          <a:ext cx="3000000" cy="3000000"/>
        </p:xfrm>
        <a:graphic>
          <a:graphicData uri="http://schemas.openxmlformats.org/drawingml/2006/table">
            <a:tbl>
              <a:tblPr>
                <a:noFill/>
              </a:tblPr>
              <a:tblGrid>
                <a:gridCol w="2714625">
                  <a:extLst>
                    <a:ext uri="{9D8B030D-6E8A-4147-A177-3AD203B41FA5}">
                      <a16:colId xmlns:a16="http://schemas.microsoft.com/office/drawing/2014/main" val="20000"/>
                    </a:ext>
                  </a:extLst>
                </a:gridCol>
                <a:gridCol w="2714625">
                  <a:extLst>
                    <a:ext uri="{9D8B030D-6E8A-4147-A177-3AD203B41FA5}">
                      <a16:colId xmlns:a16="http://schemas.microsoft.com/office/drawing/2014/main" val="20001"/>
                    </a:ext>
                  </a:extLst>
                </a:gridCol>
              </a:tblGrid>
              <a:tr h="381000">
                <a:tc>
                  <a:txBody>
                    <a:bodyPr/>
                    <a:lstStyle/>
                    <a:p>
                      <a:pPr marL="0" marR="0" lvl="0" indent="0" algn="l"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Set of states (tags)</a:t>
                      </a:r>
                      <a:endParaRPr sz="1900" u="none" strike="noStrike" cap="none">
                        <a:latin typeface="Ubuntu"/>
                        <a:ea typeface="Ubuntu"/>
                        <a:cs typeface="Ubuntu"/>
                        <a:sym typeface="Ubuntu"/>
                      </a:endParaRPr>
                    </a:p>
                  </a:txBody>
                  <a:tcPr marL="68575" marR="68575" marT="91425" marB="91425"/>
                </a:tc>
                <a:tc>
                  <a:txBody>
                    <a:bodyPr/>
                    <a:lstStyle/>
                    <a:p>
                      <a:pPr marL="0" marR="0" lvl="0" indent="0" algn="l" rtl="0">
                        <a:lnSpc>
                          <a:spcPct val="100000"/>
                        </a:lnSpc>
                        <a:spcBef>
                          <a:spcPts val="0"/>
                        </a:spcBef>
                        <a:spcAft>
                          <a:spcPts val="0"/>
                        </a:spcAft>
                        <a:buClr>
                          <a:srgbClr val="000000"/>
                        </a:buClr>
                        <a:buSzPts val="1900"/>
                        <a:buFont typeface="Arial"/>
                        <a:buNone/>
                      </a:pPr>
                      <a:r>
                        <a:rPr lang="en-US" sz="1900" i="1" u="none" strike="noStrike" cap="none">
                          <a:latin typeface="Ubuntu"/>
                          <a:ea typeface="Ubuntu"/>
                          <a:cs typeface="Ubuntu"/>
                          <a:sym typeface="Ubuntu"/>
                        </a:rPr>
                        <a:t>S={s</a:t>
                      </a:r>
                      <a:r>
                        <a:rPr lang="en-US" sz="1900" i="1" u="none" strike="noStrike" cap="none" baseline="-25000">
                          <a:latin typeface="Ubuntu"/>
                          <a:ea typeface="Ubuntu"/>
                          <a:cs typeface="Ubuntu"/>
                          <a:sym typeface="Ubuntu"/>
                        </a:rPr>
                        <a:t>1</a:t>
                      </a:r>
                      <a:r>
                        <a:rPr lang="en-US" sz="1900" i="1" u="none" strike="noStrike" cap="none">
                          <a:latin typeface="Ubuntu"/>
                          <a:ea typeface="Ubuntu"/>
                          <a:cs typeface="Ubuntu"/>
                          <a:sym typeface="Ubuntu"/>
                        </a:rPr>
                        <a:t>(=σ),...,s</a:t>
                      </a:r>
                      <a:r>
                        <a:rPr lang="en-US" sz="1900" i="1" u="none" strike="noStrike" cap="none" baseline="-25000">
                          <a:latin typeface="Ubuntu"/>
                          <a:ea typeface="Ubuntu"/>
                          <a:cs typeface="Ubuntu"/>
                          <a:sym typeface="Ubuntu"/>
                        </a:rPr>
                        <a:t>N</a:t>
                      </a:r>
                      <a:r>
                        <a:rPr lang="en-US" sz="1900" i="1" u="none" strike="noStrike" cap="none">
                          <a:latin typeface="Ubuntu"/>
                          <a:ea typeface="Ubuntu"/>
                          <a:cs typeface="Ubuntu"/>
                          <a:sym typeface="Ubuntu"/>
                        </a:rPr>
                        <a:t>}</a:t>
                      </a:r>
                      <a:endParaRPr sz="1900" i="1" u="none" strike="noStrike" cap="none">
                        <a:latin typeface="Ubuntu"/>
                        <a:ea typeface="Ubuntu"/>
                        <a:cs typeface="Ubuntu"/>
                        <a:sym typeface="Ubuntu"/>
                      </a:endParaRPr>
                    </a:p>
                  </a:txBody>
                  <a:tcPr marL="68575" marR="68575" marT="91425" marB="91425"/>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Output alphabet</a:t>
                      </a:r>
                      <a:endParaRPr sz="1900" u="none" strike="noStrike" cap="none">
                        <a:latin typeface="Ubuntu"/>
                        <a:ea typeface="Ubuntu"/>
                        <a:cs typeface="Ubuntu"/>
                        <a:sym typeface="Ubuntu"/>
                      </a:endParaRPr>
                    </a:p>
                  </a:txBody>
                  <a:tcPr marL="68575" marR="68575" marT="91425" marB="91425"/>
                </a:tc>
                <a:tc>
                  <a:txBody>
                    <a:bodyPr/>
                    <a:lstStyle/>
                    <a:p>
                      <a:pPr marL="0" marR="0" lvl="0" indent="0" algn="l" rtl="0">
                        <a:lnSpc>
                          <a:spcPct val="100000"/>
                        </a:lnSpc>
                        <a:spcBef>
                          <a:spcPts val="0"/>
                        </a:spcBef>
                        <a:spcAft>
                          <a:spcPts val="0"/>
                        </a:spcAft>
                        <a:buClr>
                          <a:srgbClr val="000000"/>
                        </a:buClr>
                        <a:buSzPts val="1900"/>
                        <a:buFont typeface="Arial"/>
                        <a:buNone/>
                      </a:pPr>
                      <a:r>
                        <a:rPr lang="en-US" sz="1900" i="1" u="none" strike="noStrike" cap="none">
                          <a:latin typeface="Ubuntu"/>
                          <a:ea typeface="Ubuntu"/>
                          <a:cs typeface="Ubuntu"/>
                          <a:sym typeface="Ubuntu"/>
                        </a:rPr>
                        <a:t>K={k</a:t>
                      </a:r>
                      <a:r>
                        <a:rPr lang="en-US" sz="1900" i="1" u="none" strike="noStrike" cap="none" baseline="-25000">
                          <a:latin typeface="Ubuntu"/>
                          <a:ea typeface="Ubuntu"/>
                          <a:cs typeface="Ubuntu"/>
                          <a:sym typeface="Ubuntu"/>
                        </a:rPr>
                        <a:t>1</a:t>
                      </a:r>
                      <a:r>
                        <a:rPr lang="en-US" sz="1900" i="1" u="none" strike="noStrike" cap="none">
                          <a:latin typeface="Ubuntu"/>
                          <a:ea typeface="Ubuntu"/>
                          <a:cs typeface="Ubuntu"/>
                          <a:sym typeface="Ubuntu"/>
                        </a:rPr>
                        <a:t>,...,k</a:t>
                      </a:r>
                      <a:r>
                        <a:rPr lang="en-US" sz="1900" i="1" u="none" strike="noStrike" cap="none" baseline="-25000">
                          <a:latin typeface="Ubuntu"/>
                          <a:ea typeface="Ubuntu"/>
                          <a:cs typeface="Ubuntu"/>
                          <a:sym typeface="Ubuntu"/>
                        </a:rPr>
                        <a:t>M</a:t>
                      </a:r>
                      <a:r>
                        <a:rPr lang="en-US" sz="1900" i="1" u="none" strike="noStrike" cap="none">
                          <a:latin typeface="Ubuntu"/>
                          <a:ea typeface="Ubuntu"/>
                          <a:cs typeface="Ubuntu"/>
                          <a:sym typeface="Ubuntu"/>
                        </a:rPr>
                        <a:t>}</a:t>
                      </a:r>
                      <a:endParaRPr sz="1900" i="1" u="none" strike="noStrike" cap="none">
                        <a:latin typeface="Ubuntu"/>
                        <a:ea typeface="Ubuntu"/>
                        <a:cs typeface="Ubuntu"/>
                        <a:sym typeface="Ubuntu"/>
                      </a:endParaRPr>
                    </a:p>
                  </a:txBody>
                  <a:tcPr marL="68575" marR="68575" marT="91425" marB="91425"/>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State transition probabilities</a:t>
                      </a:r>
                      <a:endParaRPr sz="1900" u="none" strike="noStrike" cap="none">
                        <a:latin typeface="Ubuntu"/>
                        <a:ea typeface="Ubuntu"/>
                        <a:cs typeface="Ubuntu"/>
                        <a:sym typeface="Ubuntu"/>
                      </a:endParaRPr>
                    </a:p>
                  </a:txBody>
                  <a:tcPr marL="68575" marR="68575" marT="91425" marB="91425"/>
                </a:tc>
                <a:tc>
                  <a:txBody>
                    <a:bodyPr/>
                    <a:lstStyle/>
                    <a:p>
                      <a:pPr marL="0" marR="0" lvl="0" indent="0" algn="l" rtl="0">
                        <a:lnSpc>
                          <a:spcPct val="100000"/>
                        </a:lnSpc>
                        <a:spcBef>
                          <a:spcPts val="0"/>
                        </a:spcBef>
                        <a:spcAft>
                          <a:spcPts val="0"/>
                        </a:spcAft>
                        <a:buClr>
                          <a:srgbClr val="000000"/>
                        </a:buClr>
                        <a:buSzPts val="1900"/>
                        <a:buFont typeface="Arial"/>
                        <a:buNone/>
                      </a:pPr>
                      <a:r>
                        <a:rPr lang="en-US" sz="1900" i="1" u="none" strike="noStrike" cap="none">
                          <a:latin typeface="Ubuntu"/>
                          <a:ea typeface="Ubuntu"/>
                          <a:cs typeface="Ubuntu"/>
                          <a:sym typeface="Ubuntu"/>
                        </a:rPr>
                        <a:t>A={a</a:t>
                      </a:r>
                      <a:r>
                        <a:rPr lang="en-US" sz="1900" i="1" u="none" strike="noStrike" cap="none" baseline="-25000">
                          <a:latin typeface="Ubuntu"/>
                          <a:ea typeface="Ubuntu"/>
                          <a:cs typeface="Ubuntu"/>
                          <a:sym typeface="Ubuntu"/>
                        </a:rPr>
                        <a:t>ij</a:t>
                      </a:r>
                      <a:r>
                        <a:rPr lang="en-US" sz="1900" i="1" u="none" strike="noStrike" cap="none">
                          <a:latin typeface="Ubuntu"/>
                          <a:ea typeface="Ubuntu"/>
                          <a:cs typeface="Ubuntu"/>
                          <a:sym typeface="Ubuntu"/>
                        </a:rPr>
                        <a:t>} i,j </a:t>
                      </a:r>
                      <a:r>
                        <a:rPr lang="en-US" sz="1900" u="none" strike="noStrike" cap="none">
                          <a:latin typeface="Ubuntu"/>
                          <a:ea typeface="Ubuntu"/>
                          <a:cs typeface="Ubuntu"/>
                          <a:sym typeface="Ubuntu"/>
                        </a:rPr>
                        <a:t>∈</a:t>
                      </a:r>
                      <a:r>
                        <a:rPr lang="en-US" sz="1900" i="1" u="none" strike="noStrike" cap="none">
                          <a:latin typeface="Ubuntu"/>
                          <a:ea typeface="Ubuntu"/>
                          <a:cs typeface="Ubuntu"/>
                          <a:sym typeface="Ubuntu"/>
                        </a:rPr>
                        <a:t> S</a:t>
                      </a:r>
                      <a:endParaRPr sz="1900" i="1" u="none" strike="noStrike" cap="none">
                        <a:latin typeface="Ubuntu"/>
                        <a:ea typeface="Ubuntu"/>
                        <a:cs typeface="Ubuntu"/>
                        <a:sym typeface="Ubuntu"/>
                      </a:endParaRPr>
                    </a:p>
                  </a:txBody>
                  <a:tcPr marL="68575" marR="68575" marT="91425" marB="91425"/>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Symbol Emission probabilities</a:t>
                      </a:r>
                      <a:endParaRPr sz="1900" u="none" strike="noStrike" cap="none">
                        <a:latin typeface="Ubuntu"/>
                        <a:ea typeface="Ubuntu"/>
                        <a:cs typeface="Ubuntu"/>
                        <a:sym typeface="Ubuntu"/>
                      </a:endParaRPr>
                    </a:p>
                  </a:txBody>
                  <a:tcPr marL="68575" marR="68575" marT="91425" marB="91425"/>
                </a:tc>
                <a:tc>
                  <a:txBody>
                    <a:bodyPr/>
                    <a:lstStyle/>
                    <a:p>
                      <a:pPr marL="0" marR="0" lvl="0" indent="0" algn="l" rtl="0">
                        <a:lnSpc>
                          <a:spcPct val="100000"/>
                        </a:lnSpc>
                        <a:spcBef>
                          <a:spcPts val="0"/>
                        </a:spcBef>
                        <a:spcAft>
                          <a:spcPts val="0"/>
                        </a:spcAft>
                        <a:buClr>
                          <a:srgbClr val="000000"/>
                        </a:buClr>
                        <a:buSzPts val="1900"/>
                        <a:buFont typeface="Arial"/>
                        <a:buNone/>
                      </a:pPr>
                      <a:r>
                        <a:rPr lang="en-US" sz="1900" i="1" u="none" strike="noStrike" cap="none">
                          <a:latin typeface="Ubuntu"/>
                          <a:ea typeface="Ubuntu"/>
                          <a:cs typeface="Ubuntu"/>
                          <a:sym typeface="Ubuntu"/>
                        </a:rPr>
                        <a:t>B={b</a:t>
                      </a:r>
                      <a:r>
                        <a:rPr lang="en-US" sz="1900" i="1" u="none" strike="noStrike" cap="none" baseline="-25000">
                          <a:latin typeface="Ubuntu"/>
                          <a:ea typeface="Ubuntu"/>
                          <a:cs typeface="Ubuntu"/>
                          <a:sym typeface="Ubuntu"/>
                        </a:rPr>
                        <a:t>ij</a:t>
                      </a:r>
                      <a:r>
                        <a:rPr lang="en-US" sz="1900" i="1" u="none" strike="noStrike" cap="none">
                          <a:latin typeface="Ubuntu"/>
                          <a:ea typeface="Ubuntu"/>
                          <a:cs typeface="Ubuntu"/>
                          <a:sym typeface="Ubuntu"/>
                        </a:rPr>
                        <a:t>} i </a:t>
                      </a:r>
                      <a:r>
                        <a:rPr lang="en-US" sz="1900" u="none" strike="noStrike" cap="none">
                          <a:solidFill>
                            <a:schemeClr val="dk1"/>
                          </a:solidFill>
                          <a:latin typeface="Ubuntu"/>
                          <a:ea typeface="Ubuntu"/>
                          <a:cs typeface="Ubuntu"/>
                          <a:sym typeface="Ubuntu"/>
                        </a:rPr>
                        <a:t>∈</a:t>
                      </a:r>
                      <a:r>
                        <a:rPr lang="en-US" sz="1900" i="1" u="none" strike="noStrike" cap="none">
                          <a:solidFill>
                            <a:schemeClr val="dk1"/>
                          </a:solidFill>
                          <a:latin typeface="Ubuntu"/>
                          <a:ea typeface="Ubuntu"/>
                          <a:cs typeface="Ubuntu"/>
                          <a:sym typeface="Ubuntu"/>
                        </a:rPr>
                        <a:t> S, j </a:t>
                      </a:r>
                      <a:r>
                        <a:rPr lang="en-US" sz="1900" u="none" strike="noStrike" cap="none">
                          <a:solidFill>
                            <a:schemeClr val="dk1"/>
                          </a:solidFill>
                          <a:latin typeface="Ubuntu"/>
                          <a:ea typeface="Ubuntu"/>
                          <a:cs typeface="Ubuntu"/>
                          <a:sym typeface="Ubuntu"/>
                        </a:rPr>
                        <a:t>∈</a:t>
                      </a:r>
                      <a:r>
                        <a:rPr lang="en-US" sz="1900" i="1" u="none" strike="noStrike" cap="none">
                          <a:solidFill>
                            <a:schemeClr val="dk1"/>
                          </a:solidFill>
                          <a:latin typeface="Ubuntu"/>
                          <a:ea typeface="Ubuntu"/>
                          <a:cs typeface="Ubuntu"/>
                          <a:sym typeface="Ubuntu"/>
                        </a:rPr>
                        <a:t> K</a:t>
                      </a:r>
                      <a:endParaRPr sz="1900" i="1" u="none" strike="noStrike" cap="none">
                        <a:latin typeface="Ubuntu"/>
                        <a:ea typeface="Ubuntu"/>
                        <a:cs typeface="Ubuntu"/>
                        <a:sym typeface="Ubuntu"/>
                      </a:endParaRPr>
                    </a:p>
                  </a:txBody>
                  <a:tcPr marL="68575" marR="68575" marT="91425" marB="91425"/>
                </a:tc>
                <a:extLst>
                  <a:ext uri="{0D108BD9-81ED-4DB2-BD59-A6C34878D82A}">
                    <a16:rowId xmlns:a16="http://schemas.microsoft.com/office/drawing/2014/main" val="10003"/>
                  </a:ext>
                </a:extLst>
              </a:tr>
            </a:tbl>
          </a:graphicData>
        </a:graphic>
      </p:graphicFrame>
      <p:graphicFrame>
        <p:nvGraphicFramePr>
          <p:cNvPr id="377" name="Google Shape;377;p31"/>
          <p:cNvGraphicFramePr/>
          <p:nvPr/>
        </p:nvGraphicFramePr>
        <p:xfrm>
          <a:off x="3343331" y="4528000"/>
          <a:ext cx="3000000" cy="3000000"/>
        </p:xfrm>
        <a:graphic>
          <a:graphicData uri="http://schemas.openxmlformats.org/drawingml/2006/table">
            <a:tbl>
              <a:tblPr>
                <a:noFill/>
              </a:tblPr>
              <a:tblGrid>
                <a:gridCol w="2714625">
                  <a:extLst>
                    <a:ext uri="{9D8B030D-6E8A-4147-A177-3AD203B41FA5}">
                      <a16:colId xmlns:a16="http://schemas.microsoft.com/office/drawing/2014/main" val="20000"/>
                    </a:ext>
                  </a:extLst>
                </a:gridCol>
                <a:gridCol w="2714625">
                  <a:extLst>
                    <a:ext uri="{9D8B030D-6E8A-4147-A177-3AD203B41FA5}">
                      <a16:colId xmlns:a16="http://schemas.microsoft.com/office/drawing/2014/main" val="20001"/>
                    </a:ext>
                  </a:extLst>
                </a:gridCol>
              </a:tblGrid>
              <a:tr h="381000">
                <a:tc>
                  <a:txBody>
                    <a:bodyPr/>
                    <a:lstStyle/>
                    <a:p>
                      <a:pPr marL="0" marR="0" lvl="0" indent="0" algn="l"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State sequences (hidden)</a:t>
                      </a:r>
                      <a:endParaRPr sz="1900" u="none" strike="noStrike" cap="none">
                        <a:latin typeface="Ubuntu"/>
                        <a:ea typeface="Ubuntu"/>
                        <a:cs typeface="Ubuntu"/>
                        <a:sym typeface="Ubuntu"/>
                      </a:endParaRPr>
                    </a:p>
                  </a:txBody>
                  <a:tcPr marL="68575" marR="68575" marT="91425" marB="91425"/>
                </a:tc>
                <a:tc>
                  <a:txBody>
                    <a:bodyPr/>
                    <a:lstStyle/>
                    <a:p>
                      <a:pPr marL="0" marR="0" lvl="0" indent="0" algn="l" rtl="0">
                        <a:lnSpc>
                          <a:spcPct val="100000"/>
                        </a:lnSpc>
                        <a:spcBef>
                          <a:spcPts val="0"/>
                        </a:spcBef>
                        <a:spcAft>
                          <a:spcPts val="0"/>
                        </a:spcAft>
                        <a:buClr>
                          <a:srgbClr val="000000"/>
                        </a:buClr>
                        <a:buSzPts val="1900"/>
                        <a:buFont typeface="Arial"/>
                        <a:buNone/>
                      </a:pPr>
                      <a:r>
                        <a:rPr lang="en-US" sz="1900" i="1" u="none" strike="noStrike" cap="none">
                          <a:latin typeface="Ubuntu"/>
                          <a:ea typeface="Ubuntu"/>
                          <a:cs typeface="Ubuntu"/>
                          <a:sym typeface="Ubuntu"/>
                        </a:rPr>
                        <a:t>T={t</a:t>
                      </a:r>
                      <a:r>
                        <a:rPr lang="en-US" sz="1900" i="1" u="none" strike="noStrike" cap="none" baseline="-25000">
                          <a:latin typeface="Ubuntu"/>
                          <a:ea typeface="Ubuntu"/>
                          <a:cs typeface="Ubuntu"/>
                          <a:sym typeface="Ubuntu"/>
                        </a:rPr>
                        <a:t>1</a:t>
                      </a:r>
                      <a:r>
                        <a:rPr lang="en-US" sz="1900" i="1" u="none" strike="noStrike" cap="none">
                          <a:latin typeface="Ubuntu"/>
                          <a:ea typeface="Ubuntu"/>
                          <a:cs typeface="Ubuntu"/>
                          <a:sym typeface="Ubuntu"/>
                        </a:rPr>
                        <a:t>, …, t</a:t>
                      </a:r>
                      <a:r>
                        <a:rPr lang="en-US" sz="1900" i="1" u="none" strike="noStrike" cap="none" baseline="-25000">
                          <a:latin typeface="Ubuntu"/>
                          <a:ea typeface="Ubuntu"/>
                          <a:cs typeface="Ubuntu"/>
                          <a:sym typeface="Ubuntu"/>
                        </a:rPr>
                        <a:t>T</a:t>
                      </a:r>
                      <a:r>
                        <a:rPr lang="en-US" sz="1900" i="1" u="none" strike="noStrike" cap="none">
                          <a:latin typeface="Ubuntu"/>
                          <a:ea typeface="Ubuntu"/>
                          <a:cs typeface="Ubuntu"/>
                          <a:sym typeface="Ubuntu"/>
                        </a:rPr>
                        <a:t> }  y</a:t>
                      </a:r>
                      <a:r>
                        <a:rPr lang="en-US" sz="1900" i="1" u="none" strike="noStrike" cap="none" baseline="-25000">
                          <a:latin typeface="Ubuntu"/>
                          <a:ea typeface="Ubuntu"/>
                          <a:cs typeface="Ubuntu"/>
                          <a:sym typeface="Ubuntu"/>
                        </a:rPr>
                        <a:t>T </a:t>
                      </a:r>
                      <a:r>
                        <a:rPr lang="en-US" sz="1900" u="none" strike="noStrike" cap="none">
                          <a:solidFill>
                            <a:schemeClr val="dk1"/>
                          </a:solidFill>
                          <a:latin typeface="Ubuntu"/>
                          <a:ea typeface="Ubuntu"/>
                          <a:cs typeface="Ubuntu"/>
                          <a:sym typeface="Ubuntu"/>
                        </a:rPr>
                        <a:t>∈</a:t>
                      </a:r>
                      <a:r>
                        <a:rPr lang="en-US" sz="1900" i="1" u="none" strike="noStrike" cap="none">
                          <a:latin typeface="Ubuntu"/>
                          <a:ea typeface="Ubuntu"/>
                          <a:cs typeface="Ubuntu"/>
                          <a:sym typeface="Ubuntu"/>
                        </a:rPr>
                        <a:t> S</a:t>
                      </a:r>
                      <a:endParaRPr sz="1900" i="1" u="none" strike="noStrike" cap="none">
                        <a:latin typeface="Ubuntu"/>
                        <a:ea typeface="Ubuntu"/>
                        <a:cs typeface="Ubuntu"/>
                        <a:sym typeface="Ubuntu"/>
                      </a:endParaRPr>
                    </a:p>
                  </a:txBody>
                  <a:tcPr marL="68575" marR="68575" marT="91425" marB="91425"/>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Output sequence (observed)</a:t>
                      </a:r>
                      <a:endParaRPr sz="1900" u="none" strike="noStrike" cap="none">
                        <a:latin typeface="Ubuntu"/>
                        <a:ea typeface="Ubuntu"/>
                        <a:cs typeface="Ubuntu"/>
                        <a:sym typeface="Ubuntu"/>
                      </a:endParaRPr>
                    </a:p>
                  </a:txBody>
                  <a:tcPr marL="68575" marR="68575" marT="91425" marB="91425"/>
                </a:tc>
                <a:tc>
                  <a:txBody>
                    <a:bodyPr/>
                    <a:lstStyle/>
                    <a:p>
                      <a:pPr marL="0" marR="0" lvl="0" indent="0" algn="l" rtl="0">
                        <a:lnSpc>
                          <a:spcPct val="100000"/>
                        </a:lnSpc>
                        <a:spcBef>
                          <a:spcPts val="0"/>
                        </a:spcBef>
                        <a:spcAft>
                          <a:spcPts val="0"/>
                        </a:spcAft>
                        <a:buClr>
                          <a:srgbClr val="000000"/>
                        </a:buClr>
                        <a:buSzPts val="1900"/>
                        <a:buFont typeface="Arial"/>
                        <a:buNone/>
                      </a:pPr>
                      <a:r>
                        <a:rPr lang="en-US" sz="1900" i="1" u="none" strike="noStrike" cap="none">
                          <a:latin typeface="Ubuntu"/>
                          <a:ea typeface="Ubuntu"/>
                          <a:cs typeface="Ubuntu"/>
                          <a:sym typeface="Ubuntu"/>
                        </a:rPr>
                        <a:t>W={w</a:t>
                      </a:r>
                      <a:r>
                        <a:rPr lang="en-US" sz="1900" i="1" u="none" strike="noStrike" cap="none" baseline="-25000">
                          <a:latin typeface="Ubuntu"/>
                          <a:ea typeface="Ubuntu"/>
                          <a:cs typeface="Ubuntu"/>
                          <a:sym typeface="Ubuntu"/>
                        </a:rPr>
                        <a:t>1</a:t>
                      </a:r>
                      <a:r>
                        <a:rPr lang="en-US" sz="1900" i="1" u="none" strike="noStrike" cap="none">
                          <a:latin typeface="Ubuntu"/>
                          <a:ea typeface="Ubuntu"/>
                          <a:cs typeface="Ubuntu"/>
                          <a:sym typeface="Ubuntu"/>
                        </a:rPr>
                        <a:t>,...,w</a:t>
                      </a:r>
                      <a:r>
                        <a:rPr lang="en-US" sz="1900" i="1" u="none" strike="noStrike" cap="none" baseline="-25000">
                          <a:latin typeface="Ubuntu"/>
                          <a:ea typeface="Ubuntu"/>
                          <a:cs typeface="Ubuntu"/>
                          <a:sym typeface="Ubuntu"/>
                        </a:rPr>
                        <a:t>T</a:t>
                      </a:r>
                      <a:r>
                        <a:rPr lang="en-US" sz="1900" i="1" u="none" strike="noStrike" cap="none">
                          <a:latin typeface="Ubuntu"/>
                          <a:ea typeface="Ubuntu"/>
                          <a:cs typeface="Ubuntu"/>
                          <a:sym typeface="Ubuntu"/>
                        </a:rPr>
                        <a:t>} x</a:t>
                      </a:r>
                      <a:r>
                        <a:rPr lang="en-US" sz="1900" i="1" u="none" strike="noStrike" cap="none" baseline="-25000">
                          <a:latin typeface="Ubuntu"/>
                          <a:ea typeface="Ubuntu"/>
                          <a:cs typeface="Ubuntu"/>
                          <a:sym typeface="Ubuntu"/>
                        </a:rPr>
                        <a:t>T</a:t>
                      </a:r>
                      <a:r>
                        <a:rPr lang="en-US" sz="1900" i="1" u="none" strike="noStrike" cap="none" baseline="-25000">
                          <a:solidFill>
                            <a:schemeClr val="dk1"/>
                          </a:solidFill>
                          <a:latin typeface="Ubuntu"/>
                          <a:ea typeface="Ubuntu"/>
                          <a:cs typeface="Ubuntu"/>
                          <a:sym typeface="Ubuntu"/>
                        </a:rPr>
                        <a:t> </a:t>
                      </a:r>
                      <a:r>
                        <a:rPr lang="en-US" sz="1900" u="none" strike="noStrike" cap="none">
                          <a:solidFill>
                            <a:schemeClr val="dk1"/>
                          </a:solidFill>
                          <a:latin typeface="Ubuntu"/>
                          <a:ea typeface="Ubuntu"/>
                          <a:cs typeface="Ubuntu"/>
                          <a:sym typeface="Ubuntu"/>
                        </a:rPr>
                        <a:t>∈</a:t>
                      </a:r>
                      <a:r>
                        <a:rPr lang="en-US" sz="1900" i="1" u="none" strike="noStrike" cap="none">
                          <a:solidFill>
                            <a:schemeClr val="dk1"/>
                          </a:solidFill>
                          <a:latin typeface="Ubuntu"/>
                          <a:ea typeface="Ubuntu"/>
                          <a:cs typeface="Ubuntu"/>
                          <a:sym typeface="Ubuntu"/>
                        </a:rPr>
                        <a:t> </a:t>
                      </a:r>
                      <a:r>
                        <a:rPr lang="en-US" sz="1900" i="1" u="none" strike="noStrike" cap="none">
                          <a:latin typeface="Ubuntu"/>
                          <a:ea typeface="Ubuntu"/>
                          <a:cs typeface="Ubuntu"/>
                          <a:sym typeface="Ubuntu"/>
                        </a:rPr>
                        <a:t>K</a:t>
                      </a:r>
                      <a:endParaRPr sz="1900" i="1" u="none" strike="noStrike" cap="none">
                        <a:latin typeface="Ubuntu"/>
                        <a:ea typeface="Ubuntu"/>
                        <a:cs typeface="Ubuntu"/>
                        <a:sym typeface="Ubuntu"/>
                      </a:endParaRPr>
                    </a:p>
                  </a:txBody>
                  <a:tcPr marL="68575" marR="6857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6158119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32"/>
          <p:cNvSpPr txBox="1">
            <a:spLocks noGrp="1"/>
          </p:cNvSpPr>
          <p:nvPr>
            <p:ph type="title"/>
          </p:nvPr>
        </p:nvSpPr>
        <p:spPr>
          <a:xfrm>
            <a:off x="2152650" y="365125"/>
            <a:ext cx="7886700" cy="13254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rgbClr val="75114A"/>
              </a:buClr>
              <a:buSzPts val="3700"/>
              <a:buFont typeface="Calibri"/>
              <a:buNone/>
            </a:pPr>
            <a:r>
              <a:rPr lang="en-US" sz="3700" b="0" i="0" u="none" strike="noStrike" cap="none">
                <a:solidFill>
                  <a:srgbClr val="75114A"/>
                </a:solidFill>
                <a:latin typeface="Calibri"/>
                <a:ea typeface="Calibri"/>
                <a:cs typeface="Calibri"/>
                <a:sym typeface="Calibri"/>
              </a:rPr>
              <a:t>Three fundamental problems for HMMs</a:t>
            </a:r>
            <a:endParaRPr sz="3700" b="0" i="0" u="none" strike="noStrike" cap="none">
              <a:solidFill>
                <a:srgbClr val="75114A"/>
              </a:solidFill>
              <a:latin typeface="Calibri"/>
              <a:ea typeface="Calibri"/>
              <a:cs typeface="Calibri"/>
              <a:sym typeface="Calibri"/>
            </a:endParaRPr>
          </a:p>
        </p:txBody>
      </p:sp>
      <p:sp>
        <p:nvSpPr>
          <p:cNvPr id="384" name="Google Shape;384;p32"/>
          <p:cNvSpPr txBox="1">
            <a:spLocks noGrp="1"/>
          </p:cNvSpPr>
          <p:nvPr>
            <p:ph type="body" idx="1"/>
          </p:nvPr>
        </p:nvSpPr>
        <p:spPr>
          <a:xfrm>
            <a:off x="2152650" y="1825625"/>
            <a:ext cx="7886700" cy="3813300"/>
          </a:xfrm>
          <a:prstGeom prst="rect">
            <a:avLst/>
          </a:prstGeom>
          <a:noFill/>
          <a:ln>
            <a:noFill/>
          </a:ln>
        </p:spPr>
        <p:txBody>
          <a:bodyPr spcFirstLastPara="1" wrap="square" lIns="76200" tIns="76200" rIns="76200" bIns="76200" anchor="t" anchorCtr="0">
            <a:noAutofit/>
          </a:bodyPr>
          <a:lstStyle/>
          <a:p>
            <a:pPr marL="508000" marR="0" lvl="0" indent="-412750" algn="l" rtl="0">
              <a:lnSpc>
                <a:spcPct val="90000"/>
              </a:lnSpc>
              <a:spcBef>
                <a:spcPts val="400"/>
              </a:spcBef>
              <a:spcAft>
                <a:spcPts val="0"/>
              </a:spcAft>
              <a:buClr>
                <a:srgbClr val="3F3F3F"/>
              </a:buClr>
              <a:buSzPts val="1700"/>
              <a:buFont typeface="Arial"/>
              <a:buAutoNum type="arabicPeriod"/>
            </a:pPr>
            <a:r>
              <a:rPr lang="en-US" sz="2000" b="0" i="0" u="none" strike="noStrike" cap="none">
                <a:solidFill>
                  <a:schemeClr val="dk1"/>
                </a:solidFill>
                <a:latin typeface="Calibri"/>
                <a:ea typeface="Calibri"/>
                <a:cs typeface="Calibri"/>
                <a:sym typeface="Calibri"/>
              </a:rPr>
              <a:t>What is the probability of a sequence given an observation and a model?</a:t>
            </a:r>
            <a:endParaRPr sz="2000" b="0" i="0" u="none" strike="noStrike" cap="none">
              <a:solidFill>
                <a:schemeClr val="dk1"/>
              </a:solidFill>
              <a:latin typeface="Calibri"/>
              <a:ea typeface="Calibri"/>
              <a:cs typeface="Calibri"/>
              <a:sym typeface="Calibri"/>
            </a:endParaRPr>
          </a:p>
          <a:p>
            <a:pPr marL="850900" marR="0" lvl="1" indent="-374650" algn="l" rtl="0">
              <a:lnSpc>
                <a:spcPct val="90000"/>
              </a:lnSpc>
              <a:spcBef>
                <a:spcPts val="0"/>
              </a:spcBef>
              <a:spcAft>
                <a:spcPts val="0"/>
              </a:spcAft>
              <a:buClr>
                <a:srgbClr val="3F3F3F"/>
              </a:buClr>
              <a:buSzPts val="1700"/>
              <a:buFont typeface="Arial"/>
              <a:buAutoNum type="alphaLcPeriod"/>
            </a:pPr>
            <a:r>
              <a:rPr lang="en-US" sz="1700" b="0" i="0" u="none" strike="noStrike" cap="none">
                <a:solidFill>
                  <a:schemeClr val="dk1"/>
                </a:solidFill>
                <a:latin typeface="Calibri"/>
                <a:ea typeface="Calibri"/>
                <a:cs typeface="Calibri"/>
                <a:sym typeface="Calibri"/>
              </a:rPr>
              <a:t>What is </a:t>
            </a:r>
            <a:r>
              <a:rPr lang="en-US" sz="1700" b="1" i="0" u="none" strike="noStrike" cap="none">
                <a:solidFill>
                  <a:schemeClr val="dk1"/>
                </a:solidFill>
                <a:latin typeface="Calibri"/>
                <a:ea typeface="Calibri"/>
                <a:cs typeface="Calibri"/>
                <a:sym typeface="Calibri"/>
              </a:rPr>
              <a:t>P(DET N VBZ DET N|the cat chases the mouse, µ)</a:t>
            </a:r>
            <a:r>
              <a:rPr lang="en-US" sz="1700" b="0" i="0" u="none" strike="noStrike" cap="none">
                <a:solidFill>
                  <a:schemeClr val="dk1"/>
                </a:solidFill>
                <a:latin typeface="Calibri"/>
                <a:ea typeface="Calibri"/>
                <a:cs typeface="Calibri"/>
                <a:sym typeface="Calibri"/>
              </a:rPr>
              <a:t>?</a:t>
            </a:r>
            <a:endParaRPr/>
          </a:p>
          <a:p>
            <a:pPr marL="850900" marR="0" lvl="1" indent="-266700" algn="l" rtl="0">
              <a:lnSpc>
                <a:spcPct val="90000"/>
              </a:lnSpc>
              <a:spcBef>
                <a:spcPts val="0"/>
              </a:spcBef>
              <a:spcAft>
                <a:spcPts val="0"/>
              </a:spcAft>
              <a:buClr>
                <a:srgbClr val="3F3F3F"/>
              </a:buClr>
              <a:buSzPts val="1700"/>
              <a:buFont typeface="Arial"/>
              <a:buNone/>
            </a:pPr>
            <a:endParaRPr sz="1700" b="0" i="0" u="none" strike="noStrike" cap="none">
              <a:solidFill>
                <a:schemeClr val="dk1"/>
              </a:solidFill>
              <a:latin typeface="Calibri"/>
              <a:ea typeface="Calibri"/>
              <a:cs typeface="Calibri"/>
              <a:sym typeface="Calibri"/>
            </a:endParaRPr>
          </a:p>
          <a:p>
            <a:pPr marL="469900" marR="0" lvl="0" indent="-374650" algn="l" rtl="0">
              <a:lnSpc>
                <a:spcPct val="90000"/>
              </a:lnSpc>
              <a:spcBef>
                <a:spcPts val="0"/>
              </a:spcBef>
              <a:spcAft>
                <a:spcPts val="0"/>
              </a:spcAft>
              <a:buClr>
                <a:srgbClr val="3F3F3F"/>
              </a:buClr>
              <a:buSzPts val="1700"/>
              <a:buFont typeface="Arial"/>
              <a:buAutoNum type="arabicPeriod"/>
            </a:pPr>
            <a:r>
              <a:rPr lang="en-US" sz="2000" b="0" i="0" u="none" strike="noStrike" cap="none">
                <a:solidFill>
                  <a:schemeClr val="dk1"/>
                </a:solidFill>
                <a:latin typeface="Calibri"/>
                <a:ea typeface="Calibri"/>
                <a:cs typeface="Calibri"/>
                <a:sym typeface="Calibri"/>
              </a:rPr>
              <a:t>What is the probability of an observation given the model?</a:t>
            </a:r>
            <a:endParaRPr sz="2000" b="0" i="0" u="none" strike="noStrike" cap="none">
              <a:solidFill>
                <a:schemeClr val="dk1"/>
              </a:solidFill>
              <a:latin typeface="Calibri"/>
              <a:ea typeface="Calibri"/>
              <a:cs typeface="Calibri"/>
              <a:sym typeface="Calibri"/>
            </a:endParaRPr>
          </a:p>
          <a:p>
            <a:pPr marL="850900" marR="0" lvl="1" indent="-374650" algn="l" rtl="0">
              <a:lnSpc>
                <a:spcPct val="90000"/>
              </a:lnSpc>
              <a:spcBef>
                <a:spcPts val="0"/>
              </a:spcBef>
              <a:spcAft>
                <a:spcPts val="0"/>
              </a:spcAft>
              <a:buClr>
                <a:srgbClr val="3F3F3F"/>
              </a:buClr>
              <a:buSzPts val="1700"/>
              <a:buFont typeface="Arial"/>
              <a:buAutoNum type="alphaLcPeriod"/>
            </a:pPr>
            <a:r>
              <a:rPr lang="en-US" sz="1700" b="0" i="0" u="none" strike="noStrike" cap="none">
                <a:solidFill>
                  <a:schemeClr val="dk1"/>
                </a:solidFill>
                <a:latin typeface="Calibri"/>
                <a:ea typeface="Calibri"/>
                <a:cs typeface="Calibri"/>
                <a:sym typeface="Calibri"/>
              </a:rPr>
              <a:t>What is </a:t>
            </a:r>
            <a:r>
              <a:rPr lang="en-US" sz="1700" b="1" i="0" u="none" strike="noStrike" cap="none">
                <a:solidFill>
                  <a:schemeClr val="dk1"/>
                </a:solidFill>
                <a:latin typeface="Calibri"/>
                <a:ea typeface="Calibri"/>
                <a:cs typeface="Calibri"/>
                <a:sym typeface="Calibri"/>
              </a:rPr>
              <a:t>P(the cat chases the mouse|µ)</a:t>
            </a:r>
            <a:r>
              <a:rPr lang="en-US" sz="1700" b="0" i="0" u="none" strike="noStrike" cap="none">
                <a:solidFill>
                  <a:schemeClr val="dk1"/>
                </a:solidFill>
                <a:latin typeface="Calibri"/>
                <a:ea typeface="Calibri"/>
                <a:cs typeface="Calibri"/>
                <a:sym typeface="Calibri"/>
              </a:rPr>
              <a:t>?</a:t>
            </a:r>
            <a:endParaRPr/>
          </a:p>
          <a:p>
            <a:pPr marL="850900" marR="0" lvl="1" indent="-266700" algn="l" rtl="0">
              <a:lnSpc>
                <a:spcPct val="90000"/>
              </a:lnSpc>
              <a:spcBef>
                <a:spcPts val="0"/>
              </a:spcBef>
              <a:spcAft>
                <a:spcPts val="0"/>
              </a:spcAft>
              <a:buClr>
                <a:srgbClr val="3F3F3F"/>
              </a:buClr>
              <a:buSzPts val="1700"/>
              <a:buFont typeface="Arial"/>
              <a:buNone/>
            </a:pPr>
            <a:endParaRPr sz="1700" b="0" i="0" u="none" strike="noStrike" cap="none">
              <a:solidFill>
                <a:schemeClr val="dk1"/>
              </a:solidFill>
              <a:latin typeface="Calibri"/>
              <a:ea typeface="Calibri"/>
              <a:cs typeface="Calibri"/>
              <a:sym typeface="Calibri"/>
            </a:endParaRPr>
          </a:p>
          <a:p>
            <a:pPr marL="508000" marR="0" lvl="0" indent="-412750" algn="l" rtl="0">
              <a:lnSpc>
                <a:spcPct val="90000"/>
              </a:lnSpc>
              <a:spcBef>
                <a:spcPts val="0"/>
              </a:spcBef>
              <a:spcAft>
                <a:spcPts val="0"/>
              </a:spcAft>
              <a:buClr>
                <a:srgbClr val="3F3F3F"/>
              </a:buClr>
              <a:buSzPts val="1700"/>
              <a:buFont typeface="Arial"/>
              <a:buAutoNum type="arabicPeriod"/>
            </a:pPr>
            <a:r>
              <a:rPr lang="en-US" sz="2000" b="0" i="0" u="none" strike="noStrike" cap="none">
                <a:solidFill>
                  <a:schemeClr val="dk1"/>
                </a:solidFill>
                <a:latin typeface="Calibri"/>
                <a:ea typeface="Calibri"/>
                <a:cs typeface="Calibri"/>
                <a:sym typeface="Calibri"/>
              </a:rPr>
              <a:t>What is the model that maximizes the likelihood of the observed data and known sequences?</a:t>
            </a:r>
            <a:endParaRPr sz="2000" b="0" i="0" u="none" strike="noStrike" cap="none">
              <a:solidFill>
                <a:schemeClr val="dk1"/>
              </a:solidFill>
              <a:latin typeface="Calibri"/>
              <a:ea typeface="Calibri"/>
              <a:cs typeface="Calibri"/>
              <a:sym typeface="Calibri"/>
            </a:endParaRPr>
          </a:p>
          <a:p>
            <a:pPr marL="850900" marR="0" lvl="1" indent="-374650" algn="l" rtl="0">
              <a:lnSpc>
                <a:spcPct val="90000"/>
              </a:lnSpc>
              <a:spcBef>
                <a:spcPts val="0"/>
              </a:spcBef>
              <a:spcAft>
                <a:spcPts val="0"/>
              </a:spcAft>
              <a:buClr>
                <a:srgbClr val="3F3F3F"/>
              </a:buClr>
              <a:buSzPts val="1700"/>
              <a:buFont typeface="Arial"/>
              <a:buAutoNum type="alphaLcPeriod"/>
            </a:pPr>
            <a:r>
              <a:rPr lang="en-US" sz="1700" b="0" i="0" u="none" strike="noStrike" cap="none">
                <a:solidFill>
                  <a:schemeClr val="dk1"/>
                </a:solidFill>
                <a:latin typeface="Calibri"/>
                <a:ea typeface="Calibri"/>
                <a:cs typeface="Calibri"/>
                <a:sym typeface="Calibri"/>
              </a:rPr>
              <a:t>What µ maximizes </a:t>
            </a:r>
            <a:r>
              <a:rPr lang="en-US" sz="1700" b="1" i="0" u="none" strike="noStrike" cap="none">
                <a:solidFill>
                  <a:schemeClr val="dk1"/>
                </a:solidFill>
                <a:latin typeface="Calibri"/>
                <a:ea typeface="Calibri"/>
                <a:cs typeface="Calibri"/>
                <a:sym typeface="Calibri"/>
              </a:rPr>
              <a:t>P(the cat chases the mouse, DET N VBZ DET N|µ)</a:t>
            </a:r>
            <a:r>
              <a:rPr lang="en-US" sz="1700" b="0" i="0" u="none" strike="noStrike" cap="none">
                <a:solidFill>
                  <a:schemeClr val="dk1"/>
                </a:solidFill>
                <a:latin typeface="Calibri"/>
                <a:ea typeface="Calibri"/>
                <a:cs typeface="Calibri"/>
                <a:sym typeface="Calibri"/>
              </a:rPr>
              <a:t>?</a:t>
            </a:r>
            <a:endParaRPr sz="1700" b="0" i="0" u="none" strike="noStrike" cap="none">
              <a:solidFill>
                <a:schemeClr val="dk1"/>
              </a:solidFill>
              <a:latin typeface="Calibri"/>
              <a:ea typeface="Calibri"/>
              <a:cs typeface="Calibri"/>
              <a:sym typeface="Calibri"/>
            </a:endParaRPr>
          </a:p>
          <a:p>
            <a:pPr marL="850900" marR="0" lvl="1" indent="-374650" algn="l" rtl="0">
              <a:lnSpc>
                <a:spcPct val="90000"/>
              </a:lnSpc>
              <a:spcBef>
                <a:spcPts val="0"/>
              </a:spcBef>
              <a:spcAft>
                <a:spcPts val="0"/>
              </a:spcAft>
              <a:buClr>
                <a:srgbClr val="3F3F3F"/>
              </a:buClr>
              <a:buSzPts val="1700"/>
              <a:buFont typeface="Arial"/>
              <a:buAutoNum type="alphaLcPeriod"/>
            </a:pPr>
            <a:r>
              <a:rPr lang="en-US" sz="1700" b="0" i="0" u="none" strike="noStrike" cap="none">
                <a:solidFill>
                  <a:schemeClr val="dk1"/>
                </a:solidFill>
                <a:latin typeface="Calibri"/>
                <a:ea typeface="Calibri"/>
                <a:cs typeface="Calibri"/>
                <a:sym typeface="Calibri"/>
              </a:rPr>
              <a:t>What µ maximizes </a:t>
            </a:r>
            <a:r>
              <a:rPr lang="en-US" sz="1700" b="1" i="0" u="none" strike="noStrike" cap="none">
                <a:solidFill>
                  <a:schemeClr val="dk1"/>
                </a:solidFill>
                <a:latin typeface="Calibri"/>
                <a:ea typeface="Calibri"/>
                <a:cs typeface="Calibri"/>
                <a:sym typeface="Calibri"/>
              </a:rPr>
              <a:t>P(the cat chases the mouse|µ)</a:t>
            </a:r>
            <a:r>
              <a:rPr lang="en-US" sz="1700" b="0" i="0" u="none" strike="noStrike" cap="none">
                <a:solidFill>
                  <a:schemeClr val="dk1"/>
                </a:solidFill>
                <a:latin typeface="Calibri"/>
                <a:ea typeface="Calibri"/>
                <a:cs typeface="Calibri"/>
                <a:sym typeface="Calibri"/>
              </a:rPr>
              <a:t>?</a:t>
            </a:r>
            <a:endParaRPr sz="1700" b="0" i="0" u="none" strike="noStrike" cap="none">
              <a:solidFill>
                <a:schemeClr val="dk1"/>
              </a:solidFill>
              <a:latin typeface="Calibri"/>
              <a:ea typeface="Calibri"/>
              <a:cs typeface="Calibri"/>
              <a:sym typeface="Calibri"/>
            </a:endParaRPr>
          </a:p>
          <a:p>
            <a:pPr marL="0" marR="0" lvl="0" indent="0" algn="l" rtl="0">
              <a:lnSpc>
                <a:spcPct val="90000"/>
              </a:lnSpc>
              <a:spcBef>
                <a:spcPts val="400"/>
              </a:spcBef>
              <a:spcAft>
                <a:spcPts val="0"/>
              </a:spcAft>
              <a:buClr>
                <a:srgbClr val="3F3F3F"/>
              </a:buClr>
              <a:buSzPts val="2300"/>
              <a:buFont typeface="Arial"/>
              <a:buNone/>
            </a:pPr>
            <a:endParaRPr sz="2300" b="0"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2047610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33"/>
          <p:cNvSpPr txBox="1">
            <a:spLocks noGrp="1"/>
          </p:cNvSpPr>
          <p:nvPr>
            <p:ph type="title"/>
          </p:nvPr>
        </p:nvSpPr>
        <p:spPr>
          <a:xfrm>
            <a:off x="2152650" y="365125"/>
            <a:ext cx="7886700" cy="13254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rgbClr val="75114A"/>
              </a:buClr>
              <a:buSzPts val="3700"/>
              <a:buFont typeface="Calibri"/>
              <a:buNone/>
            </a:pPr>
            <a:r>
              <a:rPr lang="en-US" sz="3700" b="0" i="0" u="none" strike="noStrike" cap="none">
                <a:solidFill>
                  <a:srgbClr val="75114A"/>
                </a:solidFill>
                <a:latin typeface="Calibri"/>
                <a:ea typeface="Calibri"/>
                <a:cs typeface="Calibri"/>
                <a:sym typeface="Calibri"/>
              </a:rPr>
              <a:t>Overview</a:t>
            </a:r>
            <a:endParaRPr/>
          </a:p>
        </p:txBody>
      </p:sp>
      <p:sp>
        <p:nvSpPr>
          <p:cNvPr id="390" name="Google Shape;390;p33"/>
          <p:cNvSpPr txBox="1">
            <a:spLocks noGrp="1"/>
          </p:cNvSpPr>
          <p:nvPr>
            <p:ph type="body" idx="1"/>
          </p:nvPr>
        </p:nvSpPr>
        <p:spPr>
          <a:xfrm>
            <a:off x="2152650" y="1825625"/>
            <a:ext cx="7886700" cy="3813300"/>
          </a:xfrm>
          <a:prstGeom prst="rect">
            <a:avLst/>
          </a:prstGeom>
          <a:noFill/>
          <a:ln>
            <a:noFill/>
          </a:ln>
        </p:spPr>
        <p:txBody>
          <a:bodyPr spcFirstLastPara="1" wrap="square" lIns="76200" tIns="76200" rIns="76200" bIns="76200" anchor="t" anchorCtr="0">
            <a:noAutofit/>
          </a:bodyPr>
          <a:lstStyle/>
          <a:p>
            <a:pPr marL="0" marR="0" lvl="0" indent="0" algn="l" rtl="0">
              <a:lnSpc>
                <a:spcPct val="100000"/>
              </a:lnSpc>
              <a:spcBef>
                <a:spcPts val="8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Revision</a:t>
            </a:r>
            <a:endParaRPr/>
          </a:p>
          <a:p>
            <a:pPr marL="0" marR="0" lvl="0" indent="0" algn="l" rtl="0">
              <a:lnSpc>
                <a:spcPct val="100000"/>
              </a:lnSpc>
              <a:spcBef>
                <a:spcPts val="8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Hidden Markov Model</a:t>
            </a:r>
            <a:endParaRPr/>
          </a:p>
          <a:p>
            <a:pPr marL="0" marR="0" lvl="0" indent="0" algn="l" rtl="0">
              <a:lnSpc>
                <a:spcPct val="100000"/>
              </a:lnSpc>
              <a:spcBef>
                <a:spcPts val="800"/>
              </a:spcBef>
              <a:spcAft>
                <a:spcPts val="0"/>
              </a:spcAft>
              <a:buClr>
                <a:srgbClr val="3F3F3F"/>
              </a:buClr>
              <a:buSzPts val="2300"/>
              <a:buFont typeface="Arial"/>
              <a:buNone/>
            </a:pPr>
            <a:r>
              <a:rPr lang="en-US" sz="2000" b="1" i="0" u="none" strike="noStrike" cap="none">
                <a:solidFill>
                  <a:srgbClr val="3F3F3F"/>
                </a:solidFill>
                <a:latin typeface="Calibri"/>
                <a:ea typeface="Calibri"/>
                <a:cs typeface="Calibri"/>
                <a:sym typeface="Calibri"/>
              </a:rPr>
              <a:t>Tagging</a:t>
            </a:r>
            <a:endParaRPr/>
          </a:p>
          <a:p>
            <a:pPr marL="0" marR="0" lvl="0" indent="0" algn="l" rtl="0">
              <a:lnSpc>
                <a:spcPct val="100000"/>
              </a:lnSpc>
              <a:spcBef>
                <a:spcPts val="8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HMM Language Models</a:t>
            </a:r>
            <a:endParaRPr/>
          </a:p>
          <a:p>
            <a:pPr marL="0" marR="0" lvl="0" indent="0" algn="l" rtl="0">
              <a:lnSpc>
                <a:spcPct val="100000"/>
              </a:lnSpc>
              <a:spcBef>
                <a:spcPts val="8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Learning Hidden Markov Models</a:t>
            </a:r>
            <a:endParaRPr/>
          </a:p>
          <a:p>
            <a:pPr marL="0" marR="0" lvl="0" indent="0" algn="l" rtl="0">
              <a:lnSpc>
                <a:spcPct val="100000"/>
              </a:lnSpc>
              <a:spcBef>
                <a:spcPts val="8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Summary</a:t>
            </a:r>
            <a:endParaRPr sz="2000" b="0"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4829560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4"/>
          <p:cNvSpPr txBox="1">
            <a:spLocks noGrp="1"/>
          </p:cNvSpPr>
          <p:nvPr>
            <p:ph type="title"/>
          </p:nvPr>
        </p:nvSpPr>
        <p:spPr>
          <a:xfrm>
            <a:off x="2152650" y="365125"/>
            <a:ext cx="7886700" cy="13254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rgbClr val="75114A"/>
              </a:buClr>
              <a:buSzPts val="3700"/>
              <a:buFont typeface="Calibri"/>
              <a:buNone/>
            </a:pPr>
            <a:r>
              <a:rPr lang="en-US" sz="3700" b="0" i="0" u="none" strike="noStrike" cap="none">
                <a:solidFill>
                  <a:srgbClr val="75114A"/>
                </a:solidFill>
                <a:latin typeface="Calibri"/>
                <a:ea typeface="Calibri"/>
                <a:cs typeface="Calibri"/>
                <a:sym typeface="Calibri"/>
              </a:rPr>
              <a:t>Tagging</a:t>
            </a:r>
            <a:endParaRPr sz="3700" b="0" i="0" u="none" strike="noStrike" cap="none">
              <a:solidFill>
                <a:srgbClr val="75114A"/>
              </a:solidFill>
              <a:latin typeface="Calibri"/>
              <a:ea typeface="Calibri"/>
              <a:cs typeface="Calibri"/>
              <a:sym typeface="Calibri"/>
            </a:endParaRPr>
          </a:p>
        </p:txBody>
      </p:sp>
      <p:sp>
        <p:nvSpPr>
          <p:cNvPr id="397" name="Google Shape;397;p34"/>
          <p:cNvSpPr txBox="1">
            <a:spLocks noGrp="1"/>
          </p:cNvSpPr>
          <p:nvPr>
            <p:ph type="body" idx="1"/>
          </p:nvPr>
        </p:nvSpPr>
        <p:spPr>
          <a:xfrm>
            <a:off x="2152650" y="1556793"/>
            <a:ext cx="7886700" cy="4082100"/>
          </a:xfrm>
          <a:prstGeom prst="rect">
            <a:avLst/>
          </a:prstGeom>
          <a:noFill/>
          <a:ln>
            <a:noFill/>
          </a:ln>
        </p:spPr>
        <p:txBody>
          <a:bodyPr spcFirstLastPara="1" wrap="square" lIns="76200" tIns="76200" rIns="76200" bIns="76200" anchor="t" anchorCtr="0">
            <a:noAutofit/>
          </a:bodyPr>
          <a:lstStyle/>
          <a:p>
            <a:pPr marL="292100" marR="0" lvl="0" indent="-190500" algn="l" rtl="0">
              <a:lnSpc>
                <a:spcPct val="90000"/>
              </a:lnSpc>
              <a:spcBef>
                <a:spcPts val="4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Tagging is the process of assigning (exactly) one class to (each) word</a:t>
            </a: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rgbClr val="3F3F3F"/>
              </a:buClr>
              <a:buSzPts val="2300"/>
              <a:buFont typeface="Arial"/>
              <a:buNone/>
            </a:pPr>
            <a:endParaRPr sz="2000" b="1"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rgbClr val="3F3F3F"/>
              </a:buClr>
              <a:buSzPts val="2300"/>
              <a:buFont typeface="Arial"/>
              <a:buNone/>
            </a:pPr>
            <a:r>
              <a:rPr lang="en-US" sz="2000" b="1" i="0" u="none" strike="noStrike" cap="none">
                <a:solidFill>
                  <a:srgbClr val="3F3F3F"/>
                </a:solidFill>
                <a:latin typeface="Calibri"/>
                <a:ea typeface="Calibri"/>
                <a:cs typeface="Calibri"/>
                <a:sym typeface="Calibri"/>
              </a:rPr>
              <a:t>Part-of-Speech Tagging</a:t>
            </a:r>
            <a:endParaRPr sz="2000" b="1"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rgbClr val="3F3F3F"/>
              </a:buClr>
              <a:buSzPts val="2300"/>
              <a:buFont typeface="Arial"/>
              <a:buNone/>
            </a:pPr>
            <a:endParaRPr sz="2000" b="1"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rgbClr val="3F3F3F"/>
              </a:buClr>
              <a:buSzPts val="2300"/>
              <a:buFont typeface="Arial"/>
              <a:buNone/>
            </a:pPr>
            <a:endParaRPr sz="2000" b="1"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rgbClr val="3F3F3F"/>
              </a:buClr>
              <a:buSzPts val="2300"/>
              <a:buFont typeface="Arial"/>
              <a:buNone/>
            </a:pPr>
            <a:endParaRPr sz="2000" b="1"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rgbClr val="3F3F3F"/>
              </a:buClr>
              <a:buSzPts val="2300"/>
              <a:buFont typeface="Arial"/>
              <a:buNone/>
            </a:pPr>
            <a:endParaRPr sz="2000" b="1"/>
          </a:p>
          <a:p>
            <a:pPr marL="292100" marR="0" lvl="0" indent="-190500" algn="l" rtl="0">
              <a:lnSpc>
                <a:spcPct val="90000"/>
              </a:lnSpc>
              <a:spcBef>
                <a:spcPts val="400"/>
              </a:spcBef>
              <a:spcAft>
                <a:spcPts val="0"/>
              </a:spcAft>
              <a:buClr>
                <a:srgbClr val="3F3F3F"/>
              </a:buClr>
              <a:buSzPts val="2300"/>
              <a:buFont typeface="Arial"/>
              <a:buNone/>
            </a:pPr>
            <a:r>
              <a:rPr lang="en-US" sz="2000" b="1" i="0" u="none" strike="noStrike" cap="none">
                <a:solidFill>
                  <a:srgbClr val="3F3F3F"/>
                </a:solidFill>
                <a:latin typeface="Calibri"/>
                <a:ea typeface="Calibri"/>
                <a:cs typeface="Calibri"/>
                <a:sym typeface="Calibri"/>
              </a:rPr>
              <a:t>Named Entity Recognition</a:t>
            </a:r>
            <a:endParaRPr sz="2000" b="1" i="0" u="none" strike="noStrike" cap="none">
              <a:solidFill>
                <a:srgbClr val="3F3F3F"/>
              </a:solidFill>
              <a:latin typeface="Calibri"/>
              <a:ea typeface="Calibri"/>
              <a:cs typeface="Calibri"/>
              <a:sym typeface="Calibri"/>
            </a:endParaRPr>
          </a:p>
        </p:txBody>
      </p:sp>
      <p:graphicFrame>
        <p:nvGraphicFramePr>
          <p:cNvPr id="398" name="Google Shape;398;p34"/>
          <p:cNvGraphicFramePr/>
          <p:nvPr/>
        </p:nvGraphicFramePr>
        <p:xfrm>
          <a:off x="3267075" y="2924944"/>
          <a:ext cx="3000000" cy="3000000"/>
        </p:xfrm>
        <a:graphic>
          <a:graphicData uri="http://schemas.openxmlformats.org/drawingml/2006/table">
            <a:tbl>
              <a:tblPr>
                <a:noFill/>
              </a:tblPr>
              <a:tblGrid>
                <a:gridCol w="1357325">
                  <a:extLst>
                    <a:ext uri="{9D8B030D-6E8A-4147-A177-3AD203B41FA5}">
                      <a16:colId xmlns:a16="http://schemas.microsoft.com/office/drawing/2014/main" val="20000"/>
                    </a:ext>
                  </a:extLst>
                </a:gridCol>
                <a:gridCol w="1357325">
                  <a:extLst>
                    <a:ext uri="{9D8B030D-6E8A-4147-A177-3AD203B41FA5}">
                      <a16:colId xmlns:a16="http://schemas.microsoft.com/office/drawing/2014/main" val="20001"/>
                    </a:ext>
                  </a:extLst>
                </a:gridCol>
                <a:gridCol w="1357325">
                  <a:extLst>
                    <a:ext uri="{9D8B030D-6E8A-4147-A177-3AD203B41FA5}">
                      <a16:colId xmlns:a16="http://schemas.microsoft.com/office/drawing/2014/main" val="20002"/>
                    </a:ext>
                  </a:extLst>
                </a:gridCol>
                <a:gridCol w="1357325">
                  <a:extLst>
                    <a:ext uri="{9D8B030D-6E8A-4147-A177-3AD203B41FA5}">
                      <a16:colId xmlns:a16="http://schemas.microsoft.com/office/drawing/2014/main" val="20003"/>
                    </a:ext>
                  </a:extLst>
                </a:gridCol>
              </a:tblGrid>
              <a:tr h="381000">
                <a:tc>
                  <a:txBody>
                    <a:bodyPr/>
                    <a:lstStyle/>
                    <a:p>
                      <a:pPr marL="0" marR="0" lvl="0" indent="0" algn="ctr" rtl="0">
                        <a:lnSpc>
                          <a:spcPct val="100000"/>
                        </a:lnSpc>
                        <a:spcBef>
                          <a:spcPts val="0"/>
                        </a:spcBef>
                        <a:spcAft>
                          <a:spcPts val="0"/>
                        </a:spcAft>
                        <a:buClr>
                          <a:srgbClr val="000000"/>
                        </a:buClr>
                        <a:buSzPts val="1900"/>
                        <a:buFont typeface="Arial"/>
                        <a:buNone/>
                      </a:pPr>
                      <a:r>
                        <a:rPr lang="en-US" sz="1900" i="1" u="none" strike="noStrike" cap="none">
                          <a:latin typeface="Ubuntu"/>
                          <a:ea typeface="Ubuntu"/>
                          <a:cs typeface="Ubuntu"/>
                          <a:sym typeface="Ubuntu"/>
                        </a:rPr>
                        <a:t>This</a:t>
                      </a:r>
                      <a:endParaRPr sz="1900" i="1"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900"/>
                        <a:buFont typeface="Arial"/>
                        <a:buNone/>
                      </a:pPr>
                      <a:r>
                        <a:rPr lang="en-US" sz="1900" i="1" u="none" strike="noStrike" cap="none">
                          <a:latin typeface="Ubuntu"/>
                          <a:ea typeface="Ubuntu"/>
                          <a:cs typeface="Ubuntu"/>
                          <a:sym typeface="Ubuntu"/>
                        </a:rPr>
                        <a:t>is</a:t>
                      </a:r>
                      <a:endParaRPr sz="1900" i="1"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900"/>
                        <a:buFont typeface="Arial"/>
                        <a:buNone/>
                      </a:pPr>
                      <a:r>
                        <a:rPr lang="en-US" sz="1900" i="1" u="none" strike="noStrike" cap="none">
                          <a:latin typeface="Ubuntu"/>
                          <a:ea typeface="Ubuntu"/>
                          <a:cs typeface="Ubuntu"/>
                          <a:sym typeface="Ubuntu"/>
                        </a:rPr>
                        <a:t>an</a:t>
                      </a:r>
                      <a:endParaRPr sz="1900" i="1"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900"/>
                        <a:buFont typeface="Arial"/>
                        <a:buNone/>
                      </a:pPr>
                      <a:r>
                        <a:rPr lang="en-US" sz="1900" i="1" u="none" strike="noStrike" cap="none">
                          <a:latin typeface="Ubuntu"/>
                          <a:ea typeface="Ubuntu"/>
                          <a:cs typeface="Ubuntu"/>
                          <a:sym typeface="Ubuntu"/>
                        </a:rPr>
                        <a:t>example</a:t>
                      </a:r>
                      <a:endParaRPr sz="1900" i="1" u="none" strike="noStrike" cap="none">
                        <a:latin typeface="Ubuntu"/>
                        <a:ea typeface="Ubuntu"/>
                        <a:cs typeface="Ubuntu"/>
                        <a:sym typeface="Ubuntu"/>
                      </a:endParaRPr>
                    </a:p>
                  </a:txBody>
                  <a:tcPr marL="68575" marR="68575" marT="91425" marB="91425"/>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DT</a:t>
                      </a:r>
                      <a:endParaRPr sz="1900"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VBZ</a:t>
                      </a:r>
                      <a:endParaRPr sz="1900"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DT</a:t>
                      </a:r>
                      <a:endParaRPr sz="1900"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NN</a:t>
                      </a:r>
                      <a:endParaRPr sz="1900" u="none" strike="noStrike" cap="none">
                        <a:latin typeface="Ubuntu"/>
                        <a:ea typeface="Ubuntu"/>
                        <a:cs typeface="Ubuntu"/>
                        <a:sym typeface="Ubuntu"/>
                      </a:endParaRPr>
                    </a:p>
                  </a:txBody>
                  <a:tcPr marL="68575" marR="68575" marT="91425" marB="91425"/>
                </a:tc>
                <a:extLst>
                  <a:ext uri="{0D108BD9-81ED-4DB2-BD59-A6C34878D82A}">
                    <a16:rowId xmlns:a16="http://schemas.microsoft.com/office/drawing/2014/main" val="10001"/>
                  </a:ext>
                </a:extLst>
              </a:tr>
            </a:tbl>
          </a:graphicData>
        </a:graphic>
      </p:graphicFrame>
      <p:graphicFrame>
        <p:nvGraphicFramePr>
          <p:cNvPr id="399" name="Google Shape;399;p34"/>
          <p:cNvGraphicFramePr/>
          <p:nvPr/>
        </p:nvGraphicFramePr>
        <p:xfrm>
          <a:off x="3214575" y="4701691"/>
          <a:ext cx="3000000" cy="3000000"/>
        </p:xfrm>
        <a:graphic>
          <a:graphicData uri="http://schemas.openxmlformats.org/drawingml/2006/table">
            <a:tbl>
              <a:tblPr>
                <a:noFill/>
              </a:tblPr>
              <a:tblGrid>
                <a:gridCol w="1193350">
                  <a:extLst>
                    <a:ext uri="{9D8B030D-6E8A-4147-A177-3AD203B41FA5}">
                      <a16:colId xmlns:a16="http://schemas.microsoft.com/office/drawing/2014/main" val="20000"/>
                    </a:ext>
                  </a:extLst>
                </a:gridCol>
                <a:gridCol w="1193350">
                  <a:extLst>
                    <a:ext uri="{9D8B030D-6E8A-4147-A177-3AD203B41FA5}">
                      <a16:colId xmlns:a16="http://schemas.microsoft.com/office/drawing/2014/main" val="20001"/>
                    </a:ext>
                  </a:extLst>
                </a:gridCol>
                <a:gridCol w="1193350">
                  <a:extLst>
                    <a:ext uri="{9D8B030D-6E8A-4147-A177-3AD203B41FA5}">
                      <a16:colId xmlns:a16="http://schemas.microsoft.com/office/drawing/2014/main" val="20002"/>
                    </a:ext>
                  </a:extLst>
                </a:gridCol>
                <a:gridCol w="1193350">
                  <a:extLst>
                    <a:ext uri="{9D8B030D-6E8A-4147-A177-3AD203B41FA5}">
                      <a16:colId xmlns:a16="http://schemas.microsoft.com/office/drawing/2014/main" val="20003"/>
                    </a:ext>
                  </a:extLst>
                </a:gridCol>
                <a:gridCol w="1193350">
                  <a:extLst>
                    <a:ext uri="{9D8B030D-6E8A-4147-A177-3AD203B41FA5}">
                      <a16:colId xmlns:a16="http://schemas.microsoft.com/office/drawing/2014/main" val="20004"/>
                    </a:ext>
                  </a:extLst>
                </a:gridCol>
              </a:tblGrid>
              <a:tr h="381000">
                <a:tc>
                  <a:txBody>
                    <a:bodyPr/>
                    <a:lstStyle/>
                    <a:p>
                      <a:pPr marL="0" marR="0" lvl="0" indent="0" algn="ctr" rtl="0">
                        <a:lnSpc>
                          <a:spcPct val="100000"/>
                        </a:lnSpc>
                        <a:spcBef>
                          <a:spcPts val="0"/>
                        </a:spcBef>
                        <a:spcAft>
                          <a:spcPts val="0"/>
                        </a:spcAft>
                        <a:buClr>
                          <a:srgbClr val="000000"/>
                        </a:buClr>
                        <a:buSzPts val="1900"/>
                        <a:buFont typeface="Arial"/>
                        <a:buNone/>
                      </a:pPr>
                      <a:r>
                        <a:rPr lang="en-US" sz="1900" i="1" u="none" strike="noStrike" cap="none">
                          <a:latin typeface="Ubuntu"/>
                          <a:ea typeface="Ubuntu"/>
                          <a:cs typeface="Ubuntu"/>
                          <a:sym typeface="Ubuntu"/>
                        </a:rPr>
                        <a:t>in</a:t>
                      </a:r>
                      <a:endParaRPr sz="1900" i="1"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900"/>
                        <a:buFont typeface="Arial"/>
                        <a:buNone/>
                      </a:pPr>
                      <a:r>
                        <a:rPr lang="en-US" sz="1900" i="1" u="none" strike="noStrike" cap="none">
                          <a:latin typeface="Ubuntu"/>
                          <a:ea typeface="Ubuntu"/>
                          <a:cs typeface="Ubuntu"/>
                          <a:sym typeface="Ubuntu"/>
                        </a:rPr>
                        <a:t>New</a:t>
                      </a:r>
                      <a:endParaRPr sz="1900" i="1"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900"/>
                        <a:buFont typeface="Arial"/>
                        <a:buNone/>
                      </a:pPr>
                      <a:r>
                        <a:rPr lang="en-US" sz="1900" i="1" u="none" strike="noStrike" cap="none">
                          <a:latin typeface="Ubuntu"/>
                          <a:ea typeface="Ubuntu"/>
                          <a:cs typeface="Ubuntu"/>
                          <a:sym typeface="Ubuntu"/>
                        </a:rPr>
                        <a:t>York</a:t>
                      </a:r>
                      <a:endParaRPr sz="1900" i="1"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900"/>
                        <a:buFont typeface="Arial"/>
                        <a:buNone/>
                      </a:pPr>
                      <a:r>
                        <a:rPr lang="en-US" sz="1900" i="1" u="none" strike="noStrike" cap="none">
                          <a:latin typeface="Ubuntu"/>
                          <a:ea typeface="Ubuntu"/>
                          <a:cs typeface="Ubuntu"/>
                          <a:sym typeface="Ubuntu"/>
                        </a:rPr>
                        <a:t>City</a:t>
                      </a:r>
                      <a:endParaRPr sz="1900" i="1"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900"/>
                        <a:buFont typeface="Arial"/>
                        <a:buNone/>
                      </a:pPr>
                      <a:r>
                        <a:rPr lang="en-US" sz="1900" i="1" u="none" strike="noStrike" cap="none">
                          <a:latin typeface="Ubuntu"/>
                          <a:ea typeface="Ubuntu"/>
                          <a:cs typeface="Ubuntu"/>
                          <a:sym typeface="Ubuntu"/>
                        </a:rPr>
                        <a:t>yesterday</a:t>
                      </a:r>
                      <a:endParaRPr sz="1900" i="1" u="none" strike="noStrike" cap="none">
                        <a:latin typeface="Ubuntu"/>
                        <a:ea typeface="Ubuntu"/>
                        <a:cs typeface="Ubuntu"/>
                        <a:sym typeface="Ubuntu"/>
                      </a:endParaRPr>
                    </a:p>
                  </a:txBody>
                  <a:tcPr marL="68575" marR="68575" marT="91425" marB="91425"/>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O</a:t>
                      </a:r>
                      <a:endParaRPr sz="1900"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B</a:t>
                      </a:r>
                      <a:endParaRPr sz="1900"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I</a:t>
                      </a:r>
                      <a:endParaRPr sz="1900"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I</a:t>
                      </a:r>
                      <a:endParaRPr sz="1900"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O</a:t>
                      </a:r>
                      <a:endParaRPr sz="1900" u="none" strike="noStrike" cap="none">
                        <a:latin typeface="Ubuntu"/>
                        <a:ea typeface="Ubuntu"/>
                        <a:cs typeface="Ubuntu"/>
                        <a:sym typeface="Ubuntu"/>
                      </a:endParaRPr>
                    </a:p>
                  </a:txBody>
                  <a:tcPr marL="68575" marR="6857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977457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35"/>
          <p:cNvSpPr txBox="1">
            <a:spLocks noGrp="1"/>
          </p:cNvSpPr>
          <p:nvPr>
            <p:ph type="title"/>
          </p:nvPr>
        </p:nvSpPr>
        <p:spPr>
          <a:xfrm>
            <a:off x="2152650" y="365125"/>
            <a:ext cx="7886700" cy="13254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rgbClr val="75114A"/>
              </a:buClr>
              <a:buSzPts val="3700"/>
              <a:buFont typeface="Calibri"/>
              <a:buNone/>
            </a:pPr>
            <a:r>
              <a:rPr lang="en-US" sz="3700" b="0" i="0" u="none" strike="noStrike" cap="none">
                <a:solidFill>
                  <a:srgbClr val="75114A"/>
                </a:solidFill>
                <a:latin typeface="Calibri"/>
                <a:ea typeface="Calibri"/>
                <a:cs typeface="Calibri"/>
                <a:sym typeface="Calibri"/>
              </a:rPr>
              <a:t>HMMs for Tagging</a:t>
            </a:r>
            <a:endParaRPr sz="3700" b="0" i="0" u="none" strike="noStrike" cap="none">
              <a:solidFill>
                <a:srgbClr val="75114A"/>
              </a:solidFill>
              <a:latin typeface="Calibri"/>
              <a:ea typeface="Calibri"/>
              <a:cs typeface="Calibri"/>
              <a:sym typeface="Calibri"/>
            </a:endParaRPr>
          </a:p>
        </p:txBody>
      </p:sp>
      <p:sp>
        <p:nvSpPr>
          <p:cNvPr id="406" name="Google Shape;406;p35"/>
          <p:cNvSpPr txBox="1">
            <a:spLocks noGrp="1"/>
          </p:cNvSpPr>
          <p:nvPr>
            <p:ph type="body" idx="1"/>
          </p:nvPr>
        </p:nvSpPr>
        <p:spPr>
          <a:xfrm>
            <a:off x="2152650" y="1825625"/>
            <a:ext cx="7886700" cy="3813300"/>
          </a:xfrm>
          <a:prstGeom prst="rect">
            <a:avLst/>
          </a:prstGeom>
          <a:noFill/>
          <a:ln>
            <a:noFill/>
          </a:ln>
        </p:spPr>
        <p:txBody>
          <a:bodyPr spcFirstLastPara="1" wrap="square" lIns="76200" tIns="76200" rIns="76200" bIns="76200" anchor="t" anchorCtr="0">
            <a:noAutofit/>
          </a:bodyPr>
          <a:lstStyle/>
          <a:p>
            <a:pPr marL="292100" marR="0" lvl="0" indent="-190500" algn="l" rtl="0">
              <a:lnSpc>
                <a:spcPct val="90000"/>
              </a:lnSpc>
              <a:spcBef>
                <a:spcPts val="4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How do we use HMMs for tagging?</a:t>
            </a:r>
            <a:endParaRPr sz="2000" b="0" i="0" u="none" strike="noStrike" cap="none">
              <a:solidFill>
                <a:srgbClr val="3F3F3F"/>
              </a:solidFill>
              <a:latin typeface="Calibri"/>
              <a:ea typeface="Calibri"/>
              <a:cs typeface="Calibri"/>
              <a:sym typeface="Calibri"/>
            </a:endParaRPr>
          </a:p>
        </p:txBody>
      </p:sp>
      <p:pic>
        <p:nvPicPr>
          <p:cNvPr id="407" name="Google Shape;407;p35"/>
          <p:cNvPicPr preferRelativeResize="0"/>
          <p:nvPr/>
        </p:nvPicPr>
        <p:blipFill>
          <a:blip r:embed="rId3">
            <a:alphaModFix/>
          </a:blip>
          <a:stretch>
            <a:fillRect/>
          </a:stretch>
        </p:blipFill>
        <p:spPr>
          <a:xfrm>
            <a:off x="3924300" y="2751426"/>
            <a:ext cx="4343400" cy="478631"/>
          </a:xfrm>
          <a:prstGeom prst="rect">
            <a:avLst/>
          </a:prstGeom>
          <a:noFill/>
          <a:ln>
            <a:noFill/>
          </a:ln>
        </p:spPr>
      </p:pic>
    </p:spTree>
    <p:extLst>
      <p:ext uri="{BB962C8B-B14F-4D97-AF65-F5344CB8AC3E}">
        <p14:creationId xmlns:p14="http://schemas.microsoft.com/office/powerpoint/2010/main" val="34089831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36"/>
          <p:cNvSpPr txBox="1">
            <a:spLocks noGrp="1"/>
          </p:cNvSpPr>
          <p:nvPr>
            <p:ph type="title"/>
          </p:nvPr>
        </p:nvSpPr>
        <p:spPr>
          <a:xfrm>
            <a:off x="2152650" y="365125"/>
            <a:ext cx="7886700" cy="13254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rgbClr val="75114A"/>
              </a:buClr>
              <a:buSzPts val="3700"/>
              <a:buFont typeface="Calibri"/>
              <a:buNone/>
            </a:pPr>
            <a:r>
              <a:rPr lang="en-US" sz="3700" b="0" i="0" u="none" strike="noStrike" cap="none">
                <a:solidFill>
                  <a:srgbClr val="75114A"/>
                </a:solidFill>
                <a:latin typeface="Calibri"/>
                <a:ea typeface="Calibri"/>
                <a:cs typeface="Calibri"/>
                <a:sym typeface="Calibri"/>
              </a:rPr>
              <a:t>Example </a:t>
            </a:r>
            <a:endParaRPr sz="3700" b="0" i="0" u="none" strike="noStrike" cap="none">
              <a:solidFill>
                <a:srgbClr val="75114A"/>
              </a:solidFill>
              <a:latin typeface="Calibri"/>
              <a:ea typeface="Calibri"/>
              <a:cs typeface="Calibri"/>
              <a:sym typeface="Calibri"/>
            </a:endParaRPr>
          </a:p>
        </p:txBody>
      </p:sp>
      <p:sp>
        <p:nvSpPr>
          <p:cNvPr id="414" name="Google Shape;414;p36"/>
          <p:cNvSpPr txBox="1">
            <a:spLocks noGrp="1"/>
          </p:cNvSpPr>
          <p:nvPr>
            <p:ph type="body" idx="1"/>
          </p:nvPr>
        </p:nvSpPr>
        <p:spPr>
          <a:xfrm>
            <a:off x="2152650" y="1825625"/>
            <a:ext cx="7886700" cy="3813300"/>
          </a:xfrm>
          <a:prstGeom prst="rect">
            <a:avLst/>
          </a:prstGeom>
          <a:noFill/>
          <a:ln>
            <a:noFill/>
          </a:ln>
        </p:spPr>
        <p:txBody>
          <a:bodyPr spcFirstLastPara="1" wrap="square" lIns="76200" tIns="76200" rIns="76200" bIns="76200" anchor="t" anchorCtr="0">
            <a:noAutofit/>
          </a:bodyPr>
          <a:lstStyle/>
          <a:p>
            <a:pPr marL="292100" marR="0" lvl="0" indent="-190500" algn="ctr" rtl="0">
              <a:lnSpc>
                <a:spcPct val="90000"/>
              </a:lnSpc>
              <a:spcBef>
                <a:spcPts val="4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If </a:t>
            </a:r>
            <a:r>
              <a:rPr lang="en-US" sz="2000" b="0" i="1" u="none" strike="noStrike" cap="none">
                <a:solidFill>
                  <a:srgbClr val="3F3F3F"/>
                </a:solidFill>
                <a:latin typeface="Calibri"/>
                <a:ea typeface="Calibri"/>
                <a:cs typeface="Calibri"/>
                <a:sym typeface="Calibri"/>
              </a:rPr>
              <a:t>S={V,N}, </a:t>
            </a:r>
            <a:r>
              <a:rPr lang="en-US" sz="2000" b="0" i="0" u="none" strike="noStrike" cap="none">
                <a:solidFill>
                  <a:srgbClr val="3F3F3F"/>
                </a:solidFill>
                <a:latin typeface="Calibri"/>
                <a:ea typeface="Calibri"/>
                <a:cs typeface="Calibri"/>
                <a:sym typeface="Calibri"/>
              </a:rPr>
              <a:t>what is the most likely tagging of “cats drink”?</a:t>
            </a:r>
            <a:endParaRPr sz="2000" b="0" i="0" u="none" strike="noStrike" cap="none">
              <a:solidFill>
                <a:srgbClr val="3F3F3F"/>
              </a:solidFill>
              <a:latin typeface="Calibri"/>
              <a:ea typeface="Calibri"/>
              <a:cs typeface="Calibri"/>
              <a:sym typeface="Calibri"/>
            </a:endParaRPr>
          </a:p>
          <a:p>
            <a:pPr marL="292100" marR="0" lvl="0" indent="-190500" algn="ctr" rtl="0">
              <a:lnSpc>
                <a:spcPct val="90000"/>
              </a:lnSpc>
              <a:spcBef>
                <a:spcPts val="400"/>
              </a:spcBef>
              <a:spcAft>
                <a:spcPts val="0"/>
              </a:spcAft>
              <a:buClr>
                <a:srgbClr val="3F3F3F"/>
              </a:buClr>
              <a:buSzPts val="2300"/>
              <a:buFont typeface="Arial"/>
              <a:buNone/>
            </a:pPr>
            <a:r>
              <a:rPr lang="en-US" sz="2000" b="1" i="0" u="none" strike="noStrike" cap="none">
                <a:solidFill>
                  <a:srgbClr val="000000"/>
                </a:solidFill>
                <a:latin typeface="Calibri"/>
                <a:ea typeface="Calibri"/>
                <a:cs typeface="Calibri"/>
                <a:sym typeface="Calibri"/>
              </a:rPr>
              <a:t>p(N,N,cats,drink) = p(N|Start) × p(N|N) × p(cats|N) × p(drink|N)</a:t>
            </a:r>
            <a:endParaRPr sz="2000" b="1" i="0" u="none" strike="noStrike" cap="none">
              <a:solidFill>
                <a:srgbClr val="000000"/>
              </a:solidFill>
              <a:latin typeface="Calibri"/>
              <a:ea typeface="Calibri"/>
              <a:cs typeface="Calibri"/>
              <a:sym typeface="Calibri"/>
            </a:endParaRPr>
          </a:p>
        </p:txBody>
      </p:sp>
      <p:graphicFrame>
        <p:nvGraphicFramePr>
          <p:cNvPr id="415" name="Google Shape;415;p36"/>
          <p:cNvGraphicFramePr/>
          <p:nvPr/>
        </p:nvGraphicFramePr>
        <p:xfrm>
          <a:off x="3381375" y="2976830"/>
          <a:ext cx="3000000" cy="3000000"/>
        </p:xfrm>
        <a:graphic>
          <a:graphicData uri="http://schemas.openxmlformats.org/drawingml/2006/table">
            <a:tbl>
              <a:tblPr>
                <a:noFill/>
              </a:tblPr>
              <a:tblGrid>
                <a:gridCol w="2714625">
                  <a:extLst>
                    <a:ext uri="{9D8B030D-6E8A-4147-A177-3AD203B41FA5}">
                      <a16:colId xmlns:a16="http://schemas.microsoft.com/office/drawing/2014/main" val="20000"/>
                    </a:ext>
                  </a:extLst>
                </a:gridCol>
                <a:gridCol w="2714625">
                  <a:extLst>
                    <a:ext uri="{9D8B030D-6E8A-4147-A177-3AD203B41FA5}">
                      <a16:colId xmlns:a16="http://schemas.microsoft.com/office/drawing/2014/main" val="20001"/>
                    </a:ext>
                  </a:extLst>
                </a:gridCol>
              </a:tblGrid>
              <a:tr h="381000">
                <a:tc>
                  <a:txBody>
                    <a:bodyPr/>
                    <a:lstStyle/>
                    <a:p>
                      <a:pPr marL="0" marR="0" lvl="0" indent="0" algn="ctr"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p(N,N,cats,drink)</a:t>
                      </a:r>
                      <a:endParaRPr sz="1900"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0.023</a:t>
                      </a:r>
                      <a:endParaRPr sz="1900" u="none" strike="noStrike" cap="none">
                        <a:latin typeface="Ubuntu"/>
                        <a:ea typeface="Ubuntu"/>
                        <a:cs typeface="Ubuntu"/>
                        <a:sym typeface="Ubuntu"/>
                      </a:endParaRPr>
                    </a:p>
                  </a:txBody>
                  <a:tcPr marL="68575" marR="68575" marT="91425" marB="91425"/>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p(N,V,</a:t>
                      </a:r>
                      <a:r>
                        <a:rPr lang="en-US" sz="1900" u="none" strike="noStrike" cap="none">
                          <a:solidFill>
                            <a:schemeClr val="dk1"/>
                          </a:solidFill>
                          <a:latin typeface="Ubuntu"/>
                          <a:ea typeface="Ubuntu"/>
                          <a:cs typeface="Ubuntu"/>
                          <a:sym typeface="Ubuntu"/>
                        </a:rPr>
                        <a:t>cats,drink</a:t>
                      </a:r>
                      <a:r>
                        <a:rPr lang="en-US" sz="1900" u="none" strike="noStrike" cap="none">
                          <a:latin typeface="Ubuntu"/>
                          <a:ea typeface="Ubuntu"/>
                          <a:cs typeface="Ubuntu"/>
                          <a:sym typeface="Ubuntu"/>
                        </a:rPr>
                        <a:t>)</a:t>
                      </a:r>
                      <a:endParaRPr sz="1900"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0.034</a:t>
                      </a:r>
                      <a:endParaRPr sz="1900" u="none" strike="noStrike" cap="none">
                        <a:latin typeface="Ubuntu"/>
                        <a:ea typeface="Ubuntu"/>
                        <a:cs typeface="Ubuntu"/>
                        <a:sym typeface="Ubuntu"/>
                      </a:endParaRPr>
                    </a:p>
                  </a:txBody>
                  <a:tcPr marL="68575" marR="68575" marT="91425" marB="91425"/>
                </a:tc>
                <a:extLst>
                  <a:ext uri="{0D108BD9-81ED-4DB2-BD59-A6C34878D82A}">
                    <a16:rowId xmlns:a16="http://schemas.microsoft.com/office/drawing/2014/main" val="10001"/>
                  </a:ext>
                </a:extLst>
              </a:tr>
              <a:tr h="381000">
                <a:tc>
                  <a:txBody>
                    <a:bodyPr/>
                    <a:lstStyle/>
                    <a:p>
                      <a:pPr marL="0" marR="0" lvl="0" indent="0" algn="ctr"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p(V,N,</a:t>
                      </a:r>
                      <a:r>
                        <a:rPr lang="en-US" sz="1900" u="none" strike="noStrike" cap="none">
                          <a:solidFill>
                            <a:schemeClr val="dk1"/>
                          </a:solidFill>
                          <a:latin typeface="Ubuntu"/>
                          <a:ea typeface="Ubuntu"/>
                          <a:cs typeface="Ubuntu"/>
                          <a:sym typeface="Ubuntu"/>
                        </a:rPr>
                        <a:t>cats,drink</a:t>
                      </a:r>
                      <a:r>
                        <a:rPr lang="en-US" sz="1900" u="none" strike="noStrike" cap="none">
                          <a:latin typeface="Ubuntu"/>
                          <a:ea typeface="Ubuntu"/>
                          <a:cs typeface="Ubuntu"/>
                          <a:sym typeface="Ubuntu"/>
                        </a:rPr>
                        <a:t>)</a:t>
                      </a:r>
                      <a:endParaRPr sz="1900"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0.017</a:t>
                      </a:r>
                      <a:endParaRPr sz="1900" u="none" strike="noStrike" cap="none">
                        <a:latin typeface="Ubuntu"/>
                        <a:ea typeface="Ubuntu"/>
                        <a:cs typeface="Ubuntu"/>
                        <a:sym typeface="Ubuntu"/>
                      </a:endParaRPr>
                    </a:p>
                  </a:txBody>
                  <a:tcPr marL="68575" marR="68575" marT="91425" marB="91425"/>
                </a:tc>
                <a:extLst>
                  <a:ext uri="{0D108BD9-81ED-4DB2-BD59-A6C34878D82A}">
                    <a16:rowId xmlns:a16="http://schemas.microsoft.com/office/drawing/2014/main" val="10002"/>
                  </a:ext>
                </a:extLst>
              </a:tr>
              <a:tr h="381000">
                <a:tc>
                  <a:txBody>
                    <a:bodyPr/>
                    <a:lstStyle/>
                    <a:p>
                      <a:pPr marL="0" marR="0" lvl="0" indent="0" algn="ctr"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p(V,V,</a:t>
                      </a:r>
                      <a:r>
                        <a:rPr lang="en-US" sz="1900" u="none" strike="noStrike" cap="none">
                          <a:solidFill>
                            <a:schemeClr val="dk1"/>
                          </a:solidFill>
                          <a:latin typeface="Ubuntu"/>
                          <a:ea typeface="Ubuntu"/>
                          <a:cs typeface="Ubuntu"/>
                          <a:sym typeface="Ubuntu"/>
                        </a:rPr>
                        <a:t>cats,drink</a:t>
                      </a:r>
                      <a:r>
                        <a:rPr lang="en-US" sz="1900" u="none" strike="noStrike" cap="none">
                          <a:latin typeface="Ubuntu"/>
                          <a:ea typeface="Ubuntu"/>
                          <a:cs typeface="Ubuntu"/>
                          <a:sym typeface="Ubuntu"/>
                        </a:rPr>
                        <a:t>)</a:t>
                      </a:r>
                      <a:endParaRPr sz="1900"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0.021</a:t>
                      </a:r>
                      <a:endParaRPr sz="1900" u="none" strike="noStrike" cap="none">
                        <a:latin typeface="Ubuntu"/>
                        <a:ea typeface="Ubuntu"/>
                        <a:cs typeface="Ubuntu"/>
                        <a:sym typeface="Ubuntu"/>
                      </a:endParaRPr>
                    </a:p>
                  </a:txBody>
                  <a:tcPr marL="68575" marR="68575" marT="91425" marB="91425"/>
                </a:tc>
                <a:extLst>
                  <a:ext uri="{0D108BD9-81ED-4DB2-BD59-A6C34878D82A}">
                    <a16:rowId xmlns:a16="http://schemas.microsoft.com/office/drawing/2014/main" val="10003"/>
                  </a:ext>
                </a:extLst>
              </a:tr>
            </a:tbl>
          </a:graphicData>
        </a:graphic>
      </p:graphicFrame>
      <p:sp>
        <p:nvSpPr>
          <p:cNvPr id="416" name="Google Shape;416;p36"/>
          <p:cNvSpPr/>
          <p:nvPr/>
        </p:nvSpPr>
        <p:spPr>
          <a:xfrm>
            <a:off x="8304452" y="4581128"/>
            <a:ext cx="1626000" cy="1058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76200" tIns="76200" rIns="76200" bIns="7620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000000"/>
                </a:solidFill>
                <a:latin typeface="Ubuntu"/>
                <a:ea typeface="Ubuntu"/>
                <a:cs typeface="Ubuntu"/>
                <a:sym typeface="Ubuntu"/>
              </a:rPr>
              <a:t>Complexity is </a:t>
            </a:r>
            <a:r>
              <a:rPr lang="en-US" sz="2000" b="0" i="0" u="none" strike="noStrike" cap="none">
                <a:solidFill>
                  <a:srgbClr val="000000"/>
                </a:solidFill>
                <a:latin typeface="Pinyon Script"/>
                <a:ea typeface="Pinyon Script"/>
                <a:cs typeface="Pinyon Script"/>
                <a:sym typeface="Pinyon Script"/>
              </a:rPr>
              <a:t>O</a:t>
            </a:r>
            <a:r>
              <a:rPr lang="en-US" sz="2000" b="0" i="0" u="none" strike="noStrike" cap="none">
                <a:solidFill>
                  <a:srgbClr val="000000"/>
                </a:solidFill>
                <a:latin typeface="Ubuntu"/>
                <a:ea typeface="Ubuntu"/>
                <a:cs typeface="Ubuntu"/>
                <a:sym typeface="Ubuntu"/>
              </a:rPr>
              <a:t>(TN</a:t>
            </a:r>
            <a:r>
              <a:rPr lang="en-US" sz="2000" b="0" i="0" u="none" strike="noStrike" cap="none" baseline="30000">
                <a:solidFill>
                  <a:srgbClr val="000000"/>
                </a:solidFill>
                <a:latin typeface="Ubuntu"/>
                <a:ea typeface="Ubuntu"/>
                <a:cs typeface="Ubuntu"/>
                <a:sym typeface="Ubuntu"/>
              </a:rPr>
              <a:t>T</a:t>
            </a:r>
            <a:r>
              <a:rPr lang="en-US" sz="2000" b="0" i="0" u="none" strike="noStrike" cap="none">
                <a:solidFill>
                  <a:srgbClr val="000000"/>
                </a:solidFill>
                <a:latin typeface="Ubuntu"/>
                <a:ea typeface="Ubuntu"/>
                <a:cs typeface="Ubuntu"/>
                <a:sym typeface="Ubuntu"/>
              </a:rPr>
              <a:t>)</a:t>
            </a:r>
            <a:endParaRPr sz="2000" b="0" i="0" u="none" strike="noStrike" cap="none">
              <a:solidFill>
                <a:srgbClr val="000000"/>
              </a:solidFill>
              <a:latin typeface="Ubuntu"/>
              <a:ea typeface="Ubuntu"/>
              <a:cs typeface="Ubuntu"/>
              <a:sym typeface="Ubuntu"/>
            </a:endParaRPr>
          </a:p>
        </p:txBody>
      </p:sp>
    </p:spTree>
    <p:extLst>
      <p:ext uri="{BB962C8B-B14F-4D97-AF65-F5344CB8AC3E}">
        <p14:creationId xmlns:p14="http://schemas.microsoft.com/office/powerpoint/2010/main" val="18761885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6"/>
                                        </p:tgtEl>
                                        <p:attrNameLst>
                                          <p:attrName>style.visibility</p:attrName>
                                        </p:attrNameLst>
                                      </p:cBhvr>
                                      <p:to>
                                        <p:strVal val="visible"/>
                                      </p:to>
                                    </p:set>
                                    <p:animEffect transition="in" filter="fade">
                                      <p:cBhvr>
                                        <p:cTn id="7" dur="1000"/>
                                        <p:tgtEl>
                                          <p:spTgt spid="4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37"/>
          <p:cNvSpPr txBox="1">
            <a:spLocks noGrp="1"/>
          </p:cNvSpPr>
          <p:nvPr>
            <p:ph type="title"/>
          </p:nvPr>
        </p:nvSpPr>
        <p:spPr>
          <a:xfrm>
            <a:off x="2152650" y="365125"/>
            <a:ext cx="7886700" cy="13254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rgbClr val="75114A"/>
              </a:buClr>
              <a:buSzPts val="3700"/>
              <a:buFont typeface="Calibri"/>
              <a:buNone/>
            </a:pPr>
            <a:r>
              <a:rPr lang="en-US" sz="3700" b="0" i="0" u="none" strike="noStrike" cap="none">
                <a:solidFill>
                  <a:srgbClr val="75114A"/>
                </a:solidFill>
                <a:latin typeface="Calibri"/>
                <a:ea typeface="Calibri"/>
                <a:cs typeface="Calibri"/>
                <a:sym typeface="Calibri"/>
              </a:rPr>
              <a:t>Example</a:t>
            </a:r>
            <a:endParaRPr sz="3700" b="0" i="0" u="none" strike="noStrike" cap="none">
              <a:solidFill>
                <a:srgbClr val="75114A"/>
              </a:solidFill>
              <a:latin typeface="Calibri"/>
              <a:ea typeface="Calibri"/>
              <a:cs typeface="Calibri"/>
              <a:sym typeface="Calibri"/>
            </a:endParaRPr>
          </a:p>
        </p:txBody>
      </p:sp>
      <p:sp>
        <p:nvSpPr>
          <p:cNvPr id="423" name="Google Shape;423;p37"/>
          <p:cNvSpPr txBox="1">
            <a:spLocks noGrp="1"/>
          </p:cNvSpPr>
          <p:nvPr>
            <p:ph type="body" idx="1"/>
          </p:nvPr>
        </p:nvSpPr>
        <p:spPr>
          <a:xfrm>
            <a:off x="2152650" y="1825625"/>
            <a:ext cx="7886700" cy="3813300"/>
          </a:xfrm>
          <a:prstGeom prst="rect">
            <a:avLst/>
          </a:prstGeom>
          <a:noFill/>
          <a:ln>
            <a:noFill/>
          </a:ln>
        </p:spPr>
        <p:txBody>
          <a:bodyPr spcFirstLastPara="1" wrap="square" lIns="76200" tIns="76200" rIns="76200" bIns="76200" anchor="t" anchorCtr="0">
            <a:noAutofit/>
          </a:bodyPr>
          <a:lstStyle/>
          <a:p>
            <a:pPr marL="292100" marR="0" lvl="0" indent="-190500" algn="ctr" rtl="0">
              <a:lnSpc>
                <a:spcPct val="90000"/>
              </a:lnSpc>
              <a:spcBef>
                <a:spcPts val="4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What about three words, e.g., “</a:t>
            </a:r>
            <a:r>
              <a:rPr lang="en-US" sz="2000" b="0" i="1" u="none" strike="noStrike" cap="none">
                <a:solidFill>
                  <a:srgbClr val="3F3F3F"/>
                </a:solidFill>
                <a:latin typeface="Calibri"/>
                <a:ea typeface="Calibri"/>
                <a:cs typeface="Calibri"/>
                <a:sym typeface="Calibri"/>
              </a:rPr>
              <a:t>cats drink milk</a:t>
            </a:r>
            <a:r>
              <a:rPr lang="en-US" sz="2000" b="0" i="0" u="none" strike="noStrike" cap="none">
                <a:solidFill>
                  <a:srgbClr val="3F3F3F"/>
                </a:solidFill>
                <a:latin typeface="Calibri"/>
                <a:ea typeface="Calibri"/>
                <a:cs typeface="Calibri"/>
                <a:sym typeface="Calibri"/>
              </a:rPr>
              <a:t>”?</a:t>
            </a:r>
            <a:endParaRPr sz="2000" b="0" i="0" u="none" strike="noStrike" cap="none">
              <a:solidFill>
                <a:srgbClr val="3F3F3F"/>
              </a:solidFill>
              <a:latin typeface="Calibri"/>
              <a:ea typeface="Calibri"/>
              <a:cs typeface="Calibri"/>
              <a:sym typeface="Calibri"/>
            </a:endParaRPr>
          </a:p>
          <a:p>
            <a:pPr marL="292100" marR="0" lvl="0" indent="-190500" algn="ctr" rtl="0">
              <a:lnSpc>
                <a:spcPct val="90000"/>
              </a:lnSpc>
              <a:spcBef>
                <a:spcPts val="400"/>
              </a:spcBef>
              <a:spcAft>
                <a:spcPts val="0"/>
              </a:spcAft>
              <a:buClr>
                <a:srgbClr val="3F3F3F"/>
              </a:buClr>
              <a:buSzPts val="2300"/>
              <a:buFont typeface="Arial"/>
              <a:buNone/>
            </a:pPr>
            <a:endParaRPr sz="2000" b="0" i="0" u="none" strike="noStrike" cap="none">
              <a:solidFill>
                <a:srgbClr val="3F3F3F"/>
              </a:solidFill>
              <a:latin typeface="Calibri"/>
              <a:ea typeface="Calibri"/>
              <a:cs typeface="Calibri"/>
              <a:sym typeface="Calibri"/>
            </a:endParaRPr>
          </a:p>
          <a:p>
            <a:pPr marL="292100" marR="0" lvl="0" indent="-190500" algn="ctr" rtl="0">
              <a:lnSpc>
                <a:spcPct val="90000"/>
              </a:lnSpc>
              <a:spcBef>
                <a:spcPts val="400"/>
              </a:spcBef>
              <a:spcAft>
                <a:spcPts val="0"/>
              </a:spcAft>
              <a:buClr>
                <a:srgbClr val="3F3F3F"/>
              </a:buClr>
              <a:buSzPts val="2300"/>
              <a:buFont typeface="Arial"/>
              <a:buNone/>
            </a:pPr>
            <a:r>
              <a:rPr lang="en-US" sz="2000" b="1" i="0" u="none" strike="noStrike" cap="none">
                <a:solidFill>
                  <a:schemeClr val="dk1"/>
                </a:solidFill>
                <a:latin typeface="Calibri"/>
                <a:ea typeface="Calibri"/>
                <a:cs typeface="Calibri"/>
                <a:sym typeface="Calibri"/>
              </a:rPr>
              <a:t>p(N,N,N,cats,drink,milk) = p(N|Start) × p(N|N) × p(N|N)</a:t>
            </a:r>
            <a:endParaRPr sz="2000" b="1" i="0" u="none" strike="noStrike" cap="none">
              <a:solidFill>
                <a:schemeClr val="dk1"/>
              </a:solidFill>
              <a:latin typeface="Calibri"/>
              <a:ea typeface="Calibri"/>
              <a:cs typeface="Calibri"/>
              <a:sym typeface="Calibri"/>
            </a:endParaRPr>
          </a:p>
          <a:p>
            <a:pPr marL="292100" marR="0" lvl="0" indent="-190500" algn="ctr" rtl="0">
              <a:lnSpc>
                <a:spcPct val="90000"/>
              </a:lnSpc>
              <a:spcBef>
                <a:spcPts val="400"/>
              </a:spcBef>
              <a:spcAft>
                <a:spcPts val="0"/>
              </a:spcAft>
              <a:buClr>
                <a:srgbClr val="3F3F3F"/>
              </a:buClr>
              <a:buSzPts val="2300"/>
              <a:buFont typeface="Arial"/>
              <a:buNone/>
            </a:pPr>
            <a:r>
              <a:rPr lang="en-US" sz="2000" b="1" i="0" u="none" strike="noStrike" cap="none">
                <a:solidFill>
                  <a:schemeClr val="dk1"/>
                </a:solidFill>
                <a:latin typeface="Calibri"/>
                <a:ea typeface="Calibri"/>
                <a:cs typeface="Calibri"/>
                <a:sym typeface="Calibri"/>
              </a:rPr>
              <a:t>p(cats|N) × p(drink|N) × p(milk|N)</a:t>
            </a:r>
            <a:endParaRPr sz="2000" b="1" i="0" u="none" strike="noStrike" cap="none">
              <a:solidFill>
                <a:schemeClr val="dk1"/>
              </a:solidFill>
              <a:latin typeface="Calibri"/>
              <a:ea typeface="Calibri"/>
              <a:cs typeface="Calibri"/>
              <a:sym typeface="Calibri"/>
            </a:endParaRPr>
          </a:p>
          <a:p>
            <a:pPr marL="292100" marR="0" lvl="0" indent="-190500" algn="ctr" rtl="0">
              <a:lnSpc>
                <a:spcPct val="90000"/>
              </a:lnSpc>
              <a:spcBef>
                <a:spcPts val="400"/>
              </a:spcBef>
              <a:spcAft>
                <a:spcPts val="0"/>
              </a:spcAft>
              <a:buClr>
                <a:srgbClr val="3F3F3F"/>
              </a:buClr>
              <a:buSzPts val="2300"/>
              <a:buFont typeface="Arial"/>
              <a:buNone/>
            </a:pPr>
            <a:endParaRPr sz="2000" b="1" i="0" u="none" strike="noStrike" cap="none">
              <a:solidFill>
                <a:schemeClr val="dk1"/>
              </a:solidFill>
              <a:latin typeface="Calibri"/>
              <a:ea typeface="Calibri"/>
              <a:cs typeface="Calibri"/>
              <a:sym typeface="Calibri"/>
            </a:endParaRPr>
          </a:p>
          <a:p>
            <a:pPr marL="292100" marR="0" lvl="0" indent="-190500" algn="ctr" rtl="0">
              <a:lnSpc>
                <a:spcPct val="90000"/>
              </a:lnSpc>
              <a:spcBef>
                <a:spcPts val="400"/>
              </a:spcBef>
              <a:spcAft>
                <a:spcPts val="0"/>
              </a:spcAft>
              <a:buClr>
                <a:srgbClr val="3F3F3F"/>
              </a:buClr>
              <a:buSzPts val="2300"/>
              <a:buFont typeface="Arial"/>
              <a:buNone/>
            </a:pPr>
            <a:r>
              <a:rPr lang="en-US" sz="2000" b="1" i="0" u="none" strike="noStrike" cap="none">
                <a:solidFill>
                  <a:schemeClr val="dk1"/>
                </a:solidFill>
                <a:latin typeface="Calibri"/>
                <a:ea typeface="Calibri"/>
                <a:cs typeface="Calibri"/>
                <a:sym typeface="Calibri"/>
              </a:rPr>
              <a:t>p(</a:t>
            </a:r>
            <a:r>
              <a:rPr lang="en-US" sz="2000" b="1" i="0" u="none" strike="noStrike" cap="none">
                <a:solidFill>
                  <a:srgbClr val="FF0000"/>
                </a:solidFill>
                <a:latin typeface="Calibri"/>
                <a:ea typeface="Calibri"/>
                <a:cs typeface="Calibri"/>
                <a:sym typeface="Calibri"/>
              </a:rPr>
              <a:t>V</a:t>
            </a:r>
            <a:r>
              <a:rPr lang="en-US" sz="2000" b="1" i="0" u="none" strike="noStrike" cap="none">
                <a:solidFill>
                  <a:schemeClr val="dk1"/>
                </a:solidFill>
                <a:latin typeface="Calibri"/>
                <a:ea typeface="Calibri"/>
                <a:cs typeface="Calibri"/>
                <a:sym typeface="Calibri"/>
              </a:rPr>
              <a:t>,N,N,cats,drink,milk) = </a:t>
            </a:r>
            <a:r>
              <a:rPr lang="en-US" sz="2000" b="1" i="0" u="none" strike="noStrike" cap="none">
                <a:solidFill>
                  <a:srgbClr val="FF0000"/>
                </a:solidFill>
                <a:latin typeface="Calibri"/>
                <a:ea typeface="Calibri"/>
                <a:cs typeface="Calibri"/>
                <a:sym typeface="Calibri"/>
              </a:rPr>
              <a:t>p(V|Start) × p(N|V)</a:t>
            </a:r>
            <a:r>
              <a:rPr lang="en-US" sz="2000" b="1" i="0" u="none" strike="noStrike" cap="none">
                <a:solidFill>
                  <a:schemeClr val="dk1"/>
                </a:solidFill>
                <a:latin typeface="Calibri"/>
                <a:ea typeface="Calibri"/>
                <a:cs typeface="Calibri"/>
                <a:sym typeface="Calibri"/>
              </a:rPr>
              <a:t> × p(N|N)</a:t>
            </a:r>
            <a:endParaRPr sz="2000" b="1" i="0" u="none" strike="noStrike" cap="none">
              <a:solidFill>
                <a:schemeClr val="dk1"/>
              </a:solidFill>
              <a:latin typeface="Calibri"/>
              <a:ea typeface="Calibri"/>
              <a:cs typeface="Calibri"/>
              <a:sym typeface="Calibri"/>
            </a:endParaRPr>
          </a:p>
          <a:p>
            <a:pPr marL="292100" marR="0" lvl="0" indent="-190500" algn="ctr" rtl="0">
              <a:lnSpc>
                <a:spcPct val="90000"/>
              </a:lnSpc>
              <a:spcBef>
                <a:spcPts val="400"/>
              </a:spcBef>
              <a:spcAft>
                <a:spcPts val="0"/>
              </a:spcAft>
              <a:buClr>
                <a:schemeClr val="dk1"/>
              </a:buClr>
              <a:buSzPts val="800"/>
              <a:buFont typeface="Arial"/>
              <a:buNone/>
            </a:pPr>
            <a:r>
              <a:rPr lang="en-US" sz="2000" b="1" i="0" u="none" strike="noStrike" cap="none">
                <a:solidFill>
                  <a:srgbClr val="FF0000"/>
                </a:solidFill>
                <a:latin typeface="Calibri"/>
                <a:ea typeface="Calibri"/>
                <a:cs typeface="Calibri"/>
                <a:sym typeface="Calibri"/>
              </a:rPr>
              <a:t>p(cats|V)</a:t>
            </a:r>
            <a:r>
              <a:rPr lang="en-US" sz="2000" b="1" i="0" u="none" strike="noStrike" cap="none">
                <a:solidFill>
                  <a:schemeClr val="dk1"/>
                </a:solidFill>
                <a:latin typeface="Calibri"/>
                <a:ea typeface="Calibri"/>
                <a:cs typeface="Calibri"/>
                <a:sym typeface="Calibri"/>
              </a:rPr>
              <a:t> × p(drink|N) × p(milk|N)</a:t>
            </a:r>
            <a:endParaRPr sz="2000" b="1" i="0" u="none" strike="noStrike" cap="none">
              <a:solidFill>
                <a:schemeClr val="dk1"/>
              </a:solidFill>
              <a:latin typeface="Calibri"/>
              <a:ea typeface="Calibri"/>
              <a:cs typeface="Calibri"/>
              <a:sym typeface="Calibri"/>
            </a:endParaRPr>
          </a:p>
          <a:p>
            <a:pPr marL="292100" marR="0" lvl="0" indent="-190500" algn="l" rtl="0">
              <a:lnSpc>
                <a:spcPct val="90000"/>
              </a:lnSpc>
              <a:spcBef>
                <a:spcPts val="400"/>
              </a:spcBef>
              <a:spcAft>
                <a:spcPts val="0"/>
              </a:spcAft>
              <a:buClr>
                <a:srgbClr val="3F3F3F"/>
              </a:buClr>
              <a:buSzPts val="2300"/>
              <a:buFont typeface="Arial"/>
              <a:buNone/>
            </a:pPr>
            <a:endParaRPr sz="2300" b="0" i="0" u="none" strike="noStrike" cap="none">
              <a:solidFill>
                <a:srgbClr val="3F3F3F"/>
              </a:solidFill>
              <a:latin typeface="Calibri"/>
              <a:ea typeface="Calibri"/>
              <a:cs typeface="Calibri"/>
              <a:sym typeface="Calibri"/>
            </a:endParaRPr>
          </a:p>
        </p:txBody>
      </p:sp>
      <p:sp>
        <p:nvSpPr>
          <p:cNvPr id="424" name="Google Shape;424;p37"/>
          <p:cNvSpPr txBox="1">
            <a:spLocks noGrp="1"/>
          </p:cNvSpPr>
          <p:nvPr>
            <p:ph type="sldNum" idx="4294967295"/>
          </p:nvPr>
        </p:nvSpPr>
        <p:spPr>
          <a:xfrm>
            <a:off x="9067800" y="6356350"/>
            <a:ext cx="1600200" cy="365100"/>
          </a:xfrm>
          <a:prstGeom prst="rect">
            <a:avLst/>
          </a:prstGeom>
          <a:noFill/>
          <a:ln>
            <a:noFill/>
          </a:ln>
        </p:spPr>
        <p:txBody>
          <a:bodyPr spcFirstLastPara="1" wrap="square" lIns="76200" tIns="38075" rIns="76200" bIns="3807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rgbClr val="888888"/>
                </a:solidFill>
                <a:latin typeface="Garamond"/>
                <a:ea typeface="Garamond"/>
                <a:cs typeface="Garamond"/>
                <a:sym typeface="Garamond"/>
              </a:rPr>
              <a:pPr marL="0" marR="0" lvl="0" indent="0" algn="r" rtl="0">
                <a:lnSpc>
                  <a:spcPct val="100000"/>
                </a:lnSpc>
                <a:spcBef>
                  <a:spcPts val="0"/>
                </a:spcBef>
                <a:spcAft>
                  <a:spcPts val="0"/>
                </a:spcAft>
                <a:buClr>
                  <a:srgbClr val="000000"/>
                </a:buClr>
                <a:buSzPts val="1000"/>
                <a:buFont typeface="Arial"/>
                <a:buNone/>
              </a:pPr>
              <a:t>289</a:t>
            </a:fld>
            <a:endParaRPr sz="1000" b="0" i="0" u="none" strike="noStrike" cap="none">
              <a:solidFill>
                <a:srgbClr val="888888"/>
              </a:solidFill>
              <a:latin typeface="Garamond"/>
              <a:ea typeface="Garamond"/>
              <a:cs typeface="Garamond"/>
              <a:sym typeface="Garamond"/>
            </a:endParaRPr>
          </a:p>
        </p:txBody>
      </p:sp>
    </p:spTree>
    <p:extLst>
      <p:ext uri="{BB962C8B-B14F-4D97-AF65-F5344CB8AC3E}">
        <p14:creationId xmlns:p14="http://schemas.microsoft.com/office/powerpoint/2010/main" val="39975585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pic>
        <p:nvPicPr>
          <p:cNvPr id="649" name="Google Shape;649;p55" descr="http://www.humanjourney.us/images/Cavalli-Sforza-LangMap.gif"/>
          <p:cNvPicPr preferRelativeResize="0"/>
          <p:nvPr/>
        </p:nvPicPr>
        <p:blipFill rotWithShape="1">
          <a:blip r:embed="rId3">
            <a:alphaModFix/>
          </a:blip>
          <a:srcRect l="2189" t="1753" r="2185" b="2132"/>
          <a:stretch/>
        </p:blipFill>
        <p:spPr>
          <a:xfrm>
            <a:off x="5303873" y="0"/>
            <a:ext cx="6888128" cy="5974925"/>
          </a:xfrm>
          <a:prstGeom prst="rect">
            <a:avLst/>
          </a:prstGeom>
          <a:noFill/>
          <a:ln>
            <a:noFill/>
          </a:ln>
        </p:spPr>
      </p:pic>
      <p:sp>
        <p:nvSpPr>
          <p:cNvPr id="650" name="Google Shape;650;p55"/>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Language Families</a:t>
            </a:r>
            <a:endParaRPr/>
          </a:p>
        </p:txBody>
      </p:sp>
      <p:sp>
        <p:nvSpPr>
          <p:cNvPr id="651" name="Google Shape;651;p55"/>
          <p:cNvSpPr txBox="1">
            <a:spLocks noGrp="1"/>
          </p:cNvSpPr>
          <p:nvPr>
            <p:ph type="body" idx="1"/>
          </p:nvPr>
        </p:nvSpPr>
        <p:spPr>
          <a:xfrm>
            <a:off x="838200" y="1143000"/>
            <a:ext cx="4465800" cy="22860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1000"/>
              </a:spcBef>
              <a:spcAft>
                <a:spcPts val="0"/>
              </a:spcAft>
              <a:buClr>
                <a:srgbClr val="3F3F3F"/>
              </a:buClr>
              <a:buSzPts val="2800"/>
              <a:buFont typeface="Arial"/>
              <a:buNone/>
            </a:pPr>
            <a:r>
              <a:rPr lang="en-IE" sz="2400" i="0" u="none" strike="noStrike" cap="none">
                <a:solidFill>
                  <a:srgbClr val="3F3F3F"/>
                </a:solidFill>
              </a:rPr>
              <a:t>NLP applications may be easier to transfer</a:t>
            </a:r>
            <a:r>
              <a:rPr lang="en-IE" sz="2400"/>
              <a:t> </a:t>
            </a:r>
            <a:r>
              <a:rPr lang="en-IE" sz="2400" i="0" u="none" strike="noStrike" cap="none">
                <a:solidFill>
                  <a:srgbClr val="3F3F3F"/>
                </a:solidFill>
              </a:rPr>
              <a:t>within language families</a:t>
            </a:r>
            <a:endParaRPr sz="2400" i="0" u="none" strike="noStrike" cap="none">
              <a:solidFill>
                <a:srgbClr val="3F3F3F"/>
              </a:solidFill>
            </a:endParaRPr>
          </a:p>
        </p:txBody>
      </p:sp>
      <p:pic>
        <p:nvPicPr>
          <p:cNvPr id="652" name="Google Shape;652;p55"/>
          <p:cNvPicPr preferRelativeResize="0"/>
          <p:nvPr/>
        </p:nvPicPr>
        <p:blipFill>
          <a:blip r:embed="rId4">
            <a:alphaModFix/>
          </a:blip>
          <a:stretch>
            <a:fillRect/>
          </a:stretch>
        </p:blipFill>
        <p:spPr>
          <a:xfrm>
            <a:off x="2426624" y="2536525"/>
            <a:ext cx="2877250" cy="3438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2152650" y="365125"/>
            <a:ext cx="7886700" cy="13254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rgbClr val="75114A"/>
              </a:buClr>
              <a:buSzPts val="3700"/>
              <a:buFont typeface="Calibri"/>
              <a:buNone/>
            </a:pPr>
            <a:r>
              <a:rPr lang="en-US" sz="3700" b="0" i="0" u="none" strike="noStrike" cap="none">
                <a:solidFill>
                  <a:srgbClr val="75114A"/>
                </a:solidFill>
                <a:latin typeface="Calibri"/>
                <a:ea typeface="Calibri"/>
                <a:cs typeface="Calibri"/>
                <a:sym typeface="Calibri"/>
              </a:rPr>
              <a:t>Dynamic Programming</a:t>
            </a:r>
            <a:endParaRPr sz="3700" b="0" i="0" u="none" strike="noStrike" cap="none">
              <a:solidFill>
                <a:srgbClr val="75114A"/>
              </a:solidFill>
              <a:latin typeface="Calibri"/>
              <a:ea typeface="Calibri"/>
              <a:cs typeface="Calibri"/>
              <a:sym typeface="Calibri"/>
            </a:endParaRPr>
          </a:p>
        </p:txBody>
      </p:sp>
      <p:sp>
        <p:nvSpPr>
          <p:cNvPr id="431" name="Google Shape;431;p38"/>
          <p:cNvSpPr txBox="1">
            <a:spLocks noGrp="1"/>
          </p:cNvSpPr>
          <p:nvPr>
            <p:ph type="body" idx="1"/>
          </p:nvPr>
        </p:nvSpPr>
        <p:spPr>
          <a:xfrm>
            <a:off x="2152650" y="1825625"/>
            <a:ext cx="7886700" cy="3813300"/>
          </a:xfrm>
          <a:prstGeom prst="rect">
            <a:avLst/>
          </a:prstGeom>
          <a:noFill/>
          <a:ln>
            <a:noFill/>
          </a:ln>
        </p:spPr>
        <p:txBody>
          <a:bodyPr spcFirstLastPara="1" wrap="square" lIns="76200" tIns="76200" rIns="76200" bIns="76200" anchor="t" anchorCtr="0">
            <a:noAutofit/>
          </a:bodyPr>
          <a:lstStyle/>
          <a:p>
            <a:pPr marL="292100" marR="0" lvl="0" indent="-190500" algn="l" rtl="0">
              <a:lnSpc>
                <a:spcPct val="90000"/>
              </a:lnSpc>
              <a:spcBef>
                <a:spcPts val="4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a.k.a., caching</a:t>
            </a: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a.k.a., DRY</a:t>
            </a: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a.k.a., remembering the results of previous calculations</a:t>
            </a:r>
            <a:endParaRPr sz="2000" b="0" i="0" u="none" strike="noStrike" cap="none">
              <a:solidFill>
                <a:srgbClr val="3F3F3F"/>
              </a:solidFill>
              <a:latin typeface="Calibri"/>
              <a:ea typeface="Calibri"/>
              <a:cs typeface="Calibri"/>
              <a:sym typeface="Calibri"/>
            </a:endParaRPr>
          </a:p>
        </p:txBody>
      </p:sp>
      <p:sp>
        <p:nvSpPr>
          <p:cNvPr id="432" name="Google Shape;432;p38"/>
          <p:cNvSpPr txBox="1">
            <a:spLocks noGrp="1"/>
          </p:cNvSpPr>
          <p:nvPr>
            <p:ph type="sldNum" idx="4294967295"/>
          </p:nvPr>
        </p:nvSpPr>
        <p:spPr>
          <a:xfrm>
            <a:off x="9067800" y="6356350"/>
            <a:ext cx="1600200" cy="365100"/>
          </a:xfrm>
          <a:prstGeom prst="rect">
            <a:avLst/>
          </a:prstGeom>
          <a:noFill/>
          <a:ln>
            <a:noFill/>
          </a:ln>
        </p:spPr>
        <p:txBody>
          <a:bodyPr spcFirstLastPara="1" wrap="square" lIns="76200" tIns="38075" rIns="76200" bIns="3807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rgbClr val="888888"/>
                </a:solidFill>
                <a:latin typeface="Garamond"/>
                <a:ea typeface="Garamond"/>
                <a:cs typeface="Garamond"/>
                <a:sym typeface="Garamond"/>
              </a:rPr>
              <a:pPr marL="0" marR="0" lvl="0" indent="0" algn="r" rtl="0">
                <a:lnSpc>
                  <a:spcPct val="100000"/>
                </a:lnSpc>
                <a:spcBef>
                  <a:spcPts val="0"/>
                </a:spcBef>
                <a:spcAft>
                  <a:spcPts val="0"/>
                </a:spcAft>
                <a:buClr>
                  <a:srgbClr val="000000"/>
                </a:buClr>
                <a:buSzPts val="1000"/>
                <a:buFont typeface="Arial"/>
                <a:buNone/>
              </a:pPr>
              <a:t>290</a:t>
            </a:fld>
            <a:endParaRPr sz="1000" b="0" i="0" u="none" strike="noStrike" cap="none">
              <a:solidFill>
                <a:srgbClr val="888888"/>
              </a:solidFill>
              <a:latin typeface="Garamond"/>
              <a:ea typeface="Garamond"/>
              <a:cs typeface="Garamond"/>
              <a:sym typeface="Garamond"/>
            </a:endParaRPr>
          </a:p>
        </p:txBody>
      </p:sp>
    </p:spTree>
    <p:extLst>
      <p:ext uri="{BB962C8B-B14F-4D97-AF65-F5344CB8AC3E}">
        <p14:creationId xmlns:p14="http://schemas.microsoft.com/office/powerpoint/2010/main" val="41004917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9"/>
          <p:cNvSpPr txBox="1">
            <a:spLocks noGrp="1"/>
          </p:cNvSpPr>
          <p:nvPr>
            <p:ph type="title"/>
          </p:nvPr>
        </p:nvSpPr>
        <p:spPr>
          <a:xfrm>
            <a:off x="2152650" y="365125"/>
            <a:ext cx="7886700" cy="13254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rgbClr val="75114A"/>
              </a:buClr>
              <a:buSzPts val="3700"/>
              <a:buFont typeface="Calibri"/>
              <a:buNone/>
            </a:pPr>
            <a:r>
              <a:rPr lang="en-US" sz="3700" b="0" i="0" u="none" strike="noStrike" cap="none">
                <a:solidFill>
                  <a:srgbClr val="75114A"/>
                </a:solidFill>
                <a:latin typeface="Calibri"/>
                <a:ea typeface="Calibri"/>
                <a:cs typeface="Calibri"/>
                <a:sym typeface="Calibri"/>
              </a:rPr>
              <a:t>Recursive algorithm for HMMs</a:t>
            </a:r>
            <a:endParaRPr sz="3700" b="0" i="0" u="none" strike="noStrike" cap="none">
              <a:solidFill>
                <a:srgbClr val="75114A"/>
              </a:solidFill>
              <a:latin typeface="Calibri"/>
              <a:ea typeface="Calibri"/>
              <a:cs typeface="Calibri"/>
              <a:sym typeface="Calibri"/>
            </a:endParaRPr>
          </a:p>
        </p:txBody>
      </p:sp>
      <p:sp>
        <p:nvSpPr>
          <p:cNvPr id="439" name="Google Shape;439;p39"/>
          <p:cNvSpPr txBox="1">
            <a:spLocks noGrp="1"/>
          </p:cNvSpPr>
          <p:nvPr>
            <p:ph type="sldNum" idx="4294967295"/>
          </p:nvPr>
        </p:nvSpPr>
        <p:spPr>
          <a:xfrm>
            <a:off x="9067800" y="6356350"/>
            <a:ext cx="1600200" cy="365100"/>
          </a:xfrm>
          <a:prstGeom prst="rect">
            <a:avLst/>
          </a:prstGeom>
          <a:noFill/>
          <a:ln>
            <a:noFill/>
          </a:ln>
        </p:spPr>
        <p:txBody>
          <a:bodyPr spcFirstLastPara="1" wrap="square" lIns="76200" tIns="38075" rIns="76200" bIns="3807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rgbClr val="888888"/>
                </a:solidFill>
                <a:latin typeface="Garamond"/>
                <a:ea typeface="Garamond"/>
                <a:cs typeface="Garamond"/>
                <a:sym typeface="Garamond"/>
              </a:rPr>
              <a:pPr marL="0" marR="0" lvl="0" indent="0" algn="r" rtl="0">
                <a:lnSpc>
                  <a:spcPct val="100000"/>
                </a:lnSpc>
                <a:spcBef>
                  <a:spcPts val="0"/>
                </a:spcBef>
                <a:spcAft>
                  <a:spcPts val="0"/>
                </a:spcAft>
                <a:buClr>
                  <a:srgbClr val="000000"/>
                </a:buClr>
                <a:buSzPts val="1000"/>
                <a:buFont typeface="Arial"/>
                <a:buNone/>
              </a:pPr>
              <a:t>291</a:t>
            </a:fld>
            <a:endParaRPr sz="1000" b="0" i="0" u="none" strike="noStrike" cap="none">
              <a:solidFill>
                <a:srgbClr val="888888"/>
              </a:solidFill>
              <a:latin typeface="Garamond"/>
              <a:ea typeface="Garamond"/>
              <a:cs typeface="Garamond"/>
              <a:sym typeface="Garamond"/>
            </a:endParaRPr>
          </a:p>
        </p:txBody>
      </p:sp>
      <p:pic>
        <p:nvPicPr>
          <p:cNvPr id="440" name="Google Shape;440;p39"/>
          <p:cNvPicPr preferRelativeResize="0"/>
          <p:nvPr/>
        </p:nvPicPr>
        <p:blipFill rotWithShape="1">
          <a:blip r:embed="rId3">
            <a:alphaModFix/>
          </a:blip>
          <a:srcRect/>
          <a:stretch/>
        </p:blipFill>
        <p:spPr>
          <a:xfrm>
            <a:off x="4077892" y="2190856"/>
            <a:ext cx="3908318" cy="456547"/>
          </a:xfrm>
          <a:prstGeom prst="rect">
            <a:avLst/>
          </a:prstGeom>
          <a:noFill/>
          <a:ln>
            <a:noFill/>
          </a:ln>
        </p:spPr>
      </p:pic>
      <p:pic>
        <p:nvPicPr>
          <p:cNvPr id="441" name="Google Shape;441;p39"/>
          <p:cNvPicPr preferRelativeResize="0"/>
          <p:nvPr/>
        </p:nvPicPr>
        <p:blipFill rotWithShape="1">
          <a:blip r:embed="rId4">
            <a:alphaModFix/>
          </a:blip>
          <a:srcRect/>
          <a:stretch/>
        </p:blipFill>
        <p:spPr>
          <a:xfrm>
            <a:off x="3996124" y="3502280"/>
            <a:ext cx="4115840" cy="228273"/>
          </a:xfrm>
          <a:prstGeom prst="rect">
            <a:avLst/>
          </a:prstGeom>
          <a:noFill/>
          <a:ln>
            <a:noFill/>
          </a:ln>
        </p:spPr>
      </p:pic>
      <p:sp>
        <p:nvSpPr>
          <p:cNvPr id="442" name="Google Shape;442;p39"/>
          <p:cNvSpPr/>
          <p:nvPr/>
        </p:nvSpPr>
        <p:spPr>
          <a:xfrm>
            <a:off x="7284132" y="4365104"/>
            <a:ext cx="2052300" cy="1066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76200" tIns="76200" rIns="76200" bIns="7620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000000"/>
                </a:solidFill>
                <a:latin typeface="Ubuntu"/>
                <a:ea typeface="Ubuntu"/>
                <a:cs typeface="Ubuntu"/>
                <a:sym typeface="Ubuntu"/>
              </a:rPr>
              <a:t>Still exponential complexity</a:t>
            </a:r>
            <a:endParaRPr sz="2000" b="0" i="0" u="none" strike="noStrike" cap="none">
              <a:solidFill>
                <a:srgbClr val="000000"/>
              </a:solidFill>
              <a:latin typeface="Ubuntu"/>
              <a:ea typeface="Ubuntu"/>
              <a:cs typeface="Ubuntu"/>
              <a:sym typeface="Ubuntu"/>
            </a:endParaRPr>
          </a:p>
        </p:txBody>
      </p:sp>
    </p:spTree>
    <p:extLst>
      <p:ext uri="{BB962C8B-B14F-4D97-AF65-F5344CB8AC3E}">
        <p14:creationId xmlns:p14="http://schemas.microsoft.com/office/powerpoint/2010/main" val="27677947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2"/>
                                        </p:tgtEl>
                                        <p:attrNameLst>
                                          <p:attrName>style.visibility</p:attrName>
                                        </p:attrNameLst>
                                      </p:cBhvr>
                                      <p:to>
                                        <p:strVal val="visible"/>
                                      </p:to>
                                    </p:set>
                                    <p:animEffect transition="in" filter="fade">
                                      <p:cBhvr>
                                        <p:cTn id="7" dur="1000"/>
                                        <p:tgtEl>
                                          <p:spTgt spid="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40"/>
          <p:cNvSpPr txBox="1">
            <a:spLocks noGrp="1"/>
          </p:cNvSpPr>
          <p:nvPr>
            <p:ph type="title"/>
          </p:nvPr>
        </p:nvSpPr>
        <p:spPr>
          <a:xfrm>
            <a:off x="2152650" y="365125"/>
            <a:ext cx="7886700" cy="13254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rgbClr val="75114A"/>
              </a:buClr>
              <a:buSzPts val="3700"/>
              <a:buFont typeface="Calibri"/>
              <a:buNone/>
            </a:pPr>
            <a:r>
              <a:rPr lang="en-US" sz="3700" b="0" i="0" u="none" strike="noStrike" cap="none">
                <a:solidFill>
                  <a:srgbClr val="75114A"/>
                </a:solidFill>
                <a:latin typeface="Calibri"/>
                <a:ea typeface="Calibri"/>
                <a:cs typeface="Calibri"/>
                <a:sym typeface="Calibri"/>
              </a:rPr>
              <a:t>Example (</a:t>
            </a:r>
            <a:r>
              <a:rPr lang="en-US"/>
              <a:t>P</a:t>
            </a:r>
            <a:r>
              <a:rPr lang="en-US" sz="3700" b="0" i="0" u="none" strike="noStrike" cap="none">
                <a:solidFill>
                  <a:srgbClr val="75114A"/>
                </a:solidFill>
                <a:latin typeface="Calibri"/>
                <a:ea typeface="Calibri"/>
                <a:cs typeface="Calibri"/>
                <a:sym typeface="Calibri"/>
              </a:rPr>
              <a:t>ython)</a:t>
            </a:r>
            <a:endParaRPr sz="3700" b="0" i="0" u="none" strike="noStrike" cap="none">
              <a:solidFill>
                <a:srgbClr val="75114A"/>
              </a:solidFill>
              <a:latin typeface="Calibri"/>
              <a:ea typeface="Calibri"/>
              <a:cs typeface="Calibri"/>
              <a:sym typeface="Calibri"/>
            </a:endParaRPr>
          </a:p>
        </p:txBody>
      </p:sp>
      <p:sp>
        <p:nvSpPr>
          <p:cNvPr id="449" name="Google Shape;449;p40"/>
          <p:cNvSpPr txBox="1">
            <a:spLocks noGrp="1"/>
          </p:cNvSpPr>
          <p:nvPr>
            <p:ph type="body" idx="1"/>
          </p:nvPr>
        </p:nvSpPr>
        <p:spPr>
          <a:xfrm>
            <a:off x="2152650" y="1825625"/>
            <a:ext cx="7886700" cy="3813300"/>
          </a:xfrm>
          <a:prstGeom prst="rect">
            <a:avLst/>
          </a:prstGeom>
          <a:noFill/>
          <a:ln>
            <a:noFill/>
          </a:ln>
        </p:spPr>
        <p:txBody>
          <a:bodyPr spcFirstLastPara="1" wrap="square" lIns="76200" tIns="76200" rIns="76200" bIns="76200" anchor="t" anchorCtr="0">
            <a:noAutofit/>
          </a:bodyPr>
          <a:lstStyle/>
          <a:p>
            <a:pPr marL="292100" marR="0" lvl="0" indent="-190500" algn="l" rtl="0">
              <a:lnSpc>
                <a:spcPct val="90000"/>
              </a:lnSpc>
              <a:spcBef>
                <a:spcPts val="400"/>
              </a:spcBef>
              <a:spcAft>
                <a:spcPts val="0"/>
              </a:spcAft>
              <a:buClr>
                <a:srgbClr val="3F3F3F"/>
              </a:buClr>
              <a:buSzPts val="2300"/>
              <a:buFont typeface="Arial"/>
              <a:buNone/>
            </a:pPr>
            <a:r>
              <a:rPr lang="en-US" sz="1600" b="0" i="0" u="none" strike="noStrike" cap="none">
                <a:solidFill>
                  <a:srgbClr val="0000FF"/>
                </a:solidFill>
                <a:latin typeface="Roboto Mono"/>
                <a:ea typeface="Roboto Mono"/>
                <a:cs typeface="Roboto Mono"/>
                <a:sym typeface="Roboto Mono"/>
              </a:rPr>
              <a:t>def </a:t>
            </a:r>
            <a:r>
              <a:rPr lang="en-US" sz="1600" b="0" i="0" u="none" strike="noStrike" cap="none">
                <a:solidFill>
                  <a:srgbClr val="000000"/>
                </a:solidFill>
                <a:latin typeface="Roboto Mono"/>
                <a:ea typeface="Roboto Mono"/>
                <a:cs typeface="Roboto Mono"/>
                <a:sym typeface="Roboto Mono"/>
              </a:rPr>
              <a:t>pi(s, i):</a:t>
            </a:r>
            <a:endParaRPr sz="1600" b="0" i="0" u="none" strike="noStrike" cap="none">
              <a:solidFill>
                <a:srgbClr val="000000"/>
              </a:solidFill>
              <a:latin typeface="Roboto Mono"/>
              <a:ea typeface="Roboto Mono"/>
              <a:cs typeface="Roboto Mono"/>
              <a:sym typeface="Roboto Mono"/>
            </a:endParaRPr>
          </a:p>
          <a:p>
            <a:pPr marL="292100" marR="0" lvl="0" indent="-190500" algn="l" rtl="0">
              <a:lnSpc>
                <a:spcPct val="90000"/>
              </a:lnSpc>
              <a:spcBef>
                <a:spcPts val="400"/>
              </a:spcBef>
              <a:spcAft>
                <a:spcPts val="0"/>
              </a:spcAft>
              <a:buClr>
                <a:srgbClr val="3F3F3F"/>
              </a:buClr>
              <a:buSzPts val="2300"/>
              <a:buFont typeface="Arial"/>
              <a:buNone/>
            </a:pPr>
            <a:r>
              <a:rPr lang="en-US" sz="1600" b="0" i="0" u="none" strike="noStrike" cap="none">
                <a:solidFill>
                  <a:srgbClr val="000000"/>
                </a:solidFill>
                <a:latin typeface="Roboto Mono"/>
                <a:ea typeface="Roboto Mono"/>
                <a:cs typeface="Roboto Mono"/>
                <a:sym typeface="Roboto Mono"/>
              </a:rPr>
              <a:t>	 </a:t>
            </a:r>
            <a:r>
              <a:rPr lang="en-US" sz="1600" b="0" i="0" u="none" strike="noStrike" cap="none">
                <a:solidFill>
                  <a:srgbClr val="0000FF"/>
                </a:solidFill>
                <a:latin typeface="Roboto Mono"/>
                <a:ea typeface="Roboto Mono"/>
                <a:cs typeface="Roboto Mono"/>
                <a:sym typeface="Roboto Mono"/>
              </a:rPr>
              <a:t>if </a:t>
            </a:r>
            <a:r>
              <a:rPr lang="en-US" sz="1600" b="0" i="0" u="none" strike="noStrike" cap="none">
                <a:solidFill>
                  <a:srgbClr val="000000"/>
                </a:solidFill>
                <a:latin typeface="Roboto Mono"/>
                <a:ea typeface="Roboto Mono"/>
                <a:cs typeface="Roboto Mono"/>
                <a:sym typeface="Roboto Mono"/>
              </a:rPr>
              <a:t>i == 0 &amp;&amp; s == “start”:</a:t>
            </a:r>
            <a:endParaRPr sz="1600" b="0" i="0" u="none" strike="noStrike" cap="none">
              <a:solidFill>
                <a:srgbClr val="000000"/>
              </a:solidFill>
              <a:latin typeface="Roboto Mono"/>
              <a:ea typeface="Roboto Mono"/>
              <a:cs typeface="Roboto Mono"/>
              <a:sym typeface="Roboto Mono"/>
            </a:endParaRPr>
          </a:p>
          <a:p>
            <a:pPr marL="292100" marR="0" lvl="0" indent="-190500" algn="l" rtl="0">
              <a:lnSpc>
                <a:spcPct val="90000"/>
              </a:lnSpc>
              <a:spcBef>
                <a:spcPts val="400"/>
              </a:spcBef>
              <a:spcAft>
                <a:spcPts val="0"/>
              </a:spcAft>
              <a:buClr>
                <a:srgbClr val="3F3F3F"/>
              </a:buClr>
              <a:buSzPts val="2300"/>
              <a:buFont typeface="Arial"/>
              <a:buNone/>
            </a:pPr>
            <a:r>
              <a:rPr lang="en-US" sz="1600" b="0" i="0" u="none" strike="noStrike" cap="none">
                <a:solidFill>
                  <a:srgbClr val="000000"/>
                </a:solidFill>
                <a:latin typeface="Roboto Mono"/>
                <a:ea typeface="Roboto Mono"/>
                <a:cs typeface="Roboto Mono"/>
                <a:sym typeface="Roboto Mono"/>
              </a:rPr>
              <a:t>    </a:t>
            </a:r>
            <a:r>
              <a:rPr lang="en-US" sz="1600" b="0" i="0" u="none" strike="noStrike" cap="none">
                <a:solidFill>
                  <a:srgbClr val="0000FF"/>
                </a:solidFill>
                <a:latin typeface="Roboto Mono"/>
                <a:ea typeface="Roboto Mono"/>
                <a:cs typeface="Roboto Mono"/>
                <a:sym typeface="Roboto Mono"/>
              </a:rPr>
              <a:t>return </a:t>
            </a:r>
            <a:r>
              <a:rPr lang="en-US" sz="1600" b="0" i="0" u="none" strike="noStrike" cap="none">
                <a:solidFill>
                  <a:srgbClr val="000000"/>
                </a:solidFill>
                <a:latin typeface="Roboto Mono"/>
                <a:ea typeface="Roboto Mono"/>
                <a:cs typeface="Roboto Mono"/>
                <a:sym typeface="Roboto Mono"/>
              </a:rPr>
              <a:t>1.0</a:t>
            </a:r>
            <a:endParaRPr sz="1600" b="0" i="0" u="none" strike="noStrike" cap="none">
              <a:solidFill>
                <a:srgbClr val="000000"/>
              </a:solidFill>
              <a:latin typeface="Roboto Mono"/>
              <a:ea typeface="Roboto Mono"/>
              <a:cs typeface="Roboto Mono"/>
              <a:sym typeface="Roboto Mono"/>
            </a:endParaRPr>
          </a:p>
          <a:p>
            <a:pPr marL="292100" marR="0" lvl="0" indent="-190500" algn="l" rtl="0">
              <a:lnSpc>
                <a:spcPct val="90000"/>
              </a:lnSpc>
              <a:spcBef>
                <a:spcPts val="400"/>
              </a:spcBef>
              <a:spcAft>
                <a:spcPts val="0"/>
              </a:spcAft>
              <a:buClr>
                <a:srgbClr val="3F3F3F"/>
              </a:buClr>
              <a:buSzPts val="2300"/>
              <a:buFont typeface="Arial"/>
              <a:buNone/>
            </a:pPr>
            <a:r>
              <a:rPr lang="en-US" sz="1600" b="0" i="0" u="none" strike="noStrike" cap="none">
                <a:solidFill>
                  <a:srgbClr val="000000"/>
                </a:solidFill>
                <a:latin typeface="Roboto Mono"/>
                <a:ea typeface="Roboto Mono"/>
                <a:cs typeface="Roboto Mono"/>
                <a:sym typeface="Roboto Mono"/>
              </a:rPr>
              <a:t>  </a:t>
            </a:r>
            <a:r>
              <a:rPr lang="en-US" sz="1600" b="0" i="0" u="none" strike="noStrike" cap="none">
                <a:solidFill>
                  <a:srgbClr val="0000FF"/>
                </a:solidFill>
                <a:latin typeface="Roboto Mono"/>
                <a:ea typeface="Roboto Mono"/>
                <a:cs typeface="Roboto Mono"/>
                <a:sym typeface="Roboto Mono"/>
              </a:rPr>
              <a:t>else if</a:t>
            </a:r>
            <a:r>
              <a:rPr lang="en-US" sz="1600" b="0" i="0" u="none" strike="noStrike" cap="none">
                <a:solidFill>
                  <a:srgbClr val="000000"/>
                </a:solidFill>
                <a:latin typeface="Roboto Mono"/>
                <a:ea typeface="Roboto Mono"/>
                <a:cs typeface="Roboto Mono"/>
                <a:sym typeface="Roboto Mono"/>
              </a:rPr>
              <a:t> i == 0:</a:t>
            </a:r>
            <a:endParaRPr sz="1600" b="0" i="0" u="none" strike="noStrike" cap="none">
              <a:solidFill>
                <a:srgbClr val="000000"/>
              </a:solidFill>
              <a:latin typeface="Roboto Mono"/>
              <a:ea typeface="Roboto Mono"/>
              <a:cs typeface="Roboto Mono"/>
              <a:sym typeface="Roboto Mono"/>
            </a:endParaRPr>
          </a:p>
          <a:p>
            <a:pPr marL="292100" marR="0" lvl="0" indent="-190500" algn="l" rtl="0">
              <a:lnSpc>
                <a:spcPct val="90000"/>
              </a:lnSpc>
              <a:spcBef>
                <a:spcPts val="400"/>
              </a:spcBef>
              <a:spcAft>
                <a:spcPts val="0"/>
              </a:spcAft>
              <a:buClr>
                <a:srgbClr val="3F3F3F"/>
              </a:buClr>
              <a:buSzPts val="2300"/>
              <a:buFont typeface="Arial"/>
              <a:buNone/>
            </a:pPr>
            <a:r>
              <a:rPr lang="en-US" sz="1600" b="0" i="0" u="none" strike="noStrike" cap="none">
                <a:solidFill>
                  <a:srgbClr val="000000"/>
                </a:solidFill>
                <a:latin typeface="Roboto Mono"/>
                <a:ea typeface="Roboto Mono"/>
                <a:cs typeface="Roboto Mono"/>
                <a:sym typeface="Roboto Mono"/>
              </a:rPr>
              <a:t>    </a:t>
            </a:r>
            <a:r>
              <a:rPr lang="en-US" sz="1600" b="0" i="0" u="none" strike="noStrike" cap="none">
                <a:solidFill>
                  <a:srgbClr val="0000FF"/>
                </a:solidFill>
                <a:latin typeface="Roboto Mono"/>
                <a:ea typeface="Roboto Mono"/>
                <a:cs typeface="Roboto Mono"/>
                <a:sym typeface="Roboto Mono"/>
              </a:rPr>
              <a:t>return </a:t>
            </a:r>
            <a:r>
              <a:rPr lang="en-US" sz="1600" b="0" i="0" u="none" strike="noStrike" cap="none">
                <a:solidFill>
                  <a:srgbClr val="000000"/>
                </a:solidFill>
                <a:latin typeface="Roboto Mono"/>
                <a:ea typeface="Roboto Mono"/>
                <a:cs typeface="Roboto Mono"/>
                <a:sym typeface="Roboto Mono"/>
              </a:rPr>
              <a:t>0.0</a:t>
            </a:r>
            <a:endParaRPr sz="1600" b="0" i="0" u="none" strike="noStrike" cap="none">
              <a:solidFill>
                <a:srgbClr val="000000"/>
              </a:solidFill>
              <a:latin typeface="Roboto Mono"/>
              <a:ea typeface="Roboto Mono"/>
              <a:cs typeface="Roboto Mono"/>
              <a:sym typeface="Roboto Mono"/>
            </a:endParaRPr>
          </a:p>
          <a:p>
            <a:pPr marL="292100" marR="0" lvl="0" indent="-190500" algn="l" rtl="0">
              <a:lnSpc>
                <a:spcPct val="90000"/>
              </a:lnSpc>
              <a:spcBef>
                <a:spcPts val="400"/>
              </a:spcBef>
              <a:spcAft>
                <a:spcPts val="0"/>
              </a:spcAft>
              <a:buClr>
                <a:srgbClr val="3F3F3F"/>
              </a:buClr>
              <a:buSzPts val="2300"/>
              <a:buFont typeface="Arial"/>
              <a:buNone/>
            </a:pPr>
            <a:r>
              <a:rPr lang="en-US" sz="1600" b="0" i="0" u="none" strike="noStrike" cap="none">
                <a:solidFill>
                  <a:srgbClr val="000000"/>
                </a:solidFill>
                <a:latin typeface="Roboto Mono"/>
                <a:ea typeface="Roboto Mono"/>
                <a:cs typeface="Roboto Mono"/>
                <a:sym typeface="Roboto Mono"/>
              </a:rPr>
              <a:t>  </a:t>
            </a:r>
            <a:r>
              <a:rPr lang="en-US" sz="1600" b="0" i="0" u="none" strike="noStrike" cap="none">
                <a:solidFill>
                  <a:srgbClr val="0000FF"/>
                </a:solidFill>
                <a:latin typeface="Roboto Mono"/>
                <a:ea typeface="Roboto Mono"/>
                <a:cs typeface="Roboto Mono"/>
                <a:sym typeface="Roboto Mono"/>
              </a:rPr>
              <a:t>return </a:t>
            </a:r>
            <a:r>
              <a:rPr lang="en-US" sz="1600" b="0" i="0" u="none" strike="noStrike" cap="none">
                <a:solidFill>
                  <a:srgbClr val="000000"/>
                </a:solidFill>
                <a:latin typeface="Roboto Mono"/>
                <a:ea typeface="Roboto Mono"/>
                <a:cs typeface="Roboto Mono"/>
                <a:sym typeface="Roboto Mono"/>
              </a:rPr>
              <a:t>max(a(s,t) * b(w[i],</a:t>
            </a:r>
            <a:r>
              <a:rPr lang="en-US" sz="1600">
                <a:solidFill>
                  <a:srgbClr val="000000"/>
                </a:solidFill>
                <a:latin typeface="Roboto Mono"/>
                <a:ea typeface="Roboto Mono"/>
                <a:cs typeface="Roboto Mono"/>
                <a:sym typeface="Roboto Mono"/>
              </a:rPr>
              <a:t>s</a:t>
            </a:r>
            <a:r>
              <a:rPr lang="en-US" sz="1600" b="0" i="0" u="none" strike="noStrike" cap="none">
                <a:solidFill>
                  <a:srgbClr val="000000"/>
                </a:solidFill>
                <a:latin typeface="Roboto Mono"/>
                <a:ea typeface="Roboto Mono"/>
                <a:cs typeface="Roboto Mono"/>
                <a:sym typeface="Roboto Mono"/>
              </a:rPr>
              <a:t>) * pi(t, i -1)</a:t>
            </a:r>
            <a:endParaRPr sz="1600" b="0" i="0" u="none" strike="noStrike" cap="none">
              <a:solidFill>
                <a:srgbClr val="000000"/>
              </a:solidFill>
              <a:latin typeface="Roboto Mono"/>
              <a:ea typeface="Roboto Mono"/>
              <a:cs typeface="Roboto Mono"/>
              <a:sym typeface="Roboto Mono"/>
            </a:endParaRPr>
          </a:p>
          <a:p>
            <a:pPr marL="292100" marR="0" lvl="0" indent="-190500" algn="l" rtl="0">
              <a:lnSpc>
                <a:spcPct val="90000"/>
              </a:lnSpc>
              <a:spcBef>
                <a:spcPts val="400"/>
              </a:spcBef>
              <a:spcAft>
                <a:spcPts val="0"/>
              </a:spcAft>
              <a:buClr>
                <a:srgbClr val="3F3F3F"/>
              </a:buClr>
              <a:buSzPts val="2300"/>
              <a:buFont typeface="Arial"/>
              <a:buNone/>
            </a:pPr>
            <a:r>
              <a:rPr lang="en-US" sz="1600" b="0" i="0" u="none" strike="noStrike" cap="none">
                <a:solidFill>
                  <a:srgbClr val="000000"/>
                </a:solidFill>
                <a:latin typeface="Roboto Mono"/>
                <a:ea typeface="Roboto Mono"/>
                <a:cs typeface="Roboto Mono"/>
                <a:sym typeface="Roboto Mono"/>
              </a:rPr>
              <a:t>             </a:t>
            </a:r>
            <a:r>
              <a:rPr lang="en-US" sz="1600" b="0" i="0" u="none" strike="noStrike" cap="none">
                <a:solidFill>
                  <a:srgbClr val="0000FF"/>
                </a:solidFill>
                <a:latin typeface="Roboto Mono"/>
                <a:ea typeface="Roboto Mono"/>
                <a:cs typeface="Roboto Mono"/>
                <a:sym typeface="Roboto Mono"/>
              </a:rPr>
              <a:t>for </a:t>
            </a:r>
            <a:r>
              <a:rPr lang="en-US" sz="1600" b="0" i="0" u="none" strike="noStrike" cap="none">
                <a:solidFill>
                  <a:srgbClr val="000000"/>
                </a:solidFill>
                <a:latin typeface="Roboto Mono"/>
                <a:ea typeface="Roboto Mono"/>
                <a:cs typeface="Roboto Mono"/>
                <a:sym typeface="Roboto Mono"/>
              </a:rPr>
              <a:t>t </a:t>
            </a:r>
            <a:r>
              <a:rPr lang="en-US" sz="1600" b="0" i="0" u="none" strike="noStrike" cap="none">
                <a:solidFill>
                  <a:srgbClr val="0000FF"/>
                </a:solidFill>
                <a:latin typeface="Roboto Mono"/>
                <a:ea typeface="Roboto Mono"/>
                <a:cs typeface="Roboto Mono"/>
                <a:sym typeface="Roboto Mono"/>
              </a:rPr>
              <a:t>in </a:t>
            </a:r>
            <a:r>
              <a:rPr lang="en-US" sz="1600" b="0" i="0" u="none" strike="noStrike" cap="none">
                <a:solidFill>
                  <a:srgbClr val="000000"/>
                </a:solidFill>
                <a:latin typeface="Roboto Mono"/>
                <a:ea typeface="Roboto Mono"/>
                <a:cs typeface="Roboto Mono"/>
                <a:sym typeface="Roboto Mono"/>
              </a:rPr>
              <a:t>states)</a:t>
            </a:r>
            <a:endParaRPr sz="1600" b="0" i="0" u="none" strike="noStrike" cap="none">
              <a:solidFill>
                <a:srgbClr val="000000"/>
              </a:solidFill>
              <a:latin typeface="Roboto Mono"/>
              <a:ea typeface="Roboto Mono"/>
              <a:cs typeface="Roboto Mono"/>
              <a:sym typeface="Roboto Mono"/>
            </a:endParaRPr>
          </a:p>
          <a:p>
            <a:pPr marL="292100" marR="0" lvl="0" indent="-190500" algn="l" rtl="0">
              <a:lnSpc>
                <a:spcPct val="90000"/>
              </a:lnSpc>
              <a:spcBef>
                <a:spcPts val="400"/>
              </a:spcBef>
              <a:spcAft>
                <a:spcPts val="0"/>
              </a:spcAft>
              <a:buClr>
                <a:srgbClr val="3F3F3F"/>
              </a:buClr>
              <a:buSzPts val="2300"/>
              <a:buFont typeface="Arial"/>
              <a:buNone/>
            </a:pPr>
            <a:endParaRPr sz="2300" b="0" i="0" u="none" strike="noStrike" cap="none">
              <a:solidFill>
                <a:srgbClr val="000000"/>
              </a:solidFill>
              <a:latin typeface="Roboto Mono"/>
              <a:ea typeface="Roboto Mono"/>
              <a:cs typeface="Roboto Mono"/>
              <a:sym typeface="Roboto Mono"/>
            </a:endParaRPr>
          </a:p>
          <a:p>
            <a:pPr marL="292100" marR="0" lvl="0" indent="-190500" algn="l" rtl="0">
              <a:lnSpc>
                <a:spcPct val="90000"/>
              </a:lnSpc>
              <a:spcBef>
                <a:spcPts val="400"/>
              </a:spcBef>
              <a:spcAft>
                <a:spcPts val="0"/>
              </a:spcAft>
              <a:buClr>
                <a:srgbClr val="3F3F3F"/>
              </a:buClr>
              <a:buSzPts val="2300"/>
              <a:buFont typeface="Arial"/>
              <a:buNone/>
            </a:pPr>
            <a:endParaRPr sz="2300" b="0" i="0" u="none" strike="noStrike" cap="none">
              <a:solidFill>
                <a:srgbClr val="000000"/>
              </a:solidFill>
              <a:latin typeface="Roboto Mono"/>
              <a:ea typeface="Roboto Mono"/>
              <a:cs typeface="Roboto Mono"/>
              <a:sym typeface="Roboto Mono"/>
            </a:endParaRPr>
          </a:p>
        </p:txBody>
      </p:sp>
      <p:sp>
        <p:nvSpPr>
          <p:cNvPr id="450" name="Google Shape;450;p40"/>
          <p:cNvSpPr txBox="1">
            <a:spLocks noGrp="1"/>
          </p:cNvSpPr>
          <p:nvPr>
            <p:ph type="sldNum" idx="4294967295"/>
          </p:nvPr>
        </p:nvSpPr>
        <p:spPr>
          <a:xfrm>
            <a:off x="9067800" y="6356350"/>
            <a:ext cx="1600200" cy="365100"/>
          </a:xfrm>
          <a:prstGeom prst="rect">
            <a:avLst/>
          </a:prstGeom>
          <a:noFill/>
          <a:ln>
            <a:noFill/>
          </a:ln>
        </p:spPr>
        <p:txBody>
          <a:bodyPr spcFirstLastPara="1" wrap="square" lIns="76200" tIns="38075" rIns="76200" bIns="3807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rgbClr val="888888"/>
                </a:solidFill>
                <a:latin typeface="Garamond"/>
                <a:ea typeface="Garamond"/>
                <a:cs typeface="Garamond"/>
                <a:sym typeface="Garamond"/>
              </a:rPr>
              <a:pPr marL="0" marR="0" lvl="0" indent="0" algn="r" rtl="0">
                <a:lnSpc>
                  <a:spcPct val="100000"/>
                </a:lnSpc>
                <a:spcBef>
                  <a:spcPts val="0"/>
                </a:spcBef>
                <a:spcAft>
                  <a:spcPts val="0"/>
                </a:spcAft>
                <a:buClr>
                  <a:srgbClr val="000000"/>
                </a:buClr>
                <a:buSzPts val="1000"/>
                <a:buFont typeface="Arial"/>
                <a:buNone/>
              </a:pPr>
              <a:t>292</a:t>
            </a:fld>
            <a:endParaRPr sz="1000" b="0" i="0" u="none" strike="noStrike" cap="none">
              <a:solidFill>
                <a:srgbClr val="888888"/>
              </a:solidFill>
              <a:latin typeface="Garamond"/>
              <a:ea typeface="Garamond"/>
              <a:cs typeface="Garamond"/>
              <a:sym typeface="Garamond"/>
            </a:endParaRPr>
          </a:p>
        </p:txBody>
      </p:sp>
    </p:spTree>
    <p:extLst>
      <p:ext uri="{BB962C8B-B14F-4D97-AF65-F5344CB8AC3E}">
        <p14:creationId xmlns:p14="http://schemas.microsoft.com/office/powerpoint/2010/main" val="32120823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1"/>
          <p:cNvSpPr txBox="1">
            <a:spLocks noGrp="1"/>
          </p:cNvSpPr>
          <p:nvPr>
            <p:ph type="title"/>
          </p:nvPr>
        </p:nvSpPr>
        <p:spPr>
          <a:xfrm>
            <a:off x="2152650" y="365125"/>
            <a:ext cx="7886700" cy="13254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rgbClr val="75114A"/>
              </a:buClr>
              <a:buSzPts val="3700"/>
              <a:buFont typeface="Calibri"/>
              <a:buNone/>
            </a:pPr>
            <a:r>
              <a:rPr lang="en-US" sz="3700" b="0" i="0" u="none" strike="noStrike" cap="none">
                <a:solidFill>
                  <a:srgbClr val="75114A"/>
                </a:solidFill>
                <a:latin typeface="Calibri"/>
                <a:ea typeface="Calibri"/>
                <a:cs typeface="Calibri"/>
                <a:sym typeface="Calibri"/>
              </a:rPr>
              <a:t>Dynamic programming (</a:t>
            </a:r>
            <a:r>
              <a:rPr lang="en-US"/>
              <a:t>P</a:t>
            </a:r>
            <a:r>
              <a:rPr lang="en-US" sz="3700" b="0" i="0" u="none" strike="noStrike" cap="none">
                <a:solidFill>
                  <a:srgbClr val="75114A"/>
                </a:solidFill>
                <a:latin typeface="Calibri"/>
                <a:ea typeface="Calibri"/>
                <a:cs typeface="Calibri"/>
                <a:sym typeface="Calibri"/>
              </a:rPr>
              <a:t>ython)</a:t>
            </a:r>
            <a:endParaRPr sz="3700" b="0" i="0" u="none" strike="noStrike" cap="none">
              <a:solidFill>
                <a:srgbClr val="75114A"/>
              </a:solidFill>
              <a:latin typeface="Calibri"/>
              <a:ea typeface="Calibri"/>
              <a:cs typeface="Calibri"/>
              <a:sym typeface="Calibri"/>
            </a:endParaRPr>
          </a:p>
        </p:txBody>
      </p:sp>
      <p:sp>
        <p:nvSpPr>
          <p:cNvPr id="457" name="Google Shape;457;p41"/>
          <p:cNvSpPr txBox="1">
            <a:spLocks noGrp="1"/>
          </p:cNvSpPr>
          <p:nvPr>
            <p:ph type="body" idx="1"/>
          </p:nvPr>
        </p:nvSpPr>
        <p:spPr>
          <a:xfrm>
            <a:off x="2152650" y="1462100"/>
            <a:ext cx="7886700" cy="4186800"/>
          </a:xfrm>
          <a:prstGeom prst="rect">
            <a:avLst/>
          </a:prstGeom>
          <a:noFill/>
          <a:ln>
            <a:noFill/>
          </a:ln>
        </p:spPr>
        <p:txBody>
          <a:bodyPr spcFirstLastPara="1" wrap="square" lIns="76200" tIns="76200" rIns="76200" bIns="76200" anchor="t" anchorCtr="0">
            <a:noAutofit/>
          </a:bodyPr>
          <a:lstStyle/>
          <a:p>
            <a:pPr marL="292100" marR="0" lvl="0" indent="-190500" algn="l" rtl="0">
              <a:lnSpc>
                <a:spcPct val="90000"/>
              </a:lnSpc>
              <a:spcBef>
                <a:spcPts val="400"/>
              </a:spcBef>
              <a:spcAft>
                <a:spcPts val="0"/>
              </a:spcAft>
              <a:buClr>
                <a:srgbClr val="3F3F3F"/>
              </a:buClr>
              <a:buSzPts val="2300"/>
              <a:buFont typeface="Arial"/>
              <a:buNone/>
            </a:pPr>
            <a:r>
              <a:rPr lang="en-US" sz="1600" b="0" i="0" u="none" strike="noStrike" cap="none">
                <a:solidFill>
                  <a:srgbClr val="0000FF"/>
                </a:solidFill>
                <a:latin typeface="Roboto Mono"/>
                <a:ea typeface="Roboto Mono"/>
                <a:cs typeface="Roboto Mono"/>
                <a:sym typeface="Roboto Mono"/>
              </a:rPr>
              <a:t>def </a:t>
            </a:r>
            <a:r>
              <a:rPr lang="en-US" sz="1600" b="0" i="0" u="none" strike="noStrike" cap="none">
                <a:solidFill>
                  <a:srgbClr val="000000"/>
                </a:solidFill>
                <a:latin typeface="Roboto Mono"/>
                <a:ea typeface="Roboto Mono"/>
                <a:cs typeface="Roboto Mono"/>
                <a:sym typeface="Roboto Mono"/>
              </a:rPr>
              <a:t>pi(s, i):	 </a:t>
            </a:r>
            <a:endParaRPr sz="1600" b="0" i="0" u="none" strike="noStrike" cap="none">
              <a:solidFill>
                <a:srgbClr val="000000"/>
              </a:solidFill>
              <a:latin typeface="Roboto Mono"/>
              <a:ea typeface="Roboto Mono"/>
              <a:cs typeface="Roboto Mono"/>
              <a:sym typeface="Roboto Mono"/>
            </a:endParaRPr>
          </a:p>
          <a:p>
            <a:pPr marL="292100" marR="0" lvl="0" indent="-190500" algn="l" rtl="0">
              <a:lnSpc>
                <a:spcPct val="90000"/>
              </a:lnSpc>
              <a:spcBef>
                <a:spcPts val="400"/>
              </a:spcBef>
              <a:spcAft>
                <a:spcPts val="0"/>
              </a:spcAft>
              <a:buClr>
                <a:srgbClr val="3F3F3F"/>
              </a:buClr>
              <a:buSzPts val="2300"/>
              <a:buFont typeface="Arial"/>
              <a:buNone/>
            </a:pPr>
            <a:r>
              <a:rPr lang="en-US" sz="1600" b="0" i="0" u="none" strike="noStrike" cap="none">
                <a:solidFill>
                  <a:srgbClr val="000000"/>
                </a:solidFill>
                <a:latin typeface="Roboto Mono"/>
                <a:ea typeface="Roboto Mono"/>
                <a:cs typeface="Roboto Mono"/>
                <a:sym typeface="Roboto Mono"/>
              </a:rPr>
              <a:t>  </a:t>
            </a:r>
            <a:r>
              <a:rPr lang="en-US" sz="1600" b="0" i="0" u="none" strike="noStrike" cap="none">
                <a:solidFill>
                  <a:srgbClr val="0000FF"/>
                </a:solidFill>
                <a:latin typeface="Roboto Mono"/>
                <a:ea typeface="Roboto Mono"/>
                <a:cs typeface="Roboto Mono"/>
                <a:sym typeface="Roboto Mono"/>
              </a:rPr>
              <a:t>if </a:t>
            </a:r>
            <a:r>
              <a:rPr lang="en-US" sz="1600" b="0" i="0" u="none" strike="noStrike" cap="none">
                <a:solidFill>
                  <a:srgbClr val="000000"/>
                </a:solidFill>
                <a:latin typeface="Roboto Mono"/>
                <a:ea typeface="Roboto Mono"/>
                <a:cs typeface="Roboto Mono"/>
                <a:sym typeface="Roboto Mono"/>
              </a:rPr>
              <a:t>i == 0 &amp;&amp; s == “start”:</a:t>
            </a:r>
            <a:endParaRPr sz="1600" b="0" i="0" u="none" strike="noStrike" cap="none">
              <a:solidFill>
                <a:srgbClr val="000000"/>
              </a:solidFill>
              <a:latin typeface="Roboto Mono"/>
              <a:ea typeface="Roboto Mono"/>
              <a:cs typeface="Roboto Mono"/>
              <a:sym typeface="Roboto Mono"/>
            </a:endParaRPr>
          </a:p>
          <a:p>
            <a:pPr marL="292100" marR="0" lvl="0" indent="-190500" algn="l" rtl="0">
              <a:lnSpc>
                <a:spcPct val="90000"/>
              </a:lnSpc>
              <a:spcBef>
                <a:spcPts val="400"/>
              </a:spcBef>
              <a:spcAft>
                <a:spcPts val="0"/>
              </a:spcAft>
              <a:buClr>
                <a:srgbClr val="3F3F3F"/>
              </a:buClr>
              <a:buSzPts val="2300"/>
              <a:buFont typeface="Arial"/>
              <a:buNone/>
            </a:pPr>
            <a:r>
              <a:rPr lang="en-US" sz="1600" b="0" i="0" u="none" strike="noStrike" cap="none">
                <a:solidFill>
                  <a:srgbClr val="000000"/>
                </a:solidFill>
                <a:latin typeface="Roboto Mono"/>
                <a:ea typeface="Roboto Mono"/>
                <a:cs typeface="Roboto Mono"/>
                <a:sym typeface="Roboto Mono"/>
              </a:rPr>
              <a:t>    </a:t>
            </a:r>
            <a:r>
              <a:rPr lang="en-US" sz="1600" b="0" i="0" u="none" strike="noStrike" cap="none">
                <a:solidFill>
                  <a:srgbClr val="0000FF"/>
                </a:solidFill>
                <a:latin typeface="Roboto Mono"/>
                <a:ea typeface="Roboto Mono"/>
                <a:cs typeface="Roboto Mono"/>
                <a:sym typeface="Roboto Mono"/>
              </a:rPr>
              <a:t>return </a:t>
            </a:r>
            <a:r>
              <a:rPr lang="en-US" sz="1600" b="0" i="0" u="none" strike="noStrike" cap="none">
                <a:solidFill>
                  <a:srgbClr val="000000"/>
                </a:solidFill>
                <a:latin typeface="Roboto Mono"/>
                <a:ea typeface="Roboto Mono"/>
                <a:cs typeface="Roboto Mono"/>
                <a:sym typeface="Roboto Mono"/>
              </a:rPr>
              <a:t>1.0</a:t>
            </a:r>
            <a:endParaRPr sz="1600" b="0" i="0" u="none" strike="noStrike" cap="none">
              <a:solidFill>
                <a:srgbClr val="000000"/>
              </a:solidFill>
              <a:latin typeface="Roboto Mono"/>
              <a:ea typeface="Roboto Mono"/>
              <a:cs typeface="Roboto Mono"/>
              <a:sym typeface="Roboto Mono"/>
            </a:endParaRPr>
          </a:p>
          <a:p>
            <a:pPr marL="292100" marR="0" lvl="0" indent="-190500" algn="l" rtl="0">
              <a:lnSpc>
                <a:spcPct val="90000"/>
              </a:lnSpc>
              <a:spcBef>
                <a:spcPts val="400"/>
              </a:spcBef>
              <a:spcAft>
                <a:spcPts val="0"/>
              </a:spcAft>
              <a:buClr>
                <a:srgbClr val="3F3F3F"/>
              </a:buClr>
              <a:buSzPts val="2300"/>
              <a:buFont typeface="Arial"/>
              <a:buNone/>
            </a:pPr>
            <a:r>
              <a:rPr lang="en-US" sz="1600" b="0" i="0" u="none" strike="noStrike" cap="none">
                <a:solidFill>
                  <a:srgbClr val="000000"/>
                </a:solidFill>
                <a:latin typeface="Roboto Mono"/>
                <a:ea typeface="Roboto Mono"/>
                <a:cs typeface="Roboto Mono"/>
                <a:sym typeface="Roboto Mono"/>
              </a:rPr>
              <a:t>  </a:t>
            </a:r>
            <a:r>
              <a:rPr lang="en-US" sz="1600" b="0" i="0" u="none" strike="noStrike" cap="none">
                <a:solidFill>
                  <a:srgbClr val="0000FF"/>
                </a:solidFill>
                <a:latin typeface="Roboto Mono"/>
                <a:ea typeface="Roboto Mono"/>
                <a:cs typeface="Roboto Mono"/>
                <a:sym typeface="Roboto Mono"/>
              </a:rPr>
              <a:t>else if </a:t>
            </a:r>
            <a:r>
              <a:rPr lang="en-US" sz="1600" b="0" i="0" u="none" strike="noStrike" cap="none">
                <a:solidFill>
                  <a:srgbClr val="000000"/>
                </a:solidFill>
                <a:latin typeface="Roboto Mono"/>
                <a:ea typeface="Roboto Mono"/>
                <a:cs typeface="Roboto Mono"/>
                <a:sym typeface="Roboto Mono"/>
              </a:rPr>
              <a:t>i == 0:</a:t>
            </a:r>
            <a:endParaRPr sz="1600" b="0" i="0" u="none" strike="noStrike" cap="none">
              <a:solidFill>
                <a:srgbClr val="000000"/>
              </a:solidFill>
              <a:latin typeface="Roboto Mono"/>
              <a:ea typeface="Roboto Mono"/>
              <a:cs typeface="Roboto Mono"/>
              <a:sym typeface="Roboto Mono"/>
            </a:endParaRPr>
          </a:p>
          <a:p>
            <a:pPr marL="292100" marR="0" lvl="0" indent="-190500" algn="l" rtl="0">
              <a:lnSpc>
                <a:spcPct val="90000"/>
              </a:lnSpc>
              <a:spcBef>
                <a:spcPts val="400"/>
              </a:spcBef>
              <a:spcAft>
                <a:spcPts val="0"/>
              </a:spcAft>
              <a:buClr>
                <a:srgbClr val="3F3F3F"/>
              </a:buClr>
              <a:buSzPts val="2300"/>
              <a:buFont typeface="Arial"/>
              <a:buNone/>
            </a:pPr>
            <a:r>
              <a:rPr lang="en-US" sz="1600" b="0" i="0" u="none" strike="noStrike" cap="none">
                <a:solidFill>
                  <a:srgbClr val="000000"/>
                </a:solidFill>
                <a:latin typeface="Roboto Mono"/>
                <a:ea typeface="Roboto Mono"/>
                <a:cs typeface="Roboto Mono"/>
                <a:sym typeface="Roboto Mono"/>
              </a:rPr>
              <a:t>    </a:t>
            </a:r>
            <a:r>
              <a:rPr lang="en-US" sz="1600" b="0" i="0" u="none" strike="noStrike" cap="none">
                <a:solidFill>
                  <a:srgbClr val="0000FF"/>
                </a:solidFill>
                <a:latin typeface="Roboto Mono"/>
                <a:ea typeface="Roboto Mono"/>
                <a:cs typeface="Roboto Mono"/>
                <a:sym typeface="Roboto Mono"/>
              </a:rPr>
              <a:t>return </a:t>
            </a:r>
            <a:r>
              <a:rPr lang="en-US" sz="1600" b="0" i="0" u="none" strike="noStrike" cap="none">
                <a:solidFill>
                  <a:srgbClr val="000000"/>
                </a:solidFill>
                <a:latin typeface="Roboto Mono"/>
                <a:ea typeface="Roboto Mono"/>
                <a:cs typeface="Roboto Mono"/>
                <a:sym typeface="Roboto Mono"/>
              </a:rPr>
              <a:t>0.0</a:t>
            </a:r>
            <a:endParaRPr sz="1600" b="0" i="0" u="none" strike="noStrike" cap="none">
              <a:solidFill>
                <a:srgbClr val="000000"/>
              </a:solidFill>
              <a:latin typeface="Roboto Mono"/>
              <a:ea typeface="Roboto Mono"/>
              <a:cs typeface="Roboto Mono"/>
              <a:sym typeface="Roboto Mono"/>
            </a:endParaRPr>
          </a:p>
          <a:p>
            <a:pPr marL="292100" marR="0" lvl="0" indent="-190500" algn="l" rtl="0">
              <a:lnSpc>
                <a:spcPct val="90000"/>
              </a:lnSpc>
              <a:spcBef>
                <a:spcPts val="400"/>
              </a:spcBef>
              <a:spcAft>
                <a:spcPts val="0"/>
              </a:spcAft>
              <a:buClr>
                <a:srgbClr val="3F3F3F"/>
              </a:buClr>
              <a:buSzPts val="2300"/>
              <a:buFont typeface="Arial"/>
              <a:buNone/>
            </a:pPr>
            <a:r>
              <a:rPr lang="en-US" sz="1600" b="0" i="0" u="none" strike="noStrike" cap="none">
                <a:solidFill>
                  <a:srgbClr val="000000"/>
                </a:solidFill>
                <a:latin typeface="Roboto Mono"/>
                <a:ea typeface="Roboto Mono"/>
                <a:cs typeface="Roboto Mono"/>
                <a:sym typeface="Roboto Mono"/>
              </a:rPr>
              <a:t>  </a:t>
            </a:r>
            <a:r>
              <a:rPr lang="en-US" sz="1600" b="0" i="0" u="none" strike="noStrike" cap="none">
                <a:solidFill>
                  <a:srgbClr val="0000FF"/>
                </a:solidFill>
                <a:latin typeface="Roboto Mono"/>
                <a:ea typeface="Roboto Mono"/>
                <a:cs typeface="Roboto Mono"/>
                <a:sym typeface="Roboto Mono"/>
              </a:rPr>
              <a:t>else if </a:t>
            </a:r>
            <a:r>
              <a:rPr lang="en-US" sz="1600" b="0" i="0" u="none" strike="noStrike" cap="none">
                <a:solidFill>
                  <a:srgbClr val="000000"/>
                </a:solidFill>
                <a:latin typeface="Roboto Mono"/>
                <a:ea typeface="Roboto Mono"/>
                <a:cs typeface="Roboto Mono"/>
                <a:sym typeface="Roboto Mono"/>
              </a:rPr>
              <a:t>mem[s,i]:</a:t>
            </a:r>
            <a:endParaRPr sz="1600" b="0" i="0" u="none" strike="noStrike" cap="none">
              <a:solidFill>
                <a:srgbClr val="000000"/>
              </a:solidFill>
              <a:latin typeface="Roboto Mono"/>
              <a:ea typeface="Roboto Mono"/>
              <a:cs typeface="Roboto Mono"/>
              <a:sym typeface="Roboto Mono"/>
            </a:endParaRPr>
          </a:p>
          <a:p>
            <a:pPr marL="292100" marR="0" lvl="0" indent="-190500" algn="l" rtl="0">
              <a:lnSpc>
                <a:spcPct val="90000"/>
              </a:lnSpc>
              <a:spcBef>
                <a:spcPts val="400"/>
              </a:spcBef>
              <a:spcAft>
                <a:spcPts val="0"/>
              </a:spcAft>
              <a:buClr>
                <a:srgbClr val="3F3F3F"/>
              </a:buClr>
              <a:buSzPts val="2300"/>
              <a:buFont typeface="Arial"/>
              <a:buNone/>
            </a:pPr>
            <a:r>
              <a:rPr lang="en-US" sz="1600" b="0" i="0" u="none" strike="noStrike" cap="none">
                <a:solidFill>
                  <a:srgbClr val="000000"/>
                </a:solidFill>
                <a:latin typeface="Roboto Mono"/>
                <a:ea typeface="Roboto Mono"/>
                <a:cs typeface="Roboto Mono"/>
                <a:sym typeface="Roboto Mono"/>
              </a:rPr>
              <a:t>    </a:t>
            </a:r>
            <a:r>
              <a:rPr lang="en-US" sz="1600" b="0" i="0" u="none" strike="noStrike" cap="none">
                <a:solidFill>
                  <a:srgbClr val="0000FF"/>
                </a:solidFill>
                <a:latin typeface="Roboto Mono"/>
                <a:ea typeface="Roboto Mono"/>
                <a:cs typeface="Roboto Mono"/>
                <a:sym typeface="Roboto Mono"/>
              </a:rPr>
              <a:t>return </a:t>
            </a:r>
            <a:r>
              <a:rPr lang="en-US" sz="1600" b="0" i="0" u="none" strike="noStrike" cap="none">
                <a:solidFill>
                  <a:srgbClr val="000000"/>
                </a:solidFill>
                <a:latin typeface="Roboto Mono"/>
                <a:ea typeface="Roboto Mono"/>
                <a:cs typeface="Roboto Mono"/>
                <a:sym typeface="Roboto Mono"/>
              </a:rPr>
              <a:t>mem[s,i]</a:t>
            </a:r>
            <a:endParaRPr sz="1600" b="0" i="0" u="none" strike="noStrike" cap="none">
              <a:solidFill>
                <a:srgbClr val="000000"/>
              </a:solidFill>
              <a:latin typeface="Roboto Mono"/>
              <a:ea typeface="Roboto Mono"/>
              <a:cs typeface="Roboto Mono"/>
              <a:sym typeface="Roboto Mono"/>
            </a:endParaRPr>
          </a:p>
          <a:p>
            <a:pPr marL="292100" marR="0" lvl="0" indent="-190500" algn="l" rtl="0">
              <a:lnSpc>
                <a:spcPct val="90000"/>
              </a:lnSpc>
              <a:spcBef>
                <a:spcPts val="400"/>
              </a:spcBef>
              <a:spcAft>
                <a:spcPts val="0"/>
              </a:spcAft>
              <a:buClr>
                <a:schemeClr val="dk1"/>
              </a:buClr>
              <a:buSzPts val="800"/>
              <a:buFont typeface="Arial"/>
              <a:buNone/>
            </a:pPr>
            <a:r>
              <a:rPr lang="en-US" sz="1600" b="0" i="0" u="none" strike="noStrike" cap="none">
                <a:solidFill>
                  <a:srgbClr val="000000"/>
                </a:solidFill>
                <a:latin typeface="Roboto Mono"/>
                <a:ea typeface="Roboto Mono"/>
                <a:cs typeface="Roboto Mono"/>
                <a:sym typeface="Roboto Mono"/>
              </a:rPr>
              <a:t>  </a:t>
            </a:r>
            <a:r>
              <a:rPr lang="en-US" sz="1600" b="0" i="0" u="none" strike="noStrike" cap="none">
                <a:solidFill>
                  <a:srgbClr val="0000FF"/>
                </a:solidFill>
                <a:latin typeface="Roboto Mono"/>
                <a:ea typeface="Roboto Mono"/>
                <a:cs typeface="Roboto Mono"/>
                <a:sym typeface="Roboto Mono"/>
              </a:rPr>
              <a:t>else</a:t>
            </a:r>
            <a:r>
              <a:rPr lang="en-US" sz="1600" b="0" i="0" u="none" strike="noStrike" cap="none">
                <a:solidFill>
                  <a:srgbClr val="000000"/>
                </a:solidFill>
                <a:latin typeface="Roboto Mono"/>
                <a:ea typeface="Roboto Mono"/>
                <a:cs typeface="Roboto Mono"/>
                <a:sym typeface="Roboto Mono"/>
              </a:rPr>
              <a:t>:</a:t>
            </a:r>
            <a:endParaRPr sz="1600" b="0" i="0" u="none" strike="noStrike" cap="none">
              <a:solidFill>
                <a:srgbClr val="000000"/>
              </a:solidFill>
              <a:latin typeface="Roboto Mono"/>
              <a:ea typeface="Roboto Mono"/>
              <a:cs typeface="Roboto Mono"/>
              <a:sym typeface="Roboto Mono"/>
            </a:endParaRPr>
          </a:p>
          <a:p>
            <a:pPr marL="292100" marR="0" lvl="0" indent="-190500" algn="l" rtl="0">
              <a:lnSpc>
                <a:spcPct val="90000"/>
              </a:lnSpc>
              <a:spcBef>
                <a:spcPts val="400"/>
              </a:spcBef>
              <a:spcAft>
                <a:spcPts val="0"/>
              </a:spcAft>
              <a:buClr>
                <a:schemeClr val="dk1"/>
              </a:buClr>
              <a:buSzPts val="800"/>
              <a:buFont typeface="Arial"/>
              <a:buNone/>
            </a:pPr>
            <a:r>
              <a:rPr lang="en-US" sz="1600" b="0" i="0" u="none" strike="noStrike" cap="none">
                <a:solidFill>
                  <a:srgbClr val="000000"/>
                </a:solidFill>
                <a:latin typeface="Roboto Mono"/>
                <a:ea typeface="Roboto Mono"/>
                <a:cs typeface="Roboto Mono"/>
                <a:sym typeface="Roboto Mono"/>
              </a:rPr>
              <a:t>    p = max(a(s,t) * b(w[i],s) * pi(t, i -1)</a:t>
            </a:r>
            <a:endParaRPr sz="1600" b="0" i="0" u="none" strike="noStrike" cap="none">
              <a:solidFill>
                <a:srgbClr val="000000"/>
              </a:solidFill>
              <a:latin typeface="Roboto Mono"/>
              <a:ea typeface="Roboto Mono"/>
              <a:cs typeface="Roboto Mono"/>
              <a:sym typeface="Roboto Mono"/>
            </a:endParaRPr>
          </a:p>
          <a:p>
            <a:pPr marL="292100" marR="0" lvl="0" indent="-190500" algn="l" rtl="0">
              <a:lnSpc>
                <a:spcPct val="90000"/>
              </a:lnSpc>
              <a:spcBef>
                <a:spcPts val="400"/>
              </a:spcBef>
              <a:spcAft>
                <a:spcPts val="0"/>
              </a:spcAft>
              <a:buClr>
                <a:srgbClr val="3F3F3F"/>
              </a:buClr>
              <a:buSzPts val="2300"/>
              <a:buFont typeface="Arial"/>
              <a:buNone/>
            </a:pPr>
            <a:r>
              <a:rPr lang="en-US" sz="1600" b="0" i="0" u="none" strike="noStrike" cap="none">
                <a:solidFill>
                  <a:srgbClr val="000000"/>
                </a:solidFill>
                <a:latin typeface="Roboto Mono"/>
                <a:ea typeface="Roboto Mono"/>
                <a:cs typeface="Roboto Mono"/>
                <a:sym typeface="Roboto Mono"/>
              </a:rPr>
              <a:t>            </a:t>
            </a:r>
            <a:r>
              <a:rPr lang="en-US" sz="1600" b="0" i="0" u="none" strike="noStrike" cap="none">
                <a:solidFill>
                  <a:srgbClr val="0000FF"/>
                </a:solidFill>
                <a:latin typeface="Roboto Mono"/>
                <a:ea typeface="Roboto Mono"/>
                <a:cs typeface="Roboto Mono"/>
                <a:sym typeface="Roboto Mono"/>
              </a:rPr>
              <a:t>for</a:t>
            </a:r>
            <a:r>
              <a:rPr lang="en-US" sz="1600" b="0" i="0" u="none" strike="noStrike" cap="none">
                <a:solidFill>
                  <a:srgbClr val="000000"/>
                </a:solidFill>
                <a:latin typeface="Roboto Mono"/>
                <a:ea typeface="Roboto Mono"/>
                <a:cs typeface="Roboto Mono"/>
                <a:sym typeface="Roboto Mono"/>
              </a:rPr>
              <a:t> t </a:t>
            </a:r>
            <a:r>
              <a:rPr lang="en-US" sz="1600" b="0" i="0" u="none" strike="noStrike" cap="none">
                <a:solidFill>
                  <a:srgbClr val="0000FF"/>
                </a:solidFill>
                <a:latin typeface="Roboto Mono"/>
                <a:ea typeface="Roboto Mono"/>
                <a:cs typeface="Roboto Mono"/>
                <a:sym typeface="Roboto Mono"/>
              </a:rPr>
              <a:t>in</a:t>
            </a:r>
            <a:r>
              <a:rPr lang="en-US" sz="1600" b="0" i="0" u="none" strike="noStrike" cap="none">
                <a:solidFill>
                  <a:srgbClr val="000000"/>
                </a:solidFill>
                <a:latin typeface="Roboto Mono"/>
                <a:ea typeface="Roboto Mono"/>
                <a:cs typeface="Roboto Mono"/>
                <a:sym typeface="Roboto Mono"/>
              </a:rPr>
              <a:t> states)</a:t>
            </a:r>
            <a:endParaRPr sz="1600" b="0" i="0" u="none" strike="noStrike" cap="none">
              <a:solidFill>
                <a:srgbClr val="000000"/>
              </a:solidFill>
              <a:latin typeface="Roboto Mono"/>
              <a:ea typeface="Roboto Mono"/>
              <a:cs typeface="Roboto Mono"/>
              <a:sym typeface="Roboto Mono"/>
            </a:endParaRPr>
          </a:p>
          <a:p>
            <a:pPr marL="292100" marR="0" lvl="0" indent="-190500" algn="l" rtl="0">
              <a:lnSpc>
                <a:spcPct val="90000"/>
              </a:lnSpc>
              <a:spcBef>
                <a:spcPts val="400"/>
              </a:spcBef>
              <a:spcAft>
                <a:spcPts val="0"/>
              </a:spcAft>
              <a:buClr>
                <a:srgbClr val="3F3F3F"/>
              </a:buClr>
              <a:buSzPts val="2300"/>
              <a:buFont typeface="Arial"/>
              <a:buNone/>
            </a:pPr>
            <a:r>
              <a:rPr lang="en-US" sz="1600" b="0" i="0" u="none" strike="noStrike" cap="none">
                <a:solidFill>
                  <a:srgbClr val="000000"/>
                </a:solidFill>
                <a:latin typeface="Roboto Mono"/>
                <a:ea typeface="Roboto Mono"/>
                <a:cs typeface="Roboto Mono"/>
                <a:sym typeface="Roboto Mono"/>
              </a:rPr>
              <a:t>    mem[s,i] = p</a:t>
            </a:r>
            <a:endParaRPr sz="1600" b="0" i="0" u="none" strike="noStrike" cap="none">
              <a:solidFill>
                <a:srgbClr val="000000"/>
              </a:solidFill>
              <a:latin typeface="Roboto Mono"/>
              <a:ea typeface="Roboto Mono"/>
              <a:cs typeface="Roboto Mono"/>
              <a:sym typeface="Roboto Mono"/>
            </a:endParaRPr>
          </a:p>
          <a:p>
            <a:pPr marL="292100" marR="0" lvl="0" indent="-190500" algn="l" rtl="0">
              <a:lnSpc>
                <a:spcPct val="90000"/>
              </a:lnSpc>
              <a:spcBef>
                <a:spcPts val="400"/>
              </a:spcBef>
              <a:spcAft>
                <a:spcPts val="0"/>
              </a:spcAft>
              <a:buClr>
                <a:schemeClr val="dk1"/>
              </a:buClr>
              <a:buSzPts val="800"/>
              <a:buFont typeface="Arial"/>
              <a:buNone/>
            </a:pPr>
            <a:r>
              <a:rPr lang="en-US" sz="1600" b="0" i="0" u="none" strike="noStrike" cap="none">
                <a:solidFill>
                  <a:srgbClr val="000000"/>
                </a:solidFill>
                <a:latin typeface="Roboto Mono"/>
                <a:ea typeface="Roboto Mono"/>
                <a:cs typeface="Roboto Mono"/>
                <a:sym typeface="Roboto Mono"/>
              </a:rPr>
              <a:t>    </a:t>
            </a:r>
            <a:r>
              <a:rPr lang="en-US" sz="1600" b="0" i="0" u="none" strike="noStrike" cap="none">
                <a:solidFill>
                  <a:srgbClr val="0000FF"/>
                </a:solidFill>
                <a:latin typeface="Roboto Mono"/>
                <a:ea typeface="Roboto Mono"/>
                <a:cs typeface="Roboto Mono"/>
                <a:sym typeface="Roboto Mono"/>
              </a:rPr>
              <a:t>return </a:t>
            </a:r>
            <a:r>
              <a:rPr lang="en-US" sz="1600" b="0" i="0" u="none" strike="noStrike" cap="none">
                <a:solidFill>
                  <a:srgbClr val="000000"/>
                </a:solidFill>
                <a:latin typeface="Roboto Mono"/>
                <a:ea typeface="Roboto Mono"/>
                <a:cs typeface="Roboto Mono"/>
                <a:sym typeface="Roboto Mono"/>
              </a:rPr>
              <a:t>p</a:t>
            </a:r>
            <a:endParaRPr sz="1600" b="0" i="0" u="none" strike="noStrike" cap="none">
              <a:solidFill>
                <a:srgbClr val="000000"/>
              </a:solidFill>
              <a:latin typeface="Roboto Mono"/>
              <a:ea typeface="Roboto Mono"/>
              <a:cs typeface="Roboto Mono"/>
              <a:sym typeface="Roboto Mono"/>
            </a:endParaRPr>
          </a:p>
        </p:txBody>
      </p:sp>
      <p:sp>
        <p:nvSpPr>
          <p:cNvPr id="458" name="Google Shape;458;p41"/>
          <p:cNvSpPr txBox="1">
            <a:spLocks noGrp="1"/>
          </p:cNvSpPr>
          <p:nvPr>
            <p:ph type="sldNum" idx="4294967295"/>
          </p:nvPr>
        </p:nvSpPr>
        <p:spPr>
          <a:xfrm>
            <a:off x="9067800" y="6356350"/>
            <a:ext cx="1600200" cy="365100"/>
          </a:xfrm>
          <a:prstGeom prst="rect">
            <a:avLst/>
          </a:prstGeom>
          <a:noFill/>
          <a:ln>
            <a:noFill/>
          </a:ln>
        </p:spPr>
        <p:txBody>
          <a:bodyPr spcFirstLastPara="1" wrap="square" lIns="76200" tIns="38075" rIns="76200" bIns="3807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rgbClr val="888888"/>
                </a:solidFill>
                <a:latin typeface="Garamond"/>
                <a:ea typeface="Garamond"/>
                <a:cs typeface="Garamond"/>
                <a:sym typeface="Garamond"/>
              </a:rPr>
              <a:pPr marL="0" marR="0" lvl="0" indent="0" algn="r" rtl="0">
                <a:lnSpc>
                  <a:spcPct val="100000"/>
                </a:lnSpc>
                <a:spcBef>
                  <a:spcPts val="0"/>
                </a:spcBef>
                <a:spcAft>
                  <a:spcPts val="0"/>
                </a:spcAft>
                <a:buClr>
                  <a:srgbClr val="000000"/>
                </a:buClr>
                <a:buSzPts val="1000"/>
                <a:buFont typeface="Arial"/>
                <a:buNone/>
              </a:pPr>
              <a:t>293</a:t>
            </a:fld>
            <a:endParaRPr sz="1000" b="0" i="0" u="none" strike="noStrike" cap="none">
              <a:solidFill>
                <a:srgbClr val="888888"/>
              </a:solidFill>
              <a:latin typeface="Garamond"/>
              <a:ea typeface="Garamond"/>
              <a:cs typeface="Garamond"/>
              <a:sym typeface="Garamond"/>
            </a:endParaRPr>
          </a:p>
        </p:txBody>
      </p:sp>
    </p:spTree>
    <p:extLst>
      <p:ext uri="{BB962C8B-B14F-4D97-AF65-F5344CB8AC3E}">
        <p14:creationId xmlns:p14="http://schemas.microsoft.com/office/powerpoint/2010/main" val="15999232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42"/>
          <p:cNvSpPr txBox="1">
            <a:spLocks noGrp="1"/>
          </p:cNvSpPr>
          <p:nvPr>
            <p:ph type="title"/>
          </p:nvPr>
        </p:nvSpPr>
        <p:spPr>
          <a:xfrm>
            <a:off x="2152650" y="365125"/>
            <a:ext cx="7886700" cy="13254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rgbClr val="75114A"/>
              </a:buClr>
              <a:buSzPts val="3700"/>
              <a:buFont typeface="Calibri"/>
              <a:buNone/>
            </a:pPr>
            <a:r>
              <a:rPr lang="en-US" sz="3700" b="0" i="0" u="none" strike="noStrike" cap="none">
                <a:solidFill>
                  <a:srgbClr val="75114A"/>
                </a:solidFill>
                <a:latin typeface="Calibri"/>
                <a:ea typeface="Calibri"/>
                <a:cs typeface="Calibri"/>
                <a:sym typeface="Calibri"/>
              </a:rPr>
              <a:t>Viterbi algorithm</a:t>
            </a:r>
            <a:endParaRPr sz="3700" b="0" i="0" u="none" strike="noStrike" cap="none">
              <a:solidFill>
                <a:srgbClr val="75114A"/>
              </a:solidFill>
              <a:latin typeface="Calibri"/>
              <a:ea typeface="Calibri"/>
              <a:cs typeface="Calibri"/>
              <a:sym typeface="Calibri"/>
            </a:endParaRPr>
          </a:p>
        </p:txBody>
      </p:sp>
      <p:sp>
        <p:nvSpPr>
          <p:cNvPr id="465" name="Google Shape;465;p42"/>
          <p:cNvSpPr txBox="1">
            <a:spLocks noGrp="1"/>
          </p:cNvSpPr>
          <p:nvPr>
            <p:ph type="body" idx="1"/>
          </p:nvPr>
        </p:nvSpPr>
        <p:spPr>
          <a:xfrm>
            <a:off x="2152650" y="1825625"/>
            <a:ext cx="7886700" cy="38133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4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Set </a:t>
            </a:r>
            <a:r>
              <a:rPr lang="en-US" sz="2000" b="0" i="0" u="none" strike="noStrike" cap="none">
                <a:solidFill>
                  <a:srgbClr val="000000"/>
                </a:solidFill>
                <a:latin typeface="Calibri"/>
                <a:ea typeface="Calibri"/>
                <a:cs typeface="Calibri"/>
                <a:sym typeface="Calibri"/>
              </a:rPr>
              <a:t>𝜋</a:t>
            </a:r>
            <a:r>
              <a:rPr lang="en-US" sz="2000" b="0" i="0" u="none" strike="noStrike" cap="none" baseline="-25000">
                <a:solidFill>
                  <a:srgbClr val="000000"/>
                </a:solidFill>
                <a:latin typeface="Calibri"/>
                <a:ea typeface="Calibri"/>
                <a:cs typeface="Calibri"/>
                <a:sym typeface="Calibri"/>
              </a:rPr>
              <a:t>s,0</a:t>
            </a:r>
            <a:r>
              <a:rPr lang="en-US" sz="2000" b="0" i="0" u="none" strike="noStrike" cap="none">
                <a:solidFill>
                  <a:srgbClr val="000000"/>
                </a:solidFill>
                <a:latin typeface="Calibri"/>
                <a:ea typeface="Calibri"/>
                <a:cs typeface="Calibri"/>
                <a:sym typeface="Calibri"/>
              </a:rPr>
              <a:t>=0</a:t>
            </a:r>
            <a:r>
              <a:rPr lang="en-US" sz="2000" b="0" i="0" u="none" strike="noStrike" cap="none">
                <a:solidFill>
                  <a:srgbClr val="3F3F3F"/>
                </a:solidFill>
                <a:latin typeface="Calibri"/>
                <a:ea typeface="Calibri"/>
                <a:cs typeface="Calibri"/>
                <a:sym typeface="Calibri"/>
              </a:rPr>
              <a:t> except for </a:t>
            </a:r>
            <a:r>
              <a:rPr lang="en-US" sz="2000" b="0" i="0" u="none" strike="noStrike" cap="none">
                <a:solidFill>
                  <a:srgbClr val="000000"/>
                </a:solidFill>
                <a:latin typeface="Calibri"/>
                <a:ea typeface="Calibri"/>
                <a:cs typeface="Calibri"/>
                <a:sym typeface="Calibri"/>
              </a:rPr>
              <a:t>𝜋</a:t>
            </a:r>
            <a:r>
              <a:rPr lang="en-US" sz="2000" b="0" i="0" u="none" strike="noStrike" cap="none" baseline="-25000">
                <a:solidFill>
                  <a:srgbClr val="000000"/>
                </a:solidFill>
                <a:latin typeface="Calibri"/>
                <a:ea typeface="Calibri"/>
                <a:cs typeface="Calibri"/>
                <a:sym typeface="Calibri"/>
              </a:rPr>
              <a:t>Start,0</a:t>
            </a:r>
            <a:r>
              <a:rPr lang="en-US" sz="2000" b="0" i="0" u="none" strike="noStrike" cap="none">
                <a:solidFill>
                  <a:srgbClr val="000000"/>
                </a:solidFill>
                <a:latin typeface="Calibri"/>
                <a:ea typeface="Calibri"/>
                <a:cs typeface="Calibri"/>
                <a:sym typeface="Calibri"/>
              </a:rPr>
              <a:t>=1</a:t>
            </a:r>
            <a:endParaRPr sz="2000" b="0" i="0" u="none" strike="noStrike" cap="none">
              <a:solidFill>
                <a:srgbClr val="000000"/>
              </a:solidFill>
              <a:latin typeface="Calibri"/>
              <a:ea typeface="Calibri"/>
              <a:cs typeface="Calibri"/>
              <a:sym typeface="Calibri"/>
            </a:endParaRPr>
          </a:p>
          <a:p>
            <a:pPr marL="0" marR="0" lvl="0" indent="0" algn="l" rtl="0">
              <a:lnSpc>
                <a:spcPct val="90000"/>
              </a:lnSpc>
              <a:spcBef>
                <a:spcPts val="4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Set </a:t>
            </a:r>
            <a:r>
              <a:rPr lang="en-US" sz="2000" b="0" i="0" u="none" strike="noStrike" cap="none">
                <a:solidFill>
                  <a:srgbClr val="000000"/>
                </a:solidFill>
                <a:latin typeface="Calibri"/>
                <a:ea typeface="Calibri"/>
                <a:cs typeface="Calibri"/>
                <a:sym typeface="Calibri"/>
              </a:rPr>
              <a:t>y</a:t>
            </a:r>
            <a:r>
              <a:rPr lang="en-US" sz="2000" b="0" i="0" u="none" strike="noStrike" cap="none" baseline="-25000">
                <a:solidFill>
                  <a:srgbClr val="000000"/>
                </a:solidFill>
                <a:latin typeface="Calibri"/>
                <a:ea typeface="Calibri"/>
                <a:cs typeface="Calibri"/>
                <a:sym typeface="Calibri"/>
              </a:rPr>
              <a:t>s</a:t>
            </a:r>
            <a:r>
              <a:rPr lang="en-US" sz="2000" b="0" i="0" u="none" strike="noStrike" cap="none">
                <a:solidFill>
                  <a:srgbClr val="000000"/>
                </a:solidFill>
                <a:latin typeface="Calibri"/>
                <a:ea typeface="Calibri"/>
                <a:cs typeface="Calibri"/>
                <a:sym typeface="Calibri"/>
              </a:rPr>
              <a:t> = []</a:t>
            </a:r>
            <a:endParaRPr sz="2000" b="0" i="0" u="none" strike="noStrike" cap="none">
              <a:solidFill>
                <a:srgbClr val="000000"/>
              </a:solidFill>
              <a:latin typeface="Calibri"/>
              <a:ea typeface="Calibri"/>
              <a:cs typeface="Calibri"/>
              <a:sym typeface="Calibri"/>
            </a:endParaRPr>
          </a:p>
          <a:p>
            <a:pPr marL="0" marR="0" lvl="0" indent="0" algn="l" rtl="0">
              <a:lnSpc>
                <a:spcPct val="90000"/>
              </a:lnSpc>
              <a:spcBef>
                <a:spcPts val="4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For </a:t>
            </a:r>
            <a:r>
              <a:rPr lang="en-US" sz="2000" b="0" i="0" u="none" strike="noStrike" cap="none">
                <a:solidFill>
                  <a:srgbClr val="000000"/>
                </a:solidFill>
                <a:latin typeface="Calibri"/>
                <a:ea typeface="Calibri"/>
                <a:cs typeface="Calibri"/>
                <a:sym typeface="Calibri"/>
              </a:rPr>
              <a:t>i</a:t>
            </a:r>
            <a:r>
              <a:rPr lang="en-US" sz="2000" b="0" i="0" u="none" strike="noStrike" cap="none">
                <a:solidFill>
                  <a:srgbClr val="3F3F3F"/>
                </a:solidFill>
                <a:latin typeface="Calibri"/>
                <a:ea typeface="Calibri"/>
                <a:cs typeface="Calibri"/>
                <a:sym typeface="Calibri"/>
              </a:rPr>
              <a:t> from </a:t>
            </a:r>
            <a:r>
              <a:rPr lang="en-US" sz="2000" b="0" i="0" u="none" strike="noStrike" cap="none">
                <a:solidFill>
                  <a:srgbClr val="000000"/>
                </a:solidFill>
                <a:latin typeface="Calibri"/>
                <a:ea typeface="Calibri"/>
                <a:cs typeface="Calibri"/>
                <a:sym typeface="Calibri"/>
              </a:rPr>
              <a:t>1</a:t>
            </a:r>
            <a:r>
              <a:rPr lang="en-US" sz="2000" b="0" i="0" u="none" strike="noStrike" cap="none">
                <a:solidFill>
                  <a:srgbClr val="3F3F3F"/>
                </a:solidFill>
                <a:latin typeface="Calibri"/>
                <a:ea typeface="Calibri"/>
                <a:cs typeface="Calibri"/>
                <a:sym typeface="Calibri"/>
              </a:rPr>
              <a:t> to </a:t>
            </a:r>
            <a:r>
              <a:rPr lang="en-US" sz="2000" b="0" i="0" u="none" strike="noStrike" cap="none">
                <a:solidFill>
                  <a:srgbClr val="000000"/>
                </a:solidFill>
                <a:latin typeface="Calibri"/>
                <a:ea typeface="Calibri"/>
                <a:cs typeface="Calibri"/>
                <a:sym typeface="Calibri"/>
              </a:rPr>
              <a:t>T</a:t>
            </a:r>
            <a:endParaRPr sz="2000" b="0" i="0" u="none" strike="noStrike" cap="none">
              <a:solidFill>
                <a:srgbClr val="000000"/>
              </a:solidFill>
              <a:latin typeface="Calibri"/>
              <a:ea typeface="Calibri"/>
              <a:cs typeface="Calibri"/>
              <a:sym typeface="Calibri"/>
            </a:endParaRPr>
          </a:p>
          <a:p>
            <a:pPr marL="0" marR="0" lvl="0" indent="0" algn="l" rtl="0">
              <a:lnSpc>
                <a:spcPct val="90000"/>
              </a:lnSpc>
              <a:spcBef>
                <a:spcPts val="400"/>
              </a:spcBef>
              <a:spcAft>
                <a:spcPts val="0"/>
              </a:spcAft>
              <a:buClr>
                <a:srgbClr val="3F3F3F"/>
              </a:buClr>
              <a:buSzPts val="2300"/>
              <a:buFont typeface="Arial"/>
              <a:buNone/>
            </a:pPr>
            <a:r>
              <a:rPr lang="en-US" sz="2000" b="0" i="0" u="none" strike="noStrike" cap="none">
                <a:solidFill>
                  <a:srgbClr val="000000"/>
                </a:solidFill>
                <a:latin typeface="Calibri"/>
                <a:ea typeface="Calibri"/>
                <a:cs typeface="Calibri"/>
                <a:sym typeface="Calibri"/>
              </a:rPr>
              <a:t>     </a:t>
            </a:r>
            <a:r>
              <a:rPr lang="en-US" sz="2000" b="0" i="0" u="none" strike="noStrike" cap="none">
                <a:solidFill>
                  <a:srgbClr val="3F3F3F"/>
                </a:solidFill>
                <a:latin typeface="Calibri"/>
                <a:ea typeface="Calibri"/>
                <a:cs typeface="Calibri"/>
                <a:sym typeface="Calibri"/>
              </a:rPr>
              <a:t>For </a:t>
            </a:r>
            <a:r>
              <a:rPr lang="en-US" sz="2000" b="0" i="0" u="none" strike="noStrike" cap="none">
                <a:solidFill>
                  <a:srgbClr val="000000"/>
                </a:solidFill>
                <a:latin typeface="Calibri"/>
                <a:ea typeface="Calibri"/>
                <a:cs typeface="Calibri"/>
                <a:sym typeface="Calibri"/>
              </a:rPr>
              <a:t>s ∊ S</a:t>
            </a:r>
            <a:endParaRPr sz="2000" b="0" i="0" u="none" strike="noStrike" cap="none">
              <a:solidFill>
                <a:srgbClr val="000000"/>
              </a:solidFill>
              <a:latin typeface="Calibri"/>
              <a:ea typeface="Calibri"/>
              <a:cs typeface="Calibri"/>
              <a:sym typeface="Calibri"/>
            </a:endParaRPr>
          </a:p>
          <a:p>
            <a:pPr marL="0" marR="0" lvl="0" indent="0" algn="l" rtl="0">
              <a:lnSpc>
                <a:spcPct val="90000"/>
              </a:lnSpc>
              <a:spcBef>
                <a:spcPts val="4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	   Set  </a:t>
            </a:r>
            <a:endParaRPr sz="2000" b="0" i="0" u="none" strike="noStrike" cap="none">
              <a:solidFill>
                <a:srgbClr val="3F3F3F"/>
              </a:solidFill>
              <a:latin typeface="Calibri"/>
              <a:ea typeface="Calibri"/>
              <a:cs typeface="Calibri"/>
              <a:sym typeface="Calibri"/>
            </a:endParaRPr>
          </a:p>
          <a:p>
            <a:pPr marL="0" marR="0" lvl="0" indent="0" algn="l" rtl="0">
              <a:lnSpc>
                <a:spcPct val="90000"/>
              </a:lnSpc>
              <a:spcBef>
                <a:spcPts val="4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        Append </a:t>
            </a:r>
            <a:r>
              <a:rPr lang="en-US" sz="2000" b="0" i="1" u="none" strike="noStrike" cap="none">
                <a:solidFill>
                  <a:srgbClr val="000000"/>
                </a:solidFill>
                <a:latin typeface="Calibri"/>
                <a:ea typeface="Calibri"/>
                <a:cs typeface="Calibri"/>
                <a:sym typeface="Calibri"/>
              </a:rPr>
              <a:t>t</a:t>
            </a:r>
            <a:r>
              <a:rPr lang="en-US" sz="2000" b="0" i="0" u="none" strike="noStrike" cap="none">
                <a:solidFill>
                  <a:srgbClr val="3F3F3F"/>
                </a:solidFill>
                <a:latin typeface="Calibri"/>
                <a:ea typeface="Calibri"/>
                <a:cs typeface="Calibri"/>
                <a:sym typeface="Calibri"/>
              </a:rPr>
              <a:t> to </a:t>
            </a:r>
            <a:r>
              <a:rPr lang="en-US" sz="2000" b="0" i="0" u="none" strike="noStrike" cap="none">
                <a:solidFill>
                  <a:srgbClr val="000000"/>
                </a:solidFill>
                <a:latin typeface="Calibri"/>
                <a:ea typeface="Calibri"/>
                <a:cs typeface="Calibri"/>
                <a:sym typeface="Calibri"/>
              </a:rPr>
              <a:t>y</a:t>
            </a:r>
            <a:r>
              <a:rPr lang="en-US" sz="2000" b="0" i="0" u="none" strike="noStrike" cap="none" baseline="-25000">
                <a:solidFill>
                  <a:srgbClr val="000000"/>
                </a:solidFill>
                <a:latin typeface="Calibri"/>
                <a:ea typeface="Calibri"/>
                <a:cs typeface="Calibri"/>
                <a:sym typeface="Calibri"/>
              </a:rPr>
              <a:t>s</a:t>
            </a:r>
            <a:endParaRPr sz="2000" b="0" i="0" u="none" strike="noStrike" cap="none" baseline="-25000">
              <a:solidFill>
                <a:srgbClr val="000000"/>
              </a:solidFill>
              <a:latin typeface="Calibri"/>
              <a:ea typeface="Calibri"/>
              <a:cs typeface="Calibri"/>
              <a:sym typeface="Calibri"/>
            </a:endParaRPr>
          </a:p>
          <a:p>
            <a:pPr marL="0" marR="0" lvl="0" indent="0" algn="l" rtl="0">
              <a:lnSpc>
                <a:spcPct val="90000"/>
              </a:lnSpc>
              <a:spcBef>
                <a:spcPts val="4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Return </a:t>
            </a:r>
            <a:r>
              <a:rPr lang="en-US" sz="2000" b="0" i="0" u="none" strike="noStrike" cap="none">
                <a:solidFill>
                  <a:srgbClr val="000000"/>
                </a:solidFill>
                <a:latin typeface="Calibri"/>
                <a:ea typeface="Calibri"/>
                <a:cs typeface="Calibri"/>
                <a:sym typeface="Calibri"/>
              </a:rPr>
              <a:t>y</a:t>
            </a:r>
            <a:r>
              <a:rPr lang="en-US" sz="2000" b="0" i="0" u="none" strike="noStrike" cap="none" baseline="-25000">
                <a:solidFill>
                  <a:srgbClr val="000000"/>
                </a:solidFill>
                <a:latin typeface="Calibri"/>
                <a:ea typeface="Calibri"/>
                <a:cs typeface="Calibri"/>
                <a:sym typeface="Calibri"/>
              </a:rPr>
              <a:t>s</a:t>
            </a:r>
            <a:r>
              <a:rPr lang="en-US" sz="2000" b="0" i="0" u="none" strike="noStrike" cap="none">
                <a:solidFill>
                  <a:srgbClr val="3F3F3F"/>
                </a:solidFill>
                <a:latin typeface="Calibri"/>
                <a:ea typeface="Calibri"/>
                <a:cs typeface="Calibri"/>
                <a:sym typeface="Calibri"/>
              </a:rPr>
              <a:t> </a:t>
            </a:r>
            <a:r>
              <a:rPr lang="en-US" sz="2000" b="0" i="0" u="none" strike="noStrike" cap="none">
                <a:solidFill>
                  <a:srgbClr val="000000"/>
                </a:solidFill>
                <a:latin typeface="Calibri"/>
                <a:ea typeface="Calibri"/>
                <a:cs typeface="Calibri"/>
                <a:sym typeface="Calibri"/>
              </a:rPr>
              <a:t>+ s</a:t>
            </a:r>
            <a:r>
              <a:rPr lang="en-US" sz="2000" b="0" i="0" u="none" strike="noStrike" cap="none">
                <a:solidFill>
                  <a:srgbClr val="3F3F3F"/>
                </a:solidFill>
                <a:latin typeface="Calibri"/>
                <a:ea typeface="Calibri"/>
                <a:cs typeface="Calibri"/>
                <a:sym typeface="Calibri"/>
              </a:rPr>
              <a:t> where </a:t>
            </a:r>
            <a:r>
              <a:rPr lang="en-US" sz="2000" b="0" i="0" u="none" strike="noStrike" cap="none">
                <a:solidFill>
                  <a:srgbClr val="000000"/>
                </a:solidFill>
                <a:latin typeface="Calibri"/>
                <a:ea typeface="Calibri"/>
                <a:cs typeface="Calibri"/>
                <a:sym typeface="Calibri"/>
              </a:rPr>
              <a:t>s</a:t>
            </a:r>
            <a:r>
              <a:rPr lang="en-US" sz="2000" b="0" i="0" u="none" strike="noStrike" cap="none">
                <a:solidFill>
                  <a:srgbClr val="3F3F3F"/>
                </a:solidFill>
                <a:latin typeface="Calibri"/>
                <a:ea typeface="Calibri"/>
                <a:cs typeface="Calibri"/>
                <a:sym typeface="Calibri"/>
              </a:rPr>
              <a:t> </a:t>
            </a:r>
            <a:endParaRPr sz="2000" b="0" i="0" u="none" strike="noStrike" cap="none">
              <a:solidFill>
                <a:srgbClr val="3F3F3F"/>
              </a:solidFill>
              <a:latin typeface="Calibri"/>
              <a:ea typeface="Calibri"/>
              <a:cs typeface="Calibri"/>
              <a:sym typeface="Calibri"/>
            </a:endParaRPr>
          </a:p>
          <a:p>
            <a:pPr marL="0" marR="0" lvl="0" indent="0" algn="l" rtl="0">
              <a:lnSpc>
                <a:spcPct val="90000"/>
              </a:lnSpc>
              <a:spcBef>
                <a:spcPts val="4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     maximizes </a:t>
            </a:r>
            <a:r>
              <a:rPr lang="en-US" sz="2000" b="0" i="0" u="none" strike="noStrike" cap="none">
                <a:solidFill>
                  <a:schemeClr val="dk1"/>
                </a:solidFill>
                <a:latin typeface="Calibri"/>
                <a:ea typeface="Calibri"/>
                <a:cs typeface="Calibri"/>
                <a:sym typeface="Calibri"/>
              </a:rPr>
              <a:t>𝜋</a:t>
            </a:r>
            <a:r>
              <a:rPr lang="en-US" sz="2000" b="0" i="0" u="none" strike="noStrike" cap="none" baseline="-25000">
                <a:solidFill>
                  <a:schemeClr val="dk1"/>
                </a:solidFill>
                <a:latin typeface="Calibri"/>
                <a:ea typeface="Calibri"/>
                <a:cs typeface="Calibri"/>
                <a:sym typeface="Calibri"/>
              </a:rPr>
              <a:t>s,T</a:t>
            </a:r>
            <a:endParaRPr sz="2000" b="0" i="0" u="none" strike="noStrike" cap="none">
              <a:solidFill>
                <a:srgbClr val="3F3F3F"/>
              </a:solidFill>
              <a:latin typeface="Calibri"/>
              <a:ea typeface="Calibri"/>
              <a:cs typeface="Calibri"/>
              <a:sym typeface="Calibri"/>
            </a:endParaRPr>
          </a:p>
          <a:p>
            <a:pPr marL="0" marR="0" lvl="0" indent="0" algn="l" rtl="0">
              <a:lnSpc>
                <a:spcPct val="90000"/>
              </a:lnSpc>
              <a:spcBef>
                <a:spcPts val="400"/>
              </a:spcBef>
              <a:spcAft>
                <a:spcPts val="0"/>
              </a:spcAft>
              <a:buClr>
                <a:srgbClr val="3F3F3F"/>
              </a:buClr>
              <a:buSzPts val="2300"/>
              <a:buFont typeface="Arial"/>
              <a:buNone/>
            </a:pPr>
            <a:endParaRPr sz="2300" b="0" i="0" u="none" strike="noStrike" cap="none">
              <a:solidFill>
                <a:srgbClr val="3F3F3F"/>
              </a:solidFill>
              <a:latin typeface="Calibri"/>
              <a:ea typeface="Calibri"/>
              <a:cs typeface="Calibri"/>
              <a:sym typeface="Calibri"/>
            </a:endParaRPr>
          </a:p>
          <a:p>
            <a:pPr marL="0" marR="0" lvl="0" indent="0" algn="l" rtl="0">
              <a:lnSpc>
                <a:spcPct val="90000"/>
              </a:lnSpc>
              <a:spcBef>
                <a:spcPts val="400"/>
              </a:spcBef>
              <a:spcAft>
                <a:spcPts val="0"/>
              </a:spcAft>
              <a:buClr>
                <a:srgbClr val="3F3F3F"/>
              </a:buClr>
              <a:buSzPts val="2300"/>
              <a:buFont typeface="Arial"/>
              <a:buNone/>
            </a:pPr>
            <a:endParaRPr sz="2300" b="0" i="0" u="none" strike="noStrike" cap="none">
              <a:solidFill>
                <a:srgbClr val="3F3F3F"/>
              </a:solidFill>
              <a:latin typeface="Calibri"/>
              <a:ea typeface="Calibri"/>
              <a:cs typeface="Calibri"/>
              <a:sym typeface="Calibri"/>
            </a:endParaRPr>
          </a:p>
        </p:txBody>
      </p:sp>
      <p:sp>
        <p:nvSpPr>
          <p:cNvPr id="466" name="Google Shape;466;p42"/>
          <p:cNvSpPr txBox="1">
            <a:spLocks noGrp="1"/>
          </p:cNvSpPr>
          <p:nvPr>
            <p:ph type="sldNum" idx="4294967295"/>
          </p:nvPr>
        </p:nvSpPr>
        <p:spPr>
          <a:xfrm>
            <a:off x="9067800" y="6356350"/>
            <a:ext cx="1600200" cy="365100"/>
          </a:xfrm>
          <a:prstGeom prst="rect">
            <a:avLst/>
          </a:prstGeom>
          <a:noFill/>
          <a:ln>
            <a:noFill/>
          </a:ln>
        </p:spPr>
        <p:txBody>
          <a:bodyPr spcFirstLastPara="1" wrap="square" lIns="76200" tIns="38075" rIns="76200" bIns="3807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rgbClr val="888888"/>
                </a:solidFill>
                <a:latin typeface="Garamond"/>
                <a:ea typeface="Garamond"/>
                <a:cs typeface="Garamond"/>
                <a:sym typeface="Garamond"/>
              </a:rPr>
              <a:pPr marL="0" marR="0" lvl="0" indent="0" algn="r" rtl="0">
                <a:lnSpc>
                  <a:spcPct val="100000"/>
                </a:lnSpc>
                <a:spcBef>
                  <a:spcPts val="0"/>
                </a:spcBef>
                <a:spcAft>
                  <a:spcPts val="0"/>
                </a:spcAft>
                <a:buClr>
                  <a:srgbClr val="000000"/>
                </a:buClr>
                <a:buSzPts val="1000"/>
                <a:buFont typeface="Arial"/>
                <a:buNone/>
              </a:pPr>
              <a:t>294</a:t>
            </a:fld>
            <a:endParaRPr sz="1000" b="0" i="0" u="none" strike="noStrike" cap="none">
              <a:solidFill>
                <a:srgbClr val="888888"/>
              </a:solidFill>
              <a:latin typeface="Garamond"/>
              <a:ea typeface="Garamond"/>
              <a:cs typeface="Garamond"/>
              <a:sym typeface="Garamond"/>
            </a:endParaRPr>
          </a:p>
        </p:txBody>
      </p:sp>
      <p:sp>
        <p:nvSpPr>
          <p:cNvPr id="467" name="Google Shape;467;p42"/>
          <p:cNvSpPr/>
          <p:nvPr/>
        </p:nvSpPr>
        <p:spPr>
          <a:xfrm>
            <a:off x="7284132" y="4014000"/>
            <a:ext cx="2430300" cy="1311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76200" tIns="76200" rIns="76200" bIns="76200"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Ubuntu"/>
                <a:ea typeface="Ubuntu"/>
                <a:cs typeface="Ubuntu"/>
                <a:sym typeface="Ubuntu"/>
              </a:rPr>
              <a:t>Can be more efficiently implemented using only two vectors for 𝜋</a:t>
            </a:r>
            <a:r>
              <a:rPr lang="en-US" sz="1600" b="0" i="0" u="none" strike="noStrike" cap="none" baseline="-25000">
                <a:solidFill>
                  <a:srgbClr val="000000"/>
                </a:solidFill>
                <a:latin typeface="Ubuntu"/>
                <a:ea typeface="Ubuntu"/>
                <a:cs typeface="Ubuntu"/>
                <a:sym typeface="Ubuntu"/>
              </a:rPr>
              <a:t>s,i</a:t>
            </a:r>
            <a:r>
              <a:rPr lang="en-US" sz="1600" b="0" i="0" u="none" strike="noStrike" cap="none">
                <a:solidFill>
                  <a:srgbClr val="000000"/>
                </a:solidFill>
                <a:latin typeface="Ubuntu"/>
                <a:ea typeface="Ubuntu"/>
                <a:cs typeface="Ubuntu"/>
                <a:sym typeface="Ubuntu"/>
              </a:rPr>
              <a:t> and 𝜋</a:t>
            </a:r>
            <a:r>
              <a:rPr lang="en-US" sz="1600" b="0" i="0" u="none" strike="noStrike" cap="none" baseline="-25000">
                <a:solidFill>
                  <a:srgbClr val="000000"/>
                </a:solidFill>
                <a:latin typeface="Ubuntu"/>
                <a:ea typeface="Ubuntu"/>
                <a:cs typeface="Ubuntu"/>
                <a:sym typeface="Ubuntu"/>
              </a:rPr>
              <a:t>s,i-1</a:t>
            </a:r>
            <a:endParaRPr sz="1600" b="0" i="0" u="none" strike="noStrike" cap="none" baseline="-25000">
              <a:solidFill>
                <a:srgbClr val="000000"/>
              </a:solidFill>
              <a:latin typeface="Ubuntu"/>
              <a:ea typeface="Ubuntu"/>
              <a:cs typeface="Ubuntu"/>
              <a:sym typeface="Ubuntu"/>
            </a:endParaRPr>
          </a:p>
        </p:txBody>
      </p:sp>
      <p:pic>
        <p:nvPicPr>
          <p:cNvPr id="468" name="Google Shape;468;p42"/>
          <p:cNvPicPr preferRelativeResize="0"/>
          <p:nvPr/>
        </p:nvPicPr>
        <p:blipFill rotWithShape="1">
          <a:blip r:embed="rId3">
            <a:alphaModFix/>
          </a:blip>
          <a:srcRect/>
          <a:stretch/>
        </p:blipFill>
        <p:spPr>
          <a:xfrm>
            <a:off x="3276655" y="3259792"/>
            <a:ext cx="2951438" cy="338418"/>
          </a:xfrm>
          <a:prstGeom prst="rect">
            <a:avLst/>
          </a:prstGeom>
          <a:noFill/>
          <a:ln>
            <a:noFill/>
          </a:ln>
        </p:spPr>
      </p:pic>
    </p:spTree>
    <p:extLst>
      <p:ext uri="{BB962C8B-B14F-4D97-AF65-F5344CB8AC3E}">
        <p14:creationId xmlns:p14="http://schemas.microsoft.com/office/powerpoint/2010/main" val="2538943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7"/>
                                        </p:tgtEl>
                                        <p:attrNameLst>
                                          <p:attrName>style.visibility</p:attrName>
                                        </p:attrNameLst>
                                      </p:cBhvr>
                                      <p:to>
                                        <p:strVal val="visible"/>
                                      </p:to>
                                    </p:set>
                                    <p:animEffect transition="in" filter="fade">
                                      <p:cBhvr>
                                        <p:cTn id="7" dur="1000"/>
                                        <p:tgtEl>
                                          <p:spTgt spid="4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43"/>
          <p:cNvSpPr txBox="1">
            <a:spLocks noGrp="1"/>
          </p:cNvSpPr>
          <p:nvPr>
            <p:ph type="title"/>
          </p:nvPr>
        </p:nvSpPr>
        <p:spPr>
          <a:xfrm>
            <a:off x="2152650" y="365125"/>
            <a:ext cx="7886700" cy="13254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rgbClr val="75114A"/>
              </a:buClr>
              <a:buSzPts val="3700"/>
              <a:buFont typeface="Calibri"/>
              <a:buNone/>
            </a:pPr>
            <a:r>
              <a:rPr lang="en-US" sz="3700" b="0" i="0" u="none" strike="noStrike" cap="none">
                <a:solidFill>
                  <a:srgbClr val="75114A"/>
                </a:solidFill>
                <a:latin typeface="Calibri"/>
                <a:ea typeface="Calibri"/>
                <a:cs typeface="Calibri"/>
                <a:sym typeface="Calibri"/>
              </a:rPr>
              <a:t>Viterbi Algorithm Example - Table</a:t>
            </a:r>
            <a:endParaRPr sz="3700" b="0" i="0" u="none" strike="noStrike" cap="none">
              <a:solidFill>
                <a:srgbClr val="75114A"/>
              </a:solidFill>
              <a:latin typeface="Calibri"/>
              <a:ea typeface="Calibri"/>
              <a:cs typeface="Calibri"/>
              <a:sym typeface="Calibri"/>
            </a:endParaRPr>
          </a:p>
        </p:txBody>
      </p:sp>
      <p:sp>
        <p:nvSpPr>
          <p:cNvPr id="475" name="Google Shape;475;p43"/>
          <p:cNvSpPr txBox="1">
            <a:spLocks noGrp="1"/>
          </p:cNvSpPr>
          <p:nvPr>
            <p:ph type="sldNum" idx="4294967295"/>
          </p:nvPr>
        </p:nvSpPr>
        <p:spPr>
          <a:xfrm>
            <a:off x="9067800" y="6356350"/>
            <a:ext cx="1600200" cy="365100"/>
          </a:xfrm>
          <a:prstGeom prst="rect">
            <a:avLst/>
          </a:prstGeom>
          <a:noFill/>
          <a:ln>
            <a:noFill/>
          </a:ln>
        </p:spPr>
        <p:txBody>
          <a:bodyPr spcFirstLastPara="1" wrap="square" lIns="76200" tIns="38075" rIns="76200" bIns="3807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rgbClr val="888888"/>
                </a:solidFill>
                <a:latin typeface="Garamond"/>
                <a:ea typeface="Garamond"/>
                <a:cs typeface="Garamond"/>
                <a:sym typeface="Garamond"/>
              </a:rPr>
              <a:pPr marL="0" marR="0" lvl="0" indent="0" algn="r" rtl="0">
                <a:lnSpc>
                  <a:spcPct val="100000"/>
                </a:lnSpc>
                <a:spcBef>
                  <a:spcPts val="0"/>
                </a:spcBef>
                <a:spcAft>
                  <a:spcPts val="0"/>
                </a:spcAft>
                <a:buClr>
                  <a:srgbClr val="000000"/>
                </a:buClr>
                <a:buSzPts val="1000"/>
                <a:buFont typeface="Arial"/>
                <a:buNone/>
              </a:pPr>
              <a:t>295</a:t>
            </a:fld>
            <a:endParaRPr sz="1000" b="0" i="0" u="none" strike="noStrike" cap="none">
              <a:solidFill>
                <a:srgbClr val="888888"/>
              </a:solidFill>
              <a:latin typeface="Garamond"/>
              <a:ea typeface="Garamond"/>
              <a:cs typeface="Garamond"/>
              <a:sym typeface="Garamond"/>
            </a:endParaRPr>
          </a:p>
        </p:txBody>
      </p:sp>
      <p:graphicFrame>
        <p:nvGraphicFramePr>
          <p:cNvPr id="476" name="Google Shape;476;p43"/>
          <p:cNvGraphicFramePr/>
          <p:nvPr/>
        </p:nvGraphicFramePr>
        <p:xfrm>
          <a:off x="2268731" y="1620170"/>
          <a:ext cx="3000000" cy="3000000"/>
        </p:xfrm>
        <a:graphic>
          <a:graphicData uri="http://schemas.openxmlformats.org/drawingml/2006/table">
            <a:tbl>
              <a:tblPr>
                <a:noFill/>
              </a:tblPr>
              <a:tblGrid>
                <a:gridCol w="1085850">
                  <a:extLst>
                    <a:ext uri="{9D8B030D-6E8A-4147-A177-3AD203B41FA5}">
                      <a16:colId xmlns:a16="http://schemas.microsoft.com/office/drawing/2014/main" val="20000"/>
                    </a:ext>
                  </a:extLst>
                </a:gridCol>
                <a:gridCol w="1085850">
                  <a:extLst>
                    <a:ext uri="{9D8B030D-6E8A-4147-A177-3AD203B41FA5}">
                      <a16:colId xmlns:a16="http://schemas.microsoft.com/office/drawing/2014/main" val="20001"/>
                    </a:ext>
                  </a:extLst>
                </a:gridCol>
                <a:gridCol w="1085850">
                  <a:extLst>
                    <a:ext uri="{9D8B030D-6E8A-4147-A177-3AD203B41FA5}">
                      <a16:colId xmlns:a16="http://schemas.microsoft.com/office/drawing/2014/main" val="20002"/>
                    </a:ext>
                  </a:extLst>
                </a:gridCol>
                <a:gridCol w="1085850">
                  <a:extLst>
                    <a:ext uri="{9D8B030D-6E8A-4147-A177-3AD203B41FA5}">
                      <a16:colId xmlns:a16="http://schemas.microsoft.com/office/drawing/2014/main" val="20003"/>
                    </a:ext>
                  </a:extLst>
                </a:gridCol>
                <a:gridCol w="1085850">
                  <a:extLst>
                    <a:ext uri="{9D8B030D-6E8A-4147-A177-3AD203B41FA5}">
                      <a16:colId xmlns:a16="http://schemas.microsoft.com/office/drawing/2014/main" val="20004"/>
                    </a:ext>
                  </a:extLst>
                </a:gridCol>
              </a:tblGrid>
              <a:tr h="381000">
                <a:tc>
                  <a:txBody>
                    <a:bodyPr/>
                    <a:lstStyle/>
                    <a:p>
                      <a:pPr marL="0" marR="0" lvl="0" indent="0" algn="ctr" rtl="0">
                        <a:lnSpc>
                          <a:spcPct val="100000"/>
                        </a:lnSpc>
                        <a:spcBef>
                          <a:spcPts val="0"/>
                        </a:spcBef>
                        <a:spcAft>
                          <a:spcPts val="0"/>
                        </a:spcAft>
                        <a:buClr>
                          <a:srgbClr val="000000"/>
                        </a:buClr>
                        <a:buSzPts val="1900"/>
                        <a:buFont typeface="Arial"/>
                        <a:buNone/>
                      </a:pPr>
                      <a:endParaRPr sz="1900" b="1" i="1"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900"/>
                        <a:buFont typeface="Arial"/>
                        <a:buNone/>
                      </a:pPr>
                      <a:r>
                        <a:rPr lang="en-US" sz="1900" b="1" i="1" u="none" strike="noStrike" cap="none">
                          <a:latin typeface="Ubuntu"/>
                          <a:ea typeface="Ubuntu"/>
                          <a:cs typeface="Ubuntu"/>
                          <a:sym typeface="Ubuntu"/>
                        </a:rPr>
                        <a:t>John</a:t>
                      </a:r>
                      <a:endParaRPr sz="1900" b="1" i="1"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900"/>
                        <a:buFont typeface="Arial"/>
                        <a:buNone/>
                      </a:pPr>
                      <a:r>
                        <a:rPr lang="en-US" sz="1900" b="1" i="1" u="none" strike="noStrike" cap="none">
                          <a:latin typeface="Ubuntu"/>
                          <a:ea typeface="Ubuntu"/>
                          <a:cs typeface="Ubuntu"/>
                          <a:sym typeface="Ubuntu"/>
                        </a:rPr>
                        <a:t>cat</a:t>
                      </a:r>
                      <a:endParaRPr sz="1900" b="1" i="1"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900"/>
                        <a:buFont typeface="Arial"/>
                        <a:buNone/>
                      </a:pPr>
                      <a:r>
                        <a:rPr lang="en-US" sz="1900" b="1" i="1" u="none" strike="noStrike" cap="none">
                          <a:latin typeface="Ubuntu"/>
                          <a:ea typeface="Ubuntu"/>
                          <a:cs typeface="Ubuntu"/>
                          <a:sym typeface="Ubuntu"/>
                        </a:rPr>
                        <a:t>has</a:t>
                      </a:r>
                      <a:endParaRPr sz="1900" b="1" i="1"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900"/>
                        <a:buFont typeface="Arial"/>
                        <a:buNone/>
                      </a:pPr>
                      <a:r>
                        <a:rPr lang="en-US" sz="1900" b="1" i="1" u="none" strike="noStrike" cap="none">
                          <a:latin typeface="Ubuntu"/>
                          <a:ea typeface="Ubuntu"/>
                          <a:cs typeface="Ubuntu"/>
                          <a:sym typeface="Ubuntu"/>
                        </a:rPr>
                        <a:t>a</a:t>
                      </a:r>
                      <a:endParaRPr sz="1900" b="1" i="1" u="none" strike="noStrike" cap="none">
                        <a:latin typeface="Ubuntu"/>
                        <a:ea typeface="Ubuntu"/>
                        <a:cs typeface="Ubuntu"/>
                        <a:sym typeface="Ubuntu"/>
                      </a:endParaRPr>
                    </a:p>
                  </a:txBody>
                  <a:tcPr marL="68575" marR="68575" marT="91425" marB="91425"/>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900"/>
                        <a:buFont typeface="Arial"/>
                        <a:buNone/>
                      </a:pPr>
                      <a:r>
                        <a:rPr lang="en-US" sz="1900" b="1" u="none" strike="noStrike" cap="none">
                          <a:latin typeface="Ubuntu"/>
                          <a:ea typeface="Ubuntu"/>
                          <a:cs typeface="Ubuntu"/>
                          <a:sym typeface="Ubuntu"/>
                        </a:rPr>
                        <a:t>N</a:t>
                      </a:r>
                      <a:endParaRPr sz="1900" b="1"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0.3</a:t>
                      </a:r>
                      <a:endParaRPr sz="1900"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0.3</a:t>
                      </a:r>
                      <a:endParaRPr sz="1900"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0.1</a:t>
                      </a:r>
                      <a:endParaRPr sz="1900"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0.3</a:t>
                      </a:r>
                      <a:endParaRPr sz="1900" u="none" strike="noStrike" cap="none">
                        <a:latin typeface="Ubuntu"/>
                        <a:ea typeface="Ubuntu"/>
                        <a:cs typeface="Ubuntu"/>
                        <a:sym typeface="Ubuntu"/>
                      </a:endParaRPr>
                    </a:p>
                  </a:txBody>
                  <a:tcPr marL="68575" marR="68575" marT="91425" marB="91425"/>
                </a:tc>
                <a:extLst>
                  <a:ext uri="{0D108BD9-81ED-4DB2-BD59-A6C34878D82A}">
                    <a16:rowId xmlns:a16="http://schemas.microsoft.com/office/drawing/2014/main" val="10001"/>
                  </a:ext>
                </a:extLst>
              </a:tr>
              <a:tr h="381000">
                <a:tc>
                  <a:txBody>
                    <a:bodyPr/>
                    <a:lstStyle/>
                    <a:p>
                      <a:pPr marL="0" marR="0" lvl="0" indent="0" algn="ctr" rtl="0">
                        <a:lnSpc>
                          <a:spcPct val="100000"/>
                        </a:lnSpc>
                        <a:spcBef>
                          <a:spcPts val="0"/>
                        </a:spcBef>
                        <a:spcAft>
                          <a:spcPts val="0"/>
                        </a:spcAft>
                        <a:buClr>
                          <a:srgbClr val="000000"/>
                        </a:buClr>
                        <a:buSzPts val="1900"/>
                        <a:buFont typeface="Arial"/>
                        <a:buNone/>
                      </a:pPr>
                      <a:r>
                        <a:rPr lang="en-US" sz="1900" b="1" u="none" strike="noStrike" cap="none">
                          <a:latin typeface="Ubuntu"/>
                          <a:ea typeface="Ubuntu"/>
                          <a:cs typeface="Ubuntu"/>
                          <a:sym typeface="Ubuntu"/>
                        </a:rPr>
                        <a:t>V</a:t>
                      </a:r>
                      <a:endParaRPr sz="1900" b="1"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0.1</a:t>
                      </a:r>
                      <a:endParaRPr sz="1900"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0.1</a:t>
                      </a:r>
                      <a:endParaRPr sz="1900"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0.7</a:t>
                      </a:r>
                      <a:endParaRPr sz="1900"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0.1</a:t>
                      </a:r>
                      <a:endParaRPr sz="1900" u="none" strike="noStrike" cap="none">
                        <a:latin typeface="Ubuntu"/>
                        <a:ea typeface="Ubuntu"/>
                        <a:cs typeface="Ubuntu"/>
                        <a:sym typeface="Ubuntu"/>
                      </a:endParaRPr>
                    </a:p>
                  </a:txBody>
                  <a:tcPr marL="68575" marR="68575" marT="91425" marB="91425"/>
                </a:tc>
                <a:extLst>
                  <a:ext uri="{0D108BD9-81ED-4DB2-BD59-A6C34878D82A}">
                    <a16:rowId xmlns:a16="http://schemas.microsoft.com/office/drawing/2014/main" val="10002"/>
                  </a:ext>
                </a:extLst>
              </a:tr>
            </a:tbl>
          </a:graphicData>
        </a:graphic>
      </p:graphicFrame>
      <p:graphicFrame>
        <p:nvGraphicFramePr>
          <p:cNvPr id="477" name="Google Shape;477;p43"/>
          <p:cNvGraphicFramePr/>
          <p:nvPr/>
        </p:nvGraphicFramePr>
        <p:xfrm>
          <a:off x="2268731" y="3424266"/>
          <a:ext cx="3000000" cy="3000000"/>
        </p:xfrm>
        <a:graphic>
          <a:graphicData uri="http://schemas.openxmlformats.org/drawingml/2006/table">
            <a:tbl>
              <a:tblPr>
                <a:noFill/>
              </a:tblPr>
              <a:tblGrid>
                <a:gridCol w="1266125">
                  <a:extLst>
                    <a:ext uri="{9D8B030D-6E8A-4147-A177-3AD203B41FA5}">
                      <a16:colId xmlns:a16="http://schemas.microsoft.com/office/drawing/2014/main" val="20000"/>
                    </a:ext>
                  </a:extLst>
                </a:gridCol>
                <a:gridCol w="1266125">
                  <a:extLst>
                    <a:ext uri="{9D8B030D-6E8A-4147-A177-3AD203B41FA5}">
                      <a16:colId xmlns:a16="http://schemas.microsoft.com/office/drawing/2014/main" val="20001"/>
                    </a:ext>
                  </a:extLst>
                </a:gridCol>
                <a:gridCol w="1266125">
                  <a:extLst>
                    <a:ext uri="{9D8B030D-6E8A-4147-A177-3AD203B41FA5}">
                      <a16:colId xmlns:a16="http://schemas.microsoft.com/office/drawing/2014/main" val="20002"/>
                    </a:ext>
                  </a:extLst>
                </a:gridCol>
              </a:tblGrid>
              <a:tr h="470625">
                <a:tc>
                  <a:txBody>
                    <a:bodyPr/>
                    <a:lstStyle/>
                    <a:p>
                      <a:pPr marL="0" marR="0" lvl="0" indent="0" algn="ctr" rtl="0">
                        <a:lnSpc>
                          <a:spcPct val="100000"/>
                        </a:lnSpc>
                        <a:spcBef>
                          <a:spcPts val="0"/>
                        </a:spcBef>
                        <a:spcAft>
                          <a:spcPts val="0"/>
                        </a:spcAft>
                        <a:buClr>
                          <a:srgbClr val="000000"/>
                        </a:buClr>
                        <a:buSzPts val="1900"/>
                        <a:buFont typeface="Arial"/>
                        <a:buNone/>
                      </a:pPr>
                      <a:endParaRPr sz="1900" b="1"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900"/>
                        <a:buFont typeface="Arial"/>
                        <a:buNone/>
                      </a:pPr>
                      <a:r>
                        <a:rPr lang="en-US" sz="1900" b="1" u="none" strike="noStrike" cap="none">
                          <a:latin typeface="Ubuntu"/>
                          <a:ea typeface="Ubuntu"/>
                          <a:cs typeface="Ubuntu"/>
                          <a:sym typeface="Ubuntu"/>
                        </a:rPr>
                        <a:t>p(N|.)</a:t>
                      </a:r>
                      <a:endParaRPr sz="1900" b="1"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900"/>
                        <a:buFont typeface="Arial"/>
                        <a:buNone/>
                      </a:pPr>
                      <a:r>
                        <a:rPr lang="en-US" sz="1900" b="1" u="none" strike="noStrike" cap="none">
                          <a:latin typeface="Ubuntu"/>
                          <a:ea typeface="Ubuntu"/>
                          <a:cs typeface="Ubuntu"/>
                          <a:sym typeface="Ubuntu"/>
                        </a:rPr>
                        <a:t>p(V|.)</a:t>
                      </a:r>
                      <a:endParaRPr sz="1900" b="1" u="none" strike="noStrike" cap="none">
                        <a:latin typeface="Ubuntu"/>
                        <a:ea typeface="Ubuntu"/>
                        <a:cs typeface="Ubuntu"/>
                        <a:sym typeface="Ubuntu"/>
                      </a:endParaRPr>
                    </a:p>
                  </a:txBody>
                  <a:tcPr marL="68575" marR="68575" marT="91425" marB="91425"/>
                </a:tc>
                <a:extLst>
                  <a:ext uri="{0D108BD9-81ED-4DB2-BD59-A6C34878D82A}">
                    <a16:rowId xmlns:a16="http://schemas.microsoft.com/office/drawing/2014/main" val="10000"/>
                  </a:ext>
                </a:extLst>
              </a:tr>
              <a:tr h="470625">
                <a:tc>
                  <a:txBody>
                    <a:bodyPr/>
                    <a:lstStyle/>
                    <a:p>
                      <a:pPr marL="0" marR="0" lvl="0" indent="0" algn="ctr" rtl="0">
                        <a:lnSpc>
                          <a:spcPct val="100000"/>
                        </a:lnSpc>
                        <a:spcBef>
                          <a:spcPts val="0"/>
                        </a:spcBef>
                        <a:spcAft>
                          <a:spcPts val="0"/>
                        </a:spcAft>
                        <a:buClr>
                          <a:srgbClr val="000000"/>
                        </a:buClr>
                        <a:buSzPts val="1900"/>
                        <a:buFont typeface="Arial"/>
                        <a:buNone/>
                      </a:pPr>
                      <a:r>
                        <a:rPr lang="en-US" sz="1900" b="1" u="none" strike="noStrike" cap="none">
                          <a:latin typeface="Ubuntu"/>
                          <a:ea typeface="Ubuntu"/>
                          <a:cs typeface="Ubuntu"/>
                          <a:sym typeface="Ubuntu"/>
                        </a:rPr>
                        <a:t>N</a:t>
                      </a:r>
                      <a:endParaRPr sz="1900" b="1"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0.7</a:t>
                      </a:r>
                      <a:endParaRPr sz="1900"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0.3</a:t>
                      </a:r>
                      <a:endParaRPr sz="1900" u="none" strike="noStrike" cap="none">
                        <a:latin typeface="Ubuntu"/>
                        <a:ea typeface="Ubuntu"/>
                        <a:cs typeface="Ubuntu"/>
                        <a:sym typeface="Ubuntu"/>
                      </a:endParaRPr>
                    </a:p>
                  </a:txBody>
                  <a:tcPr marL="68575" marR="68575" marT="91425" marB="91425"/>
                </a:tc>
                <a:extLst>
                  <a:ext uri="{0D108BD9-81ED-4DB2-BD59-A6C34878D82A}">
                    <a16:rowId xmlns:a16="http://schemas.microsoft.com/office/drawing/2014/main" val="10001"/>
                  </a:ext>
                </a:extLst>
              </a:tr>
              <a:tr h="470625">
                <a:tc>
                  <a:txBody>
                    <a:bodyPr/>
                    <a:lstStyle/>
                    <a:p>
                      <a:pPr marL="0" marR="0" lvl="0" indent="0" algn="ctr" rtl="0">
                        <a:lnSpc>
                          <a:spcPct val="100000"/>
                        </a:lnSpc>
                        <a:spcBef>
                          <a:spcPts val="0"/>
                        </a:spcBef>
                        <a:spcAft>
                          <a:spcPts val="0"/>
                        </a:spcAft>
                        <a:buClr>
                          <a:srgbClr val="000000"/>
                        </a:buClr>
                        <a:buSzPts val="1900"/>
                        <a:buFont typeface="Arial"/>
                        <a:buNone/>
                      </a:pPr>
                      <a:r>
                        <a:rPr lang="en-US" sz="1900" b="1" u="none" strike="noStrike" cap="none">
                          <a:latin typeface="Ubuntu"/>
                          <a:ea typeface="Ubuntu"/>
                          <a:cs typeface="Ubuntu"/>
                          <a:sym typeface="Ubuntu"/>
                        </a:rPr>
                        <a:t>V</a:t>
                      </a:r>
                      <a:endParaRPr sz="1900" b="1"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0.5</a:t>
                      </a:r>
                      <a:endParaRPr sz="1900"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0.5</a:t>
                      </a:r>
                      <a:endParaRPr sz="1900" u="none" strike="noStrike" cap="none">
                        <a:latin typeface="Ubuntu"/>
                        <a:ea typeface="Ubuntu"/>
                        <a:cs typeface="Ubuntu"/>
                        <a:sym typeface="Ubuntu"/>
                      </a:endParaRPr>
                    </a:p>
                  </a:txBody>
                  <a:tcPr marL="68575" marR="68575" marT="91425" marB="91425"/>
                </a:tc>
                <a:extLst>
                  <a:ext uri="{0D108BD9-81ED-4DB2-BD59-A6C34878D82A}">
                    <a16:rowId xmlns:a16="http://schemas.microsoft.com/office/drawing/2014/main" val="10002"/>
                  </a:ext>
                </a:extLst>
              </a:tr>
              <a:tr h="470625">
                <a:tc>
                  <a:txBody>
                    <a:bodyPr/>
                    <a:lstStyle/>
                    <a:p>
                      <a:pPr marL="0" marR="0" lvl="0" indent="0" algn="ctr" rtl="0">
                        <a:lnSpc>
                          <a:spcPct val="100000"/>
                        </a:lnSpc>
                        <a:spcBef>
                          <a:spcPts val="0"/>
                        </a:spcBef>
                        <a:spcAft>
                          <a:spcPts val="0"/>
                        </a:spcAft>
                        <a:buClr>
                          <a:srgbClr val="000000"/>
                        </a:buClr>
                        <a:buSzPts val="1900"/>
                        <a:buFont typeface="Arial"/>
                        <a:buNone/>
                      </a:pPr>
                      <a:r>
                        <a:rPr lang="en-US" sz="1900" b="1" u="none" strike="noStrike" cap="none">
                          <a:latin typeface="Ubuntu"/>
                          <a:ea typeface="Ubuntu"/>
                          <a:cs typeface="Ubuntu"/>
                          <a:sym typeface="Ubuntu"/>
                        </a:rPr>
                        <a:t>Start</a:t>
                      </a:r>
                      <a:endParaRPr sz="1900" b="1"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0.9</a:t>
                      </a:r>
                      <a:endParaRPr sz="1900"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0.1</a:t>
                      </a:r>
                      <a:endParaRPr sz="1900" u="none" strike="noStrike" cap="none">
                        <a:latin typeface="Ubuntu"/>
                        <a:ea typeface="Ubuntu"/>
                        <a:cs typeface="Ubuntu"/>
                        <a:sym typeface="Ubuntu"/>
                      </a:endParaRPr>
                    </a:p>
                  </a:txBody>
                  <a:tcPr marL="68575" marR="68575" marT="91425" marB="91425"/>
                </a:tc>
                <a:extLst>
                  <a:ext uri="{0D108BD9-81ED-4DB2-BD59-A6C34878D82A}">
                    <a16:rowId xmlns:a16="http://schemas.microsoft.com/office/drawing/2014/main" val="10003"/>
                  </a:ext>
                </a:extLst>
              </a:tr>
            </a:tbl>
          </a:graphicData>
        </a:graphic>
      </p:graphicFrame>
      <p:sp>
        <p:nvSpPr>
          <p:cNvPr id="478" name="Google Shape;478;p43"/>
          <p:cNvSpPr/>
          <p:nvPr/>
        </p:nvSpPr>
        <p:spPr>
          <a:xfrm>
            <a:off x="7014102" y="3947316"/>
            <a:ext cx="1890600" cy="83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76200" tIns="76200" rIns="76200" bIns="76200" anchor="ctr" anchorCtr="0">
            <a:noAutofit/>
          </a:bodyPr>
          <a:lstStyle/>
          <a:p>
            <a:pPr marL="0" marR="0" lvl="0" indent="0" algn="ctr" rtl="0">
              <a:lnSpc>
                <a:spcPct val="100000"/>
              </a:lnSpc>
              <a:spcBef>
                <a:spcPts val="0"/>
              </a:spcBef>
              <a:spcAft>
                <a:spcPts val="0"/>
              </a:spcAft>
              <a:buNone/>
            </a:pPr>
            <a:r>
              <a:rPr lang="en-US" sz="2000" b="0" i="1" u="none" strike="noStrike" cap="none">
                <a:solidFill>
                  <a:srgbClr val="000000"/>
                </a:solidFill>
                <a:latin typeface="Ubuntu"/>
                <a:ea typeface="Ubuntu"/>
                <a:cs typeface="Ubuntu"/>
                <a:sym typeface="Ubuntu"/>
              </a:rPr>
              <a:t>“John has”</a:t>
            </a:r>
            <a:endParaRPr sz="2000" b="0" i="1" u="none" strike="noStrike" cap="none">
              <a:solidFill>
                <a:srgbClr val="000000"/>
              </a:solidFill>
              <a:latin typeface="Ubuntu"/>
              <a:ea typeface="Ubuntu"/>
              <a:cs typeface="Ubuntu"/>
              <a:sym typeface="Ubuntu"/>
            </a:endParaRPr>
          </a:p>
        </p:txBody>
      </p:sp>
    </p:spTree>
    <p:extLst>
      <p:ext uri="{BB962C8B-B14F-4D97-AF65-F5344CB8AC3E}">
        <p14:creationId xmlns:p14="http://schemas.microsoft.com/office/powerpoint/2010/main" val="36428101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4"/>
          <p:cNvSpPr txBox="1">
            <a:spLocks noGrp="1"/>
          </p:cNvSpPr>
          <p:nvPr>
            <p:ph type="title"/>
          </p:nvPr>
        </p:nvSpPr>
        <p:spPr>
          <a:xfrm>
            <a:off x="2152650" y="365125"/>
            <a:ext cx="7886700" cy="13254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rgbClr val="75114A"/>
              </a:buClr>
              <a:buSzPts val="3700"/>
              <a:buFont typeface="Calibri"/>
              <a:buNone/>
            </a:pPr>
            <a:r>
              <a:rPr lang="en-US" sz="3700" b="0" i="0" u="none" strike="noStrike" cap="none">
                <a:solidFill>
                  <a:srgbClr val="75114A"/>
                </a:solidFill>
                <a:latin typeface="Calibri"/>
                <a:ea typeface="Calibri"/>
                <a:cs typeface="Calibri"/>
                <a:sym typeface="Calibri"/>
              </a:rPr>
              <a:t>Viterbi Algorithm Example</a:t>
            </a:r>
            <a:endParaRPr sz="3700" b="0" i="0" u="none" strike="noStrike" cap="none">
              <a:solidFill>
                <a:srgbClr val="75114A"/>
              </a:solidFill>
              <a:latin typeface="Calibri"/>
              <a:ea typeface="Calibri"/>
              <a:cs typeface="Calibri"/>
              <a:sym typeface="Calibri"/>
            </a:endParaRPr>
          </a:p>
        </p:txBody>
      </p:sp>
      <p:sp>
        <p:nvSpPr>
          <p:cNvPr id="485" name="Google Shape;485;p44"/>
          <p:cNvSpPr txBox="1">
            <a:spLocks noGrp="1"/>
          </p:cNvSpPr>
          <p:nvPr>
            <p:ph type="body" idx="1"/>
          </p:nvPr>
        </p:nvSpPr>
        <p:spPr>
          <a:xfrm>
            <a:off x="2152650" y="1484785"/>
            <a:ext cx="7886700" cy="4154100"/>
          </a:xfrm>
          <a:prstGeom prst="rect">
            <a:avLst/>
          </a:prstGeom>
          <a:noFill/>
          <a:ln>
            <a:noFill/>
          </a:ln>
        </p:spPr>
        <p:txBody>
          <a:bodyPr spcFirstLastPara="1" wrap="square" lIns="76200" tIns="76200" rIns="76200" bIns="76200" anchor="t" anchorCtr="0">
            <a:noAutofit/>
          </a:bodyPr>
          <a:lstStyle/>
          <a:p>
            <a:pPr marL="292100" marR="0" lvl="0" indent="-190500" algn="l" rtl="0">
              <a:lnSpc>
                <a:spcPct val="90000"/>
              </a:lnSpc>
              <a:spcBef>
                <a:spcPts val="4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Previous state (i=0)</a:t>
            </a: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rgbClr val="3F3F3F"/>
              </a:buClr>
              <a:buSzPts val="2300"/>
              <a:buFont typeface="Arial"/>
              <a:buNone/>
            </a:pP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rgbClr val="3F3F3F"/>
              </a:buClr>
              <a:buSzPts val="2300"/>
              <a:buFont typeface="Arial"/>
              <a:buNone/>
            </a:pP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rgbClr val="3F3F3F"/>
              </a:buClr>
              <a:buSzPts val="2300"/>
              <a:buFont typeface="Arial"/>
              <a:buNone/>
            </a:pP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rgbClr val="3F3F3F"/>
              </a:buClr>
              <a:buSzPts val="2300"/>
              <a:buFont typeface="Arial"/>
              <a:buNone/>
            </a:pP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rgbClr val="3F3F3F"/>
              </a:buClr>
              <a:buSzPts val="2300"/>
              <a:buFont typeface="Arial"/>
              <a:buNone/>
            </a:pP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Next state (i=1)</a:t>
            </a:r>
            <a:endParaRPr sz="2300" b="0" i="0" u="none" strike="noStrike" cap="none">
              <a:solidFill>
                <a:srgbClr val="3F3F3F"/>
              </a:solidFill>
              <a:latin typeface="Calibri"/>
              <a:ea typeface="Calibri"/>
              <a:cs typeface="Calibri"/>
              <a:sym typeface="Calibri"/>
            </a:endParaRPr>
          </a:p>
        </p:txBody>
      </p:sp>
      <p:sp>
        <p:nvSpPr>
          <p:cNvPr id="486" name="Google Shape;486;p44"/>
          <p:cNvSpPr txBox="1">
            <a:spLocks noGrp="1"/>
          </p:cNvSpPr>
          <p:nvPr>
            <p:ph type="sldNum" idx="4294967295"/>
          </p:nvPr>
        </p:nvSpPr>
        <p:spPr>
          <a:xfrm>
            <a:off x="9067800" y="6356350"/>
            <a:ext cx="1600200" cy="365100"/>
          </a:xfrm>
          <a:prstGeom prst="rect">
            <a:avLst/>
          </a:prstGeom>
          <a:noFill/>
          <a:ln>
            <a:noFill/>
          </a:ln>
        </p:spPr>
        <p:txBody>
          <a:bodyPr spcFirstLastPara="1" wrap="square" lIns="76200" tIns="38075" rIns="76200" bIns="3807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rgbClr val="888888"/>
                </a:solidFill>
                <a:latin typeface="Garamond"/>
                <a:ea typeface="Garamond"/>
                <a:cs typeface="Garamond"/>
                <a:sym typeface="Garamond"/>
              </a:rPr>
              <a:pPr marL="0" marR="0" lvl="0" indent="0" algn="r" rtl="0">
                <a:lnSpc>
                  <a:spcPct val="100000"/>
                </a:lnSpc>
                <a:spcBef>
                  <a:spcPts val="0"/>
                </a:spcBef>
                <a:spcAft>
                  <a:spcPts val="0"/>
                </a:spcAft>
                <a:buClr>
                  <a:srgbClr val="000000"/>
                </a:buClr>
                <a:buSzPts val="1000"/>
                <a:buFont typeface="Arial"/>
                <a:buNone/>
              </a:pPr>
              <a:t>296</a:t>
            </a:fld>
            <a:endParaRPr sz="1000" b="0" i="0" u="none" strike="noStrike" cap="none">
              <a:solidFill>
                <a:srgbClr val="888888"/>
              </a:solidFill>
              <a:latin typeface="Garamond"/>
              <a:ea typeface="Garamond"/>
              <a:cs typeface="Garamond"/>
              <a:sym typeface="Garamond"/>
            </a:endParaRPr>
          </a:p>
        </p:txBody>
      </p:sp>
      <p:graphicFrame>
        <p:nvGraphicFramePr>
          <p:cNvPr id="487" name="Google Shape;487;p44"/>
          <p:cNvGraphicFramePr/>
          <p:nvPr/>
        </p:nvGraphicFramePr>
        <p:xfrm>
          <a:off x="3870488" y="2132856"/>
          <a:ext cx="3000000" cy="3000000"/>
        </p:xfrm>
        <a:graphic>
          <a:graphicData uri="http://schemas.openxmlformats.org/drawingml/2006/table">
            <a:tbl>
              <a:tblPr>
                <a:noFill/>
              </a:tblPr>
              <a:tblGrid>
                <a:gridCol w="767350">
                  <a:extLst>
                    <a:ext uri="{9D8B030D-6E8A-4147-A177-3AD203B41FA5}">
                      <a16:colId xmlns:a16="http://schemas.microsoft.com/office/drawing/2014/main" val="20000"/>
                    </a:ext>
                  </a:extLst>
                </a:gridCol>
                <a:gridCol w="648075">
                  <a:extLst>
                    <a:ext uri="{9D8B030D-6E8A-4147-A177-3AD203B41FA5}">
                      <a16:colId xmlns:a16="http://schemas.microsoft.com/office/drawing/2014/main" val="20001"/>
                    </a:ext>
                  </a:extLst>
                </a:gridCol>
                <a:gridCol w="702075">
                  <a:extLst>
                    <a:ext uri="{9D8B030D-6E8A-4147-A177-3AD203B41FA5}">
                      <a16:colId xmlns:a16="http://schemas.microsoft.com/office/drawing/2014/main" val="20002"/>
                    </a:ext>
                  </a:extLst>
                </a:gridCol>
              </a:tblGrid>
              <a:tr h="381000">
                <a:tc>
                  <a:txBody>
                    <a:bodyPr/>
                    <a:lstStyle/>
                    <a:p>
                      <a:pPr marL="0" marR="0" lvl="0" indent="0" algn="l" rtl="0">
                        <a:lnSpc>
                          <a:spcPct val="100000"/>
                        </a:lnSpc>
                        <a:spcBef>
                          <a:spcPts val="0"/>
                        </a:spcBef>
                        <a:spcAft>
                          <a:spcPts val="0"/>
                        </a:spcAft>
                        <a:buClr>
                          <a:srgbClr val="000000"/>
                        </a:buClr>
                        <a:buSzPts val="1900"/>
                        <a:buFont typeface="Arial"/>
                        <a:buNone/>
                      </a:pPr>
                      <a:r>
                        <a:rPr lang="en-US" sz="1900" b="1" u="none" strike="noStrike" cap="none">
                          <a:latin typeface="Ubuntu"/>
                          <a:ea typeface="Ubuntu"/>
                          <a:cs typeface="Ubuntu"/>
                          <a:sym typeface="Ubuntu"/>
                        </a:rPr>
                        <a:t>Start</a:t>
                      </a:r>
                      <a:endParaRPr sz="1900" b="1" u="none" strike="noStrike" cap="none">
                        <a:latin typeface="Ubuntu"/>
                        <a:ea typeface="Ubuntu"/>
                        <a:cs typeface="Ubuntu"/>
                        <a:sym typeface="Ubuntu"/>
                      </a:endParaRPr>
                    </a:p>
                  </a:txBody>
                  <a:tcPr marL="68575" marR="68575" marT="91425" marB="91425"/>
                </a:tc>
                <a:tc>
                  <a:txBody>
                    <a:bodyPr/>
                    <a:lstStyle/>
                    <a:p>
                      <a:pPr marL="0" marR="0" lvl="0" indent="0" algn="l" rtl="0">
                        <a:lnSpc>
                          <a:spcPct val="100000"/>
                        </a:lnSpc>
                        <a:spcBef>
                          <a:spcPts val="0"/>
                        </a:spcBef>
                        <a:spcAft>
                          <a:spcPts val="0"/>
                        </a:spcAft>
                        <a:buClr>
                          <a:srgbClr val="000000"/>
                        </a:buClr>
                        <a:buSzPts val="1900"/>
                        <a:buFont typeface="Arial"/>
                        <a:buNone/>
                      </a:pPr>
                      <a:r>
                        <a:rPr lang="en-US" sz="1900" b="1" u="none" strike="noStrike" cap="none">
                          <a:latin typeface="Ubuntu"/>
                          <a:ea typeface="Ubuntu"/>
                          <a:cs typeface="Ubuntu"/>
                          <a:sym typeface="Ubuntu"/>
                        </a:rPr>
                        <a:t>N</a:t>
                      </a:r>
                      <a:endParaRPr sz="1900" b="1" u="none" strike="noStrike" cap="none">
                        <a:latin typeface="Ubuntu"/>
                        <a:ea typeface="Ubuntu"/>
                        <a:cs typeface="Ubuntu"/>
                        <a:sym typeface="Ubuntu"/>
                      </a:endParaRPr>
                    </a:p>
                  </a:txBody>
                  <a:tcPr marL="68575" marR="68575" marT="91425" marB="91425"/>
                </a:tc>
                <a:tc>
                  <a:txBody>
                    <a:bodyPr/>
                    <a:lstStyle/>
                    <a:p>
                      <a:pPr marL="0" marR="0" lvl="0" indent="0" algn="l" rtl="0">
                        <a:lnSpc>
                          <a:spcPct val="100000"/>
                        </a:lnSpc>
                        <a:spcBef>
                          <a:spcPts val="0"/>
                        </a:spcBef>
                        <a:spcAft>
                          <a:spcPts val="0"/>
                        </a:spcAft>
                        <a:buClr>
                          <a:srgbClr val="000000"/>
                        </a:buClr>
                        <a:buSzPts val="1900"/>
                        <a:buFont typeface="Arial"/>
                        <a:buNone/>
                      </a:pPr>
                      <a:r>
                        <a:rPr lang="en-US" sz="1900" b="1" u="none" strike="noStrike" cap="none">
                          <a:latin typeface="Ubuntu"/>
                          <a:ea typeface="Ubuntu"/>
                          <a:cs typeface="Ubuntu"/>
                          <a:sym typeface="Ubuntu"/>
                        </a:rPr>
                        <a:t>V</a:t>
                      </a:r>
                      <a:endParaRPr sz="1900" b="1" u="none" strike="noStrike" cap="none">
                        <a:latin typeface="Ubuntu"/>
                        <a:ea typeface="Ubuntu"/>
                        <a:cs typeface="Ubuntu"/>
                        <a:sym typeface="Ubuntu"/>
                      </a:endParaRPr>
                    </a:p>
                  </a:txBody>
                  <a:tcPr marL="68575" marR="68575" marT="91425" marB="91425"/>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1.0</a:t>
                      </a:r>
                      <a:endParaRPr sz="1900" u="none" strike="noStrike" cap="none">
                        <a:latin typeface="Ubuntu"/>
                        <a:ea typeface="Ubuntu"/>
                        <a:cs typeface="Ubuntu"/>
                        <a:sym typeface="Ubuntu"/>
                      </a:endParaRPr>
                    </a:p>
                  </a:txBody>
                  <a:tcPr marL="68575" marR="68575" marT="91425" marB="91425"/>
                </a:tc>
                <a:tc>
                  <a:txBody>
                    <a:bodyPr/>
                    <a:lstStyle/>
                    <a:p>
                      <a:pPr marL="0" marR="0" lvl="0" indent="0" algn="l"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0.0</a:t>
                      </a:r>
                      <a:endParaRPr sz="1900" u="none" strike="noStrike" cap="none">
                        <a:latin typeface="Ubuntu"/>
                        <a:ea typeface="Ubuntu"/>
                        <a:cs typeface="Ubuntu"/>
                        <a:sym typeface="Ubuntu"/>
                      </a:endParaRPr>
                    </a:p>
                  </a:txBody>
                  <a:tcPr marL="68575" marR="68575" marT="91425" marB="91425"/>
                </a:tc>
                <a:tc>
                  <a:txBody>
                    <a:bodyPr/>
                    <a:lstStyle/>
                    <a:p>
                      <a:pPr marL="0" marR="0" lvl="0" indent="0" algn="l"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0.0</a:t>
                      </a:r>
                      <a:endParaRPr sz="1900" u="none" strike="noStrike" cap="none">
                        <a:latin typeface="Ubuntu"/>
                        <a:ea typeface="Ubuntu"/>
                        <a:cs typeface="Ubuntu"/>
                        <a:sym typeface="Ubuntu"/>
                      </a:endParaRPr>
                    </a:p>
                  </a:txBody>
                  <a:tcPr marL="68575" marR="68575" marT="91425" marB="91425"/>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a:t>
                      </a:r>
                      <a:endParaRPr sz="1900" u="none" strike="noStrike" cap="none">
                        <a:latin typeface="Ubuntu"/>
                        <a:ea typeface="Ubuntu"/>
                        <a:cs typeface="Ubuntu"/>
                        <a:sym typeface="Ubuntu"/>
                      </a:endParaRPr>
                    </a:p>
                  </a:txBody>
                  <a:tcPr marL="68575" marR="68575" marT="91425" marB="91425"/>
                </a:tc>
                <a:tc>
                  <a:txBody>
                    <a:bodyPr/>
                    <a:lstStyle/>
                    <a:p>
                      <a:pPr marL="0" marR="0" lvl="0" indent="0" algn="l"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a:t>
                      </a:r>
                      <a:endParaRPr sz="1900" u="none" strike="noStrike" cap="none">
                        <a:latin typeface="Ubuntu"/>
                        <a:ea typeface="Ubuntu"/>
                        <a:cs typeface="Ubuntu"/>
                        <a:sym typeface="Ubuntu"/>
                      </a:endParaRPr>
                    </a:p>
                  </a:txBody>
                  <a:tcPr marL="68575" marR="68575" marT="91425" marB="91425"/>
                </a:tc>
                <a:tc>
                  <a:txBody>
                    <a:bodyPr/>
                    <a:lstStyle/>
                    <a:p>
                      <a:pPr marL="0" marR="0" lvl="0" indent="0" algn="l"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a:t>
                      </a:r>
                      <a:endParaRPr sz="1900" u="none" strike="noStrike" cap="none">
                        <a:latin typeface="Ubuntu"/>
                        <a:ea typeface="Ubuntu"/>
                        <a:cs typeface="Ubuntu"/>
                        <a:sym typeface="Ubuntu"/>
                      </a:endParaRPr>
                    </a:p>
                  </a:txBody>
                  <a:tcPr marL="68575" marR="68575" marT="91425" marB="91425"/>
                </a:tc>
                <a:extLst>
                  <a:ext uri="{0D108BD9-81ED-4DB2-BD59-A6C34878D82A}">
                    <a16:rowId xmlns:a16="http://schemas.microsoft.com/office/drawing/2014/main" val="10002"/>
                  </a:ext>
                </a:extLst>
              </a:tr>
            </a:tbl>
          </a:graphicData>
        </a:graphic>
      </p:graphicFrame>
      <p:graphicFrame>
        <p:nvGraphicFramePr>
          <p:cNvPr id="488" name="Google Shape;488;p44"/>
          <p:cNvGraphicFramePr/>
          <p:nvPr/>
        </p:nvGraphicFramePr>
        <p:xfrm>
          <a:off x="2152638" y="4365104"/>
          <a:ext cx="3000000" cy="3000000"/>
        </p:xfrm>
        <a:graphic>
          <a:graphicData uri="http://schemas.openxmlformats.org/drawingml/2006/table">
            <a:tbl>
              <a:tblPr>
                <a:noFill/>
              </a:tblPr>
              <a:tblGrid>
                <a:gridCol w="1047525">
                  <a:extLst>
                    <a:ext uri="{9D8B030D-6E8A-4147-A177-3AD203B41FA5}">
                      <a16:colId xmlns:a16="http://schemas.microsoft.com/office/drawing/2014/main" val="20000"/>
                    </a:ext>
                  </a:extLst>
                </a:gridCol>
                <a:gridCol w="3480475">
                  <a:extLst>
                    <a:ext uri="{9D8B030D-6E8A-4147-A177-3AD203B41FA5}">
                      <a16:colId xmlns:a16="http://schemas.microsoft.com/office/drawing/2014/main" val="20001"/>
                    </a:ext>
                  </a:extLst>
                </a:gridCol>
                <a:gridCol w="3492650">
                  <a:extLst>
                    <a:ext uri="{9D8B030D-6E8A-4147-A177-3AD203B41FA5}">
                      <a16:colId xmlns:a16="http://schemas.microsoft.com/office/drawing/2014/main" val="20002"/>
                    </a:ext>
                  </a:extLst>
                </a:gridCol>
              </a:tblGrid>
              <a:tr h="381000">
                <a:tc>
                  <a:txBody>
                    <a:bodyPr/>
                    <a:lstStyle/>
                    <a:p>
                      <a:pPr marL="0" marR="0" lvl="0" indent="0" algn="l" rtl="0">
                        <a:lnSpc>
                          <a:spcPct val="100000"/>
                        </a:lnSpc>
                        <a:spcBef>
                          <a:spcPts val="0"/>
                        </a:spcBef>
                        <a:spcAft>
                          <a:spcPts val="0"/>
                        </a:spcAft>
                        <a:buClr>
                          <a:srgbClr val="000000"/>
                        </a:buClr>
                        <a:buSzPts val="1900"/>
                        <a:buFont typeface="Arial"/>
                        <a:buNone/>
                      </a:pPr>
                      <a:r>
                        <a:rPr lang="en-US" sz="1900" b="1" u="none" strike="noStrike" cap="none">
                          <a:latin typeface="Ubuntu"/>
                          <a:ea typeface="Ubuntu"/>
                          <a:cs typeface="Ubuntu"/>
                          <a:sym typeface="Ubuntu"/>
                        </a:rPr>
                        <a:t>Start</a:t>
                      </a:r>
                      <a:endParaRPr sz="1900" b="1" u="none" strike="noStrike" cap="none">
                        <a:latin typeface="Ubuntu"/>
                        <a:ea typeface="Ubuntu"/>
                        <a:cs typeface="Ubuntu"/>
                        <a:sym typeface="Ubuntu"/>
                      </a:endParaRPr>
                    </a:p>
                  </a:txBody>
                  <a:tcPr marL="68575" marR="68575" marT="91425" marB="91425"/>
                </a:tc>
                <a:tc>
                  <a:txBody>
                    <a:bodyPr/>
                    <a:lstStyle/>
                    <a:p>
                      <a:pPr marL="0" marR="0" lvl="0" indent="0" algn="l" rtl="0">
                        <a:lnSpc>
                          <a:spcPct val="100000"/>
                        </a:lnSpc>
                        <a:spcBef>
                          <a:spcPts val="0"/>
                        </a:spcBef>
                        <a:spcAft>
                          <a:spcPts val="0"/>
                        </a:spcAft>
                        <a:buClr>
                          <a:srgbClr val="000000"/>
                        </a:buClr>
                        <a:buSzPts val="1900"/>
                        <a:buFont typeface="Arial"/>
                        <a:buNone/>
                      </a:pPr>
                      <a:r>
                        <a:rPr lang="en-US" sz="1900" b="1" u="none" strike="noStrike" cap="none">
                          <a:latin typeface="Ubuntu"/>
                          <a:ea typeface="Ubuntu"/>
                          <a:cs typeface="Ubuntu"/>
                          <a:sym typeface="Ubuntu"/>
                        </a:rPr>
                        <a:t>N</a:t>
                      </a:r>
                      <a:endParaRPr sz="1900" b="1" u="none" strike="noStrike" cap="none">
                        <a:latin typeface="Ubuntu"/>
                        <a:ea typeface="Ubuntu"/>
                        <a:cs typeface="Ubuntu"/>
                        <a:sym typeface="Ubuntu"/>
                      </a:endParaRPr>
                    </a:p>
                  </a:txBody>
                  <a:tcPr marL="68575" marR="68575" marT="91425" marB="91425"/>
                </a:tc>
                <a:tc>
                  <a:txBody>
                    <a:bodyPr/>
                    <a:lstStyle/>
                    <a:p>
                      <a:pPr marL="0" marR="0" lvl="0" indent="0" algn="l" rtl="0">
                        <a:lnSpc>
                          <a:spcPct val="100000"/>
                        </a:lnSpc>
                        <a:spcBef>
                          <a:spcPts val="0"/>
                        </a:spcBef>
                        <a:spcAft>
                          <a:spcPts val="0"/>
                        </a:spcAft>
                        <a:buClr>
                          <a:srgbClr val="000000"/>
                        </a:buClr>
                        <a:buSzPts val="1900"/>
                        <a:buFont typeface="Arial"/>
                        <a:buNone/>
                      </a:pPr>
                      <a:r>
                        <a:rPr lang="en-US" sz="1900" b="1" u="none" strike="noStrike" cap="none">
                          <a:latin typeface="Ubuntu"/>
                          <a:ea typeface="Ubuntu"/>
                          <a:cs typeface="Ubuntu"/>
                          <a:sym typeface="Ubuntu"/>
                        </a:rPr>
                        <a:t>V</a:t>
                      </a:r>
                      <a:endParaRPr sz="1900" b="1" u="none" strike="noStrike" cap="none">
                        <a:latin typeface="Ubuntu"/>
                        <a:ea typeface="Ubuntu"/>
                        <a:cs typeface="Ubuntu"/>
                        <a:sym typeface="Ubuntu"/>
                      </a:endParaRPr>
                    </a:p>
                  </a:txBody>
                  <a:tcPr marL="68575" marR="68575" marT="91425" marB="91425"/>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0.0</a:t>
                      </a:r>
                      <a:endParaRPr sz="1900" u="none" strike="noStrike" cap="none">
                        <a:latin typeface="Ubuntu"/>
                        <a:ea typeface="Ubuntu"/>
                        <a:cs typeface="Ubuntu"/>
                        <a:sym typeface="Ubuntu"/>
                      </a:endParaRPr>
                    </a:p>
                  </a:txBody>
                  <a:tcPr marL="68575" marR="68575" marT="91425" marB="91425"/>
                </a:tc>
                <a:tc>
                  <a:txBody>
                    <a:bodyPr/>
                    <a:lstStyle/>
                    <a:p>
                      <a:pPr marL="0" marR="0" lvl="0" indent="0" algn="l"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max(0.9 × 0.3, 0.0, 0.0</a:t>
                      </a:r>
                      <a:r>
                        <a:rPr lang="en-US" sz="1900" u="none" strike="noStrike" cap="none">
                          <a:solidFill>
                            <a:schemeClr val="dk1"/>
                          </a:solidFill>
                          <a:latin typeface="Ubuntu"/>
                          <a:ea typeface="Ubuntu"/>
                          <a:cs typeface="Ubuntu"/>
                          <a:sym typeface="Ubuntu"/>
                        </a:rPr>
                        <a:t>) = 0.27</a:t>
                      </a:r>
                      <a:endParaRPr sz="1900" u="none" strike="noStrike" cap="none">
                        <a:latin typeface="Ubuntu"/>
                        <a:ea typeface="Ubuntu"/>
                        <a:cs typeface="Ubuntu"/>
                        <a:sym typeface="Ubuntu"/>
                      </a:endParaRPr>
                    </a:p>
                  </a:txBody>
                  <a:tcPr marL="68575" marR="68575" marT="91425" marB="91425"/>
                </a:tc>
                <a:tc>
                  <a:txBody>
                    <a:bodyPr/>
                    <a:lstStyle/>
                    <a:p>
                      <a:pPr marL="0" marR="0" lvl="0" indent="0" algn="l"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max(0.1</a:t>
                      </a:r>
                      <a:r>
                        <a:rPr lang="en-US" sz="1900" u="none" strike="noStrike" cap="none">
                          <a:solidFill>
                            <a:schemeClr val="dk1"/>
                          </a:solidFill>
                          <a:latin typeface="Ubuntu"/>
                          <a:ea typeface="Ubuntu"/>
                          <a:cs typeface="Ubuntu"/>
                          <a:sym typeface="Ubuntu"/>
                        </a:rPr>
                        <a:t> × 0.1, 0.0, 0.0) = 0.01</a:t>
                      </a:r>
                      <a:endParaRPr sz="1900" u="none" strike="noStrike" cap="none">
                        <a:latin typeface="Ubuntu"/>
                        <a:ea typeface="Ubuntu"/>
                        <a:cs typeface="Ubuntu"/>
                        <a:sym typeface="Ubuntu"/>
                      </a:endParaRPr>
                    </a:p>
                  </a:txBody>
                  <a:tcPr marL="68575" marR="68575" marT="91425" marB="91425"/>
                </a:tc>
                <a:extLst>
                  <a:ext uri="{0D108BD9-81ED-4DB2-BD59-A6C34878D82A}">
                    <a16:rowId xmlns:a16="http://schemas.microsoft.com/office/drawing/2014/main" val="10001"/>
                  </a:ext>
                </a:extLst>
              </a:tr>
              <a:tr h="472425">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Ubuntu"/>
                        <a:ea typeface="Ubuntu"/>
                        <a:cs typeface="Ubuntu"/>
                        <a:sym typeface="Ubuntu"/>
                      </a:endParaRPr>
                    </a:p>
                  </a:txBody>
                  <a:tcPr marL="68575" marR="68575" marT="91425" marB="91425"/>
                </a:tc>
                <a:tc>
                  <a:txBody>
                    <a:bodyPr/>
                    <a:lstStyle/>
                    <a:p>
                      <a:pPr marL="0" marR="0" lvl="0" indent="0" algn="l"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[Start]</a:t>
                      </a:r>
                      <a:endParaRPr sz="1900" u="none" strike="noStrike" cap="none">
                        <a:latin typeface="Ubuntu"/>
                        <a:ea typeface="Ubuntu"/>
                        <a:cs typeface="Ubuntu"/>
                        <a:sym typeface="Ubuntu"/>
                      </a:endParaRPr>
                    </a:p>
                  </a:txBody>
                  <a:tcPr marL="68575" marR="68575" marT="91425" marB="91425"/>
                </a:tc>
                <a:tc>
                  <a:txBody>
                    <a:bodyPr/>
                    <a:lstStyle/>
                    <a:p>
                      <a:pPr marL="0" marR="0" lvl="0" indent="0" algn="l"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[Start]</a:t>
                      </a:r>
                      <a:endParaRPr sz="1900" u="none" strike="noStrike" cap="none">
                        <a:latin typeface="Ubuntu"/>
                        <a:ea typeface="Ubuntu"/>
                        <a:cs typeface="Ubuntu"/>
                        <a:sym typeface="Ubuntu"/>
                      </a:endParaRPr>
                    </a:p>
                  </a:txBody>
                  <a:tcPr marL="68575" marR="68575" marT="91425" marB="91425"/>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4424110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45"/>
          <p:cNvSpPr txBox="1">
            <a:spLocks noGrp="1"/>
          </p:cNvSpPr>
          <p:nvPr>
            <p:ph type="title"/>
          </p:nvPr>
        </p:nvSpPr>
        <p:spPr>
          <a:xfrm>
            <a:off x="2152650" y="365125"/>
            <a:ext cx="7886700" cy="13254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rgbClr val="75114A"/>
              </a:buClr>
              <a:buSzPts val="3700"/>
              <a:buFont typeface="Calibri"/>
              <a:buNone/>
            </a:pPr>
            <a:r>
              <a:rPr lang="en-US" sz="3700" b="0" i="0" u="none" strike="noStrike" cap="none">
                <a:solidFill>
                  <a:srgbClr val="75114A"/>
                </a:solidFill>
                <a:latin typeface="Calibri"/>
                <a:ea typeface="Calibri"/>
                <a:cs typeface="Calibri"/>
                <a:sym typeface="Calibri"/>
              </a:rPr>
              <a:t>Viterbi Algorithm Example</a:t>
            </a:r>
            <a:endParaRPr sz="3700" b="0" i="0" u="none" strike="noStrike" cap="none">
              <a:solidFill>
                <a:srgbClr val="75114A"/>
              </a:solidFill>
              <a:latin typeface="Calibri"/>
              <a:ea typeface="Calibri"/>
              <a:cs typeface="Calibri"/>
              <a:sym typeface="Calibri"/>
            </a:endParaRPr>
          </a:p>
        </p:txBody>
      </p:sp>
      <p:sp>
        <p:nvSpPr>
          <p:cNvPr id="495" name="Google Shape;495;p45"/>
          <p:cNvSpPr txBox="1">
            <a:spLocks noGrp="1"/>
          </p:cNvSpPr>
          <p:nvPr>
            <p:ph type="body" idx="1"/>
          </p:nvPr>
        </p:nvSpPr>
        <p:spPr>
          <a:xfrm>
            <a:off x="2152650" y="1484784"/>
            <a:ext cx="7886700" cy="4154100"/>
          </a:xfrm>
          <a:prstGeom prst="rect">
            <a:avLst/>
          </a:prstGeom>
          <a:noFill/>
          <a:ln>
            <a:noFill/>
          </a:ln>
        </p:spPr>
        <p:txBody>
          <a:bodyPr spcFirstLastPara="1" wrap="square" lIns="76200" tIns="76200" rIns="76200" bIns="76200" anchor="t" anchorCtr="0">
            <a:noAutofit/>
          </a:bodyPr>
          <a:lstStyle/>
          <a:p>
            <a:pPr marL="292100" marR="0" lvl="0" indent="-190500" algn="l" rtl="0">
              <a:lnSpc>
                <a:spcPct val="90000"/>
              </a:lnSpc>
              <a:spcBef>
                <a:spcPts val="4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Previous state (i=1)</a:t>
            </a:r>
            <a:endParaRPr/>
          </a:p>
          <a:p>
            <a:pPr marL="292100" marR="0" lvl="0" indent="-190500" algn="l" rtl="0">
              <a:lnSpc>
                <a:spcPct val="90000"/>
              </a:lnSpc>
              <a:spcBef>
                <a:spcPts val="400"/>
              </a:spcBef>
              <a:spcAft>
                <a:spcPts val="0"/>
              </a:spcAft>
              <a:buClr>
                <a:srgbClr val="3F3F3F"/>
              </a:buClr>
              <a:buSzPts val="2300"/>
              <a:buFont typeface="Arial"/>
              <a:buNone/>
            </a:pP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rgbClr val="3F3F3F"/>
              </a:buClr>
              <a:buSzPts val="2300"/>
              <a:buFont typeface="Arial"/>
              <a:buNone/>
            </a:pP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rgbClr val="3F3F3F"/>
              </a:buClr>
              <a:buSzPts val="2300"/>
              <a:buFont typeface="Arial"/>
              <a:buNone/>
            </a:pP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rgbClr val="3F3F3F"/>
              </a:buClr>
              <a:buSzPts val="2300"/>
              <a:buFont typeface="Arial"/>
              <a:buNone/>
            </a:pP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rgbClr val="3F3F3F"/>
              </a:buClr>
              <a:buSzPts val="2300"/>
              <a:buFont typeface="Arial"/>
              <a:buNone/>
            </a:pP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Next state (i=2)</a:t>
            </a:r>
            <a:endParaRPr sz="2300" b="0" i="0" u="none" strike="noStrike" cap="none">
              <a:solidFill>
                <a:srgbClr val="3F3F3F"/>
              </a:solidFill>
              <a:latin typeface="Calibri"/>
              <a:ea typeface="Calibri"/>
              <a:cs typeface="Calibri"/>
              <a:sym typeface="Calibri"/>
            </a:endParaRPr>
          </a:p>
        </p:txBody>
      </p:sp>
      <p:sp>
        <p:nvSpPr>
          <p:cNvPr id="496" name="Google Shape;496;p45"/>
          <p:cNvSpPr txBox="1">
            <a:spLocks noGrp="1"/>
          </p:cNvSpPr>
          <p:nvPr>
            <p:ph type="sldNum" idx="4294967295"/>
          </p:nvPr>
        </p:nvSpPr>
        <p:spPr>
          <a:xfrm>
            <a:off x="9067800" y="6356350"/>
            <a:ext cx="1600200" cy="365100"/>
          </a:xfrm>
          <a:prstGeom prst="rect">
            <a:avLst/>
          </a:prstGeom>
          <a:noFill/>
          <a:ln>
            <a:noFill/>
          </a:ln>
        </p:spPr>
        <p:txBody>
          <a:bodyPr spcFirstLastPara="1" wrap="square" lIns="76200" tIns="38075" rIns="76200" bIns="3807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rgbClr val="888888"/>
                </a:solidFill>
                <a:latin typeface="Garamond"/>
                <a:ea typeface="Garamond"/>
                <a:cs typeface="Garamond"/>
                <a:sym typeface="Garamond"/>
              </a:rPr>
              <a:pPr marL="0" marR="0" lvl="0" indent="0" algn="r" rtl="0">
                <a:lnSpc>
                  <a:spcPct val="100000"/>
                </a:lnSpc>
                <a:spcBef>
                  <a:spcPts val="0"/>
                </a:spcBef>
                <a:spcAft>
                  <a:spcPts val="0"/>
                </a:spcAft>
                <a:buClr>
                  <a:srgbClr val="000000"/>
                </a:buClr>
                <a:buSzPts val="1000"/>
                <a:buFont typeface="Arial"/>
                <a:buNone/>
              </a:pPr>
              <a:t>297</a:t>
            </a:fld>
            <a:endParaRPr sz="1000" b="0" i="0" u="none" strike="noStrike" cap="none">
              <a:solidFill>
                <a:srgbClr val="888888"/>
              </a:solidFill>
              <a:latin typeface="Garamond"/>
              <a:ea typeface="Garamond"/>
              <a:cs typeface="Garamond"/>
              <a:sym typeface="Garamond"/>
            </a:endParaRPr>
          </a:p>
        </p:txBody>
      </p:sp>
      <p:graphicFrame>
        <p:nvGraphicFramePr>
          <p:cNvPr id="497" name="Google Shape;497;p45"/>
          <p:cNvGraphicFramePr/>
          <p:nvPr/>
        </p:nvGraphicFramePr>
        <p:xfrm>
          <a:off x="3881754" y="2124592"/>
          <a:ext cx="3000000" cy="3000000"/>
        </p:xfrm>
        <a:graphic>
          <a:graphicData uri="http://schemas.openxmlformats.org/drawingml/2006/table">
            <a:tbl>
              <a:tblPr>
                <a:noFill/>
              </a:tblPr>
              <a:tblGrid>
                <a:gridCol w="1082775">
                  <a:extLst>
                    <a:ext uri="{9D8B030D-6E8A-4147-A177-3AD203B41FA5}">
                      <a16:colId xmlns:a16="http://schemas.microsoft.com/office/drawing/2014/main" val="20000"/>
                    </a:ext>
                  </a:extLst>
                </a:gridCol>
                <a:gridCol w="1082775">
                  <a:extLst>
                    <a:ext uri="{9D8B030D-6E8A-4147-A177-3AD203B41FA5}">
                      <a16:colId xmlns:a16="http://schemas.microsoft.com/office/drawing/2014/main" val="20001"/>
                    </a:ext>
                  </a:extLst>
                </a:gridCol>
              </a:tblGrid>
              <a:tr h="381000">
                <a:tc>
                  <a:txBody>
                    <a:bodyPr/>
                    <a:lstStyle/>
                    <a:p>
                      <a:pPr marL="0" marR="0" lvl="0" indent="0" algn="l" rtl="0">
                        <a:lnSpc>
                          <a:spcPct val="100000"/>
                        </a:lnSpc>
                        <a:spcBef>
                          <a:spcPts val="0"/>
                        </a:spcBef>
                        <a:spcAft>
                          <a:spcPts val="0"/>
                        </a:spcAft>
                        <a:buClr>
                          <a:srgbClr val="000000"/>
                        </a:buClr>
                        <a:buSzPts val="1900"/>
                        <a:buFont typeface="Arial"/>
                        <a:buNone/>
                      </a:pPr>
                      <a:r>
                        <a:rPr lang="en-US" sz="1900" b="1" u="none" strike="noStrike" cap="none">
                          <a:latin typeface="Ubuntu"/>
                          <a:ea typeface="Ubuntu"/>
                          <a:cs typeface="Ubuntu"/>
                          <a:sym typeface="Ubuntu"/>
                        </a:rPr>
                        <a:t>N</a:t>
                      </a:r>
                      <a:endParaRPr sz="1900" b="1" u="none" strike="noStrike" cap="none">
                        <a:latin typeface="Ubuntu"/>
                        <a:ea typeface="Ubuntu"/>
                        <a:cs typeface="Ubuntu"/>
                        <a:sym typeface="Ubuntu"/>
                      </a:endParaRPr>
                    </a:p>
                  </a:txBody>
                  <a:tcPr marL="68575" marR="68575" marT="91425" marB="91425"/>
                </a:tc>
                <a:tc>
                  <a:txBody>
                    <a:bodyPr/>
                    <a:lstStyle/>
                    <a:p>
                      <a:pPr marL="0" marR="0" lvl="0" indent="0" algn="l" rtl="0">
                        <a:lnSpc>
                          <a:spcPct val="100000"/>
                        </a:lnSpc>
                        <a:spcBef>
                          <a:spcPts val="0"/>
                        </a:spcBef>
                        <a:spcAft>
                          <a:spcPts val="0"/>
                        </a:spcAft>
                        <a:buClr>
                          <a:srgbClr val="000000"/>
                        </a:buClr>
                        <a:buSzPts val="1900"/>
                        <a:buFont typeface="Arial"/>
                        <a:buNone/>
                      </a:pPr>
                      <a:r>
                        <a:rPr lang="en-US" sz="1900" b="1" u="none" strike="noStrike" cap="none">
                          <a:latin typeface="Ubuntu"/>
                          <a:ea typeface="Ubuntu"/>
                          <a:cs typeface="Ubuntu"/>
                          <a:sym typeface="Ubuntu"/>
                        </a:rPr>
                        <a:t>V</a:t>
                      </a:r>
                      <a:endParaRPr sz="1900" b="1" u="none" strike="noStrike" cap="none">
                        <a:latin typeface="Ubuntu"/>
                        <a:ea typeface="Ubuntu"/>
                        <a:cs typeface="Ubuntu"/>
                        <a:sym typeface="Ubuntu"/>
                      </a:endParaRPr>
                    </a:p>
                  </a:txBody>
                  <a:tcPr marL="68575" marR="68575" marT="91425" marB="91425"/>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0.27</a:t>
                      </a:r>
                      <a:endParaRPr sz="1900" u="none" strike="noStrike" cap="none">
                        <a:latin typeface="Ubuntu"/>
                        <a:ea typeface="Ubuntu"/>
                        <a:cs typeface="Ubuntu"/>
                        <a:sym typeface="Ubuntu"/>
                      </a:endParaRPr>
                    </a:p>
                  </a:txBody>
                  <a:tcPr marL="68575" marR="68575" marT="91425" marB="91425"/>
                </a:tc>
                <a:tc>
                  <a:txBody>
                    <a:bodyPr/>
                    <a:lstStyle/>
                    <a:p>
                      <a:pPr marL="0" marR="0" lvl="0" indent="0" algn="l"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0.01</a:t>
                      </a:r>
                      <a:endParaRPr sz="1900" u="none" strike="noStrike" cap="none">
                        <a:latin typeface="Ubuntu"/>
                        <a:ea typeface="Ubuntu"/>
                        <a:cs typeface="Ubuntu"/>
                        <a:sym typeface="Ubuntu"/>
                      </a:endParaRPr>
                    </a:p>
                  </a:txBody>
                  <a:tcPr marL="68575" marR="68575" marT="91425" marB="91425"/>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[Start]</a:t>
                      </a:r>
                      <a:endParaRPr sz="1900" u="none" strike="noStrike" cap="none">
                        <a:latin typeface="Ubuntu"/>
                        <a:ea typeface="Ubuntu"/>
                        <a:cs typeface="Ubuntu"/>
                        <a:sym typeface="Ubuntu"/>
                      </a:endParaRPr>
                    </a:p>
                  </a:txBody>
                  <a:tcPr marL="68575" marR="68575" marT="91425" marB="91425"/>
                </a:tc>
                <a:tc>
                  <a:txBody>
                    <a:bodyPr/>
                    <a:lstStyle/>
                    <a:p>
                      <a:pPr marL="0" marR="0" lvl="0" indent="0" algn="l"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[Start]</a:t>
                      </a:r>
                      <a:endParaRPr sz="1900" u="none" strike="noStrike" cap="none">
                        <a:latin typeface="Ubuntu"/>
                        <a:ea typeface="Ubuntu"/>
                        <a:cs typeface="Ubuntu"/>
                        <a:sym typeface="Ubuntu"/>
                      </a:endParaRPr>
                    </a:p>
                  </a:txBody>
                  <a:tcPr marL="68575" marR="68575" marT="91425" marB="91425"/>
                </a:tc>
                <a:extLst>
                  <a:ext uri="{0D108BD9-81ED-4DB2-BD59-A6C34878D82A}">
                    <a16:rowId xmlns:a16="http://schemas.microsoft.com/office/drawing/2014/main" val="10002"/>
                  </a:ext>
                </a:extLst>
              </a:tr>
            </a:tbl>
          </a:graphicData>
        </a:graphic>
      </p:graphicFrame>
      <p:graphicFrame>
        <p:nvGraphicFramePr>
          <p:cNvPr id="498" name="Google Shape;498;p45"/>
          <p:cNvGraphicFramePr/>
          <p:nvPr/>
        </p:nvGraphicFramePr>
        <p:xfrm>
          <a:off x="2107004" y="4241398"/>
          <a:ext cx="3000000" cy="3000000"/>
        </p:xfrm>
        <a:graphic>
          <a:graphicData uri="http://schemas.openxmlformats.org/drawingml/2006/table">
            <a:tbl>
              <a:tblPr>
                <a:noFill/>
              </a:tblPr>
              <a:tblGrid>
                <a:gridCol w="4131200">
                  <a:extLst>
                    <a:ext uri="{9D8B030D-6E8A-4147-A177-3AD203B41FA5}">
                      <a16:colId xmlns:a16="http://schemas.microsoft.com/office/drawing/2014/main" val="20000"/>
                    </a:ext>
                  </a:extLst>
                </a:gridCol>
                <a:gridCol w="4131200">
                  <a:extLst>
                    <a:ext uri="{9D8B030D-6E8A-4147-A177-3AD203B41FA5}">
                      <a16:colId xmlns:a16="http://schemas.microsoft.com/office/drawing/2014/main" val="20001"/>
                    </a:ext>
                  </a:extLst>
                </a:gridCol>
              </a:tblGrid>
              <a:tr h="381000">
                <a:tc>
                  <a:txBody>
                    <a:bodyPr/>
                    <a:lstStyle/>
                    <a:p>
                      <a:pPr marL="0" marR="0" lvl="0" indent="0" algn="l" rtl="0">
                        <a:lnSpc>
                          <a:spcPct val="100000"/>
                        </a:lnSpc>
                        <a:spcBef>
                          <a:spcPts val="0"/>
                        </a:spcBef>
                        <a:spcAft>
                          <a:spcPts val="0"/>
                        </a:spcAft>
                        <a:buClr>
                          <a:srgbClr val="000000"/>
                        </a:buClr>
                        <a:buSzPts val="1900"/>
                        <a:buFont typeface="Arial"/>
                        <a:buNone/>
                      </a:pPr>
                      <a:r>
                        <a:rPr lang="en-US" sz="1900" b="1" u="none" strike="noStrike" cap="none">
                          <a:latin typeface="Ubuntu"/>
                          <a:ea typeface="Ubuntu"/>
                          <a:cs typeface="Ubuntu"/>
                          <a:sym typeface="Ubuntu"/>
                        </a:rPr>
                        <a:t>N</a:t>
                      </a:r>
                      <a:endParaRPr sz="1900" b="1" u="none" strike="noStrike" cap="none">
                        <a:latin typeface="Ubuntu"/>
                        <a:ea typeface="Ubuntu"/>
                        <a:cs typeface="Ubuntu"/>
                        <a:sym typeface="Ubuntu"/>
                      </a:endParaRPr>
                    </a:p>
                  </a:txBody>
                  <a:tcPr marL="68575" marR="68575" marT="91425" marB="91425"/>
                </a:tc>
                <a:tc>
                  <a:txBody>
                    <a:bodyPr/>
                    <a:lstStyle/>
                    <a:p>
                      <a:pPr marL="0" marR="0" lvl="0" indent="0" algn="l" rtl="0">
                        <a:lnSpc>
                          <a:spcPct val="100000"/>
                        </a:lnSpc>
                        <a:spcBef>
                          <a:spcPts val="0"/>
                        </a:spcBef>
                        <a:spcAft>
                          <a:spcPts val="0"/>
                        </a:spcAft>
                        <a:buClr>
                          <a:srgbClr val="000000"/>
                        </a:buClr>
                        <a:buSzPts val="1900"/>
                        <a:buFont typeface="Arial"/>
                        <a:buNone/>
                      </a:pPr>
                      <a:r>
                        <a:rPr lang="en-US" sz="1900" b="1" u="none" strike="noStrike" cap="none">
                          <a:latin typeface="Ubuntu"/>
                          <a:ea typeface="Ubuntu"/>
                          <a:cs typeface="Ubuntu"/>
                          <a:sym typeface="Ubuntu"/>
                        </a:rPr>
                        <a:t>V</a:t>
                      </a:r>
                      <a:endParaRPr sz="1900" b="1" u="none" strike="noStrike" cap="none">
                        <a:latin typeface="Ubuntu"/>
                        <a:ea typeface="Ubuntu"/>
                        <a:cs typeface="Ubuntu"/>
                        <a:sym typeface="Ubuntu"/>
                      </a:endParaRPr>
                    </a:p>
                  </a:txBody>
                  <a:tcPr marL="68575" marR="68575" marT="91425" marB="91425"/>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max(0.27</a:t>
                      </a:r>
                      <a:r>
                        <a:rPr lang="en-US" sz="1900" u="none" strike="noStrike" cap="none">
                          <a:solidFill>
                            <a:schemeClr val="dk1"/>
                          </a:solidFill>
                          <a:latin typeface="Ubuntu"/>
                          <a:ea typeface="Ubuntu"/>
                          <a:cs typeface="Ubuntu"/>
                          <a:sym typeface="Ubuntu"/>
                        </a:rPr>
                        <a:t> × 0.7  × 0.1, </a:t>
                      </a:r>
                      <a:endParaRPr sz="1900" u="none" strike="noStrike" cap="none">
                        <a:solidFill>
                          <a:schemeClr val="dk1"/>
                        </a:solidFill>
                        <a:latin typeface="Ubuntu"/>
                        <a:ea typeface="Ubuntu"/>
                        <a:cs typeface="Ubuntu"/>
                        <a:sym typeface="Ubuntu"/>
                      </a:endParaRPr>
                    </a:p>
                    <a:p>
                      <a:pPr marL="0" marR="0" lvl="0" indent="0" algn="l" rtl="0">
                        <a:lnSpc>
                          <a:spcPct val="100000"/>
                        </a:lnSpc>
                        <a:spcBef>
                          <a:spcPts val="0"/>
                        </a:spcBef>
                        <a:spcAft>
                          <a:spcPts val="0"/>
                        </a:spcAft>
                        <a:buClr>
                          <a:srgbClr val="000000"/>
                        </a:buClr>
                        <a:buSzPts val="1900"/>
                        <a:buFont typeface="Arial"/>
                        <a:buNone/>
                      </a:pPr>
                      <a:r>
                        <a:rPr lang="en-US" sz="1900" u="none" strike="noStrike" cap="none">
                          <a:solidFill>
                            <a:schemeClr val="dk1"/>
                          </a:solidFill>
                          <a:latin typeface="Ubuntu"/>
                          <a:ea typeface="Ubuntu"/>
                          <a:cs typeface="Ubuntu"/>
                          <a:sym typeface="Ubuntu"/>
                        </a:rPr>
                        <a:t>0.01 × 0.5 × 0.1) = 0.019</a:t>
                      </a:r>
                      <a:endParaRPr sz="1900" u="none" strike="noStrike" cap="none">
                        <a:latin typeface="Ubuntu"/>
                        <a:ea typeface="Ubuntu"/>
                        <a:cs typeface="Ubuntu"/>
                        <a:sym typeface="Ubuntu"/>
                      </a:endParaRPr>
                    </a:p>
                  </a:txBody>
                  <a:tcPr marL="68575" marR="68575" marT="91425" marB="91425"/>
                </a:tc>
                <a:tc>
                  <a:txBody>
                    <a:bodyPr/>
                    <a:lstStyle/>
                    <a:p>
                      <a:pPr marL="0" marR="0" lvl="0" indent="0" algn="l"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max(0.27</a:t>
                      </a:r>
                      <a:r>
                        <a:rPr lang="en-US" sz="1900" u="none" strike="noStrike" cap="none">
                          <a:solidFill>
                            <a:schemeClr val="dk1"/>
                          </a:solidFill>
                          <a:latin typeface="Ubuntu"/>
                          <a:ea typeface="Ubuntu"/>
                          <a:cs typeface="Ubuntu"/>
                          <a:sym typeface="Ubuntu"/>
                        </a:rPr>
                        <a:t> × 0.3 × 0.7,</a:t>
                      </a:r>
                      <a:endParaRPr sz="1900" u="none" strike="noStrike" cap="none">
                        <a:solidFill>
                          <a:schemeClr val="dk1"/>
                        </a:solidFill>
                        <a:latin typeface="Ubuntu"/>
                        <a:ea typeface="Ubuntu"/>
                        <a:cs typeface="Ubuntu"/>
                        <a:sym typeface="Ubuntu"/>
                      </a:endParaRPr>
                    </a:p>
                    <a:p>
                      <a:pPr marL="0" marR="0" lvl="0" indent="0" algn="l" rtl="0">
                        <a:lnSpc>
                          <a:spcPct val="100000"/>
                        </a:lnSpc>
                        <a:spcBef>
                          <a:spcPts val="0"/>
                        </a:spcBef>
                        <a:spcAft>
                          <a:spcPts val="0"/>
                        </a:spcAft>
                        <a:buClr>
                          <a:srgbClr val="000000"/>
                        </a:buClr>
                        <a:buSzPts val="1900"/>
                        <a:buFont typeface="Arial"/>
                        <a:buNone/>
                      </a:pPr>
                      <a:r>
                        <a:rPr lang="en-US" sz="1900" u="none" strike="noStrike" cap="none">
                          <a:solidFill>
                            <a:schemeClr val="dk1"/>
                          </a:solidFill>
                          <a:latin typeface="Ubuntu"/>
                          <a:ea typeface="Ubuntu"/>
                          <a:cs typeface="Ubuntu"/>
                          <a:sym typeface="Ubuntu"/>
                        </a:rPr>
                        <a:t>0.01 × 0.5 × 0.7) = 0.057</a:t>
                      </a:r>
                      <a:endParaRPr sz="1900" u="none" strike="noStrike" cap="none">
                        <a:latin typeface="Ubuntu"/>
                        <a:ea typeface="Ubuntu"/>
                        <a:cs typeface="Ubuntu"/>
                        <a:sym typeface="Ubuntu"/>
                      </a:endParaRPr>
                    </a:p>
                  </a:txBody>
                  <a:tcPr marL="68575" marR="68575" marT="91425" marB="91425"/>
                </a:tc>
                <a:extLst>
                  <a:ext uri="{0D108BD9-81ED-4DB2-BD59-A6C34878D82A}">
                    <a16:rowId xmlns:a16="http://schemas.microsoft.com/office/drawing/2014/main" val="10001"/>
                  </a:ext>
                </a:extLst>
              </a:tr>
              <a:tr h="457175">
                <a:tc>
                  <a:txBody>
                    <a:bodyPr/>
                    <a:lstStyle/>
                    <a:p>
                      <a:pPr marL="0" marR="0" lvl="0" indent="0" algn="l"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[Start, N]</a:t>
                      </a:r>
                      <a:endParaRPr sz="1900" u="none" strike="noStrike" cap="none">
                        <a:latin typeface="Ubuntu"/>
                        <a:ea typeface="Ubuntu"/>
                        <a:cs typeface="Ubuntu"/>
                        <a:sym typeface="Ubuntu"/>
                      </a:endParaRPr>
                    </a:p>
                  </a:txBody>
                  <a:tcPr marL="68575" marR="68575" marT="91425" marB="91425"/>
                </a:tc>
                <a:tc>
                  <a:txBody>
                    <a:bodyPr/>
                    <a:lstStyle/>
                    <a:p>
                      <a:pPr marL="0" marR="0" lvl="0" indent="0" algn="l"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[Start,N]</a:t>
                      </a:r>
                      <a:endParaRPr sz="1900" u="none" strike="noStrike" cap="none">
                        <a:latin typeface="Ubuntu"/>
                        <a:ea typeface="Ubuntu"/>
                        <a:cs typeface="Ubuntu"/>
                        <a:sym typeface="Ubuntu"/>
                      </a:endParaRPr>
                    </a:p>
                  </a:txBody>
                  <a:tcPr marL="68575" marR="68575" marT="91425" marB="91425"/>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8595497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46"/>
          <p:cNvSpPr txBox="1">
            <a:spLocks noGrp="1"/>
          </p:cNvSpPr>
          <p:nvPr>
            <p:ph type="title"/>
          </p:nvPr>
        </p:nvSpPr>
        <p:spPr>
          <a:xfrm>
            <a:off x="2152650" y="365125"/>
            <a:ext cx="7886700" cy="13254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rgbClr val="75114A"/>
              </a:buClr>
              <a:buSzPts val="3700"/>
              <a:buFont typeface="Calibri"/>
              <a:buNone/>
            </a:pPr>
            <a:r>
              <a:rPr lang="en-US" sz="3700" b="0" i="0" u="none" strike="noStrike" cap="none">
                <a:solidFill>
                  <a:srgbClr val="75114A"/>
                </a:solidFill>
                <a:latin typeface="Calibri"/>
                <a:ea typeface="Calibri"/>
                <a:cs typeface="Calibri"/>
                <a:sym typeface="Calibri"/>
              </a:rPr>
              <a:t>Viterbi Algorithm Example</a:t>
            </a:r>
            <a:endParaRPr sz="3700" b="0" i="0" u="none" strike="noStrike" cap="none">
              <a:solidFill>
                <a:srgbClr val="75114A"/>
              </a:solidFill>
              <a:latin typeface="Calibri"/>
              <a:ea typeface="Calibri"/>
              <a:cs typeface="Calibri"/>
              <a:sym typeface="Calibri"/>
            </a:endParaRPr>
          </a:p>
        </p:txBody>
      </p:sp>
      <p:sp>
        <p:nvSpPr>
          <p:cNvPr id="505" name="Google Shape;505;p46"/>
          <p:cNvSpPr txBox="1">
            <a:spLocks noGrp="1"/>
          </p:cNvSpPr>
          <p:nvPr>
            <p:ph type="body" idx="1"/>
          </p:nvPr>
        </p:nvSpPr>
        <p:spPr>
          <a:xfrm>
            <a:off x="2152650" y="1825625"/>
            <a:ext cx="7886700" cy="3813300"/>
          </a:xfrm>
          <a:prstGeom prst="rect">
            <a:avLst/>
          </a:prstGeom>
          <a:noFill/>
          <a:ln>
            <a:noFill/>
          </a:ln>
        </p:spPr>
        <p:txBody>
          <a:bodyPr spcFirstLastPara="1" wrap="square" lIns="76200" tIns="76200" rIns="76200" bIns="76200" anchor="t" anchorCtr="0">
            <a:noAutofit/>
          </a:bodyPr>
          <a:lstStyle/>
          <a:p>
            <a:pPr marL="292100" marR="0" lvl="0" indent="-190500" algn="l" rtl="0">
              <a:lnSpc>
                <a:spcPct val="90000"/>
              </a:lnSpc>
              <a:spcBef>
                <a:spcPts val="4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Final state: </a:t>
            </a: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As </a:t>
            </a:r>
            <a:r>
              <a:rPr lang="en-US" sz="2000" b="0" i="0" u="none" strike="noStrike" cap="none">
                <a:solidFill>
                  <a:schemeClr val="dk1"/>
                </a:solidFill>
                <a:latin typeface="Calibri"/>
                <a:ea typeface="Calibri"/>
                <a:cs typeface="Calibri"/>
                <a:sym typeface="Calibri"/>
              </a:rPr>
              <a:t>𝜋</a:t>
            </a:r>
            <a:r>
              <a:rPr lang="en-US" sz="2000" b="0" i="0" u="none" strike="noStrike" cap="none" baseline="-25000">
                <a:solidFill>
                  <a:schemeClr val="dk1"/>
                </a:solidFill>
                <a:latin typeface="Calibri"/>
                <a:ea typeface="Calibri"/>
                <a:cs typeface="Calibri"/>
                <a:sym typeface="Calibri"/>
              </a:rPr>
              <a:t>V,2</a:t>
            </a:r>
            <a:r>
              <a:rPr lang="en-US" sz="2000" b="0" i="0" u="none" strike="noStrike" cap="none">
                <a:solidFill>
                  <a:schemeClr val="dk1"/>
                </a:solidFill>
                <a:latin typeface="Calibri"/>
                <a:ea typeface="Calibri"/>
                <a:cs typeface="Calibri"/>
                <a:sym typeface="Calibri"/>
              </a:rPr>
              <a:t> &gt; 𝜋</a:t>
            </a:r>
            <a:r>
              <a:rPr lang="en-US" sz="2000" b="0" i="0" u="none" strike="noStrike" cap="none" baseline="-25000">
                <a:solidFill>
                  <a:schemeClr val="dk1"/>
                </a:solidFill>
                <a:latin typeface="Calibri"/>
                <a:ea typeface="Calibri"/>
                <a:cs typeface="Calibri"/>
                <a:sym typeface="Calibri"/>
              </a:rPr>
              <a:t>N,2</a:t>
            </a:r>
            <a:r>
              <a:rPr lang="en-US" sz="2000" b="0" i="0" u="none" strike="noStrike" cap="none">
                <a:solidFill>
                  <a:schemeClr val="dk1"/>
                </a:solidFill>
                <a:latin typeface="Calibri"/>
                <a:ea typeface="Calibri"/>
                <a:cs typeface="Calibri"/>
                <a:sym typeface="Calibri"/>
              </a:rPr>
              <a:t> </a:t>
            </a:r>
            <a:endParaRPr sz="2000" b="0" i="0" u="none" strike="noStrike" cap="none">
              <a:solidFill>
                <a:schemeClr val="dk1"/>
              </a:solidFill>
              <a:latin typeface="Calibri"/>
              <a:ea typeface="Calibri"/>
              <a:cs typeface="Calibri"/>
              <a:sym typeface="Calibri"/>
            </a:endParaRPr>
          </a:p>
          <a:p>
            <a:pPr marL="292100" marR="0" lvl="0" indent="-190500" algn="l" rtl="0">
              <a:lnSpc>
                <a:spcPct val="90000"/>
              </a:lnSpc>
              <a:spcBef>
                <a:spcPts val="4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return </a:t>
            </a:r>
            <a:r>
              <a:rPr lang="en-US" sz="2000" b="0" i="0" u="none" strike="noStrike" cap="none">
                <a:solidFill>
                  <a:srgbClr val="000000"/>
                </a:solidFill>
                <a:latin typeface="Calibri"/>
                <a:ea typeface="Calibri"/>
                <a:cs typeface="Calibri"/>
                <a:sym typeface="Calibri"/>
              </a:rPr>
              <a:t>[Start, N, V]</a:t>
            </a:r>
            <a:endParaRPr sz="2500" b="0" i="0" u="none" strike="noStrike" cap="none">
              <a:solidFill>
                <a:srgbClr val="000000"/>
              </a:solidFill>
              <a:latin typeface="Calibri"/>
              <a:ea typeface="Calibri"/>
              <a:cs typeface="Calibri"/>
              <a:sym typeface="Calibri"/>
            </a:endParaRPr>
          </a:p>
        </p:txBody>
      </p:sp>
      <p:sp>
        <p:nvSpPr>
          <p:cNvPr id="506" name="Google Shape;506;p46"/>
          <p:cNvSpPr txBox="1">
            <a:spLocks noGrp="1"/>
          </p:cNvSpPr>
          <p:nvPr>
            <p:ph type="sldNum" idx="4294967295"/>
          </p:nvPr>
        </p:nvSpPr>
        <p:spPr>
          <a:xfrm>
            <a:off x="9067800" y="6356350"/>
            <a:ext cx="1600200" cy="365100"/>
          </a:xfrm>
          <a:prstGeom prst="rect">
            <a:avLst/>
          </a:prstGeom>
          <a:noFill/>
          <a:ln>
            <a:noFill/>
          </a:ln>
        </p:spPr>
        <p:txBody>
          <a:bodyPr spcFirstLastPara="1" wrap="square" lIns="76200" tIns="38075" rIns="76200" bIns="3807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rgbClr val="888888"/>
                </a:solidFill>
                <a:latin typeface="Garamond"/>
                <a:ea typeface="Garamond"/>
                <a:cs typeface="Garamond"/>
                <a:sym typeface="Garamond"/>
              </a:rPr>
              <a:pPr marL="0" marR="0" lvl="0" indent="0" algn="r" rtl="0">
                <a:lnSpc>
                  <a:spcPct val="100000"/>
                </a:lnSpc>
                <a:spcBef>
                  <a:spcPts val="0"/>
                </a:spcBef>
                <a:spcAft>
                  <a:spcPts val="0"/>
                </a:spcAft>
                <a:buClr>
                  <a:srgbClr val="000000"/>
                </a:buClr>
                <a:buSzPts val="1000"/>
                <a:buFont typeface="Arial"/>
                <a:buNone/>
              </a:pPr>
              <a:t>298</a:t>
            </a:fld>
            <a:endParaRPr sz="1000" b="0" i="0" u="none" strike="noStrike" cap="none">
              <a:solidFill>
                <a:srgbClr val="888888"/>
              </a:solidFill>
              <a:latin typeface="Garamond"/>
              <a:ea typeface="Garamond"/>
              <a:cs typeface="Garamond"/>
              <a:sym typeface="Garamond"/>
            </a:endParaRPr>
          </a:p>
        </p:txBody>
      </p:sp>
      <p:sp>
        <p:nvSpPr>
          <p:cNvPr id="507" name="Google Shape;507;p46"/>
          <p:cNvSpPr/>
          <p:nvPr/>
        </p:nvSpPr>
        <p:spPr>
          <a:xfrm>
            <a:off x="6744072" y="4149080"/>
            <a:ext cx="1818300" cy="912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76200" tIns="76200" rIns="76200" bIns="7620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000000"/>
                </a:solidFill>
                <a:latin typeface="Ubuntu"/>
                <a:ea typeface="Ubuntu"/>
                <a:cs typeface="Ubuntu"/>
                <a:sym typeface="Ubuntu"/>
              </a:rPr>
              <a:t>Complexity is </a:t>
            </a:r>
            <a:r>
              <a:rPr lang="en-US" sz="2000" b="0" i="0" u="none" strike="noStrike" cap="none">
                <a:solidFill>
                  <a:srgbClr val="000000"/>
                </a:solidFill>
                <a:latin typeface="Pinyon Script"/>
                <a:ea typeface="Pinyon Script"/>
                <a:cs typeface="Pinyon Script"/>
                <a:sym typeface="Pinyon Script"/>
              </a:rPr>
              <a:t>O</a:t>
            </a:r>
            <a:r>
              <a:rPr lang="en-US" sz="2000" b="0" i="0" u="none" strike="noStrike" cap="none">
                <a:solidFill>
                  <a:srgbClr val="000000"/>
                </a:solidFill>
                <a:latin typeface="Ubuntu"/>
                <a:ea typeface="Ubuntu"/>
                <a:cs typeface="Ubuntu"/>
                <a:sym typeface="Ubuntu"/>
              </a:rPr>
              <a:t>(TN</a:t>
            </a:r>
            <a:r>
              <a:rPr lang="en-US" sz="2000" b="0" i="0" u="none" strike="noStrike" cap="none" baseline="30000">
                <a:solidFill>
                  <a:srgbClr val="000000"/>
                </a:solidFill>
                <a:latin typeface="Ubuntu"/>
                <a:ea typeface="Ubuntu"/>
                <a:cs typeface="Ubuntu"/>
                <a:sym typeface="Ubuntu"/>
              </a:rPr>
              <a:t>2</a:t>
            </a:r>
            <a:r>
              <a:rPr lang="en-US" sz="2000" b="0" i="0" u="none" strike="noStrike" cap="none">
                <a:solidFill>
                  <a:srgbClr val="000000"/>
                </a:solidFill>
                <a:latin typeface="Ubuntu"/>
                <a:ea typeface="Ubuntu"/>
                <a:cs typeface="Ubuntu"/>
                <a:sym typeface="Ubuntu"/>
              </a:rPr>
              <a:t>)</a:t>
            </a:r>
            <a:endParaRPr sz="2000" b="0" i="0" u="none" strike="noStrike" cap="none">
              <a:solidFill>
                <a:srgbClr val="000000"/>
              </a:solidFill>
              <a:latin typeface="Ubuntu"/>
              <a:ea typeface="Ubuntu"/>
              <a:cs typeface="Ubuntu"/>
              <a:sym typeface="Ubuntu"/>
            </a:endParaRPr>
          </a:p>
        </p:txBody>
      </p:sp>
    </p:spTree>
    <p:extLst>
      <p:ext uri="{BB962C8B-B14F-4D97-AF65-F5344CB8AC3E}">
        <p14:creationId xmlns:p14="http://schemas.microsoft.com/office/powerpoint/2010/main" val="33384461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47"/>
          <p:cNvSpPr txBox="1">
            <a:spLocks noGrp="1"/>
          </p:cNvSpPr>
          <p:nvPr>
            <p:ph type="title"/>
          </p:nvPr>
        </p:nvSpPr>
        <p:spPr>
          <a:xfrm>
            <a:off x="2152650" y="365125"/>
            <a:ext cx="7886700" cy="13254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rgbClr val="75114A"/>
              </a:buClr>
              <a:buSzPts val="3700"/>
              <a:buFont typeface="Calibri"/>
              <a:buNone/>
            </a:pPr>
            <a:r>
              <a:rPr lang="en-US" sz="3700" b="0" i="0" u="none" strike="noStrike" cap="none">
                <a:solidFill>
                  <a:srgbClr val="75114A"/>
                </a:solidFill>
                <a:latin typeface="Calibri"/>
                <a:ea typeface="Calibri"/>
                <a:cs typeface="Calibri"/>
                <a:sym typeface="Calibri"/>
              </a:rPr>
              <a:t>Overview</a:t>
            </a:r>
            <a:endParaRPr/>
          </a:p>
        </p:txBody>
      </p:sp>
      <p:sp>
        <p:nvSpPr>
          <p:cNvPr id="513" name="Google Shape;513;p47"/>
          <p:cNvSpPr txBox="1">
            <a:spLocks noGrp="1"/>
          </p:cNvSpPr>
          <p:nvPr>
            <p:ph type="body" idx="1"/>
          </p:nvPr>
        </p:nvSpPr>
        <p:spPr>
          <a:xfrm>
            <a:off x="2152650" y="1825625"/>
            <a:ext cx="7886700" cy="3813300"/>
          </a:xfrm>
          <a:prstGeom prst="rect">
            <a:avLst/>
          </a:prstGeom>
          <a:noFill/>
          <a:ln>
            <a:noFill/>
          </a:ln>
        </p:spPr>
        <p:txBody>
          <a:bodyPr spcFirstLastPara="1" wrap="square" lIns="76200" tIns="76200" rIns="76200" bIns="76200" anchor="t" anchorCtr="0">
            <a:noAutofit/>
          </a:bodyPr>
          <a:lstStyle/>
          <a:p>
            <a:pPr marL="0" marR="0" lvl="0" indent="0" algn="l" rtl="0">
              <a:lnSpc>
                <a:spcPct val="100000"/>
              </a:lnSpc>
              <a:spcBef>
                <a:spcPts val="8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Revision</a:t>
            </a:r>
            <a:endParaRPr/>
          </a:p>
          <a:p>
            <a:pPr marL="0" marR="0" lvl="0" indent="0" algn="l" rtl="0">
              <a:lnSpc>
                <a:spcPct val="100000"/>
              </a:lnSpc>
              <a:spcBef>
                <a:spcPts val="8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Hidden Markov Model</a:t>
            </a:r>
            <a:endParaRPr/>
          </a:p>
          <a:p>
            <a:pPr marL="0" marR="0" lvl="0" indent="0" algn="l" rtl="0">
              <a:lnSpc>
                <a:spcPct val="100000"/>
              </a:lnSpc>
              <a:spcBef>
                <a:spcPts val="8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Tagging</a:t>
            </a:r>
            <a:endParaRPr/>
          </a:p>
          <a:p>
            <a:pPr marL="0" marR="0" lvl="0" indent="0" algn="l" rtl="0">
              <a:lnSpc>
                <a:spcPct val="100000"/>
              </a:lnSpc>
              <a:spcBef>
                <a:spcPts val="800"/>
              </a:spcBef>
              <a:spcAft>
                <a:spcPts val="0"/>
              </a:spcAft>
              <a:buClr>
                <a:srgbClr val="3F3F3F"/>
              </a:buClr>
              <a:buSzPts val="2300"/>
              <a:buFont typeface="Arial"/>
              <a:buNone/>
            </a:pPr>
            <a:r>
              <a:rPr lang="en-US" sz="2000" b="1" i="0" u="none" strike="noStrike" cap="none">
                <a:solidFill>
                  <a:srgbClr val="3F3F3F"/>
                </a:solidFill>
                <a:latin typeface="Calibri"/>
                <a:ea typeface="Calibri"/>
                <a:cs typeface="Calibri"/>
                <a:sym typeface="Calibri"/>
              </a:rPr>
              <a:t>HMM Language Models</a:t>
            </a:r>
            <a:endParaRPr/>
          </a:p>
          <a:p>
            <a:pPr marL="0" marR="0" lvl="0" indent="0" algn="l" rtl="0">
              <a:lnSpc>
                <a:spcPct val="100000"/>
              </a:lnSpc>
              <a:spcBef>
                <a:spcPts val="8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Learning Hidden Markov Models</a:t>
            </a:r>
            <a:endParaRPr/>
          </a:p>
          <a:p>
            <a:pPr marL="0" marR="0" lvl="0" indent="0" algn="l" rtl="0">
              <a:lnSpc>
                <a:spcPct val="100000"/>
              </a:lnSpc>
              <a:spcBef>
                <a:spcPts val="8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Summary</a:t>
            </a:r>
            <a:endParaRPr sz="2000" b="0"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12737071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2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Le</a:t>
            </a:r>
            <a:r>
              <a:rPr lang="en-IE"/>
              <a:t>arning Outcomes of This Lecture</a:t>
            </a:r>
            <a:endParaRPr sz="4400" b="0" i="0" u="none" strike="noStrike" cap="none">
              <a:solidFill>
                <a:srgbClr val="75114A"/>
              </a:solidFill>
              <a:latin typeface="Calibri"/>
              <a:ea typeface="Calibri"/>
              <a:cs typeface="Calibri"/>
              <a:sym typeface="Calibri"/>
            </a:endParaRPr>
          </a:p>
        </p:txBody>
      </p:sp>
      <p:sp>
        <p:nvSpPr>
          <p:cNvPr id="473" name="Google Shape;473;p29"/>
          <p:cNvSpPr txBox="1">
            <a:spLocks noGrp="1"/>
          </p:cNvSpPr>
          <p:nvPr>
            <p:ph type="body" idx="1"/>
          </p:nvPr>
        </p:nvSpPr>
        <p:spPr>
          <a:xfrm>
            <a:off x="838200" y="1818525"/>
            <a:ext cx="10515600" cy="382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F3F"/>
              </a:buClr>
              <a:buSzPts val="2800"/>
              <a:buFont typeface="Arial"/>
              <a:buNone/>
            </a:pPr>
            <a:r>
              <a:rPr lang="en-IE" sz="2400">
                <a:solidFill>
                  <a:srgbClr val="000000"/>
                </a:solidFill>
              </a:rPr>
              <a:t>Understand the relevance of NLP applications in society  </a:t>
            </a:r>
            <a:endParaRPr sz="2400">
              <a:solidFill>
                <a:srgbClr val="000000"/>
              </a:solidFill>
            </a:endParaRPr>
          </a:p>
          <a:p>
            <a:pPr marL="0" marR="0" lvl="0" indent="0" algn="l" rtl="0">
              <a:lnSpc>
                <a:spcPct val="100000"/>
              </a:lnSpc>
              <a:spcBef>
                <a:spcPts val="1000"/>
              </a:spcBef>
              <a:spcAft>
                <a:spcPts val="0"/>
              </a:spcAft>
              <a:buClr>
                <a:srgbClr val="3F3F3F"/>
              </a:buClr>
              <a:buSzPts val="2800"/>
              <a:buFont typeface="Arial"/>
              <a:buNone/>
            </a:pPr>
            <a:r>
              <a:rPr lang="en-IE" sz="2400">
                <a:solidFill>
                  <a:srgbClr val="000000"/>
                </a:solidFill>
              </a:rPr>
              <a:t>Get an insight into levels of complexity in human language</a:t>
            </a:r>
            <a:endParaRPr sz="2400">
              <a:solidFill>
                <a:srgbClr val="000000"/>
              </a:solidFill>
            </a:endParaRPr>
          </a:p>
          <a:p>
            <a:pPr marL="0" marR="0" lvl="0" indent="0" algn="l" rtl="0">
              <a:lnSpc>
                <a:spcPct val="100000"/>
              </a:lnSpc>
              <a:spcBef>
                <a:spcPts val="1000"/>
              </a:spcBef>
              <a:spcAft>
                <a:spcPts val="0"/>
              </a:spcAft>
              <a:buClr>
                <a:srgbClr val="3F3F3F"/>
              </a:buClr>
              <a:buSzPts val="2800"/>
              <a:buFont typeface="Arial"/>
              <a:buNone/>
            </a:pPr>
            <a:r>
              <a:rPr lang="en-IE" sz="2400">
                <a:solidFill>
                  <a:srgbClr val="000000"/>
                </a:solidFill>
              </a:rPr>
              <a:t>Get an insight into state of the art directions in NLP</a:t>
            </a:r>
            <a:endParaRPr sz="2400">
              <a:solidFill>
                <a:srgbClr val="000000"/>
              </a:solidFill>
            </a:endParaRPr>
          </a:p>
          <a:p>
            <a:pPr marL="0" lvl="0" indent="0" algn="l" rtl="0">
              <a:lnSpc>
                <a:spcPct val="100000"/>
              </a:lnSpc>
              <a:spcBef>
                <a:spcPts val="1000"/>
              </a:spcBef>
              <a:spcAft>
                <a:spcPts val="0"/>
              </a:spcAft>
              <a:buClr>
                <a:srgbClr val="3F3F3F"/>
              </a:buClr>
              <a:buSzPts val="2800"/>
              <a:buFont typeface="Arial"/>
              <a:buNone/>
            </a:pPr>
            <a:r>
              <a:rPr lang="en-IE" sz="2400">
                <a:solidFill>
                  <a:schemeClr val="dk1"/>
                </a:solidFill>
              </a:rPr>
              <a:t>Understand core aspects of NLP architectures and applications</a:t>
            </a:r>
            <a:endParaRPr sz="2400">
              <a:solidFill>
                <a:schemeClr val="dk1"/>
              </a:solidFill>
            </a:endParaRPr>
          </a:p>
          <a:p>
            <a:pPr marL="0" lvl="0" indent="0" algn="l" rtl="0">
              <a:lnSpc>
                <a:spcPct val="100000"/>
              </a:lnSpc>
              <a:spcBef>
                <a:spcPts val="1000"/>
              </a:spcBef>
              <a:spcAft>
                <a:spcPts val="0"/>
              </a:spcAft>
              <a:buClr>
                <a:srgbClr val="3F3F3F"/>
              </a:buClr>
              <a:buSzPts val="2800"/>
              <a:buFont typeface="Arial"/>
              <a:buNone/>
            </a:pPr>
            <a:r>
              <a:rPr lang="en-IE" sz="2400">
                <a:solidFill>
                  <a:schemeClr val="dk1"/>
                </a:solidFill>
              </a:rPr>
              <a:t>Get useful pointers to data, research and communities in the field </a:t>
            </a:r>
            <a:endParaRPr sz="2400">
              <a:solidFill>
                <a:schemeClr val="dk1"/>
              </a:solidFill>
            </a:endParaRPr>
          </a:p>
          <a:p>
            <a:pPr marL="0" marR="0" lvl="0" indent="0" algn="l" rtl="0">
              <a:lnSpc>
                <a:spcPct val="100000"/>
              </a:lnSpc>
              <a:spcBef>
                <a:spcPts val="1000"/>
              </a:spcBef>
              <a:spcAft>
                <a:spcPts val="1000"/>
              </a:spcAft>
              <a:buClr>
                <a:srgbClr val="3F3F3F"/>
              </a:buClr>
              <a:buSzPts val="2800"/>
              <a:buFont typeface="Arial"/>
              <a:buNone/>
            </a:pPr>
            <a:endParaRPr sz="240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56"/>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Overview</a:t>
            </a:r>
            <a:endParaRPr/>
          </a:p>
        </p:txBody>
      </p:sp>
      <p:sp>
        <p:nvSpPr>
          <p:cNvPr id="658" name="Google Shape;658;p56"/>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000"/>
              </a:spcBef>
              <a:spcAft>
                <a:spcPts val="0"/>
              </a:spcAft>
              <a:buClr>
                <a:srgbClr val="3F3F3F"/>
              </a:buClr>
              <a:buSzPts val="2800"/>
              <a:buFont typeface="Arial"/>
              <a:buNone/>
            </a:pPr>
            <a:r>
              <a:rPr lang="en-IE" sz="2400"/>
              <a:t>Organizational issues</a:t>
            </a:r>
            <a:endParaRPr sz="2400"/>
          </a:p>
          <a:p>
            <a:pPr marL="0" lvl="0" indent="0" algn="l" rtl="0">
              <a:lnSpc>
                <a:spcPct val="100000"/>
              </a:lnSpc>
              <a:spcBef>
                <a:spcPts val="1000"/>
              </a:spcBef>
              <a:spcAft>
                <a:spcPts val="0"/>
              </a:spcAft>
              <a:buClr>
                <a:srgbClr val="3F3F3F"/>
              </a:buClr>
              <a:buSzPts val="2800"/>
              <a:buFont typeface="Arial"/>
              <a:buNone/>
            </a:pPr>
            <a:r>
              <a:rPr lang="en-IE" sz="2400"/>
              <a:t>Why NLP</a:t>
            </a:r>
            <a:endParaRPr sz="2400"/>
          </a:p>
          <a:p>
            <a:pPr marL="0" lvl="0" indent="0" algn="l" rtl="0">
              <a:lnSpc>
                <a:spcPct val="100000"/>
              </a:lnSpc>
              <a:spcBef>
                <a:spcPts val="1000"/>
              </a:spcBef>
              <a:spcAft>
                <a:spcPts val="0"/>
              </a:spcAft>
              <a:buClr>
                <a:srgbClr val="3F3F3F"/>
              </a:buClr>
              <a:buSzPts val="2800"/>
              <a:buFont typeface="Arial"/>
              <a:buNone/>
            </a:pPr>
            <a:r>
              <a:rPr lang="en-IE" sz="2400"/>
              <a:t>Human language</a:t>
            </a:r>
            <a:endParaRPr sz="2400"/>
          </a:p>
          <a:p>
            <a:pPr marL="0" lvl="0" indent="0" algn="l" rtl="0">
              <a:lnSpc>
                <a:spcPct val="100000"/>
              </a:lnSpc>
              <a:spcBef>
                <a:spcPts val="1000"/>
              </a:spcBef>
              <a:spcAft>
                <a:spcPts val="0"/>
              </a:spcAft>
              <a:buClr>
                <a:srgbClr val="3F3F3F"/>
              </a:buClr>
              <a:buSzPts val="2800"/>
              <a:buFont typeface="Arial"/>
              <a:buNone/>
            </a:pPr>
            <a:r>
              <a:rPr lang="en-IE" sz="2400" b="1"/>
              <a:t>Some core notions in NLP</a:t>
            </a:r>
            <a:endParaRPr sz="2400" b="1"/>
          </a:p>
          <a:p>
            <a:pPr marL="0" lvl="0" indent="0" algn="l" rtl="0">
              <a:lnSpc>
                <a:spcPct val="100000"/>
              </a:lnSpc>
              <a:spcBef>
                <a:spcPts val="1000"/>
              </a:spcBef>
              <a:spcAft>
                <a:spcPts val="0"/>
              </a:spcAft>
              <a:buClr>
                <a:srgbClr val="3F3F3F"/>
              </a:buClr>
              <a:buSzPts val="2800"/>
              <a:buFont typeface="Arial"/>
              <a:buNone/>
            </a:pPr>
            <a:r>
              <a:rPr lang="en-IE" sz="2400"/>
              <a:t>Architectures</a:t>
            </a:r>
            <a:endParaRPr sz="2400"/>
          </a:p>
          <a:p>
            <a:pPr marL="0" lvl="0" indent="0" algn="l" rtl="0">
              <a:lnSpc>
                <a:spcPct val="100000"/>
              </a:lnSpc>
              <a:spcBef>
                <a:spcPts val="1000"/>
              </a:spcBef>
              <a:spcAft>
                <a:spcPts val="0"/>
              </a:spcAft>
              <a:buClr>
                <a:srgbClr val="3F3F3F"/>
              </a:buClr>
              <a:buSzPts val="2800"/>
              <a:buFont typeface="Arial"/>
              <a:buNone/>
            </a:pPr>
            <a:r>
              <a:rPr lang="en-IE" sz="2400"/>
              <a:t>Applications</a:t>
            </a:r>
            <a:endParaRPr/>
          </a:p>
          <a:p>
            <a:pPr marL="0" lvl="0" indent="0" algn="l" rtl="0">
              <a:lnSpc>
                <a:spcPct val="100000"/>
              </a:lnSpc>
              <a:spcBef>
                <a:spcPts val="1000"/>
              </a:spcBef>
              <a:spcAft>
                <a:spcPts val="0"/>
              </a:spcAft>
              <a:buClr>
                <a:srgbClr val="3F3F3F"/>
              </a:buClr>
              <a:buSzPts val="2800"/>
              <a:buFont typeface="Arial"/>
              <a:buNone/>
            </a:pPr>
            <a:r>
              <a:rPr lang="en-IE" sz="2400"/>
              <a:t>Useful pointers</a:t>
            </a:r>
            <a:endParaRPr sz="2400"/>
          </a:p>
          <a:p>
            <a:pPr marL="0" marR="0" lvl="0" indent="0" algn="l" rtl="0">
              <a:lnSpc>
                <a:spcPct val="130000"/>
              </a:lnSpc>
              <a:spcBef>
                <a:spcPts val="1000"/>
              </a:spcBef>
              <a:spcAft>
                <a:spcPts val="0"/>
              </a:spcAft>
              <a:buClr>
                <a:srgbClr val="3F3F3F"/>
              </a:buClr>
              <a:buSzPts val="2800"/>
              <a:buFont typeface="Arial"/>
              <a:buNone/>
            </a:pP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48"/>
          <p:cNvSpPr txBox="1">
            <a:spLocks noGrp="1"/>
          </p:cNvSpPr>
          <p:nvPr>
            <p:ph type="title"/>
          </p:nvPr>
        </p:nvSpPr>
        <p:spPr>
          <a:xfrm>
            <a:off x="2152650" y="365125"/>
            <a:ext cx="7886700" cy="13254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rgbClr val="75114A"/>
              </a:buClr>
              <a:buSzPts val="3700"/>
              <a:buFont typeface="Calibri"/>
              <a:buNone/>
            </a:pPr>
            <a:r>
              <a:rPr lang="en-US" sz="3700" b="0" i="0" u="none" strike="noStrike" cap="none">
                <a:solidFill>
                  <a:srgbClr val="75114A"/>
                </a:solidFill>
                <a:latin typeface="Calibri"/>
                <a:ea typeface="Calibri"/>
                <a:cs typeface="Calibri"/>
                <a:sym typeface="Calibri"/>
              </a:rPr>
              <a:t>HMM as a language model</a:t>
            </a:r>
            <a:endParaRPr sz="3700" b="0" i="0" u="none" strike="noStrike" cap="none">
              <a:solidFill>
                <a:srgbClr val="75114A"/>
              </a:solidFill>
              <a:latin typeface="Calibri"/>
              <a:ea typeface="Calibri"/>
              <a:cs typeface="Calibri"/>
              <a:sym typeface="Calibri"/>
            </a:endParaRPr>
          </a:p>
        </p:txBody>
      </p:sp>
      <p:sp>
        <p:nvSpPr>
          <p:cNvPr id="520" name="Google Shape;520;p48"/>
          <p:cNvSpPr txBox="1">
            <a:spLocks noGrp="1"/>
          </p:cNvSpPr>
          <p:nvPr>
            <p:ph type="body" idx="1"/>
          </p:nvPr>
        </p:nvSpPr>
        <p:spPr>
          <a:xfrm>
            <a:off x="2152650" y="1825625"/>
            <a:ext cx="7886700" cy="3813300"/>
          </a:xfrm>
          <a:prstGeom prst="rect">
            <a:avLst/>
          </a:prstGeom>
          <a:noFill/>
          <a:ln>
            <a:noFill/>
          </a:ln>
        </p:spPr>
        <p:txBody>
          <a:bodyPr spcFirstLastPara="1" wrap="square" lIns="76200" tIns="76200" rIns="76200" bIns="76200" anchor="t" anchorCtr="0">
            <a:noAutofit/>
          </a:bodyPr>
          <a:lstStyle/>
          <a:p>
            <a:pPr marL="292100" marR="0" lvl="0" indent="-190500" algn="l" rtl="0">
              <a:lnSpc>
                <a:spcPct val="90000"/>
              </a:lnSpc>
              <a:spcBef>
                <a:spcPts val="4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Recall the law of total probability</a:t>
            </a: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rgbClr val="3F3F3F"/>
              </a:buClr>
              <a:buSzPts val="2300"/>
              <a:buFont typeface="Arial"/>
              <a:buNone/>
            </a:pP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rgbClr val="3F3F3F"/>
              </a:buClr>
              <a:buSzPts val="2300"/>
              <a:buFont typeface="Arial"/>
              <a:buNone/>
            </a:pP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rgbClr val="3F3F3F"/>
              </a:buClr>
              <a:buSzPts val="2300"/>
              <a:buFont typeface="Arial"/>
              <a:buNone/>
            </a:pPr>
            <a:endParaRPr sz="2000"/>
          </a:p>
          <a:p>
            <a:pPr marL="292100" marR="0" lvl="0" indent="-190500" algn="l" rtl="0">
              <a:lnSpc>
                <a:spcPct val="90000"/>
              </a:lnSpc>
              <a:spcBef>
                <a:spcPts val="4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Hidden Markov Models can also work as language models</a:t>
            </a:r>
            <a:endParaRPr sz="2000" b="0" i="0" u="none" strike="noStrike" cap="none">
              <a:solidFill>
                <a:srgbClr val="3F3F3F"/>
              </a:solidFill>
              <a:latin typeface="Calibri"/>
              <a:ea typeface="Calibri"/>
              <a:cs typeface="Calibri"/>
              <a:sym typeface="Calibri"/>
            </a:endParaRPr>
          </a:p>
        </p:txBody>
      </p:sp>
      <p:pic>
        <p:nvPicPr>
          <p:cNvPr id="521" name="Google Shape;521;p48"/>
          <p:cNvPicPr preferRelativeResize="0"/>
          <p:nvPr/>
        </p:nvPicPr>
        <p:blipFill rotWithShape="1">
          <a:blip r:embed="rId3">
            <a:alphaModFix/>
          </a:blip>
          <a:srcRect/>
          <a:stretch/>
        </p:blipFill>
        <p:spPr>
          <a:xfrm>
            <a:off x="3412689" y="4182400"/>
            <a:ext cx="5030983" cy="510078"/>
          </a:xfrm>
          <a:prstGeom prst="rect">
            <a:avLst/>
          </a:prstGeom>
          <a:noFill/>
          <a:ln>
            <a:noFill/>
          </a:ln>
        </p:spPr>
      </p:pic>
      <p:pic>
        <p:nvPicPr>
          <p:cNvPr id="522" name="Google Shape;522;p48"/>
          <p:cNvPicPr preferRelativeResize="0"/>
          <p:nvPr/>
        </p:nvPicPr>
        <p:blipFill rotWithShape="1">
          <a:blip r:embed="rId4">
            <a:alphaModFix/>
          </a:blip>
          <a:srcRect/>
          <a:stretch/>
        </p:blipFill>
        <p:spPr>
          <a:xfrm>
            <a:off x="4466150" y="2594601"/>
            <a:ext cx="2924076" cy="516925"/>
          </a:xfrm>
          <a:prstGeom prst="rect">
            <a:avLst/>
          </a:prstGeom>
          <a:noFill/>
          <a:ln>
            <a:noFill/>
          </a:ln>
        </p:spPr>
      </p:pic>
    </p:spTree>
    <p:extLst>
      <p:ext uri="{BB962C8B-B14F-4D97-AF65-F5344CB8AC3E}">
        <p14:creationId xmlns:p14="http://schemas.microsoft.com/office/powerpoint/2010/main" val="24133810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49"/>
          <p:cNvSpPr txBox="1">
            <a:spLocks noGrp="1"/>
          </p:cNvSpPr>
          <p:nvPr>
            <p:ph type="title"/>
          </p:nvPr>
        </p:nvSpPr>
        <p:spPr>
          <a:xfrm>
            <a:off x="2152650" y="365125"/>
            <a:ext cx="7886700" cy="13254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rgbClr val="75114A"/>
              </a:buClr>
              <a:buSzPts val="3700"/>
              <a:buFont typeface="Calibri"/>
              <a:buNone/>
            </a:pPr>
            <a:r>
              <a:rPr lang="en-US" sz="3700" b="0" i="0" u="none" strike="noStrike" cap="none">
                <a:solidFill>
                  <a:srgbClr val="75114A"/>
                </a:solidFill>
                <a:latin typeface="Calibri"/>
                <a:ea typeface="Calibri"/>
                <a:cs typeface="Calibri"/>
                <a:sym typeface="Calibri"/>
              </a:rPr>
              <a:t>Calculating HMM LM probability</a:t>
            </a:r>
            <a:endParaRPr sz="3700" b="0" i="0" u="none" strike="noStrike" cap="none">
              <a:solidFill>
                <a:srgbClr val="75114A"/>
              </a:solidFill>
              <a:latin typeface="Calibri"/>
              <a:ea typeface="Calibri"/>
              <a:cs typeface="Calibri"/>
              <a:sym typeface="Calibri"/>
            </a:endParaRPr>
          </a:p>
        </p:txBody>
      </p:sp>
      <p:sp>
        <p:nvSpPr>
          <p:cNvPr id="529" name="Google Shape;529;p49"/>
          <p:cNvSpPr txBox="1">
            <a:spLocks noGrp="1"/>
          </p:cNvSpPr>
          <p:nvPr>
            <p:ph type="body" idx="1"/>
          </p:nvPr>
        </p:nvSpPr>
        <p:spPr>
          <a:xfrm>
            <a:off x="2152650" y="1825625"/>
            <a:ext cx="7886700" cy="3813300"/>
          </a:xfrm>
          <a:prstGeom prst="rect">
            <a:avLst/>
          </a:prstGeom>
          <a:noFill/>
          <a:ln>
            <a:noFill/>
          </a:ln>
        </p:spPr>
        <p:txBody>
          <a:bodyPr spcFirstLastPara="1" wrap="square" lIns="76200" tIns="76200" rIns="76200" bIns="76200" anchor="t" anchorCtr="0">
            <a:noAutofit/>
          </a:bodyPr>
          <a:lstStyle/>
          <a:p>
            <a:pPr marL="292100" marR="0" lvl="0" indent="-190500" algn="l" rtl="0">
              <a:lnSpc>
                <a:spcPct val="90000"/>
              </a:lnSpc>
              <a:spcBef>
                <a:spcPts val="4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We can follow same principle of calculating all values</a:t>
            </a: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rgbClr val="3F3F3F"/>
              </a:buClr>
              <a:buSzPts val="2300"/>
              <a:buFont typeface="Arial"/>
              <a:buNone/>
            </a:pP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rgbClr val="3F3F3F"/>
              </a:buClr>
              <a:buSzPts val="2300"/>
              <a:buFont typeface="Arial"/>
              <a:buNone/>
            </a:pP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rgbClr val="3F3F3F"/>
              </a:buClr>
              <a:buSzPts val="2300"/>
              <a:buFont typeface="Arial"/>
              <a:buNone/>
            </a:pP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Direct calculation of this is exponential.</a:t>
            </a: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rgbClr val="3F3F3F"/>
              </a:buClr>
              <a:buSzPts val="2300"/>
              <a:buFont typeface="Arial"/>
              <a:buNone/>
            </a:pP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Instead we modify the Viterbi algorithm. </a:t>
            </a:r>
            <a:endParaRPr sz="2000" b="0" i="0" u="none" strike="noStrike" cap="none">
              <a:solidFill>
                <a:srgbClr val="3F3F3F"/>
              </a:solidFill>
              <a:latin typeface="Calibri"/>
              <a:ea typeface="Calibri"/>
              <a:cs typeface="Calibri"/>
              <a:sym typeface="Calibri"/>
            </a:endParaRPr>
          </a:p>
        </p:txBody>
      </p:sp>
      <p:pic>
        <p:nvPicPr>
          <p:cNvPr id="530" name="Google Shape;530;p49"/>
          <p:cNvPicPr preferRelativeResize="0"/>
          <p:nvPr/>
        </p:nvPicPr>
        <p:blipFill rotWithShape="1">
          <a:blip r:embed="rId3">
            <a:alphaModFix/>
          </a:blip>
          <a:srcRect/>
          <a:stretch/>
        </p:blipFill>
        <p:spPr>
          <a:xfrm>
            <a:off x="3287682" y="2525700"/>
            <a:ext cx="5192998" cy="522600"/>
          </a:xfrm>
          <a:prstGeom prst="rect">
            <a:avLst/>
          </a:prstGeom>
          <a:noFill/>
          <a:ln>
            <a:noFill/>
          </a:ln>
        </p:spPr>
      </p:pic>
    </p:spTree>
    <p:extLst>
      <p:ext uri="{BB962C8B-B14F-4D97-AF65-F5344CB8AC3E}">
        <p14:creationId xmlns:p14="http://schemas.microsoft.com/office/powerpoint/2010/main" val="5972367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50"/>
          <p:cNvSpPr txBox="1">
            <a:spLocks noGrp="1"/>
          </p:cNvSpPr>
          <p:nvPr>
            <p:ph type="title"/>
          </p:nvPr>
        </p:nvSpPr>
        <p:spPr>
          <a:xfrm>
            <a:off x="2152650" y="365125"/>
            <a:ext cx="7886700" cy="13254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rgbClr val="75114A"/>
              </a:buClr>
              <a:buSzPts val="3700"/>
              <a:buFont typeface="Calibri"/>
              <a:buNone/>
            </a:pPr>
            <a:r>
              <a:rPr lang="en-US" sz="3700" b="0" i="0" u="none" strike="noStrike" cap="none">
                <a:solidFill>
                  <a:srgbClr val="75114A"/>
                </a:solidFill>
                <a:latin typeface="Calibri"/>
                <a:ea typeface="Calibri"/>
                <a:cs typeface="Calibri"/>
                <a:sym typeface="Calibri"/>
              </a:rPr>
              <a:t>Forward algorithm</a:t>
            </a:r>
            <a:endParaRPr sz="3700" b="0" i="0" u="none" strike="noStrike" cap="none">
              <a:solidFill>
                <a:srgbClr val="75114A"/>
              </a:solidFill>
              <a:latin typeface="Calibri"/>
              <a:ea typeface="Calibri"/>
              <a:cs typeface="Calibri"/>
              <a:sym typeface="Calibri"/>
            </a:endParaRPr>
          </a:p>
        </p:txBody>
      </p:sp>
      <p:sp>
        <p:nvSpPr>
          <p:cNvPr id="537" name="Google Shape;537;p50"/>
          <p:cNvSpPr txBox="1">
            <a:spLocks noGrp="1"/>
          </p:cNvSpPr>
          <p:nvPr>
            <p:ph type="body" idx="1"/>
          </p:nvPr>
        </p:nvSpPr>
        <p:spPr>
          <a:xfrm>
            <a:off x="2152650" y="1825625"/>
            <a:ext cx="7886700" cy="38133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4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Set </a:t>
            </a:r>
            <a:r>
              <a:rPr lang="en-US" sz="2000" b="0" i="0" u="none" strike="noStrike" cap="none">
                <a:solidFill>
                  <a:schemeClr val="dk1"/>
                </a:solidFill>
                <a:latin typeface="Calibri"/>
                <a:ea typeface="Calibri"/>
                <a:cs typeface="Calibri"/>
                <a:sym typeface="Calibri"/>
              </a:rPr>
              <a:t>𝛼</a:t>
            </a:r>
            <a:r>
              <a:rPr lang="en-US" sz="2000" b="0" i="0" u="none" strike="noStrike" cap="none" baseline="-25000">
                <a:solidFill>
                  <a:srgbClr val="000000"/>
                </a:solidFill>
                <a:latin typeface="Calibri"/>
                <a:ea typeface="Calibri"/>
                <a:cs typeface="Calibri"/>
                <a:sym typeface="Calibri"/>
              </a:rPr>
              <a:t>s,0</a:t>
            </a:r>
            <a:r>
              <a:rPr lang="en-US" sz="2000" b="0" i="0" u="none" strike="noStrike" cap="none">
                <a:solidFill>
                  <a:srgbClr val="000000"/>
                </a:solidFill>
                <a:latin typeface="Calibri"/>
                <a:ea typeface="Calibri"/>
                <a:cs typeface="Calibri"/>
                <a:sym typeface="Calibri"/>
              </a:rPr>
              <a:t>=0</a:t>
            </a:r>
            <a:r>
              <a:rPr lang="en-US" sz="2000" b="0" i="0" u="none" strike="noStrike" cap="none">
                <a:solidFill>
                  <a:srgbClr val="3F3F3F"/>
                </a:solidFill>
                <a:latin typeface="Calibri"/>
                <a:ea typeface="Calibri"/>
                <a:cs typeface="Calibri"/>
                <a:sym typeface="Calibri"/>
              </a:rPr>
              <a:t> except for </a:t>
            </a:r>
            <a:r>
              <a:rPr lang="en-US" sz="2000" b="0" i="0" u="none" strike="noStrike" cap="none">
                <a:solidFill>
                  <a:schemeClr val="dk1"/>
                </a:solidFill>
                <a:latin typeface="Calibri"/>
                <a:ea typeface="Calibri"/>
                <a:cs typeface="Calibri"/>
                <a:sym typeface="Calibri"/>
              </a:rPr>
              <a:t>𝛼</a:t>
            </a:r>
            <a:r>
              <a:rPr lang="en-US" sz="2000" b="0" i="0" u="none" strike="noStrike" cap="none" baseline="-25000">
                <a:solidFill>
                  <a:srgbClr val="000000"/>
                </a:solidFill>
                <a:latin typeface="Calibri"/>
                <a:ea typeface="Calibri"/>
                <a:cs typeface="Calibri"/>
                <a:sym typeface="Calibri"/>
              </a:rPr>
              <a:t>Start,0</a:t>
            </a:r>
            <a:r>
              <a:rPr lang="en-US" sz="2000" b="0" i="0" u="none" strike="noStrike" cap="none">
                <a:solidFill>
                  <a:srgbClr val="000000"/>
                </a:solidFill>
                <a:latin typeface="Calibri"/>
                <a:ea typeface="Calibri"/>
                <a:cs typeface="Calibri"/>
                <a:sym typeface="Calibri"/>
              </a:rPr>
              <a:t>=1</a:t>
            </a:r>
            <a:endParaRPr sz="2000" b="0" i="0" u="none" strike="noStrike" cap="none">
              <a:solidFill>
                <a:srgbClr val="3F3F3F"/>
              </a:solidFill>
              <a:latin typeface="Calibri"/>
              <a:ea typeface="Calibri"/>
              <a:cs typeface="Calibri"/>
              <a:sym typeface="Calibri"/>
            </a:endParaRPr>
          </a:p>
          <a:p>
            <a:pPr marL="0" marR="0" lvl="0" indent="0" algn="l" rtl="0">
              <a:lnSpc>
                <a:spcPct val="90000"/>
              </a:lnSpc>
              <a:spcBef>
                <a:spcPts val="4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For </a:t>
            </a:r>
            <a:r>
              <a:rPr lang="en-US" sz="2000" b="0" i="0" u="none" strike="noStrike" cap="none">
                <a:solidFill>
                  <a:srgbClr val="000000"/>
                </a:solidFill>
                <a:latin typeface="Calibri"/>
                <a:ea typeface="Calibri"/>
                <a:cs typeface="Calibri"/>
                <a:sym typeface="Calibri"/>
              </a:rPr>
              <a:t>i</a:t>
            </a:r>
            <a:r>
              <a:rPr lang="en-US" sz="2000" b="0" i="0" u="none" strike="noStrike" cap="none">
                <a:solidFill>
                  <a:srgbClr val="3F3F3F"/>
                </a:solidFill>
                <a:latin typeface="Calibri"/>
                <a:ea typeface="Calibri"/>
                <a:cs typeface="Calibri"/>
                <a:sym typeface="Calibri"/>
              </a:rPr>
              <a:t> from </a:t>
            </a:r>
            <a:r>
              <a:rPr lang="en-US" sz="2000" b="0" i="0" u="none" strike="noStrike" cap="none">
                <a:solidFill>
                  <a:srgbClr val="000000"/>
                </a:solidFill>
                <a:latin typeface="Calibri"/>
                <a:ea typeface="Calibri"/>
                <a:cs typeface="Calibri"/>
                <a:sym typeface="Calibri"/>
              </a:rPr>
              <a:t>1</a:t>
            </a:r>
            <a:r>
              <a:rPr lang="en-US" sz="2000" b="0" i="0" u="none" strike="noStrike" cap="none">
                <a:solidFill>
                  <a:srgbClr val="3F3F3F"/>
                </a:solidFill>
                <a:latin typeface="Calibri"/>
                <a:ea typeface="Calibri"/>
                <a:cs typeface="Calibri"/>
                <a:sym typeface="Calibri"/>
              </a:rPr>
              <a:t> to </a:t>
            </a:r>
            <a:r>
              <a:rPr lang="en-US" sz="2000" b="0" i="0" u="none" strike="noStrike" cap="none">
                <a:solidFill>
                  <a:srgbClr val="000000"/>
                </a:solidFill>
                <a:latin typeface="Calibri"/>
                <a:ea typeface="Calibri"/>
                <a:cs typeface="Calibri"/>
                <a:sym typeface="Calibri"/>
              </a:rPr>
              <a:t>T</a:t>
            </a:r>
            <a:endParaRPr sz="2000" b="0" i="0" u="none" strike="noStrike" cap="none">
              <a:solidFill>
                <a:srgbClr val="000000"/>
              </a:solidFill>
              <a:latin typeface="Calibri"/>
              <a:ea typeface="Calibri"/>
              <a:cs typeface="Calibri"/>
              <a:sym typeface="Calibri"/>
            </a:endParaRPr>
          </a:p>
          <a:p>
            <a:pPr marL="0" marR="0" lvl="0" indent="0" algn="l" rtl="0">
              <a:lnSpc>
                <a:spcPct val="90000"/>
              </a:lnSpc>
              <a:spcBef>
                <a:spcPts val="400"/>
              </a:spcBef>
              <a:spcAft>
                <a:spcPts val="0"/>
              </a:spcAft>
              <a:buClr>
                <a:srgbClr val="3F3F3F"/>
              </a:buClr>
              <a:buSzPts val="2300"/>
              <a:buFont typeface="Arial"/>
              <a:buNone/>
            </a:pPr>
            <a:r>
              <a:rPr lang="en-US" sz="2000" b="0" i="0" u="none" strike="noStrike" cap="none">
                <a:solidFill>
                  <a:srgbClr val="000000"/>
                </a:solidFill>
                <a:latin typeface="Calibri"/>
                <a:ea typeface="Calibri"/>
                <a:cs typeface="Calibri"/>
                <a:sym typeface="Calibri"/>
              </a:rPr>
              <a:t>     </a:t>
            </a:r>
            <a:r>
              <a:rPr lang="en-US" sz="2000" b="0" i="0" u="none" strike="noStrike" cap="none">
                <a:solidFill>
                  <a:srgbClr val="3F3F3F"/>
                </a:solidFill>
                <a:latin typeface="Calibri"/>
                <a:ea typeface="Calibri"/>
                <a:cs typeface="Calibri"/>
                <a:sym typeface="Calibri"/>
              </a:rPr>
              <a:t>For </a:t>
            </a:r>
            <a:r>
              <a:rPr lang="en-US" sz="2000" b="0" i="0" u="none" strike="noStrike" cap="none">
                <a:solidFill>
                  <a:srgbClr val="000000"/>
                </a:solidFill>
                <a:latin typeface="Calibri"/>
                <a:ea typeface="Calibri"/>
                <a:cs typeface="Calibri"/>
                <a:sym typeface="Calibri"/>
              </a:rPr>
              <a:t>s ∊ S</a:t>
            </a:r>
            <a:endParaRPr sz="2000" b="0" i="0" u="none" strike="noStrike" cap="none">
              <a:solidFill>
                <a:srgbClr val="000000"/>
              </a:solidFill>
              <a:latin typeface="Calibri"/>
              <a:ea typeface="Calibri"/>
              <a:cs typeface="Calibri"/>
              <a:sym typeface="Calibri"/>
            </a:endParaRPr>
          </a:p>
          <a:p>
            <a:pPr marL="0" marR="0" lvl="0" indent="0" algn="l" rtl="0">
              <a:lnSpc>
                <a:spcPct val="90000"/>
              </a:lnSpc>
              <a:spcBef>
                <a:spcPts val="4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	   Set </a:t>
            </a:r>
            <a:endParaRPr sz="2000" b="0" i="0" u="none" strike="noStrike" cap="none">
              <a:solidFill>
                <a:srgbClr val="3F3F3F"/>
              </a:solidFill>
              <a:latin typeface="Calibri"/>
              <a:ea typeface="Calibri"/>
              <a:cs typeface="Calibri"/>
              <a:sym typeface="Calibri"/>
            </a:endParaRPr>
          </a:p>
          <a:p>
            <a:pPr marL="0" marR="0" lvl="0" indent="0" algn="l" rtl="0">
              <a:lnSpc>
                <a:spcPct val="90000"/>
              </a:lnSpc>
              <a:spcBef>
                <a:spcPts val="400"/>
              </a:spcBef>
              <a:spcAft>
                <a:spcPts val="0"/>
              </a:spcAft>
              <a:buClr>
                <a:srgbClr val="3F3F3F"/>
              </a:buClr>
              <a:buSzPts val="2300"/>
              <a:buFont typeface="Arial"/>
              <a:buNone/>
            </a:pPr>
            <a:endParaRPr sz="2000"/>
          </a:p>
          <a:p>
            <a:pPr marL="0" marR="0" lvl="0" indent="0" algn="l" rtl="0">
              <a:lnSpc>
                <a:spcPct val="90000"/>
              </a:lnSpc>
              <a:spcBef>
                <a:spcPts val="4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Return </a:t>
            </a:r>
            <a:r>
              <a:rPr lang="en-US" sz="2000" b="0" i="0" u="none" strike="noStrike" cap="none">
                <a:solidFill>
                  <a:srgbClr val="000000"/>
                </a:solidFill>
                <a:latin typeface="Calibri"/>
                <a:ea typeface="Calibri"/>
                <a:cs typeface="Calibri"/>
                <a:sym typeface="Calibri"/>
              </a:rPr>
              <a:t>Σ</a:t>
            </a:r>
            <a:r>
              <a:rPr lang="en-US" sz="2000" b="0" i="0" u="none" strike="noStrike" cap="none">
                <a:solidFill>
                  <a:schemeClr val="dk1"/>
                </a:solidFill>
                <a:latin typeface="Calibri"/>
                <a:ea typeface="Calibri"/>
                <a:cs typeface="Calibri"/>
                <a:sym typeface="Calibri"/>
              </a:rPr>
              <a:t>𝛼</a:t>
            </a:r>
            <a:r>
              <a:rPr lang="en-US" sz="2000" b="0" i="0" u="none" strike="noStrike" cap="none" baseline="-25000">
                <a:solidFill>
                  <a:schemeClr val="dk1"/>
                </a:solidFill>
                <a:latin typeface="Calibri"/>
                <a:ea typeface="Calibri"/>
                <a:cs typeface="Calibri"/>
                <a:sym typeface="Calibri"/>
              </a:rPr>
              <a:t>s,T</a:t>
            </a:r>
            <a:endParaRPr sz="2000" b="0" i="0" u="none" strike="noStrike" cap="none">
              <a:solidFill>
                <a:srgbClr val="3F3F3F"/>
              </a:solidFill>
              <a:latin typeface="Calibri"/>
              <a:ea typeface="Calibri"/>
              <a:cs typeface="Calibri"/>
              <a:sym typeface="Calibri"/>
            </a:endParaRPr>
          </a:p>
          <a:p>
            <a:pPr marL="0" marR="0" lvl="0" indent="0" algn="l" rtl="0">
              <a:lnSpc>
                <a:spcPct val="90000"/>
              </a:lnSpc>
              <a:spcBef>
                <a:spcPts val="400"/>
              </a:spcBef>
              <a:spcAft>
                <a:spcPts val="0"/>
              </a:spcAft>
              <a:buClr>
                <a:srgbClr val="3F3F3F"/>
              </a:buClr>
              <a:buSzPts val="2300"/>
              <a:buFont typeface="Arial"/>
              <a:buNone/>
            </a:pPr>
            <a:endParaRPr sz="2300" b="0" i="0" u="none" strike="noStrike" cap="none">
              <a:solidFill>
                <a:srgbClr val="3F3F3F"/>
              </a:solidFill>
              <a:latin typeface="Calibri"/>
              <a:ea typeface="Calibri"/>
              <a:cs typeface="Calibri"/>
              <a:sym typeface="Calibri"/>
            </a:endParaRPr>
          </a:p>
          <a:p>
            <a:pPr marL="0" marR="0" lvl="0" indent="0" algn="l" rtl="0">
              <a:lnSpc>
                <a:spcPct val="90000"/>
              </a:lnSpc>
              <a:spcBef>
                <a:spcPts val="400"/>
              </a:spcBef>
              <a:spcAft>
                <a:spcPts val="0"/>
              </a:spcAft>
              <a:buClr>
                <a:srgbClr val="3F3F3F"/>
              </a:buClr>
              <a:buSzPts val="2300"/>
              <a:buFont typeface="Arial"/>
              <a:buNone/>
            </a:pPr>
            <a:endParaRPr sz="2300" b="0" i="0" u="none" strike="noStrike" cap="none">
              <a:solidFill>
                <a:srgbClr val="3F3F3F"/>
              </a:solidFill>
              <a:latin typeface="Calibri"/>
              <a:ea typeface="Calibri"/>
              <a:cs typeface="Calibri"/>
              <a:sym typeface="Calibri"/>
            </a:endParaRPr>
          </a:p>
        </p:txBody>
      </p:sp>
      <p:sp>
        <p:nvSpPr>
          <p:cNvPr id="538" name="Google Shape;538;p50"/>
          <p:cNvSpPr/>
          <p:nvPr/>
        </p:nvSpPr>
        <p:spPr>
          <a:xfrm>
            <a:off x="6636060" y="3933056"/>
            <a:ext cx="2697300" cy="1102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76200" tIns="76200" rIns="76200" bIns="76200"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Ubuntu"/>
                <a:ea typeface="Ubuntu"/>
                <a:cs typeface="Ubuntu"/>
                <a:sym typeface="Ubuntu"/>
              </a:rPr>
              <a:t>𝛼</a:t>
            </a:r>
            <a:r>
              <a:rPr lang="en-US" sz="1600" b="0" i="0" u="none" strike="noStrike" cap="none" baseline="-25000">
                <a:solidFill>
                  <a:srgbClr val="000000"/>
                </a:solidFill>
                <a:latin typeface="Ubuntu"/>
                <a:ea typeface="Ubuntu"/>
                <a:cs typeface="Ubuntu"/>
                <a:sym typeface="Ubuntu"/>
              </a:rPr>
              <a:t>s,i</a:t>
            </a:r>
            <a:r>
              <a:rPr lang="en-US" sz="1600" b="0" i="0" u="none" strike="noStrike" cap="none">
                <a:solidFill>
                  <a:srgbClr val="000000"/>
                </a:solidFill>
                <a:latin typeface="Ubuntu"/>
                <a:ea typeface="Ubuntu"/>
                <a:cs typeface="Ubuntu"/>
                <a:sym typeface="Ubuntu"/>
              </a:rPr>
              <a:t> is the sum of probabilities up to state </a:t>
            </a:r>
            <a:r>
              <a:rPr lang="en-US" sz="1600" b="0" i="1" u="none" strike="noStrike" cap="none">
                <a:solidFill>
                  <a:srgbClr val="000000"/>
                </a:solidFill>
                <a:latin typeface="Ubuntu"/>
                <a:ea typeface="Ubuntu"/>
                <a:cs typeface="Ubuntu"/>
                <a:sym typeface="Ubuntu"/>
              </a:rPr>
              <a:t>s</a:t>
            </a:r>
            <a:r>
              <a:rPr lang="en-US" sz="1600" b="0" i="0" u="none" strike="noStrike" cap="none">
                <a:solidFill>
                  <a:srgbClr val="000000"/>
                </a:solidFill>
                <a:latin typeface="Ubuntu"/>
                <a:ea typeface="Ubuntu"/>
                <a:cs typeface="Ubuntu"/>
                <a:sym typeface="Ubuntu"/>
              </a:rPr>
              <a:t> at word </a:t>
            </a:r>
            <a:r>
              <a:rPr lang="en-US" sz="1600" b="0" i="1" u="none" strike="noStrike" cap="none">
                <a:solidFill>
                  <a:srgbClr val="000000"/>
                </a:solidFill>
                <a:latin typeface="Ubuntu"/>
                <a:ea typeface="Ubuntu"/>
                <a:cs typeface="Ubuntu"/>
                <a:sym typeface="Ubuntu"/>
              </a:rPr>
              <a:t>i</a:t>
            </a:r>
            <a:endParaRPr sz="1600" b="0" i="1" u="none" strike="noStrike" cap="none" baseline="-25000">
              <a:solidFill>
                <a:srgbClr val="000000"/>
              </a:solidFill>
              <a:latin typeface="Ubuntu"/>
              <a:ea typeface="Ubuntu"/>
              <a:cs typeface="Ubuntu"/>
              <a:sym typeface="Ubuntu"/>
            </a:endParaRPr>
          </a:p>
        </p:txBody>
      </p:sp>
      <p:pic>
        <p:nvPicPr>
          <p:cNvPr id="539" name="Google Shape;539;p50"/>
          <p:cNvPicPr preferRelativeResize="0"/>
          <p:nvPr/>
        </p:nvPicPr>
        <p:blipFill rotWithShape="1">
          <a:blip r:embed="rId3">
            <a:alphaModFix/>
          </a:blip>
          <a:srcRect/>
          <a:stretch/>
        </p:blipFill>
        <p:spPr>
          <a:xfrm>
            <a:off x="3294377" y="2962020"/>
            <a:ext cx="3148343" cy="548341"/>
          </a:xfrm>
          <a:prstGeom prst="rect">
            <a:avLst/>
          </a:prstGeom>
          <a:noFill/>
          <a:ln>
            <a:noFill/>
          </a:ln>
        </p:spPr>
      </p:pic>
    </p:spTree>
    <p:extLst>
      <p:ext uri="{BB962C8B-B14F-4D97-AF65-F5344CB8AC3E}">
        <p14:creationId xmlns:p14="http://schemas.microsoft.com/office/powerpoint/2010/main" val="38172835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8"/>
                                        </p:tgtEl>
                                        <p:attrNameLst>
                                          <p:attrName>style.visibility</p:attrName>
                                        </p:attrNameLst>
                                      </p:cBhvr>
                                      <p:to>
                                        <p:strVal val="visible"/>
                                      </p:to>
                                    </p:set>
                                    <p:animEffect transition="in" filter="fade">
                                      <p:cBhvr>
                                        <p:cTn id="7" dur="1000"/>
                                        <p:tgtEl>
                                          <p:spTgt spid="5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51"/>
          <p:cNvSpPr txBox="1">
            <a:spLocks noGrp="1"/>
          </p:cNvSpPr>
          <p:nvPr>
            <p:ph type="title"/>
          </p:nvPr>
        </p:nvSpPr>
        <p:spPr>
          <a:xfrm>
            <a:off x="2152650" y="365125"/>
            <a:ext cx="7886700" cy="13254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rgbClr val="75114A"/>
              </a:buClr>
              <a:buSzPts val="3700"/>
              <a:buFont typeface="Calibri"/>
              <a:buNone/>
            </a:pPr>
            <a:r>
              <a:rPr lang="en-US" sz="3700" b="0" i="0" u="none" strike="noStrike" cap="none">
                <a:solidFill>
                  <a:srgbClr val="75114A"/>
                </a:solidFill>
                <a:latin typeface="Calibri"/>
                <a:ea typeface="Calibri"/>
                <a:cs typeface="Calibri"/>
                <a:sym typeface="Calibri"/>
              </a:rPr>
              <a:t>Forward algorithm Example</a:t>
            </a:r>
            <a:endParaRPr sz="3700" b="0" i="0" u="none" strike="noStrike" cap="none">
              <a:solidFill>
                <a:srgbClr val="75114A"/>
              </a:solidFill>
              <a:latin typeface="Calibri"/>
              <a:ea typeface="Calibri"/>
              <a:cs typeface="Calibri"/>
              <a:sym typeface="Calibri"/>
            </a:endParaRPr>
          </a:p>
        </p:txBody>
      </p:sp>
      <p:sp>
        <p:nvSpPr>
          <p:cNvPr id="546" name="Google Shape;546;p51"/>
          <p:cNvSpPr txBox="1">
            <a:spLocks noGrp="1"/>
          </p:cNvSpPr>
          <p:nvPr>
            <p:ph type="body" idx="1"/>
          </p:nvPr>
        </p:nvSpPr>
        <p:spPr>
          <a:xfrm>
            <a:off x="2152650" y="1825625"/>
            <a:ext cx="7886700" cy="3813300"/>
          </a:xfrm>
          <a:prstGeom prst="rect">
            <a:avLst/>
          </a:prstGeom>
          <a:noFill/>
          <a:ln>
            <a:noFill/>
          </a:ln>
        </p:spPr>
        <p:txBody>
          <a:bodyPr spcFirstLastPara="1" wrap="square" lIns="76200" tIns="76200" rIns="76200" bIns="76200" anchor="t" anchorCtr="0">
            <a:noAutofit/>
          </a:bodyPr>
          <a:lstStyle/>
          <a:p>
            <a:pPr marL="292100" marR="0" lvl="0" indent="-190500" algn="l" rtl="0">
              <a:lnSpc>
                <a:spcPct val="90000"/>
              </a:lnSpc>
              <a:spcBef>
                <a:spcPts val="4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Previous state (i=0)</a:t>
            </a: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rgbClr val="3F3F3F"/>
              </a:buClr>
              <a:buSzPts val="2300"/>
              <a:buFont typeface="Arial"/>
              <a:buNone/>
            </a:pP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rgbClr val="3F3F3F"/>
              </a:buClr>
              <a:buSzPts val="2300"/>
              <a:buFont typeface="Arial"/>
              <a:buNone/>
            </a:pP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rgbClr val="3F3F3F"/>
              </a:buClr>
              <a:buSzPts val="2300"/>
              <a:buFont typeface="Arial"/>
              <a:buNone/>
            </a:pP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rgbClr val="3F3F3F"/>
              </a:buClr>
              <a:buSzPts val="2300"/>
              <a:buFont typeface="Arial"/>
              <a:buNone/>
            </a:pP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Next state (i=1)</a:t>
            </a:r>
            <a:endParaRPr sz="2300" b="0" i="0" u="none" strike="noStrike" cap="none">
              <a:solidFill>
                <a:srgbClr val="3F3F3F"/>
              </a:solidFill>
              <a:latin typeface="Calibri"/>
              <a:ea typeface="Calibri"/>
              <a:cs typeface="Calibri"/>
              <a:sym typeface="Calibri"/>
            </a:endParaRPr>
          </a:p>
        </p:txBody>
      </p:sp>
      <p:graphicFrame>
        <p:nvGraphicFramePr>
          <p:cNvPr id="547" name="Google Shape;547;p51"/>
          <p:cNvGraphicFramePr/>
          <p:nvPr/>
        </p:nvGraphicFramePr>
        <p:xfrm>
          <a:off x="3845100" y="2442652"/>
          <a:ext cx="3000000" cy="3000000"/>
        </p:xfrm>
        <a:graphic>
          <a:graphicData uri="http://schemas.openxmlformats.org/drawingml/2006/table">
            <a:tbl>
              <a:tblPr>
                <a:noFill/>
              </a:tblPr>
              <a:tblGrid>
                <a:gridCol w="897625">
                  <a:extLst>
                    <a:ext uri="{9D8B030D-6E8A-4147-A177-3AD203B41FA5}">
                      <a16:colId xmlns:a16="http://schemas.microsoft.com/office/drawing/2014/main" val="20000"/>
                    </a:ext>
                  </a:extLst>
                </a:gridCol>
                <a:gridCol w="485525">
                  <a:extLst>
                    <a:ext uri="{9D8B030D-6E8A-4147-A177-3AD203B41FA5}">
                      <a16:colId xmlns:a16="http://schemas.microsoft.com/office/drawing/2014/main" val="20001"/>
                    </a:ext>
                  </a:extLst>
                </a:gridCol>
                <a:gridCol w="923850">
                  <a:extLst>
                    <a:ext uri="{9D8B030D-6E8A-4147-A177-3AD203B41FA5}">
                      <a16:colId xmlns:a16="http://schemas.microsoft.com/office/drawing/2014/main" val="20002"/>
                    </a:ext>
                  </a:extLst>
                </a:gridCol>
              </a:tblGrid>
              <a:tr h="381000">
                <a:tc>
                  <a:txBody>
                    <a:bodyPr/>
                    <a:lstStyle/>
                    <a:p>
                      <a:pPr marL="0" marR="0" lvl="0" indent="0" algn="l" rtl="0">
                        <a:lnSpc>
                          <a:spcPct val="100000"/>
                        </a:lnSpc>
                        <a:spcBef>
                          <a:spcPts val="0"/>
                        </a:spcBef>
                        <a:spcAft>
                          <a:spcPts val="0"/>
                        </a:spcAft>
                        <a:buClr>
                          <a:srgbClr val="000000"/>
                        </a:buClr>
                        <a:buSzPts val="1900"/>
                        <a:buFont typeface="Arial"/>
                        <a:buNone/>
                      </a:pPr>
                      <a:r>
                        <a:rPr lang="en-US" sz="1900" b="1" u="none" strike="noStrike" cap="none">
                          <a:latin typeface="Ubuntu"/>
                          <a:ea typeface="Ubuntu"/>
                          <a:cs typeface="Ubuntu"/>
                          <a:sym typeface="Ubuntu"/>
                        </a:rPr>
                        <a:t>Start</a:t>
                      </a:r>
                      <a:endParaRPr sz="1900" b="1" u="none" strike="noStrike" cap="none">
                        <a:latin typeface="Ubuntu"/>
                        <a:ea typeface="Ubuntu"/>
                        <a:cs typeface="Ubuntu"/>
                        <a:sym typeface="Ubuntu"/>
                      </a:endParaRPr>
                    </a:p>
                  </a:txBody>
                  <a:tcPr marL="68575" marR="68575" marT="91425" marB="91425"/>
                </a:tc>
                <a:tc>
                  <a:txBody>
                    <a:bodyPr/>
                    <a:lstStyle/>
                    <a:p>
                      <a:pPr marL="0" marR="0" lvl="0" indent="0" algn="l" rtl="0">
                        <a:lnSpc>
                          <a:spcPct val="100000"/>
                        </a:lnSpc>
                        <a:spcBef>
                          <a:spcPts val="0"/>
                        </a:spcBef>
                        <a:spcAft>
                          <a:spcPts val="0"/>
                        </a:spcAft>
                        <a:buClr>
                          <a:srgbClr val="000000"/>
                        </a:buClr>
                        <a:buSzPts val="1900"/>
                        <a:buFont typeface="Arial"/>
                        <a:buNone/>
                      </a:pPr>
                      <a:r>
                        <a:rPr lang="en-US" sz="1900" b="1" u="none" strike="noStrike" cap="none">
                          <a:latin typeface="Ubuntu"/>
                          <a:ea typeface="Ubuntu"/>
                          <a:cs typeface="Ubuntu"/>
                          <a:sym typeface="Ubuntu"/>
                        </a:rPr>
                        <a:t>N</a:t>
                      </a:r>
                      <a:endParaRPr sz="1900" b="1" u="none" strike="noStrike" cap="none">
                        <a:latin typeface="Ubuntu"/>
                        <a:ea typeface="Ubuntu"/>
                        <a:cs typeface="Ubuntu"/>
                        <a:sym typeface="Ubuntu"/>
                      </a:endParaRPr>
                    </a:p>
                  </a:txBody>
                  <a:tcPr marL="68575" marR="68575" marT="91425" marB="91425"/>
                </a:tc>
                <a:tc>
                  <a:txBody>
                    <a:bodyPr/>
                    <a:lstStyle/>
                    <a:p>
                      <a:pPr marL="0" marR="0" lvl="0" indent="0" algn="l" rtl="0">
                        <a:lnSpc>
                          <a:spcPct val="100000"/>
                        </a:lnSpc>
                        <a:spcBef>
                          <a:spcPts val="0"/>
                        </a:spcBef>
                        <a:spcAft>
                          <a:spcPts val="0"/>
                        </a:spcAft>
                        <a:buClr>
                          <a:srgbClr val="000000"/>
                        </a:buClr>
                        <a:buSzPts val="1900"/>
                        <a:buFont typeface="Arial"/>
                        <a:buNone/>
                      </a:pPr>
                      <a:r>
                        <a:rPr lang="en-US" sz="1900" b="1" u="none" strike="noStrike" cap="none">
                          <a:latin typeface="Ubuntu"/>
                          <a:ea typeface="Ubuntu"/>
                          <a:cs typeface="Ubuntu"/>
                          <a:sym typeface="Ubuntu"/>
                        </a:rPr>
                        <a:t>V</a:t>
                      </a:r>
                      <a:endParaRPr sz="1900" b="1" u="none" strike="noStrike" cap="none">
                        <a:latin typeface="Ubuntu"/>
                        <a:ea typeface="Ubuntu"/>
                        <a:cs typeface="Ubuntu"/>
                        <a:sym typeface="Ubuntu"/>
                      </a:endParaRPr>
                    </a:p>
                  </a:txBody>
                  <a:tcPr marL="68575" marR="68575" marT="91425" marB="91425"/>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1.0</a:t>
                      </a:r>
                      <a:endParaRPr sz="1900" u="none" strike="noStrike" cap="none">
                        <a:latin typeface="Ubuntu"/>
                        <a:ea typeface="Ubuntu"/>
                        <a:cs typeface="Ubuntu"/>
                        <a:sym typeface="Ubuntu"/>
                      </a:endParaRPr>
                    </a:p>
                  </a:txBody>
                  <a:tcPr marL="68575" marR="68575" marT="91425" marB="91425"/>
                </a:tc>
                <a:tc>
                  <a:txBody>
                    <a:bodyPr/>
                    <a:lstStyle/>
                    <a:p>
                      <a:pPr marL="0" marR="0" lvl="0" indent="0" algn="l"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0.0</a:t>
                      </a:r>
                      <a:endParaRPr sz="1900" u="none" strike="noStrike" cap="none">
                        <a:latin typeface="Ubuntu"/>
                        <a:ea typeface="Ubuntu"/>
                        <a:cs typeface="Ubuntu"/>
                        <a:sym typeface="Ubuntu"/>
                      </a:endParaRPr>
                    </a:p>
                  </a:txBody>
                  <a:tcPr marL="68575" marR="68575" marT="91425" marB="91425"/>
                </a:tc>
                <a:tc>
                  <a:txBody>
                    <a:bodyPr/>
                    <a:lstStyle/>
                    <a:p>
                      <a:pPr marL="0" marR="0" lvl="0" indent="0" algn="l"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0.0</a:t>
                      </a:r>
                      <a:endParaRPr sz="1900" u="none" strike="noStrike" cap="none">
                        <a:latin typeface="Ubuntu"/>
                        <a:ea typeface="Ubuntu"/>
                        <a:cs typeface="Ubuntu"/>
                        <a:sym typeface="Ubuntu"/>
                      </a:endParaRPr>
                    </a:p>
                  </a:txBody>
                  <a:tcPr marL="68575" marR="68575" marT="91425" marB="91425"/>
                </a:tc>
                <a:extLst>
                  <a:ext uri="{0D108BD9-81ED-4DB2-BD59-A6C34878D82A}">
                    <a16:rowId xmlns:a16="http://schemas.microsoft.com/office/drawing/2014/main" val="10001"/>
                  </a:ext>
                </a:extLst>
              </a:tr>
            </a:tbl>
          </a:graphicData>
        </a:graphic>
      </p:graphicFrame>
      <p:graphicFrame>
        <p:nvGraphicFramePr>
          <p:cNvPr id="548" name="Google Shape;548;p51"/>
          <p:cNvGraphicFramePr/>
          <p:nvPr/>
        </p:nvGraphicFramePr>
        <p:xfrm>
          <a:off x="2468263" y="4330171"/>
          <a:ext cx="3000000" cy="3000000"/>
        </p:xfrm>
        <a:graphic>
          <a:graphicData uri="http://schemas.openxmlformats.org/drawingml/2006/table">
            <a:tbl>
              <a:tblPr>
                <a:noFill/>
              </a:tblPr>
              <a:tblGrid>
                <a:gridCol w="924050">
                  <a:extLst>
                    <a:ext uri="{9D8B030D-6E8A-4147-A177-3AD203B41FA5}">
                      <a16:colId xmlns:a16="http://schemas.microsoft.com/office/drawing/2014/main" val="20000"/>
                    </a:ext>
                  </a:extLst>
                </a:gridCol>
                <a:gridCol w="3002975">
                  <a:extLst>
                    <a:ext uri="{9D8B030D-6E8A-4147-A177-3AD203B41FA5}">
                      <a16:colId xmlns:a16="http://schemas.microsoft.com/office/drawing/2014/main" val="20001"/>
                    </a:ext>
                  </a:extLst>
                </a:gridCol>
                <a:gridCol w="3328450">
                  <a:extLst>
                    <a:ext uri="{9D8B030D-6E8A-4147-A177-3AD203B41FA5}">
                      <a16:colId xmlns:a16="http://schemas.microsoft.com/office/drawing/2014/main" val="20002"/>
                    </a:ext>
                  </a:extLst>
                </a:gridCol>
              </a:tblGrid>
              <a:tr h="381000">
                <a:tc>
                  <a:txBody>
                    <a:bodyPr/>
                    <a:lstStyle/>
                    <a:p>
                      <a:pPr marL="0" marR="0" lvl="0" indent="0" algn="l" rtl="0">
                        <a:lnSpc>
                          <a:spcPct val="100000"/>
                        </a:lnSpc>
                        <a:spcBef>
                          <a:spcPts val="0"/>
                        </a:spcBef>
                        <a:spcAft>
                          <a:spcPts val="0"/>
                        </a:spcAft>
                        <a:buClr>
                          <a:srgbClr val="000000"/>
                        </a:buClr>
                        <a:buSzPts val="1900"/>
                        <a:buFont typeface="Arial"/>
                        <a:buNone/>
                      </a:pPr>
                      <a:r>
                        <a:rPr lang="en-US" sz="1900" b="1" u="none" strike="noStrike" cap="none">
                          <a:latin typeface="Ubuntu"/>
                          <a:ea typeface="Ubuntu"/>
                          <a:cs typeface="Ubuntu"/>
                          <a:sym typeface="Ubuntu"/>
                        </a:rPr>
                        <a:t>Start</a:t>
                      </a:r>
                      <a:endParaRPr sz="1900" b="1" u="none" strike="noStrike" cap="none">
                        <a:latin typeface="Ubuntu"/>
                        <a:ea typeface="Ubuntu"/>
                        <a:cs typeface="Ubuntu"/>
                        <a:sym typeface="Ubuntu"/>
                      </a:endParaRPr>
                    </a:p>
                  </a:txBody>
                  <a:tcPr marL="68575" marR="68575" marT="91425" marB="91425"/>
                </a:tc>
                <a:tc>
                  <a:txBody>
                    <a:bodyPr/>
                    <a:lstStyle/>
                    <a:p>
                      <a:pPr marL="0" marR="0" lvl="0" indent="0" algn="l" rtl="0">
                        <a:lnSpc>
                          <a:spcPct val="100000"/>
                        </a:lnSpc>
                        <a:spcBef>
                          <a:spcPts val="0"/>
                        </a:spcBef>
                        <a:spcAft>
                          <a:spcPts val="0"/>
                        </a:spcAft>
                        <a:buClr>
                          <a:srgbClr val="000000"/>
                        </a:buClr>
                        <a:buSzPts val="1900"/>
                        <a:buFont typeface="Arial"/>
                        <a:buNone/>
                      </a:pPr>
                      <a:r>
                        <a:rPr lang="en-US" sz="1900" b="1" u="none" strike="noStrike" cap="none">
                          <a:latin typeface="Ubuntu"/>
                          <a:ea typeface="Ubuntu"/>
                          <a:cs typeface="Ubuntu"/>
                          <a:sym typeface="Ubuntu"/>
                        </a:rPr>
                        <a:t>N</a:t>
                      </a:r>
                      <a:endParaRPr sz="1900" b="1" u="none" strike="noStrike" cap="none">
                        <a:latin typeface="Ubuntu"/>
                        <a:ea typeface="Ubuntu"/>
                        <a:cs typeface="Ubuntu"/>
                        <a:sym typeface="Ubuntu"/>
                      </a:endParaRPr>
                    </a:p>
                  </a:txBody>
                  <a:tcPr marL="68575" marR="68575" marT="91425" marB="91425"/>
                </a:tc>
                <a:tc>
                  <a:txBody>
                    <a:bodyPr/>
                    <a:lstStyle/>
                    <a:p>
                      <a:pPr marL="0" marR="0" lvl="0" indent="0" algn="l" rtl="0">
                        <a:lnSpc>
                          <a:spcPct val="100000"/>
                        </a:lnSpc>
                        <a:spcBef>
                          <a:spcPts val="0"/>
                        </a:spcBef>
                        <a:spcAft>
                          <a:spcPts val="0"/>
                        </a:spcAft>
                        <a:buClr>
                          <a:srgbClr val="000000"/>
                        </a:buClr>
                        <a:buSzPts val="1900"/>
                        <a:buFont typeface="Arial"/>
                        <a:buNone/>
                      </a:pPr>
                      <a:r>
                        <a:rPr lang="en-US" sz="1900" b="1" u="none" strike="noStrike" cap="none">
                          <a:latin typeface="Ubuntu"/>
                          <a:ea typeface="Ubuntu"/>
                          <a:cs typeface="Ubuntu"/>
                          <a:sym typeface="Ubuntu"/>
                        </a:rPr>
                        <a:t>V</a:t>
                      </a:r>
                      <a:endParaRPr sz="1900" b="1" u="none" strike="noStrike" cap="none">
                        <a:latin typeface="Ubuntu"/>
                        <a:ea typeface="Ubuntu"/>
                        <a:cs typeface="Ubuntu"/>
                        <a:sym typeface="Ubuntu"/>
                      </a:endParaRPr>
                    </a:p>
                  </a:txBody>
                  <a:tcPr marL="68575" marR="68575" marT="91425" marB="91425"/>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0.0</a:t>
                      </a:r>
                      <a:endParaRPr sz="1900" u="none" strike="noStrike" cap="none">
                        <a:latin typeface="Ubuntu"/>
                        <a:ea typeface="Ubuntu"/>
                        <a:cs typeface="Ubuntu"/>
                        <a:sym typeface="Ubuntu"/>
                      </a:endParaRPr>
                    </a:p>
                  </a:txBody>
                  <a:tcPr marL="68575" marR="68575" marT="91425" marB="91425"/>
                </a:tc>
                <a:tc>
                  <a:txBody>
                    <a:bodyPr/>
                    <a:lstStyle/>
                    <a:p>
                      <a:pPr marL="0" marR="0" lvl="0" indent="0" algn="l"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0.9 × 0.3 + 0.0 +0.0</a:t>
                      </a:r>
                      <a:r>
                        <a:rPr lang="en-US" sz="1900" u="none" strike="noStrike" cap="none">
                          <a:solidFill>
                            <a:schemeClr val="dk1"/>
                          </a:solidFill>
                          <a:latin typeface="Ubuntu"/>
                          <a:ea typeface="Ubuntu"/>
                          <a:cs typeface="Ubuntu"/>
                          <a:sym typeface="Ubuntu"/>
                        </a:rPr>
                        <a:t> = 0.27</a:t>
                      </a:r>
                      <a:endParaRPr sz="1900" u="none" strike="noStrike" cap="none">
                        <a:latin typeface="Ubuntu"/>
                        <a:ea typeface="Ubuntu"/>
                        <a:cs typeface="Ubuntu"/>
                        <a:sym typeface="Ubuntu"/>
                      </a:endParaRPr>
                    </a:p>
                  </a:txBody>
                  <a:tcPr marL="68575" marR="68575" marT="91425" marB="91425"/>
                </a:tc>
                <a:tc>
                  <a:txBody>
                    <a:bodyPr/>
                    <a:lstStyle/>
                    <a:p>
                      <a:pPr marL="0" marR="0" lvl="0" indent="0" algn="l"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0.1</a:t>
                      </a:r>
                      <a:r>
                        <a:rPr lang="en-US" sz="1900" u="none" strike="noStrike" cap="none">
                          <a:solidFill>
                            <a:schemeClr val="dk1"/>
                          </a:solidFill>
                          <a:latin typeface="Ubuntu"/>
                          <a:ea typeface="Ubuntu"/>
                          <a:cs typeface="Ubuntu"/>
                          <a:sym typeface="Ubuntu"/>
                        </a:rPr>
                        <a:t> × 0.1 +0.0 +0.0 = 0.01</a:t>
                      </a:r>
                      <a:endParaRPr sz="1900" u="none" strike="noStrike" cap="none">
                        <a:latin typeface="Ubuntu"/>
                        <a:ea typeface="Ubuntu"/>
                        <a:cs typeface="Ubuntu"/>
                        <a:sym typeface="Ubuntu"/>
                      </a:endParaRPr>
                    </a:p>
                  </a:txBody>
                  <a:tcPr marL="68575" marR="6857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0814204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52"/>
          <p:cNvSpPr txBox="1">
            <a:spLocks noGrp="1"/>
          </p:cNvSpPr>
          <p:nvPr>
            <p:ph type="title"/>
          </p:nvPr>
        </p:nvSpPr>
        <p:spPr>
          <a:xfrm>
            <a:off x="2152650" y="365125"/>
            <a:ext cx="7886700" cy="13254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rgbClr val="75114A"/>
              </a:buClr>
              <a:buSzPts val="3700"/>
              <a:buFont typeface="Calibri"/>
              <a:buNone/>
            </a:pPr>
            <a:r>
              <a:rPr lang="en-US" sz="3700" b="0" i="0" u="none" strike="noStrike" cap="none">
                <a:solidFill>
                  <a:srgbClr val="75114A"/>
                </a:solidFill>
                <a:latin typeface="Calibri"/>
                <a:ea typeface="Calibri"/>
                <a:cs typeface="Calibri"/>
                <a:sym typeface="Calibri"/>
              </a:rPr>
              <a:t>Forward Algorithm Example</a:t>
            </a:r>
            <a:endParaRPr sz="3700" b="0" i="0" u="none" strike="noStrike" cap="none">
              <a:solidFill>
                <a:srgbClr val="75114A"/>
              </a:solidFill>
              <a:latin typeface="Calibri"/>
              <a:ea typeface="Calibri"/>
              <a:cs typeface="Calibri"/>
              <a:sym typeface="Calibri"/>
            </a:endParaRPr>
          </a:p>
        </p:txBody>
      </p:sp>
      <p:sp>
        <p:nvSpPr>
          <p:cNvPr id="555" name="Google Shape;555;p52"/>
          <p:cNvSpPr txBox="1">
            <a:spLocks noGrp="1"/>
          </p:cNvSpPr>
          <p:nvPr>
            <p:ph type="body" idx="1"/>
          </p:nvPr>
        </p:nvSpPr>
        <p:spPr>
          <a:xfrm>
            <a:off x="2152650" y="1309839"/>
            <a:ext cx="7886700" cy="4329300"/>
          </a:xfrm>
          <a:prstGeom prst="rect">
            <a:avLst/>
          </a:prstGeom>
          <a:noFill/>
          <a:ln>
            <a:noFill/>
          </a:ln>
        </p:spPr>
        <p:txBody>
          <a:bodyPr spcFirstLastPara="1" wrap="square" lIns="76200" tIns="76200" rIns="76200" bIns="76200" anchor="t" anchorCtr="0">
            <a:noAutofit/>
          </a:bodyPr>
          <a:lstStyle/>
          <a:p>
            <a:pPr marL="292100" marR="0" lvl="0" indent="-190500" algn="l" rtl="0">
              <a:lnSpc>
                <a:spcPct val="90000"/>
              </a:lnSpc>
              <a:spcBef>
                <a:spcPts val="4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Previous state (i=1)</a:t>
            </a: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rgbClr val="3F3F3F"/>
              </a:buClr>
              <a:buSzPts val="2300"/>
              <a:buFont typeface="Arial"/>
              <a:buNone/>
            </a:pP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rgbClr val="3F3F3F"/>
              </a:buClr>
              <a:buSzPts val="2300"/>
              <a:buFont typeface="Arial"/>
              <a:buNone/>
            </a:pP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rgbClr val="3F3F3F"/>
              </a:buClr>
              <a:buSzPts val="2300"/>
              <a:buFont typeface="Arial"/>
              <a:buNone/>
            </a:pP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rgbClr val="3F3F3F"/>
              </a:buClr>
              <a:buSzPts val="2300"/>
              <a:buFont typeface="Arial"/>
              <a:buNone/>
            </a:pPr>
            <a:endParaRPr sz="2000" b="0" i="0" u="none" strike="noStrike" cap="none">
              <a:solidFill>
                <a:srgbClr val="3F3F3F"/>
              </a:solidFill>
              <a:latin typeface="Calibri"/>
              <a:ea typeface="Calibri"/>
              <a:cs typeface="Calibri"/>
              <a:sym typeface="Calibri"/>
            </a:endParaRPr>
          </a:p>
          <a:p>
            <a:pPr marL="0" marR="0" lvl="0" indent="0" algn="l" rtl="0">
              <a:lnSpc>
                <a:spcPct val="90000"/>
              </a:lnSpc>
              <a:spcBef>
                <a:spcPts val="4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  Next state (i=2)</a:t>
            </a:r>
            <a:endParaRPr sz="2000" b="0" i="0" u="none" strike="noStrike" cap="none">
              <a:solidFill>
                <a:srgbClr val="3F3F3F"/>
              </a:solidFill>
              <a:latin typeface="Calibri"/>
              <a:ea typeface="Calibri"/>
              <a:cs typeface="Calibri"/>
              <a:sym typeface="Calibri"/>
            </a:endParaRPr>
          </a:p>
          <a:p>
            <a:pPr marL="0" marR="0" lvl="0" indent="0" algn="l" rtl="0">
              <a:lnSpc>
                <a:spcPct val="90000"/>
              </a:lnSpc>
              <a:spcBef>
                <a:spcPts val="400"/>
              </a:spcBef>
              <a:spcAft>
                <a:spcPts val="0"/>
              </a:spcAft>
              <a:buClr>
                <a:srgbClr val="3F3F3F"/>
              </a:buClr>
              <a:buSzPts val="2300"/>
              <a:buFont typeface="Arial"/>
              <a:buNone/>
            </a:pPr>
            <a:endParaRPr sz="2000" b="0" i="0" u="none" strike="noStrike" cap="none">
              <a:solidFill>
                <a:srgbClr val="3F3F3F"/>
              </a:solidFill>
              <a:latin typeface="Calibri"/>
              <a:ea typeface="Calibri"/>
              <a:cs typeface="Calibri"/>
              <a:sym typeface="Calibri"/>
            </a:endParaRPr>
          </a:p>
          <a:p>
            <a:pPr marL="0" marR="0" lvl="0" indent="0" algn="l" rtl="0">
              <a:lnSpc>
                <a:spcPct val="90000"/>
              </a:lnSpc>
              <a:spcBef>
                <a:spcPts val="400"/>
              </a:spcBef>
              <a:spcAft>
                <a:spcPts val="0"/>
              </a:spcAft>
              <a:buClr>
                <a:srgbClr val="3F3F3F"/>
              </a:buClr>
              <a:buSzPts val="2300"/>
              <a:buFont typeface="Arial"/>
              <a:buNone/>
            </a:pPr>
            <a:endParaRPr sz="2000" b="0" i="0" u="none" strike="noStrike" cap="none">
              <a:solidFill>
                <a:srgbClr val="3F3F3F"/>
              </a:solidFill>
              <a:latin typeface="Calibri"/>
              <a:ea typeface="Calibri"/>
              <a:cs typeface="Calibri"/>
              <a:sym typeface="Calibri"/>
            </a:endParaRPr>
          </a:p>
          <a:p>
            <a:pPr marL="0" marR="0" lvl="0" indent="0" algn="l" rtl="0">
              <a:lnSpc>
                <a:spcPct val="90000"/>
              </a:lnSpc>
              <a:spcBef>
                <a:spcPts val="400"/>
              </a:spcBef>
              <a:spcAft>
                <a:spcPts val="0"/>
              </a:spcAft>
              <a:buClr>
                <a:srgbClr val="3F3F3F"/>
              </a:buClr>
              <a:buSzPts val="2300"/>
              <a:buFont typeface="Arial"/>
              <a:buNone/>
            </a:pPr>
            <a:endParaRPr sz="2000" b="0" i="0" u="none" strike="noStrike" cap="none">
              <a:solidFill>
                <a:srgbClr val="3F3F3F"/>
              </a:solidFill>
              <a:latin typeface="Calibri"/>
              <a:ea typeface="Calibri"/>
              <a:cs typeface="Calibri"/>
              <a:sym typeface="Calibri"/>
            </a:endParaRPr>
          </a:p>
          <a:p>
            <a:pPr marL="0" marR="0" lvl="0" indent="0" algn="l" rtl="0">
              <a:lnSpc>
                <a:spcPct val="90000"/>
              </a:lnSpc>
              <a:spcBef>
                <a:spcPts val="4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  </a:t>
            </a:r>
            <a:endParaRPr sz="2000" b="0" i="0" u="none" strike="noStrike" cap="none">
              <a:solidFill>
                <a:srgbClr val="3F3F3F"/>
              </a:solidFill>
              <a:latin typeface="Calibri"/>
              <a:ea typeface="Calibri"/>
              <a:cs typeface="Calibri"/>
              <a:sym typeface="Calibri"/>
            </a:endParaRPr>
          </a:p>
          <a:p>
            <a:pPr marL="0" marR="0" lvl="0" indent="0" algn="l" rtl="0">
              <a:lnSpc>
                <a:spcPct val="90000"/>
              </a:lnSpc>
              <a:spcBef>
                <a:spcPts val="400"/>
              </a:spcBef>
              <a:spcAft>
                <a:spcPts val="0"/>
              </a:spcAft>
              <a:buClr>
                <a:srgbClr val="3F3F3F"/>
              </a:buClr>
              <a:buSzPts val="2300"/>
              <a:buFont typeface="Arial"/>
              <a:buNone/>
            </a:pPr>
            <a:endParaRPr sz="2000"/>
          </a:p>
          <a:p>
            <a:pPr marL="0" marR="0" lvl="0" indent="0" algn="l" rtl="0">
              <a:lnSpc>
                <a:spcPct val="90000"/>
              </a:lnSpc>
              <a:spcBef>
                <a:spcPts val="4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Final </a:t>
            </a:r>
            <a:r>
              <a:rPr lang="en-US" sz="2000" b="1" i="0" u="none" strike="noStrike" cap="none">
                <a:solidFill>
                  <a:srgbClr val="3F3F3F"/>
                </a:solidFill>
                <a:latin typeface="Calibri"/>
                <a:ea typeface="Calibri"/>
                <a:cs typeface="Calibri"/>
                <a:sym typeface="Calibri"/>
              </a:rPr>
              <a:t>p = 0.019 + 0.060 = 0.0796</a:t>
            </a:r>
            <a:endParaRPr sz="2000" b="1" i="0" u="none" strike="noStrike" cap="none">
              <a:solidFill>
                <a:srgbClr val="3F3F3F"/>
              </a:solidFill>
              <a:latin typeface="Calibri"/>
              <a:ea typeface="Calibri"/>
              <a:cs typeface="Calibri"/>
              <a:sym typeface="Calibri"/>
            </a:endParaRPr>
          </a:p>
        </p:txBody>
      </p:sp>
      <p:graphicFrame>
        <p:nvGraphicFramePr>
          <p:cNvPr id="556" name="Google Shape;556;p52"/>
          <p:cNvGraphicFramePr/>
          <p:nvPr/>
        </p:nvGraphicFramePr>
        <p:xfrm>
          <a:off x="3989766" y="1848599"/>
          <a:ext cx="3000000" cy="3000000"/>
        </p:xfrm>
        <a:graphic>
          <a:graphicData uri="http://schemas.openxmlformats.org/drawingml/2006/table">
            <a:tbl>
              <a:tblPr>
                <a:noFill/>
              </a:tblPr>
              <a:tblGrid>
                <a:gridCol w="920575">
                  <a:extLst>
                    <a:ext uri="{9D8B030D-6E8A-4147-A177-3AD203B41FA5}">
                      <a16:colId xmlns:a16="http://schemas.microsoft.com/office/drawing/2014/main" val="20000"/>
                    </a:ext>
                  </a:extLst>
                </a:gridCol>
                <a:gridCol w="920575">
                  <a:extLst>
                    <a:ext uri="{9D8B030D-6E8A-4147-A177-3AD203B41FA5}">
                      <a16:colId xmlns:a16="http://schemas.microsoft.com/office/drawing/2014/main" val="20001"/>
                    </a:ext>
                  </a:extLst>
                </a:gridCol>
              </a:tblGrid>
              <a:tr h="381000">
                <a:tc>
                  <a:txBody>
                    <a:bodyPr/>
                    <a:lstStyle/>
                    <a:p>
                      <a:pPr marL="0" marR="0" lvl="0" indent="0" algn="l" rtl="0">
                        <a:lnSpc>
                          <a:spcPct val="100000"/>
                        </a:lnSpc>
                        <a:spcBef>
                          <a:spcPts val="0"/>
                        </a:spcBef>
                        <a:spcAft>
                          <a:spcPts val="0"/>
                        </a:spcAft>
                        <a:buClr>
                          <a:srgbClr val="000000"/>
                        </a:buClr>
                        <a:buSzPts val="1900"/>
                        <a:buFont typeface="Arial"/>
                        <a:buNone/>
                      </a:pPr>
                      <a:r>
                        <a:rPr lang="en-US" sz="1900" b="1" u="none" strike="noStrike" cap="none">
                          <a:latin typeface="Ubuntu"/>
                          <a:ea typeface="Ubuntu"/>
                          <a:cs typeface="Ubuntu"/>
                          <a:sym typeface="Ubuntu"/>
                        </a:rPr>
                        <a:t>N</a:t>
                      </a:r>
                      <a:endParaRPr sz="1900" b="1" u="none" strike="noStrike" cap="none">
                        <a:latin typeface="Ubuntu"/>
                        <a:ea typeface="Ubuntu"/>
                        <a:cs typeface="Ubuntu"/>
                        <a:sym typeface="Ubuntu"/>
                      </a:endParaRPr>
                    </a:p>
                  </a:txBody>
                  <a:tcPr marL="68575" marR="68575" marT="91425" marB="91425"/>
                </a:tc>
                <a:tc>
                  <a:txBody>
                    <a:bodyPr/>
                    <a:lstStyle/>
                    <a:p>
                      <a:pPr marL="0" marR="0" lvl="0" indent="0" algn="l" rtl="0">
                        <a:lnSpc>
                          <a:spcPct val="100000"/>
                        </a:lnSpc>
                        <a:spcBef>
                          <a:spcPts val="0"/>
                        </a:spcBef>
                        <a:spcAft>
                          <a:spcPts val="0"/>
                        </a:spcAft>
                        <a:buClr>
                          <a:srgbClr val="000000"/>
                        </a:buClr>
                        <a:buSzPts val="1900"/>
                        <a:buFont typeface="Arial"/>
                        <a:buNone/>
                      </a:pPr>
                      <a:r>
                        <a:rPr lang="en-US" sz="1900" b="1" u="none" strike="noStrike" cap="none">
                          <a:latin typeface="Ubuntu"/>
                          <a:ea typeface="Ubuntu"/>
                          <a:cs typeface="Ubuntu"/>
                          <a:sym typeface="Ubuntu"/>
                        </a:rPr>
                        <a:t>V</a:t>
                      </a:r>
                      <a:endParaRPr sz="1900" b="1" u="none" strike="noStrike" cap="none">
                        <a:latin typeface="Ubuntu"/>
                        <a:ea typeface="Ubuntu"/>
                        <a:cs typeface="Ubuntu"/>
                        <a:sym typeface="Ubuntu"/>
                      </a:endParaRPr>
                    </a:p>
                  </a:txBody>
                  <a:tcPr marL="68575" marR="68575" marT="91425" marB="91425"/>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0.27</a:t>
                      </a:r>
                      <a:endParaRPr sz="1900" u="none" strike="noStrike" cap="none">
                        <a:latin typeface="Ubuntu"/>
                        <a:ea typeface="Ubuntu"/>
                        <a:cs typeface="Ubuntu"/>
                        <a:sym typeface="Ubuntu"/>
                      </a:endParaRPr>
                    </a:p>
                  </a:txBody>
                  <a:tcPr marL="68575" marR="68575" marT="91425" marB="91425"/>
                </a:tc>
                <a:tc>
                  <a:txBody>
                    <a:bodyPr/>
                    <a:lstStyle/>
                    <a:p>
                      <a:pPr marL="0" marR="0" lvl="0" indent="0" algn="l"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0.01</a:t>
                      </a:r>
                      <a:endParaRPr sz="1900" u="none" strike="noStrike" cap="none">
                        <a:latin typeface="Ubuntu"/>
                        <a:ea typeface="Ubuntu"/>
                        <a:cs typeface="Ubuntu"/>
                        <a:sym typeface="Ubuntu"/>
                      </a:endParaRPr>
                    </a:p>
                  </a:txBody>
                  <a:tcPr marL="68575" marR="68575" marT="91425" marB="91425"/>
                </a:tc>
                <a:extLst>
                  <a:ext uri="{0D108BD9-81ED-4DB2-BD59-A6C34878D82A}">
                    <a16:rowId xmlns:a16="http://schemas.microsoft.com/office/drawing/2014/main" val="10001"/>
                  </a:ext>
                </a:extLst>
              </a:tr>
            </a:tbl>
          </a:graphicData>
        </a:graphic>
      </p:graphicFrame>
      <p:graphicFrame>
        <p:nvGraphicFramePr>
          <p:cNvPr id="557" name="Google Shape;557;p52"/>
          <p:cNvGraphicFramePr/>
          <p:nvPr/>
        </p:nvGraphicFramePr>
        <p:xfrm>
          <a:off x="3554191" y="3568732"/>
          <a:ext cx="3000000" cy="3000000"/>
        </p:xfrm>
        <a:graphic>
          <a:graphicData uri="http://schemas.openxmlformats.org/drawingml/2006/table">
            <a:tbl>
              <a:tblPr>
                <a:noFill/>
              </a:tblPr>
              <a:tblGrid>
                <a:gridCol w="3357350">
                  <a:extLst>
                    <a:ext uri="{9D8B030D-6E8A-4147-A177-3AD203B41FA5}">
                      <a16:colId xmlns:a16="http://schemas.microsoft.com/office/drawing/2014/main" val="20000"/>
                    </a:ext>
                  </a:extLst>
                </a:gridCol>
                <a:gridCol w="2692225">
                  <a:extLst>
                    <a:ext uri="{9D8B030D-6E8A-4147-A177-3AD203B41FA5}">
                      <a16:colId xmlns:a16="http://schemas.microsoft.com/office/drawing/2014/main" val="20001"/>
                    </a:ext>
                  </a:extLst>
                </a:gridCol>
              </a:tblGrid>
              <a:tr h="381000">
                <a:tc>
                  <a:txBody>
                    <a:bodyPr/>
                    <a:lstStyle/>
                    <a:p>
                      <a:pPr marL="0" marR="0" lvl="0" indent="0" algn="l" rtl="0">
                        <a:lnSpc>
                          <a:spcPct val="100000"/>
                        </a:lnSpc>
                        <a:spcBef>
                          <a:spcPts val="0"/>
                        </a:spcBef>
                        <a:spcAft>
                          <a:spcPts val="0"/>
                        </a:spcAft>
                        <a:buClr>
                          <a:srgbClr val="000000"/>
                        </a:buClr>
                        <a:buSzPts val="1900"/>
                        <a:buFont typeface="Arial"/>
                        <a:buNone/>
                      </a:pPr>
                      <a:r>
                        <a:rPr lang="en-US" sz="1900" b="1" u="none" strike="noStrike" cap="none">
                          <a:latin typeface="Ubuntu"/>
                          <a:ea typeface="Ubuntu"/>
                          <a:cs typeface="Ubuntu"/>
                          <a:sym typeface="Ubuntu"/>
                        </a:rPr>
                        <a:t>N</a:t>
                      </a:r>
                      <a:endParaRPr sz="1900" b="1" u="none" strike="noStrike" cap="none">
                        <a:latin typeface="Ubuntu"/>
                        <a:ea typeface="Ubuntu"/>
                        <a:cs typeface="Ubuntu"/>
                        <a:sym typeface="Ubuntu"/>
                      </a:endParaRPr>
                    </a:p>
                  </a:txBody>
                  <a:tcPr marL="68575" marR="68575" marT="91425" marB="91425"/>
                </a:tc>
                <a:tc>
                  <a:txBody>
                    <a:bodyPr/>
                    <a:lstStyle/>
                    <a:p>
                      <a:pPr marL="0" marR="0" lvl="0" indent="0" algn="l" rtl="0">
                        <a:lnSpc>
                          <a:spcPct val="100000"/>
                        </a:lnSpc>
                        <a:spcBef>
                          <a:spcPts val="0"/>
                        </a:spcBef>
                        <a:spcAft>
                          <a:spcPts val="0"/>
                        </a:spcAft>
                        <a:buClr>
                          <a:srgbClr val="000000"/>
                        </a:buClr>
                        <a:buSzPts val="1900"/>
                        <a:buFont typeface="Arial"/>
                        <a:buNone/>
                      </a:pPr>
                      <a:r>
                        <a:rPr lang="en-US" sz="1900" b="1" u="none" strike="noStrike" cap="none">
                          <a:latin typeface="Ubuntu"/>
                          <a:ea typeface="Ubuntu"/>
                          <a:cs typeface="Ubuntu"/>
                          <a:sym typeface="Ubuntu"/>
                        </a:rPr>
                        <a:t>V</a:t>
                      </a:r>
                      <a:endParaRPr sz="1900" b="1" u="none" strike="noStrike" cap="none">
                        <a:latin typeface="Ubuntu"/>
                        <a:ea typeface="Ubuntu"/>
                        <a:cs typeface="Ubuntu"/>
                        <a:sym typeface="Ubuntu"/>
                      </a:endParaRPr>
                    </a:p>
                  </a:txBody>
                  <a:tcPr marL="68575" marR="68575" marT="91425" marB="91425"/>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0.27</a:t>
                      </a:r>
                      <a:r>
                        <a:rPr lang="en-US" sz="1900" u="none" strike="noStrike" cap="none">
                          <a:solidFill>
                            <a:schemeClr val="dk1"/>
                          </a:solidFill>
                          <a:latin typeface="Ubuntu"/>
                          <a:ea typeface="Ubuntu"/>
                          <a:cs typeface="Ubuntu"/>
                          <a:sym typeface="Ubuntu"/>
                        </a:rPr>
                        <a:t> × 0.7  × 0.1 +</a:t>
                      </a:r>
                      <a:endParaRPr sz="1900" u="none" strike="noStrike" cap="none">
                        <a:solidFill>
                          <a:schemeClr val="dk1"/>
                        </a:solidFill>
                        <a:latin typeface="Ubuntu"/>
                        <a:ea typeface="Ubuntu"/>
                        <a:cs typeface="Ubuntu"/>
                        <a:sym typeface="Ubuntu"/>
                      </a:endParaRPr>
                    </a:p>
                    <a:p>
                      <a:pPr marL="0" marR="0" lvl="0" indent="0" algn="l" rtl="0">
                        <a:lnSpc>
                          <a:spcPct val="100000"/>
                        </a:lnSpc>
                        <a:spcBef>
                          <a:spcPts val="0"/>
                        </a:spcBef>
                        <a:spcAft>
                          <a:spcPts val="0"/>
                        </a:spcAft>
                        <a:buClr>
                          <a:srgbClr val="000000"/>
                        </a:buClr>
                        <a:buSzPts val="1900"/>
                        <a:buFont typeface="Arial"/>
                        <a:buNone/>
                      </a:pPr>
                      <a:r>
                        <a:rPr lang="en-US" sz="1900" u="none" strike="noStrike" cap="none">
                          <a:solidFill>
                            <a:schemeClr val="dk1"/>
                          </a:solidFill>
                          <a:latin typeface="Ubuntu"/>
                          <a:ea typeface="Ubuntu"/>
                          <a:cs typeface="Ubuntu"/>
                          <a:sym typeface="Ubuntu"/>
                        </a:rPr>
                        <a:t>0.01 × 0.5 × 0.1 = 0.019</a:t>
                      </a:r>
                      <a:endParaRPr sz="1900" u="none" strike="noStrike" cap="none">
                        <a:latin typeface="Ubuntu"/>
                        <a:ea typeface="Ubuntu"/>
                        <a:cs typeface="Ubuntu"/>
                        <a:sym typeface="Ubuntu"/>
                      </a:endParaRPr>
                    </a:p>
                  </a:txBody>
                  <a:tcPr marL="68575" marR="68575" marT="91425" marB="91425"/>
                </a:tc>
                <a:tc>
                  <a:txBody>
                    <a:bodyPr/>
                    <a:lstStyle/>
                    <a:p>
                      <a:pPr marL="0" marR="0" lvl="0" indent="0" algn="l" rtl="0">
                        <a:lnSpc>
                          <a:spcPct val="100000"/>
                        </a:lnSpc>
                        <a:spcBef>
                          <a:spcPts val="0"/>
                        </a:spcBef>
                        <a:spcAft>
                          <a:spcPts val="0"/>
                        </a:spcAft>
                        <a:buClr>
                          <a:srgbClr val="000000"/>
                        </a:buClr>
                        <a:buSzPts val="1900"/>
                        <a:buFont typeface="Arial"/>
                        <a:buNone/>
                      </a:pPr>
                      <a:r>
                        <a:rPr lang="en-US" sz="1900" u="none" strike="noStrike" cap="none">
                          <a:latin typeface="Ubuntu"/>
                          <a:ea typeface="Ubuntu"/>
                          <a:cs typeface="Ubuntu"/>
                          <a:sym typeface="Ubuntu"/>
                        </a:rPr>
                        <a:t>0.27</a:t>
                      </a:r>
                      <a:r>
                        <a:rPr lang="en-US" sz="1900" u="none" strike="noStrike" cap="none">
                          <a:solidFill>
                            <a:schemeClr val="dk1"/>
                          </a:solidFill>
                          <a:latin typeface="Ubuntu"/>
                          <a:ea typeface="Ubuntu"/>
                          <a:cs typeface="Ubuntu"/>
                          <a:sym typeface="Ubuntu"/>
                        </a:rPr>
                        <a:t> × 0.3 × 0.7 +</a:t>
                      </a:r>
                      <a:endParaRPr sz="1900" u="none" strike="noStrike" cap="none">
                        <a:solidFill>
                          <a:schemeClr val="dk1"/>
                        </a:solidFill>
                        <a:latin typeface="Ubuntu"/>
                        <a:ea typeface="Ubuntu"/>
                        <a:cs typeface="Ubuntu"/>
                        <a:sym typeface="Ubuntu"/>
                      </a:endParaRPr>
                    </a:p>
                    <a:p>
                      <a:pPr marL="0" marR="0" lvl="0" indent="0" algn="l" rtl="0">
                        <a:lnSpc>
                          <a:spcPct val="100000"/>
                        </a:lnSpc>
                        <a:spcBef>
                          <a:spcPts val="0"/>
                        </a:spcBef>
                        <a:spcAft>
                          <a:spcPts val="0"/>
                        </a:spcAft>
                        <a:buClr>
                          <a:srgbClr val="000000"/>
                        </a:buClr>
                        <a:buSzPts val="1900"/>
                        <a:buFont typeface="Arial"/>
                        <a:buNone/>
                      </a:pPr>
                      <a:r>
                        <a:rPr lang="en-US" sz="1900" u="none" strike="noStrike" cap="none">
                          <a:solidFill>
                            <a:schemeClr val="dk1"/>
                          </a:solidFill>
                          <a:latin typeface="Ubuntu"/>
                          <a:ea typeface="Ubuntu"/>
                          <a:cs typeface="Ubuntu"/>
                          <a:sym typeface="Ubuntu"/>
                        </a:rPr>
                        <a:t>0.01 × 0.5 × 0.7 = 0.060</a:t>
                      </a:r>
                      <a:endParaRPr sz="1900" u="none" strike="noStrike" cap="none">
                        <a:latin typeface="Ubuntu"/>
                        <a:ea typeface="Ubuntu"/>
                        <a:cs typeface="Ubuntu"/>
                        <a:sym typeface="Ubuntu"/>
                      </a:endParaRPr>
                    </a:p>
                  </a:txBody>
                  <a:tcPr marL="68575" marR="6857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585479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53"/>
          <p:cNvSpPr txBox="1">
            <a:spLocks noGrp="1"/>
          </p:cNvSpPr>
          <p:nvPr>
            <p:ph type="title"/>
          </p:nvPr>
        </p:nvSpPr>
        <p:spPr>
          <a:xfrm>
            <a:off x="2152650" y="365125"/>
            <a:ext cx="7886700" cy="13254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rgbClr val="75114A"/>
              </a:buClr>
              <a:buSzPts val="3700"/>
              <a:buFont typeface="Calibri"/>
              <a:buNone/>
            </a:pPr>
            <a:r>
              <a:rPr lang="en-US" sz="3700" b="0" i="0" u="none" strike="noStrike" cap="none">
                <a:solidFill>
                  <a:srgbClr val="75114A"/>
                </a:solidFill>
                <a:latin typeface="Calibri"/>
                <a:ea typeface="Calibri"/>
                <a:cs typeface="Calibri"/>
                <a:sym typeface="Calibri"/>
              </a:rPr>
              <a:t>Backward Algorithm</a:t>
            </a:r>
            <a:endParaRPr sz="3700" b="0" i="0" u="none" strike="noStrike" cap="none">
              <a:solidFill>
                <a:srgbClr val="75114A"/>
              </a:solidFill>
              <a:latin typeface="Calibri"/>
              <a:ea typeface="Calibri"/>
              <a:cs typeface="Calibri"/>
              <a:sym typeface="Calibri"/>
            </a:endParaRPr>
          </a:p>
        </p:txBody>
      </p:sp>
      <p:sp>
        <p:nvSpPr>
          <p:cNvPr id="564" name="Google Shape;564;p53"/>
          <p:cNvSpPr txBox="1">
            <a:spLocks noGrp="1"/>
          </p:cNvSpPr>
          <p:nvPr>
            <p:ph type="body" idx="1"/>
          </p:nvPr>
        </p:nvSpPr>
        <p:spPr>
          <a:xfrm>
            <a:off x="2152650" y="1628801"/>
            <a:ext cx="7886700" cy="4010100"/>
          </a:xfrm>
          <a:prstGeom prst="rect">
            <a:avLst/>
          </a:prstGeom>
          <a:noFill/>
          <a:ln>
            <a:noFill/>
          </a:ln>
        </p:spPr>
        <p:txBody>
          <a:bodyPr spcFirstLastPara="1" wrap="square" lIns="76200" tIns="76200" rIns="76200" bIns="76200" anchor="t" anchorCtr="0">
            <a:noAutofit/>
          </a:bodyPr>
          <a:lstStyle/>
          <a:p>
            <a:pPr marL="292100" marR="0" lvl="0" indent="-190500" algn="l" rtl="0">
              <a:lnSpc>
                <a:spcPct val="90000"/>
              </a:lnSpc>
              <a:spcBef>
                <a:spcPts val="400"/>
              </a:spcBef>
              <a:spcAft>
                <a:spcPts val="0"/>
              </a:spcAft>
              <a:buClr>
                <a:schemeClr val="dk1"/>
              </a:buClr>
              <a:buSzPts val="800"/>
              <a:buFont typeface="Arial"/>
              <a:buNone/>
            </a:pPr>
            <a:r>
              <a:rPr lang="en-US" sz="2000" b="0" i="0" u="none" strike="noStrike" cap="none">
                <a:solidFill>
                  <a:srgbClr val="3F3F3F"/>
                </a:solidFill>
                <a:latin typeface="Calibri"/>
                <a:ea typeface="Calibri"/>
                <a:cs typeface="Calibri"/>
                <a:sym typeface="Calibri"/>
              </a:rPr>
              <a:t>Alternatively we can calculate probabilities backwards:</a:t>
            </a: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chemeClr val="dk1"/>
              </a:buClr>
              <a:buSzPts val="800"/>
              <a:buFont typeface="Arial"/>
              <a:buNone/>
            </a:pP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chemeClr val="dk1"/>
              </a:buClr>
              <a:buSzPts val="800"/>
              <a:buFont typeface="Arial"/>
              <a:buNone/>
            </a:pP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chemeClr val="dk1"/>
              </a:buClr>
              <a:buSzPts val="800"/>
              <a:buFont typeface="Arial"/>
              <a:buNone/>
            </a:pP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chemeClr val="dk1"/>
              </a:buClr>
              <a:buSzPts val="800"/>
              <a:buFont typeface="Arial"/>
              <a:buNone/>
            </a:pP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chemeClr val="dk1"/>
              </a:buClr>
              <a:buSzPts val="800"/>
              <a:buFont typeface="Arial"/>
              <a:buNone/>
            </a:pP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chemeClr val="dk1"/>
              </a:buClr>
              <a:buSzPts val="800"/>
              <a:buFont typeface="Arial"/>
              <a:buNone/>
            </a:pPr>
            <a:endParaRPr sz="2000" b="0" i="0" u="none" strike="noStrike" cap="none">
              <a:solidFill>
                <a:srgbClr val="3F3F3F"/>
              </a:solidFill>
              <a:latin typeface="Calibri"/>
              <a:ea typeface="Calibri"/>
              <a:cs typeface="Calibri"/>
              <a:sym typeface="Calibri"/>
            </a:endParaRPr>
          </a:p>
          <a:p>
            <a:pPr marL="101600" marR="0" lvl="0" indent="0" algn="l" rtl="0">
              <a:lnSpc>
                <a:spcPct val="90000"/>
              </a:lnSpc>
              <a:spcBef>
                <a:spcPts val="400"/>
              </a:spcBef>
              <a:spcAft>
                <a:spcPts val="0"/>
              </a:spcAft>
              <a:buClr>
                <a:schemeClr val="dk1"/>
              </a:buClr>
              <a:buSzPts val="800"/>
              <a:buFont typeface="Arial"/>
              <a:buNone/>
            </a:pPr>
            <a:endParaRPr sz="2000"/>
          </a:p>
          <a:p>
            <a:pPr marL="101600" marR="0" lvl="0" indent="0" algn="l" rtl="0">
              <a:lnSpc>
                <a:spcPct val="90000"/>
              </a:lnSpc>
              <a:spcBef>
                <a:spcPts val="400"/>
              </a:spcBef>
              <a:spcAft>
                <a:spcPts val="0"/>
              </a:spcAft>
              <a:buClr>
                <a:schemeClr val="dk1"/>
              </a:buClr>
              <a:buSzPts val="800"/>
              <a:buFont typeface="Arial"/>
              <a:buNone/>
            </a:pPr>
            <a:r>
              <a:rPr lang="en-US" sz="2000" b="0" i="0" u="none" strike="noStrike" cap="none">
                <a:solidFill>
                  <a:srgbClr val="3F3F3F"/>
                </a:solidFill>
                <a:latin typeface="Calibri"/>
                <a:ea typeface="Calibri"/>
                <a:cs typeface="Calibri"/>
                <a:sym typeface="Calibri"/>
              </a:rPr>
              <a:t>These backward probabilities can be calculated using a dynamic programming approach much as for the forward variables. </a:t>
            </a:r>
            <a:endParaRPr/>
          </a:p>
        </p:txBody>
      </p:sp>
      <p:pic>
        <p:nvPicPr>
          <p:cNvPr id="565" name="Google Shape;565;p53"/>
          <p:cNvPicPr preferRelativeResize="0"/>
          <p:nvPr/>
        </p:nvPicPr>
        <p:blipFill rotWithShape="1">
          <a:blip r:embed="rId3">
            <a:alphaModFix/>
          </a:blip>
          <a:srcRect/>
          <a:stretch/>
        </p:blipFill>
        <p:spPr>
          <a:xfrm>
            <a:off x="5472600" y="3094864"/>
            <a:ext cx="1028700" cy="307181"/>
          </a:xfrm>
          <a:prstGeom prst="rect">
            <a:avLst/>
          </a:prstGeom>
          <a:noFill/>
          <a:ln>
            <a:noFill/>
          </a:ln>
        </p:spPr>
      </p:pic>
      <p:pic>
        <p:nvPicPr>
          <p:cNvPr id="566" name="Google Shape;566;p53"/>
          <p:cNvPicPr preferRelativeResize="0"/>
          <p:nvPr/>
        </p:nvPicPr>
        <p:blipFill rotWithShape="1">
          <a:blip r:embed="rId4">
            <a:alphaModFix/>
          </a:blip>
          <a:srcRect/>
          <a:stretch/>
        </p:blipFill>
        <p:spPr>
          <a:xfrm>
            <a:off x="4135043" y="3641313"/>
            <a:ext cx="3921919" cy="635794"/>
          </a:xfrm>
          <a:prstGeom prst="rect">
            <a:avLst/>
          </a:prstGeom>
          <a:noFill/>
          <a:ln>
            <a:noFill/>
          </a:ln>
        </p:spPr>
      </p:pic>
      <p:pic>
        <p:nvPicPr>
          <p:cNvPr id="567" name="Google Shape;567;p53"/>
          <p:cNvPicPr preferRelativeResize="0"/>
          <p:nvPr/>
        </p:nvPicPr>
        <p:blipFill>
          <a:blip r:embed="rId5">
            <a:alphaModFix/>
          </a:blip>
          <a:stretch>
            <a:fillRect/>
          </a:stretch>
        </p:blipFill>
        <p:spPr>
          <a:xfrm>
            <a:off x="3820014" y="2292901"/>
            <a:ext cx="4333875" cy="400050"/>
          </a:xfrm>
          <a:prstGeom prst="rect">
            <a:avLst/>
          </a:prstGeom>
          <a:noFill/>
          <a:ln>
            <a:noFill/>
          </a:ln>
        </p:spPr>
      </p:pic>
    </p:spTree>
    <p:extLst>
      <p:ext uri="{BB962C8B-B14F-4D97-AF65-F5344CB8AC3E}">
        <p14:creationId xmlns:p14="http://schemas.microsoft.com/office/powerpoint/2010/main" val="34595020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54"/>
          <p:cNvSpPr txBox="1">
            <a:spLocks noGrp="1"/>
          </p:cNvSpPr>
          <p:nvPr>
            <p:ph type="title"/>
          </p:nvPr>
        </p:nvSpPr>
        <p:spPr>
          <a:xfrm>
            <a:off x="2152650" y="365125"/>
            <a:ext cx="7886700" cy="13254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rgbClr val="75114A"/>
              </a:buClr>
              <a:buSzPts val="3700"/>
              <a:buFont typeface="Calibri"/>
              <a:buNone/>
            </a:pPr>
            <a:r>
              <a:rPr lang="en-US" sz="3700" b="0" i="0" u="none" strike="noStrike" cap="none">
                <a:solidFill>
                  <a:srgbClr val="75114A"/>
                </a:solidFill>
                <a:latin typeface="Calibri"/>
                <a:ea typeface="Calibri"/>
                <a:cs typeface="Calibri"/>
                <a:sym typeface="Calibri"/>
              </a:rPr>
              <a:t>Forward-Backward Procedure</a:t>
            </a:r>
            <a:endParaRPr sz="3700" b="0" i="0" u="none" strike="noStrike" cap="none">
              <a:solidFill>
                <a:srgbClr val="75114A"/>
              </a:solidFill>
              <a:latin typeface="Calibri"/>
              <a:ea typeface="Calibri"/>
              <a:cs typeface="Calibri"/>
              <a:sym typeface="Calibri"/>
            </a:endParaRPr>
          </a:p>
        </p:txBody>
      </p:sp>
      <p:sp>
        <p:nvSpPr>
          <p:cNvPr id="574" name="Google Shape;574;p54"/>
          <p:cNvSpPr txBox="1">
            <a:spLocks noGrp="1"/>
          </p:cNvSpPr>
          <p:nvPr>
            <p:ph type="body" idx="1"/>
          </p:nvPr>
        </p:nvSpPr>
        <p:spPr>
          <a:xfrm>
            <a:off x="2152650" y="1825625"/>
            <a:ext cx="7886700" cy="3813300"/>
          </a:xfrm>
          <a:prstGeom prst="rect">
            <a:avLst/>
          </a:prstGeom>
          <a:noFill/>
          <a:ln>
            <a:noFill/>
          </a:ln>
        </p:spPr>
        <p:txBody>
          <a:bodyPr spcFirstLastPara="1" wrap="square" lIns="76200" tIns="76200" rIns="76200" bIns="76200" anchor="t" anchorCtr="0">
            <a:noAutofit/>
          </a:bodyPr>
          <a:lstStyle/>
          <a:p>
            <a:pPr marL="101600" marR="0" lvl="0" indent="0" algn="l" rtl="0">
              <a:lnSpc>
                <a:spcPct val="90000"/>
              </a:lnSpc>
              <a:spcBef>
                <a:spcPts val="400"/>
              </a:spcBef>
              <a:spcAft>
                <a:spcPts val="0"/>
              </a:spcAft>
              <a:buClr>
                <a:schemeClr val="dk1"/>
              </a:buClr>
              <a:buSzPts val="800"/>
              <a:buFont typeface="Arial"/>
              <a:buNone/>
            </a:pPr>
            <a:r>
              <a:rPr lang="en-US" sz="2000" b="0" i="0" u="none" strike="noStrike" cap="none">
                <a:solidFill>
                  <a:srgbClr val="3F3F3F"/>
                </a:solidFill>
                <a:latin typeface="Calibri"/>
                <a:ea typeface="Calibri"/>
                <a:cs typeface="Calibri"/>
                <a:sym typeface="Calibri"/>
              </a:rPr>
              <a:t>If we combine these forward and backward variables, we can find the probability of the sequence given any single tag</a:t>
            </a: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chemeClr val="dk1"/>
              </a:buClr>
              <a:buSzPts val="800"/>
              <a:buFont typeface="Arial"/>
              <a:buNone/>
            </a:pPr>
            <a:endParaRPr sz="23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chemeClr val="dk1"/>
              </a:buClr>
              <a:buSzPts val="800"/>
              <a:buFont typeface="Arial"/>
              <a:buNone/>
            </a:pPr>
            <a:endParaRPr sz="23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chemeClr val="dk1"/>
              </a:buClr>
              <a:buSzPts val="800"/>
              <a:buFont typeface="Arial"/>
              <a:buNone/>
            </a:pPr>
            <a:endParaRPr sz="23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rgbClr val="3F3F3F"/>
              </a:buClr>
              <a:buSzPts val="2300"/>
              <a:buFont typeface="Arial"/>
              <a:buNone/>
            </a:pPr>
            <a:endParaRPr sz="2300" b="0" i="0" u="none" strike="noStrike" cap="none">
              <a:solidFill>
                <a:srgbClr val="3F3F3F"/>
              </a:solidFill>
              <a:latin typeface="Calibri"/>
              <a:ea typeface="Calibri"/>
              <a:cs typeface="Calibri"/>
              <a:sym typeface="Calibri"/>
            </a:endParaRPr>
          </a:p>
        </p:txBody>
      </p:sp>
      <p:sp>
        <p:nvSpPr>
          <p:cNvPr id="575" name="Google Shape;575;p54"/>
          <p:cNvSpPr txBox="1">
            <a:spLocks noGrp="1"/>
          </p:cNvSpPr>
          <p:nvPr>
            <p:ph type="sldNum" idx="4294967295"/>
          </p:nvPr>
        </p:nvSpPr>
        <p:spPr>
          <a:xfrm>
            <a:off x="9067800" y="6356350"/>
            <a:ext cx="1600200" cy="365100"/>
          </a:xfrm>
          <a:prstGeom prst="rect">
            <a:avLst/>
          </a:prstGeom>
          <a:noFill/>
          <a:ln>
            <a:noFill/>
          </a:ln>
        </p:spPr>
        <p:txBody>
          <a:bodyPr spcFirstLastPara="1" wrap="square" lIns="76200" tIns="38075" rIns="76200" bIns="3807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rgbClr val="888888"/>
                </a:solidFill>
                <a:latin typeface="Garamond"/>
                <a:ea typeface="Garamond"/>
                <a:cs typeface="Garamond"/>
                <a:sym typeface="Garamond"/>
              </a:rPr>
              <a:pPr marL="0" marR="0" lvl="0" indent="0" algn="r" rtl="0">
                <a:lnSpc>
                  <a:spcPct val="100000"/>
                </a:lnSpc>
                <a:spcBef>
                  <a:spcPts val="0"/>
                </a:spcBef>
                <a:spcAft>
                  <a:spcPts val="0"/>
                </a:spcAft>
                <a:buClr>
                  <a:srgbClr val="000000"/>
                </a:buClr>
                <a:buSzPts val="1000"/>
                <a:buFont typeface="Arial"/>
                <a:buNone/>
              </a:pPr>
              <a:t>306</a:t>
            </a:fld>
            <a:endParaRPr sz="1000" b="0" i="0" u="none" strike="noStrike" cap="none">
              <a:solidFill>
                <a:srgbClr val="888888"/>
              </a:solidFill>
              <a:latin typeface="Garamond"/>
              <a:ea typeface="Garamond"/>
              <a:cs typeface="Garamond"/>
              <a:sym typeface="Garamond"/>
            </a:endParaRPr>
          </a:p>
        </p:txBody>
      </p:sp>
      <p:pic>
        <p:nvPicPr>
          <p:cNvPr id="576" name="Google Shape;576;p54"/>
          <p:cNvPicPr preferRelativeResize="0"/>
          <p:nvPr/>
        </p:nvPicPr>
        <p:blipFill>
          <a:blip r:embed="rId3">
            <a:alphaModFix/>
          </a:blip>
          <a:stretch>
            <a:fillRect/>
          </a:stretch>
        </p:blipFill>
        <p:spPr>
          <a:xfrm>
            <a:off x="4267200" y="3028950"/>
            <a:ext cx="3657600" cy="400050"/>
          </a:xfrm>
          <a:prstGeom prst="rect">
            <a:avLst/>
          </a:prstGeom>
          <a:noFill/>
          <a:ln>
            <a:noFill/>
          </a:ln>
        </p:spPr>
      </p:pic>
    </p:spTree>
    <p:extLst>
      <p:ext uri="{BB962C8B-B14F-4D97-AF65-F5344CB8AC3E}">
        <p14:creationId xmlns:p14="http://schemas.microsoft.com/office/powerpoint/2010/main" val="42205613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55"/>
          <p:cNvSpPr txBox="1">
            <a:spLocks noGrp="1"/>
          </p:cNvSpPr>
          <p:nvPr>
            <p:ph type="title"/>
          </p:nvPr>
        </p:nvSpPr>
        <p:spPr>
          <a:xfrm>
            <a:off x="2152650" y="365125"/>
            <a:ext cx="7886700" cy="13254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rgbClr val="75114A"/>
              </a:buClr>
              <a:buSzPts val="3700"/>
              <a:buFont typeface="Calibri"/>
              <a:buNone/>
            </a:pPr>
            <a:r>
              <a:rPr lang="en-US" sz="3700" b="0" i="0" u="none" strike="noStrike" cap="none">
                <a:solidFill>
                  <a:srgbClr val="75114A"/>
                </a:solidFill>
                <a:latin typeface="Calibri"/>
                <a:ea typeface="Calibri"/>
                <a:cs typeface="Calibri"/>
                <a:sym typeface="Calibri"/>
              </a:rPr>
              <a:t>Overview</a:t>
            </a:r>
            <a:endParaRPr/>
          </a:p>
        </p:txBody>
      </p:sp>
      <p:sp>
        <p:nvSpPr>
          <p:cNvPr id="582" name="Google Shape;582;p55"/>
          <p:cNvSpPr txBox="1">
            <a:spLocks noGrp="1"/>
          </p:cNvSpPr>
          <p:nvPr>
            <p:ph type="body" idx="1"/>
          </p:nvPr>
        </p:nvSpPr>
        <p:spPr>
          <a:xfrm>
            <a:off x="2152650" y="1825625"/>
            <a:ext cx="7886700" cy="3813300"/>
          </a:xfrm>
          <a:prstGeom prst="rect">
            <a:avLst/>
          </a:prstGeom>
          <a:noFill/>
          <a:ln>
            <a:noFill/>
          </a:ln>
        </p:spPr>
        <p:txBody>
          <a:bodyPr spcFirstLastPara="1" wrap="square" lIns="76200" tIns="76200" rIns="76200" bIns="76200" anchor="t" anchorCtr="0">
            <a:noAutofit/>
          </a:bodyPr>
          <a:lstStyle/>
          <a:p>
            <a:pPr marL="0" marR="0" lvl="0" indent="0" algn="l" rtl="0">
              <a:lnSpc>
                <a:spcPct val="100000"/>
              </a:lnSpc>
              <a:spcBef>
                <a:spcPts val="8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Revision</a:t>
            </a:r>
            <a:endParaRPr/>
          </a:p>
          <a:p>
            <a:pPr marL="0" marR="0" lvl="0" indent="0" algn="l" rtl="0">
              <a:lnSpc>
                <a:spcPct val="100000"/>
              </a:lnSpc>
              <a:spcBef>
                <a:spcPts val="8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Hidden Markov Model</a:t>
            </a:r>
            <a:endParaRPr/>
          </a:p>
          <a:p>
            <a:pPr marL="0" marR="0" lvl="0" indent="0" algn="l" rtl="0">
              <a:lnSpc>
                <a:spcPct val="100000"/>
              </a:lnSpc>
              <a:spcBef>
                <a:spcPts val="8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Tagging</a:t>
            </a:r>
            <a:endParaRPr/>
          </a:p>
          <a:p>
            <a:pPr marL="0" marR="0" lvl="0" indent="0" algn="l" rtl="0">
              <a:lnSpc>
                <a:spcPct val="100000"/>
              </a:lnSpc>
              <a:spcBef>
                <a:spcPts val="8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HMM Language Models</a:t>
            </a:r>
            <a:endParaRPr/>
          </a:p>
          <a:p>
            <a:pPr marL="0" marR="0" lvl="0" indent="0" algn="l" rtl="0">
              <a:lnSpc>
                <a:spcPct val="100000"/>
              </a:lnSpc>
              <a:spcBef>
                <a:spcPts val="800"/>
              </a:spcBef>
              <a:spcAft>
                <a:spcPts val="0"/>
              </a:spcAft>
              <a:buClr>
                <a:srgbClr val="3F3F3F"/>
              </a:buClr>
              <a:buSzPts val="2300"/>
              <a:buFont typeface="Arial"/>
              <a:buNone/>
            </a:pPr>
            <a:r>
              <a:rPr lang="en-US" sz="2000" b="1" i="0" u="none" strike="noStrike" cap="none">
                <a:solidFill>
                  <a:srgbClr val="3F3F3F"/>
                </a:solidFill>
                <a:latin typeface="Calibri"/>
                <a:ea typeface="Calibri"/>
                <a:cs typeface="Calibri"/>
                <a:sym typeface="Calibri"/>
              </a:rPr>
              <a:t>Learning Hidden Markov Models</a:t>
            </a:r>
            <a:endParaRPr/>
          </a:p>
          <a:p>
            <a:pPr marL="0" marR="0" lvl="0" indent="0" algn="l" rtl="0">
              <a:lnSpc>
                <a:spcPct val="100000"/>
              </a:lnSpc>
              <a:spcBef>
                <a:spcPts val="8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Summary</a:t>
            </a:r>
            <a:endParaRPr sz="2000" b="0"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20218596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56"/>
          <p:cNvSpPr txBox="1">
            <a:spLocks noGrp="1"/>
          </p:cNvSpPr>
          <p:nvPr>
            <p:ph type="title"/>
          </p:nvPr>
        </p:nvSpPr>
        <p:spPr>
          <a:xfrm>
            <a:off x="2152650" y="365125"/>
            <a:ext cx="7886700" cy="13254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rgbClr val="75114A"/>
              </a:buClr>
              <a:buSzPts val="3700"/>
              <a:buFont typeface="Calibri"/>
              <a:buNone/>
            </a:pPr>
            <a:r>
              <a:rPr lang="en-US" sz="3700" b="0" i="0" u="none" strike="noStrike" cap="none">
                <a:solidFill>
                  <a:srgbClr val="75114A"/>
                </a:solidFill>
                <a:latin typeface="Calibri"/>
                <a:ea typeface="Calibri"/>
                <a:cs typeface="Calibri"/>
                <a:sym typeface="Calibri"/>
              </a:rPr>
              <a:t>Supervised Learning</a:t>
            </a:r>
            <a:endParaRPr sz="3700" b="0" i="0" u="none" strike="noStrike" cap="none">
              <a:solidFill>
                <a:srgbClr val="75114A"/>
              </a:solidFill>
              <a:latin typeface="Calibri"/>
              <a:ea typeface="Calibri"/>
              <a:cs typeface="Calibri"/>
              <a:sym typeface="Calibri"/>
            </a:endParaRPr>
          </a:p>
        </p:txBody>
      </p:sp>
      <p:sp>
        <p:nvSpPr>
          <p:cNvPr id="589" name="Google Shape;589;p56"/>
          <p:cNvSpPr txBox="1">
            <a:spLocks noGrp="1"/>
          </p:cNvSpPr>
          <p:nvPr>
            <p:ph type="body" idx="1"/>
          </p:nvPr>
        </p:nvSpPr>
        <p:spPr>
          <a:xfrm>
            <a:off x="2152650" y="1825625"/>
            <a:ext cx="7886700" cy="3813300"/>
          </a:xfrm>
          <a:prstGeom prst="rect">
            <a:avLst/>
          </a:prstGeom>
          <a:noFill/>
          <a:ln>
            <a:noFill/>
          </a:ln>
        </p:spPr>
        <p:txBody>
          <a:bodyPr spcFirstLastPara="1" wrap="square" lIns="76200" tIns="76200" rIns="76200" bIns="76200" anchor="t" anchorCtr="0">
            <a:noAutofit/>
          </a:bodyPr>
          <a:lstStyle/>
          <a:p>
            <a:pPr marL="101600" marR="0" lvl="0" indent="0" algn="l" rtl="0">
              <a:lnSpc>
                <a:spcPct val="90000"/>
              </a:lnSpc>
              <a:spcBef>
                <a:spcPts val="4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If we now the tags for some set of words we can directly obtain the probabilities by counting</a:t>
            </a: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rgbClr val="3F3F3F"/>
              </a:buClr>
              <a:buSzPts val="2300"/>
              <a:buFont typeface="Arial"/>
              <a:buNone/>
            </a:pPr>
            <a:endParaRPr sz="2300" b="0" i="0" u="none" strike="noStrike" cap="none">
              <a:solidFill>
                <a:srgbClr val="3F3F3F"/>
              </a:solidFill>
              <a:latin typeface="Calibri"/>
              <a:ea typeface="Calibri"/>
              <a:cs typeface="Calibri"/>
              <a:sym typeface="Calibri"/>
            </a:endParaRPr>
          </a:p>
        </p:txBody>
      </p:sp>
      <p:pic>
        <p:nvPicPr>
          <p:cNvPr id="590" name="Google Shape;590;p56"/>
          <p:cNvPicPr preferRelativeResize="0"/>
          <p:nvPr/>
        </p:nvPicPr>
        <p:blipFill rotWithShape="1">
          <a:blip r:embed="rId3">
            <a:alphaModFix/>
          </a:blip>
          <a:srcRect/>
          <a:stretch/>
        </p:blipFill>
        <p:spPr>
          <a:xfrm>
            <a:off x="4521043" y="4345091"/>
            <a:ext cx="3149926" cy="607295"/>
          </a:xfrm>
          <a:prstGeom prst="rect">
            <a:avLst/>
          </a:prstGeom>
          <a:noFill/>
          <a:ln>
            <a:noFill/>
          </a:ln>
        </p:spPr>
      </p:pic>
      <p:pic>
        <p:nvPicPr>
          <p:cNvPr id="591" name="Google Shape;591;p56"/>
          <p:cNvPicPr preferRelativeResize="0"/>
          <p:nvPr/>
        </p:nvPicPr>
        <p:blipFill rotWithShape="1">
          <a:blip r:embed="rId4">
            <a:alphaModFix/>
          </a:blip>
          <a:srcRect/>
          <a:stretch/>
        </p:blipFill>
        <p:spPr>
          <a:xfrm>
            <a:off x="3989767" y="2924944"/>
            <a:ext cx="3950755" cy="680704"/>
          </a:xfrm>
          <a:prstGeom prst="rect">
            <a:avLst/>
          </a:prstGeom>
          <a:noFill/>
          <a:ln>
            <a:noFill/>
          </a:ln>
        </p:spPr>
      </p:pic>
    </p:spTree>
    <p:extLst>
      <p:ext uri="{BB962C8B-B14F-4D97-AF65-F5344CB8AC3E}">
        <p14:creationId xmlns:p14="http://schemas.microsoft.com/office/powerpoint/2010/main" val="2426734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57"/>
          <p:cNvSpPr txBox="1">
            <a:spLocks noGrp="1"/>
          </p:cNvSpPr>
          <p:nvPr>
            <p:ph type="title"/>
          </p:nvPr>
        </p:nvSpPr>
        <p:spPr>
          <a:xfrm>
            <a:off x="2152650" y="365125"/>
            <a:ext cx="7886700" cy="13254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rgbClr val="75114A"/>
              </a:buClr>
              <a:buSzPts val="3700"/>
              <a:buFont typeface="Calibri"/>
              <a:buNone/>
            </a:pPr>
            <a:r>
              <a:rPr lang="en-US" sz="3700" b="0" i="0" u="none" strike="noStrike" cap="none">
                <a:solidFill>
                  <a:srgbClr val="75114A"/>
                </a:solidFill>
                <a:latin typeface="Calibri"/>
                <a:ea typeface="Calibri"/>
                <a:cs typeface="Calibri"/>
                <a:sym typeface="Calibri"/>
              </a:rPr>
              <a:t>Supervised Learning Example</a:t>
            </a:r>
            <a:endParaRPr sz="3700" b="0" i="0" u="none" strike="noStrike" cap="none">
              <a:solidFill>
                <a:srgbClr val="75114A"/>
              </a:solidFill>
              <a:latin typeface="Calibri"/>
              <a:ea typeface="Calibri"/>
              <a:cs typeface="Calibri"/>
              <a:sym typeface="Calibri"/>
            </a:endParaRPr>
          </a:p>
        </p:txBody>
      </p:sp>
      <p:graphicFrame>
        <p:nvGraphicFramePr>
          <p:cNvPr id="598" name="Google Shape;598;p57"/>
          <p:cNvGraphicFramePr/>
          <p:nvPr/>
        </p:nvGraphicFramePr>
        <p:xfrm>
          <a:off x="2315580" y="1690688"/>
          <a:ext cx="4050450" cy="822900"/>
        </p:xfrm>
        <a:graphic>
          <a:graphicData uri="http://schemas.openxmlformats.org/drawingml/2006/table">
            <a:tbl>
              <a:tblPr>
                <a:noFill/>
              </a:tblPr>
              <a:tblGrid>
                <a:gridCol w="486050">
                  <a:extLst>
                    <a:ext uri="{9D8B030D-6E8A-4147-A177-3AD203B41FA5}">
                      <a16:colId xmlns:a16="http://schemas.microsoft.com/office/drawing/2014/main" val="20000"/>
                    </a:ext>
                  </a:extLst>
                </a:gridCol>
                <a:gridCol w="648075">
                  <a:extLst>
                    <a:ext uri="{9D8B030D-6E8A-4147-A177-3AD203B41FA5}">
                      <a16:colId xmlns:a16="http://schemas.microsoft.com/office/drawing/2014/main" val="20001"/>
                    </a:ext>
                  </a:extLst>
                </a:gridCol>
                <a:gridCol w="594075">
                  <a:extLst>
                    <a:ext uri="{9D8B030D-6E8A-4147-A177-3AD203B41FA5}">
                      <a16:colId xmlns:a16="http://schemas.microsoft.com/office/drawing/2014/main" val="20002"/>
                    </a:ext>
                  </a:extLst>
                </a:gridCol>
                <a:gridCol w="648075">
                  <a:extLst>
                    <a:ext uri="{9D8B030D-6E8A-4147-A177-3AD203B41FA5}">
                      <a16:colId xmlns:a16="http://schemas.microsoft.com/office/drawing/2014/main" val="20003"/>
                    </a:ext>
                  </a:extLst>
                </a:gridCol>
                <a:gridCol w="594075">
                  <a:extLst>
                    <a:ext uri="{9D8B030D-6E8A-4147-A177-3AD203B41FA5}">
                      <a16:colId xmlns:a16="http://schemas.microsoft.com/office/drawing/2014/main" val="20004"/>
                    </a:ext>
                  </a:extLst>
                </a:gridCol>
                <a:gridCol w="540050">
                  <a:extLst>
                    <a:ext uri="{9D8B030D-6E8A-4147-A177-3AD203B41FA5}">
                      <a16:colId xmlns:a16="http://schemas.microsoft.com/office/drawing/2014/main" val="20005"/>
                    </a:ext>
                  </a:extLst>
                </a:gridCol>
                <a:gridCol w="540050">
                  <a:extLst>
                    <a:ext uri="{9D8B030D-6E8A-4147-A177-3AD203B41FA5}">
                      <a16:colId xmlns:a16="http://schemas.microsoft.com/office/drawing/2014/main" val="20006"/>
                    </a:ext>
                  </a:extLst>
                </a:gridCol>
              </a:tblGrid>
              <a:tr h="386500">
                <a:tc>
                  <a:txBody>
                    <a:bodyPr/>
                    <a:lstStyle/>
                    <a:p>
                      <a:pPr marL="0" marR="0" lvl="0" indent="0" algn="ctr" rtl="0">
                        <a:lnSpc>
                          <a:spcPct val="100000"/>
                        </a:lnSpc>
                        <a:spcBef>
                          <a:spcPts val="0"/>
                        </a:spcBef>
                        <a:spcAft>
                          <a:spcPts val="0"/>
                        </a:spcAft>
                        <a:buClr>
                          <a:srgbClr val="000000"/>
                        </a:buClr>
                        <a:buSzPts val="1500"/>
                        <a:buFont typeface="Arial"/>
                        <a:buNone/>
                      </a:pPr>
                      <a:r>
                        <a:rPr lang="en-US" sz="1500" b="1" u="none" strike="noStrike" cap="none"/>
                        <a:t>V</a:t>
                      </a:r>
                      <a:endParaRPr sz="1500" b="1"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500"/>
                        <a:buFont typeface="Arial"/>
                        <a:buNone/>
                      </a:pPr>
                      <a:r>
                        <a:rPr lang="en-US" sz="1500" b="1" u="none" strike="noStrike" cap="none"/>
                        <a:t>N</a:t>
                      </a:r>
                      <a:endParaRPr sz="1500" b="1"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500"/>
                        <a:buFont typeface="Arial"/>
                        <a:buNone/>
                      </a:pPr>
                      <a:r>
                        <a:rPr lang="en-US" sz="1500" b="1" u="none" strike="noStrike" cap="none"/>
                        <a:t>V</a:t>
                      </a:r>
                      <a:endParaRPr sz="1500" b="1"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500"/>
                        <a:buFont typeface="Arial"/>
                        <a:buNone/>
                      </a:pPr>
                      <a:r>
                        <a:rPr lang="en-US" sz="1500" b="1" u="none" strike="noStrike" cap="none"/>
                        <a:t>O</a:t>
                      </a:r>
                      <a:endParaRPr sz="1500" b="1"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500"/>
                        <a:buFont typeface="Arial"/>
                        <a:buNone/>
                      </a:pPr>
                      <a:r>
                        <a:rPr lang="en-US" sz="1500" b="1" u="none" strike="noStrike" cap="none"/>
                        <a:t>N</a:t>
                      </a:r>
                      <a:endParaRPr sz="1500" b="1"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500"/>
                        <a:buFont typeface="Arial"/>
                        <a:buNone/>
                      </a:pPr>
                      <a:r>
                        <a:rPr lang="en-US" sz="1500" b="1" u="none" strike="noStrike" cap="none"/>
                        <a:t>O</a:t>
                      </a:r>
                      <a:endParaRPr sz="1500" b="1"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500"/>
                        <a:buFont typeface="Arial"/>
                        <a:buNone/>
                      </a:pPr>
                      <a:r>
                        <a:rPr lang="en-US" sz="1500" b="1" u="none" strike="noStrike" cap="none"/>
                        <a:t>N</a:t>
                      </a:r>
                      <a:endParaRPr sz="1500" b="1" u="none" strike="noStrike" cap="none"/>
                    </a:p>
                  </a:txBody>
                  <a:tcPr marL="68575" marR="68575" marT="91425" marB="91425"/>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500"/>
                        <a:buFont typeface="Arial"/>
                        <a:buNone/>
                      </a:pPr>
                      <a:r>
                        <a:rPr lang="en-US" sz="1500" u="none" strike="noStrike" cap="none"/>
                        <a:t>Do</a:t>
                      </a:r>
                      <a:endParaRPr sz="1500"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500"/>
                        <a:buFont typeface="Arial"/>
                        <a:buNone/>
                      </a:pPr>
                      <a:r>
                        <a:rPr lang="en-US" sz="1500" u="none" strike="noStrike" cap="none"/>
                        <a:t>you</a:t>
                      </a:r>
                      <a:endParaRPr sz="1500"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500"/>
                        <a:buFont typeface="Arial"/>
                        <a:buNone/>
                      </a:pPr>
                      <a:r>
                        <a:rPr lang="en-US" sz="1500" u="none" strike="noStrike" cap="none"/>
                        <a:t>like </a:t>
                      </a:r>
                      <a:endParaRPr sz="1500"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500"/>
                        <a:buFont typeface="Arial"/>
                        <a:buNone/>
                      </a:pPr>
                      <a:r>
                        <a:rPr lang="en-US" sz="1500" u="none" strike="noStrike" cap="none"/>
                        <a:t>green </a:t>
                      </a:r>
                      <a:endParaRPr sz="1500"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500"/>
                        <a:buFont typeface="Arial"/>
                        <a:buNone/>
                      </a:pPr>
                      <a:r>
                        <a:rPr lang="en-US" sz="1500" u="none" strike="noStrike" cap="none"/>
                        <a:t>eggs</a:t>
                      </a:r>
                      <a:endParaRPr sz="1500"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500"/>
                        <a:buFont typeface="Arial"/>
                        <a:buNone/>
                      </a:pPr>
                      <a:r>
                        <a:rPr lang="en-US" sz="1500" u="none" strike="noStrike" cap="none"/>
                        <a:t>and </a:t>
                      </a:r>
                      <a:endParaRPr sz="1500"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500"/>
                        <a:buFont typeface="Arial"/>
                        <a:buNone/>
                      </a:pPr>
                      <a:r>
                        <a:rPr lang="en-US" sz="1500" u="none" strike="noStrike" cap="none"/>
                        <a:t>ham</a:t>
                      </a:r>
                      <a:endParaRPr sz="1500" u="none" strike="noStrike" cap="none"/>
                    </a:p>
                  </a:txBody>
                  <a:tcPr marL="68575" marR="68575" marT="91425" marB="91425"/>
                </a:tc>
                <a:extLst>
                  <a:ext uri="{0D108BD9-81ED-4DB2-BD59-A6C34878D82A}">
                    <a16:rowId xmlns:a16="http://schemas.microsoft.com/office/drawing/2014/main" val="10001"/>
                  </a:ext>
                </a:extLst>
              </a:tr>
            </a:tbl>
          </a:graphicData>
        </a:graphic>
      </p:graphicFrame>
      <p:graphicFrame>
        <p:nvGraphicFramePr>
          <p:cNvPr id="599" name="Google Shape;599;p57"/>
          <p:cNvGraphicFramePr/>
          <p:nvPr/>
        </p:nvGraphicFramePr>
        <p:xfrm>
          <a:off x="2315580" y="3073054"/>
          <a:ext cx="2970350" cy="822900"/>
        </p:xfrm>
        <a:graphic>
          <a:graphicData uri="http://schemas.openxmlformats.org/drawingml/2006/table">
            <a:tbl>
              <a:tblPr>
                <a:noFill/>
              </a:tblPr>
              <a:tblGrid>
                <a:gridCol w="486050">
                  <a:extLst>
                    <a:ext uri="{9D8B030D-6E8A-4147-A177-3AD203B41FA5}">
                      <a16:colId xmlns:a16="http://schemas.microsoft.com/office/drawing/2014/main" val="20000"/>
                    </a:ext>
                  </a:extLst>
                </a:gridCol>
                <a:gridCol w="648075">
                  <a:extLst>
                    <a:ext uri="{9D8B030D-6E8A-4147-A177-3AD203B41FA5}">
                      <a16:colId xmlns:a16="http://schemas.microsoft.com/office/drawing/2014/main" val="20001"/>
                    </a:ext>
                  </a:extLst>
                </a:gridCol>
                <a:gridCol w="594075">
                  <a:extLst>
                    <a:ext uri="{9D8B030D-6E8A-4147-A177-3AD203B41FA5}">
                      <a16:colId xmlns:a16="http://schemas.microsoft.com/office/drawing/2014/main" val="20002"/>
                    </a:ext>
                  </a:extLst>
                </a:gridCol>
                <a:gridCol w="648075">
                  <a:extLst>
                    <a:ext uri="{9D8B030D-6E8A-4147-A177-3AD203B41FA5}">
                      <a16:colId xmlns:a16="http://schemas.microsoft.com/office/drawing/2014/main" val="20003"/>
                    </a:ext>
                  </a:extLst>
                </a:gridCol>
                <a:gridCol w="594075">
                  <a:extLst>
                    <a:ext uri="{9D8B030D-6E8A-4147-A177-3AD203B41FA5}">
                      <a16:colId xmlns:a16="http://schemas.microsoft.com/office/drawing/2014/main" val="20004"/>
                    </a:ext>
                  </a:extLst>
                </a:gridCol>
              </a:tblGrid>
              <a:tr h="381000">
                <a:tc>
                  <a:txBody>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Arial"/>
                          <a:ea typeface="Arial"/>
                          <a:cs typeface="Arial"/>
                          <a:sym typeface="Arial"/>
                        </a:rPr>
                        <a:t>N</a:t>
                      </a:r>
                      <a:endParaRPr sz="1500" b="1" i="0" u="none" strike="noStrike" cap="none">
                        <a:solidFill>
                          <a:schemeClr val="dk1"/>
                        </a:solidFill>
                        <a:latin typeface="Arial"/>
                        <a:ea typeface="Arial"/>
                        <a:cs typeface="Arial"/>
                        <a:sym typeface="Arial"/>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Arial"/>
                          <a:ea typeface="Arial"/>
                          <a:cs typeface="Arial"/>
                          <a:sym typeface="Arial"/>
                        </a:rPr>
                        <a:t>N</a:t>
                      </a:r>
                      <a:endParaRPr sz="1500" b="1" i="0" u="none" strike="noStrike" cap="none">
                        <a:solidFill>
                          <a:schemeClr val="dk1"/>
                        </a:solidFill>
                        <a:latin typeface="Arial"/>
                        <a:ea typeface="Arial"/>
                        <a:cs typeface="Arial"/>
                        <a:sym typeface="Arial"/>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Arial"/>
                          <a:ea typeface="Arial"/>
                          <a:cs typeface="Arial"/>
                          <a:sym typeface="Arial"/>
                        </a:rPr>
                        <a:t>V</a:t>
                      </a:r>
                      <a:endParaRPr sz="1500" b="1" i="0" u="none" strike="noStrike" cap="none">
                        <a:solidFill>
                          <a:schemeClr val="dk1"/>
                        </a:solidFill>
                        <a:latin typeface="Arial"/>
                        <a:ea typeface="Arial"/>
                        <a:cs typeface="Arial"/>
                        <a:sym typeface="Arial"/>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Arial"/>
                          <a:ea typeface="Arial"/>
                          <a:cs typeface="Arial"/>
                          <a:sym typeface="Arial"/>
                        </a:rPr>
                        <a:t>N</a:t>
                      </a:r>
                      <a:endParaRPr sz="1500" b="1" i="0" u="none" strike="noStrike" cap="none">
                        <a:solidFill>
                          <a:schemeClr val="dk1"/>
                        </a:solidFill>
                        <a:latin typeface="Arial"/>
                        <a:ea typeface="Arial"/>
                        <a:cs typeface="Arial"/>
                        <a:sym typeface="Arial"/>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Arial"/>
                          <a:ea typeface="Arial"/>
                          <a:cs typeface="Arial"/>
                          <a:sym typeface="Arial"/>
                        </a:rPr>
                        <a:t>O</a:t>
                      </a:r>
                      <a:endParaRPr sz="1500" b="1" i="0" u="none" strike="noStrike" cap="none">
                        <a:solidFill>
                          <a:schemeClr val="dk1"/>
                        </a:solidFill>
                        <a:latin typeface="Arial"/>
                        <a:ea typeface="Arial"/>
                        <a:cs typeface="Arial"/>
                        <a:sym typeface="Arial"/>
                      </a:endParaRPr>
                    </a:p>
                  </a:txBody>
                  <a:tcPr marL="68575" marR="68575" marT="91425" marB="91425"/>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500"/>
                        <a:buFont typeface="Arial"/>
                        <a:buNone/>
                      </a:pPr>
                      <a:r>
                        <a:rPr lang="en-US" sz="1500" u="none" strike="noStrike" cap="none"/>
                        <a:t>Mr</a:t>
                      </a:r>
                      <a:endParaRPr sz="1500"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500"/>
                        <a:buFont typeface="Arial"/>
                        <a:buNone/>
                      </a:pPr>
                      <a:r>
                        <a:rPr lang="en-US" sz="1500" u="none" strike="noStrike" cap="none"/>
                        <a:t>green</a:t>
                      </a:r>
                      <a:endParaRPr sz="1500"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500"/>
                        <a:buFont typeface="Arial"/>
                        <a:buNone/>
                      </a:pPr>
                      <a:r>
                        <a:rPr lang="en-US" sz="1500" u="none" strike="noStrike" cap="none"/>
                        <a:t>eggs</a:t>
                      </a:r>
                      <a:endParaRPr sz="1500"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500"/>
                        <a:buFont typeface="Arial"/>
                        <a:buNone/>
                      </a:pPr>
                      <a:r>
                        <a:rPr lang="en-US" sz="1500" u="none" strike="noStrike" cap="none"/>
                        <a:t>you</a:t>
                      </a:r>
                      <a:endParaRPr sz="1500"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500"/>
                        <a:buFont typeface="Arial"/>
                        <a:buNone/>
                      </a:pPr>
                      <a:r>
                        <a:rPr lang="en-US" sz="1500" u="none" strike="noStrike" cap="none"/>
                        <a:t>on</a:t>
                      </a:r>
                      <a:endParaRPr sz="1500" u="none" strike="noStrike" cap="none"/>
                    </a:p>
                  </a:txBody>
                  <a:tcPr marL="68575" marR="68575" marT="91425" marB="91425"/>
                </a:tc>
                <a:extLst>
                  <a:ext uri="{0D108BD9-81ED-4DB2-BD59-A6C34878D82A}">
                    <a16:rowId xmlns:a16="http://schemas.microsoft.com/office/drawing/2014/main" val="10001"/>
                  </a:ext>
                </a:extLst>
              </a:tr>
            </a:tbl>
          </a:graphicData>
        </a:graphic>
      </p:graphicFrame>
      <p:graphicFrame>
        <p:nvGraphicFramePr>
          <p:cNvPr id="600" name="Google Shape;600;p57"/>
          <p:cNvGraphicFramePr/>
          <p:nvPr/>
        </p:nvGraphicFramePr>
        <p:xfrm>
          <a:off x="2315580" y="4455420"/>
          <a:ext cx="2322275" cy="822900"/>
        </p:xfrm>
        <a:graphic>
          <a:graphicData uri="http://schemas.openxmlformats.org/drawingml/2006/table">
            <a:tbl>
              <a:tblPr>
                <a:noFill/>
              </a:tblPr>
              <a:tblGrid>
                <a:gridCol w="486050">
                  <a:extLst>
                    <a:ext uri="{9D8B030D-6E8A-4147-A177-3AD203B41FA5}">
                      <a16:colId xmlns:a16="http://schemas.microsoft.com/office/drawing/2014/main" val="20000"/>
                    </a:ext>
                  </a:extLst>
                </a:gridCol>
                <a:gridCol w="648075">
                  <a:extLst>
                    <a:ext uri="{9D8B030D-6E8A-4147-A177-3AD203B41FA5}">
                      <a16:colId xmlns:a16="http://schemas.microsoft.com/office/drawing/2014/main" val="20001"/>
                    </a:ext>
                  </a:extLst>
                </a:gridCol>
                <a:gridCol w="594075">
                  <a:extLst>
                    <a:ext uri="{9D8B030D-6E8A-4147-A177-3AD203B41FA5}">
                      <a16:colId xmlns:a16="http://schemas.microsoft.com/office/drawing/2014/main" val="20002"/>
                    </a:ext>
                  </a:extLst>
                </a:gridCol>
                <a:gridCol w="594075">
                  <a:extLst>
                    <a:ext uri="{9D8B030D-6E8A-4147-A177-3AD203B41FA5}">
                      <a16:colId xmlns:a16="http://schemas.microsoft.com/office/drawing/2014/main" val="20003"/>
                    </a:ext>
                  </a:extLst>
                </a:gridCol>
              </a:tblGrid>
              <a:tr h="381000">
                <a:tc>
                  <a:txBody>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Arial"/>
                          <a:ea typeface="Arial"/>
                          <a:cs typeface="Arial"/>
                          <a:sym typeface="Arial"/>
                        </a:rPr>
                        <a:t>N</a:t>
                      </a:r>
                      <a:endParaRPr sz="1500" b="1" i="0" u="none" strike="noStrike" cap="none">
                        <a:solidFill>
                          <a:schemeClr val="dk1"/>
                        </a:solidFill>
                        <a:latin typeface="Arial"/>
                        <a:ea typeface="Arial"/>
                        <a:cs typeface="Arial"/>
                        <a:sym typeface="Arial"/>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Arial"/>
                          <a:ea typeface="Arial"/>
                          <a:cs typeface="Arial"/>
                          <a:sym typeface="Arial"/>
                        </a:rPr>
                        <a:t>V</a:t>
                      </a:r>
                      <a:endParaRPr sz="1500" b="1" i="0" u="none" strike="noStrike" cap="none">
                        <a:solidFill>
                          <a:schemeClr val="dk1"/>
                        </a:solidFill>
                        <a:latin typeface="Arial"/>
                        <a:ea typeface="Arial"/>
                        <a:cs typeface="Arial"/>
                        <a:sym typeface="Arial"/>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Arial"/>
                          <a:ea typeface="Arial"/>
                          <a:cs typeface="Arial"/>
                          <a:sym typeface="Arial"/>
                        </a:rPr>
                        <a:t>O</a:t>
                      </a:r>
                      <a:endParaRPr sz="1500" b="1" i="0" u="none" strike="noStrike" cap="none">
                        <a:solidFill>
                          <a:schemeClr val="dk1"/>
                        </a:solidFill>
                        <a:latin typeface="Arial"/>
                        <a:ea typeface="Arial"/>
                        <a:cs typeface="Arial"/>
                        <a:sym typeface="Arial"/>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Arial"/>
                          <a:ea typeface="Arial"/>
                          <a:cs typeface="Arial"/>
                          <a:sym typeface="Arial"/>
                        </a:rPr>
                        <a:t>N</a:t>
                      </a:r>
                      <a:endParaRPr sz="1500" b="1" i="0" u="none" strike="noStrike" cap="none">
                        <a:solidFill>
                          <a:schemeClr val="dk1"/>
                        </a:solidFill>
                        <a:latin typeface="Arial"/>
                        <a:ea typeface="Arial"/>
                        <a:cs typeface="Arial"/>
                        <a:sym typeface="Arial"/>
                      </a:endParaRPr>
                    </a:p>
                  </a:txBody>
                  <a:tcPr marL="68575" marR="68575" marT="91425" marB="91425"/>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500"/>
                        <a:buFont typeface="Arial"/>
                        <a:buNone/>
                      </a:pPr>
                      <a:r>
                        <a:rPr lang="en-US" sz="1500" u="none" strike="noStrike" cap="none"/>
                        <a:t>you</a:t>
                      </a:r>
                      <a:endParaRPr sz="1500"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500"/>
                        <a:buFont typeface="Arial"/>
                        <a:buNone/>
                      </a:pPr>
                      <a:r>
                        <a:rPr lang="en-US" sz="1500" u="none" strike="noStrike" cap="none"/>
                        <a:t>are</a:t>
                      </a:r>
                      <a:endParaRPr sz="1500"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500"/>
                        <a:buFont typeface="Arial"/>
                        <a:buNone/>
                      </a:pPr>
                      <a:r>
                        <a:rPr lang="en-US" sz="1500" u="none" strike="noStrike" cap="none"/>
                        <a:t>like</a:t>
                      </a:r>
                      <a:endParaRPr sz="1500"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500"/>
                        <a:buFont typeface="Arial"/>
                        <a:buNone/>
                      </a:pPr>
                      <a:r>
                        <a:rPr lang="en-US" sz="1500" u="none" strike="noStrike" cap="none"/>
                        <a:t>ham</a:t>
                      </a:r>
                      <a:endParaRPr sz="1500" u="none" strike="noStrike" cap="none"/>
                    </a:p>
                  </a:txBody>
                  <a:tcPr marL="68575" marR="6857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3927514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5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Ambiguity</a:t>
            </a:r>
            <a:endParaRPr/>
          </a:p>
        </p:txBody>
      </p:sp>
      <p:sp>
        <p:nvSpPr>
          <p:cNvPr id="664" name="Google Shape;664;p57"/>
          <p:cNvSpPr txBox="1">
            <a:spLocks noGrp="1"/>
          </p:cNvSpPr>
          <p:nvPr>
            <p:ph type="body" idx="1"/>
          </p:nvPr>
        </p:nvSpPr>
        <p:spPr>
          <a:xfrm>
            <a:off x="838200" y="1616625"/>
            <a:ext cx="10515600" cy="4012500"/>
          </a:xfrm>
          <a:prstGeom prst="rect">
            <a:avLst/>
          </a:prstGeom>
          <a:noFill/>
          <a:ln>
            <a:noFill/>
          </a:ln>
        </p:spPr>
        <p:txBody>
          <a:bodyPr spcFirstLastPara="1" wrap="square" lIns="91425" tIns="91425" rIns="91425" bIns="91425" anchor="t" anchorCtr="0">
            <a:noAutofit/>
          </a:bodyPr>
          <a:lstStyle/>
          <a:p>
            <a:pPr marL="0" marR="0" lvl="0" indent="0" algn="l" rtl="0">
              <a:lnSpc>
                <a:spcPct val="140000"/>
              </a:lnSpc>
              <a:spcBef>
                <a:spcPts val="1000"/>
              </a:spcBef>
              <a:spcAft>
                <a:spcPts val="0"/>
              </a:spcAft>
              <a:buClr>
                <a:srgbClr val="3F3F3F"/>
              </a:buClr>
              <a:buSzPts val="2800"/>
              <a:buFont typeface="Arial"/>
              <a:buNone/>
            </a:pPr>
            <a:r>
              <a:rPr lang="en-IE" i="0" u="none" strike="noStrike" cap="none">
                <a:solidFill>
                  <a:srgbClr val="3F3F3F"/>
                </a:solidFill>
              </a:rPr>
              <a:t>ambiguity is at the core of human language complexity</a:t>
            </a:r>
            <a:r>
              <a:rPr lang="en-IE"/>
              <a:t> </a:t>
            </a:r>
            <a:endParaRPr/>
          </a:p>
          <a:p>
            <a:pPr marL="0" marR="0" lvl="0" indent="0" algn="l" rtl="0">
              <a:lnSpc>
                <a:spcPct val="140000"/>
              </a:lnSpc>
              <a:spcBef>
                <a:spcPts val="1000"/>
              </a:spcBef>
              <a:spcAft>
                <a:spcPts val="0"/>
              </a:spcAft>
              <a:buClr>
                <a:srgbClr val="3F3F3F"/>
              </a:buClr>
              <a:buSzPts val="2800"/>
              <a:buFont typeface="Arial"/>
              <a:buNone/>
            </a:pPr>
            <a:r>
              <a:rPr lang="en-IE" i="0" u="none" strike="noStrike" cap="none">
                <a:solidFill>
                  <a:srgbClr val="3F3F3F"/>
                </a:solidFill>
              </a:rPr>
              <a:t>human language is </a:t>
            </a:r>
            <a:endParaRPr i="0" u="none" strike="noStrike" cap="none">
              <a:solidFill>
                <a:srgbClr val="3F3F3F"/>
              </a:solidFill>
            </a:endParaRPr>
          </a:p>
          <a:p>
            <a:pPr marL="457200" marR="0" lvl="0" indent="0" algn="l" rtl="0">
              <a:lnSpc>
                <a:spcPct val="140000"/>
              </a:lnSpc>
              <a:spcBef>
                <a:spcPts val="1000"/>
              </a:spcBef>
              <a:spcAft>
                <a:spcPts val="0"/>
              </a:spcAft>
              <a:buClr>
                <a:srgbClr val="3F3F3F"/>
              </a:buClr>
              <a:buSzPts val="2800"/>
              <a:buFont typeface="Arial"/>
              <a:buNone/>
            </a:pPr>
            <a:r>
              <a:rPr lang="en-IE" sz="2400" b="1" i="0" u="none" strike="noStrike" cap="none">
                <a:solidFill>
                  <a:srgbClr val="3F3F3F"/>
                </a:solidFill>
              </a:rPr>
              <a:t>non-deterministic:</a:t>
            </a:r>
            <a:r>
              <a:rPr lang="en-IE" sz="2400" i="1" u="none" strike="noStrike" cap="none">
                <a:solidFill>
                  <a:srgbClr val="3F3F3F"/>
                </a:solidFill>
              </a:rPr>
              <a:t> one word/phrase expressing different meanings </a:t>
            </a:r>
            <a:endParaRPr sz="2400"/>
          </a:p>
          <a:p>
            <a:pPr marL="457200" marR="0" lvl="0" indent="0" algn="l" rtl="0">
              <a:lnSpc>
                <a:spcPct val="140000"/>
              </a:lnSpc>
              <a:spcBef>
                <a:spcPts val="1000"/>
              </a:spcBef>
              <a:spcAft>
                <a:spcPts val="0"/>
              </a:spcAft>
              <a:buClr>
                <a:srgbClr val="3F3F3F"/>
              </a:buClr>
              <a:buSzPts val="2800"/>
              <a:buFont typeface="Arial"/>
              <a:buNone/>
            </a:pPr>
            <a:r>
              <a:rPr lang="en-IE" sz="2400" b="1" i="0" u="none" strike="noStrike" cap="none">
                <a:solidFill>
                  <a:srgbClr val="3F3F3F"/>
                </a:solidFill>
              </a:rPr>
              <a:t>redundant</a:t>
            </a:r>
            <a:r>
              <a:rPr lang="en-IE" sz="2400" b="1"/>
              <a:t>:</a:t>
            </a:r>
            <a:r>
              <a:rPr lang="en-IE" sz="2400" i="1"/>
              <a:t> </a:t>
            </a:r>
            <a:r>
              <a:rPr lang="en-IE" sz="2400" i="1" u="none" strike="noStrike" cap="none">
                <a:solidFill>
                  <a:srgbClr val="3F3F3F"/>
                </a:solidFill>
              </a:rPr>
              <a:t>different words/phrases expressing the same meaning </a:t>
            </a:r>
            <a:endParaRPr sz="2400" i="1"/>
          </a:p>
          <a:p>
            <a:pPr marL="0" marR="0" lvl="0" indent="0" algn="l" rtl="0">
              <a:lnSpc>
                <a:spcPct val="140000"/>
              </a:lnSpc>
              <a:spcBef>
                <a:spcPts val="1000"/>
              </a:spcBef>
              <a:spcAft>
                <a:spcPts val="0"/>
              </a:spcAft>
              <a:buClr>
                <a:srgbClr val="3F3F3F"/>
              </a:buClr>
              <a:buSzPts val="2800"/>
              <a:buFont typeface="Arial"/>
              <a:buNone/>
            </a:pPr>
            <a:r>
              <a:rPr lang="en-IE" i="0" u="none" strike="noStrike" cap="none">
                <a:solidFill>
                  <a:srgbClr val="3F3F3F"/>
                </a:solidFill>
              </a:rPr>
              <a:t>therefore </a:t>
            </a:r>
            <a:r>
              <a:rPr lang="en-IE" b="1" i="0" u="none" strike="noStrike" cap="none">
                <a:solidFill>
                  <a:srgbClr val="3F3F3F"/>
                </a:solidFill>
              </a:rPr>
              <a:t>ambiguous</a:t>
            </a:r>
            <a:endParaRPr b="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58"/>
          <p:cNvSpPr txBox="1">
            <a:spLocks noGrp="1"/>
          </p:cNvSpPr>
          <p:nvPr>
            <p:ph type="title"/>
          </p:nvPr>
        </p:nvSpPr>
        <p:spPr>
          <a:xfrm>
            <a:off x="2152650" y="365125"/>
            <a:ext cx="7886700" cy="13254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rgbClr val="75114A"/>
              </a:buClr>
              <a:buSzPts val="3700"/>
              <a:buFont typeface="Calibri"/>
              <a:buNone/>
            </a:pPr>
            <a:r>
              <a:rPr lang="en-US" sz="3700" b="0" i="0" u="none" strike="noStrike" cap="none">
                <a:solidFill>
                  <a:srgbClr val="75114A"/>
                </a:solidFill>
                <a:latin typeface="Calibri"/>
                <a:ea typeface="Calibri"/>
                <a:cs typeface="Calibri"/>
                <a:sym typeface="Calibri"/>
              </a:rPr>
              <a:t>Counts</a:t>
            </a:r>
            <a:endParaRPr sz="3700" b="0" i="0" u="none" strike="noStrike" cap="none">
              <a:solidFill>
                <a:srgbClr val="75114A"/>
              </a:solidFill>
              <a:latin typeface="Calibri"/>
              <a:ea typeface="Calibri"/>
              <a:cs typeface="Calibri"/>
              <a:sym typeface="Calibri"/>
            </a:endParaRPr>
          </a:p>
        </p:txBody>
      </p:sp>
      <p:graphicFrame>
        <p:nvGraphicFramePr>
          <p:cNvPr id="607" name="Google Shape;607;p58"/>
          <p:cNvGraphicFramePr/>
          <p:nvPr/>
        </p:nvGraphicFramePr>
        <p:xfrm>
          <a:off x="2261574" y="1196752"/>
          <a:ext cx="3000000" cy="3000000"/>
        </p:xfrm>
        <a:graphic>
          <a:graphicData uri="http://schemas.openxmlformats.org/drawingml/2006/table">
            <a:tbl>
              <a:tblPr>
                <a:noFill/>
              </a:tblPr>
              <a:tblGrid>
                <a:gridCol w="772625">
                  <a:extLst>
                    <a:ext uri="{9D8B030D-6E8A-4147-A177-3AD203B41FA5}">
                      <a16:colId xmlns:a16="http://schemas.microsoft.com/office/drawing/2014/main" val="20000"/>
                    </a:ext>
                  </a:extLst>
                </a:gridCol>
                <a:gridCol w="772625">
                  <a:extLst>
                    <a:ext uri="{9D8B030D-6E8A-4147-A177-3AD203B41FA5}">
                      <a16:colId xmlns:a16="http://schemas.microsoft.com/office/drawing/2014/main" val="20001"/>
                    </a:ext>
                  </a:extLst>
                </a:gridCol>
                <a:gridCol w="772625">
                  <a:extLst>
                    <a:ext uri="{9D8B030D-6E8A-4147-A177-3AD203B41FA5}">
                      <a16:colId xmlns:a16="http://schemas.microsoft.com/office/drawing/2014/main" val="20002"/>
                    </a:ext>
                  </a:extLst>
                </a:gridCol>
                <a:gridCol w="772625">
                  <a:extLst>
                    <a:ext uri="{9D8B030D-6E8A-4147-A177-3AD203B41FA5}">
                      <a16:colId xmlns:a16="http://schemas.microsoft.com/office/drawing/2014/main" val="20003"/>
                    </a:ext>
                  </a:extLst>
                </a:gridCol>
              </a:tblGrid>
              <a:tr h="396200">
                <a:tc>
                  <a:txBody>
                    <a:bodyPr/>
                    <a:lstStyle/>
                    <a:p>
                      <a:pPr marL="0" marR="0" lvl="0" indent="0" algn="l" rtl="0">
                        <a:lnSpc>
                          <a:spcPct val="100000"/>
                        </a:lnSpc>
                        <a:spcBef>
                          <a:spcPts val="0"/>
                        </a:spcBef>
                        <a:spcAft>
                          <a:spcPts val="0"/>
                        </a:spcAft>
                        <a:buClr>
                          <a:srgbClr val="000000"/>
                        </a:buClr>
                        <a:buSzPts val="1600"/>
                        <a:buFont typeface="Arial"/>
                        <a:buNone/>
                      </a:pPr>
                      <a:endParaRPr sz="1600" b="1" i="1"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t>N</a:t>
                      </a:r>
                      <a:endParaRPr sz="1600" b="1"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t>V</a:t>
                      </a:r>
                      <a:endParaRPr sz="1600" b="1"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t>O</a:t>
                      </a:r>
                      <a:endParaRPr sz="1600" b="1" u="none" strike="noStrike" cap="none"/>
                    </a:p>
                  </a:txBody>
                  <a:tcPr marL="68575" marR="68575" marT="91425" marB="91425"/>
                </a:tc>
                <a:extLst>
                  <a:ext uri="{0D108BD9-81ED-4DB2-BD59-A6C34878D82A}">
                    <a16:rowId xmlns:a16="http://schemas.microsoft.com/office/drawing/2014/main" val="10000"/>
                  </a:ext>
                </a:extLst>
              </a:tr>
              <a:tr h="388750">
                <a:tc>
                  <a:txBody>
                    <a:bodyPr/>
                    <a:lstStyle/>
                    <a:p>
                      <a:pPr marL="0" marR="0" lvl="0" indent="0" algn="l" rtl="0">
                        <a:lnSpc>
                          <a:spcPct val="100000"/>
                        </a:lnSpc>
                        <a:spcBef>
                          <a:spcPts val="0"/>
                        </a:spcBef>
                        <a:spcAft>
                          <a:spcPts val="0"/>
                        </a:spcAft>
                        <a:buClr>
                          <a:srgbClr val="000000"/>
                        </a:buClr>
                        <a:buSzPts val="1600"/>
                        <a:buFont typeface="Arial"/>
                        <a:buNone/>
                      </a:pPr>
                      <a:r>
                        <a:rPr lang="en-US" sz="1600" b="1" i="1" u="none" strike="noStrike" cap="none"/>
                        <a:t>Do</a:t>
                      </a:r>
                      <a:endParaRPr sz="1600" b="1" i="1"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0</a:t>
                      </a:r>
                      <a:endParaRPr sz="1600"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1</a:t>
                      </a:r>
                      <a:endParaRPr sz="1600"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0</a:t>
                      </a:r>
                      <a:endParaRPr sz="1600" u="none" strike="noStrike" cap="none"/>
                    </a:p>
                  </a:txBody>
                  <a:tcPr marL="68575" marR="68575" marT="91425" marB="91425"/>
                </a:tc>
                <a:extLst>
                  <a:ext uri="{0D108BD9-81ED-4DB2-BD59-A6C34878D82A}">
                    <a16:rowId xmlns:a16="http://schemas.microsoft.com/office/drawing/2014/main" val="10001"/>
                  </a:ext>
                </a:extLst>
              </a:tr>
              <a:tr h="388750">
                <a:tc>
                  <a:txBody>
                    <a:bodyPr/>
                    <a:lstStyle/>
                    <a:p>
                      <a:pPr marL="0" marR="0" lvl="0" indent="0" algn="l" rtl="0">
                        <a:lnSpc>
                          <a:spcPct val="100000"/>
                        </a:lnSpc>
                        <a:spcBef>
                          <a:spcPts val="0"/>
                        </a:spcBef>
                        <a:spcAft>
                          <a:spcPts val="0"/>
                        </a:spcAft>
                        <a:buClr>
                          <a:srgbClr val="000000"/>
                        </a:buClr>
                        <a:buSzPts val="1600"/>
                        <a:buFont typeface="Arial"/>
                        <a:buNone/>
                      </a:pPr>
                      <a:r>
                        <a:rPr lang="en-US" sz="1600" b="1" i="1" u="none" strike="noStrike" cap="none"/>
                        <a:t>You</a:t>
                      </a:r>
                      <a:endParaRPr sz="1600" b="1" i="1"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3</a:t>
                      </a:r>
                      <a:endParaRPr sz="1600"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0</a:t>
                      </a:r>
                      <a:endParaRPr sz="1600"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0</a:t>
                      </a:r>
                      <a:endParaRPr sz="1600" u="none" strike="noStrike" cap="none"/>
                    </a:p>
                  </a:txBody>
                  <a:tcPr marL="68575" marR="68575" marT="91425" marB="91425"/>
                </a:tc>
                <a:extLst>
                  <a:ext uri="{0D108BD9-81ED-4DB2-BD59-A6C34878D82A}">
                    <a16:rowId xmlns:a16="http://schemas.microsoft.com/office/drawing/2014/main" val="10002"/>
                  </a:ext>
                </a:extLst>
              </a:tr>
              <a:tr h="388750">
                <a:tc>
                  <a:txBody>
                    <a:bodyPr/>
                    <a:lstStyle/>
                    <a:p>
                      <a:pPr marL="0" marR="0" lvl="0" indent="0" algn="l" rtl="0">
                        <a:lnSpc>
                          <a:spcPct val="100000"/>
                        </a:lnSpc>
                        <a:spcBef>
                          <a:spcPts val="0"/>
                        </a:spcBef>
                        <a:spcAft>
                          <a:spcPts val="0"/>
                        </a:spcAft>
                        <a:buClr>
                          <a:srgbClr val="000000"/>
                        </a:buClr>
                        <a:buSzPts val="1600"/>
                        <a:buFont typeface="Arial"/>
                        <a:buNone/>
                      </a:pPr>
                      <a:r>
                        <a:rPr lang="en-US" sz="1600" b="1" i="1" u="none" strike="noStrike" cap="none"/>
                        <a:t>Like</a:t>
                      </a:r>
                      <a:endParaRPr sz="1600" b="1" i="1"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0</a:t>
                      </a:r>
                      <a:endParaRPr sz="1600"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1</a:t>
                      </a:r>
                      <a:endParaRPr sz="1600"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1</a:t>
                      </a:r>
                      <a:endParaRPr sz="1600" u="none" strike="noStrike" cap="none"/>
                    </a:p>
                  </a:txBody>
                  <a:tcPr marL="68575" marR="68575" marT="91425" marB="91425"/>
                </a:tc>
                <a:extLst>
                  <a:ext uri="{0D108BD9-81ED-4DB2-BD59-A6C34878D82A}">
                    <a16:rowId xmlns:a16="http://schemas.microsoft.com/office/drawing/2014/main" val="10003"/>
                  </a:ext>
                </a:extLst>
              </a:tr>
              <a:tr h="388750">
                <a:tc>
                  <a:txBody>
                    <a:bodyPr/>
                    <a:lstStyle/>
                    <a:p>
                      <a:pPr marL="0" marR="0" lvl="0" indent="0" algn="l" rtl="0">
                        <a:lnSpc>
                          <a:spcPct val="100000"/>
                        </a:lnSpc>
                        <a:spcBef>
                          <a:spcPts val="0"/>
                        </a:spcBef>
                        <a:spcAft>
                          <a:spcPts val="0"/>
                        </a:spcAft>
                        <a:buClr>
                          <a:srgbClr val="000000"/>
                        </a:buClr>
                        <a:buSzPts val="1600"/>
                        <a:buFont typeface="Arial"/>
                        <a:buNone/>
                      </a:pPr>
                      <a:r>
                        <a:rPr lang="en-US" sz="1600" b="1" i="1" u="none" strike="noStrike" cap="none"/>
                        <a:t>Green</a:t>
                      </a:r>
                      <a:endParaRPr sz="1600" b="1" i="1"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1</a:t>
                      </a:r>
                      <a:endParaRPr sz="1600"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0</a:t>
                      </a:r>
                      <a:endParaRPr sz="1600"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1</a:t>
                      </a:r>
                      <a:endParaRPr sz="1600" u="none" strike="noStrike" cap="none"/>
                    </a:p>
                  </a:txBody>
                  <a:tcPr marL="68575" marR="68575" marT="91425" marB="91425"/>
                </a:tc>
                <a:extLst>
                  <a:ext uri="{0D108BD9-81ED-4DB2-BD59-A6C34878D82A}">
                    <a16:rowId xmlns:a16="http://schemas.microsoft.com/office/drawing/2014/main" val="10004"/>
                  </a:ext>
                </a:extLst>
              </a:tr>
              <a:tr h="388750">
                <a:tc>
                  <a:txBody>
                    <a:bodyPr/>
                    <a:lstStyle/>
                    <a:p>
                      <a:pPr marL="0" marR="0" lvl="0" indent="0" algn="l" rtl="0">
                        <a:lnSpc>
                          <a:spcPct val="100000"/>
                        </a:lnSpc>
                        <a:spcBef>
                          <a:spcPts val="0"/>
                        </a:spcBef>
                        <a:spcAft>
                          <a:spcPts val="0"/>
                        </a:spcAft>
                        <a:buClr>
                          <a:srgbClr val="000000"/>
                        </a:buClr>
                        <a:buSzPts val="1600"/>
                        <a:buFont typeface="Arial"/>
                        <a:buNone/>
                      </a:pPr>
                      <a:r>
                        <a:rPr lang="en-US" sz="1600" b="1" i="1" u="none" strike="noStrike" cap="none"/>
                        <a:t>Eggs</a:t>
                      </a:r>
                      <a:endParaRPr sz="1600" b="1" i="1"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1</a:t>
                      </a:r>
                      <a:endParaRPr sz="1600"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1</a:t>
                      </a:r>
                      <a:endParaRPr sz="1600"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0</a:t>
                      </a:r>
                      <a:endParaRPr sz="1600" u="none" strike="noStrike" cap="none"/>
                    </a:p>
                  </a:txBody>
                  <a:tcPr marL="68575" marR="68575" marT="91425" marB="91425"/>
                </a:tc>
                <a:extLst>
                  <a:ext uri="{0D108BD9-81ED-4DB2-BD59-A6C34878D82A}">
                    <a16:rowId xmlns:a16="http://schemas.microsoft.com/office/drawing/2014/main" val="10005"/>
                  </a:ext>
                </a:extLst>
              </a:tr>
              <a:tr h="388750">
                <a:tc>
                  <a:txBody>
                    <a:bodyPr/>
                    <a:lstStyle/>
                    <a:p>
                      <a:pPr marL="0" marR="0" lvl="0" indent="0" algn="l" rtl="0">
                        <a:lnSpc>
                          <a:spcPct val="100000"/>
                        </a:lnSpc>
                        <a:spcBef>
                          <a:spcPts val="0"/>
                        </a:spcBef>
                        <a:spcAft>
                          <a:spcPts val="0"/>
                        </a:spcAft>
                        <a:buClr>
                          <a:srgbClr val="000000"/>
                        </a:buClr>
                        <a:buSzPts val="1600"/>
                        <a:buFont typeface="Arial"/>
                        <a:buNone/>
                      </a:pPr>
                      <a:r>
                        <a:rPr lang="en-US" sz="1600" b="1" i="1" u="none" strike="noStrike" cap="none"/>
                        <a:t>And</a:t>
                      </a:r>
                      <a:endParaRPr sz="1600" b="1" i="1"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0</a:t>
                      </a:r>
                      <a:endParaRPr sz="1600"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0</a:t>
                      </a:r>
                      <a:endParaRPr sz="1600"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1</a:t>
                      </a:r>
                      <a:endParaRPr sz="1600" u="none" strike="noStrike" cap="none"/>
                    </a:p>
                  </a:txBody>
                  <a:tcPr marL="68575" marR="68575" marT="91425" marB="91425"/>
                </a:tc>
                <a:extLst>
                  <a:ext uri="{0D108BD9-81ED-4DB2-BD59-A6C34878D82A}">
                    <a16:rowId xmlns:a16="http://schemas.microsoft.com/office/drawing/2014/main" val="10006"/>
                  </a:ext>
                </a:extLst>
              </a:tr>
              <a:tr h="388750">
                <a:tc>
                  <a:txBody>
                    <a:bodyPr/>
                    <a:lstStyle/>
                    <a:p>
                      <a:pPr marL="0" marR="0" lvl="0" indent="0" algn="l" rtl="0">
                        <a:lnSpc>
                          <a:spcPct val="100000"/>
                        </a:lnSpc>
                        <a:spcBef>
                          <a:spcPts val="0"/>
                        </a:spcBef>
                        <a:spcAft>
                          <a:spcPts val="0"/>
                        </a:spcAft>
                        <a:buClr>
                          <a:srgbClr val="000000"/>
                        </a:buClr>
                        <a:buSzPts val="1600"/>
                        <a:buFont typeface="Arial"/>
                        <a:buNone/>
                      </a:pPr>
                      <a:r>
                        <a:rPr lang="en-US" sz="1600" b="1" i="1" u="none" strike="noStrike" cap="none"/>
                        <a:t>Ham</a:t>
                      </a:r>
                      <a:endParaRPr sz="1600" b="1" i="1"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2</a:t>
                      </a:r>
                      <a:endParaRPr sz="1600"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0</a:t>
                      </a:r>
                      <a:endParaRPr sz="1600"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0</a:t>
                      </a:r>
                      <a:endParaRPr sz="1600" u="none" strike="noStrike" cap="none"/>
                    </a:p>
                  </a:txBody>
                  <a:tcPr marL="68575" marR="68575" marT="91425" marB="91425"/>
                </a:tc>
                <a:extLst>
                  <a:ext uri="{0D108BD9-81ED-4DB2-BD59-A6C34878D82A}">
                    <a16:rowId xmlns:a16="http://schemas.microsoft.com/office/drawing/2014/main" val="10007"/>
                  </a:ext>
                </a:extLst>
              </a:tr>
              <a:tr h="388750">
                <a:tc>
                  <a:txBody>
                    <a:bodyPr/>
                    <a:lstStyle/>
                    <a:p>
                      <a:pPr marL="0" marR="0" lvl="0" indent="0" algn="l" rtl="0">
                        <a:lnSpc>
                          <a:spcPct val="100000"/>
                        </a:lnSpc>
                        <a:spcBef>
                          <a:spcPts val="0"/>
                        </a:spcBef>
                        <a:spcAft>
                          <a:spcPts val="0"/>
                        </a:spcAft>
                        <a:buClr>
                          <a:srgbClr val="000000"/>
                        </a:buClr>
                        <a:buSzPts val="1600"/>
                        <a:buFont typeface="Arial"/>
                        <a:buNone/>
                      </a:pPr>
                      <a:r>
                        <a:rPr lang="en-US" sz="1600" b="1" i="1" u="none" strike="noStrike" cap="none"/>
                        <a:t>Mr</a:t>
                      </a:r>
                      <a:endParaRPr sz="1600" b="1" i="1"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1</a:t>
                      </a:r>
                      <a:endParaRPr sz="1600"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0</a:t>
                      </a:r>
                      <a:endParaRPr sz="1600"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0</a:t>
                      </a:r>
                      <a:endParaRPr sz="1600" u="none" strike="noStrike" cap="none"/>
                    </a:p>
                  </a:txBody>
                  <a:tcPr marL="68575" marR="68575" marT="91425" marB="91425"/>
                </a:tc>
                <a:extLst>
                  <a:ext uri="{0D108BD9-81ED-4DB2-BD59-A6C34878D82A}">
                    <a16:rowId xmlns:a16="http://schemas.microsoft.com/office/drawing/2014/main" val="10008"/>
                  </a:ext>
                </a:extLst>
              </a:tr>
              <a:tr h="388750">
                <a:tc>
                  <a:txBody>
                    <a:bodyPr/>
                    <a:lstStyle/>
                    <a:p>
                      <a:pPr marL="0" marR="0" lvl="0" indent="0" algn="l" rtl="0">
                        <a:lnSpc>
                          <a:spcPct val="100000"/>
                        </a:lnSpc>
                        <a:spcBef>
                          <a:spcPts val="0"/>
                        </a:spcBef>
                        <a:spcAft>
                          <a:spcPts val="0"/>
                        </a:spcAft>
                        <a:buClr>
                          <a:srgbClr val="000000"/>
                        </a:buClr>
                        <a:buSzPts val="1600"/>
                        <a:buFont typeface="Arial"/>
                        <a:buNone/>
                      </a:pPr>
                      <a:r>
                        <a:rPr lang="en-US" sz="1600" b="1" i="1" u="none" strike="noStrike" cap="none"/>
                        <a:t>on</a:t>
                      </a:r>
                      <a:endParaRPr sz="1600" b="1" i="1"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0</a:t>
                      </a:r>
                      <a:endParaRPr sz="1600"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0</a:t>
                      </a:r>
                      <a:endParaRPr sz="1600"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1</a:t>
                      </a:r>
                      <a:endParaRPr sz="1600" u="none" strike="noStrike" cap="none"/>
                    </a:p>
                  </a:txBody>
                  <a:tcPr marL="68575" marR="68575" marT="91425" marB="91425"/>
                </a:tc>
                <a:extLst>
                  <a:ext uri="{0D108BD9-81ED-4DB2-BD59-A6C34878D82A}">
                    <a16:rowId xmlns:a16="http://schemas.microsoft.com/office/drawing/2014/main" val="10009"/>
                  </a:ext>
                </a:extLst>
              </a:tr>
              <a:tr h="388750">
                <a:tc>
                  <a:txBody>
                    <a:bodyPr/>
                    <a:lstStyle/>
                    <a:p>
                      <a:pPr marL="0" marR="0" lvl="0" indent="0" algn="l" rtl="0">
                        <a:lnSpc>
                          <a:spcPct val="100000"/>
                        </a:lnSpc>
                        <a:spcBef>
                          <a:spcPts val="0"/>
                        </a:spcBef>
                        <a:spcAft>
                          <a:spcPts val="0"/>
                        </a:spcAft>
                        <a:buClr>
                          <a:srgbClr val="000000"/>
                        </a:buClr>
                        <a:buSzPts val="1600"/>
                        <a:buFont typeface="Arial"/>
                        <a:buNone/>
                      </a:pPr>
                      <a:r>
                        <a:rPr lang="en-US" sz="1600" b="1" i="1" u="none" strike="noStrike" cap="none"/>
                        <a:t>are</a:t>
                      </a:r>
                      <a:endParaRPr sz="1600" b="1" i="1"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0</a:t>
                      </a:r>
                      <a:endParaRPr sz="1600"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1</a:t>
                      </a:r>
                      <a:endParaRPr sz="1600"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0</a:t>
                      </a:r>
                      <a:endParaRPr sz="1600" u="none" strike="noStrike" cap="none"/>
                    </a:p>
                  </a:txBody>
                  <a:tcPr marL="68575" marR="68575" marT="91425" marB="91425"/>
                </a:tc>
                <a:extLst>
                  <a:ext uri="{0D108BD9-81ED-4DB2-BD59-A6C34878D82A}">
                    <a16:rowId xmlns:a16="http://schemas.microsoft.com/office/drawing/2014/main" val="10010"/>
                  </a:ext>
                </a:extLst>
              </a:tr>
            </a:tbl>
          </a:graphicData>
        </a:graphic>
      </p:graphicFrame>
      <p:graphicFrame>
        <p:nvGraphicFramePr>
          <p:cNvPr id="608" name="Google Shape;608;p58"/>
          <p:cNvGraphicFramePr/>
          <p:nvPr/>
        </p:nvGraphicFramePr>
        <p:xfrm>
          <a:off x="5825970" y="1196752"/>
          <a:ext cx="3000000" cy="3000000"/>
        </p:xfrm>
        <a:graphic>
          <a:graphicData uri="http://schemas.openxmlformats.org/drawingml/2006/table">
            <a:tbl>
              <a:tblPr>
                <a:noFill/>
              </a:tblPr>
              <a:tblGrid>
                <a:gridCol w="653000">
                  <a:extLst>
                    <a:ext uri="{9D8B030D-6E8A-4147-A177-3AD203B41FA5}">
                      <a16:colId xmlns:a16="http://schemas.microsoft.com/office/drawing/2014/main" val="20000"/>
                    </a:ext>
                  </a:extLst>
                </a:gridCol>
                <a:gridCol w="653000">
                  <a:extLst>
                    <a:ext uri="{9D8B030D-6E8A-4147-A177-3AD203B41FA5}">
                      <a16:colId xmlns:a16="http://schemas.microsoft.com/office/drawing/2014/main" val="20001"/>
                    </a:ext>
                  </a:extLst>
                </a:gridCol>
                <a:gridCol w="653000">
                  <a:extLst>
                    <a:ext uri="{9D8B030D-6E8A-4147-A177-3AD203B41FA5}">
                      <a16:colId xmlns:a16="http://schemas.microsoft.com/office/drawing/2014/main" val="20002"/>
                    </a:ext>
                  </a:extLst>
                </a:gridCol>
                <a:gridCol w="653000">
                  <a:extLst>
                    <a:ext uri="{9D8B030D-6E8A-4147-A177-3AD203B41FA5}">
                      <a16:colId xmlns:a16="http://schemas.microsoft.com/office/drawing/2014/main" val="20003"/>
                    </a:ext>
                  </a:extLst>
                </a:gridCol>
              </a:tblGrid>
              <a:tr h="0">
                <a:tc>
                  <a:txBody>
                    <a:bodyPr/>
                    <a:lstStyle/>
                    <a:p>
                      <a:pPr marL="0" marR="0" lvl="0" indent="0" algn="ctr" rtl="0">
                        <a:lnSpc>
                          <a:spcPct val="100000"/>
                        </a:lnSpc>
                        <a:spcBef>
                          <a:spcPts val="0"/>
                        </a:spcBef>
                        <a:spcAft>
                          <a:spcPts val="0"/>
                        </a:spcAft>
                        <a:buClr>
                          <a:srgbClr val="000000"/>
                        </a:buClr>
                        <a:buSzPts val="1600"/>
                        <a:buFont typeface="Arial"/>
                        <a:buNone/>
                      </a:pPr>
                      <a:endParaRPr sz="1600" b="1"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Ubuntu"/>
                          <a:ea typeface="Ubuntu"/>
                          <a:cs typeface="Ubuntu"/>
                          <a:sym typeface="Ubuntu"/>
                        </a:rPr>
                        <a:t>N</a:t>
                      </a:r>
                      <a:endParaRPr sz="1600" b="1"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Ubuntu"/>
                          <a:ea typeface="Ubuntu"/>
                          <a:cs typeface="Ubuntu"/>
                          <a:sym typeface="Ubuntu"/>
                        </a:rPr>
                        <a:t>V</a:t>
                      </a:r>
                      <a:endParaRPr sz="1600" b="1"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Ubuntu"/>
                          <a:ea typeface="Ubuntu"/>
                          <a:cs typeface="Ubuntu"/>
                          <a:sym typeface="Ubuntu"/>
                        </a:rPr>
                        <a:t>O</a:t>
                      </a:r>
                      <a:endParaRPr sz="1600" b="1" u="none" strike="noStrike" cap="none">
                        <a:latin typeface="Ubuntu"/>
                        <a:ea typeface="Ubuntu"/>
                        <a:cs typeface="Ubuntu"/>
                        <a:sym typeface="Ubuntu"/>
                      </a:endParaRPr>
                    </a:p>
                  </a:txBody>
                  <a:tcPr marL="68575" marR="68575" marT="91425" marB="91425"/>
                </a:tc>
                <a:extLst>
                  <a:ext uri="{0D108BD9-81ED-4DB2-BD59-A6C34878D82A}">
                    <a16:rowId xmlns:a16="http://schemas.microsoft.com/office/drawing/2014/main" val="10000"/>
                  </a:ext>
                </a:extLst>
              </a:tr>
              <a:tr h="480175">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Ubuntu"/>
                          <a:ea typeface="Ubuntu"/>
                          <a:cs typeface="Ubuntu"/>
                          <a:sym typeface="Ubuntu"/>
                        </a:rPr>
                        <a:t>N</a:t>
                      </a:r>
                      <a:endParaRPr sz="1600" b="1"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Ubuntu"/>
                          <a:ea typeface="Ubuntu"/>
                          <a:cs typeface="Ubuntu"/>
                          <a:sym typeface="Ubuntu"/>
                        </a:rPr>
                        <a:t>1</a:t>
                      </a:r>
                      <a:endParaRPr sz="1600"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Ubuntu"/>
                          <a:ea typeface="Ubuntu"/>
                          <a:cs typeface="Ubuntu"/>
                          <a:sym typeface="Ubuntu"/>
                        </a:rPr>
                        <a:t>3</a:t>
                      </a:r>
                      <a:endParaRPr sz="1600"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Ubuntu"/>
                          <a:ea typeface="Ubuntu"/>
                          <a:cs typeface="Ubuntu"/>
                          <a:sym typeface="Ubuntu"/>
                        </a:rPr>
                        <a:t>2</a:t>
                      </a:r>
                      <a:endParaRPr sz="1600" u="none" strike="noStrike" cap="none">
                        <a:latin typeface="Ubuntu"/>
                        <a:ea typeface="Ubuntu"/>
                        <a:cs typeface="Ubuntu"/>
                        <a:sym typeface="Ubuntu"/>
                      </a:endParaRPr>
                    </a:p>
                  </a:txBody>
                  <a:tcPr marL="68575" marR="68575" marT="91425" marB="91425"/>
                </a:tc>
                <a:extLst>
                  <a:ext uri="{0D108BD9-81ED-4DB2-BD59-A6C34878D82A}">
                    <a16:rowId xmlns:a16="http://schemas.microsoft.com/office/drawing/2014/main" val="10001"/>
                  </a:ext>
                </a:extLst>
              </a:tr>
              <a:tr h="480175">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Ubuntu"/>
                          <a:ea typeface="Ubuntu"/>
                          <a:cs typeface="Ubuntu"/>
                          <a:sym typeface="Ubuntu"/>
                        </a:rPr>
                        <a:t>V</a:t>
                      </a:r>
                      <a:endParaRPr sz="1600" b="1"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Ubuntu"/>
                          <a:ea typeface="Ubuntu"/>
                          <a:cs typeface="Ubuntu"/>
                          <a:sym typeface="Ubuntu"/>
                        </a:rPr>
                        <a:t>2</a:t>
                      </a:r>
                      <a:endParaRPr sz="1600"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Ubuntu"/>
                          <a:ea typeface="Ubuntu"/>
                          <a:cs typeface="Ubuntu"/>
                          <a:sym typeface="Ubuntu"/>
                        </a:rPr>
                        <a:t>0</a:t>
                      </a:r>
                      <a:endParaRPr sz="1600"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Ubuntu"/>
                          <a:ea typeface="Ubuntu"/>
                          <a:cs typeface="Ubuntu"/>
                          <a:sym typeface="Ubuntu"/>
                        </a:rPr>
                        <a:t>2</a:t>
                      </a:r>
                      <a:endParaRPr sz="1600" u="none" strike="noStrike" cap="none">
                        <a:latin typeface="Ubuntu"/>
                        <a:ea typeface="Ubuntu"/>
                        <a:cs typeface="Ubuntu"/>
                        <a:sym typeface="Ubuntu"/>
                      </a:endParaRPr>
                    </a:p>
                  </a:txBody>
                  <a:tcPr marL="68575" marR="68575" marT="91425" marB="91425"/>
                </a:tc>
                <a:extLst>
                  <a:ext uri="{0D108BD9-81ED-4DB2-BD59-A6C34878D82A}">
                    <a16:rowId xmlns:a16="http://schemas.microsoft.com/office/drawing/2014/main" val="10002"/>
                  </a:ext>
                </a:extLst>
              </a:tr>
              <a:tr h="480175">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Ubuntu"/>
                          <a:ea typeface="Ubuntu"/>
                          <a:cs typeface="Ubuntu"/>
                          <a:sym typeface="Ubuntu"/>
                        </a:rPr>
                        <a:t>O</a:t>
                      </a:r>
                      <a:endParaRPr sz="1600" b="1"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Ubuntu"/>
                          <a:ea typeface="Ubuntu"/>
                          <a:cs typeface="Ubuntu"/>
                          <a:sym typeface="Ubuntu"/>
                        </a:rPr>
                        <a:t>3</a:t>
                      </a:r>
                      <a:endParaRPr sz="1600"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Ubuntu"/>
                          <a:ea typeface="Ubuntu"/>
                          <a:cs typeface="Ubuntu"/>
                          <a:sym typeface="Ubuntu"/>
                        </a:rPr>
                        <a:t>0</a:t>
                      </a:r>
                      <a:endParaRPr sz="1600"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Ubuntu"/>
                          <a:ea typeface="Ubuntu"/>
                          <a:cs typeface="Ubuntu"/>
                          <a:sym typeface="Ubuntu"/>
                        </a:rPr>
                        <a:t>0</a:t>
                      </a:r>
                      <a:endParaRPr sz="1600" u="none" strike="noStrike" cap="none">
                        <a:latin typeface="Ubuntu"/>
                        <a:ea typeface="Ubuntu"/>
                        <a:cs typeface="Ubuntu"/>
                        <a:sym typeface="Ubuntu"/>
                      </a:endParaRPr>
                    </a:p>
                  </a:txBody>
                  <a:tcPr marL="68575" marR="68575" marT="91425" marB="91425"/>
                </a:tc>
                <a:extLst>
                  <a:ext uri="{0D108BD9-81ED-4DB2-BD59-A6C34878D82A}">
                    <a16:rowId xmlns:a16="http://schemas.microsoft.com/office/drawing/2014/main" val="10003"/>
                  </a:ext>
                </a:extLst>
              </a:tr>
              <a:tr h="480175">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Ubuntu"/>
                          <a:ea typeface="Ubuntu"/>
                          <a:cs typeface="Ubuntu"/>
                          <a:sym typeface="Ubuntu"/>
                        </a:rPr>
                        <a:t>Start</a:t>
                      </a:r>
                      <a:endParaRPr sz="1600" b="1"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Ubuntu"/>
                          <a:ea typeface="Ubuntu"/>
                          <a:cs typeface="Ubuntu"/>
                          <a:sym typeface="Ubuntu"/>
                        </a:rPr>
                        <a:t>2</a:t>
                      </a:r>
                      <a:endParaRPr sz="1600"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Ubuntu"/>
                          <a:ea typeface="Ubuntu"/>
                          <a:cs typeface="Ubuntu"/>
                          <a:sym typeface="Ubuntu"/>
                        </a:rPr>
                        <a:t>1</a:t>
                      </a:r>
                      <a:endParaRPr sz="1600"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Ubuntu"/>
                          <a:ea typeface="Ubuntu"/>
                          <a:cs typeface="Ubuntu"/>
                          <a:sym typeface="Ubuntu"/>
                        </a:rPr>
                        <a:t>0</a:t>
                      </a:r>
                      <a:endParaRPr sz="1600" u="none" strike="noStrike" cap="none">
                        <a:latin typeface="Ubuntu"/>
                        <a:ea typeface="Ubuntu"/>
                        <a:cs typeface="Ubuntu"/>
                        <a:sym typeface="Ubuntu"/>
                      </a:endParaRPr>
                    </a:p>
                  </a:txBody>
                  <a:tcPr marL="68575" marR="68575" marT="91425" marB="91425"/>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700311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59"/>
          <p:cNvSpPr txBox="1">
            <a:spLocks noGrp="1"/>
          </p:cNvSpPr>
          <p:nvPr>
            <p:ph type="title"/>
          </p:nvPr>
        </p:nvSpPr>
        <p:spPr>
          <a:xfrm>
            <a:off x="2152650" y="365125"/>
            <a:ext cx="7886700" cy="13254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rgbClr val="75114A"/>
              </a:buClr>
              <a:buSzPts val="3700"/>
              <a:buFont typeface="Calibri"/>
              <a:buNone/>
            </a:pPr>
            <a:r>
              <a:rPr lang="en-US" sz="3700" b="0" i="0" u="none" strike="noStrike" cap="none">
                <a:solidFill>
                  <a:srgbClr val="75114A"/>
                </a:solidFill>
                <a:latin typeface="Calibri"/>
                <a:ea typeface="Calibri"/>
                <a:cs typeface="Calibri"/>
                <a:sym typeface="Calibri"/>
              </a:rPr>
              <a:t>Probabilities</a:t>
            </a:r>
            <a:endParaRPr sz="3700" b="0" i="0" u="none" strike="noStrike" cap="none">
              <a:solidFill>
                <a:srgbClr val="75114A"/>
              </a:solidFill>
              <a:latin typeface="Calibri"/>
              <a:ea typeface="Calibri"/>
              <a:cs typeface="Calibri"/>
              <a:sym typeface="Calibri"/>
            </a:endParaRPr>
          </a:p>
        </p:txBody>
      </p:sp>
      <p:graphicFrame>
        <p:nvGraphicFramePr>
          <p:cNvPr id="615" name="Google Shape;615;p59"/>
          <p:cNvGraphicFramePr/>
          <p:nvPr/>
        </p:nvGraphicFramePr>
        <p:xfrm>
          <a:off x="2261574" y="1196752"/>
          <a:ext cx="3000000" cy="3000000"/>
        </p:xfrm>
        <a:graphic>
          <a:graphicData uri="http://schemas.openxmlformats.org/drawingml/2006/table">
            <a:tbl>
              <a:tblPr>
                <a:noFill/>
              </a:tblPr>
              <a:tblGrid>
                <a:gridCol w="772625">
                  <a:extLst>
                    <a:ext uri="{9D8B030D-6E8A-4147-A177-3AD203B41FA5}">
                      <a16:colId xmlns:a16="http://schemas.microsoft.com/office/drawing/2014/main" val="20000"/>
                    </a:ext>
                  </a:extLst>
                </a:gridCol>
                <a:gridCol w="772625">
                  <a:extLst>
                    <a:ext uri="{9D8B030D-6E8A-4147-A177-3AD203B41FA5}">
                      <a16:colId xmlns:a16="http://schemas.microsoft.com/office/drawing/2014/main" val="20001"/>
                    </a:ext>
                  </a:extLst>
                </a:gridCol>
                <a:gridCol w="772625">
                  <a:extLst>
                    <a:ext uri="{9D8B030D-6E8A-4147-A177-3AD203B41FA5}">
                      <a16:colId xmlns:a16="http://schemas.microsoft.com/office/drawing/2014/main" val="20002"/>
                    </a:ext>
                  </a:extLst>
                </a:gridCol>
                <a:gridCol w="772625">
                  <a:extLst>
                    <a:ext uri="{9D8B030D-6E8A-4147-A177-3AD203B41FA5}">
                      <a16:colId xmlns:a16="http://schemas.microsoft.com/office/drawing/2014/main" val="20003"/>
                    </a:ext>
                  </a:extLst>
                </a:gridCol>
              </a:tblGrid>
              <a:tr h="0">
                <a:tc>
                  <a:txBody>
                    <a:bodyPr/>
                    <a:lstStyle/>
                    <a:p>
                      <a:pPr marL="0" marR="0" lvl="0" indent="0" algn="l" rtl="0">
                        <a:lnSpc>
                          <a:spcPct val="100000"/>
                        </a:lnSpc>
                        <a:spcBef>
                          <a:spcPts val="0"/>
                        </a:spcBef>
                        <a:spcAft>
                          <a:spcPts val="0"/>
                        </a:spcAft>
                        <a:buClr>
                          <a:srgbClr val="000000"/>
                        </a:buClr>
                        <a:buSzPts val="1600"/>
                        <a:buFont typeface="Arial"/>
                        <a:buNone/>
                      </a:pPr>
                      <a:endParaRPr sz="1600" b="1" i="1"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t>N</a:t>
                      </a:r>
                      <a:endParaRPr sz="1600" b="1"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t>V</a:t>
                      </a:r>
                      <a:endParaRPr sz="1600" b="1"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t>O</a:t>
                      </a:r>
                      <a:endParaRPr sz="1600" b="1" u="none" strike="noStrike" cap="none"/>
                    </a:p>
                  </a:txBody>
                  <a:tcPr marL="68575" marR="68575" marT="91425" marB="91425"/>
                </a:tc>
                <a:extLst>
                  <a:ext uri="{0D108BD9-81ED-4DB2-BD59-A6C34878D82A}">
                    <a16:rowId xmlns:a16="http://schemas.microsoft.com/office/drawing/2014/main" val="10000"/>
                  </a:ext>
                </a:extLst>
              </a:tr>
              <a:tr h="388750">
                <a:tc>
                  <a:txBody>
                    <a:bodyPr/>
                    <a:lstStyle/>
                    <a:p>
                      <a:pPr marL="0" marR="0" lvl="0" indent="0" algn="l" rtl="0">
                        <a:lnSpc>
                          <a:spcPct val="100000"/>
                        </a:lnSpc>
                        <a:spcBef>
                          <a:spcPts val="0"/>
                        </a:spcBef>
                        <a:spcAft>
                          <a:spcPts val="0"/>
                        </a:spcAft>
                        <a:buClr>
                          <a:srgbClr val="000000"/>
                        </a:buClr>
                        <a:buSzPts val="1600"/>
                        <a:buFont typeface="Arial"/>
                        <a:buNone/>
                      </a:pPr>
                      <a:r>
                        <a:rPr lang="en-US" sz="1600" b="1" i="1" u="none" strike="noStrike" cap="none"/>
                        <a:t>Do</a:t>
                      </a:r>
                      <a:endParaRPr sz="1600" b="1" i="1"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0/8</a:t>
                      </a:r>
                      <a:endParaRPr sz="1600"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1/4</a:t>
                      </a:r>
                      <a:endParaRPr sz="1600"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0/4</a:t>
                      </a:r>
                      <a:endParaRPr sz="1600" u="none" strike="noStrike" cap="none"/>
                    </a:p>
                  </a:txBody>
                  <a:tcPr marL="68575" marR="68575" marT="91425" marB="91425"/>
                </a:tc>
                <a:extLst>
                  <a:ext uri="{0D108BD9-81ED-4DB2-BD59-A6C34878D82A}">
                    <a16:rowId xmlns:a16="http://schemas.microsoft.com/office/drawing/2014/main" val="10001"/>
                  </a:ext>
                </a:extLst>
              </a:tr>
              <a:tr h="388750">
                <a:tc>
                  <a:txBody>
                    <a:bodyPr/>
                    <a:lstStyle/>
                    <a:p>
                      <a:pPr marL="0" marR="0" lvl="0" indent="0" algn="l" rtl="0">
                        <a:lnSpc>
                          <a:spcPct val="100000"/>
                        </a:lnSpc>
                        <a:spcBef>
                          <a:spcPts val="0"/>
                        </a:spcBef>
                        <a:spcAft>
                          <a:spcPts val="0"/>
                        </a:spcAft>
                        <a:buClr>
                          <a:srgbClr val="000000"/>
                        </a:buClr>
                        <a:buSzPts val="1600"/>
                        <a:buFont typeface="Arial"/>
                        <a:buNone/>
                      </a:pPr>
                      <a:r>
                        <a:rPr lang="en-US" sz="1600" b="1" i="1" u="none" strike="noStrike" cap="none"/>
                        <a:t>You</a:t>
                      </a:r>
                      <a:endParaRPr sz="1600" b="1" i="1"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3/8</a:t>
                      </a:r>
                      <a:endParaRPr sz="1600"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0/4</a:t>
                      </a:r>
                      <a:endParaRPr sz="1600"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0/4</a:t>
                      </a:r>
                      <a:endParaRPr sz="1600" u="none" strike="noStrike" cap="none"/>
                    </a:p>
                  </a:txBody>
                  <a:tcPr marL="68575" marR="68575" marT="91425" marB="91425"/>
                </a:tc>
                <a:extLst>
                  <a:ext uri="{0D108BD9-81ED-4DB2-BD59-A6C34878D82A}">
                    <a16:rowId xmlns:a16="http://schemas.microsoft.com/office/drawing/2014/main" val="10002"/>
                  </a:ext>
                </a:extLst>
              </a:tr>
              <a:tr h="388750">
                <a:tc>
                  <a:txBody>
                    <a:bodyPr/>
                    <a:lstStyle/>
                    <a:p>
                      <a:pPr marL="0" marR="0" lvl="0" indent="0" algn="l" rtl="0">
                        <a:lnSpc>
                          <a:spcPct val="100000"/>
                        </a:lnSpc>
                        <a:spcBef>
                          <a:spcPts val="0"/>
                        </a:spcBef>
                        <a:spcAft>
                          <a:spcPts val="0"/>
                        </a:spcAft>
                        <a:buClr>
                          <a:srgbClr val="000000"/>
                        </a:buClr>
                        <a:buSzPts val="1600"/>
                        <a:buFont typeface="Arial"/>
                        <a:buNone/>
                      </a:pPr>
                      <a:r>
                        <a:rPr lang="en-US" sz="1600" b="1" i="1" u="none" strike="noStrike" cap="none"/>
                        <a:t>Like</a:t>
                      </a:r>
                      <a:endParaRPr sz="1600" b="1" i="1"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0/8</a:t>
                      </a:r>
                      <a:endParaRPr sz="1600"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1/4</a:t>
                      </a:r>
                      <a:endParaRPr sz="1600"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1/4</a:t>
                      </a:r>
                      <a:endParaRPr sz="1600" u="none" strike="noStrike" cap="none"/>
                    </a:p>
                  </a:txBody>
                  <a:tcPr marL="68575" marR="68575" marT="91425" marB="91425"/>
                </a:tc>
                <a:extLst>
                  <a:ext uri="{0D108BD9-81ED-4DB2-BD59-A6C34878D82A}">
                    <a16:rowId xmlns:a16="http://schemas.microsoft.com/office/drawing/2014/main" val="10003"/>
                  </a:ext>
                </a:extLst>
              </a:tr>
              <a:tr h="388750">
                <a:tc>
                  <a:txBody>
                    <a:bodyPr/>
                    <a:lstStyle/>
                    <a:p>
                      <a:pPr marL="0" marR="0" lvl="0" indent="0" algn="l" rtl="0">
                        <a:lnSpc>
                          <a:spcPct val="100000"/>
                        </a:lnSpc>
                        <a:spcBef>
                          <a:spcPts val="0"/>
                        </a:spcBef>
                        <a:spcAft>
                          <a:spcPts val="0"/>
                        </a:spcAft>
                        <a:buClr>
                          <a:srgbClr val="000000"/>
                        </a:buClr>
                        <a:buSzPts val="1600"/>
                        <a:buFont typeface="Arial"/>
                        <a:buNone/>
                      </a:pPr>
                      <a:r>
                        <a:rPr lang="en-US" sz="1600" b="1" i="1" u="none" strike="noStrike" cap="none"/>
                        <a:t>Green</a:t>
                      </a:r>
                      <a:endParaRPr sz="1600" b="1" i="1"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1/8</a:t>
                      </a:r>
                      <a:endParaRPr sz="1600"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0/4</a:t>
                      </a:r>
                      <a:endParaRPr sz="1600"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1/4</a:t>
                      </a:r>
                      <a:endParaRPr sz="1600" u="none" strike="noStrike" cap="none"/>
                    </a:p>
                  </a:txBody>
                  <a:tcPr marL="68575" marR="68575" marT="91425" marB="91425"/>
                </a:tc>
                <a:extLst>
                  <a:ext uri="{0D108BD9-81ED-4DB2-BD59-A6C34878D82A}">
                    <a16:rowId xmlns:a16="http://schemas.microsoft.com/office/drawing/2014/main" val="10004"/>
                  </a:ext>
                </a:extLst>
              </a:tr>
              <a:tr h="388750">
                <a:tc>
                  <a:txBody>
                    <a:bodyPr/>
                    <a:lstStyle/>
                    <a:p>
                      <a:pPr marL="0" marR="0" lvl="0" indent="0" algn="l" rtl="0">
                        <a:lnSpc>
                          <a:spcPct val="100000"/>
                        </a:lnSpc>
                        <a:spcBef>
                          <a:spcPts val="0"/>
                        </a:spcBef>
                        <a:spcAft>
                          <a:spcPts val="0"/>
                        </a:spcAft>
                        <a:buClr>
                          <a:srgbClr val="000000"/>
                        </a:buClr>
                        <a:buSzPts val="1600"/>
                        <a:buFont typeface="Arial"/>
                        <a:buNone/>
                      </a:pPr>
                      <a:r>
                        <a:rPr lang="en-US" sz="1600" b="1" i="1" u="none" strike="noStrike" cap="none"/>
                        <a:t>Eggs</a:t>
                      </a:r>
                      <a:endParaRPr sz="1600" b="1" i="1"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1/8</a:t>
                      </a:r>
                      <a:endParaRPr sz="1600"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1/4</a:t>
                      </a:r>
                      <a:endParaRPr sz="1600"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0/4</a:t>
                      </a:r>
                      <a:endParaRPr sz="1600" u="none" strike="noStrike" cap="none"/>
                    </a:p>
                  </a:txBody>
                  <a:tcPr marL="68575" marR="68575" marT="91425" marB="91425"/>
                </a:tc>
                <a:extLst>
                  <a:ext uri="{0D108BD9-81ED-4DB2-BD59-A6C34878D82A}">
                    <a16:rowId xmlns:a16="http://schemas.microsoft.com/office/drawing/2014/main" val="10005"/>
                  </a:ext>
                </a:extLst>
              </a:tr>
              <a:tr h="388750">
                <a:tc>
                  <a:txBody>
                    <a:bodyPr/>
                    <a:lstStyle/>
                    <a:p>
                      <a:pPr marL="0" marR="0" lvl="0" indent="0" algn="l" rtl="0">
                        <a:lnSpc>
                          <a:spcPct val="100000"/>
                        </a:lnSpc>
                        <a:spcBef>
                          <a:spcPts val="0"/>
                        </a:spcBef>
                        <a:spcAft>
                          <a:spcPts val="0"/>
                        </a:spcAft>
                        <a:buClr>
                          <a:srgbClr val="000000"/>
                        </a:buClr>
                        <a:buSzPts val="1600"/>
                        <a:buFont typeface="Arial"/>
                        <a:buNone/>
                      </a:pPr>
                      <a:r>
                        <a:rPr lang="en-US" sz="1600" b="1" i="1" u="none" strike="noStrike" cap="none"/>
                        <a:t>And</a:t>
                      </a:r>
                      <a:endParaRPr sz="1600" b="1" i="1"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0/8</a:t>
                      </a:r>
                      <a:endParaRPr sz="1600"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0/4</a:t>
                      </a:r>
                      <a:endParaRPr sz="1600"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1/4</a:t>
                      </a:r>
                      <a:endParaRPr sz="1600" u="none" strike="noStrike" cap="none"/>
                    </a:p>
                  </a:txBody>
                  <a:tcPr marL="68575" marR="68575" marT="91425" marB="91425"/>
                </a:tc>
                <a:extLst>
                  <a:ext uri="{0D108BD9-81ED-4DB2-BD59-A6C34878D82A}">
                    <a16:rowId xmlns:a16="http://schemas.microsoft.com/office/drawing/2014/main" val="10006"/>
                  </a:ext>
                </a:extLst>
              </a:tr>
              <a:tr h="388750">
                <a:tc>
                  <a:txBody>
                    <a:bodyPr/>
                    <a:lstStyle/>
                    <a:p>
                      <a:pPr marL="0" marR="0" lvl="0" indent="0" algn="l" rtl="0">
                        <a:lnSpc>
                          <a:spcPct val="100000"/>
                        </a:lnSpc>
                        <a:spcBef>
                          <a:spcPts val="0"/>
                        </a:spcBef>
                        <a:spcAft>
                          <a:spcPts val="0"/>
                        </a:spcAft>
                        <a:buClr>
                          <a:srgbClr val="000000"/>
                        </a:buClr>
                        <a:buSzPts val="1600"/>
                        <a:buFont typeface="Arial"/>
                        <a:buNone/>
                      </a:pPr>
                      <a:r>
                        <a:rPr lang="en-US" sz="1600" b="1" i="1" u="none" strike="noStrike" cap="none"/>
                        <a:t>Ham</a:t>
                      </a:r>
                      <a:endParaRPr sz="1600" b="1" i="1"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2/8</a:t>
                      </a:r>
                      <a:endParaRPr sz="1600"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0/4</a:t>
                      </a:r>
                      <a:endParaRPr sz="1600"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0/4</a:t>
                      </a:r>
                      <a:endParaRPr sz="1600" u="none" strike="noStrike" cap="none"/>
                    </a:p>
                  </a:txBody>
                  <a:tcPr marL="68575" marR="68575" marT="91425" marB="91425"/>
                </a:tc>
                <a:extLst>
                  <a:ext uri="{0D108BD9-81ED-4DB2-BD59-A6C34878D82A}">
                    <a16:rowId xmlns:a16="http://schemas.microsoft.com/office/drawing/2014/main" val="10007"/>
                  </a:ext>
                </a:extLst>
              </a:tr>
              <a:tr h="388750">
                <a:tc>
                  <a:txBody>
                    <a:bodyPr/>
                    <a:lstStyle/>
                    <a:p>
                      <a:pPr marL="0" marR="0" lvl="0" indent="0" algn="l" rtl="0">
                        <a:lnSpc>
                          <a:spcPct val="100000"/>
                        </a:lnSpc>
                        <a:spcBef>
                          <a:spcPts val="0"/>
                        </a:spcBef>
                        <a:spcAft>
                          <a:spcPts val="0"/>
                        </a:spcAft>
                        <a:buClr>
                          <a:srgbClr val="000000"/>
                        </a:buClr>
                        <a:buSzPts val="1600"/>
                        <a:buFont typeface="Arial"/>
                        <a:buNone/>
                      </a:pPr>
                      <a:r>
                        <a:rPr lang="en-US" sz="1600" b="1" i="1" u="none" strike="noStrike" cap="none"/>
                        <a:t>Mr</a:t>
                      </a:r>
                      <a:endParaRPr sz="1600" b="1" i="1"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1/8</a:t>
                      </a:r>
                      <a:endParaRPr sz="1600"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0/4</a:t>
                      </a:r>
                      <a:endParaRPr sz="1600"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0/4</a:t>
                      </a:r>
                      <a:endParaRPr sz="1600" u="none" strike="noStrike" cap="none"/>
                    </a:p>
                  </a:txBody>
                  <a:tcPr marL="68575" marR="68575" marT="91425" marB="91425"/>
                </a:tc>
                <a:extLst>
                  <a:ext uri="{0D108BD9-81ED-4DB2-BD59-A6C34878D82A}">
                    <a16:rowId xmlns:a16="http://schemas.microsoft.com/office/drawing/2014/main" val="10008"/>
                  </a:ext>
                </a:extLst>
              </a:tr>
              <a:tr h="388750">
                <a:tc>
                  <a:txBody>
                    <a:bodyPr/>
                    <a:lstStyle/>
                    <a:p>
                      <a:pPr marL="0" marR="0" lvl="0" indent="0" algn="l" rtl="0">
                        <a:lnSpc>
                          <a:spcPct val="100000"/>
                        </a:lnSpc>
                        <a:spcBef>
                          <a:spcPts val="0"/>
                        </a:spcBef>
                        <a:spcAft>
                          <a:spcPts val="0"/>
                        </a:spcAft>
                        <a:buClr>
                          <a:srgbClr val="000000"/>
                        </a:buClr>
                        <a:buSzPts val="1600"/>
                        <a:buFont typeface="Arial"/>
                        <a:buNone/>
                      </a:pPr>
                      <a:r>
                        <a:rPr lang="en-US" sz="1600" b="1" i="1" u="none" strike="noStrike" cap="none"/>
                        <a:t>on</a:t>
                      </a:r>
                      <a:endParaRPr sz="1600" b="1" i="1"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0/8</a:t>
                      </a:r>
                      <a:endParaRPr sz="1600"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0/4</a:t>
                      </a:r>
                      <a:endParaRPr sz="1600"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1/4</a:t>
                      </a:r>
                      <a:endParaRPr sz="1600" u="none" strike="noStrike" cap="none"/>
                    </a:p>
                  </a:txBody>
                  <a:tcPr marL="68575" marR="68575" marT="91425" marB="91425"/>
                </a:tc>
                <a:extLst>
                  <a:ext uri="{0D108BD9-81ED-4DB2-BD59-A6C34878D82A}">
                    <a16:rowId xmlns:a16="http://schemas.microsoft.com/office/drawing/2014/main" val="10009"/>
                  </a:ext>
                </a:extLst>
              </a:tr>
              <a:tr h="388750">
                <a:tc>
                  <a:txBody>
                    <a:bodyPr/>
                    <a:lstStyle/>
                    <a:p>
                      <a:pPr marL="0" marR="0" lvl="0" indent="0" algn="l" rtl="0">
                        <a:lnSpc>
                          <a:spcPct val="100000"/>
                        </a:lnSpc>
                        <a:spcBef>
                          <a:spcPts val="0"/>
                        </a:spcBef>
                        <a:spcAft>
                          <a:spcPts val="0"/>
                        </a:spcAft>
                        <a:buClr>
                          <a:srgbClr val="000000"/>
                        </a:buClr>
                        <a:buSzPts val="1600"/>
                        <a:buFont typeface="Arial"/>
                        <a:buNone/>
                      </a:pPr>
                      <a:r>
                        <a:rPr lang="en-US" sz="1600" b="1" i="1" u="none" strike="noStrike" cap="none"/>
                        <a:t>are</a:t>
                      </a:r>
                      <a:endParaRPr sz="1600" b="1" i="1"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0/8</a:t>
                      </a:r>
                      <a:endParaRPr sz="1600"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1/4</a:t>
                      </a:r>
                      <a:endParaRPr sz="1600" u="none" strike="noStrike" cap="none"/>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0/4</a:t>
                      </a:r>
                      <a:endParaRPr sz="1600" u="none" strike="noStrike" cap="none"/>
                    </a:p>
                  </a:txBody>
                  <a:tcPr marL="68575" marR="68575" marT="91425" marB="91425"/>
                </a:tc>
                <a:extLst>
                  <a:ext uri="{0D108BD9-81ED-4DB2-BD59-A6C34878D82A}">
                    <a16:rowId xmlns:a16="http://schemas.microsoft.com/office/drawing/2014/main" val="10010"/>
                  </a:ext>
                </a:extLst>
              </a:tr>
            </a:tbl>
          </a:graphicData>
        </a:graphic>
      </p:graphicFrame>
      <p:graphicFrame>
        <p:nvGraphicFramePr>
          <p:cNvPr id="616" name="Google Shape;616;p59"/>
          <p:cNvGraphicFramePr/>
          <p:nvPr/>
        </p:nvGraphicFramePr>
        <p:xfrm>
          <a:off x="5825970" y="1196752"/>
          <a:ext cx="3000000" cy="3000000"/>
        </p:xfrm>
        <a:graphic>
          <a:graphicData uri="http://schemas.openxmlformats.org/drawingml/2006/table">
            <a:tbl>
              <a:tblPr>
                <a:noFill/>
              </a:tblPr>
              <a:tblGrid>
                <a:gridCol w="612450">
                  <a:extLst>
                    <a:ext uri="{9D8B030D-6E8A-4147-A177-3AD203B41FA5}">
                      <a16:colId xmlns:a16="http://schemas.microsoft.com/office/drawing/2014/main" val="20000"/>
                    </a:ext>
                  </a:extLst>
                </a:gridCol>
                <a:gridCol w="612450">
                  <a:extLst>
                    <a:ext uri="{9D8B030D-6E8A-4147-A177-3AD203B41FA5}">
                      <a16:colId xmlns:a16="http://schemas.microsoft.com/office/drawing/2014/main" val="20001"/>
                    </a:ext>
                  </a:extLst>
                </a:gridCol>
                <a:gridCol w="612450">
                  <a:extLst>
                    <a:ext uri="{9D8B030D-6E8A-4147-A177-3AD203B41FA5}">
                      <a16:colId xmlns:a16="http://schemas.microsoft.com/office/drawing/2014/main" val="20002"/>
                    </a:ext>
                  </a:extLst>
                </a:gridCol>
                <a:gridCol w="612450">
                  <a:extLst>
                    <a:ext uri="{9D8B030D-6E8A-4147-A177-3AD203B41FA5}">
                      <a16:colId xmlns:a16="http://schemas.microsoft.com/office/drawing/2014/main" val="20003"/>
                    </a:ext>
                  </a:extLst>
                </a:gridCol>
              </a:tblGrid>
              <a:tr h="0">
                <a:tc>
                  <a:txBody>
                    <a:bodyPr/>
                    <a:lstStyle/>
                    <a:p>
                      <a:pPr marL="0" marR="0" lvl="0" indent="0" algn="ctr" rtl="0">
                        <a:lnSpc>
                          <a:spcPct val="100000"/>
                        </a:lnSpc>
                        <a:spcBef>
                          <a:spcPts val="0"/>
                        </a:spcBef>
                        <a:spcAft>
                          <a:spcPts val="0"/>
                        </a:spcAft>
                        <a:buClr>
                          <a:srgbClr val="000000"/>
                        </a:buClr>
                        <a:buSzPts val="1600"/>
                        <a:buFont typeface="Arial"/>
                        <a:buNone/>
                      </a:pPr>
                      <a:endParaRPr sz="1600" b="1" i="0" u="none" strike="noStrike" cap="none">
                        <a:solidFill>
                          <a:schemeClr val="dk1"/>
                        </a:solidFill>
                        <a:latin typeface="Arial"/>
                        <a:ea typeface="Arial"/>
                        <a:cs typeface="Arial"/>
                        <a:sym typeface="Arial"/>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Arial"/>
                          <a:ea typeface="Arial"/>
                          <a:cs typeface="Arial"/>
                          <a:sym typeface="Arial"/>
                        </a:rPr>
                        <a:t>N</a:t>
                      </a:r>
                      <a:endParaRPr sz="1600" b="1" i="0" u="none" strike="noStrike" cap="none">
                        <a:solidFill>
                          <a:schemeClr val="dk1"/>
                        </a:solidFill>
                        <a:latin typeface="Arial"/>
                        <a:ea typeface="Arial"/>
                        <a:cs typeface="Arial"/>
                        <a:sym typeface="Arial"/>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Arial"/>
                          <a:ea typeface="Arial"/>
                          <a:cs typeface="Arial"/>
                          <a:sym typeface="Arial"/>
                        </a:rPr>
                        <a:t>V</a:t>
                      </a:r>
                      <a:endParaRPr sz="1600" b="1" i="0" u="none" strike="noStrike" cap="none">
                        <a:solidFill>
                          <a:schemeClr val="dk1"/>
                        </a:solidFill>
                        <a:latin typeface="Arial"/>
                        <a:ea typeface="Arial"/>
                        <a:cs typeface="Arial"/>
                        <a:sym typeface="Arial"/>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Arial"/>
                          <a:ea typeface="Arial"/>
                          <a:cs typeface="Arial"/>
                          <a:sym typeface="Arial"/>
                        </a:rPr>
                        <a:t>O</a:t>
                      </a:r>
                      <a:endParaRPr sz="1600" b="1" i="0" u="none" strike="noStrike" cap="none">
                        <a:solidFill>
                          <a:schemeClr val="dk1"/>
                        </a:solidFill>
                        <a:latin typeface="Arial"/>
                        <a:ea typeface="Arial"/>
                        <a:cs typeface="Arial"/>
                        <a:sym typeface="Arial"/>
                      </a:endParaRPr>
                    </a:p>
                  </a:txBody>
                  <a:tcPr marL="68575" marR="68575" marT="91425" marB="91425"/>
                </a:tc>
                <a:extLst>
                  <a:ext uri="{0D108BD9-81ED-4DB2-BD59-A6C34878D82A}">
                    <a16:rowId xmlns:a16="http://schemas.microsoft.com/office/drawing/2014/main" val="10000"/>
                  </a:ext>
                </a:extLst>
              </a:tr>
              <a:tr h="480175">
                <a:tc>
                  <a:txBody>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Arial"/>
                          <a:ea typeface="Arial"/>
                          <a:cs typeface="Arial"/>
                          <a:sym typeface="Arial"/>
                        </a:rPr>
                        <a:t>N</a:t>
                      </a:r>
                      <a:endParaRPr sz="1600" b="1" i="0" u="none" strike="noStrike" cap="none">
                        <a:solidFill>
                          <a:schemeClr val="dk1"/>
                        </a:solidFill>
                        <a:latin typeface="Arial"/>
                        <a:ea typeface="Arial"/>
                        <a:cs typeface="Arial"/>
                        <a:sym typeface="Arial"/>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Ubuntu"/>
                          <a:ea typeface="Ubuntu"/>
                          <a:cs typeface="Ubuntu"/>
                          <a:sym typeface="Ubuntu"/>
                        </a:rPr>
                        <a:t>1/6</a:t>
                      </a:r>
                      <a:endParaRPr sz="1600"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Ubuntu"/>
                          <a:ea typeface="Ubuntu"/>
                          <a:cs typeface="Ubuntu"/>
                          <a:sym typeface="Ubuntu"/>
                        </a:rPr>
                        <a:t>3/6</a:t>
                      </a:r>
                      <a:endParaRPr sz="1600"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Ubuntu"/>
                          <a:ea typeface="Ubuntu"/>
                          <a:cs typeface="Ubuntu"/>
                          <a:sym typeface="Ubuntu"/>
                        </a:rPr>
                        <a:t>2/6</a:t>
                      </a:r>
                      <a:endParaRPr sz="1600" u="none" strike="noStrike" cap="none">
                        <a:latin typeface="Ubuntu"/>
                        <a:ea typeface="Ubuntu"/>
                        <a:cs typeface="Ubuntu"/>
                        <a:sym typeface="Ubuntu"/>
                      </a:endParaRPr>
                    </a:p>
                  </a:txBody>
                  <a:tcPr marL="68575" marR="68575" marT="91425" marB="91425"/>
                </a:tc>
                <a:extLst>
                  <a:ext uri="{0D108BD9-81ED-4DB2-BD59-A6C34878D82A}">
                    <a16:rowId xmlns:a16="http://schemas.microsoft.com/office/drawing/2014/main" val="10001"/>
                  </a:ext>
                </a:extLst>
              </a:tr>
              <a:tr h="480175">
                <a:tc>
                  <a:txBody>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Arial"/>
                          <a:ea typeface="Arial"/>
                          <a:cs typeface="Arial"/>
                          <a:sym typeface="Arial"/>
                        </a:rPr>
                        <a:t>V</a:t>
                      </a:r>
                      <a:endParaRPr sz="1600" b="1" i="0" u="none" strike="noStrike" cap="none">
                        <a:solidFill>
                          <a:schemeClr val="dk1"/>
                        </a:solidFill>
                        <a:latin typeface="Arial"/>
                        <a:ea typeface="Arial"/>
                        <a:cs typeface="Arial"/>
                        <a:sym typeface="Arial"/>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Ubuntu"/>
                          <a:ea typeface="Ubuntu"/>
                          <a:cs typeface="Ubuntu"/>
                          <a:sym typeface="Ubuntu"/>
                        </a:rPr>
                        <a:t>2/4</a:t>
                      </a:r>
                      <a:endParaRPr sz="1600"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Ubuntu"/>
                          <a:ea typeface="Ubuntu"/>
                          <a:cs typeface="Ubuntu"/>
                          <a:sym typeface="Ubuntu"/>
                        </a:rPr>
                        <a:t>0/4</a:t>
                      </a:r>
                      <a:endParaRPr sz="1600"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Ubuntu"/>
                          <a:ea typeface="Ubuntu"/>
                          <a:cs typeface="Ubuntu"/>
                          <a:sym typeface="Ubuntu"/>
                        </a:rPr>
                        <a:t>2/4</a:t>
                      </a:r>
                      <a:endParaRPr sz="1600" u="none" strike="noStrike" cap="none">
                        <a:latin typeface="Ubuntu"/>
                        <a:ea typeface="Ubuntu"/>
                        <a:cs typeface="Ubuntu"/>
                        <a:sym typeface="Ubuntu"/>
                      </a:endParaRPr>
                    </a:p>
                  </a:txBody>
                  <a:tcPr marL="68575" marR="68575" marT="91425" marB="91425"/>
                </a:tc>
                <a:extLst>
                  <a:ext uri="{0D108BD9-81ED-4DB2-BD59-A6C34878D82A}">
                    <a16:rowId xmlns:a16="http://schemas.microsoft.com/office/drawing/2014/main" val="10002"/>
                  </a:ext>
                </a:extLst>
              </a:tr>
              <a:tr h="480175">
                <a:tc>
                  <a:txBody>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Arial"/>
                          <a:ea typeface="Arial"/>
                          <a:cs typeface="Arial"/>
                          <a:sym typeface="Arial"/>
                        </a:rPr>
                        <a:t>O</a:t>
                      </a:r>
                      <a:endParaRPr sz="1600" b="1" i="0" u="none" strike="noStrike" cap="none">
                        <a:solidFill>
                          <a:schemeClr val="dk1"/>
                        </a:solidFill>
                        <a:latin typeface="Arial"/>
                        <a:ea typeface="Arial"/>
                        <a:cs typeface="Arial"/>
                        <a:sym typeface="Arial"/>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Ubuntu"/>
                          <a:ea typeface="Ubuntu"/>
                          <a:cs typeface="Ubuntu"/>
                          <a:sym typeface="Ubuntu"/>
                        </a:rPr>
                        <a:t>3/3</a:t>
                      </a:r>
                      <a:endParaRPr sz="1600"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Ubuntu"/>
                          <a:ea typeface="Ubuntu"/>
                          <a:cs typeface="Ubuntu"/>
                          <a:sym typeface="Ubuntu"/>
                        </a:rPr>
                        <a:t>0/3</a:t>
                      </a:r>
                      <a:endParaRPr sz="1600"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Ubuntu"/>
                          <a:ea typeface="Ubuntu"/>
                          <a:cs typeface="Ubuntu"/>
                          <a:sym typeface="Ubuntu"/>
                        </a:rPr>
                        <a:t>0/3</a:t>
                      </a:r>
                      <a:endParaRPr sz="1600" u="none" strike="noStrike" cap="none">
                        <a:latin typeface="Ubuntu"/>
                        <a:ea typeface="Ubuntu"/>
                        <a:cs typeface="Ubuntu"/>
                        <a:sym typeface="Ubuntu"/>
                      </a:endParaRPr>
                    </a:p>
                  </a:txBody>
                  <a:tcPr marL="68575" marR="68575" marT="91425" marB="91425"/>
                </a:tc>
                <a:extLst>
                  <a:ext uri="{0D108BD9-81ED-4DB2-BD59-A6C34878D82A}">
                    <a16:rowId xmlns:a16="http://schemas.microsoft.com/office/drawing/2014/main" val="10003"/>
                  </a:ext>
                </a:extLst>
              </a:tr>
              <a:tr h="480175">
                <a:tc>
                  <a:txBody>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Arial"/>
                          <a:ea typeface="Arial"/>
                          <a:cs typeface="Arial"/>
                          <a:sym typeface="Arial"/>
                        </a:rPr>
                        <a:t>Start</a:t>
                      </a:r>
                      <a:endParaRPr sz="1600" b="1" i="0" u="none" strike="noStrike" cap="none">
                        <a:solidFill>
                          <a:schemeClr val="dk1"/>
                        </a:solidFill>
                        <a:latin typeface="Arial"/>
                        <a:ea typeface="Arial"/>
                        <a:cs typeface="Arial"/>
                        <a:sym typeface="Arial"/>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Ubuntu"/>
                          <a:ea typeface="Ubuntu"/>
                          <a:cs typeface="Ubuntu"/>
                          <a:sym typeface="Ubuntu"/>
                        </a:rPr>
                        <a:t>2/3</a:t>
                      </a:r>
                      <a:endParaRPr sz="1600"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Ubuntu"/>
                          <a:ea typeface="Ubuntu"/>
                          <a:cs typeface="Ubuntu"/>
                          <a:sym typeface="Ubuntu"/>
                        </a:rPr>
                        <a:t>1/3</a:t>
                      </a:r>
                      <a:endParaRPr sz="1600" u="none" strike="noStrike" cap="none">
                        <a:latin typeface="Ubuntu"/>
                        <a:ea typeface="Ubuntu"/>
                        <a:cs typeface="Ubuntu"/>
                        <a:sym typeface="Ubuntu"/>
                      </a:endParaRPr>
                    </a:p>
                  </a:txBody>
                  <a:tcPr marL="68575" marR="6857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Ubuntu"/>
                          <a:ea typeface="Ubuntu"/>
                          <a:cs typeface="Ubuntu"/>
                          <a:sym typeface="Ubuntu"/>
                        </a:rPr>
                        <a:t>0/3</a:t>
                      </a:r>
                      <a:endParaRPr sz="1600" u="none" strike="noStrike" cap="none">
                        <a:latin typeface="Ubuntu"/>
                        <a:ea typeface="Ubuntu"/>
                        <a:cs typeface="Ubuntu"/>
                        <a:sym typeface="Ubuntu"/>
                      </a:endParaRPr>
                    </a:p>
                  </a:txBody>
                  <a:tcPr marL="68575" marR="68575" marT="91425" marB="91425"/>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2347002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60"/>
          <p:cNvSpPr txBox="1">
            <a:spLocks noGrp="1"/>
          </p:cNvSpPr>
          <p:nvPr>
            <p:ph type="title"/>
          </p:nvPr>
        </p:nvSpPr>
        <p:spPr>
          <a:xfrm>
            <a:off x="2152650" y="365125"/>
            <a:ext cx="7886700" cy="1325400"/>
          </a:xfrm>
          <a:prstGeom prst="rect">
            <a:avLst/>
          </a:prstGeom>
        </p:spPr>
        <p:txBody>
          <a:bodyPr spcFirstLastPara="1" wrap="square" lIns="76200" tIns="76200" rIns="76200" bIns="76200" anchor="ctr" anchorCtr="0">
            <a:noAutofit/>
          </a:bodyPr>
          <a:lstStyle/>
          <a:p>
            <a:pPr marL="0" lvl="0" indent="0" algn="l" rtl="0">
              <a:spcBef>
                <a:spcPts val="0"/>
              </a:spcBef>
              <a:spcAft>
                <a:spcPts val="0"/>
              </a:spcAft>
              <a:buNone/>
            </a:pPr>
            <a:r>
              <a:rPr lang="en-US"/>
              <a:t>Unsupervised Learning</a:t>
            </a:r>
            <a:endParaRPr/>
          </a:p>
        </p:txBody>
      </p:sp>
      <p:sp>
        <p:nvSpPr>
          <p:cNvPr id="623" name="Google Shape;623;p60"/>
          <p:cNvSpPr txBox="1">
            <a:spLocks noGrp="1"/>
          </p:cNvSpPr>
          <p:nvPr>
            <p:ph type="body" idx="1"/>
          </p:nvPr>
        </p:nvSpPr>
        <p:spPr>
          <a:xfrm>
            <a:off x="2152650" y="1825625"/>
            <a:ext cx="7886700" cy="3813300"/>
          </a:xfrm>
          <a:prstGeom prst="rect">
            <a:avLst/>
          </a:prstGeom>
        </p:spPr>
        <p:txBody>
          <a:bodyPr spcFirstLastPara="1" wrap="square" lIns="76200" tIns="76200" rIns="76200" bIns="76200" anchor="t" anchorCtr="0">
            <a:noAutofit/>
          </a:bodyPr>
          <a:lstStyle/>
          <a:p>
            <a:pPr marL="0" lvl="0" indent="0" algn="l" rtl="0">
              <a:spcBef>
                <a:spcPts val="800"/>
              </a:spcBef>
              <a:spcAft>
                <a:spcPts val="0"/>
              </a:spcAft>
              <a:buNone/>
            </a:pPr>
            <a:r>
              <a:rPr lang="en-US"/>
              <a:t>The </a:t>
            </a:r>
            <a:r>
              <a:rPr lang="en-US" b="1"/>
              <a:t>unsupervised </a:t>
            </a:r>
            <a:r>
              <a:rPr lang="en-US"/>
              <a:t>case is where we don’t have tags</a:t>
            </a:r>
            <a:endParaRPr/>
          </a:p>
          <a:p>
            <a:pPr marL="0" lvl="0" indent="0" algn="l" rtl="0">
              <a:spcBef>
                <a:spcPts val="800"/>
              </a:spcBef>
              <a:spcAft>
                <a:spcPts val="0"/>
              </a:spcAft>
              <a:buNone/>
            </a:pPr>
            <a:endParaRPr/>
          </a:p>
          <a:p>
            <a:pPr marL="0" lvl="0" indent="0" algn="l" rtl="0">
              <a:spcBef>
                <a:spcPts val="800"/>
              </a:spcBef>
              <a:spcAft>
                <a:spcPts val="0"/>
              </a:spcAft>
              <a:buNone/>
            </a:pPr>
            <a:r>
              <a:rPr lang="en-US"/>
              <a:t>In the supervised case we set probabilities using observed counts</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en-US"/>
              <a:t>In the unsupervised count we can instead use </a:t>
            </a:r>
            <a:r>
              <a:rPr lang="en-US" b="1"/>
              <a:t>expected counts</a:t>
            </a:r>
            <a:endParaRPr/>
          </a:p>
        </p:txBody>
      </p:sp>
      <p:pic>
        <p:nvPicPr>
          <p:cNvPr id="624" name="Google Shape;624;p60"/>
          <p:cNvPicPr preferRelativeResize="0"/>
          <p:nvPr/>
        </p:nvPicPr>
        <p:blipFill>
          <a:blip r:embed="rId3">
            <a:alphaModFix/>
          </a:blip>
          <a:stretch>
            <a:fillRect/>
          </a:stretch>
        </p:blipFill>
        <p:spPr>
          <a:xfrm>
            <a:off x="4981575" y="3317939"/>
            <a:ext cx="2228850" cy="828675"/>
          </a:xfrm>
          <a:prstGeom prst="rect">
            <a:avLst/>
          </a:prstGeom>
          <a:noFill/>
          <a:ln>
            <a:noFill/>
          </a:ln>
        </p:spPr>
      </p:pic>
      <p:pic>
        <p:nvPicPr>
          <p:cNvPr id="625" name="Google Shape;625;p60"/>
          <p:cNvPicPr preferRelativeResize="0"/>
          <p:nvPr/>
        </p:nvPicPr>
        <p:blipFill>
          <a:blip r:embed="rId4">
            <a:alphaModFix/>
          </a:blip>
          <a:stretch>
            <a:fillRect/>
          </a:stretch>
        </p:blipFill>
        <p:spPr>
          <a:xfrm>
            <a:off x="4662489" y="4968751"/>
            <a:ext cx="2867025" cy="828675"/>
          </a:xfrm>
          <a:prstGeom prst="rect">
            <a:avLst/>
          </a:prstGeom>
          <a:noFill/>
          <a:ln>
            <a:noFill/>
          </a:ln>
        </p:spPr>
      </p:pic>
    </p:spTree>
    <p:extLst>
      <p:ext uri="{BB962C8B-B14F-4D97-AF65-F5344CB8AC3E}">
        <p14:creationId xmlns:p14="http://schemas.microsoft.com/office/powerpoint/2010/main" val="427221441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61"/>
          <p:cNvSpPr txBox="1">
            <a:spLocks noGrp="1"/>
          </p:cNvSpPr>
          <p:nvPr>
            <p:ph type="title"/>
          </p:nvPr>
        </p:nvSpPr>
        <p:spPr>
          <a:xfrm>
            <a:off x="2152650" y="365125"/>
            <a:ext cx="7886700" cy="1325400"/>
          </a:xfrm>
          <a:prstGeom prst="rect">
            <a:avLst/>
          </a:prstGeom>
        </p:spPr>
        <p:txBody>
          <a:bodyPr spcFirstLastPara="1" wrap="square" lIns="76200" tIns="76200" rIns="76200" bIns="76200" anchor="ctr" anchorCtr="0">
            <a:noAutofit/>
          </a:bodyPr>
          <a:lstStyle/>
          <a:p>
            <a:pPr marL="0" lvl="0" indent="0" algn="l" rtl="0">
              <a:spcBef>
                <a:spcPts val="0"/>
              </a:spcBef>
              <a:spcAft>
                <a:spcPts val="0"/>
              </a:spcAft>
              <a:buNone/>
            </a:pPr>
            <a:r>
              <a:rPr lang="en-US"/>
              <a:t>Expected Counts</a:t>
            </a:r>
            <a:endParaRPr/>
          </a:p>
        </p:txBody>
      </p:sp>
      <p:sp>
        <p:nvSpPr>
          <p:cNvPr id="632" name="Google Shape;632;p61"/>
          <p:cNvSpPr txBox="1">
            <a:spLocks noGrp="1"/>
          </p:cNvSpPr>
          <p:nvPr>
            <p:ph type="body" idx="1"/>
          </p:nvPr>
        </p:nvSpPr>
        <p:spPr>
          <a:xfrm>
            <a:off x="2152650" y="1825625"/>
            <a:ext cx="7886700" cy="3813300"/>
          </a:xfrm>
          <a:prstGeom prst="rect">
            <a:avLst/>
          </a:prstGeom>
        </p:spPr>
        <p:txBody>
          <a:bodyPr spcFirstLastPara="1" wrap="square" lIns="76200" tIns="76200" rIns="76200" bIns="76200" anchor="t" anchorCtr="0">
            <a:noAutofit/>
          </a:bodyPr>
          <a:lstStyle/>
          <a:p>
            <a:pPr marL="0" lvl="0" indent="0" algn="l" rtl="0">
              <a:spcBef>
                <a:spcPts val="800"/>
              </a:spcBef>
              <a:spcAft>
                <a:spcPts val="0"/>
              </a:spcAft>
              <a:buNone/>
            </a:pPr>
            <a:r>
              <a:rPr lang="en-US"/>
              <a:t>If we throw a coin 4 times, we </a:t>
            </a:r>
            <a:r>
              <a:rPr lang="en-US" b="1"/>
              <a:t>expect </a:t>
            </a:r>
            <a:r>
              <a:rPr lang="en-US"/>
              <a:t>to see 2 heads on average</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en-US"/>
              <a:t>We can say the same about our tags, e.g., </a:t>
            </a:r>
            <a:endParaRPr/>
          </a:p>
        </p:txBody>
      </p:sp>
      <p:pic>
        <p:nvPicPr>
          <p:cNvPr id="633" name="Google Shape;633;p61"/>
          <p:cNvPicPr preferRelativeResize="0"/>
          <p:nvPr/>
        </p:nvPicPr>
        <p:blipFill>
          <a:blip r:embed="rId3">
            <a:alphaModFix/>
          </a:blip>
          <a:stretch>
            <a:fillRect/>
          </a:stretch>
        </p:blipFill>
        <p:spPr>
          <a:xfrm>
            <a:off x="4146550" y="2625351"/>
            <a:ext cx="3898892" cy="914275"/>
          </a:xfrm>
          <a:prstGeom prst="rect">
            <a:avLst/>
          </a:prstGeom>
          <a:noFill/>
          <a:ln>
            <a:noFill/>
          </a:ln>
        </p:spPr>
      </p:pic>
      <p:pic>
        <p:nvPicPr>
          <p:cNvPr id="634" name="Google Shape;634;p61"/>
          <p:cNvPicPr preferRelativeResize="0"/>
          <p:nvPr/>
        </p:nvPicPr>
        <p:blipFill>
          <a:blip r:embed="rId4">
            <a:alphaModFix/>
          </a:blip>
          <a:stretch>
            <a:fillRect/>
          </a:stretch>
        </p:blipFill>
        <p:spPr>
          <a:xfrm>
            <a:off x="4419600" y="4356600"/>
            <a:ext cx="3352800" cy="819150"/>
          </a:xfrm>
          <a:prstGeom prst="rect">
            <a:avLst/>
          </a:prstGeom>
          <a:noFill/>
          <a:ln>
            <a:noFill/>
          </a:ln>
        </p:spPr>
      </p:pic>
    </p:spTree>
    <p:extLst>
      <p:ext uri="{BB962C8B-B14F-4D97-AF65-F5344CB8AC3E}">
        <p14:creationId xmlns:p14="http://schemas.microsoft.com/office/powerpoint/2010/main" val="335150004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62"/>
          <p:cNvSpPr txBox="1">
            <a:spLocks noGrp="1"/>
          </p:cNvSpPr>
          <p:nvPr>
            <p:ph type="title"/>
          </p:nvPr>
        </p:nvSpPr>
        <p:spPr>
          <a:xfrm>
            <a:off x="2152650" y="365125"/>
            <a:ext cx="7886700" cy="1325400"/>
          </a:xfrm>
          <a:prstGeom prst="rect">
            <a:avLst/>
          </a:prstGeom>
        </p:spPr>
        <p:txBody>
          <a:bodyPr spcFirstLastPara="1" wrap="square" lIns="76200" tIns="76200" rIns="76200" bIns="76200" anchor="ctr" anchorCtr="0">
            <a:noAutofit/>
          </a:bodyPr>
          <a:lstStyle/>
          <a:p>
            <a:pPr marL="0" lvl="0" indent="0" algn="l" rtl="0">
              <a:spcBef>
                <a:spcPts val="0"/>
              </a:spcBef>
              <a:spcAft>
                <a:spcPts val="0"/>
              </a:spcAft>
              <a:buNone/>
            </a:pPr>
            <a:r>
              <a:rPr lang="en-US"/>
              <a:t>Unsupervised probabilities</a:t>
            </a:r>
            <a:endParaRPr/>
          </a:p>
        </p:txBody>
      </p:sp>
      <p:sp>
        <p:nvSpPr>
          <p:cNvPr id="641" name="Google Shape;641;p62"/>
          <p:cNvSpPr txBox="1">
            <a:spLocks noGrp="1"/>
          </p:cNvSpPr>
          <p:nvPr>
            <p:ph type="body" idx="1"/>
          </p:nvPr>
        </p:nvSpPr>
        <p:spPr>
          <a:xfrm>
            <a:off x="2152650" y="1825625"/>
            <a:ext cx="7886700" cy="3813300"/>
          </a:xfrm>
          <a:prstGeom prst="rect">
            <a:avLst/>
          </a:prstGeom>
        </p:spPr>
        <p:txBody>
          <a:bodyPr spcFirstLastPara="1" wrap="square" lIns="76200" tIns="76200" rIns="76200" bIns="76200" anchor="t" anchorCtr="0">
            <a:noAutofit/>
          </a:bodyPr>
          <a:lstStyle/>
          <a:p>
            <a:pPr marL="0" lvl="0" indent="0" algn="l" rtl="0">
              <a:spcBef>
                <a:spcPts val="800"/>
              </a:spcBef>
              <a:spcAft>
                <a:spcPts val="0"/>
              </a:spcAft>
              <a:buNone/>
            </a:pPr>
            <a:r>
              <a:rPr lang="en-US"/>
              <a:t>This means we can calculate probabilities in an unsupervised setting by simply using expectancies</a:t>
            </a:r>
            <a:endParaRPr/>
          </a:p>
        </p:txBody>
      </p:sp>
      <p:pic>
        <p:nvPicPr>
          <p:cNvPr id="642" name="Google Shape;642;p62"/>
          <p:cNvPicPr preferRelativeResize="0"/>
          <p:nvPr/>
        </p:nvPicPr>
        <p:blipFill>
          <a:blip r:embed="rId3">
            <a:alphaModFix/>
          </a:blip>
          <a:stretch>
            <a:fillRect/>
          </a:stretch>
        </p:blipFill>
        <p:spPr>
          <a:xfrm>
            <a:off x="3436326" y="2807101"/>
            <a:ext cx="5422905" cy="914275"/>
          </a:xfrm>
          <a:prstGeom prst="rect">
            <a:avLst/>
          </a:prstGeom>
          <a:noFill/>
          <a:ln>
            <a:noFill/>
          </a:ln>
        </p:spPr>
      </p:pic>
      <p:pic>
        <p:nvPicPr>
          <p:cNvPr id="643" name="Google Shape;643;p62"/>
          <p:cNvPicPr preferRelativeResize="0"/>
          <p:nvPr/>
        </p:nvPicPr>
        <p:blipFill>
          <a:blip r:embed="rId4">
            <a:alphaModFix/>
          </a:blip>
          <a:stretch>
            <a:fillRect/>
          </a:stretch>
        </p:blipFill>
        <p:spPr>
          <a:xfrm>
            <a:off x="3762375" y="4222676"/>
            <a:ext cx="4667250" cy="847725"/>
          </a:xfrm>
          <a:prstGeom prst="rect">
            <a:avLst/>
          </a:prstGeom>
          <a:noFill/>
          <a:ln>
            <a:noFill/>
          </a:ln>
        </p:spPr>
      </p:pic>
    </p:spTree>
    <p:extLst>
      <p:ext uri="{BB962C8B-B14F-4D97-AF65-F5344CB8AC3E}">
        <p14:creationId xmlns:p14="http://schemas.microsoft.com/office/powerpoint/2010/main" val="192620801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63"/>
          <p:cNvSpPr txBox="1">
            <a:spLocks noGrp="1"/>
          </p:cNvSpPr>
          <p:nvPr>
            <p:ph type="title"/>
          </p:nvPr>
        </p:nvSpPr>
        <p:spPr>
          <a:xfrm>
            <a:off x="2152650" y="365125"/>
            <a:ext cx="7886700" cy="1325400"/>
          </a:xfrm>
          <a:prstGeom prst="rect">
            <a:avLst/>
          </a:prstGeom>
        </p:spPr>
        <p:txBody>
          <a:bodyPr spcFirstLastPara="1" wrap="square" lIns="76200" tIns="76200" rIns="76200" bIns="76200" anchor="ctr" anchorCtr="0">
            <a:noAutofit/>
          </a:bodyPr>
          <a:lstStyle/>
          <a:p>
            <a:pPr marL="0" lvl="0" indent="0" algn="l" rtl="0">
              <a:spcBef>
                <a:spcPts val="0"/>
              </a:spcBef>
              <a:spcAft>
                <a:spcPts val="0"/>
              </a:spcAft>
              <a:buNone/>
            </a:pPr>
            <a:r>
              <a:rPr lang="en-US"/>
              <a:t>Updating probabilities</a:t>
            </a:r>
            <a:endParaRPr/>
          </a:p>
        </p:txBody>
      </p:sp>
      <p:sp>
        <p:nvSpPr>
          <p:cNvPr id="650" name="Google Shape;650;p63"/>
          <p:cNvSpPr txBox="1">
            <a:spLocks noGrp="1"/>
          </p:cNvSpPr>
          <p:nvPr>
            <p:ph type="body" idx="1"/>
          </p:nvPr>
        </p:nvSpPr>
        <p:spPr>
          <a:xfrm>
            <a:off x="2152650" y="1825625"/>
            <a:ext cx="7886700" cy="3813300"/>
          </a:xfrm>
          <a:prstGeom prst="rect">
            <a:avLst/>
          </a:prstGeom>
        </p:spPr>
        <p:txBody>
          <a:bodyPr spcFirstLastPara="1" wrap="square" lIns="76200" tIns="76200" rIns="76200" bIns="76200" anchor="t" anchorCtr="0">
            <a:noAutofit/>
          </a:bodyPr>
          <a:lstStyle/>
          <a:p>
            <a:pPr marL="0" lvl="0" indent="0" algn="l" rtl="0">
              <a:spcBef>
                <a:spcPts val="800"/>
              </a:spcBef>
              <a:spcAft>
                <a:spcPts val="0"/>
              </a:spcAft>
              <a:buNone/>
            </a:pPr>
            <a:r>
              <a:rPr lang="en-US" b="1"/>
              <a:t>Problem: </a:t>
            </a:r>
            <a:r>
              <a:rPr lang="en-US"/>
              <a:t> we need the transmission and emissions probabilities, </a:t>
            </a:r>
            <a:r>
              <a:rPr lang="en-US" i="1"/>
              <a:t>A, B</a:t>
            </a:r>
            <a:r>
              <a:rPr lang="en-US"/>
              <a:t>, in order to calculate p</a:t>
            </a:r>
            <a:r>
              <a:rPr lang="en-US" i="1" baseline="30000"/>
              <a:t>*</a:t>
            </a:r>
            <a:r>
              <a:rPr lang="en-US"/>
              <a:t>(s</a:t>
            </a:r>
            <a:r>
              <a:rPr lang="en-US" baseline="-25000"/>
              <a:t>i</a:t>
            </a:r>
            <a:r>
              <a:rPr lang="en-US"/>
              <a:t>|s</a:t>
            </a:r>
            <a:r>
              <a:rPr lang="en-US" baseline="-25000"/>
              <a:t>j</a:t>
            </a:r>
            <a:r>
              <a:rPr lang="en-US"/>
              <a:t>) and p</a:t>
            </a:r>
            <a:r>
              <a:rPr lang="en-US" b="1" i="1" baseline="30000"/>
              <a:t>*</a:t>
            </a:r>
            <a:r>
              <a:rPr lang="en-US"/>
              <a:t>(w|s), which we then use to update </a:t>
            </a:r>
            <a:r>
              <a:rPr lang="en-US" i="1"/>
              <a:t>A, B</a:t>
            </a:r>
            <a:r>
              <a:rPr lang="en-US"/>
              <a:t>! This is a chicken and egg problem.</a:t>
            </a:r>
            <a:endParaRPr/>
          </a:p>
          <a:p>
            <a:pPr marL="0" lvl="0" indent="0" algn="l" rtl="0">
              <a:spcBef>
                <a:spcPts val="800"/>
              </a:spcBef>
              <a:spcAft>
                <a:spcPts val="0"/>
              </a:spcAft>
              <a:buNone/>
            </a:pPr>
            <a:endParaRPr b="1"/>
          </a:p>
          <a:p>
            <a:pPr marL="0" lvl="0" indent="0" algn="l" rtl="0">
              <a:spcBef>
                <a:spcPts val="800"/>
              </a:spcBef>
              <a:spcAft>
                <a:spcPts val="0"/>
              </a:spcAft>
              <a:buNone/>
            </a:pPr>
            <a:r>
              <a:rPr lang="en-US" b="1"/>
              <a:t>Solution: </a:t>
            </a:r>
            <a:r>
              <a:rPr lang="en-US"/>
              <a:t>Start with random A and B and iterate until convergence</a:t>
            </a:r>
            <a:endParaRPr/>
          </a:p>
          <a:p>
            <a:pPr marL="0" lvl="0" indent="0" algn="l" rtl="0">
              <a:spcBef>
                <a:spcPts val="800"/>
              </a:spcBef>
              <a:spcAft>
                <a:spcPts val="0"/>
              </a:spcAft>
              <a:buNone/>
            </a:pPr>
            <a:endParaRPr/>
          </a:p>
          <a:p>
            <a:pPr marL="0" lvl="0" indent="0" algn="l" rtl="0">
              <a:spcBef>
                <a:spcPts val="800"/>
              </a:spcBef>
              <a:spcAft>
                <a:spcPts val="0"/>
              </a:spcAft>
              <a:buNone/>
            </a:pPr>
            <a:r>
              <a:rPr lang="en-US" i="1"/>
              <a:t>NB. It can be a bit mind-blowing that this actually works, it can be shown formally why, but this is beyond the scope here</a:t>
            </a:r>
            <a:endParaRPr i="1"/>
          </a:p>
        </p:txBody>
      </p:sp>
    </p:spTree>
    <p:extLst>
      <p:ext uri="{BB962C8B-B14F-4D97-AF65-F5344CB8AC3E}">
        <p14:creationId xmlns:p14="http://schemas.microsoft.com/office/powerpoint/2010/main" val="188943218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64"/>
          <p:cNvSpPr txBox="1">
            <a:spLocks noGrp="1"/>
          </p:cNvSpPr>
          <p:nvPr>
            <p:ph type="title"/>
          </p:nvPr>
        </p:nvSpPr>
        <p:spPr>
          <a:xfrm>
            <a:off x="2152650" y="365125"/>
            <a:ext cx="7886700" cy="1325400"/>
          </a:xfrm>
          <a:prstGeom prst="rect">
            <a:avLst/>
          </a:prstGeom>
        </p:spPr>
        <p:txBody>
          <a:bodyPr spcFirstLastPara="1" wrap="square" lIns="76200" tIns="76200" rIns="76200" bIns="76200" anchor="ctr" anchorCtr="0">
            <a:noAutofit/>
          </a:bodyPr>
          <a:lstStyle/>
          <a:p>
            <a:pPr marL="0" lvl="0" indent="0" algn="l" rtl="0">
              <a:spcBef>
                <a:spcPts val="0"/>
              </a:spcBef>
              <a:spcAft>
                <a:spcPts val="0"/>
              </a:spcAft>
              <a:buNone/>
            </a:pPr>
            <a:r>
              <a:rPr lang="en-US"/>
              <a:t>Baum-Welch Algorithm</a:t>
            </a:r>
            <a:endParaRPr/>
          </a:p>
        </p:txBody>
      </p:sp>
      <p:sp>
        <p:nvSpPr>
          <p:cNvPr id="657" name="Google Shape;657;p64"/>
          <p:cNvSpPr txBox="1">
            <a:spLocks noGrp="1"/>
          </p:cNvSpPr>
          <p:nvPr>
            <p:ph type="body" idx="1"/>
          </p:nvPr>
        </p:nvSpPr>
        <p:spPr>
          <a:xfrm>
            <a:off x="2152650" y="1825625"/>
            <a:ext cx="7886700" cy="3813300"/>
          </a:xfrm>
          <a:prstGeom prst="rect">
            <a:avLst/>
          </a:prstGeom>
        </p:spPr>
        <p:txBody>
          <a:bodyPr spcFirstLastPara="1" wrap="square" lIns="76200" tIns="76200" rIns="76200" bIns="76200" anchor="t" anchorCtr="0">
            <a:noAutofit/>
          </a:bodyPr>
          <a:lstStyle/>
          <a:p>
            <a:pPr marL="457200" lvl="0" indent="-374650" algn="l" rtl="0">
              <a:spcBef>
                <a:spcPts val="800"/>
              </a:spcBef>
              <a:spcAft>
                <a:spcPts val="0"/>
              </a:spcAft>
              <a:buSzPts val="2300"/>
              <a:buAutoNum type="arabicPeriod"/>
            </a:pPr>
            <a:r>
              <a:rPr lang="en-US"/>
              <a:t>Initialize A and B at random</a:t>
            </a:r>
            <a:endParaRPr/>
          </a:p>
          <a:p>
            <a:pPr marL="457200" lvl="0" indent="-374650" algn="l" rtl="0">
              <a:spcBef>
                <a:spcPts val="0"/>
              </a:spcBef>
              <a:spcAft>
                <a:spcPts val="0"/>
              </a:spcAft>
              <a:buSzPts val="2300"/>
              <a:buAutoNum type="arabicPeriod"/>
            </a:pPr>
            <a:r>
              <a:rPr lang="en-US"/>
              <a:t>Repeat until convergence</a:t>
            </a:r>
            <a:endParaRPr/>
          </a:p>
          <a:p>
            <a:pPr marL="914400" lvl="1" indent="-355600" algn="l" rtl="0">
              <a:spcBef>
                <a:spcPts val="0"/>
              </a:spcBef>
              <a:spcAft>
                <a:spcPts val="0"/>
              </a:spcAft>
              <a:buSzPts val="2000"/>
              <a:buAutoNum type="alphaLcPeriod"/>
            </a:pPr>
            <a:r>
              <a:rPr lang="en-US"/>
              <a:t>Calculate p*(s</a:t>
            </a:r>
            <a:r>
              <a:rPr lang="en-US" baseline="-25000"/>
              <a:t>i</a:t>
            </a:r>
            <a:r>
              <a:rPr lang="en-US"/>
              <a:t>|s</a:t>
            </a:r>
            <a:r>
              <a:rPr lang="en-US" baseline="-25000"/>
              <a:t>j</a:t>
            </a:r>
            <a:r>
              <a:rPr lang="en-US"/>
              <a:t>) and p*(w|s) using A,B</a:t>
            </a:r>
            <a:endParaRPr/>
          </a:p>
          <a:p>
            <a:pPr marL="914400" lvl="1" indent="-355600" algn="l" rtl="0">
              <a:spcBef>
                <a:spcPts val="0"/>
              </a:spcBef>
              <a:spcAft>
                <a:spcPts val="0"/>
              </a:spcAft>
              <a:buSzPts val="2000"/>
              <a:buAutoNum type="alphaLcPeriod"/>
            </a:pPr>
            <a:r>
              <a:rPr lang="en-US"/>
              <a:t>Update A ← p*(s</a:t>
            </a:r>
            <a:r>
              <a:rPr lang="en-US" baseline="-25000"/>
              <a:t>i</a:t>
            </a:r>
            <a:r>
              <a:rPr lang="en-US"/>
              <a:t>|s</a:t>
            </a:r>
            <a:r>
              <a:rPr lang="en-US" baseline="-25000"/>
              <a:t>j</a:t>
            </a:r>
            <a:r>
              <a:rPr lang="en-US"/>
              <a:t>), B ← p*(w|s)</a:t>
            </a:r>
            <a:endParaRPr/>
          </a:p>
        </p:txBody>
      </p:sp>
      <p:sp>
        <p:nvSpPr>
          <p:cNvPr id="658" name="Google Shape;658;p64"/>
          <p:cNvSpPr/>
          <p:nvPr/>
        </p:nvSpPr>
        <p:spPr>
          <a:xfrm>
            <a:off x="6765550" y="3338125"/>
            <a:ext cx="3328500" cy="1501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This algorithm is a special case of the Expectation-Maximization (E-M) algorithm</a:t>
            </a:r>
            <a:endParaRPr sz="1800"/>
          </a:p>
        </p:txBody>
      </p:sp>
      <p:sp>
        <p:nvSpPr>
          <p:cNvPr id="659" name="Google Shape;659;p64"/>
          <p:cNvSpPr/>
          <p:nvPr/>
        </p:nvSpPr>
        <p:spPr>
          <a:xfrm>
            <a:off x="2604825" y="5011975"/>
            <a:ext cx="7068300" cy="1119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A detailed (non-examinable) walkthrough of the Baum-Welch algorithm is here:</a:t>
            </a:r>
            <a:endParaRPr sz="1400"/>
          </a:p>
          <a:p>
            <a:pPr marL="0" lvl="0" indent="0" algn="ctr" rtl="0">
              <a:spcBef>
                <a:spcPts val="0"/>
              </a:spcBef>
              <a:spcAft>
                <a:spcPts val="0"/>
              </a:spcAft>
              <a:buNone/>
            </a:pPr>
            <a:r>
              <a:rPr lang="en-US" sz="1400" u="sng">
                <a:solidFill>
                  <a:schemeClr val="hlink"/>
                </a:solidFill>
                <a:hlinkClick r:id="rId3"/>
              </a:rPr>
              <a:t>https://colab.research.google.com/drive/1iDWy-5T-84eD61LhLdL7vwvmfhaYNg7J?usp=sharing</a:t>
            </a:r>
            <a:endParaRPr sz="1400"/>
          </a:p>
        </p:txBody>
      </p:sp>
    </p:spTree>
    <p:extLst>
      <p:ext uri="{BB962C8B-B14F-4D97-AF65-F5344CB8AC3E}">
        <p14:creationId xmlns:p14="http://schemas.microsoft.com/office/powerpoint/2010/main" val="30002289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bg>
      <p:bgPr>
        <a:solidFill>
          <a:srgbClr val="D9C49F">
            <a:alpha val="58430"/>
          </a:srgbClr>
        </a:solidFill>
        <a:effectLst/>
      </p:bgPr>
    </p:bg>
    <p:spTree>
      <p:nvGrpSpPr>
        <p:cNvPr id="1" name="Shape 664"/>
        <p:cNvGrpSpPr/>
        <p:nvPr/>
      </p:nvGrpSpPr>
      <p:grpSpPr>
        <a:xfrm>
          <a:off x="0" y="0"/>
          <a:ext cx="0" cy="0"/>
          <a:chOff x="0" y="0"/>
          <a:chExt cx="0" cy="0"/>
        </a:xfrm>
      </p:grpSpPr>
      <p:sp>
        <p:nvSpPr>
          <p:cNvPr id="665" name="Google Shape;665;p65"/>
          <p:cNvSpPr txBox="1">
            <a:spLocks noGrp="1"/>
          </p:cNvSpPr>
          <p:nvPr>
            <p:ph type="title"/>
          </p:nvPr>
        </p:nvSpPr>
        <p:spPr>
          <a:xfrm>
            <a:off x="2152650" y="365125"/>
            <a:ext cx="7886700" cy="13254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rgbClr val="75114A"/>
              </a:buClr>
              <a:buSzPts val="3700"/>
              <a:buFont typeface="Calibri"/>
              <a:buNone/>
            </a:pPr>
            <a:r>
              <a:rPr lang="en-US" sz="3700" b="0" i="0" u="none" strike="noStrike" cap="none">
                <a:solidFill>
                  <a:srgbClr val="75114A"/>
                </a:solidFill>
                <a:latin typeface="Calibri"/>
                <a:ea typeface="Calibri"/>
                <a:cs typeface="Calibri"/>
                <a:sym typeface="Calibri"/>
              </a:rPr>
              <a:t>Unsupervised learning</a:t>
            </a:r>
            <a:endParaRPr sz="3700" b="0" i="0" u="none" strike="noStrike" cap="none">
              <a:solidFill>
                <a:srgbClr val="75114A"/>
              </a:solidFill>
              <a:latin typeface="Calibri"/>
              <a:ea typeface="Calibri"/>
              <a:cs typeface="Calibri"/>
              <a:sym typeface="Calibri"/>
            </a:endParaRPr>
          </a:p>
        </p:txBody>
      </p:sp>
      <p:sp>
        <p:nvSpPr>
          <p:cNvPr id="666" name="Google Shape;666;p65"/>
          <p:cNvSpPr txBox="1">
            <a:spLocks noGrp="1"/>
          </p:cNvSpPr>
          <p:nvPr>
            <p:ph type="body" idx="1"/>
          </p:nvPr>
        </p:nvSpPr>
        <p:spPr>
          <a:xfrm>
            <a:off x="2152650" y="1825625"/>
            <a:ext cx="7886700" cy="3813300"/>
          </a:xfrm>
          <a:prstGeom prst="rect">
            <a:avLst/>
          </a:prstGeom>
          <a:noFill/>
          <a:ln>
            <a:noFill/>
          </a:ln>
        </p:spPr>
        <p:txBody>
          <a:bodyPr spcFirstLastPara="1" wrap="square" lIns="76200" tIns="76200" rIns="76200" bIns="76200" anchor="t" anchorCtr="0">
            <a:noAutofit/>
          </a:bodyPr>
          <a:lstStyle/>
          <a:p>
            <a:pPr marL="101600" marR="0" lvl="0" indent="0" algn="l" rtl="0">
              <a:lnSpc>
                <a:spcPct val="90000"/>
              </a:lnSpc>
              <a:spcBef>
                <a:spcPts val="400"/>
              </a:spcBef>
              <a:spcAft>
                <a:spcPts val="0"/>
              </a:spcAft>
              <a:buClr>
                <a:schemeClr val="dk1"/>
              </a:buClr>
              <a:buSzPts val="800"/>
              <a:buFont typeface="Arial"/>
              <a:buNone/>
            </a:pPr>
            <a:r>
              <a:rPr lang="en-US" sz="2000" b="0" i="0" u="none" strike="noStrike" cap="none">
                <a:solidFill>
                  <a:srgbClr val="3F3F3F"/>
                </a:solidFill>
                <a:latin typeface="Calibri"/>
                <a:ea typeface="Calibri"/>
                <a:cs typeface="Calibri"/>
                <a:sym typeface="Calibri"/>
              </a:rPr>
              <a:t>Finding the model that maximizes the likelihood of the data involves estimating the parameters of the HMM. This problem can be formulated as follows. Given a set of states </a:t>
            </a:r>
            <a:r>
              <a:rPr lang="en-US" sz="2000" b="0" i="1" u="none" strike="noStrike" cap="none">
                <a:solidFill>
                  <a:srgbClr val="000000"/>
                </a:solidFill>
                <a:latin typeface="Calibri"/>
                <a:ea typeface="Calibri"/>
                <a:cs typeface="Calibri"/>
                <a:sym typeface="Calibri"/>
              </a:rPr>
              <a:t>S</a:t>
            </a:r>
            <a:r>
              <a:rPr lang="en-US" sz="2000" b="0" i="0" u="none" strike="noStrike" cap="none">
                <a:solidFill>
                  <a:srgbClr val="3F3F3F"/>
                </a:solidFill>
                <a:latin typeface="Calibri"/>
                <a:ea typeface="Calibri"/>
                <a:cs typeface="Calibri"/>
                <a:sym typeface="Calibri"/>
              </a:rPr>
              <a:t>, an output alphabet </a:t>
            </a:r>
            <a:r>
              <a:rPr lang="en-US" sz="2000" b="0" i="0" u="none" strike="noStrike" cap="none">
                <a:solidFill>
                  <a:srgbClr val="000000"/>
                </a:solidFill>
                <a:latin typeface="Calibri"/>
                <a:ea typeface="Calibri"/>
                <a:cs typeface="Calibri"/>
                <a:sym typeface="Calibri"/>
              </a:rPr>
              <a:t>T</a:t>
            </a:r>
            <a:r>
              <a:rPr lang="en-US" sz="2000" b="0" i="0" u="none" strike="noStrike" cap="none">
                <a:solidFill>
                  <a:srgbClr val="3F3F3F"/>
                </a:solidFill>
                <a:latin typeface="Calibri"/>
                <a:ea typeface="Calibri"/>
                <a:cs typeface="Calibri"/>
                <a:sym typeface="Calibri"/>
              </a:rPr>
              <a:t> and observation </a:t>
            </a:r>
            <a:r>
              <a:rPr lang="en-US" sz="2000" b="0" i="1" u="none" strike="noStrike" cap="none">
                <a:solidFill>
                  <a:srgbClr val="000000"/>
                </a:solidFill>
                <a:latin typeface="Calibri"/>
                <a:ea typeface="Calibri"/>
                <a:cs typeface="Calibri"/>
                <a:sym typeface="Calibri"/>
              </a:rPr>
              <a:t>W</a:t>
            </a:r>
            <a:r>
              <a:rPr lang="en-US" sz="2000" b="0" i="0" u="none" strike="noStrike" cap="none">
                <a:solidFill>
                  <a:srgbClr val="3F3F3F"/>
                </a:solidFill>
                <a:latin typeface="Calibri"/>
                <a:ea typeface="Calibri"/>
                <a:cs typeface="Calibri"/>
                <a:sym typeface="Calibri"/>
              </a:rPr>
              <a:t>, compute the parameters </a:t>
            </a:r>
            <a:r>
              <a:rPr lang="en-US" sz="2000" b="0" i="1" u="none" strike="noStrike" cap="none">
                <a:solidFill>
                  <a:srgbClr val="000000"/>
                </a:solidFill>
                <a:latin typeface="Calibri"/>
                <a:ea typeface="Calibri"/>
                <a:cs typeface="Calibri"/>
                <a:sym typeface="Calibri"/>
              </a:rPr>
              <a:t>a</a:t>
            </a:r>
            <a:r>
              <a:rPr lang="en-US" sz="2000" b="0" i="0" u="none" strike="noStrike" cap="none">
                <a:solidFill>
                  <a:srgbClr val="3F3F3F"/>
                </a:solidFill>
                <a:latin typeface="Calibri"/>
                <a:ea typeface="Calibri"/>
                <a:cs typeface="Calibri"/>
                <a:sym typeface="Calibri"/>
              </a:rPr>
              <a:t> and </a:t>
            </a:r>
            <a:r>
              <a:rPr lang="en-US" sz="2000" b="0" i="0" u="none" strike="noStrike" cap="none">
                <a:solidFill>
                  <a:srgbClr val="000000"/>
                </a:solidFill>
                <a:latin typeface="Calibri"/>
                <a:ea typeface="Calibri"/>
                <a:cs typeface="Calibri"/>
                <a:sym typeface="Calibri"/>
              </a:rPr>
              <a:t>b</a:t>
            </a:r>
            <a:r>
              <a:rPr lang="en-US" sz="2000" b="0" i="0" u="none" strike="noStrike" cap="none">
                <a:solidFill>
                  <a:srgbClr val="3F3F3F"/>
                </a:solidFill>
                <a:latin typeface="Calibri"/>
                <a:ea typeface="Calibri"/>
                <a:cs typeface="Calibri"/>
                <a:sym typeface="Calibri"/>
              </a:rPr>
              <a:t> of the HMM so that the probability of the observed data is maximized:</a:t>
            </a:r>
            <a:endParaRPr/>
          </a:p>
          <a:p>
            <a:pPr marL="101600" marR="0" lvl="0" indent="0" algn="l" rtl="0">
              <a:lnSpc>
                <a:spcPct val="90000"/>
              </a:lnSpc>
              <a:spcBef>
                <a:spcPts val="400"/>
              </a:spcBef>
              <a:spcAft>
                <a:spcPts val="0"/>
              </a:spcAft>
              <a:buClr>
                <a:schemeClr val="dk1"/>
              </a:buClr>
              <a:buSzPts val="800"/>
              <a:buFont typeface="Arial"/>
              <a:buNone/>
            </a:pPr>
            <a:endParaRPr sz="2000" b="0" i="0" u="none" strike="noStrike" cap="none">
              <a:solidFill>
                <a:srgbClr val="3F3F3F"/>
              </a:solidFill>
              <a:latin typeface="Calibri"/>
              <a:ea typeface="Calibri"/>
              <a:cs typeface="Calibri"/>
              <a:sym typeface="Calibri"/>
            </a:endParaRPr>
          </a:p>
        </p:txBody>
      </p:sp>
      <p:pic>
        <p:nvPicPr>
          <p:cNvPr id="667" name="Google Shape;667;p65"/>
          <p:cNvPicPr preferRelativeResize="0"/>
          <p:nvPr/>
        </p:nvPicPr>
        <p:blipFill rotWithShape="1">
          <a:blip r:embed="rId3">
            <a:alphaModFix/>
          </a:blip>
          <a:srcRect/>
          <a:stretch/>
        </p:blipFill>
        <p:spPr>
          <a:xfrm>
            <a:off x="4583833" y="3861049"/>
            <a:ext cx="2836069" cy="328613"/>
          </a:xfrm>
          <a:prstGeom prst="rect">
            <a:avLst/>
          </a:prstGeom>
          <a:noFill/>
          <a:ln>
            <a:noFill/>
          </a:ln>
        </p:spPr>
      </p:pic>
    </p:spTree>
    <p:extLst>
      <p:ext uri="{BB962C8B-B14F-4D97-AF65-F5344CB8AC3E}">
        <p14:creationId xmlns:p14="http://schemas.microsoft.com/office/powerpoint/2010/main" val="10407745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8.xml><?xml version="1.0" encoding="utf-8"?>
<p:sld xmlns:a="http://schemas.openxmlformats.org/drawingml/2006/main" xmlns:r="http://schemas.openxmlformats.org/officeDocument/2006/relationships" xmlns:p="http://schemas.openxmlformats.org/presentationml/2006/main">
  <p:cSld>
    <p:bg>
      <p:bgPr>
        <a:solidFill>
          <a:srgbClr val="D9C49F">
            <a:alpha val="58430"/>
          </a:srgbClr>
        </a:solidFill>
        <a:effectLst/>
      </p:bgPr>
    </p:bg>
    <p:spTree>
      <p:nvGrpSpPr>
        <p:cNvPr id="1" name="Shape 672"/>
        <p:cNvGrpSpPr/>
        <p:nvPr/>
      </p:nvGrpSpPr>
      <p:grpSpPr>
        <a:xfrm>
          <a:off x="0" y="0"/>
          <a:ext cx="0" cy="0"/>
          <a:chOff x="0" y="0"/>
          <a:chExt cx="0" cy="0"/>
        </a:xfrm>
      </p:grpSpPr>
      <p:sp>
        <p:nvSpPr>
          <p:cNvPr id="673" name="Google Shape;673;p66"/>
          <p:cNvSpPr txBox="1">
            <a:spLocks noGrp="1"/>
          </p:cNvSpPr>
          <p:nvPr>
            <p:ph type="title"/>
          </p:nvPr>
        </p:nvSpPr>
        <p:spPr>
          <a:xfrm>
            <a:off x="2152650" y="365125"/>
            <a:ext cx="7886700" cy="13254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rgbClr val="75114A"/>
              </a:buClr>
              <a:buSzPts val="3700"/>
              <a:buFont typeface="Calibri"/>
              <a:buNone/>
            </a:pPr>
            <a:r>
              <a:rPr lang="en-US" sz="3700" b="0" i="0" u="none" strike="noStrike" cap="none">
                <a:solidFill>
                  <a:srgbClr val="75114A"/>
                </a:solidFill>
                <a:latin typeface="Calibri"/>
                <a:ea typeface="Calibri"/>
                <a:cs typeface="Calibri"/>
                <a:sym typeface="Calibri"/>
              </a:rPr>
              <a:t>Learning the model’s parameters</a:t>
            </a:r>
            <a:endParaRPr sz="3700" b="0" i="0" u="none" strike="noStrike" cap="none">
              <a:solidFill>
                <a:srgbClr val="75114A"/>
              </a:solidFill>
              <a:latin typeface="Calibri"/>
              <a:ea typeface="Calibri"/>
              <a:cs typeface="Calibri"/>
              <a:sym typeface="Calibri"/>
            </a:endParaRPr>
          </a:p>
        </p:txBody>
      </p:sp>
      <p:sp>
        <p:nvSpPr>
          <p:cNvPr id="674" name="Google Shape;674;p66"/>
          <p:cNvSpPr txBox="1">
            <a:spLocks noGrp="1"/>
          </p:cNvSpPr>
          <p:nvPr>
            <p:ph type="body" idx="1"/>
          </p:nvPr>
        </p:nvSpPr>
        <p:spPr>
          <a:xfrm>
            <a:off x="2152650" y="1825625"/>
            <a:ext cx="7886700" cy="3813300"/>
          </a:xfrm>
          <a:prstGeom prst="rect">
            <a:avLst/>
          </a:prstGeom>
          <a:noFill/>
          <a:ln>
            <a:noFill/>
          </a:ln>
        </p:spPr>
        <p:txBody>
          <a:bodyPr spcFirstLastPara="1" wrap="square" lIns="76200" tIns="76200" rIns="76200" bIns="76200" anchor="t" anchorCtr="0">
            <a:noAutofit/>
          </a:bodyPr>
          <a:lstStyle/>
          <a:p>
            <a:pPr marL="292100" marR="0" lvl="0" indent="-190500" algn="l" rtl="0">
              <a:lnSpc>
                <a:spcPct val="90000"/>
              </a:lnSpc>
              <a:spcBef>
                <a:spcPts val="400"/>
              </a:spcBef>
              <a:spcAft>
                <a:spcPts val="0"/>
              </a:spcAft>
              <a:buClr>
                <a:schemeClr val="dk1"/>
              </a:buClr>
              <a:buSzPts val="800"/>
              <a:buFont typeface="Arial"/>
              <a:buNone/>
            </a:pPr>
            <a:r>
              <a:rPr lang="en-US" sz="2300" b="0" i="0" u="none" strike="noStrike" cap="none">
                <a:solidFill>
                  <a:srgbClr val="3F3F3F"/>
                </a:solidFill>
                <a:latin typeface="Calibri"/>
                <a:ea typeface="Calibri"/>
                <a:cs typeface="Calibri"/>
                <a:sym typeface="Calibri"/>
              </a:rPr>
              <a:t>                                                            </a:t>
            </a:r>
            <a:endParaRPr sz="2300" b="0" i="0" u="none" strike="noStrike" cap="none">
              <a:solidFill>
                <a:srgbClr val="3F3F3F"/>
              </a:solidFill>
              <a:latin typeface="Calibri"/>
              <a:ea typeface="Calibri"/>
              <a:cs typeface="Calibri"/>
              <a:sym typeface="Calibri"/>
            </a:endParaRPr>
          </a:p>
          <a:p>
            <a:pPr marL="101600" marR="0" lvl="0" indent="0" algn="l" rtl="0">
              <a:lnSpc>
                <a:spcPct val="90000"/>
              </a:lnSpc>
              <a:spcBef>
                <a:spcPts val="400"/>
              </a:spcBef>
              <a:spcAft>
                <a:spcPts val="0"/>
              </a:spcAft>
              <a:buClr>
                <a:schemeClr val="dk1"/>
              </a:buClr>
              <a:buSzPts val="800"/>
              <a:buFont typeface="Arial"/>
              <a:buNone/>
            </a:pPr>
            <a:r>
              <a:rPr lang="en-US" sz="2000" b="0" i="0" u="none" strike="noStrike" cap="none">
                <a:solidFill>
                  <a:srgbClr val="3F3F3F"/>
                </a:solidFill>
                <a:latin typeface="Calibri"/>
                <a:ea typeface="Calibri"/>
                <a:cs typeface="Calibri"/>
                <a:sym typeface="Calibri"/>
              </a:rPr>
              <a:t>There is no known analytic method to select the μ that maximizes the above formula.</a:t>
            </a:r>
            <a:endParaRPr sz="2000" b="0" i="0" u="none" strike="noStrike" cap="none">
              <a:solidFill>
                <a:srgbClr val="3F3F3F"/>
              </a:solidFill>
              <a:latin typeface="Calibri"/>
              <a:ea typeface="Calibri"/>
              <a:cs typeface="Calibri"/>
              <a:sym typeface="Calibri"/>
            </a:endParaRPr>
          </a:p>
          <a:p>
            <a:pPr marL="101600" marR="0" lvl="0" indent="0" algn="l" rtl="0">
              <a:lnSpc>
                <a:spcPct val="90000"/>
              </a:lnSpc>
              <a:spcBef>
                <a:spcPts val="400"/>
              </a:spcBef>
              <a:spcAft>
                <a:spcPts val="0"/>
              </a:spcAft>
              <a:buClr>
                <a:schemeClr val="dk1"/>
              </a:buClr>
              <a:buSzPts val="800"/>
              <a:buFont typeface="Arial"/>
              <a:buNone/>
            </a:pPr>
            <a:r>
              <a:rPr lang="en-US" sz="2000" b="0" i="0" u="none" strike="noStrike" cap="none">
                <a:solidFill>
                  <a:srgbClr val="3F3F3F"/>
                </a:solidFill>
                <a:latin typeface="Calibri"/>
                <a:ea typeface="Calibri"/>
                <a:cs typeface="Calibri"/>
                <a:sym typeface="Calibri"/>
              </a:rPr>
              <a:t>We can use an iterative hill-climbing algorithm known as the</a:t>
            </a:r>
            <a:r>
              <a:rPr lang="en-US" sz="2000" b="1" i="0" u="none" strike="noStrike" cap="none">
                <a:solidFill>
                  <a:srgbClr val="3F3F3F"/>
                </a:solidFill>
                <a:latin typeface="Calibri"/>
                <a:ea typeface="Calibri"/>
                <a:cs typeface="Calibri"/>
                <a:sym typeface="Calibri"/>
              </a:rPr>
              <a:t> Baum-Welch algorithm</a:t>
            </a:r>
            <a:r>
              <a:rPr lang="en-US" sz="2000" b="0" i="0" u="none" strike="noStrike" cap="none">
                <a:solidFill>
                  <a:srgbClr val="3F3F3F"/>
                </a:solidFill>
                <a:latin typeface="Calibri"/>
                <a:ea typeface="Calibri"/>
                <a:cs typeface="Calibri"/>
                <a:sym typeface="Calibri"/>
              </a:rPr>
              <a:t> that is a special case of the so called </a:t>
            </a:r>
            <a:r>
              <a:rPr lang="en-US" sz="2000" b="1" i="0" u="none" strike="noStrike" cap="none">
                <a:solidFill>
                  <a:srgbClr val="3F3F3F"/>
                </a:solidFill>
                <a:latin typeface="Calibri"/>
                <a:ea typeface="Calibri"/>
                <a:cs typeface="Calibri"/>
                <a:sym typeface="Calibri"/>
              </a:rPr>
              <a:t>Expectation-Maximization</a:t>
            </a:r>
            <a:r>
              <a:rPr lang="en-US" sz="2000" b="0" i="0" u="none" strike="noStrike" cap="none">
                <a:solidFill>
                  <a:srgbClr val="3F3F3F"/>
                </a:solidFill>
                <a:latin typeface="Calibri"/>
                <a:ea typeface="Calibri"/>
                <a:cs typeface="Calibri"/>
                <a:sym typeface="Calibri"/>
              </a:rPr>
              <a:t> algorithm.</a:t>
            </a: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rgbClr val="3F3F3F"/>
              </a:buClr>
              <a:buSzPts val="2300"/>
              <a:buFont typeface="Arial"/>
              <a:buNone/>
            </a:pPr>
            <a:endParaRPr sz="2300" b="0"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4807793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9.xml><?xml version="1.0" encoding="utf-8"?>
<p:sld xmlns:a="http://schemas.openxmlformats.org/drawingml/2006/main" xmlns:r="http://schemas.openxmlformats.org/officeDocument/2006/relationships" xmlns:p="http://schemas.openxmlformats.org/presentationml/2006/main">
  <p:cSld>
    <p:bg>
      <p:bgPr>
        <a:solidFill>
          <a:srgbClr val="D9C49F">
            <a:alpha val="58430"/>
          </a:srgbClr>
        </a:solidFill>
        <a:effectLst/>
      </p:bgPr>
    </p:bg>
    <p:spTree>
      <p:nvGrpSpPr>
        <p:cNvPr id="1" name="Shape 679"/>
        <p:cNvGrpSpPr/>
        <p:nvPr/>
      </p:nvGrpSpPr>
      <p:grpSpPr>
        <a:xfrm>
          <a:off x="0" y="0"/>
          <a:ext cx="0" cy="0"/>
          <a:chOff x="0" y="0"/>
          <a:chExt cx="0" cy="0"/>
        </a:xfrm>
      </p:grpSpPr>
      <p:sp>
        <p:nvSpPr>
          <p:cNvPr id="680" name="Google Shape;680;p67"/>
          <p:cNvSpPr txBox="1">
            <a:spLocks noGrp="1"/>
          </p:cNvSpPr>
          <p:nvPr>
            <p:ph type="title"/>
          </p:nvPr>
        </p:nvSpPr>
        <p:spPr>
          <a:xfrm>
            <a:off x="2152650" y="365125"/>
            <a:ext cx="7886700" cy="13254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rgbClr val="75114A"/>
              </a:buClr>
              <a:buSzPts val="3700"/>
              <a:buFont typeface="Calibri"/>
              <a:buNone/>
            </a:pPr>
            <a:r>
              <a:rPr lang="en-US" sz="3700" b="0" i="0" u="none" strike="noStrike" cap="none">
                <a:solidFill>
                  <a:srgbClr val="75114A"/>
                </a:solidFill>
                <a:latin typeface="Calibri"/>
                <a:ea typeface="Calibri"/>
                <a:cs typeface="Calibri"/>
                <a:sym typeface="Calibri"/>
              </a:rPr>
              <a:t>Expectation-Maximization Algorithm</a:t>
            </a:r>
            <a:endParaRPr sz="3700" b="0" i="0" u="none" strike="noStrike" cap="none">
              <a:solidFill>
                <a:srgbClr val="75114A"/>
              </a:solidFill>
              <a:latin typeface="Calibri"/>
              <a:ea typeface="Calibri"/>
              <a:cs typeface="Calibri"/>
              <a:sym typeface="Calibri"/>
            </a:endParaRPr>
          </a:p>
        </p:txBody>
      </p:sp>
      <p:sp>
        <p:nvSpPr>
          <p:cNvPr id="681" name="Google Shape;681;p67"/>
          <p:cNvSpPr txBox="1">
            <a:spLocks noGrp="1"/>
          </p:cNvSpPr>
          <p:nvPr>
            <p:ph type="body" idx="1"/>
          </p:nvPr>
        </p:nvSpPr>
        <p:spPr>
          <a:xfrm>
            <a:off x="2152650" y="1825625"/>
            <a:ext cx="7886700" cy="3813300"/>
          </a:xfrm>
          <a:prstGeom prst="rect">
            <a:avLst/>
          </a:prstGeom>
          <a:noFill/>
          <a:ln>
            <a:noFill/>
          </a:ln>
        </p:spPr>
        <p:txBody>
          <a:bodyPr spcFirstLastPara="1" wrap="square" lIns="76200" tIns="76200" rIns="76200" bIns="76200" anchor="t" anchorCtr="0">
            <a:noAutofit/>
          </a:bodyPr>
          <a:lstStyle/>
          <a:p>
            <a:pPr marL="101600" marR="0" lvl="0" indent="0" algn="l" rtl="0">
              <a:lnSpc>
                <a:spcPct val="90000"/>
              </a:lnSpc>
              <a:spcBef>
                <a:spcPts val="4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Chicken and egg problem: To estimate the model we need counts of random variables that we can not directly observe.</a:t>
            </a: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rgbClr val="3F3F3F"/>
              </a:buClr>
              <a:buSzPts val="2300"/>
              <a:buFont typeface="Arial"/>
              <a:buNone/>
            </a:pP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chemeClr val="dk1"/>
              </a:buClr>
              <a:buSzPts val="800"/>
              <a:buFont typeface="Arial"/>
              <a:buNone/>
            </a:pPr>
            <a:r>
              <a:rPr lang="en-US" sz="2000" b="0" i="0" u="none" strike="noStrike" cap="none">
                <a:solidFill>
                  <a:srgbClr val="3F3F3F"/>
                </a:solidFill>
                <a:latin typeface="Calibri"/>
                <a:ea typeface="Calibri"/>
                <a:cs typeface="Calibri"/>
                <a:sym typeface="Calibri"/>
              </a:rPr>
              <a:t>The E-M Algorithm applies the following procedure:</a:t>
            </a: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chemeClr val="dk1"/>
              </a:buClr>
              <a:buSzPts val="800"/>
              <a:buFont typeface="Arial"/>
              <a:buNone/>
            </a:pPr>
            <a:endParaRPr sz="2000" b="0" i="0" u="none" strike="noStrike" cap="none">
              <a:solidFill>
                <a:srgbClr val="3F3F3F"/>
              </a:solidFill>
              <a:latin typeface="Calibri"/>
              <a:ea typeface="Calibri"/>
              <a:cs typeface="Calibri"/>
              <a:sym typeface="Calibri"/>
            </a:endParaRPr>
          </a:p>
          <a:p>
            <a:pPr marL="381000" marR="0" lvl="0" indent="-285750" algn="l" rtl="0">
              <a:lnSpc>
                <a:spcPct val="90000"/>
              </a:lnSpc>
              <a:spcBef>
                <a:spcPts val="400"/>
              </a:spcBef>
              <a:spcAft>
                <a:spcPts val="0"/>
              </a:spcAft>
              <a:buClr>
                <a:srgbClr val="3F3F3F"/>
              </a:buClr>
              <a:buSzPts val="1700"/>
              <a:buFont typeface="Arial"/>
              <a:buAutoNum type="arabicPeriod"/>
            </a:pPr>
            <a:r>
              <a:rPr lang="en-US" sz="2000" b="0" i="0" u="none" strike="noStrike" cap="none">
                <a:solidFill>
                  <a:srgbClr val="3F3F3F"/>
                </a:solidFill>
                <a:latin typeface="Calibri"/>
                <a:ea typeface="Calibri"/>
                <a:cs typeface="Calibri"/>
                <a:sym typeface="Calibri"/>
              </a:rPr>
              <a:t>Initialize the model</a:t>
            </a:r>
            <a:endParaRPr sz="2000" b="0" i="0" u="none" strike="noStrike" cap="none">
              <a:solidFill>
                <a:srgbClr val="3F3F3F"/>
              </a:solidFill>
              <a:latin typeface="Calibri"/>
              <a:ea typeface="Calibri"/>
              <a:cs typeface="Calibri"/>
              <a:sym typeface="Calibri"/>
            </a:endParaRPr>
          </a:p>
          <a:p>
            <a:pPr marL="381000" marR="0" lvl="0" indent="-285750" algn="l" rtl="0">
              <a:lnSpc>
                <a:spcPct val="90000"/>
              </a:lnSpc>
              <a:spcBef>
                <a:spcPts val="0"/>
              </a:spcBef>
              <a:spcAft>
                <a:spcPts val="0"/>
              </a:spcAft>
              <a:buClr>
                <a:srgbClr val="3F3F3F"/>
              </a:buClr>
              <a:buSzPts val="1700"/>
              <a:buFont typeface="Arial"/>
              <a:buAutoNum type="arabicPeriod"/>
            </a:pPr>
            <a:r>
              <a:rPr lang="en-US" sz="2000" b="0" i="0" u="none" strike="noStrike" cap="none">
                <a:solidFill>
                  <a:srgbClr val="3F3F3F"/>
                </a:solidFill>
                <a:latin typeface="Calibri"/>
                <a:ea typeface="Calibri"/>
                <a:cs typeface="Calibri"/>
                <a:sym typeface="Calibri"/>
              </a:rPr>
              <a:t>Estimate the counts</a:t>
            </a:r>
            <a:endParaRPr sz="2000" b="0" i="0" u="none" strike="noStrike" cap="none">
              <a:solidFill>
                <a:srgbClr val="3F3F3F"/>
              </a:solidFill>
              <a:latin typeface="Calibri"/>
              <a:ea typeface="Calibri"/>
              <a:cs typeface="Calibri"/>
              <a:sym typeface="Calibri"/>
            </a:endParaRPr>
          </a:p>
          <a:p>
            <a:pPr marL="381000" marR="0" lvl="0" indent="-285750" algn="l" rtl="0">
              <a:lnSpc>
                <a:spcPct val="90000"/>
              </a:lnSpc>
              <a:spcBef>
                <a:spcPts val="0"/>
              </a:spcBef>
              <a:spcAft>
                <a:spcPts val="0"/>
              </a:spcAft>
              <a:buClr>
                <a:srgbClr val="3F3F3F"/>
              </a:buClr>
              <a:buSzPts val="1700"/>
              <a:buFont typeface="Arial"/>
              <a:buAutoNum type="arabicPeriod"/>
            </a:pPr>
            <a:r>
              <a:rPr lang="en-US" sz="2000" b="0" i="0" u="none" strike="noStrike" cap="none">
                <a:solidFill>
                  <a:srgbClr val="3F3F3F"/>
                </a:solidFill>
                <a:latin typeface="Calibri"/>
                <a:ea typeface="Calibri"/>
                <a:cs typeface="Calibri"/>
                <a:sym typeface="Calibri"/>
              </a:rPr>
              <a:t>Re-compute the model given the estimated counts</a:t>
            </a:r>
            <a:endParaRPr sz="2000" b="0" i="0" u="none" strike="noStrike" cap="none">
              <a:solidFill>
                <a:srgbClr val="3F3F3F"/>
              </a:solidFill>
              <a:latin typeface="Calibri"/>
              <a:ea typeface="Calibri"/>
              <a:cs typeface="Calibri"/>
              <a:sym typeface="Calibri"/>
            </a:endParaRPr>
          </a:p>
          <a:p>
            <a:pPr marL="381000" marR="0" lvl="0" indent="-285750" algn="l" rtl="0">
              <a:lnSpc>
                <a:spcPct val="90000"/>
              </a:lnSpc>
              <a:spcBef>
                <a:spcPts val="0"/>
              </a:spcBef>
              <a:spcAft>
                <a:spcPts val="0"/>
              </a:spcAft>
              <a:buClr>
                <a:srgbClr val="3F3F3F"/>
              </a:buClr>
              <a:buSzPts val="1700"/>
              <a:buFont typeface="Arial"/>
              <a:buAutoNum type="arabicPeriod"/>
            </a:pPr>
            <a:r>
              <a:rPr lang="en-US" sz="2000" b="0" i="0" u="none" strike="noStrike" cap="none">
                <a:solidFill>
                  <a:srgbClr val="3F3F3F"/>
                </a:solidFill>
                <a:latin typeface="Calibri"/>
                <a:ea typeface="Calibri"/>
                <a:cs typeface="Calibri"/>
                <a:sym typeface="Calibri"/>
              </a:rPr>
              <a:t>Repeat 2 and 3 until convergence</a:t>
            </a: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chemeClr val="dk1"/>
              </a:buClr>
              <a:buSzPts val="800"/>
              <a:buFont typeface="Arial"/>
              <a:buNone/>
            </a:pPr>
            <a:endParaRPr sz="23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rgbClr val="3F3F3F"/>
              </a:buClr>
              <a:buSzPts val="2300"/>
              <a:buFont typeface="Arial"/>
              <a:buNone/>
            </a:pPr>
            <a:endParaRPr sz="2300" b="0"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30423563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5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Lexical </a:t>
            </a:r>
            <a:r>
              <a:rPr lang="en-IE" sz="4400" b="0" i="0" u="none" strike="noStrike" cap="none">
                <a:solidFill>
                  <a:srgbClr val="75114A"/>
                </a:solidFill>
                <a:latin typeface="Calibri"/>
                <a:ea typeface="Calibri"/>
                <a:cs typeface="Calibri"/>
                <a:sym typeface="Calibri"/>
              </a:rPr>
              <a:t>Ambiguity </a:t>
            </a:r>
            <a:endParaRPr/>
          </a:p>
        </p:txBody>
      </p:sp>
      <p:pic>
        <p:nvPicPr>
          <p:cNvPr id="670" name="Google Shape;670;p58" descr="http://vignette1.wikia.nocookie.net/nation/images/9/98/Grassy_river_bank.jpeg/revision/latest?cb=20111223004404"/>
          <p:cNvPicPr preferRelativeResize="0"/>
          <p:nvPr/>
        </p:nvPicPr>
        <p:blipFill rotWithShape="1">
          <a:blip r:embed="rId3">
            <a:alphaModFix/>
          </a:blip>
          <a:srcRect/>
          <a:stretch/>
        </p:blipFill>
        <p:spPr>
          <a:xfrm>
            <a:off x="6168008" y="1885972"/>
            <a:ext cx="3744416" cy="2808998"/>
          </a:xfrm>
          <a:prstGeom prst="rect">
            <a:avLst/>
          </a:prstGeom>
          <a:noFill/>
          <a:ln>
            <a:noFill/>
          </a:ln>
        </p:spPr>
      </p:pic>
      <p:pic>
        <p:nvPicPr>
          <p:cNvPr id="671" name="Google Shape;671;p58" descr="Image result for bank"/>
          <p:cNvPicPr preferRelativeResize="0"/>
          <p:nvPr/>
        </p:nvPicPr>
        <p:blipFill rotWithShape="1">
          <a:blip r:embed="rId4">
            <a:alphaModFix/>
          </a:blip>
          <a:srcRect/>
          <a:stretch/>
        </p:blipFill>
        <p:spPr>
          <a:xfrm>
            <a:off x="2063552" y="1891680"/>
            <a:ext cx="3736002" cy="2803290"/>
          </a:xfrm>
          <a:prstGeom prst="rect">
            <a:avLst/>
          </a:prstGeom>
          <a:noFill/>
          <a:ln>
            <a:noFill/>
          </a:ln>
        </p:spPr>
      </p:pic>
      <p:sp>
        <p:nvSpPr>
          <p:cNvPr id="672" name="Google Shape;672;p58"/>
          <p:cNvSpPr txBox="1"/>
          <p:nvPr/>
        </p:nvSpPr>
        <p:spPr>
          <a:xfrm>
            <a:off x="3922050" y="4912450"/>
            <a:ext cx="39555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2400" i="1" u="none" strike="noStrike" cap="none">
                <a:solidFill>
                  <a:schemeClr val="dk1"/>
                </a:solidFill>
                <a:latin typeface="Calibri"/>
                <a:ea typeface="Calibri"/>
                <a:cs typeface="Calibri"/>
                <a:sym typeface="Calibri"/>
              </a:rPr>
              <a:t>savings </a:t>
            </a:r>
            <a:r>
              <a:rPr lang="en-IE" sz="2400" b="1" i="1" u="none" strike="noStrike" cap="none">
                <a:solidFill>
                  <a:schemeClr val="dk1"/>
                </a:solidFill>
                <a:latin typeface="Calibri"/>
                <a:ea typeface="Calibri"/>
                <a:cs typeface="Calibri"/>
                <a:sym typeface="Calibri"/>
              </a:rPr>
              <a:t>bank </a:t>
            </a:r>
            <a:r>
              <a:rPr lang="en-IE" sz="2400" i="1" u="none" strike="noStrike" cap="none">
                <a:solidFill>
                  <a:schemeClr val="dk1"/>
                </a:solidFill>
                <a:latin typeface="Calibri"/>
                <a:ea typeface="Calibri"/>
                <a:cs typeface="Calibri"/>
                <a:sym typeface="Calibri"/>
              </a:rPr>
              <a:t>  vs.   river </a:t>
            </a:r>
            <a:r>
              <a:rPr lang="en-IE" sz="2400" b="1" i="1" u="none" strike="noStrike" cap="none">
                <a:solidFill>
                  <a:schemeClr val="dk1"/>
                </a:solidFill>
                <a:latin typeface="Calibri"/>
                <a:ea typeface="Calibri"/>
                <a:cs typeface="Calibri"/>
                <a:sym typeface="Calibri"/>
              </a:rPr>
              <a:t>bank</a:t>
            </a:r>
            <a:endParaRPr sz="2400" b="1" i="1">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0.xml><?xml version="1.0" encoding="utf-8"?>
<p:sld xmlns:a="http://schemas.openxmlformats.org/drawingml/2006/main" xmlns:r="http://schemas.openxmlformats.org/officeDocument/2006/relationships" xmlns:p="http://schemas.openxmlformats.org/presentationml/2006/main">
  <p:cSld>
    <p:bg>
      <p:bgPr>
        <a:solidFill>
          <a:srgbClr val="D9C49F">
            <a:alpha val="58430"/>
          </a:srgbClr>
        </a:solidFill>
        <a:effectLst/>
      </p:bgPr>
    </p:bg>
    <p:spTree>
      <p:nvGrpSpPr>
        <p:cNvPr id="1" name="Shape 686"/>
        <p:cNvGrpSpPr/>
        <p:nvPr/>
      </p:nvGrpSpPr>
      <p:grpSpPr>
        <a:xfrm>
          <a:off x="0" y="0"/>
          <a:ext cx="0" cy="0"/>
          <a:chOff x="0" y="0"/>
          <a:chExt cx="0" cy="0"/>
        </a:xfrm>
      </p:grpSpPr>
      <p:sp>
        <p:nvSpPr>
          <p:cNvPr id="687" name="Google Shape;687;p68"/>
          <p:cNvSpPr txBox="1">
            <a:spLocks noGrp="1"/>
          </p:cNvSpPr>
          <p:nvPr>
            <p:ph type="title"/>
          </p:nvPr>
        </p:nvSpPr>
        <p:spPr>
          <a:xfrm>
            <a:off x="2152650" y="365125"/>
            <a:ext cx="7886700" cy="13254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rgbClr val="75114A"/>
              </a:buClr>
              <a:buSzPts val="3700"/>
              <a:buFont typeface="Calibri"/>
              <a:buNone/>
            </a:pPr>
            <a:r>
              <a:rPr lang="en-US" sz="3700" b="0" i="0" u="none" strike="noStrike" cap="none">
                <a:solidFill>
                  <a:srgbClr val="75114A"/>
                </a:solidFill>
                <a:latin typeface="Calibri"/>
                <a:ea typeface="Calibri"/>
                <a:cs typeface="Calibri"/>
                <a:sym typeface="Calibri"/>
              </a:rPr>
              <a:t>Baum-Welch Algorithm</a:t>
            </a:r>
            <a:endParaRPr sz="3700" b="0" i="0" u="none" strike="noStrike" cap="none">
              <a:solidFill>
                <a:srgbClr val="75114A"/>
              </a:solidFill>
              <a:latin typeface="Calibri"/>
              <a:ea typeface="Calibri"/>
              <a:cs typeface="Calibri"/>
              <a:sym typeface="Calibri"/>
            </a:endParaRPr>
          </a:p>
        </p:txBody>
      </p:sp>
      <p:sp>
        <p:nvSpPr>
          <p:cNvPr id="688" name="Google Shape;688;p68"/>
          <p:cNvSpPr txBox="1">
            <a:spLocks noGrp="1"/>
          </p:cNvSpPr>
          <p:nvPr>
            <p:ph type="body" idx="1"/>
          </p:nvPr>
        </p:nvSpPr>
        <p:spPr>
          <a:xfrm>
            <a:off x="2152650" y="1825625"/>
            <a:ext cx="7886700" cy="3813300"/>
          </a:xfrm>
          <a:prstGeom prst="rect">
            <a:avLst/>
          </a:prstGeom>
          <a:noFill/>
          <a:ln>
            <a:noFill/>
          </a:ln>
        </p:spPr>
        <p:txBody>
          <a:bodyPr spcFirstLastPara="1" wrap="square" lIns="76200" tIns="76200" rIns="76200" bIns="76200" anchor="t" anchorCtr="0">
            <a:noAutofit/>
          </a:bodyPr>
          <a:lstStyle/>
          <a:p>
            <a:pPr marL="101600" marR="0" lvl="0" indent="0" algn="l" rtl="0">
              <a:lnSpc>
                <a:spcPct val="90000"/>
              </a:lnSpc>
              <a:spcBef>
                <a:spcPts val="400"/>
              </a:spcBef>
              <a:spcAft>
                <a:spcPts val="0"/>
              </a:spcAft>
              <a:buClr>
                <a:schemeClr val="dk1"/>
              </a:buClr>
              <a:buSzPts val="800"/>
              <a:buFont typeface="Arial"/>
              <a:buNone/>
            </a:pPr>
            <a:r>
              <a:rPr lang="en-US" sz="2000" b="0" i="0" u="none" strike="noStrike" cap="none">
                <a:solidFill>
                  <a:srgbClr val="3F3F3F"/>
                </a:solidFill>
                <a:latin typeface="Calibri"/>
                <a:ea typeface="Calibri"/>
                <a:cs typeface="Calibri"/>
                <a:sym typeface="Calibri"/>
              </a:rPr>
              <a:t>Recall our previous definition of forward and backward variables, and let</a:t>
            </a:r>
            <a:endParaRPr sz="2000" b="0" i="0" u="none" strike="noStrike" cap="none">
              <a:solidFill>
                <a:srgbClr val="3F3F3F"/>
              </a:solidFill>
              <a:latin typeface="Calibri"/>
              <a:ea typeface="Calibri"/>
              <a:cs typeface="Calibri"/>
              <a:sym typeface="Calibri"/>
            </a:endParaRPr>
          </a:p>
          <a:p>
            <a:pPr marL="101600" marR="0" lvl="0" indent="0" algn="l" rtl="0">
              <a:lnSpc>
                <a:spcPct val="90000"/>
              </a:lnSpc>
              <a:spcBef>
                <a:spcPts val="400"/>
              </a:spcBef>
              <a:spcAft>
                <a:spcPts val="0"/>
              </a:spcAft>
              <a:buClr>
                <a:schemeClr val="dk1"/>
              </a:buClr>
              <a:buSzPts val="800"/>
              <a:buFont typeface="Arial"/>
              <a:buNone/>
            </a:pPr>
            <a:endParaRPr sz="2000" b="0" i="0" u="none" strike="noStrike" cap="none">
              <a:solidFill>
                <a:srgbClr val="3F3F3F"/>
              </a:solidFill>
              <a:latin typeface="Calibri"/>
              <a:ea typeface="Calibri"/>
              <a:cs typeface="Calibri"/>
              <a:sym typeface="Calibri"/>
            </a:endParaRPr>
          </a:p>
          <a:p>
            <a:pPr marL="101600" marR="0" lvl="0" indent="0" algn="l" rtl="0">
              <a:lnSpc>
                <a:spcPct val="90000"/>
              </a:lnSpc>
              <a:spcBef>
                <a:spcPts val="400"/>
              </a:spcBef>
              <a:spcAft>
                <a:spcPts val="0"/>
              </a:spcAft>
              <a:buClr>
                <a:srgbClr val="3F3F3F"/>
              </a:buClr>
              <a:buSzPts val="2300"/>
              <a:buFont typeface="Arial"/>
              <a:buNone/>
            </a:pPr>
            <a:endParaRPr sz="2000" b="0" i="0" u="none" strike="noStrike" cap="none">
              <a:solidFill>
                <a:srgbClr val="3F3F3F"/>
              </a:solidFill>
              <a:latin typeface="Calibri"/>
              <a:ea typeface="Calibri"/>
              <a:cs typeface="Calibri"/>
              <a:sym typeface="Calibri"/>
            </a:endParaRPr>
          </a:p>
          <a:p>
            <a:pPr marL="101600" marR="0" lvl="0" indent="0" algn="l" rtl="0">
              <a:lnSpc>
                <a:spcPct val="90000"/>
              </a:lnSpc>
              <a:spcBef>
                <a:spcPts val="400"/>
              </a:spcBef>
              <a:spcAft>
                <a:spcPts val="0"/>
              </a:spcAft>
              <a:buClr>
                <a:srgbClr val="3F3F3F"/>
              </a:buClr>
              <a:buSzPts val="2300"/>
              <a:buFont typeface="Arial"/>
              <a:buNone/>
            </a:pPr>
            <a:endParaRPr sz="2000" b="0" i="0" u="none" strike="noStrike" cap="none">
              <a:solidFill>
                <a:srgbClr val="3F3F3F"/>
              </a:solidFill>
              <a:latin typeface="Calibri"/>
              <a:ea typeface="Calibri"/>
              <a:cs typeface="Calibri"/>
              <a:sym typeface="Calibri"/>
            </a:endParaRPr>
          </a:p>
          <a:p>
            <a:pPr marL="101600" marR="0" lvl="0" indent="0" algn="l" rtl="0">
              <a:lnSpc>
                <a:spcPct val="90000"/>
              </a:lnSpc>
              <a:spcBef>
                <a:spcPts val="400"/>
              </a:spcBef>
              <a:spcAft>
                <a:spcPts val="0"/>
              </a:spcAft>
              <a:buClr>
                <a:schemeClr val="dk1"/>
              </a:buClr>
              <a:buSzPts val="800"/>
              <a:buFont typeface="Arial"/>
              <a:buNone/>
            </a:pPr>
            <a:r>
              <a:rPr lang="en-US" sz="2000" b="0" i="0" u="none" strike="noStrike" cap="none">
                <a:solidFill>
                  <a:srgbClr val="3F3F3F"/>
                </a:solidFill>
                <a:latin typeface="Calibri"/>
                <a:ea typeface="Calibri"/>
                <a:cs typeface="Calibri"/>
                <a:sym typeface="Calibri"/>
              </a:rPr>
              <a:t>(Probability of each state)</a:t>
            </a:r>
            <a:endParaRPr sz="2000" b="0" i="0" u="none" strike="noStrike" cap="none">
              <a:solidFill>
                <a:srgbClr val="3F3F3F"/>
              </a:solidFill>
              <a:latin typeface="Calibri"/>
              <a:ea typeface="Calibri"/>
              <a:cs typeface="Calibri"/>
              <a:sym typeface="Calibri"/>
            </a:endParaRPr>
          </a:p>
          <a:p>
            <a:pPr marL="101600" marR="0" lvl="0" indent="0" algn="l" rtl="0">
              <a:lnSpc>
                <a:spcPct val="90000"/>
              </a:lnSpc>
              <a:spcBef>
                <a:spcPts val="400"/>
              </a:spcBef>
              <a:spcAft>
                <a:spcPts val="0"/>
              </a:spcAft>
              <a:buClr>
                <a:schemeClr val="dk1"/>
              </a:buClr>
              <a:buSzPts val="800"/>
              <a:buFont typeface="Arial"/>
              <a:buNone/>
            </a:pPr>
            <a:endParaRPr sz="2000" b="0" i="0" u="none" strike="noStrike" cap="none">
              <a:solidFill>
                <a:srgbClr val="3F3F3F"/>
              </a:solidFill>
              <a:latin typeface="Calibri"/>
              <a:ea typeface="Calibri"/>
              <a:cs typeface="Calibri"/>
              <a:sym typeface="Calibri"/>
            </a:endParaRPr>
          </a:p>
          <a:p>
            <a:pPr marL="101600" marR="0" lvl="0" indent="0" algn="l" rtl="0">
              <a:lnSpc>
                <a:spcPct val="90000"/>
              </a:lnSpc>
              <a:spcBef>
                <a:spcPts val="400"/>
              </a:spcBef>
              <a:spcAft>
                <a:spcPts val="0"/>
              </a:spcAft>
              <a:buClr>
                <a:srgbClr val="3F3F3F"/>
              </a:buClr>
              <a:buSzPts val="2300"/>
              <a:buFont typeface="Arial"/>
              <a:buNone/>
            </a:pPr>
            <a:endParaRPr sz="2000" b="0" i="0" u="none" strike="noStrike" cap="none">
              <a:solidFill>
                <a:srgbClr val="3F3F3F"/>
              </a:solidFill>
              <a:latin typeface="Calibri"/>
              <a:ea typeface="Calibri"/>
              <a:cs typeface="Calibri"/>
              <a:sym typeface="Calibri"/>
            </a:endParaRPr>
          </a:p>
          <a:p>
            <a:pPr marL="101600" marR="0" lvl="0" indent="0" algn="l" rtl="0">
              <a:lnSpc>
                <a:spcPct val="90000"/>
              </a:lnSpc>
              <a:spcBef>
                <a:spcPts val="400"/>
              </a:spcBef>
              <a:spcAft>
                <a:spcPts val="0"/>
              </a:spcAft>
              <a:buClr>
                <a:srgbClr val="3F3F3F"/>
              </a:buClr>
              <a:buSzPts val="2300"/>
              <a:buFont typeface="Arial"/>
              <a:buNone/>
            </a:pPr>
            <a:endParaRPr sz="2000" b="0" i="0" u="none" strike="noStrike" cap="none">
              <a:solidFill>
                <a:srgbClr val="3F3F3F"/>
              </a:solidFill>
              <a:latin typeface="Calibri"/>
              <a:ea typeface="Calibri"/>
              <a:cs typeface="Calibri"/>
              <a:sym typeface="Calibri"/>
            </a:endParaRPr>
          </a:p>
          <a:p>
            <a:pPr marL="101600" marR="0" lvl="0" indent="0" algn="l" rtl="0">
              <a:lnSpc>
                <a:spcPct val="90000"/>
              </a:lnSpc>
              <a:spcBef>
                <a:spcPts val="400"/>
              </a:spcBef>
              <a:spcAft>
                <a:spcPts val="0"/>
              </a:spcAft>
              <a:buClr>
                <a:schemeClr val="dk1"/>
              </a:buClr>
              <a:buSzPts val="800"/>
              <a:buFont typeface="Arial"/>
              <a:buNone/>
            </a:pPr>
            <a:r>
              <a:rPr lang="en-US" sz="2000" b="0" i="0" u="none" strike="noStrike" cap="none">
                <a:solidFill>
                  <a:srgbClr val="3F3F3F"/>
                </a:solidFill>
                <a:latin typeface="Calibri"/>
                <a:ea typeface="Calibri"/>
                <a:cs typeface="Calibri"/>
                <a:sym typeface="Calibri"/>
              </a:rPr>
              <a:t>(Transition probability)</a:t>
            </a: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chemeClr val="dk1"/>
              </a:buClr>
              <a:buSzPts val="800"/>
              <a:buFont typeface="Arial"/>
              <a:buNone/>
            </a:pPr>
            <a:endParaRPr sz="2300" b="0" i="0" u="none" strike="noStrike" cap="none">
              <a:solidFill>
                <a:srgbClr val="3F3F3F"/>
              </a:solidFill>
              <a:latin typeface="Calibri"/>
              <a:ea typeface="Calibri"/>
              <a:cs typeface="Calibri"/>
              <a:sym typeface="Calibri"/>
            </a:endParaRPr>
          </a:p>
          <a:p>
            <a:pPr marL="101600" marR="0" lvl="0" indent="0" algn="l" rtl="0">
              <a:lnSpc>
                <a:spcPct val="90000"/>
              </a:lnSpc>
              <a:spcBef>
                <a:spcPts val="400"/>
              </a:spcBef>
              <a:spcAft>
                <a:spcPts val="0"/>
              </a:spcAft>
              <a:buClr>
                <a:schemeClr val="dk1"/>
              </a:buClr>
              <a:buSzPts val="800"/>
              <a:buFont typeface="Arial"/>
              <a:buNone/>
            </a:pPr>
            <a:endParaRPr sz="23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chemeClr val="dk1"/>
              </a:buClr>
              <a:buSzPts val="800"/>
              <a:buFont typeface="Arial"/>
              <a:buNone/>
            </a:pPr>
            <a:endParaRPr sz="23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chemeClr val="dk1"/>
              </a:buClr>
              <a:buSzPts val="800"/>
              <a:buFont typeface="Arial"/>
              <a:buNone/>
            </a:pPr>
            <a:endParaRPr sz="23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rgbClr val="3F3F3F"/>
              </a:buClr>
              <a:buSzPts val="2300"/>
              <a:buFont typeface="Arial"/>
              <a:buNone/>
            </a:pPr>
            <a:endParaRPr sz="2300" b="0" i="0" u="none" strike="noStrike" cap="none">
              <a:solidFill>
                <a:srgbClr val="3F3F3F"/>
              </a:solidFill>
              <a:latin typeface="Calibri"/>
              <a:ea typeface="Calibri"/>
              <a:cs typeface="Calibri"/>
              <a:sym typeface="Calibri"/>
            </a:endParaRPr>
          </a:p>
        </p:txBody>
      </p:sp>
      <p:pic>
        <p:nvPicPr>
          <p:cNvPr id="689" name="Google Shape;689;p68"/>
          <p:cNvPicPr preferRelativeResize="0"/>
          <p:nvPr/>
        </p:nvPicPr>
        <p:blipFill rotWithShape="1">
          <a:blip r:embed="rId3">
            <a:alphaModFix/>
          </a:blip>
          <a:srcRect l="139" r="129"/>
          <a:stretch/>
        </p:blipFill>
        <p:spPr>
          <a:xfrm>
            <a:off x="4199428" y="2636912"/>
            <a:ext cx="3793140" cy="555094"/>
          </a:xfrm>
          <a:prstGeom prst="rect">
            <a:avLst/>
          </a:prstGeom>
          <a:noFill/>
          <a:ln>
            <a:noFill/>
          </a:ln>
        </p:spPr>
      </p:pic>
      <p:pic>
        <p:nvPicPr>
          <p:cNvPr id="690" name="Google Shape;690;p68"/>
          <p:cNvPicPr preferRelativeResize="0"/>
          <p:nvPr/>
        </p:nvPicPr>
        <p:blipFill rotWithShape="1">
          <a:blip r:embed="rId4">
            <a:alphaModFix/>
          </a:blip>
          <a:srcRect/>
          <a:stretch/>
        </p:blipFill>
        <p:spPr>
          <a:xfrm>
            <a:off x="2976623" y="4095951"/>
            <a:ext cx="6375375" cy="499106"/>
          </a:xfrm>
          <a:prstGeom prst="rect">
            <a:avLst/>
          </a:prstGeom>
          <a:noFill/>
          <a:ln>
            <a:noFill/>
          </a:ln>
        </p:spPr>
      </p:pic>
    </p:spTree>
    <p:extLst>
      <p:ext uri="{BB962C8B-B14F-4D97-AF65-F5344CB8AC3E}">
        <p14:creationId xmlns:p14="http://schemas.microsoft.com/office/powerpoint/2010/main" val="2962669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1.xml><?xml version="1.0" encoding="utf-8"?>
<p:sld xmlns:a="http://schemas.openxmlformats.org/drawingml/2006/main" xmlns:r="http://schemas.openxmlformats.org/officeDocument/2006/relationships" xmlns:p="http://schemas.openxmlformats.org/presentationml/2006/main">
  <p:cSld>
    <p:bg>
      <p:bgPr>
        <a:solidFill>
          <a:srgbClr val="D9C49F">
            <a:alpha val="58430"/>
          </a:srgbClr>
        </a:solidFill>
        <a:effectLst/>
      </p:bgPr>
    </p:bg>
    <p:spTree>
      <p:nvGrpSpPr>
        <p:cNvPr id="1" name="Shape 695"/>
        <p:cNvGrpSpPr/>
        <p:nvPr/>
      </p:nvGrpSpPr>
      <p:grpSpPr>
        <a:xfrm>
          <a:off x="0" y="0"/>
          <a:ext cx="0" cy="0"/>
          <a:chOff x="0" y="0"/>
          <a:chExt cx="0" cy="0"/>
        </a:xfrm>
      </p:grpSpPr>
      <p:sp>
        <p:nvSpPr>
          <p:cNvPr id="696" name="Google Shape;696;p69"/>
          <p:cNvSpPr txBox="1">
            <a:spLocks noGrp="1"/>
          </p:cNvSpPr>
          <p:nvPr>
            <p:ph type="title"/>
          </p:nvPr>
        </p:nvSpPr>
        <p:spPr>
          <a:xfrm>
            <a:off x="2152650" y="250225"/>
            <a:ext cx="7886700" cy="954600"/>
          </a:xfrm>
          <a:prstGeom prst="rect">
            <a:avLst/>
          </a:prstGeom>
        </p:spPr>
        <p:txBody>
          <a:bodyPr spcFirstLastPara="1" wrap="square" lIns="76200" tIns="76200" rIns="76200" bIns="76200" anchor="ctr" anchorCtr="0">
            <a:noAutofit/>
          </a:bodyPr>
          <a:lstStyle/>
          <a:p>
            <a:pPr marL="0" lvl="0" indent="0" algn="l" rtl="0">
              <a:spcBef>
                <a:spcPts val="0"/>
              </a:spcBef>
              <a:spcAft>
                <a:spcPts val="0"/>
              </a:spcAft>
              <a:buNone/>
            </a:pPr>
            <a:r>
              <a:rPr lang="en-US"/>
              <a:t>Gamma and Xi</a:t>
            </a:r>
            <a:endParaRPr/>
          </a:p>
        </p:txBody>
      </p:sp>
      <p:sp>
        <p:nvSpPr>
          <p:cNvPr id="697" name="Google Shape;697;p69"/>
          <p:cNvSpPr/>
          <p:nvPr/>
        </p:nvSpPr>
        <p:spPr>
          <a:xfrm>
            <a:off x="2325775" y="1597850"/>
            <a:ext cx="534300" cy="537000"/>
          </a:xfrm>
          <a:prstGeom prst="ellipse">
            <a:avLst/>
          </a:prstGeom>
          <a:solidFill>
            <a:srgbClr val="88D19D"/>
          </a:solidFill>
          <a:ln w="9525" cap="flat" cmpd="sng">
            <a:solidFill>
              <a:schemeClr val="dk2"/>
            </a:solidFill>
            <a:prstDash val="solid"/>
            <a:round/>
            <a:headEnd type="none" w="sm" len="sm"/>
            <a:tailEnd type="none" w="sm" len="sm"/>
          </a:ln>
        </p:spPr>
        <p:txBody>
          <a:bodyPr spcFirstLastPara="1" wrap="square" lIns="76200" tIns="76200" rIns="76200" bIns="76200" anchor="ctr" anchorCtr="0">
            <a:noAutofit/>
          </a:bodyPr>
          <a:lstStyle/>
          <a:p>
            <a:pPr marL="0" marR="0" lvl="0" indent="0" algn="ctr" rtl="0">
              <a:lnSpc>
                <a:spcPct val="100000"/>
              </a:lnSpc>
              <a:spcBef>
                <a:spcPts val="0"/>
              </a:spcBef>
              <a:spcAft>
                <a:spcPts val="0"/>
              </a:spcAft>
              <a:buNone/>
            </a:pPr>
            <a:r>
              <a:rPr lang="en-US" sz="2500">
                <a:latin typeface="Ubuntu"/>
                <a:ea typeface="Ubuntu"/>
                <a:cs typeface="Ubuntu"/>
                <a:sym typeface="Ubuntu"/>
              </a:rPr>
              <a:t>*</a:t>
            </a:r>
            <a:endParaRPr sz="2500" b="0" i="0" u="none" strike="noStrike" cap="none" baseline="-25000">
              <a:solidFill>
                <a:srgbClr val="000000"/>
              </a:solidFill>
              <a:latin typeface="Ubuntu"/>
              <a:ea typeface="Ubuntu"/>
              <a:cs typeface="Ubuntu"/>
              <a:sym typeface="Ubuntu"/>
            </a:endParaRPr>
          </a:p>
        </p:txBody>
      </p:sp>
      <p:sp>
        <p:nvSpPr>
          <p:cNvPr id="698" name="Google Shape;698;p69"/>
          <p:cNvSpPr/>
          <p:nvPr/>
        </p:nvSpPr>
        <p:spPr>
          <a:xfrm>
            <a:off x="3530224" y="1597850"/>
            <a:ext cx="534300" cy="537000"/>
          </a:xfrm>
          <a:prstGeom prst="ellipse">
            <a:avLst/>
          </a:prstGeom>
          <a:solidFill>
            <a:srgbClr val="88D19D"/>
          </a:solidFill>
          <a:ln w="9525" cap="flat" cmpd="sng">
            <a:solidFill>
              <a:schemeClr val="dk2"/>
            </a:solidFill>
            <a:prstDash val="solid"/>
            <a:round/>
            <a:headEnd type="none" w="sm" len="sm"/>
            <a:tailEnd type="none" w="sm" len="sm"/>
          </a:ln>
        </p:spPr>
        <p:txBody>
          <a:bodyPr spcFirstLastPara="1" wrap="square" lIns="76200" tIns="76200" rIns="76200" bIns="76200" anchor="ctr" anchorCtr="0">
            <a:noAutofit/>
          </a:bodyPr>
          <a:lstStyle/>
          <a:p>
            <a:pPr marL="0" marR="0" lvl="0" indent="0" algn="ctr" rtl="0">
              <a:lnSpc>
                <a:spcPct val="100000"/>
              </a:lnSpc>
              <a:spcBef>
                <a:spcPts val="0"/>
              </a:spcBef>
              <a:spcAft>
                <a:spcPts val="0"/>
              </a:spcAft>
              <a:buNone/>
            </a:pPr>
            <a:r>
              <a:rPr lang="en-US" sz="2500">
                <a:latin typeface="Ubuntu"/>
                <a:ea typeface="Ubuntu"/>
                <a:cs typeface="Ubuntu"/>
                <a:sym typeface="Ubuntu"/>
              </a:rPr>
              <a:t>*</a:t>
            </a:r>
            <a:endParaRPr sz="2500" b="0" i="0" u="none" strike="noStrike" cap="none" baseline="-25000">
              <a:solidFill>
                <a:srgbClr val="000000"/>
              </a:solidFill>
              <a:latin typeface="Ubuntu"/>
              <a:ea typeface="Ubuntu"/>
              <a:cs typeface="Ubuntu"/>
              <a:sym typeface="Ubuntu"/>
            </a:endParaRPr>
          </a:p>
        </p:txBody>
      </p:sp>
      <p:sp>
        <p:nvSpPr>
          <p:cNvPr id="699" name="Google Shape;699;p69"/>
          <p:cNvSpPr/>
          <p:nvPr/>
        </p:nvSpPr>
        <p:spPr>
          <a:xfrm>
            <a:off x="4734672" y="1597850"/>
            <a:ext cx="534300" cy="537000"/>
          </a:xfrm>
          <a:prstGeom prst="ellipse">
            <a:avLst/>
          </a:prstGeom>
          <a:solidFill>
            <a:srgbClr val="72E0E2"/>
          </a:solidFill>
          <a:ln w="9525" cap="flat" cmpd="sng">
            <a:solidFill>
              <a:schemeClr val="dk2"/>
            </a:solidFill>
            <a:prstDash val="solid"/>
            <a:round/>
            <a:headEnd type="none" w="sm" len="sm"/>
            <a:tailEnd type="none" w="sm" len="sm"/>
          </a:ln>
        </p:spPr>
        <p:txBody>
          <a:bodyPr spcFirstLastPara="1" wrap="square" lIns="76200" tIns="76200" rIns="76200" bIns="76200" anchor="ctr" anchorCtr="0">
            <a:noAutofit/>
          </a:bodyPr>
          <a:lstStyle/>
          <a:p>
            <a:pPr marL="0" marR="0" lvl="0" indent="0" algn="ctr" rtl="0">
              <a:lnSpc>
                <a:spcPct val="100000"/>
              </a:lnSpc>
              <a:spcBef>
                <a:spcPts val="0"/>
              </a:spcBef>
              <a:spcAft>
                <a:spcPts val="0"/>
              </a:spcAft>
              <a:buNone/>
            </a:pPr>
            <a:r>
              <a:rPr lang="en-US" sz="2500">
                <a:latin typeface="Ubuntu"/>
                <a:ea typeface="Ubuntu"/>
                <a:cs typeface="Ubuntu"/>
                <a:sym typeface="Ubuntu"/>
              </a:rPr>
              <a:t>s</a:t>
            </a:r>
            <a:endParaRPr sz="2500" b="0" i="0" u="none" strike="noStrike" cap="none" baseline="-25000">
              <a:solidFill>
                <a:srgbClr val="000000"/>
              </a:solidFill>
              <a:latin typeface="Ubuntu"/>
              <a:ea typeface="Ubuntu"/>
              <a:cs typeface="Ubuntu"/>
              <a:sym typeface="Ubuntu"/>
            </a:endParaRPr>
          </a:p>
        </p:txBody>
      </p:sp>
      <p:sp>
        <p:nvSpPr>
          <p:cNvPr id="700" name="Google Shape;700;p69"/>
          <p:cNvSpPr/>
          <p:nvPr/>
        </p:nvSpPr>
        <p:spPr>
          <a:xfrm>
            <a:off x="5984837" y="1597850"/>
            <a:ext cx="534300" cy="537000"/>
          </a:xfrm>
          <a:prstGeom prst="ellipse">
            <a:avLst/>
          </a:prstGeom>
          <a:solidFill>
            <a:srgbClr val="88D19D"/>
          </a:solidFill>
          <a:ln w="9525" cap="flat" cmpd="sng">
            <a:solidFill>
              <a:schemeClr val="dk2"/>
            </a:solidFill>
            <a:prstDash val="solid"/>
            <a:round/>
            <a:headEnd type="none" w="sm" len="sm"/>
            <a:tailEnd type="none" w="sm" len="sm"/>
          </a:ln>
        </p:spPr>
        <p:txBody>
          <a:bodyPr spcFirstLastPara="1" wrap="square" lIns="76200" tIns="76200" rIns="76200" bIns="76200" anchor="ctr" anchorCtr="0">
            <a:noAutofit/>
          </a:bodyPr>
          <a:lstStyle/>
          <a:p>
            <a:pPr marL="0" marR="0" lvl="0" indent="0" algn="ctr" rtl="0">
              <a:lnSpc>
                <a:spcPct val="100000"/>
              </a:lnSpc>
              <a:spcBef>
                <a:spcPts val="0"/>
              </a:spcBef>
              <a:spcAft>
                <a:spcPts val="0"/>
              </a:spcAft>
              <a:buNone/>
            </a:pPr>
            <a:r>
              <a:rPr lang="en-US" sz="2500">
                <a:latin typeface="Ubuntu"/>
                <a:ea typeface="Ubuntu"/>
                <a:cs typeface="Ubuntu"/>
                <a:sym typeface="Ubuntu"/>
              </a:rPr>
              <a:t>*</a:t>
            </a:r>
            <a:endParaRPr sz="2500" b="0" i="0" u="none" strike="noStrike" cap="none" baseline="-25000">
              <a:solidFill>
                <a:srgbClr val="000000"/>
              </a:solidFill>
              <a:latin typeface="Ubuntu"/>
              <a:ea typeface="Ubuntu"/>
              <a:cs typeface="Ubuntu"/>
              <a:sym typeface="Ubuntu"/>
            </a:endParaRPr>
          </a:p>
        </p:txBody>
      </p:sp>
      <p:sp>
        <p:nvSpPr>
          <p:cNvPr id="701" name="Google Shape;701;p69"/>
          <p:cNvSpPr/>
          <p:nvPr/>
        </p:nvSpPr>
        <p:spPr>
          <a:xfrm>
            <a:off x="3530224" y="2635117"/>
            <a:ext cx="534300" cy="537000"/>
          </a:xfrm>
          <a:prstGeom prst="ellipse">
            <a:avLst/>
          </a:prstGeom>
          <a:solidFill>
            <a:srgbClr val="B94F82"/>
          </a:solidFill>
          <a:ln w="9525" cap="flat" cmpd="sng">
            <a:solidFill>
              <a:schemeClr val="dk2"/>
            </a:solidFill>
            <a:prstDash val="solid"/>
            <a:round/>
            <a:headEnd type="none" w="sm" len="sm"/>
            <a:tailEnd type="none" w="sm" len="sm"/>
          </a:ln>
        </p:spPr>
        <p:txBody>
          <a:bodyPr spcFirstLastPara="1" wrap="square" lIns="76200" tIns="76200" rIns="76200" bIns="762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Ubuntu"/>
                <a:ea typeface="Ubuntu"/>
                <a:cs typeface="Ubuntu"/>
                <a:sym typeface="Ubuntu"/>
              </a:rPr>
              <a:t>w</a:t>
            </a:r>
            <a:r>
              <a:rPr lang="en-US" sz="1200" b="0" i="0" u="none" strike="noStrike" cap="none" baseline="-25000">
                <a:solidFill>
                  <a:srgbClr val="000000"/>
                </a:solidFill>
                <a:latin typeface="Ubuntu"/>
                <a:ea typeface="Ubuntu"/>
                <a:cs typeface="Ubuntu"/>
                <a:sym typeface="Ubuntu"/>
              </a:rPr>
              <a:t>1</a:t>
            </a:r>
            <a:endParaRPr sz="1200" b="0" i="0" u="none" strike="noStrike" cap="none" baseline="-25000">
              <a:solidFill>
                <a:srgbClr val="000000"/>
              </a:solidFill>
              <a:latin typeface="Ubuntu"/>
              <a:ea typeface="Ubuntu"/>
              <a:cs typeface="Ubuntu"/>
              <a:sym typeface="Ubuntu"/>
            </a:endParaRPr>
          </a:p>
        </p:txBody>
      </p:sp>
      <p:sp>
        <p:nvSpPr>
          <p:cNvPr id="702" name="Google Shape;702;p69"/>
          <p:cNvSpPr/>
          <p:nvPr/>
        </p:nvSpPr>
        <p:spPr>
          <a:xfrm>
            <a:off x="4734665" y="2635117"/>
            <a:ext cx="534300" cy="537000"/>
          </a:xfrm>
          <a:prstGeom prst="ellipse">
            <a:avLst/>
          </a:prstGeom>
          <a:solidFill>
            <a:srgbClr val="B94F82"/>
          </a:solidFill>
          <a:ln w="9525" cap="flat" cmpd="sng">
            <a:solidFill>
              <a:schemeClr val="dk2"/>
            </a:solidFill>
            <a:prstDash val="solid"/>
            <a:round/>
            <a:headEnd type="none" w="sm" len="sm"/>
            <a:tailEnd type="none" w="sm" len="sm"/>
          </a:ln>
        </p:spPr>
        <p:txBody>
          <a:bodyPr spcFirstLastPara="1" wrap="square" lIns="76200" tIns="76200" rIns="76200" bIns="76200" anchor="ctr" anchorCtr="0">
            <a:no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Ubuntu"/>
                <a:ea typeface="Ubuntu"/>
                <a:cs typeface="Ubuntu"/>
                <a:sym typeface="Ubuntu"/>
              </a:rPr>
              <a:t>w</a:t>
            </a:r>
            <a:r>
              <a:rPr lang="en-US" sz="1200" b="0" i="0" u="none" strike="noStrike" cap="none" baseline="-25000">
                <a:solidFill>
                  <a:srgbClr val="000000"/>
                </a:solidFill>
                <a:latin typeface="Ubuntu"/>
                <a:ea typeface="Ubuntu"/>
                <a:cs typeface="Ubuntu"/>
                <a:sym typeface="Ubuntu"/>
              </a:rPr>
              <a:t>2</a:t>
            </a:r>
            <a:endParaRPr sz="1200" b="0" i="0" u="none" strike="noStrike" cap="none" baseline="-25000">
              <a:solidFill>
                <a:srgbClr val="000000"/>
              </a:solidFill>
              <a:latin typeface="Ubuntu"/>
              <a:ea typeface="Ubuntu"/>
              <a:cs typeface="Ubuntu"/>
              <a:sym typeface="Ubuntu"/>
            </a:endParaRPr>
          </a:p>
        </p:txBody>
      </p:sp>
      <p:sp>
        <p:nvSpPr>
          <p:cNvPr id="703" name="Google Shape;703;p69"/>
          <p:cNvSpPr/>
          <p:nvPr/>
        </p:nvSpPr>
        <p:spPr>
          <a:xfrm>
            <a:off x="5984830" y="2635117"/>
            <a:ext cx="534300" cy="537000"/>
          </a:xfrm>
          <a:prstGeom prst="ellipse">
            <a:avLst/>
          </a:prstGeom>
          <a:solidFill>
            <a:srgbClr val="B94F82"/>
          </a:solidFill>
          <a:ln w="9525" cap="flat" cmpd="sng">
            <a:solidFill>
              <a:schemeClr val="dk2"/>
            </a:solidFill>
            <a:prstDash val="solid"/>
            <a:round/>
            <a:headEnd type="none" w="sm" len="sm"/>
            <a:tailEnd type="none" w="sm" len="sm"/>
          </a:ln>
        </p:spPr>
        <p:txBody>
          <a:bodyPr spcFirstLastPara="1" wrap="square" lIns="76200" tIns="76200" rIns="76200" bIns="762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Ubuntu"/>
                <a:ea typeface="Ubuntu"/>
                <a:cs typeface="Ubuntu"/>
                <a:sym typeface="Ubuntu"/>
              </a:rPr>
              <a:t>w</a:t>
            </a:r>
            <a:r>
              <a:rPr lang="en-US" sz="1200" b="0" i="0" u="none" strike="noStrike" cap="none" baseline="-25000">
                <a:solidFill>
                  <a:srgbClr val="000000"/>
                </a:solidFill>
                <a:latin typeface="Ubuntu"/>
                <a:ea typeface="Ubuntu"/>
                <a:cs typeface="Ubuntu"/>
                <a:sym typeface="Ubuntu"/>
              </a:rPr>
              <a:t>3</a:t>
            </a:r>
            <a:endParaRPr sz="1200" b="0" i="0" u="none" strike="noStrike" cap="none" baseline="-25000">
              <a:solidFill>
                <a:srgbClr val="000000"/>
              </a:solidFill>
              <a:latin typeface="Ubuntu"/>
              <a:ea typeface="Ubuntu"/>
              <a:cs typeface="Ubuntu"/>
              <a:sym typeface="Ubuntu"/>
            </a:endParaRPr>
          </a:p>
        </p:txBody>
      </p:sp>
      <p:cxnSp>
        <p:nvCxnSpPr>
          <p:cNvPr id="704" name="Google Shape;704;p69"/>
          <p:cNvCxnSpPr>
            <a:stCxn id="697" idx="6"/>
            <a:endCxn id="698" idx="2"/>
          </p:cNvCxnSpPr>
          <p:nvPr/>
        </p:nvCxnSpPr>
        <p:spPr>
          <a:xfrm>
            <a:off x="2860075" y="1866350"/>
            <a:ext cx="670200" cy="0"/>
          </a:xfrm>
          <a:prstGeom prst="straightConnector1">
            <a:avLst/>
          </a:prstGeom>
          <a:noFill/>
          <a:ln w="28575" cap="flat" cmpd="sng">
            <a:solidFill>
              <a:schemeClr val="dk2"/>
            </a:solidFill>
            <a:prstDash val="solid"/>
            <a:round/>
            <a:headEnd type="none" w="sm" len="sm"/>
            <a:tailEnd type="triangle" w="lg" len="lg"/>
          </a:ln>
        </p:spPr>
      </p:cxnSp>
      <p:cxnSp>
        <p:nvCxnSpPr>
          <p:cNvPr id="705" name="Google Shape;705;p69"/>
          <p:cNvCxnSpPr>
            <a:stCxn id="698" idx="6"/>
            <a:endCxn id="699" idx="2"/>
          </p:cNvCxnSpPr>
          <p:nvPr/>
        </p:nvCxnSpPr>
        <p:spPr>
          <a:xfrm>
            <a:off x="4064524" y="1866350"/>
            <a:ext cx="670200" cy="0"/>
          </a:xfrm>
          <a:prstGeom prst="straightConnector1">
            <a:avLst/>
          </a:prstGeom>
          <a:noFill/>
          <a:ln w="28575" cap="flat" cmpd="sng">
            <a:solidFill>
              <a:schemeClr val="dk2"/>
            </a:solidFill>
            <a:prstDash val="solid"/>
            <a:round/>
            <a:headEnd type="none" w="sm" len="sm"/>
            <a:tailEnd type="triangle" w="lg" len="lg"/>
          </a:ln>
        </p:spPr>
      </p:cxnSp>
      <p:cxnSp>
        <p:nvCxnSpPr>
          <p:cNvPr id="706" name="Google Shape;706;p69"/>
          <p:cNvCxnSpPr>
            <a:stCxn id="699" idx="6"/>
            <a:endCxn id="700" idx="2"/>
          </p:cNvCxnSpPr>
          <p:nvPr/>
        </p:nvCxnSpPr>
        <p:spPr>
          <a:xfrm>
            <a:off x="5268972" y="1866350"/>
            <a:ext cx="715800" cy="0"/>
          </a:xfrm>
          <a:prstGeom prst="straightConnector1">
            <a:avLst/>
          </a:prstGeom>
          <a:noFill/>
          <a:ln w="28575" cap="flat" cmpd="sng">
            <a:solidFill>
              <a:schemeClr val="dk2"/>
            </a:solidFill>
            <a:prstDash val="solid"/>
            <a:round/>
            <a:headEnd type="none" w="sm" len="sm"/>
            <a:tailEnd type="triangle" w="lg" len="lg"/>
          </a:ln>
        </p:spPr>
      </p:cxnSp>
      <p:cxnSp>
        <p:nvCxnSpPr>
          <p:cNvPr id="707" name="Google Shape;707;p69"/>
          <p:cNvCxnSpPr>
            <a:stCxn id="698" idx="4"/>
            <a:endCxn id="701" idx="0"/>
          </p:cNvCxnSpPr>
          <p:nvPr/>
        </p:nvCxnSpPr>
        <p:spPr>
          <a:xfrm>
            <a:off x="3797374" y="2134850"/>
            <a:ext cx="0" cy="500400"/>
          </a:xfrm>
          <a:prstGeom prst="straightConnector1">
            <a:avLst/>
          </a:prstGeom>
          <a:noFill/>
          <a:ln w="28575" cap="flat" cmpd="sng">
            <a:solidFill>
              <a:schemeClr val="dk2"/>
            </a:solidFill>
            <a:prstDash val="solid"/>
            <a:round/>
            <a:headEnd type="none" w="sm" len="sm"/>
            <a:tailEnd type="triangle" w="lg" len="lg"/>
          </a:ln>
        </p:spPr>
      </p:cxnSp>
      <p:cxnSp>
        <p:nvCxnSpPr>
          <p:cNvPr id="708" name="Google Shape;708;p69"/>
          <p:cNvCxnSpPr>
            <a:stCxn id="699" idx="4"/>
            <a:endCxn id="702" idx="0"/>
          </p:cNvCxnSpPr>
          <p:nvPr/>
        </p:nvCxnSpPr>
        <p:spPr>
          <a:xfrm>
            <a:off x="5001822" y="2134850"/>
            <a:ext cx="0" cy="500400"/>
          </a:xfrm>
          <a:prstGeom prst="straightConnector1">
            <a:avLst/>
          </a:prstGeom>
          <a:noFill/>
          <a:ln w="28575" cap="flat" cmpd="sng">
            <a:solidFill>
              <a:schemeClr val="dk2"/>
            </a:solidFill>
            <a:prstDash val="solid"/>
            <a:round/>
            <a:headEnd type="none" w="sm" len="sm"/>
            <a:tailEnd type="triangle" w="lg" len="lg"/>
          </a:ln>
        </p:spPr>
      </p:cxnSp>
      <p:cxnSp>
        <p:nvCxnSpPr>
          <p:cNvPr id="709" name="Google Shape;709;p69"/>
          <p:cNvCxnSpPr>
            <a:stCxn id="700" idx="4"/>
            <a:endCxn id="703" idx="0"/>
          </p:cNvCxnSpPr>
          <p:nvPr/>
        </p:nvCxnSpPr>
        <p:spPr>
          <a:xfrm>
            <a:off x="6251987" y="2134850"/>
            <a:ext cx="0" cy="500400"/>
          </a:xfrm>
          <a:prstGeom prst="straightConnector1">
            <a:avLst/>
          </a:prstGeom>
          <a:noFill/>
          <a:ln w="28575" cap="flat" cmpd="sng">
            <a:solidFill>
              <a:schemeClr val="dk2"/>
            </a:solidFill>
            <a:prstDash val="solid"/>
            <a:round/>
            <a:headEnd type="none" w="sm" len="sm"/>
            <a:tailEnd type="triangle" w="lg" len="lg"/>
          </a:ln>
        </p:spPr>
      </p:cxnSp>
      <p:sp>
        <p:nvSpPr>
          <p:cNvPr id="710" name="Google Shape;710;p69"/>
          <p:cNvSpPr/>
          <p:nvPr/>
        </p:nvSpPr>
        <p:spPr>
          <a:xfrm>
            <a:off x="7166325" y="1690525"/>
            <a:ext cx="2873100" cy="1525200"/>
          </a:xfrm>
          <a:prstGeom prst="roundRect">
            <a:avLst>
              <a:gd name="adj" fmla="val 16667"/>
            </a:avLst>
          </a:prstGeom>
          <a:solidFill>
            <a:srgbClr val="B0DD46">
              <a:alpha val="803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latin typeface="Calibri"/>
                <a:ea typeface="Calibri"/>
                <a:cs typeface="Calibri"/>
                <a:sym typeface="Calibri"/>
              </a:rPr>
              <a:t>ɣ</a:t>
            </a:r>
            <a:r>
              <a:rPr lang="en-US" sz="2400" baseline="-25000">
                <a:latin typeface="Calibri"/>
                <a:ea typeface="Calibri"/>
                <a:cs typeface="Calibri"/>
                <a:sym typeface="Calibri"/>
              </a:rPr>
              <a:t>i</a:t>
            </a:r>
            <a:r>
              <a:rPr lang="en-US" sz="2400">
                <a:latin typeface="Calibri"/>
                <a:ea typeface="Calibri"/>
                <a:cs typeface="Calibri"/>
                <a:sym typeface="Calibri"/>
              </a:rPr>
              <a:t>(s) is the probability of all models where the state is t</a:t>
            </a:r>
            <a:r>
              <a:rPr lang="en-US" sz="2400" baseline="-25000">
                <a:latin typeface="Calibri"/>
                <a:ea typeface="Calibri"/>
                <a:cs typeface="Calibri"/>
                <a:sym typeface="Calibri"/>
              </a:rPr>
              <a:t>i</a:t>
            </a:r>
            <a:r>
              <a:rPr lang="en-US" sz="2400">
                <a:latin typeface="Calibri"/>
                <a:ea typeface="Calibri"/>
                <a:cs typeface="Calibri"/>
                <a:sym typeface="Calibri"/>
              </a:rPr>
              <a:t>=s</a:t>
            </a:r>
            <a:endParaRPr sz="2400">
              <a:latin typeface="Calibri"/>
              <a:ea typeface="Calibri"/>
              <a:cs typeface="Calibri"/>
              <a:sym typeface="Calibri"/>
            </a:endParaRPr>
          </a:p>
        </p:txBody>
      </p:sp>
      <p:sp>
        <p:nvSpPr>
          <p:cNvPr id="711" name="Google Shape;711;p69"/>
          <p:cNvSpPr/>
          <p:nvPr/>
        </p:nvSpPr>
        <p:spPr>
          <a:xfrm>
            <a:off x="2302875" y="3672400"/>
            <a:ext cx="534300" cy="537000"/>
          </a:xfrm>
          <a:prstGeom prst="ellipse">
            <a:avLst/>
          </a:prstGeom>
          <a:solidFill>
            <a:srgbClr val="88D19D"/>
          </a:solidFill>
          <a:ln w="9525" cap="flat" cmpd="sng">
            <a:solidFill>
              <a:schemeClr val="dk2"/>
            </a:solidFill>
            <a:prstDash val="solid"/>
            <a:round/>
            <a:headEnd type="none" w="sm" len="sm"/>
            <a:tailEnd type="none" w="sm" len="sm"/>
          </a:ln>
        </p:spPr>
        <p:txBody>
          <a:bodyPr spcFirstLastPara="1" wrap="square" lIns="76200" tIns="76200" rIns="76200" bIns="76200" anchor="ctr" anchorCtr="0">
            <a:noAutofit/>
          </a:bodyPr>
          <a:lstStyle/>
          <a:p>
            <a:pPr marL="0" marR="0" lvl="0" indent="0" algn="ctr" rtl="0">
              <a:lnSpc>
                <a:spcPct val="100000"/>
              </a:lnSpc>
              <a:spcBef>
                <a:spcPts val="0"/>
              </a:spcBef>
              <a:spcAft>
                <a:spcPts val="0"/>
              </a:spcAft>
              <a:buNone/>
            </a:pPr>
            <a:r>
              <a:rPr lang="en-US" sz="2500">
                <a:latin typeface="Ubuntu"/>
                <a:ea typeface="Ubuntu"/>
                <a:cs typeface="Ubuntu"/>
                <a:sym typeface="Ubuntu"/>
              </a:rPr>
              <a:t>*</a:t>
            </a:r>
            <a:endParaRPr sz="2500" b="0" i="0" u="none" strike="noStrike" cap="none" baseline="-25000">
              <a:solidFill>
                <a:srgbClr val="000000"/>
              </a:solidFill>
              <a:latin typeface="Ubuntu"/>
              <a:ea typeface="Ubuntu"/>
              <a:cs typeface="Ubuntu"/>
              <a:sym typeface="Ubuntu"/>
            </a:endParaRPr>
          </a:p>
        </p:txBody>
      </p:sp>
      <p:sp>
        <p:nvSpPr>
          <p:cNvPr id="712" name="Google Shape;712;p69"/>
          <p:cNvSpPr/>
          <p:nvPr/>
        </p:nvSpPr>
        <p:spPr>
          <a:xfrm>
            <a:off x="3507324" y="3672400"/>
            <a:ext cx="534300" cy="537000"/>
          </a:xfrm>
          <a:prstGeom prst="ellipse">
            <a:avLst/>
          </a:prstGeom>
          <a:solidFill>
            <a:srgbClr val="72E0E2"/>
          </a:solidFill>
          <a:ln w="9525" cap="flat" cmpd="sng">
            <a:solidFill>
              <a:schemeClr val="dk2"/>
            </a:solidFill>
            <a:prstDash val="solid"/>
            <a:round/>
            <a:headEnd type="none" w="sm" len="sm"/>
            <a:tailEnd type="none" w="sm" len="sm"/>
          </a:ln>
        </p:spPr>
        <p:txBody>
          <a:bodyPr spcFirstLastPara="1" wrap="square" lIns="76200" tIns="76200" rIns="76200" bIns="76200" anchor="ctr" anchorCtr="0">
            <a:noAutofit/>
          </a:bodyPr>
          <a:lstStyle/>
          <a:p>
            <a:pPr marL="0" marR="0" lvl="0" indent="0" algn="ctr" rtl="0">
              <a:lnSpc>
                <a:spcPct val="100000"/>
              </a:lnSpc>
              <a:spcBef>
                <a:spcPts val="0"/>
              </a:spcBef>
              <a:spcAft>
                <a:spcPts val="0"/>
              </a:spcAft>
              <a:buNone/>
            </a:pPr>
            <a:r>
              <a:rPr lang="en-US" sz="2500">
                <a:latin typeface="Ubuntu"/>
                <a:ea typeface="Ubuntu"/>
                <a:cs typeface="Ubuntu"/>
                <a:sym typeface="Ubuntu"/>
              </a:rPr>
              <a:t>s</a:t>
            </a:r>
            <a:endParaRPr sz="2500" b="0" i="0" u="none" strike="noStrike" cap="none" baseline="-25000">
              <a:solidFill>
                <a:srgbClr val="000000"/>
              </a:solidFill>
              <a:latin typeface="Ubuntu"/>
              <a:ea typeface="Ubuntu"/>
              <a:cs typeface="Ubuntu"/>
              <a:sym typeface="Ubuntu"/>
            </a:endParaRPr>
          </a:p>
        </p:txBody>
      </p:sp>
      <p:sp>
        <p:nvSpPr>
          <p:cNvPr id="713" name="Google Shape;713;p69"/>
          <p:cNvSpPr/>
          <p:nvPr/>
        </p:nvSpPr>
        <p:spPr>
          <a:xfrm>
            <a:off x="4711772" y="3672400"/>
            <a:ext cx="534300" cy="537000"/>
          </a:xfrm>
          <a:prstGeom prst="ellipse">
            <a:avLst/>
          </a:prstGeom>
          <a:solidFill>
            <a:srgbClr val="72E0E2"/>
          </a:solidFill>
          <a:ln w="9525" cap="flat" cmpd="sng">
            <a:solidFill>
              <a:schemeClr val="dk2"/>
            </a:solidFill>
            <a:prstDash val="solid"/>
            <a:round/>
            <a:headEnd type="none" w="sm" len="sm"/>
            <a:tailEnd type="none" w="sm" len="sm"/>
          </a:ln>
        </p:spPr>
        <p:txBody>
          <a:bodyPr spcFirstLastPara="1" wrap="square" lIns="76200" tIns="76200" rIns="76200" bIns="76200" anchor="ctr" anchorCtr="0">
            <a:noAutofit/>
          </a:bodyPr>
          <a:lstStyle/>
          <a:p>
            <a:pPr marL="0" marR="0" lvl="0" indent="0" algn="ctr" rtl="0">
              <a:lnSpc>
                <a:spcPct val="100000"/>
              </a:lnSpc>
              <a:spcBef>
                <a:spcPts val="0"/>
              </a:spcBef>
              <a:spcAft>
                <a:spcPts val="0"/>
              </a:spcAft>
              <a:buNone/>
            </a:pPr>
            <a:r>
              <a:rPr lang="en-US" sz="2500">
                <a:latin typeface="Ubuntu"/>
                <a:ea typeface="Ubuntu"/>
                <a:cs typeface="Ubuntu"/>
                <a:sym typeface="Ubuntu"/>
              </a:rPr>
              <a:t>t</a:t>
            </a:r>
            <a:endParaRPr sz="2500" b="0" i="0" u="none" strike="noStrike" cap="none" baseline="-25000">
              <a:solidFill>
                <a:srgbClr val="000000"/>
              </a:solidFill>
              <a:latin typeface="Ubuntu"/>
              <a:ea typeface="Ubuntu"/>
              <a:cs typeface="Ubuntu"/>
              <a:sym typeface="Ubuntu"/>
            </a:endParaRPr>
          </a:p>
        </p:txBody>
      </p:sp>
      <p:sp>
        <p:nvSpPr>
          <p:cNvPr id="714" name="Google Shape;714;p69"/>
          <p:cNvSpPr/>
          <p:nvPr/>
        </p:nvSpPr>
        <p:spPr>
          <a:xfrm>
            <a:off x="5961937" y="3672400"/>
            <a:ext cx="534300" cy="537000"/>
          </a:xfrm>
          <a:prstGeom prst="ellipse">
            <a:avLst/>
          </a:prstGeom>
          <a:solidFill>
            <a:srgbClr val="88D19D"/>
          </a:solidFill>
          <a:ln w="9525" cap="flat" cmpd="sng">
            <a:solidFill>
              <a:schemeClr val="dk2"/>
            </a:solidFill>
            <a:prstDash val="solid"/>
            <a:round/>
            <a:headEnd type="none" w="sm" len="sm"/>
            <a:tailEnd type="none" w="sm" len="sm"/>
          </a:ln>
        </p:spPr>
        <p:txBody>
          <a:bodyPr spcFirstLastPara="1" wrap="square" lIns="76200" tIns="76200" rIns="76200" bIns="76200" anchor="ctr" anchorCtr="0">
            <a:noAutofit/>
          </a:bodyPr>
          <a:lstStyle/>
          <a:p>
            <a:pPr marL="0" marR="0" lvl="0" indent="0" algn="ctr" rtl="0">
              <a:lnSpc>
                <a:spcPct val="100000"/>
              </a:lnSpc>
              <a:spcBef>
                <a:spcPts val="0"/>
              </a:spcBef>
              <a:spcAft>
                <a:spcPts val="0"/>
              </a:spcAft>
              <a:buNone/>
            </a:pPr>
            <a:r>
              <a:rPr lang="en-US" sz="2500">
                <a:latin typeface="Ubuntu"/>
                <a:ea typeface="Ubuntu"/>
                <a:cs typeface="Ubuntu"/>
                <a:sym typeface="Ubuntu"/>
              </a:rPr>
              <a:t>*</a:t>
            </a:r>
            <a:endParaRPr sz="2500" b="0" i="0" u="none" strike="noStrike" cap="none" baseline="-25000">
              <a:solidFill>
                <a:srgbClr val="000000"/>
              </a:solidFill>
              <a:latin typeface="Ubuntu"/>
              <a:ea typeface="Ubuntu"/>
              <a:cs typeface="Ubuntu"/>
              <a:sym typeface="Ubuntu"/>
            </a:endParaRPr>
          </a:p>
        </p:txBody>
      </p:sp>
      <p:sp>
        <p:nvSpPr>
          <p:cNvPr id="715" name="Google Shape;715;p69"/>
          <p:cNvSpPr/>
          <p:nvPr/>
        </p:nvSpPr>
        <p:spPr>
          <a:xfrm>
            <a:off x="3507324" y="4709667"/>
            <a:ext cx="534300" cy="537000"/>
          </a:xfrm>
          <a:prstGeom prst="ellipse">
            <a:avLst/>
          </a:prstGeom>
          <a:solidFill>
            <a:srgbClr val="B94F82"/>
          </a:solidFill>
          <a:ln w="9525" cap="flat" cmpd="sng">
            <a:solidFill>
              <a:schemeClr val="dk2"/>
            </a:solidFill>
            <a:prstDash val="solid"/>
            <a:round/>
            <a:headEnd type="none" w="sm" len="sm"/>
            <a:tailEnd type="none" w="sm" len="sm"/>
          </a:ln>
        </p:spPr>
        <p:txBody>
          <a:bodyPr spcFirstLastPara="1" wrap="square" lIns="76200" tIns="76200" rIns="76200" bIns="762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Ubuntu"/>
                <a:ea typeface="Ubuntu"/>
                <a:cs typeface="Ubuntu"/>
                <a:sym typeface="Ubuntu"/>
              </a:rPr>
              <a:t>w</a:t>
            </a:r>
            <a:r>
              <a:rPr lang="en-US" sz="1200" b="0" i="0" u="none" strike="noStrike" cap="none" baseline="-25000">
                <a:solidFill>
                  <a:srgbClr val="000000"/>
                </a:solidFill>
                <a:latin typeface="Ubuntu"/>
                <a:ea typeface="Ubuntu"/>
                <a:cs typeface="Ubuntu"/>
                <a:sym typeface="Ubuntu"/>
              </a:rPr>
              <a:t>1</a:t>
            </a:r>
            <a:endParaRPr sz="1200" b="0" i="0" u="none" strike="noStrike" cap="none" baseline="-25000">
              <a:solidFill>
                <a:srgbClr val="000000"/>
              </a:solidFill>
              <a:latin typeface="Ubuntu"/>
              <a:ea typeface="Ubuntu"/>
              <a:cs typeface="Ubuntu"/>
              <a:sym typeface="Ubuntu"/>
            </a:endParaRPr>
          </a:p>
        </p:txBody>
      </p:sp>
      <p:sp>
        <p:nvSpPr>
          <p:cNvPr id="716" name="Google Shape;716;p69"/>
          <p:cNvSpPr/>
          <p:nvPr/>
        </p:nvSpPr>
        <p:spPr>
          <a:xfrm>
            <a:off x="4711765" y="4709667"/>
            <a:ext cx="534300" cy="537000"/>
          </a:xfrm>
          <a:prstGeom prst="ellipse">
            <a:avLst/>
          </a:prstGeom>
          <a:solidFill>
            <a:srgbClr val="B94F82"/>
          </a:solidFill>
          <a:ln w="9525" cap="flat" cmpd="sng">
            <a:solidFill>
              <a:schemeClr val="dk2"/>
            </a:solidFill>
            <a:prstDash val="solid"/>
            <a:round/>
            <a:headEnd type="none" w="sm" len="sm"/>
            <a:tailEnd type="none" w="sm" len="sm"/>
          </a:ln>
        </p:spPr>
        <p:txBody>
          <a:bodyPr spcFirstLastPara="1" wrap="square" lIns="76200" tIns="76200" rIns="76200" bIns="76200" anchor="ctr" anchorCtr="0">
            <a:no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Ubuntu"/>
                <a:ea typeface="Ubuntu"/>
                <a:cs typeface="Ubuntu"/>
                <a:sym typeface="Ubuntu"/>
              </a:rPr>
              <a:t>w</a:t>
            </a:r>
            <a:r>
              <a:rPr lang="en-US" sz="1200" b="0" i="0" u="none" strike="noStrike" cap="none" baseline="-25000">
                <a:solidFill>
                  <a:srgbClr val="000000"/>
                </a:solidFill>
                <a:latin typeface="Ubuntu"/>
                <a:ea typeface="Ubuntu"/>
                <a:cs typeface="Ubuntu"/>
                <a:sym typeface="Ubuntu"/>
              </a:rPr>
              <a:t>2</a:t>
            </a:r>
            <a:endParaRPr sz="1200" b="0" i="0" u="none" strike="noStrike" cap="none" baseline="-25000">
              <a:solidFill>
                <a:srgbClr val="000000"/>
              </a:solidFill>
              <a:latin typeface="Ubuntu"/>
              <a:ea typeface="Ubuntu"/>
              <a:cs typeface="Ubuntu"/>
              <a:sym typeface="Ubuntu"/>
            </a:endParaRPr>
          </a:p>
        </p:txBody>
      </p:sp>
      <p:sp>
        <p:nvSpPr>
          <p:cNvPr id="717" name="Google Shape;717;p69"/>
          <p:cNvSpPr/>
          <p:nvPr/>
        </p:nvSpPr>
        <p:spPr>
          <a:xfrm>
            <a:off x="5961930" y="4709667"/>
            <a:ext cx="534300" cy="537000"/>
          </a:xfrm>
          <a:prstGeom prst="ellipse">
            <a:avLst/>
          </a:prstGeom>
          <a:solidFill>
            <a:srgbClr val="B94F82"/>
          </a:solidFill>
          <a:ln w="9525" cap="flat" cmpd="sng">
            <a:solidFill>
              <a:schemeClr val="dk2"/>
            </a:solidFill>
            <a:prstDash val="solid"/>
            <a:round/>
            <a:headEnd type="none" w="sm" len="sm"/>
            <a:tailEnd type="none" w="sm" len="sm"/>
          </a:ln>
        </p:spPr>
        <p:txBody>
          <a:bodyPr spcFirstLastPara="1" wrap="square" lIns="76200" tIns="76200" rIns="76200" bIns="762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Ubuntu"/>
                <a:ea typeface="Ubuntu"/>
                <a:cs typeface="Ubuntu"/>
                <a:sym typeface="Ubuntu"/>
              </a:rPr>
              <a:t>w</a:t>
            </a:r>
            <a:r>
              <a:rPr lang="en-US" sz="1200" b="0" i="0" u="none" strike="noStrike" cap="none" baseline="-25000">
                <a:solidFill>
                  <a:srgbClr val="000000"/>
                </a:solidFill>
                <a:latin typeface="Ubuntu"/>
                <a:ea typeface="Ubuntu"/>
                <a:cs typeface="Ubuntu"/>
                <a:sym typeface="Ubuntu"/>
              </a:rPr>
              <a:t>3</a:t>
            </a:r>
            <a:endParaRPr sz="1200" b="0" i="0" u="none" strike="noStrike" cap="none" baseline="-25000">
              <a:solidFill>
                <a:srgbClr val="000000"/>
              </a:solidFill>
              <a:latin typeface="Ubuntu"/>
              <a:ea typeface="Ubuntu"/>
              <a:cs typeface="Ubuntu"/>
              <a:sym typeface="Ubuntu"/>
            </a:endParaRPr>
          </a:p>
        </p:txBody>
      </p:sp>
      <p:cxnSp>
        <p:nvCxnSpPr>
          <p:cNvPr id="718" name="Google Shape;718;p69"/>
          <p:cNvCxnSpPr>
            <a:stCxn id="711" idx="6"/>
            <a:endCxn id="712" idx="2"/>
          </p:cNvCxnSpPr>
          <p:nvPr/>
        </p:nvCxnSpPr>
        <p:spPr>
          <a:xfrm>
            <a:off x="2837175" y="3940900"/>
            <a:ext cx="670200" cy="0"/>
          </a:xfrm>
          <a:prstGeom prst="straightConnector1">
            <a:avLst/>
          </a:prstGeom>
          <a:noFill/>
          <a:ln w="28575" cap="flat" cmpd="sng">
            <a:solidFill>
              <a:schemeClr val="dk2"/>
            </a:solidFill>
            <a:prstDash val="solid"/>
            <a:round/>
            <a:headEnd type="none" w="sm" len="sm"/>
            <a:tailEnd type="triangle" w="lg" len="lg"/>
          </a:ln>
        </p:spPr>
      </p:cxnSp>
      <p:cxnSp>
        <p:nvCxnSpPr>
          <p:cNvPr id="719" name="Google Shape;719;p69"/>
          <p:cNvCxnSpPr>
            <a:stCxn id="712" idx="6"/>
            <a:endCxn id="713" idx="2"/>
          </p:cNvCxnSpPr>
          <p:nvPr/>
        </p:nvCxnSpPr>
        <p:spPr>
          <a:xfrm>
            <a:off x="4041624" y="3940900"/>
            <a:ext cx="670200" cy="0"/>
          </a:xfrm>
          <a:prstGeom prst="straightConnector1">
            <a:avLst/>
          </a:prstGeom>
          <a:noFill/>
          <a:ln w="28575" cap="flat" cmpd="sng">
            <a:solidFill>
              <a:schemeClr val="dk2"/>
            </a:solidFill>
            <a:prstDash val="solid"/>
            <a:round/>
            <a:headEnd type="none" w="sm" len="sm"/>
            <a:tailEnd type="triangle" w="lg" len="lg"/>
          </a:ln>
        </p:spPr>
      </p:cxnSp>
      <p:cxnSp>
        <p:nvCxnSpPr>
          <p:cNvPr id="720" name="Google Shape;720;p69"/>
          <p:cNvCxnSpPr>
            <a:stCxn id="713" idx="6"/>
            <a:endCxn id="714" idx="2"/>
          </p:cNvCxnSpPr>
          <p:nvPr/>
        </p:nvCxnSpPr>
        <p:spPr>
          <a:xfrm>
            <a:off x="5246072" y="3940900"/>
            <a:ext cx="715800" cy="0"/>
          </a:xfrm>
          <a:prstGeom prst="straightConnector1">
            <a:avLst/>
          </a:prstGeom>
          <a:noFill/>
          <a:ln w="28575" cap="flat" cmpd="sng">
            <a:solidFill>
              <a:schemeClr val="dk2"/>
            </a:solidFill>
            <a:prstDash val="solid"/>
            <a:round/>
            <a:headEnd type="none" w="sm" len="sm"/>
            <a:tailEnd type="triangle" w="lg" len="lg"/>
          </a:ln>
        </p:spPr>
      </p:cxnSp>
      <p:cxnSp>
        <p:nvCxnSpPr>
          <p:cNvPr id="721" name="Google Shape;721;p69"/>
          <p:cNvCxnSpPr>
            <a:stCxn id="712" idx="4"/>
            <a:endCxn id="715" idx="0"/>
          </p:cNvCxnSpPr>
          <p:nvPr/>
        </p:nvCxnSpPr>
        <p:spPr>
          <a:xfrm>
            <a:off x="3774474" y="4209400"/>
            <a:ext cx="0" cy="500400"/>
          </a:xfrm>
          <a:prstGeom prst="straightConnector1">
            <a:avLst/>
          </a:prstGeom>
          <a:noFill/>
          <a:ln w="28575" cap="flat" cmpd="sng">
            <a:solidFill>
              <a:schemeClr val="dk2"/>
            </a:solidFill>
            <a:prstDash val="solid"/>
            <a:round/>
            <a:headEnd type="none" w="sm" len="sm"/>
            <a:tailEnd type="triangle" w="lg" len="lg"/>
          </a:ln>
        </p:spPr>
      </p:cxnSp>
      <p:cxnSp>
        <p:nvCxnSpPr>
          <p:cNvPr id="722" name="Google Shape;722;p69"/>
          <p:cNvCxnSpPr>
            <a:stCxn id="713" idx="4"/>
            <a:endCxn id="716" idx="0"/>
          </p:cNvCxnSpPr>
          <p:nvPr/>
        </p:nvCxnSpPr>
        <p:spPr>
          <a:xfrm>
            <a:off x="4978922" y="4209400"/>
            <a:ext cx="0" cy="500400"/>
          </a:xfrm>
          <a:prstGeom prst="straightConnector1">
            <a:avLst/>
          </a:prstGeom>
          <a:noFill/>
          <a:ln w="28575" cap="flat" cmpd="sng">
            <a:solidFill>
              <a:schemeClr val="dk2"/>
            </a:solidFill>
            <a:prstDash val="solid"/>
            <a:round/>
            <a:headEnd type="none" w="sm" len="sm"/>
            <a:tailEnd type="triangle" w="lg" len="lg"/>
          </a:ln>
        </p:spPr>
      </p:cxnSp>
      <p:cxnSp>
        <p:nvCxnSpPr>
          <p:cNvPr id="723" name="Google Shape;723;p69"/>
          <p:cNvCxnSpPr>
            <a:stCxn id="714" idx="4"/>
            <a:endCxn id="717" idx="0"/>
          </p:cNvCxnSpPr>
          <p:nvPr/>
        </p:nvCxnSpPr>
        <p:spPr>
          <a:xfrm>
            <a:off x="6229087" y="4209400"/>
            <a:ext cx="0" cy="500400"/>
          </a:xfrm>
          <a:prstGeom prst="straightConnector1">
            <a:avLst/>
          </a:prstGeom>
          <a:noFill/>
          <a:ln w="28575" cap="flat" cmpd="sng">
            <a:solidFill>
              <a:schemeClr val="dk2"/>
            </a:solidFill>
            <a:prstDash val="solid"/>
            <a:round/>
            <a:headEnd type="none" w="sm" len="sm"/>
            <a:tailEnd type="triangle" w="lg" len="lg"/>
          </a:ln>
        </p:spPr>
      </p:cxnSp>
      <p:sp>
        <p:nvSpPr>
          <p:cNvPr id="724" name="Google Shape;724;p69"/>
          <p:cNvSpPr/>
          <p:nvPr/>
        </p:nvSpPr>
        <p:spPr>
          <a:xfrm>
            <a:off x="7166325" y="3770575"/>
            <a:ext cx="2960700" cy="1525200"/>
          </a:xfrm>
          <a:prstGeom prst="roundRect">
            <a:avLst>
              <a:gd name="adj" fmla="val 16667"/>
            </a:avLst>
          </a:prstGeom>
          <a:solidFill>
            <a:srgbClr val="B0DD46">
              <a:alpha val="803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latin typeface="Calibri"/>
                <a:ea typeface="Calibri"/>
                <a:cs typeface="Calibri"/>
                <a:sym typeface="Calibri"/>
              </a:rPr>
              <a:t>ξ</a:t>
            </a:r>
            <a:r>
              <a:rPr lang="en-US" sz="2400" baseline="-25000">
                <a:latin typeface="Calibri"/>
                <a:ea typeface="Calibri"/>
                <a:cs typeface="Calibri"/>
                <a:sym typeface="Calibri"/>
              </a:rPr>
              <a:t>i</a:t>
            </a:r>
            <a:r>
              <a:rPr lang="en-US" sz="2400">
                <a:latin typeface="Calibri"/>
                <a:ea typeface="Calibri"/>
                <a:cs typeface="Calibri"/>
                <a:sym typeface="Calibri"/>
              </a:rPr>
              <a:t>(s) is the probability of all models where the state is t</a:t>
            </a:r>
            <a:r>
              <a:rPr lang="en-US" sz="2400" baseline="-25000">
                <a:latin typeface="Calibri"/>
                <a:ea typeface="Calibri"/>
                <a:cs typeface="Calibri"/>
                <a:sym typeface="Calibri"/>
              </a:rPr>
              <a:t>i-1</a:t>
            </a:r>
            <a:r>
              <a:rPr lang="en-US" sz="2400">
                <a:latin typeface="Calibri"/>
                <a:ea typeface="Calibri"/>
                <a:cs typeface="Calibri"/>
                <a:sym typeface="Calibri"/>
              </a:rPr>
              <a:t>=s and t</a:t>
            </a:r>
            <a:r>
              <a:rPr lang="en-US" sz="2400" baseline="-25000">
                <a:latin typeface="Calibri"/>
                <a:ea typeface="Calibri"/>
                <a:cs typeface="Calibri"/>
                <a:sym typeface="Calibri"/>
              </a:rPr>
              <a:t>i</a:t>
            </a:r>
            <a:r>
              <a:rPr lang="en-US" sz="2400">
                <a:latin typeface="Calibri"/>
                <a:ea typeface="Calibri"/>
                <a:cs typeface="Calibri"/>
                <a:sym typeface="Calibri"/>
              </a:rPr>
              <a:t>=t</a:t>
            </a:r>
            <a:endParaRPr sz="2400">
              <a:latin typeface="Calibri"/>
              <a:ea typeface="Calibri"/>
              <a:cs typeface="Calibri"/>
              <a:sym typeface="Calibri"/>
            </a:endParaRPr>
          </a:p>
        </p:txBody>
      </p:sp>
    </p:spTree>
    <p:extLst>
      <p:ext uri="{BB962C8B-B14F-4D97-AF65-F5344CB8AC3E}">
        <p14:creationId xmlns:p14="http://schemas.microsoft.com/office/powerpoint/2010/main" val="3305076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7"/>
                                        </p:tgtEl>
                                        <p:attrNameLst>
                                          <p:attrName>style.visibility</p:attrName>
                                        </p:attrNameLst>
                                      </p:cBhvr>
                                      <p:to>
                                        <p:strVal val="visible"/>
                                      </p:to>
                                    </p:set>
                                    <p:animEffect transition="in" filter="fade">
                                      <p:cBhvr>
                                        <p:cTn id="7" dur="1000"/>
                                        <p:tgtEl>
                                          <p:spTgt spid="697"/>
                                        </p:tgtEl>
                                      </p:cBhvr>
                                    </p:animEffect>
                                  </p:childTnLst>
                                </p:cTn>
                              </p:par>
                              <p:par>
                                <p:cTn id="8" presetID="10" presetClass="entr" presetSubtype="0" fill="hold" nodeType="withEffect">
                                  <p:stCondLst>
                                    <p:cond delay="0"/>
                                  </p:stCondLst>
                                  <p:childTnLst>
                                    <p:set>
                                      <p:cBhvr>
                                        <p:cTn id="9" dur="1" fill="hold">
                                          <p:stCondLst>
                                            <p:cond delay="0"/>
                                          </p:stCondLst>
                                        </p:cTn>
                                        <p:tgtEl>
                                          <p:spTgt spid="698"/>
                                        </p:tgtEl>
                                        <p:attrNameLst>
                                          <p:attrName>style.visibility</p:attrName>
                                        </p:attrNameLst>
                                      </p:cBhvr>
                                      <p:to>
                                        <p:strVal val="visible"/>
                                      </p:to>
                                    </p:set>
                                    <p:animEffect transition="in" filter="fade">
                                      <p:cBhvr>
                                        <p:cTn id="10" dur="1000"/>
                                        <p:tgtEl>
                                          <p:spTgt spid="698"/>
                                        </p:tgtEl>
                                      </p:cBhvr>
                                    </p:animEffect>
                                  </p:childTnLst>
                                </p:cTn>
                              </p:par>
                              <p:par>
                                <p:cTn id="11" presetID="10" presetClass="entr" presetSubtype="0" fill="hold" nodeType="withEffect">
                                  <p:stCondLst>
                                    <p:cond delay="0"/>
                                  </p:stCondLst>
                                  <p:childTnLst>
                                    <p:set>
                                      <p:cBhvr>
                                        <p:cTn id="12" dur="1" fill="hold">
                                          <p:stCondLst>
                                            <p:cond delay="0"/>
                                          </p:stCondLst>
                                        </p:cTn>
                                        <p:tgtEl>
                                          <p:spTgt spid="699"/>
                                        </p:tgtEl>
                                        <p:attrNameLst>
                                          <p:attrName>style.visibility</p:attrName>
                                        </p:attrNameLst>
                                      </p:cBhvr>
                                      <p:to>
                                        <p:strVal val="visible"/>
                                      </p:to>
                                    </p:set>
                                    <p:animEffect transition="in" filter="fade">
                                      <p:cBhvr>
                                        <p:cTn id="13" dur="1000"/>
                                        <p:tgtEl>
                                          <p:spTgt spid="699"/>
                                        </p:tgtEl>
                                      </p:cBhvr>
                                    </p:animEffect>
                                  </p:childTnLst>
                                </p:cTn>
                              </p:par>
                              <p:par>
                                <p:cTn id="14" presetID="10" presetClass="entr" presetSubtype="0" fill="hold" nodeType="withEffect">
                                  <p:stCondLst>
                                    <p:cond delay="0"/>
                                  </p:stCondLst>
                                  <p:childTnLst>
                                    <p:set>
                                      <p:cBhvr>
                                        <p:cTn id="15" dur="1" fill="hold">
                                          <p:stCondLst>
                                            <p:cond delay="0"/>
                                          </p:stCondLst>
                                        </p:cTn>
                                        <p:tgtEl>
                                          <p:spTgt spid="700"/>
                                        </p:tgtEl>
                                        <p:attrNameLst>
                                          <p:attrName>style.visibility</p:attrName>
                                        </p:attrNameLst>
                                      </p:cBhvr>
                                      <p:to>
                                        <p:strVal val="visible"/>
                                      </p:to>
                                    </p:set>
                                    <p:animEffect transition="in" filter="fade">
                                      <p:cBhvr>
                                        <p:cTn id="16" dur="1000"/>
                                        <p:tgtEl>
                                          <p:spTgt spid="700"/>
                                        </p:tgtEl>
                                      </p:cBhvr>
                                    </p:animEffect>
                                  </p:childTnLst>
                                </p:cTn>
                              </p:par>
                              <p:par>
                                <p:cTn id="17" presetID="10" presetClass="entr" presetSubtype="0" fill="hold" nodeType="withEffect">
                                  <p:stCondLst>
                                    <p:cond delay="0"/>
                                  </p:stCondLst>
                                  <p:childTnLst>
                                    <p:set>
                                      <p:cBhvr>
                                        <p:cTn id="18" dur="1" fill="hold">
                                          <p:stCondLst>
                                            <p:cond delay="0"/>
                                          </p:stCondLst>
                                        </p:cTn>
                                        <p:tgtEl>
                                          <p:spTgt spid="701"/>
                                        </p:tgtEl>
                                        <p:attrNameLst>
                                          <p:attrName>style.visibility</p:attrName>
                                        </p:attrNameLst>
                                      </p:cBhvr>
                                      <p:to>
                                        <p:strVal val="visible"/>
                                      </p:to>
                                    </p:set>
                                    <p:animEffect transition="in" filter="fade">
                                      <p:cBhvr>
                                        <p:cTn id="19" dur="1000"/>
                                        <p:tgtEl>
                                          <p:spTgt spid="701"/>
                                        </p:tgtEl>
                                      </p:cBhvr>
                                    </p:animEffect>
                                  </p:childTnLst>
                                </p:cTn>
                              </p:par>
                              <p:par>
                                <p:cTn id="20" presetID="10" presetClass="entr" presetSubtype="0" fill="hold" nodeType="withEffect">
                                  <p:stCondLst>
                                    <p:cond delay="0"/>
                                  </p:stCondLst>
                                  <p:childTnLst>
                                    <p:set>
                                      <p:cBhvr>
                                        <p:cTn id="21" dur="1" fill="hold">
                                          <p:stCondLst>
                                            <p:cond delay="0"/>
                                          </p:stCondLst>
                                        </p:cTn>
                                        <p:tgtEl>
                                          <p:spTgt spid="702"/>
                                        </p:tgtEl>
                                        <p:attrNameLst>
                                          <p:attrName>style.visibility</p:attrName>
                                        </p:attrNameLst>
                                      </p:cBhvr>
                                      <p:to>
                                        <p:strVal val="visible"/>
                                      </p:to>
                                    </p:set>
                                    <p:animEffect transition="in" filter="fade">
                                      <p:cBhvr>
                                        <p:cTn id="22" dur="1000"/>
                                        <p:tgtEl>
                                          <p:spTgt spid="702"/>
                                        </p:tgtEl>
                                      </p:cBhvr>
                                    </p:animEffect>
                                  </p:childTnLst>
                                </p:cTn>
                              </p:par>
                              <p:par>
                                <p:cTn id="23" presetID="10" presetClass="entr" presetSubtype="0" fill="hold" nodeType="withEffect">
                                  <p:stCondLst>
                                    <p:cond delay="0"/>
                                  </p:stCondLst>
                                  <p:childTnLst>
                                    <p:set>
                                      <p:cBhvr>
                                        <p:cTn id="24" dur="1" fill="hold">
                                          <p:stCondLst>
                                            <p:cond delay="0"/>
                                          </p:stCondLst>
                                        </p:cTn>
                                        <p:tgtEl>
                                          <p:spTgt spid="703"/>
                                        </p:tgtEl>
                                        <p:attrNameLst>
                                          <p:attrName>style.visibility</p:attrName>
                                        </p:attrNameLst>
                                      </p:cBhvr>
                                      <p:to>
                                        <p:strVal val="visible"/>
                                      </p:to>
                                    </p:set>
                                    <p:animEffect transition="in" filter="fade">
                                      <p:cBhvr>
                                        <p:cTn id="25" dur="1000"/>
                                        <p:tgtEl>
                                          <p:spTgt spid="703"/>
                                        </p:tgtEl>
                                      </p:cBhvr>
                                    </p:animEffect>
                                  </p:childTnLst>
                                </p:cTn>
                              </p:par>
                              <p:par>
                                <p:cTn id="26" presetID="10" presetClass="entr" presetSubtype="0" fill="hold" nodeType="withEffect">
                                  <p:stCondLst>
                                    <p:cond delay="0"/>
                                  </p:stCondLst>
                                  <p:childTnLst>
                                    <p:set>
                                      <p:cBhvr>
                                        <p:cTn id="27" dur="1" fill="hold">
                                          <p:stCondLst>
                                            <p:cond delay="0"/>
                                          </p:stCondLst>
                                        </p:cTn>
                                        <p:tgtEl>
                                          <p:spTgt spid="704"/>
                                        </p:tgtEl>
                                        <p:attrNameLst>
                                          <p:attrName>style.visibility</p:attrName>
                                        </p:attrNameLst>
                                      </p:cBhvr>
                                      <p:to>
                                        <p:strVal val="visible"/>
                                      </p:to>
                                    </p:set>
                                    <p:animEffect transition="in" filter="fade">
                                      <p:cBhvr>
                                        <p:cTn id="28" dur="1000"/>
                                        <p:tgtEl>
                                          <p:spTgt spid="704"/>
                                        </p:tgtEl>
                                      </p:cBhvr>
                                    </p:animEffect>
                                  </p:childTnLst>
                                </p:cTn>
                              </p:par>
                              <p:par>
                                <p:cTn id="29" presetID="10" presetClass="entr" presetSubtype="0" fill="hold" nodeType="withEffect">
                                  <p:stCondLst>
                                    <p:cond delay="0"/>
                                  </p:stCondLst>
                                  <p:childTnLst>
                                    <p:set>
                                      <p:cBhvr>
                                        <p:cTn id="30" dur="1" fill="hold">
                                          <p:stCondLst>
                                            <p:cond delay="0"/>
                                          </p:stCondLst>
                                        </p:cTn>
                                        <p:tgtEl>
                                          <p:spTgt spid="705"/>
                                        </p:tgtEl>
                                        <p:attrNameLst>
                                          <p:attrName>style.visibility</p:attrName>
                                        </p:attrNameLst>
                                      </p:cBhvr>
                                      <p:to>
                                        <p:strVal val="visible"/>
                                      </p:to>
                                    </p:set>
                                    <p:animEffect transition="in" filter="fade">
                                      <p:cBhvr>
                                        <p:cTn id="31" dur="1000"/>
                                        <p:tgtEl>
                                          <p:spTgt spid="705"/>
                                        </p:tgtEl>
                                      </p:cBhvr>
                                    </p:animEffect>
                                  </p:childTnLst>
                                </p:cTn>
                              </p:par>
                              <p:par>
                                <p:cTn id="32" presetID="10" presetClass="entr" presetSubtype="0" fill="hold" nodeType="withEffect">
                                  <p:stCondLst>
                                    <p:cond delay="0"/>
                                  </p:stCondLst>
                                  <p:childTnLst>
                                    <p:set>
                                      <p:cBhvr>
                                        <p:cTn id="33" dur="1" fill="hold">
                                          <p:stCondLst>
                                            <p:cond delay="0"/>
                                          </p:stCondLst>
                                        </p:cTn>
                                        <p:tgtEl>
                                          <p:spTgt spid="706"/>
                                        </p:tgtEl>
                                        <p:attrNameLst>
                                          <p:attrName>style.visibility</p:attrName>
                                        </p:attrNameLst>
                                      </p:cBhvr>
                                      <p:to>
                                        <p:strVal val="visible"/>
                                      </p:to>
                                    </p:set>
                                    <p:animEffect transition="in" filter="fade">
                                      <p:cBhvr>
                                        <p:cTn id="34" dur="1000"/>
                                        <p:tgtEl>
                                          <p:spTgt spid="706"/>
                                        </p:tgtEl>
                                      </p:cBhvr>
                                    </p:animEffect>
                                  </p:childTnLst>
                                </p:cTn>
                              </p:par>
                              <p:par>
                                <p:cTn id="35" presetID="10" presetClass="entr" presetSubtype="0" fill="hold" nodeType="withEffect">
                                  <p:stCondLst>
                                    <p:cond delay="0"/>
                                  </p:stCondLst>
                                  <p:childTnLst>
                                    <p:set>
                                      <p:cBhvr>
                                        <p:cTn id="36" dur="1" fill="hold">
                                          <p:stCondLst>
                                            <p:cond delay="0"/>
                                          </p:stCondLst>
                                        </p:cTn>
                                        <p:tgtEl>
                                          <p:spTgt spid="707"/>
                                        </p:tgtEl>
                                        <p:attrNameLst>
                                          <p:attrName>style.visibility</p:attrName>
                                        </p:attrNameLst>
                                      </p:cBhvr>
                                      <p:to>
                                        <p:strVal val="visible"/>
                                      </p:to>
                                    </p:set>
                                    <p:animEffect transition="in" filter="fade">
                                      <p:cBhvr>
                                        <p:cTn id="37" dur="1000"/>
                                        <p:tgtEl>
                                          <p:spTgt spid="707"/>
                                        </p:tgtEl>
                                      </p:cBhvr>
                                    </p:animEffect>
                                  </p:childTnLst>
                                </p:cTn>
                              </p:par>
                              <p:par>
                                <p:cTn id="38" presetID="10" presetClass="entr" presetSubtype="0" fill="hold" nodeType="withEffect">
                                  <p:stCondLst>
                                    <p:cond delay="0"/>
                                  </p:stCondLst>
                                  <p:childTnLst>
                                    <p:set>
                                      <p:cBhvr>
                                        <p:cTn id="39" dur="1" fill="hold">
                                          <p:stCondLst>
                                            <p:cond delay="0"/>
                                          </p:stCondLst>
                                        </p:cTn>
                                        <p:tgtEl>
                                          <p:spTgt spid="708"/>
                                        </p:tgtEl>
                                        <p:attrNameLst>
                                          <p:attrName>style.visibility</p:attrName>
                                        </p:attrNameLst>
                                      </p:cBhvr>
                                      <p:to>
                                        <p:strVal val="visible"/>
                                      </p:to>
                                    </p:set>
                                    <p:animEffect transition="in" filter="fade">
                                      <p:cBhvr>
                                        <p:cTn id="40" dur="1000"/>
                                        <p:tgtEl>
                                          <p:spTgt spid="708"/>
                                        </p:tgtEl>
                                      </p:cBhvr>
                                    </p:animEffect>
                                  </p:childTnLst>
                                </p:cTn>
                              </p:par>
                              <p:par>
                                <p:cTn id="41" presetID="10" presetClass="entr" presetSubtype="0" fill="hold" nodeType="withEffect">
                                  <p:stCondLst>
                                    <p:cond delay="0"/>
                                  </p:stCondLst>
                                  <p:childTnLst>
                                    <p:set>
                                      <p:cBhvr>
                                        <p:cTn id="42" dur="1" fill="hold">
                                          <p:stCondLst>
                                            <p:cond delay="0"/>
                                          </p:stCondLst>
                                        </p:cTn>
                                        <p:tgtEl>
                                          <p:spTgt spid="709"/>
                                        </p:tgtEl>
                                        <p:attrNameLst>
                                          <p:attrName>style.visibility</p:attrName>
                                        </p:attrNameLst>
                                      </p:cBhvr>
                                      <p:to>
                                        <p:strVal val="visible"/>
                                      </p:to>
                                    </p:set>
                                    <p:animEffect transition="in" filter="fade">
                                      <p:cBhvr>
                                        <p:cTn id="43" dur="1000"/>
                                        <p:tgtEl>
                                          <p:spTgt spid="70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710"/>
                                        </p:tgtEl>
                                        <p:attrNameLst>
                                          <p:attrName>style.visibility</p:attrName>
                                        </p:attrNameLst>
                                      </p:cBhvr>
                                      <p:to>
                                        <p:strVal val="visible"/>
                                      </p:to>
                                    </p:set>
                                    <p:animEffect transition="in" filter="fade">
                                      <p:cBhvr>
                                        <p:cTn id="48" dur="1000"/>
                                        <p:tgtEl>
                                          <p:spTgt spid="71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711"/>
                                        </p:tgtEl>
                                        <p:attrNameLst>
                                          <p:attrName>style.visibility</p:attrName>
                                        </p:attrNameLst>
                                      </p:cBhvr>
                                      <p:to>
                                        <p:strVal val="visible"/>
                                      </p:to>
                                    </p:set>
                                    <p:animEffect transition="in" filter="fade">
                                      <p:cBhvr>
                                        <p:cTn id="53" dur="1000"/>
                                        <p:tgtEl>
                                          <p:spTgt spid="711"/>
                                        </p:tgtEl>
                                      </p:cBhvr>
                                    </p:animEffect>
                                  </p:childTnLst>
                                </p:cTn>
                              </p:par>
                              <p:par>
                                <p:cTn id="54" presetID="10" presetClass="entr" presetSubtype="0" fill="hold" nodeType="withEffect">
                                  <p:stCondLst>
                                    <p:cond delay="0"/>
                                  </p:stCondLst>
                                  <p:childTnLst>
                                    <p:set>
                                      <p:cBhvr>
                                        <p:cTn id="55" dur="1" fill="hold">
                                          <p:stCondLst>
                                            <p:cond delay="0"/>
                                          </p:stCondLst>
                                        </p:cTn>
                                        <p:tgtEl>
                                          <p:spTgt spid="712"/>
                                        </p:tgtEl>
                                        <p:attrNameLst>
                                          <p:attrName>style.visibility</p:attrName>
                                        </p:attrNameLst>
                                      </p:cBhvr>
                                      <p:to>
                                        <p:strVal val="visible"/>
                                      </p:to>
                                    </p:set>
                                    <p:animEffect transition="in" filter="fade">
                                      <p:cBhvr>
                                        <p:cTn id="56" dur="1000"/>
                                        <p:tgtEl>
                                          <p:spTgt spid="712"/>
                                        </p:tgtEl>
                                      </p:cBhvr>
                                    </p:animEffect>
                                  </p:childTnLst>
                                </p:cTn>
                              </p:par>
                              <p:par>
                                <p:cTn id="57" presetID="10" presetClass="entr" presetSubtype="0" fill="hold" nodeType="withEffect">
                                  <p:stCondLst>
                                    <p:cond delay="0"/>
                                  </p:stCondLst>
                                  <p:childTnLst>
                                    <p:set>
                                      <p:cBhvr>
                                        <p:cTn id="58" dur="1" fill="hold">
                                          <p:stCondLst>
                                            <p:cond delay="0"/>
                                          </p:stCondLst>
                                        </p:cTn>
                                        <p:tgtEl>
                                          <p:spTgt spid="713"/>
                                        </p:tgtEl>
                                        <p:attrNameLst>
                                          <p:attrName>style.visibility</p:attrName>
                                        </p:attrNameLst>
                                      </p:cBhvr>
                                      <p:to>
                                        <p:strVal val="visible"/>
                                      </p:to>
                                    </p:set>
                                    <p:animEffect transition="in" filter="fade">
                                      <p:cBhvr>
                                        <p:cTn id="59" dur="1000"/>
                                        <p:tgtEl>
                                          <p:spTgt spid="713"/>
                                        </p:tgtEl>
                                      </p:cBhvr>
                                    </p:animEffect>
                                  </p:childTnLst>
                                </p:cTn>
                              </p:par>
                              <p:par>
                                <p:cTn id="60" presetID="10" presetClass="entr" presetSubtype="0" fill="hold" nodeType="withEffect">
                                  <p:stCondLst>
                                    <p:cond delay="0"/>
                                  </p:stCondLst>
                                  <p:childTnLst>
                                    <p:set>
                                      <p:cBhvr>
                                        <p:cTn id="61" dur="1" fill="hold">
                                          <p:stCondLst>
                                            <p:cond delay="0"/>
                                          </p:stCondLst>
                                        </p:cTn>
                                        <p:tgtEl>
                                          <p:spTgt spid="714"/>
                                        </p:tgtEl>
                                        <p:attrNameLst>
                                          <p:attrName>style.visibility</p:attrName>
                                        </p:attrNameLst>
                                      </p:cBhvr>
                                      <p:to>
                                        <p:strVal val="visible"/>
                                      </p:to>
                                    </p:set>
                                    <p:animEffect transition="in" filter="fade">
                                      <p:cBhvr>
                                        <p:cTn id="62" dur="1000"/>
                                        <p:tgtEl>
                                          <p:spTgt spid="714"/>
                                        </p:tgtEl>
                                      </p:cBhvr>
                                    </p:animEffect>
                                  </p:childTnLst>
                                </p:cTn>
                              </p:par>
                              <p:par>
                                <p:cTn id="63" presetID="10" presetClass="entr" presetSubtype="0" fill="hold" nodeType="withEffect">
                                  <p:stCondLst>
                                    <p:cond delay="0"/>
                                  </p:stCondLst>
                                  <p:childTnLst>
                                    <p:set>
                                      <p:cBhvr>
                                        <p:cTn id="64" dur="1" fill="hold">
                                          <p:stCondLst>
                                            <p:cond delay="0"/>
                                          </p:stCondLst>
                                        </p:cTn>
                                        <p:tgtEl>
                                          <p:spTgt spid="715"/>
                                        </p:tgtEl>
                                        <p:attrNameLst>
                                          <p:attrName>style.visibility</p:attrName>
                                        </p:attrNameLst>
                                      </p:cBhvr>
                                      <p:to>
                                        <p:strVal val="visible"/>
                                      </p:to>
                                    </p:set>
                                    <p:animEffect transition="in" filter="fade">
                                      <p:cBhvr>
                                        <p:cTn id="65" dur="1000"/>
                                        <p:tgtEl>
                                          <p:spTgt spid="715"/>
                                        </p:tgtEl>
                                      </p:cBhvr>
                                    </p:animEffect>
                                  </p:childTnLst>
                                </p:cTn>
                              </p:par>
                              <p:par>
                                <p:cTn id="66" presetID="10" presetClass="entr" presetSubtype="0" fill="hold" nodeType="withEffect">
                                  <p:stCondLst>
                                    <p:cond delay="0"/>
                                  </p:stCondLst>
                                  <p:childTnLst>
                                    <p:set>
                                      <p:cBhvr>
                                        <p:cTn id="67" dur="1" fill="hold">
                                          <p:stCondLst>
                                            <p:cond delay="0"/>
                                          </p:stCondLst>
                                        </p:cTn>
                                        <p:tgtEl>
                                          <p:spTgt spid="716"/>
                                        </p:tgtEl>
                                        <p:attrNameLst>
                                          <p:attrName>style.visibility</p:attrName>
                                        </p:attrNameLst>
                                      </p:cBhvr>
                                      <p:to>
                                        <p:strVal val="visible"/>
                                      </p:to>
                                    </p:set>
                                    <p:animEffect transition="in" filter="fade">
                                      <p:cBhvr>
                                        <p:cTn id="68" dur="1000"/>
                                        <p:tgtEl>
                                          <p:spTgt spid="716"/>
                                        </p:tgtEl>
                                      </p:cBhvr>
                                    </p:animEffect>
                                  </p:childTnLst>
                                </p:cTn>
                              </p:par>
                              <p:par>
                                <p:cTn id="69" presetID="10" presetClass="entr" presetSubtype="0" fill="hold" nodeType="withEffect">
                                  <p:stCondLst>
                                    <p:cond delay="0"/>
                                  </p:stCondLst>
                                  <p:childTnLst>
                                    <p:set>
                                      <p:cBhvr>
                                        <p:cTn id="70" dur="1" fill="hold">
                                          <p:stCondLst>
                                            <p:cond delay="0"/>
                                          </p:stCondLst>
                                        </p:cTn>
                                        <p:tgtEl>
                                          <p:spTgt spid="717"/>
                                        </p:tgtEl>
                                        <p:attrNameLst>
                                          <p:attrName>style.visibility</p:attrName>
                                        </p:attrNameLst>
                                      </p:cBhvr>
                                      <p:to>
                                        <p:strVal val="visible"/>
                                      </p:to>
                                    </p:set>
                                    <p:animEffect transition="in" filter="fade">
                                      <p:cBhvr>
                                        <p:cTn id="71" dur="1000"/>
                                        <p:tgtEl>
                                          <p:spTgt spid="717"/>
                                        </p:tgtEl>
                                      </p:cBhvr>
                                    </p:animEffect>
                                  </p:childTnLst>
                                </p:cTn>
                              </p:par>
                              <p:par>
                                <p:cTn id="72" presetID="10" presetClass="entr" presetSubtype="0" fill="hold" nodeType="withEffect">
                                  <p:stCondLst>
                                    <p:cond delay="0"/>
                                  </p:stCondLst>
                                  <p:childTnLst>
                                    <p:set>
                                      <p:cBhvr>
                                        <p:cTn id="73" dur="1" fill="hold">
                                          <p:stCondLst>
                                            <p:cond delay="0"/>
                                          </p:stCondLst>
                                        </p:cTn>
                                        <p:tgtEl>
                                          <p:spTgt spid="718"/>
                                        </p:tgtEl>
                                        <p:attrNameLst>
                                          <p:attrName>style.visibility</p:attrName>
                                        </p:attrNameLst>
                                      </p:cBhvr>
                                      <p:to>
                                        <p:strVal val="visible"/>
                                      </p:to>
                                    </p:set>
                                    <p:animEffect transition="in" filter="fade">
                                      <p:cBhvr>
                                        <p:cTn id="74" dur="1000"/>
                                        <p:tgtEl>
                                          <p:spTgt spid="718"/>
                                        </p:tgtEl>
                                      </p:cBhvr>
                                    </p:animEffect>
                                  </p:childTnLst>
                                </p:cTn>
                              </p:par>
                              <p:par>
                                <p:cTn id="75" presetID="10" presetClass="entr" presetSubtype="0" fill="hold" nodeType="withEffect">
                                  <p:stCondLst>
                                    <p:cond delay="0"/>
                                  </p:stCondLst>
                                  <p:childTnLst>
                                    <p:set>
                                      <p:cBhvr>
                                        <p:cTn id="76" dur="1" fill="hold">
                                          <p:stCondLst>
                                            <p:cond delay="0"/>
                                          </p:stCondLst>
                                        </p:cTn>
                                        <p:tgtEl>
                                          <p:spTgt spid="719"/>
                                        </p:tgtEl>
                                        <p:attrNameLst>
                                          <p:attrName>style.visibility</p:attrName>
                                        </p:attrNameLst>
                                      </p:cBhvr>
                                      <p:to>
                                        <p:strVal val="visible"/>
                                      </p:to>
                                    </p:set>
                                    <p:animEffect transition="in" filter="fade">
                                      <p:cBhvr>
                                        <p:cTn id="77" dur="1000"/>
                                        <p:tgtEl>
                                          <p:spTgt spid="719"/>
                                        </p:tgtEl>
                                      </p:cBhvr>
                                    </p:animEffect>
                                  </p:childTnLst>
                                </p:cTn>
                              </p:par>
                              <p:par>
                                <p:cTn id="78" presetID="10" presetClass="entr" presetSubtype="0" fill="hold" nodeType="withEffect">
                                  <p:stCondLst>
                                    <p:cond delay="0"/>
                                  </p:stCondLst>
                                  <p:childTnLst>
                                    <p:set>
                                      <p:cBhvr>
                                        <p:cTn id="79" dur="1" fill="hold">
                                          <p:stCondLst>
                                            <p:cond delay="0"/>
                                          </p:stCondLst>
                                        </p:cTn>
                                        <p:tgtEl>
                                          <p:spTgt spid="720"/>
                                        </p:tgtEl>
                                        <p:attrNameLst>
                                          <p:attrName>style.visibility</p:attrName>
                                        </p:attrNameLst>
                                      </p:cBhvr>
                                      <p:to>
                                        <p:strVal val="visible"/>
                                      </p:to>
                                    </p:set>
                                    <p:animEffect transition="in" filter="fade">
                                      <p:cBhvr>
                                        <p:cTn id="80" dur="1000"/>
                                        <p:tgtEl>
                                          <p:spTgt spid="720"/>
                                        </p:tgtEl>
                                      </p:cBhvr>
                                    </p:animEffect>
                                  </p:childTnLst>
                                </p:cTn>
                              </p:par>
                              <p:par>
                                <p:cTn id="81" presetID="10" presetClass="entr" presetSubtype="0" fill="hold" nodeType="withEffect">
                                  <p:stCondLst>
                                    <p:cond delay="0"/>
                                  </p:stCondLst>
                                  <p:childTnLst>
                                    <p:set>
                                      <p:cBhvr>
                                        <p:cTn id="82" dur="1" fill="hold">
                                          <p:stCondLst>
                                            <p:cond delay="0"/>
                                          </p:stCondLst>
                                        </p:cTn>
                                        <p:tgtEl>
                                          <p:spTgt spid="721"/>
                                        </p:tgtEl>
                                        <p:attrNameLst>
                                          <p:attrName>style.visibility</p:attrName>
                                        </p:attrNameLst>
                                      </p:cBhvr>
                                      <p:to>
                                        <p:strVal val="visible"/>
                                      </p:to>
                                    </p:set>
                                    <p:animEffect transition="in" filter="fade">
                                      <p:cBhvr>
                                        <p:cTn id="83" dur="1000"/>
                                        <p:tgtEl>
                                          <p:spTgt spid="721"/>
                                        </p:tgtEl>
                                      </p:cBhvr>
                                    </p:animEffect>
                                  </p:childTnLst>
                                </p:cTn>
                              </p:par>
                              <p:par>
                                <p:cTn id="84" presetID="10" presetClass="entr" presetSubtype="0" fill="hold" nodeType="withEffect">
                                  <p:stCondLst>
                                    <p:cond delay="0"/>
                                  </p:stCondLst>
                                  <p:childTnLst>
                                    <p:set>
                                      <p:cBhvr>
                                        <p:cTn id="85" dur="1" fill="hold">
                                          <p:stCondLst>
                                            <p:cond delay="0"/>
                                          </p:stCondLst>
                                        </p:cTn>
                                        <p:tgtEl>
                                          <p:spTgt spid="722"/>
                                        </p:tgtEl>
                                        <p:attrNameLst>
                                          <p:attrName>style.visibility</p:attrName>
                                        </p:attrNameLst>
                                      </p:cBhvr>
                                      <p:to>
                                        <p:strVal val="visible"/>
                                      </p:to>
                                    </p:set>
                                    <p:animEffect transition="in" filter="fade">
                                      <p:cBhvr>
                                        <p:cTn id="86" dur="1000"/>
                                        <p:tgtEl>
                                          <p:spTgt spid="722"/>
                                        </p:tgtEl>
                                      </p:cBhvr>
                                    </p:animEffect>
                                  </p:childTnLst>
                                </p:cTn>
                              </p:par>
                              <p:par>
                                <p:cTn id="87" presetID="10" presetClass="entr" presetSubtype="0" fill="hold" nodeType="withEffect">
                                  <p:stCondLst>
                                    <p:cond delay="0"/>
                                  </p:stCondLst>
                                  <p:childTnLst>
                                    <p:set>
                                      <p:cBhvr>
                                        <p:cTn id="88" dur="1" fill="hold">
                                          <p:stCondLst>
                                            <p:cond delay="0"/>
                                          </p:stCondLst>
                                        </p:cTn>
                                        <p:tgtEl>
                                          <p:spTgt spid="723"/>
                                        </p:tgtEl>
                                        <p:attrNameLst>
                                          <p:attrName>style.visibility</p:attrName>
                                        </p:attrNameLst>
                                      </p:cBhvr>
                                      <p:to>
                                        <p:strVal val="visible"/>
                                      </p:to>
                                    </p:set>
                                    <p:animEffect transition="in" filter="fade">
                                      <p:cBhvr>
                                        <p:cTn id="89" dur="1000"/>
                                        <p:tgtEl>
                                          <p:spTgt spid="72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724"/>
                                        </p:tgtEl>
                                        <p:attrNameLst>
                                          <p:attrName>style.visibility</p:attrName>
                                        </p:attrNameLst>
                                      </p:cBhvr>
                                      <p:to>
                                        <p:strVal val="visible"/>
                                      </p:to>
                                    </p:set>
                                    <p:animEffect transition="in" filter="fade">
                                      <p:cBhvr>
                                        <p:cTn id="94" dur="1000"/>
                                        <p:tgtEl>
                                          <p:spTgt spid="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2.xml><?xml version="1.0" encoding="utf-8"?>
<p:sld xmlns:a="http://schemas.openxmlformats.org/drawingml/2006/main" xmlns:r="http://schemas.openxmlformats.org/officeDocument/2006/relationships" xmlns:p="http://schemas.openxmlformats.org/presentationml/2006/main">
  <p:cSld>
    <p:bg>
      <p:bgPr>
        <a:solidFill>
          <a:srgbClr val="D9C49F">
            <a:alpha val="58430"/>
          </a:srgbClr>
        </a:solidFill>
        <a:effectLst/>
      </p:bgPr>
    </p:bg>
    <p:spTree>
      <p:nvGrpSpPr>
        <p:cNvPr id="1" name="Shape 729"/>
        <p:cNvGrpSpPr/>
        <p:nvPr/>
      </p:nvGrpSpPr>
      <p:grpSpPr>
        <a:xfrm>
          <a:off x="0" y="0"/>
          <a:ext cx="0" cy="0"/>
          <a:chOff x="0" y="0"/>
          <a:chExt cx="0" cy="0"/>
        </a:xfrm>
      </p:grpSpPr>
      <p:sp>
        <p:nvSpPr>
          <p:cNvPr id="730" name="Google Shape;730;p70"/>
          <p:cNvSpPr txBox="1">
            <a:spLocks noGrp="1"/>
          </p:cNvSpPr>
          <p:nvPr>
            <p:ph type="title"/>
          </p:nvPr>
        </p:nvSpPr>
        <p:spPr>
          <a:xfrm>
            <a:off x="2152650" y="365125"/>
            <a:ext cx="7886700" cy="13254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rgbClr val="75114A"/>
              </a:buClr>
              <a:buSzPts val="3700"/>
              <a:buFont typeface="Calibri"/>
              <a:buNone/>
            </a:pPr>
            <a:r>
              <a:rPr lang="en-US" sz="3700" b="0" i="0" u="none" strike="noStrike" cap="none">
                <a:solidFill>
                  <a:srgbClr val="75114A"/>
                </a:solidFill>
                <a:latin typeface="Calibri"/>
                <a:ea typeface="Calibri"/>
                <a:cs typeface="Calibri"/>
                <a:sym typeface="Calibri"/>
              </a:rPr>
              <a:t>Baum-Welch Algorithm</a:t>
            </a:r>
            <a:endParaRPr sz="3700" b="0" i="0" u="none" strike="noStrike" cap="none">
              <a:solidFill>
                <a:srgbClr val="75114A"/>
              </a:solidFill>
              <a:latin typeface="Calibri"/>
              <a:ea typeface="Calibri"/>
              <a:cs typeface="Calibri"/>
              <a:sym typeface="Calibri"/>
            </a:endParaRPr>
          </a:p>
        </p:txBody>
      </p:sp>
      <p:sp>
        <p:nvSpPr>
          <p:cNvPr id="731" name="Google Shape;731;p70"/>
          <p:cNvSpPr txBox="1">
            <a:spLocks noGrp="1"/>
          </p:cNvSpPr>
          <p:nvPr>
            <p:ph type="body" idx="1"/>
          </p:nvPr>
        </p:nvSpPr>
        <p:spPr>
          <a:xfrm>
            <a:off x="2152650" y="1825625"/>
            <a:ext cx="7886700" cy="3813300"/>
          </a:xfrm>
          <a:prstGeom prst="rect">
            <a:avLst/>
          </a:prstGeom>
          <a:noFill/>
          <a:ln>
            <a:noFill/>
          </a:ln>
        </p:spPr>
        <p:txBody>
          <a:bodyPr spcFirstLastPara="1" wrap="square" lIns="76200" tIns="76200" rIns="76200" bIns="76200" anchor="t" anchorCtr="0">
            <a:noAutofit/>
          </a:bodyPr>
          <a:lstStyle/>
          <a:p>
            <a:pPr marL="292100" marR="0" lvl="0" indent="-190500" algn="l" rtl="0">
              <a:lnSpc>
                <a:spcPct val="90000"/>
              </a:lnSpc>
              <a:spcBef>
                <a:spcPts val="400"/>
              </a:spcBef>
              <a:spcAft>
                <a:spcPts val="0"/>
              </a:spcAft>
              <a:buClr>
                <a:schemeClr val="dk1"/>
              </a:buClr>
              <a:buSzPts val="800"/>
              <a:buFont typeface="Arial"/>
              <a:buNone/>
            </a:pPr>
            <a:r>
              <a:rPr lang="en-US" sz="2000" b="0" i="0" u="none" strike="noStrike" cap="none">
                <a:solidFill>
                  <a:srgbClr val="3F3F3F"/>
                </a:solidFill>
                <a:latin typeface="Calibri"/>
                <a:ea typeface="Calibri"/>
                <a:cs typeface="Calibri"/>
                <a:sym typeface="Calibri"/>
              </a:rPr>
              <a:t>The most likely estimators of our probabilities are thus:</a:t>
            </a: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chemeClr val="dk1"/>
              </a:buClr>
              <a:buSzPts val="800"/>
              <a:buFont typeface="Arial"/>
              <a:buNone/>
            </a:pP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chemeClr val="dk1"/>
              </a:buClr>
              <a:buSzPts val="800"/>
              <a:buFont typeface="Arial"/>
              <a:buNone/>
            </a:pP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chemeClr val="dk1"/>
              </a:buClr>
              <a:buSzPts val="800"/>
              <a:buFont typeface="Arial"/>
              <a:buNone/>
            </a:pP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chemeClr val="dk1"/>
              </a:buClr>
              <a:buSzPts val="800"/>
              <a:buFont typeface="Arial"/>
              <a:buNone/>
            </a:pP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chemeClr val="dk1"/>
              </a:buClr>
              <a:buSzPts val="800"/>
              <a:buFont typeface="Arial"/>
              <a:buNone/>
            </a:pP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chemeClr val="dk1"/>
              </a:buClr>
              <a:buSzPts val="800"/>
              <a:buFont typeface="Arial"/>
              <a:buNone/>
            </a:pP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chemeClr val="dk1"/>
              </a:buClr>
              <a:buSzPts val="800"/>
              <a:buFont typeface="Arial"/>
              <a:buNone/>
            </a:pP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rgbClr val="3F3F3F"/>
              </a:buClr>
              <a:buSzPts val="2300"/>
              <a:buFont typeface="Arial"/>
              <a:buNone/>
            </a:pPr>
            <a:endParaRPr sz="2300" b="0" i="0" u="none" strike="noStrike" cap="none">
              <a:solidFill>
                <a:srgbClr val="3F3F3F"/>
              </a:solidFill>
              <a:latin typeface="Calibri"/>
              <a:ea typeface="Calibri"/>
              <a:cs typeface="Calibri"/>
              <a:sym typeface="Calibri"/>
            </a:endParaRPr>
          </a:p>
        </p:txBody>
      </p:sp>
      <p:pic>
        <p:nvPicPr>
          <p:cNvPr id="732" name="Google Shape;732;p70"/>
          <p:cNvPicPr preferRelativeResize="0"/>
          <p:nvPr/>
        </p:nvPicPr>
        <p:blipFill rotWithShape="1">
          <a:blip r:embed="rId3">
            <a:alphaModFix/>
          </a:blip>
          <a:srcRect/>
          <a:stretch/>
        </p:blipFill>
        <p:spPr>
          <a:xfrm>
            <a:off x="3171626" y="2717675"/>
            <a:ext cx="5848759" cy="711325"/>
          </a:xfrm>
          <a:prstGeom prst="rect">
            <a:avLst/>
          </a:prstGeom>
          <a:noFill/>
          <a:ln>
            <a:noFill/>
          </a:ln>
        </p:spPr>
      </p:pic>
      <p:pic>
        <p:nvPicPr>
          <p:cNvPr id="733" name="Google Shape;733;p70"/>
          <p:cNvPicPr preferRelativeResize="0"/>
          <p:nvPr/>
        </p:nvPicPr>
        <p:blipFill rotWithShape="1">
          <a:blip r:embed="rId4">
            <a:alphaModFix/>
          </a:blip>
          <a:srcRect/>
          <a:stretch/>
        </p:blipFill>
        <p:spPr>
          <a:xfrm>
            <a:off x="4806686" y="3762851"/>
            <a:ext cx="2578619" cy="576075"/>
          </a:xfrm>
          <a:prstGeom prst="rect">
            <a:avLst/>
          </a:prstGeom>
          <a:noFill/>
          <a:ln>
            <a:noFill/>
          </a:ln>
        </p:spPr>
      </p:pic>
      <p:pic>
        <p:nvPicPr>
          <p:cNvPr id="734" name="Google Shape;734;p70"/>
          <p:cNvPicPr preferRelativeResize="0"/>
          <p:nvPr/>
        </p:nvPicPr>
        <p:blipFill rotWithShape="1">
          <a:blip r:embed="rId5">
            <a:alphaModFix/>
          </a:blip>
          <a:srcRect/>
          <a:stretch/>
        </p:blipFill>
        <p:spPr>
          <a:xfrm>
            <a:off x="4654700" y="4945425"/>
            <a:ext cx="2882600" cy="534200"/>
          </a:xfrm>
          <a:prstGeom prst="rect">
            <a:avLst/>
          </a:prstGeom>
          <a:noFill/>
          <a:ln>
            <a:noFill/>
          </a:ln>
        </p:spPr>
      </p:pic>
    </p:spTree>
    <p:extLst>
      <p:ext uri="{BB962C8B-B14F-4D97-AF65-F5344CB8AC3E}">
        <p14:creationId xmlns:p14="http://schemas.microsoft.com/office/powerpoint/2010/main" val="22523224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39"/>
        <p:cNvGrpSpPr/>
        <p:nvPr/>
      </p:nvGrpSpPr>
      <p:grpSpPr>
        <a:xfrm>
          <a:off x="0" y="0"/>
          <a:ext cx="0" cy="0"/>
          <a:chOff x="0" y="0"/>
          <a:chExt cx="0" cy="0"/>
        </a:xfrm>
      </p:grpSpPr>
      <p:sp>
        <p:nvSpPr>
          <p:cNvPr id="740" name="Google Shape;740;p71"/>
          <p:cNvSpPr txBox="1">
            <a:spLocks noGrp="1"/>
          </p:cNvSpPr>
          <p:nvPr>
            <p:ph type="title"/>
          </p:nvPr>
        </p:nvSpPr>
        <p:spPr>
          <a:xfrm>
            <a:off x="2152650" y="365125"/>
            <a:ext cx="7886700" cy="13254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rgbClr val="75114A"/>
              </a:buClr>
              <a:buSzPts val="3700"/>
              <a:buFont typeface="Calibri"/>
              <a:buNone/>
            </a:pPr>
            <a:r>
              <a:rPr lang="en-US" sz="3700" b="0" i="0" u="none" strike="noStrike" cap="none">
                <a:solidFill>
                  <a:srgbClr val="75114A"/>
                </a:solidFill>
                <a:latin typeface="Calibri"/>
                <a:ea typeface="Calibri"/>
                <a:cs typeface="Calibri"/>
                <a:sym typeface="Calibri"/>
              </a:rPr>
              <a:t>Baum-Welch for Speech Recognition</a:t>
            </a:r>
            <a:endParaRPr sz="3700" b="0" i="0" u="none" strike="noStrike" cap="none">
              <a:solidFill>
                <a:srgbClr val="75114A"/>
              </a:solidFill>
              <a:latin typeface="Calibri"/>
              <a:ea typeface="Calibri"/>
              <a:cs typeface="Calibri"/>
              <a:sym typeface="Calibri"/>
            </a:endParaRPr>
          </a:p>
        </p:txBody>
      </p:sp>
      <p:sp>
        <p:nvSpPr>
          <p:cNvPr id="741" name="Google Shape;741;p71"/>
          <p:cNvSpPr txBox="1">
            <a:spLocks noGrp="1"/>
          </p:cNvSpPr>
          <p:nvPr>
            <p:ph type="body" idx="1"/>
          </p:nvPr>
        </p:nvSpPr>
        <p:spPr>
          <a:xfrm>
            <a:off x="2152650" y="1825625"/>
            <a:ext cx="7886700" cy="3813300"/>
          </a:xfrm>
          <a:prstGeom prst="rect">
            <a:avLst/>
          </a:prstGeom>
          <a:noFill/>
          <a:ln>
            <a:noFill/>
          </a:ln>
        </p:spPr>
        <p:txBody>
          <a:bodyPr spcFirstLastPara="1" wrap="square" lIns="76200" tIns="76200" rIns="76200" bIns="76200" anchor="t" anchorCtr="0">
            <a:noAutofit/>
          </a:bodyPr>
          <a:lstStyle/>
          <a:p>
            <a:pPr marL="292100" marR="0" lvl="0" indent="-190500" algn="l" rtl="0">
              <a:lnSpc>
                <a:spcPct val="90000"/>
              </a:lnSpc>
              <a:spcBef>
                <a:spcPts val="400"/>
              </a:spcBef>
              <a:spcAft>
                <a:spcPts val="0"/>
              </a:spcAft>
              <a:buClr>
                <a:schemeClr val="dk1"/>
              </a:buClr>
              <a:buSzPts val="800"/>
              <a:buFont typeface="Arial"/>
              <a:buNone/>
            </a:pPr>
            <a:r>
              <a:rPr lang="en-US" sz="2000" b="0" i="0" u="none" strike="noStrike" cap="none">
                <a:solidFill>
                  <a:srgbClr val="3F3F3F"/>
                </a:solidFill>
                <a:latin typeface="Calibri"/>
                <a:ea typeface="Calibri"/>
                <a:cs typeface="Calibri"/>
                <a:sym typeface="Calibri"/>
              </a:rPr>
              <a:t>In practice, Baum-Welch is most useful as a semi-supervised method</a:t>
            </a: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chemeClr val="dk1"/>
              </a:buClr>
              <a:buSzPts val="800"/>
              <a:buFont typeface="Arial"/>
              <a:buNone/>
            </a:pPr>
            <a:r>
              <a:rPr lang="en-US" sz="2000" b="0" i="0" u="none" strike="noStrike" cap="none">
                <a:solidFill>
                  <a:srgbClr val="3F3F3F"/>
                </a:solidFill>
                <a:latin typeface="Calibri"/>
                <a:ea typeface="Calibri"/>
                <a:cs typeface="Calibri"/>
                <a:sym typeface="Calibri"/>
              </a:rPr>
              <a:t>Some tags are observed, some not</a:t>
            </a: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chemeClr val="dk1"/>
              </a:buClr>
              <a:buSzPts val="800"/>
              <a:buFont typeface="Arial"/>
              <a:buNone/>
            </a:pPr>
            <a:r>
              <a:rPr lang="en-US" sz="2000" b="0" i="0" u="none" strike="noStrike" cap="none">
                <a:solidFill>
                  <a:srgbClr val="3F3F3F"/>
                </a:solidFill>
                <a:latin typeface="Calibri"/>
                <a:ea typeface="Calibri"/>
                <a:cs typeface="Calibri"/>
                <a:sym typeface="Calibri"/>
              </a:rPr>
              <a:t>Most frequently in speech recognition:</a:t>
            </a:r>
            <a:endParaRPr/>
          </a:p>
          <a:p>
            <a:pPr marL="673100" marR="0" lvl="1" indent="-190500" algn="l" rtl="0">
              <a:lnSpc>
                <a:spcPct val="90000"/>
              </a:lnSpc>
              <a:spcBef>
                <a:spcPts val="400"/>
              </a:spcBef>
              <a:spcAft>
                <a:spcPts val="0"/>
              </a:spcAft>
              <a:buClr>
                <a:schemeClr val="dk1"/>
              </a:buClr>
              <a:buSzPts val="800"/>
              <a:buFont typeface="Arial"/>
              <a:buNone/>
            </a:pPr>
            <a:r>
              <a:rPr lang="en-US" sz="1700" b="0" i="0" u="none" strike="noStrike" cap="none">
                <a:solidFill>
                  <a:srgbClr val="3F3F3F"/>
                </a:solidFill>
                <a:latin typeface="Calibri"/>
                <a:ea typeface="Calibri"/>
                <a:cs typeface="Calibri"/>
                <a:sym typeface="Calibri"/>
              </a:rPr>
              <a:t>Train the system on known data</a:t>
            </a:r>
            <a:endParaRPr/>
          </a:p>
          <a:p>
            <a:pPr marL="673100" marR="0" lvl="1" indent="-190500" algn="l" rtl="0">
              <a:lnSpc>
                <a:spcPct val="90000"/>
              </a:lnSpc>
              <a:spcBef>
                <a:spcPts val="400"/>
              </a:spcBef>
              <a:spcAft>
                <a:spcPts val="0"/>
              </a:spcAft>
              <a:buClr>
                <a:schemeClr val="dk1"/>
              </a:buClr>
              <a:buSzPts val="800"/>
              <a:buFont typeface="Arial"/>
              <a:buNone/>
            </a:pPr>
            <a:r>
              <a:rPr lang="en-US" sz="1700" b="0" i="0" u="none" strike="noStrike" cap="none">
                <a:solidFill>
                  <a:srgbClr val="3F3F3F"/>
                </a:solidFill>
                <a:latin typeface="Calibri"/>
                <a:ea typeface="Calibri"/>
                <a:cs typeface="Calibri"/>
                <a:sym typeface="Calibri"/>
              </a:rPr>
              <a:t>Adapt to an individual speaker</a:t>
            </a:r>
            <a:endParaRPr sz="17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chemeClr val="dk1"/>
              </a:buClr>
              <a:buSzPts val="800"/>
              <a:buFont typeface="Arial"/>
              <a:buNone/>
            </a:pPr>
            <a:endParaRPr sz="23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rgbClr val="3F3F3F"/>
              </a:buClr>
              <a:buSzPts val="2300"/>
              <a:buFont typeface="Arial"/>
              <a:buNone/>
            </a:pPr>
            <a:endParaRPr sz="2300" b="0"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11677216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46"/>
        <p:cNvGrpSpPr/>
        <p:nvPr/>
      </p:nvGrpSpPr>
      <p:grpSpPr>
        <a:xfrm>
          <a:off x="0" y="0"/>
          <a:ext cx="0" cy="0"/>
          <a:chOff x="0" y="0"/>
          <a:chExt cx="0" cy="0"/>
        </a:xfrm>
      </p:grpSpPr>
      <p:sp>
        <p:nvSpPr>
          <p:cNvPr id="747" name="Google Shape;747;p72"/>
          <p:cNvSpPr txBox="1">
            <a:spLocks noGrp="1"/>
          </p:cNvSpPr>
          <p:nvPr>
            <p:ph type="title"/>
          </p:nvPr>
        </p:nvSpPr>
        <p:spPr>
          <a:xfrm>
            <a:off x="2152650" y="365125"/>
            <a:ext cx="7886700" cy="13254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rgbClr val="75114A"/>
              </a:buClr>
              <a:buSzPts val="3700"/>
              <a:buFont typeface="Calibri"/>
              <a:buNone/>
            </a:pPr>
            <a:r>
              <a:rPr lang="en-US" sz="3700" b="0" i="0" u="none" strike="noStrike" cap="none">
                <a:solidFill>
                  <a:srgbClr val="75114A"/>
                </a:solidFill>
                <a:latin typeface="Calibri"/>
                <a:ea typeface="Calibri"/>
                <a:cs typeface="Calibri"/>
                <a:sym typeface="Calibri"/>
              </a:rPr>
              <a:t>Semi-supervised Baum-Welch</a:t>
            </a:r>
            <a:endParaRPr sz="3700" b="0" i="0" u="none" strike="noStrike" cap="none">
              <a:solidFill>
                <a:srgbClr val="75114A"/>
              </a:solidFill>
              <a:latin typeface="Calibri"/>
              <a:ea typeface="Calibri"/>
              <a:cs typeface="Calibri"/>
              <a:sym typeface="Calibri"/>
            </a:endParaRPr>
          </a:p>
        </p:txBody>
      </p:sp>
      <p:sp>
        <p:nvSpPr>
          <p:cNvPr id="748" name="Google Shape;748;p72"/>
          <p:cNvSpPr txBox="1">
            <a:spLocks noGrp="1"/>
          </p:cNvSpPr>
          <p:nvPr>
            <p:ph type="body" idx="1"/>
          </p:nvPr>
        </p:nvSpPr>
        <p:spPr>
          <a:xfrm>
            <a:off x="2152650" y="1825625"/>
            <a:ext cx="7886700" cy="3813300"/>
          </a:xfrm>
          <a:prstGeom prst="rect">
            <a:avLst/>
          </a:prstGeom>
          <a:noFill/>
          <a:ln>
            <a:noFill/>
          </a:ln>
        </p:spPr>
        <p:txBody>
          <a:bodyPr spcFirstLastPara="1" wrap="square" lIns="76200" tIns="76200" rIns="76200" bIns="76200" anchor="t" anchorCtr="0">
            <a:noAutofit/>
          </a:bodyPr>
          <a:lstStyle/>
          <a:p>
            <a:pPr marL="292100" marR="0" lvl="0" indent="-190500" algn="l" rtl="0">
              <a:lnSpc>
                <a:spcPct val="90000"/>
              </a:lnSpc>
              <a:spcBef>
                <a:spcPts val="400"/>
              </a:spcBef>
              <a:spcAft>
                <a:spcPts val="0"/>
              </a:spcAft>
              <a:buClr>
                <a:schemeClr val="dk1"/>
              </a:buClr>
              <a:buSzPts val="800"/>
              <a:buFont typeface="Arial"/>
              <a:buNone/>
            </a:pPr>
            <a:r>
              <a:rPr lang="en-US" sz="2000" b="0" i="0" u="none" strike="noStrike" cap="none">
                <a:solidFill>
                  <a:srgbClr val="3F3F3F"/>
                </a:solidFill>
                <a:latin typeface="Calibri"/>
                <a:ea typeface="Calibri"/>
                <a:cs typeface="Calibri"/>
                <a:sym typeface="Calibri"/>
              </a:rPr>
              <a:t>Semi-supervised Baum-Welch, combines the supervised and unsupervised modes</a:t>
            </a:r>
            <a:r>
              <a:rPr lang="en-US" sz="2000"/>
              <a:t>.</a:t>
            </a:r>
            <a:endParaRPr sz="2000"/>
          </a:p>
          <a:p>
            <a:pPr marL="292100" marR="0" lvl="0" indent="-190500" algn="l" rtl="0">
              <a:lnSpc>
                <a:spcPct val="90000"/>
              </a:lnSpc>
              <a:spcBef>
                <a:spcPts val="400"/>
              </a:spcBef>
              <a:spcAft>
                <a:spcPts val="0"/>
              </a:spcAft>
              <a:buClr>
                <a:schemeClr val="dk1"/>
              </a:buClr>
              <a:buSzPts val="800"/>
              <a:buFont typeface="Arial"/>
              <a:buNone/>
            </a:pPr>
            <a:endParaRPr sz="2000"/>
          </a:p>
          <a:p>
            <a:pPr marL="292100" marR="0" lvl="0" indent="-190500" algn="l" rtl="0">
              <a:lnSpc>
                <a:spcPct val="90000"/>
              </a:lnSpc>
              <a:spcBef>
                <a:spcPts val="400"/>
              </a:spcBef>
              <a:spcAft>
                <a:spcPts val="0"/>
              </a:spcAft>
              <a:buClr>
                <a:schemeClr val="dk1"/>
              </a:buClr>
              <a:buSzPts val="800"/>
              <a:buFont typeface="Arial"/>
              <a:buNone/>
            </a:pPr>
            <a:r>
              <a:rPr lang="en-US" sz="2000"/>
              <a:t>We use the expected counts for the unlabelled data and the observed counts for the labelled data, e.g.,</a:t>
            </a:r>
            <a:endParaRPr sz="2000"/>
          </a:p>
          <a:p>
            <a:pPr marL="292100" marR="0" lvl="0" indent="-190500" algn="l" rtl="0">
              <a:lnSpc>
                <a:spcPct val="90000"/>
              </a:lnSpc>
              <a:spcBef>
                <a:spcPts val="400"/>
              </a:spcBef>
              <a:spcAft>
                <a:spcPts val="0"/>
              </a:spcAft>
              <a:buClr>
                <a:schemeClr val="dk1"/>
              </a:buClr>
              <a:buSzPts val="800"/>
              <a:buFont typeface="Arial"/>
              <a:buNone/>
            </a:pP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chemeClr val="dk1"/>
              </a:buClr>
              <a:buSzPts val="800"/>
              <a:buFont typeface="Arial"/>
              <a:buNone/>
            </a:pP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chemeClr val="dk1"/>
              </a:buClr>
              <a:buSzPts val="800"/>
              <a:buFont typeface="Arial"/>
              <a:buNone/>
            </a:pPr>
            <a:endParaRPr sz="2000"/>
          </a:p>
          <a:p>
            <a:pPr marL="292100" marR="0" lvl="0" indent="-190500" algn="l" rtl="0">
              <a:lnSpc>
                <a:spcPct val="90000"/>
              </a:lnSpc>
              <a:spcBef>
                <a:spcPts val="400"/>
              </a:spcBef>
              <a:spcAft>
                <a:spcPts val="0"/>
              </a:spcAft>
              <a:buClr>
                <a:schemeClr val="dk1"/>
              </a:buClr>
              <a:buSzPts val="800"/>
              <a:buFont typeface="Arial"/>
              <a:buNone/>
            </a:pPr>
            <a:endParaRPr sz="2000"/>
          </a:p>
          <a:p>
            <a:pPr marL="292100" marR="0" lvl="0" indent="-190500" algn="l" rtl="0">
              <a:lnSpc>
                <a:spcPct val="90000"/>
              </a:lnSpc>
              <a:spcBef>
                <a:spcPts val="400"/>
              </a:spcBef>
              <a:spcAft>
                <a:spcPts val="0"/>
              </a:spcAft>
              <a:buClr>
                <a:schemeClr val="dk1"/>
              </a:buClr>
              <a:buSzPts val="800"/>
              <a:buFont typeface="Arial"/>
              <a:buNone/>
            </a:pPr>
            <a:endParaRPr sz="2000"/>
          </a:p>
          <a:p>
            <a:pPr marL="292100" marR="0" lvl="0" indent="-190500" algn="l" rtl="0">
              <a:lnSpc>
                <a:spcPct val="90000"/>
              </a:lnSpc>
              <a:spcBef>
                <a:spcPts val="400"/>
              </a:spcBef>
              <a:spcAft>
                <a:spcPts val="0"/>
              </a:spcAft>
              <a:buClr>
                <a:schemeClr val="dk1"/>
              </a:buClr>
              <a:buSzPts val="800"/>
              <a:buFont typeface="Arial"/>
              <a:buNone/>
            </a:pPr>
            <a:r>
              <a:rPr lang="en-US" sz="2000" b="0" i="0" u="none" strike="noStrike" cap="none">
                <a:solidFill>
                  <a:srgbClr val="3F3F3F"/>
                </a:solidFill>
                <a:latin typeface="Calibri"/>
                <a:ea typeface="Calibri"/>
                <a:cs typeface="Calibri"/>
                <a:sym typeface="Calibri"/>
              </a:rPr>
              <a:t>Similarly for emission probabilities</a:t>
            </a: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chemeClr val="dk1"/>
              </a:buClr>
              <a:buSzPts val="800"/>
              <a:buFont typeface="Arial"/>
              <a:buNone/>
            </a:pPr>
            <a:endParaRPr sz="23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rgbClr val="3F3F3F"/>
              </a:buClr>
              <a:buSzPts val="2300"/>
              <a:buFont typeface="Arial"/>
              <a:buNone/>
            </a:pPr>
            <a:endParaRPr sz="2300" b="0" i="0" u="none" strike="noStrike" cap="none">
              <a:solidFill>
                <a:srgbClr val="3F3F3F"/>
              </a:solidFill>
              <a:latin typeface="Calibri"/>
              <a:ea typeface="Calibri"/>
              <a:cs typeface="Calibri"/>
              <a:sym typeface="Calibri"/>
            </a:endParaRPr>
          </a:p>
        </p:txBody>
      </p:sp>
      <p:pic>
        <p:nvPicPr>
          <p:cNvPr id="749" name="Google Shape;749;p72"/>
          <p:cNvPicPr preferRelativeResize="0"/>
          <p:nvPr/>
        </p:nvPicPr>
        <p:blipFill>
          <a:blip r:embed="rId3">
            <a:alphaModFix/>
          </a:blip>
          <a:stretch>
            <a:fillRect/>
          </a:stretch>
        </p:blipFill>
        <p:spPr>
          <a:xfrm>
            <a:off x="2295525" y="3715951"/>
            <a:ext cx="7600950" cy="847725"/>
          </a:xfrm>
          <a:prstGeom prst="rect">
            <a:avLst/>
          </a:prstGeom>
          <a:noFill/>
          <a:ln>
            <a:noFill/>
          </a:ln>
        </p:spPr>
      </p:pic>
    </p:spTree>
    <p:extLst>
      <p:ext uri="{BB962C8B-B14F-4D97-AF65-F5344CB8AC3E}">
        <p14:creationId xmlns:p14="http://schemas.microsoft.com/office/powerpoint/2010/main" val="11486839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4"/>
        <p:cNvGrpSpPr/>
        <p:nvPr/>
      </p:nvGrpSpPr>
      <p:grpSpPr>
        <a:xfrm>
          <a:off x="0" y="0"/>
          <a:ext cx="0" cy="0"/>
          <a:chOff x="0" y="0"/>
          <a:chExt cx="0" cy="0"/>
        </a:xfrm>
      </p:grpSpPr>
      <p:sp>
        <p:nvSpPr>
          <p:cNvPr id="755" name="Google Shape;755;p73"/>
          <p:cNvSpPr txBox="1">
            <a:spLocks noGrp="1"/>
          </p:cNvSpPr>
          <p:nvPr>
            <p:ph type="title"/>
          </p:nvPr>
        </p:nvSpPr>
        <p:spPr>
          <a:xfrm>
            <a:off x="2152650" y="365125"/>
            <a:ext cx="7886700" cy="13254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rgbClr val="75114A"/>
              </a:buClr>
              <a:buSzPts val="3700"/>
              <a:buFont typeface="Calibri"/>
              <a:buNone/>
            </a:pPr>
            <a:r>
              <a:rPr lang="en-US" sz="3700" b="0" i="0" u="none" strike="noStrike" cap="none">
                <a:solidFill>
                  <a:srgbClr val="75114A"/>
                </a:solidFill>
                <a:latin typeface="Calibri"/>
                <a:ea typeface="Calibri"/>
                <a:cs typeface="Calibri"/>
                <a:sym typeface="Calibri"/>
              </a:rPr>
              <a:t>Example of semi-supervised Baum-Welch</a:t>
            </a:r>
            <a:endParaRPr sz="3700" b="0" i="0" u="none" strike="noStrike" cap="none">
              <a:solidFill>
                <a:srgbClr val="75114A"/>
              </a:solidFill>
              <a:latin typeface="Calibri"/>
              <a:ea typeface="Calibri"/>
              <a:cs typeface="Calibri"/>
              <a:sym typeface="Calibri"/>
            </a:endParaRPr>
          </a:p>
        </p:txBody>
      </p:sp>
      <p:sp>
        <p:nvSpPr>
          <p:cNvPr id="756" name="Google Shape;756;p73"/>
          <p:cNvSpPr txBox="1">
            <a:spLocks noGrp="1"/>
          </p:cNvSpPr>
          <p:nvPr>
            <p:ph type="body" idx="1"/>
          </p:nvPr>
        </p:nvSpPr>
        <p:spPr>
          <a:xfrm>
            <a:off x="2152650" y="1825625"/>
            <a:ext cx="7886700" cy="3813300"/>
          </a:xfrm>
          <a:prstGeom prst="rect">
            <a:avLst/>
          </a:prstGeom>
          <a:noFill/>
          <a:ln>
            <a:noFill/>
          </a:ln>
        </p:spPr>
        <p:txBody>
          <a:bodyPr spcFirstLastPara="1" wrap="square" lIns="76200" tIns="76200" rIns="76200" bIns="76200" anchor="t" anchorCtr="0">
            <a:noAutofit/>
          </a:bodyPr>
          <a:lstStyle/>
          <a:p>
            <a:pPr marL="292100" marR="0" lvl="0" indent="-190500" algn="l" rtl="0">
              <a:lnSpc>
                <a:spcPct val="90000"/>
              </a:lnSpc>
              <a:spcBef>
                <a:spcPts val="400"/>
              </a:spcBef>
              <a:spcAft>
                <a:spcPts val="0"/>
              </a:spcAft>
              <a:buClr>
                <a:schemeClr val="dk1"/>
              </a:buClr>
              <a:buSzPts val="800"/>
              <a:buFont typeface="Arial"/>
              <a:buNone/>
            </a:pPr>
            <a:r>
              <a:rPr lang="en-US" sz="2000" b="0" i="0" u="none" strike="noStrike" cap="none">
                <a:solidFill>
                  <a:srgbClr val="3F3F3F"/>
                </a:solidFill>
                <a:latin typeface="Calibri"/>
                <a:ea typeface="Calibri"/>
                <a:cs typeface="Calibri"/>
                <a:sym typeface="Calibri"/>
              </a:rPr>
              <a:t>We may have some corpus with WAV files and IPA Transcription</a:t>
            </a: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chemeClr val="dk1"/>
              </a:buClr>
              <a:buSzPts val="800"/>
              <a:buFont typeface="Arial"/>
              <a:buNone/>
            </a:pP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chemeClr val="dk1"/>
              </a:buClr>
              <a:buSzPts val="800"/>
              <a:buFont typeface="Arial"/>
              <a:buNone/>
            </a:pPr>
            <a:r>
              <a:rPr lang="en-US" sz="2000" b="0" i="0" u="none" strike="noStrike" cap="none">
                <a:solidFill>
                  <a:srgbClr val="3F3F3F"/>
                </a:solidFill>
                <a:latin typeface="Calibri"/>
                <a:ea typeface="Calibri"/>
                <a:cs typeface="Calibri"/>
                <a:sym typeface="Calibri"/>
              </a:rPr>
              <a:t>&gt; iz ðɪs ɹaɪt</a:t>
            </a: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chemeClr val="dk1"/>
              </a:buClr>
              <a:buSzPts val="800"/>
              <a:buFont typeface="Arial"/>
              <a:buNone/>
            </a:pP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chemeClr val="dk1"/>
              </a:buClr>
              <a:buSzPts val="800"/>
              <a:buFont typeface="Arial"/>
              <a:buNone/>
            </a:pPr>
            <a:r>
              <a:rPr lang="en-US" sz="2000" b="0" i="0" u="none" strike="noStrike" cap="none">
                <a:solidFill>
                  <a:srgbClr val="3F3F3F"/>
                </a:solidFill>
                <a:latin typeface="Calibri"/>
                <a:ea typeface="Calibri"/>
                <a:cs typeface="Calibri"/>
                <a:sym typeface="Calibri"/>
              </a:rPr>
              <a:t>And wave transcription (not shown here)</a:t>
            </a: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chemeClr val="dk1"/>
              </a:buClr>
              <a:buSzPts val="800"/>
              <a:buFont typeface="Arial"/>
              <a:buNone/>
            </a:pP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chemeClr val="dk1"/>
              </a:buClr>
              <a:buSzPts val="800"/>
              <a:buFont typeface="Arial"/>
              <a:buNone/>
            </a:pPr>
            <a:r>
              <a:rPr lang="en-US" sz="2000" b="0" i="0" u="none" strike="noStrike" cap="none">
                <a:solidFill>
                  <a:srgbClr val="3F3F3F"/>
                </a:solidFill>
                <a:latin typeface="Calibri"/>
                <a:ea typeface="Calibri"/>
                <a:cs typeface="Calibri"/>
                <a:sym typeface="Calibri"/>
              </a:rPr>
              <a:t>We may then come across a speaker who pronounces it like this (</a:t>
            </a:r>
            <a:r>
              <a:rPr lang="en-US" sz="2000" b="0" i="0" u="sng" strike="noStrike" cap="none">
                <a:solidFill>
                  <a:schemeClr val="hlink"/>
                </a:solidFill>
                <a:latin typeface="Calibri"/>
                <a:ea typeface="Calibri"/>
                <a:cs typeface="Calibri"/>
                <a:sym typeface="Calibri"/>
                <a:hlinkClick r:id="rId3"/>
              </a:rPr>
              <a:t>R-labialization</a:t>
            </a:r>
            <a:r>
              <a:rPr lang="en-US" sz="2000" b="0" i="0" u="none" strike="noStrike" cap="none">
                <a:solidFill>
                  <a:srgbClr val="3F3F3F"/>
                </a:solidFill>
                <a:latin typeface="Calibri"/>
                <a:ea typeface="Calibri"/>
                <a:cs typeface="Calibri"/>
                <a:sym typeface="Calibri"/>
              </a:rPr>
              <a:t>)</a:t>
            </a: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chemeClr val="dk1"/>
              </a:buClr>
              <a:buSzPts val="800"/>
              <a:buFont typeface="Arial"/>
              <a:buNone/>
            </a:pP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chemeClr val="dk1"/>
              </a:buClr>
              <a:buSzPts val="800"/>
              <a:buFont typeface="Arial"/>
              <a:buNone/>
            </a:pPr>
            <a:r>
              <a:rPr lang="en-US" sz="2000" b="0" i="0" u="none" strike="noStrike" cap="none">
                <a:solidFill>
                  <a:srgbClr val="3F3F3F"/>
                </a:solidFill>
                <a:latin typeface="Calibri"/>
                <a:ea typeface="Calibri"/>
                <a:cs typeface="Calibri"/>
                <a:sym typeface="Calibri"/>
              </a:rPr>
              <a:t>&gt; iz ðɪs ʋaɪt</a:t>
            </a: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chemeClr val="dk1"/>
              </a:buClr>
              <a:buSzPts val="800"/>
              <a:buFont typeface="Arial"/>
              <a:buNone/>
            </a:pPr>
            <a:endParaRPr sz="2000" b="0" i="0" u="none" strike="noStrike" cap="none">
              <a:solidFill>
                <a:srgbClr val="3F3F3F"/>
              </a:solidFill>
              <a:latin typeface="Calibri"/>
              <a:ea typeface="Calibri"/>
              <a:cs typeface="Calibri"/>
              <a:sym typeface="Calibri"/>
            </a:endParaRPr>
          </a:p>
          <a:p>
            <a:pPr marL="292100" marR="0" lvl="0" indent="-190500" algn="l" rtl="0">
              <a:lnSpc>
                <a:spcPct val="90000"/>
              </a:lnSpc>
              <a:spcBef>
                <a:spcPts val="400"/>
              </a:spcBef>
              <a:spcAft>
                <a:spcPts val="0"/>
              </a:spcAft>
              <a:buClr>
                <a:srgbClr val="3F3F3F"/>
              </a:buClr>
              <a:buSzPts val="2300"/>
              <a:buFont typeface="Arial"/>
              <a:buNone/>
            </a:pPr>
            <a:endParaRPr sz="2300" b="0"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1366475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61"/>
        <p:cNvGrpSpPr/>
        <p:nvPr/>
      </p:nvGrpSpPr>
      <p:grpSpPr>
        <a:xfrm>
          <a:off x="0" y="0"/>
          <a:ext cx="0" cy="0"/>
          <a:chOff x="0" y="0"/>
          <a:chExt cx="0" cy="0"/>
        </a:xfrm>
      </p:grpSpPr>
      <p:sp>
        <p:nvSpPr>
          <p:cNvPr id="762" name="Google Shape;762;p74"/>
          <p:cNvSpPr txBox="1">
            <a:spLocks noGrp="1"/>
          </p:cNvSpPr>
          <p:nvPr>
            <p:ph type="title"/>
          </p:nvPr>
        </p:nvSpPr>
        <p:spPr>
          <a:xfrm>
            <a:off x="2152650" y="365125"/>
            <a:ext cx="7886700" cy="13254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chemeClr val="dk1"/>
              </a:buClr>
              <a:buSzPts val="800"/>
              <a:buFont typeface="Calibri"/>
              <a:buNone/>
            </a:pPr>
            <a:r>
              <a:rPr lang="en-US" sz="3700" b="0" i="0" u="none" strike="noStrike" cap="none">
                <a:solidFill>
                  <a:srgbClr val="75114A"/>
                </a:solidFill>
                <a:latin typeface="Calibri"/>
                <a:ea typeface="Calibri"/>
                <a:cs typeface="Calibri"/>
                <a:sym typeface="Calibri"/>
              </a:rPr>
              <a:t>Example of semi-supervised Baum-Welch</a:t>
            </a:r>
            <a:endParaRPr sz="3700" b="0" i="0" u="none" strike="noStrike" cap="none">
              <a:solidFill>
                <a:srgbClr val="75114A"/>
              </a:solidFill>
              <a:latin typeface="Calibri"/>
              <a:ea typeface="Calibri"/>
              <a:cs typeface="Calibri"/>
              <a:sym typeface="Calibri"/>
            </a:endParaRPr>
          </a:p>
          <a:p>
            <a:pPr marL="0" marR="0" lvl="0" indent="0" algn="l" rtl="0">
              <a:lnSpc>
                <a:spcPct val="90000"/>
              </a:lnSpc>
              <a:spcBef>
                <a:spcPts val="0"/>
              </a:spcBef>
              <a:spcAft>
                <a:spcPts val="0"/>
              </a:spcAft>
              <a:buClr>
                <a:srgbClr val="75114A"/>
              </a:buClr>
              <a:buSzPts val="3700"/>
              <a:buFont typeface="Calibri"/>
              <a:buNone/>
            </a:pPr>
            <a:endParaRPr sz="3700" b="0" i="0" u="none" strike="noStrike" cap="none">
              <a:solidFill>
                <a:srgbClr val="75114A"/>
              </a:solidFill>
              <a:latin typeface="Calibri"/>
              <a:ea typeface="Calibri"/>
              <a:cs typeface="Calibri"/>
              <a:sym typeface="Calibri"/>
            </a:endParaRPr>
          </a:p>
        </p:txBody>
      </p:sp>
      <p:sp>
        <p:nvSpPr>
          <p:cNvPr id="763" name="Google Shape;763;p74"/>
          <p:cNvSpPr txBox="1">
            <a:spLocks noGrp="1"/>
          </p:cNvSpPr>
          <p:nvPr>
            <p:ph type="body" idx="1"/>
          </p:nvPr>
        </p:nvSpPr>
        <p:spPr>
          <a:xfrm>
            <a:off x="2152650" y="1825625"/>
            <a:ext cx="7886700" cy="3813300"/>
          </a:xfrm>
          <a:prstGeom prst="rect">
            <a:avLst/>
          </a:prstGeom>
          <a:noFill/>
          <a:ln>
            <a:noFill/>
          </a:ln>
        </p:spPr>
        <p:txBody>
          <a:bodyPr spcFirstLastPara="1" wrap="square" lIns="76200" tIns="76200" rIns="76200" bIns="76200" anchor="t" anchorCtr="0">
            <a:noAutofit/>
          </a:bodyPr>
          <a:lstStyle/>
          <a:p>
            <a:pPr marL="292100" marR="0" lvl="0" indent="-190500" algn="l" rtl="0">
              <a:lnSpc>
                <a:spcPct val="90000"/>
              </a:lnSpc>
              <a:spcBef>
                <a:spcPts val="4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By Baum-Welch training we can recognise `SEE:R` as coming from the class ‘ɹ’</a:t>
            </a:r>
            <a:endParaRPr sz="2000" b="0" i="0" u="none" strike="noStrike" cap="none">
              <a:solidFill>
                <a:srgbClr val="3F3F3F"/>
              </a:solidFill>
              <a:latin typeface="Calibri"/>
              <a:ea typeface="Calibri"/>
              <a:cs typeface="Calibri"/>
              <a:sym typeface="Calibri"/>
            </a:endParaRPr>
          </a:p>
        </p:txBody>
      </p:sp>
      <p:pic>
        <p:nvPicPr>
          <p:cNvPr id="764" name="Google Shape;764;p74"/>
          <p:cNvPicPr preferRelativeResize="0"/>
          <p:nvPr/>
        </p:nvPicPr>
        <p:blipFill rotWithShape="1">
          <a:blip r:embed="rId3">
            <a:alphaModFix/>
          </a:blip>
          <a:srcRect/>
          <a:stretch/>
        </p:blipFill>
        <p:spPr>
          <a:xfrm>
            <a:off x="1754226" y="3340126"/>
            <a:ext cx="8683549" cy="1553155"/>
          </a:xfrm>
          <a:prstGeom prst="rect">
            <a:avLst/>
          </a:prstGeom>
          <a:noFill/>
          <a:ln>
            <a:noFill/>
          </a:ln>
        </p:spPr>
      </p:pic>
    </p:spTree>
    <p:extLst>
      <p:ext uri="{BB962C8B-B14F-4D97-AF65-F5344CB8AC3E}">
        <p14:creationId xmlns:p14="http://schemas.microsoft.com/office/powerpoint/2010/main" val="4310760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75"/>
          <p:cNvSpPr txBox="1">
            <a:spLocks noGrp="1"/>
          </p:cNvSpPr>
          <p:nvPr>
            <p:ph type="title"/>
          </p:nvPr>
        </p:nvSpPr>
        <p:spPr>
          <a:xfrm>
            <a:off x="2152650" y="365125"/>
            <a:ext cx="7886700" cy="13254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rgbClr val="75114A"/>
              </a:buClr>
              <a:buSzPts val="3700"/>
              <a:buFont typeface="Calibri"/>
              <a:buNone/>
            </a:pPr>
            <a:r>
              <a:rPr lang="en-US" sz="3700" b="0" i="0" u="none" strike="noStrike" cap="none">
                <a:solidFill>
                  <a:srgbClr val="75114A"/>
                </a:solidFill>
                <a:latin typeface="Calibri"/>
                <a:ea typeface="Calibri"/>
                <a:cs typeface="Calibri"/>
                <a:sym typeface="Calibri"/>
              </a:rPr>
              <a:t>Overview</a:t>
            </a:r>
            <a:endParaRPr/>
          </a:p>
        </p:txBody>
      </p:sp>
      <p:sp>
        <p:nvSpPr>
          <p:cNvPr id="770" name="Google Shape;770;p75"/>
          <p:cNvSpPr txBox="1">
            <a:spLocks noGrp="1"/>
          </p:cNvSpPr>
          <p:nvPr>
            <p:ph type="body" idx="1"/>
          </p:nvPr>
        </p:nvSpPr>
        <p:spPr>
          <a:xfrm>
            <a:off x="2152650" y="1825625"/>
            <a:ext cx="7886700" cy="3813300"/>
          </a:xfrm>
          <a:prstGeom prst="rect">
            <a:avLst/>
          </a:prstGeom>
          <a:noFill/>
          <a:ln>
            <a:noFill/>
          </a:ln>
        </p:spPr>
        <p:txBody>
          <a:bodyPr spcFirstLastPara="1" wrap="square" lIns="76200" tIns="76200" rIns="76200" bIns="76200" anchor="t" anchorCtr="0">
            <a:noAutofit/>
          </a:bodyPr>
          <a:lstStyle/>
          <a:p>
            <a:pPr marL="0" marR="0" lvl="0" indent="0" algn="l" rtl="0">
              <a:lnSpc>
                <a:spcPct val="100000"/>
              </a:lnSpc>
              <a:spcBef>
                <a:spcPts val="8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Revision</a:t>
            </a:r>
            <a:endParaRPr/>
          </a:p>
          <a:p>
            <a:pPr marL="0" marR="0" lvl="0" indent="0" algn="l" rtl="0">
              <a:lnSpc>
                <a:spcPct val="100000"/>
              </a:lnSpc>
              <a:spcBef>
                <a:spcPts val="8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Hidden Markov Model</a:t>
            </a:r>
            <a:endParaRPr/>
          </a:p>
          <a:p>
            <a:pPr marL="0" marR="0" lvl="0" indent="0" algn="l" rtl="0">
              <a:lnSpc>
                <a:spcPct val="100000"/>
              </a:lnSpc>
              <a:spcBef>
                <a:spcPts val="8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Tagging</a:t>
            </a:r>
            <a:endParaRPr/>
          </a:p>
          <a:p>
            <a:pPr marL="0" marR="0" lvl="0" indent="0" algn="l" rtl="0">
              <a:lnSpc>
                <a:spcPct val="100000"/>
              </a:lnSpc>
              <a:spcBef>
                <a:spcPts val="8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HMM Language Models</a:t>
            </a:r>
            <a:endParaRPr/>
          </a:p>
          <a:p>
            <a:pPr marL="0" marR="0" lvl="0" indent="0" algn="l" rtl="0">
              <a:lnSpc>
                <a:spcPct val="100000"/>
              </a:lnSpc>
              <a:spcBef>
                <a:spcPts val="800"/>
              </a:spcBef>
              <a:spcAft>
                <a:spcPts val="0"/>
              </a:spcAft>
              <a:buClr>
                <a:srgbClr val="3F3F3F"/>
              </a:buClr>
              <a:buSzPts val="2300"/>
              <a:buFont typeface="Arial"/>
              <a:buNone/>
            </a:pPr>
            <a:r>
              <a:rPr lang="en-US" sz="2000" b="0" i="0" u="none" strike="noStrike" cap="none">
                <a:solidFill>
                  <a:srgbClr val="3F3F3F"/>
                </a:solidFill>
                <a:latin typeface="Calibri"/>
                <a:ea typeface="Calibri"/>
                <a:cs typeface="Calibri"/>
                <a:sym typeface="Calibri"/>
              </a:rPr>
              <a:t>Learning Hidden Markov Models</a:t>
            </a:r>
            <a:endParaRPr/>
          </a:p>
          <a:p>
            <a:pPr marL="0" marR="0" lvl="0" indent="0" algn="l" rtl="0">
              <a:lnSpc>
                <a:spcPct val="100000"/>
              </a:lnSpc>
              <a:spcBef>
                <a:spcPts val="800"/>
              </a:spcBef>
              <a:spcAft>
                <a:spcPts val="0"/>
              </a:spcAft>
              <a:buClr>
                <a:srgbClr val="3F3F3F"/>
              </a:buClr>
              <a:buSzPts val="2300"/>
              <a:buFont typeface="Arial"/>
              <a:buNone/>
            </a:pPr>
            <a:r>
              <a:rPr lang="en-US" sz="2000" b="1" i="0" u="none" strike="noStrike" cap="none">
                <a:solidFill>
                  <a:srgbClr val="3F3F3F"/>
                </a:solidFill>
                <a:latin typeface="Calibri"/>
                <a:ea typeface="Calibri"/>
                <a:cs typeface="Calibri"/>
                <a:sym typeface="Calibri"/>
              </a:rPr>
              <a:t>Summary</a:t>
            </a:r>
            <a:endParaRPr sz="2000" b="0"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11458797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76"/>
          <p:cNvSpPr txBox="1">
            <a:spLocks noGrp="1"/>
          </p:cNvSpPr>
          <p:nvPr>
            <p:ph type="title"/>
          </p:nvPr>
        </p:nvSpPr>
        <p:spPr>
          <a:xfrm>
            <a:off x="2152650" y="365125"/>
            <a:ext cx="7886700" cy="13254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rgbClr val="75114A"/>
              </a:buClr>
              <a:buSzPts val="3700"/>
              <a:buFont typeface="Calibri"/>
              <a:buNone/>
            </a:pPr>
            <a:r>
              <a:rPr lang="en-US" sz="3700" b="0" i="0" u="none" strike="noStrike" cap="none">
                <a:solidFill>
                  <a:srgbClr val="75114A"/>
                </a:solidFill>
                <a:latin typeface="Calibri"/>
                <a:ea typeface="Calibri"/>
                <a:cs typeface="Calibri"/>
                <a:sym typeface="Calibri"/>
              </a:rPr>
              <a:t>Summary</a:t>
            </a:r>
            <a:endParaRPr sz="3700" b="0" i="0" u="none" strike="noStrike" cap="none">
              <a:solidFill>
                <a:srgbClr val="75114A"/>
              </a:solidFill>
              <a:latin typeface="Calibri"/>
              <a:ea typeface="Calibri"/>
              <a:cs typeface="Calibri"/>
              <a:sym typeface="Calibri"/>
            </a:endParaRPr>
          </a:p>
        </p:txBody>
      </p:sp>
      <p:sp>
        <p:nvSpPr>
          <p:cNvPr id="777" name="Google Shape;777;p76"/>
          <p:cNvSpPr txBox="1">
            <a:spLocks noGrp="1"/>
          </p:cNvSpPr>
          <p:nvPr>
            <p:ph type="body" idx="1"/>
          </p:nvPr>
        </p:nvSpPr>
        <p:spPr>
          <a:xfrm>
            <a:off x="2152650" y="1825625"/>
            <a:ext cx="7886700" cy="3813300"/>
          </a:xfrm>
          <a:prstGeom prst="rect">
            <a:avLst/>
          </a:prstGeom>
          <a:noFill/>
          <a:ln>
            <a:noFill/>
          </a:ln>
        </p:spPr>
        <p:txBody>
          <a:bodyPr spcFirstLastPara="1" wrap="square" lIns="76200" tIns="76200" rIns="76200" bIns="76200" anchor="t" anchorCtr="0">
            <a:noAutofit/>
          </a:bodyPr>
          <a:lstStyle/>
          <a:p>
            <a:pPr marL="88900" marR="0" lvl="0" indent="0" algn="l" rtl="0">
              <a:lnSpc>
                <a:spcPct val="90000"/>
              </a:lnSpc>
              <a:spcBef>
                <a:spcPts val="400"/>
              </a:spcBef>
              <a:spcAft>
                <a:spcPts val="0"/>
              </a:spcAft>
              <a:buClr>
                <a:srgbClr val="3F3F3F"/>
              </a:buClr>
              <a:buSzPts val="1700"/>
              <a:buFont typeface="Arial"/>
              <a:buNone/>
            </a:pPr>
            <a:r>
              <a:rPr lang="en-US" sz="2000" b="0" i="0" u="none" strike="noStrike" cap="none">
                <a:solidFill>
                  <a:srgbClr val="3F3F3F"/>
                </a:solidFill>
                <a:latin typeface="Calibri"/>
                <a:ea typeface="Calibri"/>
                <a:cs typeface="Calibri"/>
                <a:sym typeface="Calibri"/>
              </a:rPr>
              <a:t>Syntax is important for understanding sentences</a:t>
            </a:r>
            <a:endParaRPr sz="2000" b="0" i="0" u="none" strike="noStrike" cap="none">
              <a:solidFill>
                <a:srgbClr val="3F3F3F"/>
              </a:solidFill>
              <a:latin typeface="Calibri"/>
              <a:ea typeface="Calibri"/>
              <a:cs typeface="Calibri"/>
              <a:sym typeface="Calibri"/>
            </a:endParaRPr>
          </a:p>
          <a:p>
            <a:pPr marL="88900" marR="0" lvl="0" indent="0" algn="l" rtl="0">
              <a:lnSpc>
                <a:spcPct val="90000"/>
              </a:lnSpc>
              <a:spcBef>
                <a:spcPts val="0"/>
              </a:spcBef>
              <a:spcAft>
                <a:spcPts val="0"/>
              </a:spcAft>
              <a:buClr>
                <a:srgbClr val="3F3F3F"/>
              </a:buClr>
              <a:buSzPts val="1700"/>
              <a:buFont typeface="Arial"/>
              <a:buNone/>
            </a:pPr>
            <a:r>
              <a:rPr lang="en-US" sz="2000" b="0" i="0" u="none" strike="noStrike" cap="none">
                <a:solidFill>
                  <a:srgbClr val="3F3F3F"/>
                </a:solidFill>
                <a:latin typeface="Calibri"/>
                <a:ea typeface="Calibri"/>
                <a:cs typeface="Calibri"/>
                <a:sym typeface="Calibri"/>
              </a:rPr>
              <a:t>Sequence model is a good model for:</a:t>
            </a:r>
            <a:endParaRPr sz="2000" b="0" i="0" u="none" strike="noStrike" cap="none">
              <a:solidFill>
                <a:srgbClr val="3F3F3F"/>
              </a:solidFill>
              <a:latin typeface="Calibri"/>
              <a:ea typeface="Calibri"/>
              <a:cs typeface="Calibri"/>
              <a:sym typeface="Calibri"/>
            </a:endParaRPr>
          </a:p>
          <a:p>
            <a:pPr marL="469900" marR="0" lvl="1" indent="0" algn="l" rtl="0">
              <a:lnSpc>
                <a:spcPct val="90000"/>
              </a:lnSpc>
              <a:spcBef>
                <a:spcPts val="0"/>
              </a:spcBef>
              <a:spcAft>
                <a:spcPts val="0"/>
              </a:spcAft>
              <a:buClr>
                <a:srgbClr val="3F3F3F"/>
              </a:buClr>
              <a:buSzPts val="1700"/>
              <a:buFont typeface="Arial"/>
              <a:buNone/>
            </a:pPr>
            <a:r>
              <a:rPr lang="en-US" sz="1700" b="0" i="0" u="none" strike="noStrike" cap="none">
                <a:solidFill>
                  <a:srgbClr val="3F3F3F"/>
                </a:solidFill>
                <a:latin typeface="Calibri"/>
                <a:ea typeface="Calibri"/>
                <a:cs typeface="Calibri"/>
                <a:sym typeface="Calibri"/>
              </a:rPr>
              <a:t>Part-of-speech</a:t>
            </a:r>
            <a:endParaRPr sz="1700" b="0" i="0" u="none" strike="noStrike" cap="none">
              <a:solidFill>
                <a:srgbClr val="3F3F3F"/>
              </a:solidFill>
              <a:latin typeface="Calibri"/>
              <a:ea typeface="Calibri"/>
              <a:cs typeface="Calibri"/>
              <a:sym typeface="Calibri"/>
            </a:endParaRPr>
          </a:p>
          <a:p>
            <a:pPr marL="469900" marR="0" lvl="1" indent="0" algn="l" rtl="0">
              <a:lnSpc>
                <a:spcPct val="90000"/>
              </a:lnSpc>
              <a:spcBef>
                <a:spcPts val="0"/>
              </a:spcBef>
              <a:spcAft>
                <a:spcPts val="0"/>
              </a:spcAft>
              <a:buClr>
                <a:srgbClr val="3F3F3F"/>
              </a:buClr>
              <a:buSzPts val="1700"/>
              <a:buFont typeface="Arial"/>
              <a:buNone/>
            </a:pPr>
            <a:r>
              <a:rPr lang="en-US" sz="1700" b="0" i="0" u="none" strike="noStrike" cap="none">
                <a:solidFill>
                  <a:srgbClr val="3F3F3F"/>
                </a:solidFill>
                <a:latin typeface="Calibri"/>
                <a:ea typeface="Calibri"/>
                <a:cs typeface="Calibri"/>
                <a:sym typeface="Calibri"/>
              </a:rPr>
              <a:t>Named Entity Recognition</a:t>
            </a:r>
            <a:endParaRPr sz="1700" b="0" i="0" u="none" strike="noStrike" cap="none">
              <a:solidFill>
                <a:srgbClr val="3F3F3F"/>
              </a:solidFill>
              <a:latin typeface="Calibri"/>
              <a:ea typeface="Calibri"/>
              <a:cs typeface="Calibri"/>
              <a:sym typeface="Calibri"/>
            </a:endParaRPr>
          </a:p>
          <a:p>
            <a:pPr marL="469900" marR="0" lvl="1" indent="0" algn="l" rtl="0">
              <a:lnSpc>
                <a:spcPct val="90000"/>
              </a:lnSpc>
              <a:spcBef>
                <a:spcPts val="0"/>
              </a:spcBef>
              <a:spcAft>
                <a:spcPts val="0"/>
              </a:spcAft>
              <a:buClr>
                <a:srgbClr val="3F3F3F"/>
              </a:buClr>
              <a:buSzPts val="1700"/>
              <a:buFont typeface="Arial"/>
              <a:buNone/>
            </a:pPr>
            <a:r>
              <a:rPr lang="en-US" sz="1700" b="0" i="0" u="none" strike="noStrike" cap="none">
                <a:solidFill>
                  <a:srgbClr val="3F3F3F"/>
                </a:solidFill>
                <a:latin typeface="Calibri"/>
                <a:ea typeface="Calibri"/>
                <a:cs typeface="Calibri"/>
                <a:sym typeface="Calibri"/>
              </a:rPr>
              <a:t>Speech Recognition</a:t>
            </a:r>
            <a:endParaRPr sz="1700" b="0" i="0" u="none" strike="noStrike" cap="none">
              <a:solidFill>
                <a:srgbClr val="3F3F3F"/>
              </a:solidFill>
              <a:latin typeface="Calibri"/>
              <a:ea typeface="Calibri"/>
              <a:cs typeface="Calibri"/>
              <a:sym typeface="Calibri"/>
            </a:endParaRPr>
          </a:p>
          <a:p>
            <a:pPr marL="88900" marR="0" lvl="0" indent="0" algn="l" rtl="0">
              <a:lnSpc>
                <a:spcPct val="90000"/>
              </a:lnSpc>
              <a:spcBef>
                <a:spcPts val="0"/>
              </a:spcBef>
              <a:spcAft>
                <a:spcPts val="0"/>
              </a:spcAft>
              <a:buClr>
                <a:srgbClr val="3F3F3F"/>
              </a:buClr>
              <a:buSzPts val="1700"/>
              <a:buFont typeface="Arial"/>
              <a:buNone/>
            </a:pPr>
            <a:r>
              <a:rPr lang="en-US" sz="2000" b="0" i="0" u="none" strike="noStrike" cap="none">
                <a:solidFill>
                  <a:srgbClr val="3F3F3F"/>
                </a:solidFill>
                <a:latin typeface="Calibri"/>
                <a:ea typeface="Calibri"/>
                <a:cs typeface="Calibri"/>
                <a:sym typeface="Calibri"/>
              </a:rPr>
              <a:t>Sequence model needs to be approximated, HMM is most widely used approximation</a:t>
            </a:r>
            <a:endParaRPr sz="2000" b="0" i="0" u="none" strike="noStrike" cap="none">
              <a:solidFill>
                <a:srgbClr val="3F3F3F"/>
              </a:solidFill>
              <a:latin typeface="Calibri"/>
              <a:ea typeface="Calibri"/>
              <a:cs typeface="Calibri"/>
              <a:sym typeface="Calibri"/>
            </a:endParaRPr>
          </a:p>
          <a:p>
            <a:pPr marL="0" marR="0" lvl="0" indent="0" algn="l" rtl="0">
              <a:lnSpc>
                <a:spcPct val="90000"/>
              </a:lnSpc>
              <a:spcBef>
                <a:spcPts val="400"/>
              </a:spcBef>
              <a:spcAft>
                <a:spcPts val="0"/>
              </a:spcAft>
              <a:buClr>
                <a:srgbClr val="3F3F3F"/>
              </a:buClr>
              <a:buSzPts val="2300"/>
              <a:buFont typeface="Arial"/>
              <a:buNone/>
            </a:pPr>
            <a:endParaRPr sz="2000" b="0" i="0" u="none" strike="noStrike" cap="none">
              <a:solidFill>
                <a:srgbClr val="3F3F3F"/>
              </a:solidFill>
              <a:latin typeface="Calibri"/>
              <a:ea typeface="Calibri"/>
              <a:cs typeface="Calibri"/>
              <a:sym typeface="Calibri"/>
            </a:endParaRPr>
          </a:p>
          <a:p>
            <a:pPr marL="88900" marR="0" lvl="0" indent="0" algn="l" rtl="0">
              <a:lnSpc>
                <a:spcPct val="90000"/>
              </a:lnSpc>
              <a:spcBef>
                <a:spcPts val="400"/>
              </a:spcBef>
              <a:spcAft>
                <a:spcPts val="0"/>
              </a:spcAft>
              <a:buClr>
                <a:srgbClr val="3F3F3F"/>
              </a:buClr>
              <a:buSzPts val="1700"/>
              <a:buFont typeface="Arial"/>
              <a:buNone/>
            </a:pPr>
            <a:endParaRPr sz="2000"/>
          </a:p>
          <a:p>
            <a:pPr marL="88900" marR="0" lvl="0" indent="0" algn="l" rtl="0">
              <a:lnSpc>
                <a:spcPct val="90000"/>
              </a:lnSpc>
              <a:spcBef>
                <a:spcPts val="400"/>
              </a:spcBef>
              <a:spcAft>
                <a:spcPts val="0"/>
              </a:spcAft>
              <a:buClr>
                <a:srgbClr val="3F3F3F"/>
              </a:buClr>
              <a:buSzPts val="1700"/>
              <a:buFont typeface="Arial"/>
              <a:buNone/>
            </a:pPr>
            <a:r>
              <a:rPr lang="en-US" sz="2000" b="0" i="0" u="none" strike="noStrike" cap="none">
                <a:solidFill>
                  <a:srgbClr val="3F3F3F"/>
                </a:solidFill>
                <a:latin typeface="Calibri"/>
                <a:ea typeface="Calibri"/>
                <a:cs typeface="Calibri"/>
                <a:sym typeface="Calibri"/>
              </a:rPr>
              <a:t>There are an exponential number of </a:t>
            </a:r>
            <a:r>
              <a:rPr lang="en-US" sz="2000" b="0" i="1" u="none" strike="noStrike" cap="none">
                <a:solidFill>
                  <a:srgbClr val="3F3F3F"/>
                </a:solidFill>
                <a:latin typeface="Calibri"/>
                <a:ea typeface="Calibri"/>
                <a:cs typeface="Calibri"/>
                <a:sym typeface="Calibri"/>
              </a:rPr>
              <a:t>hidden states, </a:t>
            </a:r>
            <a:r>
              <a:rPr lang="en-US" sz="2000" b="0" i="0" u="none" strike="noStrike" cap="none">
                <a:solidFill>
                  <a:srgbClr val="3F3F3F"/>
                </a:solidFill>
                <a:latin typeface="Calibri"/>
                <a:ea typeface="Calibri"/>
                <a:cs typeface="Calibri"/>
                <a:sym typeface="Calibri"/>
              </a:rPr>
              <a:t>so naive application of this is exponential </a:t>
            </a:r>
            <a:endParaRPr sz="2000" b="0" i="0" u="none" strike="noStrike" cap="none">
              <a:solidFill>
                <a:srgbClr val="3F3F3F"/>
              </a:solidFill>
              <a:latin typeface="Calibri"/>
              <a:ea typeface="Calibri"/>
              <a:cs typeface="Calibri"/>
              <a:sym typeface="Calibri"/>
            </a:endParaRPr>
          </a:p>
        </p:txBody>
      </p:sp>
      <p:pic>
        <p:nvPicPr>
          <p:cNvPr id="778" name="Google Shape;778;p76"/>
          <p:cNvPicPr preferRelativeResize="0"/>
          <p:nvPr/>
        </p:nvPicPr>
        <p:blipFill rotWithShape="1">
          <a:blip r:embed="rId3">
            <a:alphaModFix/>
          </a:blip>
          <a:srcRect/>
          <a:stretch/>
        </p:blipFill>
        <p:spPr>
          <a:xfrm>
            <a:off x="3449706" y="3972171"/>
            <a:ext cx="5292588" cy="360040"/>
          </a:xfrm>
          <a:prstGeom prst="rect">
            <a:avLst/>
          </a:prstGeom>
          <a:noFill/>
          <a:ln>
            <a:noFill/>
          </a:ln>
        </p:spPr>
      </p:pic>
    </p:spTree>
    <p:extLst>
      <p:ext uri="{BB962C8B-B14F-4D97-AF65-F5344CB8AC3E}">
        <p14:creationId xmlns:p14="http://schemas.microsoft.com/office/powerpoint/2010/main" val="18703278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77"/>
          <p:cNvSpPr txBox="1">
            <a:spLocks noGrp="1"/>
          </p:cNvSpPr>
          <p:nvPr>
            <p:ph type="title"/>
          </p:nvPr>
        </p:nvSpPr>
        <p:spPr>
          <a:xfrm>
            <a:off x="2152650" y="365125"/>
            <a:ext cx="7886700" cy="13254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rgbClr val="75114A"/>
              </a:buClr>
              <a:buSzPts val="3700"/>
              <a:buFont typeface="Calibri"/>
              <a:buNone/>
            </a:pPr>
            <a:r>
              <a:rPr lang="en-US" sz="3700" b="0" i="0" u="none" strike="noStrike" cap="none">
                <a:solidFill>
                  <a:srgbClr val="75114A"/>
                </a:solidFill>
                <a:latin typeface="Calibri"/>
                <a:ea typeface="Calibri"/>
                <a:cs typeface="Calibri"/>
                <a:sym typeface="Calibri"/>
              </a:rPr>
              <a:t>Summary</a:t>
            </a:r>
            <a:endParaRPr sz="3700" b="0" i="0" u="none" strike="noStrike" cap="none">
              <a:solidFill>
                <a:srgbClr val="75114A"/>
              </a:solidFill>
              <a:latin typeface="Calibri"/>
              <a:ea typeface="Calibri"/>
              <a:cs typeface="Calibri"/>
              <a:sym typeface="Calibri"/>
            </a:endParaRPr>
          </a:p>
        </p:txBody>
      </p:sp>
      <p:sp>
        <p:nvSpPr>
          <p:cNvPr id="785" name="Google Shape;785;p77"/>
          <p:cNvSpPr txBox="1">
            <a:spLocks noGrp="1"/>
          </p:cNvSpPr>
          <p:nvPr>
            <p:ph type="body" idx="1"/>
          </p:nvPr>
        </p:nvSpPr>
        <p:spPr>
          <a:xfrm>
            <a:off x="2152650" y="1825625"/>
            <a:ext cx="7886700" cy="3813300"/>
          </a:xfrm>
          <a:prstGeom prst="rect">
            <a:avLst/>
          </a:prstGeom>
          <a:noFill/>
          <a:ln>
            <a:noFill/>
          </a:ln>
        </p:spPr>
        <p:txBody>
          <a:bodyPr spcFirstLastPara="1" wrap="square" lIns="76200" tIns="76200" rIns="76200" bIns="76200" anchor="t" anchorCtr="0">
            <a:noAutofit/>
          </a:bodyPr>
          <a:lstStyle/>
          <a:p>
            <a:pPr marL="88900" marR="0" lvl="0" indent="0" algn="l" rtl="0">
              <a:lnSpc>
                <a:spcPct val="90000"/>
              </a:lnSpc>
              <a:spcBef>
                <a:spcPts val="400"/>
              </a:spcBef>
              <a:spcAft>
                <a:spcPts val="0"/>
              </a:spcAft>
              <a:buClr>
                <a:srgbClr val="3F3F3F"/>
              </a:buClr>
              <a:buSzPts val="1700"/>
              <a:buFont typeface="Arial"/>
              <a:buNone/>
            </a:pPr>
            <a:r>
              <a:rPr lang="en-US" sz="2000" b="0" i="0" u="none" strike="noStrike" cap="none">
                <a:solidFill>
                  <a:srgbClr val="3F3F3F"/>
                </a:solidFill>
                <a:latin typeface="Calibri"/>
                <a:ea typeface="Calibri"/>
                <a:cs typeface="Calibri"/>
                <a:sym typeface="Calibri"/>
              </a:rPr>
              <a:t>Dynamic programming approaches enable polynomial time calculation of</a:t>
            </a:r>
            <a:endParaRPr sz="2000" b="0" i="0" u="none" strike="noStrike" cap="none">
              <a:solidFill>
                <a:srgbClr val="3F3F3F"/>
              </a:solidFill>
              <a:latin typeface="Calibri"/>
              <a:ea typeface="Calibri"/>
              <a:cs typeface="Calibri"/>
              <a:sym typeface="Calibri"/>
            </a:endParaRPr>
          </a:p>
          <a:p>
            <a:pPr marL="469900" marR="0" lvl="1" indent="0" algn="l" rtl="0">
              <a:lnSpc>
                <a:spcPct val="90000"/>
              </a:lnSpc>
              <a:spcBef>
                <a:spcPts val="0"/>
              </a:spcBef>
              <a:spcAft>
                <a:spcPts val="0"/>
              </a:spcAft>
              <a:buClr>
                <a:srgbClr val="3F3F3F"/>
              </a:buClr>
              <a:buSzPts val="1700"/>
              <a:buFont typeface="Arial"/>
              <a:buNone/>
            </a:pPr>
            <a:r>
              <a:rPr lang="en-US" sz="1700" b="0" i="0" u="none" strike="noStrike" cap="none">
                <a:solidFill>
                  <a:srgbClr val="3F3F3F"/>
                </a:solidFill>
                <a:latin typeface="Calibri"/>
                <a:ea typeface="Calibri"/>
                <a:cs typeface="Calibri"/>
                <a:sym typeface="Calibri"/>
              </a:rPr>
              <a:t>Most likely sequence (and its probability)</a:t>
            </a:r>
            <a:endParaRPr sz="1700" b="0" i="0" u="none" strike="noStrike" cap="none">
              <a:solidFill>
                <a:srgbClr val="3F3F3F"/>
              </a:solidFill>
              <a:latin typeface="Calibri"/>
              <a:ea typeface="Calibri"/>
              <a:cs typeface="Calibri"/>
              <a:sym typeface="Calibri"/>
            </a:endParaRPr>
          </a:p>
          <a:p>
            <a:pPr marL="469900" marR="0" lvl="1" indent="0" algn="l" rtl="0">
              <a:lnSpc>
                <a:spcPct val="90000"/>
              </a:lnSpc>
              <a:spcBef>
                <a:spcPts val="0"/>
              </a:spcBef>
              <a:spcAft>
                <a:spcPts val="0"/>
              </a:spcAft>
              <a:buClr>
                <a:srgbClr val="3F3F3F"/>
              </a:buClr>
              <a:buSzPts val="1700"/>
              <a:buFont typeface="Arial"/>
              <a:buNone/>
            </a:pPr>
            <a:r>
              <a:rPr lang="en-US" sz="1700" b="0" i="0" u="none" strike="noStrike" cap="none">
                <a:solidFill>
                  <a:srgbClr val="3F3F3F"/>
                </a:solidFill>
                <a:latin typeface="Calibri"/>
                <a:ea typeface="Calibri"/>
                <a:cs typeface="Calibri"/>
                <a:sym typeface="Calibri"/>
              </a:rPr>
              <a:t>Total probability of a sequence (language model)</a:t>
            </a:r>
            <a:endParaRPr sz="1700" b="0" i="0" u="none" strike="noStrike" cap="none">
              <a:solidFill>
                <a:srgbClr val="3F3F3F"/>
              </a:solidFill>
              <a:latin typeface="Calibri"/>
              <a:ea typeface="Calibri"/>
              <a:cs typeface="Calibri"/>
              <a:sym typeface="Calibri"/>
            </a:endParaRPr>
          </a:p>
          <a:p>
            <a:pPr marL="88900" marR="0" lvl="0" indent="0" algn="l" rtl="0">
              <a:lnSpc>
                <a:spcPct val="90000"/>
              </a:lnSpc>
              <a:spcBef>
                <a:spcPts val="0"/>
              </a:spcBef>
              <a:spcAft>
                <a:spcPts val="0"/>
              </a:spcAft>
              <a:buClr>
                <a:srgbClr val="3F3F3F"/>
              </a:buClr>
              <a:buSzPts val="1700"/>
              <a:buFont typeface="Arial"/>
              <a:buNone/>
            </a:pPr>
            <a:endParaRPr sz="2000" b="0" i="0" u="none" strike="noStrike" cap="none">
              <a:solidFill>
                <a:srgbClr val="3F3F3F"/>
              </a:solidFill>
              <a:latin typeface="Calibri"/>
              <a:ea typeface="Calibri"/>
              <a:cs typeface="Calibri"/>
              <a:sym typeface="Calibri"/>
            </a:endParaRPr>
          </a:p>
          <a:p>
            <a:pPr marL="88900" marR="0" lvl="0" indent="0" algn="l" rtl="0">
              <a:lnSpc>
                <a:spcPct val="90000"/>
              </a:lnSpc>
              <a:spcBef>
                <a:spcPts val="0"/>
              </a:spcBef>
              <a:spcAft>
                <a:spcPts val="0"/>
              </a:spcAft>
              <a:buClr>
                <a:srgbClr val="3F3F3F"/>
              </a:buClr>
              <a:buSzPts val="1700"/>
              <a:buFont typeface="Arial"/>
              <a:buNone/>
            </a:pPr>
            <a:r>
              <a:rPr lang="en-US" sz="2000" b="0" i="0" u="none" strike="noStrike" cap="none">
                <a:solidFill>
                  <a:srgbClr val="3F3F3F"/>
                </a:solidFill>
                <a:latin typeface="Calibri"/>
                <a:ea typeface="Calibri"/>
                <a:cs typeface="Calibri"/>
                <a:sym typeface="Calibri"/>
              </a:rPr>
              <a:t>HMMs are frequently learnt in a supervised setting (with known tags)</a:t>
            </a:r>
            <a:endParaRPr sz="2000" b="0" i="0" u="none" strike="noStrike" cap="none">
              <a:solidFill>
                <a:srgbClr val="3F3F3F"/>
              </a:solidFill>
              <a:latin typeface="Calibri"/>
              <a:ea typeface="Calibri"/>
              <a:cs typeface="Calibri"/>
              <a:sym typeface="Calibri"/>
            </a:endParaRPr>
          </a:p>
          <a:p>
            <a:pPr marL="88900" marR="0" lvl="0" indent="0" algn="l" rtl="0">
              <a:lnSpc>
                <a:spcPct val="90000"/>
              </a:lnSpc>
              <a:spcBef>
                <a:spcPts val="0"/>
              </a:spcBef>
              <a:spcAft>
                <a:spcPts val="0"/>
              </a:spcAft>
              <a:buClr>
                <a:srgbClr val="3F3F3F"/>
              </a:buClr>
              <a:buSzPts val="1700"/>
              <a:buFont typeface="Arial"/>
              <a:buNone/>
            </a:pPr>
            <a:endParaRPr sz="2000" b="0" i="0" u="none" strike="noStrike" cap="none">
              <a:solidFill>
                <a:srgbClr val="3F3F3F"/>
              </a:solidFill>
              <a:latin typeface="Calibri"/>
              <a:ea typeface="Calibri"/>
              <a:cs typeface="Calibri"/>
              <a:sym typeface="Calibri"/>
            </a:endParaRPr>
          </a:p>
          <a:p>
            <a:pPr marL="88900" marR="0" lvl="0" indent="0" algn="l" rtl="0">
              <a:lnSpc>
                <a:spcPct val="90000"/>
              </a:lnSpc>
              <a:spcBef>
                <a:spcPts val="0"/>
              </a:spcBef>
              <a:spcAft>
                <a:spcPts val="0"/>
              </a:spcAft>
              <a:buClr>
                <a:srgbClr val="3F3F3F"/>
              </a:buClr>
              <a:buSzPts val="1700"/>
              <a:buFont typeface="Arial"/>
              <a:buNone/>
            </a:pPr>
            <a:r>
              <a:rPr lang="en-US" sz="2000" b="0" i="0" u="none" strike="noStrike" cap="none">
                <a:solidFill>
                  <a:srgbClr val="3F3F3F"/>
                </a:solidFill>
                <a:latin typeface="Calibri"/>
                <a:ea typeface="Calibri"/>
                <a:cs typeface="Calibri"/>
                <a:sym typeface="Calibri"/>
              </a:rPr>
              <a:t>In some applications (speech recognition) unsupervised learning is applied</a:t>
            </a:r>
            <a:endParaRPr sz="2000" b="0" i="0" u="none" strike="noStrike" cap="none">
              <a:solidFill>
                <a:srgbClr val="3F3F3F"/>
              </a:solidFill>
              <a:latin typeface="Calibri"/>
              <a:ea typeface="Calibri"/>
              <a:cs typeface="Calibri"/>
              <a:sym typeface="Calibri"/>
            </a:endParaRPr>
          </a:p>
          <a:p>
            <a:pPr marL="469900" marR="0" lvl="1" indent="0" algn="l" rtl="0">
              <a:lnSpc>
                <a:spcPct val="90000"/>
              </a:lnSpc>
              <a:spcBef>
                <a:spcPts val="0"/>
              </a:spcBef>
              <a:spcAft>
                <a:spcPts val="0"/>
              </a:spcAft>
              <a:buClr>
                <a:srgbClr val="3F3F3F"/>
              </a:buClr>
              <a:buSzPts val="1700"/>
              <a:buFont typeface="Arial"/>
              <a:buNone/>
            </a:pPr>
            <a:r>
              <a:rPr lang="en-US" sz="1700" b="0" i="0" u="none" strike="noStrike" cap="none">
                <a:solidFill>
                  <a:srgbClr val="3F3F3F"/>
                </a:solidFill>
                <a:latin typeface="Calibri"/>
                <a:ea typeface="Calibri"/>
                <a:cs typeface="Calibri"/>
                <a:sym typeface="Calibri"/>
              </a:rPr>
              <a:t>Baum-Welch algorithm is a special case of expectation-maximization</a:t>
            </a:r>
            <a:endParaRPr sz="1700" b="0"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22098414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59"/>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Syntactic </a:t>
            </a:r>
            <a:r>
              <a:rPr lang="en-IE" sz="4400" b="0" i="0" u="none" strike="noStrike" cap="none">
                <a:solidFill>
                  <a:srgbClr val="75114A"/>
                </a:solidFill>
                <a:latin typeface="Calibri"/>
                <a:ea typeface="Calibri"/>
                <a:cs typeface="Calibri"/>
                <a:sym typeface="Calibri"/>
              </a:rPr>
              <a:t>Ambiguity </a:t>
            </a:r>
            <a:endParaRPr/>
          </a:p>
        </p:txBody>
      </p:sp>
      <p:pic>
        <p:nvPicPr>
          <p:cNvPr id="678" name="Google Shape;678;p59" descr="SNLP_1_Introduction.pdf - Adobe Reader"/>
          <p:cNvPicPr preferRelativeResize="0"/>
          <p:nvPr/>
        </p:nvPicPr>
        <p:blipFill rotWithShape="1">
          <a:blip r:embed="rId3">
            <a:alphaModFix/>
          </a:blip>
          <a:srcRect l="41512" t="46530" r="39949" b="18669"/>
          <a:stretch/>
        </p:blipFill>
        <p:spPr>
          <a:xfrm>
            <a:off x="2885400" y="2050275"/>
            <a:ext cx="2500348" cy="2544226"/>
          </a:xfrm>
          <a:prstGeom prst="rect">
            <a:avLst/>
          </a:prstGeom>
          <a:noFill/>
          <a:ln>
            <a:noFill/>
          </a:ln>
        </p:spPr>
      </p:pic>
      <p:pic>
        <p:nvPicPr>
          <p:cNvPr id="679" name="Google Shape;679;p59" descr="SNLP_1_Introduction.pdf - Adobe Reader"/>
          <p:cNvPicPr preferRelativeResize="0"/>
          <p:nvPr/>
        </p:nvPicPr>
        <p:blipFill rotWithShape="1">
          <a:blip r:embed="rId4">
            <a:alphaModFix/>
          </a:blip>
          <a:srcRect l="40240" t="44994" r="38439" b="16459"/>
          <a:stretch/>
        </p:blipFill>
        <p:spPr>
          <a:xfrm>
            <a:off x="6462750" y="2050275"/>
            <a:ext cx="2595902" cy="2544226"/>
          </a:xfrm>
          <a:prstGeom prst="rect">
            <a:avLst/>
          </a:prstGeom>
          <a:noFill/>
          <a:ln>
            <a:noFill/>
          </a:ln>
        </p:spPr>
      </p:pic>
      <p:sp>
        <p:nvSpPr>
          <p:cNvPr id="680" name="Google Shape;680;p59"/>
          <p:cNvSpPr txBox="1"/>
          <p:nvPr/>
        </p:nvSpPr>
        <p:spPr>
          <a:xfrm>
            <a:off x="3456449" y="4877877"/>
            <a:ext cx="52791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2400" i="1">
                <a:solidFill>
                  <a:schemeClr val="dk1"/>
                </a:solidFill>
                <a:latin typeface="Calibri"/>
                <a:ea typeface="Calibri"/>
                <a:cs typeface="Calibri"/>
                <a:sym typeface="Calibri"/>
              </a:rPr>
              <a:t>astronomers saw stars with telescopes</a:t>
            </a:r>
            <a:endParaRPr sz="2400" i="1">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78"/>
          <p:cNvSpPr txBox="1">
            <a:spLocks noGrp="1"/>
          </p:cNvSpPr>
          <p:nvPr>
            <p:ph type="title"/>
          </p:nvPr>
        </p:nvSpPr>
        <p:spPr>
          <a:xfrm>
            <a:off x="2152650" y="365125"/>
            <a:ext cx="7886700" cy="13254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rgbClr val="75114A"/>
              </a:buClr>
              <a:buSzPts val="3700"/>
              <a:buFont typeface="Calibri"/>
              <a:buNone/>
            </a:pPr>
            <a:r>
              <a:rPr lang="en-US" sz="3700" b="0" i="0" u="none" strike="noStrike" cap="none">
                <a:solidFill>
                  <a:srgbClr val="75114A"/>
                </a:solidFill>
                <a:latin typeface="Calibri"/>
                <a:ea typeface="Calibri"/>
                <a:cs typeface="Calibri"/>
                <a:sym typeface="Calibri"/>
              </a:rPr>
              <a:t>Lab of this Week</a:t>
            </a:r>
            <a:endParaRPr/>
          </a:p>
        </p:txBody>
      </p:sp>
      <p:sp>
        <p:nvSpPr>
          <p:cNvPr id="791" name="Google Shape;791;p78"/>
          <p:cNvSpPr txBox="1">
            <a:spLocks noGrp="1"/>
          </p:cNvSpPr>
          <p:nvPr>
            <p:ph type="body" idx="1"/>
          </p:nvPr>
        </p:nvSpPr>
        <p:spPr>
          <a:xfrm>
            <a:off x="2152650" y="1825625"/>
            <a:ext cx="7886700" cy="38133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800"/>
              </a:spcBef>
              <a:spcAft>
                <a:spcPts val="0"/>
              </a:spcAft>
              <a:buClr>
                <a:srgbClr val="3F3F3F"/>
              </a:buClr>
              <a:buSzPts val="2300"/>
              <a:buFont typeface="Arial"/>
              <a:buNone/>
            </a:pPr>
            <a:r>
              <a:rPr lang="en-US"/>
              <a:t>Exercises on POS tagging using NLTK</a:t>
            </a:r>
            <a:endParaRPr/>
          </a:p>
        </p:txBody>
      </p:sp>
    </p:spTree>
    <p:extLst>
      <p:ext uri="{BB962C8B-B14F-4D97-AF65-F5344CB8AC3E}">
        <p14:creationId xmlns:p14="http://schemas.microsoft.com/office/powerpoint/2010/main" val="26376837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79"/>
          <p:cNvSpPr txBox="1">
            <a:spLocks noGrp="1"/>
          </p:cNvSpPr>
          <p:nvPr>
            <p:ph type="ctrTitle"/>
          </p:nvPr>
        </p:nvSpPr>
        <p:spPr>
          <a:xfrm>
            <a:off x="6608752" y="731126"/>
            <a:ext cx="3871500" cy="2208900"/>
          </a:xfrm>
          <a:prstGeom prst="rect">
            <a:avLst/>
          </a:prstGeom>
          <a:noFill/>
          <a:ln>
            <a:noFill/>
          </a:ln>
        </p:spPr>
        <p:txBody>
          <a:bodyPr spcFirstLastPara="1" wrap="square" lIns="76200" tIns="76200" rIns="76200" bIns="76200" anchor="t" anchorCtr="0">
            <a:noAutofit/>
          </a:bodyPr>
          <a:lstStyle/>
          <a:p>
            <a:pPr marL="0" marR="0" lvl="0" indent="0" algn="ctr" rtl="0">
              <a:lnSpc>
                <a:spcPct val="90000"/>
              </a:lnSpc>
              <a:spcBef>
                <a:spcPts val="0"/>
              </a:spcBef>
              <a:spcAft>
                <a:spcPts val="0"/>
              </a:spcAft>
              <a:buClr>
                <a:schemeClr val="lt1"/>
              </a:buClr>
              <a:buSzPts val="5500"/>
              <a:buFont typeface="Calibri"/>
              <a:buNone/>
            </a:pPr>
            <a:r>
              <a:rPr lang="en-US" sz="5500" b="0" i="0" u="none" strike="noStrike" cap="none">
                <a:solidFill>
                  <a:schemeClr val="lt1"/>
                </a:solidFill>
                <a:latin typeface="Calibri"/>
                <a:ea typeface="Calibri"/>
                <a:cs typeface="Calibri"/>
                <a:sym typeface="Calibri"/>
              </a:rPr>
              <a:t>QA</a:t>
            </a:r>
            <a:endParaRPr sz="55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58592472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4"/>
          <p:cNvSpPr txBox="1"/>
          <p:nvPr/>
        </p:nvSpPr>
        <p:spPr>
          <a:xfrm>
            <a:off x="624425" y="2132025"/>
            <a:ext cx="5576100" cy="20526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US" sz="4000" b="1">
                <a:solidFill>
                  <a:srgbClr val="D9C49F"/>
                </a:solidFill>
              </a:rPr>
              <a:t>Introduction to NLP</a:t>
            </a:r>
            <a:endParaRPr sz="4000" b="1">
              <a:solidFill>
                <a:srgbClr val="D9C49F"/>
              </a:solidFill>
            </a:endParaRPr>
          </a:p>
          <a:p>
            <a:pPr marL="0" lvl="0" indent="0" algn="l" rtl="0">
              <a:lnSpc>
                <a:spcPct val="100000"/>
              </a:lnSpc>
              <a:spcBef>
                <a:spcPts val="0"/>
              </a:spcBef>
              <a:spcAft>
                <a:spcPts val="0"/>
              </a:spcAft>
              <a:buNone/>
            </a:pPr>
            <a:r>
              <a:rPr lang="en-US" sz="2800" b="1">
                <a:solidFill>
                  <a:srgbClr val="D9C49F"/>
                </a:solidFill>
              </a:rPr>
              <a:t>Probabilistic Parsing</a:t>
            </a:r>
            <a:endParaRPr sz="3600" b="1">
              <a:solidFill>
                <a:srgbClr val="E7E6E6"/>
              </a:solidFill>
            </a:endParaRPr>
          </a:p>
        </p:txBody>
      </p:sp>
      <p:sp>
        <p:nvSpPr>
          <p:cNvPr id="249" name="Google Shape;249;p14"/>
          <p:cNvSpPr txBox="1"/>
          <p:nvPr/>
        </p:nvSpPr>
        <p:spPr>
          <a:xfrm>
            <a:off x="619050" y="4408375"/>
            <a:ext cx="5477100" cy="1138200"/>
          </a:xfrm>
          <a:prstGeom prst="rect">
            <a:avLst/>
          </a:prstGeom>
          <a:noFill/>
          <a:ln>
            <a:noFill/>
          </a:ln>
        </p:spPr>
        <p:txBody>
          <a:bodyPr spcFirstLastPara="1" wrap="square" lIns="91425" tIns="91425" rIns="91425" bIns="91425" anchor="ctr" anchorCtr="0">
            <a:noAutofit/>
          </a:bodyPr>
          <a:lstStyle/>
          <a:p>
            <a:pPr marL="457200" lvl="0" indent="-406400" algn="l" rtl="0">
              <a:spcBef>
                <a:spcPts val="600"/>
              </a:spcBef>
              <a:spcAft>
                <a:spcPts val="0"/>
              </a:spcAft>
              <a:buNone/>
            </a:pPr>
            <a:r>
              <a:rPr lang="en-US" sz="2400" b="1">
                <a:solidFill>
                  <a:srgbClr val="FFFFFF"/>
                </a:solidFill>
              </a:rPr>
              <a:t>Dr. John McCrae</a:t>
            </a:r>
            <a:endParaRPr sz="2400">
              <a:solidFill>
                <a:srgbClr val="FFFFFF"/>
              </a:solidFill>
            </a:endParaRPr>
          </a:p>
          <a:p>
            <a:pPr marL="457200" lvl="0" indent="-406400" algn="l" rtl="0">
              <a:spcBef>
                <a:spcPts val="600"/>
              </a:spcBef>
              <a:spcAft>
                <a:spcPts val="0"/>
              </a:spcAft>
              <a:buNone/>
            </a:pPr>
            <a:r>
              <a:rPr lang="en-US" sz="2400" b="1">
                <a:solidFill>
                  <a:srgbClr val="FFFFFF"/>
                </a:solidFill>
              </a:rPr>
              <a:t>Data Science Institute, NUI Galway</a:t>
            </a:r>
            <a:endParaRPr sz="2400">
              <a:solidFill>
                <a:srgbClr val="FFFFFF"/>
              </a:solidFill>
            </a:endParaRPr>
          </a:p>
        </p:txBody>
      </p:sp>
      <p:sp>
        <p:nvSpPr>
          <p:cNvPr id="250" name="Google Shape;250;p1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332</a:t>
            </a:fld>
            <a:endParaRPr/>
          </a:p>
        </p:txBody>
      </p:sp>
    </p:spTree>
    <p:extLst>
      <p:ext uri="{BB962C8B-B14F-4D97-AF65-F5344CB8AC3E}">
        <p14:creationId xmlns:p14="http://schemas.microsoft.com/office/powerpoint/2010/main" val="16958191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5"/>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Overview</a:t>
            </a:r>
            <a:endParaRPr/>
          </a:p>
        </p:txBody>
      </p:sp>
      <p:sp>
        <p:nvSpPr>
          <p:cNvPr id="256" name="Google Shape;256;p15"/>
          <p:cNvSpPr txBox="1">
            <a:spLocks noGrp="1"/>
          </p:cNvSpPr>
          <p:nvPr>
            <p:ph type="body" idx="1"/>
          </p:nvPr>
        </p:nvSpPr>
        <p:spPr>
          <a:xfrm>
            <a:off x="838200" y="1825625"/>
            <a:ext cx="10515600" cy="381317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Parsing with Probabilistic Context-free Grammars (PCFGs)</a:t>
            </a:r>
            <a:endParaRPr/>
          </a:p>
          <a:p>
            <a:pPr marL="0" marR="0" lvl="0" indent="0" algn="l" rtl="0">
              <a:lnSpc>
                <a:spcPct val="100000"/>
              </a:lnSpc>
              <a:spcBef>
                <a:spcPts val="10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Probabilistic Cocke-Younger-Kasami (CYK) algorithm </a:t>
            </a:r>
            <a:endParaRPr/>
          </a:p>
          <a:p>
            <a:pPr marL="0" marR="0" lvl="0" indent="0" algn="l" rtl="0">
              <a:lnSpc>
                <a:spcPct val="100000"/>
              </a:lnSpc>
              <a:spcBef>
                <a:spcPts val="10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Problems with and solutions for PCFGs</a:t>
            </a:r>
            <a:endParaRPr/>
          </a:p>
          <a:p>
            <a:pPr marL="0" marR="0" lvl="0" indent="0" algn="l" rtl="0">
              <a:lnSpc>
                <a:spcPct val="100000"/>
              </a:lnSpc>
              <a:spcBef>
                <a:spcPts val="10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Comparison of LMs, HMMs and PCFGs</a:t>
            </a:r>
            <a:endParaRPr/>
          </a:p>
          <a:p>
            <a:pPr marL="0" marR="0" lvl="0" indent="0" algn="l" rtl="0">
              <a:lnSpc>
                <a:spcPct val="100000"/>
              </a:lnSpc>
              <a:spcBef>
                <a:spcPts val="10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Summary</a:t>
            </a:r>
            <a:endParaRPr/>
          </a:p>
          <a:p>
            <a:pPr marL="0" marR="0" lvl="0" indent="0" algn="l" rtl="0">
              <a:lnSpc>
                <a:spcPct val="100000"/>
              </a:lnSpc>
              <a:spcBef>
                <a:spcPts val="600"/>
              </a:spcBef>
              <a:spcAft>
                <a:spcPts val="60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p:txBody>
      </p:sp>
      <p:sp>
        <p:nvSpPr>
          <p:cNvPr id="257" name="Google Shape;257;p15"/>
          <p:cNvSpPr txBox="1">
            <a:spLocks noGrp="1"/>
          </p:cNvSpPr>
          <p:nvPr>
            <p:ph type="sldNum" idx="12"/>
          </p:nvPr>
        </p:nvSpPr>
        <p:spPr>
          <a:xfrm>
            <a:off x="11298195" y="617558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333</a:t>
            </a:fld>
            <a:endParaRPr/>
          </a:p>
        </p:txBody>
      </p:sp>
    </p:spTree>
    <p:extLst>
      <p:ext uri="{BB962C8B-B14F-4D97-AF65-F5344CB8AC3E}">
        <p14:creationId xmlns:p14="http://schemas.microsoft.com/office/powerpoint/2010/main" val="18793469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16"/>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Overview</a:t>
            </a:r>
            <a:endParaRPr/>
          </a:p>
        </p:txBody>
      </p:sp>
      <p:sp>
        <p:nvSpPr>
          <p:cNvPr id="263" name="Google Shape;263;p16"/>
          <p:cNvSpPr txBox="1">
            <a:spLocks noGrp="1"/>
          </p:cNvSpPr>
          <p:nvPr>
            <p:ph type="body" idx="1"/>
          </p:nvPr>
        </p:nvSpPr>
        <p:spPr>
          <a:xfrm>
            <a:off x="838200" y="1825625"/>
            <a:ext cx="10515600" cy="381317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rgbClr val="3F3F3F"/>
              </a:buClr>
              <a:buSzPts val="2800"/>
              <a:buFont typeface="Arial"/>
              <a:buNone/>
            </a:pPr>
            <a:r>
              <a:rPr lang="en-US" sz="2400" b="1" i="0" u="none" strike="noStrike" cap="none">
                <a:solidFill>
                  <a:srgbClr val="3F3F3F"/>
                </a:solidFill>
                <a:latin typeface="Calibri"/>
                <a:ea typeface="Calibri"/>
                <a:cs typeface="Calibri"/>
                <a:sym typeface="Calibri"/>
              </a:rPr>
              <a:t>Parsing with Probabilistic Context-free Grammars (PCFGs)</a:t>
            </a:r>
            <a:endParaRPr/>
          </a:p>
          <a:p>
            <a:pPr marL="0" marR="0" lvl="0" indent="0" algn="l" rtl="0">
              <a:lnSpc>
                <a:spcPct val="100000"/>
              </a:lnSpc>
              <a:spcBef>
                <a:spcPts val="10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Probabilistic Cocke-Younger-Kasami (CYK) algorithm </a:t>
            </a:r>
            <a:endParaRPr/>
          </a:p>
          <a:p>
            <a:pPr marL="0" marR="0" lvl="0" indent="0" algn="l" rtl="0">
              <a:lnSpc>
                <a:spcPct val="100000"/>
              </a:lnSpc>
              <a:spcBef>
                <a:spcPts val="10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Problems with and solutions for PCFGs</a:t>
            </a:r>
            <a:endParaRPr/>
          </a:p>
          <a:p>
            <a:pPr marL="0" marR="0" lvl="0" indent="0" algn="l" rtl="0">
              <a:lnSpc>
                <a:spcPct val="100000"/>
              </a:lnSpc>
              <a:spcBef>
                <a:spcPts val="10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Comparison of LMs, HMMs and PCFGs</a:t>
            </a:r>
            <a:endParaRPr/>
          </a:p>
          <a:p>
            <a:pPr marL="0" marR="0" lvl="0" indent="0" algn="l" rtl="0">
              <a:lnSpc>
                <a:spcPct val="100000"/>
              </a:lnSpc>
              <a:spcBef>
                <a:spcPts val="10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Summary</a:t>
            </a:r>
            <a:endParaRPr/>
          </a:p>
          <a:p>
            <a:pPr marL="0" marR="0" lvl="0" indent="0" algn="l" rtl="0">
              <a:lnSpc>
                <a:spcPct val="100000"/>
              </a:lnSpc>
              <a:spcBef>
                <a:spcPts val="600"/>
              </a:spcBef>
              <a:spcAft>
                <a:spcPts val="60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p:txBody>
      </p:sp>
      <p:sp>
        <p:nvSpPr>
          <p:cNvPr id="264" name="Google Shape;264;p16"/>
          <p:cNvSpPr txBox="1">
            <a:spLocks noGrp="1"/>
          </p:cNvSpPr>
          <p:nvPr>
            <p:ph type="sldNum" idx="12"/>
          </p:nvPr>
        </p:nvSpPr>
        <p:spPr>
          <a:xfrm>
            <a:off x="11298195" y="617558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334</a:t>
            </a:fld>
            <a:endParaRPr/>
          </a:p>
        </p:txBody>
      </p:sp>
    </p:spTree>
    <p:extLst>
      <p:ext uri="{BB962C8B-B14F-4D97-AF65-F5344CB8AC3E}">
        <p14:creationId xmlns:p14="http://schemas.microsoft.com/office/powerpoint/2010/main" val="611996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1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Parsing</a:t>
            </a:r>
            <a:endParaRPr sz="4400" b="0" i="0" u="none" strike="noStrike" cap="none">
              <a:solidFill>
                <a:srgbClr val="75114A"/>
              </a:solidFill>
              <a:latin typeface="Calibri"/>
              <a:ea typeface="Calibri"/>
              <a:cs typeface="Calibri"/>
              <a:sym typeface="Calibri"/>
            </a:endParaRPr>
          </a:p>
        </p:txBody>
      </p:sp>
      <p:sp>
        <p:nvSpPr>
          <p:cNvPr id="271" name="Google Shape;271;p17"/>
          <p:cNvSpPr txBox="1">
            <a:spLocks noGrp="1"/>
          </p:cNvSpPr>
          <p:nvPr>
            <p:ph type="body" idx="1"/>
          </p:nvPr>
        </p:nvSpPr>
        <p:spPr>
          <a:xfrm>
            <a:off x="838200" y="1825625"/>
            <a:ext cx="10515600" cy="3813175"/>
          </a:xfrm>
          <a:prstGeom prst="rect">
            <a:avLst/>
          </a:prstGeom>
          <a:noFill/>
          <a:ln>
            <a:noFill/>
          </a:ln>
        </p:spPr>
        <p:txBody>
          <a:bodyPr spcFirstLastPara="1" wrap="square" lIns="91425" tIns="91425" rIns="91425" bIns="91425" anchor="t" anchorCtr="0">
            <a:noAutofit/>
          </a:bodyPr>
          <a:lstStyle/>
          <a:p>
            <a:pPr marL="342900" marR="0" lvl="0" indent="-215900" algn="l" rtl="0">
              <a:lnSpc>
                <a:spcPct val="90000"/>
              </a:lnSpc>
              <a:spcBef>
                <a:spcPts val="4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Parsing is the problem of finding the tree structure of a sentence</a:t>
            </a:r>
            <a:endParaRPr sz="2400" b="0" i="0" u="none" strike="noStrike" cap="none">
              <a:solidFill>
                <a:srgbClr val="3F3F3F"/>
              </a:solidFill>
              <a:latin typeface="Calibri"/>
              <a:ea typeface="Calibri"/>
              <a:cs typeface="Calibri"/>
              <a:sym typeface="Calibri"/>
            </a:endParaRPr>
          </a:p>
        </p:txBody>
      </p:sp>
      <p:pic>
        <p:nvPicPr>
          <p:cNvPr id="272" name="Google Shape;272;p17"/>
          <p:cNvPicPr preferRelativeResize="0"/>
          <p:nvPr/>
        </p:nvPicPr>
        <p:blipFill rotWithShape="1">
          <a:blip r:embed="rId3">
            <a:alphaModFix/>
          </a:blip>
          <a:srcRect/>
          <a:stretch/>
        </p:blipFill>
        <p:spPr>
          <a:xfrm>
            <a:off x="3615250" y="2573470"/>
            <a:ext cx="4568982" cy="3159786"/>
          </a:xfrm>
          <a:prstGeom prst="rect">
            <a:avLst/>
          </a:prstGeom>
          <a:noFill/>
          <a:ln>
            <a:noFill/>
          </a:ln>
        </p:spPr>
      </p:pic>
      <p:sp>
        <p:nvSpPr>
          <p:cNvPr id="273" name="Google Shape;273;p17"/>
          <p:cNvSpPr txBox="1">
            <a:spLocks noGrp="1"/>
          </p:cNvSpPr>
          <p:nvPr>
            <p:ph type="sldNum" idx="12"/>
          </p:nvPr>
        </p:nvSpPr>
        <p:spPr>
          <a:xfrm>
            <a:off x="11298195" y="617558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335</a:t>
            </a:fld>
            <a:endParaRPr/>
          </a:p>
        </p:txBody>
      </p:sp>
    </p:spTree>
    <p:extLst>
      <p:ext uri="{BB962C8B-B14F-4D97-AF65-F5344CB8AC3E}">
        <p14:creationId xmlns:p14="http://schemas.microsoft.com/office/powerpoint/2010/main" val="34564901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1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Ambiguity</a:t>
            </a:r>
            <a:endParaRPr sz="4400" b="0" i="0" u="none" strike="noStrike" cap="none">
              <a:solidFill>
                <a:srgbClr val="75114A"/>
              </a:solidFill>
              <a:latin typeface="Calibri"/>
              <a:ea typeface="Calibri"/>
              <a:cs typeface="Calibri"/>
              <a:sym typeface="Calibri"/>
            </a:endParaRPr>
          </a:p>
        </p:txBody>
      </p:sp>
      <p:sp>
        <p:nvSpPr>
          <p:cNvPr id="280" name="Google Shape;280;p18"/>
          <p:cNvSpPr txBox="1">
            <a:spLocks noGrp="1"/>
          </p:cNvSpPr>
          <p:nvPr>
            <p:ph type="body" idx="1"/>
          </p:nvPr>
        </p:nvSpPr>
        <p:spPr>
          <a:xfrm>
            <a:off x="838200" y="1825625"/>
            <a:ext cx="10515600" cy="3813175"/>
          </a:xfrm>
          <a:prstGeom prst="rect">
            <a:avLst/>
          </a:prstGeom>
          <a:noFill/>
          <a:ln>
            <a:noFill/>
          </a:ln>
        </p:spPr>
        <p:txBody>
          <a:bodyPr spcFirstLastPara="1" wrap="square" lIns="91425" tIns="91425" rIns="91425" bIns="91425" anchor="t" anchorCtr="0">
            <a:noAutofit/>
          </a:bodyPr>
          <a:lstStyle/>
          <a:p>
            <a:pPr marL="342900" marR="0" lvl="0" indent="-215900" algn="l" rtl="0">
              <a:lnSpc>
                <a:spcPct val="90000"/>
              </a:lnSpc>
              <a:spcBef>
                <a:spcPts val="4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Parses are often ambiguous</a:t>
            </a:r>
            <a:endParaRPr sz="2400" b="0" i="0" u="none" strike="noStrike" cap="none">
              <a:solidFill>
                <a:srgbClr val="3F3F3F"/>
              </a:solidFill>
              <a:latin typeface="Calibri"/>
              <a:ea typeface="Calibri"/>
              <a:cs typeface="Calibri"/>
              <a:sym typeface="Calibri"/>
            </a:endParaRPr>
          </a:p>
        </p:txBody>
      </p:sp>
      <p:pic>
        <p:nvPicPr>
          <p:cNvPr id="281" name="Google Shape;281;p18"/>
          <p:cNvPicPr preferRelativeResize="0"/>
          <p:nvPr/>
        </p:nvPicPr>
        <p:blipFill rotWithShape="1">
          <a:blip r:embed="rId3">
            <a:alphaModFix/>
          </a:blip>
          <a:srcRect/>
          <a:stretch/>
        </p:blipFill>
        <p:spPr>
          <a:xfrm>
            <a:off x="5778932" y="1992089"/>
            <a:ext cx="4997588" cy="3813175"/>
          </a:xfrm>
          <a:prstGeom prst="rect">
            <a:avLst/>
          </a:prstGeom>
          <a:noFill/>
          <a:ln>
            <a:noFill/>
          </a:ln>
        </p:spPr>
      </p:pic>
      <p:sp>
        <p:nvSpPr>
          <p:cNvPr id="282" name="Google Shape;282;p18"/>
          <p:cNvSpPr txBox="1">
            <a:spLocks noGrp="1"/>
          </p:cNvSpPr>
          <p:nvPr>
            <p:ph type="sldNum" idx="12"/>
          </p:nvPr>
        </p:nvSpPr>
        <p:spPr>
          <a:xfrm>
            <a:off x="11298195" y="617558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336</a:t>
            </a:fld>
            <a:endParaRPr/>
          </a:p>
        </p:txBody>
      </p:sp>
    </p:spTree>
    <p:extLst>
      <p:ext uri="{BB962C8B-B14F-4D97-AF65-F5344CB8AC3E}">
        <p14:creationId xmlns:p14="http://schemas.microsoft.com/office/powerpoint/2010/main" val="32142309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19"/>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Probabilistic Grammars: Motivation</a:t>
            </a:r>
            <a:endParaRPr sz="4400" b="0" i="0" u="none" strike="noStrike" cap="none">
              <a:solidFill>
                <a:srgbClr val="75114A"/>
              </a:solidFill>
              <a:latin typeface="Calibri"/>
              <a:ea typeface="Calibri"/>
              <a:cs typeface="Calibri"/>
              <a:sym typeface="Calibri"/>
            </a:endParaRPr>
          </a:p>
        </p:txBody>
      </p:sp>
      <p:sp>
        <p:nvSpPr>
          <p:cNvPr id="289" name="Google Shape;289;p19"/>
          <p:cNvSpPr txBox="1">
            <a:spLocks noGrp="1"/>
          </p:cNvSpPr>
          <p:nvPr>
            <p:ph type="body" idx="1"/>
          </p:nvPr>
        </p:nvSpPr>
        <p:spPr>
          <a:xfrm>
            <a:off x="838200" y="1825625"/>
            <a:ext cx="10515600" cy="3813175"/>
          </a:xfrm>
          <a:prstGeom prst="rect">
            <a:avLst/>
          </a:prstGeom>
          <a:noFill/>
          <a:ln>
            <a:noFill/>
          </a:ln>
        </p:spPr>
        <p:txBody>
          <a:bodyPr spcFirstLastPara="1" wrap="square" lIns="91425" tIns="91425" rIns="91425" bIns="91425" anchor="t" anchorCtr="0">
            <a:noAutofit/>
          </a:bodyPr>
          <a:lstStyle/>
          <a:p>
            <a:pPr marL="342900" marR="0" lvl="0" indent="-215900" algn="l" rtl="0">
              <a:lnSpc>
                <a:spcPct val="90000"/>
              </a:lnSpc>
              <a:spcBef>
                <a:spcPts val="400"/>
              </a:spcBef>
              <a:spcAft>
                <a:spcPts val="0"/>
              </a:spcAft>
              <a:buClr>
                <a:schemeClr val="dk1"/>
              </a:buClr>
              <a:buSzPts val="1100"/>
              <a:buFont typeface="Arial"/>
              <a:buNone/>
            </a:pPr>
            <a:r>
              <a:rPr lang="en-US" sz="2400" b="0" i="0" u="none" strike="noStrike" cap="none">
                <a:solidFill>
                  <a:srgbClr val="3F3F3F"/>
                </a:solidFill>
                <a:latin typeface="Calibri"/>
                <a:ea typeface="Calibri"/>
                <a:cs typeface="Calibri"/>
                <a:sym typeface="Calibri"/>
              </a:rPr>
              <a:t>Probabilities on parses allow us to choose the best (most-likely) parse tree</a:t>
            </a:r>
            <a:endParaRPr sz="2400" b="0" i="0" u="none" strike="noStrike" cap="none">
              <a:solidFill>
                <a:srgbClr val="3F3F3F"/>
              </a:solidFill>
              <a:latin typeface="Calibri"/>
              <a:ea typeface="Calibri"/>
              <a:cs typeface="Calibri"/>
              <a:sym typeface="Calibri"/>
            </a:endParaRPr>
          </a:p>
          <a:p>
            <a:pPr marL="342900" marR="0" lvl="0" indent="-215900" algn="l" rtl="0">
              <a:lnSpc>
                <a:spcPct val="90000"/>
              </a:lnSpc>
              <a:spcBef>
                <a:spcPts val="400"/>
              </a:spcBef>
              <a:spcAft>
                <a:spcPts val="0"/>
              </a:spcAft>
              <a:buClr>
                <a:schemeClr val="dk1"/>
              </a:buClr>
              <a:buSzPts val="1100"/>
              <a:buFont typeface="Arial"/>
              <a:buNone/>
            </a:pPr>
            <a:r>
              <a:rPr lang="en-US" sz="2400" b="0" i="0" u="none" strike="noStrike" cap="none">
                <a:solidFill>
                  <a:srgbClr val="3F3F3F"/>
                </a:solidFill>
                <a:latin typeface="Calibri"/>
                <a:ea typeface="Calibri"/>
                <a:cs typeface="Calibri"/>
                <a:sym typeface="Calibri"/>
              </a:rPr>
              <a:t>Probabilities also allow parsers to be language models</a:t>
            </a:r>
            <a:endParaRPr sz="2400" b="0" i="0" u="none" strike="noStrike" cap="none">
              <a:solidFill>
                <a:srgbClr val="3F3F3F"/>
              </a:solidFill>
              <a:latin typeface="Calibri"/>
              <a:ea typeface="Calibri"/>
              <a:cs typeface="Calibri"/>
              <a:sym typeface="Calibri"/>
            </a:endParaRPr>
          </a:p>
          <a:p>
            <a:pPr marL="558800" marR="0" lvl="1" indent="0" algn="l" rtl="0">
              <a:lnSpc>
                <a:spcPct val="90000"/>
              </a:lnSpc>
              <a:spcBef>
                <a:spcPts val="400"/>
              </a:spcBef>
              <a:spcAft>
                <a:spcPts val="0"/>
              </a:spcAft>
              <a:buClr>
                <a:srgbClr val="3F3F3F"/>
              </a:buClr>
              <a:buSzPts val="2000"/>
              <a:buFont typeface="Arial"/>
              <a:buNone/>
            </a:pPr>
            <a:r>
              <a:rPr lang="en-US" sz="2000" b="0" i="0" u="none" strike="noStrike" cap="none">
                <a:solidFill>
                  <a:srgbClr val="3F3F3F"/>
                </a:solidFill>
                <a:latin typeface="Calibri"/>
                <a:ea typeface="Calibri"/>
                <a:cs typeface="Calibri"/>
                <a:sym typeface="Calibri"/>
              </a:rPr>
              <a:t>Better handling of language structure</a:t>
            </a:r>
            <a:endParaRPr sz="2000" b="0" i="0" u="none" strike="noStrike" cap="none">
              <a:solidFill>
                <a:srgbClr val="3F3F3F"/>
              </a:solidFill>
              <a:latin typeface="Calibri"/>
              <a:ea typeface="Calibri"/>
              <a:cs typeface="Calibri"/>
              <a:sym typeface="Calibri"/>
            </a:endParaRPr>
          </a:p>
          <a:p>
            <a:pPr marL="558800" marR="0" lvl="1" indent="0" algn="l" rtl="0">
              <a:lnSpc>
                <a:spcPct val="90000"/>
              </a:lnSpc>
              <a:spcBef>
                <a:spcPts val="0"/>
              </a:spcBef>
              <a:spcAft>
                <a:spcPts val="0"/>
              </a:spcAft>
              <a:buClr>
                <a:srgbClr val="3F3F3F"/>
              </a:buClr>
              <a:buSzPts val="2000"/>
              <a:buFont typeface="Arial"/>
              <a:buNone/>
            </a:pPr>
            <a:r>
              <a:rPr lang="en-US" sz="2000" b="0" i="0" u="none" strike="noStrike" cap="none">
                <a:solidFill>
                  <a:srgbClr val="3F3F3F"/>
                </a:solidFill>
                <a:latin typeface="Calibri"/>
                <a:ea typeface="Calibri"/>
                <a:cs typeface="Calibri"/>
                <a:sym typeface="Calibri"/>
              </a:rPr>
              <a:t>Generalization over part-of-speech</a:t>
            </a:r>
            <a:endParaRPr sz="2000" b="0" i="0" u="none" strike="noStrike" cap="none">
              <a:solidFill>
                <a:srgbClr val="3F3F3F"/>
              </a:solidFill>
              <a:latin typeface="Calibri"/>
              <a:ea typeface="Calibri"/>
              <a:cs typeface="Calibri"/>
              <a:sym typeface="Calibri"/>
            </a:endParaRPr>
          </a:p>
          <a:p>
            <a:pPr marL="558800" marR="0" lvl="1" indent="0" algn="l" rtl="0">
              <a:lnSpc>
                <a:spcPct val="90000"/>
              </a:lnSpc>
              <a:spcBef>
                <a:spcPts val="0"/>
              </a:spcBef>
              <a:spcAft>
                <a:spcPts val="0"/>
              </a:spcAft>
              <a:buClr>
                <a:srgbClr val="3F3F3F"/>
              </a:buClr>
              <a:buSzPts val="2000"/>
              <a:buFont typeface="Arial"/>
              <a:buNone/>
            </a:pPr>
            <a:r>
              <a:rPr lang="en-US" sz="2000" b="0" i="0" u="none" strike="noStrike" cap="none">
                <a:solidFill>
                  <a:srgbClr val="3F3F3F"/>
                </a:solidFill>
                <a:latin typeface="Calibri"/>
                <a:ea typeface="Calibri"/>
                <a:cs typeface="Calibri"/>
                <a:sym typeface="Calibri"/>
              </a:rPr>
              <a:t>Constrain next word candidates</a:t>
            </a:r>
            <a:endParaRPr sz="2000" b="0" i="0" u="none" strike="noStrike" cap="none">
              <a:solidFill>
                <a:srgbClr val="3F3F3F"/>
              </a:solidFill>
              <a:latin typeface="Calibri"/>
              <a:ea typeface="Calibri"/>
              <a:cs typeface="Calibri"/>
              <a:sym typeface="Calibri"/>
            </a:endParaRPr>
          </a:p>
          <a:p>
            <a:pPr marL="558800" marR="0" lvl="1" indent="0" algn="l" rtl="0">
              <a:lnSpc>
                <a:spcPct val="90000"/>
              </a:lnSpc>
              <a:spcBef>
                <a:spcPts val="0"/>
              </a:spcBef>
              <a:spcAft>
                <a:spcPts val="0"/>
              </a:spcAft>
              <a:buClr>
                <a:srgbClr val="3F3F3F"/>
              </a:buClr>
              <a:buSzPts val="2000"/>
              <a:buFont typeface="Arial"/>
              <a:buNone/>
            </a:pPr>
            <a:r>
              <a:rPr lang="en-US" sz="2000" b="0" i="0" u="none" strike="noStrike" cap="none">
                <a:solidFill>
                  <a:srgbClr val="3F3F3F"/>
                </a:solidFill>
                <a:latin typeface="Calibri"/>
                <a:ea typeface="Calibri"/>
                <a:cs typeface="Calibri"/>
                <a:sym typeface="Calibri"/>
              </a:rPr>
              <a:t>More complexity</a:t>
            </a:r>
            <a:endParaRPr sz="2000" b="0" i="0" u="none" strike="noStrike" cap="none">
              <a:solidFill>
                <a:srgbClr val="3F3F3F"/>
              </a:solidFill>
              <a:latin typeface="Calibri"/>
              <a:ea typeface="Calibri"/>
              <a:cs typeface="Calibri"/>
              <a:sym typeface="Calibri"/>
            </a:endParaRPr>
          </a:p>
          <a:p>
            <a:pPr marL="342900" marR="0" lvl="0" indent="-215900" algn="l" rtl="0">
              <a:lnSpc>
                <a:spcPct val="90000"/>
              </a:lnSpc>
              <a:spcBef>
                <a:spcPts val="400"/>
              </a:spcBef>
              <a:spcAft>
                <a:spcPts val="0"/>
              </a:spcAft>
              <a:buClr>
                <a:schemeClr val="dk1"/>
              </a:buClr>
              <a:buSzPts val="1100"/>
              <a:buFont typeface="Arial"/>
              <a:buNone/>
            </a:pPr>
            <a:r>
              <a:rPr lang="en-US" sz="2400" b="0" i="0" u="none" strike="noStrike" cap="none">
                <a:solidFill>
                  <a:srgbClr val="3F3F3F"/>
                </a:solidFill>
                <a:latin typeface="Calibri"/>
                <a:ea typeface="Calibri"/>
                <a:cs typeface="Calibri"/>
                <a:sym typeface="Calibri"/>
              </a:rPr>
              <a:t>No framework has become truly standard</a:t>
            </a:r>
            <a:endParaRPr sz="2400" b="0" i="0" u="none" strike="noStrike" cap="none">
              <a:solidFill>
                <a:srgbClr val="3F3F3F"/>
              </a:solidFill>
              <a:latin typeface="Calibri"/>
              <a:ea typeface="Calibri"/>
              <a:cs typeface="Calibri"/>
              <a:sym typeface="Calibri"/>
            </a:endParaRPr>
          </a:p>
          <a:p>
            <a:pPr marL="342900" marR="0" lvl="0" indent="-215900" algn="l" rtl="0">
              <a:lnSpc>
                <a:spcPct val="90000"/>
              </a:lnSpc>
              <a:spcBef>
                <a:spcPts val="400"/>
              </a:spcBef>
              <a:spcAft>
                <a:spcPts val="0"/>
              </a:spcAft>
              <a:buClr>
                <a:srgbClr val="3F3F3F"/>
              </a:buClr>
              <a:buSzPts val="2800"/>
              <a:buFont typeface="Arial"/>
              <a:buNone/>
            </a:pPr>
            <a:endParaRPr sz="2800" b="0" i="0" u="none" strike="noStrike" cap="none">
              <a:solidFill>
                <a:srgbClr val="3F3F3F"/>
              </a:solidFill>
              <a:latin typeface="Calibri"/>
              <a:ea typeface="Calibri"/>
              <a:cs typeface="Calibri"/>
              <a:sym typeface="Calibri"/>
            </a:endParaRPr>
          </a:p>
        </p:txBody>
      </p:sp>
      <p:sp>
        <p:nvSpPr>
          <p:cNvPr id="290" name="Google Shape;290;p19"/>
          <p:cNvSpPr txBox="1">
            <a:spLocks noGrp="1"/>
          </p:cNvSpPr>
          <p:nvPr>
            <p:ph type="sldNum" idx="12"/>
          </p:nvPr>
        </p:nvSpPr>
        <p:spPr>
          <a:xfrm>
            <a:off x="11298195" y="617558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337</a:t>
            </a:fld>
            <a:endParaRPr/>
          </a:p>
        </p:txBody>
      </p:sp>
    </p:spTree>
    <p:extLst>
      <p:ext uri="{BB962C8B-B14F-4D97-AF65-F5344CB8AC3E}">
        <p14:creationId xmlns:p14="http://schemas.microsoft.com/office/powerpoint/2010/main" val="35298388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0"/>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Context-free grammars</a:t>
            </a:r>
            <a:endParaRPr sz="4400" b="0" i="0" u="none" strike="noStrike" cap="none">
              <a:solidFill>
                <a:srgbClr val="75114A"/>
              </a:solidFill>
              <a:latin typeface="Calibri"/>
              <a:ea typeface="Calibri"/>
              <a:cs typeface="Calibri"/>
              <a:sym typeface="Calibri"/>
            </a:endParaRPr>
          </a:p>
        </p:txBody>
      </p:sp>
      <p:sp>
        <p:nvSpPr>
          <p:cNvPr id="297" name="Google Shape;297;p20"/>
          <p:cNvSpPr txBox="1">
            <a:spLocks noGrp="1"/>
          </p:cNvSpPr>
          <p:nvPr>
            <p:ph type="body" idx="1"/>
          </p:nvPr>
        </p:nvSpPr>
        <p:spPr>
          <a:xfrm>
            <a:off x="838200" y="1825625"/>
            <a:ext cx="10515600" cy="3813175"/>
          </a:xfrm>
          <a:prstGeom prst="rect">
            <a:avLst/>
          </a:prstGeom>
          <a:noFill/>
          <a:ln>
            <a:noFill/>
          </a:ln>
        </p:spPr>
        <p:txBody>
          <a:bodyPr spcFirstLastPara="1" wrap="square" lIns="91425" tIns="91425" rIns="91425" bIns="91425" anchor="t" anchorCtr="0">
            <a:noAutofit/>
          </a:bodyPr>
          <a:lstStyle/>
          <a:p>
            <a:pPr marL="342900" marR="0" lvl="0" indent="-215900" algn="l" rtl="0">
              <a:lnSpc>
                <a:spcPct val="90000"/>
              </a:lnSpc>
              <a:spcBef>
                <a:spcPts val="400"/>
              </a:spcBef>
              <a:spcAft>
                <a:spcPts val="0"/>
              </a:spcAft>
              <a:buClr>
                <a:schemeClr val="dk1"/>
              </a:buClr>
              <a:buSzPts val="1100"/>
              <a:buFont typeface="Arial"/>
              <a:buNone/>
            </a:pPr>
            <a:r>
              <a:rPr lang="en-US" sz="2400" b="0" i="0" u="none" strike="noStrike" cap="none">
                <a:solidFill>
                  <a:srgbClr val="3F3F3F"/>
                </a:solidFill>
                <a:latin typeface="Calibri"/>
                <a:ea typeface="Calibri"/>
                <a:cs typeface="Calibri"/>
                <a:sym typeface="Calibri"/>
              </a:rPr>
              <a:t>Recall, a context-free grammar G=(N,Σ,P,S) consists of:</a:t>
            </a:r>
            <a:endParaRPr sz="2400" b="0" i="0" u="none" strike="noStrike" cap="none">
              <a:solidFill>
                <a:srgbClr val="3F3F3F"/>
              </a:solidFill>
              <a:latin typeface="Calibri"/>
              <a:ea typeface="Calibri"/>
              <a:cs typeface="Calibri"/>
              <a:sym typeface="Calibri"/>
            </a:endParaRPr>
          </a:p>
          <a:p>
            <a:pPr marL="101600" marR="0" lvl="0" indent="0" algn="l" rtl="0">
              <a:lnSpc>
                <a:spcPct val="90000"/>
              </a:lnSpc>
              <a:spcBef>
                <a:spcPts val="400"/>
              </a:spcBef>
              <a:spcAft>
                <a:spcPts val="0"/>
              </a:spcAft>
              <a:buClr>
                <a:srgbClr val="3F3F3F"/>
              </a:buClr>
              <a:buSzPts val="2000"/>
              <a:buFont typeface="Arial"/>
              <a:buNone/>
            </a:pPr>
            <a:r>
              <a:rPr lang="en-US" sz="2400" b="0" i="0" u="none" strike="noStrike" cap="none">
                <a:solidFill>
                  <a:srgbClr val="3F3F3F"/>
                </a:solidFill>
                <a:latin typeface="Calibri"/>
                <a:ea typeface="Calibri"/>
                <a:cs typeface="Calibri"/>
                <a:sym typeface="Calibri"/>
              </a:rPr>
              <a:t>A set of non-terminal symbols N</a:t>
            </a:r>
            <a:endParaRPr sz="2400" b="0" i="0" u="none" strike="noStrike" cap="none">
              <a:solidFill>
                <a:srgbClr val="3F3F3F"/>
              </a:solidFill>
              <a:latin typeface="Calibri"/>
              <a:ea typeface="Calibri"/>
              <a:cs typeface="Calibri"/>
              <a:sym typeface="Calibri"/>
            </a:endParaRPr>
          </a:p>
          <a:p>
            <a:pPr marL="558800" marR="0" lvl="1" indent="0" algn="l" rtl="0">
              <a:lnSpc>
                <a:spcPct val="90000"/>
              </a:lnSpc>
              <a:spcBef>
                <a:spcPts val="0"/>
              </a:spcBef>
              <a:spcAft>
                <a:spcPts val="0"/>
              </a:spcAft>
              <a:buClr>
                <a:srgbClr val="3F3F3F"/>
              </a:buClr>
              <a:buSzPts val="2000"/>
              <a:buFont typeface="Arial"/>
              <a:buNone/>
            </a:pPr>
            <a:r>
              <a:rPr lang="en-US" sz="2000" b="0" i="0" u="none" strike="noStrike" cap="none">
                <a:solidFill>
                  <a:srgbClr val="3F3F3F"/>
                </a:solidFill>
                <a:latin typeface="Calibri"/>
                <a:ea typeface="Calibri"/>
                <a:cs typeface="Calibri"/>
                <a:sym typeface="Calibri"/>
              </a:rPr>
              <a:t>e.g., 'N', 'VP', 'S'</a:t>
            </a:r>
            <a:endParaRPr sz="2000" b="0" i="0" u="none" strike="noStrike" cap="none">
              <a:solidFill>
                <a:srgbClr val="3F3F3F"/>
              </a:solidFill>
              <a:latin typeface="Calibri"/>
              <a:ea typeface="Calibri"/>
              <a:cs typeface="Calibri"/>
              <a:sym typeface="Calibri"/>
            </a:endParaRPr>
          </a:p>
          <a:p>
            <a:pPr marL="101600" marR="0" lvl="0" indent="0" algn="l" rtl="0">
              <a:lnSpc>
                <a:spcPct val="90000"/>
              </a:lnSpc>
              <a:spcBef>
                <a:spcPts val="0"/>
              </a:spcBef>
              <a:spcAft>
                <a:spcPts val="0"/>
              </a:spcAft>
              <a:buClr>
                <a:srgbClr val="3F3F3F"/>
              </a:buClr>
              <a:buSzPts val="2000"/>
              <a:buFont typeface="Arial"/>
              <a:buNone/>
            </a:pPr>
            <a:r>
              <a:rPr lang="en-US" sz="2400" b="0" i="0" u="none" strike="noStrike" cap="none">
                <a:solidFill>
                  <a:srgbClr val="3F3F3F"/>
                </a:solidFill>
                <a:latin typeface="Calibri"/>
                <a:ea typeface="Calibri"/>
                <a:cs typeface="Calibri"/>
                <a:sym typeface="Calibri"/>
              </a:rPr>
              <a:t>A set of terminal symbols Σ</a:t>
            </a:r>
            <a:endParaRPr sz="2400" b="0" i="0" u="none" strike="noStrike" cap="none">
              <a:solidFill>
                <a:srgbClr val="3F3F3F"/>
              </a:solidFill>
              <a:latin typeface="Calibri"/>
              <a:ea typeface="Calibri"/>
              <a:cs typeface="Calibri"/>
              <a:sym typeface="Calibri"/>
            </a:endParaRPr>
          </a:p>
          <a:p>
            <a:pPr marL="558800" marR="0" lvl="1" indent="0" algn="l" rtl="0">
              <a:lnSpc>
                <a:spcPct val="90000"/>
              </a:lnSpc>
              <a:spcBef>
                <a:spcPts val="0"/>
              </a:spcBef>
              <a:spcAft>
                <a:spcPts val="0"/>
              </a:spcAft>
              <a:buClr>
                <a:srgbClr val="3F3F3F"/>
              </a:buClr>
              <a:buSzPts val="2000"/>
              <a:buFont typeface="Arial"/>
              <a:buNone/>
            </a:pPr>
            <a:r>
              <a:rPr lang="en-US" sz="2000" b="0" i="0" u="none" strike="noStrike" cap="none">
                <a:solidFill>
                  <a:srgbClr val="3F3F3F"/>
                </a:solidFill>
                <a:latin typeface="Calibri"/>
                <a:ea typeface="Calibri"/>
                <a:cs typeface="Calibri"/>
                <a:sym typeface="Calibri"/>
              </a:rPr>
              <a:t>e.g., 'cat', 'astronomer', 'the'</a:t>
            </a:r>
            <a:endParaRPr sz="2000" b="0" i="0" u="none" strike="noStrike" cap="none">
              <a:solidFill>
                <a:srgbClr val="3F3F3F"/>
              </a:solidFill>
              <a:latin typeface="Calibri"/>
              <a:ea typeface="Calibri"/>
              <a:cs typeface="Calibri"/>
              <a:sym typeface="Calibri"/>
            </a:endParaRPr>
          </a:p>
          <a:p>
            <a:pPr marL="101600" marR="0" lvl="0" indent="0" algn="l" rtl="0">
              <a:lnSpc>
                <a:spcPct val="90000"/>
              </a:lnSpc>
              <a:spcBef>
                <a:spcPts val="0"/>
              </a:spcBef>
              <a:spcAft>
                <a:spcPts val="0"/>
              </a:spcAft>
              <a:buClr>
                <a:srgbClr val="3F3F3F"/>
              </a:buClr>
              <a:buSzPts val="2000"/>
              <a:buFont typeface="Arial"/>
              <a:buNone/>
            </a:pPr>
            <a:r>
              <a:rPr lang="en-US" sz="2400" b="0" i="0" u="none" strike="noStrike" cap="none">
                <a:solidFill>
                  <a:srgbClr val="3F3F3F"/>
                </a:solidFill>
                <a:latin typeface="Calibri"/>
                <a:ea typeface="Calibri"/>
                <a:cs typeface="Calibri"/>
                <a:sym typeface="Calibri"/>
              </a:rPr>
              <a:t>A set of productions P</a:t>
            </a:r>
            <a:endParaRPr sz="2400" b="0" i="0" u="none" strike="noStrike" cap="none">
              <a:solidFill>
                <a:srgbClr val="3F3F3F"/>
              </a:solidFill>
              <a:latin typeface="Calibri"/>
              <a:ea typeface="Calibri"/>
              <a:cs typeface="Calibri"/>
              <a:sym typeface="Calibri"/>
            </a:endParaRPr>
          </a:p>
          <a:p>
            <a:pPr marL="558800" marR="0" lvl="1" indent="0" algn="l" rtl="0">
              <a:lnSpc>
                <a:spcPct val="90000"/>
              </a:lnSpc>
              <a:spcBef>
                <a:spcPts val="0"/>
              </a:spcBef>
              <a:spcAft>
                <a:spcPts val="0"/>
              </a:spcAft>
              <a:buClr>
                <a:srgbClr val="3F3F3F"/>
              </a:buClr>
              <a:buSzPts val="2000"/>
              <a:buFont typeface="Arial"/>
              <a:buNone/>
            </a:pPr>
            <a:r>
              <a:rPr lang="en-US" sz="2000" b="0" i="0" u="none" strike="noStrike" cap="none">
                <a:solidFill>
                  <a:srgbClr val="3F3F3F"/>
                </a:solidFill>
                <a:latin typeface="Calibri"/>
                <a:ea typeface="Calibri"/>
                <a:cs typeface="Calibri"/>
                <a:sym typeface="Calibri"/>
              </a:rPr>
              <a:t>e.g., 'S → NP VP'</a:t>
            </a:r>
            <a:endParaRPr sz="2000" b="0" i="0" u="none" strike="noStrike" cap="none">
              <a:solidFill>
                <a:srgbClr val="3F3F3F"/>
              </a:solidFill>
              <a:latin typeface="Calibri"/>
              <a:ea typeface="Calibri"/>
              <a:cs typeface="Calibri"/>
              <a:sym typeface="Calibri"/>
            </a:endParaRPr>
          </a:p>
          <a:p>
            <a:pPr marL="101600" marR="0" lvl="0" indent="0" algn="l" rtl="0">
              <a:lnSpc>
                <a:spcPct val="90000"/>
              </a:lnSpc>
              <a:spcBef>
                <a:spcPts val="0"/>
              </a:spcBef>
              <a:spcAft>
                <a:spcPts val="0"/>
              </a:spcAft>
              <a:buClr>
                <a:srgbClr val="3F3F3F"/>
              </a:buClr>
              <a:buSzPts val="2000"/>
              <a:buFont typeface="Arial"/>
              <a:buNone/>
            </a:pPr>
            <a:r>
              <a:rPr lang="en-US" sz="2400" b="0" i="0" u="none" strike="noStrike" cap="none">
                <a:solidFill>
                  <a:srgbClr val="3F3F3F"/>
                </a:solidFill>
                <a:latin typeface="Calibri"/>
                <a:ea typeface="Calibri"/>
                <a:cs typeface="Calibri"/>
                <a:sym typeface="Calibri"/>
              </a:rPr>
              <a:t>A start symbol</a:t>
            </a:r>
            <a:endParaRPr sz="2400" b="0" i="0" u="none" strike="noStrike" cap="none">
              <a:solidFill>
                <a:srgbClr val="3F3F3F"/>
              </a:solidFill>
              <a:latin typeface="Calibri"/>
              <a:ea typeface="Calibri"/>
              <a:cs typeface="Calibri"/>
              <a:sym typeface="Calibri"/>
            </a:endParaRPr>
          </a:p>
          <a:p>
            <a:pPr marL="558800" marR="0" lvl="1" indent="0" algn="l" rtl="0">
              <a:lnSpc>
                <a:spcPct val="90000"/>
              </a:lnSpc>
              <a:spcBef>
                <a:spcPts val="0"/>
              </a:spcBef>
              <a:spcAft>
                <a:spcPts val="0"/>
              </a:spcAft>
              <a:buClr>
                <a:srgbClr val="3F3F3F"/>
              </a:buClr>
              <a:buSzPts val="2000"/>
              <a:buFont typeface="Arial"/>
              <a:buNone/>
            </a:pPr>
            <a:r>
              <a:rPr lang="en-US" sz="2000" b="0" i="0" u="none" strike="noStrike" cap="none">
                <a:solidFill>
                  <a:srgbClr val="3F3F3F"/>
                </a:solidFill>
                <a:latin typeface="Calibri"/>
                <a:ea typeface="Calibri"/>
                <a:cs typeface="Calibri"/>
                <a:sym typeface="Calibri"/>
              </a:rPr>
              <a:t>Normally 'S'</a:t>
            </a:r>
            <a:endParaRPr sz="2000" b="0" i="0" u="none" strike="noStrike" cap="none">
              <a:solidFill>
                <a:srgbClr val="3F3F3F"/>
              </a:solidFill>
              <a:latin typeface="Calibri"/>
              <a:ea typeface="Calibri"/>
              <a:cs typeface="Calibri"/>
              <a:sym typeface="Calibri"/>
            </a:endParaRPr>
          </a:p>
          <a:p>
            <a:pPr marL="342900" marR="0" lvl="0" indent="-215900" algn="l" rtl="0">
              <a:lnSpc>
                <a:spcPct val="90000"/>
              </a:lnSpc>
              <a:spcBef>
                <a:spcPts val="400"/>
              </a:spcBef>
              <a:spcAft>
                <a:spcPts val="0"/>
              </a:spcAft>
              <a:buClr>
                <a:srgbClr val="3F3F3F"/>
              </a:buClr>
              <a:buSzPts val="2800"/>
              <a:buFont typeface="Arial"/>
              <a:buNone/>
            </a:pPr>
            <a:endParaRPr sz="2800" b="0" i="0" u="none" strike="noStrike" cap="none">
              <a:solidFill>
                <a:srgbClr val="3F3F3F"/>
              </a:solidFill>
              <a:latin typeface="Calibri"/>
              <a:ea typeface="Calibri"/>
              <a:cs typeface="Calibri"/>
              <a:sym typeface="Calibri"/>
            </a:endParaRPr>
          </a:p>
        </p:txBody>
      </p:sp>
      <p:sp>
        <p:nvSpPr>
          <p:cNvPr id="298" name="Google Shape;298;p20"/>
          <p:cNvSpPr txBox="1">
            <a:spLocks noGrp="1"/>
          </p:cNvSpPr>
          <p:nvPr>
            <p:ph type="sldNum" idx="12"/>
          </p:nvPr>
        </p:nvSpPr>
        <p:spPr>
          <a:xfrm>
            <a:off x="11298195" y="617558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338</a:t>
            </a:fld>
            <a:endParaRPr/>
          </a:p>
        </p:txBody>
      </p:sp>
    </p:spTree>
    <p:extLst>
      <p:ext uri="{BB962C8B-B14F-4D97-AF65-F5344CB8AC3E}">
        <p14:creationId xmlns:p14="http://schemas.microsoft.com/office/powerpoint/2010/main" val="9739019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2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Probabilistic context-free grammar</a:t>
            </a:r>
            <a:endParaRPr sz="4400" b="0" i="0" u="none" strike="noStrike" cap="none">
              <a:solidFill>
                <a:srgbClr val="75114A"/>
              </a:solidFill>
              <a:latin typeface="Calibri"/>
              <a:ea typeface="Calibri"/>
              <a:cs typeface="Calibri"/>
              <a:sym typeface="Calibri"/>
            </a:endParaRPr>
          </a:p>
        </p:txBody>
      </p:sp>
      <p:sp>
        <p:nvSpPr>
          <p:cNvPr id="305" name="Google Shape;305;p21"/>
          <p:cNvSpPr txBox="1">
            <a:spLocks noGrp="1"/>
          </p:cNvSpPr>
          <p:nvPr>
            <p:ph type="body" idx="1"/>
          </p:nvPr>
        </p:nvSpPr>
        <p:spPr>
          <a:xfrm>
            <a:off x="838200" y="1825625"/>
            <a:ext cx="10515600" cy="3813175"/>
          </a:xfrm>
          <a:prstGeom prst="rect">
            <a:avLst/>
          </a:prstGeom>
          <a:noFill/>
          <a:ln>
            <a:noFill/>
          </a:ln>
        </p:spPr>
        <p:txBody>
          <a:bodyPr spcFirstLastPara="1" wrap="square" lIns="91425" tIns="91425" rIns="91425" bIns="91425" anchor="t" anchorCtr="0">
            <a:noAutofit/>
          </a:bodyPr>
          <a:lstStyle/>
          <a:p>
            <a:pPr marL="342900" marR="0" lvl="0" indent="-215900" algn="l" rtl="0">
              <a:lnSpc>
                <a:spcPct val="90000"/>
              </a:lnSpc>
              <a:spcBef>
                <a:spcPts val="400"/>
              </a:spcBef>
              <a:spcAft>
                <a:spcPts val="0"/>
              </a:spcAft>
              <a:buClr>
                <a:schemeClr val="dk1"/>
              </a:buClr>
              <a:buSzPts val="1100"/>
              <a:buFont typeface="Arial"/>
              <a:buNone/>
            </a:pPr>
            <a:r>
              <a:rPr lang="en-US" sz="2400" b="0" i="0" u="none" strike="noStrike" cap="none">
                <a:solidFill>
                  <a:srgbClr val="3F3F3F"/>
                </a:solidFill>
                <a:latin typeface="Calibri"/>
                <a:ea typeface="Calibri"/>
                <a:cs typeface="Calibri"/>
                <a:sym typeface="Calibri"/>
              </a:rPr>
              <a:t>A probabilistic context-free grammar G=(N,Σ,P,S,D) consists of:</a:t>
            </a:r>
            <a:endParaRPr sz="2400" b="0" i="0" u="none" strike="noStrike" cap="none">
              <a:solidFill>
                <a:srgbClr val="3F3F3F"/>
              </a:solidFill>
              <a:latin typeface="Calibri"/>
              <a:ea typeface="Calibri"/>
              <a:cs typeface="Calibri"/>
              <a:sym typeface="Calibri"/>
            </a:endParaRPr>
          </a:p>
          <a:p>
            <a:pPr marL="558800" marR="0" lvl="1" indent="0" algn="l" rtl="0">
              <a:lnSpc>
                <a:spcPct val="90000"/>
              </a:lnSpc>
              <a:spcBef>
                <a:spcPts val="400"/>
              </a:spcBef>
              <a:spcAft>
                <a:spcPts val="0"/>
              </a:spcAft>
              <a:buClr>
                <a:srgbClr val="3F3F3F"/>
              </a:buClr>
              <a:buSzPts val="2000"/>
              <a:buFont typeface="Arial"/>
              <a:buNone/>
            </a:pPr>
            <a:r>
              <a:rPr lang="en-US" sz="2000" b="0" i="0" u="none" strike="noStrike" cap="none">
                <a:solidFill>
                  <a:srgbClr val="3F3F3F"/>
                </a:solidFill>
                <a:latin typeface="Calibri"/>
                <a:ea typeface="Calibri"/>
                <a:cs typeface="Calibri"/>
                <a:sym typeface="Calibri"/>
              </a:rPr>
              <a:t>N, Σ, P, S as for a CFG</a:t>
            </a:r>
            <a:endParaRPr sz="2000" b="0" i="0" u="none" strike="noStrike" cap="none">
              <a:solidFill>
                <a:srgbClr val="3F3F3F"/>
              </a:solidFill>
              <a:latin typeface="Calibri"/>
              <a:ea typeface="Calibri"/>
              <a:cs typeface="Calibri"/>
              <a:sym typeface="Calibri"/>
            </a:endParaRPr>
          </a:p>
          <a:p>
            <a:pPr marL="558800" marR="0" lvl="1" indent="0" algn="l" rtl="0">
              <a:lnSpc>
                <a:spcPct val="90000"/>
              </a:lnSpc>
              <a:spcBef>
                <a:spcPts val="0"/>
              </a:spcBef>
              <a:spcAft>
                <a:spcPts val="0"/>
              </a:spcAft>
              <a:buClr>
                <a:srgbClr val="3F3F3F"/>
              </a:buClr>
              <a:buSzPts val="2000"/>
              <a:buFont typeface="Arial"/>
              <a:buNone/>
            </a:pPr>
            <a:r>
              <a:rPr lang="en-US" sz="2000" b="0" i="0" u="none" strike="noStrike" cap="none">
                <a:solidFill>
                  <a:srgbClr val="3F3F3F"/>
                </a:solidFill>
                <a:latin typeface="Calibri"/>
                <a:ea typeface="Calibri"/>
                <a:cs typeface="Calibri"/>
                <a:sym typeface="Calibri"/>
              </a:rPr>
              <a:t>A function D:P→[0,1] which assigns a probability to each production</a:t>
            </a:r>
            <a:endParaRPr sz="2000" b="0" i="0" u="none" strike="noStrike" cap="none">
              <a:solidFill>
                <a:srgbClr val="3F3F3F"/>
              </a:solidFill>
              <a:latin typeface="Calibri"/>
              <a:ea typeface="Calibri"/>
              <a:cs typeface="Calibri"/>
              <a:sym typeface="Calibri"/>
            </a:endParaRPr>
          </a:p>
          <a:p>
            <a:pPr marL="342900" marR="0" lvl="0" indent="-215900" algn="l" rtl="0">
              <a:lnSpc>
                <a:spcPct val="90000"/>
              </a:lnSpc>
              <a:spcBef>
                <a:spcPts val="4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a:p>
            <a:pPr marL="342900" marR="0" lvl="0" indent="-215900" algn="l" rtl="0">
              <a:lnSpc>
                <a:spcPct val="90000"/>
              </a:lnSpc>
              <a:spcBef>
                <a:spcPts val="400"/>
              </a:spcBef>
              <a:spcAft>
                <a:spcPts val="0"/>
              </a:spcAft>
              <a:buClr>
                <a:schemeClr val="dk1"/>
              </a:buClr>
              <a:buSzPts val="1100"/>
              <a:buFont typeface="Arial"/>
              <a:buNone/>
            </a:pPr>
            <a:r>
              <a:rPr lang="en-US" sz="2400" b="0" i="0" u="none" strike="noStrike" cap="none">
                <a:solidFill>
                  <a:srgbClr val="3F3F3F"/>
                </a:solidFill>
                <a:latin typeface="Calibri"/>
                <a:ea typeface="Calibri"/>
                <a:cs typeface="Calibri"/>
                <a:sym typeface="Calibri"/>
              </a:rPr>
              <a:t>A PCFG is consistent iff</a:t>
            </a:r>
            <a:endParaRPr sz="2400" b="0" i="0" u="none" strike="noStrike" cap="none">
              <a:solidFill>
                <a:srgbClr val="3F3F3F"/>
              </a:solidFill>
              <a:latin typeface="Calibri"/>
              <a:ea typeface="Calibri"/>
              <a:cs typeface="Calibri"/>
              <a:sym typeface="Calibri"/>
            </a:endParaRPr>
          </a:p>
          <a:p>
            <a:pPr marL="342900" marR="0" lvl="0" indent="-215900" algn="l" rtl="0">
              <a:lnSpc>
                <a:spcPct val="90000"/>
              </a:lnSpc>
              <a:spcBef>
                <a:spcPts val="400"/>
              </a:spcBef>
              <a:spcAft>
                <a:spcPts val="0"/>
              </a:spcAft>
              <a:buClr>
                <a:schemeClr val="dk1"/>
              </a:buClr>
              <a:buSzPts val="1100"/>
              <a:buFont typeface="Arial"/>
              <a:buNone/>
            </a:pPr>
            <a:endParaRPr sz="2400" b="0" i="0" u="none" strike="noStrike" cap="none">
              <a:solidFill>
                <a:srgbClr val="3F3F3F"/>
              </a:solidFill>
              <a:latin typeface="Calibri"/>
              <a:ea typeface="Calibri"/>
              <a:cs typeface="Calibri"/>
              <a:sym typeface="Calibri"/>
            </a:endParaRPr>
          </a:p>
          <a:p>
            <a:pPr marL="342900" marR="0" lvl="0" indent="-215900" algn="l" rtl="0">
              <a:lnSpc>
                <a:spcPct val="90000"/>
              </a:lnSpc>
              <a:spcBef>
                <a:spcPts val="400"/>
              </a:spcBef>
              <a:spcAft>
                <a:spcPts val="0"/>
              </a:spcAft>
              <a:buClr>
                <a:schemeClr val="dk1"/>
              </a:buClr>
              <a:buSzPts val="1100"/>
              <a:buFont typeface="Arial"/>
              <a:buNone/>
            </a:pPr>
            <a:endParaRPr sz="2400" b="0" i="0" u="none" strike="noStrike" cap="none">
              <a:solidFill>
                <a:srgbClr val="3F3F3F"/>
              </a:solidFill>
              <a:latin typeface="Calibri"/>
              <a:ea typeface="Calibri"/>
              <a:cs typeface="Calibri"/>
              <a:sym typeface="Calibri"/>
            </a:endParaRPr>
          </a:p>
          <a:p>
            <a:pPr marL="342900" marR="0" lvl="0" indent="-215900" algn="l" rtl="0">
              <a:lnSpc>
                <a:spcPct val="90000"/>
              </a:lnSpc>
              <a:spcBef>
                <a:spcPts val="400"/>
              </a:spcBef>
              <a:spcAft>
                <a:spcPts val="0"/>
              </a:spcAft>
              <a:buClr>
                <a:schemeClr val="dk1"/>
              </a:buClr>
              <a:buSzPts val="1100"/>
              <a:buFont typeface="Arial"/>
              <a:buNone/>
            </a:pPr>
            <a:r>
              <a:rPr lang="en-US" sz="2400" b="0" i="0" u="none" strike="noStrike" cap="none">
                <a:solidFill>
                  <a:srgbClr val="3F3F3F"/>
                </a:solidFill>
                <a:latin typeface="Calibri"/>
                <a:ea typeface="Calibri"/>
                <a:cs typeface="Calibri"/>
                <a:sym typeface="Calibri"/>
              </a:rPr>
              <a:t>And there are no infinite derivations for any finite string (e.g., S→S)</a:t>
            </a:r>
            <a:endParaRPr sz="2400" b="0" i="0" u="none" strike="noStrike" cap="none">
              <a:solidFill>
                <a:srgbClr val="3F3F3F"/>
              </a:solidFill>
              <a:latin typeface="Calibri"/>
              <a:ea typeface="Calibri"/>
              <a:cs typeface="Calibri"/>
              <a:sym typeface="Calibri"/>
            </a:endParaRPr>
          </a:p>
          <a:p>
            <a:pPr marL="342900" marR="0" lvl="0" indent="-215900" algn="l" rtl="0">
              <a:lnSpc>
                <a:spcPct val="90000"/>
              </a:lnSpc>
              <a:spcBef>
                <a:spcPts val="400"/>
              </a:spcBef>
              <a:spcAft>
                <a:spcPts val="0"/>
              </a:spcAft>
              <a:buClr>
                <a:srgbClr val="3F3F3F"/>
              </a:buClr>
              <a:buSzPts val="2800"/>
              <a:buFont typeface="Arial"/>
              <a:buNone/>
            </a:pPr>
            <a:endParaRPr sz="2800" b="0" i="0" u="none" strike="noStrike" cap="none">
              <a:solidFill>
                <a:srgbClr val="3F3F3F"/>
              </a:solidFill>
              <a:latin typeface="Calibri"/>
              <a:ea typeface="Calibri"/>
              <a:cs typeface="Calibri"/>
              <a:sym typeface="Calibri"/>
            </a:endParaRPr>
          </a:p>
        </p:txBody>
      </p:sp>
      <p:pic>
        <p:nvPicPr>
          <p:cNvPr id="306" name="Google Shape;306;p21"/>
          <p:cNvPicPr preferRelativeResize="0"/>
          <p:nvPr/>
        </p:nvPicPr>
        <p:blipFill rotWithShape="1">
          <a:blip r:embed="rId3">
            <a:alphaModFix/>
          </a:blip>
          <a:srcRect l="415" r="416"/>
          <a:stretch/>
        </p:blipFill>
        <p:spPr>
          <a:xfrm>
            <a:off x="3853375" y="3789040"/>
            <a:ext cx="4552950" cy="723900"/>
          </a:xfrm>
          <a:prstGeom prst="rect">
            <a:avLst/>
          </a:prstGeom>
          <a:noFill/>
          <a:ln>
            <a:noFill/>
          </a:ln>
        </p:spPr>
      </p:pic>
      <p:sp>
        <p:nvSpPr>
          <p:cNvPr id="307" name="Google Shape;307;p21"/>
          <p:cNvSpPr/>
          <p:nvPr/>
        </p:nvSpPr>
        <p:spPr>
          <a:xfrm>
            <a:off x="6129850" y="5538092"/>
            <a:ext cx="4713390" cy="1203276"/>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Ubuntu"/>
                <a:ea typeface="Ubuntu"/>
                <a:cs typeface="Ubuntu"/>
                <a:sym typeface="Ubuntu"/>
              </a:rPr>
              <a:t>Notation</a:t>
            </a:r>
            <a:endParaRPr sz="1400" b="1" i="0" u="none" strike="noStrike" cap="none">
              <a:solidFill>
                <a:srgbClr val="000000"/>
              </a:solidFill>
              <a:latin typeface="Ubuntu"/>
              <a:ea typeface="Ubuntu"/>
              <a:cs typeface="Ubuntu"/>
              <a:sym typeface="Ubuntu"/>
            </a:endParaRPr>
          </a:p>
          <a:p>
            <a:pPr marL="0" marR="0" lvl="0" indent="0" algn="l" rtl="0">
              <a:lnSpc>
                <a:spcPct val="100000"/>
              </a:lnSpc>
              <a:spcBef>
                <a:spcPts val="0"/>
              </a:spcBef>
              <a:spcAft>
                <a:spcPts val="0"/>
              </a:spcAft>
              <a:buNone/>
            </a:pPr>
            <a:r>
              <a:rPr lang="en-US" sz="1400" b="0" i="0" u="none" strike="noStrike" cap="none">
                <a:solidFill>
                  <a:srgbClr val="000000"/>
                </a:solidFill>
                <a:latin typeface="Ubuntu"/>
                <a:ea typeface="Ubuntu"/>
                <a:cs typeface="Ubuntu"/>
                <a:sym typeface="Ubuntu"/>
              </a:rPr>
              <a:t>Lowercase letters: Terminal (word), e.g. a,the</a:t>
            </a:r>
            <a:endParaRPr sz="1400" b="0" i="0" u="none" strike="noStrike" cap="none">
              <a:solidFill>
                <a:srgbClr val="000000"/>
              </a:solidFill>
              <a:latin typeface="Ubuntu"/>
              <a:ea typeface="Ubuntu"/>
              <a:cs typeface="Ubuntu"/>
              <a:sym typeface="Ubuntu"/>
            </a:endParaRPr>
          </a:p>
          <a:p>
            <a:pPr marL="0" marR="0" lvl="0" indent="0" algn="l" rtl="0">
              <a:lnSpc>
                <a:spcPct val="100000"/>
              </a:lnSpc>
              <a:spcBef>
                <a:spcPts val="0"/>
              </a:spcBef>
              <a:spcAft>
                <a:spcPts val="0"/>
              </a:spcAft>
              <a:buNone/>
            </a:pPr>
            <a:r>
              <a:rPr lang="en-US" sz="1400" b="0" i="0" u="none" strike="noStrike" cap="none">
                <a:solidFill>
                  <a:srgbClr val="000000"/>
                </a:solidFill>
                <a:latin typeface="Ubuntu"/>
                <a:ea typeface="Ubuntu"/>
                <a:cs typeface="Ubuntu"/>
                <a:sym typeface="Ubuntu"/>
              </a:rPr>
              <a:t>Capital letters: Non-terminal, e.g., N, V</a:t>
            </a:r>
            <a:endParaRPr sz="1400" b="0" i="0" u="none" strike="noStrike" cap="none">
              <a:solidFill>
                <a:srgbClr val="000000"/>
              </a:solidFill>
              <a:latin typeface="Ubuntu"/>
              <a:ea typeface="Ubuntu"/>
              <a:cs typeface="Ubuntu"/>
              <a:sym typeface="Ubuntu"/>
            </a:endParaRPr>
          </a:p>
          <a:p>
            <a:pPr marL="0" marR="0" lvl="0" indent="0" algn="l" rtl="0">
              <a:lnSpc>
                <a:spcPct val="100000"/>
              </a:lnSpc>
              <a:spcBef>
                <a:spcPts val="0"/>
              </a:spcBef>
              <a:spcAft>
                <a:spcPts val="0"/>
              </a:spcAft>
              <a:buNone/>
            </a:pPr>
            <a:r>
              <a:rPr lang="en-US" sz="1400" b="0" i="0" u="none" strike="noStrike" cap="none">
                <a:solidFill>
                  <a:srgbClr val="000000"/>
                </a:solidFill>
                <a:latin typeface="Ubuntu"/>
                <a:ea typeface="Ubuntu"/>
                <a:cs typeface="Ubuntu"/>
                <a:sym typeface="Ubuntu"/>
              </a:rPr>
              <a:t>Greek letters: Sequence of terminal and non-terminals</a:t>
            </a:r>
            <a:endParaRPr sz="1400" b="0" i="0" u="none" strike="noStrike" cap="none">
              <a:solidFill>
                <a:srgbClr val="000000"/>
              </a:solidFill>
              <a:latin typeface="Ubuntu"/>
              <a:ea typeface="Ubuntu"/>
              <a:cs typeface="Ubuntu"/>
              <a:sym typeface="Ubuntu"/>
            </a:endParaRPr>
          </a:p>
          <a:p>
            <a:pPr marL="0" marR="0" lvl="0" indent="0" algn="l" rtl="0">
              <a:lnSpc>
                <a:spcPct val="100000"/>
              </a:lnSpc>
              <a:spcBef>
                <a:spcPts val="0"/>
              </a:spcBef>
              <a:spcAft>
                <a:spcPts val="0"/>
              </a:spcAft>
              <a:buNone/>
            </a:pPr>
            <a:r>
              <a:rPr lang="en-US" sz="1400" b="0" i="0" u="none" strike="noStrike" cap="none">
                <a:solidFill>
                  <a:srgbClr val="000000"/>
                </a:solidFill>
                <a:latin typeface="Ubuntu"/>
                <a:ea typeface="Ubuntu"/>
                <a:cs typeface="Ubuntu"/>
                <a:sym typeface="Ubuntu"/>
              </a:rPr>
              <a:t>𝛜 : Empty sequence</a:t>
            </a:r>
            <a:endParaRPr sz="1400" b="0" i="0" u="none" strike="noStrike" cap="none">
              <a:solidFill>
                <a:srgbClr val="000000"/>
              </a:solidFill>
              <a:latin typeface="Ubuntu"/>
              <a:ea typeface="Ubuntu"/>
              <a:cs typeface="Ubuntu"/>
              <a:sym typeface="Ubuntu"/>
            </a:endParaRPr>
          </a:p>
        </p:txBody>
      </p:sp>
      <p:sp>
        <p:nvSpPr>
          <p:cNvPr id="308" name="Google Shape;308;p21"/>
          <p:cNvSpPr txBox="1">
            <a:spLocks noGrp="1"/>
          </p:cNvSpPr>
          <p:nvPr>
            <p:ph type="sldNum" idx="12"/>
          </p:nvPr>
        </p:nvSpPr>
        <p:spPr>
          <a:xfrm>
            <a:off x="11298195" y="617558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339</a:t>
            </a:fld>
            <a:endParaRPr/>
          </a:p>
        </p:txBody>
      </p:sp>
    </p:spTree>
    <p:extLst>
      <p:ext uri="{BB962C8B-B14F-4D97-AF65-F5344CB8AC3E}">
        <p14:creationId xmlns:p14="http://schemas.microsoft.com/office/powerpoint/2010/main" val="30207732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
                                        </p:tgtEl>
                                        <p:attrNameLst>
                                          <p:attrName>style.visibility</p:attrName>
                                        </p:attrNameLst>
                                      </p:cBhvr>
                                      <p:to>
                                        <p:strVal val="visible"/>
                                      </p:to>
                                    </p:set>
                                    <p:animEffect transition="in" filter="fade">
                                      <p:cBhvr>
                                        <p:cTn id="7" dur="1000"/>
                                        <p:tgtEl>
                                          <p:spTgt spid="3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60"/>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Vector Space Model &amp; Word Embeddings</a:t>
            </a:r>
            <a:endParaRPr/>
          </a:p>
        </p:txBody>
      </p:sp>
      <p:sp>
        <p:nvSpPr>
          <p:cNvPr id="686" name="Google Shape;686;p60"/>
          <p:cNvSpPr txBox="1">
            <a:spLocks noGrp="1"/>
          </p:cNvSpPr>
          <p:nvPr>
            <p:ph type="body" idx="1"/>
          </p:nvPr>
        </p:nvSpPr>
        <p:spPr>
          <a:xfrm>
            <a:off x="838200" y="1417825"/>
            <a:ext cx="10515600" cy="4221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000"/>
              </a:spcBef>
              <a:spcAft>
                <a:spcPts val="0"/>
              </a:spcAft>
              <a:buClr>
                <a:srgbClr val="3F3F3F"/>
              </a:buClr>
              <a:buSzPts val="2800"/>
              <a:buFont typeface="Arial"/>
              <a:buNone/>
            </a:pPr>
            <a:r>
              <a:rPr lang="en-IE" b="1"/>
              <a:t>Distributional Semantics: </a:t>
            </a:r>
            <a:r>
              <a:rPr lang="en-IE"/>
              <a:t>w</a:t>
            </a:r>
            <a:r>
              <a:rPr lang="en-IE" b="0" i="0" u="none" strike="noStrike" cap="none">
                <a:solidFill>
                  <a:srgbClr val="3F3F3F"/>
                </a:solidFill>
                <a:latin typeface="Calibri"/>
                <a:ea typeface="Calibri"/>
                <a:cs typeface="Calibri"/>
                <a:sym typeface="Calibri"/>
              </a:rPr>
              <a:t>ords are similar in meaning if they share similar contexts</a:t>
            </a:r>
            <a:endParaRPr/>
          </a:p>
          <a:p>
            <a:pPr marL="0" lvl="0" indent="0" algn="l" rtl="0">
              <a:lnSpc>
                <a:spcPct val="100000"/>
              </a:lnSpc>
              <a:spcBef>
                <a:spcPts val="1000"/>
              </a:spcBef>
              <a:spcAft>
                <a:spcPts val="0"/>
              </a:spcAft>
              <a:buClr>
                <a:srgbClr val="3F3F3F"/>
              </a:buClr>
              <a:buSzPts val="2800"/>
              <a:buFont typeface="Arial"/>
              <a:buNone/>
            </a:pPr>
            <a:r>
              <a:rPr lang="en-IE"/>
              <a:t>Represent words using </a:t>
            </a:r>
            <a:r>
              <a:rPr lang="en-IE" b="1"/>
              <a:t>vectors (embeddings)</a:t>
            </a:r>
            <a:endParaRPr b="1"/>
          </a:p>
          <a:p>
            <a:pPr marL="0" lvl="0" indent="0" algn="l" rtl="0">
              <a:lnSpc>
                <a:spcPct val="100000"/>
              </a:lnSpc>
              <a:spcBef>
                <a:spcPts val="1000"/>
              </a:spcBef>
              <a:spcAft>
                <a:spcPts val="0"/>
              </a:spcAft>
              <a:buClr>
                <a:srgbClr val="3F3F3F"/>
              </a:buClr>
              <a:buSzPts val="2800"/>
              <a:buFont typeface="Arial"/>
              <a:buNone/>
            </a:pPr>
            <a:r>
              <a:rPr lang="en-IE"/>
              <a:t>Based on </a:t>
            </a:r>
            <a:r>
              <a:rPr lang="en-IE" b="1"/>
              <a:t>language modeling</a:t>
            </a:r>
            <a:endParaRPr b="1"/>
          </a:p>
        </p:txBody>
      </p:sp>
      <p:pic>
        <p:nvPicPr>
          <p:cNvPr id="687" name="Google Shape;687;p60"/>
          <p:cNvPicPr preferRelativeResize="0"/>
          <p:nvPr/>
        </p:nvPicPr>
        <p:blipFill rotWithShape="1">
          <a:blip r:embed="rId3">
            <a:alphaModFix/>
          </a:blip>
          <a:srcRect l="12614" t="48386" r="54545" b="11014"/>
          <a:stretch/>
        </p:blipFill>
        <p:spPr>
          <a:xfrm>
            <a:off x="7817373" y="2853849"/>
            <a:ext cx="4222224" cy="2936075"/>
          </a:xfrm>
          <a:prstGeom prst="rect">
            <a:avLst/>
          </a:prstGeom>
          <a:noFill/>
          <a:ln>
            <a:noFill/>
          </a:ln>
        </p:spPr>
      </p:pic>
      <p:sp>
        <p:nvSpPr>
          <p:cNvPr id="688" name="Google Shape;688;p60"/>
          <p:cNvSpPr/>
          <p:nvPr/>
        </p:nvSpPr>
        <p:spPr>
          <a:xfrm>
            <a:off x="9417475" y="2552275"/>
            <a:ext cx="2622000" cy="764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Example: PCFG</a:t>
            </a:r>
            <a:endParaRPr sz="4400" b="0" i="0" u="none" strike="noStrike" cap="none">
              <a:solidFill>
                <a:srgbClr val="75114A"/>
              </a:solidFill>
              <a:latin typeface="Calibri"/>
              <a:ea typeface="Calibri"/>
              <a:cs typeface="Calibri"/>
              <a:sym typeface="Calibri"/>
            </a:endParaRPr>
          </a:p>
        </p:txBody>
      </p:sp>
      <p:graphicFrame>
        <p:nvGraphicFramePr>
          <p:cNvPr id="315" name="Google Shape;315;p22"/>
          <p:cNvGraphicFramePr/>
          <p:nvPr/>
        </p:nvGraphicFramePr>
        <p:xfrm>
          <a:off x="750640" y="1556792"/>
          <a:ext cx="3000000" cy="3000000"/>
        </p:xfrm>
        <a:graphic>
          <a:graphicData uri="http://schemas.openxmlformats.org/drawingml/2006/table">
            <a:tbl>
              <a:tblPr>
                <a:noFill/>
              </a:tblPr>
              <a:tblGrid>
                <a:gridCol w="2637525">
                  <a:extLst>
                    <a:ext uri="{9D8B030D-6E8A-4147-A177-3AD203B41FA5}">
                      <a16:colId xmlns:a16="http://schemas.microsoft.com/office/drawing/2014/main" val="20000"/>
                    </a:ext>
                  </a:extLst>
                </a:gridCol>
                <a:gridCol w="1396350">
                  <a:extLst>
                    <a:ext uri="{9D8B030D-6E8A-4147-A177-3AD203B41FA5}">
                      <a16:colId xmlns:a16="http://schemas.microsoft.com/office/drawing/2014/main" val="20001"/>
                    </a:ext>
                  </a:extLst>
                </a:gridCol>
                <a:gridCol w="2836900">
                  <a:extLst>
                    <a:ext uri="{9D8B030D-6E8A-4147-A177-3AD203B41FA5}">
                      <a16:colId xmlns:a16="http://schemas.microsoft.com/office/drawing/2014/main" val="20002"/>
                    </a:ext>
                  </a:extLst>
                </a:gridCol>
                <a:gridCol w="1352125">
                  <a:extLst>
                    <a:ext uri="{9D8B030D-6E8A-4147-A177-3AD203B41FA5}">
                      <a16:colId xmlns:a16="http://schemas.microsoft.com/office/drawing/2014/main" val="20003"/>
                    </a:ext>
                  </a:extLst>
                </a:gridCol>
              </a:tblGrid>
              <a:tr h="381000">
                <a:tc>
                  <a:txBody>
                    <a:bodyPr/>
                    <a:lstStyle/>
                    <a:p>
                      <a:pPr marL="139700" marR="139700" lvl="0" indent="0" algn="l" rtl="0">
                        <a:lnSpc>
                          <a:spcPct val="115000"/>
                        </a:lnSpc>
                        <a:spcBef>
                          <a:spcPts val="0"/>
                        </a:spcBef>
                        <a:spcAft>
                          <a:spcPts val="0"/>
                        </a:spcAft>
                        <a:buClr>
                          <a:srgbClr val="000000"/>
                        </a:buClr>
                        <a:buSzPts val="1800"/>
                        <a:buFont typeface="Arial"/>
                        <a:buNone/>
                      </a:pPr>
                      <a:r>
                        <a:rPr lang="en-US" sz="2000" b="1" u="none" strike="noStrike" cap="none">
                          <a:latin typeface="Calibri"/>
                          <a:ea typeface="Calibri"/>
                          <a:cs typeface="Calibri"/>
                          <a:sym typeface="Calibri"/>
                        </a:rPr>
                        <a:t>Rule</a:t>
                      </a:r>
                      <a:endParaRPr sz="2000" b="1" u="none" strike="noStrike" cap="none">
                        <a:latin typeface="Calibri"/>
                        <a:ea typeface="Calibri"/>
                        <a:cs typeface="Calibri"/>
                        <a:sym typeface="Calibri"/>
                      </a:endParaRPr>
                    </a:p>
                  </a:txBody>
                  <a:tcPr marL="55875" marR="381000" marT="55875" marB="55875"/>
                </a:tc>
                <a:tc>
                  <a:txBody>
                    <a:bodyPr/>
                    <a:lstStyle/>
                    <a:p>
                      <a:pPr marL="139700" marR="139700" lvl="0" indent="0" algn="ctr" rtl="0">
                        <a:lnSpc>
                          <a:spcPct val="115000"/>
                        </a:lnSpc>
                        <a:spcBef>
                          <a:spcPts val="0"/>
                        </a:spcBef>
                        <a:spcAft>
                          <a:spcPts val="0"/>
                        </a:spcAft>
                        <a:buClr>
                          <a:srgbClr val="000000"/>
                        </a:buClr>
                        <a:buSzPts val="1800"/>
                        <a:buFont typeface="Arial"/>
                        <a:buNone/>
                      </a:pPr>
                      <a:r>
                        <a:rPr lang="en-US" sz="2000" b="1" u="none" strike="noStrike" cap="none">
                          <a:latin typeface="Calibri"/>
                          <a:ea typeface="Calibri"/>
                          <a:cs typeface="Calibri"/>
                          <a:sym typeface="Calibri"/>
                        </a:rPr>
                        <a:t>Prob</a:t>
                      </a:r>
                      <a:endParaRPr sz="2000" b="1" u="none" strike="noStrike" cap="none">
                        <a:latin typeface="Calibri"/>
                        <a:ea typeface="Calibri"/>
                        <a:cs typeface="Calibri"/>
                        <a:sym typeface="Calibri"/>
                      </a:endParaRPr>
                    </a:p>
                  </a:txBody>
                  <a:tcPr marL="55875" marR="381000" marT="55875" marB="55875"/>
                </a:tc>
                <a:tc>
                  <a:txBody>
                    <a:bodyPr/>
                    <a:lstStyle/>
                    <a:p>
                      <a:pPr marL="139700" marR="139700" lvl="0" indent="0" algn="l" rtl="0">
                        <a:lnSpc>
                          <a:spcPct val="115000"/>
                        </a:lnSpc>
                        <a:spcBef>
                          <a:spcPts val="0"/>
                        </a:spcBef>
                        <a:spcAft>
                          <a:spcPts val="0"/>
                        </a:spcAft>
                        <a:buClr>
                          <a:srgbClr val="000000"/>
                        </a:buClr>
                        <a:buSzPts val="1800"/>
                        <a:buFont typeface="Arial"/>
                        <a:buNone/>
                      </a:pPr>
                      <a:r>
                        <a:rPr lang="en-US" sz="2000" b="1" u="none" strike="noStrike" cap="none">
                          <a:latin typeface="Calibri"/>
                          <a:ea typeface="Calibri"/>
                          <a:cs typeface="Calibri"/>
                          <a:sym typeface="Calibri"/>
                        </a:rPr>
                        <a:t>Rule</a:t>
                      </a:r>
                      <a:endParaRPr sz="2000" b="1" u="none" strike="noStrike" cap="none">
                        <a:latin typeface="Calibri"/>
                        <a:ea typeface="Calibri"/>
                        <a:cs typeface="Calibri"/>
                        <a:sym typeface="Calibri"/>
                      </a:endParaRPr>
                    </a:p>
                  </a:txBody>
                  <a:tcPr marL="55875" marR="381000" marT="55875" marB="55875"/>
                </a:tc>
                <a:tc>
                  <a:txBody>
                    <a:bodyPr/>
                    <a:lstStyle/>
                    <a:p>
                      <a:pPr marL="139700" marR="139700" lvl="0" indent="0" algn="ctr" rtl="0">
                        <a:lnSpc>
                          <a:spcPct val="115000"/>
                        </a:lnSpc>
                        <a:spcBef>
                          <a:spcPts val="0"/>
                        </a:spcBef>
                        <a:spcAft>
                          <a:spcPts val="0"/>
                        </a:spcAft>
                        <a:buClr>
                          <a:srgbClr val="000000"/>
                        </a:buClr>
                        <a:buSzPts val="1800"/>
                        <a:buFont typeface="Arial"/>
                        <a:buNone/>
                      </a:pPr>
                      <a:r>
                        <a:rPr lang="en-US" sz="2000" b="1" u="none" strike="noStrike" cap="none">
                          <a:latin typeface="Calibri"/>
                          <a:ea typeface="Calibri"/>
                          <a:cs typeface="Calibri"/>
                          <a:sym typeface="Calibri"/>
                        </a:rPr>
                        <a:t>Prob</a:t>
                      </a:r>
                      <a:endParaRPr sz="2000" b="1" u="none" strike="noStrike" cap="none">
                        <a:latin typeface="Calibri"/>
                        <a:ea typeface="Calibri"/>
                        <a:cs typeface="Calibri"/>
                        <a:sym typeface="Calibri"/>
                      </a:endParaRPr>
                    </a:p>
                  </a:txBody>
                  <a:tcPr marL="55875" marR="381000" marT="55875" marB="55875"/>
                </a:tc>
                <a:extLst>
                  <a:ext uri="{0D108BD9-81ED-4DB2-BD59-A6C34878D82A}">
                    <a16:rowId xmlns:a16="http://schemas.microsoft.com/office/drawing/2014/main" val="10000"/>
                  </a:ext>
                </a:extLst>
              </a:tr>
              <a:tr h="381000">
                <a:tc>
                  <a:txBody>
                    <a:bodyPr/>
                    <a:lstStyle/>
                    <a:p>
                      <a:pPr marL="139700" marR="139700" lvl="0" indent="0" algn="l" rtl="0">
                        <a:lnSpc>
                          <a:spcPct val="115000"/>
                        </a:lnSpc>
                        <a:spcBef>
                          <a:spcPts val="0"/>
                        </a:spcBef>
                        <a:spcAft>
                          <a:spcPts val="0"/>
                        </a:spcAft>
                        <a:buClr>
                          <a:srgbClr val="000000"/>
                        </a:buClr>
                        <a:buSzPts val="1800"/>
                        <a:buFont typeface="Arial"/>
                        <a:buNone/>
                      </a:pPr>
                      <a:r>
                        <a:rPr lang="en-US" sz="2000" u="none" strike="noStrike" cap="none">
                          <a:latin typeface="Calibri"/>
                          <a:ea typeface="Calibri"/>
                          <a:cs typeface="Calibri"/>
                          <a:sym typeface="Calibri"/>
                        </a:rPr>
                        <a:t>S → NP VP</a:t>
                      </a:r>
                      <a:endParaRPr sz="2000" u="none" strike="noStrike" cap="none">
                        <a:latin typeface="Calibri"/>
                        <a:ea typeface="Calibri"/>
                        <a:cs typeface="Calibri"/>
                        <a:sym typeface="Calibri"/>
                      </a:endParaRPr>
                    </a:p>
                  </a:txBody>
                  <a:tcPr marL="55875" marR="381000" marT="55875" marB="55875"/>
                </a:tc>
                <a:tc>
                  <a:txBody>
                    <a:bodyPr/>
                    <a:lstStyle/>
                    <a:p>
                      <a:pPr marL="139700" marR="139700" lvl="0" indent="0" algn="ctr" rtl="0">
                        <a:lnSpc>
                          <a:spcPct val="115000"/>
                        </a:lnSpc>
                        <a:spcBef>
                          <a:spcPts val="0"/>
                        </a:spcBef>
                        <a:spcAft>
                          <a:spcPts val="0"/>
                        </a:spcAft>
                        <a:buClr>
                          <a:srgbClr val="000000"/>
                        </a:buClr>
                        <a:buSzPts val="1800"/>
                        <a:buFont typeface="Arial"/>
                        <a:buNone/>
                      </a:pPr>
                      <a:r>
                        <a:rPr lang="en-US" sz="2000" u="none" strike="noStrike" cap="none">
                          <a:latin typeface="Calibri"/>
                          <a:ea typeface="Calibri"/>
                          <a:cs typeface="Calibri"/>
                          <a:sym typeface="Calibri"/>
                        </a:rPr>
                        <a:t>0.80</a:t>
                      </a:r>
                      <a:endParaRPr sz="2000" u="none" strike="noStrike" cap="none">
                        <a:latin typeface="Calibri"/>
                        <a:ea typeface="Calibri"/>
                        <a:cs typeface="Calibri"/>
                        <a:sym typeface="Calibri"/>
                      </a:endParaRPr>
                    </a:p>
                  </a:txBody>
                  <a:tcPr marL="55875" marR="381000" marT="55875" marB="55875"/>
                </a:tc>
                <a:tc>
                  <a:txBody>
                    <a:bodyPr/>
                    <a:lstStyle/>
                    <a:p>
                      <a:pPr marL="139700" marR="139700" lvl="0" indent="0" algn="l" rtl="0">
                        <a:lnSpc>
                          <a:spcPct val="115000"/>
                        </a:lnSpc>
                        <a:spcBef>
                          <a:spcPts val="0"/>
                        </a:spcBef>
                        <a:spcAft>
                          <a:spcPts val="0"/>
                        </a:spcAft>
                        <a:buClr>
                          <a:srgbClr val="000000"/>
                        </a:buClr>
                        <a:buSzPts val="1800"/>
                        <a:buFont typeface="Arial"/>
                        <a:buNone/>
                      </a:pPr>
                      <a:r>
                        <a:rPr lang="en-US" sz="2000" u="none" strike="noStrike" cap="none">
                          <a:latin typeface="Calibri"/>
                          <a:ea typeface="Calibri"/>
                          <a:cs typeface="Calibri"/>
                          <a:sym typeface="Calibri"/>
                        </a:rPr>
                        <a:t>VP → V NP</a:t>
                      </a:r>
                      <a:endParaRPr sz="2000" u="none" strike="noStrike" cap="none">
                        <a:latin typeface="Calibri"/>
                        <a:ea typeface="Calibri"/>
                        <a:cs typeface="Calibri"/>
                        <a:sym typeface="Calibri"/>
                      </a:endParaRPr>
                    </a:p>
                  </a:txBody>
                  <a:tcPr marL="55875" marR="381000" marT="55875" marB="55875"/>
                </a:tc>
                <a:tc>
                  <a:txBody>
                    <a:bodyPr/>
                    <a:lstStyle/>
                    <a:p>
                      <a:pPr marL="139700" marR="139700" lvl="0" indent="0" algn="ctr" rtl="0">
                        <a:lnSpc>
                          <a:spcPct val="115000"/>
                        </a:lnSpc>
                        <a:spcBef>
                          <a:spcPts val="0"/>
                        </a:spcBef>
                        <a:spcAft>
                          <a:spcPts val="0"/>
                        </a:spcAft>
                        <a:buClr>
                          <a:srgbClr val="000000"/>
                        </a:buClr>
                        <a:buSzPts val="1800"/>
                        <a:buFont typeface="Arial"/>
                        <a:buNone/>
                      </a:pPr>
                      <a:r>
                        <a:rPr lang="en-US" sz="2000" u="none" strike="noStrike" cap="none">
                          <a:latin typeface="Calibri"/>
                          <a:ea typeface="Calibri"/>
                          <a:cs typeface="Calibri"/>
                          <a:sym typeface="Calibri"/>
                        </a:rPr>
                        <a:t>0.90</a:t>
                      </a:r>
                      <a:endParaRPr sz="2000" u="none" strike="noStrike" cap="none">
                        <a:latin typeface="Calibri"/>
                        <a:ea typeface="Calibri"/>
                        <a:cs typeface="Calibri"/>
                        <a:sym typeface="Calibri"/>
                      </a:endParaRPr>
                    </a:p>
                  </a:txBody>
                  <a:tcPr marL="55875" marR="381000" marT="55875" marB="55875"/>
                </a:tc>
                <a:extLst>
                  <a:ext uri="{0D108BD9-81ED-4DB2-BD59-A6C34878D82A}">
                    <a16:rowId xmlns:a16="http://schemas.microsoft.com/office/drawing/2014/main" val="10001"/>
                  </a:ext>
                </a:extLst>
              </a:tr>
              <a:tr h="381000">
                <a:tc>
                  <a:txBody>
                    <a:bodyPr/>
                    <a:lstStyle/>
                    <a:p>
                      <a:pPr marL="139700" marR="139700" lvl="0" indent="0" algn="l" rtl="0">
                        <a:lnSpc>
                          <a:spcPct val="115000"/>
                        </a:lnSpc>
                        <a:spcBef>
                          <a:spcPts val="0"/>
                        </a:spcBef>
                        <a:spcAft>
                          <a:spcPts val="0"/>
                        </a:spcAft>
                        <a:buClr>
                          <a:srgbClr val="000000"/>
                        </a:buClr>
                        <a:buSzPts val="1800"/>
                        <a:buFont typeface="Arial"/>
                        <a:buNone/>
                      </a:pPr>
                      <a:r>
                        <a:rPr lang="en-US" sz="2000" u="none" strike="noStrike" cap="none">
                          <a:latin typeface="Calibri"/>
                          <a:ea typeface="Calibri"/>
                          <a:cs typeface="Calibri"/>
                          <a:sym typeface="Calibri"/>
                        </a:rPr>
                        <a:t>S → Aux NP VP</a:t>
                      </a:r>
                      <a:endParaRPr sz="2000" u="none" strike="noStrike" cap="none">
                        <a:latin typeface="Calibri"/>
                        <a:ea typeface="Calibri"/>
                        <a:cs typeface="Calibri"/>
                        <a:sym typeface="Calibri"/>
                      </a:endParaRPr>
                    </a:p>
                  </a:txBody>
                  <a:tcPr marL="55875" marR="381000" marT="55875" marB="55875"/>
                </a:tc>
                <a:tc>
                  <a:txBody>
                    <a:bodyPr/>
                    <a:lstStyle/>
                    <a:p>
                      <a:pPr marL="139700" marR="139700" lvl="0" indent="0" algn="ctr" rtl="0">
                        <a:lnSpc>
                          <a:spcPct val="115000"/>
                        </a:lnSpc>
                        <a:spcBef>
                          <a:spcPts val="0"/>
                        </a:spcBef>
                        <a:spcAft>
                          <a:spcPts val="0"/>
                        </a:spcAft>
                        <a:buClr>
                          <a:srgbClr val="000000"/>
                        </a:buClr>
                        <a:buSzPts val="1800"/>
                        <a:buFont typeface="Arial"/>
                        <a:buNone/>
                      </a:pPr>
                      <a:r>
                        <a:rPr lang="en-US" sz="2000" u="none" strike="noStrike" cap="none">
                          <a:latin typeface="Calibri"/>
                          <a:ea typeface="Calibri"/>
                          <a:cs typeface="Calibri"/>
                          <a:sym typeface="Calibri"/>
                        </a:rPr>
                        <a:t>0.20</a:t>
                      </a:r>
                      <a:endParaRPr sz="2000" u="none" strike="noStrike" cap="none">
                        <a:latin typeface="Calibri"/>
                        <a:ea typeface="Calibri"/>
                        <a:cs typeface="Calibri"/>
                        <a:sym typeface="Calibri"/>
                      </a:endParaRPr>
                    </a:p>
                  </a:txBody>
                  <a:tcPr marL="55875" marR="381000" marT="55875" marB="55875"/>
                </a:tc>
                <a:tc>
                  <a:txBody>
                    <a:bodyPr/>
                    <a:lstStyle/>
                    <a:p>
                      <a:pPr marL="139700" marR="139700" lvl="0" indent="0" algn="l" rtl="0">
                        <a:lnSpc>
                          <a:spcPct val="115000"/>
                        </a:lnSpc>
                        <a:spcBef>
                          <a:spcPts val="0"/>
                        </a:spcBef>
                        <a:spcAft>
                          <a:spcPts val="0"/>
                        </a:spcAft>
                        <a:buClr>
                          <a:srgbClr val="000000"/>
                        </a:buClr>
                        <a:buSzPts val="1800"/>
                        <a:buFont typeface="Arial"/>
                        <a:buNone/>
                      </a:pPr>
                      <a:r>
                        <a:rPr lang="en-US" sz="2000" u="none" strike="noStrike" cap="none">
                          <a:latin typeface="Calibri"/>
                          <a:ea typeface="Calibri"/>
                          <a:cs typeface="Calibri"/>
                          <a:sym typeface="Calibri"/>
                        </a:rPr>
                        <a:t>VP → V NP NP</a:t>
                      </a:r>
                      <a:endParaRPr sz="2000" u="none" strike="noStrike" cap="none">
                        <a:latin typeface="Calibri"/>
                        <a:ea typeface="Calibri"/>
                        <a:cs typeface="Calibri"/>
                        <a:sym typeface="Calibri"/>
                      </a:endParaRPr>
                    </a:p>
                  </a:txBody>
                  <a:tcPr marL="55875" marR="381000" marT="55875" marB="55875"/>
                </a:tc>
                <a:tc>
                  <a:txBody>
                    <a:bodyPr/>
                    <a:lstStyle/>
                    <a:p>
                      <a:pPr marL="139700" marR="139700" lvl="0" indent="0" algn="ctr" rtl="0">
                        <a:lnSpc>
                          <a:spcPct val="115000"/>
                        </a:lnSpc>
                        <a:spcBef>
                          <a:spcPts val="0"/>
                        </a:spcBef>
                        <a:spcAft>
                          <a:spcPts val="0"/>
                        </a:spcAft>
                        <a:buClr>
                          <a:srgbClr val="000000"/>
                        </a:buClr>
                        <a:buSzPts val="1800"/>
                        <a:buFont typeface="Arial"/>
                        <a:buNone/>
                      </a:pPr>
                      <a:r>
                        <a:rPr lang="en-US" sz="2000" u="none" strike="noStrike" cap="none">
                          <a:latin typeface="Calibri"/>
                          <a:ea typeface="Calibri"/>
                          <a:cs typeface="Calibri"/>
                          <a:sym typeface="Calibri"/>
                        </a:rPr>
                        <a:t>0.10</a:t>
                      </a:r>
                      <a:endParaRPr sz="2000" u="none" strike="noStrike" cap="none">
                        <a:latin typeface="Calibri"/>
                        <a:ea typeface="Calibri"/>
                        <a:cs typeface="Calibri"/>
                        <a:sym typeface="Calibri"/>
                      </a:endParaRPr>
                    </a:p>
                  </a:txBody>
                  <a:tcPr marL="55875" marR="381000" marT="55875" marB="55875"/>
                </a:tc>
                <a:extLst>
                  <a:ext uri="{0D108BD9-81ED-4DB2-BD59-A6C34878D82A}">
                    <a16:rowId xmlns:a16="http://schemas.microsoft.com/office/drawing/2014/main" val="10002"/>
                  </a:ext>
                </a:extLst>
              </a:tr>
              <a:tr h="381000">
                <a:tc>
                  <a:txBody>
                    <a:bodyPr/>
                    <a:lstStyle/>
                    <a:p>
                      <a:pPr marL="139700" marR="139700" lvl="0" indent="0" algn="l" rtl="0">
                        <a:lnSpc>
                          <a:spcPct val="115000"/>
                        </a:lnSpc>
                        <a:spcBef>
                          <a:spcPts val="0"/>
                        </a:spcBef>
                        <a:spcAft>
                          <a:spcPts val="0"/>
                        </a:spcAft>
                        <a:buClr>
                          <a:srgbClr val="000000"/>
                        </a:buClr>
                        <a:buSzPts val="1800"/>
                        <a:buFont typeface="Arial"/>
                        <a:buNone/>
                      </a:pPr>
                      <a:r>
                        <a:rPr lang="en-US" sz="2000" u="none" strike="noStrike" cap="none">
                          <a:latin typeface="Calibri"/>
                          <a:ea typeface="Calibri"/>
                          <a:cs typeface="Calibri"/>
                          <a:sym typeface="Calibri"/>
                        </a:rPr>
                        <a:t>NP → PN</a:t>
                      </a:r>
                      <a:endParaRPr sz="2000" u="none" strike="noStrike" cap="none">
                        <a:latin typeface="Calibri"/>
                        <a:ea typeface="Calibri"/>
                        <a:cs typeface="Calibri"/>
                        <a:sym typeface="Calibri"/>
                      </a:endParaRPr>
                    </a:p>
                  </a:txBody>
                  <a:tcPr marL="55875" marR="381000" marT="55875" marB="55875"/>
                </a:tc>
                <a:tc>
                  <a:txBody>
                    <a:bodyPr/>
                    <a:lstStyle/>
                    <a:p>
                      <a:pPr marL="139700" marR="139700" lvl="0" indent="0" algn="ctr" rtl="0">
                        <a:lnSpc>
                          <a:spcPct val="115000"/>
                        </a:lnSpc>
                        <a:spcBef>
                          <a:spcPts val="0"/>
                        </a:spcBef>
                        <a:spcAft>
                          <a:spcPts val="0"/>
                        </a:spcAft>
                        <a:buClr>
                          <a:srgbClr val="000000"/>
                        </a:buClr>
                        <a:buSzPts val="1800"/>
                        <a:buFont typeface="Arial"/>
                        <a:buNone/>
                      </a:pPr>
                      <a:r>
                        <a:rPr lang="en-US" sz="2000" u="none" strike="noStrike" cap="none">
                          <a:latin typeface="Calibri"/>
                          <a:ea typeface="Calibri"/>
                          <a:cs typeface="Calibri"/>
                          <a:sym typeface="Calibri"/>
                        </a:rPr>
                        <a:t>0.45</a:t>
                      </a:r>
                      <a:endParaRPr sz="2000" u="none" strike="noStrike" cap="none">
                        <a:latin typeface="Calibri"/>
                        <a:ea typeface="Calibri"/>
                        <a:cs typeface="Calibri"/>
                        <a:sym typeface="Calibri"/>
                      </a:endParaRPr>
                    </a:p>
                  </a:txBody>
                  <a:tcPr marL="55875" marR="381000" marT="55875" marB="55875"/>
                </a:tc>
                <a:tc>
                  <a:txBody>
                    <a:bodyPr/>
                    <a:lstStyle/>
                    <a:p>
                      <a:pPr marL="139700" marR="139700" lvl="0" indent="0" algn="l" rtl="0">
                        <a:lnSpc>
                          <a:spcPct val="115000"/>
                        </a:lnSpc>
                        <a:spcBef>
                          <a:spcPts val="0"/>
                        </a:spcBef>
                        <a:spcAft>
                          <a:spcPts val="0"/>
                        </a:spcAft>
                        <a:buClr>
                          <a:srgbClr val="000000"/>
                        </a:buClr>
                        <a:buSzPts val="1800"/>
                        <a:buFont typeface="Arial"/>
                        <a:buNone/>
                      </a:pPr>
                      <a:r>
                        <a:rPr lang="en-US" sz="2000" u="none" strike="noStrike" cap="none">
                          <a:latin typeface="Calibri"/>
                          <a:ea typeface="Calibri"/>
                          <a:cs typeface="Calibri"/>
                          <a:sym typeface="Calibri"/>
                        </a:rPr>
                        <a:t>N → flights</a:t>
                      </a:r>
                      <a:endParaRPr sz="2000" u="none" strike="noStrike" cap="none">
                        <a:latin typeface="Calibri"/>
                        <a:ea typeface="Calibri"/>
                        <a:cs typeface="Calibri"/>
                        <a:sym typeface="Calibri"/>
                      </a:endParaRPr>
                    </a:p>
                  </a:txBody>
                  <a:tcPr marL="55875" marR="381000" marT="55875" marB="55875"/>
                </a:tc>
                <a:tc>
                  <a:txBody>
                    <a:bodyPr/>
                    <a:lstStyle/>
                    <a:p>
                      <a:pPr marL="139700" marR="139700" lvl="0" indent="0" algn="ctr" rtl="0">
                        <a:lnSpc>
                          <a:spcPct val="115000"/>
                        </a:lnSpc>
                        <a:spcBef>
                          <a:spcPts val="0"/>
                        </a:spcBef>
                        <a:spcAft>
                          <a:spcPts val="0"/>
                        </a:spcAft>
                        <a:buClr>
                          <a:srgbClr val="000000"/>
                        </a:buClr>
                        <a:buSzPts val="1800"/>
                        <a:buFont typeface="Arial"/>
                        <a:buNone/>
                      </a:pPr>
                      <a:r>
                        <a:rPr lang="en-US" sz="2000" u="none" strike="noStrike" cap="none">
                          <a:latin typeface="Calibri"/>
                          <a:ea typeface="Calibri"/>
                          <a:cs typeface="Calibri"/>
                          <a:sym typeface="Calibri"/>
                        </a:rPr>
                        <a:t>1.00</a:t>
                      </a:r>
                      <a:endParaRPr sz="2000" u="none" strike="noStrike" cap="none">
                        <a:latin typeface="Calibri"/>
                        <a:ea typeface="Calibri"/>
                        <a:cs typeface="Calibri"/>
                        <a:sym typeface="Calibri"/>
                      </a:endParaRPr>
                    </a:p>
                  </a:txBody>
                  <a:tcPr marL="55875" marR="381000" marT="55875" marB="55875"/>
                </a:tc>
                <a:extLst>
                  <a:ext uri="{0D108BD9-81ED-4DB2-BD59-A6C34878D82A}">
                    <a16:rowId xmlns:a16="http://schemas.microsoft.com/office/drawing/2014/main" val="10003"/>
                  </a:ext>
                </a:extLst>
              </a:tr>
              <a:tr h="381000">
                <a:tc>
                  <a:txBody>
                    <a:bodyPr/>
                    <a:lstStyle/>
                    <a:p>
                      <a:pPr marL="139700" marR="139700" lvl="0" indent="0" algn="l" rtl="0">
                        <a:lnSpc>
                          <a:spcPct val="115000"/>
                        </a:lnSpc>
                        <a:spcBef>
                          <a:spcPts val="0"/>
                        </a:spcBef>
                        <a:spcAft>
                          <a:spcPts val="0"/>
                        </a:spcAft>
                        <a:buClr>
                          <a:srgbClr val="000000"/>
                        </a:buClr>
                        <a:buSzPts val="1800"/>
                        <a:buFont typeface="Arial"/>
                        <a:buNone/>
                      </a:pPr>
                      <a:r>
                        <a:rPr lang="en-US" sz="2000" u="none" strike="noStrike" cap="none">
                          <a:latin typeface="Calibri"/>
                          <a:ea typeface="Calibri"/>
                          <a:cs typeface="Calibri"/>
                          <a:sym typeface="Calibri"/>
                        </a:rPr>
                        <a:t>NP → Nom</a:t>
                      </a:r>
                      <a:endParaRPr sz="2000" u="none" strike="noStrike" cap="none">
                        <a:latin typeface="Calibri"/>
                        <a:ea typeface="Calibri"/>
                        <a:cs typeface="Calibri"/>
                        <a:sym typeface="Calibri"/>
                      </a:endParaRPr>
                    </a:p>
                  </a:txBody>
                  <a:tcPr marL="55875" marR="381000" marT="55875" marB="55875"/>
                </a:tc>
                <a:tc>
                  <a:txBody>
                    <a:bodyPr/>
                    <a:lstStyle/>
                    <a:p>
                      <a:pPr marL="139700" marR="139700" lvl="0" indent="0" algn="ctr" rtl="0">
                        <a:lnSpc>
                          <a:spcPct val="115000"/>
                        </a:lnSpc>
                        <a:spcBef>
                          <a:spcPts val="0"/>
                        </a:spcBef>
                        <a:spcAft>
                          <a:spcPts val="0"/>
                        </a:spcAft>
                        <a:buClr>
                          <a:srgbClr val="000000"/>
                        </a:buClr>
                        <a:buSzPts val="1800"/>
                        <a:buFont typeface="Arial"/>
                        <a:buNone/>
                      </a:pPr>
                      <a:r>
                        <a:rPr lang="en-US" sz="2000" u="none" strike="noStrike" cap="none">
                          <a:latin typeface="Calibri"/>
                          <a:ea typeface="Calibri"/>
                          <a:cs typeface="Calibri"/>
                          <a:sym typeface="Calibri"/>
                        </a:rPr>
                        <a:t>0.05</a:t>
                      </a:r>
                      <a:endParaRPr sz="2000" u="none" strike="noStrike" cap="none">
                        <a:latin typeface="Calibri"/>
                        <a:ea typeface="Calibri"/>
                        <a:cs typeface="Calibri"/>
                        <a:sym typeface="Calibri"/>
                      </a:endParaRPr>
                    </a:p>
                  </a:txBody>
                  <a:tcPr marL="55875" marR="381000" marT="55875" marB="55875"/>
                </a:tc>
                <a:tc>
                  <a:txBody>
                    <a:bodyPr/>
                    <a:lstStyle/>
                    <a:p>
                      <a:pPr marL="139700" marR="139700" lvl="0" indent="0" algn="l" rtl="0">
                        <a:lnSpc>
                          <a:spcPct val="115000"/>
                        </a:lnSpc>
                        <a:spcBef>
                          <a:spcPts val="0"/>
                        </a:spcBef>
                        <a:spcAft>
                          <a:spcPts val="0"/>
                        </a:spcAft>
                        <a:buClr>
                          <a:srgbClr val="000000"/>
                        </a:buClr>
                        <a:buSzPts val="1800"/>
                        <a:buFont typeface="Arial"/>
                        <a:buNone/>
                      </a:pPr>
                      <a:r>
                        <a:rPr lang="en-US" sz="2000" u="none" strike="noStrike" cap="none">
                          <a:latin typeface="Calibri"/>
                          <a:ea typeface="Calibri"/>
                          <a:cs typeface="Calibri"/>
                          <a:sym typeface="Calibri"/>
                        </a:rPr>
                        <a:t>V → book</a:t>
                      </a:r>
                      <a:endParaRPr sz="2000" u="none" strike="noStrike" cap="none">
                        <a:latin typeface="Calibri"/>
                        <a:ea typeface="Calibri"/>
                        <a:cs typeface="Calibri"/>
                        <a:sym typeface="Calibri"/>
                      </a:endParaRPr>
                    </a:p>
                  </a:txBody>
                  <a:tcPr marL="55875" marR="381000" marT="55875" marB="55875"/>
                </a:tc>
                <a:tc>
                  <a:txBody>
                    <a:bodyPr/>
                    <a:lstStyle/>
                    <a:p>
                      <a:pPr marL="139700" marR="139700" lvl="0" indent="0" algn="ctr" rtl="0">
                        <a:lnSpc>
                          <a:spcPct val="115000"/>
                        </a:lnSpc>
                        <a:spcBef>
                          <a:spcPts val="0"/>
                        </a:spcBef>
                        <a:spcAft>
                          <a:spcPts val="0"/>
                        </a:spcAft>
                        <a:buClr>
                          <a:srgbClr val="000000"/>
                        </a:buClr>
                        <a:buSzPts val="1800"/>
                        <a:buFont typeface="Arial"/>
                        <a:buNone/>
                      </a:pPr>
                      <a:r>
                        <a:rPr lang="en-US" sz="2000" u="none" strike="noStrike" cap="none">
                          <a:latin typeface="Calibri"/>
                          <a:ea typeface="Calibri"/>
                          <a:cs typeface="Calibri"/>
                          <a:sym typeface="Calibri"/>
                        </a:rPr>
                        <a:t>1.00</a:t>
                      </a:r>
                      <a:endParaRPr sz="2000" u="none" strike="noStrike" cap="none">
                        <a:latin typeface="Calibri"/>
                        <a:ea typeface="Calibri"/>
                        <a:cs typeface="Calibri"/>
                        <a:sym typeface="Calibri"/>
                      </a:endParaRPr>
                    </a:p>
                  </a:txBody>
                  <a:tcPr marL="55875" marR="381000" marT="55875" marB="55875"/>
                </a:tc>
                <a:extLst>
                  <a:ext uri="{0D108BD9-81ED-4DB2-BD59-A6C34878D82A}">
                    <a16:rowId xmlns:a16="http://schemas.microsoft.com/office/drawing/2014/main" val="10004"/>
                  </a:ext>
                </a:extLst>
              </a:tr>
              <a:tr h="381000">
                <a:tc>
                  <a:txBody>
                    <a:bodyPr/>
                    <a:lstStyle/>
                    <a:p>
                      <a:pPr marL="139700" marR="139700" lvl="0" indent="0" algn="l" rtl="0">
                        <a:lnSpc>
                          <a:spcPct val="115000"/>
                        </a:lnSpc>
                        <a:spcBef>
                          <a:spcPts val="0"/>
                        </a:spcBef>
                        <a:spcAft>
                          <a:spcPts val="0"/>
                        </a:spcAft>
                        <a:buClr>
                          <a:srgbClr val="000000"/>
                        </a:buClr>
                        <a:buSzPts val="1800"/>
                        <a:buFont typeface="Arial"/>
                        <a:buNone/>
                      </a:pPr>
                      <a:r>
                        <a:rPr lang="en-US" sz="2000" u="none" strike="noStrike" cap="none">
                          <a:latin typeface="Calibri"/>
                          <a:ea typeface="Calibri"/>
                          <a:cs typeface="Calibri"/>
                          <a:sym typeface="Calibri"/>
                        </a:rPr>
                        <a:t>NP → Pro</a:t>
                      </a:r>
                      <a:endParaRPr sz="2000" u="none" strike="noStrike" cap="none">
                        <a:latin typeface="Calibri"/>
                        <a:ea typeface="Calibri"/>
                        <a:cs typeface="Calibri"/>
                        <a:sym typeface="Calibri"/>
                      </a:endParaRPr>
                    </a:p>
                  </a:txBody>
                  <a:tcPr marL="55875" marR="381000" marT="55875" marB="55875"/>
                </a:tc>
                <a:tc>
                  <a:txBody>
                    <a:bodyPr/>
                    <a:lstStyle/>
                    <a:p>
                      <a:pPr marL="139700" marR="139700" lvl="0" indent="0" algn="ctr" rtl="0">
                        <a:lnSpc>
                          <a:spcPct val="115000"/>
                        </a:lnSpc>
                        <a:spcBef>
                          <a:spcPts val="0"/>
                        </a:spcBef>
                        <a:spcAft>
                          <a:spcPts val="0"/>
                        </a:spcAft>
                        <a:buClr>
                          <a:srgbClr val="000000"/>
                        </a:buClr>
                        <a:buSzPts val="1800"/>
                        <a:buFont typeface="Arial"/>
                        <a:buNone/>
                      </a:pPr>
                      <a:r>
                        <a:rPr lang="en-US" sz="2000" u="none" strike="noStrike" cap="none">
                          <a:latin typeface="Calibri"/>
                          <a:ea typeface="Calibri"/>
                          <a:cs typeface="Calibri"/>
                          <a:sym typeface="Calibri"/>
                        </a:rPr>
                        <a:t>0.50</a:t>
                      </a:r>
                      <a:endParaRPr sz="2000" u="none" strike="noStrike" cap="none">
                        <a:latin typeface="Calibri"/>
                        <a:ea typeface="Calibri"/>
                        <a:cs typeface="Calibri"/>
                        <a:sym typeface="Calibri"/>
                      </a:endParaRPr>
                    </a:p>
                  </a:txBody>
                  <a:tcPr marL="55875" marR="381000" marT="55875" marB="55875"/>
                </a:tc>
                <a:tc>
                  <a:txBody>
                    <a:bodyPr/>
                    <a:lstStyle/>
                    <a:p>
                      <a:pPr marL="139700" marR="139700" lvl="0" indent="0" algn="l" rtl="0">
                        <a:lnSpc>
                          <a:spcPct val="115000"/>
                        </a:lnSpc>
                        <a:spcBef>
                          <a:spcPts val="0"/>
                        </a:spcBef>
                        <a:spcAft>
                          <a:spcPts val="0"/>
                        </a:spcAft>
                        <a:buClr>
                          <a:srgbClr val="000000"/>
                        </a:buClr>
                        <a:buSzPts val="1800"/>
                        <a:buFont typeface="Arial"/>
                        <a:buNone/>
                      </a:pPr>
                      <a:r>
                        <a:rPr lang="en-US" sz="2000" u="none" strike="noStrike" cap="none">
                          <a:latin typeface="Calibri"/>
                          <a:ea typeface="Calibri"/>
                          <a:cs typeface="Calibri"/>
                          <a:sym typeface="Calibri"/>
                        </a:rPr>
                        <a:t>Aux → can</a:t>
                      </a:r>
                      <a:endParaRPr sz="2000" u="none" strike="noStrike" cap="none">
                        <a:latin typeface="Calibri"/>
                        <a:ea typeface="Calibri"/>
                        <a:cs typeface="Calibri"/>
                        <a:sym typeface="Calibri"/>
                      </a:endParaRPr>
                    </a:p>
                  </a:txBody>
                  <a:tcPr marL="55875" marR="381000" marT="55875" marB="55875"/>
                </a:tc>
                <a:tc>
                  <a:txBody>
                    <a:bodyPr/>
                    <a:lstStyle/>
                    <a:p>
                      <a:pPr marL="139700" marR="139700" lvl="0" indent="0" algn="ctr" rtl="0">
                        <a:lnSpc>
                          <a:spcPct val="115000"/>
                        </a:lnSpc>
                        <a:spcBef>
                          <a:spcPts val="0"/>
                        </a:spcBef>
                        <a:spcAft>
                          <a:spcPts val="0"/>
                        </a:spcAft>
                        <a:buClr>
                          <a:srgbClr val="000000"/>
                        </a:buClr>
                        <a:buSzPts val="1800"/>
                        <a:buFont typeface="Arial"/>
                        <a:buNone/>
                      </a:pPr>
                      <a:r>
                        <a:rPr lang="en-US" sz="2000" u="none" strike="noStrike" cap="none">
                          <a:latin typeface="Calibri"/>
                          <a:ea typeface="Calibri"/>
                          <a:cs typeface="Calibri"/>
                          <a:sym typeface="Calibri"/>
                        </a:rPr>
                        <a:t>1.00</a:t>
                      </a:r>
                      <a:endParaRPr sz="2000" u="none" strike="noStrike" cap="none">
                        <a:latin typeface="Calibri"/>
                        <a:ea typeface="Calibri"/>
                        <a:cs typeface="Calibri"/>
                        <a:sym typeface="Calibri"/>
                      </a:endParaRPr>
                    </a:p>
                  </a:txBody>
                  <a:tcPr marL="55875" marR="381000" marT="55875" marB="55875"/>
                </a:tc>
                <a:extLst>
                  <a:ext uri="{0D108BD9-81ED-4DB2-BD59-A6C34878D82A}">
                    <a16:rowId xmlns:a16="http://schemas.microsoft.com/office/drawing/2014/main" val="10005"/>
                  </a:ext>
                </a:extLst>
              </a:tr>
              <a:tr h="381000">
                <a:tc>
                  <a:txBody>
                    <a:bodyPr/>
                    <a:lstStyle/>
                    <a:p>
                      <a:pPr marL="139700" marR="139700" lvl="0" indent="0" algn="l" rtl="0">
                        <a:lnSpc>
                          <a:spcPct val="115000"/>
                        </a:lnSpc>
                        <a:spcBef>
                          <a:spcPts val="0"/>
                        </a:spcBef>
                        <a:spcAft>
                          <a:spcPts val="0"/>
                        </a:spcAft>
                        <a:buClr>
                          <a:srgbClr val="000000"/>
                        </a:buClr>
                        <a:buSzPts val="1800"/>
                        <a:buFont typeface="Arial"/>
                        <a:buNone/>
                      </a:pPr>
                      <a:r>
                        <a:rPr lang="en-US" sz="2000" u="none" strike="noStrike" cap="none">
                          <a:latin typeface="Calibri"/>
                          <a:ea typeface="Calibri"/>
                          <a:cs typeface="Calibri"/>
                          <a:sym typeface="Calibri"/>
                        </a:rPr>
                        <a:t>Nom → N</a:t>
                      </a:r>
                      <a:endParaRPr sz="2000" u="none" strike="noStrike" cap="none">
                        <a:latin typeface="Calibri"/>
                        <a:ea typeface="Calibri"/>
                        <a:cs typeface="Calibri"/>
                        <a:sym typeface="Calibri"/>
                      </a:endParaRPr>
                    </a:p>
                  </a:txBody>
                  <a:tcPr marL="55875" marR="381000" marT="55875" marB="55875"/>
                </a:tc>
                <a:tc>
                  <a:txBody>
                    <a:bodyPr/>
                    <a:lstStyle/>
                    <a:p>
                      <a:pPr marL="139700" marR="139700" lvl="0" indent="0" algn="ctr" rtl="0">
                        <a:lnSpc>
                          <a:spcPct val="115000"/>
                        </a:lnSpc>
                        <a:spcBef>
                          <a:spcPts val="0"/>
                        </a:spcBef>
                        <a:spcAft>
                          <a:spcPts val="0"/>
                        </a:spcAft>
                        <a:buClr>
                          <a:srgbClr val="000000"/>
                        </a:buClr>
                        <a:buSzPts val="1800"/>
                        <a:buFont typeface="Arial"/>
                        <a:buNone/>
                      </a:pPr>
                      <a:r>
                        <a:rPr lang="en-US" sz="2000" u="none" strike="noStrike" cap="none">
                          <a:latin typeface="Calibri"/>
                          <a:ea typeface="Calibri"/>
                          <a:cs typeface="Calibri"/>
                          <a:sym typeface="Calibri"/>
                        </a:rPr>
                        <a:t>0.9</a:t>
                      </a:r>
                      <a:r>
                        <a:rPr lang="en-US" sz="2000">
                          <a:latin typeface="Calibri"/>
                          <a:ea typeface="Calibri"/>
                          <a:cs typeface="Calibri"/>
                          <a:sym typeface="Calibri"/>
                        </a:rPr>
                        <a:t>5</a:t>
                      </a:r>
                      <a:endParaRPr sz="2000" u="none" strike="noStrike" cap="none">
                        <a:latin typeface="Calibri"/>
                        <a:ea typeface="Calibri"/>
                        <a:cs typeface="Calibri"/>
                        <a:sym typeface="Calibri"/>
                      </a:endParaRPr>
                    </a:p>
                  </a:txBody>
                  <a:tcPr marL="55875" marR="381000" marT="55875" marB="55875"/>
                </a:tc>
                <a:tc>
                  <a:txBody>
                    <a:bodyPr/>
                    <a:lstStyle/>
                    <a:p>
                      <a:pPr marL="139700" marR="139700" lvl="0" indent="0" algn="l" rtl="0">
                        <a:lnSpc>
                          <a:spcPct val="115000"/>
                        </a:lnSpc>
                        <a:spcBef>
                          <a:spcPts val="0"/>
                        </a:spcBef>
                        <a:spcAft>
                          <a:spcPts val="0"/>
                        </a:spcAft>
                        <a:buClr>
                          <a:srgbClr val="000000"/>
                        </a:buClr>
                        <a:buSzPts val="1800"/>
                        <a:buFont typeface="Arial"/>
                        <a:buNone/>
                      </a:pPr>
                      <a:r>
                        <a:rPr lang="en-US" sz="2000" u="none" strike="noStrike" cap="none">
                          <a:latin typeface="Calibri"/>
                          <a:ea typeface="Calibri"/>
                          <a:cs typeface="Calibri"/>
                          <a:sym typeface="Calibri"/>
                        </a:rPr>
                        <a:t>PN → Lufthansa</a:t>
                      </a:r>
                      <a:endParaRPr sz="2000" u="none" strike="noStrike" cap="none">
                        <a:latin typeface="Calibri"/>
                        <a:ea typeface="Calibri"/>
                        <a:cs typeface="Calibri"/>
                        <a:sym typeface="Calibri"/>
                      </a:endParaRPr>
                    </a:p>
                  </a:txBody>
                  <a:tcPr marL="55875" marR="381000" marT="55875" marB="55875"/>
                </a:tc>
                <a:tc>
                  <a:txBody>
                    <a:bodyPr/>
                    <a:lstStyle/>
                    <a:p>
                      <a:pPr marL="139700" marR="139700" lvl="0" indent="0" algn="ctr" rtl="0">
                        <a:lnSpc>
                          <a:spcPct val="115000"/>
                        </a:lnSpc>
                        <a:spcBef>
                          <a:spcPts val="0"/>
                        </a:spcBef>
                        <a:spcAft>
                          <a:spcPts val="0"/>
                        </a:spcAft>
                        <a:buClr>
                          <a:srgbClr val="000000"/>
                        </a:buClr>
                        <a:buSzPts val="1800"/>
                        <a:buFont typeface="Arial"/>
                        <a:buNone/>
                      </a:pPr>
                      <a:r>
                        <a:rPr lang="en-US" sz="2000" u="none" strike="noStrike" cap="none">
                          <a:latin typeface="Calibri"/>
                          <a:ea typeface="Calibri"/>
                          <a:cs typeface="Calibri"/>
                          <a:sym typeface="Calibri"/>
                        </a:rPr>
                        <a:t>1.00</a:t>
                      </a:r>
                      <a:endParaRPr sz="2000" u="none" strike="noStrike" cap="none">
                        <a:latin typeface="Calibri"/>
                        <a:ea typeface="Calibri"/>
                        <a:cs typeface="Calibri"/>
                        <a:sym typeface="Calibri"/>
                      </a:endParaRPr>
                    </a:p>
                  </a:txBody>
                  <a:tcPr marL="55875" marR="381000" marT="55875" marB="55875"/>
                </a:tc>
                <a:extLst>
                  <a:ext uri="{0D108BD9-81ED-4DB2-BD59-A6C34878D82A}">
                    <a16:rowId xmlns:a16="http://schemas.microsoft.com/office/drawing/2014/main" val="10006"/>
                  </a:ext>
                </a:extLst>
              </a:tr>
              <a:tr h="381000">
                <a:tc>
                  <a:txBody>
                    <a:bodyPr/>
                    <a:lstStyle/>
                    <a:p>
                      <a:pPr marL="139700" marR="139700" lvl="0" indent="0" algn="l" rtl="0">
                        <a:lnSpc>
                          <a:spcPct val="115000"/>
                        </a:lnSpc>
                        <a:spcBef>
                          <a:spcPts val="0"/>
                        </a:spcBef>
                        <a:spcAft>
                          <a:spcPts val="0"/>
                        </a:spcAft>
                        <a:buClr>
                          <a:srgbClr val="000000"/>
                        </a:buClr>
                        <a:buSzPts val="1800"/>
                        <a:buFont typeface="Arial"/>
                        <a:buNone/>
                      </a:pPr>
                      <a:r>
                        <a:rPr lang="en-US" sz="2000" u="none" strike="noStrike" cap="none">
                          <a:latin typeface="Calibri"/>
                          <a:ea typeface="Calibri"/>
                          <a:cs typeface="Calibri"/>
                          <a:sym typeface="Calibri"/>
                        </a:rPr>
                        <a:t>Nom → PN Nom</a:t>
                      </a:r>
                      <a:endParaRPr sz="2000" u="none" strike="noStrike" cap="none">
                        <a:latin typeface="Calibri"/>
                        <a:ea typeface="Calibri"/>
                        <a:cs typeface="Calibri"/>
                        <a:sym typeface="Calibri"/>
                      </a:endParaRPr>
                    </a:p>
                  </a:txBody>
                  <a:tcPr marL="55875" marR="381000" marT="55875" marB="55875"/>
                </a:tc>
                <a:tc>
                  <a:txBody>
                    <a:bodyPr/>
                    <a:lstStyle/>
                    <a:p>
                      <a:pPr marL="139700" marR="139700" lvl="0" indent="0" algn="ctr" rtl="0">
                        <a:lnSpc>
                          <a:spcPct val="115000"/>
                        </a:lnSpc>
                        <a:spcBef>
                          <a:spcPts val="0"/>
                        </a:spcBef>
                        <a:spcAft>
                          <a:spcPts val="0"/>
                        </a:spcAft>
                        <a:buClr>
                          <a:srgbClr val="000000"/>
                        </a:buClr>
                        <a:buSzPts val="1800"/>
                        <a:buFont typeface="Arial"/>
                        <a:buNone/>
                      </a:pPr>
                      <a:r>
                        <a:rPr lang="en-US" sz="2000" u="none" strike="noStrike" cap="none">
                          <a:latin typeface="Calibri"/>
                          <a:ea typeface="Calibri"/>
                          <a:cs typeface="Calibri"/>
                          <a:sym typeface="Calibri"/>
                        </a:rPr>
                        <a:t>0.</a:t>
                      </a:r>
                      <a:r>
                        <a:rPr lang="en-US" sz="2000">
                          <a:latin typeface="Calibri"/>
                          <a:ea typeface="Calibri"/>
                          <a:cs typeface="Calibri"/>
                          <a:sym typeface="Calibri"/>
                        </a:rPr>
                        <a:t>05</a:t>
                      </a:r>
                      <a:endParaRPr sz="2000" u="none" strike="noStrike" cap="none">
                        <a:latin typeface="Calibri"/>
                        <a:ea typeface="Calibri"/>
                        <a:cs typeface="Calibri"/>
                        <a:sym typeface="Calibri"/>
                      </a:endParaRPr>
                    </a:p>
                  </a:txBody>
                  <a:tcPr marL="55875" marR="381000" marT="55875" marB="55875"/>
                </a:tc>
                <a:tc>
                  <a:txBody>
                    <a:bodyPr/>
                    <a:lstStyle/>
                    <a:p>
                      <a:pPr marL="139700" marR="139700" lvl="0" indent="0" algn="l" rtl="0">
                        <a:lnSpc>
                          <a:spcPct val="115000"/>
                        </a:lnSpc>
                        <a:spcBef>
                          <a:spcPts val="0"/>
                        </a:spcBef>
                        <a:spcAft>
                          <a:spcPts val="0"/>
                        </a:spcAft>
                        <a:buClr>
                          <a:srgbClr val="000000"/>
                        </a:buClr>
                        <a:buSzPts val="1800"/>
                        <a:buFont typeface="Arial"/>
                        <a:buNone/>
                      </a:pPr>
                      <a:r>
                        <a:rPr lang="en-US" sz="2000" u="none" strike="noStrike" cap="none">
                          <a:latin typeface="Calibri"/>
                          <a:ea typeface="Calibri"/>
                          <a:cs typeface="Calibri"/>
                          <a:sym typeface="Calibri"/>
                        </a:rPr>
                        <a:t>Pro → you</a:t>
                      </a:r>
                      <a:endParaRPr sz="2000" u="none" strike="noStrike" cap="none">
                        <a:latin typeface="Calibri"/>
                        <a:ea typeface="Calibri"/>
                        <a:cs typeface="Calibri"/>
                        <a:sym typeface="Calibri"/>
                      </a:endParaRPr>
                    </a:p>
                  </a:txBody>
                  <a:tcPr marL="55875" marR="381000" marT="55875" marB="55875"/>
                </a:tc>
                <a:tc>
                  <a:txBody>
                    <a:bodyPr/>
                    <a:lstStyle/>
                    <a:p>
                      <a:pPr marL="139700" marR="139700" lvl="0" indent="0" algn="ctr" rtl="0">
                        <a:lnSpc>
                          <a:spcPct val="115000"/>
                        </a:lnSpc>
                        <a:spcBef>
                          <a:spcPts val="0"/>
                        </a:spcBef>
                        <a:spcAft>
                          <a:spcPts val="0"/>
                        </a:spcAft>
                        <a:buClr>
                          <a:srgbClr val="000000"/>
                        </a:buClr>
                        <a:buSzPts val="1800"/>
                        <a:buFont typeface="Arial"/>
                        <a:buNone/>
                      </a:pPr>
                      <a:r>
                        <a:rPr lang="en-US" sz="2000" u="none" strike="noStrike" cap="none">
                          <a:latin typeface="Calibri"/>
                          <a:ea typeface="Calibri"/>
                          <a:cs typeface="Calibri"/>
                          <a:sym typeface="Calibri"/>
                        </a:rPr>
                        <a:t>1.00</a:t>
                      </a:r>
                      <a:endParaRPr sz="2000" u="none" strike="noStrike" cap="none">
                        <a:latin typeface="Calibri"/>
                        <a:ea typeface="Calibri"/>
                        <a:cs typeface="Calibri"/>
                        <a:sym typeface="Calibri"/>
                      </a:endParaRPr>
                    </a:p>
                  </a:txBody>
                  <a:tcPr marL="55875" marR="381000" marT="55875" marB="55875"/>
                </a:tc>
                <a:extLst>
                  <a:ext uri="{0D108BD9-81ED-4DB2-BD59-A6C34878D82A}">
                    <a16:rowId xmlns:a16="http://schemas.microsoft.com/office/drawing/2014/main" val="10007"/>
                  </a:ext>
                </a:extLst>
              </a:tr>
            </a:tbl>
          </a:graphicData>
        </a:graphic>
      </p:graphicFrame>
      <p:sp>
        <p:nvSpPr>
          <p:cNvPr id="316" name="Google Shape;316;p22"/>
          <p:cNvSpPr txBox="1">
            <a:spLocks noGrp="1"/>
          </p:cNvSpPr>
          <p:nvPr>
            <p:ph type="sldNum" idx="12"/>
          </p:nvPr>
        </p:nvSpPr>
        <p:spPr>
          <a:xfrm>
            <a:off x="11298195" y="617558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340</a:t>
            </a:fld>
            <a:endParaRPr/>
          </a:p>
        </p:txBody>
      </p:sp>
    </p:spTree>
    <p:extLst>
      <p:ext uri="{BB962C8B-B14F-4D97-AF65-F5344CB8AC3E}">
        <p14:creationId xmlns:p14="http://schemas.microsoft.com/office/powerpoint/2010/main" val="32805892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23"/>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Calculating the probability of a parse</a:t>
            </a:r>
            <a:endParaRPr sz="4400" b="0" i="0" u="none" strike="noStrike" cap="none">
              <a:solidFill>
                <a:srgbClr val="75114A"/>
              </a:solidFill>
              <a:latin typeface="Calibri"/>
              <a:ea typeface="Calibri"/>
              <a:cs typeface="Calibri"/>
              <a:sym typeface="Calibri"/>
            </a:endParaRPr>
          </a:p>
        </p:txBody>
      </p:sp>
      <p:sp>
        <p:nvSpPr>
          <p:cNvPr id="323" name="Google Shape;323;p23"/>
          <p:cNvSpPr txBox="1">
            <a:spLocks noGrp="1"/>
          </p:cNvSpPr>
          <p:nvPr>
            <p:ph type="body" idx="1"/>
          </p:nvPr>
        </p:nvSpPr>
        <p:spPr>
          <a:xfrm>
            <a:off x="838200" y="1412775"/>
            <a:ext cx="10515600" cy="4420200"/>
          </a:xfrm>
          <a:prstGeom prst="rect">
            <a:avLst/>
          </a:prstGeom>
          <a:noFill/>
          <a:ln>
            <a:noFill/>
          </a:ln>
        </p:spPr>
        <p:txBody>
          <a:bodyPr spcFirstLastPara="1" wrap="square" lIns="91425" tIns="91425" rIns="91425" bIns="91425" anchor="t" anchorCtr="0">
            <a:noAutofit/>
          </a:bodyPr>
          <a:lstStyle/>
          <a:p>
            <a:pPr marL="342900" marR="0" lvl="0" indent="-215900" algn="l" rtl="0">
              <a:lnSpc>
                <a:spcPct val="90000"/>
              </a:lnSpc>
              <a:spcBef>
                <a:spcPts val="400"/>
              </a:spcBef>
              <a:spcAft>
                <a:spcPts val="0"/>
              </a:spcAft>
              <a:buClr>
                <a:schemeClr val="dk1"/>
              </a:buClr>
              <a:buSzPts val="1100"/>
              <a:buFont typeface="Arial"/>
              <a:buNone/>
            </a:pPr>
            <a:r>
              <a:rPr lang="en-US" sz="2400" b="0" i="0" u="none" strike="noStrike" cap="none">
                <a:solidFill>
                  <a:srgbClr val="3F3F3F"/>
                </a:solidFill>
                <a:latin typeface="Calibri"/>
                <a:ea typeface="Calibri"/>
                <a:cs typeface="Calibri"/>
                <a:sym typeface="Calibri"/>
              </a:rPr>
              <a:t>We wish to know how likely a parse T is, given input S</a:t>
            </a:r>
            <a:endParaRPr sz="2400" b="0" i="0" u="none" strike="noStrike" cap="none">
              <a:solidFill>
                <a:srgbClr val="3F3F3F"/>
              </a:solidFill>
              <a:latin typeface="Calibri"/>
              <a:ea typeface="Calibri"/>
              <a:cs typeface="Calibri"/>
              <a:sym typeface="Calibri"/>
            </a:endParaRPr>
          </a:p>
          <a:p>
            <a:pPr marL="342900" marR="0" lvl="0" indent="-215900" algn="l" rtl="0">
              <a:lnSpc>
                <a:spcPct val="90000"/>
              </a:lnSpc>
              <a:spcBef>
                <a:spcPts val="400"/>
              </a:spcBef>
              <a:spcAft>
                <a:spcPts val="0"/>
              </a:spcAft>
              <a:buClr>
                <a:schemeClr val="dk1"/>
              </a:buClr>
              <a:buSzPts val="1100"/>
              <a:buFont typeface="Arial"/>
              <a:buNone/>
            </a:pPr>
            <a:endParaRPr sz="2400" b="0" i="0" u="none" strike="noStrike" cap="none">
              <a:solidFill>
                <a:srgbClr val="3F3F3F"/>
              </a:solidFill>
              <a:latin typeface="Calibri"/>
              <a:ea typeface="Calibri"/>
              <a:cs typeface="Calibri"/>
              <a:sym typeface="Calibri"/>
            </a:endParaRPr>
          </a:p>
          <a:p>
            <a:pPr marL="342900" marR="0" lvl="0" indent="-215900" algn="l" rtl="0">
              <a:lnSpc>
                <a:spcPct val="90000"/>
              </a:lnSpc>
              <a:spcBef>
                <a:spcPts val="400"/>
              </a:spcBef>
              <a:spcAft>
                <a:spcPts val="0"/>
              </a:spcAft>
              <a:buClr>
                <a:schemeClr val="dk1"/>
              </a:buClr>
              <a:buSzPts val="1100"/>
              <a:buFont typeface="Arial"/>
              <a:buNone/>
            </a:pPr>
            <a:endParaRPr sz="2400" b="0" i="0" u="none" strike="noStrike" cap="none">
              <a:solidFill>
                <a:srgbClr val="3F3F3F"/>
              </a:solidFill>
              <a:latin typeface="Calibri"/>
              <a:ea typeface="Calibri"/>
              <a:cs typeface="Calibri"/>
              <a:sym typeface="Calibri"/>
            </a:endParaRPr>
          </a:p>
          <a:p>
            <a:pPr marL="342900" marR="0" lvl="0" indent="-215900" algn="l" rtl="0">
              <a:lnSpc>
                <a:spcPct val="90000"/>
              </a:lnSpc>
              <a:spcBef>
                <a:spcPts val="400"/>
              </a:spcBef>
              <a:spcAft>
                <a:spcPts val="0"/>
              </a:spcAft>
              <a:buClr>
                <a:schemeClr val="dk1"/>
              </a:buClr>
              <a:buSzPts val="1100"/>
              <a:buFont typeface="Arial"/>
              <a:buNone/>
            </a:pPr>
            <a:r>
              <a:rPr lang="en-US" sz="2400" b="0" i="0" u="none" strike="noStrike" cap="none">
                <a:solidFill>
                  <a:srgbClr val="3F3F3F"/>
                </a:solidFill>
                <a:latin typeface="Calibri"/>
                <a:ea typeface="Calibri"/>
                <a:cs typeface="Calibri"/>
                <a:sym typeface="Calibri"/>
              </a:rPr>
              <a:t>Ergo, the best parse is</a:t>
            </a:r>
            <a:endParaRPr sz="2400" b="0" i="0" u="none" strike="noStrike" cap="none">
              <a:solidFill>
                <a:srgbClr val="3F3F3F"/>
              </a:solidFill>
              <a:latin typeface="Calibri"/>
              <a:ea typeface="Calibri"/>
              <a:cs typeface="Calibri"/>
              <a:sym typeface="Calibri"/>
            </a:endParaRPr>
          </a:p>
          <a:p>
            <a:pPr marL="342900" marR="0" lvl="0" indent="-215900" algn="l" rtl="0">
              <a:lnSpc>
                <a:spcPct val="90000"/>
              </a:lnSpc>
              <a:spcBef>
                <a:spcPts val="400"/>
              </a:spcBef>
              <a:spcAft>
                <a:spcPts val="0"/>
              </a:spcAft>
              <a:buClr>
                <a:schemeClr val="dk1"/>
              </a:buClr>
              <a:buSzPts val="1100"/>
              <a:buFont typeface="Arial"/>
              <a:buNone/>
            </a:pPr>
            <a:endParaRPr sz="2400" b="0" i="0" u="none" strike="noStrike" cap="none">
              <a:solidFill>
                <a:srgbClr val="3F3F3F"/>
              </a:solidFill>
              <a:latin typeface="Calibri"/>
              <a:ea typeface="Calibri"/>
              <a:cs typeface="Calibri"/>
              <a:sym typeface="Calibri"/>
            </a:endParaRPr>
          </a:p>
          <a:p>
            <a:pPr marL="342900" marR="0" lvl="0" indent="-215900" algn="l" rtl="0">
              <a:lnSpc>
                <a:spcPct val="90000"/>
              </a:lnSpc>
              <a:spcBef>
                <a:spcPts val="400"/>
              </a:spcBef>
              <a:spcAft>
                <a:spcPts val="0"/>
              </a:spcAft>
              <a:buClr>
                <a:schemeClr val="dk1"/>
              </a:buClr>
              <a:buSzPts val="1100"/>
              <a:buFont typeface="Arial"/>
              <a:buNone/>
            </a:pPr>
            <a:r>
              <a:rPr lang="en-US" sz="2400" b="0" i="0" u="none" strike="noStrike" cap="none">
                <a:solidFill>
                  <a:srgbClr val="3F3F3F"/>
                </a:solidFill>
                <a:latin typeface="Calibri"/>
                <a:ea typeface="Calibri"/>
                <a:cs typeface="Calibri"/>
                <a:sym typeface="Calibri"/>
              </a:rPr>
              <a:t>And as the parse tree contains all words in the sentence</a:t>
            </a:r>
            <a:endParaRPr sz="2400" b="0" i="0" u="none" strike="noStrike" cap="none">
              <a:solidFill>
                <a:srgbClr val="3F3F3F"/>
              </a:solidFill>
              <a:latin typeface="Calibri"/>
              <a:ea typeface="Calibri"/>
              <a:cs typeface="Calibri"/>
              <a:sym typeface="Calibri"/>
            </a:endParaRPr>
          </a:p>
          <a:p>
            <a:pPr marL="342900" marR="0" lvl="0" indent="-215900" algn="l" rtl="0">
              <a:lnSpc>
                <a:spcPct val="90000"/>
              </a:lnSpc>
              <a:spcBef>
                <a:spcPts val="400"/>
              </a:spcBef>
              <a:spcAft>
                <a:spcPts val="0"/>
              </a:spcAft>
              <a:buClr>
                <a:schemeClr val="dk1"/>
              </a:buClr>
              <a:buSzPts val="1100"/>
              <a:buFont typeface="Arial"/>
              <a:buNone/>
            </a:pPr>
            <a:endParaRPr sz="2400" b="0" i="0" u="none" strike="noStrike" cap="none">
              <a:solidFill>
                <a:srgbClr val="3F3F3F"/>
              </a:solidFill>
              <a:latin typeface="Calibri"/>
              <a:ea typeface="Calibri"/>
              <a:cs typeface="Calibri"/>
              <a:sym typeface="Calibri"/>
            </a:endParaRPr>
          </a:p>
          <a:p>
            <a:pPr marL="342900" marR="0" lvl="0" indent="-215900" algn="l" rtl="0">
              <a:lnSpc>
                <a:spcPct val="90000"/>
              </a:lnSpc>
              <a:spcBef>
                <a:spcPts val="400"/>
              </a:spcBef>
              <a:spcAft>
                <a:spcPts val="0"/>
              </a:spcAft>
              <a:buClr>
                <a:schemeClr val="dk1"/>
              </a:buClr>
              <a:buSzPts val="1100"/>
              <a:buFont typeface="Arial"/>
              <a:buNone/>
            </a:pPr>
            <a:r>
              <a:rPr lang="en-US" sz="2400" b="0" i="0" u="none" strike="noStrike" cap="none">
                <a:solidFill>
                  <a:srgbClr val="3F3F3F"/>
                </a:solidFill>
                <a:latin typeface="Calibri"/>
                <a:ea typeface="Calibri"/>
                <a:cs typeface="Calibri"/>
                <a:sym typeface="Calibri"/>
              </a:rPr>
              <a:t>Hence</a:t>
            </a:r>
            <a:endParaRPr sz="2400" b="0" i="0" u="none" strike="noStrike" cap="none">
              <a:solidFill>
                <a:srgbClr val="3F3F3F"/>
              </a:solidFill>
              <a:latin typeface="Calibri"/>
              <a:ea typeface="Calibri"/>
              <a:cs typeface="Calibri"/>
              <a:sym typeface="Calibri"/>
            </a:endParaRPr>
          </a:p>
          <a:p>
            <a:pPr marL="342900" marR="0" lvl="0" indent="-215900" algn="l" rtl="0">
              <a:lnSpc>
                <a:spcPct val="90000"/>
              </a:lnSpc>
              <a:spcBef>
                <a:spcPts val="400"/>
              </a:spcBef>
              <a:spcAft>
                <a:spcPts val="0"/>
              </a:spcAft>
              <a:buClr>
                <a:schemeClr val="dk1"/>
              </a:buClr>
              <a:buSzPts val="1100"/>
              <a:buFont typeface="Arial"/>
              <a:buNone/>
            </a:pPr>
            <a:endParaRPr sz="2400" b="0" i="0" u="none" strike="noStrike" cap="none">
              <a:solidFill>
                <a:srgbClr val="3F3F3F"/>
              </a:solidFill>
              <a:latin typeface="Calibri"/>
              <a:ea typeface="Calibri"/>
              <a:cs typeface="Calibri"/>
              <a:sym typeface="Calibri"/>
            </a:endParaRPr>
          </a:p>
          <a:p>
            <a:pPr marL="0" marR="0" lvl="0" indent="0" algn="l" rtl="0">
              <a:lnSpc>
                <a:spcPct val="90000"/>
              </a:lnSpc>
              <a:spcBef>
                <a:spcPts val="400"/>
              </a:spcBef>
              <a:spcAft>
                <a:spcPts val="0"/>
              </a:spcAft>
              <a:buClr>
                <a:schemeClr val="dk1"/>
              </a:buClr>
              <a:buSzPts val="1100"/>
              <a:buFont typeface="Arial"/>
              <a:buNone/>
            </a:pPr>
            <a:r>
              <a:rPr lang="en-US" sz="2400" b="0" i="0" u="none" strike="noStrike" cap="none">
                <a:solidFill>
                  <a:srgbClr val="3F3F3F"/>
                </a:solidFill>
                <a:latin typeface="Calibri"/>
                <a:ea typeface="Calibri"/>
                <a:cs typeface="Calibri"/>
                <a:sym typeface="Calibri"/>
              </a:rPr>
              <a:t>  Where r(n) is the rule used to generate n</a:t>
            </a:r>
            <a:endParaRPr sz="2400" b="0" i="0" u="none" strike="noStrike" cap="none">
              <a:solidFill>
                <a:srgbClr val="3F3F3F"/>
              </a:solidFill>
              <a:latin typeface="Calibri"/>
              <a:ea typeface="Calibri"/>
              <a:cs typeface="Calibri"/>
              <a:sym typeface="Calibri"/>
            </a:endParaRPr>
          </a:p>
          <a:p>
            <a:pPr marL="342900" marR="0" lvl="0" indent="-215900" algn="l" rtl="0">
              <a:lnSpc>
                <a:spcPct val="90000"/>
              </a:lnSpc>
              <a:spcBef>
                <a:spcPts val="400"/>
              </a:spcBef>
              <a:spcAft>
                <a:spcPts val="0"/>
              </a:spcAft>
              <a:buClr>
                <a:srgbClr val="3F3F3F"/>
              </a:buClr>
              <a:buSzPts val="2800"/>
              <a:buFont typeface="Arial"/>
              <a:buNone/>
            </a:pPr>
            <a:endParaRPr sz="2800" b="0" i="0" u="none" strike="noStrike" cap="none">
              <a:solidFill>
                <a:srgbClr val="3F3F3F"/>
              </a:solidFill>
              <a:latin typeface="Calibri"/>
              <a:ea typeface="Calibri"/>
              <a:cs typeface="Calibri"/>
              <a:sym typeface="Calibri"/>
            </a:endParaRPr>
          </a:p>
        </p:txBody>
      </p:sp>
      <p:pic>
        <p:nvPicPr>
          <p:cNvPr id="324" name="Google Shape;324;p23"/>
          <p:cNvPicPr preferRelativeResize="0"/>
          <p:nvPr/>
        </p:nvPicPr>
        <p:blipFill rotWithShape="1">
          <a:blip r:embed="rId3">
            <a:alphaModFix/>
          </a:blip>
          <a:srcRect/>
          <a:stretch/>
        </p:blipFill>
        <p:spPr>
          <a:xfrm>
            <a:off x="4195346" y="2851026"/>
            <a:ext cx="3000375" cy="438150"/>
          </a:xfrm>
          <a:prstGeom prst="rect">
            <a:avLst/>
          </a:prstGeom>
          <a:noFill/>
          <a:ln>
            <a:noFill/>
          </a:ln>
        </p:spPr>
      </p:pic>
      <p:pic>
        <p:nvPicPr>
          <p:cNvPr id="325" name="Google Shape;325;p23"/>
          <p:cNvPicPr preferRelativeResize="0"/>
          <p:nvPr/>
        </p:nvPicPr>
        <p:blipFill rotWithShape="1">
          <a:blip r:embed="rId4">
            <a:alphaModFix/>
          </a:blip>
          <a:srcRect/>
          <a:stretch/>
        </p:blipFill>
        <p:spPr>
          <a:xfrm>
            <a:off x="3679132" y="3870499"/>
            <a:ext cx="4171950" cy="304800"/>
          </a:xfrm>
          <a:prstGeom prst="rect">
            <a:avLst/>
          </a:prstGeom>
          <a:noFill/>
          <a:ln>
            <a:noFill/>
          </a:ln>
        </p:spPr>
      </p:pic>
      <p:pic>
        <p:nvPicPr>
          <p:cNvPr id="326" name="Google Shape;326;p23"/>
          <p:cNvPicPr preferRelativeResize="0"/>
          <p:nvPr/>
        </p:nvPicPr>
        <p:blipFill rotWithShape="1">
          <a:blip r:embed="rId5">
            <a:alphaModFix/>
          </a:blip>
          <a:srcRect/>
          <a:stretch/>
        </p:blipFill>
        <p:spPr>
          <a:xfrm>
            <a:off x="4381875" y="4380750"/>
            <a:ext cx="2881200" cy="647358"/>
          </a:xfrm>
          <a:prstGeom prst="rect">
            <a:avLst/>
          </a:prstGeom>
          <a:noFill/>
          <a:ln>
            <a:noFill/>
          </a:ln>
        </p:spPr>
      </p:pic>
      <p:sp>
        <p:nvSpPr>
          <p:cNvPr id="327" name="Google Shape;327;p23"/>
          <p:cNvSpPr txBox="1">
            <a:spLocks noGrp="1"/>
          </p:cNvSpPr>
          <p:nvPr>
            <p:ph type="sldNum" idx="12"/>
          </p:nvPr>
        </p:nvSpPr>
        <p:spPr>
          <a:xfrm>
            <a:off x="11298195" y="617558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341</a:t>
            </a:fld>
            <a:endParaRPr/>
          </a:p>
        </p:txBody>
      </p:sp>
      <p:pic>
        <p:nvPicPr>
          <p:cNvPr id="328" name="Google Shape;328;p23"/>
          <p:cNvPicPr preferRelativeResize="0"/>
          <p:nvPr/>
        </p:nvPicPr>
        <p:blipFill>
          <a:blip r:embed="rId6">
            <a:alphaModFix/>
          </a:blip>
          <a:stretch>
            <a:fillRect/>
          </a:stretch>
        </p:blipFill>
        <p:spPr>
          <a:xfrm>
            <a:off x="3816688" y="2149875"/>
            <a:ext cx="3629025" cy="371475"/>
          </a:xfrm>
          <a:prstGeom prst="rect">
            <a:avLst/>
          </a:prstGeom>
          <a:noFill/>
          <a:ln>
            <a:noFill/>
          </a:ln>
        </p:spPr>
      </p:pic>
    </p:spTree>
    <p:extLst>
      <p:ext uri="{BB962C8B-B14F-4D97-AF65-F5344CB8AC3E}">
        <p14:creationId xmlns:p14="http://schemas.microsoft.com/office/powerpoint/2010/main" val="27334734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Example: Parsing with PCFG</a:t>
            </a:r>
            <a:endParaRPr sz="4400" b="0" i="0" u="none" strike="noStrike" cap="none">
              <a:solidFill>
                <a:srgbClr val="75114A"/>
              </a:solidFill>
              <a:latin typeface="Calibri"/>
              <a:ea typeface="Calibri"/>
              <a:cs typeface="Calibri"/>
              <a:sym typeface="Calibri"/>
            </a:endParaRPr>
          </a:p>
        </p:txBody>
      </p:sp>
      <p:pic>
        <p:nvPicPr>
          <p:cNvPr id="335" name="Google Shape;335;p24"/>
          <p:cNvPicPr preferRelativeResize="0"/>
          <p:nvPr/>
        </p:nvPicPr>
        <p:blipFill rotWithShape="1">
          <a:blip r:embed="rId3">
            <a:alphaModFix/>
          </a:blip>
          <a:srcRect/>
          <a:stretch/>
        </p:blipFill>
        <p:spPr>
          <a:xfrm>
            <a:off x="1487488" y="1412776"/>
            <a:ext cx="7721049" cy="4249650"/>
          </a:xfrm>
          <a:prstGeom prst="rect">
            <a:avLst/>
          </a:prstGeom>
          <a:noFill/>
          <a:ln>
            <a:noFill/>
          </a:ln>
        </p:spPr>
      </p:pic>
      <p:sp>
        <p:nvSpPr>
          <p:cNvPr id="336" name="Google Shape;336;p24"/>
          <p:cNvSpPr txBox="1">
            <a:spLocks noGrp="1"/>
          </p:cNvSpPr>
          <p:nvPr>
            <p:ph type="sldNum" idx="12"/>
          </p:nvPr>
        </p:nvSpPr>
        <p:spPr>
          <a:xfrm>
            <a:off x="11298195" y="617558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342</a:t>
            </a:fld>
            <a:endParaRPr/>
          </a:p>
        </p:txBody>
      </p:sp>
    </p:spTree>
    <p:extLst>
      <p:ext uri="{BB962C8B-B14F-4D97-AF65-F5344CB8AC3E}">
        <p14:creationId xmlns:p14="http://schemas.microsoft.com/office/powerpoint/2010/main" val="30573096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25"/>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Example: Parsing with PCFG</a:t>
            </a:r>
            <a:endParaRPr sz="4400" b="0" i="0" u="none" strike="noStrike" cap="none">
              <a:solidFill>
                <a:srgbClr val="75114A"/>
              </a:solidFill>
              <a:latin typeface="Calibri"/>
              <a:ea typeface="Calibri"/>
              <a:cs typeface="Calibri"/>
              <a:sym typeface="Calibri"/>
            </a:endParaRPr>
          </a:p>
        </p:txBody>
      </p:sp>
      <p:sp>
        <p:nvSpPr>
          <p:cNvPr id="343" name="Google Shape;343;p25"/>
          <p:cNvSpPr txBox="1">
            <a:spLocks noGrp="1"/>
          </p:cNvSpPr>
          <p:nvPr>
            <p:ph type="body" idx="1"/>
          </p:nvPr>
        </p:nvSpPr>
        <p:spPr>
          <a:xfrm>
            <a:off x="838200" y="1340768"/>
            <a:ext cx="10515600" cy="4392488"/>
          </a:xfrm>
          <a:prstGeom prst="rect">
            <a:avLst/>
          </a:prstGeom>
          <a:noFill/>
          <a:ln>
            <a:noFill/>
          </a:ln>
        </p:spPr>
        <p:txBody>
          <a:bodyPr spcFirstLastPara="1" wrap="square" lIns="91425" tIns="91425" rIns="91425" bIns="91425" anchor="t" anchorCtr="0">
            <a:noAutofit/>
          </a:bodyPr>
          <a:lstStyle/>
          <a:p>
            <a:pPr marL="342900" marR="0" lvl="0" indent="-215900" algn="l" rtl="0">
              <a:lnSpc>
                <a:spcPct val="90000"/>
              </a:lnSpc>
              <a:spcBef>
                <a:spcPts val="4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Tree 1</a:t>
            </a:r>
            <a:endParaRPr sz="2400" b="0" i="0" u="none" strike="noStrike" cap="none">
              <a:solidFill>
                <a:srgbClr val="3F3F3F"/>
              </a:solidFill>
              <a:latin typeface="Calibri"/>
              <a:ea typeface="Calibri"/>
              <a:cs typeface="Calibri"/>
              <a:sym typeface="Calibri"/>
            </a:endParaRPr>
          </a:p>
          <a:p>
            <a:pPr marL="342900" marR="0" lvl="0" indent="-215900" algn="l" rtl="0">
              <a:lnSpc>
                <a:spcPct val="90000"/>
              </a:lnSpc>
              <a:spcBef>
                <a:spcPts val="400"/>
              </a:spcBef>
              <a:spcAft>
                <a:spcPts val="0"/>
              </a:spcAft>
              <a:buClr>
                <a:srgbClr val="3F3F3F"/>
              </a:buClr>
              <a:buSzPts val="2800"/>
              <a:buFont typeface="Arial"/>
              <a:buNone/>
            </a:pPr>
            <a:endParaRPr sz="2400" b="0" i="1" u="none" strike="noStrike" cap="none">
              <a:solidFill>
                <a:srgbClr val="3F3F3F"/>
              </a:solidFill>
              <a:latin typeface="Calibri"/>
              <a:ea typeface="Calibri"/>
              <a:cs typeface="Calibri"/>
              <a:sym typeface="Calibri"/>
            </a:endParaRPr>
          </a:p>
          <a:p>
            <a:pPr marL="342900" marR="0" lvl="0" indent="-215900" algn="l" rtl="0">
              <a:lnSpc>
                <a:spcPct val="90000"/>
              </a:lnSpc>
              <a:spcBef>
                <a:spcPts val="400"/>
              </a:spcBef>
              <a:spcAft>
                <a:spcPts val="0"/>
              </a:spcAft>
              <a:buClr>
                <a:srgbClr val="3F3F3F"/>
              </a:buClr>
              <a:buSzPts val="2800"/>
              <a:buFont typeface="Arial"/>
              <a:buNone/>
            </a:pPr>
            <a:endParaRPr sz="2400" b="0" i="1" u="none" strike="noStrike" cap="none">
              <a:solidFill>
                <a:srgbClr val="3F3F3F"/>
              </a:solidFill>
              <a:latin typeface="Calibri"/>
              <a:ea typeface="Calibri"/>
              <a:cs typeface="Calibri"/>
              <a:sym typeface="Calibri"/>
            </a:endParaRPr>
          </a:p>
          <a:p>
            <a:pPr marL="342900" marR="0" lvl="0" indent="-215900" algn="l" rtl="0">
              <a:lnSpc>
                <a:spcPct val="90000"/>
              </a:lnSpc>
              <a:spcBef>
                <a:spcPts val="400"/>
              </a:spcBef>
              <a:spcAft>
                <a:spcPts val="0"/>
              </a:spcAft>
              <a:buClr>
                <a:srgbClr val="3F3F3F"/>
              </a:buClr>
              <a:buSzPts val="2800"/>
              <a:buFont typeface="Arial"/>
              <a:buNone/>
            </a:pPr>
            <a:endParaRPr sz="2400" b="0" i="1" u="none" strike="noStrike" cap="none">
              <a:solidFill>
                <a:srgbClr val="3F3F3F"/>
              </a:solidFill>
              <a:latin typeface="Calibri"/>
              <a:ea typeface="Calibri"/>
              <a:cs typeface="Calibri"/>
              <a:sym typeface="Calibri"/>
            </a:endParaRPr>
          </a:p>
          <a:p>
            <a:pPr marL="342900" marR="0" lvl="0" indent="-215900" algn="l" rtl="0">
              <a:lnSpc>
                <a:spcPct val="90000"/>
              </a:lnSpc>
              <a:spcBef>
                <a:spcPts val="400"/>
              </a:spcBef>
              <a:spcAft>
                <a:spcPts val="0"/>
              </a:spcAft>
              <a:buClr>
                <a:srgbClr val="3F3F3F"/>
              </a:buClr>
              <a:buSzPts val="2800"/>
              <a:buFont typeface="Arial"/>
              <a:buNone/>
            </a:pPr>
            <a:endParaRPr sz="2400" b="0" i="1" u="none" strike="noStrike" cap="none">
              <a:solidFill>
                <a:srgbClr val="3F3F3F"/>
              </a:solidFill>
              <a:latin typeface="Calibri"/>
              <a:ea typeface="Calibri"/>
              <a:cs typeface="Calibri"/>
              <a:sym typeface="Calibri"/>
            </a:endParaRPr>
          </a:p>
          <a:p>
            <a:pPr marL="342900" marR="0" lvl="0" indent="-215900" algn="l" rtl="0">
              <a:lnSpc>
                <a:spcPct val="90000"/>
              </a:lnSpc>
              <a:spcBef>
                <a:spcPts val="400"/>
              </a:spcBef>
              <a:spcAft>
                <a:spcPts val="0"/>
              </a:spcAft>
              <a:buClr>
                <a:srgbClr val="3F3F3F"/>
              </a:buClr>
              <a:buSzPts val="2800"/>
              <a:buFont typeface="Arial"/>
              <a:buNone/>
            </a:pPr>
            <a:endParaRPr sz="2400" b="0" i="1" u="none" strike="noStrike" cap="none">
              <a:solidFill>
                <a:srgbClr val="3F3F3F"/>
              </a:solidFill>
              <a:latin typeface="Calibri"/>
              <a:ea typeface="Calibri"/>
              <a:cs typeface="Calibri"/>
              <a:sym typeface="Calibri"/>
            </a:endParaRPr>
          </a:p>
          <a:p>
            <a:pPr marL="342900" marR="0" lvl="0" indent="-215900" algn="l" rtl="0">
              <a:lnSpc>
                <a:spcPct val="90000"/>
              </a:lnSpc>
              <a:spcBef>
                <a:spcPts val="400"/>
              </a:spcBef>
              <a:spcAft>
                <a:spcPts val="0"/>
              </a:spcAft>
              <a:buClr>
                <a:srgbClr val="3F3F3F"/>
              </a:buClr>
              <a:buSzPts val="2800"/>
              <a:buFont typeface="Arial"/>
              <a:buNone/>
            </a:pPr>
            <a:endParaRPr sz="2400" b="1"/>
          </a:p>
          <a:p>
            <a:pPr marL="342900" marR="0" lvl="0" indent="-215900" algn="l" rtl="0">
              <a:lnSpc>
                <a:spcPct val="90000"/>
              </a:lnSpc>
              <a:spcBef>
                <a:spcPts val="400"/>
              </a:spcBef>
              <a:spcAft>
                <a:spcPts val="0"/>
              </a:spcAft>
              <a:buClr>
                <a:srgbClr val="3F3F3F"/>
              </a:buClr>
              <a:buSzPts val="2800"/>
              <a:buFont typeface="Arial"/>
              <a:buNone/>
            </a:pPr>
            <a:r>
              <a:rPr lang="en-US" sz="2400" b="1" i="0" u="none" strike="noStrike" cap="none">
                <a:solidFill>
                  <a:srgbClr val="3F3F3F"/>
                </a:solidFill>
                <a:latin typeface="Calibri"/>
                <a:ea typeface="Calibri"/>
                <a:cs typeface="Calibri"/>
                <a:sym typeface="Calibri"/>
              </a:rPr>
              <a:t>P(Tree 1)</a:t>
            </a:r>
            <a:r>
              <a:rPr lang="en-US" sz="2400" b="1"/>
              <a:t>	</a:t>
            </a:r>
            <a:r>
              <a:rPr lang="en-US" sz="2400" b="1" i="0" u="none" strike="noStrike" cap="none">
                <a:solidFill>
                  <a:srgbClr val="3F3F3F"/>
                </a:solidFill>
                <a:latin typeface="Calibri"/>
                <a:ea typeface="Calibri"/>
                <a:cs typeface="Calibri"/>
                <a:sym typeface="Calibri"/>
              </a:rPr>
              <a:t>= 0.2 × 0.5 × 0.1 × 0.05 × 0.45 × 0.95 × 1.0 × 1.0 × 1.0 × 1.0 × 1.0</a:t>
            </a:r>
            <a:endParaRPr sz="2400" b="1"/>
          </a:p>
          <a:p>
            <a:pPr marL="0" marR="0" lvl="0" indent="0" algn="l" rtl="0">
              <a:lnSpc>
                <a:spcPct val="90000"/>
              </a:lnSpc>
              <a:spcBef>
                <a:spcPts val="400"/>
              </a:spcBef>
              <a:spcAft>
                <a:spcPts val="0"/>
              </a:spcAft>
              <a:buClr>
                <a:srgbClr val="3F3F3F"/>
              </a:buClr>
              <a:buSzPts val="2800"/>
              <a:buFont typeface="Arial"/>
              <a:buNone/>
            </a:pPr>
            <a:r>
              <a:rPr lang="en-US" sz="2400" b="1"/>
              <a:t>                    </a:t>
            </a:r>
            <a:r>
              <a:rPr lang="en-US" sz="2400" b="1" i="0" u="none" strike="noStrike" cap="none">
                <a:solidFill>
                  <a:srgbClr val="3F3F3F"/>
                </a:solidFill>
                <a:latin typeface="Calibri"/>
                <a:ea typeface="Calibri"/>
                <a:cs typeface="Calibri"/>
                <a:sym typeface="Calibri"/>
              </a:rPr>
              <a:t>= 0.00021</a:t>
            </a:r>
            <a:endParaRPr sz="2400" b="1" i="0" u="none" strike="noStrike" cap="none">
              <a:solidFill>
                <a:srgbClr val="3F3F3F"/>
              </a:solidFill>
              <a:latin typeface="Calibri"/>
              <a:ea typeface="Calibri"/>
              <a:cs typeface="Calibri"/>
              <a:sym typeface="Calibri"/>
            </a:endParaRPr>
          </a:p>
          <a:p>
            <a:pPr marL="342900" marR="0" lvl="0" indent="-215900" algn="l" rtl="0">
              <a:lnSpc>
                <a:spcPct val="90000"/>
              </a:lnSpc>
              <a:spcBef>
                <a:spcPts val="400"/>
              </a:spcBef>
              <a:spcAft>
                <a:spcPts val="0"/>
              </a:spcAft>
              <a:buClr>
                <a:srgbClr val="3F3F3F"/>
              </a:buClr>
              <a:buSzPts val="2800"/>
              <a:buFont typeface="Arial"/>
              <a:buNone/>
            </a:pPr>
            <a:r>
              <a:rPr lang="en-US" sz="2400" b="0" i="0" u="none" strike="noStrike" cap="none">
                <a:solidFill>
                  <a:srgbClr val="FF0000"/>
                </a:solidFill>
                <a:latin typeface="Calibri"/>
                <a:ea typeface="Calibri"/>
                <a:cs typeface="Calibri"/>
                <a:sym typeface="Calibri"/>
              </a:rPr>
              <a:t>Exercise: Tree 2</a:t>
            </a:r>
            <a:endParaRPr sz="2400" b="0" i="0" u="none" strike="noStrike" cap="none">
              <a:solidFill>
                <a:srgbClr val="FF0000"/>
              </a:solidFill>
              <a:latin typeface="Calibri"/>
              <a:ea typeface="Calibri"/>
              <a:cs typeface="Calibri"/>
              <a:sym typeface="Calibri"/>
            </a:endParaRPr>
          </a:p>
        </p:txBody>
      </p:sp>
      <p:graphicFrame>
        <p:nvGraphicFramePr>
          <p:cNvPr id="344" name="Google Shape;344;p25"/>
          <p:cNvGraphicFramePr/>
          <p:nvPr/>
        </p:nvGraphicFramePr>
        <p:xfrm>
          <a:off x="2207568" y="1515726"/>
          <a:ext cx="3000000" cy="3000000"/>
        </p:xfrm>
        <a:graphic>
          <a:graphicData uri="http://schemas.openxmlformats.org/drawingml/2006/table">
            <a:tbl>
              <a:tblPr>
                <a:noFill/>
              </a:tblPr>
              <a:tblGrid>
                <a:gridCol w="2617625">
                  <a:extLst>
                    <a:ext uri="{9D8B030D-6E8A-4147-A177-3AD203B41FA5}">
                      <a16:colId xmlns:a16="http://schemas.microsoft.com/office/drawing/2014/main" val="20000"/>
                    </a:ext>
                  </a:extLst>
                </a:gridCol>
                <a:gridCol w="1382400">
                  <a:extLst>
                    <a:ext uri="{9D8B030D-6E8A-4147-A177-3AD203B41FA5}">
                      <a16:colId xmlns:a16="http://schemas.microsoft.com/office/drawing/2014/main" val="20001"/>
                    </a:ext>
                  </a:extLst>
                </a:gridCol>
                <a:gridCol w="2672625">
                  <a:extLst>
                    <a:ext uri="{9D8B030D-6E8A-4147-A177-3AD203B41FA5}">
                      <a16:colId xmlns:a16="http://schemas.microsoft.com/office/drawing/2014/main" val="20002"/>
                    </a:ext>
                  </a:extLst>
                </a:gridCol>
                <a:gridCol w="1437400">
                  <a:extLst>
                    <a:ext uri="{9D8B030D-6E8A-4147-A177-3AD203B41FA5}">
                      <a16:colId xmlns:a16="http://schemas.microsoft.com/office/drawing/2014/main" val="20003"/>
                    </a:ext>
                  </a:extLst>
                </a:gridCol>
              </a:tblGrid>
              <a:tr h="381000">
                <a:tc>
                  <a:txBody>
                    <a:bodyPr/>
                    <a:lstStyle/>
                    <a:p>
                      <a:pPr marL="139700" marR="139700" lvl="0" indent="0" algn="l" rtl="0">
                        <a:lnSpc>
                          <a:spcPct val="115000"/>
                        </a:lnSpc>
                        <a:spcBef>
                          <a:spcPts val="0"/>
                        </a:spcBef>
                        <a:spcAft>
                          <a:spcPts val="0"/>
                        </a:spcAft>
                        <a:buClr>
                          <a:srgbClr val="000000"/>
                        </a:buClr>
                        <a:buSzPts val="1400"/>
                        <a:buFont typeface="Arial"/>
                        <a:buNone/>
                      </a:pPr>
                      <a:r>
                        <a:rPr lang="en-US" sz="1800" u="none" strike="noStrike" cap="none">
                          <a:latin typeface="Calibri"/>
                          <a:ea typeface="Calibri"/>
                          <a:cs typeface="Calibri"/>
                          <a:sym typeface="Calibri"/>
                        </a:rPr>
                        <a:t>S → Aux NP VP</a:t>
                      </a:r>
                      <a:endParaRPr sz="1800" u="none" strike="noStrike" cap="none">
                        <a:latin typeface="Calibri"/>
                        <a:ea typeface="Calibri"/>
                        <a:cs typeface="Calibri"/>
                        <a:sym typeface="Calibri"/>
                      </a:endParaRPr>
                    </a:p>
                  </a:txBody>
                  <a:tcPr marL="55875" marR="381000" marT="55875" marB="55875"/>
                </a:tc>
                <a:tc>
                  <a:txBody>
                    <a:bodyPr/>
                    <a:lstStyle/>
                    <a:p>
                      <a:pPr marL="139700" marR="139700" lvl="0" indent="0" algn="ctr" rtl="0">
                        <a:lnSpc>
                          <a:spcPct val="115000"/>
                        </a:lnSpc>
                        <a:spcBef>
                          <a:spcPts val="0"/>
                        </a:spcBef>
                        <a:spcAft>
                          <a:spcPts val="0"/>
                        </a:spcAft>
                        <a:buClr>
                          <a:srgbClr val="000000"/>
                        </a:buClr>
                        <a:buSzPts val="1400"/>
                        <a:buFont typeface="Arial"/>
                        <a:buNone/>
                      </a:pPr>
                      <a:r>
                        <a:rPr lang="en-US" sz="1800" u="none" strike="noStrike" cap="none">
                          <a:latin typeface="Calibri"/>
                          <a:ea typeface="Calibri"/>
                          <a:cs typeface="Calibri"/>
                          <a:sym typeface="Calibri"/>
                        </a:rPr>
                        <a:t>0.20</a:t>
                      </a:r>
                      <a:endParaRPr sz="1800" u="none" strike="noStrike" cap="none">
                        <a:latin typeface="Calibri"/>
                        <a:ea typeface="Calibri"/>
                        <a:cs typeface="Calibri"/>
                        <a:sym typeface="Calibri"/>
                      </a:endParaRPr>
                    </a:p>
                  </a:txBody>
                  <a:tcPr marL="55875" marR="381000" marT="55875" marB="55875"/>
                </a:tc>
                <a:tc>
                  <a:txBody>
                    <a:bodyPr/>
                    <a:lstStyle/>
                    <a:p>
                      <a:pPr marL="139700" marR="139700" lvl="0" indent="0" algn="l" rtl="0">
                        <a:lnSpc>
                          <a:spcPct val="115000"/>
                        </a:lnSpc>
                        <a:spcBef>
                          <a:spcPts val="0"/>
                        </a:spcBef>
                        <a:spcAft>
                          <a:spcPts val="0"/>
                        </a:spcAft>
                        <a:buClr>
                          <a:srgbClr val="000000"/>
                        </a:buClr>
                        <a:buSzPts val="1400"/>
                        <a:buFont typeface="Arial"/>
                        <a:buNone/>
                      </a:pPr>
                      <a:r>
                        <a:rPr lang="en-US" sz="1800" u="none" strike="noStrike" cap="none">
                          <a:latin typeface="Calibri"/>
                          <a:ea typeface="Calibri"/>
                          <a:cs typeface="Calibri"/>
                          <a:sym typeface="Calibri"/>
                        </a:rPr>
                        <a:t>Aux → can</a:t>
                      </a:r>
                      <a:endParaRPr sz="1800" u="none" strike="noStrike" cap="none">
                        <a:latin typeface="Calibri"/>
                        <a:ea typeface="Calibri"/>
                        <a:cs typeface="Calibri"/>
                        <a:sym typeface="Calibri"/>
                      </a:endParaRPr>
                    </a:p>
                  </a:txBody>
                  <a:tcPr marL="55875" marR="381000" marT="55875" marB="55875"/>
                </a:tc>
                <a:tc>
                  <a:txBody>
                    <a:bodyPr/>
                    <a:lstStyle/>
                    <a:p>
                      <a:pPr marL="139700" marR="139700" lvl="0" indent="0" algn="ctr" rtl="0">
                        <a:lnSpc>
                          <a:spcPct val="115000"/>
                        </a:lnSpc>
                        <a:spcBef>
                          <a:spcPts val="0"/>
                        </a:spcBef>
                        <a:spcAft>
                          <a:spcPts val="0"/>
                        </a:spcAft>
                        <a:buClr>
                          <a:srgbClr val="000000"/>
                        </a:buClr>
                        <a:buSzPts val="1400"/>
                        <a:buFont typeface="Arial"/>
                        <a:buNone/>
                      </a:pPr>
                      <a:r>
                        <a:rPr lang="en-US" sz="1800" u="none" strike="noStrike" cap="none">
                          <a:latin typeface="Calibri"/>
                          <a:ea typeface="Calibri"/>
                          <a:cs typeface="Calibri"/>
                          <a:sym typeface="Calibri"/>
                        </a:rPr>
                        <a:t>1.00</a:t>
                      </a:r>
                      <a:endParaRPr sz="1800" u="none" strike="noStrike" cap="none">
                        <a:latin typeface="Calibri"/>
                        <a:ea typeface="Calibri"/>
                        <a:cs typeface="Calibri"/>
                        <a:sym typeface="Calibri"/>
                      </a:endParaRPr>
                    </a:p>
                  </a:txBody>
                  <a:tcPr marL="55875" marR="381000" marT="55875" marB="55875"/>
                </a:tc>
                <a:extLst>
                  <a:ext uri="{0D108BD9-81ED-4DB2-BD59-A6C34878D82A}">
                    <a16:rowId xmlns:a16="http://schemas.microsoft.com/office/drawing/2014/main" val="10000"/>
                  </a:ext>
                </a:extLst>
              </a:tr>
              <a:tr h="381000">
                <a:tc>
                  <a:txBody>
                    <a:bodyPr/>
                    <a:lstStyle/>
                    <a:p>
                      <a:pPr marL="139700" marR="139700" lvl="0" indent="0" algn="l" rtl="0">
                        <a:lnSpc>
                          <a:spcPct val="115000"/>
                        </a:lnSpc>
                        <a:spcBef>
                          <a:spcPts val="0"/>
                        </a:spcBef>
                        <a:spcAft>
                          <a:spcPts val="0"/>
                        </a:spcAft>
                        <a:buClr>
                          <a:srgbClr val="000000"/>
                        </a:buClr>
                        <a:buSzPts val="1400"/>
                        <a:buFont typeface="Arial"/>
                        <a:buNone/>
                      </a:pPr>
                      <a:r>
                        <a:rPr lang="en-US" sz="1800" u="none" strike="noStrike" cap="none">
                          <a:latin typeface="Calibri"/>
                          <a:ea typeface="Calibri"/>
                          <a:cs typeface="Calibri"/>
                          <a:sym typeface="Calibri"/>
                        </a:rPr>
                        <a:t>NP → Pro</a:t>
                      </a:r>
                      <a:endParaRPr sz="1800" u="none" strike="noStrike" cap="none">
                        <a:latin typeface="Calibri"/>
                        <a:ea typeface="Calibri"/>
                        <a:cs typeface="Calibri"/>
                        <a:sym typeface="Calibri"/>
                      </a:endParaRPr>
                    </a:p>
                  </a:txBody>
                  <a:tcPr marL="55875" marR="381000" marT="55875" marB="55875"/>
                </a:tc>
                <a:tc>
                  <a:txBody>
                    <a:bodyPr/>
                    <a:lstStyle/>
                    <a:p>
                      <a:pPr marL="139700" marR="139700" lvl="0" indent="0" algn="ctr" rtl="0">
                        <a:lnSpc>
                          <a:spcPct val="115000"/>
                        </a:lnSpc>
                        <a:spcBef>
                          <a:spcPts val="0"/>
                        </a:spcBef>
                        <a:spcAft>
                          <a:spcPts val="0"/>
                        </a:spcAft>
                        <a:buClr>
                          <a:srgbClr val="000000"/>
                        </a:buClr>
                        <a:buSzPts val="1400"/>
                        <a:buFont typeface="Arial"/>
                        <a:buNone/>
                      </a:pPr>
                      <a:r>
                        <a:rPr lang="en-US" sz="1800" u="none" strike="noStrike" cap="none">
                          <a:latin typeface="Calibri"/>
                          <a:ea typeface="Calibri"/>
                          <a:cs typeface="Calibri"/>
                          <a:sym typeface="Calibri"/>
                        </a:rPr>
                        <a:t>0.50</a:t>
                      </a:r>
                      <a:endParaRPr sz="1800" u="none" strike="noStrike" cap="none">
                        <a:latin typeface="Calibri"/>
                        <a:ea typeface="Calibri"/>
                        <a:cs typeface="Calibri"/>
                        <a:sym typeface="Calibri"/>
                      </a:endParaRPr>
                    </a:p>
                  </a:txBody>
                  <a:tcPr marL="55875" marR="381000" marT="55875" marB="55875"/>
                </a:tc>
                <a:tc>
                  <a:txBody>
                    <a:bodyPr/>
                    <a:lstStyle/>
                    <a:p>
                      <a:pPr marL="139700" marR="139700" lvl="0" indent="0" algn="l" rtl="0">
                        <a:lnSpc>
                          <a:spcPct val="115000"/>
                        </a:lnSpc>
                        <a:spcBef>
                          <a:spcPts val="0"/>
                        </a:spcBef>
                        <a:spcAft>
                          <a:spcPts val="0"/>
                        </a:spcAft>
                        <a:buClr>
                          <a:srgbClr val="000000"/>
                        </a:buClr>
                        <a:buSzPts val="1400"/>
                        <a:buFont typeface="Arial"/>
                        <a:buNone/>
                      </a:pPr>
                      <a:r>
                        <a:rPr lang="en-US" sz="1800" u="none" strike="noStrike" cap="none">
                          <a:latin typeface="Calibri"/>
                          <a:ea typeface="Calibri"/>
                          <a:cs typeface="Calibri"/>
                          <a:sym typeface="Calibri"/>
                        </a:rPr>
                        <a:t>Pro → you</a:t>
                      </a:r>
                      <a:endParaRPr sz="1800" u="none" strike="noStrike" cap="none">
                        <a:latin typeface="Calibri"/>
                        <a:ea typeface="Calibri"/>
                        <a:cs typeface="Calibri"/>
                        <a:sym typeface="Calibri"/>
                      </a:endParaRPr>
                    </a:p>
                  </a:txBody>
                  <a:tcPr marL="55875" marR="381000" marT="55875" marB="55875"/>
                </a:tc>
                <a:tc>
                  <a:txBody>
                    <a:bodyPr/>
                    <a:lstStyle/>
                    <a:p>
                      <a:pPr marL="139700" marR="139700" lvl="0" indent="0" algn="ctr" rtl="0">
                        <a:lnSpc>
                          <a:spcPct val="115000"/>
                        </a:lnSpc>
                        <a:spcBef>
                          <a:spcPts val="0"/>
                        </a:spcBef>
                        <a:spcAft>
                          <a:spcPts val="0"/>
                        </a:spcAft>
                        <a:buClr>
                          <a:srgbClr val="000000"/>
                        </a:buClr>
                        <a:buSzPts val="1400"/>
                        <a:buFont typeface="Arial"/>
                        <a:buNone/>
                      </a:pPr>
                      <a:r>
                        <a:rPr lang="en-US" sz="1800" u="none" strike="noStrike" cap="none">
                          <a:latin typeface="Calibri"/>
                          <a:ea typeface="Calibri"/>
                          <a:cs typeface="Calibri"/>
                          <a:sym typeface="Calibri"/>
                        </a:rPr>
                        <a:t>1.00</a:t>
                      </a:r>
                      <a:endParaRPr sz="1800" u="none" strike="noStrike" cap="none">
                        <a:latin typeface="Calibri"/>
                        <a:ea typeface="Calibri"/>
                        <a:cs typeface="Calibri"/>
                        <a:sym typeface="Calibri"/>
                      </a:endParaRPr>
                    </a:p>
                  </a:txBody>
                  <a:tcPr marL="55875" marR="381000" marT="55875" marB="55875"/>
                </a:tc>
                <a:extLst>
                  <a:ext uri="{0D108BD9-81ED-4DB2-BD59-A6C34878D82A}">
                    <a16:rowId xmlns:a16="http://schemas.microsoft.com/office/drawing/2014/main" val="10001"/>
                  </a:ext>
                </a:extLst>
              </a:tr>
              <a:tr h="381000">
                <a:tc>
                  <a:txBody>
                    <a:bodyPr/>
                    <a:lstStyle/>
                    <a:p>
                      <a:pPr marL="139700" marR="139700" lvl="0" indent="0" algn="l" rtl="0">
                        <a:lnSpc>
                          <a:spcPct val="115000"/>
                        </a:lnSpc>
                        <a:spcBef>
                          <a:spcPts val="0"/>
                        </a:spcBef>
                        <a:spcAft>
                          <a:spcPts val="0"/>
                        </a:spcAft>
                        <a:buClr>
                          <a:srgbClr val="000000"/>
                        </a:buClr>
                        <a:buSzPts val="1400"/>
                        <a:buFont typeface="Arial"/>
                        <a:buNone/>
                      </a:pPr>
                      <a:r>
                        <a:rPr lang="en-US" sz="1800" u="none" strike="noStrike" cap="none">
                          <a:latin typeface="Calibri"/>
                          <a:ea typeface="Calibri"/>
                          <a:cs typeface="Calibri"/>
                          <a:sym typeface="Calibri"/>
                        </a:rPr>
                        <a:t>VP → V NP NP</a:t>
                      </a:r>
                      <a:endParaRPr sz="1800" u="none" strike="noStrike" cap="none">
                        <a:latin typeface="Calibri"/>
                        <a:ea typeface="Calibri"/>
                        <a:cs typeface="Calibri"/>
                        <a:sym typeface="Calibri"/>
                      </a:endParaRPr>
                    </a:p>
                  </a:txBody>
                  <a:tcPr marL="55875" marR="381000" marT="55875" marB="55875"/>
                </a:tc>
                <a:tc>
                  <a:txBody>
                    <a:bodyPr/>
                    <a:lstStyle/>
                    <a:p>
                      <a:pPr marL="139700" marR="139700" lvl="0" indent="0" algn="ctr" rtl="0">
                        <a:lnSpc>
                          <a:spcPct val="115000"/>
                        </a:lnSpc>
                        <a:spcBef>
                          <a:spcPts val="0"/>
                        </a:spcBef>
                        <a:spcAft>
                          <a:spcPts val="0"/>
                        </a:spcAft>
                        <a:buClr>
                          <a:srgbClr val="000000"/>
                        </a:buClr>
                        <a:buSzPts val="1400"/>
                        <a:buFont typeface="Arial"/>
                        <a:buNone/>
                      </a:pPr>
                      <a:r>
                        <a:rPr lang="en-US" sz="1800" u="none" strike="noStrike" cap="none">
                          <a:latin typeface="Calibri"/>
                          <a:ea typeface="Calibri"/>
                          <a:cs typeface="Calibri"/>
                          <a:sym typeface="Calibri"/>
                        </a:rPr>
                        <a:t>0.10</a:t>
                      </a:r>
                      <a:endParaRPr sz="1800" u="none" strike="noStrike" cap="none">
                        <a:latin typeface="Calibri"/>
                        <a:ea typeface="Calibri"/>
                        <a:cs typeface="Calibri"/>
                        <a:sym typeface="Calibri"/>
                      </a:endParaRPr>
                    </a:p>
                  </a:txBody>
                  <a:tcPr marL="55875" marR="381000" marT="55875" marB="55875"/>
                </a:tc>
                <a:tc>
                  <a:txBody>
                    <a:bodyPr/>
                    <a:lstStyle/>
                    <a:p>
                      <a:pPr marL="139700" marR="139700" lvl="0" indent="0" algn="l" rtl="0">
                        <a:lnSpc>
                          <a:spcPct val="115000"/>
                        </a:lnSpc>
                        <a:spcBef>
                          <a:spcPts val="0"/>
                        </a:spcBef>
                        <a:spcAft>
                          <a:spcPts val="0"/>
                        </a:spcAft>
                        <a:buClr>
                          <a:srgbClr val="000000"/>
                        </a:buClr>
                        <a:buSzPts val="1400"/>
                        <a:buFont typeface="Arial"/>
                        <a:buNone/>
                      </a:pPr>
                      <a:r>
                        <a:rPr lang="en-US" sz="1800" u="none" strike="noStrike" cap="none">
                          <a:latin typeface="Calibri"/>
                          <a:ea typeface="Calibri"/>
                          <a:cs typeface="Calibri"/>
                          <a:sym typeface="Calibri"/>
                        </a:rPr>
                        <a:t>V → book</a:t>
                      </a:r>
                      <a:endParaRPr sz="1800" u="none" strike="noStrike" cap="none">
                        <a:latin typeface="Calibri"/>
                        <a:ea typeface="Calibri"/>
                        <a:cs typeface="Calibri"/>
                        <a:sym typeface="Calibri"/>
                      </a:endParaRPr>
                    </a:p>
                  </a:txBody>
                  <a:tcPr marL="55875" marR="381000" marT="55875" marB="55875"/>
                </a:tc>
                <a:tc>
                  <a:txBody>
                    <a:bodyPr/>
                    <a:lstStyle/>
                    <a:p>
                      <a:pPr marL="139700" marR="139700" lvl="0" indent="0" algn="ctr" rtl="0">
                        <a:lnSpc>
                          <a:spcPct val="115000"/>
                        </a:lnSpc>
                        <a:spcBef>
                          <a:spcPts val="0"/>
                        </a:spcBef>
                        <a:spcAft>
                          <a:spcPts val="0"/>
                        </a:spcAft>
                        <a:buClr>
                          <a:srgbClr val="000000"/>
                        </a:buClr>
                        <a:buSzPts val="1400"/>
                        <a:buFont typeface="Arial"/>
                        <a:buNone/>
                      </a:pPr>
                      <a:r>
                        <a:rPr lang="en-US" sz="1800" u="none" strike="noStrike" cap="none">
                          <a:latin typeface="Calibri"/>
                          <a:ea typeface="Calibri"/>
                          <a:cs typeface="Calibri"/>
                          <a:sym typeface="Calibri"/>
                        </a:rPr>
                        <a:t>1.00</a:t>
                      </a:r>
                      <a:endParaRPr sz="1800" u="none" strike="noStrike" cap="none">
                        <a:latin typeface="Calibri"/>
                        <a:ea typeface="Calibri"/>
                        <a:cs typeface="Calibri"/>
                        <a:sym typeface="Calibri"/>
                      </a:endParaRPr>
                    </a:p>
                  </a:txBody>
                  <a:tcPr marL="55875" marR="381000" marT="55875" marB="55875"/>
                </a:tc>
                <a:extLst>
                  <a:ext uri="{0D108BD9-81ED-4DB2-BD59-A6C34878D82A}">
                    <a16:rowId xmlns:a16="http://schemas.microsoft.com/office/drawing/2014/main" val="10002"/>
                  </a:ext>
                </a:extLst>
              </a:tr>
              <a:tr h="381000">
                <a:tc>
                  <a:txBody>
                    <a:bodyPr/>
                    <a:lstStyle/>
                    <a:p>
                      <a:pPr marL="139700" marR="139700" lvl="0" indent="0" algn="l" rtl="0">
                        <a:lnSpc>
                          <a:spcPct val="115000"/>
                        </a:lnSpc>
                        <a:spcBef>
                          <a:spcPts val="0"/>
                        </a:spcBef>
                        <a:spcAft>
                          <a:spcPts val="0"/>
                        </a:spcAft>
                        <a:buClr>
                          <a:srgbClr val="000000"/>
                        </a:buClr>
                        <a:buSzPts val="1400"/>
                        <a:buFont typeface="Arial"/>
                        <a:buNone/>
                      </a:pPr>
                      <a:r>
                        <a:rPr lang="en-US" sz="1800" u="none" strike="noStrike" cap="none">
                          <a:latin typeface="Calibri"/>
                          <a:ea typeface="Calibri"/>
                          <a:cs typeface="Calibri"/>
                          <a:sym typeface="Calibri"/>
                        </a:rPr>
                        <a:t>NP → Nom</a:t>
                      </a:r>
                      <a:endParaRPr sz="1800" u="none" strike="noStrike" cap="none">
                        <a:latin typeface="Calibri"/>
                        <a:ea typeface="Calibri"/>
                        <a:cs typeface="Calibri"/>
                        <a:sym typeface="Calibri"/>
                      </a:endParaRPr>
                    </a:p>
                  </a:txBody>
                  <a:tcPr marL="55875" marR="381000" marT="55875" marB="55875"/>
                </a:tc>
                <a:tc>
                  <a:txBody>
                    <a:bodyPr/>
                    <a:lstStyle/>
                    <a:p>
                      <a:pPr marL="139700" marR="139700" lvl="0" indent="0" algn="ctr" rtl="0">
                        <a:lnSpc>
                          <a:spcPct val="115000"/>
                        </a:lnSpc>
                        <a:spcBef>
                          <a:spcPts val="0"/>
                        </a:spcBef>
                        <a:spcAft>
                          <a:spcPts val="0"/>
                        </a:spcAft>
                        <a:buClr>
                          <a:srgbClr val="000000"/>
                        </a:buClr>
                        <a:buSzPts val="1400"/>
                        <a:buFont typeface="Arial"/>
                        <a:buNone/>
                      </a:pPr>
                      <a:r>
                        <a:rPr lang="en-US" sz="1800" u="none" strike="noStrike" cap="none">
                          <a:latin typeface="Calibri"/>
                          <a:ea typeface="Calibri"/>
                          <a:cs typeface="Calibri"/>
                          <a:sym typeface="Calibri"/>
                        </a:rPr>
                        <a:t>0.05</a:t>
                      </a:r>
                      <a:endParaRPr sz="1800" u="none" strike="noStrike" cap="none">
                        <a:latin typeface="Calibri"/>
                        <a:ea typeface="Calibri"/>
                        <a:cs typeface="Calibri"/>
                        <a:sym typeface="Calibri"/>
                      </a:endParaRPr>
                    </a:p>
                  </a:txBody>
                  <a:tcPr marL="55875" marR="381000" marT="55875" marB="55875"/>
                </a:tc>
                <a:tc>
                  <a:txBody>
                    <a:bodyPr/>
                    <a:lstStyle/>
                    <a:p>
                      <a:pPr marL="139700" marR="139700" lvl="0" indent="0" algn="l" rtl="0">
                        <a:lnSpc>
                          <a:spcPct val="115000"/>
                        </a:lnSpc>
                        <a:spcBef>
                          <a:spcPts val="0"/>
                        </a:spcBef>
                        <a:spcAft>
                          <a:spcPts val="0"/>
                        </a:spcAft>
                        <a:buClr>
                          <a:srgbClr val="000000"/>
                        </a:buClr>
                        <a:buSzPts val="1400"/>
                        <a:buFont typeface="Arial"/>
                        <a:buNone/>
                      </a:pPr>
                      <a:r>
                        <a:rPr lang="en-US" sz="1800" u="none" strike="noStrike" cap="none">
                          <a:latin typeface="Calibri"/>
                          <a:ea typeface="Calibri"/>
                          <a:cs typeface="Calibri"/>
                          <a:sym typeface="Calibri"/>
                        </a:rPr>
                        <a:t>PN → Lufthansa</a:t>
                      </a:r>
                      <a:endParaRPr sz="1800" u="none" strike="noStrike" cap="none">
                        <a:latin typeface="Calibri"/>
                        <a:ea typeface="Calibri"/>
                        <a:cs typeface="Calibri"/>
                        <a:sym typeface="Calibri"/>
                      </a:endParaRPr>
                    </a:p>
                  </a:txBody>
                  <a:tcPr marL="55875" marR="381000" marT="55875" marB="55875"/>
                </a:tc>
                <a:tc>
                  <a:txBody>
                    <a:bodyPr/>
                    <a:lstStyle/>
                    <a:p>
                      <a:pPr marL="139700" marR="139700" lvl="0" indent="0" algn="ctr" rtl="0">
                        <a:lnSpc>
                          <a:spcPct val="115000"/>
                        </a:lnSpc>
                        <a:spcBef>
                          <a:spcPts val="0"/>
                        </a:spcBef>
                        <a:spcAft>
                          <a:spcPts val="0"/>
                        </a:spcAft>
                        <a:buClr>
                          <a:srgbClr val="000000"/>
                        </a:buClr>
                        <a:buSzPts val="1400"/>
                        <a:buFont typeface="Arial"/>
                        <a:buNone/>
                      </a:pPr>
                      <a:r>
                        <a:rPr lang="en-US" sz="1800" u="none" strike="noStrike" cap="none">
                          <a:latin typeface="Calibri"/>
                          <a:ea typeface="Calibri"/>
                          <a:cs typeface="Calibri"/>
                          <a:sym typeface="Calibri"/>
                        </a:rPr>
                        <a:t>1.00</a:t>
                      </a:r>
                      <a:endParaRPr sz="1800" u="none" strike="noStrike" cap="none">
                        <a:latin typeface="Calibri"/>
                        <a:ea typeface="Calibri"/>
                        <a:cs typeface="Calibri"/>
                        <a:sym typeface="Calibri"/>
                      </a:endParaRPr>
                    </a:p>
                  </a:txBody>
                  <a:tcPr marL="55875" marR="381000" marT="55875" marB="55875"/>
                </a:tc>
                <a:extLst>
                  <a:ext uri="{0D108BD9-81ED-4DB2-BD59-A6C34878D82A}">
                    <a16:rowId xmlns:a16="http://schemas.microsoft.com/office/drawing/2014/main" val="10003"/>
                  </a:ext>
                </a:extLst>
              </a:tr>
              <a:tr h="381000">
                <a:tc>
                  <a:txBody>
                    <a:bodyPr/>
                    <a:lstStyle/>
                    <a:p>
                      <a:pPr marL="139700" marR="139700" lvl="0" indent="0" algn="l" rtl="0">
                        <a:lnSpc>
                          <a:spcPct val="115000"/>
                        </a:lnSpc>
                        <a:spcBef>
                          <a:spcPts val="0"/>
                        </a:spcBef>
                        <a:spcAft>
                          <a:spcPts val="0"/>
                        </a:spcAft>
                        <a:buClr>
                          <a:srgbClr val="000000"/>
                        </a:buClr>
                        <a:buSzPts val="1400"/>
                        <a:buFont typeface="Arial"/>
                        <a:buNone/>
                      </a:pPr>
                      <a:r>
                        <a:rPr lang="en-US" sz="1800" u="none" strike="noStrike" cap="none">
                          <a:latin typeface="Calibri"/>
                          <a:ea typeface="Calibri"/>
                          <a:cs typeface="Calibri"/>
                          <a:sym typeface="Calibri"/>
                        </a:rPr>
                        <a:t>NP → PN</a:t>
                      </a:r>
                      <a:endParaRPr sz="1800" u="none" strike="noStrike" cap="none">
                        <a:latin typeface="Calibri"/>
                        <a:ea typeface="Calibri"/>
                        <a:cs typeface="Calibri"/>
                        <a:sym typeface="Calibri"/>
                      </a:endParaRPr>
                    </a:p>
                  </a:txBody>
                  <a:tcPr marL="55875" marR="381000" marT="55875" marB="55875"/>
                </a:tc>
                <a:tc>
                  <a:txBody>
                    <a:bodyPr/>
                    <a:lstStyle/>
                    <a:p>
                      <a:pPr marL="139700" marR="139700" lvl="0" indent="0" algn="ctr" rtl="0">
                        <a:lnSpc>
                          <a:spcPct val="115000"/>
                        </a:lnSpc>
                        <a:spcBef>
                          <a:spcPts val="0"/>
                        </a:spcBef>
                        <a:spcAft>
                          <a:spcPts val="0"/>
                        </a:spcAft>
                        <a:buClr>
                          <a:srgbClr val="000000"/>
                        </a:buClr>
                        <a:buSzPts val="1400"/>
                        <a:buFont typeface="Arial"/>
                        <a:buNone/>
                      </a:pPr>
                      <a:r>
                        <a:rPr lang="en-US" sz="1800" u="none" strike="noStrike" cap="none">
                          <a:latin typeface="Calibri"/>
                          <a:ea typeface="Calibri"/>
                          <a:cs typeface="Calibri"/>
                          <a:sym typeface="Calibri"/>
                        </a:rPr>
                        <a:t>0.45</a:t>
                      </a:r>
                      <a:endParaRPr sz="1800" u="none" strike="noStrike" cap="none">
                        <a:latin typeface="Calibri"/>
                        <a:ea typeface="Calibri"/>
                        <a:cs typeface="Calibri"/>
                        <a:sym typeface="Calibri"/>
                      </a:endParaRPr>
                    </a:p>
                  </a:txBody>
                  <a:tcPr marL="55875" marR="381000" marT="55875" marB="55875"/>
                </a:tc>
                <a:tc>
                  <a:txBody>
                    <a:bodyPr/>
                    <a:lstStyle/>
                    <a:p>
                      <a:pPr marL="139700" marR="139700" lvl="0" indent="0" algn="l" rtl="0">
                        <a:lnSpc>
                          <a:spcPct val="115000"/>
                        </a:lnSpc>
                        <a:spcBef>
                          <a:spcPts val="0"/>
                        </a:spcBef>
                        <a:spcAft>
                          <a:spcPts val="0"/>
                        </a:spcAft>
                        <a:buClr>
                          <a:srgbClr val="000000"/>
                        </a:buClr>
                        <a:buSzPts val="1400"/>
                        <a:buFont typeface="Arial"/>
                        <a:buNone/>
                      </a:pPr>
                      <a:r>
                        <a:rPr lang="en-US" sz="1800" u="none" strike="noStrike" cap="none">
                          <a:latin typeface="Calibri"/>
                          <a:ea typeface="Calibri"/>
                          <a:cs typeface="Calibri"/>
                          <a:sym typeface="Calibri"/>
                        </a:rPr>
                        <a:t>N → flights</a:t>
                      </a:r>
                      <a:endParaRPr sz="1800" u="none" strike="noStrike" cap="none">
                        <a:latin typeface="Calibri"/>
                        <a:ea typeface="Calibri"/>
                        <a:cs typeface="Calibri"/>
                        <a:sym typeface="Calibri"/>
                      </a:endParaRPr>
                    </a:p>
                  </a:txBody>
                  <a:tcPr marL="55875" marR="381000" marT="55875" marB="55875"/>
                </a:tc>
                <a:tc>
                  <a:txBody>
                    <a:bodyPr/>
                    <a:lstStyle/>
                    <a:p>
                      <a:pPr marL="139700" marR="139700" lvl="0" indent="0" algn="ctr" rtl="0">
                        <a:lnSpc>
                          <a:spcPct val="115000"/>
                        </a:lnSpc>
                        <a:spcBef>
                          <a:spcPts val="0"/>
                        </a:spcBef>
                        <a:spcAft>
                          <a:spcPts val="0"/>
                        </a:spcAft>
                        <a:buClr>
                          <a:srgbClr val="000000"/>
                        </a:buClr>
                        <a:buSzPts val="1400"/>
                        <a:buFont typeface="Arial"/>
                        <a:buNone/>
                      </a:pPr>
                      <a:r>
                        <a:rPr lang="en-US" sz="1800" u="none" strike="noStrike" cap="none">
                          <a:latin typeface="Calibri"/>
                          <a:ea typeface="Calibri"/>
                          <a:cs typeface="Calibri"/>
                          <a:sym typeface="Calibri"/>
                        </a:rPr>
                        <a:t>1.00</a:t>
                      </a:r>
                      <a:endParaRPr sz="1800" u="none" strike="noStrike" cap="none">
                        <a:latin typeface="Calibri"/>
                        <a:ea typeface="Calibri"/>
                        <a:cs typeface="Calibri"/>
                        <a:sym typeface="Calibri"/>
                      </a:endParaRPr>
                    </a:p>
                  </a:txBody>
                  <a:tcPr marL="55875" marR="381000" marT="55875" marB="55875"/>
                </a:tc>
                <a:extLst>
                  <a:ext uri="{0D108BD9-81ED-4DB2-BD59-A6C34878D82A}">
                    <a16:rowId xmlns:a16="http://schemas.microsoft.com/office/drawing/2014/main" val="10004"/>
                  </a:ext>
                </a:extLst>
              </a:tr>
              <a:tr h="381000">
                <a:tc>
                  <a:txBody>
                    <a:bodyPr/>
                    <a:lstStyle/>
                    <a:p>
                      <a:pPr marL="139700" marR="139700" lvl="0" indent="0" algn="l" rtl="0">
                        <a:lnSpc>
                          <a:spcPct val="115000"/>
                        </a:lnSpc>
                        <a:spcBef>
                          <a:spcPts val="0"/>
                        </a:spcBef>
                        <a:spcAft>
                          <a:spcPts val="0"/>
                        </a:spcAft>
                        <a:buClr>
                          <a:srgbClr val="000000"/>
                        </a:buClr>
                        <a:buSzPts val="1400"/>
                        <a:buFont typeface="Arial"/>
                        <a:buNone/>
                      </a:pPr>
                      <a:r>
                        <a:rPr lang="en-US" sz="1800" u="none" strike="noStrike" cap="none">
                          <a:latin typeface="Calibri"/>
                          <a:ea typeface="Calibri"/>
                          <a:cs typeface="Calibri"/>
                          <a:sym typeface="Calibri"/>
                        </a:rPr>
                        <a:t>Nom → N</a:t>
                      </a:r>
                      <a:endParaRPr sz="1800" u="none" strike="noStrike" cap="none">
                        <a:latin typeface="Calibri"/>
                        <a:ea typeface="Calibri"/>
                        <a:cs typeface="Calibri"/>
                        <a:sym typeface="Calibri"/>
                      </a:endParaRPr>
                    </a:p>
                  </a:txBody>
                  <a:tcPr marL="55875" marR="381000" marT="55875" marB="55875"/>
                </a:tc>
                <a:tc>
                  <a:txBody>
                    <a:bodyPr/>
                    <a:lstStyle/>
                    <a:p>
                      <a:pPr marL="139700" marR="139700" lvl="0" indent="0" algn="ctr" rtl="0">
                        <a:lnSpc>
                          <a:spcPct val="115000"/>
                        </a:lnSpc>
                        <a:spcBef>
                          <a:spcPts val="0"/>
                        </a:spcBef>
                        <a:spcAft>
                          <a:spcPts val="0"/>
                        </a:spcAft>
                        <a:buClr>
                          <a:srgbClr val="000000"/>
                        </a:buClr>
                        <a:buSzPts val="1400"/>
                        <a:buFont typeface="Arial"/>
                        <a:buNone/>
                      </a:pPr>
                      <a:r>
                        <a:rPr lang="en-US" sz="1800" u="none" strike="noStrike" cap="none">
                          <a:latin typeface="Calibri"/>
                          <a:ea typeface="Calibri"/>
                          <a:cs typeface="Calibri"/>
                          <a:sym typeface="Calibri"/>
                        </a:rPr>
                        <a:t>0.95</a:t>
                      </a:r>
                      <a:endParaRPr sz="1800" u="none" strike="noStrike" cap="none">
                        <a:latin typeface="Calibri"/>
                        <a:ea typeface="Calibri"/>
                        <a:cs typeface="Calibri"/>
                        <a:sym typeface="Calibri"/>
                      </a:endParaRPr>
                    </a:p>
                  </a:txBody>
                  <a:tcPr marL="55875" marR="381000" marT="55875" marB="55875"/>
                </a:tc>
                <a:tc>
                  <a:txBody>
                    <a:bodyPr/>
                    <a:lstStyle/>
                    <a:p>
                      <a:pPr marL="0" marR="0" lvl="0" indent="0" algn="l" rtl="0">
                        <a:lnSpc>
                          <a:spcPct val="100000"/>
                        </a:lnSpc>
                        <a:spcBef>
                          <a:spcPts val="0"/>
                        </a:spcBef>
                        <a:spcAft>
                          <a:spcPts val="0"/>
                        </a:spcAft>
                        <a:buClr>
                          <a:srgbClr val="000000"/>
                        </a:buClr>
                        <a:buSzPts val="1400"/>
                        <a:buFont typeface="Arial"/>
                        <a:buNone/>
                      </a:pPr>
                      <a:endParaRPr sz="1800" u="none" strike="noStrike" cap="none">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800" u="none" strike="noStrike" cap="none">
                        <a:latin typeface="Calibri"/>
                        <a:ea typeface="Calibri"/>
                        <a:cs typeface="Calibri"/>
                        <a:sym typeface="Calibri"/>
                      </a:endParaRPr>
                    </a:p>
                  </a:txBody>
                  <a:tcPr marL="91425" marR="91425" marT="91425" marB="91425"/>
                </a:tc>
                <a:extLst>
                  <a:ext uri="{0D108BD9-81ED-4DB2-BD59-A6C34878D82A}">
                    <a16:rowId xmlns:a16="http://schemas.microsoft.com/office/drawing/2014/main" val="10005"/>
                  </a:ext>
                </a:extLst>
              </a:tr>
            </a:tbl>
          </a:graphicData>
        </a:graphic>
      </p:graphicFrame>
      <p:sp>
        <p:nvSpPr>
          <p:cNvPr id="345" name="Google Shape;345;p25"/>
          <p:cNvSpPr txBox="1">
            <a:spLocks noGrp="1"/>
          </p:cNvSpPr>
          <p:nvPr>
            <p:ph type="sldNum" idx="12"/>
          </p:nvPr>
        </p:nvSpPr>
        <p:spPr>
          <a:xfrm>
            <a:off x="11298195" y="617558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343</a:t>
            </a:fld>
            <a:endParaRPr/>
          </a:p>
        </p:txBody>
      </p:sp>
    </p:spTree>
    <p:extLst>
      <p:ext uri="{BB962C8B-B14F-4D97-AF65-F5344CB8AC3E}">
        <p14:creationId xmlns:p14="http://schemas.microsoft.com/office/powerpoint/2010/main" val="42810166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26"/>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Overview</a:t>
            </a:r>
            <a:endParaRPr/>
          </a:p>
        </p:txBody>
      </p:sp>
      <p:sp>
        <p:nvSpPr>
          <p:cNvPr id="351" name="Google Shape;351;p26"/>
          <p:cNvSpPr txBox="1">
            <a:spLocks noGrp="1"/>
          </p:cNvSpPr>
          <p:nvPr>
            <p:ph type="body" idx="1"/>
          </p:nvPr>
        </p:nvSpPr>
        <p:spPr>
          <a:xfrm>
            <a:off x="838200" y="1825625"/>
            <a:ext cx="10515600" cy="381317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Parsing with Probabilistic Context-free Grammars (PCFGs)</a:t>
            </a:r>
            <a:endParaRPr/>
          </a:p>
          <a:p>
            <a:pPr marL="0" marR="0" lvl="0" indent="0" algn="l" rtl="0">
              <a:lnSpc>
                <a:spcPct val="100000"/>
              </a:lnSpc>
              <a:spcBef>
                <a:spcPts val="1000"/>
              </a:spcBef>
              <a:spcAft>
                <a:spcPts val="0"/>
              </a:spcAft>
              <a:buClr>
                <a:srgbClr val="3F3F3F"/>
              </a:buClr>
              <a:buSzPts val="2800"/>
              <a:buFont typeface="Arial"/>
              <a:buNone/>
            </a:pPr>
            <a:r>
              <a:rPr lang="en-US" sz="2400" b="1" i="0" u="none" strike="noStrike" cap="none">
                <a:solidFill>
                  <a:srgbClr val="3F3F3F"/>
                </a:solidFill>
                <a:latin typeface="Calibri"/>
                <a:ea typeface="Calibri"/>
                <a:cs typeface="Calibri"/>
                <a:sym typeface="Calibri"/>
              </a:rPr>
              <a:t>Probabilistic Cocke-Younger-Kasami (CYK) algorithm </a:t>
            </a:r>
            <a:endParaRPr/>
          </a:p>
          <a:p>
            <a:pPr marL="0" marR="0" lvl="0" indent="0" algn="l" rtl="0">
              <a:lnSpc>
                <a:spcPct val="100000"/>
              </a:lnSpc>
              <a:spcBef>
                <a:spcPts val="10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Problems with and solutions for PCFGs</a:t>
            </a:r>
            <a:endParaRPr/>
          </a:p>
          <a:p>
            <a:pPr marL="0" marR="0" lvl="0" indent="0" algn="l" rtl="0">
              <a:lnSpc>
                <a:spcPct val="100000"/>
              </a:lnSpc>
              <a:spcBef>
                <a:spcPts val="10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Comparison of LMs, HMMs and PCFGs</a:t>
            </a:r>
            <a:endParaRPr/>
          </a:p>
          <a:p>
            <a:pPr marL="0" marR="0" lvl="0" indent="0" algn="l" rtl="0">
              <a:lnSpc>
                <a:spcPct val="100000"/>
              </a:lnSpc>
              <a:spcBef>
                <a:spcPts val="10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Summary</a:t>
            </a:r>
            <a:endParaRPr/>
          </a:p>
          <a:p>
            <a:pPr marL="0" marR="0" lvl="0" indent="0" algn="l" rtl="0">
              <a:lnSpc>
                <a:spcPct val="100000"/>
              </a:lnSpc>
              <a:spcBef>
                <a:spcPts val="1000"/>
              </a:spcBef>
              <a:spcAft>
                <a:spcPts val="60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p:txBody>
      </p:sp>
      <p:sp>
        <p:nvSpPr>
          <p:cNvPr id="352" name="Google Shape;352;p26"/>
          <p:cNvSpPr txBox="1">
            <a:spLocks noGrp="1"/>
          </p:cNvSpPr>
          <p:nvPr>
            <p:ph type="sldNum" idx="12"/>
          </p:nvPr>
        </p:nvSpPr>
        <p:spPr>
          <a:xfrm>
            <a:off x="11298195" y="617558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344</a:t>
            </a:fld>
            <a:endParaRPr/>
          </a:p>
        </p:txBody>
      </p:sp>
    </p:spTree>
    <p:extLst>
      <p:ext uri="{BB962C8B-B14F-4D97-AF65-F5344CB8AC3E}">
        <p14:creationId xmlns:p14="http://schemas.microsoft.com/office/powerpoint/2010/main" val="24199156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2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Finding the best parse</a:t>
            </a:r>
            <a:endParaRPr sz="4400" b="0" i="0" u="none" strike="noStrike" cap="none">
              <a:solidFill>
                <a:srgbClr val="75114A"/>
              </a:solidFill>
              <a:latin typeface="Calibri"/>
              <a:ea typeface="Calibri"/>
              <a:cs typeface="Calibri"/>
              <a:sym typeface="Calibri"/>
            </a:endParaRPr>
          </a:p>
        </p:txBody>
      </p:sp>
      <p:sp>
        <p:nvSpPr>
          <p:cNvPr id="359" name="Google Shape;359;p27"/>
          <p:cNvSpPr txBox="1">
            <a:spLocks noGrp="1"/>
          </p:cNvSpPr>
          <p:nvPr>
            <p:ph type="body" idx="1"/>
          </p:nvPr>
        </p:nvSpPr>
        <p:spPr>
          <a:xfrm>
            <a:off x="838200" y="1825625"/>
            <a:ext cx="10515600" cy="3813175"/>
          </a:xfrm>
          <a:prstGeom prst="rect">
            <a:avLst/>
          </a:prstGeom>
          <a:noFill/>
          <a:ln>
            <a:noFill/>
          </a:ln>
        </p:spPr>
        <p:txBody>
          <a:bodyPr spcFirstLastPara="1" wrap="square" lIns="91425" tIns="91425" rIns="91425" bIns="91425" anchor="t" anchorCtr="0">
            <a:noAutofit/>
          </a:bodyPr>
          <a:lstStyle/>
          <a:p>
            <a:pPr marL="342900" marR="0" lvl="0" indent="-215900" algn="l" rtl="0">
              <a:lnSpc>
                <a:spcPct val="90000"/>
              </a:lnSpc>
              <a:spcBef>
                <a:spcPts val="400"/>
              </a:spcBef>
              <a:spcAft>
                <a:spcPts val="0"/>
              </a:spcAft>
              <a:buClr>
                <a:schemeClr val="dk1"/>
              </a:buClr>
              <a:buSzPts val="1100"/>
              <a:buFont typeface="Arial"/>
              <a:buNone/>
            </a:pPr>
            <a:r>
              <a:rPr lang="en-US" sz="2400" b="0" i="0" u="none" strike="noStrike" cap="none">
                <a:solidFill>
                  <a:srgbClr val="3F3F3F"/>
                </a:solidFill>
                <a:latin typeface="Calibri"/>
                <a:ea typeface="Calibri"/>
                <a:cs typeface="Calibri"/>
                <a:sym typeface="Calibri"/>
              </a:rPr>
              <a:t>It is not practical to find all parse trees (exponential number)</a:t>
            </a:r>
            <a:endParaRPr sz="2400" b="0" i="0" u="none" strike="noStrike" cap="none">
              <a:solidFill>
                <a:srgbClr val="3F3F3F"/>
              </a:solidFill>
              <a:latin typeface="Calibri"/>
              <a:ea typeface="Calibri"/>
              <a:cs typeface="Calibri"/>
              <a:sym typeface="Calibri"/>
            </a:endParaRPr>
          </a:p>
          <a:p>
            <a:pPr marL="342900" marR="0" lvl="0" indent="-215900" algn="l" rtl="0">
              <a:lnSpc>
                <a:spcPct val="90000"/>
              </a:lnSpc>
              <a:spcBef>
                <a:spcPts val="400"/>
              </a:spcBef>
              <a:spcAft>
                <a:spcPts val="0"/>
              </a:spcAft>
              <a:buClr>
                <a:schemeClr val="dk1"/>
              </a:buClr>
              <a:buSzPts val="1100"/>
              <a:buFont typeface="Arial"/>
              <a:buNone/>
            </a:pPr>
            <a:r>
              <a:rPr lang="en-US" sz="2400" b="0" i="0" u="none" strike="noStrike" cap="none">
                <a:solidFill>
                  <a:srgbClr val="3F3F3F"/>
                </a:solidFill>
                <a:latin typeface="Calibri"/>
                <a:ea typeface="Calibri"/>
                <a:cs typeface="Calibri"/>
                <a:sym typeface="Calibri"/>
              </a:rPr>
              <a:t>Recall, we can find the parse of a CFG in </a:t>
            </a:r>
            <a:r>
              <a:rPr lang="en-US" sz="2400" b="0" i="0" u="none" strike="noStrike" cap="none">
                <a:solidFill>
                  <a:srgbClr val="3F3F3F"/>
                </a:solidFill>
                <a:latin typeface="Pinyon Script"/>
                <a:ea typeface="Pinyon Script"/>
                <a:cs typeface="Pinyon Script"/>
                <a:sym typeface="Pinyon Script"/>
              </a:rPr>
              <a:t>O</a:t>
            </a:r>
            <a:r>
              <a:rPr lang="en-US" sz="2400" b="0" i="0" u="none" strike="noStrike" cap="none">
                <a:solidFill>
                  <a:srgbClr val="3F3F3F"/>
                </a:solidFill>
                <a:latin typeface="Calibri"/>
                <a:ea typeface="Calibri"/>
                <a:cs typeface="Calibri"/>
                <a:sym typeface="Calibri"/>
              </a:rPr>
              <a:t>(N</a:t>
            </a:r>
            <a:r>
              <a:rPr lang="en-US" sz="2400" b="0" i="0" u="none" strike="noStrike" cap="none" baseline="30000">
                <a:solidFill>
                  <a:srgbClr val="3F3F3F"/>
                </a:solidFill>
                <a:latin typeface="Calibri"/>
                <a:ea typeface="Calibri"/>
                <a:cs typeface="Calibri"/>
                <a:sym typeface="Calibri"/>
              </a:rPr>
              <a:t>3</a:t>
            </a:r>
            <a:r>
              <a:rPr lang="en-US" sz="2400" b="0" i="0" u="none" strike="noStrike" cap="none">
                <a:solidFill>
                  <a:srgbClr val="3F3F3F"/>
                </a:solidFill>
                <a:latin typeface="Calibri"/>
                <a:ea typeface="Calibri"/>
                <a:cs typeface="Calibri"/>
                <a:sym typeface="Calibri"/>
              </a:rPr>
              <a:t>)</a:t>
            </a:r>
            <a:endParaRPr sz="2400" b="0" i="0" u="none" strike="noStrike" cap="none">
              <a:solidFill>
                <a:srgbClr val="3F3F3F"/>
              </a:solidFill>
              <a:latin typeface="Calibri"/>
              <a:ea typeface="Calibri"/>
              <a:cs typeface="Calibri"/>
              <a:sym typeface="Calibri"/>
            </a:endParaRPr>
          </a:p>
          <a:p>
            <a:pPr marL="342900" marR="0" lvl="0" indent="-215900" algn="l" rtl="0">
              <a:lnSpc>
                <a:spcPct val="90000"/>
              </a:lnSpc>
              <a:spcBef>
                <a:spcPts val="400"/>
              </a:spcBef>
              <a:spcAft>
                <a:spcPts val="0"/>
              </a:spcAft>
              <a:buClr>
                <a:schemeClr val="dk1"/>
              </a:buClr>
              <a:buSzPts val="1100"/>
              <a:buFont typeface="Arial"/>
              <a:buNone/>
            </a:pPr>
            <a:r>
              <a:rPr lang="en-US" sz="2400" b="0" i="0" u="none" strike="noStrike" cap="none">
                <a:solidFill>
                  <a:srgbClr val="3F3F3F"/>
                </a:solidFill>
                <a:latin typeface="Calibri"/>
                <a:ea typeface="Calibri"/>
                <a:cs typeface="Calibri"/>
                <a:sym typeface="Calibri"/>
              </a:rPr>
              <a:t>We can also find the best parse in </a:t>
            </a:r>
            <a:r>
              <a:rPr lang="en-US" sz="2400" b="0" i="0" u="none" strike="noStrike" cap="none">
                <a:solidFill>
                  <a:srgbClr val="3F3F3F"/>
                </a:solidFill>
                <a:latin typeface="Pinyon Script"/>
                <a:ea typeface="Pinyon Script"/>
                <a:cs typeface="Pinyon Script"/>
                <a:sym typeface="Pinyon Script"/>
              </a:rPr>
              <a:t>O</a:t>
            </a:r>
            <a:r>
              <a:rPr lang="en-US" sz="2400" b="0" i="0" u="none" strike="noStrike" cap="none">
                <a:solidFill>
                  <a:srgbClr val="3F3F3F"/>
                </a:solidFill>
                <a:latin typeface="Calibri"/>
                <a:ea typeface="Calibri"/>
                <a:cs typeface="Calibri"/>
                <a:sym typeface="Calibri"/>
              </a:rPr>
              <a:t>(N</a:t>
            </a:r>
            <a:r>
              <a:rPr lang="en-US" sz="2400" b="0" i="0" u="none" strike="noStrike" cap="none" baseline="30000">
                <a:solidFill>
                  <a:srgbClr val="3F3F3F"/>
                </a:solidFill>
                <a:latin typeface="Calibri"/>
                <a:ea typeface="Calibri"/>
                <a:cs typeface="Calibri"/>
                <a:sym typeface="Calibri"/>
              </a:rPr>
              <a:t>3</a:t>
            </a:r>
            <a:r>
              <a:rPr lang="en-US" sz="2400" b="0" i="0" u="none" strike="noStrike" cap="none">
                <a:solidFill>
                  <a:srgbClr val="3F3F3F"/>
                </a:solidFill>
                <a:latin typeface="Calibri"/>
                <a:ea typeface="Calibri"/>
                <a:cs typeface="Calibri"/>
                <a:sym typeface="Calibri"/>
              </a:rPr>
              <a:t>)</a:t>
            </a:r>
            <a:endParaRPr sz="2400" b="0" i="0" u="none" strike="noStrike" cap="none">
              <a:solidFill>
                <a:srgbClr val="3F3F3F"/>
              </a:solidFill>
              <a:latin typeface="Calibri"/>
              <a:ea typeface="Calibri"/>
              <a:cs typeface="Calibri"/>
              <a:sym typeface="Calibri"/>
            </a:endParaRPr>
          </a:p>
          <a:p>
            <a:pPr marL="342900" marR="0" lvl="0" indent="-215900" algn="l" rtl="0">
              <a:lnSpc>
                <a:spcPct val="90000"/>
              </a:lnSpc>
              <a:spcBef>
                <a:spcPts val="400"/>
              </a:spcBef>
              <a:spcAft>
                <a:spcPts val="0"/>
              </a:spcAft>
              <a:buClr>
                <a:schemeClr val="dk1"/>
              </a:buClr>
              <a:buSzPts val="1100"/>
              <a:buFont typeface="Arial"/>
              <a:buNone/>
            </a:pPr>
            <a:r>
              <a:rPr lang="en-US" sz="2400" b="0" i="0" u="none" strike="noStrike" cap="none">
                <a:solidFill>
                  <a:srgbClr val="3F3F3F"/>
                </a:solidFill>
                <a:latin typeface="Calibri"/>
                <a:ea typeface="Calibri"/>
                <a:cs typeface="Calibri"/>
                <a:sym typeface="Calibri"/>
              </a:rPr>
              <a:t>Two most commonly used algorithms are easily adaptable to PCFG</a:t>
            </a:r>
            <a:endParaRPr sz="2400" b="0" i="0" u="none" strike="noStrike" cap="none">
              <a:solidFill>
                <a:srgbClr val="3F3F3F"/>
              </a:solidFill>
              <a:latin typeface="Calibri"/>
              <a:ea typeface="Calibri"/>
              <a:cs typeface="Calibri"/>
              <a:sym typeface="Calibri"/>
            </a:endParaRPr>
          </a:p>
          <a:p>
            <a:pPr marL="558800" marR="0" lvl="1" indent="0" algn="l" rtl="0">
              <a:lnSpc>
                <a:spcPct val="90000"/>
              </a:lnSpc>
              <a:spcBef>
                <a:spcPts val="400"/>
              </a:spcBef>
              <a:spcAft>
                <a:spcPts val="0"/>
              </a:spcAft>
              <a:buClr>
                <a:srgbClr val="3F3F3F"/>
              </a:buClr>
              <a:buSzPts val="2000"/>
              <a:buFont typeface="Arial"/>
              <a:buNone/>
            </a:pPr>
            <a:r>
              <a:rPr lang="en-US" sz="2000" b="0" i="0" u="none" strike="noStrike" cap="none">
                <a:solidFill>
                  <a:srgbClr val="3F3F3F"/>
                </a:solidFill>
                <a:latin typeface="Calibri"/>
                <a:ea typeface="Calibri"/>
                <a:cs typeface="Calibri"/>
                <a:sym typeface="Calibri"/>
              </a:rPr>
              <a:t>Earley algorithm</a:t>
            </a:r>
            <a:endParaRPr sz="2000" b="0" i="0" u="none" strike="noStrike" cap="none">
              <a:solidFill>
                <a:srgbClr val="3F3F3F"/>
              </a:solidFill>
              <a:latin typeface="Calibri"/>
              <a:ea typeface="Calibri"/>
              <a:cs typeface="Calibri"/>
              <a:sym typeface="Calibri"/>
            </a:endParaRPr>
          </a:p>
          <a:p>
            <a:pPr marL="558800" marR="0" lvl="1" indent="0" algn="l" rtl="0">
              <a:lnSpc>
                <a:spcPct val="90000"/>
              </a:lnSpc>
              <a:spcBef>
                <a:spcPts val="0"/>
              </a:spcBef>
              <a:spcAft>
                <a:spcPts val="0"/>
              </a:spcAft>
              <a:buClr>
                <a:srgbClr val="3F3F3F"/>
              </a:buClr>
              <a:buSzPts val="2000"/>
              <a:buFont typeface="Arial"/>
              <a:buNone/>
            </a:pPr>
            <a:r>
              <a:rPr lang="en-US" sz="2000" b="0" i="0" u="none" strike="noStrike" cap="none">
                <a:solidFill>
                  <a:srgbClr val="3F3F3F"/>
                </a:solidFill>
                <a:latin typeface="Calibri"/>
                <a:ea typeface="Calibri"/>
                <a:cs typeface="Calibri"/>
                <a:sym typeface="Calibri"/>
              </a:rPr>
              <a:t>Cocke-Younger-Kasami (CYK) algorithm</a:t>
            </a:r>
            <a:endParaRPr sz="2000" b="0" i="0" u="none" strike="noStrike" cap="none">
              <a:solidFill>
                <a:srgbClr val="3F3F3F"/>
              </a:solidFill>
              <a:latin typeface="Calibri"/>
              <a:ea typeface="Calibri"/>
              <a:cs typeface="Calibri"/>
              <a:sym typeface="Calibri"/>
            </a:endParaRPr>
          </a:p>
          <a:p>
            <a:pPr marL="342900" marR="0" lvl="0" indent="-215900" algn="l" rtl="0">
              <a:lnSpc>
                <a:spcPct val="90000"/>
              </a:lnSpc>
              <a:spcBef>
                <a:spcPts val="400"/>
              </a:spcBef>
              <a:spcAft>
                <a:spcPts val="0"/>
              </a:spcAft>
              <a:buClr>
                <a:srgbClr val="3F3F3F"/>
              </a:buClr>
              <a:buSzPts val="2800"/>
              <a:buFont typeface="Arial"/>
              <a:buNone/>
            </a:pPr>
            <a:endParaRPr sz="2800" b="0" i="0" u="none" strike="noStrike" cap="none">
              <a:solidFill>
                <a:srgbClr val="3F3F3F"/>
              </a:solidFill>
              <a:latin typeface="Calibri"/>
              <a:ea typeface="Calibri"/>
              <a:cs typeface="Calibri"/>
              <a:sym typeface="Calibri"/>
            </a:endParaRPr>
          </a:p>
        </p:txBody>
      </p:sp>
      <p:sp>
        <p:nvSpPr>
          <p:cNvPr id="360" name="Google Shape;360;p27"/>
          <p:cNvSpPr txBox="1">
            <a:spLocks noGrp="1"/>
          </p:cNvSpPr>
          <p:nvPr>
            <p:ph type="sldNum" idx="12"/>
          </p:nvPr>
        </p:nvSpPr>
        <p:spPr>
          <a:xfrm>
            <a:off x="11298195" y="617558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345</a:t>
            </a:fld>
            <a:endParaRPr/>
          </a:p>
        </p:txBody>
      </p:sp>
    </p:spTree>
    <p:extLst>
      <p:ext uri="{BB962C8B-B14F-4D97-AF65-F5344CB8AC3E}">
        <p14:creationId xmlns:p14="http://schemas.microsoft.com/office/powerpoint/2010/main" val="14987180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8"/>
          <p:cNvSpPr txBox="1">
            <a:spLocks noGrp="1"/>
          </p:cNvSpPr>
          <p:nvPr>
            <p:ph type="title"/>
          </p:nvPr>
        </p:nvSpPr>
        <p:spPr>
          <a:xfrm>
            <a:off x="838200" y="365125"/>
            <a:ext cx="107070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a:t>P</a:t>
            </a:r>
            <a:r>
              <a:rPr lang="en-US" sz="4400" b="0" i="0" u="none" strike="noStrike" cap="none">
                <a:solidFill>
                  <a:srgbClr val="75114A"/>
                </a:solidFill>
                <a:latin typeface="Calibri"/>
                <a:ea typeface="Calibri"/>
                <a:cs typeface="Calibri"/>
                <a:sym typeface="Calibri"/>
              </a:rPr>
              <a:t>robabilistic Cocke-Younger-Kasami Algorithm</a:t>
            </a:r>
            <a:endParaRPr sz="4400" b="0" i="0" u="none" strike="noStrike" cap="none">
              <a:solidFill>
                <a:srgbClr val="75114A"/>
              </a:solidFill>
              <a:latin typeface="Calibri"/>
              <a:ea typeface="Calibri"/>
              <a:cs typeface="Calibri"/>
              <a:sym typeface="Calibri"/>
            </a:endParaRPr>
          </a:p>
        </p:txBody>
      </p:sp>
      <p:sp>
        <p:nvSpPr>
          <p:cNvPr id="367" name="Google Shape;367;p28"/>
          <p:cNvSpPr txBox="1">
            <a:spLocks noGrp="1"/>
          </p:cNvSpPr>
          <p:nvPr>
            <p:ph type="body" idx="1"/>
          </p:nvPr>
        </p:nvSpPr>
        <p:spPr>
          <a:xfrm>
            <a:off x="838200" y="1597025"/>
            <a:ext cx="10515600" cy="3813300"/>
          </a:xfrm>
          <a:prstGeom prst="rect">
            <a:avLst/>
          </a:prstGeom>
          <a:noFill/>
          <a:ln>
            <a:noFill/>
          </a:ln>
        </p:spPr>
        <p:txBody>
          <a:bodyPr spcFirstLastPara="1" wrap="square" lIns="91425" tIns="91425" rIns="91425" bIns="91425" anchor="t" anchorCtr="0">
            <a:noAutofit/>
          </a:bodyPr>
          <a:lstStyle/>
          <a:p>
            <a:pPr marL="342900" marR="0" lvl="0" indent="-215900" algn="l" rtl="0">
              <a:lnSpc>
                <a:spcPct val="90000"/>
              </a:lnSpc>
              <a:spcBef>
                <a:spcPts val="400"/>
              </a:spcBef>
              <a:spcAft>
                <a:spcPts val="0"/>
              </a:spcAft>
              <a:buClr>
                <a:schemeClr val="dk1"/>
              </a:buClr>
              <a:buSzPts val="1100"/>
              <a:buFont typeface="Arial"/>
              <a:buNone/>
            </a:pPr>
            <a:r>
              <a:rPr lang="en-US" sz="2400" b="0" i="0" u="none" strike="noStrike" cap="none">
                <a:solidFill>
                  <a:srgbClr val="3F3F3F"/>
                </a:solidFill>
                <a:latin typeface="Calibri"/>
                <a:ea typeface="Calibri"/>
                <a:cs typeface="Calibri"/>
                <a:sym typeface="Calibri"/>
              </a:rPr>
              <a:t>CYK is essentially a bottom-up parser</a:t>
            </a:r>
            <a:endParaRPr sz="2400" b="0" i="0" u="none" strike="noStrike" cap="none">
              <a:solidFill>
                <a:srgbClr val="3F3F3F"/>
              </a:solidFill>
              <a:latin typeface="Calibri"/>
              <a:ea typeface="Calibri"/>
              <a:cs typeface="Calibri"/>
              <a:sym typeface="Calibri"/>
            </a:endParaRPr>
          </a:p>
          <a:p>
            <a:pPr marL="342900" marR="0" lvl="0" indent="-215900" algn="l" rtl="0">
              <a:lnSpc>
                <a:spcPct val="90000"/>
              </a:lnSpc>
              <a:spcBef>
                <a:spcPts val="400"/>
              </a:spcBef>
              <a:spcAft>
                <a:spcPts val="0"/>
              </a:spcAft>
              <a:buClr>
                <a:schemeClr val="dk1"/>
              </a:buClr>
              <a:buSzPts val="1100"/>
              <a:buFont typeface="Arial"/>
              <a:buNone/>
            </a:pPr>
            <a:r>
              <a:rPr lang="en-US" sz="2400" b="0" i="0" u="none" strike="noStrike" cap="none">
                <a:solidFill>
                  <a:srgbClr val="3F3F3F"/>
                </a:solidFill>
                <a:latin typeface="Calibri"/>
                <a:ea typeface="Calibri"/>
                <a:cs typeface="Calibri"/>
                <a:sym typeface="Calibri"/>
              </a:rPr>
              <a:t>Can be adapted to PCFGs with dynamic programming</a:t>
            </a:r>
            <a:endParaRPr sz="2400" b="0" i="0" u="none" strike="noStrike" cap="none">
              <a:solidFill>
                <a:srgbClr val="3F3F3F"/>
              </a:solidFill>
              <a:latin typeface="Calibri"/>
              <a:ea typeface="Calibri"/>
              <a:cs typeface="Calibri"/>
              <a:sym typeface="Calibri"/>
            </a:endParaRPr>
          </a:p>
          <a:p>
            <a:pPr marL="342900" marR="0" lvl="0" indent="-215900" algn="l" rtl="0">
              <a:lnSpc>
                <a:spcPct val="90000"/>
              </a:lnSpc>
              <a:spcBef>
                <a:spcPts val="400"/>
              </a:spcBef>
              <a:spcAft>
                <a:spcPts val="0"/>
              </a:spcAft>
              <a:buClr>
                <a:schemeClr val="dk1"/>
              </a:buClr>
              <a:buSzPts val="1100"/>
              <a:buFont typeface="Arial"/>
              <a:buNone/>
            </a:pPr>
            <a:r>
              <a:rPr lang="en-US" sz="2400" b="0" i="0" u="none" strike="noStrike" cap="none">
                <a:solidFill>
                  <a:srgbClr val="3F3F3F"/>
                </a:solidFill>
                <a:latin typeface="Calibri"/>
                <a:ea typeface="Calibri"/>
                <a:cs typeface="Calibri"/>
                <a:sym typeface="Calibri"/>
              </a:rPr>
              <a:t>Input:</a:t>
            </a:r>
            <a:endParaRPr sz="2400" b="0" i="0" u="none" strike="noStrike" cap="none">
              <a:solidFill>
                <a:srgbClr val="3F3F3F"/>
              </a:solidFill>
              <a:latin typeface="Calibri"/>
              <a:ea typeface="Calibri"/>
              <a:cs typeface="Calibri"/>
              <a:sym typeface="Calibri"/>
            </a:endParaRPr>
          </a:p>
          <a:p>
            <a:pPr marL="558800" marR="0" lvl="1" indent="0" algn="l" rtl="0">
              <a:lnSpc>
                <a:spcPct val="90000"/>
              </a:lnSpc>
              <a:spcBef>
                <a:spcPts val="400"/>
              </a:spcBef>
              <a:spcAft>
                <a:spcPts val="0"/>
              </a:spcAft>
              <a:buClr>
                <a:srgbClr val="3F3F3F"/>
              </a:buClr>
              <a:buSzPts val="2000"/>
              <a:buFont typeface="Arial"/>
              <a:buNone/>
            </a:pPr>
            <a:r>
              <a:rPr lang="en-US" sz="2000" b="0" i="0" u="none" strike="noStrike" cap="none">
                <a:solidFill>
                  <a:srgbClr val="3F3F3F"/>
                </a:solidFill>
                <a:latin typeface="Calibri"/>
                <a:ea typeface="Calibri"/>
                <a:cs typeface="Calibri"/>
                <a:sym typeface="Calibri"/>
              </a:rPr>
              <a:t>A PCFG</a:t>
            </a:r>
            <a:endParaRPr sz="2000" b="0" i="0" u="none" strike="noStrike" cap="none">
              <a:solidFill>
                <a:srgbClr val="3F3F3F"/>
              </a:solidFill>
              <a:latin typeface="Calibri"/>
              <a:ea typeface="Calibri"/>
              <a:cs typeface="Calibri"/>
              <a:sym typeface="Calibri"/>
            </a:endParaRPr>
          </a:p>
          <a:p>
            <a:pPr marL="558800" marR="0" lvl="1" indent="0" algn="l" rtl="0">
              <a:lnSpc>
                <a:spcPct val="90000"/>
              </a:lnSpc>
              <a:spcBef>
                <a:spcPts val="0"/>
              </a:spcBef>
              <a:spcAft>
                <a:spcPts val="0"/>
              </a:spcAft>
              <a:buClr>
                <a:srgbClr val="3F3F3F"/>
              </a:buClr>
              <a:buSzPts val="2000"/>
              <a:buFont typeface="Arial"/>
              <a:buNone/>
            </a:pPr>
            <a:r>
              <a:rPr lang="en-US" sz="2000" b="0" i="0" u="none" strike="noStrike" cap="none">
                <a:solidFill>
                  <a:srgbClr val="3F3F3F"/>
                </a:solidFill>
                <a:latin typeface="Calibri"/>
                <a:ea typeface="Calibri"/>
                <a:cs typeface="Calibri"/>
                <a:sym typeface="Calibri"/>
              </a:rPr>
              <a:t>n words </a:t>
            </a:r>
            <a:r>
              <a:rPr lang="en-US" sz="2000" b="0" i="0" u="none" strike="noStrike" cap="none">
                <a:solidFill>
                  <a:srgbClr val="000000"/>
                </a:solidFill>
                <a:latin typeface="Calibri"/>
                <a:ea typeface="Calibri"/>
                <a:cs typeface="Calibri"/>
                <a:sym typeface="Calibri"/>
              </a:rPr>
              <a:t>w</a:t>
            </a:r>
            <a:r>
              <a:rPr lang="en-US" sz="2000" b="0" i="0" u="none" strike="noStrike" cap="none" baseline="-25000">
                <a:solidFill>
                  <a:srgbClr val="000000"/>
                </a:solidFill>
                <a:latin typeface="Calibri"/>
                <a:ea typeface="Calibri"/>
                <a:cs typeface="Calibri"/>
                <a:sym typeface="Calibri"/>
              </a:rPr>
              <a:t>1</a:t>
            </a:r>
            <a:r>
              <a:rPr lang="en-US" sz="2000" b="0" i="0" u="none" strike="noStrike" cap="none">
                <a:solidFill>
                  <a:srgbClr val="000000"/>
                </a:solidFill>
                <a:latin typeface="Calibri"/>
                <a:ea typeface="Calibri"/>
                <a:cs typeface="Calibri"/>
                <a:sym typeface="Calibri"/>
              </a:rPr>
              <a:t>,…,w</a:t>
            </a:r>
            <a:r>
              <a:rPr lang="en-US" sz="2000" b="0" i="0" u="none" strike="noStrike" cap="none" baseline="-25000">
                <a:solidFill>
                  <a:srgbClr val="000000"/>
                </a:solidFill>
                <a:latin typeface="Calibri"/>
                <a:ea typeface="Calibri"/>
                <a:cs typeface="Calibri"/>
                <a:sym typeface="Calibri"/>
              </a:rPr>
              <a:t>n</a:t>
            </a:r>
            <a:endParaRPr sz="2000" b="0" i="0" u="none" strike="noStrike" cap="none" baseline="-25000">
              <a:solidFill>
                <a:srgbClr val="000000"/>
              </a:solidFill>
              <a:latin typeface="Calibri"/>
              <a:ea typeface="Calibri"/>
              <a:cs typeface="Calibri"/>
              <a:sym typeface="Calibri"/>
            </a:endParaRPr>
          </a:p>
          <a:p>
            <a:pPr marL="342900" marR="0" lvl="0" indent="-215900" algn="l" rtl="0">
              <a:lnSpc>
                <a:spcPct val="90000"/>
              </a:lnSpc>
              <a:spcBef>
                <a:spcPts val="400"/>
              </a:spcBef>
              <a:spcAft>
                <a:spcPts val="0"/>
              </a:spcAft>
              <a:buClr>
                <a:schemeClr val="dk1"/>
              </a:buClr>
              <a:buSzPts val="1100"/>
              <a:buFont typeface="Arial"/>
              <a:buNone/>
            </a:pPr>
            <a:r>
              <a:rPr lang="en-US" sz="2400" b="0" i="0" u="none" strike="noStrike" cap="none">
                <a:solidFill>
                  <a:srgbClr val="3F3F3F"/>
                </a:solidFill>
                <a:latin typeface="Calibri"/>
                <a:ea typeface="Calibri"/>
                <a:cs typeface="Calibri"/>
                <a:sym typeface="Calibri"/>
              </a:rPr>
              <a:t>Data structure:</a:t>
            </a:r>
            <a:endParaRPr sz="2400" b="0" i="0" u="none" strike="noStrike" cap="none">
              <a:solidFill>
                <a:srgbClr val="3F3F3F"/>
              </a:solidFill>
              <a:latin typeface="Calibri"/>
              <a:ea typeface="Calibri"/>
              <a:cs typeface="Calibri"/>
              <a:sym typeface="Calibri"/>
            </a:endParaRPr>
          </a:p>
          <a:p>
            <a:pPr marL="558800" marR="0" lvl="1" indent="0" algn="l" rtl="0">
              <a:lnSpc>
                <a:spcPct val="90000"/>
              </a:lnSpc>
              <a:spcBef>
                <a:spcPts val="400"/>
              </a:spcBef>
              <a:spcAft>
                <a:spcPts val="0"/>
              </a:spcAft>
              <a:buClr>
                <a:srgbClr val="3F3F3F"/>
              </a:buClr>
              <a:buSzPts val="2000"/>
              <a:buFont typeface="Arial"/>
              <a:buNone/>
            </a:pPr>
            <a:r>
              <a:rPr lang="en-US" sz="2000" b="0" i="0" u="none" strike="noStrike" cap="none">
                <a:solidFill>
                  <a:srgbClr val="3F3F3F"/>
                </a:solidFill>
                <a:latin typeface="Calibri"/>
                <a:ea typeface="Calibri"/>
                <a:cs typeface="Calibri"/>
                <a:sym typeface="Calibri"/>
              </a:rPr>
              <a:t>A table </a:t>
            </a:r>
            <a:r>
              <a:rPr lang="en-US" sz="2000" b="0" i="0" u="none" strike="noStrike" cap="none">
                <a:solidFill>
                  <a:srgbClr val="000000"/>
                </a:solidFill>
                <a:latin typeface="Calibri"/>
                <a:ea typeface="Calibri"/>
                <a:cs typeface="Calibri"/>
                <a:sym typeface="Calibri"/>
              </a:rPr>
              <a:t>t</a:t>
            </a:r>
            <a:r>
              <a:rPr lang="en-US" sz="2000" b="0" i="0" u="none" strike="noStrike" cap="none" baseline="-25000">
                <a:solidFill>
                  <a:srgbClr val="000000"/>
                </a:solidFill>
                <a:latin typeface="Calibri"/>
                <a:ea typeface="Calibri"/>
                <a:cs typeface="Calibri"/>
                <a:sym typeface="Calibri"/>
              </a:rPr>
              <a:t>i,j,a </a:t>
            </a:r>
            <a:r>
              <a:rPr lang="en-US" sz="2000" b="0" i="0" u="none" strike="noStrike" cap="none">
                <a:solidFill>
                  <a:srgbClr val="3F3F3F"/>
                </a:solidFill>
                <a:latin typeface="Calibri"/>
                <a:ea typeface="Calibri"/>
                <a:cs typeface="Calibri"/>
                <a:sym typeface="Calibri"/>
              </a:rPr>
              <a:t>∈ R where </a:t>
            </a:r>
            <a:r>
              <a:rPr lang="en-US" sz="2000" b="0" i="0" u="none" strike="noStrike" cap="none">
                <a:solidFill>
                  <a:srgbClr val="000000"/>
                </a:solidFill>
                <a:latin typeface="Calibri"/>
                <a:ea typeface="Calibri"/>
                <a:cs typeface="Calibri"/>
                <a:sym typeface="Calibri"/>
              </a:rPr>
              <a:t>1≤i&lt;j≤n</a:t>
            </a:r>
            <a:r>
              <a:rPr lang="en-US" sz="2000" b="0" i="0" u="none" strike="noStrike" cap="none">
                <a:solidFill>
                  <a:srgbClr val="3F3F3F"/>
                </a:solidFill>
                <a:latin typeface="Calibri"/>
                <a:ea typeface="Calibri"/>
                <a:cs typeface="Calibri"/>
                <a:sym typeface="Calibri"/>
              </a:rPr>
              <a:t> and </a:t>
            </a:r>
            <a:r>
              <a:rPr lang="en-US" sz="2000" b="0" i="0" u="none" strike="noStrike" cap="none">
                <a:solidFill>
                  <a:srgbClr val="000000"/>
                </a:solidFill>
                <a:latin typeface="Calibri"/>
                <a:ea typeface="Calibri"/>
                <a:cs typeface="Calibri"/>
                <a:sym typeface="Calibri"/>
              </a:rPr>
              <a:t>a∈N</a:t>
            </a:r>
            <a:endParaRPr sz="2000" b="0" i="0" u="none" strike="noStrike" cap="none">
              <a:solidFill>
                <a:srgbClr val="000000"/>
              </a:solidFill>
              <a:latin typeface="Calibri"/>
              <a:ea typeface="Calibri"/>
              <a:cs typeface="Calibri"/>
              <a:sym typeface="Calibri"/>
            </a:endParaRPr>
          </a:p>
          <a:p>
            <a:pPr marL="342900" marR="0" lvl="0" indent="-215900" algn="l" rtl="0">
              <a:lnSpc>
                <a:spcPct val="90000"/>
              </a:lnSpc>
              <a:spcBef>
                <a:spcPts val="400"/>
              </a:spcBef>
              <a:spcAft>
                <a:spcPts val="0"/>
              </a:spcAft>
              <a:buClr>
                <a:schemeClr val="dk1"/>
              </a:buClr>
              <a:buSzPts val="1100"/>
              <a:buFont typeface="Arial"/>
              <a:buNone/>
            </a:pPr>
            <a:r>
              <a:rPr lang="en-US" sz="2400" b="0" i="0" u="none" strike="noStrike" cap="none">
                <a:solidFill>
                  <a:srgbClr val="3F3F3F"/>
                </a:solidFill>
                <a:latin typeface="Calibri"/>
                <a:ea typeface="Calibri"/>
                <a:cs typeface="Calibri"/>
                <a:sym typeface="Calibri"/>
              </a:rPr>
              <a:t>Output:</a:t>
            </a:r>
            <a:endParaRPr sz="2400" b="0" i="0" u="none" strike="noStrike" cap="none">
              <a:solidFill>
                <a:srgbClr val="3F3F3F"/>
              </a:solidFill>
              <a:latin typeface="Calibri"/>
              <a:ea typeface="Calibri"/>
              <a:cs typeface="Calibri"/>
              <a:sym typeface="Calibri"/>
            </a:endParaRPr>
          </a:p>
          <a:p>
            <a:pPr marL="558800" marR="0" lvl="1" indent="0" algn="l" rtl="0">
              <a:lnSpc>
                <a:spcPct val="90000"/>
              </a:lnSpc>
              <a:spcBef>
                <a:spcPts val="400"/>
              </a:spcBef>
              <a:spcAft>
                <a:spcPts val="0"/>
              </a:spcAft>
              <a:buClr>
                <a:srgbClr val="3F3F3F"/>
              </a:buClr>
              <a:buSzPts val="2000"/>
              <a:buFont typeface="Arial"/>
              <a:buNone/>
            </a:pPr>
            <a:r>
              <a:rPr lang="en-US" sz="2000" b="0" i="0" u="none" strike="noStrike" cap="none">
                <a:solidFill>
                  <a:srgbClr val="3F3F3F"/>
                </a:solidFill>
                <a:latin typeface="Calibri"/>
                <a:ea typeface="Calibri"/>
                <a:cs typeface="Calibri"/>
                <a:sym typeface="Calibri"/>
              </a:rPr>
              <a:t>The best parse  </a:t>
            </a:r>
            <a:r>
              <a:rPr lang="en-US" sz="2000" b="0" i="0" u="none" strike="noStrike" cap="none">
                <a:solidFill>
                  <a:srgbClr val="000000"/>
                </a:solidFill>
                <a:latin typeface="Calibri"/>
                <a:ea typeface="Calibri"/>
                <a:cs typeface="Calibri"/>
                <a:sym typeface="Calibri"/>
              </a:rPr>
              <a:t>T=argmax</a:t>
            </a:r>
            <a:r>
              <a:rPr lang="en-US" sz="2000" b="0" i="0" u="none" strike="noStrike" cap="none" baseline="-25000">
                <a:solidFill>
                  <a:srgbClr val="000000"/>
                </a:solidFill>
                <a:latin typeface="Calibri"/>
                <a:ea typeface="Calibri"/>
                <a:cs typeface="Calibri"/>
                <a:sym typeface="Calibri"/>
              </a:rPr>
              <a:t>T</a:t>
            </a:r>
            <a:r>
              <a:rPr lang="en-US" sz="2000" b="0" i="0" u="none" strike="noStrike" cap="none">
                <a:solidFill>
                  <a:srgbClr val="000000"/>
                </a:solidFill>
                <a:latin typeface="Calibri"/>
                <a:ea typeface="Calibri"/>
                <a:cs typeface="Calibri"/>
                <a:sym typeface="Calibri"/>
              </a:rPr>
              <a:t>P(T)</a:t>
            </a:r>
            <a:endParaRPr sz="2000" b="0" i="0" u="none" strike="noStrike" cap="none">
              <a:solidFill>
                <a:srgbClr val="000000"/>
              </a:solidFill>
              <a:latin typeface="Calibri"/>
              <a:ea typeface="Calibri"/>
              <a:cs typeface="Calibri"/>
              <a:sym typeface="Calibri"/>
            </a:endParaRPr>
          </a:p>
          <a:p>
            <a:pPr marL="342900" marR="0" lvl="0" indent="-215900" algn="l" rtl="0">
              <a:lnSpc>
                <a:spcPct val="90000"/>
              </a:lnSpc>
              <a:spcBef>
                <a:spcPts val="400"/>
              </a:spcBef>
              <a:spcAft>
                <a:spcPts val="0"/>
              </a:spcAft>
              <a:buClr>
                <a:srgbClr val="3F3F3F"/>
              </a:buClr>
              <a:buSzPts val="2800"/>
              <a:buFont typeface="Arial"/>
              <a:buNone/>
            </a:pPr>
            <a:endParaRPr sz="2800" b="0" i="0" u="none" strike="noStrike" cap="none">
              <a:solidFill>
                <a:srgbClr val="3F3F3F"/>
              </a:solidFill>
              <a:latin typeface="Calibri"/>
              <a:ea typeface="Calibri"/>
              <a:cs typeface="Calibri"/>
              <a:sym typeface="Calibri"/>
            </a:endParaRPr>
          </a:p>
        </p:txBody>
      </p:sp>
      <p:sp>
        <p:nvSpPr>
          <p:cNvPr id="368" name="Google Shape;368;p28"/>
          <p:cNvSpPr txBox="1">
            <a:spLocks noGrp="1"/>
          </p:cNvSpPr>
          <p:nvPr>
            <p:ph type="sldNum" idx="12"/>
          </p:nvPr>
        </p:nvSpPr>
        <p:spPr>
          <a:xfrm>
            <a:off x="11298195" y="617558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346</a:t>
            </a:fld>
            <a:endParaRPr/>
          </a:p>
        </p:txBody>
      </p:sp>
    </p:spTree>
    <p:extLst>
      <p:ext uri="{BB962C8B-B14F-4D97-AF65-F5344CB8AC3E}">
        <p14:creationId xmlns:p14="http://schemas.microsoft.com/office/powerpoint/2010/main" val="11815324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29"/>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CYK</a:t>
            </a:r>
            <a:endParaRPr sz="4400" b="0" i="0" u="none" strike="noStrike" cap="none">
              <a:solidFill>
                <a:srgbClr val="75114A"/>
              </a:solidFill>
              <a:latin typeface="Calibri"/>
              <a:ea typeface="Calibri"/>
              <a:cs typeface="Calibri"/>
              <a:sym typeface="Calibri"/>
            </a:endParaRPr>
          </a:p>
        </p:txBody>
      </p:sp>
      <p:pic>
        <p:nvPicPr>
          <p:cNvPr id="375" name="Google Shape;375;p29"/>
          <p:cNvPicPr preferRelativeResize="0"/>
          <p:nvPr/>
        </p:nvPicPr>
        <p:blipFill rotWithShape="1">
          <a:blip r:embed="rId3">
            <a:alphaModFix/>
          </a:blip>
          <a:srcRect/>
          <a:stretch/>
        </p:blipFill>
        <p:spPr>
          <a:xfrm>
            <a:off x="3528461" y="1196752"/>
            <a:ext cx="5135087" cy="4194025"/>
          </a:xfrm>
          <a:prstGeom prst="rect">
            <a:avLst/>
          </a:prstGeom>
          <a:noFill/>
          <a:ln>
            <a:noFill/>
          </a:ln>
        </p:spPr>
      </p:pic>
      <p:sp>
        <p:nvSpPr>
          <p:cNvPr id="376" name="Google Shape;376;p29"/>
          <p:cNvSpPr txBox="1">
            <a:spLocks noGrp="1"/>
          </p:cNvSpPr>
          <p:nvPr>
            <p:ph type="sldNum" idx="12"/>
          </p:nvPr>
        </p:nvSpPr>
        <p:spPr>
          <a:xfrm>
            <a:off x="11298195" y="617558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347</a:t>
            </a:fld>
            <a:endParaRPr/>
          </a:p>
        </p:txBody>
      </p:sp>
    </p:spTree>
    <p:extLst>
      <p:ext uri="{BB962C8B-B14F-4D97-AF65-F5344CB8AC3E}">
        <p14:creationId xmlns:p14="http://schemas.microsoft.com/office/powerpoint/2010/main" val="1301613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30"/>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CYK</a:t>
            </a:r>
            <a:endParaRPr sz="4400" b="0" i="0" u="none" strike="noStrike" cap="none">
              <a:solidFill>
                <a:srgbClr val="75114A"/>
              </a:solidFill>
              <a:latin typeface="Calibri"/>
              <a:ea typeface="Calibri"/>
              <a:cs typeface="Calibri"/>
              <a:sym typeface="Calibri"/>
            </a:endParaRPr>
          </a:p>
        </p:txBody>
      </p:sp>
      <p:pic>
        <p:nvPicPr>
          <p:cNvPr id="383" name="Google Shape;383;p30"/>
          <p:cNvPicPr preferRelativeResize="0"/>
          <p:nvPr/>
        </p:nvPicPr>
        <p:blipFill rotWithShape="1">
          <a:blip r:embed="rId3">
            <a:alphaModFix/>
          </a:blip>
          <a:srcRect/>
          <a:stretch/>
        </p:blipFill>
        <p:spPr>
          <a:xfrm>
            <a:off x="3528461" y="1196752"/>
            <a:ext cx="5135087" cy="4194025"/>
          </a:xfrm>
          <a:prstGeom prst="rect">
            <a:avLst/>
          </a:prstGeom>
          <a:noFill/>
          <a:ln>
            <a:noFill/>
          </a:ln>
        </p:spPr>
      </p:pic>
      <p:sp>
        <p:nvSpPr>
          <p:cNvPr id="384" name="Google Shape;384;p30"/>
          <p:cNvSpPr txBox="1">
            <a:spLocks noGrp="1"/>
          </p:cNvSpPr>
          <p:nvPr>
            <p:ph type="sldNum" idx="12"/>
          </p:nvPr>
        </p:nvSpPr>
        <p:spPr>
          <a:xfrm>
            <a:off x="11298195" y="617558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348</a:t>
            </a:fld>
            <a:endParaRPr/>
          </a:p>
        </p:txBody>
      </p:sp>
    </p:spTree>
    <p:extLst>
      <p:ext uri="{BB962C8B-B14F-4D97-AF65-F5344CB8AC3E}">
        <p14:creationId xmlns:p14="http://schemas.microsoft.com/office/powerpoint/2010/main" val="12373738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3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CYK</a:t>
            </a:r>
            <a:endParaRPr sz="4400" b="0" i="0" u="none" strike="noStrike" cap="none">
              <a:solidFill>
                <a:srgbClr val="75114A"/>
              </a:solidFill>
              <a:latin typeface="Calibri"/>
              <a:ea typeface="Calibri"/>
              <a:cs typeface="Calibri"/>
              <a:sym typeface="Calibri"/>
            </a:endParaRPr>
          </a:p>
        </p:txBody>
      </p:sp>
      <p:pic>
        <p:nvPicPr>
          <p:cNvPr id="391" name="Google Shape;391;p31"/>
          <p:cNvPicPr preferRelativeResize="0"/>
          <p:nvPr/>
        </p:nvPicPr>
        <p:blipFill rotWithShape="1">
          <a:blip r:embed="rId3">
            <a:alphaModFix/>
          </a:blip>
          <a:srcRect/>
          <a:stretch/>
        </p:blipFill>
        <p:spPr>
          <a:xfrm>
            <a:off x="3528461" y="1196752"/>
            <a:ext cx="5135087" cy="4194025"/>
          </a:xfrm>
          <a:prstGeom prst="rect">
            <a:avLst/>
          </a:prstGeom>
          <a:noFill/>
          <a:ln>
            <a:noFill/>
          </a:ln>
        </p:spPr>
      </p:pic>
      <p:sp>
        <p:nvSpPr>
          <p:cNvPr id="392" name="Google Shape;392;p31"/>
          <p:cNvSpPr txBox="1">
            <a:spLocks noGrp="1"/>
          </p:cNvSpPr>
          <p:nvPr>
            <p:ph type="sldNum" idx="12"/>
          </p:nvPr>
        </p:nvSpPr>
        <p:spPr>
          <a:xfrm>
            <a:off x="11298195" y="617558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349</a:t>
            </a:fld>
            <a:endParaRPr/>
          </a:p>
        </p:txBody>
      </p:sp>
    </p:spTree>
    <p:extLst>
      <p:ext uri="{BB962C8B-B14F-4D97-AF65-F5344CB8AC3E}">
        <p14:creationId xmlns:p14="http://schemas.microsoft.com/office/powerpoint/2010/main" val="9138463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61"/>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Language Modeling</a:t>
            </a:r>
            <a:endParaRPr sz="4400" b="0" i="0" u="none" strike="noStrike" cap="none">
              <a:solidFill>
                <a:srgbClr val="75114A"/>
              </a:solidFill>
              <a:latin typeface="Calibri"/>
              <a:ea typeface="Calibri"/>
              <a:cs typeface="Calibri"/>
              <a:sym typeface="Calibri"/>
            </a:endParaRPr>
          </a:p>
        </p:txBody>
      </p:sp>
      <p:sp>
        <p:nvSpPr>
          <p:cNvPr id="694" name="Google Shape;694;p61"/>
          <p:cNvSpPr txBox="1">
            <a:spLocks noGrp="1"/>
          </p:cNvSpPr>
          <p:nvPr>
            <p:ph type="body" idx="1"/>
          </p:nvPr>
        </p:nvSpPr>
        <p:spPr>
          <a:xfrm>
            <a:off x="838200" y="1429381"/>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rgbClr val="3F3F3F"/>
              </a:buClr>
              <a:buSzPts val="2800"/>
              <a:buFont typeface="Arial"/>
              <a:buNone/>
            </a:pPr>
            <a:r>
              <a:rPr lang="en-IE" b="1" i="0" u="none" strike="noStrike" cap="none">
                <a:solidFill>
                  <a:srgbClr val="3F3F3F"/>
                </a:solidFill>
              </a:rPr>
              <a:t>Frequency and co-</a:t>
            </a:r>
            <a:r>
              <a:rPr lang="en-IE" b="1"/>
              <a:t>occurrence</a:t>
            </a:r>
            <a:r>
              <a:rPr lang="en-IE" b="0" i="0" u="none" strike="noStrike" cap="none">
                <a:solidFill>
                  <a:srgbClr val="3F3F3F"/>
                </a:solidFill>
                <a:latin typeface="Calibri"/>
                <a:ea typeface="Calibri"/>
                <a:cs typeface="Calibri"/>
                <a:sym typeface="Calibri"/>
              </a:rPr>
              <a:t> </a:t>
            </a:r>
            <a:r>
              <a:rPr lang="en-IE"/>
              <a:t>are</a:t>
            </a:r>
            <a:r>
              <a:rPr lang="en-IE" b="0" i="0" u="none" strike="noStrike" cap="none">
                <a:solidFill>
                  <a:srgbClr val="3F3F3F"/>
                </a:solidFill>
                <a:latin typeface="Calibri"/>
                <a:ea typeface="Calibri"/>
                <a:cs typeface="Calibri"/>
                <a:sym typeface="Calibri"/>
              </a:rPr>
              <a:t> central </a:t>
            </a:r>
            <a:r>
              <a:rPr lang="en-IE" i="0" u="none" strike="noStrike" cap="none">
                <a:solidFill>
                  <a:srgbClr val="3F3F3F"/>
                </a:solidFill>
              </a:rPr>
              <a:t>to language modelling</a:t>
            </a:r>
            <a:endParaRPr i="0" u="none" strike="noStrike" cap="none">
              <a:solidFill>
                <a:srgbClr val="3F3F3F"/>
              </a:solidFill>
            </a:endParaRPr>
          </a:p>
          <a:p>
            <a:pPr marL="0" marR="0" lvl="0" indent="0" algn="l" rtl="0">
              <a:lnSpc>
                <a:spcPct val="100000"/>
              </a:lnSpc>
              <a:spcBef>
                <a:spcPts val="1000"/>
              </a:spcBef>
              <a:spcAft>
                <a:spcPts val="1000"/>
              </a:spcAft>
              <a:buClr>
                <a:srgbClr val="3F3F3F"/>
              </a:buClr>
              <a:buSzPts val="2800"/>
              <a:buFont typeface="Arial"/>
              <a:buNone/>
            </a:pPr>
            <a:r>
              <a:rPr lang="en-IE"/>
              <a:t>E</a:t>
            </a:r>
            <a:r>
              <a:rPr lang="en-IE" b="0" i="0" u="none" strike="noStrike" cap="none">
                <a:solidFill>
                  <a:srgbClr val="3F3F3F"/>
                </a:solidFill>
                <a:latin typeface="Calibri"/>
                <a:ea typeface="Calibri"/>
                <a:cs typeface="Calibri"/>
                <a:sym typeface="Calibri"/>
              </a:rPr>
              <a:t>xample: n-grams from the Corpus of Contemporary American English</a:t>
            </a:r>
            <a:endParaRPr b="0" i="0" u="none" strike="noStrike" cap="none">
              <a:solidFill>
                <a:srgbClr val="3F3F3F"/>
              </a:solidFill>
              <a:latin typeface="Calibri"/>
              <a:ea typeface="Calibri"/>
              <a:cs typeface="Calibri"/>
              <a:sym typeface="Calibri"/>
            </a:endParaRPr>
          </a:p>
        </p:txBody>
      </p:sp>
      <p:sp>
        <p:nvSpPr>
          <p:cNvPr id="695" name="Google Shape;695;p61"/>
          <p:cNvSpPr/>
          <p:nvPr/>
        </p:nvSpPr>
        <p:spPr>
          <a:xfrm>
            <a:off x="8931050" y="6081175"/>
            <a:ext cx="3189000" cy="43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IE" sz="1200" i="1" u="sng">
                <a:solidFill>
                  <a:schemeClr val="hlink"/>
                </a:solidFill>
                <a:hlinkClick r:id="rId3"/>
              </a:rPr>
              <a:t>https://www.english-corpora.org/coca/</a:t>
            </a:r>
            <a:endParaRPr sz="1200" i="1"/>
          </a:p>
          <a:p>
            <a:pPr marL="0" marR="0" lvl="0" indent="0" algn="r" rtl="0">
              <a:lnSpc>
                <a:spcPct val="100000"/>
              </a:lnSpc>
              <a:spcBef>
                <a:spcPts val="0"/>
              </a:spcBef>
              <a:spcAft>
                <a:spcPts val="0"/>
              </a:spcAft>
              <a:buClr>
                <a:srgbClr val="000000"/>
              </a:buClr>
              <a:buSzPts val="1200"/>
              <a:buFont typeface="Arial"/>
              <a:buNone/>
            </a:pPr>
            <a:r>
              <a:rPr lang="en-IE" sz="1200" b="0" i="1" u="sng" strike="noStrike" cap="none">
                <a:solidFill>
                  <a:schemeClr val="hlink"/>
                </a:solidFill>
                <a:latin typeface="Arial"/>
                <a:ea typeface="Arial"/>
                <a:cs typeface="Arial"/>
                <a:sym typeface="Arial"/>
                <a:hlinkClick r:id="rId4"/>
              </a:rPr>
              <a:t>https://www.ngrams.info/</a:t>
            </a:r>
            <a:r>
              <a:rPr lang="en-IE" sz="1200" b="0" i="1" u="none" strike="noStrike" cap="none">
                <a:solidFill>
                  <a:srgbClr val="000000"/>
                </a:solidFill>
                <a:latin typeface="Arial"/>
                <a:ea typeface="Arial"/>
                <a:cs typeface="Arial"/>
                <a:sym typeface="Arial"/>
              </a:rPr>
              <a:t> </a:t>
            </a:r>
            <a:endParaRPr sz="1200" b="0" i="1" u="none" strike="noStrike" cap="none">
              <a:solidFill>
                <a:srgbClr val="000000"/>
              </a:solidFill>
              <a:latin typeface="Arial"/>
              <a:ea typeface="Arial"/>
              <a:cs typeface="Arial"/>
              <a:sym typeface="Arial"/>
            </a:endParaRPr>
          </a:p>
        </p:txBody>
      </p:sp>
      <p:pic>
        <p:nvPicPr>
          <p:cNvPr id="696" name="Google Shape;696;p61"/>
          <p:cNvPicPr preferRelativeResize="0"/>
          <p:nvPr/>
        </p:nvPicPr>
        <p:blipFill rotWithShape="1">
          <a:blip r:embed="rId5">
            <a:alphaModFix/>
          </a:blip>
          <a:srcRect l="18545" t="42888" r="42155" b="22738"/>
          <a:stretch/>
        </p:blipFill>
        <p:spPr>
          <a:xfrm>
            <a:off x="3072199" y="2831275"/>
            <a:ext cx="6047626" cy="29755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CYK</a:t>
            </a:r>
            <a:endParaRPr sz="4400" b="0" i="0" u="none" strike="noStrike" cap="none">
              <a:solidFill>
                <a:srgbClr val="75114A"/>
              </a:solidFill>
              <a:latin typeface="Calibri"/>
              <a:ea typeface="Calibri"/>
              <a:cs typeface="Calibri"/>
              <a:sym typeface="Calibri"/>
            </a:endParaRPr>
          </a:p>
        </p:txBody>
      </p:sp>
      <p:pic>
        <p:nvPicPr>
          <p:cNvPr id="399" name="Google Shape;399;p32"/>
          <p:cNvPicPr preferRelativeResize="0"/>
          <p:nvPr/>
        </p:nvPicPr>
        <p:blipFill rotWithShape="1">
          <a:blip r:embed="rId3">
            <a:alphaModFix/>
          </a:blip>
          <a:srcRect/>
          <a:stretch/>
        </p:blipFill>
        <p:spPr>
          <a:xfrm>
            <a:off x="3528461" y="1196752"/>
            <a:ext cx="5135087" cy="4194025"/>
          </a:xfrm>
          <a:prstGeom prst="rect">
            <a:avLst/>
          </a:prstGeom>
          <a:noFill/>
          <a:ln>
            <a:noFill/>
          </a:ln>
        </p:spPr>
      </p:pic>
      <p:sp>
        <p:nvSpPr>
          <p:cNvPr id="400" name="Google Shape;400;p32"/>
          <p:cNvSpPr txBox="1">
            <a:spLocks noGrp="1"/>
          </p:cNvSpPr>
          <p:nvPr>
            <p:ph type="sldNum" idx="12"/>
          </p:nvPr>
        </p:nvSpPr>
        <p:spPr>
          <a:xfrm>
            <a:off x="11298195" y="617558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350</a:t>
            </a:fld>
            <a:endParaRPr/>
          </a:p>
        </p:txBody>
      </p:sp>
    </p:spTree>
    <p:extLst>
      <p:ext uri="{BB962C8B-B14F-4D97-AF65-F5344CB8AC3E}">
        <p14:creationId xmlns:p14="http://schemas.microsoft.com/office/powerpoint/2010/main" val="5770525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3"/>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CYK</a:t>
            </a:r>
            <a:endParaRPr sz="4400" b="0" i="0" u="none" strike="noStrike" cap="none">
              <a:solidFill>
                <a:srgbClr val="75114A"/>
              </a:solidFill>
              <a:latin typeface="Calibri"/>
              <a:ea typeface="Calibri"/>
              <a:cs typeface="Calibri"/>
              <a:sym typeface="Calibri"/>
            </a:endParaRPr>
          </a:p>
        </p:txBody>
      </p:sp>
      <p:pic>
        <p:nvPicPr>
          <p:cNvPr id="407" name="Google Shape;407;p33"/>
          <p:cNvPicPr preferRelativeResize="0"/>
          <p:nvPr/>
        </p:nvPicPr>
        <p:blipFill rotWithShape="1">
          <a:blip r:embed="rId3">
            <a:alphaModFix/>
          </a:blip>
          <a:srcRect/>
          <a:stretch/>
        </p:blipFill>
        <p:spPr>
          <a:xfrm>
            <a:off x="3528461" y="1196752"/>
            <a:ext cx="5135087" cy="4194025"/>
          </a:xfrm>
          <a:prstGeom prst="rect">
            <a:avLst/>
          </a:prstGeom>
          <a:noFill/>
          <a:ln>
            <a:noFill/>
          </a:ln>
        </p:spPr>
      </p:pic>
      <p:sp>
        <p:nvSpPr>
          <p:cNvPr id="408" name="Google Shape;408;p33"/>
          <p:cNvSpPr txBox="1">
            <a:spLocks noGrp="1"/>
          </p:cNvSpPr>
          <p:nvPr>
            <p:ph type="sldNum" idx="12"/>
          </p:nvPr>
        </p:nvSpPr>
        <p:spPr>
          <a:xfrm>
            <a:off x="11298195" y="617558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351</a:t>
            </a:fld>
            <a:endParaRPr/>
          </a:p>
        </p:txBody>
      </p:sp>
    </p:spTree>
    <p:extLst>
      <p:ext uri="{BB962C8B-B14F-4D97-AF65-F5344CB8AC3E}">
        <p14:creationId xmlns:p14="http://schemas.microsoft.com/office/powerpoint/2010/main" val="32477205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CYK Algorithm</a:t>
            </a:r>
            <a:endParaRPr sz="4400" b="0" i="0" u="none" strike="noStrike" cap="none">
              <a:solidFill>
                <a:srgbClr val="75114A"/>
              </a:solidFill>
              <a:latin typeface="Calibri"/>
              <a:ea typeface="Calibri"/>
              <a:cs typeface="Calibri"/>
              <a:sym typeface="Calibri"/>
            </a:endParaRPr>
          </a:p>
        </p:txBody>
      </p:sp>
      <p:sp>
        <p:nvSpPr>
          <p:cNvPr id="415" name="Google Shape;415;p34"/>
          <p:cNvSpPr txBox="1">
            <a:spLocks noGrp="1"/>
          </p:cNvSpPr>
          <p:nvPr>
            <p:ph type="body" idx="1"/>
          </p:nvPr>
        </p:nvSpPr>
        <p:spPr>
          <a:xfrm>
            <a:off x="838200" y="1332374"/>
            <a:ext cx="10515600" cy="4479600"/>
          </a:xfrm>
          <a:prstGeom prst="rect">
            <a:avLst/>
          </a:prstGeom>
          <a:noFill/>
          <a:ln>
            <a:noFill/>
          </a:ln>
        </p:spPr>
        <p:txBody>
          <a:bodyPr spcFirstLastPara="1" wrap="square" lIns="91425" tIns="91425" rIns="91425" bIns="91425" anchor="t" anchorCtr="0">
            <a:noAutofit/>
          </a:bodyPr>
          <a:lstStyle/>
          <a:p>
            <a:pPr marL="342900" marR="0" lvl="0" indent="-215900" algn="l" rtl="0">
              <a:lnSpc>
                <a:spcPct val="90000"/>
              </a:lnSpc>
              <a:spcBef>
                <a:spcPts val="4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Set </a:t>
            </a:r>
            <a:r>
              <a:rPr lang="en-US" sz="2400" b="0" i="0" u="none" strike="noStrike" cap="none">
                <a:solidFill>
                  <a:srgbClr val="000000"/>
                </a:solidFill>
                <a:latin typeface="Calibri"/>
                <a:ea typeface="Calibri"/>
                <a:cs typeface="Calibri"/>
                <a:sym typeface="Calibri"/>
              </a:rPr>
              <a:t>t</a:t>
            </a:r>
            <a:r>
              <a:rPr lang="en-US" sz="2400" b="0" i="0" u="none" strike="noStrike" cap="none" baseline="-25000">
                <a:solidFill>
                  <a:srgbClr val="000000"/>
                </a:solidFill>
                <a:latin typeface="Calibri"/>
                <a:ea typeface="Calibri"/>
                <a:cs typeface="Calibri"/>
                <a:sym typeface="Calibri"/>
              </a:rPr>
              <a:t>i,j,a</a:t>
            </a:r>
            <a:r>
              <a:rPr lang="en-US" sz="2400" b="0" i="0" u="none" strike="noStrike" cap="none">
                <a:solidFill>
                  <a:srgbClr val="000000"/>
                </a:solidFill>
                <a:latin typeface="Calibri"/>
                <a:ea typeface="Calibri"/>
                <a:cs typeface="Calibri"/>
                <a:sym typeface="Calibri"/>
              </a:rPr>
              <a:t> = </a:t>
            </a:r>
            <a:r>
              <a:rPr lang="en-US" sz="2400">
                <a:solidFill>
                  <a:srgbClr val="000000"/>
                </a:solidFill>
              </a:rPr>
              <a:t>0</a:t>
            </a:r>
            <a:r>
              <a:rPr lang="en-US" sz="2400" b="0" i="0" u="none" strike="noStrike" cap="none">
                <a:solidFill>
                  <a:srgbClr val="3F3F3F"/>
                </a:solidFill>
                <a:latin typeface="Calibri"/>
                <a:ea typeface="Calibri"/>
                <a:cs typeface="Calibri"/>
                <a:sym typeface="Calibri"/>
              </a:rPr>
              <a:t> for all values</a:t>
            </a:r>
            <a:endParaRPr sz="2400" b="0" i="0" u="none" strike="noStrike" cap="none">
              <a:solidFill>
                <a:srgbClr val="3F3F3F"/>
              </a:solidFill>
              <a:latin typeface="Calibri"/>
              <a:ea typeface="Calibri"/>
              <a:cs typeface="Calibri"/>
              <a:sym typeface="Calibri"/>
            </a:endParaRPr>
          </a:p>
          <a:p>
            <a:pPr marL="342900" marR="0" lvl="0" indent="-215900" algn="l" rtl="0">
              <a:lnSpc>
                <a:spcPct val="90000"/>
              </a:lnSpc>
              <a:spcBef>
                <a:spcPts val="4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For</a:t>
            </a:r>
            <a:r>
              <a:rPr lang="en-US" sz="2400" b="0" i="0" u="none" strike="noStrike" cap="none">
                <a:solidFill>
                  <a:srgbClr val="000000"/>
                </a:solidFill>
                <a:latin typeface="Calibri"/>
                <a:ea typeface="Calibri"/>
                <a:cs typeface="Calibri"/>
                <a:sym typeface="Calibri"/>
              </a:rPr>
              <a:t> i = 1, …., n</a:t>
            </a:r>
            <a:endParaRPr sz="2400" b="0" i="0" u="none" strike="noStrike" cap="none">
              <a:solidFill>
                <a:srgbClr val="000000"/>
              </a:solidFill>
              <a:latin typeface="Calibri"/>
              <a:ea typeface="Calibri"/>
              <a:cs typeface="Calibri"/>
              <a:sym typeface="Calibri"/>
            </a:endParaRPr>
          </a:p>
          <a:p>
            <a:pPr marL="342900" marR="0" lvl="0" indent="-215900" algn="l" rtl="0">
              <a:lnSpc>
                <a:spcPct val="90000"/>
              </a:lnSpc>
              <a:spcBef>
                <a:spcPts val="4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   For </a:t>
            </a:r>
            <a:r>
              <a:rPr lang="en-US" sz="2400" b="0" i="0" u="none" strike="noStrike" cap="none">
                <a:solidFill>
                  <a:srgbClr val="000000"/>
                </a:solidFill>
                <a:latin typeface="Calibri"/>
                <a:ea typeface="Calibri"/>
                <a:cs typeface="Calibri"/>
                <a:sym typeface="Calibri"/>
              </a:rPr>
              <a:t>A → w</a:t>
            </a:r>
            <a:r>
              <a:rPr lang="en-US" sz="2400" b="0" i="0" u="none" strike="noStrike" cap="none" baseline="-25000">
                <a:solidFill>
                  <a:srgbClr val="000000"/>
                </a:solidFill>
                <a:latin typeface="Calibri"/>
                <a:ea typeface="Calibri"/>
                <a:cs typeface="Calibri"/>
                <a:sym typeface="Calibri"/>
              </a:rPr>
              <a:t>i</a:t>
            </a:r>
            <a:r>
              <a:rPr lang="en-US" sz="2400" b="0" i="0" u="none" strike="noStrike" cap="none">
                <a:solidFill>
                  <a:srgbClr val="000000"/>
                </a:solidFill>
                <a:latin typeface="Calibri"/>
                <a:ea typeface="Calibri"/>
                <a:cs typeface="Calibri"/>
                <a:sym typeface="Calibri"/>
              </a:rPr>
              <a:t> ∈ P</a:t>
            </a:r>
            <a:endParaRPr sz="2400" b="0" i="0" u="none" strike="noStrike" cap="none">
              <a:solidFill>
                <a:srgbClr val="000000"/>
              </a:solidFill>
              <a:latin typeface="Calibri"/>
              <a:ea typeface="Calibri"/>
              <a:cs typeface="Calibri"/>
              <a:sym typeface="Calibri"/>
            </a:endParaRPr>
          </a:p>
          <a:p>
            <a:pPr marL="342900" marR="0" lvl="0" indent="-215900" algn="l" rtl="0">
              <a:lnSpc>
                <a:spcPct val="90000"/>
              </a:lnSpc>
              <a:spcBef>
                <a:spcPts val="4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      </a:t>
            </a:r>
            <a:r>
              <a:rPr lang="en-US" sz="2400" b="0" i="0" u="none" strike="noStrike" cap="none">
                <a:solidFill>
                  <a:srgbClr val="000000"/>
                </a:solidFill>
                <a:latin typeface="Calibri"/>
                <a:ea typeface="Calibri"/>
                <a:cs typeface="Calibri"/>
                <a:sym typeface="Calibri"/>
              </a:rPr>
              <a:t>t</a:t>
            </a:r>
            <a:r>
              <a:rPr lang="en-US" sz="2400" b="0" i="0" u="none" strike="noStrike" cap="none" baseline="-25000">
                <a:solidFill>
                  <a:srgbClr val="000000"/>
                </a:solidFill>
                <a:latin typeface="Calibri"/>
                <a:ea typeface="Calibri"/>
                <a:cs typeface="Calibri"/>
                <a:sym typeface="Calibri"/>
              </a:rPr>
              <a:t>i,i+1,A</a:t>
            </a:r>
            <a:r>
              <a:rPr lang="en-US" sz="2400" b="0" i="0" u="none" strike="noStrike" cap="none">
                <a:solidFill>
                  <a:srgbClr val="000000"/>
                </a:solidFill>
                <a:latin typeface="Calibri"/>
                <a:ea typeface="Calibri"/>
                <a:cs typeface="Calibri"/>
                <a:sym typeface="Calibri"/>
              </a:rPr>
              <a:t> = D(A → w</a:t>
            </a:r>
            <a:r>
              <a:rPr lang="en-US" sz="2400" b="0" i="0" u="none" strike="noStrike" cap="none" baseline="-25000">
                <a:solidFill>
                  <a:srgbClr val="000000"/>
                </a:solidFill>
                <a:latin typeface="Calibri"/>
                <a:ea typeface="Calibri"/>
                <a:cs typeface="Calibri"/>
                <a:sym typeface="Calibri"/>
              </a:rPr>
              <a:t>i</a:t>
            </a:r>
            <a:r>
              <a:rPr lang="en-US" sz="2400" b="0" i="0" u="none" strike="noStrike" cap="none">
                <a:solidFill>
                  <a:srgbClr val="000000"/>
                </a:solidFill>
                <a:latin typeface="Calibri"/>
                <a:ea typeface="Calibri"/>
                <a:cs typeface="Calibri"/>
                <a:sym typeface="Calibri"/>
              </a:rPr>
              <a:t>)</a:t>
            </a:r>
            <a:endParaRPr sz="2400" b="0" i="0" u="none" strike="noStrike" cap="none">
              <a:solidFill>
                <a:srgbClr val="000000"/>
              </a:solidFill>
              <a:latin typeface="Calibri"/>
              <a:ea typeface="Calibri"/>
              <a:cs typeface="Calibri"/>
              <a:sym typeface="Calibri"/>
            </a:endParaRPr>
          </a:p>
          <a:p>
            <a:pPr marL="342900" marR="0" lvl="0" indent="-215900" algn="l" rtl="0">
              <a:lnSpc>
                <a:spcPct val="90000"/>
              </a:lnSpc>
              <a:spcBef>
                <a:spcPts val="4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For </a:t>
            </a:r>
            <a:r>
              <a:rPr lang="en-US" sz="2400" b="0" i="0" u="none" strike="noStrike" cap="none">
                <a:solidFill>
                  <a:srgbClr val="000000"/>
                </a:solidFill>
                <a:latin typeface="Calibri"/>
                <a:ea typeface="Calibri"/>
                <a:cs typeface="Calibri"/>
                <a:sym typeface="Calibri"/>
              </a:rPr>
              <a:t>k = 1, … , n ; i = 1, … , n - k + 1 ; j = i + k</a:t>
            </a:r>
            <a:endParaRPr sz="2400" b="0" i="0" u="none" strike="noStrike" cap="none">
              <a:solidFill>
                <a:srgbClr val="000000"/>
              </a:solidFill>
              <a:latin typeface="Calibri"/>
              <a:ea typeface="Calibri"/>
              <a:cs typeface="Calibri"/>
              <a:sym typeface="Calibri"/>
            </a:endParaRPr>
          </a:p>
          <a:p>
            <a:pPr marL="342900" marR="0" lvl="0" indent="-215900" algn="l" rtl="0">
              <a:lnSpc>
                <a:spcPct val="90000"/>
              </a:lnSpc>
              <a:spcBef>
                <a:spcPts val="4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   For </a:t>
            </a:r>
            <a:r>
              <a:rPr lang="en-US" sz="2400" b="0" i="0" u="none" strike="noStrike" cap="none">
                <a:solidFill>
                  <a:srgbClr val="000000"/>
                </a:solidFill>
                <a:latin typeface="Calibri"/>
                <a:ea typeface="Calibri"/>
                <a:cs typeface="Calibri"/>
                <a:sym typeface="Calibri"/>
              </a:rPr>
              <a:t>A → β ∈ P</a:t>
            </a:r>
            <a:endParaRPr sz="2400" b="0" i="0" u="none" strike="noStrike" cap="none">
              <a:solidFill>
                <a:srgbClr val="000000"/>
              </a:solidFill>
              <a:latin typeface="Calibri"/>
              <a:ea typeface="Calibri"/>
              <a:cs typeface="Calibri"/>
              <a:sym typeface="Calibri"/>
            </a:endParaRPr>
          </a:p>
          <a:p>
            <a:pPr marL="342900" marR="0" lvl="0" indent="-215900" algn="l" rtl="0">
              <a:lnSpc>
                <a:spcPct val="90000"/>
              </a:lnSpc>
              <a:spcBef>
                <a:spcPts val="4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      If </a:t>
            </a:r>
            <a:r>
              <a:rPr lang="en-US" sz="2400" b="0" i="0" u="none" strike="noStrike" cap="none">
                <a:solidFill>
                  <a:srgbClr val="000000"/>
                </a:solidFill>
                <a:latin typeface="Calibri"/>
                <a:ea typeface="Calibri"/>
                <a:cs typeface="Calibri"/>
                <a:sym typeface="Calibri"/>
              </a:rPr>
              <a:t>β</a:t>
            </a:r>
            <a:r>
              <a:rPr lang="en-US" sz="2400" b="0" i="0" u="none" strike="noStrike" cap="none">
                <a:solidFill>
                  <a:srgbClr val="3F3F3F"/>
                </a:solidFill>
                <a:latin typeface="Calibri"/>
                <a:ea typeface="Calibri"/>
                <a:cs typeface="Calibri"/>
                <a:sym typeface="Calibri"/>
              </a:rPr>
              <a:t> matches between </a:t>
            </a:r>
            <a:r>
              <a:rPr lang="en-US" sz="2400" b="0" i="0" u="none" strike="noStrike" cap="none">
                <a:solidFill>
                  <a:srgbClr val="000000"/>
                </a:solidFill>
                <a:latin typeface="Calibri"/>
                <a:ea typeface="Calibri"/>
                <a:cs typeface="Calibri"/>
                <a:sym typeface="Calibri"/>
              </a:rPr>
              <a:t>i</a:t>
            </a:r>
            <a:r>
              <a:rPr lang="en-US" sz="2400" b="0" i="0" u="none" strike="noStrike" cap="none">
                <a:solidFill>
                  <a:srgbClr val="3F3F3F"/>
                </a:solidFill>
                <a:latin typeface="Calibri"/>
                <a:ea typeface="Calibri"/>
                <a:cs typeface="Calibri"/>
                <a:sym typeface="Calibri"/>
              </a:rPr>
              <a:t> and </a:t>
            </a:r>
            <a:r>
              <a:rPr lang="en-US" sz="2400" b="0" i="0" u="none" strike="noStrike" cap="none">
                <a:solidFill>
                  <a:srgbClr val="000000"/>
                </a:solidFill>
                <a:latin typeface="Calibri"/>
                <a:ea typeface="Calibri"/>
                <a:cs typeface="Calibri"/>
                <a:sym typeface="Calibri"/>
              </a:rPr>
              <a:t>j</a:t>
            </a:r>
            <a:endParaRPr sz="2400" b="0" i="0" u="none" strike="noStrike" cap="none">
              <a:solidFill>
                <a:srgbClr val="000000"/>
              </a:solidFill>
              <a:latin typeface="Calibri"/>
              <a:ea typeface="Calibri"/>
              <a:cs typeface="Calibri"/>
              <a:sym typeface="Calibri"/>
            </a:endParaRPr>
          </a:p>
          <a:p>
            <a:pPr marL="342900" marR="0" lvl="0" indent="-215900" algn="l" rtl="0">
              <a:lnSpc>
                <a:spcPct val="90000"/>
              </a:lnSpc>
              <a:spcBef>
                <a:spcPts val="4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         </a:t>
            </a:r>
            <a:r>
              <a:rPr lang="en-US" sz="2400" b="0" i="0" u="none" strike="noStrike" cap="none">
                <a:solidFill>
                  <a:srgbClr val="000000"/>
                </a:solidFill>
                <a:latin typeface="Calibri"/>
                <a:ea typeface="Calibri"/>
                <a:cs typeface="Calibri"/>
                <a:sym typeface="Calibri"/>
              </a:rPr>
              <a:t>S = D(A → β) × ∏</a:t>
            </a:r>
            <a:r>
              <a:rPr lang="en-US" sz="2400" b="0" i="0" u="none" strike="noStrike" cap="none" baseline="-25000">
                <a:solidFill>
                  <a:srgbClr val="000000"/>
                </a:solidFill>
                <a:latin typeface="Calibri"/>
                <a:ea typeface="Calibri"/>
                <a:cs typeface="Calibri"/>
                <a:sym typeface="Calibri"/>
              </a:rPr>
              <a:t>i’,j’,A’</a:t>
            </a:r>
            <a:r>
              <a:rPr lang="en-US" sz="2400" b="0" i="0" u="none" strike="noStrike" cap="none">
                <a:solidFill>
                  <a:srgbClr val="000000"/>
                </a:solidFill>
                <a:latin typeface="Calibri"/>
                <a:ea typeface="Calibri"/>
                <a:cs typeface="Calibri"/>
                <a:sym typeface="Calibri"/>
              </a:rPr>
              <a:t> t</a:t>
            </a:r>
            <a:r>
              <a:rPr lang="en-US" sz="2400" b="0" i="0" u="none" strike="noStrike" cap="none" baseline="-25000">
                <a:solidFill>
                  <a:srgbClr val="000000"/>
                </a:solidFill>
                <a:latin typeface="Calibri"/>
                <a:ea typeface="Calibri"/>
                <a:cs typeface="Calibri"/>
                <a:sym typeface="Calibri"/>
              </a:rPr>
              <a:t>i’,j’,A’</a:t>
            </a:r>
            <a:r>
              <a:rPr lang="en-US" sz="2400" b="0" i="0" u="none" strike="noStrike" cap="none">
                <a:solidFill>
                  <a:srgbClr val="3F3F3F"/>
                </a:solidFill>
                <a:latin typeface="Calibri"/>
                <a:ea typeface="Calibri"/>
                <a:cs typeface="Calibri"/>
                <a:sym typeface="Calibri"/>
              </a:rPr>
              <a:t> where </a:t>
            </a:r>
            <a:r>
              <a:rPr lang="en-US" sz="2400" b="0" i="0" u="none" strike="noStrike" cap="none">
                <a:solidFill>
                  <a:srgbClr val="000000"/>
                </a:solidFill>
                <a:latin typeface="Calibri"/>
                <a:ea typeface="Calibri"/>
                <a:cs typeface="Calibri"/>
                <a:sym typeface="Calibri"/>
              </a:rPr>
              <a:t>{i’,j’,A}</a:t>
            </a:r>
            <a:r>
              <a:rPr lang="en-US" sz="2400" b="0" i="0" u="none" strike="noStrike" cap="none">
                <a:solidFill>
                  <a:srgbClr val="3F3F3F"/>
                </a:solidFill>
                <a:latin typeface="Calibri"/>
                <a:ea typeface="Calibri"/>
                <a:cs typeface="Calibri"/>
                <a:sym typeface="Calibri"/>
              </a:rPr>
              <a:t> are the matches</a:t>
            </a:r>
            <a:endParaRPr sz="2400" b="0" i="0" u="none" strike="noStrike" cap="none">
              <a:solidFill>
                <a:srgbClr val="3F3F3F"/>
              </a:solidFill>
              <a:latin typeface="Calibri"/>
              <a:ea typeface="Calibri"/>
              <a:cs typeface="Calibri"/>
              <a:sym typeface="Calibri"/>
            </a:endParaRPr>
          </a:p>
          <a:p>
            <a:pPr marL="342900" marR="0" lvl="0" indent="-215900" algn="l" rtl="0">
              <a:lnSpc>
                <a:spcPct val="90000"/>
              </a:lnSpc>
              <a:spcBef>
                <a:spcPts val="4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         If </a:t>
            </a:r>
            <a:r>
              <a:rPr lang="en-US" sz="2400" b="0" i="0" u="none" strike="noStrike" cap="none">
                <a:solidFill>
                  <a:srgbClr val="000000"/>
                </a:solidFill>
                <a:latin typeface="Calibri"/>
                <a:ea typeface="Calibri"/>
                <a:cs typeface="Calibri"/>
                <a:sym typeface="Calibri"/>
              </a:rPr>
              <a:t>s &gt; t</a:t>
            </a:r>
            <a:r>
              <a:rPr lang="en-US" sz="2400" b="0" i="0" u="none" strike="noStrike" cap="none" baseline="-25000">
                <a:solidFill>
                  <a:srgbClr val="000000"/>
                </a:solidFill>
                <a:latin typeface="Calibri"/>
                <a:ea typeface="Calibri"/>
                <a:cs typeface="Calibri"/>
                <a:sym typeface="Calibri"/>
              </a:rPr>
              <a:t>i,j,A</a:t>
            </a:r>
            <a:endParaRPr sz="2400" b="0" i="0" u="none" strike="noStrike" cap="none">
              <a:solidFill>
                <a:srgbClr val="000000"/>
              </a:solidFill>
              <a:latin typeface="Calibri"/>
              <a:ea typeface="Calibri"/>
              <a:cs typeface="Calibri"/>
              <a:sym typeface="Calibri"/>
            </a:endParaRPr>
          </a:p>
          <a:p>
            <a:pPr marL="342900" marR="0" lvl="0" indent="-215900" algn="l" rtl="0">
              <a:lnSpc>
                <a:spcPct val="90000"/>
              </a:lnSpc>
              <a:spcBef>
                <a:spcPts val="4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            </a:t>
            </a:r>
            <a:r>
              <a:rPr lang="en-US" sz="2400" b="0" i="0" u="none" strike="noStrike" cap="none">
                <a:solidFill>
                  <a:srgbClr val="000000"/>
                </a:solidFill>
                <a:latin typeface="Calibri"/>
                <a:ea typeface="Calibri"/>
                <a:cs typeface="Calibri"/>
                <a:sym typeface="Calibri"/>
              </a:rPr>
              <a:t>t</a:t>
            </a:r>
            <a:r>
              <a:rPr lang="en-US" sz="2400" b="0" i="0" u="none" strike="noStrike" cap="none" baseline="-25000">
                <a:solidFill>
                  <a:srgbClr val="000000"/>
                </a:solidFill>
                <a:latin typeface="Calibri"/>
                <a:ea typeface="Calibri"/>
                <a:cs typeface="Calibri"/>
                <a:sym typeface="Calibri"/>
              </a:rPr>
              <a:t>i,j,A</a:t>
            </a:r>
            <a:r>
              <a:rPr lang="en-US" sz="2400" b="0" i="0" u="none" strike="noStrike" cap="none">
                <a:solidFill>
                  <a:srgbClr val="000000"/>
                </a:solidFill>
                <a:latin typeface="Calibri"/>
                <a:ea typeface="Calibri"/>
                <a:cs typeface="Calibri"/>
                <a:sym typeface="Calibri"/>
              </a:rPr>
              <a:t> = s</a:t>
            </a:r>
            <a:endParaRPr sz="2400" b="0" i="0" u="none" strike="noStrike" cap="none">
              <a:solidFill>
                <a:srgbClr val="000000"/>
              </a:solidFill>
              <a:latin typeface="Calibri"/>
              <a:ea typeface="Calibri"/>
              <a:cs typeface="Calibri"/>
              <a:sym typeface="Calibri"/>
            </a:endParaRPr>
          </a:p>
          <a:p>
            <a:pPr marL="342900" marR="0" lvl="0" indent="-215900" algn="l" rtl="0">
              <a:lnSpc>
                <a:spcPct val="90000"/>
              </a:lnSpc>
              <a:spcBef>
                <a:spcPts val="400"/>
              </a:spcBef>
              <a:spcAft>
                <a:spcPts val="0"/>
              </a:spcAft>
              <a:buClr>
                <a:srgbClr val="3F3F3F"/>
              </a:buClr>
              <a:buSzPts val="2800"/>
              <a:buFont typeface="Arial"/>
              <a:buNone/>
            </a:pPr>
            <a:r>
              <a:rPr lang="en-US" sz="2400"/>
              <a:t>Return</a:t>
            </a:r>
            <a:r>
              <a:rPr lang="en-US" sz="2400">
                <a:solidFill>
                  <a:srgbClr val="000000"/>
                </a:solidFill>
              </a:rPr>
              <a:t> t</a:t>
            </a:r>
            <a:r>
              <a:rPr lang="en-US" sz="2400" baseline="-25000">
                <a:solidFill>
                  <a:srgbClr val="000000"/>
                </a:solidFill>
              </a:rPr>
              <a:t>1,n,S</a:t>
            </a:r>
            <a:r>
              <a:rPr lang="en-US" sz="2400">
                <a:solidFill>
                  <a:srgbClr val="000000"/>
                </a:solidFill>
              </a:rPr>
              <a:t> </a:t>
            </a:r>
            <a:r>
              <a:rPr lang="en-US" sz="2400" i="1">
                <a:solidFill>
                  <a:srgbClr val="000000"/>
                </a:solidFill>
              </a:rPr>
              <a:t>(S is the start symbol)</a:t>
            </a:r>
            <a:endParaRPr sz="2400" i="1">
              <a:solidFill>
                <a:srgbClr val="000000"/>
              </a:solidFill>
            </a:endParaRPr>
          </a:p>
        </p:txBody>
      </p:sp>
      <p:sp>
        <p:nvSpPr>
          <p:cNvPr id="416" name="Google Shape;416;p34"/>
          <p:cNvSpPr txBox="1">
            <a:spLocks noGrp="1"/>
          </p:cNvSpPr>
          <p:nvPr>
            <p:ph type="sldNum" idx="12"/>
          </p:nvPr>
        </p:nvSpPr>
        <p:spPr>
          <a:xfrm>
            <a:off x="11298195" y="617558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352</a:t>
            </a:fld>
            <a:endParaRPr/>
          </a:p>
        </p:txBody>
      </p:sp>
    </p:spTree>
    <p:extLst>
      <p:ext uri="{BB962C8B-B14F-4D97-AF65-F5344CB8AC3E}">
        <p14:creationId xmlns:p14="http://schemas.microsoft.com/office/powerpoint/2010/main" val="15685397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35"/>
          <p:cNvSpPr txBox="1">
            <a:spLocks noGrp="1"/>
          </p:cNvSpPr>
          <p:nvPr>
            <p:ph type="title"/>
          </p:nvPr>
        </p:nvSpPr>
        <p:spPr>
          <a:xfrm>
            <a:off x="838200" y="365125"/>
            <a:ext cx="10515600" cy="132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CYK Algorithm (for Language Modelling)</a:t>
            </a:r>
            <a:endParaRPr/>
          </a:p>
        </p:txBody>
      </p:sp>
      <p:sp>
        <p:nvSpPr>
          <p:cNvPr id="423" name="Google Shape;423;p35"/>
          <p:cNvSpPr txBox="1">
            <a:spLocks noGrp="1"/>
          </p:cNvSpPr>
          <p:nvPr>
            <p:ph type="body" idx="1"/>
          </p:nvPr>
        </p:nvSpPr>
        <p:spPr>
          <a:xfrm>
            <a:off x="838200" y="1499325"/>
            <a:ext cx="10515600" cy="4139700"/>
          </a:xfrm>
          <a:prstGeom prst="rect">
            <a:avLst/>
          </a:prstGeom>
        </p:spPr>
        <p:txBody>
          <a:bodyPr spcFirstLastPara="1" wrap="square" lIns="91425" tIns="91425" rIns="91425" bIns="91425" anchor="t" anchorCtr="0">
            <a:noAutofit/>
          </a:bodyPr>
          <a:lstStyle/>
          <a:p>
            <a:pPr marL="342900" lvl="0" indent="-215900" algn="l" rtl="0">
              <a:spcBef>
                <a:spcPts val="400"/>
              </a:spcBef>
              <a:spcAft>
                <a:spcPts val="0"/>
              </a:spcAft>
              <a:buClr>
                <a:srgbClr val="3F3F3F"/>
              </a:buClr>
              <a:buSzPts val="2800"/>
              <a:buFont typeface="Arial"/>
              <a:buNone/>
            </a:pPr>
            <a:r>
              <a:rPr lang="en-US" sz="2400"/>
              <a:t>Set </a:t>
            </a:r>
            <a:r>
              <a:rPr lang="en-US" sz="2400">
                <a:solidFill>
                  <a:schemeClr val="dk1"/>
                </a:solidFill>
              </a:rPr>
              <a:t>t</a:t>
            </a:r>
            <a:r>
              <a:rPr lang="en-US" sz="2400" baseline="-25000">
                <a:solidFill>
                  <a:schemeClr val="dk1"/>
                </a:solidFill>
              </a:rPr>
              <a:t>i,j,a</a:t>
            </a:r>
            <a:r>
              <a:rPr lang="en-US" sz="2400">
                <a:solidFill>
                  <a:schemeClr val="dk1"/>
                </a:solidFill>
              </a:rPr>
              <a:t> = 0</a:t>
            </a:r>
            <a:r>
              <a:rPr lang="en-US" sz="2400"/>
              <a:t> for all values</a:t>
            </a:r>
            <a:endParaRPr sz="2400"/>
          </a:p>
          <a:p>
            <a:pPr marL="342900" lvl="0" indent="-215900" algn="l" rtl="0">
              <a:spcBef>
                <a:spcPts val="400"/>
              </a:spcBef>
              <a:spcAft>
                <a:spcPts val="0"/>
              </a:spcAft>
              <a:buClr>
                <a:srgbClr val="3F3F3F"/>
              </a:buClr>
              <a:buSzPts val="2800"/>
              <a:buFont typeface="Arial"/>
              <a:buNone/>
            </a:pPr>
            <a:r>
              <a:rPr lang="en-US" sz="2400"/>
              <a:t>For</a:t>
            </a:r>
            <a:r>
              <a:rPr lang="en-US" sz="2400">
                <a:solidFill>
                  <a:schemeClr val="dk1"/>
                </a:solidFill>
              </a:rPr>
              <a:t> i = 1, …., n</a:t>
            </a:r>
            <a:endParaRPr sz="2400">
              <a:solidFill>
                <a:schemeClr val="dk1"/>
              </a:solidFill>
            </a:endParaRPr>
          </a:p>
          <a:p>
            <a:pPr marL="342900" lvl="0" indent="-215900" algn="l" rtl="0">
              <a:spcBef>
                <a:spcPts val="400"/>
              </a:spcBef>
              <a:spcAft>
                <a:spcPts val="0"/>
              </a:spcAft>
              <a:buClr>
                <a:srgbClr val="3F3F3F"/>
              </a:buClr>
              <a:buSzPts val="2800"/>
              <a:buFont typeface="Arial"/>
              <a:buNone/>
            </a:pPr>
            <a:r>
              <a:rPr lang="en-US" sz="2400"/>
              <a:t>   For </a:t>
            </a:r>
            <a:r>
              <a:rPr lang="en-US" sz="2400">
                <a:solidFill>
                  <a:schemeClr val="dk1"/>
                </a:solidFill>
              </a:rPr>
              <a:t>A → w</a:t>
            </a:r>
            <a:r>
              <a:rPr lang="en-US" sz="2400" baseline="-25000">
                <a:solidFill>
                  <a:schemeClr val="dk1"/>
                </a:solidFill>
              </a:rPr>
              <a:t>i</a:t>
            </a:r>
            <a:r>
              <a:rPr lang="en-US" sz="2400">
                <a:solidFill>
                  <a:schemeClr val="dk1"/>
                </a:solidFill>
              </a:rPr>
              <a:t> ∈ P</a:t>
            </a:r>
            <a:endParaRPr sz="2400">
              <a:solidFill>
                <a:schemeClr val="dk1"/>
              </a:solidFill>
            </a:endParaRPr>
          </a:p>
          <a:p>
            <a:pPr marL="342900" lvl="0" indent="-215900" algn="l" rtl="0">
              <a:spcBef>
                <a:spcPts val="400"/>
              </a:spcBef>
              <a:spcAft>
                <a:spcPts val="0"/>
              </a:spcAft>
              <a:buClr>
                <a:srgbClr val="3F3F3F"/>
              </a:buClr>
              <a:buSzPts val="2800"/>
              <a:buFont typeface="Arial"/>
              <a:buNone/>
            </a:pPr>
            <a:r>
              <a:rPr lang="en-US" sz="2400"/>
              <a:t>      </a:t>
            </a:r>
            <a:r>
              <a:rPr lang="en-US" sz="2400">
                <a:solidFill>
                  <a:schemeClr val="dk1"/>
                </a:solidFill>
              </a:rPr>
              <a:t>t</a:t>
            </a:r>
            <a:r>
              <a:rPr lang="en-US" sz="2400" baseline="-25000">
                <a:solidFill>
                  <a:schemeClr val="dk1"/>
                </a:solidFill>
              </a:rPr>
              <a:t>i,i+1,A</a:t>
            </a:r>
            <a:r>
              <a:rPr lang="en-US" sz="2400">
                <a:solidFill>
                  <a:schemeClr val="dk1"/>
                </a:solidFill>
              </a:rPr>
              <a:t> = D(A → w</a:t>
            </a:r>
            <a:r>
              <a:rPr lang="en-US" sz="2400" baseline="-25000">
                <a:solidFill>
                  <a:schemeClr val="dk1"/>
                </a:solidFill>
              </a:rPr>
              <a:t>i</a:t>
            </a:r>
            <a:r>
              <a:rPr lang="en-US" sz="2400">
                <a:solidFill>
                  <a:schemeClr val="dk1"/>
                </a:solidFill>
              </a:rPr>
              <a:t>)</a:t>
            </a:r>
            <a:endParaRPr sz="2400">
              <a:solidFill>
                <a:schemeClr val="dk1"/>
              </a:solidFill>
            </a:endParaRPr>
          </a:p>
          <a:p>
            <a:pPr marL="342900" lvl="0" indent="-215900" algn="l" rtl="0">
              <a:spcBef>
                <a:spcPts val="400"/>
              </a:spcBef>
              <a:spcAft>
                <a:spcPts val="0"/>
              </a:spcAft>
              <a:buClr>
                <a:srgbClr val="3F3F3F"/>
              </a:buClr>
              <a:buSzPts val="2800"/>
              <a:buFont typeface="Arial"/>
              <a:buNone/>
            </a:pPr>
            <a:r>
              <a:rPr lang="en-US" sz="2400"/>
              <a:t>For </a:t>
            </a:r>
            <a:r>
              <a:rPr lang="en-US" sz="2400">
                <a:solidFill>
                  <a:schemeClr val="dk1"/>
                </a:solidFill>
              </a:rPr>
              <a:t>k = 1, … , n ; i = 1, … , n - k + 1 ; j = i + k</a:t>
            </a:r>
            <a:endParaRPr sz="2400">
              <a:solidFill>
                <a:schemeClr val="dk1"/>
              </a:solidFill>
            </a:endParaRPr>
          </a:p>
          <a:p>
            <a:pPr marL="342900" lvl="0" indent="-215900" algn="l" rtl="0">
              <a:spcBef>
                <a:spcPts val="400"/>
              </a:spcBef>
              <a:spcAft>
                <a:spcPts val="0"/>
              </a:spcAft>
              <a:buClr>
                <a:srgbClr val="3F3F3F"/>
              </a:buClr>
              <a:buSzPts val="2800"/>
              <a:buFont typeface="Arial"/>
              <a:buNone/>
            </a:pPr>
            <a:r>
              <a:rPr lang="en-US" sz="2400"/>
              <a:t>   For </a:t>
            </a:r>
            <a:r>
              <a:rPr lang="en-US" sz="2400">
                <a:solidFill>
                  <a:schemeClr val="dk1"/>
                </a:solidFill>
              </a:rPr>
              <a:t>A → β ∈ P</a:t>
            </a:r>
            <a:endParaRPr sz="2400">
              <a:solidFill>
                <a:schemeClr val="dk1"/>
              </a:solidFill>
            </a:endParaRPr>
          </a:p>
          <a:p>
            <a:pPr marL="342900" lvl="0" indent="-215900" algn="l" rtl="0">
              <a:spcBef>
                <a:spcPts val="400"/>
              </a:spcBef>
              <a:spcAft>
                <a:spcPts val="0"/>
              </a:spcAft>
              <a:buClr>
                <a:srgbClr val="3F3F3F"/>
              </a:buClr>
              <a:buSzPts val="2800"/>
              <a:buFont typeface="Arial"/>
              <a:buNone/>
            </a:pPr>
            <a:r>
              <a:rPr lang="en-US" sz="2400"/>
              <a:t>      If </a:t>
            </a:r>
            <a:r>
              <a:rPr lang="en-US" sz="2400">
                <a:solidFill>
                  <a:schemeClr val="dk1"/>
                </a:solidFill>
              </a:rPr>
              <a:t>β</a:t>
            </a:r>
            <a:r>
              <a:rPr lang="en-US" sz="2400"/>
              <a:t> matches between </a:t>
            </a:r>
            <a:r>
              <a:rPr lang="en-US" sz="2400">
                <a:solidFill>
                  <a:schemeClr val="dk1"/>
                </a:solidFill>
              </a:rPr>
              <a:t>i</a:t>
            </a:r>
            <a:r>
              <a:rPr lang="en-US" sz="2400"/>
              <a:t> and </a:t>
            </a:r>
            <a:r>
              <a:rPr lang="en-US" sz="2400">
                <a:solidFill>
                  <a:schemeClr val="dk1"/>
                </a:solidFill>
              </a:rPr>
              <a:t>j</a:t>
            </a:r>
            <a:endParaRPr sz="2400">
              <a:solidFill>
                <a:schemeClr val="dk1"/>
              </a:solidFill>
            </a:endParaRPr>
          </a:p>
          <a:p>
            <a:pPr marL="342900" lvl="0" indent="-215900" algn="l" rtl="0">
              <a:spcBef>
                <a:spcPts val="400"/>
              </a:spcBef>
              <a:spcAft>
                <a:spcPts val="0"/>
              </a:spcAft>
              <a:buClr>
                <a:srgbClr val="3F3F3F"/>
              </a:buClr>
              <a:buSzPts val="2800"/>
              <a:buFont typeface="Arial"/>
              <a:buNone/>
            </a:pPr>
            <a:r>
              <a:rPr lang="en-US" sz="2400"/>
              <a:t>         </a:t>
            </a:r>
            <a:r>
              <a:rPr lang="en-US" sz="2400">
                <a:solidFill>
                  <a:schemeClr val="dk1"/>
                </a:solidFill>
              </a:rPr>
              <a:t>S = D(A → β) × ∏</a:t>
            </a:r>
            <a:r>
              <a:rPr lang="en-US" sz="2400" baseline="-25000">
                <a:solidFill>
                  <a:schemeClr val="dk1"/>
                </a:solidFill>
              </a:rPr>
              <a:t>i’,j’,A’</a:t>
            </a:r>
            <a:r>
              <a:rPr lang="en-US" sz="2400">
                <a:solidFill>
                  <a:schemeClr val="dk1"/>
                </a:solidFill>
              </a:rPr>
              <a:t> t</a:t>
            </a:r>
            <a:r>
              <a:rPr lang="en-US" sz="2400" baseline="-25000">
                <a:solidFill>
                  <a:schemeClr val="dk1"/>
                </a:solidFill>
              </a:rPr>
              <a:t>i’,j’,A’</a:t>
            </a:r>
            <a:r>
              <a:rPr lang="en-US" sz="2400"/>
              <a:t> where </a:t>
            </a:r>
            <a:r>
              <a:rPr lang="en-US" sz="2400">
                <a:solidFill>
                  <a:schemeClr val="dk1"/>
                </a:solidFill>
              </a:rPr>
              <a:t>{i’,j’,A}</a:t>
            </a:r>
            <a:r>
              <a:rPr lang="en-US" sz="2400"/>
              <a:t> are the matches</a:t>
            </a:r>
            <a:endParaRPr sz="2400"/>
          </a:p>
          <a:p>
            <a:pPr marL="342900" lvl="0" indent="-215900" algn="l" rtl="0">
              <a:spcBef>
                <a:spcPts val="400"/>
              </a:spcBef>
              <a:spcAft>
                <a:spcPts val="0"/>
              </a:spcAft>
              <a:buClr>
                <a:srgbClr val="3F3F3F"/>
              </a:buClr>
              <a:buSzPts val="2800"/>
              <a:buFont typeface="Arial"/>
              <a:buNone/>
            </a:pPr>
            <a:r>
              <a:rPr lang="en-US" sz="2400"/>
              <a:t>         </a:t>
            </a:r>
            <a:r>
              <a:rPr lang="en-US" sz="2400">
                <a:solidFill>
                  <a:schemeClr val="dk1"/>
                </a:solidFill>
              </a:rPr>
              <a:t>t</a:t>
            </a:r>
            <a:r>
              <a:rPr lang="en-US" sz="2400" baseline="-25000">
                <a:solidFill>
                  <a:schemeClr val="dk1"/>
                </a:solidFill>
              </a:rPr>
              <a:t>i,j,A </a:t>
            </a:r>
            <a:r>
              <a:rPr lang="en-US" sz="2400">
                <a:solidFill>
                  <a:schemeClr val="dk1"/>
                </a:solidFill>
              </a:rPr>
              <a:t>← t</a:t>
            </a:r>
            <a:r>
              <a:rPr lang="en-US" sz="2400" baseline="-25000">
                <a:solidFill>
                  <a:schemeClr val="dk1"/>
                </a:solidFill>
              </a:rPr>
              <a:t>i,j,A </a:t>
            </a:r>
            <a:r>
              <a:rPr lang="en-US" sz="2400">
                <a:solidFill>
                  <a:schemeClr val="dk1"/>
                </a:solidFill>
              </a:rPr>
              <a:t>+ s</a:t>
            </a:r>
            <a:endParaRPr sz="2400">
              <a:solidFill>
                <a:schemeClr val="dk1"/>
              </a:solidFill>
            </a:endParaRPr>
          </a:p>
          <a:p>
            <a:pPr marL="342900" lvl="0" indent="-215900" algn="l" rtl="0">
              <a:spcBef>
                <a:spcPts val="400"/>
              </a:spcBef>
              <a:spcAft>
                <a:spcPts val="0"/>
              </a:spcAft>
              <a:buClr>
                <a:srgbClr val="3F3F3F"/>
              </a:buClr>
              <a:buSzPts val="2800"/>
              <a:buFont typeface="Arial"/>
              <a:buNone/>
            </a:pPr>
            <a:r>
              <a:rPr lang="en-US" sz="2400"/>
              <a:t>Return</a:t>
            </a:r>
            <a:r>
              <a:rPr lang="en-US" sz="2400">
                <a:solidFill>
                  <a:schemeClr val="dk1"/>
                </a:solidFill>
              </a:rPr>
              <a:t> t</a:t>
            </a:r>
            <a:r>
              <a:rPr lang="en-US" sz="2400" baseline="-25000">
                <a:solidFill>
                  <a:schemeClr val="dk1"/>
                </a:solidFill>
              </a:rPr>
              <a:t>1,n,S</a:t>
            </a:r>
            <a:r>
              <a:rPr lang="en-US" sz="2400">
                <a:solidFill>
                  <a:schemeClr val="dk1"/>
                </a:solidFill>
              </a:rPr>
              <a:t> </a:t>
            </a:r>
            <a:r>
              <a:rPr lang="en-US" sz="2400" i="1">
                <a:solidFill>
                  <a:schemeClr val="dk1"/>
                </a:solidFill>
              </a:rPr>
              <a:t>(S is the start symbol)</a:t>
            </a:r>
            <a:endParaRPr/>
          </a:p>
        </p:txBody>
      </p:sp>
      <p:sp>
        <p:nvSpPr>
          <p:cNvPr id="424" name="Google Shape;424;p35"/>
          <p:cNvSpPr txBox="1">
            <a:spLocks noGrp="1"/>
          </p:cNvSpPr>
          <p:nvPr>
            <p:ph type="sldNum" idx="12"/>
          </p:nvPr>
        </p:nvSpPr>
        <p:spPr>
          <a:xfrm>
            <a:off x="11298195" y="617558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353</a:t>
            </a:fld>
            <a:endParaRPr/>
          </a:p>
        </p:txBody>
      </p:sp>
      <p:sp>
        <p:nvSpPr>
          <p:cNvPr id="425" name="Google Shape;425;p35"/>
          <p:cNvSpPr/>
          <p:nvPr/>
        </p:nvSpPr>
        <p:spPr>
          <a:xfrm>
            <a:off x="7967375" y="2057400"/>
            <a:ext cx="3469200" cy="185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900">
                <a:latin typeface="Calibri"/>
                <a:ea typeface="Calibri"/>
                <a:cs typeface="Calibri"/>
                <a:sym typeface="Calibri"/>
              </a:rPr>
              <a:t>Return the probability of sentence:  ∑</a:t>
            </a:r>
            <a:r>
              <a:rPr lang="en-US" sz="2900" baseline="-25000">
                <a:latin typeface="Calibri"/>
                <a:ea typeface="Calibri"/>
                <a:cs typeface="Calibri"/>
                <a:sym typeface="Calibri"/>
              </a:rPr>
              <a:t>T</a:t>
            </a:r>
            <a:r>
              <a:rPr lang="en-US" sz="2900">
                <a:latin typeface="Calibri"/>
                <a:ea typeface="Calibri"/>
                <a:cs typeface="Calibri"/>
                <a:sym typeface="Calibri"/>
              </a:rPr>
              <a:t>P(T)</a:t>
            </a:r>
            <a:endParaRPr sz="2900">
              <a:latin typeface="Calibri"/>
              <a:ea typeface="Calibri"/>
              <a:cs typeface="Calibri"/>
              <a:sym typeface="Calibri"/>
            </a:endParaRPr>
          </a:p>
        </p:txBody>
      </p:sp>
    </p:spTree>
    <p:extLst>
      <p:ext uri="{BB962C8B-B14F-4D97-AF65-F5344CB8AC3E}">
        <p14:creationId xmlns:p14="http://schemas.microsoft.com/office/powerpoint/2010/main" val="384230833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6"/>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Chomsky Normal Form</a:t>
            </a:r>
            <a:endParaRPr sz="4400" b="0" i="0" u="none" strike="noStrike" cap="none">
              <a:solidFill>
                <a:srgbClr val="75114A"/>
              </a:solidFill>
              <a:latin typeface="Calibri"/>
              <a:ea typeface="Calibri"/>
              <a:cs typeface="Calibri"/>
              <a:sym typeface="Calibri"/>
            </a:endParaRPr>
          </a:p>
        </p:txBody>
      </p:sp>
      <p:sp>
        <p:nvSpPr>
          <p:cNvPr id="432" name="Google Shape;432;p36"/>
          <p:cNvSpPr txBox="1">
            <a:spLocks noGrp="1"/>
          </p:cNvSpPr>
          <p:nvPr>
            <p:ph type="body" idx="1"/>
          </p:nvPr>
        </p:nvSpPr>
        <p:spPr>
          <a:xfrm>
            <a:off x="838200" y="1825625"/>
            <a:ext cx="10515600" cy="3813175"/>
          </a:xfrm>
          <a:prstGeom prst="rect">
            <a:avLst/>
          </a:prstGeom>
          <a:noFill/>
          <a:ln>
            <a:noFill/>
          </a:ln>
        </p:spPr>
        <p:txBody>
          <a:bodyPr spcFirstLastPara="1" wrap="square" lIns="91425" tIns="91425" rIns="91425" bIns="91425" anchor="t" anchorCtr="0">
            <a:noAutofit/>
          </a:bodyPr>
          <a:lstStyle/>
          <a:p>
            <a:pPr marL="127000" marR="0" lvl="0" indent="0" algn="l" rtl="0">
              <a:lnSpc>
                <a:spcPct val="90000"/>
              </a:lnSpc>
              <a:spcBef>
                <a:spcPts val="400"/>
              </a:spcBef>
              <a:spcAft>
                <a:spcPts val="0"/>
              </a:spcAft>
              <a:buClr>
                <a:schemeClr val="dk1"/>
              </a:buClr>
              <a:buSzPts val="1100"/>
              <a:buFont typeface="Arial"/>
              <a:buNone/>
            </a:pPr>
            <a:r>
              <a:rPr lang="en-US" sz="2400" b="0" i="0" u="none" strike="noStrike" cap="none">
                <a:solidFill>
                  <a:srgbClr val="3F3F3F"/>
                </a:solidFill>
                <a:latin typeface="Calibri"/>
                <a:ea typeface="Calibri"/>
                <a:cs typeface="Calibri"/>
                <a:sym typeface="Calibri"/>
              </a:rPr>
              <a:t>First, we define Chomsky Normal Form as a grammar such that every rule is of the form:</a:t>
            </a:r>
            <a:endParaRPr sz="2400" b="0" i="0" u="none" strike="noStrike" cap="none">
              <a:solidFill>
                <a:srgbClr val="3F3F3F"/>
              </a:solidFill>
              <a:latin typeface="Calibri"/>
              <a:ea typeface="Calibri"/>
              <a:cs typeface="Calibri"/>
              <a:sym typeface="Calibri"/>
            </a:endParaRPr>
          </a:p>
          <a:p>
            <a:pPr marL="558800" marR="0" lvl="1" indent="0" algn="l" rtl="0">
              <a:lnSpc>
                <a:spcPct val="90000"/>
              </a:lnSpc>
              <a:spcBef>
                <a:spcPts val="40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A→BC</a:t>
            </a:r>
            <a:endParaRPr sz="2000" b="0" i="0" u="none" strike="noStrike" cap="none">
              <a:solidFill>
                <a:srgbClr val="000000"/>
              </a:solidFill>
              <a:latin typeface="Calibri"/>
              <a:ea typeface="Calibri"/>
              <a:cs typeface="Calibri"/>
              <a:sym typeface="Calibri"/>
            </a:endParaRPr>
          </a:p>
          <a:p>
            <a:pPr marL="558800" marR="0" lvl="1" indent="0" algn="l" rtl="0">
              <a:lnSpc>
                <a:spcPct val="9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A→</a:t>
            </a:r>
            <a:r>
              <a:rPr lang="en-US" sz="2000">
                <a:solidFill>
                  <a:srgbClr val="000000"/>
                </a:solidFill>
              </a:rPr>
              <a:t>a</a:t>
            </a:r>
            <a:endParaRPr sz="2000" b="0" i="0" u="none" strike="noStrike" cap="none">
              <a:solidFill>
                <a:srgbClr val="000000"/>
              </a:solidFill>
              <a:latin typeface="Calibri"/>
              <a:ea typeface="Calibri"/>
              <a:cs typeface="Calibri"/>
              <a:sym typeface="Calibri"/>
            </a:endParaRPr>
          </a:p>
          <a:p>
            <a:pPr marL="558800" marR="0" lvl="1" indent="0" algn="l" rtl="0">
              <a:lnSpc>
                <a:spcPct val="9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A→ϵ</a:t>
            </a:r>
            <a:endParaRPr sz="2000" b="0" i="0" u="none" strike="noStrike" cap="none">
              <a:solidFill>
                <a:srgbClr val="000000"/>
              </a:solidFill>
              <a:latin typeface="Calibri"/>
              <a:ea typeface="Calibri"/>
              <a:cs typeface="Calibri"/>
              <a:sym typeface="Calibri"/>
            </a:endParaRPr>
          </a:p>
          <a:p>
            <a:pPr marL="127000" marR="0" lvl="0" indent="0" algn="l" rtl="0">
              <a:lnSpc>
                <a:spcPct val="90000"/>
              </a:lnSpc>
              <a:spcBef>
                <a:spcPts val="400"/>
              </a:spcBef>
              <a:spcAft>
                <a:spcPts val="0"/>
              </a:spcAft>
              <a:buClr>
                <a:schemeClr val="dk1"/>
              </a:buClr>
              <a:buSzPts val="1100"/>
              <a:buFont typeface="Arial"/>
              <a:buNone/>
            </a:pPr>
            <a:r>
              <a:rPr lang="en-US" sz="2400" b="0" i="0" u="none" strike="noStrike" cap="none">
                <a:solidFill>
                  <a:srgbClr val="3F3F3F"/>
                </a:solidFill>
                <a:latin typeface="Calibri"/>
                <a:ea typeface="Calibri"/>
                <a:cs typeface="Calibri"/>
                <a:sym typeface="Calibri"/>
              </a:rPr>
              <a:t>It is known that for any CFG G there is a weakly equivalent grammar CNF(G) in Chomsky Normal Form.</a:t>
            </a:r>
            <a:endParaRPr sz="2400" b="0" i="0" u="none" strike="noStrike" cap="none">
              <a:solidFill>
                <a:srgbClr val="3F3F3F"/>
              </a:solidFill>
              <a:latin typeface="Calibri"/>
              <a:ea typeface="Calibri"/>
              <a:cs typeface="Calibri"/>
              <a:sym typeface="Calibri"/>
            </a:endParaRPr>
          </a:p>
          <a:p>
            <a:pPr marL="342900" marR="0" lvl="0" indent="-215900" algn="l" rtl="0">
              <a:lnSpc>
                <a:spcPct val="90000"/>
              </a:lnSpc>
              <a:spcBef>
                <a:spcPts val="400"/>
              </a:spcBef>
              <a:spcAft>
                <a:spcPts val="0"/>
              </a:spcAft>
              <a:buClr>
                <a:srgbClr val="3F3F3F"/>
              </a:buClr>
              <a:buSzPts val="2800"/>
              <a:buFont typeface="Arial"/>
              <a:buNone/>
            </a:pPr>
            <a:endParaRPr sz="2800" b="0" i="0" u="none" strike="noStrike" cap="none">
              <a:solidFill>
                <a:srgbClr val="3F3F3F"/>
              </a:solidFill>
              <a:latin typeface="Calibri"/>
              <a:ea typeface="Calibri"/>
              <a:cs typeface="Calibri"/>
              <a:sym typeface="Calibri"/>
            </a:endParaRPr>
          </a:p>
        </p:txBody>
      </p:sp>
      <p:sp>
        <p:nvSpPr>
          <p:cNvPr id="433" name="Google Shape;433;p36"/>
          <p:cNvSpPr txBox="1">
            <a:spLocks noGrp="1"/>
          </p:cNvSpPr>
          <p:nvPr>
            <p:ph type="sldNum" idx="12"/>
          </p:nvPr>
        </p:nvSpPr>
        <p:spPr>
          <a:xfrm>
            <a:off x="11298195" y="617558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354</a:t>
            </a:fld>
            <a:endParaRPr/>
          </a:p>
        </p:txBody>
      </p:sp>
    </p:spTree>
    <p:extLst>
      <p:ext uri="{BB962C8B-B14F-4D97-AF65-F5344CB8AC3E}">
        <p14:creationId xmlns:p14="http://schemas.microsoft.com/office/powerpoint/2010/main" val="14538985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Chomsky Normal Form</a:t>
            </a:r>
            <a:endParaRPr sz="4400" b="0" i="0" u="none" strike="noStrike" cap="none">
              <a:solidFill>
                <a:srgbClr val="75114A"/>
              </a:solidFill>
              <a:latin typeface="Calibri"/>
              <a:ea typeface="Calibri"/>
              <a:cs typeface="Calibri"/>
              <a:sym typeface="Calibri"/>
            </a:endParaRPr>
          </a:p>
        </p:txBody>
      </p:sp>
      <p:sp>
        <p:nvSpPr>
          <p:cNvPr id="440" name="Google Shape;440;p37"/>
          <p:cNvSpPr txBox="1">
            <a:spLocks noGrp="1"/>
          </p:cNvSpPr>
          <p:nvPr>
            <p:ph type="body" idx="1"/>
          </p:nvPr>
        </p:nvSpPr>
        <p:spPr>
          <a:xfrm>
            <a:off x="838200" y="1825625"/>
            <a:ext cx="10515600" cy="3813175"/>
          </a:xfrm>
          <a:prstGeom prst="rect">
            <a:avLst/>
          </a:prstGeom>
          <a:noFill/>
          <a:ln>
            <a:noFill/>
          </a:ln>
        </p:spPr>
        <p:txBody>
          <a:bodyPr spcFirstLastPara="1" wrap="square" lIns="91425" tIns="91425" rIns="91425" bIns="91425" anchor="t" anchorCtr="0">
            <a:noAutofit/>
          </a:bodyPr>
          <a:lstStyle/>
          <a:p>
            <a:pPr marL="101600" marR="0" lvl="0" indent="0" algn="l" rtl="0">
              <a:lnSpc>
                <a:spcPct val="90000"/>
              </a:lnSpc>
              <a:spcBef>
                <a:spcPts val="400"/>
              </a:spcBef>
              <a:spcAft>
                <a:spcPts val="0"/>
              </a:spcAft>
              <a:buClr>
                <a:srgbClr val="3F3F3F"/>
              </a:buClr>
              <a:buSzPts val="2000"/>
              <a:buFont typeface="Arial"/>
              <a:buNone/>
            </a:pPr>
            <a:r>
              <a:rPr lang="en-US" sz="2400" b="0" i="0" u="none" strike="noStrike" cap="none">
                <a:solidFill>
                  <a:srgbClr val="3F3F3F"/>
                </a:solidFill>
                <a:latin typeface="Calibri"/>
                <a:ea typeface="Calibri"/>
                <a:cs typeface="Calibri"/>
                <a:sym typeface="Calibri"/>
              </a:rPr>
              <a:t>CYK is more efficient and easier to implement with a CNF grammar</a:t>
            </a:r>
            <a:endParaRPr sz="2400" b="0" i="0" u="none" strike="noStrike" cap="none">
              <a:solidFill>
                <a:srgbClr val="3F3F3F"/>
              </a:solidFill>
              <a:latin typeface="Calibri"/>
              <a:ea typeface="Calibri"/>
              <a:cs typeface="Calibri"/>
              <a:sym typeface="Calibri"/>
            </a:endParaRPr>
          </a:p>
          <a:p>
            <a:pPr marL="127000" marR="0" lvl="0" indent="0" algn="l" rtl="0">
              <a:lnSpc>
                <a:spcPct val="90000"/>
              </a:lnSpc>
              <a:spcBef>
                <a:spcPts val="400"/>
              </a:spcBef>
              <a:spcAft>
                <a:spcPts val="0"/>
              </a:spcAft>
              <a:buClr>
                <a:schemeClr val="dk1"/>
              </a:buClr>
              <a:buSzPts val="1100"/>
              <a:buFont typeface="Arial"/>
              <a:buNone/>
            </a:pPr>
            <a:r>
              <a:rPr lang="en-US" sz="2400" b="0" i="0" u="none" strike="noStrike" cap="none">
                <a:solidFill>
                  <a:srgbClr val="3F3F3F"/>
                </a:solidFill>
                <a:latin typeface="Calibri"/>
                <a:ea typeface="Calibri"/>
                <a:cs typeface="Calibri"/>
                <a:sym typeface="Calibri"/>
              </a:rPr>
              <a:t>To convert to normal formal:</a:t>
            </a:r>
            <a:endParaRPr sz="2400" b="0" i="0" u="none" strike="noStrike" cap="none">
              <a:solidFill>
                <a:srgbClr val="3F3F3F"/>
              </a:solidFill>
              <a:latin typeface="Calibri"/>
              <a:ea typeface="Calibri"/>
              <a:cs typeface="Calibri"/>
              <a:sym typeface="Calibri"/>
            </a:endParaRPr>
          </a:p>
          <a:p>
            <a:pPr marL="101600" marR="0" lvl="0" indent="0" algn="l" rtl="0">
              <a:lnSpc>
                <a:spcPct val="90000"/>
              </a:lnSpc>
              <a:spcBef>
                <a:spcPts val="400"/>
              </a:spcBef>
              <a:spcAft>
                <a:spcPts val="0"/>
              </a:spcAft>
              <a:buClr>
                <a:srgbClr val="3F3F3F"/>
              </a:buClr>
              <a:buSzPts val="2000"/>
              <a:buFont typeface="Arial"/>
              <a:buNone/>
            </a:pPr>
            <a:r>
              <a:rPr lang="en-US" sz="2400" b="0" i="0" u="none" strike="noStrike" cap="none">
                <a:solidFill>
                  <a:srgbClr val="3F3F3F"/>
                </a:solidFill>
                <a:latin typeface="Calibri"/>
                <a:ea typeface="Calibri"/>
                <a:cs typeface="Calibri"/>
                <a:sym typeface="Calibri"/>
              </a:rPr>
              <a:t>Merge rules with a single non-terminal RHS</a:t>
            </a:r>
            <a:endParaRPr sz="2400" b="0" i="0" u="none" strike="noStrike" cap="none">
              <a:solidFill>
                <a:srgbClr val="3F3F3F"/>
              </a:solidFill>
              <a:latin typeface="Calibri"/>
              <a:ea typeface="Calibri"/>
              <a:cs typeface="Calibri"/>
              <a:sym typeface="Calibri"/>
            </a:endParaRPr>
          </a:p>
          <a:p>
            <a:pPr marL="558800" marR="0" lvl="1" indent="0" algn="l" rtl="0">
              <a:lnSpc>
                <a:spcPct val="90000"/>
              </a:lnSpc>
              <a:spcBef>
                <a:spcPts val="0"/>
              </a:spcBef>
              <a:spcAft>
                <a:spcPts val="0"/>
              </a:spcAft>
              <a:buClr>
                <a:srgbClr val="3F3F3F"/>
              </a:buClr>
              <a:buSzPts val="2000"/>
              <a:buFont typeface="Arial"/>
              <a:buNone/>
            </a:pPr>
            <a:r>
              <a:rPr lang="en-US" sz="2000" b="0" i="0" u="none" strike="noStrike" cap="none">
                <a:solidFill>
                  <a:srgbClr val="3F3F3F"/>
                </a:solidFill>
                <a:latin typeface="Calibri"/>
                <a:ea typeface="Calibri"/>
                <a:cs typeface="Calibri"/>
                <a:sym typeface="Calibri"/>
              </a:rPr>
              <a:t>e.g., Nom→N:0.95, N→flights:1.0 to Nom→flights:0.95</a:t>
            </a:r>
            <a:endParaRPr sz="2000" b="0" i="0" u="none" strike="noStrike" cap="none">
              <a:solidFill>
                <a:srgbClr val="3F3F3F"/>
              </a:solidFill>
              <a:latin typeface="Calibri"/>
              <a:ea typeface="Calibri"/>
              <a:cs typeface="Calibri"/>
              <a:sym typeface="Calibri"/>
            </a:endParaRPr>
          </a:p>
          <a:p>
            <a:pPr marL="101600" marR="0" lvl="0" indent="0" algn="l" rtl="0">
              <a:lnSpc>
                <a:spcPct val="90000"/>
              </a:lnSpc>
              <a:spcBef>
                <a:spcPts val="0"/>
              </a:spcBef>
              <a:spcAft>
                <a:spcPts val="0"/>
              </a:spcAft>
              <a:buClr>
                <a:srgbClr val="3F3F3F"/>
              </a:buClr>
              <a:buSzPts val="2000"/>
              <a:buFont typeface="Arial"/>
              <a:buNone/>
            </a:pPr>
            <a:r>
              <a:rPr lang="en-US" sz="2400" b="0" i="0" u="none" strike="noStrike" cap="none">
                <a:solidFill>
                  <a:srgbClr val="3F3F3F"/>
                </a:solidFill>
                <a:latin typeface="Calibri"/>
                <a:ea typeface="Calibri"/>
                <a:cs typeface="Calibri"/>
                <a:sym typeface="Calibri"/>
              </a:rPr>
              <a:t>Split rules with more than two non-terminal RHSs</a:t>
            </a:r>
            <a:endParaRPr sz="2400" b="0" i="0" u="none" strike="noStrike" cap="none">
              <a:solidFill>
                <a:srgbClr val="3F3F3F"/>
              </a:solidFill>
              <a:latin typeface="Calibri"/>
              <a:ea typeface="Calibri"/>
              <a:cs typeface="Calibri"/>
              <a:sym typeface="Calibri"/>
            </a:endParaRPr>
          </a:p>
          <a:p>
            <a:pPr marL="558800" marR="0" lvl="1" indent="0" algn="l" rtl="0">
              <a:lnSpc>
                <a:spcPct val="90000"/>
              </a:lnSpc>
              <a:spcBef>
                <a:spcPts val="0"/>
              </a:spcBef>
              <a:spcAft>
                <a:spcPts val="0"/>
              </a:spcAft>
              <a:buClr>
                <a:srgbClr val="3F3F3F"/>
              </a:buClr>
              <a:buSzPts val="2000"/>
              <a:buFont typeface="Arial"/>
              <a:buNone/>
            </a:pPr>
            <a:r>
              <a:rPr lang="en-US" sz="2000" b="0" i="0" u="none" strike="noStrike" cap="none">
                <a:solidFill>
                  <a:srgbClr val="3F3F3F"/>
                </a:solidFill>
                <a:latin typeface="Calibri"/>
                <a:ea typeface="Calibri"/>
                <a:cs typeface="Calibri"/>
                <a:sym typeface="Calibri"/>
              </a:rPr>
              <a:t>e.g., S→Aux NP VP:0.20 to S→Aux X:0.20,  X→NP VP:1.0</a:t>
            </a:r>
            <a:endParaRPr sz="2000" b="0" i="0" u="none" strike="noStrike" cap="none">
              <a:solidFill>
                <a:srgbClr val="3F3F3F"/>
              </a:solidFill>
              <a:latin typeface="Calibri"/>
              <a:ea typeface="Calibri"/>
              <a:cs typeface="Calibri"/>
              <a:sym typeface="Calibri"/>
            </a:endParaRPr>
          </a:p>
          <a:p>
            <a:pPr marL="342900" marR="0" lvl="0" indent="-215900" algn="l" rtl="0">
              <a:lnSpc>
                <a:spcPct val="90000"/>
              </a:lnSpc>
              <a:spcBef>
                <a:spcPts val="400"/>
              </a:spcBef>
              <a:spcAft>
                <a:spcPts val="0"/>
              </a:spcAft>
              <a:buClr>
                <a:srgbClr val="3F3F3F"/>
              </a:buClr>
              <a:buSzPts val="2800"/>
              <a:buFont typeface="Arial"/>
              <a:buNone/>
            </a:pPr>
            <a:endParaRPr sz="2800" b="0" i="0" u="none" strike="noStrike" cap="none">
              <a:solidFill>
                <a:srgbClr val="3F3F3F"/>
              </a:solidFill>
              <a:latin typeface="Calibri"/>
              <a:ea typeface="Calibri"/>
              <a:cs typeface="Calibri"/>
              <a:sym typeface="Calibri"/>
            </a:endParaRPr>
          </a:p>
        </p:txBody>
      </p:sp>
      <p:sp>
        <p:nvSpPr>
          <p:cNvPr id="441" name="Google Shape;441;p37"/>
          <p:cNvSpPr txBox="1">
            <a:spLocks noGrp="1"/>
          </p:cNvSpPr>
          <p:nvPr>
            <p:ph type="sldNum" idx="12"/>
          </p:nvPr>
        </p:nvSpPr>
        <p:spPr>
          <a:xfrm>
            <a:off x="11298195" y="617558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355</a:t>
            </a:fld>
            <a:endParaRPr/>
          </a:p>
        </p:txBody>
      </p:sp>
    </p:spTree>
    <p:extLst>
      <p:ext uri="{BB962C8B-B14F-4D97-AF65-F5344CB8AC3E}">
        <p14:creationId xmlns:p14="http://schemas.microsoft.com/office/powerpoint/2010/main" val="10114344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CYK for language modelling</a:t>
            </a:r>
            <a:endParaRPr sz="4400" b="0" i="0" u="none" strike="noStrike" cap="none">
              <a:solidFill>
                <a:srgbClr val="75114A"/>
              </a:solidFill>
              <a:latin typeface="Calibri"/>
              <a:ea typeface="Calibri"/>
              <a:cs typeface="Calibri"/>
              <a:sym typeface="Calibri"/>
            </a:endParaRPr>
          </a:p>
        </p:txBody>
      </p:sp>
      <p:sp>
        <p:nvSpPr>
          <p:cNvPr id="448" name="Google Shape;448;p38"/>
          <p:cNvSpPr txBox="1">
            <a:spLocks noGrp="1"/>
          </p:cNvSpPr>
          <p:nvPr>
            <p:ph type="body" idx="1"/>
          </p:nvPr>
        </p:nvSpPr>
        <p:spPr>
          <a:xfrm>
            <a:off x="838200" y="1825625"/>
            <a:ext cx="10515600" cy="3813175"/>
          </a:xfrm>
          <a:prstGeom prst="rect">
            <a:avLst/>
          </a:prstGeom>
          <a:noFill/>
          <a:ln>
            <a:noFill/>
          </a:ln>
        </p:spPr>
        <p:txBody>
          <a:bodyPr spcFirstLastPara="1" wrap="square" lIns="91425" tIns="91425" rIns="91425" bIns="91425" anchor="t" anchorCtr="0">
            <a:noAutofit/>
          </a:bodyPr>
          <a:lstStyle/>
          <a:p>
            <a:pPr marL="342900" marR="0" lvl="0" indent="-215900" algn="l" rtl="0">
              <a:lnSpc>
                <a:spcPct val="90000"/>
              </a:lnSpc>
              <a:spcBef>
                <a:spcPts val="4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The CYK algorithm can be adapted to generate language models scores</a:t>
            </a:r>
            <a:endParaRPr sz="2400" b="0" i="0" u="none" strike="noStrike" cap="none">
              <a:solidFill>
                <a:srgbClr val="3F3F3F"/>
              </a:solidFill>
              <a:latin typeface="Calibri"/>
              <a:ea typeface="Calibri"/>
              <a:cs typeface="Calibri"/>
              <a:sym typeface="Calibri"/>
            </a:endParaRPr>
          </a:p>
          <a:p>
            <a:pPr marL="342900" marR="0" lvl="0" indent="-215900" algn="l" rtl="0">
              <a:lnSpc>
                <a:spcPct val="90000"/>
              </a:lnSpc>
              <a:spcBef>
                <a:spcPts val="4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How? (Think about Forward Algorithm last week)</a:t>
            </a:r>
            <a:endParaRPr sz="2400" b="0" i="0" u="none" strike="noStrike" cap="none">
              <a:solidFill>
                <a:srgbClr val="3F3F3F"/>
              </a:solidFill>
              <a:latin typeface="Calibri"/>
              <a:ea typeface="Calibri"/>
              <a:cs typeface="Calibri"/>
              <a:sym typeface="Calibri"/>
            </a:endParaRPr>
          </a:p>
        </p:txBody>
      </p:sp>
      <p:sp>
        <p:nvSpPr>
          <p:cNvPr id="449" name="Google Shape;449;p38"/>
          <p:cNvSpPr txBox="1">
            <a:spLocks noGrp="1"/>
          </p:cNvSpPr>
          <p:nvPr>
            <p:ph type="sldNum" idx="12"/>
          </p:nvPr>
        </p:nvSpPr>
        <p:spPr>
          <a:xfrm>
            <a:off x="11298195" y="617558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356</a:t>
            </a:fld>
            <a:endParaRPr/>
          </a:p>
        </p:txBody>
      </p:sp>
    </p:spTree>
    <p:extLst>
      <p:ext uri="{BB962C8B-B14F-4D97-AF65-F5344CB8AC3E}">
        <p14:creationId xmlns:p14="http://schemas.microsoft.com/office/powerpoint/2010/main" val="11519539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39"/>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Supervised learning of PCFGs</a:t>
            </a:r>
            <a:endParaRPr sz="4400" b="0" i="0" u="none" strike="noStrike" cap="none">
              <a:solidFill>
                <a:srgbClr val="75114A"/>
              </a:solidFill>
              <a:latin typeface="Calibri"/>
              <a:ea typeface="Calibri"/>
              <a:cs typeface="Calibri"/>
              <a:sym typeface="Calibri"/>
            </a:endParaRPr>
          </a:p>
        </p:txBody>
      </p:sp>
      <p:sp>
        <p:nvSpPr>
          <p:cNvPr id="456" name="Google Shape;456;p39"/>
          <p:cNvSpPr txBox="1">
            <a:spLocks noGrp="1"/>
          </p:cNvSpPr>
          <p:nvPr>
            <p:ph type="body" idx="1"/>
          </p:nvPr>
        </p:nvSpPr>
        <p:spPr>
          <a:xfrm>
            <a:off x="838200" y="1825625"/>
            <a:ext cx="10515600" cy="3813175"/>
          </a:xfrm>
          <a:prstGeom prst="rect">
            <a:avLst/>
          </a:prstGeom>
          <a:noFill/>
          <a:ln>
            <a:noFill/>
          </a:ln>
        </p:spPr>
        <p:txBody>
          <a:bodyPr spcFirstLastPara="1" wrap="square" lIns="91425" tIns="91425" rIns="91425" bIns="91425" anchor="t" anchorCtr="0">
            <a:noAutofit/>
          </a:bodyPr>
          <a:lstStyle/>
          <a:p>
            <a:pPr marL="127000" marR="0" lvl="0" indent="0" algn="l" rtl="0">
              <a:lnSpc>
                <a:spcPct val="90000"/>
              </a:lnSpc>
              <a:spcBef>
                <a:spcPts val="4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If we have a gold-standard corpus of known trees we can learn from this</a:t>
            </a:r>
            <a:endParaRPr sz="2400" b="0" i="0" u="none" strike="noStrike" cap="none">
              <a:solidFill>
                <a:srgbClr val="3F3F3F"/>
              </a:solidFill>
              <a:latin typeface="Calibri"/>
              <a:ea typeface="Calibri"/>
              <a:cs typeface="Calibri"/>
              <a:sym typeface="Calibri"/>
            </a:endParaRPr>
          </a:p>
          <a:p>
            <a:pPr marL="558800" marR="0" lvl="1" indent="0" algn="l" rtl="0">
              <a:lnSpc>
                <a:spcPct val="90000"/>
              </a:lnSpc>
              <a:spcBef>
                <a:spcPts val="400"/>
              </a:spcBef>
              <a:spcAft>
                <a:spcPts val="0"/>
              </a:spcAft>
              <a:buClr>
                <a:srgbClr val="3F3F3F"/>
              </a:buClr>
              <a:buSzPts val="2000"/>
              <a:buFont typeface="Arial"/>
              <a:buNone/>
            </a:pPr>
            <a:r>
              <a:rPr lang="en-US" sz="2000" b="0" i="0" u="none" strike="noStrike" cap="none">
                <a:solidFill>
                  <a:srgbClr val="3F3F3F"/>
                </a:solidFill>
                <a:latin typeface="Calibri"/>
                <a:ea typeface="Calibri"/>
                <a:cs typeface="Calibri"/>
                <a:sym typeface="Calibri"/>
              </a:rPr>
              <a:t>Corpus of trees is called a </a:t>
            </a:r>
            <a:r>
              <a:rPr lang="en-US" sz="2000" b="1" i="0" u="none" strike="noStrike" cap="none">
                <a:solidFill>
                  <a:srgbClr val="3F3F3F"/>
                </a:solidFill>
                <a:latin typeface="Calibri"/>
                <a:ea typeface="Calibri"/>
                <a:cs typeface="Calibri"/>
                <a:sym typeface="Calibri"/>
              </a:rPr>
              <a:t>treebank</a:t>
            </a:r>
            <a:endParaRPr/>
          </a:p>
          <a:p>
            <a:pPr marL="101600" marR="0" lvl="0" indent="0" algn="l" rtl="0">
              <a:lnSpc>
                <a:spcPct val="90000"/>
              </a:lnSpc>
              <a:spcBef>
                <a:spcPts val="400"/>
              </a:spcBef>
              <a:spcAft>
                <a:spcPts val="0"/>
              </a:spcAft>
              <a:buClr>
                <a:srgbClr val="3F3F3F"/>
              </a:buClr>
              <a:buSzPts val="2000"/>
              <a:buFont typeface="Arial"/>
              <a:buNone/>
            </a:pPr>
            <a:r>
              <a:rPr lang="en-US" sz="2400" b="0" i="0" u="none" strike="noStrike" cap="none">
                <a:solidFill>
                  <a:srgbClr val="3F3F3F"/>
                </a:solidFill>
                <a:latin typeface="Calibri"/>
                <a:ea typeface="Calibri"/>
                <a:cs typeface="Calibri"/>
                <a:sym typeface="Calibri"/>
              </a:rPr>
              <a:t>PCFG probabilities can be obtained by counting</a:t>
            </a:r>
            <a:endParaRPr/>
          </a:p>
          <a:p>
            <a:pPr marL="101600" marR="0" lvl="0" indent="0" algn="l" rtl="0">
              <a:lnSpc>
                <a:spcPct val="90000"/>
              </a:lnSpc>
              <a:spcBef>
                <a:spcPts val="400"/>
              </a:spcBef>
              <a:spcAft>
                <a:spcPts val="0"/>
              </a:spcAft>
              <a:buClr>
                <a:srgbClr val="3F3F3F"/>
              </a:buClr>
              <a:buSzPts val="2000"/>
              <a:buFont typeface="Arial"/>
              <a:buNone/>
            </a:pPr>
            <a:endParaRPr sz="2400" b="0" i="0" u="none" strike="noStrike" cap="none">
              <a:solidFill>
                <a:srgbClr val="3F3F3F"/>
              </a:solidFill>
              <a:latin typeface="Calibri"/>
              <a:ea typeface="Calibri"/>
              <a:cs typeface="Calibri"/>
              <a:sym typeface="Calibri"/>
            </a:endParaRPr>
          </a:p>
          <a:p>
            <a:pPr marL="101600" marR="0" lvl="0" indent="0" algn="l" rtl="0">
              <a:lnSpc>
                <a:spcPct val="90000"/>
              </a:lnSpc>
              <a:spcBef>
                <a:spcPts val="400"/>
              </a:spcBef>
              <a:spcAft>
                <a:spcPts val="0"/>
              </a:spcAft>
              <a:buClr>
                <a:srgbClr val="3F3F3F"/>
              </a:buClr>
              <a:buSzPts val="2000"/>
              <a:buFont typeface="Arial"/>
              <a:buNone/>
            </a:pPr>
            <a:endParaRPr sz="2400" b="0" i="0" u="none" strike="noStrike" cap="none">
              <a:solidFill>
                <a:srgbClr val="3F3F3F"/>
              </a:solidFill>
              <a:latin typeface="Calibri"/>
              <a:ea typeface="Calibri"/>
              <a:cs typeface="Calibri"/>
              <a:sym typeface="Calibri"/>
            </a:endParaRPr>
          </a:p>
          <a:p>
            <a:pPr marL="101600" marR="0" lvl="0" indent="0" algn="l" rtl="0">
              <a:lnSpc>
                <a:spcPct val="90000"/>
              </a:lnSpc>
              <a:spcBef>
                <a:spcPts val="400"/>
              </a:spcBef>
              <a:spcAft>
                <a:spcPts val="0"/>
              </a:spcAft>
              <a:buClr>
                <a:srgbClr val="3F3F3F"/>
              </a:buClr>
              <a:buSzPts val="2000"/>
              <a:buFont typeface="Arial"/>
              <a:buNone/>
            </a:pPr>
            <a:r>
              <a:rPr lang="en-US" sz="2400" b="0" i="0" u="none" strike="noStrike" cap="none">
                <a:solidFill>
                  <a:srgbClr val="3F3F3F"/>
                </a:solidFill>
                <a:latin typeface="Calibri"/>
                <a:ea typeface="Calibri"/>
                <a:cs typeface="Calibri"/>
                <a:sym typeface="Calibri"/>
              </a:rPr>
              <a:t>Smoothing can be applied.</a:t>
            </a:r>
            <a:endParaRPr sz="2400" b="0" i="0" u="none" strike="noStrike" cap="none">
              <a:solidFill>
                <a:srgbClr val="3F3F3F"/>
              </a:solidFill>
              <a:latin typeface="Calibri"/>
              <a:ea typeface="Calibri"/>
              <a:cs typeface="Calibri"/>
              <a:sym typeface="Calibri"/>
            </a:endParaRPr>
          </a:p>
          <a:p>
            <a:pPr marL="0" marR="0" lvl="0" indent="0" algn="l" rtl="0">
              <a:lnSpc>
                <a:spcPct val="90000"/>
              </a:lnSpc>
              <a:spcBef>
                <a:spcPts val="400"/>
              </a:spcBef>
              <a:spcAft>
                <a:spcPts val="0"/>
              </a:spcAft>
              <a:buClr>
                <a:srgbClr val="3F3F3F"/>
              </a:buClr>
              <a:buSzPts val="2800"/>
              <a:buFont typeface="Arial"/>
              <a:buNone/>
            </a:pPr>
            <a:endParaRPr sz="2800" b="0" i="0" u="none" strike="noStrike" cap="none">
              <a:solidFill>
                <a:srgbClr val="3F3F3F"/>
              </a:solidFill>
              <a:latin typeface="Calibri"/>
              <a:ea typeface="Calibri"/>
              <a:cs typeface="Calibri"/>
              <a:sym typeface="Calibri"/>
            </a:endParaRPr>
          </a:p>
        </p:txBody>
      </p:sp>
      <p:pic>
        <p:nvPicPr>
          <p:cNvPr id="457" name="Google Shape;457;p39"/>
          <p:cNvPicPr preferRelativeResize="0"/>
          <p:nvPr/>
        </p:nvPicPr>
        <p:blipFill rotWithShape="1">
          <a:blip r:embed="rId3">
            <a:alphaModFix/>
          </a:blip>
          <a:srcRect/>
          <a:stretch/>
        </p:blipFill>
        <p:spPr>
          <a:xfrm>
            <a:off x="4591564" y="3212976"/>
            <a:ext cx="3076575" cy="695325"/>
          </a:xfrm>
          <a:prstGeom prst="rect">
            <a:avLst/>
          </a:prstGeom>
          <a:noFill/>
          <a:ln>
            <a:noFill/>
          </a:ln>
        </p:spPr>
      </p:pic>
      <p:sp>
        <p:nvSpPr>
          <p:cNvPr id="458" name="Google Shape;458;p39"/>
          <p:cNvSpPr txBox="1">
            <a:spLocks noGrp="1"/>
          </p:cNvSpPr>
          <p:nvPr>
            <p:ph type="sldNum" idx="12"/>
          </p:nvPr>
        </p:nvSpPr>
        <p:spPr>
          <a:xfrm>
            <a:off x="11298195" y="617558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357</a:t>
            </a:fld>
            <a:endParaRPr/>
          </a:p>
        </p:txBody>
      </p:sp>
    </p:spTree>
    <p:extLst>
      <p:ext uri="{BB962C8B-B14F-4D97-AF65-F5344CB8AC3E}">
        <p14:creationId xmlns:p14="http://schemas.microsoft.com/office/powerpoint/2010/main" val="42166518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40"/>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Unsupervised learning of PCFGs</a:t>
            </a:r>
            <a:endParaRPr sz="4400" b="0" i="0" u="none" strike="noStrike" cap="none">
              <a:solidFill>
                <a:srgbClr val="75114A"/>
              </a:solidFill>
              <a:latin typeface="Calibri"/>
              <a:ea typeface="Calibri"/>
              <a:cs typeface="Calibri"/>
              <a:sym typeface="Calibri"/>
            </a:endParaRPr>
          </a:p>
        </p:txBody>
      </p:sp>
      <p:sp>
        <p:nvSpPr>
          <p:cNvPr id="465" name="Google Shape;465;p40"/>
          <p:cNvSpPr txBox="1">
            <a:spLocks noGrp="1"/>
          </p:cNvSpPr>
          <p:nvPr>
            <p:ph type="body" idx="1"/>
          </p:nvPr>
        </p:nvSpPr>
        <p:spPr>
          <a:xfrm>
            <a:off x="838200" y="1825625"/>
            <a:ext cx="10515600" cy="3813175"/>
          </a:xfrm>
          <a:prstGeom prst="rect">
            <a:avLst/>
          </a:prstGeom>
          <a:noFill/>
          <a:ln>
            <a:noFill/>
          </a:ln>
        </p:spPr>
        <p:txBody>
          <a:bodyPr spcFirstLastPara="1" wrap="square" lIns="91425" tIns="91425" rIns="91425" bIns="91425" anchor="t" anchorCtr="0">
            <a:noAutofit/>
          </a:bodyPr>
          <a:lstStyle/>
          <a:p>
            <a:pPr marL="127000" marR="0" lvl="0" indent="0" algn="l" rtl="0">
              <a:lnSpc>
                <a:spcPct val="90000"/>
              </a:lnSpc>
              <a:spcBef>
                <a:spcPts val="4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Suppose we have the grammar but not the probabilities</a:t>
            </a:r>
            <a:endParaRPr sz="2400" b="0" i="0" u="none" strike="noStrike" cap="none">
              <a:solidFill>
                <a:srgbClr val="3F3F3F"/>
              </a:solidFill>
              <a:latin typeface="Calibri"/>
              <a:ea typeface="Calibri"/>
              <a:cs typeface="Calibri"/>
              <a:sym typeface="Calibri"/>
            </a:endParaRPr>
          </a:p>
          <a:p>
            <a:pPr marL="127000" marR="0" lvl="0" indent="0" algn="l" rtl="0">
              <a:lnSpc>
                <a:spcPct val="90000"/>
              </a:lnSpc>
              <a:spcBef>
                <a:spcPts val="4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We cannot just apply our grammar as there are many ambiguous parse</a:t>
            </a:r>
            <a:endParaRPr sz="2400" b="0" i="0" u="none" strike="noStrike" cap="none">
              <a:solidFill>
                <a:srgbClr val="3F3F3F"/>
              </a:solidFill>
              <a:latin typeface="Calibri"/>
              <a:ea typeface="Calibri"/>
              <a:cs typeface="Calibri"/>
              <a:sym typeface="Calibri"/>
            </a:endParaRPr>
          </a:p>
          <a:p>
            <a:pPr marL="127000" marR="0" lvl="0" indent="0" algn="l" rtl="0">
              <a:lnSpc>
                <a:spcPct val="90000"/>
              </a:lnSpc>
              <a:spcBef>
                <a:spcPts val="4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We can apply a method called the </a:t>
            </a:r>
            <a:r>
              <a:rPr lang="en-US" sz="2400" b="1" i="0" u="none" strike="noStrike" cap="none">
                <a:solidFill>
                  <a:srgbClr val="3F3F3F"/>
                </a:solidFill>
                <a:latin typeface="Calibri"/>
                <a:ea typeface="Calibri"/>
                <a:cs typeface="Calibri"/>
                <a:sym typeface="Calibri"/>
              </a:rPr>
              <a:t>Inside-Outside algorithm,</a:t>
            </a:r>
            <a:r>
              <a:rPr lang="en-US" sz="2400" b="0" i="0" u="none" strike="noStrike" cap="none">
                <a:solidFill>
                  <a:srgbClr val="3F3F3F"/>
                </a:solidFill>
                <a:latin typeface="Calibri"/>
                <a:ea typeface="Calibri"/>
                <a:cs typeface="Calibri"/>
                <a:sym typeface="Calibri"/>
              </a:rPr>
              <a:t> analogous to the forward-backward algorithm</a:t>
            </a:r>
            <a:endParaRPr sz="2400" b="0" i="0" u="none" strike="noStrike" cap="none">
              <a:solidFill>
                <a:srgbClr val="3F3F3F"/>
              </a:solidFill>
              <a:latin typeface="Calibri"/>
              <a:ea typeface="Calibri"/>
              <a:cs typeface="Calibri"/>
              <a:sym typeface="Calibri"/>
            </a:endParaRPr>
          </a:p>
          <a:p>
            <a:pPr marL="558800" marR="0" lvl="1" indent="0" algn="l" rtl="0">
              <a:lnSpc>
                <a:spcPct val="90000"/>
              </a:lnSpc>
              <a:spcBef>
                <a:spcPts val="400"/>
              </a:spcBef>
              <a:spcAft>
                <a:spcPts val="0"/>
              </a:spcAft>
              <a:buClr>
                <a:srgbClr val="3F3F3F"/>
              </a:buClr>
              <a:buSzPts val="2000"/>
              <a:buFont typeface="Arial"/>
              <a:buNone/>
            </a:pPr>
            <a:r>
              <a:rPr lang="en-US" sz="2000" b="0" i="0" u="none" strike="noStrike" cap="none">
                <a:solidFill>
                  <a:srgbClr val="3F3F3F"/>
                </a:solidFill>
                <a:latin typeface="Calibri"/>
                <a:ea typeface="Calibri"/>
                <a:cs typeface="Calibri"/>
                <a:sym typeface="Calibri"/>
              </a:rPr>
              <a:t>Learn probabilities by </a:t>
            </a:r>
            <a:r>
              <a:rPr lang="en-US" sz="2000" b="1" i="0" u="none" strike="noStrike" cap="none">
                <a:solidFill>
                  <a:srgbClr val="3F3F3F"/>
                </a:solidFill>
                <a:latin typeface="Calibri"/>
                <a:ea typeface="Calibri"/>
                <a:cs typeface="Calibri"/>
                <a:sym typeface="Calibri"/>
              </a:rPr>
              <a:t>expectation maximization.</a:t>
            </a:r>
            <a:endParaRPr sz="2000" b="1" i="0" u="none" strike="noStrike" cap="none">
              <a:solidFill>
                <a:srgbClr val="3F3F3F"/>
              </a:solidFill>
              <a:latin typeface="Calibri"/>
              <a:ea typeface="Calibri"/>
              <a:cs typeface="Calibri"/>
              <a:sym typeface="Calibri"/>
            </a:endParaRPr>
          </a:p>
          <a:p>
            <a:pPr marL="127000" marR="0" lvl="0" indent="0" algn="l" rtl="0">
              <a:lnSpc>
                <a:spcPct val="90000"/>
              </a:lnSpc>
              <a:spcBef>
                <a:spcPts val="4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Can be useful in a semi-supervised setting</a:t>
            </a:r>
            <a:endParaRPr sz="2400" b="0" i="0" u="none" strike="noStrike" cap="none">
              <a:solidFill>
                <a:srgbClr val="3F3F3F"/>
              </a:solidFill>
              <a:latin typeface="Calibri"/>
              <a:ea typeface="Calibri"/>
              <a:cs typeface="Calibri"/>
              <a:sym typeface="Calibri"/>
            </a:endParaRPr>
          </a:p>
          <a:p>
            <a:pPr marL="558800" marR="0" lvl="1" indent="0" algn="l" rtl="0">
              <a:lnSpc>
                <a:spcPct val="90000"/>
              </a:lnSpc>
              <a:spcBef>
                <a:spcPts val="400"/>
              </a:spcBef>
              <a:spcAft>
                <a:spcPts val="0"/>
              </a:spcAft>
              <a:buClr>
                <a:srgbClr val="3F3F3F"/>
              </a:buClr>
              <a:buSzPts val="2000"/>
              <a:buFont typeface="Arial"/>
              <a:buNone/>
            </a:pPr>
            <a:r>
              <a:rPr lang="en-US" sz="2000" b="0" i="0" u="none" strike="noStrike" cap="none">
                <a:solidFill>
                  <a:srgbClr val="3F3F3F"/>
                </a:solidFill>
                <a:latin typeface="Calibri"/>
                <a:ea typeface="Calibri"/>
                <a:cs typeface="Calibri"/>
                <a:sym typeface="Calibri"/>
              </a:rPr>
              <a:t>Learning from a treebank and a larger unannotated corpus</a:t>
            </a:r>
            <a:endParaRPr sz="2000" b="0" i="0" u="none" strike="noStrike" cap="none">
              <a:solidFill>
                <a:srgbClr val="3F3F3F"/>
              </a:solidFill>
              <a:latin typeface="Calibri"/>
              <a:ea typeface="Calibri"/>
              <a:cs typeface="Calibri"/>
              <a:sym typeface="Calibri"/>
            </a:endParaRPr>
          </a:p>
          <a:p>
            <a:pPr marL="342900" marR="0" lvl="0" indent="-215900" algn="l" rtl="0">
              <a:lnSpc>
                <a:spcPct val="90000"/>
              </a:lnSpc>
              <a:spcBef>
                <a:spcPts val="400"/>
              </a:spcBef>
              <a:spcAft>
                <a:spcPts val="0"/>
              </a:spcAft>
              <a:buClr>
                <a:srgbClr val="3F3F3F"/>
              </a:buClr>
              <a:buSzPts val="2800"/>
              <a:buFont typeface="Arial"/>
              <a:buNone/>
            </a:pPr>
            <a:endParaRPr sz="2800" b="0" i="0" u="none" strike="noStrike" cap="none">
              <a:solidFill>
                <a:srgbClr val="3F3F3F"/>
              </a:solidFill>
              <a:latin typeface="Calibri"/>
              <a:ea typeface="Calibri"/>
              <a:cs typeface="Calibri"/>
              <a:sym typeface="Calibri"/>
            </a:endParaRPr>
          </a:p>
        </p:txBody>
      </p:sp>
      <p:sp>
        <p:nvSpPr>
          <p:cNvPr id="466" name="Google Shape;466;p40"/>
          <p:cNvSpPr txBox="1">
            <a:spLocks noGrp="1"/>
          </p:cNvSpPr>
          <p:nvPr>
            <p:ph type="sldNum" idx="12"/>
          </p:nvPr>
        </p:nvSpPr>
        <p:spPr>
          <a:xfrm>
            <a:off x="11298195" y="617558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358</a:t>
            </a:fld>
            <a:endParaRPr/>
          </a:p>
        </p:txBody>
      </p:sp>
    </p:spTree>
    <p:extLst>
      <p:ext uri="{BB962C8B-B14F-4D97-AF65-F5344CB8AC3E}">
        <p14:creationId xmlns:p14="http://schemas.microsoft.com/office/powerpoint/2010/main" val="36848815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4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Overview</a:t>
            </a:r>
            <a:endParaRPr/>
          </a:p>
        </p:txBody>
      </p:sp>
      <p:sp>
        <p:nvSpPr>
          <p:cNvPr id="472" name="Google Shape;472;p41"/>
          <p:cNvSpPr txBox="1">
            <a:spLocks noGrp="1"/>
          </p:cNvSpPr>
          <p:nvPr>
            <p:ph type="body" idx="1"/>
          </p:nvPr>
        </p:nvSpPr>
        <p:spPr>
          <a:xfrm>
            <a:off x="838200" y="1825625"/>
            <a:ext cx="10515600" cy="381317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Parsing with Probabilistic Context-free Grammars (PCFGs)</a:t>
            </a:r>
            <a:endParaRPr/>
          </a:p>
          <a:p>
            <a:pPr marL="0" marR="0" lvl="0" indent="0" algn="l" rtl="0">
              <a:lnSpc>
                <a:spcPct val="100000"/>
              </a:lnSpc>
              <a:spcBef>
                <a:spcPts val="10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Probabilistic Cocke-Younger-Kasami (CYK) algorithm </a:t>
            </a:r>
            <a:endParaRPr/>
          </a:p>
          <a:p>
            <a:pPr marL="0" marR="0" lvl="0" indent="0" algn="l" rtl="0">
              <a:lnSpc>
                <a:spcPct val="100000"/>
              </a:lnSpc>
              <a:spcBef>
                <a:spcPts val="1000"/>
              </a:spcBef>
              <a:spcAft>
                <a:spcPts val="0"/>
              </a:spcAft>
              <a:buClr>
                <a:srgbClr val="3F3F3F"/>
              </a:buClr>
              <a:buSzPts val="2800"/>
              <a:buFont typeface="Arial"/>
              <a:buNone/>
            </a:pPr>
            <a:r>
              <a:rPr lang="en-US" sz="2400" b="1" i="0" u="none" strike="noStrike" cap="none">
                <a:solidFill>
                  <a:srgbClr val="3F3F3F"/>
                </a:solidFill>
                <a:latin typeface="Calibri"/>
                <a:ea typeface="Calibri"/>
                <a:cs typeface="Calibri"/>
                <a:sym typeface="Calibri"/>
              </a:rPr>
              <a:t>Problems with and solutions for PCFGs</a:t>
            </a:r>
            <a:endParaRPr/>
          </a:p>
          <a:p>
            <a:pPr marL="0" marR="0" lvl="0" indent="0" algn="l" rtl="0">
              <a:lnSpc>
                <a:spcPct val="100000"/>
              </a:lnSpc>
              <a:spcBef>
                <a:spcPts val="10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Comparison of LMs, HMMs and PCFGs</a:t>
            </a:r>
            <a:endParaRPr/>
          </a:p>
          <a:p>
            <a:pPr marL="0" marR="0" lvl="0" indent="0" algn="l" rtl="0">
              <a:lnSpc>
                <a:spcPct val="100000"/>
              </a:lnSpc>
              <a:spcBef>
                <a:spcPts val="10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Summary</a:t>
            </a:r>
            <a:endParaRPr/>
          </a:p>
          <a:p>
            <a:pPr marL="0" marR="0" lvl="0" indent="0" algn="l" rtl="0">
              <a:lnSpc>
                <a:spcPct val="100000"/>
              </a:lnSpc>
              <a:spcBef>
                <a:spcPts val="1000"/>
              </a:spcBef>
              <a:spcAft>
                <a:spcPts val="60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p:txBody>
      </p:sp>
      <p:sp>
        <p:nvSpPr>
          <p:cNvPr id="473" name="Google Shape;473;p41"/>
          <p:cNvSpPr txBox="1">
            <a:spLocks noGrp="1"/>
          </p:cNvSpPr>
          <p:nvPr>
            <p:ph type="sldNum" idx="12"/>
          </p:nvPr>
        </p:nvSpPr>
        <p:spPr>
          <a:xfrm>
            <a:off x="11298195" y="617558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359</a:t>
            </a:fld>
            <a:endParaRPr/>
          </a:p>
        </p:txBody>
      </p:sp>
    </p:spTree>
    <p:extLst>
      <p:ext uri="{BB962C8B-B14F-4D97-AF65-F5344CB8AC3E}">
        <p14:creationId xmlns:p14="http://schemas.microsoft.com/office/powerpoint/2010/main" val="35217635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6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Overview</a:t>
            </a:r>
            <a:endParaRPr/>
          </a:p>
        </p:txBody>
      </p:sp>
      <p:sp>
        <p:nvSpPr>
          <p:cNvPr id="702" name="Google Shape;702;p62"/>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000"/>
              </a:spcBef>
              <a:spcAft>
                <a:spcPts val="0"/>
              </a:spcAft>
              <a:buClr>
                <a:srgbClr val="3F3F3F"/>
              </a:buClr>
              <a:buSzPts val="2800"/>
              <a:buFont typeface="Arial"/>
              <a:buNone/>
            </a:pPr>
            <a:r>
              <a:rPr lang="en-IE" sz="2400"/>
              <a:t>Organizational issues</a:t>
            </a:r>
            <a:endParaRPr sz="2400"/>
          </a:p>
          <a:p>
            <a:pPr marL="0" lvl="0" indent="0" algn="l" rtl="0">
              <a:lnSpc>
                <a:spcPct val="100000"/>
              </a:lnSpc>
              <a:spcBef>
                <a:spcPts val="1000"/>
              </a:spcBef>
              <a:spcAft>
                <a:spcPts val="0"/>
              </a:spcAft>
              <a:buClr>
                <a:srgbClr val="3F3F3F"/>
              </a:buClr>
              <a:buSzPts val="2800"/>
              <a:buFont typeface="Arial"/>
              <a:buNone/>
            </a:pPr>
            <a:r>
              <a:rPr lang="en-IE" sz="2400"/>
              <a:t>Why NLP</a:t>
            </a:r>
            <a:endParaRPr sz="2400"/>
          </a:p>
          <a:p>
            <a:pPr marL="0" lvl="0" indent="0" algn="l" rtl="0">
              <a:lnSpc>
                <a:spcPct val="100000"/>
              </a:lnSpc>
              <a:spcBef>
                <a:spcPts val="1000"/>
              </a:spcBef>
              <a:spcAft>
                <a:spcPts val="0"/>
              </a:spcAft>
              <a:buClr>
                <a:srgbClr val="3F3F3F"/>
              </a:buClr>
              <a:buSzPts val="2800"/>
              <a:buFont typeface="Arial"/>
              <a:buNone/>
            </a:pPr>
            <a:r>
              <a:rPr lang="en-IE" sz="2400"/>
              <a:t>Human language</a:t>
            </a:r>
            <a:endParaRPr sz="2400"/>
          </a:p>
          <a:p>
            <a:pPr marL="0" lvl="0" indent="0" algn="l" rtl="0">
              <a:lnSpc>
                <a:spcPct val="100000"/>
              </a:lnSpc>
              <a:spcBef>
                <a:spcPts val="1000"/>
              </a:spcBef>
              <a:spcAft>
                <a:spcPts val="0"/>
              </a:spcAft>
              <a:buClr>
                <a:srgbClr val="3F3F3F"/>
              </a:buClr>
              <a:buSzPts val="2800"/>
              <a:buFont typeface="Arial"/>
              <a:buNone/>
            </a:pPr>
            <a:r>
              <a:rPr lang="en-IE" sz="2400"/>
              <a:t>Some common notions in NLP</a:t>
            </a:r>
            <a:endParaRPr sz="2400"/>
          </a:p>
          <a:p>
            <a:pPr marL="0" lvl="0" indent="0" algn="l" rtl="0">
              <a:lnSpc>
                <a:spcPct val="100000"/>
              </a:lnSpc>
              <a:spcBef>
                <a:spcPts val="1000"/>
              </a:spcBef>
              <a:spcAft>
                <a:spcPts val="0"/>
              </a:spcAft>
              <a:buClr>
                <a:srgbClr val="3F3F3F"/>
              </a:buClr>
              <a:buSzPts val="2800"/>
              <a:buFont typeface="Arial"/>
              <a:buNone/>
            </a:pPr>
            <a:r>
              <a:rPr lang="en-IE" sz="2400" b="1"/>
              <a:t>Architectures</a:t>
            </a:r>
            <a:endParaRPr sz="2400" b="1"/>
          </a:p>
          <a:p>
            <a:pPr marL="0" lvl="0" indent="0" algn="l" rtl="0">
              <a:lnSpc>
                <a:spcPct val="100000"/>
              </a:lnSpc>
              <a:spcBef>
                <a:spcPts val="1000"/>
              </a:spcBef>
              <a:spcAft>
                <a:spcPts val="0"/>
              </a:spcAft>
              <a:buClr>
                <a:srgbClr val="3F3F3F"/>
              </a:buClr>
              <a:buSzPts val="2800"/>
              <a:buFont typeface="Arial"/>
              <a:buNone/>
            </a:pPr>
            <a:r>
              <a:rPr lang="en-IE" sz="2400"/>
              <a:t>Applications</a:t>
            </a:r>
            <a:endParaRPr/>
          </a:p>
          <a:p>
            <a:pPr marL="0" lvl="0" indent="0" algn="l" rtl="0">
              <a:lnSpc>
                <a:spcPct val="100000"/>
              </a:lnSpc>
              <a:spcBef>
                <a:spcPts val="1000"/>
              </a:spcBef>
              <a:spcAft>
                <a:spcPts val="0"/>
              </a:spcAft>
              <a:buClr>
                <a:srgbClr val="3F3F3F"/>
              </a:buClr>
              <a:buSzPts val="2800"/>
              <a:buFont typeface="Arial"/>
              <a:buNone/>
            </a:pPr>
            <a:r>
              <a:rPr lang="en-IE" sz="2400"/>
              <a:t>Useful pointers</a:t>
            </a:r>
            <a:endParaRPr sz="2400"/>
          </a:p>
          <a:p>
            <a:pPr marL="0" marR="0" lvl="0" indent="0" algn="l" rtl="0">
              <a:lnSpc>
                <a:spcPct val="100000"/>
              </a:lnSpc>
              <a:spcBef>
                <a:spcPts val="1000"/>
              </a:spcBef>
              <a:spcAft>
                <a:spcPts val="0"/>
              </a:spcAft>
              <a:buClr>
                <a:srgbClr val="3F3F3F"/>
              </a:buClr>
              <a:buSzPts val="2800"/>
              <a:buFont typeface="Arial"/>
              <a:buNone/>
            </a:pP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4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Lexical Dependencies</a:t>
            </a:r>
            <a:endParaRPr sz="4400" b="0" i="0" u="none" strike="noStrike" cap="none">
              <a:solidFill>
                <a:srgbClr val="75114A"/>
              </a:solidFill>
              <a:latin typeface="Calibri"/>
              <a:ea typeface="Calibri"/>
              <a:cs typeface="Calibri"/>
              <a:sym typeface="Calibri"/>
            </a:endParaRPr>
          </a:p>
        </p:txBody>
      </p:sp>
      <p:sp>
        <p:nvSpPr>
          <p:cNvPr id="480" name="Google Shape;480;p42"/>
          <p:cNvSpPr txBox="1">
            <a:spLocks noGrp="1"/>
          </p:cNvSpPr>
          <p:nvPr>
            <p:ph type="body" idx="1"/>
          </p:nvPr>
        </p:nvSpPr>
        <p:spPr>
          <a:xfrm>
            <a:off x="838200" y="1520825"/>
            <a:ext cx="11101500" cy="4171800"/>
          </a:xfrm>
          <a:prstGeom prst="rect">
            <a:avLst/>
          </a:prstGeom>
          <a:noFill/>
          <a:ln>
            <a:noFill/>
          </a:ln>
        </p:spPr>
        <p:txBody>
          <a:bodyPr spcFirstLastPara="1" wrap="square" lIns="91425" tIns="91425" rIns="91425" bIns="91425" anchor="t" anchorCtr="0">
            <a:noAutofit/>
          </a:bodyPr>
          <a:lstStyle/>
          <a:p>
            <a:pPr marL="127000" marR="0" lvl="0" indent="0" algn="l" rtl="0">
              <a:lnSpc>
                <a:spcPct val="90000"/>
              </a:lnSpc>
              <a:spcBef>
                <a:spcPts val="400"/>
              </a:spcBef>
              <a:spcAft>
                <a:spcPts val="0"/>
              </a:spcAft>
              <a:buClr>
                <a:schemeClr val="dk1"/>
              </a:buClr>
              <a:buSzPts val="1100"/>
              <a:buFont typeface="Arial"/>
              <a:buNone/>
            </a:pPr>
            <a:r>
              <a:rPr lang="en-US" sz="2400" b="0" i="0" u="none" strike="noStrike" cap="none">
                <a:solidFill>
                  <a:srgbClr val="3F3F3F"/>
                </a:solidFill>
                <a:latin typeface="Calibri"/>
                <a:ea typeface="Calibri"/>
                <a:cs typeface="Calibri"/>
                <a:sym typeface="Calibri"/>
              </a:rPr>
              <a:t>In a CFG the expansion of one non-terminal is independent of any other non-terminal</a:t>
            </a:r>
            <a:endParaRPr sz="2400" b="0" i="0" u="none" strike="noStrike" cap="none">
              <a:solidFill>
                <a:srgbClr val="3F3F3F"/>
              </a:solidFill>
              <a:latin typeface="Calibri"/>
              <a:ea typeface="Calibri"/>
              <a:cs typeface="Calibri"/>
              <a:sym typeface="Calibri"/>
            </a:endParaRPr>
          </a:p>
          <a:p>
            <a:pPr marL="127000" marR="0" lvl="0" indent="0" algn="l" rtl="0">
              <a:lnSpc>
                <a:spcPct val="90000"/>
              </a:lnSpc>
              <a:spcBef>
                <a:spcPts val="400"/>
              </a:spcBef>
              <a:spcAft>
                <a:spcPts val="0"/>
              </a:spcAft>
              <a:buClr>
                <a:schemeClr val="dk1"/>
              </a:buClr>
              <a:buSzPts val="1100"/>
              <a:buFont typeface="Arial"/>
              <a:buNone/>
            </a:pPr>
            <a:r>
              <a:rPr lang="en-US" sz="2400" b="0" i="0" u="none" strike="noStrike" cap="none">
                <a:solidFill>
                  <a:srgbClr val="3F3F3F"/>
                </a:solidFill>
                <a:latin typeface="Calibri"/>
                <a:ea typeface="Calibri"/>
                <a:cs typeface="Calibri"/>
                <a:sym typeface="Calibri"/>
              </a:rPr>
              <a:t>In Francis et. al (1999)</a:t>
            </a:r>
            <a:endParaRPr sz="2400" b="0" i="0" u="none" strike="noStrike" cap="none">
              <a:solidFill>
                <a:srgbClr val="3F3F3F"/>
              </a:solidFill>
              <a:latin typeface="Calibri"/>
              <a:ea typeface="Calibri"/>
              <a:cs typeface="Calibri"/>
              <a:sym typeface="Calibri"/>
            </a:endParaRPr>
          </a:p>
          <a:p>
            <a:pPr marL="101600" marR="0" lvl="0" indent="0" algn="l" rtl="0">
              <a:lnSpc>
                <a:spcPct val="90000"/>
              </a:lnSpc>
              <a:spcBef>
                <a:spcPts val="400"/>
              </a:spcBef>
              <a:spcAft>
                <a:spcPts val="0"/>
              </a:spcAft>
              <a:buClr>
                <a:srgbClr val="3F3F3F"/>
              </a:buClr>
              <a:buSzPts val="2000"/>
              <a:buFont typeface="Arial"/>
              <a:buNone/>
            </a:pPr>
            <a:r>
              <a:rPr lang="en-US" sz="2400" b="0" i="0" u="none" strike="noStrike" cap="none">
                <a:solidFill>
                  <a:srgbClr val="3F3F3F"/>
                </a:solidFill>
                <a:latin typeface="Calibri"/>
                <a:ea typeface="Calibri"/>
                <a:cs typeface="Calibri"/>
                <a:sym typeface="Calibri"/>
              </a:rPr>
              <a:t>Subjects are</a:t>
            </a:r>
            <a:endParaRPr sz="2400" b="0" i="0" u="none" strike="noStrike" cap="none">
              <a:solidFill>
                <a:srgbClr val="3F3F3F"/>
              </a:solidFill>
              <a:latin typeface="Calibri"/>
              <a:ea typeface="Calibri"/>
              <a:cs typeface="Calibri"/>
              <a:sym typeface="Calibri"/>
            </a:endParaRPr>
          </a:p>
          <a:p>
            <a:pPr marL="558800" marR="0" lvl="1" indent="0" algn="l" rtl="0">
              <a:lnSpc>
                <a:spcPct val="90000"/>
              </a:lnSpc>
              <a:spcBef>
                <a:spcPts val="0"/>
              </a:spcBef>
              <a:spcAft>
                <a:spcPts val="0"/>
              </a:spcAft>
              <a:buClr>
                <a:srgbClr val="3F3F3F"/>
              </a:buClr>
              <a:buSzPts val="2000"/>
              <a:buFont typeface="Arial"/>
              <a:buNone/>
            </a:pPr>
            <a:r>
              <a:rPr lang="en-US" sz="2000" b="0" i="0" u="none" strike="noStrike" cap="none">
                <a:solidFill>
                  <a:srgbClr val="3F3F3F"/>
                </a:solidFill>
                <a:latin typeface="Calibri"/>
                <a:ea typeface="Calibri"/>
                <a:cs typeface="Calibri"/>
                <a:sym typeface="Calibri"/>
              </a:rPr>
              <a:t>91% pronouns</a:t>
            </a:r>
            <a:endParaRPr sz="2000" b="0" i="0" u="none" strike="noStrike" cap="none">
              <a:solidFill>
                <a:srgbClr val="3F3F3F"/>
              </a:solidFill>
              <a:latin typeface="Calibri"/>
              <a:ea typeface="Calibri"/>
              <a:cs typeface="Calibri"/>
              <a:sym typeface="Calibri"/>
            </a:endParaRPr>
          </a:p>
          <a:p>
            <a:pPr marL="558800" marR="0" lvl="1" indent="0" algn="l" rtl="0">
              <a:lnSpc>
                <a:spcPct val="90000"/>
              </a:lnSpc>
              <a:spcBef>
                <a:spcPts val="0"/>
              </a:spcBef>
              <a:spcAft>
                <a:spcPts val="0"/>
              </a:spcAft>
              <a:buClr>
                <a:srgbClr val="3F3F3F"/>
              </a:buClr>
              <a:buSzPts val="2000"/>
              <a:buFont typeface="Arial"/>
              <a:buNone/>
            </a:pPr>
            <a:r>
              <a:rPr lang="en-US" sz="2000" b="0" i="0" u="none" strike="noStrike" cap="none">
                <a:solidFill>
                  <a:srgbClr val="3F3F3F"/>
                </a:solidFill>
                <a:latin typeface="Calibri"/>
                <a:ea typeface="Calibri"/>
                <a:cs typeface="Calibri"/>
                <a:sym typeface="Calibri"/>
              </a:rPr>
              <a:t>9% lexical noun phrases</a:t>
            </a:r>
            <a:endParaRPr sz="2000" b="0" i="0" u="none" strike="noStrike" cap="none">
              <a:solidFill>
                <a:srgbClr val="3F3F3F"/>
              </a:solidFill>
              <a:latin typeface="Calibri"/>
              <a:ea typeface="Calibri"/>
              <a:cs typeface="Calibri"/>
              <a:sym typeface="Calibri"/>
            </a:endParaRPr>
          </a:p>
          <a:p>
            <a:pPr marL="101600" marR="0" lvl="0" indent="0" algn="l" rtl="0">
              <a:lnSpc>
                <a:spcPct val="90000"/>
              </a:lnSpc>
              <a:spcBef>
                <a:spcPts val="0"/>
              </a:spcBef>
              <a:spcAft>
                <a:spcPts val="0"/>
              </a:spcAft>
              <a:buClr>
                <a:srgbClr val="3F3F3F"/>
              </a:buClr>
              <a:buSzPts val="2000"/>
              <a:buFont typeface="Arial"/>
              <a:buNone/>
            </a:pPr>
            <a:r>
              <a:rPr lang="en-US" sz="2400" b="0" i="0" u="none" strike="noStrike" cap="none">
                <a:solidFill>
                  <a:srgbClr val="3F3F3F"/>
                </a:solidFill>
                <a:latin typeface="Calibri"/>
                <a:ea typeface="Calibri"/>
                <a:cs typeface="Calibri"/>
                <a:sym typeface="Calibri"/>
              </a:rPr>
              <a:t>Direct objects are</a:t>
            </a:r>
            <a:endParaRPr sz="2400" b="0" i="0" u="none" strike="noStrike" cap="none">
              <a:solidFill>
                <a:srgbClr val="3F3F3F"/>
              </a:solidFill>
              <a:latin typeface="Calibri"/>
              <a:ea typeface="Calibri"/>
              <a:cs typeface="Calibri"/>
              <a:sym typeface="Calibri"/>
            </a:endParaRPr>
          </a:p>
          <a:p>
            <a:pPr marL="558800" marR="0" lvl="1" indent="0" algn="l" rtl="0">
              <a:lnSpc>
                <a:spcPct val="90000"/>
              </a:lnSpc>
              <a:spcBef>
                <a:spcPts val="0"/>
              </a:spcBef>
              <a:spcAft>
                <a:spcPts val="0"/>
              </a:spcAft>
              <a:buClr>
                <a:srgbClr val="3F3F3F"/>
              </a:buClr>
              <a:buSzPts val="2000"/>
              <a:buFont typeface="Arial"/>
              <a:buNone/>
            </a:pPr>
            <a:r>
              <a:rPr lang="en-US" sz="2000" b="0" i="0" u="none" strike="noStrike" cap="none">
                <a:solidFill>
                  <a:srgbClr val="3F3F3F"/>
                </a:solidFill>
                <a:latin typeface="Calibri"/>
                <a:ea typeface="Calibri"/>
                <a:cs typeface="Calibri"/>
                <a:sym typeface="Calibri"/>
              </a:rPr>
              <a:t>34% pronouns</a:t>
            </a:r>
            <a:endParaRPr sz="2000" b="0" i="0" u="none" strike="noStrike" cap="none">
              <a:solidFill>
                <a:srgbClr val="3F3F3F"/>
              </a:solidFill>
              <a:latin typeface="Calibri"/>
              <a:ea typeface="Calibri"/>
              <a:cs typeface="Calibri"/>
              <a:sym typeface="Calibri"/>
            </a:endParaRPr>
          </a:p>
          <a:p>
            <a:pPr marL="558800" marR="0" lvl="1" indent="0" algn="l" rtl="0">
              <a:lnSpc>
                <a:spcPct val="90000"/>
              </a:lnSpc>
              <a:spcBef>
                <a:spcPts val="0"/>
              </a:spcBef>
              <a:spcAft>
                <a:spcPts val="0"/>
              </a:spcAft>
              <a:buClr>
                <a:srgbClr val="3F3F3F"/>
              </a:buClr>
              <a:buSzPts val="2000"/>
              <a:buFont typeface="Arial"/>
              <a:buNone/>
            </a:pPr>
            <a:r>
              <a:rPr lang="en-US" sz="2000" b="0" i="0" u="none" strike="noStrike" cap="none">
                <a:solidFill>
                  <a:srgbClr val="3F3F3F"/>
                </a:solidFill>
                <a:latin typeface="Calibri"/>
                <a:ea typeface="Calibri"/>
                <a:cs typeface="Calibri"/>
                <a:sym typeface="Calibri"/>
              </a:rPr>
              <a:t>66% lexical noun phrases</a:t>
            </a:r>
            <a:endParaRPr sz="2000" b="0" i="0" u="none" strike="noStrike" cap="none">
              <a:solidFill>
                <a:srgbClr val="3F3F3F"/>
              </a:solidFill>
              <a:latin typeface="Calibri"/>
              <a:ea typeface="Calibri"/>
              <a:cs typeface="Calibri"/>
              <a:sym typeface="Calibri"/>
            </a:endParaRPr>
          </a:p>
          <a:p>
            <a:pPr marL="127000" marR="0" lvl="0" indent="0" algn="l" rtl="0">
              <a:lnSpc>
                <a:spcPct val="90000"/>
              </a:lnSpc>
              <a:spcBef>
                <a:spcPts val="400"/>
              </a:spcBef>
              <a:spcAft>
                <a:spcPts val="0"/>
              </a:spcAft>
              <a:buClr>
                <a:schemeClr val="dk1"/>
              </a:buClr>
              <a:buSzPts val="1100"/>
              <a:buFont typeface="Arial"/>
              <a:buNone/>
            </a:pPr>
            <a:r>
              <a:rPr lang="en-US" sz="2400" b="0" i="0" u="none" strike="noStrike" cap="none">
                <a:solidFill>
                  <a:srgbClr val="3F3F3F"/>
                </a:solidFill>
                <a:latin typeface="Calibri"/>
                <a:ea typeface="Calibri"/>
                <a:cs typeface="Calibri"/>
                <a:sym typeface="Calibri"/>
              </a:rPr>
              <a:t>Ergo, we would need to distinguish between </a:t>
            </a:r>
            <a:r>
              <a:rPr lang="en-US" sz="2400" b="0" i="1" u="none" strike="noStrike" cap="none">
                <a:solidFill>
                  <a:srgbClr val="3F3F3F"/>
                </a:solidFill>
                <a:latin typeface="Calibri"/>
                <a:ea typeface="Calibri"/>
                <a:cs typeface="Calibri"/>
                <a:sym typeface="Calibri"/>
              </a:rPr>
              <a:t>NP</a:t>
            </a:r>
            <a:r>
              <a:rPr lang="en-US" sz="2400" b="0" i="0" u="none" strike="noStrike" cap="none">
                <a:solidFill>
                  <a:srgbClr val="3F3F3F"/>
                </a:solidFill>
                <a:latin typeface="Calibri"/>
                <a:ea typeface="Calibri"/>
                <a:cs typeface="Calibri"/>
                <a:sym typeface="Calibri"/>
              </a:rPr>
              <a:t> in subject and direct object positions</a:t>
            </a:r>
            <a:endParaRPr sz="2400" b="0" i="0" u="none" strike="noStrike" cap="none">
              <a:solidFill>
                <a:srgbClr val="3F3F3F"/>
              </a:solidFill>
              <a:latin typeface="Calibri"/>
              <a:ea typeface="Calibri"/>
              <a:cs typeface="Calibri"/>
              <a:sym typeface="Calibri"/>
            </a:endParaRPr>
          </a:p>
          <a:p>
            <a:pPr marL="342900" marR="0" lvl="0" indent="-215900" algn="l" rtl="0">
              <a:lnSpc>
                <a:spcPct val="90000"/>
              </a:lnSpc>
              <a:spcBef>
                <a:spcPts val="400"/>
              </a:spcBef>
              <a:spcAft>
                <a:spcPts val="0"/>
              </a:spcAft>
              <a:buClr>
                <a:srgbClr val="3F3F3F"/>
              </a:buClr>
              <a:buSzPts val="2800"/>
              <a:buFont typeface="Arial"/>
              <a:buNone/>
            </a:pPr>
            <a:endParaRPr sz="2800" b="0" i="0" u="none" strike="noStrike" cap="none">
              <a:solidFill>
                <a:srgbClr val="3F3F3F"/>
              </a:solidFill>
              <a:latin typeface="Calibri"/>
              <a:ea typeface="Calibri"/>
              <a:cs typeface="Calibri"/>
              <a:sym typeface="Calibri"/>
            </a:endParaRPr>
          </a:p>
        </p:txBody>
      </p:sp>
      <p:sp>
        <p:nvSpPr>
          <p:cNvPr id="481" name="Google Shape;481;p42"/>
          <p:cNvSpPr/>
          <p:nvPr/>
        </p:nvSpPr>
        <p:spPr>
          <a:xfrm>
            <a:off x="5015880" y="6165304"/>
            <a:ext cx="7080448" cy="276999"/>
          </a:xfrm>
          <a:prstGeom prst="rect">
            <a:avLst/>
          </a:prstGeom>
          <a:noFill/>
          <a:ln>
            <a:noFill/>
          </a:ln>
        </p:spPr>
        <p:txBody>
          <a:bodyPr spcFirstLastPara="1" wrap="square" lIns="91425" tIns="45700" rIns="91425" bIns="45700" anchor="t" anchorCtr="0">
            <a:noAutofit/>
          </a:bodyPr>
          <a:lstStyle/>
          <a:p>
            <a:pPr marL="342900" marR="0" lvl="0" indent="-215900" algn="l" rtl="0">
              <a:lnSpc>
                <a:spcPct val="100000"/>
              </a:lnSpc>
              <a:spcBef>
                <a:spcPts val="0"/>
              </a:spcBef>
              <a:spcAft>
                <a:spcPts val="0"/>
              </a:spcAft>
              <a:buClr>
                <a:schemeClr val="dk1"/>
              </a:buClr>
              <a:buSzPts val="1100"/>
              <a:buFont typeface="Arial"/>
              <a:buNone/>
            </a:pPr>
            <a:r>
              <a:rPr lang="en-US" sz="1200" b="0" i="1" u="none" strike="noStrike" cap="none">
                <a:solidFill>
                  <a:srgbClr val="000000"/>
                </a:solidFill>
                <a:latin typeface="Arial"/>
                <a:ea typeface="Arial"/>
                <a:cs typeface="Arial"/>
                <a:sym typeface="Arial"/>
              </a:rPr>
              <a:t>Francis, H. S., Gregory, M. L., and Michaelis, L. A. (1999). Are lexical subjects deviant?. In CLS-99</a:t>
            </a:r>
            <a:endParaRPr i="1"/>
          </a:p>
        </p:txBody>
      </p:sp>
      <p:sp>
        <p:nvSpPr>
          <p:cNvPr id="482" name="Google Shape;482;p42"/>
          <p:cNvSpPr txBox="1">
            <a:spLocks noGrp="1"/>
          </p:cNvSpPr>
          <p:nvPr>
            <p:ph type="sldNum" idx="12"/>
          </p:nvPr>
        </p:nvSpPr>
        <p:spPr>
          <a:xfrm>
            <a:off x="11298195" y="617558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360</a:t>
            </a:fld>
            <a:endParaRPr/>
          </a:p>
        </p:txBody>
      </p:sp>
    </p:spTree>
    <p:extLst>
      <p:ext uri="{BB962C8B-B14F-4D97-AF65-F5344CB8AC3E}">
        <p14:creationId xmlns:p14="http://schemas.microsoft.com/office/powerpoint/2010/main" val="1400483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43"/>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Lexical Attachment</a:t>
            </a:r>
            <a:endParaRPr sz="4400" b="0" i="0" u="none" strike="noStrike" cap="none">
              <a:solidFill>
                <a:srgbClr val="75114A"/>
              </a:solidFill>
              <a:latin typeface="Calibri"/>
              <a:ea typeface="Calibri"/>
              <a:cs typeface="Calibri"/>
              <a:sym typeface="Calibri"/>
            </a:endParaRPr>
          </a:p>
        </p:txBody>
      </p:sp>
      <p:sp>
        <p:nvSpPr>
          <p:cNvPr id="489" name="Google Shape;489;p43"/>
          <p:cNvSpPr txBox="1">
            <a:spLocks noGrp="1"/>
          </p:cNvSpPr>
          <p:nvPr>
            <p:ph type="body" idx="1"/>
          </p:nvPr>
        </p:nvSpPr>
        <p:spPr>
          <a:xfrm>
            <a:off x="838200" y="1825625"/>
            <a:ext cx="10515600" cy="3813175"/>
          </a:xfrm>
          <a:prstGeom prst="rect">
            <a:avLst/>
          </a:prstGeom>
          <a:noFill/>
          <a:ln>
            <a:noFill/>
          </a:ln>
        </p:spPr>
        <p:txBody>
          <a:bodyPr spcFirstLastPara="1" wrap="square" lIns="91425" tIns="91425" rIns="91425" bIns="91425" anchor="t" anchorCtr="0">
            <a:noAutofit/>
          </a:bodyPr>
          <a:lstStyle/>
          <a:p>
            <a:pPr marL="342900" marR="0" lvl="0" indent="-215900" algn="l" rtl="0">
              <a:lnSpc>
                <a:spcPct val="90000"/>
              </a:lnSpc>
              <a:spcBef>
                <a:spcPts val="400"/>
              </a:spcBef>
              <a:spcAft>
                <a:spcPts val="0"/>
              </a:spcAft>
              <a:buClr>
                <a:schemeClr val="dk1"/>
              </a:buClr>
              <a:buSzPts val="1100"/>
              <a:buFont typeface="Arial"/>
              <a:buNone/>
            </a:pPr>
            <a:r>
              <a:rPr lang="en-US" sz="2400" b="0" i="0" u="none" strike="noStrike" cap="none">
                <a:solidFill>
                  <a:srgbClr val="3F3F3F"/>
                </a:solidFill>
                <a:latin typeface="Calibri"/>
                <a:ea typeface="Calibri"/>
                <a:cs typeface="Calibri"/>
                <a:sym typeface="Calibri"/>
              </a:rPr>
              <a:t>Lexical attachment is very word dependent</a:t>
            </a:r>
            <a:endParaRPr sz="2400" b="0" i="0" u="none" strike="noStrike" cap="none">
              <a:solidFill>
                <a:srgbClr val="3F3F3F"/>
              </a:solidFill>
              <a:latin typeface="Calibri"/>
              <a:ea typeface="Calibri"/>
              <a:cs typeface="Calibri"/>
              <a:sym typeface="Calibri"/>
            </a:endParaRPr>
          </a:p>
          <a:p>
            <a:pPr marL="342900" marR="0" lvl="0" indent="-215900" algn="l" rtl="0">
              <a:lnSpc>
                <a:spcPct val="90000"/>
              </a:lnSpc>
              <a:spcBef>
                <a:spcPts val="400"/>
              </a:spcBef>
              <a:spcAft>
                <a:spcPts val="0"/>
              </a:spcAft>
              <a:buClr>
                <a:schemeClr val="dk1"/>
              </a:buClr>
              <a:buSzPts val="1100"/>
              <a:buFont typeface="Arial"/>
              <a:buNone/>
            </a:pPr>
            <a:r>
              <a:rPr lang="en-US" sz="2400" b="0" i="0" u="none" strike="noStrike" cap="none">
                <a:solidFill>
                  <a:srgbClr val="3F3F3F"/>
                </a:solidFill>
                <a:latin typeface="Calibri"/>
                <a:ea typeface="Calibri"/>
                <a:cs typeface="Calibri"/>
                <a:sym typeface="Calibri"/>
              </a:rPr>
              <a:t>For example:</a:t>
            </a:r>
            <a:endParaRPr sz="2400" b="0" i="0" u="none" strike="noStrike" cap="none">
              <a:solidFill>
                <a:srgbClr val="3F3F3F"/>
              </a:solidFill>
              <a:latin typeface="Calibri"/>
              <a:ea typeface="Calibri"/>
              <a:cs typeface="Calibri"/>
              <a:sym typeface="Calibri"/>
            </a:endParaRPr>
          </a:p>
          <a:p>
            <a:pPr marL="558800" marR="0" lvl="1" indent="0" algn="l" rtl="0">
              <a:lnSpc>
                <a:spcPct val="90000"/>
              </a:lnSpc>
              <a:spcBef>
                <a:spcPts val="400"/>
              </a:spcBef>
              <a:spcAft>
                <a:spcPts val="0"/>
              </a:spcAft>
              <a:buClr>
                <a:srgbClr val="3F3F3F"/>
              </a:buClr>
              <a:buSzPts val="2000"/>
              <a:buFont typeface="Arial"/>
              <a:buNone/>
            </a:pPr>
            <a:r>
              <a:rPr lang="en-US" sz="2000" b="0" i="1" u="none" strike="noStrike" cap="none">
                <a:solidFill>
                  <a:srgbClr val="3F3F3F"/>
                </a:solidFill>
                <a:latin typeface="Calibri"/>
                <a:ea typeface="Calibri"/>
                <a:cs typeface="Calibri"/>
                <a:sym typeface="Calibri"/>
              </a:rPr>
              <a:t>he hit the man with a bat</a:t>
            </a:r>
            <a:endParaRPr sz="2000" b="0" i="1" u="none" strike="noStrike" cap="none">
              <a:solidFill>
                <a:srgbClr val="3F3F3F"/>
              </a:solidFill>
              <a:latin typeface="Calibri"/>
              <a:ea typeface="Calibri"/>
              <a:cs typeface="Calibri"/>
              <a:sym typeface="Calibri"/>
            </a:endParaRPr>
          </a:p>
          <a:p>
            <a:pPr marL="558800" marR="0" lvl="1" indent="0" algn="l" rtl="0">
              <a:lnSpc>
                <a:spcPct val="90000"/>
              </a:lnSpc>
              <a:spcBef>
                <a:spcPts val="0"/>
              </a:spcBef>
              <a:spcAft>
                <a:spcPts val="0"/>
              </a:spcAft>
              <a:buClr>
                <a:srgbClr val="3F3F3F"/>
              </a:buClr>
              <a:buSzPts val="2000"/>
              <a:buFont typeface="Arial"/>
              <a:buNone/>
            </a:pPr>
            <a:r>
              <a:rPr lang="en-US" sz="2000" b="0" i="1" u="none" strike="noStrike" cap="none">
                <a:solidFill>
                  <a:srgbClr val="3F3F3F"/>
                </a:solidFill>
                <a:latin typeface="Calibri"/>
                <a:ea typeface="Calibri"/>
                <a:cs typeface="Calibri"/>
                <a:sym typeface="Calibri"/>
              </a:rPr>
              <a:t>he hit the man with a hat</a:t>
            </a:r>
            <a:endParaRPr sz="2000" b="0" i="1" u="none" strike="noStrike" cap="none">
              <a:solidFill>
                <a:srgbClr val="3F3F3F"/>
              </a:solidFill>
              <a:latin typeface="Calibri"/>
              <a:ea typeface="Calibri"/>
              <a:cs typeface="Calibri"/>
              <a:sym typeface="Calibri"/>
            </a:endParaRPr>
          </a:p>
          <a:p>
            <a:pPr marL="342900" marR="0" lvl="0" indent="-215900" algn="l" rtl="0">
              <a:lnSpc>
                <a:spcPct val="90000"/>
              </a:lnSpc>
              <a:spcBef>
                <a:spcPts val="400"/>
              </a:spcBef>
              <a:spcAft>
                <a:spcPts val="0"/>
              </a:spcAft>
              <a:buClr>
                <a:schemeClr val="dk1"/>
              </a:buClr>
              <a:buSzPts val="1100"/>
              <a:buFont typeface="Arial"/>
              <a:buNone/>
            </a:pPr>
            <a:r>
              <a:rPr lang="en-US" sz="2400" b="0" i="0" u="none" strike="noStrike" cap="none">
                <a:solidFill>
                  <a:srgbClr val="3F3F3F"/>
                </a:solidFill>
                <a:latin typeface="Calibri"/>
                <a:ea typeface="Calibri"/>
                <a:cs typeface="Calibri"/>
                <a:sym typeface="Calibri"/>
              </a:rPr>
              <a:t>PCFGs cannot model lexical dependencies</a:t>
            </a:r>
            <a:endParaRPr sz="2400" b="0" i="0" u="none" strike="noStrike" cap="none">
              <a:solidFill>
                <a:srgbClr val="3F3F3F"/>
              </a:solidFill>
              <a:latin typeface="Calibri"/>
              <a:ea typeface="Calibri"/>
              <a:cs typeface="Calibri"/>
              <a:sym typeface="Calibri"/>
            </a:endParaRPr>
          </a:p>
          <a:p>
            <a:pPr marL="342900" marR="0" lvl="0" indent="-215900" algn="l" rtl="0">
              <a:lnSpc>
                <a:spcPct val="90000"/>
              </a:lnSpc>
              <a:spcBef>
                <a:spcPts val="400"/>
              </a:spcBef>
              <a:spcAft>
                <a:spcPts val="0"/>
              </a:spcAft>
              <a:buClr>
                <a:srgbClr val="3F3F3F"/>
              </a:buClr>
              <a:buSzPts val="2800"/>
              <a:buFont typeface="Arial"/>
              <a:buNone/>
            </a:pPr>
            <a:endParaRPr sz="2800" b="0" i="0" u="none" strike="noStrike" cap="none">
              <a:solidFill>
                <a:srgbClr val="3F3F3F"/>
              </a:solidFill>
              <a:latin typeface="Calibri"/>
              <a:ea typeface="Calibri"/>
              <a:cs typeface="Calibri"/>
              <a:sym typeface="Calibri"/>
            </a:endParaRPr>
          </a:p>
        </p:txBody>
      </p:sp>
      <p:sp>
        <p:nvSpPr>
          <p:cNvPr id="490" name="Google Shape;490;p43"/>
          <p:cNvSpPr txBox="1">
            <a:spLocks noGrp="1"/>
          </p:cNvSpPr>
          <p:nvPr>
            <p:ph type="sldNum" idx="12"/>
          </p:nvPr>
        </p:nvSpPr>
        <p:spPr>
          <a:xfrm>
            <a:off x="11298195" y="617558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361</a:t>
            </a:fld>
            <a:endParaRPr/>
          </a:p>
        </p:txBody>
      </p:sp>
    </p:spTree>
    <p:extLst>
      <p:ext uri="{BB962C8B-B14F-4D97-AF65-F5344CB8AC3E}">
        <p14:creationId xmlns:p14="http://schemas.microsoft.com/office/powerpoint/2010/main" val="717268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4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Parse ambiguity</a:t>
            </a:r>
            <a:endParaRPr sz="4400" b="0" i="0" u="none" strike="noStrike" cap="none">
              <a:solidFill>
                <a:srgbClr val="75114A"/>
              </a:solidFill>
              <a:latin typeface="Calibri"/>
              <a:ea typeface="Calibri"/>
              <a:cs typeface="Calibri"/>
              <a:sym typeface="Calibri"/>
            </a:endParaRPr>
          </a:p>
        </p:txBody>
      </p:sp>
      <p:pic>
        <p:nvPicPr>
          <p:cNvPr id="497" name="Google Shape;497;p44"/>
          <p:cNvPicPr preferRelativeResize="0"/>
          <p:nvPr/>
        </p:nvPicPr>
        <p:blipFill rotWithShape="1">
          <a:blip r:embed="rId3">
            <a:alphaModFix/>
          </a:blip>
          <a:srcRect/>
          <a:stretch/>
        </p:blipFill>
        <p:spPr>
          <a:xfrm>
            <a:off x="1487489" y="1766888"/>
            <a:ext cx="9028113" cy="3765852"/>
          </a:xfrm>
          <a:prstGeom prst="rect">
            <a:avLst/>
          </a:prstGeom>
          <a:noFill/>
          <a:ln>
            <a:noFill/>
          </a:ln>
        </p:spPr>
      </p:pic>
      <p:sp>
        <p:nvSpPr>
          <p:cNvPr id="498" name="Google Shape;498;p44"/>
          <p:cNvSpPr txBox="1">
            <a:spLocks noGrp="1"/>
          </p:cNvSpPr>
          <p:nvPr>
            <p:ph type="sldNum" idx="12"/>
          </p:nvPr>
        </p:nvSpPr>
        <p:spPr>
          <a:xfrm>
            <a:off x="11298195" y="617558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362</a:t>
            </a:fld>
            <a:endParaRPr/>
          </a:p>
        </p:txBody>
      </p:sp>
    </p:spTree>
    <p:extLst>
      <p:ext uri="{BB962C8B-B14F-4D97-AF65-F5344CB8AC3E}">
        <p14:creationId xmlns:p14="http://schemas.microsoft.com/office/powerpoint/2010/main" val="32308088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45"/>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Formalisms for statistical parsing</a:t>
            </a:r>
            <a:endParaRPr sz="4400" b="0" i="0" u="none" strike="noStrike" cap="none">
              <a:solidFill>
                <a:srgbClr val="75114A"/>
              </a:solidFill>
              <a:latin typeface="Calibri"/>
              <a:ea typeface="Calibri"/>
              <a:cs typeface="Calibri"/>
              <a:sym typeface="Calibri"/>
            </a:endParaRPr>
          </a:p>
        </p:txBody>
      </p:sp>
      <p:sp>
        <p:nvSpPr>
          <p:cNvPr id="505" name="Google Shape;505;p45"/>
          <p:cNvSpPr txBox="1">
            <a:spLocks noGrp="1"/>
          </p:cNvSpPr>
          <p:nvPr>
            <p:ph type="body" idx="1"/>
          </p:nvPr>
        </p:nvSpPr>
        <p:spPr>
          <a:xfrm>
            <a:off x="838200" y="1825625"/>
            <a:ext cx="10515600" cy="3813175"/>
          </a:xfrm>
          <a:prstGeom prst="rect">
            <a:avLst/>
          </a:prstGeom>
          <a:noFill/>
          <a:ln>
            <a:noFill/>
          </a:ln>
        </p:spPr>
        <p:txBody>
          <a:bodyPr spcFirstLastPara="1" wrap="square" lIns="91425" tIns="91425" rIns="91425" bIns="91425" anchor="t" anchorCtr="0">
            <a:noAutofit/>
          </a:bodyPr>
          <a:lstStyle/>
          <a:p>
            <a:pPr marL="127000" marR="0" lvl="0" indent="0" algn="l" rtl="0">
              <a:lnSpc>
                <a:spcPct val="90000"/>
              </a:lnSpc>
              <a:spcBef>
                <a:spcPts val="400"/>
              </a:spcBef>
              <a:spcAft>
                <a:spcPts val="0"/>
              </a:spcAft>
              <a:buClr>
                <a:schemeClr val="dk1"/>
              </a:buClr>
              <a:buSzPts val="1100"/>
              <a:buFont typeface="Arial"/>
              <a:buNone/>
            </a:pPr>
            <a:r>
              <a:rPr lang="en-US" sz="2400" b="0" i="0" u="none" strike="noStrike" cap="none">
                <a:solidFill>
                  <a:srgbClr val="3F3F3F"/>
                </a:solidFill>
                <a:latin typeface="Calibri"/>
                <a:ea typeface="Calibri"/>
                <a:cs typeface="Calibri"/>
                <a:sym typeface="Calibri"/>
              </a:rPr>
              <a:t>We will look at two solutions for parsing:</a:t>
            </a:r>
            <a:endParaRPr sz="2400" b="0" i="0" u="none" strike="noStrike" cap="none">
              <a:solidFill>
                <a:srgbClr val="3F3F3F"/>
              </a:solidFill>
              <a:latin typeface="Calibri"/>
              <a:ea typeface="Calibri"/>
              <a:cs typeface="Calibri"/>
              <a:sym typeface="Calibri"/>
            </a:endParaRPr>
          </a:p>
          <a:p>
            <a:pPr marL="101600" marR="0" lvl="0" indent="0" algn="l" rtl="0">
              <a:lnSpc>
                <a:spcPct val="90000"/>
              </a:lnSpc>
              <a:spcBef>
                <a:spcPts val="400"/>
              </a:spcBef>
              <a:spcAft>
                <a:spcPts val="0"/>
              </a:spcAft>
              <a:buClr>
                <a:srgbClr val="3F3F3F"/>
              </a:buClr>
              <a:buSzPts val="2000"/>
              <a:buFont typeface="Arial"/>
              <a:buNone/>
            </a:pPr>
            <a:r>
              <a:rPr lang="en-US" sz="2400" b="0" i="0" u="none" strike="noStrike" cap="none">
                <a:solidFill>
                  <a:srgbClr val="3F3F3F"/>
                </a:solidFill>
                <a:latin typeface="Calibri"/>
                <a:ea typeface="Calibri"/>
                <a:cs typeface="Calibri"/>
                <a:sym typeface="Calibri"/>
              </a:rPr>
              <a:t>Lexicalized PCFGs</a:t>
            </a:r>
            <a:endParaRPr sz="2400" b="0" i="0" u="none" strike="noStrike" cap="none">
              <a:solidFill>
                <a:srgbClr val="3F3F3F"/>
              </a:solidFill>
              <a:latin typeface="Calibri"/>
              <a:ea typeface="Calibri"/>
              <a:cs typeface="Calibri"/>
              <a:sym typeface="Calibri"/>
            </a:endParaRPr>
          </a:p>
          <a:p>
            <a:pPr marL="558800" marR="0" lvl="1" indent="0" algn="l" rtl="0">
              <a:lnSpc>
                <a:spcPct val="90000"/>
              </a:lnSpc>
              <a:spcBef>
                <a:spcPts val="0"/>
              </a:spcBef>
              <a:spcAft>
                <a:spcPts val="0"/>
              </a:spcAft>
              <a:buClr>
                <a:srgbClr val="3F3F3F"/>
              </a:buClr>
              <a:buSzPts val="2000"/>
              <a:buFont typeface="Arial"/>
              <a:buNone/>
            </a:pPr>
            <a:r>
              <a:rPr lang="en-US" sz="2000" b="0" i="0" u="none" strike="noStrike" cap="none">
                <a:solidFill>
                  <a:srgbClr val="3F3F3F"/>
                </a:solidFill>
                <a:latin typeface="Calibri"/>
                <a:ea typeface="Calibri"/>
                <a:cs typeface="Calibri"/>
                <a:sym typeface="Calibri"/>
              </a:rPr>
              <a:t>Further differentiate non-terminals by associating them with lexical items</a:t>
            </a:r>
            <a:endParaRPr sz="2000" b="0" i="0" u="none" strike="noStrike" cap="none">
              <a:solidFill>
                <a:srgbClr val="3F3F3F"/>
              </a:solidFill>
              <a:latin typeface="Calibri"/>
              <a:ea typeface="Calibri"/>
              <a:cs typeface="Calibri"/>
              <a:sym typeface="Calibri"/>
            </a:endParaRPr>
          </a:p>
          <a:p>
            <a:pPr marL="558800" marR="0" lvl="1" indent="0" algn="l" rtl="0">
              <a:lnSpc>
                <a:spcPct val="90000"/>
              </a:lnSpc>
              <a:spcBef>
                <a:spcPts val="0"/>
              </a:spcBef>
              <a:spcAft>
                <a:spcPts val="0"/>
              </a:spcAft>
              <a:buClr>
                <a:srgbClr val="3F3F3F"/>
              </a:buClr>
              <a:buSzPts val="2000"/>
              <a:buFont typeface="Arial"/>
              <a:buNone/>
            </a:pPr>
            <a:r>
              <a:rPr lang="en-US" sz="2000" b="0" i="0" u="none" strike="noStrike" cap="none">
                <a:solidFill>
                  <a:srgbClr val="3F3F3F"/>
                </a:solidFill>
                <a:latin typeface="Calibri"/>
                <a:ea typeface="Calibri"/>
                <a:cs typeface="Calibri"/>
                <a:sym typeface="Calibri"/>
              </a:rPr>
              <a:t>Leads to increased sparsity</a:t>
            </a:r>
            <a:endParaRPr sz="2000" b="0" i="0" u="none" strike="noStrike" cap="none">
              <a:solidFill>
                <a:srgbClr val="3F3F3F"/>
              </a:solidFill>
              <a:latin typeface="Calibri"/>
              <a:ea typeface="Calibri"/>
              <a:cs typeface="Calibri"/>
              <a:sym typeface="Calibri"/>
            </a:endParaRPr>
          </a:p>
          <a:p>
            <a:pPr marL="101600" marR="0" lvl="0" indent="0" algn="l" rtl="0">
              <a:lnSpc>
                <a:spcPct val="90000"/>
              </a:lnSpc>
              <a:spcBef>
                <a:spcPts val="0"/>
              </a:spcBef>
              <a:spcAft>
                <a:spcPts val="0"/>
              </a:spcAft>
              <a:buClr>
                <a:srgbClr val="3F3F3F"/>
              </a:buClr>
              <a:buSzPts val="2000"/>
              <a:buFont typeface="Arial"/>
              <a:buNone/>
            </a:pPr>
            <a:r>
              <a:rPr lang="en-US" sz="2400" b="0" i="0" u="none" strike="noStrike" cap="none">
                <a:solidFill>
                  <a:srgbClr val="3F3F3F"/>
                </a:solidFill>
                <a:latin typeface="Calibri"/>
                <a:ea typeface="Calibri"/>
                <a:cs typeface="Calibri"/>
                <a:sym typeface="Calibri"/>
              </a:rPr>
              <a:t>Dependency grammars</a:t>
            </a:r>
            <a:endParaRPr sz="2400" b="0" i="0" u="none" strike="noStrike" cap="none">
              <a:solidFill>
                <a:srgbClr val="3F3F3F"/>
              </a:solidFill>
              <a:latin typeface="Calibri"/>
              <a:ea typeface="Calibri"/>
              <a:cs typeface="Calibri"/>
              <a:sym typeface="Calibri"/>
            </a:endParaRPr>
          </a:p>
          <a:p>
            <a:pPr marL="558800" marR="0" lvl="1" indent="0" algn="l" rtl="0">
              <a:lnSpc>
                <a:spcPct val="90000"/>
              </a:lnSpc>
              <a:spcBef>
                <a:spcPts val="0"/>
              </a:spcBef>
              <a:spcAft>
                <a:spcPts val="0"/>
              </a:spcAft>
              <a:buClr>
                <a:srgbClr val="3F3F3F"/>
              </a:buClr>
              <a:buSzPts val="2000"/>
              <a:buFont typeface="Arial"/>
              <a:buNone/>
            </a:pPr>
            <a:r>
              <a:rPr lang="en-US" sz="2000" b="0" i="0" u="none" strike="noStrike" cap="none">
                <a:solidFill>
                  <a:srgbClr val="3F3F3F"/>
                </a:solidFill>
                <a:latin typeface="Calibri"/>
                <a:ea typeface="Calibri"/>
                <a:cs typeface="Calibri"/>
                <a:sym typeface="Calibri"/>
              </a:rPr>
              <a:t>Model links between individual words in the parse</a:t>
            </a:r>
            <a:endParaRPr sz="2000" b="0" i="0" u="none" strike="noStrike" cap="none">
              <a:solidFill>
                <a:srgbClr val="3F3F3F"/>
              </a:solidFill>
              <a:latin typeface="Calibri"/>
              <a:ea typeface="Calibri"/>
              <a:cs typeface="Calibri"/>
              <a:sym typeface="Calibri"/>
            </a:endParaRPr>
          </a:p>
          <a:p>
            <a:pPr marL="558800" marR="0" lvl="1" indent="0" algn="l" rtl="0">
              <a:lnSpc>
                <a:spcPct val="90000"/>
              </a:lnSpc>
              <a:spcBef>
                <a:spcPts val="0"/>
              </a:spcBef>
              <a:spcAft>
                <a:spcPts val="0"/>
              </a:spcAft>
              <a:buClr>
                <a:srgbClr val="3F3F3F"/>
              </a:buClr>
              <a:buSzPts val="2000"/>
              <a:buFont typeface="Arial"/>
              <a:buNone/>
            </a:pPr>
            <a:r>
              <a:rPr lang="en-US" sz="2000" b="0" i="0" u="none" strike="noStrike" cap="none">
                <a:solidFill>
                  <a:srgbClr val="3F3F3F"/>
                </a:solidFill>
                <a:latin typeface="Calibri"/>
                <a:ea typeface="Calibri"/>
                <a:cs typeface="Calibri"/>
                <a:sym typeface="Calibri"/>
              </a:rPr>
              <a:t>Complex to combine with standard CFG</a:t>
            </a:r>
            <a:endParaRPr sz="2000" b="0" i="0" u="none" strike="noStrike" cap="none">
              <a:solidFill>
                <a:srgbClr val="3F3F3F"/>
              </a:solidFill>
              <a:latin typeface="Calibri"/>
              <a:ea typeface="Calibri"/>
              <a:cs typeface="Calibri"/>
              <a:sym typeface="Calibri"/>
            </a:endParaRPr>
          </a:p>
          <a:p>
            <a:pPr marL="342900" marR="0" lvl="0" indent="-215900" algn="l" rtl="0">
              <a:lnSpc>
                <a:spcPct val="90000"/>
              </a:lnSpc>
              <a:spcBef>
                <a:spcPts val="400"/>
              </a:spcBef>
              <a:spcAft>
                <a:spcPts val="0"/>
              </a:spcAft>
              <a:buClr>
                <a:srgbClr val="3F3F3F"/>
              </a:buClr>
              <a:buSzPts val="2800"/>
              <a:buFont typeface="Arial"/>
              <a:buNone/>
            </a:pPr>
            <a:endParaRPr sz="2800" b="0" i="0" u="none" strike="noStrike" cap="none">
              <a:solidFill>
                <a:srgbClr val="3F3F3F"/>
              </a:solidFill>
              <a:latin typeface="Calibri"/>
              <a:ea typeface="Calibri"/>
              <a:cs typeface="Calibri"/>
              <a:sym typeface="Calibri"/>
            </a:endParaRPr>
          </a:p>
        </p:txBody>
      </p:sp>
      <p:sp>
        <p:nvSpPr>
          <p:cNvPr id="506" name="Google Shape;506;p45"/>
          <p:cNvSpPr txBox="1">
            <a:spLocks noGrp="1"/>
          </p:cNvSpPr>
          <p:nvPr>
            <p:ph type="sldNum" idx="12"/>
          </p:nvPr>
        </p:nvSpPr>
        <p:spPr>
          <a:xfrm>
            <a:off x="11298195" y="617558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363</a:t>
            </a:fld>
            <a:endParaRPr/>
          </a:p>
        </p:txBody>
      </p:sp>
    </p:spTree>
    <p:extLst>
      <p:ext uri="{BB962C8B-B14F-4D97-AF65-F5344CB8AC3E}">
        <p14:creationId xmlns:p14="http://schemas.microsoft.com/office/powerpoint/2010/main" val="2786729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46"/>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Lexicalized PCFGs</a:t>
            </a:r>
            <a:endParaRPr sz="4400" b="0" i="0" u="none" strike="noStrike" cap="none">
              <a:solidFill>
                <a:srgbClr val="75114A"/>
              </a:solidFill>
              <a:latin typeface="Calibri"/>
              <a:ea typeface="Calibri"/>
              <a:cs typeface="Calibri"/>
              <a:sym typeface="Calibri"/>
            </a:endParaRPr>
          </a:p>
        </p:txBody>
      </p:sp>
      <p:sp>
        <p:nvSpPr>
          <p:cNvPr id="513" name="Google Shape;513;p46"/>
          <p:cNvSpPr txBox="1">
            <a:spLocks noGrp="1"/>
          </p:cNvSpPr>
          <p:nvPr>
            <p:ph type="body" idx="1"/>
          </p:nvPr>
        </p:nvSpPr>
        <p:spPr>
          <a:xfrm>
            <a:off x="838200" y="1488033"/>
            <a:ext cx="10515600" cy="3813175"/>
          </a:xfrm>
          <a:prstGeom prst="rect">
            <a:avLst/>
          </a:prstGeom>
          <a:noFill/>
          <a:ln>
            <a:noFill/>
          </a:ln>
        </p:spPr>
        <p:txBody>
          <a:bodyPr spcFirstLastPara="1" wrap="square" lIns="91425" tIns="91425" rIns="91425" bIns="91425" anchor="t" anchorCtr="0">
            <a:noAutofit/>
          </a:bodyPr>
          <a:lstStyle/>
          <a:p>
            <a:pPr marL="127000" marR="0" lvl="0" indent="0" algn="l" rtl="0">
              <a:lnSpc>
                <a:spcPct val="90000"/>
              </a:lnSpc>
              <a:spcBef>
                <a:spcPts val="4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In a lexicalized grammar each non-terminal is further distinguished with a terminal</a:t>
            </a:r>
            <a:endParaRPr sz="2400" b="0" i="0" u="none" strike="noStrike" cap="none">
              <a:solidFill>
                <a:srgbClr val="3F3F3F"/>
              </a:solidFill>
              <a:latin typeface="Calibri"/>
              <a:ea typeface="Calibri"/>
              <a:cs typeface="Calibri"/>
              <a:sym typeface="Calibri"/>
            </a:endParaRPr>
          </a:p>
          <a:p>
            <a:pPr marL="127000" marR="0" lvl="0" indent="0" algn="l" rtl="0">
              <a:lnSpc>
                <a:spcPct val="90000"/>
              </a:lnSpc>
              <a:spcBef>
                <a:spcPts val="4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a:p>
            <a:pPr marL="127000" marR="0" lvl="0" indent="0" algn="l" rtl="0">
              <a:lnSpc>
                <a:spcPct val="90000"/>
              </a:lnSpc>
              <a:spcBef>
                <a:spcPts val="4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a:p>
            <a:pPr marL="127000" marR="0" lvl="0" indent="0" algn="l" rtl="0">
              <a:lnSpc>
                <a:spcPct val="90000"/>
              </a:lnSpc>
              <a:spcBef>
                <a:spcPts val="4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a:p>
            <a:pPr marL="127000" marR="0" lvl="0" indent="0" algn="l" rtl="0">
              <a:lnSpc>
                <a:spcPct val="90000"/>
              </a:lnSpc>
              <a:spcBef>
                <a:spcPts val="4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a:p>
            <a:pPr marL="127000" marR="0" lvl="0" indent="0" algn="l" rtl="0">
              <a:lnSpc>
                <a:spcPct val="90000"/>
              </a:lnSpc>
              <a:spcBef>
                <a:spcPts val="4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a:p>
            <a:pPr marL="127000" marR="0" lvl="0" indent="0" algn="l" rtl="0">
              <a:lnSpc>
                <a:spcPct val="90000"/>
              </a:lnSpc>
              <a:spcBef>
                <a:spcPts val="4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a:p>
            <a:pPr marL="127000" marR="0" lvl="0" indent="0" algn="l" rtl="0">
              <a:lnSpc>
                <a:spcPct val="90000"/>
              </a:lnSpc>
              <a:spcBef>
                <a:spcPts val="4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a:p>
            <a:pPr marL="127000" marR="0" lvl="0" indent="0" algn="l" rtl="0">
              <a:lnSpc>
                <a:spcPct val="90000"/>
              </a:lnSpc>
              <a:spcBef>
                <a:spcPts val="4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a:p>
            <a:pPr marL="127000" marR="0" lvl="0" indent="0" algn="l" rtl="0">
              <a:lnSpc>
                <a:spcPct val="90000"/>
              </a:lnSpc>
              <a:spcBef>
                <a:spcPts val="4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Heuristic rules decide which non-terminal is the head of the parent</a:t>
            </a:r>
            <a:endParaRPr sz="2400" b="0" i="0" u="none" strike="noStrike" cap="none">
              <a:solidFill>
                <a:srgbClr val="3F3F3F"/>
              </a:solidFill>
              <a:latin typeface="Calibri"/>
              <a:ea typeface="Calibri"/>
              <a:cs typeface="Calibri"/>
              <a:sym typeface="Calibri"/>
            </a:endParaRPr>
          </a:p>
        </p:txBody>
      </p:sp>
      <p:pic>
        <p:nvPicPr>
          <p:cNvPr id="514" name="Google Shape;514;p46"/>
          <p:cNvPicPr preferRelativeResize="0"/>
          <p:nvPr/>
        </p:nvPicPr>
        <p:blipFill rotWithShape="1">
          <a:blip r:embed="rId3">
            <a:alphaModFix/>
          </a:blip>
          <a:srcRect/>
          <a:stretch/>
        </p:blipFill>
        <p:spPr>
          <a:xfrm>
            <a:off x="3882750" y="2204864"/>
            <a:ext cx="4494204" cy="2960887"/>
          </a:xfrm>
          <a:prstGeom prst="rect">
            <a:avLst/>
          </a:prstGeom>
          <a:noFill/>
          <a:ln>
            <a:noFill/>
          </a:ln>
        </p:spPr>
      </p:pic>
      <p:sp>
        <p:nvSpPr>
          <p:cNvPr id="515" name="Google Shape;515;p46"/>
          <p:cNvSpPr txBox="1">
            <a:spLocks noGrp="1"/>
          </p:cNvSpPr>
          <p:nvPr>
            <p:ph type="sldNum" idx="12"/>
          </p:nvPr>
        </p:nvSpPr>
        <p:spPr>
          <a:xfrm>
            <a:off x="11298195" y="617558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364</a:t>
            </a:fld>
            <a:endParaRPr/>
          </a:p>
        </p:txBody>
      </p:sp>
    </p:spTree>
    <p:extLst>
      <p:ext uri="{BB962C8B-B14F-4D97-AF65-F5344CB8AC3E}">
        <p14:creationId xmlns:p14="http://schemas.microsoft.com/office/powerpoint/2010/main" val="9719796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4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Lexicalized PCFGs</a:t>
            </a:r>
            <a:endParaRPr sz="4400" b="0" i="0" u="none" strike="noStrike" cap="none">
              <a:solidFill>
                <a:srgbClr val="75114A"/>
              </a:solidFill>
              <a:latin typeface="Calibri"/>
              <a:ea typeface="Calibri"/>
              <a:cs typeface="Calibri"/>
              <a:sym typeface="Calibri"/>
            </a:endParaRPr>
          </a:p>
        </p:txBody>
      </p:sp>
      <p:sp>
        <p:nvSpPr>
          <p:cNvPr id="522" name="Google Shape;522;p47"/>
          <p:cNvSpPr txBox="1">
            <a:spLocks noGrp="1"/>
          </p:cNvSpPr>
          <p:nvPr>
            <p:ph type="body" idx="1"/>
          </p:nvPr>
        </p:nvSpPr>
        <p:spPr>
          <a:xfrm>
            <a:off x="838200" y="1825625"/>
            <a:ext cx="10515600" cy="3813175"/>
          </a:xfrm>
          <a:prstGeom prst="rect">
            <a:avLst/>
          </a:prstGeom>
          <a:noFill/>
          <a:ln>
            <a:noFill/>
          </a:ln>
        </p:spPr>
        <p:txBody>
          <a:bodyPr spcFirstLastPara="1" wrap="square" lIns="91425" tIns="91425" rIns="91425" bIns="91425" anchor="t" anchorCtr="0">
            <a:noAutofit/>
          </a:bodyPr>
          <a:lstStyle/>
          <a:p>
            <a:pPr marL="342900" marR="0" lvl="0" indent="-215900" algn="l" rtl="0">
              <a:lnSpc>
                <a:spcPct val="90000"/>
              </a:lnSpc>
              <a:spcBef>
                <a:spcPts val="400"/>
              </a:spcBef>
              <a:spcAft>
                <a:spcPts val="0"/>
              </a:spcAft>
              <a:buClr>
                <a:schemeClr val="dk1"/>
              </a:buClr>
              <a:buSzPts val="1100"/>
              <a:buFont typeface="Arial"/>
              <a:buNone/>
            </a:pPr>
            <a:r>
              <a:rPr lang="en-US" sz="2400" b="0" i="0" u="none" strike="noStrike" cap="none">
                <a:solidFill>
                  <a:srgbClr val="3F3F3F"/>
                </a:solidFill>
                <a:latin typeface="Calibri"/>
                <a:ea typeface="Calibri"/>
                <a:cs typeface="Calibri"/>
                <a:sym typeface="Calibri"/>
              </a:rPr>
              <a:t>Lexicalizing the grammar creates many more rules</a:t>
            </a:r>
            <a:endParaRPr sz="2400" b="0" i="0" u="none" strike="noStrike" cap="none">
              <a:solidFill>
                <a:srgbClr val="3F3F3F"/>
              </a:solidFill>
              <a:latin typeface="Calibri"/>
              <a:ea typeface="Calibri"/>
              <a:cs typeface="Calibri"/>
              <a:sym typeface="Calibri"/>
            </a:endParaRPr>
          </a:p>
          <a:p>
            <a:pPr marL="558800" marR="0" lvl="1" indent="0" algn="l" rtl="0">
              <a:lnSpc>
                <a:spcPct val="90000"/>
              </a:lnSpc>
              <a:spcBef>
                <a:spcPts val="400"/>
              </a:spcBef>
              <a:spcAft>
                <a:spcPts val="0"/>
              </a:spcAft>
              <a:buClr>
                <a:srgbClr val="3F3F3F"/>
              </a:buClr>
              <a:buSzPts val="2000"/>
              <a:buFont typeface="Arial"/>
              <a:buNone/>
            </a:pPr>
            <a:r>
              <a:rPr lang="en-US" sz="2000" b="0" i="0" u="none" strike="noStrike" cap="none">
                <a:solidFill>
                  <a:srgbClr val="3F3F3F"/>
                </a:solidFill>
                <a:latin typeface="Calibri"/>
                <a:ea typeface="Calibri"/>
                <a:cs typeface="Calibri"/>
                <a:sym typeface="Calibri"/>
              </a:rPr>
              <a:t>Extremely sparse</a:t>
            </a:r>
            <a:endParaRPr sz="2000" b="0" i="0" u="none" strike="noStrike" cap="none">
              <a:solidFill>
                <a:srgbClr val="3F3F3F"/>
              </a:solidFill>
              <a:latin typeface="Calibri"/>
              <a:ea typeface="Calibri"/>
              <a:cs typeface="Calibri"/>
              <a:sym typeface="Calibri"/>
            </a:endParaRPr>
          </a:p>
          <a:p>
            <a:pPr marL="342900" marR="0" lvl="0" indent="-215900" algn="l" rtl="0">
              <a:lnSpc>
                <a:spcPct val="90000"/>
              </a:lnSpc>
              <a:spcBef>
                <a:spcPts val="400"/>
              </a:spcBef>
              <a:spcAft>
                <a:spcPts val="0"/>
              </a:spcAft>
              <a:buClr>
                <a:schemeClr val="dk1"/>
              </a:buClr>
              <a:buSzPts val="1100"/>
              <a:buFont typeface="Arial"/>
              <a:buNone/>
            </a:pPr>
            <a:r>
              <a:rPr lang="en-US" sz="2400" b="0" i="0" u="none" strike="noStrike" cap="none">
                <a:solidFill>
                  <a:srgbClr val="3F3F3F"/>
                </a:solidFill>
                <a:latin typeface="Calibri"/>
                <a:ea typeface="Calibri"/>
                <a:cs typeface="Calibri"/>
                <a:sym typeface="Calibri"/>
              </a:rPr>
              <a:t>It is common to make some partial independence assumption, e.g.,</a:t>
            </a:r>
            <a:endParaRPr sz="2400" b="0" i="0" u="none" strike="noStrike" cap="none">
              <a:solidFill>
                <a:srgbClr val="3F3F3F"/>
              </a:solidFill>
              <a:latin typeface="Calibri"/>
              <a:ea typeface="Calibri"/>
              <a:cs typeface="Calibri"/>
              <a:sym typeface="Calibri"/>
            </a:endParaRPr>
          </a:p>
          <a:p>
            <a:pPr marL="342900" marR="0" lvl="0" indent="-215900" algn="l" rtl="0">
              <a:lnSpc>
                <a:spcPct val="90000"/>
              </a:lnSpc>
              <a:spcBef>
                <a:spcPts val="400"/>
              </a:spcBef>
              <a:spcAft>
                <a:spcPts val="0"/>
              </a:spcAft>
              <a:buClr>
                <a:schemeClr val="dk1"/>
              </a:buClr>
              <a:buSzPts val="1100"/>
              <a:buFont typeface="Arial"/>
              <a:buNone/>
            </a:pPr>
            <a:endParaRPr sz="2400" b="0" i="0" u="none" strike="noStrike" cap="none">
              <a:solidFill>
                <a:srgbClr val="3F3F3F"/>
              </a:solidFill>
              <a:latin typeface="Calibri"/>
              <a:ea typeface="Calibri"/>
              <a:cs typeface="Calibri"/>
              <a:sym typeface="Calibri"/>
            </a:endParaRPr>
          </a:p>
          <a:p>
            <a:pPr marL="342900" marR="0" lvl="0" indent="-215900" algn="l" rtl="0">
              <a:lnSpc>
                <a:spcPct val="90000"/>
              </a:lnSpc>
              <a:spcBef>
                <a:spcPts val="400"/>
              </a:spcBef>
              <a:spcAft>
                <a:spcPts val="0"/>
              </a:spcAft>
              <a:buClr>
                <a:schemeClr val="dk1"/>
              </a:buClr>
              <a:buSzPts val="1100"/>
              <a:buFont typeface="Arial"/>
              <a:buNone/>
            </a:pPr>
            <a:endParaRPr sz="2400" b="0" i="0" u="none" strike="noStrike" cap="none">
              <a:solidFill>
                <a:srgbClr val="3F3F3F"/>
              </a:solidFill>
              <a:latin typeface="Calibri"/>
              <a:ea typeface="Calibri"/>
              <a:cs typeface="Calibri"/>
              <a:sym typeface="Calibri"/>
            </a:endParaRPr>
          </a:p>
          <a:p>
            <a:pPr marL="342900" marR="0" lvl="0" indent="-215900" algn="l" rtl="0">
              <a:lnSpc>
                <a:spcPct val="90000"/>
              </a:lnSpc>
              <a:spcBef>
                <a:spcPts val="4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a:p>
            <a:pPr marL="342900" marR="0" lvl="0" indent="-215900" algn="l" rtl="0">
              <a:lnSpc>
                <a:spcPct val="90000"/>
              </a:lnSpc>
              <a:spcBef>
                <a:spcPts val="400"/>
              </a:spcBef>
              <a:spcAft>
                <a:spcPts val="0"/>
              </a:spcAft>
              <a:buClr>
                <a:schemeClr val="dk1"/>
              </a:buClr>
              <a:buSzPts val="1100"/>
              <a:buFont typeface="Arial"/>
              <a:buNone/>
            </a:pPr>
            <a:r>
              <a:rPr lang="en-US" sz="2400" b="0" i="0" u="none" strike="noStrike" cap="none">
                <a:solidFill>
                  <a:srgbClr val="3F3F3F"/>
                </a:solidFill>
                <a:latin typeface="Calibri"/>
                <a:ea typeface="Calibri"/>
                <a:cs typeface="Calibri"/>
                <a:sym typeface="Calibri"/>
              </a:rPr>
              <a:t>In addition, most parses still apply significant smoothing methods </a:t>
            </a:r>
            <a:r>
              <a:rPr lang="en-US" sz="2400" b="0" i="0" u="none" strike="noStrike" cap="none">
                <a:solidFill>
                  <a:srgbClr val="FF0000"/>
                </a:solidFill>
                <a:latin typeface="Calibri"/>
                <a:ea typeface="Calibri"/>
                <a:cs typeface="Calibri"/>
                <a:sym typeface="Calibri"/>
              </a:rPr>
              <a:t>(see lecture </a:t>
            </a:r>
            <a:r>
              <a:rPr lang="en-US" sz="2400">
                <a:solidFill>
                  <a:srgbClr val="FF0000"/>
                </a:solidFill>
              </a:rPr>
              <a:t>3</a:t>
            </a:r>
            <a:r>
              <a:rPr lang="en-US" sz="2400" b="0" i="0" u="none" strike="noStrike" cap="none">
                <a:solidFill>
                  <a:srgbClr val="FF0000"/>
                </a:solidFill>
                <a:latin typeface="Calibri"/>
                <a:ea typeface="Calibri"/>
                <a:cs typeface="Calibri"/>
                <a:sym typeface="Calibri"/>
              </a:rPr>
              <a:t>)</a:t>
            </a:r>
            <a:endParaRPr sz="2400" b="0" i="0" u="none" strike="noStrike" cap="none">
              <a:solidFill>
                <a:srgbClr val="FF0000"/>
              </a:solidFill>
              <a:latin typeface="Calibri"/>
              <a:ea typeface="Calibri"/>
              <a:cs typeface="Calibri"/>
              <a:sym typeface="Calibri"/>
            </a:endParaRPr>
          </a:p>
          <a:p>
            <a:pPr marL="342900" marR="0" lvl="0" indent="-215900" algn="l" rtl="0">
              <a:lnSpc>
                <a:spcPct val="90000"/>
              </a:lnSpc>
              <a:spcBef>
                <a:spcPts val="400"/>
              </a:spcBef>
              <a:spcAft>
                <a:spcPts val="0"/>
              </a:spcAft>
              <a:buClr>
                <a:srgbClr val="3F3F3F"/>
              </a:buClr>
              <a:buSzPts val="2800"/>
              <a:buFont typeface="Arial"/>
              <a:buNone/>
            </a:pPr>
            <a:endParaRPr sz="2800" b="0" i="0" u="none" strike="noStrike" cap="none">
              <a:solidFill>
                <a:srgbClr val="3F3F3F"/>
              </a:solidFill>
              <a:latin typeface="Calibri"/>
              <a:ea typeface="Calibri"/>
              <a:cs typeface="Calibri"/>
              <a:sym typeface="Calibri"/>
            </a:endParaRPr>
          </a:p>
        </p:txBody>
      </p:sp>
      <p:pic>
        <p:nvPicPr>
          <p:cNvPr id="523" name="Google Shape;523;p47"/>
          <p:cNvPicPr preferRelativeResize="0"/>
          <p:nvPr/>
        </p:nvPicPr>
        <p:blipFill rotWithShape="1">
          <a:blip r:embed="rId3">
            <a:alphaModFix/>
          </a:blip>
          <a:srcRect/>
          <a:stretch/>
        </p:blipFill>
        <p:spPr>
          <a:xfrm>
            <a:off x="1847528" y="3284985"/>
            <a:ext cx="7477786" cy="648072"/>
          </a:xfrm>
          <a:prstGeom prst="rect">
            <a:avLst/>
          </a:prstGeom>
          <a:noFill/>
          <a:ln>
            <a:noFill/>
          </a:ln>
        </p:spPr>
      </p:pic>
      <p:sp>
        <p:nvSpPr>
          <p:cNvPr id="524" name="Google Shape;524;p47"/>
          <p:cNvSpPr txBox="1">
            <a:spLocks noGrp="1"/>
          </p:cNvSpPr>
          <p:nvPr>
            <p:ph type="sldNum" idx="12"/>
          </p:nvPr>
        </p:nvSpPr>
        <p:spPr>
          <a:xfrm>
            <a:off x="11298195" y="617558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365</a:t>
            </a:fld>
            <a:endParaRPr/>
          </a:p>
        </p:txBody>
      </p:sp>
    </p:spTree>
    <p:extLst>
      <p:ext uri="{BB962C8B-B14F-4D97-AF65-F5344CB8AC3E}">
        <p14:creationId xmlns:p14="http://schemas.microsoft.com/office/powerpoint/2010/main" val="21436972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4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Dependency grammars</a:t>
            </a:r>
            <a:endParaRPr sz="4400" b="0" i="0" u="none" strike="noStrike" cap="none">
              <a:solidFill>
                <a:srgbClr val="75114A"/>
              </a:solidFill>
              <a:latin typeface="Calibri"/>
              <a:ea typeface="Calibri"/>
              <a:cs typeface="Calibri"/>
              <a:sym typeface="Calibri"/>
            </a:endParaRPr>
          </a:p>
        </p:txBody>
      </p:sp>
      <p:sp>
        <p:nvSpPr>
          <p:cNvPr id="531" name="Google Shape;531;p48"/>
          <p:cNvSpPr txBox="1">
            <a:spLocks noGrp="1"/>
          </p:cNvSpPr>
          <p:nvPr>
            <p:ph type="body" idx="1"/>
          </p:nvPr>
        </p:nvSpPr>
        <p:spPr>
          <a:xfrm>
            <a:off x="838200" y="1412776"/>
            <a:ext cx="10515600" cy="3813175"/>
          </a:xfrm>
          <a:prstGeom prst="rect">
            <a:avLst/>
          </a:prstGeom>
          <a:noFill/>
          <a:ln>
            <a:noFill/>
          </a:ln>
        </p:spPr>
        <p:txBody>
          <a:bodyPr spcFirstLastPara="1" wrap="square" lIns="91425" tIns="91425" rIns="91425" bIns="91425" anchor="t" anchorCtr="0">
            <a:noAutofit/>
          </a:bodyPr>
          <a:lstStyle/>
          <a:p>
            <a:pPr marL="127000" marR="0" lvl="0" indent="0" algn="l" rtl="0">
              <a:lnSpc>
                <a:spcPct val="90000"/>
              </a:lnSpc>
              <a:spcBef>
                <a:spcPts val="400"/>
              </a:spcBef>
              <a:spcAft>
                <a:spcPts val="0"/>
              </a:spcAft>
              <a:buClr>
                <a:schemeClr val="dk1"/>
              </a:buClr>
              <a:buSzPts val="1100"/>
              <a:buFont typeface="Arial"/>
              <a:buNone/>
            </a:pPr>
            <a:r>
              <a:rPr lang="en-US" sz="2400" b="0" i="0" u="none" strike="noStrike" cap="none">
                <a:solidFill>
                  <a:srgbClr val="3F3F3F"/>
                </a:solidFill>
                <a:latin typeface="Calibri"/>
                <a:ea typeface="Calibri"/>
                <a:cs typeface="Calibri"/>
                <a:sym typeface="Calibri"/>
              </a:rPr>
              <a:t>Dependency grammars are different to constituency grammars as</a:t>
            </a:r>
            <a:endParaRPr sz="2400" b="0" i="0" u="none" strike="noStrike" cap="none">
              <a:solidFill>
                <a:srgbClr val="3F3F3F"/>
              </a:solidFill>
              <a:latin typeface="Calibri"/>
              <a:ea typeface="Calibri"/>
              <a:cs typeface="Calibri"/>
              <a:sym typeface="Calibri"/>
            </a:endParaRPr>
          </a:p>
          <a:p>
            <a:pPr marL="558800" marR="0" lvl="1" indent="0" algn="l" rtl="0">
              <a:lnSpc>
                <a:spcPct val="90000"/>
              </a:lnSpc>
              <a:spcBef>
                <a:spcPts val="400"/>
              </a:spcBef>
              <a:spcAft>
                <a:spcPts val="0"/>
              </a:spcAft>
              <a:buClr>
                <a:srgbClr val="3F3F3F"/>
              </a:buClr>
              <a:buSzPts val="2000"/>
              <a:buFont typeface="Arial"/>
              <a:buNone/>
            </a:pPr>
            <a:r>
              <a:rPr lang="en-US" sz="2000" b="0" i="0" u="none" strike="noStrike" cap="none">
                <a:solidFill>
                  <a:srgbClr val="3F3F3F"/>
                </a:solidFill>
                <a:latin typeface="Calibri"/>
                <a:ea typeface="Calibri"/>
                <a:cs typeface="Calibri"/>
                <a:sym typeface="Calibri"/>
              </a:rPr>
              <a:t>Links are directed and between words</a:t>
            </a:r>
            <a:endParaRPr sz="2000" b="0" i="0" u="none" strike="noStrike" cap="none">
              <a:solidFill>
                <a:srgbClr val="3F3F3F"/>
              </a:solidFill>
              <a:latin typeface="Calibri"/>
              <a:ea typeface="Calibri"/>
              <a:cs typeface="Calibri"/>
              <a:sym typeface="Calibri"/>
            </a:endParaRPr>
          </a:p>
          <a:p>
            <a:pPr marL="558800" marR="0" lvl="1" indent="0" algn="l" rtl="0">
              <a:lnSpc>
                <a:spcPct val="90000"/>
              </a:lnSpc>
              <a:spcBef>
                <a:spcPts val="0"/>
              </a:spcBef>
              <a:spcAft>
                <a:spcPts val="0"/>
              </a:spcAft>
              <a:buClr>
                <a:srgbClr val="3F3F3F"/>
              </a:buClr>
              <a:buSzPts val="2000"/>
              <a:buFont typeface="Arial"/>
              <a:buNone/>
            </a:pPr>
            <a:r>
              <a:rPr lang="en-US" sz="2000" b="0" i="0" u="none" strike="noStrike" cap="none">
                <a:solidFill>
                  <a:srgbClr val="3F3F3F"/>
                </a:solidFill>
                <a:latin typeface="Calibri"/>
                <a:ea typeface="Calibri"/>
                <a:cs typeface="Calibri"/>
                <a:sym typeface="Calibri"/>
              </a:rPr>
              <a:t>Links have labels (e.g., ‘subj’)</a:t>
            </a:r>
            <a:endParaRPr sz="2000" b="0" i="0" u="none" strike="noStrike" cap="none">
              <a:solidFill>
                <a:srgbClr val="3F3F3F"/>
              </a:solidFill>
              <a:latin typeface="Calibri"/>
              <a:ea typeface="Calibri"/>
              <a:cs typeface="Calibri"/>
              <a:sym typeface="Calibri"/>
            </a:endParaRPr>
          </a:p>
          <a:p>
            <a:pPr marL="558800" marR="0" lvl="1" indent="0" algn="l" rtl="0">
              <a:lnSpc>
                <a:spcPct val="90000"/>
              </a:lnSpc>
              <a:spcBef>
                <a:spcPts val="0"/>
              </a:spcBef>
              <a:spcAft>
                <a:spcPts val="0"/>
              </a:spcAft>
              <a:buClr>
                <a:srgbClr val="3F3F3F"/>
              </a:buClr>
              <a:buSzPts val="2000"/>
              <a:buFont typeface="Arial"/>
              <a:buNone/>
            </a:pPr>
            <a:r>
              <a:rPr lang="en-US" sz="2000" b="0" i="0" u="none" strike="noStrike" cap="none">
                <a:solidFill>
                  <a:srgbClr val="3F3F3F"/>
                </a:solidFill>
                <a:latin typeface="Calibri"/>
                <a:ea typeface="Calibri"/>
                <a:cs typeface="Calibri"/>
                <a:sym typeface="Calibri"/>
              </a:rPr>
              <a:t>They form an acyclic graph</a:t>
            </a:r>
            <a:endParaRPr sz="2000" b="0" i="0" u="none" strike="noStrike" cap="none">
              <a:solidFill>
                <a:srgbClr val="3F3F3F"/>
              </a:solidFill>
              <a:latin typeface="Calibri"/>
              <a:ea typeface="Calibri"/>
              <a:cs typeface="Calibri"/>
              <a:sym typeface="Calibri"/>
            </a:endParaRPr>
          </a:p>
          <a:p>
            <a:pPr marL="127000" marR="0" lvl="0" indent="0" algn="l" rtl="0">
              <a:lnSpc>
                <a:spcPct val="90000"/>
              </a:lnSpc>
              <a:spcBef>
                <a:spcPts val="400"/>
              </a:spcBef>
              <a:spcAft>
                <a:spcPts val="0"/>
              </a:spcAft>
              <a:buClr>
                <a:schemeClr val="dk1"/>
              </a:buClr>
              <a:buSzPts val="1100"/>
              <a:buFont typeface="Arial"/>
              <a:buNone/>
            </a:pPr>
            <a:r>
              <a:rPr lang="en-US" sz="2400" b="0" i="0" u="none" strike="noStrike" cap="none">
                <a:solidFill>
                  <a:srgbClr val="3F3F3F"/>
                </a:solidFill>
                <a:latin typeface="Calibri"/>
                <a:ea typeface="Calibri"/>
                <a:cs typeface="Calibri"/>
                <a:sym typeface="Calibri"/>
              </a:rPr>
              <a:t>Dependency grammars are especially good for languages with </a:t>
            </a:r>
            <a:r>
              <a:rPr lang="en-US" sz="2400" b="0" i="1" u="none" strike="noStrike" cap="none">
                <a:solidFill>
                  <a:srgbClr val="3F3F3F"/>
                </a:solidFill>
                <a:latin typeface="Calibri"/>
                <a:ea typeface="Calibri"/>
                <a:cs typeface="Calibri"/>
                <a:sym typeface="Calibri"/>
              </a:rPr>
              <a:t>free word order</a:t>
            </a:r>
            <a:endParaRPr sz="2400" b="0" i="1" u="none" strike="noStrike" cap="none">
              <a:solidFill>
                <a:srgbClr val="3F3F3F"/>
              </a:solidFill>
              <a:latin typeface="Calibri"/>
              <a:ea typeface="Calibri"/>
              <a:cs typeface="Calibri"/>
              <a:sym typeface="Calibri"/>
            </a:endParaRPr>
          </a:p>
          <a:p>
            <a:pPr marL="342900" marR="0" lvl="0" indent="-215900" algn="l" rtl="0">
              <a:lnSpc>
                <a:spcPct val="90000"/>
              </a:lnSpc>
              <a:spcBef>
                <a:spcPts val="400"/>
              </a:spcBef>
              <a:spcAft>
                <a:spcPts val="0"/>
              </a:spcAft>
              <a:buClr>
                <a:srgbClr val="3F3F3F"/>
              </a:buClr>
              <a:buSzPts val="2800"/>
              <a:buFont typeface="Arial"/>
              <a:buNone/>
            </a:pPr>
            <a:endParaRPr sz="2800" b="0" i="0" u="none" strike="noStrike" cap="none">
              <a:solidFill>
                <a:srgbClr val="3F3F3F"/>
              </a:solidFill>
              <a:latin typeface="Calibri"/>
              <a:ea typeface="Calibri"/>
              <a:cs typeface="Calibri"/>
              <a:sym typeface="Calibri"/>
            </a:endParaRPr>
          </a:p>
        </p:txBody>
      </p:sp>
      <p:pic>
        <p:nvPicPr>
          <p:cNvPr id="532" name="Google Shape;532;p48"/>
          <p:cNvPicPr preferRelativeResize="0"/>
          <p:nvPr/>
        </p:nvPicPr>
        <p:blipFill rotWithShape="1">
          <a:blip r:embed="rId3">
            <a:alphaModFix/>
          </a:blip>
          <a:srcRect/>
          <a:stretch/>
        </p:blipFill>
        <p:spPr>
          <a:xfrm>
            <a:off x="6744072" y="3347814"/>
            <a:ext cx="3848100" cy="2533650"/>
          </a:xfrm>
          <a:prstGeom prst="rect">
            <a:avLst/>
          </a:prstGeom>
          <a:noFill/>
          <a:ln>
            <a:noFill/>
          </a:ln>
        </p:spPr>
      </p:pic>
      <p:sp>
        <p:nvSpPr>
          <p:cNvPr id="533" name="Google Shape;533;p48"/>
          <p:cNvSpPr txBox="1">
            <a:spLocks noGrp="1"/>
          </p:cNvSpPr>
          <p:nvPr>
            <p:ph type="sldNum" idx="12"/>
          </p:nvPr>
        </p:nvSpPr>
        <p:spPr>
          <a:xfrm>
            <a:off x="11298195" y="617558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366</a:t>
            </a:fld>
            <a:endParaRPr/>
          </a:p>
        </p:txBody>
      </p:sp>
    </p:spTree>
    <p:extLst>
      <p:ext uri="{BB962C8B-B14F-4D97-AF65-F5344CB8AC3E}">
        <p14:creationId xmlns:p14="http://schemas.microsoft.com/office/powerpoint/2010/main" val="18007104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49"/>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Evaluation of Parsing</a:t>
            </a:r>
            <a:endParaRPr sz="4400" b="0" i="0" u="none" strike="noStrike" cap="none">
              <a:solidFill>
                <a:srgbClr val="75114A"/>
              </a:solidFill>
              <a:latin typeface="Calibri"/>
              <a:ea typeface="Calibri"/>
              <a:cs typeface="Calibri"/>
              <a:sym typeface="Calibri"/>
            </a:endParaRPr>
          </a:p>
        </p:txBody>
      </p:sp>
      <p:sp>
        <p:nvSpPr>
          <p:cNvPr id="540" name="Google Shape;540;p49"/>
          <p:cNvSpPr txBox="1">
            <a:spLocks noGrp="1"/>
          </p:cNvSpPr>
          <p:nvPr>
            <p:ph type="body" idx="1"/>
          </p:nvPr>
        </p:nvSpPr>
        <p:spPr>
          <a:xfrm>
            <a:off x="838200" y="1825625"/>
            <a:ext cx="10515600" cy="3813175"/>
          </a:xfrm>
          <a:prstGeom prst="rect">
            <a:avLst/>
          </a:prstGeom>
          <a:noFill/>
          <a:ln>
            <a:noFill/>
          </a:ln>
        </p:spPr>
        <p:txBody>
          <a:bodyPr spcFirstLastPara="1" wrap="square" lIns="91425" tIns="91425" rIns="91425" bIns="91425" anchor="t" anchorCtr="0">
            <a:noAutofit/>
          </a:bodyPr>
          <a:lstStyle/>
          <a:p>
            <a:pPr marL="127000" marR="0" lvl="0" indent="0" algn="l" rtl="0">
              <a:lnSpc>
                <a:spcPct val="90000"/>
              </a:lnSpc>
              <a:spcBef>
                <a:spcPts val="400"/>
              </a:spcBef>
              <a:spcAft>
                <a:spcPts val="0"/>
              </a:spcAft>
              <a:buClr>
                <a:schemeClr val="dk1"/>
              </a:buClr>
              <a:buSzPts val="1100"/>
              <a:buFont typeface="Arial"/>
              <a:buNone/>
            </a:pPr>
            <a:r>
              <a:rPr lang="en-US" sz="2400" b="0" i="0" u="none" strike="noStrike" cap="none">
                <a:solidFill>
                  <a:srgbClr val="3F3F3F"/>
                </a:solidFill>
                <a:latin typeface="Calibri"/>
                <a:ea typeface="Calibri"/>
                <a:cs typeface="Calibri"/>
                <a:sym typeface="Calibri"/>
              </a:rPr>
              <a:t>Parsers are generally evaluated according to the PARSEVAL metrics</a:t>
            </a:r>
            <a:endParaRPr sz="2400" b="0" i="0" u="none" strike="noStrike" cap="none">
              <a:solidFill>
                <a:srgbClr val="3F3F3F"/>
              </a:solidFill>
              <a:latin typeface="Calibri"/>
              <a:ea typeface="Calibri"/>
              <a:cs typeface="Calibri"/>
              <a:sym typeface="Calibri"/>
            </a:endParaRPr>
          </a:p>
          <a:p>
            <a:pPr marL="127000" marR="0" lvl="0" indent="0" algn="l" rtl="0">
              <a:lnSpc>
                <a:spcPct val="90000"/>
              </a:lnSpc>
              <a:spcBef>
                <a:spcPts val="4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a:p>
            <a:pPr marL="127000" marR="0" lvl="0" indent="0" algn="l" rtl="0">
              <a:lnSpc>
                <a:spcPct val="90000"/>
              </a:lnSpc>
              <a:spcBef>
                <a:spcPts val="4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a:p>
            <a:pPr marL="127000" marR="0" lvl="0" indent="0" algn="l" rtl="0">
              <a:lnSpc>
                <a:spcPct val="90000"/>
              </a:lnSpc>
              <a:spcBef>
                <a:spcPts val="4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a:p>
            <a:pPr marL="127000" marR="0" lvl="0" indent="0" algn="l" rtl="0">
              <a:lnSpc>
                <a:spcPct val="90000"/>
              </a:lnSpc>
              <a:spcBef>
                <a:spcPts val="4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a:p>
            <a:pPr marL="127000" marR="0" lvl="0" indent="0" algn="l" rtl="0">
              <a:lnSpc>
                <a:spcPct val="90000"/>
              </a:lnSpc>
              <a:spcBef>
                <a:spcPts val="4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a:p>
            <a:pPr marL="127000" marR="0" lvl="0" indent="0" algn="l" rtl="0">
              <a:lnSpc>
                <a:spcPct val="90000"/>
              </a:lnSpc>
              <a:spcBef>
                <a:spcPts val="400"/>
              </a:spcBef>
              <a:spcAft>
                <a:spcPts val="0"/>
              </a:spcAft>
              <a:buClr>
                <a:schemeClr val="dk1"/>
              </a:buClr>
              <a:buSzPts val="1100"/>
              <a:buFont typeface="Arial"/>
              <a:buNone/>
            </a:pPr>
            <a:r>
              <a:rPr lang="en-US" sz="2400" b="0" i="0" u="none" strike="noStrike" cap="none">
                <a:solidFill>
                  <a:srgbClr val="3F3F3F"/>
                </a:solidFill>
                <a:latin typeface="Calibri"/>
                <a:ea typeface="Calibri"/>
                <a:cs typeface="Calibri"/>
                <a:sym typeface="Calibri"/>
              </a:rPr>
              <a:t>In addition we report cross-brackets</a:t>
            </a:r>
            <a:endParaRPr sz="2400" b="0" i="0" u="none" strike="noStrike" cap="none">
              <a:solidFill>
                <a:srgbClr val="3F3F3F"/>
              </a:solidFill>
              <a:latin typeface="Calibri"/>
              <a:ea typeface="Calibri"/>
              <a:cs typeface="Calibri"/>
              <a:sym typeface="Calibri"/>
            </a:endParaRPr>
          </a:p>
          <a:p>
            <a:pPr marL="558800" marR="0" lvl="1" indent="0" algn="l" rtl="0">
              <a:lnSpc>
                <a:spcPct val="90000"/>
              </a:lnSpc>
              <a:spcBef>
                <a:spcPts val="400"/>
              </a:spcBef>
              <a:spcAft>
                <a:spcPts val="0"/>
              </a:spcAft>
              <a:buClr>
                <a:srgbClr val="3F3F3F"/>
              </a:buClr>
              <a:buSzPts val="2000"/>
              <a:buFont typeface="Arial"/>
              <a:buNone/>
            </a:pPr>
            <a:r>
              <a:rPr lang="en-US" sz="2000" b="0" i="0" u="none" strike="noStrike" cap="none">
                <a:solidFill>
                  <a:srgbClr val="3F3F3F"/>
                </a:solidFill>
                <a:latin typeface="Calibri"/>
                <a:ea typeface="Calibri"/>
                <a:cs typeface="Calibri"/>
                <a:sym typeface="Calibri"/>
              </a:rPr>
              <a:t>This is where the parser outputs ((A B) C) but the candidate is (A (B C))</a:t>
            </a:r>
            <a:endParaRPr sz="2000" b="0" i="0" u="none" strike="noStrike" cap="none">
              <a:solidFill>
                <a:srgbClr val="3F3F3F"/>
              </a:solidFill>
              <a:latin typeface="Calibri"/>
              <a:ea typeface="Calibri"/>
              <a:cs typeface="Calibri"/>
              <a:sym typeface="Calibri"/>
            </a:endParaRPr>
          </a:p>
          <a:p>
            <a:pPr marL="127000" marR="0" lvl="0" indent="0" algn="l" rtl="0">
              <a:lnSpc>
                <a:spcPct val="90000"/>
              </a:lnSpc>
              <a:spcBef>
                <a:spcPts val="400"/>
              </a:spcBef>
              <a:spcAft>
                <a:spcPts val="0"/>
              </a:spcAft>
              <a:buClr>
                <a:schemeClr val="dk1"/>
              </a:buClr>
              <a:buSzPts val="1100"/>
              <a:buFont typeface="Arial"/>
              <a:buNone/>
            </a:pPr>
            <a:r>
              <a:rPr lang="en-US" sz="2400" b="0" i="0" u="none" strike="noStrike" cap="none">
                <a:solidFill>
                  <a:srgbClr val="3F3F3F"/>
                </a:solidFill>
                <a:latin typeface="Calibri"/>
                <a:ea typeface="Calibri"/>
                <a:cs typeface="Calibri"/>
                <a:sym typeface="Calibri"/>
              </a:rPr>
              <a:t>Modern parsers achieve 90%+ precision and recall and 1% cross-bracketing</a:t>
            </a:r>
            <a:endParaRPr sz="2400" b="0" i="0" u="none" strike="noStrike" cap="none">
              <a:solidFill>
                <a:srgbClr val="3F3F3F"/>
              </a:solidFill>
              <a:latin typeface="Calibri"/>
              <a:ea typeface="Calibri"/>
              <a:cs typeface="Calibri"/>
              <a:sym typeface="Calibri"/>
            </a:endParaRPr>
          </a:p>
          <a:p>
            <a:pPr marL="342900" marR="0" lvl="0" indent="-215900" algn="l" rtl="0">
              <a:lnSpc>
                <a:spcPct val="90000"/>
              </a:lnSpc>
              <a:spcBef>
                <a:spcPts val="400"/>
              </a:spcBef>
              <a:spcAft>
                <a:spcPts val="0"/>
              </a:spcAft>
              <a:buClr>
                <a:srgbClr val="3F3F3F"/>
              </a:buClr>
              <a:buSzPts val="2800"/>
              <a:buFont typeface="Arial"/>
              <a:buNone/>
            </a:pPr>
            <a:endParaRPr sz="2800" b="0" i="0" u="none" strike="noStrike" cap="none">
              <a:solidFill>
                <a:srgbClr val="3F3F3F"/>
              </a:solidFill>
              <a:latin typeface="Calibri"/>
              <a:ea typeface="Calibri"/>
              <a:cs typeface="Calibri"/>
              <a:sym typeface="Calibri"/>
            </a:endParaRPr>
          </a:p>
        </p:txBody>
      </p:sp>
      <p:pic>
        <p:nvPicPr>
          <p:cNvPr id="541" name="Google Shape;541;p49"/>
          <p:cNvPicPr preferRelativeResize="0"/>
          <p:nvPr/>
        </p:nvPicPr>
        <p:blipFill rotWithShape="1">
          <a:blip r:embed="rId3">
            <a:alphaModFix/>
          </a:blip>
          <a:srcRect/>
          <a:stretch/>
        </p:blipFill>
        <p:spPr>
          <a:xfrm>
            <a:off x="2600839" y="2548839"/>
            <a:ext cx="5655401" cy="595305"/>
          </a:xfrm>
          <a:prstGeom prst="rect">
            <a:avLst/>
          </a:prstGeom>
          <a:noFill/>
          <a:ln>
            <a:noFill/>
          </a:ln>
        </p:spPr>
      </p:pic>
      <p:pic>
        <p:nvPicPr>
          <p:cNvPr id="542" name="Google Shape;542;p49"/>
          <p:cNvPicPr preferRelativeResize="0"/>
          <p:nvPr/>
        </p:nvPicPr>
        <p:blipFill rotWithShape="1">
          <a:blip r:embed="rId4">
            <a:alphaModFix/>
          </a:blip>
          <a:srcRect/>
          <a:stretch/>
        </p:blipFill>
        <p:spPr>
          <a:xfrm>
            <a:off x="2276989" y="3493327"/>
            <a:ext cx="6174385" cy="656362"/>
          </a:xfrm>
          <a:prstGeom prst="rect">
            <a:avLst/>
          </a:prstGeom>
          <a:noFill/>
          <a:ln>
            <a:noFill/>
          </a:ln>
        </p:spPr>
      </p:pic>
      <p:sp>
        <p:nvSpPr>
          <p:cNvPr id="543" name="Google Shape;543;p49"/>
          <p:cNvSpPr txBox="1">
            <a:spLocks noGrp="1"/>
          </p:cNvSpPr>
          <p:nvPr>
            <p:ph type="sldNum" idx="12"/>
          </p:nvPr>
        </p:nvSpPr>
        <p:spPr>
          <a:xfrm>
            <a:off x="11298195" y="617558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367</a:t>
            </a:fld>
            <a:endParaRPr/>
          </a:p>
        </p:txBody>
      </p:sp>
    </p:spTree>
    <p:extLst>
      <p:ext uri="{BB962C8B-B14F-4D97-AF65-F5344CB8AC3E}">
        <p14:creationId xmlns:p14="http://schemas.microsoft.com/office/powerpoint/2010/main" val="24398533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50"/>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Overview</a:t>
            </a:r>
            <a:endParaRPr/>
          </a:p>
        </p:txBody>
      </p:sp>
      <p:sp>
        <p:nvSpPr>
          <p:cNvPr id="549" name="Google Shape;549;p50"/>
          <p:cNvSpPr txBox="1">
            <a:spLocks noGrp="1"/>
          </p:cNvSpPr>
          <p:nvPr>
            <p:ph type="body" idx="1"/>
          </p:nvPr>
        </p:nvSpPr>
        <p:spPr>
          <a:xfrm>
            <a:off x="838200" y="1825625"/>
            <a:ext cx="10515600" cy="381317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Parsing with Probabilistic Context-free Grammars (PCFGs)</a:t>
            </a:r>
            <a:endParaRPr/>
          </a:p>
          <a:p>
            <a:pPr marL="0" marR="0" lvl="0" indent="0" algn="l" rtl="0">
              <a:lnSpc>
                <a:spcPct val="100000"/>
              </a:lnSpc>
              <a:spcBef>
                <a:spcPts val="10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Probabilistic Cocke-Younger-Kasami (CYK) algorithm </a:t>
            </a:r>
            <a:endParaRPr/>
          </a:p>
          <a:p>
            <a:pPr marL="0" marR="0" lvl="0" indent="0" algn="l" rtl="0">
              <a:lnSpc>
                <a:spcPct val="100000"/>
              </a:lnSpc>
              <a:spcBef>
                <a:spcPts val="10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Problems with and solutions for PCFGs</a:t>
            </a:r>
            <a:endParaRPr/>
          </a:p>
          <a:p>
            <a:pPr marL="0" marR="0" lvl="0" indent="0" algn="l" rtl="0">
              <a:lnSpc>
                <a:spcPct val="100000"/>
              </a:lnSpc>
              <a:spcBef>
                <a:spcPts val="1000"/>
              </a:spcBef>
              <a:spcAft>
                <a:spcPts val="0"/>
              </a:spcAft>
              <a:buClr>
                <a:srgbClr val="3F3F3F"/>
              </a:buClr>
              <a:buSzPts val="2800"/>
              <a:buFont typeface="Arial"/>
              <a:buNone/>
            </a:pPr>
            <a:r>
              <a:rPr lang="en-US" sz="2400" b="1" i="0" u="none" strike="noStrike" cap="none">
                <a:solidFill>
                  <a:srgbClr val="3F3F3F"/>
                </a:solidFill>
                <a:latin typeface="Calibri"/>
                <a:ea typeface="Calibri"/>
                <a:cs typeface="Calibri"/>
                <a:sym typeface="Calibri"/>
              </a:rPr>
              <a:t>Comparison of LMs, HMMs and PCFGs</a:t>
            </a:r>
            <a:endParaRPr/>
          </a:p>
          <a:p>
            <a:pPr marL="0" marR="0" lvl="0" indent="0" algn="l" rtl="0">
              <a:lnSpc>
                <a:spcPct val="100000"/>
              </a:lnSpc>
              <a:spcBef>
                <a:spcPts val="10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Summary</a:t>
            </a:r>
            <a:endParaRPr/>
          </a:p>
          <a:p>
            <a:pPr marL="0" marR="0" lvl="0" indent="0" algn="l" rtl="0">
              <a:lnSpc>
                <a:spcPct val="100000"/>
              </a:lnSpc>
              <a:spcBef>
                <a:spcPts val="1000"/>
              </a:spcBef>
              <a:spcAft>
                <a:spcPts val="60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p:txBody>
      </p:sp>
      <p:sp>
        <p:nvSpPr>
          <p:cNvPr id="550" name="Google Shape;550;p50"/>
          <p:cNvSpPr txBox="1">
            <a:spLocks noGrp="1"/>
          </p:cNvSpPr>
          <p:nvPr>
            <p:ph type="sldNum" idx="12"/>
          </p:nvPr>
        </p:nvSpPr>
        <p:spPr>
          <a:xfrm>
            <a:off x="11298195" y="617558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368</a:t>
            </a:fld>
            <a:endParaRPr/>
          </a:p>
        </p:txBody>
      </p:sp>
    </p:spTree>
    <p:extLst>
      <p:ext uri="{BB962C8B-B14F-4D97-AF65-F5344CB8AC3E}">
        <p14:creationId xmlns:p14="http://schemas.microsoft.com/office/powerpoint/2010/main" val="13231185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5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LMs, HMMs and PCFGs</a:t>
            </a:r>
            <a:endParaRPr sz="4400" b="0" i="0" u="none" strike="noStrike" cap="none">
              <a:solidFill>
                <a:srgbClr val="75114A"/>
              </a:solidFill>
              <a:latin typeface="Calibri"/>
              <a:ea typeface="Calibri"/>
              <a:cs typeface="Calibri"/>
              <a:sym typeface="Calibri"/>
            </a:endParaRPr>
          </a:p>
        </p:txBody>
      </p:sp>
      <p:sp>
        <p:nvSpPr>
          <p:cNvPr id="557" name="Google Shape;557;p51"/>
          <p:cNvSpPr txBox="1">
            <a:spLocks noGrp="1"/>
          </p:cNvSpPr>
          <p:nvPr>
            <p:ph type="body" idx="1"/>
          </p:nvPr>
        </p:nvSpPr>
        <p:spPr>
          <a:xfrm>
            <a:off x="838200" y="1825625"/>
            <a:ext cx="10515600" cy="3813175"/>
          </a:xfrm>
          <a:prstGeom prst="rect">
            <a:avLst/>
          </a:prstGeom>
          <a:noFill/>
          <a:ln>
            <a:noFill/>
          </a:ln>
        </p:spPr>
        <p:txBody>
          <a:bodyPr spcFirstLastPara="1" wrap="square" lIns="91425" tIns="91425" rIns="91425" bIns="91425" anchor="t" anchorCtr="0">
            <a:noAutofit/>
          </a:bodyPr>
          <a:lstStyle/>
          <a:p>
            <a:pPr marL="127000" marR="0" lvl="0" indent="0" algn="l" rtl="0">
              <a:lnSpc>
                <a:spcPct val="90000"/>
              </a:lnSpc>
              <a:spcBef>
                <a:spcPts val="400"/>
              </a:spcBef>
              <a:spcAft>
                <a:spcPts val="0"/>
              </a:spcAft>
              <a:buClr>
                <a:srgbClr val="3F3F3F"/>
              </a:buClr>
              <a:buSzPts val="2800"/>
              <a:buFont typeface="Arial"/>
              <a:buNone/>
            </a:pPr>
            <a:r>
              <a:rPr lang="en-US" sz="2400" b="1" i="0" u="none" strike="noStrike" cap="none">
                <a:solidFill>
                  <a:srgbClr val="3F3F3F"/>
                </a:solidFill>
                <a:latin typeface="Calibri"/>
                <a:ea typeface="Calibri"/>
                <a:cs typeface="Calibri"/>
                <a:sym typeface="Calibri"/>
              </a:rPr>
              <a:t>Language models</a:t>
            </a:r>
            <a:r>
              <a:rPr lang="en-US" sz="2400" b="0" i="0" u="none" strike="noStrike" cap="none">
                <a:solidFill>
                  <a:srgbClr val="3F3F3F"/>
                </a:solidFill>
                <a:latin typeface="Calibri"/>
                <a:ea typeface="Calibri"/>
                <a:cs typeface="Calibri"/>
                <a:sym typeface="Calibri"/>
              </a:rPr>
              <a:t>, </a:t>
            </a:r>
            <a:r>
              <a:rPr lang="en-US" sz="2400" b="1" i="0" u="none" strike="noStrike" cap="none">
                <a:solidFill>
                  <a:srgbClr val="3F3F3F"/>
                </a:solidFill>
                <a:latin typeface="Calibri"/>
                <a:ea typeface="Calibri"/>
                <a:cs typeface="Calibri"/>
                <a:sym typeface="Calibri"/>
              </a:rPr>
              <a:t>Hidden Markov Models</a:t>
            </a:r>
            <a:r>
              <a:rPr lang="en-US" sz="2400" b="0" i="0" u="none" strike="noStrike" cap="none">
                <a:solidFill>
                  <a:srgbClr val="3F3F3F"/>
                </a:solidFill>
                <a:latin typeface="Calibri"/>
                <a:ea typeface="Calibri"/>
                <a:cs typeface="Calibri"/>
                <a:sym typeface="Calibri"/>
              </a:rPr>
              <a:t> and </a:t>
            </a:r>
            <a:r>
              <a:rPr lang="en-US" sz="2400" b="1" i="0" u="none" strike="noStrike" cap="none">
                <a:solidFill>
                  <a:srgbClr val="3F3F3F"/>
                </a:solidFill>
                <a:latin typeface="Calibri"/>
                <a:ea typeface="Calibri"/>
                <a:cs typeface="Calibri"/>
                <a:sym typeface="Calibri"/>
              </a:rPr>
              <a:t>Probabilistic Context Free Grammars</a:t>
            </a:r>
            <a:r>
              <a:rPr lang="en-US" sz="2400" b="0" i="0" u="none" strike="noStrike" cap="none">
                <a:solidFill>
                  <a:srgbClr val="3F3F3F"/>
                </a:solidFill>
                <a:latin typeface="Calibri"/>
                <a:ea typeface="Calibri"/>
                <a:cs typeface="Calibri"/>
                <a:sym typeface="Calibri"/>
              </a:rPr>
              <a:t> are special cases of </a:t>
            </a:r>
            <a:r>
              <a:rPr lang="en-US" sz="2400" b="1" i="0" u="none" strike="noStrike" cap="none">
                <a:solidFill>
                  <a:srgbClr val="3F3F3F"/>
                </a:solidFill>
                <a:latin typeface="Calibri"/>
                <a:ea typeface="Calibri"/>
                <a:cs typeface="Calibri"/>
                <a:sym typeface="Calibri"/>
              </a:rPr>
              <a:t>probabilistic graphical models</a:t>
            </a:r>
            <a:endParaRPr sz="2400" b="1" i="0" u="none" strike="noStrike" cap="none">
              <a:solidFill>
                <a:srgbClr val="3F3F3F"/>
              </a:solidFill>
              <a:latin typeface="Calibri"/>
              <a:ea typeface="Calibri"/>
              <a:cs typeface="Calibri"/>
              <a:sym typeface="Calibri"/>
            </a:endParaRPr>
          </a:p>
          <a:p>
            <a:pPr marL="127000" marR="0" lvl="0" indent="0" algn="l" rtl="0">
              <a:lnSpc>
                <a:spcPct val="90000"/>
              </a:lnSpc>
              <a:spcBef>
                <a:spcPts val="4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They consist of </a:t>
            </a:r>
            <a:endParaRPr sz="2400" b="0" i="0" u="none" strike="noStrike" cap="none">
              <a:solidFill>
                <a:srgbClr val="3F3F3F"/>
              </a:solidFill>
              <a:latin typeface="Calibri"/>
              <a:ea typeface="Calibri"/>
              <a:cs typeface="Calibri"/>
              <a:sym typeface="Calibri"/>
            </a:endParaRPr>
          </a:p>
          <a:p>
            <a:pPr marL="558800" marR="0" lvl="1" indent="0" algn="l" rtl="0">
              <a:lnSpc>
                <a:spcPct val="90000"/>
              </a:lnSpc>
              <a:spcBef>
                <a:spcPts val="400"/>
              </a:spcBef>
              <a:spcAft>
                <a:spcPts val="0"/>
              </a:spcAft>
              <a:buClr>
                <a:srgbClr val="3F3F3F"/>
              </a:buClr>
              <a:buSzPts val="2000"/>
              <a:buFont typeface="Arial"/>
              <a:buNone/>
            </a:pPr>
            <a:r>
              <a:rPr lang="en-US" sz="2000" b="0" i="0" u="none" strike="noStrike" cap="none">
                <a:solidFill>
                  <a:srgbClr val="3F3F3F"/>
                </a:solidFill>
                <a:latin typeface="Calibri"/>
                <a:ea typeface="Calibri"/>
                <a:cs typeface="Calibri"/>
                <a:sym typeface="Calibri"/>
              </a:rPr>
              <a:t>A set of observed variables </a:t>
            </a:r>
            <a:r>
              <a:rPr lang="en-US" sz="2000" b="0" i="1" u="none" strike="noStrike" cap="none">
                <a:solidFill>
                  <a:srgbClr val="000000"/>
                </a:solidFill>
                <a:latin typeface="Calibri"/>
                <a:ea typeface="Calibri"/>
                <a:cs typeface="Calibri"/>
                <a:sym typeface="Calibri"/>
              </a:rPr>
              <a:t>X</a:t>
            </a:r>
            <a:endParaRPr sz="2000" b="0" i="1" u="none" strike="noStrike" cap="none">
              <a:solidFill>
                <a:srgbClr val="000000"/>
              </a:solidFill>
              <a:latin typeface="Calibri"/>
              <a:ea typeface="Calibri"/>
              <a:cs typeface="Calibri"/>
              <a:sym typeface="Calibri"/>
            </a:endParaRPr>
          </a:p>
          <a:p>
            <a:pPr marL="558800" marR="0" lvl="1" indent="0" algn="l" rtl="0">
              <a:lnSpc>
                <a:spcPct val="90000"/>
              </a:lnSpc>
              <a:spcBef>
                <a:spcPts val="0"/>
              </a:spcBef>
              <a:spcAft>
                <a:spcPts val="0"/>
              </a:spcAft>
              <a:buClr>
                <a:srgbClr val="3F3F3F"/>
              </a:buClr>
              <a:buSzPts val="2000"/>
              <a:buFont typeface="Arial"/>
              <a:buNone/>
            </a:pPr>
            <a:r>
              <a:rPr lang="en-US" sz="2000" b="0" i="0" u="none" strike="noStrike" cap="none">
                <a:solidFill>
                  <a:srgbClr val="3F3F3F"/>
                </a:solidFill>
                <a:latin typeface="Calibri"/>
                <a:ea typeface="Calibri"/>
                <a:cs typeface="Calibri"/>
                <a:sym typeface="Calibri"/>
              </a:rPr>
              <a:t>A set of hidden variables </a:t>
            </a:r>
            <a:r>
              <a:rPr lang="en-US" sz="2000" b="0" i="1" u="none" strike="noStrike" cap="none">
                <a:solidFill>
                  <a:srgbClr val="000000"/>
                </a:solidFill>
                <a:latin typeface="Calibri"/>
                <a:ea typeface="Calibri"/>
                <a:cs typeface="Calibri"/>
                <a:sym typeface="Calibri"/>
              </a:rPr>
              <a:t>Y</a:t>
            </a:r>
            <a:endParaRPr sz="2000" b="0" i="1" u="none" strike="noStrike" cap="none">
              <a:solidFill>
                <a:srgbClr val="000000"/>
              </a:solidFill>
              <a:latin typeface="Calibri"/>
              <a:ea typeface="Calibri"/>
              <a:cs typeface="Calibri"/>
              <a:sym typeface="Calibri"/>
            </a:endParaRPr>
          </a:p>
          <a:p>
            <a:pPr marL="558800" marR="0" lvl="1" indent="0" algn="l" rtl="0">
              <a:lnSpc>
                <a:spcPct val="90000"/>
              </a:lnSpc>
              <a:spcBef>
                <a:spcPts val="0"/>
              </a:spcBef>
              <a:spcAft>
                <a:spcPts val="0"/>
              </a:spcAft>
              <a:buClr>
                <a:srgbClr val="3F3F3F"/>
              </a:buClr>
              <a:buSzPts val="2000"/>
              <a:buFont typeface="Arial"/>
              <a:buNone/>
            </a:pPr>
            <a:r>
              <a:rPr lang="en-US" sz="2000" b="0" i="0" u="none" strike="noStrike" cap="none">
                <a:solidFill>
                  <a:srgbClr val="3F3F3F"/>
                </a:solidFill>
                <a:latin typeface="Calibri"/>
                <a:ea typeface="Calibri"/>
                <a:cs typeface="Calibri"/>
                <a:sym typeface="Calibri"/>
              </a:rPr>
              <a:t>A set of parameters (probabilities) </a:t>
            </a:r>
            <a:r>
              <a:rPr lang="en-US" sz="2000" b="0" i="0" u="none" strike="noStrike" cap="none">
                <a:solidFill>
                  <a:srgbClr val="000000"/>
                </a:solidFill>
                <a:latin typeface="Calibri"/>
                <a:ea typeface="Calibri"/>
                <a:cs typeface="Calibri"/>
                <a:sym typeface="Calibri"/>
              </a:rPr>
              <a:t>μ</a:t>
            </a:r>
            <a:endParaRPr sz="2000" b="0" i="0" u="none" strike="noStrike" cap="none">
              <a:solidFill>
                <a:srgbClr val="000000"/>
              </a:solidFill>
              <a:latin typeface="Calibri"/>
              <a:ea typeface="Calibri"/>
              <a:cs typeface="Calibri"/>
              <a:sym typeface="Calibri"/>
            </a:endParaRPr>
          </a:p>
          <a:p>
            <a:pPr marL="558800" marR="0" lvl="1" indent="0" algn="l" rtl="0">
              <a:lnSpc>
                <a:spcPct val="90000"/>
              </a:lnSpc>
              <a:spcBef>
                <a:spcPts val="0"/>
              </a:spcBef>
              <a:spcAft>
                <a:spcPts val="0"/>
              </a:spcAft>
              <a:buClr>
                <a:srgbClr val="3F3F3F"/>
              </a:buClr>
              <a:buSzPts val="2000"/>
              <a:buFont typeface="Arial"/>
              <a:buNone/>
            </a:pPr>
            <a:r>
              <a:rPr lang="en-US" sz="2000" b="0" i="0" u="none" strike="noStrike" cap="none">
                <a:solidFill>
                  <a:srgbClr val="3F3F3F"/>
                </a:solidFill>
                <a:latin typeface="Calibri"/>
                <a:ea typeface="Calibri"/>
                <a:cs typeface="Calibri"/>
                <a:sym typeface="Calibri"/>
              </a:rPr>
              <a:t>An independence assumption </a:t>
            </a:r>
            <a:r>
              <a:rPr lang="en-US" sz="2000"/>
              <a:t>- t</a:t>
            </a:r>
            <a:r>
              <a:rPr lang="en-US" sz="2000" b="0" i="0" u="none" strike="noStrike" cap="none">
                <a:solidFill>
                  <a:srgbClr val="3F3F3F"/>
                </a:solidFill>
                <a:latin typeface="Calibri"/>
                <a:ea typeface="Calibri"/>
                <a:cs typeface="Calibri"/>
                <a:sym typeface="Calibri"/>
              </a:rPr>
              <a:t>his generates the structure of the model</a:t>
            </a:r>
            <a:endParaRPr sz="2000"/>
          </a:p>
        </p:txBody>
      </p:sp>
      <p:sp>
        <p:nvSpPr>
          <p:cNvPr id="558" name="Google Shape;558;p51"/>
          <p:cNvSpPr txBox="1">
            <a:spLocks noGrp="1"/>
          </p:cNvSpPr>
          <p:nvPr>
            <p:ph type="sldNum" idx="12"/>
          </p:nvPr>
        </p:nvSpPr>
        <p:spPr>
          <a:xfrm>
            <a:off x="11298195" y="617558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369</a:t>
            </a:fld>
            <a:endParaRPr/>
          </a:p>
        </p:txBody>
      </p:sp>
    </p:spTree>
    <p:extLst>
      <p:ext uri="{BB962C8B-B14F-4D97-AF65-F5344CB8AC3E}">
        <p14:creationId xmlns:p14="http://schemas.microsoft.com/office/powerpoint/2010/main" val="23815421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6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NLP Architecture - General Overview</a:t>
            </a:r>
            <a:endParaRPr/>
          </a:p>
        </p:txBody>
      </p:sp>
      <p:pic>
        <p:nvPicPr>
          <p:cNvPr id="708" name="Google Shape;708;p63"/>
          <p:cNvPicPr preferRelativeResize="0"/>
          <p:nvPr/>
        </p:nvPicPr>
        <p:blipFill>
          <a:blip r:embed="rId3">
            <a:alphaModFix/>
          </a:blip>
          <a:stretch>
            <a:fillRect/>
          </a:stretch>
        </p:blipFill>
        <p:spPr>
          <a:xfrm>
            <a:off x="960625" y="1596650"/>
            <a:ext cx="9846074" cy="3855400"/>
          </a:xfrm>
          <a:prstGeom prst="rect">
            <a:avLst/>
          </a:prstGeom>
          <a:noFill/>
          <a:ln>
            <a:noFill/>
          </a:ln>
        </p:spPr>
      </p:pic>
      <p:sp>
        <p:nvSpPr>
          <p:cNvPr id="709" name="Google Shape;709;p63"/>
          <p:cNvSpPr txBox="1"/>
          <p:nvPr/>
        </p:nvSpPr>
        <p:spPr>
          <a:xfrm>
            <a:off x="3935000" y="6019800"/>
            <a:ext cx="8256900" cy="52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E" sz="1100">
                <a:solidFill>
                  <a:schemeClr val="dk1"/>
                </a:solidFill>
              </a:rPr>
              <a:t>Friedman, C., Rindflesch, T.C. and Corn, M., 2013. Natural language processing: state of the art and prospects for significant progress, a workshop sponsored by the National Library of Medicine. </a:t>
            </a:r>
            <a:r>
              <a:rPr lang="en-IE" sz="1100" i="1">
                <a:solidFill>
                  <a:schemeClr val="dk1"/>
                </a:solidFill>
              </a:rPr>
              <a:t>Journal of biomedical informatics</a:t>
            </a:r>
            <a:r>
              <a:rPr lang="en-IE" sz="1100">
                <a:solidFill>
                  <a:schemeClr val="dk1"/>
                </a:solidFill>
              </a:rPr>
              <a:t>, </a:t>
            </a:r>
            <a:r>
              <a:rPr lang="en-IE" sz="1100" i="1">
                <a:solidFill>
                  <a:schemeClr val="dk1"/>
                </a:solidFill>
              </a:rPr>
              <a:t>46</a:t>
            </a:r>
            <a:r>
              <a:rPr lang="en-IE" sz="1100">
                <a:solidFill>
                  <a:schemeClr val="dk1"/>
                </a:solidFill>
              </a:rPr>
              <a:t>(5), pp.765-773.</a:t>
            </a:r>
            <a:endParaRPr sz="1100">
              <a:solidFill>
                <a:schemeClr val="dk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5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Bigram Language Model</a:t>
            </a:r>
            <a:endParaRPr sz="4400" b="0" i="0" u="none" strike="noStrike" cap="none">
              <a:solidFill>
                <a:srgbClr val="75114A"/>
              </a:solidFill>
              <a:latin typeface="Calibri"/>
              <a:ea typeface="Calibri"/>
              <a:cs typeface="Calibri"/>
              <a:sym typeface="Calibri"/>
            </a:endParaRPr>
          </a:p>
        </p:txBody>
      </p:sp>
      <p:sp>
        <p:nvSpPr>
          <p:cNvPr id="565" name="Google Shape;565;p52"/>
          <p:cNvSpPr/>
          <p:nvPr/>
        </p:nvSpPr>
        <p:spPr>
          <a:xfrm>
            <a:off x="2683250" y="2240585"/>
            <a:ext cx="639900" cy="6399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dk1"/>
                </a:solidFill>
                <a:latin typeface="Ubuntu"/>
                <a:ea typeface="Ubuntu"/>
                <a:cs typeface="Ubuntu"/>
                <a:sym typeface="Ubuntu"/>
              </a:rPr>
              <a:t>x</a:t>
            </a:r>
            <a:r>
              <a:rPr lang="en-US" sz="1800" b="0" i="0" u="none" strike="noStrike" cap="none" baseline="-25000">
                <a:solidFill>
                  <a:schemeClr val="dk1"/>
                </a:solidFill>
                <a:latin typeface="Ubuntu"/>
                <a:ea typeface="Ubuntu"/>
                <a:cs typeface="Ubuntu"/>
                <a:sym typeface="Ubuntu"/>
              </a:rPr>
              <a:t>0</a:t>
            </a:r>
            <a:endParaRPr sz="1800" b="0" i="0" u="none" strike="noStrike" cap="none">
              <a:solidFill>
                <a:srgbClr val="000000"/>
              </a:solidFill>
              <a:latin typeface="Ubuntu"/>
              <a:ea typeface="Ubuntu"/>
              <a:cs typeface="Ubuntu"/>
              <a:sym typeface="Ubuntu"/>
            </a:endParaRPr>
          </a:p>
        </p:txBody>
      </p:sp>
      <p:sp>
        <p:nvSpPr>
          <p:cNvPr id="566" name="Google Shape;566;p52"/>
          <p:cNvSpPr/>
          <p:nvPr/>
        </p:nvSpPr>
        <p:spPr>
          <a:xfrm>
            <a:off x="4326125" y="2240585"/>
            <a:ext cx="639900" cy="6399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dk1"/>
                </a:solidFill>
                <a:latin typeface="Ubuntu"/>
                <a:ea typeface="Ubuntu"/>
                <a:cs typeface="Ubuntu"/>
                <a:sym typeface="Ubuntu"/>
              </a:rPr>
              <a:t>x</a:t>
            </a:r>
            <a:r>
              <a:rPr lang="en-US" sz="1800" b="0" i="0" u="none" strike="noStrike" cap="none" baseline="-25000">
                <a:solidFill>
                  <a:schemeClr val="dk1"/>
                </a:solidFill>
                <a:latin typeface="Ubuntu"/>
                <a:ea typeface="Ubuntu"/>
                <a:cs typeface="Ubuntu"/>
                <a:sym typeface="Ubuntu"/>
              </a:rPr>
              <a:t>1</a:t>
            </a:r>
            <a:endParaRPr sz="1400" b="0" i="0" u="none" strike="noStrike" cap="none">
              <a:solidFill>
                <a:srgbClr val="000000"/>
              </a:solidFill>
              <a:latin typeface="Arial"/>
              <a:ea typeface="Arial"/>
              <a:cs typeface="Arial"/>
              <a:sym typeface="Arial"/>
            </a:endParaRPr>
          </a:p>
        </p:txBody>
      </p:sp>
      <p:sp>
        <p:nvSpPr>
          <p:cNvPr id="567" name="Google Shape;567;p52"/>
          <p:cNvSpPr/>
          <p:nvPr/>
        </p:nvSpPr>
        <p:spPr>
          <a:xfrm>
            <a:off x="6037125" y="2240585"/>
            <a:ext cx="639900" cy="6399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dk1"/>
                </a:solidFill>
                <a:latin typeface="Ubuntu"/>
                <a:ea typeface="Ubuntu"/>
                <a:cs typeface="Ubuntu"/>
                <a:sym typeface="Ubuntu"/>
              </a:rPr>
              <a:t>x</a:t>
            </a:r>
            <a:r>
              <a:rPr lang="en-US" sz="1800" b="0" i="0" u="none" strike="noStrike" cap="none" baseline="-25000">
                <a:solidFill>
                  <a:schemeClr val="dk1"/>
                </a:solidFill>
                <a:latin typeface="Ubuntu"/>
                <a:ea typeface="Ubuntu"/>
                <a:cs typeface="Ubuntu"/>
                <a:sym typeface="Ubuntu"/>
              </a:rPr>
              <a:t>2</a:t>
            </a:r>
            <a:endParaRPr sz="1400" b="0" i="0" u="none" strike="noStrike" cap="none">
              <a:solidFill>
                <a:srgbClr val="000000"/>
              </a:solidFill>
              <a:latin typeface="Arial"/>
              <a:ea typeface="Arial"/>
              <a:cs typeface="Arial"/>
              <a:sym typeface="Arial"/>
            </a:endParaRPr>
          </a:p>
        </p:txBody>
      </p:sp>
      <p:sp>
        <p:nvSpPr>
          <p:cNvPr id="568" name="Google Shape;568;p52"/>
          <p:cNvSpPr/>
          <p:nvPr/>
        </p:nvSpPr>
        <p:spPr>
          <a:xfrm>
            <a:off x="7650750" y="2240585"/>
            <a:ext cx="639900" cy="6399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dk1"/>
                </a:solidFill>
                <a:latin typeface="Ubuntu"/>
                <a:ea typeface="Ubuntu"/>
                <a:cs typeface="Ubuntu"/>
                <a:sym typeface="Ubuntu"/>
              </a:rPr>
              <a:t>x</a:t>
            </a:r>
            <a:r>
              <a:rPr lang="en-US" sz="1800" b="0" i="0" u="none" strike="noStrike" cap="none" baseline="-25000">
                <a:solidFill>
                  <a:schemeClr val="dk1"/>
                </a:solidFill>
                <a:latin typeface="Ubuntu"/>
                <a:ea typeface="Ubuntu"/>
                <a:cs typeface="Ubuntu"/>
                <a:sym typeface="Ubuntu"/>
              </a:rPr>
              <a:t>3</a:t>
            </a:r>
            <a:endParaRPr sz="1800" b="0" i="0" u="none" strike="noStrike" cap="none" baseline="-25000">
              <a:solidFill>
                <a:schemeClr val="dk1"/>
              </a:solidFill>
              <a:latin typeface="Ubuntu"/>
              <a:ea typeface="Ubuntu"/>
              <a:cs typeface="Ubuntu"/>
              <a:sym typeface="Ubuntu"/>
            </a:endParaRPr>
          </a:p>
        </p:txBody>
      </p:sp>
      <p:cxnSp>
        <p:nvCxnSpPr>
          <p:cNvPr id="569" name="Google Shape;569;p52"/>
          <p:cNvCxnSpPr>
            <a:stCxn id="565" idx="6"/>
            <a:endCxn id="566" idx="2"/>
          </p:cNvCxnSpPr>
          <p:nvPr/>
        </p:nvCxnSpPr>
        <p:spPr>
          <a:xfrm>
            <a:off x="3323150" y="2560535"/>
            <a:ext cx="1002900" cy="0"/>
          </a:xfrm>
          <a:prstGeom prst="straightConnector1">
            <a:avLst/>
          </a:prstGeom>
          <a:noFill/>
          <a:ln w="28575" cap="flat" cmpd="sng">
            <a:solidFill>
              <a:schemeClr val="dk2"/>
            </a:solidFill>
            <a:prstDash val="solid"/>
            <a:round/>
            <a:headEnd type="none" w="sm" len="sm"/>
            <a:tailEnd type="triangle" w="med" len="med"/>
          </a:ln>
        </p:spPr>
      </p:cxnSp>
      <p:cxnSp>
        <p:nvCxnSpPr>
          <p:cNvPr id="570" name="Google Shape;570;p52"/>
          <p:cNvCxnSpPr>
            <a:stCxn id="566" idx="6"/>
            <a:endCxn id="567" idx="2"/>
          </p:cNvCxnSpPr>
          <p:nvPr/>
        </p:nvCxnSpPr>
        <p:spPr>
          <a:xfrm>
            <a:off x="4966025" y="2560535"/>
            <a:ext cx="1071000" cy="0"/>
          </a:xfrm>
          <a:prstGeom prst="straightConnector1">
            <a:avLst/>
          </a:prstGeom>
          <a:noFill/>
          <a:ln w="28575" cap="flat" cmpd="sng">
            <a:solidFill>
              <a:schemeClr val="dk2"/>
            </a:solidFill>
            <a:prstDash val="solid"/>
            <a:round/>
            <a:headEnd type="none" w="sm" len="sm"/>
            <a:tailEnd type="triangle" w="med" len="med"/>
          </a:ln>
        </p:spPr>
      </p:cxnSp>
      <p:cxnSp>
        <p:nvCxnSpPr>
          <p:cNvPr id="571" name="Google Shape;571;p52"/>
          <p:cNvCxnSpPr>
            <a:stCxn id="567" idx="6"/>
            <a:endCxn id="568" idx="2"/>
          </p:cNvCxnSpPr>
          <p:nvPr/>
        </p:nvCxnSpPr>
        <p:spPr>
          <a:xfrm>
            <a:off x="6677025" y="2560535"/>
            <a:ext cx="973800" cy="0"/>
          </a:xfrm>
          <a:prstGeom prst="straightConnector1">
            <a:avLst/>
          </a:prstGeom>
          <a:noFill/>
          <a:ln w="28575" cap="flat" cmpd="sng">
            <a:solidFill>
              <a:schemeClr val="dk2"/>
            </a:solidFill>
            <a:prstDash val="solid"/>
            <a:round/>
            <a:headEnd type="none" w="sm" len="sm"/>
            <a:tailEnd type="triangle" w="med" len="med"/>
          </a:ln>
        </p:spPr>
      </p:cxnSp>
      <p:sp>
        <p:nvSpPr>
          <p:cNvPr id="572" name="Google Shape;572;p52"/>
          <p:cNvSpPr/>
          <p:nvPr/>
        </p:nvSpPr>
        <p:spPr>
          <a:xfrm>
            <a:off x="4123025" y="3826910"/>
            <a:ext cx="2757000" cy="8085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3000" b="0" i="0" u="none" strike="noStrike" cap="none">
                <a:solidFill>
                  <a:srgbClr val="000000"/>
                </a:solidFill>
                <a:latin typeface="Ubuntu"/>
                <a:ea typeface="Ubuntu"/>
                <a:cs typeface="Ubuntu"/>
                <a:sym typeface="Ubuntu"/>
              </a:rPr>
              <a:t>μ = {p(x</a:t>
            </a:r>
            <a:r>
              <a:rPr lang="en-US" sz="3000" b="0" i="0" u="none" strike="noStrike" cap="none" baseline="-25000">
                <a:solidFill>
                  <a:srgbClr val="000000"/>
                </a:solidFill>
                <a:latin typeface="Ubuntu"/>
                <a:ea typeface="Ubuntu"/>
                <a:cs typeface="Ubuntu"/>
                <a:sym typeface="Ubuntu"/>
              </a:rPr>
              <a:t>i</a:t>
            </a:r>
            <a:r>
              <a:rPr lang="en-US" sz="3000" b="0" i="0" u="none" strike="noStrike" cap="none">
                <a:solidFill>
                  <a:srgbClr val="000000"/>
                </a:solidFill>
                <a:latin typeface="Ubuntu"/>
                <a:ea typeface="Ubuntu"/>
                <a:cs typeface="Ubuntu"/>
                <a:sym typeface="Ubuntu"/>
              </a:rPr>
              <a:t>|x</a:t>
            </a:r>
            <a:r>
              <a:rPr lang="en-US" sz="3000" b="0" i="0" u="none" strike="noStrike" cap="none" baseline="-25000">
                <a:solidFill>
                  <a:srgbClr val="000000"/>
                </a:solidFill>
                <a:latin typeface="Ubuntu"/>
                <a:ea typeface="Ubuntu"/>
                <a:cs typeface="Ubuntu"/>
                <a:sym typeface="Ubuntu"/>
              </a:rPr>
              <a:t>i-1</a:t>
            </a:r>
            <a:r>
              <a:rPr lang="en-US" sz="3000" b="0" i="0" u="none" strike="noStrike" cap="none">
                <a:solidFill>
                  <a:srgbClr val="000000"/>
                </a:solidFill>
                <a:latin typeface="Ubuntu"/>
                <a:ea typeface="Ubuntu"/>
                <a:cs typeface="Ubuntu"/>
                <a:sym typeface="Ubuntu"/>
              </a:rPr>
              <a:t>)}</a:t>
            </a:r>
            <a:endParaRPr sz="3000" b="0" i="0" u="none" strike="noStrike" cap="none">
              <a:solidFill>
                <a:srgbClr val="000000"/>
              </a:solidFill>
              <a:latin typeface="Ubuntu"/>
              <a:ea typeface="Ubuntu"/>
              <a:cs typeface="Ubuntu"/>
              <a:sym typeface="Ubuntu"/>
            </a:endParaRPr>
          </a:p>
        </p:txBody>
      </p:sp>
      <p:cxnSp>
        <p:nvCxnSpPr>
          <p:cNvPr id="573" name="Google Shape;573;p52"/>
          <p:cNvCxnSpPr>
            <a:stCxn id="572" idx="0"/>
          </p:cNvCxnSpPr>
          <p:nvPr/>
        </p:nvCxnSpPr>
        <p:spPr>
          <a:xfrm rot="10800000">
            <a:off x="3706025" y="2619110"/>
            <a:ext cx="1795500" cy="1207800"/>
          </a:xfrm>
          <a:prstGeom prst="straightConnector1">
            <a:avLst/>
          </a:prstGeom>
          <a:noFill/>
          <a:ln w="28575" cap="flat" cmpd="sng">
            <a:solidFill>
              <a:schemeClr val="dk2"/>
            </a:solidFill>
            <a:prstDash val="dash"/>
            <a:round/>
            <a:headEnd type="none" w="sm" len="sm"/>
            <a:tailEnd type="triangle" w="med" len="med"/>
          </a:ln>
        </p:spPr>
      </p:cxnSp>
      <p:cxnSp>
        <p:nvCxnSpPr>
          <p:cNvPr id="574" name="Google Shape;574;p52"/>
          <p:cNvCxnSpPr>
            <a:stCxn id="572" idx="0"/>
          </p:cNvCxnSpPr>
          <p:nvPr/>
        </p:nvCxnSpPr>
        <p:spPr>
          <a:xfrm rot="10800000">
            <a:off x="5479025" y="2745710"/>
            <a:ext cx="22500" cy="1081200"/>
          </a:xfrm>
          <a:prstGeom prst="straightConnector1">
            <a:avLst/>
          </a:prstGeom>
          <a:noFill/>
          <a:ln w="28575" cap="flat" cmpd="sng">
            <a:solidFill>
              <a:schemeClr val="dk2"/>
            </a:solidFill>
            <a:prstDash val="dash"/>
            <a:round/>
            <a:headEnd type="none" w="sm" len="sm"/>
            <a:tailEnd type="triangle" w="med" len="med"/>
          </a:ln>
        </p:spPr>
      </p:cxnSp>
      <p:cxnSp>
        <p:nvCxnSpPr>
          <p:cNvPr id="575" name="Google Shape;575;p52"/>
          <p:cNvCxnSpPr>
            <a:stCxn id="572" idx="0"/>
          </p:cNvCxnSpPr>
          <p:nvPr/>
        </p:nvCxnSpPr>
        <p:spPr>
          <a:xfrm rot="10800000" flipH="1">
            <a:off x="5501525" y="2813810"/>
            <a:ext cx="1497300" cy="1013100"/>
          </a:xfrm>
          <a:prstGeom prst="straightConnector1">
            <a:avLst/>
          </a:prstGeom>
          <a:noFill/>
          <a:ln w="28575" cap="flat" cmpd="sng">
            <a:solidFill>
              <a:schemeClr val="dk2"/>
            </a:solidFill>
            <a:prstDash val="dash"/>
            <a:round/>
            <a:headEnd type="none" w="sm" len="sm"/>
            <a:tailEnd type="triangle" w="med" len="med"/>
          </a:ln>
        </p:spPr>
      </p:cxnSp>
      <p:sp>
        <p:nvSpPr>
          <p:cNvPr id="576" name="Google Shape;576;p52"/>
          <p:cNvSpPr/>
          <p:nvPr/>
        </p:nvSpPr>
        <p:spPr>
          <a:xfrm>
            <a:off x="8099500" y="3787960"/>
            <a:ext cx="2036100" cy="1081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000000"/>
                </a:solidFill>
                <a:latin typeface="Ubuntu"/>
                <a:ea typeface="Ubuntu"/>
                <a:cs typeface="Ubuntu"/>
                <a:sym typeface="Ubuntu"/>
              </a:rPr>
              <a:t>No hidden variables!</a:t>
            </a:r>
            <a:endParaRPr sz="2400" b="0" i="0" u="none" strike="noStrike" cap="none">
              <a:solidFill>
                <a:srgbClr val="000000"/>
              </a:solidFill>
              <a:latin typeface="Ubuntu"/>
              <a:ea typeface="Ubuntu"/>
              <a:cs typeface="Ubuntu"/>
              <a:sym typeface="Ubuntu"/>
            </a:endParaRPr>
          </a:p>
        </p:txBody>
      </p:sp>
      <p:sp>
        <p:nvSpPr>
          <p:cNvPr id="577" name="Google Shape;577;p52"/>
          <p:cNvSpPr txBox="1">
            <a:spLocks noGrp="1"/>
          </p:cNvSpPr>
          <p:nvPr>
            <p:ph type="sldNum" idx="12"/>
          </p:nvPr>
        </p:nvSpPr>
        <p:spPr>
          <a:xfrm>
            <a:off x="11298195" y="617558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370</a:t>
            </a:fld>
            <a:endParaRPr/>
          </a:p>
        </p:txBody>
      </p:sp>
    </p:spTree>
    <p:extLst>
      <p:ext uri="{BB962C8B-B14F-4D97-AF65-F5344CB8AC3E}">
        <p14:creationId xmlns:p14="http://schemas.microsoft.com/office/powerpoint/2010/main" val="26979974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53"/>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Hidden Markov Model</a:t>
            </a:r>
            <a:endParaRPr sz="4400" b="0" i="0" u="none" strike="noStrike" cap="none">
              <a:solidFill>
                <a:srgbClr val="75114A"/>
              </a:solidFill>
              <a:latin typeface="Calibri"/>
              <a:ea typeface="Calibri"/>
              <a:cs typeface="Calibri"/>
              <a:sym typeface="Calibri"/>
            </a:endParaRPr>
          </a:p>
        </p:txBody>
      </p:sp>
      <p:sp>
        <p:nvSpPr>
          <p:cNvPr id="584" name="Google Shape;584;p53"/>
          <p:cNvSpPr/>
          <p:nvPr/>
        </p:nvSpPr>
        <p:spPr>
          <a:xfrm>
            <a:off x="2642025" y="2348880"/>
            <a:ext cx="639900" cy="639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dk1"/>
                </a:solidFill>
                <a:latin typeface="Ubuntu"/>
                <a:ea typeface="Ubuntu"/>
                <a:cs typeface="Ubuntu"/>
                <a:sym typeface="Ubuntu"/>
              </a:rPr>
              <a:t>y</a:t>
            </a:r>
            <a:r>
              <a:rPr lang="en-US" sz="1800" b="0" i="0" u="none" strike="noStrike" cap="none" baseline="-25000">
                <a:solidFill>
                  <a:schemeClr val="dk1"/>
                </a:solidFill>
                <a:latin typeface="Ubuntu"/>
                <a:ea typeface="Ubuntu"/>
                <a:cs typeface="Ubuntu"/>
                <a:sym typeface="Ubuntu"/>
              </a:rPr>
              <a:t>0</a:t>
            </a:r>
            <a:endParaRPr sz="1800" b="0" i="0" u="none" strike="noStrike" cap="none">
              <a:solidFill>
                <a:srgbClr val="000000"/>
              </a:solidFill>
              <a:latin typeface="Ubuntu"/>
              <a:ea typeface="Ubuntu"/>
              <a:cs typeface="Ubuntu"/>
              <a:sym typeface="Ubuntu"/>
            </a:endParaRPr>
          </a:p>
        </p:txBody>
      </p:sp>
      <p:sp>
        <p:nvSpPr>
          <p:cNvPr id="585" name="Google Shape;585;p53"/>
          <p:cNvSpPr/>
          <p:nvPr/>
        </p:nvSpPr>
        <p:spPr>
          <a:xfrm>
            <a:off x="4284900" y="2348880"/>
            <a:ext cx="639900" cy="639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dk1"/>
                </a:solidFill>
                <a:latin typeface="Ubuntu"/>
                <a:ea typeface="Ubuntu"/>
                <a:cs typeface="Ubuntu"/>
                <a:sym typeface="Ubuntu"/>
              </a:rPr>
              <a:t>y</a:t>
            </a:r>
            <a:r>
              <a:rPr lang="en-US" sz="1800" b="0" i="0" u="none" strike="noStrike" cap="none" baseline="-25000">
                <a:solidFill>
                  <a:schemeClr val="dk1"/>
                </a:solidFill>
                <a:latin typeface="Ubuntu"/>
                <a:ea typeface="Ubuntu"/>
                <a:cs typeface="Ubuntu"/>
                <a:sym typeface="Ubuntu"/>
              </a:rPr>
              <a:t>1</a:t>
            </a:r>
            <a:endParaRPr sz="1400" b="0" i="0" u="none" strike="noStrike" cap="none">
              <a:solidFill>
                <a:srgbClr val="000000"/>
              </a:solidFill>
              <a:latin typeface="Arial"/>
              <a:ea typeface="Arial"/>
              <a:cs typeface="Arial"/>
              <a:sym typeface="Arial"/>
            </a:endParaRPr>
          </a:p>
        </p:txBody>
      </p:sp>
      <p:sp>
        <p:nvSpPr>
          <p:cNvPr id="586" name="Google Shape;586;p53"/>
          <p:cNvSpPr/>
          <p:nvPr/>
        </p:nvSpPr>
        <p:spPr>
          <a:xfrm>
            <a:off x="5995900" y="2348880"/>
            <a:ext cx="639900" cy="639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dk1"/>
                </a:solidFill>
                <a:latin typeface="Ubuntu"/>
                <a:ea typeface="Ubuntu"/>
                <a:cs typeface="Ubuntu"/>
                <a:sym typeface="Ubuntu"/>
              </a:rPr>
              <a:t>y</a:t>
            </a:r>
            <a:r>
              <a:rPr lang="en-US" sz="1800" b="0" i="0" u="none" strike="noStrike" cap="none" baseline="-25000">
                <a:solidFill>
                  <a:schemeClr val="dk1"/>
                </a:solidFill>
                <a:latin typeface="Ubuntu"/>
                <a:ea typeface="Ubuntu"/>
                <a:cs typeface="Ubuntu"/>
                <a:sym typeface="Ubuntu"/>
              </a:rPr>
              <a:t>2</a:t>
            </a:r>
            <a:endParaRPr sz="1400" b="0" i="0" u="none" strike="noStrike" cap="none">
              <a:solidFill>
                <a:srgbClr val="000000"/>
              </a:solidFill>
              <a:latin typeface="Arial"/>
              <a:ea typeface="Arial"/>
              <a:cs typeface="Arial"/>
              <a:sym typeface="Arial"/>
            </a:endParaRPr>
          </a:p>
        </p:txBody>
      </p:sp>
      <p:sp>
        <p:nvSpPr>
          <p:cNvPr id="587" name="Google Shape;587;p53"/>
          <p:cNvSpPr/>
          <p:nvPr/>
        </p:nvSpPr>
        <p:spPr>
          <a:xfrm>
            <a:off x="7609525" y="2348880"/>
            <a:ext cx="639900" cy="639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dk1"/>
                </a:solidFill>
                <a:latin typeface="Ubuntu"/>
                <a:ea typeface="Ubuntu"/>
                <a:cs typeface="Ubuntu"/>
                <a:sym typeface="Ubuntu"/>
              </a:rPr>
              <a:t>y</a:t>
            </a:r>
            <a:r>
              <a:rPr lang="en-US" sz="1800" b="0" i="0" u="none" strike="noStrike" cap="none" baseline="-25000">
                <a:solidFill>
                  <a:schemeClr val="dk1"/>
                </a:solidFill>
                <a:latin typeface="Ubuntu"/>
                <a:ea typeface="Ubuntu"/>
                <a:cs typeface="Ubuntu"/>
                <a:sym typeface="Ubuntu"/>
              </a:rPr>
              <a:t>3</a:t>
            </a:r>
            <a:endParaRPr sz="1800" b="0" i="0" u="none" strike="noStrike" cap="none" baseline="-25000">
              <a:solidFill>
                <a:schemeClr val="dk1"/>
              </a:solidFill>
              <a:latin typeface="Ubuntu"/>
              <a:ea typeface="Ubuntu"/>
              <a:cs typeface="Ubuntu"/>
              <a:sym typeface="Ubuntu"/>
            </a:endParaRPr>
          </a:p>
        </p:txBody>
      </p:sp>
      <p:cxnSp>
        <p:nvCxnSpPr>
          <p:cNvPr id="588" name="Google Shape;588;p53"/>
          <p:cNvCxnSpPr>
            <a:stCxn id="584" idx="6"/>
            <a:endCxn id="585" idx="2"/>
          </p:cNvCxnSpPr>
          <p:nvPr/>
        </p:nvCxnSpPr>
        <p:spPr>
          <a:xfrm>
            <a:off x="3281925" y="2668830"/>
            <a:ext cx="1002900" cy="0"/>
          </a:xfrm>
          <a:prstGeom prst="straightConnector1">
            <a:avLst/>
          </a:prstGeom>
          <a:noFill/>
          <a:ln w="28575" cap="flat" cmpd="sng">
            <a:solidFill>
              <a:schemeClr val="dk2"/>
            </a:solidFill>
            <a:prstDash val="solid"/>
            <a:round/>
            <a:headEnd type="none" w="sm" len="sm"/>
            <a:tailEnd type="triangle" w="med" len="med"/>
          </a:ln>
        </p:spPr>
      </p:cxnSp>
      <p:cxnSp>
        <p:nvCxnSpPr>
          <p:cNvPr id="589" name="Google Shape;589;p53"/>
          <p:cNvCxnSpPr>
            <a:stCxn id="585" idx="6"/>
            <a:endCxn id="586" idx="2"/>
          </p:cNvCxnSpPr>
          <p:nvPr/>
        </p:nvCxnSpPr>
        <p:spPr>
          <a:xfrm>
            <a:off x="4924800" y="2668830"/>
            <a:ext cx="1071000" cy="0"/>
          </a:xfrm>
          <a:prstGeom prst="straightConnector1">
            <a:avLst/>
          </a:prstGeom>
          <a:noFill/>
          <a:ln w="28575" cap="flat" cmpd="sng">
            <a:solidFill>
              <a:schemeClr val="dk2"/>
            </a:solidFill>
            <a:prstDash val="solid"/>
            <a:round/>
            <a:headEnd type="none" w="sm" len="sm"/>
            <a:tailEnd type="triangle" w="med" len="med"/>
          </a:ln>
        </p:spPr>
      </p:cxnSp>
      <p:cxnSp>
        <p:nvCxnSpPr>
          <p:cNvPr id="590" name="Google Shape;590;p53"/>
          <p:cNvCxnSpPr>
            <a:stCxn id="586" idx="6"/>
            <a:endCxn id="587" idx="2"/>
          </p:cNvCxnSpPr>
          <p:nvPr/>
        </p:nvCxnSpPr>
        <p:spPr>
          <a:xfrm>
            <a:off x="6635800" y="2668830"/>
            <a:ext cx="973800" cy="0"/>
          </a:xfrm>
          <a:prstGeom prst="straightConnector1">
            <a:avLst/>
          </a:prstGeom>
          <a:noFill/>
          <a:ln w="28575" cap="flat" cmpd="sng">
            <a:solidFill>
              <a:schemeClr val="dk2"/>
            </a:solidFill>
            <a:prstDash val="solid"/>
            <a:round/>
            <a:headEnd type="none" w="sm" len="sm"/>
            <a:tailEnd type="triangle" w="med" len="med"/>
          </a:ln>
        </p:spPr>
      </p:cxnSp>
      <p:sp>
        <p:nvSpPr>
          <p:cNvPr id="591" name="Google Shape;591;p53"/>
          <p:cNvSpPr/>
          <p:nvPr/>
        </p:nvSpPr>
        <p:spPr>
          <a:xfrm>
            <a:off x="4284825" y="3605530"/>
            <a:ext cx="639900" cy="6399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dk1"/>
                </a:solidFill>
                <a:latin typeface="Ubuntu"/>
                <a:ea typeface="Ubuntu"/>
                <a:cs typeface="Ubuntu"/>
                <a:sym typeface="Ubuntu"/>
              </a:rPr>
              <a:t>x</a:t>
            </a:r>
            <a:r>
              <a:rPr lang="en-US" sz="1800" b="0" i="0" u="none" strike="noStrike" cap="none" baseline="-25000">
                <a:solidFill>
                  <a:schemeClr val="dk1"/>
                </a:solidFill>
                <a:latin typeface="Ubuntu"/>
                <a:ea typeface="Ubuntu"/>
                <a:cs typeface="Ubuntu"/>
                <a:sym typeface="Ubuntu"/>
              </a:rPr>
              <a:t>1</a:t>
            </a:r>
            <a:endParaRPr sz="1400" b="0" i="0" u="none" strike="noStrike" cap="none">
              <a:solidFill>
                <a:srgbClr val="000000"/>
              </a:solidFill>
              <a:latin typeface="Arial"/>
              <a:ea typeface="Arial"/>
              <a:cs typeface="Arial"/>
              <a:sym typeface="Arial"/>
            </a:endParaRPr>
          </a:p>
        </p:txBody>
      </p:sp>
      <p:sp>
        <p:nvSpPr>
          <p:cNvPr id="592" name="Google Shape;592;p53"/>
          <p:cNvSpPr/>
          <p:nvPr/>
        </p:nvSpPr>
        <p:spPr>
          <a:xfrm>
            <a:off x="5995825" y="3605530"/>
            <a:ext cx="639900" cy="6399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dk1"/>
                </a:solidFill>
                <a:latin typeface="Ubuntu"/>
                <a:ea typeface="Ubuntu"/>
                <a:cs typeface="Ubuntu"/>
                <a:sym typeface="Ubuntu"/>
              </a:rPr>
              <a:t>x</a:t>
            </a:r>
            <a:r>
              <a:rPr lang="en-US" sz="1800" b="0" i="0" u="none" strike="noStrike" cap="none" baseline="-25000">
                <a:solidFill>
                  <a:schemeClr val="dk1"/>
                </a:solidFill>
                <a:latin typeface="Ubuntu"/>
                <a:ea typeface="Ubuntu"/>
                <a:cs typeface="Ubuntu"/>
                <a:sym typeface="Ubuntu"/>
              </a:rPr>
              <a:t>2</a:t>
            </a:r>
            <a:endParaRPr sz="1400" b="0" i="0" u="none" strike="noStrike" cap="none">
              <a:solidFill>
                <a:srgbClr val="000000"/>
              </a:solidFill>
              <a:latin typeface="Arial"/>
              <a:ea typeface="Arial"/>
              <a:cs typeface="Arial"/>
              <a:sym typeface="Arial"/>
            </a:endParaRPr>
          </a:p>
        </p:txBody>
      </p:sp>
      <p:sp>
        <p:nvSpPr>
          <p:cNvPr id="593" name="Google Shape;593;p53"/>
          <p:cNvSpPr/>
          <p:nvPr/>
        </p:nvSpPr>
        <p:spPr>
          <a:xfrm>
            <a:off x="7609450" y="3605530"/>
            <a:ext cx="639900" cy="6399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dk1"/>
                </a:solidFill>
                <a:latin typeface="Ubuntu"/>
                <a:ea typeface="Ubuntu"/>
                <a:cs typeface="Ubuntu"/>
                <a:sym typeface="Ubuntu"/>
              </a:rPr>
              <a:t>x</a:t>
            </a:r>
            <a:r>
              <a:rPr lang="en-US" sz="1800" b="0" i="0" u="none" strike="noStrike" cap="none" baseline="-25000">
                <a:solidFill>
                  <a:schemeClr val="dk1"/>
                </a:solidFill>
                <a:latin typeface="Ubuntu"/>
                <a:ea typeface="Ubuntu"/>
                <a:cs typeface="Ubuntu"/>
                <a:sym typeface="Ubuntu"/>
              </a:rPr>
              <a:t>3</a:t>
            </a:r>
            <a:endParaRPr sz="1800" b="0" i="0" u="none" strike="noStrike" cap="none" baseline="-25000">
              <a:solidFill>
                <a:schemeClr val="dk1"/>
              </a:solidFill>
              <a:latin typeface="Ubuntu"/>
              <a:ea typeface="Ubuntu"/>
              <a:cs typeface="Ubuntu"/>
              <a:sym typeface="Ubuntu"/>
            </a:endParaRPr>
          </a:p>
        </p:txBody>
      </p:sp>
      <p:cxnSp>
        <p:nvCxnSpPr>
          <p:cNvPr id="594" name="Google Shape;594;p53"/>
          <p:cNvCxnSpPr>
            <a:stCxn id="585" idx="4"/>
            <a:endCxn id="591" idx="0"/>
          </p:cNvCxnSpPr>
          <p:nvPr/>
        </p:nvCxnSpPr>
        <p:spPr>
          <a:xfrm>
            <a:off x="4604850" y="2988780"/>
            <a:ext cx="0" cy="616800"/>
          </a:xfrm>
          <a:prstGeom prst="straightConnector1">
            <a:avLst/>
          </a:prstGeom>
          <a:noFill/>
          <a:ln w="28575" cap="flat" cmpd="sng">
            <a:solidFill>
              <a:schemeClr val="dk2"/>
            </a:solidFill>
            <a:prstDash val="solid"/>
            <a:round/>
            <a:headEnd type="none" w="sm" len="sm"/>
            <a:tailEnd type="triangle" w="med" len="med"/>
          </a:ln>
        </p:spPr>
      </p:cxnSp>
      <p:cxnSp>
        <p:nvCxnSpPr>
          <p:cNvPr id="595" name="Google Shape;595;p53"/>
          <p:cNvCxnSpPr>
            <a:stCxn id="586" idx="4"/>
            <a:endCxn id="592" idx="0"/>
          </p:cNvCxnSpPr>
          <p:nvPr/>
        </p:nvCxnSpPr>
        <p:spPr>
          <a:xfrm>
            <a:off x="6315850" y="2988780"/>
            <a:ext cx="0" cy="616800"/>
          </a:xfrm>
          <a:prstGeom prst="straightConnector1">
            <a:avLst/>
          </a:prstGeom>
          <a:noFill/>
          <a:ln w="28575" cap="flat" cmpd="sng">
            <a:solidFill>
              <a:schemeClr val="dk2"/>
            </a:solidFill>
            <a:prstDash val="solid"/>
            <a:round/>
            <a:headEnd type="none" w="sm" len="sm"/>
            <a:tailEnd type="triangle" w="med" len="med"/>
          </a:ln>
        </p:spPr>
      </p:cxnSp>
      <p:cxnSp>
        <p:nvCxnSpPr>
          <p:cNvPr id="596" name="Google Shape;596;p53"/>
          <p:cNvCxnSpPr>
            <a:stCxn id="587" idx="4"/>
            <a:endCxn id="593" idx="0"/>
          </p:cNvCxnSpPr>
          <p:nvPr/>
        </p:nvCxnSpPr>
        <p:spPr>
          <a:xfrm>
            <a:off x="7929475" y="2988780"/>
            <a:ext cx="0" cy="616800"/>
          </a:xfrm>
          <a:prstGeom prst="straightConnector1">
            <a:avLst/>
          </a:prstGeom>
          <a:noFill/>
          <a:ln w="28575" cap="flat" cmpd="sng">
            <a:solidFill>
              <a:schemeClr val="dk2"/>
            </a:solidFill>
            <a:prstDash val="solid"/>
            <a:round/>
            <a:headEnd type="none" w="sm" len="sm"/>
            <a:tailEnd type="triangle" w="med" len="med"/>
          </a:ln>
        </p:spPr>
      </p:cxnSp>
      <p:sp>
        <p:nvSpPr>
          <p:cNvPr id="597" name="Google Shape;597;p53"/>
          <p:cNvSpPr/>
          <p:nvPr/>
        </p:nvSpPr>
        <p:spPr>
          <a:xfrm>
            <a:off x="6493325" y="882210"/>
            <a:ext cx="2757000" cy="8085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2800">
                <a:latin typeface="Calibri"/>
                <a:ea typeface="Calibri"/>
                <a:cs typeface="Calibri"/>
                <a:sym typeface="Calibri"/>
              </a:rPr>
              <a:t>Hidden variables</a:t>
            </a:r>
            <a:endParaRPr sz="2800" i="0" u="none" strike="noStrike" cap="none">
              <a:solidFill>
                <a:srgbClr val="000000"/>
              </a:solidFill>
              <a:latin typeface="Calibri"/>
              <a:ea typeface="Calibri"/>
              <a:cs typeface="Calibri"/>
              <a:sym typeface="Calibri"/>
            </a:endParaRPr>
          </a:p>
        </p:txBody>
      </p:sp>
      <p:cxnSp>
        <p:nvCxnSpPr>
          <p:cNvPr id="598" name="Google Shape;598;p53"/>
          <p:cNvCxnSpPr>
            <a:stCxn id="597" idx="2"/>
            <a:endCxn id="584" idx="7"/>
          </p:cNvCxnSpPr>
          <p:nvPr/>
        </p:nvCxnSpPr>
        <p:spPr>
          <a:xfrm flipH="1">
            <a:off x="3188225" y="1690710"/>
            <a:ext cx="4683600" cy="751800"/>
          </a:xfrm>
          <a:prstGeom prst="straightConnector1">
            <a:avLst/>
          </a:prstGeom>
          <a:noFill/>
          <a:ln w="28575" cap="flat" cmpd="sng">
            <a:solidFill>
              <a:srgbClr val="888888"/>
            </a:solidFill>
            <a:prstDash val="dash"/>
            <a:round/>
            <a:headEnd type="none" w="med" len="med"/>
            <a:tailEnd type="triangle" w="med" len="med"/>
          </a:ln>
        </p:spPr>
      </p:cxnSp>
      <p:cxnSp>
        <p:nvCxnSpPr>
          <p:cNvPr id="599" name="Google Shape;599;p53"/>
          <p:cNvCxnSpPr>
            <a:stCxn id="597" idx="2"/>
            <a:endCxn id="585" idx="7"/>
          </p:cNvCxnSpPr>
          <p:nvPr/>
        </p:nvCxnSpPr>
        <p:spPr>
          <a:xfrm flipH="1">
            <a:off x="4831025" y="1690710"/>
            <a:ext cx="3040800" cy="751800"/>
          </a:xfrm>
          <a:prstGeom prst="straightConnector1">
            <a:avLst/>
          </a:prstGeom>
          <a:noFill/>
          <a:ln w="28575" cap="flat" cmpd="sng">
            <a:solidFill>
              <a:srgbClr val="888888"/>
            </a:solidFill>
            <a:prstDash val="dash"/>
            <a:round/>
            <a:headEnd type="none" w="med" len="med"/>
            <a:tailEnd type="triangle" w="med" len="med"/>
          </a:ln>
        </p:spPr>
      </p:cxnSp>
      <p:cxnSp>
        <p:nvCxnSpPr>
          <p:cNvPr id="600" name="Google Shape;600;p53"/>
          <p:cNvCxnSpPr>
            <a:stCxn id="597" idx="2"/>
            <a:endCxn id="586" idx="7"/>
          </p:cNvCxnSpPr>
          <p:nvPr/>
        </p:nvCxnSpPr>
        <p:spPr>
          <a:xfrm flipH="1">
            <a:off x="6542225" y="1690710"/>
            <a:ext cx="1329600" cy="751800"/>
          </a:xfrm>
          <a:prstGeom prst="straightConnector1">
            <a:avLst/>
          </a:prstGeom>
          <a:noFill/>
          <a:ln w="28575" cap="flat" cmpd="sng">
            <a:solidFill>
              <a:srgbClr val="888888"/>
            </a:solidFill>
            <a:prstDash val="dash"/>
            <a:round/>
            <a:headEnd type="none" w="med" len="med"/>
            <a:tailEnd type="triangle" w="med" len="med"/>
          </a:ln>
        </p:spPr>
      </p:cxnSp>
      <p:cxnSp>
        <p:nvCxnSpPr>
          <p:cNvPr id="601" name="Google Shape;601;p53"/>
          <p:cNvCxnSpPr>
            <a:stCxn id="597" idx="2"/>
            <a:endCxn id="587" idx="0"/>
          </p:cNvCxnSpPr>
          <p:nvPr/>
        </p:nvCxnSpPr>
        <p:spPr>
          <a:xfrm>
            <a:off x="7871825" y="1690710"/>
            <a:ext cx="57600" cy="658200"/>
          </a:xfrm>
          <a:prstGeom prst="straightConnector1">
            <a:avLst/>
          </a:prstGeom>
          <a:noFill/>
          <a:ln w="28575" cap="flat" cmpd="sng">
            <a:solidFill>
              <a:srgbClr val="888888"/>
            </a:solidFill>
            <a:prstDash val="dash"/>
            <a:round/>
            <a:headEnd type="none" w="med" len="med"/>
            <a:tailEnd type="triangle" w="med" len="med"/>
          </a:ln>
        </p:spPr>
      </p:cxnSp>
      <p:sp>
        <p:nvSpPr>
          <p:cNvPr id="602" name="Google Shape;602;p53"/>
          <p:cNvSpPr/>
          <p:nvPr/>
        </p:nvSpPr>
        <p:spPr>
          <a:xfrm>
            <a:off x="5173925" y="5112322"/>
            <a:ext cx="2166000" cy="10599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2800">
                <a:latin typeface="Calibri"/>
                <a:ea typeface="Calibri"/>
                <a:cs typeface="Calibri"/>
                <a:sym typeface="Calibri"/>
              </a:rPr>
              <a:t>Observed variables</a:t>
            </a:r>
            <a:endParaRPr sz="2800" i="0" u="none" strike="noStrike" cap="none">
              <a:solidFill>
                <a:srgbClr val="000000"/>
              </a:solidFill>
              <a:latin typeface="Calibri"/>
              <a:ea typeface="Calibri"/>
              <a:cs typeface="Calibri"/>
              <a:sym typeface="Calibri"/>
            </a:endParaRPr>
          </a:p>
        </p:txBody>
      </p:sp>
      <p:cxnSp>
        <p:nvCxnSpPr>
          <p:cNvPr id="603" name="Google Shape;603;p53"/>
          <p:cNvCxnSpPr>
            <a:stCxn id="602" idx="0"/>
            <a:endCxn id="591" idx="5"/>
          </p:cNvCxnSpPr>
          <p:nvPr/>
        </p:nvCxnSpPr>
        <p:spPr>
          <a:xfrm rot="10800000">
            <a:off x="4831025" y="4151722"/>
            <a:ext cx="1425900" cy="960600"/>
          </a:xfrm>
          <a:prstGeom prst="straightConnector1">
            <a:avLst/>
          </a:prstGeom>
          <a:noFill/>
          <a:ln w="28575" cap="flat" cmpd="sng">
            <a:solidFill>
              <a:srgbClr val="888888"/>
            </a:solidFill>
            <a:prstDash val="dash"/>
            <a:round/>
            <a:headEnd type="none" w="med" len="med"/>
            <a:tailEnd type="triangle" w="med" len="med"/>
          </a:ln>
        </p:spPr>
      </p:cxnSp>
      <p:cxnSp>
        <p:nvCxnSpPr>
          <p:cNvPr id="604" name="Google Shape;604;p53"/>
          <p:cNvCxnSpPr>
            <a:stCxn id="602" idx="0"/>
            <a:endCxn id="592" idx="4"/>
          </p:cNvCxnSpPr>
          <p:nvPr/>
        </p:nvCxnSpPr>
        <p:spPr>
          <a:xfrm rot="10800000" flipH="1">
            <a:off x="6256925" y="4245322"/>
            <a:ext cx="58800" cy="867000"/>
          </a:xfrm>
          <a:prstGeom prst="straightConnector1">
            <a:avLst/>
          </a:prstGeom>
          <a:noFill/>
          <a:ln w="28575" cap="flat" cmpd="sng">
            <a:solidFill>
              <a:srgbClr val="888888"/>
            </a:solidFill>
            <a:prstDash val="dash"/>
            <a:round/>
            <a:headEnd type="none" w="med" len="med"/>
            <a:tailEnd type="triangle" w="med" len="med"/>
          </a:ln>
        </p:spPr>
      </p:cxnSp>
      <p:cxnSp>
        <p:nvCxnSpPr>
          <p:cNvPr id="605" name="Google Shape;605;p53"/>
          <p:cNvCxnSpPr>
            <a:stCxn id="602" idx="0"/>
            <a:endCxn id="593" idx="4"/>
          </p:cNvCxnSpPr>
          <p:nvPr/>
        </p:nvCxnSpPr>
        <p:spPr>
          <a:xfrm rot="10800000" flipH="1">
            <a:off x="6256925" y="4245322"/>
            <a:ext cx="1672500" cy="867000"/>
          </a:xfrm>
          <a:prstGeom prst="straightConnector1">
            <a:avLst/>
          </a:prstGeom>
          <a:noFill/>
          <a:ln w="28575" cap="flat" cmpd="sng">
            <a:solidFill>
              <a:srgbClr val="888888"/>
            </a:solidFill>
            <a:prstDash val="dash"/>
            <a:round/>
            <a:headEnd type="none" w="med" len="med"/>
            <a:tailEnd type="triangle" w="med" len="med"/>
          </a:ln>
        </p:spPr>
      </p:cxnSp>
      <p:sp>
        <p:nvSpPr>
          <p:cNvPr id="606" name="Google Shape;606;p53"/>
          <p:cNvSpPr txBox="1">
            <a:spLocks noGrp="1"/>
          </p:cNvSpPr>
          <p:nvPr>
            <p:ph type="sldNum" idx="12"/>
          </p:nvPr>
        </p:nvSpPr>
        <p:spPr>
          <a:xfrm>
            <a:off x="11298195" y="617558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371</a:t>
            </a:fld>
            <a:endParaRPr/>
          </a:p>
        </p:txBody>
      </p:sp>
    </p:spTree>
    <p:extLst>
      <p:ext uri="{BB962C8B-B14F-4D97-AF65-F5344CB8AC3E}">
        <p14:creationId xmlns:p14="http://schemas.microsoft.com/office/powerpoint/2010/main" val="23929727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8"/>
                                        </p:tgtEl>
                                        <p:attrNameLst>
                                          <p:attrName>style.visibility</p:attrName>
                                        </p:attrNameLst>
                                      </p:cBhvr>
                                      <p:to>
                                        <p:strVal val="visible"/>
                                      </p:to>
                                    </p:set>
                                    <p:animEffect transition="in" filter="fade">
                                      <p:cBhvr>
                                        <p:cTn id="7" dur="1000"/>
                                        <p:tgtEl>
                                          <p:spTgt spid="598"/>
                                        </p:tgtEl>
                                      </p:cBhvr>
                                    </p:animEffect>
                                  </p:childTnLst>
                                </p:cTn>
                              </p:par>
                              <p:par>
                                <p:cTn id="8" presetID="10" presetClass="entr" presetSubtype="0" fill="hold" nodeType="withEffect">
                                  <p:stCondLst>
                                    <p:cond delay="0"/>
                                  </p:stCondLst>
                                  <p:childTnLst>
                                    <p:set>
                                      <p:cBhvr>
                                        <p:cTn id="9" dur="1" fill="hold">
                                          <p:stCondLst>
                                            <p:cond delay="0"/>
                                          </p:stCondLst>
                                        </p:cTn>
                                        <p:tgtEl>
                                          <p:spTgt spid="599"/>
                                        </p:tgtEl>
                                        <p:attrNameLst>
                                          <p:attrName>style.visibility</p:attrName>
                                        </p:attrNameLst>
                                      </p:cBhvr>
                                      <p:to>
                                        <p:strVal val="visible"/>
                                      </p:to>
                                    </p:set>
                                    <p:animEffect transition="in" filter="fade">
                                      <p:cBhvr>
                                        <p:cTn id="10" dur="1000"/>
                                        <p:tgtEl>
                                          <p:spTgt spid="599"/>
                                        </p:tgtEl>
                                      </p:cBhvr>
                                    </p:animEffect>
                                  </p:childTnLst>
                                </p:cTn>
                              </p:par>
                              <p:par>
                                <p:cTn id="11" presetID="10" presetClass="entr" presetSubtype="0" fill="hold" nodeType="withEffect">
                                  <p:stCondLst>
                                    <p:cond delay="0"/>
                                  </p:stCondLst>
                                  <p:childTnLst>
                                    <p:set>
                                      <p:cBhvr>
                                        <p:cTn id="12" dur="1" fill="hold">
                                          <p:stCondLst>
                                            <p:cond delay="0"/>
                                          </p:stCondLst>
                                        </p:cTn>
                                        <p:tgtEl>
                                          <p:spTgt spid="600"/>
                                        </p:tgtEl>
                                        <p:attrNameLst>
                                          <p:attrName>style.visibility</p:attrName>
                                        </p:attrNameLst>
                                      </p:cBhvr>
                                      <p:to>
                                        <p:strVal val="visible"/>
                                      </p:to>
                                    </p:set>
                                    <p:animEffect transition="in" filter="fade">
                                      <p:cBhvr>
                                        <p:cTn id="13" dur="1000"/>
                                        <p:tgtEl>
                                          <p:spTgt spid="600"/>
                                        </p:tgtEl>
                                      </p:cBhvr>
                                    </p:animEffect>
                                  </p:childTnLst>
                                </p:cTn>
                              </p:par>
                              <p:par>
                                <p:cTn id="14" presetID="10" presetClass="entr" presetSubtype="0" fill="hold" nodeType="withEffect">
                                  <p:stCondLst>
                                    <p:cond delay="0"/>
                                  </p:stCondLst>
                                  <p:childTnLst>
                                    <p:set>
                                      <p:cBhvr>
                                        <p:cTn id="15" dur="1" fill="hold">
                                          <p:stCondLst>
                                            <p:cond delay="0"/>
                                          </p:stCondLst>
                                        </p:cTn>
                                        <p:tgtEl>
                                          <p:spTgt spid="601"/>
                                        </p:tgtEl>
                                        <p:attrNameLst>
                                          <p:attrName>style.visibility</p:attrName>
                                        </p:attrNameLst>
                                      </p:cBhvr>
                                      <p:to>
                                        <p:strVal val="visible"/>
                                      </p:to>
                                    </p:set>
                                    <p:animEffect transition="in" filter="fade">
                                      <p:cBhvr>
                                        <p:cTn id="16" dur="1000"/>
                                        <p:tgtEl>
                                          <p:spTgt spid="601"/>
                                        </p:tgtEl>
                                      </p:cBhvr>
                                    </p:animEffect>
                                  </p:childTnLst>
                                </p:cTn>
                              </p:par>
                              <p:par>
                                <p:cTn id="17" presetID="10" presetClass="entr" presetSubtype="0" fill="hold" nodeType="withEffect">
                                  <p:stCondLst>
                                    <p:cond delay="0"/>
                                  </p:stCondLst>
                                  <p:childTnLst>
                                    <p:set>
                                      <p:cBhvr>
                                        <p:cTn id="18" dur="1" fill="hold">
                                          <p:stCondLst>
                                            <p:cond delay="0"/>
                                          </p:stCondLst>
                                        </p:cTn>
                                        <p:tgtEl>
                                          <p:spTgt spid="597"/>
                                        </p:tgtEl>
                                        <p:attrNameLst>
                                          <p:attrName>style.visibility</p:attrName>
                                        </p:attrNameLst>
                                      </p:cBhvr>
                                      <p:to>
                                        <p:strVal val="visible"/>
                                      </p:to>
                                    </p:set>
                                    <p:animEffect transition="in" filter="fade">
                                      <p:cBhvr>
                                        <p:cTn id="19" dur="1000"/>
                                        <p:tgtEl>
                                          <p:spTgt spid="59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03"/>
                                        </p:tgtEl>
                                        <p:attrNameLst>
                                          <p:attrName>style.visibility</p:attrName>
                                        </p:attrNameLst>
                                      </p:cBhvr>
                                      <p:to>
                                        <p:strVal val="visible"/>
                                      </p:to>
                                    </p:set>
                                    <p:animEffect transition="in" filter="fade">
                                      <p:cBhvr>
                                        <p:cTn id="24" dur="1000"/>
                                        <p:tgtEl>
                                          <p:spTgt spid="603"/>
                                        </p:tgtEl>
                                      </p:cBhvr>
                                    </p:animEffect>
                                  </p:childTnLst>
                                </p:cTn>
                              </p:par>
                              <p:par>
                                <p:cTn id="25" presetID="10" presetClass="entr" presetSubtype="0" fill="hold" nodeType="withEffect">
                                  <p:stCondLst>
                                    <p:cond delay="0"/>
                                  </p:stCondLst>
                                  <p:childTnLst>
                                    <p:set>
                                      <p:cBhvr>
                                        <p:cTn id="26" dur="1" fill="hold">
                                          <p:stCondLst>
                                            <p:cond delay="0"/>
                                          </p:stCondLst>
                                        </p:cTn>
                                        <p:tgtEl>
                                          <p:spTgt spid="604"/>
                                        </p:tgtEl>
                                        <p:attrNameLst>
                                          <p:attrName>style.visibility</p:attrName>
                                        </p:attrNameLst>
                                      </p:cBhvr>
                                      <p:to>
                                        <p:strVal val="visible"/>
                                      </p:to>
                                    </p:set>
                                    <p:animEffect transition="in" filter="fade">
                                      <p:cBhvr>
                                        <p:cTn id="27" dur="1000"/>
                                        <p:tgtEl>
                                          <p:spTgt spid="604"/>
                                        </p:tgtEl>
                                      </p:cBhvr>
                                    </p:animEffect>
                                  </p:childTnLst>
                                </p:cTn>
                              </p:par>
                              <p:par>
                                <p:cTn id="28" presetID="10" presetClass="entr" presetSubtype="0" fill="hold" nodeType="withEffect">
                                  <p:stCondLst>
                                    <p:cond delay="0"/>
                                  </p:stCondLst>
                                  <p:childTnLst>
                                    <p:set>
                                      <p:cBhvr>
                                        <p:cTn id="29" dur="1" fill="hold">
                                          <p:stCondLst>
                                            <p:cond delay="0"/>
                                          </p:stCondLst>
                                        </p:cTn>
                                        <p:tgtEl>
                                          <p:spTgt spid="605"/>
                                        </p:tgtEl>
                                        <p:attrNameLst>
                                          <p:attrName>style.visibility</p:attrName>
                                        </p:attrNameLst>
                                      </p:cBhvr>
                                      <p:to>
                                        <p:strVal val="visible"/>
                                      </p:to>
                                    </p:set>
                                    <p:animEffect transition="in" filter="fade">
                                      <p:cBhvr>
                                        <p:cTn id="30" dur="1000"/>
                                        <p:tgtEl>
                                          <p:spTgt spid="605"/>
                                        </p:tgtEl>
                                      </p:cBhvr>
                                    </p:animEffect>
                                  </p:childTnLst>
                                </p:cTn>
                              </p:par>
                              <p:par>
                                <p:cTn id="31" presetID="10" presetClass="entr" presetSubtype="0" fill="hold" nodeType="withEffect">
                                  <p:stCondLst>
                                    <p:cond delay="0"/>
                                  </p:stCondLst>
                                  <p:childTnLst>
                                    <p:set>
                                      <p:cBhvr>
                                        <p:cTn id="32" dur="1" fill="hold">
                                          <p:stCondLst>
                                            <p:cond delay="0"/>
                                          </p:stCondLst>
                                        </p:cTn>
                                        <p:tgtEl>
                                          <p:spTgt spid="602"/>
                                        </p:tgtEl>
                                        <p:attrNameLst>
                                          <p:attrName>style.visibility</p:attrName>
                                        </p:attrNameLst>
                                      </p:cBhvr>
                                      <p:to>
                                        <p:strVal val="visible"/>
                                      </p:to>
                                    </p:set>
                                    <p:animEffect transition="in" filter="fade">
                                      <p:cBhvr>
                                        <p:cTn id="33" dur="1000"/>
                                        <p:tgtEl>
                                          <p:spTgt spid="6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5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Probabilistic Context-Free Grammar</a:t>
            </a:r>
            <a:endParaRPr sz="4400" b="0" i="0" u="none" strike="noStrike" cap="none">
              <a:solidFill>
                <a:srgbClr val="75114A"/>
              </a:solidFill>
              <a:latin typeface="Calibri"/>
              <a:ea typeface="Calibri"/>
              <a:cs typeface="Calibri"/>
              <a:sym typeface="Calibri"/>
            </a:endParaRPr>
          </a:p>
        </p:txBody>
      </p:sp>
      <p:sp>
        <p:nvSpPr>
          <p:cNvPr id="613" name="Google Shape;613;p54"/>
          <p:cNvSpPr/>
          <p:nvPr/>
        </p:nvSpPr>
        <p:spPr>
          <a:xfrm>
            <a:off x="3026875" y="4322524"/>
            <a:ext cx="639900" cy="6399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dk1"/>
                </a:solidFill>
                <a:latin typeface="Ubuntu"/>
                <a:ea typeface="Ubuntu"/>
                <a:cs typeface="Ubuntu"/>
                <a:sym typeface="Ubuntu"/>
              </a:rPr>
              <a:t>x</a:t>
            </a:r>
            <a:r>
              <a:rPr lang="en-US" sz="1800" b="0" i="0" u="none" strike="noStrike" cap="none" baseline="-25000">
                <a:solidFill>
                  <a:schemeClr val="dk1"/>
                </a:solidFill>
                <a:latin typeface="Ubuntu"/>
                <a:ea typeface="Ubuntu"/>
                <a:cs typeface="Ubuntu"/>
                <a:sym typeface="Ubuntu"/>
              </a:rPr>
              <a:t>1</a:t>
            </a:r>
            <a:endParaRPr sz="1400" b="0" i="0" u="none" strike="noStrike" cap="none">
              <a:solidFill>
                <a:srgbClr val="000000"/>
              </a:solidFill>
              <a:latin typeface="Arial"/>
              <a:ea typeface="Arial"/>
              <a:cs typeface="Arial"/>
              <a:sym typeface="Arial"/>
            </a:endParaRPr>
          </a:p>
        </p:txBody>
      </p:sp>
      <p:sp>
        <p:nvSpPr>
          <p:cNvPr id="614" name="Google Shape;614;p54"/>
          <p:cNvSpPr/>
          <p:nvPr/>
        </p:nvSpPr>
        <p:spPr>
          <a:xfrm>
            <a:off x="4169025" y="4322524"/>
            <a:ext cx="639900" cy="6399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dk1"/>
                </a:solidFill>
                <a:latin typeface="Ubuntu"/>
                <a:ea typeface="Ubuntu"/>
                <a:cs typeface="Ubuntu"/>
                <a:sym typeface="Ubuntu"/>
              </a:rPr>
              <a:t>x</a:t>
            </a:r>
            <a:r>
              <a:rPr lang="en-US" sz="1800" b="0" i="0" u="none" strike="noStrike" cap="none" baseline="-25000">
                <a:solidFill>
                  <a:schemeClr val="dk1"/>
                </a:solidFill>
                <a:latin typeface="Ubuntu"/>
                <a:ea typeface="Ubuntu"/>
                <a:cs typeface="Ubuntu"/>
                <a:sym typeface="Ubuntu"/>
              </a:rPr>
              <a:t>2</a:t>
            </a:r>
            <a:endParaRPr sz="1400" b="0" i="0" u="none" strike="noStrike" cap="none">
              <a:solidFill>
                <a:srgbClr val="000000"/>
              </a:solidFill>
              <a:latin typeface="Arial"/>
              <a:ea typeface="Arial"/>
              <a:cs typeface="Arial"/>
              <a:sym typeface="Arial"/>
            </a:endParaRPr>
          </a:p>
        </p:txBody>
      </p:sp>
      <p:sp>
        <p:nvSpPr>
          <p:cNvPr id="615" name="Google Shape;615;p54"/>
          <p:cNvSpPr/>
          <p:nvPr/>
        </p:nvSpPr>
        <p:spPr>
          <a:xfrm>
            <a:off x="5404925" y="4322524"/>
            <a:ext cx="639900" cy="6399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dk1"/>
                </a:solidFill>
                <a:latin typeface="Ubuntu"/>
                <a:ea typeface="Ubuntu"/>
                <a:cs typeface="Ubuntu"/>
                <a:sym typeface="Ubuntu"/>
              </a:rPr>
              <a:t>x</a:t>
            </a:r>
            <a:r>
              <a:rPr lang="en-US" sz="1800" b="0" i="0" u="none" strike="noStrike" cap="none" baseline="-25000">
                <a:solidFill>
                  <a:schemeClr val="dk1"/>
                </a:solidFill>
                <a:latin typeface="Ubuntu"/>
                <a:ea typeface="Ubuntu"/>
                <a:cs typeface="Ubuntu"/>
                <a:sym typeface="Ubuntu"/>
              </a:rPr>
              <a:t>3</a:t>
            </a:r>
            <a:endParaRPr sz="1800" b="0" i="0" u="none" strike="noStrike" cap="none" baseline="-25000">
              <a:solidFill>
                <a:schemeClr val="dk1"/>
              </a:solidFill>
              <a:latin typeface="Ubuntu"/>
              <a:ea typeface="Ubuntu"/>
              <a:cs typeface="Ubuntu"/>
              <a:sym typeface="Ubuntu"/>
            </a:endParaRPr>
          </a:p>
        </p:txBody>
      </p:sp>
      <p:sp>
        <p:nvSpPr>
          <p:cNvPr id="616" name="Google Shape;616;p54"/>
          <p:cNvSpPr/>
          <p:nvPr/>
        </p:nvSpPr>
        <p:spPr>
          <a:xfrm>
            <a:off x="4765025" y="3085349"/>
            <a:ext cx="639900" cy="639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dk1"/>
                </a:solidFill>
                <a:latin typeface="Ubuntu"/>
                <a:ea typeface="Ubuntu"/>
                <a:cs typeface="Ubuntu"/>
                <a:sym typeface="Ubuntu"/>
              </a:rPr>
              <a:t>y</a:t>
            </a:r>
            <a:r>
              <a:rPr lang="en-US" sz="1800" b="0" i="0" u="none" strike="noStrike" cap="none" baseline="-25000">
                <a:solidFill>
                  <a:schemeClr val="dk1"/>
                </a:solidFill>
                <a:latin typeface="Ubuntu"/>
                <a:ea typeface="Ubuntu"/>
                <a:cs typeface="Ubuntu"/>
                <a:sym typeface="Ubuntu"/>
              </a:rPr>
              <a:t>1</a:t>
            </a:r>
            <a:endParaRPr sz="1800" b="0" i="0" u="none" strike="noStrike" cap="none" baseline="-25000">
              <a:solidFill>
                <a:schemeClr val="dk1"/>
              </a:solidFill>
              <a:latin typeface="Ubuntu"/>
              <a:ea typeface="Ubuntu"/>
              <a:cs typeface="Ubuntu"/>
              <a:sym typeface="Ubuntu"/>
            </a:endParaRPr>
          </a:p>
        </p:txBody>
      </p:sp>
      <p:sp>
        <p:nvSpPr>
          <p:cNvPr id="617" name="Google Shape;617;p54"/>
          <p:cNvSpPr/>
          <p:nvPr/>
        </p:nvSpPr>
        <p:spPr>
          <a:xfrm>
            <a:off x="3953025" y="1844824"/>
            <a:ext cx="639900" cy="639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dk1"/>
                </a:solidFill>
                <a:latin typeface="Ubuntu"/>
                <a:ea typeface="Ubuntu"/>
                <a:cs typeface="Ubuntu"/>
                <a:sym typeface="Ubuntu"/>
              </a:rPr>
              <a:t>y</a:t>
            </a:r>
            <a:r>
              <a:rPr lang="en-US" sz="1800" b="0" i="0" u="none" strike="noStrike" cap="none" baseline="-25000">
                <a:solidFill>
                  <a:schemeClr val="dk1"/>
                </a:solidFill>
                <a:latin typeface="Ubuntu"/>
                <a:ea typeface="Ubuntu"/>
                <a:cs typeface="Ubuntu"/>
                <a:sym typeface="Ubuntu"/>
              </a:rPr>
              <a:t>0</a:t>
            </a:r>
            <a:endParaRPr sz="1800" b="0" i="0" u="none" strike="noStrike" cap="none" baseline="-25000">
              <a:solidFill>
                <a:schemeClr val="dk1"/>
              </a:solidFill>
              <a:latin typeface="Ubuntu"/>
              <a:ea typeface="Ubuntu"/>
              <a:cs typeface="Ubuntu"/>
              <a:sym typeface="Ubuntu"/>
            </a:endParaRPr>
          </a:p>
        </p:txBody>
      </p:sp>
      <p:cxnSp>
        <p:nvCxnSpPr>
          <p:cNvPr id="618" name="Google Shape;618;p54"/>
          <p:cNvCxnSpPr>
            <a:stCxn id="613" idx="0"/>
            <a:endCxn id="617" idx="4"/>
          </p:cNvCxnSpPr>
          <p:nvPr/>
        </p:nvCxnSpPr>
        <p:spPr>
          <a:xfrm rot="10800000" flipH="1">
            <a:off x="3346825" y="2484724"/>
            <a:ext cx="926100" cy="1837800"/>
          </a:xfrm>
          <a:prstGeom prst="straightConnector1">
            <a:avLst/>
          </a:prstGeom>
          <a:noFill/>
          <a:ln w="28575" cap="flat" cmpd="sng">
            <a:solidFill>
              <a:schemeClr val="dk2"/>
            </a:solidFill>
            <a:prstDash val="solid"/>
            <a:round/>
            <a:headEnd type="none" w="sm" len="sm"/>
            <a:tailEnd type="triangle" w="med" len="med"/>
          </a:ln>
        </p:spPr>
      </p:cxnSp>
      <p:cxnSp>
        <p:nvCxnSpPr>
          <p:cNvPr id="619" name="Google Shape;619;p54"/>
          <p:cNvCxnSpPr>
            <a:stCxn id="614" idx="0"/>
            <a:endCxn id="616" idx="3"/>
          </p:cNvCxnSpPr>
          <p:nvPr/>
        </p:nvCxnSpPr>
        <p:spPr>
          <a:xfrm rot="10800000" flipH="1">
            <a:off x="4488975" y="3631624"/>
            <a:ext cx="369900" cy="690900"/>
          </a:xfrm>
          <a:prstGeom prst="straightConnector1">
            <a:avLst/>
          </a:prstGeom>
          <a:noFill/>
          <a:ln w="28575" cap="flat" cmpd="sng">
            <a:solidFill>
              <a:schemeClr val="dk2"/>
            </a:solidFill>
            <a:prstDash val="solid"/>
            <a:round/>
            <a:headEnd type="none" w="sm" len="sm"/>
            <a:tailEnd type="triangle" w="med" len="med"/>
          </a:ln>
        </p:spPr>
      </p:cxnSp>
      <p:cxnSp>
        <p:nvCxnSpPr>
          <p:cNvPr id="620" name="Google Shape;620;p54"/>
          <p:cNvCxnSpPr>
            <a:stCxn id="615" idx="0"/>
            <a:endCxn id="616" idx="5"/>
          </p:cNvCxnSpPr>
          <p:nvPr/>
        </p:nvCxnSpPr>
        <p:spPr>
          <a:xfrm rot="10800000">
            <a:off x="5311175" y="3631624"/>
            <a:ext cx="413700" cy="690900"/>
          </a:xfrm>
          <a:prstGeom prst="straightConnector1">
            <a:avLst/>
          </a:prstGeom>
          <a:noFill/>
          <a:ln w="28575" cap="flat" cmpd="sng">
            <a:solidFill>
              <a:schemeClr val="dk2"/>
            </a:solidFill>
            <a:prstDash val="solid"/>
            <a:round/>
            <a:headEnd type="none" w="sm" len="sm"/>
            <a:tailEnd type="triangle" w="med" len="med"/>
          </a:ln>
        </p:spPr>
      </p:cxnSp>
      <p:cxnSp>
        <p:nvCxnSpPr>
          <p:cNvPr id="621" name="Google Shape;621;p54"/>
          <p:cNvCxnSpPr>
            <a:stCxn id="616" idx="1"/>
            <a:endCxn id="617" idx="4"/>
          </p:cNvCxnSpPr>
          <p:nvPr/>
        </p:nvCxnSpPr>
        <p:spPr>
          <a:xfrm rot="10800000">
            <a:off x="4272836" y="2484860"/>
            <a:ext cx="585900" cy="694200"/>
          </a:xfrm>
          <a:prstGeom prst="straightConnector1">
            <a:avLst/>
          </a:prstGeom>
          <a:noFill/>
          <a:ln w="28575" cap="flat" cmpd="sng">
            <a:solidFill>
              <a:schemeClr val="dk2"/>
            </a:solidFill>
            <a:prstDash val="solid"/>
            <a:round/>
            <a:headEnd type="none" w="sm" len="sm"/>
            <a:tailEnd type="triangle" w="med" len="med"/>
          </a:ln>
        </p:spPr>
      </p:cxnSp>
      <p:sp>
        <p:nvSpPr>
          <p:cNvPr id="622" name="Google Shape;622;p54"/>
          <p:cNvSpPr/>
          <p:nvPr/>
        </p:nvSpPr>
        <p:spPr>
          <a:xfrm>
            <a:off x="4858725" y="2421087"/>
            <a:ext cx="1870500" cy="3651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Ubuntu"/>
                <a:ea typeface="Ubuntu"/>
                <a:cs typeface="Ubuntu"/>
                <a:sym typeface="Ubuntu"/>
              </a:rPr>
              <a:t>p(y</a:t>
            </a:r>
            <a:r>
              <a:rPr lang="en-US" sz="1800" b="0" i="0" u="none" strike="noStrike" cap="none" baseline="-25000">
                <a:solidFill>
                  <a:srgbClr val="000000"/>
                </a:solidFill>
                <a:latin typeface="Ubuntu"/>
                <a:ea typeface="Ubuntu"/>
                <a:cs typeface="Ubuntu"/>
                <a:sym typeface="Ubuntu"/>
              </a:rPr>
              <a:t>0</a:t>
            </a:r>
            <a:r>
              <a:rPr lang="en-US" sz="1800" b="0" i="0" u="none" strike="noStrike" cap="none">
                <a:solidFill>
                  <a:srgbClr val="000000"/>
                </a:solidFill>
                <a:latin typeface="Ubuntu"/>
                <a:ea typeface="Ubuntu"/>
                <a:cs typeface="Ubuntu"/>
                <a:sym typeface="Ubuntu"/>
              </a:rPr>
              <a:t>|y</a:t>
            </a:r>
            <a:r>
              <a:rPr lang="en-US" sz="1800" b="0" i="0" u="none" strike="noStrike" cap="none" baseline="-25000">
                <a:solidFill>
                  <a:srgbClr val="000000"/>
                </a:solidFill>
                <a:latin typeface="Ubuntu"/>
                <a:ea typeface="Ubuntu"/>
                <a:cs typeface="Ubuntu"/>
                <a:sym typeface="Ubuntu"/>
              </a:rPr>
              <a:t>1</a:t>
            </a:r>
            <a:r>
              <a:rPr lang="en-US" sz="1800" b="0" i="0" u="none" strike="noStrike" cap="none">
                <a:solidFill>
                  <a:srgbClr val="000000"/>
                </a:solidFill>
                <a:latin typeface="Ubuntu"/>
                <a:ea typeface="Ubuntu"/>
                <a:cs typeface="Ubuntu"/>
                <a:sym typeface="Ubuntu"/>
              </a:rPr>
              <a:t>,x</a:t>
            </a:r>
            <a:r>
              <a:rPr lang="en-US" sz="1800" b="0" i="0" u="none" strike="noStrike" cap="none" baseline="-25000">
                <a:solidFill>
                  <a:srgbClr val="000000"/>
                </a:solidFill>
                <a:latin typeface="Ubuntu"/>
                <a:ea typeface="Ubuntu"/>
                <a:cs typeface="Ubuntu"/>
                <a:sym typeface="Ubuntu"/>
              </a:rPr>
              <a:t>1</a:t>
            </a:r>
            <a:r>
              <a:rPr lang="en-US" sz="1800" b="0" i="0" u="none" strike="noStrike" cap="none">
                <a:solidFill>
                  <a:srgbClr val="000000"/>
                </a:solidFill>
                <a:latin typeface="Ubuntu"/>
                <a:ea typeface="Ubuntu"/>
                <a:cs typeface="Ubuntu"/>
                <a:sym typeface="Ubuntu"/>
              </a:rPr>
              <a:t>)</a:t>
            </a:r>
            <a:endParaRPr sz="1800" b="0" i="0" u="none" strike="noStrike" cap="none">
              <a:solidFill>
                <a:srgbClr val="000000"/>
              </a:solidFill>
              <a:latin typeface="Ubuntu"/>
              <a:ea typeface="Ubuntu"/>
              <a:cs typeface="Ubuntu"/>
              <a:sym typeface="Ubuntu"/>
            </a:endParaRPr>
          </a:p>
        </p:txBody>
      </p:sp>
      <p:sp>
        <p:nvSpPr>
          <p:cNvPr id="623" name="Google Shape;623;p54"/>
          <p:cNvSpPr/>
          <p:nvPr/>
        </p:nvSpPr>
        <p:spPr>
          <a:xfrm>
            <a:off x="5819675" y="3794512"/>
            <a:ext cx="1870500" cy="3651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Ubuntu"/>
                <a:ea typeface="Ubuntu"/>
                <a:cs typeface="Ubuntu"/>
                <a:sym typeface="Ubuntu"/>
              </a:rPr>
              <a:t>p(y</a:t>
            </a:r>
            <a:r>
              <a:rPr lang="en-US" sz="1800" b="0" i="0" u="none" strike="noStrike" cap="none" baseline="-25000">
                <a:solidFill>
                  <a:srgbClr val="000000"/>
                </a:solidFill>
                <a:latin typeface="Ubuntu"/>
                <a:ea typeface="Ubuntu"/>
                <a:cs typeface="Ubuntu"/>
                <a:sym typeface="Ubuntu"/>
              </a:rPr>
              <a:t>1</a:t>
            </a:r>
            <a:r>
              <a:rPr lang="en-US" sz="1800" b="0" i="0" u="none" strike="noStrike" cap="none">
                <a:solidFill>
                  <a:srgbClr val="000000"/>
                </a:solidFill>
                <a:latin typeface="Ubuntu"/>
                <a:ea typeface="Ubuntu"/>
                <a:cs typeface="Ubuntu"/>
                <a:sym typeface="Ubuntu"/>
              </a:rPr>
              <a:t>|x</a:t>
            </a:r>
            <a:r>
              <a:rPr lang="en-US" sz="1800" b="0" i="0" u="none" strike="noStrike" cap="none" baseline="-25000">
                <a:solidFill>
                  <a:srgbClr val="000000"/>
                </a:solidFill>
                <a:latin typeface="Ubuntu"/>
                <a:ea typeface="Ubuntu"/>
                <a:cs typeface="Ubuntu"/>
                <a:sym typeface="Ubuntu"/>
              </a:rPr>
              <a:t>2</a:t>
            </a:r>
            <a:r>
              <a:rPr lang="en-US" sz="1800" b="0" i="0" u="none" strike="noStrike" cap="none">
                <a:solidFill>
                  <a:srgbClr val="000000"/>
                </a:solidFill>
                <a:latin typeface="Ubuntu"/>
                <a:ea typeface="Ubuntu"/>
                <a:cs typeface="Ubuntu"/>
                <a:sym typeface="Ubuntu"/>
              </a:rPr>
              <a:t>,x</a:t>
            </a:r>
            <a:r>
              <a:rPr lang="en-US" sz="1800" b="0" i="0" u="none" strike="noStrike" cap="none" baseline="-25000">
                <a:solidFill>
                  <a:srgbClr val="000000"/>
                </a:solidFill>
                <a:latin typeface="Ubuntu"/>
                <a:ea typeface="Ubuntu"/>
                <a:cs typeface="Ubuntu"/>
                <a:sym typeface="Ubuntu"/>
              </a:rPr>
              <a:t>3</a:t>
            </a:r>
            <a:r>
              <a:rPr lang="en-US" sz="1800" b="0" i="0" u="none" strike="noStrike" cap="none">
                <a:solidFill>
                  <a:srgbClr val="000000"/>
                </a:solidFill>
                <a:latin typeface="Ubuntu"/>
                <a:ea typeface="Ubuntu"/>
                <a:cs typeface="Ubuntu"/>
                <a:sym typeface="Ubuntu"/>
              </a:rPr>
              <a:t>)</a:t>
            </a:r>
            <a:endParaRPr sz="1800" b="0" i="0" u="none" strike="noStrike" cap="none">
              <a:solidFill>
                <a:srgbClr val="000000"/>
              </a:solidFill>
              <a:latin typeface="Ubuntu"/>
              <a:ea typeface="Ubuntu"/>
              <a:cs typeface="Ubuntu"/>
              <a:sym typeface="Ubuntu"/>
            </a:endParaRPr>
          </a:p>
        </p:txBody>
      </p:sp>
      <p:sp>
        <p:nvSpPr>
          <p:cNvPr id="624" name="Google Shape;624;p54"/>
          <p:cNvSpPr txBox="1">
            <a:spLocks noGrp="1"/>
          </p:cNvSpPr>
          <p:nvPr>
            <p:ph type="sldNum" idx="12"/>
          </p:nvPr>
        </p:nvSpPr>
        <p:spPr>
          <a:xfrm>
            <a:off x="11298195" y="617558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372</a:t>
            </a:fld>
            <a:endParaRPr/>
          </a:p>
        </p:txBody>
      </p:sp>
    </p:spTree>
    <p:extLst>
      <p:ext uri="{BB962C8B-B14F-4D97-AF65-F5344CB8AC3E}">
        <p14:creationId xmlns:p14="http://schemas.microsoft.com/office/powerpoint/2010/main" val="28820839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55"/>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Problems for Probabilistic Graphical Models</a:t>
            </a:r>
            <a:endParaRPr sz="4400" b="0" i="0" u="none" strike="noStrike" cap="none">
              <a:solidFill>
                <a:srgbClr val="75114A"/>
              </a:solidFill>
              <a:latin typeface="Calibri"/>
              <a:ea typeface="Calibri"/>
              <a:cs typeface="Calibri"/>
              <a:sym typeface="Calibri"/>
            </a:endParaRPr>
          </a:p>
        </p:txBody>
      </p:sp>
      <p:sp>
        <p:nvSpPr>
          <p:cNvPr id="631" name="Google Shape;631;p55"/>
          <p:cNvSpPr txBox="1">
            <a:spLocks noGrp="1"/>
          </p:cNvSpPr>
          <p:nvPr>
            <p:ph type="body" idx="1"/>
          </p:nvPr>
        </p:nvSpPr>
        <p:spPr>
          <a:xfrm>
            <a:off x="838200" y="1749425"/>
            <a:ext cx="10515600" cy="3813300"/>
          </a:xfrm>
          <a:prstGeom prst="rect">
            <a:avLst/>
          </a:prstGeom>
          <a:noFill/>
          <a:ln>
            <a:noFill/>
          </a:ln>
        </p:spPr>
        <p:txBody>
          <a:bodyPr spcFirstLastPara="1" wrap="square" lIns="91425" tIns="91425" rIns="91425" bIns="91425" anchor="t" anchorCtr="0">
            <a:noAutofit/>
          </a:bodyPr>
          <a:lstStyle/>
          <a:p>
            <a:pPr marL="38100" marR="0" lvl="0" indent="0" algn="l" rtl="0">
              <a:lnSpc>
                <a:spcPct val="90000"/>
              </a:lnSpc>
              <a:spcBef>
                <a:spcPts val="400"/>
              </a:spcBef>
              <a:spcAft>
                <a:spcPts val="0"/>
              </a:spcAft>
              <a:buClr>
                <a:srgbClr val="3F3F3F"/>
              </a:buClr>
              <a:buSzPts val="3000"/>
              <a:buFont typeface="Arial"/>
              <a:buNone/>
            </a:pPr>
            <a:r>
              <a:rPr lang="en-US" sz="2400" b="0" i="0" u="none" strike="noStrike" cap="none">
                <a:solidFill>
                  <a:srgbClr val="3F3F3F"/>
                </a:solidFill>
                <a:latin typeface="Calibri"/>
                <a:ea typeface="Calibri"/>
                <a:cs typeface="Calibri"/>
                <a:sym typeface="Calibri"/>
              </a:rPr>
              <a:t>Probability of observed sequence</a:t>
            </a:r>
            <a:endParaRPr sz="2400" b="0" i="0" u="none" strike="noStrike" cap="none">
              <a:solidFill>
                <a:srgbClr val="3F3F3F"/>
              </a:solidFill>
              <a:latin typeface="Calibri"/>
              <a:ea typeface="Calibri"/>
              <a:cs typeface="Calibri"/>
              <a:sym typeface="Calibri"/>
            </a:endParaRPr>
          </a:p>
          <a:p>
            <a:pPr marL="952500" marR="0" lvl="2" indent="0" algn="l" rtl="0">
              <a:lnSpc>
                <a:spcPct val="90000"/>
              </a:lnSpc>
              <a:spcBef>
                <a:spcPts val="0"/>
              </a:spcBef>
              <a:spcAft>
                <a:spcPts val="0"/>
              </a:spcAft>
              <a:buClr>
                <a:srgbClr val="3F3F3F"/>
              </a:buClr>
              <a:buSzPts val="3000"/>
              <a:buFont typeface="Arial"/>
              <a:buNone/>
            </a:pPr>
            <a:r>
              <a:rPr lang="en-US" sz="2000" b="0" i="0" u="none" strike="noStrike" cap="none">
                <a:solidFill>
                  <a:srgbClr val="3F3F3F"/>
                </a:solidFill>
                <a:latin typeface="Calibri"/>
                <a:ea typeface="Calibri"/>
                <a:cs typeface="Calibri"/>
                <a:sym typeface="Calibri"/>
              </a:rPr>
              <a:t>p(X|μ) = Σ</a:t>
            </a:r>
            <a:r>
              <a:rPr lang="en-US" sz="2000" b="0" i="0" u="none" strike="noStrike" cap="none" baseline="-25000">
                <a:solidFill>
                  <a:srgbClr val="3F3F3F"/>
                </a:solidFill>
                <a:latin typeface="Calibri"/>
                <a:ea typeface="Calibri"/>
                <a:cs typeface="Calibri"/>
                <a:sym typeface="Calibri"/>
              </a:rPr>
              <a:t>Y</a:t>
            </a:r>
            <a:r>
              <a:rPr lang="en-US" sz="2000" b="0" i="0" u="none" strike="noStrike" cap="none">
                <a:solidFill>
                  <a:srgbClr val="3F3F3F"/>
                </a:solidFill>
                <a:latin typeface="Calibri"/>
                <a:ea typeface="Calibri"/>
                <a:cs typeface="Calibri"/>
                <a:sym typeface="Calibri"/>
              </a:rPr>
              <a:t> p(X,Y|μ)</a:t>
            </a:r>
            <a:endParaRPr sz="2000" b="0" i="0" u="none" strike="noStrike" cap="none">
              <a:solidFill>
                <a:srgbClr val="3F3F3F"/>
              </a:solidFill>
              <a:latin typeface="Calibri"/>
              <a:ea typeface="Calibri"/>
              <a:cs typeface="Calibri"/>
              <a:sym typeface="Calibri"/>
            </a:endParaRPr>
          </a:p>
          <a:p>
            <a:pPr marL="38100" marR="0" lvl="0" indent="0" algn="l" rtl="0">
              <a:lnSpc>
                <a:spcPct val="90000"/>
              </a:lnSpc>
              <a:spcBef>
                <a:spcPts val="0"/>
              </a:spcBef>
              <a:spcAft>
                <a:spcPts val="0"/>
              </a:spcAft>
              <a:buClr>
                <a:srgbClr val="3F3F3F"/>
              </a:buClr>
              <a:buSzPts val="3000"/>
              <a:buFont typeface="Arial"/>
              <a:buNone/>
            </a:pPr>
            <a:r>
              <a:rPr lang="en-US" sz="2400" b="0" i="0" u="none" strike="noStrike" cap="none">
                <a:solidFill>
                  <a:srgbClr val="3F3F3F"/>
                </a:solidFill>
                <a:latin typeface="Calibri"/>
                <a:ea typeface="Calibri"/>
                <a:cs typeface="Calibri"/>
                <a:sym typeface="Calibri"/>
              </a:rPr>
              <a:t>Most likely hidden state</a:t>
            </a:r>
            <a:endParaRPr sz="2400" b="0" i="0" u="none" strike="noStrike" cap="none">
              <a:solidFill>
                <a:srgbClr val="3F3F3F"/>
              </a:solidFill>
              <a:latin typeface="Calibri"/>
              <a:ea typeface="Calibri"/>
              <a:cs typeface="Calibri"/>
              <a:sym typeface="Calibri"/>
            </a:endParaRPr>
          </a:p>
          <a:p>
            <a:pPr marL="952500" marR="0" lvl="2" indent="0" algn="l" rtl="0">
              <a:lnSpc>
                <a:spcPct val="90000"/>
              </a:lnSpc>
              <a:spcBef>
                <a:spcPts val="0"/>
              </a:spcBef>
              <a:spcAft>
                <a:spcPts val="0"/>
              </a:spcAft>
              <a:buClr>
                <a:srgbClr val="3F3F3F"/>
              </a:buClr>
              <a:buSzPts val="3000"/>
              <a:buFont typeface="Arial"/>
              <a:buNone/>
            </a:pPr>
            <a:r>
              <a:rPr lang="en-US" sz="2000" b="0" i="0" u="none" strike="noStrike" cap="none">
                <a:solidFill>
                  <a:srgbClr val="3F3F3F"/>
                </a:solidFill>
                <a:latin typeface="Calibri"/>
                <a:ea typeface="Calibri"/>
                <a:cs typeface="Calibri"/>
                <a:sym typeface="Calibri"/>
              </a:rPr>
              <a:t>max</a:t>
            </a:r>
            <a:r>
              <a:rPr lang="en-US" sz="2000" b="0" i="0" u="none" strike="noStrike" cap="none" baseline="-25000">
                <a:solidFill>
                  <a:srgbClr val="3F3F3F"/>
                </a:solidFill>
                <a:latin typeface="Calibri"/>
                <a:ea typeface="Calibri"/>
                <a:cs typeface="Calibri"/>
                <a:sym typeface="Calibri"/>
              </a:rPr>
              <a:t>Y</a:t>
            </a:r>
            <a:r>
              <a:rPr lang="en-US" sz="2000" b="0" i="0" u="none" strike="noStrike" cap="none">
                <a:solidFill>
                  <a:srgbClr val="3F3F3F"/>
                </a:solidFill>
                <a:latin typeface="Calibri"/>
                <a:ea typeface="Calibri"/>
                <a:cs typeface="Calibri"/>
                <a:sym typeface="Calibri"/>
              </a:rPr>
              <a:t> p(X,Y|μ)</a:t>
            </a:r>
            <a:endParaRPr sz="2000" b="0" i="0" u="none" strike="noStrike" cap="none">
              <a:solidFill>
                <a:srgbClr val="3F3F3F"/>
              </a:solidFill>
              <a:latin typeface="Calibri"/>
              <a:ea typeface="Calibri"/>
              <a:cs typeface="Calibri"/>
              <a:sym typeface="Calibri"/>
            </a:endParaRPr>
          </a:p>
          <a:p>
            <a:pPr marL="38100" marR="0" lvl="0" indent="0" algn="l" rtl="0">
              <a:lnSpc>
                <a:spcPct val="90000"/>
              </a:lnSpc>
              <a:spcBef>
                <a:spcPts val="0"/>
              </a:spcBef>
              <a:spcAft>
                <a:spcPts val="0"/>
              </a:spcAft>
              <a:buClr>
                <a:srgbClr val="3F3F3F"/>
              </a:buClr>
              <a:buSzPts val="3000"/>
              <a:buFont typeface="Arial"/>
              <a:buNone/>
            </a:pPr>
            <a:endParaRPr sz="2400" b="0" i="0" u="none" strike="noStrike" cap="none">
              <a:solidFill>
                <a:srgbClr val="3F3F3F"/>
              </a:solidFill>
              <a:latin typeface="Calibri"/>
              <a:ea typeface="Calibri"/>
              <a:cs typeface="Calibri"/>
              <a:sym typeface="Calibri"/>
            </a:endParaRPr>
          </a:p>
          <a:p>
            <a:pPr marL="38100" marR="0" lvl="0" indent="0" algn="l" rtl="0">
              <a:lnSpc>
                <a:spcPct val="90000"/>
              </a:lnSpc>
              <a:spcBef>
                <a:spcPts val="0"/>
              </a:spcBef>
              <a:spcAft>
                <a:spcPts val="0"/>
              </a:spcAft>
              <a:buClr>
                <a:srgbClr val="3F3F3F"/>
              </a:buClr>
              <a:buSzPts val="3000"/>
              <a:buFont typeface="Arial"/>
              <a:buNone/>
            </a:pPr>
            <a:endParaRPr sz="2400" b="0" i="0" u="none" strike="noStrike" cap="none">
              <a:solidFill>
                <a:srgbClr val="3F3F3F"/>
              </a:solidFill>
              <a:latin typeface="Calibri"/>
              <a:ea typeface="Calibri"/>
              <a:cs typeface="Calibri"/>
              <a:sym typeface="Calibri"/>
            </a:endParaRPr>
          </a:p>
          <a:p>
            <a:pPr marL="38100" marR="0" lvl="0" indent="0" algn="l" rtl="0">
              <a:lnSpc>
                <a:spcPct val="90000"/>
              </a:lnSpc>
              <a:spcBef>
                <a:spcPts val="0"/>
              </a:spcBef>
              <a:spcAft>
                <a:spcPts val="0"/>
              </a:spcAft>
              <a:buClr>
                <a:srgbClr val="3F3F3F"/>
              </a:buClr>
              <a:buSzPts val="3000"/>
              <a:buFont typeface="Arial"/>
              <a:buNone/>
            </a:pPr>
            <a:r>
              <a:rPr lang="en-US" sz="2400" b="0" i="0" u="none" strike="noStrike" cap="none">
                <a:solidFill>
                  <a:srgbClr val="3F3F3F"/>
                </a:solidFill>
                <a:latin typeface="Calibri"/>
                <a:ea typeface="Calibri"/>
                <a:cs typeface="Calibri"/>
                <a:sym typeface="Calibri"/>
              </a:rPr>
              <a:t>Learning problem</a:t>
            </a:r>
            <a:endParaRPr sz="2400" b="0" i="0" u="none" strike="noStrike" cap="none">
              <a:solidFill>
                <a:srgbClr val="3F3F3F"/>
              </a:solidFill>
              <a:latin typeface="Calibri"/>
              <a:ea typeface="Calibri"/>
              <a:cs typeface="Calibri"/>
              <a:sym typeface="Calibri"/>
            </a:endParaRPr>
          </a:p>
          <a:p>
            <a:pPr marL="952500" marR="0" lvl="2" indent="0" algn="l" rtl="0">
              <a:lnSpc>
                <a:spcPct val="90000"/>
              </a:lnSpc>
              <a:spcBef>
                <a:spcPts val="0"/>
              </a:spcBef>
              <a:spcAft>
                <a:spcPts val="0"/>
              </a:spcAft>
              <a:buClr>
                <a:srgbClr val="3F3F3F"/>
              </a:buClr>
              <a:buSzPts val="3000"/>
              <a:buFont typeface="Arial"/>
              <a:buNone/>
            </a:pPr>
            <a:r>
              <a:rPr lang="en-US" sz="2000" b="0" i="0" u="none" strike="noStrike" cap="none">
                <a:solidFill>
                  <a:srgbClr val="3F3F3F"/>
                </a:solidFill>
                <a:latin typeface="Calibri"/>
                <a:ea typeface="Calibri"/>
                <a:cs typeface="Calibri"/>
                <a:sym typeface="Calibri"/>
              </a:rPr>
              <a:t>Supervised: max</a:t>
            </a:r>
            <a:r>
              <a:rPr lang="en-US" sz="2000" b="0" i="0" u="none" strike="noStrike" cap="none" baseline="-25000">
                <a:solidFill>
                  <a:srgbClr val="3F3F3F"/>
                </a:solidFill>
                <a:latin typeface="Calibri"/>
                <a:ea typeface="Calibri"/>
                <a:cs typeface="Calibri"/>
                <a:sym typeface="Calibri"/>
              </a:rPr>
              <a:t>μ</a:t>
            </a:r>
            <a:r>
              <a:rPr lang="en-US" sz="2000" b="0" i="0" u="none" strike="noStrike" cap="none">
                <a:solidFill>
                  <a:srgbClr val="3F3F3F"/>
                </a:solidFill>
                <a:latin typeface="Calibri"/>
                <a:ea typeface="Calibri"/>
                <a:cs typeface="Calibri"/>
                <a:sym typeface="Calibri"/>
              </a:rPr>
              <a:t> p(X,Y|μ)</a:t>
            </a:r>
            <a:endParaRPr sz="2000" b="0" i="0" u="none" strike="noStrike" cap="none">
              <a:solidFill>
                <a:srgbClr val="3F3F3F"/>
              </a:solidFill>
              <a:latin typeface="Calibri"/>
              <a:ea typeface="Calibri"/>
              <a:cs typeface="Calibri"/>
              <a:sym typeface="Calibri"/>
            </a:endParaRPr>
          </a:p>
          <a:p>
            <a:pPr marL="952500" marR="0" lvl="2" indent="0" algn="l" rtl="0">
              <a:lnSpc>
                <a:spcPct val="90000"/>
              </a:lnSpc>
              <a:spcBef>
                <a:spcPts val="0"/>
              </a:spcBef>
              <a:spcAft>
                <a:spcPts val="0"/>
              </a:spcAft>
              <a:buClr>
                <a:srgbClr val="3F3F3F"/>
              </a:buClr>
              <a:buSzPts val="3000"/>
              <a:buFont typeface="Arial"/>
              <a:buNone/>
            </a:pPr>
            <a:r>
              <a:rPr lang="en-US" sz="2000" b="0" i="0" u="none" strike="noStrike" cap="none">
                <a:solidFill>
                  <a:srgbClr val="3F3F3F"/>
                </a:solidFill>
                <a:latin typeface="Calibri"/>
                <a:ea typeface="Calibri"/>
                <a:cs typeface="Calibri"/>
                <a:sym typeface="Calibri"/>
              </a:rPr>
              <a:t>Unsupervised: max</a:t>
            </a:r>
            <a:r>
              <a:rPr lang="en-US" sz="2000" b="0" i="0" u="none" strike="noStrike" cap="none" baseline="-25000">
                <a:solidFill>
                  <a:srgbClr val="3F3F3F"/>
                </a:solidFill>
                <a:latin typeface="Calibri"/>
                <a:ea typeface="Calibri"/>
                <a:cs typeface="Calibri"/>
                <a:sym typeface="Calibri"/>
              </a:rPr>
              <a:t>μ,Y</a:t>
            </a:r>
            <a:r>
              <a:rPr lang="en-US" sz="2000" b="0" i="0" u="none" strike="noStrike" cap="none">
                <a:solidFill>
                  <a:srgbClr val="3F3F3F"/>
                </a:solidFill>
                <a:latin typeface="Calibri"/>
                <a:ea typeface="Calibri"/>
                <a:cs typeface="Calibri"/>
                <a:sym typeface="Calibri"/>
              </a:rPr>
              <a:t> p(X,Y|μ)</a:t>
            </a:r>
            <a:endParaRPr sz="2600" b="0" i="0" u="none" strike="noStrike" cap="none">
              <a:solidFill>
                <a:srgbClr val="3F3F3F"/>
              </a:solidFill>
              <a:latin typeface="Calibri"/>
              <a:ea typeface="Calibri"/>
              <a:cs typeface="Calibri"/>
              <a:sym typeface="Calibri"/>
            </a:endParaRPr>
          </a:p>
        </p:txBody>
      </p:sp>
      <p:sp>
        <p:nvSpPr>
          <p:cNvPr id="632" name="Google Shape;632;p55"/>
          <p:cNvSpPr/>
          <p:nvPr/>
        </p:nvSpPr>
        <p:spPr>
          <a:xfrm>
            <a:off x="5480191" y="2023597"/>
            <a:ext cx="672000" cy="1261387"/>
          </a:xfrm>
          <a:prstGeom prst="rightBrace">
            <a:avLst>
              <a:gd name="adj1" fmla="val 8333"/>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33" name="Google Shape;633;p55"/>
          <p:cNvSpPr/>
          <p:nvPr/>
        </p:nvSpPr>
        <p:spPr>
          <a:xfrm>
            <a:off x="6240016" y="2276872"/>
            <a:ext cx="1539300" cy="8865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Ubuntu"/>
                <a:ea typeface="Ubuntu"/>
                <a:cs typeface="Ubuntu"/>
                <a:sym typeface="Ubuntu"/>
              </a:rPr>
              <a:t>Dynamic</a:t>
            </a:r>
            <a:endParaRPr sz="1400" b="0" i="0" u="none" strike="noStrike" cap="none">
              <a:solidFill>
                <a:srgbClr val="000000"/>
              </a:solidFill>
              <a:latin typeface="Ubuntu"/>
              <a:ea typeface="Ubuntu"/>
              <a:cs typeface="Ubuntu"/>
              <a:sym typeface="Ubuntu"/>
            </a:endParaRPr>
          </a:p>
          <a:p>
            <a:pPr marL="0" marR="0" lvl="0" indent="0" algn="ctr" rtl="0">
              <a:lnSpc>
                <a:spcPct val="100000"/>
              </a:lnSpc>
              <a:spcBef>
                <a:spcPts val="0"/>
              </a:spcBef>
              <a:spcAft>
                <a:spcPts val="0"/>
              </a:spcAft>
              <a:buNone/>
            </a:pPr>
            <a:r>
              <a:rPr lang="en-US" sz="1400" b="0" i="0" u="none" strike="noStrike" cap="none">
                <a:solidFill>
                  <a:srgbClr val="000000"/>
                </a:solidFill>
                <a:latin typeface="Ubuntu"/>
                <a:ea typeface="Ubuntu"/>
                <a:cs typeface="Ubuntu"/>
                <a:sym typeface="Ubuntu"/>
              </a:rPr>
              <a:t>Programming</a:t>
            </a:r>
            <a:endParaRPr sz="1400" b="0" i="0" u="none" strike="noStrike" cap="none">
              <a:solidFill>
                <a:srgbClr val="000000"/>
              </a:solidFill>
              <a:latin typeface="Ubuntu"/>
              <a:ea typeface="Ubuntu"/>
              <a:cs typeface="Ubuntu"/>
              <a:sym typeface="Ubuntu"/>
            </a:endParaRPr>
          </a:p>
        </p:txBody>
      </p:sp>
      <p:sp>
        <p:nvSpPr>
          <p:cNvPr id="634" name="Google Shape;634;p55"/>
          <p:cNvSpPr/>
          <p:nvPr/>
        </p:nvSpPr>
        <p:spPr>
          <a:xfrm>
            <a:off x="6240016" y="4191386"/>
            <a:ext cx="1539300" cy="4383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Ubuntu"/>
                <a:ea typeface="Ubuntu"/>
                <a:cs typeface="Ubuntu"/>
                <a:sym typeface="Ubuntu"/>
              </a:rPr>
              <a:t>Counting</a:t>
            </a:r>
            <a:endParaRPr sz="1400" b="0" i="0" u="none" strike="noStrike" cap="none">
              <a:solidFill>
                <a:srgbClr val="000000"/>
              </a:solidFill>
              <a:latin typeface="Ubuntu"/>
              <a:ea typeface="Ubuntu"/>
              <a:cs typeface="Ubuntu"/>
              <a:sym typeface="Ubuntu"/>
            </a:endParaRPr>
          </a:p>
        </p:txBody>
      </p:sp>
      <p:sp>
        <p:nvSpPr>
          <p:cNvPr id="635" name="Google Shape;635;p55"/>
          <p:cNvSpPr/>
          <p:nvPr/>
        </p:nvSpPr>
        <p:spPr>
          <a:xfrm>
            <a:off x="6240016" y="4665712"/>
            <a:ext cx="1539300" cy="4383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Ubuntu"/>
                <a:ea typeface="Ubuntu"/>
                <a:cs typeface="Ubuntu"/>
                <a:sym typeface="Ubuntu"/>
              </a:rPr>
              <a:t>E-M algorithm</a:t>
            </a:r>
            <a:endParaRPr sz="1400" b="0" i="0" u="none" strike="noStrike" cap="none">
              <a:solidFill>
                <a:srgbClr val="000000"/>
              </a:solidFill>
              <a:latin typeface="Ubuntu"/>
              <a:ea typeface="Ubuntu"/>
              <a:cs typeface="Ubuntu"/>
              <a:sym typeface="Ubuntu"/>
            </a:endParaRPr>
          </a:p>
        </p:txBody>
      </p:sp>
      <p:sp>
        <p:nvSpPr>
          <p:cNvPr id="636" name="Google Shape;636;p55"/>
          <p:cNvSpPr txBox="1">
            <a:spLocks noGrp="1"/>
          </p:cNvSpPr>
          <p:nvPr>
            <p:ph type="sldNum" idx="12"/>
          </p:nvPr>
        </p:nvSpPr>
        <p:spPr>
          <a:xfrm>
            <a:off x="11298195" y="617558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373</a:t>
            </a:fld>
            <a:endParaRPr/>
          </a:p>
        </p:txBody>
      </p:sp>
    </p:spTree>
    <p:extLst>
      <p:ext uri="{BB962C8B-B14F-4D97-AF65-F5344CB8AC3E}">
        <p14:creationId xmlns:p14="http://schemas.microsoft.com/office/powerpoint/2010/main" val="8899451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4.xml><?xml version="1.0" encoding="utf-8"?>
<p:sld xmlns:a="http://schemas.openxmlformats.org/drawingml/2006/main" xmlns:r="http://schemas.openxmlformats.org/officeDocument/2006/relationships" xmlns:p="http://schemas.openxmlformats.org/presentationml/2006/main">
  <p:cSld>
    <p:bg>
      <p:bgPr>
        <a:solidFill>
          <a:srgbClr val="FBE4D4"/>
        </a:solidFill>
        <a:effectLst/>
      </p:bgPr>
    </p:bg>
    <p:spTree>
      <p:nvGrpSpPr>
        <p:cNvPr id="1" name="Shape 641"/>
        <p:cNvGrpSpPr/>
        <p:nvPr/>
      </p:nvGrpSpPr>
      <p:grpSpPr>
        <a:xfrm>
          <a:off x="0" y="0"/>
          <a:ext cx="0" cy="0"/>
          <a:chOff x="0" y="0"/>
          <a:chExt cx="0" cy="0"/>
        </a:xfrm>
      </p:grpSpPr>
      <p:sp>
        <p:nvSpPr>
          <p:cNvPr id="642" name="Google Shape;642;p56"/>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Topic Models</a:t>
            </a:r>
            <a:endParaRPr sz="4400" b="0" i="0" u="none" strike="noStrike" cap="none">
              <a:solidFill>
                <a:srgbClr val="75114A"/>
              </a:solidFill>
              <a:latin typeface="Calibri"/>
              <a:ea typeface="Calibri"/>
              <a:cs typeface="Calibri"/>
              <a:sym typeface="Calibri"/>
            </a:endParaRPr>
          </a:p>
        </p:txBody>
      </p:sp>
      <p:sp>
        <p:nvSpPr>
          <p:cNvPr id="643" name="Google Shape;643;p56"/>
          <p:cNvSpPr/>
          <p:nvPr/>
        </p:nvSpPr>
        <p:spPr>
          <a:xfrm>
            <a:off x="2495600" y="3972242"/>
            <a:ext cx="639900" cy="6399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dk1"/>
                </a:solidFill>
                <a:latin typeface="Ubuntu"/>
                <a:ea typeface="Ubuntu"/>
                <a:cs typeface="Ubuntu"/>
                <a:sym typeface="Ubuntu"/>
              </a:rPr>
              <a:t>x</a:t>
            </a:r>
            <a:r>
              <a:rPr lang="en-US" sz="1800" b="0" i="0" u="none" strike="noStrike" cap="none" baseline="-25000">
                <a:solidFill>
                  <a:schemeClr val="dk1"/>
                </a:solidFill>
                <a:latin typeface="Ubuntu"/>
                <a:ea typeface="Ubuntu"/>
                <a:cs typeface="Ubuntu"/>
                <a:sym typeface="Ubuntu"/>
              </a:rPr>
              <a:t>1</a:t>
            </a:r>
            <a:endParaRPr sz="1800" b="0" i="0" u="none" strike="noStrike" cap="none">
              <a:solidFill>
                <a:srgbClr val="000000"/>
              </a:solidFill>
              <a:latin typeface="Ubuntu"/>
              <a:ea typeface="Ubuntu"/>
              <a:cs typeface="Ubuntu"/>
              <a:sym typeface="Ubuntu"/>
            </a:endParaRPr>
          </a:p>
        </p:txBody>
      </p:sp>
      <p:sp>
        <p:nvSpPr>
          <p:cNvPr id="644" name="Google Shape;644;p56"/>
          <p:cNvSpPr/>
          <p:nvPr/>
        </p:nvSpPr>
        <p:spPr>
          <a:xfrm>
            <a:off x="4817450" y="3949192"/>
            <a:ext cx="639900" cy="6399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dk1"/>
                </a:solidFill>
                <a:latin typeface="Ubuntu"/>
                <a:ea typeface="Ubuntu"/>
                <a:cs typeface="Ubuntu"/>
                <a:sym typeface="Ubuntu"/>
              </a:rPr>
              <a:t>x</a:t>
            </a:r>
            <a:r>
              <a:rPr lang="en-US" sz="1800" b="0" i="0" u="none" strike="noStrike" cap="none" baseline="-25000">
                <a:solidFill>
                  <a:schemeClr val="dk1"/>
                </a:solidFill>
                <a:latin typeface="Ubuntu"/>
                <a:ea typeface="Ubuntu"/>
                <a:cs typeface="Ubuntu"/>
                <a:sym typeface="Ubuntu"/>
              </a:rPr>
              <a:t>2</a:t>
            </a:r>
            <a:endParaRPr sz="1400" b="0" i="0" u="none" strike="noStrike" cap="none">
              <a:solidFill>
                <a:srgbClr val="000000"/>
              </a:solidFill>
              <a:latin typeface="Arial"/>
              <a:ea typeface="Arial"/>
              <a:cs typeface="Arial"/>
              <a:sym typeface="Arial"/>
            </a:endParaRPr>
          </a:p>
        </p:txBody>
      </p:sp>
      <p:sp>
        <p:nvSpPr>
          <p:cNvPr id="645" name="Google Shape;645;p56"/>
          <p:cNvSpPr/>
          <p:nvPr/>
        </p:nvSpPr>
        <p:spPr>
          <a:xfrm>
            <a:off x="7463100" y="3972242"/>
            <a:ext cx="639900" cy="6399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dk1"/>
                </a:solidFill>
                <a:latin typeface="Ubuntu"/>
                <a:ea typeface="Ubuntu"/>
                <a:cs typeface="Ubuntu"/>
                <a:sym typeface="Ubuntu"/>
              </a:rPr>
              <a:t>x</a:t>
            </a:r>
            <a:r>
              <a:rPr lang="en-US" sz="1800" b="0" i="0" u="none" strike="noStrike" cap="none" baseline="-25000">
                <a:solidFill>
                  <a:schemeClr val="dk1"/>
                </a:solidFill>
                <a:latin typeface="Ubuntu"/>
                <a:ea typeface="Ubuntu"/>
                <a:cs typeface="Ubuntu"/>
                <a:sym typeface="Ubuntu"/>
              </a:rPr>
              <a:t>3</a:t>
            </a:r>
            <a:endParaRPr sz="1800" b="0" i="0" u="none" strike="noStrike" cap="none" baseline="-25000">
              <a:solidFill>
                <a:schemeClr val="dk1"/>
              </a:solidFill>
              <a:latin typeface="Ubuntu"/>
              <a:ea typeface="Ubuntu"/>
              <a:cs typeface="Ubuntu"/>
              <a:sym typeface="Ubuntu"/>
            </a:endParaRPr>
          </a:p>
        </p:txBody>
      </p:sp>
      <p:cxnSp>
        <p:nvCxnSpPr>
          <p:cNvPr id="646" name="Google Shape;646;p56"/>
          <p:cNvCxnSpPr>
            <a:stCxn id="643" idx="6"/>
            <a:endCxn id="644" idx="2"/>
          </p:cNvCxnSpPr>
          <p:nvPr/>
        </p:nvCxnSpPr>
        <p:spPr>
          <a:xfrm rot="10800000" flipH="1">
            <a:off x="3135500" y="4269092"/>
            <a:ext cx="1681800" cy="23100"/>
          </a:xfrm>
          <a:prstGeom prst="straightConnector1">
            <a:avLst/>
          </a:prstGeom>
          <a:noFill/>
          <a:ln w="28575" cap="flat" cmpd="sng">
            <a:solidFill>
              <a:schemeClr val="dk2"/>
            </a:solidFill>
            <a:prstDash val="solid"/>
            <a:round/>
            <a:headEnd type="none" w="sm" len="sm"/>
            <a:tailEnd type="triangle" w="med" len="med"/>
          </a:ln>
        </p:spPr>
      </p:cxnSp>
      <p:cxnSp>
        <p:nvCxnSpPr>
          <p:cNvPr id="647" name="Google Shape;647;p56"/>
          <p:cNvCxnSpPr>
            <a:stCxn id="644" idx="6"/>
            <a:endCxn id="645" idx="2"/>
          </p:cNvCxnSpPr>
          <p:nvPr/>
        </p:nvCxnSpPr>
        <p:spPr>
          <a:xfrm>
            <a:off x="5457350" y="4269142"/>
            <a:ext cx="2005800" cy="23100"/>
          </a:xfrm>
          <a:prstGeom prst="straightConnector1">
            <a:avLst/>
          </a:prstGeom>
          <a:noFill/>
          <a:ln w="28575" cap="flat" cmpd="sng">
            <a:solidFill>
              <a:schemeClr val="dk2"/>
            </a:solidFill>
            <a:prstDash val="solid"/>
            <a:round/>
            <a:headEnd type="none" w="sm" len="sm"/>
            <a:tailEnd type="triangle" w="med" len="med"/>
          </a:ln>
        </p:spPr>
      </p:cxnSp>
      <p:sp>
        <p:nvSpPr>
          <p:cNvPr id="648" name="Google Shape;648;p56"/>
          <p:cNvSpPr/>
          <p:nvPr/>
        </p:nvSpPr>
        <p:spPr>
          <a:xfrm>
            <a:off x="4817450" y="2319242"/>
            <a:ext cx="639900" cy="639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dk1"/>
                </a:solidFill>
                <a:latin typeface="Ubuntu"/>
                <a:ea typeface="Ubuntu"/>
                <a:cs typeface="Ubuntu"/>
                <a:sym typeface="Ubuntu"/>
              </a:rPr>
              <a:t>y</a:t>
            </a:r>
            <a:r>
              <a:rPr lang="en-US" sz="1800" b="0" i="0" u="none" strike="noStrike" cap="none" baseline="-25000">
                <a:solidFill>
                  <a:schemeClr val="dk1"/>
                </a:solidFill>
                <a:latin typeface="Ubuntu"/>
                <a:ea typeface="Ubuntu"/>
                <a:cs typeface="Ubuntu"/>
                <a:sym typeface="Ubuntu"/>
              </a:rPr>
              <a:t>0</a:t>
            </a:r>
            <a:endParaRPr sz="1800" b="0" i="0" u="none" strike="noStrike" cap="none" baseline="-25000">
              <a:solidFill>
                <a:schemeClr val="dk1"/>
              </a:solidFill>
              <a:latin typeface="Ubuntu"/>
              <a:ea typeface="Ubuntu"/>
              <a:cs typeface="Ubuntu"/>
              <a:sym typeface="Ubuntu"/>
            </a:endParaRPr>
          </a:p>
        </p:txBody>
      </p:sp>
      <p:cxnSp>
        <p:nvCxnSpPr>
          <p:cNvPr id="649" name="Google Shape;649;p56"/>
          <p:cNvCxnSpPr>
            <a:stCxn id="643" idx="7"/>
            <a:endCxn id="648" idx="3"/>
          </p:cNvCxnSpPr>
          <p:nvPr/>
        </p:nvCxnSpPr>
        <p:spPr>
          <a:xfrm rot="10800000" flipH="1">
            <a:off x="3041789" y="2865353"/>
            <a:ext cx="1869300" cy="1200600"/>
          </a:xfrm>
          <a:prstGeom prst="straightConnector1">
            <a:avLst/>
          </a:prstGeom>
          <a:noFill/>
          <a:ln w="28575" cap="flat" cmpd="sng">
            <a:solidFill>
              <a:schemeClr val="dk2"/>
            </a:solidFill>
            <a:prstDash val="solid"/>
            <a:round/>
            <a:headEnd type="triangle" w="med" len="med"/>
            <a:tailEnd type="none" w="sm" len="sm"/>
          </a:ln>
        </p:spPr>
      </p:cxnSp>
      <p:cxnSp>
        <p:nvCxnSpPr>
          <p:cNvPr id="650" name="Google Shape;650;p56"/>
          <p:cNvCxnSpPr>
            <a:stCxn id="644" idx="0"/>
            <a:endCxn id="648" idx="4"/>
          </p:cNvCxnSpPr>
          <p:nvPr/>
        </p:nvCxnSpPr>
        <p:spPr>
          <a:xfrm rot="10800000">
            <a:off x="5137400" y="2959192"/>
            <a:ext cx="0" cy="990000"/>
          </a:xfrm>
          <a:prstGeom prst="straightConnector1">
            <a:avLst/>
          </a:prstGeom>
          <a:noFill/>
          <a:ln w="28575" cap="flat" cmpd="sng">
            <a:solidFill>
              <a:schemeClr val="dk2"/>
            </a:solidFill>
            <a:prstDash val="solid"/>
            <a:round/>
            <a:headEnd type="triangle" w="med" len="med"/>
            <a:tailEnd type="none" w="sm" len="sm"/>
          </a:ln>
        </p:spPr>
      </p:cxnSp>
      <p:cxnSp>
        <p:nvCxnSpPr>
          <p:cNvPr id="651" name="Google Shape;651;p56"/>
          <p:cNvCxnSpPr>
            <a:stCxn id="645" idx="1"/>
            <a:endCxn id="648" idx="5"/>
          </p:cNvCxnSpPr>
          <p:nvPr/>
        </p:nvCxnSpPr>
        <p:spPr>
          <a:xfrm rot="10800000">
            <a:off x="5363511" y="2865353"/>
            <a:ext cx="2193300" cy="1200600"/>
          </a:xfrm>
          <a:prstGeom prst="straightConnector1">
            <a:avLst/>
          </a:prstGeom>
          <a:noFill/>
          <a:ln w="28575" cap="flat" cmpd="sng">
            <a:solidFill>
              <a:schemeClr val="dk2"/>
            </a:solidFill>
            <a:prstDash val="solid"/>
            <a:round/>
            <a:headEnd type="triangle" w="med" len="med"/>
            <a:tailEnd type="none" w="sm" len="sm"/>
          </a:ln>
        </p:spPr>
      </p:cxnSp>
      <p:sp>
        <p:nvSpPr>
          <p:cNvPr id="652" name="Google Shape;652;p56"/>
          <p:cNvSpPr/>
          <p:nvPr/>
        </p:nvSpPr>
        <p:spPr>
          <a:xfrm>
            <a:off x="7288375" y="1720260"/>
            <a:ext cx="2493900" cy="98866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Ubuntu"/>
                <a:ea typeface="Ubuntu"/>
                <a:cs typeface="Ubuntu"/>
                <a:sym typeface="Ubuntu"/>
              </a:rPr>
              <a:t>Per document ‘topic’ variable </a:t>
            </a:r>
            <a:endParaRPr sz="1800" b="0" i="0" u="none" strike="noStrike" cap="none">
              <a:solidFill>
                <a:srgbClr val="000000"/>
              </a:solidFill>
              <a:latin typeface="Ubuntu"/>
              <a:ea typeface="Ubuntu"/>
              <a:cs typeface="Ubuntu"/>
              <a:sym typeface="Ubuntu"/>
            </a:endParaRPr>
          </a:p>
        </p:txBody>
      </p:sp>
      <p:sp>
        <p:nvSpPr>
          <p:cNvPr id="653" name="Google Shape;653;p56"/>
          <p:cNvSpPr txBox="1">
            <a:spLocks noGrp="1"/>
          </p:cNvSpPr>
          <p:nvPr>
            <p:ph type="sldNum" idx="12"/>
          </p:nvPr>
        </p:nvSpPr>
        <p:spPr>
          <a:xfrm>
            <a:off x="11298195" y="617558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374</a:t>
            </a:fld>
            <a:endParaRPr/>
          </a:p>
        </p:txBody>
      </p:sp>
    </p:spTree>
    <p:extLst>
      <p:ext uri="{BB962C8B-B14F-4D97-AF65-F5344CB8AC3E}">
        <p14:creationId xmlns:p14="http://schemas.microsoft.com/office/powerpoint/2010/main" val="36666699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5.xml><?xml version="1.0" encoding="utf-8"?>
<p:sld xmlns:a="http://schemas.openxmlformats.org/drawingml/2006/main" xmlns:r="http://schemas.openxmlformats.org/officeDocument/2006/relationships" xmlns:p="http://schemas.openxmlformats.org/presentationml/2006/main">
  <p:cSld>
    <p:bg>
      <p:bgPr>
        <a:solidFill>
          <a:srgbClr val="FBE4D4"/>
        </a:solidFill>
        <a:effectLst/>
      </p:bgPr>
    </p:bg>
    <p:spTree>
      <p:nvGrpSpPr>
        <p:cNvPr id="1" name="Shape 658"/>
        <p:cNvGrpSpPr/>
        <p:nvPr/>
      </p:nvGrpSpPr>
      <p:grpSpPr>
        <a:xfrm>
          <a:off x="0" y="0"/>
          <a:ext cx="0" cy="0"/>
          <a:chOff x="0" y="0"/>
          <a:chExt cx="0" cy="0"/>
        </a:xfrm>
      </p:grpSpPr>
      <p:sp>
        <p:nvSpPr>
          <p:cNvPr id="659" name="Google Shape;659;p5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Topic Models</a:t>
            </a:r>
            <a:endParaRPr sz="4400" b="0" i="0" u="none" strike="noStrike" cap="none">
              <a:solidFill>
                <a:srgbClr val="75114A"/>
              </a:solidFill>
              <a:latin typeface="Calibri"/>
              <a:ea typeface="Calibri"/>
              <a:cs typeface="Calibri"/>
              <a:sym typeface="Calibri"/>
            </a:endParaRPr>
          </a:p>
        </p:txBody>
      </p:sp>
      <p:sp>
        <p:nvSpPr>
          <p:cNvPr id="660" name="Google Shape;660;p57"/>
          <p:cNvSpPr/>
          <p:nvPr/>
        </p:nvSpPr>
        <p:spPr>
          <a:xfrm>
            <a:off x="3683675" y="4175400"/>
            <a:ext cx="639900" cy="6399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dk1"/>
                </a:solidFill>
                <a:latin typeface="Ubuntu"/>
                <a:ea typeface="Ubuntu"/>
                <a:cs typeface="Ubuntu"/>
                <a:sym typeface="Ubuntu"/>
              </a:rPr>
              <a:t>x</a:t>
            </a:r>
            <a:r>
              <a:rPr lang="en-US" sz="1800" b="0" i="0" u="none" strike="noStrike" cap="none" baseline="-25000">
                <a:solidFill>
                  <a:schemeClr val="dk1"/>
                </a:solidFill>
                <a:latin typeface="Ubuntu"/>
                <a:ea typeface="Ubuntu"/>
                <a:cs typeface="Ubuntu"/>
                <a:sym typeface="Ubuntu"/>
              </a:rPr>
              <a:t>1</a:t>
            </a:r>
            <a:endParaRPr sz="1400" b="0" i="0" u="none" strike="noStrike" cap="none">
              <a:solidFill>
                <a:srgbClr val="000000"/>
              </a:solidFill>
              <a:latin typeface="Arial"/>
              <a:ea typeface="Arial"/>
              <a:cs typeface="Arial"/>
              <a:sym typeface="Arial"/>
            </a:endParaRPr>
          </a:p>
        </p:txBody>
      </p:sp>
      <p:sp>
        <p:nvSpPr>
          <p:cNvPr id="661" name="Google Shape;661;p57"/>
          <p:cNvSpPr/>
          <p:nvPr/>
        </p:nvSpPr>
        <p:spPr>
          <a:xfrm>
            <a:off x="5402025" y="4219600"/>
            <a:ext cx="639900" cy="6399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dk1"/>
                </a:solidFill>
                <a:latin typeface="Ubuntu"/>
                <a:ea typeface="Ubuntu"/>
                <a:cs typeface="Ubuntu"/>
                <a:sym typeface="Ubuntu"/>
              </a:rPr>
              <a:t>x</a:t>
            </a:r>
            <a:r>
              <a:rPr lang="en-US" sz="1800" b="0" i="0" u="none" strike="noStrike" cap="none" baseline="-25000">
                <a:solidFill>
                  <a:schemeClr val="dk1"/>
                </a:solidFill>
                <a:latin typeface="Ubuntu"/>
                <a:ea typeface="Ubuntu"/>
                <a:cs typeface="Ubuntu"/>
                <a:sym typeface="Ubuntu"/>
              </a:rPr>
              <a:t>2</a:t>
            </a:r>
            <a:endParaRPr sz="1400" b="0" i="0" u="none" strike="noStrike" cap="none">
              <a:solidFill>
                <a:srgbClr val="000000"/>
              </a:solidFill>
              <a:latin typeface="Arial"/>
              <a:ea typeface="Arial"/>
              <a:cs typeface="Arial"/>
              <a:sym typeface="Arial"/>
            </a:endParaRPr>
          </a:p>
        </p:txBody>
      </p:sp>
      <p:sp>
        <p:nvSpPr>
          <p:cNvPr id="662" name="Google Shape;662;p57"/>
          <p:cNvSpPr/>
          <p:nvPr/>
        </p:nvSpPr>
        <p:spPr>
          <a:xfrm>
            <a:off x="7015650" y="4219600"/>
            <a:ext cx="639900" cy="6399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dk1"/>
                </a:solidFill>
                <a:latin typeface="Ubuntu"/>
                <a:ea typeface="Ubuntu"/>
                <a:cs typeface="Ubuntu"/>
                <a:sym typeface="Ubuntu"/>
              </a:rPr>
              <a:t>x</a:t>
            </a:r>
            <a:r>
              <a:rPr lang="en-US" sz="1800" b="0" i="0" u="none" strike="noStrike" cap="none" baseline="-25000">
                <a:solidFill>
                  <a:schemeClr val="dk1"/>
                </a:solidFill>
                <a:latin typeface="Ubuntu"/>
                <a:ea typeface="Ubuntu"/>
                <a:cs typeface="Ubuntu"/>
                <a:sym typeface="Ubuntu"/>
              </a:rPr>
              <a:t>3</a:t>
            </a:r>
            <a:endParaRPr sz="1800" b="0" i="0" u="none" strike="noStrike" cap="none" baseline="-25000">
              <a:solidFill>
                <a:schemeClr val="dk1"/>
              </a:solidFill>
              <a:latin typeface="Ubuntu"/>
              <a:ea typeface="Ubuntu"/>
              <a:cs typeface="Ubuntu"/>
              <a:sym typeface="Ubuntu"/>
            </a:endParaRPr>
          </a:p>
        </p:txBody>
      </p:sp>
      <p:sp>
        <p:nvSpPr>
          <p:cNvPr id="663" name="Google Shape;663;p57"/>
          <p:cNvSpPr/>
          <p:nvPr/>
        </p:nvSpPr>
        <p:spPr>
          <a:xfrm>
            <a:off x="5402025" y="1899350"/>
            <a:ext cx="639900" cy="639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dk1"/>
                </a:solidFill>
                <a:latin typeface="Ubuntu"/>
                <a:ea typeface="Ubuntu"/>
                <a:cs typeface="Ubuntu"/>
                <a:sym typeface="Ubuntu"/>
              </a:rPr>
              <a:t>y</a:t>
            </a:r>
            <a:r>
              <a:rPr lang="en-US" sz="1800" b="0" i="0" u="none" strike="noStrike" cap="none" baseline="-25000">
                <a:solidFill>
                  <a:schemeClr val="dk1"/>
                </a:solidFill>
                <a:latin typeface="Ubuntu"/>
                <a:ea typeface="Ubuntu"/>
                <a:cs typeface="Ubuntu"/>
                <a:sym typeface="Ubuntu"/>
              </a:rPr>
              <a:t>0</a:t>
            </a:r>
            <a:endParaRPr sz="1800" b="0" i="0" u="none" strike="noStrike" cap="none" baseline="-25000">
              <a:solidFill>
                <a:schemeClr val="dk1"/>
              </a:solidFill>
              <a:latin typeface="Ubuntu"/>
              <a:ea typeface="Ubuntu"/>
              <a:cs typeface="Ubuntu"/>
              <a:sym typeface="Ubuntu"/>
            </a:endParaRPr>
          </a:p>
        </p:txBody>
      </p:sp>
      <p:sp>
        <p:nvSpPr>
          <p:cNvPr id="664" name="Google Shape;664;p57"/>
          <p:cNvSpPr/>
          <p:nvPr/>
        </p:nvSpPr>
        <p:spPr>
          <a:xfrm>
            <a:off x="7787750" y="1628800"/>
            <a:ext cx="3060778" cy="91045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Ubuntu"/>
                <a:ea typeface="Ubuntu"/>
                <a:cs typeface="Ubuntu"/>
                <a:sym typeface="Ubuntu"/>
              </a:rPr>
              <a:t>Per document  and per word ‘topic’ variable </a:t>
            </a:r>
            <a:endParaRPr sz="1800" b="0" i="0" u="none" strike="noStrike" cap="none">
              <a:solidFill>
                <a:srgbClr val="000000"/>
              </a:solidFill>
              <a:latin typeface="Ubuntu"/>
              <a:ea typeface="Ubuntu"/>
              <a:cs typeface="Ubuntu"/>
              <a:sym typeface="Ubuntu"/>
            </a:endParaRPr>
          </a:p>
        </p:txBody>
      </p:sp>
      <p:sp>
        <p:nvSpPr>
          <p:cNvPr id="665" name="Google Shape;665;p57"/>
          <p:cNvSpPr/>
          <p:nvPr/>
        </p:nvSpPr>
        <p:spPr>
          <a:xfrm>
            <a:off x="3691025" y="3037400"/>
            <a:ext cx="639900" cy="639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dk1"/>
                </a:solidFill>
                <a:latin typeface="Ubuntu"/>
                <a:ea typeface="Ubuntu"/>
                <a:cs typeface="Ubuntu"/>
                <a:sym typeface="Ubuntu"/>
              </a:rPr>
              <a:t>z</a:t>
            </a:r>
            <a:r>
              <a:rPr lang="en-US" sz="1800" b="0" i="0" u="none" strike="noStrike" cap="none" baseline="-25000">
                <a:solidFill>
                  <a:schemeClr val="dk1"/>
                </a:solidFill>
                <a:latin typeface="Ubuntu"/>
                <a:ea typeface="Ubuntu"/>
                <a:cs typeface="Ubuntu"/>
                <a:sym typeface="Ubuntu"/>
              </a:rPr>
              <a:t>1</a:t>
            </a:r>
            <a:endParaRPr sz="1400" b="0" i="0" u="none" strike="noStrike" cap="none">
              <a:solidFill>
                <a:srgbClr val="000000"/>
              </a:solidFill>
              <a:latin typeface="Arial"/>
              <a:ea typeface="Arial"/>
              <a:cs typeface="Arial"/>
              <a:sym typeface="Arial"/>
            </a:endParaRPr>
          </a:p>
        </p:txBody>
      </p:sp>
      <p:sp>
        <p:nvSpPr>
          <p:cNvPr id="666" name="Google Shape;666;p57"/>
          <p:cNvSpPr/>
          <p:nvPr/>
        </p:nvSpPr>
        <p:spPr>
          <a:xfrm>
            <a:off x="5402025" y="3037400"/>
            <a:ext cx="639900" cy="639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dk1"/>
                </a:solidFill>
                <a:latin typeface="Ubuntu"/>
                <a:ea typeface="Ubuntu"/>
                <a:cs typeface="Ubuntu"/>
                <a:sym typeface="Ubuntu"/>
              </a:rPr>
              <a:t>z</a:t>
            </a:r>
            <a:r>
              <a:rPr lang="en-US" sz="1800" b="0" i="0" u="none" strike="noStrike" cap="none" baseline="-25000">
                <a:solidFill>
                  <a:schemeClr val="dk1"/>
                </a:solidFill>
                <a:latin typeface="Ubuntu"/>
                <a:ea typeface="Ubuntu"/>
                <a:cs typeface="Ubuntu"/>
                <a:sym typeface="Ubuntu"/>
              </a:rPr>
              <a:t>2</a:t>
            </a:r>
            <a:endParaRPr sz="1400" b="0" i="0" u="none" strike="noStrike" cap="none">
              <a:solidFill>
                <a:srgbClr val="000000"/>
              </a:solidFill>
              <a:latin typeface="Arial"/>
              <a:ea typeface="Arial"/>
              <a:cs typeface="Arial"/>
              <a:sym typeface="Arial"/>
            </a:endParaRPr>
          </a:p>
        </p:txBody>
      </p:sp>
      <p:sp>
        <p:nvSpPr>
          <p:cNvPr id="667" name="Google Shape;667;p57"/>
          <p:cNvSpPr/>
          <p:nvPr/>
        </p:nvSpPr>
        <p:spPr>
          <a:xfrm>
            <a:off x="7015650" y="3037400"/>
            <a:ext cx="639900" cy="639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dk1"/>
                </a:solidFill>
                <a:latin typeface="Ubuntu"/>
                <a:ea typeface="Ubuntu"/>
                <a:cs typeface="Ubuntu"/>
                <a:sym typeface="Ubuntu"/>
              </a:rPr>
              <a:t>z</a:t>
            </a:r>
            <a:r>
              <a:rPr lang="en-US" sz="1800" b="0" i="0" u="none" strike="noStrike" cap="none" baseline="-25000">
                <a:solidFill>
                  <a:schemeClr val="dk1"/>
                </a:solidFill>
                <a:latin typeface="Ubuntu"/>
                <a:ea typeface="Ubuntu"/>
                <a:cs typeface="Ubuntu"/>
                <a:sym typeface="Ubuntu"/>
              </a:rPr>
              <a:t>3</a:t>
            </a:r>
            <a:endParaRPr sz="1800" b="0" i="0" u="none" strike="noStrike" cap="none" baseline="-25000">
              <a:solidFill>
                <a:schemeClr val="dk1"/>
              </a:solidFill>
              <a:latin typeface="Ubuntu"/>
              <a:ea typeface="Ubuntu"/>
              <a:cs typeface="Ubuntu"/>
              <a:sym typeface="Ubuntu"/>
            </a:endParaRPr>
          </a:p>
        </p:txBody>
      </p:sp>
      <p:cxnSp>
        <p:nvCxnSpPr>
          <p:cNvPr id="668" name="Google Shape;668;p57"/>
          <p:cNvCxnSpPr>
            <a:stCxn id="663" idx="3"/>
            <a:endCxn id="665" idx="7"/>
          </p:cNvCxnSpPr>
          <p:nvPr/>
        </p:nvCxnSpPr>
        <p:spPr>
          <a:xfrm flipH="1">
            <a:off x="4237236" y="2445539"/>
            <a:ext cx="1258500" cy="685500"/>
          </a:xfrm>
          <a:prstGeom prst="straightConnector1">
            <a:avLst/>
          </a:prstGeom>
          <a:noFill/>
          <a:ln w="28575" cap="flat" cmpd="sng">
            <a:solidFill>
              <a:schemeClr val="dk2"/>
            </a:solidFill>
            <a:prstDash val="solid"/>
            <a:round/>
            <a:headEnd type="none" w="sm" len="sm"/>
            <a:tailEnd type="triangle" w="med" len="med"/>
          </a:ln>
        </p:spPr>
      </p:cxnSp>
      <p:cxnSp>
        <p:nvCxnSpPr>
          <p:cNvPr id="669" name="Google Shape;669;p57"/>
          <p:cNvCxnSpPr>
            <a:stCxn id="663" idx="4"/>
            <a:endCxn id="666" idx="0"/>
          </p:cNvCxnSpPr>
          <p:nvPr/>
        </p:nvCxnSpPr>
        <p:spPr>
          <a:xfrm>
            <a:off x="5721975" y="2539250"/>
            <a:ext cx="0" cy="498000"/>
          </a:xfrm>
          <a:prstGeom prst="straightConnector1">
            <a:avLst/>
          </a:prstGeom>
          <a:noFill/>
          <a:ln w="28575" cap="flat" cmpd="sng">
            <a:solidFill>
              <a:schemeClr val="dk2"/>
            </a:solidFill>
            <a:prstDash val="solid"/>
            <a:round/>
            <a:headEnd type="none" w="sm" len="sm"/>
            <a:tailEnd type="triangle" w="med" len="med"/>
          </a:ln>
        </p:spPr>
      </p:cxnSp>
      <p:cxnSp>
        <p:nvCxnSpPr>
          <p:cNvPr id="670" name="Google Shape;670;p57"/>
          <p:cNvCxnSpPr>
            <a:stCxn id="663" idx="5"/>
            <a:endCxn id="667" idx="1"/>
          </p:cNvCxnSpPr>
          <p:nvPr/>
        </p:nvCxnSpPr>
        <p:spPr>
          <a:xfrm>
            <a:off x="5948214" y="2445539"/>
            <a:ext cx="1161000" cy="685500"/>
          </a:xfrm>
          <a:prstGeom prst="straightConnector1">
            <a:avLst/>
          </a:prstGeom>
          <a:noFill/>
          <a:ln w="28575" cap="flat" cmpd="sng">
            <a:solidFill>
              <a:schemeClr val="dk2"/>
            </a:solidFill>
            <a:prstDash val="solid"/>
            <a:round/>
            <a:headEnd type="none" w="sm" len="sm"/>
            <a:tailEnd type="triangle" w="med" len="med"/>
          </a:ln>
        </p:spPr>
      </p:cxnSp>
      <p:cxnSp>
        <p:nvCxnSpPr>
          <p:cNvPr id="671" name="Google Shape;671;p57"/>
          <p:cNvCxnSpPr>
            <a:stCxn id="665" idx="4"/>
            <a:endCxn id="660" idx="0"/>
          </p:cNvCxnSpPr>
          <p:nvPr/>
        </p:nvCxnSpPr>
        <p:spPr>
          <a:xfrm flipH="1">
            <a:off x="4003775" y="3677300"/>
            <a:ext cx="7200" cy="498000"/>
          </a:xfrm>
          <a:prstGeom prst="straightConnector1">
            <a:avLst/>
          </a:prstGeom>
          <a:noFill/>
          <a:ln w="28575" cap="flat" cmpd="sng">
            <a:solidFill>
              <a:schemeClr val="dk2"/>
            </a:solidFill>
            <a:prstDash val="solid"/>
            <a:round/>
            <a:headEnd type="none" w="sm" len="sm"/>
            <a:tailEnd type="triangle" w="med" len="med"/>
          </a:ln>
        </p:spPr>
      </p:cxnSp>
      <p:cxnSp>
        <p:nvCxnSpPr>
          <p:cNvPr id="672" name="Google Shape;672;p57"/>
          <p:cNvCxnSpPr>
            <a:stCxn id="666" idx="4"/>
            <a:endCxn id="661" idx="0"/>
          </p:cNvCxnSpPr>
          <p:nvPr/>
        </p:nvCxnSpPr>
        <p:spPr>
          <a:xfrm>
            <a:off x="5721975" y="3677300"/>
            <a:ext cx="0" cy="542400"/>
          </a:xfrm>
          <a:prstGeom prst="straightConnector1">
            <a:avLst/>
          </a:prstGeom>
          <a:noFill/>
          <a:ln w="28575" cap="flat" cmpd="sng">
            <a:solidFill>
              <a:schemeClr val="dk2"/>
            </a:solidFill>
            <a:prstDash val="solid"/>
            <a:round/>
            <a:headEnd type="none" w="sm" len="sm"/>
            <a:tailEnd type="triangle" w="med" len="med"/>
          </a:ln>
        </p:spPr>
      </p:cxnSp>
      <p:cxnSp>
        <p:nvCxnSpPr>
          <p:cNvPr id="673" name="Google Shape;673;p57"/>
          <p:cNvCxnSpPr>
            <a:stCxn id="667" idx="4"/>
            <a:endCxn id="662" idx="0"/>
          </p:cNvCxnSpPr>
          <p:nvPr/>
        </p:nvCxnSpPr>
        <p:spPr>
          <a:xfrm>
            <a:off x="7335600" y="3677300"/>
            <a:ext cx="0" cy="542400"/>
          </a:xfrm>
          <a:prstGeom prst="straightConnector1">
            <a:avLst/>
          </a:prstGeom>
          <a:noFill/>
          <a:ln w="28575" cap="flat" cmpd="sng">
            <a:solidFill>
              <a:schemeClr val="dk2"/>
            </a:solidFill>
            <a:prstDash val="solid"/>
            <a:round/>
            <a:headEnd type="none" w="sm" len="sm"/>
            <a:tailEnd type="triangle" w="med" len="med"/>
          </a:ln>
        </p:spPr>
      </p:cxnSp>
      <p:sp>
        <p:nvSpPr>
          <p:cNvPr id="674" name="Google Shape;674;p57"/>
          <p:cNvSpPr txBox="1">
            <a:spLocks noGrp="1"/>
          </p:cNvSpPr>
          <p:nvPr>
            <p:ph type="sldNum" idx="12"/>
          </p:nvPr>
        </p:nvSpPr>
        <p:spPr>
          <a:xfrm>
            <a:off x="11298195" y="617558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375</a:t>
            </a:fld>
            <a:endParaRPr/>
          </a:p>
        </p:txBody>
      </p:sp>
    </p:spTree>
    <p:extLst>
      <p:ext uri="{BB962C8B-B14F-4D97-AF65-F5344CB8AC3E}">
        <p14:creationId xmlns:p14="http://schemas.microsoft.com/office/powerpoint/2010/main" val="20068948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6.xml><?xml version="1.0" encoding="utf-8"?>
<p:sld xmlns:a="http://schemas.openxmlformats.org/drawingml/2006/main" xmlns:r="http://schemas.openxmlformats.org/officeDocument/2006/relationships" xmlns:p="http://schemas.openxmlformats.org/presentationml/2006/main">
  <p:cSld>
    <p:bg>
      <p:bgPr>
        <a:solidFill>
          <a:srgbClr val="FBE4D4"/>
        </a:solidFill>
        <a:effectLst/>
      </p:bgPr>
    </p:bg>
    <p:spTree>
      <p:nvGrpSpPr>
        <p:cNvPr id="1" name="Shape 679"/>
        <p:cNvGrpSpPr/>
        <p:nvPr/>
      </p:nvGrpSpPr>
      <p:grpSpPr>
        <a:xfrm>
          <a:off x="0" y="0"/>
          <a:ext cx="0" cy="0"/>
          <a:chOff x="0" y="0"/>
          <a:chExt cx="0" cy="0"/>
        </a:xfrm>
      </p:grpSpPr>
      <p:sp>
        <p:nvSpPr>
          <p:cNvPr id="680" name="Google Shape;680;p58"/>
          <p:cNvSpPr/>
          <p:nvPr/>
        </p:nvSpPr>
        <p:spPr>
          <a:xfrm>
            <a:off x="1415480" y="5013176"/>
            <a:ext cx="9458794" cy="864065"/>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1" name="Google Shape;681;p5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Latent Dirichlet Allocation</a:t>
            </a:r>
            <a:endParaRPr sz="4400" b="0" i="0" u="none" strike="noStrike" cap="none">
              <a:solidFill>
                <a:srgbClr val="75114A"/>
              </a:solidFill>
              <a:latin typeface="Calibri"/>
              <a:ea typeface="Calibri"/>
              <a:cs typeface="Calibri"/>
              <a:sym typeface="Calibri"/>
            </a:endParaRPr>
          </a:p>
        </p:txBody>
      </p:sp>
      <p:sp>
        <p:nvSpPr>
          <p:cNvPr id="682" name="Google Shape;682;p58"/>
          <p:cNvSpPr/>
          <p:nvPr/>
        </p:nvSpPr>
        <p:spPr>
          <a:xfrm>
            <a:off x="2255525" y="2862061"/>
            <a:ext cx="639900" cy="639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dk1"/>
                </a:solidFill>
                <a:latin typeface="Ubuntu"/>
                <a:ea typeface="Ubuntu"/>
                <a:cs typeface="Ubuntu"/>
                <a:sym typeface="Ubuntu"/>
              </a:rPr>
              <a:t>ɑ</a:t>
            </a:r>
            <a:endParaRPr sz="1800" b="0" i="0" u="none" strike="noStrike" cap="none" baseline="-25000">
              <a:solidFill>
                <a:schemeClr val="dk1"/>
              </a:solidFill>
              <a:latin typeface="Ubuntu"/>
              <a:ea typeface="Ubuntu"/>
              <a:cs typeface="Ubuntu"/>
              <a:sym typeface="Ubuntu"/>
            </a:endParaRPr>
          </a:p>
        </p:txBody>
      </p:sp>
      <p:sp>
        <p:nvSpPr>
          <p:cNvPr id="683" name="Google Shape;683;p58"/>
          <p:cNvSpPr/>
          <p:nvPr/>
        </p:nvSpPr>
        <p:spPr>
          <a:xfrm>
            <a:off x="3851300" y="2862061"/>
            <a:ext cx="639900" cy="639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dk1"/>
                </a:solidFill>
                <a:latin typeface="Ubuntu"/>
                <a:ea typeface="Ubuntu"/>
                <a:cs typeface="Ubuntu"/>
                <a:sym typeface="Ubuntu"/>
              </a:rPr>
              <a:t>θ</a:t>
            </a:r>
            <a:endParaRPr sz="1800" b="0" i="0" u="none" strike="noStrike" cap="none" baseline="-25000">
              <a:solidFill>
                <a:schemeClr val="dk1"/>
              </a:solidFill>
              <a:latin typeface="Ubuntu"/>
              <a:ea typeface="Ubuntu"/>
              <a:cs typeface="Ubuntu"/>
              <a:sym typeface="Ubuntu"/>
            </a:endParaRPr>
          </a:p>
        </p:txBody>
      </p:sp>
      <p:sp>
        <p:nvSpPr>
          <p:cNvPr id="684" name="Google Shape;684;p58"/>
          <p:cNvSpPr/>
          <p:nvPr/>
        </p:nvSpPr>
        <p:spPr>
          <a:xfrm>
            <a:off x="5447075" y="2862061"/>
            <a:ext cx="639900" cy="639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dk1"/>
                </a:solidFill>
                <a:latin typeface="Ubuntu"/>
                <a:ea typeface="Ubuntu"/>
                <a:cs typeface="Ubuntu"/>
                <a:sym typeface="Ubuntu"/>
              </a:rPr>
              <a:t>z</a:t>
            </a:r>
            <a:endParaRPr sz="1800" b="0" i="0" u="none" strike="noStrike" cap="none" baseline="-25000">
              <a:solidFill>
                <a:schemeClr val="dk1"/>
              </a:solidFill>
              <a:latin typeface="Ubuntu"/>
              <a:ea typeface="Ubuntu"/>
              <a:cs typeface="Ubuntu"/>
              <a:sym typeface="Ubuntu"/>
            </a:endParaRPr>
          </a:p>
        </p:txBody>
      </p:sp>
      <p:sp>
        <p:nvSpPr>
          <p:cNvPr id="685" name="Google Shape;685;p58"/>
          <p:cNvSpPr/>
          <p:nvPr/>
        </p:nvSpPr>
        <p:spPr>
          <a:xfrm>
            <a:off x="7122425" y="2862061"/>
            <a:ext cx="639900" cy="6399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dk1"/>
                </a:solidFill>
                <a:latin typeface="Ubuntu"/>
                <a:ea typeface="Ubuntu"/>
                <a:cs typeface="Ubuntu"/>
                <a:sym typeface="Ubuntu"/>
              </a:rPr>
              <a:t>x</a:t>
            </a:r>
            <a:endParaRPr sz="1400" b="0" i="0" u="none" strike="noStrike" cap="none">
              <a:solidFill>
                <a:srgbClr val="000000"/>
              </a:solidFill>
              <a:latin typeface="Arial"/>
              <a:ea typeface="Arial"/>
              <a:cs typeface="Arial"/>
              <a:sym typeface="Arial"/>
            </a:endParaRPr>
          </a:p>
        </p:txBody>
      </p:sp>
      <p:sp>
        <p:nvSpPr>
          <p:cNvPr id="686" name="Google Shape;686;p58"/>
          <p:cNvSpPr/>
          <p:nvPr/>
        </p:nvSpPr>
        <p:spPr>
          <a:xfrm>
            <a:off x="7122425" y="1288574"/>
            <a:ext cx="639900" cy="639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dk1"/>
                </a:solidFill>
                <a:latin typeface="Ubuntu"/>
                <a:ea typeface="Ubuntu"/>
                <a:cs typeface="Ubuntu"/>
                <a:sym typeface="Ubuntu"/>
              </a:rPr>
              <a:t>φ</a:t>
            </a:r>
            <a:endParaRPr sz="1800" b="0" i="0" u="none" strike="noStrike" cap="none" baseline="-25000">
              <a:solidFill>
                <a:schemeClr val="dk1"/>
              </a:solidFill>
              <a:latin typeface="Ubuntu"/>
              <a:ea typeface="Ubuntu"/>
              <a:cs typeface="Ubuntu"/>
              <a:sym typeface="Ubuntu"/>
            </a:endParaRPr>
          </a:p>
        </p:txBody>
      </p:sp>
      <p:sp>
        <p:nvSpPr>
          <p:cNvPr id="687" name="Google Shape;687;p58"/>
          <p:cNvSpPr/>
          <p:nvPr/>
        </p:nvSpPr>
        <p:spPr>
          <a:xfrm>
            <a:off x="5456100" y="1292420"/>
            <a:ext cx="639900" cy="639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dk1"/>
                </a:solidFill>
                <a:latin typeface="Ubuntu"/>
                <a:ea typeface="Ubuntu"/>
                <a:cs typeface="Ubuntu"/>
                <a:sym typeface="Ubuntu"/>
              </a:rPr>
              <a:t>β</a:t>
            </a:r>
            <a:endParaRPr sz="1800" b="0" i="0" u="none" strike="noStrike" cap="none" baseline="-25000">
              <a:solidFill>
                <a:schemeClr val="dk1"/>
              </a:solidFill>
              <a:latin typeface="Ubuntu"/>
              <a:ea typeface="Ubuntu"/>
              <a:cs typeface="Ubuntu"/>
              <a:sym typeface="Ubuntu"/>
            </a:endParaRPr>
          </a:p>
        </p:txBody>
      </p:sp>
      <p:cxnSp>
        <p:nvCxnSpPr>
          <p:cNvPr id="688" name="Google Shape;688;p58"/>
          <p:cNvCxnSpPr>
            <a:stCxn id="682" idx="6"/>
            <a:endCxn id="683" idx="2"/>
          </p:cNvCxnSpPr>
          <p:nvPr/>
        </p:nvCxnSpPr>
        <p:spPr>
          <a:xfrm>
            <a:off x="2895425" y="3182011"/>
            <a:ext cx="955800" cy="0"/>
          </a:xfrm>
          <a:prstGeom prst="straightConnector1">
            <a:avLst/>
          </a:prstGeom>
          <a:noFill/>
          <a:ln w="28575" cap="flat" cmpd="sng">
            <a:solidFill>
              <a:schemeClr val="dk2"/>
            </a:solidFill>
            <a:prstDash val="solid"/>
            <a:round/>
            <a:headEnd type="none" w="sm" len="sm"/>
            <a:tailEnd type="triangle" w="med" len="med"/>
          </a:ln>
        </p:spPr>
      </p:cxnSp>
      <p:cxnSp>
        <p:nvCxnSpPr>
          <p:cNvPr id="689" name="Google Shape;689;p58"/>
          <p:cNvCxnSpPr>
            <a:stCxn id="683" idx="6"/>
            <a:endCxn id="684" idx="2"/>
          </p:cNvCxnSpPr>
          <p:nvPr/>
        </p:nvCxnSpPr>
        <p:spPr>
          <a:xfrm>
            <a:off x="4491200" y="3182011"/>
            <a:ext cx="955800" cy="0"/>
          </a:xfrm>
          <a:prstGeom prst="straightConnector1">
            <a:avLst/>
          </a:prstGeom>
          <a:noFill/>
          <a:ln w="28575" cap="flat" cmpd="sng">
            <a:solidFill>
              <a:schemeClr val="dk2"/>
            </a:solidFill>
            <a:prstDash val="solid"/>
            <a:round/>
            <a:headEnd type="none" w="sm" len="sm"/>
            <a:tailEnd type="triangle" w="med" len="med"/>
          </a:ln>
        </p:spPr>
      </p:cxnSp>
      <p:cxnSp>
        <p:nvCxnSpPr>
          <p:cNvPr id="690" name="Google Shape;690;p58"/>
          <p:cNvCxnSpPr>
            <a:stCxn id="684" idx="6"/>
            <a:endCxn id="685" idx="2"/>
          </p:cNvCxnSpPr>
          <p:nvPr/>
        </p:nvCxnSpPr>
        <p:spPr>
          <a:xfrm>
            <a:off x="6086975" y="3182011"/>
            <a:ext cx="1035300" cy="0"/>
          </a:xfrm>
          <a:prstGeom prst="straightConnector1">
            <a:avLst/>
          </a:prstGeom>
          <a:noFill/>
          <a:ln w="28575" cap="flat" cmpd="sng">
            <a:solidFill>
              <a:schemeClr val="dk2"/>
            </a:solidFill>
            <a:prstDash val="solid"/>
            <a:round/>
            <a:headEnd type="none" w="sm" len="sm"/>
            <a:tailEnd type="triangle" w="med" len="med"/>
          </a:ln>
        </p:spPr>
      </p:cxnSp>
      <p:cxnSp>
        <p:nvCxnSpPr>
          <p:cNvPr id="691" name="Google Shape;691;p58"/>
          <p:cNvCxnSpPr>
            <a:stCxn id="686" idx="4"/>
            <a:endCxn id="685" idx="0"/>
          </p:cNvCxnSpPr>
          <p:nvPr/>
        </p:nvCxnSpPr>
        <p:spPr>
          <a:xfrm>
            <a:off x="7442375" y="1928474"/>
            <a:ext cx="0" cy="933600"/>
          </a:xfrm>
          <a:prstGeom prst="straightConnector1">
            <a:avLst/>
          </a:prstGeom>
          <a:noFill/>
          <a:ln w="28575" cap="flat" cmpd="sng">
            <a:solidFill>
              <a:schemeClr val="dk2"/>
            </a:solidFill>
            <a:prstDash val="solid"/>
            <a:round/>
            <a:headEnd type="none" w="sm" len="sm"/>
            <a:tailEnd type="triangle" w="med" len="med"/>
          </a:ln>
        </p:spPr>
      </p:cxnSp>
      <p:cxnSp>
        <p:nvCxnSpPr>
          <p:cNvPr id="692" name="Google Shape;692;p58"/>
          <p:cNvCxnSpPr>
            <a:stCxn id="687" idx="6"/>
            <a:endCxn id="686" idx="2"/>
          </p:cNvCxnSpPr>
          <p:nvPr/>
        </p:nvCxnSpPr>
        <p:spPr>
          <a:xfrm rot="10800000" flipH="1">
            <a:off x="6096000" y="1608470"/>
            <a:ext cx="1026300" cy="3900"/>
          </a:xfrm>
          <a:prstGeom prst="straightConnector1">
            <a:avLst/>
          </a:prstGeom>
          <a:noFill/>
          <a:ln w="28575" cap="flat" cmpd="sng">
            <a:solidFill>
              <a:schemeClr val="dk2"/>
            </a:solidFill>
            <a:prstDash val="solid"/>
            <a:round/>
            <a:headEnd type="none" w="sm" len="sm"/>
            <a:tailEnd type="triangle" w="med" len="med"/>
          </a:ln>
        </p:spPr>
      </p:cxnSp>
      <p:sp>
        <p:nvSpPr>
          <p:cNvPr id="693" name="Google Shape;693;p58"/>
          <p:cNvSpPr/>
          <p:nvPr/>
        </p:nvSpPr>
        <p:spPr>
          <a:xfrm>
            <a:off x="5206275" y="2576461"/>
            <a:ext cx="2932200" cy="1178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4" name="Google Shape;694;p58"/>
          <p:cNvSpPr/>
          <p:nvPr/>
        </p:nvSpPr>
        <p:spPr>
          <a:xfrm>
            <a:off x="3585725" y="2426886"/>
            <a:ext cx="4663800" cy="1591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5" name="Google Shape;695;p58"/>
          <p:cNvSpPr/>
          <p:nvPr/>
        </p:nvSpPr>
        <p:spPr>
          <a:xfrm>
            <a:off x="6737525" y="1174430"/>
            <a:ext cx="1409700" cy="1060956"/>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6" name="Google Shape;696;p58"/>
          <p:cNvSpPr txBox="1"/>
          <p:nvPr/>
        </p:nvSpPr>
        <p:spPr>
          <a:xfrm>
            <a:off x="7442375" y="1870286"/>
            <a:ext cx="759900" cy="36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Ubuntu"/>
                <a:ea typeface="Ubuntu"/>
                <a:cs typeface="Ubuntu"/>
                <a:sym typeface="Ubuntu"/>
              </a:rPr>
              <a:t>topics</a:t>
            </a:r>
            <a:endParaRPr sz="1400" b="0" i="0" u="none" strike="noStrike" cap="none">
              <a:solidFill>
                <a:srgbClr val="000000"/>
              </a:solidFill>
              <a:latin typeface="Ubuntu"/>
              <a:ea typeface="Ubuntu"/>
              <a:cs typeface="Ubuntu"/>
              <a:sym typeface="Ubuntu"/>
            </a:endParaRPr>
          </a:p>
        </p:txBody>
      </p:sp>
      <p:sp>
        <p:nvSpPr>
          <p:cNvPr id="697" name="Google Shape;697;p58"/>
          <p:cNvSpPr txBox="1"/>
          <p:nvPr/>
        </p:nvSpPr>
        <p:spPr>
          <a:xfrm>
            <a:off x="7387325" y="3390061"/>
            <a:ext cx="759900" cy="36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Ubuntu"/>
                <a:ea typeface="Ubuntu"/>
                <a:cs typeface="Ubuntu"/>
                <a:sym typeface="Ubuntu"/>
              </a:rPr>
              <a:t>words</a:t>
            </a:r>
            <a:endParaRPr sz="1400" b="0" i="0" u="none" strike="noStrike" cap="none">
              <a:solidFill>
                <a:srgbClr val="000000"/>
              </a:solidFill>
              <a:latin typeface="Ubuntu"/>
              <a:ea typeface="Ubuntu"/>
              <a:cs typeface="Ubuntu"/>
              <a:sym typeface="Ubuntu"/>
            </a:endParaRPr>
          </a:p>
        </p:txBody>
      </p:sp>
      <p:sp>
        <p:nvSpPr>
          <p:cNvPr id="698" name="Google Shape;698;p58"/>
          <p:cNvSpPr txBox="1"/>
          <p:nvPr/>
        </p:nvSpPr>
        <p:spPr>
          <a:xfrm>
            <a:off x="7018200" y="3706536"/>
            <a:ext cx="1231200" cy="3651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US" sz="1400" b="0" i="0" u="none" strike="noStrike" cap="none">
                <a:solidFill>
                  <a:srgbClr val="000000"/>
                </a:solidFill>
                <a:latin typeface="Ubuntu"/>
                <a:ea typeface="Ubuntu"/>
                <a:cs typeface="Ubuntu"/>
                <a:sym typeface="Ubuntu"/>
              </a:rPr>
              <a:t>documents</a:t>
            </a:r>
            <a:endParaRPr sz="1400" b="0" i="0" u="none" strike="noStrike" cap="none">
              <a:solidFill>
                <a:srgbClr val="000000"/>
              </a:solidFill>
              <a:latin typeface="Ubuntu"/>
              <a:ea typeface="Ubuntu"/>
              <a:cs typeface="Ubuntu"/>
              <a:sym typeface="Ubuntu"/>
            </a:endParaRPr>
          </a:p>
        </p:txBody>
      </p:sp>
      <p:sp>
        <p:nvSpPr>
          <p:cNvPr id="699" name="Google Shape;699;p58"/>
          <p:cNvSpPr/>
          <p:nvPr/>
        </p:nvSpPr>
        <p:spPr>
          <a:xfrm>
            <a:off x="2659163" y="1319308"/>
            <a:ext cx="1558500" cy="5454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Ubuntu"/>
                <a:ea typeface="Ubuntu"/>
                <a:cs typeface="Ubuntu"/>
                <a:sym typeface="Ubuntu"/>
              </a:rPr>
              <a:t>Dirichlet priors</a:t>
            </a:r>
            <a:endParaRPr sz="1400" b="0" i="0" u="none" strike="noStrike" cap="none">
              <a:solidFill>
                <a:srgbClr val="000000"/>
              </a:solidFill>
              <a:latin typeface="Ubuntu"/>
              <a:ea typeface="Ubuntu"/>
              <a:cs typeface="Ubuntu"/>
              <a:sym typeface="Ubuntu"/>
            </a:endParaRPr>
          </a:p>
        </p:txBody>
      </p:sp>
      <p:sp>
        <p:nvSpPr>
          <p:cNvPr id="700" name="Google Shape;700;p58"/>
          <p:cNvSpPr/>
          <p:nvPr/>
        </p:nvSpPr>
        <p:spPr>
          <a:xfrm>
            <a:off x="3851225" y="4251752"/>
            <a:ext cx="1558500" cy="5454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Ubuntu"/>
                <a:ea typeface="Ubuntu"/>
                <a:cs typeface="Ubuntu"/>
                <a:sym typeface="Ubuntu"/>
              </a:rPr>
              <a:t>‘Probability Distributions’</a:t>
            </a:r>
            <a:endParaRPr sz="1400" b="0" i="0" u="none" strike="noStrike" cap="none">
              <a:solidFill>
                <a:srgbClr val="000000"/>
              </a:solidFill>
              <a:latin typeface="Ubuntu"/>
              <a:ea typeface="Ubuntu"/>
              <a:cs typeface="Ubuntu"/>
              <a:sym typeface="Ubuntu"/>
            </a:endParaRPr>
          </a:p>
        </p:txBody>
      </p:sp>
      <p:sp>
        <p:nvSpPr>
          <p:cNvPr id="701" name="Google Shape;701;p58"/>
          <p:cNvSpPr/>
          <p:nvPr/>
        </p:nvSpPr>
        <p:spPr>
          <a:xfrm>
            <a:off x="6273400" y="4251752"/>
            <a:ext cx="1558500" cy="5454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Ubuntu"/>
                <a:ea typeface="Ubuntu"/>
                <a:cs typeface="Ubuntu"/>
                <a:sym typeface="Ubuntu"/>
              </a:rPr>
              <a:t>Topics</a:t>
            </a:r>
            <a:endParaRPr sz="1400" b="0" i="0" u="none" strike="noStrike" cap="none">
              <a:solidFill>
                <a:srgbClr val="000000"/>
              </a:solidFill>
              <a:latin typeface="Ubuntu"/>
              <a:ea typeface="Ubuntu"/>
              <a:cs typeface="Ubuntu"/>
              <a:sym typeface="Ubuntu"/>
            </a:endParaRPr>
          </a:p>
        </p:txBody>
      </p:sp>
      <p:sp>
        <p:nvSpPr>
          <p:cNvPr id="702" name="Google Shape;702;p58"/>
          <p:cNvSpPr/>
          <p:nvPr/>
        </p:nvSpPr>
        <p:spPr>
          <a:xfrm>
            <a:off x="8773475" y="3755161"/>
            <a:ext cx="1558500" cy="5454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Ubuntu"/>
                <a:ea typeface="Ubuntu"/>
                <a:cs typeface="Ubuntu"/>
                <a:sym typeface="Ubuntu"/>
              </a:rPr>
              <a:t>Words</a:t>
            </a:r>
            <a:endParaRPr sz="1400" b="0" i="0" u="none" strike="noStrike" cap="none">
              <a:solidFill>
                <a:srgbClr val="000000"/>
              </a:solidFill>
              <a:latin typeface="Ubuntu"/>
              <a:ea typeface="Ubuntu"/>
              <a:cs typeface="Ubuntu"/>
              <a:sym typeface="Ubuntu"/>
            </a:endParaRPr>
          </a:p>
          <a:p>
            <a:pPr marL="0" marR="0" lvl="0" indent="0" algn="ctr" rtl="0">
              <a:lnSpc>
                <a:spcPct val="100000"/>
              </a:lnSpc>
              <a:spcBef>
                <a:spcPts val="0"/>
              </a:spcBef>
              <a:spcAft>
                <a:spcPts val="0"/>
              </a:spcAft>
              <a:buNone/>
            </a:pPr>
            <a:r>
              <a:rPr lang="en-US" sz="1400" b="0" i="0" u="none" strike="noStrike" cap="none">
                <a:solidFill>
                  <a:srgbClr val="000000"/>
                </a:solidFill>
                <a:latin typeface="Ubuntu"/>
                <a:ea typeface="Ubuntu"/>
                <a:cs typeface="Ubuntu"/>
                <a:sym typeface="Ubuntu"/>
              </a:rPr>
              <a:t>(observed)</a:t>
            </a:r>
            <a:endParaRPr sz="1400" b="0" i="0" u="none" strike="noStrike" cap="none">
              <a:solidFill>
                <a:srgbClr val="000000"/>
              </a:solidFill>
              <a:latin typeface="Ubuntu"/>
              <a:ea typeface="Ubuntu"/>
              <a:cs typeface="Ubuntu"/>
              <a:sym typeface="Ubuntu"/>
            </a:endParaRPr>
          </a:p>
        </p:txBody>
      </p:sp>
      <p:cxnSp>
        <p:nvCxnSpPr>
          <p:cNvPr id="703" name="Google Shape;703;p58"/>
          <p:cNvCxnSpPr>
            <a:stCxn id="699" idx="2"/>
            <a:endCxn id="682" idx="0"/>
          </p:cNvCxnSpPr>
          <p:nvPr/>
        </p:nvCxnSpPr>
        <p:spPr>
          <a:xfrm flipH="1">
            <a:off x="2575613" y="1864708"/>
            <a:ext cx="862800" cy="997500"/>
          </a:xfrm>
          <a:prstGeom prst="straightConnector1">
            <a:avLst/>
          </a:prstGeom>
          <a:noFill/>
          <a:ln w="28575" cap="flat" cmpd="sng">
            <a:solidFill>
              <a:schemeClr val="dk2"/>
            </a:solidFill>
            <a:prstDash val="dash"/>
            <a:round/>
            <a:headEnd type="none" w="sm" len="sm"/>
            <a:tailEnd type="triangle" w="med" len="med"/>
          </a:ln>
        </p:spPr>
      </p:cxnSp>
      <p:cxnSp>
        <p:nvCxnSpPr>
          <p:cNvPr id="704" name="Google Shape;704;p58"/>
          <p:cNvCxnSpPr>
            <a:stCxn id="699" idx="3"/>
            <a:endCxn id="687" idx="2"/>
          </p:cNvCxnSpPr>
          <p:nvPr/>
        </p:nvCxnSpPr>
        <p:spPr>
          <a:xfrm>
            <a:off x="4217663" y="1592008"/>
            <a:ext cx="1238400" cy="20400"/>
          </a:xfrm>
          <a:prstGeom prst="straightConnector1">
            <a:avLst/>
          </a:prstGeom>
          <a:noFill/>
          <a:ln w="28575" cap="flat" cmpd="sng">
            <a:solidFill>
              <a:schemeClr val="dk2"/>
            </a:solidFill>
            <a:prstDash val="dash"/>
            <a:round/>
            <a:headEnd type="none" w="sm" len="sm"/>
            <a:tailEnd type="triangle" w="med" len="med"/>
          </a:ln>
        </p:spPr>
      </p:cxnSp>
      <p:cxnSp>
        <p:nvCxnSpPr>
          <p:cNvPr id="705" name="Google Shape;705;p58"/>
          <p:cNvCxnSpPr>
            <a:stCxn id="700" idx="0"/>
            <a:endCxn id="683" idx="5"/>
          </p:cNvCxnSpPr>
          <p:nvPr/>
        </p:nvCxnSpPr>
        <p:spPr>
          <a:xfrm rot="10800000">
            <a:off x="4397375" y="3408152"/>
            <a:ext cx="233100" cy="843600"/>
          </a:xfrm>
          <a:prstGeom prst="straightConnector1">
            <a:avLst/>
          </a:prstGeom>
          <a:noFill/>
          <a:ln w="28575" cap="flat" cmpd="sng">
            <a:solidFill>
              <a:schemeClr val="dk2"/>
            </a:solidFill>
            <a:prstDash val="dash"/>
            <a:round/>
            <a:headEnd type="none" w="sm" len="sm"/>
            <a:tailEnd type="triangle" w="med" len="med"/>
          </a:ln>
        </p:spPr>
      </p:cxnSp>
      <p:cxnSp>
        <p:nvCxnSpPr>
          <p:cNvPr id="706" name="Google Shape;706;p58"/>
          <p:cNvCxnSpPr>
            <a:stCxn id="700" idx="0"/>
            <a:endCxn id="686" idx="3"/>
          </p:cNvCxnSpPr>
          <p:nvPr/>
        </p:nvCxnSpPr>
        <p:spPr>
          <a:xfrm rot="10800000" flipH="1">
            <a:off x="4630475" y="1834652"/>
            <a:ext cx="2585700" cy="2417100"/>
          </a:xfrm>
          <a:prstGeom prst="straightConnector1">
            <a:avLst/>
          </a:prstGeom>
          <a:noFill/>
          <a:ln w="28575" cap="flat" cmpd="sng">
            <a:solidFill>
              <a:schemeClr val="dk2"/>
            </a:solidFill>
            <a:prstDash val="dash"/>
            <a:round/>
            <a:headEnd type="none" w="sm" len="sm"/>
            <a:tailEnd type="triangle" w="med" len="med"/>
          </a:ln>
        </p:spPr>
      </p:cxnSp>
      <p:cxnSp>
        <p:nvCxnSpPr>
          <p:cNvPr id="707" name="Google Shape;707;p58"/>
          <p:cNvCxnSpPr>
            <a:stCxn id="701" idx="0"/>
            <a:endCxn id="684" idx="5"/>
          </p:cNvCxnSpPr>
          <p:nvPr/>
        </p:nvCxnSpPr>
        <p:spPr>
          <a:xfrm rot="10800000">
            <a:off x="5993350" y="3408152"/>
            <a:ext cx="1059300" cy="843600"/>
          </a:xfrm>
          <a:prstGeom prst="straightConnector1">
            <a:avLst/>
          </a:prstGeom>
          <a:noFill/>
          <a:ln w="28575" cap="flat" cmpd="sng">
            <a:solidFill>
              <a:schemeClr val="dk2"/>
            </a:solidFill>
            <a:prstDash val="dash"/>
            <a:round/>
            <a:headEnd type="none" w="sm" len="sm"/>
            <a:tailEnd type="triangle" w="med" len="med"/>
          </a:ln>
        </p:spPr>
      </p:cxnSp>
      <p:cxnSp>
        <p:nvCxnSpPr>
          <p:cNvPr id="708" name="Google Shape;708;p58"/>
          <p:cNvCxnSpPr>
            <a:stCxn id="702" idx="1"/>
            <a:endCxn id="685" idx="6"/>
          </p:cNvCxnSpPr>
          <p:nvPr/>
        </p:nvCxnSpPr>
        <p:spPr>
          <a:xfrm rot="10800000">
            <a:off x="7762475" y="3182161"/>
            <a:ext cx="1011000" cy="845700"/>
          </a:xfrm>
          <a:prstGeom prst="straightConnector1">
            <a:avLst/>
          </a:prstGeom>
          <a:noFill/>
          <a:ln w="28575" cap="flat" cmpd="sng">
            <a:solidFill>
              <a:schemeClr val="dk2"/>
            </a:solidFill>
            <a:prstDash val="dash"/>
            <a:round/>
            <a:headEnd type="none" w="sm" len="sm"/>
            <a:tailEnd type="triangle" w="med" len="med"/>
          </a:ln>
        </p:spPr>
      </p:cxnSp>
      <p:pic>
        <p:nvPicPr>
          <p:cNvPr id="709" name="Google Shape;709;p58"/>
          <p:cNvPicPr preferRelativeResize="0"/>
          <p:nvPr/>
        </p:nvPicPr>
        <p:blipFill rotWithShape="1">
          <a:blip r:embed="rId3">
            <a:alphaModFix/>
          </a:blip>
          <a:srcRect/>
          <a:stretch/>
        </p:blipFill>
        <p:spPr>
          <a:xfrm>
            <a:off x="1557850" y="5177767"/>
            <a:ext cx="9144000" cy="673960"/>
          </a:xfrm>
          <a:prstGeom prst="rect">
            <a:avLst/>
          </a:prstGeom>
          <a:noFill/>
          <a:ln>
            <a:noFill/>
          </a:ln>
        </p:spPr>
      </p:pic>
      <p:sp>
        <p:nvSpPr>
          <p:cNvPr id="710" name="Google Shape;710;p58"/>
          <p:cNvSpPr txBox="1">
            <a:spLocks noGrp="1"/>
          </p:cNvSpPr>
          <p:nvPr>
            <p:ph type="sldNum" idx="12"/>
          </p:nvPr>
        </p:nvSpPr>
        <p:spPr>
          <a:xfrm>
            <a:off x="11298195" y="617558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376</a:t>
            </a:fld>
            <a:endParaRPr/>
          </a:p>
        </p:txBody>
      </p:sp>
    </p:spTree>
    <p:extLst>
      <p:ext uri="{BB962C8B-B14F-4D97-AF65-F5344CB8AC3E}">
        <p14:creationId xmlns:p14="http://schemas.microsoft.com/office/powerpoint/2010/main" val="3930562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9"/>
                                        </p:tgtEl>
                                        <p:attrNameLst>
                                          <p:attrName>style.visibility</p:attrName>
                                        </p:attrNameLst>
                                      </p:cBhvr>
                                      <p:to>
                                        <p:strVal val="visible"/>
                                      </p:to>
                                    </p:set>
                                    <p:animEffect transition="in" filter="fade">
                                      <p:cBhvr>
                                        <p:cTn id="7" dur="1000"/>
                                        <p:tgtEl>
                                          <p:spTgt spid="699"/>
                                        </p:tgtEl>
                                      </p:cBhvr>
                                    </p:animEffect>
                                  </p:childTnLst>
                                </p:cTn>
                              </p:par>
                              <p:par>
                                <p:cTn id="8" presetID="10" presetClass="entr" presetSubtype="0" fill="hold" nodeType="withEffect">
                                  <p:stCondLst>
                                    <p:cond delay="0"/>
                                  </p:stCondLst>
                                  <p:childTnLst>
                                    <p:set>
                                      <p:cBhvr>
                                        <p:cTn id="9" dur="1" fill="hold">
                                          <p:stCondLst>
                                            <p:cond delay="0"/>
                                          </p:stCondLst>
                                        </p:cTn>
                                        <p:tgtEl>
                                          <p:spTgt spid="704"/>
                                        </p:tgtEl>
                                        <p:attrNameLst>
                                          <p:attrName>style.visibility</p:attrName>
                                        </p:attrNameLst>
                                      </p:cBhvr>
                                      <p:to>
                                        <p:strVal val="visible"/>
                                      </p:to>
                                    </p:set>
                                    <p:animEffect transition="in" filter="fade">
                                      <p:cBhvr>
                                        <p:cTn id="10" dur="1000"/>
                                        <p:tgtEl>
                                          <p:spTgt spid="704"/>
                                        </p:tgtEl>
                                      </p:cBhvr>
                                    </p:animEffect>
                                  </p:childTnLst>
                                </p:cTn>
                              </p:par>
                              <p:par>
                                <p:cTn id="11" presetID="10" presetClass="entr" presetSubtype="0" fill="hold" nodeType="withEffect">
                                  <p:stCondLst>
                                    <p:cond delay="0"/>
                                  </p:stCondLst>
                                  <p:childTnLst>
                                    <p:set>
                                      <p:cBhvr>
                                        <p:cTn id="12" dur="1" fill="hold">
                                          <p:stCondLst>
                                            <p:cond delay="0"/>
                                          </p:stCondLst>
                                        </p:cTn>
                                        <p:tgtEl>
                                          <p:spTgt spid="703"/>
                                        </p:tgtEl>
                                        <p:attrNameLst>
                                          <p:attrName>style.visibility</p:attrName>
                                        </p:attrNameLst>
                                      </p:cBhvr>
                                      <p:to>
                                        <p:strVal val="visible"/>
                                      </p:to>
                                    </p:set>
                                    <p:animEffect transition="in" filter="fade">
                                      <p:cBhvr>
                                        <p:cTn id="13" dur="1000"/>
                                        <p:tgtEl>
                                          <p:spTgt spid="70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05"/>
                                        </p:tgtEl>
                                        <p:attrNameLst>
                                          <p:attrName>style.visibility</p:attrName>
                                        </p:attrNameLst>
                                      </p:cBhvr>
                                      <p:to>
                                        <p:strVal val="visible"/>
                                      </p:to>
                                    </p:set>
                                    <p:animEffect transition="in" filter="fade">
                                      <p:cBhvr>
                                        <p:cTn id="18" dur="1000"/>
                                        <p:tgtEl>
                                          <p:spTgt spid="705"/>
                                        </p:tgtEl>
                                      </p:cBhvr>
                                    </p:animEffect>
                                  </p:childTnLst>
                                </p:cTn>
                              </p:par>
                              <p:par>
                                <p:cTn id="19" presetID="10" presetClass="entr" presetSubtype="0" fill="hold" nodeType="withEffect">
                                  <p:stCondLst>
                                    <p:cond delay="0"/>
                                  </p:stCondLst>
                                  <p:childTnLst>
                                    <p:set>
                                      <p:cBhvr>
                                        <p:cTn id="20" dur="1" fill="hold">
                                          <p:stCondLst>
                                            <p:cond delay="0"/>
                                          </p:stCondLst>
                                        </p:cTn>
                                        <p:tgtEl>
                                          <p:spTgt spid="706"/>
                                        </p:tgtEl>
                                        <p:attrNameLst>
                                          <p:attrName>style.visibility</p:attrName>
                                        </p:attrNameLst>
                                      </p:cBhvr>
                                      <p:to>
                                        <p:strVal val="visible"/>
                                      </p:to>
                                    </p:set>
                                    <p:animEffect transition="in" filter="fade">
                                      <p:cBhvr>
                                        <p:cTn id="21" dur="1000"/>
                                        <p:tgtEl>
                                          <p:spTgt spid="706"/>
                                        </p:tgtEl>
                                      </p:cBhvr>
                                    </p:animEffect>
                                  </p:childTnLst>
                                </p:cTn>
                              </p:par>
                              <p:par>
                                <p:cTn id="22" presetID="10" presetClass="entr" presetSubtype="0" fill="hold" nodeType="withEffect">
                                  <p:stCondLst>
                                    <p:cond delay="0"/>
                                  </p:stCondLst>
                                  <p:childTnLst>
                                    <p:set>
                                      <p:cBhvr>
                                        <p:cTn id="23" dur="1" fill="hold">
                                          <p:stCondLst>
                                            <p:cond delay="0"/>
                                          </p:stCondLst>
                                        </p:cTn>
                                        <p:tgtEl>
                                          <p:spTgt spid="700"/>
                                        </p:tgtEl>
                                        <p:attrNameLst>
                                          <p:attrName>style.visibility</p:attrName>
                                        </p:attrNameLst>
                                      </p:cBhvr>
                                      <p:to>
                                        <p:strVal val="visible"/>
                                      </p:to>
                                    </p:set>
                                    <p:animEffect transition="in" filter="fade">
                                      <p:cBhvr>
                                        <p:cTn id="24" dur="1000"/>
                                        <p:tgtEl>
                                          <p:spTgt spid="70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01"/>
                                        </p:tgtEl>
                                        <p:attrNameLst>
                                          <p:attrName>style.visibility</p:attrName>
                                        </p:attrNameLst>
                                      </p:cBhvr>
                                      <p:to>
                                        <p:strVal val="visible"/>
                                      </p:to>
                                    </p:set>
                                    <p:animEffect transition="in" filter="fade">
                                      <p:cBhvr>
                                        <p:cTn id="29" dur="1000"/>
                                        <p:tgtEl>
                                          <p:spTgt spid="701"/>
                                        </p:tgtEl>
                                      </p:cBhvr>
                                    </p:animEffect>
                                  </p:childTnLst>
                                </p:cTn>
                              </p:par>
                              <p:par>
                                <p:cTn id="30" presetID="10" presetClass="entr" presetSubtype="0" fill="hold" nodeType="withEffect">
                                  <p:stCondLst>
                                    <p:cond delay="0"/>
                                  </p:stCondLst>
                                  <p:childTnLst>
                                    <p:set>
                                      <p:cBhvr>
                                        <p:cTn id="31" dur="1" fill="hold">
                                          <p:stCondLst>
                                            <p:cond delay="0"/>
                                          </p:stCondLst>
                                        </p:cTn>
                                        <p:tgtEl>
                                          <p:spTgt spid="707"/>
                                        </p:tgtEl>
                                        <p:attrNameLst>
                                          <p:attrName>style.visibility</p:attrName>
                                        </p:attrNameLst>
                                      </p:cBhvr>
                                      <p:to>
                                        <p:strVal val="visible"/>
                                      </p:to>
                                    </p:set>
                                    <p:animEffect transition="in" filter="fade">
                                      <p:cBhvr>
                                        <p:cTn id="32" dur="1000"/>
                                        <p:tgtEl>
                                          <p:spTgt spid="70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02"/>
                                        </p:tgtEl>
                                        <p:attrNameLst>
                                          <p:attrName>style.visibility</p:attrName>
                                        </p:attrNameLst>
                                      </p:cBhvr>
                                      <p:to>
                                        <p:strVal val="visible"/>
                                      </p:to>
                                    </p:set>
                                    <p:animEffect transition="in" filter="fade">
                                      <p:cBhvr>
                                        <p:cTn id="37" dur="1000"/>
                                        <p:tgtEl>
                                          <p:spTgt spid="702"/>
                                        </p:tgtEl>
                                      </p:cBhvr>
                                    </p:animEffect>
                                  </p:childTnLst>
                                </p:cTn>
                              </p:par>
                              <p:par>
                                <p:cTn id="38" presetID="10" presetClass="entr" presetSubtype="0" fill="hold" nodeType="withEffect">
                                  <p:stCondLst>
                                    <p:cond delay="0"/>
                                  </p:stCondLst>
                                  <p:childTnLst>
                                    <p:set>
                                      <p:cBhvr>
                                        <p:cTn id="39" dur="1" fill="hold">
                                          <p:stCondLst>
                                            <p:cond delay="0"/>
                                          </p:stCondLst>
                                        </p:cTn>
                                        <p:tgtEl>
                                          <p:spTgt spid="708"/>
                                        </p:tgtEl>
                                        <p:attrNameLst>
                                          <p:attrName>style.visibility</p:attrName>
                                        </p:attrNameLst>
                                      </p:cBhvr>
                                      <p:to>
                                        <p:strVal val="visible"/>
                                      </p:to>
                                    </p:set>
                                    <p:animEffect transition="in" filter="fade">
                                      <p:cBhvr>
                                        <p:cTn id="40" dur="1000"/>
                                        <p:tgtEl>
                                          <p:spTgt spid="70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09"/>
                                        </p:tgtEl>
                                        <p:attrNameLst>
                                          <p:attrName>style.visibility</p:attrName>
                                        </p:attrNameLst>
                                      </p:cBhvr>
                                      <p:to>
                                        <p:strVal val="visible"/>
                                      </p:to>
                                    </p:set>
                                    <p:animEffect transition="in" filter="fade">
                                      <p:cBhvr>
                                        <p:cTn id="45" dur="1000"/>
                                        <p:tgtEl>
                                          <p:spTgt spid="709"/>
                                        </p:tgtEl>
                                      </p:cBhvr>
                                    </p:animEffect>
                                  </p:childTnLst>
                                </p:cTn>
                              </p:par>
                              <p:par>
                                <p:cTn id="46" presetID="10" presetClass="entr" presetSubtype="0" fill="hold" nodeType="withEffect">
                                  <p:stCondLst>
                                    <p:cond delay="0"/>
                                  </p:stCondLst>
                                  <p:childTnLst>
                                    <p:set>
                                      <p:cBhvr>
                                        <p:cTn id="47" dur="1" fill="hold">
                                          <p:stCondLst>
                                            <p:cond delay="0"/>
                                          </p:stCondLst>
                                        </p:cTn>
                                        <p:tgtEl>
                                          <p:spTgt spid="680"/>
                                        </p:tgtEl>
                                        <p:attrNameLst>
                                          <p:attrName>style.visibility</p:attrName>
                                        </p:attrNameLst>
                                      </p:cBhvr>
                                      <p:to>
                                        <p:strVal val="visible"/>
                                      </p:to>
                                    </p:set>
                                    <p:animEffect transition="in" filter="fade">
                                      <p:cBhvr>
                                        <p:cTn id="48" dur="1000"/>
                                        <p:tgtEl>
                                          <p:spTgt spid="6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59"/>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Overview</a:t>
            </a:r>
            <a:endParaRPr/>
          </a:p>
        </p:txBody>
      </p:sp>
      <p:sp>
        <p:nvSpPr>
          <p:cNvPr id="716" name="Google Shape;716;p59"/>
          <p:cNvSpPr txBox="1">
            <a:spLocks noGrp="1"/>
          </p:cNvSpPr>
          <p:nvPr>
            <p:ph type="body" idx="1"/>
          </p:nvPr>
        </p:nvSpPr>
        <p:spPr>
          <a:xfrm>
            <a:off x="838200" y="1825625"/>
            <a:ext cx="10515600" cy="381317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Parsing with Probabilistic Context-free Grammars (PCFGs)</a:t>
            </a:r>
            <a:endParaRPr/>
          </a:p>
          <a:p>
            <a:pPr marL="0" marR="0" lvl="0" indent="0" algn="l" rtl="0">
              <a:lnSpc>
                <a:spcPct val="100000"/>
              </a:lnSpc>
              <a:spcBef>
                <a:spcPts val="10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Probabilistic Cocke-Younger-Kasami (CYK) algorithm </a:t>
            </a:r>
            <a:endParaRPr/>
          </a:p>
          <a:p>
            <a:pPr marL="0" marR="0" lvl="0" indent="0" algn="l" rtl="0">
              <a:lnSpc>
                <a:spcPct val="100000"/>
              </a:lnSpc>
              <a:spcBef>
                <a:spcPts val="10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Problems with and solutions for PCFGs</a:t>
            </a:r>
            <a:endParaRPr/>
          </a:p>
          <a:p>
            <a:pPr marL="0" marR="0" lvl="0" indent="0" algn="l" rtl="0">
              <a:lnSpc>
                <a:spcPct val="100000"/>
              </a:lnSpc>
              <a:spcBef>
                <a:spcPts val="1000"/>
              </a:spcBef>
              <a:spcAft>
                <a:spcPts val="0"/>
              </a:spcAft>
              <a:buClr>
                <a:srgbClr val="3F3F3F"/>
              </a:buClr>
              <a:buSzPts val="2800"/>
              <a:buFont typeface="Arial"/>
              <a:buNone/>
            </a:pPr>
            <a:r>
              <a:rPr lang="en-US" sz="2400" b="0" i="0" u="none" strike="noStrike" cap="none">
                <a:solidFill>
                  <a:srgbClr val="3F3F3F"/>
                </a:solidFill>
                <a:latin typeface="Calibri"/>
                <a:ea typeface="Calibri"/>
                <a:cs typeface="Calibri"/>
                <a:sym typeface="Calibri"/>
              </a:rPr>
              <a:t>Comparison of LMs, HMMs and PCFGs</a:t>
            </a:r>
            <a:endParaRPr/>
          </a:p>
          <a:p>
            <a:pPr marL="0" marR="0" lvl="0" indent="0" algn="l" rtl="0">
              <a:lnSpc>
                <a:spcPct val="100000"/>
              </a:lnSpc>
              <a:spcBef>
                <a:spcPts val="1000"/>
              </a:spcBef>
              <a:spcAft>
                <a:spcPts val="0"/>
              </a:spcAft>
              <a:buClr>
                <a:srgbClr val="3F3F3F"/>
              </a:buClr>
              <a:buSzPts val="2800"/>
              <a:buFont typeface="Arial"/>
              <a:buNone/>
            </a:pPr>
            <a:r>
              <a:rPr lang="en-US" sz="2400" b="1" i="0" u="none" strike="noStrike" cap="none">
                <a:solidFill>
                  <a:srgbClr val="3F3F3F"/>
                </a:solidFill>
                <a:latin typeface="Calibri"/>
                <a:ea typeface="Calibri"/>
                <a:cs typeface="Calibri"/>
                <a:sym typeface="Calibri"/>
              </a:rPr>
              <a:t>Summary</a:t>
            </a:r>
            <a:endParaRPr/>
          </a:p>
          <a:p>
            <a:pPr marL="0" marR="0" lvl="0" indent="0" algn="l" rtl="0">
              <a:lnSpc>
                <a:spcPct val="100000"/>
              </a:lnSpc>
              <a:spcBef>
                <a:spcPts val="1000"/>
              </a:spcBef>
              <a:spcAft>
                <a:spcPts val="60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p:txBody>
      </p:sp>
      <p:sp>
        <p:nvSpPr>
          <p:cNvPr id="717" name="Google Shape;717;p59"/>
          <p:cNvSpPr txBox="1">
            <a:spLocks noGrp="1"/>
          </p:cNvSpPr>
          <p:nvPr>
            <p:ph type="sldNum" idx="12"/>
          </p:nvPr>
        </p:nvSpPr>
        <p:spPr>
          <a:xfrm>
            <a:off x="11298195" y="617558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377</a:t>
            </a:fld>
            <a:endParaRPr/>
          </a:p>
        </p:txBody>
      </p:sp>
    </p:spTree>
    <p:extLst>
      <p:ext uri="{BB962C8B-B14F-4D97-AF65-F5344CB8AC3E}">
        <p14:creationId xmlns:p14="http://schemas.microsoft.com/office/powerpoint/2010/main" val="13972885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60"/>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Summary</a:t>
            </a:r>
            <a:endParaRPr sz="4400" b="0" i="0" u="none" strike="noStrike" cap="none">
              <a:solidFill>
                <a:srgbClr val="75114A"/>
              </a:solidFill>
              <a:latin typeface="Calibri"/>
              <a:ea typeface="Calibri"/>
              <a:cs typeface="Calibri"/>
              <a:sym typeface="Calibri"/>
            </a:endParaRPr>
          </a:p>
        </p:txBody>
      </p:sp>
      <p:sp>
        <p:nvSpPr>
          <p:cNvPr id="724" name="Google Shape;724;p60"/>
          <p:cNvSpPr txBox="1">
            <a:spLocks noGrp="1"/>
          </p:cNvSpPr>
          <p:nvPr>
            <p:ph type="body" idx="1"/>
          </p:nvPr>
        </p:nvSpPr>
        <p:spPr>
          <a:xfrm>
            <a:off x="838200" y="1825625"/>
            <a:ext cx="10515600" cy="3813175"/>
          </a:xfrm>
          <a:prstGeom prst="rect">
            <a:avLst/>
          </a:prstGeom>
          <a:noFill/>
          <a:ln>
            <a:noFill/>
          </a:ln>
        </p:spPr>
        <p:txBody>
          <a:bodyPr spcFirstLastPara="1" wrap="square" lIns="91425" tIns="91425" rIns="91425" bIns="91425" anchor="t" anchorCtr="0">
            <a:noAutofit/>
          </a:bodyPr>
          <a:lstStyle/>
          <a:p>
            <a:pPr marL="101600" marR="0" lvl="0" indent="0" algn="l" rtl="0">
              <a:lnSpc>
                <a:spcPct val="90000"/>
              </a:lnSpc>
              <a:spcBef>
                <a:spcPts val="400"/>
              </a:spcBef>
              <a:spcAft>
                <a:spcPts val="0"/>
              </a:spcAft>
              <a:buClr>
                <a:srgbClr val="3F3F3F"/>
              </a:buClr>
              <a:buSzPts val="2000"/>
              <a:buFont typeface="Arial"/>
              <a:buNone/>
            </a:pPr>
            <a:r>
              <a:rPr lang="en-US" sz="2400" b="0" i="0" u="none" strike="noStrike" cap="none">
                <a:solidFill>
                  <a:srgbClr val="3F3F3F"/>
                </a:solidFill>
                <a:latin typeface="Calibri"/>
                <a:ea typeface="Calibri"/>
                <a:cs typeface="Calibri"/>
                <a:sym typeface="Calibri"/>
              </a:rPr>
              <a:t>PCFGs extends CFGs by adding weights to each production</a:t>
            </a:r>
            <a:endParaRPr sz="2400" b="0" i="0" u="none" strike="noStrike" cap="none">
              <a:solidFill>
                <a:srgbClr val="3F3F3F"/>
              </a:solidFill>
              <a:latin typeface="Calibri"/>
              <a:ea typeface="Calibri"/>
              <a:cs typeface="Calibri"/>
              <a:sym typeface="Calibri"/>
            </a:endParaRPr>
          </a:p>
          <a:p>
            <a:pPr marL="101600" marR="0" lvl="0" indent="0" algn="l" rtl="0">
              <a:lnSpc>
                <a:spcPct val="90000"/>
              </a:lnSpc>
              <a:spcBef>
                <a:spcPts val="0"/>
              </a:spcBef>
              <a:spcAft>
                <a:spcPts val="0"/>
              </a:spcAft>
              <a:buClr>
                <a:srgbClr val="3F3F3F"/>
              </a:buClr>
              <a:buSzPts val="2000"/>
              <a:buFont typeface="Arial"/>
              <a:buNone/>
            </a:pPr>
            <a:r>
              <a:rPr lang="en-US" sz="2400" b="0" i="0" u="none" strike="noStrike" cap="none">
                <a:solidFill>
                  <a:srgbClr val="3F3F3F"/>
                </a:solidFill>
                <a:latin typeface="Calibri"/>
                <a:ea typeface="Calibri"/>
                <a:cs typeface="Calibri"/>
                <a:sym typeface="Calibri"/>
              </a:rPr>
              <a:t>The best parse tree can be found in cubic time</a:t>
            </a:r>
            <a:endParaRPr sz="2400" b="0" i="0" u="none" strike="noStrike" cap="none">
              <a:solidFill>
                <a:srgbClr val="3F3F3F"/>
              </a:solidFill>
              <a:latin typeface="Calibri"/>
              <a:ea typeface="Calibri"/>
              <a:cs typeface="Calibri"/>
              <a:sym typeface="Calibri"/>
            </a:endParaRPr>
          </a:p>
          <a:p>
            <a:pPr marL="101600" marR="0" lvl="0" indent="0" algn="l" rtl="0">
              <a:lnSpc>
                <a:spcPct val="90000"/>
              </a:lnSpc>
              <a:spcBef>
                <a:spcPts val="0"/>
              </a:spcBef>
              <a:spcAft>
                <a:spcPts val="0"/>
              </a:spcAft>
              <a:buClr>
                <a:srgbClr val="3F3F3F"/>
              </a:buClr>
              <a:buSzPts val="2000"/>
              <a:buFont typeface="Arial"/>
              <a:buNone/>
            </a:pPr>
            <a:r>
              <a:rPr lang="en-US" sz="2400" b="0" i="0" u="none" strike="noStrike" cap="none">
                <a:solidFill>
                  <a:srgbClr val="3F3F3F"/>
                </a:solidFill>
                <a:latin typeface="Calibri"/>
                <a:ea typeface="Calibri"/>
                <a:cs typeface="Calibri"/>
                <a:sym typeface="Calibri"/>
              </a:rPr>
              <a:t>PCFGs have problems</a:t>
            </a:r>
            <a:endParaRPr sz="2400" b="0" i="0" u="none" strike="noStrike" cap="none">
              <a:solidFill>
                <a:srgbClr val="3F3F3F"/>
              </a:solidFill>
              <a:latin typeface="Calibri"/>
              <a:ea typeface="Calibri"/>
              <a:cs typeface="Calibri"/>
              <a:sym typeface="Calibri"/>
            </a:endParaRPr>
          </a:p>
          <a:p>
            <a:pPr marL="558800" marR="0" lvl="1" indent="0" algn="l" rtl="0">
              <a:lnSpc>
                <a:spcPct val="90000"/>
              </a:lnSpc>
              <a:spcBef>
                <a:spcPts val="0"/>
              </a:spcBef>
              <a:spcAft>
                <a:spcPts val="0"/>
              </a:spcAft>
              <a:buClr>
                <a:srgbClr val="3F3F3F"/>
              </a:buClr>
              <a:buSzPts val="2000"/>
              <a:buFont typeface="Arial"/>
              <a:buNone/>
            </a:pPr>
            <a:r>
              <a:rPr lang="en-US" sz="2000" b="0" i="0" u="none" strike="noStrike" cap="none">
                <a:solidFill>
                  <a:srgbClr val="3F3F3F"/>
                </a:solidFill>
                <a:latin typeface="Calibri"/>
                <a:ea typeface="Calibri"/>
                <a:cs typeface="Calibri"/>
                <a:sym typeface="Calibri"/>
              </a:rPr>
              <a:t>Cannot capture non-direct dependencies</a:t>
            </a:r>
            <a:endParaRPr sz="2000" b="0" i="0" u="none" strike="noStrike" cap="none">
              <a:solidFill>
                <a:srgbClr val="3F3F3F"/>
              </a:solidFill>
              <a:latin typeface="Calibri"/>
              <a:ea typeface="Calibri"/>
              <a:cs typeface="Calibri"/>
              <a:sym typeface="Calibri"/>
            </a:endParaRPr>
          </a:p>
          <a:p>
            <a:pPr marL="558800" marR="0" lvl="1" indent="0" algn="l" rtl="0">
              <a:lnSpc>
                <a:spcPct val="90000"/>
              </a:lnSpc>
              <a:spcBef>
                <a:spcPts val="0"/>
              </a:spcBef>
              <a:spcAft>
                <a:spcPts val="0"/>
              </a:spcAft>
              <a:buClr>
                <a:srgbClr val="3F3F3F"/>
              </a:buClr>
              <a:buSzPts val="2000"/>
              <a:buFont typeface="Arial"/>
              <a:buNone/>
            </a:pPr>
            <a:r>
              <a:rPr lang="en-US" sz="2000" b="0" i="0" u="none" strike="noStrike" cap="none">
                <a:solidFill>
                  <a:srgbClr val="3F3F3F"/>
                </a:solidFill>
                <a:latin typeface="Calibri"/>
                <a:ea typeface="Calibri"/>
                <a:cs typeface="Calibri"/>
                <a:sym typeface="Calibri"/>
              </a:rPr>
              <a:t>Cannot capture sibling dependencies</a:t>
            </a:r>
            <a:endParaRPr sz="2000" b="0" i="0" u="none" strike="noStrike" cap="none">
              <a:solidFill>
                <a:srgbClr val="3F3F3F"/>
              </a:solidFill>
              <a:latin typeface="Calibri"/>
              <a:ea typeface="Calibri"/>
              <a:cs typeface="Calibri"/>
              <a:sym typeface="Calibri"/>
            </a:endParaRPr>
          </a:p>
          <a:p>
            <a:pPr marL="558800" marR="0" lvl="1" indent="0" algn="l" rtl="0">
              <a:lnSpc>
                <a:spcPct val="90000"/>
              </a:lnSpc>
              <a:spcBef>
                <a:spcPts val="0"/>
              </a:spcBef>
              <a:spcAft>
                <a:spcPts val="0"/>
              </a:spcAft>
              <a:buClr>
                <a:srgbClr val="3F3F3F"/>
              </a:buClr>
              <a:buSzPts val="2000"/>
              <a:buFont typeface="Arial"/>
              <a:buNone/>
            </a:pPr>
            <a:r>
              <a:rPr lang="en-US" sz="2000" b="0" i="0" u="none" strike="noStrike" cap="none">
                <a:solidFill>
                  <a:srgbClr val="3F3F3F"/>
                </a:solidFill>
                <a:latin typeface="Calibri"/>
                <a:ea typeface="Calibri"/>
                <a:cs typeface="Calibri"/>
                <a:sym typeface="Calibri"/>
              </a:rPr>
              <a:t>Sometimes, cannot distinguish unlike trees</a:t>
            </a:r>
            <a:endParaRPr sz="2000" b="0" i="0" u="none" strike="noStrike" cap="none">
              <a:solidFill>
                <a:srgbClr val="3F3F3F"/>
              </a:solidFill>
              <a:latin typeface="Calibri"/>
              <a:ea typeface="Calibri"/>
              <a:cs typeface="Calibri"/>
              <a:sym typeface="Calibri"/>
            </a:endParaRPr>
          </a:p>
          <a:p>
            <a:pPr marL="101600" marR="0" lvl="0" indent="0" algn="l" rtl="0">
              <a:lnSpc>
                <a:spcPct val="90000"/>
              </a:lnSpc>
              <a:spcBef>
                <a:spcPts val="0"/>
              </a:spcBef>
              <a:spcAft>
                <a:spcPts val="0"/>
              </a:spcAft>
              <a:buClr>
                <a:srgbClr val="3F3F3F"/>
              </a:buClr>
              <a:buSzPts val="2000"/>
              <a:buFont typeface="Arial"/>
              <a:buNone/>
            </a:pPr>
            <a:r>
              <a:rPr lang="en-US" sz="2400" b="0" i="0" u="none" strike="noStrike" cap="none">
                <a:solidFill>
                  <a:srgbClr val="3F3F3F"/>
                </a:solidFill>
                <a:latin typeface="Calibri"/>
                <a:ea typeface="Calibri"/>
                <a:cs typeface="Calibri"/>
                <a:sym typeface="Calibri"/>
              </a:rPr>
              <a:t>Lexicalized PCFGs fix these issues by adding a head word to each non-terminal</a:t>
            </a:r>
            <a:endParaRPr sz="2400" b="0" i="0" u="none" strike="noStrike" cap="none">
              <a:solidFill>
                <a:srgbClr val="3F3F3F"/>
              </a:solidFill>
              <a:latin typeface="Calibri"/>
              <a:ea typeface="Calibri"/>
              <a:cs typeface="Calibri"/>
              <a:sym typeface="Calibri"/>
            </a:endParaRPr>
          </a:p>
          <a:p>
            <a:pPr marL="101600" marR="0" lvl="0" indent="0" algn="l" rtl="0">
              <a:lnSpc>
                <a:spcPct val="90000"/>
              </a:lnSpc>
              <a:spcBef>
                <a:spcPts val="0"/>
              </a:spcBef>
              <a:spcAft>
                <a:spcPts val="0"/>
              </a:spcAft>
              <a:buClr>
                <a:srgbClr val="3F3F3F"/>
              </a:buClr>
              <a:buSzPts val="2000"/>
              <a:buFont typeface="Arial"/>
              <a:buNone/>
            </a:pPr>
            <a:r>
              <a:rPr lang="en-US" sz="2400" b="0" i="0" u="none" strike="noStrike" cap="none">
                <a:solidFill>
                  <a:srgbClr val="3F3F3F"/>
                </a:solidFill>
                <a:latin typeface="Calibri"/>
                <a:ea typeface="Calibri"/>
                <a:cs typeface="Calibri"/>
                <a:sym typeface="Calibri"/>
              </a:rPr>
              <a:t>Dependency Grammars instead incorporate generalized links between words</a:t>
            </a:r>
            <a:endParaRPr sz="2400" b="0" i="0" u="none" strike="noStrike" cap="none">
              <a:solidFill>
                <a:srgbClr val="3F3F3F"/>
              </a:solidFill>
              <a:latin typeface="Calibri"/>
              <a:ea typeface="Calibri"/>
              <a:cs typeface="Calibri"/>
              <a:sym typeface="Calibri"/>
            </a:endParaRPr>
          </a:p>
          <a:p>
            <a:pPr marL="342900" marR="0" lvl="0" indent="-215900" algn="l" rtl="0">
              <a:lnSpc>
                <a:spcPct val="90000"/>
              </a:lnSpc>
              <a:spcBef>
                <a:spcPts val="400"/>
              </a:spcBef>
              <a:spcAft>
                <a:spcPts val="0"/>
              </a:spcAft>
              <a:buClr>
                <a:srgbClr val="3F3F3F"/>
              </a:buClr>
              <a:buSzPts val="2800"/>
              <a:buFont typeface="Arial"/>
              <a:buNone/>
            </a:pPr>
            <a:endParaRPr sz="2800" b="0" i="0" u="none" strike="noStrike" cap="none">
              <a:solidFill>
                <a:srgbClr val="3F3F3F"/>
              </a:solidFill>
              <a:latin typeface="Calibri"/>
              <a:ea typeface="Calibri"/>
              <a:cs typeface="Calibri"/>
              <a:sym typeface="Calibri"/>
            </a:endParaRPr>
          </a:p>
        </p:txBody>
      </p:sp>
      <p:sp>
        <p:nvSpPr>
          <p:cNvPr id="725" name="Google Shape;725;p60"/>
          <p:cNvSpPr txBox="1">
            <a:spLocks noGrp="1"/>
          </p:cNvSpPr>
          <p:nvPr>
            <p:ph type="sldNum" idx="12"/>
          </p:nvPr>
        </p:nvSpPr>
        <p:spPr>
          <a:xfrm>
            <a:off x="11298195" y="617558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378</a:t>
            </a:fld>
            <a:endParaRPr/>
          </a:p>
        </p:txBody>
      </p:sp>
    </p:spTree>
    <p:extLst>
      <p:ext uri="{BB962C8B-B14F-4D97-AF65-F5344CB8AC3E}">
        <p14:creationId xmlns:p14="http://schemas.microsoft.com/office/powerpoint/2010/main" val="26098514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6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Lab of this Week</a:t>
            </a:r>
            <a:endParaRPr/>
          </a:p>
        </p:txBody>
      </p:sp>
      <p:sp>
        <p:nvSpPr>
          <p:cNvPr id="731" name="Google Shape;731;p61"/>
          <p:cNvSpPr txBox="1">
            <a:spLocks noGrp="1"/>
          </p:cNvSpPr>
          <p:nvPr>
            <p:ph type="body" idx="1"/>
          </p:nvPr>
        </p:nvSpPr>
        <p:spPr>
          <a:xfrm>
            <a:off x="838200" y="1825625"/>
            <a:ext cx="10515600" cy="3813175"/>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1000"/>
              </a:spcBef>
              <a:spcAft>
                <a:spcPts val="0"/>
              </a:spcAft>
              <a:buClr>
                <a:srgbClr val="3F3F3F"/>
              </a:buClr>
              <a:buSzPts val="2800"/>
              <a:buFont typeface="Arial"/>
              <a:buNone/>
            </a:pPr>
            <a:r>
              <a:rPr lang="en-US"/>
              <a:t>Exercises on probabilistic parsing using NLTK</a:t>
            </a:r>
            <a:endParaRPr/>
          </a:p>
        </p:txBody>
      </p:sp>
      <p:sp>
        <p:nvSpPr>
          <p:cNvPr id="732" name="Google Shape;732;p61"/>
          <p:cNvSpPr txBox="1">
            <a:spLocks noGrp="1"/>
          </p:cNvSpPr>
          <p:nvPr>
            <p:ph type="sldNum" idx="12"/>
          </p:nvPr>
        </p:nvSpPr>
        <p:spPr>
          <a:xfrm>
            <a:off x="11298195" y="617558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379</a:t>
            </a:fld>
            <a:endParaRPr/>
          </a:p>
        </p:txBody>
      </p:sp>
    </p:spTree>
    <p:extLst>
      <p:ext uri="{BB962C8B-B14F-4D97-AF65-F5344CB8AC3E}">
        <p14:creationId xmlns:p14="http://schemas.microsoft.com/office/powerpoint/2010/main" val="2060750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64"/>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Blackboard Architecture </a:t>
            </a:r>
            <a:endParaRPr/>
          </a:p>
        </p:txBody>
      </p:sp>
      <p:pic>
        <p:nvPicPr>
          <p:cNvPr id="715" name="Google Shape;715;p64"/>
          <p:cNvPicPr preferRelativeResize="0"/>
          <p:nvPr/>
        </p:nvPicPr>
        <p:blipFill>
          <a:blip r:embed="rId3">
            <a:alphaModFix/>
          </a:blip>
          <a:stretch>
            <a:fillRect/>
          </a:stretch>
        </p:blipFill>
        <p:spPr>
          <a:xfrm>
            <a:off x="928099" y="1690825"/>
            <a:ext cx="9787824" cy="3949675"/>
          </a:xfrm>
          <a:prstGeom prst="rect">
            <a:avLst/>
          </a:prstGeom>
          <a:noFill/>
          <a:ln>
            <a:noFill/>
          </a:ln>
        </p:spPr>
      </p:pic>
      <p:sp>
        <p:nvSpPr>
          <p:cNvPr id="716" name="Google Shape;716;p64"/>
          <p:cNvSpPr txBox="1"/>
          <p:nvPr/>
        </p:nvSpPr>
        <p:spPr>
          <a:xfrm>
            <a:off x="3502625" y="6056625"/>
            <a:ext cx="8599500" cy="43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E" sz="1100">
                <a:solidFill>
                  <a:schemeClr val="dk1"/>
                </a:solidFill>
                <a:latin typeface="Times New Roman"/>
                <a:ea typeface="Times New Roman"/>
                <a:cs typeface="Times New Roman"/>
                <a:sym typeface="Times New Roman"/>
              </a:rPr>
              <a:t>T. Baumann. Incremental Spoken Dialogue Processing: Architecture and Lower-level Components. PhD thesis, Universität Bielefeld, Germany, 2013.</a:t>
            </a:r>
            <a:endParaRPr sz="1100">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62"/>
          <p:cNvSpPr txBox="1">
            <a:spLocks noGrp="1"/>
          </p:cNvSpPr>
          <p:nvPr>
            <p:ph type="ctrTitle"/>
          </p:nvPr>
        </p:nvSpPr>
        <p:spPr>
          <a:xfrm>
            <a:off x="6779669" y="731126"/>
            <a:ext cx="5162100" cy="2208900"/>
          </a:xfrm>
          <a:prstGeom prst="rect">
            <a:avLst/>
          </a:prstGeom>
          <a:noFill/>
          <a:ln>
            <a:noFill/>
          </a:ln>
        </p:spPr>
        <p:txBody>
          <a:bodyPr spcFirstLastPara="1" wrap="square" lIns="91425" tIns="91425" rIns="91425" bIns="91425" anchor="t" anchorCtr="0">
            <a:noAutofit/>
          </a:bodyPr>
          <a:lstStyle/>
          <a:p>
            <a:pPr marL="0" marR="0" lvl="0" indent="0" algn="ctr" rtl="0">
              <a:lnSpc>
                <a:spcPct val="90000"/>
              </a:lnSpc>
              <a:spcBef>
                <a:spcPts val="0"/>
              </a:spcBef>
              <a:spcAft>
                <a:spcPts val="0"/>
              </a:spcAft>
              <a:buClr>
                <a:schemeClr val="lt1"/>
              </a:buClr>
              <a:buSzPts val="6600"/>
              <a:buFont typeface="Calibri"/>
              <a:buNone/>
            </a:pPr>
            <a:r>
              <a:rPr lang="en-US" sz="6600" b="0" i="0" u="none" strike="noStrike" cap="none">
                <a:solidFill>
                  <a:schemeClr val="lt1"/>
                </a:solidFill>
                <a:latin typeface="Calibri"/>
                <a:ea typeface="Calibri"/>
                <a:cs typeface="Calibri"/>
                <a:sym typeface="Calibri"/>
              </a:rPr>
              <a:t>QA</a:t>
            </a:r>
            <a:endParaRPr sz="6600" b="0" i="0" u="none" strike="noStrike" cap="none">
              <a:solidFill>
                <a:schemeClr val="lt1"/>
              </a:solidFill>
              <a:latin typeface="Calibri"/>
              <a:ea typeface="Calibri"/>
              <a:cs typeface="Calibri"/>
              <a:sym typeface="Calibri"/>
            </a:endParaRPr>
          </a:p>
        </p:txBody>
      </p:sp>
      <p:sp>
        <p:nvSpPr>
          <p:cNvPr id="739" name="Google Shape;739;p62"/>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380</a:t>
            </a:fld>
            <a:endParaRPr/>
          </a:p>
        </p:txBody>
      </p:sp>
    </p:spTree>
    <p:extLst>
      <p:ext uri="{BB962C8B-B14F-4D97-AF65-F5344CB8AC3E}">
        <p14:creationId xmlns:p14="http://schemas.microsoft.com/office/powerpoint/2010/main" val="226221655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27"/>
          <p:cNvSpPr txBox="1"/>
          <p:nvPr/>
        </p:nvSpPr>
        <p:spPr>
          <a:xfrm>
            <a:off x="619050" y="4408375"/>
            <a:ext cx="5477100" cy="1138200"/>
          </a:xfrm>
          <a:prstGeom prst="rect">
            <a:avLst/>
          </a:prstGeom>
          <a:noFill/>
          <a:ln>
            <a:noFill/>
          </a:ln>
        </p:spPr>
        <p:txBody>
          <a:bodyPr spcFirstLastPara="1" wrap="square" lIns="91425" tIns="91425" rIns="91425" bIns="91425" anchor="ctr" anchorCtr="0">
            <a:noAutofit/>
          </a:bodyPr>
          <a:lstStyle/>
          <a:p>
            <a:pPr marL="457200" lvl="0" indent="-406400" algn="l" rtl="0">
              <a:spcBef>
                <a:spcPts val="600"/>
              </a:spcBef>
              <a:spcAft>
                <a:spcPts val="0"/>
              </a:spcAft>
              <a:buNone/>
            </a:pPr>
            <a:r>
              <a:rPr lang="en-IE" sz="2400" b="1">
                <a:solidFill>
                  <a:srgbClr val="FFFFFF"/>
                </a:solidFill>
              </a:rPr>
              <a:t>Dr. Paul Buitelaar</a:t>
            </a:r>
            <a:endParaRPr sz="2400">
              <a:solidFill>
                <a:srgbClr val="FFFFFF"/>
              </a:solidFill>
            </a:endParaRPr>
          </a:p>
          <a:p>
            <a:pPr marL="457200" lvl="0" indent="-406400" algn="l" rtl="0">
              <a:spcBef>
                <a:spcPts val="600"/>
              </a:spcBef>
              <a:spcAft>
                <a:spcPts val="0"/>
              </a:spcAft>
              <a:buNone/>
            </a:pPr>
            <a:r>
              <a:rPr lang="en-IE" sz="2400" b="1">
                <a:solidFill>
                  <a:srgbClr val="FFFFFF"/>
                </a:solidFill>
              </a:rPr>
              <a:t>Data Science Institute, NUI Galway</a:t>
            </a:r>
            <a:endParaRPr sz="2400">
              <a:solidFill>
                <a:srgbClr val="FFFFFF"/>
              </a:solidFill>
            </a:endParaRPr>
          </a:p>
        </p:txBody>
      </p:sp>
      <p:sp>
        <p:nvSpPr>
          <p:cNvPr id="461" name="Google Shape;461;p27"/>
          <p:cNvSpPr txBox="1"/>
          <p:nvPr/>
        </p:nvSpPr>
        <p:spPr>
          <a:xfrm>
            <a:off x="624425" y="2055825"/>
            <a:ext cx="5477100" cy="1477200"/>
          </a:xfrm>
          <a:prstGeom prst="rect">
            <a:avLst/>
          </a:prstGeom>
          <a:noFill/>
          <a:ln>
            <a:noFill/>
          </a:ln>
        </p:spPr>
        <p:txBody>
          <a:bodyPr spcFirstLastPara="1" wrap="square" lIns="91425" tIns="91425" rIns="91425" bIns="91425" anchor="ctr" anchorCtr="0">
            <a:noAutofit/>
          </a:bodyPr>
          <a:lstStyle/>
          <a:p>
            <a:pPr marL="0" marR="0" lvl="0" indent="0" algn="l" rtl="0">
              <a:lnSpc>
                <a:spcPct val="150000"/>
              </a:lnSpc>
              <a:spcBef>
                <a:spcPts val="0"/>
              </a:spcBef>
              <a:spcAft>
                <a:spcPts val="0"/>
              </a:spcAft>
              <a:buClr>
                <a:srgbClr val="000000"/>
              </a:buClr>
              <a:buSzPts val="4000"/>
              <a:buFont typeface="Arial"/>
              <a:buNone/>
            </a:pPr>
            <a:r>
              <a:rPr lang="en-IE" sz="4000" b="1" i="0" u="none" strike="noStrike" cap="none">
                <a:solidFill>
                  <a:srgbClr val="D9C49F"/>
                </a:solidFill>
                <a:latin typeface="Arial"/>
                <a:ea typeface="Arial"/>
                <a:cs typeface="Arial"/>
                <a:sym typeface="Arial"/>
              </a:rPr>
              <a:t>Introduction to NLP</a:t>
            </a:r>
            <a:br>
              <a:rPr lang="en-IE" sz="3200" b="1" i="0" u="none" strike="noStrike" cap="none">
                <a:solidFill>
                  <a:srgbClr val="D9C49F"/>
                </a:solidFill>
                <a:latin typeface="Arial"/>
                <a:ea typeface="Arial"/>
                <a:cs typeface="Arial"/>
                <a:sym typeface="Arial"/>
              </a:rPr>
            </a:br>
            <a:r>
              <a:rPr lang="en-IE" sz="2800" b="1">
                <a:solidFill>
                  <a:srgbClr val="D9C49F"/>
                </a:solidFill>
              </a:rPr>
              <a:t>Semantic Analysis</a:t>
            </a:r>
            <a:endParaRPr sz="3600" b="1" i="0" u="none" strike="noStrike" cap="none">
              <a:solidFill>
                <a:srgbClr val="E7E6E6"/>
              </a:solidFill>
              <a:latin typeface="Arial"/>
              <a:ea typeface="Arial"/>
              <a:cs typeface="Arial"/>
              <a:sym typeface="Arial"/>
            </a:endParaRPr>
          </a:p>
        </p:txBody>
      </p:sp>
    </p:spTree>
    <p:extLst>
      <p:ext uri="{BB962C8B-B14F-4D97-AF65-F5344CB8AC3E}">
        <p14:creationId xmlns:p14="http://schemas.microsoft.com/office/powerpoint/2010/main" val="22833196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28"/>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Le</a:t>
            </a:r>
            <a:r>
              <a:rPr lang="en-IE"/>
              <a:t>arning Outcomes of This Lecture</a:t>
            </a:r>
            <a:endParaRPr sz="4400" b="0" i="0" u="none" strike="noStrike" cap="none">
              <a:solidFill>
                <a:srgbClr val="75114A"/>
              </a:solidFill>
              <a:latin typeface="Calibri"/>
              <a:ea typeface="Calibri"/>
              <a:cs typeface="Calibri"/>
              <a:sym typeface="Calibri"/>
            </a:endParaRPr>
          </a:p>
        </p:txBody>
      </p:sp>
      <p:sp>
        <p:nvSpPr>
          <p:cNvPr id="467" name="Google Shape;467;p28"/>
          <p:cNvSpPr txBox="1">
            <a:spLocks noGrp="1"/>
          </p:cNvSpPr>
          <p:nvPr>
            <p:ph type="body" idx="1"/>
          </p:nvPr>
        </p:nvSpPr>
        <p:spPr>
          <a:xfrm>
            <a:off x="838200" y="1818525"/>
            <a:ext cx="10515600" cy="382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F3F"/>
              </a:buClr>
              <a:buSzPts val="2800"/>
              <a:buFont typeface="Arial"/>
              <a:buNone/>
            </a:pPr>
            <a:r>
              <a:rPr lang="en-IE">
                <a:solidFill>
                  <a:srgbClr val="000000"/>
                </a:solidFill>
              </a:rPr>
              <a:t>Overview of main tasks in semantic analysis of language</a:t>
            </a:r>
            <a:endParaRPr>
              <a:solidFill>
                <a:srgbClr val="000000"/>
              </a:solidFill>
            </a:endParaRPr>
          </a:p>
          <a:p>
            <a:pPr marL="0" lvl="0" indent="0" algn="l" rtl="0">
              <a:lnSpc>
                <a:spcPct val="100000"/>
              </a:lnSpc>
              <a:spcBef>
                <a:spcPts val="1000"/>
              </a:spcBef>
              <a:spcAft>
                <a:spcPts val="0"/>
              </a:spcAft>
              <a:buClr>
                <a:srgbClr val="3F3F3F"/>
              </a:buClr>
              <a:buSzPts val="2800"/>
              <a:buFont typeface="Arial"/>
              <a:buNone/>
            </a:pPr>
            <a:r>
              <a:rPr lang="en-IE">
                <a:solidFill>
                  <a:srgbClr val="000000"/>
                </a:solidFill>
              </a:rPr>
              <a:t>Understand how to develop a Word Sense Disambiguation approach</a:t>
            </a:r>
            <a:endParaRPr>
              <a:solidFill>
                <a:srgbClr val="000000"/>
              </a:solidFill>
            </a:endParaRPr>
          </a:p>
          <a:p>
            <a:pPr marL="0" lvl="0" indent="0" algn="l" rtl="0">
              <a:lnSpc>
                <a:spcPct val="100000"/>
              </a:lnSpc>
              <a:spcBef>
                <a:spcPts val="1000"/>
              </a:spcBef>
              <a:spcAft>
                <a:spcPts val="0"/>
              </a:spcAft>
              <a:buClr>
                <a:srgbClr val="3F3F3F"/>
              </a:buClr>
              <a:buSzPts val="2800"/>
              <a:buFont typeface="Arial"/>
              <a:buNone/>
            </a:pPr>
            <a:r>
              <a:rPr lang="en-IE">
                <a:solidFill>
                  <a:srgbClr val="000000"/>
                </a:solidFill>
              </a:rPr>
              <a:t>Insight into Semantic Role Labeling </a:t>
            </a:r>
            <a:endParaRPr>
              <a:solidFill>
                <a:srgbClr val="000000"/>
              </a:solidFill>
            </a:endParaRPr>
          </a:p>
          <a:p>
            <a:pPr marL="0" lvl="0" indent="0" algn="l" rtl="0">
              <a:lnSpc>
                <a:spcPct val="100000"/>
              </a:lnSpc>
              <a:spcBef>
                <a:spcPts val="1000"/>
              </a:spcBef>
              <a:spcAft>
                <a:spcPts val="1000"/>
              </a:spcAft>
              <a:buClr>
                <a:srgbClr val="3F3F3F"/>
              </a:buClr>
              <a:buSzPts val="2800"/>
              <a:buFont typeface="Arial"/>
              <a:buNone/>
            </a:pPr>
            <a:r>
              <a:rPr lang="en-IE">
                <a:solidFill>
                  <a:srgbClr val="000000"/>
                </a:solidFill>
              </a:rPr>
              <a:t>Insight into Coreference Resolution </a:t>
            </a:r>
            <a:endParaRPr sz="2400">
              <a:solidFill>
                <a:srgbClr val="000000"/>
              </a:solidFill>
            </a:endParaRPr>
          </a:p>
        </p:txBody>
      </p:sp>
    </p:spTree>
    <p:extLst>
      <p:ext uri="{BB962C8B-B14F-4D97-AF65-F5344CB8AC3E}">
        <p14:creationId xmlns:p14="http://schemas.microsoft.com/office/powerpoint/2010/main" val="12795017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2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Overview</a:t>
            </a:r>
            <a:endParaRPr/>
          </a:p>
        </p:txBody>
      </p:sp>
      <p:sp>
        <p:nvSpPr>
          <p:cNvPr id="473" name="Google Shape;473;p29"/>
          <p:cNvSpPr txBox="1">
            <a:spLocks noGrp="1"/>
          </p:cNvSpPr>
          <p:nvPr>
            <p:ph type="body" idx="1"/>
          </p:nvPr>
        </p:nvSpPr>
        <p:spPr>
          <a:xfrm>
            <a:off x="838200" y="1825625"/>
            <a:ext cx="10515600" cy="38133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1000"/>
              </a:spcBef>
              <a:spcAft>
                <a:spcPts val="0"/>
              </a:spcAft>
              <a:buClr>
                <a:srgbClr val="3F3F3F"/>
              </a:buClr>
              <a:buSzPts val="2800"/>
              <a:buFont typeface="Arial"/>
              <a:buNone/>
            </a:pPr>
            <a:r>
              <a:rPr lang="en-IE" i="0" u="none" strike="noStrike" cap="none">
                <a:solidFill>
                  <a:srgbClr val="3F3F3F"/>
                </a:solidFill>
              </a:rPr>
              <a:t>Semantic</a:t>
            </a:r>
            <a:r>
              <a:rPr lang="en-IE"/>
              <a:t> Analysis</a:t>
            </a:r>
            <a:endParaRPr/>
          </a:p>
          <a:p>
            <a:pPr marL="0" marR="0" lvl="0" indent="0" algn="l" rtl="0">
              <a:lnSpc>
                <a:spcPct val="90000"/>
              </a:lnSpc>
              <a:spcBef>
                <a:spcPts val="1000"/>
              </a:spcBef>
              <a:spcAft>
                <a:spcPts val="0"/>
              </a:spcAft>
              <a:buClr>
                <a:srgbClr val="3F3F3F"/>
              </a:buClr>
              <a:buSzPts val="2800"/>
              <a:buFont typeface="Arial"/>
              <a:buNone/>
            </a:pPr>
            <a:r>
              <a:rPr lang="en-IE" i="0" u="none" strike="noStrike" cap="none">
                <a:solidFill>
                  <a:srgbClr val="3F3F3F"/>
                </a:solidFill>
              </a:rPr>
              <a:t>Word Sense Disambiguation</a:t>
            </a:r>
            <a:endParaRPr/>
          </a:p>
          <a:p>
            <a:pPr marL="0" marR="0" lvl="0" indent="0" algn="l" rtl="0">
              <a:lnSpc>
                <a:spcPct val="90000"/>
              </a:lnSpc>
              <a:spcBef>
                <a:spcPts val="1000"/>
              </a:spcBef>
              <a:spcAft>
                <a:spcPts val="0"/>
              </a:spcAft>
              <a:buClr>
                <a:srgbClr val="3F3F3F"/>
              </a:buClr>
              <a:buSzPts val="2800"/>
              <a:buFont typeface="Arial"/>
              <a:buNone/>
            </a:pPr>
            <a:r>
              <a:rPr lang="en-IE" b="0" i="0" u="none" strike="noStrike" cap="none">
                <a:solidFill>
                  <a:srgbClr val="3F3F3F"/>
                </a:solidFill>
                <a:latin typeface="Calibri"/>
                <a:ea typeface="Calibri"/>
                <a:cs typeface="Calibri"/>
                <a:sym typeface="Calibri"/>
              </a:rPr>
              <a:t>Semantic Role Labelling</a:t>
            </a:r>
            <a:endParaRPr b="0" i="0" u="none" strike="noStrike" cap="none">
              <a:solidFill>
                <a:srgbClr val="3F3F3F"/>
              </a:solidFill>
              <a:latin typeface="Calibri"/>
              <a:ea typeface="Calibri"/>
              <a:cs typeface="Calibri"/>
              <a:sym typeface="Calibri"/>
            </a:endParaRPr>
          </a:p>
          <a:p>
            <a:pPr marL="0" marR="0" lvl="0" indent="0" algn="l" rtl="0">
              <a:lnSpc>
                <a:spcPct val="90000"/>
              </a:lnSpc>
              <a:spcBef>
                <a:spcPts val="1000"/>
              </a:spcBef>
              <a:spcAft>
                <a:spcPts val="0"/>
              </a:spcAft>
              <a:buClr>
                <a:srgbClr val="3F3F3F"/>
              </a:buClr>
              <a:buSzPts val="2800"/>
              <a:buFont typeface="Arial"/>
              <a:buNone/>
            </a:pPr>
            <a:r>
              <a:rPr lang="en-IE"/>
              <a:t>Coreference Resolution</a:t>
            </a:r>
            <a:endParaRPr/>
          </a:p>
          <a:p>
            <a:pPr marL="0" marR="0" lvl="0" indent="0" algn="l" rtl="0">
              <a:lnSpc>
                <a:spcPct val="90000"/>
              </a:lnSpc>
              <a:spcBef>
                <a:spcPts val="1000"/>
              </a:spcBef>
              <a:spcAft>
                <a:spcPts val="0"/>
              </a:spcAft>
              <a:buClr>
                <a:srgbClr val="3F3F3F"/>
              </a:buClr>
              <a:buSzPts val="2800"/>
              <a:buFont typeface="Arial"/>
              <a:buNone/>
            </a:pPr>
            <a:endParaRPr sz="2400"/>
          </a:p>
          <a:p>
            <a:pPr marL="0" marR="0" lvl="0" indent="0" algn="l" rtl="0">
              <a:lnSpc>
                <a:spcPct val="90000"/>
              </a:lnSpc>
              <a:spcBef>
                <a:spcPts val="1000"/>
              </a:spcBef>
              <a:spcAft>
                <a:spcPts val="0"/>
              </a:spcAft>
              <a:buClr>
                <a:srgbClr val="3F3F3F"/>
              </a:buClr>
              <a:buSzPts val="2800"/>
              <a:buFont typeface="Arial"/>
              <a:buNone/>
            </a:pPr>
            <a:endParaRPr sz="2800" b="0"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27518313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30"/>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Overview</a:t>
            </a:r>
            <a:endParaRPr/>
          </a:p>
        </p:txBody>
      </p:sp>
      <p:sp>
        <p:nvSpPr>
          <p:cNvPr id="479" name="Google Shape;479;p30"/>
          <p:cNvSpPr txBox="1">
            <a:spLocks noGrp="1"/>
          </p:cNvSpPr>
          <p:nvPr>
            <p:ph type="body" idx="1"/>
          </p:nvPr>
        </p:nvSpPr>
        <p:spPr>
          <a:xfrm>
            <a:off x="838200" y="1825625"/>
            <a:ext cx="10515600" cy="38133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1000"/>
              </a:spcBef>
              <a:spcAft>
                <a:spcPts val="0"/>
              </a:spcAft>
              <a:buClr>
                <a:srgbClr val="3F3F3F"/>
              </a:buClr>
              <a:buSzPts val="2800"/>
              <a:buFont typeface="Arial"/>
              <a:buNone/>
            </a:pPr>
            <a:r>
              <a:rPr lang="en-IE" b="1" i="0" u="none" strike="noStrike" cap="none">
                <a:solidFill>
                  <a:srgbClr val="3F3F3F"/>
                </a:solidFill>
              </a:rPr>
              <a:t>Semantic</a:t>
            </a:r>
            <a:r>
              <a:rPr lang="en-IE" b="1"/>
              <a:t> Analysis</a:t>
            </a:r>
            <a:endParaRPr b="1"/>
          </a:p>
          <a:p>
            <a:pPr marL="0" marR="0" lvl="0" indent="0" algn="l" rtl="0">
              <a:lnSpc>
                <a:spcPct val="90000"/>
              </a:lnSpc>
              <a:spcBef>
                <a:spcPts val="1000"/>
              </a:spcBef>
              <a:spcAft>
                <a:spcPts val="0"/>
              </a:spcAft>
              <a:buClr>
                <a:srgbClr val="3F3F3F"/>
              </a:buClr>
              <a:buSzPts val="2800"/>
              <a:buFont typeface="Arial"/>
              <a:buNone/>
            </a:pPr>
            <a:r>
              <a:rPr lang="en-IE" i="0" u="none" strike="noStrike" cap="none">
                <a:solidFill>
                  <a:srgbClr val="3F3F3F"/>
                </a:solidFill>
              </a:rPr>
              <a:t>Word Sense Disambiguation</a:t>
            </a:r>
            <a:endParaRPr/>
          </a:p>
          <a:p>
            <a:pPr marL="0" marR="0" lvl="0" indent="0" algn="l" rtl="0">
              <a:lnSpc>
                <a:spcPct val="90000"/>
              </a:lnSpc>
              <a:spcBef>
                <a:spcPts val="1000"/>
              </a:spcBef>
              <a:spcAft>
                <a:spcPts val="0"/>
              </a:spcAft>
              <a:buClr>
                <a:srgbClr val="3F3F3F"/>
              </a:buClr>
              <a:buSzPts val="2800"/>
              <a:buFont typeface="Arial"/>
              <a:buNone/>
            </a:pPr>
            <a:r>
              <a:rPr lang="en-IE" b="0" i="0" u="none" strike="noStrike" cap="none">
                <a:solidFill>
                  <a:srgbClr val="3F3F3F"/>
                </a:solidFill>
                <a:latin typeface="Calibri"/>
                <a:ea typeface="Calibri"/>
                <a:cs typeface="Calibri"/>
                <a:sym typeface="Calibri"/>
              </a:rPr>
              <a:t>Semantic Role Labelling</a:t>
            </a:r>
            <a:endParaRPr b="0" i="0" u="none" strike="noStrike" cap="none">
              <a:solidFill>
                <a:srgbClr val="3F3F3F"/>
              </a:solidFill>
              <a:latin typeface="Calibri"/>
              <a:ea typeface="Calibri"/>
              <a:cs typeface="Calibri"/>
              <a:sym typeface="Calibri"/>
            </a:endParaRPr>
          </a:p>
          <a:p>
            <a:pPr marL="0" marR="0" lvl="0" indent="0" algn="l" rtl="0">
              <a:lnSpc>
                <a:spcPct val="90000"/>
              </a:lnSpc>
              <a:spcBef>
                <a:spcPts val="1000"/>
              </a:spcBef>
              <a:spcAft>
                <a:spcPts val="0"/>
              </a:spcAft>
              <a:buClr>
                <a:srgbClr val="3F3F3F"/>
              </a:buClr>
              <a:buSzPts val="2800"/>
              <a:buFont typeface="Arial"/>
              <a:buNone/>
            </a:pPr>
            <a:r>
              <a:rPr lang="en-IE"/>
              <a:t>Coreference Resolution</a:t>
            </a:r>
            <a:endParaRPr/>
          </a:p>
          <a:p>
            <a:pPr marL="0" marR="0" lvl="0" indent="0" algn="l" rtl="0">
              <a:lnSpc>
                <a:spcPct val="90000"/>
              </a:lnSpc>
              <a:spcBef>
                <a:spcPts val="1000"/>
              </a:spcBef>
              <a:spcAft>
                <a:spcPts val="0"/>
              </a:spcAft>
              <a:buClr>
                <a:srgbClr val="3F3F3F"/>
              </a:buClr>
              <a:buSzPts val="2800"/>
              <a:buFont typeface="Arial"/>
              <a:buNone/>
            </a:pPr>
            <a:endParaRPr sz="2400"/>
          </a:p>
          <a:p>
            <a:pPr marL="0" marR="0" lvl="0" indent="0" algn="l" rtl="0">
              <a:lnSpc>
                <a:spcPct val="90000"/>
              </a:lnSpc>
              <a:spcBef>
                <a:spcPts val="1000"/>
              </a:spcBef>
              <a:spcAft>
                <a:spcPts val="0"/>
              </a:spcAft>
              <a:buClr>
                <a:srgbClr val="3F3F3F"/>
              </a:buClr>
              <a:buSzPts val="2800"/>
              <a:buFont typeface="Arial"/>
              <a:buNone/>
            </a:pPr>
            <a:endParaRPr sz="2800" b="0"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40166114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31"/>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75114A"/>
              </a:buClr>
              <a:buSzPts val="4400"/>
              <a:buFont typeface="Calibri"/>
              <a:buNone/>
            </a:pPr>
            <a:r>
              <a:rPr lang="en-IE"/>
              <a:t>Semantic Analysis</a:t>
            </a:r>
            <a:endParaRPr/>
          </a:p>
        </p:txBody>
      </p:sp>
      <p:sp>
        <p:nvSpPr>
          <p:cNvPr id="485" name="Google Shape;485;p31"/>
          <p:cNvSpPr txBox="1">
            <a:spLocks noGrp="1"/>
          </p:cNvSpPr>
          <p:nvPr>
            <p:ph type="body" idx="1"/>
          </p:nvPr>
        </p:nvSpPr>
        <p:spPr>
          <a:xfrm>
            <a:off x="838200" y="1755700"/>
            <a:ext cx="10723200" cy="3693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rgbClr val="3F3F3F"/>
              </a:buClr>
              <a:buSzPts val="2800"/>
              <a:buFont typeface="Arial"/>
              <a:buNone/>
            </a:pPr>
            <a:r>
              <a:rPr lang="en-IE"/>
              <a:t>Semantic analysis of language data is concerned with how words refer to concepts about objects in the world</a:t>
            </a:r>
            <a:endParaRPr/>
          </a:p>
          <a:p>
            <a:pPr marL="0" marR="0" lvl="0" indent="0" algn="l" rtl="0">
              <a:lnSpc>
                <a:spcPct val="100000"/>
              </a:lnSpc>
              <a:spcBef>
                <a:spcPts val="1000"/>
              </a:spcBef>
              <a:spcAft>
                <a:spcPts val="0"/>
              </a:spcAft>
              <a:buClr>
                <a:srgbClr val="3F3F3F"/>
              </a:buClr>
              <a:buSzPts val="2800"/>
              <a:buFont typeface="Arial"/>
              <a:buNone/>
            </a:pPr>
            <a:r>
              <a:rPr lang="en-IE"/>
              <a:t>Challenge is </a:t>
            </a:r>
            <a:r>
              <a:rPr lang="en-IE" b="1"/>
              <a:t>ambiguity</a:t>
            </a:r>
            <a:r>
              <a:rPr lang="en-IE"/>
              <a:t>: which word(s) refer to which concept(s)?</a:t>
            </a:r>
            <a:endParaRPr/>
          </a:p>
          <a:p>
            <a:pPr marL="0" lvl="0" indent="0" algn="l" rtl="0">
              <a:lnSpc>
                <a:spcPct val="100000"/>
              </a:lnSpc>
              <a:spcBef>
                <a:spcPts val="1000"/>
              </a:spcBef>
              <a:spcAft>
                <a:spcPts val="1000"/>
              </a:spcAft>
              <a:buClr>
                <a:srgbClr val="3F3F3F"/>
              </a:buClr>
              <a:buSzPts val="2800"/>
              <a:buFont typeface="Arial"/>
              <a:buNone/>
            </a:pPr>
            <a:endParaRPr b="1"/>
          </a:p>
        </p:txBody>
      </p:sp>
    </p:spTree>
    <p:extLst>
      <p:ext uri="{BB962C8B-B14F-4D97-AF65-F5344CB8AC3E}">
        <p14:creationId xmlns:p14="http://schemas.microsoft.com/office/powerpoint/2010/main" val="15443242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32"/>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75114A"/>
              </a:buClr>
              <a:buSzPts val="4400"/>
              <a:buFont typeface="Calibri"/>
              <a:buNone/>
            </a:pPr>
            <a:r>
              <a:rPr lang="en-IE"/>
              <a:t>Levels of Semantic Analysis</a:t>
            </a:r>
            <a:endParaRPr/>
          </a:p>
        </p:txBody>
      </p:sp>
      <p:sp>
        <p:nvSpPr>
          <p:cNvPr id="491" name="Google Shape;491;p32"/>
          <p:cNvSpPr txBox="1">
            <a:spLocks noGrp="1"/>
          </p:cNvSpPr>
          <p:nvPr>
            <p:ph type="body" idx="1"/>
          </p:nvPr>
        </p:nvSpPr>
        <p:spPr>
          <a:xfrm>
            <a:off x="838200" y="1749425"/>
            <a:ext cx="10798500" cy="411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F3F"/>
              </a:buClr>
              <a:buSzPts val="2800"/>
              <a:buFont typeface="Arial"/>
              <a:buNone/>
            </a:pPr>
            <a:r>
              <a:rPr lang="en-IE"/>
              <a:t>Lexical Semantics</a:t>
            </a:r>
            <a:endParaRPr/>
          </a:p>
          <a:p>
            <a:pPr marL="0" marR="0" lvl="0" indent="457200" algn="l" rtl="0">
              <a:lnSpc>
                <a:spcPct val="100000"/>
              </a:lnSpc>
              <a:spcBef>
                <a:spcPts val="1000"/>
              </a:spcBef>
              <a:spcAft>
                <a:spcPts val="0"/>
              </a:spcAft>
              <a:buClr>
                <a:srgbClr val="3F3F3F"/>
              </a:buClr>
              <a:buSzPts val="2800"/>
              <a:buFont typeface="Arial"/>
              <a:buNone/>
            </a:pPr>
            <a:r>
              <a:rPr lang="en-IE" sz="2400"/>
              <a:t>meaning of words</a:t>
            </a:r>
            <a:endParaRPr sz="2400"/>
          </a:p>
          <a:p>
            <a:pPr marL="0" marR="0" lvl="0" indent="0" algn="l" rtl="0">
              <a:lnSpc>
                <a:spcPct val="100000"/>
              </a:lnSpc>
              <a:spcBef>
                <a:spcPts val="1000"/>
              </a:spcBef>
              <a:spcAft>
                <a:spcPts val="0"/>
              </a:spcAft>
              <a:buClr>
                <a:srgbClr val="3F3F3F"/>
              </a:buClr>
              <a:buSzPts val="2800"/>
              <a:buFont typeface="Arial"/>
              <a:buNone/>
            </a:pPr>
            <a:r>
              <a:rPr lang="en-IE"/>
              <a:t>Compositional Semantics</a:t>
            </a:r>
            <a:endParaRPr/>
          </a:p>
          <a:p>
            <a:pPr marL="457200" marR="0" lvl="0" indent="0" algn="l" rtl="0">
              <a:lnSpc>
                <a:spcPct val="100000"/>
              </a:lnSpc>
              <a:spcBef>
                <a:spcPts val="1000"/>
              </a:spcBef>
              <a:spcAft>
                <a:spcPts val="0"/>
              </a:spcAft>
              <a:buClr>
                <a:srgbClr val="3F3F3F"/>
              </a:buClr>
              <a:buSzPts val="2800"/>
              <a:buFont typeface="Arial"/>
              <a:buNone/>
            </a:pPr>
            <a:r>
              <a:rPr lang="en-IE" sz="2400"/>
              <a:t>combined meaning of words in a phrase or sentence</a:t>
            </a:r>
            <a:endParaRPr sz="2400" i="1"/>
          </a:p>
          <a:p>
            <a:pPr marL="0" marR="0" lvl="0" indent="0" algn="l" rtl="0">
              <a:lnSpc>
                <a:spcPct val="100000"/>
              </a:lnSpc>
              <a:spcBef>
                <a:spcPts val="1000"/>
              </a:spcBef>
              <a:spcAft>
                <a:spcPts val="0"/>
              </a:spcAft>
              <a:buClr>
                <a:srgbClr val="3F3F3F"/>
              </a:buClr>
              <a:buSzPts val="2800"/>
              <a:buFont typeface="Arial"/>
              <a:buNone/>
            </a:pPr>
            <a:r>
              <a:rPr lang="en-IE"/>
              <a:t>Discourse Semantics</a:t>
            </a:r>
            <a:endParaRPr/>
          </a:p>
          <a:p>
            <a:pPr marL="457200" marR="0" lvl="0" indent="0" algn="l" rtl="0">
              <a:lnSpc>
                <a:spcPct val="100000"/>
              </a:lnSpc>
              <a:spcBef>
                <a:spcPts val="1000"/>
              </a:spcBef>
              <a:spcAft>
                <a:spcPts val="1000"/>
              </a:spcAft>
              <a:buClr>
                <a:srgbClr val="3F3F3F"/>
              </a:buClr>
              <a:buSzPts val="2800"/>
              <a:buFont typeface="Arial"/>
              <a:buNone/>
            </a:pPr>
            <a:r>
              <a:rPr lang="en-IE" sz="2400"/>
              <a:t>combined meaning of words across several sentences </a:t>
            </a:r>
            <a:endParaRPr sz="2400"/>
          </a:p>
        </p:txBody>
      </p:sp>
    </p:spTree>
    <p:extLst>
      <p:ext uri="{BB962C8B-B14F-4D97-AF65-F5344CB8AC3E}">
        <p14:creationId xmlns:p14="http://schemas.microsoft.com/office/powerpoint/2010/main" val="19636452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3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75114A"/>
              </a:buClr>
              <a:buSzPts val="4400"/>
              <a:buFont typeface="Calibri"/>
              <a:buNone/>
            </a:pPr>
            <a:r>
              <a:rPr lang="en-IE"/>
              <a:t>Semantic Analysis Tasks</a:t>
            </a:r>
            <a:endParaRPr/>
          </a:p>
        </p:txBody>
      </p:sp>
      <p:sp>
        <p:nvSpPr>
          <p:cNvPr id="497" name="Google Shape;497;p33"/>
          <p:cNvSpPr txBox="1">
            <a:spLocks noGrp="1"/>
          </p:cNvSpPr>
          <p:nvPr>
            <p:ph type="body" idx="1"/>
          </p:nvPr>
        </p:nvSpPr>
        <p:spPr>
          <a:xfrm>
            <a:off x="838200" y="1755700"/>
            <a:ext cx="10723200" cy="3693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3F3F3F"/>
              </a:buClr>
              <a:buSzPts val="2800"/>
              <a:buFont typeface="Arial"/>
              <a:buNone/>
            </a:pPr>
            <a:r>
              <a:rPr lang="en-IE"/>
              <a:t>Lexical Semantic Analysis: </a:t>
            </a:r>
            <a:r>
              <a:rPr lang="en-IE" b="1"/>
              <a:t>word sense disambiguation</a:t>
            </a:r>
            <a:endParaRPr b="1"/>
          </a:p>
          <a:p>
            <a:pPr marL="457200" lvl="1" indent="0" algn="l" rtl="0">
              <a:lnSpc>
                <a:spcPct val="100000"/>
              </a:lnSpc>
              <a:spcBef>
                <a:spcPts val="1000"/>
              </a:spcBef>
              <a:spcAft>
                <a:spcPts val="0"/>
              </a:spcAft>
              <a:buClr>
                <a:srgbClr val="3F3F3F"/>
              </a:buClr>
              <a:buSzPts val="2400"/>
              <a:buFont typeface="Arial"/>
              <a:buNone/>
            </a:pPr>
            <a:r>
              <a:rPr lang="en-IE"/>
              <a:t>identify correct word meaning or ‘word sense’ </a:t>
            </a:r>
            <a:endParaRPr/>
          </a:p>
          <a:p>
            <a:pPr marL="0" lvl="0" indent="0" algn="l" rtl="0">
              <a:lnSpc>
                <a:spcPct val="100000"/>
              </a:lnSpc>
              <a:spcBef>
                <a:spcPts val="600"/>
              </a:spcBef>
              <a:spcAft>
                <a:spcPts val="0"/>
              </a:spcAft>
              <a:buClr>
                <a:srgbClr val="3F3F3F"/>
              </a:buClr>
              <a:buSzPts val="2800"/>
              <a:buFont typeface="Arial"/>
              <a:buNone/>
            </a:pPr>
            <a:r>
              <a:rPr lang="en-IE"/>
              <a:t>Compositional Semantic Analysis: </a:t>
            </a:r>
            <a:r>
              <a:rPr lang="en-IE" b="1"/>
              <a:t>semantic role labeling</a:t>
            </a:r>
            <a:endParaRPr b="1"/>
          </a:p>
          <a:p>
            <a:pPr marL="457200" lvl="1" indent="0" algn="l" rtl="0">
              <a:lnSpc>
                <a:spcPct val="100000"/>
              </a:lnSpc>
              <a:spcBef>
                <a:spcPts val="1000"/>
              </a:spcBef>
              <a:spcAft>
                <a:spcPts val="0"/>
              </a:spcAft>
              <a:buClr>
                <a:srgbClr val="3F3F3F"/>
              </a:buClr>
              <a:buSzPts val="2400"/>
              <a:buFont typeface="Arial"/>
              <a:buNone/>
            </a:pPr>
            <a:r>
              <a:rPr lang="en-IE"/>
              <a:t>identify correct ‘semantic role’ for each word/phrase</a:t>
            </a:r>
            <a:endParaRPr/>
          </a:p>
          <a:p>
            <a:pPr marL="0" lvl="0" indent="0" algn="l" rtl="0">
              <a:lnSpc>
                <a:spcPct val="100000"/>
              </a:lnSpc>
              <a:spcBef>
                <a:spcPts val="600"/>
              </a:spcBef>
              <a:spcAft>
                <a:spcPts val="0"/>
              </a:spcAft>
              <a:buClr>
                <a:srgbClr val="3F3F3F"/>
              </a:buClr>
              <a:buSzPts val="2800"/>
              <a:buFont typeface="Arial"/>
              <a:buNone/>
            </a:pPr>
            <a:r>
              <a:rPr lang="en-IE"/>
              <a:t>Discourse Semantic Analysis: </a:t>
            </a:r>
            <a:r>
              <a:rPr lang="en-IE" b="1"/>
              <a:t>coreference resolution</a:t>
            </a:r>
            <a:endParaRPr b="1"/>
          </a:p>
          <a:p>
            <a:pPr marL="457200" lvl="1" indent="0" algn="l" rtl="0">
              <a:lnSpc>
                <a:spcPct val="100000"/>
              </a:lnSpc>
              <a:spcBef>
                <a:spcPts val="1000"/>
              </a:spcBef>
              <a:spcAft>
                <a:spcPts val="600"/>
              </a:spcAft>
              <a:buClr>
                <a:srgbClr val="3F3F3F"/>
              </a:buClr>
              <a:buSzPts val="2400"/>
              <a:buFont typeface="Arial"/>
              <a:buNone/>
            </a:pPr>
            <a:r>
              <a:rPr lang="en-IE"/>
              <a:t>identify which words/phrases refer to the same ‘entity’ across sentences</a:t>
            </a:r>
            <a:endParaRPr b="1"/>
          </a:p>
        </p:txBody>
      </p:sp>
    </p:spTree>
    <p:extLst>
      <p:ext uri="{BB962C8B-B14F-4D97-AF65-F5344CB8AC3E}">
        <p14:creationId xmlns:p14="http://schemas.microsoft.com/office/powerpoint/2010/main" val="14894642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34"/>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Overview</a:t>
            </a:r>
            <a:endParaRPr/>
          </a:p>
        </p:txBody>
      </p:sp>
      <p:sp>
        <p:nvSpPr>
          <p:cNvPr id="503" name="Google Shape;503;p34"/>
          <p:cNvSpPr txBox="1">
            <a:spLocks noGrp="1"/>
          </p:cNvSpPr>
          <p:nvPr>
            <p:ph type="body" idx="1"/>
          </p:nvPr>
        </p:nvSpPr>
        <p:spPr>
          <a:xfrm>
            <a:off x="838200" y="1825625"/>
            <a:ext cx="10515600" cy="38133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1000"/>
              </a:spcBef>
              <a:spcAft>
                <a:spcPts val="0"/>
              </a:spcAft>
              <a:buClr>
                <a:srgbClr val="3F3F3F"/>
              </a:buClr>
              <a:buSzPts val="2800"/>
              <a:buFont typeface="Arial"/>
              <a:buNone/>
            </a:pPr>
            <a:r>
              <a:rPr lang="en-IE" b="0" i="0" u="none" strike="noStrike" cap="none">
                <a:solidFill>
                  <a:srgbClr val="3F3F3F"/>
                </a:solidFill>
                <a:latin typeface="Calibri"/>
                <a:ea typeface="Calibri"/>
                <a:cs typeface="Calibri"/>
                <a:sym typeface="Calibri"/>
              </a:rPr>
              <a:t>Semantic</a:t>
            </a:r>
            <a:r>
              <a:rPr lang="en-IE"/>
              <a:t> Analysis</a:t>
            </a:r>
            <a:endParaRPr/>
          </a:p>
          <a:p>
            <a:pPr marL="0" marR="0" lvl="0" indent="0" algn="l" rtl="0">
              <a:lnSpc>
                <a:spcPct val="90000"/>
              </a:lnSpc>
              <a:spcBef>
                <a:spcPts val="1000"/>
              </a:spcBef>
              <a:spcAft>
                <a:spcPts val="0"/>
              </a:spcAft>
              <a:buClr>
                <a:srgbClr val="3F3F3F"/>
              </a:buClr>
              <a:buSzPts val="2800"/>
              <a:buFont typeface="Arial"/>
              <a:buNone/>
            </a:pPr>
            <a:r>
              <a:rPr lang="en-IE" b="1" i="0" u="none" strike="noStrike" cap="none">
                <a:solidFill>
                  <a:srgbClr val="3F3F3F"/>
                </a:solidFill>
              </a:rPr>
              <a:t>Word Sense Disambiguation</a:t>
            </a:r>
            <a:endParaRPr b="1"/>
          </a:p>
          <a:p>
            <a:pPr marL="0" marR="0" lvl="0" indent="0" algn="l" rtl="0">
              <a:lnSpc>
                <a:spcPct val="90000"/>
              </a:lnSpc>
              <a:spcBef>
                <a:spcPts val="1000"/>
              </a:spcBef>
              <a:spcAft>
                <a:spcPts val="0"/>
              </a:spcAft>
              <a:buClr>
                <a:srgbClr val="3F3F3F"/>
              </a:buClr>
              <a:buSzPts val="2800"/>
              <a:buFont typeface="Arial"/>
              <a:buNone/>
            </a:pPr>
            <a:r>
              <a:rPr lang="en-IE" b="0" i="0" u="none" strike="noStrike" cap="none">
                <a:solidFill>
                  <a:srgbClr val="3F3F3F"/>
                </a:solidFill>
                <a:latin typeface="Calibri"/>
                <a:ea typeface="Calibri"/>
                <a:cs typeface="Calibri"/>
                <a:sym typeface="Calibri"/>
              </a:rPr>
              <a:t>Semantic Role Labelling</a:t>
            </a:r>
            <a:endParaRPr b="0" i="0" u="none" strike="noStrike" cap="none">
              <a:solidFill>
                <a:srgbClr val="3F3F3F"/>
              </a:solidFill>
              <a:latin typeface="Calibri"/>
              <a:ea typeface="Calibri"/>
              <a:cs typeface="Calibri"/>
              <a:sym typeface="Calibri"/>
            </a:endParaRPr>
          </a:p>
          <a:p>
            <a:pPr marL="0" marR="0" lvl="0" indent="0" algn="l" rtl="0">
              <a:lnSpc>
                <a:spcPct val="90000"/>
              </a:lnSpc>
              <a:spcBef>
                <a:spcPts val="1000"/>
              </a:spcBef>
              <a:spcAft>
                <a:spcPts val="0"/>
              </a:spcAft>
              <a:buClr>
                <a:srgbClr val="3F3F3F"/>
              </a:buClr>
              <a:buSzPts val="2800"/>
              <a:buFont typeface="Arial"/>
              <a:buNone/>
            </a:pPr>
            <a:r>
              <a:rPr lang="en-IE"/>
              <a:t>Coreference Resolution</a:t>
            </a:r>
            <a:endParaRPr/>
          </a:p>
          <a:p>
            <a:pPr marL="0" marR="0" lvl="0" indent="0" algn="l" rtl="0">
              <a:lnSpc>
                <a:spcPct val="90000"/>
              </a:lnSpc>
              <a:spcBef>
                <a:spcPts val="1000"/>
              </a:spcBef>
              <a:spcAft>
                <a:spcPts val="0"/>
              </a:spcAft>
              <a:buClr>
                <a:srgbClr val="3F3F3F"/>
              </a:buClr>
              <a:buSzPts val="2800"/>
              <a:buFont typeface="Arial"/>
              <a:buNone/>
            </a:pPr>
            <a:endParaRPr sz="2400"/>
          </a:p>
          <a:p>
            <a:pPr marL="0" marR="0" lvl="0" indent="0" algn="l" rtl="0">
              <a:lnSpc>
                <a:spcPct val="90000"/>
              </a:lnSpc>
              <a:spcBef>
                <a:spcPts val="1000"/>
              </a:spcBef>
              <a:spcAft>
                <a:spcPts val="0"/>
              </a:spcAft>
              <a:buClr>
                <a:srgbClr val="3F3F3F"/>
              </a:buClr>
              <a:buSzPts val="2800"/>
              <a:buFont typeface="Arial"/>
              <a:buNone/>
            </a:pPr>
            <a:endParaRPr sz="2800" b="0"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24680476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3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Lexical Semantic Ambiguity</a:t>
            </a:r>
            <a:endParaRPr/>
          </a:p>
        </p:txBody>
      </p:sp>
      <p:sp>
        <p:nvSpPr>
          <p:cNvPr id="509" name="Google Shape;509;p35"/>
          <p:cNvSpPr txBox="1">
            <a:spLocks noGrp="1"/>
          </p:cNvSpPr>
          <p:nvPr>
            <p:ph type="body" idx="1"/>
          </p:nvPr>
        </p:nvSpPr>
        <p:spPr>
          <a:xfrm>
            <a:off x="838200" y="1614625"/>
            <a:ext cx="10515600" cy="4190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3F3F3F"/>
              </a:buClr>
              <a:buSzPts val="2800"/>
              <a:buFont typeface="Arial"/>
              <a:buNone/>
            </a:pPr>
            <a:r>
              <a:rPr lang="en-IE"/>
              <a:t>Words can have different meanings due to </a:t>
            </a:r>
            <a:r>
              <a:rPr lang="en-IE" b="1"/>
              <a:t>homonymy</a:t>
            </a:r>
            <a:endParaRPr/>
          </a:p>
          <a:p>
            <a:pPr marL="457200" lvl="1" indent="0" algn="l" rtl="0">
              <a:lnSpc>
                <a:spcPct val="100000"/>
              </a:lnSpc>
              <a:spcBef>
                <a:spcPts val="1000"/>
              </a:spcBef>
              <a:spcAft>
                <a:spcPts val="0"/>
              </a:spcAft>
              <a:buClr>
                <a:srgbClr val="3F3F3F"/>
              </a:buClr>
              <a:buSzPts val="2400"/>
              <a:buFont typeface="Arial"/>
              <a:buNone/>
            </a:pPr>
            <a:endParaRPr sz="2800" i="1"/>
          </a:p>
          <a:p>
            <a:pPr marL="457200" lvl="1" indent="0" algn="l" rtl="0">
              <a:lnSpc>
                <a:spcPct val="100000"/>
              </a:lnSpc>
              <a:spcBef>
                <a:spcPts val="600"/>
              </a:spcBef>
              <a:spcAft>
                <a:spcPts val="0"/>
              </a:spcAft>
              <a:buClr>
                <a:srgbClr val="3F3F3F"/>
              </a:buClr>
              <a:buSzPts val="2400"/>
              <a:buFont typeface="Arial"/>
              <a:buNone/>
            </a:pPr>
            <a:endParaRPr sz="2800" i="1"/>
          </a:p>
          <a:p>
            <a:pPr marL="3657600" lvl="1" indent="0" algn="l" rtl="0">
              <a:lnSpc>
                <a:spcPct val="100000"/>
              </a:lnSpc>
              <a:spcBef>
                <a:spcPts val="600"/>
              </a:spcBef>
              <a:spcAft>
                <a:spcPts val="0"/>
              </a:spcAft>
              <a:buClr>
                <a:srgbClr val="3F3F3F"/>
              </a:buClr>
              <a:buSzPts val="2400"/>
              <a:buFont typeface="Arial"/>
              <a:buNone/>
            </a:pPr>
            <a:r>
              <a:rPr lang="en-IE" sz="2800" i="1"/>
              <a:t>table </a:t>
            </a:r>
            <a:r>
              <a:rPr lang="en-IE" sz="2800"/>
              <a:t>in the interpretation of ‘furniture’</a:t>
            </a:r>
            <a:endParaRPr sz="2800"/>
          </a:p>
          <a:p>
            <a:pPr marL="457200" lvl="1" indent="0" algn="l" rtl="0">
              <a:lnSpc>
                <a:spcPct val="100000"/>
              </a:lnSpc>
              <a:spcBef>
                <a:spcPts val="600"/>
              </a:spcBef>
              <a:spcAft>
                <a:spcPts val="0"/>
              </a:spcAft>
              <a:buClr>
                <a:srgbClr val="3F3F3F"/>
              </a:buClr>
              <a:buSzPts val="2400"/>
              <a:buFont typeface="Arial"/>
              <a:buNone/>
            </a:pPr>
            <a:endParaRPr sz="2800" i="1"/>
          </a:p>
          <a:p>
            <a:pPr marL="457200" lvl="1" indent="0" algn="l" rtl="0">
              <a:lnSpc>
                <a:spcPct val="100000"/>
              </a:lnSpc>
              <a:spcBef>
                <a:spcPts val="600"/>
              </a:spcBef>
              <a:spcAft>
                <a:spcPts val="0"/>
              </a:spcAft>
              <a:buClr>
                <a:srgbClr val="3F3F3F"/>
              </a:buClr>
              <a:buSzPts val="2400"/>
              <a:buFont typeface="Arial"/>
              <a:buNone/>
            </a:pPr>
            <a:endParaRPr sz="2800" i="1"/>
          </a:p>
          <a:p>
            <a:pPr marL="457200" lvl="1" indent="0" algn="l" rtl="0">
              <a:lnSpc>
                <a:spcPct val="100000"/>
              </a:lnSpc>
              <a:spcBef>
                <a:spcPts val="600"/>
              </a:spcBef>
              <a:spcAft>
                <a:spcPts val="0"/>
              </a:spcAft>
              <a:buClr>
                <a:srgbClr val="3F3F3F"/>
              </a:buClr>
              <a:buSzPts val="2400"/>
              <a:buFont typeface="Arial"/>
              <a:buNone/>
            </a:pPr>
            <a:endParaRPr sz="2800" i="1"/>
          </a:p>
          <a:p>
            <a:pPr marL="0" lvl="1" indent="0" algn="l" rtl="0">
              <a:lnSpc>
                <a:spcPct val="100000"/>
              </a:lnSpc>
              <a:spcBef>
                <a:spcPts val="600"/>
              </a:spcBef>
              <a:spcAft>
                <a:spcPts val="0"/>
              </a:spcAft>
              <a:buClr>
                <a:srgbClr val="3F3F3F"/>
              </a:buClr>
              <a:buSzPts val="2400"/>
              <a:buFont typeface="Arial"/>
              <a:buNone/>
            </a:pPr>
            <a:r>
              <a:rPr lang="en-IE" sz="2800" i="1"/>
              <a:t>table </a:t>
            </a:r>
            <a:r>
              <a:rPr lang="en-IE" sz="2800"/>
              <a:t>in the interpretation of ‘accounting’ </a:t>
            </a:r>
            <a:endParaRPr sz="2800"/>
          </a:p>
        </p:txBody>
      </p:sp>
      <p:pic>
        <p:nvPicPr>
          <p:cNvPr id="510" name="Google Shape;510;p35"/>
          <p:cNvPicPr preferRelativeResize="0"/>
          <p:nvPr/>
        </p:nvPicPr>
        <p:blipFill>
          <a:blip r:embed="rId3">
            <a:alphaModFix/>
          </a:blip>
          <a:stretch>
            <a:fillRect/>
          </a:stretch>
        </p:blipFill>
        <p:spPr>
          <a:xfrm>
            <a:off x="1364250" y="2314700"/>
            <a:ext cx="3033925" cy="2447775"/>
          </a:xfrm>
          <a:prstGeom prst="rect">
            <a:avLst/>
          </a:prstGeom>
          <a:noFill/>
          <a:ln>
            <a:noFill/>
          </a:ln>
        </p:spPr>
      </p:pic>
      <p:pic>
        <p:nvPicPr>
          <p:cNvPr id="511" name="Google Shape;511;p35"/>
          <p:cNvPicPr preferRelativeResize="0"/>
          <p:nvPr/>
        </p:nvPicPr>
        <p:blipFill>
          <a:blip r:embed="rId4">
            <a:alphaModFix/>
          </a:blip>
          <a:stretch>
            <a:fillRect/>
          </a:stretch>
        </p:blipFill>
        <p:spPr>
          <a:xfrm>
            <a:off x="7100300" y="3958250"/>
            <a:ext cx="4730027" cy="1816674"/>
          </a:xfrm>
          <a:prstGeom prst="rect">
            <a:avLst/>
          </a:prstGeom>
          <a:noFill/>
          <a:ln>
            <a:noFill/>
          </a:ln>
        </p:spPr>
      </p:pic>
    </p:spTree>
    <p:extLst>
      <p:ext uri="{BB962C8B-B14F-4D97-AF65-F5344CB8AC3E}">
        <p14:creationId xmlns:p14="http://schemas.microsoft.com/office/powerpoint/2010/main" val="22656360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6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Pipeline Architecture</a:t>
            </a:r>
            <a:endParaRPr/>
          </a:p>
        </p:txBody>
      </p:sp>
      <p:pic>
        <p:nvPicPr>
          <p:cNvPr id="722" name="Google Shape;722;p65"/>
          <p:cNvPicPr preferRelativeResize="0"/>
          <p:nvPr/>
        </p:nvPicPr>
        <p:blipFill rotWithShape="1">
          <a:blip r:embed="rId3">
            <a:alphaModFix/>
          </a:blip>
          <a:srcRect l="9994" t="9353" r="10997" b="14479"/>
          <a:stretch/>
        </p:blipFill>
        <p:spPr>
          <a:xfrm>
            <a:off x="7417950" y="215775"/>
            <a:ext cx="4530876" cy="5535450"/>
          </a:xfrm>
          <a:prstGeom prst="rect">
            <a:avLst/>
          </a:prstGeom>
          <a:noFill/>
          <a:ln>
            <a:noFill/>
          </a:ln>
        </p:spPr>
      </p:pic>
      <p:sp>
        <p:nvSpPr>
          <p:cNvPr id="723" name="Google Shape;723;p65"/>
          <p:cNvSpPr txBox="1"/>
          <p:nvPr/>
        </p:nvSpPr>
        <p:spPr>
          <a:xfrm>
            <a:off x="6096000" y="6087400"/>
            <a:ext cx="6025800" cy="43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E" sz="1100" u="sng">
                <a:solidFill>
                  <a:schemeClr val="hlink"/>
                </a:solidFill>
                <a:hlinkClick r:id="rId4"/>
              </a:rPr>
              <a:t>https://www.researchgate.net/figure/InfoXtract-NLP-IE-System-Architecture_fig1_228960112</a:t>
            </a:r>
            <a:r>
              <a:rPr lang="en-IE" sz="1100"/>
              <a:t> </a:t>
            </a:r>
            <a:endParaRPr sz="11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36"/>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Word Sense Disambiguation</a:t>
            </a:r>
            <a:endParaRPr/>
          </a:p>
        </p:txBody>
      </p:sp>
      <p:sp>
        <p:nvSpPr>
          <p:cNvPr id="517" name="Google Shape;517;p36"/>
          <p:cNvSpPr txBox="1">
            <a:spLocks noGrp="1"/>
          </p:cNvSpPr>
          <p:nvPr>
            <p:ph type="body" idx="1"/>
          </p:nvPr>
        </p:nvSpPr>
        <p:spPr>
          <a:xfrm>
            <a:off x="838200" y="1597025"/>
            <a:ext cx="105156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120000"/>
              </a:lnSpc>
              <a:spcBef>
                <a:spcPts val="600"/>
              </a:spcBef>
              <a:spcAft>
                <a:spcPts val="0"/>
              </a:spcAft>
              <a:buClr>
                <a:srgbClr val="3F3F3F"/>
              </a:buClr>
              <a:buSzPts val="2800"/>
              <a:buFont typeface="Arial"/>
              <a:buNone/>
            </a:pPr>
            <a:r>
              <a:rPr lang="en-IE"/>
              <a:t>Identify</a:t>
            </a:r>
            <a:r>
              <a:rPr lang="en-IE" b="0" i="0" u="none" strike="noStrike" cap="none">
                <a:solidFill>
                  <a:srgbClr val="3F3F3F"/>
                </a:solidFill>
                <a:latin typeface="Calibri"/>
                <a:ea typeface="Calibri"/>
                <a:cs typeface="Calibri"/>
                <a:sym typeface="Calibri"/>
              </a:rPr>
              <a:t> correct word meaning </a:t>
            </a:r>
            <a:r>
              <a:rPr lang="en-IE"/>
              <a:t>or ‘word </a:t>
            </a:r>
            <a:r>
              <a:rPr lang="en-IE" b="0" i="0" u="none" strike="noStrike" cap="none">
                <a:solidFill>
                  <a:srgbClr val="3F3F3F"/>
                </a:solidFill>
                <a:latin typeface="Calibri"/>
                <a:ea typeface="Calibri"/>
                <a:cs typeface="Calibri"/>
                <a:sym typeface="Calibri"/>
              </a:rPr>
              <a:t>sense</a:t>
            </a:r>
            <a:r>
              <a:rPr lang="en-IE"/>
              <a:t>’</a:t>
            </a:r>
            <a:r>
              <a:rPr lang="en-IE" b="0" i="0" u="none" strike="noStrike" cap="none">
                <a:solidFill>
                  <a:srgbClr val="3F3F3F"/>
                </a:solidFill>
                <a:latin typeface="Calibri"/>
                <a:ea typeface="Calibri"/>
                <a:cs typeface="Calibri"/>
                <a:sym typeface="Calibri"/>
              </a:rPr>
              <a:t> for ambiguous words</a:t>
            </a:r>
            <a:r>
              <a:rPr lang="en-IE"/>
              <a:t>:</a:t>
            </a:r>
            <a:endParaRPr i="1"/>
          </a:p>
          <a:p>
            <a:pPr marL="0" marR="0" lvl="1" indent="0" algn="l" rtl="0">
              <a:lnSpc>
                <a:spcPct val="90000"/>
              </a:lnSpc>
              <a:spcBef>
                <a:spcPts val="1000"/>
              </a:spcBef>
              <a:spcAft>
                <a:spcPts val="0"/>
              </a:spcAft>
              <a:buClr>
                <a:srgbClr val="3F3F3F"/>
              </a:buClr>
              <a:buSzPts val="2400"/>
              <a:buFont typeface="Arial"/>
              <a:buNone/>
            </a:pPr>
            <a:r>
              <a:rPr lang="en-IE" sz="2600" b="0" i="1" u="none" strike="noStrike" cap="none">
                <a:solidFill>
                  <a:schemeClr val="dk1"/>
                </a:solidFill>
                <a:latin typeface="Calibri"/>
                <a:ea typeface="Calibri"/>
                <a:cs typeface="Calibri"/>
                <a:sym typeface="Calibri"/>
              </a:rPr>
              <a:t>To add additional columns, drag the field to the [</a:t>
            </a:r>
            <a:r>
              <a:rPr lang="en-IE" sz="2600" b="1" i="1" u="none" strike="noStrike" cap="none">
                <a:solidFill>
                  <a:schemeClr val="dk1"/>
                </a:solidFill>
                <a:latin typeface="Calibri"/>
                <a:ea typeface="Calibri"/>
                <a:cs typeface="Calibri"/>
                <a:sym typeface="Calibri"/>
              </a:rPr>
              <a:t>table </a:t>
            </a:r>
            <a:r>
              <a:rPr lang="en-IE" sz="2600" b="1" i="1">
                <a:solidFill>
                  <a:schemeClr val="dk1"/>
                </a:solidFill>
              </a:rPr>
              <a:t>ACCOUNTING</a:t>
            </a:r>
            <a:r>
              <a:rPr lang="en-IE" sz="2600" b="1" i="1" u="none" strike="noStrike" cap="none">
                <a:solidFill>
                  <a:schemeClr val="dk1"/>
                </a:solidFill>
                <a:latin typeface="Calibri"/>
                <a:ea typeface="Calibri"/>
                <a:cs typeface="Calibri"/>
                <a:sym typeface="Calibri"/>
              </a:rPr>
              <a:t>]</a:t>
            </a:r>
            <a:r>
              <a:rPr lang="en-IE" sz="2600" b="0" i="1" u="none" strike="noStrike" cap="none">
                <a:solidFill>
                  <a:schemeClr val="dk1"/>
                </a:solidFill>
                <a:latin typeface="Calibri"/>
                <a:ea typeface="Calibri"/>
                <a:cs typeface="Calibri"/>
                <a:sym typeface="Calibri"/>
              </a:rPr>
              <a:t> until you see an insertion point.</a:t>
            </a:r>
            <a:endParaRPr sz="2600"/>
          </a:p>
          <a:p>
            <a:pPr marL="0" marR="0" lvl="1" indent="0" algn="l" rtl="0">
              <a:lnSpc>
                <a:spcPct val="90000"/>
              </a:lnSpc>
              <a:spcBef>
                <a:spcPts val="1000"/>
              </a:spcBef>
              <a:spcAft>
                <a:spcPts val="1000"/>
              </a:spcAft>
              <a:buClr>
                <a:srgbClr val="3F3F3F"/>
              </a:buClr>
              <a:buSzPts val="2400"/>
              <a:buFont typeface="Arial"/>
              <a:buNone/>
            </a:pPr>
            <a:r>
              <a:rPr lang="en-IE" sz="2600" b="0" i="1" u="none" strike="noStrike" cap="none">
                <a:solidFill>
                  <a:schemeClr val="dk1"/>
                </a:solidFill>
                <a:latin typeface="Calibri"/>
                <a:ea typeface="Calibri"/>
                <a:cs typeface="Calibri"/>
                <a:sym typeface="Calibri"/>
              </a:rPr>
              <a:t>Wh</a:t>
            </a:r>
            <a:r>
              <a:rPr lang="en-IE" sz="2600" i="1">
                <a:solidFill>
                  <a:schemeClr val="dk1"/>
                </a:solidFill>
              </a:rPr>
              <a:t>e</a:t>
            </a:r>
            <a:r>
              <a:rPr lang="en-IE" sz="2600" b="0" i="1" u="none" strike="noStrike" cap="none">
                <a:solidFill>
                  <a:schemeClr val="dk1"/>
                </a:solidFill>
                <a:latin typeface="Calibri"/>
                <a:ea typeface="Calibri"/>
                <a:cs typeface="Calibri"/>
                <a:sym typeface="Calibri"/>
              </a:rPr>
              <a:t>ther on the mantelpiece or on the dining </a:t>
            </a:r>
            <a:r>
              <a:rPr lang="en-IE" sz="2600" i="1">
                <a:solidFill>
                  <a:schemeClr val="dk1"/>
                </a:solidFill>
              </a:rPr>
              <a:t>[</a:t>
            </a:r>
            <a:r>
              <a:rPr lang="en-IE" sz="2600" b="1" i="1" u="none" strike="noStrike" cap="none">
                <a:solidFill>
                  <a:schemeClr val="dk1"/>
                </a:solidFill>
                <a:latin typeface="Calibri"/>
                <a:ea typeface="Calibri"/>
                <a:cs typeface="Calibri"/>
                <a:sym typeface="Calibri"/>
              </a:rPr>
              <a:t>table </a:t>
            </a:r>
            <a:r>
              <a:rPr lang="en-IE" sz="2600" b="1" i="1">
                <a:solidFill>
                  <a:schemeClr val="dk1"/>
                </a:solidFill>
              </a:rPr>
              <a:t>FURNITURE</a:t>
            </a:r>
            <a:r>
              <a:rPr lang="en-IE" sz="2600" b="1" i="1" u="none" strike="noStrike" cap="none">
                <a:solidFill>
                  <a:schemeClr val="dk1"/>
                </a:solidFill>
                <a:latin typeface="Calibri"/>
                <a:ea typeface="Calibri"/>
                <a:cs typeface="Calibri"/>
                <a:sym typeface="Calibri"/>
              </a:rPr>
              <a:t>]</a:t>
            </a:r>
            <a:r>
              <a:rPr lang="en-IE" sz="2600" b="0" i="1" u="none" strike="noStrike" cap="none">
                <a:solidFill>
                  <a:schemeClr val="dk1"/>
                </a:solidFill>
                <a:latin typeface="Calibri"/>
                <a:ea typeface="Calibri"/>
                <a:cs typeface="Calibri"/>
                <a:sym typeface="Calibri"/>
              </a:rPr>
              <a:t>, vases are a beautiful addition to any home.</a:t>
            </a:r>
            <a:endParaRPr sz="2600" b="0" i="1"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788973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3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Word Sense</a:t>
            </a:r>
            <a:r>
              <a:rPr lang="en-IE"/>
              <a:t>s</a:t>
            </a:r>
            <a:endParaRPr/>
          </a:p>
        </p:txBody>
      </p:sp>
      <p:sp>
        <p:nvSpPr>
          <p:cNvPr id="523" name="Google Shape;523;p37"/>
          <p:cNvSpPr txBox="1">
            <a:spLocks noGrp="1"/>
          </p:cNvSpPr>
          <p:nvPr>
            <p:ph type="body" idx="1"/>
          </p:nvPr>
        </p:nvSpPr>
        <p:spPr>
          <a:xfrm>
            <a:off x="838200" y="1825625"/>
            <a:ext cx="10515600" cy="38133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IE"/>
              <a:t>Word senses are defined by a </a:t>
            </a:r>
            <a:r>
              <a:rPr lang="en-IE" b="1"/>
              <a:t>semantic lexicon</a:t>
            </a:r>
            <a:r>
              <a:rPr lang="en-IE"/>
              <a:t> such as WordNet</a:t>
            </a:r>
            <a:endParaRPr/>
          </a:p>
          <a:p>
            <a:pPr marL="0" lvl="0" indent="0" algn="l" rtl="0">
              <a:spcBef>
                <a:spcPts val="1000"/>
              </a:spcBef>
              <a:spcAft>
                <a:spcPts val="0"/>
              </a:spcAft>
              <a:buNone/>
            </a:pPr>
            <a:r>
              <a:rPr lang="en-IE"/>
              <a:t>A semantic lexicon defines word senses </a:t>
            </a:r>
            <a:r>
              <a:rPr lang="en-IE" b="1"/>
              <a:t>explicitly</a:t>
            </a:r>
            <a:r>
              <a:rPr lang="en-IE"/>
              <a:t>, by use of lists</a:t>
            </a:r>
            <a:endParaRPr/>
          </a:p>
          <a:p>
            <a:pPr marL="0" lvl="0" indent="0" algn="l" rtl="0">
              <a:spcBef>
                <a:spcPts val="1000"/>
              </a:spcBef>
              <a:spcAft>
                <a:spcPts val="0"/>
              </a:spcAft>
              <a:buNone/>
            </a:pPr>
            <a:r>
              <a:rPr lang="en-IE"/>
              <a:t>Word senses can also be defined </a:t>
            </a:r>
            <a:r>
              <a:rPr lang="en-IE" b="1"/>
              <a:t>implicitly </a:t>
            </a:r>
            <a:r>
              <a:rPr lang="en-IE"/>
              <a:t>by use of clusters</a:t>
            </a:r>
            <a:endParaRPr/>
          </a:p>
          <a:p>
            <a:pPr marL="0" lvl="0" indent="0" algn="l" rtl="0">
              <a:spcBef>
                <a:spcPts val="1000"/>
              </a:spcBef>
              <a:spcAft>
                <a:spcPts val="0"/>
              </a:spcAft>
              <a:buNone/>
            </a:pPr>
            <a:r>
              <a:rPr lang="en-IE" b="1"/>
              <a:t>Here we focus on explicitly defined word senses</a:t>
            </a:r>
            <a:endParaRPr b="1"/>
          </a:p>
          <a:p>
            <a:pPr marL="0" lvl="0" indent="0" algn="l" rtl="0">
              <a:spcBef>
                <a:spcPts val="1000"/>
              </a:spcBef>
              <a:spcAft>
                <a:spcPts val="0"/>
              </a:spcAft>
              <a:buNone/>
            </a:pPr>
            <a:endParaRPr/>
          </a:p>
        </p:txBody>
      </p:sp>
    </p:spTree>
    <p:extLst>
      <p:ext uri="{BB962C8B-B14F-4D97-AF65-F5344CB8AC3E}">
        <p14:creationId xmlns:p14="http://schemas.microsoft.com/office/powerpoint/2010/main" val="10203365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8"/>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Explicit vs. Implicit </a:t>
            </a:r>
            <a:r>
              <a:rPr lang="en-IE" sz="4400" b="0" i="0" u="none" strike="noStrike" cap="none">
                <a:solidFill>
                  <a:srgbClr val="75114A"/>
                </a:solidFill>
                <a:latin typeface="Calibri"/>
                <a:ea typeface="Calibri"/>
                <a:cs typeface="Calibri"/>
                <a:sym typeface="Calibri"/>
              </a:rPr>
              <a:t>Word Sense</a:t>
            </a:r>
            <a:r>
              <a:rPr lang="en-IE"/>
              <a:t>s</a:t>
            </a:r>
            <a:endParaRPr/>
          </a:p>
        </p:txBody>
      </p:sp>
      <p:sp>
        <p:nvSpPr>
          <p:cNvPr id="529" name="Google Shape;529;p38"/>
          <p:cNvSpPr txBox="1">
            <a:spLocks noGrp="1"/>
          </p:cNvSpPr>
          <p:nvPr>
            <p:ph type="body" idx="1"/>
          </p:nvPr>
        </p:nvSpPr>
        <p:spPr>
          <a:xfrm>
            <a:off x="1185250" y="2055800"/>
            <a:ext cx="3733800" cy="25104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IE" sz="2400" i="1"/>
              <a:t>table</a:t>
            </a:r>
            <a:endParaRPr sz="2400" i="1"/>
          </a:p>
          <a:p>
            <a:pPr marL="0" lvl="0" indent="0" algn="l" rtl="0">
              <a:spcBef>
                <a:spcPts val="1000"/>
              </a:spcBef>
              <a:spcAft>
                <a:spcPts val="0"/>
              </a:spcAft>
              <a:buNone/>
            </a:pPr>
            <a:r>
              <a:rPr lang="en-IE" sz="2400"/>
              <a:t>Sense 1: FURNITURE</a:t>
            </a:r>
            <a:endParaRPr sz="2400"/>
          </a:p>
          <a:p>
            <a:pPr marL="0" lvl="0" indent="0" algn="l" rtl="0">
              <a:spcBef>
                <a:spcPts val="1000"/>
              </a:spcBef>
              <a:spcAft>
                <a:spcPts val="0"/>
              </a:spcAft>
              <a:buNone/>
            </a:pPr>
            <a:r>
              <a:rPr lang="en-IE" sz="2400"/>
              <a:t>Sense 2: ACCOUNTING</a:t>
            </a:r>
            <a:endParaRPr sz="2400"/>
          </a:p>
          <a:p>
            <a:pPr marL="0" lvl="0" indent="0" algn="l" rtl="0">
              <a:spcBef>
                <a:spcPts val="1000"/>
              </a:spcBef>
              <a:spcAft>
                <a:spcPts val="0"/>
              </a:spcAft>
              <a:buNone/>
            </a:pPr>
            <a:r>
              <a:rPr lang="en-IE" sz="2400"/>
              <a:t>Sense 3: GEOGRAPHICAL</a:t>
            </a:r>
            <a:endParaRPr sz="2400"/>
          </a:p>
        </p:txBody>
      </p:sp>
      <p:sp>
        <p:nvSpPr>
          <p:cNvPr id="530" name="Google Shape;530;p38"/>
          <p:cNvSpPr/>
          <p:nvPr/>
        </p:nvSpPr>
        <p:spPr>
          <a:xfrm>
            <a:off x="6184250" y="1446150"/>
            <a:ext cx="4822500" cy="3965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8"/>
          <p:cNvSpPr/>
          <p:nvPr/>
        </p:nvSpPr>
        <p:spPr>
          <a:xfrm>
            <a:off x="6613700" y="2119125"/>
            <a:ext cx="1343100" cy="1648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8"/>
          <p:cNvSpPr/>
          <p:nvPr/>
        </p:nvSpPr>
        <p:spPr>
          <a:xfrm>
            <a:off x="9044375" y="2584725"/>
            <a:ext cx="1248300" cy="990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8"/>
          <p:cNvSpPr/>
          <p:nvPr/>
        </p:nvSpPr>
        <p:spPr>
          <a:xfrm>
            <a:off x="7814625" y="3641650"/>
            <a:ext cx="2259600" cy="1531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8"/>
          <p:cNvSpPr/>
          <p:nvPr/>
        </p:nvSpPr>
        <p:spPr>
          <a:xfrm flipH="1">
            <a:off x="9759450" y="2813625"/>
            <a:ext cx="68700" cy="1422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8"/>
          <p:cNvSpPr/>
          <p:nvPr/>
        </p:nvSpPr>
        <p:spPr>
          <a:xfrm flipH="1">
            <a:off x="9911850" y="2966025"/>
            <a:ext cx="68700" cy="1422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8"/>
          <p:cNvSpPr/>
          <p:nvPr/>
        </p:nvSpPr>
        <p:spPr>
          <a:xfrm flipH="1">
            <a:off x="9530850" y="3118425"/>
            <a:ext cx="68700" cy="1422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8"/>
          <p:cNvSpPr/>
          <p:nvPr/>
        </p:nvSpPr>
        <p:spPr>
          <a:xfrm flipH="1">
            <a:off x="9302250" y="2813625"/>
            <a:ext cx="68700" cy="1422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8"/>
          <p:cNvSpPr/>
          <p:nvPr/>
        </p:nvSpPr>
        <p:spPr>
          <a:xfrm flipH="1">
            <a:off x="9607050" y="4185225"/>
            <a:ext cx="68700" cy="1422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8"/>
          <p:cNvSpPr/>
          <p:nvPr/>
        </p:nvSpPr>
        <p:spPr>
          <a:xfrm flipH="1">
            <a:off x="9454650" y="4032825"/>
            <a:ext cx="68700" cy="1422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8"/>
          <p:cNvSpPr/>
          <p:nvPr/>
        </p:nvSpPr>
        <p:spPr>
          <a:xfrm flipH="1">
            <a:off x="9454650" y="4337625"/>
            <a:ext cx="68700" cy="1422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8"/>
          <p:cNvSpPr/>
          <p:nvPr/>
        </p:nvSpPr>
        <p:spPr>
          <a:xfrm flipH="1">
            <a:off x="9302250" y="4185225"/>
            <a:ext cx="68700" cy="1422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8"/>
          <p:cNvSpPr/>
          <p:nvPr/>
        </p:nvSpPr>
        <p:spPr>
          <a:xfrm flipH="1">
            <a:off x="9759450" y="4490025"/>
            <a:ext cx="68700" cy="1422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8"/>
          <p:cNvSpPr/>
          <p:nvPr/>
        </p:nvSpPr>
        <p:spPr>
          <a:xfrm flipH="1">
            <a:off x="9607050" y="4337625"/>
            <a:ext cx="68700" cy="1422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8"/>
          <p:cNvSpPr/>
          <p:nvPr/>
        </p:nvSpPr>
        <p:spPr>
          <a:xfrm flipH="1">
            <a:off x="9454650" y="4642425"/>
            <a:ext cx="68700" cy="1422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8"/>
          <p:cNvSpPr/>
          <p:nvPr/>
        </p:nvSpPr>
        <p:spPr>
          <a:xfrm flipH="1">
            <a:off x="9302250" y="4490025"/>
            <a:ext cx="68700" cy="1422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8"/>
          <p:cNvSpPr/>
          <p:nvPr/>
        </p:nvSpPr>
        <p:spPr>
          <a:xfrm flipH="1">
            <a:off x="9226050" y="4794825"/>
            <a:ext cx="68700" cy="1422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8"/>
          <p:cNvSpPr/>
          <p:nvPr/>
        </p:nvSpPr>
        <p:spPr>
          <a:xfrm flipH="1">
            <a:off x="9073650" y="4642425"/>
            <a:ext cx="68700" cy="1422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8"/>
          <p:cNvSpPr/>
          <p:nvPr/>
        </p:nvSpPr>
        <p:spPr>
          <a:xfrm flipH="1">
            <a:off x="8921250" y="3880425"/>
            <a:ext cx="68700" cy="1422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8"/>
          <p:cNvSpPr/>
          <p:nvPr/>
        </p:nvSpPr>
        <p:spPr>
          <a:xfrm flipH="1">
            <a:off x="8921250" y="4185225"/>
            <a:ext cx="68700" cy="1422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8"/>
          <p:cNvSpPr/>
          <p:nvPr/>
        </p:nvSpPr>
        <p:spPr>
          <a:xfrm flipH="1">
            <a:off x="9226050" y="4337625"/>
            <a:ext cx="68700" cy="1422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8"/>
          <p:cNvSpPr/>
          <p:nvPr/>
        </p:nvSpPr>
        <p:spPr>
          <a:xfrm flipH="1">
            <a:off x="8921250" y="4490025"/>
            <a:ext cx="68700" cy="1422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8"/>
          <p:cNvSpPr/>
          <p:nvPr/>
        </p:nvSpPr>
        <p:spPr>
          <a:xfrm flipH="1">
            <a:off x="8768850" y="4337625"/>
            <a:ext cx="68700" cy="1422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8"/>
          <p:cNvSpPr/>
          <p:nvPr/>
        </p:nvSpPr>
        <p:spPr>
          <a:xfrm flipH="1">
            <a:off x="8692650" y="4642425"/>
            <a:ext cx="68700" cy="1422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8"/>
          <p:cNvSpPr/>
          <p:nvPr/>
        </p:nvSpPr>
        <p:spPr>
          <a:xfrm flipH="1">
            <a:off x="8540250" y="4490025"/>
            <a:ext cx="68700" cy="1422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8"/>
          <p:cNvSpPr/>
          <p:nvPr/>
        </p:nvSpPr>
        <p:spPr>
          <a:xfrm flipH="1">
            <a:off x="8464050" y="3880425"/>
            <a:ext cx="68700" cy="1422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8"/>
          <p:cNvSpPr/>
          <p:nvPr/>
        </p:nvSpPr>
        <p:spPr>
          <a:xfrm flipH="1">
            <a:off x="8768850" y="4032825"/>
            <a:ext cx="68700" cy="1422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8"/>
          <p:cNvSpPr/>
          <p:nvPr/>
        </p:nvSpPr>
        <p:spPr>
          <a:xfrm flipH="1">
            <a:off x="8464050" y="4185225"/>
            <a:ext cx="68700" cy="1422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8"/>
          <p:cNvSpPr/>
          <p:nvPr/>
        </p:nvSpPr>
        <p:spPr>
          <a:xfrm flipH="1">
            <a:off x="8311650" y="4032825"/>
            <a:ext cx="68700" cy="1422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8"/>
          <p:cNvSpPr/>
          <p:nvPr/>
        </p:nvSpPr>
        <p:spPr>
          <a:xfrm flipH="1">
            <a:off x="8235450" y="4337625"/>
            <a:ext cx="68700" cy="1422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8"/>
          <p:cNvSpPr/>
          <p:nvPr/>
        </p:nvSpPr>
        <p:spPr>
          <a:xfrm flipH="1">
            <a:off x="8083050" y="4185225"/>
            <a:ext cx="68700" cy="1422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8"/>
          <p:cNvSpPr/>
          <p:nvPr/>
        </p:nvSpPr>
        <p:spPr>
          <a:xfrm flipH="1">
            <a:off x="8540250" y="4109025"/>
            <a:ext cx="68700" cy="1422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8"/>
          <p:cNvSpPr/>
          <p:nvPr/>
        </p:nvSpPr>
        <p:spPr>
          <a:xfrm flipH="1">
            <a:off x="8540250" y="4413825"/>
            <a:ext cx="68700" cy="1422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8"/>
          <p:cNvSpPr/>
          <p:nvPr/>
        </p:nvSpPr>
        <p:spPr>
          <a:xfrm flipH="1">
            <a:off x="8845050" y="4566225"/>
            <a:ext cx="68700" cy="1422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8"/>
          <p:cNvSpPr/>
          <p:nvPr/>
        </p:nvSpPr>
        <p:spPr>
          <a:xfrm flipH="1">
            <a:off x="8540250" y="4718625"/>
            <a:ext cx="68700" cy="1422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8"/>
          <p:cNvSpPr/>
          <p:nvPr/>
        </p:nvSpPr>
        <p:spPr>
          <a:xfrm flipH="1">
            <a:off x="8387850" y="4566225"/>
            <a:ext cx="68700" cy="1422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8"/>
          <p:cNvSpPr/>
          <p:nvPr/>
        </p:nvSpPr>
        <p:spPr>
          <a:xfrm flipH="1">
            <a:off x="8311650" y="4871025"/>
            <a:ext cx="68700" cy="1422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8"/>
          <p:cNvSpPr/>
          <p:nvPr/>
        </p:nvSpPr>
        <p:spPr>
          <a:xfrm flipH="1">
            <a:off x="8159250" y="4718625"/>
            <a:ext cx="68700" cy="1422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8"/>
          <p:cNvSpPr/>
          <p:nvPr/>
        </p:nvSpPr>
        <p:spPr>
          <a:xfrm flipH="1">
            <a:off x="7244850" y="2204025"/>
            <a:ext cx="68700" cy="1422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8"/>
          <p:cNvSpPr/>
          <p:nvPr/>
        </p:nvSpPr>
        <p:spPr>
          <a:xfrm flipH="1">
            <a:off x="7244850" y="2508825"/>
            <a:ext cx="68700" cy="1422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8"/>
          <p:cNvSpPr/>
          <p:nvPr/>
        </p:nvSpPr>
        <p:spPr>
          <a:xfrm flipH="1">
            <a:off x="7549650" y="2661225"/>
            <a:ext cx="68700" cy="1422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8"/>
          <p:cNvSpPr/>
          <p:nvPr/>
        </p:nvSpPr>
        <p:spPr>
          <a:xfrm flipH="1">
            <a:off x="7244850" y="2813625"/>
            <a:ext cx="68700" cy="1422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8"/>
          <p:cNvSpPr/>
          <p:nvPr/>
        </p:nvSpPr>
        <p:spPr>
          <a:xfrm flipH="1">
            <a:off x="7092450" y="2661225"/>
            <a:ext cx="68700" cy="1422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8"/>
          <p:cNvSpPr/>
          <p:nvPr/>
        </p:nvSpPr>
        <p:spPr>
          <a:xfrm flipH="1">
            <a:off x="7016250" y="2966025"/>
            <a:ext cx="68700" cy="1422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8"/>
          <p:cNvSpPr/>
          <p:nvPr/>
        </p:nvSpPr>
        <p:spPr>
          <a:xfrm flipH="1">
            <a:off x="6863850" y="2813625"/>
            <a:ext cx="68700" cy="1422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8"/>
          <p:cNvSpPr/>
          <p:nvPr/>
        </p:nvSpPr>
        <p:spPr>
          <a:xfrm flipH="1">
            <a:off x="7397250" y="2585025"/>
            <a:ext cx="68700" cy="1422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8"/>
          <p:cNvSpPr/>
          <p:nvPr/>
        </p:nvSpPr>
        <p:spPr>
          <a:xfrm flipH="1">
            <a:off x="7397250" y="2889825"/>
            <a:ext cx="68700" cy="1422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8"/>
          <p:cNvSpPr/>
          <p:nvPr/>
        </p:nvSpPr>
        <p:spPr>
          <a:xfrm flipH="1">
            <a:off x="7702050" y="3042225"/>
            <a:ext cx="68700" cy="1422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8"/>
          <p:cNvSpPr/>
          <p:nvPr/>
        </p:nvSpPr>
        <p:spPr>
          <a:xfrm flipH="1">
            <a:off x="7397250" y="3194625"/>
            <a:ext cx="68700" cy="1422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8"/>
          <p:cNvSpPr/>
          <p:nvPr/>
        </p:nvSpPr>
        <p:spPr>
          <a:xfrm flipH="1">
            <a:off x="7244850" y="3042225"/>
            <a:ext cx="68700" cy="1422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8"/>
          <p:cNvSpPr/>
          <p:nvPr/>
        </p:nvSpPr>
        <p:spPr>
          <a:xfrm flipH="1">
            <a:off x="7168650" y="3347025"/>
            <a:ext cx="68700" cy="1422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8"/>
          <p:cNvSpPr/>
          <p:nvPr/>
        </p:nvSpPr>
        <p:spPr>
          <a:xfrm flipH="1">
            <a:off x="7016250" y="3194625"/>
            <a:ext cx="68700" cy="1422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8"/>
          <p:cNvSpPr/>
          <p:nvPr/>
        </p:nvSpPr>
        <p:spPr>
          <a:xfrm flipH="1">
            <a:off x="10673850" y="3575625"/>
            <a:ext cx="68700" cy="1422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8"/>
          <p:cNvSpPr/>
          <p:nvPr/>
        </p:nvSpPr>
        <p:spPr>
          <a:xfrm flipH="1">
            <a:off x="9911850" y="3194625"/>
            <a:ext cx="68700" cy="1422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8"/>
          <p:cNvSpPr/>
          <p:nvPr/>
        </p:nvSpPr>
        <p:spPr>
          <a:xfrm flipH="1">
            <a:off x="10292850" y="3880425"/>
            <a:ext cx="68700" cy="1422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8"/>
          <p:cNvSpPr/>
          <p:nvPr/>
        </p:nvSpPr>
        <p:spPr>
          <a:xfrm flipH="1">
            <a:off x="10597650" y="3194625"/>
            <a:ext cx="68700" cy="1422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8"/>
          <p:cNvSpPr/>
          <p:nvPr/>
        </p:nvSpPr>
        <p:spPr>
          <a:xfrm flipH="1">
            <a:off x="6863850" y="4185225"/>
            <a:ext cx="68700" cy="1422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8"/>
          <p:cNvSpPr/>
          <p:nvPr/>
        </p:nvSpPr>
        <p:spPr>
          <a:xfrm flipH="1">
            <a:off x="8540250" y="3194625"/>
            <a:ext cx="68700" cy="1422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8"/>
          <p:cNvSpPr/>
          <p:nvPr/>
        </p:nvSpPr>
        <p:spPr>
          <a:xfrm flipH="1">
            <a:off x="9683250" y="3194625"/>
            <a:ext cx="68700" cy="1422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8"/>
          <p:cNvSpPr/>
          <p:nvPr/>
        </p:nvSpPr>
        <p:spPr>
          <a:xfrm flipH="1">
            <a:off x="8921250" y="2280225"/>
            <a:ext cx="68700" cy="1422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8"/>
          <p:cNvSpPr/>
          <p:nvPr/>
        </p:nvSpPr>
        <p:spPr>
          <a:xfrm flipH="1">
            <a:off x="7321050" y="4490025"/>
            <a:ext cx="68700" cy="1422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8"/>
          <p:cNvSpPr/>
          <p:nvPr/>
        </p:nvSpPr>
        <p:spPr>
          <a:xfrm flipH="1">
            <a:off x="8540250" y="2889825"/>
            <a:ext cx="68700" cy="1422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8"/>
          <p:cNvSpPr/>
          <p:nvPr/>
        </p:nvSpPr>
        <p:spPr>
          <a:xfrm flipH="1">
            <a:off x="8387850" y="1899225"/>
            <a:ext cx="68700" cy="1422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7947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3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WordNet Sense</a:t>
            </a:r>
            <a:r>
              <a:rPr lang="en-IE"/>
              <a:t>s for </a:t>
            </a:r>
            <a:r>
              <a:rPr lang="en-IE" i="1"/>
              <a:t>table</a:t>
            </a:r>
            <a:endParaRPr i="1"/>
          </a:p>
        </p:txBody>
      </p:sp>
      <p:pic>
        <p:nvPicPr>
          <p:cNvPr id="598" name="Google Shape;598;p39"/>
          <p:cNvPicPr preferRelativeResize="0"/>
          <p:nvPr/>
        </p:nvPicPr>
        <p:blipFill rotWithShape="1">
          <a:blip r:embed="rId3">
            <a:alphaModFix/>
          </a:blip>
          <a:srcRect l="1989" t="45245" r="51968" b="22555"/>
          <a:stretch/>
        </p:blipFill>
        <p:spPr>
          <a:xfrm>
            <a:off x="1394625" y="2413900"/>
            <a:ext cx="8183549" cy="3219299"/>
          </a:xfrm>
          <a:prstGeom prst="rect">
            <a:avLst/>
          </a:prstGeom>
          <a:noFill/>
          <a:ln>
            <a:noFill/>
          </a:ln>
        </p:spPr>
      </p:pic>
      <p:sp>
        <p:nvSpPr>
          <p:cNvPr id="599" name="Google Shape;599;p39"/>
          <p:cNvSpPr txBox="1"/>
          <p:nvPr/>
        </p:nvSpPr>
        <p:spPr>
          <a:xfrm>
            <a:off x="7604100" y="6052125"/>
            <a:ext cx="4587900" cy="44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E" u="sng">
                <a:solidFill>
                  <a:schemeClr val="hlink"/>
                </a:solidFill>
                <a:hlinkClick r:id="rId4"/>
              </a:rPr>
              <a:t>http://wordnetweb.princeton.edu/perl/webwn?s=table</a:t>
            </a:r>
            <a:r>
              <a:rPr lang="en-IE"/>
              <a:t> </a:t>
            </a:r>
            <a:endParaRPr/>
          </a:p>
        </p:txBody>
      </p:sp>
      <p:sp>
        <p:nvSpPr>
          <p:cNvPr id="600" name="Google Shape;600;p39"/>
          <p:cNvSpPr txBox="1">
            <a:spLocks noGrp="1"/>
          </p:cNvSpPr>
          <p:nvPr>
            <p:ph type="body" idx="1"/>
          </p:nvPr>
        </p:nvSpPr>
        <p:spPr>
          <a:xfrm>
            <a:off x="838200" y="1597025"/>
            <a:ext cx="10515600" cy="7173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IE"/>
              <a:t>Remember that WordNet uses ‘synsets’ to express word senses</a:t>
            </a:r>
            <a:endParaRPr/>
          </a:p>
        </p:txBody>
      </p:sp>
    </p:spTree>
    <p:extLst>
      <p:ext uri="{BB962C8B-B14F-4D97-AF65-F5344CB8AC3E}">
        <p14:creationId xmlns:p14="http://schemas.microsoft.com/office/powerpoint/2010/main" val="2515545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40"/>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Data Labeling - WordNet Glosses</a:t>
            </a:r>
            <a:endParaRPr sz="4400" b="0" i="0" u="none" strike="noStrike" cap="none">
              <a:solidFill>
                <a:srgbClr val="75114A"/>
              </a:solidFill>
              <a:latin typeface="Calibri"/>
              <a:ea typeface="Calibri"/>
              <a:cs typeface="Calibri"/>
              <a:sym typeface="Calibri"/>
            </a:endParaRPr>
          </a:p>
        </p:txBody>
      </p:sp>
      <p:graphicFrame>
        <p:nvGraphicFramePr>
          <p:cNvPr id="606" name="Google Shape;606;p40"/>
          <p:cNvGraphicFramePr/>
          <p:nvPr/>
        </p:nvGraphicFramePr>
        <p:xfrm>
          <a:off x="983432" y="1556792"/>
          <a:ext cx="3000000" cy="3000000"/>
        </p:xfrm>
        <a:graphic>
          <a:graphicData uri="http://schemas.openxmlformats.org/drawingml/2006/table">
            <a:tbl>
              <a:tblPr firstRow="1" bandRow="1">
                <a:noFill/>
              </a:tblPr>
              <a:tblGrid>
                <a:gridCol w="915050">
                  <a:extLst>
                    <a:ext uri="{9D8B030D-6E8A-4147-A177-3AD203B41FA5}">
                      <a16:colId xmlns:a16="http://schemas.microsoft.com/office/drawing/2014/main" val="20000"/>
                    </a:ext>
                  </a:extLst>
                </a:gridCol>
                <a:gridCol w="983625">
                  <a:extLst>
                    <a:ext uri="{9D8B030D-6E8A-4147-A177-3AD203B41FA5}">
                      <a16:colId xmlns:a16="http://schemas.microsoft.com/office/drawing/2014/main" val="20001"/>
                    </a:ext>
                  </a:extLst>
                </a:gridCol>
                <a:gridCol w="2960300">
                  <a:extLst>
                    <a:ext uri="{9D8B030D-6E8A-4147-A177-3AD203B41FA5}">
                      <a16:colId xmlns:a16="http://schemas.microsoft.com/office/drawing/2014/main" val="20002"/>
                    </a:ext>
                  </a:extLst>
                </a:gridCol>
                <a:gridCol w="5511400">
                  <a:extLst>
                    <a:ext uri="{9D8B030D-6E8A-4147-A177-3AD203B41FA5}">
                      <a16:colId xmlns:a16="http://schemas.microsoft.com/office/drawing/2014/main" val="20003"/>
                    </a:ext>
                  </a:extLst>
                </a:gridCol>
              </a:tblGrid>
              <a:tr h="432050">
                <a:tc>
                  <a:txBody>
                    <a:bodyPr/>
                    <a:lstStyle/>
                    <a:p>
                      <a:pPr marL="0" marR="0" lvl="0" indent="0" algn="l" rtl="0">
                        <a:lnSpc>
                          <a:spcPct val="100000"/>
                        </a:lnSpc>
                        <a:spcBef>
                          <a:spcPts val="0"/>
                        </a:spcBef>
                        <a:spcAft>
                          <a:spcPts val="0"/>
                        </a:spcAft>
                        <a:buNone/>
                      </a:pPr>
                      <a:r>
                        <a:rPr lang="en-IE" sz="2000" b="1" u="none" strike="noStrike" cap="none">
                          <a:solidFill>
                            <a:schemeClr val="dk1"/>
                          </a:solidFill>
                        </a:rPr>
                        <a:t>Word</a:t>
                      </a:r>
                      <a:endParaRPr sz="2000" b="1"/>
                    </a:p>
                  </a:txBody>
                  <a:tcPr marL="91450" marR="91450" marT="45725" marB="45725"/>
                </a:tc>
                <a:tc>
                  <a:txBody>
                    <a:bodyPr/>
                    <a:lstStyle/>
                    <a:p>
                      <a:pPr marL="0" marR="0" lvl="0" indent="0" algn="l" rtl="0">
                        <a:lnSpc>
                          <a:spcPct val="100000"/>
                        </a:lnSpc>
                        <a:spcBef>
                          <a:spcPts val="0"/>
                        </a:spcBef>
                        <a:spcAft>
                          <a:spcPts val="0"/>
                        </a:spcAft>
                        <a:buNone/>
                      </a:pPr>
                      <a:r>
                        <a:rPr lang="en-IE" sz="2000" b="1" u="none" strike="noStrike" cap="none">
                          <a:solidFill>
                            <a:schemeClr val="dk1"/>
                          </a:solidFill>
                        </a:rPr>
                        <a:t>Sense</a:t>
                      </a:r>
                      <a:endParaRPr sz="2000" b="1"/>
                    </a:p>
                  </a:txBody>
                  <a:tcPr marL="91450" marR="91450" marT="45725" marB="45725"/>
                </a:tc>
                <a:tc>
                  <a:txBody>
                    <a:bodyPr/>
                    <a:lstStyle/>
                    <a:p>
                      <a:pPr marL="0" marR="0" lvl="0" indent="0" algn="l" rtl="0">
                        <a:lnSpc>
                          <a:spcPct val="100000"/>
                        </a:lnSpc>
                        <a:spcBef>
                          <a:spcPts val="0"/>
                        </a:spcBef>
                        <a:spcAft>
                          <a:spcPts val="0"/>
                        </a:spcAft>
                        <a:buNone/>
                      </a:pPr>
                      <a:r>
                        <a:rPr lang="en-IE" sz="2000" b="1" u="none" strike="noStrike" cap="none">
                          <a:solidFill>
                            <a:schemeClr val="dk1"/>
                          </a:solidFill>
                        </a:rPr>
                        <a:t>S</a:t>
                      </a:r>
                      <a:r>
                        <a:rPr lang="en-IE" sz="2000" b="1">
                          <a:solidFill>
                            <a:schemeClr val="dk1"/>
                          </a:solidFill>
                        </a:rPr>
                        <a:t>ynSets</a:t>
                      </a:r>
                      <a:endParaRPr sz="2000" b="1"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None/>
                      </a:pPr>
                      <a:r>
                        <a:rPr lang="en-IE" sz="2000" b="1" u="none" strike="noStrike" cap="none">
                          <a:solidFill>
                            <a:schemeClr val="dk1"/>
                          </a:solidFill>
                        </a:rPr>
                        <a:t>WordNet </a:t>
                      </a:r>
                      <a:r>
                        <a:rPr lang="en-IE" sz="2000" b="1">
                          <a:solidFill>
                            <a:schemeClr val="dk1"/>
                          </a:solidFill>
                        </a:rPr>
                        <a:t>‘</a:t>
                      </a:r>
                      <a:r>
                        <a:rPr lang="en-IE" sz="2000" b="1" u="none" strike="noStrike" cap="none">
                          <a:solidFill>
                            <a:schemeClr val="dk1"/>
                          </a:solidFill>
                        </a:rPr>
                        <a:t>glosses</a:t>
                      </a:r>
                      <a:r>
                        <a:rPr lang="en-IE" sz="2000" b="1">
                          <a:solidFill>
                            <a:schemeClr val="dk1"/>
                          </a:solidFill>
                        </a:rPr>
                        <a:t>’ (examples)</a:t>
                      </a:r>
                      <a:endParaRPr sz="2000" b="1" u="none" strike="noStrike" cap="none">
                        <a:solidFill>
                          <a:schemeClr val="dk1"/>
                        </a:solidFill>
                      </a:endParaRPr>
                    </a:p>
                  </a:txBody>
                  <a:tcPr marL="91450" marR="91450" marT="45725" marB="45725"/>
                </a:tc>
                <a:extLst>
                  <a:ext uri="{0D108BD9-81ED-4DB2-BD59-A6C34878D82A}">
                    <a16:rowId xmlns:a16="http://schemas.microsoft.com/office/drawing/2014/main" val="10000"/>
                  </a:ext>
                </a:extLst>
              </a:tr>
              <a:tr h="370850">
                <a:tc rowSpan="6">
                  <a:txBody>
                    <a:bodyPr/>
                    <a:lstStyle/>
                    <a:p>
                      <a:pPr marL="0" lvl="0" indent="0" algn="l" rtl="0">
                        <a:spcBef>
                          <a:spcPts val="0"/>
                        </a:spcBef>
                        <a:spcAft>
                          <a:spcPts val="0"/>
                        </a:spcAft>
                        <a:buNone/>
                      </a:pPr>
                      <a:r>
                        <a:rPr lang="en-IE" sz="2000" i="1">
                          <a:solidFill>
                            <a:schemeClr val="dk1"/>
                          </a:solidFill>
                        </a:rPr>
                        <a:t>table</a:t>
                      </a:r>
                      <a:endParaRPr sz="2000" i="1"/>
                    </a:p>
                  </a:txBody>
                  <a:tcPr marL="91450" marR="91450" marT="45725" marB="45725"/>
                </a:tc>
                <a:tc>
                  <a:txBody>
                    <a:bodyPr/>
                    <a:lstStyle/>
                    <a:p>
                      <a:pPr marL="0" marR="0" lvl="0" indent="0" algn="l" rtl="0">
                        <a:lnSpc>
                          <a:spcPct val="100000"/>
                        </a:lnSpc>
                        <a:spcBef>
                          <a:spcPts val="0"/>
                        </a:spcBef>
                        <a:spcAft>
                          <a:spcPts val="0"/>
                        </a:spcAft>
                        <a:buNone/>
                      </a:pPr>
                      <a:r>
                        <a:rPr lang="en-IE" sz="2000" u="none" strike="noStrike" cap="none">
                          <a:solidFill>
                            <a:schemeClr val="dk1"/>
                          </a:solidFill>
                        </a:rPr>
                        <a:t>#1</a:t>
                      </a:r>
                      <a:endParaRPr sz="200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None/>
                      </a:pPr>
                      <a:r>
                        <a:rPr lang="en-IE" sz="2000" u="none" strike="noStrike" cap="none">
                          <a:solidFill>
                            <a:schemeClr val="dk1"/>
                          </a:solidFill>
                        </a:rPr>
                        <a:t>table#1,</a:t>
                      </a:r>
                      <a:r>
                        <a:rPr lang="en-IE" sz="2000"/>
                        <a:t> </a:t>
                      </a:r>
                      <a:r>
                        <a:rPr lang="en-IE" sz="2000" b="0" i="0" u="none" strike="noStrike" cap="none">
                          <a:solidFill>
                            <a:schemeClr val="dk1"/>
                          </a:solidFill>
                          <a:latin typeface="Arial"/>
                          <a:ea typeface="Arial"/>
                          <a:cs typeface="Arial"/>
                          <a:sym typeface="Arial"/>
                        </a:rPr>
                        <a:t>tabular array#1</a:t>
                      </a:r>
                      <a:endParaRPr sz="2000" u="none" strike="noStrike" cap="none">
                        <a:solidFill>
                          <a:schemeClr val="dk1"/>
                        </a:solidFill>
                      </a:endParaRPr>
                    </a:p>
                  </a:txBody>
                  <a:tcPr marL="91450" marR="91450" marT="45725" marB="45725"/>
                </a:tc>
                <a:tc>
                  <a:txBody>
                    <a:bodyPr/>
                    <a:lstStyle/>
                    <a:p>
                      <a:pPr marL="0" marR="0" lvl="1" indent="0" algn="l" rtl="0">
                        <a:lnSpc>
                          <a:spcPct val="100000"/>
                        </a:lnSpc>
                        <a:spcBef>
                          <a:spcPts val="0"/>
                        </a:spcBef>
                        <a:spcAft>
                          <a:spcPts val="0"/>
                        </a:spcAft>
                        <a:buClr>
                          <a:schemeClr val="dk1"/>
                        </a:buClr>
                        <a:buSzPts val="1800"/>
                        <a:buFont typeface="Arial"/>
                        <a:buNone/>
                      </a:pPr>
                      <a:r>
                        <a:rPr lang="en-IE" sz="2000" b="0" i="1" u="none" strike="noStrike" cap="none">
                          <a:solidFill>
                            <a:schemeClr val="dk1"/>
                          </a:solidFill>
                          <a:latin typeface="Arial"/>
                          <a:ea typeface="Arial"/>
                          <a:cs typeface="Arial"/>
                          <a:sym typeface="Arial"/>
                        </a:rPr>
                        <a:t>see </a:t>
                      </a:r>
                      <a:r>
                        <a:rPr lang="en-IE" sz="2000" b="1" i="1" u="none" strike="noStrike" cap="none">
                          <a:solidFill>
                            <a:schemeClr val="dk1"/>
                          </a:solidFill>
                          <a:latin typeface="Arial"/>
                          <a:ea typeface="Arial"/>
                          <a:cs typeface="Arial"/>
                          <a:sym typeface="Arial"/>
                        </a:rPr>
                        <a:t>table</a:t>
                      </a:r>
                      <a:r>
                        <a:rPr lang="en-IE" sz="2000" b="0" i="1" u="none" strike="noStrike" cap="none">
                          <a:solidFill>
                            <a:schemeClr val="dk1"/>
                          </a:solidFill>
                          <a:latin typeface="Arial"/>
                          <a:ea typeface="Arial"/>
                          <a:cs typeface="Arial"/>
                          <a:sym typeface="Arial"/>
                        </a:rPr>
                        <a:t> 1</a:t>
                      </a:r>
                      <a:endParaRPr sz="2000" i="1" u="none" strike="noStrike" cap="none">
                        <a:solidFill>
                          <a:schemeClr val="dk1"/>
                        </a:solidFill>
                      </a:endParaRPr>
                    </a:p>
                  </a:txBody>
                  <a:tcPr marL="91450" marR="91450" marT="45725" marB="45725"/>
                </a:tc>
                <a:extLst>
                  <a:ext uri="{0D108BD9-81ED-4DB2-BD59-A6C34878D82A}">
                    <a16:rowId xmlns:a16="http://schemas.microsoft.com/office/drawing/2014/main" val="10001"/>
                  </a:ext>
                </a:extLst>
              </a:tr>
              <a:tr h="370850">
                <a:tc vMerge="1">
                  <a:txBody>
                    <a:bodyPr/>
                    <a:lstStyle/>
                    <a:p>
                      <a:endParaRPr lang="en-US"/>
                    </a:p>
                  </a:txBody>
                  <a:tcPr/>
                </a:tc>
                <a:tc>
                  <a:txBody>
                    <a:bodyPr/>
                    <a:lstStyle/>
                    <a:p>
                      <a:pPr marL="0" marR="0" lvl="0" indent="0" algn="l" rtl="0">
                        <a:lnSpc>
                          <a:spcPct val="100000"/>
                        </a:lnSpc>
                        <a:spcBef>
                          <a:spcPts val="0"/>
                        </a:spcBef>
                        <a:spcAft>
                          <a:spcPts val="0"/>
                        </a:spcAft>
                        <a:buClr>
                          <a:schemeClr val="dk1"/>
                        </a:buClr>
                        <a:buSzPts val="1800"/>
                        <a:buFont typeface="Arial"/>
                        <a:buNone/>
                      </a:pPr>
                      <a:r>
                        <a:rPr lang="en-IE" sz="2000" u="none" strike="noStrike" cap="none">
                          <a:solidFill>
                            <a:schemeClr val="dk1"/>
                          </a:solidFill>
                        </a:rPr>
                        <a:t>#2</a:t>
                      </a:r>
                      <a:endParaRPr sz="2000"/>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Arial"/>
                        <a:buNone/>
                      </a:pPr>
                      <a:r>
                        <a:rPr lang="en-IE" sz="2000" u="none" strike="noStrike" cap="none">
                          <a:solidFill>
                            <a:schemeClr val="dk1"/>
                          </a:solidFill>
                        </a:rPr>
                        <a:t>table#2</a:t>
                      </a:r>
                      <a:endParaRPr sz="2000" u="none" strike="noStrike" cap="none">
                        <a:solidFill>
                          <a:schemeClr val="dk1"/>
                        </a:solidFill>
                      </a:endParaRPr>
                    </a:p>
                  </a:txBody>
                  <a:tcPr marL="91450" marR="91450" marT="45725" marB="45725"/>
                </a:tc>
                <a:tc>
                  <a:txBody>
                    <a:bodyPr/>
                    <a:lstStyle/>
                    <a:p>
                      <a:pPr marL="0" marR="0" lvl="1" indent="0" algn="l" rtl="0">
                        <a:lnSpc>
                          <a:spcPct val="100000"/>
                        </a:lnSpc>
                        <a:spcBef>
                          <a:spcPts val="0"/>
                        </a:spcBef>
                        <a:spcAft>
                          <a:spcPts val="0"/>
                        </a:spcAft>
                        <a:buClr>
                          <a:schemeClr val="dk1"/>
                        </a:buClr>
                        <a:buSzPts val="1800"/>
                        <a:buFont typeface="Arial"/>
                        <a:buNone/>
                      </a:pPr>
                      <a:r>
                        <a:rPr lang="en-IE" sz="2000" b="0" i="1" u="none" strike="noStrike" cap="none">
                          <a:solidFill>
                            <a:schemeClr val="dk1"/>
                          </a:solidFill>
                          <a:latin typeface="Arial"/>
                          <a:ea typeface="Arial"/>
                          <a:cs typeface="Arial"/>
                          <a:sym typeface="Arial"/>
                        </a:rPr>
                        <a:t>it was a sturdy </a:t>
                      </a:r>
                      <a:r>
                        <a:rPr lang="en-IE" sz="2000" b="1" i="1" u="none" strike="noStrike" cap="none">
                          <a:solidFill>
                            <a:schemeClr val="dk1"/>
                          </a:solidFill>
                          <a:latin typeface="Arial"/>
                          <a:ea typeface="Arial"/>
                          <a:cs typeface="Arial"/>
                          <a:sym typeface="Arial"/>
                        </a:rPr>
                        <a:t>table</a:t>
                      </a:r>
                      <a:endParaRPr sz="2000" b="1" i="1" u="none" strike="noStrike" cap="none">
                        <a:solidFill>
                          <a:schemeClr val="dk1"/>
                        </a:solidFill>
                      </a:endParaRPr>
                    </a:p>
                  </a:txBody>
                  <a:tcPr marL="91450" marR="91450" marT="45725" marB="45725"/>
                </a:tc>
                <a:extLst>
                  <a:ext uri="{0D108BD9-81ED-4DB2-BD59-A6C34878D82A}">
                    <a16:rowId xmlns:a16="http://schemas.microsoft.com/office/drawing/2014/main" val="10002"/>
                  </a:ext>
                </a:extLst>
              </a:tr>
              <a:tr h="370850">
                <a:tc vMerge="1">
                  <a:txBody>
                    <a:bodyPr/>
                    <a:lstStyle/>
                    <a:p>
                      <a:endParaRPr lang="en-US"/>
                    </a:p>
                  </a:txBody>
                  <a:tcPr/>
                </a:tc>
                <a:tc>
                  <a:txBody>
                    <a:bodyPr/>
                    <a:lstStyle/>
                    <a:p>
                      <a:pPr marL="0" marR="0" lvl="0" indent="0" algn="l" rtl="0">
                        <a:lnSpc>
                          <a:spcPct val="100000"/>
                        </a:lnSpc>
                        <a:spcBef>
                          <a:spcPts val="0"/>
                        </a:spcBef>
                        <a:spcAft>
                          <a:spcPts val="0"/>
                        </a:spcAft>
                        <a:buClr>
                          <a:schemeClr val="dk1"/>
                        </a:buClr>
                        <a:buSzPts val="1800"/>
                        <a:buFont typeface="Arial"/>
                        <a:buNone/>
                      </a:pPr>
                      <a:r>
                        <a:rPr lang="en-IE" sz="2000" u="none" strike="noStrike" cap="none">
                          <a:solidFill>
                            <a:schemeClr val="dk1"/>
                          </a:solidFill>
                        </a:rPr>
                        <a:t>#3</a:t>
                      </a:r>
                      <a:endParaRPr sz="2000"/>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Arial"/>
                        <a:buNone/>
                      </a:pPr>
                      <a:r>
                        <a:rPr lang="en-IE" sz="2000" u="none" strike="noStrike" cap="none">
                          <a:solidFill>
                            <a:schemeClr val="dk1"/>
                          </a:solidFill>
                        </a:rPr>
                        <a:t>table#3</a:t>
                      </a:r>
                      <a:endParaRPr sz="200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Arial"/>
                        <a:buNone/>
                      </a:pPr>
                      <a:r>
                        <a:rPr lang="en-IE" sz="2000" i="1" u="none" strike="noStrike" cap="none">
                          <a:solidFill>
                            <a:schemeClr val="dk1"/>
                          </a:solidFill>
                        </a:rPr>
                        <a:t>I reserved a </a:t>
                      </a:r>
                      <a:r>
                        <a:rPr lang="en-IE" sz="2000" b="1" i="1" u="none" strike="noStrike" cap="none">
                          <a:solidFill>
                            <a:schemeClr val="dk1"/>
                          </a:solidFill>
                        </a:rPr>
                        <a:t>table</a:t>
                      </a:r>
                      <a:r>
                        <a:rPr lang="en-IE" sz="2000" i="1" u="none" strike="noStrike" cap="none">
                          <a:solidFill>
                            <a:schemeClr val="dk1"/>
                          </a:solidFill>
                        </a:rPr>
                        <a:t> at my favourite restaurant</a:t>
                      </a:r>
                      <a:endParaRPr sz="2000"/>
                    </a:p>
                  </a:txBody>
                  <a:tcPr marL="91450" marR="91450" marT="45725" marB="45725"/>
                </a:tc>
                <a:extLst>
                  <a:ext uri="{0D108BD9-81ED-4DB2-BD59-A6C34878D82A}">
                    <a16:rowId xmlns:a16="http://schemas.microsoft.com/office/drawing/2014/main" val="10003"/>
                  </a:ext>
                </a:extLst>
              </a:tr>
              <a:tr h="370850">
                <a:tc vMerge="1">
                  <a:txBody>
                    <a:bodyPr/>
                    <a:lstStyle/>
                    <a:p>
                      <a:endParaRPr lang="en-US"/>
                    </a:p>
                  </a:txBody>
                  <a:tcPr/>
                </a:tc>
                <a:tc>
                  <a:txBody>
                    <a:bodyPr/>
                    <a:lstStyle/>
                    <a:p>
                      <a:pPr marL="0" marR="0" lvl="0" indent="0" algn="l" rtl="0">
                        <a:lnSpc>
                          <a:spcPct val="100000"/>
                        </a:lnSpc>
                        <a:spcBef>
                          <a:spcPts val="0"/>
                        </a:spcBef>
                        <a:spcAft>
                          <a:spcPts val="0"/>
                        </a:spcAft>
                        <a:buClr>
                          <a:schemeClr val="dk1"/>
                        </a:buClr>
                        <a:buSzPts val="1800"/>
                        <a:buFont typeface="Arial"/>
                        <a:buNone/>
                      </a:pPr>
                      <a:r>
                        <a:rPr lang="en-IE" sz="2000" u="none" strike="noStrike" cap="none">
                          <a:solidFill>
                            <a:schemeClr val="dk1"/>
                          </a:solidFill>
                        </a:rPr>
                        <a:t>#4</a:t>
                      </a:r>
                      <a:endParaRPr sz="200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Arial"/>
                        <a:buNone/>
                      </a:pPr>
                      <a:r>
                        <a:rPr lang="en-IE" sz="2000" u="none" strike="noStrike" cap="none">
                          <a:solidFill>
                            <a:schemeClr val="dk1"/>
                          </a:solidFill>
                        </a:rPr>
                        <a:t>table#4,</a:t>
                      </a:r>
                      <a:r>
                        <a:rPr lang="en-IE" sz="2000"/>
                        <a:t> </a:t>
                      </a:r>
                      <a:r>
                        <a:rPr lang="en-IE" sz="2000" b="0" i="0" u="none" strike="noStrike" cap="none">
                          <a:solidFill>
                            <a:schemeClr val="dk1"/>
                          </a:solidFill>
                          <a:latin typeface="Arial"/>
                          <a:ea typeface="Arial"/>
                          <a:cs typeface="Arial"/>
                          <a:sym typeface="Arial"/>
                        </a:rPr>
                        <a:t>mesa#1</a:t>
                      </a:r>
                      <a:endParaRPr sz="200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None/>
                      </a:pPr>
                      <a:r>
                        <a:rPr lang="en-IE" sz="2000" b="0" i="1" u="none" strike="noStrike" cap="none">
                          <a:solidFill>
                            <a:schemeClr val="dk1"/>
                          </a:solidFill>
                          <a:latin typeface="Arial"/>
                          <a:ea typeface="Arial"/>
                          <a:cs typeface="Arial"/>
                          <a:sym typeface="Arial"/>
                        </a:rPr>
                        <a:t>the tribe was relatively safe on the </a:t>
                      </a:r>
                      <a:r>
                        <a:rPr lang="en-IE" sz="2000" b="1" i="1" u="none" strike="noStrike" cap="none">
                          <a:solidFill>
                            <a:schemeClr val="dk1"/>
                          </a:solidFill>
                          <a:latin typeface="Arial"/>
                          <a:ea typeface="Arial"/>
                          <a:cs typeface="Arial"/>
                          <a:sym typeface="Arial"/>
                        </a:rPr>
                        <a:t>table </a:t>
                      </a:r>
                      <a:endParaRPr sz="2000" i="1" u="none" strike="noStrike" cap="none">
                        <a:solidFill>
                          <a:schemeClr val="dk1"/>
                        </a:solidFill>
                      </a:endParaRPr>
                    </a:p>
                  </a:txBody>
                  <a:tcPr marL="91450" marR="91450" marT="45725" marB="45725"/>
                </a:tc>
                <a:extLst>
                  <a:ext uri="{0D108BD9-81ED-4DB2-BD59-A6C34878D82A}">
                    <a16:rowId xmlns:a16="http://schemas.microsoft.com/office/drawing/2014/main" val="10004"/>
                  </a:ext>
                </a:extLst>
              </a:tr>
              <a:tr h="370850">
                <a:tc vMerge="1">
                  <a:txBody>
                    <a:bodyPr/>
                    <a:lstStyle/>
                    <a:p>
                      <a:endParaRPr lang="en-US"/>
                    </a:p>
                  </a:txBody>
                  <a:tcPr/>
                </a:tc>
                <a:tc>
                  <a:txBody>
                    <a:bodyPr/>
                    <a:lstStyle/>
                    <a:p>
                      <a:pPr marL="0" marR="0" lvl="0" indent="0" algn="l" rtl="0">
                        <a:lnSpc>
                          <a:spcPct val="100000"/>
                        </a:lnSpc>
                        <a:spcBef>
                          <a:spcPts val="0"/>
                        </a:spcBef>
                        <a:spcAft>
                          <a:spcPts val="0"/>
                        </a:spcAft>
                        <a:buNone/>
                      </a:pPr>
                      <a:r>
                        <a:rPr lang="en-IE" sz="2000" u="none" strike="noStrike" cap="none">
                          <a:solidFill>
                            <a:schemeClr val="dk1"/>
                          </a:solidFill>
                        </a:rPr>
                        <a:t>#5</a:t>
                      </a:r>
                      <a:endParaRPr sz="2000"/>
                    </a:p>
                  </a:txBody>
                  <a:tcPr marL="91450" marR="91450" marT="45725" marB="45725"/>
                </a:tc>
                <a:tc>
                  <a:txBody>
                    <a:bodyPr/>
                    <a:lstStyle/>
                    <a:p>
                      <a:pPr marL="0" marR="0" lvl="0" indent="0" algn="l" rtl="0">
                        <a:lnSpc>
                          <a:spcPct val="100000"/>
                        </a:lnSpc>
                        <a:spcBef>
                          <a:spcPts val="0"/>
                        </a:spcBef>
                        <a:spcAft>
                          <a:spcPts val="0"/>
                        </a:spcAft>
                        <a:buNone/>
                      </a:pPr>
                      <a:r>
                        <a:rPr lang="en-IE" sz="2000" u="none" strike="noStrike" cap="none">
                          <a:solidFill>
                            <a:schemeClr val="dk1"/>
                          </a:solidFill>
                        </a:rPr>
                        <a:t>table#5</a:t>
                      </a:r>
                      <a:endParaRPr sz="200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None/>
                      </a:pPr>
                      <a:r>
                        <a:rPr lang="en-IE" sz="2000" i="1" u="none" strike="noStrike" cap="none">
                          <a:solidFill>
                            <a:schemeClr val="dk1"/>
                          </a:solidFill>
                        </a:rPr>
                        <a:t>he entertained the whole </a:t>
                      </a:r>
                      <a:r>
                        <a:rPr lang="en-IE" sz="2000" b="1" i="1" u="none" strike="noStrike" cap="none">
                          <a:solidFill>
                            <a:schemeClr val="dk1"/>
                          </a:solidFill>
                        </a:rPr>
                        <a:t>table</a:t>
                      </a:r>
                      <a:r>
                        <a:rPr lang="en-IE" sz="2000" i="1" u="none" strike="noStrike" cap="none">
                          <a:solidFill>
                            <a:schemeClr val="dk1"/>
                          </a:solidFill>
                        </a:rPr>
                        <a:t> </a:t>
                      </a:r>
                      <a:endParaRPr sz="2000"/>
                    </a:p>
                  </a:txBody>
                  <a:tcPr marL="91450" marR="91450" marT="45725" marB="45725"/>
                </a:tc>
                <a:extLst>
                  <a:ext uri="{0D108BD9-81ED-4DB2-BD59-A6C34878D82A}">
                    <a16:rowId xmlns:a16="http://schemas.microsoft.com/office/drawing/2014/main" val="10005"/>
                  </a:ext>
                </a:extLst>
              </a:tr>
              <a:tr h="650450">
                <a:tc vMerge="1">
                  <a:txBody>
                    <a:bodyPr/>
                    <a:lstStyle/>
                    <a:p>
                      <a:endParaRPr lang="en-US"/>
                    </a:p>
                  </a:txBody>
                  <a:tcPr/>
                </a:tc>
                <a:tc>
                  <a:txBody>
                    <a:bodyPr/>
                    <a:lstStyle/>
                    <a:p>
                      <a:pPr marL="0" marR="0" lvl="0" indent="0" algn="l" rtl="0">
                        <a:lnSpc>
                          <a:spcPct val="100000"/>
                        </a:lnSpc>
                        <a:spcBef>
                          <a:spcPts val="0"/>
                        </a:spcBef>
                        <a:spcAft>
                          <a:spcPts val="0"/>
                        </a:spcAft>
                        <a:buClr>
                          <a:schemeClr val="dk1"/>
                        </a:buClr>
                        <a:buSzPts val="1800"/>
                        <a:buFont typeface="Arial"/>
                        <a:buNone/>
                      </a:pPr>
                      <a:r>
                        <a:rPr lang="en-IE" sz="2000" u="none" strike="noStrike" cap="none">
                          <a:solidFill>
                            <a:schemeClr val="dk1"/>
                          </a:solidFill>
                        </a:rPr>
                        <a:t>#6</a:t>
                      </a:r>
                      <a:endParaRPr sz="200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Arial"/>
                        <a:buNone/>
                      </a:pPr>
                      <a:r>
                        <a:rPr lang="en-IE" sz="2000" u="none" strike="noStrike" cap="none">
                          <a:solidFill>
                            <a:schemeClr val="dk1"/>
                          </a:solidFill>
                        </a:rPr>
                        <a:t>table#6,</a:t>
                      </a:r>
                      <a:r>
                        <a:rPr lang="en-IE" sz="2000"/>
                        <a:t> </a:t>
                      </a:r>
                      <a:r>
                        <a:rPr lang="en-IE" sz="2000" b="0" i="0" u="none" strike="noStrike" cap="none">
                          <a:solidFill>
                            <a:schemeClr val="dk1"/>
                          </a:solidFill>
                          <a:latin typeface="Arial"/>
                          <a:ea typeface="Arial"/>
                          <a:cs typeface="Arial"/>
                          <a:sym typeface="Arial"/>
                        </a:rPr>
                        <a:t>board#4</a:t>
                      </a:r>
                      <a:endParaRPr sz="200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None/>
                      </a:pPr>
                      <a:r>
                        <a:rPr lang="en-IE" sz="2000" i="1" u="none" strike="noStrike" cap="none">
                          <a:solidFill>
                            <a:schemeClr val="dk1"/>
                          </a:solidFill>
                        </a:rPr>
                        <a:t>she sets a fine </a:t>
                      </a:r>
                      <a:r>
                        <a:rPr lang="en-IE" sz="2000" b="1" i="1" u="none" strike="noStrike" cap="none">
                          <a:solidFill>
                            <a:schemeClr val="dk1"/>
                          </a:solidFill>
                          <a:latin typeface="Arial"/>
                          <a:ea typeface="Arial"/>
                          <a:cs typeface="Arial"/>
                          <a:sym typeface="Arial"/>
                        </a:rPr>
                        <a:t>table </a:t>
                      </a:r>
                      <a:endParaRPr sz="2000" b="1" i="1" u="none" strike="noStrike" cap="none">
                        <a:solidFill>
                          <a:schemeClr val="dk1"/>
                        </a:solidFill>
                      </a:endParaRPr>
                    </a:p>
                    <a:p>
                      <a:pPr marL="0" marR="0" lvl="0" indent="0" algn="l" rtl="0">
                        <a:lnSpc>
                          <a:spcPct val="100000"/>
                        </a:lnSpc>
                        <a:spcBef>
                          <a:spcPts val="0"/>
                        </a:spcBef>
                        <a:spcAft>
                          <a:spcPts val="0"/>
                        </a:spcAft>
                        <a:buNone/>
                      </a:pPr>
                      <a:endParaRPr sz="2000" b="1" i="1" u="none" strike="noStrike" cap="none">
                        <a:solidFill>
                          <a:schemeClr val="dk1"/>
                        </a:solidFill>
                      </a:endParaRPr>
                    </a:p>
                  </a:txBody>
                  <a:tcPr marL="91450" marR="91450" marT="45725" marB="45725"/>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0379682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41"/>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75114A"/>
              </a:buClr>
              <a:buSzPts val="4400"/>
              <a:buFont typeface="Calibri"/>
              <a:buNone/>
            </a:pPr>
            <a:r>
              <a:rPr lang="en-IE"/>
              <a:t>Data Labeling - Corpus Data</a:t>
            </a:r>
            <a:endParaRPr/>
          </a:p>
        </p:txBody>
      </p:sp>
      <p:graphicFrame>
        <p:nvGraphicFramePr>
          <p:cNvPr id="612" name="Google Shape;612;p41"/>
          <p:cNvGraphicFramePr/>
          <p:nvPr/>
        </p:nvGraphicFramePr>
        <p:xfrm>
          <a:off x="983432" y="1556792"/>
          <a:ext cx="3000000" cy="3000000"/>
        </p:xfrm>
        <a:graphic>
          <a:graphicData uri="http://schemas.openxmlformats.org/drawingml/2006/table">
            <a:tbl>
              <a:tblPr firstRow="1" bandRow="1">
                <a:noFill/>
              </a:tblPr>
              <a:tblGrid>
                <a:gridCol w="988250">
                  <a:extLst>
                    <a:ext uri="{9D8B030D-6E8A-4147-A177-3AD203B41FA5}">
                      <a16:colId xmlns:a16="http://schemas.microsoft.com/office/drawing/2014/main" val="20000"/>
                    </a:ext>
                  </a:extLst>
                </a:gridCol>
                <a:gridCol w="978775">
                  <a:extLst>
                    <a:ext uri="{9D8B030D-6E8A-4147-A177-3AD203B41FA5}">
                      <a16:colId xmlns:a16="http://schemas.microsoft.com/office/drawing/2014/main" val="20001"/>
                    </a:ext>
                  </a:extLst>
                </a:gridCol>
                <a:gridCol w="8734675">
                  <a:extLst>
                    <a:ext uri="{9D8B030D-6E8A-4147-A177-3AD203B41FA5}">
                      <a16:colId xmlns:a16="http://schemas.microsoft.com/office/drawing/2014/main" val="20002"/>
                    </a:ext>
                  </a:extLst>
                </a:gridCol>
              </a:tblGrid>
              <a:tr h="385225">
                <a:tc>
                  <a:txBody>
                    <a:bodyPr/>
                    <a:lstStyle/>
                    <a:p>
                      <a:pPr marL="0" marR="0" lvl="0" indent="0" algn="l" rtl="0">
                        <a:lnSpc>
                          <a:spcPct val="100000"/>
                        </a:lnSpc>
                        <a:spcBef>
                          <a:spcPts val="0"/>
                        </a:spcBef>
                        <a:spcAft>
                          <a:spcPts val="0"/>
                        </a:spcAft>
                        <a:buNone/>
                      </a:pPr>
                      <a:r>
                        <a:rPr lang="en-IE" sz="2000" b="1" u="none" strike="noStrike" cap="none">
                          <a:solidFill>
                            <a:schemeClr val="dk1"/>
                          </a:solidFill>
                        </a:rPr>
                        <a:t>Word</a:t>
                      </a:r>
                      <a:endParaRPr sz="2000" b="1"/>
                    </a:p>
                  </a:txBody>
                  <a:tcPr marL="91450" marR="91450" marT="45725" marB="45725"/>
                </a:tc>
                <a:tc>
                  <a:txBody>
                    <a:bodyPr/>
                    <a:lstStyle/>
                    <a:p>
                      <a:pPr marL="0" marR="0" lvl="0" indent="0" algn="l" rtl="0">
                        <a:lnSpc>
                          <a:spcPct val="100000"/>
                        </a:lnSpc>
                        <a:spcBef>
                          <a:spcPts val="0"/>
                        </a:spcBef>
                        <a:spcAft>
                          <a:spcPts val="0"/>
                        </a:spcAft>
                        <a:buNone/>
                      </a:pPr>
                      <a:r>
                        <a:rPr lang="en-IE" sz="2000" b="1" u="none" strike="noStrike" cap="none">
                          <a:solidFill>
                            <a:schemeClr val="dk1"/>
                          </a:solidFill>
                        </a:rPr>
                        <a:t>Sense</a:t>
                      </a:r>
                      <a:endParaRPr sz="2000" b="1"/>
                    </a:p>
                  </a:txBody>
                  <a:tcPr marL="91450" marR="91450" marT="45725" marB="45725"/>
                </a:tc>
                <a:tc>
                  <a:txBody>
                    <a:bodyPr/>
                    <a:lstStyle/>
                    <a:p>
                      <a:pPr marL="0" marR="0" lvl="0" indent="0" algn="l" rtl="0">
                        <a:lnSpc>
                          <a:spcPct val="100000"/>
                        </a:lnSpc>
                        <a:spcBef>
                          <a:spcPts val="0"/>
                        </a:spcBef>
                        <a:spcAft>
                          <a:spcPts val="0"/>
                        </a:spcAft>
                        <a:buNone/>
                      </a:pPr>
                      <a:r>
                        <a:rPr lang="en-IE" sz="2000" b="1">
                          <a:solidFill>
                            <a:schemeClr val="dk1"/>
                          </a:solidFill>
                        </a:rPr>
                        <a:t>Corpus Data (manual annotation)</a:t>
                      </a:r>
                      <a:endParaRPr sz="2000" b="1" u="none" strike="noStrike" cap="none">
                        <a:solidFill>
                          <a:schemeClr val="dk1"/>
                        </a:solidFill>
                      </a:endParaRPr>
                    </a:p>
                  </a:txBody>
                  <a:tcPr marL="91450" marR="91450" marT="45725" marB="45725"/>
                </a:tc>
                <a:extLst>
                  <a:ext uri="{0D108BD9-81ED-4DB2-BD59-A6C34878D82A}">
                    <a16:rowId xmlns:a16="http://schemas.microsoft.com/office/drawing/2014/main" val="10000"/>
                  </a:ext>
                </a:extLst>
              </a:tr>
              <a:tr h="657825">
                <a:tc rowSpan="6">
                  <a:txBody>
                    <a:bodyPr/>
                    <a:lstStyle/>
                    <a:p>
                      <a:pPr marL="0" lvl="0" indent="0" algn="l" rtl="0">
                        <a:spcBef>
                          <a:spcPts val="0"/>
                        </a:spcBef>
                        <a:spcAft>
                          <a:spcPts val="0"/>
                        </a:spcAft>
                        <a:buNone/>
                      </a:pPr>
                      <a:r>
                        <a:rPr lang="en-IE" sz="2000" i="1">
                          <a:solidFill>
                            <a:schemeClr val="dk1"/>
                          </a:solidFill>
                        </a:rPr>
                        <a:t>table</a:t>
                      </a:r>
                      <a:endParaRPr sz="2000" i="1"/>
                    </a:p>
                  </a:txBody>
                  <a:tcPr marL="91450" marR="91450" marT="45725" marB="45725"/>
                </a:tc>
                <a:tc>
                  <a:txBody>
                    <a:bodyPr/>
                    <a:lstStyle/>
                    <a:p>
                      <a:pPr marL="0" marR="0" lvl="0" indent="0" algn="l" rtl="0">
                        <a:lnSpc>
                          <a:spcPct val="100000"/>
                        </a:lnSpc>
                        <a:spcBef>
                          <a:spcPts val="0"/>
                        </a:spcBef>
                        <a:spcAft>
                          <a:spcPts val="0"/>
                        </a:spcAft>
                        <a:buNone/>
                      </a:pPr>
                      <a:r>
                        <a:rPr lang="en-IE" sz="2000" u="none" strike="noStrike" cap="none">
                          <a:solidFill>
                            <a:schemeClr val="dk1"/>
                          </a:solidFill>
                        </a:rPr>
                        <a:t>#1</a:t>
                      </a:r>
                      <a:endParaRPr sz="2000" u="none" strike="noStrike" cap="none">
                        <a:solidFill>
                          <a:schemeClr val="dk1"/>
                        </a:solidFill>
                      </a:endParaRPr>
                    </a:p>
                  </a:txBody>
                  <a:tcPr marL="91450" marR="91450" marT="45725" marB="45725"/>
                </a:tc>
                <a:tc>
                  <a:txBody>
                    <a:bodyPr/>
                    <a:lstStyle/>
                    <a:p>
                      <a:pPr marL="0" marR="0" lvl="1" indent="0" algn="l" rtl="0">
                        <a:lnSpc>
                          <a:spcPct val="100000"/>
                        </a:lnSpc>
                        <a:spcBef>
                          <a:spcPts val="0"/>
                        </a:spcBef>
                        <a:spcAft>
                          <a:spcPts val="0"/>
                        </a:spcAft>
                        <a:buClr>
                          <a:schemeClr val="dk1"/>
                        </a:buClr>
                        <a:buSzPts val="1800"/>
                        <a:buFont typeface="Arial"/>
                        <a:buNone/>
                      </a:pPr>
                      <a:r>
                        <a:rPr lang="en-IE" sz="2000" i="1" u="none" strike="noStrike" cap="none">
                          <a:solidFill>
                            <a:schemeClr val="dk1"/>
                          </a:solidFill>
                        </a:rPr>
                        <a:t>To add additional columns, drag the field to the </a:t>
                      </a:r>
                      <a:r>
                        <a:rPr lang="en-IE" sz="2000" b="1" i="1" u="none" strike="noStrike" cap="none">
                          <a:solidFill>
                            <a:schemeClr val="dk1"/>
                          </a:solidFill>
                        </a:rPr>
                        <a:t>table</a:t>
                      </a:r>
                      <a:r>
                        <a:rPr lang="en-IE" sz="2000" i="1" u="none" strike="noStrike" cap="none">
                          <a:solidFill>
                            <a:schemeClr val="dk1"/>
                          </a:solidFill>
                        </a:rPr>
                        <a:t> until you see an insertion point.</a:t>
                      </a:r>
                      <a:endParaRPr sz="2000"/>
                    </a:p>
                  </a:txBody>
                  <a:tcPr marL="91450" marR="91450" marT="45725" marB="45725"/>
                </a:tc>
                <a:extLst>
                  <a:ext uri="{0D108BD9-81ED-4DB2-BD59-A6C34878D82A}">
                    <a16:rowId xmlns:a16="http://schemas.microsoft.com/office/drawing/2014/main" val="10001"/>
                  </a:ext>
                </a:extLst>
              </a:tr>
              <a:tr h="657825">
                <a:tc vMerge="1">
                  <a:txBody>
                    <a:bodyPr/>
                    <a:lstStyle/>
                    <a:p>
                      <a:endParaRPr lang="en-US"/>
                    </a:p>
                  </a:txBody>
                  <a:tcPr/>
                </a:tc>
                <a:tc>
                  <a:txBody>
                    <a:bodyPr/>
                    <a:lstStyle/>
                    <a:p>
                      <a:pPr marL="0" lvl="0" indent="0" algn="l" rtl="0">
                        <a:spcBef>
                          <a:spcPts val="0"/>
                        </a:spcBef>
                        <a:spcAft>
                          <a:spcPts val="0"/>
                        </a:spcAft>
                        <a:buNone/>
                      </a:pPr>
                      <a:endParaRPr sz="2000"/>
                    </a:p>
                  </a:txBody>
                  <a:tcPr marL="91450" marR="91450" marT="45725" marB="45725"/>
                </a:tc>
                <a:tc>
                  <a:txBody>
                    <a:bodyPr/>
                    <a:lstStyle/>
                    <a:p>
                      <a:pPr marL="0" marR="0" lvl="0" indent="0" algn="l" rtl="0">
                        <a:lnSpc>
                          <a:spcPct val="100000"/>
                        </a:lnSpc>
                        <a:spcBef>
                          <a:spcPts val="0"/>
                        </a:spcBef>
                        <a:spcAft>
                          <a:spcPts val="0"/>
                        </a:spcAft>
                        <a:buNone/>
                      </a:pPr>
                      <a:r>
                        <a:rPr lang="en-IE" sz="2000" i="1" u="none" strike="noStrike" cap="none">
                          <a:solidFill>
                            <a:schemeClr val="dk1"/>
                          </a:solidFill>
                        </a:rPr>
                        <a:t>In addition to rows, you can also divide a </a:t>
                      </a:r>
                      <a:r>
                        <a:rPr lang="en-IE" sz="2000" b="1" i="1" u="none" strike="noStrike" cap="none">
                          <a:solidFill>
                            <a:schemeClr val="dk1"/>
                          </a:solidFill>
                        </a:rPr>
                        <a:t>table</a:t>
                      </a:r>
                      <a:r>
                        <a:rPr lang="en-IE" sz="2000" i="1" u="none" strike="noStrike" cap="none">
                          <a:solidFill>
                            <a:schemeClr val="dk1"/>
                          </a:solidFill>
                        </a:rPr>
                        <a:t> into columns. </a:t>
                      </a:r>
                      <a:endParaRPr sz="2000"/>
                    </a:p>
                  </a:txBody>
                  <a:tcPr marL="91450" marR="91450" marT="45725" marB="45725"/>
                </a:tc>
                <a:extLst>
                  <a:ext uri="{0D108BD9-81ED-4DB2-BD59-A6C34878D82A}">
                    <a16:rowId xmlns:a16="http://schemas.microsoft.com/office/drawing/2014/main" val="10002"/>
                  </a:ext>
                </a:extLst>
              </a:tr>
              <a:tr h="657825">
                <a:tc vMerge="1">
                  <a:txBody>
                    <a:bodyPr/>
                    <a:lstStyle/>
                    <a:p>
                      <a:endParaRPr lang="en-US"/>
                    </a:p>
                  </a:txBody>
                  <a:tcPr/>
                </a:tc>
                <a:tc>
                  <a:txBody>
                    <a:bodyPr/>
                    <a:lstStyle/>
                    <a:p>
                      <a:pPr marL="0" marR="0" lvl="0" indent="0" algn="l" rtl="0">
                        <a:lnSpc>
                          <a:spcPct val="100000"/>
                        </a:lnSpc>
                        <a:spcBef>
                          <a:spcPts val="0"/>
                        </a:spcBef>
                        <a:spcAft>
                          <a:spcPts val="0"/>
                        </a:spcAft>
                        <a:buClr>
                          <a:schemeClr val="dk1"/>
                        </a:buClr>
                        <a:buSzPts val="1800"/>
                        <a:buFont typeface="Arial"/>
                        <a:buNone/>
                      </a:pPr>
                      <a:r>
                        <a:rPr lang="en-IE" sz="2000" u="none" strike="noStrike" cap="none">
                          <a:solidFill>
                            <a:schemeClr val="dk1"/>
                          </a:solidFill>
                        </a:rPr>
                        <a:t>#</a:t>
                      </a:r>
                      <a:r>
                        <a:rPr lang="en-IE" sz="2000">
                          <a:solidFill>
                            <a:schemeClr val="dk1"/>
                          </a:solidFill>
                        </a:rPr>
                        <a:t>2</a:t>
                      </a:r>
                      <a:endParaRPr sz="2000"/>
                    </a:p>
                  </a:txBody>
                  <a:tcPr marL="91450" marR="91450" marT="45725" marB="45725"/>
                </a:tc>
                <a:tc>
                  <a:txBody>
                    <a:bodyPr/>
                    <a:lstStyle/>
                    <a:p>
                      <a:pPr marL="0" marR="0" lvl="1" indent="0" algn="l" rtl="0">
                        <a:lnSpc>
                          <a:spcPct val="100000"/>
                        </a:lnSpc>
                        <a:spcBef>
                          <a:spcPts val="0"/>
                        </a:spcBef>
                        <a:spcAft>
                          <a:spcPts val="0"/>
                        </a:spcAft>
                        <a:buClr>
                          <a:schemeClr val="dk1"/>
                        </a:buClr>
                        <a:buSzPts val="1800"/>
                        <a:buFont typeface="Arial"/>
                        <a:buNone/>
                      </a:pPr>
                      <a:r>
                        <a:rPr lang="en-IE" sz="2000" i="1" u="none" strike="noStrike" cap="none">
                          <a:solidFill>
                            <a:schemeClr val="dk1"/>
                          </a:solidFill>
                        </a:rPr>
                        <a:t>Whether on the mantelpiece or centre stage on the</a:t>
                      </a:r>
                      <a:r>
                        <a:rPr lang="en-IE" sz="2000" i="1">
                          <a:solidFill>
                            <a:schemeClr val="dk1"/>
                          </a:solidFill>
                        </a:rPr>
                        <a:t> d</a:t>
                      </a:r>
                      <a:r>
                        <a:rPr lang="en-IE" sz="2000" i="1" u="none" strike="noStrike" cap="none">
                          <a:solidFill>
                            <a:schemeClr val="dk1"/>
                          </a:solidFill>
                        </a:rPr>
                        <a:t>ining </a:t>
                      </a:r>
                      <a:r>
                        <a:rPr lang="en-IE" sz="2000" b="1" i="1" u="none" strike="noStrike" cap="none">
                          <a:solidFill>
                            <a:schemeClr val="dk1"/>
                          </a:solidFill>
                        </a:rPr>
                        <a:t>table</a:t>
                      </a:r>
                      <a:r>
                        <a:rPr lang="en-IE" sz="2000" i="1" u="none" strike="noStrike" cap="none">
                          <a:solidFill>
                            <a:schemeClr val="dk1"/>
                          </a:solidFill>
                        </a:rPr>
                        <a:t>, vases are a beautiful addition to any home. </a:t>
                      </a:r>
                      <a:endParaRPr sz="2000"/>
                    </a:p>
                  </a:txBody>
                  <a:tcPr marL="91450" marR="91450" marT="45725" marB="45725"/>
                </a:tc>
                <a:extLst>
                  <a:ext uri="{0D108BD9-81ED-4DB2-BD59-A6C34878D82A}">
                    <a16:rowId xmlns:a16="http://schemas.microsoft.com/office/drawing/2014/main" val="10003"/>
                  </a:ext>
                </a:extLst>
              </a:tr>
              <a:tr h="657825">
                <a:tc vMerge="1">
                  <a:txBody>
                    <a:bodyPr/>
                    <a:lstStyle/>
                    <a:p>
                      <a:endParaRPr lang="en-US"/>
                    </a:p>
                  </a:txBody>
                  <a:tcPr/>
                </a:tc>
                <a:tc>
                  <a:txBody>
                    <a:bodyPr/>
                    <a:lstStyle/>
                    <a:p>
                      <a:pPr marL="0" lvl="0" indent="0" algn="l" rtl="0">
                        <a:spcBef>
                          <a:spcPts val="0"/>
                        </a:spcBef>
                        <a:spcAft>
                          <a:spcPts val="0"/>
                        </a:spcAft>
                        <a:buNone/>
                      </a:pPr>
                      <a:endParaRPr sz="2000"/>
                    </a:p>
                  </a:txBody>
                  <a:tcPr marL="91450" marR="91450" marT="45725" marB="45725"/>
                </a:tc>
                <a:tc>
                  <a:txBody>
                    <a:bodyPr/>
                    <a:lstStyle/>
                    <a:p>
                      <a:pPr marL="0" marR="0" lvl="0" indent="0" algn="l" rtl="0">
                        <a:lnSpc>
                          <a:spcPct val="100000"/>
                        </a:lnSpc>
                        <a:spcBef>
                          <a:spcPts val="0"/>
                        </a:spcBef>
                        <a:spcAft>
                          <a:spcPts val="0"/>
                        </a:spcAft>
                        <a:buNone/>
                      </a:pPr>
                      <a:r>
                        <a:rPr lang="en-IE" sz="2000" i="1" u="none" strike="noStrike" cap="none">
                          <a:solidFill>
                            <a:schemeClr val="dk1"/>
                          </a:solidFill>
                        </a:rPr>
                        <a:t>Our dining </a:t>
                      </a:r>
                      <a:r>
                        <a:rPr lang="en-IE" sz="2000" b="1" i="1" u="none" strike="noStrike" cap="none">
                          <a:solidFill>
                            <a:schemeClr val="dk1"/>
                          </a:solidFill>
                        </a:rPr>
                        <a:t>tables</a:t>
                      </a:r>
                      <a:r>
                        <a:rPr lang="en-IE" sz="2000" i="1" u="none" strike="noStrike" cap="none">
                          <a:solidFill>
                            <a:schemeClr val="dk1"/>
                          </a:solidFill>
                        </a:rPr>
                        <a:t> and chairs are of the highest quality, crafted from solid premium wood. </a:t>
                      </a:r>
                      <a:endParaRPr sz="2000"/>
                    </a:p>
                  </a:txBody>
                  <a:tcPr marL="91450" marR="91450" marT="45725" marB="45725"/>
                </a:tc>
                <a:extLst>
                  <a:ext uri="{0D108BD9-81ED-4DB2-BD59-A6C34878D82A}">
                    <a16:rowId xmlns:a16="http://schemas.microsoft.com/office/drawing/2014/main" val="10004"/>
                  </a:ext>
                </a:extLst>
              </a:tr>
              <a:tr h="396250">
                <a:tc vMerge="1">
                  <a:txBody>
                    <a:bodyPr/>
                    <a:lstStyle/>
                    <a:p>
                      <a:endParaRPr lang="en-US"/>
                    </a:p>
                  </a:txBody>
                  <a:tcPr/>
                </a:tc>
                <a:tc>
                  <a:txBody>
                    <a:bodyPr/>
                    <a:lstStyle/>
                    <a:p>
                      <a:pPr marL="0" lvl="0" indent="0" algn="l" rtl="0">
                        <a:spcBef>
                          <a:spcPts val="0"/>
                        </a:spcBef>
                        <a:spcAft>
                          <a:spcPts val="0"/>
                        </a:spcAft>
                        <a:buNone/>
                      </a:pPr>
                      <a:endParaRPr sz="2000"/>
                    </a:p>
                  </a:txBody>
                  <a:tcPr marL="91450" marR="91450" marT="45725" marB="45725"/>
                </a:tc>
                <a:tc>
                  <a:txBody>
                    <a:bodyPr/>
                    <a:lstStyle/>
                    <a:p>
                      <a:pPr marL="0" lvl="0" indent="0" algn="l" rtl="0">
                        <a:spcBef>
                          <a:spcPts val="0"/>
                        </a:spcBef>
                        <a:spcAft>
                          <a:spcPts val="0"/>
                        </a:spcAft>
                        <a:buNone/>
                      </a:pPr>
                      <a:endParaRPr sz="2000"/>
                    </a:p>
                  </a:txBody>
                  <a:tcPr marL="91450" marR="91450" marT="45725" marB="45725"/>
                </a:tc>
                <a:extLst>
                  <a:ext uri="{0D108BD9-81ED-4DB2-BD59-A6C34878D82A}">
                    <a16:rowId xmlns:a16="http://schemas.microsoft.com/office/drawing/2014/main" val="10005"/>
                  </a:ext>
                </a:extLst>
              </a:tr>
              <a:tr h="579950">
                <a:tc vMerge="1">
                  <a:txBody>
                    <a:bodyPr/>
                    <a:lstStyle/>
                    <a:p>
                      <a:endParaRPr lang="en-US"/>
                    </a:p>
                  </a:txBody>
                  <a:tcPr/>
                </a:tc>
                <a:tc>
                  <a:txBody>
                    <a:bodyPr/>
                    <a:lstStyle/>
                    <a:p>
                      <a:pPr marL="0" lvl="0" indent="0" algn="l" rtl="0">
                        <a:spcBef>
                          <a:spcPts val="0"/>
                        </a:spcBef>
                        <a:spcAft>
                          <a:spcPts val="0"/>
                        </a:spcAft>
                        <a:buNone/>
                      </a:pPr>
                      <a:endParaRPr sz="2000"/>
                    </a:p>
                  </a:txBody>
                  <a:tcPr marL="91450" marR="91450" marT="45725" marB="45725"/>
                </a:tc>
                <a:tc>
                  <a:txBody>
                    <a:bodyPr/>
                    <a:lstStyle/>
                    <a:p>
                      <a:pPr marL="0" lvl="0" indent="0" algn="l" rtl="0">
                        <a:spcBef>
                          <a:spcPts val="0"/>
                        </a:spcBef>
                        <a:spcAft>
                          <a:spcPts val="0"/>
                        </a:spcAft>
                        <a:buNone/>
                      </a:pPr>
                      <a:endParaRPr sz="2000"/>
                    </a:p>
                  </a:txBody>
                  <a:tcPr marL="91450" marR="91450" marT="45725" marB="45725"/>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2213329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4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Basic</a:t>
            </a:r>
            <a:r>
              <a:rPr lang="en-IE" sz="4400" b="0" i="0" u="none" strike="noStrike" cap="none">
                <a:solidFill>
                  <a:srgbClr val="75114A"/>
                </a:solidFill>
                <a:latin typeface="Calibri"/>
                <a:ea typeface="Calibri"/>
                <a:cs typeface="Calibri"/>
                <a:sym typeface="Calibri"/>
              </a:rPr>
              <a:t> Algorithm for WSD - </a:t>
            </a:r>
            <a:r>
              <a:rPr lang="en-IE"/>
              <a:t>‘Simplified </a:t>
            </a:r>
            <a:r>
              <a:rPr lang="en-IE" sz="4400" b="0" i="0" u="none" strike="noStrike" cap="none">
                <a:solidFill>
                  <a:srgbClr val="75114A"/>
                </a:solidFill>
                <a:latin typeface="Calibri"/>
                <a:ea typeface="Calibri"/>
                <a:cs typeface="Calibri"/>
                <a:sym typeface="Calibri"/>
              </a:rPr>
              <a:t>Lesk</a:t>
            </a:r>
            <a:r>
              <a:rPr lang="en-IE"/>
              <a:t>’</a:t>
            </a:r>
            <a:endParaRPr/>
          </a:p>
        </p:txBody>
      </p:sp>
      <p:sp>
        <p:nvSpPr>
          <p:cNvPr id="618" name="Google Shape;618;p42"/>
          <p:cNvSpPr/>
          <p:nvPr/>
        </p:nvSpPr>
        <p:spPr>
          <a:xfrm>
            <a:off x="3719736" y="6042769"/>
            <a:ext cx="8388424"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200" b="0" i="1" u="none" strike="noStrike" cap="none">
                <a:solidFill>
                  <a:schemeClr val="dk1"/>
                </a:solidFill>
                <a:latin typeface="Arial"/>
                <a:ea typeface="Arial"/>
                <a:cs typeface="Arial"/>
                <a:sym typeface="Arial"/>
              </a:rPr>
              <a:t>Lesk, M. E. (1986). Automatic sense disambiguation using machine readable dictionaries: How to tell a pine cone from an ice cream cone. Proceedings of the 5</a:t>
            </a:r>
            <a:r>
              <a:rPr lang="en-IE" sz="1200" b="0" i="1" u="none" strike="noStrike" cap="none" baseline="30000">
                <a:solidFill>
                  <a:schemeClr val="dk1"/>
                </a:solidFill>
                <a:latin typeface="Arial"/>
                <a:ea typeface="Arial"/>
                <a:cs typeface="Arial"/>
                <a:sym typeface="Arial"/>
              </a:rPr>
              <a:t>th</a:t>
            </a:r>
            <a:r>
              <a:rPr lang="en-IE" sz="1200" b="0" i="1" u="none" strike="noStrike" cap="none">
                <a:solidFill>
                  <a:schemeClr val="dk1"/>
                </a:solidFill>
                <a:latin typeface="Arial"/>
                <a:ea typeface="Arial"/>
                <a:cs typeface="Arial"/>
                <a:sym typeface="Arial"/>
              </a:rPr>
              <a:t> International Conference on Systems Documentation, Toronto, CA, pp. 24–26.</a:t>
            </a:r>
            <a:endParaRPr/>
          </a:p>
        </p:txBody>
      </p:sp>
      <p:sp>
        <p:nvSpPr>
          <p:cNvPr id="619" name="Google Shape;619;p42"/>
          <p:cNvSpPr/>
          <p:nvPr/>
        </p:nvSpPr>
        <p:spPr>
          <a:xfrm>
            <a:off x="9227840" y="5438745"/>
            <a:ext cx="2880320"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2000" b="1" i="0" u="none" strike="noStrike" cap="none">
                <a:solidFill>
                  <a:srgbClr val="000000"/>
                </a:solidFill>
                <a:latin typeface="Calibri"/>
                <a:ea typeface="Calibri"/>
                <a:cs typeface="Calibri"/>
                <a:sym typeface="Calibri"/>
              </a:rPr>
              <a:t>Jurafsky &amp; Martin p3</a:t>
            </a:r>
            <a:r>
              <a:rPr lang="en-IE" sz="2000" b="1">
                <a:latin typeface="Calibri"/>
                <a:ea typeface="Calibri"/>
                <a:cs typeface="Calibri"/>
                <a:sym typeface="Calibri"/>
              </a:rPr>
              <a:t>65</a:t>
            </a:r>
            <a:endParaRPr/>
          </a:p>
        </p:txBody>
      </p:sp>
      <p:pic>
        <p:nvPicPr>
          <p:cNvPr id="620" name="Google Shape;620;p42"/>
          <p:cNvPicPr preferRelativeResize="0"/>
          <p:nvPr/>
        </p:nvPicPr>
        <p:blipFill rotWithShape="1">
          <a:blip r:embed="rId3">
            <a:alphaModFix/>
          </a:blip>
          <a:srcRect l="17448" t="16821" r="13747" b="17621"/>
          <a:stretch/>
        </p:blipFill>
        <p:spPr>
          <a:xfrm>
            <a:off x="2395350" y="1445675"/>
            <a:ext cx="7401302" cy="3966651"/>
          </a:xfrm>
          <a:prstGeom prst="rect">
            <a:avLst/>
          </a:prstGeom>
          <a:noFill/>
          <a:ln>
            <a:noFill/>
          </a:ln>
        </p:spPr>
      </p:pic>
    </p:spTree>
    <p:extLst>
      <p:ext uri="{BB962C8B-B14F-4D97-AF65-F5344CB8AC3E}">
        <p14:creationId xmlns:p14="http://schemas.microsoft.com/office/powerpoint/2010/main" val="21833702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43"/>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Lesk Algorithm – </a:t>
            </a:r>
            <a:r>
              <a:rPr lang="en-IE"/>
              <a:t>Example WSD of </a:t>
            </a:r>
            <a:r>
              <a:rPr lang="en-IE" i="1"/>
              <a:t>table</a:t>
            </a:r>
            <a:endParaRPr i="1"/>
          </a:p>
        </p:txBody>
      </p:sp>
      <p:sp>
        <p:nvSpPr>
          <p:cNvPr id="626" name="Google Shape;626;p43"/>
          <p:cNvSpPr txBox="1">
            <a:spLocks noGrp="1"/>
          </p:cNvSpPr>
          <p:nvPr>
            <p:ph type="body" idx="1"/>
          </p:nvPr>
        </p:nvSpPr>
        <p:spPr>
          <a:xfrm>
            <a:off x="838200" y="1484784"/>
            <a:ext cx="10515600" cy="79208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600"/>
              </a:spcAft>
              <a:buClr>
                <a:srgbClr val="3F3F3F"/>
              </a:buClr>
              <a:buSzPts val="2800"/>
              <a:buFont typeface="Arial"/>
              <a:buNone/>
            </a:pPr>
            <a:r>
              <a:rPr lang="en-IE" sz="2000" b="0" i="1" u="none" strike="noStrike" cap="none">
                <a:solidFill>
                  <a:schemeClr val="dk1"/>
                </a:solidFill>
                <a:latin typeface="Calibri"/>
                <a:ea typeface="Calibri"/>
                <a:cs typeface="Calibri"/>
                <a:sym typeface="Calibri"/>
              </a:rPr>
              <a:t>The toolbar includes a basic </a:t>
            </a:r>
            <a:r>
              <a:rPr lang="en-IE" sz="2000" b="1" i="1" u="none" strike="noStrike" cap="none">
                <a:solidFill>
                  <a:schemeClr val="dk1"/>
                </a:solidFill>
                <a:latin typeface="Calibri"/>
                <a:ea typeface="Calibri"/>
                <a:cs typeface="Calibri"/>
                <a:sym typeface="Calibri"/>
              </a:rPr>
              <a:t>table</a:t>
            </a:r>
            <a:r>
              <a:rPr lang="en-IE" sz="2000" b="0" i="1" u="none" strike="noStrike" cap="none">
                <a:solidFill>
                  <a:schemeClr val="dk1"/>
                </a:solidFill>
                <a:latin typeface="Calibri"/>
                <a:ea typeface="Calibri"/>
                <a:cs typeface="Calibri"/>
                <a:sym typeface="Calibri"/>
              </a:rPr>
              <a:t> drawing feature that lets you divide the canvas into rows and columns that you can use to organize your text. </a:t>
            </a:r>
            <a:endParaRPr/>
          </a:p>
        </p:txBody>
      </p:sp>
    </p:spTree>
    <p:extLst>
      <p:ext uri="{BB962C8B-B14F-4D97-AF65-F5344CB8AC3E}">
        <p14:creationId xmlns:p14="http://schemas.microsoft.com/office/powerpoint/2010/main" val="10677775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44"/>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Lesk Algorithm – WordNet Senses</a:t>
            </a:r>
            <a:endParaRPr/>
          </a:p>
        </p:txBody>
      </p:sp>
      <p:sp>
        <p:nvSpPr>
          <p:cNvPr id="632" name="Google Shape;632;p44"/>
          <p:cNvSpPr txBox="1">
            <a:spLocks noGrp="1"/>
          </p:cNvSpPr>
          <p:nvPr>
            <p:ph type="body" idx="1"/>
          </p:nvPr>
        </p:nvSpPr>
        <p:spPr>
          <a:xfrm>
            <a:off x="838200" y="1484784"/>
            <a:ext cx="10515600" cy="79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600"/>
              </a:spcAft>
              <a:buClr>
                <a:srgbClr val="3F3F3F"/>
              </a:buClr>
              <a:buSzPts val="2800"/>
              <a:buFont typeface="Arial"/>
              <a:buNone/>
            </a:pPr>
            <a:r>
              <a:rPr lang="en-IE" sz="2000" b="0" i="1" u="none" strike="noStrike" cap="none">
                <a:solidFill>
                  <a:schemeClr val="dk1"/>
                </a:solidFill>
                <a:latin typeface="Calibri"/>
                <a:ea typeface="Calibri"/>
                <a:cs typeface="Calibri"/>
                <a:sym typeface="Calibri"/>
              </a:rPr>
              <a:t>The toolbar includes a basic </a:t>
            </a:r>
            <a:r>
              <a:rPr lang="en-IE" sz="2000" b="1" i="1" u="none" strike="noStrike" cap="none">
                <a:solidFill>
                  <a:schemeClr val="dk1"/>
                </a:solidFill>
                <a:latin typeface="Calibri"/>
                <a:ea typeface="Calibri"/>
                <a:cs typeface="Calibri"/>
                <a:sym typeface="Calibri"/>
              </a:rPr>
              <a:t>table</a:t>
            </a:r>
            <a:r>
              <a:rPr lang="en-IE" sz="2000" b="0" i="1" u="none" strike="noStrike" cap="none">
                <a:solidFill>
                  <a:schemeClr val="dk1"/>
                </a:solidFill>
                <a:latin typeface="Calibri"/>
                <a:ea typeface="Calibri"/>
                <a:cs typeface="Calibri"/>
                <a:sym typeface="Calibri"/>
              </a:rPr>
              <a:t> drawing feature that lets you divide the canvas into rows and columns that you can use to organize your text. </a:t>
            </a:r>
            <a:endParaRPr/>
          </a:p>
        </p:txBody>
      </p:sp>
      <p:graphicFrame>
        <p:nvGraphicFramePr>
          <p:cNvPr id="633" name="Google Shape;633;p44"/>
          <p:cNvGraphicFramePr/>
          <p:nvPr/>
        </p:nvGraphicFramePr>
        <p:xfrm>
          <a:off x="844032" y="2694517"/>
          <a:ext cx="3000000" cy="3000000"/>
        </p:xfrm>
        <a:graphic>
          <a:graphicData uri="http://schemas.openxmlformats.org/drawingml/2006/table">
            <a:tbl>
              <a:tblPr firstRow="1" bandRow="1">
                <a:noFill/>
              </a:tblPr>
              <a:tblGrid>
                <a:gridCol w="1231125">
                  <a:extLst>
                    <a:ext uri="{9D8B030D-6E8A-4147-A177-3AD203B41FA5}">
                      <a16:colId xmlns:a16="http://schemas.microsoft.com/office/drawing/2014/main" val="20000"/>
                    </a:ext>
                  </a:extLst>
                </a:gridCol>
                <a:gridCol w="1360725">
                  <a:extLst>
                    <a:ext uri="{9D8B030D-6E8A-4147-A177-3AD203B41FA5}">
                      <a16:colId xmlns:a16="http://schemas.microsoft.com/office/drawing/2014/main" val="20001"/>
                    </a:ext>
                  </a:extLst>
                </a:gridCol>
                <a:gridCol w="3182375">
                  <a:extLst>
                    <a:ext uri="{9D8B030D-6E8A-4147-A177-3AD203B41FA5}">
                      <a16:colId xmlns:a16="http://schemas.microsoft.com/office/drawing/2014/main" val="20002"/>
                    </a:ext>
                  </a:extLst>
                </a:gridCol>
              </a:tblGrid>
              <a:tr h="252850">
                <a:tc>
                  <a:txBody>
                    <a:bodyPr/>
                    <a:lstStyle/>
                    <a:p>
                      <a:pPr marL="0" marR="0" lvl="0" indent="0" algn="l" rtl="0">
                        <a:lnSpc>
                          <a:spcPct val="100000"/>
                        </a:lnSpc>
                        <a:spcBef>
                          <a:spcPts val="0"/>
                        </a:spcBef>
                        <a:spcAft>
                          <a:spcPts val="0"/>
                        </a:spcAft>
                        <a:buNone/>
                      </a:pPr>
                      <a:r>
                        <a:rPr lang="en-IE" sz="2000" b="1" u="none" strike="noStrike" cap="none">
                          <a:solidFill>
                            <a:schemeClr val="dk1"/>
                          </a:solidFill>
                        </a:rPr>
                        <a:t>Word</a:t>
                      </a:r>
                      <a:endParaRPr sz="2000" b="1"/>
                    </a:p>
                  </a:txBody>
                  <a:tcPr marL="91450" marR="91450" marT="45725" marB="45725"/>
                </a:tc>
                <a:tc>
                  <a:txBody>
                    <a:bodyPr/>
                    <a:lstStyle/>
                    <a:p>
                      <a:pPr marL="0" marR="0" lvl="0" indent="0" algn="l" rtl="0">
                        <a:lnSpc>
                          <a:spcPct val="100000"/>
                        </a:lnSpc>
                        <a:spcBef>
                          <a:spcPts val="0"/>
                        </a:spcBef>
                        <a:spcAft>
                          <a:spcPts val="0"/>
                        </a:spcAft>
                        <a:buNone/>
                      </a:pPr>
                      <a:r>
                        <a:rPr lang="en-IE" sz="2000" b="1" u="none" strike="noStrike" cap="none">
                          <a:solidFill>
                            <a:schemeClr val="dk1"/>
                          </a:solidFill>
                        </a:rPr>
                        <a:t>Sense</a:t>
                      </a:r>
                      <a:endParaRPr sz="2000" b="1"/>
                    </a:p>
                  </a:txBody>
                  <a:tcPr marL="91450" marR="91450" marT="45725" marB="45725"/>
                </a:tc>
                <a:tc>
                  <a:txBody>
                    <a:bodyPr/>
                    <a:lstStyle/>
                    <a:p>
                      <a:pPr marL="0" marR="0" lvl="0" indent="0" algn="l" rtl="0">
                        <a:lnSpc>
                          <a:spcPct val="100000"/>
                        </a:lnSpc>
                        <a:spcBef>
                          <a:spcPts val="0"/>
                        </a:spcBef>
                        <a:spcAft>
                          <a:spcPts val="0"/>
                        </a:spcAft>
                        <a:buNone/>
                      </a:pPr>
                      <a:r>
                        <a:rPr lang="en-IE" sz="2000" b="1" u="none" strike="noStrike" cap="none">
                          <a:solidFill>
                            <a:schemeClr val="dk1"/>
                          </a:solidFill>
                        </a:rPr>
                        <a:t>S</a:t>
                      </a:r>
                      <a:r>
                        <a:rPr lang="en-IE" sz="2000" b="1">
                          <a:solidFill>
                            <a:schemeClr val="dk1"/>
                          </a:solidFill>
                        </a:rPr>
                        <a:t>ynSets</a:t>
                      </a:r>
                      <a:endParaRPr sz="2000" b="1" u="none" strike="noStrike" cap="none">
                        <a:solidFill>
                          <a:schemeClr val="dk1"/>
                        </a:solidFill>
                      </a:endParaRPr>
                    </a:p>
                  </a:txBody>
                  <a:tcPr marL="91450" marR="91450" marT="45725" marB="45725"/>
                </a:tc>
                <a:extLst>
                  <a:ext uri="{0D108BD9-81ED-4DB2-BD59-A6C34878D82A}">
                    <a16:rowId xmlns:a16="http://schemas.microsoft.com/office/drawing/2014/main" val="10000"/>
                  </a:ext>
                </a:extLst>
              </a:tr>
              <a:tr h="447375">
                <a:tc rowSpan="2">
                  <a:txBody>
                    <a:bodyPr/>
                    <a:lstStyle/>
                    <a:p>
                      <a:pPr marL="0" lvl="0" indent="0" algn="l" rtl="0">
                        <a:spcBef>
                          <a:spcPts val="0"/>
                        </a:spcBef>
                        <a:spcAft>
                          <a:spcPts val="0"/>
                        </a:spcAft>
                        <a:buNone/>
                      </a:pPr>
                      <a:r>
                        <a:rPr lang="en-IE" sz="2000" i="1">
                          <a:solidFill>
                            <a:schemeClr val="dk1"/>
                          </a:solidFill>
                        </a:rPr>
                        <a:t>table</a:t>
                      </a:r>
                      <a:endParaRPr sz="2000" i="1"/>
                    </a:p>
                  </a:txBody>
                  <a:tcPr marL="91450" marR="91450" marT="45725" marB="45725"/>
                </a:tc>
                <a:tc>
                  <a:txBody>
                    <a:bodyPr/>
                    <a:lstStyle/>
                    <a:p>
                      <a:pPr marL="0" marR="0" lvl="0" indent="0" algn="l" rtl="0">
                        <a:lnSpc>
                          <a:spcPct val="100000"/>
                        </a:lnSpc>
                        <a:spcBef>
                          <a:spcPts val="0"/>
                        </a:spcBef>
                        <a:spcAft>
                          <a:spcPts val="0"/>
                        </a:spcAft>
                        <a:buNone/>
                      </a:pPr>
                      <a:r>
                        <a:rPr lang="en-IE" sz="2000" u="none" strike="noStrike" cap="none">
                          <a:solidFill>
                            <a:schemeClr val="dk1"/>
                          </a:solidFill>
                        </a:rPr>
                        <a:t>#1</a:t>
                      </a:r>
                      <a:endParaRPr sz="200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None/>
                      </a:pPr>
                      <a:r>
                        <a:rPr lang="en-IE" sz="2000" u="none" strike="noStrike" cap="none">
                          <a:solidFill>
                            <a:schemeClr val="dk1"/>
                          </a:solidFill>
                        </a:rPr>
                        <a:t>table#1,</a:t>
                      </a:r>
                      <a:r>
                        <a:rPr lang="en-IE" sz="2000"/>
                        <a:t> </a:t>
                      </a:r>
                      <a:r>
                        <a:rPr lang="en-IE" sz="2000" b="0" i="0" u="none" strike="noStrike" cap="none">
                          <a:solidFill>
                            <a:schemeClr val="dk1"/>
                          </a:solidFill>
                          <a:latin typeface="Arial"/>
                          <a:ea typeface="Arial"/>
                          <a:cs typeface="Arial"/>
                          <a:sym typeface="Arial"/>
                        </a:rPr>
                        <a:t>tabular array#1</a:t>
                      </a:r>
                      <a:endParaRPr sz="2000" u="none" strike="noStrike" cap="none">
                        <a:solidFill>
                          <a:schemeClr val="dk1"/>
                        </a:solidFill>
                      </a:endParaRPr>
                    </a:p>
                  </a:txBody>
                  <a:tcPr marL="91450" marR="91450" marT="45725" marB="45725"/>
                </a:tc>
                <a:extLst>
                  <a:ext uri="{0D108BD9-81ED-4DB2-BD59-A6C34878D82A}">
                    <a16:rowId xmlns:a16="http://schemas.microsoft.com/office/drawing/2014/main" val="10001"/>
                  </a:ext>
                </a:extLst>
              </a:tr>
              <a:tr h="252850">
                <a:tc vMerge="1">
                  <a:txBody>
                    <a:bodyPr/>
                    <a:lstStyle/>
                    <a:p>
                      <a:endParaRPr lang="en-US"/>
                    </a:p>
                  </a:txBody>
                  <a:tcPr/>
                </a:tc>
                <a:tc>
                  <a:txBody>
                    <a:bodyPr/>
                    <a:lstStyle/>
                    <a:p>
                      <a:pPr marL="0" marR="0" lvl="0" indent="0" algn="l" rtl="0">
                        <a:lnSpc>
                          <a:spcPct val="100000"/>
                        </a:lnSpc>
                        <a:spcBef>
                          <a:spcPts val="0"/>
                        </a:spcBef>
                        <a:spcAft>
                          <a:spcPts val="0"/>
                        </a:spcAft>
                        <a:buClr>
                          <a:schemeClr val="dk1"/>
                        </a:buClr>
                        <a:buSzPts val="1800"/>
                        <a:buFont typeface="Arial"/>
                        <a:buNone/>
                      </a:pPr>
                      <a:r>
                        <a:rPr lang="en-IE" sz="2000" u="none" strike="noStrike" cap="none">
                          <a:solidFill>
                            <a:schemeClr val="dk1"/>
                          </a:solidFill>
                        </a:rPr>
                        <a:t>#2</a:t>
                      </a:r>
                      <a:endParaRPr sz="2000"/>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Arial"/>
                        <a:buNone/>
                      </a:pPr>
                      <a:r>
                        <a:rPr lang="en-IE" sz="2000" u="none" strike="noStrike" cap="none">
                          <a:solidFill>
                            <a:schemeClr val="dk1"/>
                          </a:solidFill>
                        </a:rPr>
                        <a:t>table#2</a:t>
                      </a:r>
                      <a:endParaRPr sz="2000" u="none" strike="noStrike" cap="none">
                        <a:solidFill>
                          <a:schemeClr val="dk1"/>
                        </a:solidFill>
                      </a:endParaRPr>
                    </a:p>
                  </a:txBody>
                  <a:tcPr marL="91450" marR="91450" marT="45725" marB="45725"/>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1080118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4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Lesk Algorithm – Signature</a:t>
            </a:r>
            <a:endParaRPr/>
          </a:p>
        </p:txBody>
      </p:sp>
      <p:graphicFrame>
        <p:nvGraphicFramePr>
          <p:cNvPr id="639" name="Google Shape;639;p45"/>
          <p:cNvGraphicFramePr/>
          <p:nvPr/>
        </p:nvGraphicFramePr>
        <p:xfrm>
          <a:off x="839416" y="2700536"/>
          <a:ext cx="3000000" cy="3000000"/>
        </p:xfrm>
        <a:graphic>
          <a:graphicData uri="http://schemas.openxmlformats.org/drawingml/2006/table">
            <a:tbl>
              <a:tblPr firstRow="1" bandRow="1">
                <a:noFill/>
              </a:tblPr>
              <a:tblGrid>
                <a:gridCol w="872125">
                  <a:extLst>
                    <a:ext uri="{9D8B030D-6E8A-4147-A177-3AD203B41FA5}">
                      <a16:colId xmlns:a16="http://schemas.microsoft.com/office/drawing/2014/main" val="20000"/>
                    </a:ext>
                  </a:extLst>
                </a:gridCol>
                <a:gridCol w="1019150">
                  <a:extLst>
                    <a:ext uri="{9D8B030D-6E8A-4147-A177-3AD203B41FA5}">
                      <a16:colId xmlns:a16="http://schemas.microsoft.com/office/drawing/2014/main" val="20001"/>
                    </a:ext>
                  </a:extLst>
                </a:gridCol>
                <a:gridCol w="8624300">
                  <a:extLst>
                    <a:ext uri="{9D8B030D-6E8A-4147-A177-3AD203B41FA5}">
                      <a16:colId xmlns:a16="http://schemas.microsoft.com/office/drawing/2014/main" val="20002"/>
                    </a:ext>
                  </a:extLst>
                </a:gridCol>
              </a:tblGrid>
              <a:tr h="432050">
                <a:tc>
                  <a:txBody>
                    <a:bodyPr/>
                    <a:lstStyle/>
                    <a:p>
                      <a:pPr marL="0" marR="0" lvl="0" indent="0" algn="l" rtl="0">
                        <a:lnSpc>
                          <a:spcPct val="100000"/>
                        </a:lnSpc>
                        <a:spcBef>
                          <a:spcPts val="0"/>
                        </a:spcBef>
                        <a:spcAft>
                          <a:spcPts val="0"/>
                        </a:spcAft>
                        <a:buNone/>
                      </a:pPr>
                      <a:r>
                        <a:rPr lang="en-IE" sz="2000" b="1" u="none" strike="noStrike" cap="none">
                          <a:solidFill>
                            <a:schemeClr val="dk1"/>
                          </a:solidFill>
                        </a:rPr>
                        <a:t>Word</a:t>
                      </a:r>
                      <a:endParaRPr sz="2000" b="1"/>
                    </a:p>
                  </a:txBody>
                  <a:tcPr marL="91450" marR="91450" marT="45725" marB="45725"/>
                </a:tc>
                <a:tc>
                  <a:txBody>
                    <a:bodyPr/>
                    <a:lstStyle/>
                    <a:p>
                      <a:pPr marL="0" marR="0" lvl="0" indent="0" algn="l" rtl="0">
                        <a:lnSpc>
                          <a:spcPct val="100000"/>
                        </a:lnSpc>
                        <a:spcBef>
                          <a:spcPts val="0"/>
                        </a:spcBef>
                        <a:spcAft>
                          <a:spcPts val="0"/>
                        </a:spcAft>
                        <a:buNone/>
                      </a:pPr>
                      <a:r>
                        <a:rPr lang="en-IE" sz="2000" b="1" u="none" strike="noStrike" cap="none">
                          <a:solidFill>
                            <a:schemeClr val="dk1"/>
                          </a:solidFill>
                        </a:rPr>
                        <a:t>Sense</a:t>
                      </a:r>
                      <a:endParaRPr sz="2000" b="1"/>
                    </a:p>
                  </a:txBody>
                  <a:tcPr marL="91450" marR="91450" marT="45725" marB="45725"/>
                </a:tc>
                <a:tc>
                  <a:txBody>
                    <a:bodyPr/>
                    <a:lstStyle/>
                    <a:p>
                      <a:pPr marL="0" marR="0" lvl="0" indent="0" algn="l" rtl="0">
                        <a:lnSpc>
                          <a:spcPct val="100000"/>
                        </a:lnSpc>
                        <a:spcBef>
                          <a:spcPts val="0"/>
                        </a:spcBef>
                        <a:spcAft>
                          <a:spcPts val="0"/>
                        </a:spcAft>
                        <a:buNone/>
                      </a:pPr>
                      <a:r>
                        <a:rPr lang="en-IE" sz="2000" b="1" u="none" strike="noStrike" cap="none">
                          <a:solidFill>
                            <a:schemeClr val="dk1"/>
                          </a:solidFill>
                        </a:rPr>
                        <a:t>Signature </a:t>
                      </a:r>
                      <a:r>
                        <a:rPr lang="en-IE" sz="2000" b="1">
                          <a:solidFill>
                            <a:schemeClr val="dk1"/>
                          </a:solidFill>
                        </a:rPr>
                        <a:t>(</a:t>
                      </a:r>
                      <a:r>
                        <a:rPr lang="en-IE" sz="2000" b="1" u="none" strike="noStrike" cap="none">
                          <a:solidFill>
                            <a:schemeClr val="dk1"/>
                          </a:solidFill>
                        </a:rPr>
                        <a:t>from corpus data)</a:t>
                      </a:r>
                      <a:endParaRPr sz="2000" b="1"/>
                    </a:p>
                  </a:txBody>
                  <a:tcPr marL="91450" marR="91450" marT="45725" marB="45725"/>
                </a:tc>
                <a:extLst>
                  <a:ext uri="{0D108BD9-81ED-4DB2-BD59-A6C34878D82A}">
                    <a16:rowId xmlns:a16="http://schemas.microsoft.com/office/drawing/2014/main" val="10000"/>
                  </a:ext>
                </a:extLst>
              </a:tr>
              <a:tr h="420600">
                <a:tc>
                  <a:txBody>
                    <a:bodyPr/>
                    <a:lstStyle/>
                    <a:p>
                      <a:pPr marL="0" marR="0" lvl="0" indent="0" algn="l" rtl="0">
                        <a:lnSpc>
                          <a:spcPct val="100000"/>
                        </a:lnSpc>
                        <a:spcBef>
                          <a:spcPts val="0"/>
                        </a:spcBef>
                        <a:spcAft>
                          <a:spcPts val="0"/>
                        </a:spcAft>
                        <a:buNone/>
                      </a:pPr>
                      <a:r>
                        <a:rPr lang="en-IE" sz="2000" i="1" u="none" strike="noStrike" cap="none">
                          <a:solidFill>
                            <a:schemeClr val="dk1"/>
                          </a:solidFill>
                        </a:rPr>
                        <a:t>table</a:t>
                      </a:r>
                      <a:endParaRPr sz="2000" i="1"/>
                    </a:p>
                  </a:txBody>
                  <a:tcPr marL="91450" marR="91450" marT="45725" marB="45725"/>
                </a:tc>
                <a:tc>
                  <a:txBody>
                    <a:bodyPr/>
                    <a:lstStyle/>
                    <a:p>
                      <a:pPr marL="0" marR="0" lvl="0" indent="0" algn="l" rtl="0">
                        <a:lnSpc>
                          <a:spcPct val="100000"/>
                        </a:lnSpc>
                        <a:spcBef>
                          <a:spcPts val="0"/>
                        </a:spcBef>
                        <a:spcAft>
                          <a:spcPts val="0"/>
                        </a:spcAft>
                        <a:buNone/>
                      </a:pPr>
                      <a:r>
                        <a:rPr lang="en-IE" sz="2000" u="none" strike="noStrike" cap="none">
                          <a:solidFill>
                            <a:schemeClr val="dk1"/>
                          </a:solidFill>
                        </a:rPr>
                        <a:t>#1</a:t>
                      </a:r>
                      <a:endParaRPr sz="2000"/>
                    </a:p>
                  </a:txBody>
                  <a:tcPr marL="91450" marR="91450" marT="45725" marB="45725"/>
                </a:tc>
                <a:tc>
                  <a:txBody>
                    <a:bodyPr/>
                    <a:lstStyle/>
                    <a:p>
                      <a:pPr marL="0" marR="0" lvl="1" indent="0" algn="l" rtl="0">
                        <a:lnSpc>
                          <a:spcPct val="100000"/>
                        </a:lnSpc>
                        <a:spcBef>
                          <a:spcPts val="0"/>
                        </a:spcBef>
                        <a:spcAft>
                          <a:spcPts val="0"/>
                        </a:spcAft>
                        <a:buClr>
                          <a:schemeClr val="dk1"/>
                        </a:buClr>
                        <a:buSzPts val="1800"/>
                        <a:buFont typeface="Arial"/>
                        <a:buNone/>
                      </a:pPr>
                      <a:r>
                        <a:rPr lang="en-IE" sz="2000" i="1" u="none" strike="noStrike" cap="none">
                          <a:solidFill>
                            <a:schemeClr val="dk1"/>
                          </a:solidFill>
                        </a:rPr>
                        <a:t>add additional columns divide drag field insertion point rows see</a:t>
                      </a:r>
                      <a:endParaRPr sz="2000"/>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None/>
                      </a:pPr>
                      <a:endParaRPr sz="2000"/>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Arial"/>
                        <a:buNone/>
                      </a:pPr>
                      <a:r>
                        <a:rPr lang="en-IE" sz="2000" u="none" strike="noStrike" cap="none">
                          <a:solidFill>
                            <a:schemeClr val="dk1"/>
                          </a:solidFill>
                        </a:rPr>
                        <a:t>#2</a:t>
                      </a:r>
                      <a:endParaRPr sz="2000"/>
                    </a:p>
                  </a:txBody>
                  <a:tcPr marL="91450" marR="91450" marT="45725" marB="45725"/>
                </a:tc>
                <a:tc>
                  <a:txBody>
                    <a:bodyPr/>
                    <a:lstStyle/>
                    <a:p>
                      <a:pPr marL="0" marR="0" lvl="1" indent="0" algn="l" rtl="0">
                        <a:lnSpc>
                          <a:spcPct val="100000"/>
                        </a:lnSpc>
                        <a:spcBef>
                          <a:spcPts val="0"/>
                        </a:spcBef>
                        <a:spcAft>
                          <a:spcPts val="0"/>
                        </a:spcAft>
                        <a:buClr>
                          <a:schemeClr val="dk1"/>
                        </a:buClr>
                        <a:buSzPts val="1800"/>
                        <a:buFont typeface="Arial"/>
                        <a:buNone/>
                      </a:pPr>
                      <a:r>
                        <a:rPr lang="en-IE" sz="2000" i="1" u="none" strike="noStrike" cap="none">
                          <a:solidFill>
                            <a:schemeClr val="dk1"/>
                          </a:solidFill>
                        </a:rPr>
                        <a:t>beautiful centre chairs crafted dining highest home mantelpiece premium quality solid stage </a:t>
                      </a:r>
                      <a:r>
                        <a:rPr lang="en-IE" sz="2000" b="0" i="1" u="none" strike="noStrike" cap="none">
                          <a:solidFill>
                            <a:schemeClr val="dk1"/>
                          </a:solidFill>
                          <a:latin typeface="Arial"/>
                          <a:ea typeface="Arial"/>
                          <a:cs typeface="Arial"/>
                          <a:sym typeface="Arial"/>
                        </a:rPr>
                        <a:t>sturdy </a:t>
                      </a:r>
                      <a:r>
                        <a:rPr lang="en-IE" sz="2000" i="1" u="none" strike="noStrike" cap="none">
                          <a:solidFill>
                            <a:schemeClr val="dk1"/>
                          </a:solidFill>
                        </a:rPr>
                        <a:t>vases wood</a:t>
                      </a:r>
                      <a:endParaRPr sz="2000"/>
                    </a:p>
                  </a:txBody>
                  <a:tcPr marL="91450" marR="91450" marT="45725" marB="45725"/>
                </a:tc>
                <a:extLst>
                  <a:ext uri="{0D108BD9-81ED-4DB2-BD59-A6C34878D82A}">
                    <a16:rowId xmlns:a16="http://schemas.microsoft.com/office/drawing/2014/main" val="10002"/>
                  </a:ext>
                </a:extLst>
              </a:tr>
            </a:tbl>
          </a:graphicData>
        </a:graphic>
      </p:graphicFrame>
      <p:sp>
        <p:nvSpPr>
          <p:cNvPr id="640" name="Google Shape;640;p45"/>
          <p:cNvSpPr txBox="1">
            <a:spLocks noGrp="1"/>
          </p:cNvSpPr>
          <p:nvPr>
            <p:ph type="body" idx="1"/>
          </p:nvPr>
        </p:nvSpPr>
        <p:spPr>
          <a:xfrm>
            <a:off x="838200" y="1484784"/>
            <a:ext cx="10515600" cy="79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600"/>
              </a:spcAft>
              <a:buClr>
                <a:srgbClr val="3F3F3F"/>
              </a:buClr>
              <a:buSzPts val="2800"/>
              <a:buFont typeface="Arial"/>
              <a:buNone/>
            </a:pPr>
            <a:r>
              <a:rPr lang="en-IE" sz="2000" b="0" i="1" u="none" strike="noStrike" cap="none">
                <a:solidFill>
                  <a:schemeClr val="dk1"/>
                </a:solidFill>
                <a:latin typeface="Calibri"/>
                <a:ea typeface="Calibri"/>
                <a:cs typeface="Calibri"/>
                <a:sym typeface="Calibri"/>
              </a:rPr>
              <a:t>The toolbar includes a basic </a:t>
            </a:r>
            <a:r>
              <a:rPr lang="en-IE" sz="2000" b="1" i="1" u="none" strike="noStrike" cap="none">
                <a:solidFill>
                  <a:schemeClr val="dk1"/>
                </a:solidFill>
                <a:latin typeface="Calibri"/>
                <a:ea typeface="Calibri"/>
                <a:cs typeface="Calibri"/>
                <a:sym typeface="Calibri"/>
              </a:rPr>
              <a:t>table</a:t>
            </a:r>
            <a:r>
              <a:rPr lang="en-IE" sz="2000" b="0" i="1" u="none" strike="noStrike" cap="none">
                <a:solidFill>
                  <a:schemeClr val="dk1"/>
                </a:solidFill>
                <a:latin typeface="Calibri"/>
                <a:ea typeface="Calibri"/>
                <a:cs typeface="Calibri"/>
                <a:sym typeface="Calibri"/>
              </a:rPr>
              <a:t> drawing feature that lets you divide the canvas into rows and columns that you can use to organize your text. </a:t>
            </a:r>
            <a:endParaRPr/>
          </a:p>
        </p:txBody>
      </p:sp>
    </p:spTree>
    <p:extLst>
      <p:ext uri="{BB962C8B-B14F-4D97-AF65-F5344CB8AC3E}">
        <p14:creationId xmlns:p14="http://schemas.microsoft.com/office/powerpoint/2010/main" val="7719285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30"/>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Overview</a:t>
            </a:r>
            <a:endParaRPr/>
          </a:p>
        </p:txBody>
      </p:sp>
      <p:sp>
        <p:nvSpPr>
          <p:cNvPr id="479" name="Google Shape;479;p30"/>
          <p:cNvSpPr txBox="1">
            <a:spLocks noGrp="1"/>
          </p:cNvSpPr>
          <p:nvPr>
            <p:ph type="body" idx="1"/>
          </p:nvPr>
        </p:nvSpPr>
        <p:spPr>
          <a:xfrm>
            <a:off x="838200" y="1825625"/>
            <a:ext cx="10515600" cy="381317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Organizational issues</a:t>
            </a:r>
            <a:endParaRPr sz="2400"/>
          </a:p>
          <a:p>
            <a:pPr marL="0" marR="0" lvl="0" indent="0" algn="l" rtl="0">
              <a:lnSpc>
                <a:spcPct val="100000"/>
              </a:lnSpc>
              <a:spcBef>
                <a:spcPts val="1000"/>
              </a:spcBef>
              <a:spcAft>
                <a:spcPts val="0"/>
              </a:spcAft>
              <a:buClr>
                <a:srgbClr val="3F3F3F"/>
              </a:buClr>
              <a:buSzPts val="2800"/>
              <a:buFont typeface="Arial"/>
              <a:buNone/>
            </a:pPr>
            <a:r>
              <a:rPr lang="en-IE" sz="2400"/>
              <a:t>Why NLP</a:t>
            </a:r>
            <a:endParaRPr sz="2400"/>
          </a:p>
          <a:p>
            <a:pPr marL="0" marR="0" lvl="0" indent="0" algn="l" rtl="0">
              <a:lnSpc>
                <a:spcPct val="100000"/>
              </a:lnSpc>
              <a:spcBef>
                <a:spcPts val="100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Human language</a:t>
            </a:r>
            <a:endParaRPr sz="2400"/>
          </a:p>
          <a:p>
            <a:pPr marL="0" marR="0" lvl="0" indent="0" algn="l" rtl="0">
              <a:lnSpc>
                <a:spcPct val="100000"/>
              </a:lnSpc>
              <a:spcBef>
                <a:spcPts val="100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Some </a:t>
            </a:r>
            <a:r>
              <a:rPr lang="en-IE" sz="2400"/>
              <a:t>core </a:t>
            </a:r>
            <a:r>
              <a:rPr lang="en-IE" sz="2400" b="0" i="0" u="none" strike="noStrike" cap="none">
                <a:solidFill>
                  <a:srgbClr val="3F3F3F"/>
                </a:solidFill>
                <a:latin typeface="Calibri"/>
                <a:ea typeface="Calibri"/>
                <a:cs typeface="Calibri"/>
                <a:sym typeface="Calibri"/>
              </a:rPr>
              <a:t>notions in NLP</a:t>
            </a:r>
            <a:endParaRPr sz="2400"/>
          </a:p>
          <a:p>
            <a:pPr marL="0" lvl="0" indent="0" algn="l" rtl="0">
              <a:lnSpc>
                <a:spcPct val="100000"/>
              </a:lnSpc>
              <a:spcBef>
                <a:spcPts val="1000"/>
              </a:spcBef>
              <a:spcAft>
                <a:spcPts val="0"/>
              </a:spcAft>
              <a:buClr>
                <a:srgbClr val="3F3F3F"/>
              </a:buClr>
              <a:buSzPts val="2800"/>
              <a:buFont typeface="Arial"/>
              <a:buNone/>
            </a:pPr>
            <a:r>
              <a:rPr lang="en-IE" sz="2400"/>
              <a:t>Architectures</a:t>
            </a:r>
            <a:endParaRPr sz="2400"/>
          </a:p>
          <a:p>
            <a:pPr marL="0" lvl="0" indent="0" algn="l" rtl="0">
              <a:lnSpc>
                <a:spcPct val="100000"/>
              </a:lnSpc>
              <a:spcBef>
                <a:spcPts val="1000"/>
              </a:spcBef>
              <a:spcAft>
                <a:spcPts val="0"/>
              </a:spcAft>
              <a:buClr>
                <a:srgbClr val="3F3F3F"/>
              </a:buClr>
              <a:buSzPts val="2800"/>
              <a:buFont typeface="Arial"/>
              <a:buNone/>
            </a:pPr>
            <a:r>
              <a:rPr lang="en-IE" sz="2400"/>
              <a:t>Applications</a:t>
            </a:r>
            <a:endParaRPr sz="2400"/>
          </a:p>
          <a:p>
            <a:pPr marL="0" lvl="0" indent="0" algn="l" rtl="0">
              <a:lnSpc>
                <a:spcPct val="100000"/>
              </a:lnSpc>
              <a:spcBef>
                <a:spcPts val="1000"/>
              </a:spcBef>
              <a:spcAft>
                <a:spcPts val="0"/>
              </a:spcAft>
              <a:buClr>
                <a:srgbClr val="3F3F3F"/>
              </a:buClr>
              <a:buSzPts val="2800"/>
              <a:buFont typeface="Arial"/>
              <a:buNone/>
            </a:pPr>
            <a:r>
              <a:rPr lang="en-IE" sz="2400"/>
              <a:t>Useful pointers</a:t>
            </a:r>
            <a:endParaRPr sz="2400"/>
          </a:p>
          <a:p>
            <a:pPr marL="0" marR="0" lvl="0" indent="0" algn="l" rtl="0">
              <a:lnSpc>
                <a:spcPct val="100000"/>
              </a:lnSpc>
              <a:spcBef>
                <a:spcPts val="1000"/>
              </a:spcBef>
              <a:spcAft>
                <a:spcPts val="0"/>
              </a:spcAft>
              <a:buClr>
                <a:srgbClr val="3F3F3F"/>
              </a:buClr>
              <a:buSzPts val="2800"/>
              <a:buFont typeface="Arial"/>
              <a:buNone/>
            </a:pP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66"/>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Deep Learning Architecture ‘End-to-End’ </a:t>
            </a:r>
            <a:endParaRPr>
              <a:solidFill>
                <a:srgbClr val="FF0000"/>
              </a:solidFill>
            </a:endParaRPr>
          </a:p>
        </p:txBody>
      </p:sp>
      <p:pic>
        <p:nvPicPr>
          <p:cNvPr id="729" name="Google Shape;729;p66"/>
          <p:cNvPicPr preferRelativeResize="0"/>
          <p:nvPr/>
        </p:nvPicPr>
        <p:blipFill>
          <a:blip r:embed="rId3">
            <a:alphaModFix/>
          </a:blip>
          <a:stretch>
            <a:fillRect/>
          </a:stretch>
        </p:blipFill>
        <p:spPr>
          <a:xfrm>
            <a:off x="652400" y="1669325"/>
            <a:ext cx="10972798" cy="3924124"/>
          </a:xfrm>
          <a:prstGeom prst="rect">
            <a:avLst/>
          </a:prstGeom>
          <a:noFill/>
          <a:ln>
            <a:noFill/>
          </a:ln>
        </p:spPr>
      </p:pic>
      <p:sp>
        <p:nvSpPr>
          <p:cNvPr id="730" name="Google Shape;730;p66"/>
          <p:cNvSpPr txBox="1"/>
          <p:nvPr/>
        </p:nvSpPr>
        <p:spPr>
          <a:xfrm>
            <a:off x="8322075" y="6102850"/>
            <a:ext cx="3734700" cy="43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E" sz="1100" u="sng">
                <a:solidFill>
                  <a:schemeClr val="hlink"/>
                </a:solidFill>
                <a:hlinkClick r:id="rId4"/>
              </a:rPr>
              <a:t>http://mattfortier.me/2017/01/31/nlp-intro-pt-1-overview/</a:t>
            </a:r>
            <a:r>
              <a:rPr lang="en-IE" sz="1100"/>
              <a:t> </a:t>
            </a:r>
            <a:endParaRPr sz="11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46"/>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Lesk Algorithm – </a:t>
            </a:r>
            <a:r>
              <a:rPr lang="en-IE"/>
              <a:t>Overlap</a:t>
            </a:r>
            <a:endParaRPr/>
          </a:p>
        </p:txBody>
      </p:sp>
      <p:graphicFrame>
        <p:nvGraphicFramePr>
          <p:cNvPr id="646" name="Google Shape;646;p46"/>
          <p:cNvGraphicFramePr/>
          <p:nvPr/>
        </p:nvGraphicFramePr>
        <p:xfrm>
          <a:off x="839416" y="2708920"/>
          <a:ext cx="3000000" cy="3000000"/>
        </p:xfrm>
        <a:graphic>
          <a:graphicData uri="http://schemas.openxmlformats.org/drawingml/2006/table">
            <a:tbl>
              <a:tblPr firstRow="1" bandRow="1">
                <a:noFill/>
              </a:tblPr>
              <a:tblGrid>
                <a:gridCol w="869700">
                  <a:extLst>
                    <a:ext uri="{9D8B030D-6E8A-4147-A177-3AD203B41FA5}">
                      <a16:colId xmlns:a16="http://schemas.microsoft.com/office/drawing/2014/main" val="20000"/>
                    </a:ext>
                  </a:extLst>
                </a:gridCol>
                <a:gridCol w="1027850">
                  <a:extLst>
                    <a:ext uri="{9D8B030D-6E8A-4147-A177-3AD203B41FA5}">
                      <a16:colId xmlns:a16="http://schemas.microsoft.com/office/drawing/2014/main" val="20001"/>
                    </a:ext>
                  </a:extLst>
                </a:gridCol>
                <a:gridCol w="8618050">
                  <a:extLst>
                    <a:ext uri="{9D8B030D-6E8A-4147-A177-3AD203B41FA5}">
                      <a16:colId xmlns:a16="http://schemas.microsoft.com/office/drawing/2014/main" val="20002"/>
                    </a:ext>
                  </a:extLst>
                </a:gridCol>
              </a:tblGrid>
              <a:tr h="432050">
                <a:tc>
                  <a:txBody>
                    <a:bodyPr/>
                    <a:lstStyle/>
                    <a:p>
                      <a:pPr marL="0" marR="0" lvl="0" indent="0" algn="l" rtl="0">
                        <a:lnSpc>
                          <a:spcPct val="100000"/>
                        </a:lnSpc>
                        <a:spcBef>
                          <a:spcPts val="0"/>
                        </a:spcBef>
                        <a:spcAft>
                          <a:spcPts val="0"/>
                        </a:spcAft>
                        <a:buNone/>
                      </a:pPr>
                      <a:r>
                        <a:rPr lang="en-IE" sz="2000" b="1" u="none" strike="noStrike" cap="none">
                          <a:solidFill>
                            <a:schemeClr val="dk1"/>
                          </a:solidFill>
                        </a:rPr>
                        <a:t>Word</a:t>
                      </a:r>
                      <a:endParaRPr sz="2000" b="1"/>
                    </a:p>
                  </a:txBody>
                  <a:tcPr marL="91450" marR="91450" marT="45725" marB="45725"/>
                </a:tc>
                <a:tc>
                  <a:txBody>
                    <a:bodyPr/>
                    <a:lstStyle/>
                    <a:p>
                      <a:pPr marL="0" marR="0" lvl="0" indent="0" algn="l" rtl="0">
                        <a:lnSpc>
                          <a:spcPct val="100000"/>
                        </a:lnSpc>
                        <a:spcBef>
                          <a:spcPts val="0"/>
                        </a:spcBef>
                        <a:spcAft>
                          <a:spcPts val="0"/>
                        </a:spcAft>
                        <a:buNone/>
                      </a:pPr>
                      <a:r>
                        <a:rPr lang="en-IE" sz="2000" b="1" u="none" strike="noStrike" cap="none">
                          <a:solidFill>
                            <a:schemeClr val="dk1"/>
                          </a:solidFill>
                        </a:rPr>
                        <a:t>Sense</a:t>
                      </a:r>
                      <a:endParaRPr sz="2000" b="1"/>
                    </a:p>
                  </a:txBody>
                  <a:tcPr marL="91450" marR="91450" marT="45725" marB="45725"/>
                </a:tc>
                <a:tc>
                  <a:txBody>
                    <a:bodyPr/>
                    <a:lstStyle/>
                    <a:p>
                      <a:pPr marL="0" marR="0" lvl="0" indent="0" algn="l" rtl="0">
                        <a:lnSpc>
                          <a:spcPct val="100000"/>
                        </a:lnSpc>
                        <a:spcBef>
                          <a:spcPts val="0"/>
                        </a:spcBef>
                        <a:spcAft>
                          <a:spcPts val="0"/>
                        </a:spcAft>
                        <a:buNone/>
                      </a:pPr>
                      <a:r>
                        <a:rPr lang="en-IE" sz="2000" b="1" u="none" strike="noStrike" cap="none">
                          <a:solidFill>
                            <a:schemeClr val="dk1"/>
                          </a:solidFill>
                        </a:rPr>
                        <a:t>Signature</a:t>
                      </a:r>
                      <a:endParaRPr sz="2000" b="1"/>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None/>
                      </a:pPr>
                      <a:r>
                        <a:rPr lang="en-IE" sz="2000" i="1" u="none" strike="noStrike" cap="none">
                          <a:solidFill>
                            <a:schemeClr val="dk1"/>
                          </a:solidFill>
                        </a:rPr>
                        <a:t>table</a:t>
                      </a:r>
                      <a:endParaRPr sz="2000" i="1"/>
                    </a:p>
                  </a:txBody>
                  <a:tcPr marL="91450" marR="91450" marT="45725" marB="45725"/>
                </a:tc>
                <a:tc>
                  <a:txBody>
                    <a:bodyPr/>
                    <a:lstStyle/>
                    <a:p>
                      <a:pPr marL="0" marR="0" lvl="0" indent="0" algn="l" rtl="0">
                        <a:lnSpc>
                          <a:spcPct val="100000"/>
                        </a:lnSpc>
                        <a:spcBef>
                          <a:spcPts val="0"/>
                        </a:spcBef>
                        <a:spcAft>
                          <a:spcPts val="0"/>
                        </a:spcAft>
                        <a:buNone/>
                      </a:pPr>
                      <a:r>
                        <a:rPr lang="en-IE" sz="2000" u="none" strike="noStrike" cap="none">
                          <a:solidFill>
                            <a:schemeClr val="dk1"/>
                          </a:solidFill>
                        </a:rPr>
                        <a:t>#1</a:t>
                      </a:r>
                      <a:endParaRPr sz="2000"/>
                    </a:p>
                  </a:txBody>
                  <a:tcPr marL="91450" marR="91450" marT="45725" marB="45725"/>
                </a:tc>
                <a:tc>
                  <a:txBody>
                    <a:bodyPr/>
                    <a:lstStyle/>
                    <a:p>
                      <a:pPr marL="0" marR="0" lvl="1" indent="0" algn="l" rtl="0">
                        <a:lnSpc>
                          <a:spcPct val="100000"/>
                        </a:lnSpc>
                        <a:spcBef>
                          <a:spcPts val="0"/>
                        </a:spcBef>
                        <a:spcAft>
                          <a:spcPts val="0"/>
                        </a:spcAft>
                        <a:buClr>
                          <a:schemeClr val="dk1"/>
                        </a:buClr>
                        <a:buSzPts val="1800"/>
                        <a:buFont typeface="Arial"/>
                        <a:buNone/>
                      </a:pPr>
                      <a:r>
                        <a:rPr lang="en-IE" sz="2000" i="1" u="none" strike="noStrike" cap="none">
                          <a:solidFill>
                            <a:schemeClr val="dk1"/>
                          </a:solidFill>
                        </a:rPr>
                        <a:t>add additional </a:t>
                      </a:r>
                      <a:r>
                        <a:rPr lang="en-IE" sz="2000" i="1" u="sng" strike="noStrike" cap="none">
                          <a:solidFill>
                            <a:schemeClr val="dk1"/>
                          </a:solidFill>
                        </a:rPr>
                        <a:t>columns</a:t>
                      </a:r>
                      <a:r>
                        <a:rPr lang="en-IE" sz="2000" i="1" u="none" strike="noStrike" cap="none">
                          <a:solidFill>
                            <a:schemeClr val="dk1"/>
                          </a:solidFill>
                        </a:rPr>
                        <a:t> </a:t>
                      </a:r>
                      <a:r>
                        <a:rPr lang="en-IE" sz="2000" i="1" u="sng" strike="noStrike" cap="none">
                          <a:solidFill>
                            <a:schemeClr val="dk1"/>
                          </a:solidFill>
                        </a:rPr>
                        <a:t>divide</a:t>
                      </a:r>
                      <a:r>
                        <a:rPr lang="en-IE" sz="2000" i="1" u="none" strike="noStrike" cap="none">
                          <a:solidFill>
                            <a:schemeClr val="dk1"/>
                          </a:solidFill>
                        </a:rPr>
                        <a:t> drag field insertion point rows see</a:t>
                      </a:r>
                      <a:endParaRPr sz="2000"/>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None/>
                      </a:pPr>
                      <a:endParaRPr sz="2000"/>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Arial"/>
                        <a:buNone/>
                      </a:pPr>
                      <a:r>
                        <a:rPr lang="en-IE" sz="2000" u="none" strike="noStrike" cap="none">
                          <a:solidFill>
                            <a:schemeClr val="dk1"/>
                          </a:solidFill>
                        </a:rPr>
                        <a:t>#2</a:t>
                      </a:r>
                      <a:endParaRPr sz="2000"/>
                    </a:p>
                  </a:txBody>
                  <a:tcPr marL="91450" marR="91450" marT="45725" marB="45725"/>
                </a:tc>
                <a:tc>
                  <a:txBody>
                    <a:bodyPr/>
                    <a:lstStyle/>
                    <a:p>
                      <a:pPr marL="0" marR="0" lvl="1" indent="0" algn="l" rtl="0">
                        <a:lnSpc>
                          <a:spcPct val="100000"/>
                        </a:lnSpc>
                        <a:spcBef>
                          <a:spcPts val="0"/>
                        </a:spcBef>
                        <a:spcAft>
                          <a:spcPts val="0"/>
                        </a:spcAft>
                        <a:buClr>
                          <a:schemeClr val="dk1"/>
                        </a:buClr>
                        <a:buSzPts val="1800"/>
                        <a:buFont typeface="Arial"/>
                        <a:buNone/>
                      </a:pPr>
                      <a:r>
                        <a:rPr lang="en-IE" sz="2000" i="1" u="none" strike="noStrike" cap="none">
                          <a:solidFill>
                            <a:schemeClr val="dk1"/>
                          </a:solidFill>
                        </a:rPr>
                        <a:t>beautiful centre chairs crafted dining highest home mantelpiece premium quality solid stage </a:t>
                      </a:r>
                      <a:r>
                        <a:rPr lang="en-IE" sz="2000" b="0" i="1" u="none" strike="noStrike" cap="none">
                          <a:solidFill>
                            <a:schemeClr val="dk1"/>
                          </a:solidFill>
                          <a:latin typeface="Arial"/>
                          <a:ea typeface="Arial"/>
                          <a:cs typeface="Arial"/>
                          <a:sym typeface="Arial"/>
                        </a:rPr>
                        <a:t>sturdy </a:t>
                      </a:r>
                      <a:r>
                        <a:rPr lang="en-IE" sz="2000" i="1" u="none" strike="noStrike" cap="none">
                          <a:solidFill>
                            <a:schemeClr val="dk1"/>
                          </a:solidFill>
                        </a:rPr>
                        <a:t>vases wood</a:t>
                      </a:r>
                      <a:endParaRPr sz="2000"/>
                    </a:p>
                  </a:txBody>
                  <a:tcPr marL="91450" marR="91450" marT="45725" marB="45725"/>
                </a:tc>
                <a:extLst>
                  <a:ext uri="{0D108BD9-81ED-4DB2-BD59-A6C34878D82A}">
                    <a16:rowId xmlns:a16="http://schemas.microsoft.com/office/drawing/2014/main" val="10002"/>
                  </a:ext>
                </a:extLst>
              </a:tr>
            </a:tbl>
          </a:graphicData>
        </a:graphic>
      </p:graphicFrame>
      <p:sp>
        <p:nvSpPr>
          <p:cNvPr id="647" name="Google Shape;647;p46"/>
          <p:cNvSpPr txBox="1"/>
          <p:nvPr/>
        </p:nvSpPr>
        <p:spPr>
          <a:xfrm>
            <a:off x="838200" y="1484784"/>
            <a:ext cx="10515600" cy="79208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600"/>
              </a:spcAft>
              <a:buClr>
                <a:srgbClr val="3F3F3F"/>
              </a:buClr>
              <a:buSzPts val="2800"/>
              <a:buFont typeface="Arial"/>
              <a:buNone/>
            </a:pPr>
            <a:r>
              <a:rPr lang="en-IE" sz="2000" b="0" i="1" u="none" strike="noStrike" cap="none">
                <a:solidFill>
                  <a:schemeClr val="dk1"/>
                </a:solidFill>
                <a:latin typeface="Calibri"/>
                <a:ea typeface="Calibri"/>
                <a:cs typeface="Calibri"/>
                <a:sym typeface="Calibri"/>
              </a:rPr>
              <a:t>The toolbar includes a basic </a:t>
            </a:r>
            <a:r>
              <a:rPr lang="en-IE" sz="2000" b="1" i="1" u="none" strike="noStrike" cap="none">
                <a:solidFill>
                  <a:schemeClr val="dk1"/>
                </a:solidFill>
                <a:latin typeface="Calibri"/>
                <a:ea typeface="Calibri"/>
                <a:cs typeface="Calibri"/>
                <a:sym typeface="Calibri"/>
              </a:rPr>
              <a:t>table</a:t>
            </a:r>
            <a:r>
              <a:rPr lang="en-IE" sz="2000" b="0" i="1" u="none" strike="noStrike" cap="none">
                <a:solidFill>
                  <a:schemeClr val="dk1"/>
                </a:solidFill>
                <a:latin typeface="Calibri"/>
                <a:ea typeface="Calibri"/>
                <a:cs typeface="Calibri"/>
                <a:sym typeface="Calibri"/>
              </a:rPr>
              <a:t> drawing feature that lets you </a:t>
            </a:r>
            <a:r>
              <a:rPr lang="en-IE" sz="2000" b="0" i="1" u="sng" strike="noStrike" cap="none">
                <a:solidFill>
                  <a:schemeClr val="dk1"/>
                </a:solidFill>
                <a:latin typeface="Calibri"/>
                <a:ea typeface="Calibri"/>
                <a:cs typeface="Calibri"/>
                <a:sym typeface="Calibri"/>
              </a:rPr>
              <a:t>divide</a:t>
            </a:r>
            <a:r>
              <a:rPr lang="en-IE" sz="2000" b="0" i="1" u="none" strike="noStrike" cap="none">
                <a:solidFill>
                  <a:schemeClr val="dk1"/>
                </a:solidFill>
                <a:latin typeface="Calibri"/>
                <a:ea typeface="Calibri"/>
                <a:cs typeface="Calibri"/>
                <a:sym typeface="Calibri"/>
              </a:rPr>
              <a:t> the canvas into rows and </a:t>
            </a:r>
            <a:r>
              <a:rPr lang="en-IE" sz="2000" b="0" i="1" u="sng" strike="noStrike" cap="none">
                <a:solidFill>
                  <a:schemeClr val="dk1"/>
                </a:solidFill>
                <a:latin typeface="Calibri"/>
                <a:ea typeface="Calibri"/>
                <a:cs typeface="Calibri"/>
                <a:sym typeface="Calibri"/>
              </a:rPr>
              <a:t>columns</a:t>
            </a:r>
            <a:r>
              <a:rPr lang="en-IE" sz="2000" b="0" i="1" u="none" strike="noStrike" cap="none">
                <a:solidFill>
                  <a:schemeClr val="dk1"/>
                </a:solidFill>
                <a:latin typeface="Calibri"/>
                <a:ea typeface="Calibri"/>
                <a:cs typeface="Calibri"/>
                <a:sym typeface="Calibri"/>
              </a:rPr>
              <a:t> that you can use to organize your text. </a:t>
            </a:r>
            <a:endParaRPr/>
          </a:p>
        </p:txBody>
      </p:sp>
    </p:spTree>
    <p:extLst>
      <p:ext uri="{BB962C8B-B14F-4D97-AF65-F5344CB8AC3E}">
        <p14:creationId xmlns:p14="http://schemas.microsoft.com/office/powerpoint/2010/main" val="31283422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47"/>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Lesk Algorithm – </a:t>
            </a:r>
            <a:r>
              <a:rPr lang="en-IE"/>
              <a:t>Best Sense</a:t>
            </a:r>
            <a:endParaRPr/>
          </a:p>
        </p:txBody>
      </p:sp>
      <p:graphicFrame>
        <p:nvGraphicFramePr>
          <p:cNvPr id="653" name="Google Shape;653;p47"/>
          <p:cNvGraphicFramePr/>
          <p:nvPr/>
        </p:nvGraphicFramePr>
        <p:xfrm>
          <a:off x="839416" y="2708920"/>
          <a:ext cx="3000000" cy="3000000"/>
        </p:xfrm>
        <a:graphic>
          <a:graphicData uri="http://schemas.openxmlformats.org/drawingml/2006/table">
            <a:tbl>
              <a:tblPr firstRow="1" bandRow="1">
                <a:noFill/>
              </a:tblPr>
              <a:tblGrid>
                <a:gridCol w="869700">
                  <a:extLst>
                    <a:ext uri="{9D8B030D-6E8A-4147-A177-3AD203B41FA5}">
                      <a16:colId xmlns:a16="http://schemas.microsoft.com/office/drawing/2014/main" val="20000"/>
                    </a:ext>
                  </a:extLst>
                </a:gridCol>
                <a:gridCol w="1027850">
                  <a:extLst>
                    <a:ext uri="{9D8B030D-6E8A-4147-A177-3AD203B41FA5}">
                      <a16:colId xmlns:a16="http://schemas.microsoft.com/office/drawing/2014/main" val="20001"/>
                    </a:ext>
                  </a:extLst>
                </a:gridCol>
                <a:gridCol w="8618050">
                  <a:extLst>
                    <a:ext uri="{9D8B030D-6E8A-4147-A177-3AD203B41FA5}">
                      <a16:colId xmlns:a16="http://schemas.microsoft.com/office/drawing/2014/main" val="20002"/>
                    </a:ext>
                  </a:extLst>
                </a:gridCol>
              </a:tblGrid>
              <a:tr h="432050">
                <a:tc>
                  <a:txBody>
                    <a:bodyPr/>
                    <a:lstStyle/>
                    <a:p>
                      <a:pPr marL="0" marR="0" lvl="0" indent="0" algn="l" rtl="0">
                        <a:lnSpc>
                          <a:spcPct val="100000"/>
                        </a:lnSpc>
                        <a:spcBef>
                          <a:spcPts val="0"/>
                        </a:spcBef>
                        <a:spcAft>
                          <a:spcPts val="0"/>
                        </a:spcAft>
                        <a:buNone/>
                      </a:pPr>
                      <a:r>
                        <a:rPr lang="en-IE" sz="2000" b="1" u="none" strike="noStrike" cap="none">
                          <a:solidFill>
                            <a:schemeClr val="dk1"/>
                          </a:solidFill>
                        </a:rPr>
                        <a:t>Word</a:t>
                      </a:r>
                      <a:endParaRPr sz="2000" b="1"/>
                    </a:p>
                  </a:txBody>
                  <a:tcPr marL="91450" marR="91450" marT="45725" marB="45725"/>
                </a:tc>
                <a:tc>
                  <a:txBody>
                    <a:bodyPr/>
                    <a:lstStyle/>
                    <a:p>
                      <a:pPr marL="0" marR="0" lvl="0" indent="0" algn="l" rtl="0">
                        <a:lnSpc>
                          <a:spcPct val="100000"/>
                        </a:lnSpc>
                        <a:spcBef>
                          <a:spcPts val="0"/>
                        </a:spcBef>
                        <a:spcAft>
                          <a:spcPts val="0"/>
                        </a:spcAft>
                        <a:buNone/>
                      </a:pPr>
                      <a:r>
                        <a:rPr lang="en-IE" sz="2000" b="1" u="none" strike="noStrike" cap="none">
                          <a:solidFill>
                            <a:schemeClr val="dk1"/>
                          </a:solidFill>
                        </a:rPr>
                        <a:t>Sense</a:t>
                      </a:r>
                      <a:endParaRPr sz="2000" b="1"/>
                    </a:p>
                  </a:txBody>
                  <a:tcPr marL="91450" marR="91450" marT="45725" marB="45725"/>
                </a:tc>
                <a:tc>
                  <a:txBody>
                    <a:bodyPr/>
                    <a:lstStyle/>
                    <a:p>
                      <a:pPr marL="0" marR="0" lvl="0" indent="0" algn="l" rtl="0">
                        <a:lnSpc>
                          <a:spcPct val="100000"/>
                        </a:lnSpc>
                        <a:spcBef>
                          <a:spcPts val="0"/>
                        </a:spcBef>
                        <a:spcAft>
                          <a:spcPts val="0"/>
                        </a:spcAft>
                        <a:buNone/>
                      </a:pPr>
                      <a:r>
                        <a:rPr lang="en-IE" sz="2000" b="1" u="none" strike="noStrike" cap="none">
                          <a:solidFill>
                            <a:schemeClr val="dk1"/>
                          </a:solidFill>
                        </a:rPr>
                        <a:t>Signature</a:t>
                      </a:r>
                      <a:endParaRPr sz="2000" b="1"/>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None/>
                      </a:pPr>
                      <a:r>
                        <a:rPr lang="en-IE" sz="2000" b="1" i="1" u="none" strike="noStrike" cap="none">
                          <a:solidFill>
                            <a:schemeClr val="dk1"/>
                          </a:solidFill>
                        </a:rPr>
                        <a:t>table</a:t>
                      </a:r>
                      <a:endParaRPr sz="2000" b="1" i="1"/>
                    </a:p>
                  </a:txBody>
                  <a:tcPr marL="91450" marR="91450" marT="45725" marB="45725"/>
                </a:tc>
                <a:tc>
                  <a:txBody>
                    <a:bodyPr/>
                    <a:lstStyle/>
                    <a:p>
                      <a:pPr marL="0" marR="0" lvl="0" indent="0" algn="l" rtl="0">
                        <a:lnSpc>
                          <a:spcPct val="100000"/>
                        </a:lnSpc>
                        <a:spcBef>
                          <a:spcPts val="0"/>
                        </a:spcBef>
                        <a:spcAft>
                          <a:spcPts val="0"/>
                        </a:spcAft>
                        <a:buNone/>
                      </a:pPr>
                      <a:r>
                        <a:rPr lang="en-IE" sz="2000" b="1" u="none" strike="noStrike" cap="none">
                          <a:solidFill>
                            <a:schemeClr val="dk1"/>
                          </a:solidFill>
                        </a:rPr>
                        <a:t>#1</a:t>
                      </a:r>
                      <a:endParaRPr sz="2000" b="1"/>
                    </a:p>
                  </a:txBody>
                  <a:tcPr marL="91450" marR="91450" marT="45725" marB="45725"/>
                </a:tc>
                <a:tc>
                  <a:txBody>
                    <a:bodyPr/>
                    <a:lstStyle/>
                    <a:p>
                      <a:pPr marL="0" marR="0" lvl="1" indent="0" algn="l" rtl="0">
                        <a:lnSpc>
                          <a:spcPct val="100000"/>
                        </a:lnSpc>
                        <a:spcBef>
                          <a:spcPts val="0"/>
                        </a:spcBef>
                        <a:spcAft>
                          <a:spcPts val="0"/>
                        </a:spcAft>
                        <a:buClr>
                          <a:schemeClr val="dk1"/>
                        </a:buClr>
                        <a:buSzPts val="1800"/>
                        <a:buFont typeface="Arial"/>
                        <a:buNone/>
                      </a:pPr>
                      <a:r>
                        <a:rPr lang="en-IE" sz="2000" i="1" u="none" strike="noStrike" cap="none">
                          <a:solidFill>
                            <a:schemeClr val="dk1"/>
                          </a:solidFill>
                        </a:rPr>
                        <a:t>add additional </a:t>
                      </a:r>
                      <a:r>
                        <a:rPr lang="en-IE" sz="2000" i="1" u="sng" strike="noStrike" cap="none">
                          <a:solidFill>
                            <a:schemeClr val="dk1"/>
                          </a:solidFill>
                        </a:rPr>
                        <a:t>columns</a:t>
                      </a:r>
                      <a:r>
                        <a:rPr lang="en-IE" sz="2000" i="1" u="none" strike="noStrike" cap="none">
                          <a:solidFill>
                            <a:schemeClr val="dk1"/>
                          </a:solidFill>
                        </a:rPr>
                        <a:t> </a:t>
                      </a:r>
                      <a:r>
                        <a:rPr lang="en-IE" sz="2000" i="1" u="sng" strike="noStrike" cap="none">
                          <a:solidFill>
                            <a:schemeClr val="dk1"/>
                          </a:solidFill>
                        </a:rPr>
                        <a:t>divide</a:t>
                      </a:r>
                      <a:r>
                        <a:rPr lang="en-IE" sz="2000" i="1" u="none" strike="noStrike" cap="none">
                          <a:solidFill>
                            <a:schemeClr val="dk1"/>
                          </a:solidFill>
                        </a:rPr>
                        <a:t> drag field insertion point rows see</a:t>
                      </a:r>
                      <a:endParaRPr sz="2000"/>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None/>
                      </a:pPr>
                      <a:endParaRPr sz="2000"/>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Arial"/>
                        <a:buNone/>
                      </a:pPr>
                      <a:r>
                        <a:rPr lang="en-IE" sz="2000" u="none" strike="noStrike" cap="none">
                          <a:solidFill>
                            <a:schemeClr val="dk1"/>
                          </a:solidFill>
                        </a:rPr>
                        <a:t>#2</a:t>
                      </a:r>
                      <a:endParaRPr sz="2000"/>
                    </a:p>
                  </a:txBody>
                  <a:tcPr marL="91450" marR="91450" marT="45725" marB="45725"/>
                </a:tc>
                <a:tc>
                  <a:txBody>
                    <a:bodyPr/>
                    <a:lstStyle/>
                    <a:p>
                      <a:pPr marL="0" marR="0" lvl="1" indent="0" algn="l" rtl="0">
                        <a:lnSpc>
                          <a:spcPct val="100000"/>
                        </a:lnSpc>
                        <a:spcBef>
                          <a:spcPts val="0"/>
                        </a:spcBef>
                        <a:spcAft>
                          <a:spcPts val="0"/>
                        </a:spcAft>
                        <a:buClr>
                          <a:schemeClr val="dk1"/>
                        </a:buClr>
                        <a:buSzPts val="1800"/>
                        <a:buFont typeface="Arial"/>
                        <a:buNone/>
                      </a:pPr>
                      <a:r>
                        <a:rPr lang="en-IE" sz="2000" i="1" u="none" strike="noStrike" cap="none">
                          <a:solidFill>
                            <a:schemeClr val="dk1"/>
                          </a:solidFill>
                        </a:rPr>
                        <a:t>beautiful centre chairs crafted dining highest home mantelpiece premium quality solid stage </a:t>
                      </a:r>
                      <a:r>
                        <a:rPr lang="en-IE" sz="2000" b="0" i="1" u="none" strike="noStrike" cap="none">
                          <a:solidFill>
                            <a:schemeClr val="dk1"/>
                          </a:solidFill>
                          <a:latin typeface="Arial"/>
                          <a:ea typeface="Arial"/>
                          <a:cs typeface="Arial"/>
                          <a:sym typeface="Arial"/>
                        </a:rPr>
                        <a:t>sturdy </a:t>
                      </a:r>
                      <a:r>
                        <a:rPr lang="en-IE" sz="2000" i="1" u="none" strike="noStrike" cap="none">
                          <a:solidFill>
                            <a:schemeClr val="dk1"/>
                          </a:solidFill>
                        </a:rPr>
                        <a:t>vases wood</a:t>
                      </a:r>
                      <a:endParaRPr sz="2000"/>
                    </a:p>
                  </a:txBody>
                  <a:tcPr marL="91450" marR="91450" marT="45725" marB="45725"/>
                </a:tc>
                <a:extLst>
                  <a:ext uri="{0D108BD9-81ED-4DB2-BD59-A6C34878D82A}">
                    <a16:rowId xmlns:a16="http://schemas.microsoft.com/office/drawing/2014/main" val="10002"/>
                  </a:ext>
                </a:extLst>
              </a:tr>
            </a:tbl>
          </a:graphicData>
        </a:graphic>
      </p:graphicFrame>
      <p:sp>
        <p:nvSpPr>
          <p:cNvPr id="654" name="Google Shape;654;p47"/>
          <p:cNvSpPr txBox="1"/>
          <p:nvPr/>
        </p:nvSpPr>
        <p:spPr>
          <a:xfrm>
            <a:off x="838200" y="1484784"/>
            <a:ext cx="10515600" cy="79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600"/>
              </a:spcAft>
              <a:buClr>
                <a:srgbClr val="3F3F3F"/>
              </a:buClr>
              <a:buSzPts val="2800"/>
              <a:buFont typeface="Arial"/>
              <a:buNone/>
            </a:pPr>
            <a:r>
              <a:rPr lang="en-IE" sz="2000" b="0" i="1" u="none" strike="noStrike" cap="none">
                <a:solidFill>
                  <a:schemeClr val="dk1"/>
                </a:solidFill>
                <a:latin typeface="Calibri"/>
                <a:ea typeface="Calibri"/>
                <a:cs typeface="Calibri"/>
                <a:sym typeface="Calibri"/>
              </a:rPr>
              <a:t>The toolbar includes a basic </a:t>
            </a:r>
            <a:r>
              <a:rPr lang="en-IE" sz="2000" b="1" i="1" u="none" strike="noStrike" cap="none">
                <a:solidFill>
                  <a:schemeClr val="dk1"/>
                </a:solidFill>
                <a:latin typeface="Calibri"/>
                <a:ea typeface="Calibri"/>
                <a:cs typeface="Calibri"/>
                <a:sym typeface="Calibri"/>
              </a:rPr>
              <a:t>table</a:t>
            </a:r>
            <a:r>
              <a:rPr lang="en-IE" sz="2000" b="0" i="1" u="none" strike="noStrike" cap="none">
                <a:solidFill>
                  <a:schemeClr val="dk1"/>
                </a:solidFill>
                <a:latin typeface="Calibri"/>
                <a:ea typeface="Calibri"/>
                <a:cs typeface="Calibri"/>
                <a:sym typeface="Calibri"/>
              </a:rPr>
              <a:t> drawing feature that lets you </a:t>
            </a:r>
            <a:r>
              <a:rPr lang="en-IE" sz="2000" b="0" i="1" u="sng" strike="noStrike" cap="none">
                <a:solidFill>
                  <a:schemeClr val="dk1"/>
                </a:solidFill>
                <a:latin typeface="Calibri"/>
                <a:ea typeface="Calibri"/>
                <a:cs typeface="Calibri"/>
                <a:sym typeface="Calibri"/>
              </a:rPr>
              <a:t>divide</a:t>
            </a:r>
            <a:r>
              <a:rPr lang="en-IE" sz="2000" b="0" i="1" u="none" strike="noStrike" cap="none">
                <a:solidFill>
                  <a:schemeClr val="dk1"/>
                </a:solidFill>
                <a:latin typeface="Calibri"/>
                <a:ea typeface="Calibri"/>
                <a:cs typeface="Calibri"/>
                <a:sym typeface="Calibri"/>
              </a:rPr>
              <a:t> the canvas into rows and </a:t>
            </a:r>
            <a:r>
              <a:rPr lang="en-IE" sz="2000" b="0" i="1" u="sng" strike="noStrike" cap="none">
                <a:solidFill>
                  <a:schemeClr val="dk1"/>
                </a:solidFill>
                <a:latin typeface="Calibri"/>
                <a:ea typeface="Calibri"/>
                <a:cs typeface="Calibri"/>
                <a:sym typeface="Calibri"/>
              </a:rPr>
              <a:t>columns</a:t>
            </a:r>
            <a:r>
              <a:rPr lang="en-IE" sz="2000" b="0" i="1" u="none" strike="noStrike" cap="none">
                <a:solidFill>
                  <a:schemeClr val="dk1"/>
                </a:solidFill>
                <a:latin typeface="Calibri"/>
                <a:ea typeface="Calibri"/>
                <a:cs typeface="Calibri"/>
                <a:sym typeface="Calibri"/>
              </a:rPr>
              <a:t> that you can use to organize your text. </a:t>
            </a:r>
            <a:endParaRPr/>
          </a:p>
        </p:txBody>
      </p:sp>
    </p:spTree>
    <p:extLst>
      <p:ext uri="{BB962C8B-B14F-4D97-AF65-F5344CB8AC3E}">
        <p14:creationId xmlns:p14="http://schemas.microsoft.com/office/powerpoint/2010/main" val="2254742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48"/>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WSD - Vector Space Model</a:t>
            </a:r>
            <a:endParaRPr/>
          </a:p>
        </p:txBody>
      </p:sp>
      <p:sp>
        <p:nvSpPr>
          <p:cNvPr id="660" name="Google Shape;660;p48"/>
          <p:cNvSpPr txBox="1"/>
          <p:nvPr/>
        </p:nvSpPr>
        <p:spPr>
          <a:xfrm>
            <a:off x="838200" y="1484775"/>
            <a:ext cx="10515600" cy="4314600"/>
          </a:xfrm>
          <a:prstGeom prst="rect">
            <a:avLst/>
          </a:prstGeom>
          <a:noFill/>
          <a:ln>
            <a:noFill/>
          </a:ln>
        </p:spPr>
        <p:txBody>
          <a:bodyPr spcFirstLastPara="1" wrap="square" lIns="91425" tIns="91425" rIns="91425" bIns="91425" anchor="t" anchorCtr="0">
            <a:noAutofit/>
          </a:bodyPr>
          <a:lstStyle/>
          <a:p>
            <a:pPr marL="0" lvl="1" indent="0" algn="l" rtl="0">
              <a:spcBef>
                <a:spcPts val="0"/>
              </a:spcBef>
              <a:spcAft>
                <a:spcPts val="0"/>
              </a:spcAft>
              <a:buClr>
                <a:schemeClr val="dk1"/>
              </a:buClr>
              <a:buSzPts val="1800"/>
              <a:buFont typeface="Arial"/>
              <a:buNone/>
            </a:pPr>
            <a:r>
              <a:rPr lang="en-IE" sz="2000">
                <a:solidFill>
                  <a:schemeClr val="dk1"/>
                </a:solidFill>
              </a:rPr>
              <a:t>WSD target:</a:t>
            </a:r>
            <a:endParaRPr sz="2000">
              <a:solidFill>
                <a:schemeClr val="dk1"/>
              </a:solidFill>
            </a:endParaRPr>
          </a:p>
          <a:p>
            <a:pPr marL="0" lvl="1" indent="457200" algn="l" rtl="0">
              <a:spcBef>
                <a:spcPts val="1000"/>
              </a:spcBef>
              <a:spcAft>
                <a:spcPts val="0"/>
              </a:spcAft>
              <a:buClr>
                <a:schemeClr val="dk1"/>
              </a:buClr>
              <a:buSzPts val="1800"/>
              <a:buFont typeface="Arial"/>
              <a:buNone/>
            </a:pPr>
            <a:r>
              <a:rPr lang="en-IE" sz="2000" i="1">
                <a:solidFill>
                  <a:schemeClr val="dk1"/>
                </a:solidFill>
              </a:rPr>
              <a:t>To add columns and rows, drag the field to the </a:t>
            </a:r>
            <a:r>
              <a:rPr lang="en-IE" sz="2000" b="1" i="1">
                <a:solidFill>
                  <a:schemeClr val="dk1"/>
                </a:solidFill>
              </a:rPr>
              <a:t>table</a:t>
            </a:r>
            <a:r>
              <a:rPr lang="en-IE" sz="2000" i="1">
                <a:solidFill>
                  <a:schemeClr val="dk1"/>
                </a:solidFill>
              </a:rPr>
              <a:t> until you see an insertion point.</a:t>
            </a:r>
            <a:endParaRPr sz="2000" i="1">
              <a:solidFill>
                <a:schemeClr val="dk1"/>
              </a:solidFill>
            </a:endParaRPr>
          </a:p>
          <a:p>
            <a:pPr marL="0" lvl="1" indent="0" algn="l" rtl="0">
              <a:spcBef>
                <a:spcPts val="1000"/>
              </a:spcBef>
              <a:spcAft>
                <a:spcPts val="0"/>
              </a:spcAft>
              <a:buClr>
                <a:schemeClr val="dk1"/>
              </a:buClr>
              <a:buSzPts val="1800"/>
              <a:buFont typeface="Arial"/>
              <a:buNone/>
            </a:pPr>
            <a:r>
              <a:rPr lang="en-IE" sz="2000">
                <a:solidFill>
                  <a:schemeClr val="dk1"/>
                </a:solidFill>
              </a:rPr>
              <a:t>Corpus data for senses:</a:t>
            </a:r>
            <a:endParaRPr sz="2000">
              <a:solidFill>
                <a:schemeClr val="dk1"/>
              </a:solidFill>
            </a:endParaRPr>
          </a:p>
          <a:p>
            <a:pPr marL="0" lvl="0" indent="457200" algn="l" rtl="0">
              <a:spcBef>
                <a:spcPts val="1000"/>
              </a:spcBef>
              <a:spcAft>
                <a:spcPts val="0"/>
              </a:spcAft>
              <a:buClr>
                <a:schemeClr val="dk1"/>
              </a:buClr>
              <a:buFont typeface="Arial"/>
              <a:buNone/>
            </a:pPr>
            <a:r>
              <a:rPr lang="en-IE" sz="2000" i="1">
                <a:solidFill>
                  <a:schemeClr val="dk1"/>
                </a:solidFill>
              </a:rPr>
              <a:t>In addition to rows, you can also divide a </a:t>
            </a:r>
            <a:r>
              <a:rPr lang="en-IE" sz="2000" b="1" i="1">
                <a:solidFill>
                  <a:schemeClr val="dk1"/>
                </a:solidFill>
              </a:rPr>
              <a:t>table#1</a:t>
            </a:r>
            <a:r>
              <a:rPr lang="en-IE" sz="2000" i="1">
                <a:solidFill>
                  <a:schemeClr val="dk1"/>
                </a:solidFill>
              </a:rPr>
              <a:t> into columns. </a:t>
            </a:r>
            <a:endParaRPr sz="2000" i="1">
              <a:solidFill>
                <a:schemeClr val="dk1"/>
              </a:solidFill>
            </a:endParaRPr>
          </a:p>
          <a:p>
            <a:pPr marL="0" lvl="0" indent="457200" algn="l" rtl="0">
              <a:spcBef>
                <a:spcPts val="1000"/>
              </a:spcBef>
              <a:spcAft>
                <a:spcPts val="0"/>
              </a:spcAft>
              <a:buClr>
                <a:schemeClr val="dk1"/>
              </a:buClr>
              <a:buSzPts val="1100"/>
              <a:buFont typeface="Arial"/>
              <a:buNone/>
            </a:pPr>
            <a:r>
              <a:rPr lang="en-IE" sz="2000" i="1">
                <a:solidFill>
                  <a:schemeClr val="dk1"/>
                </a:solidFill>
              </a:rPr>
              <a:t>This </a:t>
            </a:r>
            <a:r>
              <a:rPr lang="en-IE" sz="2000" b="1" i="1">
                <a:solidFill>
                  <a:schemeClr val="dk1"/>
                </a:solidFill>
              </a:rPr>
              <a:t>table#2</a:t>
            </a:r>
            <a:r>
              <a:rPr lang="en-IE" sz="2000" i="1">
                <a:solidFill>
                  <a:schemeClr val="dk1"/>
                </a:solidFill>
              </a:rPr>
              <a:t> is of the highest quality, crafted from solid wood.</a:t>
            </a:r>
            <a:endParaRPr sz="2000" i="1">
              <a:solidFill>
                <a:schemeClr val="dk1"/>
              </a:solidFill>
            </a:endParaRPr>
          </a:p>
          <a:p>
            <a:pPr marL="0" lvl="0" indent="0" algn="l" rtl="0">
              <a:spcBef>
                <a:spcPts val="1000"/>
              </a:spcBef>
              <a:spcAft>
                <a:spcPts val="0"/>
              </a:spcAft>
              <a:buClr>
                <a:schemeClr val="dk1"/>
              </a:buClr>
              <a:buSzPts val="1100"/>
              <a:buFont typeface="Arial"/>
              <a:buNone/>
            </a:pPr>
            <a:r>
              <a:rPr lang="en-IE" sz="2000">
                <a:solidFill>
                  <a:schemeClr val="dk1"/>
                </a:solidFill>
              </a:rPr>
              <a:t>Vocabulary (nouns in WSD target and corpus data):</a:t>
            </a:r>
            <a:endParaRPr sz="2000">
              <a:solidFill>
                <a:schemeClr val="dk1"/>
              </a:solidFill>
            </a:endParaRPr>
          </a:p>
          <a:p>
            <a:pPr marL="0" lvl="0" indent="0" algn="l" rtl="0">
              <a:spcBef>
                <a:spcPts val="1000"/>
              </a:spcBef>
              <a:spcAft>
                <a:spcPts val="0"/>
              </a:spcAft>
              <a:buClr>
                <a:schemeClr val="dk1"/>
              </a:buClr>
              <a:buSzPts val="1100"/>
              <a:buFont typeface="Arial"/>
              <a:buNone/>
            </a:pPr>
            <a:r>
              <a:rPr lang="en-IE" sz="2000">
                <a:solidFill>
                  <a:schemeClr val="dk1"/>
                </a:solidFill>
              </a:rPr>
              <a:t>	</a:t>
            </a:r>
            <a:r>
              <a:rPr lang="en-IE" sz="2000" b="1" i="1">
                <a:solidFill>
                  <a:schemeClr val="dk1"/>
                </a:solidFill>
              </a:rPr>
              <a:t>[columns, rows, field, point, quality, wood]</a:t>
            </a:r>
            <a:endParaRPr sz="2000" b="1" i="1">
              <a:solidFill>
                <a:schemeClr val="dk1"/>
              </a:solidFill>
            </a:endParaRPr>
          </a:p>
          <a:p>
            <a:pPr marL="0" lvl="0" indent="0" algn="l" rtl="0">
              <a:spcBef>
                <a:spcPts val="1000"/>
              </a:spcBef>
              <a:spcAft>
                <a:spcPts val="0"/>
              </a:spcAft>
              <a:buClr>
                <a:schemeClr val="dk1"/>
              </a:buClr>
              <a:buSzPts val="1100"/>
              <a:buFont typeface="Arial"/>
              <a:buNone/>
            </a:pPr>
            <a:r>
              <a:rPr lang="en-IE" sz="2000">
                <a:solidFill>
                  <a:schemeClr val="dk1"/>
                </a:solidFill>
              </a:rPr>
              <a:t>Vectors (binary):</a:t>
            </a:r>
            <a:endParaRPr sz="2000">
              <a:solidFill>
                <a:schemeClr val="dk1"/>
              </a:solidFill>
            </a:endParaRPr>
          </a:p>
          <a:p>
            <a:pPr marL="0" lvl="0" indent="0" algn="l" rtl="0">
              <a:spcBef>
                <a:spcPts val="1000"/>
              </a:spcBef>
              <a:spcAft>
                <a:spcPts val="0"/>
              </a:spcAft>
              <a:buClr>
                <a:schemeClr val="dk1"/>
              </a:buClr>
              <a:buSzPts val="1100"/>
              <a:buFont typeface="Arial"/>
              <a:buNone/>
            </a:pPr>
            <a:r>
              <a:rPr lang="en-IE" sz="2000">
                <a:solidFill>
                  <a:schemeClr val="dk1"/>
                </a:solidFill>
              </a:rPr>
              <a:t>	</a:t>
            </a:r>
            <a:r>
              <a:rPr lang="en-IE" sz="2000" b="1" i="1">
                <a:solidFill>
                  <a:schemeClr val="dk1"/>
                </a:solidFill>
              </a:rPr>
              <a:t>table	[1,1,1,1,0,0]			table#1		[1,1,0,0,0,0]</a:t>
            </a:r>
            <a:endParaRPr sz="2000" b="1" i="1">
              <a:solidFill>
                <a:schemeClr val="dk1"/>
              </a:solidFill>
            </a:endParaRPr>
          </a:p>
          <a:p>
            <a:pPr marL="0" lvl="1" indent="0" algn="l" rtl="0">
              <a:spcBef>
                <a:spcPts val="1000"/>
              </a:spcBef>
              <a:spcAft>
                <a:spcPts val="1000"/>
              </a:spcAft>
              <a:buClr>
                <a:schemeClr val="dk1"/>
              </a:buClr>
              <a:buSzPts val="1800"/>
              <a:buFont typeface="Arial"/>
              <a:buNone/>
            </a:pPr>
            <a:r>
              <a:rPr lang="en-IE" sz="2000" b="1" i="1">
                <a:solidFill>
                  <a:schemeClr val="dk1"/>
                </a:solidFill>
              </a:rPr>
              <a:t>								table#2		[0,0,0,0,1,1]</a:t>
            </a:r>
            <a:endParaRPr sz="2000" b="1" i="1">
              <a:solidFill>
                <a:schemeClr val="dk1"/>
              </a:solidFill>
            </a:endParaRPr>
          </a:p>
        </p:txBody>
      </p:sp>
    </p:spTree>
    <p:extLst>
      <p:ext uri="{BB962C8B-B14F-4D97-AF65-F5344CB8AC3E}">
        <p14:creationId xmlns:p14="http://schemas.microsoft.com/office/powerpoint/2010/main" val="37411786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4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75114A"/>
              </a:buClr>
              <a:buSzPts val="4400"/>
              <a:buFont typeface="Calibri"/>
              <a:buNone/>
            </a:pPr>
            <a:r>
              <a:rPr lang="en-IE"/>
              <a:t>WSD - Vector Space Visualization</a:t>
            </a:r>
            <a:endParaRPr/>
          </a:p>
          <a:p>
            <a:pPr marL="0" marR="0" lvl="0" indent="0" algn="l" rtl="0">
              <a:lnSpc>
                <a:spcPct val="90000"/>
              </a:lnSpc>
              <a:spcBef>
                <a:spcPts val="0"/>
              </a:spcBef>
              <a:spcAft>
                <a:spcPts val="0"/>
              </a:spcAft>
              <a:buClr>
                <a:srgbClr val="75114A"/>
              </a:buClr>
              <a:buSzPts val="4400"/>
              <a:buFont typeface="Calibri"/>
              <a:buNone/>
            </a:pPr>
            <a:endParaRPr/>
          </a:p>
        </p:txBody>
      </p:sp>
      <p:cxnSp>
        <p:nvCxnSpPr>
          <p:cNvPr id="666" name="Google Shape;666;p49"/>
          <p:cNvCxnSpPr/>
          <p:nvPr/>
        </p:nvCxnSpPr>
        <p:spPr>
          <a:xfrm rot="10800000" flipH="1">
            <a:off x="1984058" y="5252404"/>
            <a:ext cx="3994200" cy="19500"/>
          </a:xfrm>
          <a:prstGeom prst="straightConnector1">
            <a:avLst/>
          </a:prstGeom>
          <a:noFill/>
          <a:ln w="31750" cap="flat" cmpd="sng">
            <a:solidFill>
              <a:srgbClr val="000000"/>
            </a:solidFill>
            <a:prstDash val="solid"/>
            <a:round/>
            <a:headEnd type="none" w="sm" len="sm"/>
            <a:tailEnd type="none" w="med" len="med"/>
          </a:ln>
        </p:spPr>
      </p:cxnSp>
      <p:cxnSp>
        <p:nvCxnSpPr>
          <p:cNvPr id="667" name="Google Shape;667;p49"/>
          <p:cNvCxnSpPr/>
          <p:nvPr/>
        </p:nvCxnSpPr>
        <p:spPr>
          <a:xfrm rot="10800000" flipH="1">
            <a:off x="1984058" y="2006704"/>
            <a:ext cx="2700" cy="3265200"/>
          </a:xfrm>
          <a:prstGeom prst="straightConnector1">
            <a:avLst/>
          </a:prstGeom>
          <a:noFill/>
          <a:ln w="31750" cap="flat" cmpd="sng">
            <a:solidFill>
              <a:srgbClr val="000000"/>
            </a:solidFill>
            <a:prstDash val="solid"/>
            <a:round/>
            <a:headEnd type="none" w="sm" len="sm"/>
            <a:tailEnd type="none" w="med" len="med"/>
          </a:ln>
        </p:spPr>
      </p:cxnSp>
      <p:cxnSp>
        <p:nvCxnSpPr>
          <p:cNvPr id="668" name="Google Shape;668;p49"/>
          <p:cNvCxnSpPr>
            <a:endCxn id="669" idx="2"/>
          </p:cNvCxnSpPr>
          <p:nvPr/>
        </p:nvCxnSpPr>
        <p:spPr>
          <a:xfrm rot="10800000" flipH="1">
            <a:off x="1996338" y="3429011"/>
            <a:ext cx="1517400" cy="1817100"/>
          </a:xfrm>
          <a:prstGeom prst="straightConnector1">
            <a:avLst/>
          </a:prstGeom>
          <a:noFill/>
          <a:ln w="31750" cap="flat" cmpd="sng">
            <a:solidFill>
              <a:srgbClr val="7F7F7F"/>
            </a:solidFill>
            <a:prstDash val="solid"/>
            <a:round/>
            <a:headEnd type="none" w="sm" len="sm"/>
            <a:tailEnd type="stealth" w="med" len="med"/>
          </a:ln>
        </p:spPr>
      </p:cxnSp>
      <p:sp>
        <p:nvSpPr>
          <p:cNvPr id="670" name="Google Shape;670;p49"/>
          <p:cNvSpPr txBox="1"/>
          <p:nvPr/>
        </p:nvSpPr>
        <p:spPr>
          <a:xfrm>
            <a:off x="3555700" y="3302050"/>
            <a:ext cx="685500" cy="339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350" b="1" i="1" u="none" strike="noStrike" cap="none">
                <a:solidFill>
                  <a:srgbClr val="000000"/>
                </a:solidFill>
                <a:latin typeface="Arial"/>
                <a:ea typeface="Arial"/>
                <a:cs typeface="Arial"/>
                <a:sym typeface="Arial"/>
              </a:rPr>
              <a:t>table</a:t>
            </a:r>
            <a:endParaRPr/>
          </a:p>
        </p:txBody>
      </p:sp>
      <p:cxnSp>
        <p:nvCxnSpPr>
          <p:cNvPr id="671" name="Google Shape;671;p49"/>
          <p:cNvCxnSpPr>
            <a:endCxn id="669" idx="1"/>
          </p:cNvCxnSpPr>
          <p:nvPr/>
        </p:nvCxnSpPr>
        <p:spPr>
          <a:xfrm rot="10800000" flipH="1">
            <a:off x="1983888" y="3222761"/>
            <a:ext cx="954900" cy="2049300"/>
          </a:xfrm>
          <a:prstGeom prst="straightConnector1">
            <a:avLst/>
          </a:prstGeom>
          <a:noFill/>
          <a:ln w="31750" cap="flat" cmpd="sng">
            <a:solidFill>
              <a:srgbClr val="7F7F7F"/>
            </a:solidFill>
            <a:prstDash val="solid"/>
            <a:round/>
            <a:headEnd type="none" w="sm" len="sm"/>
            <a:tailEnd type="stealth" w="med" len="med"/>
          </a:ln>
        </p:spPr>
      </p:cxnSp>
      <p:sp>
        <p:nvSpPr>
          <p:cNvPr id="669" name="Google Shape;669;p49"/>
          <p:cNvSpPr txBox="1"/>
          <p:nvPr/>
        </p:nvSpPr>
        <p:spPr>
          <a:xfrm>
            <a:off x="2938788" y="3016511"/>
            <a:ext cx="1149900" cy="412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350" b="1" i="1" u="none" strike="noStrike" cap="none">
                <a:solidFill>
                  <a:srgbClr val="000000"/>
                </a:solidFill>
                <a:latin typeface="Arial"/>
                <a:ea typeface="Arial"/>
                <a:cs typeface="Arial"/>
                <a:sym typeface="Arial"/>
              </a:rPr>
              <a:t>table#1</a:t>
            </a:r>
            <a:endParaRPr/>
          </a:p>
        </p:txBody>
      </p:sp>
      <p:cxnSp>
        <p:nvCxnSpPr>
          <p:cNvPr id="672" name="Google Shape;672;p49"/>
          <p:cNvCxnSpPr>
            <a:endCxn id="673" idx="2"/>
          </p:cNvCxnSpPr>
          <p:nvPr/>
        </p:nvCxnSpPr>
        <p:spPr>
          <a:xfrm rot="10800000" flipH="1">
            <a:off x="1996288" y="3998011"/>
            <a:ext cx="2667300" cy="1232400"/>
          </a:xfrm>
          <a:prstGeom prst="straightConnector1">
            <a:avLst/>
          </a:prstGeom>
          <a:noFill/>
          <a:ln w="31750" cap="flat" cmpd="sng">
            <a:solidFill>
              <a:srgbClr val="7F7F7F"/>
            </a:solidFill>
            <a:prstDash val="solid"/>
            <a:round/>
            <a:headEnd type="none" w="sm" len="sm"/>
            <a:tailEnd type="stealth" w="med" len="med"/>
          </a:ln>
        </p:spPr>
      </p:cxnSp>
      <p:sp>
        <p:nvSpPr>
          <p:cNvPr id="673" name="Google Shape;673;p49"/>
          <p:cNvSpPr txBox="1"/>
          <p:nvPr/>
        </p:nvSpPr>
        <p:spPr>
          <a:xfrm>
            <a:off x="4088638" y="3585511"/>
            <a:ext cx="1149900" cy="412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350" b="1" i="1" u="none" strike="noStrike" cap="none">
                <a:solidFill>
                  <a:srgbClr val="000000"/>
                </a:solidFill>
                <a:latin typeface="Arial"/>
                <a:ea typeface="Arial"/>
                <a:cs typeface="Arial"/>
                <a:sym typeface="Arial"/>
              </a:rPr>
              <a:t>table#</a:t>
            </a:r>
            <a:r>
              <a:rPr lang="en-IE" sz="1350" b="1" i="1"/>
              <a:t>2</a:t>
            </a:r>
            <a:endParaRPr/>
          </a:p>
        </p:txBody>
      </p:sp>
    </p:spTree>
    <p:extLst>
      <p:ext uri="{BB962C8B-B14F-4D97-AF65-F5344CB8AC3E}">
        <p14:creationId xmlns:p14="http://schemas.microsoft.com/office/powerpoint/2010/main" val="791825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50"/>
          <p:cNvSpPr txBox="1">
            <a:spLocks noGrp="1"/>
          </p:cNvSpPr>
          <p:nvPr>
            <p:ph type="title"/>
          </p:nvPr>
        </p:nvSpPr>
        <p:spPr>
          <a:xfrm>
            <a:off x="838200" y="365125"/>
            <a:ext cx="10515600" cy="13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a:t>WSD Training </a:t>
            </a:r>
            <a:endParaRPr/>
          </a:p>
        </p:txBody>
      </p:sp>
      <p:sp>
        <p:nvSpPr>
          <p:cNvPr id="680" name="Google Shape;680;p50"/>
          <p:cNvSpPr txBox="1">
            <a:spLocks noGrp="1"/>
          </p:cNvSpPr>
          <p:nvPr>
            <p:ph type="body" idx="1"/>
          </p:nvPr>
        </p:nvSpPr>
        <p:spPr>
          <a:xfrm>
            <a:off x="838200" y="1342500"/>
            <a:ext cx="11095200" cy="44847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IE">
                <a:solidFill>
                  <a:srgbClr val="000000"/>
                </a:solidFill>
              </a:rPr>
              <a:t>Supervised </a:t>
            </a:r>
            <a:endParaRPr>
              <a:solidFill>
                <a:srgbClr val="000000"/>
              </a:solidFill>
            </a:endParaRPr>
          </a:p>
          <a:p>
            <a:pPr marL="457200" lvl="0" indent="0" algn="l" rtl="0">
              <a:spcBef>
                <a:spcPts val="1000"/>
              </a:spcBef>
              <a:spcAft>
                <a:spcPts val="0"/>
              </a:spcAft>
              <a:buNone/>
            </a:pPr>
            <a:r>
              <a:rPr lang="en-IE" sz="2400">
                <a:solidFill>
                  <a:srgbClr val="000000"/>
                </a:solidFill>
              </a:rPr>
              <a:t>WordNet glosses</a:t>
            </a:r>
            <a:endParaRPr sz="2400">
              <a:solidFill>
                <a:srgbClr val="000000"/>
              </a:solidFill>
            </a:endParaRPr>
          </a:p>
          <a:p>
            <a:pPr marL="457200" lvl="0" indent="0" algn="l" rtl="0">
              <a:spcBef>
                <a:spcPts val="1000"/>
              </a:spcBef>
              <a:spcAft>
                <a:spcPts val="0"/>
              </a:spcAft>
              <a:buNone/>
            </a:pPr>
            <a:r>
              <a:rPr lang="en-IE" sz="2400">
                <a:solidFill>
                  <a:srgbClr val="000000"/>
                </a:solidFill>
              </a:rPr>
              <a:t>Manual annotation of corpus data with word senses (see link below)</a:t>
            </a:r>
            <a:endParaRPr sz="2400">
              <a:solidFill>
                <a:srgbClr val="000000"/>
              </a:solidFill>
            </a:endParaRPr>
          </a:p>
          <a:p>
            <a:pPr marL="0" lvl="0" indent="0" algn="l" rtl="0">
              <a:spcBef>
                <a:spcPts val="1000"/>
              </a:spcBef>
              <a:spcAft>
                <a:spcPts val="0"/>
              </a:spcAft>
              <a:buNone/>
            </a:pPr>
            <a:r>
              <a:rPr lang="en-IE">
                <a:solidFill>
                  <a:srgbClr val="000000"/>
                </a:solidFill>
              </a:rPr>
              <a:t>Semi-supervised </a:t>
            </a:r>
            <a:endParaRPr>
              <a:solidFill>
                <a:srgbClr val="000000"/>
              </a:solidFill>
            </a:endParaRPr>
          </a:p>
          <a:p>
            <a:pPr marL="457200" lvl="0" indent="0" algn="l" rtl="0">
              <a:spcBef>
                <a:spcPts val="1000"/>
              </a:spcBef>
              <a:spcAft>
                <a:spcPts val="0"/>
              </a:spcAft>
              <a:buNone/>
            </a:pPr>
            <a:r>
              <a:rPr lang="en-IE" sz="2400">
                <a:solidFill>
                  <a:srgbClr val="000000"/>
                </a:solidFill>
              </a:rPr>
              <a:t>‘Distant supervision’ on Wikipedia categories</a:t>
            </a:r>
            <a:endParaRPr sz="2400">
              <a:solidFill>
                <a:srgbClr val="000000"/>
              </a:solidFill>
            </a:endParaRPr>
          </a:p>
          <a:p>
            <a:pPr marL="0" lvl="0" indent="0" algn="l" rtl="0">
              <a:spcBef>
                <a:spcPts val="1000"/>
              </a:spcBef>
              <a:spcAft>
                <a:spcPts val="0"/>
              </a:spcAft>
              <a:buNone/>
            </a:pPr>
            <a:r>
              <a:rPr lang="en-IE">
                <a:solidFill>
                  <a:srgbClr val="000000"/>
                </a:solidFill>
              </a:rPr>
              <a:t>Unsupervised</a:t>
            </a:r>
            <a:endParaRPr>
              <a:solidFill>
                <a:srgbClr val="000000"/>
              </a:solidFill>
            </a:endParaRPr>
          </a:p>
          <a:p>
            <a:pPr marL="457200" lvl="0" indent="0" algn="l" rtl="0">
              <a:spcBef>
                <a:spcPts val="1000"/>
              </a:spcBef>
              <a:spcAft>
                <a:spcPts val="0"/>
              </a:spcAft>
              <a:buNone/>
            </a:pPr>
            <a:r>
              <a:rPr lang="en-IE" sz="2400">
                <a:solidFill>
                  <a:schemeClr val="dk1"/>
                </a:solidFill>
              </a:rPr>
              <a:t>Graph-based WSD</a:t>
            </a:r>
            <a:endParaRPr sz="2400">
              <a:solidFill>
                <a:schemeClr val="dk1"/>
              </a:solidFill>
            </a:endParaRPr>
          </a:p>
          <a:p>
            <a:pPr marL="457200" lvl="0" indent="0" algn="l" rtl="0">
              <a:spcBef>
                <a:spcPts val="1000"/>
              </a:spcBef>
              <a:spcAft>
                <a:spcPts val="0"/>
              </a:spcAft>
              <a:buNone/>
            </a:pPr>
            <a:endParaRPr sz="2400">
              <a:solidFill>
                <a:srgbClr val="000000"/>
              </a:solidFill>
            </a:endParaRPr>
          </a:p>
        </p:txBody>
      </p:sp>
      <p:sp>
        <p:nvSpPr>
          <p:cNvPr id="681" name="Google Shape;681;p50"/>
          <p:cNvSpPr txBox="1"/>
          <p:nvPr/>
        </p:nvSpPr>
        <p:spPr>
          <a:xfrm>
            <a:off x="6823800" y="6133675"/>
            <a:ext cx="53682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E" u="sng">
                <a:solidFill>
                  <a:schemeClr val="hlink"/>
                </a:solidFill>
                <a:hlinkClick r:id="rId3"/>
              </a:rPr>
              <a:t>http://globalwordnet.org/resources/wordnet-annotated-corpora/</a:t>
            </a:r>
            <a:r>
              <a:rPr lang="en-IE"/>
              <a:t> </a:t>
            </a:r>
            <a:endParaRPr/>
          </a:p>
        </p:txBody>
      </p:sp>
    </p:spTree>
    <p:extLst>
      <p:ext uri="{BB962C8B-B14F-4D97-AF65-F5344CB8AC3E}">
        <p14:creationId xmlns:p14="http://schemas.microsoft.com/office/powerpoint/2010/main" val="45429806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5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Wikipedia </a:t>
            </a:r>
            <a:r>
              <a:rPr lang="en-IE"/>
              <a:t>Categories - </a:t>
            </a:r>
            <a:r>
              <a:rPr lang="en-IE" i="1"/>
              <a:t>table</a:t>
            </a:r>
            <a:endParaRPr i="1"/>
          </a:p>
        </p:txBody>
      </p:sp>
      <p:pic>
        <p:nvPicPr>
          <p:cNvPr id="687" name="Google Shape;687;p51"/>
          <p:cNvPicPr preferRelativeResize="0"/>
          <p:nvPr/>
        </p:nvPicPr>
        <p:blipFill rotWithShape="1">
          <a:blip r:embed="rId3">
            <a:alphaModFix/>
          </a:blip>
          <a:srcRect t="10846" r="1864" b="12712"/>
          <a:stretch/>
        </p:blipFill>
        <p:spPr>
          <a:xfrm>
            <a:off x="1481763" y="1407375"/>
            <a:ext cx="9228475" cy="4043250"/>
          </a:xfrm>
          <a:prstGeom prst="rect">
            <a:avLst/>
          </a:prstGeom>
          <a:noFill/>
          <a:ln>
            <a:noFill/>
          </a:ln>
        </p:spPr>
      </p:pic>
      <p:sp>
        <p:nvSpPr>
          <p:cNvPr id="688" name="Google Shape;688;p51"/>
          <p:cNvSpPr txBox="1"/>
          <p:nvPr/>
        </p:nvSpPr>
        <p:spPr>
          <a:xfrm>
            <a:off x="8943650" y="6058325"/>
            <a:ext cx="3248400" cy="38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E" u="sng">
                <a:solidFill>
                  <a:schemeClr val="hlink"/>
                </a:solidFill>
                <a:hlinkClick r:id="rId4"/>
              </a:rPr>
              <a:t>https://en.wikipedia.org/wiki/Table</a:t>
            </a:r>
            <a:r>
              <a:rPr lang="en-IE"/>
              <a:t> </a:t>
            </a:r>
            <a:endParaRPr/>
          </a:p>
        </p:txBody>
      </p:sp>
    </p:spTree>
    <p:extLst>
      <p:ext uri="{BB962C8B-B14F-4D97-AF65-F5344CB8AC3E}">
        <p14:creationId xmlns:p14="http://schemas.microsoft.com/office/powerpoint/2010/main" val="31938218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5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i="1"/>
              <a:t>table </a:t>
            </a:r>
            <a:r>
              <a:rPr lang="en-IE"/>
              <a:t>as</a:t>
            </a:r>
            <a:r>
              <a:rPr lang="en-IE" sz="4400" i="0" u="none" strike="noStrike" cap="none">
                <a:solidFill>
                  <a:srgbClr val="75114A"/>
                </a:solidFill>
              </a:rPr>
              <a:t> </a:t>
            </a:r>
            <a:r>
              <a:rPr lang="en-IE"/>
              <a:t>“furniture, information, landform”</a:t>
            </a:r>
            <a:endParaRPr/>
          </a:p>
        </p:txBody>
      </p:sp>
      <p:sp>
        <p:nvSpPr>
          <p:cNvPr id="694" name="Google Shape;694;p52"/>
          <p:cNvSpPr txBox="1">
            <a:spLocks noGrp="1"/>
          </p:cNvSpPr>
          <p:nvPr>
            <p:ph type="body" idx="1"/>
          </p:nvPr>
        </p:nvSpPr>
        <p:spPr>
          <a:xfrm>
            <a:off x="838200" y="1565175"/>
            <a:ext cx="11018400" cy="407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F3F"/>
              </a:buClr>
              <a:buSzPts val="2800"/>
              <a:buFont typeface="Arial"/>
              <a:buNone/>
            </a:pPr>
            <a:r>
              <a:rPr lang="en-IE" sz="1800" b="0" i="0" u="sng" strike="noStrike" cap="none">
                <a:solidFill>
                  <a:schemeClr val="hlink"/>
                </a:solidFill>
                <a:latin typeface="Calibri"/>
                <a:ea typeface="Calibri"/>
                <a:cs typeface="Calibri"/>
                <a:sym typeface="Calibri"/>
                <a:hlinkClick r:id="rId3"/>
              </a:rPr>
              <a:t>https://en.wikipedia.org/wiki/Table_(furniture)</a:t>
            </a:r>
            <a:r>
              <a:rPr lang="en-IE" sz="1800" b="0" i="0" u="none" strike="noStrike" cap="none">
                <a:solidFill>
                  <a:srgbClr val="3F3F3F"/>
                </a:solidFill>
                <a:latin typeface="Calibri"/>
                <a:ea typeface="Calibri"/>
                <a:cs typeface="Calibri"/>
                <a:sym typeface="Calibri"/>
              </a:rPr>
              <a:t> </a:t>
            </a:r>
            <a:endParaRPr/>
          </a:p>
          <a:p>
            <a:pPr marL="0" marR="0" lvl="0" indent="0" algn="l" rtl="0">
              <a:lnSpc>
                <a:spcPct val="100000"/>
              </a:lnSpc>
              <a:spcBef>
                <a:spcPts val="600"/>
              </a:spcBef>
              <a:spcAft>
                <a:spcPts val="0"/>
              </a:spcAft>
              <a:buClr>
                <a:srgbClr val="3F3F3F"/>
              </a:buClr>
              <a:buSzPts val="2800"/>
              <a:buFont typeface="Arial"/>
              <a:buNone/>
            </a:pPr>
            <a:r>
              <a:rPr lang="en-IE" sz="1800" b="0" i="1" u="none" strike="noStrike" cap="none">
                <a:solidFill>
                  <a:schemeClr val="dk1"/>
                </a:solidFill>
                <a:latin typeface="Calibri"/>
                <a:ea typeface="Calibri"/>
                <a:cs typeface="Calibri"/>
                <a:sym typeface="Calibri"/>
              </a:rPr>
              <a:t>A </a:t>
            </a:r>
            <a:r>
              <a:rPr lang="en-IE" sz="1800" b="1" i="1" u="none" strike="noStrike" cap="none">
                <a:solidFill>
                  <a:schemeClr val="dk1"/>
                </a:solidFill>
                <a:latin typeface="Calibri"/>
                <a:ea typeface="Calibri"/>
                <a:cs typeface="Calibri"/>
                <a:sym typeface="Calibri"/>
              </a:rPr>
              <a:t>table</a:t>
            </a:r>
            <a:r>
              <a:rPr lang="en-IE" sz="1800" b="0" i="1" u="none" strike="noStrike" cap="none">
                <a:solidFill>
                  <a:schemeClr val="dk1"/>
                </a:solidFill>
                <a:latin typeface="Calibri"/>
                <a:ea typeface="Calibri"/>
                <a:cs typeface="Calibri"/>
                <a:sym typeface="Calibri"/>
              </a:rPr>
              <a:t> is an item of furniture with a flat top and one or more legs, used as a surface for working at, eating from or on which to place things.</a:t>
            </a:r>
            <a:r>
              <a:rPr lang="en-IE" sz="1800" i="1">
                <a:solidFill>
                  <a:schemeClr val="dk1"/>
                </a:solidFill>
              </a:rPr>
              <a:t> ..</a:t>
            </a:r>
            <a:r>
              <a:rPr lang="en-IE" sz="1800" b="0" i="1" u="none" strike="noStrike" cap="none">
                <a:solidFill>
                  <a:schemeClr val="dk1"/>
                </a:solidFill>
                <a:latin typeface="Calibri"/>
                <a:ea typeface="Calibri"/>
                <a:cs typeface="Calibri"/>
                <a:sym typeface="Calibri"/>
              </a:rPr>
              <a:t>. There are also a range of specialized types of </a:t>
            </a:r>
            <a:r>
              <a:rPr lang="en-IE" sz="1800" b="1" i="1" u="none" strike="noStrike" cap="none">
                <a:solidFill>
                  <a:schemeClr val="dk1"/>
                </a:solidFill>
                <a:latin typeface="Calibri"/>
                <a:ea typeface="Calibri"/>
                <a:cs typeface="Calibri"/>
                <a:sym typeface="Calibri"/>
              </a:rPr>
              <a:t>tables</a:t>
            </a:r>
            <a:r>
              <a:rPr lang="en-IE" sz="1800" b="0" i="1" u="none" strike="noStrike" cap="none">
                <a:solidFill>
                  <a:schemeClr val="dk1"/>
                </a:solidFill>
                <a:latin typeface="Calibri"/>
                <a:ea typeface="Calibri"/>
                <a:cs typeface="Calibri"/>
                <a:sym typeface="Calibri"/>
              </a:rPr>
              <a:t>, such as drafting </a:t>
            </a:r>
            <a:r>
              <a:rPr lang="en-IE" sz="1800" b="1" i="1" u="none" strike="noStrike" cap="none">
                <a:solidFill>
                  <a:schemeClr val="dk1"/>
                </a:solidFill>
                <a:latin typeface="Calibri"/>
                <a:ea typeface="Calibri"/>
                <a:cs typeface="Calibri"/>
                <a:sym typeface="Calibri"/>
              </a:rPr>
              <a:t>tables</a:t>
            </a:r>
            <a:r>
              <a:rPr lang="en-IE" sz="1800" b="0" i="1" u="none" strike="noStrike" cap="none">
                <a:solidFill>
                  <a:schemeClr val="dk1"/>
                </a:solidFill>
                <a:latin typeface="Calibri"/>
                <a:ea typeface="Calibri"/>
                <a:cs typeface="Calibri"/>
                <a:sym typeface="Calibri"/>
              </a:rPr>
              <a:t>, used for doing architectural drawings, and sewing </a:t>
            </a:r>
            <a:r>
              <a:rPr lang="en-IE" sz="1800" b="1" i="1" u="none" strike="noStrike" cap="none">
                <a:solidFill>
                  <a:schemeClr val="dk1"/>
                </a:solidFill>
                <a:latin typeface="Calibri"/>
                <a:ea typeface="Calibri"/>
                <a:cs typeface="Calibri"/>
                <a:sym typeface="Calibri"/>
              </a:rPr>
              <a:t>tables</a:t>
            </a:r>
            <a:r>
              <a:rPr lang="en-IE" sz="1800" b="0" i="1" u="none" strike="noStrike" cap="none">
                <a:solidFill>
                  <a:schemeClr val="dk1"/>
                </a:solidFill>
                <a:latin typeface="Calibri"/>
                <a:ea typeface="Calibri"/>
                <a:cs typeface="Calibri"/>
                <a:sym typeface="Calibri"/>
              </a:rPr>
              <a:t>.</a:t>
            </a:r>
            <a:endParaRPr/>
          </a:p>
          <a:p>
            <a:pPr marL="0" marR="0" lvl="0" indent="0" algn="l" rtl="0">
              <a:lnSpc>
                <a:spcPct val="100000"/>
              </a:lnSpc>
              <a:spcBef>
                <a:spcPts val="600"/>
              </a:spcBef>
              <a:spcAft>
                <a:spcPts val="0"/>
              </a:spcAft>
              <a:buClr>
                <a:srgbClr val="3F3F3F"/>
              </a:buClr>
              <a:buSzPts val="2800"/>
              <a:buFont typeface="Arial"/>
              <a:buNone/>
            </a:pPr>
            <a:r>
              <a:rPr lang="en-IE" sz="1800" b="0" i="0" u="sng" strike="noStrike" cap="none">
                <a:solidFill>
                  <a:schemeClr val="hlink"/>
                </a:solidFill>
                <a:latin typeface="Calibri"/>
                <a:ea typeface="Calibri"/>
                <a:cs typeface="Calibri"/>
                <a:sym typeface="Calibri"/>
                <a:hlinkClick r:id="rId4"/>
              </a:rPr>
              <a:t>https://en.wikipedia.org/wiki/Table_(information)</a:t>
            </a:r>
            <a:r>
              <a:rPr lang="en-IE" sz="1800" b="0" i="0" u="none" strike="noStrike" cap="none">
                <a:solidFill>
                  <a:srgbClr val="3F3F3F"/>
                </a:solidFill>
                <a:latin typeface="Calibri"/>
                <a:ea typeface="Calibri"/>
                <a:cs typeface="Calibri"/>
                <a:sym typeface="Calibri"/>
              </a:rPr>
              <a:t> </a:t>
            </a:r>
            <a:endParaRPr/>
          </a:p>
          <a:p>
            <a:pPr marL="0" marR="0" lvl="0" indent="0" algn="l" rtl="0">
              <a:lnSpc>
                <a:spcPct val="100000"/>
              </a:lnSpc>
              <a:spcBef>
                <a:spcPts val="600"/>
              </a:spcBef>
              <a:spcAft>
                <a:spcPts val="0"/>
              </a:spcAft>
              <a:buClr>
                <a:srgbClr val="3F3F3F"/>
              </a:buClr>
              <a:buSzPts val="2800"/>
              <a:buFont typeface="Arial"/>
              <a:buNone/>
            </a:pPr>
            <a:r>
              <a:rPr lang="en-IE" sz="1800" b="0" i="1" u="none" strike="noStrike" cap="none">
                <a:solidFill>
                  <a:schemeClr val="dk1"/>
                </a:solidFill>
                <a:latin typeface="Calibri"/>
                <a:ea typeface="Calibri"/>
                <a:cs typeface="Calibri"/>
                <a:sym typeface="Calibri"/>
              </a:rPr>
              <a:t>A </a:t>
            </a:r>
            <a:r>
              <a:rPr lang="en-IE" sz="1800" b="1" i="1" u="none" strike="noStrike" cap="none">
                <a:solidFill>
                  <a:schemeClr val="dk1"/>
                </a:solidFill>
                <a:latin typeface="Calibri"/>
                <a:ea typeface="Calibri"/>
                <a:cs typeface="Calibri"/>
                <a:sym typeface="Calibri"/>
              </a:rPr>
              <a:t>table</a:t>
            </a:r>
            <a:r>
              <a:rPr lang="en-IE" sz="1800" b="0" i="1" u="none" strike="noStrike" cap="none">
                <a:solidFill>
                  <a:schemeClr val="dk1"/>
                </a:solidFill>
                <a:latin typeface="Calibri"/>
                <a:ea typeface="Calibri"/>
                <a:cs typeface="Calibri"/>
                <a:sym typeface="Calibri"/>
              </a:rPr>
              <a:t> is an arrangement of data in rows and columns, or possibly in a more complex structure. </a:t>
            </a:r>
            <a:r>
              <a:rPr lang="en-IE" sz="1800" b="1" i="1">
                <a:solidFill>
                  <a:schemeClr val="dk1"/>
                </a:solidFill>
              </a:rPr>
              <a:t>...</a:t>
            </a:r>
            <a:r>
              <a:rPr lang="en-IE" sz="1800" b="0" i="1" u="none" strike="noStrike" cap="none">
                <a:solidFill>
                  <a:schemeClr val="dk1"/>
                </a:solidFill>
                <a:latin typeface="Calibri"/>
                <a:ea typeface="Calibri"/>
                <a:cs typeface="Calibri"/>
                <a:sym typeface="Calibri"/>
              </a:rPr>
              <a:t> </a:t>
            </a:r>
            <a:r>
              <a:rPr lang="en-IE" sz="1800" b="1" i="1" u="none" strike="noStrike" cap="none">
                <a:solidFill>
                  <a:schemeClr val="dk1"/>
                </a:solidFill>
                <a:latin typeface="Calibri"/>
                <a:ea typeface="Calibri"/>
                <a:cs typeface="Calibri"/>
                <a:sym typeface="Calibri"/>
              </a:rPr>
              <a:t>Tables</a:t>
            </a:r>
            <a:r>
              <a:rPr lang="en-IE" sz="1800" b="0" i="1" u="none" strike="noStrike" cap="none">
                <a:solidFill>
                  <a:schemeClr val="dk1"/>
                </a:solidFill>
                <a:latin typeface="Calibri"/>
                <a:ea typeface="Calibri"/>
                <a:cs typeface="Calibri"/>
                <a:sym typeface="Calibri"/>
              </a:rPr>
              <a:t> appear in print media, handwritten notes, computer software, architectural ornamentation, traffic signs, and many other places. </a:t>
            </a:r>
            <a:r>
              <a:rPr lang="en-IE" sz="1800" i="1">
                <a:solidFill>
                  <a:schemeClr val="dk1"/>
                </a:solidFill>
              </a:rPr>
              <a:t>… </a:t>
            </a:r>
            <a:r>
              <a:rPr lang="en-IE" sz="1800" b="0" i="1" u="none" strike="noStrike" cap="none">
                <a:solidFill>
                  <a:schemeClr val="dk1"/>
                </a:solidFill>
                <a:latin typeface="Calibri"/>
                <a:ea typeface="Calibri"/>
                <a:cs typeface="Calibri"/>
                <a:sym typeface="Calibri"/>
              </a:rPr>
              <a:t> In books and technical articles, </a:t>
            </a:r>
            <a:r>
              <a:rPr lang="en-IE" sz="1800" b="1" i="1" u="none" strike="noStrike" cap="none">
                <a:solidFill>
                  <a:schemeClr val="dk1"/>
                </a:solidFill>
                <a:latin typeface="Calibri"/>
                <a:ea typeface="Calibri"/>
                <a:cs typeface="Calibri"/>
                <a:sym typeface="Calibri"/>
              </a:rPr>
              <a:t>tables</a:t>
            </a:r>
            <a:r>
              <a:rPr lang="en-IE" sz="1800" b="0" i="1" u="none" strike="noStrike" cap="none">
                <a:solidFill>
                  <a:schemeClr val="dk1"/>
                </a:solidFill>
                <a:latin typeface="Calibri"/>
                <a:ea typeface="Calibri"/>
                <a:cs typeface="Calibri"/>
                <a:sym typeface="Calibri"/>
              </a:rPr>
              <a:t> are typically presented apart from the main text in numbered and captioned floating blocks.</a:t>
            </a:r>
            <a:endParaRPr sz="1800" b="0" i="1" u="none" strike="noStrike" cap="none">
              <a:solidFill>
                <a:schemeClr val="dk1"/>
              </a:solidFill>
              <a:latin typeface="Calibri"/>
              <a:ea typeface="Calibri"/>
              <a:cs typeface="Calibri"/>
              <a:sym typeface="Calibri"/>
            </a:endParaRPr>
          </a:p>
          <a:p>
            <a:pPr marL="0" marR="0" lvl="0" indent="0" algn="l" rtl="0">
              <a:lnSpc>
                <a:spcPct val="100000"/>
              </a:lnSpc>
              <a:spcBef>
                <a:spcPts val="600"/>
              </a:spcBef>
              <a:spcAft>
                <a:spcPts val="0"/>
              </a:spcAft>
              <a:buClr>
                <a:srgbClr val="3F3F3F"/>
              </a:buClr>
              <a:buSzPts val="2800"/>
              <a:buFont typeface="Arial"/>
              <a:buNone/>
            </a:pPr>
            <a:r>
              <a:rPr lang="en-IE" sz="1800" u="sng">
                <a:solidFill>
                  <a:schemeClr val="hlink"/>
                </a:solidFill>
                <a:hlinkClick r:id="rId5"/>
              </a:rPr>
              <a:t>https://en.wikipedia.org/wiki/Table_(landform)</a:t>
            </a:r>
            <a:r>
              <a:rPr lang="en-IE" sz="1800">
                <a:solidFill>
                  <a:schemeClr val="dk1"/>
                </a:solidFill>
              </a:rPr>
              <a:t> </a:t>
            </a:r>
            <a:endParaRPr sz="1800">
              <a:solidFill>
                <a:schemeClr val="dk1"/>
              </a:solidFill>
            </a:endParaRPr>
          </a:p>
          <a:p>
            <a:pPr marL="0" marR="0" lvl="0" indent="0" algn="l" rtl="0">
              <a:lnSpc>
                <a:spcPct val="100000"/>
              </a:lnSpc>
              <a:spcBef>
                <a:spcPts val="600"/>
              </a:spcBef>
              <a:spcAft>
                <a:spcPts val="600"/>
              </a:spcAft>
              <a:buClr>
                <a:srgbClr val="3F3F3F"/>
              </a:buClr>
              <a:buSzPts val="2800"/>
              <a:buFont typeface="Arial"/>
              <a:buNone/>
            </a:pPr>
            <a:r>
              <a:rPr lang="en-IE" sz="1800" i="1">
                <a:solidFill>
                  <a:schemeClr val="dk1"/>
                </a:solidFill>
              </a:rPr>
              <a:t>The term "flat" is relative when speaking of </a:t>
            </a:r>
            <a:r>
              <a:rPr lang="en-IE" sz="1800" b="1" i="1">
                <a:solidFill>
                  <a:schemeClr val="dk1"/>
                </a:solidFill>
              </a:rPr>
              <a:t>tables</a:t>
            </a:r>
            <a:r>
              <a:rPr lang="en-IE" sz="1800" i="1">
                <a:solidFill>
                  <a:schemeClr val="dk1"/>
                </a:solidFill>
              </a:rPr>
              <a:t>, and often the naming or identification of a </a:t>
            </a:r>
            <a:r>
              <a:rPr lang="en-IE" sz="1800" b="1" i="1">
                <a:solidFill>
                  <a:schemeClr val="dk1"/>
                </a:solidFill>
              </a:rPr>
              <a:t>table </a:t>
            </a:r>
            <a:r>
              <a:rPr lang="en-IE" sz="1800" i="1">
                <a:solidFill>
                  <a:schemeClr val="dk1"/>
                </a:solidFill>
              </a:rPr>
              <a:t>(or </a:t>
            </a:r>
            <a:r>
              <a:rPr lang="en-IE" sz="1800" b="1" i="1">
                <a:solidFill>
                  <a:schemeClr val="dk1"/>
                </a:solidFill>
              </a:rPr>
              <a:t>table </a:t>
            </a:r>
            <a:r>
              <a:rPr lang="en-IE" sz="1800" i="1">
                <a:solidFill>
                  <a:schemeClr val="dk1"/>
                </a:solidFill>
              </a:rPr>
              <a:t>hill or mountain) is based on the appearance of the terrain feature from a distance or from below it. </a:t>
            </a:r>
            <a:endParaRPr sz="1800" i="1">
              <a:solidFill>
                <a:schemeClr val="dk1"/>
              </a:solidFill>
            </a:endParaRPr>
          </a:p>
        </p:txBody>
      </p:sp>
    </p:spTree>
    <p:extLst>
      <p:ext uri="{BB962C8B-B14F-4D97-AF65-F5344CB8AC3E}">
        <p14:creationId xmlns:p14="http://schemas.microsoft.com/office/powerpoint/2010/main" val="5162254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53"/>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75114A"/>
              </a:buClr>
              <a:buSzPts val="4400"/>
              <a:buFont typeface="Calibri"/>
              <a:buNone/>
            </a:pPr>
            <a:r>
              <a:rPr lang="en-IE"/>
              <a:t>Labelled Data by Wikipedia Category</a:t>
            </a:r>
            <a:endParaRPr/>
          </a:p>
        </p:txBody>
      </p:sp>
      <p:sp>
        <p:nvSpPr>
          <p:cNvPr id="700" name="Google Shape;700;p53"/>
          <p:cNvSpPr txBox="1">
            <a:spLocks noGrp="1"/>
          </p:cNvSpPr>
          <p:nvPr>
            <p:ph type="body" idx="1"/>
          </p:nvPr>
        </p:nvSpPr>
        <p:spPr>
          <a:xfrm>
            <a:off x="838200" y="1565175"/>
            <a:ext cx="11018400" cy="407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F3F"/>
              </a:buClr>
              <a:buSzPts val="2800"/>
              <a:buFont typeface="Arial"/>
              <a:buNone/>
            </a:pPr>
            <a:r>
              <a:rPr lang="en-IE" sz="1800" b="0" i="0" u="sng" strike="noStrike" cap="none">
                <a:solidFill>
                  <a:schemeClr val="hlink"/>
                </a:solidFill>
                <a:latin typeface="Calibri"/>
                <a:ea typeface="Calibri"/>
                <a:cs typeface="Calibri"/>
                <a:sym typeface="Calibri"/>
                <a:hlinkClick r:id="rId3"/>
              </a:rPr>
              <a:t>https://en.wikipedia.org/wiki/Table_(furniture)</a:t>
            </a:r>
            <a:r>
              <a:rPr lang="en-IE" sz="1800" b="0" i="0" u="none" strike="noStrike" cap="none">
                <a:solidFill>
                  <a:srgbClr val="3F3F3F"/>
                </a:solidFill>
                <a:latin typeface="Calibri"/>
                <a:ea typeface="Calibri"/>
                <a:cs typeface="Calibri"/>
                <a:sym typeface="Calibri"/>
              </a:rPr>
              <a:t> </a:t>
            </a:r>
            <a:endParaRPr/>
          </a:p>
          <a:p>
            <a:pPr marL="0" marR="0" lvl="0" indent="0" algn="l" rtl="0">
              <a:lnSpc>
                <a:spcPct val="100000"/>
              </a:lnSpc>
              <a:spcBef>
                <a:spcPts val="600"/>
              </a:spcBef>
              <a:spcAft>
                <a:spcPts val="0"/>
              </a:spcAft>
              <a:buClr>
                <a:srgbClr val="3F3F3F"/>
              </a:buClr>
              <a:buSzPts val="2800"/>
              <a:buFont typeface="Arial"/>
              <a:buNone/>
            </a:pPr>
            <a:r>
              <a:rPr lang="en-IE" sz="1800" b="0" i="1" u="none" strike="noStrike" cap="none">
                <a:solidFill>
                  <a:schemeClr val="dk1"/>
                </a:solidFill>
                <a:latin typeface="Calibri"/>
                <a:ea typeface="Calibri"/>
                <a:cs typeface="Calibri"/>
                <a:sym typeface="Calibri"/>
              </a:rPr>
              <a:t>A </a:t>
            </a:r>
            <a:r>
              <a:rPr lang="en-IE" sz="1800" b="1" i="1" u="none" strike="noStrike" cap="none">
                <a:solidFill>
                  <a:schemeClr val="dk1"/>
                </a:solidFill>
                <a:latin typeface="Calibri"/>
                <a:ea typeface="Calibri"/>
                <a:cs typeface="Calibri"/>
                <a:sym typeface="Calibri"/>
              </a:rPr>
              <a:t>table:furniture</a:t>
            </a:r>
            <a:r>
              <a:rPr lang="en-IE" sz="1800" b="0" i="1" u="none" strike="noStrike" cap="none">
                <a:solidFill>
                  <a:schemeClr val="dk1"/>
                </a:solidFill>
                <a:latin typeface="Calibri"/>
                <a:ea typeface="Calibri"/>
                <a:cs typeface="Calibri"/>
                <a:sym typeface="Calibri"/>
              </a:rPr>
              <a:t> is an item of furniture with a flat top and one or more legs, used as a surface for working at, eating from or on which to place things.</a:t>
            </a:r>
            <a:r>
              <a:rPr lang="en-IE" sz="1800" i="1">
                <a:solidFill>
                  <a:schemeClr val="dk1"/>
                </a:solidFill>
              </a:rPr>
              <a:t> ..</a:t>
            </a:r>
            <a:r>
              <a:rPr lang="en-IE" sz="1800" b="0" i="1" u="none" strike="noStrike" cap="none">
                <a:solidFill>
                  <a:schemeClr val="dk1"/>
                </a:solidFill>
                <a:latin typeface="Calibri"/>
                <a:ea typeface="Calibri"/>
                <a:cs typeface="Calibri"/>
                <a:sym typeface="Calibri"/>
              </a:rPr>
              <a:t>. There are also a range of specialized types of </a:t>
            </a:r>
            <a:r>
              <a:rPr lang="en-IE" sz="1800" b="1" i="1" u="none" strike="noStrike" cap="none">
                <a:solidFill>
                  <a:schemeClr val="dk1"/>
                </a:solidFill>
                <a:latin typeface="Calibri"/>
                <a:ea typeface="Calibri"/>
                <a:cs typeface="Calibri"/>
                <a:sym typeface="Calibri"/>
              </a:rPr>
              <a:t>tables</a:t>
            </a:r>
            <a:r>
              <a:rPr lang="en-IE" sz="1800" b="1" i="1">
                <a:solidFill>
                  <a:schemeClr val="dk1"/>
                </a:solidFill>
              </a:rPr>
              <a:t>:furniture</a:t>
            </a:r>
            <a:r>
              <a:rPr lang="en-IE" sz="1800" b="0" i="1" u="none" strike="noStrike" cap="none">
                <a:solidFill>
                  <a:schemeClr val="dk1"/>
                </a:solidFill>
                <a:latin typeface="Calibri"/>
                <a:ea typeface="Calibri"/>
                <a:cs typeface="Calibri"/>
                <a:sym typeface="Calibri"/>
              </a:rPr>
              <a:t>, such as drafting </a:t>
            </a:r>
            <a:r>
              <a:rPr lang="en-IE" sz="1800" b="1" i="1" u="none" strike="noStrike" cap="none">
                <a:solidFill>
                  <a:schemeClr val="dk1"/>
                </a:solidFill>
                <a:latin typeface="Calibri"/>
                <a:ea typeface="Calibri"/>
                <a:cs typeface="Calibri"/>
                <a:sym typeface="Calibri"/>
              </a:rPr>
              <a:t>tables</a:t>
            </a:r>
            <a:r>
              <a:rPr lang="en-IE" sz="1800" b="1" i="1">
                <a:solidFill>
                  <a:schemeClr val="dk1"/>
                </a:solidFill>
              </a:rPr>
              <a:t>:furniture</a:t>
            </a:r>
            <a:r>
              <a:rPr lang="en-IE" sz="1800" b="0" i="1" u="none" strike="noStrike" cap="none">
                <a:solidFill>
                  <a:schemeClr val="dk1"/>
                </a:solidFill>
                <a:latin typeface="Calibri"/>
                <a:ea typeface="Calibri"/>
                <a:cs typeface="Calibri"/>
                <a:sym typeface="Calibri"/>
              </a:rPr>
              <a:t>, used for doing architectural drawings, and sewing </a:t>
            </a:r>
            <a:r>
              <a:rPr lang="en-IE" sz="1800" b="1" i="1" u="none" strike="noStrike" cap="none">
                <a:solidFill>
                  <a:schemeClr val="dk1"/>
                </a:solidFill>
                <a:latin typeface="Calibri"/>
                <a:ea typeface="Calibri"/>
                <a:cs typeface="Calibri"/>
                <a:sym typeface="Calibri"/>
              </a:rPr>
              <a:t>tables</a:t>
            </a:r>
            <a:r>
              <a:rPr lang="en-IE" sz="1800" b="1" i="1">
                <a:solidFill>
                  <a:schemeClr val="dk1"/>
                </a:solidFill>
              </a:rPr>
              <a:t>:furniture</a:t>
            </a:r>
            <a:r>
              <a:rPr lang="en-IE" sz="1800" b="0" i="1" u="none" strike="noStrike" cap="none">
                <a:solidFill>
                  <a:schemeClr val="dk1"/>
                </a:solidFill>
                <a:latin typeface="Calibri"/>
                <a:ea typeface="Calibri"/>
                <a:cs typeface="Calibri"/>
                <a:sym typeface="Calibri"/>
              </a:rPr>
              <a:t>.</a:t>
            </a:r>
            <a:endParaRPr/>
          </a:p>
          <a:p>
            <a:pPr marL="0" marR="0" lvl="0" indent="0" algn="l" rtl="0">
              <a:lnSpc>
                <a:spcPct val="100000"/>
              </a:lnSpc>
              <a:spcBef>
                <a:spcPts val="600"/>
              </a:spcBef>
              <a:spcAft>
                <a:spcPts val="0"/>
              </a:spcAft>
              <a:buClr>
                <a:srgbClr val="3F3F3F"/>
              </a:buClr>
              <a:buSzPts val="2800"/>
              <a:buFont typeface="Arial"/>
              <a:buNone/>
            </a:pPr>
            <a:r>
              <a:rPr lang="en-IE" sz="1800" b="0" i="0" u="sng" strike="noStrike" cap="none">
                <a:solidFill>
                  <a:schemeClr val="hlink"/>
                </a:solidFill>
                <a:latin typeface="Calibri"/>
                <a:ea typeface="Calibri"/>
                <a:cs typeface="Calibri"/>
                <a:sym typeface="Calibri"/>
                <a:hlinkClick r:id="rId4"/>
              </a:rPr>
              <a:t>https://en.wikipedia.org/wiki/Table_(information)</a:t>
            </a:r>
            <a:r>
              <a:rPr lang="en-IE" sz="1800" b="0" i="0" u="none" strike="noStrike" cap="none">
                <a:solidFill>
                  <a:srgbClr val="3F3F3F"/>
                </a:solidFill>
                <a:latin typeface="Calibri"/>
                <a:ea typeface="Calibri"/>
                <a:cs typeface="Calibri"/>
                <a:sym typeface="Calibri"/>
              </a:rPr>
              <a:t> </a:t>
            </a:r>
            <a:endParaRPr/>
          </a:p>
          <a:p>
            <a:pPr marL="0" marR="0" lvl="0" indent="0" algn="l" rtl="0">
              <a:lnSpc>
                <a:spcPct val="100000"/>
              </a:lnSpc>
              <a:spcBef>
                <a:spcPts val="600"/>
              </a:spcBef>
              <a:spcAft>
                <a:spcPts val="0"/>
              </a:spcAft>
              <a:buClr>
                <a:srgbClr val="3F3F3F"/>
              </a:buClr>
              <a:buSzPts val="2800"/>
              <a:buFont typeface="Arial"/>
              <a:buNone/>
            </a:pPr>
            <a:r>
              <a:rPr lang="en-IE" sz="1800" b="0" i="1" u="none" strike="noStrike" cap="none">
                <a:solidFill>
                  <a:schemeClr val="dk1"/>
                </a:solidFill>
                <a:latin typeface="Calibri"/>
                <a:ea typeface="Calibri"/>
                <a:cs typeface="Calibri"/>
                <a:sym typeface="Calibri"/>
              </a:rPr>
              <a:t>A </a:t>
            </a:r>
            <a:r>
              <a:rPr lang="en-IE" sz="1800" b="1" i="1" u="none" strike="noStrike" cap="none">
                <a:solidFill>
                  <a:schemeClr val="dk1"/>
                </a:solidFill>
                <a:latin typeface="Calibri"/>
                <a:ea typeface="Calibri"/>
                <a:cs typeface="Calibri"/>
                <a:sym typeface="Calibri"/>
              </a:rPr>
              <a:t>table:information</a:t>
            </a:r>
            <a:r>
              <a:rPr lang="en-IE" sz="1800" b="0" i="1" u="none" strike="noStrike" cap="none">
                <a:solidFill>
                  <a:schemeClr val="dk1"/>
                </a:solidFill>
                <a:latin typeface="Calibri"/>
                <a:ea typeface="Calibri"/>
                <a:cs typeface="Calibri"/>
                <a:sym typeface="Calibri"/>
              </a:rPr>
              <a:t> is an arrangement of data in rows and columns, or possibly in a more complex structure. </a:t>
            </a:r>
            <a:r>
              <a:rPr lang="en-IE" sz="1800" b="1" i="1">
                <a:solidFill>
                  <a:schemeClr val="dk1"/>
                </a:solidFill>
              </a:rPr>
              <a:t>...</a:t>
            </a:r>
            <a:r>
              <a:rPr lang="en-IE" sz="1800" b="0" i="1" u="none" strike="noStrike" cap="none">
                <a:solidFill>
                  <a:schemeClr val="dk1"/>
                </a:solidFill>
                <a:latin typeface="Calibri"/>
                <a:ea typeface="Calibri"/>
                <a:cs typeface="Calibri"/>
                <a:sym typeface="Calibri"/>
              </a:rPr>
              <a:t> </a:t>
            </a:r>
            <a:r>
              <a:rPr lang="en-IE" sz="1800" b="1" i="1" u="none" strike="noStrike" cap="none">
                <a:solidFill>
                  <a:schemeClr val="dk1"/>
                </a:solidFill>
                <a:latin typeface="Calibri"/>
                <a:ea typeface="Calibri"/>
                <a:cs typeface="Calibri"/>
                <a:sym typeface="Calibri"/>
              </a:rPr>
              <a:t>Tables</a:t>
            </a:r>
            <a:r>
              <a:rPr lang="en-IE" sz="1800" b="1" i="1">
                <a:solidFill>
                  <a:schemeClr val="dk1"/>
                </a:solidFill>
              </a:rPr>
              <a:t>:information</a:t>
            </a:r>
            <a:r>
              <a:rPr lang="en-IE" sz="1800" b="0" i="1" u="none" strike="noStrike" cap="none">
                <a:solidFill>
                  <a:schemeClr val="dk1"/>
                </a:solidFill>
                <a:latin typeface="Calibri"/>
                <a:ea typeface="Calibri"/>
                <a:cs typeface="Calibri"/>
                <a:sym typeface="Calibri"/>
              </a:rPr>
              <a:t> appear in print media, handwritten notes, computer software, architectural ornamentation, traffic signs, and many other places. </a:t>
            </a:r>
            <a:r>
              <a:rPr lang="en-IE" sz="1800" i="1">
                <a:solidFill>
                  <a:schemeClr val="dk1"/>
                </a:solidFill>
              </a:rPr>
              <a:t>… </a:t>
            </a:r>
            <a:r>
              <a:rPr lang="en-IE" sz="1800" b="0" i="1" u="none" strike="noStrike" cap="none">
                <a:solidFill>
                  <a:schemeClr val="dk1"/>
                </a:solidFill>
                <a:latin typeface="Calibri"/>
                <a:ea typeface="Calibri"/>
                <a:cs typeface="Calibri"/>
                <a:sym typeface="Calibri"/>
              </a:rPr>
              <a:t> In books and technical articles, </a:t>
            </a:r>
            <a:r>
              <a:rPr lang="en-IE" sz="1800" b="1" i="1" u="none" strike="noStrike" cap="none">
                <a:solidFill>
                  <a:schemeClr val="dk1"/>
                </a:solidFill>
                <a:latin typeface="Calibri"/>
                <a:ea typeface="Calibri"/>
                <a:cs typeface="Calibri"/>
                <a:sym typeface="Calibri"/>
              </a:rPr>
              <a:t>tables</a:t>
            </a:r>
            <a:r>
              <a:rPr lang="en-IE" sz="1800" b="1" i="1">
                <a:solidFill>
                  <a:schemeClr val="dk1"/>
                </a:solidFill>
              </a:rPr>
              <a:t>:information</a:t>
            </a:r>
            <a:r>
              <a:rPr lang="en-IE" sz="1800" b="0" i="1" u="none" strike="noStrike" cap="none">
                <a:solidFill>
                  <a:schemeClr val="dk1"/>
                </a:solidFill>
                <a:latin typeface="Calibri"/>
                <a:ea typeface="Calibri"/>
                <a:cs typeface="Calibri"/>
                <a:sym typeface="Calibri"/>
              </a:rPr>
              <a:t> are typically presented apart from the main text in numbered and captioned floating blocks.</a:t>
            </a:r>
            <a:endParaRPr sz="1800" b="0" i="1" u="none" strike="noStrike" cap="none">
              <a:solidFill>
                <a:schemeClr val="dk1"/>
              </a:solidFill>
              <a:latin typeface="Calibri"/>
              <a:ea typeface="Calibri"/>
              <a:cs typeface="Calibri"/>
              <a:sym typeface="Calibri"/>
            </a:endParaRPr>
          </a:p>
          <a:p>
            <a:pPr marL="0" marR="0" lvl="0" indent="0" algn="l" rtl="0">
              <a:lnSpc>
                <a:spcPct val="100000"/>
              </a:lnSpc>
              <a:spcBef>
                <a:spcPts val="600"/>
              </a:spcBef>
              <a:spcAft>
                <a:spcPts val="0"/>
              </a:spcAft>
              <a:buClr>
                <a:srgbClr val="3F3F3F"/>
              </a:buClr>
              <a:buSzPts val="2800"/>
              <a:buFont typeface="Arial"/>
              <a:buNone/>
            </a:pPr>
            <a:r>
              <a:rPr lang="en-IE" sz="1800" u="sng">
                <a:solidFill>
                  <a:schemeClr val="hlink"/>
                </a:solidFill>
                <a:hlinkClick r:id="rId5"/>
              </a:rPr>
              <a:t>https://en.wikipedia.org/wiki/Table_(landform)</a:t>
            </a:r>
            <a:r>
              <a:rPr lang="en-IE" sz="1800">
                <a:solidFill>
                  <a:schemeClr val="dk1"/>
                </a:solidFill>
              </a:rPr>
              <a:t> </a:t>
            </a:r>
            <a:endParaRPr sz="1800">
              <a:solidFill>
                <a:schemeClr val="dk1"/>
              </a:solidFill>
            </a:endParaRPr>
          </a:p>
          <a:p>
            <a:pPr marL="0" marR="0" lvl="0" indent="0" algn="l" rtl="0">
              <a:lnSpc>
                <a:spcPct val="100000"/>
              </a:lnSpc>
              <a:spcBef>
                <a:spcPts val="600"/>
              </a:spcBef>
              <a:spcAft>
                <a:spcPts val="600"/>
              </a:spcAft>
              <a:buClr>
                <a:srgbClr val="3F3F3F"/>
              </a:buClr>
              <a:buSzPts val="2800"/>
              <a:buFont typeface="Arial"/>
              <a:buNone/>
            </a:pPr>
            <a:r>
              <a:rPr lang="en-IE" sz="1800" i="1">
                <a:solidFill>
                  <a:schemeClr val="dk1"/>
                </a:solidFill>
              </a:rPr>
              <a:t>The term "flat" is relative when speaking of </a:t>
            </a:r>
            <a:r>
              <a:rPr lang="en-IE" sz="1800" b="1" i="1">
                <a:solidFill>
                  <a:schemeClr val="dk1"/>
                </a:solidFill>
              </a:rPr>
              <a:t>tables:landform</a:t>
            </a:r>
            <a:r>
              <a:rPr lang="en-IE" sz="1800" i="1">
                <a:solidFill>
                  <a:schemeClr val="dk1"/>
                </a:solidFill>
              </a:rPr>
              <a:t>, and often the naming or identification of a </a:t>
            </a:r>
            <a:r>
              <a:rPr lang="en-IE" sz="1800" b="1" i="1">
                <a:solidFill>
                  <a:schemeClr val="dk1"/>
                </a:solidFill>
              </a:rPr>
              <a:t>table:landform </a:t>
            </a:r>
            <a:r>
              <a:rPr lang="en-IE" sz="1800" i="1">
                <a:solidFill>
                  <a:schemeClr val="dk1"/>
                </a:solidFill>
              </a:rPr>
              <a:t>(or </a:t>
            </a:r>
            <a:r>
              <a:rPr lang="en-IE" sz="1800" b="1" i="1">
                <a:solidFill>
                  <a:schemeClr val="dk1"/>
                </a:solidFill>
              </a:rPr>
              <a:t>table:landform </a:t>
            </a:r>
            <a:r>
              <a:rPr lang="en-IE" sz="1800" i="1">
                <a:solidFill>
                  <a:schemeClr val="dk1"/>
                </a:solidFill>
              </a:rPr>
              <a:t>hill or mountain) is based on the appearance of the terrain feature from a distance or from below it. </a:t>
            </a:r>
            <a:endParaRPr sz="1800" i="1">
              <a:solidFill>
                <a:schemeClr val="dk1"/>
              </a:solidFill>
            </a:endParaRPr>
          </a:p>
        </p:txBody>
      </p:sp>
    </p:spTree>
    <p:extLst>
      <p:ext uri="{BB962C8B-B14F-4D97-AF65-F5344CB8AC3E}">
        <p14:creationId xmlns:p14="http://schemas.microsoft.com/office/powerpoint/2010/main" val="9714967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5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Aligning Wikipedia &amp; WordNet for WSD</a:t>
            </a:r>
            <a:endParaRPr/>
          </a:p>
        </p:txBody>
      </p:sp>
      <p:sp>
        <p:nvSpPr>
          <p:cNvPr id="706" name="Google Shape;706;p54"/>
          <p:cNvSpPr txBox="1">
            <a:spLocks noGrp="1"/>
          </p:cNvSpPr>
          <p:nvPr>
            <p:ph type="body" idx="1"/>
          </p:nvPr>
        </p:nvSpPr>
        <p:spPr>
          <a:xfrm>
            <a:off x="838200" y="1488976"/>
            <a:ext cx="11090400" cy="422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F3F"/>
              </a:buClr>
              <a:buSzPts val="2800"/>
              <a:buFont typeface="Arial"/>
              <a:buNone/>
            </a:pPr>
            <a:r>
              <a:rPr lang="en-IE" sz="2400"/>
              <a:t>Wikipedia: Table_(furniture) </a:t>
            </a:r>
            <a:r>
              <a:rPr lang="en-IE" sz="2400" b="0" i="0" u="none" strike="noStrike" cap="none">
                <a:solidFill>
                  <a:srgbClr val="3F3F3F"/>
                </a:solidFill>
                <a:latin typeface="Calibri"/>
                <a:ea typeface="Calibri"/>
                <a:cs typeface="Calibri"/>
                <a:sym typeface="Calibri"/>
              </a:rPr>
              <a:t>- WordNet table#</a:t>
            </a:r>
            <a:r>
              <a:rPr lang="en-IE" sz="2400"/>
              <a:t>2</a:t>
            </a:r>
            <a:endParaRPr sz="2400"/>
          </a:p>
          <a:p>
            <a:pPr marL="0" marR="0" lvl="0" indent="0" algn="l" rtl="0">
              <a:lnSpc>
                <a:spcPct val="100000"/>
              </a:lnSpc>
              <a:spcBef>
                <a:spcPts val="600"/>
              </a:spcBef>
              <a:spcAft>
                <a:spcPts val="0"/>
              </a:spcAft>
              <a:buClr>
                <a:srgbClr val="3F3F3F"/>
              </a:buClr>
              <a:buSzPts val="2800"/>
              <a:buFont typeface="Arial"/>
              <a:buNone/>
            </a:pPr>
            <a:r>
              <a:rPr lang="en-IE" sz="1800" b="0" i="1" u="none" strike="noStrike" cap="none">
                <a:solidFill>
                  <a:schemeClr val="dk1"/>
                </a:solidFill>
                <a:latin typeface="Calibri"/>
                <a:ea typeface="Calibri"/>
                <a:cs typeface="Calibri"/>
                <a:sym typeface="Calibri"/>
              </a:rPr>
              <a:t>A </a:t>
            </a:r>
            <a:r>
              <a:rPr lang="en-IE" sz="1800" b="1" i="1" u="none" strike="noStrike" cap="none">
                <a:solidFill>
                  <a:schemeClr val="dk1"/>
                </a:solidFill>
                <a:latin typeface="Calibri"/>
                <a:ea typeface="Calibri"/>
                <a:cs typeface="Calibri"/>
                <a:sym typeface="Calibri"/>
              </a:rPr>
              <a:t>table</a:t>
            </a:r>
            <a:r>
              <a:rPr lang="en-IE" sz="1800" b="1" i="1">
                <a:solidFill>
                  <a:schemeClr val="dk1"/>
                </a:solidFill>
              </a:rPr>
              <a:t>#2</a:t>
            </a:r>
            <a:r>
              <a:rPr lang="en-IE" sz="1800" b="1" i="1" u="none" strike="noStrike" cap="none">
                <a:solidFill>
                  <a:schemeClr val="dk1"/>
                </a:solidFill>
                <a:latin typeface="Calibri"/>
                <a:ea typeface="Calibri"/>
                <a:cs typeface="Calibri"/>
                <a:sym typeface="Calibri"/>
              </a:rPr>
              <a:t> </a:t>
            </a:r>
            <a:r>
              <a:rPr lang="en-IE" sz="1800" b="0" i="1" u="none" strike="noStrike" cap="none">
                <a:solidFill>
                  <a:schemeClr val="dk1"/>
                </a:solidFill>
                <a:latin typeface="Calibri"/>
                <a:ea typeface="Calibri"/>
                <a:cs typeface="Calibri"/>
                <a:sym typeface="Calibri"/>
              </a:rPr>
              <a:t>is an item of furniture with a flat top and one or more legs, used as a surface for working at, eating from or on which to place things.</a:t>
            </a:r>
            <a:endParaRPr sz="1800" u="none">
              <a:solidFill>
                <a:schemeClr val="dk1"/>
              </a:solidFill>
            </a:endParaRPr>
          </a:p>
          <a:p>
            <a:pPr marL="0" marR="0" lvl="0" indent="0" algn="l" rtl="0">
              <a:lnSpc>
                <a:spcPct val="100000"/>
              </a:lnSpc>
              <a:spcBef>
                <a:spcPts val="600"/>
              </a:spcBef>
              <a:spcAft>
                <a:spcPts val="0"/>
              </a:spcAft>
              <a:buClr>
                <a:srgbClr val="3F3F3F"/>
              </a:buClr>
              <a:buSzPts val="2800"/>
              <a:buFont typeface="Arial"/>
              <a:buNone/>
            </a:pPr>
            <a:r>
              <a:rPr lang="en-IE" sz="2400"/>
              <a:t>Wikipedia: Table_(information) - WordNet table#1</a:t>
            </a:r>
            <a:endParaRPr sz="2400"/>
          </a:p>
          <a:p>
            <a:pPr marL="0" lvl="0" indent="0" algn="l" rtl="0">
              <a:lnSpc>
                <a:spcPct val="100000"/>
              </a:lnSpc>
              <a:spcBef>
                <a:spcPts val="600"/>
              </a:spcBef>
              <a:spcAft>
                <a:spcPts val="0"/>
              </a:spcAft>
              <a:buClr>
                <a:srgbClr val="3F3F3F"/>
              </a:buClr>
              <a:buSzPts val="2800"/>
              <a:buFont typeface="Arial"/>
              <a:buNone/>
            </a:pPr>
            <a:r>
              <a:rPr lang="en-IE" sz="1800" i="1">
                <a:solidFill>
                  <a:schemeClr val="dk1"/>
                </a:solidFill>
              </a:rPr>
              <a:t>A </a:t>
            </a:r>
            <a:r>
              <a:rPr lang="en-IE" sz="1800" b="1" i="1">
                <a:solidFill>
                  <a:schemeClr val="dk1"/>
                </a:solidFill>
              </a:rPr>
              <a:t>table#1</a:t>
            </a:r>
            <a:r>
              <a:rPr lang="en-IE" sz="1800" i="1">
                <a:solidFill>
                  <a:schemeClr val="dk1"/>
                </a:solidFill>
              </a:rPr>
              <a:t> is an arrangement of data in rows and columns, or possibly in a more complex structure. </a:t>
            </a:r>
            <a:endParaRPr/>
          </a:p>
          <a:p>
            <a:pPr marL="0" lvl="0" indent="0" algn="l" rtl="0">
              <a:lnSpc>
                <a:spcPct val="100000"/>
              </a:lnSpc>
              <a:spcBef>
                <a:spcPts val="600"/>
              </a:spcBef>
              <a:spcAft>
                <a:spcPts val="0"/>
              </a:spcAft>
              <a:buClr>
                <a:srgbClr val="3F3F3F"/>
              </a:buClr>
              <a:buSzPts val="2800"/>
              <a:buFont typeface="Arial"/>
              <a:buNone/>
            </a:pPr>
            <a:r>
              <a:rPr lang="en-IE" sz="2400"/>
              <a:t>Wikipedia: Table_(landform) - WordNet table#4</a:t>
            </a:r>
            <a:endParaRPr sz="2400"/>
          </a:p>
          <a:p>
            <a:pPr marL="0" lvl="0" indent="0" algn="l" rtl="0">
              <a:lnSpc>
                <a:spcPct val="100000"/>
              </a:lnSpc>
              <a:spcBef>
                <a:spcPts val="600"/>
              </a:spcBef>
              <a:spcAft>
                <a:spcPts val="0"/>
              </a:spcAft>
              <a:buClr>
                <a:srgbClr val="3F3F3F"/>
              </a:buClr>
              <a:buSzPts val="2800"/>
              <a:buFont typeface="Arial"/>
              <a:buNone/>
            </a:pPr>
            <a:r>
              <a:rPr lang="en-IE" sz="1800" i="1">
                <a:solidFill>
                  <a:schemeClr val="dk1"/>
                </a:solidFill>
              </a:rPr>
              <a:t>The term "flat" is relative when speaking of </a:t>
            </a:r>
            <a:r>
              <a:rPr lang="en-IE" sz="1800" b="1" i="1">
                <a:solidFill>
                  <a:schemeClr val="dk1"/>
                </a:solidFill>
              </a:rPr>
              <a:t>tables#4</a:t>
            </a:r>
            <a:r>
              <a:rPr lang="en-IE" sz="1800" i="1">
                <a:solidFill>
                  <a:schemeClr val="dk1"/>
                </a:solidFill>
              </a:rPr>
              <a:t>, and often the naming or identification of a </a:t>
            </a:r>
            <a:r>
              <a:rPr lang="en-IE" sz="1800" b="1" i="1">
                <a:solidFill>
                  <a:schemeClr val="dk1"/>
                </a:solidFill>
              </a:rPr>
              <a:t>table#4 </a:t>
            </a:r>
            <a:r>
              <a:rPr lang="en-IE" sz="1800" i="1">
                <a:solidFill>
                  <a:schemeClr val="dk1"/>
                </a:solidFill>
              </a:rPr>
              <a:t>(or </a:t>
            </a:r>
            <a:r>
              <a:rPr lang="en-IE" sz="1800" b="1" i="1">
                <a:solidFill>
                  <a:schemeClr val="dk1"/>
                </a:solidFill>
              </a:rPr>
              <a:t>table#4 </a:t>
            </a:r>
            <a:r>
              <a:rPr lang="en-IE" sz="1800" i="1">
                <a:solidFill>
                  <a:schemeClr val="dk1"/>
                </a:solidFill>
              </a:rPr>
              <a:t>hill or mountain) is based on the appearance of the terrain feature from a distance or from below it.</a:t>
            </a:r>
            <a:endParaRPr sz="1800" i="1">
              <a:solidFill>
                <a:schemeClr val="dk1"/>
              </a:solidFill>
            </a:endParaRPr>
          </a:p>
          <a:p>
            <a:pPr marL="0" lvl="0" indent="0" algn="l" rtl="0">
              <a:lnSpc>
                <a:spcPct val="100000"/>
              </a:lnSpc>
              <a:spcBef>
                <a:spcPts val="600"/>
              </a:spcBef>
              <a:spcAft>
                <a:spcPts val="0"/>
              </a:spcAft>
              <a:buClr>
                <a:srgbClr val="3F3F3F"/>
              </a:buClr>
              <a:buSzPts val="2800"/>
              <a:buFont typeface="Arial"/>
              <a:buNone/>
            </a:pPr>
            <a:endParaRPr/>
          </a:p>
          <a:p>
            <a:pPr marL="0" marR="0" lvl="0" indent="0" algn="l" rtl="0">
              <a:lnSpc>
                <a:spcPct val="100000"/>
              </a:lnSpc>
              <a:spcBef>
                <a:spcPts val="600"/>
              </a:spcBef>
              <a:spcAft>
                <a:spcPts val="0"/>
              </a:spcAft>
              <a:buClr>
                <a:srgbClr val="3F3F3F"/>
              </a:buClr>
              <a:buSzPts val="2800"/>
              <a:buFont typeface="Arial"/>
              <a:buNone/>
            </a:pPr>
            <a:endParaRPr/>
          </a:p>
        </p:txBody>
      </p:sp>
    </p:spTree>
    <p:extLst>
      <p:ext uri="{BB962C8B-B14F-4D97-AF65-F5344CB8AC3E}">
        <p14:creationId xmlns:p14="http://schemas.microsoft.com/office/powerpoint/2010/main" val="34953014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55"/>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Graph-based Methods for WSD</a:t>
            </a:r>
            <a:endParaRPr/>
          </a:p>
        </p:txBody>
      </p:sp>
      <p:sp>
        <p:nvSpPr>
          <p:cNvPr id="712" name="Google Shape;712;p55"/>
          <p:cNvSpPr txBox="1">
            <a:spLocks noGrp="1"/>
          </p:cNvSpPr>
          <p:nvPr>
            <p:ph type="body" idx="1"/>
          </p:nvPr>
        </p:nvSpPr>
        <p:spPr>
          <a:xfrm>
            <a:off x="838200" y="1344025"/>
            <a:ext cx="10910400" cy="41421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1000"/>
              </a:spcBef>
              <a:spcAft>
                <a:spcPts val="0"/>
              </a:spcAft>
              <a:buClr>
                <a:srgbClr val="3F3F3F"/>
              </a:buClr>
              <a:buSzPts val="2800"/>
              <a:buFont typeface="Arial"/>
              <a:buNone/>
            </a:pPr>
            <a:r>
              <a:rPr lang="en-IE" sz="2400"/>
              <a:t>WordNet graph for the verb </a:t>
            </a:r>
            <a:r>
              <a:rPr lang="en-IE" sz="2400" b="1" i="1"/>
              <a:t>drink </a:t>
            </a:r>
            <a:r>
              <a:rPr lang="en-IE" sz="2400"/>
              <a:t>with word sense: </a:t>
            </a:r>
            <a:r>
              <a:rPr lang="en-IE" sz="2400" b="1" i="1"/>
              <a:t>drink#1, imbibe#3 - take in liquids</a:t>
            </a:r>
            <a:endParaRPr sz="2400" b="1" i="1"/>
          </a:p>
        </p:txBody>
      </p:sp>
      <p:sp>
        <p:nvSpPr>
          <p:cNvPr id="713" name="Google Shape;713;p55"/>
          <p:cNvSpPr/>
          <p:nvPr/>
        </p:nvSpPr>
        <p:spPr>
          <a:xfrm>
            <a:off x="3796301" y="6063675"/>
            <a:ext cx="82764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200" i="1"/>
              <a:t>Example adapted from “</a:t>
            </a:r>
            <a:r>
              <a:rPr lang="en-IE" sz="1200" b="0" i="1" u="none" strike="noStrike" cap="none">
                <a:solidFill>
                  <a:srgbClr val="000000"/>
                </a:solidFill>
                <a:latin typeface="Arial"/>
                <a:ea typeface="Arial"/>
                <a:cs typeface="Arial"/>
                <a:sym typeface="Arial"/>
              </a:rPr>
              <a:t>Navigli, R. and Lapata, M. (2010). An experimental study of graph connectivity for unsupervised word sense disambiguation. IEEE Transactions on Pattern Analysis and Machine Intelligence, 32(4), 678–692.</a:t>
            </a:r>
            <a:r>
              <a:rPr lang="en-IE" sz="1200" i="1"/>
              <a:t>”</a:t>
            </a:r>
            <a:endParaRPr/>
          </a:p>
        </p:txBody>
      </p:sp>
      <p:pic>
        <p:nvPicPr>
          <p:cNvPr id="714" name="Google Shape;714;p55"/>
          <p:cNvPicPr preferRelativeResize="0"/>
          <p:nvPr/>
        </p:nvPicPr>
        <p:blipFill rotWithShape="1">
          <a:blip r:embed="rId3">
            <a:alphaModFix/>
          </a:blip>
          <a:srcRect l="13749" t="37328" r="54059" b="37053"/>
          <a:stretch/>
        </p:blipFill>
        <p:spPr>
          <a:xfrm>
            <a:off x="1894375" y="2133837"/>
            <a:ext cx="7488850" cy="3352336"/>
          </a:xfrm>
          <a:prstGeom prst="rect">
            <a:avLst/>
          </a:prstGeom>
          <a:noFill/>
          <a:ln>
            <a:noFill/>
          </a:ln>
        </p:spPr>
      </p:pic>
    </p:spTree>
    <p:extLst>
      <p:ext uri="{BB962C8B-B14F-4D97-AF65-F5344CB8AC3E}">
        <p14:creationId xmlns:p14="http://schemas.microsoft.com/office/powerpoint/2010/main" val="27652720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67"/>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75114A"/>
              </a:buClr>
              <a:buSzPts val="4400"/>
              <a:buFont typeface="Calibri"/>
              <a:buNone/>
            </a:pPr>
            <a:r>
              <a:rPr lang="en-IE"/>
              <a:t>Deep Learning - Pre-Trained Models</a:t>
            </a:r>
            <a:endParaRPr/>
          </a:p>
        </p:txBody>
      </p:sp>
      <p:pic>
        <p:nvPicPr>
          <p:cNvPr id="736" name="Google Shape;736;p67"/>
          <p:cNvPicPr preferRelativeResize="0"/>
          <p:nvPr/>
        </p:nvPicPr>
        <p:blipFill rotWithShape="1">
          <a:blip r:embed="rId3">
            <a:alphaModFix/>
          </a:blip>
          <a:srcRect l="21587" t="32975" r="23370" b="21746"/>
          <a:stretch/>
        </p:blipFill>
        <p:spPr>
          <a:xfrm>
            <a:off x="3657575" y="1783550"/>
            <a:ext cx="8001677" cy="3702850"/>
          </a:xfrm>
          <a:prstGeom prst="rect">
            <a:avLst/>
          </a:prstGeom>
          <a:noFill/>
          <a:ln>
            <a:noFill/>
          </a:ln>
        </p:spPr>
      </p:pic>
      <p:sp>
        <p:nvSpPr>
          <p:cNvPr id="737" name="Google Shape;737;p67"/>
          <p:cNvSpPr txBox="1"/>
          <p:nvPr/>
        </p:nvSpPr>
        <p:spPr>
          <a:xfrm>
            <a:off x="7320350" y="6072025"/>
            <a:ext cx="4721100" cy="44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E" sz="1100" u="sng">
                <a:solidFill>
                  <a:schemeClr val="hlink"/>
                </a:solidFill>
                <a:hlinkClick r:id="rId4"/>
              </a:rPr>
              <a:t>https://d2l.ai/chapter_natural-language-processing-pretraining/index.htm</a:t>
            </a:r>
            <a:r>
              <a:rPr lang="en-IE" sz="1100"/>
              <a:t> l</a:t>
            </a:r>
            <a:endParaRPr sz="11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56"/>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Graph-based Methods for WSD</a:t>
            </a:r>
            <a:endParaRPr/>
          </a:p>
        </p:txBody>
      </p:sp>
      <p:sp>
        <p:nvSpPr>
          <p:cNvPr id="720" name="Google Shape;720;p56"/>
          <p:cNvSpPr txBox="1">
            <a:spLocks noGrp="1"/>
          </p:cNvSpPr>
          <p:nvPr>
            <p:ph type="body" idx="1"/>
          </p:nvPr>
        </p:nvSpPr>
        <p:spPr>
          <a:xfrm>
            <a:off x="838200" y="1344025"/>
            <a:ext cx="11002800" cy="41421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1000"/>
              </a:spcBef>
              <a:spcAft>
                <a:spcPts val="0"/>
              </a:spcAft>
              <a:buClr>
                <a:srgbClr val="3F3F3F"/>
              </a:buClr>
              <a:buSzPts val="2800"/>
              <a:buFont typeface="Arial"/>
              <a:buNone/>
            </a:pPr>
            <a:r>
              <a:rPr lang="en-IE" sz="2400"/>
              <a:t>Can we use this graph to disambiguate words in the sentence </a:t>
            </a:r>
            <a:r>
              <a:rPr lang="en-IE" sz="2400" i="1">
                <a:solidFill>
                  <a:schemeClr val="dk1"/>
                </a:solidFill>
              </a:rPr>
              <a:t>“She drank some milk.”</a:t>
            </a:r>
            <a:endParaRPr sz="2400"/>
          </a:p>
          <a:p>
            <a:pPr marL="0" marR="0" lvl="0" indent="0" algn="l" rtl="0">
              <a:lnSpc>
                <a:spcPct val="90000"/>
              </a:lnSpc>
              <a:spcBef>
                <a:spcPts val="1000"/>
              </a:spcBef>
              <a:spcAft>
                <a:spcPts val="0"/>
              </a:spcAft>
              <a:buClr>
                <a:srgbClr val="3F3F3F"/>
              </a:buClr>
              <a:buSzPts val="2800"/>
              <a:buFont typeface="Arial"/>
              <a:buNone/>
            </a:pPr>
            <a:endParaRPr sz="2400"/>
          </a:p>
        </p:txBody>
      </p:sp>
      <p:pic>
        <p:nvPicPr>
          <p:cNvPr id="721" name="Google Shape;721;p56"/>
          <p:cNvPicPr preferRelativeResize="0"/>
          <p:nvPr/>
        </p:nvPicPr>
        <p:blipFill rotWithShape="1">
          <a:blip r:embed="rId3">
            <a:alphaModFix/>
          </a:blip>
          <a:srcRect l="13749" t="37328" r="54059" b="37053"/>
          <a:stretch/>
        </p:blipFill>
        <p:spPr>
          <a:xfrm>
            <a:off x="1894375" y="2133837"/>
            <a:ext cx="7488850" cy="3352336"/>
          </a:xfrm>
          <a:prstGeom prst="rect">
            <a:avLst/>
          </a:prstGeom>
          <a:noFill/>
          <a:ln>
            <a:noFill/>
          </a:ln>
        </p:spPr>
      </p:pic>
    </p:spTree>
    <p:extLst>
      <p:ext uri="{BB962C8B-B14F-4D97-AF65-F5344CB8AC3E}">
        <p14:creationId xmlns:p14="http://schemas.microsoft.com/office/powerpoint/2010/main" val="41124771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57"/>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Graph-based Methods for WSD</a:t>
            </a:r>
            <a:endParaRPr/>
          </a:p>
        </p:txBody>
      </p:sp>
      <p:sp>
        <p:nvSpPr>
          <p:cNvPr id="727" name="Google Shape;727;p57"/>
          <p:cNvSpPr txBox="1">
            <a:spLocks noGrp="1"/>
          </p:cNvSpPr>
          <p:nvPr>
            <p:ph type="body" idx="1"/>
          </p:nvPr>
        </p:nvSpPr>
        <p:spPr>
          <a:xfrm>
            <a:off x="838200" y="1344025"/>
            <a:ext cx="11002800" cy="41421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1000"/>
              </a:spcBef>
              <a:spcAft>
                <a:spcPts val="0"/>
              </a:spcAft>
              <a:buClr>
                <a:srgbClr val="3F3F3F"/>
              </a:buClr>
              <a:buSzPts val="2800"/>
              <a:buFont typeface="Arial"/>
              <a:buNone/>
            </a:pPr>
            <a:r>
              <a:rPr lang="en-IE" sz="2400"/>
              <a:t>Identify shortest path between </a:t>
            </a:r>
            <a:r>
              <a:rPr lang="en-IE" sz="2400" i="1"/>
              <a:t>“drank” </a:t>
            </a:r>
            <a:r>
              <a:rPr lang="en-IE" sz="2400"/>
              <a:t>(verb </a:t>
            </a:r>
            <a:r>
              <a:rPr lang="en-IE" sz="2400" i="1"/>
              <a:t>“to drink”</a:t>
            </a:r>
            <a:r>
              <a:rPr lang="en-IE" sz="2400"/>
              <a:t>) and </a:t>
            </a:r>
            <a:r>
              <a:rPr lang="en-IE" sz="2400" i="1"/>
              <a:t>“milk” </a:t>
            </a:r>
            <a:r>
              <a:rPr lang="en-IE" sz="2400"/>
              <a:t>(noun) </a:t>
            </a:r>
            <a:endParaRPr sz="2400"/>
          </a:p>
        </p:txBody>
      </p:sp>
      <p:pic>
        <p:nvPicPr>
          <p:cNvPr id="728" name="Google Shape;728;p57"/>
          <p:cNvPicPr preferRelativeResize="0"/>
          <p:nvPr/>
        </p:nvPicPr>
        <p:blipFill rotWithShape="1">
          <a:blip r:embed="rId3">
            <a:alphaModFix/>
          </a:blip>
          <a:srcRect l="13749" t="37328" r="54059" b="37053"/>
          <a:stretch/>
        </p:blipFill>
        <p:spPr>
          <a:xfrm>
            <a:off x="1894375" y="2133837"/>
            <a:ext cx="7488850" cy="3352336"/>
          </a:xfrm>
          <a:prstGeom prst="rect">
            <a:avLst/>
          </a:prstGeom>
          <a:noFill/>
          <a:ln>
            <a:noFill/>
          </a:ln>
        </p:spPr>
      </p:pic>
    </p:spTree>
    <p:extLst>
      <p:ext uri="{BB962C8B-B14F-4D97-AF65-F5344CB8AC3E}">
        <p14:creationId xmlns:p14="http://schemas.microsoft.com/office/powerpoint/2010/main" val="30304951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5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Graph-based Methods for WSD</a:t>
            </a:r>
            <a:endParaRPr/>
          </a:p>
        </p:txBody>
      </p:sp>
      <p:pic>
        <p:nvPicPr>
          <p:cNvPr id="734" name="Google Shape;734;p58" descr="untitled - Google Chrome"/>
          <p:cNvPicPr preferRelativeResize="0"/>
          <p:nvPr/>
        </p:nvPicPr>
        <p:blipFill rotWithShape="1">
          <a:blip r:embed="rId3">
            <a:alphaModFix/>
          </a:blip>
          <a:srcRect l="17538" t="29783" r="53638" b="48640"/>
          <a:stretch/>
        </p:blipFill>
        <p:spPr>
          <a:xfrm>
            <a:off x="6214625" y="2342500"/>
            <a:ext cx="5468774" cy="2219226"/>
          </a:xfrm>
          <a:prstGeom prst="rect">
            <a:avLst/>
          </a:prstGeom>
          <a:noFill/>
          <a:ln>
            <a:noFill/>
          </a:ln>
        </p:spPr>
      </p:pic>
      <p:sp>
        <p:nvSpPr>
          <p:cNvPr id="735" name="Google Shape;735;p58"/>
          <p:cNvSpPr txBox="1"/>
          <p:nvPr/>
        </p:nvSpPr>
        <p:spPr>
          <a:xfrm>
            <a:off x="7509575" y="1690700"/>
            <a:ext cx="1525200" cy="477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IE" sz="2400" i="1">
                <a:solidFill>
                  <a:schemeClr val="dk1"/>
                </a:solidFill>
              </a:rPr>
              <a:t>d</a:t>
            </a:r>
            <a:r>
              <a:rPr lang="en-IE" sz="2400" i="1" u="none" strike="noStrike" cap="none">
                <a:solidFill>
                  <a:schemeClr val="dk1"/>
                </a:solidFill>
              </a:rPr>
              <a:t>(u,v) = 1</a:t>
            </a:r>
            <a:endParaRPr sz="2400"/>
          </a:p>
        </p:txBody>
      </p:sp>
      <p:pic>
        <p:nvPicPr>
          <p:cNvPr id="736" name="Google Shape;736;p58"/>
          <p:cNvPicPr preferRelativeResize="0"/>
          <p:nvPr/>
        </p:nvPicPr>
        <p:blipFill rotWithShape="1">
          <a:blip r:embed="rId4">
            <a:alphaModFix/>
          </a:blip>
          <a:srcRect l="13749" t="37328" r="54059" b="37053"/>
          <a:stretch/>
        </p:blipFill>
        <p:spPr>
          <a:xfrm>
            <a:off x="426750" y="2160097"/>
            <a:ext cx="5669261" cy="2537800"/>
          </a:xfrm>
          <a:prstGeom prst="rect">
            <a:avLst/>
          </a:prstGeom>
          <a:noFill/>
          <a:ln>
            <a:noFill/>
          </a:ln>
        </p:spPr>
      </p:pic>
    </p:spTree>
    <p:extLst>
      <p:ext uri="{BB962C8B-B14F-4D97-AF65-F5344CB8AC3E}">
        <p14:creationId xmlns:p14="http://schemas.microsoft.com/office/powerpoint/2010/main" val="18137879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5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Graph-based Methods for WSD</a:t>
            </a:r>
            <a:endParaRPr/>
          </a:p>
        </p:txBody>
      </p:sp>
      <p:sp>
        <p:nvSpPr>
          <p:cNvPr id="742" name="Google Shape;742;p59"/>
          <p:cNvSpPr txBox="1">
            <a:spLocks noGrp="1"/>
          </p:cNvSpPr>
          <p:nvPr>
            <p:ph type="body" idx="1"/>
          </p:nvPr>
        </p:nvSpPr>
        <p:spPr>
          <a:xfrm>
            <a:off x="721288" y="1340775"/>
            <a:ext cx="2804700" cy="7551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1000"/>
              </a:spcBef>
              <a:spcAft>
                <a:spcPts val="0"/>
              </a:spcAft>
              <a:buClr>
                <a:srgbClr val="3F3F3F"/>
              </a:buClr>
              <a:buSzPts val="2800"/>
              <a:buFont typeface="Arial"/>
              <a:buNone/>
            </a:pPr>
            <a:r>
              <a:rPr lang="en-IE" sz="2000" i="1">
                <a:solidFill>
                  <a:schemeClr val="dk1"/>
                </a:solidFill>
              </a:rPr>
              <a:t>“</a:t>
            </a:r>
            <a:r>
              <a:rPr lang="en-IE" sz="2000" b="0" i="1" u="none" strike="noStrike" cap="none">
                <a:solidFill>
                  <a:schemeClr val="dk1"/>
                </a:solidFill>
                <a:latin typeface="Calibri"/>
                <a:ea typeface="Calibri"/>
                <a:cs typeface="Calibri"/>
                <a:sym typeface="Calibri"/>
              </a:rPr>
              <a:t>She drank some milk.</a:t>
            </a:r>
            <a:r>
              <a:rPr lang="en-IE" sz="2000" i="1">
                <a:solidFill>
                  <a:schemeClr val="dk1"/>
                </a:solidFill>
              </a:rPr>
              <a:t>”</a:t>
            </a:r>
            <a:endParaRPr/>
          </a:p>
        </p:txBody>
      </p:sp>
      <p:pic>
        <p:nvPicPr>
          <p:cNvPr id="743" name="Google Shape;743;p59" descr="untitled - Google Chrome"/>
          <p:cNvPicPr preferRelativeResize="0"/>
          <p:nvPr/>
        </p:nvPicPr>
        <p:blipFill rotWithShape="1">
          <a:blip r:embed="rId3">
            <a:alphaModFix/>
          </a:blip>
          <a:srcRect l="15227" t="9752" r="21589" b="6607"/>
          <a:stretch/>
        </p:blipFill>
        <p:spPr>
          <a:xfrm>
            <a:off x="4253136" y="1196752"/>
            <a:ext cx="6553943" cy="4703281"/>
          </a:xfrm>
          <a:prstGeom prst="rect">
            <a:avLst/>
          </a:prstGeom>
          <a:noFill/>
          <a:ln>
            <a:noFill/>
          </a:ln>
        </p:spPr>
      </p:pic>
      <p:sp>
        <p:nvSpPr>
          <p:cNvPr id="744" name="Google Shape;744;p59"/>
          <p:cNvSpPr txBox="1"/>
          <p:nvPr/>
        </p:nvSpPr>
        <p:spPr>
          <a:xfrm>
            <a:off x="10805865" y="1630356"/>
            <a:ext cx="1224000" cy="358500"/>
          </a:xfrm>
          <a:prstGeom prst="rect">
            <a:avLst/>
          </a:prstGeom>
          <a:noFill/>
          <a:ln>
            <a:noFill/>
          </a:ln>
        </p:spPr>
        <p:txBody>
          <a:bodyPr spcFirstLastPara="1" wrap="square" lIns="0" tIns="0" rIns="0" bIns="0" anchor="t" anchorCtr="0">
            <a:noAutofit/>
          </a:bodyPr>
          <a:lstStyle/>
          <a:p>
            <a:pPr marL="0" marR="0" lvl="0" indent="0" algn="l" rtl="0">
              <a:lnSpc>
                <a:spcPct val="162500"/>
              </a:lnSpc>
              <a:spcBef>
                <a:spcPts val="0"/>
              </a:spcBef>
              <a:spcAft>
                <a:spcPts val="0"/>
              </a:spcAft>
              <a:buClr>
                <a:srgbClr val="000000"/>
              </a:buClr>
              <a:buSzPts val="1600"/>
              <a:buFont typeface="Arial"/>
              <a:buNone/>
            </a:pPr>
            <a:r>
              <a:rPr lang="en-IE" sz="1600" b="1" i="1">
                <a:solidFill>
                  <a:schemeClr val="dk1"/>
                </a:solidFill>
                <a:latin typeface="Ubuntu Light"/>
                <a:ea typeface="Ubuntu Light"/>
                <a:cs typeface="Ubuntu Light"/>
                <a:sym typeface="Ubuntu Light"/>
              </a:rPr>
              <a:t>d</a:t>
            </a:r>
            <a:r>
              <a:rPr lang="en-IE" sz="1600" b="1" i="1" u="none" strike="noStrike" cap="none">
                <a:solidFill>
                  <a:schemeClr val="dk1"/>
                </a:solidFill>
                <a:latin typeface="Ubuntu Light"/>
                <a:ea typeface="Ubuntu Light"/>
                <a:cs typeface="Ubuntu Light"/>
                <a:sym typeface="Ubuntu Light"/>
              </a:rPr>
              <a:t>(u,v) = 4</a:t>
            </a:r>
            <a:endParaRPr/>
          </a:p>
        </p:txBody>
      </p:sp>
      <p:sp>
        <p:nvSpPr>
          <p:cNvPr id="745" name="Google Shape;745;p59"/>
          <p:cNvSpPr txBox="1"/>
          <p:nvPr/>
        </p:nvSpPr>
        <p:spPr>
          <a:xfrm>
            <a:off x="10805864" y="1196752"/>
            <a:ext cx="1224000" cy="358500"/>
          </a:xfrm>
          <a:prstGeom prst="rect">
            <a:avLst/>
          </a:prstGeom>
          <a:noFill/>
          <a:ln>
            <a:noFill/>
          </a:ln>
        </p:spPr>
        <p:txBody>
          <a:bodyPr spcFirstLastPara="1" wrap="square" lIns="0" tIns="0" rIns="0" bIns="0" anchor="t" anchorCtr="0">
            <a:noAutofit/>
          </a:bodyPr>
          <a:lstStyle/>
          <a:p>
            <a:pPr marL="0" marR="0" lvl="0" indent="0" algn="l" rtl="0">
              <a:lnSpc>
                <a:spcPct val="162500"/>
              </a:lnSpc>
              <a:spcBef>
                <a:spcPts val="0"/>
              </a:spcBef>
              <a:spcAft>
                <a:spcPts val="0"/>
              </a:spcAft>
              <a:buClr>
                <a:srgbClr val="000000"/>
              </a:buClr>
              <a:buSzPts val="1600"/>
              <a:buFont typeface="Arial"/>
              <a:buNone/>
            </a:pPr>
            <a:r>
              <a:rPr lang="en-IE" sz="1600" b="1" i="1">
                <a:solidFill>
                  <a:schemeClr val="dk1"/>
                </a:solidFill>
                <a:latin typeface="Ubuntu Light"/>
                <a:ea typeface="Ubuntu Light"/>
                <a:cs typeface="Ubuntu Light"/>
                <a:sym typeface="Ubuntu Light"/>
              </a:rPr>
              <a:t>d</a:t>
            </a:r>
            <a:r>
              <a:rPr lang="en-IE" sz="1600" b="1" i="1" u="none" strike="noStrike" cap="none">
                <a:solidFill>
                  <a:schemeClr val="dk1"/>
                </a:solidFill>
                <a:latin typeface="Ubuntu Light"/>
                <a:ea typeface="Ubuntu Light"/>
                <a:cs typeface="Ubuntu Light"/>
                <a:sym typeface="Ubuntu Light"/>
              </a:rPr>
              <a:t>(u,v) = 2</a:t>
            </a:r>
            <a:endParaRPr/>
          </a:p>
        </p:txBody>
      </p:sp>
      <p:sp>
        <p:nvSpPr>
          <p:cNvPr id="746" name="Google Shape;746;p59"/>
          <p:cNvSpPr txBox="1"/>
          <p:nvPr/>
        </p:nvSpPr>
        <p:spPr>
          <a:xfrm>
            <a:off x="3173016" y="2348880"/>
            <a:ext cx="1224000" cy="358500"/>
          </a:xfrm>
          <a:prstGeom prst="rect">
            <a:avLst/>
          </a:prstGeom>
          <a:noFill/>
          <a:ln>
            <a:noFill/>
          </a:ln>
        </p:spPr>
        <p:txBody>
          <a:bodyPr spcFirstLastPara="1" wrap="square" lIns="0" tIns="0" rIns="0" bIns="0" anchor="t" anchorCtr="0">
            <a:noAutofit/>
          </a:bodyPr>
          <a:lstStyle/>
          <a:p>
            <a:pPr marL="0" marR="0" lvl="0" indent="0" algn="r" rtl="0">
              <a:lnSpc>
                <a:spcPct val="162500"/>
              </a:lnSpc>
              <a:spcBef>
                <a:spcPts val="0"/>
              </a:spcBef>
              <a:spcAft>
                <a:spcPts val="0"/>
              </a:spcAft>
              <a:buClr>
                <a:srgbClr val="000000"/>
              </a:buClr>
              <a:buSzPts val="1600"/>
              <a:buFont typeface="Arial"/>
              <a:buNone/>
            </a:pPr>
            <a:r>
              <a:rPr lang="en-IE" sz="1600" b="1" i="1">
                <a:solidFill>
                  <a:schemeClr val="dk1"/>
                </a:solidFill>
                <a:latin typeface="Ubuntu Light"/>
                <a:ea typeface="Ubuntu Light"/>
                <a:cs typeface="Ubuntu Light"/>
                <a:sym typeface="Ubuntu Light"/>
              </a:rPr>
              <a:t>d</a:t>
            </a:r>
            <a:r>
              <a:rPr lang="en-IE" sz="1600" b="1" i="1" u="none" strike="noStrike" cap="none">
                <a:solidFill>
                  <a:schemeClr val="dk1"/>
                </a:solidFill>
                <a:latin typeface="Ubuntu Light"/>
                <a:ea typeface="Ubuntu Light"/>
                <a:cs typeface="Ubuntu Light"/>
                <a:sym typeface="Ubuntu Light"/>
              </a:rPr>
              <a:t>(u,v) = 1</a:t>
            </a:r>
            <a:endParaRPr/>
          </a:p>
        </p:txBody>
      </p:sp>
    </p:spTree>
    <p:extLst>
      <p:ext uri="{BB962C8B-B14F-4D97-AF65-F5344CB8AC3E}">
        <p14:creationId xmlns:p14="http://schemas.microsoft.com/office/powerpoint/2010/main" val="18678285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60"/>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Overview</a:t>
            </a:r>
            <a:endParaRPr/>
          </a:p>
        </p:txBody>
      </p:sp>
      <p:sp>
        <p:nvSpPr>
          <p:cNvPr id="752" name="Google Shape;752;p60"/>
          <p:cNvSpPr txBox="1">
            <a:spLocks noGrp="1"/>
          </p:cNvSpPr>
          <p:nvPr>
            <p:ph type="body" idx="1"/>
          </p:nvPr>
        </p:nvSpPr>
        <p:spPr>
          <a:xfrm>
            <a:off x="838200" y="1825625"/>
            <a:ext cx="10515600" cy="38133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1000"/>
              </a:spcBef>
              <a:spcAft>
                <a:spcPts val="0"/>
              </a:spcAft>
              <a:buClr>
                <a:srgbClr val="3F3F3F"/>
              </a:buClr>
              <a:buSzPts val="2800"/>
              <a:buFont typeface="Arial"/>
              <a:buNone/>
            </a:pPr>
            <a:r>
              <a:rPr lang="en-IE" i="0" u="none" strike="noStrike" cap="none">
                <a:solidFill>
                  <a:srgbClr val="3F3F3F"/>
                </a:solidFill>
              </a:rPr>
              <a:t>Semantic</a:t>
            </a:r>
            <a:r>
              <a:rPr lang="en-IE"/>
              <a:t> Analysis</a:t>
            </a:r>
            <a:endParaRPr/>
          </a:p>
          <a:p>
            <a:pPr marL="0" marR="0" lvl="0" indent="0" algn="l" rtl="0">
              <a:lnSpc>
                <a:spcPct val="90000"/>
              </a:lnSpc>
              <a:spcBef>
                <a:spcPts val="1000"/>
              </a:spcBef>
              <a:spcAft>
                <a:spcPts val="0"/>
              </a:spcAft>
              <a:buClr>
                <a:srgbClr val="3F3F3F"/>
              </a:buClr>
              <a:buSzPts val="2800"/>
              <a:buFont typeface="Arial"/>
              <a:buNone/>
            </a:pPr>
            <a:r>
              <a:rPr lang="en-IE" i="0" u="none" strike="noStrike" cap="none">
                <a:solidFill>
                  <a:srgbClr val="3F3F3F"/>
                </a:solidFill>
              </a:rPr>
              <a:t>Word Sense Disambiguation</a:t>
            </a:r>
            <a:endParaRPr/>
          </a:p>
          <a:p>
            <a:pPr marL="0" marR="0" lvl="0" indent="0" algn="l" rtl="0">
              <a:lnSpc>
                <a:spcPct val="90000"/>
              </a:lnSpc>
              <a:spcBef>
                <a:spcPts val="1000"/>
              </a:spcBef>
              <a:spcAft>
                <a:spcPts val="0"/>
              </a:spcAft>
              <a:buClr>
                <a:srgbClr val="3F3F3F"/>
              </a:buClr>
              <a:buSzPts val="2800"/>
              <a:buFont typeface="Arial"/>
              <a:buNone/>
            </a:pPr>
            <a:r>
              <a:rPr lang="en-IE" b="1" i="0" u="none" strike="noStrike" cap="none">
                <a:solidFill>
                  <a:srgbClr val="3F3F3F"/>
                </a:solidFill>
              </a:rPr>
              <a:t>Semantic Role Labelling</a:t>
            </a:r>
            <a:endParaRPr b="1" i="0" u="none" strike="noStrike" cap="none">
              <a:solidFill>
                <a:srgbClr val="3F3F3F"/>
              </a:solidFill>
            </a:endParaRPr>
          </a:p>
          <a:p>
            <a:pPr marL="0" marR="0" lvl="0" indent="0" algn="l" rtl="0">
              <a:lnSpc>
                <a:spcPct val="90000"/>
              </a:lnSpc>
              <a:spcBef>
                <a:spcPts val="1000"/>
              </a:spcBef>
              <a:spcAft>
                <a:spcPts val="0"/>
              </a:spcAft>
              <a:buClr>
                <a:srgbClr val="3F3F3F"/>
              </a:buClr>
              <a:buSzPts val="2800"/>
              <a:buFont typeface="Arial"/>
              <a:buNone/>
            </a:pPr>
            <a:r>
              <a:rPr lang="en-IE"/>
              <a:t>Coreference Resolution</a:t>
            </a:r>
            <a:endParaRPr/>
          </a:p>
          <a:p>
            <a:pPr marL="0" marR="0" lvl="0" indent="0" algn="l" rtl="0">
              <a:lnSpc>
                <a:spcPct val="90000"/>
              </a:lnSpc>
              <a:spcBef>
                <a:spcPts val="1000"/>
              </a:spcBef>
              <a:spcAft>
                <a:spcPts val="0"/>
              </a:spcAft>
              <a:buClr>
                <a:srgbClr val="3F3F3F"/>
              </a:buClr>
              <a:buSzPts val="2800"/>
              <a:buFont typeface="Arial"/>
              <a:buNone/>
            </a:pPr>
            <a:endParaRPr sz="2400"/>
          </a:p>
          <a:p>
            <a:pPr marL="0" marR="0" lvl="0" indent="0" algn="l" rtl="0">
              <a:lnSpc>
                <a:spcPct val="90000"/>
              </a:lnSpc>
              <a:spcBef>
                <a:spcPts val="1000"/>
              </a:spcBef>
              <a:spcAft>
                <a:spcPts val="0"/>
              </a:spcAft>
              <a:buClr>
                <a:srgbClr val="3F3F3F"/>
              </a:buClr>
              <a:buSzPts val="2800"/>
              <a:buFont typeface="Arial"/>
              <a:buNone/>
            </a:pPr>
            <a:endParaRPr sz="2800" b="0"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9674023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6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Entities, </a:t>
            </a:r>
            <a:r>
              <a:rPr lang="en-IE" sz="4400" b="0" i="0" u="none" strike="noStrike" cap="none">
                <a:solidFill>
                  <a:srgbClr val="75114A"/>
                </a:solidFill>
                <a:latin typeface="Calibri"/>
                <a:ea typeface="Calibri"/>
                <a:cs typeface="Calibri"/>
                <a:sym typeface="Calibri"/>
              </a:rPr>
              <a:t>Roles &amp; Events</a:t>
            </a:r>
            <a:endParaRPr sz="4400" b="0" i="0" u="none" strike="noStrike" cap="none">
              <a:solidFill>
                <a:srgbClr val="75114A"/>
              </a:solidFill>
              <a:latin typeface="Calibri"/>
              <a:ea typeface="Calibri"/>
              <a:cs typeface="Calibri"/>
              <a:sym typeface="Calibri"/>
            </a:endParaRPr>
          </a:p>
        </p:txBody>
      </p:sp>
      <p:sp>
        <p:nvSpPr>
          <p:cNvPr id="759" name="Google Shape;759;p61"/>
          <p:cNvSpPr txBox="1"/>
          <p:nvPr/>
        </p:nvSpPr>
        <p:spPr>
          <a:xfrm>
            <a:off x="838200" y="1541125"/>
            <a:ext cx="10515600" cy="4253400"/>
          </a:xfrm>
          <a:prstGeom prst="rect">
            <a:avLst/>
          </a:prstGeom>
          <a:noFill/>
          <a:ln>
            <a:noFill/>
          </a:ln>
        </p:spPr>
        <p:txBody>
          <a:bodyPr spcFirstLastPara="1" wrap="square" lIns="91425" tIns="45700" rIns="91425" bIns="45700" anchor="t" anchorCtr="0">
            <a:noAutofit/>
          </a:bodyPr>
          <a:lstStyle/>
          <a:p>
            <a:pPr marL="0" lvl="0" indent="0" algn="l" rtl="0">
              <a:spcBef>
                <a:spcPts val="1200"/>
              </a:spcBef>
              <a:spcAft>
                <a:spcPts val="0"/>
              </a:spcAft>
              <a:buNone/>
            </a:pPr>
            <a:r>
              <a:rPr lang="en-IE" sz="2400">
                <a:latin typeface="Calibri"/>
                <a:ea typeface="Calibri"/>
                <a:cs typeface="Calibri"/>
                <a:sym typeface="Calibri"/>
              </a:rPr>
              <a:t>Consider the following sentence</a:t>
            </a:r>
            <a:endParaRPr sz="2400">
              <a:latin typeface="Calibri"/>
              <a:ea typeface="Calibri"/>
              <a:cs typeface="Calibri"/>
              <a:sym typeface="Calibri"/>
            </a:endParaRPr>
          </a:p>
          <a:p>
            <a:pPr marL="0" lvl="0" indent="457200" algn="l" rtl="0">
              <a:lnSpc>
                <a:spcPct val="200000"/>
              </a:lnSpc>
              <a:spcBef>
                <a:spcPts val="1200"/>
              </a:spcBef>
              <a:spcAft>
                <a:spcPts val="0"/>
              </a:spcAft>
              <a:buNone/>
            </a:pPr>
            <a:r>
              <a:rPr lang="en-IE" sz="2400" i="1">
                <a:latin typeface="Calibri"/>
                <a:ea typeface="Calibri"/>
                <a:cs typeface="Calibri"/>
                <a:sym typeface="Calibri"/>
              </a:rPr>
              <a:t>“Kristina hit Scott with a baseball.”</a:t>
            </a:r>
            <a:endParaRPr sz="2400" i="1">
              <a:latin typeface="Calibri"/>
              <a:ea typeface="Calibri"/>
              <a:cs typeface="Calibri"/>
              <a:sym typeface="Calibri"/>
            </a:endParaRPr>
          </a:p>
          <a:p>
            <a:pPr marL="0" lvl="0" indent="0" algn="l" rtl="0">
              <a:spcBef>
                <a:spcPts val="0"/>
              </a:spcBef>
              <a:spcAft>
                <a:spcPts val="0"/>
              </a:spcAft>
              <a:buNone/>
            </a:pPr>
            <a:r>
              <a:rPr lang="en-IE" sz="2400">
                <a:solidFill>
                  <a:schemeClr val="dk1"/>
                </a:solidFill>
                <a:latin typeface="Calibri"/>
                <a:ea typeface="Calibri"/>
                <a:cs typeface="Calibri"/>
                <a:sym typeface="Calibri"/>
              </a:rPr>
              <a:t>There are several actors/items (‘entities’) with different ‘roles’ in the </a:t>
            </a:r>
            <a:r>
              <a:rPr lang="en-IE" sz="2400" i="1">
                <a:solidFill>
                  <a:schemeClr val="dk1"/>
                </a:solidFill>
                <a:latin typeface="Calibri"/>
                <a:ea typeface="Calibri"/>
                <a:cs typeface="Calibri"/>
                <a:sym typeface="Calibri"/>
              </a:rPr>
              <a:t>hitting ‘</a:t>
            </a:r>
            <a:r>
              <a:rPr lang="en-IE" sz="2400">
                <a:solidFill>
                  <a:schemeClr val="dk1"/>
                </a:solidFill>
                <a:latin typeface="Calibri"/>
                <a:ea typeface="Calibri"/>
                <a:cs typeface="Calibri"/>
                <a:sym typeface="Calibri"/>
              </a:rPr>
              <a:t>event’</a:t>
            </a:r>
            <a:endParaRPr sz="2400">
              <a:solidFill>
                <a:schemeClr val="dk1"/>
              </a:solidFill>
              <a:latin typeface="Calibri"/>
              <a:ea typeface="Calibri"/>
              <a:cs typeface="Calibri"/>
              <a:sym typeface="Calibri"/>
            </a:endParaRPr>
          </a:p>
          <a:p>
            <a:pPr marL="457200" lvl="0" indent="0" algn="l" rtl="0">
              <a:spcBef>
                <a:spcPts val="1200"/>
              </a:spcBef>
              <a:spcAft>
                <a:spcPts val="0"/>
              </a:spcAft>
              <a:buNone/>
            </a:pPr>
            <a:r>
              <a:rPr lang="en-IE" sz="2400" i="1">
                <a:solidFill>
                  <a:schemeClr val="dk1"/>
                </a:solidFill>
                <a:latin typeface="Calibri"/>
                <a:ea typeface="Calibri"/>
                <a:cs typeface="Calibri"/>
                <a:sym typeface="Calibri"/>
              </a:rPr>
              <a:t>Kristina </a:t>
            </a:r>
            <a:endParaRPr sz="2400" i="1">
              <a:solidFill>
                <a:schemeClr val="dk1"/>
              </a:solidFill>
              <a:latin typeface="Calibri"/>
              <a:ea typeface="Calibri"/>
              <a:cs typeface="Calibri"/>
              <a:sym typeface="Calibri"/>
            </a:endParaRPr>
          </a:p>
          <a:p>
            <a:pPr marL="457200" lvl="0" indent="0" algn="l" rtl="0">
              <a:spcBef>
                <a:spcPts val="1200"/>
              </a:spcBef>
              <a:spcAft>
                <a:spcPts val="0"/>
              </a:spcAft>
              <a:buNone/>
            </a:pPr>
            <a:r>
              <a:rPr lang="en-IE" sz="2400" i="1">
                <a:solidFill>
                  <a:schemeClr val="dk1"/>
                </a:solidFill>
                <a:latin typeface="Calibri"/>
                <a:ea typeface="Calibri"/>
                <a:cs typeface="Calibri"/>
                <a:sym typeface="Calibri"/>
              </a:rPr>
              <a:t>Scott </a:t>
            </a:r>
            <a:endParaRPr sz="2400" i="1">
              <a:solidFill>
                <a:schemeClr val="dk1"/>
              </a:solidFill>
              <a:latin typeface="Calibri"/>
              <a:ea typeface="Calibri"/>
              <a:cs typeface="Calibri"/>
              <a:sym typeface="Calibri"/>
            </a:endParaRPr>
          </a:p>
          <a:p>
            <a:pPr marL="457200" lvl="0" indent="0" algn="l" rtl="0">
              <a:spcBef>
                <a:spcPts val="1200"/>
              </a:spcBef>
              <a:spcAft>
                <a:spcPts val="0"/>
              </a:spcAft>
              <a:buNone/>
            </a:pPr>
            <a:r>
              <a:rPr lang="en-IE" sz="2400" i="1">
                <a:solidFill>
                  <a:schemeClr val="dk1"/>
                </a:solidFill>
                <a:latin typeface="Calibri"/>
                <a:ea typeface="Calibri"/>
                <a:cs typeface="Calibri"/>
                <a:sym typeface="Calibri"/>
              </a:rPr>
              <a:t>baseball </a:t>
            </a:r>
            <a:endParaRPr sz="2400" i="1">
              <a:solidFill>
                <a:schemeClr val="dk1"/>
              </a:solidFill>
              <a:latin typeface="Calibri"/>
              <a:ea typeface="Calibri"/>
              <a:cs typeface="Calibri"/>
              <a:sym typeface="Calibri"/>
            </a:endParaRPr>
          </a:p>
          <a:p>
            <a:pPr marL="457200" lvl="0" indent="0" algn="l" rtl="0">
              <a:spcBef>
                <a:spcPts val="1200"/>
              </a:spcBef>
              <a:spcAft>
                <a:spcPts val="0"/>
              </a:spcAft>
              <a:buNone/>
            </a:pPr>
            <a:endParaRPr/>
          </a:p>
        </p:txBody>
      </p:sp>
    </p:spTree>
    <p:extLst>
      <p:ext uri="{BB962C8B-B14F-4D97-AF65-F5344CB8AC3E}">
        <p14:creationId xmlns:p14="http://schemas.microsoft.com/office/powerpoint/2010/main" val="177994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5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5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5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5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5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62"/>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75114A"/>
              </a:buClr>
              <a:buSzPts val="4400"/>
              <a:buFont typeface="Calibri"/>
              <a:buNone/>
            </a:pPr>
            <a:r>
              <a:rPr lang="en-IE"/>
              <a:t>Entities, Roles &amp; Events</a:t>
            </a:r>
            <a:endParaRPr sz="4400" b="0" i="0" u="none" strike="noStrike" cap="none">
              <a:solidFill>
                <a:srgbClr val="75114A"/>
              </a:solidFill>
              <a:latin typeface="Calibri"/>
              <a:ea typeface="Calibri"/>
              <a:cs typeface="Calibri"/>
              <a:sym typeface="Calibri"/>
            </a:endParaRPr>
          </a:p>
        </p:txBody>
      </p:sp>
      <p:sp>
        <p:nvSpPr>
          <p:cNvPr id="766" name="Google Shape;766;p62"/>
          <p:cNvSpPr txBox="1"/>
          <p:nvPr/>
        </p:nvSpPr>
        <p:spPr>
          <a:xfrm>
            <a:off x="838200" y="1556525"/>
            <a:ext cx="10515600" cy="40839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1200"/>
              </a:spcBef>
              <a:spcAft>
                <a:spcPts val="0"/>
              </a:spcAft>
              <a:buNone/>
            </a:pPr>
            <a:r>
              <a:rPr lang="en-IE" sz="2400">
                <a:latin typeface="Calibri"/>
                <a:ea typeface="Calibri"/>
                <a:cs typeface="Calibri"/>
                <a:sym typeface="Calibri"/>
              </a:rPr>
              <a:t>Different sentences with ‘entities’ in the same ‘roles’ can express the same ‘event’</a:t>
            </a:r>
            <a:endParaRPr sz="2400">
              <a:latin typeface="Calibri"/>
              <a:ea typeface="Calibri"/>
              <a:cs typeface="Calibri"/>
              <a:sym typeface="Calibri"/>
            </a:endParaRPr>
          </a:p>
          <a:p>
            <a:pPr marL="457200" marR="0" lvl="0" indent="0" algn="l" rtl="0">
              <a:lnSpc>
                <a:spcPct val="150000"/>
              </a:lnSpc>
              <a:spcBef>
                <a:spcPts val="1000"/>
              </a:spcBef>
              <a:spcAft>
                <a:spcPts val="0"/>
              </a:spcAft>
              <a:buNone/>
            </a:pPr>
            <a:r>
              <a:rPr lang="en-IE" sz="2400" i="1">
                <a:solidFill>
                  <a:srgbClr val="CC0000"/>
                </a:solidFill>
                <a:latin typeface="Calibri"/>
                <a:ea typeface="Calibri"/>
                <a:cs typeface="Calibri"/>
                <a:sym typeface="Calibri"/>
              </a:rPr>
              <a:t>Kristina </a:t>
            </a:r>
            <a:r>
              <a:rPr lang="en-IE" sz="2400" i="1">
                <a:solidFill>
                  <a:schemeClr val="dk1"/>
                </a:solidFill>
                <a:latin typeface="Calibri"/>
                <a:ea typeface="Calibri"/>
                <a:cs typeface="Calibri"/>
                <a:sym typeface="Calibri"/>
              </a:rPr>
              <a:t>hit </a:t>
            </a:r>
            <a:r>
              <a:rPr lang="en-IE" sz="2400" i="1">
                <a:solidFill>
                  <a:srgbClr val="38761D"/>
                </a:solidFill>
                <a:latin typeface="Calibri"/>
                <a:ea typeface="Calibri"/>
                <a:cs typeface="Calibri"/>
                <a:sym typeface="Calibri"/>
              </a:rPr>
              <a:t>Scott</a:t>
            </a:r>
            <a:r>
              <a:rPr lang="en-IE" sz="2400" i="1">
                <a:solidFill>
                  <a:srgbClr val="663300"/>
                </a:solidFill>
                <a:latin typeface="Calibri"/>
                <a:ea typeface="Calibri"/>
                <a:cs typeface="Calibri"/>
                <a:sym typeface="Calibri"/>
              </a:rPr>
              <a:t> </a:t>
            </a:r>
            <a:r>
              <a:rPr lang="en-IE" sz="2400" i="1">
                <a:solidFill>
                  <a:srgbClr val="0066FF"/>
                </a:solidFill>
                <a:latin typeface="Calibri"/>
                <a:ea typeface="Calibri"/>
                <a:cs typeface="Calibri"/>
                <a:sym typeface="Calibri"/>
              </a:rPr>
              <a:t>with a baseball</a:t>
            </a:r>
            <a:r>
              <a:rPr lang="en-IE" sz="2400" i="1">
                <a:solidFill>
                  <a:srgbClr val="006600"/>
                </a:solidFill>
                <a:latin typeface="Calibri"/>
                <a:ea typeface="Calibri"/>
                <a:cs typeface="Calibri"/>
                <a:sym typeface="Calibri"/>
              </a:rPr>
              <a:t>.</a:t>
            </a:r>
            <a:endParaRPr sz="2400" i="1">
              <a:solidFill>
                <a:schemeClr val="dk1"/>
              </a:solidFill>
              <a:latin typeface="Calibri"/>
              <a:ea typeface="Calibri"/>
              <a:cs typeface="Calibri"/>
              <a:sym typeface="Calibri"/>
            </a:endParaRPr>
          </a:p>
          <a:p>
            <a:pPr marL="457200" marR="0" lvl="0" indent="0" algn="l" rtl="0">
              <a:lnSpc>
                <a:spcPct val="150000"/>
              </a:lnSpc>
              <a:spcBef>
                <a:spcPts val="1200"/>
              </a:spcBef>
              <a:spcAft>
                <a:spcPts val="0"/>
              </a:spcAft>
              <a:buNone/>
            </a:pPr>
            <a:r>
              <a:rPr lang="en-IE" sz="2400" i="1">
                <a:solidFill>
                  <a:srgbClr val="38761D"/>
                </a:solidFill>
                <a:latin typeface="Calibri"/>
                <a:ea typeface="Calibri"/>
                <a:cs typeface="Calibri"/>
                <a:sym typeface="Calibri"/>
              </a:rPr>
              <a:t>Scott</a:t>
            </a:r>
            <a:r>
              <a:rPr lang="en-IE" sz="2400" i="1" u="none" strike="noStrike" cap="none">
                <a:solidFill>
                  <a:srgbClr val="663300"/>
                </a:solidFill>
                <a:latin typeface="Calibri"/>
                <a:ea typeface="Calibri"/>
                <a:cs typeface="Calibri"/>
                <a:sym typeface="Calibri"/>
              </a:rPr>
              <a:t> </a:t>
            </a:r>
            <a:r>
              <a:rPr lang="en-IE" sz="2400" i="1" u="none" strike="noStrike" cap="none">
                <a:solidFill>
                  <a:schemeClr val="dk1"/>
                </a:solidFill>
                <a:latin typeface="Calibri"/>
                <a:ea typeface="Calibri"/>
                <a:cs typeface="Calibri"/>
                <a:sym typeface="Calibri"/>
              </a:rPr>
              <a:t>was hit by </a:t>
            </a:r>
            <a:r>
              <a:rPr lang="en-IE" sz="2400" i="1" u="none" strike="noStrike" cap="none">
                <a:solidFill>
                  <a:srgbClr val="CC0000"/>
                </a:solidFill>
                <a:latin typeface="Calibri"/>
                <a:ea typeface="Calibri"/>
                <a:cs typeface="Calibri"/>
                <a:sym typeface="Calibri"/>
              </a:rPr>
              <a:t>Kristina</a:t>
            </a:r>
            <a:r>
              <a:rPr lang="en-IE" sz="2400" i="1" u="none" strike="noStrike" cap="none">
                <a:solidFill>
                  <a:srgbClr val="000000"/>
                </a:solidFill>
                <a:latin typeface="Calibri"/>
                <a:ea typeface="Calibri"/>
                <a:cs typeface="Calibri"/>
                <a:sym typeface="Calibri"/>
              </a:rPr>
              <a:t> </a:t>
            </a:r>
            <a:r>
              <a:rPr lang="en-IE" sz="2400" i="1" u="none" strike="noStrike" cap="none">
                <a:solidFill>
                  <a:srgbClr val="0066FF"/>
                </a:solidFill>
                <a:latin typeface="Calibri"/>
                <a:ea typeface="Calibri"/>
                <a:cs typeface="Calibri"/>
                <a:sym typeface="Calibri"/>
              </a:rPr>
              <a:t>with a baseball.</a:t>
            </a:r>
            <a:endParaRPr sz="2400" i="1" u="none" strike="noStrike" cap="none">
              <a:solidFill>
                <a:srgbClr val="006600"/>
              </a:solidFill>
              <a:latin typeface="Calibri"/>
              <a:ea typeface="Calibri"/>
              <a:cs typeface="Calibri"/>
              <a:sym typeface="Calibri"/>
            </a:endParaRPr>
          </a:p>
          <a:p>
            <a:pPr marL="0" marR="0" lvl="0" indent="457200" algn="l" rtl="0">
              <a:lnSpc>
                <a:spcPct val="150000"/>
              </a:lnSpc>
              <a:spcBef>
                <a:spcPts val="1200"/>
              </a:spcBef>
              <a:spcAft>
                <a:spcPts val="0"/>
              </a:spcAft>
              <a:buNone/>
            </a:pPr>
            <a:r>
              <a:rPr lang="en-IE" sz="2400" i="1">
                <a:solidFill>
                  <a:srgbClr val="38761D"/>
                </a:solidFill>
                <a:latin typeface="Calibri"/>
                <a:ea typeface="Calibri"/>
                <a:cs typeface="Calibri"/>
                <a:sym typeface="Calibri"/>
              </a:rPr>
              <a:t>Scott</a:t>
            </a:r>
            <a:r>
              <a:rPr lang="en-IE" sz="2400" i="1" u="none" strike="noStrike" cap="none">
                <a:solidFill>
                  <a:schemeClr val="dk1"/>
                </a:solidFill>
                <a:latin typeface="Calibri"/>
                <a:ea typeface="Calibri"/>
                <a:cs typeface="Calibri"/>
                <a:sym typeface="Calibri"/>
              </a:rPr>
              <a:t> was hit </a:t>
            </a:r>
            <a:r>
              <a:rPr lang="en-IE" sz="2400" i="1" u="none" strike="noStrike" cap="none">
                <a:solidFill>
                  <a:srgbClr val="0066FF"/>
                </a:solidFill>
                <a:latin typeface="Calibri"/>
                <a:ea typeface="Calibri"/>
                <a:cs typeface="Calibri"/>
                <a:sym typeface="Calibri"/>
              </a:rPr>
              <a:t>with a baseball </a:t>
            </a:r>
            <a:r>
              <a:rPr lang="en-IE" sz="2400" i="1" u="none" strike="noStrike" cap="none">
                <a:solidFill>
                  <a:schemeClr val="dk1"/>
                </a:solidFill>
                <a:latin typeface="Calibri"/>
                <a:ea typeface="Calibri"/>
                <a:cs typeface="Calibri"/>
                <a:sym typeface="Calibri"/>
              </a:rPr>
              <a:t>by </a:t>
            </a:r>
            <a:r>
              <a:rPr lang="en-IE" sz="2400" i="1" u="none" strike="noStrike" cap="none">
                <a:solidFill>
                  <a:srgbClr val="CC0000"/>
                </a:solidFill>
                <a:latin typeface="Calibri"/>
                <a:ea typeface="Calibri"/>
                <a:cs typeface="Calibri"/>
                <a:sym typeface="Calibri"/>
              </a:rPr>
              <a:t>Kristina.</a:t>
            </a:r>
            <a:endParaRPr sz="2400">
              <a:latin typeface="Calibri"/>
              <a:ea typeface="Calibri"/>
              <a:cs typeface="Calibri"/>
              <a:sym typeface="Calibri"/>
            </a:endParaRPr>
          </a:p>
          <a:p>
            <a:pPr marL="457200" marR="0" lvl="0" indent="0" algn="l" rtl="0">
              <a:lnSpc>
                <a:spcPct val="150000"/>
              </a:lnSpc>
              <a:spcBef>
                <a:spcPts val="1200"/>
              </a:spcBef>
              <a:spcAft>
                <a:spcPts val="1000"/>
              </a:spcAft>
              <a:buNone/>
            </a:pPr>
            <a:endParaRPr sz="2400">
              <a:latin typeface="Calibri"/>
              <a:ea typeface="Calibri"/>
              <a:cs typeface="Calibri"/>
              <a:sym typeface="Calibri"/>
            </a:endParaRPr>
          </a:p>
        </p:txBody>
      </p:sp>
      <p:sp>
        <p:nvSpPr>
          <p:cNvPr id="767" name="Google Shape;767;p62"/>
          <p:cNvSpPr txBox="1"/>
          <p:nvPr/>
        </p:nvSpPr>
        <p:spPr>
          <a:xfrm>
            <a:off x="9048328" y="6165304"/>
            <a:ext cx="30243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After a slide by Yih and Toutanova</a:t>
            </a:r>
            <a:endParaRPr sz="14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81983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6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6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6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6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6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Semantic Role</a:t>
            </a:r>
            <a:r>
              <a:rPr lang="en-IE"/>
              <a:t>s</a:t>
            </a:r>
            <a:endParaRPr/>
          </a:p>
        </p:txBody>
      </p:sp>
      <p:sp>
        <p:nvSpPr>
          <p:cNvPr id="773" name="Google Shape;773;p63"/>
          <p:cNvSpPr txBox="1"/>
          <p:nvPr/>
        </p:nvSpPr>
        <p:spPr>
          <a:xfrm>
            <a:off x="835225" y="1717575"/>
            <a:ext cx="11021100" cy="38304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600"/>
              </a:spcBef>
              <a:spcAft>
                <a:spcPts val="0"/>
              </a:spcAft>
              <a:buNone/>
            </a:pPr>
            <a:r>
              <a:rPr lang="en-IE" sz="2400">
                <a:solidFill>
                  <a:schemeClr val="dk1"/>
                </a:solidFill>
                <a:latin typeface="Calibri"/>
                <a:ea typeface="Calibri"/>
                <a:cs typeface="Calibri"/>
                <a:sym typeface="Calibri"/>
              </a:rPr>
              <a:t>We can define ‘semantic roles’ for each entity of an event expressed by a sentence, e.g.</a:t>
            </a:r>
            <a:endParaRPr sz="2400">
              <a:solidFill>
                <a:schemeClr val="dk1"/>
              </a:solidFill>
              <a:latin typeface="Calibri"/>
              <a:ea typeface="Calibri"/>
              <a:cs typeface="Calibri"/>
              <a:sym typeface="Calibri"/>
            </a:endParaRPr>
          </a:p>
          <a:p>
            <a:pPr marL="457200" lvl="0" indent="0" algn="l" rtl="0">
              <a:lnSpc>
                <a:spcPct val="200000"/>
              </a:lnSpc>
              <a:spcBef>
                <a:spcPts val="1000"/>
              </a:spcBef>
              <a:spcAft>
                <a:spcPts val="0"/>
              </a:spcAft>
              <a:buNone/>
            </a:pPr>
            <a:r>
              <a:rPr lang="en-IE" sz="2400">
                <a:solidFill>
                  <a:schemeClr val="dk1"/>
                </a:solidFill>
                <a:latin typeface="Calibri"/>
                <a:ea typeface="Calibri"/>
                <a:cs typeface="Calibri"/>
                <a:sym typeface="Calibri"/>
              </a:rPr>
              <a:t>AGENT (</a:t>
            </a:r>
            <a:r>
              <a:rPr lang="en-IE" sz="2400">
                <a:solidFill>
                  <a:srgbClr val="CC0000"/>
                </a:solidFill>
                <a:latin typeface="Calibri"/>
                <a:ea typeface="Calibri"/>
                <a:cs typeface="Calibri"/>
                <a:sym typeface="Calibri"/>
              </a:rPr>
              <a:t>AGT</a:t>
            </a:r>
            <a:r>
              <a:rPr lang="en-IE" sz="2400">
                <a:solidFill>
                  <a:schemeClr val="dk1"/>
                </a:solidFill>
                <a:latin typeface="Calibri"/>
                <a:ea typeface="Calibri"/>
                <a:cs typeface="Calibri"/>
                <a:sym typeface="Calibri"/>
              </a:rPr>
              <a:t>), EXPERIENCER (</a:t>
            </a:r>
            <a:r>
              <a:rPr lang="en-IE" sz="2400">
                <a:solidFill>
                  <a:srgbClr val="38761D"/>
                </a:solidFill>
                <a:latin typeface="Calibri"/>
                <a:ea typeface="Calibri"/>
                <a:cs typeface="Calibri"/>
                <a:sym typeface="Calibri"/>
              </a:rPr>
              <a:t>EXP</a:t>
            </a:r>
            <a:r>
              <a:rPr lang="en-IE" sz="2400">
                <a:solidFill>
                  <a:schemeClr val="dk1"/>
                </a:solidFill>
                <a:latin typeface="Calibri"/>
                <a:ea typeface="Calibri"/>
                <a:cs typeface="Calibri"/>
                <a:sym typeface="Calibri"/>
              </a:rPr>
              <a:t>), INSTRUMENT (</a:t>
            </a:r>
            <a:r>
              <a:rPr lang="en-IE" sz="2400">
                <a:solidFill>
                  <a:srgbClr val="0066FF"/>
                </a:solidFill>
                <a:latin typeface="Calibri"/>
                <a:ea typeface="Calibri"/>
                <a:cs typeface="Calibri"/>
                <a:sym typeface="Calibri"/>
              </a:rPr>
              <a:t>INS</a:t>
            </a:r>
            <a:r>
              <a:rPr lang="en-IE"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marL="457200" lvl="0" indent="0" algn="l" rtl="0">
              <a:lnSpc>
                <a:spcPct val="150000"/>
              </a:lnSpc>
              <a:spcBef>
                <a:spcPts val="1000"/>
              </a:spcBef>
              <a:spcAft>
                <a:spcPts val="0"/>
              </a:spcAft>
              <a:buClr>
                <a:schemeClr val="dk1"/>
              </a:buClr>
              <a:buFont typeface="Arial"/>
              <a:buNone/>
            </a:pPr>
            <a:r>
              <a:rPr lang="en-IE" sz="2400" i="1">
                <a:solidFill>
                  <a:srgbClr val="CC0000"/>
                </a:solidFill>
                <a:latin typeface="Calibri"/>
                <a:ea typeface="Calibri"/>
                <a:cs typeface="Calibri"/>
                <a:sym typeface="Calibri"/>
              </a:rPr>
              <a:t>[Kristina AGT] </a:t>
            </a:r>
            <a:r>
              <a:rPr lang="en-IE" sz="2400" i="1">
                <a:solidFill>
                  <a:schemeClr val="dk1"/>
                </a:solidFill>
                <a:latin typeface="Calibri"/>
                <a:ea typeface="Calibri"/>
                <a:cs typeface="Calibri"/>
                <a:sym typeface="Calibri"/>
              </a:rPr>
              <a:t>hit </a:t>
            </a:r>
            <a:r>
              <a:rPr lang="en-IE" sz="2400" i="1">
                <a:solidFill>
                  <a:srgbClr val="38761D"/>
                </a:solidFill>
                <a:latin typeface="Calibri"/>
                <a:ea typeface="Calibri"/>
                <a:cs typeface="Calibri"/>
                <a:sym typeface="Calibri"/>
              </a:rPr>
              <a:t>[Scott EXP]</a:t>
            </a:r>
            <a:r>
              <a:rPr lang="en-IE" sz="2400" i="1">
                <a:solidFill>
                  <a:srgbClr val="663300"/>
                </a:solidFill>
                <a:latin typeface="Calibri"/>
                <a:ea typeface="Calibri"/>
                <a:cs typeface="Calibri"/>
                <a:sym typeface="Calibri"/>
              </a:rPr>
              <a:t> </a:t>
            </a:r>
            <a:r>
              <a:rPr lang="en-IE" sz="2400" i="1">
                <a:solidFill>
                  <a:srgbClr val="0066FF"/>
                </a:solidFill>
                <a:latin typeface="Calibri"/>
                <a:ea typeface="Calibri"/>
                <a:cs typeface="Calibri"/>
                <a:sym typeface="Calibri"/>
              </a:rPr>
              <a:t>[with a baseball INS] .</a:t>
            </a:r>
            <a:endParaRPr sz="2400" i="1">
              <a:solidFill>
                <a:srgbClr val="663300"/>
              </a:solidFill>
              <a:latin typeface="Calibri"/>
              <a:ea typeface="Calibri"/>
              <a:cs typeface="Calibri"/>
              <a:sym typeface="Calibri"/>
            </a:endParaRPr>
          </a:p>
          <a:p>
            <a:pPr marL="457200" lvl="0" indent="0" algn="l" rtl="0">
              <a:lnSpc>
                <a:spcPct val="150000"/>
              </a:lnSpc>
              <a:spcBef>
                <a:spcPts val="1000"/>
              </a:spcBef>
              <a:spcAft>
                <a:spcPts val="0"/>
              </a:spcAft>
              <a:buNone/>
            </a:pPr>
            <a:r>
              <a:rPr lang="en-IE" sz="2400" i="1">
                <a:solidFill>
                  <a:srgbClr val="38761D"/>
                </a:solidFill>
                <a:latin typeface="Calibri"/>
                <a:ea typeface="Calibri"/>
                <a:cs typeface="Calibri"/>
                <a:sym typeface="Calibri"/>
              </a:rPr>
              <a:t>[Scott EXP] </a:t>
            </a:r>
            <a:r>
              <a:rPr lang="en-IE" sz="2400" i="1">
                <a:solidFill>
                  <a:schemeClr val="dk1"/>
                </a:solidFill>
                <a:latin typeface="Calibri"/>
                <a:ea typeface="Calibri"/>
                <a:cs typeface="Calibri"/>
                <a:sym typeface="Calibri"/>
              </a:rPr>
              <a:t>was hit by </a:t>
            </a:r>
            <a:r>
              <a:rPr lang="en-IE" sz="2400" i="1">
                <a:solidFill>
                  <a:srgbClr val="CC0000"/>
                </a:solidFill>
                <a:latin typeface="Calibri"/>
                <a:ea typeface="Calibri"/>
                <a:cs typeface="Calibri"/>
                <a:sym typeface="Calibri"/>
              </a:rPr>
              <a:t>[Kristina AGT] </a:t>
            </a:r>
            <a:r>
              <a:rPr lang="en-IE" sz="2400" i="1">
                <a:solidFill>
                  <a:srgbClr val="0066FF"/>
                </a:solidFill>
                <a:latin typeface="Calibri"/>
                <a:ea typeface="Calibri"/>
                <a:cs typeface="Calibri"/>
                <a:sym typeface="Calibri"/>
              </a:rPr>
              <a:t>[with a baseball INS]</a:t>
            </a:r>
            <a:r>
              <a:rPr lang="en-IE" sz="2400" i="1">
                <a:solidFill>
                  <a:schemeClr val="dk1"/>
                </a:solidFill>
                <a:latin typeface="Calibri"/>
                <a:ea typeface="Calibri"/>
                <a:cs typeface="Calibri"/>
                <a:sym typeface="Calibri"/>
              </a:rPr>
              <a:t> </a:t>
            </a:r>
            <a:r>
              <a:rPr lang="en-IE" sz="2400" i="1">
                <a:solidFill>
                  <a:srgbClr val="0066FF"/>
                </a:solidFill>
                <a:latin typeface="Calibri"/>
                <a:ea typeface="Calibri"/>
                <a:cs typeface="Calibri"/>
                <a:sym typeface="Calibri"/>
              </a:rPr>
              <a:t>.</a:t>
            </a:r>
            <a:endParaRPr sz="2400" i="1">
              <a:solidFill>
                <a:srgbClr val="0066FF"/>
              </a:solidFill>
              <a:latin typeface="Calibri"/>
              <a:ea typeface="Calibri"/>
              <a:cs typeface="Calibri"/>
              <a:sym typeface="Calibri"/>
            </a:endParaRPr>
          </a:p>
          <a:p>
            <a:pPr marL="457200" lvl="0" indent="0" algn="l" rtl="0">
              <a:lnSpc>
                <a:spcPct val="150000"/>
              </a:lnSpc>
              <a:spcBef>
                <a:spcPts val="1200"/>
              </a:spcBef>
              <a:spcAft>
                <a:spcPts val="0"/>
              </a:spcAft>
              <a:buNone/>
            </a:pPr>
            <a:r>
              <a:rPr lang="en-IE" sz="2400" i="1">
                <a:solidFill>
                  <a:srgbClr val="38761D"/>
                </a:solidFill>
                <a:latin typeface="Calibri"/>
                <a:ea typeface="Calibri"/>
                <a:cs typeface="Calibri"/>
                <a:sym typeface="Calibri"/>
              </a:rPr>
              <a:t>[Scott EXP] </a:t>
            </a:r>
            <a:r>
              <a:rPr lang="en-IE" sz="2400" i="1">
                <a:solidFill>
                  <a:schemeClr val="dk1"/>
                </a:solidFill>
                <a:latin typeface="Calibri"/>
                <a:ea typeface="Calibri"/>
                <a:cs typeface="Calibri"/>
                <a:sym typeface="Calibri"/>
              </a:rPr>
              <a:t>was hit </a:t>
            </a:r>
            <a:r>
              <a:rPr lang="en-IE" sz="2400" i="1">
                <a:solidFill>
                  <a:srgbClr val="CC0000"/>
                </a:solidFill>
                <a:latin typeface="Calibri"/>
                <a:ea typeface="Calibri"/>
                <a:cs typeface="Calibri"/>
                <a:sym typeface="Calibri"/>
              </a:rPr>
              <a:t> </a:t>
            </a:r>
            <a:r>
              <a:rPr lang="en-IE" sz="2400" i="1">
                <a:solidFill>
                  <a:srgbClr val="0066FF"/>
                </a:solidFill>
                <a:latin typeface="Calibri"/>
                <a:ea typeface="Calibri"/>
                <a:cs typeface="Calibri"/>
                <a:sym typeface="Calibri"/>
              </a:rPr>
              <a:t>[with a baseball INS]</a:t>
            </a:r>
            <a:r>
              <a:rPr lang="en-IE" sz="2400" i="1">
                <a:solidFill>
                  <a:schemeClr val="dk1"/>
                </a:solidFill>
                <a:latin typeface="Calibri"/>
                <a:ea typeface="Calibri"/>
                <a:cs typeface="Calibri"/>
                <a:sym typeface="Calibri"/>
              </a:rPr>
              <a:t> by </a:t>
            </a:r>
            <a:r>
              <a:rPr lang="en-IE" sz="2400" i="1">
                <a:solidFill>
                  <a:srgbClr val="CC0000"/>
                </a:solidFill>
                <a:latin typeface="Calibri"/>
                <a:ea typeface="Calibri"/>
                <a:cs typeface="Calibri"/>
                <a:sym typeface="Calibri"/>
              </a:rPr>
              <a:t>[Kristina AGT].</a:t>
            </a:r>
            <a:endParaRPr sz="2400" i="1">
              <a:solidFill>
                <a:srgbClr val="0066FF"/>
              </a:solidFill>
              <a:latin typeface="Calibri"/>
              <a:ea typeface="Calibri"/>
              <a:cs typeface="Calibri"/>
              <a:sym typeface="Calibri"/>
            </a:endParaRPr>
          </a:p>
          <a:p>
            <a:pPr marL="0" marR="0" lvl="0" indent="0" algn="l" rtl="0">
              <a:lnSpc>
                <a:spcPct val="100000"/>
              </a:lnSpc>
              <a:spcBef>
                <a:spcPts val="1000"/>
              </a:spcBef>
              <a:spcAft>
                <a:spcPts val="0"/>
              </a:spcAft>
              <a:buNone/>
            </a:pPr>
            <a:endParaRPr sz="2400">
              <a:solidFill>
                <a:schemeClr val="dk1"/>
              </a:solidFill>
              <a:latin typeface="Calibri"/>
              <a:ea typeface="Calibri"/>
              <a:cs typeface="Calibri"/>
              <a:sym typeface="Calibri"/>
            </a:endParaRPr>
          </a:p>
          <a:p>
            <a:pPr marL="0" marR="0" lvl="0" indent="0" algn="l" rtl="0">
              <a:lnSpc>
                <a:spcPct val="100000"/>
              </a:lnSpc>
              <a:spcBef>
                <a:spcPts val="1000"/>
              </a:spcBef>
              <a:spcAft>
                <a:spcPts val="1000"/>
              </a:spcAft>
              <a:buNone/>
            </a:pPr>
            <a:endParaRPr sz="240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0608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6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Semantic Roles - Overview </a:t>
            </a:r>
            <a:endParaRPr/>
          </a:p>
        </p:txBody>
      </p:sp>
      <p:pic>
        <p:nvPicPr>
          <p:cNvPr id="779" name="Google Shape;779;p64" descr="ed3book.pdf - Adobe Acrobat Reader DC"/>
          <p:cNvPicPr preferRelativeResize="0"/>
          <p:nvPr/>
        </p:nvPicPr>
        <p:blipFill rotWithShape="1">
          <a:blip r:embed="rId3">
            <a:alphaModFix/>
          </a:blip>
          <a:srcRect l="25681" t="28408" r="30809" b="38680"/>
          <a:stretch/>
        </p:blipFill>
        <p:spPr>
          <a:xfrm>
            <a:off x="351875" y="1875375"/>
            <a:ext cx="5800345" cy="3106905"/>
          </a:xfrm>
          <a:prstGeom prst="rect">
            <a:avLst/>
          </a:prstGeom>
          <a:noFill/>
          <a:ln>
            <a:noFill/>
          </a:ln>
        </p:spPr>
      </p:pic>
      <p:pic>
        <p:nvPicPr>
          <p:cNvPr id="780" name="Google Shape;780;p64" descr="ed3book.pdf - Adobe Acrobat Reader DC"/>
          <p:cNvPicPr preferRelativeResize="0"/>
          <p:nvPr/>
        </p:nvPicPr>
        <p:blipFill rotWithShape="1">
          <a:blip r:embed="rId4">
            <a:alphaModFix/>
          </a:blip>
          <a:srcRect l="40007" t="28909" r="20781" b="38281"/>
          <a:stretch/>
        </p:blipFill>
        <p:spPr>
          <a:xfrm>
            <a:off x="6377711" y="1881420"/>
            <a:ext cx="5233812" cy="3101204"/>
          </a:xfrm>
          <a:prstGeom prst="rect">
            <a:avLst/>
          </a:prstGeom>
          <a:noFill/>
          <a:ln>
            <a:noFill/>
          </a:ln>
        </p:spPr>
      </p:pic>
      <p:sp>
        <p:nvSpPr>
          <p:cNvPr id="781" name="Google Shape;781;p64"/>
          <p:cNvSpPr/>
          <p:nvPr/>
        </p:nvSpPr>
        <p:spPr>
          <a:xfrm>
            <a:off x="8688298" y="5438750"/>
            <a:ext cx="27519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2000" b="1" i="0" u="none" strike="noStrike" cap="none">
                <a:solidFill>
                  <a:srgbClr val="000000"/>
                </a:solidFill>
                <a:latin typeface="Calibri"/>
                <a:ea typeface="Calibri"/>
                <a:cs typeface="Calibri"/>
                <a:sym typeface="Calibri"/>
              </a:rPr>
              <a:t>Jurafsky &amp; Martin </a:t>
            </a:r>
            <a:r>
              <a:rPr lang="en-IE" sz="2000" b="1" i="0" u="none" strike="noStrike" cap="none">
                <a:solidFill>
                  <a:srgbClr val="000000"/>
                </a:solidFill>
                <a:latin typeface="Arial"/>
                <a:ea typeface="Arial"/>
                <a:cs typeface="Arial"/>
                <a:sym typeface="Arial"/>
              </a:rPr>
              <a:t>p3</a:t>
            </a:r>
            <a:r>
              <a:rPr lang="en-IE" sz="2000" b="1"/>
              <a:t>74</a:t>
            </a:r>
            <a:endParaRPr sz="2000" b="1" i="0" u="none" strike="noStrike" cap="none">
              <a:solidFill>
                <a:srgbClr val="000000"/>
              </a:solidFill>
              <a:latin typeface="Calibri"/>
              <a:ea typeface="Calibri"/>
              <a:cs typeface="Calibri"/>
              <a:sym typeface="Calibri"/>
            </a:endParaRPr>
          </a:p>
        </p:txBody>
      </p:sp>
      <p:sp>
        <p:nvSpPr>
          <p:cNvPr id="782" name="Google Shape;782;p64"/>
          <p:cNvSpPr txBox="1">
            <a:spLocks noGrp="1"/>
          </p:cNvSpPr>
          <p:nvPr>
            <p:ph type="body" idx="1"/>
          </p:nvPr>
        </p:nvSpPr>
        <p:spPr>
          <a:xfrm>
            <a:off x="838200" y="5370150"/>
            <a:ext cx="6487200" cy="537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IE" sz="2000"/>
              <a:t>Note: semantic roles are also referred to as ‘thematic roles’</a:t>
            </a:r>
            <a:endParaRPr sz="2000"/>
          </a:p>
        </p:txBody>
      </p:sp>
    </p:spTree>
    <p:extLst>
      <p:ext uri="{BB962C8B-B14F-4D97-AF65-F5344CB8AC3E}">
        <p14:creationId xmlns:p14="http://schemas.microsoft.com/office/powerpoint/2010/main" val="944496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65"/>
          <p:cNvSpPr txBox="1">
            <a:spLocks noGrp="1"/>
          </p:cNvSpPr>
          <p:nvPr>
            <p:ph type="title"/>
          </p:nvPr>
        </p:nvSpPr>
        <p:spPr>
          <a:xfrm>
            <a:off x="838200" y="365125"/>
            <a:ext cx="10515600" cy="13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a:t>Semantic Roles - Use</a:t>
            </a:r>
            <a:endParaRPr/>
          </a:p>
        </p:txBody>
      </p:sp>
      <p:sp>
        <p:nvSpPr>
          <p:cNvPr id="789" name="Google Shape;789;p65"/>
          <p:cNvSpPr txBox="1">
            <a:spLocks noGrp="1"/>
          </p:cNvSpPr>
          <p:nvPr>
            <p:ph type="body" idx="1"/>
          </p:nvPr>
        </p:nvSpPr>
        <p:spPr>
          <a:xfrm>
            <a:off x="838200" y="1825625"/>
            <a:ext cx="10515600" cy="3813300"/>
          </a:xfrm>
          <a:prstGeom prst="rect">
            <a:avLst/>
          </a:prstGeom>
        </p:spPr>
        <p:txBody>
          <a:bodyPr spcFirstLastPara="1" wrap="square" lIns="91425" tIns="91425" rIns="91425" bIns="91425" anchor="t" anchorCtr="0">
            <a:noAutofit/>
          </a:bodyPr>
          <a:lstStyle/>
          <a:p>
            <a:pPr marL="0" lvl="0" indent="0" algn="l" rtl="0">
              <a:lnSpc>
                <a:spcPct val="100000"/>
              </a:lnSpc>
              <a:spcBef>
                <a:spcPts val="1000"/>
              </a:spcBef>
              <a:spcAft>
                <a:spcPts val="0"/>
              </a:spcAft>
              <a:buNone/>
            </a:pPr>
            <a:r>
              <a:rPr lang="en-IE" sz="2400"/>
              <a:t>Semantic roles enable ‘event identification’ across different sentences, which can be very useful in applications such as Question Answering, e.g.</a:t>
            </a:r>
            <a:endParaRPr sz="2400"/>
          </a:p>
          <a:p>
            <a:pPr marL="0" lvl="0" indent="0" algn="l" rtl="0">
              <a:lnSpc>
                <a:spcPct val="150000"/>
              </a:lnSpc>
              <a:spcBef>
                <a:spcPts val="1000"/>
              </a:spcBef>
              <a:spcAft>
                <a:spcPts val="0"/>
              </a:spcAft>
              <a:buNone/>
            </a:pPr>
            <a:r>
              <a:rPr lang="en-IE" sz="2400"/>
              <a:t>Question:</a:t>
            </a:r>
            <a:r>
              <a:rPr lang="en-IE" sz="2400" i="1"/>
              <a:t> 					“Which company bought Google last year?”</a:t>
            </a:r>
            <a:endParaRPr sz="2400" i="1"/>
          </a:p>
          <a:p>
            <a:pPr marL="0" lvl="0" indent="0" algn="l" rtl="0">
              <a:lnSpc>
                <a:spcPct val="150000"/>
              </a:lnSpc>
              <a:spcBef>
                <a:spcPts val="1000"/>
              </a:spcBef>
              <a:spcAft>
                <a:spcPts val="0"/>
              </a:spcAft>
              <a:buNone/>
            </a:pPr>
            <a:r>
              <a:rPr lang="en-IE" sz="2400"/>
              <a:t>Answer Candidates:</a:t>
            </a:r>
            <a:r>
              <a:rPr lang="en-IE" sz="2400" i="1"/>
              <a:t> 		“Fitbit bought by Google in 2019”</a:t>
            </a:r>
            <a:endParaRPr sz="2400" i="1"/>
          </a:p>
          <a:p>
            <a:pPr marL="0" lvl="0" indent="0" algn="l" rtl="0">
              <a:lnSpc>
                <a:spcPct val="150000"/>
              </a:lnSpc>
              <a:spcBef>
                <a:spcPts val="1000"/>
              </a:spcBef>
              <a:spcAft>
                <a:spcPts val="0"/>
              </a:spcAft>
              <a:buNone/>
            </a:pPr>
            <a:r>
              <a:rPr lang="en-IE" sz="2400" i="1"/>
              <a:t>							“Last year it was Fitbit that Google bought”</a:t>
            </a:r>
            <a:endParaRPr sz="2400" i="1"/>
          </a:p>
          <a:p>
            <a:pPr marL="0" lvl="0" indent="0" algn="l" rtl="0">
              <a:spcBef>
                <a:spcPts val="1000"/>
              </a:spcBef>
              <a:spcAft>
                <a:spcPts val="0"/>
              </a:spcAft>
              <a:buNone/>
            </a:pPr>
            <a:endParaRPr sz="2400"/>
          </a:p>
        </p:txBody>
      </p:sp>
    </p:spTree>
    <p:extLst>
      <p:ext uri="{BB962C8B-B14F-4D97-AF65-F5344CB8AC3E}">
        <p14:creationId xmlns:p14="http://schemas.microsoft.com/office/powerpoint/2010/main" val="34250103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8"/>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Overview</a:t>
            </a:r>
            <a:endParaRPr/>
          </a:p>
        </p:txBody>
      </p:sp>
      <p:sp>
        <p:nvSpPr>
          <p:cNvPr id="743" name="Google Shape;743;p68"/>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000"/>
              </a:spcBef>
              <a:spcAft>
                <a:spcPts val="0"/>
              </a:spcAft>
              <a:buClr>
                <a:srgbClr val="3F3F3F"/>
              </a:buClr>
              <a:buSzPts val="2800"/>
              <a:buFont typeface="Arial"/>
              <a:buNone/>
            </a:pPr>
            <a:r>
              <a:rPr lang="en-IE" sz="2400"/>
              <a:t>Organizational issues</a:t>
            </a:r>
            <a:endParaRPr sz="2400"/>
          </a:p>
          <a:p>
            <a:pPr marL="0" lvl="0" indent="0" algn="l" rtl="0">
              <a:lnSpc>
                <a:spcPct val="100000"/>
              </a:lnSpc>
              <a:spcBef>
                <a:spcPts val="1000"/>
              </a:spcBef>
              <a:spcAft>
                <a:spcPts val="0"/>
              </a:spcAft>
              <a:buClr>
                <a:srgbClr val="3F3F3F"/>
              </a:buClr>
              <a:buSzPts val="2800"/>
              <a:buFont typeface="Arial"/>
              <a:buNone/>
            </a:pPr>
            <a:r>
              <a:rPr lang="en-IE" sz="2400"/>
              <a:t>Why NLP</a:t>
            </a:r>
            <a:endParaRPr sz="2400"/>
          </a:p>
          <a:p>
            <a:pPr marL="0" lvl="0" indent="0" algn="l" rtl="0">
              <a:lnSpc>
                <a:spcPct val="100000"/>
              </a:lnSpc>
              <a:spcBef>
                <a:spcPts val="1000"/>
              </a:spcBef>
              <a:spcAft>
                <a:spcPts val="0"/>
              </a:spcAft>
              <a:buClr>
                <a:srgbClr val="3F3F3F"/>
              </a:buClr>
              <a:buSzPts val="2800"/>
              <a:buFont typeface="Arial"/>
              <a:buNone/>
            </a:pPr>
            <a:r>
              <a:rPr lang="en-IE" sz="2400"/>
              <a:t>Human language</a:t>
            </a:r>
            <a:endParaRPr sz="2400"/>
          </a:p>
          <a:p>
            <a:pPr marL="0" lvl="0" indent="0" algn="l" rtl="0">
              <a:lnSpc>
                <a:spcPct val="100000"/>
              </a:lnSpc>
              <a:spcBef>
                <a:spcPts val="1000"/>
              </a:spcBef>
              <a:spcAft>
                <a:spcPts val="0"/>
              </a:spcAft>
              <a:buClr>
                <a:srgbClr val="3F3F3F"/>
              </a:buClr>
              <a:buSzPts val="2800"/>
              <a:buFont typeface="Arial"/>
              <a:buNone/>
            </a:pPr>
            <a:r>
              <a:rPr lang="en-IE" sz="2400"/>
              <a:t>Some common notions in NLP</a:t>
            </a:r>
            <a:endParaRPr sz="2400"/>
          </a:p>
          <a:p>
            <a:pPr marL="0" lvl="0" indent="0" algn="l" rtl="0">
              <a:lnSpc>
                <a:spcPct val="100000"/>
              </a:lnSpc>
              <a:spcBef>
                <a:spcPts val="1000"/>
              </a:spcBef>
              <a:spcAft>
                <a:spcPts val="0"/>
              </a:spcAft>
              <a:buClr>
                <a:srgbClr val="3F3F3F"/>
              </a:buClr>
              <a:buSzPts val="2800"/>
              <a:buFont typeface="Arial"/>
              <a:buNone/>
            </a:pPr>
            <a:r>
              <a:rPr lang="en-IE" sz="2400"/>
              <a:t>Architectures</a:t>
            </a:r>
            <a:endParaRPr sz="2400"/>
          </a:p>
          <a:p>
            <a:pPr marL="0" lvl="0" indent="0" algn="l" rtl="0">
              <a:lnSpc>
                <a:spcPct val="100000"/>
              </a:lnSpc>
              <a:spcBef>
                <a:spcPts val="1000"/>
              </a:spcBef>
              <a:spcAft>
                <a:spcPts val="0"/>
              </a:spcAft>
              <a:buClr>
                <a:srgbClr val="3F3F3F"/>
              </a:buClr>
              <a:buSzPts val="2800"/>
              <a:buFont typeface="Arial"/>
              <a:buNone/>
            </a:pPr>
            <a:r>
              <a:rPr lang="en-IE" sz="2400" b="1"/>
              <a:t>Applications</a:t>
            </a:r>
            <a:endParaRPr b="1"/>
          </a:p>
          <a:p>
            <a:pPr marL="0" lvl="0" indent="0" algn="l" rtl="0">
              <a:lnSpc>
                <a:spcPct val="100000"/>
              </a:lnSpc>
              <a:spcBef>
                <a:spcPts val="1000"/>
              </a:spcBef>
              <a:spcAft>
                <a:spcPts val="0"/>
              </a:spcAft>
              <a:buClr>
                <a:srgbClr val="3F3F3F"/>
              </a:buClr>
              <a:buSzPts val="2800"/>
              <a:buFont typeface="Arial"/>
              <a:buNone/>
            </a:pPr>
            <a:r>
              <a:rPr lang="en-IE" sz="2400"/>
              <a:t>Useful pointers</a:t>
            </a:r>
            <a:endParaRPr sz="2400"/>
          </a:p>
          <a:p>
            <a:pPr marL="0" marR="0" lvl="0" indent="0" algn="l" rtl="0">
              <a:lnSpc>
                <a:spcPct val="100000"/>
              </a:lnSpc>
              <a:spcBef>
                <a:spcPts val="1000"/>
              </a:spcBef>
              <a:spcAft>
                <a:spcPts val="0"/>
              </a:spcAft>
              <a:buClr>
                <a:srgbClr val="3F3F3F"/>
              </a:buClr>
              <a:buSzPts val="2800"/>
              <a:buFont typeface="Arial"/>
              <a:buNone/>
            </a:pP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66"/>
          <p:cNvSpPr txBox="1">
            <a:spLocks noGrp="1"/>
          </p:cNvSpPr>
          <p:nvPr>
            <p:ph type="title"/>
          </p:nvPr>
        </p:nvSpPr>
        <p:spPr>
          <a:xfrm>
            <a:off x="838200" y="365125"/>
            <a:ext cx="10515600" cy="13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a:t>Semantic Roles - Challenges</a:t>
            </a:r>
            <a:endParaRPr/>
          </a:p>
        </p:txBody>
      </p:sp>
      <p:sp>
        <p:nvSpPr>
          <p:cNvPr id="796" name="Google Shape;796;p66"/>
          <p:cNvSpPr txBox="1">
            <a:spLocks noGrp="1"/>
          </p:cNvSpPr>
          <p:nvPr>
            <p:ph type="body" idx="1"/>
          </p:nvPr>
        </p:nvSpPr>
        <p:spPr>
          <a:xfrm>
            <a:off x="838200" y="1825625"/>
            <a:ext cx="10515600" cy="3813300"/>
          </a:xfrm>
          <a:prstGeom prst="rect">
            <a:avLst/>
          </a:prstGeom>
        </p:spPr>
        <p:txBody>
          <a:bodyPr spcFirstLastPara="1" wrap="square" lIns="91425" tIns="91425" rIns="91425" bIns="91425" anchor="t" anchorCtr="0">
            <a:noAutofit/>
          </a:bodyPr>
          <a:lstStyle/>
          <a:p>
            <a:pPr marL="0" lvl="0" indent="0" algn="l" rtl="0">
              <a:lnSpc>
                <a:spcPct val="100000"/>
              </a:lnSpc>
              <a:spcBef>
                <a:spcPts val="1000"/>
              </a:spcBef>
              <a:spcAft>
                <a:spcPts val="0"/>
              </a:spcAft>
              <a:buNone/>
            </a:pPr>
            <a:r>
              <a:rPr lang="en-IE" sz="2400"/>
              <a:t>Semantic roles are not very well defined with different names and interpretations of roles across the literature </a:t>
            </a:r>
            <a:endParaRPr sz="2400"/>
          </a:p>
          <a:p>
            <a:pPr marL="0" lvl="0" indent="0" algn="l" rtl="0">
              <a:lnSpc>
                <a:spcPct val="100000"/>
              </a:lnSpc>
              <a:spcBef>
                <a:spcPts val="1000"/>
              </a:spcBef>
              <a:spcAft>
                <a:spcPts val="0"/>
              </a:spcAft>
              <a:buNone/>
            </a:pPr>
            <a:r>
              <a:rPr lang="en-IE" sz="2400"/>
              <a:t>Automatic ‘semantic role labeling’ depends largely on supervised training with limited labeled data existing </a:t>
            </a:r>
            <a:endParaRPr sz="2400"/>
          </a:p>
          <a:p>
            <a:pPr marL="0" lvl="0" indent="0" algn="l" rtl="0">
              <a:lnSpc>
                <a:spcPct val="100000"/>
              </a:lnSpc>
              <a:spcBef>
                <a:spcPts val="1000"/>
              </a:spcBef>
              <a:spcAft>
                <a:spcPts val="1000"/>
              </a:spcAft>
              <a:buNone/>
            </a:pPr>
            <a:endParaRPr sz="2400"/>
          </a:p>
        </p:txBody>
      </p:sp>
    </p:spTree>
    <p:extLst>
      <p:ext uri="{BB962C8B-B14F-4D97-AF65-F5344CB8AC3E}">
        <p14:creationId xmlns:p14="http://schemas.microsoft.com/office/powerpoint/2010/main" val="102884949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67"/>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Semantic Role Labeling </a:t>
            </a:r>
            <a:endParaRPr sz="4400" b="0" i="0" u="none" strike="noStrike" cap="none">
              <a:solidFill>
                <a:srgbClr val="75114A"/>
              </a:solidFill>
              <a:latin typeface="Calibri"/>
              <a:ea typeface="Calibri"/>
              <a:cs typeface="Calibri"/>
              <a:sym typeface="Calibri"/>
            </a:endParaRPr>
          </a:p>
        </p:txBody>
      </p:sp>
      <p:pic>
        <p:nvPicPr>
          <p:cNvPr id="802" name="Google Shape;802;p67"/>
          <p:cNvPicPr preferRelativeResize="0"/>
          <p:nvPr/>
        </p:nvPicPr>
        <p:blipFill rotWithShape="1">
          <a:blip r:embed="rId3">
            <a:alphaModFix/>
          </a:blip>
          <a:srcRect l="2138" t="6985" r="3637" b="9051"/>
          <a:stretch/>
        </p:blipFill>
        <p:spPr>
          <a:xfrm>
            <a:off x="1480338" y="2987125"/>
            <a:ext cx="9231324" cy="2368350"/>
          </a:xfrm>
          <a:prstGeom prst="rect">
            <a:avLst/>
          </a:prstGeom>
          <a:noFill/>
          <a:ln>
            <a:noFill/>
          </a:ln>
        </p:spPr>
      </p:pic>
      <p:sp>
        <p:nvSpPr>
          <p:cNvPr id="803" name="Google Shape;803;p67"/>
          <p:cNvSpPr txBox="1">
            <a:spLocks noGrp="1"/>
          </p:cNvSpPr>
          <p:nvPr>
            <p:ph type="body" idx="1"/>
          </p:nvPr>
        </p:nvSpPr>
        <p:spPr>
          <a:xfrm>
            <a:off x="838200" y="1825625"/>
            <a:ext cx="10879500" cy="1043700"/>
          </a:xfrm>
          <a:prstGeom prst="rect">
            <a:avLst/>
          </a:prstGeom>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r>
              <a:rPr lang="en-IE" sz="2400">
                <a:solidFill>
                  <a:srgbClr val="000000"/>
                </a:solidFill>
              </a:rPr>
              <a:t>Identification of se</a:t>
            </a:r>
            <a:r>
              <a:rPr lang="en-IE" sz="2400">
                <a:solidFill>
                  <a:schemeClr val="dk1"/>
                </a:solidFill>
              </a:rPr>
              <a:t>mantic roles of each ‘argument’ of each ‘predicate’ in a sentence</a:t>
            </a:r>
            <a:endParaRPr sz="2400">
              <a:solidFill>
                <a:schemeClr val="dk1"/>
              </a:solidFill>
            </a:endParaRPr>
          </a:p>
          <a:p>
            <a:pPr marL="0" lvl="0" indent="0" algn="l" rtl="0">
              <a:lnSpc>
                <a:spcPct val="115000"/>
              </a:lnSpc>
              <a:spcBef>
                <a:spcPts val="600"/>
              </a:spcBef>
              <a:spcAft>
                <a:spcPts val="0"/>
              </a:spcAft>
              <a:buNone/>
            </a:pPr>
            <a:r>
              <a:rPr lang="en-IE" sz="2400">
                <a:solidFill>
                  <a:schemeClr val="dk1"/>
                </a:solidFill>
              </a:rPr>
              <a:t>Basic algorithm for Semantic Role Labeling (SRL):</a:t>
            </a:r>
            <a:endParaRPr sz="2400">
              <a:solidFill>
                <a:schemeClr val="dk1"/>
              </a:solidFill>
            </a:endParaRPr>
          </a:p>
        </p:txBody>
      </p:sp>
      <p:sp>
        <p:nvSpPr>
          <p:cNvPr id="804" name="Google Shape;804;p67"/>
          <p:cNvSpPr/>
          <p:nvPr/>
        </p:nvSpPr>
        <p:spPr>
          <a:xfrm>
            <a:off x="8688298" y="5438750"/>
            <a:ext cx="27519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2000" b="1" i="0" u="none" strike="noStrike" cap="none">
                <a:solidFill>
                  <a:srgbClr val="000000"/>
                </a:solidFill>
                <a:latin typeface="Calibri"/>
                <a:ea typeface="Calibri"/>
                <a:cs typeface="Calibri"/>
                <a:sym typeface="Calibri"/>
              </a:rPr>
              <a:t>Jurafsky &amp; Martin </a:t>
            </a:r>
            <a:r>
              <a:rPr lang="en-IE" sz="2000" b="1"/>
              <a:t>Ch20</a:t>
            </a:r>
            <a:endParaRPr sz="2000" b="1"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312568409"/>
      </p:ext>
    </p:extLst>
  </p:cSld>
  <p:clrMapOvr>
    <a:masterClrMapping/>
  </p:clrMapOvr>
  <p:transition>
    <p:fade thruBlk="1"/>
  </p:transition>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6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Semantic Role Labeling - Feature Extraction</a:t>
            </a:r>
            <a:endParaRPr sz="4400" b="0" i="0" u="none" strike="noStrike" cap="none">
              <a:solidFill>
                <a:srgbClr val="75114A"/>
              </a:solidFill>
              <a:latin typeface="Calibri"/>
              <a:ea typeface="Calibri"/>
              <a:cs typeface="Calibri"/>
              <a:sym typeface="Calibri"/>
            </a:endParaRPr>
          </a:p>
        </p:txBody>
      </p:sp>
      <p:sp>
        <p:nvSpPr>
          <p:cNvPr id="810" name="Google Shape;810;p68"/>
          <p:cNvSpPr txBox="1">
            <a:spLocks noGrp="1"/>
          </p:cNvSpPr>
          <p:nvPr>
            <p:ph type="body" idx="1"/>
          </p:nvPr>
        </p:nvSpPr>
        <p:spPr>
          <a:xfrm>
            <a:off x="838200" y="1412776"/>
            <a:ext cx="10515600" cy="424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2000"/>
              <a:buFont typeface="Arial"/>
              <a:buNone/>
            </a:pPr>
            <a:r>
              <a:rPr lang="en-IE" sz="2000" b="1" i="1">
                <a:solidFill>
                  <a:schemeClr val="dk1"/>
                </a:solidFill>
              </a:rPr>
              <a:t>[AGENT The chancellor] announced </a:t>
            </a:r>
            <a:r>
              <a:rPr lang="en-IE" sz="2000" i="1">
                <a:solidFill>
                  <a:schemeClr val="dk1"/>
                </a:solidFill>
              </a:rPr>
              <a:t>[THEME new policy measures].</a:t>
            </a:r>
            <a:endParaRPr sz="2000" i="1">
              <a:solidFill>
                <a:schemeClr val="dk1"/>
              </a:solidFill>
            </a:endParaRPr>
          </a:p>
          <a:p>
            <a:pPr marL="0" marR="0" lvl="0" indent="0" algn="l" rtl="0">
              <a:lnSpc>
                <a:spcPct val="100000"/>
              </a:lnSpc>
              <a:spcBef>
                <a:spcPts val="600"/>
              </a:spcBef>
              <a:spcAft>
                <a:spcPts val="0"/>
              </a:spcAft>
              <a:buClr>
                <a:srgbClr val="3F3F3F"/>
              </a:buClr>
              <a:buSzPts val="2800"/>
              <a:buFont typeface="Arial"/>
              <a:buNone/>
            </a:pPr>
            <a:endParaRPr sz="2000" b="0" i="0" u="none" strike="noStrike" cap="none">
              <a:solidFill>
                <a:schemeClr val="dk1"/>
              </a:solidFill>
              <a:latin typeface="Calibri"/>
              <a:ea typeface="Calibri"/>
              <a:cs typeface="Calibri"/>
              <a:sym typeface="Calibri"/>
            </a:endParaRPr>
          </a:p>
          <a:p>
            <a:pPr marL="0" marR="0" lvl="0" indent="0" algn="l" rtl="0">
              <a:lnSpc>
                <a:spcPct val="100000"/>
              </a:lnSpc>
              <a:spcBef>
                <a:spcPts val="600"/>
              </a:spcBef>
              <a:spcAft>
                <a:spcPts val="0"/>
              </a:spcAft>
              <a:buClr>
                <a:srgbClr val="3F3F3F"/>
              </a:buClr>
              <a:buSzPts val="2800"/>
              <a:buFont typeface="Arial"/>
              <a:buNone/>
            </a:pPr>
            <a:r>
              <a:rPr lang="en-IE" sz="2000" b="0" i="0" u="none" strike="noStrike" cap="none">
                <a:solidFill>
                  <a:schemeClr val="dk1"/>
                </a:solidFill>
                <a:latin typeface="Calibri"/>
                <a:ea typeface="Calibri"/>
                <a:cs typeface="Calibri"/>
                <a:sym typeface="Calibri"/>
              </a:rPr>
              <a:t>Predicate: 																	</a:t>
            </a:r>
            <a:r>
              <a:rPr lang="en-IE" sz="2000" b="1" i="1" u="none" strike="noStrike" cap="none">
                <a:solidFill>
                  <a:schemeClr val="dk1"/>
                </a:solidFill>
              </a:rPr>
              <a:t>announce</a:t>
            </a:r>
            <a:endParaRPr sz="2000" b="1" i="1" u="none" strike="noStrike" cap="none">
              <a:solidFill>
                <a:schemeClr val="dk1"/>
              </a:solidFill>
            </a:endParaRPr>
          </a:p>
          <a:p>
            <a:pPr marL="0" marR="0" lvl="0" indent="0" algn="l" rtl="0">
              <a:lnSpc>
                <a:spcPct val="100000"/>
              </a:lnSpc>
              <a:spcBef>
                <a:spcPts val="600"/>
              </a:spcBef>
              <a:spcAft>
                <a:spcPts val="0"/>
              </a:spcAft>
              <a:buClr>
                <a:srgbClr val="3F3F3F"/>
              </a:buClr>
              <a:buSzPts val="2800"/>
              <a:buFont typeface="Arial"/>
              <a:buNone/>
            </a:pPr>
            <a:r>
              <a:rPr lang="en-IE" sz="2000" b="0" i="0" u="none" strike="noStrike" cap="none">
                <a:solidFill>
                  <a:schemeClr val="dk1"/>
                </a:solidFill>
                <a:latin typeface="Calibri"/>
                <a:ea typeface="Calibri"/>
                <a:cs typeface="Calibri"/>
                <a:sym typeface="Calibri"/>
              </a:rPr>
              <a:t>Voice (whether predicate is active or passive): 									</a:t>
            </a:r>
            <a:r>
              <a:rPr lang="en-IE" sz="2000" b="1" i="0" u="none" strike="noStrike" cap="none">
                <a:solidFill>
                  <a:schemeClr val="dk1"/>
                </a:solidFill>
              </a:rPr>
              <a:t>active</a:t>
            </a:r>
            <a:endParaRPr sz="2000" b="1"/>
          </a:p>
          <a:p>
            <a:pPr marL="0" marR="0" lvl="0" indent="0" algn="l" rtl="0">
              <a:lnSpc>
                <a:spcPct val="100000"/>
              </a:lnSpc>
              <a:spcBef>
                <a:spcPts val="600"/>
              </a:spcBef>
              <a:spcAft>
                <a:spcPts val="0"/>
              </a:spcAft>
              <a:buClr>
                <a:srgbClr val="3F3F3F"/>
              </a:buClr>
              <a:buSzPts val="2800"/>
              <a:buFont typeface="Arial"/>
              <a:buNone/>
            </a:pPr>
            <a:r>
              <a:rPr lang="en-IE" sz="2000" b="0" i="0" u="none" strike="noStrike" cap="none">
                <a:solidFill>
                  <a:schemeClr val="dk1"/>
                </a:solidFill>
                <a:latin typeface="Calibri"/>
                <a:ea typeface="Calibri"/>
                <a:cs typeface="Calibri"/>
                <a:sym typeface="Calibri"/>
              </a:rPr>
              <a:t>Position (before/after) of classified constituent (phrase) with regard to predicate: 	</a:t>
            </a:r>
            <a:r>
              <a:rPr lang="en-IE" sz="2000" b="1" i="0" u="none" strike="noStrike" cap="none">
                <a:solidFill>
                  <a:schemeClr val="dk1"/>
                </a:solidFill>
              </a:rPr>
              <a:t>before</a:t>
            </a:r>
            <a:endParaRPr sz="2000" b="1"/>
          </a:p>
          <a:p>
            <a:pPr marL="0" marR="0" lvl="0" indent="0" algn="l" rtl="0">
              <a:lnSpc>
                <a:spcPct val="100000"/>
              </a:lnSpc>
              <a:spcBef>
                <a:spcPts val="600"/>
              </a:spcBef>
              <a:spcAft>
                <a:spcPts val="0"/>
              </a:spcAft>
              <a:buClr>
                <a:srgbClr val="3F3F3F"/>
              </a:buClr>
              <a:buSzPts val="2800"/>
              <a:buFont typeface="Arial"/>
              <a:buNone/>
            </a:pPr>
            <a:r>
              <a:rPr lang="en-IE" sz="2000" b="0" i="0" u="none" strike="noStrike" cap="none">
                <a:solidFill>
                  <a:schemeClr val="dk1"/>
                </a:solidFill>
                <a:latin typeface="Calibri"/>
                <a:ea typeface="Calibri"/>
                <a:cs typeface="Calibri"/>
                <a:sym typeface="Calibri"/>
              </a:rPr>
              <a:t>Head Word of classified constituent (phrase</a:t>
            </a:r>
            <a:r>
              <a:rPr lang="en-IE" sz="2000">
                <a:solidFill>
                  <a:schemeClr val="dk1"/>
                </a:solidFill>
              </a:rPr>
              <a:t>)</a:t>
            </a:r>
            <a:r>
              <a:rPr lang="en-IE" sz="2000" b="0" i="0" u="none" strike="noStrike" cap="none">
                <a:solidFill>
                  <a:schemeClr val="dk1"/>
                </a:solidFill>
                <a:latin typeface="Calibri"/>
                <a:ea typeface="Calibri"/>
                <a:cs typeface="Calibri"/>
                <a:sym typeface="Calibri"/>
              </a:rPr>
              <a:t>: 									</a:t>
            </a:r>
            <a:r>
              <a:rPr lang="en-IE" sz="2000" b="1" i="1" u="none" strike="noStrike" cap="none">
                <a:solidFill>
                  <a:schemeClr val="dk1"/>
                </a:solidFill>
              </a:rPr>
              <a:t>chancellor</a:t>
            </a:r>
            <a:endParaRPr sz="2000" b="1" i="1"/>
          </a:p>
          <a:p>
            <a:pPr marL="0" marR="0" lvl="0" indent="0" algn="l" rtl="0">
              <a:lnSpc>
                <a:spcPct val="100000"/>
              </a:lnSpc>
              <a:spcBef>
                <a:spcPts val="600"/>
              </a:spcBef>
              <a:spcAft>
                <a:spcPts val="0"/>
              </a:spcAft>
              <a:buClr>
                <a:srgbClr val="3F3F3F"/>
              </a:buClr>
              <a:buSzPts val="2800"/>
              <a:buFont typeface="Arial"/>
              <a:buNone/>
            </a:pPr>
            <a:endParaRPr sz="2000" b="1" i="0" u="none" strike="noStrike" cap="none">
              <a:solidFill>
                <a:schemeClr val="dk1"/>
              </a:solidFill>
            </a:endParaRPr>
          </a:p>
        </p:txBody>
      </p:sp>
    </p:spTree>
    <p:extLst>
      <p:ext uri="{BB962C8B-B14F-4D97-AF65-F5344CB8AC3E}">
        <p14:creationId xmlns:p14="http://schemas.microsoft.com/office/powerpoint/2010/main" val="76998281"/>
      </p:ext>
    </p:extLst>
  </p:cSld>
  <p:clrMapOvr>
    <a:masterClrMapping/>
  </p:clrMapOvr>
  <p:transition>
    <p:fade thruBlk="1"/>
  </p:transition>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6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Semantic Role Labeling - Feature Extraction</a:t>
            </a:r>
            <a:endParaRPr sz="4400" b="0" i="0" u="none" strike="noStrike" cap="none">
              <a:solidFill>
                <a:srgbClr val="75114A"/>
              </a:solidFill>
              <a:latin typeface="Calibri"/>
              <a:ea typeface="Calibri"/>
              <a:cs typeface="Calibri"/>
              <a:sym typeface="Calibri"/>
            </a:endParaRPr>
          </a:p>
        </p:txBody>
      </p:sp>
      <p:sp>
        <p:nvSpPr>
          <p:cNvPr id="816" name="Google Shape;816;p69"/>
          <p:cNvSpPr txBox="1">
            <a:spLocks noGrp="1"/>
          </p:cNvSpPr>
          <p:nvPr>
            <p:ph type="body" idx="1"/>
          </p:nvPr>
        </p:nvSpPr>
        <p:spPr>
          <a:xfrm>
            <a:off x="838200" y="1412776"/>
            <a:ext cx="10515600" cy="424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2000"/>
              <a:buFont typeface="Arial"/>
              <a:buNone/>
            </a:pPr>
            <a:r>
              <a:rPr lang="en-IE" sz="2000" b="1" i="1">
                <a:solidFill>
                  <a:schemeClr val="dk1"/>
                </a:solidFill>
              </a:rPr>
              <a:t>[AGENT The chancellor] announced </a:t>
            </a:r>
            <a:r>
              <a:rPr lang="en-IE" sz="2000" i="1">
                <a:solidFill>
                  <a:schemeClr val="dk1"/>
                </a:solidFill>
              </a:rPr>
              <a:t>[THEME new policy measures].</a:t>
            </a:r>
            <a:endParaRPr sz="2000" i="1">
              <a:solidFill>
                <a:schemeClr val="dk1"/>
              </a:solidFill>
            </a:endParaRPr>
          </a:p>
          <a:p>
            <a:pPr marL="0" marR="0" lvl="0" indent="0" algn="l" rtl="0">
              <a:lnSpc>
                <a:spcPct val="100000"/>
              </a:lnSpc>
              <a:spcBef>
                <a:spcPts val="600"/>
              </a:spcBef>
              <a:spcAft>
                <a:spcPts val="0"/>
              </a:spcAft>
              <a:buClr>
                <a:srgbClr val="3F3F3F"/>
              </a:buClr>
              <a:buSzPts val="2800"/>
              <a:buFont typeface="Arial"/>
              <a:buNone/>
            </a:pPr>
            <a:endParaRPr sz="2000" b="0" i="0" u="none" strike="noStrike" cap="none">
              <a:solidFill>
                <a:schemeClr val="dk1"/>
              </a:solidFill>
              <a:latin typeface="Calibri"/>
              <a:ea typeface="Calibri"/>
              <a:cs typeface="Calibri"/>
              <a:sym typeface="Calibri"/>
            </a:endParaRPr>
          </a:p>
          <a:p>
            <a:pPr marL="0" marR="0" lvl="0" indent="0" algn="l" rtl="0">
              <a:lnSpc>
                <a:spcPct val="100000"/>
              </a:lnSpc>
              <a:spcBef>
                <a:spcPts val="600"/>
              </a:spcBef>
              <a:spcAft>
                <a:spcPts val="0"/>
              </a:spcAft>
              <a:buClr>
                <a:srgbClr val="3F3F3F"/>
              </a:buClr>
              <a:buSzPts val="2800"/>
              <a:buFont typeface="Arial"/>
              <a:buNone/>
            </a:pPr>
            <a:r>
              <a:rPr lang="en-IE" sz="2000" b="0" i="0" u="none" strike="noStrike" cap="none">
                <a:solidFill>
                  <a:schemeClr val="dk1"/>
                </a:solidFill>
                <a:latin typeface="Calibri"/>
                <a:ea typeface="Calibri"/>
                <a:cs typeface="Calibri"/>
                <a:sym typeface="Calibri"/>
              </a:rPr>
              <a:t>Phrase Type (NP, PP, …) of classified constituent (phrase):</a:t>
            </a:r>
            <a:r>
              <a:rPr lang="en-IE" sz="2000">
                <a:solidFill>
                  <a:schemeClr val="dk1"/>
                </a:solidFill>
              </a:rPr>
              <a:t>					</a:t>
            </a:r>
            <a:r>
              <a:rPr lang="en-IE" sz="2000" b="1" i="0" u="none" strike="noStrike" cap="none">
                <a:solidFill>
                  <a:schemeClr val="dk1"/>
                </a:solidFill>
              </a:rPr>
              <a:t>NP</a:t>
            </a:r>
            <a:endParaRPr sz="2000" b="1"/>
          </a:p>
          <a:p>
            <a:pPr marL="0" marR="0" lvl="0" indent="0" algn="l" rtl="0">
              <a:lnSpc>
                <a:spcPct val="100000"/>
              </a:lnSpc>
              <a:spcBef>
                <a:spcPts val="600"/>
              </a:spcBef>
              <a:spcAft>
                <a:spcPts val="0"/>
              </a:spcAft>
              <a:buClr>
                <a:srgbClr val="3F3F3F"/>
              </a:buClr>
              <a:buSzPts val="2800"/>
              <a:buFont typeface="Arial"/>
              <a:buNone/>
            </a:pPr>
            <a:r>
              <a:rPr lang="en-IE" sz="2000" b="0" i="0" u="none" strike="noStrike" cap="none">
                <a:solidFill>
                  <a:schemeClr val="dk1"/>
                </a:solidFill>
                <a:latin typeface="Calibri"/>
                <a:ea typeface="Calibri"/>
                <a:cs typeface="Calibri"/>
                <a:sym typeface="Calibri"/>
              </a:rPr>
              <a:t>Minimal Path from classified constituent (phrase) to predicate: 			</a:t>
            </a:r>
            <a:r>
              <a:rPr lang="en-IE" sz="2000" b="1" i="0" u="none" strike="noStrike" cap="none">
                <a:solidFill>
                  <a:schemeClr val="dk1"/>
                </a:solidFill>
              </a:rPr>
              <a:t>NP↑S↓VP↓VBD</a:t>
            </a:r>
            <a:endParaRPr sz="2000" b="1" i="0" u="none" strike="noStrike" cap="none">
              <a:solidFill>
                <a:schemeClr val="dk1"/>
              </a:solidFill>
            </a:endParaRPr>
          </a:p>
          <a:p>
            <a:pPr marL="0" marR="0" lvl="0" indent="0" algn="l" rtl="0">
              <a:lnSpc>
                <a:spcPct val="100000"/>
              </a:lnSpc>
              <a:spcBef>
                <a:spcPts val="600"/>
              </a:spcBef>
              <a:spcAft>
                <a:spcPts val="0"/>
              </a:spcAft>
              <a:buClr>
                <a:srgbClr val="3F3F3F"/>
              </a:buClr>
              <a:buSzPts val="2800"/>
              <a:buFont typeface="Arial"/>
              <a:buNone/>
            </a:pPr>
            <a:r>
              <a:rPr lang="en-IE" sz="2000" b="0" i="0" u="none" strike="noStrike" cap="none">
                <a:solidFill>
                  <a:schemeClr val="dk1"/>
                </a:solidFill>
                <a:latin typeface="Calibri"/>
                <a:ea typeface="Calibri"/>
                <a:cs typeface="Calibri"/>
                <a:sym typeface="Calibri"/>
              </a:rPr>
              <a:t>Sub-categorization (phrase structure rule) for parent of predicate: 			</a:t>
            </a:r>
            <a:r>
              <a:rPr lang="en-IE" sz="2000" b="1" i="0" u="none" strike="noStrike" cap="none">
                <a:solidFill>
                  <a:schemeClr val="dk1"/>
                </a:solidFill>
              </a:rPr>
              <a:t>VP→VBD,NP</a:t>
            </a:r>
            <a:endParaRPr sz="2000" b="1"/>
          </a:p>
          <a:p>
            <a:pPr marL="0" marR="0" lvl="0" indent="0" algn="l" rtl="0">
              <a:lnSpc>
                <a:spcPct val="100000"/>
              </a:lnSpc>
              <a:spcBef>
                <a:spcPts val="600"/>
              </a:spcBef>
              <a:spcAft>
                <a:spcPts val="0"/>
              </a:spcAft>
              <a:buClr>
                <a:srgbClr val="3F3F3F"/>
              </a:buClr>
              <a:buSzPts val="2800"/>
              <a:buFont typeface="Arial"/>
              <a:buNone/>
            </a:pPr>
            <a:endParaRPr sz="2000" b="0" i="0" u="none" strike="noStrike" cap="none">
              <a:solidFill>
                <a:schemeClr val="dk1"/>
              </a:solidFill>
              <a:latin typeface="Calibri"/>
              <a:ea typeface="Calibri"/>
              <a:cs typeface="Calibri"/>
              <a:sym typeface="Calibri"/>
            </a:endParaRPr>
          </a:p>
          <a:p>
            <a:pPr marL="0" marR="0" lvl="0" indent="0" algn="l" rtl="0">
              <a:lnSpc>
                <a:spcPct val="100000"/>
              </a:lnSpc>
              <a:spcBef>
                <a:spcPts val="600"/>
              </a:spcBef>
              <a:spcAft>
                <a:spcPts val="600"/>
              </a:spcAft>
              <a:buClr>
                <a:srgbClr val="3F3F3F"/>
              </a:buClr>
              <a:buSzPts val="2800"/>
              <a:buFont typeface="Arial"/>
              <a:buNone/>
            </a:pPr>
            <a:endParaRPr sz="2000" b="1" i="0" u="none" strike="noStrike" cap="none">
              <a:solidFill>
                <a:schemeClr val="dk1"/>
              </a:solidFill>
            </a:endParaRPr>
          </a:p>
        </p:txBody>
      </p:sp>
      <p:cxnSp>
        <p:nvCxnSpPr>
          <p:cNvPr id="817" name="Google Shape;817;p69"/>
          <p:cNvCxnSpPr/>
          <p:nvPr/>
        </p:nvCxnSpPr>
        <p:spPr>
          <a:xfrm>
            <a:off x="9251002" y="4133665"/>
            <a:ext cx="648000" cy="390000"/>
          </a:xfrm>
          <a:prstGeom prst="straightConnector1">
            <a:avLst/>
          </a:prstGeom>
          <a:noFill/>
          <a:ln w="12700" cap="flat" cmpd="sng">
            <a:solidFill>
              <a:schemeClr val="dk1"/>
            </a:solidFill>
            <a:prstDash val="solid"/>
            <a:round/>
            <a:headEnd type="none" w="sm" len="sm"/>
            <a:tailEnd type="stealth" w="med" len="med"/>
          </a:ln>
        </p:spPr>
      </p:cxnSp>
      <p:cxnSp>
        <p:nvCxnSpPr>
          <p:cNvPr id="818" name="Google Shape;818;p69"/>
          <p:cNvCxnSpPr/>
          <p:nvPr/>
        </p:nvCxnSpPr>
        <p:spPr>
          <a:xfrm flipH="1">
            <a:off x="8603002" y="4133665"/>
            <a:ext cx="648000" cy="385200"/>
          </a:xfrm>
          <a:prstGeom prst="straightConnector1">
            <a:avLst/>
          </a:prstGeom>
          <a:noFill/>
          <a:ln w="12700" cap="flat" cmpd="sng">
            <a:solidFill>
              <a:schemeClr val="dk1"/>
            </a:solidFill>
            <a:prstDash val="solid"/>
            <a:round/>
            <a:headEnd type="none" w="sm" len="sm"/>
            <a:tailEnd type="stealth" w="med" len="med"/>
          </a:ln>
        </p:spPr>
      </p:cxnSp>
      <p:cxnSp>
        <p:nvCxnSpPr>
          <p:cNvPr id="819" name="Google Shape;819;p69"/>
          <p:cNvCxnSpPr/>
          <p:nvPr/>
        </p:nvCxnSpPr>
        <p:spPr>
          <a:xfrm>
            <a:off x="8637194" y="4518857"/>
            <a:ext cx="432000" cy="432900"/>
          </a:xfrm>
          <a:prstGeom prst="straightConnector1">
            <a:avLst/>
          </a:prstGeom>
          <a:noFill/>
          <a:ln w="12700" cap="flat" cmpd="sng">
            <a:solidFill>
              <a:schemeClr val="dk1"/>
            </a:solidFill>
            <a:prstDash val="solid"/>
            <a:round/>
            <a:headEnd type="none" w="sm" len="sm"/>
            <a:tailEnd type="stealth" w="med" len="med"/>
          </a:ln>
        </p:spPr>
      </p:cxnSp>
      <p:cxnSp>
        <p:nvCxnSpPr>
          <p:cNvPr id="820" name="Google Shape;820;p69"/>
          <p:cNvCxnSpPr/>
          <p:nvPr/>
        </p:nvCxnSpPr>
        <p:spPr>
          <a:xfrm flipH="1">
            <a:off x="8277194" y="4494433"/>
            <a:ext cx="360000" cy="457200"/>
          </a:xfrm>
          <a:prstGeom prst="straightConnector1">
            <a:avLst/>
          </a:prstGeom>
          <a:noFill/>
          <a:ln w="12700" cap="flat" cmpd="sng">
            <a:solidFill>
              <a:schemeClr val="dk1"/>
            </a:solidFill>
            <a:prstDash val="solid"/>
            <a:round/>
            <a:headEnd type="none" w="sm" len="sm"/>
            <a:tailEnd type="stealth" w="med" len="med"/>
          </a:ln>
        </p:spPr>
      </p:cxnSp>
      <p:cxnSp>
        <p:nvCxnSpPr>
          <p:cNvPr id="821" name="Google Shape;821;p69"/>
          <p:cNvCxnSpPr/>
          <p:nvPr/>
        </p:nvCxnSpPr>
        <p:spPr>
          <a:xfrm>
            <a:off x="9899074" y="4548209"/>
            <a:ext cx="432000" cy="432900"/>
          </a:xfrm>
          <a:prstGeom prst="straightConnector1">
            <a:avLst/>
          </a:prstGeom>
          <a:noFill/>
          <a:ln w="12700" cap="flat" cmpd="sng">
            <a:solidFill>
              <a:schemeClr val="dk1"/>
            </a:solidFill>
            <a:prstDash val="solid"/>
            <a:round/>
            <a:headEnd type="none" w="sm" len="sm"/>
            <a:tailEnd type="stealth" w="med" len="med"/>
          </a:ln>
        </p:spPr>
      </p:cxnSp>
      <p:cxnSp>
        <p:nvCxnSpPr>
          <p:cNvPr id="822" name="Google Shape;822;p69"/>
          <p:cNvCxnSpPr/>
          <p:nvPr/>
        </p:nvCxnSpPr>
        <p:spPr>
          <a:xfrm flipH="1">
            <a:off x="9539074" y="4523785"/>
            <a:ext cx="360000" cy="457200"/>
          </a:xfrm>
          <a:prstGeom prst="straightConnector1">
            <a:avLst/>
          </a:prstGeom>
          <a:noFill/>
          <a:ln w="12700" cap="flat" cmpd="sng">
            <a:solidFill>
              <a:schemeClr val="dk1"/>
            </a:solidFill>
            <a:prstDash val="solid"/>
            <a:round/>
            <a:headEnd type="none" w="sm" len="sm"/>
            <a:tailEnd type="stealth" w="med" len="med"/>
          </a:ln>
        </p:spPr>
      </p:cxnSp>
      <p:cxnSp>
        <p:nvCxnSpPr>
          <p:cNvPr id="823" name="Google Shape;823;p69"/>
          <p:cNvCxnSpPr/>
          <p:nvPr/>
        </p:nvCxnSpPr>
        <p:spPr>
          <a:xfrm>
            <a:off x="10331122" y="4980985"/>
            <a:ext cx="216000" cy="403500"/>
          </a:xfrm>
          <a:prstGeom prst="straightConnector1">
            <a:avLst/>
          </a:prstGeom>
          <a:noFill/>
          <a:ln w="12700" cap="flat" cmpd="sng">
            <a:solidFill>
              <a:schemeClr val="dk1"/>
            </a:solidFill>
            <a:prstDash val="solid"/>
            <a:round/>
            <a:headEnd type="none" w="sm" len="sm"/>
            <a:tailEnd type="stealth" w="med" len="med"/>
          </a:ln>
        </p:spPr>
      </p:cxnSp>
      <p:cxnSp>
        <p:nvCxnSpPr>
          <p:cNvPr id="824" name="Google Shape;824;p69"/>
          <p:cNvCxnSpPr/>
          <p:nvPr/>
        </p:nvCxnSpPr>
        <p:spPr>
          <a:xfrm flipH="1">
            <a:off x="9971122" y="4927209"/>
            <a:ext cx="360000" cy="457200"/>
          </a:xfrm>
          <a:prstGeom prst="straightConnector1">
            <a:avLst/>
          </a:prstGeom>
          <a:noFill/>
          <a:ln w="12700" cap="flat" cmpd="sng">
            <a:solidFill>
              <a:schemeClr val="dk1"/>
            </a:solidFill>
            <a:prstDash val="solid"/>
            <a:round/>
            <a:headEnd type="none" w="sm" len="sm"/>
            <a:tailEnd type="stealth" w="med" len="med"/>
          </a:ln>
        </p:spPr>
      </p:cxnSp>
      <p:sp>
        <p:nvSpPr>
          <p:cNvPr id="825" name="Google Shape;825;p69"/>
          <p:cNvSpPr/>
          <p:nvPr/>
        </p:nvSpPr>
        <p:spPr>
          <a:xfrm>
            <a:off x="8242890" y="4326261"/>
            <a:ext cx="397800" cy="2937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None/>
            </a:pPr>
            <a:r>
              <a:rPr lang="en-IE" sz="1200" b="0" i="0" u="none" strike="noStrike" cap="none">
                <a:solidFill>
                  <a:schemeClr val="dk1"/>
                </a:solidFill>
                <a:latin typeface="Arial"/>
                <a:ea typeface="Arial"/>
                <a:cs typeface="Arial"/>
                <a:sym typeface="Arial"/>
              </a:rPr>
              <a:t>NP</a:t>
            </a:r>
            <a:endParaRPr/>
          </a:p>
        </p:txBody>
      </p:sp>
      <p:sp>
        <p:nvSpPr>
          <p:cNvPr id="826" name="Google Shape;826;p69"/>
          <p:cNvSpPr/>
          <p:nvPr/>
        </p:nvSpPr>
        <p:spPr>
          <a:xfrm>
            <a:off x="8001277" y="4946786"/>
            <a:ext cx="390000" cy="2937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None/>
            </a:pPr>
            <a:r>
              <a:rPr lang="en-IE" sz="1200" b="0" i="0" u="none" strike="noStrike" cap="none">
                <a:solidFill>
                  <a:schemeClr val="dk1"/>
                </a:solidFill>
                <a:latin typeface="Arial"/>
                <a:ea typeface="Arial"/>
                <a:cs typeface="Arial"/>
                <a:sym typeface="Arial"/>
              </a:rPr>
              <a:t>DT</a:t>
            </a:r>
            <a:endParaRPr/>
          </a:p>
        </p:txBody>
      </p:sp>
      <p:sp>
        <p:nvSpPr>
          <p:cNvPr id="827" name="Google Shape;827;p69"/>
          <p:cNvSpPr/>
          <p:nvPr/>
        </p:nvSpPr>
        <p:spPr>
          <a:xfrm>
            <a:off x="9107760" y="3866666"/>
            <a:ext cx="287400" cy="2937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None/>
            </a:pPr>
            <a:r>
              <a:rPr lang="en-IE" sz="1200" b="0" i="0" u="none" strike="noStrike" cap="none">
                <a:solidFill>
                  <a:schemeClr val="dk1"/>
                </a:solidFill>
                <a:latin typeface="Arial"/>
                <a:ea typeface="Arial"/>
                <a:cs typeface="Arial"/>
                <a:sym typeface="Arial"/>
              </a:rPr>
              <a:t>S</a:t>
            </a:r>
            <a:endParaRPr sz="1200" b="0" i="0" u="none" strike="noStrike" cap="none">
              <a:solidFill>
                <a:schemeClr val="dk2"/>
              </a:solidFill>
              <a:latin typeface="Arial"/>
              <a:ea typeface="Arial"/>
              <a:cs typeface="Arial"/>
              <a:sym typeface="Arial"/>
            </a:endParaRPr>
          </a:p>
        </p:txBody>
      </p:sp>
      <p:sp>
        <p:nvSpPr>
          <p:cNvPr id="828" name="Google Shape;828;p69"/>
          <p:cNvSpPr/>
          <p:nvPr/>
        </p:nvSpPr>
        <p:spPr>
          <a:xfrm>
            <a:off x="8861152" y="4946786"/>
            <a:ext cx="405900" cy="2937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None/>
            </a:pPr>
            <a:r>
              <a:rPr lang="en-IE" sz="1200" b="0" i="0" u="none" strike="noStrike" cap="none">
                <a:solidFill>
                  <a:schemeClr val="dk1"/>
                </a:solidFill>
                <a:latin typeface="Arial"/>
                <a:ea typeface="Arial"/>
                <a:cs typeface="Arial"/>
                <a:sym typeface="Arial"/>
              </a:rPr>
              <a:t>NN</a:t>
            </a:r>
            <a:endParaRPr/>
          </a:p>
        </p:txBody>
      </p:sp>
      <p:sp>
        <p:nvSpPr>
          <p:cNvPr id="829" name="Google Shape;829;p69"/>
          <p:cNvSpPr/>
          <p:nvPr/>
        </p:nvSpPr>
        <p:spPr>
          <a:xfrm>
            <a:off x="9920173" y="4326260"/>
            <a:ext cx="390000" cy="2937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None/>
            </a:pPr>
            <a:r>
              <a:rPr lang="en-IE" sz="1200" b="0" i="0" u="none" strike="noStrike" cap="none">
                <a:solidFill>
                  <a:schemeClr val="dk1"/>
                </a:solidFill>
                <a:latin typeface="Arial"/>
                <a:ea typeface="Arial"/>
                <a:cs typeface="Arial"/>
                <a:sym typeface="Arial"/>
              </a:rPr>
              <a:t>VP</a:t>
            </a:r>
            <a:endParaRPr/>
          </a:p>
        </p:txBody>
      </p:sp>
      <p:sp>
        <p:nvSpPr>
          <p:cNvPr id="830" name="Google Shape;830;p69"/>
          <p:cNvSpPr/>
          <p:nvPr/>
        </p:nvSpPr>
        <p:spPr>
          <a:xfrm>
            <a:off x="9323010" y="4946786"/>
            <a:ext cx="500400" cy="2937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None/>
            </a:pPr>
            <a:r>
              <a:rPr lang="en-IE" sz="1200" b="0" i="0" u="none" strike="noStrike" cap="none">
                <a:solidFill>
                  <a:schemeClr val="dk1"/>
                </a:solidFill>
                <a:latin typeface="Arial"/>
                <a:ea typeface="Arial"/>
                <a:cs typeface="Arial"/>
                <a:sym typeface="Arial"/>
              </a:rPr>
              <a:t>VBD</a:t>
            </a:r>
            <a:endParaRPr/>
          </a:p>
        </p:txBody>
      </p:sp>
      <p:cxnSp>
        <p:nvCxnSpPr>
          <p:cNvPr id="831" name="Google Shape;831;p69"/>
          <p:cNvCxnSpPr/>
          <p:nvPr/>
        </p:nvCxnSpPr>
        <p:spPr>
          <a:xfrm flipH="1">
            <a:off x="10242270" y="4951633"/>
            <a:ext cx="72000" cy="432900"/>
          </a:xfrm>
          <a:prstGeom prst="straightConnector1">
            <a:avLst/>
          </a:prstGeom>
          <a:noFill/>
          <a:ln w="12700" cap="flat" cmpd="sng">
            <a:solidFill>
              <a:schemeClr val="dk1"/>
            </a:solidFill>
            <a:prstDash val="solid"/>
            <a:round/>
            <a:headEnd type="none" w="sm" len="sm"/>
            <a:tailEnd type="stealth" w="med" len="med"/>
          </a:ln>
        </p:spPr>
      </p:cxnSp>
      <p:cxnSp>
        <p:nvCxnSpPr>
          <p:cNvPr id="832" name="Google Shape;832;p69"/>
          <p:cNvCxnSpPr/>
          <p:nvPr/>
        </p:nvCxnSpPr>
        <p:spPr>
          <a:xfrm>
            <a:off x="10331122" y="4980985"/>
            <a:ext cx="504000" cy="403500"/>
          </a:xfrm>
          <a:prstGeom prst="straightConnector1">
            <a:avLst/>
          </a:prstGeom>
          <a:noFill/>
          <a:ln w="12700" cap="flat" cmpd="sng">
            <a:solidFill>
              <a:schemeClr val="dk1"/>
            </a:solidFill>
            <a:prstDash val="solid"/>
            <a:round/>
            <a:headEnd type="none" w="sm" len="sm"/>
            <a:tailEnd type="stealth" w="med" len="med"/>
          </a:ln>
        </p:spPr>
      </p:cxnSp>
      <p:sp>
        <p:nvSpPr>
          <p:cNvPr id="833" name="Google Shape;833;p69"/>
          <p:cNvSpPr/>
          <p:nvPr/>
        </p:nvSpPr>
        <p:spPr>
          <a:xfrm>
            <a:off x="9744964" y="5384194"/>
            <a:ext cx="390000" cy="2937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None/>
            </a:pPr>
            <a:r>
              <a:rPr lang="en-IE" sz="1200" b="0" i="0" u="none" strike="noStrike" cap="none">
                <a:solidFill>
                  <a:schemeClr val="dk1"/>
                </a:solidFill>
                <a:latin typeface="Arial"/>
                <a:ea typeface="Arial"/>
                <a:cs typeface="Arial"/>
                <a:sym typeface="Arial"/>
              </a:rPr>
              <a:t>DT</a:t>
            </a:r>
            <a:endParaRPr/>
          </a:p>
        </p:txBody>
      </p:sp>
      <p:sp>
        <p:nvSpPr>
          <p:cNvPr id="834" name="Google Shape;834;p69"/>
          <p:cNvSpPr/>
          <p:nvPr/>
        </p:nvSpPr>
        <p:spPr>
          <a:xfrm>
            <a:off x="10085288" y="5378834"/>
            <a:ext cx="338700" cy="2937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None/>
            </a:pPr>
            <a:r>
              <a:rPr lang="en-IE" sz="1200" b="0" i="0" u="none" strike="noStrike" cap="none">
                <a:solidFill>
                  <a:schemeClr val="dk1"/>
                </a:solidFill>
                <a:latin typeface="Arial"/>
                <a:ea typeface="Arial"/>
                <a:cs typeface="Arial"/>
                <a:sym typeface="Arial"/>
              </a:rPr>
              <a:t>JJ</a:t>
            </a:r>
            <a:endParaRPr/>
          </a:p>
        </p:txBody>
      </p:sp>
      <p:sp>
        <p:nvSpPr>
          <p:cNvPr id="835" name="Google Shape;835;p69"/>
          <p:cNvSpPr/>
          <p:nvPr/>
        </p:nvSpPr>
        <p:spPr>
          <a:xfrm>
            <a:off x="10331122" y="5384409"/>
            <a:ext cx="405900" cy="2937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None/>
            </a:pPr>
            <a:r>
              <a:rPr lang="en-IE" sz="1200" b="0" i="0" u="none" strike="noStrike" cap="none">
                <a:solidFill>
                  <a:schemeClr val="dk1"/>
                </a:solidFill>
                <a:latin typeface="Arial"/>
                <a:ea typeface="Arial"/>
                <a:cs typeface="Arial"/>
                <a:sym typeface="Arial"/>
              </a:rPr>
              <a:t>NN</a:t>
            </a:r>
            <a:endParaRPr/>
          </a:p>
        </p:txBody>
      </p:sp>
      <p:sp>
        <p:nvSpPr>
          <p:cNvPr id="836" name="Google Shape;836;p69"/>
          <p:cNvSpPr/>
          <p:nvPr/>
        </p:nvSpPr>
        <p:spPr>
          <a:xfrm>
            <a:off x="10619154" y="5378834"/>
            <a:ext cx="405900" cy="2937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None/>
            </a:pPr>
            <a:r>
              <a:rPr lang="en-IE" sz="1200" b="0" i="0" u="none" strike="noStrike" cap="none">
                <a:solidFill>
                  <a:schemeClr val="dk1"/>
                </a:solidFill>
                <a:latin typeface="Arial"/>
                <a:ea typeface="Arial"/>
                <a:cs typeface="Arial"/>
                <a:sym typeface="Arial"/>
              </a:rPr>
              <a:t>NN</a:t>
            </a:r>
            <a:endParaRPr/>
          </a:p>
        </p:txBody>
      </p:sp>
      <p:sp>
        <p:nvSpPr>
          <p:cNvPr id="837" name="Google Shape;837;p69"/>
          <p:cNvSpPr/>
          <p:nvPr/>
        </p:nvSpPr>
        <p:spPr>
          <a:xfrm>
            <a:off x="10293296" y="4730762"/>
            <a:ext cx="397800" cy="2937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None/>
            </a:pPr>
            <a:r>
              <a:rPr lang="en-IE" sz="1200" b="0" i="0" u="none" strike="noStrike" cap="none">
                <a:solidFill>
                  <a:schemeClr val="dk1"/>
                </a:solidFill>
                <a:latin typeface="Arial"/>
                <a:ea typeface="Arial"/>
                <a:cs typeface="Arial"/>
                <a:sym typeface="Arial"/>
              </a:rPr>
              <a:t>NP</a:t>
            </a:r>
            <a:endParaRPr/>
          </a:p>
        </p:txBody>
      </p:sp>
    </p:spTree>
    <p:extLst>
      <p:ext uri="{BB962C8B-B14F-4D97-AF65-F5344CB8AC3E}">
        <p14:creationId xmlns:p14="http://schemas.microsoft.com/office/powerpoint/2010/main" val="4038457777"/>
      </p:ext>
    </p:extLst>
  </p:cSld>
  <p:clrMapOvr>
    <a:masterClrMapping/>
  </p:clrMapOvr>
  <p:transition>
    <p:fade thruBlk="1"/>
  </p:transition>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70"/>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Semantic Role Labeling - Feature Extraction</a:t>
            </a:r>
            <a:endParaRPr sz="4400" b="0" i="0" u="none" strike="noStrike" cap="none">
              <a:solidFill>
                <a:srgbClr val="75114A"/>
              </a:solidFill>
              <a:latin typeface="Calibri"/>
              <a:ea typeface="Calibri"/>
              <a:cs typeface="Calibri"/>
              <a:sym typeface="Calibri"/>
            </a:endParaRPr>
          </a:p>
        </p:txBody>
      </p:sp>
      <p:sp>
        <p:nvSpPr>
          <p:cNvPr id="843" name="Google Shape;843;p70"/>
          <p:cNvSpPr txBox="1">
            <a:spLocks noGrp="1"/>
          </p:cNvSpPr>
          <p:nvPr>
            <p:ph type="body" idx="1"/>
          </p:nvPr>
        </p:nvSpPr>
        <p:spPr>
          <a:xfrm>
            <a:off x="838200" y="1412776"/>
            <a:ext cx="10515600" cy="424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2000"/>
              <a:buFont typeface="Arial"/>
              <a:buNone/>
            </a:pPr>
            <a:r>
              <a:rPr lang="en-IE" sz="2000" b="1" i="1">
                <a:solidFill>
                  <a:schemeClr val="dk1"/>
                </a:solidFill>
              </a:rPr>
              <a:t>[AGENT The chancellor] announced </a:t>
            </a:r>
            <a:r>
              <a:rPr lang="en-IE" sz="2000" i="1">
                <a:solidFill>
                  <a:schemeClr val="dk1"/>
                </a:solidFill>
              </a:rPr>
              <a:t>[THEME new policy measures].</a:t>
            </a:r>
            <a:endParaRPr sz="2000" i="1">
              <a:solidFill>
                <a:schemeClr val="dk1"/>
              </a:solidFill>
            </a:endParaRPr>
          </a:p>
          <a:p>
            <a:pPr marL="0" marR="0" lvl="0" indent="0" algn="l" rtl="0">
              <a:lnSpc>
                <a:spcPct val="100000"/>
              </a:lnSpc>
              <a:spcBef>
                <a:spcPts val="600"/>
              </a:spcBef>
              <a:spcAft>
                <a:spcPts val="0"/>
              </a:spcAft>
              <a:buClr>
                <a:srgbClr val="3F3F3F"/>
              </a:buClr>
              <a:buSzPts val="2800"/>
              <a:buFont typeface="Arial"/>
              <a:buNone/>
            </a:pPr>
            <a:endParaRPr sz="2000" b="0" i="0" u="none" strike="noStrike" cap="none">
              <a:solidFill>
                <a:schemeClr val="dk1"/>
              </a:solidFill>
              <a:latin typeface="Calibri"/>
              <a:ea typeface="Calibri"/>
              <a:cs typeface="Calibri"/>
              <a:sym typeface="Calibri"/>
            </a:endParaRPr>
          </a:p>
          <a:p>
            <a:pPr marL="0" marR="0" lvl="0" indent="0" algn="l" rtl="0">
              <a:lnSpc>
                <a:spcPct val="100000"/>
              </a:lnSpc>
              <a:spcBef>
                <a:spcPts val="600"/>
              </a:spcBef>
              <a:spcAft>
                <a:spcPts val="0"/>
              </a:spcAft>
              <a:buClr>
                <a:srgbClr val="3F3F3F"/>
              </a:buClr>
              <a:buSzPts val="2800"/>
              <a:buFont typeface="Arial"/>
              <a:buNone/>
            </a:pPr>
            <a:r>
              <a:rPr lang="en-IE" sz="2000" b="0" i="0" u="none" strike="noStrike" cap="none">
                <a:solidFill>
                  <a:schemeClr val="dk1"/>
                </a:solidFill>
                <a:latin typeface="Calibri"/>
                <a:ea typeface="Calibri"/>
                <a:cs typeface="Calibri"/>
                <a:sym typeface="Calibri"/>
              </a:rPr>
              <a:t>Predicate: 															</a:t>
            </a:r>
            <a:r>
              <a:rPr lang="en-IE" sz="2000" b="1" i="1" u="none" strike="noStrike" cap="none">
                <a:solidFill>
                  <a:schemeClr val="dk1"/>
                </a:solidFill>
              </a:rPr>
              <a:t>announce</a:t>
            </a:r>
            <a:endParaRPr sz="2000" b="1" i="1" u="none" strike="noStrike" cap="none">
              <a:solidFill>
                <a:schemeClr val="dk1"/>
              </a:solidFill>
            </a:endParaRPr>
          </a:p>
          <a:p>
            <a:pPr marL="0" marR="0" lvl="0" indent="0" algn="l" rtl="0">
              <a:lnSpc>
                <a:spcPct val="100000"/>
              </a:lnSpc>
              <a:spcBef>
                <a:spcPts val="600"/>
              </a:spcBef>
              <a:spcAft>
                <a:spcPts val="0"/>
              </a:spcAft>
              <a:buClr>
                <a:srgbClr val="3F3F3F"/>
              </a:buClr>
              <a:buSzPts val="2800"/>
              <a:buFont typeface="Arial"/>
              <a:buNone/>
            </a:pPr>
            <a:r>
              <a:rPr lang="en-IE" sz="2000" b="0" i="0" u="none" strike="noStrike" cap="none">
                <a:solidFill>
                  <a:schemeClr val="dk1"/>
                </a:solidFill>
                <a:latin typeface="Calibri"/>
                <a:ea typeface="Calibri"/>
                <a:cs typeface="Calibri"/>
                <a:sym typeface="Calibri"/>
              </a:rPr>
              <a:t>Voice (whether predicate is active or passive): 							</a:t>
            </a:r>
            <a:r>
              <a:rPr lang="en-IE" sz="2000" b="1" i="0" u="none" strike="noStrike" cap="none">
                <a:solidFill>
                  <a:schemeClr val="dk1"/>
                </a:solidFill>
              </a:rPr>
              <a:t>active</a:t>
            </a:r>
            <a:endParaRPr sz="2000" b="1"/>
          </a:p>
          <a:p>
            <a:pPr marL="0" marR="0" lvl="0" indent="0" algn="l" rtl="0">
              <a:lnSpc>
                <a:spcPct val="100000"/>
              </a:lnSpc>
              <a:spcBef>
                <a:spcPts val="600"/>
              </a:spcBef>
              <a:spcAft>
                <a:spcPts val="0"/>
              </a:spcAft>
              <a:buClr>
                <a:srgbClr val="3F3F3F"/>
              </a:buClr>
              <a:buSzPts val="2800"/>
              <a:buFont typeface="Arial"/>
              <a:buNone/>
            </a:pPr>
            <a:r>
              <a:rPr lang="en-IE" sz="2000" b="0" i="0" u="none" strike="noStrike" cap="none">
                <a:solidFill>
                  <a:schemeClr val="dk1"/>
                </a:solidFill>
                <a:latin typeface="Calibri"/>
                <a:ea typeface="Calibri"/>
                <a:cs typeface="Calibri"/>
                <a:sym typeface="Calibri"/>
              </a:rPr>
              <a:t>Phrase Type (NP, PP, …) of classified constituent:</a:t>
            </a:r>
            <a:r>
              <a:rPr lang="en-IE" sz="2000">
                <a:solidFill>
                  <a:schemeClr val="dk1"/>
                </a:solidFill>
              </a:rPr>
              <a:t>							</a:t>
            </a:r>
            <a:r>
              <a:rPr lang="en-IE" sz="2000" b="1" i="0" u="none" strike="noStrike" cap="none">
                <a:solidFill>
                  <a:schemeClr val="dk1"/>
                </a:solidFill>
              </a:rPr>
              <a:t>NP</a:t>
            </a:r>
            <a:endParaRPr sz="2000" b="1"/>
          </a:p>
          <a:p>
            <a:pPr marL="0" marR="0" lvl="0" indent="0" algn="l" rtl="0">
              <a:lnSpc>
                <a:spcPct val="100000"/>
              </a:lnSpc>
              <a:spcBef>
                <a:spcPts val="600"/>
              </a:spcBef>
              <a:spcAft>
                <a:spcPts val="0"/>
              </a:spcAft>
              <a:buClr>
                <a:srgbClr val="3F3F3F"/>
              </a:buClr>
              <a:buSzPts val="2800"/>
              <a:buFont typeface="Arial"/>
              <a:buNone/>
            </a:pPr>
            <a:r>
              <a:rPr lang="en-IE" sz="2000" b="0" i="0" u="none" strike="noStrike" cap="none">
                <a:solidFill>
                  <a:schemeClr val="dk1"/>
                </a:solidFill>
                <a:latin typeface="Calibri"/>
                <a:ea typeface="Calibri"/>
                <a:cs typeface="Calibri"/>
                <a:sym typeface="Calibri"/>
              </a:rPr>
              <a:t>Minimal Path from classified constituent to predicate: 					</a:t>
            </a:r>
            <a:r>
              <a:rPr lang="en-IE" sz="2000" b="1" i="0" u="none" strike="noStrike" cap="none">
                <a:solidFill>
                  <a:schemeClr val="dk1"/>
                </a:solidFill>
              </a:rPr>
              <a:t>NP↑S↓VP↓VBD</a:t>
            </a:r>
            <a:endParaRPr sz="2000" b="1" i="0" u="none" strike="noStrike" cap="none">
              <a:solidFill>
                <a:schemeClr val="dk1"/>
              </a:solidFill>
            </a:endParaRPr>
          </a:p>
          <a:p>
            <a:pPr marL="0" marR="0" lvl="0" indent="0" algn="l" rtl="0">
              <a:lnSpc>
                <a:spcPct val="100000"/>
              </a:lnSpc>
              <a:spcBef>
                <a:spcPts val="600"/>
              </a:spcBef>
              <a:spcAft>
                <a:spcPts val="0"/>
              </a:spcAft>
              <a:buClr>
                <a:srgbClr val="3F3F3F"/>
              </a:buClr>
              <a:buSzPts val="2800"/>
              <a:buFont typeface="Arial"/>
              <a:buNone/>
            </a:pPr>
            <a:r>
              <a:rPr lang="en-IE" sz="2000" b="0" i="0" u="none" strike="noStrike" cap="none">
                <a:solidFill>
                  <a:schemeClr val="dk1"/>
                </a:solidFill>
                <a:latin typeface="Calibri"/>
                <a:ea typeface="Calibri"/>
                <a:cs typeface="Calibri"/>
                <a:sym typeface="Calibri"/>
              </a:rPr>
              <a:t>Position (before/after) of classified constituent with regard to predicate: 	</a:t>
            </a:r>
            <a:r>
              <a:rPr lang="en-IE" sz="2000" b="1" i="0" u="none" strike="noStrike" cap="none">
                <a:solidFill>
                  <a:schemeClr val="dk1"/>
                </a:solidFill>
              </a:rPr>
              <a:t>before</a:t>
            </a:r>
            <a:endParaRPr sz="2000" b="1"/>
          </a:p>
          <a:p>
            <a:pPr marL="0" marR="0" lvl="0" indent="0" algn="l" rtl="0">
              <a:lnSpc>
                <a:spcPct val="100000"/>
              </a:lnSpc>
              <a:spcBef>
                <a:spcPts val="600"/>
              </a:spcBef>
              <a:spcAft>
                <a:spcPts val="0"/>
              </a:spcAft>
              <a:buClr>
                <a:srgbClr val="3F3F3F"/>
              </a:buClr>
              <a:buSzPts val="2800"/>
              <a:buFont typeface="Arial"/>
              <a:buNone/>
            </a:pPr>
            <a:r>
              <a:rPr lang="en-IE" sz="2000" b="0" i="0" u="none" strike="noStrike" cap="none">
                <a:solidFill>
                  <a:schemeClr val="dk1"/>
                </a:solidFill>
                <a:latin typeface="Calibri"/>
                <a:ea typeface="Calibri"/>
                <a:cs typeface="Calibri"/>
                <a:sym typeface="Calibri"/>
              </a:rPr>
              <a:t>Head Word of classified constituent: 									</a:t>
            </a:r>
            <a:r>
              <a:rPr lang="en-IE" sz="2000" b="1" i="1" u="none" strike="noStrike" cap="none">
                <a:solidFill>
                  <a:schemeClr val="dk1"/>
                </a:solidFill>
              </a:rPr>
              <a:t>chancellor</a:t>
            </a:r>
            <a:endParaRPr sz="2000" b="1" i="1"/>
          </a:p>
          <a:p>
            <a:pPr marL="0" marR="0" lvl="0" indent="0" algn="l" rtl="0">
              <a:lnSpc>
                <a:spcPct val="100000"/>
              </a:lnSpc>
              <a:spcBef>
                <a:spcPts val="600"/>
              </a:spcBef>
              <a:spcAft>
                <a:spcPts val="0"/>
              </a:spcAft>
              <a:buClr>
                <a:srgbClr val="3F3F3F"/>
              </a:buClr>
              <a:buSzPts val="2800"/>
              <a:buFont typeface="Arial"/>
              <a:buNone/>
            </a:pPr>
            <a:r>
              <a:rPr lang="en-IE" sz="2000" b="0" i="0" u="none" strike="noStrike" cap="none">
                <a:solidFill>
                  <a:schemeClr val="dk1"/>
                </a:solidFill>
                <a:latin typeface="Calibri"/>
                <a:ea typeface="Calibri"/>
                <a:cs typeface="Calibri"/>
                <a:sym typeface="Calibri"/>
              </a:rPr>
              <a:t>Sub-categorization for parent of predicate: 								</a:t>
            </a:r>
            <a:r>
              <a:rPr lang="en-IE" sz="2000" b="1" i="0" u="none" strike="noStrike" cap="none">
                <a:solidFill>
                  <a:schemeClr val="dk1"/>
                </a:solidFill>
              </a:rPr>
              <a:t>VP→VBD,NP</a:t>
            </a:r>
            <a:endParaRPr sz="2000" b="1"/>
          </a:p>
          <a:p>
            <a:pPr marL="0" marR="0" lvl="0" indent="0" algn="l" rtl="0">
              <a:lnSpc>
                <a:spcPct val="100000"/>
              </a:lnSpc>
              <a:spcBef>
                <a:spcPts val="600"/>
              </a:spcBef>
              <a:spcAft>
                <a:spcPts val="0"/>
              </a:spcAft>
              <a:buClr>
                <a:srgbClr val="3F3F3F"/>
              </a:buClr>
              <a:buSzPts val="2800"/>
              <a:buFont typeface="Arial"/>
              <a:buNone/>
            </a:pPr>
            <a:endParaRPr sz="2000" b="0" i="0" u="none" strike="noStrike" cap="none">
              <a:solidFill>
                <a:schemeClr val="dk1"/>
              </a:solidFill>
              <a:latin typeface="Calibri"/>
              <a:ea typeface="Calibri"/>
              <a:cs typeface="Calibri"/>
              <a:sym typeface="Calibri"/>
            </a:endParaRPr>
          </a:p>
          <a:p>
            <a:pPr marL="0" marR="0" lvl="0" indent="0" algn="l" rtl="0">
              <a:lnSpc>
                <a:spcPct val="100000"/>
              </a:lnSpc>
              <a:spcBef>
                <a:spcPts val="600"/>
              </a:spcBef>
              <a:spcAft>
                <a:spcPts val="600"/>
              </a:spcAft>
              <a:buClr>
                <a:srgbClr val="3F3F3F"/>
              </a:buClr>
              <a:buSzPts val="2800"/>
              <a:buFont typeface="Arial"/>
              <a:buNone/>
            </a:pPr>
            <a:r>
              <a:rPr lang="en-IE" sz="2000" b="1" i="0" u="none" strike="noStrike" cap="none">
                <a:solidFill>
                  <a:schemeClr val="dk1"/>
                </a:solidFill>
              </a:rPr>
              <a:t>AGENT [announce, active, NP, NP ↑S↓VP↓VBD, before, chancellor, VP→VBD,NP]</a:t>
            </a:r>
            <a:endParaRPr sz="2000" b="1" i="0" u="none" strike="noStrike" cap="none">
              <a:solidFill>
                <a:schemeClr val="dk1"/>
              </a:solidFill>
            </a:endParaRPr>
          </a:p>
        </p:txBody>
      </p:sp>
    </p:spTree>
    <p:extLst>
      <p:ext uri="{BB962C8B-B14F-4D97-AF65-F5344CB8AC3E}">
        <p14:creationId xmlns:p14="http://schemas.microsoft.com/office/powerpoint/2010/main" val="3067399969"/>
      </p:ext>
    </p:extLst>
  </p:cSld>
  <p:clrMapOvr>
    <a:masterClrMapping/>
  </p:clrMapOvr>
  <p:transition>
    <p:fade thruBlk="1"/>
  </p:transition>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71"/>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Overview</a:t>
            </a:r>
            <a:endParaRPr/>
          </a:p>
        </p:txBody>
      </p:sp>
      <p:sp>
        <p:nvSpPr>
          <p:cNvPr id="849" name="Google Shape;849;p71"/>
          <p:cNvSpPr txBox="1">
            <a:spLocks noGrp="1"/>
          </p:cNvSpPr>
          <p:nvPr>
            <p:ph type="body" idx="1"/>
          </p:nvPr>
        </p:nvSpPr>
        <p:spPr>
          <a:xfrm>
            <a:off x="838200" y="1825625"/>
            <a:ext cx="10515600" cy="38133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1000"/>
              </a:spcBef>
              <a:spcAft>
                <a:spcPts val="0"/>
              </a:spcAft>
              <a:buClr>
                <a:srgbClr val="3F3F3F"/>
              </a:buClr>
              <a:buSzPts val="2800"/>
              <a:buFont typeface="Arial"/>
              <a:buNone/>
            </a:pPr>
            <a:r>
              <a:rPr lang="en-IE" i="0" u="none" strike="noStrike" cap="none">
                <a:solidFill>
                  <a:srgbClr val="3F3F3F"/>
                </a:solidFill>
              </a:rPr>
              <a:t>Semantic</a:t>
            </a:r>
            <a:r>
              <a:rPr lang="en-IE"/>
              <a:t> Analysis</a:t>
            </a:r>
            <a:endParaRPr/>
          </a:p>
          <a:p>
            <a:pPr marL="0" marR="0" lvl="0" indent="0" algn="l" rtl="0">
              <a:lnSpc>
                <a:spcPct val="90000"/>
              </a:lnSpc>
              <a:spcBef>
                <a:spcPts val="1000"/>
              </a:spcBef>
              <a:spcAft>
                <a:spcPts val="0"/>
              </a:spcAft>
              <a:buClr>
                <a:srgbClr val="3F3F3F"/>
              </a:buClr>
              <a:buSzPts val="2800"/>
              <a:buFont typeface="Arial"/>
              <a:buNone/>
            </a:pPr>
            <a:r>
              <a:rPr lang="en-IE" i="0" u="none" strike="noStrike" cap="none">
                <a:solidFill>
                  <a:srgbClr val="3F3F3F"/>
                </a:solidFill>
              </a:rPr>
              <a:t>Word Sense Disambiguation</a:t>
            </a:r>
            <a:endParaRPr/>
          </a:p>
          <a:p>
            <a:pPr marL="0" marR="0" lvl="0" indent="0" algn="l" rtl="0">
              <a:lnSpc>
                <a:spcPct val="90000"/>
              </a:lnSpc>
              <a:spcBef>
                <a:spcPts val="1000"/>
              </a:spcBef>
              <a:spcAft>
                <a:spcPts val="0"/>
              </a:spcAft>
              <a:buClr>
                <a:srgbClr val="3F3F3F"/>
              </a:buClr>
              <a:buSzPts val="2800"/>
              <a:buFont typeface="Arial"/>
              <a:buNone/>
            </a:pPr>
            <a:r>
              <a:rPr lang="en-IE" b="0" i="0" u="none" strike="noStrike" cap="none">
                <a:solidFill>
                  <a:srgbClr val="3F3F3F"/>
                </a:solidFill>
                <a:latin typeface="Calibri"/>
                <a:ea typeface="Calibri"/>
                <a:cs typeface="Calibri"/>
                <a:sym typeface="Calibri"/>
              </a:rPr>
              <a:t>Semantic Role Labelling</a:t>
            </a:r>
            <a:endParaRPr b="0" i="0" u="none" strike="noStrike" cap="none">
              <a:solidFill>
                <a:srgbClr val="3F3F3F"/>
              </a:solidFill>
              <a:latin typeface="Calibri"/>
              <a:ea typeface="Calibri"/>
              <a:cs typeface="Calibri"/>
              <a:sym typeface="Calibri"/>
            </a:endParaRPr>
          </a:p>
          <a:p>
            <a:pPr marL="0" marR="0" lvl="0" indent="0" algn="l" rtl="0">
              <a:lnSpc>
                <a:spcPct val="90000"/>
              </a:lnSpc>
              <a:spcBef>
                <a:spcPts val="1000"/>
              </a:spcBef>
              <a:spcAft>
                <a:spcPts val="0"/>
              </a:spcAft>
              <a:buClr>
                <a:srgbClr val="3F3F3F"/>
              </a:buClr>
              <a:buSzPts val="2800"/>
              <a:buFont typeface="Arial"/>
              <a:buNone/>
            </a:pPr>
            <a:r>
              <a:rPr lang="en-IE" b="1"/>
              <a:t>Coreference Resolution</a:t>
            </a:r>
            <a:endParaRPr b="1"/>
          </a:p>
          <a:p>
            <a:pPr marL="0" marR="0" lvl="0" indent="0" algn="l" rtl="0">
              <a:lnSpc>
                <a:spcPct val="90000"/>
              </a:lnSpc>
              <a:spcBef>
                <a:spcPts val="1000"/>
              </a:spcBef>
              <a:spcAft>
                <a:spcPts val="0"/>
              </a:spcAft>
              <a:buClr>
                <a:srgbClr val="3F3F3F"/>
              </a:buClr>
              <a:buSzPts val="2800"/>
              <a:buFont typeface="Arial"/>
              <a:buNone/>
            </a:pPr>
            <a:endParaRPr sz="2400"/>
          </a:p>
          <a:p>
            <a:pPr marL="0" marR="0" lvl="0" indent="0" algn="l" rtl="0">
              <a:lnSpc>
                <a:spcPct val="90000"/>
              </a:lnSpc>
              <a:spcBef>
                <a:spcPts val="1000"/>
              </a:spcBef>
              <a:spcAft>
                <a:spcPts val="0"/>
              </a:spcAft>
              <a:buClr>
                <a:srgbClr val="3F3F3F"/>
              </a:buClr>
              <a:buSzPts val="2800"/>
              <a:buFont typeface="Arial"/>
              <a:buNone/>
            </a:pPr>
            <a:endParaRPr sz="2800" b="0"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12869499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72"/>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Coreference Resolution</a:t>
            </a:r>
            <a:endParaRPr/>
          </a:p>
        </p:txBody>
      </p:sp>
      <p:sp>
        <p:nvSpPr>
          <p:cNvPr id="855" name="Google Shape;855;p72"/>
          <p:cNvSpPr txBox="1">
            <a:spLocks noGrp="1"/>
          </p:cNvSpPr>
          <p:nvPr>
            <p:ph type="body" idx="1"/>
          </p:nvPr>
        </p:nvSpPr>
        <p:spPr>
          <a:xfrm>
            <a:off x="838200" y="1614625"/>
            <a:ext cx="11033700" cy="4227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F3F"/>
              </a:buClr>
              <a:buSzPts val="2800"/>
              <a:buFont typeface="Arial"/>
              <a:buNone/>
            </a:pPr>
            <a:r>
              <a:rPr lang="en-IE">
                <a:solidFill>
                  <a:schemeClr val="dk1"/>
                </a:solidFill>
              </a:rPr>
              <a:t>Identify words and/or phrases referring to the same entity </a:t>
            </a:r>
            <a:endParaRPr>
              <a:solidFill>
                <a:schemeClr val="dk1"/>
              </a:solidFill>
            </a:endParaRPr>
          </a:p>
          <a:p>
            <a:pPr marL="0" marR="0" lvl="0" indent="0" algn="l" rtl="0">
              <a:lnSpc>
                <a:spcPct val="100000"/>
              </a:lnSpc>
              <a:spcBef>
                <a:spcPts val="1000"/>
              </a:spcBef>
              <a:spcAft>
                <a:spcPts val="0"/>
              </a:spcAft>
              <a:buClr>
                <a:srgbClr val="3F3F3F"/>
              </a:buClr>
              <a:buSzPts val="2800"/>
              <a:buFont typeface="Arial"/>
              <a:buNone/>
            </a:pPr>
            <a:r>
              <a:rPr lang="en-IE">
                <a:solidFill>
                  <a:schemeClr val="dk1"/>
                </a:solidFill>
              </a:rPr>
              <a:t>Application of coreference resolution for example in dialog systems:</a:t>
            </a:r>
            <a:endParaRPr>
              <a:solidFill>
                <a:schemeClr val="dk1"/>
              </a:solidFill>
            </a:endParaRPr>
          </a:p>
          <a:p>
            <a:pPr marL="457200" marR="0" lvl="0" indent="0" algn="l" rtl="0">
              <a:lnSpc>
                <a:spcPct val="100000"/>
              </a:lnSpc>
              <a:spcBef>
                <a:spcPts val="1000"/>
              </a:spcBef>
              <a:spcAft>
                <a:spcPts val="0"/>
              </a:spcAft>
              <a:buClr>
                <a:srgbClr val="3F3F3F"/>
              </a:buClr>
              <a:buSzPts val="2800"/>
              <a:buFont typeface="Arial"/>
              <a:buNone/>
            </a:pPr>
            <a:r>
              <a:rPr lang="en-IE" sz="2400">
                <a:solidFill>
                  <a:schemeClr val="dk1"/>
                </a:solidFill>
              </a:rPr>
              <a:t>USER: 		</a:t>
            </a:r>
            <a:r>
              <a:rPr lang="en-IE" sz="2400" i="1">
                <a:solidFill>
                  <a:schemeClr val="dk1"/>
                </a:solidFill>
              </a:rPr>
              <a:t>“How late is the 404 bus to Dangan?”</a:t>
            </a:r>
            <a:endParaRPr sz="2400" i="1">
              <a:solidFill>
                <a:schemeClr val="dk1"/>
              </a:solidFill>
            </a:endParaRPr>
          </a:p>
          <a:p>
            <a:pPr marL="457200" marR="0" lvl="0" indent="0" algn="l" rtl="0">
              <a:lnSpc>
                <a:spcPct val="100000"/>
              </a:lnSpc>
              <a:spcBef>
                <a:spcPts val="1000"/>
              </a:spcBef>
              <a:spcAft>
                <a:spcPts val="0"/>
              </a:spcAft>
              <a:buClr>
                <a:srgbClr val="3F3F3F"/>
              </a:buClr>
              <a:buSzPts val="2800"/>
              <a:buFont typeface="Arial"/>
              <a:buNone/>
            </a:pPr>
            <a:r>
              <a:rPr lang="en-IE" sz="2400">
                <a:solidFill>
                  <a:schemeClr val="dk1"/>
                </a:solidFill>
              </a:rPr>
              <a:t>SYSTEM: 	</a:t>
            </a:r>
            <a:r>
              <a:rPr lang="en-IE" sz="2400" i="1">
                <a:solidFill>
                  <a:schemeClr val="dk1"/>
                </a:solidFill>
              </a:rPr>
              <a:t>“The 404 bus to Dangan leaves at 12:35”</a:t>
            </a:r>
            <a:endParaRPr sz="2400" i="1">
              <a:solidFill>
                <a:schemeClr val="dk1"/>
              </a:solidFill>
            </a:endParaRPr>
          </a:p>
          <a:p>
            <a:pPr marL="457200" marR="0" lvl="0" indent="0" algn="l" rtl="0">
              <a:lnSpc>
                <a:spcPct val="100000"/>
              </a:lnSpc>
              <a:spcBef>
                <a:spcPts val="1000"/>
              </a:spcBef>
              <a:spcAft>
                <a:spcPts val="0"/>
              </a:spcAft>
              <a:buClr>
                <a:srgbClr val="3F3F3F"/>
              </a:buClr>
              <a:buSzPts val="2800"/>
              <a:buFont typeface="Arial"/>
              <a:buNone/>
            </a:pPr>
            <a:r>
              <a:rPr lang="en-IE" sz="2400">
                <a:solidFill>
                  <a:schemeClr val="dk1"/>
                </a:solidFill>
              </a:rPr>
              <a:t>USER:		</a:t>
            </a:r>
            <a:r>
              <a:rPr lang="en-IE" sz="2400" i="1">
                <a:solidFill>
                  <a:schemeClr val="dk1"/>
                </a:solidFill>
              </a:rPr>
              <a:t>“Does it stop at the university?”					</a:t>
            </a:r>
            <a:r>
              <a:rPr lang="en-IE" sz="2400" b="1" i="1">
                <a:solidFill>
                  <a:schemeClr val="dk1"/>
                </a:solidFill>
              </a:rPr>
              <a:t>it : bus</a:t>
            </a:r>
            <a:endParaRPr sz="2400" b="1" i="1">
              <a:solidFill>
                <a:schemeClr val="dk1"/>
              </a:solidFill>
            </a:endParaRPr>
          </a:p>
          <a:p>
            <a:pPr marL="457200" marR="0" lvl="0" indent="0" algn="l" rtl="0">
              <a:lnSpc>
                <a:spcPct val="100000"/>
              </a:lnSpc>
              <a:spcBef>
                <a:spcPts val="1000"/>
              </a:spcBef>
              <a:spcAft>
                <a:spcPts val="0"/>
              </a:spcAft>
              <a:buClr>
                <a:srgbClr val="3F3F3F"/>
              </a:buClr>
              <a:buSzPts val="2800"/>
              <a:buFont typeface="Arial"/>
              <a:buNone/>
            </a:pPr>
            <a:r>
              <a:rPr lang="en-IE" sz="2400">
                <a:solidFill>
                  <a:schemeClr val="dk1"/>
                </a:solidFill>
              </a:rPr>
              <a:t>SYSTEM:	</a:t>
            </a:r>
            <a:r>
              <a:rPr lang="en-IE" sz="2400" i="1">
                <a:solidFill>
                  <a:schemeClr val="dk1"/>
                </a:solidFill>
              </a:rPr>
              <a:t>“The bus to Dangan stops at the university”		</a:t>
            </a:r>
            <a:endParaRPr sz="2400" i="1">
              <a:solidFill>
                <a:schemeClr val="dk1"/>
              </a:solidFill>
            </a:endParaRPr>
          </a:p>
          <a:p>
            <a:pPr marL="457200" marR="0" lvl="0" indent="0" algn="l" rtl="0">
              <a:lnSpc>
                <a:spcPct val="100000"/>
              </a:lnSpc>
              <a:spcBef>
                <a:spcPts val="1000"/>
              </a:spcBef>
              <a:spcAft>
                <a:spcPts val="0"/>
              </a:spcAft>
              <a:buClr>
                <a:srgbClr val="3F3F3F"/>
              </a:buClr>
              <a:buSzPts val="2800"/>
              <a:buFont typeface="Arial"/>
              <a:buNone/>
            </a:pPr>
            <a:r>
              <a:rPr lang="en-IE" sz="2400">
                <a:solidFill>
                  <a:schemeClr val="dk1"/>
                </a:solidFill>
              </a:rPr>
              <a:t>USER:		</a:t>
            </a:r>
            <a:r>
              <a:rPr lang="en-IE" sz="2400" i="1">
                <a:solidFill>
                  <a:schemeClr val="dk1"/>
                </a:solidFill>
              </a:rPr>
              <a:t>“When will it stop there?”							</a:t>
            </a:r>
            <a:r>
              <a:rPr lang="en-IE" sz="2400" b="1" i="1">
                <a:solidFill>
                  <a:schemeClr val="dk1"/>
                </a:solidFill>
              </a:rPr>
              <a:t>it : bus</a:t>
            </a:r>
            <a:endParaRPr sz="2400" b="1" i="1">
              <a:solidFill>
                <a:schemeClr val="dk1"/>
              </a:solidFill>
            </a:endParaRPr>
          </a:p>
          <a:p>
            <a:pPr marL="7315200" marR="0" lvl="0" indent="457200" algn="l" rtl="0">
              <a:lnSpc>
                <a:spcPct val="100000"/>
              </a:lnSpc>
              <a:spcBef>
                <a:spcPts val="1000"/>
              </a:spcBef>
              <a:spcAft>
                <a:spcPts val="1000"/>
              </a:spcAft>
              <a:buClr>
                <a:srgbClr val="3F3F3F"/>
              </a:buClr>
              <a:buSzPts val="2800"/>
              <a:buFont typeface="Arial"/>
              <a:buNone/>
            </a:pPr>
            <a:r>
              <a:rPr lang="en-IE" sz="2400" b="1" i="1">
                <a:solidFill>
                  <a:schemeClr val="dk1"/>
                </a:solidFill>
              </a:rPr>
              <a:t>there : the university</a:t>
            </a:r>
            <a:endParaRPr sz="2400" b="1" i="1">
              <a:solidFill>
                <a:schemeClr val="dk1"/>
              </a:solidFill>
            </a:endParaRPr>
          </a:p>
        </p:txBody>
      </p:sp>
    </p:spTree>
    <p:extLst>
      <p:ext uri="{BB962C8B-B14F-4D97-AF65-F5344CB8AC3E}">
        <p14:creationId xmlns:p14="http://schemas.microsoft.com/office/powerpoint/2010/main" val="24709213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7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Coreference Resolution - Example</a:t>
            </a:r>
            <a:endParaRPr/>
          </a:p>
        </p:txBody>
      </p:sp>
      <p:sp>
        <p:nvSpPr>
          <p:cNvPr id="861" name="Google Shape;861;p73"/>
          <p:cNvSpPr txBox="1">
            <a:spLocks noGrp="1"/>
          </p:cNvSpPr>
          <p:nvPr>
            <p:ph type="body" idx="1"/>
          </p:nvPr>
        </p:nvSpPr>
        <p:spPr>
          <a:xfrm>
            <a:off x="838200" y="1766175"/>
            <a:ext cx="10385100" cy="3165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3F3F3F"/>
              </a:buClr>
              <a:buSzPts val="2800"/>
              <a:buFont typeface="Arial"/>
              <a:buNone/>
            </a:pPr>
            <a:endParaRPr i="1">
              <a:solidFill>
                <a:srgbClr val="000000"/>
              </a:solidFill>
            </a:endParaRPr>
          </a:p>
          <a:p>
            <a:pPr marL="0" lvl="0" indent="0" algn="l" rtl="0">
              <a:lnSpc>
                <a:spcPct val="150000"/>
              </a:lnSpc>
              <a:spcBef>
                <a:spcPts val="0"/>
              </a:spcBef>
              <a:spcAft>
                <a:spcPts val="0"/>
              </a:spcAft>
              <a:buClr>
                <a:srgbClr val="3F3F3F"/>
              </a:buClr>
              <a:buSzPts val="2800"/>
              <a:buFont typeface="Arial"/>
              <a:buNone/>
            </a:pPr>
            <a:endParaRPr i="1">
              <a:solidFill>
                <a:srgbClr val="000000"/>
              </a:solidFill>
            </a:endParaRPr>
          </a:p>
          <a:p>
            <a:pPr marL="0" lvl="0" indent="0" algn="l" rtl="0">
              <a:lnSpc>
                <a:spcPct val="150000"/>
              </a:lnSpc>
              <a:spcBef>
                <a:spcPts val="0"/>
              </a:spcBef>
              <a:spcAft>
                <a:spcPts val="0"/>
              </a:spcAft>
              <a:buClr>
                <a:srgbClr val="3F3F3F"/>
              </a:buClr>
              <a:buSzPts val="2800"/>
              <a:buFont typeface="Arial"/>
              <a:buNone/>
            </a:pPr>
            <a:r>
              <a:rPr lang="en-IE" i="1">
                <a:solidFill>
                  <a:srgbClr val="000000"/>
                </a:solidFill>
              </a:rPr>
              <a:t>“Barack Obama nominated Hillary Rodham Clinton as his secretary of state on Monday. He chose her because she had foreign affairs experience as a former First Lady.”</a:t>
            </a:r>
            <a:endParaRPr>
              <a:solidFill>
                <a:srgbClr val="000000"/>
              </a:solidFill>
            </a:endParaRPr>
          </a:p>
          <a:p>
            <a:pPr marL="0" marR="0" lvl="0" indent="0" algn="l" rtl="0">
              <a:lnSpc>
                <a:spcPct val="100000"/>
              </a:lnSpc>
              <a:spcBef>
                <a:spcPts val="0"/>
              </a:spcBef>
              <a:spcAft>
                <a:spcPts val="0"/>
              </a:spcAft>
              <a:buClr>
                <a:srgbClr val="3F3F3F"/>
              </a:buClr>
              <a:buSzPts val="2800"/>
              <a:buFont typeface="Arial"/>
              <a:buNone/>
            </a:pPr>
            <a:endParaRPr>
              <a:solidFill>
                <a:schemeClr val="dk1"/>
              </a:solidFill>
            </a:endParaRPr>
          </a:p>
        </p:txBody>
      </p:sp>
      <p:sp>
        <p:nvSpPr>
          <p:cNvPr id="862" name="Google Shape;862;p73"/>
          <p:cNvSpPr txBox="1"/>
          <p:nvPr/>
        </p:nvSpPr>
        <p:spPr>
          <a:xfrm>
            <a:off x="3935000" y="5979550"/>
            <a:ext cx="8256900" cy="6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E"/>
              <a:t>Example and following slides adapted from </a:t>
            </a:r>
            <a:r>
              <a:rPr lang="en-IE" u="sng">
                <a:solidFill>
                  <a:schemeClr val="hlink"/>
                </a:solidFill>
                <a:hlinkClick r:id="rId3"/>
              </a:rPr>
              <a:t>https://courses.cs.washington.edu/courses/csep517/20wi/slides/csep517wi20-Coreference.pdf</a:t>
            </a:r>
            <a:r>
              <a:rPr lang="en-IE"/>
              <a:t> </a:t>
            </a:r>
            <a:endParaRPr/>
          </a:p>
        </p:txBody>
      </p:sp>
    </p:spTree>
    <p:extLst>
      <p:ext uri="{BB962C8B-B14F-4D97-AF65-F5344CB8AC3E}">
        <p14:creationId xmlns:p14="http://schemas.microsoft.com/office/powerpoint/2010/main" val="1240495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74"/>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Coreference Resolution - Mentions</a:t>
            </a:r>
            <a:endParaRPr/>
          </a:p>
        </p:txBody>
      </p:sp>
      <p:sp>
        <p:nvSpPr>
          <p:cNvPr id="868" name="Google Shape;868;p74"/>
          <p:cNvSpPr txBox="1">
            <a:spLocks noGrp="1"/>
          </p:cNvSpPr>
          <p:nvPr>
            <p:ph type="body" idx="1"/>
          </p:nvPr>
        </p:nvSpPr>
        <p:spPr>
          <a:xfrm>
            <a:off x="838200" y="1766175"/>
            <a:ext cx="10385100" cy="3165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3F3F3F"/>
              </a:buClr>
              <a:buSzPts val="2800"/>
              <a:buFont typeface="Arial"/>
              <a:buNone/>
            </a:pPr>
            <a:r>
              <a:rPr lang="en-IE">
                <a:solidFill>
                  <a:srgbClr val="000000"/>
                </a:solidFill>
              </a:rPr>
              <a:t>Identify all mentions - coreference candidates </a:t>
            </a:r>
            <a:endParaRPr>
              <a:solidFill>
                <a:srgbClr val="000000"/>
              </a:solidFill>
            </a:endParaRPr>
          </a:p>
          <a:p>
            <a:pPr marL="0" lvl="0" indent="0" algn="l" rtl="0">
              <a:lnSpc>
                <a:spcPct val="150000"/>
              </a:lnSpc>
              <a:spcBef>
                <a:spcPts val="0"/>
              </a:spcBef>
              <a:spcAft>
                <a:spcPts val="0"/>
              </a:spcAft>
              <a:buClr>
                <a:srgbClr val="3F3F3F"/>
              </a:buClr>
              <a:buSzPts val="2800"/>
              <a:buFont typeface="Arial"/>
              <a:buNone/>
            </a:pPr>
            <a:endParaRPr>
              <a:solidFill>
                <a:srgbClr val="000000"/>
              </a:solidFill>
            </a:endParaRPr>
          </a:p>
          <a:p>
            <a:pPr marL="0" lvl="0" indent="0" algn="l" rtl="0">
              <a:lnSpc>
                <a:spcPct val="150000"/>
              </a:lnSpc>
              <a:spcBef>
                <a:spcPts val="0"/>
              </a:spcBef>
              <a:spcAft>
                <a:spcPts val="0"/>
              </a:spcAft>
              <a:buClr>
                <a:srgbClr val="3F3F3F"/>
              </a:buClr>
              <a:buSzPts val="2800"/>
              <a:buFont typeface="Arial"/>
              <a:buNone/>
            </a:pPr>
            <a:r>
              <a:rPr lang="en-IE" i="1">
                <a:solidFill>
                  <a:srgbClr val="000000"/>
                </a:solidFill>
              </a:rPr>
              <a:t>“</a:t>
            </a:r>
            <a:r>
              <a:rPr lang="en-IE" b="1" i="1">
                <a:solidFill>
                  <a:srgbClr val="000000"/>
                </a:solidFill>
              </a:rPr>
              <a:t>Barack Obama</a:t>
            </a:r>
            <a:r>
              <a:rPr lang="en-IE" i="1">
                <a:solidFill>
                  <a:srgbClr val="000000"/>
                </a:solidFill>
              </a:rPr>
              <a:t> nominated </a:t>
            </a:r>
            <a:r>
              <a:rPr lang="en-IE" b="1" i="1">
                <a:solidFill>
                  <a:srgbClr val="000000"/>
                </a:solidFill>
              </a:rPr>
              <a:t>Hillary Rodham Clinton</a:t>
            </a:r>
            <a:r>
              <a:rPr lang="en-IE" i="1">
                <a:solidFill>
                  <a:srgbClr val="000000"/>
                </a:solidFill>
              </a:rPr>
              <a:t> as </a:t>
            </a:r>
            <a:r>
              <a:rPr lang="en-IE" b="1" i="1">
                <a:solidFill>
                  <a:srgbClr val="000000"/>
                </a:solidFill>
              </a:rPr>
              <a:t>his secretary of state</a:t>
            </a:r>
            <a:r>
              <a:rPr lang="en-IE" i="1">
                <a:solidFill>
                  <a:srgbClr val="000000"/>
                </a:solidFill>
              </a:rPr>
              <a:t> on </a:t>
            </a:r>
            <a:r>
              <a:rPr lang="en-IE" b="1" i="1">
                <a:solidFill>
                  <a:srgbClr val="000000"/>
                </a:solidFill>
              </a:rPr>
              <a:t>Monday</a:t>
            </a:r>
            <a:r>
              <a:rPr lang="en-IE" i="1">
                <a:solidFill>
                  <a:srgbClr val="000000"/>
                </a:solidFill>
              </a:rPr>
              <a:t>. </a:t>
            </a:r>
            <a:r>
              <a:rPr lang="en-IE" b="1" i="1">
                <a:solidFill>
                  <a:srgbClr val="000000"/>
                </a:solidFill>
              </a:rPr>
              <a:t>He </a:t>
            </a:r>
            <a:r>
              <a:rPr lang="en-IE" i="1">
                <a:solidFill>
                  <a:srgbClr val="000000"/>
                </a:solidFill>
              </a:rPr>
              <a:t>chose </a:t>
            </a:r>
            <a:r>
              <a:rPr lang="en-IE" b="1" i="1">
                <a:solidFill>
                  <a:srgbClr val="000000"/>
                </a:solidFill>
              </a:rPr>
              <a:t>her </a:t>
            </a:r>
            <a:r>
              <a:rPr lang="en-IE" i="1">
                <a:solidFill>
                  <a:srgbClr val="000000"/>
                </a:solidFill>
              </a:rPr>
              <a:t>because </a:t>
            </a:r>
            <a:r>
              <a:rPr lang="en-IE" b="1" i="1">
                <a:solidFill>
                  <a:srgbClr val="000000"/>
                </a:solidFill>
              </a:rPr>
              <a:t>she </a:t>
            </a:r>
            <a:r>
              <a:rPr lang="en-IE" i="1">
                <a:solidFill>
                  <a:srgbClr val="000000"/>
                </a:solidFill>
              </a:rPr>
              <a:t>had </a:t>
            </a:r>
            <a:r>
              <a:rPr lang="en-IE" b="1" i="1">
                <a:solidFill>
                  <a:srgbClr val="000000"/>
                </a:solidFill>
              </a:rPr>
              <a:t>foreign affairs experience</a:t>
            </a:r>
            <a:r>
              <a:rPr lang="en-IE" i="1">
                <a:solidFill>
                  <a:srgbClr val="000000"/>
                </a:solidFill>
              </a:rPr>
              <a:t> as </a:t>
            </a:r>
            <a:r>
              <a:rPr lang="en-IE" b="1" i="1">
                <a:solidFill>
                  <a:srgbClr val="000000"/>
                </a:solidFill>
              </a:rPr>
              <a:t>a former First Lady</a:t>
            </a:r>
            <a:r>
              <a:rPr lang="en-IE" i="1">
                <a:solidFill>
                  <a:srgbClr val="000000"/>
                </a:solidFill>
              </a:rPr>
              <a:t>.”</a:t>
            </a:r>
            <a:endParaRPr>
              <a:solidFill>
                <a:srgbClr val="000000"/>
              </a:solidFill>
            </a:endParaRPr>
          </a:p>
          <a:p>
            <a:pPr marL="0" marR="0" lvl="0" indent="0" algn="l" rtl="0">
              <a:lnSpc>
                <a:spcPct val="100000"/>
              </a:lnSpc>
              <a:spcBef>
                <a:spcPts val="0"/>
              </a:spcBef>
              <a:spcAft>
                <a:spcPts val="0"/>
              </a:spcAft>
              <a:buClr>
                <a:srgbClr val="3F3F3F"/>
              </a:buClr>
              <a:buSzPts val="2800"/>
              <a:buFont typeface="Arial"/>
              <a:buNone/>
            </a:pPr>
            <a:endParaRPr>
              <a:solidFill>
                <a:schemeClr val="dk1"/>
              </a:solidFill>
            </a:endParaRPr>
          </a:p>
        </p:txBody>
      </p:sp>
    </p:spTree>
    <p:extLst>
      <p:ext uri="{BB962C8B-B14F-4D97-AF65-F5344CB8AC3E}">
        <p14:creationId xmlns:p14="http://schemas.microsoft.com/office/powerpoint/2010/main" val="41716405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7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Coreference Resolution - Mentions</a:t>
            </a:r>
            <a:endParaRPr/>
          </a:p>
        </p:txBody>
      </p:sp>
      <p:sp>
        <p:nvSpPr>
          <p:cNvPr id="874" name="Google Shape;874;p75"/>
          <p:cNvSpPr txBox="1">
            <a:spLocks noGrp="1"/>
          </p:cNvSpPr>
          <p:nvPr>
            <p:ph type="body" idx="1"/>
          </p:nvPr>
        </p:nvSpPr>
        <p:spPr>
          <a:xfrm>
            <a:off x="838200" y="1766175"/>
            <a:ext cx="10385100" cy="3165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3F3F3F"/>
              </a:buClr>
              <a:buSzPts val="2800"/>
              <a:buFont typeface="Arial"/>
              <a:buNone/>
            </a:pPr>
            <a:r>
              <a:rPr lang="en-IE">
                <a:solidFill>
                  <a:srgbClr val="000000"/>
                </a:solidFill>
              </a:rPr>
              <a:t>Mentions referring to </a:t>
            </a:r>
            <a:r>
              <a:rPr lang="en-IE" b="1" i="1">
                <a:solidFill>
                  <a:schemeClr val="dk1"/>
                </a:solidFill>
              </a:rPr>
              <a:t>Barack Obama</a:t>
            </a:r>
            <a:endParaRPr>
              <a:solidFill>
                <a:srgbClr val="000000"/>
              </a:solidFill>
            </a:endParaRPr>
          </a:p>
          <a:p>
            <a:pPr marL="0" lvl="0" indent="0" algn="l" rtl="0">
              <a:lnSpc>
                <a:spcPct val="150000"/>
              </a:lnSpc>
              <a:spcBef>
                <a:spcPts val="0"/>
              </a:spcBef>
              <a:spcAft>
                <a:spcPts val="0"/>
              </a:spcAft>
              <a:buClr>
                <a:srgbClr val="3F3F3F"/>
              </a:buClr>
              <a:buSzPts val="2800"/>
              <a:buFont typeface="Arial"/>
              <a:buNone/>
            </a:pPr>
            <a:endParaRPr>
              <a:solidFill>
                <a:srgbClr val="000000"/>
              </a:solidFill>
            </a:endParaRPr>
          </a:p>
          <a:p>
            <a:pPr marL="0" lvl="0" indent="0" algn="l" rtl="0">
              <a:lnSpc>
                <a:spcPct val="150000"/>
              </a:lnSpc>
              <a:spcBef>
                <a:spcPts val="0"/>
              </a:spcBef>
              <a:spcAft>
                <a:spcPts val="0"/>
              </a:spcAft>
              <a:buClr>
                <a:srgbClr val="3F3F3F"/>
              </a:buClr>
              <a:buSzPts val="2800"/>
              <a:buFont typeface="Arial"/>
              <a:buNone/>
            </a:pPr>
            <a:r>
              <a:rPr lang="en-IE" i="1">
                <a:solidFill>
                  <a:srgbClr val="000000"/>
                </a:solidFill>
              </a:rPr>
              <a:t>“</a:t>
            </a:r>
            <a:r>
              <a:rPr lang="en-IE" b="1" i="1">
                <a:solidFill>
                  <a:srgbClr val="000000"/>
                </a:solidFill>
              </a:rPr>
              <a:t>Barack Obama</a:t>
            </a:r>
            <a:r>
              <a:rPr lang="en-IE" i="1">
                <a:solidFill>
                  <a:srgbClr val="000000"/>
                </a:solidFill>
              </a:rPr>
              <a:t> nominated Hillary Rodham Clinton as his secretary of state on Monday. </a:t>
            </a:r>
            <a:r>
              <a:rPr lang="en-IE" b="1" i="1">
                <a:solidFill>
                  <a:srgbClr val="000000"/>
                </a:solidFill>
              </a:rPr>
              <a:t>He </a:t>
            </a:r>
            <a:r>
              <a:rPr lang="en-IE" i="1">
                <a:solidFill>
                  <a:srgbClr val="000000"/>
                </a:solidFill>
              </a:rPr>
              <a:t>chose her because she had foreign affairs experience as a former First Lady.”</a:t>
            </a:r>
            <a:endParaRPr>
              <a:solidFill>
                <a:srgbClr val="000000"/>
              </a:solidFill>
            </a:endParaRPr>
          </a:p>
          <a:p>
            <a:pPr marL="0" marR="0" lvl="0" indent="0" algn="l" rtl="0">
              <a:lnSpc>
                <a:spcPct val="100000"/>
              </a:lnSpc>
              <a:spcBef>
                <a:spcPts val="0"/>
              </a:spcBef>
              <a:spcAft>
                <a:spcPts val="0"/>
              </a:spcAft>
              <a:buClr>
                <a:srgbClr val="3F3F3F"/>
              </a:buClr>
              <a:buSzPts val="2800"/>
              <a:buFont typeface="Arial"/>
              <a:buNone/>
            </a:pPr>
            <a:endParaRPr>
              <a:solidFill>
                <a:schemeClr val="dk1"/>
              </a:solidFill>
            </a:endParaRPr>
          </a:p>
        </p:txBody>
      </p:sp>
    </p:spTree>
    <p:extLst>
      <p:ext uri="{BB962C8B-B14F-4D97-AF65-F5344CB8AC3E}">
        <p14:creationId xmlns:p14="http://schemas.microsoft.com/office/powerpoint/2010/main" val="13434984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6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NLP Applications</a:t>
            </a:r>
            <a:endParaRPr/>
          </a:p>
        </p:txBody>
      </p:sp>
      <p:sp>
        <p:nvSpPr>
          <p:cNvPr id="749" name="Google Shape;749;p69"/>
          <p:cNvSpPr txBox="1">
            <a:spLocks noGrp="1"/>
          </p:cNvSpPr>
          <p:nvPr>
            <p:ph type="body" idx="1"/>
          </p:nvPr>
        </p:nvSpPr>
        <p:spPr>
          <a:xfrm>
            <a:off x="838200" y="2254675"/>
            <a:ext cx="10515600" cy="3384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3F3F3F"/>
              </a:buClr>
              <a:buSzPts val="2800"/>
              <a:buFont typeface="Arial"/>
              <a:buNone/>
            </a:pPr>
            <a:r>
              <a:rPr lang="en-IE" b="1"/>
              <a:t>Classification </a:t>
            </a:r>
            <a:r>
              <a:rPr lang="en-IE"/>
              <a:t>such as Sentiment Analysis</a:t>
            </a:r>
            <a:endParaRPr/>
          </a:p>
          <a:p>
            <a:pPr marL="0" lvl="0" indent="0" algn="l" rtl="0">
              <a:lnSpc>
                <a:spcPct val="100000"/>
              </a:lnSpc>
              <a:spcBef>
                <a:spcPts val="1000"/>
              </a:spcBef>
              <a:spcAft>
                <a:spcPts val="0"/>
              </a:spcAft>
              <a:buClr>
                <a:srgbClr val="3F3F3F"/>
              </a:buClr>
              <a:buSzPts val="2800"/>
              <a:buFont typeface="Arial"/>
              <a:buNone/>
            </a:pPr>
            <a:r>
              <a:rPr lang="en-IE" b="1"/>
              <a:t>Retrieval </a:t>
            </a:r>
            <a:r>
              <a:rPr lang="en-IE"/>
              <a:t>such as Question Answering</a:t>
            </a:r>
            <a:endParaRPr/>
          </a:p>
          <a:p>
            <a:pPr marL="0" lvl="0" indent="0" algn="l" rtl="0">
              <a:lnSpc>
                <a:spcPct val="100000"/>
              </a:lnSpc>
              <a:spcBef>
                <a:spcPts val="1000"/>
              </a:spcBef>
              <a:spcAft>
                <a:spcPts val="0"/>
              </a:spcAft>
              <a:buClr>
                <a:srgbClr val="3F3F3F"/>
              </a:buClr>
              <a:buSzPts val="2800"/>
              <a:buFont typeface="Arial"/>
              <a:buNone/>
            </a:pPr>
            <a:r>
              <a:rPr lang="en-IE"/>
              <a:t>Natural Language </a:t>
            </a:r>
            <a:r>
              <a:rPr lang="en-IE" b="1"/>
              <a:t>Generation </a:t>
            </a:r>
            <a:r>
              <a:rPr lang="en-IE"/>
              <a:t>such as Dialog Systems (Chatbots)</a:t>
            </a:r>
            <a:endParaRPr/>
          </a:p>
          <a:p>
            <a:pPr marL="0" lvl="0" indent="0" algn="l" rtl="0">
              <a:lnSpc>
                <a:spcPct val="100000"/>
              </a:lnSpc>
              <a:spcBef>
                <a:spcPts val="1000"/>
              </a:spcBef>
              <a:spcAft>
                <a:spcPts val="1000"/>
              </a:spcAft>
              <a:buClr>
                <a:srgbClr val="3F3F3F"/>
              </a:buClr>
              <a:buSzPts val="2800"/>
              <a:buFont typeface="Arial"/>
              <a:buNone/>
            </a:pPr>
            <a:r>
              <a:rPr lang="en-IE" b="1"/>
              <a:t>Transformation </a:t>
            </a:r>
            <a:r>
              <a:rPr lang="en-IE"/>
              <a:t>such as Machine Translation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76"/>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Coreference Resolution - Mentions</a:t>
            </a:r>
            <a:endParaRPr/>
          </a:p>
        </p:txBody>
      </p:sp>
      <p:sp>
        <p:nvSpPr>
          <p:cNvPr id="880" name="Google Shape;880;p76"/>
          <p:cNvSpPr txBox="1">
            <a:spLocks noGrp="1"/>
          </p:cNvSpPr>
          <p:nvPr>
            <p:ph type="body" idx="1"/>
          </p:nvPr>
        </p:nvSpPr>
        <p:spPr>
          <a:xfrm>
            <a:off x="838200" y="1766175"/>
            <a:ext cx="10385100" cy="3165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3F3F3F"/>
              </a:buClr>
              <a:buSzPts val="2800"/>
              <a:buFont typeface="Arial"/>
              <a:buNone/>
            </a:pPr>
            <a:r>
              <a:rPr lang="en-IE">
                <a:solidFill>
                  <a:srgbClr val="000000"/>
                </a:solidFill>
              </a:rPr>
              <a:t>Mentions referring to </a:t>
            </a:r>
            <a:r>
              <a:rPr lang="en-IE" b="1" i="1">
                <a:solidFill>
                  <a:schemeClr val="dk1"/>
                </a:solidFill>
              </a:rPr>
              <a:t>Hillary Rodham Clinton</a:t>
            </a:r>
            <a:endParaRPr>
              <a:solidFill>
                <a:srgbClr val="000000"/>
              </a:solidFill>
            </a:endParaRPr>
          </a:p>
          <a:p>
            <a:pPr marL="0" lvl="0" indent="0" algn="l" rtl="0">
              <a:lnSpc>
                <a:spcPct val="150000"/>
              </a:lnSpc>
              <a:spcBef>
                <a:spcPts val="0"/>
              </a:spcBef>
              <a:spcAft>
                <a:spcPts val="0"/>
              </a:spcAft>
              <a:buClr>
                <a:srgbClr val="3F3F3F"/>
              </a:buClr>
              <a:buSzPts val="2800"/>
              <a:buFont typeface="Arial"/>
              <a:buNone/>
            </a:pPr>
            <a:endParaRPr>
              <a:solidFill>
                <a:srgbClr val="000000"/>
              </a:solidFill>
            </a:endParaRPr>
          </a:p>
          <a:p>
            <a:pPr marL="0" lvl="0" indent="0" algn="l" rtl="0">
              <a:lnSpc>
                <a:spcPct val="150000"/>
              </a:lnSpc>
              <a:spcBef>
                <a:spcPts val="0"/>
              </a:spcBef>
              <a:spcAft>
                <a:spcPts val="0"/>
              </a:spcAft>
              <a:buClr>
                <a:srgbClr val="3F3F3F"/>
              </a:buClr>
              <a:buSzPts val="2800"/>
              <a:buFont typeface="Arial"/>
              <a:buNone/>
            </a:pPr>
            <a:r>
              <a:rPr lang="en-IE" i="1">
                <a:solidFill>
                  <a:schemeClr val="dk1"/>
                </a:solidFill>
              </a:rPr>
              <a:t>“Barack Obama nominated </a:t>
            </a:r>
            <a:r>
              <a:rPr lang="en-IE" b="1" i="1">
                <a:solidFill>
                  <a:schemeClr val="dk1"/>
                </a:solidFill>
              </a:rPr>
              <a:t>Hillary Rodham Clinton</a:t>
            </a:r>
            <a:r>
              <a:rPr lang="en-IE" i="1">
                <a:solidFill>
                  <a:schemeClr val="dk1"/>
                </a:solidFill>
              </a:rPr>
              <a:t> as </a:t>
            </a:r>
            <a:r>
              <a:rPr lang="en-IE" b="1" i="1">
                <a:solidFill>
                  <a:schemeClr val="dk1"/>
                </a:solidFill>
              </a:rPr>
              <a:t>his secretary of state</a:t>
            </a:r>
            <a:r>
              <a:rPr lang="en-IE" i="1">
                <a:solidFill>
                  <a:schemeClr val="dk1"/>
                </a:solidFill>
              </a:rPr>
              <a:t> on Monday. He chose her because </a:t>
            </a:r>
            <a:r>
              <a:rPr lang="en-IE" b="1" i="1">
                <a:solidFill>
                  <a:schemeClr val="dk1"/>
                </a:solidFill>
              </a:rPr>
              <a:t>she </a:t>
            </a:r>
            <a:r>
              <a:rPr lang="en-IE" i="1">
                <a:solidFill>
                  <a:schemeClr val="dk1"/>
                </a:solidFill>
              </a:rPr>
              <a:t>had foreign affairs experience as </a:t>
            </a:r>
            <a:r>
              <a:rPr lang="en-IE" b="1" i="1">
                <a:solidFill>
                  <a:schemeClr val="dk1"/>
                </a:solidFill>
              </a:rPr>
              <a:t>a former First Lady</a:t>
            </a:r>
            <a:r>
              <a:rPr lang="en-IE" i="1">
                <a:solidFill>
                  <a:schemeClr val="dk1"/>
                </a:solidFill>
              </a:rPr>
              <a:t>.”</a:t>
            </a:r>
            <a:endParaRPr i="1">
              <a:solidFill>
                <a:srgbClr val="000000"/>
              </a:solidFill>
            </a:endParaRPr>
          </a:p>
          <a:p>
            <a:pPr marL="0" marR="0" lvl="0" indent="0" algn="l" rtl="0">
              <a:lnSpc>
                <a:spcPct val="100000"/>
              </a:lnSpc>
              <a:spcBef>
                <a:spcPts val="0"/>
              </a:spcBef>
              <a:spcAft>
                <a:spcPts val="0"/>
              </a:spcAft>
              <a:buClr>
                <a:srgbClr val="3F3F3F"/>
              </a:buClr>
              <a:buSzPts val="2800"/>
              <a:buFont typeface="Arial"/>
              <a:buNone/>
            </a:pPr>
            <a:endParaRPr>
              <a:solidFill>
                <a:schemeClr val="dk1"/>
              </a:solidFill>
            </a:endParaRPr>
          </a:p>
        </p:txBody>
      </p:sp>
    </p:spTree>
    <p:extLst>
      <p:ext uri="{BB962C8B-B14F-4D97-AF65-F5344CB8AC3E}">
        <p14:creationId xmlns:p14="http://schemas.microsoft.com/office/powerpoint/2010/main" val="23346394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77"/>
          <p:cNvSpPr txBox="1">
            <a:spLocks noGrp="1"/>
          </p:cNvSpPr>
          <p:nvPr>
            <p:ph type="title"/>
          </p:nvPr>
        </p:nvSpPr>
        <p:spPr>
          <a:xfrm>
            <a:off x="838200" y="365125"/>
            <a:ext cx="10515600" cy="13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a:t>Mention Detection and Mention Clustering</a:t>
            </a:r>
            <a:endParaRPr/>
          </a:p>
        </p:txBody>
      </p:sp>
      <p:sp>
        <p:nvSpPr>
          <p:cNvPr id="887" name="Google Shape;887;p77"/>
          <p:cNvSpPr txBox="1">
            <a:spLocks noGrp="1"/>
          </p:cNvSpPr>
          <p:nvPr>
            <p:ph type="body" idx="1"/>
          </p:nvPr>
        </p:nvSpPr>
        <p:spPr>
          <a:xfrm>
            <a:off x="838200" y="1678975"/>
            <a:ext cx="10093500" cy="4036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IE">
                <a:solidFill>
                  <a:schemeClr val="dk1"/>
                </a:solidFill>
              </a:rPr>
              <a:t>Mention Detection </a:t>
            </a:r>
            <a:endParaRPr>
              <a:solidFill>
                <a:schemeClr val="dk1"/>
              </a:solidFill>
            </a:endParaRPr>
          </a:p>
          <a:p>
            <a:pPr marL="0" lvl="0" indent="0" algn="l" rtl="0">
              <a:lnSpc>
                <a:spcPct val="100000"/>
              </a:lnSpc>
              <a:spcBef>
                <a:spcPts val="1000"/>
              </a:spcBef>
              <a:spcAft>
                <a:spcPts val="0"/>
              </a:spcAft>
              <a:buNone/>
            </a:pPr>
            <a:r>
              <a:rPr lang="en-IE" sz="2400" i="1">
                <a:solidFill>
                  <a:schemeClr val="dk1"/>
                </a:solidFill>
              </a:rPr>
              <a:t>“</a:t>
            </a:r>
            <a:r>
              <a:rPr lang="en-IE" sz="2400" b="1" i="1">
                <a:solidFill>
                  <a:schemeClr val="dk1"/>
                </a:solidFill>
              </a:rPr>
              <a:t>Barack Obama</a:t>
            </a:r>
            <a:r>
              <a:rPr lang="en-IE" sz="2400" i="1">
                <a:solidFill>
                  <a:schemeClr val="dk1"/>
                </a:solidFill>
              </a:rPr>
              <a:t> nominated </a:t>
            </a:r>
            <a:r>
              <a:rPr lang="en-IE" sz="2400" b="1" i="1">
                <a:solidFill>
                  <a:schemeClr val="dk1"/>
                </a:solidFill>
              </a:rPr>
              <a:t>Hillary Rodham Clinton</a:t>
            </a:r>
            <a:r>
              <a:rPr lang="en-IE" sz="2400" i="1">
                <a:solidFill>
                  <a:schemeClr val="dk1"/>
                </a:solidFill>
              </a:rPr>
              <a:t> as </a:t>
            </a:r>
            <a:r>
              <a:rPr lang="en-IE" sz="2400" b="1" i="1">
                <a:solidFill>
                  <a:schemeClr val="dk1"/>
                </a:solidFill>
              </a:rPr>
              <a:t>his secretary of state</a:t>
            </a:r>
            <a:r>
              <a:rPr lang="en-IE" sz="2400" i="1">
                <a:solidFill>
                  <a:schemeClr val="dk1"/>
                </a:solidFill>
              </a:rPr>
              <a:t> on </a:t>
            </a:r>
            <a:r>
              <a:rPr lang="en-IE" sz="2400" b="1" i="1">
                <a:solidFill>
                  <a:schemeClr val="dk1"/>
                </a:solidFill>
              </a:rPr>
              <a:t>Monday</a:t>
            </a:r>
            <a:r>
              <a:rPr lang="en-IE" sz="2400" i="1">
                <a:solidFill>
                  <a:schemeClr val="dk1"/>
                </a:solidFill>
              </a:rPr>
              <a:t>. </a:t>
            </a:r>
            <a:r>
              <a:rPr lang="en-IE" sz="2400" b="1" i="1">
                <a:solidFill>
                  <a:schemeClr val="dk1"/>
                </a:solidFill>
              </a:rPr>
              <a:t>He </a:t>
            </a:r>
            <a:r>
              <a:rPr lang="en-IE" sz="2400" i="1">
                <a:solidFill>
                  <a:schemeClr val="dk1"/>
                </a:solidFill>
              </a:rPr>
              <a:t>chose </a:t>
            </a:r>
            <a:r>
              <a:rPr lang="en-IE" sz="2400" b="1" i="1">
                <a:solidFill>
                  <a:schemeClr val="dk1"/>
                </a:solidFill>
              </a:rPr>
              <a:t>her </a:t>
            </a:r>
            <a:r>
              <a:rPr lang="en-IE" sz="2400" i="1">
                <a:solidFill>
                  <a:schemeClr val="dk1"/>
                </a:solidFill>
              </a:rPr>
              <a:t>because </a:t>
            </a:r>
            <a:r>
              <a:rPr lang="en-IE" sz="2400" b="1" i="1">
                <a:solidFill>
                  <a:schemeClr val="dk1"/>
                </a:solidFill>
              </a:rPr>
              <a:t>she </a:t>
            </a:r>
            <a:r>
              <a:rPr lang="en-IE" sz="2400" i="1">
                <a:solidFill>
                  <a:schemeClr val="dk1"/>
                </a:solidFill>
              </a:rPr>
              <a:t>had </a:t>
            </a:r>
            <a:r>
              <a:rPr lang="en-IE" sz="2400" b="1" i="1">
                <a:solidFill>
                  <a:schemeClr val="dk1"/>
                </a:solidFill>
              </a:rPr>
              <a:t>foreign affairs experience</a:t>
            </a:r>
            <a:r>
              <a:rPr lang="en-IE" sz="2400" i="1">
                <a:solidFill>
                  <a:schemeClr val="dk1"/>
                </a:solidFill>
              </a:rPr>
              <a:t> as </a:t>
            </a:r>
            <a:r>
              <a:rPr lang="en-IE" sz="2400" b="1" i="1">
                <a:solidFill>
                  <a:schemeClr val="dk1"/>
                </a:solidFill>
              </a:rPr>
              <a:t>a former First Lady</a:t>
            </a:r>
            <a:r>
              <a:rPr lang="en-IE" sz="2400" i="1">
                <a:solidFill>
                  <a:schemeClr val="dk1"/>
                </a:solidFill>
              </a:rPr>
              <a:t>.”</a:t>
            </a:r>
            <a:endParaRPr sz="2400" i="1">
              <a:solidFill>
                <a:schemeClr val="dk1"/>
              </a:solidFill>
            </a:endParaRPr>
          </a:p>
          <a:p>
            <a:pPr marL="0" lvl="0" indent="0" algn="l" rtl="0">
              <a:lnSpc>
                <a:spcPct val="100000"/>
              </a:lnSpc>
              <a:spcBef>
                <a:spcPts val="0"/>
              </a:spcBef>
              <a:spcAft>
                <a:spcPts val="0"/>
              </a:spcAft>
              <a:buNone/>
            </a:pPr>
            <a:endParaRPr sz="2400" i="1">
              <a:solidFill>
                <a:schemeClr val="dk1"/>
              </a:solidFill>
            </a:endParaRPr>
          </a:p>
          <a:p>
            <a:pPr marL="0" lvl="0" indent="0" algn="l" rtl="0">
              <a:lnSpc>
                <a:spcPct val="100000"/>
              </a:lnSpc>
              <a:spcBef>
                <a:spcPts val="1000"/>
              </a:spcBef>
              <a:spcAft>
                <a:spcPts val="0"/>
              </a:spcAft>
              <a:buClr>
                <a:srgbClr val="3F3F3F"/>
              </a:buClr>
              <a:buSzPts val="2800"/>
              <a:buFont typeface="Arial"/>
              <a:buNone/>
            </a:pPr>
            <a:r>
              <a:rPr lang="en-IE">
                <a:solidFill>
                  <a:schemeClr val="dk1"/>
                </a:solidFill>
              </a:rPr>
              <a:t>Mention Clustering</a:t>
            </a:r>
            <a:endParaRPr>
              <a:solidFill>
                <a:schemeClr val="dk1"/>
              </a:solidFill>
            </a:endParaRPr>
          </a:p>
          <a:p>
            <a:pPr marL="0" lvl="0" indent="0" algn="l" rtl="0">
              <a:lnSpc>
                <a:spcPct val="100000"/>
              </a:lnSpc>
              <a:spcBef>
                <a:spcPts val="1000"/>
              </a:spcBef>
              <a:spcAft>
                <a:spcPts val="0"/>
              </a:spcAft>
              <a:buNone/>
            </a:pPr>
            <a:r>
              <a:rPr lang="en-IE" sz="2400" i="1">
                <a:solidFill>
                  <a:schemeClr val="dk1"/>
                </a:solidFill>
              </a:rPr>
              <a:t>“</a:t>
            </a:r>
            <a:r>
              <a:rPr lang="en-IE" sz="2400" b="1" i="1">
                <a:solidFill>
                  <a:schemeClr val="dk1"/>
                </a:solidFill>
              </a:rPr>
              <a:t>Barack Obama</a:t>
            </a:r>
            <a:r>
              <a:rPr lang="en-IE" sz="2400" i="1">
                <a:solidFill>
                  <a:schemeClr val="dk1"/>
                </a:solidFill>
              </a:rPr>
              <a:t> nominated Hillary Rodham Clinton as his secretary of state on Monday. </a:t>
            </a:r>
            <a:r>
              <a:rPr lang="en-IE" sz="2400" b="1" i="1">
                <a:solidFill>
                  <a:schemeClr val="dk1"/>
                </a:solidFill>
              </a:rPr>
              <a:t>He </a:t>
            </a:r>
            <a:r>
              <a:rPr lang="en-IE" sz="2400" i="1">
                <a:solidFill>
                  <a:schemeClr val="dk1"/>
                </a:solidFill>
              </a:rPr>
              <a:t>chose </a:t>
            </a:r>
            <a:r>
              <a:rPr lang="en-IE" sz="2400" b="1" i="1">
                <a:solidFill>
                  <a:schemeClr val="dk1"/>
                </a:solidFill>
              </a:rPr>
              <a:t>her </a:t>
            </a:r>
            <a:r>
              <a:rPr lang="en-IE" sz="2400" i="1">
                <a:solidFill>
                  <a:schemeClr val="dk1"/>
                </a:solidFill>
              </a:rPr>
              <a:t>because she had foreign affairs experience as a former First Lady.”</a:t>
            </a:r>
            <a:endParaRPr sz="2400">
              <a:solidFill>
                <a:schemeClr val="dk1"/>
              </a:solidFill>
            </a:endParaRPr>
          </a:p>
          <a:p>
            <a:pPr marL="0" lvl="0" indent="0" algn="l" rtl="0">
              <a:lnSpc>
                <a:spcPct val="100000"/>
              </a:lnSpc>
              <a:spcBef>
                <a:spcPts val="0"/>
              </a:spcBef>
              <a:spcAft>
                <a:spcPts val="1000"/>
              </a:spcAft>
              <a:buNone/>
            </a:pPr>
            <a:endParaRPr sz="2400" i="1">
              <a:solidFill>
                <a:schemeClr val="dk1"/>
              </a:solidFill>
            </a:endParaRPr>
          </a:p>
        </p:txBody>
      </p:sp>
    </p:spTree>
    <p:extLst>
      <p:ext uri="{BB962C8B-B14F-4D97-AF65-F5344CB8AC3E}">
        <p14:creationId xmlns:p14="http://schemas.microsoft.com/office/powerpoint/2010/main" val="38201246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78"/>
          <p:cNvSpPr txBox="1">
            <a:spLocks noGrp="1"/>
          </p:cNvSpPr>
          <p:nvPr>
            <p:ph type="title"/>
          </p:nvPr>
        </p:nvSpPr>
        <p:spPr>
          <a:xfrm>
            <a:off x="838200" y="365125"/>
            <a:ext cx="10515600" cy="13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a:t>Mention Detection - Kinds of Mentions </a:t>
            </a:r>
            <a:endParaRPr/>
          </a:p>
        </p:txBody>
      </p:sp>
      <p:sp>
        <p:nvSpPr>
          <p:cNvPr id="894" name="Google Shape;894;p78"/>
          <p:cNvSpPr txBox="1">
            <a:spLocks noGrp="1"/>
          </p:cNvSpPr>
          <p:nvPr>
            <p:ph type="body" idx="1"/>
          </p:nvPr>
        </p:nvSpPr>
        <p:spPr>
          <a:xfrm>
            <a:off x="838200" y="1678975"/>
            <a:ext cx="10093500" cy="4036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IE">
                <a:solidFill>
                  <a:schemeClr val="dk1"/>
                </a:solidFill>
              </a:rPr>
              <a:t>Mention is a span of text referring to an entity</a:t>
            </a:r>
            <a:endParaRPr>
              <a:solidFill>
                <a:schemeClr val="dk1"/>
              </a:solidFill>
            </a:endParaRPr>
          </a:p>
          <a:p>
            <a:pPr marL="0" lvl="0" indent="0" algn="l" rtl="0">
              <a:lnSpc>
                <a:spcPct val="100000"/>
              </a:lnSpc>
              <a:spcBef>
                <a:spcPts val="1000"/>
              </a:spcBef>
              <a:spcAft>
                <a:spcPts val="0"/>
              </a:spcAft>
              <a:buClr>
                <a:schemeClr val="dk1"/>
              </a:buClr>
              <a:buSzPts val="1100"/>
              <a:buFont typeface="Arial"/>
              <a:buNone/>
            </a:pPr>
            <a:r>
              <a:rPr lang="en-IE">
                <a:solidFill>
                  <a:schemeClr val="dk1"/>
                </a:solidFill>
              </a:rPr>
              <a:t>There are three kinds of mentions:</a:t>
            </a:r>
            <a:endParaRPr>
              <a:solidFill>
                <a:schemeClr val="dk1"/>
              </a:solidFill>
            </a:endParaRPr>
          </a:p>
          <a:p>
            <a:pPr marL="457200" lvl="0" indent="-406400" algn="l" rtl="0">
              <a:lnSpc>
                <a:spcPct val="100000"/>
              </a:lnSpc>
              <a:spcBef>
                <a:spcPts val="1000"/>
              </a:spcBef>
              <a:spcAft>
                <a:spcPts val="0"/>
              </a:spcAft>
              <a:buClr>
                <a:schemeClr val="dk1"/>
              </a:buClr>
              <a:buSzPts val="2800"/>
              <a:buChar char="-"/>
            </a:pPr>
            <a:r>
              <a:rPr lang="en-IE" b="1">
                <a:solidFill>
                  <a:schemeClr val="dk1"/>
                </a:solidFill>
              </a:rPr>
              <a:t>Pronouns</a:t>
            </a:r>
            <a:r>
              <a:rPr lang="en-IE">
                <a:solidFill>
                  <a:schemeClr val="dk1"/>
                </a:solidFill>
              </a:rPr>
              <a:t>: </a:t>
            </a:r>
            <a:r>
              <a:rPr lang="en-IE" i="1">
                <a:solidFill>
                  <a:schemeClr val="dk1"/>
                </a:solidFill>
              </a:rPr>
              <a:t>I, your, it, she, him, …</a:t>
            </a:r>
            <a:endParaRPr i="1">
              <a:solidFill>
                <a:schemeClr val="dk1"/>
              </a:solidFill>
            </a:endParaRPr>
          </a:p>
          <a:p>
            <a:pPr marL="457200" lvl="0" indent="-406400" algn="l" rtl="0">
              <a:lnSpc>
                <a:spcPct val="100000"/>
              </a:lnSpc>
              <a:spcBef>
                <a:spcPts val="1000"/>
              </a:spcBef>
              <a:spcAft>
                <a:spcPts val="0"/>
              </a:spcAft>
              <a:buClr>
                <a:schemeClr val="dk1"/>
              </a:buClr>
              <a:buSzPts val="2800"/>
              <a:buChar char="-"/>
            </a:pPr>
            <a:r>
              <a:rPr lang="en-IE" b="1">
                <a:solidFill>
                  <a:schemeClr val="dk1"/>
                </a:solidFill>
              </a:rPr>
              <a:t>Named Entities</a:t>
            </a:r>
            <a:r>
              <a:rPr lang="en-IE">
                <a:solidFill>
                  <a:schemeClr val="dk1"/>
                </a:solidFill>
              </a:rPr>
              <a:t>: </a:t>
            </a:r>
            <a:r>
              <a:rPr lang="en-IE" i="1">
                <a:solidFill>
                  <a:schemeClr val="dk1"/>
                </a:solidFill>
              </a:rPr>
              <a:t>person, location, organization, …</a:t>
            </a:r>
            <a:endParaRPr i="1">
              <a:solidFill>
                <a:schemeClr val="dk1"/>
              </a:solidFill>
            </a:endParaRPr>
          </a:p>
          <a:p>
            <a:pPr marL="457200" lvl="0" indent="-406400" algn="l" rtl="0">
              <a:lnSpc>
                <a:spcPct val="100000"/>
              </a:lnSpc>
              <a:spcBef>
                <a:spcPts val="1000"/>
              </a:spcBef>
              <a:spcAft>
                <a:spcPts val="0"/>
              </a:spcAft>
              <a:buClr>
                <a:schemeClr val="dk1"/>
              </a:buClr>
              <a:buSzPts val="2800"/>
              <a:buChar char="-"/>
            </a:pPr>
            <a:r>
              <a:rPr lang="en-IE" b="1">
                <a:solidFill>
                  <a:schemeClr val="dk1"/>
                </a:solidFill>
              </a:rPr>
              <a:t>Noun Phrases</a:t>
            </a:r>
            <a:r>
              <a:rPr lang="en-IE">
                <a:solidFill>
                  <a:schemeClr val="dk1"/>
                </a:solidFill>
              </a:rPr>
              <a:t>: </a:t>
            </a:r>
            <a:r>
              <a:rPr lang="en-IE" i="1">
                <a:solidFill>
                  <a:schemeClr val="dk1"/>
                </a:solidFill>
              </a:rPr>
              <a:t>“a dog,” “the big fluffy cat stuck in the tree”</a:t>
            </a:r>
            <a:endParaRPr i="1">
              <a:solidFill>
                <a:schemeClr val="dk1"/>
              </a:solidFill>
            </a:endParaRPr>
          </a:p>
          <a:p>
            <a:pPr marL="0" lvl="0" indent="0" algn="l" rtl="0">
              <a:lnSpc>
                <a:spcPct val="100000"/>
              </a:lnSpc>
              <a:spcBef>
                <a:spcPts val="1000"/>
              </a:spcBef>
              <a:spcAft>
                <a:spcPts val="1000"/>
              </a:spcAft>
              <a:buNone/>
            </a:pPr>
            <a:endParaRPr sz="2400" i="1">
              <a:solidFill>
                <a:schemeClr val="dk1"/>
              </a:solidFill>
            </a:endParaRPr>
          </a:p>
        </p:txBody>
      </p:sp>
    </p:spTree>
    <p:extLst>
      <p:ext uri="{BB962C8B-B14F-4D97-AF65-F5344CB8AC3E}">
        <p14:creationId xmlns:p14="http://schemas.microsoft.com/office/powerpoint/2010/main" val="118039795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79"/>
          <p:cNvSpPr txBox="1">
            <a:spLocks noGrp="1"/>
          </p:cNvSpPr>
          <p:nvPr>
            <p:ph type="title"/>
          </p:nvPr>
        </p:nvSpPr>
        <p:spPr>
          <a:xfrm>
            <a:off x="838200" y="365125"/>
            <a:ext cx="10515600" cy="13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a:t>Mention Detection - NLP Tools to Use </a:t>
            </a:r>
            <a:endParaRPr/>
          </a:p>
        </p:txBody>
      </p:sp>
      <p:sp>
        <p:nvSpPr>
          <p:cNvPr id="901" name="Google Shape;901;p79"/>
          <p:cNvSpPr txBox="1">
            <a:spLocks noGrp="1"/>
          </p:cNvSpPr>
          <p:nvPr>
            <p:ph type="body" idx="1"/>
          </p:nvPr>
        </p:nvSpPr>
        <p:spPr>
          <a:xfrm>
            <a:off x="838200" y="1678975"/>
            <a:ext cx="10448100" cy="4036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IE">
                <a:solidFill>
                  <a:schemeClr val="dk1"/>
                </a:solidFill>
              </a:rPr>
              <a:t>For detection of each kind of mention use:</a:t>
            </a:r>
            <a:endParaRPr>
              <a:solidFill>
                <a:schemeClr val="dk1"/>
              </a:solidFill>
            </a:endParaRPr>
          </a:p>
          <a:p>
            <a:pPr marL="457200" lvl="0" indent="-406400" algn="l" rtl="0">
              <a:lnSpc>
                <a:spcPct val="100000"/>
              </a:lnSpc>
              <a:spcBef>
                <a:spcPts val="1000"/>
              </a:spcBef>
              <a:spcAft>
                <a:spcPts val="0"/>
              </a:spcAft>
              <a:buClr>
                <a:schemeClr val="dk1"/>
              </a:buClr>
              <a:buSzPts val="2800"/>
              <a:buChar char="-"/>
            </a:pPr>
            <a:r>
              <a:rPr lang="en-IE" b="1">
                <a:solidFill>
                  <a:schemeClr val="dk1"/>
                </a:solidFill>
              </a:rPr>
              <a:t>Part-of-speech tagger</a:t>
            </a:r>
            <a:r>
              <a:rPr lang="en-IE">
                <a:solidFill>
                  <a:schemeClr val="dk1"/>
                </a:solidFill>
              </a:rPr>
              <a:t> to identify pronouns</a:t>
            </a:r>
            <a:endParaRPr>
              <a:solidFill>
                <a:schemeClr val="dk1"/>
              </a:solidFill>
            </a:endParaRPr>
          </a:p>
          <a:p>
            <a:pPr marL="457200" lvl="0" indent="-406400" algn="l" rtl="0">
              <a:lnSpc>
                <a:spcPct val="100000"/>
              </a:lnSpc>
              <a:spcBef>
                <a:spcPts val="1000"/>
              </a:spcBef>
              <a:spcAft>
                <a:spcPts val="0"/>
              </a:spcAft>
              <a:buClr>
                <a:schemeClr val="dk1"/>
              </a:buClr>
              <a:buSzPts val="2800"/>
              <a:buChar char="-"/>
            </a:pPr>
            <a:r>
              <a:rPr lang="en-IE" b="1">
                <a:solidFill>
                  <a:schemeClr val="dk1"/>
                </a:solidFill>
              </a:rPr>
              <a:t>Named Entity Recognizer (NER) system</a:t>
            </a:r>
            <a:r>
              <a:rPr lang="en-IE">
                <a:solidFill>
                  <a:schemeClr val="dk1"/>
                </a:solidFill>
              </a:rPr>
              <a:t> to identify named entities</a:t>
            </a:r>
            <a:endParaRPr>
              <a:solidFill>
                <a:schemeClr val="dk1"/>
              </a:solidFill>
            </a:endParaRPr>
          </a:p>
          <a:p>
            <a:pPr marL="457200" lvl="0" indent="-406400" algn="l" rtl="0">
              <a:lnSpc>
                <a:spcPct val="100000"/>
              </a:lnSpc>
              <a:spcBef>
                <a:spcPts val="1000"/>
              </a:spcBef>
              <a:spcAft>
                <a:spcPts val="1000"/>
              </a:spcAft>
              <a:buClr>
                <a:schemeClr val="dk1"/>
              </a:buClr>
              <a:buSzPts val="2800"/>
              <a:buChar char="-"/>
            </a:pPr>
            <a:r>
              <a:rPr lang="en-IE" b="1">
                <a:solidFill>
                  <a:schemeClr val="dk1"/>
                </a:solidFill>
              </a:rPr>
              <a:t>Constituency (Phrase) parser</a:t>
            </a:r>
            <a:r>
              <a:rPr lang="en-IE">
                <a:solidFill>
                  <a:schemeClr val="dk1"/>
                </a:solidFill>
              </a:rPr>
              <a:t> to identify noun phrases</a:t>
            </a:r>
            <a:endParaRPr>
              <a:solidFill>
                <a:schemeClr val="dk1"/>
              </a:solidFill>
            </a:endParaRPr>
          </a:p>
        </p:txBody>
      </p:sp>
    </p:spTree>
    <p:extLst>
      <p:ext uri="{BB962C8B-B14F-4D97-AF65-F5344CB8AC3E}">
        <p14:creationId xmlns:p14="http://schemas.microsoft.com/office/powerpoint/2010/main" val="254201277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80"/>
          <p:cNvSpPr txBox="1">
            <a:spLocks noGrp="1"/>
          </p:cNvSpPr>
          <p:nvPr>
            <p:ph type="title"/>
          </p:nvPr>
        </p:nvSpPr>
        <p:spPr>
          <a:xfrm>
            <a:off x="838200" y="365125"/>
            <a:ext cx="10515600" cy="13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a:t>Mention Clustering - Features</a:t>
            </a:r>
            <a:endParaRPr/>
          </a:p>
        </p:txBody>
      </p:sp>
      <p:sp>
        <p:nvSpPr>
          <p:cNvPr id="908" name="Google Shape;908;p80"/>
          <p:cNvSpPr txBox="1">
            <a:spLocks noGrp="1"/>
          </p:cNvSpPr>
          <p:nvPr>
            <p:ph type="body" idx="1"/>
          </p:nvPr>
        </p:nvSpPr>
        <p:spPr>
          <a:xfrm>
            <a:off x="838200" y="1416975"/>
            <a:ext cx="11002800" cy="4393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IE" sz="2300">
                <a:solidFill>
                  <a:schemeClr val="dk1"/>
                </a:solidFill>
              </a:rPr>
              <a:t>Recency - more recently mentioned entities are preferred </a:t>
            </a:r>
            <a:endParaRPr sz="2300">
              <a:solidFill>
                <a:schemeClr val="dk1"/>
              </a:solidFill>
            </a:endParaRPr>
          </a:p>
          <a:p>
            <a:pPr marL="0" lvl="0" indent="457200" algn="l" rtl="0">
              <a:lnSpc>
                <a:spcPct val="100000"/>
              </a:lnSpc>
              <a:spcBef>
                <a:spcPts val="0"/>
              </a:spcBef>
              <a:spcAft>
                <a:spcPts val="0"/>
              </a:spcAft>
              <a:buNone/>
            </a:pPr>
            <a:r>
              <a:rPr lang="en-IE" sz="2300" b="1" i="1">
                <a:solidFill>
                  <a:schemeClr val="dk1"/>
                </a:solidFill>
              </a:rPr>
              <a:t>John </a:t>
            </a:r>
            <a:r>
              <a:rPr lang="en-IE" sz="2300" i="1">
                <a:solidFill>
                  <a:schemeClr val="dk1"/>
                </a:solidFill>
              </a:rPr>
              <a:t>went to a movie. </a:t>
            </a:r>
            <a:r>
              <a:rPr lang="en-IE" sz="2300" b="1" i="1">
                <a:solidFill>
                  <a:schemeClr val="dk1"/>
                </a:solidFill>
              </a:rPr>
              <a:t>Jack </a:t>
            </a:r>
            <a:r>
              <a:rPr lang="en-IE" sz="2300" i="1">
                <a:solidFill>
                  <a:schemeClr val="dk1"/>
                </a:solidFill>
              </a:rPr>
              <a:t>went as well. </a:t>
            </a:r>
            <a:r>
              <a:rPr lang="en-IE" sz="2300" b="1" i="1">
                <a:solidFill>
                  <a:schemeClr val="dk1"/>
                </a:solidFill>
              </a:rPr>
              <a:t>He </a:t>
            </a:r>
            <a:r>
              <a:rPr lang="en-IE" sz="2300" i="1">
                <a:solidFill>
                  <a:schemeClr val="dk1"/>
                </a:solidFill>
              </a:rPr>
              <a:t>was not busy.		He = Jack (He </a:t>
            </a:r>
            <a:r>
              <a:rPr lang="en-IE" sz="2300">
                <a:solidFill>
                  <a:schemeClr val="dk1"/>
                </a:solidFill>
              </a:rPr>
              <a:t>≠ </a:t>
            </a:r>
            <a:r>
              <a:rPr lang="en-IE" sz="2300" i="1">
                <a:solidFill>
                  <a:schemeClr val="dk1"/>
                </a:solidFill>
              </a:rPr>
              <a:t>John)</a:t>
            </a:r>
            <a:endParaRPr sz="2300" i="1">
              <a:solidFill>
                <a:schemeClr val="dk1"/>
              </a:solidFill>
            </a:endParaRPr>
          </a:p>
          <a:p>
            <a:pPr marL="0" lvl="0" indent="0" algn="l" rtl="0">
              <a:lnSpc>
                <a:spcPct val="100000"/>
              </a:lnSpc>
              <a:spcBef>
                <a:spcPts val="1000"/>
              </a:spcBef>
              <a:spcAft>
                <a:spcPts val="0"/>
              </a:spcAft>
              <a:buNone/>
            </a:pPr>
            <a:r>
              <a:rPr lang="en-IE" sz="2300">
                <a:solidFill>
                  <a:schemeClr val="dk1"/>
                </a:solidFill>
              </a:rPr>
              <a:t>Syntactic agreement</a:t>
            </a:r>
            <a:endParaRPr sz="2300">
              <a:solidFill>
                <a:schemeClr val="dk1"/>
              </a:solidFill>
            </a:endParaRPr>
          </a:p>
          <a:p>
            <a:pPr marL="0" lvl="0" indent="457200" algn="l" rtl="0">
              <a:lnSpc>
                <a:spcPct val="100000"/>
              </a:lnSpc>
              <a:spcBef>
                <a:spcPts val="0"/>
              </a:spcBef>
              <a:spcAft>
                <a:spcPts val="0"/>
              </a:spcAft>
              <a:buNone/>
            </a:pPr>
            <a:r>
              <a:rPr lang="en-IE" sz="2300" b="1" i="1">
                <a:solidFill>
                  <a:schemeClr val="dk1"/>
                </a:solidFill>
              </a:rPr>
              <a:t>Jack </a:t>
            </a:r>
            <a:r>
              <a:rPr lang="en-IE" sz="2300" i="1">
                <a:solidFill>
                  <a:schemeClr val="dk1"/>
                </a:solidFill>
              </a:rPr>
              <a:t>gave </a:t>
            </a:r>
            <a:r>
              <a:rPr lang="en-IE" sz="2300" b="1" i="1">
                <a:solidFill>
                  <a:schemeClr val="dk1"/>
                </a:solidFill>
              </a:rPr>
              <a:t>Mary </a:t>
            </a:r>
            <a:r>
              <a:rPr lang="en-IE" sz="2300" i="1">
                <a:solidFill>
                  <a:schemeClr val="dk1"/>
                </a:solidFill>
              </a:rPr>
              <a:t>a gift. </a:t>
            </a:r>
            <a:r>
              <a:rPr lang="en-IE" sz="2300" b="1" i="1">
                <a:solidFill>
                  <a:schemeClr val="dk1"/>
                </a:solidFill>
              </a:rPr>
              <a:t>She </a:t>
            </a:r>
            <a:r>
              <a:rPr lang="en-IE" sz="2300" i="1">
                <a:solidFill>
                  <a:schemeClr val="dk1"/>
                </a:solidFill>
              </a:rPr>
              <a:t>was excited.						She = Mary (She </a:t>
            </a:r>
            <a:r>
              <a:rPr lang="en-IE" sz="2300">
                <a:solidFill>
                  <a:schemeClr val="dk1"/>
                </a:solidFill>
              </a:rPr>
              <a:t>≠ </a:t>
            </a:r>
            <a:r>
              <a:rPr lang="en-IE" sz="2300" i="1">
                <a:solidFill>
                  <a:schemeClr val="dk1"/>
                </a:solidFill>
              </a:rPr>
              <a:t>Jack)</a:t>
            </a:r>
            <a:endParaRPr sz="2300" i="1">
              <a:solidFill>
                <a:schemeClr val="dk1"/>
              </a:solidFill>
            </a:endParaRPr>
          </a:p>
          <a:p>
            <a:pPr marL="0" lvl="0" indent="0" algn="l" rtl="0">
              <a:lnSpc>
                <a:spcPct val="100000"/>
              </a:lnSpc>
              <a:spcBef>
                <a:spcPts val="1000"/>
              </a:spcBef>
              <a:spcAft>
                <a:spcPts val="0"/>
              </a:spcAft>
              <a:buNone/>
            </a:pPr>
            <a:r>
              <a:rPr lang="en-IE" sz="2300">
                <a:solidFill>
                  <a:schemeClr val="dk1"/>
                </a:solidFill>
              </a:rPr>
              <a:t>Other syntactic constraints</a:t>
            </a:r>
            <a:endParaRPr sz="2300">
              <a:solidFill>
                <a:schemeClr val="dk1"/>
              </a:solidFill>
            </a:endParaRPr>
          </a:p>
          <a:p>
            <a:pPr marL="0" lvl="0" indent="457200" algn="l" rtl="0">
              <a:lnSpc>
                <a:spcPct val="100000"/>
              </a:lnSpc>
              <a:spcBef>
                <a:spcPts val="0"/>
              </a:spcBef>
              <a:spcAft>
                <a:spcPts val="0"/>
              </a:spcAft>
              <a:buNone/>
            </a:pPr>
            <a:r>
              <a:rPr lang="en-IE" sz="2300" b="1" i="1">
                <a:solidFill>
                  <a:schemeClr val="dk1"/>
                </a:solidFill>
              </a:rPr>
              <a:t>John </a:t>
            </a:r>
            <a:r>
              <a:rPr lang="en-IE" sz="2300" i="1">
                <a:solidFill>
                  <a:schemeClr val="dk1"/>
                </a:solidFill>
              </a:rPr>
              <a:t>bought </a:t>
            </a:r>
            <a:r>
              <a:rPr lang="en-IE" sz="2300" b="1" i="1">
                <a:solidFill>
                  <a:schemeClr val="dk1"/>
                </a:solidFill>
              </a:rPr>
              <a:t>him </a:t>
            </a:r>
            <a:r>
              <a:rPr lang="en-IE" sz="2300" i="1">
                <a:solidFill>
                  <a:schemeClr val="dk1"/>
                </a:solidFill>
              </a:rPr>
              <a:t>a new car. </a:t>
            </a:r>
            <a:r>
              <a:rPr lang="en-IE" sz="2300">
                <a:solidFill>
                  <a:schemeClr val="dk1"/>
                </a:solidFill>
              </a:rPr>
              <a:t>									</a:t>
            </a:r>
            <a:r>
              <a:rPr lang="en-IE" sz="2300" i="1">
                <a:solidFill>
                  <a:schemeClr val="dk1"/>
                </a:solidFill>
              </a:rPr>
              <a:t>him</a:t>
            </a:r>
            <a:r>
              <a:rPr lang="en-IE" sz="2300">
                <a:solidFill>
                  <a:schemeClr val="dk1"/>
                </a:solidFill>
              </a:rPr>
              <a:t> ≠ </a:t>
            </a:r>
            <a:r>
              <a:rPr lang="en-IE" sz="2300" i="1">
                <a:solidFill>
                  <a:schemeClr val="dk1"/>
                </a:solidFill>
              </a:rPr>
              <a:t>John</a:t>
            </a:r>
            <a:endParaRPr sz="2300">
              <a:solidFill>
                <a:schemeClr val="dk1"/>
              </a:solidFill>
            </a:endParaRPr>
          </a:p>
          <a:p>
            <a:pPr marL="0" lvl="0" indent="0" algn="l" rtl="0">
              <a:lnSpc>
                <a:spcPct val="100000"/>
              </a:lnSpc>
              <a:spcBef>
                <a:spcPts val="1000"/>
              </a:spcBef>
              <a:spcAft>
                <a:spcPts val="0"/>
              </a:spcAft>
              <a:buClr>
                <a:schemeClr val="dk1"/>
              </a:buClr>
              <a:buSzPts val="1100"/>
              <a:buFont typeface="Arial"/>
              <a:buNone/>
            </a:pPr>
            <a:r>
              <a:rPr lang="en-IE" sz="2300">
                <a:solidFill>
                  <a:schemeClr val="dk1"/>
                </a:solidFill>
              </a:rPr>
              <a:t>Semantic compatibility</a:t>
            </a:r>
            <a:endParaRPr sz="2300">
              <a:solidFill>
                <a:schemeClr val="dk1"/>
              </a:solidFill>
            </a:endParaRPr>
          </a:p>
          <a:p>
            <a:pPr marL="0" lvl="0" indent="457200" algn="l" rtl="0">
              <a:lnSpc>
                <a:spcPct val="100000"/>
              </a:lnSpc>
              <a:spcBef>
                <a:spcPts val="0"/>
              </a:spcBef>
              <a:spcAft>
                <a:spcPts val="0"/>
              </a:spcAft>
              <a:buClr>
                <a:schemeClr val="dk1"/>
              </a:buClr>
              <a:buSzPts val="1100"/>
              <a:buFont typeface="Arial"/>
              <a:buNone/>
            </a:pPr>
            <a:r>
              <a:rPr lang="en-IE" sz="2300" i="1">
                <a:solidFill>
                  <a:schemeClr val="dk1"/>
                </a:solidFill>
              </a:rPr>
              <a:t>… the mining </a:t>
            </a:r>
            <a:r>
              <a:rPr lang="en-IE" sz="2300" b="1" i="1">
                <a:solidFill>
                  <a:schemeClr val="dk1"/>
                </a:solidFill>
              </a:rPr>
              <a:t>conglomerate</a:t>
            </a:r>
            <a:r>
              <a:rPr lang="en-IE" sz="2300" i="1">
                <a:solidFill>
                  <a:schemeClr val="dk1"/>
                </a:solidFill>
              </a:rPr>
              <a:t> … the </a:t>
            </a:r>
            <a:r>
              <a:rPr lang="en-IE" sz="2300" b="1" i="1">
                <a:solidFill>
                  <a:schemeClr val="dk1"/>
                </a:solidFill>
              </a:rPr>
              <a:t>company </a:t>
            </a:r>
            <a:r>
              <a:rPr lang="en-IE" sz="2300" i="1">
                <a:solidFill>
                  <a:schemeClr val="dk1"/>
                </a:solidFill>
              </a:rPr>
              <a:t>…					company = conglomerate</a:t>
            </a:r>
            <a:endParaRPr sz="2300" i="1">
              <a:solidFill>
                <a:schemeClr val="dk1"/>
              </a:solidFill>
            </a:endParaRPr>
          </a:p>
          <a:p>
            <a:pPr marL="0" lvl="0" indent="0" algn="l" rtl="0">
              <a:lnSpc>
                <a:spcPct val="100000"/>
              </a:lnSpc>
              <a:spcBef>
                <a:spcPts val="1000"/>
              </a:spcBef>
              <a:spcAft>
                <a:spcPts val="0"/>
              </a:spcAft>
              <a:buNone/>
            </a:pPr>
            <a:r>
              <a:rPr lang="en-IE" sz="2300">
                <a:solidFill>
                  <a:schemeClr val="dk1"/>
                </a:solidFill>
              </a:rPr>
              <a:t>Grammatical Role - prefer entities in the subject position</a:t>
            </a:r>
            <a:endParaRPr sz="2300">
              <a:solidFill>
                <a:schemeClr val="dk1"/>
              </a:solidFill>
            </a:endParaRPr>
          </a:p>
          <a:p>
            <a:pPr marL="0" lvl="0" indent="457200" algn="l" rtl="0">
              <a:lnSpc>
                <a:spcPct val="100000"/>
              </a:lnSpc>
              <a:spcBef>
                <a:spcPts val="0"/>
              </a:spcBef>
              <a:spcAft>
                <a:spcPts val="0"/>
              </a:spcAft>
              <a:buNone/>
            </a:pPr>
            <a:r>
              <a:rPr lang="en-IE" sz="2300" b="1" i="1">
                <a:solidFill>
                  <a:schemeClr val="dk1"/>
                </a:solidFill>
              </a:rPr>
              <a:t>John </a:t>
            </a:r>
            <a:r>
              <a:rPr lang="en-IE" sz="2300" i="1">
                <a:solidFill>
                  <a:schemeClr val="dk1"/>
                </a:solidFill>
              </a:rPr>
              <a:t>went to a movie with </a:t>
            </a:r>
            <a:r>
              <a:rPr lang="en-IE" sz="2300" b="1" i="1">
                <a:solidFill>
                  <a:schemeClr val="dk1"/>
                </a:solidFill>
              </a:rPr>
              <a:t>Jack</a:t>
            </a:r>
            <a:r>
              <a:rPr lang="en-IE" sz="2300" i="1">
                <a:solidFill>
                  <a:schemeClr val="dk1"/>
                </a:solidFill>
              </a:rPr>
              <a:t>. </a:t>
            </a:r>
            <a:r>
              <a:rPr lang="en-IE" sz="2300" b="1" i="1">
                <a:solidFill>
                  <a:schemeClr val="dk1"/>
                </a:solidFill>
              </a:rPr>
              <a:t>He </a:t>
            </a:r>
            <a:r>
              <a:rPr lang="en-IE" sz="2300" i="1">
                <a:solidFill>
                  <a:schemeClr val="dk1"/>
                </a:solidFill>
              </a:rPr>
              <a:t>was not busy.				He = Jack (He </a:t>
            </a:r>
            <a:r>
              <a:rPr lang="en-IE" sz="2300">
                <a:solidFill>
                  <a:schemeClr val="dk1"/>
                </a:solidFill>
              </a:rPr>
              <a:t>≠ </a:t>
            </a:r>
            <a:r>
              <a:rPr lang="en-IE" sz="2300" i="1">
                <a:solidFill>
                  <a:schemeClr val="dk1"/>
                </a:solidFill>
              </a:rPr>
              <a:t>John)</a:t>
            </a:r>
            <a:endParaRPr sz="2300" i="1">
              <a:solidFill>
                <a:schemeClr val="dk1"/>
              </a:solidFill>
            </a:endParaRPr>
          </a:p>
        </p:txBody>
      </p:sp>
      <p:sp>
        <p:nvSpPr>
          <p:cNvPr id="909" name="Google Shape;909;p80"/>
          <p:cNvSpPr txBox="1"/>
          <p:nvPr/>
        </p:nvSpPr>
        <p:spPr>
          <a:xfrm>
            <a:off x="4227825" y="6131950"/>
            <a:ext cx="7964100" cy="40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E"/>
              <a:t>Adapted from </a:t>
            </a:r>
            <a:r>
              <a:rPr lang="en-IE" u="sng">
                <a:solidFill>
                  <a:schemeClr val="hlink"/>
                </a:solidFill>
                <a:hlinkClick r:id="rId3"/>
              </a:rPr>
              <a:t>https://nlp.cs.princeton.edu/cos484/lectures/lec21.pdf</a:t>
            </a:r>
            <a:r>
              <a:rPr lang="en-IE"/>
              <a:t> </a:t>
            </a:r>
            <a:endParaRPr/>
          </a:p>
        </p:txBody>
      </p:sp>
    </p:spTree>
    <p:extLst>
      <p:ext uri="{BB962C8B-B14F-4D97-AF65-F5344CB8AC3E}">
        <p14:creationId xmlns:p14="http://schemas.microsoft.com/office/powerpoint/2010/main" val="164896846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8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Mention Clustering - Example</a:t>
            </a:r>
            <a:endParaRPr/>
          </a:p>
        </p:txBody>
      </p:sp>
      <p:pic>
        <p:nvPicPr>
          <p:cNvPr id="915" name="Google Shape;915;p81"/>
          <p:cNvPicPr preferRelativeResize="0"/>
          <p:nvPr/>
        </p:nvPicPr>
        <p:blipFill rotWithShape="1">
          <a:blip r:embed="rId3">
            <a:alphaModFix/>
          </a:blip>
          <a:srcRect l="31551" t="39258" r="32306" b="56467"/>
          <a:stretch/>
        </p:blipFill>
        <p:spPr>
          <a:xfrm>
            <a:off x="3083100" y="1359600"/>
            <a:ext cx="6025800" cy="400799"/>
          </a:xfrm>
          <a:prstGeom prst="rect">
            <a:avLst/>
          </a:prstGeom>
          <a:noFill/>
          <a:ln>
            <a:noFill/>
          </a:ln>
        </p:spPr>
      </p:pic>
      <p:sp>
        <p:nvSpPr>
          <p:cNvPr id="916" name="Google Shape;916;p81"/>
          <p:cNvSpPr txBox="1"/>
          <p:nvPr/>
        </p:nvSpPr>
        <p:spPr>
          <a:xfrm>
            <a:off x="4227825" y="6131950"/>
            <a:ext cx="7964100" cy="40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E"/>
              <a:t>Adapted from </a:t>
            </a:r>
            <a:r>
              <a:rPr lang="en-IE" u="sng">
                <a:solidFill>
                  <a:schemeClr val="hlink"/>
                </a:solidFill>
                <a:hlinkClick r:id="rId4"/>
              </a:rPr>
              <a:t>https://nlp.cs.princeton.edu/cos484/lectures/lec21.pdf</a:t>
            </a:r>
            <a:r>
              <a:rPr lang="en-IE"/>
              <a:t> </a:t>
            </a:r>
            <a:endParaRPr/>
          </a:p>
        </p:txBody>
      </p:sp>
      <p:pic>
        <p:nvPicPr>
          <p:cNvPr id="917" name="Google Shape;917;p81"/>
          <p:cNvPicPr preferRelativeResize="0"/>
          <p:nvPr/>
        </p:nvPicPr>
        <p:blipFill rotWithShape="1">
          <a:blip r:embed="rId3">
            <a:alphaModFix/>
          </a:blip>
          <a:srcRect l="31551" t="63397" r="32306" b="15092"/>
          <a:stretch/>
        </p:blipFill>
        <p:spPr>
          <a:xfrm>
            <a:off x="3083100" y="1922150"/>
            <a:ext cx="6025800" cy="2017251"/>
          </a:xfrm>
          <a:prstGeom prst="rect">
            <a:avLst/>
          </a:prstGeom>
          <a:noFill/>
          <a:ln>
            <a:noFill/>
          </a:ln>
        </p:spPr>
      </p:pic>
      <p:pic>
        <p:nvPicPr>
          <p:cNvPr id="918" name="Google Shape;918;p81"/>
          <p:cNvPicPr preferRelativeResize="0"/>
          <p:nvPr/>
        </p:nvPicPr>
        <p:blipFill rotWithShape="1">
          <a:blip r:embed="rId5">
            <a:alphaModFix/>
          </a:blip>
          <a:srcRect l="26997" t="45133" r="25579" b="27602"/>
          <a:stretch/>
        </p:blipFill>
        <p:spPr>
          <a:xfrm>
            <a:off x="3263553" y="4015600"/>
            <a:ext cx="5664898" cy="1831974"/>
          </a:xfrm>
          <a:prstGeom prst="rect">
            <a:avLst/>
          </a:prstGeom>
          <a:noFill/>
          <a:ln>
            <a:noFill/>
          </a:ln>
        </p:spPr>
      </p:pic>
    </p:spTree>
    <p:extLst>
      <p:ext uri="{BB962C8B-B14F-4D97-AF65-F5344CB8AC3E}">
        <p14:creationId xmlns:p14="http://schemas.microsoft.com/office/powerpoint/2010/main" val="28058355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82"/>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Lab of this Week</a:t>
            </a:r>
            <a:endParaRPr/>
          </a:p>
        </p:txBody>
      </p:sp>
      <p:sp>
        <p:nvSpPr>
          <p:cNvPr id="924" name="Google Shape;924;p82"/>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100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Word Sense Disambiguation exercises with WordNet</a:t>
            </a:r>
            <a:endParaRPr/>
          </a:p>
        </p:txBody>
      </p:sp>
    </p:spTree>
    <p:extLst>
      <p:ext uri="{BB962C8B-B14F-4D97-AF65-F5344CB8AC3E}">
        <p14:creationId xmlns:p14="http://schemas.microsoft.com/office/powerpoint/2010/main" val="16146435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83"/>
          <p:cNvSpPr txBox="1">
            <a:spLocks noGrp="1"/>
          </p:cNvSpPr>
          <p:nvPr>
            <p:ph type="ctrTitle"/>
          </p:nvPr>
        </p:nvSpPr>
        <p:spPr>
          <a:xfrm>
            <a:off x="6779669" y="731126"/>
            <a:ext cx="5162100" cy="2208900"/>
          </a:xfrm>
          <a:prstGeom prst="rect">
            <a:avLst/>
          </a:prstGeom>
          <a:noFill/>
          <a:ln>
            <a:noFill/>
          </a:ln>
        </p:spPr>
        <p:txBody>
          <a:bodyPr spcFirstLastPara="1" wrap="square" lIns="91425" tIns="91425" rIns="91425" bIns="91425" anchor="t" anchorCtr="0">
            <a:noAutofit/>
          </a:bodyPr>
          <a:lstStyle/>
          <a:p>
            <a:pPr marL="0" marR="0" lvl="0" indent="0" algn="ctr" rtl="0">
              <a:lnSpc>
                <a:spcPct val="90000"/>
              </a:lnSpc>
              <a:spcBef>
                <a:spcPts val="0"/>
              </a:spcBef>
              <a:spcAft>
                <a:spcPts val="0"/>
              </a:spcAft>
              <a:buClr>
                <a:schemeClr val="lt1"/>
              </a:buClr>
              <a:buSzPts val="6600"/>
              <a:buFont typeface="Calibri"/>
              <a:buNone/>
            </a:pPr>
            <a:r>
              <a:rPr lang="en-IE" sz="6600" b="0" i="0" u="none" strike="noStrike" cap="none">
                <a:solidFill>
                  <a:schemeClr val="lt1"/>
                </a:solidFill>
                <a:latin typeface="Calibri"/>
                <a:ea typeface="Calibri"/>
                <a:cs typeface="Calibri"/>
                <a:sym typeface="Calibri"/>
              </a:rPr>
              <a:t>QA</a:t>
            </a:r>
            <a:endParaRPr sz="66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17303524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28"/>
          <p:cNvSpPr txBox="1">
            <a:spLocks noGrp="1"/>
          </p:cNvSpPr>
          <p:nvPr>
            <p:ph type="ctrTitle"/>
          </p:nvPr>
        </p:nvSpPr>
        <p:spPr>
          <a:xfrm>
            <a:off x="624425" y="2055825"/>
            <a:ext cx="5477100" cy="19818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Clr>
                <a:srgbClr val="D9C49F"/>
              </a:buClr>
              <a:buSzPts val="7000"/>
              <a:buFont typeface="Garamond"/>
              <a:buNone/>
            </a:pPr>
            <a:r>
              <a:rPr lang="en-IE" sz="4000">
                <a:latin typeface="Arial"/>
                <a:ea typeface="Arial"/>
                <a:cs typeface="Arial"/>
                <a:sym typeface="Arial"/>
              </a:rPr>
              <a:t>Introduction to NLP</a:t>
            </a:r>
            <a:endParaRPr sz="3200">
              <a:latin typeface="Arial"/>
              <a:ea typeface="Arial"/>
              <a:cs typeface="Arial"/>
              <a:sym typeface="Arial"/>
            </a:endParaRPr>
          </a:p>
          <a:p>
            <a:pPr marL="0" marR="0" lvl="0" indent="0" algn="l" rtl="0">
              <a:lnSpc>
                <a:spcPct val="100000"/>
              </a:lnSpc>
              <a:spcBef>
                <a:spcPts val="0"/>
              </a:spcBef>
              <a:spcAft>
                <a:spcPts val="0"/>
              </a:spcAft>
              <a:buClr>
                <a:srgbClr val="D9C49F"/>
              </a:buClr>
              <a:buSzPts val="7000"/>
              <a:buFont typeface="Garamond"/>
              <a:buNone/>
            </a:pPr>
            <a:r>
              <a:rPr lang="en-IE" sz="2800">
                <a:latin typeface="Arial"/>
                <a:ea typeface="Arial"/>
                <a:cs typeface="Arial"/>
                <a:sym typeface="Arial"/>
              </a:rPr>
              <a:t>Information Extraction</a:t>
            </a:r>
            <a:endParaRPr sz="2800">
              <a:latin typeface="Arial"/>
              <a:ea typeface="Arial"/>
              <a:cs typeface="Arial"/>
              <a:sym typeface="Arial"/>
            </a:endParaRPr>
          </a:p>
        </p:txBody>
      </p:sp>
      <p:sp>
        <p:nvSpPr>
          <p:cNvPr id="467" name="Google Shape;467;p28"/>
          <p:cNvSpPr txBox="1">
            <a:spLocks noGrp="1"/>
          </p:cNvSpPr>
          <p:nvPr>
            <p:ph type="subTitle" idx="1"/>
          </p:nvPr>
        </p:nvSpPr>
        <p:spPr>
          <a:xfrm>
            <a:off x="619050" y="4408375"/>
            <a:ext cx="5477100" cy="1138200"/>
          </a:xfrm>
          <a:prstGeom prst="rect">
            <a:avLst/>
          </a:prstGeom>
          <a:noFill/>
          <a:ln>
            <a:noFill/>
          </a:ln>
        </p:spPr>
        <p:txBody>
          <a:bodyPr spcFirstLastPara="1" wrap="square" lIns="91425" tIns="91425" rIns="91425" bIns="91425" anchor="ctr" anchorCtr="0">
            <a:noAutofit/>
          </a:bodyPr>
          <a:lstStyle/>
          <a:p>
            <a:pPr marL="457200" marR="0" lvl="0" indent="-406400" algn="l" rtl="0">
              <a:lnSpc>
                <a:spcPct val="100000"/>
              </a:lnSpc>
              <a:spcBef>
                <a:spcPts val="600"/>
              </a:spcBef>
              <a:spcAft>
                <a:spcPts val="0"/>
              </a:spcAft>
              <a:buClr>
                <a:schemeClr val="lt1"/>
              </a:buClr>
              <a:buSzPts val="2400"/>
              <a:buFont typeface="Arial"/>
              <a:buNone/>
            </a:pPr>
            <a:r>
              <a:rPr lang="en-IE" sz="2400" b="1" i="0" u="none" strike="noStrike" cap="none">
                <a:solidFill>
                  <a:schemeClr val="lt1"/>
                </a:solidFill>
                <a:latin typeface="Arial"/>
                <a:ea typeface="Arial"/>
                <a:cs typeface="Arial"/>
                <a:sym typeface="Arial"/>
              </a:rPr>
              <a:t>Dr. Paul Buitelaar</a:t>
            </a:r>
            <a:endParaRPr>
              <a:latin typeface="Arial"/>
              <a:ea typeface="Arial"/>
              <a:cs typeface="Arial"/>
              <a:sym typeface="Arial"/>
            </a:endParaRPr>
          </a:p>
          <a:p>
            <a:pPr marL="457200" marR="0" lvl="0" indent="-406400" algn="l" rtl="0">
              <a:lnSpc>
                <a:spcPct val="100000"/>
              </a:lnSpc>
              <a:spcBef>
                <a:spcPts val="600"/>
              </a:spcBef>
              <a:spcAft>
                <a:spcPts val="0"/>
              </a:spcAft>
              <a:buClr>
                <a:schemeClr val="lt1"/>
              </a:buClr>
              <a:buSzPts val="2400"/>
              <a:buFont typeface="Arial"/>
              <a:buNone/>
            </a:pPr>
            <a:r>
              <a:rPr lang="en-IE" sz="2400" b="1" i="0" u="none" strike="noStrike" cap="none">
                <a:solidFill>
                  <a:schemeClr val="lt1"/>
                </a:solidFill>
                <a:latin typeface="Arial"/>
                <a:ea typeface="Arial"/>
                <a:cs typeface="Arial"/>
                <a:sym typeface="Arial"/>
              </a:rPr>
              <a:t>Data Science Institute, NUI Galway</a:t>
            </a:r>
            <a:endParaRPr>
              <a:latin typeface="Arial"/>
              <a:ea typeface="Arial"/>
              <a:cs typeface="Arial"/>
              <a:sym typeface="Arial"/>
            </a:endParaRPr>
          </a:p>
        </p:txBody>
      </p:sp>
    </p:spTree>
    <p:extLst>
      <p:ext uri="{BB962C8B-B14F-4D97-AF65-F5344CB8AC3E}">
        <p14:creationId xmlns:p14="http://schemas.microsoft.com/office/powerpoint/2010/main" val="4257197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2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Le</a:t>
            </a:r>
            <a:r>
              <a:rPr lang="en-IE"/>
              <a:t>arning Outcomes of This Lecture</a:t>
            </a:r>
            <a:endParaRPr sz="4400" b="0" i="0" u="none" strike="noStrike" cap="none">
              <a:solidFill>
                <a:srgbClr val="75114A"/>
              </a:solidFill>
              <a:latin typeface="Calibri"/>
              <a:ea typeface="Calibri"/>
              <a:cs typeface="Calibri"/>
              <a:sym typeface="Calibri"/>
            </a:endParaRPr>
          </a:p>
        </p:txBody>
      </p:sp>
      <p:sp>
        <p:nvSpPr>
          <p:cNvPr id="473" name="Google Shape;473;p29"/>
          <p:cNvSpPr txBox="1">
            <a:spLocks noGrp="1"/>
          </p:cNvSpPr>
          <p:nvPr>
            <p:ph type="body" idx="1"/>
          </p:nvPr>
        </p:nvSpPr>
        <p:spPr>
          <a:xfrm>
            <a:off x="838200" y="1818525"/>
            <a:ext cx="10515600" cy="368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3F3F3F"/>
              </a:buClr>
              <a:buSzPts val="2800"/>
              <a:buFont typeface="Arial"/>
              <a:buNone/>
            </a:pPr>
            <a:r>
              <a:rPr lang="en-IE" sz="2400">
                <a:solidFill>
                  <a:srgbClr val="000000"/>
                </a:solidFill>
              </a:rPr>
              <a:t>Understand the basic idea and application of information extraction </a:t>
            </a:r>
            <a:endParaRPr sz="2400">
              <a:solidFill>
                <a:srgbClr val="000000"/>
              </a:solidFill>
            </a:endParaRPr>
          </a:p>
          <a:p>
            <a:pPr marL="0" lvl="0" indent="0" algn="l" rtl="0">
              <a:lnSpc>
                <a:spcPct val="100000"/>
              </a:lnSpc>
              <a:spcBef>
                <a:spcPts val="1000"/>
              </a:spcBef>
              <a:spcAft>
                <a:spcPts val="0"/>
              </a:spcAft>
              <a:buClr>
                <a:srgbClr val="3F3F3F"/>
              </a:buClr>
              <a:buSzPts val="2800"/>
              <a:buFont typeface="Arial"/>
              <a:buNone/>
            </a:pPr>
            <a:r>
              <a:rPr lang="en-IE" sz="2400">
                <a:solidFill>
                  <a:srgbClr val="000000"/>
                </a:solidFill>
              </a:rPr>
              <a:t>Understand </a:t>
            </a:r>
            <a:r>
              <a:rPr lang="en-IE" sz="2400">
                <a:solidFill>
                  <a:schemeClr val="dk1"/>
                </a:solidFill>
              </a:rPr>
              <a:t>information extraction </a:t>
            </a:r>
            <a:r>
              <a:rPr lang="en-IE" sz="2400">
                <a:solidFill>
                  <a:srgbClr val="000000"/>
                </a:solidFill>
              </a:rPr>
              <a:t>sub-tasks, in particular entity recognition / entity linking and relation extraction</a:t>
            </a:r>
            <a:endParaRPr sz="2400">
              <a:solidFill>
                <a:srgbClr val="000000"/>
              </a:solidFill>
            </a:endParaRPr>
          </a:p>
          <a:p>
            <a:pPr marL="0" lvl="0" indent="0" algn="l" rtl="0">
              <a:lnSpc>
                <a:spcPct val="100000"/>
              </a:lnSpc>
              <a:spcBef>
                <a:spcPts val="1000"/>
              </a:spcBef>
              <a:spcAft>
                <a:spcPts val="0"/>
              </a:spcAft>
              <a:buClr>
                <a:srgbClr val="3F3F3F"/>
              </a:buClr>
              <a:buSzPts val="2800"/>
              <a:buFont typeface="Arial"/>
              <a:buNone/>
            </a:pPr>
            <a:r>
              <a:rPr lang="en-IE" sz="2400">
                <a:solidFill>
                  <a:srgbClr val="000000"/>
                </a:solidFill>
              </a:rPr>
              <a:t>Gain insight into developing a relation extraction approach, in particular by use of supervised, semi-supervised and </a:t>
            </a:r>
            <a:r>
              <a:rPr lang="en-IE" sz="2400">
                <a:solidFill>
                  <a:schemeClr val="dk1"/>
                </a:solidFill>
              </a:rPr>
              <a:t>unsupervised </a:t>
            </a:r>
            <a:r>
              <a:rPr lang="en-IE" sz="2400">
                <a:solidFill>
                  <a:srgbClr val="000000"/>
                </a:solidFill>
              </a:rPr>
              <a:t>methods</a:t>
            </a:r>
            <a:endParaRPr sz="2400">
              <a:solidFill>
                <a:srgbClr val="000000"/>
              </a:solidFill>
            </a:endParaRPr>
          </a:p>
          <a:p>
            <a:pPr marL="0" marR="0" lvl="0" indent="0" algn="l" rtl="0">
              <a:lnSpc>
                <a:spcPct val="100000"/>
              </a:lnSpc>
              <a:spcBef>
                <a:spcPts val="1000"/>
              </a:spcBef>
              <a:spcAft>
                <a:spcPts val="0"/>
              </a:spcAft>
              <a:buClr>
                <a:srgbClr val="3F3F3F"/>
              </a:buClr>
              <a:buSzPts val="2800"/>
              <a:buFont typeface="Arial"/>
              <a:buNone/>
            </a:pPr>
            <a:r>
              <a:rPr lang="en-IE" sz="2400">
                <a:solidFill>
                  <a:srgbClr val="000000"/>
                </a:solidFill>
              </a:rPr>
              <a:t>Gain insight into evaluating information extraction approaches</a:t>
            </a:r>
            <a:endParaRPr sz="2400">
              <a:solidFill>
                <a:srgbClr val="000000"/>
              </a:solidFill>
            </a:endParaRPr>
          </a:p>
          <a:p>
            <a:pPr marL="0" marR="0" lvl="0" indent="0" algn="l" rtl="0">
              <a:lnSpc>
                <a:spcPct val="100000"/>
              </a:lnSpc>
              <a:spcBef>
                <a:spcPts val="1000"/>
              </a:spcBef>
              <a:spcAft>
                <a:spcPts val="0"/>
              </a:spcAft>
              <a:buClr>
                <a:srgbClr val="3F3F3F"/>
              </a:buClr>
              <a:buSzPts val="2800"/>
              <a:buFont typeface="Arial"/>
              <a:buNone/>
            </a:pPr>
            <a:endParaRPr sz="2400">
              <a:solidFill>
                <a:srgbClr val="000000"/>
              </a:solidFill>
            </a:endParaRPr>
          </a:p>
          <a:p>
            <a:pPr marL="0" lvl="0" indent="0" algn="l" rtl="0">
              <a:lnSpc>
                <a:spcPct val="100000"/>
              </a:lnSpc>
              <a:spcBef>
                <a:spcPts val="1000"/>
              </a:spcBef>
              <a:spcAft>
                <a:spcPts val="1000"/>
              </a:spcAft>
              <a:buClr>
                <a:srgbClr val="3F3F3F"/>
              </a:buClr>
              <a:buSzPts val="2800"/>
              <a:buFont typeface="Arial"/>
              <a:buNone/>
            </a:pPr>
            <a:endParaRPr sz="2400">
              <a:solidFill>
                <a:srgbClr val="000000"/>
              </a:solidFill>
            </a:endParaRPr>
          </a:p>
        </p:txBody>
      </p:sp>
    </p:spTree>
    <p:extLst>
      <p:ext uri="{BB962C8B-B14F-4D97-AF65-F5344CB8AC3E}">
        <p14:creationId xmlns:p14="http://schemas.microsoft.com/office/powerpoint/2010/main" val="25722044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70"/>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NLP Applications - Classification</a:t>
            </a:r>
            <a:endParaRPr/>
          </a:p>
        </p:txBody>
      </p:sp>
      <p:sp>
        <p:nvSpPr>
          <p:cNvPr id="755" name="Google Shape;755;p70"/>
          <p:cNvSpPr txBox="1">
            <a:spLocks noGrp="1"/>
          </p:cNvSpPr>
          <p:nvPr>
            <p:ph type="body" idx="1"/>
          </p:nvPr>
        </p:nvSpPr>
        <p:spPr>
          <a:xfrm>
            <a:off x="838200" y="1690825"/>
            <a:ext cx="10515600" cy="376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rgbClr val="3F3F3F"/>
              </a:buClr>
              <a:buSzPts val="2800"/>
              <a:buFont typeface="Arial"/>
              <a:buNone/>
            </a:pPr>
            <a:r>
              <a:rPr lang="en-IE" u="none" strike="noStrike" cap="none">
                <a:solidFill>
                  <a:srgbClr val="3F3F3F"/>
                </a:solidFill>
              </a:rPr>
              <a:t>Many NLP tasks can be </a:t>
            </a:r>
            <a:r>
              <a:rPr lang="en-IE"/>
              <a:t>formulated as</a:t>
            </a:r>
            <a:r>
              <a:rPr lang="en-IE" u="none" strike="noStrike" cap="none">
                <a:solidFill>
                  <a:srgbClr val="3F3F3F"/>
                </a:solidFill>
              </a:rPr>
              <a:t> a </a:t>
            </a:r>
            <a:r>
              <a:rPr lang="en-IE" b="1" u="none" strike="noStrike" cap="none">
                <a:solidFill>
                  <a:srgbClr val="3F3F3F"/>
                </a:solidFill>
              </a:rPr>
              <a:t>classification </a:t>
            </a:r>
            <a:r>
              <a:rPr lang="en-IE" u="none" strike="noStrike" cap="none">
                <a:solidFill>
                  <a:srgbClr val="3F3F3F"/>
                </a:solidFill>
              </a:rPr>
              <a:t>problem, e.g.</a:t>
            </a:r>
            <a:endParaRPr/>
          </a:p>
          <a:p>
            <a:pPr marL="457200" marR="0" lvl="0" indent="0" algn="l" rtl="0">
              <a:lnSpc>
                <a:spcPct val="100000"/>
              </a:lnSpc>
              <a:spcBef>
                <a:spcPts val="1000"/>
              </a:spcBef>
              <a:spcAft>
                <a:spcPts val="0"/>
              </a:spcAft>
              <a:buNone/>
            </a:pPr>
            <a:r>
              <a:rPr lang="en-IE" sz="2400"/>
              <a:t>S</a:t>
            </a:r>
            <a:r>
              <a:rPr lang="en-IE" sz="2400" i="0" u="none" strike="noStrike" cap="none">
                <a:solidFill>
                  <a:srgbClr val="3F3F3F"/>
                </a:solidFill>
              </a:rPr>
              <a:t>entiment Analysis: 				classification of a sentence</a:t>
            </a:r>
            <a:r>
              <a:rPr lang="en-IE" sz="2400"/>
              <a:t> as Pos or Neg</a:t>
            </a:r>
            <a:endParaRPr sz="2400"/>
          </a:p>
          <a:p>
            <a:pPr marL="457200" lvl="0" indent="0" algn="l" rtl="0">
              <a:lnSpc>
                <a:spcPct val="100000"/>
              </a:lnSpc>
              <a:spcBef>
                <a:spcPts val="1000"/>
              </a:spcBef>
              <a:spcAft>
                <a:spcPts val="0"/>
              </a:spcAft>
              <a:buClr>
                <a:schemeClr val="dk1"/>
              </a:buClr>
              <a:buSzPts val="1100"/>
              <a:buFont typeface="Arial"/>
              <a:buNone/>
            </a:pPr>
            <a:r>
              <a:rPr lang="en-IE" sz="2400"/>
              <a:t>Part of Speech Tagging:			classification of a word as a Noun, Verb, Adj,...</a:t>
            </a:r>
            <a:endParaRPr sz="2400"/>
          </a:p>
          <a:p>
            <a:pPr marL="457200" lvl="0" indent="0" algn="l" rtl="0">
              <a:lnSpc>
                <a:spcPct val="100000"/>
              </a:lnSpc>
              <a:spcBef>
                <a:spcPts val="1000"/>
              </a:spcBef>
              <a:spcAft>
                <a:spcPts val="0"/>
              </a:spcAft>
              <a:buClr>
                <a:schemeClr val="dk1"/>
              </a:buClr>
              <a:buSzPts val="1100"/>
              <a:buFont typeface="Arial"/>
              <a:buNone/>
            </a:pPr>
            <a:r>
              <a:rPr lang="en-IE" sz="2400"/>
              <a:t>Word Sense Disambiguation:		classification of ‘bank’ as Sense-1 or Sense-2</a:t>
            </a:r>
            <a:endParaRPr sz="2400"/>
          </a:p>
          <a:p>
            <a:pPr marL="0" marR="0" lvl="0" indent="0" algn="l" rtl="0">
              <a:lnSpc>
                <a:spcPct val="100000"/>
              </a:lnSpc>
              <a:spcBef>
                <a:spcPts val="1600"/>
              </a:spcBef>
              <a:spcAft>
                <a:spcPts val="0"/>
              </a:spcAft>
              <a:buClr>
                <a:srgbClr val="3F3F3F"/>
              </a:buClr>
              <a:buSzPts val="2800"/>
              <a:buFont typeface="Arial"/>
              <a:buNone/>
            </a:pP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30"/>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Overview</a:t>
            </a:r>
            <a:endParaRPr/>
          </a:p>
        </p:txBody>
      </p:sp>
      <p:sp>
        <p:nvSpPr>
          <p:cNvPr id="479" name="Google Shape;479;p30"/>
          <p:cNvSpPr txBox="1">
            <a:spLocks noGrp="1"/>
          </p:cNvSpPr>
          <p:nvPr>
            <p:ph type="body" idx="1"/>
          </p:nvPr>
        </p:nvSpPr>
        <p:spPr>
          <a:xfrm>
            <a:off x="838200" y="1541125"/>
            <a:ext cx="10515600" cy="4097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F3F"/>
              </a:buClr>
              <a:buSzPts val="2800"/>
              <a:buFont typeface="Arial"/>
              <a:buNone/>
            </a:pPr>
            <a:r>
              <a:rPr lang="en-IE" sz="2400" i="0" u="none" strike="noStrike" cap="none">
                <a:solidFill>
                  <a:srgbClr val="3F3F3F"/>
                </a:solidFill>
              </a:rPr>
              <a:t>I</a:t>
            </a:r>
            <a:r>
              <a:rPr lang="en-IE" sz="2400"/>
              <a:t>nformation Extraction (IE)</a:t>
            </a:r>
            <a:endParaRPr sz="2400"/>
          </a:p>
          <a:p>
            <a:pPr marL="0" marR="0" lvl="0" indent="0" algn="l" rtl="0">
              <a:lnSpc>
                <a:spcPct val="100000"/>
              </a:lnSpc>
              <a:spcBef>
                <a:spcPts val="1000"/>
              </a:spcBef>
              <a:spcAft>
                <a:spcPts val="0"/>
              </a:spcAft>
              <a:buClr>
                <a:srgbClr val="3F3F3F"/>
              </a:buClr>
              <a:buSzPts val="2800"/>
              <a:buFont typeface="Arial"/>
              <a:buNone/>
            </a:pPr>
            <a:r>
              <a:rPr lang="en-IE" sz="2400"/>
              <a:t>IE Approaches </a:t>
            </a:r>
            <a:endParaRPr sz="2400"/>
          </a:p>
          <a:p>
            <a:pPr marL="0" marR="0" lvl="0" indent="0" algn="l" rtl="0">
              <a:lnSpc>
                <a:spcPct val="100000"/>
              </a:lnSpc>
              <a:spcBef>
                <a:spcPts val="1000"/>
              </a:spcBef>
              <a:spcAft>
                <a:spcPts val="0"/>
              </a:spcAft>
              <a:buClr>
                <a:srgbClr val="3F3F3F"/>
              </a:buClr>
              <a:buSzPts val="2800"/>
              <a:buFont typeface="Arial"/>
              <a:buNone/>
            </a:pPr>
            <a:r>
              <a:rPr lang="en-IE" sz="2400"/>
              <a:t>Named Entity Recognition and Entity Linking</a:t>
            </a:r>
            <a:endParaRPr sz="2400"/>
          </a:p>
          <a:p>
            <a:pPr marL="0" marR="0" lvl="0" indent="0" algn="l" rtl="0">
              <a:lnSpc>
                <a:spcPct val="100000"/>
              </a:lnSpc>
              <a:spcBef>
                <a:spcPts val="1000"/>
              </a:spcBef>
              <a:spcAft>
                <a:spcPts val="0"/>
              </a:spcAft>
              <a:buClr>
                <a:srgbClr val="3F3F3F"/>
              </a:buClr>
              <a:buSzPts val="2800"/>
              <a:buFont typeface="Arial"/>
              <a:buNone/>
            </a:pPr>
            <a:r>
              <a:rPr lang="en-IE" sz="2400"/>
              <a:t>Relation Extraction</a:t>
            </a:r>
            <a:endParaRPr sz="2400"/>
          </a:p>
          <a:p>
            <a:pPr marL="0" marR="0" lvl="0" indent="0" algn="l" rtl="0">
              <a:lnSpc>
                <a:spcPct val="100000"/>
              </a:lnSpc>
              <a:spcBef>
                <a:spcPts val="1000"/>
              </a:spcBef>
              <a:spcAft>
                <a:spcPts val="0"/>
              </a:spcAft>
              <a:buClr>
                <a:srgbClr val="3F3F3F"/>
              </a:buClr>
              <a:buSzPts val="2800"/>
              <a:buFont typeface="Arial"/>
              <a:buNone/>
            </a:pPr>
            <a:r>
              <a:rPr lang="en-IE" sz="2400"/>
              <a:t>Evaluation of IE </a:t>
            </a:r>
            <a:endParaRPr sz="2400"/>
          </a:p>
          <a:p>
            <a:pPr marL="0" lvl="0" indent="0" algn="l" rtl="0">
              <a:lnSpc>
                <a:spcPct val="100000"/>
              </a:lnSpc>
              <a:spcBef>
                <a:spcPts val="1000"/>
              </a:spcBef>
              <a:spcAft>
                <a:spcPts val="1000"/>
              </a:spcAft>
              <a:buClr>
                <a:srgbClr val="3F3F3F"/>
              </a:buClr>
              <a:buSzPts val="2800"/>
              <a:buFont typeface="Arial"/>
              <a:buNone/>
            </a:pPr>
            <a:endParaRPr sz="2400"/>
          </a:p>
        </p:txBody>
      </p:sp>
    </p:spTree>
    <p:extLst>
      <p:ext uri="{BB962C8B-B14F-4D97-AF65-F5344CB8AC3E}">
        <p14:creationId xmlns:p14="http://schemas.microsoft.com/office/powerpoint/2010/main" val="5717218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31"/>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Overview</a:t>
            </a:r>
            <a:endParaRPr/>
          </a:p>
        </p:txBody>
      </p:sp>
      <p:sp>
        <p:nvSpPr>
          <p:cNvPr id="485" name="Google Shape;485;p31"/>
          <p:cNvSpPr txBox="1">
            <a:spLocks noGrp="1"/>
          </p:cNvSpPr>
          <p:nvPr>
            <p:ph type="body" idx="1"/>
          </p:nvPr>
        </p:nvSpPr>
        <p:spPr>
          <a:xfrm>
            <a:off x="838200" y="1541125"/>
            <a:ext cx="10515600" cy="4097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3F3F3F"/>
              </a:buClr>
              <a:buSzPts val="2800"/>
              <a:buFont typeface="Arial"/>
              <a:buNone/>
            </a:pPr>
            <a:r>
              <a:rPr lang="en-IE" sz="2400" b="1"/>
              <a:t>Information Extraction (IE)</a:t>
            </a:r>
            <a:endParaRPr sz="2400" b="1"/>
          </a:p>
          <a:p>
            <a:pPr marL="0" lvl="0" indent="0" algn="l" rtl="0">
              <a:lnSpc>
                <a:spcPct val="100000"/>
              </a:lnSpc>
              <a:spcBef>
                <a:spcPts val="1000"/>
              </a:spcBef>
              <a:spcAft>
                <a:spcPts val="0"/>
              </a:spcAft>
              <a:buClr>
                <a:srgbClr val="3F3F3F"/>
              </a:buClr>
              <a:buSzPts val="2800"/>
              <a:buFont typeface="Arial"/>
              <a:buNone/>
            </a:pPr>
            <a:r>
              <a:rPr lang="en-IE" sz="2400"/>
              <a:t>IE Approaches </a:t>
            </a:r>
            <a:endParaRPr sz="2400"/>
          </a:p>
          <a:p>
            <a:pPr marL="0" lvl="0" indent="0" algn="l" rtl="0">
              <a:lnSpc>
                <a:spcPct val="100000"/>
              </a:lnSpc>
              <a:spcBef>
                <a:spcPts val="1000"/>
              </a:spcBef>
              <a:spcAft>
                <a:spcPts val="0"/>
              </a:spcAft>
              <a:buClr>
                <a:srgbClr val="3F3F3F"/>
              </a:buClr>
              <a:buSzPts val="2800"/>
              <a:buFont typeface="Arial"/>
              <a:buNone/>
            </a:pPr>
            <a:r>
              <a:rPr lang="en-IE" sz="2400"/>
              <a:t>Named Entity Recognition and Entity Linking</a:t>
            </a:r>
            <a:endParaRPr sz="2400"/>
          </a:p>
          <a:p>
            <a:pPr marL="0" lvl="0" indent="0" algn="l" rtl="0">
              <a:lnSpc>
                <a:spcPct val="100000"/>
              </a:lnSpc>
              <a:spcBef>
                <a:spcPts val="1000"/>
              </a:spcBef>
              <a:spcAft>
                <a:spcPts val="0"/>
              </a:spcAft>
              <a:buClr>
                <a:srgbClr val="3F3F3F"/>
              </a:buClr>
              <a:buSzPts val="2800"/>
              <a:buFont typeface="Arial"/>
              <a:buNone/>
            </a:pPr>
            <a:r>
              <a:rPr lang="en-IE" sz="2400"/>
              <a:t>Relation Extraction</a:t>
            </a:r>
            <a:endParaRPr sz="2400"/>
          </a:p>
          <a:p>
            <a:pPr marL="0" lvl="0" indent="0" algn="l" rtl="0">
              <a:lnSpc>
                <a:spcPct val="100000"/>
              </a:lnSpc>
              <a:spcBef>
                <a:spcPts val="1000"/>
              </a:spcBef>
              <a:spcAft>
                <a:spcPts val="0"/>
              </a:spcAft>
              <a:buClr>
                <a:srgbClr val="3F3F3F"/>
              </a:buClr>
              <a:buSzPts val="2800"/>
              <a:buFont typeface="Arial"/>
              <a:buNone/>
            </a:pPr>
            <a:r>
              <a:rPr lang="en-IE" sz="2400"/>
              <a:t>Evaluation of IE </a:t>
            </a:r>
            <a:endParaRPr sz="2400" b="1"/>
          </a:p>
          <a:p>
            <a:pPr marL="0" lvl="0" indent="0" algn="l" rtl="0">
              <a:lnSpc>
                <a:spcPct val="100000"/>
              </a:lnSpc>
              <a:spcBef>
                <a:spcPts val="1000"/>
              </a:spcBef>
              <a:spcAft>
                <a:spcPts val="1000"/>
              </a:spcAft>
              <a:buClr>
                <a:srgbClr val="3F3F3F"/>
              </a:buClr>
              <a:buSzPts val="2800"/>
              <a:buFont typeface="Arial"/>
              <a:buNone/>
            </a:pPr>
            <a:endParaRPr sz="2400"/>
          </a:p>
        </p:txBody>
      </p:sp>
    </p:spTree>
    <p:extLst>
      <p:ext uri="{BB962C8B-B14F-4D97-AF65-F5344CB8AC3E}">
        <p14:creationId xmlns:p14="http://schemas.microsoft.com/office/powerpoint/2010/main" val="4648488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32"/>
          <p:cNvSpPr txBox="1">
            <a:spLocks noGrp="1"/>
          </p:cNvSpPr>
          <p:nvPr>
            <p:ph type="title"/>
          </p:nvPr>
        </p:nvSpPr>
        <p:spPr>
          <a:xfrm>
            <a:off x="838200" y="332656"/>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Information Extraction – Basic Idea</a:t>
            </a:r>
            <a:endParaRPr/>
          </a:p>
        </p:txBody>
      </p:sp>
      <p:pic>
        <p:nvPicPr>
          <p:cNvPr id="491" name="Google Shape;491;p32" descr="http://ontotext.com/wp-content/uploads/2015/05/extraction.jpg"/>
          <p:cNvPicPr preferRelativeResize="0"/>
          <p:nvPr/>
        </p:nvPicPr>
        <p:blipFill rotWithShape="1">
          <a:blip r:embed="rId3">
            <a:alphaModFix/>
          </a:blip>
          <a:srcRect/>
          <a:stretch/>
        </p:blipFill>
        <p:spPr>
          <a:xfrm>
            <a:off x="1943164" y="1785064"/>
            <a:ext cx="8305675" cy="3287875"/>
          </a:xfrm>
          <a:prstGeom prst="rect">
            <a:avLst/>
          </a:prstGeom>
          <a:noFill/>
          <a:ln>
            <a:noFill/>
          </a:ln>
        </p:spPr>
      </p:pic>
    </p:spTree>
    <p:extLst>
      <p:ext uri="{BB962C8B-B14F-4D97-AF65-F5344CB8AC3E}">
        <p14:creationId xmlns:p14="http://schemas.microsoft.com/office/powerpoint/2010/main" val="40122630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3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Some Applications of Information Extraction</a:t>
            </a:r>
            <a:endParaRPr/>
          </a:p>
        </p:txBody>
      </p:sp>
      <p:sp>
        <p:nvSpPr>
          <p:cNvPr id="497" name="Google Shape;497;p33"/>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20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Semantic normalization</a:t>
            </a:r>
            <a:endParaRPr/>
          </a:p>
          <a:p>
            <a:pPr marL="533400" marR="0" lvl="1" indent="0" algn="l" rtl="0">
              <a:lnSpc>
                <a:spcPct val="100000"/>
              </a:lnSpc>
              <a:spcBef>
                <a:spcPts val="500"/>
              </a:spcBef>
              <a:spcAft>
                <a:spcPts val="0"/>
              </a:spcAft>
              <a:buClr>
                <a:srgbClr val="3F3F3F"/>
              </a:buClr>
              <a:buSzPts val="2400"/>
              <a:buFont typeface="Arial"/>
              <a:buNone/>
            </a:pPr>
            <a:r>
              <a:rPr lang="en-IE" sz="2000" b="0" i="0" u="none" strike="noStrike" cap="none">
                <a:solidFill>
                  <a:srgbClr val="3F3F3F"/>
                </a:solidFill>
                <a:latin typeface="Calibri"/>
                <a:ea typeface="Calibri"/>
                <a:cs typeface="Calibri"/>
                <a:sym typeface="Calibri"/>
              </a:rPr>
              <a:t>Normalize variations across a data set to a canonical form</a:t>
            </a:r>
            <a:endParaRPr/>
          </a:p>
          <a:p>
            <a:pPr marL="0" marR="0" lvl="0" indent="0" algn="l" rtl="0">
              <a:lnSpc>
                <a:spcPct val="100000"/>
              </a:lnSpc>
              <a:spcBef>
                <a:spcPts val="120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Database curation </a:t>
            </a:r>
            <a:endParaRPr/>
          </a:p>
          <a:p>
            <a:pPr marL="533400" marR="0" lvl="1" indent="0" algn="l" rtl="0">
              <a:lnSpc>
                <a:spcPct val="100000"/>
              </a:lnSpc>
              <a:spcBef>
                <a:spcPts val="500"/>
              </a:spcBef>
              <a:spcAft>
                <a:spcPts val="0"/>
              </a:spcAft>
              <a:buClr>
                <a:srgbClr val="3F3F3F"/>
              </a:buClr>
              <a:buSzPts val="2400"/>
              <a:buFont typeface="Arial"/>
              <a:buNone/>
            </a:pPr>
            <a:r>
              <a:rPr lang="en-IE" sz="2000" b="0" i="0" u="none" strike="noStrike" cap="none">
                <a:solidFill>
                  <a:srgbClr val="3F3F3F"/>
                </a:solidFill>
                <a:latin typeface="Calibri"/>
                <a:ea typeface="Calibri"/>
                <a:cs typeface="Calibri"/>
                <a:sym typeface="Calibri"/>
              </a:rPr>
              <a:t>Complete and/or correct a database with information from textual data</a:t>
            </a:r>
            <a:endParaRPr/>
          </a:p>
          <a:p>
            <a:pPr marL="0" marR="0" lvl="0" indent="0" algn="l" rtl="0">
              <a:lnSpc>
                <a:spcPct val="100000"/>
              </a:lnSpc>
              <a:spcBef>
                <a:spcPts val="120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Fact extraction</a:t>
            </a:r>
            <a:endParaRPr/>
          </a:p>
          <a:p>
            <a:pPr marL="533400" marR="0" lvl="1" indent="0" algn="l" rtl="0">
              <a:lnSpc>
                <a:spcPct val="100000"/>
              </a:lnSpc>
              <a:spcBef>
                <a:spcPts val="500"/>
              </a:spcBef>
              <a:spcAft>
                <a:spcPts val="0"/>
              </a:spcAft>
              <a:buClr>
                <a:srgbClr val="3F3F3F"/>
              </a:buClr>
              <a:buSzPts val="2400"/>
              <a:buFont typeface="Arial"/>
              <a:buNone/>
            </a:pPr>
            <a:r>
              <a:rPr lang="en-IE" sz="2000" b="0" i="0" u="none" strike="noStrike" cap="none">
                <a:solidFill>
                  <a:srgbClr val="3F3F3F"/>
                </a:solidFill>
                <a:latin typeface="Calibri"/>
                <a:ea typeface="Calibri"/>
                <a:cs typeface="Calibri"/>
                <a:sym typeface="Calibri"/>
              </a:rPr>
              <a:t>Extract facts (entities, relations, events) from textual data </a:t>
            </a:r>
            <a:endParaRPr sz="2400" b="0"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15655795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34"/>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Semantic Normalization</a:t>
            </a:r>
            <a:endParaRPr/>
          </a:p>
        </p:txBody>
      </p:sp>
      <p:sp>
        <p:nvSpPr>
          <p:cNvPr id="503" name="Google Shape;503;p34"/>
          <p:cNvSpPr txBox="1">
            <a:spLocks noGrp="1"/>
          </p:cNvSpPr>
          <p:nvPr>
            <p:ph type="body" idx="1"/>
          </p:nvPr>
        </p:nvSpPr>
        <p:spPr>
          <a:xfrm>
            <a:off x="838200" y="1825625"/>
            <a:ext cx="108744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Normalize instances to a canonical form</a:t>
            </a:r>
            <a:r>
              <a:rPr lang="en-IE" sz="2400"/>
              <a:t>, e.g.</a:t>
            </a:r>
            <a:endParaRPr/>
          </a:p>
          <a:p>
            <a:pPr marL="533400" marR="0" lvl="1" indent="0" algn="l" rtl="0">
              <a:lnSpc>
                <a:spcPct val="100000"/>
              </a:lnSpc>
              <a:spcBef>
                <a:spcPts val="1200"/>
              </a:spcBef>
              <a:spcAft>
                <a:spcPts val="0"/>
              </a:spcAft>
              <a:buClr>
                <a:srgbClr val="3F3F3F"/>
              </a:buClr>
              <a:buSzPts val="2400"/>
              <a:buFont typeface="Arial"/>
              <a:buNone/>
            </a:pPr>
            <a:r>
              <a:rPr lang="en-IE" sz="2000" i="1"/>
              <a:t>Ireland, IRL, IE, Eire					⇒ IRL	</a:t>
            </a:r>
            <a:endParaRPr sz="2000" i="1"/>
          </a:p>
          <a:p>
            <a:pPr marL="533400" lvl="1" indent="0" algn="l" rtl="0">
              <a:lnSpc>
                <a:spcPct val="100000"/>
              </a:lnSpc>
              <a:spcBef>
                <a:spcPts val="1200"/>
              </a:spcBef>
              <a:spcAft>
                <a:spcPts val="0"/>
              </a:spcAft>
              <a:buClr>
                <a:srgbClr val="3F3F3F"/>
              </a:buClr>
              <a:buSzPts val="2400"/>
              <a:buFont typeface="Arial"/>
              <a:buNone/>
            </a:pPr>
            <a:r>
              <a:rPr lang="en-IE" sz="2000" i="1"/>
              <a:t>Obama, Barack, President Obama		⇒ POTUS44 	</a:t>
            </a:r>
            <a:endParaRPr sz="2200" i="1"/>
          </a:p>
          <a:p>
            <a:pPr marL="533400" marR="0" lvl="1" indent="0" algn="l" rtl="0">
              <a:lnSpc>
                <a:spcPct val="100000"/>
              </a:lnSpc>
              <a:spcBef>
                <a:spcPts val="1200"/>
              </a:spcBef>
              <a:spcAft>
                <a:spcPts val="0"/>
              </a:spcAft>
              <a:buClr>
                <a:srgbClr val="3F3F3F"/>
              </a:buClr>
              <a:buSzPts val="2400"/>
              <a:buFont typeface="Arial"/>
              <a:buNone/>
            </a:pPr>
            <a:endParaRPr sz="2000"/>
          </a:p>
          <a:p>
            <a:pPr marL="0" lvl="0" indent="0" algn="l" rtl="0">
              <a:lnSpc>
                <a:spcPct val="100000"/>
              </a:lnSpc>
              <a:spcBef>
                <a:spcPts val="600"/>
              </a:spcBef>
              <a:spcAft>
                <a:spcPts val="0"/>
              </a:spcAft>
              <a:buClr>
                <a:srgbClr val="3F3F3F"/>
              </a:buClr>
              <a:buSzPts val="2800"/>
              <a:buFont typeface="Arial"/>
              <a:buNone/>
            </a:pPr>
            <a:r>
              <a:rPr lang="en-IE" sz="2400"/>
              <a:t>Often for statistical purposes to aggregate data across variations</a:t>
            </a:r>
            <a:endParaRPr/>
          </a:p>
          <a:p>
            <a:pPr marL="533400" marR="0" lvl="1" indent="0" algn="l" rtl="0">
              <a:lnSpc>
                <a:spcPct val="100000"/>
              </a:lnSpc>
              <a:spcBef>
                <a:spcPts val="1200"/>
              </a:spcBef>
              <a:spcAft>
                <a:spcPts val="600"/>
              </a:spcAft>
              <a:buClr>
                <a:srgbClr val="3F3F3F"/>
              </a:buClr>
              <a:buSzPts val="2400"/>
              <a:buFont typeface="Arial"/>
              <a:buNone/>
            </a:pPr>
            <a:endParaRPr sz="2000"/>
          </a:p>
        </p:txBody>
      </p:sp>
    </p:spTree>
    <p:extLst>
      <p:ext uri="{BB962C8B-B14F-4D97-AF65-F5344CB8AC3E}">
        <p14:creationId xmlns:p14="http://schemas.microsoft.com/office/powerpoint/2010/main" val="41003831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3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Semantic Normalization</a:t>
            </a:r>
            <a:endParaRPr/>
          </a:p>
        </p:txBody>
      </p:sp>
      <p:sp>
        <p:nvSpPr>
          <p:cNvPr id="509" name="Google Shape;509;p35"/>
          <p:cNvSpPr txBox="1">
            <a:spLocks noGrp="1"/>
          </p:cNvSpPr>
          <p:nvPr>
            <p:ph type="body" idx="1"/>
          </p:nvPr>
        </p:nvSpPr>
        <p:spPr>
          <a:xfrm>
            <a:off x="838200" y="1825625"/>
            <a:ext cx="108744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Normalize different entity instances to a </a:t>
            </a:r>
            <a:r>
              <a:rPr lang="en-IE" sz="2400"/>
              <a:t>class,</a:t>
            </a:r>
            <a:r>
              <a:rPr lang="en-IE" sz="2400" b="0" i="0" u="none" strike="noStrike" cap="none">
                <a:solidFill>
                  <a:srgbClr val="3F3F3F"/>
                </a:solidFill>
                <a:latin typeface="Calibri"/>
                <a:ea typeface="Calibri"/>
                <a:cs typeface="Calibri"/>
                <a:sym typeface="Calibri"/>
              </a:rPr>
              <a:t> e.g.</a:t>
            </a:r>
            <a:endParaRPr/>
          </a:p>
          <a:p>
            <a:pPr marL="533400" marR="0" lvl="1" indent="0" algn="l" rtl="0">
              <a:lnSpc>
                <a:spcPct val="100000"/>
              </a:lnSpc>
              <a:spcBef>
                <a:spcPts val="1200"/>
              </a:spcBef>
              <a:spcAft>
                <a:spcPts val="0"/>
              </a:spcAft>
              <a:buClr>
                <a:srgbClr val="3F3F3F"/>
              </a:buClr>
              <a:buSzPts val="2400"/>
              <a:buFont typeface="Arial"/>
              <a:buNone/>
            </a:pPr>
            <a:r>
              <a:rPr lang="en-IE" sz="2000" b="0" i="1" u="none" strike="noStrike" cap="none">
                <a:solidFill>
                  <a:srgbClr val="3F3F3F"/>
                </a:solidFill>
                <a:latin typeface="Calibri"/>
                <a:ea typeface="Calibri"/>
                <a:cs typeface="Calibri"/>
                <a:sym typeface="Calibri"/>
              </a:rPr>
              <a:t>1930, 2015, 1066 							⇒ YEAR</a:t>
            </a:r>
            <a:endParaRPr/>
          </a:p>
          <a:p>
            <a:pPr marL="533400" marR="0" lvl="1" indent="0" algn="l" rtl="0">
              <a:lnSpc>
                <a:spcPct val="100000"/>
              </a:lnSpc>
              <a:spcBef>
                <a:spcPts val="1200"/>
              </a:spcBef>
              <a:spcAft>
                <a:spcPts val="0"/>
              </a:spcAft>
              <a:buClr>
                <a:srgbClr val="3F3F3F"/>
              </a:buClr>
              <a:buSzPts val="2400"/>
              <a:buFont typeface="Arial"/>
              <a:buNone/>
            </a:pPr>
            <a:r>
              <a:rPr lang="en-IE" sz="2000" b="0" i="1" u="none" strike="noStrike" cap="none">
                <a:solidFill>
                  <a:srgbClr val="3F3F3F"/>
                </a:solidFill>
                <a:latin typeface="Calibri"/>
                <a:ea typeface="Calibri"/>
                <a:cs typeface="Calibri"/>
                <a:sym typeface="Calibri"/>
              </a:rPr>
              <a:t>Ireland, Germany, India, the Netherlands 		⇒ COUNTRY</a:t>
            </a:r>
            <a:endParaRPr/>
          </a:p>
          <a:p>
            <a:pPr marL="533400" marR="0" lvl="1" indent="0" algn="l" rtl="0">
              <a:lnSpc>
                <a:spcPct val="100000"/>
              </a:lnSpc>
              <a:spcBef>
                <a:spcPts val="1200"/>
              </a:spcBef>
              <a:spcAft>
                <a:spcPts val="0"/>
              </a:spcAft>
              <a:buClr>
                <a:srgbClr val="3F3F3F"/>
              </a:buClr>
              <a:buSzPts val="2400"/>
              <a:buFont typeface="Arial"/>
              <a:buNone/>
            </a:pPr>
            <a:r>
              <a:rPr lang="en-IE" sz="2000" b="0" i="1" u="none" strike="noStrike" cap="none">
                <a:solidFill>
                  <a:srgbClr val="3F3F3F"/>
                </a:solidFill>
                <a:latin typeface="Calibri"/>
                <a:ea typeface="Calibri"/>
                <a:cs typeface="Calibri"/>
                <a:sym typeface="Calibri"/>
              </a:rPr>
              <a:t>IBM, Google, Apple, Irish Times, Amazon		⇒ COMPANY</a:t>
            </a:r>
            <a:endParaRPr/>
          </a:p>
          <a:p>
            <a:pPr marL="533400" marR="0" lvl="1" indent="0" algn="l" rtl="0">
              <a:lnSpc>
                <a:spcPct val="100000"/>
              </a:lnSpc>
              <a:spcBef>
                <a:spcPts val="1200"/>
              </a:spcBef>
              <a:spcAft>
                <a:spcPts val="0"/>
              </a:spcAft>
              <a:buClr>
                <a:srgbClr val="3F3F3F"/>
              </a:buClr>
              <a:buSzPts val="2400"/>
              <a:buFont typeface="Arial"/>
              <a:buNone/>
            </a:pPr>
            <a:r>
              <a:rPr lang="en-IE" sz="2000" b="0" i="1" u="none" strike="noStrike" cap="none">
                <a:solidFill>
                  <a:srgbClr val="3F3F3F"/>
                </a:solidFill>
                <a:latin typeface="Calibri"/>
                <a:ea typeface="Calibri"/>
                <a:cs typeface="Calibri"/>
                <a:sym typeface="Calibri"/>
              </a:rPr>
              <a:t>Obama, Trump, Clinton, Bush, Reagan, Nixon	⇒ US-PRESIDENT</a:t>
            </a:r>
            <a:endParaRPr/>
          </a:p>
          <a:p>
            <a:pPr marL="533400" marR="0" lvl="1" indent="0" algn="l" rtl="0">
              <a:lnSpc>
                <a:spcPct val="100000"/>
              </a:lnSpc>
              <a:spcBef>
                <a:spcPts val="1200"/>
              </a:spcBef>
              <a:spcAft>
                <a:spcPts val="600"/>
              </a:spcAft>
              <a:buClr>
                <a:srgbClr val="3F3F3F"/>
              </a:buClr>
              <a:buSzPts val="2400"/>
              <a:buFont typeface="Arial"/>
              <a:buNone/>
            </a:pPr>
            <a:endParaRPr sz="2200" b="0" i="1"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26447961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36"/>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Database Curation</a:t>
            </a:r>
            <a:endParaRPr/>
          </a:p>
        </p:txBody>
      </p:sp>
      <p:sp>
        <p:nvSpPr>
          <p:cNvPr id="515" name="Google Shape;515;p36"/>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Completion and/or correction of a database </a:t>
            </a:r>
            <a:endParaRPr/>
          </a:p>
          <a:p>
            <a:pPr marL="0" marR="0" lvl="0" indent="0" algn="l" rtl="0">
              <a:lnSpc>
                <a:spcPct val="100000"/>
              </a:lnSpc>
              <a:spcBef>
                <a:spcPts val="100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Curate information on missing or incorrect attributes (‘address’, ‘position’, …)</a:t>
            </a:r>
            <a:endParaRPr/>
          </a:p>
          <a:p>
            <a:pPr marL="0" marR="0" lvl="0" indent="0" algn="l" rtl="0">
              <a:lnSpc>
                <a:spcPct val="100000"/>
              </a:lnSpc>
              <a:spcBef>
                <a:spcPts val="100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IE provides semi-automated support by checking a DB against related textual data</a:t>
            </a:r>
            <a:endParaRPr sz="2500" b="0" i="0" u="none" strike="noStrike" cap="none">
              <a:solidFill>
                <a:srgbClr val="3F3F3F"/>
              </a:solidFill>
              <a:latin typeface="Calibri"/>
              <a:ea typeface="Calibri"/>
              <a:cs typeface="Calibri"/>
              <a:sym typeface="Calibri"/>
            </a:endParaRPr>
          </a:p>
        </p:txBody>
      </p:sp>
      <p:pic>
        <p:nvPicPr>
          <p:cNvPr id="516" name="Google Shape;516;p36" descr="http://ontotext.com/wp-content/uploads/2015/05/extraction.jpg"/>
          <p:cNvPicPr preferRelativeResize="0"/>
          <p:nvPr/>
        </p:nvPicPr>
        <p:blipFill rotWithShape="1">
          <a:blip r:embed="rId3">
            <a:alphaModFix/>
          </a:blip>
          <a:srcRect/>
          <a:stretch/>
        </p:blipFill>
        <p:spPr>
          <a:xfrm>
            <a:off x="6369289" y="3676551"/>
            <a:ext cx="5559358" cy="2200721"/>
          </a:xfrm>
          <a:prstGeom prst="rect">
            <a:avLst/>
          </a:prstGeom>
          <a:noFill/>
          <a:ln>
            <a:noFill/>
          </a:ln>
        </p:spPr>
      </p:pic>
    </p:spTree>
    <p:extLst>
      <p:ext uri="{BB962C8B-B14F-4D97-AF65-F5344CB8AC3E}">
        <p14:creationId xmlns:p14="http://schemas.microsoft.com/office/powerpoint/2010/main" val="38009963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37"/>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Fact Extraction - Entities</a:t>
            </a:r>
            <a:endParaRPr/>
          </a:p>
        </p:txBody>
      </p:sp>
      <p:sp>
        <p:nvSpPr>
          <p:cNvPr id="522" name="Google Shape;522;p37"/>
          <p:cNvSpPr txBox="1">
            <a:spLocks noGrp="1"/>
          </p:cNvSpPr>
          <p:nvPr>
            <p:ph type="body" idx="1"/>
          </p:nvPr>
        </p:nvSpPr>
        <p:spPr>
          <a:xfrm>
            <a:off x="838200" y="1825625"/>
            <a:ext cx="10658400" cy="3813300"/>
          </a:xfrm>
          <a:prstGeom prst="rect">
            <a:avLst/>
          </a:prstGeom>
          <a:noFill/>
          <a:ln>
            <a:noFill/>
          </a:ln>
        </p:spPr>
        <p:txBody>
          <a:bodyPr spcFirstLastPara="1" wrap="square" lIns="91425" tIns="91425" rIns="91425" bIns="91425" anchor="t" anchorCtr="0">
            <a:noAutofit/>
          </a:bodyPr>
          <a:lstStyle/>
          <a:p>
            <a:pPr marL="0" marR="0" lvl="1" indent="0" algn="l" rtl="0">
              <a:lnSpc>
                <a:spcPct val="100000"/>
              </a:lnSpc>
              <a:spcBef>
                <a:spcPts val="0"/>
              </a:spcBef>
              <a:spcAft>
                <a:spcPts val="0"/>
              </a:spcAft>
              <a:buClr>
                <a:srgbClr val="3F3F3F"/>
              </a:buClr>
              <a:buSzPts val="2400"/>
              <a:buFont typeface="Arial"/>
              <a:buNone/>
            </a:pPr>
            <a:r>
              <a:rPr lang="en-IE" b="0" i="0" u="none" strike="noStrike" cap="none">
                <a:solidFill>
                  <a:schemeClr val="dk1"/>
                </a:solidFill>
                <a:latin typeface="Calibri"/>
                <a:ea typeface="Calibri"/>
                <a:cs typeface="Calibri"/>
                <a:sym typeface="Calibri"/>
              </a:rPr>
              <a:t>Named Entity Recognition (NER) systems typically cover small set of entity types</a:t>
            </a:r>
            <a:endParaRPr b="0" i="1" u="none" strike="noStrike" cap="none">
              <a:solidFill>
                <a:schemeClr val="dk1"/>
              </a:solidFill>
              <a:latin typeface="Calibri"/>
              <a:ea typeface="Calibri"/>
              <a:cs typeface="Calibri"/>
              <a:sym typeface="Calibri"/>
            </a:endParaRPr>
          </a:p>
          <a:p>
            <a:pPr marL="0" marR="0" lvl="2" indent="457200" algn="l" rtl="0">
              <a:lnSpc>
                <a:spcPct val="100000"/>
              </a:lnSpc>
              <a:spcBef>
                <a:spcPts val="1800"/>
              </a:spcBef>
              <a:spcAft>
                <a:spcPts val="0"/>
              </a:spcAft>
              <a:buClr>
                <a:srgbClr val="3F3F3F"/>
              </a:buClr>
              <a:buSzPts val="2000"/>
              <a:buFont typeface="Arial"/>
              <a:buNone/>
            </a:pPr>
            <a:r>
              <a:rPr lang="en-IE" u="none" strike="noStrike" cap="none">
                <a:solidFill>
                  <a:schemeClr val="dk1"/>
                </a:solidFill>
              </a:rPr>
              <a:t>PERSON</a:t>
            </a:r>
            <a:r>
              <a:rPr lang="en-IE" i="1" u="none" strike="noStrike" cap="none">
                <a:solidFill>
                  <a:schemeClr val="dk1"/>
                </a:solidFill>
              </a:rPr>
              <a:t>				Donald Trump, Barack Obama, the Queen, …</a:t>
            </a:r>
            <a:endParaRPr/>
          </a:p>
          <a:p>
            <a:pPr marL="0" marR="0" lvl="2" indent="457200" algn="l" rtl="0">
              <a:lnSpc>
                <a:spcPct val="100000"/>
              </a:lnSpc>
              <a:spcBef>
                <a:spcPts val="1800"/>
              </a:spcBef>
              <a:spcAft>
                <a:spcPts val="0"/>
              </a:spcAft>
              <a:buClr>
                <a:srgbClr val="3F3F3F"/>
              </a:buClr>
              <a:buSzPts val="2000"/>
              <a:buFont typeface="Arial"/>
              <a:buNone/>
            </a:pPr>
            <a:r>
              <a:rPr lang="en-IE" u="none" strike="noStrike" cap="none">
                <a:solidFill>
                  <a:schemeClr val="dk1"/>
                </a:solidFill>
              </a:rPr>
              <a:t>ORGANIZATION</a:t>
            </a:r>
            <a:r>
              <a:rPr lang="en-IE" i="1" u="none" strike="noStrike" cap="none">
                <a:solidFill>
                  <a:schemeClr val="dk1"/>
                </a:solidFill>
              </a:rPr>
              <a:t>		NASA, IBM, Dell, Galway City Council, …</a:t>
            </a:r>
            <a:endParaRPr/>
          </a:p>
          <a:p>
            <a:pPr marL="0" marR="0" lvl="2" indent="457200" algn="l" rtl="0">
              <a:lnSpc>
                <a:spcPct val="100000"/>
              </a:lnSpc>
              <a:spcBef>
                <a:spcPts val="1800"/>
              </a:spcBef>
              <a:spcAft>
                <a:spcPts val="0"/>
              </a:spcAft>
              <a:buClr>
                <a:srgbClr val="3F3F3F"/>
              </a:buClr>
              <a:buSzPts val="2000"/>
              <a:buFont typeface="Arial"/>
              <a:buNone/>
            </a:pPr>
            <a:r>
              <a:rPr lang="en-IE" u="none" strike="noStrike" cap="none">
                <a:solidFill>
                  <a:schemeClr val="dk1"/>
                </a:solidFill>
              </a:rPr>
              <a:t>LOCATION</a:t>
            </a:r>
            <a:r>
              <a:rPr lang="en-IE" i="1" u="none" strike="noStrike" cap="none">
                <a:solidFill>
                  <a:schemeClr val="dk1"/>
                </a:solidFill>
              </a:rPr>
              <a:t>			Dublin, Galway, Ireland, Lower Dangan, …</a:t>
            </a:r>
            <a:endParaRPr/>
          </a:p>
          <a:p>
            <a:pPr marL="0" marR="0" lvl="2" indent="457200" algn="l" rtl="0">
              <a:lnSpc>
                <a:spcPct val="100000"/>
              </a:lnSpc>
              <a:spcBef>
                <a:spcPts val="1800"/>
              </a:spcBef>
              <a:spcAft>
                <a:spcPts val="0"/>
              </a:spcAft>
              <a:buClr>
                <a:srgbClr val="3F3F3F"/>
              </a:buClr>
              <a:buSzPts val="2000"/>
              <a:buFont typeface="Arial"/>
              <a:buNone/>
            </a:pPr>
            <a:r>
              <a:rPr lang="en-IE" u="none" strike="noStrike" cap="none">
                <a:solidFill>
                  <a:schemeClr val="dk1"/>
                </a:solidFill>
              </a:rPr>
              <a:t>TIME</a:t>
            </a:r>
            <a:r>
              <a:rPr lang="en-IE" i="1" u="none" strike="noStrike" cap="none">
                <a:solidFill>
                  <a:schemeClr val="dk1"/>
                </a:solidFill>
              </a:rPr>
              <a:t>				12pm, August 20</a:t>
            </a:r>
            <a:r>
              <a:rPr lang="en-IE" i="1" u="none" strike="noStrike" cap="none" baseline="30000">
                <a:solidFill>
                  <a:schemeClr val="dk1"/>
                </a:solidFill>
              </a:rPr>
              <a:t>th</a:t>
            </a:r>
            <a:r>
              <a:rPr lang="en-IE" i="1" u="none" strike="noStrike" cap="none">
                <a:solidFill>
                  <a:schemeClr val="dk1"/>
                </a:solidFill>
              </a:rPr>
              <a:t>, Xmas day, …</a:t>
            </a:r>
            <a:endParaRPr/>
          </a:p>
          <a:p>
            <a:pPr marL="0" marR="0" lvl="1" indent="0" algn="l" rtl="0">
              <a:lnSpc>
                <a:spcPct val="100000"/>
              </a:lnSpc>
              <a:spcBef>
                <a:spcPts val="1200"/>
              </a:spcBef>
              <a:spcAft>
                <a:spcPts val="600"/>
              </a:spcAft>
              <a:buClr>
                <a:srgbClr val="3F3F3F"/>
              </a:buClr>
              <a:buSzPts val="2400"/>
              <a:buFont typeface="Arial"/>
              <a:buNone/>
            </a:pPr>
            <a:endParaRPr sz="2000" b="0" i="1"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071215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38"/>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Fact Extraction - Other Entities</a:t>
            </a:r>
            <a:endParaRPr/>
          </a:p>
        </p:txBody>
      </p:sp>
      <p:sp>
        <p:nvSpPr>
          <p:cNvPr id="528" name="Google Shape;528;p38"/>
          <p:cNvSpPr txBox="1">
            <a:spLocks noGrp="1"/>
          </p:cNvSpPr>
          <p:nvPr>
            <p:ph type="body" idx="1"/>
          </p:nvPr>
        </p:nvSpPr>
        <p:spPr>
          <a:xfrm>
            <a:off x="838200" y="2034275"/>
            <a:ext cx="10515600" cy="3604500"/>
          </a:xfrm>
          <a:prstGeom prst="rect">
            <a:avLst/>
          </a:prstGeom>
          <a:noFill/>
          <a:ln>
            <a:noFill/>
          </a:ln>
        </p:spPr>
        <p:txBody>
          <a:bodyPr spcFirstLastPara="1" wrap="square" lIns="91425" tIns="91425" rIns="91425" bIns="91425" anchor="t" anchorCtr="0">
            <a:noAutofit/>
          </a:bodyPr>
          <a:lstStyle/>
          <a:p>
            <a:pPr marL="457200" marR="0" lvl="1" indent="0" algn="l" rtl="0">
              <a:lnSpc>
                <a:spcPct val="100000"/>
              </a:lnSpc>
              <a:spcBef>
                <a:spcPts val="0"/>
              </a:spcBef>
              <a:spcAft>
                <a:spcPts val="0"/>
              </a:spcAft>
              <a:buClr>
                <a:srgbClr val="3F3F3F"/>
              </a:buClr>
              <a:buSzPts val="2400"/>
              <a:buFont typeface="Arial"/>
              <a:buNone/>
            </a:pPr>
            <a:r>
              <a:rPr lang="en-IE" sz="2000" u="none" strike="noStrike" cap="none">
                <a:solidFill>
                  <a:schemeClr val="dk1"/>
                </a:solidFill>
              </a:rPr>
              <a:t>TECHNOLOGY</a:t>
            </a:r>
            <a:r>
              <a:rPr lang="en-IE" sz="2000" i="1" u="none" strike="noStrike" cap="none">
                <a:solidFill>
                  <a:schemeClr val="dk1"/>
                </a:solidFill>
              </a:rPr>
              <a:t>	</a:t>
            </a:r>
            <a:r>
              <a:rPr lang="en-IE" sz="2000" i="1">
                <a:solidFill>
                  <a:schemeClr val="dk1"/>
                </a:solidFill>
              </a:rPr>
              <a:t>	</a:t>
            </a:r>
            <a:r>
              <a:rPr lang="en-IE" sz="2000" i="1" u="none" strike="noStrike" cap="none">
                <a:solidFill>
                  <a:schemeClr val="dk1"/>
                </a:solidFill>
              </a:rPr>
              <a:t>Java</a:t>
            </a:r>
            <a:endParaRPr sz="2000" i="1">
              <a:solidFill>
                <a:schemeClr val="dk1"/>
              </a:solidFill>
            </a:endParaRPr>
          </a:p>
          <a:p>
            <a:pPr marL="2286000" marR="0" lvl="1" indent="457200" algn="l" rtl="0">
              <a:lnSpc>
                <a:spcPct val="100000"/>
              </a:lnSpc>
              <a:spcBef>
                <a:spcPts val="0"/>
              </a:spcBef>
              <a:spcAft>
                <a:spcPts val="0"/>
              </a:spcAft>
              <a:buClr>
                <a:srgbClr val="3F3F3F"/>
              </a:buClr>
              <a:buSzPts val="2400"/>
              <a:buFont typeface="Arial"/>
              <a:buNone/>
            </a:pPr>
            <a:r>
              <a:rPr lang="en-IE" sz="2000" i="1" u="none" strike="noStrike" cap="none">
                <a:solidFill>
                  <a:schemeClr val="dk1"/>
                </a:solidFill>
              </a:rPr>
              <a:t>Python</a:t>
            </a:r>
            <a:endParaRPr sz="2000" i="1">
              <a:solidFill>
                <a:schemeClr val="dk1"/>
              </a:solidFill>
            </a:endParaRPr>
          </a:p>
          <a:p>
            <a:pPr marL="2286000" marR="0" lvl="1" indent="457200" algn="l" rtl="0">
              <a:lnSpc>
                <a:spcPct val="100000"/>
              </a:lnSpc>
              <a:spcBef>
                <a:spcPts val="0"/>
              </a:spcBef>
              <a:spcAft>
                <a:spcPts val="0"/>
              </a:spcAft>
              <a:buClr>
                <a:srgbClr val="3F3F3F"/>
              </a:buClr>
              <a:buSzPts val="2400"/>
              <a:buFont typeface="Arial"/>
              <a:buNone/>
            </a:pPr>
            <a:r>
              <a:rPr lang="en-IE" sz="2000" i="1" u="none" strike="noStrike" cap="none">
                <a:solidFill>
                  <a:schemeClr val="dk1"/>
                </a:solidFill>
              </a:rPr>
              <a:t>WordPress</a:t>
            </a:r>
            <a:endParaRPr sz="2000" i="1" u="none" strike="noStrike" cap="none">
              <a:solidFill>
                <a:schemeClr val="dk1"/>
              </a:solidFill>
            </a:endParaRPr>
          </a:p>
          <a:p>
            <a:pPr marL="2286000" marR="0" lvl="1" indent="457200" algn="l" rtl="0">
              <a:lnSpc>
                <a:spcPct val="100000"/>
              </a:lnSpc>
              <a:spcBef>
                <a:spcPts val="0"/>
              </a:spcBef>
              <a:spcAft>
                <a:spcPts val="0"/>
              </a:spcAft>
              <a:buClr>
                <a:srgbClr val="3F3F3F"/>
              </a:buClr>
              <a:buSzPts val="2400"/>
              <a:buFont typeface="Arial"/>
              <a:buNone/>
            </a:pPr>
            <a:r>
              <a:rPr lang="en-IE" sz="2000" i="1">
                <a:solidFill>
                  <a:schemeClr val="dk1"/>
                </a:solidFill>
              </a:rPr>
              <a:t>...</a:t>
            </a:r>
            <a:endParaRPr sz="2000" i="1">
              <a:solidFill>
                <a:schemeClr val="dk1"/>
              </a:solidFill>
            </a:endParaRPr>
          </a:p>
          <a:p>
            <a:pPr marL="2286000" marR="0" lvl="1" indent="457200" algn="l" rtl="0">
              <a:lnSpc>
                <a:spcPct val="100000"/>
              </a:lnSpc>
              <a:spcBef>
                <a:spcPts val="0"/>
              </a:spcBef>
              <a:spcAft>
                <a:spcPts val="0"/>
              </a:spcAft>
              <a:buClr>
                <a:srgbClr val="3F3F3F"/>
              </a:buClr>
              <a:buSzPts val="2400"/>
              <a:buFont typeface="Arial"/>
              <a:buNone/>
            </a:pPr>
            <a:endParaRPr sz="2000" i="1">
              <a:solidFill>
                <a:schemeClr val="dk1"/>
              </a:solidFill>
            </a:endParaRPr>
          </a:p>
          <a:p>
            <a:pPr marL="457200" marR="0" lvl="1" indent="0" algn="l" rtl="0">
              <a:lnSpc>
                <a:spcPct val="100000"/>
              </a:lnSpc>
              <a:spcBef>
                <a:spcPts val="0"/>
              </a:spcBef>
              <a:spcAft>
                <a:spcPts val="0"/>
              </a:spcAft>
              <a:buClr>
                <a:srgbClr val="3F3F3F"/>
              </a:buClr>
              <a:buSzPts val="2400"/>
              <a:buFont typeface="Arial"/>
              <a:buNone/>
            </a:pPr>
            <a:r>
              <a:rPr lang="en-IE" sz="2000" u="none" strike="noStrike" cap="none">
                <a:solidFill>
                  <a:schemeClr val="dk1"/>
                </a:solidFill>
              </a:rPr>
              <a:t>PRODUCT </a:t>
            </a:r>
            <a:r>
              <a:rPr lang="en-IE" sz="2000" i="1" u="none" strike="noStrike" cap="none">
                <a:solidFill>
                  <a:schemeClr val="dk1"/>
                </a:solidFill>
              </a:rPr>
              <a:t>			iPhone </a:t>
            </a:r>
            <a:endParaRPr sz="2000" i="1" u="none" strike="noStrike" cap="none">
              <a:solidFill>
                <a:schemeClr val="dk1"/>
              </a:solidFill>
            </a:endParaRPr>
          </a:p>
          <a:p>
            <a:pPr marL="457200" marR="0" lvl="1" indent="0" algn="l" rtl="0">
              <a:lnSpc>
                <a:spcPct val="100000"/>
              </a:lnSpc>
              <a:spcBef>
                <a:spcPts val="0"/>
              </a:spcBef>
              <a:spcAft>
                <a:spcPts val="0"/>
              </a:spcAft>
              <a:buClr>
                <a:srgbClr val="3F3F3F"/>
              </a:buClr>
              <a:buSzPts val="2400"/>
              <a:buFont typeface="Arial"/>
              <a:buNone/>
            </a:pPr>
            <a:r>
              <a:rPr lang="en-IE" sz="2000" i="1" u="none" strike="noStrike" cap="none">
                <a:solidFill>
                  <a:schemeClr val="dk1"/>
                </a:solidFill>
              </a:rPr>
              <a:t>					Samsung Galaxy S9</a:t>
            </a:r>
            <a:endParaRPr sz="2000" i="1">
              <a:solidFill>
                <a:schemeClr val="dk1"/>
              </a:solidFill>
            </a:endParaRPr>
          </a:p>
          <a:p>
            <a:pPr marL="1828800" marR="0" lvl="1" indent="457200" algn="l" rtl="0">
              <a:lnSpc>
                <a:spcPct val="100000"/>
              </a:lnSpc>
              <a:spcBef>
                <a:spcPts val="0"/>
              </a:spcBef>
              <a:spcAft>
                <a:spcPts val="0"/>
              </a:spcAft>
              <a:buClr>
                <a:srgbClr val="3F3F3F"/>
              </a:buClr>
              <a:buSzPts val="2400"/>
              <a:buFont typeface="Arial"/>
              <a:buNone/>
            </a:pPr>
            <a:r>
              <a:rPr lang="en-IE" sz="2000" i="1" u="none" strike="noStrike" cap="none">
                <a:solidFill>
                  <a:schemeClr val="dk1"/>
                </a:solidFill>
              </a:rPr>
              <a:t>	Dell XPS 15‎</a:t>
            </a:r>
            <a:endParaRPr sz="2000" i="1" u="none" strike="noStrike" cap="none">
              <a:solidFill>
                <a:schemeClr val="dk1"/>
              </a:solidFill>
            </a:endParaRPr>
          </a:p>
          <a:p>
            <a:pPr marL="1828800" marR="0" lvl="1" indent="457200" algn="l" rtl="0">
              <a:lnSpc>
                <a:spcPct val="100000"/>
              </a:lnSpc>
              <a:spcBef>
                <a:spcPts val="0"/>
              </a:spcBef>
              <a:spcAft>
                <a:spcPts val="0"/>
              </a:spcAft>
              <a:buClr>
                <a:srgbClr val="3F3F3F"/>
              </a:buClr>
              <a:buSzPts val="2400"/>
              <a:buFont typeface="Arial"/>
              <a:buNone/>
            </a:pPr>
            <a:r>
              <a:rPr lang="en-IE" sz="2000" i="1">
                <a:solidFill>
                  <a:schemeClr val="dk1"/>
                </a:solidFill>
              </a:rPr>
              <a:t>	...</a:t>
            </a:r>
            <a:endParaRPr sz="2000" i="1">
              <a:solidFill>
                <a:schemeClr val="dk1"/>
              </a:solidFill>
            </a:endParaRPr>
          </a:p>
          <a:p>
            <a:pPr marL="1828800" marR="0" lvl="1" indent="457200" algn="l" rtl="0">
              <a:lnSpc>
                <a:spcPct val="100000"/>
              </a:lnSpc>
              <a:spcBef>
                <a:spcPts val="0"/>
              </a:spcBef>
              <a:spcAft>
                <a:spcPts val="0"/>
              </a:spcAft>
              <a:buClr>
                <a:srgbClr val="3F3F3F"/>
              </a:buClr>
              <a:buSzPts val="2400"/>
              <a:buFont typeface="Arial"/>
              <a:buNone/>
            </a:pPr>
            <a:endParaRPr sz="2000" i="1">
              <a:solidFill>
                <a:schemeClr val="dk1"/>
              </a:solidFill>
            </a:endParaRPr>
          </a:p>
          <a:p>
            <a:pPr marL="457200" marR="0" lvl="1" indent="0" algn="l" rtl="0">
              <a:lnSpc>
                <a:spcPct val="100000"/>
              </a:lnSpc>
              <a:spcBef>
                <a:spcPts val="0"/>
              </a:spcBef>
              <a:spcAft>
                <a:spcPts val="0"/>
              </a:spcAft>
              <a:buClr>
                <a:srgbClr val="3F3F3F"/>
              </a:buClr>
              <a:buSzPts val="2400"/>
              <a:buFont typeface="Arial"/>
              <a:buNone/>
            </a:pPr>
            <a:endParaRPr/>
          </a:p>
        </p:txBody>
      </p:sp>
    </p:spTree>
    <p:extLst>
      <p:ext uri="{BB962C8B-B14F-4D97-AF65-F5344CB8AC3E}">
        <p14:creationId xmlns:p14="http://schemas.microsoft.com/office/powerpoint/2010/main" val="37321124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3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Fact Extraction - Relations</a:t>
            </a:r>
            <a:endParaRPr/>
          </a:p>
        </p:txBody>
      </p:sp>
      <p:sp>
        <p:nvSpPr>
          <p:cNvPr id="534" name="Google Shape;534;p39"/>
          <p:cNvSpPr txBox="1">
            <a:spLocks noGrp="1"/>
          </p:cNvSpPr>
          <p:nvPr>
            <p:ph type="body" idx="1"/>
          </p:nvPr>
        </p:nvSpPr>
        <p:spPr>
          <a:xfrm>
            <a:off x="838200" y="1825625"/>
            <a:ext cx="10515600" cy="3907500"/>
          </a:xfrm>
          <a:prstGeom prst="rect">
            <a:avLst/>
          </a:prstGeom>
          <a:noFill/>
          <a:ln>
            <a:noFill/>
          </a:ln>
        </p:spPr>
        <p:txBody>
          <a:bodyPr spcFirstLastPara="1" wrap="square" lIns="91425" tIns="91425" rIns="91425" bIns="91425" anchor="t" anchorCtr="0">
            <a:noAutofit/>
          </a:bodyPr>
          <a:lstStyle/>
          <a:p>
            <a:pPr marL="0" marR="0" lvl="1" indent="0" algn="l" rtl="0">
              <a:lnSpc>
                <a:spcPct val="100000"/>
              </a:lnSpc>
              <a:spcBef>
                <a:spcPts val="0"/>
              </a:spcBef>
              <a:spcAft>
                <a:spcPts val="0"/>
              </a:spcAft>
              <a:buClr>
                <a:srgbClr val="3F3F3F"/>
              </a:buClr>
              <a:buSzPts val="2400"/>
              <a:buFont typeface="Arial"/>
              <a:buNone/>
            </a:pPr>
            <a:r>
              <a:rPr lang="en-IE" sz="2800" b="0" i="0" u="none" strike="noStrike" cap="none">
                <a:solidFill>
                  <a:srgbClr val="000000"/>
                </a:solidFill>
                <a:latin typeface="Calibri"/>
                <a:ea typeface="Calibri"/>
                <a:cs typeface="Calibri"/>
                <a:sym typeface="Calibri"/>
              </a:rPr>
              <a:t>We can also identify and extract relations between entities</a:t>
            </a:r>
            <a:endParaRPr sz="2800" b="0" i="0" u="none" strike="noStrike" cap="none">
              <a:solidFill>
                <a:srgbClr val="000000"/>
              </a:solidFill>
              <a:latin typeface="Calibri"/>
              <a:ea typeface="Calibri"/>
              <a:cs typeface="Calibri"/>
              <a:sym typeface="Calibri"/>
            </a:endParaRPr>
          </a:p>
          <a:p>
            <a:pPr marL="457200" marR="0" lvl="2" indent="0" algn="l" rtl="0">
              <a:lnSpc>
                <a:spcPct val="100000"/>
              </a:lnSpc>
              <a:spcBef>
                <a:spcPts val="1800"/>
              </a:spcBef>
              <a:spcAft>
                <a:spcPts val="0"/>
              </a:spcAft>
              <a:buClr>
                <a:srgbClr val="3F3F3F"/>
              </a:buClr>
              <a:buSzPts val="2000"/>
              <a:buFont typeface="Arial"/>
              <a:buNone/>
            </a:pPr>
            <a:r>
              <a:rPr lang="en-IE" sz="2400" b="0" i="1" u="none" strike="noStrike" cap="none">
                <a:solidFill>
                  <a:srgbClr val="000000"/>
                </a:solidFill>
                <a:latin typeface="Calibri"/>
                <a:ea typeface="Calibri"/>
                <a:cs typeface="Calibri"/>
                <a:sym typeface="Calibri"/>
              </a:rPr>
              <a:t>“In March 2014, Facebook CEO Mark Zuckerberg agreed to acquire Oculus VR for US$2.3 billion in cash and stock.” </a:t>
            </a:r>
            <a:r>
              <a:rPr lang="en-IE" sz="2400" b="0" i="0" u="none" strike="noStrike" cap="none">
                <a:solidFill>
                  <a:srgbClr val="000000"/>
                </a:solidFill>
                <a:latin typeface="Calibri"/>
                <a:ea typeface="Calibri"/>
                <a:cs typeface="Calibri"/>
                <a:sym typeface="Calibri"/>
              </a:rPr>
              <a:t>– Wikipedia</a:t>
            </a:r>
            <a:endParaRPr sz="2400">
              <a:solidFill>
                <a:srgbClr val="000000"/>
              </a:solidFill>
            </a:endParaRPr>
          </a:p>
          <a:p>
            <a:pPr marL="457200" marR="0" lvl="2" indent="0" algn="l" rtl="0">
              <a:lnSpc>
                <a:spcPct val="100000"/>
              </a:lnSpc>
              <a:spcBef>
                <a:spcPts val="1800"/>
              </a:spcBef>
              <a:spcAft>
                <a:spcPts val="0"/>
              </a:spcAft>
              <a:buClr>
                <a:srgbClr val="3F3F3F"/>
              </a:buClr>
              <a:buSzPts val="2000"/>
              <a:buFont typeface="Arial"/>
              <a:buNone/>
            </a:pPr>
            <a:r>
              <a:rPr lang="en-IE" sz="2400" b="0" u="none" strike="noStrike" cap="none">
                <a:solidFill>
                  <a:srgbClr val="000000"/>
                </a:solidFill>
                <a:latin typeface="Calibri"/>
                <a:ea typeface="Calibri"/>
                <a:cs typeface="Calibri"/>
                <a:sym typeface="Calibri"/>
              </a:rPr>
              <a:t>ACQUISITION (</a:t>
            </a:r>
            <a:r>
              <a:rPr lang="en-IE" sz="2400">
                <a:solidFill>
                  <a:srgbClr val="000000"/>
                </a:solidFill>
              </a:rPr>
              <a:t>ORG</a:t>
            </a:r>
            <a:r>
              <a:rPr lang="en-IE" sz="2400" b="0" u="none" strike="noStrike" cap="none">
                <a:solidFill>
                  <a:srgbClr val="000000"/>
                </a:solidFill>
                <a:latin typeface="Calibri"/>
                <a:ea typeface="Calibri"/>
                <a:cs typeface="Calibri"/>
                <a:sym typeface="Calibri"/>
              </a:rPr>
              <a:t> </a:t>
            </a:r>
            <a:r>
              <a:rPr lang="en-IE" sz="2400" b="0" i="1" u="none" strike="noStrike" cap="none">
                <a:solidFill>
                  <a:srgbClr val="000000"/>
                </a:solidFill>
                <a:latin typeface="Calibri"/>
                <a:ea typeface="Calibri"/>
                <a:cs typeface="Calibri"/>
                <a:sym typeface="Calibri"/>
              </a:rPr>
              <a:t>Facebook</a:t>
            </a:r>
            <a:r>
              <a:rPr lang="en-IE" sz="2400" b="0" u="none" strike="noStrike" cap="none">
                <a:solidFill>
                  <a:srgbClr val="000000"/>
                </a:solidFill>
                <a:latin typeface="Calibri"/>
                <a:ea typeface="Calibri"/>
                <a:cs typeface="Calibri"/>
                <a:sym typeface="Calibri"/>
              </a:rPr>
              <a:t>, </a:t>
            </a:r>
            <a:r>
              <a:rPr lang="en-IE" sz="2400">
                <a:solidFill>
                  <a:srgbClr val="000000"/>
                </a:solidFill>
              </a:rPr>
              <a:t>ORG </a:t>
            </a:r>
            <a:r>
              <a:rPr lang="en-IE" sz="2400" b="0" i="1" u="none" strike="noStrike" cap="none">
                <a:solidFill>
                  <a:srgbClr val="000000"/>
                </a:solidFill>
                <a:latin typeface="Calibri"/>
                <a:ea typeface="Calibri"/>
                <a:cs typeface="Calibri"/>
                <a:sym typeface="Calibri"/>
              </a:rPr>
              <a:t>Oculus VR</a:t>
            </a:r>
            <a:r>
              <a:rPr lang="en-IE" sz="2400" b="0" u="none" strike="noStrike" cap="none">
                <a:solidFill>
                  <a:srgbClr val="000000"/>
                </a:solidFill>
                <a:latin typeface="Calibri"/>
                <a:ea typeface="Calibri"/>
                <a:cs typeface="Calibri"/>
                <a:sym typeface="Calibri"/>
              </a:rPr>
              <a:t>, TIME </a:t>
            </a:r>
            <a:r>
              <a:rPr lang="en-IE" sz="2400" b="0" i="1" u="none" strike="noStrike" cap="none">
                <a:solidFill>
                  <a:srgbClr val="000000"/>
                </a:solidFill>
                <a:latin typeface="Calibri"/>
                <a:ea typeface="Calibri"/>
                <a:cs typeface="Calibri"/>
                <a:sym typeface="Calibri"/>
              </a:rPr>
              <a:t>2014</a:t>
            </a:r>
            <a:r>
              <a:rPr lang="en-IE" sz="2400" b="0" u="none" strike="noStrike" cap="none">
                <a:solidFill>
                  <a:srgbClr val="000000"/>
                </a:solidFill>
                <a:latin typeface="Calibri"/>
                <a:ea typeface="Calibri"/>
                <a:cs typeface="Calibri"/>
                <a:sym typeface="Calibri"/>
              </a:rPr>
              <a:t>) </a:t>
            </a:r>
            <a:endParaRPr sz="2400">
              <a:solidFill>
                <a:srgbClr val="000000"/>
              </a:solidFill>
            </a:endParaRPr>
          </a:p>
          <a:p>
            <a:pPr marL="914400" marR="0" lvl="2" indent="0" algn="l" rtl="0">
              <a:lnSpc>
                <a:spcPct val="100000"/>
              </a:lnSpc>
              <a:spcBef>
                <a:spcPts val="1200"/>
              </a:spcBef>
              <a:spcAft>
                <a:spcPts val="0"/>
              </a:spcAft>
              <a:buClr>
                <a:srgbClr val="3F3F3F"/>
              </a:buClr>
              <a:buSzPts val="2000"/>
              <a:buFont typeface="Arial"/>
              <a:buNone/>
            </a:pPr>
            <a:endParaRPr sz="2400" b="0" i="0" u="none" strike="noStrike" cap="none">
              <a:solidFill>
                <a:srgbClr val="3F3F3F"/>
              </a:solidFill>
              <a:latin typeface="Calibri"/>
              <a:ea typeface="Calibri"/>
              <a:cs typeface="Calibri"/>
              <a:sym typeface="Calibri"/>
            </a:endParaRPr>
          </a:p>
          <a:p>
            <a:pPr marL="457200" marR="0" lvl="2" indent="0" algn="l" rtl="0">
              <a:lnSpc>
                <a:spcPct val="100000"/>
              </a:lnSpc>
              <a:spcBef>
                <a:spcPts val="600"/>
              </a:spcBef>
              <a:spcAft>
                <a:spcPts val="0"/>
              </a:spcAft>
              <a:buClr>
                <a:srgbClr val="3F3F3F"/>
              </a:buClr>
              <a:buSzPts val="2000"/>
              <a:buFont typeface="Arial"/>
              <a:buNone/>
            </a:pPr>
            <a:endParaRPr sz="2000" b="0" i="1" u="none" strike="noStrike" cap="none">
              <a:solidFill>
                <a:schemeClr val="dk1"/>
              </a:solidFill>
              <a:latin typeface="Calibri"/>
              <a:ea typeface="Calibri"/>
              <a:cs typeface="Calibri"/>
              <a:sym typeface="Calibri"/>
            </a:endParaRPr>
          </a:p>
          <a:p>
            <a:pPr marL="381000" marR="0" lvl="1" indent="0" algn="l" rtl="0">
              <a:lnSpc>
                <a:spcPct val="100000"/>
              </a:lnSpc>
              <a:spcBef>
                <a:spcPts val="600"/>
              </a:spcBef>
              <a:spcAft>
                <a:spcPts val="600"/>
              </a:spcAft>
              <a:buClr>
                <a:srgbClr val="3F3F3F"/>
              </a:buClr>
              <a:buSzPts val="2400"/>
              <a:buFont typeface="Arial"/>
              <a:buNone/>
            </a:pPr>
            <a:endParaRPr sz="2000" b="0" i="1"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300472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71"/>
          <p:cNvSpPr txBox="1">
            <a:spLocks noGrp="1"/>
          </p:cNvSpPr>
          <p:nvPr>
            <p:ph type="title"/>
          </p:nvPr>
        </p:nvSpPr>
        <p:spPr>
          <a:xfrm>
            <a:off x="838200" y="365125"/>
            <a:ext cx="10515600" cy="132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E"/>
              <a:t>Sentiment Analysis</a:t>
            </a:r>
            <a:endParaRPr/>
          </a:p>
        </p:txBody>
      </p:sp>
      <p:pic>
        <p:nvPicPr>
          <p:cNvPr id="762" name="Google Shape;762;p71"/>
          <p:cNvPicPr preferRelativeResize="0"/>
          <p:nvPr/>
        </p:nvPicPr>
        <p:blipFill>
          <a:blip r:embed="rId3">
            <a:alphaModFix/>
          </a:blip>
          <a:stretch>
            <a:fillRect/>
          </a:stretch>
        </p:blipFill>
        <p:spPr>
          <a:xfrm>
            <a:off x="6096000" y="257350"/>
            <a:ext cx="5823525" cy="5527417"/>
          </a:xfrm>
          <a:prstGeom prst="rect">
            <a:avLst/>
          </a:prstGeom>
          <a:noFill/>
          <a:ln>
            <a:noFill/>
          </a:ln>
        </p:spPr>
      </p:pic>
      <p:sp>
        <p:nvSpPr>
          <p:cNvPr id="763" name="Google Shape;763;p71"/>
          <p:cNvSpPr txBox="1"/>
          <p:nvPr/>
        </p:nvSpPr>
        <p:spPr>
          <a:xfrm>
            <a:off x="5301450" y="6118250"/>
            <a:ext cx="68169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E" sz="1100" u="sng">
                <a:solidFill>
                  <a:schemeClr val="hlink"/>
                </a:solidFill>
                <a:hlinkClick r:id="rId4"/>
              </a:rPr>
              <a:t>https://www.pantechsolutions.net/twitter-sentiment-analysis-using-machine-learning-algorithms-on-python</a:t>
            </a:r>
            <a:r>
              <a:rPr lang="en-IE" sz="1100"/>
              <a:t> </a:t>
            </a:r>
            <a:endParaRPr sz="1100"/>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40"/>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Overview</a:t>
            </a:r>
            <a:endParaRPr/>
          </a:p>
        </p:txBody>
      </p:sp>
      <p:sp>
        <p:nvSpPr>
          <p:cNvPr id="540" name="Google Shape;540;p40"/>
          <p:cNvSpPr txBox="1">
            <a:spLocks noGrp="1"/>
          </p:cNvSpPr>
          <p:nvPr>
            <p:ph type="body" idx="1"/>
          </p:nvPr>
        </p:nvSpPr>
        <p:spPr>
          <a:xfrm>
            <a:off x="838200" y="1541125"/>
            <a:ext cx="10515600" cy="4097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3F3F3F"/>
              </a:buClr>
              <a:buSzPts val="2800"/>
              <a:buFont typeface="Arial"/>
              <a:buNone/>
            </a:pPr>
            <a:r>
              <a:rPr lang="en-IE" sz="2400"/>
              <a:t>Information Extraction (IE)</a:t>
            </a:r>
            <a:endParaRPr sz="2400"/>
          </a:p>
          <a:p>
            <a:pPr marL="0" lvl="0" indent="0" algn="l" rtl="0">
              <a:lnSpc>
                <a:spcPct val="100000"/>
              </a:lnSpc>
              <a:spcBef>
                <a:spcPts val="1000"/>
              </a:spcBef>
              <a:spcAft>
                <a:spcPts val="0"/>
              </a:spcAft>
              <a:buClr>
                <a:srgbClr val="3F3F3F"/>
              </a:buClr>
              <a:buSzPts val="2800"/>
              <a:buFont typeface="Arial"/>
              <a:buNone/>
            </a:pPr>
            <a:r>
              <a:rPr lang="en-IE" sz="2400" b="1"/>
              <a:t>IE Approaches </a:t>
            </a:r>
            <a:endParaRPr sz="2400" b="1"/>
          </a:p>
          <a:p>
            <a:pPr marL="0" lvl="0" indent="0" algn="l" rtl="0">
              <a:lnSpc>
                <a:spcPct val="100000"/>
              </a:lnSpc>
              <a:spcBef>
                <a:spcPts val="1000"/>
              </a:spcBef>
              <a:spcAft>
                <a:spcPts val="0"/>
              </a:spcAft>
              <a:buClr>
                <a:srgbClr val="3F3F3F"/>
              </a:buClr>
              <a:buSzPts val="2800"/>
              <a:buFont typeface="Arial"/>
              <a:buNone/>
            </a:pPr>
            <a:r>
              <a:rPr lang="en-IE" sz="2400"/>
              <a:t>Named Entity Recognition and Entity Linking</a:t>
            </a:r>
            <a:endParaRPr sz="2400"/>
          </a:p>
          <a:p>
            <a:pPr marL="0" lvl="0" indent="0" algn="l" rtl="0">
              <a:lnSpc>
                <a:spcPct val="100000"/>
              </a:lnSpc>
              <a:spcBef>
                <a:spcPts val="1000"/>
              </a:spcBef>
              <a:spcAft>
                <a:spcPts val="0"/>
              </a:spcAft>
              <a:buClr>
                <a:srgbClr val="3F3F3F"/>
              </a:buClr>
              <a:buSzPts val="2800"/>
              <a:buFont typeface="Arial"/>
              <a:buNone/>
            </a:pPr>
            <a:r>
              <a:rPr lang="en-IE" sz="2400"/>
              <a:t>Relation Extraction</a:t>
            </a:r>
            <a:endParaRPr sz="2400"/>
          </a:p>
          <a:p>
            <a:pPr marL="0" lvl="0" indent="0" algn="l" rtl="0">
              <a:lnSpc>
                <a:spcPct val="100000"/>
              </a:lnSpc>
              <a:spcBef>
                <a:spcPts val="1000"/>
              </a:spcBef>
              <a:spcAft>
                <a:spcPts val="0"/>
              </a:spcAft>
              <a:buClr>
                <a:srgbClr val="3F3F3F"/>
              </a:buClr>
              <a:buSzPts val="2800"/>
              <a:buFont typeface="Arial"/>
              <a:buNone/>
            </a:pPr>
            <a:r>
              <a:rPr lang="en-IE" sz="2400"/>
              <a:t>Evaluation of IE </a:t>
            </a:r>
            <a:endParaRPr sz="2400"/>
          </a:p>
          <a:p>
            <a:pPr marL="0" lvl="0" indent="0" algn="l" rtl="0">
              <a:lnSpc>
                <a:spcPct val="100000"/>
              </a:lnSpc>
              <a:spcBef>
                <a:spcPts val="1000"/>
              </a:spcBef>
              <a:spcAft>
                <a:spcPts val="1000"/>
              </a:spcAft>
              <a:buClr>
                <a:srgbClr val="3F3F3F"/>
              </a:buClr>
              <a:buSzPts val="2800"/>
              <a:buFont typeface="Arial"/>
              <a:buNone/>
            </a:pPr>
            <a:endParaRPr sz="2400"/>
          </a:p>
        </p:txBody>
      </p:sp>
    </p:spTree>
    <p:extLst>
      <p:ext uri="{BB962C8B-B14F-4D97-AF65-F5344CB8AC3E}">
        <p14:creationId xmlns:p14="http://schemas.microsoft.com/office/powerpoint/2010/main" val="6693549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41"/>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Information Extraction Approaches</a:t>
            </a:r>
            <a:endParaRPr/>
          </a:p>
        </p:txBody>
      </p:sp>
      <p:sp>
        <p:nvSpPr>
          <p:cNvPr id="546" name="Google Shape;546;p41"/>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Lexical lookup</a:t>
            </a:r>
            <a:endParaRPr/>
          </a:p>
          <a:p>
            <a:pPr marL="533400" marR="0" lvl="1" indent="0" algn="l" rtl="0">
              <a:lnSpc>
                <a:spcPct val="100000"/>
              </a:lnSpc>
              <a:spcBef>
                <a:spcPts val="600"/>
              </a:spcBef>
              <a:spcAft>
                <a:spcPts val="0"/>
              </a:spcAft>
              <a:buClr>
                <a:srgbClr val="3F3F3F"/>
              </a:buClr>
              <a:buSzPts val="2400"/>
              <a:buFont typeface="Arial"/>
              <a:buNone/>
            </a:pPr>
            <a:r>
              <a:rPr lang="en-IE" sz="2000" b="0" i="0" u="none" strike="noStrike" cap="none">
                <a:solidFill>
                  <a:srgbClr val="3F3F3F"/>
                </a:solidFill>
                <a:latin typeface="Calibri"/>
                <a:ea typeface="Calibri"/>
                <a:cs typeface="Calibri"/>
                <a:sym typeface="Calibri"/>
              </a:rPr>
              <a:t>Match text with </a:t>
            </a:r>
            <a:r>
              <a:rPr lang="en-IE" sz="2000" b="1" i="0" u="none" strike="noStrike" cap="none">
                <a:solidFill>
                  <a:srgbClr val="3F3F3F"/>
                </a:solidFill>
                <a:latin typeface="Calibri"/>
                <a:ea typeface="Calibri"/>
                <a:cs typeface="Calibri"/>
                <a:sym typeface="Calibri"/>
              </a:rPr>
              <a:t>manually defined lists (Gazetteers) </a:t>
            </a:r>
            <a:r>
              <a:rPr lang="en-IE" sz="2000" b="0" i="0" u="none" strike="noStrike" cap="none">
                <a:solidFill>
                  <a:srgbClr val="3F3F3F"/>
                </a:solidFill>
                <a:latin typeface="Calibri"/>
                <a:ea typeface="Calibri"/>
                <a:cs typeface="Calibri"/>
                <a:sym typeface="Calibri"/>
              </a:rPr>
              <a:t>of common lexical variants for entities</a:t>
            </a:r>
            <a:endParaRPr sz="2000" b="0" i="1" u="none" strike="noStrike" cap="none">
              <a:solidFill>
                <a:srgbClr val="3F3F3F"/>
              </a:solidFill>
              <a:latin typeface="Calibri"/>
              <a:ea typeface="Calibri"/>
              <a:cs typeface="Calibri"/>
              <a:sym typeface="Calibri"/>
            </a:endParaRPr>
          </a:p>
          <a:p>
            <a:pPr marL="0" marR="0" lvl="0" indent="0" algn="l" rtl="0">
              <a:lnSpc>
                <a:spcPct val="100000"/>
              </a:lnSpc>
              <a:spcBef>
                <a:spcPts val="60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Rules</a:t>
            </a:r>
            <a:endParaRPr/>
          </a:p>
          <a:p>
            <a:pPr marL="533400" marR="0" lvl="1" indent="0" algn="l" rtl="0">
              <a:lnSpc>
                <a:spcPct val="100000"/>
              </a:lnSpc>
              <a:spcBef>
                <a:spcPts val="600"/>
              </a:spcBef>
              <a:spcAft>
                <a:spcPts val="0"/>
              </a:spcAft>
              <a:buClr>
                <a:srgbClr val="3F3F3F"/>
              </a:buClr>
              <a:buSzPts val="2400"/>
              <a:buFont typeface="Arial"/>
              <a:buNone/>
            </a:pPr>
            <a:r>
              <a:rPr lang="en-IE" sz="2000" b="0" i="0" u="none" strike="noStrike" cap="none">
                <a:solidFill>
                  <a:srgbClr val="3F3F3F"/>
                </a:solidFill>
                <a:latin typeface="Calibri"/>
                <a:ea typeface="Calibri"/>
                <a:cs typeface="Calibri"/>
                <a:sym typeface="Calibri"/>
              </a:rPr>
              <a:t>Match text with </a:t>
            </a:r>
            <a:r>
              <a:rPr lang="en-IE" sz="2000" b="1" i="0" u="none" strike="noStrike" cap="none">
                <a:solidFill>
                  <a:srgbClr val="3F3F3F"/>
                </a:solidFill>
                <a:latin typeface="Calibri"/>
                <a:ea typeface="Calibri"/>
                <a:cs typeface="Calibri"/>
                <a:sym typeface="Calibri"/>
              </a:rPr>
              <a:t>manually defined extraction patterns </a:t>
            </a:r>
            <a:r>
              <a:rPr lang="en-IE" sz="2000" b="0" i="0" u="none" strike="noStrike" cap="none">
                <a:solidFill>
                  <a:srgbClr val="3F3F3F"/>
                </a:solidFill>
                <a:latin typeface="Calibri"/>
                <a:ea typeface="Calibri"/>
                <a:cs typeface="Calibri"/>
                <a:sym typeface="Calibri"/>
              </a:rPr>
              <a:t>for identifying entities/relations</a:t>
            </a:r>
            <a:endParaRPr/>
          </a:p>
          <a:p>
            <a:pPr marL="0" marR="0" lvl="0" indent="0" algn="l" rtl="0">
              <a:lnSpc>
                <a:spcPct val="100000"/>
              </a:lnSpc>
              <a:spcBef>
                <a:spcPts val="60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Machine learning</a:t>
            </a:r>
            <a:endParaRPr/>
          </a:p>
          <a:p>
            <a:pPr marL="533400" marR="0" lvl="1" indent="0" algn="l" rtl="0">
              <a:lnSpc>
                <a:spcPct val="100000"/>
              </a:lnSpc>
              <a:spcBef>
                <a:spcPts val="600"/>
              </a:spcBef>
              <a:spcAft>
                <a:spcPts val="600"/>
              </a:spcAft>
              <a:buClr>
                <a:srgbClr val="3F3F3F"/>
              </a:buClr>
              <a:buSzPts val="2400"/>
              <a:buFont typeface="Arial"/>
              <a:buNone/>
            </a:pPr>
            <a:r>
              <a:rPr lang="en-IE" sz="2000" b="1" i="0" u="none" strike="noStrike" cap="none">
                <a:solidFill>
                  <a:srgbClr val="3F3F3F"/>
                </a:solidFill>
                <a:latin typeface="Calibri"/>
                <a:ea typeface="Calibri"/>
                <a:cs typeface="Calibri"/>
                <a:sym typeface="Calibri"/>
              </a:rPr>
              <a:t>Supervised, semi-supervised, or unsupervised learning </a:t>
            </a:r>
            <a:r>
              <a:rPr lang="en-IE" sz="2000" b="0" i="0" u="none" strike="noStrike" cap="none">
                <a:solidFill>
                  <a:srgbClr val="3F3F3F"/>
                </a:solidFill>
                <a:latin typeface="Calibri"/>
                <a:ea typeface="Calibri"/>
                <a:cs typeface="Calibri"/>
                <a:sym typeface="Calibri"/>
              </a:rPr>
              <a:t>of patterns and lexical variants</a:t>
            </a:r>
            <a:endParaRPr/>
          </a:p>
        </p:txBody>
      </p:sp>
      <p:sp>
        <p:nvSpPr>
          <p:cNvPr id="547" name="Google Shape;547;p41"/>
          <p:cNvSpPr/>
          <p:nvPr/>
        </p:nvSpPr>
        <p:spPr>
          <a:xfrm>
            <a:off x="9340925" y="5477150"/>
            <a:ext cx="27279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IE" sz="2000" b="1" i="0" u="none" strike="noStrike" cap="none">
                <a:solidFill>
                  <a:srgbClr val="000000"/>
                </a:solidFill>
                <a:latin typeface="Calibri"/>
                <a:ea typeface="Calibri"/>
                <a:cs typeface="Calibri"/>
                <a:sym typeface="Calibri"/>
              </a:rPr>
              <a:t>Jurafsky &amp; Martin Ch17</a:t>
            </a:r>
            <a:endParaRPr sz="20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0614888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42"/>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Lexical Lookup - Gazetteer</a:t>
            </a:r>
            <a:endParaRPr/>
          </a:p>
        </p:txBody>
      </p:sp>
      <p:sp>
        <p:nvSpPr>
          <p:cNvPr id="553" name="Google Shape;553;p42"/>
          <p:cNvSpPr txBox="1">
            <a:spLocks noGrp="1"/>
          </p:cNvSpPr>
          <p:nvPr>
            <p:ph type="body" idx="1"/>
          </p:nvPr>
        </p:nvSpPr>
        <p:spPr>
          <a:xfrm>
            <a:off x="838199" y="1825625"/>
            <a:ext cx="53799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60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List of lexical variants for an entity (India, Ireland) or entity type (LOCATION)</a:t>
            </a:r>
            <a:endParaRPr sz="2000" b="0" i="0" u="none" strike="noStrike" cap="none">
              <a:solidFill>
                <a:srgbClr val="3F3F3F"/>
              </a:solidFill>
              <a:latin typeface="Calibri"/>
              <a:ea typeface="Calibri"/>
              <a:cs typeface="Calibri"/>
              <a:sym typeface="Calibri"/>
            </a:endParaRPr>
          </a:p>
        </p:txBody>
      </p:sp>
      <p:pic>
        <p:nvPicPr>
          <p:cNvPr id="554" name="Google Shape;554;p42" descr="Image result for gazetteer nlp"/>
          <p:cNvPicPr preferRelativeResize="0"/>
          <p:nvPr/>
        </p:nvPicPr>
        <p:blipFill rotWithShape="1">
          <a:blip r:embed="rId3">
            <a:alphaModFix/>
          </a:blip>
          <a:srcRect l="15108" t="7448" r="1369" b="6038"/>
          <a:stretch/>
        </p:blipFill>
        <p:spPr>
          <a:xfrm>
            <a:off x="6217965" y="1484784"/>
            <a:ext cx="5854701" cy="4349204"/>
          </a:xfrm>
          <a:prstGeom prst="rect">
            <a:avLst/>
          </a:prstGeom>
          <a:noFill/>
          <a:ln>
            <a:noFill/>
          </a:ln>
        </p:spPr>
      </p:pic>
      <p:sp>
        <p:nvSpPr>
          <p:cNvPr id="555" name="Google Shape;555;p42"/>
          <p:cNvSpPr/>
          <p:nvPr/>
        </p:nvSpPr>
        <p:spPr>
          <a:xfrm>
            <a:off x="6168008" y="6174208"/>
            <a:ext cx="59613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IE" sz="1200" b="0" i="1" u="none" strike="noStrike" cap="none">
                <a:solidFill>
                  <a:srgbClr val="000000"/>
                </a:solidFill>
                <a:latin typeface="Arial"/>
                <a:ea typeface="Arial"/>
                <a:cs typeface="Arial"/>
                <a:sym typeface="Arial"/>
              </a:rPr>
              <a:t>More on gazetteers in Gate: </a:t>
            </a:r>
            <a:r>
              <a:rPr lang="en-IE" sz="1200" b="0" i="1" u="sng" strike="noStrike" cap="none">
                <a:solidFill>
                  <a:schemeClr val="hlink"/>
                </a:solidFill>
                <a:latin typeface="Arial"/>
                <a:ea typeface="Arial"/>
                <a:cs typeface="Arial"/>
                <a:sym typeface="Arial"/>
                <a:hlinkClick r:id="rId4"/>
              </a:rPr>
              <a:t>https://gate.ac.uk/sale/tao/splitch13.html#x18-32600013</a:t>
            </a:r>
            <a:r>
              <a:rPr lang="en-IE" sz="1200" b="0" i="1"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556" name="Google Shape;556;p42" descr="GATE"/>
          <p:cNvPicPr preferRelativeResize="0"/>
          <p:nvPr/>
        </p:nvPicPr>
        <p:blipFill rotWithShape="1">
          <a:blip r:embed="rId5">
            <a:alphaModFix/>
          </a:blip>
          <a:srcRect/>
          <a:stretch/>
        </p:blipFill>
        <p:spPr>
          <a:xfrm>
            <a:off x="9912424" y="692696"/>
            <a:ext cx="1856774" cy="360040"/>
          </a:xfrm>
          <a:prstGeom prst="rect">
            <a:avLst/>
          </a:prstGeom>
          <a:noFill/>
          <a:ln>
            <a:noFill/>
          </a:ln>
        </p:spPr>
      </p:pic>
    </p:spTree>
    <p:extLst>
      <p:ext uri="{BB962C8B-B14F-4D97-AF65-F5344CB8AC3E}">
        <p14:creationId xmlns:p14="http://schemas.microsoft.com/office/powerpoint/2010/main" val="28155597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4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Lexical Lookup - Ambiguity</a:t>
            </a:r>
            <a:endParaRPr/>
          </a:p>
        </p:txBody>
      </p:sp>
      <p:sp>
        <p:nvSpPr>
          <p:cNvPr id="562" name="Google Shape;562;p43"/>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rgbClr val="3F3F3F"/>
              </a:buClr>
              <a:buSzPts val="2800"/>
              <a:buFont typeface="Arial"/>
              <a:buNone/>
            </a:pPr>
            <a:r>
              <a:rPr lang="en-IE" sz="2400" b="0" i="1" u="none" strike="noStrike" cap="none">
                <a:solidFill>
                  <a:schemeClr val="dk1"/>
                </a:solidFill>
                <a:latin typeface="Calibri"/>
                <a:ea typeface="Calibri"/>
                <a:cs typeface="Calibri"/>
                <a:sym typeface="Calibri"/>
              </a:rPr>
              <a:t>A man was caught stealing from an [CITY Aberdeen] gym.</a:t>
            </a:r>
            <a:endParaRPr/>
          </a:p>
          <a:p>
            <a:pPr marL="0" marR="0" lvl="0" indent="0" algn="l" rtl="0">
              <a:lnSpc>
                <a:spcPct val="100000"/>
              </a:lnSpc>
              <a:spcBef>
                <a:spcPts val="1200"/>
              </a:spcBef>
              <a:spcAft>
                <a:spcPts val="0"/>
              </a:spcAft>
              <a:buClr>
                <a:srgbClr val="3F3F3F"/>
              </a:buClr>
              <a:buSzPts val="2800"/>
              <a:buFont typeface="Arial"/>
              <a:buNone/>
            </a:pPr>
            <a:endParaRPr sz="2400" b="0" i="1" u="none" strike="noStrike" cap="none">
              <a:solidFill>
                <a:schemeClr val="dk1"/>
              </a:solidFill>
              <a:latin typeface="Calibri"/>
              <a:ea typeface="Calibri"/>
              <a:cs typeface="Calibri"/>
              <a:sym typeface="Calibri"/>
            </a:endParaRPr>
          </a:p>
          <a:p>
            <a:pPr marL="0" marR="0" lvl="0" indent="0" algn="l" rtl="0">
              <a:lnSpc>
                <a:spcPct val="100000"/>
              </a:lnSpc>
              <a:spcBef>
                <a:spcPts val="1800"/>
              </a:spcBef>
              <a:spcAft>
                <a:spcPts val="0"/>
              </a:spcAft>
              <a:buClr>
                <a:srgbClr val="3F3F3F"/>
              </a:buClr>
              <a:buSzPts val="2800"/>
              <a:buFont typeface="Arial"/>
              <a:buNone/>
            </a:pPr>
            <a:endParaRPr sz="2400" i="1">
              <a:solidFill>
                <a:schemeClr val="dk1"/>
              </a:solidFill>
            </a:endParaRPr>
          </a:p>
          <a:p>
            <a:pPr marL="0" marR="0" lvl="0" indent="0" algn="l" rtl="0">
              <a:lnSpc>
                <a:spcPct val="100000"/>
              </a:lnSpc>
              <a:spcBef>
                <a:spcPts val="1800"/>
              </a:spcBef>
              <a:spcAft>
                <a:spcPts val="0"/>
              </a:spcAft>
              <a:buClr>
                <a:srgbClr val="3F3F3F"/>
              </a:buClr>
              <a:buSzPts val="2800"/>
              <a:buFont typeface="Arial"/>
              <a:buNone/>
            </a:pPr>
            <a:endParaRPr sz="2400" b="0" i="1" u="none" strike="noStrike" cap="none">
              <a:solidFill>
                <a:schemeClr val="dk1"/>
              </a:solidFill>
              <a:latin typeface="Calibri"/>
              <a:ea typeface="Calibri"/>
              <a:cs typeface="Calibri"/>
              <a:sym typeface="Calibri"/>
            </a:endParaRPr>
          </a:p>
          <a:p>
            <a:pPr marL="0" marR="0" lvl="0" indent="0" algn="l" rtl="0">
              <a:lnSpc>
                <a:spcPct val="100000"/>
              </a:lnSpc>
              <a:spcBef>
                <a:spcPts val="1800"/>
              </a:spcBef>
              <a:spcAft>
                <a:spcPts val="0"/>
              </a:spcAft>
              <a:buClr>
                <a:srgbClr val="3F3F3F"/>
              </a:buClr>
              <a:buSzPts val="2800"/>
              <a:buFont typeface="Arial"/>
              <a:buNone/>
            </a:pPr>
            <a:endParaRPr sz="2400" i="1">
              <a:solidFill>
                <a:schemeClr val="dk1"/>
              </a:solidFill>
            </a:endParaRPr>
          </a:p>
          <a:p>
            <a:pPr marL="0" marR="0" lvl="0" indent="0" algn="l" rtl="0">
              <a:lnSpc>
                <a:spcPct val="100000"/>
              </a:lnSpc>
              <a:spcBef>
                <a:spcPts val="1800"/>
              </a:spcBef>
              <a:spcAft>
                <a:spcPts val="600"/>
              </a:spcAft>
              <a:buClr>
                <a:srgbClr val="3F3F3F"/>
              </a:buClr>
              <a:buSzPts val="2800"/>
              <a:buFont typeface="Arial"/>
              <a:buNone/>
            </a:pPr>
            <a:r>
              <a:rPr lang="en-IE" sz="2400" b="0" i="1" u="none" strike="noStrike" cap="none">
                <a:solidFill>
                  <a:schemeClr val="dk1"/>
                </a:solidFill>
                <a:latin typeface="Calibri"/>
                <a:ea typeface="Calibri"/>
                <a:cs typeface="Calibri"/>
                <a:sym typeface="Calibri"/>
              </a:rPr>
              <a:t>A win for [TEAM Aberdeen] would take them back level on points.</a:t>
            </a:r>
            <a:endParaRPr/>
          </a:p>
        </p:txBody>
      </p:sp>
      <p:pic>
        <p:nvPicPr>
          <p:cNvPr id="563" name="Google Shape;563;p43" descr="Image result for gazetteer nlp aberdeen"/>
          <p:cNvPicPr preferRelativeResize="0"/>
          <p:nvPr/>
        </p:nvPicPr>
        <p:blipFill rotWithShape="1">
          <a:blip r:embed="rId3">
            <a:alphaModFix/>
          </a:blip>
          <a:srcRect l="17663" t="32831" r="2914" b="38461"/>
          <a:stretch/>
        </p:blipFill>
        <p:spPr>
          <a:xfrm>
            <a:off x="924560" y="2664154"/>
            <a:ext cx="7040880" cy="1735126"/>
          </a:xfrm>
          <a:prstGeom prst="rect">
            <a:avLst/>
          </a:prstGeom>
          <a:noFill/>
          <a:ln>
            <a:noFill/>
          </a:ln>
        </p:spPr>
      </p:pic>
      <p:pic>
        <p:nvPicPr>
          <p:cNvPr id="564" name="Google Shape;564;p43" descr="GATE"/>
          <p:cNvPicPr preferRelativeResize="0"/>
          <p:nvPr/>
        </p:nvPicPr>
        <p:blipFill rotWithShape="1">
          <a:blip r:embed="rId4">
            <a:alphaModFix/>
          </a:blip>
          <a:srcRect/>
          <a:stretch/>
        </p:blipFill>
        <p:spPr>
          <a:xfrm>
            <a:off x="9912424" y="683792"/>
            <a:ext cx="1856774" cy="360040"/>
          </a:xfrm>
          <a:prstGeom prst="rect">
            <a:avLst/>
          </a:prstGeom>
          <a:noFill/>
          <a:ln>
            <a:noFill/>
          </a:ln>
        </p:spPr>
      </p:pic>
    </p:spTree>
    <p:extLst>
      <p:ext uri="{BB962C8B-B14F-4D97-AF65-F5344CB8AC3E}">
        <p14:creationId xmlns:p14="http://schemas.microsoft.com/office/powerpoint/2010/main" val="22105448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44"/>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75114A"/>
              </a:buClr>
              <a:buSzPts val="4400"/>
              <a:buFont typeface="Calibri"/>
              <a:buNone/>
            </a:pPr>
            <a:r>
              <a:rPr lang="en-IE"/>
              <a:t>Challenges of IE with </a:t>
            </a:r>
            <a:r>
              <a:rPr lang="en-IE" sz="4400" b="0" i="0" u="none" strike="noStrike" cap="none">
                <a:solidFill>
                  <a:srgbClr val="75114A"/>
                </a:solidFill>
                <a:latin typeface="Calibri"/>
                <a:ea typeface="Calibri"/>
                <a:cs typeface="Calibri"/>
                <a:sym typeface="Calibri"/>
              </a:rPr>
              <a:t>Lexical Lookup </a:t>
            </a:r>
            <a:endParaRPr/>
          </a:p>
        </p:txBody>
      </p:sp>
      <p:sp>
        <p:nvSpPr>
          <p:cNvPr id="570" name="Google Shape;570;p44"/>
          <p:cNvSpPr txBox="1">
            <a:spLocks noGrp="1"/>
          </p:cNvSpPr>
          <p:nvPr>
            <p:ph type="body" idx="1"/>
          </p:nvPr>
        </p:nvSpPr>
        <p:spPr>
          <a:xfrm>
            <a:off x="838200" y="1825625"/>
            <a:ext cx="10515600" cy="3907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Gazetteer needed for each new application domain</a:t>
            </a:r>
            <a:endParaRPr/>
          </a:p>
          <a:p>
            <a:pPr marL="533400" marR="0" lvl="1" indent="0" algn="l" rtl="0">
              <a:lnSpc>
                <a:spcPct val="100000"/>
              </a:lnSpc>
              <a:spcBef>
                <a:spcPts val="600"/>
              </a:spcBef>
              <a:spcAft>
                <a:spcPts val="0"/>
              </a:spcAft>
              <a:buClr>
                <a:srgbClr val="3F3F3F"/>
              </a:buClr>
              <a:buSzPts val="2400"/>
              <a:buFont typeface="Arial"/>
              <a:buNone/>
            </a:pPr>
            <a:r>
              <a:rPr lang="en-IE" sz="2000" b="0" i="0" u="none" strike="noStrike" cap="none">
                <a:solidFill>
                  <a:srgbClr val="3F3F3F"/>
                </a:solidFill>
                <a:latin typeface="Calibri"/>
                <a:ea typeface="Calibri"/>
                <a:cs typeface="Calibri"/>
                <a:sym typeface="Calibri"/>
              </a:rPr>
              <a:t>Manual definition – expensive, labour-/time-intensive</a:t>
            </a:r>
            <a:endParaRPr sz="2400" b="0" i="0" u="none" strike="noStrike" cap="none">
              <a:solidFill>
                <a:srgbClr val="3F3F3F"/>
              </a:solidFill>
              <a:latin typeface="Calibri"/>
              <a:ea typeface="Calibri"/>
              <a:cs typeface="Calibri"/>
              <a:sym typeface="Calibri"/>
            </a:endParaRPr>
          </a:p>
          <a:p>
            <a:pPr marL="0" marR="0" lvl="0" indent="0" algn="l" rtl="0">
              <a:lnSpc>
                <a:spcPct val="100000"/>
              </a:lnSpc>
              <a:spcBef>
                <a:spcPts val="180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How to resolve ambiguities, e.g.</a:t>
            </a:r>
            <a:endParaRPr/>
          </a:p>
          <a:p>
            <a:pPr marL="533400" marR="0" lvl="1" indent="0" algn="l" rtl="0">
              <a:lnSpc>
                <a:spcPct val="100000"/>
              </a:lnSpc>
              <a:spcBef>
                <a:spcPts val="1800"/>
              </a:spcBef>
              <a:spcAft>
                <a:spcPts val="0"/>
              </a:spcAft>
              <a:buClr>
                <a:srgbClr val="3F3F3F"/>
              </a:buClr>
              <a:buSzPts val="2400"/>
              <a:buFont typeface="Arial"/>
              <a:buNone/>
            </a:pPr>
            <a:r>
              <a:rPr lang="en-IE" sz="2000" b="0" i="1" u="none" strike="noStrike" cap="none">
                <a:solidFill>
                  <a:srgbClr val="3F3F3F"/>
                </a:solidFill>
                <a:latin typeface="Calibri"/>
                <a:ea typeface="Calibri"/>
                <a:cs typeface="Calibri"/>
                <a:sym typeface="Calibri"/>
              </a:rPr>
              <a:t>Aberdeen	CITY</a:t>
            </a:r>
            <a:endParaRPr sz="2000" i="1"/>
          </a:p>
          <a:p>
            <a:pPr marL="1447800" marR="0" lvl="1" indent="381000" algn="l" rtl="0">
              <a:lnSpc>
                <a:spcPct val="100000"/>
              </a:lnSpc>
              <a:spcBef>
                <a:spcPts val="600"/>
              </a:spcBef>
              <a:spcAft>
                <a:spcPts val="0"/>
              </a:spcAft>
              <a:buClr>
                <a:srgbClr val="3F3F3F"/>
              </a:buClr>
              <a:buSzPts val="2400"/>
              <a:buFont typeface="Arial"/>
              <a:buNone/>
            </a:pPr>
            <a:r>
              <a:rPr lang="en-IE" sz="2000" b="0" i="1" u="none" strike="noStrike" cap="none">
                <a:solidFill>
                  <a:srgbClr val="3F3F3F"/>
                </a:solidFill>
                <a:latin typeface="Calibri"/>
                <a:ea typeface="Calibri"/>
                <a:cs typeface="Calibri"/>
                <a:sym typeface="Calibri"/>
              </a:rPr>
              <a:t>TEAM </a:t>
            </a:r>
            <a:endParaRPr/>
          </a:p>
          <a:p>
            <a:pPr marL="533400" marR="0" lvl="1" indent="0" algn="l" rtl="0">
              <a:lnSpc>
                <a:spcPct val="100000"/>
              </a:lnSpc>
              <a:spcBef>
                <a:spcPts val="1800"/>
              </a:spcBef>
              <a:spcAft>
                <a:spcPts val="0"/>
              </a:spcAft>
              <a:buClr>
                <a:srgbClr val="3F3F3F"/>
              </a:buClr>
              <a:buSzPts val="2400"/>
              <a:buFont typeface="Arial"/>
              <a:buNone/>
            </a:pPr>
            <a:r>
              <a:rPr lang="en-IE" sz="2000" b="0" i="1" u="none" strike="noStrike" cap="none">
                <a:solidFill>
                  <a:srgbClr val="3F3F3F"/>
                </a:solidFill>
                <a:latin typeface="Calibri"/>
                <a:ea typeface="Calibri"/>
                <a:cs typeface="Calibri"/>
                <a:sym typeface="Calibri"/>
              </a:rPr>
              <a:t>USA		COUNTRY</a:t>
            </a:r>
            <a:r>
              <a:rPr lang="en-IE" sz="2000" i="1"/>
              <a:t>			</a:t>
            </a:r>
            <a:r>
              <a:rPr lang="en-IE" sz="2000" b="0" i="1" u="none" strike="noStrike" cap="none">
                <a:solidFill>
                  <a:srgbClr val="3F3F3F"/>
                </a:solidFill>
                <a:latin typeface="Calibri"/>
                <a:ea typeface="Calibri"/>
                <a:cs typeface="Calibri"/>
                <a:sym typeface="Calibri"/>
              </a:rPr>
              <a:t>United States of America</a:t>
            </a:r>
            <a:endParaRPr/>
          </a:p>
          <a:p>
            <a:pPr marL="533400" marR="0" lvl="1" indent="0" algn="l" rtl="0">
              <a:lnSpc>
                <a:spcPct val="100000"/>
              </a:lnSpc>
              <a:spcBef>
                <a:spcPts val="600"/>
              </a:spcBef>
              <a:spcAft>
                <a:spcPts val="0"/>
              </a:spcAft>
              <a:buClr>
                <a:srgbClr val="3F3F3F"/>
              </a:buClr>
              <a:buSzPts val="2400"/>
              <a:buFont typeface="Arial"/>
              <a:buNone/>
            </a:pPr>
            <a:r>
              <a:rPr lang="en-IE" sz="2000" b="0" i="1" u="none" strike="noStrike" cap="none">
                <a:solidFill>
                  <a:srgbClr val="3F3F3F"/>
                </a:solidFill>
                <a:latin typeface="Calibri"/>
                <a:ea typeface="Calibri"/>
                <a:cs typeface="Calibri"/>
                <a:sym typeface="Calibri"/>
              </a:rPr>
              <a:t>			COMPANY</a:t>
            </a:r>
            <a:r>
              <a:rPr lang="en-IE" sz="2000" i="1"/>
              <a:t>			</a:t>
            </a:r>
            <a:r>
              <a:rPr lang="en-IE" sz="2000" b="0" i="1" u="none" strike="noStrike" cap="none">
                <a:solidFill>
                  <a:srgbClr val="3F3F3F"/>
                </a:solidFill>
                <a:latin typeface="Calibri"/>
                <a:ea typeface="Calibri"/>
                <a:cs typeface="Calibri"/>
                <a:sym typeface="Calibri"/>
              </a:rPr>
              <a:t>United Space Alliance</a:t>
            </a:r>
            <a:endParaRPr/>
          </a:p>
          <a:p>
            <a:pPr marL="533400" marR="0" lvl="1" indent="0" algn="l" rtl="0">
              <a:lnSpc>
                <a:spcPct val="100000"/>
              </a:lnSpc>
              <a:spcBef>
                <a:spcPts val="600"/>
              </a:spcBef>
              <a:spcAft>
                <a:spcPts val="600"/>
              </a:spcAft>
              <a:buClr>
                <a:srgbClr val="3F3F3F"/>
              </a:buClr>
              <a:buSzPts val="2400"/>
              <a:buFont typeface="Arial"/>
              <a:buNone/>
            </a:pPr>
            <a:r>
              <a:rPr lang="en-IE" sz="2000" b="0" i="1" u="none" strike="noStrike" cap="none">
                <a:solidFill>
                  <a:srgbClr val="3F3F3F"/>
                </a:solidFill>
                <a:latin typeface="Calibri"/>
                <a:ea typeface="Calibri"/>
                <a:cs typeface="Calibri"/>
                <a:sym typeface="Calibri"/>
              </a:rPr>
              <a:t>			ORGANIZATION</a:t>
            </a:r>
            <a:r>
              <a:rPr lang="en-IE" sz="2000" i="1"/>
              <a:t>		</a:t>
            </a:r>
            <a:r>
              <a:rPr lang="en-IE" sz="2000" b="0" i="1" u="none" strike="noStrike" cap="none">
                <a:solidFill>
                  <a:srgbClr val="3F3F3F"/>
                </a:solidFill>
                <a:latin typeface="Calibri"/>
                <a:ea typeface="Calibri"/>
                <a:cs typeface="Calibri"/>
                <a:sym typeface="Calibri"/>
              </a:rPr>
              <a:t>University of South Alabama</a:t>
            </a:r>
            <a:endParaRPr/>
          </a:p>
        </p:txBody>
      </p:sp>
    </p:spTree>
    <p:extLst>
      <p:ext uri="{BB962C8B-B14F-4D97-AF65-F5344CB8AC3E}">
        <p14:creationId xmlns:p14="http://schemas.microsoft.com/office/powerpoint/2010/main" val="10569152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4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Rules - Hearst Patterns</a:t>
            </a:r>
            <a:endParaRPr/>
          </a:p>
        </p:txBody>
      </p:sp>
      <p:sp>
        <p:nvSpPr>
          <p:cNvPr id="576" name="Google Shape;576;p45"/>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100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Most commonly used rules in IE are based on so-called ‘Hearst patterns’</a:t>
            </a:r>
            <a:endParaRPr/>
          </a:p>
        </p:txBody>
      </p:sp>
      <p:pic>
        <p:nvPicPr>
          <p:cNvPr id="577" name="Google Shape;577;p45" descr="http://image.slidesharecdn.com/ierubenslidesv0-150303152429-conversion-gate01/95/information-extraction-43-638.jpg?cb=1425417994"/>
          <p:cNvPicPr preferRelativeResize="0"/>
          <p:nvPr/>
        </p:nvPicPr>
        <p:blipFill rotWithShape="1">
          <a:blip r:embed="rId3">
            <a:alphaModFix/>
          </a:blip>
          <a:srcRect l="1886" t="38896" r="3800" b="15174"/>
          <a:stretch/>
        </p:blipFill>
        <p:spPr>
          <a:xfrm>
            <a:off x="945451" y="2854336"/>
            <a:ext cx="6678200" cy="2441700"/>
          </a:xfrm>
          <a:prstGeom prst="rect">
            <a:avLst/>
          </a:prstGeom>
          <a:noFill/>
          <a:ln>
            <a:noFill/>
          </a:ln>
        </p:spPr>
      </p:pic>
      <p:sp>
        <p:nvSpPr>
          <p:cNvPr id="578" name="Google Shape;578;p45"/>
          <p:cNvSpPr/>
          <p:nvPr/>
        </p:nvSpPr>
        <p:spPr>
          <a:xfrm>
            <a:off x="5063208" y="6063679"/>
            <a:ext cx="70815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IE" sz="1200" b="0" i="1" u="none" strike="noStrike" cap="none">
                <a:solidFill>
                  <a:srgbClr val="000000"/>
                </a:solidFill>
                <a:latin typeface="Arial"/>
                <a:ea typeface="Arial"/>
                <a:cs typeface="Arial"/>
                <a:sym typeface="Arial"/>
              </a:rPr>
              <a:t>Marti A. Hearst, Automatic acquisition of hyponyms from large text corpora (1992). Proceedings of the 14</a:t>
            </a:r>
            <a:r>
              <a:rPr lang="en-IE" sz="1200" b="0" i="1" u="none" strike="noStrike" cap="none" baseline="30000">
                <a:solidFill>
                  <a:srgbClr val="000000"/>
                </a:solidFill>
                <a:latin typeface="Arial"/>
                <a:ea typeface="Arial"/>
                <a:cs typeface="Arial"/>
                <a:sym typeface="Arial"/>
              </a:rPr>
              <a:t>th</a:t>
            </a:r>
            <a:r>
              <a:rPr lang="en-IE" sz="1200" b="0" i="1" u="none" strike="noStrike" cap="none">
                <a:solidFill>
                  <a:srgbClr val="000000"/>
                </a:solidFill>
                <a:latin typeface="Arial"/>
                <a:ea typeface="Arial"/>
                <a:cs typeface="Arial"/>
                <a:sym typeface="Arial"/>
              </a:rPr>
              <a:t> International Conference on Computational Linguistics (COLING), Nantes, France, pp. 539-545</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8758877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46"/>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Hyponymy Extraction with Hearst Patterns</a:t>
            </a:r>
            <a:endParaRPr/>
          </a:p>
        </p:txBody>
      </p:sp>
      <p:sp>
        <p:nvSpPr>
          <p:cNvPr id="584" name="Google Shape;584;p46"/>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F3F"/>
              </a:buClr>
              <a:buSzPts val="2800"/>
              <a:buFont typeface="Arial"/>
              <a:buNone/>
            </a:pPr>
            <a:r>
              <a:rPr lang="en-IE" sz="2000" b="0" i="1" u="none" strike="noStrike" cap="none">
                <a:solidFill>
                  <a:schemeClr val="dk1"/>
                </a:solidFill>
                <a:latin typeface="Calibri"/>
                <a:ea typeface="Calibri"/>
                <a:cs typeface="Calibri"/>
                <a:sym typeface="Calibri"/>
              </a:rPr>
              <a:t>[NP The bow lute], such as [NP the Bambara ndang], is plucked and has an individual curved neck.</a:t>
            </a:r>
            <a:endParaRPr/>
          </a:p>
          <a:p>
            <a:pPr marL="0" marR="0" lvl="0" indent="0" algn="l" rtl="0">
              <a:lnSpc>
                <a:spcPct val="100000"/>
              </a:lnSpc>
              <a:spcBef>
                <a:spcPts val="600"/>
              </a:spcBef>
              <a:spcAft>
                <a:spcPts val="0"/>
              </a:spcAft>
              <a:buClr>
                <a:srgbClr val="3F3F3F"/>
              </a:buClr>
              <a:buSzPts val="2800"/>
              <a:buFont typeface="Arial"/>
              <a:buNone/>
            </a:pPr>
            <a:endParaRPr sz="2000" b="0" i="1" u="none" strike="noStrike" cap="none">
              <a:solidFill>
                <a:schemeClr val="dk1"/>
              </a:solidFill>
              <a:latin typeface="Calibri"/>
              <a:ea typeface="Calibri"/>
              <a:cs typeface="Calibri"/>
              <a:sym typeface="Calibri"/>
            </a:endParaRPr>
          </a:p>
          <a:p>
            <a:pPr marL="0" marR="0" lvl="0" indent="0" algn="l" rtl="0">
              <a:lnSpc>
                <a:spcPct val="100000"/>
              </a:lnSpc>
              <a:spcBef>
                <a:spcPts val="600"/>
              </a:spcBef>
              <a:spcAft>
                <a:spcPts val="0"/>
              </a:spcAft>
              <a:buClr>
                <a:srgbClr val="3F3F3F"/>
              </a:buClr>
              <a:buSzPts val="2800"/>
              <a:buFont typeface="Arial"/>
              <a:buNone/>
            </a:pPr>
            <a:r>
              <a:rPr lang="en-IE" sz="2000" b="1" i="0" u="none" strike="noStrike" cap="none">
                <a:solidFill>
                  <a:schemeClr val="dk1"/>
                </a:solidFill>
                <a:latin typeface="Calibri"/>
                <a:ea typeface="Calibri"/>
                <a:cs typeface="Calibri"/>
                <a:sym typeface="Calibri"/>
              </a:rPr>
              <a:t>IF   NP</a:t>
            </a:r>
            <a:r>
              <a:rPr lang="en-IE" sz="2000" b="1" i="0" u="none" strike="noStrike" cap="none" baseline="-25000">
                <a:solidFill>
                  <a:schemeClr val="dk1"/>
                </a:solidFill>
                <a:latin typeface="Calibri"/>
                <a:ea typeface="Calibri"/>
                <a:cs typeface="Calibri"/>
                <a:sym typeface="Calibri"/>
              </a:rPr>
              <a:t>0</a:t>
            </a:r>
            <a:r>
              <a:rPr lang="en-IE" sz="2000" b="1" i="0" u="none" strike="noStrike" cap="none">
                <a:solidFill>
                  <a:schemeClr val="dk1"/>
                </a:solidFill>
                <a:latin typeface="Calibri"/>
                <a:ea typeface="Calibri"/>
                <a:cs typeface="Calibri"/>
                <a:sym typeface="Calibri"/>
              </a:rPr>
              <a:t> such as {NP</a:t>
            </a:r>
            <a:r>
              <a:rPr lang="en-IE" sz="2000" b="1" i="0" u="none" strike="noStrike" cap="none" baseline="-25000">
                <a:solidFill>
                  <a:schemeClr val="dk1"/>
                </a:solidFill>
                <a:latin typeface="Calibri"/>
                <a:ea typeface="Calibri"/>
                <a:cs typeface="Calibri"/>
                <a:sym typeface="Calibri"/>
              </a:rPr>
              <a:t>1 </a:t>
            </a:r>
            <a:r>
              <a:rPr lang="en-IE" sz="2000" b="1" i="0" u="none" strike="noStrike" cap="none">
                <a:solidFill>
                  <a:schemeClr val="dk1"/>
                </a:solidFill>
                <a:latin typeface="Calibri"/>
                <a:ea typeface="Calibri"/>
                <a:cs typeface="Calibri"/>
                <a:sym typeface="Calibri"/>
              </a:rPr>
              <a:t>, NP</a:t>
            </a:r>
            <a:r>
              <a:rPr lang="en-IE" sz="2000" b="1" i="0" u="none" strike="noStrike" cap="none" baseline="-25000">
                <a:solidFill>
                  <a:schemeClr val="dk1"/>
                </a:solidFill>
                <a:latin typeface="Calibri"/>
                <a:ea typeface="Calibri"/>
                <a:cs typeface="Calibri"/>
                <a:sym typeface="Calibri"/>
              </a:rPr>
              <a:t>2</a:t>
            </a:r>
            <a:r>
              <a:rPr lang="en-IE" sz="2000" b="1" i="0" u="none" strike="noStrike" cap="none">
                <a:solidFill>
                  <a:schemeClr val="dk1"/>
                </a:solidFill>
                <a:latin typeface="Calibri"/>
                <a:ea typeface="Calibri"/>
                <a:cs typeface="Calibri"/>
                <a:sym typeface="Calibri"/>
              </a:rPr>
              <a:t> … , (and | or)} NP</a:t>
            </a:r>
            <a:r>
              <a:rPr lang="en-IE" sz="2000" b="1" i="0" u="none" strike="noStrike" cap="none" baseline="-25000">
                <a:solidFill>
                  <a:schemeClr val="dk1"/>
                </a:solidFill>
                <a:latin typeface="Calibri"/>
                <a:ea typeface="Calibri"/>
                <a:cs typeface="Calibri"/>
                <a:sym typeface="Calibri"/>
              </a:rPr>
              <a:t>n</a:t>
            </a:r>
            <a:r>
              <a:rPr lang="en-IE" sz="2000" b="1" i="0" u="none" strike="noStrike" cap="none">
                <a:solidFill>
                  <a:schemeClr val="dk1"/>
                </a:solidFill>
                <a:latin typeface="Calibri"/>
                <a:ea typeface="Calibri"/>
                <a:cs typeface="Calibri"/>
                <a:sym typeface="Calibri"/>
              </a:rPr>
              <a:t>   THEN   for all NP</a:t>
            </a:r>
            <a:r>
              <a:rPr lang="en-IE" sz="2000" b="1" i="0" u="none" strike="noStrike" cap="none" baseline="-25000">
                <a:solidFill>
                  <a:schemeClr val="dk1"/>
                </a:solidFill>
                <a:latin typeface="Calibri"/>
                <a:ea typeface="Calibri"/>
                <a:cs typeface="Calibri"/>
                <a:sym typeface="Calibri"/>
              </a:rPr>
              <a:t>i  </a:t>
            </a:r>
            <a:r>
              <a:rPr lang="en-IE" sz="2000" b="1" i="0" u="none" strike="noStrike" cap="none">
                <a:solidFill>
                  <a:schemeClr val="dk1"/>
                </a:solidFill>
                <a:latin typeface="Calibri"/>
                <a:ea typeface="Calibri"/>
                <a:cs typeface="Calibri"/>
                <a:sym typeface="Calibri"/>
              </a:rPr>
              <a:t>1 ≤ i ≤ n, hyponym (NP</a:t>
            </a:r>
            <a:r>
              <a:rPr lang="en-IE" sz="2000" b="1" i="0" u="none" strike="noStrike" cap="none" baseline="-25000">
                <a:solidFill>
                  <a:schemeClr val="dk1"/>
                </a:solidFill>
                <a:latin typeface="Calibri"/>
                <a:ea typeface="Calibri"/>
                <a:cs typeface="Calibri"/>
                <a:sym typeface="Calibri"/>
              </a:rPr>
              <a:t>i </a:t>
            </a:r>
            <a:r>
              <a:rPr lang="en-IE" sz="2000" b="1" i="0" u="none" strike="noStrike" cap="none">
                <a:solidFill>
                  <a:schemeClr val="dk1"/>
                </a:solidFill>
                <a:latin typeface="Calibri"/>
                <a:ea typeface="Calibri"/>
                <a:cs typeface="Calibri"/>
                <a:sym typeface="Calibri"/>
              </a:rPr>
              <a:t>, NP</a:t>
            </a:r>
            <a:r>
              <a:rPr lang="en-IE" sz="2000" b="1" i="0" u="none" strike="noStrike" cap="none" baseline="-25000">
                <a:solidFill>
                  <a:schemeClr val="dk1"/>
                </a:solidFill>
                <a:latin typeface="Calibri"/>
                <a:ea typeface="Calibri"/>
                <a:cs typeface="Calibri"/>
                <a:sym typeface="Calibri"/>
              </a:rPr>
              <a:t>0</a:t>
            </a:r>
            <a:r>
              <a:rPr lang="en-IE" sz="2000" b="1" i="0" u="none" strike="noStrike" cap="none">
                <a:solidFill>
                  <a:schemeClr val="dk1"/>
                </a:solidFill>
                <a:latin typeface="Calibri"/>
                <a:ea typeface="Calibri"/>
                <a:cs typeface="Calibri"/>
                <a:sym typeface="Calibri"/>
              </a:rPr>
              <a:t>)</a:t>
            </a:r>
            <a:endParaRPr/>
          </a:p>
          <a:p>
            <a:pPr marL="0" marR="0" lvl="0" indent="0" algn="l" rtl="0">
              <a:lnSpc>
                <a:spcPct val="100000"/>
              </a:lnSpc>
              <a:spcBef>
                <a:spcPts val="600"/>
              </a:spcBef>
              <a:spcAft>
                <a:spcPts val="0"/>
              </a:spcAft>
              <a:buClr>
                <a:srgbClr val="3F3F3F"/>
              </a:buClr>
              <a:buSzPts val="2800"/>
              <a:buFont typeface="Arial"/>
              <a:buNone/>
            </a:pPr>
            <a:endParaRPr sz="2000" b="0" i="1" u="none" strike="noStrike" cap="none">
              <a:solidFill>
                <a:schemeClr val="dk1"/>
              </a:solidFill>
              <a:latin typeface="Calibri"/>
              <a:ea typeface="Calibri"/>
              <a:cs typeface="Calibri"/>
              <a:sym typeface="Calibri"/>
            </a:endParaRPr>
          </a:p>
          <a:p>
            <a:pPr marL="0" marR="0" lvl="0" indent="0" algn="l" rtl="0">
              <a:lnSpc>
                <a:spcPct val="100000"/>
              </a:lnSpc>
              <a:spcBef>
                <a:spcPts val="600"/>
              </a:spcBef>
              <a:spcAft>
                <a:spcPts val="600"/>
              </a:spcAft>
              <a:buClr>
                <a:srgbClr val="3F3F3F"/>
              </a:buClr>
              <a:buSzPts val="2800"/>
              <a:buFont typeface="Arial"/>
              <a:buNone/>
            </a:pPr>
            <a:r>
              <a:rPr lang="en-IE" sz="2000" b="1" u="none" strike="noStrike" cap="none">
                <a:solidFill>
                  <a:schemeClr val="dk1"/>
                </a:solidFill>
                <a:latin typeface="Calibri"/>
                <a:ea typeface="Calibri"/>
                <a:cs typeface="Calibri"/>
                <a:sym typeface="Calibri"/>
              </a:rPr>
              <a:t>hyponym (Bambara ndang, bow lute)</a:t>
            </a:r>
            <a:endParaRPr b="1"/>
          </a:p>
        </p:txBody>
      </p:sp>
      <p:sp>
        <p:nvSpPr>
          <p:cNvPr id="585" name="Google Shape;585;p46"/>
          <p:cNvSpPr/>
          <p:nvPr/>
        </p:nvSpPr>
        <p:spPr>
          <a:xfrm>
            <a:off x="5063208" y="6063679"/>
            <a:ext cx="70815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IE" sz="1200" b="0" i="1" u="none" strike="noStrike" cap="none">
                <a:solidFill>
                  <a:srgbClr val="000000"/>
                </a:solidFill>
                <a:latin typeface="Arial"/>
                <a:ea typeface="Arial"/>
                <a:cs typeface="Arial"/>
                <a:sym typeface="Arial"/>
              </a:rPr>
              <a:t>Marti A. Hearst, Automatic acquisition of hyponyms from large text corpora (1992). Proceedings of the 14</a:t>
            </a:r>
            <a:r>
              <a:rPr lang="en-IE" sz="1200" b="0" i="1" u="none" strike="noStrike" cap="none" baseline="30000">
                <a:solidFill>
                  <a:srgbClr val="000000"/>
                </a:solidFill>
                <a:latin typeface="Arial"/>
                <a:ea typeface="Arial"/>
                <a:cs typeface="Arial"/>
                <a:sym typeface="Arial"/>
              </a:rPr>
              <a:t>th</a:t>
            </a:r>
            <a:r>
              <a:rPr lang="en-IE" sz="1200" b="0" i="1" u="none" strike="noStrike" cap="none">
                <a:solidFill>
                  <a:srgbClr val="000000"/>
                </a:solidFill>
                <a:latin typeface="Arial"/>
                <a:ea typeface="Arial"/>
                <a:cs typeface="Arial"/>
                <a:sym typeface="Arial"/>
              </a:rPr>
              <a:t> International Conference on Computational Linguistics (COLING), Nantes, France, pp. 539-545</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8407708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47"/>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Relation Extraction with Hearst Patterns</a:t>
            </a:r>
            <a:endParaRPr/>
          </a:p>
        </p:txBody>
      </p:sp>
      <p:sp>
        <p:nvSpPr>
          <p:cNvPr id="591" name="Google Shape;591;p47"/>
          <p:cNvSpPr txBox="1">
            <a:spLocks noGrp="1"/>
          </p:cNvSpPr>
          <p:nvPr>
            <p:ph type="body" idx="1"/>
          </p:nvPr>
        </p:nvSpPr>
        <p:spPr>
          <a:xfrm>
            <a:off x="838200" y="1690100"/>
            <a:ext cx="10515600" cy="374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F3F"/>
              </a:buClr>
              <a:buSzPts val="2800"/>
              <a:buFont typeface="Arial"/>
              <a:buNone/>
            </a:pPr>
            <a:r>
              <a:rPr lang="en-IE" sz="2400">
                <a:solidFill>
                  <a:schemeClr val="dk1"/>
                </a:solidFill>
              </a:rPr>
              <a:t>For example: relation </a:t>
            </a:r>
            <a:r>
              <a:rPr lang="en-IE" sz="2400" b="1">
                <a:solidFill>
                  <a:schemeClr val="dk1"/>
                </a:solidFill>
              </a:rPr>
              <a:t>POS</a:t>
            </a:r>
            <a:r>
              <a:rPr lang="en-IE" sz="2400">
                <a:solidFill>
                  <a:schemeClr val="dk1"/>
                </a:solidFill>
              </a:rPr>
              <a:t>ition, between a </a:t>
            </a:r>
            <a:r>
              <a:rPr lang="en-IE" sz="2400" b="1">
                <a:solidFill>
                  <a:schemeClr val="dk1"/>
                </a:solidFill>
              </a:rPr>
              <a:t>PER</a:t>
            </a:r>
            <a:r>
              <a:rPr lang="en-IE" sz="2400">
                <a:solidFill>
                  <a:schemeClr val="dk1"/>
                </a:solidFill>
              </a:rPr>
              <a:t>son and an </a:t>
            </a:r>
            <a:r>
              <a:rPr lang="en-IE" sz="2400" b="1">
                <a:solidFill>
                  <a:schemeClr val="dk1"/>
                </a:solidFill>
              </a:rPr>
              <a:t>ORG</a:t>
            </a:r>
            <a:r>
              <a:rPr lang="en-IE" sz="2400">
                <a:solidFill>
                  <a:schemeClr val="dk1"/>
                </a:solidFill>
              </a:rPr>
              <a:t>anisation</a:t>
            </a:r>
            <a:endParaRPr/>
          </a:p>
          <a:p>
            <a:pPr marL="0" lvl="0" indent="0" algn="l" rtl="0">
              <a:lnSpc>
                <a:spcPct val="150000"/>
              </a:lnSpc>
              <a:spcBef>
                <a:spcPts val="1200"/>
              </a:spcBef>
              <a:spcAft>
                <a:spcPts val="0"/>
              </a:spcAft>
              <a:buClr>
                <a:srgbClr val="3F3F3F"/>
              </a:buClr>
              <a:buSzPts val="2800"/>
              <a:buFont typeface="Arial"/>
              <a:buNone/>
            </a:pPr>
            <a:endParaRPr sz="2000" b="1">
              <a:solidFill>
                <a:schemeClr val="dk1"/>
              </a:solidFill>
            </a:endParaRPr>
          </a:p>
          <a:p>
            <a:pPr marL="0" lvl="0" indent="0" algn="l" rtl="0">
              <a:lnSpc>
                <a:spcPct val="150000"/>
              </a:lnSpc>
              <a:spcBef>
                <a:spcPts val="1200"/>
              </a:spcBef>
              <a:spcAft>
                <a:spcPts val="0"/>
              </a:spcAft>
              <a:buClr>
                <a:srgbClr val="3F3F3F"/>
              </a:buClr>
              <a:buSzPts val="2800"/>
              <a:buFont typeface="Arial"/>
              <a:buNone/>
            </a:pPr>
            <a:r>
              <a:rPr lang="en-IE" sz="2000" b="1">
                <a:solidFill>
                  <a:schemeClr val="dk1"/>
                </a:solidFill>
              </a:rPr>
              <a:t>Annotated Corpus:	</a:t>
            </a:r>
            <a:r>
              <a:rPr lang="en-IE" sz="2000" i="1">
                <a:solidFill>
                  <a:schemeClr val="dk1"/>
                </a:solidFill>
              </a:rPr>
              <a:t>[</a:t>
            </a:r>
            <a:r>
              <a:rPr lang="en-IE" sz="2000" b="1" i="1">
                <a:solidFill>
                  <a:schemeClr val="dk1"/>
                </a:solidFill>
              </a:rPr>
              <a:t>PER</a:t>
            </a:r>
            <a:r>
              <a:rPr lang="en-IE" sz="2000" i="1">
                <a:solidFill>
                  <a:schemeClr val="dk1"/>
                </a:solidFill>
              </a:rPr>
              <a:t> George Marshall] was appointed [</a:t>
            </a:r>
            <a:r>
              <a:rPr lang="en-IE" sz="2000" b="1" i="1">
                <a:solidFill>
                  <a:schemeClr val="dk1"/>
                </a:solidFill>
              </a:rPr>
              <a:t>ORG</a:t>
            </a:r>
            <a:r>
              <a:rPr lang="en-IE" sz="2000" i="1">
                <a:solidFill>
                  <a:schemeClr val="dk1"/>
                </a:solidFill>
              </a:rPr>
              <a:t> US] [</a:t>
            </a:r>
            <a:r>
              <a:rPr lang="en-IE" sz="2000" b="1" i="1">
                <a:solidFill>
                  <a:schemeClr val="dk1"/>
                </a:solidFill>
              </a:rPr>
              <a:t>POS</a:t>
            </a:r>
            <a:r>
              <a:rPr lang="en-IE" sz="2000" i="1">
                <a:solidFill>
                  <a:schemeClr val="dk1"/>
                </a:solidFill>
              </a:rPr>
              <a:t> Secretary of State]</a:t>
            </a:r>
            <a:endParaRPr sz="2000" i="1">
              <a:solidFill>
                <a:schemeClr val="dk1"/>
              </a:solidFill>
            </a:endParaRPr>
          </a:p>
          <a:p>
            <a:pPr marL="914400" marR="0" lvl="0" indent="457200" algn="l" rtl="0">
              <a:lnSpc>
                <a:spcPct val="150000"/>
              </a:lnSpc>
              <a:spcBef>
                <a:spcPts val="1200"/>
              </a:spcBef>
              <a:spcAft>
                <a:spcPts val="0"/>
              </a:spcAft>
              <a:buClr>
                <a:srgbClr val="3F3F3F"/>
              </a:buClr>
              <a:buSzPts val="2800"/>
              <a:buFont typeface="Arial"/>
              <a:buNone/>
            </a:pPr>
            <a:r>
              <a:rPr lang="en-IE" sz="2000" b="1">
                <a:solidFill>
                  <a:schemeClr val="dk1"/>
                </a:solidFill>
              </a:rPr>
              <a:t>	</a:t>
            </a:r>
            <a:r>
              <a:rPr lang="en-IE" sz="2000">
                <a:solidFill>
                  <a:schemeClr val="dk1"/>
                </a:solidFill>
              </a:rPr>
              <a:t>	</a:t>
            </a:r>
            <a:r>
              <a:rPr lang="en-IE" sz="2000" b="0" i="1" u="none" strike="noStrike" cap="none">
                <a:solidFill>
                  <a:schemeClr val="dk1"/>
                </a:solidFill>
                <a:latin typeface="Calibri"/>
                <a:ea typeface="Calibri"/>
                <a:cs typeface="Calibri"/>
                <a:sym typeface="Calibri"/>
              </a:rPr>
              <a:t>[</a:t>
            </a:r>
            <a:r>
              <a:rPr lang="en-IE" sz="2000" b="1" i="1" u="none" strike="noStrike" cap="none">
                <a:solidFill>
                  <a:schemeClr val="dk1"/>
                </a:solidFill>
              </a:rPr>
              <a:t>PER</a:t>
            </a:r>
            <a:r>
              <a:rPr lang="en-IE" sz="2000" b="0" i="1" u="none" strike="noStrike" cap="none">
                <a:solidFill>
                  <a:schemeClr val="dk1"/>
                </a:solidFill>
                <a:latin typeface="Calibri"/>
                <a:ea typeface="Calibri"/>
                <a:cs typeface="Calibri"/>
                <a:sym typeface="Calibri"/>
              </a:rPr>
              <a:t> George Marshall] was named [</a:t>
            </a:r>
            <a:r>
              <a:rPr lang="en-IE" sz="2000" b="1" i="1" u="none" strike="noStrike" cap="none">
                <a:solidFill>
                  <a:schemeClr val="dk1"/>
                </a:solidFill>
              </a:rPr>
              <a:t>ORG</a:t>
            </a:r>
            <a:r>
              <a:rPr lang="en-IE" sz="2000" b="0" i="1" u="none" strike="noStrike" cap="none">
                <a:solidFill>
                  <a:schemeClr val="dk1"/>
                </a:solidFill>
                <a:latin typeface="Calibri"/>
                <a:ea typeface="Calibri"/>
                <a:cs typeface="Calibri"/>
                <a:sym typeface="Calibri"/>
              </a:rPr>
              <a:t> US] [</a:t>
            </a:r>
            <a:r>
              <a:rPr lang="en-IE" sz="2000" b="1" i="1" u="none" strike="noStrike" cap="none">
                <a:solidFill>
                  <a:schemeClr val="dk1"/>
                </a:solidFill>
              </a:rPr>
              <a:t>POS</a:t>
            </a:r>
            <a:r>
              <a:rPr lang="en-IE" sz="2000" b="0" i="1" u="none" strike="noStrike" cap="none">
                <a:solidFill>
                  <a:schemeClr val="dk1"/>
                </a:solidFill>
                <a:latin typeface="Calibri"/>
                <a:ea typeface="Calibri"/>
                <a:cs typeface="Calibri"/>
                <a:sym typeface="Calibri"/>
              </a:rPr>
              <a:t> Secretary of State]</a:t>
            </a:r>
            <a:endParaRPr sz="2000" b="1">
              <a:solidFill>
                <a:schemeClr val="dk1"/>
              </a:solidFill>
            </a:endParaRPr>
          </a:p>
          <a:p>
            <a:pPr marL="0" marR="0" lvl="0" indent="0" algn="l" rtl="0">
              <a:lnSpc>
                <a:spcPct val="150000"/>
              </a:lnSpc>
              <a:spcBef>
                <a:spcPts val="1200"/>
              </a:spcBef>
              <a:spcAft>
                <a:spcPts val="0"/>
              </a:spcAft>
              <a:buClr>
                <a:srgbClr val="3F3F3F"/>
              </a:buClr>
              <a:buSzPts val="2800"/>
              <a:buFont typeface="Arial"/>
              <a:buNone/>
            </a:pPr>
            <a:r>
              <a:rPr lang="en-IE" sz="2000" b="1">
                <a:solidFill>
                  <a:schemeClr val="dk1"/>
                </a:solidFill>
              </a:rPr>
              <a:t>Extraction Rule:		</a:t>
            </a:r>
            <a:r>
              <a:rPr lang="en-IE" sz="2000">
                <a:solidFill>
                  <a:schemeClr val="dk1"/>
                </a:solidFill>
              </a:rPr>
              <a:t>IF   </a:t>
            </a:r>
            <a:r>
              <a:rPr lang="en-IE" sz="2000" b="1" i="0" u="none" strike="noStrike" cap="none">
                <a:solidFill>
                  <a:schemeClr val="dk1"/>
                </a:solidFill>
              </a:rPr>
              <a:t>PER </a:t>
            </a:r>
            <a:r>
              <a:rPr lang="en-IE" sz="2000" i="0" u="none" strike="noStrike" cap="none">
                <a:solidFill>
                  <a:schemeClr val="dk1"/>
                </a:solidFill>
              </a:rPr>
              <a:t>was (appointed|named</a:t>
            </a:r>
            <a:r>
              <a:rPr lang="en-IE" sz="2000">
                <a:solidFill>
                  <a:schemeClr val="dk1"/>
                </a:solidFill>
              </a:rPr>
              <a:t>|</a:t>
            </a:r>
            <a:r>
              <a:rPr lang="en-IE" sz="2000" i="0" u="none" strike="noStrike" cap="none">
                <a:solidFill>
                  <a:schemeClr val="dk1"/>
                </a:solidFill>
              </a:rPr>
              <a:t>…)  </a:t>
            </a:r>
            <a:r>
              <a:rPr lang="en-IE" sz="2000" b="1" i="0" u="none" strike="noStrike" cap="none">
                <a:solidFill>
                  <a:schemeClr val="dk1"/>
                </a:solidFill>
              </a:rPr>
              <a:t>ORG POS</a:t>
            </a:r>
            <a:r>
              <a:rPr lang="en-IE" sz="2000" i="0" u="none" strike="noStrike" cap="none">
                <a:solidFill>
                  <a:schemeClr val="dk1"/>
                </a:solidFill>
              </a:rPr>
              <a:t>   </a:t>
            </a:r>
            <a:r>
              <a:rPr lang="en-IE" sz="2000">
                <a:solidFill>
                  <a:schemeClr val="dk1"/>
                </a:solidFill>
              </a:rPr>
              <a:t>THEN </a:t>
            </a:r>
            <a:r>
              <a:rPr lang="en-IE" sz="2000" i="0" u="none" strike="noStrike" cap="none">
                <a:solidFill>
                  <a:schemeClr val="dk1"/>
                </a:solidFill>
              </a:rPr>
              <a:t>  </a:t>
            </a:r>
            <a:r>
              <a:rPr lang="en-IE" sz="2000" b="1" i="0" u="none" strike="noStrike" cap="none">
                <a:solidFill>
                  <a:schemeClr val="dk1"/>
                </a:solidFill>
              </a:rPr>
              <a:t>POS(PER,ORG)</a:t>
            </a:r>
            <a:endParaRPr sz="2000" b="1">
              <a:solidFill>
                <a:schemeClr val="dk1"/>
              </a:solidFill>
            </a:endParaRPr>
          </a:p>
          <a:p>
            <a:pPr marL="0" marR="0" lvl="0" indent="0" algn="l" rtl="0">
              <a:lnSpc>
                <a:spcPct val="150000"/>
              </a:lnSpc>
              <a:spcBef>
                <a:spcPts val="1200"/>
              </a:spcBef>
              <a:spcAft>
                <a:spcPts val="1000"/>
              </a:spcAft>
              <a:buClr>
                <a:srgbClr val="3F3F3F"/>
              </a:buClr>
              <a:buSzPts val="2800"/>
              <a:buFont typeface="Arial"/>
              <a:buNone/>
            </a:pPr>
            <a:r>
              <a:rPr lang="en-IE" sz="2000" b="1">
                <a:solidFill>
                  <a:schemeClr val="dk1"/>
                </a:solidFill>
              </a:rPr>
              <a:t>Extracted Relation:	</a:t>
            </a:r>
            <a:r>
              <a:rPr lang="en-IE" sz="2000" i="0" u="none" strike="noStrike" cap="none">
                <a:solidFill>
                  <a:schemeClr val="dk1"/>
                </a:solidFill>
              </a:rPr>
              <a:t>Secretary_of_State:</a:t>
            </a:r>
            <a:r>
              <a:rPr lang="en-IE" sz="2000" b="1" i="0" u="none" strike="noStrike" cap="none">
                <a:solidFill>
                  <a:schemeClr val="dk1"/>
                </a:solidFill>
              </a:rPr>
              <a:t>POS</a:t>
            </a:r>
            <a:r>
              <a:rPr lang="en-IE" sz="2000" i="0" u="none" strike="noStrike" cap="none">
                <a:solidFill>
                  <a:schemeClr val="dk1"/>
                </a:solidFill>
              </a:rPr>
              <a:t> (George_Marshall:</a:t>
            </a:r>
            <a:r>
              <a:rPr lang="en-IE" sz="2000" b="1" i="0" u="none" strike="noStrike" cap="none">
                <a:solidFill>
                  <a:schemeClr val="dk1"/>
                </a:solidFill>
              </a:rPr>
              <a:t>PER</a:t>
            </a:r>
            <a:r>
              <a:rPr lang="en-IE" sz="2000" i="0" u="none" strike="noStrike" cap="none">
                <a:solidFill>
                  <a:schemeClr val="dk1"/>
                </a:solidFill>
              </a:rPr>
              <a:t>, US:</a:t>
            </a:r>
            <a:r>
              <a:rPr lang="en-IE" sz="2000" b="1">
                <a:solidFill>
                  <a:schemeClr val="dk1"/>
                </a:solidFill>
              </a:rPr>
              <a:t>ORG</a:t>
            </a:r>
            <a:r>
              <a:rPr lang="en-IE" sz="2000" i="0" u="none" strike="noStrike" cap="none">
                <a:solidFill>
                  <a:schemeClr val="dk1"/>
                </a:solidFill>
              </a:rPr>
              <a:t>)</a:t>
            </a:r>
            <a:endParaRPr sz="2000" i="1">
              <a:solidFill>
                <a:schemeClr val="dk1"/>
              </a:solidFill>
            </a:endParaRPr>
          </a:p>
        </p:txBody>
      </p:sp>
    </p:spTree>
    <p:extLst>
      <p:ext uri="{BB962C8B-B14F-4D97-AF65-F5344CB8AC3E}">
        <p14:creationId xmlns:p14="http://schemas.microsoft.com/office/powerpoint/2010/main" val="17982175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48"/>
          <p:cNvSpPr txBox="1">
            <a:spLocks noGrp="1"/>
          </p:cNvSpPr>
          <p:nvPr>
            <p:ph type="title"/>
          </p:nvPr>
        </p:nvSpPr>
        <p:spPr>
          <a:xfrm>
            <a:off x="838200" y="332656"/>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C</a:t>
            </a:r>
            <a:r>
              <a:rPr lang="en-IE" sz="4400" b="0" i="0" u="none" strike="noStrike" cap="none">
                <a:solidFill>
                  <a:srgbClr val="75114A"/>
                </a:solidFill>
                <a:latin typeface="Calibri"/>
                <a:ea typeface="Calibri"/>
                <a:cs typeface="Calibri"/>
                <a:sym typeface="Calibri"/>
              </a:rPr>
              <a:t>hallenges of Rule-based IE</a:t>
            </a:r>
            <a:endParaRPr/>
          </a:p>
        </p:txBody>
      </p:sp>
      <p:sp>
        <p:nvSpPr>
          <p:cNvPr id="597" name="Google Shape;597;p48"/>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Rules need to be defined for each new application domain</a:t>
            </a:r>
            <a:endParaRPr/>
          </a:p>
          <a:p>
            <a:pPr marL="508000" marR="0" lvl="1" indent="0" algn="l" rtl="0">
              <a:lnSpc>
                <a:spcPct val="100000"/>
              </a:lnSpc>
              <a:spcBef>
                <a:spcPts val="600"/>
              </a:spcBef>
              <a:spcAft>
                <a:spcPts val="0"/>
              </a:spcAft>
              <a:buClr>
                <a:srgbClr val="3F3F3F"/>
              </a:buClr>
              <a:buSzPts val="2400"/>
              <a:buFont typeface="Arial"/>
              <a:buNone/>
            </a:pPr>
            <a:r>
              <a:rPr lang="en-IE" sz="2000" b="0" i="0" u="none" strike="noStrike" cap="none">
                <a:solidFill>
                  <a:srgbClr val="3F3F3F"/>
                </a:solidFill>
                <a:latin typeface="Calibri"/>
                <a:ea typeface="Calibri"/>
                <a:cs typeface="Calibri"/>
                <a:sym typeface="Calibri"/>
              </a:rPr>
              <a:t>Manual definition – expensive, labour-/time-intensive</a:t>
            </a:r>
            <a:endParaRPr/>
          </a:p>
          <a:p>
            <a:pPr marL="508000" marR="0" lvl="1" indent="0" algn="l" rtl="0">
              <a:lnSpc>
                <a:spcPct val="100000"/>
              </a:lnSpc>
              <a:spcBef>
                <a:spcPts val="600"/>
              </a:spcBef>
              <a:spcAft>
                <a:spcPts val="0"/>
              </a:spcAft>
              <a:buClr>
                <a:srgbClr val="3F3F3F"/>
              </a:buClr>
              <a:buSzPts val="2400"/>
              <a:buFont typeface="Arial"/>
              <a:buNone/>
            </a:pPr>
            <a:r>
              <a:rPr lang="en-IE" sz="2000" b="0" i="0" u="none" strike="noStrike" cap="none">
                <a:solidFill>
                  <a:srgbClr val="3F3F3F"/>
                </a:solidFill>
                <a:latin typeface="Calibri"/>
                <a:ea typeface="Calibri"/>
                <a:cs typeface="Calibri"/>
                <a:sym typeface="Calibri"/>
              </a:rPr>
              <a:t>Expertise required on domain semantics as well as domain-specific language</a:t>
            </a:r>
            <a:endParaRPr/>
          </a:p>
          <a:p>
            <a:pPr marL="0" marR="0" lvl="0" indent="0" algn="l" rtl="0">
              <a:lnSpc>
                <a:spcPct val="100000"/>
              </a:lnSpc>
              <a:spcBef>
                <a:spcPts val="6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a:p>
            <a:pPr marL="0" marR="0" lvl="0" indent="0" algn="l" rtl="0">
              <a:lnSpc>
                <a:spcPct val="100000"/>
              </a:lnSpc>
              <a:spcBef>
                <a:spcPts val="600"/>
              </a:spcBef>
              <a:spcAft>
                <a:spcPts val="60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Rule execution can be slow</a:t>
            </a:r>
            <a:endParaRPr/>
          </a:p>
        </p:txBody>
      </p:sp>
    </p:spTree>
    <p:extLst>
      <p:ext uri="{BB962C8B-B14F-4D97-AF65-F5344CB8AC3E}">
        <p14:creationId xmlns:p14="http://schemas.microsoft.com/office/powerpoint/2010/main" val="38960817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4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Machine Learning</a:t>
            </a:r>
            <a:endParaRPr/>
          </a:p>
        </p:txBody>
      </p:sp>
      <p:cxnSp>
        <p:nvCxnSpPr>
          <p:cNvPr id="603" name="Google Shape;603;p49"/>
          <p:cNvCxnSpPr>
            <a:stCxn id="604" idx="2"/>
            <a:endCxn id="605" idx="0"/>
          </p:cNvCxnSpPr>
          <p:nvPr/>
        </p:nvCxnSpPr>
        <p:spPr>
          <a:xfrm rot="-5400000" flipH="1">
            <a:off x="6847749" y="2062359"/>
            <a:ext cx="1230000" cy="2733300"/>
          </a:xfrm>
          <a:prstGeom prst="bentConnector3">
            <a:avLst>
              <a:gd name="adj1" fmla="val 50008"/>
            </a:avLst>
          </a:prstGeom>
          <a:noFill/>
          <a:ln w="28575" cap="flat" cmpd="sng">
            <a:solidFill>
              <a:srgbClr val="C2C2C2"/>
            </a:solidFill>
            <a:prstDash val="solid"/>
            <a:miter lim="8000"/>
            <a:headEnd type="none" w="sm" len="sm"/>
            <a:tailEnd type="none" w="sm" len="sm"/>
          </a:ln>
        </p:spPr>
      </p:cxnSp>
      <p:cxnSp>
        <p:nvCxnSpPr>
          <p:cNvPr id="606" name="Google Shape;606;p49"/>
          <p:cNvCxnSpPr>
            <a:stCxn id="607" idx="0"/>
            <a:endCxn id="604" idx="2"/>
          </p:cNvCxnSpPr>
          <p:nvPr/>
        </p:nvCxnSpPr>
        <p:spPr>
          <a:xfrm rot="-5400000">
            <a:off x="4114400" y="2062340"/>
            <a:ext cx="1230000" cy="2733300"/>
          </a:xfrm>
          <a:prstGeom prst="bentConnector3">
            <a:avLst>
              <a:gd name="adj1" fmla="val 50008"/>
            </a:avLst>
          </a:prstGeom>
          <a:noFill/>
          <a:ln w="28575" cap="flat" cmpd="sng">
            <a:solidFill>
              <a:srgbClr val="C2C2C2"/>
            </a:solidFill>
            <a:prstDash val="solid"/>
            <a:miter lim="8000"/>
            <a:headEnd type="none" w="sm" len="sm"/>
            <a:tailEnd type="none" w="sm" len="sm"/>
          </a:ln>
        </p:spPr>
      </p:cxnSp>
      <p:cxnSp>
        <p:nvCxnSpPr>
          <p:cNvPr id="608" name="Google Shape;608;p49"/>
          <p:cNvCxnSpPr>
            <a:stCxn id="609" idx="0"/>
            <a:endCxn id="604" idx="2"/>
          </p:cNvCxnSpPr>
          <p:nvPr/>
        </p:nvCxnSpPr>
        <p:spPr>
          <a:xfrm rot="-5400000">
            <a:off x="5481302" y="3428690"/>
            <a:ext cx="1230000" cy="600"/>
          </a:xfrm>
          <a:prstGeom prst="bentConnector3">
            <a:avLst>
              <a:gd name="adj1" fmla="val 50002"/>
            </a:avLst>
          </a:prstGeom>
          <a:noFill/>
          <a:ln w="28575" cap="flat" cmpd="sng">
            <a:solidFill>
              <a:srgbClr val="C2C2C2"/>
            </a:solidFill>
            <a:prstDash val="solid"/>
            <a:miter lim="8000"/>
            <a:headEnd type="none" w="sm" len="sm"/>
            <a:tailEnd type="none" w="sm" len="sm"/>
          </a:ln>
        </p:spPr>
      </p:cxnSp>
      <p:sp>
        <p:nvSpPr>
          <p:cNvPr id="604" name="Google Shape;604;p49"/>
          <p:cNvSpPr txBox="1"/>
          <p:nvPr/>
        </p:nvSpPr>
        <p:spPr>
          <a:xfrm>
            <a:off x="4906749" y="2118309"/>
            <a:ext cx="2378700" cy="695700"/>
          </a:xfrm>
          <a:prstGeom prst="rect">
            <a:avLst/>
          </a:prstGeom>
          <a:solidFill>
            <a:srgbClr val="85200C"/>
          </a:solidFill>
          <a:ln w="19050" cap="flat" cmpd="sng">
            <a:solidFill>
              <a:srgbClr val="A72A1E"/>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IE" sz="1300" b="1" i="0" u="none" strike="noStrike" cap="none">
                <a:solidFill>
                  <a:srgbClr val="FFFFFF"/>
                </a:solidFill>
                <a:latin typeface="Roboto"/>
                <a:ea typeface="Roboto"/>
                <a:cs typeface="Roboto"/>
                <a:sym typeface="Roboto"/>
              </a:rPr>
              <a:t>Machine Learning</a:t>
            </a:r>
            <a:endParaRPr sz="1300" b="1" i="0" u="none" strike="noStrike" cap="none">
              <a:solidFill>
                <a:srgbClr val="FFFFFF"/>
              </a:solidFill>
              <a:latin typeface="Roboto"/>
              <a:ea typeface="Roboto"/>
              <a:cs typeface="Roboto"/>
              <a:sym typeface="Roboto"/>
            </a:endParaRPr>
          </a:p>
        </p:txBody>
      </p:sp>
      <p:sp>
        <p:nvSpPr>
          <p:cNvPr id="607" name="Google Shape;607;p49"/>
          <p:cNvSpPr txBox="1"/>
          <p:nvPr/>
        </p:nvSpPr>
        <p:spPr>
          <a:xfrm>
            <a:off x="2175350" y="4043990"/>
            <a:ext cx="2374800" cy="695700"/>
          </a:xfrm>
          <a:prstGeom prst="rect">
            <a:avLst/>
          </a:prstGeom>
          <a:noFill/>
          <a:ln w="19050" cap="flat" cmpd="sng">
            <a:solidFill>
              <a:srgbClr val="A72A1E"/>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IE" sz="1300" b="0" i="0" u="none" strike="noStrike" cap="none">
                <a:solidFill>
                  <a:srgbClr val="A72A1E"/>
                </a:solidFill>
                <a:latin typeface="Roboto"/>
                <a:ea typeface="Roboto"/>
                <a:cs typeface="Roboto"/>
                <a:sym typeface="Roboto"/>
              </a:rPr>
              <a:t>Supervised</a:t>
            </a:r>
            <a:endParaRPr sz="1300" b="0" i="0" u="none" strike="noStrike" cap="none">
              <a:solidFill>
                <a:srgbClr val="A72A1E"/>
              </a:solidFill>
              <a:latin typeface="Roboto"/>
              <a:ea typeface="Roboto"/>
              <a:cs typeface="Roboto"/>
              <a:sym typeface="Roboto"/>
            </a:endParaRPr>
          </a:p>
        </p:txBody>
      </p:sp>
      <p:sp>
        <p:nvSpPr>
          <p:cNvPr id="605" name="Google Shape;605;p49"/>
          <p:cNvSpPr txBox="1"/>
          <p:nvPr/>
        </p:nvSpPr>
        <p:spPr>
          <a:xfrm>
            <a:off x="7641853" y="4043990"/>
            <a:ext cx="2374800" cy="695700"/>
          </a:xfrm>
          <a:prstGeom prst="rect">
            <a:avLst/>
          </a:prstGeom>
          <a:noFill/>
          <a:ln w="19050" cap="flat" cmpd="sng">
            <a:solidFill>
              <a:srgbClr val="A72A1E"/>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IE" sz="1300" b="0" i="0" u="none" strike="noStrike" cap="none">
                <a:solidFill>
                  <a:srgbClr val="A72A1E"/>
                </a:solidFill>
                <a:latin typeface="Roboto"/>
                <a:ea typeface="Roboto"/>
                <a:cs typeface="Roboto"/>
                <a:sym typeface="Roboto"/>
              </a:rPr>
              <a:t>Unsupervised</a:t>
            </a:r>
            <a:endParaRPr sz="1300" b="0" i="0" u="none" strike="noStrike" cap="none">
              <a:solidFill>
                <a:srgbClr val="A72A1E"/>
              </a:solidFill>
              <a:latin typeface="Roboto"/>
              <a:ea typeface="Roboto"/>
              <a:cs typeface="Roboto"/>
              <a:sym typeface="Roboto"/>
            </a:endParaRPr>
          </a:p>
        </p:txBody>
      </p:sp>
      <p:sp>
        <p:nvSpPr>
          <p:cNvPr id="609" name="Google Shape;609;p49"/>
          <p:cNvSpPr txBox="1"/>
          <p:nvPr/>
        </p:nvSpPr>
        <p:spPr>
          <a:xfrm>
            <a:off x="4908602" y="4043990"/>
            <a:ext cx="2374800" cy="695700"/>
          </a:xfrm>
          <a:prstGeom prst="rect">
            <a:avLst/>
          </a:prstGeom>
          <a:noFill/>
          <a:ln w="19050" cap="flat" cmpd="sng">
            <a:solidFill>
              <a:srgbClr val="A72A1E"/>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IE" sz="1300" b="0" i="0" u="none" strike="noStrike" cap="none">
                <a:solidFill>
                  <a:srgbClr val="A72A1E"/>
                </a:solidFill>
                <a:latin typeface="Roboto"/>
                <a:ea typeface="Roboto"/>
                <a:cs typeface="Roboto"/>
                <a:sym typeface="Roboto"/>
              </a:rPr>
              <a:t>Semi-Supervised</a:t>
            </a:r>
            <a:endParaRPr sz="1300" b="0" i="0" u="none" strike="noStrike" cap="none">
              <a:solidFill>
                <a:srgbClr val="A72A1E"/>
              </a:solidFill>
              <a:latin typeface="Roboto"/>
              <a:ea typeface="Roboto"/>
              <a:cs typeface="Roboto"/>
              <a:sym typeface="Roboto"/>
            </a:endParaRPr>
          </a:p>
        </p:txBody>
      </p:sp>
    </p:spTree>
    <p:extLst>
      <p:ext uri="{BB962C8B-B14F-4D97-AF65-F5344CB8AC3E}">
        <p14:creationId xmlns:p14="http://schemas.microsoft.com/office/powerpoint/2010/main" val="27698337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72"/>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NLP Applications - Retrieval</a:t>
            </a:r>
            <a:endParaRPr/>
          </a:p>
        </p:txBody>
      </p:sp>
      <p:sp>
        <p:nvSpPr>
          <p:cNvPr id="769" name="Google Shape;769;p72"/>
          <p:cNvSpPr txBox="1">
            <a:spLocks noGrp="1"/>
          </p:cNvSpPr>
          <p:nvPr>
            <p:ph type="body" idx="1"/>
          </p:nvPr>
        </p:nvSpPr>
        <p:spPr>
          <a:xfrm>
            <a:off x="838200" y="1690825"/>
            <a:ext cx="10515600" cy="376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rgbClr val="3F3F3F"/>
              </a:buClr>
              <a:buSzPts val="2800"/>
              <a:buFont typeface="Arial"/>
              <a:buNone/>
            </a:pPr>
            <a:r>
              <a:rPr lang="en-IE" u="none" strike="noStrike" cap="none">
                <a:solidFill>
                  <a:srgbClr val="3F3F3F"/>
                </a:solidFill>
              </a:rPr>
              <a:t>NLP tasks</a:t>
            </a:r>
            <a:r>
              <a:rPr lang="en-IE"/>
              <a:t> based on </a:t>
            </a:r>
            <a:r>
              <a:rPr lang="en-IE" b="1"/>
              <a:t>retrieval</a:t>
            </a:r>
            <a:r>
              <a:rPr lang="en-IE"/>
              <a:t>, e.g.</a:t>
            </a:r>
            <a:endParaRPr/>
          </a:p>
          <a:p>
            <a:pPr marL="457200" lvl="0" indent="0" algn="l" rtl="0">
              <a:lnSpc>
                <a:spcPct val="100000"/>
              </a:lnSpc>
              <a:spcBef>
                <a:spcPts val="1000"/>
              </a:spcBef>
              <a:spcAft>
                <a:spcPts val="0"/>
              </a:spcAft>
              <a:buClr>
                <a:schemeClr val="dk1"/>
              </a:buClr>
              <a:buSzPts val="1100"/>
              <a:buFont typeface="Arial"/>
              <a:buNone/>
            </a:pPr>
            <a:r>
              <a:rPr lang="en-IE" sz="2400"/>
              <a:t>Question Answering</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50"/>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Supervised ML for IE </a:t>
            </a:r>
            <a:endParaRPr/>
          </a:p>
        </p:txBody>
      </p:sp>
      <p:sp>
        <p:nvSpPr>
          <p:cNvPr id="615" name="Google Shape;615;p50"/>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3F3F3F"/>
              </a:buClr>
              <a:buSzPts val="2800"/>
              <a:buFont typeface="Arial"/>
              <a:buNone/>
            </a:pPr>
            <a:r>
              <a:rPr lang="en-IE" sz="2400">
                <a:solidFill>
                  <a:srgbClr val="000000"/>
                </a:solidFill>
              </a:rPr>
              <a:t>Supervised training on labeled data (manual annotation) </a:t>
            </a:r>
            <a:endParaRPr sz="2400">
              <a:solidFill>
                <a:srgbClr val="000000"/>
              </a:solidFill>
            </a:endParaRPr>
          </a:p>
          <a:p>
            <a:pPr marL="0" lvl="0" indent="0" algn="l" rtl="0">
              <a:lnSpc>
                <a:spcPct val="100000"/>
              </a:lnSpc>
              <a:spcBef>
                <a:spcPts val="1000"/>
              </a:spcBef>
              <a:spcAft>
                <a:spcPts val="0"/>
              </a:spcAft>
              <a:buClr>
                <a:srgbClr val="3F3F3F"/>
              </a:buClr>
              <a:buSzPts val="2800"/>
              <a:buFont typeface="Arial"/>
              <a:buNone/>
            </a:pPr>
            <a:r>
              <a:rPr lang="en-IE" sz="2400">
                <a:solidFill>
                  <a:srgbClr val="000000"/>
                </a:solidFill>
              </a:rPr>
              <a:t>Challenges </a:t>
            </a:r>
            <a:endParaRPr sz="2400">
              <a:solidFill>
                <a:srgbClr val="000000"/>
              </a:solidFill>
            </a:endParaRPr>
          </a:p>
          <a:p>
            <a:pPr marL="457200" marR="0" lvl="0" indent="-381000" algn="l" rtl="0">
              <a:lnSpc>
                <a:spcPct val="100000"/>
              </a:lnSpc>
              <a:spcBef>
                <a:spcPts val="1200"/>
              </a:spcBef>
              <a:spcAft>
                <a:spcPts val="0"/>
              </a:spcAft>
              <a:buClr>
                <a:srgbClr val="000000"/>
              </a:buClr>
              <a:buSzPts val="2400"/>
              <a:buFont typeface="Calibri"/>
              <a:buChar char="•"/>
            </a:pPr>
            <a:r>
              <a:rPr lang="en-IE" sz="2400" b="0" i="0" u="none" strike="noStrike" cap="none">
                <a:solidFill>
                  <a:srgbClr val="000000"/>
                </a:solidFill>
                <a:latin typeface="Calibri"/>
                <a:ea typeface="Calibri"/>
                <a:cs typeface="Calibri"/>
                <a:sym typeface="Calibri"/>
              </a:rPr>
              <a:t>Manual annotation required for each new application domain</a:t>
            </a:r>
            <a:endParaRPr sz="2400">
              <a:solidFill>
                <a:srgbClr val="000000"/>
              </a:solidFill>
            </a:endParaRPr>
          </a:p>
          <a:p>
            <a:pPr marL="457200" marR="0" lvl="0" indent="-381000" algn="l" rtl="0">
              <a:lnSpc>
                <a:spcPct val="100000"/>
              </a:lnSpc>
              <a:spcBef>
                <a:spcPts val="0"/>
              </a:spcBef>
              <a:spcAft>
                <a:spcPts val="0"/>
              </a:spcAft>
              <a:buClr>
                <a:srgbClr val="000000"/>
              </a:buClr>
              <a:buSzPts val="2400"/>
              <a:buFont typeface="Calibri"/>
              <a:buChar char="•"/>
            </a:pPr>
            <a:r>
              <a:rPr lang="en-IE" sz="2400" b="0" i="0" u="none" strike="noStrike" cap="none">
                <a:solidFill>
                  <a:srgbClr val="000000"/>
                </a:solidFill>
                <a:latin typeface="Calibri"/>
                <a:ea typeface="Calibri"/>
                <a:cs typeface="Calibri"/>
                <a:sym typeface="Calibri"/>
              </a:rPr>
              <a:t>Agreement between annotators</a:t>
            </a:r>
            <a:r>
              <a:rPr lang="en-IE" sz="2400">
                <a:solidFill>
                  <a:srgbClr val="000000"/>
                </a:solidFill>
              </a:rPr>
              <a:t> </a:t>
            </a:r>
            <a:r>
              <a:rPr lang="en-IE" sz="2400" b="0" i="0" u="none" strike="noStrike" cap="none">
                <a:solidFill>
                  <a:srgbClr val="000000"/>
                </a:solidFill>
                <a:latin typeface="Calibri"/>
                <a:ea typeface="Calibri"/>
                <a:cs typeface="Calibri"/>
                <a:sym typeface="Calibri"/>
              </a:rPr>
              <a:t>may be low for complex entities/relations</a:t>
            </a:r>
            <a:endParaRPr sz="24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0336428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51"/>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Inter-Annotator Agreement (IAA)</a:t>
            </a:r>
            <a:endParaRPr sz="4400" b="0" i="0" u="none" strike="noStrike" cap="none">
              <a:solidFill>
                <a:srgbClr val="75114A"/>
              </a:solidFill>
              <a:latin typeface="Calibri"/>
              <a:ea typeface="Calibri"/>
              <a:cs typeface="Calibri"/>
              <a:sym typeface="Calibri"/>
            </a:endParaRPr>
          </a:p>
        </p:txBody>
      </p:sp>
      <p:sp>
        <p:nvSpPr>
          <p:cNvPr id="621" name="Google Shape;621;p51"/>
          <p:cNvSpPr txBox="1">
            <a:spLocks noGrp="1"/>
          </p:cNvSpPr>
          <p:nvPr>
            <p:ph type="body" idx="1"/>
          </p:nvPr>
        </p:nvSpPr>
        <p:spPr>
          <a:xfrm>
            <a:off x="838200" y="1825625"/>
            <a:ext cx="10515600" cy="405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IAA is a measure of </a:t>
            </a:r>
            <a:r>
              <a:rPr lang="en-IE" sz="2400"/>
              <a:t>the level of</a:t>
            </a:r>
            <a:r>
              <a:rPr lang="en-IE" sz="2400" b="0" i="0" u="none" strike="noStrike" cap="none">
                <a:solidFill>
                  <a:srgbClr val="3F3F3F"/>
                </a:solidFill>
                <a:latin typeface="Calibri"/>
                <a:ea typeface="Calibri"/>
                <a:cs typeface="Calibri"/>
                <a:sym typeface="Calibri"/>
              </a:rPr>
              <a:t> </a:t>
            </a:r>
            <a:r>
              <a:rPr lang="en-IE" sz="2400"/>
              <a:t>agreement between multiple annotators</a:t>
            </a:r>
            <a:endParaRPr/>
          </a:p>
          <a:p>
            <a:pPr marL="0" marR="0" lvl="0" indent="0" algn="l" rtl="0">
              <a:lnSpc>
                <a:spcPct val="100000"/>
              </a:lnSpc>
              <a:spcBef>
                <a:spcPts val="60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Implemented for two annotators using Cohen's kappa coefficient</a:t>
            </a:r>
            <a:endParaRPr sz="2000" b="0" i="0" u="none" strike="noStrike" cap="none">
              <a:solidFill>
                <a:srgbClr val="3F3F3F"/>
              </a:solidFill>
              <a:latin typeface="Calibri"/>
              <a:ea typeface="Calibri"/>
              <a:cs typeface="Calibri"/>
              <a:sym typeface="Calibri"/>
            </a:endParaRPr>
          </a:p>
          <a:p>
            <a:pPr marL="0" marR="0" lvl="0" indent="0" algn="l" rtl="0">
              <a:lnSpc>
                <a:spcPct val="100000"/>
              </a:lnSpc>
              <a:spcBef>
                <a:spcPts val="6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a:p>
            <a:pPr marL="0" marR="0" lvl="0" indent="0" algn="l" rtl="0">
              <a:lnSpc>
                <a:spcPct val="100000"/>
              </a:lnSpc>
              <a:spcBef>
                <a:spcPts val="6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a:p>
            <a:pPr marL="0" marR="0" lvl="0" indent="0" algn="l" rtl="0">
              <a:lnSpc>
                <a:spcPct val="100000"/>
              </a:lnSpc>
              <a:spcBef>
                <a:spcPts val="6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a:p>
            <a:pPr marL="0" marR="0" lvl="0" indent="0" algn="l" rtl="0">
              <a:lnSpc>
                <a:spcPct val="100000"/>
              </a:lnSpc>
              <a:spcBef>
                <a:spcPts val="60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Pr(a): observed agreement</a:t>
            </a:r>
            <a:endParaRPr/>
          </a:p>
          <a:p>
            <a:pPr marL="0" marR="0" lvl="0" indent="0" algn="l" rtl="0">
              <a:lnSpc>
                <a:spcPct val="100000"/>
              </a:lnSpc>
              <a:spcBef>
                <a:spcPts val="60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Pr(e): expected agreement</a:t>
            </a:r>
            <a:endParaRPr/>
          </a:p>
          <a:p>
            <a:pPr marL="1371600" marR="0" lvl="2" indent="-215900" algn="l" rtl="0">
              <a:lnSpc>
                <a:spcPct val="100000"/>
              </a:lnSpc>
              <a:spcBef>
                <a:spcPts val="1800"/>
              </a:spcBef>
              <a:spcAft>
                <a:spcPts val="0"/>
              </a:spcAft>
              <a:buClr>
                <a:srgbClr val="3F3F3F"/>
              </a:buClr>
              <a:buSzPts val="2000"/>
              <a:buFont typeface="Noto Sans Symbols"/>
              <a:buNone/>
            </a:pPr>
            <a:endParaRPr sz="2100" b="0" i="0" u="none" strike="noStrike" cap="none">
              <a:solidFill>
                <a:srgbClr val="3F3F3F"/>
              </a:solidFill>
              <a:latin typeface="Noto Sans Symbols"/>
              <a:ea typeface="Noto Sans Symbols"/>
              <a:cs typeface="Noto Sans Symbols"/>
              <a:sym typeface="Noto Sans Symbols"/>
            </a:endParaRPr>
          </a:p>
        </p:txBody>
      </p:sp>
      <p:pic>
        <p:nvPicPr>
          <p:cNvPr id="622" name="Google Shape;622;p51" descr="Image result for kappa coefficient formula"/>
          <p:cNvPicPr preferRelativeResize="0"/>
          <p:nvPr/>
        </p:nvPicPr>
        <p:blipFill rotWithShape="1">
          <a:blip r:embed="rId3">
            <a:alphaModFix/>
          </a:blip>
          <a:srcRect l="9478" t="34728" r="9299" b="37484"/>
          <a:stretch/>
        </p:blipFill>
        <p:spPr>
          <a:xfrm>
            <a:off x="958280" y="3179467"/>
            <a:ext cx="2859197" cy="734362"/>
          </a:xfrm>
          <a:prstGeom prst="rect">
            <a:avLst/>
          </a:prstGeom>
          <a:noFill/>
          <a:ln>
            <a:noFill/>
          </a:ln>
        </p:spPr>
      </p:pic>
      <p:sp>
        <p:nvSpPr>
          <p:cNvPr id="623" name="Google Shape;623;p51"/>
          <p:cNvSpPr/>
          <p:nvPr/>
        </p:nvSpPr>
        <p:spPr>
          <a:xfrm>
            <a:off x="5735960" y="6165304"/>
            <a:ext cx="6408600" cy="27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IE" sz="1200" b="0" i="1" u="sng" strike="noStrike" cap="none">
                <a:solidFill>
                  <a:schemeClr val="hlink"/>
                </a:solidFill>
                <a:latin typeface="Calibri"/>
                <a:ea typeface="Calibri"/>
                <a:cs typeface="Calibri"/>
                <a:sym typeface="Calibri"/>
                <a:hlinkClick r:id="rId4"/>
              </a:rPr>
              <a:t>https://corpuslinguisticmethods.wordpress.com/2014/01/15/what-is-inter-annotator-agreement/</a:t>
            </a:r>
            <a:r>
              <a:rPr lang="en-IE" sz="1200" b="0" i="1"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9900899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52"/>
          <p:cNvSpPr txBox="1">
            <a:spLocks noGrp="1"/>
          </p:cNvSpPr>
          <p:nvPr>
            <p:ph type="title"/>
          </p:nvPr>
        </p:nvSpPr>
        <p:spPr>
          <a:xfrm>
            <a:off x="838200" y="365125"/>
            <a:ext cx="10515600" cy="13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a:t>IAA Example</a:t>
            </a:r>
            <a:endParaRPr/>
          </a:p>
        </p:txBody>
      </p:sp>
      <p:sp>
        <p:nvSpPr>
          <p:cNvPr id="630" name="Google Shape;630;p52"/>
          <p:cNvSpPr txBox="1">
            <a:spLocks noGrp="1"/>
          </p:cNvSpPr>
          <p:nvPr>
            <p:ph type="body" idx="1"/>
          </p:nvPr>
        </p:nvSpPr>
        <p:spPr>
          <a:xfrm>
            <a:off x="838200" y="1749425"/>
            <a:ext cx="4838400" cy="1610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000"/>
              </a:spcAft>
              <a:buNone/>
            </a:pPr>
            <a:r>
              <a:rPr lang="en-IE" sz="2400"/>
              <a:t>Suppose two annotators are asked to annotate a dataset of images of </a:t>
            </a:r>
            <a:r>
              <a:rPr lang="en-IE" sz="2400" b="1"/>
              <a:t>puppies </a:t>
            </a:r>
            <a:r>
              <a:rPr lang="en-IE" sz="2400"/>
              <a:t>and </a:t>
            </a:r>
            <a:r>
              <a:rPr lang="en-IE" sz="2400" b="1"/>
              <a:t>fried chicken</a:t>
            </a:r>
            <a:endParaRPr sz="2400" b="1"/>
          </a:p>
        </p:txBody>
      </p:sp>
      <p:pic>
        <p:nvPicPr>
          <p:cNvPr id="631" name="Google Shape;631;p52"/>
          <p:cNvPicPr preferRelativeResize="0"/>
          <p:nvPr/>
        </p:nvPicPr>
        <p:blipFill>
          <a:blip r:embed="rId3">
            <a:alphaModFix/>
          </a:blip>
          <a:stretch>
            <a:fillRect/>
          </a:stretch>
        </p:blipFill>
        <p:spPr>
          <a:xfrm>
            <a:off x="6430803" y="228603"/>
            <a:ext cx="5608800" cy="5559921"/>
          </a:xfrm>
          <a:prstGeom prst="rect">
            <a:avLst/>
          </a:prstGeom>
          <a:noFill/>
          <a:ln>
            <a:noFill/>
          </a:ln>
        </p:spPr>
      </p:pic>
      <p:sp>
        <p:nvSpPr>
          <p:cNvPr id="632" name="Google Shape;632;p52"/>
          <p:cNvSpPr/>
          <p:nvPr/>
        </p:nvSpPr>
        <p:spPr>
          <a:xfrm>
            <a:off x="4454550" y="6113350"/>
            <a:ext cx="7437300" cy="381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IE" sz="1200" i="1"/>
              <a:t>Example adapted from </a:t>
            </a:r>
            <a:r>
              <a:rPr lang="en-IE" sz="1200" i="1" u="sng">
                <a:solidFill>
                  <a:schemeClr val="hlink"/>
                </a:solidFill>
                <a:hlinkClick r:id="rId4"/>
              </a:rPr>
              <a:t>https://people.ischool.berkeley.edu/~dbamman/nlpF17/slides/5_truth_ethics.pdf</a:t>
            </a:r>
            <a:r>
              <a:rPr lang="en-IE" sz="1200" i="1"/>
              <a:t> </a:t>
            </a:r>
            <a:endParaRPr sz="1200" i="0" u="none" strike="noStrike" cap="none">
              <a:solidFill>
                <a:srgbClr val="000000"/>
              </a:solidFill>
            </a:endParaRPr>
          </a:p>
        </p:txBody>
      </p:sp>
    </p:spTree>
    <p:extLst>
      <p:ext uri="{BB962C8B-B14F-4D97-AF65-F5344CB8AC3E}">
        <p14:creationId xmlns:p14="http://schemas.microsoft.com/office/powerpoint/2010/main" val="24557668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53"/>
          <p:cNvSpPr txBox="1">
            <a:spLocks noGrp="1"/>
          </p:cNvSpPr>
          <p:nvPr>
            <p:ph type="title"/>
          </p:nvPr>
        </p:nvSpPr>
        <p:spPr>
          <a:xfrm>
            <a:off x="838200" y="365125"/>
            <a:ext cx="10515600" cy="13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a:t>IAA Example</a:t>
            </a:r>
            <a:endParaRPr/>
          </a:p>
        </p:txBody>
      </p:sp>
      <p:sp>
        <p:nvSpPr>
          <p:cNvPr id="639" name="Google Shape;639;p53"/>
          <p:cNvSpPr txBox="1">
            <a:spLocks noGrp="1"/>
          </p:cNvSpPr>
          <p:nvPr>
            <p:ph type="body" idx="1"/>
          </p:nvPr>
        </p:nvSpPr>
        <p:spPr>
          <a:xfrm>
            <a:off x="699500" y="3429000"/>
            <a:ext cx="10654200" cy="2334900"/>
          </a:xfrm>
          <a:prstGeom prst="rect">
            <a:avLst/>
          </a:prstGeom>
        </p:spPr>
        <p:txBody>
          <a:bodyPr spcFirstLastPara="1" wrap="square" lIns="91425" tIns="91425" rIns="91425" bIns="91425" anchor="t" anchorCtr="0">
            <a:noAutofit/>
          </a:bodyPr>
          <a:lstStyle/>
          <a:p>
            <a:pPr marL="0" lvl="0" indent="0" algn="l" rtl="0">
              <a:lnSpc>
                <a:spcPct val="100000"/>
              </a:lnSpc>
              <a:spcBef>
                <a:spcPts val="600"/>
              </a:spcBef>
              <a:spcAft>
                <a:spcPts val="0"/>
              </a:spcAft>
              <a:buClr>
                <a:srgbClr val="3F3F3F"/>
              </a:buClr>
              <a:buSzPts val="2800"/>
              <a:buFont typeface="Arial"/>
              <a:buNone/>
            </a:pPr>
            <a:r>
              <a:rPr lang="en-IE" sz="2400"/>
              <a:t>Pr(a): observed agreement	11/16 = 68.75%</a:t>
            </a:r>
            <a:endParaRPr sz="2400"/>
          </a:p>
          <a:p>
            <a:pPr marL="0" lvl="0" indent="0" algn="l" rtl="0">
              <a:lnSpc>
                <a:spcPct val="100000"/>
              </a:lnSpc>
              <a:spcBef>
                <a:spcPts val="600"/>
              </a:spcBef>
              <a:spcAft>
                <a:spcPts val="0"/>
              </a:spcAft>
              <a:buNone/>
            </a:pPr>
            <a:r>
              <a:rPr lang="en-IE" sz="2400"/>
              <a:t>Pr(e): expected agreement	P(A = Puppy) P(B = Puppy) + P(A = FrCh) P(B = FrCh) = </a:t>
            </a:r>
            <a:endParaRPr sz="2400"/>
          </a:p>
          <a:p>
            <a:pPr marL="3200400" lvl="0" indent="457200" algn="l" rtl="0">
              <a:lnSpc>
                <a:spcPct val="100000"/>
              </a:lnSpc>
              <a:spcBef>
                <a:spcPts val="600"/>
              </a:spcBef>
              <a:spcAft>
                <a:spcPts val="0"/>
              </a:spcAft>
              <a:buNone/>
            </a:pPr>
            <a:r>
              <a:rPr lang="en-IE" sz="2400"/>
              <a:t>(8/16*9/16) + (8/16*7/16) = 0.5</a:t>
            </a:r>
            <a:endParaRPr sz="2400"/>
          </a:p>
          <a:p>
            <a:pPr marL="0" lvl="0" indent="0" algn="l" rtl="0">
              <a:lnSpc>
                <a:spcPct val="100000"/>
              </a:lnSpc>
              <a:spcBef>
                <a:spcPts val="600"/>
              </a:spcBef>
              <a:spcAft>
                <a:spcPts val="0"/>
              </a:spcAft>
              <a:buClr>
                <a:srgbClr val="3F3F3F"/>
              </a:buClr>
              <a:buSzPts val="2800"/>
              <a:buFont typeface="Arial"/>
              <a:buNone/>
            </a:pPr>
            <a:endParaRPr sz="2400"/>
          </a:p>
          <a:p>
            <a:pPr marL="0" lvl="0" indent="0" algn="l" rtl="0">
              <a:lnSpc>
                <a:spcPct val="100000"/>
              </a:lnSpc>
              <a:spcBef>
                <a:spcPts val="600"/>
              </a:spcBef>
              <a:spcAft>
                <a:spcPts val="0"/>
              </a:spcAft>
              <a:buClr>
                <a:srgbClr val="3F3F3F"/>
              </a:buClr>
              <a:buSzPts val="2800"/>
              <a:buFont typeface="Arial"/>
              <a:buNone/>
            </a:pPr>
            <a:r>
              <a:rPr lang="en-IE" sz="2400"/>
              <a:t>K = 0.6875 - 0.5 / 1 - 0.5 =  0.375 </a:t>
            </a:r>
            <a:endParaRPr sz="2400"/>
          </a:p>
          <a:p>
            <a:pPr marL="0" lvl="0" indent="0" algn="l" rtl="0">
              <a:spcBef>
                <a:spcPts val="1000"/>
              </a:spcBef>
              <a:spcAft>
                <a:spcPts val="0"/>
              </a:spcAft>
              <a:buNone/>
            </a:pPr>
            <a:endParaRPr sz="2400"/>
          </a:p>
          <a:p>
            <a:pPr marL="0" lvl="0" indent="0" algn="l" rtl="0">
              <a:spcBef>
                <a:spcPts val="1000"/>
              </a:spcBef>
              <a:spcAft>
                <a:spcPts val="0"/>
              </a:spcAft>
              <a:buNone/>
            </a:pPr>
            <a:endParaRPr sz="2400"/>
          </a:p>
        </p:txBody>
      </p:sp>
      <p:pic>
        <p:nvPicPr>
          <p:cNvPr id="640" name="Google Shape;640;p53"/>
          <p:cNvPicPr preferRelativeResize="0"/>
          <p:nvPr/>
        </p:nvPicPr>
        <p:blipFill>
          <a:blip r:embed="rId3">
            <a:alphaModFix/>
          </a:blip>
          <a:stretch>
            <a:fillRect/>
          </a:stretch>
        </p:blipFill>
        <p:spPr>
          <a:xfrm>
            <a:off x="9081321" y="76196"/>
            <a:ext cx="3034475" cy="3008000"/>
          </a:xfrm>
          <a:prstGeom prst="rect">
            <a:avLst/>
          </a:prstGeom>
          <a:noFill/>
          <a:ln>
            <a:noFill/>
          </a:ln>
        </p:spPr>
      </p:pic>
      <p:pic>
        <p:nvPicPr>
          <p:cNvPr id="641" name="Google Shape;641;p53"/>
          <p:cNvPicPr preferRelativeResize="0"/>
          <p:nvPr/>
        </p:nvPicPr>
        <p:blipFill>
          <a:blip r:embed="rId4">
            <a:alphaModFix/>
          </a:blip>
          <a:stretch>
            <a:fillRect/>
          </a:stretch>
        </p:blipFill>
        <p:spPr>
          <a:xfrm>
            <a:off x="5478269" y="76200"/>
            <a:ext cx="3388330" cy="3008000"/>
          </a:xfrm>
          <a:prstGeom prst="rect">
            <a:avLst/>
          </a:prstGeom>
          <a:noFill/>
          <a:ln>
            <a:noFill/>
          </a:ln>
        </p:spPr>
      </p:pic>
      <p:pic>
        <p:nvPicPr>
          <p:cNvPr id="642" name="Google Shape;642;p53" descr="Image result for kappa coefficient formula"/>
          <p:cNvPicPr preferRelativeResize="0"/>
          <p:nvPr/>
        </p:nvPicPr>
        <p:blipFill rotWithShape="1">
          <a:blip r:embed="rId5">
            <a:alphaModFix/>
          </a:blip>
          <a:srcRect l="9478" t="34728" r="9299" b="37484"/>
          <a:stretch/>
        </p:blipFill>
        <p:spPr>
          <a:xfrm>
            <a:off x="748855" y="2344917"/>
            <a:ext cx="2859197" cy="734362"/>
          </a:xfrm>
          <a:prstGeom prst="rect">
            <a:avLst/>
          </a:prstGeom>
          <a:noFill/>
          <a:ln>
            <a:noFill/>
          </a:ln>
        </p:spPr>
      </p:pic>
      <p:sp>
        <p:nvSpPr>
          <p:cNvPr id="643" name="Google Shape;643;p53"/>
          <p:cNvSpPr txBox="1">
            <a:spLocks noGrp="1"/>
          </p:cNvSpPr>
          <p:nvPr>
            <p:ph type="body" idx="1"/>
          </p:nvPr>
        </p:nvSpPr>
        <p:spPr>
          <a:xfrm>
            <a:off x="699500" y="1538425"/>
            <a:ext cx="6555000" cy="6654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IE" sz="2400"/>
              <a:t>To calculate Cohen kappa:</a:t>
            </a:r>
            <a:endParaRPr sz="2400"/>
          </a:p>
        </p:txBody>
      </p:sp>
      <p:sp>
        <p:nvSpPr>
          <p:cNvPr id="644" name="Google Shape;644;p53"/>
          <p:cNvSpPr/>
          <p:nvPr/>
        </p:nvSpPr>
        <p:spPr>
          <a:xfrm>
            <a:off x="4454550" y="6113350"/>
            <a:ext cx="7437300" cy="381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IE" sz="1200" i="1"/>
              <a:t>Example adapted from </a:t>
            </a:r>
            <a:r>
              <a:rPr lang="en-IE" sz="1200" i="1" u="sng">
                <a:solidFill>
                  <a:schemeClr val="hlink"/>
                </a:solidFill>
                <a:hlinkClick r:id="rId6"/>
              </a:rPr>
              <a:t>https://people.ischool.berkeley.edu/~dbamman/nlpF17/slides/5_truth_ethics.pdf</a:t>
            </a:r>
            <a:r>
              <a:rPr lang="en-IE" sz="1200" i="1"/>
              <a:t> </a:t>
            </a:r>
            <a:endParaRPr sz="1200" i="0" u="none" strike="noStrike" cap="none">
              <a:solidFill>
                <a:srgbClr val="000000"/>
              </a:solidFill>
            </a:endParaRPr>
          </a:p>
        </p:txBody>
      </p:sp>
    </p:spTree>
    <p:extLst>
      <p:ext uri="{BB962C8B-B14F-4D97-AF65-F5344CB8AC3E}">
        <p14:creationId xmlns:p14="http://schemas.microsoft.com/office/powerpoint/2010/main" val="175164173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54"/>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Interpreting IAA</a:t>
            </a:r>
            <a:endParaRPr/>
          </a:p>
        </p:txBody>
      </p:sp>
      <p:graphicFrame>
        <p:nvGraphicFramePr>
          <p:cNvPr id="650" name="Google Shape;650;p54"/>
          <p:cNvGraphicFramePr/>
          <p:nvPr/>
        </p:nvGraphicFramePr>
        <p:xfrm>
          <a:off x="6361850" y="428860"/>
          <a:ext cx="3000000" cy="3000000"/>
        </p:xfrm>
        <a:graphic>
          <a:graphicData uri="http://schemas.openxmlformats.org/drawingml/2006/table">
            <a:tbl>
              <a:tblPr>
                <a:noFill/>
              </a:tblPr>
              <a:tblGrid>
                <a:gridCol w="1971025">
                  <a:extLst>
                    <a:ext uri="{9D8B030D-6E8A-4147-A177-3AD203B41FA5}">
                      <a16:colId xmlns:a16="http://schemas.microsoft.com/office/drawing/2014/main" val="20000"/>
                    </a:ext>
                  </a:extLst>
                </a:gridCol>
                <a:gridCol w="3440925">
                  <a:extLst>
                    <a:ext uri="{9D8B030D-6E8A-4147-A177-3AD203B41FA5}">
                      <a16:colId xmlns:a16="http://schemas.microsoft.com/office/drawing/2014/main" val="20001"/>
                    </a:ext>
                  </a:extLst>
                </a:gridCol>
              </a:tblGrid>
              <a:tr h="375925">
                <a:tc>
                  <a:txBody>
                    <a:bodyPr/>
                    <a:lstStyle/>
                    <a:p>
                      <a:pPr marL="0" lvl="0" indent="0" algn="ctr" rtl="0">
                        <a:spcBef>
                          <a:spcPts val="0"/>
                        </a:spcBef>
                        <a:spcAft>
                          <a:spcPts val="0"/>
                        </a:spcAft>
                        <a:buNone/>
                      </a:pPr>
                      <a:r>
                        <a:rPr lang="en-IE" sz="2000" b="1"/>
                        <a:t>K value</a:t>
                      </a:r>
                      <a:endParaRPr sz="2000" b="1"/>
                    </a:p>
                  </a:txBody>
                  <a:tcPr marL="91425" marR="91425" marT="91425" marB="91425" anchor="ctr"/>
                </a:tc>
                <a:tc>
                  <a:txBody>
                    <a:bodyPr/>
                    <a:lstStyle/>
                    <a:p>
                      <a:pPr marL="0" lvl="0" indent="0" algn="ctr" rtl="0">
                        <a:spcBef>
                          <a:spcPts val="0"/>
                        </a:spcBef>
                        <a:spcAft>
                          <a:spcPts val="0"/>
                        </a:spcAft>
                        <a:buNone/>
                      </a:pPr>
                      <a:r>
                        <a:rPr lang="en-IE" sz="2000" b="1"/>
                        <a:t>Strength of Agreement</a:t>
                      </a:r>
                      <a:endParaRPr sz="2000" b="1"/>
                    </a:p>
                    <a:p>
                      <a:pPr marL="0" lvl="0" indent="0" algn="ctr" rtl="0">
                        <a:spcBef>
                          <a:spcPts val="0"/>
                        </a:spcBef>
                        <a:spcAft>
                          <a:spcPts val="0"/>
                        </a:spcAft>
                        <a:buNone/>
                      </a:pPr>
                      <a:r>
                        <a:rPr lang="en-IE" sz="2000" b="1"/>
                        <a:t>(Landis &amp; Koch scale)</a:t>
                      </a:r>
                      <a:endParaRPr sz="2000" b="1"/>
                    </a:p>
                  </a:txBody>
                  <a:tcPr marL="91425" marR="91425" marT="91425" marB="91425" anchor="ctr"/>
                </a:tc>
                <a:extLst>
                  <a:ext uri="{0D108BD9-81ED-4DB2-BD59-A6C34878D82A}">
                    <a16:rowId xmlns:a16="http://schemas.microsoft.com/office/drawing/2014/main" val="10000"/>
                  </a:ext>
                </a:extLst>
              </a:tr>
              <a:tr h="375925">
                <a:tc>
                  <a:txBody>
                    <a:bodyPr/>
                    <a:lstStyle/>
                    <a:p>
                      <a:pPr marL="0" lvl="0" indent="0" algn="ctr" rtl="0">
                        <a:spcBef>
                          <a:spcPts val="0"/>
                        </a:spcBef>
                        <a:spcAft>
                          <a:spcPts val="0"/>
                        </a:spcAft>
                        <a:buNone/>
                      </a:pPr>
                      <a:r>
                        <a:rPr lang="en-IE" sz="2000"/>
                        <a:t>&lt; 0.21</a:t>
                      </a:r>
                      <a:endParaRPr sz="2000"/>
                    </a:p>
                  </a:txBody>
                  <a:tcPr marL="91425" marR="91425" marT="91425" marB="91425" anchor="ctr"/>
                </a:tc>
                <a:tc>
                  <a:txBody>
                    <a:bodyPr/>
                    <a:lstStyle/>
                    <a:p>
                      <a:pPr marL="0" lvl="0" indent="0" algn="ctr" rtl="0">
                        <a:spcBef>
                          <a:spcPts val="0"/>
                        </a:spcBef>
                        <a:spcAft>
                          <a:spcPts val="0"/>
                        </a:spcAft>
                        <a:buNone/>
                      </a:pPr>
                      <a:r>
                        <a:rPr lang="en-IE" sz="2000"/>
                        <a:t>Poor</a:t>
                      </a:r>
                      <a:endParaRPr sz="2000"/>
                    </a:p>
                  </a:txBody>
                  <a:tcPr marL="91425" marR="91425" marT="91425" marB="91425" anchor="ctr"/>
                </a:tc>
                <a:extLst>
                  <a:ext uri="{0D108BD9-81ED-4DB2-BD59-A6C34878D82A}">
                    <a16:rowId xmlns:a16="http://schemas.microsoft.com/office/drawing/2014/main" val="10001"/>
                  </a:ext>
                </a:extLst>
              </a:tr>
              <a:tr h="375925">
                <a:tc>
                  <a:txBody>
                    <a:bodyPr/>
                    <a:lstStyle/>
                    <a:p>
                      <a:pPr marL="0" lvl="0" indent="0" algn="ctr" rtl="0">
                        <a:spcBef>
                          <a:spcPts val="0"/>
                        </a:spcBef>
                        <a:spcAft>
                          <a:spcPts val="0"/>
                        </a:spcAft>
                        <a:buNone/>
                      </a:pPr>
                      <a:r>
                        <a:rPr lang="en-IE" sz="2000"/>
                        <a:t>0.21 - 0.40</a:t>
                      </a:r>
                      <a:endParaRPr sz="2000"/>
                    </a:p>
                  </a:txBody>
                  <a:tcPr marL="91425" marR="91425" marT="91425" marB="91425" anchor="ctr"/>
                </a:tc>
                <a:tc>
                  <a:txBody>
                    <a:bodyPr/>
                    <a:lstStyle/>
                    <a:p>
                      <a:pPr marL="0" lvl="0" indent="0" algn="ctr" rtl="0">
                        <a:spcBef>
                          <a:spcPts val="0"/>
                        </a:spcBef>
                        <a:spcAft>
                          <a:spcPts val="0"/>
                        </a:spcAft>
                        <a:buNone/>
                      </a:pPr>
                      <a:r>
                        <a:rPr lang="en-IE" sz="2000"/>
                        <a:t>Fair</a:t>
                      </a:r>
                      <a:endParaRPr sz="2000"/>
                    </a:p>
                  </a:txBody>
                  <a:tcPr marL="91425" marR="91425" marT="91425" marB="91425" anchor="ctr"/>
                </a:tc>
                <a:extLst>
                  <a:ext uri="{0D108BD9-81ED-4DB2-BD59-A6C34878D82A}">
                    <a16:rowId xmlns:a16="http://schemas.microsoft.com/office/drawing/2014/main" val="10002"/>
                  </a:ext>
                </a:extLst>
              </a:tr>
              <a:tr h="375925">
                <a:tc>
                  <a:txBody>
                    <a:bodyPr/>
                    <a:lstStyle/>
                    <a:p>
                      <a:pPr marL="0" lvl="0" indent="0" algn="ctr" rtl="0">
                        <a:spcBef>
                          <a:spcPts val="0"/>
                        </a:spcBef>
                        <a:spcAft>
                          <a:spcPts val="0"/>
                        </a:spcAft>
                        <a:buNone/>
                      </a:pPr>
                      <a:r>
                        <a:rPr lang="en-IE" sz="2000"/>
                        <a:t>0.41 - 0.60</a:t>
                      </a:r>
                      <a:endParaRPr sz="2000"/>
                    </a:p>
                  </a:txBody>
                  <a:tcPr marL="91425" marR="91425" marT="91425" marB="91425" anchor="ctr"/>
                </a:tc>
                <a:tc>
                  <a:txBody>
                    <a:bodyPr/>
                    <a:lstStyle/>
                    <a:p>
                      <a:pPr marL="0" lvl="0" indent="0" algn="ctr" rtl="0">
                        <a:spcBef>
                          <a:spcPts val="0"/>
                        </a:spcBef>
                        <a:spcAft>
                          <a:spcPts val="0"/>
                        </a:spcAft>
                        <a:buNone/>
                      </a:pPr>
                      <a:r>
                        <a:rPr lang="en-IE" sz="2000"/>
                        <a:t>Moderate</a:t>
                      </a:r>
                      <a:endParaRPr sz="2000"/>
                    </a:p>
                  </a:txBody>
                  <a:tcPr marL="91425" marR="91425" marT="91425" marB="91425" anchor="ctr"/>
                </a:tc>
                <a:extLst>
                  <a:ext uri="{0D108BD9-81ED-4DB2-BD59-A6C34878D82A}">
                    <a16:rowId xmlns:a16="http://schemas.microsoft.com/office/drawing/2014/main" val="10003"/>
                  </a:ext>
                </a:extLst>
              </a:tr>
              <a:tr h="375925">
                <a:tc>
                  <a:txBody>
                    <a:bodyPr/>
                    <a:lstStyle/>
                    <a:p>
                      <a:pPr marL="0" lvl="0" indent="0" algn="ctr" rtl="0">
                        <a:spcBef>
                          <a:spcPts val="0"/>
                        </a:spcBef>
                        <a:spcAft>
                          <a:spcPts val="0"/>
                        </a:spcAft>
                        <a:buNone/>
                      </a:pPr>
                      <a:r>
                        <a:rPr lang="en-IE" sz="2000"/>
                        <a:t>0.61 - 0.80</a:t>
                      </a:r>
                      <a:endParaRPr sz="2000"/>
                    </a:p>
                  </a:txBody>
                  <a:tcPr marL="91425" marR="91425" marT="91425" marB="91425" anchor="ctr"/>
                </a:tc>
                <a:tc>
                  <a:txBody>
                    <a:bodyPr/>
                    <a:lstStyle/>
                    <a:p>
                      <a:pPr marL="0" lvl="0" indent="0" algn="ctr" rtl="0">
                        <a:spcBef>
                          <a:spcPts val="0"/>
                        </a:spcBef>
                        <a:spcAft>
                          <a:spcPts val="0"/>
                        </a:spcAft>
                        <a:buNone/>
                      </a:pPr>
                      <a:r>
                        <a:rPr lang="en-IE" sz="2000"/>
                        <a:t>Good</a:t>
                      </a:r>
                      <a:endParaRPr sz="2000"/>
                    </a:p>
                  </a:txBody>
                  <a:tcPr marL="91425" marR="91425" marT="91425" marB="91425" anchor="ctr"/>
                </a:tc>
                <a:extLst>
                  <a:ext uri="{0D108BD9-81ED-4DB2-BD59-A6C34878D82A}">
                    <a16:rowId xmlns:a16="http://schemas.microsoft.com/office/drawing/2014/main" val="10004"/>
                  </a:ext>
                </a:extLst>
              </a:tr>
              <a:tr h="375925">
                <a:tc>
                  <a:txBody>
                    <a:bodyPr/>
                    <a:lstStyle/>
                    <a:p>
                      <a:pPr marL="0" lvl="0" indent="0" algn="ctr" rtl="0">
                        <a:spcBef>
                          <a:spcPts val="0"/>
                        </a:spcBef>
                        <a:spcAft>
                          <a:spcPts val="0"/>
                        </a:spcAft>
                        <a:buNone/>
                      </a:pPr>
                      <a:r>
                        <a:rPr lang="en-IE" sz="2000"/>
                        <a:t>0.81 - 1.00</a:t>
                      </a:r>
                      <a:endParaRPr sz="2000"/>
                    </a:p>
                  </a:txBody>
                  <a:tcPr marL="91425" marR="91425" marT="91425" marB="91425" anchor="ctr"/>
                </a:tc>
                <a:tc>
                  <a:txBody>
                    <a:bodyPr/>
                    <a:lstStyle/>
                    <a:p>
                      <a:pPr marL="0" lvl="0" indent="0" algn="ctr" rtl="0">
                        <a:spcBef>
                          <a:spcPts val="0"/>
                        </a:spcBef>
                        <a:spcAft>
                          <a:spcPts val="0"/>
                        </a:spcAft>
                        <a:buNone/>
                      </a:pPr>
                      <a:r>
                        <a:rPr lang="en-IE" sz="2000"/>
                        <a:t>Very Good</a:t>
                      </a:r>
                      <a:endParaRPr sz="2000"/>
                    </a:p>
                  </a:txBody>
                  <a:tcPr marL="91425" marR="91425" marT="91425" marB="91425" anchor="ctr"/>
                </a:tc>
                <a:extLst>
                  <a:ext uri="{0D108BD9-81ED-4DB2-BD59-A6C34878D82A}">
                    <a16:rowId xmlns:a16="http://schemas.microsoft.com/office/drawing/2014/main" val="10005"/>
                  </a:ext>
                </a:extLst>
              </a:tr>
            </a:tbl>
          </a:graphicData>
        </a:graphic>
      </p:graphicFrame>
      <p:sp>
        <p:nvSpPr>
          <p:cNvPr id="651" name="Google Shape;651;p54"/>
          <p:cNvSpPr txBox="1">
            <a:spLocks noGrp="1"/>
          </p:cNvSpPr>
          <p:nvPr>
            <p:ph type="body" idx="1"/>
          </p:nvPr>
        </p:nvSpPr>
        <p:spPr>
          <a:xfrm>
            <a:off x="952500" y="3820275"/>
            <a:ext cx="10719000" cy="2004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IE" sz="2400"/>
              <a:t>Optimizing IAA to K &gt; 0.80 is preferred for data quality</a:t>
            </a:r>
            <a:endParaRPr sz="2400"/>
          </a:p>
          <a:p>
            <a:pPr marL="0" lvl="0" indent="0" algn="l" rtl="0">
              <a:lnSpc>
                <a:spcPct val="100000"/>
              </a:lnSpc>
              <a:spcBef>
                <a:spcPts val="1000"/>
              </a:spcBef>
              <a:spcAft>
                <a:spcPts val="0"/>
              </a:spcAft>
              <a:buNone/>
            </a:pPr>
            <a:r>
              <a:rPr lang="en-IE" sz="2400"/>
              <a:t>To improve K:</a:t>
            </a:r>
            <a:endParaRPr sz="2400"/>
          </a:p>
          <a:p>
            <a:pPr marL="457200" lvl="0" indent="-381000" algn="l" rtl="0">
              <a:lnSpc>
                <a:spcPct val="100000"/>
              </a:lnSpc>
              <a:spcBef>
                <a:spcPts val="1000"/>
              </a:spcBef>
              <a:spcAft>
                <a:spcPts val="0"/>
              </a:spcAft>
              <a:buSzPts val="2400"/>
              <a:buChar char="-"/>
            </a:pPr>
            <a:r>
              <a:rPr lang="en-IE" sz="2400"/>
              <a:t>adjust annotation guidelines for re-annotation</a:t>
            </a:r>
            <a:endParaRPr sz="2400"/>
          </a:p>
          <a:p>
            <a:pPr marL="457200" lvl="0" indent="-381000" algn="l" rtl="0">
              <a:lnSpc>
                <a:spcPct val="100000"/>
              </a:lnSpc>
              <a:spcBef>
                <a:spcPts val="1000"/>
              </a:spcBef>
              <a:spcAft>
                <a:spcPts val="1000"/>
              </a:spcAft>
              <a:buSzPts val="2400"/>
              <a:buChar char="-"/>
            </a:pPr>
            <a:r>
              <a:rPr lang="en-IE" sz="2400"/>
              <a:t>discuss disagreements between annotators</a:t>
            </a:r>
            <a:endParaRPr sz="2400"/>
          </a:p>
        </p:txBody>
      </p:sp>
    </p:spTree>
    <p:extLst>
      <p:ext uri="{BB962C8B-B14F-4D97-AF65-F5344CB8AC3E}">
        <p14:creationId xmlns:p14="http://schemas.microsoft.com/office/powerpoint/2010/main" val="40929754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5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Semi-Supervised </a:t>
            </a:r>
            <a:r>
              <a:rPr lang="en-IE"/>
              <a:t>ML for IE</a:t>
            </a:r>
            <a:endParaRPr/>
          </a:p>
        </p:txBody>
      </p:sp>
      <p:sp>
        <p:nvSpPr>
          <p:cNvPr id="657" name="Google Shape;657;p55"/>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1000"/>
              </a:spcBef>
              <a:spcAft>
                <a:spcPts val="0"/>
              </a:spcAft>
              <a:buClr>
                <a:srgbClr val="3F3F3F"/>
              </a:buClr>
              <a:buSzPts val="2800"/>
              <a:buFont typeface="Arial"/>
              <a:buNone/>
            </a:pPr>
            <a:r>
              <a:rPr lang="en-IE" sz="2400">
                <a:solidFill>
                  <a:srgbClr val="000000"/>
                </a:solidFill>
              </a:rPr>
              <a:t>Semi-supervised training on ‘weakly’ labeled data on known examples </a:t>
            </a:r>
            <a:r>
              <a:rPr lang="en-IE" sz="2400" b="0" i="0" u="none" strike="noStrike" cap="none">
                <a:solidFill>
                  <a:srgbClr val="000000"/>
                </a:solidFill>
                <a:latin typeface="Calibri"/>
                <a:ea typeface="Calibri"/>
                <a:cs typeface="Calibri"/>
                <a:sym typeface="Calibri"/>
              </a:rPr>
              <a:t>to bootstrap annotation and subsequent </a:t>
            </a:r>
            <a:r>
              <a:rPr lang="en-IE" sz="2400">
                <a:solidFill>
                  <a:srgbClr val="000000"/>
                </a:solidFill>
              </a:rPr>
              <a:t>supervised </a:t>
            </a:r>
            <a:r>
              <a:rPr lang="en-IE" sz="2400" b="0" i="0" u="none" strike="noStrike" cap="none">
                <a:solidFill>
                  <a:srgbClr val="000000"/>
                </a:solidFill>
                <a:latin typeface="Calibri"/>
                <a:ea typeface="Calibri"/>
                <a:cs typeface="Calibri"/>
                <a:sym typeface="Calibri"/>
              </a:rPr>
              <a:t>training</a:t>
            </a:r>
            <a:endParaRPr sz="2400">
              <a:solidFill>
                <a:srgbClr val="000000"/>
              </a:solidFill>
            </a:endParaRPr>
          </a:p>
          <a:p>
            <a:pPr marL="0" marR="0" lvl="0" indent="0" algn="l" rtl="0">
              <a:lnSpc>
                <a:spcPct val="90000"/>
              </a:lnSpc>
              <a:spcBef>
                <a:spcPts val="1000"/>
              </a:spcBef>
              <a:spcAft>
                <a:spcPts val="0"/>
              </a:spcAft>
              <a:buClr>
                <a:srgbClr val="3F3F3F"/>
              </a:buClr>
              <a:buSzPts val="2800"/>
              <a:buFont typeface="Arial"/>
              <a:buNone/>
            </a:pPr>
            <a:r>
              <a:rPr lang="en-IE" sz="2400" b="0" i="0" u="none" strike="noStrike" cap="none">
                <a:solidFill>
                  <a:srgbClr val="000000"/>
                </a:solidFill>
                <a:latin typeface="Calibri"/>
                <a:ea typeface="Calibri"/>
                <a:cs typeface="Calibri"/>
                <a:sym typeface="Calibri"/>
              </a:rPr>
              <a:t>Known examples can be taken from existing databases or </a:t>
            </a:r>
            <a:r>
              <a:rPr lang="en-IE" sz="2400">
                <a:solidFill>
                  <a:srgbClr val="000000"/>
                </a:solidFill>
              </a:rPr>
              <a:t>through</a:t>
            </a:r>
            <a:r>
              <a:rPr lang="en-IE" sz="2400" b="0" i="0" u="none" strike="noStrike" cap="none">
                <a:solidFill>
                  <a:srgbClr val="000000"/>
                </a:solidFill>
                <a:latin typeface="Calibri"/>
                <a:ea typeface="Calibri"/>
                <a:cs typeface="Calibri"/>
                <a:sym typeface="Calibri"/>
              </a:rPr>
              <a:t> </a:t>
            </a:r>
            <a:r>
              <a:rPr lang="en-IE" sz="2400">
                <a:solidFill>
                  <a:srgbClr val="000000"/>
                </a:solidFill>
              </a:rPr>
              <a:t>‘distant supervision’ on data sources such as Wikipedia</a:t>
            </a:r>
            <a:endParaRPr sz="2400" b="0"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5296043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56"/>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Unsupervised </a:t>
            </a:r>
            <a:r>
              <a:rPr lang="en-IE"/>
              <a:t>ML for IE</a:t>
            </a:r>
            <a:endParaRPr/>
          </a:p>
          <a:p>
            <a:pPr marL="0" marR="0" lvl="0" indent="0" algn="l" rtl="0">
              <a:lnSpc>
                <a:spcPct val="90000"/>
              </a:lnSpc>
              <a:spcBef>
                <a:spcPts val="0"/>
              </a:spcBef>
              <a:spcAft>
                <a:spcPts val="0"/>
              </a:spcAft>
              <a:buClr>
                <a:srgbClr val="75114A"/>
              </a:buClr>
              <a:buSzPts val="4400"/>
              <a:buFont typeface="Calibri"/>
              <a:buNone/>
            </a:pPr>
            <a:endParaRPr/>
          </a:p>
        </p:txBody>
      </p:sp>
      <p:sp>
        <p:nvSpPr>
          <p:cNvPr id="663" name="Google Shape;663;p56"/>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100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Bottom-up, data-driven extraction without semi</a:t>
            </a:r>
            <a:r>
              <a:rPr lang="en-IE" sz="2400"/>
              <a:t>/supervised labeled data</a:t>
            </a:r>
            <a:endParaRPr/>
          </a:p>
          <a:p>
            <a:pPr marL="0" marR="0" lvl="0" indent="0" algn="l" rtl="0">
              <a:lnSpc>
                <a:spcPct val="90000"/>
              </a:lnSpc>
              <a:spcBef>
                <a:spcPts val="100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Very scalable and cheap to implement and maintain</a:t>
            </a:r>
            <a:endParaRPr sz="2400"/>
          </a:p>
          <a:p>
            <a:pPr marL="0" lvl="0" indent="0" algn="l" rtl="0">
              <a:spcBef>
                <a:spcPts val="1000"/>
              </a:spcBef>
              <a:spcAft>
                <a:spcPts val="0"/>
              </a:spcAft>
              <a:buNone/>
            </a:pPr>
            <a:r>
              <a:rPr lang="en-IE" sz="2400"/>
              <a:t>Hard to interpret results</a:t>
            </a:r>
            <a:endParaRPr sz="2400">
              <a:solidFill>
                <a:srgbClr val="FF0000"/>
              </a:solidFill>
            </a:endParaRPr>
          </a:p>
        </p:txBody>
      </p:sp>
    </p:spTree>
    <p:extLst>
      <p:ext uri="{BB962C8B-B14F-4D97-AF65-F5344CB8AC3E}">
        <p14:creationId xmlns:p14="http://schemas.microsoft.com/office/powerpoint/2010/main" val="35828427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57"/>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Overview</a:t>
            </a:r>
            <a:endParaRPr/>
          </a:p>
        </p:txBody>
      </p:sp>
      <p:sp>
        <p:nvSpPr>
          <p:cNvPr id="669" name="Google Shape;669;p57"/>
          <p:cNvSpPr txBox="1">
            <a:spLocks noGrp="1"/>
          </p:cNvSpPr>
          <p:nvPr>
            <p:ph type="body" idx="1"/>
          </p:nvPr>
        </p:nvSpPr>
        <p:spPr>
          <a:xfrm>
            <a:off x="838200" y="1541125"/>
            <a:ext cx="10515600" cy="4097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3F3F3F"/>
              </a:buClr>
              <a:buSzPts val="2800"/>
              <a:buFont typeface="Arial"/>
              <a:buNone/>
            </a:pPr>
            <a:r>
              <a:rPr lang="en-IE" sz="2400"/>
              <a:t>Information Extraction (IE)</a:t>
            </a:r>
            <a:endParaRPr sz="2400"/>
          </a:p>
          <a:p>
            <a:pPr marL="0" lvl="0" indent="0" algn="l" rtl="0">
              <a:lnSpc>
                <a:spcPct val="100000"/>
              </a:lnSpc>
              <a:spcBef>
                <a:spcPts val="1000"/>
              </a:spcBef>
              <a:spcAft>
                <a:spcPts val="0"/>
              </a:spcAft>
              <a:buClr>
                <a:srgbClr val="3F3F3F"/>
              </a:buClr>
              <a:buSzPts val="2800"/>
              <a:buFont typeface="Arial"/>
              <a:buNone/>
            </a:pPr>
            <a:r>
              <a:rPr lang="en-IE" sz="2400"/>
              <a:t>IE Approaches </a:t>
            </a:r>
            <a:endParaRPr sz="2400"/>
          </a:p>
          <a:p>
            <a:pPr marL="0" lvl="0" indent="0" algn="l" rtl="0">
              <a:lnSpc>
                <a:spcPct val="100000"/>
              </a:lnSpc>
              <a:spcBef>
                <a:spcPts val="1000"/>
              </a:spcBef>
              <a:spcAft>
                <a:spcPts val="0"/>
              </a:spcAft>
              <a:buClr>
                <a:srgbClr val="3F3F3F"/>
              </a:buClr>
              <a:buSzPts val="2800"/>
              <a:buFont typeface="Arial"/>
              <a:buNone/>
            </a:pPr>
            <a:r>
              <a:rPr lang="en-IE" sz="2400" b="1"/>
              <a:t>Named Entity Recognition and Entity Linking</a:t>
            </a:r>
            <a:endParaRPr sz="2400" b="1"/>
          </a:p>
          <a:p>
            <a:pPr marL="0" lvl="0" indent="0" algn="l" rtl="0">
              <a:lnSpc>
                <a:spcPct val="100000"/>
              </a:lnSpc>
              <a:spcBef>
                <a:spcPts val="1000"/>
              </a:spcBef>
              <a:spcAft>
                <a:spcPts val="0"/>
              </a:spcAft>
              <a:buClr>
                <a:srgbClr val="3F3F3F"/>
              </a:buClr>
              <a:buSzPts val="2800"/>
              <a:buFont typeface="Arial"/>
              <a:buNone/>
            </a:pPr>
            <a:r>
              <a:rPr lang="en-IE" sz="2400"/>
              <a:t>Relation Extraction</a:t>
            </a:r>
            <a:endParaRPr sz="2400"/>
          </a:p>
          <a:p>
            <a:pPr marL="0" lvl="0" indent="0" algn="l" rtl="0">
              <a:lnSpc>
                <a:spcPct val="100000"/>
              </a:lnSpc>
              <a:spcBef>
                <a:spcPts val="1000"/>
              </a:spcBef>
              <a:spcAft>
                <a:spcPts val="0"/>
              </a:spcAft>
              <a:buClr>
                <a:srgbClr val="3F3F3F"/>
              </a:buClr>
              <a:buSzPts val="2800"/>
              <a:buFont typeface="Arial"/>
              <a:buNone/>
            </a:pPr>
            <a:r>
              <a:rPr lang="en-IE" sz="2400"/>
              <a:t>Evaluation of IE </a:t>
            </a:r>
            <a:endParaRPr sz="2400"/>
          </a:p>
          <a:p>
            <a:pPr marL="0" lvl="0" indent="0" algn="l" rtl="0">
              <a:lnSpc>
                <a:spcPct val="100000"/>
              </a:lnSpc>
              <a:spcBef>
                <a:spcPts val="1000"/>
              </a:spcBef>
              <a:spcAft>
                <a:spcPts val="1000"/>
              </a:spcAft>
              <a:buClr>
                <a:srgbClr val="3F3F3F"/>
              </a:buClr>
              <a:buSzPts val="2800"/>
              <a:buFont typeface="Arial"/>
              <a:buNone/>
            </a:pPr>
            <a:endParaRPr sz="2400"/>
          </a:p>
        </p:txBody>
      </p:sp>
    </p:spTree>
    <p:extLst>
      <p:ext uri="{BB962C8B-B14F-4D97-AF65-F5344CB8AC3E}">
        <p14:creationId xmlns:p14="http://schemas.microsoft.com/office/powerpoint/2010/main" val="10661197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58"/>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 Named Entities</a:t>
            </a:r>
            <a:endParaRPr/>
          </a:p>
        </p:txBody>
      </p:sp>
      <p:pic>
        <p:nvPicPr>
          <p:cNvPr id="675" name="Google Shape;675;p58" descr="Image result for ner nltk"/>
          <p:cNvPicPr preferRelativeResize="0"/>
          <p:nvPr/>
        </p:nvPicPr>
        <p:blipFill rotWithShape="1">
          <a:blip r:embed="rId3">
            <a:alphaModFix/>
          </a:blip>
          <a:srcRect/>
          <a:stretch/>
        </p:blipFill>
        <p:spPr>
          <a:xfrm>
            <a:off x="1415480" y="1340768"/>
            <a:ext cx="8262358" cy="4392488"/>
          </a:xfrm>
          <a:prstGeom prst="rect">
            <a:avLst/>
          </a:prstGeom>
          <a:noFill/>
          <a:ln>
            <a:noFill/>
          </a:ln>
        </p:spPr>
      </p:pic>
      <p:sp>
        <p:nvSpPr>
          <p:cNvPr id="676" name="Google Shape;676;p58"/>
          <p:cNvSpPr/>
          <p:nvPr/>
        </p:nvSpPr>
        <p:spPr>
          <a:xfrm>
            <a:off x="9336360" y="6165304"/>
            <a:ext cx="25764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IE" sz="1200" b="0" i="1" u="sng" strike="noStrike" cap="none">
                <a:solidFill>
                  <a:schemeClr val="hlink"/>
                </a:solidFill>
                <a:latin typeface="Arial"/>
                <a:ea typeface="Arial"/>
                <a:cs typeface="Arial"/>
                <a:sym typeface="Arial"/>
                <a:hlinkClick r:id="rId4"/>
              </a:rPr>
              <a:t>http://www.nltk.org/book/ch07.html</a:t>
            </a:r>
            <a:r>
              <a:rPr lang="en-IE" sz="1200" b="0" i="1"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015232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5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Named Entit</a:t>
            </a:r>
            <a:r>
              <a:rPr lang="en-IE"/>
              <a:t>y Recognition</a:t>
            </a:r>
            <a:endParaRPr/>
          </a:p>
        </p:txBody>
      </p:sp>
      <p:sp>
        <p:nvSpPr>
          <p:cNvPr id="682" name="Google Shape;682;p59"/>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50800" marR="0" lvl="0" indent="0" algn="l" rtl="0">
              <a:lnSpc>
                <a:spcPct val="100000"/>
              </a:lnSpc>
              <a:spcBef>
                <a:spcPts val="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Named Entity Recognition (NER) systems cover a small set of basic NE types,</a:t>
            </a:r>
            <a:r>
              <a:rPr lang="en-IE" sz="2400"/>
              <a:t> e.g.</a:t>
            </a:r>
            <a:endParaRPr/>
          </a:p>
          <a:p>
            <a:pPr marL="508000" lvl="1" indent="0" algn="l" rtl="0">
              <a:lnSpc>
                <a:spcPct val="100000"/>
              </a:lnSpc>
              <a:spcBef>
                <a:spcPts val="1800"/>
              </a:spcBef>
              <a:spcAft>
                <a:spcPts val="0"/>
              </a:spcAft>
              <a:buSzPts val="2400"/>
              <a:buNone/>
            </a:pPr>
            <a:r>
              <a:rPr lang="en-IE" sz="2000" i="1"/>
              <a:t>PERSON            		Donald Trump, Barack Obama, the Queen, …</a:t>
            </a:r>
            <a:endParaRPr sz="2000"/>
          </a:p>
          <a:p>
            <a:pPr marL="508000" lvl="1" indent="0" algn="l" rtl="0">
              <a:lnSpc>
                <a:spcPct val="100000"/>
              </a:lnSpc>
              <a:spcBef>
                <a:spcPts val="1800"/>
              </a:spcBef>
              <a:spcAft>
                <a:spcPts val="0"/>
              </a:spcAft>
              <a:buSzPts val="2400"/>
              <a:buNone/>
            </a:pPr>
            <a:r>
              <a:rPr lang="en-IE" sz="2000" i="1"/>
              <a:t>ORGANIZATION    	NASA, IBM, Dell, Galway City Council, …</a:t>
            </a:r>
            <a:endParaRPr sz="2000"/>
          </a:p>
          <a:p>
            <a:pPr marL="508000" lvl="1" indent="0" algn="l" rtl="0">
              <a:lnSpc>
                <a:spcPct val="100000"/>
              </a:lnSpc>
              <a:spcBef>
                <a:spcPts val="1800"/>
              </a:spcBef>
              <a:spcAft>
                <a:spcPts val="0"/>
              </a:spcAft>
              <a:buSzPts val="2400"/>
              <a:buNone/>
            </a:pPr>
            <a:r>
              <a:rPr lang="en-IE" sz="2000" i="1"/>
              <a:t>LOCATION        		Dublin, Galway, Ireland, Lower Dangan, …</a:t>
            </a:r>
            <a:endParaRPr sz="2000"/>
          </a:p>
          <a:p>
            <a:pPr marL="508000" lvl="1" indent="0" algn="l" rtl="0">
              <a:lnSpc>
                <a:spcPct val="100000"/>
              </a:lnSpc>
              <a:spcBef>
                <a:spcPts val="1800"/>
              </a:spcBef>
              <a:spcAft>
                <a:spcPts val="600"/>
              </a:spcAft>
              <a:buSzPts val="2400"/>
              <a:buNone/>
            </a:pPr>
            <a:r>
              <a:rPr lang="en-IE" sz="2000" i="1"/>
              <a:t>TIME            			12pm, August 20</a:t>
            </a:r>
            <a:r>
              <a:rPr lang="en-IE" sz="2000" i="1" baseline="30000"/>
              <a:t>th</a:t>
            </a:r>
            <a:r>
              <a:rPr lang="en-IE" sz="2000" i="1"/>
              <a:t>, Xmas day, …</a:t>
            </a:r>
            <a:endParaRPr sz="2000"/>
          </a:p>
        </p:txBody>
      </p:sp>
    </p:spTree>
    <p:extLst>
      <p:ext uri="{BB962C8B-B14F-4D97-AF65-F5344CB8AC3E}">
        <p14:creationId xmlns:p14="http://schemas.microsoft.com/office/powerpoint/2010/main" val="32888315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73"/>
          <p:cNvSpPr txBox="1">
            <a:spLocks noGrp="1"/>
          </p:cNvSpPr>
          <p:nvPr>
            <p:ph type="title"/>
          </p:nvPr>
        </p:nvSpPr>
        <p:spPr>
          <a:xfrm>
            <a:off x="838200" y="365125"/>
            <a:ext cx="5763000" cy="132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E"/>
              <a:t>Question Answering</a:t>
            </a:r>
            <a:endParaRPr/>
          </a:p>
        </p:txBody>
      </p:sp>
      <p:sp>
        <p:nvSpPr>
          <p:cNvPr id="776" name="Google Shape;776;p73"/>
          <p:cNvSpPr txBox="1"/>
          <p:nvPr/>
        </p:nvSpPr>
        <p:spPr>
          <a:xfrm>
            <a:off x="3765475" y="6118250"/>
            <a:ext cx="83529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E" sz="1100">
                <a:solidFill>
                  <a:schemeClr val="dk1"/>
                </a:solidFill>
              </a:rPr>
              <a:t>Schlaefer, N., 2011. </a:t>
            </a:r>
            <a:r>
              <a:rPr lang="en-IE" sz="1100" i="1">
                <a:solidFill>
                  <a:schemeClr val="dk1"/>
                </a:solidFill>
              </a:rPr>
              <a:t>Statistical Source Expansion for Question Answering</a:t>
            </a:r>
            <a:r>
              <a:rPr lang="en-IE" sz="1100">
                <a:solidFill>
                  <a:schemeClr val="dk1"/>
                </a:solidFill>
              </a:rPr>
              <a:t> (Doctoral dissertation, IBM TJ Watson Research Center).</a:t>
            </a:r>
            <a:endParaRPr sz="1100">
              <a:solidFill>
                <a:schemeClr val="dk1"/>
              </a:solidFill>
            </a:endParaRPr>
          </a:p>
          <a:p>
            <a:pPr marL="0" lvl="0" indent="0" algn="l" rtl="0">
              <a:spcBef>
                <a:spcPts val="0"/>
              </a:spcBef>
              <a:spcAft>
                <a:spcPts val="0"/>
              </a:spcAft>
              <a:buNone/>
            </a:pPr>
            <a:endParaRPr sz="1100"/>
          </a:p>
        </p:txBody>
      </p:sp>
      <p:pic>
        <p:nvPicPr>
          <p:cNvPr id="777" name="Google Shape;777;p73"/>
          <p:cNvPicPr preferRelativeResize="0"/>
          <p:nvPr/>
        </p:nvPicPr>
        <p:blipFill>
          <a:blip r:embed="rId3">
            <a:alphaModFix/>
          </a:blip>
          <a:stretch>
            <a:fillRect/>
          </a:stretch>
        </p:blipFill>
        <p:spPr>
          <a:xfrm>
            <a:off x="5728550" y="298525"/>
            <a:ext cx="6311050" cy="5523999"/>
          </a:xfrm>
          <a:prstGeom prst="rect">
            <a:avLst/>
          </a:prstGeom>
          <a:noFill/>
          <a:ln>
            <a:noFill/>
          </a:ln>
        </p:spPr>
      </p:pic>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60"/>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NE </a:t>
            </a:r>
            <a:r>
              <a:rPr lang="en-IE" sz="4400" b="0" i="0" u="none" strike="noStrike" cap="none">
                <a:solidFill>
                  <a:srgbClr val="75114A"/>
                </a:solidFill>
                <a:latin typeface="Calibri"/>
                <a:ea typeface="Calibri"/>
                <a:cs typeface="Calibri"/>
                <a:sym typeface="Calibri"/>
              </a:rPr>
              <a:t>Annotation - </a:t>
            </a:r>
            <a:r>
              <a:rPr lang="en-IE"/>
              <a:t>ENAMEX (XML)</a:t>
            </a:r>
            <a:endParaRPr/>
          </a:p>
        </p:txBody>
      </p:sp>
      <p:sp>
        <p:nvSpPr>
          <p:cNvPr id="688" name="Google Shape;688;p60"/>
          <p:cNvSpPr txBox="1">
            <a:spLocks noGrp="1"/>
          </p:cNvSpPr>
          <p:nvPr>
            <p:ph type="body" idx="1"/>
          </p:nvPr>
        </p:nvSpPr>
        <p:spPr>
          <a:xfrm>
            <a:off x="838200" y="1534160"/>
            <a:ext cx="10515600" cy="4267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E" sz="2400" b="1" i="1">
                <a:solidFill>
                  <a:schemeClr val="dk1"/>
                </a:solidFill>
              </a:rPr>
              <a:t>Deere &amp; Co. </a:t>
            </a:r>
            <a:r>
              <a:rPr lang="en-IE" sz="2400" i="1">
                <a:solidFill>
                  <a:schemeClr val="dk1"/>
                </a:solidFill>
              </a:rPr>
              <a:t>said it reached a tentative agreement with the </a:t>
            </a:r>
            <a:r>
              <a:rPr lang="en-IE" sz="2400" b="1" i="1">
                <a:solidFill>
                  <a:schemeClr val="dk1"/>
                </a:solidFill>
              </a:rPr>
              <a:t>machinist union </a:t>
            </a:r>
            <a:r>
              <a:rPr lang="en-IE" sz="2400" i="1">
                <a:solidFill>
                  <a:schemeClr val="dk1"/>
                </a:solidFill>
              </a:rPr>
              <a:t>at its </a:t>
            </a:r>
            <a:r>
              <a:rPr lang="en-IE" sz="2400" b="1" i="1">
                <a:solidFill>
                  <a:schemeClr val="dk1"/>
                </a:solidFill>
              </a:rPr>
              <a:t>Horicon Wis. </a:t>
            </a:r>
            <a:r>
              <a:rPr lang="en-IE" sz="2400" i="1">
                <a:solidFill>
                  <a:schemeClr val="dk1"/>
                </a:solidFill>
              </a:rPr>
              <a:t>plant, ending a month-old strike.</a:t>
            </a:r>
            <a:endParaRPr sz="2400"/>
          </a:p>
          <a:p>
            <a:pPr marL="0" lvl="0" indent="0" algn="l" rtl="0">
              <a:lnSpc>
                <a:spcPct val="100000"/>
              </a:lnSpc>
              <a:spcBef>
                <a:spcPts val="0"/>
              </a:spcBef>
              <a:spcAft>
                <a:spcPts val="0"/>
              </a:spcAft>
              <a:buSzPts val="2800"/>
              <a:buNone/>
            </a:pPr>
            <a:endParaRPr sz="2400" b="0" i="1" u="none" strike="noStrike" cap="none">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2800"/>
              <a:buNone/>
            </a:pPr>
            <a:r>
              <a:rPr lang="en-IE" sz="2000" b="0" i="1" u="none" strike="noStrike" cap="none">
                <a:solidFill>
                  <a:schemeClr val="dk1"/>
                </a:solidFill>
                <a:latin typeface="Calibri"/>
                <a:ea typeface="Calibri"/>
                <a:cs typeface="Calibri"/>
                <a:sym typeface="Calibri"/>
              </a:rPr>
              <a:t>&lt;ENAMEX TYPE="</a:t>
            </a:r>
            <a:r>
              <a:rPr lang="en-IE" sz="2000" b="1" i="1" u="none" strike="noStrike" cap="none">
                <a:solidFill>
                  <a:schemeClr val="dk1"/>
                </a:solidFill>
                <a:latin typeface="Calibri"/>
                <a:ea typeface="Calibri"/>
                <a:cs typeface="Calibri"/>
                <a:sym typeface="Calibri"/>
              </a:rPr>
              <a:t>ORGANIZATION:CORPORATION</a:t>
            </a:r>
            <a:r>
              <a:rPr lang="en-IE" sz="2000" b="0" i="1" u="none" strike="noStrike" cap="none">
                <a:solidFill>
                  <a:schemeClr val="dk1"/>
                </a:solidFill>
                <a:latin typeface="Calibri"/>
                <a:ea typeface="Calibri"/>
                <a:cs typeface="Calibri"/>
                <a:sym typeface="Calibri"/>
              </a:rPr>
              <a:t>"&gt;</a:t>
            </a:r>
            <a:r>
              <a:rPr lang="en-IE" sz="2000" b="1" i="1" u="none" strike="noStrike" cap="none">
                <a:solidFill>
                  <a:schemeClr val="dk1"/>
                </a:solidFill>
                <a:latin typeface="Calibri"/>
                <a:ea typeface="Calibri"/>
                <a:cs typeface="Calibri"/>
                <a:sym typeface="Calibri"/>
              </a:rPr>
              <a:t>Deere &amp; Co</a:t>
            </a:r>
            <a:r>
              <a:rPr lang="en-IE" sz="2000" b="0" i="1" u="none" strike="noStrike" cap="none">
                <a:solidFill>
                  <a:schemeClr val="dk1"/>
                </a:solidFill>
                <a:latin typeface="Calibri"/>
                <a:ea typeface="Calibri"/>
                <a:cs typeface="Calibri"/>
                <a:sym typeface="Calibri"/>
              </a:rPr>
              <a:t>.&lt;/ENAMEX&gt; </a:t>
            </a:r>
            <a:endParaRPr sz="2000" i="1"/>
          </a:p>
          <a:p>
            <a:pPr marL="0" lvl="0" indent="0" algn="l" rtl="0">
              <a:lnSpc>
                <a:spcPct val="100000"/>
              </a:lnSpc>
              <a:spcBef>
                <a:spcPts val="600"/>
              </a:spcBef>
              <a:spcAft>
                <a:spcPts val="0"/>
              </a:spcAft>
              <a:buSzPts val="2800"/>
              <a:buNone/>
            </a:pPr>
            <a:r>
              <a:rPr lang="en-IE" sz="2000" b="0" i="1" u="none" strike="noStrike" cap="none">
                <a:solidFill>
                  <a:schemeClr val="dk1"/>
                </a:solidFill>
                <a:latin typeface="Calibri"/>
                <a:ea typeface="Calibri"/>
                <a:cs typeface="Calibri"/>
                <a:sym typeface="Calibri"/>
              </a:rPr>
              <a:t>	said it reached a tentative agreement with the </a:t>
            </a:r>
            <a:endParaRPr sz="2000" i="1"/>
          </a:p>
          <a:p>
            <a:pPr marL="0" lvl="0" indent="0" algn="l" rtl="0">
              <a:lnSpc>
                <a:spcPct val="100000"/>
              </a:lnSpc>
              <a:spcBef>
                <a:spcPts val="600"/>
              </a:spcBef>
              <a:spcAft>
                <a:spcPts val="0"/>
              </a:spcAft>
              <a:buSzPts val="2800"/>
              <a:buNone/>
            </a:pPr>
            <a:r>
              <a:rPr lang="en-IE" sz="2000" b="0" i="1" u="none" strike="noStrike" cap="none">
                <a:solidFill>
                  <a:schemeClr val="dk1"/>
                </a:solidFill>
                <a:latin typeface="Calibri"/>
                <a:ea typeface="Calibri"/>
                <a:cs typeface="Calibri"/>
                <a:sym typeface="Calibri"/>
              </a:rPr>
              <a:t>&lt;ENAMEX TYPE="</a:t>
            </a:r>
            <a:r>
              <a:rPr lang="en-IE" sz="2000" b="1" i="1">
                <a:solidFill>
                  <a:schemeClr val="dk1"/>
                </a:solidFill>
              </a:rPr>
              <a:t> ORGANIZATION:OTHER</a:t>
            </a:r>
            <a:r>
              <a:rPr lang="en-IE" sz="2000" b="0" i="1" u="none" strike="noStrike" cap="none">
                <a:solidFill>
                  <a:schemeClr val="dk1"/>
                </a:solidFill>
                <a:latin typeface="Calibri"/>
                <a:ea typeface="Calibri"/>
                <a:cs typeface="Calibri"/>
                <a:sym typeface="Calibri"/>
              </a:rPr>
              <a:t>"&gt;</a:t>
            </a:r>
            <a:r>
              <a:rPr lang="en-IE" sz="2000" b="1" i="1" u="none" strike="noStrike" cap="none">
                <a:solidFill>
                  <a:schemeClr val="dk1"/>
                </a:solidFill>
                <a:latin typeface="Calibri"/>
                <a:ea typeface="Calibri"/>
                <a:cs typeface="Calibri"/>
                <a:sym typeface="Calibri"/>
              </a:rPr>
              <a:t>machinist</a:t>
            </a:r>
            <a:r>
              <a:rPr lang="en-IE" sz="2000" b="0" i="1" u="none" strike="noStrike" cap="none">
                <a:solidFill>
                  <a:schemeClr val="dk1"/>
                </a:solidFill>
                <a:latin typeface="Calibri"/>
                <a:ea typeface="Calibri"/>
                <a:cs typeface="Calibri"/>
                <a:sym typeface="Calibri"/>
              </a:rPr>
              <a:t>&lt;/ENAMEX&gt; </a:t>
            </a:r>
            <a:endParaRPr sz="2000" i="1"/>
          </a:p>
          <a:p>
            <a:pPr marL="0" lvl="0" indent="0" algn="l" rtl="0">
              <a:lnSpc>
                <a:spcPct val="100000"/>
              </a:lnSpc>
              <a:spcBef>
                <a:spcPts val="600"/>
              </a:spcBef>
              <a:spcAft>
                <a:spcPts val="0"/>
              </a:spcAft>
              <a:buSzPts val="2800"/>
              <a:buNone/>
            </a:pPr>
            <a:r>
              <a:rPr lang="en-IE" sz="2000" b="0" i="1" u="none" strike="noStrike" cap="none">
                <a:solidFill>
                  <a:schemeClr val="dk1"/>
                </a:solidFill>
                <a:latin typeface="Calibri"/>
                <a:ea typeface="Calibri"/>
                <a:cs typeface="Calibri"/>
                <a:sym typeface="Calibri"/>
              </a:rPr>
              <a:t>&lt;ENAMEX TYPE="</a:t>
            </a:r>
            <a:r>
              <a:rPr lang="en-IE" sz="2000" b="1" i="1">
                <a:solidFill>
                  <a:schemeClr val="dk1"/>
                </a:solidFill>
              </a:rPr>
              <a:t>ORGANIZATION:</a:t>
            </a:r>
            <a:r>
              <a:rPr lang="en-IE" sz="2000" b="1" i="1" u="none" strike="noStrike" cap="none">
                <a:solidFill>
                  <a:schemeClr val="dk1"/>
                </a:solidFill>
                <a:latin typeface="Calibri"/>
                <a:ea typeface="Calibri"/>
                <a:cs typeface="Calibri"/>
                <a:sym typeface="Calibri"/>
              </a:rPr>
              <a:t>OTHER</a:t>
            </a:r>
            <a:r>
              <a:rPr lang="en-IE" sz="2000" b="0" i="1" u="none" strike="noStrike" cap="none">
                <a:solidFill>
                  <a:schemeClr val="dk1"/>
                </a:solidFill>
                <a:latin typeface="Calibri"/>
                <a:ea typeface="Calibri"/>
                <a:cs typeface="Calibri"/>
                <a:sym typeface="Calibri"/>
              </a:rPr>
              <a:t>"&gt;</a:t>
            </a:r>
            <a:r>
              <a:rPr lang="en-IE" sz="2000" b="1" i="1" u="none" strike="noStrike" cap="none">
                <a:solidFill>
                  <a:schemeClr val="dk1"/>
                </a:solidFill>
                <a:latin typeface="Calibri"/>
                <a:ea typeface="Calibri"/>
                <a:cs typeface="Calibri"/>
                <a:sym typeface="Calibri"/>
              </a:rPr>
              <a:t>union</a:t>
            </a:r>
            <a:r>
              <a:rPr lang="en-IE" sz="2000" b="0" i="1" u="none" strike="noStrike" cap="none">
                <a:solidFill>
                  <a:schemeClr val="dk1"/>
                </a:solidFill>
                <a:latin typeface="Calibri"/>
                <a:ea typeface="Calibri"/>
                <a:cs typeface="Calibri"/>
                <a:sym typeface="Calibri"/>
              </a:rPr>
              <a:t>&lt;/ENAMEX&gt; </a:t>
            </a:r>
            <a:endParaRPr sz="2000" i="1"/>
          </a:p>
          <a:p>
            <a:pPr marL="0" lvl="0" indent="0" algn="l" rtl="0">
              <a:lnSpc>
                <a:spcPct val="100000"/>
              </a:lnSpc>
              <a:spcBef>
                <a:spcPts val="600"/>
              </a:spcBef>
              <a:spcAft>
                <a:spcPts val="0"/>
              </a:spcAft>
              <a:buSzPts val="2800"/>
              <a:buNone/>
            </a:pPr>
            <a:r>
              <a:rPr lang="en-IE" sz="2000" b="0" i="1" u="none" strike="noStrike" cap="none">
                <a:solidFill>
                  <a:schemeClr val="dk1"/>
                </a:solidFill>
                <a:latin typeface="Calibri"/>
                <a:ea typeface="Calibri"/>
                <a:cs typeface="Calibri"/>
                <a:sym typeface="Calibri"/>
              </a:rPr>
              <a:t>	at its </a:t>
            </a:r>
            <a:endParaRPr sz="2000" i="1"/>
          </a:p>
          <a:p>
            <a:pPr marL="0" lvl="0" indent="0" algn="l" rtl="0">
              <a:lnSpc>
                <a:spcPct val="100000"/>
              </a:lnSpc>
              <a:spcBef>
                <a:spcPts val="600"/>
              </a:spcBef>
              <a:spcAft>
                <a:spcPts val="0"/>
              </a:spcAft>
              <a:buSzPts val="2800"/>
              <a:buNone/>
            </a:pPr>
            <a:r>
              <a:rPr lang="en-IE" sz="2000" b="0" i="1" u="none" strike="noStrike" cap="none">
                <a:solidFill>
                  <a:schemeClr val="dk1"/>
                </a:solidFill>
                <a:latin typeface="Calibri"/>
                <a:ea typeface="Calibri"/>
                <a:cs typeface="Calibri"/>
                <a:sym typeface="Calibri"/>
              </a:rPr>
              <a:t>&lt;ENAMEX TYPE="</a:t>
            </a:r>
            <a:r>
              <a:rPr lang="en-IE" sz="2000" b="1" i="1">
                <a:solidFill>
                  <a:schemeClr val="dk1"/>
                </a:solidFill>
              </a:rPr>
              <a:t>GEO-POLITICAL ENTITY</a:t>
            </a:r>
            <a:r>
              <a:rPr lang="en-IE" sz="2000" b="1" i="1" u="none" strike="noStrike" cap="none">
                <a:solidFill>
                  <a:schemeClr val="dk1"/>
                </a:solidFill>
                <a:latin typeface="Calibri"/>
                <a:ea typeface="Calibri"/>
                <a:cs typeface="Calibri"/>
                <a:sym typeface="Calibri"/>
              </a:rPr>
              <a:t>:CITY</a:t>
            </a:r>
            <a:r>
              <a:rPr lang="en-IE" sz="2000" b="0" i="1" u="none" strike="noStrike" cap="none">
                <a:solidFill>
                  <a:schemeClr val="dk1"/>
                </a:solidFill>
                <a:latin typeface="Calibri"/>
                <a:ea typeface="Calibri"/>
                <a:cs typeface="Calibri"/>
                <a:sym typeface="Calibri"/>
              </a:rPr>
              <a:t>"&gt;</a:t>
            </a:r>
            <a:r>
              <a:rPr lang="en-IE" sz="2000" b="1" i="1" u="none" strike="noStrike" cap="none">
                <a:solidFill>
                  <a:schemeClr val="dk1"/>
                </a:solidFill>
                <a:latin typeface="Calibri"/>
                <a:ea typeface="Calibri"/>
                <a:cs typeface="Calibri"/>
                <a:sym typeface="Calibri"/>
              </a:rPr>
              <a:t>Horicon</a:t>
            </a:r>
            <a:r>
              <a:rPr lang="en-IE" sz="2000" b="0" i="1" u="none" strike="noStrike" cap="none">
                <a:solidFill>
                  <a:schemeClr val="dk1"/>
                </a:solidFill>
                <a:latin typeface="Calibri"/>
                <a:ea typeface="Calibri"/>
                <a:cs typeface="Calibri"/>
                <a:sym typeface="Calibri"/>
              </a:rPr>
              <a:t>&lt;/ENAMEX&gt; , </a:t>
            </a:r>
            <a:endParaRPr sz="2000" i="1"/>
          </a:p>
          <a:p>
            <a:pPr marL="0" lvl="0" indent="0" algn="l" rtl="0">
              <a:lnSpc>
                <a:spcPct val="100000"/>
              </a:lnSpc>
              <a:spcBef>
                <a:spcPts val="600"/>
              </a:spcBef>
              <a:spcAft>
                <a:spcPts val="0"/>
              </a:spcAft>
              <a:buSzPts val="2800"/>
              <a:buNone/>
            </a:pPr>
            <a:r>
              <a:rPr lang="en-IE" sz="2000" b="0" i="1" u="none" strike="noStrike" cap="none">
                <a:solidFill>
                  <a:schemeClr val="dk1"/>
                </a:solidFill>
                <a:latin typeface="Calibri"/>
                <a:ea typeface="Calibri"/>
                <a:cs typeface="Calibri"/>
                <a:sym typeface="Calibri"/>
              </a:rPr>
              <a:t>&lt;ENAMEX TYPE="</a:t>
            </a:r>
            <a:r>
              <a:rPr lang="en-IE" sz="2000" b="1" i="1">
                <a:solidFill>
                  <a:schemeClr val="dk1"/>
                </a:solidFill>
              </a:rPr>
              <a:t>GEO-POLITICAL ENTITY</a:t>
            </a:r>
            <a:r>
              <a:rPr lang="en-IE" sz="2000" b="1" i="1" u="none" strike="noStrike" cap="none">
                <a:solidFill>
                  <a:schemeClr val="dk1"/>
                </a:solidFill>
                <a:latin typeface="Calibri"/>
                <a:ea typeface="Calibri"/>
                <a:cs typeface="Calibri"/>
                <a:sym typeface="Calibri"/>
              </a:rPr>
              <a:t>:STATE_PROVINCE</a:t>
            </a:r>
            <a:r>
              <a:rPr lang="en-IE" sz="2000" b="0" i="1" u="none" strike="noStrike" cap="none">
                <a:solidFill>
                  <a:schemeClr val="dk1"/>
                </a:solidFill>
                <a:latin typeface="Calibri"/>
                <a:ea typeface="Calibri"/>
                <a:cs typeface="Calibri"/>
                <a:sym typeface="Calibri"/>
              </a:rPr>
              <a:t>"&gt;</a:t>
            </a:r>
            <a:r>
              <a:rPr lang="en-IE" sz="2000" b="1" i="1" u="none" strike="noStrike" cap="none">
                <a:solidFill>
                  <a:schemeClr val="dk1"/>
                </a:solidFill>
                <a:latin typeface="Calibri"/>
                <a:ea typeface="Calibri"/>
                <a:cs typeface="Calibri"/>
                <a:sym typeface="Calibri"/>
              </a:rPr>
              <a:t>Wis</a:t>
            </a:r>
            <a:r>
              <a:rPr lang="en-IE" sz="2000" b="0" i="1" u="none" strike="noStrike" cap="none">
                <a:solidFill>
                  <a:schemeClr val="dk1"/>
                </a:solidFill>
                <a:latin typeface="Calibri"/>
                <a:ea typeface="Calibri"/>
                <a:cs typeface="Calibri"/>
                <a:sym typeface="Calibri"/>
              </a:rPr>
              <a:t>.&lt;/ENAMEX&gt; , </a:t>
            </a:r>
            <a:endParaRPr sz="2000" i="1"/>
          </a:p>
          <a:p>
            <a:pPr marL="0" lvl="0" indent="0" algn="l" rtl="0">
              <a:lnSpc>
                <a:spcPct val="100000"/>
              </a:lnSpc>
              <a:spcBef>
                <a:spcPts val="600"/>
              </a:spcBef>
              <a:spcAft>
                <a:spcPts val="600"/>
              </a:spcAft>
              <a:buSzPts val="2800"/>
              <a:buNone/>
            </a:pPr>
            <a:r>
              <a:rPr lang="en-IE" sz="2000" i="1" u="none" strike="noStrike" cap="none">
                <a:solidFill>
                  <a:schemeClr val="dk1"/>
                </a:solidFill>
                <a:latin typeface="Calibri"/>
                <a:ea typeface="Calibri"/>
                <a:cs typeface="Calibri"/>
                <a:sym typeface="Calibri"/>
              </a:rPr>
              <a:t>	plant, ending month-old strike.</a:t>
            </a:r>
            <a:endParaRPr sz="2000" i="1"/>
          </a:p>
        </p:txBody>
      </p:sp>
    </p:spTree>
    <p:extLst>
      <p:ext uri="{BB962C8B-B14F-4D97-AF65-F5344CB8AC3E}">
        <p14:creationId xmlns:p14="http://schemas.microsoft.com/office/powerpoint/2010/main" val="4801347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61"/>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N</a:t>
            </a:r>
            <a:r>
              <a:rPr lang="en-IE"/>
              <a:t>E</a:t>
            </a:r>
            <a:r>
              <a:rPr lang="en-IE" sz="4400" b="0" i="0" u="none" strike="noStrike" cap="none">
                <a:solidFill>
                  <a:srgbClr val="75114A"/>
                </a:solidFill>
                <a:latin typeface="Calibri"/>
                <a:ea typeface="Calibri"/>
                <a:cs typeface="Calibri"/>
                <a:sym typeface="Calibri"/>
              </a:rPr>
              <a:t> annotation - BIO </a:t>
            </a:r>
            <a:endParaRPr/>
          </a:p>
        </p:txBody>
      </p:sp>
      <p:sp>
        <p:nvSpPr>
          <p:cNvPr id="694" name="Google Shape;694;p61"/>
          <p:cNvSpPr txBox="1">
            <a:spLocks noGrp="1"/>
          </p:cNvSpPr>
          <p:nvPr>
            <p:ph type="body" idx="1"/>
          </p:nvPr>
        </p:nvSpPr>
        <p:spPr>
          <a:xfrm>
            <a:off x="838200" y="1458225"/>
            <a:ext cx="10730400" cy="4296900"/>
          </a:xfrm>
          <a:prstGeom prst="rect">
            <a:avLst/>
          </a:prstGeom>
          <a:noFill/>
          <a:ln>
            <a:noFill/>
          </a:ln>
        </p:spPr>
        <p:txBody>
          <a:bodyPr spcFirstLastPara="1" wrap="square" lIns="91425" tIns="91425" rIns="91425" bIns="91425" anchor="t" anchorCtr="0">
            <a:noAutofit/>
          </a:bodyPr>
          <a:lstStyle/>
          <a:p>
            <a:pPr marL="0" lvl="1" indent="0" algn="l" rtl="0">
              <a:lnSpc>
                <a:spcPct val="100000"/>
              </a:lnSpc>
              <a:spcBef>
                <a:spcPts val="600"/>
              </a:spcBef>
              <a:spcAft>
                <a:spcPts val="0"/>
              </a:spcAft>
              <a:buSzPts val="2400"/>
              <a:buNone/>
            </a:pPr>
            <a:r>
              <a:rPr lang="en-IE">
                <a:solidFill>
                  <a:schemeClr val="dk1"/>
                </a:solidFill>
              </a:rPr>
              <a:t>NEs annotated with beginning (</a:t>
            </a:r>
            <a:r>
              <a:rPr lang="en-IE" b="1">
                <a:solidFill>
                  <a:schemeClr val="dk1"/>
                </a:solidFill>
              </a:rPr>
              <a:t>B</a:t>
            </a:r>
            <a:r>
              <a:rPr lang="en-IE">
                <a:solidFill>
                  <a:schemeClr val="dk1"/>
                </a:solidFill>
              </a:rPr>
              <a:t>) and span (</a:t>
            </a:r>
            <a:r>
              <a:rPr lang="en-IE" b="1">
                <a:solidFill>
                  <a:schemeClr val="dk1"/>
                </a:solidFill>
              </a:rPr>
              <a:t>I</a:t>
            </a:r>
            <a:r>
              <a:rPr lang="en-IE">
                <a:solidFill>
                  <a:schemeClr val="dk1"/>
                </a:solidFill>
              </a:rPr>
              <a:t>nside/</a:t>
            </a:r>
            <a:r>
              <a:rPr lang="en-IE" b="1">
                <a:solidFill>
                  <a:schemeClr val="dk1"/>
                </a:solidFill>
              </a:rPr>
              <a:t>O</a:t>
            </a:r>
            <a:r>
              <a:rPr lang="en-IE">
                <a:solidFill>
                  <a:schemeClr val="dk1"/>
                </a:solidFill>
              </a:rPr>
              <a:t>utside)</a:t>
            </a:r>
            <a:endParaRPr>
              <a:solidFill>
                <a:schemeClr val="dk1"/>
              </a:solidFill>
            </a:endParaRPr>
          </a:p>
          <a:p>
            <a:pPr marL="0" lvl="1" indent="0" algn="l" rtl="0">
              <a:lnSpc>
                <a:spcPct val="100000"/>
              </a:lnSpc>
              <a:spcBef>
                <a:spcPts val="600"/>
              </a:spcBef>
              <a:spcAft>
                <a:spcPts val="0"/>
              </a:spcAft>
              <a:buSzPts val="2400"/>
              <a:buNone/>
            </a:pPr>
            <a:r>
              <a:rPr lang="en-IE">
                <a:solidFill>
                  <a:schemeClr val="dk1"/>
                </a:solidFill>
              </a:rPr>
              <a:t>Optionally with entity type (ORGanization, PERson, ...)</a:t>
            </a:r>
            <a:endParaRPr>
              <a:solidFill>
                <a:schemeClr val="dk1"/>
              </a:solidFill>
            </a:endParaRPr>
          </a:p>
          <a:p>
            <a:pPr marL="457200" marR="0" lvl="3" indent="0" algn="l" rtl="0">
              <a:lnSpc>
                <a:spcPct val="100000"/>
              </a:lnSpc>
              <a:spcBef>
                <a:spcPts val="600"/>
              </a:spcBef>
              <a:spcAft>
                <a:spcPts val="0"/>
              </a:spcAft>
              <a:buClr>
                <a:srgbClr val="3F3F3F"/>
              </a:buClr>
              <a:buSzPts val="1800"/>
              <a:buFont typeface="Arial"/>
              <a:buNone/>
            </a:pPr>
            <a:endParaRPr sz="2400">
              <a:solidFill>
                <a:schemeClr val="dk1"/>
              </a:solidFill>
            </a:endParaRPr>
          </a:p>
          <a:p>
            <a:pPr marL="457200" marR="0" lvl="3" indent="0" algn="l" rtl="0">
              <a:lnSpc>
                <a:spcPct val="100000"/>
              </a:lnSpc>
              <a:spcBef>
                <a:spcPts val="600"/>
              </a:spcBef>
              <a:spcAft>
                <a:spcPts val="0"/>
              </a:spcAft>
              <a:buClr>
                <a:srgbClr val="3F3F3F"/>
              </a:buClr>
              <a:buSzPts val="1800"/>
              <a:buFont typeface="Arial"/>
              <a:buNone/>
            </a:pPr>
            <a:r>
              <a:rPr lang="en-IE" sz="2400" i="0" strike="noStrike" cap="none">
                <a:solidFill>
                  <a:schemeClr val="dk1"/>
                </a:solidFill>
              </a:rPr>
              <a:t>Beginning of entity (-</a:t>
            </a:r>
            <a:r>
              <a:rPr lang="en-IE" sz="2400">
                <a:solidFill>
                  <a:schemeClr val="dk1"/>
                </a:solidFill>
              </a:rPr>
              <a:t>TYPE</a:t>
            </a:r>
            <a:r>
              <a:rPr lang="en-IE" sz="2400" i="0" strike="noStrike" cap="none">
                <a:solidFill>
                  <a:schemeClr val="dk1"/>
                </a:solidFill>
              </a:rPr>
              <a:t>)</a:t>
            </a:r>
            <a:r>
              <a:rPr lang="en-IE" sz="2400">
                <a:solidFill>
                  <a:schemeClr val="dk1"/>
                </a:solidFill>
              </a:rPr>
              <a:t>		</a:t>
            </a:r>
            <a:r>
              <a:rPr lang="en-IE" sz="2400" i="0" strike="noStrike" cap="none">
                <a:solidFill>
                  <a:schemeClr val="dk1"/>
                </a:solidFill>
              </a:rPr>
              <a:t>B(-ORG)</a:t>
            </a:r>
            <a:endParaRPr sz="2400"/>
          </a:p>
          <a:p>
            <a:pPr marL="457200" marR="0" lvl="3" indent="0" algn="l" rtl="0">
              <a:lnSpc>
                <a:spcPct val="100000"/>
              </a:lnSpc>
              <a:spcBef>
                <a:spcPts val="600"/>
              </a:spcBef>
              <a:spcAft>
                <a:spcPts val="0"/>
              </a:spcAft>
              <a:buClr>
                <a:srgbClr val="3F3F3F"/>
              </a:buClr>
              <a:buSzPts val="1800"/>
              <a:buFont typeface="Arial"/>
              <a:buNone/>
            </a:pPr>
            <a:r>
              <a:rPr lang="en-IE" sz="2400" i="0" strike="noStrike" cap="none">
                <a:solidFill>
                  <a:schemeClr val="dk1"/>
                </a:solidFill>
              </a:rPr>
              <a:t>Inside of entity (-</a:t>
            </a:r>
            <a:r>
              <a:rPr lang="en-IE" sz="2400">
                <a:solidFill>
                  <a:schemeClr val="dk1"/>
                </a:solidFill>
              </a:rPr>
              <a:t>TYPE</a:t>
            </a:r>
            <a:r>
              <a:rPr lang="en-IE" sz="2400" i="0" strike="noStrike" cap="none">
                <a:solidFill>
                  <a:schemeClr val="dk1"/>
                </a:solidFill>
              </a:rPr>
              <a:t>)</a:t>
            </a:r>
            <a:r>
              <a:rPr lang="en-IE" sz="2400">
                <a:solidFill>
                  <a:schemeClr val="dk1"/>
                </a:solidFill>
              </a:rPr>
              <a:t>			</a:t>
            </a:r>
            <a:r>
              <a:rPr lang="en-IE" sz="2400" i="0" strike="noStrike" cap="none">
                <a:solidFill>
                  <a:schemeClr val="dk1"/>
                </a:solidFill>
              </a:rPr>
              <a:t>I(-ORG)</a:t>
            </a:r>
            <a:endParaRPr sz="2400"/>
          </a:p>
          <a:p>
            <a:pPr marL="457200" marR="0" lvl="3" indent="0" algn="l" rtl="0">
              <a:lnSpc>
                <a:spcPct val="100000"/>
              </a:lnSpc>
              <a:spcBef>
                <a:spcPts val="600"/>
              </a:spcBef>
              <a:spcAft>
                <a:spcPts val="0"/>
              </a:spcAft>
              <a:buClr>
                <a:srgbClr val="3F3F3F"/>
              </a:buClr>
              <a:buSzPts val="1800"/>
              <a:buFont typeface="Arial"/>
              <a:buNone/>
            </a:pPr>
            <a:r>
              <a:rPr lang="en-IE" sz="2400" i="0" strike="noStrike" cap="none">
                <a:solidFill>
                  <a:schemeClr val="dk1"/>
                </a:solidFill>
              </a:rPr>
              <a:t>Outside of entity					O</a:t>
            </a:r>
            <a:endParaRPr sz="2400"/>
          </a:p>
          <a:p>
            <a:pPr marL="457200" marR="0" lvl="3" indent="0" algn="l" rtl="0">
              <a:lnSpc>
                <a:spcPct val="100000"/>
              </a:lnSpc>
              <a:spcBef>
                <a:spcPts val="600"/>
              </a:spcBef>
              <a:spcAft>
                <a:spcPts val="0"/>
              </a:spcAft>
              <a:buClr>
                <a:srgbClr val="3F3F3F"/>
              </a:buClr>
              <a:buSzPts val="1800"/>
              <a:buFont typeface="Arial"/>
              <a:buNone/>
            </a:pPr>
            <a:endParaRPr sz="2400" i="0" u="none" strike="noStrike" cap="none">
              <a:solidFill>
                <a:schemeClr val="dk1"/>
              </a:solidFill>
            </a:endParaRPr>
          </a:p>
          <a:p>
            <a:pPr marL="0" marR="0" lvl="1" indent="0" algn="l" rtl="0">
              <a:lnSpc>
                <a:spcPct val="100000"/>
              </a:lnSpc>
              <a:spcBef>
                <a:spcPts val="600"/>
              </a:spcBef>
              <a:spcAft>
                <a:spcPts val="0"/>
              </a:spcAft>
              <a:buClr>
                <a:srgbClr val="3F3F3F"/>
              </a:buClr>
              <a:buSzPts val="2400"/>
              <a:buFont typeface="Arial"/>
              <a:buNone/>
            </a:pPr>
            <a:endParaRPr i="0" u="none" strike="noStrike" cap="none">
              <a:solidFill>
                <a:schemeClr val="dk1"/>
              </a:solidFill>
              <a:highlight>
                <a:srgbClr val="FF0000"/>
              </a:highlight>
            </a:endParaRPr>
          </a:p>
        </p:txBody>
      </p:sp>
      <p:sp>
        <p:nvSpPr>
          <p:cNvPr id="695" name="Google Shape;695;p61"/>
          <p:cNvSpPr txBox="1">
            <a:spLocks noGrp="1"/>
          </p:cNvSpPr>
          <p:nvPr>
            <p:ph type="body" idx="1"/>
          </p:nvPr>
        </p:nvSpPr>
        <p:spPr>
          <a:xfrm>
            <a:off x="8928250" y="1382025"/>
            <a:ext cx="2974500" cy="439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E" sz="2000" i="1">
                <a:solidFill>
                  <a:schemeClr val="dk1"/>
                </a:solidFill>
              </a:rPr>
              <a:t>Deere 		B-ORG</a:t>
            </a:r>
            <a:endParaRPr/>
          </a:p>
          <a:p>
            <a:pPr marL="0" lvl="0" indent="0" algn="l" rtl="0">
              <a:lnSpc>
                <a:spcPct val="100000"/>
              </a:lnSpc>
              <a:spcBef>
                <a:spcPts val="0"/>
              </a:spcBef>
              <a:spcAft>
                <a:spcPts val="0"/>
              </a:spcAft>
              <a:buSzPts val="2800"/>
              <a:buNone/>
            </a:pPr>
            <a:r>
              <a:rPr lang="en-IE" sz="2000" i="1">
                <a:solidFill>
                  <a:schemeClr val="dk1"/>
                </a:solidFill>
              </a:rPr>
              <a:t>&amp; 			I-ORG</a:t>
            </a:r>
            <a:endParaRPr/>
          </a:p>
          <a:p>
            <a:pPr marL="0" lvl="0" indent="0" algn="l" rtl="0">
              <a:lnSpc>
                <a:spcPct val="100000"/>
              </a:lnSpc>
              <a:spcBef>
                <a:spcPts val="0"/>
              </a:spcBef>
              <a:spcAft>
                <a:spcPts val="0"/>
              </a:spcAft>
              <a:buSzPts val="2800"/>
              <a:buNone/>
            </a:pPr>
            <a:r>
              <a:rPr lang="en-IE" sz="2000" i="1">
                <a:solidFill>
                  <a:schemeClr val="dk1"/>
                </a:solidFill>
              </a:rPr>
              <a:t>Co. 			I-ORG</a:t>
            </a:r>
            <a:endParaRPr/>
          </a:p>
          <a:p>
            <a:pPr marL="0" lvl="0" indent="0" algn="l" rtl="0">
              <a:lnSpc>
                <a:spcPct val="100000"/>
              </a:lnSpc>
              <a:spcBef>
                <a:spcPts val="0"/>
              </a:spcBef>
              <a:spcAft>
                <a:spcPts val="0"/>
              </a:spcAft>
              <a:buSzPts val="2800"/>
              <a:buNone/>
            </a:pPr>
            <a:r>
              <a:rPr lang="en-IE" sz="2000" i="1">
                <a:solidFill>
                  <a:schemeClr val="dk1"/>
                </a:solidFill>
              </a:rPr>
              <a:t>said 		O</a:t>
            </a:r>
            <a:endParaRPr/>
          </a:p>
          <a:p>
            <a:pPr marL="0" lvl="0" indent="0" algn="l" rtl="0">
              <a:lnSpc>
                <a:spcPct val="100000"/>
              </a:lnSpc>
              <a:spcBef>
                <a:spcPts val="0"/>
              </a:spcBef>
              <a:spcAft>
                <a:spcPts val="0"/>
              </a:spcAft>
              <a:buSzPts val="2800"/>
              <a:buNone/>
            </a:pPr>
            <a:r>
              <a:rPr lang="en-IE" sz="2000" i="1">
                <a:solidFill>
                  <a:schemeClr val="dk1"/>
                </a:solidFill>
              </a:rPr>
              <a:t>it 			O</a:t>
            </a:r>
            <a:endParaRPr/>
          </a:p>
          <a:p>
            <a:pPr marL="0" lvl="0" indent="0" algn="l" rtl="0">
              <a:lnSpc>
                <a:spcPct val="100000"/>
              </a:lnSpc>
              <a:spcBef>
                <a:spcPts val="0"/>
              </a:spcBef>
              <a:spcAft>
                <a:spcPts val="0"/>
              </a:spcAft>
              <a:buSzPts val="2800"/>
              <a:buNone/>
            </a:pPr>
            <a:r>
              <a:rPr lang="en-IE" sz="2000" i="1">
                <a:solidFill>
                  <a:schemeClr val="dk1"/>
                </a:solidFill>
              </a:rPr>
              <a:t>reached 		O</a:t>
            </a:r>
            <a:endParaRPr/>
          </a:p>
          <a:p>
            <a:pPr marL="0" lvl="0" indent="0" algn="l" rtl="0">
              <a:lnSpc>
                <a:spcPct val="100000"/>
              </a:lnSpc>
              <a:spcBef>
                <a:spcPts val="0"/>
              </a:spcBef>
              <a:spcAft>
                <a:spcPts val="0"/>
              </a:spcAft>
              <a:buSzPts val="2800"/>
              <a:buNone/>
            </a:pPr>
            <a:r>
              <a:rPr lang="en-IE" sz="2000" i="1">
                <a:solidFill>
                  <a:schemeClr val="dk1"/>
                </a:solidFill>
              </a:rPr>
              <a:t>a 			O</a:t>
            </a:r>
            <a:endParaRPr/>
          </a:p>
          <a:p>
            <a:pPr marL="0" lvl="0" indent="0" algn="l" rtl="0">
              <a:lnSpc>
                <a:spcPct val="100000"/>
              </a:lnSpc>
              <a:spcBef>
                <a:spcPts val="0"/>
              </a:spcBef>
              <a:spcAft>
                <a:spcPts val="0"/>
              </a:spcAft>
              <a:buSzPts val="2800"/>
              <a:buNone/>
            </a:pPr>
            <a:r>
              <a:rPr lang="en-IE" sz="2000" i="1">
                <a:solidFill>
                  <a:schemeClr val="dk1"/>
                </a:solidFill>
              </a:rPr>
              <a:t>tentative 	O</a:t>
            </a:r>
            <a:endParaRPr/>
          </a:p>
          <a:p>
            <a:pPr marL="0" lvl="0" indent="0" algn="l" rtl="0">
              <a:lnSpc>
                <a:spcPct val="100000"/>
              </a:lnSpc>
              <a:spcBef>
                <a:spcPts val="0"/>
              </a:spcBef>
              <a:spcAft>
                <a:spcPts val="0"/>
              </a:spcAft>
              <a:buSzPts val="2800"/>
              <a:buNone/>
            </a:pPr>
            <a:r>
              <a:rPr lang="en-IE" sz="2000" i="1">
                <a:solidFill>
                  <a:schemeClr val="dk1"/>
                </a:solidFill>
              </a:rPr>
              <a:t>agreement 	O</a:t>
            </a:r>
            <a:endParaRPr/>
          </a:p>
          <a:p>
            <a:pPr marL="0" lvl="0" indent="0" algn="l" rtl="0">
              <a:lnSpc>
                <a:spcPct val="100000"/>
              </a:lnSpc>
              <a:spcBef>
                <a:spcPts val="0"/>
              </a:spcBef>
              <a:spcAft>
                <a:spcPts val="0"/>
              </a:spcAft>
              <a:buSzPts val="2800"/>
              <a:buNone/>
            </a:pPr>
            <a:r>
              <a:rPr lang="en-IE" sz="2000" i="1">
                <a:solidFill>
                  <a:schemeClr val="dk1"/>
                </a:solidFill>
              </a:rPr>
              <a:t>with 		O</a:t>
            </a:r>
            <a:endParaRPr/>
          </a:p>
          <a:p>
            <a:pPr marL="0" lvl="0" indent="0" algn="l" rtl="0">
              <a:lnSpc>
                <a:spcPct val="100000"/>
              </a:lnSpc>
              <a:spcBef>
                <a:spcPts val="0"/>
              </a:spcBef>
              <a:spcAft>
                <a:spcPts val="0"/>
              </a:spcAft>
              <a:buSzPts val="2800"/>
              <a:buNone/>
            </a:pPr>
            <a:r>
              <a:rPr lang="en-IE" sz="2000" i="1">
                <a:solidFill>
                  <a:schemeClr val="dk1"/>
                </a:solidFill>
              </a:rPr>
              <a:t>the 			O</a:t>
            </a:r>
            <a:endParaRPr/>
          </a:p>
          <a:p>
            <a:pPr marL="0" lvl="0" indent="0" algn="l" rtl="0">
              <a:lnSpc>
                <a:spcPct val="100000"/>
              </a:lnSpc>
              <a:spcBef>
                <a:spcPts val="0"/>
              </a:spcBef>
              <a:spcAft>
                <a:spcPts val="0"/>
              </a:spcAft>
              <a:buSzPts val="2800"/>
              <a:buNone/>
            </a:pPr>
            <a:r>
              <a:rPr lang="en-IE" sz="2000" i="1">
                <a:solidFill>
                  <a:schemeClr val="dk1"/>
                </a:solidFill>
              </a:rPr>
              <a:t>machinist	B-ORG</a:t>
            </a:r>
            <a:endParaRPr/>
          </a:p>
          <a:p>
            <a:pPr marL="0" lvl="0" indent="0" algn="l" rtl="0">
              <a:lnSpc>
                <a:spcPct val="100000"/>
              </a:lnSpc>
              <a:spcBef>
                <a:spcPts val="0"/>
              </a:spcBef>
              <a:spcAft>
                <a:spcPts val="0"/>
              </a:spcAft>
              <a:buSzPts val="2800"/>
              <a:buNone/>
            </a:pPr>
            <a:r>
              <a:rPr lang="en-IE" sz="2000" i="1">
                <a:solidFill>
                  <a:schemeClr val="dk1"/>
                </a:solidFill>
              </a:rPr>
              <a:t>union 		I-ORG</a:t>
            </a:r>
            <a:endParaRPr/>
          </a:p>
          <a:p>
            <a:pPr marL="0" lvl="0" indent="0" algn="l" rtl="0">
              <a:lnSpc>
                <a:spcPct val="100000"/>
              </a:lnSpc>
              <a:spcBef>
                <a:spcPts val="0"/>
              </a:spcBef>
              <a:spcAft>
                <a:spcPts val="0"/>
              </a:spcAft>
              <a:buSzPts val="2800"/>
              <a:buNone/>
            </a:pPr>
            <a:r>
              <a:rPr lang="en-IE" sz="2000" i="1">
                <a:solidFill>
                  <a:schemeClr val="dk1"/>
                </a:solidFill>
              </a:rPr>
              <a:t>…			…</a:t>
            </a:r>
            <a:endParaRPr/>
          </a:p>
        </p:txBody>
      </p:sp>
    </p:spTree>
    <p:extLst>
      <p:ext uri="{BB962C8B-B14F-4D97-AF65-F5344CB8AC3E}">
        <p14:creationId xmlns:p14="http://schemas.microsoft.com/office/powerpoint/2010/main" val="8673884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62"/>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4400"/>
              <a:buNone/>
            </a:pPr>
            <a:r>
              <a:rPr lang="en-IE"/>
              <a:t>NE </a:t>
            </a:r>
            <a:r>
              <a:rPr lang="en-IE" sz="4400" b="0" i="0" u="none" strike="noStrike" cap="none">
                <a:solidFill>
                  <a:srgbClr val="75114A"/>
                </a:solidFill>
                <a:latin typeface="Calibri"/>
                <a:ea typeface="Calibri"/>
                <a:cs typeface="Calibri"/>
                <a:sym typeface="Calibri"/>
              </a:rPr>
              <a:t>Annotation Guidelines</a:t>
            </a:r>
            <a:endParaRPr/>
          </a:p>
        </p:txBody>
      </p:sp>
      <p:sp>
        <p:nvSpPr>
          <p:cNvPr id="701" name="Google Shape;701;p62"/>
          <p:cNvSpPr txBox="1">
            <a:spLocks noGrp="1"/>
          </p:cNvSpPr>
          <p:nvPr>
            <p:ph type="body" idx="1"/>
          </p:nvPr>
        </p:nvSpPr>
        <p:spPr>
          <a:xfrm>
            <a:off x="838200" y="1602775"/>
            <a:ext cx="10515600" cy="4036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IE" sz="2400">
                <a:solidFill>
                  <a:schemeClr val="dk1"/>
                </a:solidFill>
              </a:rPr>
              <a:t>Guidelines</a:t>
            </a:r>
            <a:r>
              <a:rPr lang="en-IE" sz="2400" b="0" i="0" u="none" strike="noStrike" cap="none">
                <a:solidFill>
                  <a:schemeClr val="dk1"/>
                </a:solidFill>
                <a:latin typeface="Calibri"/>
                <a:ea typeface="Calibri"/>
                <a:cs typeface="Calibri"/>
                <a:sym typeface="Calibri"/>
              </a:rPr>
              <a:t> instr</a:t>
            </a:r>
            <a:r>
              <a:rPr lang="en-IE" sz="2400">
                <a:solidFill>
                  <a:schemeClr val="dk1"/>
                </a:solidFill>
              </a:rPr>
              <a:t>uct human annotators, e.g. ACE (Automatic Content Extraction) </a:t>
            </a:r>
            <a:endParaRPr sz="2400">
              <a:solidFill>
                <a:schemeClr val="dk1"/>
              </a:solidFill>
            </a:endParaRPr>
          </a:p>
          <a:p>
            <a:pPr marL="0" lvl="1" indent="0" algn="l" rtl="0">
              <a:lnSpc>
                <a:spcPct val="100000"/>
              </a:lnSpc>
              <a:spcBef>
                <a:spcPts val="2400"/>
              </a:spcBef>
              <a:spcAft>
                <a:spcPts val="0"/>
              </a:spcAft>
              <a:buSzPts val="2400"/>
              <a:buNone/>
            </a:pPr>
            <a:r>
              <a:rPr lang="en-IE" sz="2000" b="1">
                <a:solidFill>
                  <a:schemeClr val="dk1"/>
                </a:solidFill>
              </a:rPr>
              <a:t>PERSON</a:t>
            </a:r>
            <a:r>
              <a:rPr lang="en-IE" sz="2000" b="1" i="0" u="none" strike="noStrike" cap="none">
                <a:solidFill>
                  <a:schemeClr val="dk1"/>
                </a:solidFill>
                <a:latin typeface="Calibri"/>
                <a:ea typeface="Calibri"/>
                <a:cs typeface="Calibri"/>
                <a:sym typeface="Calibri"/>
              </a:rPr>
              <a:t> 	</a:t>
            </a:r>
            <a:r>
              <a:rPr lang="en-IE" sz="2000" b="0" i="0" u="none" strike="noStrike" cap="none">
                <a:solidFill>
                  <a:schemeClr val="dk1"/>
                </a:solidFill>
                <a:latin typeface="Calibri"/>
                <a:ea typeface="Calibri"/>
                <a:cs typeface="Calibri"/>
                <a:sym typeface="Calibri"/>
              </a:rPr>
              <a:t>			single individual or a group</a:t>
            </a:r>
            <a:endParaRPr sz="2000"/>
          </a:p>
          <a:p>
            <a:pPr marL="0" lvl="1" indent="0" algn="l" rtl="0">
              <a:lnSpc>
                <a:spcPct val="100000"/>
              </a:lnSpc>
              <a:spcBef>
                <a:spcPts val="1800"/>
              </a:spcBef>
              <a:spcAft>
                <a:spcPts val="0"/>
              </a:spcAft>
              <a:buSzPts val="2400"/>
              <a:buNone/>
            </a:pPr>
            <a:r>
              <a:rPr lang="en-IE" sz="2000" b="1">
                <a:solidFill>
                  <a:schemeClr val="dk1"/>
                </a:solidFill>
              </a:rPr>
              <a:t>ORGANIZATION</a:t>
            </a:r>
            <a:r>
              <a:rPr lang="en-IE" sz="2000" b="1" i="0" u="none" strike="noStrike" cap="none">
                <a:solidFill>
                  <a:schemeClr val="dk1"/>
                </a:solidFill>
                <a:latin typeface="Calibri"/>
                <a:ea typeface="Calibri"/>
                <a:cs typeface="Calibri"/>
                <a:sym typeface="Calibri"/>
              </a:rPr>
              <a:t> </a:t>
            </a:r>
            <a:r>
              <a:rPr lang="en-IE" sz="2000" b="0" i="0" u="none" strike="noStrike" cap="none">
                <a:solidFill>
                  <a:schemeClr val="dk1"/>
                </a:solidFill>
                <a:latin typeface="Calibri"/>
                <a:ea typeface="Calibri"/>
                <a:cs typeface="Calibri"/>
                <a:sym typeface="Calibri"/>
              </a:rPr>
              <a:t>			corporations, agencies, and other groups of people defined by 								an established organizational structure</a:t>
            </a:r>
            <a:endParaRPr sz="2000"/>
          </a:p>
          <a:p>
            <a:pPr marL="0" lvl="1" indent="0" algn="l" rtl="0">
              <a:lnSpc>
                <a:spcPct val="100000"/>
              </a:lnSpc>
              <a:spcBef>
                <a:spcPts val="1800"/>
              </a:spcBef>
              <a:spcAft>
                <a:spcPts val="0"/>
              </a:spcAft>
              <a:buSzPts val="2400"/>
              <a:buNone/>
            </a:pPr>
            <a:r>
              <a:rPr lang="en-IE" sz="2000" b="1" i="0" u="none" strike="noStrike" cap="none">
                <a:solidFill>
                  <a:schemeClr val="dk1"/>
                </a:solidFill>
                <a:latin typeface="Calibri"/>
                <a:ea typeface="Calibri"/>
                <a:cs typeface="Calibri"/>
                <a:sym typeface="Calibri"/>
              </a:rPr>
              <a:t>GEO-POLITICAL ENTITY </a:t>
            </a:r>
            <a:r>
              <a:rPr lang="en-IE" sz="2000" b="0" i="0" u="none" strike="noStrike" cap="none">
                <a:solidFill>
                  <a:schemeClr val="dk1"/>
                </a:solidFill>
                <a:latin typeface="Calibri"/>
                <a:ea typeface="Calibri"/>
                <a:cs typeface="Calibri"/>
                <a:sym typeface="Calibri"/>
              </a:rPr>
              <a:t>	geographical regions defined by political and/or social groups </a:t>
            </a:r>
            <a:endParaRPr sz="2000"/>
          </a:p>
          <a:p>
            <a:pPr marL="0" lvl="1" indent="0" algn="l" rtl="0">
              <a:lnSpc>
                <a:spcPct val="100000"/>
              </a:lnSpc>
              <a:spcBef>
                <a:spcPts val="1800"/>
              </a:spcBef>
              <a:spcAft>
                <a:spcPts val="600"/>
              </a:spcAft>
              <a:buSzPts val="2400"/>
              <a:buNone/>
            </a:pPr>
            <a:r>
              <a:rPr lang="en-IE" sz="2000" b="1" i="0" u="none" strike="noStrike" cap="none">
                <a:solidFill>
                  <a:schemeClr val="dk1"/>
                </a:solidFill>
                <a:latin typeface="Calibri"/>
                <a:ea typeface="Calibri"/>
                <a:cs typeface="Calibri"/>
                <a:sym typeface="Calibri"/>
              </a:rPr>
              <a:t>LOCATION </a:t>
            </a:r>
            <a:r>
              <a:rPr lang="en-IE" sz="2000" b="0" i="0" u="none" strike="noStrike" cap="none">
                <a:solidFill>
                  <a:schemeClr val="dk1"/>
                </a:solidFill>
                <a:latin typeface="Calibri"/>
                <a:ea typeface="Calibri"/>
                <a:cs typeface="Calibri"/>
                <a:sym typeface="Calibri"/>
              </a:rPr>
              <a:t>				geographical areas</a:t>
            </a:r>
            <a:r>
              <a:rPr lang="en-IE" sz="2000">
                <a:solidFill>
                  <a:schemeClr val="dk1"/>
                </a:solidFill>
              </a:rPr>
              <a:t>, </a:t>
            </a:r>
            <a:r>
              <a:rPr lang="en-IE" sz="2000" b="0" i="0" u="none" strike="noStrike" cap="none">
                <a:solidFill>
                  <a:schemeClr val="dk1"/>
                </a:solidFill>
                <a:latin typeface="Calibri"/>
                <a:ea typeface="Calibri"/>
                <a:cs typeface="Calibri"/>
                <a:sym typeface="Calibri"/>
              </a:rPr>
              <a:t>landmasses, bodies of water, geological</a:t>
            </a:r>
            <a:r>
              <a:rPr lang="en-IE" sz="2000">
                <a:solidFill>
                  <a:schemeClr val="dk1"/>
                </a:solidFill>
              </a:rPr>
              <a:t> </a:t>
            </a:r>
            <a:r>
              <a:rPr lang="en-IE" sz="2000" b="0" i="0" u="none" strike="noStrike" cap="none">
                <a:solidFill>
                  <a:schemeClr val="dk1"/>
                </a:solidFill>
                <a:latin typeface="Calibri"/>
                <a:ea typeface="Calibri"/>
                <a:cs typeface="Calibri"/>
                <a:sym typeface="Calibri"/>
              </a:rPr>
              <a:t>formations</a:t>
            </a:r>
            <a:endParaRPr sz="2000"/>
          </a:p>
        </p:txBody>
      </p:sp>
      <p:sp>
        <p:nvSpPr>
          <p:cNvPr id="702" name="Google Shape;702;p62"/>
          <p:cNvSpPr/>
          <p:nvPr/>
        </p:nvSpPr>
        <p:spPr>
          <a:xfrm>
            <a:off x="5495256" y="6165304"/>
            <a:ext cx="6577500" cy="28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IE" sz="1200" b="0" i="1" u="sng" strike="noStrike" cap="none">
                <a:solidFill>
                  <a:schemeClr val="hlink"/>
                </a:solidFill>
                <a:latin typeface="Arial"/>
                <a:ea typeface="Arial"/>
                <a:cs typeface="Arial"/>
                <a:sym typeface="Arial"/>
                <a:hlinkClick r:id="rId3"/>
              </a:rPr>
              <a:t>https://www.ldc.upenn.edu/sites/www.ldc.upenn.edu/files/english-entities-guidelines-v6.6.pdf</a:t>
            </a:r>
            <a:r>
              <a:rPr lang="en-IE" sz="1200" b="0" i="1"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5089884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6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Entity Linking</a:t>
            </a:r>
            <a:endParaRPr/>
          </a:p>
        </p:txBody>
      </p:sp>
      <p:sp>
        <p:nvSpPr>
          <p:cNvPr id="708" name="Google Shape;708;p63"/>
          <p:cNvSpPr txBox="1">
            <a:spLocks noGrp="1"/>
          </p:cNvSpPr>
          <p:nvPr>
            <p:ph type="body" idx="1"/>
          </p:nvPr>
        </p:nvSpPr>
        <p:spPr>
          <a:xfrm>
            <a:off x="838200" y="3425825"/>
            <a:ext cx="10515600" cy="232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F3F"/>
              </a:buClr>
              <a:buSzPts val="2800"/>
              <a:buFont typeface="Arial"/>
              <a:buNone/>
            </a:pPr>
            <a:r>
              <a:rPr lang="en-IE" b="0" i="0" u="none" strike="noStrike" cap="none">
                <a:solidFill>
                  <a:srgbClr val="3F3F3F"/>
                </a:solidFill>
                <a:latin typeface="Calibri"/>
                <a:ea typeface="Calibri"/>
                <a:cs typeface="Calibri"/>
                <a:sym typeface="Calibri"/>
              </a:rPr>
              <a:t>Beyond small set of basic NE types (Person, Location, Time, …)</a:t>
            </a:r>
            <a:endParaRPr/>
          </a:p>
          <a:p>
            <a:pPr marL="0" marR="0" lvl="0" indent="0" algn="l" rtl="0">
              <a:lnSpc>
                <a:spcPct val="100000"/>
              </a:lnSpc>
              <a:spcBef>
                <a:spcPts val="1000"/>
              </a:spcBef>
              <a:spcAft>
                <a:spcPts val="0"/>
              </a:spcAft>
              <a:buClr>
                <a:srgbClr val="3F3F3F"/>
              </a:buClr>
              <a:buSzPts val="2800"/>
              <a:buFont typeface="Arial"/>
              <a:buNone/>
            </a:pPr>
            <a:r>
              <a:rPr lang="en-IE" b="0" i="0" u="none" strike="noStrike" cap="none">
                <a:solidFill>
                  <a:srgbClr val="3F3F3F"/>
                </a:solidFill>
                <a:latin typeface="Calibri"/>
                <a:ea typeface="Calibri"/>
                <a:cs typeface="Calibri"/>
                <a:sym typeface="Calibri"/>
              </a:rPr>
              <a:t>Ground entities in large-scale knowledge graphs (</a:t>
            </a:r>
            <a:r>
              <a:rPr lang="en-IE"/>
              <a:t>‘DBpedia, YAGO,</a:t>
            </a:r>
            <a:r>
              <a:rPr lang="en-IE" b="0" i="0" u="none" strike="noStrike" cap="none">
                <a:solidFill>
                  <a:srgbClr val="3F3F3F"/>
                </a:solidFill>
                <a:latin typeface="Calibri"/>
                <a:ea typeface="Calibri"/>
                <a:cs typeface="Calibri"/>
                <a:sym typeface="Calibri"/>
              </a:rPr>
              <a:t> …</a:t>
            </a:r>
            <a:r>
              <a:rPr lang="en-IE"/>
              <a:t>’</a:t>
            </a:r>
            <a:r>
              <a:rPr lang="en-IE" b="0" i="0" u="none" strike="noStrike" cap="none">
                <a:solidFill>
                  <a:srgbClr val="3F3F3F"/>
                </a:solidFill>
                <a:latin typeface="Calibri"/>
                <a:ea typeface="Calibri"/>
                <a:cs typeface="Calibri"/>
                <a:sym typeface="Calibri"/>
              </a:rPr>
              <a:t>)</a:t>
            </a:r>
            <a:endParaRPr/>
          </a:p>
          <a:p>
            <a:pPr marL="0" marR="0" lvl="0" indent="0" algn="l" rtl="0">
              <a:lnSpc>
                <a:spcPct val="100000"/>
              </a:lnSpc>
              <a:spcBef>
                <a:spcPts val="1000"/>
              </a:spcBef>
              <a:spcAft>
                <a:spcPts val="0"/>
              </a:spcAft>
              <a:buClr>
                <a:srgbClr val="3F3F3F"/>
              </a:buClr>
              <a:buSzPts val="2800"/>
              <a:buFont typeface="Arial"/>
              <a:buNone/>
            </a:pPr>
            <a:r>
              <a:rPr lang="en-IE"/>
              <a:t>Significantly expands the number of entity types</a:t>
            </a:r>
            <a:endParaRPr/>
          </a:p>
          <a:p>
            <a:pPr marL="0" marR="0" lvl="0" indent="0" algn="l" rtl="0">
              <a:lnSpc>
                <a:spcPct val="100000"/>
              </a:lnSpc>
              <a:spcBef>
                <a:spcPts val="1000"/>
              </a:spcBef>
              <a:spcAft>
                <a:spcPts val="0"/>
              </a:spcAft>
              <a:buClr>
                <a:srgbClr val="3F3F3F"/>
              </a:buClr>
              <a:buSzPts val="2800"/>
              <a:buFont typeface="Arial"/>
              <a:buNone/>
            </a:pPr>
            <a:r>
              <a:rPr lang="en-IE"/>
              <a:t>Increases level of ambiguity</a:t>
            </a:r>
            <a:endParaRPr/>
          </a:p>
          <a:p>
            <a:pPr marL="0" marR="0" lvl="0" indent="0" algn="l" rtl="0">
              <a:lnSpc>
                <a:spcPct val="100000"/>
              </a:lnSpc>
              <a:spcBef>
                <a:spcPts val="1200"/>
              </a:spcBef>
              <a:spcAft>
                <a:spcPts val="0"/>
              </a:spcAft>
              <a:buClr>
                <a:srgbClr val="3F3F3F"/>
              </a:buClr>
              <a:buSzPts val="2800"/>
              <a:buFont typeface="Arial"/>
              <a:buNone/>
            </a:pPr>
            <a:endParaRPr sz="2400"/>
          </a:p>
        </p:txBody>
      </p:sp>
      <p:pic>
        <p:nvPicPr>
          <p:cNvPr id="709" name="Google Shape;709;p63" descr="Image result for entity linking"/>
          <p:cNvPicPr preferRelativeResize="0"/>
          <p:nvPr/>
        </p:nvPicPr>
        <p:blipFill rotWithShape="1">
          <a:blip r:embed="rId3">
            <a:alphaModFix/>
          </a:blip>
          <a:srcRect/>
          <a:stretch/>
        </p:blipFill>
        <p:spPr>
          <a:xfrm>
            <a:off x="4813475" y="160325"/>
            <a:ext cx="6037212" cy="3066274"/>
          </a:xfrm>
          <a:prstGeom prst="rect">
            <a:avLst/>
          </a:prstGeom>
          <a:noFill/>
          <a:ln>
            <a:noFill/>
          </a:ln>
        </p:spPr>
      </p:pic>
      <p:sp>
        <p:nvSpPr>
          <p:cNvPr id="710" name="Google Shape;710;p63" descr="Ambiverse"/>
          <p:cNvSpPr/>
          <p:nvPr/>
        </p:nvSpPr>
        <p:spPr>
          <a:xfrm>
            <a:off x="1679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63" descr="Ambiverse"/>
          <p:cNvSpPr/>
          <p:nvPr/>
        </p:nvSpPr>
        <p:spPr>
          <a:xfrm>
            <a:off x="1831975" y="7938"/>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63"/>
          <p:cNvSpPr/>
          <p:nvPr/>
        </p:nvSpPr>
        <p:spPr>
          <a:xfrm>
            <a:off x="10380133" y="2883750"/>
            <a:ext cx="16704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IE" sz="1200" b="1" i="1" u="none" strike="noStrike" cap="none">
                <a:solidFill>
                  <a:schemeClr val="dk1"/>
                </a:solidFill>
                <a:latin typeface="Arial"/>
                <a:ea typeface="Arial"/>
                <a:cs typeface="Arial"/>
                <a:sym typeface="Arial"/>
              </a:rPr>
              <a:t>I</a:t>
            </a:r>
            <a:r>
              <a:rPr lang="en-IE" sz="1200" i="1" u="none" strike="noStrike" cap="none">
                <a:solidFill>
                  <a:schemeClr val="dk1"/>
                </a:solidFill>
              </a:rPr>
              <a:t>mage by Ambiverse </a:t>
            </a:r>
            <a:endParaRPr sz="1200" i="1" u="none" strike="noStrike" cap="none">
              <a:solidFill>
                <a:srgbClr val="000000"/>
              </a:solidFill>
            </a:endParaRPr>
          </a:p>
        </p:txBody>
      </p:sp>
      <p:sp>
        <p:nvSpPr>
          <p:cNvPr id="713" name="Google Shape;713;p63"/>
          <p:cNvSpPr/>
          <p:nvPr/>
        </p:nvSpPr>
        <p:spPr>
          <a:xfrm>
            <a:off x="4212400" y="6000100"/>
            <a:ext cx="7839900" cy="5085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IE" sz="1200" i="1" u="sng">
                <a:solidFill>
                  <a:schemeClr val="hlink"/>
                </a:solidFill>
                <a:hlinkClick r:id="rId4"/>
              </a:rPr>
              <a:t>https://wiki.dbpedia.org/</a:t>
            </a:r>
            <a:endParaRPr sz="1200" i="1"/>
          </a:p>
          <a:p>
            <a:pPr marL="0" marR="0" lvl="0" indent="0" algn="l" rtl="0">
              <a:lnSpc>
                <a:spcPct val="100000"/>
              </a:lnSpc>
              <a:spcBef>
                <a:spcPts val="0"/>
              </a:spcBef>
              <a:spcAft>
                <a:spcPts val="0"/>
              </a:spcAft>
              <a:buNone/>
            </a:pPr>
            <a:r>
              <a:rPr lang="en-IE" sz="1200" b="0" i="1" u="sng" strike="noStrike" cap="none">
                <a:solidFill>
                  <a:schemeClr val="hlink"/>
                </a:solidFill>
                <a:latin typeface="Arial"/>
                <a:ea typeface="Arial"/>
                <a:cs typeface="Arial"/>
                <a:sym typeface="Arial"/>
                <a:hlinkClick r:id="rId5"/>
              </a:rPr>
              <a:t>https://www.mpi-inf.mpg.de/departments/databases-and-information-systems/research/yago-naga/yago/</a:t>
            </a:r>
            <a:r>
              <a:rPr lang="en-IE" sz="1200" b="0" i="1" u="none" strike="noStrike" cap="none">
                <a:solidFill>
                  <a:srgbClr val="000000"/>
                </a:solidFill>
                <a:latin typeface="Arial"/>
                <a:ea typeface="Arial"/>
                <a:cs typeface="Arial"/>
                <a:sym typeface="Arial"/>
              </a:rPr>
              <a:t> </a:t>
            </a:r>
            <a:endParaRPr sz="1200" i="1"/>
          </a:p>
        </p:txBody>
      </p:sp>
    </p:spTree>
    <p:extLst>
      <p:ext uri="{BB962C8B-B14F-4D97-AF65-F5344CB8AC3E}">
        <p14:creationId xmlns:p14="http://schemas.microsoft.com/office/powerpoint/2010/main" val="12373120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64"/>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Entity Linking – Example </a:t>
            </a:r>
            <a:endParaRPr/>
          </a:p>
        </p:txBody>
      </p:sp>
      <p:pic>
        <p:nvPicPr>
          <p:cNvPr id="719" name="Google Shape;719;p64" descr="http://fulltext.sblog.cz/wp-content/uploads/2014/07/entities-possible1.png"/>
          <p:cNvPicPr preferRelativeResize="0"/>
          <p:nvPr/>
        </p:nvPicPr>
        <p:blipFill rotWithShape="1">
          <a:blip r:embed="rId3">
            <a:alphaModFix/>
          </a:blip>
          <a:srcRect/>
          <a:stretch/>
        </p:blipFill>
        <p:spPr>
          <a:xfrm>
            <a:off x="963112" y="1473200"/>
            <a:ext cx="6575608" cy="4228199"/>
          </a:xfrm>
          <a:prstGeom prst="rect">
            <a:avLst/>
          </a:prstGeom>
          <a:noFill/>
          <a:ln>
            <a:noFill/>
          </a:ln>
        </p:spPr>
      </p:pic>
      <p:pic>
        <p:nvPicPr>
          <p:cNvPr id="720" name="Google Shape;720;p64"/>
          <p:cNvPicPr preferRelativeResize="0"/>
          <p:nvPr/>
        </p:nvPicPr>
        <p:blipFill rotWithShape="1">
          <a:blip r:embed="rId4">
            <a:alphaModFix/>
          </a:blip>
          <a:srcRect/>
          <a:stretch/>
        </p:blipFill>
        <p:spPr>
          <a:xfrm>
            <a:off x="10024773" y="262378"/>
            <a:ext cx="1889900" cy="1724826"/>
          </a:xfrm>
          <a:prstGeom prst="rect">
            <a:avLst/>
          </a:prstGeom>
          <a:noFill/>
          <a:ln>
            <a:noFill/>
          </a:ln>
        </p:spPr>
      </p:pic>
    </p:spTree>
    <p:extLst>
      <p:ext uri="{BB962C8B-B14F-4D97-AF65-F5344CB8AC3E}">
        <p14:creationId xmlns:p14="http://schemas.microsoft.com/office/powerpoint/2010/main" val="4114599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6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Entity Linking – Mentions</a:t>
            </a:r>
            <a:endParaRPr/>
          </a:p>
        </p:txBody>
      </p:sp>
      <p:sp>
        <p:nvSpPr>
          <p:cNvPr id="726" name="Google Shape;726;p65"/>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50800" marR="0" lvl="0" indent="0" algn="l" rtl="0">
              <a:lnSpc>
                <a:spcPct val="100000"/>
              </a:lnSpc>
              <a:spcBef>
                <a:spcPts val="600"/>
              </a:spcBef>
              <a:spcAft>
                <a:spcPts val="0"/>
              </a:spcAft>
              <a:buClr>
                <a:srgbClr val="3F3F3F"/>
              </a:buClr>
              <a:buSzPts val="2800"/>
              <a:buFont typeface="Arial"/>
              <a:buNone/>
            </a:pPr>
            <a:r>
              <a:rPr lang="en-IE" sz="2400" b="1" i="1"/>
              <a:t>“</a:t>
            </a:r>
            <a:r>
              <a:rPr lang="en-IE" sz="2400" b="1" i="1" u="none" strike="noStrike" cap="none">
                <a:solidFill>
                  <a:srgbClr val="3F3F3F"/>
                </a:solidFill>
                <a:latin typeface="Calibri"/>
                <a:ea typeface="Calibri"/>
                <a:cs typeface="Calibri"/>
                <a:sym typeface="Calibri"/>
              </a:rPr>
              <a:t>Nokia E72 </a:t>
            </a:r>
            <a:r>
              <a:rPr lang="en-IE" sz="2400" b="0" i="1" u="none" strike="noStrike" cap="none">
                <a:solidFill>
                  <a:srgbClr val="3F3F3F"/>
                </a:solidFill>
                <a:latin typeface="Calibri"/>
                <a:ea typeface="Calibri"/>
                <a:cs typeface="Calibri"/>
                <a:sym typeface="Calibri"/>
              </a:rPr>
              <a:t>and </a:t>
            </a:r>
            <a:r>
              <a:rPr lang="en-IE" sz="2400" b="1" i="1" u="none" strike="noStrike" cap="none">
                <a:solidFill>
                  <a:srgbClr val="3F3F3F"/>
                </a:solidFill>
                <a:latin typeface="Calibri"/>
                <a:ea typeface="Calibri"/>
                <a:cs typeface="Calibri"/>
                <a:sym typeface="Calibri"/>
              </a:rPr>
              <a:t>E75</a:t>
            </a:r>
            <a:r>
              <a:rPr lang="en-IE" sz="2400" b="0" i="1" u="none" strike="noStrike" cap="none">
                <a:solidFill>
                  <a:srgbClr val="3F3F3F"/>
                </a:solidFill>
                <a:latin typeface="Calibri"/>
                <a:ea typeface="Calibri"/>
                <a:cs typeface="Calibri"/>
                <a:sym typeface="Calibri"/>
              </a:rPr>
              <a:t> smartphones have many features in common, but being sold by </a:t>
            </a:r>
            <a:r>
              <a:rPr lang="en-IE" sz="2400" b="1" i="1" u="none" strike="noStrike" cap="none">
                <a:solidFill>
                  <a:srgbClr val="3F3F3F"/>
                </a:solidFill>
                <a:latin typeface="Calibri"/>
                <a:ea typeface="Calibri"/>
                <a:cs typeface="Calibri"/>
                <a:sym typeface="Calibri"/>
              </a:rPr>
              <a:t>U.S. </a:t>
            </a:r>
            <a:r>
              <a:rPr lang="en-IE" sz="2400" b="0" i="1" u="none" strike="noStrike" cap="none">
                <a:solidFill>
                  <a:srgbClr val="3F3F3F"/>
                </a:solidFill>
                <a:latin typeface="Calibri"/>
                <a:ea typeface="Calibri"/>
                <a:cs typeface="Calibri"/>
                <a:sym typeface="Calibri"/>
              </a:rPr>
              <a:t>carriers isn’t one of them.</a:t>
            </a:r>
            <a:r>
              <a:rPr lang="en-IE" sz="2400" i="1"/>
              <a:t>”</a:t>
            </a:r>
            <a:endParaRPr/>
          </a:p>
          <a:p>
            <a:pPr marL="50800" marR="0" lvl="0" indent="0" algn="l" rtl="0">
              <a:lnSpc>
                <a:spcPct val="90000"/>
              </a:lnSpc>
              <a:spcBef>
                <a:spcPts val="1600"/>
              </a:spcBef>
              <a:spcAft>
                <a:spcPts val="0"/>
              </a:spcAft>
              <a:buClr>
                <a:srgbClr val="3F3F3F"/>
              </a:buClr>
              <a:buSzPts val="2800"/>
              <a:buFont typeface="Arial"/>
              <a:buNone/>
            </a:pPr>
            <a:endParaRPr sz="2400" b="0" i="1"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5645537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66"/>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Entity Linking – References &amp; Types</a:t>
            </a:r>
            <a:endParaRPr/>
          </a:p>
        </p:txBody>
      </p:sp>
      <p:sp>
        <p:nvSpPr>
          <p:cNvPr id="732" name="Google Shape;732;p66"/>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50800" marR="0" lvl="0" indent="0" algn="l" rtl="0">
              <a:lnSpc>
                <a:spcPct val="100000"/>
              </a:lnSpc>
              <a:spcBef>
                <a:spcPts val="600"/>
              </a:spcBef>
              <a:spcAft>
                <a:spcPts val="0"/>
              </a:spcAft>
              <a:buClr>
                <a:srgbClr val="3F3F3F"/>
              </a:buClr>
              <a:buSzPts val="2800"/>
              <a:buFont typeface="Arial"/>
              <a:buNone/>
            </a:pPr>
            <a:r>
              <a:rPr lang="en-IE" sz="2400" b="1" i="1"/>
              <a:t>“</a:t>
            </a:r>
            <a:r>
              <a:rPr lang="en-IE" sz="2400" b="1" i="1" u="none" strike="noStrike" cap="none">
                <a:solidFill>
                  <a:srgbClr val="3F3F3F"/>
                </a:solidFill>
                <a:latin typeface="Calibri"/>
                <a:ea typeface="Calibri"/>
                <a:cs typeface="Calibri"/>
                <a:sym typeface="Calibri"/>
              </a:rPr>
              <a:t>Nokia E72 </a:t>
            </a:r>
            <a:r>
              <a:rPr lang="en-IE" sz="2400" i="1" u="none" strike="noStrike" cap="none">
                <a:solidFill>
                  <a:srgbClr val="3F3F3F"/>
                </a:solidFill>
                <a:latin typeface="Calibri"/>
                <a:ea typeface="Calibri"/>
                <a:cs typeface="Calibri"/>
                <a:sym typeface="Calibri"/>
              </a:rPr>
              <a:t>and E75 smartphones have many features in common, but being sold by U.S. carriers isn’t one of them.</a:t>
            </a:r>
            <a:r>
              <a:rPr lang="en-IE" sz="2400" i="1"/>
              <a:t>”</a:t>
            </a:r>
            <a:endParaRPr sz="2400" i="1"/>
          </a:p>
          <a:p>
            <a:pPr marL="50800" marR="0" lvl="0" indent="0" algn="l" rtl="0">
              <a:lnSpc>
                <a:spcPct val="100000"/>
              </a:lnSpc>
              <a:spcBef>
                <a:spcPts val="600"/>
              </a:spcBef>
              <a:spcAft>
                <a:spcPts val="0"/>
              </a:spcAft>
              <a:buClr>
                <a:srgbClr val="3F3F3F"/>
              </a:buClr>
              <a:buSzPts val="2800"/>
              <a:buFont typeface="Arial"/>
              <a:buNone/>
            </a:pPr>
            <a:r>
              <a:rPr lang="en-IE" sz="2400" i="1" u="none" strike="noStrike" cap="none">
                <a:solidFill>
                  <a:srgbClr val="3F3F3F"/>
                </a:solidFill>
                <a:latin typeface="Calibri"/>
                <a:ea typeface="Calibri"/>
                <a:cs typeface="Calibri"/>
                <a:sym typeface="Calibri"/>
              </a:rPr>
              <a:t> </a:t>
            </a:r>
            <a:endParaRPr sz="2000" u="sng">
              <a:solidFill>
                <a:schemeClr val="hlink"/>
              </a:solidFill>
            </a:endParaRPr>
          </a:p>
          <a:p>
            <a:pPr marL="0" lvl="1" indent="0" algn="l" rtl="0">
              <a:lnSpc>
                <a:spcPct val="100000"/>
              </a:lnSpc>
              <a:spcBef>
                <a:spcPts val="1200"/>
              </a:spcBef>
              <a:spcAft>
                <a:spcPts val="600"/>
              </a:spcAft>
              <a:buSzPts val="2800"/>
              <a:buNone/>
            </a:pPr>
            <a:r>
              <a:rPr lang="en-IE" sz="2000" u="sng">
                <a:solidFill>
                  <a:schemeClr val="hlink"/>
                </a:solidFill>
              </a:rPr>
              <a:t>https://en.wikipedia.org/wiki/Nokia_E72</a:t>
            </a:r>
            <a:r>
              <a:rPr lang="en-IE" sz="2000" b="0" i="0" u="none" strike="noStrike" cap="none">
                <a:solidFill>
                  <a:srgbClr val="3F3F3F"/>
                </a:solidFill>
                <a:latin typeface="Calibri"/>
                <a:ea typeface="Calibri"/>
                <a:cs typeface="Calibri"/>
                <a:sym typeface="Calibri"/>
              </a:rPr>
              <a:t> 		</a:t>
            </a:r>
            <a:r>
              <a:rPr lang="en-IE" sz="2000"/>
              <a:t>Category:Smartphones</a:t>
            </a:r>
            <a:endParaRPr sz="2000"/>
          </a:p>
        </p:txBody>
      </p:sp>
    </p:spTree>
    <p:extLst>
      <p:ext uri="{BB962C8B-B14F-4D97-AF65-F5344CB8AC3E}">
        <p14:creationId xmlns:p14="http://schemas.microsoft.com/office/powerpoint/2010/main" val="28611143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67"/>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4400"/>
              <a:buNone/>
            </a:pPr>
            <a:r>
              <a:rPr lang="en-IE" sz="4400" b="0" i="0" u="none" strike="noStrike" cap="none">
                <a:solidFill>
                  <a:srgbClr val="75114A"/>
                </a:solidFill>
                <a:latin typeface="Calibri"/>
                <a:ea typeface="Calibri"/>
                <a:cs typeface="Calibri"/>
                <a:sym typeface="Calibri"/>
              </a:rPr>
              <a:t>Entity Linking – </a:t>
            </a:r>
            <a:r>
              <a:rPr lang="en-IE"/>
              <a:t>References &amp; Types</a:t>
            </a:r>
            <a:endParaRPr/>
          </a:p>
        </p:txBody>
      </p:sp>
      <p:sp>
        <p:nvSpPr>
          <p:cNvPr id="738" name="Google Shape;738;p67"/>
          <p:cNvSpPr txBox="1">
            <a:spLocks noGrp="1"/>
          </p:cNvSpPr>
          <p:nvPr>
            <p:ph type="body" idx="1"/>
          </p:nvPr>
        </p:nvSpPr>
        <p:spPr>
          <a:xfrm>
            <a:off x="838200" y="1825625"/>
            <a:ext cx="10967700" cy="3813300"/>
          </a:xfrm>
          <a:prstGeom prst="rect">
            <a:avLst/>
          </a:prstGeom>
          <a:noFill/>
          <a:ln>
            <a:noFill/>
          </a:ln>
        </p:spPr>
        <p:txBody>
          <a:bodyPr spcFirstLastPara="1" wrap="square" lIns="91425" tIns="91425" rIns="91425" bIns="91425" anchor="t" anchorCtr="0">
            <a:noAutofit/>
          </a:bodyPr>
          <a:lstStyle/>
          <a:p>
            <a:pPr marL="50800" marR="0" lvl="0" indent="0" algn="l" rtl="0">
              <a:lnSpc>
                <a:spcPct val="100000"/>
              </a:lnSpc>
              <a:spcBef>
                <a:spcPts val="600"/>
              </a:spcBef>
              <a:spcAft>
                <a:spcPts val="0"/>
              </a:spcAft>
              <a:buClr>
                <a:srgbClr val="3F3F3F"/>
              </a:buClr>
              <a:buSzPts val="2800"/>
              <a:buFont typeface="Arial"/>
              <a:buNone/>
            </a:pPr>
            <a:r>
              <a:rPr lang="en-IE" sz="2400" i="1"/>
              <a:t>“</a:t>
            </a:r>
            <a:r>
              <a:rPr lang="en-IE" sz="2400" i="1" u="none" strike="noStrike" cap="none">
                <a:solidFill>
                  <a:srgbClr val="3F3F3F"/>
                </a:solidFill>
                <a:latin typeface="Calibri"/>
                <a:ea typeface="Calibri"/>
                <a:cs typeface="Calibri"/>
                <a:sym typeface="Calibri"/>
              </a:rPr>
              <a:t>Nokia</a:t>
            </a:r>
            <a:r>
              <a:rPr lang="en-IE" sz="2400" b="1" i="1" u="none" strike="noStrike" cap="none">
                <a:solidFill>
                  <a:srgbClr val="3F3F3F"/>
                </a:solidFill>
                <a:latin typeface="Calibri"/>
                <a:ea typeface="Calibri"/>
                <a:cs typeface="Calibri"/>
                <a:sym typeface="Calibri"/>
              </a:rPr>
              <a:t> </a:t>
            </a:r>
            <a:r>
              <a:rPr lang="en-IE" sz="2400" i="1" u="none" strike="noStrike" cap="none">
                <a:solidFill>
                  <a:srgbClr val="3F3F3F"/>
                </a:solidFill>
                <a:latin typeface="Calibri"/>
                <a:ea typeface="Calibri"/>
                <a:cs typeface="Calibri"/>
                <a:sym typeface="Calibri"/>
              </a:rPr>
              <a:t>E72</a:t>
            </a:r>
            <a:r>
              <a:rPr lang="en-IE" sz="2400" b="1" i="1" u="none" strike="noStrike" cap="none">
                <a:solidFill>
                  <a:srgbClr val="3F3F3F"/>
                </a:solidFill>
                <a:latin typeface="Calibri"/>
                <a:ea typeface="Calibri"/>
                <a:cs typeface="Calibri"/>
                <a:sym typeface="Calibri"/>
              </a:rPr>
              <a:t> </a:t>
            </a:r>
            <a:r>
              <a:rPr lang="en-IE" sz="2400" b="0" i="1" u="none" strike="noStrike" cap="none">
                <a:solidFill>
                  <a:srgbClr val="3F3F3F"/>
                </a:solidFill>
                <a:latin typeface="Calibri"/>
                <a:ea typeface="Calibri"/>
                <a:cs typeface="Calibri"/>
                <a:sym typeface="Calibri"/>
              </a:rPr>
              <a:t>and </a:t>
            </a:r>
            <a:r>
              <a:rPr lang="en-IE" sz="2400" b="1" i="1" u="none" strike="noStrike" cap="none">
                <a:solidFill>
                  <a:srgbClr val="3F3F3F"/>
                </a:solidFill>
                <a:latin typeface="Calibri"/>
                <a:ea typeface="Calibri"/>
                <a:cs typeface="Calibri"/>
                <a:sym typeface="Calibri"/>
              </a:rPr>
              <a:t>E75</a:t>
            </a:r>
            <a:r>
              <a:rPr lang="en-IE" sz="2400" b="0" i="1" u="none" strike="noStrike" cap="none">
                <a:solidFill>
                  <a:srgbClr val="3F3F3F"/>
                </a:solidFill>
                <a:latin typeface="Calibri"/>
                <a:ea typeface="Calibri"/>
                <a:cs typeface="Calibri"/>
                <a:sym typeface="Calibri"/>
              </a:rPr>
              <a:t> smartphones have many features in common, but being sold by </a:t>
            </a:r>
            <a:r>
              <a:rPr lang="en-IE" sz="2400" i="1" u="none" strike="noStrike" cap="none">
                <a:solidFill>
                  <a:srgbClr val="3F3F3F"/>
                </a:solidFill>
                <a:latin typeface="Calibri"/>
                <a:ea typeface="Calibri"/>
                <a:cs typeface="Calibri"/>
                <a:sym typeface="Calibri"/>
              </a:rPr>
              <a:t>U.S. carriers </a:t>
            </a:r>
            <a:r>
              <a:rPr lang="en-IE" sz="2400" b="0" i="1" u="none" strike="noStrike" cap="none">
                <a:solidFill>
                  <a:srgbClr val="3F3F3F"/>
                </a:solidFill>
                <a:latin typeface="Calibri"/>
                <a:ea typeface="Calibri"/>
                <a:cs typeface="Calibri"/>
                <a:sym typeface="Calibri"/>
              </a:rPr>
              <a:t>isn’t one of them.</a:t>
            </a:r>
            <a:r>
              <a:rPr lang="en-IE" sz="2400" i="1"/>
              <a:t>”</a:t>
            </a:r>
            <a:endParaRPr sz="2400" b="0" i="1" u="none" strike="noStrike" cap="none">
              <a:solidFill>
                <a:srgbClr val="3F3F3F"/>
              </a:solidFill>
              <a:latin typeface="Calibri"/>
              <a:ea typeface="Calibri"/>
              <a:cs typeface="Calibri"/>
              <a:sym typeface="Calibri"/>
            </a:endParaRPr>
          </a:p>
          <a:p>
            <a:pPr marL="50800" marR="0" lvl="0" indent="0" algn="l" rtl="0">
              <a:lnSpc>
                <a:spcPct val="100000"/>
              </a:lnSpc>
              <a:spcBef>
                <a:spcPts val="600"/>
              </a:spcBef>
              <a:spcAft>
                <a:spcPts val="0"/>
              </a:spcAft>
              <a:buClr>
                <a:srgbClr val="3F3F3F"/>
              </a:buClr>
              <a:buSzPts val="2800"/>
              <a:buFont typeface="Arial"/>
              <a:buNone/>
            </a:pPr>
            <a:endParaRPr sz="2400" i="1">
              <a:uFill>
                <a:noFill/>
              </a:uFill>
              <a:hlinkClick r:id="rId3"/>
            </a:endParaRPr>
          </a:p>
          <a:p>
            <a:pPr marL="50800" lvl="1" indent="0" algn="l" rtl="0">
              <a:lnSpc>
                <a:spcPct val="100000"/>
              </a:lnSpc>
              <a:spcBef>
                <a:spcPts val="1200"/>
              </a:spcBef>
              <a:spcAft>
                <a:spcPts val="0"/>
              </a:spcAft>
              <a:buSzPts val="2800"/>
              <a:buNone/>
            </a:pPr>
            <a:r>
              <a:rPr lang="en-IE" sz="2000" b="0" i="0" u="sng" strike="noStrike" cap="none">
                <a:solidFill>
                  <a:schemeClr val="hlink"/>
                </a:solidFill>
                <a:latin typeface="Calibri"/>
                <a:ea typeface="Calibri"/>
                <a:cs typeface="Calibri"/>
                <a:sym typeface="Calibri"/>
                <a:hlinkClick r:id="rId4"/>
              </a:rPr>
              <a:t>https://en.wikipedia.org/wiki/Nokia_E75</a:t>
            </a:r>
            <a:r>
              <a:rPr lang="en-IE" sz="2000"/>
              <a:t>				Category:Smartphones	</a:t>
            </a:r>
            <a:endParaRPr sz="2000" b="0" i="0" u="none" strike="noStrike" cap="none">
              <a:solidFill>
                <a:srgbClr val="3F3F3F"/>
              </a:solidFill>
              <a:latin typeface="Calibri"/>
              <a:ea typeface="Calibri"/>
              <a:cs typeface="Calibri"/>
              <a:sym typeface="Calibri"/>
            </a:endParaRPr>
          </a:p>
          <a:p>
            <a:pPr marL="50800" lvl="1" indent="0" algn="l" rtl="0">
              <a:lnSpc>
                <a:spcPct val="100000"/>
              </a:lnSpc>
              <a:spcBef>
                <a:spcPts val="1800"/>
              </a:spcBef>
              <a:spcAft>
                <a:spcPts val="600"/>
              </a:spcAft>
              <a:buSzPts val="2800"/>
              <a:buNone/>
            </a:pPr>
            <a:r>
              <a:rPr lang="en-IE" sz="2000" u="sng">
                <a:solidFill>
                  <a:schemeClr val="hlink"/>
                </a:solidFill>
              </a:rPr>
              <a:t>https://en.wikipedia.org/wiki/European_route_E75</a:t>
            </a:r>
            <a:r>
              <a:rPr lang="en-IE" sz="2000" b="0" i="0" u="none" strike="noStrike" cap="none">
                <a:solidFill>
                  <a:srgbClr val="3F3F3F"/>
                </a:solidFill>
                <a:latin typeface="Calibri"/>
                <a:ea typeface="Calibri"/>
                <a:cs typeface="Calibri"/>
                <a:sym typeface="Calibri"/>
              </a:rPr>
              <a:t>		</a:t>
            </a:r>
            <a:r>
              <a:rPr lang="en-IE" sz="2000"/>
              <a:t>Category:International_road_network</a:t>
            </a:r>
            <a:endParaRPr sz="2400" b="0"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40640827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68"/>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4400"/>
              <a:buNone/>
            </a:pPr>
            <a:r>
              <a:rPr lang="en-IE" sz="4400" b="0" i="0" u="none" strike="noStrike" cap="none">
                <a:solidFill>
                  <a:srgbClr val="75114A"/>
                </a:solidFill>
                <a:latin typeface="Calibri"/>
                <a:ea typeface="Calibri"/>
                <a:cs typeface="Calibri"/>
                <a:sym typeface="Calibri"/>
              </a:rPr>
              <a:t>Entity Linking – </a:t>
            </a:r>
            <a:r>
              <a:rPr lang="en-IE"/>
              <a:t>References &amp; Types</a:t>
            </a:r>
            <a:endParaRPr/>
          </a:p>
        </p:txBody>
      </p:sp>
      <p:sp>
        <p:nvSpPr>
          <p:cNvPr id="744" name="Google Shape;744;p68"/>
          <p:cNvSpPr txBox="1">
            <a:spLocks noGrp="1"/>
          </p:cNvSpPr>
          <p:nvPr>
            <p:ph type="body" idx="1"/>
          </p:nvPr>
        </p:nvSpPr>
        <p:spPr>
          <a:xfrm>
            <a:off x="838200" y="1825625"/>
            <a:ext cx="10998300" cy="3813300"/>
          </a:xfrm>
          <a:prstGeom prst="rect">
            <a:avLst/>
          </a:prstGeom>
          <a:noFill/>
          <a:ln>
            <a:noFill/>
          </a:ln>
        </p:spPr>
        <p:txBody>
          <a:bodyPr spcFirstLastPara="1" wrap="square" lIns="91425" tIns="91425" rIns="91425" bIns="91425" anchor="t" anchorCtr="0">
            <a:noAutofit/>
          </a:bodyPr>
          <a:lstStyle/>
          <a:p>
            <a:pPr marL="50800" marR="0" lvl="0" indent="0" algn="l" rtl="0">
              <a:lnSpc>
                <a:spcPct val="100000"/>
              </a:lnSpc>
              <a:spcBef>
                <a:spcPts val="600"/>
              </a:spcBef>
              <a:spcAft>
                <a:spcPts val="0"/>
              </a:spcAft>
              <a:buClr>
                <a:srgbClr val="3F3F3F"/>
              </a:buClr>
              <a:buSzPts val="2800"/>
              <a:buFont typeface="Arial"/>
              <a:buNone/>
            </a:pPr>
            <a:r>
              <a:rPr lang="en-IE" sz="2400" i="1"/>
              <a:t>“</a:t>
            </a:r>
            <a:r>
              <a:rPr lang="en-IE" sz="2400" i="1" u="none" strike="noStrike" cap="none">
                <a:solidFill>
                  <a:srgbClr val="3F3F3F"/>
                </a:solidFill>
                <a:latin typeface="Calibri"/>
                <a:ea typeface="Calibri"/>
                <a:cs typeface="Calibri"/>
                <a:sym typeface="Calibri"/>
              </a:rPr>
              <a:t>Nokia E72 and E75 smartphones </a:t>
            </a:r>
            <a:r>
              <a:rPr lang="en-IE" sz="2400" b="0" i="1" u="none" strike="noStrike" cap="none">
                <a:solidFill>
                  <a:srgbClr val="3F3F3F"/>
                </a:solidFill>
                <a:latin typeface="Calibri"/>
                <a:ea typeface="Calibri"/>
                <a:cs typeface="Calibri"/>
                <a:sym typeface="Calibri"/>
              </a:rPr>
              <a:t>have many features in common, but being sold by </a:t>
            </a:r>
            <a:r>
              <a:rPr lang="en-IE" sz="2400" b="1" i="1" u="none" strike="noStrike" cap="none">
                <a:solidFill>
                  <a:srgbClr val="3F3F3F"/>
                </a:solidFill>
                <a:latin typeface="Calibri"/>
                <a:ea typeface="Calibri"/>
                <a:cs typeface="Calibri"/>
                <a:sym typeface="Calibri"/>
              </a:rPr>
              <a:t>U.S. </a:t>
            </a:r>
            <a:r>
              <a:rPr lang="en-IE" sz="2400" b="0" i="1" u="none" strike="noStrike" cap="none">
                <a:solidFill>
                  <a:srgbClr val="3F3F3F"/>
                </a:solidFill>
                <a:latin typeface="Calibri"/>
                <a:ea typeface="Calibri"/>
                <a:cs typeface="Calibri"/>
                <a:sym typeface="Calibri"/>
              </a:rPr>
              <a:t>carriers isn’t one of them.</a:t>
            </a:r>
            <a:r>
              <a:rPr lang="en-IE" sz="2400" i="1"/>
              <a:t>“</a:t>
            </a:r>
            <a:endParaRPr sz="2400" b="0" i="1" u="none" strike="noStrike" cap="none">
              <a:solidFill>
                <a:srgbClr val="3F3F3F"/>
              </a:solidFill>
              <a:latin typeface="Calibri"/>
              <a:ea typeface="Calibri"/>
              <a:cs typeface="Calibri"/>
              <a:sym typeface="Calibri"/>
            </a:endParaRPr>
          </a:p>
          <a:p>
            <a:pPr marL="50800" marR="0" lvl="0" indent="0" algn="l" rtl="0">
              <a:lnSpc>
                <a:spcPct val="100000"/>
              </a:lnSpc>
              <a:spcBef>
                <a:spcPts val="600"/>
              </a:spcBef>
              <a:spcAft>
                <a:spcPts val="0"/>
              </a:spcAft>
              <a:buClr>
                <a:srgbClr val="3F3F3F"/>
              </a:buClr>
              <a:buSzPts val="2800"/>
              <a:buFont typeface="Arial"/>
              <a:buNone/>
            </a:pPr>
            <a:endParaRPr sz="2400" i="1"/>
          </a:p>
          <a:p>
            <a:pPr marL="50800" lvl="1" indent="0" algn="l" rtl="0">
              <a:lnSpc>
                <a:spcPct val="100000"/>
              </a:lnSpc>
              <a:spcBef>
                <a:spcPts val="1200"/>
              </a:spcBef>
              <a:spcAft>
                <a:spcPts val="0"/>
              </a:spcAft>
              <a:buSzPts val="2800"/>
              <a:buNone/>
            </a:pPr>
            <a:r>
              <a:rPr lang="en-IE" sz="2000" u="sng">
                <a:solidFill>
                  <a:schemeClr val="hlink"/>
                </a:solidFill>
              </a:rPr>
              <a:t>https://en.wikipedia.org/wiki/United_States</a:t>
            </a:r>
            <a:r>
              <a:rPr lang="en-IE" sz="2000"/>
              <a:t>			Category:Countries_in_North_America</a:t>
            </a:r>
            <a:endParaRPr sz="2000" b="0" i="0" u="none" strike="noStrike" cap="none">
              <a:solidFill>
                <a:srgbClr val="3F3F3F"/>
              </a:solidFill>
              <a:latin typeface="Calibri"/>
              <a:ea typeface="Calibri"/>
              <a:cs typeface="Calibri"/>
              <a:sym typeface="Calibri"/>
            </a:endParaRPr>
          </a:p>
          <a:p>
            <a:pPr marL="50800" lvl="1" indent="0" algn="l" rtl="0">
              <a:lnSpc>
                <a:spcPct val="100000"/>
              </a:lnSpc>
              <a:spcBef>
                <a:spcPts val="1800"/>
              </a:spcBef>
              <a:spcAft>
                <a:spcPts val="0"/>
              </a:spcAft>
              <a:buSzPts val="2800"/>
              <a:buNone/>
            </a:pPr>
            <a:r>
              <a:rPr lang="en-IE" sz="2000" u="sng">
                <a:solidFill>
                  <a:schemeClr val="hlink"/>
                </a:solidFill>
              </a:rPr>
              <a:t>https://en.wikipedia.org/wiki/US_Airways</a:t>
            </a:r>
            <a:r>
              <a:rPr lang="en-IE" sz="2000"/>
              <a:t>				Category:American_Airlines_Group</a:t>
            </a:r>
            <a:endParaRPr sz="2000"/>
          </a:p>
          <a:p>
            <a:pPr marL="50800" lvl="1" indent="0" algn="l" rtl="0">
              <a:lnSpc>
                <a:spcPct val="100000"/>
              </a:lnSpc>
              <a:spcBef>
                <a:spcPts val="1800"/>
              </a:spcBef>
              <a:spcAft>
                <a:spcPts val="600"/>
              </a:spcAft>
              <a:buSzPts val="2800"/>
              <a:buNone/>
            </a:pPr>
            <a:r>
              <a:rPr lang="en-IE" sz="2000" u="sng">
                <a:solidFill>
                  <a:schemeClr val="hlink"/>
                </a:solidFill>
              </a:rPr>
              <a:t>https://en.wikipedia.org/wiki/University_of_Salzburg</a:t>
            </a:r>
            <a:r>
              <a:rPr lang="en-IE" sz="2000"/>
              <a:t>	Category:Universities_in_Austria</a:t>
            </a:r>
            <a:endParaRPr sz="2400" b="0"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19586714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6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Entity Linking – Disambiguation Features</a:t>
            </a:r>
            <a:endParaRPr/>
          </a:p>
        </p:txBody>
      </p:sp>
      <p:sp>
        <p:nvSpPr>
          <p:cNvPr id="750" name="Google Shape;750;p69"/>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lvl="1" indent="0" algn="l" rtl="0">
              <a:lnSpc>
                <a:spcPct val="100000"/>
              </a:lnSpc>
              <a:spcBef>
                <a:spcPts val="600"/>
              </a:spcBef>
              <a:spcAft>
                <a:spcPts val="0"/>
              </a:spcAft>
              <a:buSzPts val="2800"/>
              <a:buNone/>
            </a:pPr>
            <a:r>
              <a:rPr lang="en-IE" sz="2800" b="1" i="0" u="none" strike="noStrike" cap="none">
                <a:solidFill>
                  <a:srgbClr val="3F3F3F"/>
                </a:solidFill>
              </a:rPr>
              <a:t>Context </a:t>
            </a:r>
            <a:r>
              <a:rPr lang="en-IE" sz="2800" i="0" u="none" strike="noStrike" cap="none">
                <a:solidFill>
                  <a:srgbClr val="3F3F3F"/>
                </a:solidFill>
                <a:latin typeface="Calibri"/>
                <a:ea typeface="Calibri"/>
                <a:cs typeface="Calibri"/>
                <a:sym typeface="Calibri"/>
              </a:rPr>
              <a:t>around the entity </a:t>
            </a:r>
            <a:endParaRPr sz="2800"/>
          </a:p>
          <a:p>
            <a:pPr marL="0" lvl="1" indent="0" algn="l" rtl="0">
              <a:lnSpc>
                <a:spcPct val="100000"/>
              </a:lnSpc>
              <a:spcBef>
                <a:spcPts val="600"/>
              </a:spcBef>
              <a:spcAft>
                <a:spcPts val="0"/>
              </a:spcAft>
              <a:buSzPts val="2800"/>
              <a:buNone/>
            </a:pPr>
            <a:r>
              <a:rPr lang="en-IE" sz="2800" b="1" i="0" u="none" strike="noStrike" cap="none">
                <a:solidFill>
                  <a:srgbClr val="3F3F3F"/>
                </a:solidFill>
              </a:rPr>
              <a:t>Popularity </a:t>
            </a:r>
            <a:r>
              <a:rPr lang="en-IE" sz="2800" i="0" u="none" strike="noStrike" cap="none">
                <a:solidFill>
                  <a:srgbClr val="3F3F3F"/>
                </a:solidFill>
                <a:latin typeface="Calibri"/>
                <a:ea typeface="Calibri"/>
                <a:cs typeface="Calibri"/>
                <a:sym typeface="Calibri"/>
              </a:rPr>
              <a:t>of the entity</a:t>
            </a:r>
            <a:endParaRPr sz="2800"/>
          </a:p>
          <a:p>
            <a:pPr marL="0" lvl="1" indent="0" algn="l" rtl="0">
              <a:lnSpc>
                <a:spcPct val="100000"/>
              </a:lnSpc>
              <a:spcBef>
                <a:spcPts val="600"/>
              </a:spcBef>
              <a:spcAft>
                <a:spcPts val="0"/>
              </a:spcAft>
              <a:buSzPts val="2800"/>
              <a:buNone/>
            </a:pPr>
            <a:r>
              <a:rPr lang="en-IE" sz="2800" b="1" i="0" u="none" strike="noStrike" cap="none">
                <a:solidFill>
                  <a:srgbClr val="3F3F3F"/>
                </a:solidFill>
              </a:rPr>
              <a:t>Coherence </a:t>
            </a:r>
            <a:r>
              <a:rPr lang="en-IE" sz="2800" i="0" u="none" strike="noStrike" cap="none">
                <a:solidFill>
                  <a:srgbClr val="3F3F3F"/>
                </a:solidFill>
                <a:latin typeface="Calibri"/>
                <a:ea typeface="Calibri"/>
                <a:cs typeface="Calibri"/>
                <a:sym typeface="Calibri"/>
              </a:rPr>
              <a:t>across different entities </a:t>
            </a:r>
            <a:endParaRPr sz="2800"/>
          </a:p>
          <a:p>
            <a:pPr marL="0" lvl="1" indent="0" algn="l" rtl="0">
              <a:lnSpc>
                <a:spcPct val="100000"/>
              </a:lnSpc>
              <a:spcBef>
                <a:spcPts val="600"/>
              </a:spcBef>
              <a:spcAft>
                <a:spcPts val="0"/>
              </a:spcAft>
              <a:buSzPts val="2800"/>
              <a:buNone/>
            </a:pPr>
            <a:endParaRPr sz="2000"/>
          </a:p>
          <a:p>
            <a:pPr marL="0" lvl="0" indent="0" algn="l" rtl="0">
              <a:lnSpc>
                <a:spcPct val="100000"/>
              </a:lnSpc>
              <a:spcBef>
                <a:spcPts val="600"/>
              </a:spcBef>
              <a:spcAft>
                <a:spcPts val="0"/>
              </a:spcAft>
              <a:buSzPts val="2800"/>
              <a:buNone/>
            </a:pPr>
            <a:r>
              <a:rPr lang="en-IE"/>
              <a:t>F</a:t>
            </a:r>
            <a:r>
              <a:rPr lang="en-IE" i="0" u="none" strike="noStrike" cap="none">
                <a:solidFill>
                  <a:srgbClr val="3F3F3F"/>
                </a:solidFill>
                <a:latin typeface="Calibri"/>
                <a:ea typeface="Calibri"/>
                <a:cs typeface="Calibri"/>
                <a:sym typeface="Calibri"/>
              </a:rPr>
              <a:t>eatures can be</a:t>
            </a:r>
            <a:r>
              <a:rPr lang="en-IE"/>
              <a:t> </a:t>
            </a:r>
            <a:r>
              <a:rPr lang="en-IE" b="1" i="0" u="none" strike="noStrike" cap="none">
                <a:solidFill>
                  <a:srgbClr val="3F3F3F"/>
                </a:solidFill>
              </a:rPr>
              <a:t>Text-based</a:t>
            </a:r>
            <a:r>
              <a:rPr lang="en-IE" b="1"/>
              <a:t>, Graph-based</a:t>
            </a:r>
            <a:endParaRPr b="1" i="0" u="none" strike="noStrike" cap="none">
              <a:solidFill>
                <a:srgbClr val="3F3F3F"/>
              </a:solidFill>
            </a:endParaRPr>
          </a:p>
        </p:txBody>
      </p:sp>
    </p:spTree>
    <p:extLst>
      <p:ext uri="{BB962C8B-B14F-4D97-AF65-F5344CB8AC3E}">
        <p14:creationId xmlns:p14="http://schemas.microsoft.com/office/powerpoint/2010/main" val="33463161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74"/>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NLP Applications - Generation</a:t>
            </a:r>
            <a:endParaRPr/>
          </a:p>
        </p:txBody>
      </p:sp>
      <p:sp>
        <p:nvSpPr>
          <p:cNvPr id="783" name="Google Shape;783;p74"/>
          <p:cNvSpPr txBox="1">
            <a:spLocks noGrp="1"/>
          </p:cNvSpPr>
          <p:nvPr>
            <p:ph type="body" idx="1"/>
          </p:nvPr>
        </p:nvSpPr>
        <p:spPr>
          <a:xfrm>
            <a:off x="838200" y="1690825"/>
            <a:ext cx="10515600" cy="376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rgbClr val="3F3F3F"/>
              </a:buClr>
              <a:buSzPts val="2800"/>
              <a:buFont typeface="Arial"/>
              <a:buNone/>
            </a:pPr>
            <a:r>
              <a:rPr lang="en-IE" u="none" strike="noStrike" cap="none">
                <a:solidFill>
                  <a:srgbClr val="3F3F3F"/>
                </a:solidFill>
              </a:rPr>
              <a:t>NLP tasks</a:t>
            </a:r>
            <a:r>
              <a:rPr lang="en-IE"/>
              <a:t> based on </a:t>
            </a:r>
            <a:r>
              <a:rPr lang="en-IE" b="1"/>
              <a:t>generation</a:t>
            </a:r>
            <a:r>
              <a:rPr lang="en-IE"/>
              <a:t>, e.g.</a:t>
            </a:r>
            <a:endParaRPr/>
          </a:p>
          <a:p>
            <a:pPr marL="457200" lvl="0" indent="0" algn="l" rtl="0">
              <a:lnSpc>
                <a:spcPct val="100000"/>
              </a:lnSpc>
              <a:spcBef>
                <a:spcPts val="1000"/>
              </a:spcBef>
              <a:spcAft>
                <a:spcPts val="0"/>
              </a:spcAft>
              <a:buClr>
                <a:srgbClr val="3F3F3F"/>
              </a:buClr>
              <a:buSzPts val="2800"/>
              <a:buFont typeface="Arial"/>
              <a:buNone/>
            </a:pPr>
            <a:r>
              <a:rPr lang="en-IE" sz="2400"/>
              <a:t>Dialog Systems (Chatbots)</a:t>
            </a:r>
            <a:endParaRPr sz="2400"/>
          </a:p>
          <a:p>
            <a:pPr marL="457200" marR="0" lvl="0" indent="0" algn="l" rtl="0">
              <a:lnSpc>
                <a:spcPct val="100000"/>
              </a:lnSpc>
              <a:spcBef>
                <a:spcPts val="1000"/>
              </a:spcBef>
              <a:spcAft>
                <a:spcPts val="0"/>
              </a:spcAft>
              <a:buClr>
                <a:srgbClr val="3F3F3F"/>
              </a:buClr>
              <a:buSzPts val="2800"/>
              <a:buFont typeface="Arial"/>
              <a:buNone/>
            </a:pPr>
            <a:r>
              <a:rPr lang="en-IE" sz="2400"/>
              <a:t>Natural Language Generation from Data </a:t>
            </a:r>
            <a:endParaRPr sz="2400"/>
          </a:p>
          <a:p>
            <a:pPr marL="457200" marR="0" lvl="0" indent="0" algn="l" rtl="0">
              <a:lnSpc>
                <a:spcPct val="100000"/>
              </a:lnSpc>
              <a:spcBef>
                <a:spcPts val="1000"/>
              </a:spcBef>
              <a:spcAft>
                <a:spcPts val="0"/>
              </a:spcAft>
              <a:buClr>
                <a:srgbClr val="3F3F3F"/>
              </a:buClr>
              <a:buSzPts val="2800"/>
              <a:buFont typeface="Arial"/>
              <a:buNone/>
            </a:pPr>
            <a:r>
              <a:rPr lang="en-IE" sz="2400"/>
              <a:t>Abstractive Document Summarization</a:t>
            </a:r>
            <a:endParaRPr sz="2400"/>
          </a:p>
          <a:p>
            <a:pPr marL="0" lvl="0" indent="0" algn="l" rtl="0">
              <a:lnSpc>
                <a:spcPct val="100000"/>
              </a:lnSpc>
              <a:spcBef>
                <a:spcPts val="1000"/>
              </a:spcBef>
              <a:spcAft>
                <a:spcPts val="0"/>
              </a:spcAft>
              <a:buClr>
                <a:schemeClr val="dk1"/>
              </a:buClr>
              <a:buSzPts val="1100"/>
              <a:buFont typeface="Arial"/>
              <a:buNone/>
            </a:pP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70"/>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Entity Linking – Context</a:t>
            </a:r>
            <a:r>
              <a:rPr lang="en-IE"/>
              <a:t>, Text-based</a:t>
            </a:r>
            <a:endParaRPr/>
          </a:p>
        </p:txBody>
      </p:sp>
      <p:sp>
        <p:nvSpPr>
          <p:cNvPr id="756" name="Google Shape;756;p70"/>
          <p:cNvSpPr txBox="1">
            <a:spLocks noGrp="1"/>
          </p:cNvSpPr>
          <p:nvPr>
            <p:ph type="body" idx="1"/>
          </p:nvPr>
        </p:nvSpPr>
        <p:spPr>
          <a:xfrm>
            <a:off x="838200" y="1444625"/>
            <a:ext cx="10833300" cy="884100"/>
          </a:xfrm>
          <a:prstGeom prst="rect">
            <a:avLst/>
          </a:prstGeom>
          <a:noFill/>
          <a:ln>
            <a:noFill/>
          </a:ln>
        </p:spPr>
        <p:txBody>
          <a:bodyPr spcFirstLastPara="1" wrap="square" lIns="91425" tIns="91425" rIns="91425" bIns="91425" anchor="t" anchorCtr="0">
            <a:noAutofit/>
          </a:bodyPr>
          <a:lstStyle/>
          <a:p>
            <a:pPr marL="0" lvl="1" indent="0" algn="l" rtl="0">
              <a:lnSpc>
                <a:spcPct val="100000"/>
              </a:lnSpc>
              <a:spcBef>
                <a:spcPts val="600"/>
              </a:spcBef>
              <a:spcAft>
                <a:spcPts val="600"/>
              </a:spcAft>
              <a:buSzPts val="2400"/>
              <a:buNone/>
            </a:pPr>
            <a:r>
              <a:rPr lang="en-IE"/>
              <a:t>Context words within a window (e.g. Wikipedia pages for ‘Multinational Companies’)</a:t>
            </a:r>
            <a:endParaRPr/>
          </a:p>
        </p:txBody>
      </p:sp>
      <p:pic>
        <p:nvPicPr>
          <p:cNvPr id="757" name="Google Shape;757;p70"/>
          <p:cNvPicPr preferRelativeResize="0"/>
          <p:nvPr/>
        </p:nvPicPr>
        <p:blipFill rotWithShape="1">
          <a:blip r:embed="rId3">
            <a:alphaModFix/>
          </a:blip>
          <a:srcRect l="14570" t="35292" r="25170" b="48397"/>
          <a:stretch/>
        </p:blipFill>
        <p:spPr>
          <a:xfrm>
            <a:off x="899850" y="2454388"/>
            <a:ext cx="7798426" cy="1187225"/>
          </a:xfrm>
          <a:prstGeom prst="rect">
            <a:avLst/>
          </a:prstGeom>
          <a:noFill/>
          <a:ln>
            <a:noFill/>
          </a:ln>
        </p:spPr>
      </p:pic>
      <p:pic>
        <p:nvPicPr>
          <p:cNvPr id="758" name="Google Shape;758;p70"/>
          <p:cNvPicPr preferRelativeResize="0"/>
          <p:nvPr/>
        </p:nvPicPr>
        <p:blipFill rotWithShape="1">
          <a:blip r:embed="rId4">
            <a:alphaModFix/>
          </a:blip>
          <a:srcRect l="14786" t="35064" r="25229" b="42506"/>
          <a:stretch/>
        </p:blipFill>
        <p:spPr>
          <a:xfrm>
            <a:off x="899850" y="3960800"/>
            <a:ext cx="7798426" cy="1640226"/>
          </a:xfrm>
          <a:prstGeom prst="rect">
            <a:avLst/>
          </a:prstGeom>
          <a:noFill/>
          <a:ln>
            <a:noFill/>
          </a:ln>
        </p:spPr>
      </p:pic>
      <p:pic>
        <p:nvPicPr>
          <p:cNvPr id="759" name="Google Shape;759;p70"/>
          <p:cNvPicPr preferRelativeResize="0"/>
          <p:nvPr/>
        </p:nvPicPr>
        <p:blipFill rotWithShape="1">
          <a:blip r:embed="rId3">
            <a:alphaModFix/>
          </a:blip>
          <a:srcRect l="15420" t="38562" r="77009" b="57743"/>
          <a:stretch/>
        </p:blipFill>
        <p:spPr>
          <a:xfrm>
            <a:off x="8867800" y="2859748"/>
            <a:ext cx="1732464" cy="376529"/>
          </a:xfrm>
          <a:prstGeom prst="rect">
            <a:avLst/>
          </a:prstGeom>
          <a:noFill/>
          <a:ln>
            <a:noFill/>
          </a:ln>
        </p:spPr>
      </p:pic>
      <p:pic>
        <p:nvPicPr>
          <p:cNvPr id="760" name="Google Shape;760;p70"/>
          <p:cNvPicPr preferRelativeResize="0"/>
          <p:nvPr/>
        </p:nvPicPr>
        <p:blipFill rotWithShape="1">
          <a:blip r:embed="rId3">
            <a:alphaModFix/>
          </a:blip>
          <a:srcRect l="54781" t="41824" r="41494" b="55013"/>
          <a:stretch/>
        </p:blipFill>
        <p:spPr>
          <a:xfrm>
            <a:off x="10413425" y="3251776"/>
            <a:ext cx="859949" cy="325161"/>
          </a:xfrm>
          <a:prstGeom prst="rect">
            <a:avLst/>
          </a:prstGeom>
          <a:noFill/>
          <a:ln>
            <a:noFill/>
          </a:ln>
        </p:spPr>
      </p:pic>
      <p:pic>
        <p:nvPicPr>
          <p:cNvPr id="761" name="Google Shape;761;p70"/>
          <p:cNvPicPr preferRelativeResize="0"/>
          <p:nvPr/>
        </p:nvPicPr>
        <p:blipFill rotWithShape="1">
          <a:blip r:embed="rId3">
            <a:alphaModFix/>
          </a:blip>
          <a:srcRect l="34183" t="38532" r="59375" b="58491"/>
          <a:stretch/>
        </p:blipFill>
        <p:spPr>
          <a:xfrm>
            <a:off x="10107463" y="2518048"/>
            <a:ext cx="1471862" cy="302970"/>
          </a:xfrm>
          <a:prstGeom prst="rect">
            <a:avLst/>
          </a:prstGeom>
          <a:noFill/>
          <a:ln>
            <a:noFill/>
          </a:ln>
        </p:spPr>
      </p:pic>
      <p:pic>
        <p:nvPicPr>
          <p:cNvPr id="762" name="Google Shape;762;p70"/>
          <p:cNvPicPr preferRelativeResize="0"/>
          <p:nvPr/>
        </p:nvPicPr>
        <p:blipFill rotWithShape="1">
          <a:blip r:embed="rId4">
            <a:alphaModFix/>
          </a:blip>
          <a:srcRect l="50452" t="48578" r="46888" b="49195"/>
          <a:stretch/>
        </p:blipFill>
        <p:spPr>
          <a:xfrm>
            <a:off x="10930645" y="4385284"/>
            <a:ext cx="687806" cy="261263"/>
          </a:xfrm>
          <a:prstGeom prst="rect">
            <a:avLst/>
          </a:prstGeom>
          <a:noFill/>
          <a:ln>
            <a:noFill/>
          </a:ln>
        </p:spPr>
      </p:pic>
      <p:pic>
        <p:nvPicPr>
          <p:cNvPr id="763" name="Google Shape;763;p70"/>
          <p:cNvPicPr preferRelativeResize="0"/>
          <p:nvPr/>
        </p:nvPicPr>
        <p:blipFill rotWithShape="1">
          <a:blip r:embed="rId3">
            <a:alphaModFix/>
          </a:blip>
          <a:srcRect l="15420" t="38562" r="77009" b="57743"/>
          <a:stretch/>
        </p:blipFill>
        <p:spPr>
          <a:xfrm>
            <a:off x="8948225" y="4501773"/>
            <a:ext cx="1732464" cy="376529"/>
          </a:xfrm>
          <a:prstGeom prst="rect">
            <a:avLst/>
          </a:prstGeom>
          <a:noFill/>
          <a:ln>
            <a:noFill/>
          </a:ln>
        </p:spPr>
      </p:pic>
      <p:pic>
        <p:nvPicPr>
          <p:cNvPr id="764" name="Google Shape;764;p70"/>
          <p:cNvPicPr preferRelativeResize="0"/>
          <p:nvPr/>
        </p:nvPicPr>
        <p:blipFill rotWithShape="1">
          <a:blip r:embed="rId3">
            <a:alphaModFix/>
          </a:blip>
          <a:srcRect l="54781" t="41824" r="41494" b="55013"/>
          <a:stretch/>
        </p:blipFill>
        <p:spPr>
          <a:xfrm>
            <a:off x="10493850" y="4893801"/>
            <a:ext cx="859949" cy="325161"/>
          </a:xfrm>
          <a:prstGeom prst="rect">
            <a:avLst/>
          </a:prstGeom>
          <a:noFill/>
          <a:ln>
            <a:noFill/>
          </a:ln>
        </p:spPr>
      </p:pic>
    </p:spTree>
    <p:extLst>
      <p:ext uri="{BB962C8B-B14F-4D97-AF65-F5344CB8AC3E}">
        <p14:creationId xmlns:p14="http://schemas.microsoft.com/office/powerpoint/2010/main" val="9726712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71"/>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Entity Linking – Popularity</a:t>
            </a:r>
            <a:r>
              <a:rPr lang="en-IE"/>
              <a:t>, Text-based</a:t>
            </a:r>
            <a:endParaRPr/>
          </a:p>
        </p:txBody>
      </p:sp>
      <p:sp>
        <p:nvSpPr>
          <p:cNvPr id="770" name="Google Shape;770;p71"/>
          <p:cNvSpPr txBox="1">
            <a:spLocks noGrp="1"/>
          </p:cNvSpPr>
          <p:nvPr>
            <p:ph type="body" idx="1"/>
          </p:nvPr>
        </p:nvSpPr>
        <p:spPr>
          <a:xfrm>
            <a:off x="838200" y="1368425"/>
            <a:ext cx="10515600" cy="787800"/>
          </a:xfrm>
          <a:prstGeom prst="rect">
            <a:avLst/>
          </a:prstGeom>
          <a:noFill/>
          <a:ln>
            <a:noFill/>
          </a:ln>
        </p:spPr>
        <p:txBody>
          <a:bodyPr spcFirstLastPara="1" wrap="square" lIns="91425" tIns="91425" rIns="91425" bIns="91425" anchor="t" anchorCtr="0">
            <a:noAutofit/>
          </a:bodyPr>
          <a:lstStyle/>
          <a:p>
            <a:pPr marL="0" lvl="1" indent="0" algn="l" rtl="0">
              <a:lnSpc>
                <a:spcPct val="100000"/>
              </a:lnSpc>
              <a:spcBef>
                <a:spcPts val="600"/>
              </a:spcBef>
              <a:spcAft>
                <a:spcPts val="0"/>
              </a:spcAft>
              <a:buSzPts val="2400"/>
              <a:buNone/>
            </a:pPr>
            <a:r>
              <a:rPr lang="en-IE" i="0" u="none" strike="noStrike" cap="none">
                <a:solidFill>
                  <a:srgbClr val="3F3F3F"/>
                </a:solidFill>
                <a:latin typeface="Calibri"/>
                <a:ea typeface="Calibri"/>
                <a:cs typeface="Calibri"/>
                <a:sym typeface="Calibri"/>
              </a:rPr>
              <a:t>Size of </a:t>
            </a:r>
            <a:r>
              <a:rPr lang="en-IE" b="0" i="0" u="none" strike="noStrike" cap="none">
                <a:solidFill>
                  <a:srgbClr val="3F3F3F"/>
                </a:solidFill>
                <a:latin typeface="Calibri"/>
                <a:ea typeface="Calibri"/>
                <a:cs typeface="Calibri"/>
                <a:sym typeface="Calibri"/>
              </a:rPr>
              <a:t>textual description (e.g. c</a:t>
            </a:r>
            <a:r>
              <a:rPr lang="en-IE"/>
              <a:t>ompare short vs. long Wikipedia page)</a:t>
            </a:r>
            <a:endParaRPr/>
          </a:p>
          <a:p>
            <a:pPr marL="533400" lvl="1" indent="0" algn="l" rtl="0">
              <a:lnSpc>
                <a:spcPct val="100000"/>
              </a:lnSpc>
              <a:spcBef>
                <a:spcPts val="600"/>
              </a:spcBef>
              <a:spcAft>
                <a:spcPts val="600"/>
              </a:spcAft>
              <a:buSzPts val="2400"/>
              <a:buNone/>
            </a:pPr>
            <a:endParaRPr sz="2000"/>
          </a:p>
        </p:txBody>
      </p:sp>
      <p:pic>
        <p:nvPicPr>
          <p:cNvPr id="771" name="Google Shape;771;p71"/>
          <p:cNvPicPr preferRelativeResize="0"/>
          <p:nvPr/>
        </p:nvPicPr>
        <p:blipFill rotWithShape="1">
          <a:blip r:embed="rId3">
            <a:alphaModFix/>
          </a:blip>
          <a:srcRect l="15001" t="23556" r="25914" b="61331"/>
          <a:stretch/>
        </p:blipFill>
        <p:spPr>
          <a:xfrm>
            <a:off x="961475" y="2108281"/>
            <a:ext cx="5476238" cy="787836"/>
          </a:xfrm>
          <a:prstGeom prst="rect">
            <a:avLst/>
          </a:prstGeom>
          <a:noFill/>
          <a:ln>
            <a:noFill/>
          </a:ln>
        </p:spPr>
      </p:pic>
      <p:pic>
        <p:nvPicPr>
          <p:cNvPr id="772" name="Google Shape;772;p71"/>
          <p:cNvPicPr preferRelativeResize="0"/>
          <p:nvPr/>
        </p:nvPicPr>
        <p:blipFill rotWithShape="1">
          <a:blip r:embed="rId4">
            <a:alphaModFix/>
          </a:blip>
          <a:srcRect l="14916" t="12740" r="26998" b="38961"/>
          <a:stretch/>
        </p:blipFill>
        <p:spPr>
          <a:xfrm>
            <a:off x="961475" y="3226048"/>
            <a:ext cx="5476248" cy="2561352"/>
          </a:xfrm>
          <a:prstGeom prst="rect">
            <a:avLst/>
          </a:prstGeom>
          <a:noFill/>
          <a:ln>
            <a:noFill/>
          </a:ln>
        </p:spPr>
      </p:pic>
    </p:spTree>
    <p:extLst>
      <p:ext uri="{BB962C8B-B14F-4D97-AF65-F5344CB8AC3E}">
        <p14:creationId xmlns:p14="http://schemas.microsoft.com/office/powerpoint/2010/main" val="21172154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72"/>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Entity Linking – Popularity</a:t>
            </a:r>
            <a:r>
              <a:rPr lang="en-IE"/>
              <a:t>, Graph-based</a:t>
            </a:r>
            <a:endParaRPr/>
          </a:p>
        </p:txBody>
      </p:sp>
      <p:sp>
        <p:nvSpPr>
          <p:cNvPr id="778" name="Google Shape;778;p72"/>
          <p:cNvSpPr txBox="1">
            <a:spLocks noGrp="1"/>
          </p:cNvSpPr>
          <p:nvPr>
            <p:ph type="body" idx="1"/>
          </p:nvPr>
        </p:nvSpPr>
        <p:spPr>
          <a:xfrm>
            <a:off x="838200" y="1673225"/>
            <a:ext cx="10515600" cy="640200"/>
          </a:xfrm>
          <a:prstGeom prst="rect">
            <a:avLst/>
          </a:prstGeom>
          <a:noFill/>
          <a:ln>
            <a:noFill/>
          </a:ln>
        </p:spPr>
        <p:txBody>
          <a:bodyPr spcFirstLastPara="1" wrap="square" lIns="91425" tIns="91425" rIns="91425" bIns="91425" anchor="t" anchorCtr="0">
            <a:noAutofit/>
          </a:bodyPr>
          <a:lstStyle/>
          <a:p>
            <a:pPr marL="0" lvl="1" indent="0" algn="l" rtl="0">
              <a:lnSpc>
                <a:spcPct val="100000"/>
              </a:lnSpc>
              <a:spcBef>
                <a:spcPts val="600"/>
              </a:spcBef>
              <a:spcAft>
                <a:spcPts val="600"/>
              </a:spcAft>
              <a:buSzPts val="2400"/>
              <a:buNone/>
            </a:pPr>
            <a:r>
              <a:rPr lang="en-IE" i="0" u="none" strike="noStrike" cap="none">
                <a:solidFill>
                  <a:srgbClr val="3F3F3F"/>
                </a:solidFill>
                <a:latin typeface="Calibri"/>
                <a:ea typeface="Calibri"/>
                <a:cs typeface="Calibri"/>
                <a:sym typeface="Calibri"/>
              </a:rPr>
              <a:t>Page rank, in/outdegree (e.g. h</a:t>
            </a:r>
            <a:r>
              <a:rPr lang="en-IE"/>
              <a:t>ow central is this entity in the Wikipedia graph?)</a:t>
            </a:r>
            <a:endParaRPr i="0" u="none" strike="noStrike" cap="none">
              <a:solidFill>
                <a:srgbClr val="3F3F3F"/>
              </a:solidFill>
              <a:latin typeface="Calibri"/>
              <a:ea typeface="Calibri"/>
              <a:cs typeface="Calibri"/>
              <a:sym typeface="Calibri"/>
            </a:endParaRPr>
          </a:p>
        </p:txBody>
      </p:sp>
      <p:pic>
        <p:nvPicPr>
          <p:cNvPr id="779" name="Google Shape;779;p72" descr="Image result for knowledge graph"/>
          <p:cNvPicPr preferRelativeResize="0"/>
          <p:nvPr/>
        </p:nvPicPr>
        <p:blipFill rotWithShape="1">
          <a:blip r:embed="rId3">
            <a:alphaModFix/>
          </a:blip>
          <a:srcRect/>
          <a:stretch/>
        </p:blipFill>
        <p:spPr>
          <a:xfrm>
            <a:off x="3431706" y="2794848"/>
            <a:ext cx="5328592" cy="2719802"/>
          </a:xfrm>
          <a:prstGeom prst="rect">
            <a:avLst/>
          </a:prstGeom>
          <a:noFill/>
          <a:ln>
            <a:noFill/>
          </a:ln>
        </p:spPr>
      </p:pic>
      <p:grpSp>
        <p:nvGrpSpPr>
          <p:cNvPr id="780" name="Google Shape;780;p72"/>
          <p:cNvGrpSpPr/>
          <p:nvPr/>
        </p:nvGrpSpPr>
        <p:grpSpPr>
          <a:xfrm>
            <a:off x="10310392" y="6126658"/>
            <a:ext cx="1756210" cy="276900"/>
            <a:chOff x="10310392" y="6126658"/>
            <a:chExt cx="1756210" cy="276900"/>
          </a:xfrm>
        </p:grpSpPr>
        <p:pic>
          <p:nvPicPr>
            <p:cNvPr id="781" name="Google Shape;781;p72" descr="Image result for ontotext logo"/>
            <p:cNvPicPr preferRelativeResize="0"/>
            <p:nvPr/>
          </p:nvPicPr>
          <p:blipFill rotWithShape="1">
            <a:blip r:embed="rId4">
              <a:alphaModFix/>
            </a:blip>
            <a:srcRect t="29227" b="41309"/>
            <a:stretch/>
          </p:blipFill>
          <p:spPr>
            <a:xfrm>
              <a:off x="11095352" y="6153684"/>
              <a:ext cx="971250" cy="222949"/>
            </a:xfrm>
            <a:prstGeom prst="rect">
              <a:avLst/>
            </a:prstGeom>
            <a:noFill/>
            <a:ln>
              <a:noFill/>
            </a:ln>
          </p:spPr>
        </p:pic>
        <p:sp>
          <p:nvSpPr>
            <p:cNvPr id="782" name="Google Shape;782;p72"/>
            <p:cNvSpPr/>
            <p:nvPr/>
          </p:nvSpPr>
          <p:spPr>
            <a:xfrm>
              <a:off x="10310392" y="6126658"/>
              <a:ext cx="8949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IE" sz="1200" b="1" i="0" u="none" strike="noStrike" cap="none">
                  <a:solidFill>
                    <a:schemeClr val="dk1"/>
                  </a:solidFill>
                  <a:latin typeface="Arial"/>
                  <a:ea typeface="Arial"/>
                  <a:cs typeface="Arial"/>
                  <a:sym typeface="Arial"/>
                </a:rPr>
                <a:t>Image by </a:t>
              </a: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10780850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7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Entity Linking – Coherence</a:t>
            </a:r>
            <a:r>
              <a:rPr lang="en-IE"/>
              <a:t>, Graph-based</a:t>
            </a:r>
            <a:endParaRPr/>
          </a:p>
        </p:txBody>
      </p:sp>
      <p:sp>
        <p:nvSpPr>
          <p:cNvPr id="788" name="Google Shape;788;p73"/>
          <p:cNvSpPr txBox="1">
            <a:spLocks noGrp="1"/>
          </p:cNvSpPr>
          <p:nvPr>
            <p:ph type="body" idx="1"/>
          </p:nvPr>
        </p:nvSpPr>
        <p:spPr>
          <a:xfrm>
            <a:off x="838200" y="1432558"/>
            <a:ext cx="10515600" cy="711300"/>
          </a:xfrm>
          <a:prstGeom prst="rect">
            <a:avLst/>
          </a:prstGeom>
          <a:noFill/>
          <a:ln>
            <a:noFill/>
          </a:ln>
        </p:spPr>
        <p:txBody>
          <a:bodyPr spcFirstLastPara="1" wrap="square" lIns="91425" tIns="91425" rIns="91425" bIns="91425" anchor="t" anchorCtr="0">
            <a:noAutofit/>
          </a:bodyPr>
          <a:lstStyle/>
          <a:p>
            <a:pPr marL="0" lvl="1" indent="0" algn="l" rtl="0">
              <a:lnSpc>
                <a:spcPct val="100000"/>
              </a:lnSpc>
              <a:spcBef>
                <a:spcPts val="600"/>
              </a:spcBef>
              <a:spcAft>
                <a:spcPts val="600"/>
              </a:spcAft>
              <a:buSzPts val="2400"/>
              <a:buNone/>
            </a:pPr>
            <a:r>
              <a:rPr lang="en-IE"/>
              <a:t>I</a:t>
            </a:r>
            <a:r>
              <a:rPr lang="en-IE" b="0" i="0" u="none" strike="noStrike" cap="none">
                <a:solidFill>
                  <a:srgbClr val="3F3F3F"/>
                </a:solidFill>
                <a:latin typeface="Calibri"/>
                <a:ea typeface="Calibri"/>
                <a:cs typeface="Calibri"/>
                <a:sym typeface="Calibri"/>
              </a:rPr>
              <a:t>ntersection of sub-graphs, distance, category </a:t>
            </a:r>
            <a:endParaRPr/>
          </a:p>
        </p:txBody>
      </p:sp>
      <p:pic>
        <p:nvPicPr>
          <p:cNvPr id="789" name="Google Shape;789;p73" descr="presentation.pdf - Mozilla Firefox"/>
          <p:cNvPicPr preferRelativeResize="0"/>
          <p:nvPr/>
        </p:nvPicPr>
        <p:blipFill rotWithShape="1">
          <a:blip r:embed="rId3">
            <a:alphaModFix/>
          </a:blip>
          <a:srcRect l="19597" t="42310" r="20270" b="13533"/>
          <a:stretch/>
        </p:blipFill>
        <p:spPr>
          <a:xfrm>
            <a:off x="3678400" y="2188400"/>
            <a:ext cx="8432324" cy="3707251"/>
          </a:xfrm>
          <a:prstGeom prst="rect">
            <a:avLst/>
          </a:prstGeom>
          <a:noFill/>
          <a:ln>
            <a:noFill/>
          </a:ln>
        </p:spPr>
      </p:pic>
      <p:sp>
        <p:nvSpPr>
          <p:cNvPr id="790" name="Google Shape;790;p73"/>
          <p:cNvSpPr/>
          <p:nvPr/>
        </p:nvSpPr>
        <p:spPr>
          <a:xfrm>
            <a:off x="10128448" y="6165304"/>
            <a:ext cx="19080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IE" sz="1200" b="0" i="1" u="none" strike="noStrike" cap="none">
                <a:solidFill>
                  <a:schemeClr val="dk1"/>
                </a:solidFill>
                <a:latin typeface="Arial"/>
                <a:ea typeface="Arial"/>
                <a:cs typeface="Arial"/>
                <a:sym typeface="Arial"/>
              </a:rPr>
              <a:t>Image by Bianca Pereira </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2672725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74"/>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Overview</a:t>
            </a:r>
            <a:endParaRPr/>
          </a:p>
        </p:txBody>
      </p:sp>
      <p:sp>
        <p:nvSpPr>
          <p:cNvPr id="796" name="Google Shape;796;p74"/>
          <p:cNvSpPr txBox="1">
            <a:spLocks noGrp="1"/>
          </p:cNvSpPr>
          <p:nvPr>
            <p:ph type="body" idx="1"/>
          </p:nvPr>
        </p:nvSpPr>
        <p:spPr>
          <a:xfrm>
            <a:off x="838200" y="1541125"/>
            <a:ext cx="10515600" cy="4097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3F3F3F"/>
              </a:buClr>
              <a:buSzPts val="2800"/>
              <a:buFont typeface="Arial"/>
              <a:buNone/>
            </a:pPr>
            <a:r>
              <a:rPr lang="en-IE" sz="2400"/>
              <a:t>Information Extraction (IE)</a:t>
            </a:r>
            <a:endParaRPr sz="2400"/>
          </a:p>
          <a:p>
            <a:pPr marL="0" lvl="0" indent="0" algn="l" rtl="0">
              <a:lnSpc>
                <a:spcPct val="100000"/>
              </a:lnSpc>
              <a:spcBef>
                <a:spcPts val="1000"/>
              </a:spcBef>
              <a:spcAft>
                <a:spcPts val="0"/>
              </a:spcAft>
              <a:buClr>
                <a:srgbClr val="3F3F3F"/>
              </a:buClr>
              <a:buSzPts val="2800"/>
              <a:buFont typeface="Arial"/>
              <a:buNone/>
            </a:pPr>
            <a:r>
              <a:rPr lang="en-IE" sz="2400"/>
              <a:t>IE Approaches </a:t>
            </a:r>
            <a:endParaRPr sz="2400"/>
          </a:p>
          <a:p>
            <a:pPr marL="0" lvl="0" indent="0" algn="l" rtl="0">
              <a:lnSpc>
                <a:spcPct val="100000"/>
              </a:lnSpc>
              <a:spcBef>
                <a:spcPts val="1000"/>
              </a:spcBef>
              <a:spcAft>
                <a:spcPts val="0"/>
              </a:spcAft>
              <a:buClr>
                <a:srgbClr val="3F3F3F"/>
              </a:buClr>
              <a:buSzPts val="2800"/>
              <a:buFont typeface="Arial"/>
              <a:buNone/>
            </a:pPr>
            <a:r>
              <a:rPr lang="en-IE" sz="2400"/>
              <a:t>Named Entity Recognition and Entity Linking</a:t>
            </a:r>
            <a:endParaRPr sz="2400"/>
          </a:p>
          <a:p>
            <a:pPr marL="0" lvl="0" indent="0" algn="l" rtl="0">
              <a:lnSpc>
                <a:spcPct val="100000"/>
              </a:lnSpc>
              <a:spcBef>
                <a:spcPts val="1000"/>
              </a:spcBef>
              <a:spcAft>
                <a:spcPts val="0"/>
              </a:spcAft>
              <a:buClr>
                <a:srgbClr val="3F3F3F"/>
              </a:buClr>
              <a:buSzPts val="2800"/>
              <a:buFont typeface="Arial"/>
              <a:buNone/>
            </a:pPr>
            <a:r>
              <a:rPr lang="en-IE" sz="2400" b="1"/>
              <a:t>Relation Extraction</a:t>
            </a:r>
            <a:endParaRPr sz="2400" b="1"/>
          </a:p>
          <a:p>
            <a:pPr marL="0" lvl="0" indent="0" algn="l" rtl="0">
              <a:lnSpc>
                <a:spcPct val="100000"/>
              </a:lnSpc>
              <a:spcBef>
                <a:spcPts val="1000"/>
              </a:spcBef>
              <a:spcAft>
                <a:spcPts val="0"/>
              </a:spcAft>
              <a:buClr>
                <a:srgbClr val="3F3F3F"/>
              </a:buClr>
              <a:buSzPts val="2800"/>
              <a:buFont typeface="Arial"/>
              <a:buNone/>
            </a:pPr>
            <a:r>
              <a:rPr lang="en-IE" sz="2400"/>
              <a:t>Evaluation of IE </a:t>
            </a:r>
            <a:endParaRPr sz="2400"/>
          </a:p>
          <a:p>
            <a:pPr marL="0" lvl="0" indent="0" algn="l" rtl="0">
              <a:lnSpc>
                <a:spcPct val="100000"/>
              </a:lnSpc>
              <a:spcBef>
                <a:spcPts val="1000"/>
              </a:spcBef>
              <a:spcAft>
                <a:spcPts val="1000"/>
              </a:spcAft>
              <a:buClr>
                <a:srgbClr val="3F3F3F"/>
              </a:buClr>
              <a:buSzPts val="2800"/>
              <a:buFont typeface="Arial"/>
              <a:buNone/>
            </a:pPr>
            <a:endParaRPr sz="2400"/>
          </a:p>
        </p:txBody>
      </p:sp>
    </p:spTree>
    <p:extLst>
      <p:ext uri="{BB962C8B-B14F-4D97-AF65-F5344CB8AC3E}">
        <p14:creationId xmlns:p14="http://schemas.microsoft.com/office/powerpoint/2010/main" val="27491320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7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Relation Extraction</a:t>
            </a:r>
            <a:endParaRPr/>
          </a:p>
        </p:txBody>
      </p:sp>
      <p:sp>
        <p:nvSpPr>
          <p:cNvPr id="802" name="Google Shape;802;p75"/>
          <p:cNvSpPr txBox="1">
            <a:spLocks noGrp="1"/>
          </p:cNvSpPr>
          <p:nvPr>
            <p:ph type="body" idx="1"/>
          </p:nvPr>
        </p:nvSpPr>
        <p:spPr>
          <a:xfrm>
            <a:off x="838200" y="1825625"/>
            <a:ext cx="10730400" cy="3813300"/>
          </a:xfrm>
          <a:prstGeom prst="rect">
            <a:avLst/>
          </a:prstGeom>
          <a:noFill/>
          <a:ln>
            <a:noFill/>
          </a:ln>
        </p:spPr>
        <p:txBody>
          <a:bodyPr spcFirstLastPara="1" wrap="square" lIns="91425" tIns="91425" rIns="91425" bIns="91425" anchor="t" anchorCtr="0">
            <a:noAutofit/>
          </a:bodyPr>
          <a:lstStyle/>
          <a:p>
            <a:pPr marL="0" marR="0" lvl="1" indent="0" algn="l" rtl="0">
              <a:lnSpc>
                <a:spcPct val="150000"/>
              </a:lnSpc>
              <a:spcBef>
                <a:spcPts val="600"/>
              </a:spcBef>
              <a:spcAft>
                <a:spcPts val="0"/>
              </a:spcAft>
              <a:buClr>
                <a:srgbClr val="3F3F3F"/>
              </a:buClr>
              <a:buSzPts val="2400"/>
              <a:buFont typeface="Arial"/>
              <a:buNone/>
            </a:pPr>
            <a:r>
              <a:rPr lang="en-IE"/>
              <a:t>Extract relations between entities such as PERson has POSition in ORGanisation</a:t>
            </a:r>
            <a:endParaRPr/>
          </a:p>
          <a:p>
            <a:pPr marL="0" marR="0" lvl="1" indent="0" algn="l" rtl="0">
              <a:lnSpc>
                <a:spcPct val="150000"/>
              </a:lnSpc>
              <a:spcBef>
                <a:spcPts val="1000"/>
              </a:spcBef>
              <a:spcAft>
                <a:spcPts val="0"/>
              </a:spcAft>
              <a:buClr>
                <a:srgbClr val="3F3F3F"/>
              </a:buClr>
              <a:buSzPts val="2400"/>
              <a:buFont typeface="Arial"/>
              <a:buNone/>
            </a:pPr>
            <a:r>
              <a:rPr lang="en-IE" i="1" u="none" strike="noStrike" cap="none">
                <a:solidFill>
                  <a:srgbClr val="3F3F3F"/>
                </a:solidFill>
              </a:rPr>
              <a:t>[PER George Marshall] served as [ORG US] [POS Secretary of State] .</a:t>
            </a:r>
            <a:endParaRPr/>
          </a:p>
          <a:p>
            <a:pPr marL="0" marR="0" lvl="1" indent="0" algn="l" rtl="0">
              <a:lnSpc>
                <a:spcPct val="150000"/>
              </a:lnSpc>
              <a:spcBef>
                <a:spcPts val="1000"/>
              </a:spcBef>
              <a:spcAft>
                <a:spcPts val="1000"/>
              </a:spcAft>
              <a:buClr>
                <a:srgbClr val="3F3F3F"/>
              </a:buClr>
              <a:buSzPts val="2400"/>
              <a:buFont typeface="Arial"/>
              <a:buNone/>
            </a:pPr>
            <a:r>
              <a:rPr lang="en-IE" i="1" u="none" strike="noStrike" cap="none">
                <a:solidFill>
                  <a:srgbClr val="3F3F3F"/>
                </a:solidFill>
              </a:rPr>
              <a:t>[PER Mike Pompeo] was sworn in as [</a:t>
            </a:r>
            <a:r>
              <a:rPr lang="en-IE" i="1"/>
              <a:t>POS </a:t>
            </a:r>
            <a:r>
              <a:rPr lang="en-IE" i="1" u="none" strike="noStrike" cap="none">
                <a:solidFill>
                  <a:srgbClr val="3F3F3F"/>
                </a:solidFill>
              </a:rPr>
              <a:t>Director] of the [</a:t>
            </a:r>
            <a:r>
              <a:rPr lang="en-IE" i="1"/>
              <a:t>ORG</a:t>
            </a:r>
            <a:r>
              <a:rPr lang="en-IE" i="1" u="none" strike="noStrike" cap="none">
                <a:solidFill>
                  <a:srgbClr val="3F3F3F"/>
                </a:solidFill>
              </a:rPr>
              <a:t> CIA] </a:t>
            </a:r>
            <a:r>
              <a:rPr lang="en-IE" i="1">
                <a:solidFill>
                  <a:schemeClr val="dk1"/>
                </a:solidFill>
              </a:rPr>
              <a:t>.</a:t>
            </a:r>
            <a:endParaRPr/>
          </a:p>
        </p:txBody>
      </p:sp>
    </p:spTree>
    <p:extLst>
      <p:ext uri="{BB962C8B-B14F-4D97-AF65-F5344CB8AC3E}">
        <p14:creationId xmlns:p14="http://schemas.microsoft.com/office/powerpoint/2010/main" val="21337288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76"/>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Relation Annotation - Pos/Neg Instances </a:t>
            </a:r>
            <a:endParaRPr/>
          </a:p>
        </p:txBody>
      </p:sp>
      <p:sp>
        <p:nvSpPr>
          <p:cNvPr id="808" name="Google Shape;808;p76"/>
          <p:cNvSpPr txBox="1">
            <a:spLocks noGrp="1"/>
          </p:cNvSpPr>
          <p:nvPr>
            <p:ph type="body" idx="1"/>
          </p:nvPr>
        </p:nvSpPr>
        <p:spPr>
          <a:xfrm>
            <a:off x="838200" y="1825625"/>
            <a:ext cx="107304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3F3F3F"/>
              </a:buClr>
              <a:buSzPts val="2800"/>
              <a:buFont typeface="Arial"/>
              <a:buNone/>
            </a:pPr>
            <a:r>
              <a:rPr lang="en-IE" sz="2400" b="1">
                <a:solidFill>
                  <a:schemeClr val="dk1"/>
                </a:solidFill>
              </a:rPr>
              <a:t>P</a:t>
            </a:r>
            <a:r>
              <a:rPr lang="en-IE" sz="2400" b="1" i="0" u="none" strike="noStrike" cap="none">
                <a:solidFill>
                  <a:schemeClr val="dk1"/>
                </a:solidFill>
              </a:rPr>
              <a:t>ositive </a:t>
            </a:r>
            <a:r>
              <a:rPr lang="en-IE" sz="2400" i="0" u="none" strike="noStrike" cap="none">
                <a:solidFill>
                  <a:schemeClr val="dk1"/>
                </a:solidFill>
              </a:rPr>
              <a:t>instance</a:t>
            </a:r>
            <a:r>
              <a:rPr lang="en-IE" sz="2400">
                <a:solidFill>
                  <a:schemeClr val="dk1"/>
                </a:solidFill>
              </a:rPr>
              <a:t> for PER/ORG/POS &gt; POS (PER, ORG)</a:t>
            </a:r>
            <a:endParaRPr sz="2400" i="0" u="none" strike="noStrike" cap="none">
              <a:solidFill>
                <a:schemeClr val="dk1"/>
              </a:solidFill>
            </a:endParaRPr>
          </a:p>
          <a:p>
            <a:pPr marL="457200" marR="0" lvl="1" indent="-100012" algn="l" rtl="0">
              <a:lnSpc>
                <a:spcPct val="150000"/>
              </a:lnSpc>
              <a:spcBef>
                <a:spcPts val="600"/>
              </a:spcBef>
              <a:spcAft>
                <a:spcPts val="0"/>
              </a:spcAft>
              <a:buClr>
                <a:srgbClr val="3F3F3F"/>
              </a:buClr>
              <a:buSzPts val="2400"/>
              <a:buFont typeface="Arial"/>
              <a:buNone/>
            </a:pPr>
            <a:r>
              <a:rPr lang="en-IE" i="1" u="none" strike="noStrike" cap="none">
                <a:solidFill>
                  <a:srgbClr val="3F3F3F"/>
                </a:solidFill>
              </a:rPr>
              <a:t>George Marshall served as US Secretary of State.</a:t>
            </a:r>
            <a:endParaRPr/>
          </a:p>
          <a:p>
            <a:pPr marL="0" lvl="0" indent="0" algn="l" rtl="0">
              <a:lnSpc>
                <a:spcPct val="150000"/>
              </a:lnSpc>
              <a:spcBef>
                <a:spcPts val="1000"/>
              </a:spcBef>
              <a:spcAft>
                <a:spcPts val="0"/>
              </a:spcAft>
              <a:buSzPts val="2800"/>
              <a:buNone/>
            </a:pPr>
            <a:r>
              <a:rPr lang="en-IE" sz="2400" b="1">
                <a:solidFill>
                  <a:schemeClr val="dk1"/>
                </a:solidFill>
              </a:rPr>
              <a:t>Negative </a:t>
            </a:r>
            <a:r>
              <a:rPr lang="en-IE" sz="2400">
                <a:solidFill>
                  <a:schemeClr val="dk1"/>
                </a:solidFill>
              </a:rPr>
              <a:t>instance for PER/ORG/POS &gt; POS (PER, ORG)</a:t>
            </a:r>
            <a:endParaRPr sz="2400">
              <a:solidFill>
                <a:schemeClr val="dk1"/>
              </a:solidFill>
            </a:endParaRPr>
          </a:p>
          <a:p>
            <a:pPr marL="357187" marR="0" lvl="1" indent="0" algn="l" rtl="0">
              <a:lnSpc>
                <a:spcPct val="150000"/>
              </a:lnSpc>
              <a:spcBef>
                <a:spcPts val="600"/>
              </a:spcBef>
              <a:spcAft>
                <a:spcPts val="0"/>
              </a:spcAft>
              <a:buClr>
                <a:srgbClr val="3F3F3F"/>
              </a:buClr>
              <a:buSzPts val="2400"/>
              <a:buFont typeface="Arial"/>
              <a:buNone/>
            </a:pPr>
            <a:r>
              <a:rPr lang="en-IE" i="1" u="none" strike="noStrike" cap="none">
                <a:solidFill>
                  <a:srgbClr val="3F3F3F"/>
                </a:solidFill>
              </a:rPr>
              <a:t>The ambassador said that Rex Tillerson will chair a United Nations meeting.</a:t>
            </a:r>
            <a:endParaRPr/>
          </a:p>
          <a:p>
            <a:pPr marL="357187" marR="0" lvl="1" indent="0" algn="l" rtl="0">
              <a:lnSpc>
                <a:spcPct val="150000"/>
              </a:lnSpc>
              <a:spcBef>
                <a:spcPts val="600"/>
              </a:spcBef>
              <a:spcAft>
                <a:spcPts val="600"/>
              </a:spcAft>
              <a:buClr>
                <a:srgbClr val="3F3F3F"/>
              </a:buClr>
              <a:buSzPts val="2400"/>
              <a:buFont typeface="Arial"/>
              <a:buNone/>
            </a:pPr>
            <a:endParaRPr/>
          </a:p>
        </p:txBody>
      </p:sp>
    </p:spTree>
    <p:extLst>
      <p:ext uri="{BB962C8B-B14F-4D97-AF65-F5344CB8AC3E}">
        <p14:creationId xmlns:p14="http://schemas.microsoft.com/office/powerpoint/2010/main" val="17438840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77"/>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Relation </a:t>
            </a:r>
            <a:r>
              <a:rPr lang="en-IE"/>
              <a:t>Annotation - Positive Instances</a:t>
            </a:r>
            <a:endParaRPr/>
          </a:p>
        </p:txBody>
      </p:sp>
      <p:sp>
        <p:nvSpPr>
          <p:cNvPr id="814" name="Google Shape;814;p77"/>
          <p:cNvSpPr txBox="1">
            <a:spLocks noGrp="1"/>
          </p:cNvSpPr>
          <p:nvPr>
            <p:ph type="body" idx="1"/>
          </p:nvPr>
        </p:nvSpPr>
        <p:spPr>
          <a:xfrm>
            <a:off x="838200" y="1480592"/>
            <a:ext cx="10515600" cy="4320600"/>
          </a:xfrm>
          <a:prstGeom prst="rect">
            <a:avLst/>
          </a:prstGeom>
          <a:noFill/>
          <a:ln>
            <a:noFill/>
          </a:ln>
        </p:spPr>
        <p:txBody>
          <a:bodyPr spcFirstLastPara="1" wrap="square" lIns="91425" tIns="91425" rIns="91425" bIns="91425" anchor="t" anchorCtr="0">
            <a:noAutofit/>
          </a:bodyPr>
          <a:lstStyle/>
          <a:p>
            <a:pPr marL="357187" marR="0" lvl="1" indent="0" algn="l" rtl="0">
              <a:lnSpc>
                <a:spcPct val="100000"/>
              </a:lnSpc>
              <a:spcBef>
                <a:spcPts val="600"/>
              </a:spcBef>
              <a:spcAft>
                <a:spcPts val="0"/>
              </a:spcAft>
              <a:buClr>
                <a:srgbClr val="3F3F3F"/>
              </a:buClr>
              <a:buSzPts val="2400"/>
              <a:buFont typeface="Arial"/>
              <a:buNone/>
            </a:pPr>
            <a:r>
              <a:rPr lang="en-IE" sz="2000" b="0" i="1" u="none" strike="noStrike" cap="none">
                <a:solidFill>
                  <a:srgbClr val="3F3F3F"/>
                </a:solidFill>
                <a:latin typeface="Calibri"/>
                <a:ea typeface="Calibri"/>
                <a:cs typeface="Calibri"/>
                <a:sym typeface="Calibri"/>
              </a:rPr>
              <a:t>[PER George Marshall] served as [ORG US] [POS Secretary of State] .</a:t>
            </a:r>
            <a:endParaRPr/>
          </a:p>
          <a:p>
            <a:pPr marL="357187" marR="0" lvl="1" indent="0" algn="l" rtl="0">
              <a:lnSpc>
                <a:spcPct val="100000"/>
              </a:lnSpc>
              <a:spcBef>
                <a:spcPts val="600"/>
              </a:spcBef>
              <a:spcAft>
                <a:spcPts val="0"/>
              </a:spcAft>
              <a:buClr>
                <a:srgbClr val="3F3F3F"/>
              </a:buClr>
              <a:buSzPts val="2400"/>
              <a:buFont typeface="Arial"/>
              <a:buNone/>
            </a:pPr>
            <a:endParaRPr sz="2000" b="0" i="1" u="none" strike="noStrike" cap="none">
              <a:solidFill>
                <a:srgbClr val="3F3F3F"/>
              </a:solidFill>
              <a:latin typeface="Calibri"/>
              <a:ea typeface="Calibri"/>
              <a:cs typeface="Calibri"/>
              <a:sym typeface="Calibri"/>
            </a:endParaRPr>
          </a:p>
          <a:p>
            <a:pPr marL="357187" marR="0" lvl="1" indent="100012" algn="l" rtl="0">
              <a:lnSpc>
                <a:spcPct val="100000"/>
              </a:lnSpc>
              <a:spcBef>
                <a:spcPts val="600"/>
              </a:spcBef>
              <a:spcAft>
                <a:spcPts val="0"/>
              </a:spcAft>
              <a:buClr>
                <a:srgbClr val="3F3F3F"/>
              </a:buClr>
              <a:buSzPts val="2400"/>
              <a:buFont typeface="Arial"/>
              <a:buNone/>
            </a:pPr>
            <a:r>
              <a:rPr lang="en-IE" sz="2000" b="0" i="1" u="none" strike="noStrike" cap="none">
                <a:solidFill>
                  <a:srgbClr val="3F3F3F"/>
                </a:solidFill>
                <a:latin typeface="Calibri"/>
                <a:ea typeface="Calibri"/>
                <a:cs typeface="Calibri"/>
                <a:sym typeface="Calibri"/>
              </a:rPr>
              <a:t>		</a:t>
            </a:r>
            <a:r>
              <a:rPr lang="en-IE" sz="2000" b="1" i="0" u="none" strike="noStrike" cap="none">
                <a:solidFill>
                  <a:srgbClr val="3F3F3F"/>
                </a:solidFill>
                <a:latin typeface="Calibri"/>
                <a:ea typeface="Calibri"/>
                <a:cs typeface="Calibri"/>
                <a:sym typeface="Calibri"/>
              </a:rPr>
              <a:t>Secretary of State (George Marshall, US) </a:t>
            </a:r>
            <a:endParaRPr b="1"/>
          </a:p>
          <a:p>
            <a:pPr marL="357187" marR="0" lvl="1" indent="0" algn="l" rtl="0">
              <a:lnSpc>
                <a:spcPct val="100000"/>
              </a:lnSpc>
              <a:spcBef>
                <a:spcPts val="600"/>
              </a:spcBef>
              <a:spcAft>
                <a:spcPts val="0"/>
              </a:spcAft>
              <a:buClr>
                <a:srgbClr val="3F3F3F"/>
              </a:buClr>
              <a:buSzPts val="2400"/>
              <a:buFont typeface="Arial"/>
              <a:buNone/>
            </a:pPr>
            <a:endParaRPr sz="2000" b="0" i="1" u="none" strike="noStrike" cap="none">
              <a:solidFill>
                <a:srgbClr val="3F3F3F"/>
              </a:solidFill>
              <a:latin typeface="Calibri"/>
              <a:ea typeface="Calibri"/>
              <a:cs typeface="Calibri"/>
              <a:sym typeface="Calibri"/>
            </a:endParaRPr>
          </a:p>
          <a:p>
            <a:pPr marL="357187" marR="0" lvl="1" indent="0" algn="l" rtl="0">
              <a:lnSpc>
                <a:spcPct val="100000"/>
              </a:lnSpc>
              <a:spcBef>
                <a:spcPts val="600"/>
              </a:spcBef>
              <a:spcAft>
                <a:spcPts val="0"/>
              </a:spcAft>
              <a:buClr>
                <a:srgbClr val="3F3F3F"/>
              </a:buClr>
              <a:buSzPts val="2400"/>
              <a:buFont typeface="Arial"/>
              <a:buNone/>
            </a:pPr>
            <a:r>
              <a:rPr lang="en-IE" sz="2000" b="0" i="1" u="none" strike="noStrike" cap="none">
                <a:solidFill>
                  <a:srgbClr val="3F3F3F"/>
                </a:solidFill>
                <a:latin typeface="Calibri"/>
                <a:ea typeface="Calibri"/>
                <a:cs typeface="Calibri"/>
                <a:sym typeface="Calibri"/>
              </a:rPr>
              <a:t>[PER Mike Pompeo] was sworn in as [</a:t>
            </a:r>
            <a:r>
              <a:rPr lang="en-IE" sz="2000" i="1"/>
              <a:t>POS</a:t>
            </a:r>
            <a:r>
              <a:rPr lang="en-IE" sz="2000" b="0" i="1" u="none" strike="noStrike" cap="none">
                <a:solidFill>
                  <a:srgbClr val="3F3F3F"/>
                </a:solidFill>
                <a:latin typeface="Calibri"/>
                <a:ea typeface="Calibri"/>
                <a:cs typeface="Calibri"/>
                <a:sym typeface="Calibri"/>
              </a:rPr>
              <a:t> Director] of the [</a:t>
            </a:r>
            <a:r>
              <a:rPr lang="en-IE" sz="2000" i="1"/>
              <a:t>ORG</a:t>
            </a:r>
            <a:r>
              <a:rPr lang="en-IE" sz="2000" b="0" i="1" u="none" strike="noStrike" cap="none">
                <a:solidFill>
                  <a:srgbClr val="3F3F3F"/>
                </a:solidFill>
                <a:latin typeface="Calibri"/>
                <a:ea typeface="Calibri"/>
                <a:cs typeface="Calibri"/>
                <a:sym typeface="Calibri"/>
              </a:rPr>
              <a:t> CIA] .</a:t>
            </a:r>
            <a:endParaRPr/>
          </a:p>
          <a:p>
            <a:pPr marL="357187" marR="0" lvl="1" indent="0" algn="l" rtl="0">
              <a:lnSpc>
                <a:spcPct val="100000"/>
              </a:lnSpc>
              <a:spcBef>
                <a:spcPts val="600"/>
              </a:spcBef>
              <a:spcAft>
                <a:spcPts val="0"/>
              </a:spcAft>
              <a:buClr>
                <a:srgbClr val="3F3F3F"/>
              </a:buClr>
              <a:buSzPts val="2400"/>
              <a:buFont typeface="Arial"/>
              <a:buNone/>
            </a:pPr>
            <a:endParaRPr sz="2400" b="0" i="1" u="none" strike="noStrike" cap="none">
              <a:solidFill>
                <a:schemeClr val="dk1"/>
              </a:solidFill>
              <a:latin typeface="Calibri"/>
              <a:ea typeface="Calibri"/>
              <a:cs typeface="Calibri"/>
              <a:sym typeface="Calibri"/>
            </a:endParaRPr>
          </a:p>
          <a:p>
            <a:pPr marL="357187" marR="0" lvl="1" indent="100012" algn="l" rtl="0">
              <a:lnSpc>
                <a:spcPct val="100000"/>
              </a:lnSpc>
              <a:spcBef>
                <a:spcPts val="600"/>
              </a:spcBef>
              <a:spcAft>
                <a:spcPts val="600"/>
              </a:spcAft>
              <a:buClr>
                <a:srgbClr val="3F3F3F"/>
              </a:buClr>
              <a:buSzPts val="2400"/>
              <a:buFont typeface="Arial"/>
              <a:buNone/>
            </a:pPr>
            <a:r>
              <a:rPr lang="en-IE" sz="2000" b="0" i="1" u="none" strike="noStrike" cap="none">
                <a:solidFill>
                  <a:srgbClr val="3F3F3F"/>
                </a:solidFill>
                <a:latin typeface="Calibri"/>
                <a:ea typeface="Calibri"/>
                <a:cs typeface="Calibri"/>
                <a:sym typeface="Calibri"/>
              </a:rPr>
              <a:t>		</a:t>
            </a:r>
            <a:r>
              <a:rPr lang="en-IE" sz="2000" b="1" i="0" u="none" strike="noStrike" cap="none">
                <a:solidFill>
                  <a:srgbClr val="3F3F3F"/>
                </a:solidFill>
                <a:latin typeface="Calibri"/>
                <a:ea typeface="Calibri"/>
                <a:cs typeface="Calibri"/>
                <a:sym typeface="Calibri"/>
              </a:rPr>
              <a:t>Director (Mike Pompeo, CIA)</a:t>
            </a:r>
            <a:endParaRPr b="1"/>
          </a:p>
        </p:txBody>
      </p:sp>
      <p:pic>
        <p:nvPicPr>
          <p:cNvPr id="815" name="Google Shape;815;p77"/>
          <p:cNvPicPr preferRelativeResize="0"/>
          <p:nvPr/>
        </p:nvPicPr>
        <p:blipFill rotWithShape="1">
          <a:blip r:embed="rId3">
            <a:alphaModFix/>
          </a:blip>
          <a:srcRect t="-400" r="50913" b="399"/>
          <a:stretch/>
        </p:blipFill>
        <p:spPr>
          <a:xfrm>
            <a:off x="1356048" y="2226568"/>
            <a:ext cx="669185" cy="635512"/>
          </a:xfrm>
          <a:prstGeom prst="rect">
            <a:avLst/>
          </a:prstGeom>
          <a:noFill/>
          <a:ln>
            <a:noFill/>
          </a:ln>
        </p:spPr>
      </p:pic>
      <p:pic>
        <p:nvPicPr>
          <p:cNvPr id="816" name="Google Shape;816;p77"/>
          <p:cNvPicPr preferRelativeResize="0"/>
          <p:nvPr/>
        </p:nvPicPr>
        <p:blipFill rotWithShape="1">
          <a:blip r:embed="rId3">
            <a:alphaModFix/>
          </a:blip>
          <a:srcRect t="-400" r="50913" b="399"/>
          <a:stretch/>
        </p:blipFill>
        <p:spPr>
          <a:xfrm>
            <a:off x="1356048" y="3805942"/>
            <a:ext cx="669185" cy="635512"/>
          </a:xfrm>
          <a:prstGeom prst="rect">
            <a:avLst/>
          </a:prstGeom>
          <a:noFill/>
          <a:ln>
            <a:noFill/>
          </a:ln>
        </p:spPr>
      </p:pic>
    </p:spTree>
    <p:extLst>
      <p:ext uri="{BB962C8B-B14F-4D97-AF65-F5344CB8AC3E}">
        <p14:creationId xmlns:p14="http://schemas.microsoft.com/office/powerpoint/2010/main" val="5563221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78"/>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75114A"/>
              </a:buClr>
              <a:buSzPts val="4400"/>
              <a:buFont typeface="Calibri"/>
              <a:buNone/>
            </a:pPr>
            <a:r>
              <a:rPr lang="en-IE"/>
              <a:t>Relation Annotation - Negative Instances</a:t>
            </a:r>
            <a:endParaRPr/>
          </a:p>
        </p:txBody>
      </p:sp>
      <p:sp>
        <p:nvSpPr>
          <p:cNvPr id="822" name="Google Shape;822;p78"/>
          <p:cNvSpPr txBox="1">
            <a:spLocks noGrp="1"/>
          </p:cNvSpPr>
          <p:nvPr>
            <p:ph type="body" idx="1"/>
          </p:nvPr>
        </p:nvSpPr>
        <p:spPr>
          <a:xfrm>
            <a:off x="838200" y="1556792"/>
            <a:ext cx="10515600" cy="4320600"/>
          </a:xfrm>
          <a:prstGeom prst="rect">
            <a:avLst/>
          </a:prstGeom>
          <a:noFill/>
          <a:ln>
            <a:noFill/>
          </a:ln>
        </p:spPr>
        <p:txBody>
          <a:bodyPr spcFirstLastPara="1" wrap="square" lIns="91425" tIns="91425" rIns="91425" bIns="91425" anchor="t" anchorCtr="0">
            <a:noAutofit/>
          </a:bodyPr>
          <a:lstStyle/>
          <a:p>
            <a:pPr marL="357187" marR="0" lvl="1" indent="0" algn="l" rtl="0">
              <a:lnSpc>
                <a:spcPct val="100000"/>
              </a:lnSpc>
              <a:spcBef>
                <a:spcPts val="600"/>
              </a:spcBef>
              <a:spcAft>
                <a:spcPts val="0"/>
              </a:spcAft>
              <a:buClr>
                <a:srgbClr val="3F3F3F"/>
              </a:buClr>
              <a:buSzPts val="2400"/>
              <a:buFont typeface="Arial"/>
              <a:buNone/>
            </a:pPr>
            <a:r>
              <a:rPr lang="en-IE" sz="2000" b="0" i="1" u="none" strike="noStrike" cap="none">
                <a:solidFill>
                  <a:srgbClr val="3F3F3F"/>
                </a:solidFill>
                <a:latin typeface="Calibri"/>
                <a:ea typeface="Calibri"/>
                <a:cs typeface="Calibri"/>
                <a:sym typeface="Calibri"/>
              </a:rPr>
              <a:t>The [POS ambassador] said that [PER Rex Tillerson] will chair a [ORG United Nations] meeting .</a:t>
            </a:r>
            <a:endParaRPr/>
          </a:p>
          <a:p>
            <a:pPr marL="357187" marR="0" lvl="1" indent="0" algn="l" rtl="0">
              <a:lnSpc>
                <a:spcPct val="100000"/>
              </a:lnSpc>
              <a:spcBef>
                <a:spcPts val="600"/>
              </a:spcBef>
              <a:spcAft>
                <a:spcPts val="0"/>
              </a:spcAft>
              <a:buClr>
                <a:srgbClr val="3F3F3F"/>
              </a:buClr>
              <a:buSzPts val="2400"/>
              <a:buFont typeface="Arial"/>
              <a:buNone/>
            </a:pPr>
            <a:endParaRPr sz="2000" b="0" i="1" u="none" strike="noStrike" cap="none">
              <a:solidFill>
                <a:srgbClr val="3F3F3F"/>
              </a:solidFill>
              <a:latin typeface="Calibri"/>
              <a:ea typeface="Calibri"/>
              <a:cs typeface="Calibri"/>
              <a:sym typeface="Calibri"/>
            </a:endParaRPr>
          </a:p>
          <a:p>
            <a:pPr marL="357187" marR="0" lvl="1" indent="100012" algn="l" rtl="0">
              <a:lnSpc>
                <a:spcPct val="100000"/>
              </a:lnSpc>
              <a:spcBef>
                <a:spcPts val="600"/>
              </a:spcBef>
              <a:spcAft>
                <a:spcPts val="0"/>
              </a:spcAft>
              <a:buClr>
                <a:srgbClr val="3F3F3F"/>
              </a:buClr>
              <a:buSzPts val="2400"/>
              <a:buFont typeface="Arial"/>
              <a:buNone/>
            </a:pPr>
            <a:r>
              <a:rPr lang="en-IE" sz="2000" b="0" i="1" u="none" strike="noStrike" cap="none">
                <a:solidFill>
                  <a:srgbClr val="3F3F3F"/>
                </a:solidFill>
                <a:latin typeface="Calibri"/>
                <a:ea typeface="Calibri"/>
                <a:cs typeface="Calibri"/>
                <a:sym typeface="Calibri"/>
              </a:rPr>
              <a:t>		</a:t>
            </a:r>
            <a:r>
              <a:rPr lang="en-IE" sz="2000" b="1" i="0" u="none" strike="noStrike" cap="none">
                <a:solidFill>
                  <a:srgbClr val="3F3F3F"/>
                </a:solidFill>
                <a:latin typeface="Calibri"/>
                <a:ea typeface="Calibri"/>
                <a:cs typeface="Calibri"/>
                <a:sym typeface="Calibri"/>
              </a:rPr>
              <a:t>ambassador (Rex Tillerson, United Nations)</a:t>
            </a:r>
            <a:endParaRPr b="1"/>
          </a:p>
          <a:p>
            <a:pPr marL="357187" marR="0" lvl="1" indent="0" algn="l" rtl="0">
              <a:lnSpc>
                <a:spcPct val="100000"/>
              </a:lnSpc>
              <a:spcBef>
                <a:spcPts val="600"/>
              </a:spcBef>
              <a:spcAft>
                <a:spcPts val="0"/>
              </a:spcAft>
              <a:buClr>
                <a:srgbClr val="3F3F3F"/>
              </a:buClr>
              <a:buSzPts val="2400"/>
              <a:buFont typeface="Arial"/>
              <a:buNone/>
            </a:pPr>
            <a:endParaRPr sz="2000" b="0" i="1" u="none" strike="noStrike" cap="none">
              <a:solidFill>
                <a:srgbClr val="3F3F3F"/>
              </a:solidFill>
              <a:latin typeface="Calibri"/>
              <a:ea typeface="Calibri"/>
              <a:cs typeface="Calibri"/>
              <a:sym typeface="Calibri"/>
            </a:endParaRPr>
          </a:p>
          <a:p>
            <a:pPr marL="357187" marR="0" lvl="1" indent="0" algn="l" rtl="0">
              <a:lnSpc>
                <a:spcPct val="100000"/>
              </a:lnSpc>
              <a:spcBef>
                <a:spcPts val="600"/>
              </a:spcBef>
              <a:spcAft>
                <a:spcPts val="0"/>
              </a:spcAft>
              <a:buClr>
                <a:srgbClr val="3F3F3F"/>
              </a:buClr>
              <a:buSzPts val="2400"/>
              <a:buFont typeface="Arial"/>
              <a:buNone/>
            </a:pPr>
            <a:r>
              <a:rPr lang="en-IE" sz="2000" b="0" i="1" u="none" strike="noStrike" cap="none">
                <a:solidFill>
                  <a:srgbClr val="3F3F3F"/>
                </a:solidFill>
                <a:latin typeface="Calibri"/>
                <a:ea typeface="Calibri"/>
                <a:cs typeface="Calibri"/>
                <a:sym typeface="Calibri"/>
              </a:rPr>
              <a:t>[PER Pompeo] spoke at the [ORG American Enterprise Institute] with [POS ambassador] Haley .</a:t>
            </a:r>
            <a:endParaRPr/>
          </a:p>
          <a:p>
            <a:pPr marL="357187" marR="0" lvl="1" indent="0" algn="l" rtl="0">
              <a:lnSpc>
                <a:spcPct val="100000"/>
              </a:lnSpc>
              <a:spcBef>
                <a:spcPts val="600"/>
              </a:spcBef>
              <a:spcAft>
                <a:spcPts val="0"/>
              </a:spcAft>
              <a:buClr>
                <a:srgbClr val="3F3F3F"/>
              </a:buClr>
              <a:buSzPts val="2400"/>
              <a:buFont typeface="Arial"/>
              <a:buNone/>
            </a:pPr>
            <a:endParaRPr sz="2000" b="0" i="1" u="none" strike="noStrike" cap="none">
              <a:solidFill>
                <a:srgbClr val="3F3F3F"/>
              </a:solidFill>
              <a:latin typeface="Calibri"/>
              <a:ea typeface="Calibri"/>
              <a:cs typeface="Calibri"/>
              <a:sym typeface="Calibri"/>
            </a:endParaRPr>
          </a:p>
          <a:p>
            <a:pPr marL="357187" marR="0" lvl="1" indent="0" algn="l" rtl="0">
              <a:lnSpc>
                <a:spcPct val="100000"/>
              </a:lnSpc>
              <a:spcBef>
                <a:spcPts val="600"/>
              </a:spcBef>
              <a:spcAft>
                <a:spcPts val="0"/>
              </a:spcAft>
              <a:buClr>
                <a:srgbClr val="3F3F3F"/>
              </a:buClr>
              <a:buSzPts val="2400"/>
              <a:buFont typeface="Arial"/>
              <a:buNone/>
            </a:pPr>
            <a:r>
              <a:rPr lang="en-IE" sz="2000" b="0" i="1" u="none" strike="noStrike" cap="none">
                <a:solidFill>
                  <a:srgbClr val="3F3F3F"/>
                </a:solidFill>
                <a:latin typeface="Calibri"/>
                <a:ea typeface="Calibri"/>
                <a:cs typeface="Calibri"/>
                <a:sym typeface="Calibri"/>
              </a:rPr>
              <a:t>			</a:t>
            </a:r>
            <a:r>
              <a:rPr lang="en-IE" sz="2000" b="1" i="0" u="none" strike="noStrike" cap="none">
                <a:solidFill>
                  <a:srgbClr val="3F3F3F"/>
                </a:solidFill>
                <a:latin typeface="Calibri"/>
                <a:ea typeface="Calibri"/>
                <a:cs typeface="Calibri"/>
                <a:sym typeface="Calibri"/>
              </a:rPr>
              <a:t>ambassador (Pompeo, American Enterprise Institute)</a:t>
            </a:r>
            <a:endParaRPr b="1"/>
          </a:p>
          <a:p>
            <a:pPr marL="357187" marR="0" lvl="1" indent="0" algn="l" rtl="0">
              <a:lnSpc>
                <a:spcPct val="100000"/>
              </a:lnSpc>
              <a:spcBef>
                <a:spcPts val="600"/>
              </a:spcBef>
              <a:spcAft>
                <a:spcPts val="600"/>
              </a:spcAft>
              <a:buClr>
                <a:srgbClr val="3F3F3F"/>
              </a:buClr>
              <a:buSzPts val="2400"/>
              <a:buFont typeface="Arial"/>
              <a:buNone/>
            </a:pPr>
            <a:endParaRPr sz="2000" b="0" i="1" u="none" strike="noStrike" cap="none">
              <a:solidFill>
                <a:srgbClr val="3F3F3F"/>
              </a:solidFill>
              <a:latin typeface="Calibri"/>
              <a:ea typeface="Calibri"/>
              <a:cs typeface="Calibri"/>
              <a:sym typeface="Calibri"/>
            </a:endParaRPr>
          </a:p>
        </p:txBody>
      </p:sp>
      <p:pic>
        <p:nvPicPr>
          <p:cNvPr id="823" name="Google Shape;823;p78"/>
          <p:cNvPicPr preferRelativeResize="0"/>
          <p:nvPr/>
        </p:nvPicPr>
        <p:blipFill rotWithShape="1">
          <a:blip r:embed="rId3">
            <a:alphaModFix/>
          </a:blip>
          <a:srcRect l="50913"/>
          <a:stretch/>
        </p:blipFill>
        <p:spPr>
          <a:xfrm>
            <a:off x="1360240" y="2302768"/>
            <a:ext cx="669185" cy="635512"/>
          </a:xfrm>
          <a:prstGeom prst="rect">
            <a:avLst/>
          </a:prstGeom>
          <a:noFill/>
          <a:ln>
            <a:noFill/>
          </a:ln>
        </p:spPr>
      </p:pic>
      <p:pic>
        <p:nvPicPr>
          <p:cNvPr id="824" name="Google Shape;824;p78"/>
          <p:cNvPicPr preferRelativeResize="0"/>
          <p:nvPr/>
        </p:nvPicPr>
        <p:blipFill rotWithShape="1">
          <a:blip r:embed="rId3">
            <a:alphaModFix/>
          </a:blip>
          <a:srcRect l="50913"/>
          <a:stretch/>
        </p:blipFill>
        <p:spPr>
          <a:xfrm>
            <a:off x="1360240" y="3844965"/>
            <a:ext cx="669185" cy="635512"/>
          </a:xfrm>
          <a:prstGeom prst="rect">
            <a:avLst/>
          </a:prstGeom>
          <a:noFill/>
          <a:ln>
            <a:noFill/>
          </a:ln>
        </p:spPr>
      </p:pic>
    </p:spTree>
    <p:extLst>
      <p:ext uri="{BB962C8B-B14F-4D97-AF65-F5344CB8AC3E}">
        <p14:creationId xmlns:p14="http://schemas.microsoft.com/office/powerpoint/2010/main" val="12288025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7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Relation Extraction - Features</a:t>
            </a:r>
            <a:endParaRPr/>
          </a:p>
        </p:txBody>
      </p:sp>
      <p:sp>
        <p:nvSpPr>
          <p:cNvPr id="830" name="Google Shape;830;p79"/>
          <p:cNvSpPr txBox="1">
            <a:spLocks noGrp="1"/>
          </p:cNvSpPr>
          <p:nvPr>
            <p:ph type="body" idx="1"/>
          </p:nvPr>
        </p:nvSpPr>
        <p:spPr>
          <a:xfrm>
            <a:off x="838200" y="1825625"/>
            <a:ext cx="107304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3F3F3F"/>
              </a:buClr>
              <a:buSzPts val="2800"/>
              <a:buFont typeface="Arial"/>
              <a:buNone/>
            </a:pPr>
            <a:r>
              <a:rPr lang="en-IE" sz="2400">
                <a:solidFill>
                  <a:schemeClr val="dk1"/>
                </a:solidFill>
              </a:rPr>
              <a:t>Positive f</a:t>
            </a:r>
            <a:r>
              <a:rPr lang="en-IE" sz="2400" i="0" u="none" strike="noStrike" cap="none">
                <a:solidFill>
                  <a:schemeClr val="dk1"/>
                </a:solidFill>
              </a:rPr>
              <a:t>eatures</a:t>
            </a:r>
            <a:endParaRPr sz="2400" i="0" u="none" strike="noStrike" cap="none">
              <a:solidFill>
                <a:schemeClr val="dk1"/>
              </a:solidFill>
            </a:endParaRPr>
          </a:p>
          <a:p>
            <a:pPr marL="457200" marR="0" lvl="1" indent="-100012" algn="l" rtl="0">
              <a:lnSpc>
                <a:spcPct val="150000"/>
              </a:lnSpc>
              <a:spcBef>
                <a:spcPts val="600"/>
              </a:spcBef>
              <a:spcAft>
                <a:spcPts val="0"/>
              </a:spcAft>
              <a:buClr>
                <a:srgbClr val="3F3F3F"/>
              </a:buClr>
              <a:buSzPts val="2400"/>
              <a:buFont typeface="Arial"/>
              <a:buNone/>
            </a:pPr>
            <a:r>
              <a:rPr lang="en-IE" sz="2000" b="0" i="1" u="none" strike="noStrike" cap="none">
                <a:solidFill>
                  <a:srgbClr val="3F3F3F"/>
                </a:solidFill>
                <a:latin typeface="Calibri"/>
                <a:ea typeface="Calibri"/>
                <a:cs typeface="Calibri"/>
                <a:sym typeface="Calibri"/>
              </a:rPr>
              <a:t>[PER George Marshall] </a:t>
            </a:r>
            <a:r>
              <a:rPr lang="en-IE" sz="2000" b="1" i="1" u="none" strike="noStrike" cap="none">
                <a:solidFill>
                  <a:srgbClr val="3F3F3F"/>
                </a:solidFill>
                <a:latin typeface="Calibri"/>
                <a:ea typeface="Calibri"/>
                <a:cs typeface="Calibri"/>
                <a:sym typeface="Calibri"/>
              </a:rPr>
              <a:t>served as </a:t>
            </a:r>
            <a:r>
              <a:rPr lang="en-IE" sz="2000" b="0" i="1" u="none" strike="noStrike" cap="none">
                <a:solidFill>
                  <a:srgbClr val="3F3F3F"/>
                </a:solidFill>
                <a:latin typeface="Calibri"/>
                <a:ea typeface="Calibri"/>
                <a:cs typeface="Calibri"/>
                <a:sym typeface="Calibri"/>
              </a:rPr>
              <a:t>[ORG US] [POS Secretary of State] .</a:t>
            </a:r>
            <a:endParaRPr/>
          </a:p>
          <a:p>
            <a:pPr marL="357187" marR="0" lvl="1" indent="0" algn="l" rtl="0">
              <a:lnSpc>
                <a:spcPct val="150000"/>
              </a:lnSpc>
              <a:spcBef>
                <a:spcPts val="1000"/>
              </a:spcBef>
              <a:spcAft>
                <a:spcPts val="0"/>
              </a:spcAft>
              <a:buClr>
                <a:srgbClr val="3F3F3F"/>
              </a:buClr>
              <a:buSzPts val="2400"/>
              <a:buFont typeface="Arial"/>
              <a:buNone/>
            </a:pPr>
            <a:r>
              <a:rPr lang="en-IE" sz="2000" b="0" i="1" u="none" strike="noStrike" cap="none">
                <a:solidFill>
                  <a:srgbClr val="3F3F3F"/>
                </a:solidFill>
                <a:latin typeface="Calibri"/>
                <a:ea typeface="Calibri"/>
                <a:cs typeface="Calibri"/>
                <a:sym typeface="Calibri"/>
              </a:rPr>
              <a:t>[PER Mike Pompeo] was </a:t>
            </a:r>
            <a:r>
              <a:rPr lang="en-IE" sz="2000" b="1" i="1" u="none" strike="noStrike" cap="none">
                <a:solidFill>
                  <a:srgbClr val="3F3F3F"/>
                </a:solidFill>
                <a:latin typeface="Calibri"/>
                <a:ea typeface="Calibri"/>
                <a:cs typeface="Calibri"/>
                <a:sym typeface="Calibri"/>
              </a:rPr>
              <a:t>sworn in as</a:t>
            </a:r>
            <a:r>
              <a:rPr lang="en-IE" sz="2000" b="0" i="1" u="none" strike="noStrike" cap="none">
                <a:solidFill>
                  <a:srgbClr val="3F3F3F"/>
                </a:solidFill>
                <a:latin typeface="Calibri"/>
                <a:ea typeface="Calibri"/>
                <a:cs typeface="Calibri"/>
                <a:sym typeface="Calibri"/>
              </a:rPr>
              <a:t> [</a:t>
            </a:r>
            <a:r>
              <a:rPr lang="en-IE" sz="2000" i="1"/>
              <a:t>POS </a:t>
            </a:r>
            <a:r>
              <a:rPr lang="en-IE" sz="2000" b="0" i="1" u="none" strike="noStrike" cap="none">
                <a:solidFill>
                  <a:srgbClr val="3F3F3F"/>
                </a:solidFill>
                <a:latin typeface="Calibri"/>
                <a:ea typeface="Calibri"/>
                <a:cs typeface="Calibri"/>
                <a:sym typeface="Calibri"/>
              </a:rPr>
              <a:t>Director] of the [</a:t>
            </a:r>
            <a:r>
              <a:rPr lang="en-IE" sz="2000" i="1"/>
              <a:t>ORG</a:t>
            </a:r>
            <a:r>
              <a:rPr lang="en-IE" sz="2000" b="0" i="1" u="none" strike="noStrike" cap="none">
                <a:solidFill>
                  <a:srgbClr val="3F3F3F"/>
                </a:solidFill>
                <a:latin typeface="Calibri"/>
                <a:ea typeface="Calibri"/>
                <a:cs typeface="Calibri"/>
                <a:sym typeface="Calibri"/>
              </a:rPr>
              <a:t> CIA] .</a:t>
            </a:r>
            <a:endParaRPr sz="2400" b="0" i="1" u="none" strike="noStrike" cap="none">
              <a:solidFill>
                <a:schemeClr val="dk1"/>
              </a:solidFill>
              <a:latin typeface="Calibri"/>
              <a:ea typeface="Calibri"/>
              <a:cs typeface="Calibri"/>
              <a:sym typeface="Calibri"/>
            </a:endParaRPr>
          </a:p>
          <a:p>
            <a:pPr marL="0" lvl="0" indent="0" algn="l" rtl="0">
              <a:lnSpc>
                <a:spcPct val="150000"/>
              </a:lnSpc>
              <a:spcBef>
                <a:spcPts val="1000"/>
              </a:spcBef>
              <a:spcAft>
                <a:spcPts val="0"/>
              </a:spcAft>
              <a:buSzPts val="2800"/>
              <a:buNone/>
            </a:pPr>
            <a:r>
              <a:rPr lang="en-IE" sz="2400">
                <a:solidFill>
                  <a:schemeClr val="dk1"/>
                </a:solidFill>
              </a:rPr>
              <a:t>Negative features</a:t>
            </a:r>
            <a:endParaRPr sz="2400">
              <a:solidFill>
                <a:schemeClr val="dk1"/>
              </a:solidFill>
            </a:endParaRPr>
          </a:p>
          <a:p>
            <a:pPr marL="357187" marR="0" lvl="1" indent="0" algn="l" rtl="0">
              <a:lnSpc>
                <a:spcPct val="150000"/>
              </a:lnSpc>
              <a:spcBef>
                <a:spcPts val="600"/>
              </a:spcBef>
              <a:spcAft>
                <a:spcPts val="0"/>
              </a:spcAft>
              <a:buClr>
                <a:srgbClr val="3F3F3F"/>
              </a:buClr>
              <a:buSzPts val="2400"/>
              <a:buFont typeface="Arial"/>
              <a:buNone/>
            </a:pPr>
            <a:r>
              <a:rPr lang="en-IE" sz="2000" b="0" i="1" u="none" strike="noStrike" cap="none">
                <a:solidFill>
                  <a:srgbClr val="3F3F3F"/>
                </a:solidFill>
                <a:latin typeface="Calibri"/>
                <a:ea typeface="Calibri"/>
                <a:cs typeface="Calibri"/>
                <a:sym typeface="Calibri"/>
              </a:rPr>
              <a:t>The [POS ambassador] </a:t>
            </a:r>
            <a:r>
              <a:rPr lang="en-IE" sz="2000" b="1" i="1" u="none" strike="noStrike" cap="none">
                <a:solidFill>
                  <a:srgbClr val="3F3F3F"/>
                </a:solidFill>
                <a:latin typeface="Calibri"/>
                <a:ea typeface="Calibri"/>
                <a:cs typeface="Calibri"/>
                <a:sym typeface="Calibri"/>
              </a:rPr>
              <a:t>said that </a:t>
            </a:r>
            <a:r>
              <a:rPr lang="en-IE" sz="2000" b="0" i="1" u="none" strike="noStrike" cap="none">
                <a:solidFill>
                  <a:srgbClr val="3F3F3F"/>
                </a:solidFill>
                <a:latin typeface="Calibri"/>
                <a:ea typeface="Calibri"/>
                <a:cs typeface="Calibri"/>
                <a:sym typeface="Calibri"/>
              </a:rPr>
              <a:t>[PER Rex Tillerson] will chair a [ORG United Nations] meeting .</a:t>
            </a:r>
            <a:endParaRPr/>
          </a:p>
          <a:p>
            <a:pPr marL="357187" marR="0" lvl="1" indent="0" algn="l" rtl="0">
              <a:lnSpc>
                <a:spcPct val="150000"/>
              </a:lnSpc>
              <a:spcBef>
                <a:spcPts val="600"/>
              </a:spcBef>
              <a:spcAft>
                <a:spcPts val="600"/>
              </a:spcAft>
              <a:buClr>
                <a:srgbClr val="3F3F3F"/>
              </a:buClr>
              <a:buSzPts val="2400"/>
              <a:buFont typeface="Arial"/>
              <a:buNone/>
            </a:pPr>
            <a:r>
              <a:rPr lang="en-IE" sz="2000" b="0" i="1" u="none" strike="noStrike" cap="none">
                <a:solidFill>
                  <a:srgbClr val="3F3F3F"/>
                </a:solidFill>
                <a:latin typeface="Calibri"/>
                <a:ea typeface="Calibri"/>
                <a:cs typeface="Calibri"/>
                <a:sym typeface="Calibri"/>
              </a:rPr>
              <a:t>[PER Pompeo] </a:t>
            </a:r>
            <a:r>
              <a:rPr lang="en-IE" sz="2000" b="1" i="1" u="none" strike="noStrike" cap="none">
                <a:solidFill>
                  <a:srgbClr val="3F3F3F"/>
                </a:solidFill>
                <a:latin typeface="Calibri"/>
                <a:ea typeface="Calibri"/>
                <a:cs typeface="Calibri"/>
                <a:sym typeface="Calibri"/>
              </a:rPr>
              <a:t>spoke at </a:t>
            </a:r>
            <a:r>
              <a:rPr lang="en-IE" sz="2000" b="0" i="1" u="none" strike="noStrike" cap="none">
                <a:solidFill>
                  <a:srgbClr val="3F3F3F"/>
                </a:solidFill>
                <a:latin typeface="Calibri"/>
                <a:ea typeface="Calibri"/>
                <a:cs typeface="Calibri"/>
                <a:sym typeface="Calibri"/>
              </a:rPr>
              <a:t>the [ORG American Enterprise Institute] with [POS ambassador] Haley .</a:t>
            </a:r>
            <a:endParaRPr/>
          </a:p>
        </p:txBody>
      </p:sp>
    </p:spTree>
    <p:extLst>
      <p:ext uri="{BB962C8B-B14F-4D97-AF65-F5344CB8AC3E}">
        <p14:creationId xmlns:p14="http://schemas.microsoft.com/office/powerpoint/2010/main" val="16477778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7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Dialog Systems (Chatbots)</a:t>
            </a:r>
            <a:endParaRPr/>
          </a:p>
        </p:txBody>
      </p:sp>
      <p:pic>
        <p:nvPicPr>
          <p:cNvPr id="789" name="Google Shape;789;p75"/>
          <p:cNvPicPr preferRelativeResize="0"/>
          <p:nvPr/>
        </p:nvPicPr>
        <p:blipFill>
          <a:blip r:embed="rId3">
            <a:alphaModFix/>
          </a:blip>
          <a:stretch>
            <a:fillRect/>
          </a:stretch>
        </p:blipFill>
        <p:spPr>
          <a:xfrm>
            <a:off x="3680700" y="1384908"/>
            <a:ext cx="8358149" cy="4450742"/>
          </a:xfrm>
          <a:prstGeom prst="rect">
            <a:avLst/>
          </a:prstGeom>
          <a:noFill/>
          <a:ln>
            <a:noFill/>
          </a:ln>
        </p:spPr>
      </p:pic>
      <p:sp>
        <p:nvSpPr>
          <p:cNvPr id="790" name="Google Shape;790;p75"/>
          <p:cNvSpPr txBox="1"/>
          <p:nvPr/>
        </p:nvSpPr>
        <p:spPr>
          <a:xfrm>
            <a:off x="3680700" y="6041200"/>
            <a:ext cx="8435100" cy="47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E" sz="1100">
                <a:solidFill>
                  <a:schemeClr val="dk1"/>
                </a:solidFill>
              </a:rPr>
              <a:t>Zhao, G., Zhao, J., Li, Y., Alt, C., Schwarzenberg, R., Hennig, L., Schaffer, S., Schmeier, S., Hu, C. and Xu, F., 2019. MOLI: Smart Conversation Agent for Mobile Customer Service. </a:t>
            </a:r>
            <a:r>
              <a:rPr lang="en-IE" sz="1100" i="1">
                <a:solidFill>
                  <a:schemeClr val="dk1"/>
                </a:solidFill>
              </a:rPr>
              <a:t>Information</a:t>
            </a:r>
            <a:r>
              <a:rPr lang="en-IE" sz="1100">
                <a:solidFill>
                  <a:schemeClr val="dk1"/>
                </a:solidFill>
              </a:rPr>
              <a:t>, </a:t>
            </a:r>
            <a:r>
              <a:rPr lang="en-IE" sz="1100" i="1">
                <a:solidFill>
                  <a:schemeClr val="dk1"/>
                </a:solidFill>
              </a:rPr>
              <a:t>10</a:t>
            </a:r>
            <a:r>
              <a:rPr lang="en-IE" sz="1100">
                <a:solidFill>
                  <a:schemeClr val="dk1"/>
                </a:solidFill>
              </a:rPr>
              <a:t>(2), p.63.</a:t>
            </a:r>
            <a:endParaRPr sz="1100">
              <a:solidFill>
                <a:schemeClr val="dk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80"/>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Semi-Supervised </a:t>
            </a:r>
            <a:r>
              <a:rPr lang="en-IE"/>
              <a:t>Relation Extraction</a:t>
            </a:r>
            <a:endParaRPr/>
          </a:p>
        </p:txBody>
      </p:sp>
      <p:sp>
        <p:nvSpPr>
          <p:cNvPr id="836" name="Google Shape;836;p80"/>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marR="0" lvl="1" indent="0" algn="l" rtl="0">
              <a:lnSpc>
                <a:spcPct val="100000"/>
              </a:lnSpc>
              <a:spcBef>
                <a:spcPts val="0"/>
              </a:spcBef>
              <a:spcAft>
                <a:spcPts val="0"/>
              </a:spcAft>
              <a:buClr>
                <a:srgbClr val="3F3F3F"/>
              </a:buClr>
              <a:buSzPts val="2400"/>
              <a:buFont typeface="Arial"/>
              <a:buNone/>
            </a:pPr>
            <a:r>
              <a:rPr lang="en-IE" sz="2800"/>
              <a:t>Exploit existing resources for semi-supervised relation extraction, e.g. </a:t>
            </a:r>
            <a:endParaRPr sz="2800"/>
          </a:p>
          <a:p>
            <a:pPr marL="457200" marR="0" lvl="0" indent="-406400" algn="l" rtl="0">
              <a:lnSpc>
                <a:spcPct val="100000"/>
              </a:lnSpc>
              <a:spcBef>
                <a:spcPts val="1000"/>
              </a:spcBef>
              <a:spcAft>
                <a:spcPts val="0"/>
              </a:spcAft>
              <a:buSzPts val="2800"/>
              <a:buChar char="•"/>
            </a:pPr>
            <a:r>
              <a:rPr lang="en-IE"/>
              <a:t>d</a:t>
            </a:r>
            <a:r>
              <a:rPr lang="en-IE" sz="2800"/>
              <a:t>atabases</a:t>
            </a:r>
            <a:endParaRPr sz="2800"/>
          </a:p>
          <a:p>
            <a:pPr marL="457200" marR="0" lvl="0" indent="-406400" algn="l" rtl="0">
              <a:lnSpc>
                <a:spcPct val="100000"/>
              </a:lnSpc>
              <a:spcBef>
                <a:spcPts val="0"/>
              </a:spcBef>
              <a:spcAft>
                <a:spcPts val="0"/>
              </a:spcAft>
              <a:buSzPts val="2800"/>
              <a:buChar char="•"/>
            </a:pPr>
            <a:r>
              <a:rPr lang="en-IE"/>
              <a:t>‘distant supervision’ with Wikipedia</a:t>
            </a:r>
            <a:endParaRPr sz="2800"/>
          </a:p>
        </p:txBody>
      </p:sp>
    </p:spTree>
    <p:extLst>
      <p:ext uri="{BB962C8B-B14F-4D97-AF65-F5344CB8AC3E}">
        <p14:creationId xmlns:p14="http://schemas.microsoft.com/office/powerpoint/2010/main" val="8765458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81"/>
          <p:cNvSpPr txBox="1">
            <a:spLocks noGrp="1"/>
          </p:cNvSpPr>
          <p:nvPr>
            <p:ph type="title"/>
          </p:nvPr>
        </p:nvSpPr>
        <p:spPr>
          <a:xfrm>
            <a:off x="838200" y="365125"/>
            <a:ext cx="107304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Semi-Supervised RelExtr </a:t>
            </a:r>
            <a:r>
              <a:rPr lang="en-IE"/>
              <a:t>- Databases</a:t>
            </a:r>
            <a:endParaRPr/>
          </a:p>
        </p:txBody>
      </p:sp>
      <p:sp>
        <p:nvSpPr>
          <p:cNvPr id="842" name="Google Shape;842;p81"/>
          <p:cNvSpPr txBox="1">
            <a:spLocks noGrp="1"/>
          </p:cNvSpPr>
          <p:nvPr>
            <p:ph type="body" idx="1"/>
          </p:nvPr>
        </p:nvSpPr>
        <p:spPr>
          <a:xfrm>
            <a:off x="838200" y="1597025"/>
            <a:ext cx="10515600" cy="3969000"/>
          </a:xfrm>
          <a:prstGeom prst="rect">
            <a:avLst/>
          </a:prstGeom>
          <a:noFill/>
          <a:ln>
            <a:noFill/>
          </a:ln>
        </p:spPr>
        <p:txBody>
          <a:bodyPr spcFirstLastPara="1" wrap="square" lIns="91425" tIns="91425" rIns="91425" bIns="91425" anchor="t" anchorCtr="0">
            <a:noAutofit/>
          </a:bodyPr>
          <a:lstStyle/>
          <a:p>
            <a:pPr marL="76200" lvl="0" indent="0" algn="l" rtl="0">
              <a:lnSpc>
                <a:spcPct val="100000"/>
              </a:lnSpc>
              <a:spcBef>
                <a:spcPts val="0"/>
              </a:spcBef>
              <a:spcAft>
                <a:spcPts val="0"/>
              </a:spcAft>
              <a:buClr>
                <a:srgbClr val="3F3F3F"/>
              </a:buClr>
              <a:buSzPts val="2800"/>
              <a:buFont typeface="Arial"/>
              <a:buNone/>
            </a:pPr>
            <a:r>
              <a:rPr lang="en-IE" sz="2400"/>
              <a:t>For example, database seeds for relation PERSON-IN-POSITION (PER, ORG, POS):</a:t>
            </a:r>
            <a:endParaRPr sz="2400"/>
          </a:p>
          <a:p>
            <a:pPr marL="533400" lvl="1" indent="0" algn="l" rtl="0">
              <a:lnSpc>
                <a:spcPct val="100000"/>
              </a:lnSpc>
              <a:spcBef>
                <a:spcPts val="1000"/>
              </a:spcBef>
              <a:spcAft>
                <a:spcPts val="0"/>
              </a:spcAft>
              <a:buClr>
                <a:srgbClr val="3F3F3F"/>
              </a:buClr>
              <a:buSzPts val="2400"/>
              <a:buFont typeface="Arial"/>
              <a:buNone/>
            </a:pPr>
            <a:r>
              <a:rPr lang="en-IE" sz="2000"/>
              <a:t>PERSON-IN-POSITION (George Marshall, United States, Secretary of State)</a:t>
            </a:r>
            <a:endParaRPr sz="2000"/>
          </a:p>
          <a:p>
            <a:pPr marL="533400" lvl="1" indent="0" algn="l" rtl="0">
              <a:lnSpc>
                <a:spcPct val="100000"/>
              </a:lnSpc>
              <a:spcBef>
                <a:spcPts val="1000"/>
              </a:spcBef>
              <a:spcAft>
                <a:spcPts val="0"/>
              </a:spcAft>
              <a:buClr>
                <a:srgbClr val="3F3F3F"/>
              </a:buClr>
              <a:buSzPts val="2400"/>
              <a:buFont typeface="Arial"/>
              <a:buNone/>
            </a:pPr>
            <a:r>
              <a:rPr lang="en-IE" sz="2000"/>
              <a:t>PERSON-IN-POSITION (Rex Tillerson, United States, Secretary of State)</a:t>
            </a:r>
            <a:endParaRPr sz="2000"/>
          </a:p>
          <a:p>
            <a:pPr marL="533400" lvl="1" indent="0" algn="l" rtl="0">
              <a:lnSpc>
                <a:spcPct val="100000"/>
              </a:lnSpc>
              <a:spcBef>
                <a:spcPts val="1000"/>
              </a:spcBef>
              <a:spcAft>
                <a:spcPts val="0"/>
              </a:spcAft>
              <a:buClr>
                <a:srgbClr val="3F3F3F"/>
              </a:buClr>
              <a:buSzPts val="2400"/>
              <a:buFont typeface="Arial"/>
              <a:buNone/>
            </a:pPr>
            <a:r>
              <a:rPr lang="en-IE" sz="2000"/>
              <a:t>PERSON-IN-POSITION (Rex Tillerson, ExxonMobil, CEO)</a:t>
            </a:r>
            <a:endParaRPr sz="2000"/>
          </a:p>
          <a:p>
            <a:pPr marL="533400" lvl="1" indent="0" algn="l" rtl="0">
              <a:lnSpc>
                <a:spcPct val="100000"/>
              </a:lnSpc>
              <a:spcBef>
                <a:spcPts val="1000"/>
              </a:spcBef>
              <a:spcAft>
                <a:spcPts val="0"/>
              </a:spcAft>
              <a:buClr>
                <a:srgbClr val="3F3F3F"/>
              </a:buClr>
              <a:buSzPts val="2400"/>
              <a:buFont typeface="Arial"/>
              <a:buNone/>
            </a:pPr>
            <a:r>
              <a:rPr lang="en-IE" sz="2000"/>
              <a:t>PERSON-IN-POSITION (Mike Pompeo, Central Intelligence Agency, Director) </a:t>
            </a:r>
            <a:endParaRPr sz="2000"/>
          </a:p>
          <a:p>
            <a:pPr marL="533400" lvl="1" indent="0" algn="l" rtl="0">
              <a:lnSpc>
                <a:spcPct val="100000"/>
              </a:lnSpc>
              <a:spcBef>
                <a:spcPts val="1000"/>
              </a:spcBef>
              <a:spcAft>
                <a:spcPts val="0"/>
              </a:spcAft>
              <a:buClr>
                <a:srgbClr val="3F3F3F"/>
              </a:buClr>
              <a:buSzPts val="2400"/>
              <a:buFont typeface="Arial"/>
              <a:buNone/>
            </a:pPr>
            <a:endParaRPr sz="2000"/>
          </a:p>
          <a:p>
            <a:pPr marL="76200" marR="0" lvl="0" indent="0" algn="l" rtl="0">
              <a:lnSpc>
                <a:spcPct val="90000"/>
              </a:lnSpc>
              <a:spcBef>
                <a:spcPts val="1000"/>
              </a:spcBef>
              <a:spcAft>
                <a:spcPts val="0"/>
              </a:spcAft>
              <a:buClr>
                <a:srgbClr val="3F3F3F"/>
              </a:buClr>
              <a:buSzPts val="2800"/>
              <a:buFont typeface="Arial"/>
              <a:buNone/>
            </a:pPr>
            <a:r>
              <a:rPr lang="en-IE" sz="2400"/>
              <a:t>Challenges:</a:t>
            </a:r>
            <a:endParaRPr sz="2400"/>
          </a:p>
          <a:p>
            <a:pPr marL="533400" marR="0" lvl="0" indent="0" algn="l" rtl="0">
              <a:lnSpc>
                <a:spcPct val="90000"/>
              </a:lnSpc>
              <a:spcBef>
                <a:spcPts val="1000"/>
              </a:spcBef>
              <a:spcAft>
                <a:spcPts val="0"/>
              </a:spcAft>
              <a:buClr>
                <a:srgbClr val="3F3F3F"/>
              </a:buClr>
              <a:buSzPts val="2800"/>
              <a:buFont typeface="Arial"/>
              <a:buNone/>
            </a:pPr>
            <a:r>
              <a:rPr lang="en-IE" sz="2000" b="0" i="0" u="none" strike="noStrike" cap="none">
                <a:solidFill>
                  <a:srgbClr val="3F3F3F"/>
                </a:solidFill>
                <a:latin typeface="Calibri"/>
                <a:ea typeface="Calibri"/>
                <a:cs typeface="Calibri"/>
                <a:sym typeface="Calibri"/>
              </a:rPr>
              <a:t>Annotation in text still needs to be established</a:t>
            </a:r>
            <a:endParaRPr sz="2000"/>
          </a:p>
          <a:p>
            <a:pPr marL="533400" marR="0" lvl="0" indent="0" algn="l" rtl="0">
              <a:lnSpc>
                <a:spcPct val="90000"/>
              </a:lnSpc>
              <a:spcBef>
                <a:spcPts val="1000"/>
              </a:spcBef>
              <a:spcAft>
                <a:spcPts val="0"/>
              </a:spcAft>
              <a:buClr>
                <a:srgbClr val="3F3F3F"/>
              </a:buClr>
              <a:buSzPts val="2800"/>
              <a:buFont typeface="Arial"/>
              <a:buNone/>
            </a:pPr>
            <a:r>
              <a:rPr lang="en-IE" sz="2000" b="0" i="0" u="none" strike="noStrike" cap="none">
                <a:solidFill>
                  <a:srgbClr val="3F3F3F"/>
                </a:solidFill>
                <a:latin typeface="Calibri"/>
                <a:ea typeface="Calibri"/>
                <a:cs typeface="Calibri"/>
                <a:sym typeface="Calibri"/>
              </a:rPr>
              <a:t>D</a:t>
            </a:r>
            <a:r>
              <a:rPr lang="en-IE" sz="2000"/>
              <a:t>atabase </a:t>
            </a:r>
            <a:r>
              <a:rPr lang="en-IE" sz="2000" b="0" i="0" u="none" strike="noStrike" cap="none">
                <a:solidFill>
                  <a:srgbClr val="3F3F3F"/>
                </a:solidFill>
                <a:latin typeface="Calibri"/>
                <a:ea typeface="Calibri"/>
                <a:cs typeface="Calibri"/>
                <a:sym typeface="Calibri"/>
              </a:rPr>
              <a:t>seeds for relations provide only positive instances</a:t>
            </a:r>
            <a:endParaRPr sz="2000"/>
          </a:p>
          <a:p>
            <a:pPr marL="76200" marR="0" lvl="0" indent="0" algn="l" rtl="0">
              <a:lnSpc>
                <a:spcPct val="90000"/>
              </a:lnSpc>
              <a:spcBef>
                <a:spcPts val="10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31938970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82"/>
          <p:cNvSpPr txBox="1">
            <a:spLocks noGrp="1"/>
          </p:cNvSpPr>
          <p:nvPr>
            <p:ph type="title"/>
          </p:nvPr>
        </p:nvSpPr>
        <p:spPr>
          <a:xfrm>
            <a:off x="838200" y="365125"/>
            <a:ext cx="107562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Semi-Supervised </a:t>
            </a:r>
            <a:r>
              <a:rPr lang="en-IE"/>
              <a:t>RelExtr </a:t>
            </a:r>
            <a:r>
              <a:rPr lang="en-IE" sz="4400" b="0" i="0" u="none" strike="noStrike" cap="none">
                <a:solidFill>
                  <a:srgbClr val="75114A"/>
                </a:solidFill>
                <a:latin typeface="Calibri"/>
                <a:ea typeface="Calibri"/>
                <a:cs typeface="Calibri"/>
                <a:sym typeface="Calibri"/>
              </a:rPr>
              <a:t>– Distant </a:t>
            </a:r>
            <a:r>
              <a:rPr lang="en-IE"/>
              <a:t>Supervision</a:t>
            </a:r>
            <a:endParaRPr/>
          </a:p>
        </p:txBody>
      </p:sp>
      <p:sp>
        <p:nvSpPr>
          <p:cNvPr id="848" name="Google Shape;848;p82"/>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20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Wikipedia </a:t>
            </a:r>
            <a:endParaRPr/>
          </a:p>
          <a:p>
            <a:pPr marL="457200" marR="0" lvl="1" indent="0" algn="l" rtl="0">
              <a:lnSpc>
                <a:spcPct val="100000"/>
              </a:lnSpc>
              <a:spcBef>
                <a:spcPts val="1200"/>
              </a:spcBef>
              <a:spcAft>
                <a:spcPts val="0"/>
              </a:spcAft>
              <a:buClr>
                <a:srgbClr val="3F3F3F"/>
              </a:buClr>
              <a:buSzPts val="2400"/>
              <a:buFont typeface="Arial"/>
              <a:buNone/>
            </a:pPr>
            <a:r>
              <a:rPr lang="en-IE" sz="2000" b="0" i="0" u="none" strike="noStrike" cap="none">
                <a:solidFill>
                  <a:srgbClr val="3F3F3F"/>
                </a:solidFill>
                <a:latin typeface="Calibri"/>
                <a:ea typeface="Calibri"/>
                <a:cs typeface="Calibri"/>
                <a:sym typeface="Calibri"/>
              </a:rPr>
              <a:t>Info-box provides seeds</a:t>
            </a:r>
            <a:endParaRPr/>
          </a:p>
          <a:p>
            <a:pPr marL="457200" marR="0" lvl="1" indent="0" algn="l" rtl="0">
              <a:lnSpc>
                <a:spcPct val="100000"/>
              </a:lnSpc>
              <a:spcBef>
                <a:spcPts val="1200"/>
              </a:spcBef>
              <a:spcAft>
                <a:spcPts val="0"/>
              </a:spcAft>
              <a:buClr>
                <a:srgbClr val="3F3F3F"/>
              </a:buClr>
              <a:buSzPts val="2400"/>
              <a:buFont typeface="Arial"/>
              <a:buNone/>
            </a:pPr>
            <a:r>
              <a:rPr lang="en-IE" sz="2000" b="0" i="0" u="none" strike="noStrike" cap="none">
                <a:solidFill>
                  <a:srgbClr val="3F3F3F"/>
                </a:solidFill>
                <a:latin typeface="Calibri"/>
                <a:ea typeface="Calibri"/>
                <a:cs typeface="Calibri"/>
                <a:sym typeface="Calibri"/>
              </a:rPr>
              <a:t>Corresponding text can serve as ‘annotation’ for training purposes</a:t>
            </a:r>
            <a:endParaRPr/>
          </a:p>
          <a:p>
            <a:pPr marL="914400" marR="0" lvl="1" indent="-228600" algn="l" rtl="0">
              <a:lnSpc>
                <a:spcPct val="100000"/>
              </a:lnSpc>
              <a:spcBef>
                <a:spcPts val="1200"/>
              </a:spcBef>
              <a:spcAft>
                <a:spcPts val="0"/>
              </a:spcAft>
              <a:buClr>
                <a:srgbClr val="3F3F3F"/>
              </a:buClr>
              <a:buSzPts val="2400"/>
              <a:buFont typeface="Noto Sans Symbols"/>
              <a:buNone/>
            </a:pPr>
            <a:endParaRPr sz="2400" b="0" i="0" u="none" strike="noStrike" cap="none">
              <a:solidFill>
                <a:srgbClr val="3F3F3F"/>
              </a:solidFill>
              <a:latin typeface="Calibri"/>
              <a:ea typeface="Calibri"/>
              <a:cs typeface="Calibri"/>
              <a:sym typeface="Calibri"/>
            </a:endParaRPr>
          </a:p>
        </p:txBody>
      </p:sp>
      <p:pic>
        <p:nvPicPr>
          <p:cNvPr id="849" name="Google Shape;849;p82" descr="Rex Tillerson - Wikipedia - Mozilla Firefox"/>
          <p:cNvPicPr preferRelativeResize="0"/>
          <p:nvPr/>
        </p:nvPicPr>
        <p:blipFill rotWithShape="1">
          <a:blip r:embed="rId3">
            <a:alphaModFix/>
          </a:blip>
          <a:srcRect l="73625" t="16981" r="3305" b="462"/>
          <a:stretch/>
        </p:blipFill>
        <p:spPr>
          <a:xfrm>
            <a:off x="9192344" y="1340768"/>
            <a:ext cx="2812429" cy="5400600"/>
          </a:xfrm>
          <a:prstGeom prst="rect">
            <a:avLst/>
          </a:prstGeom>
          <a:noFill/>
          <a:ln>
            <a:noFill/>
          </a:ln>
        </p:spPr>
      </p:pic>
      <p:pic>
        <p:nvPicPr>
          <p:cNvPr id="850" name="Google Shape;850;p82" descr="Rex Tillerson - Wikipedia - Mozilla Firefox"/>
          <p:cNvPicPr preferRelativeResize="0"/>
          <p:nvPr/>
        </p:nvPicPr>
        <p:blipFill rotWithShape="1">
          <a:blip r:embed="rId3">
            <a:alphaModFix/>
          </a:blip>
          <a:srcRect l="15550" t="17362" r="26252" b="65572"/>
          <a:stretch/>
        </p:blipFill>
        <p:spPr>
          <a:xfrm>
            <a:off x="838200" y="4365104"/>
            <a:ext cx="8425022" cy="1325562"/>
          </a:xfrm>
          <a:prstGeom prst="rect">
            <a:avLst/>
          </a:prstGeom>
          <a:noFill/>
          <a:ln>
            <a:noFill/>
          </a:ln>
        </p:spPr>
      </p:pic>
      <p:sp>
        <p:nvSpPr>
          <p:cNvPr id="851" name="Google Shape;851;p82"/>
          <p:cNvSpPr/>
          <p:nvPr/>
        </p:nvSpPr>
        <p:spPr>
          <a:xfrm>
            <a:off x="9263220" y="4365104"/>
            <a:ext cx="2665500" cy="648000"/>
          </a:xfrm>
          <a:prstGeom prst="roundRect">
            <a:avLst>
              <a:gd name="adj" fmla="val 16667"/>
            </a:avLst>
          </a:prstGeom>
          <a:no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52" name="Google Shape;852;p82"/>
          <p:cNvSpPr/>
          <p:nvPr/>
        </p:nvSpPr>
        <p:spPr>
          <a:xfrm>
            <a:off x="838200" y="4365104"/>
            <a:ext cx="6986100" cy="576000"/>
          </a:xfrm>
          <a:prstGeom prst="roundRect">
            <a:avLst>
              <a:gd name="adj" fmla="val 16667"/>
            </a:avLst>
          </a:prstGeom>
          <a:no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3382559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8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75114A"/>
              </a:buClr>
              <a:buSzPts val="4400"/>
              <a:buFont typeface="Calibri"/>
              <a:buNone/>
            </a:pPr>
            <a:r>
              <a:rPr lang="en-IE"/>
              <a:t>Distant Supervision</a:t>
            </a:r>
            <a:endParaRPr/>
          </a:p>
        </p:txBody>
      </p:sp>
      <p:sp>
        <p:nvSpPr>
          <p:cNvPr id="858" name="Google Shape;858;p83"/>
          <p:cNvSpPr txBox="1">
            <a:spLocks noGrp="1"/>
          </p:cNvSpPr>
          <p:nvPr>
            <p:ph type="body" idx="1"/>
          </p:nvPr>
        </p:nvSpPr>
        <p:spPr>
          <a:xfrm>
            <a:off x="838200" y="1690689"/>
            <a:ext cx="10730400" cy="3948000"/>
          </a:xfrm>
          <a:prstGeom prst="rect">
            <a:avLst/>
          </a:prstGeom>
          <a:noFill/>
          <a:ln>
            <a:noFill/>
          </a:ln>
        </p:spPr>
        <p:txBody>
          <a:bodyPr spcFirstLastPara="1" wrap="square" lIns="91425" tIns="91425" rIns="91425" bIns="91425" anchor="t" anchorCtr="0">
            <a:noAutofit/>
          </a:bodyPr>
          <a:lstStyle/>
          <a:p>
            <a:pPr marL="0" marR="0" lvl="0" indent="0" algn="l" rtl="0">
              <a:lnSpc>
                <a:spcPct val="110000"/>
              </a:lnSpc>
              <a:spcBef>
                <a:spcPts val="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Info-box seeds</a:t>
            </a:r>
            <a:endParaRPr/>
          </a:p>
          <a:p>
            <a:pPr marL="457200" marR="0" lvl="1" indent="0" algn="l" rtl="0">
              <a:lnSpc>
                <a:spcPct val="110000"/>
              </a:lnSpc>
              <a:spcBef>
                <a:spcPts val="600"/>
              </a:spcBef>
              <a:spcAft>
                <a:spcPts val="0"/>
              </a:spcAft>
              <a:buClr>
                <a:srgbClr val="3F3F3F"/>
              </a:buClr>
              <a:buSzPts val="2400"/>
              <a:buFont typeface="Arial"/>
              <a:buNone/>
            </a:pPr>
            <a:r>
              <a:rPr lang="en-IE" sz="2000" b="0" i="0" u="none" strike="noStrike" cap="none">
                <a:solidFill>
                  <a:srgbClr val="3F3F3F"/>
                </a:solidFill>
                <a:latin typeface="Calibri"/>
                <a:ea typeface="Calibri"/>
                <a:cs typeface="Calibri"/>
                <a:sym typeface="Calibri"/>
              </a:rPr>
              <a:t>Rex Tillerson</a:t>
            </a:r>
            <a:endParaRPr/>
          </a:p>
          <a:p>
            <a:pPr marL="457200" marR="0" lvl="1" indent="0" algn="l" rtl="0">
              <a:lnSpc>
                <a:spcPct val="110000"/>
              </a:lnSpc>
              <a:spcBef>
                <a:spcPts val="600"/>
              </a:spcBef>
              <a:spcAft>
                <a:spcPts val="0"/>
              </a:spcAft>
              <a:buClr>
                <a:srgbClr val="3F3F3F"/>
              </a:buClr>
              <a:buSzPts val="2400"/>
              <a:buFont typeface="Arial"/>
              <a:buNone/>
            </a:pPr>
            <a:r>
              <a:rPr lang="en-IE" sz="2000" b="0" i="0" u="none" strike="noStrike" cap="none">
                <a:solidFill>
                  <a:srgbClr val="3F3F3F"/>
                </a:solidFill>
                <a:latin typeface="Calibri"/>
                <a:ea typeface="Calibri"/>
                <a:cs typeface="Calibri"/>
                <a:sym typeface="Calibri"/>
              </a:rPr>
              <a:t>69</a:t>
            </a:r>
            <a:r>
              <a:rPr lang="en-IE" sz="2000" b="0" i="0" u="none" strike="noStrike" cap="none" baseline="30000">
                <a:solidFill>
                  <a:srgbClr val="3F3F3F"/>
                </a:solidFill>
                <a:latin typeface="Calibri"/>
                <a:ea typeface="Calibri"/>
                <a:cs typeface="Calibri"/>
                <a:sym typeface="Calibri"/>
              </a:rPr>
              <a:t>th</a:t>
            </a:r>
            <a:r>
              <a:rPr lang="en-IE" sz="2000" b="0" i="0" u="none" strike="noStrike" cap="none">
                <a:solidFill>
                  <a:srgbClr val="3F3F3F"/>
                </a:solidFill>
                <a:latin typeface="Calibri"/>
                <a:ea typeface="Calibri"/>
                <a:cs typeface="Calibri"/>
                <a:sym typeface="Calibri"/>
              </a:rPr>
              <a:t> United States Secretary of State</a:t>
            </a:r>
            <a:endParaRPr/>
          </a:p>
          <a:p>
            <a:pPr marL="457200" marR="0" lvl="1" indent="0" algn="l" rtl="0">
              <a:lnSpc>
                <a:spcPct val="110000"/>
              </a:lnSpc>
              <a:spcBef>
                <a:spcPts val="600"/>
              </a:spcBef>
              <a:spcAft>
                <a:spcPts val="0"/>
              </a:spcAft>
              <a:buClr>
                <a:srgbClr val="3F3F3F"/>
              </a:buClr>
              <a:buSzPts val="2400"/>
              <a:buFont typeface="Arial"/>
              <a:buNone/>
            </a:pPr>
            <a:r>
              <a:rPr lang="en-IE" sz="2000" b="0" i="0" u="none" strike="noStrike" cap="none">
                <a:solidFill>
                  <a:srgbClr val="3F3F3F"/>
                </a:solidFill>
                <a:latin typeface="Calibri"/>
                <a:ea typeface="Calibri"/>
                <a:cs typeface="Calibri"/>
                <a:sym typeface="Calibri"/>
              </a:rPr>
              <a:t>In office: February 1, 2017 – March 31, 2018</a:t>
            </a:r>
            <a:endParaRPr/>
          </a:p>
          <a:p>
            <a:pPr marL="457200" marR="0" lvl="1" indent="0" algn="l" rtl="0">
              <a:lnSpc>
                <a:spcPct val="110000"/>
              </a:lnSpc>
              <a:spcBef>
                <a:spcPts val="600"/>
              </a:spcBef>
              <a:spcAft>
                <a:spcPts val="0"/>
              </a:spcAft>
              <a:buClr>
                <a:srgbClr val="3F3F3F"/>
              </a:buClr>
              <a:buSzPts val="2400"/>
              <a:buFont typeface="Arial"/>
              <a:buNone/>
            </a:pPr>
            <a:endParaRPr sz="2000" b="0" i="0" u="none" strike="noStrike" cap="none">
              <a:solidFill>
                <a:srgbClr val="3F3F3F"/>
              </a:solidFill>
              <a:latin typeface="Calibri"/>
              <a:ea typeface="Calibri"/>
              <a:cs typeface="Calibri"/>
              <a:sym typeface="Calibri"/>
            </a:endParaRPr>
          </a:p>
          <a:p>
            <a:pPr marL="0" marR="0" lvl="0" indent="0" algn="l" rtl="0">
              <a:lnSpc>
                <a:spcPct val="110000"/>
              </a:lnSpc>
              <a:spcBef>
                <a:spcPts val="60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Corresponding text</a:t>
            </a:r>
            <a:endParaRPr/>
          </a:p>
          <a:p>
            <a:pPr marL="457200" marR="0" lvl="1" indent="0" algn="l" rtl="0">
              <a:lnSpc>
                <a:spcPct val="110000"/>
              </a:lnSpc>
              <a:spcBef>
                <a:spcPts val="600"/>
              </a:spcBef>
              <a:spcAft>
                <a:spcPts val="600"/>
              </a:spcAft>
              <a:buClr>
                <a:srgbClr val="3F3F3F"/>
              </a:buClr>
              <a:buSzPts val="2400"/>
              <a:buFont typeface="Arial"/>
              <a:buNone/>
            </a:pPr>
            <a:r>
              <a:rPr lang="en-IE" sz="2000" b="0" i="1" u="none" strike="noStrike" cap="none">
                <a:solidFill>
                  <a:srgbClr val="3F3F3F"/>
                </a:solidFill>
                <a:latin typeface="Calibri"/>
                <a:ea typeface="Calibri"/>
                <a:cs typeface="Calibri"/>
                <a:sym typeface="Calibri"/>
              </a:rPr>
              <a:t>Rex Wayne Tillerson (born March 23, 1952) is an American former government official and former energy executive who served as the 69</a:t>
            </a:r>
            <a:r>
              <a:rPr lang="en-IE" sz="2000" b="0" i="1" u="none" strike="noStrike" cap="none" baseline="30000">
                <a:solidFill>
                  <a:srgbClr val="3F3F3F"/>
                </a:solidFill>
                <a:latin typeface="Calibri"/>
                <a:ea typeface="Calibri"/>
                <a:cs typeface="Calibri"/>
                <a:sym typeface="Calibri"/>
              </a:rPr>
              <a:t>th</a:t>
            </a:r>
            <a:r>
              <a:rPr lang="en-IE" sz="2000" b="0" i="1" u="none" strike="noStrike" cap="none">
                <a:solidFill>
                  <a:srgbClr val="3F3F3F"/>
                </a:solidFill>
                <a:latin typeface="Calibri"/>
                <a:ea typeface="Calibri"/>
                <a:cs typeface="Calibri"/>
                <a:sym typeface="Calibri"/>
              </a:rPr>
              <a:t> United States Secretary of State from February 1, 2017, to March 31, 2018, under President Donald Trump.</a:t>
            </a:r>
            <a:endParaRPr/>
          </a:p>
        </p:txBody>
      </p:sp>
    </p:spTree>
    <p:extLst>
      <p:ext uri="{BB962C8B-B14F-4D97-AF65-F5344CB8AC3E}">
        <p14:creationId xmlns:p14="http://schemas.microsoft.com/office/powerpoint/2010/main" val="34742418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84"/>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75114A"/>
              </a:buClr>
              <a:buSzPts val="4400"/>
              <a:buFont typeface="Calibri"/>
              <a:buNone/>
            </a:pPr>
            <a:r>
              <a:rPr lang="en-IE"/>
              <a:t>Distant Supervision</a:t>
            </a:r>
            <a:endParaRPr/>
          </a:p>
        </p:txBody>
      </p:sp>
      <p:sp>
        <p:nvSpPr>
          <p:cNvPr id="864" name="Google Shape;864;p84"/>
          <p:cNvSpPr txBox="1">
            <a:spLocks noGrp="1"/>
          </p:cNvSpPr>
          <p:nvPr>
            <p:ph type="body" idx="1"/>
          </p:nvPr>
        </p:nvSpPr>
        <p:spPr>
          <a:xfrm>
            <a:off x="838200" y="1690689"/>
            <a:ext cx="10946400" cy="3948000"/>
          </a:xfrm>
          <a:prstGeom prst="rect">
            <a:avLst/>
          </a:prstGeom>
          <a:noFill/>
          <a:ln>
            <a:noFill/>
          </a:ln>
        </p:spPr>
        <p:txBody>
          <a:bodyPr spcFirstLastPara="1" wrap="square" lIns="91425" tIns="91425" rIns="91425" bIns="91425" anchor="t" anchorCtr="0">
            <a:noAutofit/>
          </a:bodyPr>
          <a:lstStyle/>
          <a:p>
            <a:pPr marL="0" marR="0" lvl="0" indent="0" algn="l" rtl="0">
              <a:lnSpc>
                <a:spcPct val="110000"/>
              </a:lnSpc>
              <a:spcBef>
                <a:spcPts val="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Info-box seeds</a:t>
            </a:r>
            <a:endParaRPr/>
          </a:p>
          <a:p>
            <a:pPr marL="457200" marR="0" lvl="1" indent="0" algn="l" rtl="0">
              <a:lnSpc>
                <a:spcPct val="110000"/>
              </a:lnSpc>
              <a:spcBef>
                <a:spcPts val="600"/>
              </a:spcBef>
              <a:spcAft>
                <a:spcPts val="0"/>
              </a:spcAft>
              <a:buClr>
                <a:srgbClr val="3F3F3F"/>
              </a:buClr>
              <a:buSzPts val="2400"/>
              <a:buFont typeface="Arial"/>
              <a:buNone/>
            </a:pPr>
            <a:r>
              <a:rPr lang="en-IE" sz="2000" b="1" i="0" u="none" strike="noStrike" cap="none">
                <a:solidFill>
                  <a:srgbClr val="3F3F3F"/>
                </a:solidFill>
                <a:latin typeface="Calibri"/>
                <a:ea typeface="Calibri"/>
                <a:cs typeface="Calibri"/>
                <a:sym typeface="Calibri"/>
              </a:rPr>
              <a:t>Rex Tillerson</a:t>
            </a:r>
            <a:endParaRPr/>
          </a:p>
          <a:p>
            <a:pPr marL="457200" marR="0" lvl="1" indent="0" algn="l" rtl="0">
              <a:lnSpc>
                <a:spcPct val="110000"/>
              </a:lnSpc>
              <a:spcBef>
                <a:spcPts val="600"/>
              </a:spcBef>
              <a:spcAft>
                <a:spcPts val="0"/>
              </a:spcAft>
              <a:buClr>
                <a:srgbClr val="3F3F3F"/>
              </a:buClr>
              <a:buSzPts val="2400"/>
              <a:buFont typeface="Arial"/>
              <a:buNone/>
            </a:pPr>
            <a:r>
              <a:rPr lang="en-IE" sz="2000" b="1" i="0" u="none" strike="noStrike" cap="none">
                <a:solidFill>
                  <a:srgbClr val="3F3F3F"/>
                </a:solidFill>
                <a:latin typeface="Calibri"/>
                <a:ea typeface="Calibri"/>
                <a:cs typeface="Calibri"/>
                <a:sym typeface="Calibri"/>
              </a:rPr>
              <a:t>69</a:t>
            </a:r>
            <a:r>
              <a:rPr lang="en-IE" sz="2000" b="1" i="0" u="none" strike="noStrike" cap="none" baseline="30000">
                <a:solidFill>
                  <a:srgbClr val="3F3F3F"/>
                </a:solidFill>
                <a:latin typeface="Calibri"/>
                <a:ea typeface="Calibri"/>
                <a:cs typeface="Calibri"/>
                <a:sym typeface="Calibri"/>
              </a:rPr>
              <a:t>th</a:t>
            </a:r>
            <a:r>
              <a:rPr lang="en-IE" sz="2000" b="1" i="0" u="none" strike="noStrike" cap="none">
                <a:solidFill>
                  <a:srgbClr val="3F3F3F"/>
                </a:solidFill>
                <a:latin typeface="Calibri"/>
                <a:ea typeface="Calibri"/>
                <a:cs typeface="Calibri"/>
                <a:sym typeface="Calibri"/>
              </a:rPr>
              <a:t> United States Secretary of State</a:t>
            </a:r>
            <a:endParaRPr/>
          </a:p>
          <a:p>
            <a:pPr marL="457200" marR="0" lvl="1" indent="0" algn="l" rtl="0">
              <a:lnSpc>
                <a:spcPct val="110000"/>
              </a:lnSpc>
              <a:spcBef>
                <a:spcPts val="600"/>
              </a:spcBef>
              <a:spcAft>
                <a:spcPts val="0"/>
              </a:spcAft>
              <a:buClr>
                <a:srgbClr val="3F3F3F"/>
              </a:buClr>
              <a:buSzPts val="2400"/>
              <a:buFont typeface="Arial"/>
              <a:buNone/>
            </a:pPr>
            <a:r>
              <a:rPr lang="en-IE" sz="2000" b="1" i="0" u="none" strike="noStrike" cap="none">
                <a:solidFill>
                  <a:srgbClr val="3F3F3F"/>
                </a:solidFill>
                <a:latin typeface="Calibri"/>
                <a:ea typeface="Calibri"/>
                <a:cs typeface="Calibri"/>
                <a:sym typeface="Calibri"/>
              </a:rPr>
              <a:t>In office: February 1, 2017 – March 31, 2018</a:t>
            </a:r>
            <a:endParaRPr/>
          </a:p>
          <a:p>
            <a:pPr marL="457200" marR="0" lvl="1" indent="0" algn="l" rtl="0">
              <a:lnSpc>
                <a:spcPct val="110000"/>
              </a:lnSpc>
              <a:spcBef>
                <a:spcPts val="600"/>
              </a:spcBef>
              <a:spcAft>
                <a:spcPts val="0"/>
              </a:spcAft>
              <a:buClr>
                <a:srgbClr val="3F3F3F"/>
              </a:buClr>
              <a:buSzPts val="2400"/>
              <a:buFont typeface="Arial"/>
              <a:buNone/>
            </a:pPr>
            <a:endParaRPr sz="2000" b="1" i="1" u="none" strike="noStrike" cap="none">
              <a:solidFill>
                <a:srgbClr val="3F3F3F"/>
              </a:solidFill>
              <a:latin typeface="Calibri"/>
              <a:ea typeface="Calibri"/>
              <a:cs typeface="Calibri"/>
              <a:sym typeface="Calibri"/>
            </a:endParaRPr>
          </a:p>
          <a:p>
            <a:pPr marL="0" marR="0" lvl="0" indent="0" algn="l" rtl="0">
              <a:lnSpc>
                <a:spcPct val="110000"/>
              </a:lnSpc>
              <a:spcBef>
                <a:spcPts val="60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Corresponding text</a:t>
            </a:r>
            <a:endParaRPr/>
          </a:p>
          <a:p>
            <a:pPr marL="457200" marR="0" lvl="1" indent="0" algn="l" rtl="0">
              <a:lnSpc>
                <a:spcPct val="110000"/>
              </a:lnSpc>
              <a:spcBef>
                <a:spcPts val="600"/>
              </a:spcBef>
              <a:spcAft>
                <a:spcPts val="0"/>
              </a:spcAft>
              <a:buClr>
                <a:srgbClr val="3F3F3F"/>
              </a:buClr>
              <a:buSzPts val="2400"/>
              <a:buFont typeface="Arial"/>
              <a:buNone/>
            </a:pPr>
            <a:r>
              <a:rPr lang="en-IE" sz="2000" b="1" i="1" u="none" strike="noStrike" cap="none">
                <a:solidFill>
                  <a:srgbClr val="3F3F3F"/>
                </a:solidFill>
                <a:latin typeface="Calibri"/>
                <a:ea typeface="Calibri"/>
                <a:cs typeface="Calibri"/>
                <a:sym typeface="Calibri"/>
              </a:rPr>
              <a:t>[Rex Wayne Tillerson] </a:t>
            </a:r>
            <a:r>
              <a:rPr lang="en-IE" sz="2000" b="0" i="1" u="none" strike="noStrike" cap="none">
                <a:solidFill>
                  <a:srgbClr val="3F3F3F"/>
                </a:solidFill>
                <a:latin typeface="Calibri"/>
                <a:ea typeface="Calibri"/>
                <a:cs typeface="Calibri"/>
                <a:sym typeface="Calibri"/>
              </a:rPr>
              <a:t>(born March 23, 1952) is an American former government official and former energy executive who served as the [</a:t>
            </a:r>
            <a:r>
              <a:rPr lang="en-IE" sz="2000" b="1" i="1" u="none" strike="noStrike" cap="none">
                <a:solidFill>
                  <a:srgbClr val="3F3F3F"/>
                </a:solidFill>
                <a:latin typeface="Calibri"/>
                <a:ea typeface="Calibri"/>
                <a:cs typeface="Calibri"/>
                <a:sym typeface="Calibri"/>
              </a:rPr>
              <a:t>69</a:t>
            </a:r>
            <a:r>
              <a:rPr lang="en-IE" sz="2000" b="1" i="1" u="none" strike="noStrike" cap="none" baseline="30000">
                <a:solidFill>
                  <a:srgbClr val="3F3F3F"/>
                </a:solidFill>
                <a:latin typeface="Calibri"/>
                <a:ea typeface="Calibri"/>
                <a:cs typeface="Calibri"/>
                <a:sym typeface="Calibri"/>
              </a:rPr>
              <a:t>th</a:t>
            </a:r>
            <a:r>
              <a:rPr lang="en-IE" sz="2000" b="1" i="1" u="none" strike="noStrike" cap="none">
                <a:solidFill>
                  <a:srgbClr val="3F3F3F"/>
                </a:solidFill>
                <a:latin typeface="Calibri"/>
                <a:ea typeface="Calibri"/>
                <a:cs typeface="Calibri"/>
                <a:sym typeface="Calibri"/>
              </a:rPr>
              <a:t> United States Secretary of State] </a:t>
            </a:r>
            <a:r>
              <a:rPr lang="en-IE" sz="2000" b="0" i="1" u="none" strike="noStrike" cap="none">
                <a:solidFill>
                  <a:srgbClr val="3F3F3F"/>
                </a:solidFill>
                <a:latin typeface="Calibri"/>
                <a:ea typeface="Calibri"/>
                <a:cs typeface="Calibri"/>
                <a:sym typeface="Calibri"/>
              </a:rPr>
              <a:t>from </a:t>
            </a:r>
            <a:r>
              <a:rPr lang="en-IE" sz="2000" b="1" i="1" u="none" strike="noStrike" cap="none">
                <a:solidFill>
                  <a:srgbClr val="3F3F3F"/>
                </a:solidFill>
                <a:latin typeface="Calibri"/>
                <a:ea typeface="Calibri"/>
                <a:cs typeface="Calibri"/>
                <a:sym typeface="Calibri"/>
              </a:rPr>
              <a:t>[February 1, 2017, to March 31, 2018]</a:t>
            </a:r>
            <a:r>
              <a:rPr lang="en-IE" sz="2000" b="0" i="1" u="none" strike="noStrike" cap="none">
                <a:solidFill>
                  <a:srgbClr val="3F3F3F"/>
                </a:solidFill>
                <a:latin typeface="Calibri"/>
                <a:ea typeface="Calibri"/>
                <a:cs typeface="Calibri"/>
                <a:sym typeface="Calibri"/>
              </a:rPr>
              <a:t>, under President Donald Trump.</a:t>
            </a:r>
            <a:endParaRPr/>
          </a:p>
          <a:p>
            <a:pPr marL="0" marR="0" lvl="0" indent="0" algn="l" rtl="0">
              <a:lnSpc>
                <a:spcPct val="110000"/>
              </a:lnSpc>
              <a:spcBef>
                <a:spcPts val="600"/>
              </a:spcBef>
              <a:spcAft>
                <a:spcPts val="600"/>
              </a:spcAft>
              <a:buClr>
                <a:srgbClr val="3F3F3F"/>
              </a:buClr>
              <a:buSzPts val="2800"/>
              <a:buFont typeface="Arial"/>
              <a:buNone/>
            </a:pPr>
            <a:endParaRPr sz="2400" b="0" i="1"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34668562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pic>
        <p:nvPicPr>
          <p:cNvPr id="869" name="Google Shape;869;p85"/>
          <p:cNvPicPr preferRelativeResize="0"/>
          <p:nvPr/>
        </p:nvPicPr>
        <p:blipFill rotWithShape="1">
          <a:blip r:embed="rId3">
            <a:alphaModFix/>
          </a:blip>
          <a:srcRect l="15152" t="14299" r="25192" b="72050"/>
          <a:stretch/>
        </p:blipFill>
        <p:spPr>
          <a:xfrm>
            <a:off x="577976" y="4365103"/>
            <a:ext cx="8398344" cy="1080975"/>
          </a:xfrm>
          <a:prstGeom prst="rect">
            <a:avLst/>
          </a:prstGeom>
          <a:noFill/>
          <a:ln>
            <a:noFill/>
          </a:ln>
        </p:spPr>
      </p:pic>
      <p:pic>
        <p:nvPicPr>
          <p:cNvPr id="870" name="Google Shape;870;p85"/>
          <p:cNvPicPr preferRelativeResize="0"/>
          <p:nvPr/>
        </p:nvPicPr>
        <p:blipFill rotWithShape="1">
          <a:blip r:embed="rId3">
            <a:alphaModFix/>
          </a:blip>
          <a:srcRect l="75387" t="14303" r="2748" b="12194"/>
          <a:stretch/>
        </p:blipFill>
        <p:spPr>
          <a:xfrm>
            <a:off x="9217498" y="1052736"/>
            <a:ext cx="2855818" cy="5400599"/>
          </a:xfrm>
          <a:prstGeom prst="rect">
            <a:avLst/>
          </a:prstGeom>
          <a:noFill/>
          <a:ln>
            <a:noFill/>
          </a:ln>
        </p:spPr>
      </p:pic>
      <p:sp>
        <p:nvSpPr>
          <p:cNvPr id="871" name="Google Shape;871;p8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75114A"/>
              </a:buClr>
              <a:buSzPts val="4400"/>
              <a:buFont typeface="Calibri"/>
              <a:buNone/>
            </a:pPr>
            <a:r>
              <a:rPr lang="en-IE"/>
              <a:t>Distant Supervision</a:t>
            </a:r>
            <a:endParaRPr/>
          </a:p>
        </p:txBody>
      </p:sp>
      <p:sp>
        <p:nvSpPr>
          <p:cNvPr id="872" name="Google Shape;872;p85"/>
          <p:cNvSpPr/>
          <p:nvPr/>
        </p:nvSpPr>
        <p:spPr>
          <a:xfrm>
            <a:off x="9263220" y="4356171"/>
            <a:ext cx="2737500" cy="720000"/>
          </a:xfrm>
          <a:prstGeom prst="roundRect">
            <a:avLst>
              <a:gd name="adj" fmla="val 16667"/>
            </a:avLst>
          </a:prstGeom>
          <a:no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73" name="Google Shape;873;p85"/>
          <p:cNvSpPr/>
          <p:nvPr/>
        </p:nvSpPr>
        <p:spPr>
          <a:xfrm>
            <a:off x="551383" y="4365104"/>
            <a:ext cx="8379300" cy="576000"/>
          </a:xfrm>
          <a:prstGeom prst="roundRect">
            <a:avLst>
              <a:gd name="adj" fmla="val 16667"/>
            </a:avLst>
          </a:prstGeom>
          <a:no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3297926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pic>
        <p:nvPicPr>
          <p:cNvPr id="878" name="Google Shape;878;p86"/>
          <p:cNvPicPr preferRelativeResize="0"/>
          <p:nvPr/>
        </p:nvPicPr>
        <p:blipFill rotWithShape="1">
          <a:blip r:embed="rId3">
            <a:alphaModFix/>
          </a:blip>
          <a:srcRect l="15150" t="19550" r="25410" b="66799"/>
          <a:stretch/>
        </p:blipFill>
        <p:spPr>
          <a:xfrm>
            <a:off x="551383" y="4365104"/>
            <a:ext cx="8361331" cy="1080119"/>
          </a:xfrm>
          <a:prstGeom prst="rect">
            <a:avLst/>
          </a:prstGeom>
          <a:noFill/>
          <a:ln>
            <a:noFill/>
          </a:ln>
        </p:spPr>
      </p:pic>
      <p:pic>
        <p:nvPicPr>
          <p:cNvPr id="879" name="Google Shape;879;p86"/>
          <p:cNvPicPr preferRelativeResize="0"/>
          <p:nvPr/>
        </p:nvPicPr>
        <p:blipFill rotWithShape="1">
          <a:blip r:embed="rId3">
            <a:alphaModFix/>
          </a:blip>
          <a:srcRect l="74797" t="19549" r="2748" b="10102"/>
          <a:stretch/>
        </p:blipFill>
        <p:spPr>
          <a:xfrm>
            <a:off x="9178618" y="1124744"/>
            <a:ext cx="2906640" cy="5122745"/>
          </a:xfrm>
          <a:prstGeom prst="rect">
            <a:avLst/>
          </a:prstGeom>
          <a:noFill/>
          <a:ln>
            <a:noFill/>
          </a:ln>
        </p:spPr>
      </p:pic>
      <p:sp>
        <p:nvSpPr>
          <p:cNvPr id="880" name="Google Shape;880;p86"/>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75114A"/>
              </a:buClr>
              <a:buSzPts val="4400"/>
              <a:buFont typeface="Calibri"/>
              <a:buNone/>
            </a:pPr>
            <a:r>
              <a:rPr lang="en-IE"/>
              <a:t>Distant Supervision</a:t>
            </a:r>
            <a:endParaRPr/>
          </a:p>
        </p:txBody>
      </p:sp>
      <p:sp>
        <p:nvSpPr>
          <p:cNvPr id="881" name="Google Shape;881;p86"/>
          <p:cNvSpPr/>
          <p:nvPr/>
        </p:nvSpPr>
        <p:spPr>
          <a:xfrm>
            <a:off x="9263220" y="4356171"/>
            <a:ext cx="2737500" cy="720000"/>
          </a:xfrm>
          <a:prstGeom prst="roundRect">
            <a:avLst>
              <a:gd name="adj" fmla="val 16667"/>
            </a:avLst>
          </a:prstGeom>
          <a:no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82" name="Google Shape;882;p86"/>
          <p:cNvSpPr/>
          <p:nvPr/>
        </p:nvSpPr>
        <p:spPr>
          <a:xfrm>
            <a:off x="551383" y="4365104"/>
            <a:ext cx="8379300" cy="576000"/>
          </a:xfrm>
          <a:prstGeom prst="roundRect">
            <a:avLst>
              <a:gd name="adj" fmla="val 16667"/>
            </a:avLst>
          </a:prstGeom>
          <a:no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7295944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87"/>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75114A"/>
              </a:buClr>
              <a:buSzPts val="4400"/>
              <a:buFont typeface="Calibri"/>
              <a:buNone/>
            </a:pPr>
            <a:r>
              <a:rPr lang="en-IE"/>
              <a:t>Distant Supervision</a:t>
            </a:r>
            <a:endParaRPr/>
          </a:p>
        </p:txBody>
      </p:sp>
      <p:sp>
        <p:nvSpPr>
          <p:cNvPr id="888" name="Google Shape;888;p87"/>
          <p:cNvSpPr txBox="1">
            <a:spLocks noGrp="1"/>
          </p:cNvSpPr>
          <p:nvPr>
            <p:ph type="body" idx="1"/>
          </p:nvPr>
        </p:nvSpPr>
        <p:spPr>
          <a:xfrm>
            <a:off x="838200" y="1416975"/>
            <a:ext cx="10515600" cy="42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F3F"/>
              </a:buClr>
              <a:buSzPts val="2800"/>
              <a:buFont typeface="Arial"/>
              <a:buNone/>
            </a:pPr>
            <a:r>
              <a:rPr lang="en-IE" sz="2400" b="1" u="none" strike="noStrike" cap="none">
                <a:solidFill>
                  <a:srgbClr val="3F3F3F"/>
                </a:solidFill>
              </a:rPr>
              <a:t>Positive instances</a:t>
            </a:r>
            <a:r>
              <a:rPr lang="en-IE" sz="2400" u="none" strike="noStrike" cap="none">
                <a:solidFill>
                  <a:srgbClr val="3F3F3F"/>
                </a:solidFill>
              </a:rPr>
              <a:t> for relation </a:t>
            </a:r>
            <a:r>
              <a:rPr lang="en-IE" sz="2400" b="1" u="none" strike="noStrike" cap="none">
                <a:solidFill>
                  <a:srgbClr val="3F3F3F"/>
                </a:solidFill>
              </a:rPr>
              <a:t>Person-in-Position(</a:t>
            </a:r>
            <a:r>
              <a:rPr lang="en-IE" sz="2400" b="1"/>
              <a:t>PER</a:t>
            </a:r>
            <a:r>
              <a:rPr lang="en-IE" sz="2400" b="1" u="none" strike="noStrike" cap="none">
                <a:solidFill>
                  <a:srgbClr val="3F3F3F"/>
                </a:solidFill>
              </a:rPr>
              <a:t>,P</a:t>
            </a:r>
            <a:r>
              <a:rPr lang="en-IE" sz="2400" b="1"/>
              <a:t>OS</a:t>
            </a:r>
            <a:r>
              <a:rPr lang="en-IE" sz="2400" b="1" u="none" strike="noStrike" cap="none">
                <a:solidFill>
                  <a:srgbClr val="3F3F3F"/>
                </a:solidFill>
              </a:rPr>
              <a:t>,F</a:t>
            </a:r>
            <a:r>
              <a:rPr lang="en-IE" sz="2400" b="1"/>
              <a:t>ROM</a:t>
            </a:r>
            <a:r>
              <a:rPr lang="en-IE" sz="2400" b="1" u="none" strike="noStrike" cap="none">
                <a:solidFill>
                  <a:srgbClr val="3F3F3F"/>
                </a:solidFill>
              </a:rPr>
              <a:t>,T</a:t>
            </a:r>
            <a:r>
              <a:rPr lang="en-IE" sz="2400" b="1"/>
              <a:t>O</a:t>
            </a:r>
            <a:r>
              <a:rPr lang="en-IE" sz="2400" b="1" u="none" strike="noStrike" cap="none">
                <a:solidFill>
                  <a:srgbClr val="3F3F3F"/>
                </a:solidFill>
              </a:rPr>
              <a:t>)</a:t>
            </a:r>
            <a:endParaRPr sz="2400" b="1"/>
          </a:p>
          <a:p>
            <a:pPr marL="0" marR="0" lvl="1" indent="0" algn="l" rtl="0">
              <a:lnSpc>
                <a:spcPct val="100000"/>
              </a:lnSpc>
              <a:spcBef>
                <a:spcPts val="1800"/>
              </a:spcBef>
              <a:spcAft>
                <a:spcPts val="0"/>
              </a:spcAft>
              <a:buClr>
                <a:srgbClr val="3F3F3F"/>
              </a:buClr>
              <a:buSzPts val="2400"/>
              <a:buFont typeface="Arial"/>
              <a:buNone/>
            </a:pPr>
            <a:r>
              <a:rPr lang="en-IE" sz="1800" b="1" i="1"/>
              <a:t>[PER </a:t>
            </a:r>
            <a:r>
              <a:rPr lang="en-IE" sz="1800" b="1" i="1" u="none" strike="noStrike" cap="none">
                <a:solidFill>
                  <a:srgbClr val="3F3F3F"/>
                </a:solidFill>
              </a:rPr>
              <a:t>Rex Wayne Tillerson] </a:t>
            </a:r>
            <a:r>
              <a:rPr lang="en-IE" sz="1800" b="0" i="1" u="none" strike="noStrike" cap="none">
                <a:solidFill>
                  <a:srgbClr val="3F3F3F"/>
                </a:solidFill>
                <a:latin typeface="Calibri"/>
                <a:ea typeface="Calibri"/>
                <a:cs typeface="Calibri"/>
                <a:sym typeface="Calibri"/>
              </a:rPr>
              <a:t>(born March 23, 1952) is an American former government official and former energy executive who served as the </a:t>
            </a:r>
            <a:r>
              <a:rPr lang="en-IE" sz="1800" b="1" i="1" u="none" strike="noStrike" cap="none">
                <a:solidFill>
                  <a:srgbClr val="3F3F3F"/>
                </a:solidFill>
              </a:rPr>
              <a:t>[POS 69</a:t>
            </a:r>
            <a:r>
              <a:rPr lang="en-IE" sz="1800" b="1" i="1" u="none" strike="noStrike" cap="none" baseline="30000">
                <a:solidFill>
                  <a:srgbClr val="3F3F3F"/>
                </a:solidFill>
              </a:rPr>
              <a:t>th</a:t>
            </a:r>
            <a:r>
              <a:rPr lang="en-IE" sz="1800" b="1" i="1" u="none" strike="noStrike" cap="none">
                <a:solidFill>
                  <a:srgbClr val="3F3F3F"/>
                </a:solidFill>
              </a:rPr>
              <a:t> United States Secretary of State] </a:t>
            </a:r>
            <a:r>
              <a:rPr lang="en-IE" sz="1800" b="0" i="1" u="none" strike="noStrike" cap="none">
                <a:solidFill>
                  <a:srgbClr val="3F3F3F"/>
                </a:solidFill>
                <a:latin typeface="Calibri"/>
                <a:ea typeface="Calibri"/>
                <a:cs typeface="Calibri"/>
                <a:sym typeface="Calibri"/>
              </a:rPr>
              <a:t>from </a:t>
            </a:r>
            <a:r>
              <a:rPr lang="en-IE" sz="1800" b="1" i="1" u="none" strike="noStrike" cap="none">
                <a:solidFill>
                  <a:srgbClr val="3F3F3F"/>
                </a:solidFill>
              </a:rPr>
              <a:t>[FROM February 1, 2017]</a:t>
            </a:r>
            <a:r>
              <a:rPr lang="en-IE" sz="1800" b="0" i="1" u="none" strike="noStrike" cap="none">
                <a:solidFill>
                  <a:srgbClr val="3F3F3F"/>
                </a:solidFill>
                <a:latin typeface="Calibri"/>
                <a:ea typeface="Calibri"/>
                <a:cs typeface="Calibri"/>
                <a:sym typeface="Calibri"/>
              </a:rPr>
              <a:t>, to </a:t>
            </a:r>
            <a:r>
              <a:rPr lang="en-IE" sz="1800" b="1" i="1" u="none" strike="noStrike" cap="none">
                <a:solidFill>
                  <a:srgbClr val="3F3F3F"/>
                </a:solidFill>
              </a:rPr>
              <a:t>[TO March 31, 2018]</a:t>
            </a:r>
            <a:r>
              <a:rPr lang="en-IE" sz="1800" b="0" i="1" u="none" strike="noStrike" cap="none">
                <a:solidFill>
                  <a:srgbClr val="3F3F3F"/>
                </a:solidFill>
                <a:latin typeface="Calibri"/>
                <a:ea typeface="Calibri"/>
                <a:cs typeface="Calibri"/>
                <a:sym typeface="Calibri"/>
              </a:rPr>
              <a:t>, under President Donald Trump.</a:t>
            </a:r>
            <a:endParaRPr sz="1800"/>
          </a:p>
          <a:p>
            <a:pPr marL="914400" marR="0" lvl="1" indent="0" algn="l" rtl="0">
              <a:lnSpc>
                <a:spcPct val="150000"/>
              </a:lnSpc>
              <a:spcBef>
                <a:spcPts val="1000"/>
              </a:spcBef>
              <a:spcAft>
                <a:spcPts val="0"/>
              </a:spcAft>
              <a:buClr>
                <a:srgbClr val="3F3F3F"/>
              </a:buClr>
              <a:buSzPts val="2400"/>
              <a:buFont typeface="Arial"/>
              <a:buNone/>
            </a:pPr>
            <a:r>
              <a:rPr lang="en-IE" sz="1800" b="1" u="none" strike="noStrike" cap="none">
                <a:solidFill>
                  <a:srgbClr val="3F3F3F"/>
                </a:solidFill>
              </a:rPr>
              <a:t>Person-in-Position </a:t>
            </a:r>
            <a:r>
              <a:rPr lang="en-IE" sz="1800" u="none" strike="noStrike" cap="none">
                <a:solidFill>
                  <a:srgbClr val="3F3F3F"/>
                </a:solidFill>
              </a:rPr>
              <a:t>(Rex Tillerson:</a:t>
            </a:r>
            <a:r>
              <a:rPr lang="en-IE" sz="1800" b="1" u="none" strike="noStrike" cap="none">
                <a:solidFill>
                  <a:srgbClr val="3F3F3F"/>
                </a:solidFill>
              </a:rPr>
              <a:t>PER</a:t>
            </a:r>
            <a:r>
              <a:rPr lang="en-IE" sz="1800" u="none" strike="noStrike" cap="none">
                <a:solidFill>
                  <a:srgbClr val="3F3F3F"/>
                </a:solidFill>
              </a:rPr>
              <a:t>, US Secretary of State:</a:t>
            </a:r>
            <a:r>
              <a:rPr lang="en-IE" sz="1800" b="1" u="none" strike="noStrike" cap="none">
                <a:solidFill>
                  <a:srgbClr val="3F3F3F"/>
                </a:solidFill>
              </a:rPr>
              <a:t>POS</a:t>
            </a:r>
            <a:r>
              <a:rPr lang="en-IE" sz="1800" u="none" strike="noStrike" cap="none">
                <a:solidFill>
                  <a:srgbClr val="3F3F3F"/>
                </a:solidFill>
              </a:rPr>
              <a:t>, 2017:</a:t>
            </a:r>
            <a:r>
              <a:rPr lang="en-IE" sz="1800" b="1" u="none" strike="noStrike" cap="none">
                <a:solidFill>
                  <a:srgbClr val="3F3F3F"/>
                </a:solidFill>
              </a:rPr>
              <a:t>FROM</a:t>
            </a:r>
            <a:r>
              <a:rPr lang="en-IE" sz="1800" u="none" strike="noStrike" cap="none">
                <a:solidFill>
                  <a:srgbClr val="3F3F3F"/>
                </a:solidFill>
              </a:rPr>
              <a:t>, 2018:</a:t>
            </a:r>
            <a:r>
              <a:rPr lang="en-IE" sz="1800" b="1" u="none" strike="noStrike" cap="none">
                <a:solidFill>
                  <a:srgbClr val="3F3F3F"/>
                </a:solidFill>
              </a:rPr>
              <a:t>T</a:t>
            </a:r>
            <a:r>
              <a:rPr lang="en-IE" sz="1800" b="1"/>
              <a:t>O</a:t>
            </a:r>
            <a:r>
              <a:rPr lang="en-IE" sz="1800" u="none" strike="noStrike" cap="none">
                <a:solidFill>
                  <a:srgbClr val="3F3F3F"/>
                </a:solidFill>
              </a:rPr>
              <a:t>)</a:t>
            </a:r>
            <a:endParaRPr sz="1800"/>
          </a:p>
          <a:p>
            <a:pPr marL="0" marR="0" lvl="1" indent="0" algn="l" rtl="0">
              <a:lnSpc>
                <a:spcPct val="100000"/>
              </a:lnSpc>
              <a:spcBef>
                <a:spcPts val="0"/>
              </a:spcBef>
              <a:spcAft>
                <a:spcPts val="0"/>
              </a:spcAft>
              <a:buClr>
                <a:srgbClr val="3F3F3F"/>
              </a:buClr>
              <a:buSzPts val="2400"/>
              <a:buFont typeface="Arial"/>
              <a:buNone/>
            </a:pPr>
            <a:r>
              <a:rPr lang="en-IE" sz="1800" b="1" i="1"/>
              <a:t>[PER </a:t>
            </a:r>
            <a:r>
              <a:rPr lang="en-IE" sz="1800" b="1" i="1" u="none" strike="noStrike" cap="none">
                <a:solidFill>
                  <a:srgbClr val="3F3F3F"/>
                </a:solidFill>
              </a:rPr>
              <a:t>John Forbes Kerry</a:t>
            </a:r>
            <a:r>
              <a:rPr lang="en-IE" sz="1800" b="1" i="1"/>
              <a:t>]</a:t>
            </a:r>
            <a:r>
              <a:rPr lang="en-IE" sz="1800" b="1" i="1" u="none" strike="noStrike" cap="none">
                <a:solidFill>
                  <a:srgbClr val="3F3F3F"/>
                </a:solidFill>
              </a:rPr>
              <a:t> </a:t>
            </a:r>
            <a:r>
              <a:rPr lang="en-IE" sz="1800" b="0" i="1" u="none" strike="noStrike" cap="none">
                <a:solidFill>
                  <a:srgbClr val="3F3F3F"/>
                </a:solidFill>
                <a:latin typeface="Calibri"/>
                <a:ea typeface="Calibri"/>
                <a:cs typeface="Calibri"/>
                <a:sym typeface="Calibri"/>
              </a:rPr>
              <a:t>(born December 11, 1943) is an American politician who served as the </a:t>
            </a:r>
            <a:r>
              <a:rPr lang="en-IE" sz="1800" b="1" i="1"/>
              <a:t>[POS </a:t>
            </a:r>
            <a:r>
              <a:rPr lang="en-IE" sz="1800" b="1" i="1" u="none" strike="noStrike" cap="none">
                <a:solidFill>
                  <a:srgbClr val="3F3F3F"/>
                </a:solidFill>
              </a:rPr>
              <a:t>68</a:t>
            </a:r>
            <a:r>
              <a:rPr lang="en-IE" sz="1800" b="1" i="1" u="none" strike="noStrike" cap="none" baseline="30000">
                <a:solidFill>
                  <a:srgbClr val="3F3F3F"/>
                </a:solidFill>
              </a:rPr>
              <a:t>th</a:t>
            </a:r>
            <a:r>
              <a:rPr lang="en-IE" sz="1800" b="1" i="1" u="none" strike="noStrike" cap="none">
                <a:solidFill>
                  <a:srgbClr val="3F3F3F"/>
                </a:solidFill>
              </a:rPr>
              <a:t> United States Secretary of State</a:t>
            </a:r>
            <a:r>
              <a:rPr lang="en-IE" sz="1800" b="1" i="1"/>
              <a:t>]</a:t>
            </a:r>
            <a:r>
              <a:rPr lang="en-IE" sz="1800" b="1" i="1" u="none" strike="noStrike" cap="none">
                <a:solidFill>
                  <a:srgbClr val="3F3F3F"/>
                </a:solidFill>
              </a:rPr>
              <a:t> </a:t>
            </a:r>
            <a:r>
              <a:rPr lang="en-IE" sz="1800" b="0" i="1" u="none" strike="noStrike" cap="none">
                <a:solidFill>
                  <a:srgbClr val="3F3F3F"/>
                </a:solidFill>
                <a:latin typeface="Calibri"/>
                <a:ea typeface="Calibri"/>
                <a:cs typeface="Calibri"/>
                <a:sym typeface="Calibri"/>
              </a:rPr>
              <a:t>from </a:t>
            </a:r>
            <a:r>
              <a:rPr lang="en-IE" sz="1800" b="1" i="1"/>
              <a:t>[FROM </a:t>
            </a:r>
            <a:r>
              <a:rPr lang="en-IE" sz="1800" b="1" i="1" u="none" strike="noStrike" cap="none">
                <a:solidFill>
                  <a:srgbClr val="3F3F3F"/>
                </a:solidFill>
              </a:rPr>
              <a:t>2013] </a:t>
            </a:r>
            <a:r>
              <a:rPr lang="en-IE" sz="1800" b="0" i="1" u="none" strike="noStrike" cap="none">
                <a:solidFill>
                  <a:srgbClr val="3F3F3F"/>
                </a:solidFill>
                <a:latin typeface="Calibri"/>
                <a:ea typeface="Calibri"/>
                <a:cs typeface="Calibri"/>
                <a:sym typeface="Calibri"/>
              </a:rPr>
              <a:t>to </a:t>
            </a:r>
            <a:r>
              <a:rPr lang="en-IE" sz="1800" b="1" i="1"/>
              <a:t>[TO </a:t>
            </a:r>
            <a:r>
              <a:rPr lang="en-IE" sz="1800" b="1" i="1" u="none" strike="noStrike" cap="none">
                <a:solidFill>
                  <a:srgbClr val="3F3F3F"/>
                </a:solidFill>
              </a:rPr>
              <a:t>2017]</a:t>
            </a:r>
            <a:r>
              <a:rPr lang="en-IE" sz="1800" b="0" i="1" u="none" strike="noStrike" cap="none">
                <a:solidFill>
                  <a:srgbClr val="3F3F3F"/>
                </a:solidFill>
                <a:latin typeface="Calibri"/>
                <a:ea typeface="Calibri"/>
                <a:cs typeface="Calibri"/>
                <a:sym typeface="Calibri"/>
              </a:rPr>
              <a:t>.</a:t>
            </a:r>
            <a:endParaRPr sz="1800"/>
          </a:p>
          <a:p>
            <a:pPr marL="965200" marR="0" lvl="1" indent="0" algn="l" rtl="0">
              <a:lnSpc>
                <a:spcPct val="150000"/>
              </a:lnSpc>
              <a:spcBef>
                <a:spcPts val="1000"/>
              </a:spcBef>
              <a:spcAft>
                <a:spcPts val="0"/>
              </a:spcAft>
              <a:buClr>
                <a:srgbClr val="3F3F3F"/>
              </a:buClr>
              <a:buSzPts val="2400"/>
              <a:buFont typeface="Arial"/>
              <a:buNone/>
            </a:pPr>
            <a:r>
              <a:rPr lang="en-IE" sz="1800" b="1" u="none" strike="noStrike" cap="none">
                <a:solidFill>
                  <a:srgbClr val="3F3F3F"/>
                </a:solidFill>
                <a:latin typeface="Calibri"/>
                <a:ea typeface="Calibri"/>
                <a:cs typeface="Calibri"/>
                <a:sym typeface="Calibri"/>
              </a:rPr>
              <a:t>Person-in-Position </a:t>
            </a:r>
            <a:r>
              <a:rPr lang="en-IE" sz="1800" u="none" strike="noStrike" cap="none">
                <a:solidFill>
                  <a:srgbClr val="3F3F3F"/>
                </a:solidFill>
              </a:rPr>
              <a:t>(John Kerry</a:t>
            </a:r>
            <a:r>
              <a:rPr lang="en-IE" sz="1800"/>
              <a:t>:</a:t>
            </a:r>
            <a:r>
              <a:rPr lang="en-IE" sz="1800" b="1"/>
              <a:t>PER</a:t>
            </a:r>
            <a:r>
              <a:rPr lang="en-IE" sz="1800" u="none" strike="noStrike" cap="none">
                <a:solidFill>
                  <a:srgbClr val="3F3F3F"/>
                </a:solidFill>
              </a:rPr>
              <a:t>, US Secretary of State</a:t>
            </a:r>
            <a:r>
              <a:rPr lang="en-IE" sz="1800"/>
              <a:t>:</a:t>
            </a:r>
            <a:r>
              <a:rPr lang="en-IE" sz="1800" b="1"/>
              <a:t>POS</a:t>
            </a:r>
            <a:r>
              <a:rPr lang="en-IE" sz="1800" u="none" strike="noStrike" cap="none">
                <a:solidFill>
                  <a:srgbClr val="3F3F3F"/>
                </a:solidFill>
              </a:rPr>
              <a:t>, 2013</a:t>
            </a:r>
            <a:r>
              <a:rPr lang="en-IE" sz="1800"/>
              <a:t>:</a:t>
            </a:r>
            <a:r>
              <a:rPr lang="en-IE" sz="1800" b="1"/>
              <a:t>FROM</a:t>
            </a:r>
            <a:r>
              <a:rPr lang="en-IE" sz="1800" u="none" strike="noStrike" cap="none">
                <a:solidFill>
                  <a:srgbClr val="3F3F3F"/>
                </a:solidFill>
              </a:rPr>
              <a:t>, 2017</a:t>
            </a:r>
            <a:r>
              <a:rPr lang="en-IE" sz="1800"/>
              <a:t>:</a:t>
            </a:r>
            <a:r>
              <a:rPr lang="en-IE" sz="1800" b="1"/>
              <a:t>TO</a:t>
            </a:r>
            <a:r>
              <a:rPr lang="en-IE" sz="1800" u="none" strike="noStrike" cap="none">
                <a:solidFill>
                  <a:srgbClr val="3F3F3F"/>
                </a:solidFill>
              </a:rPr>
              <a:t>)</a:t>
            </a:r>
            <a:endParaRPr sz="1800"/>
          </a:p>
          <a:p>
            <a:pPr marL="0" marR="0" lvl="0" indent="0" algn="l" rtl="0">
              <a:lnSpc>
                <a:spcPct val="100000"/>
              </a:lnSpc>
              <a:spcBef>
                <a:spcPts val="0"/>
              </a:spcBef>
              <a:spcAft>
                <a:spcPts val="0"/>
              </a:spcAft>
              <a:buNone/>
            </a:pPr>
            <a:r>
              <a:rPr lang="en-IE" sz="1800" b="1" i="1"/>
              <a:t>[PER </a:t>
            </a:r>
            <a:r>
              <a:rPr lang="en-IE" sz="1800" b="1" i="1" u="none" strike="noStrike" cap="none">
                <a:solidFill>
                  <a:srgbClr val="3F3F3F"/>
                </a:solidFill>
                <a:latin typeface="Calibri"/>
                <a:ea typeface="Calibri"/>
                <a:cs typeface="Calibri"/>
                <a:sym typeface="Calibri"/>
              </a:rPr>
              <a:t>Barack Hussein Obama II</a:t>
            </a:r>
            <a:r>
              <a:rPr lang="en-IE" sz="1800" b="1" i="1"/>
              <a:t>]</a:t>
            </a:r>
            <a:r>
              <a:rPr lang="en-IE" sz="1800" b="0" i="1" u="none" strike="noStrike" cap="none">
                <a:solidFill>
                  <a:srgbClr val="3F3F3F"/>
                </a:solidFill>
                <a:latin typeface="Calibri"/>
                <a:ea typeface="Calibri"/>
                <a:cs typeface="Calibri"/>
                <a:sym typeface="Calibri"/>
              </a:rPr>
              <a:t> (born August 4, 1961) is an American politician who served as the </a:t>
            </a:r>
            <a:r>
              <a:rPr lang="en-IE" sz="1800" b="1" i="1"/>
              <a:t>[POS </a:t>
            </a:r>
            <a:r>
              <a:rPr lang="en-IE" sz="1800" b="1" i="1" u="none" strike="noStrike" cap="none">
                <a:solidFill>
                  <a:srgbClr val="3F3F3F"/>
                </a:solidFill>
              </a:rPr>
              <a:t>44th President of the United States] </a:t>
            </a:r>
            <a:r>
              <a:rPr lang="en-IE" sz="1800" b="0" i="1" u="none" strike="noStrike" cap="none">
                <a:solidFill>
                  <a:srgbClr val="3F3F3F"/>
                </a:solidFill>
                <a:latin typeface="Calibri"/>
                <a:ea typeface="Calibri"/>
                <a:cs typeface="Calibri"/>
                <a:sym typeface="Calibri"/>
              </a:rPr>
              <a:t>from </a:t>
            </a:r>
            <a:r>
              <a:rPr lang="en-IE" sz="1800" b="1" i="1"/>
              <a:t>[FROM </a:t>
            </a:r>
            <a:r>
              <a:rPr lang="en-IE" sz="1800" b="1" i="1" u="none" strike="noStrike" cap="none">
                <a:solidFill>
                  <a:srgbClr val="3F3F3F"/>
                </a:solidFill>
              </a:rPr>
              <a:t>January 20, 2009]</a:t>
            </a:r>
            <a:r>
              <a:rPr lang="en-IE" sz="1800" b="0" i="1" u="none" strike="noStrike" cap="none">
                <a:solidFill>
                  <a:srgbClr val="3F3F3F"/>
                </a:solidFill>
                <a:latin typeface="Calibri"/>
                <a:ea typeface="Calibri"/>
                <a:cs typeface="Calibri"/>
                <a:sym typeface="Calibri"/>
              </a:rPr>
              <a:t>, to </a:t>
            </a:r>
            <a:r>
              <a:rPr lang="en-IE" sz="1800" b="1" i="1"/>
              <a:t>[TO </a:t>
            </a:r>
            <a:r>
              <a:rPr lang="en-IE" sz="1800" b="1" i="1" u="none" strike="noStrike" cap="none">
                <a:solidFill>
                  <a:srgbClr val="3F3F3F"/>
                </a:solidFill>
              </a:rPr>
              <a:t>January 20, 2017]</a:t>
            </a:r>
            <a:r>
              <a:rPr lang="en-IE" sz="1800" b="0" i="1" u="none" strike="noStrike" cap="none">
                <a:solidFill>
                  <a:srgbClr val="3F3F3F"/>
                </a:solidFill>
                <a:latin typeface="Calibri"/>
                <a:ea typeface="Calibri"/>
                <a:cs typeface="Calibri"/>
                <a:sym typeface="Calibri"/>
              </a:rPr>
              <a:t>. </a:t>
            </a:r>
            <a:endParaRPr sz="1800"/>
          </a:p>
          <a:p>
            <a:pPr marL="965200" marR="0" lvl="1" indent="0" algn="l" rtl="0">
              <a:lnSpc>
                <a:spcPct val="150000"/>
              </a:lnSpc>
              <a:spcBef>
                <a:spcPts val="600"/>
              </a:spcBef>
              <a:spcAft>
                <a:spcPts val="0"/>
              </a:spcAft>
              <a:buClr>
                <a:srgbClr val="3F3F3F"/>
              </a:buClr>
              <a:buSzPts val="2400"/>
              <a:buFont typeface="Arial"/>
              <a:buNone/>
            </a:pPr>
            <a:r>
              <a:rPr lang="en-IE" sz="1800" b="1" u="none" strike="noStrike" cap="none">
                <a:solidFill>
                  <a:srgbClr val="3F3F3F"/>
                </a:solidFill>
                <a:latin typeface="Calibri"/>
                <a:ea typeface="Calibri"/>
                <a:cs typeface="Calibri"/>
                <a:sym typeface="Calibri"/>
              </a:rPr>
              <a:t>Person-in-Position </a:t>
            </a:r>
            <a:r>
              <a:rPr lang="en-IE" sz="1800" u="none" strike="noStrike" cap="none">
                <a:solidFill>
                  <a:srgbClr val="3F3F3F"/>
                </a:solidFill>
              </a:rPr>
              <a:t>(Barack Obama</a:t>
            </a:r>
            <a:r>
              <a:rPr lang="en-IE" sz="1800"/>
              <a:t>:</a:t>
            </a:r>
            <a:r>
              <a:rPr lang="en-IE" sz="1800" b="1"/>
              <a:t>PER</a:t>
            </a:r>
            <a:r>
              <a:rPr lang="en-IE" sz="1800" u="none" strike="noStrike" cap="none">
                <a:solidFill>
                  <a:srgbClr val="3F3F3F"/>
                </a:solidFill>
              </a:rPr>
              <a:t>, President of US</a:t>
            </a:r>
            <a:r>
              <a:rPr lang="en-IE" sz="1800"/>
              <a:t>:</a:t>
            </a:r>
            <a:r>
              <a:rPr lang="en-IE" sz="1800" b="1"/>
              <a:t>POS</a:t>
            </a:r>
            <a:r>
              <a:rPr lang="en-IE" sz="1800" u="none" strike="noStrike" cap="none">
                <a:solidFill>
                  <a:srgbClr val="3F3F3F"/>
                </a:solidFill>
              </a:rPr>
              <a:t>, 2009</a:t>
            </a:r>
            <a:r>
              <a:rPr lang="en-IE" sz="1800"/>
              <a:t>:</a:t>
            </a:r>
            <a:r>
              <a:rPr lang="en-IE" sz="1800" b="1"/>
              <a:t>FROM</a:t>
            </a:r>
            <a:r>
              <a:rPr lang="en-IE" sz="1800" u="none" strike="noStrike" cap="none">
                <a:solidFill>
                  <a:srgbClr val="3F3F3F"/>
                </a:solidFill>
              </a:rPr>
              <a:t>, 2017</a:t>
            </a:r>
            <a:r>
              <a:rPr lang="en-IE" sz="1800"/>
              <a:t>:</a:t>
            </a:r>
            <a:r>
              <a:rPr lang="en-IE" sz="1800" b="1"/>
              <a:t>TO</a:t>
            </a:r>
            <a:r>
              <a:rPr lang="en-IE" sz="1800" u="none" strike="noStrike" cap="none">
                <a:solidFill>
                  <a:srgbClr val="3F3F3F"/>
                </a:solidFill>
              </a:rPr>
              <a:t>)</a:t>
            </a:r>
            <a:endParaRPr sz="1800"/>
          </a:p>
          <a:p>
            <a:pPr marL="508000" marR="0" lvl="1" indent="0" algn="l" rtl="0">
              <a:lnSpc>
                <a:spcPct val="100000"/>
              </a:lnSpc>
              <a:spcBef>
                <a:spcPts val="1800"/>
              </a:spcBef>
              <a:spcAft>
                <a:spcPts val="0"/>
              </a:spcAft>
              <a:buClr>
                <a:srgbClr val="3F3F3F"/>
              </a:buClr>
              <a:buSzPts val="2400"/>
              <a:buFont typeface="Arial"/>
              <a:buNone/>
            </a:pPr>
            <a:endParaRPr sz="1800" b="1" i="0" u="none" strike="noStrike" cap="none">
              <a:solidFill>
                <a:srgbClr val="3F3F3F"/>
              </a:solidFill>
              <a:latin typeface="Calibri"/>
              <a:ea typeface="Calibri"/>
              <a:cs typeface="Calibri"/>
              <a:sym typeface="Calibri"/>
            </a:endParaRPr>
          </a:p>
          <a:p>
            <a:pPr marL="50800" marR="0" lvl="0" indent="0" algn="l" rtl="0">
              <a:lnSpc>
                <a:spcPct val="90000"/>
              </a:lnSpc>
              <a:spcBef>
                <a:spcPts val="1000"/>
              </a:spcBef>
              <a:spcAft>
                <a:spcPts val="0"/>
              </a:spcAft>
              <a:buClr>
                <a:srgbClr val="3F3F3F"/>
              </a:buClr>
              <a:buSzPts val="2800"/>
              <a:buFont typeface="Arial"/>
              <a:buNone/>
            </a:pPr>
            <a:endParaRPr sz="2000" b="1" i="0" u="none" strike="noStrike" cap="none">
              <a:solidFill>
                <a:srgbClr val="3F3F3F"/>
              </a:solidFill>
              <a:latin typeface="Calibri"/>
              <a:ea typeface="Calibri"/>
              <a:cs typeface="Calibri"/>
              <a:sym typeface="Calibri"/>
            </a:endParaRPr>
          </a:p>
        </p:txBody>
      </p:sp>
      <p:pic>
        <p:nvPicPr>
          <p:cNvPr id="889" name="Google Shape;889;p87"/>
          <p:cNvPicPr preferRelativeResize="0"/>
          <p:nvPr/>
        </p:nvPicPr>
        <p:blipFill rotWithShape="1">
          <a:blip r:embed="rId3">
            <a:alphaModFix/>
          </a:blip>
          <a:srcRect t="-400" r="50913" b="399"/>
          <a:stretch/>
        </p:blipFill>
        <p:spPr>
          <a:xfrm>
            <a:off x="1278124" y="3043452"/>
            <a:ext cx="405974" cy="385549"/>
          </a:xfrm>
          <a:prstGeom prst="rect">
            <a:avLst/>
          </a:prstGeom>
          <a:noFill/>
          <a:ln>
            <a:noFill/>
          </a:ln>
        </p:spPr>
      </p:pic>
      <p:pic>
        <p:nvPicPr>
          <p:cNvPr id="890" name="Google Shape;890;p87"/>
          <p:cNvPicPr preferRelativeResize="0"/>
          <p:nvPr/>
        </p:nvPicPr>
        <p:blipFill rotWithShape="1">
          <a:blip r:embed="rId3">
            <a:alphaModFix/>
          </a:blip>
          <a:srcRect t="-400" r="50913" b="399"/>
          <a:stretch/>
        </p:blipFill>
        <p:spPr>
          <a:xfrm>
            <a:off x="1278124" y="4110252"/>
            <a:ext cx="405974" cy="385549"/>
          </a:xfrm>
          <a:prstGeom prst="rect">
            <a:avLst/>
          </a:prstGeom>
          <a:noFill/>
          <a:ln>
            <a:noFill/>
          </a:ln>
        </p:spPr>
      </p:pic>
      <p:pic>
        <p:nvPicPr>
          <p:cNvPr id="891" name="Google Shape;891;p87"/>
          <p:cNvPicPr preferRelativeResize="0"/>
          <p:nvPr/>
        </p:nvPicPr>
        <p:blipFill rotWithShape="1">
          <a:blip r:embed="rId3">
            <a:alphaModFix/>
          </a:blip>
          <a:srcRect t="-400" r="50913" b="399"/>
          <a:stretch/>
        </p:blipFill>
        <p:spPr>
          <a:xfrm>
            <a:off x="1278124" y="5177052"/>
            <a:ext cx="405974" cy="385549"/>
          </a:xfrm>
          <a:prstGeom prst="rect">
            <a:avLst/>
          </a:prstGeom>
          <a:noFill/>
          <a:ln>
            <a:noFill/>
          </a:ln>
        </p:spPr>
      </p:pic>
    </p:spTree>
    <p:extLst>
      <p:ext uri="{BB962C8B-B14F-4D97-AF65-F5344CB8AC3E}">
        <p14:creationId xmlns:p14="http://schemas.microsoft.com/office/powerpoint/2010/main" val="31652537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pic>
        <p:nvPicPr>
          <p:cNvPr id="896" name="Google Shape;896;p88"/>
          <p:cNvPicPr preferRelativeResize="0"/>
          <p:nvPr/>
        </p:nvPicPr>
        <p:blipFill rotWithShape="1">
          <a:blip r:embed="rId3">
            <a:alphaModFix/>
          </a:blip>
          <a:srcRect l="15151" t="12200" r="26753" b="75346"/>
          <a:stretch/>
        </p:blipFill>
        <p:spPr>
          <a:xfrm>
            <a:off x="551382" y="4365104"/>
            <a:ext cx="8424936" cy="1015762"/>
          </a:xfrm>
          <a:prstGeom prst="rect">
            <a:avLst/>
          </a:prstGeom>
          <a:noFill/>
          <a:ln>
            <a:noFill/>
          </a:ln>
        </p:spPr>
      </p:pic>
      <p:pic>
        <p:nvPicPr>
          <p:cNvPr id="897" name="Google Shape;897;p88"/>
          <p:cNvPicPr preferRelativeResize="0"/>
          <p:nvPr/>
        </p:nvPicPr>
        <p:blipFill rotWithShape="1">
          <a:blip r:embed="rId3">
            <a:alphaModFix/>
          </a:blip>
          <a:srcRect l="74797" t="12199" r="2748" b="6952"/>
          <a:stretch/>
        </p:blipFill>
        <p:spPr>
          <a:xfrm>
            <a:off x="9192344" y="977058"/>
            <a:ext cx="2881454" cy="5836317"/>
          </a:xfrm>
          <a:prstGeom prst="rect">
            <a:avLst/>
          </a:prstGeom>
          <a:noFill/>
          <a:ln>
            <a:noFill/>
          </a:ln>
        </p:spPr>
      </p:pic>
      <p:sp>
        <p:nvSpPr>
          <p:cNvPr id="898" name="Google Shape;898;p88"/>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75114A"/>
              </a:buClr>
              <a:buSzPts val="4400"/>
              <a:buFont typeface="Calibri"/>
              <a:buNone/>
            </a:pPr>
            <a:r>
              <a:rPr lang="en-IE"/>
              <a:t>Distant Supervision</a:t>
            </a:r>
            <a:endParaRPr/>
          </a:p>
        </p:txBody>
      </p:sp>
      <p:sp>
        <p:nvSpPr>
          <p:cNvPr id="899" name="Google Shape;899;p88"/>
          <p:cNvSpPr/>
          <p:nvPr/>
        </p:nvSpPr>
        <p:spPr>
          <a:xfrm>
            <a:off x="9336360" y="5880942"/>
            <a:ext cx="2664300" cy="892800"/>
          </a:xfrm>
          <a:prstGeom prst="roundRect">
            <a:avLst>
              <a:gd name="adj" fmla="val 16667"/>
            </a:avLst>
          </a:prstGeom>
          <a:no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00" name="Google Shape;900;p88"/>
          <p:cNvSpPr/>
          <p:nvPr/>
        </p:nvSpPr>
        <p:spPr>
          <a:xfrm>
            <a:off x="551383" y="4365104"/>
            <a:ext cx="8442900" cy="504000"/>
          </a:xfrm>
          <a:prstGeom prst="roundRect">
            <a:avLst>
              <a:gd name="adj" fmla="val 16667"/>
            </a:avLst>
          </a:prstGeom>
          <a:no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01" name="Google Shape;901;p88"/>
          <p:cNvSpPr/>
          <p:nvPr/>
        </p:nvSpPr>
        <p:spPr>
          <a:xfrm>
            <a:off x="9300922" y="4170685"/>
            <a:ext cx="2664300" cy="279300"/>
          </a:xfrm>
          <a:prstGeom prst="roundRect">
            <a:avLst>
              <a:gd name="adj" fmla="val 16667"/>
            </a:avLst>
          </a:prstGeom>
          <a:no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02" name="Google Shape;902;p88"/>
          <p:cNvSpPr txBox="1">
            <a:spLocks noGrp="1"/>
          </p:cNvSpPr>
          <p:nvPr>
            <p:ph type="body" idx="1"/>
          </p:nvPr>
        </p:nvSpPr>
        <p:spPr>
          <a:xfrm>
            <a:off x="838200" y="1609601"/>
            <a:ext cx="10515600" cy="40515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3F3F3F"/>
              </a:buClr>
              <a:buSzPts val="2800"/>
              <a:buFont typeface="Arial"/>
              <a:buNone/>
            </a:pPr>
            <a:r>
              <a:rPr lang="en-IE" sz="2400" b="1" u="none" strike="noStrike" cap="none">
                <a:solidFill>
                  <a:srgbClr val="3F3F3F"/>
                </a:solidFill>
              </a:rPr>
              <a:t>Negative instances</a:t>
            </a:r>
            <a:r>
              <a:rPr lang="en-IE" sz="2400" u="none" strike="noStrike" cap="none">
                <a:solidFill>
                  <a:srgbClr val="3F3F3F"/>
                </a:solidFill>
              </a:rPr>
              <a:t> for relation</a:t>
            </a:r>
            <a:r>
              <a:rPr lang="en-IE" sz="2400"/>
              <a:t> </a:t>
            </a:r>
            <a:r>
              <a:rPr lang="en-IE" sz="2400" b="1" u="none" strike="noStrike" cap="none">
                <a:solidFill>
                  <a:srgbClr val="3F3F3F"/>
                </a:solidFill>
              </a:rPr>
              <a:t>Person-in-Position</a:t>
            </a:r>
            <a:endParaRPr sz="2000" b="1"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12220616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0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8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75114A"/>
              </a:buClr>
              <a:buSzPts val="4400"/>
              <a:buFont typeface="Calibri"/>
              <a:buNone/>
            </a:pPr>
            <a:r>
              <a:rPr lang="en-IE"/>
              <a:t>Distant Supervision</a:t>
            </a:r>
            <a:endParaRPr/>
          </a:p>
        </p:txBody>
      </p:sp>
      <p:sp>
        <p:nvSpPr>
          <p:cNvPr id="908" name="Google Shape;908;p89"/>
          <p:cNvSpPr txBox="1">
            <a:spLocks noGrp="1"/>
          </p:cNvSpPr>
          <p:nvPr>
            <p:ph type="body" idx="1"/>
          </p:nvPr>
        </p:nvSpPr>
        <p:spPr>
          <a:xfrm>
            <a:off x="838200" y="1609601"/>
            <a:ext cx="10515600" cy="40515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3F3F3F"/>
              </a:buClr>
              <a:buSzPts val="2800"/>
              <a:buFont typeface="Arial"/>
              <a:buNone/>
            </a:pPr>
            <a:r>
              <a:rPr lang="en-IE" sz="2400" b="1" u="none" strike="noStrike" cap="none">
                <a:solidFill>
                  <a:srgbClr val="3F3F3F"/>
                </a:solidFill>
              </a:rPr>
              <a:t>Negative instance</a:t>
            </a:r>
            <a:r>
              <a:rPr lang="en-IE" sz="2400" u="none" strike="noStrike" cap="none">
                <a:solidFill>
                  <a:srgbClr val="3F3F3F"/>
                </a:solidFill>
              </a:rPr>
              <a:t> for relation </a:t>
            </a:r>
            <a:r>
              <a:rPr lang="en-IE" sz="2400" b="1" u="none" strike="noStrike" cap="none">
                <a:solidFill>
                  <a:srgbClr val="3F3F3F"/>
                </a:solidFill>
              </a:rPr>
              <a:t>Person-in-Position(</a:t>
            </a:r>
            <a:r>
              <a:rPr lang="en-IE" sz="2400" b="1"/>
              <a:t>PER</a:t>
            </a:r>
            <a:r>
              <a:rPr lang="en-IE" sz="2400" b="1" u="none" strike="noStrike" cap="none">
                <a:solidFill>
                  <a:srgbClr val="3F3F3F"/>
                </a:solidFill>
              </a:rPr>
              <a:t>,</a:t>
            </a:r>
            <a:r>
              <a:rPr lang="en-IE" sz="2400" b="1"/>
              <a:t>POS</a:t>
            </a:r>
            <a:r>
              <a:rPr lang="en-IE" sz="2400" b="1" u="none" strike="noStrike" cap="none">
                <a:solidFill>
                  <a:srgbClr val="3F3F3F"/>
                </a:solidFill>
              </a:rPr>
              <a:t>,</a:t>
            </a:r>
            <a:r>
              <a:rPr lang="en-IE" sz="2400" b="1"/>
              <a:t>FROM</a:t>
            </a:r>
            <a:r>
              <a:rPr lang="en-IE" sz="2400" b="1" u="none" strike="noStrike" cap="none">
                <a:solidFill>
                  <a:srgbClr val="3F3F3F"/>
                </a:solidFill>
              </a:rPr>
              <a:t>,</a:t>
            </a:r>
            <a:r>
              <a:rPr lang="en-IE" sz="2400" b="1"/>
              <a:t>TO</a:t>
            </a:r>
            <a:r>
              <a:rPr lang="en-IE" sz="2400" b="1" u="none" strike="noStrike" cap="none">
                <a:solidFill>
                  <a:srgbClr val="3F3F3F"/>
                </a:solidFill>
              </a:rPr>
              <a:t>)</a:t>
            </a:r>
            <a:endParaRPr sz="2400" b="1"/>
          </a:p>
          <a:p>
            <a:pPr marL="0" marR="0" lvl="1" indent="0" algn="l" rtl="0">
              <a:lnSpc>
                <a:spcPct val="100000"/>
              </a:lnSpc>
              <a:spcBef>
                <a:spcPts val="1200"/>
              </a:spcBef>
              <a:spcAft>
                <a:spcPts val="0"/>
              </a:spcAft>
              <a:buClr>
                <a:srgbClr val="3F3F3F"/>
              </a:buClr>
              <a:buSzPts val="2400"/>
              <a:buFont typeface="Arial"/>
              <a:buNone/>
            </a:pPr>
            <a:r>
              <a:rPr lang="en-IE" sz="2000" b="1" i="1"/>
              <a:t>[PER </a:t>
            </a:r>
            <a:r>
              <a:rPr lang="en-IE" sz="2000" b="1" i="1" u="none" strike="noStrike" cap="none">
                <a:solidFill>
                  <a:srgbClr val="3F3F3F"/>
                </a:solidFill>
              </a:rPr>
              <a:t>Miles Dewey Davis III]</a:t>
            </a:r>
            <a:r>
              <a:rPr lang="en-IE" sz="2000" b="0" i="1" u="none" strike="noStrike" cap="none">
                <a:solidFill>
                  <a:srgbClr val="3F3F3F"/>
                </a:solidFill>
                <a:latin typeface="Calibri"/>
                <a:ea typeface="Calibri"/>
                <a:cs typeface="Calibri"/>
                <a:sym typeface="Calibri"/>
              </a:rPr>
              <a:t> (</a:t>
            </a:r>
            <a:r>
              <a:rPr lang="en-IE" sz="2000" b="1" i="1" u="none" strike="noStrike" cap="none">
                <a:solidFill>
                  <a:srgbClr val="3F3F3F"/>
                </a:solidFill>
              </a:rPr>
              <a:t>[FROM May 26, 1926]</a:t>
            </a:r>
            <a:r>
              <a:rPr lang="en-IE" sz="2000" b="0" i="1" u="none" strike="noStrike" cap="none">
                <a:solidFill>
                  <a:srgbClr val="3F3F3F"/>
                </a:solidFill>
                <a:latin typeface="Calibri"/>
                <a:ea typeface="Calibri"/>
                <a:cs typeface="Calibri"/>
                <a:sym typeface="Calibri"/>
              </a:rPr>
              <a:t> – </a:t>
            </a:r>
            <a:r>
              <a:rPr lang="en-IE" sz="2000" b="1" i="1" u="none" strike="noStrike" cap="none">
                <a:solidFill>
                  <a:srgbClr val="3F3F3F"/>
                </a:solidFill>
              </a:rPr>
              <a:t>[TO September 28, 1991]</a:t>
            </a:r>
            <a:r>
              <a:rPr lang="en-IE" sz="2000" b="0" i="1" u="none" strike="noStrike" cap="none">
                <a:solidFill>
                  <a:srgbClr val="3F3F3F"/>
                </a:solidFill>
                <a:latin typeface="Calibri"/>
                <a:ea typeface="Calibri"/>
                <a:cs typeface="Calibri"/>
                <a:sym typeface="Calibri"/>
              </a:rPr>
              <a:t>) was an America</a:t>
            </a:r>
            <a:r>
              <a:rPr lang="en-IE" sz="2000" i="1" u="none" strike="noStrike" cap="none">
                <a:solidFill>
                  <a:srgbClr val="3F3F3F"/>
                </a:solidFill>
              </a:rPr>
              <a:t>n jazz trumpeter,</a:t>
            </a:r>
            <a:r>
              <a:rPr lang="en-IE" sz="2000" b="0" i="1" u="none" strike="noStrike" cap="none">
                <a:solidFill>
                  <a:srgbClr val="3F3F3F"/>
                </a:solidFill>
                <a:latin typeface="Calibri"/>
                <a:ea typeface="Calibri"/>
                <a:cs typeface="Calibri"/>
                <a:sym typeface="Calibri"/>
              </a:rPr>
              <a:t> </a:t>
            </a:r>
            <a:r>
              <a:rPr lang="en-IE" sz="2000" b="1" i="1" u="none" strike="noStrike" cap="none">
                <a:solidFill>
                  <a:srgbClr val="3F3F3F"/>
                </a:solidFill>
              </a:rPr>
              <a:t>[PO</a:t>
            </a:r>
            <a:r>
              <a:rPr lang="en-IE" sz="2000" b="1" i="1"/>
              <a:t>S </a:t>
            </a:r>
            <a:r>
              <a:rPr lang="en-IE" sz="2000" b="1" i="1" u="none" strike="noStrike" cap="none">
                <a:solidFill>
                  <a:srgbClr val="3F3F3F"/>
                </a:solidFill>
              </a:rPr>
              <a:t>bandleader]</a:t>
            </a:r>
            <a:r>
              <a:rPr lang="en-IE" sz="2000" b="0" i="1" u="none" strike="noStrike" cap="none">
                <a:solidFill>
                  <a:srgbClr val="3F3F3F"/>
                </a:solidFill>
                <a:latin typeface="Calibri"/>
                <a:ea typeface="Calibri"/>
                <a:cs typeface="Calibri"/>
                <a:sym typeface="Calibri"/>
              </a:rPr>
              <a:t>, and composer. </a:t>
            </a:r>
            <a:endParaRPr/>
          </a:p>
          <a:p>
            <a:pPr marL="914400" lvl="1" indent="0" algn="l" rtl="0">
              <a:lnSpc>
                <a:spcPct val="150000"/>
              </a:lnSpc>
              <a:spcBef>
                <a:spcPts val="1000"/>
              </a:spcBef>
              <a:spcAft>
                <a:spcPts val="0"/>
              </a:spcAft>
              <a:buClr>
                <a:srgbClr val="3F3F3F"/>
              </a:buClr>
              <a:buSzPts val="2400"/>
              <a:buFont typeface="Arial"/>
              <a:buNone/>
            </a:pPr>
            <a:r>
              <a:rPr lang="en-IE" sz="1800" b="1"/>
              <a:t>Person-in-Position </a:t>
            </a:r>
            <a:r>
              <a:rPr lang="en-IE" sz="1800"/>
              <a:t>(Miles Dewey Davis III:</a:t>
            </a:r>
            <a:r>
              <a:rPr lang="en-IE" sz="1800" b="1"/>
              <a:t>PER</a:t>
            </a:r>
            <a:r>
              <a:rPr lang="en-IE" sz="1800"/>
              <a:t>, bandleader:</a:t>
            </a:r>
            <a:r>
              <a:rPr lang="en-IE" sz="1800" b="1"/>
              <a:t>POS</a:t>
            </a:r>
            <a:r>
              <a:rPr lang="en-IE" sz="1800"/>
              <a:t>, 1926:</a:t>
            </a:r>
            <a:r>
              <a:rPr lang="en-IE" sz="1800" b="1"/>
              <a:t>FROM</a:t>
            </a:r>
            <a:r>
              <a:rPr lang="en-IE" sz="1800"/>
              <a:t>, 1991:</a:t>
            </a:r>
            <a:r>
              <a:rPr lang="en-IE" sz="1800" b="1"/>
              <a:t>TO</a:t>
            </a:r>
            <a:r>
              <a:rPr lang="en-IE" sz="1800"/>
              <a:t>)</a:t>
            </a:r>
            <a:endParaRPr sz="1800"/>
          </a:p>
          <a:p>
            <a:pPr marL="0" marR="0" lvl="1" indent="0" algn="l" rtl="0">
              <a:lnSpc>
                <a:spcPct val="100000"/>
              </a:lnSpc>
              <a:spcBef>
                <a:spcPts val="600"/>
              </a:spcBef>
              <a:spcAft>
                <a:spcPts val="0"/>
              </a:spcAft>
              <a:buClr>
                <a:srgbClr val="3F3F3F"/>
              </a:buClr>
              <a:buSzPts val="2400"/>
              <a:buFont typeface="Arial"/>
              <a:buNone/>
            </a:pPr>
            <a:endParaRPr sz="2000"/>
          </a:p>
          <a:p>
            <a:pPr marL="50800" marR="0" lvl="0" indent="0" algn="l" rtl="0">
              <a:lnSpc>
                <a:spcPct val="90000"/>
              </a:lnSpc>
              <a:spcBef>
                <a:spcPts val="1000"/>
              </a:spcBef>
              <a:spcAft>
                <a:spcPts val="0"/>
              </a:spcAft>
              <a:buClr>
                <a:srgbClr val="3F3F3F"/>
              </a:buClr>
              <a:buSzPts val="2800"/>
              <a:buFont typeface="Arial"/>
              <a:buNone/>
            </a:pPr>
            <a:endParaRPr sz="2000" b="1" i="0" u="none" strike="noStrike" cap="none">
              <a:solidFill>
                <a:srgbClr val="3F3F3F"/>
              </a:solidFill>
              <a:latin typeface="Calibri"/>
              <a:ea typeface="Calibri"/>
              <a:cs typeface="Calibri"/>
              <a:sym typeface="Calibri"/>
            </a:endParaRPr>
          </a:p>
        </p:txBody>
      </p:sp>
      <p:pic>
        <p:nvPicPr>
          <p:cNvPr id="909" name="Google Shape;909;p89"/>
          <p:cNvPicPr preferRelativeResize="0"/>
          <p:nvPr/>
        </p:nvPicPr>
        <p:blipFill rotWithShape="1">
          <a:blip r:embed="rId3">
            <a:alphaModFix/>
          </a:blip>
          <a:srcRect l="50913"/>
          <a:stretch/>
        </p:blipFill>
        <p:spPr>
          <a:xfrm>
            <a:off x="1267796" y="2879847"/>
            <a:ext cx="383526" cy="364226"/>
          </a:xfrm>
          <a:prstGeom prst="rect">
            <a:avLst/>
          </a:prstGeom>
          <a:noFill/>
          <a:ln>
            <a:noFill/>
          </a:ln>
        </p:spPr>
      </p:pic>
    </p:spTree>
    <p:extLst>
      <p:ext uri="{BB962C8B-B14F-4D97-AF65-F5344CB8AC3E}">
        <p14:creationId xmlns:p14="http://schemas.microsoft.com/office/powerpoint/2010/main" val="35588162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3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Overview</a:t>
            </a:r>
            <a:endParaRPr/>
          </a:p>
        </p:txBody>
      </p:sp>
      <p:sp>
        <p:nvSpPr>
          <p:cNvPr id="485" name="Google Shape;485;p31"/>
          <p:cNvSpPr txBox="1">
            <a:spLocks noGrp="1"/>
          </p:cNvSpPr>
          <p:nvPr>
            <p:ph type="body" idx="1"/>
          </p:nvPr>
        </p:nvSpPr>
        <p:spPr>
          <a:xfrm>
            <a:off x="838200" y="1825625"/>
            <a:ext cx="10515600" cy="38131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000"/>
              </a:spcBef>
              <a:spcAft>
                <a:spcPts val="0"/>
              </a:spcAft>
              <a:buClr>
                <a:srgbClr val="3F3F3F"/>
              </a:buClr>
              <a:buSzPts val="2800"/>
              <a:buFont typeface="Arial"/>
              <a:buNone/>
            </a:pPr>
            <a:r>
              <a:rPr lang="en-IE" sz="2400" b="1"/>
              <a:t>Organizational issues</a:t>
            </a:r>
            <a:endParaRPr sz="2400" b="1"/>
          </a:p>
          <a:p>
            <a:pPr marL="0" lvl="0" indent="0" algn="l" rtl="0">
              <a:lnSpc>
                <a:spcPct val="100000"/>
              </a:lnSpc>
              <a:spcBef>
                <a:spcPts val="1000"/>
              </a:spcBef>
              <a:spcAft>
                <a:spcPts val="0"/>
              </a:spcAft>
              <a:buClr>
                <a:srgbClr val="3F3F3F"/>
              </a:buClr>
              <a:buSzPts val="2800"/>
              <a:buFont typeface="Arial"/>
              <a:buNone/>
            </a:pPr>
            <a:r>
              <a:rPr lang="en-IE" sz="2400"/>
              <a:t>Why NLP</a:t>
            </a:r>
            <a:endParaRPr sz="2400"/>
          </a:p>
          <a:p>
            <a:pPr marL="0" lvl="0" indent="0" algn="l" rtl="0">
              <a:lnSpc>
                <a:spcPct val="100000"/>
              </a:lnSpc>
              <a:spcBef>
                <a:spcPts val="1000"/>
              </a:spcBef>
              <a:spcAft>
                <a:spcPts val="0"/>
              </a:spcAft>
              <a:buClr>
                <a:srgbClr val="3F3F3F"/>
              </a:buClr>
              <a:buSzPts val="2800"/>
              <a:buFont typeface="Arial"/>
              <a:buNone/>
            </a:pPr>
            <a:r>
              <a:rPr lang="en-IE" sz="2400"/>
              <a:t>Human language</a:t>
            </a:r>
            <a:endParaRPr sz="2400"/>
          </a:p>
          <a:p>
            <a:pPr marL="0" lvl="0" indent="0" algn="l" rtl="0">
              <a:lnSpc>
                <a:spcPct val="100000"/>
              </a:lnSpc>
              <a:spcBef>
                <a:spcPts val="1000"/>
              </a:spcBef>
              <a:spcAft>
                <a:spcPts val="0"/>
              </a:spcAft>
              <a:buClr>
                <a:srgbClr val="3F3F3F"/>
              </a:buClr>
              <a:buSzPts val="2800"/>
              <a:buFont typeface="Arial"/>
              <a:buNone/>
            </a:pPr>
            <a:r>
              <a:rPr lang="en-IE" sz="2400"/>
              <a:t>Some core notions in NLP</a:t>
            </a:r>
            <a:endParaRPr sz="2400"/>
          </a:p>
          <a:p>
            <a:pPr marL="0" lvl="0" indent="0" algn="l" rtl="0">
              <a:lnSpc>
                <a:spcPct val="100000"/>
              </a:lnSpc>
              <a:spcBef>
                <a:spcPts val="1000"/>
              </a:spcBef>
              <a:spcAft>
                <a:spcPts val="0"/>
              </a:spcAft>
              <a:buClr>
                <a:srgbClr val="3F3F3F"/>
              </a:buClr>
              <a:buSzPts val="2800"/>
              <a:buFont typeface="Arial"/>
              <a:buNone/>
            </a:pPr>
            <a:r>
              <a:rPr lang="en-IE" sz="2400"/>
              <a:t>Architectures</a:t>
            </a:r>
            <a:endParaRPr sz="2400"/>
          </a:p>
          <a:p>
            <a:pPr marL="0" lvl="0" indent="0" algn="l" rtl="0">
              <a:lnSpc>
                <a:spcPct val="100000"/>
              </a:lnSpc>
              <a:spcBef>
                <a:spcPts val="1000"/>
              </a:spcBef>
              <a:spcAft>
                <a:spcPts val="0"/>
              </a:spcAft>
              <a:buClr>
                <a:srgbClr val="3F3F3F"/>
              </a:buClr>
              <a:buSzPts val="2800"/>
              <a:buFont typeface="Arial"/>
              <a:buNone/>
            </a:pPr>
            <a:r>
              <a:rPr lang="en-IE" sz="2400"/>
              <a:t>Applications</a:t>
            </a:r>
            <a:endParaRPr sz="2400"/>
          </a:p>
          <a:p>
            <a:pPr marL="0" lvl="0" indent="0" algn="l" rtl="0">
              <a:lnSpc>
                <a:spcPct val="100000"/>
              </a:lnSpc>
              <a:spcBef>
                <a:spcPts val="1000"/>
              </a:spcBef>
              <a:spcAft>
                <a:spcPts val="0"/>
              </a:spcAft>
              <a:buClr>
                <a:srgbClr val="3F3F3F"/>
              </a:buClr>
              <a:buSzPts val="2800"/>
              <a:buFont typeface="Arial"/>
              <a:buNone/>
            </a:pPr>
            <a:r>
              <a:rPr lang="en-IE" sz="2400"/>
              <a:t>Useful pointers</a:t>
            </a:r>
            <a:endParaRPr sz="2400" b="1"/>
          </a:p>
          <a:p>
            <a:pPr marL="0" marR="0" lvl="0" indent="0" algn="l" rtl="0">
              <a:lnSpc>
                <a:spcPct val="100000"/>
              </a:lnSpc>
              <a:spcBef>
                <a:spcPts val="1000"/>
              </a:spcBef>
              <a:spcAft>
                <a:spcPts val="0"/>
              </a:spcAft>
              <a:buClr>
                <a:srgbClr val="3F3F3F"/>
              </a:buClr>
              <a:buSzPts val="2800"/>
              <a:buFont typeface="Arial"/>
              <a:buNone/>
            </a:pPr>
            <a:endParaRPr sz="1860" b="0" i="0" u="none" strike="noStrike" cap="none">
              <a:solidFill>
                <a:srgbClr val="3F3F3F"/>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76"/>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NLP Applications - Transformation</a:t>
            </a:r>
            <a:endParaRPr/>
          </a:p>
        </p:txBody>
      </p:sp>
      <p:sp>
        <p:nvSpPr>
          <p:cNvPr id="796" name="Google Shape;796;p76"/>
          <p:cNvSpPr txBox="1">
            <a:spLocks noGrp="1"/>
          </p:cNvSpPr>
          <p:nvPr>
            <p:ph type="body" idx="1"/>
          </p:nvPr>
        </p:nvSpPr>
        <p:spPr>
          <a:xfrm>
            <a:off x="838200" y="1690825"/>
            <a:ext cx="10515600" cy="376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rgbClr val="3F3F3F"/>
              </a:buClr>
              <a:buSzPts val="2800"/>
              <a:buFont typeface="Arial"/>
              <a:buNone/>
            </a:pPr>
            <a:r>
              <a:rPr lang="en-IE" u="none" strike="noStrike" cap="none">
                <a:solidFill>
                  <a:srgbClr val="3F3F3F"/>
                </a:solidFill>
              </a:rPr>
              <a:t>NLP tasks</a:t>
            </a:r>
            <a:r>
              <a:rPr lang="en-IE"/>
              <a:t> based on </a:t>
            </a:r>
            <a:r>
              <a:rPr lang="en-IE" b="1"/>
              <a:t>transformation</a:t>
            </a:r>
            <a:r>
              <a:rPr lang="en-IE"/>
              <a:t>, e.g.</a:t>
            </a:r>
            <a:endParaRPr/>
          </a:p>
          <a:p>
            <a:pPr marL="457200" marR="0" lvl="0" indent="0" algn="l" rtl="0">
              <a:lnSpc>
                <a:spcPct val="100000"/>
              </a:lnSpc>
              <a:spcBef>
                <a:spcPts val="1000"/>
              </a:spcBef>
              <a:spcAft>
                <a:spcPts val="0"/>
              </a:spcAft>
              <a:buClr>
                <a:srgbClr val="3F3F3F"/>
              </a:buClr>
              <a:buSzPts val="2800"/>
              <a:buFont typeface="Arial"/>
              <a:buNone/>
            </a:pPr>
            <a:r>
              <a:rPr lang="en-IE" sz="2400"/>
              <a:t>Machine Translation</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90"/>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Unsupervised </a:t>
            </a:r>
            <a:r>
              <a:rPr lang="en-IE"/>
              <a:t>Relation Extraction - OpenIE</a:t>
            </a:r>
            <a:endParaRPr/>
          </a:p>
        </p:txBody>
      </p:sp>
      <p:pic>
        <p:nvPicPr>
          <p:cNvPr id="915" name="Google Shape;915;p90" descr="08_Information_Extraction_II(1).pdf - Adobe Acrobat Reader DC"/>
          <p:cNvPicPr preferRelativeResize="0"/>
          <p:nvPr/>
        </p:nvPicPr>
        <p:blipFill rotWithShape="1">
          <a:blip r:embed="rId3">
            <a:alphaModFix/>
          </a:blip>
          <a:srcRect l="17273" t="32581" r="35454" b="17300"/>
          <a:stretch/>
        </p:blipFill>
        <p:spPr>
          <a:xfrm>
            <a:off x="1847528" y="1196752"/>
            <a:ext cx="8280921" cy="4759131"/>
          </a:xfrm>
          <a:prstGeom prst="rect">
            <a:avLst/>
          </a:prstGeom>
          <a:noFill/>
          <a:ln>
            <a:noFill/>
          </a:ln>
        </p:spPr>
      </p:pic>
      <p:sp>
        <p:nvSpPr>
          <p:cNvPr id="916" name="Google Shape;916;p90"/>
          <p:cNvSpPr/>
          <p:nvPr/>
        </p:nvSpPr>
        <p:spPr>
          <a:xfrm>
            <a:off x="9271897" y="6165304"/>
            <a:ext cx="28008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IE" sz="1200" b="1" i="1" u="sng" strike="noStrike" cap="none">
                <a:solidFill>
                  <a:schemeClr val="hlink"/>
                </a:solidFill>
                <a:latin typeface="Arial"/>
                <a:ea typeface="Arial"/>
                <a:cs typeface="Arial"/>
                <a:sym typeface="Arial"/>
                <a:hlinkClick r:id="rId4"/>
              </a:rPr>
              <a:t>http://www.nltk.org/book/ch07.html</a:t>
            </a:r>
            <a:r>
              <a:rPr lang="en-IE" sz="1200" b="1" i="1"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7691126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91"/>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Corpus Data</a:t>
            </a:r>
            <a:endParaRPr/>
          </a:p>
        </p:txBody>
      </p:sp>
      <p:sp>
        <p:nvSpPr>
          <p:cNvPr id="922" name="Google Shape;922;p91"/>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F3F"/>
              </a:buClr>
              <a:buSzPts val="2800"/>
              <a:buFont typeface="Arial"/>
              <a:buNone/>
            </a:pPr>
            <a:r>
              <a:rPr lang="en-IE" sz="2400" b="0" i="1" u="none" strike="noStrike" cap="none">
                <a:solidFill>
                  <a:schemeClr val="dk1"/>
                </a:solidFill>
                <a:latin typeface="Calibri"/>
                <a:ea typeface="Calibri"/>
                <a:cs typeface="Calibri"/>
                <a:sym typeface="Calibri"/>
              </a:rPr>
              <a:t>John Smith is an expert in Java programming.</a:t>
            </a:r>
            <a:endParaRPr/>
          </a:p>
          <a:p>
            <a:pPr marL="0" marR="0" lvl="0" indent="0" algn="l" rtl="0">
              <a:lnSpc>
                <a:spcPct val="100000"/>
              </a:lnSpc>
              <a:spcBef>
                <a:spcPts val="600"/>
              </a:spcBef>
              <a:spcAft>
                <a:spcPts val="0"/>
              </a:spcAft>
              <a:buClr>
                <a:srgbClr val="3F3F3F"/>
              </a:buClr>
              <a:buSzPts val="2800"/>
              <a:buFont typeface="Arial"/>
              <a:buNone/>
            </a:pPr>
            <a:r>
              <a:rPr lang="en-IE" sz="2400" b="0" i="1" u="none" strike="noStrike" cap="none">
                <a:solidFill>
                  <a:schemeClr val="dk1"/>
                </a:solidFill>
                <a:latin typeface="Calibri"/>
                <a:ea typeface="Calibri"/>
                <a:cs typeface="Calibri"/>
                <a:sym typeface="Calibri"/>
              </a:rPr>
              <a:t>Bill Johnson knows Python.</a:t>
            </a:r>
            <a:endParaRPr/>
          </a:p>
          <a:p>
            <a:pPr marL="0" marR="0" lvl="0" indent="0" algn="l" rtl="0">
              <a:lnSpc>
                <a:spcPct val="100000"/>
              </a:lnSpc>
              <a:spcBef>
                <a:spcPts val="600"/>
              </a:spcBef>
              <a:spcAft>
                <a:spcPts val="0"/>
              </a:spcAft>
              <a:buClr>
                <a:srgbClr val="3F3F3F"/>
              </a:buClr>
              <a:buSzPts val="2800"/>
              <a:buFont typeface="Arial"/>
              <a:buNone/>
            </a:pPr>
            <a:r>
              <a:rPr lang="en-IE" sz="2400" b="0" i="1" u="none" strike="noStrike" cap="none">
                <a:solidFill>
                  <a:schemeClr val="dk1"/>
                </a:solidFill>
                <a:latin typeface="Calibri"/>
                <a:ea typeface="Calibri"/>
                <a:cs typeface="Calibri"/>
                <a:sym typeface="Calibri"/>
              </a:rPr>
              <a:t>Mary Jones has excellent skills in JavaScript.</a:t>
            </a:r>
            <a:endParaRPr sz="2400" b="0" i="1" u="none" strike="noStrike" cap="none">
              <a:solidFill>
                <a:schemeClr val="dk1"/>
              </a:solidFill>
              <a:latin typeface="Calibri"/>
              <a:ea typeface="Calibri"/>
              <a:cs typeface="Calibri"/>
              <a:sym typeface="Calibri"/>
            </a:endParaRPr>
          </a:p>
          <a:p>
            <a:pPr marL="0" marR="0" lvl="0" indent="0" algn="l" rtl="0">
              <a:lnSpc>
                <a:spcPct val="100000"/>
              </a:lnSpc>
              <a:spcBef>
                <a:spcPts val="1200"/>
              </a:spcBef>
              <a:spcAft>
                <a:spcPts val="600"/>
              </a:spcAft>
              <a:buClr>
                <a:srgbClr val="3F3F3F"/>
              </a:buClr>
              <a:buSzPts val="2800"/>
              <a:buFont typeface="Arial"/>
              <a:buNone/>
            </a:pPr>
            <a:endParaRPr sz="2000" b="1" i="1"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546185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92"/>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PoS Tagging</a:t>
            </a:r>
            <a:endParaRPr/>
          </a:p>
        </p:txBody>
      </p:sp>
      <p:sp>
        <p:nvSpPr>
          <p:cNvPr id="928" name="Google Shape;928;p92"/>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F3F"/>
              </a:buClr>
              <a:buSzPts val="2800"/>
              <a:buFont typeface="Arial"/>
              <a:buNone/>
            </a:pPr>
            <a:r>
              <a:rPr lang="en-IE" sz="2400" b="0" i="1" u="none" strike="noStrike" cap="none">
                <a:solidFill>
                  <a:schemeClr val="dk1"/>
                </a:solidFill>
                <a:latin typeface="Calibri"/>
                <a:ea typeface="Calibri"/>
                <a:cs typeface="Calibri"/>
                <a:sym typeface="Calibri"/>
              </a:rPr>
              <a:t>John/NNP Smith/NNP is an expert/NN in Java/NNP programming.</a:t>
            </a:r>
            <a:endParaRPr/>
          </a:p>
          <a:p>
            <a:pPr marL="0" marR="0" lvl="0" indent="0" algn="l" rtl="0">
              <a:lnSpc>
                <a:spcPct val="100000"/>
              </a:lnSpc>
              <a:spcBef>
                <a:spcPts val="600"/>
              </a:spcBef>
              <a:spcAft>
                <a:spcPts val="0"/>
              </a:spcAft>
              <a:buClr>
                <a:srgbClr val="3F3F3F"/>
              </a:buClr>
              <a:buSzPts val="2800"/>
              <a:buFont typeface="Arial"/>
              <a:buNone/>
            </a:pPr>
            <a:r>
              <a:rPr lang="en-IE" sz="2400" b="0" i="1" u="none" strike="noStrike" cap="none">
                <a:solidFill>
                  <a:schemeClr val="dk1"/>
                </a:solidFill>
                <a:latin typeface="Calibri"/>
                <a:ea typeface="Calibri"/>
                <a:cs typeface="Calibri"/>
                <a:sym typeface="Calibri"/>
              </a:rPr>
              <a:t>Bill/NNP Johnson/NNP knows/VBZ Python /NNP.</a:t>
            </a:r>
            <a:endParaRPr/>
          </a:p>
          <a:p>
            <a:pPr marL="0" marR="0" lvl="0" indent="0" algn="l" rtl="0">
              <a:lnSpc>
                <a:spcPct val="100000"/>
              </a:lnSpc>
              <a:spcBef>
                <a:spcPts val="600"/>
              </a:spcBef>
              <a:spcAft>
                <a:spcPts val="0"/>
              </a:spcAft>
              <a:buClr>
                <a:srgbClr val="3F3F3F"/>
              </a:buClr>
              <a:buSzPts val="2800"/>
              <a:buFont typeface="Arial"/>
              <a:buNone/>
            </a:pPr>
            <a:r>
              <a:rPr lang="en-IE" sz="2400" b="0" i="1" u="none" strike="noStrike" cap="none">
                <a:solidFill>
                  <a:schemeClr val="dk1"/>
                </a:solidFill>
                <a:latin typeface="Calibri"/>
                <a:ea typeface="Calibri"/>
                <a:cs typeface="Calibri"/>
                <a:sym typeface="Calibri"/>
              </a:rPr>
              <a:t>Mary/NNP Jones/NNP has excellent skills/NN in JavaScript/NNP.</a:t>
            </a:r>
            <a:endParaRPr sz="2400" b="0" i="1" u="none" strike="noStrike" cap="none">
              <a:solidFill>
                <a:schemeClr val="dk1"/>
              </a:solidFill>
              <a:latin typeface="Calibri"/>
              <a:ea typeface="Calibri"/>
              <a:cs typeface="Calibri"/>
              <a:sym typeface="Calibri"/>
            </a:endParaRPr>
          </a:p>
          <a:p>
            <a:pPr marL="0" marR="0" lvl="0" indent="0" algn="l" rtl="0">
              <a:lnSpc>
                <a:spcPct val="100000"/>
              </a:lnSpc>
              <a:spcBef>
                <a:spcPts val="1200"/>
              </a:spcBef>
              <a:spcAft>
                <a:spcPts val="600"/>
              </a:spcAft>
              <a:buClr>
                <a:srgbClr val="3F3F3F"/>
              </a:buClr>
              <a:buSzPts val="2800"/>
              <a:buFont typeface="Arial"/>
              <a:buNone/>
            </a:pPr>
            <a:endParaRPr sz="2000" b="1" i="1"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966847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9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Named Entity Recognition</a:t>
            </a:r>
            <a:endParaRPr/>
          </a:p>
        </p:txBody>
      </p:sp>
      <p:sp>
        <p:nvSpPr>
          <p:cNvPr id="934" name="Google Shape;934;p93"/>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F3F"/>
              </a:buClr>
              <a:buSzPts val="2800"/>
              <a:buFont typeface="Arial"/>
              <a:buNone/>
            </a:pPr>
            <a:r>
              <a:rPr lang="en-IE" sz="2400" b="1" i="1" u="none" strike="noStrike" cap="none">
                <a:solidFill>
                  <a:schemeClr val="dk1"/>
                </a:solidFill>
                <a:latin typeface="Calibri"/>
                <a:ea typeface="Calibri"/>
                <a:cs typeface="Calibri"/>
                <a:sym typeface="Calibri"/>
              </a:rPr>
              <a:t>[NE John/NNP Smith/NNP] </a:t>
            </a:r>
            <a:r>
              <a:rPr lang="en-IE" sz="2400" b="0" i="1" u="none" strike="noStrike" cap="none">
                <a:solidFill>
                  <a:schemeClr val="dk1"/>
                </a:solidFill>
                <a:latin typeface="Calibri"/>
                <a:ea typeface="Calibri"/>
                <a:cs typeface="Calibri"/>
                <a:sym typeface="Calibri"/>
              </a:rPr>
              <a:t>is an expert/NN in [</a:t>
            </a:r>
            <a:r>
              <a:rPr lang="en-IE" sz="2400" b="1" i="1" u="none" strike="noStrike" cap="none">
                <a:solidFill>
                  <a:schemeClr val="dk1"/>
                </a:solidFill>
                <a:latin typeface="Calibri"/>
                <a:ea typeface="Calibri"/>
                <a:cs typeface="Calibri"/>
                <a:sym typeface="Calibri"/>
              </a:rPr>
              <a:t>NE Java/NNP] </a:t>
            </a:r>
            <a:r>
              <a:rPr lang="en-IE" sz="2400" b="0" i="1" u="none" strike="noStrike" cap="none">
                <a:solidFill>
                  <a:schemeClr val="dk1"/>
                </a:solidFill>
                <a:latin typeface="Calibri"/>
                <a:ea typeface="Calibri"/>
                <a:cs typeface="Calibri"/>
                <a:sym typeface="Calibri"/>
              </a:rPr>
              <a:t>programming.</a:t>
            </a:r>
            <a:endParaRPr/>
          </a:p>
          <a:p>
            <a:pPr marL="0" marR="0" lvl="0" indent="0" algn="l" rtl="0">
              <a:lnSpc>
                <a:spcPct val="100000"/>
              </a:lnSpc>
              <a:spcBef>
                <a:spcPts val="600"/>
              </a:spcBef>
              <a:spcAft>
                <a:spcPts val="0"/>
              </a:spcAft>
              <a:buClr>
                <a:srgbClr val="3F3F3F"/>
              </a:buClr>
              <a:buSzPts val="2800"/>
              <a:buFont typeface="Arial"/>
              <a:buNone/>
            </a:pPr>
            <a:r>
              <a:rPr lang="en-IE" sz="2400" b="1" i="1" u="none" strike="noStrike" cap="none">
                <a:solidFill>
                  <a:schemeClr val="dk1"/>
                </a:solidFill>
                <a:latin typeface="Calibri"/>
                <a:ea typeface="Calibri"/>
                <a:cs typeface="Calibri"/>
                <a:sym typeface="Calibri"/>
              </a:rPr>
              <a:t>[NE Bill/NNP Johnson/NNP] </a:t>
            </a:r>
            <a:r>
              <a:rPr lang="en-IE" sz="2400" b="0" i="1" u="none" strike="noStrike" cap="none">
                <a:solidFill>
                  <a:schemeClr val="dk1"/>
                </a:solidFill>
                <a:latin typeface="Calibri"/>
                <a:ea typeface="Calibri"/>
                <a:cs typeface="Calibri"/>
                <a:sym typeface="Calibri"/>
              </a:rPr>
              <a:t>knows/VBZ [</a:t>
            </a:r>
            <a:r>
              <a:rPr lang="en-IE" sz="2400" b="1" i="1" u="none" strike="noStrike" cap="none">
                <a:solidFill>
                  <a:schemeClr val="dk1"/>
                </a:solidFill>
                <a:latin typeface="Calibri"/>
                <a:ea typeface="Calibri"/>
                <a:cs typeface="Calibri"/>
                <a:sym typeface="Calibri"/>
              </a:rPr>
              <a:t>NE Python/NNP]</a:t>
            </a:r>
            <a:r>
              <a:rPr lang="en-IE" sz="2400" b="0" i="1" u="none" strike="noStrike" cap="none">
                <a:solidFill>
                  <a:schemeClr val="dk1"/>
                </a:solidFill>
                <a:latin typeface="Calibri"/>
                <a:ea typeface="Calibri"/>
                <a:cs typeface="Calibri"/>
                <a:sym typeface="Calibri"/>
              </a:rPr>
              <a:t>.</a:t>
            </a:r>
            <a:endParaRPr/>
          </a:p>
          <a:p>
            <a:pPr marL="0" marR="0" lvl="0" indent="0" algn="l" rtl="0">
              <a:lnSpc>
                <a:spcPct val="100000"/>
              </a:lnSpc>
              <a:spcBef>
                <a:spcPts val="600"/>
              </a:spcBef>
              <a:spcAft>
                <a:spcPts val="0"/>
              </a:spcAft>
              <a:buClr>
                <a:srgbClr val="3F3F3F"/>
              </a:buClr>
              <a:buSzPts val="2800"/>
              <a:buFont typeface="Arial"/>
              <a:buNone/>
            </a:pPr>
            <a:r>
              <a:rPr lang="en-IE" sz="2400" b="1" i="1" u="none" strike="noStrike" cap="none">
                <a:solidFill>
                  <a:schemeClr val="dk1"/>
                </a:solidFill>
                <a:latin typeface="Calibri"/>
                <a:ea typeface="Calibri"/>
                <a:cs typeface="Calibri"/>
                <a:sym typeface="Calibri"/>
              </a:rPr>
              <a:t>[NE Mary/NNP Jones/NNP]</a:t>
            </a:r>
            <a:r>
              <a:rPr lang="en-IE" sz="2400" b="0" i="1" u="none" strike="noStrike" cap="none">
                <a:solidFill>
                  <a:schemeClr val="dk1"/>
                </a:solidFill>
                <a:latin typeface="Calibri"/>
                <a:ea typeface="Calibri"/>
                <a:cs typeface="Calibri"/>
                <a:sym typeface="Calibri"/>
              </a:rPr>
              <a:t> has excellent skills/NN in [</a:t>
            </a:r>
            <a:r>
              <a:rPr lang="en-IE" sz="2400" b="1" i="1" u="none" strike="noStrike" cap="none">
                <a:solidFill>
                  <a:schemeClr val="dk1"/>
                </a:solidFill>
                <a:latin typeface="Calibri"/>
                <a:ea typeface="Calibri"/>
                <a:cs typeface="Calibri"/>
                <a:sym typeface="Calibri"/>
              </a:rPr>
              <a:t>NE JavaScript/NNP]</a:t>
            </a:r>
            <a:r>
              <a:rPr lang="en-IE" sz="2400" b="0" i="1" u="none" strike="noStrike" cap="none">
                <a:solidFill>
                  <a:schemeClr val="dk1"/>
                </a:solidFill>
                <a:latin typeface="Calibri"/>
                <a:ea typeface="Calibri"/>
                <a:cs typeface="Calibri"/>
                <a:sym typeface="Calibri"/>
              </a:rPr>
              <a:t>.</a:t>
            </a:r>
            <a:endParaRPr sz="2400" b="0" i="1" u="none" strike="noStrike" cap="none">
              <a:solidFill>
                <a:schemeClr val="dk1"/>
              </a:solidFill>
              <a:latin typeface="Calibri"/>
              <a:ea typeface="Calibri"/>
              <a:cs typeface="Calibri"/>
              <a:sym typeface="Calibri"/>
            </a:endParaRPr>
          </a:p>
          <a:p>
            <a:pPr marL="0" marR="0" lvl="0" indent="0" algn="l" rtl="0">
              <a:lnSpc>
                <a:spcPct val="100000"/>
              </a:lnSpc>
              <a:spcBef>
                <a:spcPts val="1200"/>
              </a:spcBef>
              <a:spcAft>
                <a:spcPts val="600"/>
              </a:spcAft>
              <a:buClr>
                <a:srgbClr val="3F3F3F"/>
              </a:buClr>
              <a:buSzPts val="2800"/>
              <a:buFont typeface="Arial"/>
              <a:buNone/>
            </a:pPr>
            <a:endParaRPr sz="2000" b="1" i="1"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153315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94"/>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Relation Extraction</a:t>
            </a:r>
            <a:endParaRPr/>
          </a:p>
        </p:txBody>
      </p:sp>
      <p:sp>
        <p:nvSpPr>
          <p:cNvPr id="940" name="Google Shape;940;p94"/>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3F3F3F"/>
              </a:buClr>
              <a:buSzPts val="2800"/>
              <a:buFont typeface="Arial"/>
              <a:buNone/>
            </a:pPr>
            <a:r>
              <a:rPr lang="en-IE" sz="2400" i="1">
                <a:solidFill>
                  <a:schemeClr val="dk1"/>
                </a:solidFill>
              </a:rPr>
              <a:t>[NE John/NNP Smith/NNP] is an </a:t>
            </a:r>
            <a:r>
              <a:rPr lang="en-IE" sz="2400" b="1" i="1">
                <a:solidFill>
                  <a:schemeClr val="dk1"/>
                </a:solidFill>
              </a:rPr>
              <a:t>expert</a:t>
            </a:r>
            <a:r>
              <a:rPr lang="en-IE" sz="2400" i="1">
                <a:solidFill>
                  <a:schemeClr val="dk1"/>
                </a:solidFill>
              </a:rPr>
              <a:t>/NN in [NE Java/NNP] programming.</a:t>
            </a:r>
            <a:endParaRPr sz="2400"/>
          </a:p>
          <a:p>
            <a:pPr marL="0" lvl="0" indent="0" algn="l" rtl="0">
              <a:lnSpc>
                <a:spcPct val="100000"/>
              </a:lnSpc>
              <a:spcBef>
                <a:spcPts val="600"/>
              </a:spcBef>
              <a:spcAft>
                <a:spcPts val="0"/>
              </a:spcAft>
              <a:buClr>
                <a:srgbClr val="3F3F3F"/>
              </a:buClr>
              <a:buSzPts val="2800"/>
              <a:buFont typeface="Arial"/>
              <a:buNone/>
            </a:pPr>
            <a:r>
              <a:rPr lang="en-IE" sz="2400" i="1">
                <a:solidFill>
                  <a:schemeClr val="dk1"/>
                </a:solidFill>
              </a:rPr>
              <a:t>[NE Bill/NNP Johnson/NNP] </a:t>
            </a:r>
            <a:r>
              <a:rPr lang="en-IE" sz="2400" b="1" i="1">
                <a:solidFill>
                  <a:schemeClr val="dk1"/>
                </a:solidFill>
              </a:rPr>
              <a:t>knows</a:t>
            </a:r>
            <a:r>
              <a:rPr lang="en-IE" sz="2400" i="1">
                <a:solidFill>
                  <a:schemeClr val="dk1"/>
                </a:solidFill>
              </a:rPr>
              <a:t>/VBZ [NE Python/NNP].</a:t>
            </a:r>
            <a:endParaRPr sz="2400"/>
          </a:p>
          <a:p>
            <a:pPr marL="0" lvl="0" indent="0" algn="l" rtl="0">
              <a:lnSpc>
                <a:spcPct val="100000"/>
              </a:lnSpc>
              <a:spcBef>
                <a:spcPts val="600"/>
              </a:spcBef>
              <a:spcAft>
                <a:spcPts val="0"/>
              </a:spcAft>
              <a:buClr>
                <a:srgbClr val="3F3F3F"/>
              </a:buClr>
              <a:buSzPts val="2800"/>
              <a:buFont typeface="Arial"/>
              <a:buNone/>
            </a:pPr>
            <a:r>
              <a:rPr lang="en-IE" sz="2400" i="1">
                <a:solidFill>
                  <a:schemeClr val="dk1"/>
                </a:solidFill>
              </a:rPr>
              <a:t>[NE Mary/NNP Jones/NNP] has excellent </a:t>
            </a:r>
            <a:r>
              <a:rPr lang="en-IE" sz="2400" b="1" i="1">
                <a:solidFill>
                  <a:schemeClr val="dk1"/>
                </a:solidFill>
              </a:rPr>
              <a:t>skills</a:t>
            </a:r>
            <a:r>
              <a:rPr lang="en-IE" sz="2400" i="1">
                <a:solidFill>
                  <a:schemeClr val="dk1"/>
                </a:solidFill>
              </a:rPr>
              <a:t>/NN in [NE JavaScript/NNP].</a:t>
            </a:r>
            <a:endParaRPr sz="2400" i="1">
              <a:solidFill>
                <a:schemeClr val="dk1"/>
              </a:solidFill>
            </a:endParaRPr>
          </a:p>
          <a:p>
            <a:pPr marL="0" lvl="0" indent="0" algn="l" rtl="0">
              <a:lnSpc>
                <a:spcPct val="100000"/>
              </a:lnSpc>
              <a:spcBef>
                <a:spcPts val="600"/>
              </a:spcBef>
              <a:spcAft>
                <a:spcPts val="0"/>
              </a:spcAft>
              <a:buClr>
                <a:srgbClr val="3F3F3F"/>
              </a:buClr>
              <a:buSzPts val="2800"/>
              <a:buFont typeface="Arial"/>
              <a:buNone/>
            </a:pPr>
            <a:endParaRPr sz="2400" b="1" i="1">
              <a:solidFill>
                <a:schemeClr val="dk1"/>
              </a:solidFill>
            </a:endParaRPr>
          </a:p>
        </p:txBody>
      </p:sp>
    </p:spTree>
    <p:extLst>
      <p:ext uri="{BB962C8B-B14F-4D97-AF65-F5344CB8AC3E}">
        <p14:creationId xmlns:p14="http://schemas.microsoft.com/office/powerpoint/2010/main" val="26922054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9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Relation Extraction</a:t>
            </a:r>
            <a:endParaRPr/>
          </a:p>
        </p:txBody>
      </p:sp>
      <p:sp>
        <p:nvSpPr>
          <p:cNvPr id="946" name="Google Shape;946;p95"/>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3F3F3F"/>
              </a:buClr>
              <a:buSzPts val="2800"/>
              <a:buFont typeface="Arial"/>
              <a:buNone/>
            </a:pPr>
            <a:r>
              <a:rPr lang="en-IE" sz="2400" i="1">
                <a:solidFill>
                  <a:schemeClr val="dk1"/>
                </a:solidFill>
              </a:rPr>
              <a:t>[NE </a:t>
            </a:r>
            <a:r>
              <a:rPr lang="en-IE" sz="2400" b="1" i="1">
                <a:solidFill>
                  <a:schemeClr val="dk1"/>
                </a:solidFill>
              </a:rPr>
              <a:t>John</a:t>
            </a:r>
            <a:r>
              <a:rPr lang="en-IE" sz="2400" i="1">
                <a:solidFill>
                  <a:schemeClr val="dk1"/>
                </a:solidFill>
              </a:rPr>
              <a:t>/NNP </a:t>
            </a:r>
            <a:r>
              <a:rPr lang="en-IE" sz="2400" b="1" i="1">
                <a:solidFill>
                  <a:schemeClr val="dk1"/>
                </a:solidFill>
              </a:rPr>
              <a:t>Smith</a:t>
            </a:r>
            <a:r>
              <a:rPr lang="en-IE" sz="2400" i="1">
                <a:solidFill>
                  <a:schemeClr val="dk1"/>
                </a:solidFill>
              </a:rPr>
              <a:t>/NNP] is an </a:t>
            </a:r>
            <a:r>
              <a:rPr lang="en-IE" sz="2400" b="1" i="1">
                <a:solidFill>
                  <a:schemeClr val="dk1"/>
                </a:solidFill>
              </a:rPr>
              <a:t>expert</a:t>
            </a:r>
            <a:r>
              <a:rPr lang="en-IE" sz="2400" i="1">
                <a:solidFill>
                  <a:schemeClr val="dk1"/>
                </a:solidFill>
              </a:rPr>
              <a:t>/NN in [NE </a:t>
            </a:r>
            <a:r>
              <a:rPr lang="en-IE" sz="2400" b="1" i="1">
                <a:solidFill>
                  <a:schemeClr val="dk1"/>
                </a:solidFill>
              </a:rPr>
              <a:t>Java</a:t>
            </a:r>
            <a:r>
              <a:rPr lang="en-IE" sz="2400" i="1">
                <a:solidFill>
                  <a:schemeClr val="dk1"/>
                </a:solidFill>
              </a:rPr>
              <a:t>/NNP] programming.</a:t>
            </a:r>
            <a:endParaRPr sz="2400"/>
          </a:p>
          <a:p>
            <a:pPr marL="0" lvl="0" indent="0" algn="l" rtl="0">
              <a:lnSpc>
                <a:spcPct val="100000"/>
              </a:lnSpc>
              <a:spcBef>
                <a:spcPts val="600"/>
              </a:spcBef>
              <a:spcAft>
                <a:spcPts val="0"/>
              </a:spcAft>
              <a:buClr>
                <a:srgbClr val="3F3F3F"/>
              </a:buClr>
              <a:buSzPts val="2800"/>
              <a:buFont typeface="Arial"/>
              <a:buNone/>
            </a:pPr>
            <a:r>
              <a:rPr lang="en-IE" sz="2400" i="1">
                <a:solidFill>
                  <a:schemeClr val="dk1"/>
                </a:solidFill>
              </a:rPr>
              <a:t>[NE </a:t>
            </a:r>
            <a:r>
              <a:rPr lang="en-IE" sz="2400" b="1" i="1">
                <a:solidFill>
                  <a:schemeClr val="dk1"/>
                </a:solidFill>
              </a:rPr>
              <a:t>Bill</a:t>
            </a:r>
            <a:r>
              <a:rPr lang="en-IE" sz="2400" i="1">
                <a:solidFill>
                  <a:schemeClr val="dk1"/>
                </a:solidFill>
              </a:rPr>
              <a:t>/NNP </a:t>
            </a:r>
            <a:r>
              <a:rPr lang="en-IE" sz="2400" b="1" i="1">
                <a:solidFill>
                  <a:schemeClr val="dk1"/>
                </a:solidFill>
              </a:rPr>
              <a:t>Johnson</a:t>
            </a:r>
            <a:r>
              <a:rPr lang="en-IE" sz="2400" i="1">
                <a:solidFill>
                  <a:schemeClr val="dk1"/>
                </a:solidFill>
              </a:rPr>
              <a:t>/NNP] </a:t>
            </a:r>
            <a:r>
              <a:rPr lang="en-IE" sz="2400" b="1" i="1">
                <a:solidFill>
                  <a:schemeClr val="dk1"/>
                </a:solidFill>
              </a:rPr>
              <a:t>knows</a:t>
            </a:r>
            <a:r>
              <a:rPr lang="en-IE" sz="2400" i="1">
                <a:solidFill>
                  <a:schemeClr val="dk1"/>
                </a:solidFill>
              </a:rPr>
              <a:t>/VBZ [NE </a:t>
            </a:r>
            <a:r>
              <a:rPr lang="en-IE" sz="2400" b="1" i="1">
                <a:solidFill>
                  <a:schemeClr val="dk1"/>
                </a:solidFill>
              </a:rPr>
              <a:t>Python</a:t>
            </a:r>
            <a:r>
              <a:rPr lang="en-IE" sz="2400" i="1">
                <a:solidFill>
                  <a:schemeClr val="dk1"/>
                </a:solidFill>
              </a:rPr>
              <a:t>/NNP].</a:t>
            </a:r>
            <a:endParaRPr sz="2400"/>
          </a:p>
          <a:p>
            <a:pPr marL="0" lvl="0" indent="0" algn="l" rtl="0">
              <a:lnSpc>
                <a:spcPct val="100000"/>
              </a:lnSpc>
              <a:spcBef>
                <a:spcPts val="600"/>
              </a:spcBef>
              <a:spcAft>
                <a:spcPts val="0"/>
              </a:spcAft>
              <a:buClr>
                <a:srgbClr val="3F3F3F"/>
              </a:buClr>
              <a:buSzPts val="2800"/>
              <a:buFont typeface="Arial"/>
              <a:buNone/>
            </a:pPr>
            <a:r>
              <a:rPr lang="en-IE" sz="2400" i="1">
                <a:solidFill>
                  <a:schemeClr val="dk1"/>
                </a:solidFill>
              </a:rPr>
              <a:t>[NE </a:t>
            </a:r>
            <a:r>
              <a:rPr lang="en-IE" sz="2400" b="1" i="1">
                <a:solidFill>
                  <a:schemeClr val="dk1"/>
                </a:solidFill>
              </a:rPr>
              <a:t>Mary</a:t>
            </a:r>
            <a:r>
              <a:rPr lang="en-IE" sz="2400" i="1">
                <a:solidFill>
                  <a:schemeClr val="dk1"/>
                </a:solidFill>
              </a:rPr>
              <a:t>/NNP </a:t>
            </a:r>
            <a:r>
              <a:rPr lang="en-IE" sz="2400" b="1" i="1">
                <a:solidFill>
                  <a:schemeClr val="dk1"/>
                </a:solidFill>
              </a:rPr>
              <a:t>Jones</a:t>
            </a:r>
            <a:r>
              <a:rPr lang="en-IE" sz="2400" i="1">
                <a:solidFill>
                  <a:schemeClr val="dk1"/>
                </a:solidFill>
              </a:rPr>
              <a:t>/NNP] has excellent </a:t>
            </a:r>
            <a:r>
              <a:rPr lang="en-IE" sz="2400" b="1" i="1">
                <a:solidFill>
                  <a:schemeClr val="dk1"/>
                </a:solidFill>
              </a:rPr>
              <a:t>skills</a:t>
            </a:r>
            <a:r>
              <a:rPr lang="en-IE" sz="2400" i="1">
                <a:solidFill>
                  <a:schemeClr val="dk1"/>
                </a:solidFill>
              </a:rPr>
              <a:t>/NN in [NE </a:t>
            </a:r>
            <a:r>
              <a:rPr lang="en-IE" sz="2400" b="1" i="1">
                <a:solidFill>
                  <a:schemeClr val="dk1"/>
                </a:solidFill>
              </a:rPr>
              <a:t>JavaScript</a:t>
            </a:r>
            <a:r>
              <a:rPr lang="en-IE" sz="2400" i="1">
                <a:solidFill>
                  <a:schemeClr val="dk1"/>
                </a:solidFill>
              </a:rPr>
              <a:t>/NNP].</a:t>
            </a:r>
            <a:endParaRPr sz="2400" i="1">
              <a:solidFill>
                <a:schemeClr val="dk1"/>
              </a:solidFill>
            </a:endParaRPr>
          </a:p>
          <a:p>
            <a:pPr marL="0" lvl="0" indent="0" algn="l" rtl="0">
              <a:lnSpc>
                <a:spcPct val="100000"/>
              </a:lnSpc>
              <a:spcBef>
                <a:spcPts val="600"/>
              </a:spcBef>
              <a:spcAft>
                <a:spcPts val="0"/>
              </a:spcAft>
              <a:buClr>
                <a:srgbClr val="3F3F3F"/>
              </a:buClr>
              <a:buSzPts val="2800"/>
              <a:buFont typeface="Arial"/>
              <a:buNone/>
            </a:pPr>
            <a:endParaRPr sz="2400" b="1" i="1">
              <a:solidFill>
                <a:schemeClr val="dk1"/>
              </a:solidFill>
            </a:endParaRPr>
          </a:p>
          <a:p>
            <a:pPr marL="0" lvl="0" indent="0" algn="l" rtl="0">
              <a:lnSpc>
                <a:spcPct val="100000"/>
              </a:lnSpc>
              <a:spcBef>
                <a:spcPts val="0"/>
              </a:spcBef>
              <a:spcAft>
                <a:spcPts val="0"/>
              </a:spcAft>
              <a:buClr>
                <a:srgbClr val="3F3F3F"/>
              </a:buClr>
              <a:buSzPts val="2800"/>
              <a:buFont typeface="Arial"/>
              <a:buNone/>
            </a:pPr>
            <a:r>
              <a:rPr lang="en-IE" sz="2400" b="1" i="1">
                <a:solidFill>
                  <a:schemeClr val="dk1"/>
                </a:solidFill>
              </a:rPr>
              <a:t>expert (John Smith, Java)</a:t>
            </a:r>
            <a:endParaRPr sz="2400" b="1"/>
          </a:p>
          <a:p>
            <a:pPr marL="0" lvl="0" indent="0" algn="l" rtl="0">
              <a:lnSpc>
                <a:spcPct val="100000"/>
              </a:lnSpc>
              <a:spcBef>
                <a:spcPts val="600"/>
              </a:spcBef>
              <a:spcAft>
                <a:spcPts val="0"/>
              </a:spcAft>
              <a:buClr>
                <a:srgbClr val="3F3F3F"/>
              </a:buClr>
              <a:buSzPts val="2800"/>
              <a:buFont typeface="Arial"/>
              <a:buNone/>
            </a:pPr>
            <a:r>
              <a:rPr lang="en-IE" sz="2400" b="1" i="1">
                <a:solidFill>
                  <a:schemeClr val="dk1"/>
                </a:solidFill>
              </a:rPr>
              <a:t>knows (Bill Johnson, Python)</a:t>
            </a:r>
            <a:endParaRPr sz="2400" b="1"/>
          </a:p>
          <a:p>
            <a:pPr marL="0" lvl="0" indent="0" algn="l" rtl="0">
              <a:lnSpc>
                <a:spcPct val="100000"/>
              </a:lnSpc>
              <a:spcBef>
                <a:spcPts val="600"/>
              </a:spcBef>
              <a:spcAft>
                <a:spcPts val="0"/>
              </a:spcAft>
              <a:buClr>
                <a:srgbClr val="3F3F3F"/>
              </a:buClr>
              <a:buSzPts val="2800"/>
              <a:buFont typeface="Arial"/>
              <a:buNone/>
            </a:pPr>
            <a:r>
              <a:rPr lang="en-IE" sz="2400" b="1" i="1">
                <a:solidFill>
                  <a:schemeClr val="dk1"/>
                </a:solidFill>
              </a:rPr>
              <a:t>skills (Mary Jones, JavaScript)</a:t>
            </a:r>
            <a:endParaRPr sz="2400" b="1" i="1">
              <a:solidFill>
                <a:schemeClr val="dk1"/>
              </a:solidFill>
            </a:endParaRPr>
          </a:p>
        </p:txBody>
      </p:sp>
    </p:spTree>
    <p:extLst>
      <p:ext uri="{BB962C8B-B14F-4D97-AF65-F5344CB8AC3E}">
        <p14:creationId xmlns:p14="http://schemas.microsoft.com/office/powerpoint/2010/main" val="41525421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96"/>
          <p:cNvSpPr txBox="1">
            <a:spLocks noGrp="1"/>
          </p:cNvSpPr>
          <p:nvPr>
            <p:ph type="title"/>
          </p:nvPr>
        </p:nvSpPr>
        <p:spPr>
          <a:xfrm>
            <a:off x="838200" y="365125"/>
            <a:ext cx="111570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Challenges of </a:t>
            </a:r>
            <a:r>
              <a:rPr lang="en-IE"/>
              <a:t>Unsupervised Relation Extraction</a:t>
            </a:r>
            <a:endParaRPr/>
          </a:p>
        </p:txBody>
      </p:sp>
      <p:sp>
        <p:nvSpPr>
          <p:cNvPr id="952" name="Google Shape;952;p96"/>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100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Very little, or no, semantics (what is exactly extracted?)</a:t>
            </a:r>
            <a:endParaRPr/>
          </a:p>
          <a:p>
            <a:pPr marL="0" marR="0" lvl="0" indent="0" algn="l" rtl="0">
              <a:lnSpc>
                <a:spcPct val="90000"/>
              </a:lnSpc>
              <a:spcBef>
                <a:spcPts val="100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Hard to interpret results</a:t>
            </a:r>
            <a:endParaRPr/>
          </a:p>
        </p:txBody>
      </p:sp>
    </p:spTree>
    <p:extLst>
      <p:ext uri="{BB962C8B-B14F-4D97-AF65-F5344CB8AC3E}">
        <p14:creationId xmlns:p14="http://schemas.microsoft.com/office/powerpoint/2010/main" val="5435169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97"/>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Knowledge Base Population (K</a:t>
            </a:r>
            <a:r>
              <a:rPr lang="en-IE" sz="4400" b="0" i="0" u="none" strike="noStrike" cap="none">
                <a:solidFill>
                  <a:srgbClr val="75114A"/>
                </a:solidFill>
                <a:latin typeface="Calibri"/>
                <a:ea typeface="Calibri"/>
                <a:cs typeface="Calibri"/>
                <a:sym typeface="Calibri"/>
              </a:rPr>
              <a:t>BP)</a:t>
            </a:r>
            <a:endParaRPr/>
          </a:p>
        </p:txBody>
      </p:sp>
      <p:sp>
        <p:nvSpPr>
          <p:cNvPr id="958" name="Google Shape;958;p97"/>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20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KBP has a knowledge </a:t>
            </a:r>
            <a:r>
              <a:rPr lang="en-IE" sz="2400"/>
              <a:t>graph </a:t>
            </a:r>
            <a:r>
              <a:rPr lang="en-IE" sz="2400" b="0" i="0" u="none" strike="noStrike" cap="none">
                <a:solidFill>
                  <a:srgbClr val="3F3F3F"/>
                </a:solidFill>
                <a:latin typeface="Calibri"/>
                <a:ea typeface="Calibri"/>
                <a:cs typeface="Calibri"/>
                <a:sym typeface="Calibri"/>
              </a:rPr>
              <a:t>against which extraction results can be integrated</a:t>
            </a:r>
            <a:endParaRPr sz="2400" b="0" i="0" u="none" strike="noStrike" cap="none">
              <a:solidFill>
                <a:srgbClr val="3F3F3F"/>
              </a:solidFill>
              <a:latin typeface="Calibri"/>
              <a:ea typeface="Calibri"/>
              <a:cs typeface="Calibri"/>
              <a:sym typeface="Calibri"/>
            </a:endParaRPr>
          </a:p>
          <a:p>
            <a:pPr marL="0" marR="0" lvl="0" indent="0" algn="l" rtl="0">
              <a:lnSpc>
                <a:spcPct val="100000"/>
              </a:lnSpc>
              <a:spcBef>
                <a:spcPts val="1200"/>
              </a:spcBef>
              <a:spcAft>
                <a:spcPts val="0"/>
              </a:spcAft>
              <a:buClr>
                <a:srgbClr val="3F3F3F"/>
              </a:buClr>
              <a:buSzPts val="2800"/>
              <a:buFont typeface="Arial"/>
              <a:buNone/>
            </a:pPr>
            <a:r>
              <a:rPr lang="en-IE" sz="2400"/>
              <a:t>No knowledge graph in OpenIE</a:t>
            </a:r>
            <a:endParaRPr sz="2400"/>
          </a:p>
        </p:txBody>
      </p:sp>
      <p:sp>
        <p:nvSpPr>
          <p:cNvPr id="959" name="Google Shape;959;p97"/>
          <p:cNvSpPr/>
          <p:nvPr/>
        </p:nvSpPr>
        <p:spPr>
          <a:xfrm>
            <a:off x="9784105" y="6140232"/>
            <a:ext cx="23199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200" b="0" i="1" u="sng" strike="noStrike" cap="none">
                <a:solidFill>
                  <a:schemeClr val="hlink"/>
                </a:solidFill>
                <a:latin typeface="Arial"/>
                <a:ea typeface="Arial"/>
                <a:cs typeface="Arial"/>
                <a:sym typeface="Arial"/>
                <a:hlinkClick r:id="rId3"/>
              </a:rPr>
              <a:t>https://nlp.cs.rpi.edu/kbp/2018/</a:t>
            </a:r>
            <a:r>
              <a:rPr lang="en-IE" sz="1200" b="0" i="1" u="none" strike="noStrike" cap="none">
                <a:solidFill>
                  <a:srgbClr val="000000"/>
                </a:solidFill>
                <a:latin typeface="Arial"/>
                <a:ea typeface="Arial"/>
                <a:cs typeface="Arial"/>
                <a:sym typeface="Arial"/>
              </a:rPr>
              <a:t> </a:t>
            </a:r>
            <a:endParaRPr/>
          </a:p>
        </p:txBody>
      </p:sp>
    </p:spTree>
    <p:extLst>
      <p:ext uri="{BB962C8B-B14F-4D97-AF65-F5344CB8AC3E}">
        <p14:creationId xmlns:p14="http://schemas.microsoft.com/office/powerpoint/2010/main" val="25613074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p98"/>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Knowledge Graph - example</a:t>
            </a:r>
            <a:endParaRPr/>
          </a:p>
        </p:txBody>
      </p:sp>
      <p:pic>
        <p:nvPicPr>
          <p:cNvPr id="965" name="Google Shape;965;p98"/>
          <p:cNvPicPr preferRelativeResize="0"/>
          <p:nvPr/>
        </p:nvPicPr>
        <p:blipFill rotWithShape="1">
          <a:blip r:embed="rId3">
            <a:alphaModFix/>
          </a:blip>
          <a:srcRect/>
          <a:stretch/>
        </p:blipFill>
        <p:spPr>
          <a:xfrm>
            <a:off x="1024000" y="1397325"/>
            <a:ext cx="9648374" cy="4326449"/>
          </a:xfrm>
          <a:prstGeom prst="rect">
            <a:avLst/>
          </a:prstGeom>
          <a:noFill/>
          <a:ln>
            <a:noFill/>
          </a:ln>
        </p:spPr>
      </p:pic>
    </p:spTree>
    <p:extLst>
      <p:ext uri="{BB962C8B-B14F-4D97-AF65-F5344CB8AC3E}">
        <p14:creationId xmlns:p14="http://schemas.microsoft.com/office/powerpoint/2010/main" val="35704809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9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Open IE vs. KBP </a:t>
            </a:r>
            <a:endParaRPr/>
          </a:p>
        </p:txBody>
      </p:sp>
      <p:sp>
        <p:nvSpPr>
          <p:cNvPr id="971" name="Google Shape;971;p99"/>
          <p:cNvSpPr txBox="1">
            <a:spLocks noGrp="1"/>
          </p:cNvSpPr>
          <p:nvPr>
            <p:ph type="body" idx="1"/>
          </p:nvPr>
        </p:nvSpPr>
        <p:spPr>
          <a:xfrm>
            <a:off x="838200" y="1370750"/>
            <a:ext cx="10971900" cy="434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F3F"/>
              </a:buClr>
              <a:buSzPts val="2800"/>
              <a:buFont typeface="Arial"/>
              <a:buNone/>
            </a:pPr>
            <a:r>
              <a:rPr lang="en-IE" sz="2400" i="1" u="none" strike="noStrike" cap="none">
                <a:solidFill>
                  <a:schemeClr val="dk1"/>
                </a:solidFill>
              </a:rPr>
              <a:t>[NE John/NNP Smith/NNP] is an expert/NN in [NE Java/NNP] programming.</a:t>
            </a:r>
            <a:endParaRPr sz="2400"/>
          </a:p>
          <a:p>
            <a:pPr marL="0" marR="0" lvl="0" indent="457200" algn="l" rtl="0">
              <a:lnSpc>
                <a:spcPct val="100000"/>
              </a:lnSpc>
              <a:spcBef>
                <a:spcPts val="600"/>
              </a:spcBef>
              <a:spcAft>
                <a:spcPts val="0"/>
              </a:spcAft>
              <a:buClr>
                <a:srgbClr val="3F3F3F"/>
              </a:buClr>
              <a:buSzPts val="2800"/>
              <a:buFont typeface="Arial"/>
              <a:buNone/>
            </a:pPr>
            <a:r>
              <a:rPr lang="en-IE" sz="2400" b="1">
                <a:solidFill>
                  <a:schemeClr val="dk1"/>
                </a:solidFill>
              </a:rPr>
              <a:t>Open IE</a:t>
            </a:r>
            <a:r>
              <a:rPr lang="en-IE" sz="2400" b="1" i="0" u="none" strike="noStrike" cap="none">
                <a:solidFill>
                  <a:schemeClr val="dk1"/>
                </a:solidFill>
              </a:rPr>
              <a:t> </a:t>
            </a:r>
            <a:r>
              <a:rPr lang="en-IE" sz="2400" i="0" u="none" strike="noStrike" cap="none">
                <a:solidFill>
                  <a:schemeClr val="dk1"/>
                </a:solidFill>
              </a:rPr>
              <a:t>		</a:t>
            </a:r>
            <a:r>
              <a:rPr lang="en-IE" sz="2400">
                <a:solidFill>
                  <a:schemeClr val="dk1"/>
                </a:solidFill>
              </a:rPr>
              <a:t>expert </a:t>
            </a:r>
            <a:r>
              <a:rPr lang="en-IE" sz="2400" i="0" u="none" strike="noStrike" cap="none">
                <a:solidFill>
                  <a:schemeClr val="dk1"/>
                </a:solidFill>
              </a:rPr>
              <a:t>(John Smith, Java)</a:t>
            </a:r>
            <a:endParaRPr sz="2400" i="0" u="none" strike="noStrike" cap="none">
              <a:solidFill>
                <a:schemeClr val="dk1"/>
              </a:solidFill>
            </a:endParaRPr>
          </a:p>
          <a:p>
            <a:pPr marL="0" lvl="0" indent="457200" algn="l" rtl="0">
              <a:lnSpc>
                <a:spcPct val="100000"/>
              </a:lnSpc>
              <a:spcBef>
                <a:spcPts val="600"/>
              </a:spcBef>
              <a:spcAft>
                <a:spcPts val="0"/>
              </a:spcAft>
              <a:buClr>
                <a:srgbClr val="3F3F3F"/>
              </a:buClr>
              <a:buSzPts val="2800"/>
              <a:buFont typeface="Arial"/>
              <a:buNone/>
            </a:pPr>
            <a:r>
              <a:rPr lang="en-IE" sz="2400" b="1">
                <a:solidFill>
                  <a:schemeClr val="dk1"/>
                </a:solidFill>
              </a:rPr>
              <a:t>KBP</a:t>
            </a:r>
            <a:r>
              <a:rPr lang="en-IE" sz="2400">
                <a:solidFill>
                  <a:schemeClr val="dk1"/>
                </a:solidFill>
              </a:rPr>
              <a:t>			</a:t>
            </a:r>
            <a:r>
              <a:rPr lang="en-IE" sz="2400" b="1">
                <a:solidFill>
                  <a:schemeClr val="dk1"/>
                </a:solidFill>
              </a:rPr>
              <a:t>Has-Skill </a:t>
            </a:r>
            <a:r>
              <a:rPr lang="en-IE" sz="2400">
                <a:solidFill>
                  <a:schemeClr val="dk1"/>
                </a:solidFill>
              </a:rPr>
              <a:t>(John Smith:</a:t>
            </a:r>
            <a:r>
              <a:rPr lang="en-IE" sz="2400" b="1">
                <a:solidFill>
                  <a:schemeClr val="dk1"/>
                </a:solidFill>
              </a:rPr>
              <a:t>Employee</a:t>
            </a:r>
            <a:r>
              <a:rPr lang="en-IE" sz="2400">
                <a:solidFill>
                  <a:schemeClr val="dk1"/>
                </a:solidFill>
              </a:rPr>
              <a:t>, Java:</a:t>
            </a:r>
            <a:r>
              <a:rPr lang="en-IE" sz="2400" b="1">
                <a:solidFill>
                  <a:schemeClr val="dk1"/>
                </a:solidFill>
              </a:rPr>
              <a:t>Programming Language</a:t>
            </a:r>
            <a:r>
              <a:rPr lang="en-IE" sz="2400">
                <a:solidFill>
                  <a:schemeClr val="dk1"/>
                </a:solidFill>
              </a:rPr>
              <a:t>)</a:t>
            </a:r>
            <a:endParaRPr sz="2400">
              <a:solidFill>
                <a:schemeClr val="dk1"/>
              </a:solidFill>
            </a:endParaRPr>
          </a:p>
          <a:p>
            <a:pPr marL="0" marR="0" lvl="0" indent="0" algn="l" rtl="0">
              <a:lnSpc>
                <a:spcPct val="100000"/>
              </a:lnSpc>
              <a:spcBef>
                <a:spcPts val="1800"/>
              </a:spcBef>
              <a:spcAft>
                <a:spcPts val="0"/>
              </a:spcAft>
              <a:buClr>
                <a:srgbClr val="3F3F3F"/>
              </a:buClr>
              <a:buSzPts val="2800"/>
              <a:buFont typeface="Arial"/>
              <a:buNone/>
            </a:pPr>
            <a:r>
              <a:rPr lang="en-IE" sz="2400" i="1" u="none" strike="noStrike" cap="none">
                <a:solidFill>
                  <a:schemeClr val="dk1"/>
                </a:solidFill>
              </a:rPr>
              <a:t>[NE Bill/NNP Johnson/NNP] knows/VBZ [NE Python/NNP].</a:t>
            </a:r>
            <a:endParaRPr sz="2400"/>
          </a:p>
          <a:p>
            <a:pPr marL="0" marR="0" lvl="0" indent="457200" algn="l" rtl="0">
              <a:lnSpc>
                <a:spcPct val="100000"/>
              </a:lnSpc>
              <a:spcBef>
                <a:spcPts val="600"/>
              </a:spcBef>
              <a:spcAft>
                <a:spcPts val="0"/>
              </a:spcAft>
              <a:buClr>
                <a:srgbClr val="3F3F3F"/>
              </a:buClr>
              <a:buSzPts val="2800"/>
              <a:buFont typeface="Arial"/>
              <a:buNone/>
            </a:pPr>
            <a:r>
              <a:rPr lang="en-IE" sz="2400" b="1">
                <a:solidFill>
                  <a:schemeClr val="dk1"/>
                </a:solidFill>
              </a:rPr>
              <a:t>Open IE</a:t>
            </a:r>
            <a:r>
              <a:rPr lang="en-IE" sz="2400">
                <a:solidFill>
                  <a:schemeClr val="dk1"/>
                </a:solidFill>
              </a:rPr>
              <a:t>		knows </a:t>
            </a:r>
            <a:r>
              <a:rPr lang="en-IE" sz="2400" i="0" u="none" strike="noStrike" cap="none">
                <a:solidFill>
                  <a:schemeClr val="dk1"/>
                </a:solidFill>
              </a:rPr>
              <a:t>(Bill Johnson, Python)</a:t>
            </a:r>
            <a:endParaRPr sz="2400"/>
          </a:p>
          <a:p>
            <a:pPr marL="0" lvl="0" indent="457200" algn="l" rtl="0">
              <a:lnSpc>
                <a:spcPct val="100000"/>
              </a:lnSpc>
              <a:spcBef>
                <a:spcPts val="600"/>
              </a:spcBef>
              <a:spcAft>
                <a:spcPts val="0"/>
              </a:spcAft>
              <a:buClr>
                <a:srgbClr val="3F3F3F"/>
              </a:buClr>
              <a:buSzPts val="2800"/>
              <a:buFont typeface="Arial"/>
              <a:buNone/>
            </a:pPr>
            <a:r>
              <a:rPr lang="en-IE" sz="2400" b="1">
                <a:solidFill>
                  <a:schemeClr val="dk1"/>
                </a:solidFill>
              </a:rPr>
              <a:t>KBP	</a:t>
            </a:r>
            <a:r>
              <a:rPr lang="en-IE" sz="2400">
                <a:solidFill>
                  <a:schemeClr val="dk1"/>
                </a:solidFill>
              </a:rPr>
              <a:t>		</a:t>
            </a:r>
            <a:r>
              <a:rPr lang="en-IE" sz="2400" b="1">
                <a:solidFill>
                  <a:schemeClr val="dk1"/>
                </a:solidFill>
              </a:rPr>
              <a:t>Has-Skill </a:t>
            </a:r>
            <a:r>
              <a:rPr lang="en-IE" sz="2400">
                <a:solidFill>
                  <a:schemeClr val="dk1"/>
                </a:solidFill>
              </a:rPr>
              <a:t>(Bill Johnson:</a:t>
            </a:r>
            <a:r>
              <a:rPr lang="en-IE" sz="2400" b="1">
                <a:solidFill>
                  <a:schemeClr val="dk1"/>
                </a:solidFill>
              </a:rPr>
              <a:t>Employee</a:t>
            </a:r>
            <a:r>
              <a:rPr lang="en-IE" sz="2400">
                <a:solidFill>
                  <a:schemeClr val="dk1"/>
                </a:solidFill>
              </a:rPr>
              <a:t>, Python:</a:t>
            </a:r>
            <a:r>
              <a:rPr lang="en-IE" sz="2400" b="1">
                <a:solidFill>
                  <a:schemeClr val="dk1"/>
                </a:solidFill>
              </a:rPr>
              <a:t>Programming Language</a:t>
            </a:r>
            <a:r>
              <a:rPr lang="en-IE" sz="2400">
                <a:solidFill>
                  <a:schemeClr val="dk1"/>
                </a:solidFill>
              </a:rPr>
              <a:t>)</a:t>
            </a:r>
            <a:endParaRPr sz="2400">
              <a:solidFill>
                <a:schemeClr val="dk1"/>
              </a:solidFill>
            </a:endParaRPr>
          </a:p>
          <a:p>
            <a:pPr marL="0" marR="0" lvl="0" indent="0" algn="l" rtl="0">
              <a:lnSpc>
                <a:spcPct val="100000"/>
              </a:lnSpc>
              <a:spcBef>
                <a:spcPts val="1800"/>
              </a:spcBef>
              <a:spcAft>
                <a:spcPts val="0"/>
              </a:spcAft>
              <a:buClr>
                <a:srgbClr val="3F3F3F"/>
              </a:buClr>
              <a:buSzPts val="2800"/>
              <a:buFont typeface="Arial"/>
              <a:buNone/>
            </a:pPr>
            <a:r>
              <a:rPr lang="en-IE" sz="2400" i="1" u="none" strike="noStrike" cap="none">
                <a:solidFill>
                  <a:schemeClr val="dk1"/>
                </a:solidFill>
              </a:rPr>
              <a:t>[NE Mary/NNP Jones/NNP] has excellent skills/NN in [NE JavaScript/NNP].</a:t>
            </a:r>
            <a:endParaRPr sz="2400"/>
          </a:p>
          <a:p>
            <a:pPr marL="0" marR="0" lvl="0" indent="457200" algn="l" rtl="0">
              <a:lnSpc>
                <a:spcPct val="100000"/>
              </a:lnSpc>
              <a:spcBef>
                <a:spcPts val="600"/>
              </a:spcBef>
              <a:spcAft>
                <a:spcPts val="0"/>
              </a:spcAft>
              <a:buClr>
                <a:srgbClr val="3F3F3F"/>
              </a:buClr>
              <a:buSzPts val="2800"/>
              <a:buFont typeface="Arial"/>
              <a:buNone/>
            </a:pPr>
            <a:r>
              <a:rPr lang="en-IE" sz="2400" b="1">
                <a:solidFill>
                  <a:schemeClr val="dk1"/>
                </a:solidFill>
              </a:rPr>
              <a:t>Open IE		</a:t>
            </a:r>
            <a:r>
              <a:rPr lang="en-IE" sz="2400">
                <a:solidFill>
                  <a:schemeClr val="dk1"/>
                </a:solidFill>
              </a:rPr>
              <a:t>skills </a:t>
            </a:r>
            <a:r>
              <a:rPr lang="en-IE" sz="2400" u="none" strike="noStrike" cap="none">
                <a:solidFill>
                  <a:schemeClr val="dk1"/>
                </a:solidFill>
              </a:rPr>
              <a:t>(Mary Jones, JavaScript)</a:t>
            </a:r>
            <a:endParaRPr sz="2400" u="none" strike="noStrike" cap="none">
              <a:solidFill>
                <a:schemeClr val="dk1"/>
              </a:solidFill>
            </a:endParaRPr>
          </a:p>
          <a:p>
            <a:pPr marL="0" lvl="0" indent="457200" algn="l" rtl="0">
              <a:lnSpc>
                <a:spcPct val="100000"/>
              </a:lnSpc>
              <a:spcBef>
                <a:spcPts val="600"/>
              </a:spcBef>
              <a:spcAft>
                <a:spcPts val="0"/>
              </a:spcAft>
              <a:buClr>
                <a:srgbClr val="3F3F3F"/>
              </a:buClr>
              <a:buSzPts val="2800"/>
              <a:buFont typeface="Arial"/>
              <a:buNone/>
            </a:pPr>
            <a:r>
              <a:rPr lang="en-IE" sz="2400" b="1">
                <a:solidFill>
                  <a:schemeClr val="dk1"/>
                </a:solidFill>
              </a:rPr>
              <a:t>KBP			Has-Skill </a:t>
            </a:r>
            <a:r>
              <a:rPr lang="en-IE" sz="2400">
                <a:solidFill>
                  <a:schemeClr val="dk1"/>
                </a:solidFill>
              </a:rPr>
              <a:t>(Mary Jones:</a:t>
            </a:r>
            <a:r>
              <a:rPr lang="en-IE" sz="2400" b="1">
                <a:solidFill>
                  <a:schemeClr val="dk1"/>
                </a:solidFill>
              </a:rPr>
              <a:t>Employee</a:t>
            </a:r>
            <a:r>
              <a:rPr lang="en-IE" sz="2400">
                <a:solidFill>
                  <a:schemeClr val="dk1"/>
                </a:solidFill>
              </a:rPr>
              <a:t>, JavaScript:</a:t>
            </a:r>
            <a:r>
              <a:rPr lang="en-IE" sz="2400" b="1">
                <a:solidFill>
                  <a:schemeClr val="dk1"/>
                </a:solidFill>
              </a:rPr>
              <a:t>Programming Language</a:t>
            </a:r>
            <a:r>
              <a:rPr lang="en-IE" sz="2400">
                <a:solidFill>
                  <a:schemeClr val="dk1"/>
                </a:solidFill>
              </a:rPr>
              <a:t>)</a:t>
            </a:r>
            <a:endParaRPr sz="2000" b="1" i="1"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713637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pic>
        <p:nvPicPr>
          <p:cNvPr id="801" name="Google Shape;801;p77"/>
          <p:cNvPicPr preferRelativeResize="0"/>
          <p:nvPr/>
        </p:nvPicPr>
        <p:blipFill>
          <a:blip r:embed="rId3">
            <a:alphaModFix/>
          </a:blip>
          <a:stretch>
            <a:fillRect/>
          </a:stretch>
        </p:blipFill>
        <p:spPr>
          <a:xfrm>
            <a:off x="4594825" y="2454663"/>
            <a:ext cx="6910325" cy="2850325"/>
          </a:xfrm>
          <a:prstGeom prst="rect">
            <a:avLst/>
          </a:prstGeom>
          <a:noFill/>
          <a:ln>
            <a:noFill/>
          </a:ln>
        </p:spPr>
      </p:pic>
      <p:sp>
        <p:nvSpPr>
          <p:cNvPr id="802" name="Google Shape;802;p77"/>
          <p:cNvSpPr txBox="1"/>
          <p:nvPr/>
        </p:nvSpPr>
        <p:spPr>
          <a:xfrm>
            <a:off x="8419500" y="6068850"/>
            <a:ext cx="3772500" cy="45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E" u="sng">
                <a:solidFill>
                  <a:schemeClr val="hlink"/>
                </a:solidFill>
                <a:hlinkClick r:id="rId4"/>
              </a:rPr>
              <a:t>https://opennmt.net/OpenNMT/applications/</a:t>
            </a:r>
            <a:r>
              <a:rPr lang="en-IE"/>
              <a:t> </a:t>
            </a:r>
            <a:endParaRPr/>
          </a:p>
        </p:txBody>
      </p:sp>
      <p:sp>
        <p:nvSpPr>
          <p:cNvPr id="803" name="Google Shape;803;p77"/>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Neural Machine Translation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100"/>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Overview</a:t>
            </a:r>
            <a:endParaRPr/>
          </a:p>
        </p:txBody>
      </p:sp>
      <p:sp>
        <p:nvSpPr>
          <p:cNvPr id="977" name="Google Shape;977;p100"/>
          <p:cNvSpPr txBox="1">
            <a:spLocks noGrp="1"/>
          </p:cNvSpPr>
          <p:nvPr>
            <p:ph type="body" idx="1"/>
          </p:nvPr>
        </p:nvSpPr>
        <p:spPr>
          <a:xfrm>
            <a:off x="838200" y="1541125"/>
            <a:ext cx="10515600" cy="4097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3F3F3F"/>
              </a:buClr>
              <a:buSzPts val="2800"/>
              <a:buFont typeface="Arial"/>
              <a:buNone/>
            </a:pPr>
            <a:r>
              <a:rPr lang="en-IE" sz="2400"/>
              <a:t>Information Extraction (IE)</a:t>
            </a:r>
            <a:endParaRPr sz="2400"/>
          </a:p>
          <a:p>
            <a:pPr marL="0" lvl="0" indent="0" algn="l" rtl="0">
              <a:lnSpc>
                <a:spcPct val="100000"/>
              </a:lnSpc>
              <a:spcBef>
                <a:spcPts val="1000"/>
              </a:spcBef>
              <a:spcAft>
                <a:spcPts val="0"/>
              </a:spcAft>
              <a:buClr>
                <a:srgbClr val="3F3F3F"/>
              </a:buClr>
              <a:buSzPts val="2800"/>
              <a:buFont typeface="Arial"/>
              <a:buNone/>
            </a:pPr>
            <a:r>
              <a:rPr lang="en-IE" sz="2400"/>
              <a:t>IE Approaches </a:t>
            </a:r>
            <a:endParaRPr sz="2400"/>
          </a:p>
          <a:p>
            <a:pPr marL="0" lvl="0" indent="0" algn="l" rtl="0">
              <a:lnSpc>
                <a:spcPct val="100000"/>
              </a:lnSpc>
              <a:spcBef>
                <a:spcPts val="1000"/>
              </a:spcBef>
              <a:spcAft>
                <a:spcPts val="0"/>
              </a:spcAft>
              <a:buClr>
                <a:srgbClr val="3F3F3F"/>
              </a:buClr>
              <a:buSzPts val="2800"/>
              <a:buFont typeface="Arial"/>
              <a:buNone/>
            </a:pPr>
            <a:r>
              <a:rPr lang="en-IE" sz="2400"/>
              <a:t>Named Entity Recognition and Entity Linking</a:t>
            </a:r>
            <a:endParaRPr sz="2400"/>
          </a:p>
          <a:p>
            <a:pPr marL="0" lvl="0" indent="0" algn="l" rtl="0">
              <a:lnSpc>
                <a:spcPct val="100000"/>
              </a:lnSpc>
              <a:spcBef>
                <a:spcPts val="1000"/>
              </a:spcBef>
              <a:spcAft>
                <a:spcPts val="0"/>
              </a:spcAft>
              <a:buClr>
                <a:srgbClr val="3F3F3F"/>
              </a:buClr>
              <a:buSzPts val="2800"/>
              <a:buFont typeface="Arial"/>
              <a:buNone/>
            </a:pPr>
            <a:r>
              <a:rPr lang="en-IE" sz="2400"/>
              <a:t>Relation Extraction</a:t>
            </a:r>
            <a:endParaRPr sz="2400"/>
          </a:p>
          <a:p>
            <a:pPr marL="0" lvl="0" indent="0" algn="l" rtl="0">
              <a:lnSpc>
                <a:spcPct val="100000"/>
              </a:lnSpc>
              <a:spcBef>
                <a:spcPts val="1000"/>
              </a:spcBef>
              <a:spcAft>
                <a:spcPts val="0"/>
              </a:spcAft>
              <a:buClr>
                <a:srgbClr val="3F3F3F"/>
              </a:buClr>
              <a:buSzPts val="2800"/>
              <a:buFont typeface="Arial"/>
              <a:buNone/>
            </a:pPr>
            <a:r>
              <a:rPr lang="en-IE" sz="2400" b="1"/>
              <a:t>Evaluation of IE </a:t>
            </a:r>
            <a:endParaRPr sz="2400" b="1"/>
          </a:p>
          <a:p>
            <a:pPr marL="0" lvl="0" indent="0" algn="l" rtl="0">
              <a:lnSpc>
                <a:spcPct val="100000"/>
              </a:lnSpc>
              <a:spcBef>
                <a:spcPts val="1000"/>
              </a:spcBef>
              <a:spcAft>
                <a:spcPts val="1000"/>
              </a:spcAft>
              <a:buClr>
                <a:srgbClr val="3F3F3F"/>
              </a:buClr>
              <a:buSzPts val="2800"/>
              <a:buFont typeface="Arial"/>
              <a:buNone/>
            </a:pPr>
            <a:endParaRPr sz="2400"/>
          </a:p>
        </p:txBody>
      </p:sp>
    </p:spTree>
    <p:extLst>
      <p:ext uri="{BB962C8B-B14F-4D97-AF65-F5344CB8AC3E}">
        <p14:creationId xmlns:p14="http://schemas.microsoft.com/office/powerpoint/2010/main" val="22200050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p101"/>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Information</a:t>
            </a:r>
            <a:r>
              <a:rPr lang="en-IE" sz="4400" b="0" i="0" u="none" strike="noStrike" cap="none">
                <a:solidFill>
                  <a:srgbClr val="75114A"/>
                </a:solidFill>
                <a:latin typeface="Calibri"/>
                <a:ea typeface="Calibri"/>
                <a:cs typeface="Calibri"/>
                <a:sym typeface="Calibri"/>
              </a:rPr>
              <a:t> </a:t>
            </a:r>
            <a:r>
              <a:rPr lang="en-IE"/>
              <a:t>Extraction </a:t>
            </a:r>
            <a:r>
              <a:rPr lang="en-IE" sz="4400" b="0" i="0" u="none" strike="noStrike" cap="none">
                <a:solidFill>
                  <a:srgbClr val="75114A"/>
                </a:solidFill>
                <a:latin typeface="Calibri"/>
                <a:ea typeface="Calibri"/>
                <a:cs typeface="Calibri"/>
                <a:sym typeface="Calibri"/>
              </a:rPr>
              <a:t>Evaluation </a:t>
            </a:r>
            <a:endParaRPr/>
          </a:p>
        </p:txBody>
      </p:sp>
      <p:sp>
        <p:nvSpPr>
          <p:cNvPr id="983" name="Google Shape;983;p101"/>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F3F"/>
              </a:buClr>
              <a:buSzPts val="2800"/>
              <a:buFont typeface="Arial"/>
              <a:buNone/>
            </a:pPr>
            <a:r>
              <a:rPr lang="en-IE" sz="2400"/>
              <a:t>E</a:t>
            </a:r>
            <a:r>
              <a:rPr lang="en-IE" sz="2400" b="0" i="0" u="none" strike="noStrike" cap="none">
                <a:solidFill>
                  <a:srgbClr val="3F3F3F"/>
                </a:solidFill>
                <a:latin typeface="Calibri"/>
                <a:ea typeface="Calibri"/>
                <a:cs typeface="Calibri"/>
                <a:sym typeface="Calibri"/>
              </a:rPr>
              <a:t>valuation metrics derive from Information Retrieval</a:t>
            </a:r>
            <a:r>
              <a:rPr lang="en-IE" sz="2400"/>
              <a:t>: </a:t>
            </a:r>
            <a:r>
              <a:rPr lang="en-IE" sz="2400" b="0" i="0" u="none" strike="noStrike" cap="none">
                <a:solidFill>
                  <a:srgbClr val="3F3F3F"/>
                </a:solidFill>
                <a:latin typeface="Calibri"/>
                <a:ea typeface="Calibri"/>
                <a:cs typeface="Calibri"/>
                <a:sym typeface="Calibri"/>
              </a:rPr>
              <a:t>Precision, Recall, F-Score</a:t>
            </a:r>
            <a:endParaRPr sz="2400"/>
          </a:p>
          <a:p>
            <a:pPr marL="0" marR="0" lvl="0" indent="0" algn="l" rtl="0">
              <a:lnSpc>
                <a:spcPct val="100000"/>
              </a:lnSpc>
              <a:spcBef>
                <a:spcPts val="60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Evaluation against a </a:t>
            </a:r>
            <a:r>
              <a:rPr lang="en-IE" sz="2400"/>
              <a:t>“G</a:t>
            </a:r>
            <a:r>
              <a:rPr lang="en-IE" sz="2400" b="0" i="0" u="none" strike="noStrike" cap="none">
                <a:solidFill>
                  <a:srgbClr val="3F3F3F"/>
                </a:solidFill>
                <a:latin typeface="Calibri"/>
                <a:ea typeface="Calibri"/>
                <a:cs typeface="Calibri"/>
                <a:sym typeface="Calibri"/>
              </a:rPr>
              <a:t>old </a:t>
            </a:r>
            <a:r>
              <a:rPr lang="en-IE" sz="2400"/>
              <a:t>S</a:t>
            </a:r>
            <a:r>
              <a:rPr lang="en-IE" sz="2400" b="0" i="0" u="none" strike="noStrike" cap="none">
                <a:solidFill>
                  <a:srgbClr val="3F3F3F"/>
                </a:solidFill>
                <a:latin typeface="Calibri"/>
                <a:ea typeface="Calibri"/>
                <a:cs typeface="Calibri"/>
                <a:sym typeface="Calibri"/>
              </a:rPr>
              <a:t>tandard</a:t>
            </a:r>
            <a:r>
              <a:rPr lang="en-IE" sz="2400"/>
              <a:t>”: h</a:t>
            </a:r>
            <a:r>
              <a:rPr lang="en-IE" sz="2400" b="0" i="0" u="none" strike="noStrike" cap="none">
                <a:solidFill>
                  <a:srgbClr val="3F3F3F"/>
                </a:solidFill>
                <a:latin typeface="Calibri"/>
                <a:ea typeface="Calibri"/>
                <a:cs typeface="Calibri"/>
                <a:sym typeface="Calibri"/>
              </a:rPr>
              <a:t>uman annotated</a:t>
            </a:r>
            <a:r>
              <a:rPr lang="en-IE" sz="2400"/>
              <a:t> (labelled) </a:t>
            </a:r>
            <a:r>
              <a:rPr lang="en-IE" sz="2400" b="0" i="0" u="none" strike="noStrike" cap="none">
                <a:solidFill>
                  <a:srgbClr val="3F3F3F"/>
                </a:solidFill>
                <a:latin typeface="Calibri"/>
                <a:ea typeface="Calibri"/>
                <a:cs typeface="Calibri"/>
                <a:sym typeface="Calibri"/>
              </a:rPr>
              <a:t>data items</a:t>
            </a:r>
            <a:endParaRPr sz="2400"/>
          </a:p>
        </p:txBody>
      </p:sp>
    </p:spTree>
    <p:extLst>
      <p:ext uri="{BB962C8B-B14F-4D97-AF65-F5344CB8AC3E}">
        <p14:creationId xmlns:p14="http://schemas.microsoft.com/office/powerpoint/2010/main" val="8861599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102"/>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IE Evaluation – Measures</a:t>
            </a:r>
            <a:endParaRPr/>
          </a:p>
        </p:txBody>
      </p:sp>
      <p:sp>
        <p:nvSpPr>
          <p:cNvPr id="989" name="Google Shape;989;p102"/>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1000"/>
              </a:spcBef>
              <a:spcAft>
                <a:spcPts val="0"/>
              </a:spcAft>
              <a:buClr>
                <a:srgbClr val="3F3F3F"/>
              </a:buClr>
              <a:buSzPts val="2800"/>
              <a:buFont typeface="Arial"/>
              <a:buNone/>
            </a:pPr>
            <a:r>
              <a:rPr lang="en-IE" sz="2400" b="1" i="0" u="none" strike="noStrike" cap="none">
                <a:solidFill>
                  <a:srgbClr val="3F3F3F"/>
                </a:solidFill>
              </a:rPr>
              <a:t>Precision</a:t>
            </a:r>
            <a:endParaRPr b="1"/>
          </a:p>
          <a:p>
            <a:pPr marL="0" marR="0" lvl="0" indent="0" algn="l" rtl="0">
              <a:lnSpc>
                <a:spcPct val="90000"/>
              </a:lnSpc>
              <a:spcBef>
                <a:spcPts val="10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a:p>
            <a:pPr marL="0" marR="0" lvl="0" indent="0" algn="l" rtl="0">
              <a:lnSpc>
                <a:spcPct val="90000"/>
              </a:lnSpc>
              <a:spcBef>
                <a:spcPts val="10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a:p>
            <a:pPr marL="0" marR="0" lvl="0" indent="0" algn="l" rtl="0">
              <a:lnSpc>
                <a:spcPct val="90000"/>
              </a:lnSpc>
              <a:spcBef>
                <a:spcPts val="1000"/>
              </a:spcBef>
              <a:spcAft>
                <a:spcPts val="0"/>
              </a:spcAft>
              <a:buClr>
                <a:srgbClr val="3F3F3F"/>
              </a:buClr>
              <a:buSzPts val="2800"/>
              <a:buFont typeface="Arial"/>
              <a:buNone/>
            </a:pPr>
            <a:r>
              <a:rPr lang="en-IE" sz="2400" b="1" i="0" u="none" strike="noStrike" cap="none">
                <a:solidFill>
                  <a:srgbClr val="3F3F3F"/>
                </a:solidFill>
              </a:rPr>
              <a:t>Recall</a:t>
            </a:r>
            <a:endParaRPr b="1"/>
          </a:p>
          <a:p>
            <a:pPr marL="0" marR="0" lvl="0" indent="0" algn="l" rtl="0">
              <a:lnSpc>
                <a:spcPct val="90000"/>
              </a:lnSpc>
              <a:spcBef>
                <a:spcPts val="10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a:p>
            <a:pPr marL="0" marR="0" lvl="0" indent="0" algn="l" rtl="0">
              <a:lnSpc>
                <a:spcPct val="90000"/>
              </a:lnSpc>
              <a:spcBef>
                <a:spcPts val="10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a:p>
            <a:pPr marL="0" marR="0" lvl="0" indent="0" algn="l" rtl="0">
              <a:lnSpc>
                <a:spcPct val="90000"/>
              </a:lnSpc>
              <a:spcBef>
                <a:spcPts val="1000"/>
              </a:spcBef>
              <a:spcAft>
                <a:spcPts val="0"/>
              </a:spcAft>
              <a:buClr>
                <a:srgbClr val="3F3F3F"/>
              </a:buClr>
              <a:buSzPts val="2800"/>
              <a:buFont typeface="Arial"/>
              <a:buNone/>
            </a:pPr>
            <a:r>
              <a:rPr lang="en-IE" sz="2400" b="1" i="0" u="none" strike="noStrike" cap="none">
                <a:solidFill>
                  <a:srgbClr val="3F3F3F"/>
                </a:solidFill>
              </a:rPr>
              <a:t>F-Score </a:t>
            </a:r>
            <a:r>
              <a:rPr lang="en-IE" sz="2400" b="0" i="0" u="none" strike="noStrike" cap="none">
                <a:solidFill>
                  <a:srgbClr val="3F3F3F"/>
                </a:solidFill>
                <a:latin typeface="Calibri"/>
                <a:ea typeface="Calibri"/>
                <a:cs typeface="Calibri"/>
                <a:sym typeface="Calibri"/>
              </a:rPr>
              <a:t>(</a:t>
            </a:r>
            <a:r>
              <a:rPr lang="en-IE" sz="2400"/>
              <a:t>‘</a:t>
            </a:r>
            <a:r>
              <a:rPr lang="en-IE" sz="2400" b="0" i="0" u="none" strike="noStrike" cap="none">
                <a:solidFill>
                  <a:srgbClr val="3F3F3F"/>
                </a:solidFill>
                <a:latin typeface="Calibri"/>
                <a:ea typeface="Calibri"/>
                <a:cs typeface="Calibri"/>
                <a:sym typeface="Calibri"/>
              </a:rPr>
              <a:t>weighted harmonic mean</a:t>
            </a:r>
            <a:r>
              <a:rPr lang="en-IE" sz="2400"/>
              <a:t>’</a:t>
            </a:r>
            <a:r>
              <a:rPr lang="en-IE" sz="2400" b="0" i="0" u="none" strike="noStrike" cap="none">
                <a:solidFill>
                  <a:srgbClr val="3F3F3F"/>
                </a:solidFill>
                <a:latin typeface="Calibri"/>
                <a:ea typeface="Calibri"/>
                <a:cs typeface="Calibri"/>
                <a:sym typeface="Calibri"/>
              </a:rPr>
              <a:t>)</a:t>
            </a:r>
            <a:endParaRPr/>
          </a:p>
          <a:p>
            <a:pPr marL="457200" marR="0" lvl="0" indent="-228600" algn="l" rtl="0">
              <a:lnSpc>
                <a:spcPct val="90000"/>
              </a:lnSpc>
              <a:spcBef>
                <a:spcPts val="1000"/>
              </a:spcBef>
              <a:spcAft>
                <a:spcPts val="0"/>
              </a:spcAft>
              <a:buClr>
                <a:srgbClr val="3F3F3F"/>
              </a:buClr>
              <a:buSzPts val="2800"/>
              <a:buFont typeface="Arial"/>
              <a:buNone/>
            </a:pPr>
            <a:endParaRPr sz="2800" b="0" i="0" u="none" strike="noStrike" cap="none">
              <a:solidFill>
                <a:srgbClr val="3F3F3F"/>
              </a:solidFill>
              <a:latin typeface="Calibri"/>
              <a:ea typeface="Calibri"/>
              <a:cs typeface="Calibri"/>
              <a:sym typeface="Calibri"/>
            </a:endParaRPr>
          </a:p>
        </p:txBody>
      </p:sp>
      <p:pic>
        <p:nvPicPr>
          <p:cNvPr id="990" name="Google Shape;990;p102" descr="08_Information_Extraction_II(1).pdf - Adobe Acrobat Reader DC"/>
          <p:cNvPicPr preferRelativeResize="0"/>
          <p:nvPr/>
        </p:nvPicPr>
        <p:blipFill rotWithShape="1">
          <a:blip r:embed="rId3">
            <a:alphaModFix/>
          </a:blip>
          <a:srcRect l="36803" t="79446" r="49751" b="8913"/>
          <a:stretch/>
        </p:blipFill>
        <p:spPr>
          <a:xfrm>
            <a:off x="5831267" y="4446961"/>
            <a:ext cx="2033671" cy="954505"/>
          </a:xfrm>
          <a:prstGeom prst="rect">
            <a:avLst/>
          </a:prstGeom>
          <a:noFill/>
          <a:ln>
            <a:noFill/>
          </a:ln>
        </p:spPr>
      </p:pic>
      <p:pic>
        <p:nvPicPr>
          <p:cNvPr id="991" name="Google Shape;991;p102" descr="08_Information_Extraction_II(1).pdf - Adobe Acrobat Reader DC"/>
          <p:cNvPicPr preferRelativeResize="0"/>
          <p:nvPr/>
        </p:nvPicPr>
        <p:blipFill rotWithShape="1">
          <a:blip r:embed="rId3">
            <a:alphaModFix/>
          </a:blip>
          <a:srcRect l="30224" t="53879" r="42165" b="34142"/>
          <a:stretch/>
        </p:blipFill>
        <p:spPr>
          <a:xfrm>
            <a:off x="2419400" y="1777008"/>
            <a:ext cx="4176463" cy="982114"/>
          </a:xfrm>
          <a:prstGeom prst="rect">
            <a:avLst/>
          </a:prstGeom>
          <a:noFill/>
          <a:ln>
            <a:noFill/>
          </a:ln>
        </p:spPr>
      </p:pic>
      <p:pic>
        <p:nvPicPr>
          <p:cNvPr id="992" name="Google Shape;992;p102" descr="08_Information_Extraction_II(1).pdf - Adobe Acrobat Reader DC"/>
          <p:cNvPicPr preferRelativeResize="0"/>
          <p:nvPr/>
        </p:nvPicPr>
        <p:blipFill rotWithShape="1">
          <a:blip r:embed="rId3">
            <a:alphaModFix/>
          </a:blip>
          <a:srcRect l="30027" t="67309" r="42691" b="20800"/>
          <a:stretch/>
        </p:blipFill>
        <p:spPr>
          <a:xfrm>
            <a:off x="2419401" y="3178349"/>
            <a:ext cx="4126860" cy="974922"/>
          </a:xfrm>
          <a:prstGeom prst="rect">
            <a:avLst/>
          </a:prstGeom>
          <a:noFill/>
          <a:ln>
            <a:noFill/>
          </a:ln>
        </p:spPr>
      </p:pic>
    </p:spTree>
    <p:extLst>
      <p:ext uri="{BB962C8B-B14F-4D97-AF65-F5344CB8AC3E}">
        <p14:creationId xmlns:p14="http://schemas.microsoft.com/office/powerpoint/2010/main" val="35742832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10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IE Evaluation – Example</a:t>
            </a:r>
            <a:endParaRPr/>
          </a:p>
        </p:txBody>
      </p:sp>
      <p:sp>
        <p:nvSpPr>
          <p:cNvPr id="998" name="Google Shape;998;p103"/>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 Gold Standard items (GS)	</a:t>
            </a:r>
            <a:r>
              <a:rPr lang="en-IE" sz="2400"/>
              <a:t>		</a:t>
            </a:r>
            <a:r>
              <a:rPr lang="en-IE" sz="2400" b="1" i="0" u="none" strike="noStrike" cap="none">
                <a:solidFill>
                  <a:srgbClr val="3F3F3F"/>
                </a:solidFill>
                <a:latin typeface="Calibri"/>
                <a:ea typeface="Calibri"/>
                <a:cs typeface="Calibri"/>
                <a:sym typeface="Calibri"/>
              </a:rPr>
              <a:t>40</a:t>
            </a:r>
            <a:endParaRPr b="1"/>
          </a:p>
          <a:p>
            <a:pPr marL="0" marR="0" lvl="0" indent="0" algn="l" rtl="0">
              <a:lnSpc>
                <a:spcPct val="100000"/>
              </a:lnSpc>
              <a:spcBef>
                <a:spcPts val="60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 Extracted items (EX)					</a:t>
            </a:r>
            <a:r>
              <a:rPr lang="en-IE" sz="2400" b="1" i="0" u="none" strike="noStrike" cap="none">
                <a:solidFill>
                  <a:srgbClr val="3F3F3F"/>
                </a:solidFill>
                <a:latin typeface="Calibri"/>
                <a:ea typeface="Calibri"/>
                <a:cs typeface="Calibri"/>
                <a:sym typeface="Calibri"/>
              </a:rPr>
              <a:t>60</a:t>
            </a:r>
            <a:endParaRPr b="1"/>
          </a:p>
          <a:p>
            <a:pPr marL="0" marR="0" lvl="0" indent="0" algn="l" rtl="0">
              <a:lnSpc>
                <a:spcPct val="100000"/>
              </a:lnSpc>
              <a:spcBef>
                <a:spcPts val="60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 Correctly extracted items (CEX)		</a:t>
            </a:r>
            <a:r>
              <a:rPr lang="en-IE" sz="2400" b="1" i="0" u="none" strike="noStrike" cap="none">
                <a:solidFill>
                  <a:srgbClr val="3F3F3F"/>
                </a:solidFill>
                <a:latin typeface="Calibri"/>
                <a:ea typeface="Calibri"/>
                <a:cs typeface="Calibri"/>
                <a:sym typeface="Calibri"/>
              </a:rPr>
              <a:t>20</a:t>
            </a:r>
            <a:endParaRPr b="1"/>
          </a:p>
          <a:p>
            <a:pPr marL="0" marR="0" lvl="0" indent="0" algn="l" rtl="0">
              <a:lnSpc>
                <a:spcPct val="100000"/>
              </a:lnSpc>
              <a:spcBef>
                <a:spcPts val="6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a:p>
            <a:pPr marL="0" marR="0" lvl="0" indent="0" algn="l" rtl="0">
              <a:lnSpc>
                <a:spcPct val="100000"/>
              </a:lnSpc>
              <a:spcBef>
                <a:spcPts val="100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P = CEX/EX = 20/60 =	</a:t>
            </a:r>
            <a:r>
              <a:rPr lang="en-IE" sz="2400" b="1" i="0" u="none" strike="noStrike" cap="none">
                <a:solidFill>
                  <a:srgbClr val="3F3F3F"/>
                </a:solidFill>
                <a:latin typeface="Calibri"/>
                <a:ea typeface="Calibri"/>
                <a:cs typeface="Calibri"/>
                <a:sym typeface="Calibri"/>
              </a:rPr>
              <a:t>0.33</a:t>
            </a:r>
            <a:endParaRPr b="1"/>
          </a:p>
          <a:p>
            <a:pPr marL="0" marR="0" lvl="0" indent="0" algn="l" rtl="0">
              <a:lnSpc>
                <a:spcPct val="100000"/>
              </a:lnSpc>
              <a:spcBef>
                <a:spcPts val="100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R = CEX/GS = 20/40 =	</a:t>
            </a:r>
            <a:r>
              <a:rPr lang="en-IE" sz="2400" b="1" i="0" u="none" strike="noStrike" cap="none">
                <a:solidFill>
                  <a:srgbClr val="3F3F3F"/>
                </a:solidFill>
                <a:latin typeface="Calibri"/>
                <a:ea typeface="Calibri"/>
                <a:cs typeface="Calibri"/>
                <a:sym typeface="Calibri"/>
              </a:rPr>
              <a:t>0.50</a:t>
            </a:r>
            <a:endParaRPr b="1"/>
          </a:p>
          <a:p>
            <a:pPr marL="0" marR="0" lvl="0" indent="0" algn="l" rtl="0">
              <a:lnSpc>
                <a:spcPct val="100000"/>
              </a:lnSpc>
              <a:spcBef>
                <a:spcPts val="100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F = 2∗P∗R / P+R = 2∗0.33∗0.5 / 0.33+0.5 = 0.33/0.83 = </a:t>
            </a:r>
            <a:r>
              <a:rPr lang="en-IE" sz="2400" b="1" i="0" u="none" strike="noStrike" cap="none">
                <a:solidFill>
                  <a:srgbClr val="3F3F3F"/>
                </a:solidFill>
                <a:latin typeface="Calibri"/>
                <a:ea typeface="Calibri"/>
                <a:cs typeface="Calibri"/>
                <a:sym typeface="Calibri"/>
              </a:rPr>
              <a:t>~0.40</a:t>
            </a:r>
            <a:endParaRPr b="1"/>
          </a:p>
        </p:txBody>
      </p:sp>
    </p:spTree>
    <p:extLst>
      <p:ext uri="{BB962C8B-B14F-4D97-AF65-F5344CB8AC3E}">
        <p14:creationId xmlns:p14="http://schemas.microsoft.com/office/powerpoint/2010/main" val="12021404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104"/>
          <p:cNvSpPr txBox="1">
            <a:spLocks noGrp="1"/>
          </p:cNvSpPr>
          <p:nvPr>
            <p:ph type="title"/>
          </p:nvPr>
        </p:nvSpPr>
        <p:spPr>
          <a:xfrm>
            <a:off x="838200" y="365125"/>
            <a:ext cx="10515600" cy="13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a:t>IE Evaluation - True/False Positives/Negatives</a:t>
            </a:r>
            <a:endParaRPr/>
          </a:p>
        </p:txBody>
      </p:sp>
      <p:graphicFrame>
        <p:nvGraphicFramePr>
          <p:cNvPr id="1005" name="Google Shape;1005;p104"/>
          <p:cNvGraphicFramePr/>
          <p:nvPr/>
        </p:nvGraphicFramePr>
        <p:xfrm>
          <a:off x="6537875" y="2060825"/>
          <a:ext cx="4653450" cy="1097220"/>
        </p:xfrm>
        <a:graphic>
          <a:graphicData uri="http://schemas.openxmlformats.org/drawingml/2006/table">
            <a:tbl>
              <a:tblPr>
                <a:noFill/>
              </a:tblPr>
              <a:tblGrid>
                <a:gridCol w="2279700">
                  <a:extLst>
                    <a:ext uri="{9D8B030D-6E8A-4147-A177-3AD203B41FA5}">
                      <a16:colId xmlns:a16="http://schemas.microsoft.com/office/drawing/2014/main" val="20000"/>
                    </a:ext>
                  </a:extLst>
                </a:gridCol>
                <a:gridCol w="23737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IE" sz="2400">
                          <a:latin typeface="Calibri"/>
                          <a:ea typeface="Calibri"/>
                          <a:cs typeface="Calibri"/>
                          <a:sym typeface="Calibri"/>
                        </a:rPr>
                        <a:t>TP: </a:t>
                      </a:r>
                      <a:r>
                        <a:rPr lang="en-IE" sz="2400" b="1">
                          <a:latin typeface="Calibri"/>
                          <a:ea typeface="Calibri"/>
                          <a:cs typeface="Calibri"/>
                          <a:sym typeface="Calibri"/>
                        </a:rPr>
                        <a:t>20 </a:t>
                      </a:r>
                      <a:r>
                        <a:rPr lang="en-IE" sz="2400">
                          <a:latin typeface="Calibri"/>
                          <a:ea typeface="Calibri"/>
                          <a:cs typeface="Calibri"/>
                          <a:sym typeface="Calibri"/>
                        </a:rPr>
                        <a:t>(CEX)</a:t>
                      </a:r>
                      <a:endParaRPr sz="2400">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IE" sz="2400">
                          <a:latin typeface="Calibri"/>
                          <a:ea typeface="Calibri"/>
                          <a:cs typeface="Calibri"/>
                          <a:sym typeface="Calibri"/>
                        </a:rPr>
                        <a:t>FN: </a:t>
                      </a:r>
                      <a:r>
                        <a:rPr lang="en-IE" sz="2400" b="1">
                          <a:latin typeface="Calibri"/>
                          <a:ea typeface="Calibri"/>
                          <a:cs typeface="Calibri"/>
                          <a:sym typeface="Calibri"/>
                        </a:rPr>
                        <a:t>20 </a:t>
                      </a:r>
                      <a:r>
                        <a:rPr lang="en-IE" sz="2400">
                          <a:latin typeface="Calibri"/>
                          <a:ea typeface="Calibri"/>
                          <a:cs typeface="Calibri"/>
                          <a:sym typeface="Calibri"/>
                        </a:rPr>
                        <a:t>(GS-CEX)</a:t>
                      </a:r>
                      <a:endParaRPr sz="2400">
                        <a:latin typeface="Calibri"/>
                        <a:ea typeface="Calibri"/>
                        <a:cs typeface="Calibri"/>
                        <a:sym typeface="Calibri"/>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IE" sz="2400">
                          <a:latin typeface="Calibri"/>
                          <a:ea typeface="Calibri"/>
                          <a:cs typeface="Calibri"/>
                          <a:sym typeface="Calibri"/>
                        </a:rPr>
                        <a:t>FP: </a:t>
                      </a:r>
                      <a:r>
                        <a:rPr lang="en-IE" sz="2400" b="1">
                          <a:latin typeface="Calibri"/>
                          <a:ea typeface="Calibri"/>
                          <a:cs typeface="Calibri"/>
                          <a:sym typeface="Calibri"/>
                        </a:rPr>
                        <a:t>40 </a:t>
                      </a:r>
                      <a:r>
                        <a:rPr lang="en-IE" sz="2400">
                          <a:latin typeface="Calibri"/>
                          <a:ea typeface="Calibri"/>
                          <a:cs typeface="Calibri"/>
                          <a:sym typeface="Calibri"/>
                        </a:rPr>
                        <a:t>(EX-CEX)</a:t>
                      </a:r>
                      <a:endParaRPr sz="2400">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IE" sz="2400">
                          <a:latin typeface="Calibri"/>
                          <a:ea typeface="Calibri"/>
                          <a:cs typeface="Calibri"/>
                          <a:sym typeface="Calibri"/>
                        </a:rPr>
                        <a:t>TN</a:t>
                      </a:r>
                      <a:endParaRPr sz="2400">
                        <a:latin typeface="Calibri"/>
                        <a:ea typeface="Calibri"/>
                        <a:cs typeface="Calibri"/>
                        <a:sym typeface="Calibri"/>
                      </a:endParaRPr>
                    </a:p>
                  </a:txBody>
                  <a:tcPr marL="91425" marR="91425" marT="91425" marB="91425"/>
                </a:tc>
                <a:extLst>
                  <a:ext uri="{0D108BD9-81ED-4DB2-BD59-A6C34878D82A}">
                    <a16:rowId xmlns:a16="http://schemas.microsoft.com/office/drawing/2014/main" val="10001"/>
                  </a:ext>
                </a:extLst>
              </a:tr>
            </a:tbl>
          </a:graphicData>
        </a:graphic>
      </p:graphicFrame>
      <p:pic>
        <p:nvPicPr>
          <p:cNvPr id="1006" name="Google Shape;1006;p104"/>
          <p:cNvPicPr preferRelativeResize="0"/>
          <p:nvPr/>
        </p:nvPicPr>
        <p:blipFill rotWithShape="1">
          <a:blip r:embed="rId3">
            <a:alphaModFix/>
          </a:blip>
          <a:srcRect l="16800" t="37272" r="68649" b="45832"/>
          <a:stretch/>
        </p:blipFill>
        <p:spPr>
          <a:xfrm>
            <a:off x="3316984" y="3766650"/>
            <a:ext cx="3220891" cy="2103600"/>
          </a:xfrm>
          <a:prstGeom prst="rect">
            <a:avLst/>
          </a:prstGeom>
          <a:noFill/>
          <a:ln>
            <a:noFill/>
          </a:ln>
        </p:spPr>
      </p:pic>
      <p:sp>
        <p:nvSpPr>
          <p:cNvPr id="1007" name="Google Shape;1007;p104"/>
          <p:cNvSpPr txBox="1"/>
          <p:nvPr/>
        </p:nvSpPr>
        <p:spPr>
          <a:xfrm>
            <a:off x="7984800" y="6025800"/>
            <a:ext cx="4207200" cy="49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E" u="sng">
                <a:solidFill>
                  <a:schemeClr val="hlink"/>
                </a:solidFill>
                <a:hlinkClick r:id="rId4"/>
              </a:rPr>
              <a:t>https://en.wikipedia.org/wiki/Precision_and_recall</a:t>
            </a:r>
            <a:r>
              <a:rPr lang="en-IE"/>
              <a:t> </a:t>
            </a:r>
            <a:endParaRPr/>
          </a:p>
        </p:txBody>
      </p:sp>
      <p:sp>
        <p:nvSpPr>
          <p:cNvPr id="1008" name="Google Shape;1008;p104"/>
          <p:cNvSpPr txBox="1">
            <a:spLocks noGrp="1"/>
          </p:cNvSpPr>
          <p:nvPr>
            <p:ph type="body" idx="1"/>
          </p:nvPr>
        </p:nvSpPr>
        <p:spPr>
          <a:xfrm>
            <a:off x="6604400" y="3924300"/>
            <a:ext cx="4520400" cy="156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P = </a:t>
            </a:r>
            <a:r>
              <a:rPr lang="en-IE" sz="2400"/>
              <a:t>TP/(TP+FP)</a:t>
            </a:r>
            <a:r>
              <a:rPr lang="en-IE" sz="2400" b="0" i="0" u="none" strike="noStrike" cap="none">
                <a:solidFill>
                  <a:srgbClr val="3F3F3F"/>
                </a:solidFill>
                <a:latin typeface="Calibri"/>
                <a:ea typeface="Calibri"/>
                <a:cs typeface="Calibri"/>
                <a:sym typeface="Calibri"/>
              </a:rPr>
              <a:t> = 20/60 =	</a:t>
            </a:r>
            <a:r>
              <a:rPr lang="en-IE" sz="2400" b="1" i="0" u="none" strike="noStrike" cap="none">
                <a:solidFill>
                  <a:srgbClr val="3F3F3F"/>
                </a:solidFill>
                <a:latin typeface="Calibri"/>
                <a:ea typeface="Calibri"/>
                <a:cs typeface="Calibri"/>
                <a:sym typeface="Calibri"/>
              </a:rPr>
              <a:t>0.33</a:t>
            </a:r>
            <a:endParaRPr sz="2400"/>
          </a:p>
          <a:p>
            <a:pPr marL="0" marR="0" lvl="0" indent="0" algn="l" rtl="0">
              <a:lnSpc>
                <a:spcPct val="100000"/>
              </a:lnSpc>
              <a:spcBef>
                <a:spcPts val="0"/>
              </a:spcBef>
              <a:spcAft>
                <a:spcPts val="0"/>
              </a:spcAft>
              <a:buClr>
                <a:srgbClr val="3F3F3F"/>
              </a:buClr>
              <a:buSzPts val="2800"/>
              <a:buFont typeface="Arial"/>
              <a:buNone/>
            </a:pPr>
            <a:endParaRPr sz="2400"/>
          </a:p>
          <a:p>
            <a:pPr marL="0" marR="0" lvl="0" indent="0" algn="l" rtl="0">
              <a:lnSpc>
                <a:spcPct val="100000"/>
              </a:lnSpc>
              <a:spcBef>
                <a:spcPts val="0"/>
              </a:spcBef>
              <a:spcAft>
                <a:spcPts val="0"/>
              </a:spcAft>
              <a:buClr>
                <a:srgbClr val="3F3F3F"/>
              </a:buClr>
              <a:buSzPts val="2800"/>
              <a:buFont typeface="Arial"/>
              <a:buNone/>
            </a:pPr>
            <a:endParaRPr sz="2400"/>
          </a:p>
          <a:p>
            <a:pPr marL="0" marR="0" lvl="0" indent="0" algn="l" rtl="0">
              <a:lnSpc>
                <a:spcPct val="100000"/>
              </a:lnSpc>
              <a:spcBef>
                <a:spcPts val="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R = </a:t>
            </a:r>
            <a:r>
              <a:rPr lang="en-IE" sz="2400"/>
              <a:t>TP/(TP+FN)</a:t>
            </a:r>
            <a:r>
              <a:rPr lang="en-IE" sz="2400" b="0" i="0" u="none" strike="noStrike" cap="none">
                <a:solidFill>
                  <a:srgbClr val="3F3F3F"/>
                </a:solidFill>
                <a:latin typeface="Calibri"/>
                <a:ea typeface="Calibri"/>
                <a:cs typeface="Calibri"/>
                <a:sym typeface="Calibri"/>
              </a:rPr>
              <a:t> = 20/40 =	</a:t>
            </a:r>
            <a:r>
              <a:rPr lang="en-IE" sz="2400" b="1" i="0" u="none" strike="noStrike" cap="none">
                <a:solidFill>
                  <a:srgbClr val="3F3F3F"/>
                </a:solidFill>
                <a:latin typeface="Calibri"/>
                <a:ea typeface="Calibri"/>
                <a:cs typeface="Calibri"/>
                <a:sym typeface="Calibri"/>
              </a:rPr>
              <a:t>0.50</a:t>
            </a:r>
            <a:endParaRPr sz="2400" b="1"/>
          </a:p>
        </p:txBody>
      </p:sp>
      <p:sp>
        <p:nvSpPr>
          <p:cNvPr id="1009" name="Google Shape;1009;p104"/>
          <p:cNvSpPr txBox="1">
            <a:spLocks noGrp="1"/>
          </p:cNvSpPr>
          <p:nvPr>
            <p:ph type="body" idx="1"/>
          </p:nvPr>
        </p:nvSpPr>
        <p:spPr>
          <a:xfrm>
            <a:off x="838200" y="1825625"/>
            <a:ext cx="5470200" cy="156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 Gold Standard items (GS)	</a:t>
            </a:r>
            <a:r>
              <a:rPr lang="en-IE" sz="2400"/>
              <a:t>		</a:t>
            </a:r>
            <a:r>
              <a:rPr lang="en-IE" sz="2400" b="1" i="0" u="none" strike="noStrike" cap="none">
                <a:solidFill>
                  <a:srgbClr val="3F3F3F"/>
                </a:solidFill>
                <a:latin typeface="Calibri"/>
                <a:ea typeface="Calibri"/>
                <a:cs typeface="Calibri"/>
                <a:sym typeface="Calibri"/>
              </a:rPr>
              <a:t>40</a:t>
            </a:r>
            <a:endParaRPr b="1"/>
          </a:p>
          <a:p>
            <a:pPr marL="0" marR="0" lvl="0" indent="0" algn="l" rtl="0">
              <a:lnSpc>
                <a:spcPct val="100000"/>
              </a:lnSpc>
              <a:spcBef>
                <a:spcPts val="60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 Extracted items (EX)					</a:t>
            </a:r>
            <a:r>
              <a:rPr lang="en-IE" sz="2400" b="1" i="0" u="none" strike="noStrike" cap="none">
                <a:solidFill>
                  <a:srgbClr val="3F3F3F"/>
                </a:solidFill>
                <a:latin typeface="Calibri"/>
                <a:ea typeface="Calibri"/>
                <a:cs typeface="Calibri"/>
                <a:sym typeface="Calibri"/>
              </a:rPr>
              <a:t>60</a:t>
            </a:r>
            <a:endParaRPr b="1"/>
          </a:p>
          <a:p>
            <a:pPr marL="0" marR="0" lvl="0" indent="0" algn="l" rtl="0">
              <a:lnSpc>
                <a:spcPct val="100000"/>
              </a:lnSpc>
              <a:spcBef>
                <a:spcPts val="60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 Correctly extracted items (CEX)		</a:t>
            </a:r>
            <a:r>
              <a:rPr lang="en-IE" sz="2400" b="1" i="0" u="none" strike="noStrike" cap="none">
                <a:solidFill>
                  <a:srgbClr val="3F3F3F"/>
                </a:solidFill>
                <a:latin typeface="Calibri"/>
                <a:ea typeface="Calibri"/>
                <a:cs typeface="Calibri"/>
                <a:sym typeface="Calibri"/>
              </a:rPr>
              <a:t>20</a:t>
            </a:r>
            <a:endParaRPr b="1"/>
          </a:p>
          <a:p>
            <a:pPr marL="0" marR="0" lvl="0" indent="0" algn="l" rtl="0">
              <a:lnSpc>
                <a:spcPct val="100000"/>
              </a:lnSpc>
              <a:spcBef>
                <a:spcPts val="1000"/>
              </a:spcBef>
              <a:spcAft>
                <a:spcPts val="0"/>
              </a:spcAft>
              <a:buClr>
                <a:srgbClr val="3F3F3F"/>
              </a:buClr>
              <a:buSzPts val="2800"/>
              <a:buFont typeface="Arial"/>
              <a:buNone/>
            </a:pPr>
            <a:endParaRPr b="1"/>
          </a:p>
        </p:txBody>
      </p:sp>
    </p:spTree>
    <p:extLst>
      <p:ext uri="{BB962C8B-B14F-4D97-AF65-F5344CB8AC3E}">
        <p14:creationId xmlns:p14="http://schemas.microsoft.com/office/powerpoint/2010/main" val="167801570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10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Lab of this Week</a:t>
            </a:r>
            <a:endParaRPr/>
          </a:p>
        </p:txBody>
      </p:sp>
      <p:sp>
        <p:nvSpPr>
          <p:cNvPr id="1015" name="Google Shape;1015;p105"/>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1000"/>
              </a:spcBef>
              <a:spcAft>
                <a:spcPts val="0"/>
              </a:spcAft>
              <a:buClr>
                <a:srgbClr val="3F3F3F"/>
              </a:buClr>
              <a:buSzPts val="2800"/>
              <a:buFont typeface="Arial"/>
              <a:buNone/>
            </a:pPr>
            <a:r>
              <a:rPr lang="en-IE" sz="2400"/>
              <a:t>Exercises in information extraction  </a:t>
            </a:r>
            <a:endParaRPr/>
          </a:p>
        </p:txBody>
      </p:sp>
    </p:spTree>
    <p:extLst>
      <p:ext uri="{BB962C8B-B14F-4D97-AF65-F5344CB8AC3E}">
        <p14:creationId xmlns:p14="http://schemas.microsoft.com/office/powerpoint/2010/main" val="14602833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106"/>
          <p:cNvSpPr txBox="1">
            <a:spLocks noGrp="1"/>
          </p:cNvSpPr>
          <p:nvPr>
            <p:ph type="ctrTitle"/>
          </p:nvPr>
        </p:nvSpPr>
        <p:spPr>
          <a:xfrm>
            <a:off x="6779669" y="731126"/>
            <a:ext cx="5162100" cy="2208900"/>
          </a:xfrm>
          <a:prstGeom prst="rect">
            <a:avLst/>
          </a:prstGeom>
          <a:noFill/>
          <a:ln>
            <a:noFill/>
          </a:ln>
        </p:spPr>
        <p:txBody>
          <a:bodyPr spcFirstLastPara="1" wrap="square" lIns="91425" tIns="91425" rIns="91425" bIns="91425" anchor="t" anchorCtr="0">
            <a:noAutofit/>
          </a:bodyPr>
          <a:lstStyle/>
          <a:p>
            <a:pPr marL="0" marR="0" lvl="0" indent="0" algn="ctr" rtl="0">
              <a:lnSpc>
                <a:spcPct val="90000"/>
              </a:lnSpc>
              <a:spcBef>
                <a:spcPts val="0"/>
              </a:spcBef>
              <a:spcAft>
                <a:spcPts val="0"/>
              </a:spcAft>
              <a:buClr>
                <a:schemeClr val="lt1"/>
              </a:buClr>
              <a:buSzPts val="6600"/>
              <a:buFont typeface="Calibri"/>
              <a:buNone/>
            </a:pPr>
            <a:r>
              <a:rPr lang="en-IE" sz="6600" b="0" i="0" u="none" strike="noStrike" cap="none">
                <a:solidFill>
                  <a:schemeClr val="lt1"/>
                </a:solidFill>
                <a:latin typeface="Calibri"/>
                <a:ea typeface="Calibri"/>
                <a:cs typeface="Calibri"/>
                <a:sym typeface="Calibri"/>
              </a:rPr>
              <a:t>QA</a:t>
            </a:r>
            <a:endParaRPr sz="66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02653065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28"/>
          <p:cNvSpPr txBox="1">
            <a:spLocks noGrp="1"/>
          </p:cNvSpPr>
          <p:nvPr>
            <p:ph type="ctrTitle"/>
          </p:nvPr>
        </p:nvSpPr>
        <p:spPr>
          <a:xfrm>
            <a:off x="624425" y="2055825"/>
            <a:ext cx="5477100" cy="19818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Clr>
                <a:srgbClr val="D9C49F"/>
              </a:buClr>
              <a:buSzPts val="7000"/>
              <a:buFont typeface="Garamond"/>
              <a:buNone/>
            </a:pPr>
            <a:r>
              <a:rPr lang="en-IE" sz="4000">
                <a:latin typeface="Arial"/>
                <a:ea typeface="Arial"/>
                <a:cs typeface="Arial"/>
                <a:sym typeface="Arial"/>
              </a:rPr>
              <a:t>Introduction to NLP</a:t>
            </a:r>
            <a:endParaRPr sz="3200">
              <a:latin typeface="Arial"/>
              <a:ea typeface="Arial"/>
              <a:cs typeface="Arial"/>
              <a:sym typeface="Arial"/>
            </a:endParaRPr>
          </a:p>
          <a:p>
            <a:pPr marL="0" marR="0" lvl="0" indent="0" algn="l" rtl="0">
              <a:lnSpc>
                <a:spcPct val="100000"/>
              </a:lnSpc>
              <a:spcBef>
                <a:spcPts val="0"/>
              </a:spcBef>
              <a:spcAft>
                <a:spcPts val="0"/>
              </a:spcAft>
              <a:buClr>
                <a:srgbClr val="D9C49F"/>
              </a:buClr>
              <a:buSzPts val="7000"/>
              <a:buFont typeface="Garamond"/>
              <a:buNone/>
            </a:pPr>
            <a:r>
              <a:rPr lang="en-IE" sz="2800">
                <a:latin typeface="Arial"/>
                <a:ea typeface="Arial"/>
                <a:cs typeface="Arial"/>
                <a:sym typeface="Arial"/>
              </a:rPr>
              <a:t>Knowledge Graphs &amp; Chatbots</a:t>
            </a:r>
            <a:endParaRPr sz="2800">
              <a:latin typeface="Arial"/>
              <a:ea typeface="Arial"/>
              <a:cs typeface="Arial"/>
              <a:sym typeface="Arial"/>
            </a:endParaRPr>
          </a:p>
        </p:txBody>
      </p:sp>
      <p:sp>
        <p:nvSpPr>
          <p:cNvPr id="467" name="Google Shape;467;p28"/>
          <p:cNvSpPr txBox="1">
            <a:spLocks noGrp="1"/>
          </p:cNvSpPr>
          <p:nvPr>
            <p:ph type="subTitle" idx="1"/>
          </p:nvPr>
        </p:nvSpPr>
        <p:spPr>
          <a:xfrm>
            <a:off x="619050" y="4408375"/>
            <a:ext cx="5477100" cy="1138200"/>
          </a:xfrm>
          <a:prstGeom prst="rect">
            <a:avLst/>
          </a:prstGeom>
          <a:noFill/>
          <a:ln>
            <a:noFill/>
          </a:ln>
        </p:spPr>
        <p:txBody>
          <a:bodyPr spcFirstLastPara="1" wrap="square" lIns="91425" tIns="91425" rIns="91425" bIns="91425" anchor="ctr" anchorCtr="0">
            <a:noAutofit/>
          </a:bodyPr>
          <a:lstStyle/>
          <a:p>
            <a:pPr marL="457200" marR="0" lvl="0" indent="-406400" algn="l" rtl="0">
              <a:lnSpc>
                <a:spcPct val="100000"/>
              </a:lnSpc>
              <a:spcBef>
                <a:spcPts val="600"/>
              </a:spcBef>
              <a:spcAft>
                <a:spcPts val="0"/>
              </a:spcAft>
              <a:buClr>
                <a:schemeClr val="lt1"/>
              </a:buClr>
              <a:buSzPts val="2400"/>
              <a:buFont typeface="Arial"/>
              <a:buNone/>
            </a:pPr>
            <a:r>
              <a:rPr lang="en-IE" sz="2400" b="1" i="0" u="none" strike="noStrike" cap="none">
                <a:solidFill>
                  <a:schemeClr val="lt1"/>
                </a:solidFill>
                <a:latin typeface="Arial"/>
                <a:ea typeface="Arial"/>
                <a:cs typeface="Arial"/>
                <a:sym typeface="Arial"/>
              </a:rPr>
              <a:t>Dr. Paul Buitelaar</a:t>
            </a:r>
            <a:endParaRPr>
              <a:latin typeface="Arial"/>
              <a:ea typeface="Arial"/>
              <a:cs typeface="Arial"/>
              <a:sym typeface="Arial"/>
            </a:endParaRPr>
          </a:p>
          <a:p>
            <a:pPr marL="457200" marR="0" lvl="0" indent="-406400" algn="l" rtl="0">
              <a:lnSpc>
                <a:spcPct val="100000"/>
              </a:lnSpc>
              <a:spcBef>
                <a:spcPts val="600"/>
              </a:spcBef>
              <a:spcAft>
                <a:spcPts val="0"/>
              </a:spcAft>
              <a:buClr>
                <a:schemeClr val="lt1"/>
              </a:buClr>
              <a:buSzPts val="2400"/>
              <a:buFont typeface="Arial"/>
              <a:buNone/>
            </a:pPr>
            <a:r>
              <a:rPr lang="en-IE" sz="2400" b="1" i="0" u="none" strike="noStrike" cap="none">
                <a:solidFill>
                  <a:schemeClr val="lt1"/>
                </a:solidFill>
                <a:latin typeface="Arial"/>
                <a:ea typeface="Arial"/>
                <a:cs typeface="Arial"/>
                <a:sym typeface="Arial"/>
              </a:rPr>
              <a:t>Data Science Institute, NUI Galway</a:t>
            </a:r>
            <a:endParaRPr>
              <a:latin typeface="Arial"/>
              <a:ea typeface="Arial"/>
              <a:cs typeface="Arial"/>
              <a:sym typeface="Arial"/>
            </a:endParaRPr>
          </a:p>
        </p:txBody>
      </p:sp>
    </p:spTree>
    <p:extLst>
      <p:ext uri="{BB962C8B-B14F-4D97-AF65-F5344CB8AC3E}">
        <p14:creationId xmlns:p14="http://schemas.microsoft.com/office/powerpoint/2010/main" val="31098605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2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Learning Outcomes of This Lecture</a:t>
            </a:r>
            <a:endParaRPr/>
          </a:p>
        </p:txBody>
      </p:sp>
      <p:sp>
        <p:nvSpPr>
          <p:cNvPr id="473" name="Google Shape;473;p29"/>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3F3F3F"/>
              </a:buClr>
              <a:buSzPts val="2800"/>
              <a:buFont typeface="Arial"/>
              <a:buNone/>
            </a:pPr>
            <a:r>
              <a:rPr lang="en-IE" sz="2400">
                <a:solidFill>
                  <a:schemeClr val="dk1"/>
                </a:solidFill>
              </a:rPr>
              <a:t>Understand some of the basic ideas behind chatbots </a:t>
            </a:r>
            <a:endParaRPr sz="2400">
              <a:solidFill>
                <a:schemeClr val="dk1"/>
              </a:solidFill>
            </a:endParaRPr>
          </a:p>
          <a:p>
            <a:pPr marL="0" lvl="0" indent="0" algn="l" rtl="0">
              <a:lnSpc>
                <a:spcPct val="100000"/>
              </a:lnSpc>
              <a:spcBef>
                <a:spcPts val="1000"/>
              </a:spcBef>
              <a:spcAft>
                <a:spcPts val="0"/>
              </a:spcAft>
              <a:buClr>
                <a:srgbClr val="3F3F3F"/>
              </a:buClr>
              <a:buSzPts val="2800"/>
              <a:buFont typeface="Arial"/>
              <a:buNone/>
            </a:pPr>
            <a:r>
              <a:rPr lang="en-IE" sz="2400">
                <a:solidFill>
                  <a:schemeClr val="dk1"/>
                </a:solidFill>
              </a:rPr>
              <a:t>Understand the structure of a knowledge graph and its role in chatbots</a:t>
            </a:r>
            <a:endParaRPr sz="2400">
              <a:solidFill>
                <a:schemeClr val="dk1"/>
              </a:solidFill>
            </a:endParaRPr>
          </a:p>
          <a:p>
            <a:pPr marL="0" lvl="0" indent="0" algn="l" rtl="0">
              <a:lnSpc>
                <a:spcPct val="100000"/>
              </a:lnSpc>
              <a:spcBef>
                <a:spcPts val="1000"/>
              </a:spcBef>
              <a:spcAft>
                <a:spcPts val="1000"/>
              </a:spcAft>
              <a:buClr>
                <a:srgbClr val="3F3F3F"/>
              </a:buClr>
              <a:buSzPts val="2800"/>
              <a:buFont typeface="Arial"/>
              <a:buNone/>
            </a:pPr>
            <a:r>
              <a:rPr lang="en-IE" sz="2400">
                <a:solidFill>
                  <a:schemeClr val="dk1"/>
                </a:solidFill>
              </a:rPr>
              <a:t>Gain insight into developing a taxonomy extraction approach, in particular in regard of term extraction (taxonomy classes) and term pair identification (class hierarchy)</a:t>
            </a:r>
            <a:endParaRPr sz="2400">
              <a:solidFill>
                <a:schemeClr val="dk1"/>
              </a:solidFill>
            </a:endParaRPr>
          </a:p>
        </p:txBody>
      </p:sp>
    </p:spTree>
    <p:extLst>
      <p:ext uri="{BB962C8B-B14F-4D97-AF65-F5344CB8AC3E}">
        <p14:creationId xmlns:p14="http://schemas.microsoft.com/office/powerpoint/2010/main" val="12632267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30"/>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Overview</a:t>
            </a:r>
            <a:endParaRPr/>
          </a:p>
        </p:txBody>
      </p:sp>
      <p:sp>
        <p:nvSpPr>
          <p:cNvPr id="479" name="Google Shape;479;p30"/>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3F3F3F"/>
              </a:buClr>
              <a:buSzPts val="2800"/>
              <a:buFont typeface="Arial"/>
              <a:buNone/>
            </a:pPr>
            <a:r>
              <a:rPr lang="en-IE" sz="2400"/>
              <a:t>Chatbots</a:t>
            </a:r>
            <a:endParaRPr sz="2400"/>
          </a:p>
          <a:p>
            <a:pPr marL="0" lvl="0" indent="0" algn="l" rtl="0">
              <a:lnSpc>
                <a:spcPct val="100000"/>
              </a:lnSpc>
              <a:spcBef>
                <a:spcPts val="1000"/>
              </a:spcBef>
              <a:spcAft>
                <a:spcPts val="0"/>
              </a:spcAft>
              <a:buClr>
                <a:srgbClr val="3F3F3F"/>
              </a:buClr>
              <a:buSzPts val="2800"/>
              <a:buFont typeface="Arial"/>
              <a:buNone/>
            </a:pPr>
            <a:r>
              <a:rPr lang="en-IE" sz="2400"/>
              <a:t>Knowledge Graphs</a:t>
            </a:r>
            <a:endParaRPr sz="2400"/>
          </a:p>
          <a:p>
            <a:pPr marL="0" lvl="0" indent="0" algn="l" rtl="0">
              <a:lnSpc>
                <a:spcPct val="100000"/>
              </a:lnSpc>
              <a:spcBef>
                <a:spcPts val="1000"/>
              </a:spcBef>
              <a:spcAft>
                <a:spcPts val="1000"/>
              </a:spcAft>
              <a:buClr>
                <a:srgbClr val="3F3F3F"/>
              </a:buClr>
              <a:buSzPts val="2800"/>
              <a:buFont typeface="Arial"/>
              <a:buNone/>
            </a:pPr>
            <a:r>
              <a:rPr lang="en-IE" sz="2400"/>
              <a:t>Taxonomy extraction </a:t>
            </a:r>
            <a:endParaRPr sz="2400"/>
          </a:p>
        </p:txBody>
      </p:sp>
    </p:spTree>
    <p:extLst>
      <p:ext uri="{BB962C8B-B14F-4D97-AF65-F5344CB8AC3E}">
        <p14:creationId xmlns:p14="http://schemas.microsoft.com/office/powerpoint/2010/main" val="3420988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78"/>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Bilingual</a:t>
            </a:r>
            <a:r>
              <a:rPr lang="en-IE"/>
              <a:t> </a:t>
            </a:r>
            <a:r>
              <a:rPr lang="en-IE" sz="4400" b="0" i="0" u="none" strike="noStrike" cap="none">
                <a:solidFill>
                  <a:srgbClr val="75114A"/>
                </a:solidFill>
                <a:latin typeface="Calibri"/>
                <a:ea typeface="Calibri"/>
                <a:cs typeface="Calibri"/>
                <a:sym typeface="Calibri"/>
              </a:rPr>
              <a:t>Corpus</a:t>
            </a:r>
            <a:endParaRPr sz="4400" b="0" i="0" u="none" strike="noStrike" cap="none">
              <a:solidFill>
                <a:srgbClr val="75114A"/>
              </a:solidFill>
              <a:latin typeface="Calibri"/>
              <a:ea typeface="Calibri"/>
              <a:cs typeface="Calibri"/>
              <a:sym typeface="Calibri"/>
            </a:endParaRPr>
          </a:p>
        </p:txBody>
      </p:sp>
      <p:pic>
        <p:nvPicPr>
          <p:cNvPr id="809" name="Google Shape;809;p78" descr="https://buffy.eecs.berkeley.edu/PHP/resabs/images/2006//101268-1.png"/>
          <p:cNvPicPr preferRelativeResize="0"/>
          <p:nvPr/>
        </p:nvPicPr>
        <p:blipFill rotWithShape="1">
          <a:blip r:embed="rId3">
            <a:alphaModFix/>
          </a:blip>
          <a:srcRect/>
          <a:stretch/>
        </p:blipFill>
        <p:spPr>
          <a:xfrm>
            <a:off x="7466550" y="765296"/>
            <a:ext cx="3963450" cy="483542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31"/>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Overview</a:t>
            </a:r>
            <a:endParaRPr/>
          </a:p>
        </p:txBody>
      </p:sp>
      <p:sp>
        <p:nvSpPr>
          <p:cNvPr id="485" name="Google Shape;485;p31"/>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3F3F3F"/>
              </a:buClr>
              <a:buSzPts val="2800"/>
              <a:buFont typeface="Arial"/>
              <a:buNone/>
            </a:pPr>
            <a:r>
              <a:rPr lang="en-IE" sz="2400" b="1"/>
              <a:t>Chatbots</a:t>
            </a:r>
            <a:endParaRPr sz="2400" b="1"/>
          </a:p>
          <a:p>
            <a:pPr marL="0" lvl="0" indent="0" algn="l" rtl="0">
              <a:lnSpc>
                <a:spcPct val="100000"/>
              </a:lnSpc>
              <a:spcBef>
                <a:spcPts val="1000"/>
              </a:spcBef>
              <a:spcAft>
                <a:spcPts val="0"/>
              </a:spcAft>
              <a:buClr>
                <a:srgbClr val="3F3F3F"/>
              </a:buClr>
              <a:buSzPts val="2800"/>
              <a:buFont typeface="Arial"/>
              <a:buNone/>
            </a:pPr>
            <a:r>
              <a:rPr lang="en-IE" sz="2400"/>
              <a:t>Knowledge Graphs</a:t>
            </a:r>
            <a:endParaRPr sz="2400"/>
          </a:p>
          <a:p>
            <a:pPr marL="0" lvl="0" indent="0" algn="l" rtl="0">
              <a:lnSpc>
                <a:spcPct val="100000"/>
              </a:lnSpc>
              <a:spcBef>
                <a:spcPts val="1000"/>
              </a:spcBef>
              <a:spcAft>
                <a:spcPts val="0"/>
              </a:spcAft>
              <a:buClr>
                <a:srgbClr val="3F3F3F"/>
              </a:buClr>
              <a:buSzPts val="2800"/>
              <a:buFont typeface="Arial"/>
              <a:buNone/>
            </a:pPr>
            <a:r>
              <a:rPr lang="en-IE" sz="2400"/>
              <a:t>Taxonomy extraction </a:t>
            </a:r>
            <a:endParaRPr sz="2400"/>
          </a:p>
          <a:p>
            <a:pPr marL="0" lvl="0" indent="0" algn="l" rtl="0">
              <a:lnSpc>
                <a:spcPct val="100000"/>
              </a:lnSpc>
              <a:spcBef>
                <a:spcPts val="1000"/>
              </a:spcBef>
              <a:spcAft>
                <a:spcPts val="0"/>
              </a:spcAft>
              <a:buClr>
                <a:srgbClr val="3F3F3F"/>
              </a:buClr>
              <a:buSzPts val="2800"/>
              <a:buFont typeface="Arial"/>
              <a:buNone/>
            </a:pPr>
            <a:endParaRPr sz="2400"/>
          </a:p>
          <a:p>
            <a:pPr marL="0" lvl="0" indent="0" algn="l" rtl="0">
              <a:lnSpc>
                <a:spcPct val="100000"/>
              </a:lnSpc>
              <a:spcBef>
                <a:spcPts val="1000"/>
              </a:spcBef>
              <a:spcAft>
                <a:spcPts val="1000"/>
              </a:spcAft>
              <a:buClr>
                <a:srgbClr val="3F3F3F"/>
              </a:buClr>
              <a:buSzPts val="2800"/>
              <a:buFont typeface="Arial"/>
              <a:buNone/>
            </a:pPr>
            <a:endParaRPr sz="2400"/>
          </a:p>
        </p:txBody>
      </p:sp>
    </p:spTree>
    <p:extLst>
      <p:ext uri="{BB962C8B-B14F-4D97-AF65-F5344CB8AC3E}">
        <p14:creationId xmlns:p14="http://schemas.microsoft.com/office/powerpoint/2010/main" val="15799512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32"/>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75114A"/>
              </a:buClr>
              <a:buSzPts val="4400"/>
              <a:buFont typeface="Calibri"/>
              <a:buNone/>
            </a:pPr>
            <a:r>
              <a:rPr lang="en-IE"/>
              <a:t>Chatbots </a:t>
            </a:r>
            <a:endParaRPr/>
          </a:p>
        </p:txBody>
      </p:sp>
      <p:pic>
        <p:nvPicPr>
          <p:cNvPr id="491" name="Google Shape;491;p32"/>
          <p:cNvPicPr preferRelativeResize="0"/>
          <p:nvPr/>
        </p:nvPicPr>
        <p:blipFill rotWithShape="1">
          <a:blip r:embed="rId3">
            <a:alphaModFix/>
          </a:blip>
          <a:srcRect t="9189" b="9989"/>
          <a:stretch/>
        </p:blipFill>
        <p:spPr>
          <a:xfrm>
            <a:off x="4877925" y="365125"/>
            <a:ext cx="6475875" cy="3316049"/>
          </a:xfrm>
          <a:prstGeom prst="rect">
            <a:avLst/>
          </a:prstGeom>
          <a:noFill/>
          <a:ln>
            <a:noFill/>
          </a:ln>
        </p:spPr>
      </p:pic>
      <p:sp>
        <p:nvSpPr>
          <p:cNvPr id="492" name="Google Shape;492;p32"/>
          <p:cNvSpPr txBox="1">
            <a:spLocks noGrp="1"/>
          </p:cNvSpPr>
          <p:nvPr>
            <p:ph type="body" idx="1"/>
          </p:nvPr>
        </p:nvSpPr>
        <p:spPr>
          <a:xfrm>
            <a:off x="838200" y="3839177"/>
            <a:ext cx="10515600" cy="1988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IE" sz="2400" i="1">
                <a:solidFill>
                  <a:srgbClr val="000000"/>
                </a:solidFill>
              </a:rPr>
              <a:t>“... software application used to conduct an online chat conversation via text or text-to-speech ...” - </a:t>
            </a:r>
            <a:r>
              <a:rPr lang="en-IE" sz="2400">
                <a:solidFill>
                  <a:srgbClr val="000000"/>
                </a:solidFill>
              </a:rPr>
              <a:t>Wikipedia</a:t>
            </a:r>
            <a:endParaRPr sz="2400">
              <a:solidFill>
                <a:srgbClr val="000000"/>
              </a:solidFill>
            </a:endParaRPr>
          </a:p>
          <a:p>
            <a:pPr marL="0" lvl="0" indent="0" algn="l" rtl="0">
              <a:lnSpc>
                <a:spcPct val="100000"/>
              </a:lnSpc>
              <a:spcBef>
                <a:spcPts val="1000"/>
              </a:spcBef>
              <a:spcAft>
                <a:spcPts val="0"/>
              </a:spcAft>
              <a:buNone/>
            </a:pPr>
            <a:r>
              <a:rPr lang="en-IE" sz="2400">
                <a:solidFill>
                  <a:srgbClr val="000000"/>
                </a:solidFill>
              </a:rPr>
              <a:t>From the viewpoint of NLP a Chatbot or </a:t>
            </a:r>
            <a:r>
              <a:rPr lang="en-IE" sz="2400">
                <a:solidFill>
                  <a:schemeClr val="dk1"/>
                </a:solidFill>
              </a:rPr>
              <a:t>Conversational Agent</a:t>
            </a:r>
            <a:r>
              <a:rPr lang="en-IE" sz="2400">
                <a:solidFill>
                  <a:srgbClr val="000000"/>
                </a:solidFill>
              </a:rPr>
              <a:t> is a </a:t>
            </a:r>
            <a:r>
              <a:rPr lang="en-IE" sz="2400" b="1">
                <a:solidFill>
                  <a:srgbClr val="000000"/>
                </a:solidFill>
              </a:rPr>
              <a:t>Dialog System</a:t>
            </a:r>
            <a:endParaRPr sz="2400" b="1">
              <a:solidFill>
                <a:srgbClr val="000000"/>
              </a:solidFill>
            </a:endParaRPr>
          </a:p>
          <a:p>
            <a:pPr marL="0" lvl="0" indent="0" algn="l" rtl="0">
              <a:lnSpc>
                <a:spcPct val="100000"/>
              </a:lnSpc>
              <a:spcBef>
                <a:spcPts val="1000"/>
              </a:spcBef>
              <a:spcAft>
                <a:spcPts val="1000"/>
              </a:spcAft>
              <a:buNone/>
            </a:pPr>
            <a:r>
              <a:rPr lang="en-IE" sz="2400" b="1">
                <a:solidFill>
                  <a:srgbClr val="000000"/>
                </a:solidFill>
              </a:rPr>
              <a:t>For the purpose of this lecture we will refer to such systems however as Chatbots </a:t>
            </a:r>
            <a:endParaRPr sz="2400" b="1">
              <a:solidFill>
                <a:srgbClr val="000000"/>
              </a:solidFill>
            </a:endParaRPr>
          </a:p>
        </p:txBody>
      </p:sp>
      <p:sp>
        <p:nvSpPr>
          <p:cNvPr id="493" name="Google Shape;493;p32"/>
          <p:cNvSpPr txBox="1"/>
          <p:nvPr/>
        </p:nvSpPr>
        <p:spPr>
          <a:xfrm>
            <a:off x="10044000" y="5980175"/>
            <a:ext cx="2148000" cy="615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E" sz="1200" i="1"/>
              <a:t>Image source: pixabay.com</a:t>
            </a:r>
            <a:endParaRPr sz="1200" i="1"/>
          </a:p>
        </p:txBody>
      </p:sp>
    </p:spTree>
    <p:extLst>
      <p:ext uri="{BB962C8B-B14F-4D97-AF65-F5344CB8AC3E}">
        <p14:creationId xmlns:p14="http://schemas.microsoft.com/office/powerpoint/2010/main" val="17185923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3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75114A"/>
              </a:buClr>
              <a:buSzPts val="4400"/>
              <a:buFont typeface="Calibri"/>
              <a:buNone/>
            </a:pPr>
            <a:r>
              <a:rPr lang="en-IE"/>
              <a:t>Chatbots - Example (eBay) </a:t>
            </a:r>
            <a:endParaRPr/>
          </a:p>
        </p:txBody>
      </p:sp>
      <p:pic>
        <p:nvPicPr>
          <p:cNvPr id="499" name="Google Shape;499;p33"/>
          <p:cNvPicPr preferRelativeResize="0"/>
          <p:nvPr/>
        </p:nvPicPr>
        <p:blipFill rotWithShape="1">
          <a:blip r:embed="rId3">
            <a:alphaModFix/>
          </a:blip>
          <a:srcRect l="25528" t="10855" r="42889" b="70769"/>
          <a:stretch/>
        </p:blipFill>
        <p:spPr>
          <a:xfrm>
            <a:off x="950450" y="2727788"/>
            <a:ext cx="5957251" cy="1949700"/>
          </a:xfrm>
          <a:prstGeom prst="rect">
            <a:avLst/>
          </a:prstGeom>
          <a:noFill/>
          <a:ln>
            <a:noFill/>
          </a:ln>
        </p:spPr>
      </p:pic>
      <p:sp>
        <p:nvSpPr>
          <p:cNvPr id="500" name="Google Shape;500;p33"/>
          <p:cNvSpPr txBox="1"/>
          <p:nvPr/>
        </p:nvSpPr>
        <p:spPr>
          <a:xfrm>
            <a:off x="4921325" y="5963300"/>
            <a:ext cx="72705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E" u="sng">
                <a:solidFill>
                  <a:schemeClr val="hlink"/>
                </a:solidFill>
                <a:hlinkClick r:id="rId4"/>
              </a:rPr>
              <a:t>https://www.ebayinc.com/stories/news/cracking-the-code-on-conversational-commerce/</a:t>
            </a:r>
            <a:r>
              <a:rPr lang="en-IE"/>
              <a:t> </a:t>
            </a:r>
            <a:endParaRPr/>
          </a:p>
        </p:txBody>
      </p:sp>
      <p:pic>
        <p:nvPicPr>
          <p:cNvPr id="501" name="Google Shape;501;p33"/>
          <p:cNvPicPr preferRelativeResize="0"/>
          <p:nvPr/>
        </p:nvPicPr>
        <p:blipFill rotWithShape="1">
          <a:blip r:embed="rId3">
            <a:alphaModFix/>
          </a:blip>
          <a:srcRect l="22031" t="29811" r="56953" b="13653"/>
          <a:stretch/>
        </p:blipFill>
        <p:spPr>
          <a:xfrm>
            <a:off x="7462375" y="365113"/>
            <a:ext cx="3655877" cy="5532624"/>
          </a:xfrm>
          <a:prstGeom prst="rect">
            <a:avLst/>
          </a:prstGeom>
          <a:noFill/>
          <a:ln>
            <a:noFill/>
          </a:ln>
        </p:spPr>
      </p:pic>
    </p:spTree>
    <p:extLst>
      <p:ext uri="{BB962C8B-B14F-4D97-AF65-F5344CB8AC3E}">
        <p14:creationId xmlns:p14="http://schemas.microsoft.com/office/powerpoint/2010/main" val="5432293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34"/>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75114A"/>
              </a:buClr>
              <a:buSzPts val="4400"/>
              <a:buFont typeface="Calibri"/>
              <a:buNone/>
            </a:pPr>
            <a:r>
              <a:rPr lang="en-IE"/>
              <a:t>Chatbot Architecture</a:t>
            </a:r>
            <a:endParaRPr/>
          </a:p>
        </p:txBody>
      </p:sp>
      <p:pic>
        <p:nvPicPr>
          <p:cNvPr id="507" name="Google Shape;507;p34"/>
          <p:cNvPicPr preferRelativeResize="0"/>
          <p:nvPr/>
        </p:nvPicPr>
        <p:blipFill>
          <a:blip r:embed="rId3">
            <a:alphaModFix/>
          </a:blip>
          <a:stretch>
            <a:fillRect/>
          </a:stretch>
        </p:blipFill>
        <p:spPr>
          <a:xfrm>
            <a:off x="2044075" y="1271338"/>
            <a:ext cx="8103850" cy="4315325"/>
          </a:xfrm>
          <a:prstGeom prst="rect">
            <a:avLst/>
          </a:prstGeom>
          <a:noFill/>
          <a:ln>
            <a:noFill/>
          </a:ln>
        </p:spPr>
      </p:pic>
      <p:sp>
        <p:nvSpPr>
          <p:cNvPr id="508" name="Google Shape;508;p34"/>
          <p:cNvSpPr txBox="1"/>
          <p:nvPr/>
        </p:nvSpPr>
        <p:spPr>
          <a:xfrm>
            <a:off x="3995800" y="6041200"/>
            <a:ext cx="8196300" cy="47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E" sz="1100" i="1">
                <a:solidFill>
                  <a:schemeClr val="dk1"/>
                </a:solidFill>
              </a:rPr>
              <a:t>Image from “Zhao, G., Zhao, J., Li, Y., Alt, C., Schwarzenberg, R., Hennig, L., Schaffer, S., Schmeier, S., Hu, C. and Xu, F., 2019. MOLI: Smart Conversation Agent for Mobile Customer Service. Information, 10(2), p.63.”</a:t>
            </a:r>
            <a:endParaRPr sz="1100" i="1">
              <a:solidFill>
                <a:schemeClr val="dk1"/>
              </a:solidFill>
            </a:endParaRPr>
          </a:p>
        </p:txBody>
      </p:sp>
    </p:spTree>
    <p:extLst>
      <p:ext uri="{BB962C8B-B14F-4D97-AF65-F5344CB8AC3E}">
        <p14:creationId xmlns:p14="http://schemas.microsoft.com/office/powerpoint/2010/main" val="36209221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3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75114A"/>
              </a:buClr>
              <a:buSzPts val="4400"/>
              <a:buFont typeface="Calibri"/>
              <a:buNone/>
            </a:pPr>
            <a:r>
              <a:rPr lang="en-IE"/>
              <a:t>Intent Classification - Question/Answer Pairs</a:t>
            </a:r>
            <a:endParaRPr/>
          </a:p>
        </p:txBody>
      </p:sp>
      <p:sp>
        <p:nvSpPr>
          <p:cNvPr id="514" name="Google Shape;514;p35"/>
          <p:cNvSpPr txBox="1">
            <a:spLocks noGrp="1"/>
          </p:cNvSpPr>
          <p:nvPr>
            <p:ph type="body" idx="1"/>
          </p:nvPr>
        </p:nvSpPr>
        <p:spPr>
          <a:xfrm>
            <a:off x="1369189" y="4344050"/>
            <a:ext cx="2434800" cy="554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IE" sz="2000" i="1"/>
              <a:t>Q: Do you </a:t>
            </a:r>
            <a:r>
              <a:rPr lang="en-IE" sz="2000" b="1" i="1"/>
              <a:t>sell bags</a:t>
            </a:r>
            <a:r>
              <a:rPr lang="en-IE" sz="2000" i="1"/>
              <a:t>?</a:t>
            </a:r>
            <a:endParaRPr sz="2000" i="1"/>
          </a:p>
        </p:txBody>
      </p:sp>
      <p:pic>
        <p:nvPicPr>
          <p:cNvPr id="515" name="Google Shape;515;p35"/>
          <p:cNvPicPr preferRelativeResize="0"/>
          <p:nvPr/>
        </p:nvPicPr>
        <p:blipFill rotWithShape="1">
          <a:blip r:embed="rId3">
            <a:alphaModFix/>
          </a:blip>
          <a:srcRect l="80955" t="70847"/>
          <a:stretch/>
        </p:blipFill>
        <p:spPr>
          <a:xfrm>
            <a:off x="8604613" y="1767029"/>
            <a:ext cx="1543325" cy="1258025"/>
          </a:xfrm>
          <a:prstGeom prst="rect">
            <a:avLst/>
          </a:prstGeom>
          <a:noFill/>
          <a:ln>
            <a:noFill/>
          </a:ln>
        </p:spPr>
      </p:pic>
      <p:sp>
        <p:nvSpPr>
          <p:cNvPr id="516" name="Google Shape;516;p35"/>
          <p:cNvSpPr txBox="1">
            <a:spLocks noGrp="1"/>
          </p:cNvSpPr>
          <p:nvPr>
            <p:ph type="body" idx="1"/>
          </p:nvPr>
        </p:nvSpPr>
        <p:spPr>
          <a:xfrm>
            <a:off x="7323063" y="3325400"/>
            <a:ext cx="4106400" cy="2592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IE" sz="2000" i="1"/>
              <a:t>A: We sell all kinds of leather goods.</a:t>
            </a:r>
            <a:endParaRPr sz="2000" i="1"/>
          </a:p>
          <a:p>
            <a:pPr marL="0" lvl="0" indent="0" algn="l" rtl="0">
              <a:lnSpc>
                <a:spcPct val="100000"/>
              </a:lnSpc>
              <a:spcBef>
                <a:spcPts val="1000"/>
              </a:spcBef>
              <a:spcAft>
                <a:spcPts val="0"/>
              </a:spcAft>
              <a:buNone/>
            </a:pPr>
            <a:r>
              <a:rPr lang="en-IE" sz="2000" i="1"/>
              <a:t>...</a:t>
            </a:r>
            <a:endParaRPr sz="2000" i="1"/>
          </a:p>
          <a:p>
            <a:pPr marL="0" lvl="0" indent="0" algn="l" rtl="0">
              <a:lnSpc>
                <a:spcPct val="100000"/>
              </a:lnSpc>
              <a:spcBef>
                <a:spcPts val="1000"/>
              </a:spcBef>
              <a:spcAft>
                <a:spcPts val="0"/>
              </a:spcAft>
              <a:buNone/>
            </a:pPr>
            <a:r>
              <a:rPr lang="en-IE" sz="2000" i="1"/>
              <a:t>A: We </a:t>
            </a:r>
            <a:r>
              <a:rPr lang="en-IE" sz="2000" b="1" i="1"/>
              <a:t>sell bags</a:t>
            </a:r>
            <a:r>
              <a:rPr lang="en-IE" sz="2000" i="1"/>
              <a:t> for all purposes. </a:t>
            </a:r>
            <a:endParaRPr sz="2000" i="1"/>
          </a:p>
          <a:p>
            <a:pPr marL="0" lvl="0" indent="0" algn="l" rtl="0">
              <a:lnSpc>
                <a:spcPct val="100000"/>
              </a:lnSpc>
              <a:spcBef>
                <a:spcPts val="1000"/>
              </a:spcBef>
              <a:spcAft>
                <a:spcPts val="0"/>
              </a:spcAft>
              <a:buNone/>
            </a:pPr>
            <a:r>
              <a:rPr lang="en-IE" sz="2000" i="1"/>
              <a:t>...</a:t>
            </a:r>
            <a:endParaRPr sz="2000" i="1"/>
          </a:p>
          <a:p>
            <a:pPr marL="0" lvl="0" indent="0" algn="l" rtl="0">
              <a:lnSpc>
                <a:spcPct val="100000"/>
              </a:lnSpc>
              <a:spcBef>
                <a:spcPts val="1000"/>
              </a:spcBef>
              <a:spcAft>
                <a:spcPts val="0"/>
              </a:spcAft>
              <a:buNone/>
            </a:pPr>
            <a:r>
              <a:rPr lang="en-IE" sz="2000" i="1"/>
              <a:t>A: You can order our products online.</a:t>
            </a:r>
            <a:endParaRPr sz="2000" i="1"/>
          </a:p>
          <a:p>
            <a:pPr marL="0" lvl="0" indent="0" algn="l" rtl="0">
              <a:lnSpc>
                <a:spcPct val="100000"/>
              </a:lnSpc>
              <a:spcBef>
                <a:spcPts val="1000"/>
              </a:spcBef>
              <a:spcAft>
                <a:spcPts val="1000"/>
              </a:spcAft>
              <a:buNone/>
            </a:pPr>
            <a:r>
              <a:rPr lang="en-IE" sz="2000" i="1"/>
              <a:t>...</a:t>
            </a:r>
            <a:endParaRPr sz="2000" i="1"/>
          </a:p>
        </p:txBody>
      </p:sp>
      <p:pic>
        <p:nvPicPr>
          <p:cNvPr id="517" name="Google Shape;517;p35"/>
          <p:cNvPicPr preferRelativeResize="0"/>
          <p:nvPr/>
        </p:nvPicPr>
        <p:blipFill rotWithShape="1">
          <a:blip r:embed="rId3">
            <a:alphaModFix/>
          </a:blip>
          <a:srcRect l="55684" t="6648" r="28530" b="78709"/>
          <a:stretch/>
        </p:blipFill>
        <p:spPr>
          <a:xfrm>
            <a:off x="6242237" y="2138650"/>
            <a:ext cx="1279150" cy="631850"/>
          </a:xfrm>
          <a:prstGeom prst="rect">
            <a:avLst/>
          </a:prstGeom>
          <a:noFill/>
          <a:ln>
            <a:noFill/>
          </a:ln>
        </p:spPr>
      </p:pic>
      <p:pic>
        <p:nvPicPr>
          <p:cNvPr id="518" name="Google Shape;518;p35"/>
          <p:cNvPicPr preferRelativeResize="0"/>
          <p:nvPr/>
        </p:nvPicPr>
        <p:blipFill rotWithShape="1">
          <a:blip r:embed="rId3">
            <a:alphaModFix/>
          </a:blip>
          <a:srcRect t="12914" r="88626" b="63709"/>
          <a:stretch/>
        </p:blipFill>
        <p:spPr>
          <a:xfrm>
            <a:off x="2125713" y="1964800"/>
            <a:ext cx="921726" cy="1008750"/>
          </a:xfrm>
          <a:prstGeom prst="rect">
            <a:avLst/>
          </a:prstGeom>
          <a:noFill/>
          <a:ln>
            <a:noFill/>
          </a:ln>
        </p:spPr>
      </p:pic>
      <p:pic>
        <p:nvPicPr>
          <p:cNvPr id="519" name="Google Shape;519;p35"/>
          <p:cNvPicPr preferRelativeResize="0"/>
          <p:nvPr/>
        </p:nvPicPr>
        <p:blipFill rotWithShape="1">
          <a:blip r:embed="rId3">
            <a:alphaModFix/>
          </a:blip>
          <a:srcRect l="34384" t="8076" r="48309" b="79066"/>
          <a:stretch/>
        </p:blipFill>
        <p:spPr>
          <a:xfrm>
            <a:off x="4192413" y="2191763"/>
            <a:ext cx="1402425" cy="554800"/>
          </a:xfrm>
          <a:prstGeom prst="rect">
            <a:avLst/>
          </a:prstGeom>
          <a:noFill/>
          <a:ln>
            <a:noFill/>
          </a:ln>
        </p:spPr>
      </p:pic>
    </p:spTree>
    <p:extLst>
      <p:ext uri="{BB962C8B-B14F-4D97-AF65-F5344CB8AC3E}">
        <p14:creationId xmlns:p14="http://schemas.microsoft.com/office/powerpoint/2010/main" val="39349348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36"/>
          <p:cNvSpPr txBox="1">
            <a:spLocks noGrp="1"/>
          </p:cNvSpPr>
          <p:nvPr>
            <p:ph type="title"/>
          </p:nvPr>
        </p:nvSpPr>
        <p:spPr>
          <a:xfrm>
            <a:off x="838200" y="365125"/>
            <a:ext cx="10515600" cy="13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a:solidFill>
                  <a:srgbClr val="980000"/>
                </a:solidFill>
              </a:rPr>
              <a:t>Intent Classification - Semantic Matching</a:t>
            </a:r>
            <a:endParaRPr>
              <a:solidFill>
                <a:srgbClr val="980000"/>
              </a:solidFill>
            </a:endParaRPr>
          </a:p>
        </p:txBody>
      </p:sp>
      <p:cxnSp>
        <p:nvCxnSpPr>
          <p:cNvPr id="526" name="Google Shape;526;p36"/>
          <p:cNvCxnSpPr/>
          <p:nvPr/>
        </p:nvCxnSpPr>
        <p:spPr>
          <a:xfrm rot="10800000" flipH="1">
            <a:off x="1607258" y="5298411"/>
            <a:ext cx="3453300" cy="68700"/>
          </a:xfrm>
          <a:prstGeom prst="straightConnector1">
            <a:avLst/>
          </a:prstGeom>
          <a:noFill/>
          <a:ln w="31750" cap="flat" cmpd="sng">
            <a:solidFill>
              <a:srgbClr val="000000"/>
            </a:solidFill>
            <a:prstDash val="solid"/>
            <a:round/>
            <a:headEnd type="none" w="sm" len="sm"/>
            <a:tailEnd type="none" w="med" len="med"/>
          </a:ln>
        </p:spPr>
      </p:cxnSp>
      <p:cxnSp>
        <p:nvCxnSpPr>
          <p:cNvPr id="527" name="Google Shape;527;p36"/>
          <p:cNvCxnSpPr/>
          <p:nvPr/>
        </p:nvCxnSpPr>
        <p:spPr>
          <a:xfrm rot="10800000" flipH="1">
            <a:off x="1607258" y="2198895"/>
            <a:ext cx="2400" cy="3167100"/>
          </a:xfrm>
          <a:prstGeom prst="straightConnector1">
            <a:avLst/>
          </a:prstGeom>
          <a:noFill/>
          <a:ln w="31750" cap="flat" cmpd="sng">
            <a:solidFill>
              <a:srgbClr val="000000"/>
            </a:solidFill>
            <a:prstDash val="solid"/>
            <a:round/>
            <a:headEnd type="none" w="sm" len="sm"/>
            <a:tailEnd type="none" w="med" len="med"/>
          </a:ln>
        </p:spPr>
      </p:cxnSp>
      <p:cxnSp>
        <p:nvCxnSpPr>
          <p:cNvPr id="528" name="Google Shape;528;p36"/>
          <p:cNvCxnSpPr/>
          <p:nvPr/>
        </p:nvCxnSpPr>
        <p:spPr>
          <a:xfrm rot="10800000" flipH="1">
            <a:off x="1607262" y="3914495"/>
            <a:ext cx="879000" cy="1452600"/>
          </a:xfrm>
          <a:prstGeom prst="straightConnector1">
            <a:avLst/>
          </a:prstGeom>
          <a:noFill/>
          <a:ln w="31750" cap="flat" cmpd="sng">
            <a:solidFill>
              <a:srgbClr val="000000"/>
            </a:solidFill>
            <a:prstDash val="solid"/>
            <a:round/>
            <a:headEnd type="none" w="sm" len="sm"/>
            <a:tailEnd type="stealth" w="med" len="med"/>
          </a:ln>
        </p:spPr>
      </p:cxnSp>
      <p:sp>
        <p:nvSpPr>
          <p:cNvPr id="529" name="Google Shape;529;p36"/>
          <p:cNvSpPr txBox="1"/>
          <p:nvPr/>
        </p:nvSpPr>
        <p:spPr>
          <a:xfrm>
            <a:off x="2373375" y="3563350"/>
            <a:ext cx="4665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E"/>
              <a:t>A2</a:t>
            </a:r>
            <a:endParaRPr sz="1400" b="0" i="0" u="none" strike="noStrike" cap="none">
              <a:solidFill>
                <a:srgbClr val="000000"/>
              </a:solidFill>
              <a:latin typeface="Arial"/>
              <a:ea typeface="Arial"/>
              <a:cs typeface="Arial"/>
              <a:sym typeface="Arial"/>
            </a:endParaRPr>
          </a:p>
        </p:txBody>
      </p:sp>
      <p:cxnSp>
        <p:nvCxnSpPr>
          <p:cNvPr id="530" name="Google Shape;530;p36"/>
          <p:cNvCxnSpPr/>
          <p:nvPr/>
        </p:nvCxnSpPr>
        <p:spPr>
          <a:xfrm rot="10800000" flipH="1">
            <a:off x="1606425" y="4415375"/>
            <a:ext cx="2608500" cy="952800"/>
          </a:xfrm>
          <a:prstGeom prst="straightConnector1">
            <a:avLst/>
          </a:prstGeom>
          <a:noFill/>
          <a:ln w="31750" cap="flat" cmpd="sng">
            <a:solidFill>
              <a:srgbClr val="000000"/>
            </a:solidFill>
            <a:prstDash val="solid"/>
            <a:round/>
            <a:headEnd type="none" w="sm" len="sm"/>
            <a:tailEnd type="stealth" w="med" len="med"/>
          </a:ln>
        </p:spPr>
      </p:cxnSp>
      <p:sp>
        <p:nvSpPr>
          <p:cNvPr id="531" name="Google Shape;531;p36"/>
          <p:cNvSpPr txBox="1"/>
          <p:nvPr/>
        </p:nvSpPr>
        <p:spPr>
          <a:xfrm>
            <a:off x="4060588" y="4112676"/>
            <a:ext cx="834900" cy="245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E"/>
              <a:t>A3</a:t>
            </a:r>
            <a:endParaRPr sz="1400" b="0" i="0" u="none" strike="noStrike" cap="none">
              <a:solidFill>
                <a:srgbClr val="000000"/>
              </a:solidFill>
              <a:latin typeface="Arial"/>
              <a:ea typeface="Arial"/>
              <a:cs typeface="Arial"/>
              <a:sym typeface="Arial"/>
            </a:endParaRPr>
          </a:p>
        </p:txBody>
      </p:sp>
      <p:cxnSp>
        <p:nvCxnSpPr>
          <p:cNvPr id="532" name="Google Shape;532;p36"/>
          <p:cNvCxnSpPr/>
          <p:nvPr/>
        </p:nvCxnSpPr>
        <p:spPr>
          <a:xfrm rot="10800000" flipH="1">
            <a:off x="1603325" y="3575375"/>
            <a:ext cx="343500" cy="1760700"/>
          </a:xfrm>
          <a:prstGeom prst="straightConnector1">
            <a:avLst/>
          </a:prstGeom>
          <a:noFill/>
          <a:ln w="31750" cap="flat" cmpd="sng">
            <a:solidFill>
              <a:srgbClr val="000000"/>
            </a:solidFill>
            <a:prstDash val="solid"/>
            <a:round/>
            <a:headEnd type="none" w="sm" len="sm"/>
            <a:tailEnd type="stealth" w="med" len="med"/>
          </a:ln>
        </p:spPr>
      </p:cxnSp>
      <p:sp>
        <p:nvSpPr>
          <p:cNvPr id="533" name="Google Shape;533;p36"/>
          <p:cNvSpPr txBox="1"/>
          <p:nvPr/>
        </p:nvSpPr>
        <p:spPr>
          <a:xfrm>
            <a:off x="1734754" y="3335700"/>
            <a:ext cx="580500" cy="245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E"/>
              <a:t>A1</a:t>
            </a:r>
            <a:endParaRPr sz="1400" b="0" i="0" u="none" strike="noStrike" cap="none">
              <a:solidFill>
                <a:srgbClr val="000000"/>
              </a:solidFill>
              <a:latin typeface="Arial"/>
              <a:ea typeface="Arial"/>
              <a:cs typeface="Arial"/>
              <a:sym typeface="Arial"/>
            </a:endParaRPr>
          </a:p>
        </p:txBody>
      </p:sp>
      <p:cxnSp>
        <p:nvCxnSpPr>
          <p:cNvPr id="534" name="Google Shape;534;p36"/>
          <p:cNvCxnSpPr/>
          <p:nvPr/>
        </p:nvCxnSpPr>
        <p:spPr>
          <a:xfrm rot="10800000" flipH="1">
            <a:off x="1622200" y="4189850"/>
            <a:ext cx="958200" cy="1183800"/>
          </a:xfrm>
          <a:prstGeom prst="straightConnector1">
            <a:avLst/>
          </a:prstGeom>
          <a:noFill/>
          <a:ln w="31750" cap="flat" cmpd="sng">
            <a:solidFill>
              <a:srgbClr val="000000"/>
            </a:solidFill>
            <a:prstDash val="dot"/>
            <a:round/>
            <a:headEnd type="none" w="sm" len="sm"/>
            <a:tailEnd type="stealth" w="med" len="med"/>
          </a:ln>
        </p:spPr>
      </p:cxnSp>
      <p:sp>
        <p:nvSpPr>
          <p:cNvPr id="535" name="Google Shape;535;p36"/>
          <p:cNvSpPr txBox="1"/>
          <p:nvPr/>
        </p:nvSpPr>
        <p:spPr>
          <a:xfrm>
            <a:off x="2529024" y="3914213"/>
            <a:ext cx="769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E"/>
              <a:t>Q</a:t>
            </a:r>
            <a:endParaRPr sz="1400" b="0" i="0" u="none" strike="noStrike" cap="none">
              <a:solidFill>
                <a:srgbClr val="000000"/>
              </a:solidFill>
              <a:latin typeface="Arial"/>
              <a:ea typeface="Arial"/>
              <a:cs typeface="Arial"/>
              <a:sym typeface="Arial"/>
            </a:endParaRPr>
          </a:p>
        </p:txBody>
      </p:sp>
      <p:sp>
        <p:nvSpPr>
          <p:cNvPr id="536" name="Google Shape;536;p36"/>
          <p:cNvSpPr/>
          <p:nvPr/>
        </p:nvSpPr>
        <p:spPr>
          <a:xfrm>
            <a:off x="6096250" y="2801800"/>
            <a:ext cx="5454600" cy="2496600"/>
          </a:xfrm>
          <a:prstGeom prst="rect">
            <a:avLst/>
          </a:prstGeom>
          <a:noFill/>
          <a:ln>
            <a:noFill/>
          </a:ln>
        </p:spPr>
        <p:txBody>
          <a:bodyPr spcFirstLastPara="1" wrap="square" lIns="91425" tIns="45700" rIns="91425" bIns="45700" anchor="t" anchorCtr="0">
            <a:noAutofit/>
          </a:bodyPr>
          <a:lstStyle/>
          <a:p>
            <a:pPr marL="0" lvl="1" indent="0" algn="just" rtl="0">
              <a:spcBef>
                <a:spcPts val="0"/>
              </a:spcBef>
              <a:spcAft>
                <a:spcPts val="0"/>
              </a:spcAft>
              <a:buClr>
                <a:schemeClr val="dk1"/>
              </a:buClr>
              <a:buSzPts val="2000"/>
              <a:buFont typeface="Arial"/>
              <a:buNone/>
            </a:pPr>
            <a:r>
              <a:rPr lang="en-IE" sz="2400" i="1">
                <a:solidFill>
                  <a:schemeClr val="dk1"/>
                </a:solidFill>
                <a:latin typeface="Calibri"/>
                <a:ea typeface="Calibri"/>
                <a:cs typeface="Calibri"/>
                <a:sym typeface="Calibri"/>
              </a:rPr>
              <a:t>Q: Do you </a:t>
            </a:r>
            <a:r>
              <a:rPr lang="en-IE" sz="2400" b="1" i="1">
                <a:solidFill>
                  <a:schemeClr val="dk1"/>
                </a:solidFill>
                <a:latin typeface="Calibri"/>
                <a:ea typeface="Calibri"/>
                <a:cs typeface="Calibri"/>
                <a:sym typeface="Calibri"/>
              </a:rPr>
              <a:t>sell bags?</a:t>
            </a:r>
            <a:endParaRPr sz="2400">
              <a:solidFill>
                <a:schemeClr val="dk1"/>
              </a:solidFill>
              <a:latin typeface="Calibri"/>
              <a:ea typeface="Calibri"/>
              <a:cs typeface="Calibri"/>
              <a:sym typeface="Calibri"/>
            </a:endParaRPr>
          </a:p>
          <a:p>
            <a:pPr marL="0" lvl="0" indent="0" algn="l" rtl="0">
              <a:spcBef>
                <a:spcPts val="1000"/>
              </a:spcBef>
              <a:spcAft>
                <a:spcPts val="0"/>
              </a:spcAft>
              <a:buClr>
                <a:srgbClr val="000000"/>
              </a:buClr>
              <a:buSzPts val="1100"/>
              <a:buFont typeface="Arial"/>
              <a:buNone/>
            </a:pPr>
            <a:endParaRPr sz="2400" i="1">
              <a:latin typeface="Calibri"/>
              <a:ea typeface="Calibri"/>
              <a:cs typeface="Calibri"/>
              <a:sym typeface="Calibri"/>
            </a:endParaRPr>
          </a:p>
          <a:p>
            <a:pPr marL="0" lvl="0" indent="0" algn="l" rtl="0">
              <a:spcBef>
                <a:spcPts val="1000"/>
              </a:spcBef>
              <a:spcAft>
                <a:spcPts val="0"/>
              </a:spcAft>
              <a:buClr>
                <a:srgbClr val="000000"/>
              </a:buClr>
              <a:buSzPts val="1100"/>
              <a:buFont typeface="Arial"/>
              <a:buNone/>
            </a:pPr>
            <a:r>
              <a:rPr lang="en-IE" sz="2400" i="1">
                <a:latin typeface="Calibri"/>
                <a:ea typeface="Calibri"/>
                <a:cs typeface="Calibri"/>
                <a:sym typeface="Calibri"/>
              </a:rPr>
              <a:t>A1: We </a:t>
            </a:r>
            <a:r>
              <a:rPr lang="en-IE" sz="2400" b="1" i="1">
                <a:latin typeface="Calibri"/>
                <a:ea typeface="Calibri"/>
                <a:cs typeface="Calibri"/>
                <a:sym typeface="Calibri"/>
              </a:rPr>
              <a:t>sell </a:t>
            </a:r>
            <a:r>
              <a:rPr lang="en-IE" sz="2400" i="1">
                <a:latin typeface="Calibri"/>
                <a:ea typeface="Calibri"/>
                <a:cs typeface="Calibri"/>
                <a:sym typeface="Calibri"/>
              </a:rPr>
              <a:t>all kinds of leather goods</a:t>
            </a:r>
            <a:r>
              <a:rPr lang="en-IE" sz="2400" b="1" i="1">
                <a:latin typeface="Calibri"/>
                <a:ea typeface="Calibri"/>
                <a:cs typeface="Calibri"/>
                <a:sym typeface="Calibri"/>
              </a:rPr>
              <a:t>.</a:t>
            </a:r>
            <a:endParaRPr sz="2400" b="1" i="1">
              <a:latin typeface="Calibri"/>
              <a:ea typeface="Calibri"/>
              <a:cs typeface="Calibri"/>
              <a:sym typeface="Calibri"/>
            </a:endParaRPr>
          </a:p>
          <a:p>
            <a:pPr marL="0" lvl="0" indent="0" algn="l" rtl="0">
              <a:spcBef>
                <a:spcPts val="1000"/>
              </a:spcBef>
              <a:spcAft>
                <a:spcPts val="0"/>
              </a:spcAft>
              <a:buClr>
                <a:srgbClr val="000000"/>
              </a:buClr>
              <a:buSzPts val="1100"/>
              <a:buFont typeface="Arial"/>
              <a:buNone/>
            </a:pPr>
            <a:r>
              <a:rPr lang="en-IE" sz="2400" i="1">
                <a:latin typeface="Calibri"/>
                <a:ea typeface="Calibri"/>
                <a:cs typeface="Calibri"/>
                <a:sym typeface="Calibri"/>
              </a:rPr>
              <a:t>A2: We </a:t>
            </a:r>
            <a:r>
              <a:rPr lang="en-IE" sz="2400" b="1" i="1">
                <a:latin typeface="Calibri"/>
                <a:ea typeface="Calibri"/>
                <a:cs typeface="Calibri"/>
                <a:sym typeface="Calibri"/>
              </a:rPr>
              <a:t>sell bags </a:t>
            </a:r>
            <a:r>
              <a:rPr lang="en-IE" sz="2400" i="1">
                <a:latin typeface="Calibri"/>
                <a:ea typeface="Calibri"/>
                <a:cs typeface="Calibri"/>
                <a:sym typeface="Calibri"/>
              </a:rPr>
              <a:t>for all purposes. </a:t>
            </a:r>
            <a:endParaRPr sz="2400" i="1">
              <a:latin typeface="Calibri"/>
              <a:ea typeface="Calibri"/>
              <a:cs typeface="Calibri"/>
              <a:sym typeface="Calibri"/>
            </a:endParaRPr>
          </a:p>
          <a:p>
            <a:pPr marL="0" lvl="0" indent="0" algn="l" rtl="0">
              <a:spcBef>
                <a:spcPts val="1000"/>
              </a:spcBef>
              <a:spcAft>
                <a:spcPts val="1000"/>
              </a:spcAft>
              <a:buClr>
                <a:srgbClr val="000000"/>
              </a:buClr>
              <a:buSzPts val="1100"/>
              <a:buFont typeface="Arial"/>
              <a:buNone/>
            </a:pPr>
            <a:r>
              <a:rPr lang="en-IE" sz="2400" i="1">
                <a:latin typeface="Calibri"/>
                <a:ea typeface="Calibri"/>
                <a:cs typeface="Calibri"/>
                <a:sym typeface="Calibri"/>
              </a:rPr>
              <a:t>A3: You can order our products online.</a:t>
            </a:r>
            <a:endParaRPr sz="24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31572518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37"/>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75114A"/>
              </a:buClr>
              <a:buSzPts val="4400"/>
              <a:buFont typeface="Calibri"/>
              <a:buNone/>
            </a:pPr>
            <a:r>
              <a:rPr lang="en-IE"/>
              <a:t>Intent Classification - Knowledge Graph</a:t>
            </a:r>
            <a:endParaRPr/>
          </a:p>
        </p:txBody>
      </p:sp>
      <p:pic>
        <p:nvPicPr>
          <p:cNvPr id="542" name="Google Shape;542;p37"/>
          <p:cNvPicPr preferRelativeResize="0"/>
          <p:nvPr/>
        </p:nvPicPr>
        <p:blipFill rotWithShape="1">
          <a:blip r:embed="rId3">
            <a:alphaModFix/>
          </a:blip>
          <a:srcRect l="80195" b="69278"/>
          <a:stretch/>
        </p:blipFill>
        <p:spPr>
          <a:xfrm>
            <a:off x="8280950" y="1844838"/>
            <a:ext cx="1604950" cy="1325700"/>
          </a:xfrm>
          <a:prstGeom prst="rect">
            <a:avLst/>
          </a:prstGeom>
          <a:noFill/>
          <a:ln>
            <a:noFill/>
          </a:ln>
        </p:spPr>
      </p:pic>
      <p:sp>
        <p:nvSpPr>
          <p:cNvPr id="543" name="Google Shape;543;p37"/>
          <p:cNvSpPr txBox="1">
            <a:spLocks noGrp="1"/>
          </p:cNvSpPr>
          <p:nvPr>
            <p:ph type="body" idx="1"/>
          </p:nvPr>
        </p:nvSpPr>
        <p:spPr>
          <a:xfrm>
            <a:off x="991784" y="4274700"/>
            <a:ext cx="3189600" cy="631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IE" sz="2000" i="1"/>
              <a:t>What do you have in </a:t>
            </a:r>
            <a:r>
              <a:rPr lang="en-IE" sz="2000" b="1" i="1"/>
              <a:t>shoes</a:t>
            </a:r>
            <a:r>
              <a:rPr lang="en-IE" sz="2000" i="1"/>
              <a:t>?</a:t>
            </a:r>
            <a:endParaRPr sz="2000" i="1"/>
          </a:p>
        </p:txBody>
      </p:sp>
      <p:pic>
        <p:nvPicPr>
          <p:cNvPr id="544" name="Google Shape;544;p37"/>
          <p:cNvPicPr preferRelativeResize="0"/>
          <p:nvPr/>
        </p:nvPicPr>
        <p:blipFill rotWithShape="1">
          <a:blip r:embed="rId3">
            <a:alphaModFix/>
          </a:blip>
          <a:srcRect l="34384" t="8076" r="48309" b="79066"/>
          <a:stretch/>
        </p:blipFill>
        <p:spPr>
          <a:xfrm>
            <a:off x="4192413" y="2191763"/>
            <a:ext cx="1402425" cy="554800"/>
          </a:xfrm>
          <a:prstGeom prst="rect">
            <a:avLst/>
          </a:prstGeom>
          <a:noFill/>
          <a:ln>
            <a:noFill/>
          </a:ln>
        </p:spPr>
      </p:pic>
      <p:pic>
        <p:nvPicPr>
          <p:cNvPr id="545" name="Google Shape;545;p37"/>
          <p:cNvPicPr preferRelativeResize="0"/>
          <p:nvPr/>
        </p:nvPicPr>
        <p:blipFill rotWithShape="1">
          <a:blip r:embed="rId3">
            <a:alphaModFix/>
          </a:blip>
          <a:srcRect t="12914" r="88626" b="63709"/>
          <a:stretch/>
        </p:blipFill>
        <p:spPr>
          <a:xfrm>
            <a:off x="2125713" y="1964800"/>
            <a:ext cx="921726" cy="1008750"/>
          </a:xfrm>
          <a:prstGeom prst="rect">
            <a:avLst/>
          </a:prstGeom>
          <a:noFill/>
          <a:ln>
            <a:noFill/>
          </a:ln>
        </p:spPr>
      </p:pic>
      <p:sp>
        <p:nvSpPr>
          <p:cNvPr id="546" name="Google Shape;546;p37"/>
          <p:cNvSpPr txBox="1">
            <a:spLocks noGrp="1"/>
          </p:cNvSpPr>
          <p:nvPr>
            <p:ph type="body" idx="1"/>
          </p:nvPr>
        </p:nvSpPr>
        <p:spPr>
          <a:xfrm>
            <a:off x="6990175" y="3656400"/>
            <a:ext cx="4186500" cy="1868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IE" sz="2000" b="1"/>
              <a:t>SHOE</a:t>
            </a:r>
            <a:r>
              <a:rPr lang="en-IE" sz="2000"/>
              <a:t>:	subclass		</a:t>
            </a:r>
            <a:r>
              <a:rPr lang="en-IE" sz="2000" b="1"/>
              <a:t>BOOT</a:t>
            </a:r>
            <a:endParaRPr sz="2000" b="1"/>
          </a:p>
          <a:p>
            <a:pPr marL="457200" lvl="0" indent="457200" algn="l" rtl="0">
              <a:lnSpc>
                <a:spcPct val="100000"/>
              </a:lnSpc>
              <a:spcBef>
                <a:spcPts val="1000"/>
              </a:spcBef>
              <a:spcAft>
                <a:spcPts val="0"/>
              </a:spcAft>
              <a:buNone/>
            </a:pPr>
            <a:r>
              <a:rPr lang="en-IE" sz="2000"/>
              <a:t>subclass		</a:t>
            </a:r>
            <a:r>
              <a:rPr lang="en-IE" sz="2000" b="1"/>
              <a:t>SANDAL</a:t>
            </a:r>
            <a:endParaRPr sz="2000" b="1"/>
          </a:p>
          <a:p>
            <a:pPr marL="457200" lvl="0" indent="457200" algn="l" rtl="0">
              <a:lnSpc>
                <a:spcPct val="100000"/>
              </a:lnSpc>
              <a:spcBef>
                <a:spcPts val="1000"/>
              </a:spcBef>
              <a:spcAft>
                <a:spcPts val="0"/>
              </a:spcAft>
              <a:buNone/>
            </a:pPr>
            <a:r>
              <a:rPr lang="en-IE" sz="2000"/>
              <a:t>subclass		</a:t>
            </a:r>
            <a:r>
              <a:rPr lang="en-IE" sz="2000" b="1"/>
              <a:t>SNEAKER</a:t>
            </a:r>
            <a:endParaRPr sz="2000" b="1"/>
          </a:p>
          <a:p>
            <a:pPr marL="457200" lvl="0" indent="457200" algn="l" rtl="0">
              <a:lnSpc>
                <a:spcPct val="100000"/>
              </a:lnSpc>
              <a:spcBef>
                <a:spcPts val="1000"/>
              </a:spcBef>
              <a:spcAft>
                <a:spcPts val="1000"/>
              </a:spcAft>
              <a:buNone/>
            </a:pPr>
            <a:r>
              <a:rPr lang="en-IE" sz="2000" b="1"/>
              <a:t>….</a:t>
            </a:r>
            <a:endParaRPr sz="2000"/>
          </a:p>
        </p:txBody>
      </p:sp>
      <p:pic>
        <p:nvPicPr>
          <p:cNvPr id="547" name="Google Shape;547;p37"/>
          <p:cNvPicPr preferRelativeResize="0"/>
          <p:nvPr/>
        </p:nvPicPr>
        <p:blipFill rotWithShape="1">
          <a:blip r:embed="rId3">
            <a:alphaModFix/>
          </a:blip>
          <a:srcRect l="55684" t="6648" r="28530" b="78709"/>
          <a:stretch/>
        </p:blipFill>
        <p:spPr>
          <a:xfrm>
            <a:off x="6242237" y="2138650"/>
            <a:ext cx="1279150" cy="631850"/>
          </a:xfrm>
          <a:prstGeom prst="rect">
            <a:avLst/>
          </a:prstGeom>
          <a:noFill/>
          <a:ln>
            <a:noFill/>
          </a:ln>
        </p:spPr>
      </p:pic>
    </p:spTree>
    <p:extLst>
      <p:ext uri="{BB962C8B-B14F-4D97-AF65-F5344CB8AC3E}">
        <p14:creationId xmlns:p14="http://schemas.microsoft.com/office/powerpoint/2010/main" val="2890011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38"/>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75114A"/>
              </a:buClr>
              <a:buSzPts val="4400"/>
              <a:buFont typeface="Calibri"/>
              <a:buNone/>
            </a:pPr>
            <a:r>
              <a:rPr lang="en-IE"/>
              <a:t>Intent Classification - Knowledge Graph</a:t>
            </a:r>
            <a:endParaRPr/>
          </a:p>
        </p:txBody>
      </p:sp>
      <p:pic>
        <p:nvPicPr>
          <p:cNvPr id="553" name="Google Shape;553;p38"/>
          <p:cNvPicPr preferRelativeResize="0"/>
          <p:nvPr/>
        </p:nvPicPr>
        <p:blipFill rotWithShape="1">
          <a:blip r:embed="rId3">
            <a:alphaModFix/>
          </a:blip>
          <a:srcRect l="80195" b="69278"/>
          <a:stretch/>
        </p:blipFill>
        <p:spPr>
          <a:xfrm>
            <a:off x="8280950" y="1844838"/>
            <a:ext cx="1604950" cy="1325700"/>
          </a:xfrm>
          <a:prstGeom prst="rect">
            <a:avLst/>
          </a:prstGeom>
          <a:noFill/>
          <a:ln>
            <a:noFill/>
          </a:ln>
        </p:spPr>
      </p:pic>
      <p:sp>
        <p:nvSpPr>
          <p:cNvPr id="554" name="Google Shape;554;p38"/>
          <p:cNvSpPr txBox="1">
            <a:spLocks noGrp="1"/>
          </p:cNvSpPr>
          <p:nvPr>
            <p:ph type="body" idx="1"/>
          </p:nvPr>
        </p:nvSpPr>
        <p:spPr>
          <a:xfrm>
            <a:off x="390888" y="4290100"/>
            <a:ext cx="4391400" cy="631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IE" sz="2000" i="1"/>
              <a:t>How much is the </a:t>
            </a:r>
            <a:r>
              <a:rPr lang="en-IE" sz="2000" b="1" i="1"/>
              <a:t>brown leather</a:t>
            </a:r>
            <a:r>
              <a:rPr lang="en-IE" sz="2000" i="1"/>
              <a:t> </a:t>
            </a:r>
            <a:r>
              <a:rPr lang="en-IE" sz="2000" b="1" i="1"/>
              <a:t>bag</a:t>
            </a:r>
            <a:r>
              <a:rPr lang="en-IE" sz="2000" i="1"/>
              <a:t>?</a:t>
            </a:r>
            <a:endParaRPr sz="2000" i="1"/>
          </a:p>
        </p:txBody>
      </p:sp>
      <p:pic>
        <p:nvPicPr>
          <p:cNvPr id="555" name="Google Shape;555;p38"/>
          <p:cNvPicPr preferRelativeResize="0"/>
          <p:nvPr/>
        </p:nvPicPr>
        <p:blipFill rotWithShape="1">
          <a:blip r:embed="rId3">
            <a:alphaModFix/>
          </a:blip>
          <a:srcRect l="34384" t="8076" r="48309" b="79066"/>
          <a:stretch/>
        </p:blipFill>
        <p:spPr>
          <a:xfrm>
            <a:off x="4192413" y="2191763"/>
            <a:ext cx="1402425" cy="554800"/>
          </a:xfrm>
          <a:prstGeom prst="rect">
            <a:avLst/>
          </a:prstGeom>
          <a:noFill/>
          <a:ln>
            <a:noFill/>
          </a:ln>
        </p:spPr>
      </p:pic>
      <p:pic>
        <p:nvPicPr>
          <p:cNvPr id="556" name="Google Shape;556;p38"/>
          <p:cNvPicPr preferRelativeResize="0"/>
          <p:nvPr/>
        </p:nvPicPr>
        <p:blipFill rotWithShape="1">
          <a:blip r:embed="rId3">
            <a:alphaModFix/>
          </a:blip>
          <a:srcRect t="12914" r="88626" b="63709"/>
          <a:stretch/>
        </p:blipFill>
        <p:spPr>
          <a:xfrm>
            <a:off x="2125713" y="1964800"/>
            <a:ext cx="921726" cy="1008750"/>
          </a:xfrm>
          <a:prstGeom prst="rect">
            <a:avLst/>
          </a:prstGeom>
          <a:noFill/>
          <a:ln>
            <a:noFill/>
          </a:ln>
        </p:spPr>
      </p:pic>
      <p:pic>
        <p:nvPicPr>
          <p:cNvPr id="557" name="Google Shape;557;p38"/>
          <p:cNvPicPr preferRelativeResize="0"/>
          <p:nvPr/>
        </p:nvPicPr>
        <p:blipFill rotWithShape="1">
          <a:blip r:embed="rId3">
            <a:alphaModFix/>
          </a:blip>
          <a:srcRect l="34552" t="21862" r="48142" b="59114"/>
          <a:stretch/>
        </p:blipFill>
        <p:spPr>
          <a:xfrm>
            <a:off x="4193575" y="2935863"/>
            <a:ext cx="1402374" cy="820875"/>
          </a:xfrm>
          <a:prstGeom prst="rect">
            <a:avLst/>
          </a:prstGeom>
          <a:noFill/>
          <a:ln>
            <a:noFill/>
          </a:ln>
        </p:spPr>
      </p:pic>
      <p:sp>
        <p:nvSpPr>
          <p:cNvPr id="558" name="Google Shape;558;p38"/>
          <p:cNvSpPr txBox="1">
            <a:spLocks noGrp="1"/>
          </p:cNvSpPr>
          <p:nvPr>
            <p:ph type="body" idx="1"/>
          </p:nvPr>
        </p:nvSpPr>
        <p:spPr>
          <a:xfrm>
            <a:off x="6684925" y="3910750"/>
            <a:ext cx="4797000" cy="139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IE" sz="2000" b="1"/>
              <a:t>“BIG BROWN BAG” </a:t>
            </a:r>
            <a:r>
              <a:rPr lang="en-IE" sz="2000"/>
              <a:t>:	material		</a:t>
            </a:r>
            <a:r>
              <a:rPr lang="en-IE" sz="2000" b="1"/>
              <a:t>LEATHER</a:t>
            </a:r>
            <a:endParaRPr sz="2000" b="1"/>
          </a:p>
          <a:p>
            <a:pPr marL="1828800" lvl="0" indent="457200" algn="l" rtl="0">
              <a:lnSpc>
                <a:spcPct val="100000"/>
              </a:lnSpc>
              <a:spcBef>
                <a:spcPts val="1000"/>
              </a:spcBef>
              <a:spcAft>
                <a:spcPts val="0"/>
              </a:spcAft>
              <a:buClr>
                <a:schemeClr val="dk1"/>
              </a:buClr>
              <a:buSzPts val="1100"/>
              <a:buFont typeface="Arial"/>
              <a:buNone/>
            </a:pPr>
            <a:r>
              <a:rPr lang="en-IE" sz="2000"/>
              <a:t>has-color 	</a:t>
            </a:r>
            <a:r>
              <a:rPr lang="en-IE" sz="2000" b="1"/>
              <a:t>BROWN</a:t>
            </a:r>
            <a:endParaRPr sz="2000" b="1"/>
          </a:p>
          <a:p>
            <a:pPr marL="0" lvl="0" indent="0" algn="l" rtl="0">
              <a:lnSpc>
                <a:spcPct val="100000"/>
              </a:lnSpc>
              <a:spcBef>
                <a:spcPts val="1000"/>
              </a:spcBef>
              <a:spcAft>
                <a:spcPts val="1000"/>
              </a:spcAft>
              <a:buClr>
                <a:schemeClr val="dk1"/>
              </a:buClr>
              <a:buSzPts val="1100"/>
              <a:buFont typeface="Arial"/>
              <a:buNone/>
            </a:pPr>
            <a:r>
              <a:rPr lang="en-IE" sz="2000"/>
              <a:t>					has-price	99.50</a:t>
            </a:r>
            <a:endParaRPr sz="2000"/>
          </a:p>
        </p:txBody>
      </p:sp>
      <p:pic>
        <p:nvPicPr>
          <p:cNvPr id="559" name="Google Shape;559;p38"/>
          <p:cNvPicPr preferRelativeResize="0"/>
          <p:nvPr/>
        </p:nvPicPr>
        <p:blipFill rotWithShape="1">
          <a:blip r:embed="rId3">
            <a:alphaModFix/>
          </a:blip>
          <a:srcRect l="55684" t="6648" r="28530" b="78709"/>
          <a:stretch/>
        </p:blipFill>
        <p:spPr>
          <a:xfrm>
            <a:off x="6242237" y="2138650"/>
            <a:ext cx="1279150" cy="631850"/>
          </a:xfrm>
          <a:prstGeom prst="rect">
            <a:avLst/>
          </a:prstGeom>
          <a:noFill/>
          <a:ln>
            <a:noFill/>
          </a:ln>
        </p:spPr>
      </p:pic>
    </p:spTree>
    <p:extLst>
      <p:ext uri="{BB962C8B-B14F-4D97-AF65-F5344CB8AC3E}">
        <p14:creationId xmlns:p14="http://schemas.microsoft.com/office/powerpoint/2010/main" val="4250407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3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Overview</a:t>
            </a:r>
            <a:endParaRPr/>
          </a:p>
        </p:txBody>
      </p:sp>
      <p:sp>
        <p:nvSpPr>
          <p:cNvPr id="565" name="Google Shape;565;p39"/>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3F3F3F"/>
              </a:buClr>
              <a:buSzPts val="2800"/>
              <a:buFont typeface="Arial"/>
              <a:buNone/>
            </a:pPr>
            <a:r>
              <a:rPr lang="en-IE" sz="2400"/>
              <a:t>Chatbots</a:t>
            </a:r>
            <a:endParaRPr sz="2400"/>
          </a:p>
          <a:p>
            <a:pPr marL="0" lvl="0" indent="0" algn="l" rtl="0">
              <a:lnSpc>
                <a:spcPct val="100000"/>
              </a:lnSpc>
              <a:spcBef>
                <a:spcPts val="1000"/>
              </a:spcBef>
              <a:spcAft>
                <a:spcPts val="0"/>
              </a:spcAft>
              <a:buClr>
                <a:srgbClr val="3F3F3F"/>
              </a:buClr>
              <a:buSzPts val="2800"/>
              <a:buFont typeface="Arial"/>
              <a:buNone/>
            </a:pPr>
            <a:r>
              <a:rPr lang="en-IE" sz="2400" b="1"/>
              <a:t>Knowledge Graphs</a:t>
            </a:r>
            <a:endParaRPr sz="2400" b="1"/>
          </a:p>
          <a:p>
            <a:pPr marL="0" lvl="0" indent="0" algn="l" rtl="0">
              <a:lnSpc>
                <a:spcPct val="100000"/>
              </a:lnSpc>
              <a:spcBef>
                <a:spcPts val="1000"/>
              </a:spcBef>
              <a:spcAft>
                <a:spcPts val="0"/>
              </a:spcAft>
              <a:buClr>
                <a:srgbClr val="3F3F3F"/>
              </a:buClr>
              <a:buSzPts val="2800"/>
              <a:buFont typeface="Arial"/>
              <a:buNone/>
            </a:pPr>
            <a:r>
              <a:rPr lang="en-IE" sz="2400"/>
              <a:t>Taxonomy extraction </a:t>
            </a:r>
            <a:endParaRPr sz="2400"/>
          </a:p>
          <a:p>
            <a:pPr marL="0" lvl="0" indent="0" algn="l" rtl="0">
              <a:lnSpc>
                <a:spcPct val="100000"/>
              </a:lnSpc>
              <a:spcBef>
                <a:spcPts val="1000"/>
              </a:spcBef>
              <a:spcAft>
                <a:spcPts val="0"/>
              </a:spcAft>
              <a:buClr>
                <a:srgbClr val="3F3F3F"/>
              </a:buClr>
              <a:buSzPts val="2800"/>
              <a:buFont typeface="Arial"/>
              <a:buNone/>
            </a:pPr>
            <a:endParaRPr sz="2400"/>
          </a:p>
          <a:p>
            <a:pPr marL="0" lvl="0" indent="0" algn="l" rtl="0">
              <a:lnSpc>
                <a:spcPct val="100000"/>
              </a:lnSpc>
              <a:spcBef>
                <a:spcPts val="1000"/>
              </a:spcBef>
              <a:spcAft>
                <a:spcPts val="0"/>
              </a:spcAft>
              <a:buClr>
                <a:srgbClr val="3F3F3F"/>
              </a:buClr>
              <a:buSzPts val="2800"/>
              <a:buFont typeface="Arial"/>
              <a:buNone/>
            </a:pPr>
            <a:endParaRPr sz="2400"/>
          </a:p>
          <a:p>
            <a:pPr marL="0" lvl="0" indent="0" algn="l" rtl="0">
              <a:lnSpc>
                <a:spcPct val="100000"/>
              </a:lnSpc>
              <a:spcBef>
                <a:spcPts val="1000"/>
              </a:spcBef>
              <a:spcAft>
                <a:spcPts val="1000"/>
              </a:spcAft>
              <a:buClr>
                <a:srgbClr val="3F3F3F"/>
              </a:buClr>
              <a:buSzPts val="2800"/>
              <a:buFont typeface="Arial"/>
              <a:buNone/>
            </a:pPr>
            <a:endParaRPr sz="2400"/>
          </a:p>
        </p:txBody>
      </p:sp>
    </p:spTree>
    <p:extLst>
      <p:ext uri="{BB962C8B-B14F-4D97-AF65-F5344CB8AC3E}">
        <p14:creationId xmlns:p14="http://schemas.microsoft.com/office/powerpoint/2010/main" val="39675892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40"/>
          <p:cNvSpPr txBox="1">
            <a:spLocks noGrp="1"/>
          </p:cNvSpPr>
          <p:nvPr>
            <p:ph type="title"/>
          </p:nvPr>
        </p:nvSpPr>
        <p:spPr>
          <a:xfrm>
            <a:off x="838200" y="365125"/>
            <a:ext cx="10515600" cy="13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a:t>What are Knowledge Graphs</a:t>
            </a:r>
            <a:endParaRPr>
              <a:solidFill>
                <a:srgbClr val="FF0000"/>
              </a:solidFill>
            </a:endParaRPr>
          </a:p>
        </p:txBody>
      </p:sp>
      <p:sp>
        <p:nvSpPr>
          <p:cNvPr id="572" name="Google Shape;572;p40"/>
          <p:cNvSpPr txBox="1">
            <a:spLocks noGrp="1"/>
          </p:cNvSpPr>
          <p:nvPr>
            <p:ph type="body" idx="1"/>
          </p:nvPr>
        </p:nvSpPr>
        <p:spPr>
          <a:xfrm>
            <a:off x="838200" y="1825625"/>
            <a:ext cx="10515600" cy="3813300"/>
          </a:xfrm>
          <a:prstGeom prst="rect">
            <a:avLst/>
          </a:prstGeom>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IE" sz="2400"/>
              <a:t>Knowledge graphs represent </a:t>
            </a:r>
            <a:r>
              <a:rPr lang="en-IE" sz="2400" b="1"/>
              <a:t>knowledge </a:t>
            </a:r>
            <a:r>
              <a:rPr lang="en-IE" sz="2400"/>
              <a:t>- of the world, of a domain (finance, legal, medical, ...), of an organisation or enterprise -</a:t>
            </a:r>
            <a:r>
              <a:rPr lang="en-IE" sz="2400" b="1"/>
              <a:t> in a graph structure</a:t>
            </a:r>
            <a:endParaRPr sz="2400" b="1"/>
          </a:p>
          <a:p>
            <a:pPr marL="0" lvl="0" indent="0" algn="l" rtl="0">
              <a:lnSpc>
                <a:spcPct val="115000"/>
              </a:lnSpc>
              <a:spcBef>
                <a:spcPts val="1000"/>
              </a:spcBef>
              <a:spcAft>
                <a:spcPts val="0"/>
              </a:spcAft>
              <a:buNone/>
            </a:pPr>
            <a:r>
              <a:rPr lang="en-IE" sz="2400"/>
              <a:t>From a data science point of view, knowledge graphs are representations of </a:t>
            </a:r>
            <a:r>
              <a:rPr lang="en-IE" sz="2400" b="1"/>
              <a:t>semantic metadata</a:t>
            </a:r>
            <a:r>
              <a:rPr lang="en-IE" sz="2400"/>
              <a:t> that describe the ‘meaning of data’</a:t>
            </a:r>
            <a:endParaRPr sz="2400"/>
          </a:p>
          <a:p>
            <a:pPr marL="0" lvl="0" indent="0" algn="l" rtl="0">
              <a:lnSpc>
                <a:spcPct val="115000"/>
              </a:lnSpc>
              <a:spcBef>
                <a:spcPts val="1000"/>
              </a:spcBef>
              <a:spcAft>
                <a:spcPts val="0"/>
              </a:spcAft>
              <a:buNone/>
            </a:pPr>
            <a:r>
              <a:rPr lang="en-IE" sz="2400"/>
              <a:t>From an NLP viewpoint, knowledge graphs represent </a:t>
            </a:r>
            <a:r>
              <a:rPr lang="en-IE" sz="2400" b="1"/>
              <a:t>background knowledge</a:t>
            </a:r>
            <a:r>
              <a:rPr lang="en-IE" sz="2400"/>
              <a:t> that can be used in reasoning over text</a:t>
            </a:r>
            <a:endParaRPr sz="2400"/>
          </a:p>
          <a:p>
            <a:pPr marL="0" lvl="0" indent="0" algn="l" rtl="0">
              <a:lnSpc>
                <a:spcPct val="115000"/>
              </a:lnSpc>
              <a:spcBef>
                <a:spcPts val="1000"/>
              </a:spcBef>
              <a:spcAft>
                <a:spcPts val="0"/>
              </a:spcAft>
              <a:buNone/>
            </a:pPr>
            <a:r>
              <a:rPr lang="en-IE" sz="2400"/>
              <a:t>Consider the knowledge graph example in the following slides</a:t>
            </a:r>
            <a:endParaRPr sz="2400"/>
          </a:p>
        </p:txBody>
      </p:sp>
    </p:spTree>
    <p:extLst>
      <p:ext uri="{BB962C8B-B14F-4D97-AF65-F5344CB8AC3E}">
        <p14:creationId xmlns:p14="http://schemas.microsoft.com/office/powerpoint/2010/main" val="27944124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7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Overview</a:t>
            </a:r>
            <a:endParaRPr/>
          </a:p>
        </p:txBody>
      </p:sp>
      <p:sp>
        <p:nvSpPr>
          <p:cNvPr id="815" name="Google Shape;815;p79"/>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000"/>
              </a:spcBef>
              <a:spcAft>
                <a:spcPts val="0"/>
              </a:spcAft>
              <a:buClr>
                <a:srgbClr val="3F3F3F"/>
              </a:buClr>
              <a:buSzPts val="2800"/>
              <a:buFont typeface="Arial"/>
              <a:buNone/>
            </a:pPr>
            <a:r>
              <a:rPr lang="en-IE" sz="2400"/>
              <a:t>Organizational issues</a:t>
            </a:r>
            <a:endParaRPr sz="2400"/>
          </a:p>
          <a:p>
            <a:pPr marL="0" lvl="0" indent="0" algn="l" rtl="0">
              <a:lnSpc>
                <a:spcPct val="100000"/>
              </a:lnSpc>
              <a:spcBef>
                <a:spcPts val="1000"/>
              </a:spcBef>
              <a:spcAft>
                <a:spcPts val="0"/>
              </a:spcAft>
              <a:buClr>
                <a:srgbClr val="3F3F3F"/>
              </a:buClr>
              <a:buSzPts val="2800"/>
              <a:buFont typeface="Arial"/>
              <a:buNone/>
            </a:pPr>
            <a:r>
              <a:rPr lang="en-IE" sz="2400"/>
              <a:t>Why NLP</a:t>
            </a:r>
            <a:endParaRPr sz="2400"/>
          </a:p>
          <a:p>
            <a:pPr marL="0" lvl="0" indent="0" algn="l" rtl="0">
              <a:lnSpc>
                <a:spcPct val="100000"/>
              </a:lnSpc>
              <a:spcBef>
                <a:spcPts val="1000"/>
              </a:spcBef>
              <a:spcAft>
                <a:spcPts val="0"/>
              </a:spcAft>
              <a:buClr>
                <a:srgbClr val="3F3F3F"/>
              </a:buClr>
              <a:buSzPts val="2800"/>
              <a:buFont typeface="Arial"/>
              <a:buNone/>
            </a:pPr>
            <a:r>
              <a:rPr lang="en-IE" sz="2400"/>
              <a:t>Human language</a:t>
            </a:r>
            <a:endParaRPr sz="2400"/>
          </a:p>
          <a:p>
            <a:pPr marL="0" lvl="0" indent="0" algn="l" rtl="0">
              <a:lnSpc>
                <a:spcPct val="100000"/>
              </a:lnSpc>
              <a:spcBef>
                <a:spcPts val="1000"/>
              </a:spcBef>
              <a:spcAft>
                <a:spcPts val="0"/>
              </a:spcAft>
              <a:buClr>
                <a:srgbClr val="3F3F3F"/>
              </a:buClr>
              <a:buSzPts val="2800"/>
              <a:buFont typeface="Arial"/>
              <a:buNone/>
            </a:pPr>
            <a:r>
              <a:rPr lang="en-IE" sz="2400"/>
              <a:t>Some core notions in NLP</a:t>
            </a:r>
            <a:endParaRPr sz="2400"/>
          </a:p>
          <a:p>
            <a:pPr marL="0" lvl="0" indent="0" algn="l" rtl="0">
              <a:lnSpc>
                <a:spcPct val="100000"/>
              </a:lnSpc>
              <a:spcBef>
                <a:spcPts val="1000"/>
              </a:spcBef>
              <a:spcAft>
                <a:spcPts val="0"/>
              </a:spcAft>
              <a:buClr>
                <a:srgbClr val="3F3F3F"/>
              </a:buClr>
              <a:buSzPts val="2800"/>
              <a:buFont typeface="Arial"/>
              <a:buNone/>
            </a:pPr>
            <a:r>
              <a:rPr lang="en-IE" sz="2400"/>
              <a:t>Architectures</a:t>
            </a:r>
            <a:endParaRPr sz="2400"/>
          </a:p>
          <a:p>
            <a:pPr marL="0" lvl="0" indent="0" algn="l" rtl="0">
              <a:lnSpc>
                <a:spcPct val="100000"/>
              </a:lnSpc>
              <a:spcBef>
                <a:spcPts val="1000"/>
              </a:spcBef>
              <a:spcAft>
                <a:spcPts val="0"/>
              </a:spcAft>
              <a:buClr>
                <a:srgbClr val="3F3F3F"/>
              </a:buClr>
              <a:buSzPts val="2800"/>
              <a:buFont typeface="Arial"/>
              <a:buNone/>
            </a:pPr>
            <a:r>
              <a:rPr lang="en-IE" sz="2400"/>
              <a:t>Applications</a:t>
            </a:r>
            <a:endParaRPr/>
          </a:p>
          <a:p>
            <a:pPr marL="0" lvl="0" indent="0" algn="l" rtl="0">
              <a:lnSpc>
                <a:spcPct val="100000"/>
              </a:lnSpc>
              <a:spcBef>
                <a:spcPts val="1000"/>
              </a:spcBef>
              <a:spcAft>
                <a:spcPts val="0"/>
              </a:spcAft>
              <a:buClr>
                <a:srgbClr val="3F3F3F"/>
              </a:buClr>
              <a:buSzPts val="2800"/>
              <a:buFont typeface="Arial"/>
              <a:buNone/>
            </a:pPr>
            <a:r>
              <a:rPr lang="en-IE" sz="2400" b="1"/>
              <a:t>Useful pointers</a:t>
            </a:r>
            <a:endParaRPr sz="2400" b="1"/>
          </a:p>
          <a:p>
            <a:pPr marL="0" marR="0" lvl="0" indent="0" algn="l" rtl="0">
              <a:lnSpc>
                <a:spcPct val="100000"/>
              </a:lnSpc>
              <a:spcBef>
                <a:spcPts val="1000"/>
              </a:spcBef>
              <a:spcAft>
                <a:spcPts val="0"/>
              </a:spcAft>
              <a:buClr>
                <a:srgbClr val="3F3F3F"/>
              </a:buClr>
              <a:buSzPts val="2800"/>
              <a:buFont typeface="Arial"/>
              <a:buNone/>
            </a:pP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41"/>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Data Points</a:t>
            </a:r>
            <a:endParaRPr/>
          </a:p>
        </p:txBody>
      </p:sp>
      <p:sp>
        <p:nvSpPr>
          <p:cNvPr id="578" name="Google Shape;578;p41"/>
          <p:cNvSpPr txBox="1"/>
          <p:nvPr/>
        </p:nvSpPr>
        <p:spPr>
          <a:xfrm>
            <a:off x="3345216" y="4158620"/>
            <a:ext cx="5325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400" b="0" i="0" u="none" strike="noStrike" cap="none">
                <a:solidFill>
                  <a:srgbClr val="000000"/>
                </a:solidFill>
                <a:latin typeface="Arial"/>
                <a:ea typeface="Arial"/>
                <a:cs typeface="Arial"/>
                <a:sym typeface="Arial"/>
              </a:rPr>
              <a:t>2.59</a:t>
            </a:r>
            <a:endParaRPr/>
          </a:p>
        </p:txBody>
      </p:sp>
      <p:sp>
        <p:nvSpPr>
          <p:cNvPr id="579" name="Google Shape;579;p41"/>
          <p:cNvSpPr txBox="1"/>
          <p:nvPr/>
        </p:nvSpPr>
        <p:spPr>
          <a:xfrm>
            <a:off x="8314267" y="4158621"/>
            <a:ext cx="5325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400" b="0" i="0" u="none" strike="noStrike" cap="none">
                <a:solidFill>
                  <a:srgbClr val="000000"/>
                </a:solidFill>
                <a:latin typeface="Arial"/>
                <a:ea typeface="Arial"/>
                <a:cs typeface="Arial"/>
                <a:sym typeface="Arial"/>
              </a:rPr>
              <a:t>2.59</a:t>
            </a:r>
            <a:endParaRPr/>
          </a:p>
        </p:txBody>
      </p:sp>
    </p:spTree>
    <p:extLst>
      <p:ext uri="{BB962C8B-B14F-4D97-AF65-F5344CB8AC3E}">
        <p14:creationId xmlns:p14="http://schemas.microsoft.com/office/powerpoint/2010/main" val="18718438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42"/>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Data Typing</a:t>
            </a:r>
            <a:endParaRPr/>
          </a:p>
        </p:txBody>
      </p:sp>
      <p:sp>
        <p:nvSpPr>
          <p:cNvPr id="585" name="Google Shape;585;p42"/>
          <p:cNvSpPr txBox="1"/>
          <p:nvPr/>
        </p:nvSpPr>
        <p:spPr>
          <a:xfrm>
            <a:off x="3345216" y="4158620"/>
            <a:ext cx="5325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400" b="0" i="0" u="none" strike="noStrike" cap="none">
                <a:solidFill>
                  <a:srgbClr val="000000"/>
                </a:solidFill>
                <a:latin typeface="Arial"/>
                <a:ea typeface="Arial"/>
                <a:cs typeface="Arial"/>
                <a:sym typeface="Arial"/>
              </a:rPr>
              <a:t>2.59</a:t>
            </a:r>
            <a:endParaRPr/>
          </a:p>
        </p:txBody>
      </p:sp>
      <p:sp>
        <p:nvSpPr>
          <p:cNvPr id="586" name="Google Shape;586;p42"/>
          <p:cNvSpPr txBox="1"/>
          <p:nvPr/>
        </p:nvSpPr>
        <p:spPr>
          <a:xfrm>
            <a:off x="8314267" y="4158621"/>
            <a:ext cx="5325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400" b="0" i="0" u="none" strike="noStrike" cap="none">
                <a:solidFill>
                  <a:srgbClr val="000000"/>
                </a:solidFill>
                <a:latin typeface="Arial"/>
                <a:ea typeface="Arial"/>
                <a:cs typeface="Arial"/>
                <a:sym typeface="Arial"/>
              </a:rPr>
              <a:t>2.59</a:t>
            </a:r>
            <a:endParaRPr/>
          </a:p>
        </p:txBody>
      </p:sp>
      <p:sp>
        <p:nvSpPr>
          <p:cNvPr id="587" name="Google Shape;587;p42"/>
          <p:cNvSpPr txBox="1"/>
          <p:nvPr/>
        </p:nvSpPr>
        <p:spPr>
          <a:xfrm>
            <a:off x="5743802" y="4158613"/>
            <a:ext cx="7044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b="1"/>
              <a:t>REAL</a:t>
            </a:r>
            <a:endParaRPr/>
          </a:p>
        </p:txBody>
      </p:sp>
    </p:spTree>
    <p:extLst>
      <p:ext uri="{BB962C8B-B14F-4D97-AF65-F5344CB8AC3E}">
        <p14:creationId xmlns:p14="http://schemas.microsoft.com/office/powerpoint/2010/main" val="12178929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4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Metadata</a:t>
            </a:r>
            <a:endParaRPr/>
          </a:p>
        </p:txBody>
      </p:sp>
      <p:sp>
        <p:nvSpPr>
          <p:cNvPr id="593" name="Google Shape;593;p43"/>
          <p:cNvSpPr txBox="1"/>
          <p:nvPr/>
        </p:nvSpPr>
        <p:spPr>
          <a:xfrm>
            <a:off x="3139016" y="4353355"/>
            <a:ext cx="2841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E" sz="1400" b="0" i="0" u="none" strike="noStrike" cap="none">
                <a:solidFill>
                  <a:srgbClr val="000000"/>
                </a:solidFill>
                <a:latin typeface="Arial"/>
                <a:ea typeface="Arial"/>
                <a:cs typeface="Arial"/>
                <a:sym typeface="Arial"/>
              </a:rPr>
              <a:t>2</a:t>
            </a:r>
            <a:endParaRPr/>
          </a:p>
        </p:txBody>
      </p:sp>
      <p:sp>
        <p:nvSpPr>
          <p:cNvPr id="594" name="Google Shape;594;p43"/>
          <p:cNvSpPr txBox="1"/>
          <p:nvPr/>
        </p:nvSpPr>
        <p:spPr>
          <a:xfrm>
            <a:off x="3732454" y="4010221"/>
            <a:ext cx="6354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E" sz="1400" b="1" i="0" u="none" strike="noStrike" cap="none">
                <a:solidFill>
                  <a:srgbClr val="000000"/>
                </a:solidFill>
                <a:latin typeface="Arial"/>
                <a:ea typeface="Arial"/>
                <a:cs typeface="Arial"/>
                <a:sym typeface="Arial"/>
              </a:rPr>
              <a:t>SEC</a:t>
            </a:r>
            <a:endParaRPr/>
          </a:p>
        </p:txBody>
      </p:sp>
      <p:sp>
        <p:nvSpPr>
          <p:cNvPr id="595" name="Google Shape;595;p43"/>
          <p:cNvSpPr txBox="1"/>
          <p:nvPr/>
        </p:nvSpPr>
        <p:spPr>
          <a:xfrm>
            <a:off x="2963333" y="4010222"/>
            <a:ext cx="6354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E" sz="1400" b="1" i="0" u="none" strike="noStrike" cap="none">
                <a:solidFill>
                  <a:srgbClr val="000000"/>
                </a:solidFill>
                <a:latin typeface="Arial"/>
                <a:ea typeface="Arial"/>
                <a:cs typeface="Arial"/>
                <a:sym typeface="Arial"/>
              </a:rPr>
              <a:t>HR</a:t>
            </a:r>
            <a:endParaRPr/>
          </a:p>
        </p:txBody>
      </p:sp>
      <p:sp>
        <p:nvSpPr>
          <p:cNvPr id="596" name="Google Shape;596;p43"/>
          <p:cNvSpPr txBox="1"/>
          <p:nvPr/>
        </p:nvSpPr>
        <p:spPr>
          <a:xfrm>
            <a:off x="3863897" y="4353355"/>
            <a:ext cx="3834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E" sz="1400" b="0" i="0" u="none" strike="noStrike" cap="none">
                <a:solidFill>
                  <a:srgbClr val="000000"/>
                </a:solidFill>
                <a:latin typeface="Arial"/>
                <a:ea typeface="Arial"/>
                <a:cs typeface="Arial"/>
                <a:sym typeface="Arial"/>
              </a:rPr>
              <a:t>59</a:t>
            </a:r>
            <a:endParaRPr/>
          </a:p>
        </p:txBody>
      </p:sp>
      <p:sp>
        <p:nvSpPr>
          <p:cNvPr id="597" name="Google Shape;597;p43"/>
          <p:cNvSpPr txBox="1"/>
          <p:nvPr/>
        </p:nvSpPr>
        <p:spPr>
          <a:xfrm>
            <a:off x="8120350" y="4353355"/>
            <a:ext cx="2841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E" sz="1400" b="0" i="0" u="none" strike="noStrike" cap="none">
                <a:solidFill>
                  <a:srgbClr val="000000"/>
                </a:solidFill>
                <a:latin typeface="Arial"/>
                <a:ea typeface="Arial"/>
                <a:cs typeface="Arial"/>
                <a:sym typeface="Arial"/>
              </a:rPr>
              <a:t>2</a:t>
            </a:r>
            <a:endParaRPr/>
          </a:p>
        </p:txBody>
      </p:sp>
      <p:sp>
        <p:nvSpPr>
          <p:cNvPr id="598" name="Google Shape;598;p43"/>
          <p:cNvSpPr txBox="1"/>
          <p:nvPr/>
        </p:nvSpPr>
        <p:spPr>
          <a:xfrm>
            <a:off x="8713788" y="4010221"/>
            <a:ext cx="6354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E" sz="1400" b="1" i="0" u="none" strike="noStrike" cap="none">
                <a:solidFill>
                  <a:srgbClr val="000000"/>
                </a:solidFill>
                <a:latin typeface="Arial"/>
                <a:ea typeface="Arial"/>
                <a:cs typeface="Arial"/>
                <a:sym typeface="Arial"/>
              </a:rPr>
              <a:t>CM</a:t>
            </a:r>
            <a:endParaRPr/>
          </a:p>
        </p:txBody>
      </p:sp>
      <p:sp>
        <p:nvSpPr>
          <p:cNvPr id="599" name="Google Shape;599;p43"/>
          <p:cNvSpPr txBox="1"/>
          <p:nvPr/>
        </p:nvSpPr>
        <p:spPr>
          <a:xfrm>
            <a:off x="7944667" y="4010222"/>
            <a:ext cx="6354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E" sz="1400" b="1" i="0" u="none" strike="noStrike" cap="none">
                <a:solidFill>
                  <a:srgbClr val="000000"/>
                </a:solidFill>
                <a:latin typeface="Arial"/>
                <a:ea typeface="Arial"/>
                <a:cs typeface="Arial"/>
                <a:sym typeface="Arial"/>
              </a:rPr>
              <a:t>MTR</a:t>
            </a:r>
            <a:endParaRPr/>
          </a:p>
        </p:txBody>
      </p:sp>
      <p:sp>
        <p:nvSpPr>
          <p:cNvPr id="600" name="Google Shape;600;p43"/>
          <p:cNvSpPr txBox="1"/>
          <p:nvPr/>
        </p:nvSpPr>
        <p:spPr>
          <a:xfrm>
            <a:off x="8845231" y="4353355"/>
            <a:ext cx="3834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E" sz="1400" b="0" i="0" u="none" strike="noStrike" cap="none">
                <a:solidFill>
                  <a:srgbClr val="000000"/>
                </a:solidFill>
                <a:latin typeface="Arial"/>
                <a:ea typeface="Arial"/>
                <a:cs typeface="Arial"/>
                <a:sym typeface="Arial"/>
              </a:rPr>
              <a:t>59</a:t>
            </a:r>
            <a:endParaRPr/>
          </a:p>
        </p:txBody>
      </p:sp>
    </p:spTree>
    <p:extLst>
      <p:ext uri="{BB962C8B-B14F-4D97-AF65-F5344CB8AC3E}">
        <p14:creationId xmlns:p14="http://schemas.microsoft.com/office/powerpoint/2010/main" val="28862153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44"/>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Semantic Metadata</a:t>
            </a:r>
            <a:endParaRPr/>
          </a:p>
        </p:txBody>
      </p:sp>
      <p:sp>
        <p:nvSpPr>
          <p:cNvPr id="606" name="Google Shape;606;p44"/>
          <p:cNvSpPr txBox="1"/>
          <p:nvPr/>
        </p:nvSpPr>
        <p:spPr>
          <a:xfrm>
            <a:off x="3521684" y="4472887"/>
            <a:ext cx="15480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SEC	: </a:t>
            </a:r>
            <a:r>
              <a:rPr lang="en-IE" sz="1400" b="1" i="0" u="none" strike="noStrike" cap="none">
                <a:solidFill>
                  <a:srgbClr val="000000"/>
                </a:solidFill>
                <a:latin typeface="Arial"/>
                <a:ea typeface="Arial"/>
                <a:cs typeface="Arial"/>
                <a:sym typeface="Arial"/>
              </a:rPr>
              <a:t>59</a:t>
            </a:r>
            <a:endParaRPr/>
          </a:p>
        </p:txBody>
      </p:sp>
      <p:sp>
        <p:nvSpPr>
          <p:cNvPr id="607" name="Google Shape;607;p44"/>
          <p:cNvSpPr txBox="1"/>
          <p:nvPr/>
        </p:nvSpPr>
        <p:spPr>
          <a:xfrm>
            <a:off x="3512320" y="4219442"/>
            <a:ext cx="1566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HR	: </a:t>
            </a:r>
            <a:r>
              <a:rPr lang="en-IE" sz="1400" b="1" i="0" u="none" strike="noStrike" cap="none">
                <a:solidFill>
                  <a:srgbClr val="000000"/>
                </a:solidFill>
                <a:latin typeface="Arial"/>
                <a:ea typeface="Arial"/>
                <a:cs typeface="Arial"/>
                <a:sym typeface="Arial"/>
              </a:rPr>
              <a:t>2</a:t>
            </a:r>
            <a:endParaRPr/>
          </a:p>
        </p:txBody>
      </p:sp>
      <p:sp>
        <p:nvSpPr>
          <p:cNvPr id="608" name="Google Shape;608;p44"/>
          <p:cNvSpPr txBox="1"/>
          <p:nvPr/>
        </p:nvSpPr>
        <p:spPr>
          <a:xfrm>
            <a:off x="7221438" y="4470387"/>
            <a:ext cx="1548000" cy="318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CM	: </a:t>
            </a:r>
            <a:r>
              <a:rPr lang="en-IE" sz="1400" b="1" i="0" u="none" strike="noStrike" cap="none">
                <a:solidFill>
                  <a:srgbClr val="000000"/>
                </a:solidFill>
                <a:latin typeface="Arial"/>
                <a:ea typeface="Arial"/>
                <a:cs typeface="Arial"/>
                <a:sym typeface="Arial"/>
              </a:rPr>
              <a:t>59</a:t>
            </a:r>
            <a:endParaRPr/>
          </a:p>
        </p:txBody>
      </p:sp>
      <p:sp>
        <p:nvSpPr>
          <p:cNvPr id="609" name="Google Shape;609;p44"/>
          <p:cNvSpPr txBox="1"/>
          <p:nvPr/>
        </p:nvSpPr>
        <p:spPr>
          <a:xfrm>
            <a:off x="7221438" y="4218898"/>
            <a:ext cx="15480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MTR	: </a:t>
            </a:r>
            <a:r>
              <a:rPr lang="en-IE" sz="1400" b="1" i="0" u="none" strike="noStrike" cap="none">
                <a:solidFill>
                  <a:srgbClr val="000000"/>
                </a:solidFill>
                <a:latin typeface="Arial"/>
                <a:ea typeface="Arial"/>
                <a:cs typeface="Arial"/>
                <a:sym typeface="Arial"/>
              </a:rPr>
              <a:t>2</a:t>
            </a:r>
            <a:endParaRPr/>
          </a:p>
        </p:txBody>
      </p:sp>
      <p:sp>
        <p:nvSpPr>
          <p:cNvPr id="610" name="Google Shape;610;p44"/>
          <p:cNvSpPr/>
          <p:nvPr/>
        </p:nvSpPr>
        <p:spPr>
          <a:xfrm>
            <a:off x="3531049" y="4162125"/>
            <a:ext cx="1059900" cy="6603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11" name="Google Shape;611;p44"/>
          <p:cNvSpPr/>
          <p:nvPr/>
        </p:nvSpPr>
        <p:spPr>
          <a:xfrm>
            <a:off x="7221446" y="4159625"/>
            <a:ext cx="1059900" cy="6603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12" name="Google Shape;612;p44"/>
          <p:cNvSpPr/>
          <p:nvPr/>
        </p:nvSpPr>
        <p:spPr>
          <a:xfrm>
            <a:off x="2277980" y="3343856"/>
            <a:ext cx="1253100" cy="358500"/>
          </a:xfrm>
          <a:prstGeom prst="roundRect">
            <a:avLst>
              <a:gd name="adj" fmla="val 16667"/>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DURATION</a:t>
            </a:r>
            <a:endParaRPr/>
          </a:p>
        </p:txBody>
      </p:sp>
      <p:sp>
        <p:nvSpPr>
          <p:cNvPr id="613" name="Google Shape;613;p44"/>
          <p:cNvSpPr/>
          <p:nvPr/>
        </p:nvSpPr>
        <p:spPr>
          <a:xfrm>
            <a:off x="8769493" y="3343857"/>
            <a:ext cx="1253100" cy="358500"/>
          </a:xfrm>
          <a:prstGeom prst="roundRect">
            <a:avLst>
              <a:gd name="adj" fmla="val 16667"/>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LENGTH</a:t>
            </a:r>
            <a:endParaRPr/>
          </a:p>
        </p:txBody>
      </p:sp>
      <p:sp>
        <p:nvSpPr>
          <p:cNvPr id="614" name="Google Shape;614;p44"/>
          <p:cNvSpPr/>
          <p:nvPr/>
        </p:nvSpPr>
        <p:spPr>
          <a:xfrm>
            <a:off x="741264" y="2186052"/>
            <a:ext cx="1536600" cy="6603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RECORDING</a:t>
            </a:r>
            <a:endParaRPr/>
          </a:p>
        </p:txBody>
      </p:sp>
      <p:sp>
        <p:nvSpPr>
          <p:cNvPr id="615" name="Google Shape;615;p44"/>
          <p:cNvSpPr/>
          <p:nvPr/>
        </p:nvSpPr>
        <p:spPr>
          <a:xfrm>
            <a:off x="10022560" y="2186051"/>
            <a:ext cx="1548000" cy="6603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TABLE</a:t>
            </a:r>
            <a:endParaRPr/>
          </a:p>
        </p:txBody>
      </p:sp>
      <p:cxnSp>
        <p:nvCxnSpPr>
          <p:cNvPr id="616" name="Google Shape;616;p44"/>
          <p:cNvCxnSpPr>
            <a:stCxn id="614" idx="2"/>
            <a:endCxn id="612" idx="1"/>
          </p:cNvCxnSpPr>
          <p:nvPr/>
        </p:nvCxnSpPr>
        <p:spPr>
          <a:xfrm rot="-5400000" flipH="1">
            <a:off x="1555314" y="2800602"/>
            <a:ext cx="676800" cy="768300"/>
          </a:xfrm>
          <a:prstGeom prst="bentConnector2">
            <a:avLst/>
          </a:prstGeom>
          <a:noFill/>
          <a:ln w="25400" cap="flat" cmpd="sng">
            <a:solidFill>
              <a:srgbClr val="7F7F7F"/>
            </a:solidFill>
            <a:prstDash val="solid"/>
            <a:round/>
            <a:headEnd type="none" w="sm" len="sm"/>
            <a:tailEnd type="none" w="sm" len="sm"/>
          </a:ln>
        </p:spPr>
      </p:cxnSp>
      <p:cxnSp>
        <p:nvCxnSpPr>
          <p:cNvPr id="617" name="Google Shape;617;p44"/>
          <p:cNvCxnSpPr>
            <a:stCxn id="612" idx="3"/>
            <a:endCxn id="610" idx="0"/>
          </p:cNvCxnSpPr>
          <p:nvPr/>
        </p:nvCxnSpPr>
        <p:spPr>
          <a:xfrm>
            <a:off x="3531080" y="3523106"/>
            <a:ext cx="529800" cy="639000"/>
          </a:xfrm>
          <a:prstGeom prst="bentConnector2">
            <a:avLst/>
          </a:prstGeom>
          <a:noFill/>
          <a:ln w="25400" cap="flat" cmpd="sng">
            <a:solidFill>
              <a:srgbClr val="7F7F7F"/>
            </a:solidFill>
            <a:prstDash val="solid"/>
            <a:round/>
            <a:headEnd type="none" w="sm" len="sm"/>
            <a:tailEnd type="none" w="sm" len="sm"/>
          </a:ln>
        </p:spPr>
      </p:cxnSp>
      <p:cxnSp>
        <p:nvCxnSpPr>
          <p:cNvPr id="618" name="Google Shape;618;p44"/>
          <p:cNvCxnSpPr>
            <a:stCxn id="615" idx="2"/>
            <a:endCxn id="613" idx="3"/>
          </p:cNvCxnSpPr>
          <p:nvPr/>
        </p:nvCxnSpPr>
        <p:spPr>
          <a:xfrm rot="5400000">
            <a:off x="10071160" y="2797751"/>
            <a:ext cx="676800" cy="774000"/>
          </a:xfrm>
          <a:prstGeom prst="bentConnector2">
            <a:avLst/>
          </a:prstGeom>
          <a:noFill/>
          <a:ln w="25400" cap="flat" cmpd="sng">
            <a:solidFill>
              <a:srgbClr val="7F7F7F"/>
            </a:solidFill>
            <a:prstDash val="solid"/>
            <a:round/>
            <a:headEnd type="none" w="sm" len="sm"/>
            <a:tailEnd type="none" w="sm" len="sm"/>
          </a:ln>
        </p:spPr>
      </p:cxnSp>
      <p:cxnSp>
        <p:nvCxnSpPr>
          <p:cNvPr id="619" name="Google Shape;619;p44"/>
          <p:cNvCxnSpPr>
            <a:stCxn id="613" idx="1"/>
            <a:endCxn id="611" idx="0"/>
          </p:cNvCxnSpPr>
          <p:nvPr/>
        </p:nvCxnSpPr>
        <p:spPr>
          <a:xfrm flipH="1">
            <a:off x="7751293" y="3523107"/>
            <a:ext cx="1018200" cy="636600"/>
          </a:xfrm>
          <a:prstGeom prst="bentConnector2">
            <a:avLst/>
          </a:prstGeom>
          <a:noFill/>
          <a:ln w="25400" cap="flat" cmpd="sng">
            <a:solidFill>
              <a:srgbClr val="7F7F7F"/>
            </a:solidFill>
            <a:prstDash val="solid"/>
            <a:round/>
            <a:headEnd type="none" w="sm" len="sm"/>
            <a:tailEnd type="none" w="sm" len="sm"/>
          </a:ln>
        </p:spPr>
      </p:cxnSp>
    </p:spTree>
    <p:extLst>
      <p:ext uri="{BB962C8B-B14F-4D97-AF65-F5344CB8AC3E}">
        <p14:creationId xmlns:p14="http://schemas.microsoft.com/office/powerpoint/2010/main" val="30019242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4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75114A"/>
              </a:buClr>
              <a:buSzPts val="4400"/>
              <a:buFont typeface="Calibri"/>
              <a:buNone/>
            </a:pPr>
            <a:r>
              <a:rPr lang="en-IE"/>
              <a:t>Semantic Metadata: Classes &amp; Properties</a:t>
            </a:r>
            <a:endParaRPr/>
          </a:p>
        </p:txBody>
      </p:sp>
      <p:sp>
        <p:nvSpPr>
          <p:cNvPr id="625" name="Google Shape;625;p45"/>
          <p:cNvSpPr txBox="1"/>
          <p:nvPr/>
        </p:nvSpPr>
        <p:spPr>
          <a:xfrm>
            <a:off x="3521684" y="4472887"/>
            <a:ext cx="15480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CM	: </a:t>
            </a:r>
            <a:r>
              <a:rPr lang="en-IE" b="1"/>
              <a:t>10</a:t>
            </a:r>
            <a:endParaRPr/>
          </a:p>
        </p:txBody>
      </p:sp>
      <p:sp>
        <p:nvSpPr>
          <p:cNvPr id="626" name="Google Shape;626;p45"/>
          <p:cNvSpPr txBox="1"/>
          <p:nvPr/>
        </p:nvSpPr>
        <p:spPr>
          <a:xfrm>
            <a:off x="3512320" y="4219442"/>
            <a:ext cx="1566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MTR	: </a:t>
            </a:r>
            <a:r>
              <a:rPr lang="en-IE" b="1"/>
              <a:t>1</a:t>
            </a:r>
            <a:endParaRPr/>
          </a:p>
        </p:txBody>
      </p:sp>
      <p:sp>
        <p:nvSpPr>
          <p:cNvPr id="627" name="Google Shape;627;p45"/>
          <p:cNvSpPr txBox="1"/>
          <p:nvPr/>
        </p:nvSpPr>
        <p:spPr>
          <a:xfrm>
            <a:off x="7221438" y="4470387"/>
            <a:ext cx="1548000" cy="318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CM	: </a:t>
            </a:r>
            <a:r>
              <a:rPr lang="en-IE" sz="1400" b="1" i="0" u="none" strike="noStrike" cap="none">
                <a:solidFill>
                  <a:srgbClr val="000000"/>
                </a:solidFill>
                <a:latin typeface="Arial"/>
                <a:ea typeface="Arial"/>
                <a:cs typeface="Arial"/>
                <a:sym typeface="Arial"/>
              </a:rPr>
              <a:t>59</a:t>
            </a:r>
            <a:endParaRPr/>
          </a:p>
        </p:txBody>
      </p:sp>
      <p:sp>
        <p:nvSpPr>
          <p:cNvPr id="628" name="Google Shape;628;p45"/>
          <p:cNvSpPr txBox="1"/>
          <p:nvPr/>
        </p:nvSpPr>
        <p:spPr>
          <a:xfrm>
            <a:off x="7221438" y="4218898"/>
            <a:ext cx="15480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MTR	: </a:t>
            </a:r>
            <a:r>
              <a:rPr lang="en-IE" sz="1400" b="1" i="0" u="none" strike="noStrike" cap="none">
                <a:solidFill>
                  <a:srgbClr val="000000"/>
                </a:solidFill>
                <a:latin typeface="Arial"/>
                <a:ea typeface="Arial"/>
                <a:cs typeface="Arial"/>
                <a:sym typeface="Arial"/>
              </a:rPr>
              <a:t>2</a:t>
            </a:r>
            <a:endParaRPr/>
          </a:p>
        </p:txBody>
      </p:sp>
      <p:sp>
        <p:nvSpPr>
          <p:cNvPr id="629" name="Google Shape;629;p45"/>
          <p:cNvSpPr/>
          <p:nvPr/>
        </p:nvSpPr>
        <p:spPr>
          <a:xfrm>
            <a:off x="3512025" y="4159675"/>
            <a:ext cx="1065300" cy="6603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IE">
                <a:solidFill>
                  <a:schemeClr val="lt1"/>
                </a:solidFill>
              </a:rPr>
              <a:t>oppo</a:t>
            </a:r>
            <a:endParaRPr sz="1400" b="0" i="0" u="none" strike="noStrike" cap="none">
              <a:solidFill>
                <a:schemeClr val="lt1"/>
              </a:solidFill>
              <a:latin typeface="Arial"/>
              <a:ea typeface="Arial"/>
              <a:cs typeface="Arial"/>
              <a:sym typeface="Arial"/>
            </a:endParaRPr>
          </a:p>
        </p:txBody>
      </p:sp>
      <p:sp>
        <p:nvSpPr>
          <p:cNvPr id="630" name="Google Shape;630;p45"/>
          <p:cNvSpPr/>
          <p:nvPr/>
        </p:nvSpPr>
        <p:spPr>
          <a:xfrm>
            <a:off x="7221450" y="4159625"/>
            <a:ext cx="1109400" cy="6603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31" name="Google Shape;631;p45"/>
          <p:cNvSpPr/>
          <p:nvPr/>
        </p:nvSpPr>
        <p:spPr>
          <a:xfrm>
            <a:off x="2277980" y="3343856"/>
            <a:ext cx="1253100" cy="358500"/>
          </a:xfrm>
          <a:prstGeom prst="roundRect">
            <a:avLst>
              <a:gd name="adj" fmla="val 16667"/>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HEIGHT</a:t>
            </a:r>
            <a:endParaRPr/>
          </a:p>
        </p:txBody>
      </p:sp>
      <p:sp>
        <p:nvSpPr>
          <p:cNvPr id="632" name="Google Shape;632;p45"/>
          <p:cNvSpPr/>
          <p:nvPr/>
        </p:nvSpPr>
        <p:spPr>
          <a:xfrm>
            <a:off x="8769493" y="3343857"/>
            <a:ext cx="1253100" cy="358500"/>
          </a:xfrm>
          <a:prstGeom prst="roundRect">
            <a:avLst>
              <a:gd name="adj" fmla="val 16667"/>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LENGTH</a:t>
            </a:r>
            <a:endParaRPr/>
          </a:p>
        </p:txBody>
      </p:sp>
      <p:sp>
        <p:nvSpPr>
          <p:cNvPr id="633" name="Google Shape;633;p45"/>
          <p:cNvSpPr/>
          <p:nvPr/>
        </p:nvSpPr>
        <p:spPr>
          <a:xfrm>
            <a:off x="5321973" y="2187072"/>
            <a:ext cx="1548000" cy="6603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TABLE</a:t>
            </a:r>
            <a:endParaRPr/>
          </a:p>
        </p:txBody>
      </p:sp>
      <p:cxnSp>
        <p:nvCxnSpPr>
          <p:cNvPr id="634" name="Google Shape;634;p45"/>
          <p:cNvCxnSpPr>
            <a:stCxn id="633" idx="2"/>
            <a:endCxn id="631" idx="3"/>
          </p:cNvCxnSpPr>
          <p:nvPr/>
        </p:nvCxnSpPr>
        <p:spPr>
          <a:xfrm rot="5400000">
            <a:off x="4475673" y="1902672"/>
            <a:ext cx="675600" cy="2565000"/>
          </a:xfrm>
          <a:prstGeom prst="bentConnector2">
            <a:avLst/>
          </a:prstGeom>
          <a:noFill/>
          <a:ln w="25400" cap="flat" cmpd="sng">
            <a:solidFill>
              <a:srgbClr val="7F7F7F"/>
            </a:solidFill>
            <a:prstDash val="solid"/>
            <a:round/>
            <a:headEnd type="none" w="sm" len="sm"/>
            <a:tailEnd type="none" w="sm" len="sm"/>
          </a:ln>
        </p:spPr>
      </p:cxnSp>
      <p:cxnSp>
        <p:nvCxnSpPr>
          <p:cNvPr id="635" name="Google Shape;635;p45"/>
          <p:cNvCxnSpPr>
            <a:stCxn id="631" idx="2"/>
            <a:endCxn id="629" idx="1"/>
          </p:cNvCxnSpPr>
          <p:nvPr/>
        </p:nvCxnSpPr>
        <p:spPr>
          <a:xfrm rot="-5400000" flipH="1">
            <a:off x="2814530" y="3792356"/>
            <a:ext cx="787500" cy="607500"/>
          </a:xfrm>
          <a:prstGeom prst="bentConnector2">
            <a:avLst/>
          </a:prstGeom>
          <a:noFill/>
          <a:ln w="25400" cap="flat" cmpd="sng">
            <a:solidFill>
              <a:srgbClr val="7F7F7F"/>
            </a:solidFill>
            <a:prstDash val="solid"/>
            <a:round/>
            <a:headEnd type="none" w="sm" len="sm"/>
            <a:tailEnd type="none" w="sm" len="sm"/>
          </a:ln>
        </p:spPr>
      </p:cxnSp>
      <p:cxnSp>
        <p:nvCxnSpPr>
          <p:cNvPr id="636" name="Google Shape;636;p45"/>
          <p:cNvCxnSpPr>
            <a:stCxn id="633" idx="2"/>
            <a:endCxn id="632" idx="1"/>
          </p:cNvCxnSpPr>
          <p:nvPr/>
        </p:nvCxnSpPr>
        <p:spPr>
          <a:xfrm rot="-5400000" flipH="1">
            <a:off x="7094973" y="1848372"/>
            <a:ext cx="675600" cy="2673600"/>
          </a:xfrm>
          <a:prstGeom prst="bentConnector2">
            <a:avLst/>
          </a:prstGeom>
          <a:noFill/>
          <a:ln w="25400" cap="flat" cmpd="sng">
            <a:solidFill>
              <a:srgbClr val="7F7F7F"/>
            </a:solidFill>
            <a:prstDash val="solid"/>
            <a:round/>
            <a:headEnd type="none" w="sm" len="sm"/>
            <a:tailEnd type="none" w="sm" len="sm"/>
          </a:ln>
        </p:spPr>
      </p:cxnSp>
      <p:cxnSp>
        <p:nvCxnSpPr>
          <p:cNvPr id="637" name="Google Shape;637;p45"/>
          <p:cNvCxnSpPr>
            <a:stCxn id="632" idx="2"/>
            <a:endCxn id="630" idx="3"/>
          </p:cNvCxnSpPr>
          <p:nvPr/>
        </p:nvCxnSpPr>
        <p:spPr>
          <a:xfrm rot="5400000">
            <a:off x="8469643" y="3563457"/>
            <a:ext cx="787500" cy="1065300"/>
          </a:xfrm>
          <a:prstGeom prst="bentConnector2">
            <a:avLst/>
          </a:prstGeom>
          <a:noFill/>
          <a:ln w="25400" cap="flat" cmpd="sng">
            <a:solidFill>
              <a:srgbClr val="7F7F7F"/>
            </a:solidFill>
            <a:prstDash val="solid"/>
            <a:round/>
            <a:headEnd type="none" w="sm" len="sm"/>
            <a:tailEnd type="none" w="sm" len="sm"/>
          </a:ln>
        </p:spPr>
      </p:cxnSp>
    </p:spTree>
    <p:extLst>
      <p:ext uri="{BB962C8B-B14F-4D97-AF65-F5344CB8AC3E}">
        <p14:creationId xmlns:p14="http://schemas.microsoft.com/office/powerpoint/2010/main" val="3347762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46"/>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75114A"/>
              </a:buClr>
              <a:buSzPts val="4400"/>
              <a:buFont typeface="Calibri"/>
              <a:buNone/>
            </a:pPr>
            <a:r>
              <a:rPr lang="en-IE"/>
              <a:t>Semantic Metadata: Classes &amp; Properties</a:t>
            </a:r>
            <a:endParaRPr/>
          </a:p>
        </p:txBody>
      </p:sp>
      <p:sp>
        <p:nvSpPr>
          <p:cNvPr id="643" name="Google Shape;643;p46"/>
          <p:cNvSpPr txBox="1"/>
          <p:nvPr/>
        </p:nvSpPr>
        <p:spPr>
          <a:xfrm>
            <a:off x="1647113" y="4621312"/>
            <a:ext cx="1006800" cy="245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CM	: </a:t>
            </a:r>
            <a:r>
              <a:rPr lang="en-IE" b="1"/>
              <a:t>10</a:t>
            </a:r>
            <a:endParaRPr/>
          </a:p>
        </p:txBody>
      </p:sp>
      <p:sp>
        <p:nvSpPr>
          <p:cNvPr id="644" name="Google Shape;644;p46"/>
          <p:cNvSpPr txBox="1"/>
          <p:nvPr/>
        </p:nvSpPr>
        <p:spPr>
          <a:xfrm>
            <a:off x="1641022" y="4419545"/>
            <a:ext cx="1019100" cy="245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MTR	: </a:t>
            </a:r>
            <a:r>
              <a:rPr lang="en-IE" b="1"/>
              <a:t>1</a:t>
            </a:r>
            <a:endParaRPr/>
          </a:p>
        </p:txBody>
      </p:sp>
      <p:sp>
        <p:nvSpPr>
          <p:cNvPr id="645" name="Google Shape;645;p46"/>
          <p:cNvSpPr txBox="1"/>
          <p:nvPr/>
        </p:nvSpPr>
        <p:spPr>
          <a:xfrm>
            <a:off x="4053433" y="4619322"/>
            <a:ext cx="10068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CM	: </a:t>
            </a:r>
            <a:r>
              <a:rPr lang="en-IE" sz="1400" b="1" i="0" u="none" strike="noStrike" cap="none">
                <a:solidFill>
                  <a:srgbClr val="000000"/>
                </a:solidFill>
                <a:latin typeface="Arial"/>
                <a:ea typeface="Arial"/>
                <a:cs typeface="Arial"/>
                <a:sym typeface="Arial"/>
              </a:rPr>
              <a:t>59</a:t>
            </a:r>
            <a:endParaRPr/>
          </a:p>
        </p:txBody>
      </p:sp>
      <p:sp>
        <p:nvSpPr>
          <p:cNvPr id="646" name="Google Shape;646;p46"/>
          <p:cNvSpPr txBox="1"/>
          <p:nvPr/>
        </p:nvSpPr>
        <p:spPr>
          <a:xfrm>
            <a:off x="4053433" y="4419111"/>
            <a:ext cx="1006800" cy="245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MTR	: </a:t>
            </a:r>
            <a:r>
              <a:rPr lang="en-IE" sz="1400" b="1" i="0" u="none" strike="noStrike" cap="none">
                <a:solidFill>
                  <a:srgbClr val="000000"/>
                </a:solidFill>
                <a:latin typeface="Arial"/>
                <a:ea typeface="Arial"/>
                <a:cs typeface="Arial"/>
                <a:sym typeface="Arial"/>
              </a:rPr>
              <a:t>2</a:t>
            </a:r>
            <a:endParaRPr/>
          </a:p>
        </p:txBody>
      </p:sp>
      <p:sp>
        <p:nvSpPr>
          <p:cNvPr id="647" name="Google Shape;647;p46"/>
          <p:cNvSpPr/>
          <p:nvPr/>
        </p:nvSpPr>
        <p:spPr>
          <a:xfrm>
            <a:off x="1647125" y="4390252"/>
            <a:ext cx="1006800" cy="6210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200" b="0" i="0" u="none" strike="noStrike" cap="none">
              <a:solidFill>
                <a:schemeClr val="lt1"/>
              </a:solidFill>
              <a:latin typeface="Arial"/>
              <a:ea typeface="Arial"/>
              <a:cs typeface="Arial"/>
              <a:sym typeface="Arial"/>
            </a:endParaRPr>
          </a:p>
        </p:txBody>
      </p:sp>
      <p:sp>
        <p:nvSpPr>
          <p:cNvPr id="648" name="Google Shape;648;p46"/>
          <p:cNvSpPr/>
          <p:nvPr/>
        </p:nvSpPr>
        <p:spPr>
          <a:xfrm>
            <a:off x="4053432" y="4371924"/>
            <a:ext cx="1006800" cy="6210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200" b="0" i="0" u="none" strike="noStrike" cap="none">
              <a:solidFill>
                <a:schemeClr val="lt1"/>
              </a:solidFill>
              <a:latin typeface="Arial"/>
              <a:ea typeface="Arial"/>
              <a:cs typeface="Arial"/>
              <a:sym typeface="Arial"/>
            </a:endParaRPr>
          </a:p>
        </p:txBody>
      </p:sp>
      <p:sp>
        <p:nvSpPr>
          <p:cNvPr id="649" name="Google Shape;649;p46"/>
          <p:cNvSpPr/>
          <p:nvPr/>
        </p:nvSpPr>
        <p:spPr>
          <a:xfrm>
            <a:off x="838208" y="3722490"/>
            <a:ext cx="815100" cy="285600"/>
          </a:xfrm>
          <a:prstGeom prst="roundRect">
            <a:avLst>
              <a:gd name="adj" fmla="val 16667"/>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100" b="0" i="0" u="none" strike="noStrike" cap="none">
                <a:solidFill>
                  <a:schemeClr val="dk1"/>
                </a:solidFill>
                <a:latin typeface="Arial"/>
                <a:ea typeface="Arial"/>
                <a:cs typeface="Arial"/>
                <a:sym typeface="Arial"/>
              </a:rPr>
              <a:t>HEIGHT</a:t>
            </a:r>
            <a:endParaRPr sz="1100"/>
          </a:p>
        </p:txBody>
      </p:sp>
      <p:sp>
        <p:nvSpPr>
          <p:cNvPr id="650" name="Google Shape;650;p46"/>
          <p:cNvSpPr/>
          <p:nvPr/>
        </p:nvSpPr>
        <p:spPr>
          <a:xfrm>
            <a:off x="5060288" y="3722491"/>
            <a:ext cx="815100" cy="285600"/>
          </a:xfrm>
          <a:prstGeom prst="roundRect">
            <a:avLst>
              <a:gd name="adj" fmla="val 16667"/>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100" b="0" i="0" u="none" strike="noStrike" cap="none">
                <a:solidFill>
                  <a:schemeClr val="dk1"/>
                </a:solidFill>
                <a:latin typeface="Arial"/>
                <a:ea typeface="Arial"/>
                <a:cs typeface="Arial"/>
                <a:sym typeface="Arial"/>
              </a:rPr>
              <a:t>LENGTH</a:t>
            </a:r>
            <a:endParaRPr sz="1100"/>
          </a:p>
        </p:txBody>
      </p:sp>
      <p:sp>
        <p:nvSpPr>
          <p:cNvPr id="651" name="Google Shape;651;p46"/>
          <p:cNvSpPr/>
          <p:nvPr/>
        </p:nvSpPr>
        <p:spPr>
          <a:xfrm>
            <a:off x="2818021" y="2801575"/>
            <a:ext cx="1006800" cy="5256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200">
                <a:solidFill>
                  <a:schemeClr val="dk1"/>
                </a:solidFill>
              </a:rPr>
              <a:t>TABLE</a:t>
            </a:r>
            <a:endParaRPr sz="1200"/>
          </a:p>
        </p:txBody>
      </p:sp>
      <p:cxnSp>
        <p:nvCxnSpPr>
          <p:cNvPr id="652" name="Google Shape;652;p46"/>
          <p:cNvCxnSpPr>
            <a:stCxn id="651" idx="2"/>
            <a:endCxn id="649" idx="3"/>
          </p:cNvCxnSpPr>
          <p:nvPr/>
        </p:nvCxnSpPr>
        <p:spPr>
          <a:xfrm rot="5400000">
            <a:off x="2218321" y="2762275"/>
            <a:ext cx="538200" cy="1668000"/>
          </a:xfrm>
          <a:prstGeom prst="bentConnector2">
            <a:avLst/>
          </a:prstGeom>
          <a:noFill/>
          <a:ln w="25400" cap="flat" cmpd="sng">
            <a:solidFill>
              <a:srgbClr val="7F7F7F"/>
            </a:solidFill>
            <a:prstDash val="solid"/>
            <a:round/>
            <a:headEnd type="none" w="sm" len="sm"/>
            <a:tailEnd type="none" w="sm" len="sm"/>
          </a:ln>
        </p:spPr>
      </p:cxnSp>
      <p:cxnSp>
        <p:nvCxnSpPr>
          <p:cNvPr id="653" name="Google Shape;653;p46"/>
          <p:cNvCxnSpPr>
            <a:stCxn id="649" idx="2"/>
            <a:endCxn id="647" idx="1"/>
          </p:cNvCxnSpPr>
          <p:nvPr/>
        </p:nvCxnSpPr>
        <p:spPr>
          <a:xfrm rot="-5400000" flipH="1">
            <a:off x="1100108" y="4153740"/>
            <a:ext cx="692700" cy="401400"/>
          </a:xfrm>
          <a:prstGeom prst="bentConnector2">
            <a:avLst/>
          </a:prstGeom>
          <a:noFill/>
          <a:ln w="25400" cap="flat" cmpd="sng">
            <a:solidFill>
              <a:srgbClr val="7F7F7F"/>
            </a:solidFill>
            <a:prstDash val="solid"/>
            <a:round/>
            <a:headEnd type="none" w="sm" len="sm"/>
            <a:tailEnd type="none" w="sm" len="sm"/>
          </a:ln>
        </p:spPr>
      </p:cxnSp>
      <p:cxnSp>
        <p:nvCxnSpPr>
          <p:cNvPr id="654" name="Google Shape;654;p46"/>
          <p:cNvCxnSpPr>
            <a:stCxn id="651" idx="2"/>
            <a:endCxn id="650" idx="1"/>
          </p:cNvCxnSpPr>
          <p:nvPr/>
        </p:nvCxnSpPr>
        <p:spPr>
          <a:xfrm rot="-5400000" flipH="1">
            <a:off x="3921721" y="2726875"/>
            <a:ext cx="538200" cy="1738800"/>
          </a:xfrm>
          <a:prstGeom prst="bentConnector2">
            <a:avLst/>
          </a:prstGeom>
          <a:noFill/>
          <a:ln w="25400" cap="flat" cmpd="sng">
            <a:solidFill>
              <a:srgbClr val="7F7F7F"/>
            </a:solidFill>
            <a:prstDash val="solid"/>
            <a:round/>
            <a:headEnd type="none" w="sm" len="sm"/>
            <a:tailEnd type="none" w="sm" len="sm"/>
          </a:ln>
        </p:spPr>
      </p:cxnSp>
      <p:cxnSp>
        <p:nvCxnSpPr>
          <p:cNvPr id="655" name="Google Shape;655;p46"/>
          <p:cNvCxnSpPr>
            <a:stCxn id="650" idx="2"/>
            <a:endCxn id="648" idx="3"/>
          </p:cNvCxnSpPr>
          <p:nvPr/>
        </p:nvCxnSpPr>
        <p:spPr>
          <a:xfrm rot="5400000">
            <a:off x="4926788" y="4141441"/>
            <a:ext cx="674400" cy="407700"/>
          </a:xfrm>
          <a:prstGeom prst="bentConnector2">
            <a:avLst/>
          </a:prstGeom>
          <a:noFill/>
          <a:ln w="25400" cap="flat" cmpd="sng">
            <a:solidFill>
              <a:srgbClr val="7F7F7F"/>
            </a:solidFill>
            <a:prstDash val="solid"/>
            <a:round/>
            <a:headEnd type="none" w="sm" len="sm"/>
            <a:tailEnd type="none" w="sm" len="sm"/>
          </a:ln>
        </p:spPr>
      </p:cxnSp>
      <p:sp>
        <p:nvSpPr>
          <p:cNvPr id="656" name="Google Shape;656;p46"/>
          <p:cNvSpPr txBox="1"/>
          <p:nvPr/>
        </p:nvSpPr>
        <p:spPr>
          <a:xfrm>
            <a:off x="7125613" y="4621362"/>
            <a:ext cx="1006800" cy="245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CM	: </a:t>
            </a:r>
            <a:r>
              <a:rPr lang="en-IE" b="1"/>
              <a:t>30</a:t>
            </a:r>
            <a:endParaRPr/>
          </a:p>
        </p:txBody>
      </p:sp>
      <p:sp>
        <p:nvSpPr>
          <p:cNvPr id="657" name="Google Shape;657;p46"/>
          <p:cNvSpPr txBox="1"/>
          <p:nvPr/>
        </p:nvSpPr>
        <p:spPr>
          <a:xfrm>
            <a:off x="7119522" y="4419595"/>
            <a:ext cx="1019100" cy="245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MTR	: </a:t>
            </a:r>
            <a:r>
              <a:rPr lang="en-IE" b="1"/>
              <a:t>1</a:t>
            </a:r>
            <a:endParaRPr/>
          </a:p>
        </p:txBody>
      </p:sp>
      <p:sp>
        <p:nvSpPr>
          <p:cNvPr id="658" name="Google Shape;658;p46"/>
          <p:cNvSpPr txBox="1"/>
          <p:nvPr/>
        </p:nvSpPr>
        <p:spPr>
          <a:xfrm>
            <a:off x="9531933" y="4619372"/>
            <a:ext cx="10068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CM	: </a:t>
            </a:r>
            <a:r>
              <a:rPr lang="en-IE" b="1"/>
              <a:t>28</a:t>
            </a:r>
            <a:endParaRPr/>
          </a:p>
        </p:txBody>
      </p:sp>
      <p:sp>
        <p:nvSpPr>
          <p:cNvPr id="659" name="Google Shape;659;p46"/>
          <p:cNvSpPr txBox="1"/>
          <p:nvPr/>
        </p:nvSpPr>
        <p:spPr>
          <a:xfrm>
            <a:off x="9531933" y="4419161"/>
            <a:ext cx="1006800" cy="245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MTR	: </a:t>
            </a:r>
            <a:r>
              <a:rPr lang="en-IE" sz="1400" b="1" i="0" u="none" strike="noStrike" cap="none">
                <a:solidFill>
                  <a:srgbClr val="000000"/>
                </a:solidFill>
                <a:latin typeface="Arial"/>
                <a:ea typeface="Arial"/>
                <a:cs typeface="Arial"/>
                <a:sym typeface="Arial"/>
              </a:rPr>
              <a:t>2</a:t>
            </a:r>
            <a:endParaRPr/>
          </a:p>
        </p:txBody>
      </p:sp>
      <p:sp>
        <p:nvSpPr>
          <p:cNvPr id="660" name="Google Shape;660;p46"/>
          <p:cNvSpPr/>
          <p:nvPr/>
        </p:nvSpPr>
        <p:spPr>
          <a:xfrm>
            <a:off x="7125667" y="4372017"/>
            <a:ext cx="1006800" cy="6210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200" b="0" i="0" u="none" strike="noStrike" cap="none">
              <a:solidFill>
                <a:schemeClr val="lt1"/>
              </a:solidFill>
              <a:latin typeface="Arial"/>
              <a:ea typeface="Arial"/>
              <a:cs typeface="Arial"/>
              <a:sym typeface="Arial"/>
            </a:endParaRPr>
          </a:p>
        </p:txBody>
      </p:sp>
      <p:sp>
        <p:nvSpPr>
          <p:cNvPr id="661" name="Google Shape;661;p46"/>
          <p:cNvSpPr/>
          <p:nvPr/>
        </p:nvSpPr>
        <p:spPr>
          <a:xfrm>
            <a:off x="9531949" y="4410771"/>
            <a:ext cx="1006800" cy="6210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200" b="0" i="0" u="none" strike="noStrike" cap="none">
              <a:solidFill>
                <a:schemeClr val="lt1"/>
              </a:solidFill>
              <a:latin typeface="Arial"/>
              <a:ea typeface="Arial"/>
              <a:cs typeface="Arial"/>
              <a:sym typeface="Arial"/>
            </a:endParaRPr>
          </a:p>
        </p:txBody>
      </p:sp>
      <p:sp>
        <p:nvSpPr>
          <p:cNvPr id="662" name="Google Shape;662;p46"/>
          <p:cNvSpPr/>
          <p:nvPr/>
        </p:nvSpPr>
        <p:spPr>
          <a:xfrm>
            <a:off x="6316708" y="3722540"/>
            <a:ext cx="815100" cy="285300"/>
          </a:xfrm>
          <a:prstGeom prst="roundRect">
            <a:avLst>
              <a:gd name="adj" fmla="val 16667"/>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100" b="0" i="0" u="none" strike="noStrike" cap="none">
                <a:solidFill>
                  <a:schemeClr val="dk1"/>
                </a:solidFill>
                <a:latin typeface="Arial"/>
                <a:ea typeface="Arial"/>
                <a:cs typeface="Arial"/>
                <a:sym typeface="Arial"/>
              </a:rPr>
              <a:t>HEIGHT</a:t>
            </a:r>
            <a:endParaRPr sz="1100"/>
          </a:p>
        </p:txBody>
      </p:sp>
      <p:sp>
        <p:nvSpPr>
          <p:cNvPr id="663" name="Google Shape;663;p46"/>
          <p:cNvSpPr/>
          <p:nvPr/>
        </p:nvSpPr>
        <p:spPr>
          <a:xfrm>
            <a:off x="10538788" y="3722541"/>
            <a:ext cx="815100" cy="285300"/>
          </a:xfrm>
          <a:prstGeom prst="roundRect">
            <a:avLst>
              <a:gd name="adj" fmla="val 16667"/>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100" b="0" i="0" u="none" strike="noStrike" cap="none">
                <a:solidFill>
                  <a:schemeClr val="dk1"/>
                </a:solidFill>
                <a:latin typeface="Arial"/>
                <a:ea typeface="Arial"/>
                <a:cs typeface="Arial"/>
                <a:sym typeface="Arial"/>
              </a:rPr>
              <a:t>LENGTH</a:t>
            </a:r>
            <a:endParaRPr sz="1100"/>
          </a:p>
        </p:txBody>
      </p:sp>
      <p:sp>
        <p:nvSpPr>
          <p:cNvPr id="664" name="Google Shape;664;p46"/>
          <p:cNvSpPr/>
          <p:nvPr/>
        </p:nvSpPr>
        <p:spPr>
          <a:xfrm>
            <a:off x="8296521" y="2801625"/>
            <a:ext cx="1006800" cy="5256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200" b="0" i="0" u="none" strike="noStrike" cap="none">
                <a:solidFill>
                  <a:schemeClr val="dk1"/>
                </a:solidFill>
                <a:latin typeface="Arial"/>
                <a:ea typeface="Arial"/>
                <a:cs typeface="Arial"/>
                <a:sym typeface="Arial"/>
              </a:rPr>
              <a:t>SOFA</a:t>
            </a:r>
            <a:endParaRPr sz="1200"/>
          </a:p>
        </p:txBody>
      </p:sp>
      <p:cxnSp>
        <p:nvCxnSpPr>
          <p:cNvPr id="665" name="Google Shape;665;p46"/>
          <p:cNvCxnSpPr>
            <a:stCxn id="664" idx="2"/>
            <a:endCxn id="662" idx="3"/>
          </p:cNvCxnSpPr>
          <p:nvPr/>
        </p:nvCxnSpPr>
        <p:spPr>
          <a:xfrm rot="5400000">
            <a:off x="7696971" y="2762175"/>
            <a:ext cx="537900" cy="1668000"/>
          </a:xfrm>
          <a:prstGeom prst="bentConnector2">
            <a:avLst/>
          </a:prstGeom>
          <a:noFill/>
          <a:ln w="25400" cap="flat" cmpd="sng">
            <a:solidFill>
              <a:srgbClr val="7F7F7F"/>
            </a:solidFill>
            <a:prstDash val="solid"/>
            <a:round/>
            <a:headEnd type="none" w="sm" len="sm"/>
            <a:tailEnd type="none" w="sm" len="sm"/>
          </a:ln>
        </p:spPr>
      </p:cxnSp>
      <p:cxnSp>
        <p:nvCxnSpPr>
          <p:cNvPr id="666" name="Google Shape;666;p46"/>
          <p:cNvCxnSpPr>
            <a:stCxn id="662" idx="2"/>
            <a:endCxn id="660" idx="1"/>
          </p:cNvCxnSpPr>
          <p:nvPr/>
        </p:nvCxnSpPr>
        <p:spPr>
          <a:xfrm rot="-5400000" flipH="1">
            <a:off x="6587608" y="4144490"/>
            <a:ext cx="674700" cy="401400"/>
          </a:xfrm>
          <a:prstGeom prst="bentConnector2">
            <a:avLst/>
          </a:prstGeom>
          <a:noFill/>
          <a:ln w="25400" cap="flat" cmpd="sng">
            <a:solidFill>
              <a:srgbClr val="7F7F7F"/>
            </a:solidFill>
            <a:prstDash val="solid"/>
            <a:round/>
            <a:headEnd type="none" w="sm" len="sm"/>
            <a:tailEnd type="none" w="sm" len="sm"/>
          </a:ln>
        </p:spPr>
      </p:cxnSp>
      <p:cxnSp>
        <p:nvCxnSpPr>
          <p:cNvPr id="667" name="Google Shape;667;p46"/>
          <p:cNvCxnSpPr>
            <a:stCxn id="664" idx="2"/>
            <a:endCxn id="663" idx="1"/>
          </p:cNvCxnSpPr>
          <p:nvPr/>
        </p:nvCxnSpPr>
        <p:spPr>
          <a:xfrm rot="-5400000" flipH="1">
            <a:off x="9400371" y="2726775"/>
            <a:ext cx="537900" cy="1738800"/>
          </a:xfrm>
          <a:prstGeom prst="bentConnector2">
            <a:avLst/>
          </a:prstGeom>
          <a:noFill/>
          <a:ln w="25400" cap="flat" cmpd="sng">
            <a:solidFill>
              <a:srgbClr val="7F7F7F"/>
            </a:solidFill>
            <a:prstDash val="solid"/>
            <a:round/>
            <a:headEnd type="none" w="sm" len="sm"/>
            <a:tailEnd type="none" w="sm" len="sm"/>
          </a:ln>
        </p:spPr>
      </p:cxnSp>
      <p:cxnSp>
        <p:nvCxnSpPr>
          <p:cNvPr id="668" name="Google Shape;668;p46"/>
          <p:cNvCxnSpPr>
            <a:stCxn id="663" idx="2"/>
            <a:endCxn id="661" idx="3"/>
          </p:cNvCxnSpPr>
          <p:nvPr/>
        </p:nvCxnSpPr>
        <p:spPr>
          <a:xfrm rot="5400000">
            <a:off x="10385788" y="4160691"/>
            <a:ext cx="713400" cy="407700"/>
          </a:xfrm>
          <a:prstGeom prst="bentConnector2">
            <a:avLst/>
          </a:prstGeom>
          <a:noFill/>
          <a:ln w="25400" cap="flat" cmpd="sng">
            <a:solidFill>
              <a:srgbClr val="7F7F7F"/>
            </a:solidFill>
            <a:prstDash val="solid"/>
            <a:round/>
            <a:headEnd type="none" w="sm" len="sm"/>
            <a:tailEnd type="none" w="sm" len="sm"/>
          </a:ln>
        </p:spPr>
      </p:cxnSp>
    </p:spTree>
    <p:extLst>
      <p:ext uri="{BB962C8B-B14F-4D97-AF65-F5344CB8AC3E}">
        <p14:creationId xmlns:p14="http://schemas.microsoft.com/office/powerpoint/2010/main" val="14884615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47"/>
          <p:cNvSpPr/>
          <p:nvPr/>
        </p:nvSpPr>
        <p:spPr>
          <a:xfrm>
            <a:off x="8077916" y="2910130"/>
            <a:ext cx="1253100" cy="358500"/>
          </a:xfrm>
          <a:prstGeom prst="roundRect">
            <a:avLst>
              <a:gd name="adj" fmla="val 16667"/>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HEIGHT</a:t>
            </a:r>
            <a:endParaRPr/>
          </a:p>
        </p:txBody>
      </p:sp>
      <p:sp>
        <p:nvSpPr>
          <p:cNvPr id="674" name="Google Shape;674;p47"/>
          <p:cNvSpPr/>
          <p:nvPr/>
        </p:nvSpPr>
        <p:spPr>
          <a:xfrm>
            <a:off x="8077916" y="1778092"/>
            <a:ext cx="1253100" cy="358500"/>
          </a:xfrm>
          <a:prstGeom prst="roundRect">
            <a:avLst>
              <a:gd name="adj" fmla="val 16667"/>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LENGTH</a:t>
            </a:r>
            <a:endParaRPr/>
          </a:p>
        </p:txBody>
      </p:sp>
      <p:sp>
        <p:nvSpPr>
          <p:cNvPr id="675" name="Google Shape;675;p47"/>
          <p:cNvSpPr/>
          <p:nvPr/>
        </p:nvSpPr>
        <p:spPr>
          <a:xfrm>
            <a:off x="3745943" y="4042168"/>
            <a:ext cx="1548000" cy="6603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TABLE</a:t>
            </a:r>
            <a:endParaRPr/>
          </a:p>
        </p:txBody>
      </p:sp>
      <p:sp>
        <p:nvSpPr>
          <p:cNvPr id="676" name="Google Shape;676;p47"/>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Generalization: Taxonomy </a:t>
            </a:r>
            <a:endParaRPr/>
          </a:p>
        </p:txBody>
      </p:sp>
      <p:cxnSp>
        <p:nvCxnSpPr>
          <p:cNvPr id="677" name="Google Shape;677;p47"/>
          <p:cNvCxnSpPr>
            <a:stCxn id="678" idx="3"/>
            <a:endCxn id="673" idx="1"/>
          </p:cNvCxnSpPr>
          <p:nvPr/>
        </p:nvCxnSpPr>
        <p:spPr>
          <a:xfrm>
            <a:off x="6855896" y="2546227"/>
            <a:ext cx="1221900" cy="543300"/>
          </a:xfrm>
          <a:prstGeom prst="bentConnector3">
            <a:avLst>
              <a:gd name="adj1" fmla="val 50003"/>
            </a:avLst>
          </a:prstGeom>
          <a:noFill/>
          <a:ln w="25400" cap="flat" cmpd="sng">
            <a:solidFill>
              <a:srgbClr val="7F7F7F"/>
            </a:solidFill>
            <a:prstDash val="solid"/>
            <a:round/>
            <a:headEnd type="none" w="sm" len="sm"/>
            <a:tailEnd type="none" w="sm" len="sm"/>
          </a:ln>
        </p:spPr>
      </p:cxnSp>
      <p:cxnSp>
        <p:nvCxnSpPr>
          <p:cNvPr id="679" name="Google Shape;679;p47"/>
          <p:cNvCxnSpPr>
            <a:stCxn id="678" idx="3"/>
            <a:endCxn id="674" idx="1"/>
          </p:cNvCxnSpPr>
          <p:nvPr/>
        </p:nvCxnSpPr>
        <p:spPr>
          <a:xfrm rot="10800000" flipH="1">
            <a:off x="6855896" y="1957327"/>
            <a:ext cx="1221900" cy="588900"/>
          </a:xfrm>
          <a:prstGeom prst="bentConnector3">
            <a:avLst>
              <a:gd name="adj1" fmla="val 50003"/>
            </a:avLst>
          </a:prstGeom>
          <a:noFill/>
          <a:ln w="25400" cap="flat" cmpd="sng">
            <a:solidFill>
              <a:srgbClr val="7F7F7F"/>
            </a:solidFill>
            <a:prstDash val="solid"/>
            <a:round/>
            <a:headEnd type="none" w="sm" len="sm"/>
            <a:tailEnd type="none" w="sm" len="sm"/>
          </a:ln>
        </p:spPr>
      </p:cxnSp>
      <p:sp>
        <p:nvSpPr>
          <p:cNvPr id="678" name="Google Shape;678;p47"/>
          <p:cNvSpPr/>
          <p:nvPr/>
        </p:nvSpPr>
        <p:spPr>
          <a:xfrm>
            <a:off x="5307896" y="2216077"/>
            <a:ext cx="1548000" cy="6603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FURNITURE</a:t>
            </a:r>
            <a:endParaRPr/>
          </a:p>
        </p:txBody>
      </p:sp>
      <p:sp>
        <p:nvSpPr>
          <p:cNvPr id="680" name="Google Shape;680;p47"/>
          <p:cNvSpPr/>
          <p:nvPr/>
        </p:nvSpPr>
        <p:spPr>
          <a:xfrm>
            <a:off x="6842051" y="4042168"/>
            <a:ext cx="1548000" cy="6603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SOFA</a:t>
            </a:r>
            <a:endParaRPr/>
          </a:p>
        </p:txBody>
      </p:sp>
      <p:sp>
        <p:nvSpPr>
          <p:cNvPr id="681" name="Google Shape;681;p47"/>
          <p:cNvSpPr txBox="1"/>
          <p:nvPr/>
        </p:nvSpPr>
        <p:spPr>
          <a:xfrm>
            <a:off x="10149338" y="3069978"/>
            <a:ext cx="1221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CM   : </a:t>
            </a:r>
            <a:r>
              <a:rPr lang="en-IE" b="1">
                <a:solidFill>
                  <a:schemeClr val="dk1"/>
                </a:solidFill>
              </a:rPr>
              <a:t>INT</a:t>
            </a:r>
            <a:endParaRPr sz="1400" b="1" i="0" u="none" strike="noStrike" cap="none">
              <a:solidFill>
                <a:srgbClr val="000000"/>
              </a:solidFill>
              <a:latin typeface="Arial"/>
              <a:ea typeface="Arial"/>
              <a:cs typeface="Arial"/>
              <a:sym typeface="Arial"/>
            </a:endParaRPr>
          </a:p>
        </p:txBody>
      </p:sp>
      <p:sp>
        <p:nvSpPr>
          <p:cNvPr id="682" name="Google Shape;682;p47"/>
          <p:cNvSpPr txBox="1"/>
          <p:nvPr/>
        </p:nvSpPr>
        <p:spPr>
          <a:xfrm>
            <a:off x="10149338" y="2818489"/>
            <a:ext cx="1221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MTR : </a:t>
            </a:r>
            <a:r>
              <a:rPr lang="en-IE" b="1">
                <a:solidFill>
                  <a:schemeClr val="dk1"/>
                </a:solidFill>
              </a:rPr>
              <a:t>INT</a:t>
            </a:r>
            <a:endParaRPr sz="1400" b="1" i="0" u="none" strike="noStrike" cap="none">
              <a:solidFill>
                <a:srgbClr val="000000"/>
              </a:solidFill>
              <a:latin typeface="Arial"/>
              <a:ea typeface="Arial"/>
              <a:cs typeface="Arial"/>
              <a:sym typeface="Arial"/>
            </a:endParaRPr>
          </a:p>
        </p:txBody>
      </p:sp>
      <p:sp>
        <p:nvSpPr>
          <p:cNvPr id="683" name="Google Shape;683;p47"/>
          <p:cNvSpPr/>
          <p:nvPr/>
        </p:nvSpPr>
        <p:spPr>
          <a:xfrm>
            <a:off x="10149325" y="2759250"/>
            <a:ext cx="1017600" cy="6603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684" name="Google Shape;684;p47"/>
          <p:cNvCxnSpPr>
            <a:stCxn id="673" idx="3"/>
            <a:endCxn id="683" idx="1"/>
          </p:cNvCxnSpPr>
          <p:nvPr/>
        </p:nvCxnSpPr>
        <p:spPr>
          <a:xfrm>
            <a:off x="9331016" y="3089380"/>
            <a:ext cx="818400" cy="600"/>
          </a:xfrm>
          <a:prstGeom prst="bentConnector3">
            <a:avLst>
              <a:gd name="adj1" fmla="val 49996"/>
            </a:avLst>
          </a:prstGeom>
          <a:noFill/>
          <a:ln w="25400" cap="flat" cmpd="sng">
            <a:solidFill>
              <a:srgbClr val="7F7F7F"/>
            </a:solidFill>
            <a:prstDash val="solid"/>
            <a:round/>
            <a:headEnd type="none" w="sm" len="sm"/>
            <a:tailEnd type="none" w="sm" len="sm"/>
          </a:ln>
        </p:spPr>
      </p:cxnSp>
      <p:cxnSp>
        <p:nvCxnSpPr>
          <p:cNvPr id="685" name="Google Shape;685;p47"/>
          <p:cNvCxnSpPr>
            <a:stCxn id="686" idx="2"/>
            <a:endCxn id="680" idx="0"/>
          </p:cNvCxnSpPr>
          <p:nvPr/>
        </p:nvCxnSpPr>
        <p:spPr>
          <a:xfrm rot="-5400000" flipH="1">
            <a:off x="6606490" y="3032409"/>
            <a:ext cx="485100" cy="1534200"/>
          </a:xfrm>
          <a:prstGeom prst="bentConnector3">
            <a:avLst>
              <a:gd name="adj1" fmla="val 50003"/>
            </a:avLst>
          </a:prstGeom>
          <a:noFill/>
          <a:ln w="25400" cap="flat" cmpd="sng">
            <a:solidFill>
              <a:srgbClr val="7F7F7F"/>
            </a:solidFill>
            <a:prstDash val="solid"/>
            <a:round/>
            <a:headEnd type="none" w="sm" len="sm"/>
            <a:tailEnd type="none" w="sm" len="sm"/>
          </a:ln>
        </p:spPr>
      </p:cxnSp>
      <p:cxnSp>
        <p:nvCxnSpPr>
          <p:cNvPr id="687" name="Google Shape;687;p47"/>
          <p:cNvCxnSpPr>
            <a:stCxn id="686" idx="2"/>
            <a:endCxn id="675" idx="0"/>
          </p:cNvCxnSpPr>
          <p:nvPr/>
        </p:nvCxnSpPr>
        <p:spPr>
          <a:xfrm rot="5400000">
            <a:off x="5058340" y="3018459"/>
            <a:ext cx="485100" cy="1562100"/>
          </a:xfrm>
          <a:prstGeom prst="bentConnector3">
            <a:avLst>
              <a:gd name="adj1" fmla="val 50003"/>
            </a:avLst>
          </a:prstGeom>
          <a:noFill/>
          <a:ln w="25400" cap="flat" cmpd="sng">
            <a:solidFill>
              <a:srgbClr val="7F7F7F"/>
            </a:solidFill>
            <a:prstDash val="solid"/>
            <a:round/>
            <a:headEnd type="none" w="sm" len="sm"/>
            <a:tailEnd type="none" w="sm" len="sm"/>
          </a:ln>
        </p:spPr>
      </p:cxnSp>
      <p:sp>
        <p:nvSpPr>
          <p:cNvPr id="686" name="Google Shape;686;p47"/>
          <p:cNvSpPr/>
          <p:nvPr/>
        </p:nvSpPr>
        <p:spPr>
          <a:xfrm>
            <a:off x="5455390" y="3198459"/>
            <a:ext cx="1253100" cy="358500"/>
          </a:xfrm>
          <a:prstGeom prst="roundRect">
            <a:avLst>
              <a:gd name="adj" fmla="val 16667"/>
            </a:avLst>
          </a:prstGeom>
          <a:solidFill>
            <a:srgbClr val="999999"/>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1" i="0" u="none" strike="noStrike" cap="none">
                <a:solidFill>
                  <a:schemeClr val="dk1"/>
                </a:solidFill>
              </a:rPr>
              <a:t>ISA</a:t>
            </a:r>
            <a:endParaRPr b="1"/>
          </a:p>
        </p:txBody>
      </p:sp>
      <p:cxnSp>
        <p:nvCxnSpPr>
          <p:cNvPr id="688" name="Google Shape;688;p47"/>
          <p:cNvCxnSpPr>
            <a:stCxn id="678" idx="2"/>
            <a:endCxn id="686" idx="0"/>
          </p:cNvCxnSpPr>
          <p:nvPr/>
        </p:nvCxnSpPr>
        <p:spPr>
          <a:xfrm rot="-5400000" flipH="1">
            <a:off x="5921096" y="3037177"/>
            <a:ext cx="322200" cy="600"/>
          </a:xfrm>
          <a:prstGeom prst="bentConnector3">
            <a:avLst>
              <a:gd name="adj1" fmla="val 50013"/>
            </a:avLst>
          </a:prstGeom>
          <a:noFill/>
          <a:ln w="25400" cap="flat" cmpd="sng">
            <a:solidFill>
              <a:srgbClr val="7F7F7F"/>
            </a:solidFill>
            <a:prstDash val="solid"/>
            <a:round/>
            <a:headEnd type="none" w="sm" len="sm"/>
            <a:tailEnd type="none" w="sm" len="sm"/>
          </a:ln>
        </p:spPr>
      </p:cxnSp>
      <p:sp>
        <p:nvSpPr>
          <p:cNvPr id="689" name="Google Shape;689;p47"/>
          <p:cNvSpPr txBox="1"/>
          <p:nvPr/>
        </p:nvSpPr>
        <p:spPr>
          <a:xfrm>
            <a:off x="10149438" y="1937990"/>
            <a:ext cx="1221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CM   : </a:t>
            </a:r>
            <a:r>
              <a:rPr lang="en-IE" b="1">
                <a:solidFill>
                  <a:schemeClr val="dk1"/>
                </a:solidFill>
              </a:rPr>
              <a:t>INT</a:t>
            </a:r>
            <a:endParaRPr sz="1400" b="1" i="0" u="none" strike="noStrike" cap="none">
              <a:solidFill>
                <a:srgbClr val="000000"/>
              </a:solidFill>
              <a:latin typeface="Arial"/>
              <a:ea typeface="Arial"/>
              <a:cs typeface="Arial"/>
              <a:sym typeface="Arial"/>
            </a:endParaRPr>
          </a:p>
        </p:txBody>
      </p:sp>
      <p:sp>
        <p:nvSpPr>
          <p:cNvPr id="690" name="Google Shape;690;p47"/>
          <p:cNvSpPr txBox="1"/>
          <p:nvPr/>
        </p:nvSpPr>
        <p:spPr>
          <a:xfrm>
            <a:off x="10149438" y="1686501"/>
            <a:ext cx="1221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MTR : </a:t>
            </a:r>
            <a:r>
              <a:rPr lang="en-IE" b="1">
                <a:solidFill>
                  <a:schemeClr val="dk1"/>
                </a:solidFill>
              </a:rPr>
              <a:t>INT</a:t>
            </a:r>
            <a:endParaRPr sz="1400" b="1" i="0" u="none" strike="noStrike" cap="none">
              <a:solidFill>
                <a:srgbClr val="000000"/>
              </a:solidFill>
              <a:latin typeface="Arial"/>
              <a:ea typeface="Arial"/>
              <a:cs typeface="Arial"/>
              <a:sym typeface="Arial"/>
            </a:endParaRPr>
          </a:p>
        </p:txBody>
      </p:sp>
      <p:sp>
        <p:nvSpPr>
          <p:cNvPr id="691" name="Google Shape;691;p47"/>
          <p:cNvSpPr/>
          <p:nvPr/>
        </p:nvSpPr>
        <p:spPr>
          <a:xfrm>
            <a:off x="10149367" y="1650125"/>
            <a:ext cx="1017600" cy="6603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692" name="Google Shape;692;p47"/>
          <p:cNvCxnSpPr>
            <a:endCxn id="691" idx="1"/>
          </p:cNvCxnSpPr>
          <p:nvPr/>
        </p:nvCxnSpPr>
        <p:spPr>
          <a:xfrm>
            <a:off x="9330967" y="1979675"/>
            <a:ext cx="818400" cy="600"/>
          </a:xfrm>
          <a:prstGeom prst="bentConnector3">
            <a:avLst>
              <a:gd name="adj1" fmla="val 50000"/>
            </a:avLst>
          </a:prstGeom>
          <a:noFill/>
          <a:ln w="25400" cap="flat" cmpd="sng">
            <a:solidFill>
              <a:srgbClr val="7F7F7F"/>
            </a:solidFill>
            <a:prstDash val="solid"/>
            <a:round/>
            <a:headEnd type="none" w="sm" len="sm"/>
            <a:tailEnd type="none" w="sm" len="sm"/>
          </a:ln>
        </p:spPr>
      </p:cxnSp>
    </p:spTree>
    <p:extLst>
      <p:ext uri="{BB962C8B-B14F-4D97-AF65-F5344CB8AC3E}">
        <p14:creationId xmlns:p14="http://schemas.microsoft.com/office/powerpoint/2010/main" val="42163714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48"/>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75114A"/>
              </a:buClr>
              <a:buSzPts val="4400"/>
              <a:buFont typeface="Calibri"/>
              <a:buNone/>
            </a:pPr>
            <a:r>
              <a:rPr lang="en-IE"/>
              <a:t>Generalization: Taxonomy</a:t>
            </a:r>
            <a:endParaRPr/>
          </a:p>
        </p:txBody>
      </p:sp>
      <p:cxnSp>
        <p:nvCxnSpPr>
          <p:cNvPr id="698" name="Google Shape;698;p48"/>
          <p:cNvCxnSpPr>
            <a:stCxn id="699" idx="3"/>
            <a:endCxn id="700" idx="1"/>
          </p:cNvCxnSpPr>
          <p:nvPr/>
        </p:nvCxnSpPr>
        <p:spPr>
          <a:xfrm>
            <a:off x="6460997" y="2435470"/>
            <a:ext cx="1617000" cy="654000"/>
          </a:xfrm>
          <a:prstGeom prst="bentConnector3">
            <a:avLst>
              <a:gd name="adj1" fmla="val 50000"/>
            </a:avLst>
          </a:prstGeom>
          <a:noFill/>
          <a:ln w="25400" cap="flat" cmpd="sng">
            <a:solidFill>
              <a:srgbClr val="7F7F7F"/>
            </a:solidFill>
            <a:prstDash val="solid"/>
            <a:round/>
            <a:headEnd type="none" w="sm" len="sm"/>
            <a:tailEnd type="none" w="sm" len="sm"/>
          </a:ln>
        </p:spPr>
      </p:cxnSp>
      <p:cxnSp>
        <p:nvCxnSpPr>
          <p:cNvPr id="701" name="Google Shape;701;p48"/>
          <p:cNvCxnSpPr>
            <a:stCxn id="699" idx="3"/>
            <a:endCxn id="702" idx="1"/>
          </p:cNvCxnSpPr>
          <p:nvPr/>
        </p:nvCxnSpPr>
        <p:spPr>
          <a:xfrm rot="10800000" flipH="1">
            <a:off x="6460997" y="1957270"/>
            <a:ext cx="1617000" cy="478200"/>
          </a:xfrm>
          <a:prstGeom prst="bentConnector3">
            <a:avLst>
              <a:gd name="adj1" fmla="val 50000"/>
            </a:avLst>
          </a:prstGeom>
          <a:noFill/>
          <a:ln w="25400" cap="flat" cmpd="sng">
            <a:solidFill>
              <a:srgbClr val="7F7F7F"/>
            </a:solidFill>
            <a:prstDash val="solid"/>
            <a:round/>
            <a:headEnd type="none" w="sm" len="sm"/>
            <a:tailEnd type="none" w="sm" len="sm"/>
          </a:ln>
        </p:spPr>
      </p:cxnSp>
      <p:sp>
        <p:nvSpPr>
          <p:cNvPr id="699" name="Google Shape;699;p48"/>
          <p:cNvSpPr/>
          <p:nvPr/>
        </p:nvSpPr>
        <p:spPr>
          <a:xfrm>
            <a:off x="4912997" y="2256220"/>
            <a:ext cx="1548000" cy="3585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PHYS_OBJ</a:t>
            </a:r>
            <a:endParaRPr/>
          </a:p>
        </p:txBody>
      </p:sp>
      <p:cxnSp>
        <p:nvCxnSpPr>
          <p:cNvPr id="703" name="Google Shape;703;p48"/>
          <p:cNvCxnSpPr>
            <a:stCxn id="704" idx="2"/>
            <a:endCxn id="705" idx="0"/>
          </p:cNvCxnSpPr>
          <p:nvPr/>
        </p:nvCxnSpPr>
        <p:spPr>
          <a:xfrm rot="-5400000" flipH="1">
            <a:off x="6315691" y="2690824"/>
            <a:ext cx="671700" cy="1929000"/>
          </a:xfrm>
          <a:prstGeom prst="bentConnector3">
            <a:avLst>
              <a:gd name="adj1" fmla="val 50011"/>
            </a:avLst>
          </a:prstGeom>
          <a:noFill/>
          <a:ln w="25400" cap="flat" cmpd="sng">
            <a:solidFill>
              <a:srgbClr val="7F7F7F"/>
            </a:solidFill>
            <a:prstDash val="solid"/>
            <a:round/>
            <a:headEnd type="none" w="sm" len="sm"/>
            <a:tailEnd type="none" w="sm" len="sm"/>
          </a:ln>
        </p:spPr>
      </p:cxnSp>
      <p:cxnSp>
        <p:nvCxnSpPr>
          <p:cNvPr id="706" name="Google Shape;706;p48"/>
          <p:cNvCxnSpPr>
            <a:stCxn id="704" idx="2"/>
            <a:endCxn id="707" idx="0"/>
          </p:cNvCxnSpPr>
          <p:nvPr/>
        </p:nvCxnSpPr>
        <p:spPr>
          <a:xfrm rot="5400000">
            <a:off x="4412041" y="2716174"/>
            <a:ext cx="671700" cy="1878300"/>
          </a:xfrm>
          <a:prstGeom prst="bentConnector3">
            <a:avLst>
              <a:gd name="adj1" fmla="val 50011"/>
            </a:avLst>
          </a:prstGeom>
          <a:noFill/>
          <a:ln w="25400" cap="flat" cmpd="sng">
            <a:solidFill>
              <a:srgbClr val="7F7F7F"/>
            </a:solidFill>
            <a:prstDash val="solid"/>
            <a:round/>
            <a:headEnd type="none" w="sm" len="sm"/>
            <a:tailEnd type="none" w="sm" len="sm"/>
          </a:ln>
        </p:spPr>
      </p:cxnSp>
      <p:sp>
        <p:nvSpPr>
          <p:cNvPr id="708" name="Google Shape;708;p48"/>
          <p:cNvSpPr/>
          <p:nvPr/>
        </p:nvSpPr>
        <p:spPr>
          <a:xfrm>
            <a:off x="5887513" y="5382883"/>
            <a:ext cx="1548000" cy="3585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TABLE</a:t>
            </a:r>
            <a:endParaRPr/>
          </a:p>
        </p:txBody>
      </p:sp>
      <p:sp>
        <p:nvSpPr>
          <p:cNvPr id="705" name="Google Shape;705;p48"/>
          <p:cNvSpPr/>
          <p:nvPr/>
        </p:nvSpPr>
        <p:spPr>
          <a:xfrm>
            <a:off x="6842052" y="3991094"/>
            <a:ext cx="1548000" cy="3585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FURNITURE</a:t>
            </a:r>
            <a:endParaRPr/>
          </a:p>
        </p:txBody>
      </p:sp>
      <p:sp>
        <p:nvSpPr>
          <p:cNvPr id="709" name="Google Shape;709;p48"/>
          <p:cNvSpPr/>
          <p:nvPr/>
        </p:nvSpPr>
        <p:spPr>
          <a:xfrm>
            <a:off x="7782929" y="5377376"/>
            <a:ext cx="1548000" cy="3585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SOFA</a:t>
            </a:r>
            <a:endParaRPr/>
          </a:p>
        </p:txBody>
      </p:sp>
      <p:cxnSp>
        <p:nvCxnSpPr>
          <p:cNvPr id="710" name="Google Shape;710;p48"/>
          <p:cNvCxnSpPr>
            <a:stCxn id="711" idx="2"/>
            <a:endCxn id="709" idx="0"/>
          </p:cNvCxnSpPr>
          <p:nvPr/>
        </p:nvCxnSpPr>
        <p:spPr>
          <a:xfrm rot="-5400000" flipH="1">
            <a:off x="7858494" y="4678942"/>
            <a:ext cx="456000" cy="940800"/>
          </a:xfrm>
          <a:prstGeom prst="bentConnector3">
            <a:avLst>
              <a:gd name="adj1" fmla="val 49995"/>
            </a:avLst>
          </a:prstGeom>
          <a:noFill/>
          <a:ln w="25400" cap="flat" cmpd="sng">
            <a:solidFill>
              <a:srgbClr val="7F7F7F"/>
            </a:solidFill>
            <a:prstDash val="solid"/>
            <a:round/>
            <a:headEnd type="none" w="sm" len="sm"/>
            <a:tailEnd type="none" w="sm" len="sm"/>
          </a:ln>
        </p:spPr>
      </p:cxnSp>
      <p:cxnSp>
        <p:nvCxnSpPr>
          <p:cNvPr id="712" name="Google Shape;712;p48"/>
          <p:cNvCxnSpPr>
            <a:stCxn id="711" idx="2"/>
            <a:endCxn id="708" idx="0"/>
          </p:cNvCxnSpPr>
          <p:nvPr/>
        </p:nvCxnSpPr>
        <p:spPr>
          <a:xfrm rot="5400000">
            <a:off x="6908094" y="4674742"/>
            <a:ext cx="461400" cy="954600"/>
          </a:xfrm>
          <a:prstGeom prst="bentConnector3">
            <a:avLst>
              <a:gd name="adj1" fmla="val 50007"/>
            </a:avLst>
          </a:prstGeom>
          <a:noFill/>
          <a:ln w="25400" cap="flat" cmpd="sng">
            <a:solidFill>
              <a:srgbClr val="7F7F7F"/>
            </a:solidFill>
            <a:prstDash val="solid"/>
            <a:round/>
            <a:headEnd type="none" w="sm" len="sm"/>
            <a:tailEnd type="none" w="sm" len="sm"/>
          </a:ln>
        </p:spPr>
      </p:cxnSp>
      <p:sp>
        <p:nvSpPr>
          <p:cNvPr id="713" name="Google Shape;713;p48"/>
          <p:cNvSpPr/>
          <p:nvPr/>
        </p:nvSpPr>
        <p:spPr>
          <a:xfrm>
            <a:off x="2096681" y="5394074"/>
            <a:ext cx="1548000" cy="3585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SCHOOL</a:t>
            </a:r>
            <a:endParaRPr/>
          </a:p>
        </p:txBody>
      </p:sp>
      <p:sp>
        <p:nvSpPr>
          <p:cNvPr id="707" name="Google Shape;707;p48"/>
          <p:cNvSpPr/>
          <p:nvPr/>
        </p:nvSpPr>
        <p:spPr>
          <a:xfrm>
            <a:off x="3034743" y="3991094"/>
            <a:ext cx="1548000" cy="3585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BUILDING</a:t>
            </a:r>
            <a:endParaRPr/>
          </a:p>
        </p:txBody>
      </p:sp>
      <p:sp>
        <p:nvSpPr>
          <p:cNvPr id="714" name="Google Shape;714;p48"/>
          <p:cNvSpPr/>
          <p:nvPr/>
        </p:nvSpPr>
        <p:spPr>
          <a:xfrm>
            <a:off x="3992097" y="5393033"/>
            <a:ext cx="1548000" cy="3585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HOUSE</a:t>
            </a:r>
            <a:endParaRPr/>
          </a:p>
        </p:txBody>
      </p:sp>
      <p:cxnSp>
        <p:nvCxnSpPr>
          <p:cNvPr id="715" name="Google Shape;715;p48"/>
          <p:cNvCxnSpPr>
            <a:stCxn id="716" idx="2"/>
            <a:endCxn id="714" idx="0"/>
          </p:cNvCxnSpPr>
          <p:nvPr/>
        </p:nvCxnSpPr>
        <p:spPr>
          <a:xfrm rot="-5400000" flipH="1">
            <a:off x="4067535" y="4694446"/>
            <a:ext cx="439800" cy="957300"/>
          </a:xfrm>
          <a:prstGeom prst="bentConnector3">
            <a:avLst>
              <a:gd name="adj1" fmla="val 49995"/>
            </a:avLst>
          </a:prstGeom>
          <a:noFill/>
          <a:ln w="25400" cap="flat" cmpd="sng">
            <a:solidFill>
              <a:srgbClr val="7F7F7F"/>
            </a:solidFill>
            <a:prstDash val="solid"/>
            <a:round/>
            <a:headEnd type="none" w="sm" len="sm"/>
            <a:tailEnd type="none" w="sm" len="sm"/>
          </a:ln>
        </p:spPr>
      </p:cxnSp>
      <p:cxnSp>
        <p:nvCxnSpPr>
          <p:cNvPr id="717" name="Google Shape;717;p48"/>
          <p:cNvCxnSpPr>
            <a:stCxn id="716" idx="2"/>
            <a:endCxn id="713" idx="0"/>
          </p:cNvCxnSpPr>
          <p:nvPr/>
        </p:nvCxnSpPr>
        <p:spPr>
          <a:xfrm rot="5400000">
            <a:off x="3119235" y="4704646"/>
            <a:ext cx="441000" cy="938100"/>
          </a:xfrm>
          <a:prstGeom prst="bentConnector3">
            <a:avLst>
              <a:gd name="adj1" fmla="val 50011"/>
            </a:avLst>
          </a:prstGeom>
          <a:noFill/>
          <a:ln w="25400" cap="flat" cmpd="sng">
            <a:solidFill>
              <a:srgbClr val="7F7F7F"/>
            </a:solidFill>
            <a:prstDash val="solid"/>
            <a:round/>
            <a:headEnd type="none" w="sm" len="sm"/>
            <a:tailEnd type="none" w="sm" len="sm"/>
          </a:ln>
        </p:spPr>
      </p:cxnSp>
      <p:sp>
        <p:nvSpPr>
          <p:cNvPr id="718" name="Google Shape;718;p48"/>
          <p:cNvSpPr/>
          <p:nvPr/>
        </p:nvSpPr>
        <p:spPr>
          <a:xfrm>
            <a:off x="201265" y="5393033"/>
            <a:ext cx="1548000" cy="3585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a:t>
            </a:r>
            <a:endParaRPr/>
          </a:p>
        </p:txBody>
      </p:sp>
      <p:sp>
        <p:nvSpPr>
          <p:cNvPr id="719" name="Google Shape;719;p48"/>
          <p:cNvSpPr/>
          <p:nvPr/>
        </p:nvSpPr>
        <p:spPr>
          <a:xfrm>
            <a:off x="9678345" y="5368602"/>
            <a:ext cx="1548000" cy="3585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a:t>
            </a:r>
            <a:endParaRPr/>
          </a:p>
        </p:txBody>
      </p:sp>
      <p:cxnSp>
        <p:nvCxnSpPr>
          <p:cNvPr id="720" name="Google Shape;720;p48"/>
          <p:cNvCxnSpPr>
            <a:stCxn id="716" idx="2"/>
            <a:endCxn id="718" idx="0"/>
          </p:cNvCxnSpPr>
          <p:nvPr/>
        </p:nvCxnSpPr>
        <p:spPr>
          <a:xfrm rot="5400000">
            <a:off x="2172135" y="3756346"/>
            <a:ext cx="439800" cy="2833500"/>
          </a:xfrm>
          <a:prstGeom prst="bentConnector3">
            <a:avLst>
              <a:gd name="adj1" fmla="val 49996"/>
            </a:avLst>
          </a:prstGeom>
          <a:noFill/>
          <a:ln w="25400" cap="flat" cmpd="sng">
            <a:solidFill>
              <a:srgbClr val="7F7F7F"/>
            </a:solidFill>
            <a:prstDash val="solid"/>
            <a:round/>
            <a:headEnd type="none" w="sm" len="sm"/>
            <a:tailEnd type="none" w="sm" len="sm"/>
          </a:ln>
        </p:spPr>
      </p:cxnSp>
      <p:cxnSp>
        <p:nvCxnSpPr>
          <p:cNvPr id="721" name="Google Shape;721;p48"/>
          <p:cNvCxnSpPr>
            <a:stCxn id="711" idx="2"/>
            <a:endCxn id="719" idx="0"/>
          </p:cNvCxnSpPr>
          <p:nvPr/>
        </p:nvCxnSpPr>
        <p:spPr>
          <a:xfrm rot="-5400000" flipH="1">
            <a:off x="8810544" y="3726892"/>
            <a:ext cx="447300" cy="2836200"/>
          </a:xfrm>
          <a:prstGeom prst="bentConnector3">
            <a:avLst>
              <a:gd name="adj1" fmla="val 49987"/>
            </a:avLst>
          </a:prstGeom>
          <a:noFill/>
          <a:ln w="25400" cap="flat" cmpd="sng">
            <a:solidFill>
              <a:srgbClr val="7F7F7F"/>
            </a:solidFill>
            <a:prstDash val="solid"/>
            <a:round/>
            <a:headEnd type="none" w="sm" len="sm"/>
            <a:tailEnd type="none" w="sm" len="sm"/>
          </a:ln>
        </p:spPr>
      </p:cxnSp>
      <p:sp>
        <p:nvSpPr>
          <p:cNvPr id="704" name="Google Shape;704;p48"/>
          <p:cNvSpPr/>
          <p:nvPr/>
        </p:nvSpPr>
        <p:spPr>
          <a:xfrm>
            <a:off x="5060491" y="2960974"/>
            <a:ext cx="1253100" cy="358500"/>
          </a:xfrm>
          <a:prstGeom prst="roundRect">
            <a:avLst>
              <a:gd name="adj" fmla="val 16667"/>
            </a:avLst>
          </a:prstGeom>
          <a:solidFill>
            <a:srgbClr val="999999"/>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b="1">
                <a:solidFill>
                  <a:schemeClr val="dk1"/>
                </a:solidFill>
              </a:rPr>
              <a:t>ISA</a:t>
            </a:r>
            <a:endParaRPr b="1">
              <a:solidFill>
                <a:schemeClr val="dk1"/>
              </a:solidFill>
            </a:endParaRPr>
          </a:p>
        </p:txBody>
      </p:sp>
      <p:cxnSp>
        <p:nvCxnSpPr>
          <p:cNvPr id="722" name="Google Shape;722;p48"/>
          <p:cNvCxnSpPr>
            <a:stCxn id="699" idx="2"/>
            <a:endCxn id="704" idx="0"/>
          </p:cNvCxnSpPr>
          <p:nvPr/>
        </p:nvCxnSpPr>
        <p:spPr>
          <a:xfrm rot="-5400000" flipH="1">
            <a:off x="5514197" y="2787520"/>
            <a:ext cx="346200" cy="600"/>
          </a:xfrm>
          <a:prstGeom prst="bentConnector3">
            <a:avLst>
              <a:gd name="adj1" fmla="val 49996"/>
            </a:avLst>
          </a:prstGeom>
          <a:noFill/>
          <a:ln w="25400" cap="flat" cmpd="sng">
            <a:solidFill>
              <a:srgbClr val="7F7F7F"/>
            </a:solidFill>
            <a:prstDash val="solid"/>
            <a:round/>
            <a:headEnd type="none" w="sm" len="sm"/>
            <a:tailEnd type="none" w="sm" len="sm"/>
          </a:ln>
        </p:spPr>
      </p:cxnSp>
      <p:sp>
        <p:nvSpPr>
          <p:cNvPr id="716" name="Google Shape;716;p48"/>
          <p:cNvSpPr/>
          <p:nvPr/>
        </p:nvSpPr>
        <p:spPr>
          <a:xfrm>
            <a:off x="3182235" y="4594696"/>
            <a:ext cx="1253100" cy="358500"/>
          </a:xfrm>
          <a:prstGeom prst="roundRect">
            <a:avLst>
              <a:gd name="adj" fmla="val 16667"/>
            </a:avLst>
          </a:prstGeom>
          <a:solidFill>
            <a:srgbClr val="999999"/>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b="1">
                <a:solidFill>
                  <a:schemeClr val="dk1"/>
                </a:solidFill>
              </a:rPr>
              <a:t>ISA</a:t>
            </a:r>
            <a:endParaRPr b="1">
              <a:solidFill>
                <a:schemeClr val="dk1"/>
              </a:solidFill>
            </a:endParaRPr>
          </a:p>
        </p:txBody>
      </p:sp>
      <p:sp>
        <p:nvSpPr>
          <p:cNvPr id="711" name="Google Shape;711;p48"/>
          <p:cNvSpPr/>
          <p:nvPr/>
        </p:nvSpPr>
        <p:spPr>
          <a:xfrm>
            <a:off x="6989544" y="4562842"/>
            <a:ext cx="1253100" cy="358500"/>
          </a:xfrm>
          <a:prstGeom prst="roundRect">
            <a:avLst>
              <a:gd name="adj" fmla="val 16667"/>
            </a:avLst>
          </a:prstGeom>
          <a:solidFill>
            <a:srgbClr val="999999"/>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b="1">
                <a:solidFill>
                  <a:schemeClr val="dk1"/>
                </a:solidFill>
              </a:rPr>
              <a:t>ISA</a:t>
            </a:r>
            <a:endParaRPr b="1">
              <a:solidFill>
                <a:schemeClr val="dk1"/>
              </a:solidFill>
            </a:endParaRPr>
          </a:p>
        </p:txBody>
      </p:sp>
      <p:cxnSp>
        <p:nvCxnSpPr>
          <p:cNvPr id="723" name="Google Shape;723;p48"/>
          <p:cNvCxnSpPr>
            <a:stCxn id="707" idx="2"/>
            <a:endCxn id="716" idx="0"/>
          </p:cNvCxnSpPr>
          <p:nvPr/>
        </p:nvCxnSpPr>
        <p:spPr>
          <a:xfrm rot="-5400000" flipH="1">
            <a:off x="3686493" y="4471844"/>
            <a:ext cx="245100" cy="600"/>
          </a:xfrm>
          <a:prstGeom prst="bentConnector3">
            <a:avLst>
              <a:gd name="adj1" fmla="val 49985"/>
            </a:avLst>
          </a:prstGeom>
          <a:noFill/>
          <a:ln w="25400" cap="flat" cmpd="sng">
            <a:solidFill>
              <a:srgbClr val="7F7F7F"/>
            </a:solidFill>
            <a:prstDash val="solid"/>
            <a:round/>
            <a:headEnd type="none" w="sm" len="sm"/>
            <a:tailEnd type="none" w="sm" len="sm"/>
          </a:ln>
        </p:spPr>
      </p:cxnSp>
      <p:cxnSp>
        <p:nvCxnSpPr>
          <p:cNvPr id="724" name="Google Shape;724;p48"/>
          <p:cNvCxnSpPr>
            <a:stCxn id="705" idx="2"/>
            <a:endCxn id="711" idx="0"/>
          </p:cNvCxnSpPr>
          <p:nvPr/>
        </p:nvCxnSpPr>
        <p:spPr>
          <a:xfrm rot="-5400000" flipH="1">
            <a:off x="7509702" y="4455944"/>
            <a:ext cx="213300" cy="600"/>
          </a:xfrm>
          <a:prstGeom prst="bentConnector3">
            <a:avLst>
              <a:gd name="adj1" fmla="val 49970"/>
            </a:avLst>
          </a:prstGeom>
          <a:noFill/>
          <a:ln w="25400" cap="flat" cmpd="sng">
            <a:solidFill>
              <a:srgbClr val="7F7F7F"/>
            </a:solidFill>
            <a:prstDash val="solid"/>
            <a:round/>
            <a:headEnd type="none" w="sm" len="sm"/>
            <a:tailEnd type="none" w="sm" len="sm"/>
          </a:ln>
        </p:spPr>
      </p:cxnSp>
      <p:sp>
        <p:nvSpPr>
          <p:cNvPr id="725" name="Google Shape;725;p48"/>
          <p:cNvSpPr/>
          <p:nvPr/>
        </p:nvSpPr>
        <p:spPr>
          <a:xfrm>
            <a:off x="8077916" y="2910130"/>
            <a:ext cx="1253100" cy="358500"/>
          </a:xfrm>
          <a:prstGeom prst="roundRect">
            <a:avLst>
              <a:gd name="adj" fmla="val 16667"/>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HEIGHT</a:t>
            </a:r>
            <a:endParaRPr/>
          </a:p>
        </p:txBody>
      </p:sp>
      <p:sp>
        <p:nvSpPr>
          <p:cNvPr id="726" name="Google Shape;726;p48"/>
          <p:cNvSpPr/>
          <p:nvPr/>
        </p:nvSpPr>
        <p:spPr>
          <a:xfrm>
            <a:off x="8077916" y="1778092"/>
            <a:ext cx="1253100" cy="358500"/>
          </a:xfrm>
          <a:prstGeom prst="roundRect">
            <a:avLst>
              <a:gd name="adj" fmla="val 16667"/>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LENGTH</a:t>
            </a:r>
            <a:endParaRPr/>
          </a:p>
        </p:txBody>
      </p:sp>
      <p:sp>
        <p:nvSpPr>
          <p:cNvPr id="727" name="Google Shape;727;p48"/>
          <p:cNvSpPr txBox="1"/>
          <p:nvPr/>
        </p:nvSpPr>
        <p:spPr>
          <a:xfrm>
            <a:off x="10149338" y="3069978"/>
            <a:ext cx="1221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CM   : </a:t>
            </a:r>
            <a:r>
              <a:rPr lang="en-IE" b="1">
                <a:solidFill>
                  <a:schemeClr val="dk1"/>
                </a:solidFill>
              </a:rPr>
              <a:t>INT</a:t>
            </a:r>
            <a:endParaRPr sz="1400" b="1" i="0" u="none" strike="noStrike" cap="none">
              <a:solidFill>
                <a:srgbClr val="000000"/>
              </a:solidFill>
              <a:latin typeface="Arial"/>
              <a:ea typeface="Arial"/>
              <a:cs typeface="Arial"/>
              <a:sym typeface="Arial"/>
            </a:endParaRPr>
          </a:p>
        </p:txBody>
      </p:sp>
      <p:sp>
        <p:nvSpPr>
          <p:cNvPr id="728" name="Google Shape;728;p48"/>
          <p:cNvSpPr txBox="1"/>
          <p:nvPr/>
        </p:nvSpPr>
        <p:spPr>
          <a:xfrm>
            <a:off x="10149338" y="2818489"/>
            <a:ext cx="1221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MTR : </a:t>
            </a:r>
            <a:r>
              <a:rPr lang="en-IE" b="1">
                <a:solidFill>
                  <a:schemeClr val="dk1"/>
                </a:solidFill>
              </a:rPr>
              <a:t>INT</a:t>
            </a:r>
            <a:endParaRPr sz="1400" b="1" i="0" u="none" strike="noStrike" cap="none">
              <a:solidFill>
                <a:srgbClr val="000000"/>
              </a:solidFill>
              <a:latin typeface="Arial"/>
              <a:ea typeface="Arial"/>
              <a:cs typeface="Arial"/>
              <a:sym typeface="Arial"/>
            </a:endParaRPr>
          </a:p>
        </p:txBody>
      </p:sp>
      <p:sp>
        <p:nvSpPr>
          <p:cNvPr id="729" name="Google Shape;729;p48"/>
          <p:cNvSpPr/>
          <p:nvPr/>
        </p:nvSpPr>
        <p:spPr>
          <a:xfrm>
            <a:off x="10149325" y="2759250"/>
            <a:ext cx="1017600" cy="6603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730" name="Google Shape;730;p48"/>
          <p:cNvCxnSpPr>
            <a:stCxn id="725" idx="3"/>
            <a:endCxn id="729" idx="1"/>
          </p:cNvCxnSpPr>
          <p:nvPr/>
        </p:nvCxnSpPr>
        <p:spPr>
          <a:xfrm>
            <a:off x="9331016" y="3089380"/>
            <a:ext cx="818400" cy="600"/>
          </a:xfrm>
          <a:prstGeom prst="bentConnector3">
            <a:avLst>
              <a:gd name="adj1" fmla="val 49994"/>
            </a:avLst>
          </a:prstGeom>
          <a:noFill/>
          <a:ln w="25400" cap="flat" cmpd="sng">
            <a:solidFill>
              <a:srgbClr val="7F7F7F"/>
            </a:solidFill>
            <a:prstDash val="solid"/>
            <a:round/>
            <a:headEnd type="none" w="sm" len="sm"/>
            <a:tailEnd type="none" w="sm" len="sm"/>
          </a:ln>
        </p:spPr>
      </p:cxnSp>
      <p:sp>
        <p:nvSpPr>
          <p:cNvPr id="731" name="Google Shape;731;p48"/>
          <p:cNvSpPr txBox="1"/>
          <p:nvPr/>
        </p:nvSpPr>
        <p:spPr>
          <a:xfrm>
            <a:off x="10149438" y="1937990"/>
            <a:ext cx="1221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CM   : </a:t>
            </a:r>
            <a:r>
              <a:rPr lang="en-IE" b="1">
                <a:solidFill>
                  <a:schemeClr val="dk1"/>
                </a:solidFill>
              </a:rPr>
              <a:t>INT</a:t>
            </a:r>
            <a:endParaRPr sz="1400" b="1" i="0" u="none" strike="noStrike" cap="none">
              <a:solidFill>
                <a:srgbClr val="000000"/>
              </a:solidFill>
              <a:latin typeface="Arial"/>
              <a:ea typeface="Arial"/>
              <a:cs typeface="Arial"/>
              <a:sym typeface="Arial"/>
            </a:endParaRPr>
          </a:p>
        </p:txBody>
      </p:sp>
      <p:sp>
        <p:nvSpPr>
          <p:cNvPr id="732" name="Google Shape;732;p48"/>
          <p:cNvSpPr txBox="1"/>
          <p:nvPr/>
        </p:nvSpPr>
        <p:spPr>
          <a:xfrm>
            <a:off x="10149438" y="1686501"/>
            <a:ext cx="1221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MTR : </a:t>
            </a:r>
            <a:r>
              <a:rPr lang="en-IE" b="1">
                <a:solidFill>
                  <a:schemeClr val="dk1"/>
                </a:solidFill>
              </a:rPr>
              <a:t>INT</a:t>
            </a:r>
            <a:endParaRPr sz="1400" b="1" i="0" u="none" strike="noStrike" cap="none">
              <a:solidFill>
                <a:srgbClr val="000000"/>
              </a:solidFill>
              <a:latin typeface="Arial"/>
              <a:ea typeface="Arial"/>
              <a:cs typeface="Arial"/>
              <a:sym typeface="Arial"/>
            </a:endParaRPr>
          </a:p>
        </p:txBody>
      </p:sp>
      <p:sp>
        <p:nvSpPr>
          <p:cNvPr id="733" name="Google Shape;733;p48"/>
          <p:cNvSpPr/>
          <p:nvPr/>
        </p:nvSpPr>
        <p:spPr>
          <a:xfrm>
            <a:off x="10149367" y="1650125"/>
            <a:ext cx="1017600" cy="6603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734" name="Google Shape;734;p48"/>
          <p:cNvCxnSpPr>
            <a:endCxn id="733" idx="1"/>
          </p:cNvCxnSpPr>
          <p:nvPr/>
        </p:nvCxnSpPr>
        <p:spPr>
          <a:xfrm>
            <a:off x="9330967" y="1979675"/>
            <a:ext cx="818400" cy="600"/>
          </a:xfrm>
          <a:prstGeom prst="bentConnector3">
            <a:avLst>
              <a:gd name="adj1" fmla="val 50000"/>
            </a:avLst>
          </a:prstGeom>
          <a:noFill/>
          <a:ln w="25400" cap="flat" cmpd="sng">
            <a:solidFill>
              <a:srgbClr val="7F7F7F"/>
            </a:solidFill>
            <a:prstDash val="solid"/>
            <a:round/>
            <a:headEnd type="none" w="sm" len="sm"/>
            <a:tailEnd type="none" w="sm" len="sm"/>
          </a:ln>
        </p:spPr>
      </p:cxnSp>
    </p:spTree>
    <p:extLst>
      <p:ext uri="{BB962C8B-B14F-4D97-AF65-F5344CB8AC3E}">
        <p14:creationId xmlns:p14="http://schemas.microsoft.com/office/powerpoint/2010/main" val="6523078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4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Other Relations</a:t>
            </a:r>
            <a:endParaRPr/>
          </a:p>
        </p:txBody>
      </p:sp>
      <p:sp>
        <p:nvSpPr>
          <p:cNvPr id="740" name="Google Shape;740;p49"/>
          <p:cNvSpPr/>
          <p:nvPr/>
        </p:nvSpPr>
        <p:spPr>
          <a:xfrm>
            <a:off x="8077916" y="2910130"/>
            <a:ext cx="1253100" cy="358500"/>
          </a:xfrm>
          <a:prstGeom prst="roundRect">
            <a:avLst>
              <a:gd name="adj" fmla="val 16667"/>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HEIGHT</a:t>
            </a:r>
            <a:endParaRPr/>
          </a:p>
        </p:txBody>
      </p:sp>
      <p:cxnSp>
        <p:nvCxnSpPr>
          <p:cNvPr id="741" name="Google Shape;741;p49"/>
          <p:cNvCxnSpPr>
            <a:stCxn id="742" idx="3"/>
            <a:endCxn id="740" idx="1"/>
          </p:cNvCxnSpPr>
          <p:nvPr/>
        </p:nvCxnSpPr>
        <p:spPr>
          <a:xfrm>
            <a:off x="6460997" y="2435470"/>
            <a:ext cx="1617000" cy="654000"/>
          </a:xfrm>
          <a:prstGeom prst="bentConnector3">
            <a:avLst>
              <a:gd name="adj1" fmla="val 49996"/>
            </a:avLst>
          </a:prstGeom>
          <a:noFill/>
          <a:ln w="25400" cap="flat" cmpd="sng">
            <a:solidFill>
              <a:srgbClr val="7F7F7F"/>
            </a:solidFill>
            <a:prstDash val="solid"/>
            <a:round/>
            <a:headEnd type="none" w="sm" len="sm"/>
            <a:tailEnd type="none" w="sm" len="sm"/>
          </a:ln>
        </p:spPr>
      </p:cxnSp>
      <p:cxnSp>
        <p:nvCxnSpPr>
          <p:cNvPr id="743" name="Google Shape;743;p49"/>
          <p:cNvCxnSpPr>
            <a:stCxn id="742" idx="3"/>
            <a:endCxn id="744" idx="1"/>
          </p:cNvCxnSpPr>
          <p:nvPr/>
        </p:nvCxnSpPr>
        <p:spPr>
          <a:xfrm rot="10800000" flipH="1">
            <a:off x="6460997" y="1957270"/>
            <a:ext cx="1617000" cy="478200"/>
          </a:xfrm>
          <a:prstGeom prst="bentConnector3">
            <a:avLst>
              <a:gd name="adj1" fmla="val 50000"/>
            </a:avLst>
          </a:prstGeom>
          <a:noFill/>
          <a:ln w="25400" cap="flat" cmpd="sng">
            <a:solidFill>
              <a:srgbClr val="7F7F7F"/>
            </a:solidFill>
            <a:prstDash val="solid"/>
            <a:round/>
            <a:headEnd type="none" w="sm" len="sm"/>
            <a:tailEnd type="none" w="sm" len="sm"/>
          </a:ln>
        </p:spPr>
      </p:cxnSp>
      <p:sp>
        <p:nvSpPr>
          <p:cNvPr id="742" name="Google Shape;742;p49"/>
          <p:cNvSpPr/>
          <p:nvPr/>
        </p:nvSpPr>
        <p:spPr>
          <a:xfrm>
            <a:off x="4912997" y="2256220"/>
            <a:ext cx="1548000" cy="3585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PHYS</a:t>
            </a:r>
            <a:r>
              <a:rPr lang="en-IE">
                <a:solidFill>
                  <a:schemeClr val="dk1"/>
                </a:solidFill>
              </a:rPr>
              <a:t>_</a:t>
            </a:r>
            <a:r>
              <a:rPr lang="en-IE" sz="1400" b="0" i="0" u="none" strike="noStrike" cap="none">
                <a:solidFill>
                  <a:schemeClr val="dk1"/>
                </a:solidFill>
                <a:latin typeface="Arial"/>
                <a:ea typeface="Arial"/>
                <a:cs typeface="Arial"/>
                <a:sym typeface="Arial"/>
              </a:rPr>
              <a:t>OBJ</a:t>
            </a:r>
            <a:endParaRPr/>
          </a:p>
        </p:txBody>
      </p:sp>
      <p:cxnSp>
        <p:nvCxnSpPr>
          <p:cNvPr id="745" name="Google Shape;745;p49"/>
          <p:cNvCxnSpPr>
            <a:stCxn id="746" idx="2"/>
            <a:endCxn id="747" idx="0"/>
          </p:cNvCxnSpPr>
          <p:nvPr/>
        </p:nvCxnSpPr>
        <p:spPr>
          <a:xfrm rot="-5400000" flipH="1">
            <a:off x="6315691" y="2690824"/>
            <a:ext cx="671700" cy="1929000"/>
          </a:xfrm>
          <a:prstGeom prst="bentConnector3">
            <a:avLst>
              <a:gd name="adj1" fmla="val 50011"/>
            </a:avLst>
          </a:prstGeom>
          <a:noFill/>
          <a:ln w="25400" cap="flat" cmpd="sng">
            <a:solidFill>
              <a:srgbClr val="7F7F7F"/>
            </a:solidFill>
            <a:prstDash val="solid"/>
            <a:round/>
            <a:headEnd type="none" w="sm" len="sm"/>
            <a:tailEnd type="none" w="sm" len="sm"/>
          </a:ln>
        </p:spPr>
      </p:cxnSp>
      <p:cxnSp>
        <p:nvCxnSpPr>
          <p:cNvPr id="748" name="Google Shape;748;p49"/>
          <p:cNvCxnSpPr>
            <a:stCxn id="746" idx="2"/>
            <a:endCxn id="749" idx="0"/>
          </p:cNvCxnSpPr>
          <p:nvPr/>
        </p:nvCxnSpPr>
        <p:spPr>
          <a:xfrm rot="5400000">
            <a:off x="4412041" y="2716174"/>
            <a:ext cx="671700" cy="1878300"/>
          </a:xfrm>
          <a:prstGeom prst="bentConnector3">
            <a:avLst>
              <a:gd name="adj1" fmla="val 50011"/>
            </a:avLst>
          </a:prstGeom>
          <a:noFill/>
          <a:ln w="25400" cap="flat" cmpd="sng">
            <a:solidFill>
              <a:srgbClr val="7F7F7F"/>
            </a:solidFill>
            <a:prstDash val="solid"/>
            <a:round/>
            <a:headEnd type="none" w="sm" len="sm"/>
            <a:tailEnd type="none" w="sm" len="sm"/>
          </a:ln>
        </p:spPr>
      </p:cxnSp>
      <p:sp>
        <p:nvSpPr>
          <p:cNvPr id="750" name="Google Shape;750;p49"/>
          <p:cNvSpPr/>
          <p:nvPr/>
        </p:nvSpPr>
        <p:spPr>
          <a:xfrm>
            <a:off x="5887513" y="5382883"/>
            <a:ext cx="1548000" cy="3585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TABLE</a:t>
            </a:r>
            <a:endParaRPr/>
          </a:p>
        </p:txBody>
      </p:sp>
      <p:sp>
        <p:nvSpPr>
          <p:cNvPr id="747" name="Google Shape;747;p49"/>
          <p:cNvSpPr/>
          <p:nvPr/>
        </p:nvSpPr>
        <p:spPr>
          <a:xfrm>
            <a:off x="6842052" y="3991094"/>
            <a:ext cx="1548000" cy="3585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FURNITURE</a:t>
            </a:r>
            <a:endParaRPr/>
          </a:p>
        </p:txBody>
      </p:sp>
      <p:sp>
        <p:nvSpPr>
          <p:cNvPr id="751" name="Google Shape;751;p49"/>
          <p:cNvSpPr/>
          <p:nvPr/>
        </p:nvSpPr>
        <p:spPr>
          <a:xfrm>
            <a:off x="7782929" y="5377376"/>
            <a:ext cx="1548000" cy="3585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SOFA</a:t>
            </a:r>
            <a:endParaRPr/>
          </a:p>
        </p:txBody>
      </p:sp>
      <p:cxnSp>
        <p:nvCxnSpPr>
          <p:cNvPr id="752" name="Google Shape;752;p49"/>
          <p:cNvCxnSpPr>
            <a:stCxn id="753" idx="2"/>
            <a:endCxn id="751" idx="0"/>
          </p:cNvCxnSpPr>
          <p:nvPr/>
        </p:nvCxnSpPr>
        <p:spPr>
          <a:xfrm rot="-5400000" flipH="1">
            <a:off x="7858494" y="4678942"/>
            <a:ext cx="456000" cy="940800"/>
          </a:xfrm>
          <a:prstGeom prst="bentConnector3">
            <a:avLst>
              <a:gd name="adj1" fmla="val 49995"/>
            </a:avLst>
          </a:prstGeom>
          <a:noFill/>
          <a:ln w="25400" cap="flat" cmpd="sng">
            <a:solidFill>
              <a:srgbClr val="7F7F7F"/>
            </a:solidFill>
            <a:prstDash val="solid"/>
            <a:round/>
            <a:headEnd type="none" w="sm" len="sm"/>
            <a:tailEnd type="none" w="sm" len="sm"/>
          </a:ln>
        </p:spPr>
      </p:cxnSp>
      <p:cxnSp>
        <p:nvCxnSpPr>
          <p:cNvPr id="754" name="Google Shape;754;p49"/>
          <p:cNvCxnSpPr>
            <a:stCxn id="753" idx="2"/>
            <a:endCxn id="750" idx="0"/>
          </p:cNvCxnSpPr>
          <p:nvPr/>
        </p:nvCxnSpPr>
        <p:spPr>
          <a:xfrm rot="5400000">
            <a:off x="6908094" y="4674742"/>
            <a:ext cx="461400" cy="954600"/>
          </a:xfrm>
          <a:prstGeom prst="bentConnector3">
            <a:avLst>
              <a:gd name="adj1" fmla="val 50007"/>
            </a:avLst>
          </a:prstGeom>
          <a:noFill/>
          <a:ln w="25400" cap="flat" cmpd="sng">
            <a:solidFill>
              <a:srgbClr val="7F7F7F"/>
            </a:solidFill>
            <a:prstDash val="solid"/>
            <a:round/>
            <a:headEnd type="none" w="sm" len="sm"/>
            <a:tailEnd type="none" w="sm" len="sm"/>
          </a:ln>
        </p:spPr>
      </p:cxnSp>
      <p:sp>
        <p:nvSpPr>
          <p:cNvPr id="755" name="Google Shape;755;p49"/>
          <p:cNvSpPr/>
          <p:nvPr/>
        </p:nvSpPr>
        <p:spPr>
          <a:xfrm>
            <a:off x="2096681" y="5394074"/>
            <a:ext cx="1548000" cy="3585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SCHOOL</a:t>
            </a:r>
            <a:endParaRPr/>
          </a:p>
        </p:txBody>
      </p:sp>
      <p:sp>
        <p:nvSpPr>
          <p:cNvPr id="749" name="Google Shape;749;p49"/>
          <p:cNvSpPr/>
          <p:nvPr/>
        </p:nvSpPr>
        <p:spPr>
          <a:xfrm>
            <a:off x="3034743" y="3991094"/>
            <a:ext cx="1548000" cy="3585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BUILDING</a:t>
            </a:r>
            <a:endParaRPr/>
          </a:p>
        </p:txBody>
      </p:sp>
      <p:sp>
        <p:nvSpPr>
          <p:cNvPr id="756" name="Google Shape;756;p49"/>
          <p:cNvSpPr/>
          <p:nvPr/>
        </p:nvSpPr>
        <p:spPr>
          <a:xfrm>
            <a:off x="3992097" y="5393033"/>
            <a:ext cx="1548000" cy="3585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HOUSE</a:t>
            </a:r>
            <a:endParaRPr/>
          </a:p>
        </p:txBody>
      </p:sp>
      <p:cxnSp>
        <p:nvCxnSpPr>
          <p:cNvPr id="757" name="Google Shape;757;p49"/>
          <p:cNvCxnSpPr>
            <a:stCxn id="758" idx="2"/>
            <a:endCxn id="756" idx="0"/>
          </p:cNvCxnSpPr>
          <p:nvPr/>
        </p:nvCxnSpPr>
        <p:spPr>
          <a:xfrm rot="-5400000" flipH="1">
            <a:off x="4067535" y="4694446"/>
            <a:ext cx="439800" cy="957300"/>
          </a:xfrm>
          <a:prstGeom prst="bentConnector3">
            <a:avLst>
              <a:gd name="adj1" fmla="val 49995"/>
            </a:avLst>
          </a:prstGeom>
          <a:noFill/>
          <a:ln w="25400" cap="flat" cmpd="sng">
            <a:solidFill>
              <a:srgbClr val="7F7F7F"/>
            </a:solidFill>
            <a:prstDash val="solid"/>
            <a:round/>
            <a:headEnd type="none" w="sm" len="sm"/>
            <a:tailEnd type="none" w="sm" len="sm"/>
          </a:ln>
        </p:spPr>
      </p:cxnSp>
      <p:cxnSp>
        <p:nvCxnSpPr>
          <p:cNvPr id="759" name="Google Shape;759;p49"/>
          <p:cNvCxnSpPr>
            <a:stCxn id="758" idx="2"/>
            <a:endCxn id="755" idx="0"/>
          </p:cNvCxnSpPr>
          <p:nvPr/>
        </p:nvCxnSpPr>
        <p:spPr>
          <a:xfrm rot="5400000">
            <a:off x="3119235" y="4704646"/>
            <a:ext cx="441000" cy="938100"/>
          </a:xfrm>
          <a:prstGeom prst="bentConnector3">
            <a:avLst>
              <a:gd name="adj1" fmla="val 50011"/>
            </a:avLst>
          </a:prstGeom>
          <a:noFill/>
          <a:ln w="25400" cap="flat" cmpd="sng">
            <a:solidFill>
              <a:srgbClr val="7F7F7F"/>
            </a:solidFill>
            <a:prstDash val="solid"/>
            <a:round/>
            <a:headEnd type="none" w="sm" len="sm"/>
            <a:tailEnd type="none" w="sm" len="sm"/>
          </a:ln>
        </p:spPr>
      </p:cxnSp>
      <p:sp>
        <p:nvSpPr>
          <p:cNvPr id="760" name="Google Shape;760;p49"/>
          <p:cNvSpPr/>
          <p:nvPr/>
        </p:nvSpPr>
        <p:spPr>
          <a:xfrm>
            <a:off x="201265" y="5393033"/>
            <a:ext cx="1548000" cy="3585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a:t>
            </a:r>
            <a:endParaRPr/>
          </a:p>
        </p:txBody>
      </p:sp>
      <p:sp>
        <p:nvSpPr>
          <p:cNvPr id="761" name="Google Shape;761;p49"/>
          <p:cNvSpPr/>
          <p:nvPr/>
        </p:nvSpPr>
        <p:spPr>
          <a:xfrm>
            <a:off x="9678345" y="5368602"/>
            <a:ext cx="1548000" cy="3585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a:t>
            </a:r>
            <a:endParaRPr/>
          </a:p>
        </p:txBody>
      </p:sp>
      <p:cxnSp>
        <p:nvCxnSpPr>
          <p:cNvPr id="762" name="Google Shape;762;p49"/>
          <p:cNvCxnSpPr>
            <a:stCxn id="758" idx="2"/>
            <a:endCxn id="760" idx="0"/>
          </p:cNvCxnSpPr>
          <p:nvPr/>
        </p:nvCxnSpPr>
        <p:spPr>
          <a:xfrm rot="5400000">
            <a:off x="2172135" y="3756346"/>
            <a:ext cx="439800" cy="2833500"/>
          </a:xfrm>
          <a:prstGeom prst="bentConnector3">
            <a:avLst>
              <a:gd name="adj1" fmla="val 49996"/>
            </a:avLst>
          </a:prstGeom>
          <a:noFill/>
          <a:ln w="25400" cap="flat" cmpd="sng">
            <a:solidFill>
              <a:srgbClr val="7F7F7F"/>
            </a:solidFill>
            <a:prstDash val="solid"/>
            <a:round/>
            <a:headEnd type="none" w="sm" len="sm"/>
            <a:tailEnd type="none" w="sm" len="sm"/>
          </a:ln>
        </p:spPr>
      </p:cxnSp>
      <p:cxnSp>
        <p:nvCxnSpPr>
          <p:cNvPr id="763" name="Google Shape;763;p49"/>
          <p:cNvCxnSpPr>
            <a:stCxn id="753" idx="2"/>
            <a:endCxn id="761" idx="0"/>
          </p:cNvCxnSpPr>
          <p:nvPr/>
        </p:nvCxnSpPr>
        <p:spPr>
          <a:xfrm rot="-5400000" flipH="1">
            <a:off x="8810544" y="3726892"/>
            <a:ext cx="447300" cy="2836200"/>
          </a:xfrm>
          <a:prstGeom prst="bentConnector3">
            <a:avLst>
              <a:gd name="adj1" fmla="val 49987"/>
            </a:avLst>
          </a:prstGeom>
          <a:noFill/>
          <a:ln w="25400" cap="flat" cmpd="sng">
            <a:solidFill>
              <a:srgbClr val="7F7F7F"/>
            </a:solidFill>
            <a:prstDash val="solid"/>
            <a:round/>
            <a:headEnd type="none" w="sm" len="sm"/>
            <a:tailEnd type="none" w="sm" len="sm"/>
          </a:ln>
        </p:spPr>
      </p:cxnSp>
      <p:sp>
        <p:nvSpPr>
          <p:cNvPr id="746" name="Google Shape;746;p49"/>
          <p:cNvSpPr/>
          <p:nvPr/>
        </p:nvSpPr>
        <p:spPr>
          <a:xfrm>
            <a:off x="5060491" y="2960974"/>
            <a:ext cx="1253100" cy="358500"/>
          </a:xfrm>
          <a:prstGeom prst="roundRect">
            <a:avLst>
              <a:gd name="adj" fmla="val 16667"/>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ISA</a:t>
            </a:r>
            <a:endParaRPr/>
          </a:p>
        </p:txBody>
      </p:sp>
      <p:cxnSp>
        <p:nvCxnSpPr>
          <p:cNvPr id="764" name="Google Shape;764;p49"/>
          <p:cNvCxnSpPr>
            <a:stCxn id="742" idx="2"/>
            <a:endCxn id="746" idx="0"/>
          </p:cNvCxnSpPr>
          <p:nvPr/>
        </p:nvCxnSpPr>
        <p:spPr>
          <a:xfrm rot="-5400000" flipH="1">
            <a:off x="5514197" y="2787520"/>
            <a:ext cx="346200" cy="600"/>
          </a:xfrm>
          <a:prstGeom prst="bentConnector3">
            <a:avLst>
              <a:gd name="adj1" fmla="val 49996"/>
            </a:avLst>
          </a:prstGeom>
          <a:noFill/>
          <a:ln w="25400" cap="flat" cmpd="sng">
            <a:solidFill>
              <a:srgbClr val="7F7F7F"/>
            </a:solidFill>
            <a:prstDash val="solid"/>
            <a:round/>
            <a:headEnd type="triangle" w="sm" len="sm"/>
            <a:tailEnd type="none" w="sm" len="sm"/>
          </a:ln>
        </p:spPr>
      </p:cxnSp>
      <p:sp>
        <p:nvSpPr>
          <p:cNvPr id="758" name="Google Shape;758;p49"/>
          <p:cNvSpPr/>
          <p:nvPr/>
        </p:nvSpPr>
        <p:spPr>
          <a:xfrm>
            <a:off x="3182235" y="4594696"/>
            <a:ext cx="1253100" cy="358500"/>
          </a:xfrm>
          <a:prstGeom prst="roundRect">
            <a:avLst>
              <a:gd name="adj" fmla="val 16667"/>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ISA</a:t>
            </a:r>
            <a:endParaRPr/>
          </a:p>
        </p:txBody>
      </p:sp>
      <p:sp>
        <p:nvSpPr>
          <p:cNvPr id="753" name="Google Shape;753;p49"/>
          <p:cNvSpPr/>
          <p:nvPr/>
        </p:nvSpPr>
        <p:spPr>
          <a:xfrm>
            <a:off x="6989544" y="4562842"/>
            <a:ext cx="1253100" cy="358500"/>
          </a:xfrm>
          <a:prstGeom prst="roundRect">
            <a:avLst>
              <a:gd name="adj" fmla="val 16667"/>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ISA</a:t>
            </a:r>
            <a:endParaRPr/>
          </a:p>
        </p:txBody>
      </p:sp>
      <p:cxnSp>
        <p:nvCxnSpPr>
          <p:cNvPr id="765" name="Google Shape;765;p49"/>
          <p:cNvCxnSpPr>
            <a:stCxn id="749" idx="2"/>
            <a:endCxn id="758" idx="0"/>
          </p:cNvCxnSpPr>
          <p:nvPr/>
        </p:nvCxnSpPr>
        <p:spPr>
          <a:xfrm rot="-5400000" flipH="1">
            <a:off x="3686493" y="4471844"/>
            <a:ext cx="245100" cy="600"/>
          </a:xfrm>
          <a:prstGeom prst="bentConnector3">
            <a:avLst>
              <a:gd name="adj1" fmla="val 49985"/>
            </a:avLst>
          </a:prstGeom>
          <a:noFill/>
          <a:ln w="25400" cap="flat" cmpd="sng">
            <a:solidFill>
              <a:srgbClr val="7F7F7F"/>
            </a:solidFill>
            <a:prstDash val="solid"/>
            <a:round/>
            <a:headEnd type="triangle" w="sm" len="sm"/>
            <a:tailEnd type="none" w="sm" len="sm"/>
          </a:ln>
        </p:spPr>
      </p:cxnSp>
      <p:cxnSp>
        <p:nvCxnSpPr>
          <p:cNvPr id="766" name="Google Shape;766;p49"/>
          <p:cNvCxnSpPr>
            <a:stCxn id="747" idx="2"/>
            <a:endCxn id="753" idx="0"/>
          </p:cNvCxnSpPr>
          <p:nvPr/>
        </p:nvCxnSpPr>
        <p:spPr>
          <a:xfrm rot="-5400000" flipH="1">
            <a:off x="7509702" y="4455944"/>
            <a:ext cx="213300" cy="600"/>
          </a:xfrm>
          <a:prstGeom prst="bentConnector3">
            <a:avLst>
              <a:gd name="adj1" fmla="val 49970"/>
            </a:avLst>
          </a:prstGeom>
          <a:noFill/>
          <a:ln w="25400" cap="flat" cmpd="sng">
            <a:solidFill>
              <a:srgbClr val="7F7F7F"/>
            </a:solidFill>
            <a:prstDash val="solid"/>
            <a:round/>
            <a:headEnd type="triangle" w="sm" len="sm"/>
            <a:tailEnd type="none" w="sm" len="sm"/>
          </a:ln>
        </p:spPr>
      </p:cxnSp>
      <p:sp>
        <p:nvSpPr>
          <p:cNvPr id="767" name="Google Shape;767;p49"/>
          <p:cNvSpPr/>
          <p:nvPr/>
        </p:nvSpPr>
        <p:spPr>
          <a:xfrm>
            <a:off x="5024650" y="3992650"/>
            <a:ext cx="1548000" cy="358500"/>
          </a:xfrm>
          <a:prstGeom prst="roundRect">
            <a:avLst>
              <a:gd name="adj" fmla="val 16667"/>
            </a:avLst>
          </a:prstGeom>
          <a:solidFill>
            <a:srgbClr val="999999"/>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b="1">
                <a:solidFill>
                  <a:schemeClr val="dk1"/>
                </a:solidFill>
              </a:rPr>
              <a:t>LOCATED_AT</a:t>
            </a:r>
            <a:endParaRPr b="1">
              <a:solidFill>
                <a:schemeClr val="dk1"/>
              </a:solidFill>
            </a:endParaRPr>
          </a:p>
        </p:txBody>
      </p:sp>
      <p:cxnSp>
        <p:nvCxnSpPr>
          <p:cNvPr id="768" name="Google Shape;768;p49"/>
          <p:cNvCxnSpPr>
            <a:stCxn id="767" idx="3"/>
            <a:endCxn id="747" idx="1"/>
          </p:cNvCxnSpPr>
          <p:nvPr/>
        </p:nvCxnSpPr>
        <p:spPr>
          <a:xfrm rot="10800000" flipH="1">
            <a:off x="6572650" y="4170400"/>
            <a:ext cx="269400" cy="1500"/>
          </a:xfrm>
          <a:prstGeom prst="bentConnector3">
            <a:avLst>
              <a:gd name="adj1" fmla="val 50000"/>
            </a:avLst>
          </a:prstGeom>
          <a:noFill/>
          <a:ln w="25400" cap="flat" cmpd="sng">
            <a:solidFill>
              <a:srgbClr val="7F7F7F"/>
            </a:solidFill>
            <a:prstDash val="solid"/>
            <a:round/>
            <a:headEnd type="none" w="sm" len="sm"/>
            <a:tailEnd type="none" w="sm" len="sm"/>
          </a:ln>
        </p:spPr>
      </p:cxnSp>
      <p:cxnSp>
        <p:nvCxnSpPr>
          <p:cNvPr id="769" name="Google Shape;769;p49"/>
          <p:cNvCxnSpPr>
            <a:stCxn id="749" idx="3"/>
            <a:endCxn id="767" idx="1"/>
          </p:cNvCxnSpPr>
          <p:nvPr/>
        </p:nvCxnSpPr>
        <p:spPr>
          <a:xfrm>
            <a:off x="4582743" y="4170344"/>
            <a:ext cx="441900" cy="1500"/>
          </a:xfrm>
          <a:prstGeom prst="bentConnector3">
            <a:avLst>
              <a:gd name="adj1" fmla="val 50001"/>
            </a:avLst>
          </a:prstGeom>
          <a:noFill/>
          <a:ln w="25400" cap="flat" cmpd="sng">
            <a:solidFill>
              <a:srgbClr val="7F7F7F"/>
            </a:solidFill>
            <a:prstDash val="solid"/>
            <a:round/>
            <a:headEnd type="triangle" w="sm" len="sm"/>
            <a:tailEnd type="none" w="sm" len="sm"/>
          </a:ln>
        </p:spPr>
      </p:cxnSp>
      <p:sp>
        <p:nvSpPr>
          <p:cNvPr id="770" name="Google Shape;770;p49"/>
          <p:cNvSpPr/>
          <p:nvPr/>
        </p:nvSpPr>
        <p:spPr>
          <a:xfrm>
            <a:off x="8077916" y="1778092"/>
            <a:ext cx="1253100" cy="358500"/>
          </a:xfrm>
          <a:prstGeom prst="roundRect">
            <a:avLst>
              <a:gd name="adj" fmla="val 16667"/>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LENGTH</a:t>
            </a:r>
            <a:endParaRPr/>
          </a:p>
        </p:txBody>
      </p:sp>
      <p:sp>
        <p:nvSpPr>
          <p:cNvPr id="771" name="Google Shape;771;p49"/>
          <p:cNvSpPr txBox="1"/>
          <p:nvPr/>
        </p:nvSpPr>
        <p:spPr>
          <a:xfrm>
            <a:off x="10149338" y="3069978"/>
            <a:ext cx="1221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CM   : </a:t>
            </a:r>
            <a:r>
              <a:rPr lang="en-IE" b="1">
                <a:solidFill>
                  <a:schemeClr val="dk1"/>
                </a:solidFill>
              </a:rPr>
              <a:t>INT</a:t>
            </a:r>
            <a:endParaRPr sz="1400" b="1" i="0" u="none" strike="noStrike" cap="none">
              <a:solidFill>
                <a:srgbClr val="000000"/>
              </a:solidFill>
              <a:latin typeface="Arial"/>
              <a:ea typeface="Arial"/>
              <a:cs typeface="Arial"/>
              <a:sym typeface="Arial"/>
            </a:endParaRPr>
          </a:p>
        </p:txBody>
      </p:sp>
      <p:sp>
        <p:nvSpPr>
          <p:cNvPr id="772" name="Google Shape;772;p49"/>
          <p:cNvSpPr txBox="1"/>
          <p:nvPr/>
        </p:nvSpPr>
        <p:spPr>
          <a:xfrm>
            <a:off x="10149338" y="2818489"/>
            <a:ext cx="1221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MTR : </a:t>
            </a:r>
            <a:r>
              <a:rPr lang="en-IE" b="1">
                <a:solidFill>
                  <a:schemeClr val="dk1"/>
                </a:solidFill>
              </a:rPr>
              <a:t>INT</a:t>
            </a:r>
            <a:endParaRPr sz="1400" b="1" i="0" u="none" strike="noStrike" cap="none">
              <a:solidFill>
                <a:srgbClr val="000000"/>
              </a:solidFill>
              <a:latin typeface="Arial"/>
              <a:ea typeface="Arial"/>
              <a:cs typeface="Arial"/>
              <a:sym typeface="Arial"/>
            </a:endParaRPr>
          </a:p>
        </p:txBody>
      </p:sp>
      <p:sp>
        <p:nvSpPr>
          <p:cNvPr id="773" name="Google Shape;773;p49"/>
          <p:cNvSpPr/>
          <p:nvPr/>
        </p:nvSpPr>
        <p:spPr>
          <a:xfrm>
            <a:off x="10149325" y="2759250"/>
            <a:ext cx="1017600" cy="6603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774" name="Google Shape;774;p49"/>
          <p:cNvCxnSpPr>
            <a:endCxn id="773" idx="1"/>
          </p:cNvCxnSpPr>
          <p:nvPr/>
        </p:nvCxnSpPr>
        <p:spPr>
          <a:xfrm>
            <a:off x="9330925" y="3088800"/>
            <a:ext cx="818400" cy="600"/>
          </a:xfrm>
          <a:prstGeom prst="bentConnector3">
            <a:avLst>
              <a:gd name="adj1" fmla="val 50000"/>
            </a:avLst>
          </a:prstGeom>
          <a:noFill/>
          <a:ln w="25400" cap="flat" cmpd="sng">
            <a:solidFill>
              <a:srgbClr val="7F7F7F"/>
            </a:solidFill>
            <a:prstDash val="solid"/>
            <a:round/>
            <a:headEnd type="none" w="sm" len="sm"/>
            <a:tailEnd type="none" w="sm" len="sm"/>
          </a:ln>
        </p:spPr>
      </p:cxnSp>
      <p:sp>
        <p:nvSpPr>
          <p:cNvPr id="775" name="Google Shape;775;p49"/>
          <p:cNvSpPr txBox="1"/>
          <p:nvPr/>
        </p:nvSpPr>
        <p:spPr>
          <a:xfrm>
            <a:off x="10149438" y="1937990"/>
            <a:ext cx="1221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CM   : </a:t>
            </a:r>
            <a:r>
              <a:rPr lang="en-IE" b="1">
                <a:solidFill>
                  <a:schemeClr val="dk1"/>
                </a:solidFill>
              </a:rPr>
              <a:t>INT</a:t>
            </a:r>
            <a:endParaRPr sz="1400" b="1" i="0" u="none" strike="noStrike" cap="none">
              <a:solidFill>
                <a:srgbClr val="000000"/>
              </a:solidFill>
              <a:latin typeface="Arial"/>
              <a:ea typeface="Arial"/>
              <a:cs typeface="Arial"/>
              <a:sym typeface="Arial"/>
            </a:endParaRPr>
          </a:p>
        </p:txBody>
      </p:sp>
      <p:sp>
        <p:nvSpPr>
          <p:cNvPr id="776" name="Google Shape;776;p49"/>
          <p:cNvSpPr txBox="1"/>
          <p:nvPr/>
        </p:nvSpPr>
        <p:spPr>
          <a:xfrm>
            <a:off x="10149438" y="1686501"/>
            <a:ext cx="1221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MTR : </a:t>
            </a:r>
            <a:r>
              <a:rPr lang="en-IE" b="1">
                <a:solidFill>
                  <a:schemeClr val="dk1"/>
                </a:solidFill>
              </a:rPr>
              <a:t>INT</a:t>
            </a:r>
            <a:endParaRPr sz="1400" b="1" i="0" u="none" strike="noStrike" cap="none">
              <a:solidFill>
                <a:srgbClr val="000000"/>
              </a:solidFill>
              <a:latin typeface="Arial"/>
              <a:ea typeface="Arial"/>
              <a:cs typeface="Arial"/>
              <a:sym typeface="Arial"/>
            </a:endParaRPr>
          </a:p>
        </p:txBody>
      </p:sp>
      <p:sp>
        <p:nvSpPr>
          <p:cNvPr id="777" name="Google Shape;777;p49"/>
          <p:cNvSpPr/>
          <p:nvPr/>
        </p:nvSpPr>
        <p:spPr>
          <a:xfrm>
            <a:off x="10149367" y="1650125"/>
            <a:ext cx="1017600" cy="6603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778" name="Google Shape;778;p49"/>
          <p:cNvCxnSpPr>
            <a:endCxn id="777" idx="1"/>
          </p:cNvCxnSpPr>
          <p:nvPr/>
        </p:nvCxnSpPr>
        <p:spPr>
          <a:xfrm>
            <a:off x="9330967" y="1979675"/>
            <a:ext cx="818400" cy="600"/>
          </a:xfrm>
          <a:prstGeom prst="bentConnector3">
            <a:avLst>
              <a:gd name="adj1" fmla="val 50000"/>
            </a:avLst>
          </a:prstGeom>
          <a:noFill/>
          <a:ln w="25400" cap="flat" cmpd="sng">
            <a:solidFill>
              <a:srgbClr val="7F7F7F"/>
            </a:solidFill>
            <a:prstDash val="solid"/>
            <a:round/>
            <a:headEnd type="none" w="sm" len="sm"/>
            <a:tailEnd type="none" w="sm" len="sm"/>
          </a:ln>
        </p:spPr>
      </p:cxnSp>
    </p:spTree>
    <p:extLst>
      <p:ext uri="{BB962C8B-B14F-4D97-AF65-F5344CB8AC3E}">
        <p14:creationId xmlns:p14="http://schemas.microsoft.com/office/powerpoint/2010/main" val="41976937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50"/>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75114A"/>
              </a:buClr>
              <a:buSzPts val="4400"/>
              <a:buFont typeface="Calibri"/>
              <a:buNone/>
            </a:pPr>
            <a:r>
              <a:rPr lang="en-IE"/>
              <a:t>Instances</a:t>
            </a:r>
            <a:endParaRPr/>
          </a:p>
        </p:txBody>
      </p:sp>
      <p:sp>
        <p:nvSpPr>
          <p:cNvPr id="784" name="Google Shape;784;p50"/>
          <p:cNvSpPr/>
          <p:nvPr/>
        </p:nvSpPr>
        <p:spPr>
          <a:xfrm>
            <a:off x="7944421" y="2064513"/>
            <a:ext cx="1075800" cy="290700"/>
          </a:xfrm>
          <a:prstGeom prst="roundRect">
            <a:avLst>
              <a:gd name="adj" fmla="val 16667"/>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HEIGHT</a:t>
            </a:r>
            <a:endParaRPr/>
          </a:p>
        </p:txBody>
      </p:sp>
      <p:cxnSp>
        <p:nvCxnSpPr>
          <p:cNvPr id="785" name="Google Shape;785;p50"/>
          <p:cNvCxnSpPr>
            <a:stCxn id="786" idx="3"/>
            <a:endCxn id="784" idx="1"/>
          </p:cNvCxnSpPr>
          <p:nvPr/>
        </p:nvCxnSpPr>
        <p:spPr>
          <a:xfrm>
            <a:off x="6682697" y="1750817"/>
            <a:ext cx="1261800" cy="459000"/>
          </a:xfrm>
          <a:prstGeom prst="bentConnector3">
            <a:avLst>
              <a:gd name="adj1" fmla="val 49997"/>
            </a:avLst>
          </a:prstGeom>
          <a:noFill/>
          <a:ln w="25400" cap="flat" cmpd="sng">
            <a:solidFill>
              <a:srgbClr val="7F7F7F"/>
            </a:solidFill>
            <a:prstDash val="solid"/>
            <a:round/>
            <a:headEnd type="none" w="sm" len="sm"/>
            <a:tailEnd type="none" w="sm" len="sm"/>
          </a:ln>
        </p:spPr>
      </p:cxnSp>
      <p:cxnSp>
        <p:nvCxnSpPr>
          <p:cNvPr id="787" name="Google Shape;787;p50"/>
          <p:cNvCxnSpPr>
            <a:stCxn id="786" idx="3"/>
            <a:endCxn id="788" idx="1"/>
          </p:cNvCxnSpPr>
          <p:nvPr/>
        </p:nvCxnSpPr>
        <p:spPr>
          <a:xfrm rot="10800000" flipH="1">
            <a:off x="6682697" y="1333217"/>
            <a:ext cx="1261800" cy="417600"/>
          </a:xfrm>
          <a:prstGeom prst="bentConnector3">
            <a:avLst>
              <a:gd name="adj1" fmla="val 49997"/>
            </a:avLst>
          </a:prstGeom>
          <a:noFill/>
          <a:ln w="25400" cap="flat" cmpd="sng">
            <a:solidFill>
              <a:srgbClr val="7F7F7F"/>
            </a:solidFill>
            <a:prstDash val="solid"/>
            <a:round/>
            <a:headEnd type="none" w="sm" len="sm"/>
            <a:tailEnd type="none" w="sm" len="sm"/>
          </a:ln>
        </p:spPr>
      </p:cxnSp>
      <p:sp>
        <p:nvSpPr>
          <p:cNvPr id="786" name="Google Shape;786;p50"/>
          <p:cNvSpPr/>
          <p:nvPr/>
        </p:nvSpPr>
        <p:spPr>
          <a:xfrm>
            <a:off x="5353697" y="1605467"/>
            <a:ext cx="1329000" cy="2907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PHYS_OBJ</a:t>
            </a:r>
            <a:endParaRPr/>
          </a:p>
        </p:txBody>
      </p:sp>
      <p:sp>
        <p:nvSpPr>
          <p:cNvPr id="788" name="Google Shape;788;p50"/>
          <p:cNvSpPr/>
          <p:nvPr/>
        </p:nvSpPr>
        <p:spPr>
          <a:xfrm>
            <a:off x="7944421" y="1187905"/>
            <a:ext cx="1075800" cy="290700"/>
          </a:xfrm>
          <a:prstGeom prst="roundRect">
            <a:avLst>
              <a:gd name="adj" fmla="val 16667"/>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LENGTH</a:t>
            </a:r>
            <a:endParaRPr/>
          </a:p>
        </p:txBody>
      </p:sp>
      <p:cxnSp>
        <p:nvCxnSpPr>
          <p:cNvPr id="789" name="Google Shape;789;p50"/>
          <p:cNvCxnSpPr>
            <a:stCxn id="790" idx="2"/>
            <a:endCxn id="791" idx="0"/>
          </p:cNvCxnSpPr>
          <p:nvPr/>
        </p:nvCxnSpPr>
        <p:spPr>
          <a:xfrm rot="-5400000" flipH="1">
            <a:off x="6573985" y="1911973"/>
            <a:ext cx="544800" cy="1656300"/>
          </a:xfrm>
          <a:prstGeom prst="bentConnector3">
            <a:avLst>
              <a:gd name="adj1" fmla="val 49994"/>
            </a:avLst>
          </a:prstGeom>
          <a:noFill/>
          <a:ln w="25400" cap="flat" cmpd="sng">
            <a:solidFill>
              <a:srgbClr val="7F7F7F"/>
            </a:solidFill>
            <a:prstDash val="solid"/>
            <a:round/>
            <a:headEnd type="none" w="sm" len="sm"/>
            <a:tailEnd type="none" w="sm" len="sm"/>
          </a:ln>
        </p:spPr>
      </p:cxnSp>
      <p:cxnSp>
        <p:nvCxnSpPr>
          <p:cNvPr id="792" name="Google Shape;792;p50"/>
          <p:cNvCxnSpPr>
            <a:stCxn id="790" idx="2"/>
            <a:endCxn id="793" idx="0"/>
          </p:cNvCxnSpPr>
          <p:nvPr/>
        </p:nvCxnSpPr>
        <p:spPr>
          <a:xfrm rot="5400000">
            <a:off x="4939435" y="1933723"/>
            <a:ext cx="544800" cy="1612800"/>
          </a:xfrm>
          <a:prstGeom prst="bentConnector3">
            <a:avLst>
              <a:gd name="adj1" fmla="val 49994"/>
            </a:avLst>
          </a:prstGeom>
          <a:noFill/>
          <a:ln w="25400" cap="flat" cmpd="sng">
            <a:solidFill>
              <a:srgbClr val="7F7F7F"/>
            </a:solidFill>
            <a:prstDash val="solid"/>
            <a:round/>
            <a:headEnd type="none" w="sm" len="sm"/>
            <a:tailEnd type="none" w="sm" len="sm"/>
          </a:ln>
        </p:spPr>
      </p:cxnSp>
      <p:sp>
        <p:nvSpPr>
          <p:cNvPr id="794" name="Google Shape;794;p50"/>
          <p:cNvSpPr/>
          <p:nvPr/>
        </p:nvSpPr>
        <p:spPr>
          <a:xfrm>
            <a:off x="6190416" y="4141191"/>
            <a:ext cx="1329000" cy="2907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TABLE</a:t>
            </a:r>
            <a:endParaRPr/>
          </a:p>
        </p:txBody>
      </p:sp>
      <p:sp>
        <p:nvSpPr>
          <p:cNvPr id="791" name="Google Shape;791;p50"/>
          <p:cNvSpPr/>
          <p:nvPr/>
        </p:nvSpPr>
        <p:spPr>
          <a:xfrm>
            <a:off x="7009984" y="3012450"/>
            <a:ext cx="1329000" cy="2907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FURNITURE</a:t>
            </a:r>
            <a:endParaRPr/>
          </a:p>
        </p:txBody>
      </p:sp>
      <p:sp>
        <p:nvSpPr>
          <p:cNvPr id="795" name="Google Shape;795;p50"/>
          <p:cNvSpPr/>
          <p:nvPr/>
        </p:nvSpPr>
        <p:spPr>
          <a:xfrm>
            <a:off x="7817821" y="4136725"/>
            <a:ext cx="1329000" cy="2907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SOFA</a:t>
            </a:r>
            <a:endParaRPr/>
          </a:p>
        </p:txBody>
      </p:sp>
      <p:cxnSp>
        <p:nvCxnSpPr>
          <p:cNvPr id="796" name="Google Shape;796;p50"/>
          <p:cNvCxnSpPr>
            <a:stCxn id="797" idx="2"/>
            <a:endCxn id="795" idx="0"/>
          </p:cNvCxnSpPr>
          <p:nvPr/>
        </p:nvCxnSpPr>
        <p:spPr>
          <a:xfrm rot="-5400000" flipH="1">
            <a:off x="7893520" y="3547838"/>
            <a:ext cx="369900" cy="807900"/>
          </a:xfrm>
          <a:prstGeom prst="bentConnector3">
            <a:avLst>
              <a:gd name="adj1" fmla="val 50004"/>
            </a:avLst>
          </a:prstGeom>
          <a:noFill/>
          <a:ln w="25400" cap="flat" cmpd="sng">
            <a:solidFill>
              <a:srgbClr val="7F7F7F"/>
            </a:solidFill>
            <a:prstDash val="solid"/>
            <a:round/>
            <a:headEnd type="none" w="sm" len="sm"/>
            <a:tailEnd type="none" w="sm" len="sm"/>
          </a:ln>
        </p:spPr>
      </p:cxnSp>
      <p:cxnSp>
        <p:nvCxnSpPr>
          <p:cNvPr id="798" name="Google Shape;798;p50"/>
          <p:cNvCxnSpPr>
            <a:stCxn id="797" idx="2"/>
            <a:endCxn id="794" idx="0"/>
          </p:cNvCxnSpPr>
          <p:nvPr/>
        </p:nvCxnSpPr>
        <p:spPr>
          <a:xfrm rot="5400000">
            <a:off x="7077520" y="3544238"/>
            <a:ext cx="374400" cy="819600"/>
          </a:xfrm>
          <a:prstGeom prst="bentConnector3">
            <a:avLst>
              <a:gd name="adj1" fmla="val 49983"/>
            </a:avLst>
          </a:prstGeom>
          <a:noFill/>
          <a:ln w="25400" cap="flat" cmpd="sng">
            <a:solidFill>
              <a:srgbClr val="7F7F7F"/>
            </a:solidFill>
            <a:prstDash val="solid"/>
            <a:round/>
            <a:headEnd type="none" w="sm" len="sm"/>
            <a:tailEnd type="none" w="sm" len="sm"/>
          </a:ln>
        </p:spPr>
      </p:cxnSp>
      <p:sp>
        <p:nvSpPr>
          <p:cNvPr id="799" name="Google Shape;799;p50"/>
          <p:cNvSpPr/>
          <p:nvPr/>
        </p:nvSpPr>
        <p:spPr>
          <a:xfrm>
            <a:off x="2935608" y="4150267"/>
            <a:ext cx="1329000" cy="2907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SCHOOL</a:t>
            </a:r>
            <a:endParaRPr/>
          </a:p>
        </p:txBody>
      </p:sp>
      <p:sp>
        <p:nvSpPr>
          <p:cNvPr id="793" name="Google Shape;793;p50"/>
          <p:cNvSpPr/>
          <p:nvPr/>
        </p:nvSpPr>
        <p:spPr>
          <a:xfrm>
            <a:off x="3741028" y="3012450"/>
            <a:ext cx="1329000" cy="2907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BUILDING</a:t>
            </a:r>
            <a:endParaRPr/>
          </a:p>
        </p:txBody>
      </p:sp>
      <p:sp>
        <p:nvSpPr>
          <p:cNvPr id="800" name="Google Shape;800;p50"/>
          <p:cNvSpPr/>
          <p:nvPr/>
        </p:nvSpPr>
        <p:spPr>
          <a:xfrm>
            <a:off x="4563012" y="4149422"/>
            <a:ext cx="1329000" cy="2907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HOUSE</a:t>
            </a:r>
            <a:endParaRPr/>
          </a:p>
        </p:txBody>
      </p:sp>
      <p:cxnSp>
        <p:nvCxnSpPr>
          <p:cNvPr id="801" name="Google Shape;801;p50"/>
          <p:cNvCxnSpPr>
            <a:stCxn id="802" idx="2"/>
            <a:endCxn id="800" idx="0"/>
          </p:cNvCxnSpPr>
          <p:nvPr/>
        </p:nvCxnSpPr>
        <p:spPr>
          <a:xfrm rot="-5400000" flipH="1">
            <a:off x="4638215" y="3560021"/>
            <a:ext cx="356700" cy="822000"/>
          </a:xfrm>
          <a:prstGeom prst="bentConnector3">
            <a:avLst>
              <a:gd name="adj1" fmla="val 50004"/>
            </a:avLst>
          </a:prstGeom>
          <a:noFill/>
          <a:ln w="25400" cap="flat" cmpd="sng">
            <a:solidFill>
              <a:srgbClr val="7F7F7F"/>
            </a:solidFill>
            <a:prstDash val="solid"/>
            <a:round/>
            <a:headEnd type="none" w="sm" len="sm"/>
            <a:tailEnd type="none" w="sm" len="sm"/>
          </a:ln>
        </p:spPr>
      </p:cxnSp>
      <p:cxnSp>
        <p:nvCxnSpPr>
          <p:cNvPr id="803" name="Google Shape;803;p50"/>
          <p:cNvCxnSpPr>
            <a:stCxn id="802" idx="2"/>
            <a:endCxn id="799" idx="0"/>
          </p:cNvCxnSpPr>
          <p:nvPr/>
        </p:nvCxnSpPr>
        <p:spPr>
          <a:xfrm rot="5400000">
            <a:off x="3824015" y="3568721"/>
            <a:ext cx="357600" cy="805500"/>
          </a:xfrm>
          <a:prstGeom prst="bentConnector3">
            <a:avLst>
              <a:gd name="adj1" fmla="val 49986"/>
            </a:avLst>
          </a:prstGeom>
          <a:noFill/>
          <a:ln w="25400" cap="flat" cmpd="sng">
            <a:solidFill>
              <a:srgbClr val="7F7F7F"/>
            </a:solidFill>
            <a:prstDash val="solid"/>
            <a:round/>
            <a:headEnd type="none" w="sm" len="sm"/>
            <a:tailEnd type="none" w="sm" len="sm"/>
          </a:ln>
        </p:spPr>
      </p:cxnSp>
      <p:sp>
        <p:nvSpPr>
          <p:cNvPr id="804" name="Google Shape;804;p50"/>
          <p:cNvSpPr/>
          <p:nvPr/>
        </p:nvSpPr>
        <p:spPr>
          <a:xfrm>
            <a:off x="1308204" y="4149422"/>
            <a:ext cx="1329000" cy="2907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a:t>
            </a:r>
            <a:endParaRPr/>
          </a:p>
        </p:txBody>
      </p:sp>
      <p:sp>
        <p:nvSpPr>
          <p:cNvPr id="805" name="Google Shape;805;p50"/>
          <p:cNvSpPr/>
          <p:nvPr/>
        </p:nvSpPr>
        <p:spPr>
          <a:xfrm>
            <a:off x="9445225" y="4129609"/>
            <a:ext cx="1329000" cy="2907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a:t>
            </a:r>
            <a:endParaRPr/>
          </a:p>
        </p:txBody>
      </p:sp>
      <p:cxnSp>
        <p:nvCxnSpPr>
          <p:cNvPr id="806" name="Google Shape;806;p50"/>
          <p:cNvCxnSpPr>
            <a:stCxn id="802" idx="2"/>
            <a:endCxn id="804" idx="0"/>
          </p:cNvCxnSpPr>
          <p:nvPr/>
        </p:nvCxnSpPr>
        <p:spPr>
          <a:xfrm rot="5400000">
            <a:off x="3010715" y="2754521"/>
            <a:ext cx="356700" cy="2433000"/>
          </a:xfrm>
          <a:prstGeom prst="bentConnector3">
            <a:avLst>
              <a:gd name="adj1" fmla="val 50004"/>
            </a:avLst>
          </a:prstGeom>
          <a:noFill/>
          <a:ln w="25400" cap="flat" cmpd="sng">
            <a:solidFill>
              <a:srgbClr val="7F7F7F"/>
            </a:solidFill>
            <a:prstDash val="solid"/>
            <a:round/>
            <a:headEnd type="none" w="sm" len="sm"/>
            <a:tailEnd type="none" w="sm" len="sm"/>
          </a:ln>
        </p:spPr>
      </p:cxnSp>
      <p:cxnSp>
        <p:nvCxnSpPr>
          <p:cNvPr id="807" name="Google Shape;807;p50"/>
          <p:cNvCxnSpPr>
            <a:stCxn id="797" idx="2"/>
            <a:endCxn id="805" idx="0"/>
          </p:cNvCxnSpPr>
          <p:nvPr/>
        </p:nvCxnSpPr>
        <p:spPr>
          <a:xfrm rot="-5400000" flipH="1">
            <a:off x="8710720" y="2730638"/>
            <a:ext cx="362700" cy="2435100"/>
          </a:xfrm>
          <a:prstGeom prst="bentConnector3">
            <a:avLst>
              <a:gd name="adj1" fmla="val 49996"/>
            </a:avLst>
          </a:prstGeom>
          <a:noFill/>
          <a:ln w="25400" cap="flat" cmpd="sng">
            <a:solidFill>
              <a:srgbClr val="7F7F7F"/>
            </a:solidFill>
            <a:prstDash val="solid"/>
            <a:round/>
            <a:headEnd type="none" w="sm" len="sm"/>
            <a:tailEnd type="none" w="sm" len="sm"/>
          </a:ln>
        </p:spPr>
      </p:cxnSp>
      <p:sp>
        <p:nvSpPr>
          <p:cNvPr id="790" name="Google Shape;790;p50"/>
          <p:cNvSpPr/>
          <p:nvPr/>
        </p:nvSpPr>
        <p:spPr>
          <a:xfrm>
            <a:off x="5480335" y="2177023"/>
            <a:ext cx="1075800" cy="290700"/>
          </a:xfrm>
          <a:prstGeom prst="roundRect">
            <a:avLst>
              <a:gd name="adj" fmla="val 16667"/>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ISA</a:t>
            </a:r>
            <a:endParaRPr/>
          </a:p>
        </p:txBody>
      </p:sp>
      <p:cxnSp>
        <p:nvCxnSpPr>
          <p:cNvPr id="808" name="Google Shape;808;p50"/>
          <p:cNvCxnSpPr>
            <a:stCxn id="786" idx="2"/>
            <a:endCxn id="790" idx="0"/>
          </p:cNvCxnSpPr>
          <p:nvPr/>
        </p:nvCxnSpPr>
        <p:spPr>
          <a:xfrm rot="-5400000" flipH="1">
            <a:off x="5878097" y="2036267"/>
            <a:ext cx="280800" cy="600"/>
          </a:xfrm>
          <a:prstGeom prst="bentConnector3">
            <a:avLst>
              <a:gd name="adj1" fmla="val 50008"/>
            </a:avLst>
          </a:prstGeom>
          <a:noFill/>
          <a:ln w="25400" cap="flat" cmpd="sng">
            <a:solidFill>
              <a:srgbClr val="7F7F7F"/>
            </a:solidFill>
            <a:prstDash val="solid"/>
            <a:round/>
            <a:headEnd type="triangle" w="sm" len="sm"/>
            <a:tailEnd type="none" w="sm" len="sm"/>
          </a:ln>
        </p:spPr>
      </p:cxnSp>
      <p:sp>
        <p:nvSpPr>
          <p:cNvPr id="802" name="Google Shape;802;p50"/>
          <p:cNvSpPr/>
          <p:nvPr/>
        </p:nvSpPr>
        <p:spPr>
          <a:xfrm>
            <a:off x="3867665" y="3501971"/>
            <a:ext cx="1075800" cy="290700"/>
          </a:xfrm>
          <a:prstGeom prst="roundRect">
            <a:avLst>
              <a:gd name="adj" fmla="val 16667"/>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ISA</a:t>
            </a:r>
            <a:endParaRPr/>
          </a:p>
        </p:txBody>
      </p:sp>
      <p:sp>
        <p:nvSpPr>
          <p:cNvPr id="797" name="Google Shape;797;p50"/>
          <p:cNvSpPr/>
          <p:nvPr/>
        </p:nvSpPr>
        <p:spPr>
          <a:xfrm>
            <a:off x="7136620" y="3476138"/>
            <a:ext cx="1075800" cy="290700"/>
          </a:xfrm>
          <a:prstGeom prst="roundRect">
            <a:avLst>
              <a:gd name="adj" fmla="val 16667"/>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ISA</a:t>
            </a:r>
            <a:endParaRPr/>
          </a:p>
        </p:txBody>
      </p:sp>
      <p:cxnSp>
        <p:nvCxnSpPr>
          <p:cNvPr id="809" name="Google Shape;809;p50"/>
          <p:cNvCxnSpPr>
            <a:stCxn id="793" idx="2"/>
            <a:endCxn id="802" idx="0"/>
          </p:cNvCxnSpPr>
          <p:nvPr/>
        </p:nvCxnSpPr>
        <p:spPr>
          <a:xfrm rot="-5400000" flipH="1">
            <a:off x="4306378" y="3402300"/>
            <a:ext cx="198900" cy="600"/>
          </a:xfrm>
          <a:prstGeom prst="bentConnector3">
            <a:avLst>
              <a:gd name="adj1" fmla="val 49939"/>
            </a:avLst>
          </a:prstGeom>
          <a:noFill/>
          <a:ln w="25400" cap="flat" cmpd="sng">
            <a:solidFill>
              <a:srgbClr val="7F7F7F"/>
            </a:solidFill>
            <a:prstDash val="solid"/>
            <a:round/>
            <a:headEnd type="triangle" w="sm" len="sm"/>
            <a:tailEnd type="none" w="sm" len="sm"/>
          </a:ln>
        </p:spPr>
      </p:cxnSp>
      <p:cxnSp>
        <p:nvCxnSpPr>
          <p:cNvPr id="810" name="Google Shape;810;p50"/>
          <p:cNvCxnSpPr>
            <a:stCxn id="791" idx="2"/>
            <a:endCxn id="797" idx="0"/>
          </p:cNvCxnSpPr>
          <p:nvPr/>
        </p:nvCxnSpPr>
        <p:spPr>
          <a:xfrm rot="-5400000" flipH="1">
            <a:off x="7588234" y="3389400"/>
            <a:ext cx="173100" cy="600"/>
          </a:xfrm>
          <a:prstGeom prst="bentConnector3">
            <a:avLst>
              <a:gd name="adj1" fmla="val 50058"/>
            </a:avLst>
          </a:prstGeom>
          <a:noFill/>
          <a:ln w="25400" cap="flat" cmpd="sng">
            <a:solidFill>
              <a:srgbClr val="7F7F7F"/>
            </a:solidFill>
            <a:prstDash val="solid"/>
            <a:round/>
            <a:headEnd type="triangle" w="sm" len="sm"/>
            <a:tailEnd type="none" w="sm" len="sm"/>
          </a:ln>
        </p:spPr>
      </p:cxnSp>
      <p:sp>
        <p:nvSpPr>
          <p:cNvPr id="811" name="Google Shape;811;p50"/>
          <p:cNvSpPr/>
          <p:nvPr/>
        </p:nvSpPr>
        <p:spPr>
          <a:xfrm>
            <a:off x="5449681" y="3013712"/>
            <a:ext cx="1180800" cy="290700"/>
          </a:xfrm>
          <a:prstGeom prst="roundRect">
            <a:avLst>
              <a:gd name="adj" fmla="val 16667"/>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a:solidFill>
                  <a:schemeClr val="dk1"/>
                </a:solidFill>
              </a:rPr>
              <a:t>CONTAINS</a:t>
            </a:r>
            <a:endParaRPr/>
          </a:p>
        </p:txBody>
      </p:sp>
      <p:cxnSp>
        <p:nvCxnSpPr>
          <p:cNvPr id="812" name="Google Shape;812;p50"/>
          <p:cNvCxnSpPr>
            <a:stCxn id="811" idx="3"/>
            <a:endCxn id="791" idx="1"/>
          </p:cNvCxnSpPr>
          <p:nvPr/>
        </p:nvCxnSpPr>
        <p:spPr>
          <a:xfrm rot="10800000" flipH="1">
            <a:off x="6630481" y="3157862"/>
            <a:ext cx="379500" cy="1200"/>
          </a:xfrm>
          <a:prstGeom prst="bentConnector3">
            <a:avLst>
              <a:gd name="adj1" fmla="val 50019"/>
            </a:avLst>
          </a:prstGeom>
          <a:noFill/>
          <a:ln w="25400" cap="flat" cmpd="sng">
            <a:solidFill>
              <a:srgbClr val="7F7F7F"/>
            </a:solidFill>
            <a:prstDash val="solid"/>
            <a:round/>
            <a:headEnd type="none" w="sm" len="sm"/>
            <a:tailEnd type="triangle" w="sm" len="sm"/>
          </a:ln>
        </p:spPr>
      </p:cxnSp>
      <p:cxnSp>
        <p:nvCxnSpPr>
          <p:cNvPr id="813" name="Google Shape;813;p50"/>
          <p:cNvCxnSpPr>
            <a:stCxn id="793" idx="3"/>
            <a:endCxn id="811" idx="1"/>
          </p:cNvCxnSpPr>
          <p:nvPr/>
        </p:nvCxnSpPr>
        <p:spPr>
          <a:xfrm>
            <a:off x="5070028" y="3157800"/>
            <a:ext cx="379800" cy="1200"/>
          </a:xfrm>
          <a:prstGeom prst="bentConnector3">
            <a:avLst>
              <a:gd name="adj1" fmla="val 50016"/>
            </a:avLst>
          </a:prstGeom>
          <a:noFill/>
          <a:ln w="25400" cap="flat" cmpd="sng">
            <a:solidFill>
              <a:srgbClr val="7F7F7F"/>
            </a:solidFill>
            <a:prstDash val="solid"/>
            <a:round/>
            <a:headEnd type="none" w="sm" len="sm"/>
            <a:tailEnd type="none" w="sm" len="sm"/>
          </a:ln>
        </p:spPr>
      </p:cxnSp>
      <p:sp>
        <p:nvSpPr>
          <p:cNvPr id="814" name="Google Shape;814;p50"/>
          <p:cNvSpPr/>
          <p:nvPr/>
        </p:nvSpPr>
        <p:spPr>
          <a:xfrm>
            <a:off x="8762921" y="5469888"/>
            <a:ext cx="1075800" cy="290700"/>
          </a:xfrm>
          <a:prstGeom prst="roundRect">
            <a:avLst>
              <a:gd name="adj" fmla="val 16667"/>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HEIGHT</a:t>
            </a:r>
            <a:endParaRPr/>
          </a:p>
        </p:txBody>
      </p:sp>
      <p:sp>
        <p:nvSpPr>
          <p:cNvPr id="815" name="Google Shape;815;p50"/>
          <p:cNvSpPr/>
          <p:nvPr/>
        </p:nvSpPr>
        <p:spPr>
          <a:xfrm>
            <a:off x="8758721" y="4803318"/>
            <a:ext cx="1075800" cy="290700"/>
          </a:xfrm>
          <a:prstGeom prst="roundRect">
            <a:avLst>
              <a:gd name="adj" fmla="val 16667"/>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LENGTH</a:t>
            </a:r>
            <a:endParaRPr/>
          </a:p>
        </p:txBody>
      </p:sp>
      <p:cxnSp>
        <p:nvCxnSpPr>
          <p:cNvPr id="816" name="Google Shape;816;p50"/>
          <p:cNvCxnSpPr>
            <a:stCxn id="817" idx="3"/>
            <a:endCxn id="814" idx="1"/>
          </p:cNvCxnSpPr>
          <p:nvPr/>
        </p:nvCxnSpPr>
        <p:spPr>
          <a:xfrm>
            <a:off x="7746075" y="5352575"/>
            <a:ext cx="1016700" cy="262800"/>
          </a:xfrm>
          <a:prstGeom prst="bentConnector3">
            <a:avLst>
              <a:gd name="adj1" fmla="val 50007"/>
            </a:avLst>
          </a:prstGeom>
          <a:noFill/>
          <a:ln w="25400" cap="flat" cmpd="sng">
            <a:solidFill>
              <a:srgbClr val="7F7F7F"/>
            </a:solidFill>
            <a:prstDash val="solid"/>
            <a:round/>
            <a:headEnd type="none" w="sm" len="sm"/>
            <a:tailEnd type="none" w="sm" len="sm"/>
          </a:ln>
        </p:spPr>
      </p:cxnSp>
      <p:cxnSp>
        <p:nvCxnSpPr>
          <p:cNvPr id="818" name="Google Shape;818;p50"/>
          <p:cNvCxnSpPr>
            <a:stCxn id="817" idx="3"/>
            <a:endCxn id="815" idx="1"/>
          </p:cNvCxnSpPr>
          <p:nvPr/>
        </p:nvCxnSpPr>
        <p:spPr>
          <a:xfrm rot="10800000" flipH="1">
            <a:off x="7746075" y="4948775"/>
            <a:ext cx="1012500" cy="403800"/>
          </a:xfrm>
          <a:prstGeom prst="bentConnector3">
            <a:avLst>
              <a:gd name="adj1" fmla="val 50007"/>
            </a:avLst>
          </a:prstGeom>
          <a:noFill/>
          <a:ln w="25400" cap="flat" cmpd="sng">
            <a:solidFill>
              <a:srgbClr val="7F7F7F"/>
            </a:solidFill>
            <a:prstDash val="solid"/>
            <a:round/>
            <a:headEnd type="none" w="sm" len="sm"/>
            <a:tailEnd type="none" w="sm" len="sm"/>
          </a:ln>
        </p:spPr>
      </p:cxnSp>
      <p:sp>
        <p:nvSpPr>
          <p:cNvPr id="817" name="Google Shape;817;p50"/>
          <p:cNvSpPr/>
          <p:nvPr/>
        </p:nvSpPr>
        <p:spPr>
          <a:xfrm>
            <a:off x="5963775" y="5028575"/>
            <a:ext cx="1782300" cy="648000"/>
          </a:xfrm>
          <a:prstGeom prst="rect">
            <a:avLst/>
          </a:prstGeom>
          <a:solidFill>
            <a:srgbClr val="999999"/>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en-IE" b="1">
                <a:solidFill>
                  <a:schemeClr val="dk1"/>
                </a:solidFill>
              </a:rPr>
              <a:t>VASAGLE Dining Table for 4 People</a:t>
            </a:r>
            <a:endParaRPr b="1">
              <a:solidFill>
                <a:schemeClr val="dk1"/>
              </a:solidFill>
            </a:endParaRPr>
          </a:p>
        </p:txBody>
      </p:sp>
      <p:cxnSp>
        <p:nvCxnSpPr>
          <p:cNvPr id="819" name="Google Shape;819;p50"/>
          <p:cNvCxnSpPr>
            <a:stCxn id="794" idx="2"/>
            <a:endCxn id="817" idx="0"/>
          </p:cNvCxnSpPr>
          <p:nvPr/>
        </p:nvCxnSpPr>
        <p:spPr>
          <a:xfrm rot="-5400000" flipH="1">
            <a:off x="6556866" y="4729941"/>
            <a:ext cx="596700" cy="600"/>
          </a:xfrm>
          <a:prstGeom prst="bentConnector3">
            <a:avLst>
              <a:gd name="adj1" fmla="val 49999"/>
            </a:avLst>
          </a:prstGeom>
          <a:noFill/>
          <a:ln w="25400" cap="flat" cmpd="sng">
            <a:solidFill>
              <a:srgbClr val="7F7F7F"/>
            </a:solidFill>
            <a:prstDash val="solid"/>
            <a:round/>
            <a:headEnd type="triangle" w="sm" len="sm"/>
            <a:tailEnd type="none" w="sm" len="sm"/>
          </a:ln>
        </p:spPr>
      </p:cxnSp>
      <p:sp>
        <p:nvSpPr>
          <p:cNvPr id="820" name="Google Shape;820;p50"/>
          <p:cNvSpPr txBox="1"/>
          <p:nvPr/>
        </p:nvSpPr>
        <p:spPr>
          <a:xfrm>
            <a:off x="10857438" y="5541762"/>
            <a:ext cx="1006800" cy="245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CM	: </a:t>
            </a:r>
            <a:r>
              <a:rPr lang="en-IE" b="1"/>
              <a:t>10</a:t>
            </a:r>
            <a:endParaRPr/>
          </a:p>
        </p:txBody>
      </p:sp>
      <p:sp>
        <p:nvSpPr>
          <p:cNvPr id="821" name="Google Shape;821;p50"/>
          <p:cNvSpPr txBox="1"/>
          <p:nvPr/>
        </p:nvSpPr>
        <p:spPr>
          <a:xfrm>
            <a:off x="10851347" y="5339995"/>
            <a:ext cx="1019100" cy="245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MTR	: </a:t>
            </a:r>
            <a:r>
              <a:rPr lang="en-IE" b="1"/>
              <a:t>1</a:t>
            </a:r>
            <a:endParaRPr/>
          </a:p>
        </p:txBody>
      </p:sp>
      <p:sp>
        <p:nvSpPr>
          <p:cNvPr id="822" name="Google Shape;822;p50"/>
          <p:cNvSpPr txBox="1"/>
          <p:nvPr/>
        </p:nvSpPr>
        <p:spPr>
          <a:xfrm>
            <a:off x="10847333" y="4877447"/>
            <a:ext cx="10068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CM	: </a:t>
            </a:r>
            <a:r>
              <a:rPr lang="en-IE" sz="1400" b="1" i="0" u="none" strike="noStrike" cap="none">
                <a:solidFill>
                  <a:srgbClr val="000000"/>
                </a:solidFill>
                <a:latin typeface="Arial"/>
                <a:ea typeface="Arial"/>
                <a:cs typeface="Arial"/>
                <a:sym typeface="Arial"/>
              </a:rPr>
              <a:t>59</a:t>
            </a:r>
            <a:endParaRPr/>
          </a:p>
        </p:txBody>
      </p:sp>
      <p:sp>
        <p:nvSpPr>
          <p:cNvPr id="823" name="Google Shape;823;p50"/>
          <p:cNvSpPr txBox="1"/>
          <p:nvPr/>
        </p:nvSpPr>
        <p:spPr>
          <a:xfrm>
            <a:off x="10847333" y="4677236"/>
            <a:ext cx="1006800" cy="245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MTR	: </a:t>
            </a:r>
            <a:r>
              <a:rPr lang="en-IE" sz="1400" b="1" i="0" u="none" strike="noStrike" cap="none">
                <a:solidFill>
                  <a:srgbClr val="000000"/>
                </a:solidFill>
                <a:latin typeface="Arial"/>
                <a:ea typeface="Arial"/>
                <a:cs typeface="Arial"/>
                <a:sym typeface="Arial"/>
              </a:rPr>
              <a:t>2</a:t>
            </a:r>
            <a:endParaRPr/>
          </a:p>
        </p:txBody>
      </p:sp>
      <p:sp>
        <p:nvSpPr>
          <p:cNvPr id="824" name="Google Shape;824;p50"/>
          <p:cNvSpPr/>
          <p:nvPr/>
        </p:nvSpPr>
        <p:spPr>
          <a:xfrm>
            <a:off x="10857500" y="5353300"/>
            <a:ext cx="1006800" cy="5187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200" b="0" i="0" u="none" strike="noStrike" cap="none">
              <a:solidFill>
                <a:schemeClr val="lt1"/>
              </a:solidFill>
              <a:latin typeface="Arial"/>
              <a:ea typeface="Arial"/>
              <a:cs typeface="Arial"/>
              <a:sym typeface="Arial"/>
            </a:endParaRPr>
          </a:p>
        </p:txBody>
      </p:sp>
      <p:sp>
        <p:nvSpPr>
          <p:cNvPr id="825" name="Google Shape;825;p50"/>
          <p:cNvSpPr/>
          <p:nvPr/>
        </p:nvSpPr>
        <p:spPr>
          <a:xfrm>
            <a:off x="10847325" y="4694275"/>
            <a:ext cx="1006800" cy="5187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200" b="0" i="0" u="none" strike="noStrike" cap="none">
              <a:solidFill>
                <a:schemeClr val="lt1"/>
              </a:solidFill>
              <a:latin typeface="Arial"/>
              <a:ea typeface="Arial"/>
              <a:cs typeface="Arial"/>
              <a:sym typeface="Arial"/>
            </a:endParaRPr>
          </a:p>
        </p:txBody>
      </p:sp>
      <p:cxnSp>
        <p:nvCxnSpPr>
          <p:cNvPr id="826" name="Google Shape;826;p50"/>
          <p:cNvCxnSpPr>
            <a:stCxn id="814" idx="3"/>
            <a:endCxn id="824" idx="1"/>
          </p:cNvCxnSpPr>
          <p:nvPr/>
        </p:nvCxnSpPr>
        <p:spPr>
          <a:xfrm rot="10800000" flipH="1">
            <a:off x="9838721" y="5612538"/>
            <a:ext cx="1018800" cy="2700"/>
          </a:xfrm>
          <a:prstGeom prst="bentConnector3">
            <a:avLst>
              <a:gd name="adj1" fmla="val 49999"/>
            </a:avLst>
          </a:prstGeom>
          <a:noFill/>
          <a:ln w="25400" cap="flat" cmpd="sng">
            <a:solidFill>
              <a:srgbClr val="7F7F7F"/>
            </a:solidFill>
            <a:prstDash val="solid"/>
            <a:round/>
            <a:headEnd type="none" w="sm" len="sm"/>
            <a:tailEnd type="none" w="sm" len="sm"/>
          </a:ln>
        </p:spPr>
      </p:cxnSp>
      <p:cxnSp>
        <p:nvCxnSpPr>
          <p:cNvPr id="827" name="Google Shape;827;p50"/>
          <p:cNvCxnSpPr>
            <a:stCxn id="815" idx="3"/>
            <a:endCxn id="825" idx="1"/>
          </p:cNvCxnSpPr>
          <p:nvPr/>
        </p:nvCxnSpPr>
        <p:spPr>
          <a:xfrm>
            <a:off x="9834521" y="4948668"/>
            <a:ext cx="1012800" cy="5100"/>
          </a:xfrm>
          <a:prstGeom prst="bentConnector3">
            <a:avLst>
              <a:gd name="adj1" fmla="val 49993"/>
            </a:avLst>
          </a:prstGeom>
          <a:noFill/>
          <a:ln w="25400" cap="flat" cmpd="sng">
            <a:solidFill>
              <a:srgbClr val="7F7F7F"/>
            </a:solidFill>
            <a:prstDash val="solid"/>
            <a:round/>
            <a:headEnd type="none" w="sm" len="sm"/>
            <a:tailEnd type="none" w="sm" len="sm"/>
          </a:ln>
        </p:spPr>
      </p:cxnSp>
      <p:sp>
        <p:nvSpPr>
          <p:cNvPr id="828" name="Google Shape;828;p50"/>
          <p:cNvSpPr txBox="1"/>
          <p:nvPr/>
        </p:nvSpPr>
        <p:spPr>
          <a:xfrm>
            <a:off x="10263638" y="2194340"/>
            <a:ext cx="1221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CM   : </a:t>
            </a:r>
            <a:r>
              <a:rPr lang="en-IE" b="1">
                <a:solidFill>
                  <a:schemeClr val="dk1"/>
                </a:solidFill>
              </a:rPr>
              <a:t>INT</a:t>
            </a:r>
            <a:endParaRPr sz="1400" b="1" i="0" u="none" strike="noStrike" cap="none">
              <a:solidFill>
                <a:srgbClr val="000000"/>
              </a:solidFill>
              <a:latin typeface="Arial"/>
              <a:ea typeface="Arial"/>
              <a:cs typeface="Arial"/>
              <a:sym typeface="Arial"/>
            </a:endParaRPr>
          </a:p>
        </p:txBody>
      </p:sp>
      <p:sp>
        <p:nvSpPr>
          <p:cNvPr id="829" name="Google Shape;829;p50"/>
          <p:cNvSpPr txBox="1"/>
          <p:nvPr/>
        </p:nvSpPr>
        <p:spPr>
          <a:xfrm>
            <a:off x="10263638" y="1942851"/>
            <a:ext cx="1221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MTR : </a:t>
            </a:r>
            <a:r>
              <a:rPr lang="en-IE" b="1">
                <a:solidFill>
                  <a:schemeClr val="dk1"/>
                </a:solidFill>
              </a:rPr>
              <a:t>INT</a:t>
            </a:r>
            <a:endParaRPr sz="1400" b="1" i="0" u="none" strike="noStrike" cap="none">
              <a:solidFill>
                <a:srgbClr val="000000"/>
              </a:solidFill>
              <a:latin typeface="Arial"/>
              <a:ea typeface="Arial"/>
              <a:cs typeface="Arial"/>
              <a:sym typeface="Arial"/>
            </a:endParaRPr>
          </a:p>
        </p:txBody>
      </p:sp>
      <p:sp>
        <p:nvSpPr>
          <p:cNvPr id="830" name="Google Shape;830;p50"/>
          <p:cNvSpPr/>
          <p:nvPr/>
        </p:nvSpPr>
        <p:spPr>
          <a:xfrm>
            <a:off x="10263625" y="1883613"/>
            <a:ext cx="1017600" cy="6603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831" name="Google Shape;831;p50"/>
          <p:cNvCxnSpPr>
            <a:stCxn id="784" idx="3"/>
            <a:endCxn id="830" idx="1"/>
          </p:cNvCxnSpPr>
          <p:nvPr/>
        </p:nvCxnSpPr>
        <p:spPr>
          <a:xfrm>
            <a:off x="9020221" y="2209863"/>
            <a:ext cx="1243500" cy="3900"/>
          </a:xfrm>
          <a:prstGeom prst="bentConnector3">
            <a:avLst>
              <a:gd name="adj1" fmla="val 49996"/>
            </a:avLst>
          </a:prstGeom>
          <a:noFill/>
          <a:ln w="25400" cap="flat" cmpd="sng">
            <a:solidFill>
              <a:srgbClr val="7F7F7F"/>
            </a:solidFill>
            <a:prstDash val="solid"/>
            <a:round/>
            <a:headEnd type="none" w="sm" len="sm"/>
            <a:tailEnd type="none" w="sm" len="sm"/>
          </a:ln>
        </p:spPr>
      </p:cxnSp>
      <p:sp>
        <p:nvSpPr>
          <p:cNvPr id="832" name="Google Shape;832;p50"/>
          <p:cNvSpPr txBox="1"/>
          <p:nvPr/>
        </p:nvSpPr>
        <p:spPr>
          <a:xfrm>
            <a:off x="10263738" y="1290953"/>
            <a:ext cx="1221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CM   : </a:t>
            </a:r>
            <a:r>
              <a:rPr lang="en-IE" b="1">
                <a:solidFill>
                  <a:schemeClr val="dk1"/>
                </a:solidFill>
              </a:rPr>
              <a:t>INT</a:t>
            </a:r>
            <a:endParaRPr sz="1400" b="1" i="0" u="none" strike="noStrike" cap="none">
              <a:solidFill>
                <a:srgbClr val="000000"/>
              </a:solidFill>
              <a:latin typeface="Arial"/>
              <a:ea typeface="Arial"/>
              <a:cs typeface="Arial"/>
              <a:sym typeface="Arial"/>
            </a:endParaRPr>
          </a:p>
        </p:txBody>
      </p:sp>
      <p:sp>
        <p:nvSpPr>
          <p:cNvPr id="833" name="Google Shape;833;p50"/>
          <p:cNvSpPr txBox="1"/>
          <p:nvPr/>
        </p:nvSpPr>
        <p:spPr>
          <a:xfrm>
            <a:off x="10263738" y="1039464"/>
            <a:ext cx="1221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MTR : </a:t>
            </a:r>
            <a:r>
              <a:rPr lang="en-IE" b="1">
                <a:solidFill>
                  <a:schemeClr val="dk1"/>
                </a:solidFill>
              </a:rPr>
              <a:t>INT</a:t>
            </a:r>
            <a:endParaRPr sz="1400" b="1" i="0" u="none" strike="noStrike" cap="none">
              <a:solidFill>
                <a:srgbClr val="000000"/>
              </a:solidFill>
              <a:latin typeface="Arial"/>
              <a:ea typeface="Arial"/>
              <a:cs typeface="Arial"/>
              <a:sym typeface="Arial"/>
            </a:endParaRPr>
          </a:p>
        </p:txBody>
      </p:sp>
      <p:sp>
        <p:nvSpPr>
          <p:cNvPr id="834" name="Google Shape;834;p50"/>
          <p:cNvSpPr/>
          <p:nvPr/>
        </p:nvSpPr>
        <p:spPr>
          <a:xfrm>
            <a:off x="10263667" y="1003088"/>
            <a:ext cx="1017600" cy="6603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835" name="Google Shape;835;p50"/>
          <p:cNvCxnSpPr>
            <a:stCxn id="788" idx="3"/>
            <a:endCxn id="834" idx="1"/>
          </p:cNvCxnSpPr>
          <p:nvPr/>
        </p:nvCxnSpPr>
        <p:spPr>
          <a:xfrm>
            <a:off x="9020221" y="1333255"/>
            <a:ext cx="1243500" cy="600"/>
          </a:xfrm>
          <a:prstGeom prst="bentConnector3">
            <a:avLst>
              <a:gd name="adj1" fmla="val 49998"/>
            </a:avLst>
          </a:prstGeom>
          <a:noFill/>
          <a:ln w="25400" cap="flat" cmpd="sng">
            <a:solidFill>
              <a:srgbClr val="7F7F7F"/>
            </a:solidFill>
            <a:prstDash val="solid"/>
            <a:round/>
            <a:headEnd type="none" w="sm" len="sm"/>
            <a:tailEnd type="none" w="sm" len="sm"/>
          </a:ln>
        </p:spPr>
      </p:cxnSp>
    </p:spTree>
    <p:extLst>
      <p:ext uri="{BB962C8B-B14F-4D97-AF65-F5344CB8AC3E}">
        <p14:creationId xmlns:p14="http://schemas.microsoft.com/office/powerpoint/2010/main" val="20339984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80"/>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NLP Publications - </a:t>
            </a:r>
            <a:r>
              <a:rPr lang="en-IE"/>
              <a:t>Conferences</a:t>
            </a:r>
            <a:endParaRPr/>
          </a:p>
        </p:txBody>
      </p:sp>
      <p:pic>
        <p:nvPicPr>
          <p:cNvPr id="821" name="Google Shape;821;p80"/>
          <p:cNvPicPr preferRelativeResize="0"/>
          <p:nvPr/>
        </p:nvPicPr>
        <p:blipFill>
          <a:blip r:embed="rId3">
            <a:alphaModFix/>
          </a:blip>
          <a:stretch>
            <a:fillRect/>
          </a:stretch>
        </p:blipFill>
        <p:spPr>
          <a:xfrm>
            <a:off x="979125" y="1704977"/>
            <a:ext cx="2931125" cy="2074842"/>
          </a:xfrm>
          <a:prstGeom prst="rect">
            <a:avLst/>
          </a:prstGeom>
          <a:noFill/>
          <a:ln>
            <a:noFill/>
          </a:ln>
        </p:spPr>
      </p:pic>
      <p:pic>
        <p:nvPicPr>
          <p:cNvPr id="822" name="Google Shape;822;p80"/>
          <p:cNvPicPr preferRelativeResize="0"/>
          <p:nvPr/>
        </p:nvPicPr>
        <p:blipFill>
          <a:blip r:embed="rId4">
            <a:alphaModFix/>
          </a:blip>
          <a:stretch>
            <a:fillRect/>
          </a:stretch>
        </p:blipFill>
        <p:spPr>
          <a:xfrm>
            <a:off x="1561575" y="4395862"/>
            <a:ext cx="4902876" cy="867925"/>
          </a:xfrm>
          <a:prstGeom prst="rect">
            <a:avLst/>
          </a:prstGeom>
          <a:noFill/>
          <a:ln>
            <a:noFill/>
          </a:ln>
        </p:spPr>
      </p:pic>
      <p:pic>
        <p:nvPicPr>
          <p:cNvPr id="823" name="Google Shape;823;p80"/>
          <p:cNvPicPr preferRelativeResize="0"/>
          <p:nvPr/>
        </p:nvPicPr>
        <p:blipFill>
          <a:blip r:embed="rId5">
            <a:alphaModFix/>
          </a:blip>
          <a:stretch>
            <a:fillRect/>
          </a:stretch>
        </p:blipFill>
        <p:spPr>
          <a:xfrm>
            <a:off x="7821175" y="3837875"/>
            <a:ext cx="3186000" cy="1425900"/>
          </a:xfrm>
          <a:prstGeom prst="rect">
            <a:avLst/>
          </a:prstGeom>
          <a:noFill/>
          <a:ln>
            <a:noFill/>
          </a:ln>
        </p:spPr>
      </p:pic>
      <p:pic>
        <p:nvPicPr>
          <p:cNvPr id="824" name="Google Shape;824;p80"/>
          <p:cNvPicPr preferRelativeResize="0"/>
          <p:nvPr/>
        </p:nvPicPr>
        <p:blipFill rotWithShape="1">
          <a:blip r:embed="rId6">
            <a:alphaModFix/>
          </a:blip>
          <a:srcRect l="13809" t="24596" r="13773" b="38597"/>
          <a:stretch/>
        </p:blipFill>
        <p:spPr>
          <a:xfrm>
            <a:off x="4693500" y="1914462"/>
            <a:ext cx="4636776" cy="13255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51"/>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75114A"/>
              </a:buClr>
              <a:buSzPts val="4400"/>
              <a:buFont typeface="Calibri"/>
              <a:buNone/>
            </a:pPr>
            <a:r>
              <a:rPr lang="en-IE"/>
              <a:t>Properties - more detail</a:t>
            </a:r>
            <a:endParaRPr/>
          </a:p>
        </p:txBody>
      </p:sp>
      <p:grpSp>
        <p:nvGrpSpPr>
          <p:cNvPr id="841" name="Google Shape;841;p51"/>
          <p:cNvGrpSpPr/>
          <p:nvPr/>
        </p:nvGrpSpPr>
        <p:grpSpPr>
          <a:xfrm>
            <a:off x="1545350" y="1488850"/>
            <a:ext cx="9101297" cy="3880296"/>
            <a:chOff x="1545350" y="1488850"/>
            <a:chExt cx="9101297" cy="3880296"/>
          </a:xfrm>
        </p:grpSpPr>
        <p:sp>
          <p:nvSpPr>
            <p:cNvPr id="842" name="Google Shape;842;p51"/>
            <p:cNvSpPr/>
            <p:nvPr/>
          </p:nvSpPr>
          <p:spPr>
            <a:xfrm>
              <a:off x="4588670" y="4417025"/>
              <a:ext cx="1441500" cy="290700"/>
            </a:xfrm>
            <a:prstGeom prst="roundRect">
              <a:avLst>
                <a:gd name="adj" fmla="val 16667"/>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a:solidFill>
                    <a:schemeClr val="dk1"/>
                  </a:solidFill>
                </a:rPr>
                <a:t>HAS_</a:t>
              </a:r>
              <a:r>
                <a:rPr lang="en-IE" sz="1400" b="0" i="0" u="none" strike="noStrike" cap="none">
                  <a:solidFill>
                    <a:schemeClr val="dk1"/>
                  </a:solidFill>
                  <a:latin typeface="Arial"/>
                  <a:ea typeface="Arial"/>
                  <a:cs typeface="Arial"/>
                  <a:sym typeface="Arial"/>
                </a:rPr>
                <a:t>HEIGHT</a:t>
              </a:r>
              <a:endParaRPr/>
            </a:p>
          </p:txBody>
        </p:sp>
        <p:sp>
          <p:nvSpPr>
            <p:cNvPr id="843" name="Google Shape;843;p51"/>
            <p:cNvSpPr/>
            <p:nvPr/>
          </p:nvSpPr>
          <p:spPr>
            <a:xfrm>
              <a:off x="4582975" y="2161425"/>
              <a:ext cx="1441500" cy="290700"/>
            </a:xfrm>
            <a:prstGeom prst="roundRect">
              <a:avLst>
                <a:gd name="adj" fmla="val 16667"/>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a:solidFill>
                    <a:schemeClr val="dk1"/>
                  </a:solidFill>
                </a:rPr>
                <a:t>HAS_</a:t>
              </a:r>
              <a:r>
                <a:rPr lang="en-IE" sz="1400" b="0" i="0" u="none" strike="noStrike" cap="none">
                  <a:solidFill>
                    <a:schemeClr val="dk1"/>
                  </a:solidFill>
                  <a:latin typeface="Arial"/>
                  <a:ea typeface="Arial"/>
                  <a:cs typeface="Arial"/>
                  <a:sym typeface="Arial"/>
                </a:rPr>
                <a:t>LENGTH</a:t>
              </a:r>
              <a:endParaRPr/>
            </a:p>
          </p:txBody>
        </p:sp>
        <p:cxnSp>
          <p:nvCxnSpPr>
            <p:cNvPr id="844" name="Google Shape;844;p51"/>
            <p:cNvCxnSpPr>
              <a:stCxn id="845" idx="3"/>
              <a:endCxn id="842" idx="1"/>
            </p:cNvCxnSpPr>
            <p:nvPr/>
          </p:nvCxnSpPr>
          <p:spPr>
            <a:xfrm>
              <a:off x="3327650" y="3416025"/>
              <a:ext cx="1260900" cy="1146300"/>
            </a:xfrm>
            <a:prstGeom prst="bentConnector3">
              <a:avLst>
                <a:gd name="adj1" fmla="val 50005"/>
              </a:avLst>
            </a:prstGeom>
            <a:noFill/>
            <a:ln w="25400" cap="flat" cmpd="sng">
              <a:solidFill>
                <a:srgbClr val="7F7F7F"/>
              </a:solidFill>
              <a:prstDash val="solid"/>
              <a:round/>
              <a:headEnd type="none" w="sm" len="sm"/>
              <a:tailEnd type="none" w="sm" len="sm"/>
            </a:ln>
          </p:spPr>
        </p:cxnSp>
        <p:cxnSp>
          <p:nvCxnSpPr>
            <p:cNvPr id="846" name="Google Shape;846;p51"/>
            <p:cNvCxnSpPr>
              <a:stCxn id="845" idx="3"/>
              <a:endCxn id="843" idx="1"/>
            </p:cNvCxnSpPr>
            <p:nvPr/>
          </p:nvCxnSpPr>
          <p:spPr>
            <a:xfrm rot="10800000" flipH="1">
              <a:off x="3327650" y="2306625"/>
              <a:ext cx="1255200" cy="1109400"/>
            </a:xfrm>
            <a:prstGeom prst="bentConnector3">
              <a:avLst>
                <a:gd name="adj1" fmla="val 50005"/>
              </a:avLst>
            </a:prstGeom>
            <a:noFill/>
            <a:ln w="25400" cap="flat" cmpd="sng">
              <a:solidFill>
                <a:srgbClr val="7F7F7F"/>
              </a:solidFill>
              <a:prstDash val="solid"/>
              <a:round/>
              <a:headEnd type="none" w="sm" len="sm"/>
              <a:tailEnd type="none" w="sm" len="sm"/>
            </a:ln>
          </p:spPr>
        </p:cxnSp>
        <p:sp>
          <p:nvSpPr>
            <p:cNvPr id="845" name="Google Shape;845;p51"/>
            <p:cNvSpPr/>
            <p:nvPr/>
          </p:nvSpPr>
          <p:spPr>
            <a:xfrm>
              <a:off x="1545350" y="3214125"/>
              <a:ext cx="1782300" cy="4038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100"/>
                <a:buNone/>
              </a:pPr>
              <a:r>
                <a:rPr lang="en-IE">
                  <a:solidFill>
                    <a:schemeClr val="dk1"/>
                  </a:solidFill>
                </a:rPr>
                <a:t>PHYS_OBJ</a:t>
              </a:r>
              <a:endParaRPr>
                <a:solidFill>
                  <a:schemeClr val="dk1"/>
                </a:solidFill>
              </a:endParaRPr>
            </a:p>
          </p:txBody>
        </p:sp>
        <p:sp>
          <p:nvSpPr>
            <p:cNvPr id="847" name="Google Shape;847;p51"/>
            <p:cNvSpPr/>
            <p:nvPr/>
          </p:nvSpPr>
          <p:spPr>
            <a:xfrm>
              <a:off x="6733738" y="2047425"/>
              <a:ext cx="1006800" cy="5187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a:t>LENGTH</a:t>
              </a:r>
              <a:endParaRPr b="0" i="0" u="none" strike="noStrike" cap="none">
                <a:latin typeface="Arial"/>
                <a:ea typeface="Arial"/>
                <a:cs typeface="Arial"/>
                <a:sym typeface="Arial"/>
              </a:endParaRPr>
            </a:p>
          </p:txBody>
        </p:sp>
        <p:cxnSp>
          <p:nvCxnSpPr>
            <p:cNvPr id="848" name="Google Shape;848;p51"/>
            <p:cNvCxnSpPr>
              <a:stCxn id="843" idx="3"/>
              <a:endCxn id="847" idx="1"/>
            </p:cNvCxnSpPr>
            <p:nvPr/>
          </p:nvCxnSpPr>
          <p:spPr>
            <a:xfrm>
              <a:off x="6024475" y="2306775"/>
              <a:ext cx="709200" cy="600"/>
            </a:xfrm>
            <a:prstGeom prst="bentConnector3">
              <a:avLst>
                <a:gd name="adj1" fmla="val 50004"/>
              </a:avLst>
            </a:prstGeom>
            <a:noFill/>
            <a:ln w="25400" cap="flat" cmpd="sng">
              <a:solidFill>
                <a:srgbClr val="7F7F7F"/>
              </a:solidFill>
              <a:prstDash val="solid"/>
              <a:round/>
              <a:headEnd type="none" w="sm" len="sm"/>
              <a:tailEnd type="none" w="sm" len="sm"/>
            </a:ln>
          </p:spPr>
        </p:cxnSp>
        <p:sp>
          <p:nvSpPr>
            <p:cNvPr id="849" name="Google Shape;849;p51"/>
            <p:cNvSpPr/>
            <p:nvPr/>
          </p:nvSpPr>
          <p:spPr>
            <a:xfrm>
              <a:off x="8935179" y="1602850"/>
              <a:ext cx="611700" cy="290700"/>
            </a:xfrm>
            <a:prstGeom prst="roundRect">
              <a:avLst>
                <a:gd name="adj" fmla="val 16667"/>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a:solidFill>
                    <a:schemeClr val="dk1"/>
                  </a:solidFill>
                </a:rPr>
                <a:t>m</a:t>
              </a:r>
              <a:endParaRPr/>
            </a:p>
          </p:txBody>
        </p:sp>
        <p:cxnSp>
          <p:nvCxnSpPr>
            <p:cNvPr id="850" name="Google Shape;850;p51"/>
            <p:cNvCxnSpPr>
              <a:stCxn id="847" idx="3"/>
              <a:endCxn id="849" idx="1"/>
            </p:cNvCxnSpPr>
            <p:nvPr/>
          </p:nvCxnSpPr>
          <p:spPr>
            <a:xfrm rot="10800000" flipH="1">
              <a:off x="7740538" y="1748175"/>
              <a:ext cx="1194600" cy="558600"/>
            </a:xfrm>
            <a:prstGeom prst="bentConnector3">
              <a:avLst>
                <a:gd name="adj1" fmla="val 50002"/>
              </a:avLst>
            </a:prstGeom>
            <a:noFill/>
            <a:ln w="25400" cap="flat" cmpd="sng">
              <a:solidFill>
                <a:srgbClr val="7F7F7F"/>
              </a:solidFill>
              <a:prstDash val="solid"/>
              <a:round/>
              <a:headEnd type="none" w="sm" len="sm"/>
              <a:tailEnd type="none" w="sm" len="sm"/>
            </a:ln>
          </p:spPr>
        </p:cxnSp>
        <p:sp>
          <p:nvSpPr>
            <p:cNvPr id="851" name="Google Shape;851;p51"/>
            <p:cNvSpPr/>
            <p:nvPr/>
          </p:nvSpPr>
          <p:spPr>
            <a:xfrm>
              <a:off x="10100035" y="1488850"/>
              <a:ext cx="543300" cy="5187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b="1"/>
                <a:t>INT</a:t>
              </a:r>
              <a:endParaRPr b="1" i="0" u="none" strike="noStrike" cap="none"/>
            </a:p>
          </p:txBody>
        </p:sp>
        <p:cxnSp>
          <p:nvCxnSpPr>
            <p:cNvPr id="852" name="Google Shape;852;p51"/>
            <p:cNvCxnSpPr>
              <a:stCxn id="849" idx="3"/>
              <a:endCxn id="851" idx="1"/>
            </p:cNvCxnSpPr>
            <p:nvPr/>
          </p:nvCxnSpPr>
          <p:spPr>
            <a:xfrm>
              <a:off x="9546879" y="1748200"/>
              <a:ext cx="553200" cy="600"/>
            </a:xfrm>
            <a:prstGeom prst="bentConnector3">
              <a:avLst>
                <a:gd name="adj1" fmla="val 49996"/>
              </a:avLst>
            </a:prstGeom>
            <a:noFill/>
            <a:ln w="25400" cap="flat" cmpd="sng">
              <a:solidFill>
                <a:srgbClr val="7F7F7F"/>
              </a:solidFill>
              <a:prstDash val="solid"/>
              <a:round/>
              <a:headEnd type="none" w="sm" len="sm"/>
              <a:tailEnd type="none" w="sm" len="sm"/>
            </a:ln>
          </p:spPr>
        </p:cxnSp>
        <p:sp>
          <p:nvSpPr>
            <p:cNvPr id="853" name="Google Shape;853;p51"/>
            <p:cNvSpPr/>
            <p:nvPr/>
          </p:nvSpPr>
          <p:spPr>
            <a:xfrm>
              <a:off x="8935179" y="2697678"/>
              <a:ext cx="611700" cy="290700"/>
            </a:xfrm>
            <a:prstGeom prst="roundRect">
              <a:avLst>
                <a:gd name="adj" fmla="val 16667"/>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a:solidFill>
                    <a:schemeClr val="dk1"/>
                  </a:solidFill>
                </a:rPr>
                <a:t>cm</a:t>
              </a:r>
              <a:endParaRPr/>
            </a:p>
          </p:txBody>
        </p:sp>
        <p:cxnSp>
          <p:nvCxnSpPr>
            <p:cNvPr id="854" name="Google Shape;854;p51"/>
            <p:cNvCxnSpPr>
              <a:stCxn id="847" idx="3"/>
              <a:endCxn id="853" idx="1"/>
            </p:cNvCxnSpPr>
            <p:nvPr/>
          </p:nvCxnSpPr>
          <p:spPr>
            <a:xfrm>
              <a:off x="7740538" y="2306775"/>
              <a:ext cx="1194600" cy="536400"/>
            </a:xfrm>
            <a:prstGeom prst="bentConnector3">
              <a:avLst>
                <a:gd name="adj1" fmla="val 50002"/>
              </a:avLst>
            </a:prstGeom>
            <a:noFill/>
            <a:ln w="25400" cap="flat" cmpd="sng">
              <a:solidFill>
                <a:srgbClr val="7F7F7F"/>
              </a:solidFill>
              <a:prstDash val="solid"/>
              <a:round/>
              <a:headEnd type="none" w="sm" len="sm"/>
              <a:tailEnd type="none" w="sm" len="sm"/>
            </a:ln>
          </p:spPr>
        </p:cxnSp>
        <p:sp>
          <p:nvSpPr>
            <p:cNvPr id="855" name="Google Shape;855;p51"/>
            <p:cNvSpPr/>
            <p:nvPr/>
          </p:nvSpPr>
          <p:spPr>
            <a:xfrm>
              <a:off x="10100035" y="2583696"/>
              <a:ext cx="543300" cy="5187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b="1"/>
                <a:t>INT</a:t>
              </a:r>
              <a:endParaRPr b="1" i="0" u="none" strike="noStrike" cap="none"/>
            </a:p>
          </p:txBody>
        </p:sp>
        <p:cxnSp>
          <p:nvCxnSpPr>
            <p:cNvPr id="856" name="Google Shape;856;p51"/>
            <p:cNvCxnSpPr>
              <a:stCxn id="853" idx="3"/>
              <a:endCxn id="855" idx="1"/>
            </p:cNvCxnSpPr>
            <p:nvPr/>
          </p:nvCxnSpPr>
          <p:spPr>
            <a:xfrm>
              <a:off x="9546879" y="2843028"/>
              <a:ext cx="553200" cy="600"/>
            </a:xfrm>
            <a:prstGeom prst="bentConnector3">
              <a:avLst>
                <a:gd name="adj1" fmla="val 49996"/>
              </a:avLst>
            </a:prstGeom>
            <a:noFill/>
            <a:ln w="25400" cap="flat" cmpd="sng">
              <a:solidFill>
                <a:srgbClr val="7F7F7F"/>
              </a:solidFill>
              <a:prstDash val="solid"/>
              <a:round/>
              <a:headEnd type="none" w="sm" len="sm"/>
              <a:tailEnd type="none" w="sm" len="sm"/>
            </a:ln>
          </p:spPr>
        </p:cxnSp>
        <p:sp>
          <p:nvSpPr>
            <p:cNvPr id="857" name="Google Shape;857;p51"/>
            <p:cNvSpPr/>
            <p:nvPr/>
          </p:nvSpPr>
          <p:spPr>
            <a:xfrm>
              <a:off x="6737050" y="4314175"/>
              <a:ext cx="1006800" cy="5187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a:t>HEIGHT</a:t>
              </a:r>
              <a:endParaRPr b="0" i="0" u="none" strike="noStrike" cap="none">
                <a:latin typeface="Arial"/>
                <a:ea typeface="Arial"/>
                <a:cs typeface="Arial"/>
                <a:sym typeface="Arial"/>
              </a:endParaRPr>
            </a:p>
          </p:txBody>
        </p:sp>
        <p:cxnSp>
          <p:nvCxnSpPr>
            <p:cNvPr id="858" name="Google Shape;858;p51"/>
            <p:cNvCxnSpPr>
              <a:endCxn id="857" idx="1"/>
            </p:cNvCxnSpPr>
            <p:nvPr/>
          </p:nvCxnSpPr>
          <p:spPr>
            <a:xfrm>
              <a:off x="6029050" y="4572925"/>
              <a:ext cx="708000" cy="600"/>
            </a:xfrm>
            <a:prstGeom prst="bentConnector3">
              <a:avLst>
                <a:gd name="adj1" fmla="val 50000"/>
              </a:avLst>
            </a:prstGeom>
            <a:noFill/>
            <a:ln w="25400" cap="flat" cmpd="sng">
              <a:solidFill>
                <a:srgbClr val="7F7F7F"/>
              </a:solidFill>
              <a:prstDash val="solid"/>
              <a:round/>
              <a:headEnd type="none" w="sm" len="sm"/>
              <a:tailEnd type="none" w="sm" len="sm"/>
            </a:ln>
          </p:spPr>
        </p:cxnSp>
        <p:sp>
          <p:nvSpPr>
            <p:cNvPr id="859" name="Google Shape;859;p51"/>
            <p:cNvSpPr/>
            <p:nvPr/>
          </p:nvSpPr>
          <p:spPr>
            <a:xfrm>
              <a:off x="8938491" y="3869600"/>
              <a:ext cx="611700" cy="290700"/>
            </a:xfrm>
            <a:prstGeom prst="roundRect">
              <a:avLst>
                <a:gd name="adj" fmla="val 16667"/>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a:solidFill>
                    <a:schemeClr val="dk1"/>
                  </a:solidFill>
                </a:rPr>
                <a:t>m</a:t>
              </a:r>
              <a:endParaRPr/>
            </a:p>
          </p:txBody>
        </p:sp>
        <p:cxnSp>
          <p:nvCxnSpPr>
            <p:cNvPr id="860" name="Google Shape;860;p51"/>
            <p:cNvCxnSpPr>
              <a:stCxn id="857" idx="3"/>
              <a:endCxn id="859" idx="1"/>
            </p:cNvCxnSpPr>
            <p:nvPr/>
          </p:nvCxnSpPr>
          <p:spPr>
            <a:xfrm rot="10800000" flipH="1">
              <a:off x="7743850" y="4014925"/>
              <a:ext cx="1194600" cy="558600"/>
            </a:xfrm>
            <a:prstGeom prst="bentConnector3">
              <a:avLst>
                <a:gd name="adj1" fmla="val 50002"/>
              </a:avLst>
            </a:prstGeom>
            <a:noFill/>
            <a:ln w="25400" cap="flat" cmpd="sng">
              <a:solidFill>
                <a:srgbClr val="7F7F7F"/>
              </a:solidFill>
              <a:prstDash val="solid"/>
              <a:round/>
              <a:headEnd type="none" w="sm" len="sm"/>
              <a:tailEnd type="none" w="sm" len="sm"/>
            </a:ln>
          </p:spPr>
        </p:cxnSp>
        <p:sp>
          <p:nvSpPr>
            <p:cNvPr id="861" name="Google Shape;861;p51"/>
            <p:cNvSpPr/>
            <p:nvPr/>
          </p:nvSpPr>
          <p:spPr>
            <a:xfrm>
              <a:off x="10103347" y="3755600"/>
              <a:ext cx="543300" cy="5187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b="1"/>
                <a:t>INT</a:t>
              </a:r>
              <a:endParaRPr b="1" i="0" u="none" strike="noStrike" cap="none"/>
            </a:p>
          </p:txBody>
        </p:sp>
        <p:cxnSp>
          <p:nvCxnSpPr>
            <p:cNvPr id="862" name="Google Shape;862;p51"/>
            <p:cNvCxnSpPr>
              <a:stCxn id="859" idx="3"/>
              <a:endCxn id="861" idx="1"/>
            </p:cNvCxnSpPr>
            <p:nvPr/>
          </p:nvCxnSpPr>
          <p:spPr>
            <a:xfrm>
              <a:off x="9550191" y="4014950"/>
              <a:ext cx="553200" cy="600"/>
            </a:xfrm>
            <a:prstGeom prst="bentConnector3">
              <a:avLst>
                <a:gd name="adj1" fmla="val 49996"/>
              </a:avLst>
            </a:prstGeom>
            <a:noFill/>
            <a:ln w="25400" cap="flat" cmpd="sng">
              <a:solidFill>
                <a:srgbClr val="7F7F7F"/>
              </a:solidFill>
              <a:prstDash val="solid"/>
              <a:round/>
              <a:headEnd type="none" w="sm" len="sm"/>
              <a:tailEnd type="none" w="sm" len="sm"/>
            </a:ln>
          </p:spPr>
        </p:cxnSp>
        <p:sp>
          <p:nvSpPr>
            <p:cNvPr id="863" name="Google Shape;863;p51"/>
            <p:cNvSpPr/>
            <p:nvPr/>
          </p:nvSpPr>
          <p:spPr>
            <a:xfrm>
              <a:off x="8938491" y="4964428"/>
              <a:ext cx="611700" cy="290700"/>
            </a:xfrm>
            <a:prstGeom prst="roundRect">
              <a:avLst>
                <a:gd name="adj" fmla="val 16667"/>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a:solidFill>
                    <a:schemeClr val="dk1"/>
                  </a:solidFill>
                </a:rPr>
                <a:t>cm</a:t>
              </a:r>
              <a:endParaRPr/>
            </a:p>
          </p:txBody>
        </p:sp>
        <p:cxnSp>
          <p:nvCxnSpPr>
            <p:cNvPr id="864" name="Google Shape;864;p51"/>
            <p:cNvCxnSpPr>
              <a:stCxn id="857" idx="3"/>
              <a:endCxn id="863" idx="1"/>
            </p:cNvCxnSpPr>
            <p:nvPr/>
          </p:nvCxnSpPr>
          <p:spPr>
            <a:xfrm>
              <a:off x="7743850" y="4573525"/>
              <a:ext cx="1194600" cy="536400"/>
            </a:xfrm>
            <a:prstGeom prst="bentConnector3">
              <a:avLst>
                <a:gd name="adj1" fmla="val 50002"/>
              </a:avLst>
            </a:prstGeom>
            <a:noFill/>
            <a:ln w="25400" cap="flat" cmpd="sng">
              <a:solidFill>
                <a:srgbClr val="7F7F7F"/>
              </a:solidFill>
              <a:prstDash val="solid"/>
              <a:round/>
              <a:headEnd type="none" w="sm" len="sm"/>
              <a:tailEnd type="none" w="sm" len="sm"/>
            </a:ln>
          </p:spPr>
        </p:cxnSp>
        <p:sp>
          <p:nvSpPr>
            <p:cNvPr id="865" name="Google Shape;865;p51"/>
            <p:cNvSpPr/>
            <p:nvPr/>
          </p:nvSpPr>
          <p:spPr>
            <a:xfrm>
              <a:off x="10103347" y="4850446"/>
              <a:ext cx="543300" cy="5187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b="1"/>
                <a:t>INT</a:t>
              </a:r>
              <a:endParaRPr b="1" i="0" u="none" strike="noStrike" cap="none"/>
            </a:p>
          </p:txBody>
        </p:sp>
        <p:cxnSp>
          <p:nvCxnSpPr>
            <p:cNvPr id="866" name="Google Shape;866;p51"/>
            <p:cNvCxnSpPr>
              <a:stCxn id="863" idx="3"/>
              <a:endCxn id="865" idx="1"/>
            </p:cNvCxnSpPr>
            <p:nvPr/>
          </p:nvCxnSpPr>
          <p:spPr>
            <a:xfrm>
              <a:off x="9550191" y="5109778"/>
              <a:ext cx="553200" cy="600"/>
            </a:xfrm>
            <a:prstGeom prst="bentConnector3">
              <a:avLst>
                <a:gd name="adj1" fmla="val 49996"/>
              </a:avLst>
            </a:prstGeom>
            <a:noFill/>
            <a:ln w="25400" cap="flat" cmpd="sng">
              <a:solidFill>
                <a:srgbClr val="7F7F7F"/>
              </a:solidFill>
              <a:prstDash val="solid"/>
              <a:round/>
              <a:headEnd type="none" w="sm" len="sm"/>
              <a:tailEnd type="none" w="sm" len="sm"/>
            </a:ln>
          </p:spPr>
        </p:cxnSp>
      </p:grpSp>
    </p:spTree>
    <p:extLst>
      <p:ext uri="{BB962C8B-B14F-4D97-AF65-F5344CB8AC3E}">
        <p14:creationId xmlns:p14="http://schemas.microsoft.com/office/powerpoint/2010/main" val="25982711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52"/>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Formal Representation (Description Logic)</a:t>
            </a:r>
            <a:endParaRPr/>
          </a:p>
        </p:txBody>
      </p:sp>
      <p:sp>
        <p:nvSpPr>
          <p:cNvPr id="872" name="Google Shape;872;p52"/>
          <p:cNvSpPr txBox="1">
            <a:spLocks noGrp="1"/>
          </p:cNvSpPr>
          <p:nvPr>
            <p:ph type="body" idx="1"/>
          </p:nvPr>
        </p:nvSpPr>
        <p:spPr>
          <a:xfrm>
            <a:off x="838200" y="1327850"/>
            <a:ext cx="4976700" cy="4483200"/>
          </a:xfrm>
          <a:prstGeom prst="rect">
            <a:avLst/>
          </a:prstGeom>
          <a:noFill/>
          <a:ln>
            <a:noFill/>
          </a:ln>
        </p:spPr>
        <p:txBody>
          <a:bodyPr spcFirstLastPara="1" wrap="square" lIns="91425" tIns="91425" rIns="91425" bIns="91425" anchor="t" anchorCtr="0">
            <a:noAutofit/>
          </a:bodyPr>
          <a:lstStyle/>
          <a:p>
            <a:pPr marL="89999" lvl="1" indent="0" algn="l" rtl="0">
              <a:lnSpc>
                <a:spcPct val="100000"/>
              </a:lnSpc>
              <a:spcBef>
                <a:spcPts val="0"/>
              </a:spcBef>
              <a:spcAft>
                <a:spcPts val="0"/>
              </a:spcAft>
              <a:buSzPts val="2400"/>
              <a:buNone/>
            </a:pPr>
            <a:r>
              <a:rPr lang="en-IE" sz="2000">
                <a:solidFill>
                  <a:schemeClr val="dk1"/>
                </a:solidFill>
              </a:rPr>
              <a:t>BUILDING ⊑ PHYS_OBJ</a:t>
            </a:r>
            <a:endParaRPr sz="2000">
              <a:solidFill>
                <a:schemeClr val="dk1"/>
              </a:solidFill>
            </a:endParaRPr>
          </a:p>
          <a:p>
            <a:pPr marL="89999" lvl="1" indent="0" algn="l" rtl="0">
              <a:lnSpc>
                <a:spcPct val="100000"/>
              </a:lnSpc>
              <a:spcBef>
                <a:spcPts val="0"/>
              </a:spcBef>
              <a:spcAft>
                <a:spcPts val="0"/>
              </a:spcAft>
              <a:buClr>
                <a:schemeClr val="dk1"/>
              </a:buClr>
              <a:buSzPts val="2400"/>
              <a:buFont typeface="Arial"/>
              <a:buNone/>
            </a:pPr>
            <a:r>
              <a:rPr lang="en-IE" sz="2000">
                <a:solidFill>
                  <a:schemeClr val="dk1"/>
                </a:solidFill>
              </a:rPr>
              <a:t>FURNITURE ⊑ PHYS_OBJ</a:t>
            </a:r>
            <a:endParaRPr sz="2000"/>
          </a:p>
          <a:p>
            <a:pPr marL="89999" lvl="1" indent="0" algn="l" rtl="0">
              <a:lnSpc>
                <a:spcPct val="100000"/>
              </a:lnSpc>
              <a:spcBef>
                <a:spcPts val="0"/>
              </a:spcBef>
              <a:spcAft>
                <a:spcPts val="0"/>
              </a:spcAft>
              <a:buClr>
                <a:schemeClr val="dk1"/>
              </a:buClr>
              <a:buSzPts val="2400"/>
              <a:buFont typeface="Arial"/>
              <a:buNone/>
            </a:pPr>
            <a:r>
              <a:rPr lang="en-IE" sz="2000">
                <a:solidFill>
                  <a:schemeClr val="dk1"/>
                </a:solidFill>
              </a:rPr>
              <a:t>HOUSE ⊑ BUILDING</a:t>
            </a:r>
            <a:endParaRPr sz="2000"/>
          </a:p>
          <a:p>
            <a:pPr marL="89999" lvl="1" indent="0" algn="l" rtl="0">
              <a:lnSpc>
                <a:spcPct val="100000"/>
              </a:lnSpc>
              <a:spcBef>
                <a:spcPts val="0"/>
              </a:spcBef>
              <a:spcAft>
                <a:spcPts val="0"/>
              </a:spcAft>
              <a:buClr>
                <a:schemeClr val="dk1"/>
              </a:buClr>
              <a:buSzPts val="2400"/>
              <a:buFont typeface="Arial"/>
              <a:buNone/>
            </a:pPr>
            <a:r>
              <a:rPr lang="en-IE" sz="2000">
                <a:solidFill>
                  <a:schemeClr val="dk1"/>
                </a:solidFill>
              </a:rPr>
              <a:t>SCHOOL ⊑ BUILDING</a:t>
            </a:r>
            <a:endParaRPr sz="2000"/>
          </a:p>
          <a:p>
            <a:pPr marL="89999" lvl="1" indent="0" algn="l" rtl="0">
              <a:lnSpc>
                <a:spcPct val="100000"/>
              </a:lnSpc>
              <a:spcBef>
                <a:spcPts val="0"/>
              </a:spcBef>
              <a:spcAft>
                <a:spcPts val="0"/>
              </a:spcAft>
              <a:buClr>
                <a:schemeClr val="dk1"/>
              </a:buClr>
              <a:buSzPts val="2400"/>
              <a:buFont typeface="Arial"/>
              <a:buNone/>
            </a:pPr>
            <a:r>
              <a:rPr lang="en-IE" sz="2000">
                <a:solidFill>
                  <a:schemeClr val="dk1"/>
                </a:solidFill>
              </a:rPr>
              <a:t>TABLE ⊑ FURNITURE </a:t>
            </a:r>
            <a:endParaRPr sz="2000"/>
          </a:p>
          <a:p>
            <a:pPr marL="89999" lvl="1" indent="0" algn="l" rtl="0">
              <a:lnSpc>
                <a:spcPct val="100000"/>
              </a:lnSpc>
              <a:spcBef>
                <a:spcPts val="0"/>
              </a:spcBef>
              <a:spcAft>
                <a:spcPts val="0"/>
              </a:spcAft>
              <a:buClr>
                <a:schemeClr val="dk1"/>
              </a:buClr>
              <a:buSzPts val="2400"/>
              <a:buFont typeface="Arial"/>
              <a:buNone/>
            </a:pPr>
            <a:r>
              <a:rPr lang="en-IE" sz="2000">
                <a:solidFill>
                  <a:schemeClr val="dk1"/>
                </a:solidFill>
              </a:rPr>
              <a:t>SOFA ⊑ FURNITURE </a:t>
            </a:r>
            <a:endParaRPr sz="2000"/>
          </a:p>
          <a:p>
            <a:pPr marL="89999" lvl="0" indent="0" algn="l" rtl="0">
              <a:lnSpc>
                <a:spcPct val="100000"/>
              </a:lnSpc>
              <a:spcBef>
                <a:spcPts val="0"/>
              </a:spcBef>
              <a:spcAft>
                <a:spcPts val="0"/>
              </a:spcAft>
              <a:buSzPts val="1100"/>
              <a:buNone/>
            </a:pPr>
            <a:r>
              <a:rPr lang="en-IE" sz="2000">
                <a:solidFill>
                  <a:schemeClr val="dk1"/>
                </a:solidFill>
              </a:rPr>
              <a:t>(FURNITURE, BUILDING) : LOCATED_AT</a:t>
            </a:r>
            <a:endParaRPr sz="2000">
              <a:solidFill>
                <a:schemeClr val="dk1"/>
              </a:solidFill>
            </a:endParaRPr>
          </a:p>
          <a:p>
            <a:pPr marL="89999" lvl="1" indent="0" algn="l" rtl="0">
              <a:lnSpc>
                <a:spcPct val="100000"/>
              </a:lnSpc>
              <a:spcBef>
                <a:spcPts val="0"/>
              </a:spcBef>
              <a:spcAft>
                <a:spcPts val="0"/>
              </a:spcAft>
              <a:buClr>
                <a:schemeClr val="dk1"/>
              </a:buClr>
              <a:buSzPts val="2400"/>
              <a:buFont typeface="Arial"/>
              <a:buNone/>
            </a:pPr>
            <a:r>
              <a:rPr lang="en-IE" sz="2000">
                <a:solidFill>
                  <a:schemeClr val="dk1"/>
                </a:solidFill>
              </a:rPr>
              <a:t>(BUILDING, FURNITURE) : CONTAINS</a:t>
            </a:r>
            <a:endParaRPr sz="2000">
              <a:solidFill>
                <a:schemeClr val="dk1"/>
              </a:solidFill>
            </a:endParaRPr>
          </a:p>
          <a:p>
            <a:pPr marL="89999" lvl="0" indent="0" algn="l" rtl="0">
              <a:lnSpc>
                <a:spcPct val="100000"/>
              </a:lnSpc>
              <a:spcBef>
                <a:spcPts val="0"/>
              </a:spcBef>
              <a:spcAft>
                <a:spcPts val="0"/>
              </a:spcAft>
              <a:buSzPts val="1100"/>
              <a:buNone/>
            </a:pPr>
            <a:r>
              <a:rPr lang="en-IE" sz="2000">
                <a:solidFill>
                  <a:schemeClr val="dk1"/>
                </a:solidFill>
              </a:rPr>
              <a:t>(PHYS_OBJ, LENGTH) : HAS_LENGTH</a:t>
            </a:r>
            <a:endParaRPr sz="2000">
              <a:solidFill>
                <a:schemeClr val="dk1"/>
              </a:solidFill>
            </a:endParaRPr>
          </a:p>
          <a:p>
            <a:pPr marL="89999" lvl="0" indent="0" algn="l" rtl="0">
              <a:lnSpc>
                <a:spcPct val="100000"/>
              </a:lnSpc>
              <a:spcBef>
                <a:spcPts val="0"/>
              </a:spcBef>
              <a:spcAft>
                <a:spcPts val="0"/>
              </a:spcAft>
              <a:buSzPts val="1100"/>
              <a:buNone/>
            </a:pPr>
            <a:r>
              <a:rPr lang="en-IE" sz="2000">
                <a:solidFill>
                  <a:schemeClr val="dk1"/>
                </a:solidFill>
              </a:rPr>
              <a:t>(PHYS_OBJ, HEIGHT) : HAS_HEIGHT</a:t>
            </a:r>
            <a:endParaRPr sz="2000">
              <a:solidFill>
                <a:schemeClr val="dk1"/>
              </a:solidFill>
            </a:endParaRPr>
          </a:p>
          <a:p>
            <a:pPr marL="89999" lvl="0" indent="0" algn="l" rtl="0">
              <a:lnSpc>
                <a:spcPct val="100000"/>
              </a:lnSpc>
              <a:spcBef>
                <a:spcPts val="0"/>
              </a:spcBef>
              <a:spcAft>
                <a:spcPts val="0"/>
              </a:spcAft>
              <a:buSzPts val="1100"/>
              <a:buNone/>
            </a:pPr>
            <a:r>
              <a:rPr lang="en-IE" sz="2000">
                <a:solidFill>
                  <a:schemeClr val="dk1"/>
                </a:solidFill>
              </a:rPr>
              <a:t>(LENGTH, INT) : m</a:t>
            </a:r>
            <a:endParaRPr sz="2000">
              <a:solidFill>
                <a:schemeClr val="dk1"/>
              </a:solidFill>
            </a:endParaRPr>
          </a:p>
          <a:p>
            <a:pPr marL="89999" lvl="0" indent="0" algn="l" rtl="0">
              <a:lnSpc>
                <a:spcPct val="100000"/>
              </a:lnSpc>
              <a:spcBef>
                <a:spcPts val="0"/>
              </a:spcBef>
              <a:spcAft>
                <a:spcPts val="0"/>
              </a:spcAft>
              <a:buSzPts val="1100"/>
              <a:buNone/>
            </a:pPr>
            <a:r>
              <a:rPr lang="en-IE" sz="2000">
                <a:solidFill>
                  <a:schemeClr val="dk1"/>
                </a:solidFill>
              </a:rPr>
              <a:t>(LENGTH, INT) : cm</a:t>
            </a:r>
            <a:endParaRPr sz="2000">
              <a:solidFill>
                <a:schemeClr val="dk1"/>
              </a:solidFill>
            </a:endParaRPr>
          </a:p>
          <a:p>
            <a:pPr marL="89999" lvl="0" indent="0" algn="l" rtl="0">
              <a:lnSpc>
                <a:spcPct val="100000"/>
              </a:lnSpc>
              <a:spcBef>
                <a:spcPts val="0"/>
              </a:spcBef>
              <a:spcAft>
                <a:spcPts val="0"/>
              </a:spcAft>
              <a:buSzPts val="1100"/>
              <a:buNone/>
            </a:pPr>
            <a:r>
              <a:rPr lang="en-IE" sz="2000">
                <a:solidFill>
                  <a:schemeClr val="dk1"/>
                </a:solidFill>
              </a:rPr>
              <a:t>(HEIGHT, INT) : m</a:t>
            </a:r>
            <a:endParaRPr sz="2000">
              <a:solidFill>
                <a:schemeClr val="dk1"/>
              </a:solidFill>
            </a:endParaRPr>
          </a:p>
          <a:p>
            <a:pPr marL="89999" lvl="0" indent="0" algn="l" rtl="0">
              <a:lnSpc>
                <a:spcPct val="100000"/>
              </a:lnSpc>
              <a:spcBef>
                <a:spcPts val="0"/>
              </a:spcBef>
              <a:spcAft>
                <a:spcPts val="0"/>
              </a:spcAft>
              <a:buSzPts val="1100"/>
              <a:buNone/>
            </a:pPr>
            <a:r>
              <a:rPr lang="en-IE" sz="2000">
                <a:solidFill>
                  <a:schemeClr val="dk1"/>
                </a:solidFill>
              </a:rPr>
              <a:t>(HEIGHT, INT) : cm					</a:t>
            </a:r>
            <a:r>
              <a:rPr lang="en-IE" sz="2000" i="1">
                <a:solidFill>
                  <a:schemeClr val="dk1"/>
                </a:solidFill>
              </a:rPr>
              <a:t>T-BOX</a:t>
            </a:r>
            <a:endParaRPr sz="2000" i="1">
              <a:solidFill>
                <a:schemeClr val="dk1"/>
              </a:solidFill>
            </a:endParaRPr>
          </a:p>
        </p:txBody>
      </p:sp>
      <p:sp>
        <p:nvSpPr>
          <p:cNvPr id="873" name="Google Shape;873;p52"/>
          <p:cNvSpPr txBox="1">
            <a:spLocks noGrp="1"/>
          </p:cNvSpPr>
          <p:nvPr>
            <p:ph type="body" idx="1"/>
          </p:nvPr>
        </p:nvSpPr>
        <p:spPr>
          <a:xfrm>
            <a:off x="6227175" y="1327775"/>
            <a:ext cx="4976700" cy="4483200"/>
          </a:xfrm>
          <a:prstGeom prst="rect">
            <a:avLst/>
          </a:prstGeom>
          <a:noFill/>
          <a:ln>
            <a:noFill/>
          </a:ln>
        </p:spPr>
        <p:txBody>
          <a:bodyPr spcFirstLastPara="1" wrap="square" lIns="91425" tIns="91425" rIns="91425" bIns="91425" anchor="t" anchorCtr="0">
            <a:noAutofit/>
          </a:bodyPr>
          <a:lstStyle/>
          <a:p>
            <a:pPr marL="89999" lvl="0" indent="0" algn="l" rtl="0">
              <a:lnSpc>
                <a:spcPct val="100000"/>
              </a:lnSpc>
              <a:spcBef>
                <a:spcPts val="0"/>
              </a:spcBef>
              <a:spcAft>
                <a:spcPts val="0"/>
              </a:spcAft>
              <a:buSzPts val="1100"/>
              <a:buNone/>
            </a:pPr>
            <a:r>
              <a:rPr lang="en-IE" sz="2000" b="1">
                <a:solidFill>
                  <a:schemeClr val="dk1"/>
                </a:solidFill>
              </a:rPr>
              <a:t>VASAGLE </a:t>
            </a:r>
            <a:r>
              <a:rPr lang="en-IE" sz="2000">
                <a:solidFill>
                  <a:schemeClr val="dk1"/>
                </a:solidFill>
              </a:rPr>
              <a:t>: TABLE </a:t>
            </a:r>
            <a:endParaRPr sz="2000">
              <a:solidFill>
                <a:schemeClr val="dk1"/>
              </a:solidFill>
            </a:endParaRPr>
          </a:p>
          <a:p>
            <a:pPr marL="89999" lvl="0" indent="0" algn="l" rtl="0">
              <a:lnSpc>
                <a:spcPct val="100000"/>
              </a:lnSpc>
              <a:spcBef>
                <a:spcPts val="0"/>
              </a:spcBef>
              <a:spcAft>
                <a:spcPts val="0"/>
              </a:spcAft>
              <a:buSzPts val="1100"/>
              <a:buNone/>
            </a:pPr>
            <a:r>
              <a:rPr lang="en-IE" sz="2000">
                <a:solidFill>
                  <a:schemeClr val="dk1"/>
                </a:solidFill>
              </a:rPr>
              <a:t>(</a:t>
            </a:r>
            <a:r>
              <a:rPr lang="en-IE" sz="2000" b="1">
                <a:solidFill>
                  <a:schemeClr val="dk1"/>
                </a:solidFill>
              </a:rPr>
              <a:t>VASAGLE</a:t>
            </a:r>
            <a:r>
              <a:rPr lang="en-IE" sz="2000">
                <a:solidFill>
                  <a:schemeClr val="dk1"/>
                </a:solidFill>
              </a:rPr>
              <a:t>, </a:t>
            </a:r>
            <a:r>
              <a:rPr lang="en-IE" sz="2000" b="1">
                <a:solidFill>
                  <a:schemeClr val="dk1"/>
                </a:solidFill>
              </a:rPr>
              <a:t>VASAGLE LENGTH</a:t>
            </a:r>
            <a:r>
              <a:rPr lang="en-IE" sz="2000">
                <a:solidFill>
                  <a:schemeClr val="dk1"/>
                </a:solidFill>
              </a:rPr>
              <a:t>) : HAS_LENGTH</a:t>
            </a:r>
            <a:endParaRPr sz="2000">
              <a:solidFill>
                <a:schemeClr val="dk1"/>
              </a:solidFill>
            </a:endParaRPr>
          </a:p>
          <a:p>
            <a:pPr marL="89999" lvl="0" indent="0" algn="l" rtl="0">
              <a:lnSpc>
                <a:spcPct val="100000"/>
              </a:lnSpc>
              <a:spcBef>
                <a:spcPts val="0"/>
              </a:spcBef>
              <a:spcAft>
                <a:spcPts val="0"/>
              </a:spcAft>
              <a:buSzPts val="1100"/>
              <a:buNone/>
            </a:pPr>
            <a:r>
              <a:rPr lang="en-IE" sz="2000">
                <a:solidFill>
                  <a:schemeClr val="dk1"/>
                </a:solidFill>
              </a:rPr>
              <a:t>(</a:t>
            </a:r>
            <a:r>
              <a:rPr lang="en-IE" sz="2000" b="1">
                <a:solidFill>
                  <a:schemeClr val="dk1"/>
                </a:solidFill>
              </a:rPr>
              <a:t>VASAGLE</a:t>
            </a:r>
            <a:r>
              <a:rPr lang="en-IE" sz="2000">
                <a:solidFill>
                  <a:schemeClr val="dk1"/>
                </a:solidFill>
              </a:rPr>
              <a:t>, </a:t>
            </a:r>
            <a:r>
              <a:rPr lang="en-IE" sz="2000" b="1">
                <a:solidFill>
                  <a:schemeClr val="dk1"/>
                </a:solidFill>
              </a:rPr>
              <a:t>VASAGLE</a:t>
            </a:r>
            <a:r>
              <a:rPr lang="en-IE" sz="2000">
                <a:solidFill>
                  <a:schemeClr val="dk1"/>
                </a:solidFill>
              </a:rPr>
              <a:t> </a:t>
            </a:r>
            <a:r>
              <a:rPr lang="en-IE" sz="2000" b="1">
                <a:solidFill>
                  <a:schemeClr val="dk1"/>
                </a:solidFill>
              </a:rPr>
              <a:t>HEIGHT</a:t>
            </a:r>
            <a:r>
              <a:rPr lang="en-IE" sz="2000">
                <a:solidFill>
                  <a:schemeClr val="dk1"/>
                </a:solidFill>
              </a:rPr>
              <a:t>) : HAS_HEIGHT</a:t>
            </a:r>
            <a:endParaRPr sz="2000">
              <a:solidFill>
                <a:schemeClr val="dk1"/>
              </a:solidFill>
            </a:endParaRPr>
          </a:p>
          <a:p>
            <a:pPr marL="89999" lvl="0" indent="0" algn="l" rtl="0">
              <a:lnSpc>
                <a:spcPct val="100000"/>
              </a:lnSpc>
              <a:spcBef>
                <a:spcPts val="0"/>
              </a:spcBef>
              <a:spcAft>
                <a:spcPts val="0"/>
              </a:spcAft>
              <a:buSzPts val="1100"/>
              <a:buNone/>
            </a:pPr>
            <a:r>
              <a:rPr lang="en-IE" sz="2000">
                <a:solidFill>
                  <a:schemeClr val="dk1"/>
                </a:solidFill>
              </a:rPr>
              <a:t>(</a:t>
            </a:r>
            <a:r>
              <a:rPr lang="en-IE" sz="2000" b="1">
                <a:solidFill>
                  <a:schemeClr val="dk1"/>
                </a:solidFill>
              </a:rPr>
              <a:t>VASAGLE LENGTH</a:t>
            </a:r>
            <a:r>
              <a:rPr lang="en-IE" sz="2000">
                <a:solidFill>
                  <a:schemeClr val="dk1"/>
                </a:solidFill>
              </a:rPr>
              <a:t>, </a:t>
            </a:r>
            <a:r>
              <a:rPr lang="en-IE" sz="2000" b="1">
                <a:solidFill>
                  <a:schemeClr val="dk1"/>
                </a:solidFill>
              </a:rPr>
              <a:t>2</a:t>
            </a:r>
            <a:r>
              <a:rPr lang="en-IE" sz="2000">
                <a:solidFill>
                  <a:schemeClr val="dk1"/>
                </a:solidFill>
              </a:rPr>
              <a:t>) : m</a:t>
            </a:r>
            <a:endParaRPr sz="2000">
              <a:solidFill>
                <a:schemeClr val="dk1"/>
              </a:solidFill>
            </a:endParaRPr>
          </a:p>
          <a:p>
            <a:pPr marL="89999" lvl="0" indent="0" algn="l" rtl="0">
              <a:lnSpc>
                <a:spcPct val="100000"/>
              </a:lnSpc>
              <a:spcBef>
                <a:spcPts val="0"/>
              </a:spcBef>
              <a:spcAft>
                <a:spcPts val="0"/>
              </a:spcAft>
              <a:buSzPts val="1100"/>
              <a:buNone/>
            </a:pPr>
            <a:r>
              <a:rPr lang="en-IE" sz="2000">
                <a:solidFill>
                  <a:schemeClr val="dk1"/>
                </a:solidFill>
              </a:rPr>
              <a:t>(</a:t>
            </a:r>
            <a:r>
              <a:rPr lang="en-IE" sz="2000" b="1">
                <a:solidFill>
                  <a:schemeClr val="dk1"/>
                </a:solidFill>
              </a:rPr>
              <a:t>VASAGLE LENGTH</a:t>
            </a:r>
            <a:r>
              <a:rPr lang="en-IE" sz="2000">
                <a:solidFill>
                  <a:schemeClr val="dk1"/>
                </a:solidFill>
              </a:rPr>
              <a:t>, </a:t>
            </a:r>
            <a:r>
              <a:rPr lang="en-IE" sz="2000" b="1">
                <a:solidFill>
                  <a:schemeClr val="dk1"/>
                </a:solidFill>
              </a:rPr>
              <a:t>59</a:t>
            </a:r>
            <a:r>
              <a:rPr lang="en-IE" sz="2000">
                <a:solidFill>
                  <a:schemeClr val="dk1"/>
                </a:solidFill>
              </a:rPr>
              <a:t>) : cm</a:t>
            </a:r>
            <a:endParaRPr sz="2000">
              <a:solidFill>
                <a:schemeClr val="dk1"/>
              </a:solidFill>
            </a:endParaRPr>
          </a:p>
          <a:p>
            <a:pPr marL="89999" lvl="0" indent="0" algn="l" rtl="0">
              <a:lnSpc>
                <a:spcPct val="100000"/>
              </a:lnSpc>
              <a:spcBef>
                <a:spcPts val="0"/>
              </a:spcBef>
              <a:spcAft>
                <a:spcPts val="0"/>
              </a:spcAft>
              <a:buSzPts val="1100"/>
              <a:buNone/>
            </a:pPr>
            <a:r>
              <a:rPr lang="en-IE" sz="2000">
                <a:solidFill>
                  <a:schemeClr val="dk1"/>
                </a:solidFill>
              </a:rPr>
              <a:t>(</a:t>
            </a:r>
            <a:r>
              <a:rPr lang="en-IE" sz="2000" b="1">
                <a:solidFill>
                  <a:schemeClr val="dk1"/>
                </a:solidFill>
              </a:rPr>
              <a:t>VASAGLE HEIGHT</a:t>
            </a:r>
            <a:r>
              <a:rPr lang="en-IE" sz="2000">
                <a:solidFill>
                  <a:schemeClr val="dk1"/>
                </a:solidFill>
              </a:rPr>
              <a:t>, </a:t>
            </a:r>
            <a:r>
              <a:rPr lang="en-IE" sz="2000" b="1">
                <a:solidFill>
                  <a:schemeClr val="dk1"/>
                </a:solidFill>
              </a:rPr>
              <a:t>1</a:t>
            </a:r>
            <a:r>
              <a:rPr lang="en-IE" sz="2000">
                <a:solidFill>
                  <a:schemeClr val="dk1"/>
                </a:solidFill>
              </a:rPr>
              <a:t>) : m</a:t>
            </a:r>
            <a:endParaRPr sz="2000">
              <a:solidFill>
                <a:schemeClr val="dk1"/>
              </a:solidFill>
            </a:endParaRPr>
          </a:p>
          <a:p>
            <a:pPr marL="89999" lvl="0" indent="0" algn="l" rtl="0">
              <a:lnSpc>
                <a:spcPct val="100000"/>
              </a:lnSpc>
              <a:spcBef>
                <a:spcPts val="0"/>
              </a:spcBef>
              <a:spcAft>
                <a:spcPts val="0"/>
              </a:spcAft>
              <a:buSzPts val="1100"/>
              <a:buNone/>
            </a:pPr>
            <a:r>
              <a:rPr lang="en-IE" sz="2000">
                <a:solidFill>
                  <a:schemeClr val="dk1"/>
                </a:solidFill>
              </a:rPr>
              <a:t>(</a:t>
            </a:r>
            <a:r>
              <a:rPr lang="en-IE" sz="2000" b="1">
                <a:solidFill>
                  <a:schemeClr val="dk1"/>
                </a:solidFill>
              </a:rPr>
              <a:t>VASAGLE HEIGHT</a:t>
            </a:r>
            <a:r>
              <a:rPr lang="en-IE" sz="2000">
                <a:solidFill>
                  <a:schemeClr val="dk1"/>
                </a:solidFill>
              </a:rPr>
              <a:t>, </a:t>
            </a:r>
            <a:r>
              <a:rPr lang="en-IE" sz="2000" b="1">
                <a:solidFill>
                  <a:schemeClr val="dk1"/>
                </a:solidFill>
              </a:rPr>
              <a:t>10</a:t>
            </a:r>
            <a:r>
              <a:rPr lang="en-IE" sz="2000">
                <a:solidFill>
                  <a:schemeClr val="dk1"/>
                </a:solidFill>
              </a:rPr>
              <a:t>) : cm</a:t>
            </a:r>
            <a:endParaRPr sz="2000">
              <a:solidFill>
                <a:schemeClr val="dk1"/>
              </a:solidFill>
            </a:endParaRPr>
          </a:p>
          <a:p>
            <a:pPr marL="89999" lvl="0" indent="0" algn="l" rtl="0">
              <a:lnSpc>
                <a:spcPct val="100000"/>
              </a:lnSpc>
              <a:spcBef>
                <a:spcPts val="0"/>
              </a:spcBef>
              <a:spcAft>
                <a:spcPts val="0"/>
              </a:spcAft>
              <a:buSzPts val="1100"/>
              <a:buNone/>
            </a:pPr>
            <a:endParaRPr sz="2000">
              <a:solidFill>
                <a:schemeClr val="dk1"/>
              </a:solidFill>
            </a:endParaRPr>
          </a:p>
          <a:p>
            <a:pPr marL="89999" lvl="0" indent="0" algn="l" rtl="0">
              <a:lnSpc>
                <a:spcPct val="100000"/>
              </a:lnSpc>
              <a:spcBef>
                <a:spcPts val="0"/>
              </a:spcBef>
              <a:spcAft>
                <a:spcPts val="0"/>
              </a:spcAft>
              <a:buSzPts val="1100"/>
              <a:buNone/>
            </a:pPr>
            <a:endParaRPr sz="2000">
              <a:solidFill>
                <a:schemeClr val="dk1"/>
              </a:solidFill>
            </a:endParaRPr>
          </a:p>
          <a:p>
            <a:pPr marL="89999" lvl="0" indent="0" algn="l" rtl="0">
              <a:lnSpc>
                <a:spcPct val="100000"/>
              </a:lnSpc>
              <a:spcBef>
                <a:spcPts val="0"/>
              </a:spcBef>
              <a:spcAft>
                <a:spcPts val="0"/>
              </a:spcAft>
              <a:buSzPts val="1100"/>
              <a:buNone/>
            </a:pPr>
            <a:endParaRPr sz="2000">
              <a:solidFill>
                <a:schemeClr val="dk1"/>
              </a:solidFill>
            </a:endParaRPr>
          </a:p>
          <a:p>
            <a:pPr marL="89999" lvl="0" indent="0" algn="l" rtl="0">
              <a:lnSpc>
                <a:spcPct val="100000"/>
              </a:lnSpc>
              <a:spcBef>
                <a:spcPts val="0"/>
              </a:spcBef>
              <a:spcAft>
                <a:spcPts val="0"/>
              </a:spcAft>
              <a:buSzPts val="1100"/>
              <a:buNone/>
            </a:pPr>
            <a:endParaRPr sz="2000">
              <a:solidFill>
                <a:schemeClr val="dk1"/>
              </a:solidFill>
            </a:endParaRPr>
          </a:p>
          <a:p>
            <a:pPr marL="89999" lvl="0" indent="0" algn="l" rtl="0">
              <a:lnSpc>
                <a:spcPct val="100000"/>
              </a:lnSpc>
              <a:spcBef>
                <a:spcPts val="0"/>
              </a:spcBef>
              <a:spcAft>
                <a:spcPts val="0"/>
              </a:spcAft>
              <a:buSzPts val="1100"/>
              <a:buNone/>
            </a:pPr>
            <a:endParaRPr sz="2000">
              <a:solidFill>
                <a:schemeClr val="dk1"/>
              </a:solidFill>
            </a:endParaRPr>
          </a:p>
          <a:p>
            <a:pPr marL="89999" lvl="0" indent="0" algn="l" rtl="0">
              <a:lnSpc>
                <a:spcPct val="100000"/>
              </a:lnSpc>
              <a:spcBef>
                <a:spcPts val="0"/>
              </a:spcBef>
              <a:spcAft>
                <a:spcPts val="0"/>
              </a:spcAft>
              <a:buSzPts val="1100"/>
              <a:buNone/>
            </a:pPr>
            <a:endParaRPr sz="2000">
              <a:solidFill>
                <a:schemeClr val="dk1"/>
              </a:solidFill>
            </a:endParaRPr>
          </a:p>
          <a:p>
            <a:pPr marL="89999" lvl="0" indent="0" algn="l" rtl="0">
              <a:lnSpc>
                <a:spcPct val="100000"/>
              </a:lnSpc>
              <a:spcBef>
                <a:spcPts val="0"/>
              </a:spcBef>
              <a:spcAft>
                <a:spcPts val="0"/>
              </a:spcAft>
              <a:buSzPts val="1100"/>
              <a:buNone/>
            </a:pPr>
            <a:r>
              <a:rPr lang="en-IE" sz="2000">
                <a:solidFill>
                  <a:schemeClr val="dk1"/>
                </a:solidFill>
              </a:rPr>
              <a:t>									</a:t>
            </a:r>
            <a:r>
              <a:rPr lang="en-IE" sz="2000" i="1">
                <a:solidFill>
                  <a:schemeClr val="dk1"/>
                </a:solidFill>
              </a:rPr>
              <a:t>A-BOX</a:t>
            </a:r>
            <a:endParaRPr sz="2000" i="1">
              <a:solidFill>
                <a:schemeClr val="dk1"/>
              </a:solidFill>
            </a:endParaRPr>
          </a:p>
        </p:txBody>
      </p:sp>
      <p:sp>
        <p:nvSpPr>
          <p:cNvPr id="874" name="Google Shape;874;p52"/>
          <p:cNvSpPr txBox="1"/>
          <p:nvPr/>
        </p:nvSpPr>
        <p:spPr>
          <a:xfrm>
            <a:off x="7432200" y="6069900"/>
            <a:ext cx="4759800" cy="43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E" u="sng">
                <a:solidFill>
                  <a:schemeClr val="hlink"/>
                </a:solidFill>
                <a:hlinkClick r:id="rId3"/>
              </a:rPr>
              <a:t>https://en.wikipedia.org/wiki/Description_logic#Notation</a:t>
            </a:r>
            <a:r>
              <a:rPr lang="en-IE"/>
              <a:t> </a:t>
            </a:r>
            <a:endParaRPr/>
          </a:p>
        </p:txBody>
      </p:sp>
    </p:spTree>
    <p:extLst>
      <p:ext uri="{BB962C8B-B14F-4D97-AF65-F5344CB8AC3E}">
        <p14:creationId xmlns:p14="http://schemas.microsoft.com/office/powerpoint/2010/main" val="14815573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53"/>
          <p:cNvSpPr txBox="1">
            <a:spLocks noGrp="1"/>
          </p:cNvSpPr>
          <p:nvPr>
            <p:ph type="title"/>
          </p:nvPr>
        </p:nvSpPr>
        <p:spPr>
          <a:xfrm>
            <a:off x="838200" y="365125"/>
            <a:ext cx="10515600" cy="13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a:t>General Knowledge Graphs</a:t>
            </a:r>
            <a:endParaRPr/>
          </a:p>
        </p:txBody>
      </p:sp>
      <p:pic>
        <p:nvPicPr>
          <p:cNvPr id="881" name="Google Shape;881;p53"/>
          <p:cNvPicPr preferRelativeResize="0"/>
          <p:nvPr/>
        </p:nvPicPr>
        <p:blipFill>
          <a:blip r:embed="rId3">
            <a:alphaModFix/>
          </a:blip>
          <a:stretch>
            <a:fillRect/>
          </a:stretch>
        </p:blipFill>
        <p:spPr>
          <a:xfrm>
            <a:off x="1030850" y="1411700"/>
            <a:ext cx="1882150" cy="1882150"/>
          </a:xfrm>
          <a:prstGeom prst="rect">
            <a:avLst/>
          </a:prstGeom>
          <a:noFill/>
          <a:ln>
            <a:noFill/>
          </a:ln>
        </p:spPr>
      </p:pic>
      <p:pic>
        <p:nvPicPr>
          <p:cNvPr id="882" name="Google Shape;882;p53"/>
          <p:cNvPicPr preferRelativeResize="0"/>
          <p:nvPr/>
        </p:nvPicPr>
        <p:blipFill>
          <a:blip r:embed="rId4">
            <a:alphaModFix/>
          </a:blip>
          <a:stretch>
            <a:fillRect/>
          </a:stretch>
        </p:blipFill>
        <p:spPr>
          <a:xfrm>
            <a:off x="3841075" y="1444225"/>
            <a:ext cx="1800225" cy="2543175"/>
          </a:xfrm>
          <a:prstGeom prst="rect">
            <a:avLst/>
          </a:prstGeom>
          <a:noFill/>
          <a:ln>
            <a:noFill/>
          </a:ln>
        </p:spPr>
      </p:pic>
      <p:pic>
        <p:nvPicPr>
          <p:cNvPr id="883" name="Google Shape;883;p53"/>
          <p:cNvPicPr preferRelativeResize="0"/>
          <p:nvPr/>
        </p:nvPicPr>
        <p:blipFill>
          <a:blip r:embed="rId5">
            <a:alphaModFix/>
          </a:blip>
          <a:stretch>
            <a:fillRect/>
          </a:stretch>
        </p:blipFill>
        <p:spPr>
          <a:xfrm>
            <a:off x="9206200" y="1493625"/>
            <a:ext cx="2543175" cy="1800225"/>
          </a:xfrm>
          <a:prstGeom prst="rect">
            <a:avLst/>
          </a:prstGeom>
          <a:noFill/>
          <a:ln>
            <a:noFill/>
          </a:ln>
        </p:spPr>
      </p:pic>
      <p:pic>
        <p:nvPicPr>
          <p:cNvPr id="884" name="Google Shape;884;p53"/>
          <p:cNvPicPr preferRelativeResize="0"/>
          <p:nvPr/>
        </p:nvPicPr>
        <p:blipFill>
          <a:blip r:embed="rId6">
            <a:alphaModFix/>
          </a:blip>
          <a:stretch>
            <a:fillRect/>
          </a:stretch>
        </p:blipFill>
        <p:spPr>
          <a:xfrm>
            <a:off x="6023163" y="1586013"/>
            <a:ext cx="2981325" cy="1533525"/>
          </a:xfrm>
          <a:prstGeom prst="rect">
            <a:avLst/>
          </a:prstGeom>
          <a:noFill/>
          <a:ln>
            <a:noFill/>
          </a:ln>
        </p:spPr>
      </p:pic>
      <p:pic>
        <p:nvPicPr>
          <p:cNvPr id="885" name="Google Shape;885;p53"/>
          <p:cNvPicPr preferRelativeResize="0"/>
          <p:nvPr/>
        </p:nvPicPr>
        <p:blipFill>
          <a:blip r:embed="rId7">
            <a:alphaModFix/>
          </a:blip>
          <a:stretch>
            <a:fillRect/>
          </a:stretch>
        </p:blipFill>
        <p:spPr>
          <a:xfrm>
            <a:off x="1616450" y="3293850"/>
            <a:ext cx="1840635" cy="2319200"/>
          </a:xfrm>
          <a:prstGeom prst="rect">
            <a:avLst/>
          </a:prstGeom>
          <a:noFill/>
          <a:ln>
            <a:noFill/>
          </a:ln>
        </p:spPr>
      </p:pic>
      <p:pic>
        <p:nvPicPr>
          <p:cNvPr id="886" name="Google Shape;886;p53"/>
          <p:cNvPicPr preferRelativeResize="0"/>
          <p:nvPr/>
        </p:nvPicPr>
        <p:blipFill>
          <a:blip r:embed="rId8">
            <a:alphaModFix/>
          </a:blip>
          <a:stretch>
            <a:fillRect/>
          </a:stretch>
        </p:blipFill>
        <p:spPr>
          <a:xfrm>
            <a:off x="6095997" y="3987400"/>
            <a:ext cx="5167000" cy="1674125"/>
          </a:xfrm>
          <a:prstGeom prst="rect">
            <a:avLst/>
          </a:prstGeom>
          <a:noFill/>
          <a:ln>
            <a:noFill/>
          </a:ln>
        </p:spPr>
      </p:pic>
    </p:spTree>
    <p:extLst>
      <p:ext uri="{BB962C8B-B14F-4D97-AF65-F5344CB8AC3E}">
        <p14:creationId xmlns:p14="http://schemas.microsoft.com/office/powerpoint/2010/main" val="343935203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pic>
        <p:nvPicPr>
          <p:cNvPr id="892" name="Google Shape;892;p54"/>
          <p:cNvPicPr preferRelativeResize="0"/>
          <p:nvPr/>
        </p:nvPicPr>
        <p:blipFill>
          <a:blip r:embed="rId3">
            <a:alphaModFix/>
          </a:blip>
          <a:stretch>
            <a:fillRect/>
          </a:stretch>
        </p:blipFill>
        <p:spPr>
          <a:xfrm>
            <a:off x="1442675" y="1509550"/>
            <a:ext cx="5325400" cy="2921300"/>
          </a:xfrm>
          <a:prstGeom prst="rect">
            <a:avLst/>
          </a:prstGeom>
          <a:noFill/>
          <a:ln>
            <a:noFill/>
          </a:ln>
        </p:spPr>
      </p:pic>
      <p:pic>
        <p:nvPicPr>
          <p:cNvPr id="893" name="Google Shape;893;p54"/>
          <p:cNvPicPr preferRelativeResize="0"/>
          <p:nvPr/>
        </p:nvPicPr>
        <p:blipFill rotWithShape="1">
          <a:blip r:embed="rId4">
            <a:alphaModFix/>
          </a:blip>
          <a:srcRect l="6797" t="10521" r="34801" b="7403"/>
          <a:stretch/>
        </p:blipFill>
        <p:spPr>
          <a:xfrm>
            <a:off x="6171375" y="2804000"/>
            <a:ext cx="3928200" cy="3105375"/>
          </a:xfrm>
          <a:prstGeom prst="rect">
            <a:avLst/>
          </a:prstGeom>
          <a:noFill/>
          <a:ln>
            <a:noFill/>
          </a:ln>
        </p:spPr>
      </p:pic>
      <p:sp>
        <p:nvSpPr>
          <p:cNvPr id="894" name="Google Shape;894;p54"/>
          <p:cNvSpPr txBox="1">
            <a:spLocks noGrp="1"/>
          </p:cNvSpPr>
          <p:nvPr>
            <p:ph type="title"/>
          </p:nvPr>
        </p:nvSpPr>
        <p:spPr>
          <a:xfrm>
            <a:off x="838200" y="365125"/>
            <a:ext cx="10515600" cy="13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a:t>Specific Knowledge Graphs</a:t>
            </a:r>
            <a:endParaRPr/>
          </a:p>
        </p:txBody>
      </p:sp>
      <p:pic>
        <p:nvPicPr>
          <p:cNvPr id="895" name="Google Shape;895;p54"/>
          <p:cNvPicPr preferRelativeResize="0"/>
          <p:nvPr/>
        </p:nvPicPr>
        <p:blipFill rotWithShape="1">
          <a:blip r:embed="rId5">
            <a:alphaModFix/>
          </a:blip>
          <a:srcRect l="47569" t="7997" b="9644"/>
          <a:stretch/>
        </p:blipFill>
        <p:spPr>
          <a:xfrm>
            <a:off x="8680800" y="97700"/>
            <a:ext cx="3416151" cy="3018550"/>
          </a:xfrm>
          <a:prstGeom prst="rect">
            <a:avLst/>
          </a:prstGeom>
          <a:noFill/>
          <a:ln>
            <a:noFill/>
          </a:ln>
        </p:spPr>
      </p:pic>
      <p:pic>
        <p:nvPicPr>
          <p:cNvPr id="896" name="Google Shape;896;p54"/>
          <p:cNvPicPr preferRelativeResize="0"/>
          <p:nvPr/>
        </p:nvPicPr>
        <p:blipFill rotWithShape="1">
          <a:blip r:embed="rId6">
            <a:alphaModFix/>
          </a:blip>
          <a:srcRect l="36576" r="6290" b="47434"/>
          <a:stretch/>
        </p:blipFill>
        <p:spPr>
          <a:xfrm>
            <a:off x="453400" y="3592525"/>
            <a:ext cx="4287224" cy="2164450"/>
          </a:xfrm>
          <a:prstGeom prst="rect">
            <a:avLst/>
          </a:prstGeom>
          <a:noFill/>
          <a:ln>
            <a:noFill/>
          </a:ln>
        </p:spPr>
      </p:pic>
    </p:spTree>
    <p:extLst>
      <p:ext uri="{BB962C8B-B14F-4D97-AF65-F5344CB8AC3E}">
        <p14:creationId xmlns:p14="http://schemas.microsoft.com/office/powerpoint/2010/main" val="2861358646"/>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5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Overview</a:t>
            </a:r>
            <a:endParaRPr/>
          </a:p>
        </p:txBody>
      </p:sp>
      <p:sp>
        <p:nvSpPr>
          <p:cNvPr id="902" name="Google Shape;902;p55"/>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3F3F3F"/>
              </a:buClr>
              <a:buSzPts val="2800"/>
              <a:buFont typeface="Arial"/>
              <a:buNone/>
            </a:pPr>
            <a:r>
              <a:rPr lang="en-IE" sz="2400"/>
              <a:t>Chatbots</a:t>
            </a:r>
            <a:endParaRPr sz="2400"/>
          </a:p>
          <a:p>
            <a:pPr marL="0" lvl="0" indent="0" algn="l" rtl="0">
              <a:lnSpc>
                <a:spcPct val="100000"/>
              </a:lnSpc>
              <a:spcBef>
                <a:spcPts val="1000"/>
              </a:spcBef>
              <a:spcAft>
                <a:spcPts val="0"/>
              </a:spcAft>
              <a:buClr>
                <a:srgbClr val="3F3F3F"/>
              </a:buClr>
              <a:buSzPts val="2800"/>
              <a:buFont typeface="Arial"/>
              <a:buNone/>
            </a:pPr>
            <a:r>
              <a:rPr lang="en-IE" sz="2400"/>
              <a:t>Knowledge Graphs</a:t>
            </a:r>
            <a:endParaRPr sz="2400"/>
          </a:p>
          <a:p>
            <a:pPr marL="0" lvl="0" indent="0" algn="l" rtl="0">
              <a:lnSpc>
                <a:spcPct val="100000"/>
              </a:lnSpc>
              <a:spcBef>
                <a:spcPts val="1000"/>
              </a:spcBef>
              <a:spcAft>
                <a:spcPts val="0"/>
              </a:spcAft>
              <a:buClr>
                <a:srgbClr val="3F3F3F"/>
              </a:buClr>
              <a:buSzPts val="2800"/>
              <a:buFont typeface="Arial"/>
              <a:buNone/>
            </a:pPr>
            <a:r>
              <a:rPr lang="en-IE" sz="2400" b="1"/>
              <a:t>Taxonomy extraction </a:t>
            </a:r>
            <a:endParaRPr sz="2400" b="1"/>
          </a:p>
          <a:p>
            <a:pPr marL="0" lvl="0" indent="0" algn="l" rtl="0">
              <a:lnSpc>
                <a:spcPct val="100000"/>
              </a:lnSpc>
              <a:spcBef>
                <a:spcPts val="1000"/>
              </a:spcBef>
              <a:spcAft>
                <a:spcPts val="1000"/>
              </a:spcAft>
              <a:buClr>
                <a:srgbClr val="3F3F3F"/>
              </a:buClr>
              <a:buSzPts val="2800"/>
              <a:buFont typeface="Arial"/>
              <a:buNone/>
            </a:pPr>
            <a:endParaRPr sz="2400" b="1"/>
          </a:p>
        </p:txBody>
      </p:sp>
    </p:spTree>
    <p:extLst>
      <p:ext uri="{BB962C8B-B14F-4D97-AF65-F5344CB8AC3E}">
        <p14:creationId xmlns:p14="http://schemas.microsoft.com/office/powerpoint/2010/main" val="16930857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56"/>
          <p:cNvSpPr txBox="1">
            <a:spLocks noGrp="1"/>
          </p:cNvSpPr>
          <p:nvPr>
            <p:ph type="title"/>
          </p:nvPr>
        </p:nvSpPr>
        <p:spPr>
          <a:xfrm>
            <a:off x="838200" y="365125"/>
            <a:ext cx="10515600" cy="13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a:t>Knowledge Graph Extraction</a:t>
            </a:r>
            <a:endParaRPr>
              <a:solidFill>
                <a:srgbClr val="FF0000"/>
              </a:solidFill>
            </a:endParaRPr>
          </a:p>
        </p:txBody>
      </p:sp>
      <p:sp>
        <p:nvSpPr>
          <p:cNvPr id="909" name="Google Shape;909;p56"/>
          <p:cNvSpPr txBox="1">
            <a:spLocks noGrp="1"/>
          </p:cNvSpPr>
          <p:nvPr>
            <p:ph type="body" idx="1"/>
          </p:nvPr>
        </p:nvSpPr>
        <p:spPr>
          <a:xfrm>
            <a:off x="838200" y="1825625"/>
            <a:ext cx="10756200" cy="3813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IE" sz="2400"/>
              <a:t>Knowledge </a:t>
            </a:r>
            <a:r>
              <a:rPr lang="en-IE" sz="2400" b="1"/>
              <a:t>changes rapidly over time and between specific domains or enterprises</a:t>
            </a:r>
            <a:endParaRPr sz="2400" b="1"/>
          </a:p>
          <a:p>
            <a:pPr marL="0" lvl="0" indent="0" algn="l" rtl="0">
              <a:lnSpc>
                <a:spcPct val="115000"/>
              </a:lnSpc>
              <a:spcBef>
                <a:spcPts val="1000"/>
              </a:spcBef>
              <a:spcAft>
                <a:spcPts val="0"/>
              </a:spcAft>
              <a:buNone/>
            </a:pPr>
            <a:r>
              <a:rPr lang="en-IE" sz="2400"/>
              <a:t>Costly to develop and maintain a knowledge graph manually</a:t>
            </a:r>
            <a:endParaRPr sz="2400"/>
          </a:p>
          <a:p>
            <a:pPr marL="0" lvl="0" indent="0" algn="l" rtl="0">
              <a:lnSpc>
                <a:spcPct val="115000"/>
              </a:lnSpc>
              <a:spcBef>
                <a:spcPts val="1000"/>
              </a:spcBef>
              <a:spcAft>
                <a:spcPts val="0"/>
              </a:spcAft>
              <a:buNone/>
            </a:pPr>
            <a:r>
              <a:rPr lang="en-IE" sz="2400"/>
              <a:t>NLP techniques can be used in </a:t>
            </a:r>
            <a:r>
              <a:rPr lang="en-IE" sz="2400" b="1"/>
              <a:t>knowledge graph extraction from text</a:t>
            </a:r>
            <a:endParaRPr sz="2400" b="1"/>
          </a:p>
          <a:p>
            <a:pPr marL="0" lvl="0" indent="0" algn="l" rtl="0">
              <a:lnSpc>
                <a:spcPct val="115000"/>
              </a:lnSpc>
              <a:spcBef>
                <a:spcPts val="1000"/>
              </a:spcBef>
              <a:spcAft>
                <a:spcPts val="0"/>
              </a:spcAft>
              <a:buNone/>
            </a:pPr>
            <a:r>
              <a:rPr lang="en-IE" sz="2400"/>
              <a:t>A knowledge graph comprises: classes, class instances, class properties, class hierarchy, other relations between classes</a:t>
            </a:r>
            <a:endParaRPr sz="2400"/>
          </a:p>
          <a:p>
            <a:pPr marL="0" lvl="0" indent="0" algn="l" rtl="0">
              <a:lnSpc>
                <a:spcPct val="115000"/>
              </a:lnSpc>
              <a:spcBef>
                <a:spcPts val="1000"/>
              </a:spcBef>
              <a:spcAft>
                <a:spcPts val="0"/>
              </a:spcAft>
              <a:buNone/>
            </a:pPr>
            <a:r>
              <a:rPr lang="en-IE" sz="2400" b="1"/>
              <a:t>Here we focus on the extraction of classes &amp; class hierarchy (taxonomy extraction)</a:t>
            </a:r>
            <a:endParaRPr sz="2400" b="1"/>
          </a:p>
          <a:p>
            <a:pPr marL="0" lvl="0" indent="0" algn="l" rtl="0">
              <a:lnSpc>
                <a:spcPct val="100000"/>
              </a:lnSpc>
              <a:spcBef>
                <a:spcPts val="1000"/>
              </a:spcBef>
              <a:spcAft>
                <a:spcPts val="1000"/>
              </a:spcAft>
              <a:buNone/>
            </a:pPr>
            <a:endParaRPr sz="2400"/>
          </a:p>
        </p:txBody>
      </p:sp>
    </p:spTree>
    <p:extLst>
      <p:ext uri="{BB962C8B-B14F-4D97-AF65-F5344CB8AC3E}">
        <p14:creationId xmlns:p14="http://schemas.microsoft.com/office/powerpoint/2010/main" val="144876686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57"/>
          <p:cNvSpPr txBox="1">
            <a:spLocks noGrp="1"/>
          </p:cNvSpPr>
          <p:nvPr>
            <p:ph type="title"/>
          </p:nvPr>
        </p:nvSpPr>
        <p:spPr>
          <a:xfrm>
            <a:off x="838200" y="365125"/>
            <a:ext cx="10515600" cy="13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a:t>Taxonomy Extraction</a:t>
            </a:r>
            <a:endParaRPr>
              <a:solidFill>
                <a:srgbClr val="FF0000"/>
              </a:solidFill>
            </a:endParaRPr>
          </a:p>
        </p:txBody>
      </p:sp>
      <p:sp>
        <p:nvSpPr>
          <p:cNvPr id="916" name="Google Shape;916;p57"/>
          <p:cNvSpPr txBox="1">
            <a:spLocks noGrp="1"/>
          </p:cNvSpPr>
          <p:nvPr>
            <p:ph type="body" idx="1"/>
          </p:nvPr>
        </p:nvSpPr>
        <p:spPr>
          <a:xfrm>
            <a:off x="838200" y="1541125"/>
            <a:ext cx="10515600" cy="4161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IE" sz="2400">
                <a:solidFill>
                  <a:srgbClr val="000000"/>
                </a:solidFill>
              </a:rPr>
              <a:t>A taxonomy class corresponds to a single or multi-word ‘term’: “</a:t>
            </a:r>
            <a:r>
              <a:rPr lang="en-IE" sz="2400" i="1">
                <a:solidFill>
                  <a:srgbClr val="000000"/>
                </a:solidFill>
              </a:rPr>
              <a:t>graduate degree” “academic degree” “qualification” … </a:t>
            </a:r>
            <a:endParaRPr sz="2400" i="1">
              <a:solidFill>
                <a:srgbClr val="000000"/>
              </a:solidFill>
            </a:endParaRPr>
          </a:p>
          <a:p>
            <a:pPr marL="457200" lvl="0" indent="-381000" algn="l" rtl="0">
              <a:lnSpc>
                <a:spcPct val="115000"/>
              </a:lnSpc>
              <a:spcBef>
                <a:spcPts val="1000"/>
              </a:spcBef>
              <a:spcAft>
                <a:spcPts val="0"/>
              </a:spcAft>
              <a:buClr>
                <a:srgbClr val="000000"/>
              </a:buClr>
              <a:buSzPts val="2400"/>
              <a:buChar char="•"/>
            </a:pPr>
            <a:r>
              <a:rPr lang="en-IE" sz="2400" b="1">
                <a:solidFill>
                  <a:srgbClr val="000000"/>
                </a:solidFill>
              </a:rPr>
              <a:t>term extraction</a:t>
            </a:r>
            <a:endParaRPr sz="2400" b="1">
              <a:solidFill>
                <a:srgbClr val="000000"/>
              </a:solidFill>
            </a:endParaRPr>
          </a:p>
          <a:p>
            <a:pPr marL="0" lvl="0" indent="0" algn="l" rtl="0">
              <a:lnSpc>
                <a:spcPct val="115000"/>
              </a:lnSpc>
              <a:spcBef>
                <a:spcPts val="1000"/>
              </a:spcBef>
              <a:spcAft>
                <a:spcPts val="0"/>
              </a:spcAft>
              <a:buNone/>
            </a:pPr>
            <a:r>
              <a:rPr lang="en-IE" sz="2400">
                <a:solidFill>
                  <a:srgbClr val="000000"/>
                </a:solidFill>
              </a:rPr>
              <a:t>A taxonomic relation corresponds to a pair of terms</a:t>
            </a:r>
            <a:r>
              <a:rPr lang="en-IE" sz="2400" i="1">
                <a:solidFill>
                  <a:srgbClr val="000000"/>
                </a:solidFill>
              </a:rPr>
              <a:t> {c,d} </a:t>
            </a:r>
            <a:r>
              <a:rPr lang="en-IE" sz="2400">
                <a:solidFill>
                  <a:schemeClr val="dk1"/>
                </a:solidFill>
              </a:rPr>
              <a:t>where </a:t>
            </a:r>
            <a:r>
              <a:rPr lang="en-IE" sz="2400" i="1">
                <a:solidFill>
                  <a:schemeClr val="dk1"/>
                </a:solidFill>
              </a:rPr>
              <a:t>c</a:t>
            </a:r>
            <a:r>
              <a:rPr lang="en-IE" sz="2400">
                <a:solidFill>
                  <a:schemeClr val="dk1"/>
                </a:solidFill>
              </a:rPr>
              <a:t> is more specific than </a:t>
            </a:r>
            <a:r>
              <a:rPr lang="en-IE" sz="2400" i="1">
                <a:solidFill>
                  <a:schemeClr val="dk1"/>
                </a:solidFill>
              </a:rPr>
              <a:t>d</a:t>
            </a:r>
            <a:r>
              <a:rPr lang="en-IE" sz="2400">
                <a:solidFill>
                  <a:srgbClr val="000000"/>
                </a:solidFill>
              </a:rPr>
              <a:t>: </a:t>
            </a:r>
            <a:r>
              <a:rPr lang="en-IE" sz="2400" i="1">
                <a:solidFill>
                  <a:schemeClr val="dk1"/>
                </a:solidFill>
              </a:rPr>
              <a:t>{“MSc in AI”, ”graduate degree”} {“academic degree”, ”qualification”} ...</a:t>
            </a:r>
            <a:endParaRPr sz="2400">
              <a:solidFill>
                <a:srgbClr val="000000"/>
              </a:solidFill>
            </a:endParaRPr>
          </a:p>
          <a:p>
            <a:pPr marL="457200" lvl="0" indent="-381000" algn="l" rtl="0">
              <a:lnSpc>
                <a:spcPct val="115000"/>
              </a:lnSpc>
              <a:spcBef>
                <a:spcPts val="1000"/>
              </a:spcBef>
              <a:spcAft>
                <a:spcPts val="0"/>
              </a:spcAft>
              <a:buClr>
                <a:srgbClr val="000000"/>
              </a:buClr>
              <a:buSzPts val="2400"/>
              <a:buChar char="•"/>
            </a:pPr>
            <a:r>
              <a:rPr lang="en-IE" sz="2400" b="1">
                <a:solidFill>
                  <a:srgbClr val="000000"/>
                </a:solidFill>
              </a:rPr>
              <a:t>term pair identification</a:t>
            </a:r>
            <a:endParaRPr sz="2400" b="1">
              <a:solidFill>
                <a:srgbClr val="000000"/>
              </a:solidFill>
            </a:endParaRPr>
          </a:p>
          <a:p>
            <a:pPr marL="0" lvl="0" indent="0" algn="l" rtl="0">
              <a:lnSpc>
                <a:spcPct val="115000"/>
              </a:lnSpc>
              <a:spcBef>
                <a:spcPts val="1000"/>
              </a:spcBef>
              <a:spcAft>
                <a:spcPts val="0"/>
              </a:spcAft>
              <a:buNone/>
            </a:pPr>
            <a:r>
              <a:rPr lang="en-IE" sz="2400">
                <a:solidFill>
                  <a:srgbClr val="000000"/>
                </a:solidFill>
              </a:rPr>
              <a:t>A taxonomy corresponds to an optimal tree constructed from term pairs </a:t>
            </a:r>
            <a:endParaRPr sz="2400">
              <a:solidFill>
                <a:srgbClr val="000000"/>
              </a:solidFill>
            </a:endParaRPr>
          </a:p>
          <a:p>
            <a:pPr marL="457200" lvl="0" indent="-381000" algn="l" rtl="0">
              <a:lnSpc>
                <a:spcPct val="115000"/>
              </a:lnSpc>
              <a:spcBef>
                <a:spcPts val="1000"/>
              </a:spcBef>
              <a:spcAft>
                <a:spcPts val="1000"/>
              </a:spcAft>
              <a:buClr>
                <a:srgbClr val="000000"/>
              </a:buClr>
              <a:buSzPts val="2400"/>
              <a:buChar char="•"/>
            </a:pPr>
            <a:r>
              <a:rPr lang="en-IE" sz="2400">
                <a:solidFill>
                  <a:srgbClr val="000000"/>
                </a:solidFill>
              </a:rPr>
              <a:t>term pair ranking &amp; tree construction</a:t>
            </a:r>
            <a:endParaRPr sz="2400">
              <a:solidFill>
                <a:srgbClr val="000000"/>
              </a:solidFill>
            </a:endParaRPr>
          </a:p>
        </p:txBody>
      </p:sp>
    </p:spTree>
    <p:extLst>
      <p:ext uri="{BB962C8B-B14F-4D97-AF65-F5344CB8AC3E}">
        <p14:creationId xmlns:p14="http://schemas.microsoft.com/office/powerpoint/2010/main" val="227630130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58"/>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75114A"/>
              </a:buClr>
              <a:buSzPts val="4400"/>
              <a:buFont typeface="Calibri"/>
              <a:buNone/>
            </a:pPr>
            <a:r>
              <a:rPr lang="en-IE"/>
              <a:t>Taxonomy</a:t>
            </a:r>
            <a:endParaRPr/>
          </a:p>
        </p:txBody>
      </p:sp>
      <p:sp>
        <p:nvSpPr>
          <p:cNvPr id="922" name="Google Shape;922;p58"/>
          <p:cNvSpPr/>
          <p:nvPr/>
        </p:nvSpPr>
        <p:spPr>
          <a:xfrm>
            <a:off x="4476174" y="1628525"/>
            <a:ext cx="2155800" cy="3246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en-IE" b="1">
                <a:solidFill>
                  <a:schemeClr val="dk1"/>
                </a:solidFill>
              </a:rPr>
              <a:t>ACADEMIC DEGREE</a:t>
            </a:r>
            <a:endParaRPr b="1"/>
          </a:p>
        </p:txBody>
      </p:sp>
      <p:cxnSp>
        <p:nvCxnSpPr>
          <p:cNvPr id="923" name="Google Shape;923;p58"/>
          <p:cNvCxnSpPr>
            <a:stCxn id="924" idx="2"/>
            <a:endCxn id="925" idx="0"/>
          </p:cNvCxnSpPr>
          <p:nvPr/>
        </p:nvCxnSpPr>
        <p:spPr>
          <a:xfrm rot="-5400000" flipH="1">
            <a:off x="6347100" y="1536425"/>
            <a:ext cx="724800" cy="2314500"/>
          </a:xfrm>
          <a:prstGeom prst="bentConnector3">
            <a:avLst>
              <a:gd name="adj1" fmla="val 49991"/>
            </a:avLst>
          </a:prstGeom>
          <a:noFill/>
          <a:ln w="25400" cap="flat" cmpd="sng">
            <a:solidFill>
              <a:srgbClr val="7F7F7F"/>
            </a:solidFill>
            <a:prstDash val="solid"/>
            <a:round/>
            <a:headEnd type="none" w="sm" len="sm"/>
            <a:tailEnd type="none" w="sm" len="sm"/>
          </a:ln>
        </p:spPr>
      </p:cxnSp>
      <p:cxnSp>
        <p:nvCxnSpPr>
          <p:cNvPr id="926" name="Google Shape;926;p58"/>
          <p:cNvCxnSpPr>
            <a:stCxn id="924" idx="2"/>
            <a:endCxn id="927" idx="0"/>
          </p:cNvCxnSpPr>
          <p:nvPr/>
        </p:nvCxnSpPr>
        <p:spPr>
          <a:xfrm rot="5400000">
            <a:off x="3471600" y="971525"/>
            <a:ext cx="720900" cy="3440400"/>
          </a:xfrm>
          <a:prstGeom prst="bentConnector3">
            <a:avLst>
              <a:gd name="adj1" fmla="val 49991"/>
            </a:avLst>
          </a:prstGeom>
          <a:noFill/>
          <a:ln w="25400" cap="flat" cmpd="sng">
            <a:solidFill>
              <a:srgbClr val="7F7F7F"/>
            </a:solidFill>
            <a:prstDash val="solid"/>
            <a:round/>
            <a:headEnd type="none" w="sm" len="sm"/>
            <a:tailEnd type="none" w="sm" len="sm"/>
          </a:ln>
        </p:spPr>
      </p:cxnSp>
      <p:sp>
        <p:nvSpPr>
          <p:cNvPr id="928" name="Google Shape;928;p58"/>
          <p:cNvSpPr/>
          <p:nvPr/>
        </p:nvSpPr>
        <p:spPr>
          <a:xfrm>
            <a:off x="4666679" y="4166887"/>
            <a:ext cx="1776900" cy="3246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b="1">
                <a:solidFill>
                  <a:schemeClr val="dk1"/>
                </a:solidFill>
              </a:rPr>
              <a:t>MASTER</a:t>
            </a:r>
            <a:endParaRPr b="1"/>
          </a:p>
        </p:txBody>
      </p:sp>
      <p:sp>
        <p:nvSpPr>
          <p:cNvPr id="925" name="Google Shape;925;p58"/>
          <p:cNvSpPr/>
          <p:nvPr/>
        </p:nvSpPr>
        <p:spPr>
          <a:xfrm>
            <a:off x="6759725" y="3055938"/>
            <a:ext cx="2214300" cy="3246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b="1">
                <a:solidFill>
                  <a:schemeClr val="dk1"/>
                </a:solidFill>
              </a:rPr>
              <a:t>GRADUATE DEGREE</a:t>
            </a:r>
            <a:endParaRPr b="1"/>
          </a:p>
        </p:txBody>
      </p:sp>
      <p:sp>
        <p:nvSpPr>
          <p:cNvPr id="929" name="Google Shape;929;p58"/>
          <p:cNvSpPr/>
          <p:nvPr/>
        </p:nvSpPr>
        <p:spPr>
          <a:xfrm>
            <a:off x="9765798" y="4166875"/>
            <a:ext cx="1310700" cy="3246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b="1">
                <a:solidFill>
                  <a:schemeClr val="dk1"/>
                </a:solidFill>
              </a:rPr>
              <a:t>PhD</a:t>
            </a:r>
            <a:endParaRPr b="1"/>
          </a:p>
        </p:txBody>
      </p:sp>
      <p:cxnSp>
        <p:nvCxnSpPr>
          <p:cNvPr id="930" name="Google Shape;930;p58"/>
          <p:cNvCxnSpPr>
            <a:stCxn id="931" idx="2"/>
            <a:endCxn id="929" idx="0"/>
          </p:cNvCxnSpPr>
          <p:nvPr/>
        </p:nvCxnSpPr>
        <p:spPr>
          <a:xfrm rot="-5400000" flipH="1">
            <a:off x="8926625" y="2672525"/>
            <a:ext cx="434700" cy="2554200"/>
          </a:xfrm>
          <a:prstGeom prst="bentConnector3">
            <a:avLst>
              <a:gd name="adj1" fmla="val 49989"/>
            </a:avLst>
          </a:prstGeom>
          <a:noFill/>
          <a:ln w="25400" cap="flat" cmpd="sng">
            <a:solidFill>
              <a:srgbClr val="7F7F7F"/>
            </a:solidFill>
            <a:prstDash val="solid"/>
            <a:round/>
            <a:headEnd type="none" w="sm" len="sm"/>
            <a:tailEnd type="none" w="sm" len="sm"/>
          </a:ln>
        </p:spPr>
      </p:cxnSp>
      <p:cxnSp>
        <p:nvCxnSpPr>
          <p:cNvPr id="932" name="Google Shape;932;p58"/>
          <p:cNvCxnSpPr>
            <a:stCxn id="931" idx="2"/>
            <a:endCxn id="928" idx="0"/>
          </p:cNvCxnSpPr>
          <p:nvPr/>
        </p:nvCxnSpPr>
        <p:spPr>
          <a:xfrm rot="5400000">
            <a:off x="6493625" y="2793725"/>
            <a:ext cx="434700" cy="2311800"/>
          </a:xfrm>
          <a:prstGeom prst="bentConnector3">
            <a:avLst>
              <a:gd name="adj1" fmla="val 49990"/>
            </a:avLst>
          </a:prstGeom>
          <a:noFill/>
          <a:ln w="25400" cap="flat" cmpd="sng">
            <a:solidFill>
              <a:srgbClr val="7F7F7F"/>
            </a:solidFill>
            <a:prstDash val="solid"/>
            <a:round/>
            <a:headEnd type="none" w="sm" len="sm"/>
            <a:tailEnd type="none" w="sm" len="sm"/>
          </a:ln>
        </p:spPr>
      </p:cxnSp>
      <p:sp>
        <p:nvSpPr>
          <p:cNvPr id="927" name="Google Shape;927;p58"/>
          <p:cNvSpPr/>
          <p:nvPr/>
        </p:nvSpPr>
        <p:spPr>
          <a:xfrm>
            <a:off x="667824" y="3052050"/>
            <a:ext cx="2888100" cy="3246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b="1">
                <a:solidFill>
                  <a:schemeClr val="dk1"/>
                </a:solidFill>
              </a:rPr>
              <a:t>UNDERGRADUATE DEGREE</a:t>
            </a:r>
            <a:endParaRPr b="1"/>
          </a:p>
        </p:txBody>
      </p:sp>
      <p:sp>
        <p:nvSpPr>
          <p:cNvPr id="933" name="Google Shape;933;p58"/>
          <p:cNvSpPr/>
          <p:nvPr/>
        </p:nvSpPr>
        <p:spPr>
          <a:xfrm>
            <a:off x="1223419" y="4166864"/>
            <a:ext cx="1776900" cy="3246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b="1">
                <a:solidFill>
                  <a:schemeClr val="dk1"/>
                </a:solidFill>
              </a:rPr>
              <a:t>BACHELOR</a:t>
            </a:r>
            <a:endParaRPr b="1"/>
          </a:p>
        </p:txBody>
      </p:sp>
      <p:cxnSp>
        <p:nvCxnSpPr>
          <p:cNvPr id="934" name="Google Shape;934;p58"/>
          <p:cNvCxnSpPr>
            <a:stCxn id="935" idx="2"/>
            <a:endCxn id="933" idx="0"/>
          </p:cNvCxnSpPr>
          <p:nvPr/>
        </p:nvCxnSpPr>
        <p:spPr>
          <a:xfrm rot="-5400000" flipH="1">
            <a:off x="1909225" y="3964475"/>
            <a:ext cx="401100" cy="3900"/>
          </a:xfrm>
          <a:prstGeom prst="bentConnector3">
            <a:avLst>
              <a:gd name="adj1" fmla="val 49986"/>
            </a:avLst>
          </a:prstGeom>
          <a:noFill/>
          <a:ln w="25400" cap="flat" cmpd="sng">
            <a:solidFill>
              <a:srgbClr val="7F7F7F"/>
            </a:solidFill>
            <a:prstDash val="solid"/>
            <a:round/>
            <a:headEnd type="none" w="sm" len="sm"/>
            <a:tailEnd type="none" w="sm" len="sm"/>
          </a:ln>
        </p:spPr>
      </p:cxnSp>
      <p:sp>
        <p:nvSpPr>
          <p:cNvPr id="924" name="Google Shape;924;p58"/>
          <p:cNvSpPr/>
          <p:nvPr/>
        </p:nvSpPr>
        <p:spPr>
          <a:xfrm>
            <a:off x="5105400" y="2125475"/>
            <a:ext cx="893700" cy="205800"/>
          </a:xfrm>
          <a:prstGeom prst="roundRect">
            <a:avLst>
              <a:gd name="adj" fmla="val 16667"/>
            </a:avLst>
          </a:prstGeom>
          <a:solidFill>
            <a:srgbClr val="999999"/>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b="1">
                <a:solidFill>
                  <a:schemeClr val="dk1"/>
                </a:solidFill>
              </a:rPr>
              <a:t>ISA</a:t>
            </a:r>
            <a:endParaRPr b="1">
              <a:solidFill>
                <a:schemeClr val="dk1"/>
              </a:solidFill>
            </a:endParaRPr>
          </a:p>
        </p:txBody>
      </p:sp>
      <p:cxnSp>
        <p:nvCxnSpPr>
          <p:cNvPr id="936" name="Google Shape;936;p58"/>
          <p:cNvCxnSpPr>
            <a:stCxn id="922" idx="2"/>
            <a:endCxn id="924" idx="0"/>
          </p:cNvCxnSpPr>
          <p:nvPr/>
        </p:nvCxnSpPr>
        <p:spPr>
          <a:xfrm rot="5400000">
            <a:off x="5467074" y="2038325"/>
            <a:ext cx="172200" cy="1800"/>
          </a:xfrm>
          <a:prstGeom prst="bentConnector3">
            <a:avLst>
              <a:gd name="adj1" fmla="val 50044"/>
            </a:avLst>
          </a:prstGeom>
          <a:noFill/>
          <a:ln w="25400" cap="flat" cmpd="sng">
            <a:solidFill>
              <a:srgbClr val="7F7F7F"/>
            </a:solidFill>
            <a:prstDash val="solid"/>
            <a:round/>
            <a:headEnd type="none" w="sm" len="sm"/>
            <a:tailEnd type="none" w="sm" len="sm"/>
          </a:ln>
        </p:spPr>
      </p:cxnSp>
      <p:sp>
        <p:nvSpPr>
          <p:cNvPr id="935" name="Google Shape;935;p58"/>
          <p:cNvSpPr/>
          <p:nvPr/>
        </p:nvSpPr>
        <p:spPr>
          <a:xfrm>
            <a:off x="1621375" y="3560075"/>
            <a:ext cx="972900" cy="205800"/>
          </a:xfrm>
          <a:prstGeom prst="roundRect">
            <a:avLst>
              <a:gd name="adj" fmla="val 16667"/>
            </a:avLst>
          </a:prstGeom>
          <a:solidFill>
            <a:srgbClr val="999999"/>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b="1">
                <a:solidFill>
                  <a:schemeClr val="dk1"/>
                </a:solidFill>
              </a:rPr>
              <a:t>ISA</a:t>
            </a:r>
            <a:endParaRPr b="1">
              <a:solidFill>
                <a:schemeClr val="dk1"/>
              </a:solidFill>
            </a:endParaRPr>
          </a:p>
        </p:txBody>
      </p:sp>
      <p:cxnSp>
        <p:nvCxnSpPr>
          <p:cNvPr id="937" name="Google Shape;937;p58"/>
          <p:cNvCxnSpPr>
            <a:stCxn id="927" idx="2"/>
            <a:endCxn id="935" idx="0"/>
          </p:cNvCxnSpPr>
          <p:nvPr/>
        </p:nvCxnSpPr>
        <p:spPr>
          <a:xfrm rot="5400000">
            <a:off x="2018274" y="3466350"/>
            <a:ext cx="183300" cy="3900"/>
          </a:xfrm>
          <a:prstGeom prst="bentConnector3">
            <a:avLst>
              <a:gd name="adj1" fmla="val 50034"/>
            </a:avLst>
          </a:prstGeom>
          <a:noFill/>
          <a:ln w="25400" cap="flat" cmpd="sng">
            <a:solidFill>
              <a:srgbClr val="7F7F7F"/>
            </a:solidFill>
            <a:prstDash val="solid"/>
            <a:round/>
            <a:headEnd type="none" w="sm" len="sm"/>
            <a:tailEnd type="none" w="sm" len="sm"/>
          </a:ln>
        </p:spPr>
      </p:cxnSp>
      <p:cxnSp>
        <p:nvCxnSpPr>
          <p:cNvPr id="938" name="Google Shape;938;p58"/>
          <p:cNvCxnSpPr>
            <a:stCxn id="925" idx="2"/>
            <a:endCxn id="931" idx="0"/>
          </p:cNvCxnSpPr>
          <p:nvPr/>
        </p:nvCxnSpPr>
        <p:spPr>
          <a:xfrm rot="-5400000" flipH="1">
            <a:off x="7777475" y="3469938"/>
            <a:ext cx="179400" cy="600"/>
          </a:xfrm>
          <a:prstGeom prst="bentConnector3">
            <a:avLst>
              <a:gd name="adj1" fmla="val 50038"/>
            </a:avLst>
          </a:prstGeom>
          <a:noFill/>
          <a:ln w="25400" cap="flat" cmpd="sng">
            <a:solidFill>
              <a:srgbClr val="7F7F7F"/>
            </a:solidFill>
            <a:prstDash val="solid"/>
            <a:round/>
            <a:headEnd type="none" w="sm" len="sm"/>
            <a:tailEnd type="none" w="sm" len="sm"/>
          </a:ln>
        </p:spPr>
      </p:cxnSp>
      <p:sp>
        <p:nvSpPr>
          <p:cNvPr id="939" name="Google Shape;939;p58"/>
          <p:cNvSpPr/>
          <p:nvPr/>
        </p:nvSpPr>
        <p:spPr>
          <a:xfrm>
            <a:off x="4666966" y="601050"/>
            <a:ext cx="1776900" cy="3246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b="1">
                <a:solidFill>
                  <a:schemeClr val="dk1"/>
                </a:solidFill>
              </a:rPr>
              <a:t>QUALIFICATION</a:t>
            </a:r>
            <a:endParaRPr b="1"/>
          </a:p>
        </p:txBody>
      </p:sp>
      <p:cxnSp>
        <p:nvCxnSpPr>
          <p:cNvPr id="940" name="Google Shape;940;p58"/>
          <p:cNvCxnSpPr>
            <a:stCxn id="941" idx="2"/>
            <a:endCxn id="922" idx="0"/>
          </p:cNvCxnSpPr>
          <p:nvPr/>
        </p:nvCxnSpPr>
        <p:spPr>
          <a:xfrm rot="-5400000" flipH="1">
            <a:off x="5407550" y="1482275"/>
            <a:ext cx="291300" cy="1500"/>
          </a:xfrm>
          <a:prstGeom prst="bentConnector3">
            <a:avLst>
              <a:gd name="adj1" fmla="val 49974"/>
            </a:avLst>
          </a:prstGeom>
          <a:noFill/>
          <a:ln w="25400" cap="flat" cmpd="sng">
            <a:solidFill>
              <a:srgbClr val="7F7F7F"/>
            </a:solidFill>
            <a:prstDash val="solid"/>
            <a:round/>
            <a:headEnd type="none" w="sm" len="sm"/>
            <a:tailEnd type="none" w="sm" len="sm"/>
          </a:ln>
        </p:spPr>
      </p:cxnSp>
      <p:sp>
        <p:nvSpPr>
          <p:cNvPr id="941" name="Google Shape;941;p58"/>
          <p:cNvSpPr/>
          <p:nvPr/>
        </p:nvSpPr>
        <p:spPr>
          <a:xfrm>
            <a:off x="5105600" y="1131575"/>
            <a:ext cx="893700" cy="205800"/>
          </a:xfrm>
          <a:prstGeom prst="roundRect">
            <a:avLst>
              <a:gd name="adj" fmla="val 16667"/>
            </a:avLst>
          </a:prstGeom>
          <a:solidFill>
            <a:srgbClr val="999999"/>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b="1">
                <a:solidFill>
                  <a:schemeClr val="dk1"/>
                </a:solidFill>
              </a:rPr>
              <a:t>ISA</a:t>
            </a:r>
            <a:endParaRPr b="1">
              <a:solidFill>
                <a:schemeClr val="dk1"/>
              </a:solidFill>
            </a:endParaRPr>
          </a:p>
        </p:txBody>
      </p:sp>
      <p:cxnSp>
        <p:nvCxnSpPr>
          <p:cNvPr id="942" name="Google Shape;942;p58"/>
          <p:cNvCxnSpPr>
            <a:stCxn id="939" idx="2"/>
            <a:endCxn id="941" idx="0"/>
          </p:cNvCxnSpPr>
          <p:nvPr/>
        </p:nvCxnSpPr>
        <p:spPr>
          <a:xfrm rot="5400000">
            <a:off x="5451016" y="1027050"/>
            <a:ext cx="205800" cy="3000"/>
          </a:xfrm>
          <a:prstGeom prst="bentConnector3">
            <a:avLst>
              <a:gd name="adj1" fmla="val 50030"/>
            </a:avLst>
          </a:prstGeom>
          <a:noFill/>
          <a:ln w="25400" cap="flat" cmpd="sng">
            <a:solidFill>
              <a:srgbClr val="7F7F7F"/>
            </a:solidFill>
            <a:prstDash val="solid"/>
            <a:round/>
            <a:headEnd type="none" w="sm" len="sm"/>
            <a:tailEnd type="none" w="sm" len="sm"/>
          </a:ln>
        </p:spPr>
      </p:cxnSp>
      <p:sp>
        <p:nvSpPr>
          <p:cNvPr id="943" name="Google Shape;943;p58"/>
          <p:cNvSpPr/>
          <p:nvPr/>
        </p:nvSpPr>
        <p:spPr>
          <a:xfrm>
            <a:off x="747325" y="5363050"/>
            <a:ext cx="2721000" cy="3246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b="1">
                <a:solidFill>
                  <a:schemeClr val="dk1"/>
                </a:solidFill>
              </a:rPr>
              <a:t>BSc in COMPUTER SCIENCE</a:t>
            </a:r>
            <a:endParaRPr b="1"/>
          </a:p>
        </p:txBody>
      </p:sp>
      <p:cxnSp>
        <p:nvCxnSpPr>
          <p:cNvPr id="944" name="Google Shape;944;p58"/>
          <p:cNvCxnSpPr>
            <a:stCxn id="945" idx="2"/>
            <a:endCxn id="943" idx="0"/>
          </p:cNvCxnSpPr>
          <p:nvPr/>
        </p:nvCxnSpPr>
        <p:spPr>
          <a:xfrm rot="-5400000" flipH="1">
            <a:off x="1903075" y="5157700"/>
            <a:ext cx="410100" cy="600"/>
          </a:xfrm>
          <a:prstGeom prst="bentConnector3">
            <a:avLst>
              <a:gd name="adj1" fmla="val 50000"/>
            </a:avLst>
          </a:prstGeom>
          <a:noFill/>
          <a:ln w="25400" cap="flat" cmpd="sng">
            <a:solidFill>
              <a:srgbClr val="7F7F7F"/>
            </a:solidFill>
            <a:prstDash val="solid"/>
            <a:round/>
            <a:headEnd type="none" w="sm" len="sm"/>
            <a:tailEnd type="none" w="sm" len="sm"/>
          </a:ln>
        </p:spPr>
      </p:cxnSp>
      <p:sp>
        <p:nvSpPr>
          <p:cNvPr id="945" name="Google Shape;945;p58"/>
          <p:cNvSpPr/>
          <p:nvPr/>
        </p:nvSpPr>
        <p:spPr>
          <a:xfrm>
            <a:off x="1621375" y="4747150"/>
            <a:ext cx="972900" cy="205800"/>
          </a:xfrm>
          <a:prstGeom prst="roundRect">
            <a:avLst>
              <a:gd name="adj" fmla="val 16667"/>
            </a:avLst>
          </a:prstGeom>
          <a:solidFill>
            <a:srgbClr val="999999"/>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b="1">
                <a:solidFill>
                  <a:schemeClr val="dk1"/>
                </a:solidFill>
              </a:rPr>
              <a:t>ISA</a:t>
            </a:r>
            <a:endParaRPr b="1">
              <a:solidFill>
                <a:schemeClr val="dk1"/>
              </a:solidFill>
            </a:endParaRPr>
          </a:p>
        </p:txBody>
      </p:sp>
      <p:cxnSp>
        <p:nvCxnSpPr>
          <p:cNvPr id="946" name="Google Shape;946;p58"/>
          <p:cNvCxnSpPr>
            <a:stCxn id="933" idx="2"/>
            <a:endCxn id="945" idx="0"/>
          </p:cNvCxnSpPr>
          <p:nvPr/>
        </p:nvCxnSpPr>
        <p:spPr>
          <a:xfrm rot="5400000">
            <a:off x="1982119" y="4617314"/>
            <a:ext cx="255600" cy="3900"/>
          </a:xfrm>
          <a:prstGeom prst="bentConnector3">
            <a:avLst>
              <a:gd name="adj1" fmla="val 50017"/>
            </a:avLst>
          </a:prstGeom>
          <a:noFill/>
          <a:ln w="25400" cap="flat" cmpd="sng">
            <a:solidFill>
              <a:srgbClr val="7F7F7F"/>
            </a:solidFill>
            <a:prstDash val="solid"/>
            <a:round/>
            <a:headEnd type="none" w="sm" len="sm"/>
            <a:tailEnd type="none" w="sm" len="sm"/>
          </a:ln>
        </p:spPr>
      </p:cxnSp>
      <p:sp>
        <p:nvSpPr>
          <p:cNvPr id="947" name="Google Shape;947;p58"/>
          <p:cNvSpPr/>
          <p:nvPr/>
        </p:nvSpPr>
        <p:spPr>
          <a:xfrm>
            <a:off x="9011000" y="5363050"/>
            <a:ext cx="2820300" cy="3246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b="1">
                <a:solidFill>
                  <a:schemeClr val="dk1"/>
                </a:solidFill>
              </a:rPr>
              <a:t>PhD in COMPUTER SCIENCE</a:t>
            </a:r>
            <a:endParaRPr b="1"/>
          </a:p>
        </p:txBody>
      </p:sp>
      <p:cxnSp>
        <p:nvCxnSpPr>
          <p:cNvPr id="948" name="Google Shape;948;p58"/>
          <p:cNvCxnSpPr>
            <a:stCxn id="949" idx="2"/>
            <a:endCxn id="947" idx="0"/>
          </p:cNvCxnSpPr>
          <p:nvPr/>
        </p:nvCxnSpPr>
        <p:spPr>
          <a:xfrm rot="-5400000" flipH="1">
            <a:off x="10216400" y="5157700"/>
            <a:ext cx="410100" cy="600"/>
          </a:xfrm>
          <a:prstGeom prst="bentConnector3">
            <a:avLst>
              <a:gd name="adj1" fmla="val 50000"/>
            </a:avLst>
          </a:prstGeom>
          <a:noFill/>
          <a:ln w="25400" cap="flat" cmpd="sng">
            <a:solidFill>
              <a:srgbClr val="7F7F7F"/>
            </a:solidFill>
            <a:prstDash val="solid"/>
            <a:round/>
            <a:headEnd type="none" w="sm" len="sm"/>
            <a:tailEnd type="none" w="sm" len="sm"/>
          </a:ln>
        </p:spPr>
      </p:cxnSp>
      <p:sp>
        <p:nvSpPr>
          <p:cNvPr id="949" name="Google Shape;949;p58"/>
          <p:cNvSpPr/>
          <p:nvPr/>
        </p:nvSpPr>
        <p:spPr>
          <a:xfrm>
            <a:off x="9915950" y="4747150"/>
            <a:ext cx="1010400" cy="205800"/>
          </a:xfrm>
          <a:prstGeom prst="roundRect">
            <a:avLst>
              <a:gd name="adj" fmla="val 16667"/>
            </a:avLst>
          </a:prstGeom>
          <a:solidFill>
            <a:srgbClr val="999999"/>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b="1">
                <a:solidFill>
                  <a:schemeClr val="dk1"/>
                </a:solidFill>
              </a:rPr>
              <a:t>ISA</a:t>
            </a:r>
            <a:endParaRPr b="1">
              <a:solidFill>
                <a:schemeClr val="dk1"/>
              </a:solidFill>
            </a:endParaRPr>
          </a:p>
        </p:txBody>
      </p:sp>
      <p:cxnSp>
        <p:nvCxnSpPr>
          <p:cNvPr id="950" name="Google Shape;950;p58"/>
          <p:cNvCxnSpPr>
            <a:stCxn id="929" idx="2"/>
            <a:endCxn id="949" idx="0"/>
          </p:cNvCxnSpPr>
          <p:nvPr/>
        </p:nvCxnSpPr>
        <p:spPr>
          <a:xfrm rot="-5400000" flipH="1">
            <a:off x="10293648" y="4618975"/>
            <a:ext cx="255600" cy="600"/>
          </a:xfrm>
          <a:prstGeom prst="bentConnector3">
            <a:avLst>
              <a:gd name="adj1" fmla="val 50015"/>
            </a:avLst>
          </a:prstGeom>
          <a:noFill/>
          <a:ln w="25400" cap="flat" cmpd="sng">
            <a:solidFill>
              <a:srgbClr val="7F7F7F"/>
            </a:solidFill>
            <a:prstDash val="solid"/>
            <a:round/>
            <a:headEnd type="none" w="sm" len="sm"/>
            <a:tailEnd type="none" w="sm" len="sm"/>
          </a:ln>
        </p:spPr>
      </p:cxnSp>
      <p:sp>
        <p:nvSpPr>
          <p:cNvPr id="951" name="Google Shape;951;p58"/>
          <p:cNvSpPr/>
          <p:nvPr/>
        </p:nvSpPr>
        <p:spPr>
          <a:xfrm>
            <a:off x="3868179" y="5363062"/>
            <a:ext cx="1776900" cy="3246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b="1">
                <a:solidFill>
                  <a:schemeClr val="dk1"/>
                </a:solidFill>
              </a:rPr>
              <a:t>MSc in AI</a:t>
            </a:r>
            <a:endParaRPr b="1"/>
          </a:p>
        </p:txBody>
      </p:sp>
      <p:sp>
        <p:nvSpPr>
          <p:cNvPr id="952" name="Google Shape;952;p58"/>
          <p:cNvSpPr/>
          <p:nvPr/>
        </p:nvSpPr>
        <p:spPr>
          <a:xfrm>
            <a:off x="5807963" y="5363050"/>
            <a:ext cx="2531400" cy="3246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b="1">
                <a:solidFill>
                  <a:schemeClr val="dk1"/>
                </a:solidFill>
              </a:rPr>
              <a:t>MSc in DATA ANALYTICS</a:t>
            </a:r>
            <a:endParaRPr b="1"/>
          </a:p>
        </p:txBody>
      </p:sp>
      <p:cxnSp>
        <p:nvCxnSpPr>
          <p:cNvPr id="953" name="Google Shape;953;p58"/>
          <p:cNvCxnSpPr>
            <a:stCxn id="954" idx="2"/>
            <a:endCxn id="952" idx="0"/>
          </p:cNvCxnSpPr>
          <p:nvPr/>
        </p:nvCxnSpPr>
        <p:spPr>
          <a:xfrm rot="-5400000" flipH="1">
            <a:off x="6101125" y="4390444"/>
            <a:ext cx="426900" cy="1518300"/>
          </a:xfrm>
          <a:prstGeom prst="bentConnector3">
            <a:avLst>
              <a:gd name="adj1" fmla="val 50001"/>
            </a:avLst>
          </a:prstGeom>
          <a:noFill/>
          <a:ln w="25400" cap="flat" cmpd="sng">
            <a:solidFill>
              <a:srgbClr val="7F7F7F"/>
            </a:solidFill>
            <a:prstDash val="solid"/>
            <a:round/>
            <a:headEnd type="none" w="sm" len="sm"/>
            <a:tailEnd type="none" w="sm" len="sm"/>
          </a:ln>
        </p:spPr>
      </p:cxnSp>
      <p:cxnSp>
        <p:nvCxnSpPr>
          <p:cNvPr id="955" name="Google Shape;955;p58"/>
          <p:cNvCxnSpPr>
            <a:stCxn id="954" idx="2"/>
            <a:endCxn id="951" idx="0"/>
          </p:cNvCxnSpPr>
          <p:nvPr/>
        </p:nvCxnSpPr>
        <p:spPr>
          <a:xfrm rot="5400000">
            <a:off x="4942525" y="4750144"/>
            <a:ext cx="426900" cy="798900"/>
          </a:xfrm>
          <a:prstGeom prst="bentConnector3">
            <a:avLst>
              <a:gd name="adj1" fmla="val 50002"/>
            </a:avLst>
          </a:prstGeom>
          <a:noFill/>
          <a:ln w="25400" cap="flat" cmpd="sng">
            <a:solidFill>
              <a:srgbClr val="7F7F7F"/>
            </a:solidFill>
            <a:prstDash val="solid"/>
            <a:round/>
            <a:headEnd type="none" w="sm" len="sm"/>
            <a:tailEnd type="none" w="sm" len="sm"/>
          </a:ln>
        </p:spPr>
      </p:cxnSp>
      <p:sp>
        <p:nvSpPr>
          <p:cNvPr id="954" name="Google Shape;954;p58"/>
          <p:cNvSpPr/>
          <p:nvPr/>
        </p:nvSpPr>
        <p:spPr>
          <a:xfrm>
            <a:off x="5050225" y="4763944"/>
            <a:ext cx="1010400" cy="172200"/>
          </a:xfrm>
          <a:prstGeom prst="roundRect">
            <a:avLst>
              <a:gd name="adj" fmla="val 16667"/>
            </a:avLst>
          </a:prstGeom>
          <a:solidFill>
            <a:srgbClr val="999999"/>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b="1">
                <a:solidFill>
                  <a:schemeClr val="dk1"/>
                </a:solidFill>
              </a:rPr>
              <a:t>ISA</a:t>
            </a:r>
            <a:endParaRPr b="1">
              <a:solidFill>
                <a:schemeClr val="dk1"/>
              </a:solidFill>
            </a:endParaRPr>
          </a:p>
        </p:txBody>
      </p:sp>
      <p:cxnSp>
        <p:nvCxnSpPr>
          <p:cNvPr id="956" name="Google Shape;956;p58"/>
          <p:cNvCxnSpPr>
            <a:stCxn id="928" idx="2"/>
            <a:endCxn id="954" idx="0"/>
          </p:cNvCxnSpPr>
          <p:nvPr/>
        </p:nvCxnSpPr>
        <p:spPr>
          <a:xfrm rot="-5400000" flipH="1">
            <a:off x="5419229" y="4627387"/>
            <a:ext cx="272400" cy="600"/>
          </a:xfrm>
          <a:prstGeom prst="bentConnector3">
            <a:avLst>
              <a:gd name="adj1" fmla="val 50010"/>
            </a:avLst>
          </a:prstGeom>
          <a:noFill/>
          <a:ln w="25400" cap="flat" cmpd="sng">
            <a:solidFill>
              <a:srgbClr val="7F7F7F"/>
            </a:solidFill>
            <a:prstDash val="solid"/>
            <a:round/>
            <a:headEnd type="none" w="sm" len="sm"/>
            <a:tailEnd type="none" w="sm" len="sm"/>
          </a:ln>
        </p:spPr>
      </p:cxnSp>
      <p:sp>
        <p:nvSpPr>
          <p:cNvPr id="931" name="Google Shape;931;p58"/>
          <p:cNvSpPr/>
          <p:nvPr/>
        </p:nvSpPr>
        <p:spPr>
          <a:xfrm>
            <a:off x="7420025" y="3560075"/>
            <a:ext cx="893700" cy="172200"/>
          </a:xfrm>
          <a:prstGeom prst="roundRect">
            <a:avLst>
              <a:gd name="adj" fmla="val 16667"/>
            </a:avLst>
          </a:prstGeom>
          <a:solidFill>
            <a:srgbClr val="999999"/>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b="1">
                <a:solidFill>
                  <a:schemeClr val="dk1"/>
                </a:solidFill>
              </a:rPr>
              <a:t>ISA</a:t>
            </a:r>
            <a:endParaRPr b="1">
              <a:solidFill>
                <a:schemeClr val="dk1"/>
              </a:solidFill>
            </a:endParaRPr>
          </a:p>
        </p:txBody>
      </p:sp>
    </p:spTree>
    <p:extLst>
      <p:ext uri="{BB962C8B-B14F-4D97-AF65-F5344CB8AC3E}">
        <p14:creationId xmlns:p14="http://schemas.microsoft.com/office/powerpoint/2010/main" val="2623310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Google Shape;961;p5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Taxonomy Elements</a:t>
            </a:r>
            <a:endParaRPr/>
          </a:p>
        </p:txBody>
      </p:sp>
      <p:sp>
        <p:nvSpPr>
          <p:cNvPr id="962" name="Google Shape;962;p59"/>
          <p:cNvSpPr txBox="1">
            <a:spLocks noGrp="1"/>
          </p:cNvSpPr>
          <p:nvPr>
            <p:ph type="body" idx="1"/>
          </p:nvPr>
        </p:nvSpPr>
        <p:spPr>
          <a:xfrm>
            <a:off x="1051850" y="1154250"/>
            <a:ext cx="4745700" cy="4701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IE" b="1"/>
              <a:t>Terms</a:t>
            </a:r>
            <a:endParaRPr b="1"/>
          </a:p>
          <a:p>
            <a:pPr marL="0" marR="0" lvl="0" indent="0" algn="l" rtl="0">
              <a:lnSpc>
                <a:spcPct val="100000"/>
              </a:lnSpc>
              <a:spcBef>
                <a:spcPts val="1000"/>
              </a:spcBef>
              <a:spcAft>
                <a:spcPts val="0"/>
              </a:spcAft>
              <a:buClr>
                <a:schemeClr val="dk1"/>
              </a:buClr>
              <a:buSzPts val="1100"/>
              <a:buFont typeface="Arial"/>
              <a:buNone/>
            </a:pPr>
            <a:r>
              <a:rPr lang="en-IE" sz="2400" i="1"/>
              <a:t>qualification</a:t>
            </a:r>
            <a:endParaRPr sz="2400" i="1"/>
          </a:p>
          <a:p>
            <a:pPr marL="0" marR="0" lvl="0" indent="0" algn="l" rtl="0">
              <a:lnSpc>
                <a:spcPct val="100000"/>
              </a:lnSpc>
              <a:spcBef>
                <a:spcPts val="0"/>
              </a:spcBef>
              <a:spcAft>
                <a:spcPts val="0"/>
              </a:spcAft>
              <a:buClr>
                <a:schemeClr val="dk1"/>
              </a:buClr>
              <a:buSzPts val="1100"/>
              <a:buFont typeface="Arial"/>
              <a:buNone/>
            </a:pPr>
            <a:r>
              <a:rPr lang="en-IE" sz="2400" i="1"/>
              <a:t>academic degree</a:t>
            </a:r>
            <a:endParaRPr sz="2400" i="1"/>
          </a:p>
          <a:p>
            <a:pPr marL="0" marR="0" lvl="0" indent="0" algn="l" rtl="0">
              <a:lnSpc>
                <a:spcPct val="100000"/>
              </a:lnSpc>
              <a:spcBef>
                <a:spcPts val="0"/>
              </a:spcBef>
              <a:spcAft>
                <a:spcPts val="0"/>
              </a:spcAft>
              <a:buClr>
                <a:schemeClr val="dk1"/>
              </a:buClr>
              <a:buSzPts val="1100"/>
              <a:buFont typeface="Arial"/>
              <a:buNone/>
            </a:pPr>
            <a:r>
              <a:rPr lang="en-IE" sz="2400" i="1"/>
              <a:t>undergraduate degree</a:t>
            </a:r>
            <a:endParaRPr sz="2400" i="1"/>
          </a:p>
          <a:p>
            <a:pPr marL="0" marR="0" lvl="0" indent="0" algn="l" rtl="0">
              <a:lnSpc>
                <a:spcPct val="100000"/>
              </a:lnSpc>
              <a:spcBef>
                <a:spcPts val="0"/>
              </a:spcBef>
              <a:spcAft>
                <a:spcPts val="0"/>
              </a:spcAft>
              <a:buClr>
                <a:schemeClr val="dk1"/>
              </a:buClr>
              <a:buSzPts val="1100"/>
              <a:buFont typeface="Arial"/>
              <a:buNone/>
            </a:pPr>
            <a:r>
              <a:rPr lang="en-IE" sz="2400" i="1"/>
              <a:t>graduate degree</a:t>
            </a:r>
            <a:endParaRPr sz="2400" i="1"/>
          </a:p>
          <a:p>
            <a:pPr marL="0" marR="0" lvl="0" indent="0" algn="l" rtl="0">
              <a:lnSpc>
                <a:spcPct val="100000"/>
              </a:lnSpc>
              <a:spcBef>
                <a:spcPts val="0"/>
              </a:spcBef>
              <a:spcAft>
                <a:spcPts val="0"/>
              </a:spcAft>
              <a:buClr>
                <a:schemeClr val="dk1"/>
              </a:buClr>
              <a:buSzPts val="1100"/>
              <a:buFont typeface="Arial"/>
              <a:buNone/>
            </a:pPr>
            <a:r>
              <a:rPr lang="en-IE" sz="2400" i="1"/>
              <a:t>bachelor</a:t>
            </a:r>
            <a:endParaRPr sz="2400" i="1"/>
          </a:p>
          <a:p>
            <a:pPr marL="0" marR="0" lvl="0" indent="0" algn="l" rtl="0">
              <a:lnSpc>
                <a:spcPct val="100000"/>
              </a:lnSpc>
              <a:spcBef>
                <a:spcPts val="0"/>
              </a:spcBef>
              <a:spcAft>
                <a:spcPts val="0"/>
              </a:spcAft>
              <a:buClr>
                <a:schemeClr val="dk1"/>
              </a:buClr>
              <a:buSzPts val="1100"/>
              <a:buFont typeface="Arial"/>
              <a:buNone/>
            </a:pPr>
            <a:r>
              <a:rPr lang="en-IE" sz="2400" i="1"/>
              <a:t>master</a:t>
            </a:r>
            <a:endParaRPr sz="2400" i="1"/>
          </a:p>
          <a:p>
            <a:pPr marL="0" marR="0" lvl="0" indent="0" algn="l" rtl="0">
              <a:lnSpc>
                <a:spcPct val="100000"/>
              </a:lnSpc>
              <a:spcBef>
                <a:spcPts val="0"/>
              </a:spcBef>
              <a:spcAft>
                <a:spcPts val="0"/>
              </a:spcAft>
              <a:buClr>
                <a:schemeClr val="dk1"/>
              </a:buClr>
              <a:buSzPts val="1100"/>
              <a:buFont typeface="Arial"/>
              <a:buNone/>
            </a:pPr>
            <a:r>
              <a:rPr lang="en-IE" sz="2400" i="1"/>
              <a:t>PhD</a:t>
            </a:r>
            <a:endParaRPr sz="2400" i="1"/>
          </a:p>
          <a:p>
            <a:pPr marL="0" marR="0" lvl="0" indent="0" algn="l" rtl="0">
              <a:lnSpc>
                <a:spcPct val="100000"/>
              </a:lnSpc>
              <a:spcBef>
                <a:spcPts val="0"/>
              </a:spcBef>
              <a:spcAft>
                <a:spcPts val="0"/>
              </a:spcAft>
              <a:buClr>
                <a:schemeClr val="dk1"/>
              </a:buClr>
              <a:buSzPts val="1100"/>
              <a:buFont typeface="Arial"/>
              <a:buNone/>
            </a:pPr>
            <a:r>
              <a:rPr lang="en-IE" sz="2400" i="1"/>
              <a:t>BSc in Computer Science</a:t>
            </a:r>
            <a:endParaRPr sz="2400" i="1"/>
          </a:p>
          <a:p>
            <a:pPr marL="0" marR="0" lvl="0" indent="0" algn="l" rtl="0">
              <a:lnSpc>
                <a:spcPct val="100000"/>
              </a:lnSpc>
              <a:spcBef>
                <a:spcPts val="0"/>
              </a:spcBef>
              <a:spcAft>
                <a:spcPts val="0"/>
              </a:spcAft>
              <a:buClr>
                <a:schemeClr val="dk1"/>
              </a:buClr>
              <a:buSzPts val="1100"/>
              <a:buFont typeface="Arial"/>
              <a:buNone/>
            </a:pPr>
            <a:r>
              <a:rPr lang="en-IE" sz="2400" i="1"/>
              <a:t>MSc in AI</a:t>
            </a:r>
            <a:endParaRPr sz="2400" i="1"/>
          </a:p>
          <a:p>
            <a:pPr marL="0" marR="0" lvl="0" indent="0" algn="l" rtl="0">
              <a:lnSpc>
                <a:spcPct val="100000"/>
              </a:lnSpc>
              <a:spcBef>
                <a:spcPts val="0"/>
              </a:spcBef>
              <a:spcAft>
                <a:spcPts val="0"/>
              </a:spcAft>
              <a:buClr>
                <a:schemeClr val="dk1"/>
              </a:buClr>
              <a:buSzPts val="1100"/>
              <a:buFont typeface="Arial"/>
              <a:buNone/>
            </a:pPr>
            <a:r>
              <a:rPr lang="en-IE" sz="2400" i="1"/>
              <a:t>MSc in Data Analytics</a:t>
            </a:r>
            <a:endParaRPr sz="2400" i="1"/>
          </a:p>
          <a:p>
            <a:pPr marL="0" marR="0" lvl="1" indent="0" algn="l" rtl="0">
              <a:lnSpc>
                <a:spcPct val="100000"/>
              </a:lnSpc>
              <a:spcBef>
                <a:spcPts val="0"/>
              </a:spcBef>
              <a:spcAft>
                <a:spcPts val="0"/>
              </a:spcAft>
              <a:buClr>
                <a:srgbClr val="3F3F3F"/>
              </a:buClr>
              <a:buSzPts val="2400"/>
              <a:buFont typeface="Arial"/>
              <a:buNone/>
            </a:pPr>
            <a:r>
              <a:rPr lang="en-IE" i="1"/>
              <a:t>PhD in Computer Science</a:t>
            </a:r>
            <a:endParaRPr i="1"/>
          </a:p>
        </p:txBody>
      </p:sp>
      <p:sp>
        <p:nvSpPr>
          <p:cNvPr id="963" name="Google Shape;963;p59"/>
          <p:cNvSpPr txBox="1">
            <a:spLocks noGrp="1"/>
          </p:cNvSpPr>
          <p:nvPr>
            <p:ph type="body" idx="1"/>
          </p:nvPr>
        </p:nvSpPr>
        <p:spPr>
          <a:xfrm>
            <a:off x="6044650" y="1154250"/>
            <a:ext cx="5488200" cy="4701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IE" b="1"/>
              <a:t>Term Pairs</a:t>
            </a:r>
            <a:endParaRPr b="1"/>
          </a:p>
          <a:p>
            <a:pPr marL="0" marR="0" lvl="0" indent="0" algn="l" rtl="0">
              <a:lnSpc>
                <a:spcPct val="100000"/>
              </a:lnSpc>
              <a:spcBef>
                <a:spcPts val="1000"/>
              </a:spcBef>
              <a:spcAft>
                <a:spcPts val="0"/>
              </a:spcAft>
              <a:buClr>
                <a:schemeClr val="dk1"/>
              </a:buClr>
              <a:buSzPts val="1100"/>
              <a:buFont typeface="Arial"/>
              <a:buNone/>
            </a:pPr>
            <a:r>
              <a:rPr lang="en-IE" sz="2400" i="1"/>
              <a:t>{academic degree, qualification}</a:t>
            </a:r>
            <a:endParaRPr sz="2400" i="1"/>
          </a:p>
          <a:p>
            <a:pPr marL="0" lvl="0" indent="0" algn="l" rtl="0">
              <a:lnSpc>
                <a:spcPct val="100000"/>
              </a:lnSpc>
              <a:spcBef>
                <a:spcPts val="0"/>
              </a:spcBef>
              <a:spcAft>
                <a:spcPts val="0"/>
              </a:spcAft>
              <a:buClr>
                <a:schemeClr val="dk1"/>
              </a:buClr>
              <a:buSzPts val="1100"/>
              <a:buFont typeface="Arial"/>
              <a:buNone/>
            </a:pPr>
            <a:r>
              <a:rPr lang="en-IE" sz="2400" i="1"/>
              <a:t>{undergraduate degree, academic degree}</a:t>
            </a:r>
            <a:endParaRPr sz="2400" i="1"/>
          </a:p>
          <a:p>
            <a:pPr marL="0" lvl="0" indent="0" algn="l" rtl="0">
              <a:lnSpc>
                <a:spcPct val="100000"/>
              </a:lnSpc>
              <a:spcBef>
                <a:spcPts val="0"/>
              </a:spcBef>
              <a:spcAft>
                <a:spcPts val="0"/>
              </a:spcAft>
              <a:buClr>
                <a:schemeClr val="dk1"/>
              </a:buClr>
              <a:buSzPts val="1100"/>
              <a:buFont typeface="Arial"/>
              <a:buNone/>
            </a:pPr>
            <a:r>
              <a:rPr lang="en-IE" sz="2400" i="1"/>
              <a:t>{graduate degree, academic degree}</a:t>
            </a:r>
            <a:endParaRPr sz="2400" i="1"/>
          </a:p>
          <a:p>
            <a:pPr marL="0" marR="0" lvl="0" indent="0" algn="l" rtl="0">
              <a:lnSpc>
                <a:spcPct val="100000"/>
              </a:lnSpc>
              <a:spcBef>
                <a:spcPts val="0"/>
              </a:spcBef>
              <a:spcAft>
                <a:spcPts val="0"/>
              </a:spcAft>
              <a:buClr>
                <a:schemeClr val="dk1"/>
              </a:buClr>
              <a:buSzPts val="1100"/>
              <a:buFont typeface="Arial"/>
              <a:buNone/>
            </a:pPr>
            <a:r>
              <a:rPr lang="en-IE" sz="2400" i="1"/>
              <a:t>{bachelor, undergraduate degree]</a:t>
            </a:r>
            <a:endParaRPr sz="2400" i="1"/>
          </a:p>
          <a:p>
            <a:pPr marL="0" lvl="0" indent="0" algn="l" rtl="0">
              <a:lnSpc>
                <a:spcPct val="100000"/>
              </a:lnSpc>
              <a:spcBef>
                <a:spcPts val="0"/>
              </a:spcBef>
              <a:spcAft>
                <a:spcPts val="0"/>
              </a:spcAft>
              <a:buClr>
                <a:schemeClr val="dk1"/>
              </a:buClr>
              <a:buSzPts val="1100"/>
              <a:buFont typeface="Arial"/>
              <a:buNone/>
            </a:pPr>
            <a:r>
              <a:rPr lang="en-IE" sz="2400" i="1"/>
              <a:t>{master, graduate degree}</a:t>
            </a:r>
            <a:endParaRPr sz="2400" i="1"/>
          </a:p>
          <a:p>
            <a:pPr marL="0" lvl="0" indent="0" algn="l" rtl="0">
              <a:lnSpc>
                <a:spcPct val="100000"/>
              </a:lnSpc>
              <a:spcBef>
                <a:spcPts val="0"/>
              </a:spcBef>
              <a:spcAft>
                <a:spcPts val="0"/>
              </a:spcAft>
              <a:buClr>
                <a:schemeClr val="dk1"/>
              </a:buClr>
              <a:buSzPts val="1100"/>
              <a:buFont typeface="Arial"/>
              <a:buNone/>
            </a:pPr>
            <a:r>
              <a:rPr lang="en-IE" sz="2400" i="1"/>
              <a:t>{PhD, graduate degree}</a:t>
            </a:r>
            <a:endParaRPr sz="2400" i="1"/>
          </a:p>
          <a:p>
            <a:pPr marL="0" marR="0" lvl="0" indent="0" algn="l" rtl="0">
              <a:lnSpc>
                <a:spcPct val="100000"/>
              </a:lnSpc>
              <a:spcBef>
                <a:spcPts val="0"/>
              </a:spcBef>
              <a:spcAft>
                <a:spcPts val="0"/>
              </a:spcAft>
              <a:buClr>
                <a:schemeClr val="dk1"/>
              </a:buClr>
              <a:buSzPts val="1100"/>
              <a:buFont typeface="Arial"/>
              <a:buNone/>
            </a:pPr>
            <a:r>
              <a:rPr lang="en-IE" sz="2400" i="1"/>
              <a:t>{BSc in Computer Science, bachelor}</a:t>
            </a:r>
            <a:endParaRPr sz="2400" i="1"/>
          </a:p>
          <a:p>
            <a:pPr marL="0" lvl="0" indent="0" algn="l" rtl="0">
              <a:lnSpc>
                <a:spcPct val="100000"/>
              </a:lnSpc>
              <a:spcBef>
                <a:spcPts val="0"/>
              </a:spcBef>
              <a:spcAft>
                <a:spcPts val="0"/>
              </a:spcAft>
              <a:buClr>
                <a:schemeClr val="dk1"/>
              </a:buClr>
              <a:buSzPts val="1100"/>
              <a:buFont typeface="Arial"/>
              <a:buNone/>
            </a:pPr>
            <a:r>
              <a:rPr lang="en-IE" sz="2400" i="1"/>
              <a:t>{MSc in AI, master}</a:t>
            </a:r>
            <a:endParaRPr sz="2400" i="1"/>
          </a:p>
          <a:p>
            <a:pPr marL="0" lvl="0" indent="0" algn="l" rtl="0">
              <a:lnSpc>
                <a:spcPct val="100000"/>
              </a:lnSpc>
              <a:spcBef>
                <a:spcPts val="0"/>
              </a:spcBef>
              <a:spcAft>
                <a:spcPts val="0"/>
              </a:spcAft>
              <a:buClr>
                <a:schemeClr val="dk1"/>
              </a:buClr>
              <a:buSzPts val="1100"/>
              <a:buFont typeface="Arial"/>
              <a:buNone/>
            </a:pPr>
            <a:r>
              <a:rPr lang="en-IE" sz="2400" i="1"/>
              <a:t>{MSc in Data Analytics, master}</a:t>
            </a:r>
            <a:endParaRPr sz="2400" i="1"/>
          </a:p>
          <a:p>
            <a:pPr marL="0" marR="0" lvl="0" indent="0" algn="l" rtl="0">
              <a:lnSpc>
                <a:spcPct val="100000"/>
              </a:lnSpc>
              <a:spcBef>
                <a:spcPts val="0"/>
              </a:spcBef>
              <a:spcAft>
                <a:spcPts val="0"/>
              </a:spcAft>
              <a:buClr>
                <a:schemeClr val="dk1"/>
              </a:buClr>
              <a:buSzPts val="1100"/>
              <a:buFont typeface="Arial"/>
              <a:buNone/>
            </a:pPr>
            <a:r>
              <a:rPr lang="en-IE" sz="2400" i="1"/>
              <a:t>{PhD in Computer Science, PhD}</a:t>
            </a:r>
            <a:endParaRPr sz="2400" i="1"/>
          </a:p>
        </p:txBody>
      </p:sp>
    </p:spTree>
    <p:extLst>
      <p:ext uri="{BB962C8B-B14F-4D97-AF65-F5344CB8AC3E}">
        <p14:creationId xmlns:p14="http://schemas.microsoft.com/office/powerpoint/2010/main" val="42067282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60"/>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Term</a:t>
            </a:r>
            <a:r>
              <a:rPr lang="en-IE"/>
              <a:t> Extraction</a:t>
            </a:r>
            <a:endParaRPr/>
          </a:p>
        </p:txBody>
      </p:sp>
      <p:sp>
        <p:nvSpPr>
          <p:cNvPr id="969" name="Google Shape;969;p60"/>
          <p:cNvSpPr txBox="1">
            <a:spLocks noGrp="1"/>
          </p:cNvSpPr>
          <p:nvPr>
            <p:ph type="body" idx="1"/>
          </p:nvPr>
        </p:nvSpPr>
        <p:spPr>
          <a:xfrm>
            <a:off x="838200" y="1520825"/>
            <a:ext cx="10515600" cy="4153800"/>
          </a:xfrm>
          <a:prstGeom prst="rect">
            <a:avLst/>
          </a:prstGeom>
          <a:noFill/>
          <a:ln>
            <a:noFill/>
          </a:ln>
        </p:spPr>
        <p:txBody>
          <a:bodyPr spcFirstLastPara="1" wrap="square" lIns="91425" tIns="91425" rIns="91425" bIns="91425" anchor="t" anchorCtr="0">
            <a:noAutofit/>
          </a:bodyPr>
          <a:lstStyle/>
          <a:p>
            <a:pPr marL="0" marR="0" lvl="1" indent="0" algn="l" rtl="0">
              <a:lnSpc>
                <a:spcPct val="100000"/>
              </a:lnSpc>
              <a:spcBef>
                <a:spcPts val="1000"/>
              </a:spcBef>
              <a:spcAft>
                <a:spcPts val="0"/>
              </a:spcAft>
              <a:buClr>
                <a:srgbClr val="3F3F3F"/>
              </a:buClr>
              <a:buSzPts val="2400"/>
              <a:buFont typeface="Arial"/>
              <a:buNone/>
            </a:pPr>
            <a:r>
              <a:rPr lang="en-IE" sz="2800"/>
              <a:t>Unsupervised </a:t>
            </a:r>
            <a:endParaRPr sz="2800"/>
          </a:p>
          <a:p>
            <a:pPr marL="457200" marR="0" lvl="0" indent="-381000" algn="l" rtl="0">
              <a:lnSpc>
                <a:spcPct val="100000"/>
              </a:lnSpc>
              <a:spcBef>
                <a:spcPts val="1000"/>
              </a:spcBef>
              <a:spcAft>
                <a:spcPts val="0"/>
              </a:spcAft>
              <a:buSzPts val="2400"/>
              <a:buChar char="•"/>
            </a:pPr>
            <a:r>
              <a:rPr lang="en-IE" sz="2400"/>
              <a:t>Extract, rank and filter Noun Phrases </a:t>
            </a:r>
            <a:endParaRPr sz="2400"/>
          </a:p>
          <a:p>
            <a:pPr marL="0" lvl="0" indent="0" algn="l" rtl="0">
              <a:lnSpc>
                <a:spcPct val="100000"/>
              </a:lnSpc>
              <a:spcBef>
                <a:spcPts val="1000"/>
              </a:spcBef>
              <a:spcAft>
                <a:spcPts val="0"/>
              </a:spcAft>
              <a:buNone/>
            </a:pPr>
            <a:r>
              <a:rPr lang="en-IE"/>
              <a:t>Supervised </a:t>
            </a:r>
            <a:endParaRPr/>
          </a:p>
          <a:p>
            <a:pPr marL="457200" lvl="0" indent="-381000" algn="l" rtl="0">
              <a:lnSpc>
                <a:spcPct val="100000"/>
              </a:lnSpc>
              <a:spcBef>
                <a:spcPts val="1000"/>
              </a:spcBef>
              <a:spcAft>
                <a:spcPts val="0"/>
              </a:spcAft>
              <a:buSzPts val="2400"/>
              <a:buChar char="•"/>
            </a:pPr>
            <a:r>
              <a:rPr lang="en-IE" sz="2400"/>
              <a:t>Term annotation</a:t>
            </a:r>
            <a:endParaRPr sz="2400"/>
          </a:p>
          <a:p>
            <a:pPr marL="0" lvl="0" indent="0" algn="l" rtl="0">
              <a:lnSpc>
                <a:spcPct val="100000"/>
              </a:lnSpc>
              <a:spcBef>
                <a:spcPts val="1000"/>
              </a:spcBef>
              <a:spcAft>
                <a:spcPts val="0"/>
              </a:spcAft>
              <a:buClr>
                <a:schemeClr val="dk1"/>
              </a:buClr>
              <a:buSzPts val="2800"/>
              <a:buFont typeface="Arial"/>
              <a:buNone/>
            </a:pPr>
            <a:r>
              <a:rPr lang="en-IE"/>
              <a:t>Semi-supervised </a:t>
            </a:r>
            <a:endParaRPr/>
          </a:p>
          <a:p>
            <a:pPr marL="457200" marR="0" lvl="0" indent="-355600" algn="l" rtl="0">
              <a:lnSpc>
                <a:spcPct val="100000"/>
              </a:lnSpc>
              <a:spcBef>
                <a:spcPts val="1000"/>
              </a:spcBef>
              <a:spcAft>
                <a:spcPts val="0"/>
              </a:spcAft>
              <a:buSzPts val="2000"/>
              <a:buChar char="•"/>
            </a:pPr>
            <a:r>
              <a:rPr lang="en-IE" sz="2400"/>
              <a:t>Distant supervision (Wikipedia, termbases)</a:t>
            </a:r>
            <a:endParaRPr sz="2400"/>
          </a:p>
        </p:txBody>
      </p:sp>
    </p:spTree>
    <p:extLst>
      <p:ext uri="{BB962C8B-B14F-4D97-AF65-F5344CB8AC3E}">
        <p14:creationId xmlns:p14="http://schemas.microsoft.com/office/powerpoint/2010/main" val="12795423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pic>
        <p:nvPicPr>
          <p:cNvPr id="829" name="Google Shape;829;p81" descr="Vol 3 (2015) - Mozilla Firefox"/>
          <p:cNvPicPr preferRelativeResize="0"/>
          <p:nvPr/>
        </p:nvPicPr>
        <p:blipFill rotWithShape="1">
          <a:blip r:embed="rId3">
            <a:alphaModFix/>
          </a:blip>
          <a:srcRect l="9203" t="9963" r="26701" b="2409"/>
          <a:stretch/>
        </p:blipFill>
        <p:spPr>
          <a:xfrm>
            <a:off x="373875" y="1714155"/>
            <a:ext cx="4168892" cy="2957562"/>
          </a:xfrm>
          <a:prstGeom prst="rect">
            <a:avLst/>
          </a:prstGeom>
          <a:noFill/>
          <a:ln>
            <a:noFill/>
          </a:ln>
        </p:spPr>
      </p:pic>
      <p:pic>
        <p:nvPicPr>
          <p:cNvPr id="830" name="Google Shape;830;p81" descr="https://upload.wikimedia.org/wikipedia/en/1/10/Computational_Linguistics.jpg"/>
          <p:cNvPicPr preferRelativeResize="0"/>
          <p:nvPr/>
        </p:nvPicPr>
        <p:blipFill rotWithShape="1">
          <a:blip r:embed="rId4">
            <a:alphaModFix/>
          </a:blip>
          <a:srcRect/>
          <a:stretch/>
        </p:blipFill>
        <p:spPr>
          <a:xfrm>
            <a:off x="4707767" y="1714157"/>
            <a:ext cx="2095224" cy="2967494"/>
          </a:xfrm>
          <a:prstGeom prst="rect">
            <a:avLst/>
          </a:prstGeom>
          <a:noFill/>
          <a:ln>
            <a:noFill/>
          </a:ln>
        </p:spPr>
      </p:pic>
      <p:pic>
        <p:nvPicPr>
          <p:cNvPr id="831" name="Google Shape;831;p81" descr="https://images.springer.com/sgw/journals/medium/10579.jpg"/>
          <p:cNvPicPr preferRelativeResize="0"/>
          <p:nvPr/>
        </p:nvPicPr>
        <p:blipFill rotWithShape="1">
          <a:blip r:embed="rId5">
            <a:alphaModFix/>
          </a:blip>
          <a:srcRect/>
          <a:stretch/>
        </p:blipFill>
        <p:spPr>
          <a:xfrm>
            <a:off x="7171670" y="1705400"/>
            <a:ext cx="2026831" cy="2967497"/>
          </a:xfrm>
          <a:prstGeom prst="rect">
            <a:avLst/>
          </a:prstGeom>
          <a:noFill/>
          <a:ln>
            <a:noFill/>
          </a:ln>
        </p:spPr>
      </p:pic>
      <p:sp>
        <p:nvSpPr>
          <p:cNvPr id="832" name="Google Shape;832;p81"/>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NLP Publications - Journals</a:t>
            </a:r>
            <a:endParaRPr/>
          </a:p>
        </p:txBody>
      </p:sp>
      <p:pic>
        <p:nvPicPr>
          <p:cNvPr id="833" name="Google Shape;833;p81" descr="http://journals.cambridge.org/cover_images/NLE/NLE.jpg"/>
          <p:cNvPicPr preferRelativeResize="0"/>
          <p:nvPr/>
        </p:nvPicPr>
        <p:blipFill rotWithShape="1">
          <a:blip r:embed="rId6">
            <a:alphaModFix/>
          </a:blip>
          <a:srcRect/>
          <a:stretch/>
        </p:blipFill>
        <p:spPr>
          <a:xfrm>
            <a:off x="9532911" y="1714155"/>
            <a:ext cx="2172289" cy="295756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Google Shape;974;p61"/>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Unsupervised </a:t>
            </a:r>
            <a:r>
              <a:rPr lang="en-IE" sz="4400" b="0" i="0" u="none" strike="noStrike" cap="none">
                <a:solidFill>
                  <a:srgbClr val="75114A"/>
                </a:solidFill>
                <a:latin typeface="Calibri"/>
                <a:ea typeface="Calibri"/>
                <a:cs typeface="Calibri"/>
                <a:sym typeface="Calibri"/>
              </a:rPr>
              <a:t>Term Extraction </a:t>
            </a:r>
            <a:endParaRPr/>
          </a:p>
        </p:txBody>
      </p:sp>
      <p:sp>
        <p:nvSpPr>
          <p:cNvPr id="975" name="Google Shape;975;p61"/>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3F3F3F"/>
              </a:buClr>
              <a:buSzPts val="2800"/>
              <a:buFont typeface="Arial"/>
              <a:buNone/>
            </a:pPr>
            <a:r>
              <a:rPr lang="en-IE" sz="2400"/>
              <a:t>Unsupervised term extraction can build on syntactic analysis as a</a:t>
            </a:r>
            <a:r>
              <a:rPr lang="en-IE" sz="2400" b="1"/>
              <a:t> t</a:t>
            </a:r>
            <a:r>
              <a:rPr lang="en-IE" sz="2400" b="1" i="0" u="none" strike="noStrike" cap="none">
                <a:solidFill>
                  <a:srgbClr val="3F3F3F"/>
                </a:solidFill>
              </a:rPr>
              <a:t>erm often corresponds to a Noun Phrase</a:t>
            </a:r>
            <a:r>
              <a:rPr lang="en-IE" sz="2400" b="1"/>
              <a:t> (NP)</a:t>
            </a:r>
            <a:r>
              <a:rPr lang="en-IE" sz="2400" b="1" i="0" u="none" strike="noStrike" cap="none">
                <a:solidFill>
                  <a:srgbClr val="3F3F3F"/>
                </a:solidFill>
              </a:rPr>
              <a:t> </a:t>
            </a:r>
            <a:endParaRPr sz="2400" b="1" i="1" u="none" strike="noStrike" cap="none">
              <a:solidFill>
                <a:srgbClr val="3F3F3F"/>
              </a:solidFill>
            </a:endParaRPr>
          </a:p>
          <a:p>
            <a:pPr marL="457200" marR="0" lvl="1" indent="0" algn="l" rtl="0">
              <a:lnSpc>
                <a:spcPct val="100000"/>
              </a:lnSpc>
              <a:spcBef>
                <a:spcPts val="1800"/>
              </a:spcBef>
              <a:spcAft>
                <a:spcPts val="0"/>
              </a:spcAft>
              <a:buClr>
                <a:srgbClr val="3F3F3F"/>
              </a:buClr>
              <a:buSzPts val="2400"/>
              <a:buFont typeface="Arial"/>
              <a:buNone/>
            </a:pPr>
            <a:r>
              <a:rPr lang="en-IE" b="0" i="1" u="none" strike="noStrike" cap="none">
                <a:solidFill>
                  <a:srgbClr val="3F3F3F"/>
                </a:solidFill>
                <a:latin typeface="Calibri"/>
                <a:ea typeface="Calibri"/>
                <a:cs typeface="Calibri"/>
                <a:sym typeface="Calibri"/>
              </a:rPr>
              <a:t>[</a:t>
            </a:r>
            <a:r>
              <a:rPr lang="en-IE" b="0" i="1" u="none" strike="noStrike" cap="none" baseline="-25000">
                <a:solidFill>
                  <a:srgbClr val="3F3F3F"/>
                </a:solidFill>
                <a:latin typeface="Calibri"/>
                <a:ea typeface="Calibri"/>
                <a:cs typeface="Calibri"/>
                <a:sym typeface="Calibri"/>
              </a:rPr>
              <a:t>NP</a:t>
            </a:r>
            <a:r>
              <a:rPr lang="en-IE" b="0" i="1" u="none" strike="noStrike" cap="none">
                <a:solidFill>
                  <a:srgbClr val="3F3F3F"/>
                </a:solidFill>
                <a:latin typeface="Calibri"/>
                <a:ea typeface="Calibri"/>
                <a:cs typeface="Calibri"/>
                <a:sym typeface="Calibri"/>
              </a:rPr>
              <a:t>  university</a:t>
            </a:r>
            <a:r>
              <a:rPr lang="en-IE" b="0" i="1" u="none" strike="noStrike" cap="none" baseline="-25000">
                <a:solidFill>
                  <a:srgbClr val="3F3F3F"/>
                </a:solidFill>
                <a:latin typeface="Calibri"/>
                <a:ea typeface="Calibri"/>
                <a:cs typeface="Calibri"/>
                <a:sym typeface="Calibri"/>
              </a:rPr>
              <a:t>N </a:t>
            </a:r>
            <a:r>
              <a:rPr lang="en-IE" b="0" i="1" u="none" strike="noStrike" cap="none">
                <a:solidFill>
                  <a:srgbClr val="3F3F3F"/>
                </a:solidFill>
                <a:latin typeface="Calibri"/>
                <a:ea typeface="Calibri"/>
                <a:cs typeface="Calibri"/>
                <a:sym typeface="Calibri"/>
              </a:rPr>
              <a:t>]</a:t>
            </a:r>
            <a:endParaRPr b="0" i="1" u="none" strike="noStrike" cap="none">
              <a:solidFill>
                <a:srgbClr val="3F3F3F"/>
              </a:solidFill>
              <a:latin typeface="Calibri"/>
              <a:ea typeface="Calibri"/>
              <a:cs typeface="Calibri"/>
              <a:sym typeface="Calibri"/>
            </a:endParaRPr>
          </a:p>
          <a:p>
            <a:pPr marL="457200" marR="0" lvl="1" indent="0" algn="l" rtl="0">
              <a:lnSpc>
                <a:spcPct val="100000"/>
              </a:lnSpc>
              <a:spcBef>
                <a:spcPts val="1800"/>
              </a:spcBef>
              <a:spcAft>
                <a:spcPts val="0"/>
              </a:spcAft>
              <a:buClr>
                <a:srgbClr val="3F3F3F"/>
              </a:buClr>
              <a:buSzPts val="2400"/>
              <a:buFont typeface="Arial"/>
              <a:buNone/>
            </a:pPr>
            <a:r>
              <a:rPr lang="en-IE" b="0" i="1" u="none" strike="noStrike" cap="none">
                <a:solidFill>
                  <a:srgbClr val="3F3F3F"/>
                </a:solidFill>
                <a:latin typeface="Calibri"/>
                <a:ea typeface="Calibri"/>
                <a:cs typeface="Calibri"/>
                <a:sym typeface="Calibri"/>
              </a:rPr>
              <a:t>[</a:t>
            </a:r>
            <a:r>
              <a:rPr lang="en-IE" b="0" i="1" u="none" strike="noStrike" cap="none" baseline="-25000">
                <a:solidFill>
                  <a:srgbClr val="3F3F3F"/>
                </a:solidFill>
                <a:latin typeface="Calibri"/>
                <a:ea typeface="Calibri"/>
                <a:cs typeface="Calibri"/>
                <a:sym typeface="Calibri"/>
              </a:rPr>
              <a:t>NP</a:t>
            </a:r>
            <a:r>
              <a:rPr lang="en-IE" b="0" i="1" u="none" strike="noStrike" cap="none">
                <a:solidFill>
                  <a:srgbClr val="3F3F3F"/>
                </a:solidFill>
                <a:latin typeface="Calibri"/>
                <a:ea typeface="Calibri"/>
                <a:cs typeface="Calibri"/>
                <a:sym typeface="Calibri"/>
              </a:rPr>
              <a:t>  teaching</a:t>
            </a:r>
            <a:r>
              <a:rPr lang="en-IE" b="0" i="1" u="none" strike="noStrike" cap="none" baseline="-25000">
                <a:solidFill>
                  <a:srgbClr val="3F3F3F"/>
                </a:solidFill>
                <a:latin typeface="Calibri"/>
                <a:ea typeface="Calibri"/>
                <a:cs typeface="Calibri"/>
                <a:sym typeface="Calibri"/>
              </a:rPr>
              <a:t>JJ  </a:t>
            </a:r>
            <a:r>
              <a:rPr lang="en-IE" b="0" i="1" u="none" strike="noStrike" cap="none">
                <a:solidFill>
                  <a:srgbClr val="3F3F3F"/>
                </a:solidFill>
                <a:latin typeface="Calibri"/>
                <a:ea typeface="Calibri"/>
                <a:cs typeface="Calibri"/>
                <a:sym typeface="Calibri"/>
              </a:rPr>
              <a:t>assistant</a:t>
            </a:r>
            <a:r>
              <a:rPr lang="en-IE" b="0" i="1" u="none" strike="noStrike" cap="none" baseline="-25000">
                <a:solidFill>
                  <a:srgbClr val="3F3F3F"/>
                </a:solidFill>
                <a:latin typeface="Calibri"/>
                <a:ea typeface="Calibri"/>
                <a:cs typeface="Calibri"/>
                <a:sym typeface="Calibri"/>
              </a:rPr>
              <a:t>N </a:t>
            </a:r>
            <a:r>
              <a:rPr lang="en-IE" b="0" i="1" u="none" strike="noStrike" cap="none">
                <a:solidFill>
                  <a:srgbClr val="3F3F3F"/>
                </a:solidFill>
                <a:latin typeface="Calibri"/>
                <a:ea typeface="Calibri"/>
                <a:cs typeface="Calibri"/>
                <a:sym typeface="Calibri"/>
              </a:rPr>
              <a:t>]</a:t>
            </a:r>
            <a:endParaRPr b="0" i="1" u="none" strike="noStrike" cap="none">
              <a:solidFill>
                <a:srgbClr val="3F3F3F"/>
              </a:solidFill>
              <a:latin typeface="Calibri"/>
              <a:ea typeface="Calibri"/>
              <a:cs typeface="Calibri"/>
              <a:sym typeface="Calibri"/>
            </a:endParaRPr>
          </a:p>
          <a:p>
            <a:pPr marL="457200" marR="0" lvl="1" indent="0" algn="l" rtl="0">
              <a:lnSpc>
                <a:spcPct val="100000"/>
              </a:lnSpc>
              <a:spcBef>
                <a:spcPts val="1800"/>
              </a:spcBef>
              <a:spcAft>
                <a:spcPts val="0"/>
              </a:spcAft>
              <a:buClr>
                <a:srgbClr val="3F3F3F"/>
              </a:buClr>
              <a:buSzPts val="2400"/>
              <a:buFont typeface="Arial"/>
              <a:buNone/>
            </a:pPr>
            <a:r>
              <a:rPr lang="en-IE" b="0" i="1" u="none" strike="noStrike" cap="none">
                <a:solidFill>
                  <a:srgbClr val="3F3F3F"/>
                </a:solidFill>
                <a:latin typeface="Calibri"/>
                <a:ea typeface="Calibri"/>
                <a:cs typeface="Calibri"/>
                <a:sym typeface="Calibri"/>
              </a:rPr>
              <a:t>[</a:t>
            </a:r>
            <a:r>
              <a:rPr lang="en-IE" b="0" i="1" u="none" strike="noStrike" cap="none" baseline="-25000">
                <a:solidFill>
                  <a:srgbClr val="3F3F3F"/>
                </a:solidFill>
                <a:latin typeface="Calibri"/>
                <a:ea typeface="Calibri"/>
                <a:cs typeface="Calibri"/>
                <a:sym typeface="Calibri"/>
              </a:rPr>
              <a:t>NP</a:t>
            </a:r>
            <a:r>
              <a:rPr lang="en-IE" b="0" i="1" u="none" strike="noStrike" cap="none">
                <a:solidFill>
                  <a:srgbClr val="3F3F3F"/>
                </a:solidFill>
                <a:latin typeface="Calibri"/>
                <a:ea typeface="Calibri"/>
                <a:cs typeface="Calibri"/>
                <a:sym typeface="Calibri"/>
              </a:rPr>
              <a:t>  postgraduate</a:t>
            </a:r>
            <a:r>
              <a:rPr lang="en-IE" b="0" i="1" u="none" strike="noStrike" cap="none" baseline="-25000">
                <a:solidFill>
                  <a:srgbClr val="3F3F3F"/>
                </a:solidFill>
                <a:latin typeface="Calibri"/>
                <a:ea typeface="Calibri"/>
                <a:cs typeface="Calibri"/>
                <a:sym typeface="Calibri"/>
              </a:rPr>
              <a:t>JJ</a:t>
            </a:r>
            <a:r>
              <a:rPr lang="en-IE" b="0" i="1" u="none" strike="noStrike" cap="none">
                <a:solidFill>
                  <a:srgbClr val="3F3F3F"/>
                </a:solidFill>
                <a:latin typeface="Calibri"/>
                <a:ea typeface="Calibri"/>
                <a:cs typeface="Calibri"/>
                <a:sym typeface="Calibri"/>
              </a:rPr>
              <a:t>  [</a:t>
            </a:r>
            <a:r>
              <a:rPr lang="en-IE" b="0" i="1" u="none" strike="noStrike" cap="none" baseline="-25000">
                <a:solidFill>
                  <a:srgbClr val="3F3F3F"/>
                </a:solidFill>
                <a:latin typeface="Calibri"/>
                <a:ea typeface="Calibri"/>
                <a:cs typeface="Calibri"/>
                <a:sym typeface="Calibri"/>
              </a:rPr>
              <a:t>NP</a:t>
            </a:r>
            <a:r>
              <a:rPr lang="en-IE" b="0" i="1" u="none" strike="noStrike" cap="none">
                <a:solidFill>
                  <a:srgbClr val="3F3F3F"/>
                </a:solidFill>
                <a:latin typeface="Calibri"/>
                <a:ea typeface="Calibri"/>
                <a:cs typeface="Calibri"/>
                <a:sym typeface="Calibri"/>
              </a:rPr>
              <a:t>  taught</a:t>
            </a:r>
            <a:r>
              <a:rPr lang="en-IE" b="0" i="1" u="none" strike="noStrike" cap="none" baseline="-25000">
                <a:solidFill>
                  <a:srgbClr val="3F3F3F"/>
                </a:solidFill>
                <a:latin typeface="Calibri"/>
                <a:ea typeface="Calibri"/>
                <a:cs typeface="Calibri"/>
                <a:sym typeface="Calibri"/>
              </a:rPr>
              <a:t>JJ</a:t>
            </a:r>
            <a:r>
              <a:rPr lang="en-IE" b="0" i="1" u="none" strike="noStrike" cap="none">
                <a:solidFill>
                  <a:srgbClr val="3F3F3F"/>
                </a:solidFill>
                <a:latin typeface="Calibri"/>
                <a:ea typeface="Calibri"/>
                <a:cs typeface="Calibri"/>
                <a:sym typeface="Calibri"/>
              </a:rPr>
              <a:t>  course</a:t>
            </a:r>
            <a:r>
              <a:rPr lang="en-IE" b="0" i="1" u="none" strike="noStrike" cap="none" baseline="-25000">
                <a:solidFill>
                  <a:srgbClr val="3F3F3F"/>
                </a:solidFill>
                <a:latin typeface="Calibri"/>
                <a:ea typeface="Calibri"/>
                <a:cs typeface="Calibri"/>
                <a:sym typeface="Calibri"/>
              </a:rPr>
              <a:t>N </a:t>
            </a:r>
            <a:r>
              <a:rPr lang="en-IE" b="0" i="1" u="none" strike="noStrike" cap="none">
                <a:solidFill>
                  <a:srgbClr val="3F3F3F"/>
                </a:solidFill>
                <a:latin typeface="Calibri"/>
                <a:ea typeface="Calibri"/>
                <a:cs typeface="Calibri"/>
                <a:sym typeface="Calibri"/>
              </a:rPr>
              <a:t>] ]</a:t>
            </a:r>
            <a:endParaRPr b="0" i="1" u="none" strike="noStrike" cap="none">
              <a:solidFill>
                <a:srgbClr val="3F3F3F"/>
              </a:solidFill>
              <a:latin typeface="Calibri"/>
              <a:ea typeface="Calibri"/>
              <a:cs typeface="Calibri"/>
              <a:sym typeface="Calibri"/>
            </a:endParaRPr>
          </a:p>
          <a:p>
            <a:pPr marL="457200" marR="0" lvl="1" indent="0" algn="l" rtl="0">
              <a:lnSpc>
                <a:spcPct val="100000"/>
              </a:lnSpc>
              <a:spcBef>
                <a:spcPts val="1800"/>
              </a:spcBef>
              <a:spcAft>
                <a:spcPts val="0"/>
              </a:spcAft>
              <a:buClr>
                <a:srgbClr val="3F3F3F"/>
              </a:buClr>
              <a:buSzPts val="2400"/>
              <a:buFont typeface="Arial"/>
              <a:buNone/>
            </a:pPr>
            <a:r>
              <a:rPr lang="en-IE" b="0" i="1" u="none" strike="noStrike" cap="none">
                <a:solidFill>
                  <a:srgbClr val="3F3F3F"/>
                </a:solidFill>
                <a:latin typeface="Calibri"/>
                <a:ea typeface="Calibri"/>
                <a:cs typeface="Calibri"/>
                <a:sym typeface="Calibri"/>
              </a:rPr>
              <a:t>[</a:t>
            </a:r>
            <a:r>
              <a:rPr lang="en-IE" b="0" i="1" u="none" strike="noStrike" cap="none" baseline="-25000">
                <a:solidFill>
                  <a:srgbClr val="3F3F3F"/>
                </a:solidFill>
                <a:latin typeface="Calibri"/>
                <a:ea typeface="Calibri"/>
                <a:cs typeface="Calibri"/>
                <a:sym typeface="Calibri"/>
              </a:rPr>
              <a:t>NP</a:t>
            </a:r>
            <a:r>
              <a:rPr lang="en-IE" b="0" i="1" u="none" strike="noStrike" cap="none">
                <a:solidFill>
                  <a:srgbClr val="3F3F3F"/>
                </a:solidFill>
                <a:latin typeface="Calibri"/>
                <a:ea typeface="Calibri"/>
                <a:cs typeface="Calibri"/>
                <a:sym typeface="Calibri"/>
              </a:rPr>
              <a:t>  lecturer</a:t>
            </a:r>
            <a:r>
              <a:rPr lang="en-IE" b="0" i="1" u="none" strike="noStrike" cap="none" baseline="-25000">
                <a:solidFill>
                  <a:srgbClr val="3F3F3F"/>
                </a:solidFill>
                <a:latin typeface="Calibri"/>
                <a:ea typeface="Calibri"/>
                <a:cs typeface="Calibri"/>
                <a:sym typeface="Calibri"/>
              </a:rPr>
              <a:t>N  </a:t>
            </a:r>
            <a:r>
              <a:rPr lang="en-IE" b="0" i="1" u="none" strike="noStrike" cap="none">
                <a:solidFill>
                  <a:srgbClr val="3F3F3F"/>
                </a:solidFill>
                <a:latin typeface="Calibri"/>
                <a:ea typeface="Calibri"/>
                <a:cs typeface="Calibri"/>
                <a:sym typeface="Calibri"/>
              </a:rPr>
              <a:t>[</a:t>
            </a:r>
            <a:r>
              <a:rPr lang="en-IE" b="0" i="1" u="none" strike="noStrike" cap="none" baseline="-25000">
                <a:solidFill>
                  <a:srgbClr val="3F3F3F"/>
                </a:solidFill>
                <a:latin typeface="Calibri"/>
                <a:ea typeface="Calibri"/>
                <a:cs typeface="Calibri"/>
                <a:sym typeface="Calibri"/>
              </a:rPr>
              <a:t>PP</a:t>
            </a:r>
            <a:r>
              <a:rPr lang="en-IE" b="0" i="1" u="none" strike="noStrike" cap="none">
                <a:solidFill>
                  <a:srgbClr val="3F3F3F"/>
                </a:solidFill>
                <a:latin typeface="Calibri"/>
                <a:ea typeface="Calibri"/>
                <a:cs typeface="Calibri"/>
                <a:sym typeface="Calibri"/>
              </a:rPr>
              <a:t>  above</a:t>
            </a:r>
            <a:r>
              <a:rPr lang="en-IE" b="0" i="1" u="none" strike="noStrike" cap="none" baseline="-25000">
                <a:solidFill>
                  <a:srgbClr val="3F3F3F"/>
                </a:solidFill>
                <a:latin typeface="Calibri"/>
                <a:ea typeface="Calibri"/>
                <a:cs typeface="Calibri"/>
                <a:sym typeface="Calibri"/>
              </a:rPr>
              <a:t>IN</a:t>
            </a:r>
            <a:r>
              <a:rPr lang="en-IE" b="0" i="1" u="none" strike="noStrike" cap="none">
                <a:solidFill>
                  <a:srgbClr val="3F3F3F"/>
                </a:solidFill>
                <a:latin typeface="Calibri"/>
                <a:ea typeface="Calibri"/>
                <a:cs typeface="Calibri"/>
                <a:sym typeface="Calibri"/>
              </a:rPr>
              <a:t>  [</a:t>
            </a:r>
            <a:r>
              <a:rPr lang="en-IE" b="0" i="1" u="none" strike="noStrike" cap="none" baseline="-25000">
                <a:solidFill>
                  <a:srgbClr val="3F3F3F"/>
                </a:solidFill>
                <a:latin typeface="Calibri"/>
                <a:ea typeface="Calibri"/>
                <a:cs typeface="Calibri"/>
                <a:sym typeface="Calibri"/>
              </a:rPr>
              <a:t>NP</a:t>
            </a:r>
            <a:r>
              <a:rPr lang="en-IE" b="0" i="1" u="none" strike="noStrike" cap="none">
                <a:solidFill>
                  <a:srgbClr val="3F3F3F"/>
                </a:solidFill>
                <a:latin typeface="Calibri"/>
                <a:ea typeface="Calibri"/>
                <a:cs typeface="Calibri"/>
                <a:sym typeface="Calibri"/>
              </a:rPr>
              <a:t>  the</a:t>
            </a:r>
            <a:r>
              <a:rPr lang="en-IE" b="0" i="1" u="none" strike="noStrike" cap="none" baseline="-25000">
                <a:solidFill>
                  <a:srgbClr val="3F3F3F"/>
                </a:solidFill>
                <a:latin typeface="Calibri"/>
                <a:ea typeface="Calibri"/>
                <a:cs typeface="Calibri"/>
                <a:sym typeface="Calibri"/>
              </a:rPr>
              <a:t>DET</a:t>
            </a:r>
            <a:r>
              <a:rPr lang="en-IE" b="0" i="1" u="none" strike="noStrike" cap="none">
                <a:solidFill>
                  <a:srgbClr val="3F3F3F"/>
                </a:solidFill>
                <a:latin typeface="Calibri"/>
                <a:ea typeface="Calibri"/>
                <a:cs typeface="Calibri"/>
                <a:sym typeface="Calibri"/>
              </a:rPr>
              <a:t>  bar</a:t>
            </a:r>
            <a:r>
              <a:rPr lang="en-IE" b="0" i="1" u="none" strike="noStrike" cap="none" baseline="-25000">
                <a:solidFill>
                  <a:srgbClr val="3F3F3F"/>
                </a:solidFill>
                <a:latin typeface="Calibri"/>
                <a:ea typeface="Calibri"/>
                <a:cs typeface="Calibri"/>
                <a:sym typeface="Calibri"/>
              </a:rPr>
              <a:t>n </a:t>
            </a:r>
            <a:r>
              <a:rPr lang="en-IE" b="0" i="1" u="none" strike="noStrike" cap="none">
                <a:solidFill>
                  <a:srgbClr val="3F3F3F"/>
                </a:solidFill>
                <a:latin typeface="Calibri"/>
                <a:ea typeface="Calibri"/>
                <a:cs typeface="Calibri"/>
                <a:sym typeface="Calibri"/>
              </a:rPr>
              <a:t>] ] ]</a:t>
            </a:r>
            <a:endParaRPr/>
          </a:p>
          <a:p>
            <a:pPr marL="457200" marR="0" lvl="1" indent="0" algn="l" rtl="0">
              <a:lnSpc>
                <a:spcPct val="100000"/>
              </a:lnSpc>
              <a:spcBef>
                <a:spcPts val="600"/>
              </a:spcBef>
              <a:spcAft>
                <a:spcPts val="0"/>
              </a:spcAft>
              <a:buClr>
                <a:srgbClr val="3F3F3F"/>
              </a:buClr>
              <a:buSzPts val="2400"/>
              <a:buFont typeface="Arial"/>
              <a:buNone/>
            </a:pPr>
            <a:endParaRPr sz="2000" b="0" i="1" u="none" strike="noStrike" cap="none">
              <a:solidFill>
                <a:srgbClr val="3F3F3F"/>
              </a:solidFill>
              <a:latin typeface="Calibri"/>
              <a:ea typeface="Calibri"/>
              <a:cs typeface="Calibri"/>
              <a:sym typeface="Calibri"/>
            </a:endParaRPr>
          </a:p>
          <a:p>
            <a:pPr marL="457200" marR="0" lvl="1" indent="0" algn="l" rtl="0">
              <a:lnSpc>
                <a:spcPct val="100000"/>
              </a:lnSpc>
              <a:spcBef>
                <a:spcPts val="1200"/>
              </a:spcBef>
              <a:spcAft>
                <a:spcPts val="600"/>
              </a:spcAft>
              <a:buClr>
                <a:srgbClr val="3F3F3F"/>
              </a:buClr>
              <a:buSzPts val="2400"/>
              <a:buFont typeface="Arial"/>
              <a:buNone/>
            </a:pPr>
            <a:endParaRPr sz="2000" b="0" i="1"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10267281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p62"/>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Term Candidates</a:t>
            </a:r>
            <a:endParaRPr/>
          </a:p>
        </p:txBody>
      </p:sp>
      <p:sp>
        <p:nvSpPr>
          <p:cNvPr id="981" name="Google Shape;981;p62"/>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F3F"/>
              </a:buClr>
              <a:buSzPts val="2800"/>
              <a:buFont typeface="Arial"/>
              <a:buNone/>
            </a:pPr>
            <a:r>
              <a:rPr lang="en-IE" sz="2400" b="1"/>
              <a:t>Not all </a:t>
            </a:r>
            <a:r>
              <a:rPr lang="en-IE" sz="2400" b="1" i="0" u="none" strike="noStrike" cap="none">
                <a:solidFill>
                  <a:srgbClr val="3F3F3F"/>
                </a:solidFill>
              </a:rPr>
              <a:t>NPs are equally good term</a:t>
            </a:r>
            <a:r>
              <a:rPr lang="en-IE" sz="2400" b="1"/>
              <a:t> candidates</a:t>
            </a:r>
            <a:r>
              <a:rPr lang="en-IE" sz="2400"/>
              <a:t>, c</a:t>
            </a:r>
            <a:r>
              <a:rPr lang="en-IE" sz="2400" b="0" i="0" u="none" strike="noStrike" cap="none">
                <a:solidFill>
                  <a:srgbClr val="3F3F3F"/>
                </a:solidFill>
                <a:latin typeface="Calibri"/>
                <a:ea typeface="Calibri"/>
                <a:cs typeface="Calibri"/>
                <a:sym typeface="Calibri"/>
              </a:rPr>
              <a:t>onsider</a:t>
            </a:r>
            <a:r>
              <a:rPr lang="en-IE" sz="2400"/>
              <a:t>:</a:t>
            </a:r>
            <a:endParaRPr sz="2400"/>
          </a:p>
          <a:p>
            <a:pPr marL="457200" marR="0" lvl="1" indent="0" algn="l" rtl="0">
              <a:lnSpc>
                <a:spcPct val="100000"/>
              </a:lnSpc>
              <a:spcBef>
                <a:spcPts val="1000"/>
              </a:spcBef>
              <a:spcAft>
                <a:spcPts val="0"/>
              </a:spcAft>
              <a:buClr>
                <a:srgbClr val="3F3F3F"/>
              </a:buClr>
              <a:buSzPts val="2400"/>
              <a:buFont typeface="Arial"/>
              <a:buNone/>
            </a:pPr>
            <a:endParaRPr i="1"/>
          </a:p>
          <a:p>
            <a:pPr marL="457200" marR="0" lvl="1" indent="0" algn="l" rtl="0">
              <a:lnSpc>
                <a:spcPct val="100000"/>
              </a:lnSpc>
              <a:spcBef>
                <a:spcPts val="1000"/>
              </a:spcBef>
              <a:spcAft>
                <a:spcPts val="0"/>
              </a:spcAft>
              <a:buClr>
                <a:srgbClr val="3F3F3F"/>
              </a:buClr>
              <a:buSzPts val="2400"/>
              <a:buFont typeface="Arial"/>
              <a:buNone/>
            </a:pPr>
            <a:r>
              <a:rPr lang="en-IE" b="0" i="1" u="none" strike="noStrike" cap="none">
                <a:solidFill>
                  <a:srgbClr val="3F3F3F"/>
                </a:solidFill>
                <a:latin typeface="Calibri"/>
                <a:ea typeface="Calibri"/>
                <a:cs typeface="Calibri"/>
                <a:sym typeface="Calibri"/>
              </a:rPr>
              <a:t>undergraduate </a:t>
            </a:r>
            <a:r>
              <a:rPr lang="en-IE" i="1"/>
              <a:t>student</a:t>
            </a:r>
            <a:endParaRPr i="1"/>
          </a:p>
          <a:p>
            <a:pPr marL="457200" marR="0" lvl="1" indent="0" algn="l" rtl="0">
              <a:lnSpc>
                <a:spcPct val="100000"/>
              </a:lnSpc>
              <a:spcBef>
                <a:spcPts val="1000"/>
              </a:spcBef>
              <a:spcAft>
                <a:spcPts val="0"/>
              </a:spcAft>
              <a:buClr>
                <a:srgbClr val="3F3F3F"/>
              </a:buClr>
              <a:buSzPts val="2400"/>
              <a:buFont typeface="Arial"/>
              <a:buNone/>
            </a:pPr>
            <a:r>
              <a:rPr lang="en-IE" b="1" i="1" u="none" strike="noStrike" cap="none">
                <a:solidFill>
                  <a:srgbClr val="3F3F3F"/>
                </a:solidFill>
                <a:latin typeface="Calibri"/>
                <a:ea typeface="Calibri"/>
                <a:cs typeface="Calibri"/>
                <a:sym typeface="Calibri"/>
              </a:rPr>
              <a:t>vs.</a:t>
            </a:r>
            <a:endParaRPr/>
          </a:p>
          <a:p>
            <a:pPr marL="457200" marR="0" lvl="1" indent="0" algn="l" rtl="0">
              <a:lnSpc>
                <a:spcPct val="100000"/>
              </a:lnSpc>
              <a:spcBef>
                <a:spcPts val="1000"/>
              </a:spcBef>
              <a:spcAft>
                <a:spcPts val="1000"/>
              </a:spcAft>
              <a:buClr>
                <a:srgbClr val="3F3F3F"/>
              </a:buClr>
              <a:buSzPts val="2400"/>
              <a:buFont typeface="Arial"/>
              <a:buNone/>
            </a:pPr>
            <a:r>
              <a:rPr lang="en-IE" b="0" i="1" u="none" strike="noStrike" cap="none">
                <a:solidFill>
                  <a:srgbClr val="3F3F3F"/>
                </a:solidFill>
                <a:latin typeface="Calibri"/>
                <a:ea typeface="Calibri"/>
                <a:cs typeface="Calibri"/>
                <a:sym typeface="Calibri"/>
              </a:rPr>
              <a:t>undergraduate advising</a:t>
            </a:r>
            <a:endParaRPr b="0" i="1"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25125144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6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Term Ranking - </a:t>
            </a:r>
            <a:r>
              <a:rPr lang="en-IE" sz="4400" b="0" i="0" u="none" strike="noStrike" cap="none">
                <a:solidFill>
                  <a:srgbClr val="75114A"/>
                </a:solidFill>
                <a:latin typeface="Calibri"/>
                <a:ea typeface="Calibri"/>
                <a:cs typeface="Calibri"/>
                <a:sym typeface="Calibri"/>
              </a:rPr>
              <a:t>PMI</a:t>
            </a:r>
            <a:endParaRPr/>
          </a:p>
        </p:txBody>
      </p:sp>
      <p:sp>
        <p:nvSpPr>
          <p:cNvPr id="987" name="Google Shape;987;p63"/>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3F3F3F"/>
              </a:buClr>
              <a:buSzPts val="2800"/>
              <a:buFont typeface="Arial"/>
              <a:buNone/>
            </a:pPr>
            <a:r>
              <a:rPr lang="en-IE" sz="2400" b="1" i="0" u="none" strike="noStrike" cap="none">
                <a:solidFill>
                  <a:srgbClr val="3F3F3F"/>
                </a:solidFill>
              </a:rPr>
              <a:t>Use Pointwise Mutual Information (PMI) to rank NPs</a:t>
            </a:r>
            <a:r>
              <a:rPr lang="en-IE" sz="2400" b="0" i="0" u="none" strike="noStrike" cap="none">
                <a:solidFill>
                  <a:srgbClr val="3F3F3F"/>
                </a:solidFill>
                <a:latin typeface="Calibri"/>
                <a:ea typeface="Calibri"/>
                <a:cs typeface="Calibri"/>
                <a:sym typeface="Calibri"/>
              </a:rPr>
              <a:t> based on the correlative strength </a:t>
            </a:r>
            <a:r>
              <a:rPr lang="en-IE" sz="2400"/>
              <a:t>between the individual words in the NP</a:t>
            </a:r>
            <a:endParaRPr sz="2400" b="0" i="0" u="none" strike="noStrike" cap="none">
              <a:solidFill>
                <a:srgbClr val="3F3F3F"/>
              </a:solidFill>
              <a:latin typeface="Calibri"/>
              <a:ea typeface="Calibri"/>
              <a:cs typeface="Calibri"/>
              <a:sym typeface="Calibri"/>
            </a:endParaRPr>
          </a:p>
          <a:p>
            <a:pPr marL="0" marR="0" lvl="0" indent="0" algn="l" rtl="0">
              <a:lnSpc>
                <a:spcPct val="115000"/>
              </a:lnSpc>
              <a:spcBef>
                <a:spcPts val="1000"/>
              </a:spcBef>
              <a:spcAft>
                <a:spcPts val="0"/>
              </a:spcAft>
              <a:buClr>
                <a:srgbClr val="3F3F3F"/>
              </a:buClr>
              <a:buSzPts val="2800"/>
              <a:buFont typeface="Arial"/>
              <a:buNone/>
            </a:pPr>
            <a:r>
              <a:rPr lang="en-IE" sz="2400"/>
              <a:t>Recall the PMI formula used previously</a:t>
            </a:r>
            <a:endParaRPr sz="2400" b="0" i="1" u="none" strike="noStrike" cap="none">
              <a:solidFill>
                <a:srgbClr val="3F3F3F"/>
              </a:solidFill>
              <a:latin typeface="Calibri"/>
              <a:ea typeface="Calibri"/>
              <a:cs typeface="Calibri"/>
              <a:sym typeface="Calibri"/>
            </a:endParaRPr>
          </a:p>
          <a:p>
            <a:pPr marL="457200" marR="0" lvl="1" indent="0" algn="l" rtl="0">
              <a:lnSpc>
                <a:spcPct val="100000"/>
              </a:lnSpc>
              <a:spcBef>
                <a:spcPts val="1000"/>
              </a:spcBef>
              <a:spcAft>
                <a:spcPts val="600"/>
              </a:spcAft>
              <a:buClr>
                <a:srgbClr val="3F3F3F"/>
              </a:buClr>
              <a:buSzPts val="2400"/>
              <a:buFont typeface="Arial"/>
              <a:buNone/>
            </a:pPr>
            <a:endParaRPr sz="2000" b="0" i="1" u="none" strike="noStrike" cap="none">
              <a:solidFill>
                <a:srgbClr val="3F3F3F"/>
              </a:solidFill>
              <a:latin typeface="Calibri"/>
              <a:ea typeface="Calibri"/>
              <a:cs typeface="Calibri"/>
              <a:sym typeface="Calibri"/>
            </a:endParaRPr>
          </a:p>
        </p:txBody>
      </p:sp>
      <p:pic>
        <p:nvPicPr>
          <p:cNvPr id="988" name="Google Shape;988;p63" descr="lec3.vector.pdf - Google Chrome"/>
          <p:cNvPicPr preferRelativeResize="0"/>
          <p:nvPr/>
        </p:nvPicPr>
        <p:blipFill rotWithShape="1">
          <a:blip r:embed="rId3">
            <a:alphaModFix/>
          </a:blip>
          <a:srcRect l="27327" t="70822" r="28194" b="16215"/>
          <a:stretch/>
        </p:blipFill>
        <p:spPr>
          <a:xfrm>
            <a:off x="2948676" y="3580300"/>
            <a:ext cx="5990948" cy="1325699"/>
          </a:xfrm>
          <a:prstGeom prst="rect">
            <a:avLst/>
          </a:prstGeom>
          <a:noFill/>
          <a:ln>
            <a:noFill/>
          </a:ln>
        </p:spPr>
      </p:pic>
    </p:spTree>
    <p:extLst>
      <p:ext uri="{BB962C8B-B14F-4D97-AF65-F5344CB8AC3E}">
        <p14:creationId xmlns:p14="http://schemas.microsoft.com/office/powerpoint/2010/main" val="636297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64"/>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PMI Example</a:t>
            </a:r>
            <a:endParaRPr/>
          </a:p>
        </p:txBody>
      </p:sp>
      <p:sp>
        <p:nvSpPr>
          <p:cNvPr id="994" name="Google Shape;994;p64"/>
          <p:cNvSpPr/>
          <p:nvPr/>
        </p:nvSpPr>
        <p:spPr>
          <a:xfrm>
            <a:off x="838200" y="3352800"/>
            <a:ext cx="10992900" cy="25197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rgbClr val="000000"/>
              </a:buClr>
              <a:buSzPts val="2000"/>
              <a:buFont typeface="Arial"/>
              <a:buNone/>
            </a:pPr>
            <a:r>
              <a:rPr lang="en-IE" sz="2000" b="1" u="none" strike="noStrike" cap="none">
                <a:solidFill>
                  <a:srgbClr val="3F3F3F"/>
                </a:solidFill>
                <a:latin typeface="Calibri"/>
                <a:ea typeface="Calibri"/>
                <a:cs typeface="Calibri"/>
                <a:sym typeface="Calibri"/>
              </a:rPr>
              <a:t>PMI (undergraduate, student)</a:t>
            </a:r>
            <a:r>
              <a:rPr lang="en-IE" sz="2000" b="1">
                <a:solidFill>
                  <a:srgbClr val="3F3F3F"/>
                </a:solidFill>
                <a:latin typeface="Calibri"/>
                <a:ea typeface="Calibri"/>
                <a:cs typeface="Calibri"/>
                <a:sym typeface="Calibri"/>
              </a:rPr>
              <a:t>		</a:t>
            </a:r>
            <a:r>
              <a:rPr lang="en-IE" sz="2000" b="0" u="none" strike="noStrike" cap="none">
                <a:solidFill>
                  <a:srgbClr val="3F3F3F"/>
                </a:solidFill>
                <a:latin typeface="Calibri"/>
                <a:ea typeface="Calibri"/>
                <a:cs typeface="Calibri"/>
                <a:sym typeface="Calibri"/>
              </a:rPr>
              <a:t>= log</a:t>
            </a:r>
            <a:r>
              <a:rPr lang="en-IE" sz="2000" b="0" u="none" strike="noStrike" cap="none" baseline="-25000">
                <a:solidFill>
                  <a:srgbClr val="3F3F3F"/>
                </a:solidFill>
                <a:latin typeface="Calibri"/>
                <a:ea typeface="Calibri"/>
                <a:cs typeface="Calibri"/>
                <a:sym typeface="Calibri"/>
              </a:rPr>
              <a:t>2</a:t>
            </a:r>
            <a:r>
              <a:rPr lang="en-IE" sz="2000" b="0" u="none" strike="noStrike" cap="none">
                <a:solidFill>
                  <a:srgbClr val="3F3F3F"/>
                </a:solidFill>
                <a:latin typeface="Calibri"/>
                <a:ea typeface="Calibri"/>
                <a:cs typeface="Calibri"/>
                <a:sym typeface="Calibri"/>
              </a:rPr>
              <a:t> (P(undergraduate, student) / (P(undergraduate) P(student)))</a:t>
            </a:r>
            <a:r>
              <a:rPr lang="en-IE" sz="2000" b="0" u="none" strike="noStrike" cap="none">
                <a:solidFill>
                  <a:srgbClr val="000000"/>
                </a:solidFill>
                <a:latin typeface="Calibri"/>
                <a:ea typeface="Calibri"/>
                <a:cs typeface="Calibri"/>
                <a:sym typeface="Calibri"/>
              </a:rPr>
              <a:t> </a:t>
            </a:r>
            <a:endParaRPr sz="2000" b="0" u="none" strike="noStrike" cap="none">
              <a:solidFill>
                <a:srgbClr val="000000"/>
              </a:solidFill>
              <a:latin typeface="Calibri"/>
              <a:ea typeface="Calibri"/>
              <a:cs typeface="Calibri"/>
              <a:sym typeface="Calibri"/>
            </a:endParaRPr>
          </a:p>
          <a:p>
            <a:pPr marL="3200400" marR="0" lvl="0" indent="457200" algn="l" rtl="0">
              <a:lnSpc>
                <a:spcPct val="115000"/>
              </a:lnSpc>
              <a:spcBef>
                <a:spcPts val="0"/>
              </a:spcBef>
              <a:spcAft>
                <a:spcPts val="0"/>
              </a:spcAft>
              <a:buClr>
                <a:srgbClr val="000000"/>
              </a:buClr>
              <a:buSzPts val="2000"/>
              <a:buFont typeface="Arial"/>
              <a:buNone/>
            </a:pPr>
            <a:r>
              <a:rPr lang="en-IE" sz="2000" b="0" u="none" strike="noStrike" cap="none">
                <a:solidFill>
                  <a:srgbClr val="3F3F3F"/>
                </a:solidFill>
                <a:latin typeface="Calibri"/>
                <a:ea typeface="Calibri"/>
                <a:cs typeface="Calibri"/>
                <a:sym typeface="Calibri"/>
              </a:rPr>
              <a:t>= log</a:t>
            </a:r>
            <a:r>
              <a:rPr lang="en-IE" sz="2000" b="0" u="none" strike="noStrike" cap="none" baseline="-25000">
                <a:solidFill>
                  <a:srgbClr val="3F3F3F"/>
                </a:solidFill>
                <a:latin typeface="Calibri"/>
                <a:ea typeface="Calibri"/>
                <a:cs typeface="Calibri"/>
                <a:sym typeface="Calibri"/>
              </a:rPr>
              <a:t>2</a:t>
            </a:r>
            <a:r>
              <a:rPr lang="en-IE" sz="2000" b="0" u="none" strike="noStrike" cap="none">
                <a:solidFill>
                  <a:srgbClr val="3F3F3F"/>
                </a:solidFill>
                <a:latin typeface="Calibri"/>
                <a:ea typeface="Calibri"/>
                <a:cs typeface="Calibri"/>
                <a:sym typeface="Calibri"/>
              </a:rPr>
              <a:t> (40/750 / (50/750 * 200/750)) </a:t>
            </a:r>
            <a:endParaRPr sz="2000" b="0" u="none" strike="noStrike" cap="none">
              <a:solidFill>
                <a:srgbClr val="3F3F3F"/>
              </a:solidFill>
              <a:latin typeface="Calibri"/>
              <a:ea typeface="Calibri"/>
              <a:cs typeface="Calibri"/>
              <a:sym typeface="Calibri"/>
            </a:endParaRPr>
          </a:p>
          <a:p>
            <a:pPr marL="3200400" marR="0" lvl="0" indent="457200" algn="l" rtl="0">
              <a:lnSpc>
                <a:spcPct val="115000"/>
              </a:lnSpc>
              <a:spcBef>
                <a:spcPts val="0"/>
              </a:spcBef>
              <a:spcAft>
                <a:spcPts val="0"/>
              </a:spcAft>
              <a:buClr>
                <a:srgbClr val="000000"/>
              </a:buClr>
              <a:buSzPts val="2000"/>
              <a:buFont typeface="Arial"/>
              <a:buNone/>
            </a:pPr>
            <a:r>
              <a:rPr lang="en-IE" sz="2000" b="0" u="none" strike="noStrike" cap="none">
                <a:solidFill>
                  <a:srgbClr val="3F3F3F"/>
                </a:solidFill>
                <a:latin typeface="Calibri"/>
                <a:ea typeface="Calibri"/>
                <a:cs typeface="Calibri"/>
                <a:sym typeface="Calibri"/>
              </a:rPr>
              <a:t>= log</a:t>
            </a:r>
            <a:r>
              <a:rPr lang="en-IE" sz="2000" b="0" u="none" strike="noStrike" cap="none" baseline="-25000">
                <a:solidFill>
                  <a:srgbClr val="3F3F3F"/>
                </a:solidFill>
                <a:latin typeface="Calibri"/>
                <a:ea typeface="Calibri"/>
                <a:cs typeface="Calibri"/>
                <a:sym typeface="Calibri"/>
              </a:rPr>
              <a:t>2</a:t>
            </a:r>
            <a:r>
              <a:rPr lang="en-IE" sz="2000" b="0" u="none" strike="noStrike" cap="none">
                <a:solidFill>
                  <a:srgbClr val="3F3F3F"/>
                </a:solidFill>
                <a:latin typeface="Calibri"/>
                <a:ea typeface="Calibri"/>
                <a:cs typeface="Calibri"/>
                <a:sym typeface="Calibri"/>
              </a:rPr>
              <a:t> (0.05 / (0.07 * 0.27)) = log</a:t>
            </a:r>
            <a:r>
              <a:rPr lang="en-IE" sz="2000" b="0" u="none" strike="noStrike" cap="none" baseline="-25000">
                <a:solidFill>
                  <a:srgbClr val="3F3F3F"/>
                </a:solidFill>
                <a:latin typeface="Calibri"/>
                <a:ea typeface="Calibri"/>
                <a:cs typeface="Calibri"/>
                <a:sym typeface="Calibri"/>
              </a:rPr>
              <a:t>2</a:t>
            </a:r>
            <a:r>
              <a:rPr lang="en-IE" sz="2000" b="0" u="none" strike="noStrike" cap="none">
                <a:solidFill>
                  <a:srgbClr val="3F3F3F"/>
                </a:solidFill>
                <a:latin typeface="Calibri"/>
                <a:ea typeface="Calibri"/>
                <a:cs typeface="Calibri"/>
                <a:sym typeface="Calibri"/>
              </a:rPr>
              <a:t> (2.5) = </a:t>
            </a:r>
            <a:r>
              <a:rPr lang="en-IE" sz="2000" b="1" u="none" strike="noStrike" cap="none">
                <a:solidFill>
                  <a:srgbClr val="3F3F3F"/>
                </a:solidFill>
                <a:latin typeface="Calibri"/>
                <a:ea typeface="Calibri"/>
                <a:cs typeface="Calibri"/>
                <a:sym typeface="Calibri"/>
              </a:rPr>
              <a:t>0.40</a:t>
            </a:r>
            <a:endParaRPr sz="2000" b="1" u="none" strike="noStrike" cap="none">
              <a:solidFill>
                <a:srgbClr val="3F3F3F"/>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2000"/>
              <a:buFont typeface="Arial"/>
              <a:buNone/>
            </a:pPr>
            <a:endParaRPr sz="2000" b="1">
              <a:solidFill>
                <a:srgbClr val="3F3F3F"/>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2000"/>
              <a:buFont typeface="Arial"/>
              <a:buNone/>
            </a:pPr>
            <a:r>
              <a:rPr lang="en-IE" sz="2000" b="1">
                <a:solidFill>
                  <a:srgbClr val="3F3F3F"/>
                </a:solidFill>
                <a:latin typeface="Calibri"/>
                <a:ea typeface="Calibri"/>
                <a:cs typeface="Calibri"/>
                <a:sym typeface="Calibri"/>
              </a:rPr>
              <a:t>PMI (undergraduate, </a:t>
            </a:r>
            <a:r>
              <a:rPr lang="en-IE" sz="2000" b="1">
                <a:solidFill>
                  <a:schemeClr val="dk1"/>
                </a:solidFill>
                <a:latin typeface="Calibri"/>
                <a:ea typeface="Calibri"/>
                <a:cs typeface="Calibri"/>
                <a:sym typeface="Calibri"/>
              </a:rPr>
              <a:t>advising</a:t>
            </a:r>
            <a:r>
              <a:rPr lang="en-IE" sz="2000" b="1">
                <a:solidFill>
                  <a:srgbClr val="3F3F3F"/>
                </a:solidFill>
                <a:latin typeface="Calibri"/>
                <a:ea typeface="Calibri"/>
                <a:cs typeface="Calibri"/>
                <a:sym typeface="Calibri"/>
              </a:rPr>
              <a:t>) 	</a:t>
            </a:r>
            <a:r>
              <a:rPr lang="en-IE" sz="2000">
                <a:solidFill>
                  <a:srgbClr val="3F3F3F"/>
                </a:solidFill>
                <a:latin typeface="Calibri"/>
                <a:ea typeface="Calibri"/>
                <a:cs typeface="Calibri"/>
                <a:sym typeface="Calibri"/>
              </a:rPr>
              <a:t>= log</a:t>
            </a:r>
            <a:r>
              <a:rPr lang="en-IE" sz="2000" baseline="-25000">
                <a:solidFill>
                  <a:srgbClr val="3F3F3F"/>
                </a:solidFill>
                <a:latin typeface="Calibri"/>
                <a:ea typeface="Calibri"/>
                <a:cs typeface="Calibri"/>
                <a:sym typeface="Calibri"/>
              </a:rPr>
              <a:t>2</a:t>
            </a:r>
            <a:r>
              <a:rPr lang="en-IE" sz="2000">
                <a:solidFill>
                  <a:srgbClr val="3F3F3F"/>
                </a:solidFill>
                <a:latin typeface="Calibri"/>
                <a:ea typeface="Calibri"/>
                <a:cs typeface="Calibri"/>
                <a:sym typeface="Calibri"/>
              </a:rPr>
              <a:t> (P(undergraduate, </a:t>
            </a:r>
            <a:r>
              <a:rPr lang="en-IE" sz="2000">
                <a:solidFill>
                  <a:schemeClr val="dk1"/>
                </a:solidFill>
                <a:latin typeface="Calibri"/>
                <a:ea typeface="Calibri"/>
                <a:cs typeface="Calibri"/>
                <a:sym typeface="Calibri"/>
              </a:rPr>
              <a:t>advising</a:t>
            </a:r>
            <a:r>
              <a:rPr lang="en-IE" sz="2000">
                <a:solidFill>
                  <a:srgbClr val="3F3F3F"/>
                </a:solidFill>
                <a:latin typeface="Calibri"/>
                <a:ea typeface="Calibri"/>
                <a:cs typeface="Calibri"/>
                <a:sym typeface="Calibri"/>
              </a:rPr>
              <a:t>) / (P(undergraduate) P(</a:t>
            </a:r>
            <a:r>
              <a:rPr lang="en-IE" sz="2000">
                <a:solidFill>
                  <a:schemeClr val="dk1"/>
                </a:solidFill>
                <a:latin typeface="Calibri"/>
                <a:ea typeface="Calibri"/>
                <a:cs typeface="Calibri"/>
                <a:sym typeface="Calibri"/>
              </a:rPr>
              <a:t>advising</a:t>
            </a:r>
            <a:r>
              <a:rPr lang="en-IE" sz="2000">
                <a:solidFill>
                  <a:srgbClr val="3F3F3F"/>
                </a:solidFill>
                <a:latin typeface="Calibri"/>
                <a:ea typeface="Calibri"/>
                <a:cs typeface="Calibri"/>
                <a:sym typeface="Calibri"/>
              </a:rPr>
              <a:t>))) </a:t>
            </a:r>
            <a:endParaRPr sz="2000">
              <a:solidFill>
                <a:srgbClr val="3F3F3F"/>
              </a:solidFill>
              <a:latin typeface="Calibri"/>
              <a:ea typeface="Calibri"/>
              <a:cs typeface="Calibri"/>
              <a:sym typeface="Calibri"/>
            </a:endParaRPr>
          </a:p>
          <a:p>
            <a:pPr marL="3200400" lvl="0" indent="457200" algn="l" rtl="0">
              <a:lnSpc>
                <a:spcPct val="115000"/>
              </a:lnSpc>
              <a:spcBef>
                <a:spcPts val="0"/>
              </a:spcBef>
              <a:spcAft>
                <a:spcPts val="0"/>
              </a:spcAft>
              <a:buClr>
                <a:schemeClr val="dk1"/>
              </a:buClr>
              <a:buSzPts val="2000"/>
              <a:buFont typeface="Arial"/>
              <a:buNone/>
            </a:pPr>
            <a:r>
              <a:rPr lang="en-IE" sz="2000">
                <a:solidFill>
                  <a:srgbClr val="3F3F3F"/>
                </a:solidFill>
                <a:latin typeface="Calibri"/>
                <a:ea typeface="Calibri"/>
                <a:cs typeface="Calibri"/>
                <a:sym typeface="Calibri"/>
              </a:rPr>
              <a:t>= log</a:t>
            </a:r>
            <a:r>
              <a:rPr lang="en-IE" sz="2000" baseline="-25000">
                <a:solidFill>
                  <a:srgbClr val="3F3F3F"/>
                </a:solidFill>
                <a:latin typeface="Calibri"/>
                <a:ea typeface="Calibri"/>
                <a:cs typeface="Calibri"/>
                <a:sym typeface="Calibri"/>
              </a:rPr>
              <a:t>2</a:t>
            </a:r>
            <a:r>
              <a:rPr lang="en-IE" sz="2000">
                <a:solidFill>
                  <a:srgbClr val="3F3F3F"/>
                </a:solidFill>
                <a:latin typeface="Calibri"/>
                <a:ea typeface="Calibri"/>
                <a:cs typeface="Calibri"/>
                <a:sym typeface="Calibri"/>
              </a:rPr>
              <a:t> (10/750 / (50/750 * 500/750))</a:t>
            </a:r>
            <a:endParaRPr sz="2000">
              <a:solidFill>
                <a:srgbClr val="3F3F3F"/>
              </a:solidFill>
              <a:latin typeface="Calibri"/>
              <a:ea typeface="Calibri"/>
              <a:cs typeface="Calibri"/>
              <a:sym typeface="Calibri"/>
            </a:endParaRPr>
          </a:p>
          <a:p>
            <a:pPr marL="3200400" lvl="0" indent="0" algn="l" rtl="0">
              <a:lnSpc>
                <a:spcPct val="115000"/>
              </a:lnSpc>
              <a:spcBef>
                <a:spcPts val="0"/>
              </a:spcBef>
              <a:spcAft>
                <a:spcPts val="0"/>
              </a:spcAft>
              <a:buClr>
                <a:schemeClr val="dk1"/>
              </a:buClr>
              <a:buSzPts val="2000"/>
              <a:buFont typeface="Arial"/>
              <a:buNone/>
            </a:pPr>
            <a:r>
              <a:rPr lang="en-IE" sz="2000">
                <a:solidFill>
                  <a:srgbClr val="3F3F3F"/>
                </a:solidFill>
                <a:latin typeface="Calibri"/>
                <a:ea typeface="Calibri"/>
                <a:cs typeface="Calibri"/>
                <a:sym typeface="Calibri"/>
              </a:rPr>
              <a:t> 	= log</a:t>
            </a:r>
            <a:r>
              <a:rPr lang="en-IE" sz="2000" baseline="-25000">
                <a:solidFill>
                  <a:srgbClr val="3F3F3F"/>
                </a:solidFill>
                <a:latin typeface="Calibri"/>
                <a:ea typeface="Calibri"/>
                <a:cs typeface="Calibri"/>
                <a:sym typeface="Calibri"/>
              </a:rPr>
              <a:t>2</a:t>
            </a:r>
            <a:r>
              <a:rPr lang="en-IE" sz="2000">
                <a:solidFill>
                  <a:srgbClr val="3F3F3F"/>
                </a:solidFill>
                <a:latin typeface="Calibri"/>
                <a:ea typeface="Calibri"/>
                <a:cs typeface="Calibri"/>
                <a:sym typeface="Calibri"/>
              </a:rPr>
              <a:t> (0.01 / (0.07 * 0.67)) = log</a:t>
            </a:r>
            <a:r>
              <a:rPr lang="en-IE" sz="2000" baseline="-25000">
                <a:solidFill>
                  <a:srgbClr val="3F3F3F"/>
                </a:solidFill>
                <a:latin typeface="Calibri"/>
                <a:ea typeface="Calibri"/>
                <a:cs typeface="Calibri"/>
                <a:sym typeface="Calibri"/>
              </a:rPr>
              <a:t>2</a:t>
            </a:r>
            <a:r>
              <a:rPr lang="en-IE" sz="2000">
                <a:solidFill>
                  <a:srgbClr val="3F3F3F"/>
                </a:solidFill>
                <a:latin typeface="Calibri"/>
                <a:ea typeface="Calibri"/>
                <a:cs typeface="Calibri"/>
                <a:sym typeface="Calibri"/>
              </a:rPr>
              <a:t> (0.1) = </a:t>
            </a:r>
            <a:r>
              <a:rPr lang="en-IE" sz="2000" b="1">
                <a:solidFill>
                  <a:srgbClr val="3F3F3F"/>
                </a:solidFill>
                <a:latin typeface="Calibri"/>
                <a:ea typeface="Calibri"/>
                <a:cs typeface="Calibri"/>
                <a:sym typeface="Calibri"/>
              </a:rPr>
              <a:t>-1</a:t>
            </a:r>
            <a:endParaRPr sz="2000" b="1">
              <a:solidFill>
                <a:srgbClr val="3F3F3F"/>
              </a:solidFill>
              <a:latin typeface="Calibri"/>
              <a:ea typeface="Calibri"/>
              <a:cs typeface="Calibri"/>
              <a:sym typeface="Calibri"/>
            </a:endParaRPr>
          </a:p>
        </p:txBody>
      </p:sp>
      <p:graphicFrame>
        <p:nvGraphicFramePr>
          <p:cNvPr id="995" name="Google Shape;995;p64"/>
          <p:cNvGraphicFramePr/>
          <p:nvPr/>
        </p:nvGraphicFramePr>
        <p:xfrm>
          <a:off x="1708556" y="1352315"/>
          <a:ext cx="3000000" cy="3000000"/>
        </p:xfrm>
        <a:graphic>
          <a:graphicData uri="http://schemas.openxmlformats.org/drawingml/2006/table">
            <a:tbl>
              <a:tblPr firstRow="1" bandRow="1">
                <a:noFill/>
              </a:tblPr>
              <a:tblGrid>
                <a:gridCol w="2113375">
                  <a:extLst>
                    <a:ext uri="{9D8B030D-6E8A-4147-A177-3AD203B41FA5}">
                      <a16:colId xmlns:a16="http://schemas.microsoft.com/office/drawing/2014/main" val="20000"/>
                    </a:ext>
                  </a:extLst>
                </a:gridCol>
                <a:gridCol w="2523350">
                  <a:extLst>
                    <a:ext uri="{9D8B030D-6E8A-4147-A177-3AD203B41FA5}">
                      <a16:colId xmlns:a16="http://schemas.microsoft.com/office/drawing/2014/main" val="20001"/>
                    </a:ext>
                  </a:extLst>
                </a:gridCol>
                <a:gridCol w="4138150">
                  <a:extLst>
                    <a:ext uri="{9D8B030D-6E8A-4147-A177-3AD203B41FA5}">
                      <a16:colId xmlns:a16="http://schemas.microsoft.com/office/drawing/2014/main" val="20002"/>
                    </a:ext>
                  </a:extLst>
                </a:gridCol>
              </a:tblGrid>
              <a:tr h="444300">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Calibri"/>
                        <a:ea typeface="Calibri"/>
                        <a:cs typeface="Calibri"/>
                        <a:sym typeface="Calibri"/>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000"/>
                        <a:buFont typeface="Arial"/>
                        <a:buNone/>
                      </a:pPr>
                      <a:r>
                        <a:rPr lang="en-IE" sz="2000" u="none" strike="noStrike" cap="none">
                          <a:latin typeface="Calibri"/>
                          <a:ea typeface="Calibri"/>
                          <a:cs typeface="Calibri"/>
                          <a:sym typeface="Calibri"/>
                        </a:rPr>
                        <a:t>Frequency in Corpus</a:t>
                      </a:r>
                      <a:endParaRPr sz="2000" u="none" strike="noStrike" cap="none">
                        <a:latin typeface="Calibri"/>
                        <a:ea typeface="Calibri"/>
                        <a:cs typeface="Calibri"/>
                        <a:sym typeface="Calibri"/>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000"/>
                        <a:buFont typeface="Arial"/>
                        <a:buNone/>
                      </a:pPr>
                      <a:r>
                        <a:rPr lang="en-IE" sz="2000" u="none" strike="noStrike" cap="none">
                          <a:latin typeface="Calibri"/>
                          <a:ea typeface="Calibri"/>
                          <a:cs typeface="Calibri"/>
                          <a:sym typeface="Calibri"/>
                        </a:rPr>
                        <a:t>Co-</a:t>
                      </a:r>
                      <a:r>
                        <a:rPr lang="en-IE" sz="2000">
                          <a:latin typeface="Calibri"/>
                          <a:ea typeface="Calibri"/>
                          <a:cs typeface="Calibri"/>
                          <a:sym typeface="Calibri"/>
                        </a:rPr>
                        <a:t>occurrence </a:t>
                      </a:r>
                      <a:r>
                        <a:rPr lang="en-IE" sz="2000" u="none" strike="noStrike" cap="none">
                          <a:latin typeface="Calibri"/>
                          <a:ea typeface="Calibri"/>
                          <a:cs typeface="Calibri"/>
                          <a:sym typeface="Calibri"/>
                        </a:rPr>
                        <a:t>with ‘undergraduate’</a:t>
                      </a:r>
                      <a:endParaRPr sz="2000" u="none" strike="noStrike" cap="none">
                        <a:latin typeface="Calibri"/>
                        <a:ea typeface="Calibri"/>
                        <a:cs typeface="Calibri"/>
                        <a:sym typeface="Calibri"/>
                      </a:endParaRPr>
                    </a:p>
                  </a:txBody>
                  <a:tcPr marL="91450" marR="91450" marT="45725" marB="45725" anchor="ctr"/>
                </a:tc>
                <a:extLst>
                  <a:ext uri="{0D108BD9-81ED-4DB2-BD59-A6C34878D82A}">
                    <a16:rowId xmlns:a16="http://schemas.microsoft.com/office/drawing/2014/main" val="10000"/>
                  </a:ext>
                </a:extLst>
              </a:tr>
              <a:tr h="429900">
                <a:tc>
                  <a:txBody>
                    <a:bodyPr/>
                    <a:lstStyle/>
                    <a:p>
                      <a:pPr marL="0" marR="0" lvl="0" indent="0" algn="l" rtl="0">
                        <a:lnSpc>
                          <a:spcPct val="100000"/>
                        </a:lnSpc>
                        <a:spcBef>
                          <a:spcPts val="0"/>
                        </a:spcBef>
                        <a:spcAft>
                          <a:spcPts val="0"/>
                        </a:spcAft>
                        <a:buClr>
                          <a:srgbClr val="000000"/>
                        </a:buClr>
                        <a:buSzPts val="2000"/>
                        <a:buFont typeface="Arial"/>
                        <a:buNone/>
                      </a:pPr>
                      <a:r>
                        <a:rPr lang="en-IE" sz="2000" b="1" u="none" strike="noStrike" cap="none">
                          <a:latin typeface="Calibri"/>
                          <a:ea typeface="Calibri"/>
                          <a:cs typeface="Calibri"/>
                          <a:sym typeface="Calibri"/>
                        </a:rPr>
                        <a:t>undergraduate</a:t>
                      </a:r>
                      <a:endParaRPr sz="2000" b="1" u="none" strike="noStrike" cap="none">
                        <a:latin typeface="Calibri"/>
                        <a:ea typeface="Calibri"/>
                        <a:cs typeface="Calibri"/>
                        <a:sym typeface="Calibri"/>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000"/>
                        <a:buFont typeface="Arial"/>
                        <a:buNone/>
                      </a:pPr>
                      <a:r>
                        <a:rPr lang="en-IE" sz="2000" u="none" strike="noStrike" cap="none">
                          <a:latin typeface="Calibri"/>
                          <a:ea typeface="Calibri"/>
                          <a:cs typeface="Calibri"/>
                          <a:sym typeface="Calibri"/>
                        </a:rPr>
                        <a:t>50</a:t>
                      </a:r>
                      <a:endParaRPr sz="2000" u="none" strike="noStrike" cap="none">
                        <a:latin typeface="Calibri"/>
                        <a:ea typeface="Calibri"/>
                        <a:cs typeface="Calibri"/>
                        <a:sym typeface="Calibri"/>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000"/>
                        <a:buFont typeface="Arial"/>
                        <a:buNone/>
                      </a:pPr>
                      <a:r>
                        <a:rPr lang="en-IE" sz="2000">
                          <a:latin typeface="Calibri"/>
                          <a:ea typeface="Calibri"/>
                          <a:cs typeface="Calibri"/>
                          <a:sym typeface="Calibri"/>
                        </a:rPr>
                        <a:t>-</a:t>
                      </a:r>
                      <a:endParaRPr sz="2000" u="none" strike="noStrike" cap="none">
                        <a:latin typeface="Calibri"/>
                        <a:ea typeface="Calibri"/>
                        <a:cs typeface="Calibri"/>
                        <a:sym typeface="Calibri"/>
                      </a:endParaRPr>
                    </a:p>
                  </a:txBody>
                  <a:tcPr marL="91450" marR="91450" marT="45725" marB="45725" anchor="ctr"/>
                </a:tc>
                <a:extLst>
                  <a:ext uri="{0D108BD9-81ED-4DB2-BD59-A6C34878D82A}">
                    <a16:rowId xmlns:a16="http://schemas.microsoft.com/office/drawing/2014/main" val="10001"/>
                  </a:ext>
                </a:extLst>
              </a:tr>
              <a:tr h="387275">
                <a:tc>
                  <a:txBody>
                    <a:bodyPr/>
                    <a:lstStyle/>
                    <a:p>
                      <a:pPr marL="0" marR="0" lvl="0" indent="0" algn="l" rtl="0">
                        <a:lnSpc>
                          <a:spcPct val="100000"/>
                        </a:lnSpc>
                        <a:spcBef>
                          <a:spcPts val="0"/>
                        </a:spcBef>
                        <a:spcAft>
                          <a:spcPts val="0"/>
                        </a:spcAft>
                        <a:buClr>
                          <a:srgbClr val="000000"/>
                        </a:buClr>
                        <a:buSzPts val="2000"/>
                        <a:buFont typeface="Arial"/>
                        <a:buNone/>
                      </a:pPr>
                      <a:r>
                        <a:rPr lang="en-IE" sz="2000" b="1" u="none" strike="noStrike" cap="none">
                          <a:latin typeface="Calibri"/>
                          <a:ea typeface="Calibri"/>
                          <a:cs typeface="Calibri"/>
                          <a:sym typeface="Calibri"/>
                        </a:rPr>
                        <a:t>student</a:t>
                      </a:r>
                      <a:endParaRPr sz="2000" b="1" u="none" strike="noStrike" cap="none">
                        <a:latin typeface="Calibri"/>
                        <a:ea typeface="Calibri"/>
                        <a:cs typeface="Calibri"/>
                        <a:sym typeface="Calibri"/>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000"/>
                        <a:buFont typeface="Arial"/>
                        <a:buNone/>
                      </a:pPr>
                      <a:r>
                        <a:rPr lang="en-IE" sz="2000" u="none" strike="noStrike" cap="none">
                          <a:latin typeface="Calibri"/>
                          <a:ea typeface="Calibri"/>
                          <a:cs typeface="Calibri"/>
                          <a:sym typeface="Calibri"/>
                        </a:rPr>
                        <a:t>200</a:t>
                      </a:r>
                      <a:endParaRPr sz="2000" u="none" strike="noStrike" cap="none">
                        <a:latin typeface="Calibri"/>
                        <a:ea typeface="Calibri"/>
                        <a:cs typeface="Calibri"/>
                        <a:sym typeface="Calibri"/>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000"/>
                        <a:buFont typeface="Arial"/>
                        <a:buNone/>
                      </a:pPr>
                      <a:r>
                        <a:rPr lang="en-IE" sz="2000" u="none" strike="noStrike" cap="none">
                          <a:latin typeface="Calibri"/>
                          <a:ea typeface="Calibri"/>
                          <a:cs typeface="Calibri"/>
                          <a:sym typeface="Calibri"/>
                        </a:rPr>
                        <a:t>40</a:t>
                      </a:r>
                      <a:endParaRPr sz="2000" u="none" strike="noStrike" cap="none">
                        <a:latin typeface="Calibri"/>
                        <a:ea typeface="Calibri"/>
                        <a:cs typeface="Calibri"/>
                        <a:sym typeface="Calibri"/>
                      </a:endParaRPr>
                    </a:p>
                  </a:txBody>
                  <a:tcPr marL="91450" marR="91450" marT="45725" marB="45725" anchor="ctr"/>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rgbClr val="000000"/>
                        </a:buClr>
                        <a:buSzPts val="2000"/>
                        <a:buFont typeface="Arial"/>
                        <a:buNone/>
                      </a:pPr>
                      <a:r>
                        <a:rPr lang="en-IE" sz="2000" b="1">
                          <a:latin typeface="Calibri"/>
                          <a:ea typeface="Calibri"/>
                          <a:cs typeface="Calibri"/>
                          <a:sym typeface="Calibri"/>
                        </a:rPr>
                        <a:t>advising</a:t>
                      </a:r>
                      <a:endParaRPr sz="2000" b="1" u="none" strike="noStrike" cap="none">
                        <a:latin typeface="Calibri"/>
                        <a:ea typeface="Calibri"/>
                        <a:cs typeface="Calibri"/>
                        <a:sym typeface="Calibri"/>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000"/>
                        <a:buFont typeface="Arial"/>
                        <a:buNone/>
                      </a:pPr>
                      <a:r>
                        <a:rPr lang="en-IE" sz="2000" u="none" strike="noStrike" cap="none">
                          <a:latin typeface="Calibri"/>
                          <a:ea typeface="Calibri"/>
                          <a:cs typeface="Calibri"/>
                          <a:sym typeface="Calibri"/>
                        </a:rPr>
                        <a:t>500</a:t>
                      </a:r>
                      <a:endParaRPr sz="2000" u="none" strike="noStrike" cap="none">
                        <a:latin typeface="Calibri"/>
                        <a:ea typeface="Calibri"/>
                        <a:cs typeface="Calibri"/>
                        <a:sym typeface="Calibri"/>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000"/>
                        <a:buFont typeface="Arial"/>
                        <a:buNone/>
                      </a:pPr>
                      <a:r>
                        <a:rPr lang="en-IE" sz="2000" u="none" strike="noStrike" cap="none">
                          <a:latin typeface="Calibri"/>
                          <a:ea typeface="Calibri"/>
                          <a:cs typeface="Calibri"/>
                          <a:sym typeface="Calibri"/>
                        </a:rPr>
                        <a:t>10</a:t>
                      </a:r>
                      <a:endParaRPr sz="2000" u="none" strike="noStrike" cap="none">
                        <a:latin typeface="Calibri"/>
                        <a:ea typeface="Calibri"/>
                        <a:cs typeface="Calibri"/>
                        <a:sym typeface="Calibri"/>
                      </a:endParaRPr>
                    </a:p>
                  </a:txBody>
                  <a:tcPr marL="91450" marR="91450" marT="45725" marB="45725"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601612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6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Supervised Term Extraction</a:t>
            </a:r>
            <a:endParaRPr/>
          </a:p>
        </p:txBody>
      </p:sp>
      <p:sp>
        <p:nvSpPr>
          <p:cNvPr id="1001" name="Google Shape;1001;p65"/>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50800" lvl="0" indent="0" algn="just" rtl="0">
              <a:lnSpc>
                <a:spcPct val="115000"/>
              </a:lnSpc>
              <a:spcBef>
                <a:spcPts val="0"/>
              </a:spcBef>
              <a:spcAft>
                <a:spcPts val="0"/>
              </a:spcAft>
              <a:buClr>
                <a:srgbClr val="3F3F3F"/>
              </a:buClr>
              <a:buSzPts val="2800"/>
              <a:buFont typeface="Arial"/>
              <a:buNone/>
            </a:pPr>
            <a:r>
              <a:rPr lang="en-IE" sz="2400"/>
              <a:t>Supervised term extraction approaches train a classifier on manually labeled data (term annotation) </a:t>
            </a:r>
            <a:endParaRPr sz="2400"/>
          </a:p>
          <a:p>
            <a:pPr marL="50800" lvl="0" indent="0" algn="just" rtl="0">
              <a:lnSpc>
                <a:spcPct val="115000"/>
              </a:lnSpc>
              <a:spcBef>
                <a:spcPts val="1000"/>
              </a:spcBef>
              <a:spcAft>
                <a:spcPts val="1000"/>
              </a:spcAft>
              <a:buClr>
                <a:srgbClr val="3F3F3F"/>
              </a:buClr>
              <a:buSzPts val="2800"/>
              <a:buFont typeface="Arial"/>
              <a:buNone/>
            </a:pPr>
            <a:r>
              <a:rPr lang="en-IE" sz="2400"/>
              <a:t>General challenges in manual annotation apply also here: Inter-Annotator Agreement, cost of manual labour, renewed annotation for different domains</a:t>
            </a:r>
            <a:endParaRPr sz="2400"/>
          </a:p>
        </p:txBody>
      </p:sp>
    </p:spTree>
    <p:extLst>
      <p:ext uri="{BB962C8B-B14F-4D97-AF65-F5344CB8AC3E}">
        <p14:creationId xmlns:p14="http://schemas.microsoft.com/office/powerpoint/2010/main" val="13274995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66"/>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50800" lvl="0" indent="0" algn="just" rtl="0">
              <a:lnSpc>
                <a:spcPct val="115000"/>
              </a:lnSpc>
              <a:spcBef>
                <a:spcPts val="0"/>
              </a:spcBef>
              <a:spcAft>
                <a:spcPts val="0"/>
              </a:spcAft>
              <a:buClr>
                <a:srgbClr val="3F3F3F"/>
              </a:buClr>
              <a:buSzPts val="2800"/>
              <a:buFont typeface="Arial"/>
              <a:buNone/>
            </a:pPr>
            <a:r>
              <a:rPr lang="en-IE" sz="2400"/>
              <a:t>Term annotation example in the ‘university domain’</a:t>
            </a:r>
            <a:endParaRPr sz="2400"/>
          </a:p>
          <a:p>
            <a:pPr marL="50800" lvl="0" indent="0" algn="just" rtl="0">
              <a:lnSpc>
                <a:spcPct val="115000"/>
              </a:lnSpc>
              <a:spcBef>
                <a:spcPts val="0"/>
              </a:spcBef>
              <a:spcAft>
                <a:spcPts val="0"/>
              </a:spcAft>
              <a:buClr>
                <a:srgbClr val="3F3F3F"/>
              </a:buClr>
              <a:buSzPts val="2800"/>
              <a:buFont typeface="Arial"/>
              <a:buNone/>
            </a:pPr>
            <a:endParaRPr sz="2400" b="1"/>
          </a:p>
          <a:p>
            <a:pPr marL="50800" marR="0" lvl="0" indent="0" algn="l" rtl="0">
              <a:lnSpc>
                <a:spcPct val="150000"/>
              </a:lnSpc>
              <a:spcBef>
                <a:spcPts val="1000"/>
              </a:spcBef>
              <a:spcAft>
                <a:spcPts val="1000"/>
              </a:spcAft>
              <a:buClr>
                <a:srgbClr val="3F3F3F"/>
              </a:buClr>
              <a:buSzPts val="2800"/>
              <a:buFont typeface="Arial"/>
              <a:buNone/>
            </a:pPr>
            <a:r>
              <a:rPr lang="en-IE" sz="2000" i="1"/>
              <a:t>“Although each institution is organized differently, nearly all universities have a board of trustees; a president, chancellor, or rector; at least one vice president, vice-chancellor, or vice-rector; and deans of various divisions. Universities are generally divided into a number of academic departments, schools or faculties. Public university systems are ruled over by government-run higher education boards.“ - </a:t>
            </a:r>
            <a:r>
              <a:rPr lang="en-IE" sz="2000" i="1" u="sng">
                <a:solidFill>
                  <a:schemeClr val="hlink"/>
                </a:solidFill>
                <a:hlinkClick r:id="rId3"/>
              </a:rPr>
              <a:t>https://en.wikipedia.org/wiki/University</a:t>
            </a:r>
            <a:r>
              <a:rPr lang="en-IE" sz="2000" i="1"/>
              <a:t> </a:t>
            </a:r>
            <a:endParaRPr sz="2000" i="1"/>
          </a:p>
        </p:txBody>
      </p:sp>
      <p:sp>
        <p:nvSpPr>
          <p:cNvPr id="1007" name="Google Shape;1007;p66"/>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Term Annotation </a:t>
            </a:r>
            <a:endParaRPr/>
          </a:p>
        </p:txBody>
      </p:sp>
    </p:spTree>
    <p:extLst>
      <p:ext uri="{BB962C8B-B14F-4D97-AF65-F5344CB8AC3E}">
        <p14:creationId xmlns:p14="http://schemas.microsoft.com/office/powerpoint/2010/main" val="12529851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67"/>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50800" lvl="0" indent="0" algn="just" rtl="0">
              <a:lnSpc>
                <a:spcPct val="115000"/>
              </a:lnSpc>
              <a:spcBef>
                <a:spcPts val="0"/>
              </a:spcBef>
              <a:spcAft>
                <a:spcPts val="0"/>
              </a:spcAft>
              <a:buClr>
                <a:srgbClr val="3F3F3F"/>
              </a:buClr>
              <a:buSzPts val="2800"/>
              <a:buFont typeface="Arial"/>
              <a:buNone/>
            </a:pPr>
            <a:r>
              <a:rPr lang="en-IE" sz="2400"/>
              <a:t>Term annotation example in the ‘university domain’</a:t>
            </a:r>
            <a:endParaRPr sz="2400"/>
          </a:p>
          <a:p>
            <a:pPr marL="50800" lvl="0" indent="0" algn="just" rtl="0">
              <a:lnSpc>
                <a:spcPct val="115000"/>
              </a:lnSpc>
              <a:spcBef>
                <a:spcPts val="0"/>
              </a:spcBef>
              <a:spcAft>
                <a:spcPts val="0"/>
              </a:spcAft>
              <a:buClr>
                <a:srgbClr val="3F3F3F"/>
              </a:buClr>
              <a:buSzPts val="2800"/>
              <a:buFont typeface="Arial"/>
              <a:buNone/>
            </a:pPr>
            <a:endParaRPr sz="2400" b="1"/>
          </a:p>
          <a:p>
            <a:pPr marL="50800" marR="0" lvl="0" indent="0" algn="l" rtl="0">
              <a:lnSpc>
                <a:spcPct val="150000"/>
              </a:lnSpc>
              <a:spcBef>
                <a:spcPts val="1000"/>
              </a:spcBef>
              <a:spcAft>
                <a:spcPts val="1000"/>
              </a:spcAft>
              <a:buClr>
                <a:srgbClr val="3F3F3F"/>
              </a:buClr>
              <a:buSzPts val="2800"/>
              <a:buFont typeface="Arial"/>
              <a:buNone/>
            </a:pPr>
            <a:r>
              <a:rPr lang="en-IE" sz="2000" i="1"/>
              <a:t>“</a:t>
            </a:r>
            <a:r>
              <a:rPr lang="en-IE" sz="2000" b="0" i="1" u="none" strike="noStrike" cap="none">
                <a:solidFill>
                  <a:srgbClr val="3F3F3F"/>
                </a:solidFill>
                <a:latin typeface="Calibri"/>
                <a:ea typeface="Calibri"/>
                <a:cs typeface="Calibri"/>
                <a:sym typeface="Calibri"/>
              </a:rPr>
              <a:t>Although each </a:t>
            </a:r>
            <a:r>
              <a:rPr lang="en-IE" sz="2000" b="1" i="1" u="none" strike="noStrike" cap="none">
                <a:solidFill>
                  <a:srgbClr val="3F3F3F"/>
                </a:solidFill>
              </a:rPr>
              <a:t>[TERM </a:t>
            </a:r>
            <a:r>
              <a:rPr lang="en-IE" sz="2000" b="1" i="1" u="none" strike="noStrike" cap="none">
                <a:solidFill>
                  <a:srgbClr val="3F3F3F"/>
                </a:solidFill>
                <a:latin typeface="Calibri"/>
                <a:ea typeface="Calibri"/>
                <a:cs typeface="Calibri"/>
                <a:sym typeface="Calibri"/>
              </a:rPr>
              <a:t>institution]</a:t>
            </a:r>
            <a:r>
              <a:rPr lang="en-IE" sz="2000" b="0" i="1" u="none" strike="noStrike" cap="none">
                <a:solidFill>
                  <a:srgbClr val="3F3F3F"/>
                </a:solidFill>
                <a:latin typeface="Calibri"/>
                <a:ea typeface="Calibri"/>
                <a:cs typeface="Calibri"/>
                <a:sym typeface="Calibri"/>
              </a:rPr>
              <a:t> is organized differently, nearly all </a:t>
            </a:r>
            <a:r>
              <a:rPr lang="en-IE" sz="2000" b="1" i="1"/>
              <a:t>[TERM </a:t>
            </a:r>
            <a:r>
              <a:rPr lang="en-IE" sz="2000" b="1" i="1" u="none" strike="noStrike" cap="none">
                <a:solidFill>
                  <a:srgbClr val="3F3F3F"/>
                </a:solidFill>
                <a:latin typeface="Calibri"/>
                <a:ea typeface="Calibri"/>
                <a:cs typeface="Calibri"/>
                <a:sym typeface="Calibri"/>
              </a:rPr>
              <a:t>universit</a:t>
            </a:r>
            <a:r>
              <a:rPr lang="en-IE" sz="2000" b="1" i="1"/>
              <a:t>y</a:t>
            </a:r>
            <a:r>
              <a:rPr lang="en-IE" sz="2000" b="1" i="1" u="none" strike="noStrike" cap="none">
                <a:solidFill>
                  <a:srgbClr val="3F3F3F"/>
                </a:solidFill>
                <a:latin typeface="Calibri"/>
                <a:ea typeface="Calibri"/>
                <a:cs typeface="Calibri"/>
                <a:sym typeface="Calibri"/>
              </a:rPr>
              <a:t>]</a:t>
            </a:r>
            <a:r>
              <a:rPr lang="en-IE" sz="2000" b="0" i="1" u="none" strike="noStrike" cap="none">
                <a:solidFill>
                  <a:srgbClr val="3F3F3F"/>
                </a:solidFill>
                <a:latin typeface="Calibri"/>
                <a:ea typeface="Calibri"/>
                <a:cs typeface="Calibri"/>
                <a:sym typeface="Calibri"/>
              </a:rPr>
              <a:t> have a </a:t>
            </a:r>
            <a:r>
              <a:rPr lang="en-IE" sz="2000" b="1" i="1"/>
              <a:t>[TERM </a:t>
            </a:r>
            <a:r>
              <a:rPr lang="en-IE" sz="2000" b="1" i="1" u="none" strike="noStrike" cap="none">
                <a:solidFill>
                  <a:srgbClr val="3F3F3F"/>
                </a:solidFill>
                <a:latin typeface="Calibri"/>
                <a:ea typeface="Calibri"/>
                <a:cs typeface="Calibri"/>
                <a:sym typeface="Calibri"/>
              </a:rPr>
              <a:t>board of trustees]</a:t>
            </a:r>
            <a:r>
              <a:rPr lang="en-IE" sz="2000" b="0" i="1" u="none" strike="noStrike" cap="none">
                <a:solidFill>
                  <a:srgbClr val="3F3F3F"/>
                </a:solidFill>
                <a:latin typeface="Calibri"/>
                <a:ea typeface="Calibri"/>
                <a:cs typeface="Calibri"/>
                <a:sym typeface="Calibri"/>
              </a:rPr>
              <a:t>; a </a:t>
            </a:r>
            <a:r>
              <a:rPr lang="en-IE" sz="2000" b="1" i="1"/>
              <a:t>[TERM </a:t>
            </a:r>
            <a:r>
              <a:rPr lang="en-IE" sz="2000" b="1" i="1" u="none" strike="noStrike" cap="none">
                <a:solidFill>
                  <a:srgbClr val="3F3F3F"/>
                </a:solidFill>
                <a:latin typeface="Calibri"/>
                <a:ea typeface="Calibri"/>
                <a:cs typeface="Calibri"/>
                <a:sym typeface="Calibri"/>
              </a:rPr>
              <a:t>president]</a:t>
            </a:r>
            <a:r>
              <a:rPr lang="en-IE" sz="2000" b="0" i="1" u="none" strike="noStrike" cap="none">
                <a:solidFill>
                  <a:srgbClr val="3F3F3F"/>
                </a:solidFill>
                <a:latin typeface="Calibri"/>
                <a:ea typeface="Calibri"/>
                <a:cs typeface="Calibri"/>
                <a:sym typeface="Calibri"/>
              </a:rPr>
              <a:t>, </a:t>
            </a:r>
            <a:r>
              <a:rPr lang="en-IE" sz="2000" b="1" i="1"/>
              <a:t>[TERM </a:t>
            </a:r>
            <a:r>
              <a:rPr lang="en-IE" sz="2000" b="1" i="1" u="none" strike="noStrike" cap="none">
                <a:solidFill>
                  <a:srgbClr val="3F3F3F"/>
                </a:solidFill>
                <a:latin typeface="Calibri"/>
                <a:ea typeface="Calibri"/>
                <a:cs typeface="Calibri"/>
                <a:sym typeface="Calibri"/>
              </a:rPr>
              <a:t>chancellor]</a:t>
            </a:r>
            <a:r>
              <a:rPr lang="en-IE" sz="2000" b="0" i="1" u="none" strike="noStrike" cap="none">
                <a:solidFill>
                  <a:srgbClr val="3F3F3F"/>
                </a:solidFill>
                <a:latin typeface="Calibri"/>
                <a:ea typeface="Calibri"/>
                <a:cs typeface="Calibri"/>
                <a:sym typeface="Calibri"/>
              </a:rPr>
              <a:t>, or </a:t>
            </a:r>
            <a:r>
              <a:rPr lang="en-IE" sz="2000" b="1" i="1"/>
              <a:t>[TERM </a:t>
            </a:r>
            <a:r>
              <a:rPr lang="en-IE" sz="2000" b="1" i="1" u="none" strike="noStrike" cap="none">
                <a:solidFill>
                  <a:srgbClr val="3F3F3F"/>
                </a:solidFill>
                <a:latin typeface="Calibri"/>
                <a:ea typeface="Calibri"/>
                <a:cs typeface="Calibri"/>
                <a:sym typeface="Calibri"/>
              </a:rPr>
              <a:t>rector]</a:t>
            </a:r>
            <a:r>
              <a:rPr lang="en-IE" sz="2000" b="0" i="1" u="none" strike="noStrike" cap="none">
                <a:solidFill>
                  <a:srgbClr val="3F3F3F"/>
                </a:solidFill>
                <a:latin typeface="Calibri"/>
                <a:ea typeface="Calibri"/>
                <a:cs typeface="Calibri"/>
                <a:sym typeface="Calibri"/>
              </a:rPr>
              <a:t>; at least one </a:t>
            </a:r>
            <a:r>
              <a:rPr lang="en-IE" sz="2000" b="1" i="1"/>
              <a:t>[TERM </a:t>
            </a:r>
            <a:r>
              <a:rPr lang="en-IE" sz="2000" b="1" i="1" u="none" strike="noStrike" cap="none">
                <a:solidFill>
                  <a:srgbClr val="3F3F3F"/>
                </a:solidFill>
                <a:latin typeface="Calibri"/>
                <a:ea typeface="Calibri"/>
                <a:cs typeface="Calibri"/>
                <a:sym typeface="Calibri"/>
              </a:rPr>
              <a:t>vice president]</a:t>
            </a:r>
            <a:r>
              <a:rPr lang="en-IE" sz="2000" b="0" i="1" u="none" strike="noStrike" cap="none">
                <a:solidFill>
                  <a:srgbClr val="3F3F3F"/>
                </a:solidFill>
                <a:latin typeface="Calibri"/>
                <a:ea typeface="Calibri"/>
                <a:cs typeface="Calibri"/>
                <a:sym typeface="Calibri"/>
              </a:rPr>
              <a:t>, </a:t>
            </a:r>
            <a:r>
              <a:rPr lang="en-IE" sz="2000" b="1" i="1"/>
              <a:t>[TERM </a:t>
            </a:r>
            <a:r>
              <a:rPr lang="en-IE" sz="2000" b="1" i="1" u="none" strike="noStrike" cap="none">
                <a:solidFill>
                  <a:srgbClr val="3F3F3F"/>
                </a:solidFill>
                <a:latin typeface="Calibri"/>
                <a:ea typeface="Calibri"/>
                <a:cs typeface="Calibri"/>
                <a:sym typeface="Calibri"/>
              </a:rPr>
              <a:t>vice-chancellor]</a:t>
            </a:r>
            <a:r>
              <a:rPr lang="en-IE" sz="2000" b="0" i="1" u="none" strike="noStrike" cap="none">
                <a:solidFill>
                  <a:srgbClr val="3F3F3F"/>
                </a:solidFill>
                <a:latin typeface="Calibri"/>
                <a:ea typeface="Calibri"/>
                <a:cs typeface="Calibri"/>
                <a:sym typeface="Calibri"/>
              </a:rPr>
              <a:t>, or </a:t>
            </a:r>
            <a:r>
              <a:rPr lang="en-IE" sz="2000" b="1" i="1"/>
              <a:t>[TERM </a:t>
            </a:r>
            <a:r>
              <a:rPr lang="en-IE" sz="2000" b="1" i="1" u="none" strike="noStrike" cap="none">
                <a:solidFill>
                  <a:srgbClr val="3F3F3F"/>
                </a:solidFill>
                <a:latin typeface="Calibri"/>
                <a:ea typeface="Calibri"/>
                <a:cs typeface="Calibri"/>
                <a:sym typeface="Calibri"/>
              </a:rPr>
              <a:t>vice-rector]</a:t>
            </a:r>
            <a:r>
              <a:rPr lang="en-IE" sz="2000" b="0" i="1" u="none" strike="noStrike" cap="none">
                <a:solidFill>
                  <a:srgbClr val="3F3F3F"/>
                </a:solidFill>
                <a:latin typeface="Calibri"/>
                <a:ea typeface="Calibri"/>
                <a:cs typeface="Calibri"/>
                <a:sym typeface="Calibri"/>
              </a:rPr>
              <a:t>; and </a:t>
            </a:r>
            <a:r>
              <a:rPr lang="en-IE" sz="2000" b="1" i="1"/>
              <a:t>[TERM </a:t>
            </a:r>
            <a:r>
              <a:rPr lang="en-IE" sz="2000" b="1" i="1" u="none" strike="noStrike" cap="none">
                <a:solidFill>
                  <a:srgbClr val="3F3F3F"/>
                </a:solidFill>
                <a:latin typeface="Calibri"/>
                <a:ea typeface="Calibri"/>
                <a:cs typeface="Calibri"/>
                <a:sym typeface="Calibri"/>
              </a:rPr>
              <a:t>dean]</a:t>
            </a:r>
            <a:r>
              <a:rPr lang="en-IE" sz="2000" b="0" i="1" u="none" strike="noStrike" cap="none">
                <a:solidFill>
                  <a:srgbClr val="3F3F3F"/>
                </a:solidFill>
                <a:latin typeface="Calibri"/>
                <a:ea typeface="Calibri"/>
                <a:cs typeface="Calibri"/>
                <a:sym typeface="Calibri"/>
              </a:rPr>
              <a:t> of various </a:t>
            </a:r>
            <a:r>
              <a:rPr lang="en-IE" sz="2000" i="1" u="none" strike="noStrike" cap="none">
                <a:solidFill>
                  <a:srgbClr val="3F3F3F"/>
                </a:solidFill>
                <a:latin typeface="Calibri"/>
                <a:ea typeface="Calibri"/>
                <a:cs typeface="Calibri"/>
                <a:sym typeface="Calibri"/>
              </a:rPr>
              <a:t>divisions</a:t>
            </a:r>
            <a:r>
              <a:rPr lang="en-IE" sz="2000" b="0" i="1" u="none" strike="noStrike" cap="none">
                <a:solidFill>
                  <a:srgbClr val="3F3F3F"/>
                </a:solidFill>
                <a:latin typeface="Calibri"/>
                <a:ea typeface="Calibri"/>
                <a:cs typeface="Calibri"/>
                <a:sym typeface="Calibri"/>
              </a:rPr>
              <a:t>. </a:t>
            </a:r>
            <a:r>
              <a:rPr lang="en-IE" sz="2000" b="1" i="1"/>
              <a:t>[TERM u</a:t>
            </a:r>
            <a:r>
              <a:rPr lang="en-IE" sz="2000" b="1" i="1" u="none" strike="noStrike" cap="none">
                <a:solidFill>
                  <a:srgbClr val="3F3F3F"/>
                </a:solidFill>
                <a:latin typeface="Calibri"/>
                <a:ea typeface="Calibri"/>
                <a:cs typeface="Calibri"/>
                <a:sym typeface="Calibri"/>
              </a:rPr>
              <a:t>niversit</a:t>
            </a:r>
            <a:r>
              <a:rPr lang="en-IE" sz="2000" b="1" i="1"/>
              <a:t>y</a:t>
            </a:r>
            <a:r>
              <a:rPr lang="en-IE" sz="2000" b="1" i="1" u="none" strike="noStrike" cap="none">
                <a:solidFill>
                  <a:srgbClr val="3F3F3F"/>
                </a:solidFill>
                <a:latin typeface="Calibri"/>
                <a:ea typeface="Calibri"/>
                <a:cs typeface="Calibri"/>
                <a:sym typeface="Calibri"/>
              </a:rPr>
              <a:t>]</a:t>
            </a:r>
            <a:r>
              <a:rPr lang="en-IE" sz="2000" b="0" i="1" u="none" strike="noStrike" cap="none">
                <a:solidFill>
                  <a:srgbClr val="3F3F3F"/>
                </a:solidFill>
                <a:latin typeface="Calibri"/>
                <a:ea typeface="Calibri"/>
                <a:cs typeface="Calibri"/>
                <a:sym typeface="Calibri"/>
              </a:rPr>
              <a:t> are generally divided into a number of </a:t>
            </a:r>
            <a:r>
              <a:rPr lang="en-IE" sz="2000" b="1" i="1"/>
              <a:t>[TERM </a:t>
            </a:r>
            <a:r>
              <a:rPr lang="en-IE" sz="2000" b="1" i="1" u="none" strike="noStrike" cap="none">
                <a:solidFill>
                  <a:srgbClr val="3F3F3F"/>
                </a:solidFill>
                <a:latin typeface="Calibri"/>
                <a:ea typeface="Calibri"/>
                <a:cs typeface="Calibri"/>
                <a:sym typeface="Calibri"/>
              </a:rPr>
              <a:t>academic</a:t>
            </a:r>
            <a:r>
              <a:rPr lang="en-IE" sz="2000" b="0" i="1" u="none" strike="noStrike" cap="none">
                <a:solidFill>
                  <a:srgbClr val="3F3F3F"/>
                </a:solidFill>
                <a:latin typeface="Calibri"/>
                <a:ea typeface="Calibri"/>
                <a:cs typeface="Calibri"/>
                <a:sym typeface="Calibri"/>
              </a:rPr>
              <a:t> </a:t>
            </a:r>
            <a:r>
              <a:rPr lang="en-IE" sz="2000" b="1" i="1" u="none" strike="noStrike" cap="none">
                <a:solidFill>
                  <a:srgbClr val="3F3F3F"/>
                </a:solidFill>
                <a:latin typeface="Calibri"/>
                <a:ea typeface="Calibri"/>
                <a:cs typeface="Calibri"/>
                <a:sym typeface="Calibri"/>
              </a:rPr>
              <a:t>department]</a:t>
            </a:r>
            <a:r>
              <a:rPr lang="en-IE" sz="2000" b="0" i="1" u="none" strike="noStrike" cap="none">
                <a:solidFill>
                  <a:srgbClr val="3F3F3F"/>
                </a:solidFill>
                <a:latin typeface="Calibri"/>
                <a:ea typeface="Calibri"/>
                <a:cs typeface="Calibri"/>
                <a:sym typeface="Calibri"/>
              </a:rPr>
              <a:t>, </a:t>
            </a:r>
            <a:r>
              <a:rPr lang="en-IE" sz="2000" b="1" i="1"/>
              <a:t>[TERM </a:t>
            </a:r>
            <a:r>
              <a:rPr lang="en-IE" sz="2000" b="1" i="1" u="none" strike="noStrike" cap="none">
                <a:solidFill>
                  <a:srgbClr val="3F3F3F"/>
                </a:solidFill>
                <a:latin typeface="Calibri"/>
                <a:ea typeface="Calibri"/>
                <a:cs typeface="Calibri"/>
                <a:sym typeface="Calibri"/>
              </a:rPr>
              <a:t>school]</a:t>
            </a:r>
            <a:r>
              <a:rPr lang="en-IE" sz="2000" b="0" i="1" u="none" strike="noStrike" cap="none">
                <a:solidFill>
                  <a:srgbClr val="3F3F3F"/>
                </a:solidFill>
                <a:latin typeface="Calibri"/>
                <a:ea typeface="Calibri"/>
                <a:cs typeface="Calibri"/>
                <a:sym typeface="Calibri"/>
              </a:rPr>
              <a:t> or </a:t>
            </a:r>
            <a:r>
              <a:rPr lang="en-IE" sz="2000" b="1" i="1"/>
              <a:t>[TERM </a:t>
            </a:r>
            <a:r>
              <a:rPr lang="en-IE" sz="2000" b="1" i="1" u="none" strike="noStrike" cap="none">
                <a:solidFill>
                  <a:srgbClr val="3F3F3F"/>
                </a:solidFill>
                <a:latin typeface="Calibri"/>
                <a:ea typeface="Calibri"/>
                <a:cs typeface="Calibri"/>
                <a:sym typeface="Calibri"/>
              </a:rPr>
              <a:t>facult</a:t>
            </a:r>
            <a:r>
              <a:rPr lang="en-IE" sz="2000" b="1" i="1"/>
              <a:t>y</a:t>
            </a:r>
            <a:r>
              <a:rPr lang="en-IE" sz="2000" b="1" i="1" u="none" strike="noStrike" cap="none">
                <a:solidFill>
                  <a:srgbClr val="3F3F3F"/>
                </a:solidFill>
                <a:latin typeface="Calibri"/>
                <a:ea typeface="Calibri"/>
                <a:cs typeface="Calibri"/>
                <a:sym typeface="Calibri"/>
              </a:rPr>
              <a:t>]</a:t>
            </a:r>
            <a:r>
              <a:rPr lang="en-IE" sz="2000" b="0" i="1" u="none" strike="noStrike" cap="none">
                <a:solidFill>
                  <a:srgbClr val="3F3F3F"/>
                </a:solidFill>
                <a:latin typeface="Calibri"/>
                <a:ea typeface="Calibri"/>
                <a:cs typeface="Calibri"/>
                <a:sym typeface="Calibri"/>
              </a:rPr>
              <a:t>. </a:t>
            </a:r>
            <a:r>
              <a:rPr lang="en-IE" sz="2000" b="1" i="1"/>
              <a:t>[TERM public university] </a:t>
            </a:r>
            <a:r>
              <a:rPr lang="en-IE" sz="2000" i="1"/>
              <a:t>systems are ruled over by government-run </a:t>
            </a:r>
            <a:r>
              <a:rPr lang="en-IE" sz="2000" b="1" i="1"/>
              <a:t>[TERM higher education board]</a:t>
            </a:r>
            <a:r>
              <a:rPr lang="en-IE" sz="2000" i="1"/>
              <a:t>.“ - </a:t>
            </a:r>
            <a:r>
              <a:rPr lang="en-IE" sz="2000" i="1" u="sng">
                <a:solidFill>
                  <a:schemeClr val="hlink"/>
                </a:solidFill>
                <a:hlinkClick r:id="rId3"/>
              </a:rPr>
              <a:t>https://en.wikipedia.org/wiki/University</a:t>
            </a:r>
            <a:r>
              <a:rPr lang="en-IE" sz="2000" i="1"/>
              <a:t> </a:t>
            </a:r>
            <a:endParaRPr sz="2000" i="1"/>
          </a:p>
        </p:txBody>
      </p:sp>
      <p:sp>
        <p:nvSpPr>
          <p:cNvPr id="1013" name="Google Shape;1013;p67"/>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Term Annotation </a:t>
            </a:r>
            <a:endParaRPr/>
          </a:p>
        </p:txBody>
      </p:sp>
    </p:spTree>
    <p:extLst>
      <p:ext uri="{BB962C8B-B14F-4D97-AF65-F5344CB8AC3E}">
        <p14:creationId xmlns:p14="http://schemas.microsoft.com/office/powerpoint/2010/main" val="2727486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68"/>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Distant Supervision - Wikipedia </a:t>
            </a:r>
            <a:endParaRPr>
              <a:solidFill>
                <a:srgbClr val="FF0000"/>
              </a:solidFill>
            </a:endParaRPr>
          </a:p>
        </p:txBody>
      </p:sp>
      <p:pic>
        <p:nvPicPr>
          <p:cNvPr id="1019" name="Google Shape;1019;p68" descr="University - Wikipedia - Mozilla Firefox"/>
          <p:cNvPicPr preferRelativeResize="0"/>
          <p:nvPr/>
        </p:nvPicPr>
        <p:blipFill rotWithShape="1">
          <a:blip r:embed="rId3">
            <a:alphaModFix/>
          </a:blip>
          <a:srcRect l="19057" t="41129" r="2933" b="28983"/>
          <a:stretch/>
        </p:blipFill>
        <p:spPr>
          <a:xfrm>
            <a:off x="762000" y="2731225"/>
            <a:ext cx="10279276" cy="2833524"/>
          </a:xfrm>
          <a:prstGeom prst="rect">
            <a:avLst/>
          </a:prstGeom>
          <a:noFill/>
          <a:ln>
            <a:noFill/>
          </a:ln>
        </p:spPr>
      </p:pic>
      <p:sp>
        <p:nvSpPr>
          <p:cNvPr id="1020" name="Google Shape;1020;p68"/>
          <p:cNvSpPr/>
          <p:nvPr/>
        </p:nvSpPr>
        <p:spPr>
          <a:xfrm>
            <a:off x="9260676" y="6145559"/>
            <a:ext cx="28119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IE" sz="1200" b="0" i="1" u="sng" strike="noStrike" cap="none">
                <a:solidFill>
                  <a:schemeClr val="hlink"/>
                </a:solidFill>
                <a:latin typeface="Arial"/>
                <a:ea typeface="Arial"/>
                <a:cs typeface="Arial"/>
                <a:sym typeface="Arial"/>
                <a:hlinkClick r:id="rId4"/>
              </a:rPr>
              <a:t>https://en.wikipedia.org/wiki/University</a:t>
            </a:r>
            <a:r>
              <a:rPr lang="en-IE" sz="1200" b="0" i="1"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021" name="Google Shape;1021;p68"/>
          <p:cNvSpPr txBox="1">
            <a:spLocks noGrp="1"/>
          </p:cNvSpPr>
          <p:nvPr>
            <p:ph type="body" idx="1"/>
          </p:nvPr>
        </p:nvSpPr>
        <p:spPr>
          <a:xfrm>
            <a:off x="838200" y="1444625"/>
            <a:ext cx="10515600" cy="1067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IE" sz="2400"/>
              <a:t>Instead of manual term annotation we can use </a:t>
            </a:r>
            <a:r>
              <a:rPr lang="en-IE" sz="2400" b="1"/>
              <a:t>Wikipedia ‘anchors’</a:t>
            </a:r>
            <a:r>
              <a:rPr lang="en-IE" sz="2400"/>
              <a:t> as indicators for terms, for example:</a:t>
            </a:r>
            <a:endParaRPr sz="2400"/>
          </a:p>
        </p:txBody>
      </p:sp>
    </p:spTree>
    <p:extLst>
      <p:ext uri="{BB962C8B-B14F-4D97-AF65-F5344CB8AC3E}">
        <p14:creationId xmlns:p14="http://schemas.microsoft.com/office/powerpoint/2010/main" val="20015968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6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Distant Supervision - Wikipedia </a:t>
            </a:r>
            <a:endParaRPr>
              <a:solidFill>
                <a:srgbClr val="FF0000"/>
              </a:solidFill>
            </a:endParaRPr>
          </a:p>
        </p:txBody>
      </p:sp>
      <p:sp>
        <p:nvSpPr>
          <p:cNvPr id="1027" name="Google Shape;1027;p69"/>
          <p:cNvSpPr/>
          <p:nvPr/>
        </p:nvSpPr>
        <p:spPr>
          <a:xfrm>
            <a:off x="9260676" y="6145559"/>
            <a:ext cx="28119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IE" sz="1200" b="0" i="1" u="sng" strike="noStrike" cap="none">
                <a:solidFill>
                  <a:schemeClr val="hlink"/>
                </a:solidFill>
                <a:latin typeface="Arial"/>
                <a:ea typeface="Arial"/>
                <a:cs typeface="Arial"/>
                <a:sym typeface="Arial"/>
                <a:hlinkClick r:id="rId3"/>
              </a:rPr>
              <a:t>https://en.wikipedia.org/wiki/University</a:t>
            </a:r>
            <a:r>
              <a:rPr lang="en-IE" sz="1200" b="0" i="1"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028" name="Google Shape;1028;p69"/>
          <p:cNvSpPr txBox="1">
            <a:spLocks noGrp="1"/>
          </p:cNvSpPr>
          <p:nvPr>
            <p:ph type="body" idx="1"/>
          </p:nvPr>
        </p:nvSpPr>
        <p:spPr>
          <a:xfrm>
            <a:off x="838200" y="2774025"/>
            <a:ext cx="10515600" cy="28650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IE" sz="2000" i="1">
                <a:solidFill>
                  <a:schemeClr val="dk1"/>
                </a:solidFill>
                <a:latin typeface="Arial"/>
                <a:ea typeface="Arial"/>
                <a:cs typeface="Arial"/>
                <a:sym typeface="Arial"/>
              </a:rPr>
              <a:t>Although each institution is organized differently, nearly all universities have a board of trustees; a president, </a:t>
            </a:r>
            <a:r>
              <a:rPr lang="en-IE" sz="2000" b="1" i="1">
                <a:solidFill>
                  <a:schemeClr val="dk1"/>
                </a:solidFill>
                <a:latin typeface="Arial"/>
                <a:ea typeface="Arial"/>
                <a:cs typeface="Arial"/>
                <a:sym typeface="Arial"/>
              </a:rPr>
              <a:t>[[chancellor (education) | chancellor]]</a:t>
            </a:r>
            <a:r>
              <a:rPr lang="en-IE" sz="2000" i="1">
                <a:solidFill>
                  <a:schemeClr val="dk1"/>
                </a:solidFill>
                <a:latin typeface="Arial"/>
                <a:ea typeface="Arial"/>
                <a:cs typeface="Arial"/>
                <a:sym typeface="Arial"/>
              </a:rPr>
              <a:t>, or </a:t>
            </a:r>
            <a:r>
              <a:rPr lang="en-IE" sz="2000" b="1" i="1">
                <a:solidFill>
                  <a:schemeClr val="dk1"/>
                </a:solidFill>
                <a:latin typeface="Arial"/>
                <a:ea typeface="Arial"/>
                <a:cs typeface="Arial"/>
                <a:sym typeface="Arial"/>
              </a:rPr>
              <a:t>[[Rector (academia) | rector]]</a:t>
            </a:r>
            <a:r>
              <a:rPr lang="en-IE" sz="2000" i="1">
                <a:solidFill>
                  <a:schemeClr val="dk1"/>
                </a:solidFill>
                <a:latin typeface="Arial"/>
                <a:ea typeface="Arial"/>
                <a:cs typeface="Arial"/>
                <a:sym typeface="Arial"/>
              </a:rPr>
              <a:t>; at least one vice president, vice-chancellor, or vice-rector; and deans of various divisions. Universities are generally divided into a number of academic departments, schools or </a:t>
            </a:r>
            <a:r>
              <a:rPr lang="en-IE" sz="2000" b="1" i="1">
                <a:solidFill>
                  <a:schemeClr val="dk1"/>
                </a:solidFill>
                <a:latin typeface="Arial"/>
                <a:ea typeface="Arial"/>
                <a:cs typeface="Arial"/>
                <a:sym typeface="Arial"/>
              </a:rPr>
              <a:t>[[faculty (division) | faculties]]</a:t>
            </a:r>
            <a:r>
              <a:rPr lang="en-IE" sz="2000" i="1">
                <a:solidFill>
                  <a:schemeClr val="dk1"/>
                </a:solidFill>
                <a:latin typeface="Arial"/>
                <a:ea typeface="Arial"/>
                <a:cs typeface="Arial"/>
                <a:sym typeface="Arial"/>
              </a:rPr>
              <a:t>. </a:t>
            </a:r>
            <a:r>
              <a:rPr lang="en-IE" sz="2000" b="1" i="1">
                <a:solidFill>
                  <a:schemeClr val="dk1"/>
                </a:solidFill>
                <a:latin typeface="Arial"/>
                <a:ea typeface="Arial"/>
                <a:cs typeface="Arial"/>
                <a:sym typeface="Arial"/>
              </a:rPr>
              <a:t>[[Public university]]</a:t>
            </a:r>
            <a:r>
              <a:rPr lang="en-IE" sz="2000" i="1">
                <a:solidFill>
                  <a:schemeClr val="dk1"/>
                </a:solidFill>
                <a:latin typeface="Arial"/>
                <a:ea typeface="Arial"/>
                <a:cs typeface="Arial"/>
                <a:sym typeface="Arial"/>
              </a:rPr>
              <a:t> systems are ruled over by government-run higher education boards. </a:t>
            </a:r>
            <a:endParaRPr sz="2400" b="1" i="1"/>
          </a:p>
        </p:txBody>
      </p:sp>
      <p:sp>
        <p:nvSpPr>
          <p:cNvPr id="1029" name="Google Shape;1029;p69"/>
          <p:cNvSpPr txBox="1">
            <a:spLocks noGrp="1"/>
          </p:cNvSpPr>
          <p:nvPr>
            <p:ph type="body" idx="1"/>
          </p:nvPr>
        </p:nvSpPr>
        <p:spPr>
          <a:xfrm>
            <a:off x="838200" y="1444625"/>
            <a:ext cx="10515600" cy="1067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IE" sz="2400"/>
              <a:t>Instead of manual term annotation we can use </a:t>
            </a:r>
            <a:r>
              <a:rPr lang="en-IE" sz="2400" b="1"/>
              <a:t>Wikipedia ‘anchors’</a:t>
            </a:r>
            <a:r>
              <a:rPr lang="en-IE" sz="2400"/>
              <a:t> as indicators for terms, for example:</a:t>
            </a:r>
            <a:endParaRPr sz="2400"/>
          </a:p>
        </p:txBody>
      </p:sp>
    </p:spTree>
    <p:extLst>
      <p:ext uri="{BB962C8B-B14F-4D97-AF65-F5344CB8AC3E}">
        <p14:creationId xmlns:p14="http://schemas.microsoft.com/office/powerpoint/2010/main" val="8241732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70"/>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Distant Supervision - Termbases</a:t>
            </a:r>
            <a:endParaRPr>
              <a:solidFill>
                <a:srgbClr val="FF0000"/>
              </a:solidFill>
            </a:endParaRPr>
          </a:p>
        </p:txBody>
      </p:sp>
      <p:sp>
        <p:nvSpPr>
          <p:cNvPr id="1035" name="Google Shape;1035;p70"/>
          <p:cNvSpPr txBox="1">
            <a:spLocks noGrp="1"/>
          </p:cNvSpPr>
          <p:nvPr>
            <p:ph type="body" idx="1"/>
          </p:nvPr>
        </p:nvSpPr>
        <p:spPr>
          <a:xfrm>
            <a:off x="838200" y="1825625"/>
            <a:ext cx="10679100" cy="3813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IE" sz="2400"/>
              <a:t>We can also </a:t>
            </a:r>
            <a:r>
              <a:rPr lang="en-IE" sz="2400" b="1"/>
              <a:t>use existing terminology (terms lists or termbases)</a:t>
            </a:r>
            <a:r>
              <a:rPr lang="en-IE" sz="2400"/>
              <a:t> in developing a term extraction approach</a:t>
            </a:r>
            <a:endParaRPr sz="2400"/>
          </a:p>
          <a:p>
            <a:pPr marL="0" lvl="0" indent="0" algn="l" rtl="0">
              <a:lnSpc>
                <a:spcPct val="115000"/>
              </a:lnSpc>
              <a:spcBef>
                <a:spcPts val="1000"/>
              </a:spcBef>
              <a:spcAft>
                <a:spcPts val="0"/>
              </a:spcAft>
              <a:buNone/>
            </a:pPr>
            <a:r>
              <a:rPr lang="en-IE" sz="2400"/>
              <a:t>A </a:t>
            </a:r>
            <a:r>
              <a:rPr lang="en-IE" sz="2400" b="1"/>
              <a:t>termbase (‘terminology database’)</a:t>
            </a:r>
            <a:r>
              <a:rPr lang="en-IE" sz="2400"/>
              <a:t> is often developed for translation applications and therefore mostly has terms in multiple languages</a:t>
            </a:r>
            <a:endParaRPr sz="2400"/>
          </a:p>
          <a:p>
            <a:pPr marL="0" lvl="0" indent="0" algn="l" rtl="0">
              <a:lnSpc>
                <a:spcPct val="115000"/>
              </a:lnSpc>
              <a:spcBef>
                <a:spcPts val="1000"/>
              </a:spcBef>
              <a:spcAft>
                <a:spcPts val="1000"/>
              </a:spcAft>
              <a:buNone/>
            </a:pPr>
            <a:r>
              <a:rPr lang="en-IE" sz="2400" b="1"/>
              <a:t>Largest termbase publicly available is ‘IATE’</a:t>
            </a:r>
            <a:r>
              <a:rPr lang="en-IE" sz="2400"/>
              <a:t>, the central multilingual term repository of the European Union</a:t>
            </a:r>
            <a:endParaRPr sz="2400"/>
          </a:p>
        </p:txBody>
      </p:sp>
    </p:spTree>
    <p:extLst>
      <p:ext uri="{BB962C8B-B14F-4D97-AF65-F5344CB8AC3E}">
        <p14:creationId xmlns:p14="http://schemas.microsoft.com/office/powerpoint/2010/main" val="41988710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8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NLP Publications - Ranking</a:t>
            </a:r>
            <a:endParaRPr/>
          </a:p>
        </p:txBody>
      </p:sp>
      <p:pic>
        <p:nvPicPr>
          <p:cNvPr id="839" name="Google Shape;839;p82"/>
          <p:cNvPicPr preferRelativeResize="0"/>
          <p:nvPr/>
        </p:nvPicPr>
        <p:blipFill rotWithShape="1">
          <a:blip r:embed="rId3">
            <a:alphaModFix amt="37000"/>
          </a:blip>
          <a:srcRect l="3284" t="11164" r="83350" b="81532"/>
          <a:stretch/>
        </p:blipFill>
        <p:spPr>
          <a:xfrm>
            <a:off x="9699275" y="325175"/>
            <a:ext cx="2098526" cy="645076"/>
          </a:xfrm>
          <a:prstGeom prst="rect">
            <a:avLst/>
          </a:prstGeom>
          <a:noFill/>
          <a:ln>
            <a:noFill/>
          </a:ln>
        </p:spPr>
      </p:pic>
      <p:pic>
        <p:nvPicPr>
          <p:cNvPr id="840" name="Google Shape;840;p82"/>
          <p:cNvPicPr preferRelativeResize="0"/>
          <p:nvPr/>
        </p:nvPicPr>
        <p:blipFill rotWithShape="1">
          <a:blip r:embed="rId4">
            <a:alphaModFix/>
          </a:blip>
          <a:srcRect l="17548" t="10585" r="13280" b="6059"/>
          <a:stretch/>
        </p:blipFill>
        <p:spPr>
          <a:xfrm>
            <a:off x="4496850" y="1614500"/>
            <a:ext cx="7695149" cy="521604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Google Shape;1040;p71"/>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EU Termbase IATE - Terms in Many Domains</a:t>
            </a:r>
            <a:endParaRPr>
              <a:solidFill>
                <a:srgbClr val="FF0000"/>
              </a:solidFill>
            </a:endParaRPr>
          </a:p>
        </p:txBody>
      </p:sp>
      <p:pic>
        <p:nvPicPr>
          <p:cNvPr id="1041" name="Google Shape;1041;p71"/>
          <p:cNvPicPr preferRelativeResize="0"/>
          <p:nvPr/>
        </p:nvPicPr>
        <p:blipFill rotWithShape="1">
          <a:blip r:embed="rId3">
            <a:alphaModFix/>
          </a:blip>
          <a:srcRect l="1058" t="10783" r="1863" b="7643"/>
          <a:stretch/>
        </p:blipFill>
        <p:spPr>
          <a:xfrm>
            <a:off x="1211063" y="1272500"/>
            <a:ext cx="9769877" cy="4617799"/>
          </a:xfrm>
          <a:prstGeom prst="rect">
            <a:avLst/>
          </a:prstGeom>
          <a:noFill/>
          <a:ln>
            <a:noFill/>
          </a:ln>
        </p:spPr>
      </p:pic>
      <p:sp>
        <p:nvSpPr>
          <p:cNvPr id="1042" name="Google Shape;1042;p71"/>
          <p:cNvSpPr txBox="1"/>
          <p:nvPr/>
        </p:nvSpPr>
        <p:spPr>
          <a:xfrm>
            <a:off x="8210700" y="5979550"/>
            <a:ext cx="3981300" cy="55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E" u="sng">
                <a:solidFill>
                  <a:schemeClr val="hlink"/>
                </a:solidFill>
                <a:hlinkClick r:id="rId4"/>
              </a:rPr>
              <a:t>https://iate.europa.eu/developers</a:t>
            </a:r>
            <a:r>
              <a:rPr lang="en-IE"/>
              <a:t> </a:t>
            </a:r>
            <a:endParaRPr/>
          </a:p>
        </p:txBody>
      </p:sp>
    </p:spTree>
    <p:extLst>
      <p:ext uri="{BB962C8B-B14F-4D97-AF65-F5344CB8AC3E}">
        <p14:creationId xmlns:p14="http://schemas.microsoft.com/office/powerpoint/2010/main" val="36648876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72"/>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Term Pair Identification</a:t>
            </a:r>
            <a:endParaRPr/>
          </a:p>
        </p:txBody>
      </p:sp>
      <p:sp>
        <p:nvSpPr>
          <p:cNvPr id="1048" name="Google Shape;1048;p72"/>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50800" lvl="0" indent="0" algn="l" rtl="0">
              <a:lnSpc>
                <a:spcPct val="115000"/>
              </a:lnSpc>
              <a:spcBef>
                <a:spcPts val="0"/>
              </a:spcBef>
              <a:spcAft>
                <a:spcPts val="0"/>
              </a:spcAft>
              <a:buClr>
                <a:schemeClr val="dk1"/>
              </a:buClr>
              <a:buSzPts val="2800"/>
              <a:buFont typeface="Arial"/>
              <a:buNone/>
            </a:pPr>
            <a:r>
              <a:rPr lang="en-IE">
                <a:solidFill>
                  <a:srgbClr val="000000"/>
                </a:solidFill>
              </a:rPr>
              <a:t>Unsupervised </a:t>
            </a:r>
            <a:endParaRPr>
              <a:solidFill>
                <a:srgbClr val="000000"/>
              </a:solidFill>
            </a:endParaRPr>
          </a:p>
          <a:p>
            <a:pPr marL="457200" lvl="0" indent="-381000" algn="l" rtl="0">
              <a:lnSpc>
                <a:spcPct val="115000"/>
              </a:lnSpc>
              <a:spcBef>
                <a:spcPts val="0"/>
              </a:spcBef>
              <a:spcAft>
                <a:spcPts val="0"/>
              </a:spcAft>
              <a:buClr>
                <a:srgbClr val="000000"/>
              </a:buClr>
              <a:buSzPts val="2400"/>
              <a:buChar char="•"/>
            </a:pPr>
            <a:r>
              <a:rPr lang="en-IE" sz="2400">
                <a:solidFill>
                  <a:srgbClr val="000000"/>
                </a:solidFill>
              </a:rPr>
              <a:t>Substrings</a:t>
            </a:r>
            <a:endParaRPr sz="2400">
              <a:solidFill>
                <a:srgbClr val="000000"/>
              </a:solidFill>
            </a:endParaRPr>
          </a:p>
          <a:p>
            <a:pPr marL="457200" lvl="0" indent="-381000" algn="l" rtl="0">
              <a:lnSpc>
                <a:spcPct val="115000"/>
              </a:lnSpc>
              <a:spcBef>
                <a:spcPts val="0"/>
              </a:spcBef>
              <a:spcAft>
                <a:spcPts val="0"/>
              </a:spcAft>
              <a:buClr>
                <a:srgbClr val="000000"/>
              </a:buClr>
              <a:buSzPts val="2400"/>
              <a:buChar char="•"/>
            </a:pPr>
            <a:r>
              <a:rPr lang="en-IE" sz="2400">
                <a:solidFill>
                  <a:srgbClr val="000000"/>
                </a:solidFill>
              </a:rPr>
              <a:t>Hearst patterns</a:t>
            </a:r>
            <a:endParaRPr sz="2400">
              <a:solidFill>
                <a:srgbClr val="000000"/>
              </a:solidFill>
            </a:endParaRPr>
          </a:p>
          <a:p>
            <a:pPr marL="457200" lvl="0" indent="-381000" algn="l" rtl="0">
              <a:lnSpc>
                <a:spcPct val="115000"/>
              </a:lnSpc>
              <a:spcBef>
                <a:spcPts val="0"/>
              </a:spcBef>
              <a:spcAft>
                <a:spcPts val="0"/>
              </a:spcAft>
              <a:buClr>
                <a:srgbClr val="000000"/>
              </a:buClr>
              <a:buSzPts val="2400"/>
              <a:buChar char="•"/>
            </a:pPr>
            <a:r>
              <a:rPr lang="en-IE" sz="2400">
                <a:solidFill>
                  <a:srgbClr val="000000"/>
                </a:solidFill>
              </a:rPr>
              <a:t>Clustering</a:t>
            </a:r>
            <a:endParaRPr sz="2400">
              <a:solidFill>
                <a:srgbClr val="000000"/>
              </a:solidFill>
            </a:endParaRPr>
          </a:p>
          <a:p>
            <a:pPr marL="50800" lvl="0" indent="0" algn="l" rtl="0">
              <a:lnSpc>
                <a:spcPct val="115000"/>
              </a:lnSpc>
              <a:spcBef>
                <a:spcPts val="0"/>
              </a:spcBef>
              <a:spcAft>
                <a:spcPts val="0"/>
              </a:spcAft>
              <a:buClr>
                <a:schemeClr val="dk1"/>
              </a:buClr>
              <a:buSzPts val="2800"/>
              <a:buFont typeface="Arial"/>
              <a:buNone/>
            </a:pPr>
            <a:r>
              <a:rPr lang="en-IE">
                <a:solidFill>
                  <a:srgbClr val="000000"/>
                </a:solidFill>
              </a:rPr>
              <a:t>Supervised </a:t>
            </a:r>
            <a:endParaRPr>
              <a:solidFill>
                <a:srgbClr val="000000"/>
              </a:solidFill>
            </a:endParaRPr>
          </a:p>
          <a:p>
            <a:pPr marL="457200" lvl="0" indent="-381000" algn="l" rtl="0">
              <a:lnSpc>
                <a:spcPct val="115000"/>
              </a:lnSpc>
              <a:spcBef>
                <a:spcPts val="0"/>
              </a:spcBef>
              <a:spcAft>
                <a:spcPts val="0"/>
              </a:spcAft>
              <a:buClr>
                <a:srgbClr val="000000"/>
              </a:buClr>
              <a:buSzPts val="2400"/>
              <a:buChar char="•"/>
            </a:pPr>
            <a:r>
              <a:rPr lang="en-IE" sz="2400">
                <a:solidFill>
                  <a:srgbClr val="000000"/>
                </a:solidFill>
              </a:rPr>
              <a:t>Taxonomy pairs </a:t>
            </a:r>
            <a:endParaRPr sz="2400">
              <a:solidFill>
                <a:srgbClr val="000000"/>
              </a:solidFill>
            </a:endParaRPr>
          </a:p>
          <a:p>
            <a:pPr marL="0" lvl="0" indent="0" algn="l" rtl="0">
              <a:lnSpc>
                <a:spcPct val="115000"/>
              </a:lnSpc>
              <a:spcBef>
                <a:spcPts val="0"/>
              </a:spcBef>
              <a:spcAft>
                <a:spcPts val="0"/>
              </a:spcAft>
              <a:buNone/>
            </a:pPr>
            <a:endParaRPr sz="2400">
              <a:solidFill>
                <a:srgbClr val="000000"/>
              </a:solidFill>
            </a:endParaRPr>
          </a:p>
        </p:txBody>
      </p:sp>
    </p:spTree>
    <p:extLst>
      <p:ext uri="{BB962C8B-B14F-4D97-AF65-F5344CB8AC3E}">
        <p14:creationId xmlns:p14="http://schemas.microsoft.com/office/powerpoint/2010/main" val="42765642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7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Substrings</a:t>
            </a:r>
            <a:endParaRPr/>
          </a:p>
        </p:txBody>
      </p:sp>
      <p:sp>
        <p:nvSpPr>
          <p:cNvPr id="1054" name="Google Shape;1054;p73"/>
          <p:cNvSpPr txBox="1">
            <a:spLocks noGrp="1"/>
          </p:cNvSpPr>
          <p:nvPr>
            <p:ph type="body" idx="1"/>
          </p:nvPr>
        </p:nvSpPr>
        <p:spPr>
          <a:xfrm>
            <a:off x="838200" y="1602775"/>
            <a:ext cx="10515600" cy="4036200"/>
          </a:xfrm>
          <a:prstGeom prst="rect">
            <a:avLst/>
          </a:prstGeom>
          <a:noFill/>
          <a:ln>
            <a:noFill/>
          </a:ln>
        </p:spPr>
        <p:txBody>
          <a:bodyPr spcFirstLastPara="1" wrap="square" lIns="91425" tIns="91425" rIns="91425" bIns="91425" anchor="t" anchorCtr="0">
            <a:noAutofit/>
          </a:bodyPr>
          <a:lstStyle/>
          <a:p>
            <a:pPr marL="50800" lvl="0" indent="0" algn="l" rtl="0">
              <a:lnSpc>
                <a:spcPct val="115000"/>
              </a:lnSpc>
              <a:spcBef>
                <a:spcPts val="0"/>
              </a:spcBef>
              <a:spcAft>
                <a:spcPts val="0"/>
              </a:spcAft>
              <a:buSzPts val="2800"/>
              <a:buNone/>
            </a:pPr>
            <a:r>
              <a:rPr lang="en-IE" sz="2400">
                <a:solidFill>
                  <a:srgbClr val="000000"/>
                </a:solidFill>
              </a:rPr>
              <a:t>Class hierarchy often corresponds to substrings, where a </a:t>
            </a:r>
            <a:r>
              <a:rPr lang="en-IE" sz="2400" b="1">
                <a:solidFill>
                  <a:srgbClr val="000000"/>
                </a:solidFill>
              </a:rPr>
              <a:t>shorter, more general term is embedded in a longer, more specific term</a:t>
            </a:r>
            <a:endParaRPr sz="2400" b="1">
              <a:solidFill>
                <a:srgbClr val="000000"/>
              </a:solidFill>
            </a:endParaRPr>
          </a:p>
          <a:p>
            <a:pPr marL="508000" lvl="1" indent="0" algn="l" rtl="0">
              <a:lnSpc>
                <a:spcPct val="115000"/>
              </a:lnSpc>
              <a:spcBef>
                <a:spcPts val="1000"/>
              </a:spcBef>
              <a:spcAft>
                <a:spcPts val="0"/>
              </a:spcAft>
              <a:buSzPts val="2400"/>
              <a:buNone/>
            </a:pPr>
            <a:r>
              <a:rPr lang="en-IE" i="1">
                <a:solidFill>
                  <a:srgbClr val="000000"/>
                </a:solidFill>
              </a:rPr>
              <a:t>{graduate degree, 			degree}</a:t>
            </a:r>
            <a:endParaRPr i="1">
              <a:solidFill>
                <a:srgbClr val="000000"/>
              </a:solidFill>
            </a:endParaRPr>
          </a:p>
          <a:p>
            <a:pPr marL="508000" lvl="1" indent="0" algn="l" rtl="0">
              <a:lnSpc>
                <a:spcPct val="115000"/>
              </a:lnSpc>
              <a:spcBef>
                <a:spcPts val="0"/>
              </a:spcBef>
              <a:spcAft>
                <a:spcPts val="0"/>
              </a:spcAft>
              <a:buClr>
                <a:schemeClr val="dk1"/>
              </a:buClr>
              <a:buSzPts val="2400"/>
              <a:buFont typeface="Arial"/>
              <a:buNone/>
            </a:pPr>
            <a:r>
              <a:rPr lang="en-IE" i="1">
                <a:solidFill>
                  <a:srgbClr val="000000"/>
                </a:solidFill>
              </a:rPr>
              <a:t>{computer science degree, 	degree}</a:t>
            </a:r>
            <a:endParaRPr i="1">
              <a:solidFill>
                <a:srgbClr val="000000"/>
              </a:solidFill>
            </a:endParaRPr>
          </a:p>
          <a:p>
            <a:pPr marL="508000" lvl="1" indent="0" algn="l" rtl="0">
              <a:lnSpc>
                <a:spcPct val="115000"/>
              </a:lnSpc>
              <a:spcBef>
                <a:spcPts val="0"/>
              </a:spcBef>
              <a:spcAft>
                <a:spcPts val="0"/>
              </a:spcAft>
              <a:buClr>
                <a:schemeClr val="dk1"/>
              </a:buClr>
              <a:buSzPts val="2400"/>
              <a:buFont typeface="Arial"/>
              <a:buNone/>
            </a:pPr>
            <a:r>
              <a:rPr lang="en-IE" i="1">
                <a:solidFill>
                  <a:srgbClr val="000000"/>
                </a:solidFill>
              </a:rPr>
              <a:t>{computer science degree, 	science degree}</a:t>
            </a:r>
            <a:endParaRPr i="1">
              <a:solidFill>
                <a:srgbClr val="000000"/>
              </a:solidFill>
            </a:endParaRPr>
          </a:p>
          <a:p>
            <a:pPr marL="508000" lvl="1" indent="0" algn="l" rtl="0">
              <a:lnSpc>
                <a:spcPct val="115000"/>
              </a:lnSpc>
              <a:spcBef>
                <a:spcPts val="0"/>
              </a:spcBef>
              <a:spcAft>
                <a:spcPts val="0"/>
              </a:spcAft>
              <a:buSzPts val="2400"/>
              <a:buNone/>
            </a:pPr>
            <a:r>
              <a:rPr lang="en-IE" i="1">
                <a:solidFill>
                  <a:srgbClr val="000000"/>
                </a:solidFill>
              </a:rPr>
              <a:t>{science degree, 				degree}</a:t>
            </a:r>
            <a:endParaRPr i="1">
              <a:solidFill>
                <a:srgbClr val="000000"/>
              </a:solidFill>
            </a:endParaRPr>
          </a:p>
          <a:p>
            <a:pPr marL="508000" lvl="1" indent="0" algn="l" rtl="0">
              <a:lnSpc>
                <a:spcPct val="115000"/>
              </a:lnSpc>
              <a:spcBef>
                <a:spcPts val="0"/>
              </a:spcBef>
              <a:spcAft>
                <a:spcPts val="0"/>
              </a:spcAft>
              <a:buSzPts val="2400"/>
              <a:buNone/>
            </a:pPr>
            <a:r>
              <a:rPr lang="en-IE" i="1">
                <a:solidFill>
                  <a:srgbClr val="000000"/>
                </a:solidFill>
              </a:rPr>
              <a:t>{public university, 				university}</a:t>
            </a:r>
            <a:endParaRPr i="1">
              <a:solidFill>
                <a:srgbClr val="000000"/>
              </a:solidFill>
            </a:endParaRPr>
          </a:p>
          <a:p>
            <a:pPr marL="508000" lvl="1" indent="0" algn="l" rtl="0">
              <a:lnSpc>
                <a:spcPct val="115000"/>
              </a:lnSpc>
              <a:spcBef>
                <a:spcPts val="0"/>
              </a:spcBef>
              <a:spcAft>
                <a:spcPts val="0"/>
              </a:spcAft>
              <a:buSzPts val="2400"/>
              <a:buNone/>
            </a:pPr>
            <a:r>
              <a:rPr lang="en-IE" i="1">
                <a:solidFill>
                  <a:srgbClr val="000000"/>
                </a:solidFill>
              </a:rPr>
              <a:t>{private university, 			university}</a:t>
            </a:r>
            <a:endParaRPr i="1">
              <a:solidFill>
                <a:srgbClr val="000000"/>
              </a:solidFill>
            </a:endParaRPr>
          </a:p>
          <a:p>
            <a:pPr marL="508000" lvl="1" indent="0" algn="l" rtl="0">
              <a:lnSpc>
                <a:spcPct val="115000"/>
              </a:lnSpc>
              <a:spcBef>
                <a:spcPts val="0"/>
              </a:spcBef>
              <a:spcAft>
                <a:spcPts val="0"/>
              </a:spcAft>
              <a:buSzPts val="2400"/>
              <a:buNone/>
            </a:pPr>
            <a:r>
              <a:rPr lang="en-IE" i="1">
                <a:solidFill>
                  <a:srgbClr val="000000"/>
                </a:solidFill>
              </a:rPr>
              <a:t>{higher education board, 		board}</a:t>
            </a:r>
            <a:endParaRPr i="1">
              <a:solidFill>
                <a:srgbClr val="000000"/>
              </a:solidFill>
            </a:endParaRPr>
          </a:p>
        </p:txBody>
      </p:sp>
    </p:spTree>
    <p:extLst>
      <p:ext uri="{BB962C8B-B14F-4D97-AF65-F5344CB8AC3E}">
        <p14:creationId xmlns:p14="http://schemas.microsoft.com/office/powerpoint/2010/main" val="6852291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1059" name="Google Shape;1059;p74"/>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Substrings - Nominal Head </a:t>
            </a:r>
            <a:endParaRPr/>
          </a:p>
        </p:txBody>
      </p:sp>
      <p:sp>
        <p:nvSpPr>
          <p:cNvPr id="1060" name="Google Shape;1060;p74"/>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50800" lvl="0" indent="0" algn="l" rtl="0">
              <a:lnSpc>
                <a:spcPct val="150000"/>
              </a:lnSpc>
              <a:spcBef>
                <a:spcPts val="0"/>
              </a:spcBef>
              <a:spcAft>
                <a:spcPts val="0"/>
              </a:spcAft>
              <a:buSzPts val="2800"/>
              <a:buNone/>
            </a:pPr>
            <a:r>
              <a:rPr lang="en-IE" sz="2400" b="1">
                <a:solidFill>
                  <a:srgbClr val="000000"/>
                </a:solidFill>
              </a:rPr>
              <a:t>Substring analysis depends on Noun Phrase analysis (nominal head)</a:t>
            </a:r>
            <a:endParaRPr sz="2400">
              <a:solidFill>
                <a:srgbClr val="000000"/>
              </a:solidFill>
            </a:endParaRPr>
          </a:p>
          <a:p>
            <a:pPr marL="457200" lvl="1" indent="0" algn="l" rtl="0">
              <a:lnSpc>
                <a:spcPct val="100000"/>
              </a:lnSpc>
              <a:spcBef>
                <a:spcPts val="1800"/>
              </a:spcBef>
              <a:spcAft>
                <a:spcPts val="0"/>
              </a:spcAft>
              <a:buClr>
                <a:srgbClr val="3F3F3F"/>
              </a:buClr>
              <a:buSzPts val="2400"/>
              <a:buFont typeface="Arial"/>
              <a:buNone/>
            </a:pPr>
            <a:r>
              <a:rPr lang="en-IE" i="1"/>
              <a:t>[</a:t>
            </a:r>
            <a:r>
              <a:rPr lang="en-IE" i="1" baseline="-25000"/>
              <a:t>NP</a:t>
            </a:r>
            <a:r>
              <a:rPr lang="en-IE" i="1"/>
              <a:t>  university</a:t>
            </a:r>
            <a:r>
              <a:rPr lang="en-IE" i="1" baseline="-25000"/>
              <a:t>N  </a:t>
            </a:r>
            <a:r>
              <a:rPr lang="en-IE" i="1"/>
              <a:t>lecturer</a:t>
            </a:r>
            <a:r>
              <a:rPr lang="en-IE" i="1" baseline="-25000"/>
              <a:t>N-head </a:t>
            </a:r>
            <a:r>
              <a:rPr lang="en-IE" i="1"/>
              <a:t>]</a:t>
            </a:r>
            <a:endParaRPr i="1"/>
          </a:p>
          <a:p>
            <a:pPr marL="508000" lvl="1" indent="0" algn="l" rtl="0">
              <a:lnSpc>
                <a:spcPct val="100000"/>
              </a:lnSpc>
              <a:spcBef>
                <a:spcPts val="1800"/>
              </a:spcBef>
              <a:spcAft>
                <a:spcPts val="0"/>
              </a:spcAft>
              <a:buSzPts val="2400"/>
              <a:buNone/>
            </a:pPr>
            <a:r>
              <a:rPr lang="en-IE" i="1"/>
              <a:t>{university lecturer, lecturer}</a:t>
            </a:r>
            <a:endParaRPr i="1"/>
          </a:p>
          <a:p>
            <a:pPr marL="50800" lvl="1" indent="0" algn="l" rtl="0">
              <a:lnSpc>
                <a:spcPct val="100000"/>
              </a:lnSpc>
              <a:spcBef>
                <a:spcPts val="1800"/>
              </a:spcBef>
              <a:spcAft>
                <a:spcPts val="0"/>
              </a:spcAft>
              <a:buClr>
                <a:schemeClr val="dk1"/>
              </a:buClr>
              <a:buSzPts val="2400"/>
              <a:buFont typeface="Arial"/>
              <a:buNone/>
            </a:pPr>
            <a:r>
              <a:rPr lang="en-IE" b="1"/>
              <a:t>but note:</a:t>
            </a:r>
            <a:endParaRPr b="1"/>
          </a:p>
          <a:p>
            <a:pPr marL="508000" lvl="1" indent="0" algn="l" rtl="0">
              <a:lnSpc>
                <a:spcPct val="100000"/>
              </a:lnSpc>
              <a:spcBef>
                <a:spcPts val="1800"/>
              </a:spcBef>
              <a:spcAft>
                <a:spcPts val="0"/>
              </a:spcAft>
              <a:buSzPts val="2400"/>
              <a:buNone/>
            </a:pPr>
            <a:r>
              <a:rPr lang="en-IE" i="1"/>
              <a:t>[</a:t>
            </a:r>
            <a:r>
              <a:rPr lang="en-IE" i="1" baseline="-25000"/>
              <a:t>NP</a:t>
            </a:r>
            <a:r>
              <a:rPr lang="en-IE" i="1"/>
              <a:t> lecturer</a:t>
            </a:r>
            <a:r>
              <a:rPr lang="en-IE" i="1" baseline="-25000"/>
              <a:t>N-head  </a:t>
            </a:r>
            <a:r>
              <a:rPr lang="en-IE" i="1"/>
              <a:t>[</a:t>
            </a:r>
            <a:r>
              <a:rPr lang="en-IE" i="1" baseline="-25000"/>
              <a:t>PP</a:t>
            </a:r>
            <a:r>
              <a:rPr lang="en-IE" i="1"/>
              <a:t> above</a:t>
            </a:r>
            <a:r>
              <a:rPr lang="en-IE" i="1" baseline="-25000"/>
              <a:t>IN</a:t>
            </a:r>
            <a:r>
              <a:rPr lang="en-IE" i="1"/>
              <a:t> [</a:t>
            </a:r>
            <a:r>
              <a:rPr lang="en-IE" i="1" baseline="-25000"/>
              <a:t>NP</a:t>
            </a:r>
            <a:r>
              <a:rPr lang="en-IE" i="1"/>
              <a:t> the</a:t>
            </a:r>
            <a:r>
              <a:rPr lang="en-IE" i="1" baseline="-25000"/>
              <a:t>DET</a:t>
            </a:r>
            <a:r>
              <a:rPr lang="en-IE" i="1"/>
              <a:t> bar</a:t>
            </a:r>
            <a:r>
              <a:rPr lang="en-IE" i="1" baseline="-25000"/>
              <a:t>n</a:t>
            </a:r>
            <a:r>
              <a:rPr lang="en-IE" i="1"/>
              <a:t>]]]</a:t>
            </a:r>
            <a:endParaRPr i="1"/>
          </a:p>
          <a:p>
            <a:pPr marL="508000" lvl="1" indent="0" algn="l" rtl="0">
              <a:lnSpc>
                <a:spcPct val="100000"/>
              </a:lnSpc>
              <a:spcBef>
                <a:spcPts val="1800"/>
              </a:spcBef>
              <a:spcAft>
                <a:spcPts val="600"/>
              </a:spcAft>
              <a:buSzPts val="2400"/>
              <a:buNone/>
            </a:pPr>
            <a:r>
              <a:rPr lang="en-IE" i="1"/>
              <a:t>{lecturer above the bar, lecturer}</a:t>
            </a:r>
            <a:endParaRPr i="1"/>
          </a:p>
        </p:txBody>
      </p:sp>
      <p:grpSp>
        <p:nvGrpSpPr>
          <p:cNvPr id="1061" name="Google Shape;1061;p74"/>
          <p:cNvGrpSpPr/>
          <p:nvPr/>
        </p:nvGrpSpPr>
        <p:grpSpPr>
          <a:xfrm>
            <a:off x="8267306" y="3205480"/>
            <a:ext cx="2431945" cy="2520992"/>
            <a:chOff x="8719426" y="2987040"/>
            <a:chExt cx="2431945" cy="2520992"/>
          </a:xfrm>
        </p:grpSpPr>
        <p:sp>
          <p:nvSpPr>
            <p:cNvPr id="1062" name="Google Shape;1062;p74"/>
            <p:cNvSpPr txBox="1"/>
            <p:nvPr/>
          </p:nvSpPr>
          <p:spPr>
            <a:xfrm>
              <a:off x="9154160" y="2987040"/>
              <a:ext cx="4347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400" b="1" i="0" u="none" strike="noStrike" cap="none">
                  <a:solidFill>
                    <a:srgbClr val="000000"/>
                  </a:solidFill>
                  <a:latin typeface="Arial"/>
                  <a:ea typeface="Arial"/>
                  <a:cs typeface="Arial"/>
                  <a:sym typeface="Arial"/>
                </a:rPr>
                <a:t>NP</a:t>
              </a:r>
              <a:endParaRPr/>
            </a:p>
          </p:txBody>
        </p:sp>
        <p:sp>
          <p:nvSpPr>
            <p:cNvPr id="1063" name="Google Shape;1063;p74"/>
            <p:cNvSpPr txBox="1"/>
            <p:nvPr/>
          </p:nvSpPr>
          <p:spPr>
            <a:xfrm>
              <a:off x="9753600" y="3732212"/>
              <a:ext cx="4251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400" b="0" i="0" u="none" strike="noStrike" cap="none">
                  <a:solidFill>
                    <a:srgbClr val="000000"/>
                  </a:solidFill>
                  <a:latin typeface="Arial"/>
                  <a:ea typeface="Arial"/>
                  <a:cs typeface="Arial"/>
                  <a:sym typeface="Arial"/>
                </a:rPr>
                <a:t>PP</a:t>
              </a:r>
              <a:endParaRPr/>
            </a:p>
          </p:txBody>
        </p:sp>
        <p:sp>
          <p:nvSpPr>
            <p:cNvPr id="1064" name="Google Shape;1064;p74"/>
            <p:cNvSpPr txBox="1"/>
            <p:nvPr/>
          </p:nvSpPr>
          <p:spPr>
            <a:xfrm>
              <a:off x="8719426" y="3732212"/>
              <a:ext cx="3144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400" b="1" i="0" u="none" strike="noStrike" cap="none">
                  <a:solidFill>
                    <a:srgbClr val="000000"/>
                  </a:solidFill>
                  <a:latin typeface="Arial"/>
                  <a:ea typeface="Arial"/>
                  <a:cs typeface="Arial"/>
                  <a:sym typeface="Arial"/>
                </a:rPr>
                <a:t>N</a:t>
              </a:r>
              <a:endParaRPr/>
            </a:p>
          </p:txBody>
        </p:sp>
        <p:sp>
          <p:nvSpPr>
            <p:cNvPr id="1065" name="Google Shape;1065;p74"/>
            <p:cNvSpPr txBox="1"/>
            <p:nvPr/>
          </p:nvSpPr>
          <p:spPr>
            <a:xfrm>
              <a:off x="10290476" y="4377729"/>
              <a:ext cx="4347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400" b="0" i="0" u="none" strike="noStrike" cap="none">
                  <a:solidFill>
                    <a:srgbClr val="000000"/>
                  </a:solidFill>
                  <a:latin typeface="Arial"/>
                  <a:ea typeface="Arial"/>
                  <a:cs typeface="Arial"/>
                  <a:sym typeface="Arial"/>
                </a:rPr>
                <a:t>NP</a:t>
              </a:r>
              <a:endParaRPr sz="1400" b="0" i="0" u="none" strike="noStrike" cap="none">
                <a:solidFill>
                  <a:srgbClr val="000000"/>
                </a:solidFill>
                <a:latin typeface="Arial"/>
                <a:ea typeface="Arial"/>
                <a:cs typeface="Arial"/>
                <a:sym typeface="Arial"/>
              </a:endParaRPr>
            </a:p>
          </p:txBody>
        </p:sp>
        <p:sp>
          <p:nvSpPr>
            <p:cNvPr id="1066" name="Google Shape;1066;p74"/>
            <p:cNvSpPr txBox="1"/>
            <p:nvPr/>
          </p:nvSpPr>
          <p:spPr>
            <a:xfrm>
              <a:off x="9255760" y="4456232"/>
              <a:ext cx="304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400" b="0" i="0" u="none" strike="noStrike" cap="none">
                  <a:solidFill>
                    <a:srgbClr val="000000"/>
                  </a:solidFill>
                  <a:latin typeface="Arial"/>
                  <a:ea typeface="Arial"/>
                  <a:cs typeface="Arial"/>
                  <a:sym typeface="Arial"/>
                </a:rPr>
                <a:t>P</a:t>
              </a:r>
              <a:endParaRPr/>
            </a:p>
          </p:txBody>
        </p:sp>
        <p:sp>
          <p:nvSpPr>
            <p:cNvPr id="1067" name="Google Shape;1067;p74"/>
            <p:cNvSpPr txBox="1"/>
            <p:nvPr/>
          </p:nvSpPr>
          <p:spPr>
            <a:xfrm>
              <a:off x="10836970" y="5195252"/>
              <a:ext cx="3144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400" b="0" i="0" u="none" strike="noStrike" cap="none">
                  <a:solidFill>
                    <a:srgbClr val="000000"/>
                  </a:solidFill>
                  <a:latin typeface="Arial"/>
                  <a:ea typeface="Arial"/>
                  <a:cs typeface="Arial"/>
                  <a:sym typeface="Arial"/>
                </a:rPr>
                <a:t>N</a:t>
              </a:r>
              <a:endParaRPr/>
            </a:p>
          </p:txBody>
        </p:sp>
        <p:sp>
          <p:nvSpPr>
            <p:cNvPr id="1068" name="Google Shape;1068;p74"/>
            <p:cNvSpPr txBox="1"/>
            <p:nvPr/>
          </p:nvSpPr>
          <p:spPr>
            <a:xfrm>
              <a:off x="9843886" y="5200232"/>
              <a:ext cx="5436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400" b="0" i="0" u="none" strike="noStrike" cap="none">
                  <a:solidFill>
                    <a:srgbClr val="000000"/>
                  </a:solidFill>
                  <a:latin typeface="Arial"/>
                  <a:ea typeface="Arial"/>
                  <a:cs typeface="Arial"/>
                  <a:sym typeface="Arial"/>
                </a:rPr>
                <a:t>DET</a:t>
              </a:r>
              <a:endParaRPr/>
            </a:p>
          </p:txBody>
        </p:sp>
        <p:cxnSp>
          <p:nvCxnSpPr>
            <p:cNvPr id="1069" name="Google Shape;1069;p74"/>
            <p:cNvCxnSpPr>
              <a:stCxn id="1062" idx="1"/>
              <a:endCxn id="1064" idx="0"/>
            </p:cNvCxnSpPr>
            <p:nvPr/>
          </p:nvCxnSpPr>
          <p:spPr>
            <a:xfrm flipH="1">
              <a:off x="8876660" y="3140940"/>
              <a:ext cx="277500" cy="591300"/>
            </a:xfrm>
            <a:prstGeom prst="bentConnector2">
              <a:avLst/>
            </a:prstGeom>
            <a:noFill/>
            <a:ln w="9525" cap="flat" cmpd="sng">
              <a:solidFill>
                <a:srgbClr val="3E6EC2"/>
              </a:solidFill>
              <a:prstDash val="solid"/>
              <a:round/>
              <a:headEnd type="none" w="sm" len="sm"/>
              <a:tailEnd type="triangle" w="med" len="med"/>
            </a:ln>
          </p:spPr>
        </p:cxnSp>
        <p:cxnSp>
          <p:nvCxnSpPr>
            <p:cNvPr id="1070" name="Google Shape;1070;p74"/>
            <p:cNvCxnSpPr>
              <a:stCxn id="1062" idx="3"/>
              <a:endCxn id="1063" idx="0"/>
            </p:cNvCxnSpPr>
            <p:nvPr/>
          </p:nvCxnSpPr>
          <p:spPr>
            <a:xfrm>
              <a:off x="9588860" y="3140940"/>
              <a:ext cx="377400" cy="591300"/>
            </a:xfrm>
            <a:prstGeom prst="bentConnector2">
              <a:avLst/>
            </a:prstGeom>
            <a:noFill/>
            <a:ln w="9525" cap="flat" cmpd="sng">
              <a:solidFill>
                <a:srgbClr val="3E6EC2"/>
              </a:solidFill>
              <a:prstDash val="solid"/>
              <a:round/>
              <a:headEnd type="none" w="sm" len="sm"/>
              <a:tailEnd type="triangle" w="med" len="med"/>
            </a:ln>
          </p:spPr>
        </p:cxnSp>
        <p:cxnSp>
          <p:nvCxnSpPr>
            <p:cNvPr id="1071" name="Google Shape;1071;p74"/>
            <p:cNvCxnSpPr>
              <a:stCxn id="1063" idx="3"/>
              <a:endCxn id="1065" idx="0"/>
            </p:cNvCxnSpPr>
            <p:nvPr/>
          </p:nvCxnSpPr>
          <p:spPr>
            <a:xfrm>
              <a:off x="10178700" y="3886112"/>
              <a:ext cx="329100" cy="491700"/>
            </a:xfrm>
            <a:prstGeom prst="bentConnector2">
              <a:avLst/>
            </a:prstGeom>
            <a:noFill/>
            <a:ln w="9525" cap="flat" cmpd="sng">
              <a:solidFill>
                <a:srgbClr val="3E6EC2"/>
              </a:solidFill>
              <a:prstDash val="solid"/>
              <a:round/>
              <a:headEnd type="none" w="sm" len="sm"/>
              <a:tailEnd type="triangle" w="med" len="med"/>
            </a:ln>
          </p:spPr>
        </p:cxnSp>
        <p:cxnSp>
          <p:nvCxnSpPr>
            <p:cNvPr id="1072" name="Google Shape;1072;p74"/>
            <p:cNvCxnSpPr>
              <a:stCxn id="1063" idx="1"/>
              <a:endCxn id="1066" idx="0"/>
            </p:cNvCxnSpPr>
            <p:nvPr/>
          </p:nvCxnSpPr>
          <p:spPr>
            <a:xfrm flipH="1">
              <a:off x="9408300" y="3886112"/>
              <a:ext cx="345300" cy="570000"/>
            </a:xfrm>
            <a:prstGeom prst="bentConnector2">
              <a:avLst/>
            </a:prstGeom>
            <a:noFill/>
            <a:ln w="9525" cap="flat" cmpd="sng">
              <a:solidFill>
                <a:srgbClr val="3E6EC2"/>
              </a:solidFill>
              <a:prstDash val="solid"/>
              <a:round/>
              <a:headEnd type="none" w="sm" len="sm"/>
              <a:tailEnd type="triangle" w="med" len="med"/>
            </a:ln>
          </p:spPr>
        </p:cxnSp>
        <p:cxnSp>
          <p:nvCxnSpPr>
            <p:cNvPr id="1073" name="Google Shape;1073;p74"/>
            <p:cNvCxnSpPr>
              <a:stCxn id="1065" idx="3"/>
              <a:endCxn id="1067" idx="0"/>
            </p:cNvCxnSpPr>
            <p:nvPr/>
          </p:nvCxnSpPr>
          <p:spPr>
            <a:xfrm>
              <a:off x="10725176" y="4531629"/>
              <a:ext cx="269100" cy="663600"/>
            </a:xfrm>
            <a:prstGeom prst="bentConnector2">
              <a:avLst/>
            </a:prstGeom>
            <a:noFill/>
            <a:ln w="9525" cap="flat" cmpd="sng">
              <a:solidFill>
                <a:srgbClr val="3E6EC2"/>
              </a:solidFill>
              <a:prstDash val="solid"/>
              <a:round/>
              <a:headEnd type="none" w="sm" len="sm"/>
              <a:tailEnd type="triangle" w="med" len="med"/>
            </a:ln>
          </p:spPr>
        </p:cxnSp>
        <p:cxnSp>
          <p:nvCxnSpPr>
            <p:cNvPr id="1074" name="Google Shape;1074;p74"/>
            <p:cNvCxnSpPr>
              <a:stCxn id="1065" idx="1"/>
              <a:endCxn id="1068" idx="0"/>
            </p:cNvCxnSpPr>
            <p:nvPr/>
          </p:nvCxnSpPr>
          <p:spPr>
            <a:xfrm flipH="1">
              <a:off x="10115576" y="4531629"/>
              <a:ext cx="174900" cy="668700"/>
            </a:xfrm>
            <a:prstGeom prst="bentConnector2">
              <a:avLst/>
            </a:prstGeom>
            <a:noFill/>
            <a:ln w="9525" cap="flat" cmpd="sng">
              <a:solidFill>
                <a:srgbClr val="3E6EC2"/>
              </a:solidFill>
              <a:prstDash val="solid"/>
              <a:round/>
              <a:headEnd type="none" w="sm" len="sm"/>
              <a:tailEnd type="triangle" w="med" len="med"/>
            </a:ln>
          </p:spPr>
        </p:cxnSp>
      </p:grpSp>
    </p:spTree>
    <p:extLst>
      <p:ext uri="{BB962C8B-B14F-4D97-AF65-F5344CB8AC3E}">
        <p14:creationId xmlns:p14="http://schemas.microsoft.com/office/powerpoint/2010/main" val="2044686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7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Hearst Patterns</a:t>
            </a:r>
            <a:endParaRPr>
              <a:solidFill>
                <a:srgbClr val="980000"/>
              </a:solidFill>
            </a:endParaRPr>
          </a:p>
        </p:txBody>
      </p:sp>
      <p:sp>
        <p:nvSpPr>
          <p:cNvPr id="1080" name="Google Shape;1080;p75"/>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50800" lvl="0" indent="0" algn="l" rtl="0">
              <a:lnSpc>
                <a:spcPct val="115000"/>
              </a:lnSpc>
              <a:spcBef>
                <a:spcPts val="0"/>
              </a:spcBef>
              <a:spcAft>
                <a:spcPts val="0"/>
              </a:spcAft>
              <a:buSzPts val="2800"/>
              <a:buNone/>
            </a:pPr>
            <a:r>
              <a:rPr lang="en-IE" sz="2400"/>
              <a:t>Recall that Hearst Patterns are used for Information Extraction, in particular for the </a:t>
            </a:r>
            <a:r>
              <a:rPr lang="en-IE" sz="2400" b="1"/>
              <a:t>acquisition (extraction) of hypernyms from text</a:t>
            </a:r>
            <a:endParaRPr sz="2400" b="1"/>
          </a:p>
          <a:p>
            <a:pPr marL="50800" lvl="0" indent="0" algn="l" rtl="0">
              <a:lnSpc>
                <a:spcPct val="115000"/>
              </a:lnSpc>
              <a:spcBef>
                <a:spcPts val="0"/>
              </a:spcBef>
              <a:spcAft>
                <a:spcPts val="0"/>
              </a:spcAft>
              <a:buSzPts val="2800"/>
              <a:buNone/>
            </a:pPr>
            <a:r>
              <a:rPr lang="en-IE" sz="2400"/>
              <a:t>Recall that </a:t>
            </a:r>
            <a:r>
              <a:rPr lang="en-IE" sz="2400" b="1"/>
              <a:t>hypernyms are taxonomic relations between word senses in WordNet</a:t>
            </a:r>
            <a:endParaRPr sz="2400" b="1"/>
          </a:p>
          <a:p>
            <a:pPr marL="50800" lvl="0" indent="0" algn="l" rtl="0">
              <a:lnSpc>
                <a:spcPct val="115000"/>
              </a:lnSpc>
              <a:spcBef>
                <a:spcPts val="0"/>
              </a:spcBef>
              <a:spcAft>
                <a:spcPts val="0"/>
              </a:spcAft>
              <a:buSzPts val="2800"/>
              <a:buNone/>
            </a:pPr>
            <a:r>
              <a:rPr lang="en-IE" sz="2400"/>
              <a:t>Hearst patterns can therefore be used also directly in term pair identification </a:t>
            </a:r>
            <a:endParaRPr sz="2400"/>
          </a:p>
        </p:txBody>
      </p:sp>
      <p:pic>
        <p:nvPicPr>
          <p:cNvPr id="1081" name="Google Shape;1081;p75" descr="http://image.slidesharecdn.com/ierubenslidesv0-150303152429-conversion-gate01/95/information-extraction-43-638.jpg?cb=1425417994"/>
          <p:cNvPicPr preferRelativeResize="0"/>
          <p:nvPr/>
        </p:nvPicPr>
        <p:blipFill rotWithShape="1">
          <a:blip r:embed="rId3">
            <a:alphaModFix/>
          </a:blip>
          <a:srcRect l="1886" t="54489" r="3800" b="15174"/>
          <a:stretch/>
        </p:blipFill>
        <p:spPr>
          <a:xfrm>
            <a:off x="2756900" y="3949979"/>
            <a:ext cx="6678200" cy="1612750"/>
          </a:xfrm>
          <a:prstGeom prst="rect">
            <a:avLst/>
          </a:prstGeom>
          <a:noFill/>
          <a:ln>
            <a:noFill/>
          </a:ln>
        </p:spPr>
      </p:pic>
      <p:sp>
        <p:nvSpPr>
          <p:cNvPr id="1082" name="Google Shape;1082;p75"/>
          <p:cNvSpPr/>
          <p:nvPr/>
        </p:nvSpPr>
        <p:spPr>
          <a:xfrm>
            <a:off x="5063208" y="6063679"/>
            <a:ext cx="70815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IE" sz="1200" b="0" i="1" u="none" strike="noStrike" cap="none">
                <a:solidFill>
                  <a:srgbClr val="000000"/>
                </a:solidFill>
                <a:latin typeface="Arial"/>
                <a:ea typeface="Arial"/>
                <a:cs typeface="Arial"/>
                <a:sym typeface="Arial"/>
              </a:rPr>
              <a:t>Marti A. Hearst, Automatic acquisition of hyponyms from large text corpora (1992). Proceedings of the 14</a:t>
            </a:r>
            <a:r>
              <a:rPr lang="en-IE" sz="1200" b="0" i="1" u="none" strike="noStrike" cap="none" baseline="30000">
                <a:solidFill>
                  <a:srgbClr val="000000"/>
                </a:solidFill>
                <a:latin typeface="Arial"/>
                <a:ea typeface="Arial"/>
                <a:cs typeface="Arial"/>
                <a:sym typeface="Arial"/>
              </a:rPr>
              <a:t>th</a:t>
            </a:r>
            <a:r>
              <a:rPr lang="en-IE" sz="1200" b="0" i="1" u="none" strike="noStrike" cap="none">
                <a:solidFill>
                  <a:srgbClr val="000000"/>
                </a:solidFill>
                <a:latin typeface="Arial"/>
                <a:ea typeface="Arial"/>
                <a:cs typeface="Arial"/>
                <a:sym typeface="Arial"/>
              </a:rPr>
              <a:t> International Conference on Computational Linguistics (COLING), Nantes, France, pp. 539-545</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7781118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sp>
        <p:nvSpPr>
          <p:cNvPr id="1087" name="Google Shape;1087;p76"/>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Hearst Patterns</a:t>
            </a:r>
            <a:endParaRPr>
              <a:solidFill>
                <a:srgbClr val="980000"/>
              </a:solidFill>
            </a:endParaRPr>
          </a:p>
        </p:txBody>
      </p:sp>
      <p:sp>
        <p:nvSpPr>
          <p:cNvPr id="1088" name="Google Shape;1088;p76"/>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50800" lvl="0" indent="0" algn="l" rtl="0">
              <a:lnSpc>
                <a:spcPct val="115000"/>
              </a:lnSpc>
              <a:spcBef>
                <a:spcPts val="0"/>
              </a:spcBef>
              <a:spcAft>
                <a:spcPts val="0"/>
              </a:spcAft>
              <a:buSzPts val="2800"/>
              <a:buNone/>
            </a:pPr>
            <a:r>
              <a:rPr lang="en-IE" sz="2400" i="1"/>
              <a:t>“These institutions commonly offer </a:t>
            </a:r>
            <a:r>
              <a:rPr lang="en-IE" sz="2400" b="1" i="1"/>
              <a:t>degrees at various levels, usually including bachelor's, master's and doctorates</a:t>
            </a:r>
            <a:r>
              <a:rPr lang="en-IE" sz="2400" i="1"/>
              <a:t>, often alongside other academic certificates and professional degrees.” - </a:t>
            </a:r>
            <a:r>
              <a:rPr lang="en-IE" sz="2400" i="1" u="sng">
                <a:solidFill>
                  <a:schemeClr val="hlink"/>
                </a:solidFill>
                <a:hlinkClick r:id="rId3"/>
              </a:rPr>
              <a:t>https://en.wikipedia.org/wiki/Academic_degree</a:t>
            </a:r>
            <a:r>
              <a:rPr lang="en-IE" sz="2400" i="1"/>
              <a:t> </a:t>
            </a:r>
            <a:endParaRPr sz="2400" i="1"/>
          </a:p>
          <a:p>
            <a:pPr marL="50800" lvl="0" indent="0" algn="l" rtl="0">
              <a:lnSpc>
                <a:spcPct val="115000"/>
              </a:lnSpc>
              <a:spcBef>
                <a:spcPts val="1000"/>
              </a:spcBef>
              <a:spcAft>
                <a:spcPts val="0"/>
              </a:spcAft>
              <a:buSzPts val="2800"/>
              <a:buNone/>
            </a:pPr>
            <a:r>
              <a:rPr lang="en-IE" sz="2400"/>
              <a:t>Apply Hearst pattern: </a:t>
            </a:r>
            <a:r>
              <a:rPr lang="en-IE" sz="2400" b="1"/>
              <a:t>IF </a:t>
            </a:r>
            <a:r>
              <a:rPr lang="en-IE" sz="2400" b="1" i="1"/>
              <a:t>“Y including [X1, …, Xn]” </a:t>
            </a:r>
            <a:r>
              <a:rPr lang="en-IE" sz="2400" b="1"/>
              <a:t>THEN</a:t>
            </a:r>
            <a:r>
              <a:rPr lang="en-IE" sz="2400" b="1" i="1"/>
              <a:t> {X1 , Y} … {Xn , Y}</a:t>
            </a:r>
            <a:endParaRPr sz="2400" b="1" i="1"/>
          </a:p>
          <a:p>
            <a:pPr marL="50800" lvl="0" indent="0" algn="l" rtl="0">
              <a:lnSpc>
                <a:spcPct val="115000"/>
              </a:lnSpc>
              <a:spcBef>
                <a:spcPts val="1000"/>
              </a:spcBef>
              <a:spcAft>
                <a:spcPts val="0"/>
              </a:spcAft>
              <a:buClr>
                <a:schemeClr val="dk1"/>
              </a:buClr>
              <a:buSzPts val="2800"/>
              <a:buFont typeface="Arial"/>
              <a:buNone/>
            </a:pPr>
            <a:r>
              <a:rPr lang="en-IE" sz="2400" i="1"/>
              <a:t>“degrees … including bachelor’s, master's and doctorates”	-&gt; {bachelor’s , degree}</a:t>
            </a:r>
            <a:endParaRPr sz="2400" i="1"/>
          </a:p>
          <a:p>
            <a:pPr marL="6908800" lvl="0" indent="406400" algn="l" rtl="0">
              <a:lnSpc>
                <a:spcPct val="115000"/>
              </a:lnSpc>
              <a:spcBef>
                <a:spcPts val="1000"/>
              </a:spcBef>
              <a:spcAft>
                <a:spcPts val="0"/>
              </a:spcAft>
              <a:buClr>
                <a:schemeClr val="dk1"/>
              </a:buClr>
              <a:buSzPts val="2800"/>
              <a:buFont typeface="Arial"/>
              <a:buNone/>
            </a:pPr>
            <a:r>
              <a:rPr lang="en-IE" sz="2400" i="1"/>
              <a:t>-&gt; {master's  , degree}</a:t>
            </a:r>
            <a:endParaRPr sz="2400" i="1"/>
          </a:p>
          <a:p>
            <a:pPr marL="6908800" lvl="0" indent="406400" algn="l" rtl="0">
              <a:lnSpc>
                <a:spcPct val="115000"/>
              </a:lnSpc>
              <a:spcBef>
                <a:spcPts val="1000"/>
              </a:spcBef>
              <a:spcAft>
                <a:spcPts val="1000"/>
              </a:spcAft>
              <a:buClr>
                <a:schemeClr val="dk1"/>
              </a:buClr>
              <a:buSzPts val="2800"/>
              <a:buFont typeface="Arial"/>
              <a:buNone/>
            </a:pPr>
            <a:r>
              <a:rPr lang="en-IE" sz="2400" i="1"/>
              <a:t>-&gt; {doctorate , degree}</a:t>
            </a:r>
            <a:endParaRPr sz="2400" i="1"/>
          </a:p>
        </p:txBody>
      </p:sp>
    </p:spTree>
    <p:extLst>
      <p:ext uri="{BB962C8B-B14F-4D97-AF65-F5344CB8AC3E}">
        <p14:creationId xmlns:p14="http://schemas.microsoft.com/office/powerpoint/2010/main" val="20324834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77"/>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Clustering</a:t>
            </a:r>
            <a:endParaRPr/>
          </a:p>
        </p:txBody>
      </p:sp>
      <p:sp>
        <p:nvSpPr>
          <p:cNvPr id="1094" name="Google Shape;1094;p77"/>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50800" lvl="0" indent="0" algn="l" rtl="0">
              <a:lnSpc>
                <a:spcPct val="115000"/>
              </a:lnSpc>
              <a:spcBef>
                <a:spcPts val="0"/>
              </a:spcBef>
              <a:spcAft>
                <a:spcPts val="0"/>
              </a:spcAft>
              <a:buSzPts val="2800"/>
              <a:buNone/>
            </a:pPr>
            <a:r>
              <a:rPr lang="en-IE" b="1"/>
              <a:t>Use vector space model</a:t>
            </a:r>
            <a:endParaRPr b="1"/>
          </a:p>
          <a:p>
            <a:pPr marL="457200" lvl="0" indent="-381000" algn="l" rtl="0">
              <a:lnSpc>
                <a:spcPct val="115000"/>
              </a:lnSpc>
              <a:spcBef>
                <a:spcPts val="0"/>
              </a:spcBef>
              <a:spcAft>
                <a:spcPts val="0"/>
              </a:spcAft>
              <a:buSzPts val="2400"/>
              <a:buChar char="•"/>
            </a:pPr>
            <a:r>
              <a:rPr lang="en-IE" sz="2400"/>
              <a:t>Construct vectors for all terms (use pre-trained models)</a:t>
            </a:r>
            <a:endParaRPr sz="2400"/>
          </a:p>
          <a:p>
            <a:pPr marL="457200" lvl="0" indent="-381000" algn="l" rtl="0">
              <a:lnSpc>
                <a:spcPct val="115000"/>
              </a:lnSpc>
              <a:spcBef>
                <a:spcPts val="0"/>
              </a:spcBef>
              <a:spcAft>
                <a:spcPts val="0"/>
              </a:spcAft>
              <a:buSzPts val="2400"/>
              <a:buChar char="•"/>
            </a:pPr>
            <a:r>
              <a:rPr lang="en-IE" sz="2400"/>
              <a:t>Compute cosine similarity between vectors</a:t>
            </a:r>
            <a:endParaRPr sz="2400"/>
          </a:p>
          <a:p>
            <a:pPr marL="457200" lvl="0" indent="-381000" algn="l" rtl="0">
              <a:lnSpc>
                <a:spcPct val="115000"/>
              </a:lnSpc>
              <a:spcBef>
                <a:spcPts val="0"/>
              </a:spcBef>
              <a:spcAft>
                <a:spcPts val="0"/>
              </a:spcAft>
              <a:buSzPts val="2400"/>
              <a:buChar char="•"/>
            </a:pPr>
            <a:r>
              <a:rPr lang="en-IE" sz="2400"/>
              <a:t>Build clusters over similar vectors</a:t>
            </a:r>
            <a:endParaRPr sz="2400"/>
          </a:p>
          <a:p>
            <a:pPr marL="457200" lvl="0" indent="0" algn="l" rtl="0">
              <a:lnSpc>
                <a:spcPct val="115000"/>
              </a:lnSpc>
              <a:spcBef>
                <a:spcPts val="0"/>
              </a:spcBef>
              <a:spcAft>
                <a:spcPts val="0"/>
              </a:spcAft>
              <a:buNone/>
            </a:pPr>
            <a:endParaRPr sz="2400"/>
          </a:p>
          <a:p>
            <a:pPr marL="50800" lvl="0" indent="0" algn="l" rtl="0">
              <a:lnSpc>
                <a:spcPct val="115000"/>
              </a:lnSpc>
              <a:spcBef>
                <a:spcPts val="0"/>
              </a:spcBef>
              <a:spcAft>
                <a:spcPts val="0"/>
              </a:spcAft>
              <a:buClr>
                <a:schemeClr val="dk1"/>
              </a:buClr>
              <a:buSzPts val="2800"/>
              <a:buFont typeface="Arial"/>
              <a:buNone/>
            </a:pPr>
            <a:r>
              <a:rPr lang="en-IE" b="1"/>
              <a:t>Challenges</a:t>
            </a:r>
            <a:endParaRPr b="1"/>
          </a:p>
          <a:p>
            <a:pPr marL="457200" marR="0" lvl="0" indent="-355600" algn="l" rtl="0">
              <a:lnSpc>
                <a:spcPct val="115000"/>
              </a:lnSpc>
              <a:spcBef>
                <a:spcPts val="0"/>
              </a:spcBef>
              <a:spcAft>
                <a:spcPts val="0"/>
              </a:spcAft>
              <a:buSzPts val="2000"/>
              <a:buChar char="•"/>
            </a:pPr>
            <a:r>
              <a:rPr lang="en-IE" sz="2400"/>
              <a:t>Labelling of clusters unclear and therefore difficult to evaluate</a:t>
            </a:r>
            <a:endParaRPr sz="2400"/>
          </a:p>
        </p:txBody>
      </p:sp>
    </p:spTree>
    <p:extLst>
      <p:ext uri="{BB962C8B-B14F-4D97-AF65-F5344CB8AC3E}">
        <p14:creationId xmlns:p14="http://schemas.microsoft.com/office/powerpoint/2010/main" val="41371008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78"/>
          <p:cNvSpPr/>
          <p:nvPr/>
        </p:nvSpPr>
        <p:spPr>
          <a:xfrm>
            <a:off x="1363838" y="1995250"/>
            <a:ext cx="8077500" cy="3641400"/>
          </a:xfrm>
          <a:prstGeom prst="ellipse">
            <a:avLst/>
          </a:prstGeom>
          <a:solidFill>
            <a:srgbClr val="D8D8D8"/>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IE" sz="2000" i="1">
                <a:solidFill>
                  <a:srgbClr val="3F3F3F"/>
                </a:solidFill>
                <a:latin typeface="Calibri"/>
                <a:ea typeface="Calibri"/>
                <a:cs typeface="Calibri"/>
                <a:sym typeface="Calibri"/>
              </a:rPr>
              <a:t>academic degree</a:t>
            </a:r>
            <a:endParaRPr sz="2000" i="1">
              <a:solidFill>
                <a:srgbClr val="3F3F3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IE" sz="2000" i="1">
                <a:solidFill>
                  <a:srgbClr val="3F3F3F"/>
                </a:solidFill>
                <a:latin typeface="Calibri"/>
                <a:ea typeface="Calibri"/>
                <a:cs typeface="Calibri"/>
                <a:sym typeface="Calibri"/>
              </a:rPr>
              <a:t>undergraduate degree</a:t>
            </a:r>
            <a:endParaRPr sz="2000" i="1">
              <a:solidFill>
                <a:srgbClr val="3F3F3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IE" sz="2000" i="1">
                <a:solidFill>
                  <a:srgbClr val="3F3F3F"/>
                </a:solidFill>
                <a:latin typeface="Calibri"/>
                <a:ea typeface="Calibri"/>
                <a:cs typeface="Calibri"/>
                <a:sym typeface="Calibri"/>
              </a:rPr>
              <a:t>graduate degree</a:t>
            </a:r>
            <a:endParaRPr sz="2400" i="1">
              <a:solidFill>
                <a:srgbClr val="3F3F3F"/>
              </a:solidFill>
              <a:latin typeface="Calibri"/>
              <a:ea typeface="Calibri"/>
              <a:cs typeface="Calibri"/>
              <a:sym typeface="Calibri"/>
            </a:endParaRPr>
          </a:p>
        </p:txBody>
      </p:sp>
      <p:sp>
        <p:nvSpPr>
          <p:cNvPr id="1100" name="Google Shape;1100;p78"/>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4400"/>
              <a:buNone/>
            </a:pPr>
            <a:r>
              <a:rPr lang="en-IE"/>
              <a:t>Cluster Labeling</a:t>
            </a:r>
            <a:endParaRPr>
              <a:solidFill>
                <a:srgbClr val="980000"/>
              </a:solidFill>
            </a:endParaRPr>
          </a:p>
        </p:txBody>
      </p:sp>
      <p:sp>
        <p:nvSpPr>
          <p:cNvPr id="1101" name="Google Shape;1101;p78"/>
          <p:cNvSpPr/>
          <p:nvPr/>
        </p:nvSpPr>
        <p:spPr>
          <a:xfrm>
            <a:off x="5264738" y="2664100"/>
            <a:ext cx="3931500" cy="2303700"/>
          </a:xfrm>
          <a:prstGeom prst="ellipse">
            <a:avLst/>
          </a:prstGeom>
          <a:solidFill>
            <a:srgbClr val="D8D8D8"/>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IE" sz="2000" i="1">
                <a:solidFill>
                  <a:srgbClr val="3F3F3F"/>
                </a:solidFill>
                <a:latin typeface="Calibri"/>
                <a:ea typeface="Calibri"/>
                <a:cs typeface="Calibri"/>
                <a:sym typeface="Calibri"/>
              </a:rPr>
              <a:t>BSc in Computer Science</a:t>
            </a:r>
            <a:endParaRPr sz="2000" b="1">
              <a:solidFill>
                <a:schemeClr val="dk1"/>
              </a:solidFill>
            </a:endParaRPr>
          </a:p>
          <a:p>
            <a:pPr marL="0" lvl="0" indent="0" algn="l" rtl="0">
              <a:spcBef>
                <a:spcPts val="0"/>
              </a:spcBef>
              <a:spcAft>
                <a:spcPts val="0"/>
              </a:spcAft>
              <a:buClr>
                <a:schemeClr val="dk1"/>
              </a:buClr>
              <a:buSzPts val="1100"/>
              <a:buFont typeface="Arial"/>
              <a:buNone/>
            </a:pPr>
            <a:r>
              <a:rPr lang="en-IE" sz="2000" i="1">
                <a:solidFill>
                  <a:srgbClr val="3F3F3F"/>
                </a:solidFill>
                <a:latin typeface="Calibri"/>
                <a:ea typeface="Calibri"/>
                <a:cs typeface="Calibri"/>
                <a:sym typeface="Calibri"/>
              </a:rPr>
              <a:t>MSc in AI</a:t>
            </a:r>
            <a:endParaRPr sz="2000" i="1">
              <a:solidFill>
                <a:srgbClr val="3F3F3F"/>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IE" sz="2000" i="1">
                <a:solidFill>
                  <a:srgbClr val="3F3F3F"/>
                </a:solidFill>
                <a:latin typeface="Calibri"/>
                <a:ea typeface="Calibri"/>
                <a:cs typeface="Calibri"/>
                <a:sym typeface="Calibri"/>
              </a:rPr>
              <a:t>MSc in Data Analytics</a:t>
            </a:r>
            <a:endParaRPr sz="2000" i="1">
              <a:solidFill>
                <a:srgbClr val="3F3F3F"/>
              </a:solidFill>
              <a:latin typeface="Calibri"/>
              <a:ea typeface="Calibri"/>
              <a:cs typeface="Calibri"/>
              <a:sym typeface="Calibri"/>
            </a:endParaRPr>
          </a:p>
          <a:p>
            <a:pPr marL="0" lvl="1" indent="0" algn="l" rtl="0">
              <a:spcBef>
                <a:spcPts val="0"/>
              </a:spcBef>
              <a:spcAft>
                <a:spcPts val="0"/>
              </a:spcAft>
              <a:buClr>
                <a:srgbClr val="3F3F3F"/>
              </a:buClr>
              <a:buSzPts val="2400"/>
              <a:buFont typeface="Arial"/>
              <a:buNone/>
            </a:pPr>
            <a:r>
              <a:rPr lang="en-IE" sz="2000" i="1">
                <a:solidFill>
                  <a:srgbClr val="3F3F3F"/>
                </a:solidFill>
                <a:latin typeface="Calibri"/>
                <a:ea typeface="Calibri"/>
                <a:cs typeface="Calibri"/>
                <a:sym typeface="Calibri"/>
              </a:rPr>
              <a:t>PhD in Computer Science</a:t>
            </a:r>
            <a:endParaRPr sz="2000" b="1">
              <a:solidFill>
                <a:schemeClr val="dk1"/>
              </a:solidFill>
            </a:endParaRPr>
          </a:p>
        </p:txBody>
      </p:sp>
      <p:sp>
        <p:nvSpPr>
          <p:cNvPr id="1102" name="Google Shape;1102;p78"/>
          <p:cNvSpPr/>
          <p:nvPr/>
        </p:nvSpPr>
        <p:spPr>
          <a:xfrm>
            <a:off x="9672363" y="2186500"/>
            <a:ext cx="2250000" cy="477600"/>
          </a:xfrm>
          <a:prstGeom prst="wedgeRoundRectCallout">
            <a:avLst>
              <a:gd name="adj1" fmla="val -100881"/>
              <a:gd name="adj2" fmla="val 279533"/>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E" sz="2000" b="1"/>
              <a:t>Cluster Label?</a:t>
            </a:r>
            <a:endParaRPr sz="2000" b="1"/>
          </a:p>
        </p:txBody>
      </p:sp>
      <p:sp>
        <p:nvSpPr>
          <p:cNvPr id="1103" name="Google Shape;1103;p78"/>
          <p:cNvSpPr/>
          <p:nvPr/>
        </p:nvSpPr>
        <p:spPr>
          <a:xfrm>
            <a:off x="5679138" y="982050"/>
            <a:ext cx="2375100" cy="477600"/>
          </a:xfrm>
          <a:prstGeom prst="wedgeRoundRectCallout">
            <a:avLst>
              <a:gd name="adj1" fmla="val -95534"/>
              <a:gd name="adj2" fmla="val 336406"/>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E" sz="2000" b="1"/>
              <a:t>Cluster Label?</a:t>
            </a:r>
            <a:endParaRPr sz="2000" b="1"/>
          </a:p>
        </p:txBody>
      </p:sp>
    </p:spTree>
    <p:extLst>
      <p:ext uri="{BB962C8B-B14F-4D97-AF65-F5344CB8AC3E}">
        <p14:creationId xmlns:p14="http://schemas.microsoft.com/office/powerpoint/2010/main" val="19835561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7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Supervised Training</a:t>
            </a:r>
            <a:endParaRPr/>
          </a:p>
        </p:txBody>
      </p:sp>
      <p:sp>
        <p:nvSpPr>
          <p:cNvPr id="1109" name="Google Shape;1109;p79"/>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50800" lvl="0" indent="0" algn="l" rtl="0">
              <a:lnSpc>
                <a:spcPct val="115000"/>
              </a:lnSpc>
              <a:spcBef>
                <a:spcPts val="0"/>
              </a:spcBef>
              <a:spcAft>
                <a:spcPts val="0"/>
              </a:spcAft>
              <a:buClr>
                <a:schemeClr val="dk1"/>
              </a:buClr>
              <a:buSzPts val="2800"/>
              <a:buFont typeface="Arial"/>
              <a:buNone/>
            </a:pPr>
            <a:r>
              <a:rPr lang="en-IE" b="1"/>
              <a:t>Use vector space model</a:t>
            </a:r>
            <a:endParaRPr b="1"/>
          </a:p>
          <a:p>
            <a:pPr marL="457200" lvl="0" indent="-381000" algn="l" rtl="0">
              <a:lnSpc>
                <a:spcPct val="115000"/>
              </a:lnSpc>
              <a:spcBef>
                <a:spcPts val="0"/>
              </a:spcBef>
              <a:spcAft>
                <a:spcPts val="0"/>
              </a:spcAft>
              <a:buSzPts val="2400"/>
              <a:buChar char="•"/>
            </a:pPr>
            <a:r>
              <a:rPr lang="en-IE" sz="2400"/>
              <a:t>Construct vectors for all terms (use pre-trained models)</a:t>
            </a:r>
            <a:endParaRPr sz="2400"/>
          </a:p>
          <a:p>
            <a:pPr marL="457200" lvl="0" indent="-381000" algn="l" rtl="0">
              <a:lnSpc>
                <a:spcPct val="115000"/>
              </a:lnSpc>
              <a:spcBef>
                <a:spcPts val="0"/>
              </a:spcBef>
              <a:spcAft>
                <a:spcPts val="0"/>
              </a:spcAft>
              <a:buSzPts val="2400"/>
              <a:buChar char="•"/>
            </a:pPr>
            <a:r>
              <a:rPr lang="en-IE" sz="2400"/>
              <a:t>Construct combined vectors for term pairs and optimize through supervised training to</a:t>
            </a:r>
            <a:r>
              <a:rPr lang="en-IE" sz="2400" b="1"/>
              <a:t> predict taxonomic relation between a given term pair</a:t>
            </a:r>
            <a:endParaRPr sz="2400" b="1"/>
          </a:p>
        </p:txBody>
      </p:sp>
    </p:spTree>
    <p:extLst>
      <p:ext uri="{BB962C8B-B14F-4D97-AF65-F5344CB8AC3E}">
        <p14:creationId xmlns:p14="http://schemas.microsoft.com/office/powerpoint/2010/main" val="31822838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80"/>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Supervised Training - Example</a:t>
            </a:r>
            <a:endParaRPr/>
          </a:p>
        </p:txBody>
      </p:sp>
      <p:sp>
        <p:nvSpPr>
          <p:cNvPr id="1115" name="Google Shape;1115;p80"/>
          <p:cNvSpPr/>
          <p:nvPr/>
        </p:nvSpPr>
        <p:spPr>
          <a:xfrm>
            <a:off x="1391920" y="4326062"/>
            <a:ext cx="4399200" cy="1325700"/>
          </a:xfrm>
          <a:prstGeom prst="ellipse">
            <a:avLst/>
          </a:prstGeom>
          <a:solidFill>
            <a:srgbClr val="D8D8D8"/>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E" sz="2000" b="1" i="0" u="none" strike="noStrike" cap="none">
                <a:solidFill>
                  <a:schemeClr val="dk1"/>
                </a:solidFill>
                <a:latin typeface="Arial"/>
                <a:ea typeface="Arial"/>
                <a:cs typeface="Arial"/>
                <a:sym typeface="Arial"/>
              </a:rPr>
              <a:t>cat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600"/>
              </a:spcBef>
              <a:spcAft>
                <a:spcPts val="600"/>
              </a:spcAft>
              <a:buClr>
                <a:srgbClr val="000000"/>
              </a:buClr>
              <a:buSzPts val="2000"/>
              <a:buFont typeface="Arial"/>
              <a:buNone/>
            </a:pPr>
            <a:r>
              <a:rPr lang="en-IE" sz="2000" i="1" u="none" strike="noStrike" cap="none">
                <a:solidFill>
                  <a:schemeClr val="dk1"/>
                </a:solidFill>
              </a:rPr>
              <a:t>[eat, sleeping, white, …]</a:t>
            </a:r>
            <a:endParaRPr sz="2000" i="1" u="none" strike="noStrike" cap="none">
              <a:solidFill>
                <a:srgbClr val="000000"/>
              </a:solidFill>
            </a:endParaRPr>
          </a:p>
        </p:txBody>
      </p:sp>
      <p:sp>
        <p:nvSpPr>
          <p:cNvPr id="1116" name="Google Shape;1116;p80"/>
          <p:cNvSpPr/>
          <p:nvPr/>
        </p:nvSpPr>
        <p:spPr>
          <a:xfrm>
            <a:off x="3817056" y="1438209"/>
            <a:ext cx="4399200" cy="1325700"/>
          </a:xfrm>
          <a:prstGeom prst="ellipse">
            <a:avLst/>
          </a:prstGeom>
          <a:solidFill>
            <a:srgbClr val="D8D8D8"/>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E" sz="2000" b="1" i="0" u="none" strike="noStrike" cap="none">
                <a:solidFill>
                  <a:schemeClr val="dk1"/>
                </a:solidFill>
                <a:latin typeface="Arial"/>
                <a:ea typeface="Arial"/>
                <a:cs typeface="Arial"/>
                <a:sym typeface="Arial"/>
              </a:rPr>
              <a:t>mammal</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600"/>
              </a:spcBef>
              <a:spcAft>
                <a:spcPts val="600"/>
              </a:spcAft>
              <a:buClr>
                <a:srgbClr val="000000"/>
              </a:buClr>
              <a:buSzPts val="2000"/>
              <a:buFont typeface="Arial"/>
              <a:buNone/>
            </a:pPr>
            <a:r>
              <a:rPr lang="en-IE" sz="2000" i="1" u="none" strike="noStrike" cap="none">
                <a:solidFill>
                  <a:schemeClr val="dk1"/>
                </a:solidFill>
              </a:rPr>
              <a:t>[eat, species, furry, …]</a:t>
            </a:r>
            <a:endParaRPr sz="2000" i="1" u="none" strike="noStrike" cap="none">
              <a:solidFill>
                <a:srgbClr val="000000"/>
              </a:solidFill>
            </a:endParaRPr>
          </a:p>
        </p:txBody>
      </p:sp>
      <p:sp>
        <p:nvSpPr>
          <p:cNvPr id="1117" name="Google Shape;1117;p80"/>
          <p:cNvSpPr/>
          <p:nvPr/>
        </p:nvSpPr>
        <p:spPr>
          <a:xfrm>
            <a:off x="6400802" y="4326062"/>
            <a:ext cx="4399200" cy="1325700"/>
          </a:xfrm>
          <a:prstGeom prst="ellipse">
            <a:avLst/>
          </a:prstGeom>
          <a:solidFill>
            <a:srgbClr val="D8D8D8"/>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E" sz="2000" b="1" i="0" u="none" strike="noStrike" cap="none">
                <a:solidFill>
                  <a:schemeClr val="dk1"/>
                </a:solidFill>
                <a:latin typeface="Arial"/>
                <a:ea typeface="Arial"/>
                <a:cs typeface="Arial"/>
                <a:sym typeface="Arial"/>
              </a:rPr>
              <a:t>dog</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600"/>
              </a:spcBef>
              <a:spcAft>
                <a:spcPts val="600"/>
              </a:spcAft>
              <a:buClr>
                <a:srgbClr val="000000"/>
              </a:buClr>
              <a:buSzPts val="2000"/>
              <a:buFont typeface="Arial"/>
              <a:buNone/>
            </a:pPr>
            <a:r>
              <a:rPr lang="en-IE" sz="2000" i="1" u="none" strike="noStrike" cap="none">
                <a:solidFill>
                  <a:schemeClr val="dk1"/>
                </a:solidFill>
              </a:rPr>
              <a:t>[eat, barking, brown, …]</a:t>
            </a:r>
            <a:endParaRPr sz="2000" i="1" u="none" strike="noStrike" cap="none">
              <a:solidFill>
                <a:srgbClr val="000000"/>
              </a:solidFill>
            </a:endParaRPr>
          </a:p>
        </p:txBody>
      </p:sp>
      <p:cxnSp>
        <p:nvCxnSpPr>
          <p:cNvPr id="1118" name="Google Shape;1118;p80"/>
          <p:cNvCxnSpPr>
            <a:stCxn id="1115" idx="0"/>
            <a:endCxn id="1116" idx="4"/>
          </p:cNvCxnSpPr>
          <p:nvPr/>
        </p:nvCxnSpPr>
        <p:spPr>
          <a:xfrm rot="10800000" flipH="1">
            <a:off x="3591520" y="2763962"/>
            <a:ext cx="2425200" cy="1562100"/>
          </a:xfrm>
          <a:prstGeom prst="straightConnector1">
            <a:avLst/>
          </a:prstGeom>
          <a:noFill/>
          <a:ln w="9525" cap="flat" cmpd="sng">
            <a:solidFill>
              <a:schemeClr val="dk1"/>
            </a:solidFill>
            <a:prstDash val="solid"/>
            <a:round/>
            <a:headEnd type="none" w="sm" len="sm"/>
            <a:tailEnd type="triangle" w="med" len="med"/>
          </a:ln>
          <a:effectLst>
            <a:outerShdw blurRad="50800" dist="38100" dir="2700000" algn="tl" rotWithShape="0">
              <a:srgbClr val="000000">
                <a:alpha val="40000"/>
              </a:srgbClr>
            </a:outerShdw>
          </a:effectLst>
        </p:spPr>
      </p:cxnSp>
      <p:cxnSp>
        <p:nvCxnSpPr>
          <p:cNvPr id="1119" name="Google Shape;1119;p80"/>
          <p:cNvCxnSpPr>
            <a:stCxn id="1117" idx="0"/>
            <a:endCxn id="1116" idx="4"/>
          </p:cNvCxnSpPr>
          <p:nvPr/>
        </p:nvCxnSpPr>
        <p:spPr>
          <a:xfrm rot="10800000">
            <a:off x="6016802" y="2763962"/>
            <a:ext cx="2583600" cy="1562100"/>
          </a:xfrm>
          <a:prstGeom prst="straightConnector1">
            <a:avLst/>
          </a:prstGeom>
          <a:noFill/>
          <a:ln w="9525" cap="flat" cmpd="sng">
            <a:solidFill>
              <a:schemeClr val="dk1"/>
            </a:solidFill>
            <a:prstDash val="solid"/>
            <a:round/>
            <a:headEnd type="none" w="sm" len="sm"/>
            <a:tailEnd type="triangle" w="med" len="med"/>
          </a:ln>
          <a:effectLst>
            <a:outerShdw blurRad="50800" dist="38100" dir="2700000" algn="tl" rotWithShape="0">
              <a:srgbClr val="000000">
                <a:alpha val="40000"/>
              </a:srgbClr>
            </a:outerShdw>
          </a:effectLst>
        </p:spPr>
      </p:cxnSp>
      <p:sp>
        <p:nvSpPr>
          <p:cNvPr id="1120" name="Google Shape;1120;p80"/>
          <p:cNvSpPr/>
          <p:nvPr/>
        </p:nvSpPr>
        <p:spPr>
          <a:xfrm>
            <a:off x="2088671" y="3055439"/>
            <a:ext cx="2172300" cy="784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IE" sz="2000" b="1">
                <a:solidFill>
                  <a:schemeClr val="dk1"/>
                </a:solidFill>
              </a:rPr>
              <a:t>{cat , </a:t>
            </a:r>
            <a:r>
              <a:rPr lang="en-IE" sz="2000" b="1" i="0" u="none" strike="noStrike" cap="none">
                <a:solidFill>
                  <a:schemeClr val="dk1"/>
                </a:solidFill>
                <a:latin typeface="Arial"/>
                <a:ea typeface="Arial"/>
                <a:cs typeface="Arial"/>
                <a:sym typeface="Arial"/>
              </a:rPr>
              <a:t>mammal}</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600"/>
              </a:spcBef>
              <a:spcAft>
                <a:spcPts val="0"/>
              </a:spcAft>
              <a:buClr>
                <a:srgbClr val="000000"/>
              </a:buClr>
              <a:buSzPts val="2000"/>
              <a:buFont typeface="Arial"/>
              <a:buNone/>
            </a:pPr>
            <a:r>
              <a:rPr lang="en-IE" sz="2000" i="1" u="none" strike="noStrike" cap="none">
                <a:solidFill>
                  <a:schemeClr val="dk1"/>
                </a:solidFill>
              </a:rPr>
              <a:t>[eat, …]</a:t>
            </a:r>
            <a:endParaRPr sz="2000" i="1" u="none" strike="noStrike" cap="none">
              <a:solidFill>
                <a:srgbClr val="000000"/>
              </a:solidFill>
            </a:endParaRPr>
          </a:p>
        </p:txBody>
      </p:sp>
      <p:sp>
        <p:nvSpPr>
          <p:cNvPr id="1121" name="Google Shape;1121;p80"/>
          <p:cNvSpPr/>
          <p:nvPr/>
        </p:nvSpPr>
        <p:spPr>
          <a:xfrm>
            <a:off x="7888138" y="3055439"/>
            <a:ext cx="2291400" cy="784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IE" sz="2000" b="1">
                <a:solidFill>
                  <a:schemeClr val="dk1"/>
                </a:solidFill>
              </a:rPr>
              <a:t>{</a:t>
            </a:r>
            <a:r>
              <a:rPr lang="en-IE" sz="2000" b="1" i="0" u="none" strike="noStrike" cap="none">
                <a:solidFill>
                  <a:schemeClr val="dk1"/>
                </a:solidFill>
                <a:latin typeface="Arial"/>
                <a:ea typeface="Arial"/>
                <a:cs typeface="Arial"/>
                <a:sym typeface="Arial"/>
              </a:rPr>
              <a:t>dog </a:t>
            </a:r>
            <a:r>
              <a:rPr lang="en-IE" sz="2000" b="1">
                <a:solidFill>
                  <a:schemeClr val="dk1"/>
                </a:solidFill>
              </a:rPr>
              <a:t>, </a:t>
            </a:r>
            <a:r>
              <a:rPr lang="en-IE" sz="2000" b="1" i="0" u="none" strike="noStrike" cap="none">
                <a:solidFill>
                  <a:schemeClr val="dk1"/>
                </a:solidFill>
                <a:latin typeface="Arial"/>
                <a:ea typeface="Arial"/>
                <a:cs typeface="Arial"/>
                <a:sym typeface="Arial"/>
              </a:rPr>
              <a:t>mammal}</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600"/>
              </a:spcBef>
              <a:spcAft>
                <a:spcPts val="0"/>
              </a:spcAft>
              <a:buClr>
                <a:srgbClr val="000000"/>
              </a:buClr>
              <a:buSzPts val="2000"/>
              <a:buFont typeface="Arial"/>
              <a:buNone/>
            </a:pPr>
            <a:r>
              <a:rPr lang="en-IE" sz="2000" i="1" u="none" strike="noStrike" cap="none">
                <a:solidFill>
                  <a:schemeClr val="dk1"/>
                </a:solidFill>
              </a:rPr>
              <a:t>[eat, …]</a:t>
            </a:r>
            <a:endParaRPr sz="2000" i="1" u="none" strike="noStrike" cap="none">
              <a:solidFill>
                <a:srgbClr val="000000"/>
              </a:solidFill>
            </a:endParaRPr>
          </a:p>
        </p:txBody>
      </p:sp>
    </p:spTree>
    <p:extLst>
      <p:ext uri="{BB962C8B-B14F-4D97-AF65-F5344CB8AC3E}">
        <p14:creationId xmlns:p14="http://schemas.microsoft.com/office/powerpoint/2010/main" val="29797046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83"/>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NLP Forums </a:t>
            </a:r>
            <a:r>
              <a:rPr lang="en-IE"/>
              <a:t>-</a:t>
            </a:r>
            <a:r>
              <a:rPr lang="en-IE" sz="4400" b="0" i="0" u="none" strike="noStrike" cap="none">
                <a:solidFill>
                  <a:srgbClr val="75114A"/>
                </a:solidFill>
                <a:latin typeface="Calibri"/>
                <a:ea typeface="Calibri"/>
                <a:cs typeface="Calibri"/>
                <a:sym typeface="Calibri"/>
              </a:rPr>
              <a:t> Mailing Lists</a:t>
            </a:r>
            <a:endParaRPr/>
          </a:p>
        </p:txBody>
      </p:sp>
      <p:sp>
        <p:nvSpPr>
          <p:cNvPr id="846" name="Google Shape;846;p83"/>
          <p:cNvSpPr txBox="1">
            <a:spLocks noGrp="1"/>
          </p:cNvSpPr>
          <p:nvPr>
            <p:ph type="body" idx="1"/>
          </p:nvPr>
        </p:nvSpPr>
        <p:spPr>
          <a:xfrm>
            <a:off x="838200" y="1837150"/>
            <a:ext cx="10515600" cy="3720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rgbClr val="3F3F3F"/>
              </a:buClr>
              <a:buSzPts val="2800"/>
              <a:buFont typeface="Arial"/>
              <a:buNone/>
            </a:pPr>
            <a:r>
              <a:rPr lang="en-IE" sz="2400" b="1" i="0" u="none" strike="noStrike" cap="none">
                <a:solidFill>
                  <a:srgbClr val="3F3F3F"/>
                </a:solidFill>
              </a:rPr>
              <a:t>Corpora List</a:t>
            </a:r>
            <a:endParaRPr sz="2400"/>
          </a:p>
          <a:p>
            <a:pPr marL="0" marR="0" lvl="0" indent="0" algn="l" rtl="0">
              <a:lnSpc>
                <a:spcPct val="100000"/>
              </a:lnSpc>
              <a:spcBef>
                <a:spcPts val="1000"/>
              </a:spcBef>
              <a:spcAft>
                <a:spcPts val="0"/>
              </a:spcAft>
              <a:buClr>
                <a:srgbClr val="3F3F3F"/>
              </a:buClr>
              <a:buSzPts val="2800"/>
              <a:buFont typeface="Arial"/>
              <a:buNone/>
            </a:pPr>
            <a:r>
              <a:rPr lang="en-IE" sz="2400" b="0" i="0" u="sng" strike="noStrike" cap="none">
                <a:solidFill>
                  <a:schemeClr val="hlink"/>
                </a:solidFill>
                <a:latin typeface="Calibri"/>
                <a:ea typeface="Calibri"/>
                <a:cs typeface="Calibri"/>
                <a:sym typeface="Calibri"/>
                <a:hlinkClick r:id="rId3"/>
              </a:rPr>
              <a:t>http://clu.uni.no/icame/corpora/</a:t>
            </a:r>
            <a:r>
              <a:rPr lang="en-IE" sz="2400" b="0" i="0" u="none" strike="noStrike" cap="none">
                <a:solidFill>
                  <a:srgbClr val="3F3F3F"/>
                </a:solidFill>
                <a:latin typeface="Calibri"/>
                <a:ea typeface="Calibri"/>
                <a:cs typeface="Calibri"/>
                <a:sym typeface="Calibri"/>
              </a:rPr>
              <a:t> </a:t>
            </a:r>
            <a:endParaRPr sz="2400" b="0" i="0" u="none" strike="noStrike" cap="none">
              <a:solidFill>
                <a:srgbClr val="3F3F3F"/>
              </a:solidFill>
              <a:latin typeface="Calibri"/>
              <a:ea typeface="Calibri"/>
              <a:cs typeface="Calibri"/>
              <a:sym typeface="Calibri"/>
            </a:endParaRPr>
          </a:p>
          <a:p>
            <a:pPr marL="0" marR="0" lvl="0" indent="0" algn="l" rtl="0">
              <a:lnSpc>
                <a:spcPct val="100000"/>
              </a:lnSpc>
              <a:spcBef>
                <a:spcPts val="1000"/>
              </a:spcBef>
              <a:spcAft>
                <a:spcPts val="0"/>
              </a:spcAft>
              <a:buClr>
                <a:srgbClr val="3F3F3F"/>
              </a:buClr>
              <a:buSzPts val="2800"/>
              <a:buFont typeface="Arial"/>
              <a:buNone/>
            </a:pPr>
            <a:endParaRPr sz="2400"/>
          </a:p>
          <a:p>
            <a:pPr marL="0" marR="0" lvl="0" indent="0" algn="l" rtl="0">
              <a:lnSpc>
                <a:spcPct val="100000"/>
              </a:lnSpc>
              <a:spcBef>
                <a:spcPts val="1000"/>
              </a:spcBef>
              <a:spcAft>
                <a:spcPts val="0"/>
              </a:spcAft>
              <a:buClr>
                <a:srgbClr val="3F3F3F"/>
              </a:buClr>
              <a:buSzPts val="2800"/>
              <a:buFont typeface="Arial"/>
              <a:buNone/>
            </a:pPr>
            <a:r>
              <a:rPr lang="en-IE" sz="2400" b="1" i="0" u="none" strike="noStrike" cap="none">
                <a:solidFill>
                  <a:srgbClr val="3F3F3F"/>
                </a:solidFill>
              </a:rPr>
              <a:t>Linguist List</a:t>
            </a:r>
            <a:endParaRPr sz="2400"/>
          </a:p>
          <a:p>
            <a:pPr marL="0" marR="0" lvl="0" indent="0" algn="l" rtl="0">
              <a:lnSpc>
                <a:spcPct val="100000"/>
              </a:lnSpc>
              <a:spcBef>
                <a:spcPts val="1000"/>
              </a:spcBef>
              <a:spcAft>
                <a:spcPts val="1000"/>
              </a:spcAft>
              <a:buClr>
                <a:srgbClr val="3F3F3F"/>
              </a:buClr>
              <a:buSzPts val="2800"/>
              <a:buFont typeface="Arial"/>
              <a:buNone/>
            </a:pPr>
            <a:r>
              <a:rPr lang="en-IE" sz="2400" b="0" i="0" u="sng" strike="noStrike" cap="none">
                <a:solidFill>
                  <a:schemeClr val="hlink"/>
                </a:solidFill>
                <a:latin typeface="Calibri"/>
                <a:ea typeface="Calibri"/>
                <a:cs typeface="Calibri"/>
                <a:sym typeface="Calibri"/>
                <a:hlinkClick r:id="rId4"/>
              </a:rPr>
              <a:t>http://www.linguistlist.org/</a:t>
            </a:r>
            <a:r>
              <a:rPr lang="en-IE" sz="2400" b="0" i="0" u="none" strike="noStrike" cap="none">
                <a:solidFill>
                  <a:srgbClr val="3F3F3F"/>
                </a:solidFill>
                <a:latin typeface="Calibri"/>
                <a:ea typeface="Calibri"/>
                <a:cs typeface="Calibri"/>
                <a:sym typeface="Calibri"/>
              </a:rPr>
              <a:t> </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81"/>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Supervised Training on </a:t>
            </a:r>
            <a:r>
              <a:rPr lang="en-IE" sz="4400" b="0" i="0" u="none" strike="noStrike" cap="none">
                <a:solidFill>
                  <a:srgbClr val="75114A"/>
                </a:solidFill>
                <a:latin typeface="Calibri"/>
                <a:ea typeface="Calibri"/>
                <a:cs typeface="Calibri"/>
                <a:sym typeface="Calibri"/>
              </a:rPr>
              <a:t>Taxonomy </a:t>
            </a:r>
            <a:r>
              <a:rPr lang="en-IE"/>
              <a:t>Pairs</a:t>
            </a:r>
            <a:endParaRPr/>
          </a:p>
        </p:txBody>
      </p:sp>
      <p:sp>
        <p:nvSpPr>
          <p:cNvPr id="1127" name="Google Shape;1127;p81"/>
          <p:cNvSpPr txBox="1">
            <a:spLocks noGrp="1"/>
          </p:cNvSpPr>
          <p:nvPr>
            <p:ph type="body" idx="1"/>
          </p:nvPr>
        </p:nvSpPr>
        <p:spPr>
          <a:xfrm>
            <a:off x="838200" y="1825625"/>
            <a:ext cx="10910400" cy="3813300"/>
          </a:xfrm>
          <a:prstGeom prst="rect">
            <a:avLst/>
          </a:prstGeom>
          <a:noFill/>
          <a:ln>
            <a:noFill/>
          </a:ln>
        </p:spPr>
        <p:txBody>
          <a:bodyPr spcFirstLastPara="1" wrap="square" lIns="91425" tIns="91425" rIns="91425" bIns="91425" anchor="t" anchorCtr="0">
            <a:noAutofit/>
          </a:bodyPr>
          <a:lstStyle/>
          <a:p>
            <a:pPr marL="50800" lvl="0" indent="0" algn="l" rtl="0">
              <a:lnSpc>
                <a:spcPct val="115000"/>
              </a:lnSpc>
              <a:spcBef>
                <a:spcPts val="0"/>
              </a:spcBef>
              <a:spcAft>
                <a:spcPts val="0"/>
              </a:spcAft>
              <a:buSzPts val="2800"/>
              <a:buNone/>
            </a:pPr>
            <a:r>
              <a:rPr lang="en-IE"/>
              <a:t>Supervised training on taxonomy (term) pairs from </a:t>
            </a:r>
            <a:r>
              <a:rPr lang="en-IE" b="1"/>
              <a:t>existing taxonomies</a:t>
            </a:r>
            <a:endParaRPr b="1"/>
          </a:p>
          <a:p>
            <a:pPr marL="457200" lvl="0" indent="-381000" algn="l" rtl="0">
              <a:lnSpc>
                <a:spcPct val="115000"/>
              </a:lnSpc>
              <a:spcBef>
                <a:spcPts val="0"/>
              </a:spcBef>
              <a:spcAft>
                <a:spcPts val="0"/>
              </a:spcAft>
              <a:buSzPts val="2400"/>
              <a:buChar char="•"/>
            </a:pPr>
            <a:r>
              <a:rPr lang="en-IE" sz="2400"/>
              <a:t>Domain classifications</a:t>
            </a:r>
            <a:endParaRPr sz="2400"/>
          </a:p>
          <a:p>
            <a:pPr marL="457200" lvl="0" indent="-381000" algn="l" rtl="0">
              <a:lnSpc>
                <a:spcPct val="115000"/>
              </a:lnSpc>
              <a:spcBef>
                <a:spcPts val="0"/>
              </a:spcBef>
              <a:spcAft>
                <a:spcPts val="0"/>
              </a:spcAft>
              <a:buSzPts val="2400"/>
              <a:buChar char="•"/>
            </a:pPr>
            <a:r>
              <a:rPr lang="en-IE" sz="2400"/>
              <a:t>WordNet hypernyms</a:t>
            </a:r>
            <a:endParaRPr sz="2400"/>
          </a:p>
          <a:p>
            <a:pPr marL="457200" lvl="0" indent="-381000" algn="l" rtl="0">
              <a:lnSpc>
                <a:spcPct val="115000"/>
              </a:lnSpc>
              <a:spcBef>
                <a:spcPts val="0"/>
              </a:spcBef>
              <a:spcAft>
                <a:spcPts val="0"/>
              </a:spcAft>
              <a:buSzPts val="2400"/>
              <a:buChar char="•"/>
            </a:pPr>
            <a:r>
              <a:rPr lang="en-IE" sz="2400"/>
              <a:t>Wikipedia categorization</a:t>
            </a:r>
            <a:endParaRPr sz="2400"/>
          </a:p>
        </p:txBody>
      </p:sp>
    </p:spTree>
    <p:extLst>
      <p:ext uri="{BB962C8B-B14F-4D97-AF65-F5344CB8AC3E}">
        <p14:creationId xmlns:p14="http://schemas.microsoft.com/office/powerpoint/2010/main" val="30656820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p82"/>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4400"/>
              <a:buNone/>
            </a:pPr>
            <a:r>
              <a:rPr lang="en-IE"/>
              <a:t>Domain Classifications</a:t>
            </a:r>
            <a:endParaRPr/>
          </a:p>
        </p:txBody>
      </p:sp>
      <p:pic>
        <p:nvPicPr>
          <p:cNvPr id="1133" name="Google Shape;1133;p82"/>
          <p:cNvPicPr preferRelativeResize="0"/>
          <p:nvPr/>
        </p:nvPicPr>
        <p:blipFill rotWithShape="1">
          <a:blip r:embed="rId3">
            <a:alphaModFix/>
          </a:blip>
          <a:srcRect t="4814" r="3846" b="1508"/>
          <a:stretch/>
        </p:blipFill>
        <p:spPr>
          <a:xfrm>
            <a:off x="7982960" y="365128"/>
            <a:ext cx="3822966" cy="5365125"/>
          </a:xfrm>
          <a:prstGeom prst="rect">
            <a:avLst/>
          </a:prstGeom>
          <a:noFill/>
          <a:ln>
            <a:noFill/>
          </a:ln>
        </p:spPr>
      </p:pic>
      <p:sp>
        <p:nvSpPr>
          <p:cNvPr id="1134" name="Google Shape;1134;p82"/>
          <p:cNvSpPr/>
          <p:nvPr/>
        </p:nvSpPr>
        <p:spPr>
          <a:xfrm>
            <a:off x="7608168" y="6164680"/>
            <a:ext cx="45240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IE" sz="1200" b="0" i="1" u="sng" strike="noStrike" cap="none">
                <a:solidFill>
                  <a:schemeClr val="hlink"/>
                </a:solidFill>
                <a:latin typeface="Arial"/>
                <a:ea typeface="Arial"/>
                <a:cs typeface="Arial"/>
                <a:sym typeface="Arial"/>
                <a:hlinkClick r:id="rId4"/>
              </a:rPr>
              <a:t>http://www.wandinc.com/wand-higher-education-taxonomy.aspx</a:t>
            </a:r>
            <a:r>
              <a:rPr lang="en-IE" sz="1200" b="0" i="1"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135" name="Google Shape;1135;p82"/>
          <p:cNvSpPr txBox="1">
            <a:spLocks noGrp="1"/>
          </p:cNvSpPr>
          <p:nvPr>
            <p:ph type="body" idx="1"/>
          </p:nvPr>
        </p:nvSpPr>
        <p:spPr>
          <a:xfrm>
            <a:off x="838200" y="1825625"/>
            <a:ext cx="10515600" cy="3813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IE" sz="2400" i="1"/>
              <a:t>{Academic Advising , Academics}</a:t>
            </a:r>
            <a:endParaRPr sz="2400" i="1"/>
          </a:p>
          <a:p>
            <a:pPr marL="0" lvl="0" indent="0" algn="l" rtl="0">
              <a:lnSpc>
                <a:spcPct val="115000"/>
              </a:lnSpc>
              <a:spcBef>
                <a:spcPts val="0"/>
              </a:spcBef>
              <a:spcAft>
                <a:spcPts val="0"/>
              </a:spcAft>
              <a:buNone/>
            </a:pPr>
            <a:r>
              <a:rPr lang="en-IE" sz="2400" i="1"/>
              <a:t>{Academic Calendar , Academics}</a:t>
            </a:r>
            <a:endParaRPr sz="2400" i="1"/>
          </a:p>
          <a:p>
            <a:pPr marL="0" lvl="0" indent="0" algn="l" rtl="0">
              <a:lnSpc>
                <a:spcPct val="115000"/>
              </a:lnSpc>
              <a:spcBef>
                <a:spcPts val="0"/>
              </a:spcBef>
              <a:spcAft>
                <a:spcPts val="0"/>
              </a:spcAft>
              <a:buNone/>
            </a:pPr>
            <a:r>
              <a:rPr lang="en-IE" sz="2400" i="1"/>
              <a:t>…</a:t>
            </a:r>
            <a:endParaRPr sz="2400" i="1"/>
          </a:p>
          <a:p>
            <a:pPr marL="0" lvl="0" indent="0" algn="l" rtl="0">
              <a:lnSpc>
                <a:spcPct val="115000"/>
              </a:lnSpc>
              <a:spcBef>
                <a:spcPts val="0"/>
              </a:spcBef>
              <a:spcAft>
                <a:spcPts val="0"/>
              </a:spcAft>
              <a:buNone/>
            </a:pPr>
            <a:r>
              <a:rPr lang="en-IE" sz="2400" i="1"/>
              <a:t>{Degrees , Academics}</a:t>
            </a:r>
            <a:endParaRPr sz="2400" i="1"/>
          </a:p>
          <a:p>
            <a:pPr marL="0" lvl="0" indent="0" algn="l" rtl="0">
              <a:lnSpc>
                <a:spcPct val="115000"/>
              </a:lnSpc>
              <a:spcBef>
                <a:spcPts val="0"/>
              </a:spcBef>
              <a:spcAft>
                <a:spcPts val="0"/>
              </a:spcAft>
              <a:buNone/>
            </a:pPr>
            <a:r>
              <a:rPr lang="en-IE" sz="2400" i="1"/>
              <a:t>{Graduate Degrees , Degrees}</a:t>
            </a:r>
            <a:endParaRPr sz="2400" i="1"/>
          </a:p>
          <a:p>
            <a:pPr marL="0" lvl="0" indent="0" algn="l" rtl="0">
              <a:lnSpc>
                <a:spcPct val="115000"/>
              </a:lnSpc>
              <a:spcBef>
                <a:spcPts val="0"/>
              </a:spcBef>
              <a:spcAft>
                <a:spcPts val="0"/>
              </a:spcAft>
              <a:buNone/>
            </a:pPr>
            <a:r>
              <a:rPr lang="en-IE" sz="2400" i="1"/>
              <a:t>{Certificate , Graduate Degrees}</a:t>
            </a:r>
            <a:endParaRPr sz="2400" i="1"/>
          </a:p>
          <a:p>
            <a:pPr marL="0" lvl="0" indent="0" algn="l" rtl="0">
              <a:lnSpc>
                <a:spcPct val="115000"/>
              </a:lnSpc>
              <a:spcBef>
                <a:spcPts val="0"/>
              </a:spcBef>
              <a:spcAft>
                <a:spcPts val="0"/>
              </a:spcAft>
              <a:buNone/>
            </a:pPr>
            <a:r>
              <a:rPr lang="en-IE" sz="2400" i="1"/>
              <a:t>...</a:t>
            </a:r>
            <a:endParaRPr sz="2400" i="1"/>
          </a:p>
          <a:p>
            <a:pPr marL="0" lvl="0" indent="0" algn="l" rtl="0">
              <a:lnSpc>
                <a:spcPct val="115000"/>
              </a:lnSpc>
              <a:spcBef>
                <a:spcPts val="0"/>
              </a:spcBef>
              <a:spcAft>
                <a:spcPts val="0"/>
              </a:spcAft>
              <a:buNone/>
            </a:pPr>
            <a:r>
              <a:rPr lang="en-IE" sz="2400" i="1"/>
              <a:t>{Undergraduate Degrees , Degrees}</a:t>
            </a:r>
            <a:endParaRPr sz="2400" i="1"/>
          </a:p>
          <a:p>
            <a:pPr marL="0" lvl="0" indent="0" algn="l" rtl="0">
              <a:lnSpc>
                <a:spcPct val="115000"/>
              </a:lnSpc>
              <a:spcBef>
                <a:spcPts val="0"/>
              </a:spcBef>
              <a:spcAft>
                <a:spcPts val="0"/>
              </a:spcAft>
              <a:buNone/>
            </a:pPr>
            <a:r>
              <a:rPr lang="en-IE" sz="2400" i="1"/>
              <a:t>...</a:t>
            </a:r>
            <a:endParaRPr sz="2400" i="1"/>
          </a:p>
          <a:p>
            <a:pPr marL="0" lvl="0" indent="0" algn="l" rtl="0">
              <a:spcBef>
                <a:spcPts val="1000"/>
              </a:spcBef>
              <a:spcAft>
                <a:spcPts val="0"/>
              </a:spcAft>
              <a:buNone/>
            </a:pPr>
            <a:endParaRPr sz="2400" i="1"/>
          </a:p>
          <a:p>
            <a:pPr marL="0" lvl="0" indent="0" algn="l" rtl="0">
              <a:spcBef>
                <a:spcPts val="1000"/>
              </a:spcBef>
              <a:spcAft>
                <a:spcPts val="0"/>
              </a:spcAft>
              <a:buClr>
                <a:schemeClr val="dk1"/>
              </a:buClr>
              <a:buSzPts val="1100"/>
              <a:buFont typeface="Arial"/>
              <a:buNone/>
            </a:pPr>
            <a:endParaRPr sz="2400" i="1"/>
          </a:p>
          <a:p>
            <a:pPr marL="0" lvl="0" indent="0" algn="l" rtl="0">
              <a:spcBef>
                <a:spcPts val="1000"/>
              </a:spcBef>
              <a:spcAft>
                <a:spcPts val="0"/>
              </a:spcAft>
              <a:buNone/>
            </a:pPr>
            <a:endParaRPr sz="2400" i="1"/>
          </a:p>
        </p:txBody>
      </p:sp>
    </p:spTree>
    <p:extLst>
      <p:ext uri="{BB962C8B-B14F-4D97-AF65-F5344CB8AC3E}">
        <p14:creationId xmlns:p14="http://schemas.microsoft.com/office/powerpoint/2010/main" val="28863018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8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4400"/>
              <a:buNone/>
            </a:pPr>
            <a:r>
              <a:rPr lang="en-IE"/>
              <a:t>WordNet Hypernyms</a:t>
            </a:r>
            <a:endParaRPr/>
          </a:p>
        </p:txBody>
      </p:sp>
      <p:pic>
        <p:nvPicPr>
          <p:cNvPr id="1141" name="Google Shape;1141;p83"/>
          <p:cNvPicPr preferRelativeResize="0"/>
          <p:nvPr/>
        </p:nvPicPr>
        <p:blipFill rotWithShape="1">
          <a:blip r:embed="rId3">
            <a:alphaModFix/>
          </a:blip>
          <a:srcRect l="4666" t="17778" r="47664" b="6048"/>
          <a:stretch/>
        </p:blipFill>
        <p:spPr>
          <a:xfrm>
            <a:off x="6929025" y="1157125"/>
            <a:ext cx="5054851" cy="4543749"/>
          </a:xfrm>
          <a:prstGeom prst="rect">
            <a:avLst/>
          </a:prstGeom>
          <a:noFill/>
          <a:ln>
            <a:noFill/>
          </a:ln>
        </p:spPr>
      </p:pic>
      <p:sp>
        <p:nvSpPr>
          <p:cNvPr id="1142" name="Google Shape;1142;p83"/>
          <p:cNvSpPr txBox="1">
            <a:spLocks noGrp="1"/>
          </p:cNvSpPr>
          <p:nvPr>
            <p:ph type="body" idx="1"/>
          </p:nvPr>
        </p:nvSpPr>
        <p:spPr>
          <a:xfrm>
            <a:off x="838200" y="1825625"/>
            <a:ext cx="6225300" cy="3907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IE" sz="2400" i="1"/>
              <a:t>{“cat, true cat” , “feline, felid”}</a:t>
            </a:r>
            <a:endParaRPr sz="2400" i="1"/>
          </a:p>
          <a:p>
            <a:pPr marL="0" lvl="0" indent="0" algn="l" rtl="0">
              <a:lnSpc>
                <a:spcPct val="115000"/>
              </a:lnSpc>
              <a:spcBef>
                <a:spcPts val="1000"/>
              </a:spcBef>
              <a:spcAft>
                <a:spcPts val="0"/>
              </a:spcAft>
              <a:buNone/>
            </a:pPr>
            <a:r>
              <a:rPr lang="en-IE" sz="2400" i="1"/>
              <a:t>{“feline, felid” , “carnivore”}</a:t>
            </a:r>
            <a:endParaRPr sz="2400" i="1"/>
          </a:p>
          <a:p>
            <a:pPr marL="0" lvl="0" indent="0" algn="l" rtl="0">
              <a:lnSpc>
                <a:spcPct val="115000"/>
              </a:lnSpc>
              <a:spcBef>
                <a:spcPts val="1000"/>
              </a:spcBef>
              <a:spcAft>
                <a:spcPts val="0"/>
              </a:spcAft>
              <a:buNone/>
            </a:pPr>
            <a:r>
              <a:rPr lang="en-IE" sz="2400" i="1"/>
              <a:t>{“carnivore” , “placental, placental mammal, eutherian, eutherian mammal”}</a:t>
            </a:r>
            <a:endParaRPr sz="2400" i="1"/>
          </a:p>
          <a:p>
            <a:pPr marL="0" lvl="0" indent="0" algn="l" rtl="0">
              <a:lnSpc>
                <a:spcPct val="115000"/>
              </a:lnSpc>
              <a:spcBef>
                <a:spcPts val="1000"/>
              </a:spcBef>
              <a:spcAft>
                <a:spcPts val="1000"/>
              </a:spcAft>
              <a:buClr>
                <a:schemeClr val="dk1"/>
              </a:buClr>
              <a:buSzPts val="1100"/>
              <a:buFont typeface="Arial"/>
              <a:buNone/>
            </a:pPr>
            <a:r>
              <a:rPr lang="en-IE" sz="2400" i="1"/>
              <a:t>{“placental, placental mammal, eutherian, eutherian mammal” , “mammal, mammalian”}</a:t>
            </a:r>
            <a:endParaRPr sz="2400" i="1"/>
          </a:p>
        </p:txBody>
      </p:sp>
    </p:spTree>
    <p:extLst>
      <p:ext uri="{BB962C8B-B14F-4D97-AF65-F5344CB8AC3E}">
        <p14:creationId xmlns:p14="http://schemas.microsoft.com/office/powerpoint/2010/main" val="5266628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Shape 1146"/>
        <p:cNvGrpSpPr/>
        <p:nvPr/>
      </p:nvGrpSpPr>
      <p:grpSpPr>
        <a:xfrm>
          <a:off x="0" y="0"/>
          <a:ext cx="0" cy="0"/>
          <a:chOff x="0" y="0"/>
          <a:chExt cx="0" cy="0"/>
        </a:xfrm>
      </p:grpSpPr>
      <p:sp>
        <p:nvSpPr>
          <p:cNvPr id="1147" name="Google Shape;1147;p84"/>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4400"/>
              <a:buNone/>
            </a:pPr>
            <a:r>
              <a:rPr lang="en-IE"/>
              <a:t>Wikipedia Categorization</a:t>
            </a:r>
            <a:endParaRPr/>
          </a:p>
        </p:txBody>
      </p:sp>
      <p:pic>
        <p:nvPicPr>
          <p:cNvPr id="1148" name="Google Shape;1148;p84"/>
          <p:cNvPicPr preferRelativeResize="0"/>
          <p:nvPr/>
        </p:nvPicPr>
        <p:blipFill>
          <a:blip r:embed="rId3">
            <a:alphaModFix/>
          </a:blip>
          <a:stretch>
            <a:fillRect/>
          </a:stretch>
        </p:blipFill>
        <p:spPr>
          <a:xfrm>
            <a:off x="1794212" y="1323438"/>
            <a:ext cx="8603575" cy="4363524"/>
          </a:xfrm>
          <a:prstGeom prst="rect">
            <a:avLst/>
          </a:prstGeom>
          <a:noFill/>
          <a:ln>
            <a:noFill/>
          </a:ln>
        </p:spPr>
      </p:pic>
      <p:sp>
        <p:nvSpPr>
          <p:cNvPr id="1149" name="Google Shape;1149;p84"/>
          <p:cNvSpPr txBox="1"/>
          <p:nvPr/>
        </p:nvSpPr>
        <p:spPr>
          <a:xfrm>
            <a:off x="7371700" y="6010375"/>
            <a:ext cx="4820400" cy="55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E" u="sng">
                <a:solidFill>
                  <a:schemeClr val="hlink"/>
                </a:solidFill>
                <a:hlinkClick r:id="rId4"/>
              </a:rPr>
              <a:t>https://en.wikipedia.org/wiki/Wikipedia:Categorization</a:t>
            </a:r>
            <a:r>
              <a:rPr lang="en-IE"/>
              <a:t> </a:t>
            </a:r>
            <a:endParaRPr/>
          </a:p>
        </p:txBody>
      </p:sp>
    </p:spTree>
    <p:extLst>
      <p:ext uri="{BB962C8B-B14F-4D97-AF65-F5344CB8AC3E}">
        <p14:creationId xmlns:p14="http://schemas.microsoft.com/office/powerpoint/2010/main" val="10268339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p8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Taxonomy Extraction - Evaluation</a:t>
            </a:r>
            <a:endParaRPr>
              <a:solidFill>
                <a:srgbClr val="FF0000"/>
              </a:solidFill>
            </a:endParaRPr>
          </a:p>
        </p:txBody>
      </p:sp>
      <p:sp>
        <p:nvSpPr>
          <p:cNvPr id="1155" name="Google Shape;1155;p85"/>
          <p:cNvSpPr txBox="1">
            <a:spLocks noGrp="1"/>
          </p:cNvSpPr>
          <p:nvPr>
            <p:ph type="body" idx="1"/>
          </p:nvPr>
        </p:nvSpPr>
        <p:spPr>
          <a:xfrm>
            <a:off x="838200" y="1825625"/>
            <a:ext cx="10886400" cy="3813300"/>
          </a:xfrm>
          <a:prstGeom prst="rect">
            <a:avLst/>
          </a:prstGeom>
          <a:noFill/>
          <a:ln>
            <a:noFill/>
          </a:ln>
        </p:spPr>
        <p:txBody>
          <a:bodyPr spcFirstLastPara="1" wrap="square" lIns="91425" tIns="91425" rIns="91425" bIns="91425" anchor="t" anchorCtr="0">
            <a:noAutofit/>
          </a:bodyPr>
          <a:lstStyle/>
          <a:p>
            <a:pPr marL="50800" lvl="0" indent="0" algn="l" rtl="0">
              <a:lnSpc>
                <a:spcPct val="115000"/>
              </a:lnSpc>
              <a:spcBef>
                <a:spcPts val="0"/>
              </a:spcBef>
              <a:spcAft>
                <a:spcPts val="0"/>
              </a:spcAft>
              <a:buSzPts val="2800"/>
              <a:buNone/>
            </a:pPr>
            <a:r>
              <a:rPr lang="en-IE"/>
              <a:t>Taxonomy extraction is an Information Extraction task</a:t>
            </a:r>
            <a:endParaRPr/>
          </a:p>
          <a:p>
            <a:pPr marL="50800" lvl="0" indent="0" algn="l" rtl="0">
              <a:lnSpc>
                <a:spcPct val="115000"/>
              </a:lnSpc>
              <a:spcBef>
                <a:spcPts val="0"/>
              </a:spcBef>
              <a:spcAft>
                <a:spcPts val="0"/>
              </a:spcAft>
              <a:buSzPts val="2800"/>
              <a:buNone/>
            </a:pPr>
            <a:r>
              <a:rPr lang="en-IE"/>
              <a:t>Use IE evaluation metrics as before (Precision/Recall/F-score)</a:t>
            </a:r>
            <a:endParaRPr/>
          </a:p>
          <a:p>
            <a:pPr marL="50800" lvl="0" indent="0" algn="l" rtl="0">
              <a:lnSpc>
                <a:spcPct val="115000"/>
              </a:lnSpc>
              <a:spcBef>
                <a:spcPts val="0"/>
              </a:spcBef>
              <a:spcAft>
                <a:spcPts val="0"/>
              </a:spcAft>
              <a:buSzPts val="2800"/>
              <a:buNone/>
            </a:pPr>
            <a:r>
              <a:rPr lang="en-IE"/>
              <a:t>Use an existing taxonomy as Gold Standard (GS)</a:t>
            </a:r>
            <a:endParaRPr/>
          </a:p>
          <a:p>
            <a:pPr marL="50800" lvl="0" indent="0" algn="l" rtl="0">
              <a:lnSpc>
                <a:spcPct val="115000"/>
              </a:lnSpc>
              <a:spcBef>
                <a:spcPts val="0"/>
              </a:spcBef>
              <a:spcAft>
                <a:spcPts val="0"/>
              </a:spcAft>
              <a:buSzPts val="2800"/>
              <a:buNone/>
            </a:pPr>
            <a:r>
              <a:rPr lang="en-IE"/>
              <a:t>Compute overlap between GS and extracted taxonomy on terms / pairs</a:t>
            </a:r>
            <a:endParaRPr/>
          </a:p>
        </p:txBody>
      </p:sp>
    </p:spTree>
    <p:extLst>
      <p:ext uri="{BB962C8B-B14F-4D97-AF65-F5344CB8AC3E}">
        <p14:creationId xmlns:p14="http://schemas.microsoft.com/office/powerpoint/2010/main" val="15944831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86"/>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Lab of this Week</a:t>
            </a:r>
            <a:endParaRPr/>
          </a:p>
        </p:txBody>
      </p:sp>
      <p:sp>
        <p:nvSpPr>
          <p:cNvPr id="1161" name="Google Shape;1161;p86"/>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1000"/>
              </a:spcBef>
              <a:spcAft>
                <a:spcPts val="0"/>
              </a:spcAft>
              <a:buClr>
                <a:srgbClr val="3F3F3F"/>
              </a:buClr>
              <a:buSzPts val="2800"/>
              <a:buFont typeface="Arial"/>
              <a:buNone/>
            </a:pPr>
            <a:r>
              <a:rPr lang="en-IE" sz="2400"/>
              <a:t>Exercises in term extraction</a:t>
            </a:r>
            <a:endParaRPr/>
          </a:p>
        </p:txBody>
      </p:sp>
    </p:spTree>
    <p:extLst>
      <p:ext uri="{BB962C8B-B14F-4D97-AF65-F5344CB8AC3E}">
        <p14:creationId xmlns:p14="http://schemas.microsoft.com/office/powerpoint/2010/main" val="37171746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p87"/>
          <p:cNvSpPr txBox="1">
            <a:spLocks noGrp="1"/>
          </p:cNvSpPr>
          <p:nvPr>
            <p:ph type="ctrTitle"/>
          </p:nvPr>
        </p:nvSpPr>
        <p:spPr>
          <a:xfrm>
            <a:off x="6779669" y="731126"/>
            <a:ext cx="5162100" cy="2208900"/>
          </a:xfrm>
          <a:prstGeom prst="rect">
            <a:avLst/>
          </a:prstGeom>
          <a:noFill/>
          <a:ln>
            <a:noFill/>
          </a:ln>
        </p:spPr>
        <p:txBody>
          <a:bodyPr spcFirstLastPara="1" wrap="square" lIns="91425" tIns="91425" rIns="91425" bIns="91425" anchor="t" anchorCtr="0">
            <a:noAutofit/>
          </a:bodyPr>
          <a:lstStyle/>
          <a:p>
            <a:pPr marL="0" marR="0" lvl="0" indent="0" algn="ctr" rtl="0">
              <a:lnSpc>
                <a:spcPct val="90000"/>
              </a:lnSpc>
              <a:spcBef>
                <a:spcPts val="0"/>
              </a:spcBef>
              <a:spcAft>
                <a:spcPts val="0"/>
              </a:spcAft>
              <a:buClr>
                <a:schemeClr val="lt1"/>
              </a:buClr>
              <a:buSzPts val="6600"/>
              <a:buFont typeface="Calibri"/>
              <a:buNone/>
            </a:pPr>
            <a:r>
              <a:rPr lang="en-IE" sz="6600" b="0" i="0" u="none" strike="noStrike" cap="none">
                <a:solidFill>
                  <a:schemeClr val="lt1"/>
                </a:solidFill>
                <a:latin typeface="Calibri"/>
                <a:ea typeface="Calibri"/>
                <a:cs typeface="Calibri"/>
                <a:sym typeface="Calibri"/>
              </a:rPr>
              <a:t>QA</a:t>
            </a:r>
            <a:endParaRPr sz="66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8908266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27"/>
          <p:cNvSpPr txBox="1">
            <a:spLocks noGrp="1"/>
          </p:cNvSpPr>
          <p:nvPr>
            <p:ph type="ctrTitle"/>
          </p:nvPr>
        </p:nvSpPr>
        <p:spPr>
          <a:xfrm>
            <a:off x="624425" y="2055825"/>
            <a:ext cx="5477100" cy="19818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Clr>
                <a:srgbClr val="D9C49F"/>
              </a:buClr>
              <a:buSzPts val="7000"/>
              <a:buFont typeface="Garamond"/>
              <a:buNone/>
            </a:pPr>
            <a:r>
              <a:rPr lang="en-US" sz="4000">
                <a:latin typeface="Arial"/>
                <a:ea typeface="Arial"/>
                <a:cs typeface="Arial"/>
                <a:sym typeface="Arial"/>
              </a:rPr>
              <a:t>Introduction to NLP</a:t>
            </a:r>
            <a:endParaRPr sz="3200">
              <a:latin typeface="Arial"/>
              <a:ea typeface="Arial"/>
              <a:cs typeface="Arial"/>
              <a:sym typeface="Arial"/>
            </a:endParaRPr>
          </a:p>
          <a:p>
            <a:pPr marL="0" lvl="0" indent="0" algn="l" rtl="0">
              <a:lnSpc>
                <a:spcPct val="100000"/>
              </a:lnSpc>
              <a:spcBef>
                <a:spcPts val="0"/>
              </a:spcBef>
              <a:spcAft>
                <a:spcPts val="0"/>
              </a:spcAft>
              <a:buClr>
                <a:srgbClr val="D9C49F"/>
              </a:buClr>
              <a:buSzPts val="7000"/>
              <a:buFont typeface="Garamond"/>
              <a:buNone/>
            </a:pPr>
            <a:r>
              <a:rPr lang="en-US" sz="2800">
                <a:latin typeface="Arial"/>
                <a:ea typeface="Arial"/>
                <a:cs typeface="Arial"/>
                <a:sym typeface="Arial"/>
              </a:rPr>
              <a:t>Opinion Mining, Ethics &amp; Data Privacy</a:t>
            </a:r>
            <a:endParaRPr sz="4000">
              <a:latin typeface="Arial"/>
              <a:ea typeface="Arial"/>
              <a:cs typeface="Arial"/>
              <a:sym typeface="Arial"/>
            </a:endParaRPr>
          </a:p>
        </p:txBody>
      </p:sp>
      <p:sp>
        <p:nvSpPr>
          <p:cNvPr id="461" name="Google Shape;461;p27"/>
          <p:cNvSpPr txBox="1">
            <a:spLocks noGrp="1"/>
          </p:cNvSpPr>
          <p:nvPr>
            <p:ph type="subTitle" idx="1"/>
          </p:nvPr>
        </p:nvSpPr>
        <p:spPr>
          <a:xfrm>
            <a:off x="619050" y="4408375"/>
            <a:ext cx="5477100" cy="1138200"/>
          </a:xfrm>
          <a:prstGeom prst="rect">
            <a:avLst/>
          </a:prstGeom>
          <a:noFill/>
          <a:ln>
            <a:noFill/>
          </a:ln>
        </p:spPr>
        <p:txBody>
          <a:bodyPr spcFirstLastPara="1" wrap="square" lIns="91425" tIns="91425" rIns="91425" bIns="91425" anchor="ctr" anchorCtr="0">
            <a:noAutofit/>
          </a:bodyPr>
          <a:lstStyle/>
          <a:p>
            <a:pPr marL="457200" marR="0" lvl="0" indent="-406400" algn="l" rtl="0">
              <a:lnSpc>
                <a:spcPct val="100000"/>
              </a:lnSpc>
              <a:spcBef>
                <a:spcPts val="600"/>
              </a:spcBef>
              <a:spcAft>
                <a:spcPts val="0"/>
              </a:spcAft>
              <a:buClr>
                <a:schemeClr val="lt1"/>
              </a:buClr>
              <a:buSzPts val="2400"/>
              <a:buFont typeface="Arial"/>
              <a:buNone/>
            </a:pPr>
            <a:r>
              <a:rPr lang="en-US" sz="2400" b="1" i="0" u="none" strike="noStrike" cap="none">
                <a:solidFill>
                  <a:schemeClr val="lt1"/>
                </a:solidFill>
                <a:latin typeface="Arial"/>
                <a:ea typeface="Arial"/>
                <a:cs typeface="Arial"/>
                <a:sym typeface="Arial"/>
              </a:rPr>
              <a:t>Dr. Paul Buitelaar</a:t>
            </a:r>
            <a:endParaRPr>
              <a:latin typeface="Arial"/>
              <a:ea typeface="Arial"/>
              <a:cs typeface="Arial"/>
              <a:sym typeface="Arial"/>
            </a:endParaRPr>
          </a:p>
          <a:p>
            <a:pPr marL="457200" marR="0" lvl="0" indent="-406400" algn="l" rtl="0">
              <a:lnSpc>
                <a:spcPct val="100000"/>
              </a:lnSpc>
              <a:spcBef>
                <a:spcPts val="600"/>
              </a:spcBef>
              <a:spcAft>
                <a:spcPts val="0"/>
              </a:spcAft>
              <a:buClr>
                <a:schemeClr val="lt1"/>
              </a:buClr>
              <a:buSzPts val="2400"/>
              <a:buFont typeface="Arial"/>
              <a:buNone/>
            </a:pPr>
            <a:r>
              <a:rPr lang="en-US" sz="2400" b="1" i="0" u="none" strike="noStrike" cap="none">
                <a:solidFill>
                  <a:schemeClr val="lt1"/>
                </a:solidFill>
                <a:latin typeface="Arial"/>
                <a:ea typeface="Arial"/>
                <a:cs typeface="Arial"/>
                <a:sym typeface="Arial"/>
              </a:rPr>
              <a:t>Data Science Institute, NUI Galway</a:t>
            </a:r>
            <a:endParaRPr>
              <a:latin typeface="Arial"/>
              <a:ea typeface="Arial"/>
              <a:cs typeface="Arial"/>
              <a:sym typeface="Arial"/>
            </a:endParaRPr>
          </a:p>
        </p:txBody>
      </p:sp>
    </p:spTree>
    <p:extLst>
      <p:ext uri="{BB962C8B-B14F-4D97-AF65-F5344CB8AC3E}">
        <p14:creationId xmlns:p14="http://schemas.microsoft.com/office/powerpoint/2010/main" val="28937909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28"/>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Le</a:t>
            </a:r>
            <a:r>
              <a:rPr lang="en-US"/>
              <a:t>arning Outcomes of This Lecture</a:t>
            </a:r>
            <a:endParaRPr sz="4400" b="0" i="0" u="none" strike="noStrike" cap="none">
              <a:solidFill>
                <a:srgbClr val="75114A"/>
              </a:solidFill>
              <a:latin typeface="Calibri"/>
              <a:ea typeface="Calibri"/>
              <a:cs typeface="Calibri"/>
              <a:sym typeface="Calibri"/>
            </a:endParaRPr>
          </a:p>
        </p:txBody>
      </p:sp>
      <p:sp>
        <p:nvSpPr>
          <p:cNvPr id="467" name="Google Shape;467;p28"/>
          <p:cNvSpPr txBox="1">
            <a:spLocks noGrp="1"/>
          </p:cNvSpPr>
          <p:nvPr>
            <p:ph type="body" idx="1"/>
          </p:nvPr>
        </p:nvSpPr>
        <p:spPr>
          <a:xfrm>
            <a:off x="838200" y="1818525"/>
            <a:ext cx="10756200" cy="382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F3F"/>
              </a:buClr>
              <a:buSzPts val="2800"/>
              <a:buFont typeface="Arial"/>
              <a:buNone/>
            </a:pPr>
            <a:r>
              <a:rPr lang="en-US" sz="2400">
                <a:solidFill>
                  <a:srgbClr val="000000"/>
                </a:solidFill>
                <a:highlight>
                  <a:schemeClr val="lt1"/>
                </a:highlight>
              </a:rPr>
              <a:t>Understand different applications of opinion mining</a:t>
            </a:r>
            <a:endParaRPr sz="2400">
              <a:solidFill>
                <a:srgbClr val="000000"/>
              </a:solidFill>
              <a:highlight>
                <a:schemeClr val="lt1"/>
              </a:highlight>
            </a:endParaRPr>
          </a:p>
          <a:p>
            <a:pPr marL="0" marR="0" lvl="0" indent="0" algn="l" rtl="0">
              <a:lnSpc>
                <a:spcPct val="100000"/>
              </a:lnSpc>
              <a:spcBef>
                <a:spcPts val="1000"/>
              </a:spcBef>
              <a:spcAft>
                <a:spcPts val="0"/>
              </a:spcAft>
              <a:buClr>
                <a:srgbClr val="3F3F3F"/>
              </a:buClr>
              <a:buSzPts val="2800"/>
              <a:buFont typeface="Arial"/>
              <a:buNone/>
            </a:pPr>
            <a:r>
              <a:rPr lang="en-US" sz="2400">
                <a:solidFill>
                  <a:srgbClr val="000000"/>
                </a:solidFill>
                <a:highlight>
                  <a:schemeClr val="lt1"/>
                </a:highlight>
              </a:rPr>
              <a:t>Understand standard approaches in sentiment analysis</a:t>
            </a:r>
            <a:endParaRPr sz="2400">
              <a:solidFill>
                <a:srgbClr val="000000"/>
              </a:solidFill>
              <a:highlight>
                <a:schemeClr val="lt1"/>
              </a:highlight>
            </a:endParaRPr>
          </a:p>
          <a:p>
            <a:pPr marL="0" marR="0" lvl="0" indent="0" algn="l" rtl="0">
              <a:lnSpc>
                <a:spcPct val="100000"/>
              </a:lnSpc>
              <a:spcBef>
                <a:spcPts val="1000"/>
              </a:spcBef>
              <a:spcAft>
                <a:spcPts val="0"/>
              </a:spcAft>
              <a:buClr>
                <a:srgbClr val="3F3F3F"/>
              </a:buClr>
              <a:buSzPts val="2800"/>
              <a:buFont typeface="Arial"/>
              <a:buNone/>
            </a:pPr>
            <a:r>
              <a:rPr lang="en-US" sz="2400">
                <a:solidFill>
                  <a:srgbClr val="000000"/>
                </a:solidFill>
                <a:highlight>
                  <a:schemeClr val="lt1"/>
                </a:highlight>
              </a:rPr>
              <a:t>Gain some insight into emotion analysis and suggestion mining</a:t>
            </a:r>
            <a:endParaRPr sz="2400">
              <a:solidFill>
                <a:srgbClr val="000000"/>
              </a:solidFill>
              <a:highlight>
                <a:schemeClr val="lt1"/>
              </a:highlight>
            </a:endParaRPr>
          </a:p>
          <a:p>
            <a:pPr marL="0" marR="0" lvl="0" indent="0" algn="l" rtl="0">
              <a:lnSpc>
                <a:spcPct val="100000"/>
              </a:lnSpc>
              <a:spcBef>
                <a:spcPts val="1000"/>
              </a:spcBef>
              <a:spcAft>
                <a:spcPts val="1000"/>
              </a:spcAft>
              <a:buClr>
                <a:srgbClr val="3F3F3F"/>
              </a:buClr>
              <a:buSzPts val="2800"/>
              <a:buFont typeface="Arial"/>
              <a:buNone/>
            </a:pPr>
            <a:r>
              <a:rPr lang="en-US" sz="2400">
                <a:solidFill>
                  <a:srgbClr val="000000"/>
                </a:solidFill>
                <a:highlight>
                  <a:schemeClr val="lt1"/>
                </a:highlight>
              </a:rPr>
              <a:t>Insight into ethics &amp; data privacy considerations in opinion mining and NLP in general </a:t>
            </a:r>
            <a:endParaRPr sz="2400">
              <a:solidFill>
                <a:srgbClr val="000000"/>
              </a:solidFill>
              <a:highlight>
                <a:schemeClr val="lt1"/>
              </a:highlight>
            </a:endParaRPr>
          </a:p>
        </p:txBody>
      </p:sp>
    </p:spTree>
    <p:extLst>
      <p:ext uri="{BB962C8B-B14F-4D97-AF65-F5344CB8AC3E}">
        <p14:creationId xmlns:p14="http://schemas.microsoft.com/office/powerpoint/2010/main" val="9047203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29"/>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Overview</a:t>
            </a:r>
            <a:endParaRPr/>
          </a:p>
        </p:txBody>
      </p:sp>
      <p:sp>
        <p:nvSpPr>
          <p:cNvPr id="473" name="Google Shape;473;p29"/>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2400">
                <a:solidFill>
                  <a:srgbClr val="000000"/>
                </a:solidFill>
              </a:rPr>
              <a:t>Opinion mining</a:t>
            </a:r>
            <a:endParaRPr sz="2400">
              <a:solidFill>
                <a:srgbClr val="000000"/>
              </a:solidFill>
            </a:endParaRPr>
          </a:p>
          <a:p>
            <a:pPr marL="0" marR="0" lvl="0" indent="0" algn="l" rtl="0">
              <a:lnSpc>
                <a:spcPct val="100000"/>
              </a:lnSpc>
              <a:spcBef>
                <a:spcPts val="1000"/>
              </a:spcBef>
              <a:spcAft>
                <a:spcPts val="0"/>
              </a:spcAft>
              <a:buNone/>
            </a:pPr>
            <a:r>
              <a:rPr lang="en-US" sz="2400" b="0" i="0" u="none" strike="noStrike" cap="none">
                <a:solidFill>
                  <a:srgbClr val="000000"/>
                </a:solidFill>
                <a:latin typeface="Calibri"/>
                <a:ea typeface="Calibri"/>
                <a:cs typeface="Calibri"/>
                <a:sym typeface="Calibri"/>
              </a:rPr>
              <a:t>Sentiment </a:t>
            </a:r>
            <a:r>
              <a:rPr lang="en-US" sz="2400">
                <a:solidFill>
                  <a:srgbClr val="000000"/>
                </a:solidFill>
              </a:rPr>
              <a:t>analysis</a:t>
            </a:r>
            <a:endParaRPr sz="2400">
              <a:solidFill>
                <a:srgbClr val="000000"/>
              </a:solidFill>
            </a:endParaRPr>
          </a:p>
          <a:p>
            <a:pPr marL="0" marR="0" lvl="0" indent="0" algn="l" rtl="0">
              <a:lnSpc>
                <a:spcPct val="100000"/>
              </a:lnSpc>
              <a:spcBef>
                <a:spcPts val="1000"/>
              </a:spcBef>
              <a:spcAft>
                <a:spcPts val="1000"/>
              </a:spcAft>
              <a:buNone/>
            </a:pPr>
            <a:r>
              <a:rPr lang="en-US" sz="2400">
                <a:solidFill>
                  <a:srgbClr val="000000"/>
                </a:solidFill>
              </a:rPr>
              <a:t>Ethics and data privacy</a:t>
            </a:r>
            <a:endParaRPr sz="2400">
              <a:solidFill>
                <a:srgbClr val="000000"/>
              </a:solidFill>
            </a:endParaRPr>
          </a:p>
        </p:txBody>
      </p:sp>
    </p:spTree>
    <p:extLst>
      <p:ext uri="{BB962C8B-B14F-4D97-AF65-F5344CB8AC3E}">
        <p14:creationId xmlns:p14="http://schemas.microsoft.com/office/powerpoint/2010/main" val="13793824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8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ACL - </a:t>
            </a:r>
            <a:r>
              <a:rPr lang="en-IE" sz="4400" b="0" i="0" u="none" strike="noStrike" cap="none">
                <a:solidFill>
                  <a:srgbClr val="75114A"/>
                </a:solidFill>
                <a:latin typeface="Calibri"/>
                <a:ea typeface="Calibri"/>
                <a:cs typeface="Calibri"/>
                <a:sym typeface="Calibri"/>
              </a:rPr>
              <a:t>Professional Association for NLP</a:t>
            </a:r>
            <a:endParaRPr/>
          </a:p>
        </p:txBody>
      </p:sp>
      <p:sp>
        <p:nvSpPr>
          <p:cNvPr id="852" name="Google Shape;852;p84"/>
          <p:cNvSpPr txBox="1">
            <a:spLocks noGrp="1"/>
          </p:cNvSpPr>
          <p:nvPr>
            <p:ph type="body" idx="1"/>
          </p:nvPr>
        </p:nvSpPr>
        <p:spPr>
          <a:xfrm>
            <a:off x="838200" y="1970750"/>
            <a:ext cx="10515600" cy="351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1000"/>
              </a:spcBef>
              <a:spcAft>
                <a:spcPts val="0"/>
              </a:spcAft>
              <a:buClr>
                <a:srgbClr val="3F3F3F"/>
              </a:buClr>
              <a:buSzPts val="2800"/>
              <a:buFont typeface="Arial"/>
              <a:buNone/>
            </a:pPr>
            <a:r>
              <a:rPr lang="en-IE" sz="2400" b="1" i="0" u="none" strike="noStrike" cap="none">
                <a:solidFill>
                  <a:srgbClr val="3F3F3F"/>
                </a:solidFill>
              </a:rPr>
              <a:t>Association for Computational Linguistics (ACL)</a:t>
            </a:r>
            <a:endParaRPr sz="2400" b="1"/>
          </a:p>
          <a:p>
            <a:pPr marL="0" marR="0" lvl="0" indent="0" algn="l" rtl="0">
              <a:lnSpc>
                <a:spcPct val="90000"/>
              </a:lnSpc>
              <a:spcBef>
                <a:spcPts val="1000"/>
              </a:spcBef>
              <a:spcAft>
                <a:spcPts val="0"/>
              </a:spcAft>
              <a:buClr>
                <a:srgbClr val="3F3F3F"/>
              </a:buClr>
              <a:buSzPts val="2800"/>
              <a:buFont typeface="Arial"/>
              <a:buNone/>
            </a:pPr>
            <a:r>
              <a:rPr lang="en-IE" sz="2400" b="0" i="0" u="sng" strike="noStrike" cap="none">
                <a:solidFill>
                  <a:schemeClr val="hlink"/>
                </a:solidFill>
                <a:latin typeface="Calibri"/>
                <a:ea typeface="Calibri"/>
                <a:cs typeface="Calibri"/>
                <a:sym typeface="Calibri"/>
                <a:hlinkClick r:id="rId3"/>
              </a:rPr>
              <a:t>http://www.aclweb.org/</a:t>
            </a:r>
            <a:endParaRPr sz="2400"/>
          </a:p>
          <a:p>
            <a:pPr marL="0" marR="0" lvl="0" indent="0" algn="l" rtl="0">
              <a:lnSpc>
                <a:spcPct val="90000"/>
              </a:lnSpc>
              <a:spcBef>
                <a:spcPts val="500"/>
              </a:spcBef>
              <a:spcAft>
                <a:spcPts val="0"/>
              </a:spcAft>
              <a:buNone/>
            </a:pPr>
            <a:endParaRPr sz="2400" b="1"/>
          </a:p>
          <a:p>
            <a:pPr marL="0" marR="0" lvl="0" indent="0" algn="l" rtl="0">
              <a:lnSpc>
                <a:spcPct val="90000"/>
              </a:lnSpc>
              <a:spcBef>
                <a:spcPts val="500"/>
              </a:spcBef>
              <a:spcAft>
                <a:spcPts val="0"/>
              </a:spcAft>
              <a:buNone/>
            </a:pPr>
            <a:r>
              <a:rPr lang="en-IE" sz="2400" b="1"/>
              <a:t>ACL Anthology</a:t>
            </a:r>
            <a:r>
              <a:rPr lang="en-IE" sz="2400"/>
              <a:t>: a</a:t>
            </a:r>
            <a:r>
              <a:rPr lang="en-IE" sz="2400">
                <a:solidFill>
                  <a:srgbClr val="3F3F3F"/>
                </a:solidFill>
              </a:rPr>
              <a:t>rchive of NLP conference publications </a:t>
            </a:r>
            <a:endParaRPr sz="2400">
              <a:solidFill>
                <a:srgbClr val="3F3F3F"/>
              </a:solidFill>
            </a:endParaRPr>
          </a:p>
          <a:p>
            <a:pPr marL="0" marR="0" lvl="0" indent="0" algn="l" rtl="0">
              <a:lnSpc>
                <a:spcPct val="90000"/>
              </a:lnSpc>
              <a:spcBef>
                <a:spcPts val="500"/>
              </a:spcBef>
              <a:spcAft>
                <a:spcPts val="0"/>
              </a:spcAft>
              <a:buNone/>
            </a:pPr>
            <a:r>
              <a:rPr lang="en-IE" sz="2400" u="sng">
                <a:solidFill>
                  <a:schemeClr val="hlink"/>
                </a:solidFill>
                <a:hlinkClick r:id="rId4"/>
              </a:rPr>
              <a:t>https://www.aclweb.org/anthology/</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30"/>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Overview</a:t>
            </a:r>
            <a:endParaRPr/>
          </a:p>
        </p:txBody>
      </p:sp>
      <p:sp>
        <p:nvSpPr>
          <p:cNvPr id="479" name="Google Shape;479;p30"/>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2400" b="1">
                <a:solidFill>
                  <a:srgbClr val="000000"/>
                </a:solidFill>
              </a:rPr>
              <a:t>Opinion mining</a:t>
            </a:r>
            <a:endParaRPr sz="2400" b="1">
              <a:solidFill>
                <a:srgbClr val="000000"/>
              </a:solidFill>
            </a:endParaRPr>
          </a:p>
          <a:p>
            <a:pPr marL="0" lvl="0" indent="0" algn="l" rtl="0">
              <a:lnSpc>
                <a:spcPct val="100000"/>
              </a:lnSpc>
              <a:spcBef>
                <a:spcPts val="1000"/>
              </a:spcBef>
              <a:spcAft>
                <a:spcPts val="0"/>
              </a:spcAft>
              <a:buClr>
                <a:schemeClr val="dk1"/>
              </a:buClr>
              <a:buSzPts val="1100"/>
              <a:buFont typeface="Arial"/>
              <a:buNone/>
            </a:pPr>
            <a:r>
              <a:rPr lang="en-US" sz="2400">
                <a:solidFill>
                  <a:schemeClr val="dk1"/>
                </a:solidFill>
              </a:rPr>
              <a:t>Sentiment analysis</a:t>
            </a:r>
            <a:endParaRPr sz="2400">
              <a:solidFill>
                <a:schemeClr val="dk1"/>
              </a:solidFill>
            </a:endParaRPr>
          </a:p>
          <a:p>
            <a:pPr marL="0" marR="0" lvl="0" indent="0" algn="l" rtl="0">
              <a:lnSpc>
                <a:spcPct val="100000"/>
              </a:lnSpc>
              <a:spcBef>
                <a:spcPts val="1000"/>
              </a:spcBef>
              <a:spcAft>
                <a:spcPts val="1000"/>
              </a:spcAft>
              <a:buNone/>
            </a:pPr>
            <a:r>
              <a:rPr lang="en-US" sz="2400">
                <a:solidFill>
                  <a:srgbClr val="000000"/>
                </a:solidFill>
              </a:rPr>
              <a:t>Ethics and data privacy</a:t>
            </a:r>
            <a:endParaRPr sz="2400">
              <a:solidFill>
                <a:srgbClr val="000000"/>
              </a:solidFill>
            </a:endParaRPr>
          </a:p>
        </p:txBody>
      </p:sp>
    </p:spTree>
    <p:extLst>
      <p:ext uri="{BB962C8B-B14F-4D97-AF65-F5344CB8AC3E}">
        <p14:creationId xmlns:p14="http://schemas.microsoft.com/office/powerpoint/2010/main" val="22546592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31"/>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a:t>Opinion</a:t>
            </a:r>
            <a:r>
              <a:rPr lang="en-US" sz="4400" b="0" i="0" u="none" strike="noStrike" cap="none">
                <a:solidFill>
                  <a:srgbClr val="75114A"/>
                </a:solidFill>
                <a:latin typeface="Calibri"/>
                <a:ea typeface="Calibri"/>
                <a:cs typeface="Calibri"/>
                <a:sym typeface="Calibri"/>
              </a:rPr>
              <a:t> Mining</a:t>
            </a:r>
            <a:endParaRPr/>
          </a:p>
        </p:txBody>
      </p:sp>
      <p:pic>
        <p:nvPicPr>
          <p:cNvPr id="485" name="Google Shape;485;p31" descr="http://media.tumblr.com/518d8ecbb464e65b857304dce8fa53d6/tumblr_inline_mi0xbm7tx01qz4rgp.jpg"/>
          <p:cNvPicPr preferRelativeResize="0"/>
          <p:nvPr/>
        </p:nvPicPr>
        <p:blipFill rotWithShape="1">
          <a:blip r:embed="rId3">
            <a:alphaModFix/>
          </a:blip>
          <a:srcRect t="19361"/>
          <a:stretch/>
        </p:blipFill>
        <p:spPr>
          <a:xfrm>
            <a:off x="1991550" y="1356000"/>
            <a:ext cx="7599375" cy="4381425"/>
          </a:xfrm>
          <a:prstGeom prst="rect">
            <a:avLst/>
          </a:prstGeom>
          <a:noFill/>
          <a:ln>
            <a:noFill/>
          </a:ln>
        </p:spPr>
      </p:pic>
    </p:spTree>
    <p:extLst>
      <p:ext uri="{BB962C8B-B14F-4D97-AF65-F5344CB8AC3E}">
        <p14:creationId xmlns:p14="http://schemas.microsoft.com/office/powerpoint/2010/main" val="23361571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2"/>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1100"/>
              <a:buFont typeface="Calibri"/>
              <a:buNone/>
            </a:pPr>
            <a:r>
              <a:rPr lang="en-US"/>
              <a:t>Opinion Mining - Some Definitions</a:t>
            </a:r>
            <a:endParaRPr sz="4400" b="0" i="0" u="none" strike="noStrike" cap="none">
              <a:solidFill>
                <a:srgbClr val="75114A"/>
              </a:solidFill>
              <a:latin typeface="Calibri"/>
              <a:ea typeface="Calibri"/>
              <a:cs typeface="Calibri"/>
              <a:sym typeface="Calibri"/>
            </a:endParaRPr>
          </a:p>
          <a:p>
            <a:pPr marL="0" marR="0" lvl="0" indent="0" algn="l" rtl="0">
              <a:lnSpc>
                <a:spcPct val="90000"/>
              </a:lnSpc>
              <a:spcBef>
                <a:spcPts val="0"/>
              </a:spcBef>
              <a:spcAft>
                <a:spcPts val="0"/>
              </a:spcAft>
              <a:buClr>
                <a:srgbClr val="75114A"/>
              </a:buClr>
              <a:buSzPts val="4400"/>
              <a:buFont typeface="Calibri"/>
              <a:buNone/>
            </a:pPr>
            <a:endParaRPr sz="4400" b="0" i="0" u="none" strike="noStrike" cap="none">
              <a:solidFill>
                <a:srgbClr val="75114A"/>
              </a:solidFill>
              <a:latin typeface="Calibri"/>
              <a:ea typeface="Calibri"/>
              <a:cs typeface="Calibri"/>
              <a:sym typeface="Calibri"/>
            </a:endParaRPr>
          </a:p>
        </p:txBody>
      </p:sp>
      <p:sp>
        <p:nvSpPr>
          <p:cNvPr id="492" name="Google Shape;492;p32"/>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2400"/>
              <a:t>Opinion mining is concerned with </a:t>
            </a:r>
            <a:r>
              <a:rPr lang="en-US" sz="2400" b="1"/>
              <a:t>analyzing opinionated text</a:t>
            </a:r>
            <a:r>
              <a:rPr lang="en-US" sz="2400"/>
              <a:t> in terms of sentiment, subjectivity, emotions, suggestions, arguments etc.</a:t>
            </a:r>
            <a:endParaRPr sz="2400"/>
          </a:p>
          <a:p>
            <a:pPr marL="0" lvl="0" indent="0" algn="l" rtl="0">
              <a:lnSpc>
                <a:spcPct val="115000"/>
              </a:lnSpc>
              <a:spcBef>
                <a:spcPts val="600"/>
              </a:spcBef>
              <a:spcAft>
                <a:spcPts val="0"/>
              </a:spcAft>
              <a:buClr>
                <a:schemeClr val="dk1"/>
              </a:buClr>
              <a:buSzPts val="1100"/>
              <a:buFont typeface="Arial"/>
              <a:buNone/>
            </a:pPr>
            <a:r>
              <a:rPr lang="en-US" sz="2400" b="1"/>
              <a:t>Opinionated text</a:t>
            </a:r>
            <a:r>
              <a:rPr lang="en-US" sz="2400"/>
              <a:t>: hotel, movie or other reviews (product ratings), political discourse and commenting (election polls), business and financial analysis (stock value prediction), ...</a:t>
            </a:r>
            <a:endParaRPr sz="2400"/>
          </a:p>
          <a:p>
            <a:pPr marL="0" marR="0" lvl="0" indent="0" algn="l" rtl="0">
              <a:lnSpc>
                <a:spcPct val="115000"/>
              </a:lnSpc>
              <a:spcBef>
                <a:spcPts val="600"/>
              </a:spcBef>
              <a:spcAft>
                <a:spcPts val="0"/>
              </a:spcAft>
              <a:buNone/>
            </a:pPr>
            <a:endParaRPr sz="2400"/>
          </a:p>
          <a:p>
            <a:pPr marL="0" marR="0" lvl="0" indent="0" algn="l" rtl="0">
              <a:lnSpc>
                <a:spcPct val="115000"/>
              </a:lnSpc>
              <a:spcBef>
                <a:spcPts val="600"/>
              </a:spcBef>
              <a:spcAft>
                <a:spcPts val="600"/>
              </a:spcAft>
              <a:buNone/>
            </a:pPr>
            <a:r>
              <a:rPr lang="en-US" sz="2400" i="1"/>
              <a:t>Please note that ‘opinion mining’, ‘sentiment analysis’, ‘subjectivity classification’, ‘emotion analysis’ are often used interchangeably</a:t>
            </a:r>
            <a:endParaRPr sz="2400" i="1"/>
          </a:p>
        </p:txBody>
      </p:sp>
    </p:spTree>
    <p:extLst>
      <p:ext uri="{BB962C8B-B14F-4D97-AF65-F5344CB8AC3E}">
        <p14:creationId xmlns:p14="http://schemas.microsoft.com/office/powerpoint/2010/main" val="6590129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pic>
        <p:nvPicPr>
          <p:cNvPr id="498" name="Google Shape;498;p33"/>
          <p:cNvPicPr preferRelativeResize="0"/>
          <p:nvPr/>
        </p:nvPicPr>
        <p:blipFill rotWithShape="1">
          <a:blip r:embed="rId3">
            <a:alphaModFix/>
          </a:blip>
          <a:srcRect t="17193" b="16956"/>
          <a:stretch/>
        </p:blipFill>
        <p:spPr>
          <a:xfrm>
            <a:off x="0" y="228600"/>
            <a:ext cx="12192001" cy="5544324"/>
          </a:xfrm>
          <a:prstGeom prst="rect">
            <a:avLst/>
          </a:prstGeom>
          <a:noFill/>
          <a:ln>
            <a:noFill/>
          </a:ln>
        </p:spPr>
      </p:pic>
      <p:sp>
        <p:nvSpPr>
          <p:cNvPr id="499" name="Google Shape;499;p33"/>
          <p:cNvSpPr txBox="1"/>
          <p:nvPr/>
        </p:nvSpPr>
        <p:spPr>
          <a:xfrm>
            <a:off x="8157675" y="5994975"/>
            <a:ext cx="4034400" cy="58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a:t>Image from </a:t>
            </a:r>
            <a:r>
              <a:rPr lang="en-US" sz="1100" u="sng">
                <a:solidFill>
                  <a:schemeClr val="hlink"/>
                </a:solidFill>
                <a:hlinkClick r:id="rId4"/>
              </a:rPr>
              <a:t>https://reputize.com/review-analytics</a:t>
            </a:r>
            <a:r>
              <a:rPr lang="en-US" sz="1100"/>
              <a:t> </a:t>
            </a:r>
            <a:endParaRPr sz="1100"/>
          </a:p>
        </p:txBody>
      </p:sp>
    </p:spTree>
    <p:extLst>
      <p:ext uri="{BB962C8B-B14F-4D97-AF65-F5344CB8AC3E}">
        <p14:creationId xmlns:p14="http://schemas.microsoft.com/office/powerpoint/2010/main" val="103302885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pic>
        <p:nvPicPr>
          <p:cNvPr id="505" name="Google Shape;505;p34"/>
          <p:cNvPicPr preferRelativeResize="0"/>
          <p:nvPr/>
        </p:nvPicPr>
        <p:blipFill rotWithShape="1">
          <a:blip r:embed="rId3">
            <a:alphaModFix/>
          </a:blip>
          <a:srcRect l="1001" r="785" b="2581"/>
          <a:stretch/>
        </p:blipFill>
        <p:spPr>
          <a:xfrm>
            <a:off x="1715975" y="0"/>
            <a:ext cx="8611200" cy="5952486"/>
          </a:xfrm>
          <a:prstGeom prst="rect">
            <a:avLst/>
          </a:prstGeom>
          <a:noFill/>
          <a:ln>
            <a:noFill/>
          </a:ln>
        </p:spPr>
      </p:pic>
      <p:sp>
        <p:nvSpPr>
          <p:cNvPr id="506" name="Google Shape;506;p34"/>
          <p:cNvSpPr txBox="1"/>
          <p:nvPr/>
        </p:nvSpPr>
        <p:spPr>
          <a:xfrm>
            <a:off x="3580550" y="6041225"/>
            <a:ext cx="8611200" cy="53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u="sng">
                <a:solidFill>
                  <a:schemeClr val="hlink"/>
                </a:solidFill>
                <a:hlinkClick r:id="rId4"/>
              </a:rPr>
              <a:t>https://www.forbes.com/sites/waynerash/2020/09/29/new-big-data-sentiment-analysis-show-potential-biden-election-landslide/?sh=41200bb7f0b6</a:t>
            </a:r>
            <a:r>
              <a:rPr lang="en-US" sz="1000"/>
              <a:t> </a:t>
            </a:r>
            <a:endParaRPr sz="1000"/>
          </a:p>
        </p:txBody>
      </p:sp>
      <p:pic>
        <p:nvPicPr>
          <p:cNvPr id="507" name="Google Shape;507;p34"/>
          <p:cNvPicPr preferRelativeResize="0"/>
          <p:nvPr/>
        </p:nvPicPr>
        <p:blipFill rotWithShape="1">
          <a:blip r:embed="rId3">
            <a:alphaModFix/>
          </a:blip>
          <a:srcRect l="89598" t="13074" r="1208" b="82058"/>
          <a:stretch/>
        </p:blipFill>
        <p:spPr>
          <a:xfrm>
            <a:off x="9066925" y="739700"/>
            <a:ext cx="2631650" cy="970925"/>
          </a:xfrm>
          <a:prstGeom prst="rect">
            <a:avLst/>
          </a:prstGeom>
          <a:noFill/>
          <a:ln>
            <a:noFill/>
          </a:ln>
        </p:spPr>
      </p:pic>
    </p:spTree>
    <p:extLst>
      <p:ext uri="{BB962C8B-B14F-4D97-AF65-F5344CB8AC3E}">
        <p14:creationId xmlns:p14="http://schemas.microsoft.com/office/powerpoint/2010/main" val="298146386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pic>
        <p:nvPicPr>
          <p:cNvPr id="513" name="Google Shape;513;p35"/>
          <p:cNvPicPr preferRelativeResize="0"/>
          <p:nvPr/>
        </p:nvPicPr>
        <p:blipFill rotWithShape="1">
          <a:blip r:embed="rId3">
            <a:alphaModFix/>
          </a:blip>
          <a:srcRect l="4738" t="10582" r="4128" b="12565"/>
          <a:stretch/>
        </p:blipFill>
        <p:spPr>
          <a:xfrm>
            <a:off x="0" y="152400"/>
            <a:ext cx="12192000" cy="5783149"/>
          </a:xfrm>
          <a:prstGeom prst="rect">
            <a:avLst/>
          </a:prstGeom>
          <a:noFill/>
          <a:ln>
            <a:noFill/>
          </a:ln>
        </p:spPr>
      </p:pic>
      <p:sp>
        <p:nvSpPr>
          <p:cNvPr id="514" name="Google Shape;514;p35"/>
          <p:cNvSpPr txBox="1"/>
          <p:nvPr/>
        </p:nvSpPr>
        <p:spPr>
          <a:xfrm>
            <a:off x="8727900" y="6025800"/>
            <a:ext cx="3463800" cy="493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a:t>Image generated with </a:t>
            </a:r>
            <a:r>
              <a:rPr lang="en-US" sz="1100" u="sng">
                <a:solidFill>
                  <a:schemeClr val="hlink"/>
                </a:solidFill>
                <a:hlinkClick r:id="rId4"/>
              </a:rPr>
              <a:t>http://sentdex.com</a:t>
            </a:r>
            <a:r>
              <a:rPr lang="en-US" sz="1100"/>
              <a:t> </a:t>
            </a:r>
            <a:endParaRPr sz="1100"/>
          </a:p>
        </p:txBody>
      </p:sp>
    </p:spTree>
    <p:extLst>
      <p:ext uri="{BB962C8B-B14F-4D97-AF65-F5344CB8AC3E}">
        <p14:creationId xmlns:p14="http://schemas.microsoft.com/office/powerpoint/2010/main" val="343403925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pic>
        <p:nvPicPr>
          <p:cNvPr id="520" name="Google Shape;520;p36"/>
          <p:cNvPicPr preferRelativeResize="0"/>
          <p:nvPr/>
        </p:nvPicPr>
        <p:blipFill rotWithShape="1">
          <a:blip r:embed="rId3">
            <a:alphaModFix/>
          </a:blip>
          <a:srcRect l="-2279" t="1313" r="-1326" b="17596"/>
          <a:stretch/>
        </p:blipFill>
        <p:spPr>
          <a:xfrm>
            <a:off x="0" y="0"/>
            <a:ext cx="12192001" cy="5964149"/>
          </a:xfrm>
          <a:prstGeom prst="rect">
            <a:avLst/>
          </a:prstGeom>
          <a:noFill/>
          <a:ln>
            <a:noFill/>
          </a:ln>
        </p:spPr>
      </p:pic>
      <p:sp>
        <p:nvSpPr>
          <p:cNvPr id="521" name="Google Shape;521;p36"/>
          <p:cNvSpPr txBox="1"/>
          <p:nvPr/>
        </p:nvSpPr>
        <p:spPr>
          <a:xfrm>
            <a:off x="3950425" y="6041225"/>
            <a:ext cx="8241600" cy="493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u="sng">
                <a:solidFill>
                  <a:schemeClr val="hlink"/>
                </a:solidFill>
                <a:hlinkClick r:id="rId4"/>
              </a:rPr>
              <a:t>https://www.wootric.com/blog/how-sentiment-analysis-improves-employee-engagement-in-healthcare/</a:t>
            </a:r>
            <a:r>
              <a:rPr lang="en-US" sz="1100"/>
              <a:t> </a:t>
            </a:r>
            <a:endParaRPr sz="1100"/>
          </a:p>
        </p:txBody>
      </p:sp>
    </p:spTree>
    <p:extLst>
      <p:ext uri="{BB962C8B-B14F-4D97-AF65-F5344CB8AC3E}">
        <p14:creationId xmlns:p14="http://schemas.microsoft.com/office/powerpoint/2010/main" val="373998328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37"/>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75114A"/>
              </a:buClr>
              <a:buSzPts val="4400"/>
              <a:buFont typeface="Calibri"/>
              <a:buNone/>
            </a:pPr>
            <a:r>
              <a:rPr lang="en-US"/>
              <a:t>Emotions</a:t>
            </a:r>
            <a:endParaRPr/>
          </a:p>
          <a:p>
            <a:pPr marL="0" marR="0" lvl="0" indent="0" algn="l" rtl="0">
              <a:lnSpc>
                <a:spcPct val="90000"/>
              </a:lnSpc>
              <a:spcBef>
                <a:spcPts val="0"/>
              </a:spcBef>
              <a:spcAft>
                <a:spcPts val="0"/>
              </a:spcAft>
              <a:buClr>
                <a:srgbClr val="75114A"/>
              </a:buClr>
              <a:buSzPts val="4400"/>
              <a:buFont typeface="Calibri"/>
              <a:buNone/>
            </a:pPr>
            <a:endParaRPr/>
          </a:p>
        </p:txBody>
      </p:sp>
      <p:pic>
        <p:nvPicPr>
          <p:cNvPr id="527" name="Google Shape;527;p37" descr="https://lh5.googleusercontent.com/ciNDop_L445x-pcpcW_t7qDLpA8EV-b2yFwtEglYwzHnWR5LZVmQ1ELv8qgovDBiUK98xsWnqpsrdStiPpP2fL6ogbGUqtp1aUNbNPqVPCkqbwds55839wwQZksASEGz3wi3UN-B"/>
          <p:cNvPicPr preferRelativeResize="0"/>
          <p:nvPr/>
        </p:nvPicPr>
        <p:blipFill rotWithShape="1">
          <a:blip r:embed="rId3">
            <a:alphaModFix/>
          </a:blip>
          <a:srcRect l="661" t="2393" r="6220" b="9601"/>
          <a:stretch/>
        </p:blipFill>
        <p:spPr>
          <a:xfrm>
            <a:off x="304800" y="1766900"/>
            <a:ext cx="11638350" cy="3636272"/>
          </a:xfrm>
          <a:prstGeom prst="rect">
            <a:avLst/>
          </a:prstGeom>
          <a:noFill/>
          <a:ln>
            <a:noFill/>
          </a:ln>
        </p:spPr>
      </p:pic>
      <p:sp>
        <p:nvSpPr>
          <p:cNvPr id="528" name="Google Shape;528;p37"/>
          <p:cNvSpPr/>
          <p:nvPr/>
        </p:nvSpPr>
        <p:spPr>
          <a:xfrm>
            <a:off x="8667509" y="6151079"/>
            <a:ext cx="3316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1" u="sng" strike="noStrike" cap="none">
                <a:solidFill>
                  <a:schemeClr val="hlink"/>
                </a:solidFill>
                <a:latin typeface="Arial"/>
                <a:ea typeface="Arial"/>
                <a:cs typeface="Arial"/>
                <a:sym typeface="Arial"/>
                <a:hlinkClick r:id="rId4"/>
              </a:rPr>
              <a:t>http://mixedemotions.insight-centre.org/</a:t>
            </a:r>
            <a:r>
              <a:rPr lang="en-US" sz="1400" b="0" i="1" u="none" strike="noStrike" cap="none">
                <a:solidFill>
                  <a:srgbClr val="000000"/>
                </a:solidFill>
                <a:latin typeface="Arial"/>
                <a:ea typeface="Arial"/>
                <a:cs typeface="Arial"/>
                <a:sym typeface="Arial"/>
              </a:rPr>
              <a:t> </a:t>
            </a:r>
            <a:endParaRPr i="1"/>
          </a:p>
        </p:txBody>
      </p:sp>
      <p:pic>
        <p:nvPicPr>
          <p:cNvPr id="529" name="Google Shape;529;p37" descr="https://mixedemotions-project.eu/wp-content/uploads/2015/04/ME-Logo-125h.png"/>
          <p:cNvPicPr preferRelativeResize="0"/>
          <p:nvPr/>
        </p:nvPicPr>
        <p:blipFill rotWithShape="1">
          <a:blip r:embed="rId5">
            <a:alphaModFix/>
          </a:blip>
          <a:srcRect/>
          <a:stretch/>
        </p:blipFill>
        <p:spPr>
          <a:xfrm>
            <a:off x="9540270" y="296128"/>
            <a:ext cx="2270341" cy="729544"/>
          </a:xfrm>
          <a:prstGeom prst="rect">
            <a:avLst/>
          </a:prstGeom>
          <a:noFill/>
          <a:ln>
            <a:noFill/>
          </a:ln>
        </p:spPr>
      </p:pic>
    </p:spTree>
    <p:extLst>
      <p:ext uri="{BB962C8B-B14F-4D97-AF65-F5344CB8AC3E}">
        <p14:creationId xmlns:p14="http://schemas.microsoft.com/office/powerpoint/2010/main" val="16883670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38"/>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75114A"/>
              </a:buClr>
              <a:buSzPts val="4400"/>
              <a:buFont typeface="Calibri"/>
              <a:buNone/>
            </a:pPr>
            <a:r>
              <a:rPr lang="en-US"/>
              <a:t>Suggestions</a:t>
            </a:r>
            <a:endParaRPr/>
          </a:p>
          <a:p>
            <a:pPr marL="0" marR="0" lvl="0" indent="0" algn="l" rtl="0">
              <a:lnSpc>
                <a:spcPct val="90000"/>
              </a:lnSpc>
              <a:spcBef>
                <a:spcPts val="0"/>
              </a:spcBef>
              <a:spcAft>
                <a:spcPts val="0"/>
              </a:spcAft>
              <a:buClr>
                <a:srgbClr val="75114A"/>
              </a:buClr>
              <a:buSzPts val="4400"/>
              <a:buFont typeface="Calibri"/>
              <a:buNone/>
            </a:pPr>
            <a:endParaRPr/>
          </a:p>
        </p:txBody>
      </p:sp>
      <p:pic>
        <p:nvPicPr>
          <p:cNvPr id="535" name="Google Shape;535;p38"/>
          <p:cNvPicPr preferRelativeResize="0"/>
          <p:nvPr/>
        </p:nvPicPr>
        <p:blipFill rotWithShape="1">
          <a:blip r:embed="rId3">
            <a:alphaModFix/>
          </a:blip>
          <a:srcRect l="23905" t="15541" r="17111" b="17268"/>
          <a:stretch/>
        </p:blipFill>
        <p:spPr>
          <a:xfrm>
            <a:off x="3918750" y="517525"/>
            <a:ext cx="8136274" cy="5213449"/>
          </a:xfrm>
          <a:prstGeom prst="rect">
            <a:avLst/>
          </a:prstGeom>
          <a:noFill/>
          <a:ln>
            <a:noFill/>
          </a:ln>
        </p:spPr>
      </p:pic>
      <p:sp>
        <p:nvSpPr>
          <p:cNvPr id="536" name="Google Shape;536;p38"/>
          <p:cNvSpPr txBox="1"/>
          <p:nvPr/>
        </p:nvSpPr>
        <p:spPr>
          <a:xfrm>
            <a:off x="5067000" y="6025800"/>
            <a:ext cx="7125000" cy="517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dk1"/>
                </a:solidFill>
              </a:rPr>
              <a:t>Image from: Sapna Negi. </a:t>
            </a:r>
            <a:r>
              <a:rPr lang="en-US" i="1">
                <a:solidFill>
                  <a:schemeClr val="dk1"/>
                </a:solidFill>
              </a:rPr>
              <a:t>Suggestion mining from text</a:t>
            </a:r>
            <a:r>
              <a:rPr lang="en-US">
                <a:solidFill>
                  <a:schemeClr val="dk1"/>
                </a:solidFill>
              </a:rPr>
              <a:t>. 2019. PhD Thesis. NUI Galway.</a:t>
            </a:r>
            <a:endParaRPr>
              <a:solidFill>
                <a:schemeClr val="dk1"/>
              </a:solidFill>
            </a:endParaRPr>
          </a:p>
        </p:txBody>
      </p:sp>
    </p:spTree>
    <p:extLst>
      <p:ext uri="{BB962C8B-B14F-4D97-AF65-F5344CB8AC3E}">
        <p14:creationId xmlns:p14="http://schemas.microsoft.com/office/powerpoint/2010/main" val="32784592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3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Overview</a:t>
            </a:r>
            <a:endParaRPr/>
          </a:p>
        </p:txBody>
      </p:sp>
      <p:sp>
        <p:nvSpPr>
          <p:cNvPr id="542" name="Google Shape;542;p39"/>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2400">
                <a:solidFill>
                  <a:srgbClr val="000000"/>
                </a:solidFill>
              </a:rPr>
              <a:t>Opinion mining</a:t>
            </a:r>
            <a:endParaRPr sz="2400">
              <a:solidFill>
                <a:srgbClr val="000000"/>
              </a:solidFill>
            </a:endParaRPr>
          </a:p>
          <a:p>
            <a:pPr marL="0" marR="0" lvl="0" indent="0" algn="l" rtl="0">
              <a:lnSpc>
                <a:spcPct val="100000"/>
              </a:lnSpc>
              <a:spcBef>
                <a:spcPts val="1000"/>
              </a:spcBef>
              <a:spcAft>
                <a:spcPts val="0"/>
              </a:spcAft>
              <a:buNone/>
            </a:pPr>
            <a:r>
              <a:rPr lang="en-US" sz="2400" b="1" i="0" u="none" strike="noStrike" cap="none">
                <a:solidFill>
                  <a:srgbClr val="000000"/>
                </a:solidFill>
              </a:rPr>
              <a:t>Sentiment </a:t>
            </a:r>
            <a:r>
              <a:rPr lang="en-US" sz="2400" b="1">
                <a:solidFill>
                  <a:srgbClr val="000000"/>
                </a:solidFill>
              </a:rPr>
              <a:t>analysis</a:t>
            </a:r>
            <a:endParaRPr sz="2400" b="1">
              <a:solidFill>
                <a:srgbClr val="000000"/>
              </a:solidFill>
            </a:endParaRPr>
          </a:p>
          <a:p>
            <a:pPr marL="0" marR="0" lvl="0" indent="0" algn="l" rtl="0">
              <a:lnSpc>
                <a:spcPct val="100000"/>
              </a:lnSpc>
              <a:spcBef>
                <a:spcPts val="1000"/>
              </a:spcBef>
              <a:spcAft>
                <a:spcPts val="1000"/>
              </a:spcAft>
              <a:buNone/>
            </a:pPr>
            <a:r>
              <a:rPr lang="en-US" sz="2400">
                <a:solidFill>
                  <a:srgbClr val="000000"/>
                </a:solidFill>
              </a:rPr>
              <a:t>Ethics and data privacy</a:t>
            </a:r>
            <a:endParaRPr sz="2400">
              <a:solidFill>
                <a:srgbClr val="000000"/>
              </a:solidFill>
            </a:endParaRPr>
          </a:p>
        </p:txBody>
      </p:sp>
    </p:spTree>
    <p:extLst>
      <p:ext uri="{BB962C8B-B14F-4D97-AF65-F5344CB8AC3E}">
        <p14:creationId xmlns:p14="http://schemas.microsoft.com/office/powerpoint/2010/main" val="25355596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8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Lab of this Week</a:t>
            </a:r>
            <a:endParaRPr/>
          </a:p>
        </p:txBody>
      </p:sp>
      <p:sp>
        <p:nvSpPr>
          <p:cNvPr id="858" name="Google Shape;858;p85"/>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1000"/>
              </a:spcBef>
              <a:spcAft>
                <a:spcPts val="0"/>
              </a:spcAft>
              <a:buClr>
                <a:srgbClr val="3F3F3F"/>
              </a:buClr>
              <a:buSzPts val="2800"/>
              <a:buFont typeface="Arial"/>
              <a:buNone/>
            </a:pPr>
            <a:r>
              <a:rPr lang="en-IE">
                <a:solidFill>
                  <a:srgbClr val="000000"/>
                </a:solidFill>
              </a:rPr>
              <a:t>Intro to NLTK - labs will use NLTK in Python</a:t>
            </a:r>
            <a:endParaRPr>
              <a:solidFill>
                <a:srgbClr val="000000"/>
              </a:solidFill>
            </a:endParaRPr>
          </a:p>
          <a:p>
            <a:pPr marL="0" marR="0" lvl="0" indent="0" algn="l" rtl="0">
              <a:lnSpc>
                <a:spcPct val="90000"/>
              </a:lnSpc>
              <a:spcBef>
                <a:spcPts val="1000"/>
              </a:spcBef>
              <a:spcAft>
                <a:spcPts val="0"/>
              </a:spcAft>
              <a:buClr>
                <a:srgbClr val="3F3F3F"/>
              </a:buClr>
              <a:buSzPts val="2800"/>
              <a:buFont typeface="Arial"/>
              <a:buNone/>
            </a:pPr>
            <a:r>
              <a:rPr lang="en-IE" u="sng">
                <a:solidFill>
                  <a:schemeClr val="hlink"/>
                </a:solidFill>
                <a:hlinkClick r:id="rId3"/>
              </a:rPr>
              <a:t>https://www.nltk.org/</a:t>
            </a:r>
            <a:r>
              <a:rPr lang="en-IE">
                <a:solidFill>
                  <a:srgbClr val="000000"/>
                </a:solidFill>
              </a:rPr>
              <a:t> </a:t>
            </a:r>
            <a:endParaRPr>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40"/>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Sentiment Analysis</a:t>
            </a:r>
            <a:endParaRPr sz="4400" b="0" i="0" u="none" strike="noStrike" cap="none">
              <a:solidFill>
                <a:srgbClr val="75114A"/>
              </a:solidFill>
              <a:latin typeface="Calibri"/>
              <a:ea typeface="Calibri"/>
              <a:cs typeface="Calibri"/>
              <a:sym typeface="Calibri"/>
            </a:endParaRPr>
          </a:p>
        </p:txBody>
      </p:sp>
      <p:sp>
        <p:nvSpPr>
          <p:cNvPr id="549" name="Google Shape;549;p40"/>
          <p:cNvSpPr txBox="1">
            <a:spLocks noGrp="1"/>
          </p:cNvSpPr>
          <p:nvPr>
            <p:ph type="body" idx="1"/>
          </p:nvPr>
        </p:nvSpPr>
        <p:spPr>
          <a:xfrm>
            <a:off x="838200" y="1513700"/>
            <a:ext cx="10515600" cy="4125300"/>
          </a:xfrm>
          <a:prstGeom prst="rect">
            <a:avLst/>
          </a:prstGeom>
          <a:noFill/>
          <a:ln>
            <a:noFill/>
          </a:ln>
        </p:spPr>
        <p:txBody>
          <a:bodyPr spcFirstLastPara="1" wrap="square" lIns="91425" tIns="91425" rIns="91425" bIns="91425" anchor="t" anchorCtr="0">
            <a:noAutofit/>
          </a:bodyPr>
          <a:lstStyle/>
          <a:p>
            <a:pPr marL="0" marR="0" lvl="1" indent="0" algn="l" rtl="0">
              <a:lnSpc>
                <a:spcPct val="115000"/>
              </a:lnSpc>
              <a:spcBef>
                <a:spcPts val="0"/>
              </a:spcBef>
              <a:spcAft>
                <a:spcPts val="0"/>
              </a:spcAft>
              <a:buClr>
                <a:srgbClr val="3F3F3F"/>
              </a:buClr>
              <a:buSzPts val="2000"/>
              <a:buFont typeface="Arial"/>
              <a:buNone/>
            </a:pPr>
            <a:r>
              <a:rPr lang="en-US" b="1"/>
              <a:t>Classification task</a:t>
            </a:r>
            <a:r>
              <a:rPr lang="en-US"/>
              <a:t> to identify if a given text has </a:t>
            </a:r>
            <a:r>
              <a:rPr lang="en-US" i="0" u="none" strike="noStrike" cap="none">
                <a:solidFill>
                  <a:srgbClr val="3F3F3F"/>
                </a:solidFill>
              </a:rPr>
              <a:t>positive or negative sentiment</a:t>
            </a:r>
            <a:endParaRPr i="0" u="none" strike="noStrike" cap="none">
              <a:solidFill>
                <a:srgbClr val="3F3F3F"/>
              </a:solidFill>
            </a:endParaRPr>
          </a:p>
          <a:p>
            <a:pPr marL="0" marR="0" lvl="1" indent="0" algn="l" rtl="0">
              <a:lnSpc>
                <a:spcPct val="115000"/>
              </a:lnSpc>
              <a:spcBef>
                <a:spcPts val="1000"/>
              </a:spcBef>
              <a:spcAft>
                <a:spcPts val="0"/>
              </a:spcAft>
              <a:buClr>
                <a:srgbClr val="3F3F3F"/>
              </a:buClr>
              <a:buSzPts val="2000"/>
              <a:buFont typeface="Arial"/>
              <a:buNone/>
            </a:pPr>
            <a:r>
              <a:rPr lang="en-US" b="1"/>
              <a:t>Challenges </a:t>
            </a:r>
            <a:r>
              <a:rPr lang="en-US"/>
              <a:t>are in implicit, ambiguous and informal language</a:t>
            </a:r>
            <a:endParaRPr/>
          </a:p>
          <a:p>
            <a:pPr marL="0" lvl="1" indent="0" algn="l" rtl="0">
              <a:lnSpc>
                <a:spcPct val="115000"/>
              </a:lnSpc>
              <a:spcBef>
                <a:spcPts val="1000"/>
              </a:spcBef>
              <a:spcAft>
                <a:spcPts val="1000"/>
              </a:spcAft>
              <a:buClr>
                <a:srgbClr val="3F3F3F"/>
              </a:buClr>
              <a:buSzPts val="2000"/>
              <a:buFont typeface="Arial"/>
              <a:buNone/>
            </a:pPr>
            <a:r>
              <a:rPr lang="en-US"/>
              <a:t>Classifier can be developed on the basis of a </a:t>
            </a:r>
            <a:r>
              <a:rPr lang="en-US" b="1"/>
              <a:t>sentiment lexicon</a:t>
            </a:r>
            <a:r>
              <a:rPr lang="en-US"/>
              <a:t> (unsupervised) or </a:t>
            </a:r>
            <a:r>
              <a:rPr lang="en-US" b="1"/>
              <a:t>sentiment labeled data</a:t>
            </a:r>
            <a:r>
              <a:rPr lang="en-US"/>
              <a:t> (supervised)</a:t>
            </a:r>
            <a:endParaRPr/>
          </a:p>
        </p:txBody>
      </p:sp>
    </p:spTree>
    <p:extLst>
      <p:ext uri="{BB962C8B-B14F-4D97-AF65-F5344CB8AC3E}">
        <p14:creationId xmlns:p14="http://schemas.microsoft.com/office/powerpoint/2010/main" val="9345108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4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Challenges - Impli</a:t>
            </a:r>
            <a:r>
              <a:rPr lang="en-US"/>
              <a:t>cit Sentiment</a:t>
            </a:r>
            <a:endParaRPr sz="4400" b="0" i="0" u="none" strike="noStrike" cap="none">
              <a:solidFill>
                <a:srgbClr val="75114A"/>
              </a:solidFill>
              <a:latin typeface="Calibri"/>
              <a:ea typeface="Calibri"/>
              <a:cs typeface="Calibri"/>
              <a:sym typeface="Calibri"/>
            </a:endParaRPr>
          </a:p>
        </p:txBody>
      </p:sp>
      <p:sp>
        <p:nvSpPr>
          <p:cNvPr id="556" name="Google Shape;556;p41"/>
          <p:cNvSpPr txBox="1">
            <a:spLocks noGrp="1"/>
          </p:cNvSpPr>
          <p:nvPr>
            <p:ph type="body" idx="1"/>
          </p:nvPr>
        </p:nvSpPr>
        <p:spPr>
          <a:xfrm>
            <a:off x="838200" y="1597025"/>
            <a:ext cx="10515600" cy="4066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a:solidFill>
                  <a:schemeClr val="dk1"/>
                </a:solidFill>
              </a:rPr>
              <a:t>Neutral words used but POS sentiment implied</a:t>
            </a:r>
            <a:endParaRPr/>
          </a:p>
          <a:p>
            <a:pPr marL="0" marR="0" lvl="1" indent="0" algn="l" rtl="0">
              <a:lnSpc>
                <a:spcPct val="115000"/>
              </a:lnSpc>
              <a:spcBef>
                <a:spcPts val="1000"/>
              </a:spcBef>
              <a:spcAft>
                <a:spcPts val="0"/>
              </a:spcAft>
              <a:buClr>
                <a:schemeClr val="dk1"/>
              </a:buClr>
              <a:buSzPts val="1100"/>
              <a:buFont typeface="Arial"/>
              <a:buNone/>
            </a:pPr>
            <a:r>
              <a:rPr lang="en-US" i="1">
                <a:solidFill>
                  <a:schemeClr val="dk1"/>
                </a:solidFill>
              </a:rPr>
              <a:t>“</a:t>
            </a:r>
            <a:r>
              <a:rPr lang="en-US" b="0" i="1" u="none" strike="noStrike" cap="none">
                <a:solidFill>
                  <a:schemeClr val="dk1"/>
                </a:solidFill>
                <a:latin typeface="Calibri"/>
                <a:ea typeface="Calibri"/>
                <a:cs typeface="Calibri"/>
                <a:sym typeface="Calibri"/>
              </a:rPr>
              <a:t>Go read the book!</a:t>
            </a:r>
            <a:r>
              <a:rPr lang="en-US" i="1">
                <a:solidFill>
                  <a:schemeClr val="dk1"/>
                </a:solidFill>
              </a:rPr>
              <a:t>”</a:t>
            </a:r>
            <a:r>
              <a:rPr lang="en-US" b="0" i="1" u="none" strike="noStrike" cap="none">
                <a:solidFill>
                  <a:schemeClr val="dk1"/>
                </a:solidFill>
                <a:latin typeface="Calibri"/>
                <a:ea typeface="Calibri"/>
                <a:cs typeface="Calibri"/>
                <a:sym typeface="Calibri"/>
              </a:rPr>
              <a:t>  </a:t>
            </a:r>
            <a:endParaRPr b="0" i="1" u="none" strike="noStrike" cap="none">
              <a:solidFill>
                <a:schemeClr val="dk1"/>
              </a:solidFill>
              <a:latin typeface="Calibri"/>
              <a:ea typeface="Calibri"/>
              <a:cs typeface="Calibri"/>
              <a:sym typeface="Calibri"/>
            </a:endParaRPr>
          </a:p>
          <a:p>
            <a:pPr marL="0" lvl="0" indent="0" algn="l" rtl="0">
              <a:lnSpc>
                <a:spcPct val="115000"/>
              </a:lnSpc>
              <a:spcBef>
                <a:spcPts val="1000"/>
              </a:spcBef>
              <a:spcAft>
                <a:spcPts val="0"/>
              </a:spcAft>
              <a:buClr>
                <a:schemeClr val="dk1"/>
              </a:buClr>
              <a:buSzPts val="1100"/>
              <a:buFont typeface="Arial"/>
              <a:buNone/>
            </a:pPr>
            <a:r>
              <a:rPr lang="en-US">
                <a:solidFill>
                  <a:schemeClr val="dk1"/>
                </a:solidFill>
              </a:rPr>
              <a:t>Neutral words used but NEG sentiment implied</a:t>
            </a:r>
            <a:endParaRPr/>
          </a:p>
          <a:p>
            <a:pPr marL="0" lvl="0" indent="0" algn="l" rtl="0">
              <a:lnSpc>
                <a:spcPct val="115000"/>
              </a:lnSpc>
              <a:spcBef>
                <a:spcPts val="1000"/>
              </a:spcBef>
              <a:spcAft>
                <a:spcPts val="0"/>
              </a:spcAft>
              <a:buClr>
                <a:schemeClr val="dk1"/>
              </a:buClr>
              <a:buSzPts val="1100"/>
              <a:buFont typeface="Arial"/>
              <a:buNone/>
            </a:pPr>
            <a:r>
              <a:rPr lang="en-US" sz="2400" i="1">
                <a:solidFill>
                  <a:schemeClr val="dk1"/>
                </a:solidFill>
              </a:rPr>
              <a:t>“If you are reading this because it is your darling fragrance, please wear it at home exclusively and tape the windows shut.” </a:t>
            </a:r>
            <a:endParaRPr sz="2200">
              <a:solidFill>
                <a:srgbClr val="FF0000"/>
              </a:solidFill>
            </a:endParaRPr>
          </a:p>
          <a:p>
            <a:pPr marL="0" marR="0" lvl="1" indent="0" algn="l" rtl="0">
              <a:lnSpc>
                <a:spcPct val="115000"/>
              </a:lnSpc>
              <a:spcBef>
                <a:spcPts val="1000"/>
              </a:spcBef>
              <a:spcAft>
                <a:spcPts val="0"/>
              </a:spcAft>
              <a:buClr>
                <a:schemeClr val="dk1"/>
              </a:buClr>
              <a:buSzPts val="1100"/>
              <a:buFont typeface="Arial"/>
              <a:buNone/>
            </a:pPr>
            <a:endParaRPr b="0" i="0" u="none" strike="noStrike" cap="none">
              <a:solidFill>
                <a:schemeClr val="dk1"/>
              </a:solidFill>
              <a:latin typeface="Calibri"/>
              <a:ea typeface="Calibri"/>
              <a:cs typeface="Calibri"/>
              <a:sym typeface="Calibri"/>
            </a:endParaRPr>
          </a:p>
          <a:p>
            <a:pPr marL="342900" marR="0" lvl="0" indent="-215900" algn="l" rtl="0">
              <a:lnSpc>
                <a:spcPct val="90000"/>
              </a:lnSpc>
              <a:spcBef>
                <a:spcPts val="1000"/>
              </a:spcBef>
              <a:spcAft>
                <a:spcPts val="0"/>
              </a:spcAft>
              <a:buClr>
                <a:srgbClr val="3F3F3F"/>
              </a:buClr>
              <a:buSzPts val="2800"/>
              <a:buFont typeface="Arial"/>
              <a:buNone/>
            </a:pPr>
            <a:endParaRPr sz="2800" b="0"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17500054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42"/>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Challenges - </a:t>
            </a:r>
            <a:r>
              <a:rPr lang="en-US"/>
              <a:t>Ambiguity</a:t>
            </a:r>
            <a:endParaRPr sz="4400" b="0" i="0" u="none" strike="noStrike" cap="none">
              <a:solidFill>
                <a:srgbClr val="75114A"/>
              </a:solidFill>
              <a:latin typeface="Calibri"/>
              <a:ea typeface="Calibri"/>
              <a:cs typeface="Calibri"/>
              <a:sym typeface="Calibri"/>
            </a:endParaRPr>
          </a:p>
        </p:txBody>
      </p:sp>
      <p:sp>
        <p:nvSpPr>
          <p:cNvPr id="563" name="Google Shape;563;p42"/>
          <p:cNvSpPr txBox="1">
            <a:spLocks noGrp="1"/>
          </p:cNvSpPr>
          <p:nvPr>
            <p:ph type="body" idx="1"/>
          </p:nvPr>
        </p:nvSpPr>
        <p:spPr>
          <a:xfrm>
            <a:off x="838200" y="1597025"/>
            <a:ext cx="10515600" cy="4066800"/>
          </a:xfrm>
          <a:prstGeom prst="rect">
            <a:avLst/>
          </a:prstGeom>
          <a:noFill/>
          <a:ln>
            <a:noFill/>
          </a:ln>
        </p:spPr>
        <p:txBody>
          <a:bodyPr spcFirstLastPara="1" wrap="square" lIns="91425" tIns="91425" rIns="91425" bIns="91425" anchor="t" anchorCtr="0">
            <a:noAutofit/>
          </a:bodyPr>
          <a:lstStyle/>
          <a:p>
            <a:pPr marL="0" marR="0" lvl="1" indent="0" algn="l" rtl="0">
              <a:lnSpc>
                <a:spcPct val="115000"/>
              </a:lnSpc>
              <a:spcBef>
                <a:spcPts val="0"/>
              </a:spcBef>
              <a:spcAft>
                <a:spcPts val="0"/>
              </a:spcAft>
              <a:buClr>
                <a:schemeClr val="dk1"/>
              </a:buClr>
              <a:buSzPts val="1100"/>
              <a:buFont typeface="Arial"/>
              <a:buNone/>
            </a:pPr>
            <a:r>
              <a:rPr lang="en-US" sz="2800">
                <a:solidFill>
                  <a:schemeClr val="dk1"/>
                </a:solidFill>
              </a:rPr>
              <a:t>Same words used in different contexts express NEG vs. POS sentiment</a:t>
            </a:r>
            <a:endParaRPr sz="2800">
              <a:solidFill>
                <a:schemeClr val="dk1"/>
              </a:solidFill>
            </a:endParaRPr>
          </a:p>
          <a:p>
            <a:pPr marL="0" marR="0" lvl="1" indent="0" algn="l" rtl="0">
              <a:lnSpc>
                <a:spcPct val="115000"/>
              </a:lnSpc>
              <a:spcBef>
                <a:spcPts val="1000"/>
              </a:spcBef>
              <a:spcAft>
                <a:spcPts val="0"/>
              </a:spcAft>
              <a:buClr>
                <a:schemeClr val="dk1"/>
              </a:buClr>
              <a:buSzPts val="1100"/>
              <a:buFont typeface="Arial"/>
              <a:buNone/>
            </a:pPr>
            <a:r>
              <a:rPr lang="en-US" i="1">
                <a:solidFill>
                  <a:schemeClr val="dk1"/>
                </a:solidFill>
              </a:rPr>
              <a:t>“</a:t>
            </a:r>
            <a:r>
              <a:rPr lang="en-US" b="0" i="1" u="none" strike="noStrike" cap="none">
                <a:solidFill>
                  <a:schemeClr val="dk1"/>
                </a:solidFill>
                <a:latin typeface="Calibri"/>
                <a:ea typeface="Calibri"/>
                <a:cs typeface="Calibri"/>
                <a:sym typeface="Calibri"/>
              </a:rPr>
              <a:t>This car's steering is </a:t>
            </a:r>
            <a:r>
              <a:rPr lang="en-US" b="1" i="1" u="none" strike="noStrike" cap="none">
                <a:solidFill>
                  <a:schemeClr val="dk1"/>
                </a:solidFill>
              </a:rPr>
              <a:t>unpredictable</a:t>
            </a:r>
            <a:r>
              <a:rPr lang="en-US" b="0" i="1" u="none" strike="noStrike" cap="none">
                <a:solidFill>
                  <a:schemeClr val="dk1"/>
                </a:solidFill>
                <a:latin typeface="Calibri"/>
                <a:ea typeface="Calibri"/>
                <a:cs typeface="Calibri"/>
                <a:sym typeface="Calibri"/>
              </a:rPr>
              <a:t>!</a:t>
            </a:r>
            <a:r>
              <a:rPr lang="en-US" i="1">
                <a:solidFill>
                  <a:schemeClr val="dk1"/>
                </a:solidFill>
              </a:rPr>
              <a:t>”</a:t>
            </a:r>
            <a:r>
              <a:rPr lang="en-US"/>
              <a:t>	NEG</a:t>
            </a:r>
            <a:endParaRPr/>
          </a:p>
          <a:p>
            <a:pPr marL="0" marR="0" lvl="1" indent="0" algn="l" rtl="0">
              <a:lnSpc>
                <a:spcPct val="115000"/>
              </a:lnSpc>
              <a:spcBef>
                <a:spcPts val="1000"/>
              </a:spcBef>
              <a:spcAft>
                <a:spcPts val="0"/>
              </a:spcAft>
              <a:buClr>
                <a:schemeClr val="dk1"/>
              </a:buClr>
              <a:buSzPts val="1100"/>
              <a:buFont typeface="Arial"/>
              <a:buNone/>
            </a:pPr>
            <a:r>
              <a:rPr lang="en-US"/>
              <a:t>“</a:t>
            </a:r>
            <a:r>
              <a:rPr lang="en-US" b="0" i="1" u="none" strike="noStrike" cap="none">
                <a:solidFill>
                  <a:schemeClr val="dk1"/>
                </a:solidFill>
                <a:latin typeface="Calibri"/>
                <a:ea typeface="Calibri"/>
                <a:cs typeface="Calibri"/>
                <a:sym typeface="Calibri"/>
              </a:rPr>
              <a:t>This film is </a:t>
            </a:r>
            <a:r>
              <a:rPr lang="en-US" b="1" i="1" u="none" strike="noStrike" cap="none">
                <a:solidFill>
                  <a:schemeClr val="dk1"/>
                </a:solidFill>
              </a:rPr>
              <a:t>unpredictable</a:t>
            </a:r>
            <a:r>
              <a:rPr lang="en-US" b="0" i="1" u="none" strike="noStrike" cap="none">
                <a:solidFill>
                  <a:schemeClr val="dk1"/>
                </a:solidFill>
                <a:latin typeface="Calibri"/>
                <a:ea typeface="Calibri"/>
                <a:cs typeface="Calibri"/>
                <a:sym typeface="Calibri"/>
              </a:rPr>
              <a:t>!</a:t>
            </a:r>
            <a:r>
              <a:rPr lang="en-US" i="1">
                <a:solidFill>
                  <a:schemeClr val="dk1"/>
                </a:solidFill>
              </a:rPr>
              <a:t>“	</a:t>
            </a:r>
            <a:r>
              <a:rPr lang="en-US">
                <a:solidFill>
                  <a:schemeClr val="dk1"/>
                </a:solidFill>
              </a:rPr>
              <a:t>			POS</a:t>
            </a:r>
            <a:endParaRPr b="0" u="none" strike="noStrike" cap="none">
              <a:solidFill>
                <a:schemeClr val="dk1"/>
              </a:solidFill>
              <a:latin typeface="Calibri"/>
              <a:ea typeface="Calibri"/>
              <a:cs typeface="Calibri"/>
              <a:sym typeface="Calibri"/>
            </a:endParaRPr>
          </a:p>
          <a:p>
            <a:pPr marL="342900" marR="0" lvl="0" indent="-215900" algn="l" rtl="0">
              <a:lnSpc>
                <a:spcPct val="90000"/>
              </a:lnSpc>
              <a:spcBef>
                <a:spcPts val="1000"/>
              </a:spcBef>
              <a:spcAft>
                <a:spcPts val="0"/>
              </a:spcAft>
              <a:buClr>
                <a:srgbClr val="3F3F3F"/>
              </a:buClr>
              <a:buSzPts val="2800"/>
              <a:buFont typeface="Arial"/>
              <a:buNone/>
            </a:pPr>
            <a:endParaRPr sz="2800" b="0"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24391545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4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Challenges - Irony &amp; Sarcasm</a:t>
            </a:r>
            <a:endParaRPr sz="4400" b="0" i="0" u="none" strike="noStrike" cap="none">
              <a:solidFill>
                <a:srgbClr val="75114A"/>
              </a:solidFill>
              <a:latin typeface="Calibri"/>
              <a:ea typeface="Calibri"/>
              <a:cs typeface="Calibri"/>
              <a:sym typeface="Calibri"/>
            </a:endParaRPr>
          </a:p>
        </p:txBody>
      </p:sp>
      <p:sp>
        <p:nvSpPr>
          <p:cNvPr id="570" name="Google Shape;570;p43"/>
          <p:cNvSpPr txBox="1">
            <a:spLocks noGrp="1"/>
          </p:cNvSpPr>
          <p:nvPr>
            <p:ph type="body" idx="1"/>
          </p:nvPr>
        </p:nvSpPr>
        <p:spPr>
          <a:xfrm>
            <a:off x="838200" y="1597025"/>
            <a:ext cx="10515600" cy="4066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a:solidFill>
                  <a:schemeClr val="dk1"/>
                </a:solidFill>
              </a:rPr>
              <a:t>Positive words used but NEG sentiment implied</a:t>
            </a:r>
            <a:endParaRPr b="0" i="0" u="none" strike="noStrike" cap="none">
              <a:solidFill>
                <a:schemeClr val="dk1"/>
              </a:solidFill>
              <a:latin typeface="Calibri"/>
              <a:ea typeface="Calibri"/>
              <a:cs typeface="Calibri"/>
              <a:sym typeface="Calibri"/>
            </a:endParaRPr>
          </a:p>
          <a:p>
            <a:pPr marL="0" marR="0" lvl="1" indent="0" algn="l" rtl="0">
              <a:lnSpc>
                <a:spcPct val="115000"/>
              </a:lnSpc>
              <a:spcBef>
                <a:spcPts val="1000"/>
              </a:spcBef>
              <a:spcAft>
                <a:spcPts val="0"/>
              </a:spcAft>
              <a:buClr>
                <a:schemeClr val="dk1"/>
              </a:buClr>
              <a:buSzPts val="1100"/>
              <a:buFont typeface="Arial"/>
              <a:buNone/>
            </a:pPr>
            <a:r>
              <a:rPr lang="en-US" i="1">
                <a:solidFill>
                  <a:schemeClr val="dk1"/>
                </a:solidFill>
              </a:rPr>
              <a:t>“</a:t>
            </a:r>
            <a:r>
              <a:rPr lang="en-US" b="1" i="1" u="none" strike="noStrike" cap="none">
                <a:solidFill>
                  <a:schemeClr val="dk1"/>
                </a:solidFill>
              </a:rPr>
              <a:t>Great job</a:t>
            </a:r>
            <a:r>
              <a:rPr lang="en-US" b="0" i="1" u="none" strike="noStrike" cap="none">
                <a:solidFill>
                  <a:schemeClr val="dk1"/>
                </a:solidFill>
                <a:latin typeface="Calibri"/>
                <a:ea typeface="Calibri"/>
                <a:cs typeface="Calibri"/>
                <a:sym typeface="Calibri"/>
              </a:rPr>
              <a:t> Rogers! Raise rates but not service.</a:t>
            </a:r>
            <a:r>
              <a:rPr lang="en-US" i="1">
                <a:solidFill>
                  <a:schemeClr val="dk1"/>
                </a:solidFill>
              </a:rPr>
              <a:t>”</a:t>
            </a:r>
            <a:endParaRPr i="1">
              <a:solidFill>
                <a:schemeClr val="dk1"/>
              </a:solidFill>
            </a:endParaRPr>
          </a:p>
          <a:p>
            <a:pPr marL="0" marR="0" lvl="1" indent="0" algn="l" rtl="0">
              <a:lnSpc>
                <a:spcPct val="115000"/>
              </a:lnSpc>
              <a:spcBef>
                <a:spcPts val="1000"/>
              </a:spcBef>
              <a:spcAft>
                <a:spcPts val="1000"/>
              </a:spcAft>
              <a:buClr>
                <a:schemeClr val="dk1"/>
              </a:buClr>
              <a:buSzPts val="1100"/>
              <a:buFont typeface="Arial"/>
              <a:buNone/>
            </a:pPr>
            <a:r>
              <a:rPr lang="en-US" i="1">
                <a:solidFill>
                  <a:schemeClr val="dk1"/>
                </a:solidFill>
              </a:rPr>
              <a:t>“</a:t>
            </a:r>
            <a:r>
              <a:rPr lang="en-US" b="1" i="1">
                <a:solidFill>
                  <a:schemeClr val="dk1"/>
                </a:solidFill>
              </a:rPr>
              <a:t>Yeah, sure</a:t>
            </a:r>
            <a:r>
              <a:rPr lang="en-US" i="1">
                <a:solidFill>
                  <a:schemeClr val="dk1"/>
                </a:solidFill>
              </a:rPr>
              <a:t>!” </a:t>
            </a:r>
            <a:endParaRPr i="1">
              <a:solidFill>
                <a:schemeClr val="dk1"/>
              </a:solidFill>
            </a:endParaRPr>
          </a:p>
        </p:txBody>
      </p:sp>
    </p:spTree>
    <p:extLst>
      <p:ext uri="{BB962C8B-B14F-4D97-AF65-F5344CB8AC3E}">
        <p14:creationId xmlns:p14="http://schemas.microsoft.com/office/powerpoint/2010/main" val="19357158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44"/>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Challenges - </a:t>
            </a:r>
            <a:r>
              <a:rPr lang="en-US"/>
              <a:t>Negation</a:t>
            </a:r>
            <a:endParaRPr sz="4400" b="0" i="0" u="none" strike="noStrike" cap="none">
              <a:solidFill>
                <a:srgbClr val="75114A"/>
              </a:solidFill>
              <a:latin typeface="Calibri"/>
              <a:ea typeface="Calibri"/>
              <a:cs typeface="Calibri"/>
              <a:sym typeface="Calibri"/>
            </a:endParaRPr>
          </a:p>
        </p:txBody>
      </p:sp>
      <p:sp>
        <p:nvSpPr>
          <p:cNvPr id="577" name="Google Shape;577;p44"/>
          <p:cNvSpPr txBox="1">
            <a:spLocks noGrp="1"/>
          </p:cNvSpPr>
          <p:nvPr>
            <p:ph type="body" idx="1"/>
          </p:nvPr>
        </p:nvSpPr>
        <p:spPr>
          <a:xfrm>
            <a:off x="838200" y="1479475"/>
            <a:ext cx="10515600" cy="4346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a:solidFill>
                  <a:schemeClr val="dk1"/>
                </a:solidFill>
              </a:rPr>
              <a:t>Positive words used but NEG sentiment implied</a:t>
            </a:r>
            <a:endParaRPr b="0" i="0" u="none" strike="noStrike" cap="none">
              <a:solidFill>
                <a:schemeClr val="dk1"/>
              </a:solidFill>
              <a:latin typeface="Calibri"/>
              <a:ea typeface="Calibri"/>
              <a:cs typeface="Calibri"/>
              <a:sym typeface="Calibri"/>
            </a:endParaRPr>
          </a:p>
          <a:p>
            <a:pPr marL="800100" lvl="1" indent="-215900" algn="l" rtl="0">
              <a:lnSpc>
                <a:spcPct val="115000"/>
              </a:lnSpc>
              <a:spcBef>
                <a:spcPts val="1000"/>
              </a:spcBef>
              <a:spcAft>
                <a:spcPts val="0"/>
              </a:spcAft>
              <a:buClr>
                <a:schemeClr val="dk1"/>
              </a:buClr>
              <a:buSzPts val="1100"/>
              <a:buFont typeface="Arial"/>
              <a:buNone/>
            </a:pPr>
            <a:r>
              <a:rPr lang="en-US" i="1">
                <a:solidFill>
                  <a:schemeClr val="dk1"/>
                </a:solidFill>
              </a:rPr>
              <a:t>"I </a:t>
            </a:r>
            <a:r>
              <a:rPr lang="en-US" b="1" i="1">
                <a:solidFill>
                  <a:schemeClr val="dk1"/>
                </a:solidFill>
              </a:rPr>
              <a:t>don't like</a:t>
            </a:r>
            <a:r>
              <a:rPr lang="en-US" i="1">
                <a:solidFill>
                  <a:schemeClr val="dk1"/>
                </a:solidFill>
              </a:rPr>
              <a:t> this new Nokia model"</a:t>
            </a:r>
            <a:endParaRPr i="1">
              <a:solidFill>
                <a:schemeClr val="dk1"/>
              </a:solidFill>
            </a:endParaRPr>
          </a:p>
          <a:p>
            <a:pPr marL="0" lvl="0" indent="0" algn="l" rtl="0">
              <a:lnSpc>
                <a:spcPct val="115000"/>
              </a:lnSpc>
              <a:spcBef>
                <a:spcPts val="1000"/>
              </a:spcBef>
              <a:spcAft>
                <a:spcPts val="0"/>
              </a:spcAft>
              <a:buClr>
                <a:schemeClr val="dk1"/>
              </a:buClr>
              <a:buSzPts val="1100"/>
              <a:buFont typeface="Arial"/>
              <a:buNone/>
            </a:pPr>
            <a:r>
              <a:rPr lang="en-US">
                <a:solidFill>
                  <a:schemeClr val="dk1"/>
                </a:solidFill>
              </a:rPr>
              <a:t>Negation has diverse forms, so can be hard to detect:</a:t>
            </a:r>
            <a:endParaRPr>
              <a:solidFill>
                <a:schemeClr val="dk1"/>
              </a:solidFill>
            </a:endParaRPr>
          </a:p>
          <a:p>
            <a:pPr marL="800100" lvl="1" indent="-215900" algn="l" rtl="0">
              <a:lnSpc>
                <a:spcPct val="115000"/>
              </a:lnSpc>
              <a:spcBef>
                <a:spcPts val="1000"/>
              </a:spcBef>
              <a:spcAft>
                <a:spcPts val="0"/>
              </a:spcAft>
              <a:buClr>
                <a:schemeClr val="dk1"/>
              </a:buClr>
              <a:buSzPts val="1100"/>
              <a:buFont typeface="Arial"/>
              <a:buNone/>
            </a:pPr>
            <a:r>
              <a:rPr lang="en-US" i="1">
                <a:solidFill>
                  <a:schemeClr val="dk1"/>
                </a:solidFill>
              </a:rPr>
              <a:t>I </a:t>
            </a:r>
            <a:r>
              <a:rPr lang="en-US" b="1" i="1">
                <a:solidFill>
                  <a:schemeClr val="dk1"/>
                </a:solidFill>
              </a:rPr>
              <a:t>didn't </a:t>
            </a:r>
            <a:r>
              <a:rPr lang="en-US" i="1">
                <a:solidFill>
                  <a:schemeClr val="dk1"/>
                </a:solidFill>
              </a:rPr>
              <a:t>enjoy it.  </a:t>
            </a:r>
            <a:endParaRPr i="1">
              <a:solidFill>
                <a:schemeClr val="dk1"/>
              </a:solidFill>
            </a:endParaRPr>
          </a:p>
          <a:p>
            <a:pPr marL="800100" lvl="1" indent="-215900" algn="l" rtl="0">
              <a:lnSpc>
                <a:spcPct val="115000"/>
              </a:lnSpc>
              <a:spcBef>
                <a:spcPts val="0"/>
              </a:spcBef>
              <a:spcAft>
                <a:spcPts val="0"/>
              </a:spcAft>
              <a:buClr>
                <a:schemeClr val="dk1"/>
              </a:buClr>
              <a:buSzPts val="1100"/>
              <a:buFont typeface="Arial"/>
              <a:buNone/>
            </a:pPr>
            <a:r>
              <a:rPr lang="en-US" i="1">
                <a:solidFill>
                  <a:schemeClr val="dk1"/>
                </a:solidFill>
              </a:rPr>
              <a:t>I </a:t>
            </a:r>
            <a:r>
              <a:rPr lang="en-US" b="1" i="1">
                <a:solidFill>
                  <a:schemeClr val="dk1"/>
                </a:solidFill>
              </a:rPr>
              <a:t>never </a:t>
            </a:r>
            <a:r>
              <a:rPr lang="en-US" i="1">
                <a:solidFill>
                  <a:schemeClr val="dk1"/>
                </a:solidFill>
              </a:rPr>
              <a:t>enjoy it.  </a:t>
            </a:r>
            <a:endParaRPr i="1">
              <a:solidFill>
                <a:schemeClr val="dk1"/>
              </a:solidFill>
            </a:endParaRPr>
          </a:p>
          <a:p>
            <a:pPr marL="800100" lvl="1" indent="-215900" algn="l" rtl="0">
              <a:lnSpc>
                <a:spcPct val="115000"/>
              </a:lnSpc>
              <a:spcBef>
                <a:spcPts val="0"/>
              </a:spcBef>
              <a:spcAft>
                <a:spcPts val="0"/>
              </a:spcAft>
              <a:buClr>
                <a:schemeClr val="dk1"/>
              </a:buClr>
              <a:buSzPts val="1100"/>
              <a:buFont typeface="Arial"/>
              <a:buNone/>
            </a:pPr>
            <a:r>
              <a:rPr lang="en-US" b="1" i="1">
                <a:solidFill>
                  <a:schemeClr val="dk1"/>
                </a:solidFill>
              </a:rPr>
              <a:t>No one</a:t>
            </a:r>
            <a:r>
              <a:rPr lang="en-US" i="1">
                <a:solidFill>
                  <a:schemeClr val="dk1"/>
                </a:solidFill>
              </a:rPr>
              <a:t> enjoys it.  </a:t>
            </a:r>
            <a:endParaRPr i="1">
              <a:solidFill>
                <a:schemeClr val="dk1"/>
              </a:solidFill>
            </a:endParaRPr>
          </a:p>
          <a:p>
            <a:pPr marL="800100" lvl="1" indent="-215900" algn="l" rtl="0">
              <a:lnSpc>
                <a:spcPct val="115000"/>
              </a:lnSpc>
              <a:spcBef>
                <a:spcPts val="0"/>
              </a:spcBef>
              <a:spcAft>
                <a:spcPts val="0"/>
              </a:spcAft>
              <a:buClr>
                <a:schemeClr val="dk1"/>
              </a:buClr>
              <a:buSzPts val="1100"/>
              <a:buFont typeface="Arial"/>
              <a:buNone/>
            </a:pPr>
            <a:r>
              <a:rPr lang="en-US" i="1">
                <a:solidFill>
                  <a:schemeClr val="dk1"/>
                </a:solidFill>
              </a:rPr>
              <a:t>I </a:t>
            </a:r>
            <a:r>
              <a:rPr lang="en-US" b="1" i="1">
                <a:solidFill>
                  <a:schemeClr val="dk1"/>
                </a:solidFill>
              </a:rPr>
              <a:t>have yet to</a:t>
            </a:r>
            <a:r>
              <a:rPr lang="en-US" i="1">
                <a:solidFill>
                  <a:schemeClr val="dk1"/>
                </a:solidFill>
              </a:rPr>
              <a:t> enjoy it. </a:t>
            </a:r>
            <a:endParaRPr i="1">
              <a:solidFill>
                <a:schemeClr val="dk1"/>
              </a:solidFill>
            </a:endParaRPr>
          </a:p>
          <a:p>
            <a:pPr marL="800100" lvl="1" indent="-215900" algn="l" rtl="0">
              <a:lnSpc>
                <a:spcPct val="115000"/>
              </a:lnSpc>
              <a:spcBef>
                <a:spcPts val="0"/>
              </a:spcBef>
              <a:spcAft>
                <a:spcPts val="0"/>
              </a:spcAft>
              <a:buClr>
                <a:schemeClr val="dk1"/>
              </a:buClr>
              <a:buSzPts val="1100"/>
              <a:buFont typeface="Arial"/>
              <a:buNone/>
            </a:pPr>
            <a:endParaRPr i="1">
              <a:solidFill>
                <a:schemeClr val="dk1"/>
              </a:solidFill>
            </a:endParaRPr>
          </a:p>
        </p:txBody>
      </p:sp>
    </p:spTree>
    <p:extLst>
      <p:ext uri="{BB962C8B-B14F-4D97-AF65-F5344CB8AC3E}">
        <p14:creationId xmlns:p14="http://schemas.microsoft.com/office/powerpoint/2010/main" val="10001201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4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Challenges - </a:t>
            </a:r>
            <a:r>
              <a:rPr lang="en-US"/>
              <a:t>Informal Language</a:t>
            </a:r>
            <a:endParaRPr sz="4400" b="0" i="0" u="none" strike="noStrike" cap="none">
              <a:solidFill>
                <a:srgbClr val="75114A"/>
              </a:solidFill>
              <a:latin typeface="Calibri"/>
              <a:ea typeface="Calibri"/>
              <a:cs typeface="Calibri"/>
              <a:sym typeface="Calibri"/>
            </a:endParaRPr>
          </a:p>
        </p:txBody>
      </p:sp>
      <p:sp>
        <p:nvSpPr>
          <p:cNvPr id="584" name="Google Shape;584;p45"/>
          <p:cNvSpPr txBox="1">
            <a:spLocks noGrp="1"/>
          </p:cNvSpPr>
          <p:nvPr>
            <p:ph type="body" idx="1"/>
          </p:nvPr>
        </p:nvSpPr>
        <p:spPr>
          <a:xfrm>
            <a:off x="838200" y="1444625"/>
            <a:ext cx="10515600" cy="805500"/>
          </a:xfrm>
          <a:prstGeom prst="rect">
            <a:avLst/>
          </a:prstGeom>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2400"/>
              <a:t>Social media content uses non-standard, informal language such as hashtags</a:t>
            </a:r>
            <a:endParaRPr sz="2400"/>
          </a:p>
        </p:txBody>
      </p:sp>
      <p:sp>
        <p:nvSpPr>
          <p:cNvPr id="585" name="Google Shape;585;p45"/>
          <p:cNvSpPr txBox="1"/>
          <p:nvPr/>
        </p:nvSpPr>
        <p:spPr>
          <a:xfrm>
            <a:off x="4566875" y="5994975"/>
            <a:ext cx="7625400" cy="58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a:solidFill>
                  <a:schemeClr val="dk1"/>
                </a:solidFill>
              </a:rPr>
              <a:t>Example from: He, W., Xu, G., Kim, Y., Dwivedi, R., Zhang, J., &amp; Jeong, S. R. (2016). Competitive intelligence in social media Twitter: iPhone 6 vs. Galaxy S5. </a:t>
            </a:r>
            <a:r>
              <a:rPr lang="en-US" sz="1100" i="1">
                <a:solidFill>
                  <a:schemeClr val="dk1"/>
                </a:solidFill>
              </a:rPr>
              <a:t>Online Information Review</a:t>
            </a:r>
            <a:r>
              <a:rPr lang="en-US" sz="1100">
                <a:solidFill>
                  <a:schemeClr val="dk1"/>
                </a:solidFill>
              </a:rPr>
              <a:t>.</a:t>
            </a:r>
            <a:endParaRPr sz="1100">
              <a:solidFill>
                <a:schemeClr val="dk1"/>
              </a:solidFill>
            </a:endParaRPr>
          </a:p>
        </p:txBody>
      </p:sp>
      <p:pic>
        <p:nvPicPr>
          <p:cNvPr id="586" name="Google Shape;586;p45"/>
          <p:cNvPicPr preferRelativeResize="0"/>
          <p:nvPr/>
        </p:nvPicPr>
        <p:blipFill rotWithShape="1">
          <a:blip r:embed="rId3">
            <a:alphaModFix/>
          </a:blip>
          <a:srcRect l="9018" t="33514" r="8014" b="25644"/>
          <a:stretch/>
        </p:blipFill>
        <p:spPr>
          <a:xfrm>
            <a:off x="2283300" y="2373174"/>
            <a:ext cx="7625400" cy="2111662"/>
          </a:xfrm>
          <a:prstGeom prst="rect">
            <a:avLst/>
          </a:prstGeom>
          <a:noFill/>
          <a:ln>
            <a:noFill/>
          </a:ln>
        </p:spPr>
      </p:pic>
    </p:spTree>
    <p:extLst>
      <p:ext uri="{BB962C8B-B14F-4D97-AF65-F5344CB8AC3E}">
        <p14:creationId xmlns:p14="http://schemas.microsoft.com/office/powerpoint/2010/main" val="15844511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46"/>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Challenges - Indirect </a:t>
            </a:r>
            <a:r>
              <a:rPr lang="en-US"/>
              <a:t>Sentiment</a:t>
            </a:r>
            <a:endParaRPr sz="4400" b="0" i="0" u="none" strike="noStrike" cap="none">
              <a:solidFill>
                <a:srgbClr val="75114A"/>
              </a:solidFill>
              <a:latin typeface="Calibri"/>
              <a:ea typeface="Calibri"/>
              <a:cs typeface="Calibri"/>
              <a:sym typeface="Calibri"/>
            </a:endParaRPr>
          </a:p>
        </p:txBody>
      </p:sp>
      <p:sp>
        <p:nvSpPr>
          <p:cNvPr id="593" name="Google Shape;593;p46"/>
          <p:cNvSpPr txBox="1">
            <a:spLocks noGrp="1"/>
          </p:cNvSpPr>
          <p:nvPr>
            <p:ph type="body" idx="1"/>
          </p:nvPr>
        </p:nvSpPr>
        <p:spPr>
          <a:xfrm>
            <a:off x="838200" y="1597025"/>
            <a:ext cx="10515600" cy="4066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b="0" i="0" u="none" strike="noStrike" cap="none">
                <a:solidFill>
                  <a:schemeClr val="dk1"/>
                </a:solidFill>
                <a:latin typeface="Calibri"/>
                <a:ea typeface="Calibri"/>
                <a:cs typeface="Calibri"/>
                <a:sym typeface="Calibri"/>
              </a:rPr>
              <a:t>Sentiment expressed may not be </a:t>
            </a:r>
            <a:r>
              <a:rPr lang="en-US">
                <a:solidFill>
                  <a:schemeClr val="dk1"/>
                </a:solidFill>
              </a:rPr>
              <a:t>that </a:t>
            </a:r>
            <a:r>
              <a:rPr lang="en-US" b="0" i="0" u="none" strike="noStrike" cap="none">
                <a:solidFill>
                  <a:schemeClr val="dk1"/>
                </a:solidFill>
                <a:latin typeface="Calibri"/>
                <a:ea typeface="Calibri"/>
                <a:cs typeface="Calibri"/>
                <a:sym typeface="Calibri"/>
              </a:rPr>
              <a:t>of the author</a:t>
            </a:r>
            <a:endParaRPr b="0" i="0" u="none" strike="noStrike" cap="none">
              <a:solidFill>
                <a:schemeClr val="dk1"/>
              </a:solidFill>
              <a:latin typeface="Calibri"/>
              <a:ea typeface="Calibri"/>
              <a:cs typeface="Calibri"/>
              <a:sym typeface="Calibri"/>
            </a:endParaRPr>
          </a:p>
          <a:p>
            <a:pPr marL="0" marR="0" lvl="1" indent="0" algn="l" rtl="0">
              <a:lnSpc>
                <a:spcPct val="115000"/>
              </a:lnSpc>
              <a:spcBef>
                <a:spcPts val="1000"/>
              </a:spcBef>
              <a:spcAft>
                <a:spcPts val="0"/>
              </a:spcAft>
              <a:buClr>
                <a:schemeClr val="dk1"/>
              </a:buClr>
              <a:buSzPts val="1100"/>
              <a:buFont typeface="Arial"/>
              <a:buNone/>
            </a:pPr>
            <a:r>
              <a:rPr lang="en-US" i="1">
                <a:solidFill>
                  <a:schemeClr val="dk1"/>
                </a:solidFill>
              </a:rPr>
              <a:t>“</a:t>
            </a:r>
            <a:r>
              <a:rPr lang="en-US" b="0" i="1" u="none" strike="noStrike" cap="none">
                <a:solidFill>
                  <a:schemeClr val="dk1"/>
                </a:solidFill>
                <a:latin typeface="Calibri"/>
                <a:ea typeface="Calibri"/>
                <a:cs typeface="Calibri"/>
                <a:sym typeface="Calibri"/>
              </a:rPr>
              <a:t>Although this product is </a:t>
            </a:r>
            <a:r>
              <a:rPr lang="en-US" b="1" i="1" u="none" strike="noStrike" cap="none">
                <a:solidFill>
                  <a:schemeClr val="dk1"/>
                </a:solidFill>
              </a:rPr>
              <a:t>disliked by many</a:t>
            </a:r>
            <a:r>
              <a:rPr lang="en-US" b="0" i="1" u="none" strike="noStrike" cap="none">
                <a:solidFill>
                  <a:schemeClr val="dk1"/>
                </a:solidFill>
                <a:latin typeface="Calibri"/>
                <a:ea typeface="Calibri"/>
                <a:cs typeface="Calibri"/>
                <a:sym typeface="Calibri"/>
              </a:rPr>
              <a:t>, </a:t>
            </a:r>
            <a:r>
              <a:rPr lang="en-US" i="1">
                <a:solidFill>
                  <a:schemeClr val="dk1"/>
                </a:solidFill>
              </a:rPr>
              <a:t>…”</a:t>
            </a:r>
            <a:endParaRPr b="0" i="0" u="none" strike="noStrike" cap="none">
              <a:solidFill>
                <a:schemeClr val="dk1"/>
              </a:solidFill>
              <a:latin typeface="Calibri"/>
              <a:ea typeface="Calibri"/>
              <a:cs typeface="Calibri"/>
              <a:sym typeface="Calibri"/>
            </a:endParaRPr>
          </a:p>
          <a:p>
            <a:pPr marL="0" marR="0" lvl="0" indent="0" algn="l" rtl="0">
              <a:lnSpc>
                <a:spcPct val="115000"/>
              </a:lnSpc>
              <a:spcBef>
                <a:spcPts val="1000"/>
              </a:spcBef>
              <a:spcAft>
                <a:spcPts val="1000"/>
              </a:spcAft>
              <a:buClr>
                <a:schemeClr val="dk1"/>
              </a:buClr>
              <a:buSzPts val="1100"/>
              <a:buFont typeface="Arial"/>
              <a:buNone/>
            </a:pPr>
            <a:endParaRPr sz="2800" b="0"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1831881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4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Classification </a:t>
            </a:r>
            <a:r>
              <a:rPr lang="en-US"/>
              <a:t>with a Sentiment Lexicon</a:t>
            </a:r>
            <a:endParaRPr sz="4400" b="0" i="0" u="none" strike="noStrike" cap="none">
              <a:solidFill>
                <a:srgbClr val="75114A"/>
              </a:solidFill>
              <a:latin typeface="Calibri"/>
              <a:ea typeface="Calibri"/>
              <a:cs typeface="Calibri"/>
              <a:sym typeface="Calibri"/>
            </a:endParaRPr>
          </a:p>
        </p:txBody>
      </p:sp>
      <p:sp>
        <p:nvSpPr>
          <p:cNvPr id="600" name="Google Shape;600;p47"/>
          <p:cNvSpPr txBox="1">
            <a:spLocks noGrp="1"/>
          </p:cNvSpPr>
          <p:nvPr>
            <p:ph type="body" idx="1"/>
          </p:nvPr>
        </p:nvSpPr>
        <p:spPr>
          <a:xfrm>
            <a:off x="838200" y="1589175"/>
            <a:ext cx="10727100" cy="4212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3F3F3F"/>
              </a:buClr>
              <a:buSzPts val="2800"/>
              <a:buFont typeface="Arial"/>
              <a:buNone/>
            </a:pPr>
            <a:r>
              <a:rPr lang="en-US">
                <a:solidFill>
                  <a:srgbClr val="000000"/>
                </a:solidFill>
              </a:rPr>
              <a:t>Sentiment lexicon provides </a:t>
            </a:r>
            <a:r>
              <a:rPr lang="en-US" b="0" i="0" u="none" strike="noStrike" cap="none">
                <a:solidFill>
                  <a:srgbClr val="000000"/>
                </a:solidFill>
                <a:latin typeface="Calibri"/>
                <a:ea typeface="Calibri"/>
                <a:cs typeface="Calibri"/>
                <a:sym typeface="Calibri"/>
              </a:rPr>
              <a:t>a </a:t>
            </a:r>
            <a:r>
              <a:rPr lang="en-US" b="1" i="0" u="none" strike="noStrike" cap="none">
                <a:solidFill>
                  <a:srgbClr val="000000"/>
                </a:solidFill>
              </a:rPr>
              <a:t>list of positive and negative words </a:t>
            </a:r>
            <a:endParaRPr b="1" i="0" u="none" strike="noStrike" cap="none">
              <a:solidFill>
                <a:srgbClr val="000000"/>
              </a:solidFill>
            </a:endParaRPr>
          </a:p>
          <a:p>
            <a:pPr marL="0" marR="0" lvl="0" indent="0" algn="l" rtl="0">
              <a:lnSpc>
                <a:spcPct val="115000"/>
              </a:lnSpc>
              <a:spcBef>
                <a:spcPts val="1000"/>
              </a:spcBef>
              <a:spcAft>
                <a:spcPts val="0"/>
              </a:spcAft>
              <a:buClr>
                <a:srgbClr val="3F3F3F"/>
              </a:buClr>
              <a:buSzPts val="2800"/>
              <a:buFont typeface="Arial"/>
              <a:buNone/>
            </a:pPr>
            <a:r>
              <a:rPr lang="en-US" b="1">
                <a:solidFill>
                  <a:srgbClr val="000000"/>
                </a:solidFill>
              </a:rPr>
              <a:t>C</a:t>
            </a:r>
            <a:r>
              <a:rPr lang="en-US" b="1" i="0" u="none" strike="noStrike" cap="none">
                <a:solidFill>
                  <a:srgbClr val="000000"/>
                </a:solidFill>
              </a:rPr>
              <a:t>alculate percentage of positive</a:t>
            </a:r>
            <a:r>
              <a:rPr lang="en-US" b="1">
                <a:solidFill>
                  <a:srgbClr val="000000"/>
                </a:solidFill>
              </a:rPr>
              <a:t>/</a:t>
            </a:r>
            <a:r>
              <a:rPr lang="en-US" b="1" i="0" u="none" strike="noStrike" cap="none">
                <a:solidFill>
                  <a:srgbClr val="000000"/>
                </a:solidFill>
              </a:rPr>
              <a:t>negative words</a:t>
            </a:r>
            <a:r>
              <a:rPr lang="en-US">
                <a:solidFill>
                  <a:srgbClr val="000000"/>
                </a:solidFill>
              </a:rPr>
              <a:t> in text to be classified</a:t>
            </a:r>
            <a:endParaRPr>
              <a:solidFill>
                <a:srgbClr val="000000"/>
              </a:solidFill>
            </a:endParaRPr>
          </a:p>
          <a:p>
            <a:pPr marL="0" marR="0" lvl="0" indent="0" algn="l" rtl="0">
              <a:lnSpc>
                <a:spcPct val="115000"/>
              </a:lnSpc>
              <a:spcBef>
                <a:spcPts val="1000"/>
              </a:spcBef>
              <a:spcAft>
                <a:spcPts val="0"/>
              </a:spcAft>
              <a:buClr>
                <a:srgbClr val="3F3F3F"/>
              </a:buClr>
              <a:buSzPts val="2800"/>
              <a:buFont typeface="Arial"/>
              <a:buNone/>
            </a:pPr>
            <a:r>
              <a:rPr lang="en-US">
                <a:solidFill>
                  <a:srgbClr val="000000"/>
                </a:solidFill>
              </a:rPr>
              <a:t>Highest percentage determines sentiment, for example:</a:t>
            </a:r>
            <a:endParaRPr>
              <a:solidFill>
                <a:srgbClr val="000000"/>
              </a:solidFill>
            </a:endParaRPr>
          </a:p>
          <a:p>
            <a:pPr marL="457200" lvl="0" indent="0" algn="l" rtl="0">
              <a:lnSpc>
                <a:spcPct val="115000"/>
              </a:lnSpc>
              <a:spcBef>
                <a:spcPts val="1000"/>
              </a:spcBef>
              <a:spcAft>
                <a:spcPts val="0"/>
              </a:spcAft>
              <a:buClr>
                <a:srgbClr val="3F3F3F"/>
              </a:buClr>
              <a:buSzPts val="2800"/>
              <a:buFont typeface="Arial"/>
              <a:buNone/>
            </a:pPr>
            <a:r>
              <a:rPr lang="en-US" sz="2400">
                <a:solidFill>
                  <a:schemeClr val="dk1"/>
                </a:solidFill>
              </a:rPr>
              <a:t>Sentiment Lexicon: </a:t>
            </a:r>
            <a:r>
              <a:rPr lang="en-US" sz="2400" i="1">
                <a:solidFill>
                  <a:schemeClr val="dk1"/>
                </a:solidFill>
              </a:rPr>
              <a:t>POS [great, easy-to-use, ...] NEG [bad, ...] </a:t>
            </a:r>
            <a:endParaRPr sz="2400" i="1">
              <a:solidFill>
                <a:schemeClr val="dk1"/>
              </a:solidFill>
            </a:endParaRPr>
          </a:p>
          <a:p>
            <a:pPr marL="457200" lvl="0" indent="0" algn="l" rtl="0">
              <a:lnSpc>
                <a:spcPct val="115000"/>
              </a:lnSpc>
              <a:spcBef>
                <a:spcPts val="1000"/>
              </a:spcBef>
              <a:spcAft>
                <a:spcPts val="0"/>
              </a:spcAft>
              <a:buClr>
                <a:srgbClr val="3F3F3F"/>
              </a:buClr>
              <a:buSzPts val="2800"/>
              <a:buFont typeface="Arial"/>
              <a:buNone/>
            </a:pPr>
            <a:r>
              <a:rPr lang="en-US" sz="2400" i="1">
                <a:solidFill>
                  <a:srgbClr val="000000"/>
                </a:solidFill>
              </a:rPr>
              <a:t>“The camera’s focus was </a:t>
            </a:r>
            <a:r>
              <a:rPr lang="en-US" sz="2400" b="1" i="1">
                <a:solidFill>
                  <a:srgbClr val="000000"/>
                </a:solidFill>
              </a:rPr>
              <a:t>bad</a:t>
            </a:r>
            <a:r>
              <a:rPr lang="en-US" sz="2400" i="1">
                <a:solidFill>
                  <a:srgbClr val="000000"/>
                </a:solidFill>
              </a:rPr>
              <a:t>, but has a </a:t>
            </a:r>
            <a:r>
              <a:rPr lang="en-US" sz="2400" b="1" i="1">
                <a:solidFill>
                  <a:srgbClr val="000000"/>
                </a:solidFill>
              </a:rPr>
              <a:t>great </a:t>
            </a:r>
            <a:r>
              <a:rPr lang="en-US" sz="2400" i="1">
                <a:solidFill>
                  <a:srgbClr val="000000"/>
                </a:solidFill>
              </a:rPr>
              <a:t>size and is </a:t>
            </a:r>
            <a:r>
              <a:rPr lang="en-US" sz="2400" b="1" i="1">
                <a:solidFill>
                  <a:srgbClr val="000000"/>
                </a:solidFill>
              </a:rPr>
              <a:t>easy-to-use</a:t>
            </a:r>
            <a:r>
              <a:rPr lang="en-US" sz="2400" i="1">
                <a:solidFill>
                  <a:srgbClr val="000000"/>
                </a:solidFill>
              </a:rPr>
              <a:t>.” </a:t>
            </a:r>
            <a:endParaRPr sz="2400" i="1">
              <a:solidFill>
                <a:srgbClr val="000000"/>
              </a:solidFill>
            </a:endParaRPr>
          </a:p>
          <a:p>
            <a:pPr marL="457200" lvl="0" indent="0" algn="l" rtl="0">
              <a:lnSpc>
                <a:spcPct val="115000"/>
              </a:lnSpc>
              <a:spcBef>
                <a:spcPts val="1000"/>
              </a:spcBef>
              <a:spcAft>
                <a:spcPts val="0"/>
              </a:spcAft>
              <a:buClr>
                <a:srgbClr val="3F3F3F"/>
              </a:buClr>
              <a:buSzPts val="2800"/>
              <a:buFont typeface="Arial"/>
              <a:buNone/>
            </a:pPr>
            <a:r>
              <a:rPr lang="en-US" sz="2400">
                <a:solidFill>
                  <a:srgbClr val="000000"/>
                </a:solidFill>
              </a:rPr>
              <a:t>POS: 2/13 = </a:t>
            </a:r>
            <a:r>
              <a:rPr lang="en-US" sz="2400">
                <a:solidFill>
                  <a:schemeClr val="dk1"/>
                </a:solidFill>
              </a:rPr>
              <a:t>0.153</a:t>
            </a:r>
            <a:r>
              <a:rPr lang="en-US" sz="2400">
                <a:solidFill>
                  <a:srgbClr val="000000"/>
                </a:solidFill>
              </a:rPr>
              <a:t> ; NEG: 1/13 = </a:t>
            </a:r>
            <a:r>
              <a:rPr lang="en-US" sz="2400">
                <a:solidFill>
                  <a:schemeClr val="dk1"/>
                </a:solidFill>
              </a:rPr>
              <a:t>0.077</a:t>
            </a:r>
            <a:endParaRPr sz="2400">
              <a:solidFill>
                <a:srgbClr val="000000"/>
              </a:solidFill>
            </a:endParaRPr>
          </a:p>
          <a:p>
            <a:pPr marL="457200" lvl="0" indent="0" algn="l" rtl="0">
              <a:lnSpc>
                <a:spcPct val="115000"/>
              </a:lnSpc>
              <a:spcBef>
                <a:spcPts val="1000"/>
              </a:spcBef>
              <a:spcAft>
                <a:spcPts val="1000"/>
              </a:spcAft>
              <a:buClr>
                <a:srgbClr val="3F3F3F"/>
              </a:buClr>
              <a:buSzPts val="2800"/>
              <a:buFont typeface="Arial"/>
              <a:buNone/>
            </a:pPr>
            <a:r>
              <a:rPr lang="en-US" sz="2400" i="1">
                <a:solidFill>
                  <a:srgbClr val="000000"/>
                </a:solidFill>
              </a:rPr>
              <a:t>f </a:t>
            </a:r>
            <a:r>
              <a:rPr lang="en-US" sz="2400">
                <a:solidFill>
                  <a:srgbClr val="000000"/>
                </a:solidFill>
              </a:rPr>
              <a:t>(0.153, 0.077) = POS</a:t>
            </a:r>
            <a:endParaRPr sz="2400">
              <a:solidFill>
                <a:srgbClr val="000000"/>
              </a:solidFill>
            </a:endParaRPr>
          </a:p>
        </p:txBody>
      </p:sp>
    </p:spTree>
    <p:extLst>
      <p:ext uri="{BB962C8B-B14F-4D97-AF65-F5344CB8AC3E}">
        <p14:creationId xmlns:p14="http://schemas.microsoft.com/office/powerpoint/2010/main" val="20592895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48"/>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a:t>Sentiment Lexicon - SentiWordNet</a:t>
            </a:r>
            <a:endParaRPr sz="4400" b="0" i="0" u="none" strike="noStrike" cap="none">
              <a:solidFill>
                <a:srgbClr val="75114A"/>
              </a:solidFill>
              <a:latin typeface="Calibri"/>
              <a:ea typeface="Calibri"/>
              <a:cs typeface="Calibri"/>
              <a:sym typeface="Calibri"/>
            </a:endParaRPr>
          </a:p>
        </p:txBody>
      </p:sp>
      <p:pic>
        <p:nvPicPr>
          <p:cNvPr id="607" name="Google Shape;607;p48"/>
          <p:cNvPicPr preferRelativeResize="0"/>
          <p:nvPr/>
        </p:nvPicPr>
        <p:blipFill rotWithShape="1">
          <a:blip r:embed="rId3">
            <a:alphaModFix/>
          </a:blip>
          <a:srcRect l="20730" t="29618" r="22551" b="22329"/>
          <a:stretch/>
        </p:blipFill>
        <p:spPr>
          <a:xfrm>
            <a:off x="2802000" y="2731250"/>
            <a:ext cx="6588000" cy="3139576"/>
          </a:xfrm>
          <a:prstGeom prst="rect">
            <a:avLst/>
          </a:prstGeom>
          <a:noFill/>
          <a:ln>
            <a:noFill/>
          </a:ln>
        </p:spPr>
      </p:pic>
      <p:sp>
        <p:nvSpPr>
          <p:cNvPr id="608" name="Google Shape;608;p48"/>
          <p:cNvSpPr txBox="1">
            <a:spLocks noGrp="1"/>
          </p:cNvSpPr>
          <p:nvPr>
            <p:ph type="body" idx="1"/>
          </p:nvPr>
        </p:nvSpPr>
        <p:spPr>
          <a:xfrm>
            <a:off x="838200" y="1444625"/>
            <a:ext cx="10515600" cy="1325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a:t>SentiWordNet adds </a:t>
            </a:r>
            <a:r>
              <a:rPr lang="en-US" b="1"/>
              <a:t>sentiment polarity on words in WordNet synsets</a:t>
            </a:r>
            <a:endParaRPr b="1"/>
          </a:p>
          <a:p>
            <a:pPr marL="0" lvl="0" indent="0" algn="l" rtl="0">
              <a:lnSpc>
                <a:spcPct val="115000"/>
              </a:lnSpc>
              <a:spcBef>
                <a:spcPts val="1000"/>
              </a:spcBef>
              <a:spcAft>
                <a:spcPts val="1000"/>
              </a:spcAft>
              <a:buNone/>
            </a:pPr>
            <a:r>
              <a:rPr lang="en-US"/>
              <a:t>Apply </a:t>
            </a:r>
            <a:r>
              <a:rPr lang="en-US" b="1"/>
              <a:t>Word Sense Disambiguation</a:t>
            </a:r>
            <a:r>
              <a:rPr lang="en-US"/>
              <a:t> to</a:t>
            </a:r>
            <a:r>
              <a:rPr lang="en-US" b="1"/>
              <a:t> </a:t>
            </a:r>
            <a:r>
              <a:rPr lang="en-US"/>
              <a:t>identify correct sense (synset) </a:t>
            </a:r>
            <a:endParaRPr/>
          </a:p>
        </p:txBody>
      </p:sp>
      <p:sp>
        <p:nvSpPr>
          <p:cNvPr id="609" name="Google Shape;609;p48"/>
          <p:cNvSpPr txBox="1"/>
          <p:nvPr/>
        </p:nvSpPr>
        <p:spPr>
          <a:xfrm>
            <a:off x="3657600" y="6041200"/>
            <a:ext cx="8534100" cy="50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a:solidFill>
                  <a:schemeClr val="dk1"/>
                </a:solidFill>
              </a:rPr>
              <a:t>Table from: Baccianella, S., Esuli, A., &amp; Sebastiani, F. (2010). Sentiwordnet 3.0: an enhanced lexical resource for sentiment analysis and opinion mining. In </a:t>
            </a:r>
            <a:r>
              <a:rPr lang="en-US" sz="1100" i="1">
                <a:solidFill>
                  <a:schemeClr val="dk1"/>
                </a:solidFill>
              </a:rPr>
              <a:t>LREC </a:t>
            </a:r>
            <a:r>
              <a:rPr lang="en-US" sz="1100">
                <a:solidFill>
                  <a:schemeClr val="dk1"/>
                </a:solidFill>
              </a:rPr>
              <a:t>(Vol. 10, pp. 2200-2204).</a:t>
            </a:r>
            <a:endParaRPr sz="1100">
              <a:solidFill>
                <a:schemeClr val="dk1"/>
              </a:solidFill>
            </a:endParaRPr>
          </a:p>
        </p:txBody>
      </p:sp>
    </p:spTree>
    <p:extLst>
      <p:ext uri="{BB962C8B-B14F-4D97-AF65-F5344CB8AC3E}">
        <p14:creationId xmlns:p14="http://schemas.microsoft.com/office/powerpoint/2010/main" val="26478505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4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a:t>Sentiment Lexicon - SentiWordNet</a:t>
            </a:r>
            <a:endParaRPr sz="4400" b="0" i="0" u="none" strike="noStrike" cap="none">
              <a:solidFill>
                <a:srgbClr val="75114A"/>
              </a:solidFill>
              <a:latin typeface="Calibri"/>
              <a:ea typeface="Calibri"/>
              <a:cs typeface="Calibri"/>
              <a:sym typeface="Calibri"/>
            </a:endParaRPr>
          </a:p>
        </p:txBody>
      </p:sp>
      <p:sp>
        <p:nvSpPr>
          <p:cNvPr id="616" name="Google Shape;616;p49"/>
          <p:cNvSpPr txBox="1">
            <a:spLocks noGrp="1"/>
          </p:cNvSpPr>
          <p:nvPr>
            <p:ph type="body" idx="1"/>
          </p:nvPr>
        </p:nvSpPr>
        <p:spPr>
          <a:xfrm>
            <a:off x="838200" y="1597025"/>
            <a:ext cx="10515600" cy="13257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US"/>
              <a:t>Synsets can be positive as well as negative (or neutral)</a:t>
            </a:r>
            <a:endParaRPr/>
          </a:p>
        </p:txBody>
      </p:sp>
      <p:pic>
        <p:nvPicPr>
          <p:cNvPr id="617" name="Google Shape;617;p49"/>
          <p:cNvPicPr preferRelativeResize="0"/>
          <p:nvPr/>
        </p:nvPicPr>
        <p:blipFill rotWithShape="1">
          <a:blip r:embed="rId3">
            <a:alphaModFix/>
          </a:blip>
          <a:srcRect l="29040" t="37976" r="27124" b="28675"/>
          <a:stretch/>
        </p:blipFill>
        <p:spPr>
          <a:xfrm>
            <a:off x="1481100" y="2743225"/>
            <a:ext cx="5654400" cy="2419551"/>
          </a:xfrm>
          <a:prstGeom prst="rect">
            <a:avLst/>
          </a:prstGeom>
          <a:noFill/>
          <a:ln>
            <a:noFill/>
          </a:ln>
        </p:spPr>
      </p:pic>
      <p:sp>
        <p:nvSpPr>
          <p:cNvPr id="618" name="Google Shape;618;p49"/>
          <p:cNvSpPr txBox="1"/>
          <p:nvPr/>
        </p:nvSpPr>
        <p:spPr>
          <a:xfrm>
            <a:off x="3673000" y="6041225"/>
            <a:ext cx="8518800" cy="50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solidFill>
                  <a:schemeClr val="dk1"/>
                </a:solidFill>
              </a:rPr>
              <a:t>Table from: Gatti, L., Guerini, M., &amp; Turchi, M. (2015). SentiWords: Deriving a high precision and high coverage lexicon for sentiment analysis. </a:t>
            </a:r>
            <a:r>
              <a:rPr lang="en-US" sz="1100" i="1">
                <a:solidFill>
                  <a:schemeClr val="dk1"/>
                </a:solidFill>
              </a:rPr>
              <a:t>IEEE Transactions on Affective Computing</a:t>
            </a:r>
            <a:r>
              <a:rPr lang="en-US" sz="1100">
                <a:solidFill>
                  <a:schemeClr val="dk1"/>
                </a:solidFill>
              </a:rPr>
              <a:t>, </a:t>
            </a:r>
            <a:r>
              <a:rPr lang="en-US" sz="1100" i="1">
                <a:solidFill>
                  <a:schemeClr val="dk1"/>
                </a:solidFill>
              </a:rPr>
              <a:t>7</a:t>
            </a:r>
            <a:r>
              <a:rPr lang="en-US" sz="1100">
                <a:solidFill>
                  <a:schemeClr val="dk1"/>
                </a:solidFill>
              </a:rPr>
              <a:t>(4), 409-421.</a:t>
            </a:r>
            <a:endParaRPr sz="1100">
              <a:solidFill>
                <a:schemeClr val="dk1"/>
              </a:solidFill>
            </a:endParaRPr>
          </a:p>
        </p:txBody>
      </p:sp>
    </p:spTree>
    <p:extLst>
      <p:ext uri="{BB962C8B-B14F-4D97-AF65-F5344CB8AC3E}">
        <p14:creationId xmlns:p14="http://schemas.microsoft.com/office/powerpoint/2010/main" val="27298327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32"/>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Introduction to NLP - Course Overview</a:t>
            </a:r>
            <a:endParaRPr/>
          </a:p>
        </p:txBody>
      </p:sp>
      <p:sp>
        <p:nvSpPr>
          <p:cNvPr id="491" name="Google Shape;491;p32"/>
          <p:cNvSpPr txBox="1"/>
          <p:nvPr/>
        </p:nvSpPr>
        <p:spPr>
          <a:xfrm>
            <a:off x="838200" y="1538425"/>
            <a:ext cx="10515600" cy="431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IE" sz="2000">
                <a:solidFill>
                  <a:schemeClr val="dk1"/>
                </a:solidFill>
                <a:latin typeface="Calibri"/>
                <a:ea typeface="Calibri"/>
                <a:cs typeface="Calibri"/>
                <a:sym typeface="Calibri"/>
              </a:rPr>
              <a:t>01 Introduction</a:t>
            </a:r>
            <a:endParaRPr sz="20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IE" sz="2000">
                <a:solidFill>
                  <a:schemeClr val="dk1"/>
                </a:solidFill>
                <a:latin typeface="Calibri"/>
                <a:ea typeface="Calibri"/>
                <a:cs typeface="Calibri"/>
                <a:sym typeface="Calibri"/>
              </a:rPr>
              <a:t>02 Linguistic Concepts </a:t>
            </a:r>
            <a:endParaRPr sz="20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IE" sz="2000">
                <a:solidFill>
                  <a:schemeClr val="dk1"/>
                </a:solidFill>
                <a:latin typeface="Calibri"/>
                <a:ea typeface="Calibri"/>
                <a:cs typeface="Calibri"/>
                <a:sym typeface="Calibri"/>
              </a:rPr>
              <a:t>03 Vector Space Model &amp; Word Embeddings</a:t>
            </a:r>
            <a:endParaRPr sz="20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IE" sz="2000">
                <a:solidFill>
                  <a:schemeClr val="dk1"/>
                </a:solidFill>
                <a:latin typeface="Calibri"/>
                <a:ea typeface="Calibri"/>
                <a:cs typeface="Calibri"/>
                <a:sym typeface="Calibri"/>
              </a:rPr>
              <a:t>04 Language Modelling</a:t>
            </a:r>
            <a:endParaRPr sz="20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IE" sz="2000">
                <a:solidFill>
                  <a:schemeClr val="dk1"/>
                </a:solidFill>
                <a:latin typeface="Calibri"/>
                <a:ea typeface="Calibri"/>
                <a:cs typeface="Calibri"/>
                <a:sym typeface="Calibri"/>
              </a:rPr>
              <a:t>05 Tagging &amp; Hidden Markov Models</a:t>
            </a:r>
            <a:endParaRPr sz="20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IE" sz="2000">
                <a:solidFill>
                  <a:schemeClr val="dk1"/>
                </a:solidFill>
                <a:latin typeface="Calibri"/>
                <a:ea typeface="Calibri"/>
                <a:cs typeface="Calibri"/>
                <a:sym typeface="Calibri"/>
              </a:rPr>
              <a:t>06 Probabilistic Parsing</a:t>
            </a:r>
            <a:endParaRPr sz="20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IE" sz="2000">
                <a:solidFill>
                  <a:schemeClr val="dk1"/>
                </a:solidFill>
                <a:latin typeface="Calibri"/>
                <a:ea typeface="Calibri"/>
                <a:cs typeface="Calibri"/>
                <a:sym typeface="Calibri"/>
              </a:rPr>
              <a:t>07 Semantic Analysis</a:t>
            </a:r>
            <a:endParaRPr sz="20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IE" sz="2000">
                <a:solidFill>
                  <a:schemeClr val="dk1"/>
                </a:solidFill>
                <a:latin typeface="Calibri"/>
                <a:ea typeface="Calibri"/>
                <a:cs typeface="Calibri"/>
                <a:sym typeface="Calibri"/>
              </a:rPr>
              <a:t>08 Information Extraction</a:t>
            </a:r>
            <a:endParaRPr sz="20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IE" sz="2000">
                <a:solidFill>
                  <a:schemeClr val="dk1"/>
                </a:solidFill>
                <a:latin typeface="Calibri"/>
                <a:ea typeface="Calibri"/>
                <a:cs typeface="Calibri"/>
                <a:sym typeface="Calibri"/>
              </a:rPr>
              <a:t>09 Knowledge Graphs &amp; Chatbots</a:t>
            </a:r>
            <a:endParaRPr sz="20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IE" sz="2000">
                <a:solidFill>
                  <a:schemeClr val="dk1"/>
                </a:solidFill>
                <a:latin typeface="Calibri"/>
                <a:ea typeface="Calibri"/>
                <a:cs typeface="Calibri"/>
                <a:sym typeface="Calibri"/>
              </a:rPr>
              <a:t>10 Opinion Mining, Ethics &amp; Data Privacy</a:t>
            </a:r>
            <a:endParaRPr sz="20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IE" sz="2000">
                <a:solidFill>
                  <a:schemeClr val="dk1"/>
                </a:solidFill>
                <a:latin typeface="Calibri"/>
                <a:ea typeface="Calibri"/>
                <a:cs typeface="Calibri"/>
                <a:sym typeface="Calibri"/>
              </a:rPr>
              <a:t>11 Invited Industry Talk</a:t>
            </a:r>
            <a:endParaRPr sz="20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IE" sz="2000">
                <a:solidFill>
                  <a:schemeClr val="dk1"/>
                </a:solidFill>
                <a:latin typeface="Calibri"/>
                <a:ea typeface="Calibri"/>
                <a:cs typeface="Calibri"/>
                <a:sym typeface="Calibri"/>
              </a:rPr>
              <a:t>12 Summary and Q&amp;A</a:t>
            </a:r>
            <a:endParaRPr sz="2000" b="1">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86"/>
          <p:cNvSpPr txBox="1">
            <a:spLocks noGrp="1"/>
          </p:cNvSpPr>
          <p:nvPr>
            <p:ph type="title"/>
          </p:nvPr>
        </p:nvSpPr>
        <p:spPr>
          <a:xfrm>
            <a:off x="838200" y="365125"/>
            <a:ext cx="10515600" cy="132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E"/>
              <a:t>Advanced Topics in NLP - CT5121</a:t>
            </a:r>
            <a:endParaRPr>
              <a:solidFill>
                <a:srgbClr val="FF0000"/>
              </a:solidFill>
            </a:endParaRPr>
          </a:p>
        </p:txBody>
      </p:sp>
      <p:sp>
        <p:nvSpPr>
          <p:cNvPr id="865" name="Google Shape;865;p86"/>
          <p:cNvSpPr txBox="1">
            <a:spLocks noGrp="1"/>
          </p:cNvSpPr>
          <p:nvPr>
            <p:ph type="body" idx="1"/>
          </p:nvPr>
        </p:nvSpPr>
        <p:spPr>
          <a:xfrm>
            <a:off x="838200" y="1510300"/>
            <a:ext cx="10515600" cy="42228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IE">
                <a:solidFill>
                  <a:srgbClr val="000000"/>
                </a:solidFill>
              </a:rPr>
              <a:t>Optional Semester 2 course by Dr. John McCrae &amp; Dr. Mihael Arčan</a:t>
            </a:r>
            <a:endParaRPr>
              <a:solidFill>
                <a:srgbClr val="000000"/>
              </a:solidFill>
            </a:endParaRPr>
          </a:p>
          <a:p>
            <a:pPr marL="457200" lvl="0" indent="0" algn="l" rtl="0">
              <a:spcBef>
                <a:spcPts val="1000"/>
              </a:spcBef>
              <a:spcAft>
                <a:spcPts val="0"/>
              </a:spcAft>
              <a:buNone/>
            </a:pPr>
            <a:r>
              <a:rPr lang="en-IE" sz="2400">
                <a:solidFill>
                  <a:srgbClr val="000000"/>
                </a:solidFill>
              </a:rPr>
              <a:t>Word Embeddings</a:t>
            </a:r>
            <a:endParaRPr sz="2400">
              <a:solidFill>
                <a:srgbClr val="000000"/>
              </a:solidFill>
            </a:endParaRPr>
          </a:p>
          <a:p>
            <a:pPr marL="457200" lvl="0" indent="0" algn="l" rtl="0">
              <a:spcBef>
                <a:spcPts val="1000"/>
              </a:spcBef>
              <a:spcAft>
                <a:spcPts val="0"/>
              </a:spcAft>
              <a:buNone/>
            </a:pPr>
            <a:r>
              <a:rPr lang="en-IE" sz="2400">
                <a:solidFill>
                  <a:srgbClr val="000000"/>
                </a:solidFill>
              </a:rPr>
              <a:t>Recurrent Neural Network (RNN) &amp; Long Short-Term Memory (LSTM)</a:t>
            </a:r>
            <a:endParaRPr sz="2400">
              <a:solidFill>
                <a:srgbClr val="000000"/>
              </a:solidFill>
            </a:endParaRPr>
          </a:p>
          <a:p>
            <a:pPr marL="457200" lvl="0" indent="0" algn="l" rtl="0">
              <a:spcBef>
                <a:spcPts val="1000"/>
              </a:spcBef>
              <a:spcAft>
                <a:spcPts val="0"/>
              </a:spcAft>
              <a:buNone/>
            </a:pPr>
            <a:r>
              <a:rPr lang="en-IE" sz="2400">
                <a:solidFill>
                  <a:srgbClr val="000000"/>
                </a:solidFill>
              </a:rPr>
              <a:t>Machine Translation</a:t>
            </a:r>
            <a:endParaRPr sz="2400">
              <a:solidFill>
                <a:srgbClr val="000000"/>
              </a:solidFill>
            </a:endParaRPr>
          </a:p>
          <a:p>
            <a:pPr marL="457200" lvl="0" indent="0" algn="l" rtl="0">
              <a:spcBef>
                <a:spcPts val="1000"/>
              </a:spcBef>
              <a:spcAft>
                <a:spcPts val="0"/>
              </a:spcAft>
              <a:buNone/>
            </a:pPr>
            <a:r>
              <a:rPr lang="en-IE" sz="2400">
                <a:solidFill>
                  <a:srgbClr val="000000"/>
                </a:solidFill>
              </a:rPr>
              <a:t>Textual Similarity</a:t>
            </a:r>
            <a:endParaRPr sz="2400">
              <a:solidFill>
                <a:srgbClr val="000000"/>
              </a:solidFill>
            </a:endParaRPr>
          </a:p>
          <a:p>
            <a:pPr marL="457200" lvl="0" indent="0" algn="l" rtl="0">
              <a:spcBef>
                <a:spcPts val="1000"/>
              </a:spcBef>
              <a:spcAft>
                <a:spcPts val="0"/>
              </a:spcAft>
              <a:buNone/>
            </a:pPr>
            <a:r>
              <a:rPr lang="en-IE" sz="2400">
                <a:solidFill>
                  <a:srgbClr val="000000"/>
                </a:solidFill>
              </a:rPr>
              <a:t>Topic Models</a:t>
            </a:r>
            <a:endParaRPr sz="2400">
              <a:solidFill>
                <a:srgbClr val="000000"/>
              </a:solidFill>
            </a:endParaRPr>
          </a:p>
          <a:p>
            <a:pPr marL="457200" lvl="0" indent="0" algn="l" rtl="0">
              <a:spcBef>
                <a:spcPts val="1000"/>
              </a:spcBef>
              <a:spcAft>
                <a:spcPts val="0"/>
              </a:spcAft>
              <a:buNone/>
            </a:pPr>
            <a:r>
              <a:rPr lang="en-IE" sz="2400">
                <a:solidFill>
                  <a:srgbClr val="000000"/>
                </a:solidFill>
              </a:rPr>
              <a:t>Linguistic Linked Open Data</a:t>
            </a:r>
            <a:endParaRPr sz="2400">
              <a:solidFill>
                <a:srgbClr val="000000"/>
              </a:solidFill>
            </a:endParaRPr>
          </a:p>
          <a:p>
            <a:pPr marL="457200" lvl="0" indent="0" algn="l" rtl="0">
              <a:spcBef>
                <a:spcPts val="1000"/>
              </a:spcBef>
              <a:spcAft>
                <a:spcPts val="0"/>
              </a:spcAft>
              <a:buNone/>
            </a:pPr>
            <a:r>
              <a:rPr lang="en-IE" sz="2400">
                <a:solidFill>
                  <a:srgbClr val="000000"/>
                </a:solidFill>
              </a:rPr>
              <a:t>Lexicography and Under-resourced Languages</a:t>
            </a:r>
            <a:endParaRPr sz="2400">
              <a:solidFill>
                <a:srgbClr val="000000"/>
              </a:solidFill>
            </a:endParaRPr>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50"/>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a:t>Sentiment Lexicon - LIWC</a:t>
            </a:r>
            <a:endParaRPr sz="4400" b="0" i="0" u="none" strike="noStrike" cap="none">
              <a:solidFill>
                <a:srgbClr val="75114A"/>
              </a:solidFill>
              <a:latin typeface="Calibri"/>
              <a:ea typeface="Calibri"/>
              <a:cs typeface="Calibri"/>
              <a:sym typeface="Calibri"/>
            </a:endParaRPr>
          </a:p>
        </p:txBody>
      </p:sp>
      <p:sp>
        <p:nvSpPr>
          <p:cNvPr id="625" name="Google Shape;625;p50"/>
          <p:cNvSpPr txBox="1">
            <a:spLocks noGrp="1"/>
          </p:cNvSpPr>
          <p:nvPr>
            <p:ph type="body" idx="1"/>
          </p:nvPr>
        </p:nvSpPr>
        <p:spPr>
          <a:xfrm>
            <a:off x="838200" y="1597025"/>
            <a:ext cx="10515600" cy="13257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US"/>
              <a:t>LIWC (Linguistic Inquiry and Word Count) lexicon of </a:t>
            </a:r>
            <a:r>
              <a:rPr lang="en-US" b="1"/>
              <a:t>emotion words</a:t>
            </a:r>
            <a:endParaRPr b="1"/>
          </a:p>
        </p:txBody>
      </p:sp>
      <p:sp>
        <p:nvSpPr>
          <p:cNvPr id="626" name="Google Shape;626;p50"/>
          <p:cNvSpPr txBox="1"/>
          <p:nvPr/>
        </p:nvSpPr>
        <p:spPr>
          <a:xfrm>
            <a:off x="3657600" y="6041225"/>
            <a:ext cx="8534400" cy="50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solidFill>
                  <a:schemeClr val="dk1"/>
                </a:solidFill>
              </a:rPr>
              <a:t>Table from: Settanni, M., &amp; Marengo, D. (2015). Sharing feelings online: studying emotional well-being via automated text analysis of Facebook posts. </a:t>
            </a:r>
            <a:r>
              <a:rPr lang="en-US" sz="1100" i="1">
                <a:solidFill>
                  <a:schemeClr val="dk1"/>
                </a:solidFill>
              </a:rPr>
              <a:t>Frontiers in psychology</a:t>
            </a:r>
            <a:r>
              <a:rPr lang="en-US" sz="1100">
                <a:solidFill>
                  <a:schemeClr val="dk1"/>
                </a:solidFill>
              </a:rPr>
              <a:t>, </a:t>
            </a:r>
            <a:r>
              <a:rPr lang="en-US" sz="1100" i="1">
                <a:solidFill>
                  <a:schemeClr val="dk1"/>
                </a:solidFill>
              </a:rPr>
              <a:t>6</a:t>
            </a:r>
            <a:r>
              <a:rPr lang="en-US" sz="1100">
                <a:solidFill>
                  <a:schemeClr val="dk1"/>
                </a:solidFill>
              </a:rPr>
              <a:t>, 1045.</a:t>
            </a:r>
            <a:endParaRPr sz="1100">
              <a:solidFill>
                <a:schemeClr val="dk1"/>
              </a:solidFill>
            </a:endParaRPr>
          </a:p>
        </p:txBody>
      </p:sp>
      <p:pic>
        <p:nvPicPr>
          <p:cNvPr id="627" name="Google Shape;627;p50"/>
          <p:cNvPicPr preferRelativeResize="0"/>
          <p:nvPr/>
        </p:nvPicPr>
        <p:blipFill>
          <a:blip r:embed="rId3">
            <a:alphaModFix/>
          </a:blip>
          <a:stretch>
            <a:fillRect/>
          </a:stretch>
        </p:blipFill>
        <p:spPr>
          <a:xfrm>
            <a:off x="1292625" y="2718263"/>
            <a:ext cx="7048500" cy="2295525"/>
          </a:xfrm>
          <a:prstGeom prst="rect">
            <a:avLst/>
          </a:prstGeom>
          <a:noFill/>
          <a:ln>
            <a:noFill/>
          </a:ln>
        </p:spPr>
      </p:pic>
    </p:spTree>
    <p:extLst>
      <p:ext uri="{BB962C8B-B14F-4D97-AF65-F5344CB8AC3E}">
        <p14:creationId xmlns:p14="http://schemas.microsoft.com/office/powerpoint/2010/main" val="34028200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5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a:t>Emotion Models - Ekman</a:t>
            </a:r>
            <a:endParaRPr sz="4400" b="0" i="0" u="none" strike="noStrike" cap="none">
              <a:solidFill>
                <a:srgbClr val="75114A"/>
              </a:solidFill>
              <a:latin typeface="Calibri"/>
              <a:ea typeface="Calibri"/>
              <a:cs typeface="Calibri"/>
              <a:sym typeface="Calibri"/>
            </a:endParaRPr>
          </a:p>
        </p:txBody>
      </p:sp>
      <p:sp>
        <p:nvSpPr>
          <p:cNvPr id="634" name="Google Shape;634;p51"/>
          <p:cNvSpPr txBox="1">
            <a:spLocks noGrp="1"/>
          </p:cNvSpPr>
          <p:nvPr>
            <p:ph type="body" idx="1"/>
          </p:nvPr>
        </p:nvSpPr>
        <p:spPr>
          <a:xfrm>
            <a:off x="838200" y="1825625"/>
            <a:ext cx="53622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3F3F3F"/>
              </a:buClr>
              <a:buSzPts val="2800"/>
              <a:buFont typeface="Arial"/>
              <a:buNone/>
            </a:pPr>
            <a:r>
              <a:rPr lang="en-US"/>
              <a:t>Most widely used model is </a:t>
            </a:r>
            <a:r>
              <a:rPr lang="en-US" b="1"/>
              <a:t>Ekman’s </a:t>
            </a:r>
            <a:r>
              <a:rPr lang="en-US"/>
              <a:t>with </a:t>
            </a:r>
            <a:r>
              <a:rPr lang="en-US" b="1" i="0" u="none" strike="noStrike" cap="none">
                <a:solidFill>
                  <a:srgbClr val="3F3F3F"/>
                </a:solidFill>
              </a:rPr>
              <a:t>6 basic facial emotions</a:t>
            </a:r>
            <a:endParaRPr b="1" i="0" u="none" strike="noStrike" cap="none">
              <a:solidFill>
                <a:srgbClr val="3F3F3F"/>
              </a:solidFill>
            </a:endParaRPr>
          </a:p>
        </p:txBody>
      </p:sp>
      <p:pic>
        <p:nvPicPr>
          <p:cNvPr id="635" name="Google Shape;635;p51"/>
          <p:cNvPicPr preferRelativeResize="0"/>
          <p:nvPr/>
        </p:nvPicPr>
        <p:blipFill rotWithShape="1">
          <a:blip r:embed="rId3">
            <a:alphaModFix/>
          </a:blip>
          <a:srcRect/>
          <a:stretch/>
        </p:blipFill>
        <p:spPr>
          <a:xfrm>
            <a:off x="6986300" y="1078775"/>
            <a:ext cx="4901750" cy="4448350"/>
          </a:xfrm>
          <a:prstGeom prst="rect">
            <a:avLst/>
          </a:prstGeom>
          <a:noFill/>
          <a:ln>
            <a:noFill/>
          </a:ln>
        </p:spPr>
      </p:pic>
      <p:sp>
        <p:nvSpPr>
          <p:cNvPr id="636" name="Google Shape;636;p51"/>
          <p:cNvSpPr txBox="1"/>
          <p:nvPr/>
        </p:nvSpPr>
        <p:spPr>
          <a:xfrm>
            <a:off x="3709800" y="6010375"/>
            <a:ext cx="84822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chemeClr val="dk1"/>
                </a:solidFill>
              </a:rPr>
              <a:t>Ekman, P. (1993). Facial expression and emotion. </a:t>
            </a:r>
            <a:r>
              <a:rPr lang="en-US" sz="1100" i="1">
                <a:solidFill>
                  <a:schemeClr val="dk1"/>
                </a:solidFill>
              </a:rPr>
              <a:t>American Psychologist, 48</a:t>
            </a:r>
            <a:r>
              <a:rPr lang="en-US" sz="1100">
                <a:solidFill>
                  <a:schemeClr val="dk1"/>
                </a:solidFill>
              </a:rPr>
              <a:t>(4), 384–392. </a:t>
            </a:r>
            <a:endParaRPr sz="1100"/>
          </a:p>
        </p:txBody>
      </p:sp>
    </p:spTree>
    <p:extLst>
      <p:ext uri="{BB962C8B-B14F-4D97-AF65-F5344CB8AC3E}">
        <p14:creationId xmlns:p14="http://schemas.microsoft.com/office/powerpoint/2010/main" val="32291113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5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75114A"/>
              </a:buClr>
              <a:buSzPts val="4400"/>
              <a:buFont typeface="Calibri"/>
              <a:buNone/>
            </a:pPr>
            <a:r>
              <a:rPr lang="en-US"/>
              <a:t>Emotion Models - Plutchik</a:t>
            </a:r>
            <a:endParaRPr sz="4400" b="0" i="0" u="none" strike="noStrike" cap="none">
              <a:solidFill>
                <a:srgbClr val="75114A"/>
              </a:solidFill>
              <a:latin typeface="Calibri"/>
              <a:ea typeface="Calibri"/>
              <a:cs typeface="Calibri"/>
              <a:sym typeface="Calibri"/>
            </a:endParaRPr>
          </a:p>
        </p:txBody>
      </p:sp>
      <p:sp>
        <p:nvSpPr>
          <p:cNvPr id="643" name="Google Shape;643;p52"/>
          <p:cNvSpPr txBox="1">
            <a:spLocks noGrp="1"/>
          </p:cNvSpPr>
          <p:nvPr>
            <p:ph type="body" idx="1"/>
          </p:nvPr>
        </p:nvSpPr>
        <p:spPr>
          <a:xfrm>
            <a:off x="838200" y="1825625"/>
            <a:ext cx="61635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3F3F3F"/>
              </a:buClr>
              <a:buSzPts val="2800"/>
              <a:buFont typeface="Arial"/>
              <a:buNone/>
            </a:pPr>
            <a:r>
              <a:rPr lang="en-US" b="1"/>
              <a:t>‘</a:t>
            </a:r>
            <a:r>
              <a:rPr lang="en-US" b="1" i="0" u="none" strike="noStrike" cap="none">
                <a:solidFill>
                  <a:srgbClr val="3F3F3F"/>
                </a:solidFill>
              </a:rPr>
              <a:t>Plutchik</a:t>
            </a:r>
            <a:r>
              <a:rPr lang="en-US" b="1"/>
              <a:t>’s wheel’</a:t>
            </a:r>
            <a:r>
              <a:rPr lang="en-US"/>
              <a:t> has</a:t>
            </a:r>
            <a:r>
              <a:rPr lang="en-US" b="0" i="0" u="none" strike="noStrike" cap="none">
                <a:solidFill>
                  <a:srgbClr val="3F3F3F"/>
                </a:solidFill>
                <a:latin typeface="Calibri"/>
                <a:ea typeface="Calibri"/>
                <a:cs typeface="Calibri"/>
                <a:sym typeface="Calibri"/>
              </a:rPr>
              <a:t> </a:t>
            </a:r>
            <a:r>
              <a:rPr lang="en-US"/>
              <a:t>2 </a:t>
            </a:r>
            <a:r>
              <a:rPr lang="en-US" b="0" i="0" u="none" strike="noStrike" cap="none">
                <a:solidFill>
                  <a:srgbClr val="3F3F3F"/>
                </a:solidFill>
                <a:latin typeface="Calibri"/>
                <a:ea typeface="Calibri"/>
                <a:cs typeface="Calibri"/>
                <a:sym typeface="Calibri"/>
              </a:rPr>
              <a:t>more categories</a:t>
            </a:r>
            <a:r>
              <a:rPr lang="en-US"/>
              <a:t> (</a:t>
            </a:r>
            <a:r>
              <a:rPr lang="en-US" sz="2800" i="0" u="none" strike="noStrike" cap="none">
                <a:solidFill>
                  <a:srgbClr val="3F3F3F"/>
                </a:solidFill>
              </a:rPr>
              <a:t>Trust</a:t>
            </a:r>
            <a:r>
              <a:rPr lang="en-US"/>
              <a:t>, </a:t>
            </a:r>
            <a:r>
              <a:rPr lang="en-US" sz="2800" i="0" u="none" strike="noStrike" cap="none">
                <a:solidFill>
                  <a:srgbClr val="3F3F3F"/>
                </a:solidFill>
              </a:rPr>
              <a:t>Anticipation)</a:t>
            </a:r>
            <a:r>
              <a:rPr lang="en-US"/>
              <a:t> and </a:t>
            </a:r>
            <a:r>
              <a:rPr lang="en-US" b="0" i="0" u="none" strike="noStrike" cap="none">
                <a:solidFill>
                  <a:srgbClr val="3F3F3F"/>
                </a:solidFill>
                <a:latin typeface="Calibri"/>
                <a:ea typeface="Calibri"/>
                <a:cs typeface="Calibri"/>
                <a:sym typeface="Calibri"/>
              </a:rPr>
              <a:t>4 levels of intensity to give </a:t>
            </a:r>
            <a:r>
              <a:rPr lang="en-US" b="1" i="0" u="none" strike="noStrike" cap="none">
                <a:solidFill>
                  <a:srgbClr val="3F3F3F"/>
                </a:solidFill>
              </a:rPr>
              <a:t>32 emotions</a:t>
            </a:r>
            <a:endParaRPr b="1"/>
          </a:p>
          <a:p>
            <a:pPr marL="0" marR="0" lvl="0" indent="0" algn="l" rtl="0">
              <a:lnSpc>
                <a:spcPct val="100000"/>
              </a:lnSpc>
              <a:spcBef>
                <a:spcPts val="1000"/>
              </a:spcBef>
              <a:spcAft>
                <a:spcPts val="0"/>
              </a:spcAft>
              <a:buClr>
                <a:srgbClr val="3F3F3F"/>
              </a:buClr>
              <a:buSzPts val="2800"/>
              <a:buFont typeface="Arial"/>
              <a:buNone/>
            </a:pPr>
            <a:endParaRPr b="1"/>
          </a:p>
        </p:txBody>
      </p:sp>
      <p:pic>
        <p:nvPicPr>
          <p:cNvPr id="644" name="Google Shape;644;p52"/>
          <p:cNvPicPr preferRelativeResize="0"/>
          <p:nvPr/>
        </p:nvPicPr>
        <p:blipFill rotWithShape="1">
          <a:blip r:embed="rId3">
            <a:alphaModFix/>
          </a:blip>
          <a:srcRect/>
          <a:stretch/>
        </p:blipFill>
        <p:spPr>
          <a:xfrm>
            <a:off x="6891900" y="288925"/>
            <a:ext cx="5191375" cy="5363101"/>
          </a:xfrm>
          <a:prstGeom prst="rect">
            <a:avLst/>
          </a:prstGeom>
          <a:noFill/>
          <a:ln>
            <a:noFill/>
          </a:ln>
        </p:spPr>
      </p:pic>
      <p:sp>
        <p:nvSpPr>
          <p:cNvPr id="645" name="Google Shape;645;p52"/>
          <p:cNvSpPr txBox="1"/>
          <p:nvPr/>
        </p:nvSpPr>
        <p:spPr>
          <a:xfrm>
            <a:off x="3734650" y="6010375"/>
            <a:ext cx="8457300" cy="57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chemeClr val="dk1"/>
                </a:solidFill>
              </a:rPr>
              <a:t>Plutchik, R. (1980). A general psychoevolutionary theory of emotion. In </a:t>
            </a:r>
            <a:r>
              <a:rPr lang="en-US" sz="1100" i="1">
                <a:solidFill>
                  <a:schemeClr val="dk1"/>
                </a:solidFill>
              </a:rPr>
              <a:t>Theories of emotion</a:t>
            </a:r>
            <a:r>
              <a:rPr lang="en-US" sz="1100">
                <a:solidFill>
                  <a:schemeClr val="dk1"/>
                </a:solidFill>
              </a:rPr>
              <a:t> (pp. 3-33). Academic press.</a:t>
            </a:r>
            <a:endParaRPr sz="1100">
              <a:solidFill>
                <a:schemeClr val="dk1"/>
              </a:solidFill>
            </a:endParaRPr>
          </a:p>
        </p:txBody>
      </p:sp>
    </p:spTree>
    <p:extLst>
      <p:ext uri="{BB962C8B-B14F-4D97-AF65-F5344CB8AC3E}">
        <p14:creationId xmlns:p14="http://schemas.microsoft.com/office/powerpoint/2010/main" val="23102731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53"/>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a:t>Continuous Models</a:t>
            </a:r>
            <a:endParaRPr sz="4400" b="0" i="0" u="none" strike="noStrike" cap="none">
              <a:solidFill>
                <a:srgbClr val="75114A"/>
              </a:solidFill>
              <a:latin typeface="Calibri"/>
              <a:ea typeface="Calibri"/>
              <a:cs typeface="Calibri"/>
              <a:sym typeface="Calibri"/>
            </a:endParaRPr>
          </a:p>
        </p:txBody>
      </p:sp>
      <p:sp>
        <p:nvSpPr>
          <p:cNvPr id="652" name="Google Shape;652;p53"/>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F3F"/>
              </a:buClr>
              <a:buSzPts val="2800"/>
              <a:buFont typeface="Arial"/>
              <a:buNone/>
            </a:pPr>
            <a:r>
              <a:rPr lang="en-US"/>
              <a:t>Lövheim’s model </a:t>
            </a:r>
            <a:r>
              <a:rPr lang="en-US" i="0" u="none" strike="noStrike" cap="none">
                <a:solidFill>
                  <a:srgbClr val="3F3F3F"/>
                </a:solidFill>
              </a:rPr>
              <a:t>uses</a:t>
            </a:r>
            <a:r>
              <a:rPr lang="en-US"/>
              <a:t> </a:t>
            </a:r>
            <a:r>
              <a:rPr lang="en-US" i="0" u="none" strike="noStrike" cap="none">
                <a:solidFill>
                  <a:srgbClr val="3F3F3F"/>
                </a:solidFill>
              </a:rPr>
              <a:t>3 continuous </a:t>
            </a:r>
            <a:endParaRPr i="0" u="none" strike="noStrike" cap="none">
              <a:solidFill>
                <a:srgbClr val="3F3F3F"/>
              </a:solidFill>
            </a:endParaRPr>
          </a:p>
          <a:p>
            <a:pPr marL="0" marR="0" lvl="0" indent="0" algn="l" rtl="0">
              <a:lnSpc>
                <a:spcPct val="100000"/>
              </a:lnSpc>
              <a:spcBef>
                <a:spcPts val="0"/>
              </a:spcBef>
              <a:spcAft>
                <a:spcPts val="0"/>
              </a:spcAft>
              <a:buClr>
                <a:srgbClr val="3F3F3F"/>
              </a:buClr>
              <a:buSzPts val="2800"/>
              <a:buFont typeface="Arial"/>
              <a:buNone/>
            </a:pPr>
            <a:r>
              <a:rPr lang="en-US" i="0" u="none" strike="noStrike" cap="none">
                <a:solidFill>
                  <a:srgbClr val="3F3F3F"/>
                </a:solidFill>
              </a:rPr>
              <a:t>values related to </a:t>
            </a:r>
            <a:r>
              <a:rPr lang="en-US"/>
              <a:t>neurotransmitters </a:t>
            </a:r>
            <a:endParaRPr/>
          </a:p>
          <a:p>
            <a:pPr marL="0" marR="0" lvl="0" indent="0" algn="l" rtl="0">
              <a:lnSpc>
                <a:spcPct val="100000"/>
              </a:lnSpc>
              <a:spcBef>
                <a:spcPts val="0"/>
              </a:spcBef>
              <a:spcAft>
                <a:spcPts val="0"/>
              </a:spcAft>
              <a:buClr>
                <a:srgbClr val="3F3F3F"/>
              </a:buClr>
              <a:buSzPts val="2800"/>
              <a:buFont typeface="Arial"/>
              <a:buNone/>
            </a:pPr>
            <a:r>
              <a:rPr lang="en-US"/>
              <a:t>that have been interpreted as:</a:t>
            </a:r>
            <a:endParaRPr/>
          </a:p>
          <a:p>
            <a:pPr marL="457200" marR="0" lvl="0" indent="-406400" algn="l" rtl="0">
              <a:lnSpc>
                <a:spcPct val="100000"/>
              </a:lnSpc>
              <a:spcBef>
                <a:spcPts val="0"/>
              </a:spcBef>
              <a:spcAft>
                <a:spcPts val="0"/>
              </a:spcAft>
              <a:buClr>
                <a:srgbClr val="3F3F3F"/>
              </a:buClr>
              <a:buSzPts val="2800"/>
              <a:buFont typeface="Calibri"/>
              <a:buChar char="•"/>
            </a:pPr>
            <a:r>
              <a:rPr lang="en-US" sz="2800" b="1" i="0" u="none" strike="noStrike" cap="none">
                <a:solidFill>
                  <a:srgbClr val="3F3F3F"/>
                </a:solidFill>
              </a:rPr>
              <a:t>Valence </a:t>
            </a:r>
            <a:r>
              <a:rPr lang="en-US" sz="2800" i="0" u="none" strike="noStrike" cap="none">
                <a:solidFill>
                  <a:srgbClr val="3F3F3F"/>
                </a:solidFill>
              </a:rPr>
              <a:t>- </a:t>
            </a:r>
            <a:r>
              <a:rPr lang="en-US"/>
              <a:t>from </a:t>
            </a:r>
            <a:r>
              <a:rPr lang="en-US" sz="2800" i="0" u="none" strike="noStrike" cap="none">
                <a:solidFill>
                  <a:srgbClr val="3F3F3F"/>
                </a:solidFill>
              </a:rPr>
              <a:t>sad to happy</a:t>
            </a:r>
            <a:endParaRPr sz="2800" i="0" u="none" strike="noStrike" cap="none">
              <a:solidFill>
                <a:srgbClr val="3F3F3F"/>
              </a:solidFill>
            </a:endParaRPr>
          </a:p>
          <a:p>
            <a:pPr marL="457200" marR="0" lvl="0" indent="-406400" algn="l" rtl="0">
              <a:lnSpc>
                <a:spcPct val="100000"/>
              </a:lnSpc>
              <a:spcBef>
                <a:spcPts val="0"/>
              </a:spcBef>
              <a:spcAft>
                <a:spcPts val="0"/>
              </a:spcAft>
              <a:buClr>
                <a:srgbClr val="3F3F3F"/>
              </a:buClr>
              <a:buSzPts val="2800"/>
              <a:buFont typeface="Calibri"/>
              <a:buChar char="•"/>
            </a:pPr>
            <a:r>
              <a:rPr lang="en-US" sz="2800" b="1" i="0" u="none" strike="noStrike" cap="none">
                <a:solidFill>
                  <a:srgbClr val="3F3F3F"/>
                </a:solidFill>
              </a:rPr>
              <a:t>Arousal </a:t>
            </a:r>
            <a:r>
              <a:rPr lang="en-US" sz="2800" i="0" u="none" strike="noStrike" cap="none">
                <a:solidFill>
                  <a:srgbClr val="3F3F3F"/>
                </a:solidFill>
              </a:rPr>
              <a:t>- </a:t>
            </a:r>
            <a:r>
              <a:rPr lang="en-US"/>
              <a:t>from </a:t>
            </a:r>
            <a:r>
              <a:rPr lang="en-US" sz="2800" i="0" u="none" strike="noStrike" cap="none">
                <a:solidFill>
                  <a:srgbClr val="3F3F3F"/>
                </a:solidFill>
              </a:rPr>
              <a:t>calm to</a:t>
            </a:r>
            <a:r>
              <a:rPr lang="en-US"/>
              <a:t> excited </a:t>
            </a:r>
            <a:endParaRPr sz="2800" i="0" u="none" strike="noStrike" cap="none">
              <a:solidFill>
                <a:srgbClr val="3F3F3F"/>
              </a:solidFill>
            </a:endParaRPr>
          </a:p>
          <a:p>
            <a:pPr marL="457200" marR="0" lvl="0" indent="-406400" algn="l" rtl="0">
              <a:lnSpc>
                <a:spcPct val="100000"/>
              </a:lnSpc>
              <a:spcBef>
                <a:spcPts val="0"/>
              </a:spcBef>
              <a:spcAft>
                <a:spcPts val="0"/>
              </a:spcAft>
              <a:buClr>
                <a:srgbClr val="3F3F3F"/>
              </a:buClr>
              <a:buSzPts val="2800"/>
              <a:buFont typeface="Calibri"/>
              <a:buChar char="•"/>
            </a:pPr>
            <a:r>
              <a:rPr lang="en-US" sz="2800" b="1" i="0" u="none" strike="noStrike" cap="none">
                <a:solidFill>
                  <a:srgbClr val="3F3F3F"/>
                </a:solidFill>
              </a:rPr>
              <a:t>Dominance </a:t>
            </a:r>
            <a:r>
              <a:rPr lang="en-US" sz="2800" i="0" u="none" strike="noStrike" cap="none">
                <a:solidFill>
                  <a:srgbClr val="3F3F3F"/>
                </a:solidFill>
              </a:rPr>
              <a:t>- </a:t>
            </a:r>
            <a:r>
              <a:rPr lang="en-US"/>
              <a:t>from </a:t>
            </a:r>
            <a:r>
              <a:rPr lang="en-US" sz="2800" i="0" u="none" strike="noStrike" cap="none">
                <a:solidFill>
                  <a:srgbClr val="3F3F3F"/>
                </a:solidFill>
              </a:rPr>
              <a:t>submissive to </a:t>
            </a:r>
            <a:r>
              <a:rPr lang="en-US"/>
              <a:t>agency</a:t>
            </a:r>
            <a:endParaRPr sz="2800" i="0" u="none" strike="noStrike" cap="none">
              <a:solidFill>
                <a:srgbClr val="3F3F3F"/>
              </a:solidFill>
            </a:endParaRPr>
          </a:p>
          <a:p>
            <a:pPr marL="0" lvl="0" indent="0" algn="l" rtl="0">
              <a:lnSpc>
                <a:spcPct val="100000"/>
              </a:lnSpc>
              <a:spcBef>
                <a:spcPts val="1000"/>
              </a:spcBef>
              <a:spcAft>
                <a:spcPts val="0"/>
              </a:spcAft>
              <a:buClr>
                <a:srgbClr val="75114A"/>
              </a:buClr>
              <a:buSzPts val="4400"/>
              <a:buFont typeface="Calibri"/>
              <a:buNone/>
            </a:pPr>
            <a:r>
              <a:rPr lang="en-US" i="1"/>
              <a:t>Positive and negative sentiment can be expressed by these models as a combination of continuous values for V/A/D</a:t>
            </a:r>
            <a:endParaRPr i="1" u="none" strike="noStrike" cap="none">
              <a:solidFill>
                <a:srgbClr val="3F3F3F"/>
              </a:solidFill>
            </a:endParaRPr>
          </a:p>
        </p:txBody>
      </p:sp>
      <p:pic>
        <p:nvPicPr>
          <p:cNvPr id="653" name="Google Shape;653;p53"/>
          <p:cNvPicPr preferRelativeResize="0"/>
          <p:nvPr/>
        </p:nvPicPr>
        <p:blipFill rotWithShape="1">
          <a:blip r:embed="rId3">
            <a:alphaModFix/>
          </a:blip>
          <a:srcRect l="-2172" r="7768"/>
          <a:stretch/>
        </p:blipFill>
        <p:spPr>
          <a:xfrm>
            <a:off x="6693625" y="259750"/>
            <a:ext cx="5313601" cy="3743924"/>
          </a:xfrm>
          <a:prstGeom prst="rect">
            <a:avLst/>
          </a:prstGeom>
          <a:noFill/>
          <a:ln>
            <a:noFill/>
          </a:ln>
        </p:spPr>
      </p:pic>
      <p:sp>
        <p:nvSpPr>
          <p:cNvPr id="654" name="Google Shape;654;p53"/>
          <p:cNvSpPr txBox="1"/>
          <p:nvPr/>
        </p:nvSpPr>
        <p:spPr>
          <a:xfrm>
            <a:off x="3424725" y="5964150"/>
            <a:ext cx="8739000" cy="6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chemeClr val="dk1"/>
                </a:solidFill>
              </a:rPr>
              <a:t>Lövheim, H. (2012). A new three-dimensional model for emotions and monoamine neurotransmitters. </a:t>
            </a:r>
            <a:r>
              <a:rPr lang="en-US" sz="1100" i="1">
                <a:solidFill>
                  <a:schemeClr val="dk1"/>
                </a:solidFill>
              </a:rPr>
              <a:t>Medical hypotheses</a:t>
            </a:r>
            <a:r>
              <a:rPr lang="en-US" sz="1100">
                <a:solidFill>
                  <a:schemeClr val="dk1"/>
                </a:solidFill>
              </a:rPr>
              <a:t>, </a:t>
            </a:r>
            <a:r>
              <a:rPr lang="en-US" sz="1100" i="1">
                <a:solidFill>
                  <a:schemeClr val="dk1"/>
                </a:solidFill>
              </a:rPr>
              <a:t>78</a:t>
            </a:r>
            <a:r>
              <a:rPr lang="en-US" sz="1100">
                <a:solidFill>
                  <a:schemeClr val="dk1"/>
                </a:solidFill>
              </a:rPr>
              <a:t>(2), 341-348.</a:t>
            </a:r>
            <a:endParaRPr sz="1100">
              <a:solidFill>
                <a:schemeClr val="dk1"/>
              </a:solidFill>
            </a:endParaRPr>
          </a:p>
        </p:txBody>
      </p:sp>
    </p:spTree>
    <p:extLst>
      <p:ext uri="{BB962C8B-B14F-4D97-AF65-F5344CB8AC3E}">
        <p14:creationId xmlns:p14="http://schemas.microsoft.com/office/powerpoint/2010/main" val="42720883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54"/>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a:t>Classification with </a:t>
            </a:r>
            <a:r>
              <a:rPr lang="en-US" sz="4400" b="0" i="0" u="none" strike="noStrike" cap="none">
                <a:solidFill>
                  <a:srgbClr val="75114A"/>
                </a:solidFill>
                <a:latin typeface="Calibri"/>
                <a:ea typeface="Calibri"/>
                <a:cs typeface="Calibri"/>
                <a:sym typeface="Calibri"/>
              </a:rPr>
              <a:t>Sentiment </a:t>
            </a:r>
            <a:r>
              <a:rPr lang="en-US"/>
              <a:t>Labeled Data</a:t>
            </a:r>
            <a:endParaRPr sz="4400" b="0" i="0" u="none" strike="noStrike" cap="none">
              <a:solidFill>
                <a:srgbClr val="75114A"/>
              </a:solidFill>
              <a:latin typeface="Calibri"/>
              <a:ea typeface="Calibri"/>
              <a:cs typeface="Calibri"/>
              <a:sym typeface="Calibri"/>
            </a:endParaRPr>
          </a:p>
        </p:txBody>
      </p:sp>
      <p:pic>
        <p:nvPicPr>
          <p:cNvPr id="661" name="Google Shape;661;p54"/>
          <p:cNvPicPr preferRelativeResize="0"/>
          <p:nvPr/>
        </p:nvPicPr>
        <p:blipFill>
          <a:blip r:embed="rId3">
            <a:alphaModFix/>
          </a:blip>
          <a:stretch>
            <a:fillRect/>
          </a:stretch>
        </p:blipFill>
        <p:spPr>
          <a:xfrm>
            <a:off x="3018875" y="1334650"/>
            <a:ext cx="5038725" cy="4438650"/>
          </a:xfrm>
          <a:prstGeom prst="rect">
            <a:avLst/>
          </a:prstGeom>
          <a:noFill/>
          <a:ln>
            <a:noFill/>
          </a:ln>
        </p:spPr>
      </p:pic>
      <p:sp>
        <p:nvSpPr>
          <p:cNvPr id="662" name="Google Shape;662;p54"/>
          <p:cNvSpPr txBox="1"/>
          <p:nvPr/>
        </p:nvSpPr>
        <p:spPr>
          <a:xfrm>
            <a:off x="8234725" y="6010375"/>
            <a:ext cx="3957300" cy="5250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US">
                <a:solidFill>
                  <a:schemeClr val="dk1"/>
                </a:solidFill>
                <a:latin typeface="Calibri"/>
                <a:ea typeface="Calibri"/>
                <a:cs typeface="Calibri"/>
                <a:sym typeface="Calibri"/>
              </a:rPr>
              <a:t>Image from slides by Georgios Paltoglou</a:t>
            </a:r>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270746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5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a:t>Classification - Supervised Methods</a:t>
            </a:r>
            <a:endParaRPr sz="4400" b="0" i="0" u="none" strike="noStrike" cap="none">
              <a:solidFill>
                <a:srgbClr val="75114A"/>
              </a:solidFill>
              <a:latin typeface="Calibri"/>
              <a:ea typeface="Calibri"/>
              <a:cs typeface="Calibri"/>
              <a:sym typeface="Calibri"/>
            </a:endParaRPr>
          </a:p>
        </p:txBody>
      </p:sp>
      <p:sp>
        <p:nvSpPr>
          <p:cNvPr id="669" name="Google Shape;669;p55"/>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marR="0" lvl="1" indent="0" algn="l" rtl="0">
              <a:lnSpc>
                <a:spcPct val="115000"/>
              </a:lnSpc>
              <a:spcBef>
                <a:spcPts val="400"/>
              </a:spcBef>
              <a:spcAft>
                <a:spcPts val="0"/>
              </a:spcAft>
              <a:buClr>
                <a:srgbClr val="3F3F3F"/>
              </a:buClr>
              <a:buSzPts val="2000"/>
              <a:buFont typeface="Arial"/>
              <a:buNone/>
            </a:pPr>
            <a:r>
              <a:rPr lang="en-US" sz="2800">
                <a:solidFill>
                  <a:srgbClr val="000000"/>
                </a:solidFill>
              </a:rPr>
              <a:t>Traditional ML: </a:t>
            </a:r>
            <a:r>
              <a:rPr lang="en-US" sz="2800">
                <a:solidFill>
                  <a:schemeClr val="dk1"/>
                </a:solidFill>
              </a:rPr>
              <a:t>Support Vector Machines (</a:t>
            </a:r>
            <a:r>
              <a:rPr lang="en-US" sz="2800" b="1">
                <a:solidFill>
                  <a:schemeClr val="dk1"/>
                </a:solidFill>
              </a:rPr>
              <a:t>SVM</a:t>
            </a:r>
            <a:r>
              <a:rPr lang="en-US" sz="2800">
                <a:solidFill>
                  <a:schemeClr val="dk1"/>
                </a:solidFill>
              </a:rPr>
              <a:t>)</a:t>
            </a:r>
            <a:endParaRPr sz="2800" b="0" i="0" u="none" strike="noStrike" cap="none">
              <a:solidFill>
                <a:srgbClr val="000000"/>
              </a:solidFill>
              <a:latin typeface="Calibri"/>
              <a:ea typeface="Calibri"/>
              <a:cs typeface="Calibri"/>
              <a:sym typeface="Calibri"/>
            </a:endParaRPr>
          </a:p>
          <a:p>
            <a:pPr marL="0" marR="0" lvl="1" indent="0" algn="l" rtl="0">
              <a:lnSpc>
                <a:spcPct val="115000"/>
              </a:lnSpc>
              <a:spcBef>
                <a:spcPts val="1000"/>
              </a:spcBef>
              <a:spcAft>
                <a:spcPts val="0"/>
              </a:spcAft>
              <a:buClr>
                <a:srgbClr val="3F3F3F"/>
              </a:buClr>
              <a:buSzPts val="2000"/>
              <a:buFont typeface="Arial"/>
              <a:buNone/>
            </a:pPr>
            <a:r>
              <a:rPr lang="en-US" sz="2800" b="1" i="0" u="none" strike="noStrike" cap="none">
                <a:solidFill>
                  <a:srgbClr val="000000"/>
                </a:solidFill>
              </a:rPr>
              <a:t>Deep Learning</a:t>
            </a:r>
            <a:r>
              <a:rPr lang="en-US" sz="2800" b="0" i="0" u="none" strike="noStrike" cap="none">
                <a:solidFill>
                  <a:srgbClr val="000000"/>
                </a:solidFill>
                <a:latin typeface="Calibri"/>
                <a:ea typeface="Calibri"/>
                <a:cs typeface="Calibri"/>
                <a:sym typeface="Calibri"/>
              </a:rPr>
              <a:t> (neural networks)</a:t>
            </a:r>
            <a:endParaRPr sz="2800" b="0" i="0" u="none" strike="noStrike" cap="none">
              <a:solidFill>
                <a:srgbClr val="000000"/>
              </a:solidFill>
              <a:latin typeface="Calibri"/>
              <a:ea typeface="Calibri"/>
              <a:cs typeface="Calibri"/>
              <a:sym typeface="Calibri"/>
            </a:endParaRPr>
          </a:p>
          <a:p>
            <a:pPr marL="0" marR="0" lvl="1" indent="0" algn="l" rtl="0">
              <a:lnSpc>
                <a:spcPct val="115000"/>
              </a:lnSpc>
              <a:spcBef>
                <a:spcPts val="1000"/>
              </a:spcBef>
              <a:spcAft>
                <a:spcPts val="0"/>
              </a:spcAft>
              <a:buClr>
                <a:srgbClr val="3F3F3F"/>
              </a:buClr>
              <a:buSzPts val="2000"/>
              <a:buFont typeface="Arial"/>
              <a:buNone/>
            </a:pPr>
            <a:endParaRPr sz="2800">
              <a:solidFill>
                <a:srgbClr val="000000"/>
              </a:solidFill>
            </a:endParaRPr>
          </a:p>
          <a:p>
            <a:pPr marL="0" marR="0" lvl="1" indent="0" algn="l" rtl="0">
              <a:lnSpc>
                <a:spcPct val="115000"/>
              </a:lnSpc>
              <a:spcBef>
                <a:spcPts val="1000"/>
              </a:spcBef>
              <a:spcAft>
                <a:spcPts val="0"/>
              </a:spcAft>
              <a:buClr>
                <a:srgbClr val="3F3F3F"/>
              </a:buClr>
              <a:buSzPts val="2000"/>
              <a:buFont typeface="Arial"/>
              <a:buNone/>
            </a:pPr>
            <a:r>
              <a:rPr lang="en-US" sz="2800" i="1">
                <a:solidFill>
                  <a:srgbClr val="000000"/>
                </a:solidFill>
              </a:rPr>
              <a:t>In general, set up a vector space for your data set</a:t>
            </a:r>
            <a:endParaRPr sz="2800" i="1">
              <a:solidFill>
                <a:srgbClr val="000000"/>
              </a:solidFill>
            </a:endParaRPr>
          </a:p>
          <a:p>
            <a:pPr marL="342900" marR="0" lvl="0" indent="-215900" algn="l" rtl="0">
              <a:lnSpc>
                <a:spcPct val="90000"/>
              </a:lnSpc>
              <a:spcBef>
                <a:spcPts val="1000"/>
              </a:spcBef>
              <a:spcAft>
                <a:spcPts val="0"/>
              </a:spcAft>
              <a:buClr>
                <a:srgbClr val="3F3F3F"/>
              </a:buClr>
              <a:buSzPts val="2800"/>
              <a:buFont typeface="Arial"/>
              <a:buNone/>
            </a:pPr>
            <a:endParaRPr sz="2800" b="0"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37031283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56"/>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a:t>Classification with SVMs</a:t>
            </a:r>
            <a:endParaRPr sz="4400" b="0" i="0" u="none" strike="noStrike" cap="none">
              <a:solidFill>
                <a:srgbClr val="75114A"/>
              </a:solidFill>
              <a:latin typeface="Calibri"/>
              <a:ea typeface="Calibri"/>
              <a:cs typeface="Calibri"/>
              <a:sym typeface="Calibri"/>
            </a:endParaRPr>
          </a:p>
        </p:txBody>
      </p:sp>
      <p:pic>
        <p:nvPicPr>
          <p:cNvPr id="676" name="Google Shape;676;p56"/>
          <p:cNvPicPr preferRelativeResize="0"/>
          <p:nvPr/>
        </p:nvPicPr>
        <p:blipFill>
          <a:blip r:embed="rId3">
            <a:alphaModFix/>
          </a:blip>
          <a:stretch>
            <a:fillRect/>
          </a:stretch>
        </p:blipFill>
        <p:spPr>
          <a:xfrm>
            <a:off x="152400" y="1415038"/>
            <a:ext cx="11887201" cy="4332718"/>
          </a:xfrm>
          <a:prstGeom prst="rect">
            <a:avLst/>
          </a:prstGeom>
          <a:noFill/>
          <a:ln>
            <a:noFill/>
          </a:ln>
        </p:spPr>
      </p:pic>
      <p:sp>
        <p:nvSpPr>
          <p:cNvPr id="677" name="Google Shape;677;p56"/>
          <p:cNvSpPr txBox="1"/>
          <p:nvPr/>
        </p:nvSpPr>
        <p:spPr>
          <a:xfrm>
            <a:off x="8234725" y="6010375"/>
            <a:ext cx="3957300" cy="5250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US">
                <a:solidFill>
                  <a:schemeClr val="dk1"/>
                </a:solidFill>
                <a:latin typeface="Calibri"/>
                <a:ea typeface="Calibri"/>
                <a:cs typeface="Calibri"/>
                <a:sym typeface="Calibri"/>
              </a:rPr>
              <a:t>Examples from slides by Georgios Paltoglou</a:t>
            </a:r>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587452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5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Features for Sentiment Analysis</a:t>
            </a:r>
            <a:endParaRPr sz="4400" b="0" i="0" u="none" strike="noStrike" cap="none">
              <a:solidFill>
                <a:srgbClr val="75114A"/>
              </a:solidFill>
              <a:latin typeface="Calibri"/>
              <a:ea typeface="Calibri"/>
              <a:cs typeface="Calibri"/>
              <a:sym typeface="Calibri"/>
            </a:endParaRPr>
          </a:p>
        </p:txBody>
      </p:sp>
      <p:sp>
        <p:nvSpPr>
          <p:cNvPr id="684" name="Google Shape;684;p57"/>
          <p:cNvSpPr txBox="1">
            <a:spLocks noGrp="1"/>
          </p:cNvSpPr>
          <p:nvPr>
            <p:ph type="body" idx="1"/>
          </p:nvPr>
        </p:nvSpPr>
        <p:spPr>
          <a:xfrm>
            <a:off x="838200" y="1825625"/>
            <a:ext cx="10515600" cy="3907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400"/>
              </a:spcBef>
              <a:spcAft>
                <a:spcPts val="0"/>
              </a:spcAft>
              <a:buClr>
                <a:schemeClr val="dk1"/>
              </a:buClr>
              <a:buSzPts val="1100"/>
              <a:buFont typeface="Arial"/>
              <a:buNone/>
            </a:pPr>
            <a:r>
              <a:rPr lang="en-US" b="1" i="0" u="none" strike="noStrike" cap="none">
                <a:solidFill>
                  <a:srgbClr val="000000"/>
                </a:solidFill>
              </a:rPr>
              <a:t>Feature selection and engineering</a:t>
            </a:r>
            <a:r>
              <a:rPr lang="en-US" b="0" i="0" u="none" strike="noStrike" cap="none">
                <a:solidFill>
                  <a:srgbClr val="000000"/>
                </a:solidFill>
                <a:latin typeface="Calibri"/>
                <a:ea typeface="Calibri"/>
                <a:cs typeface="Calibri"/>
                <a:sym typeface="Calibri"/>
              </a:rPr>
              <a:t> is key to good performance!</a:t>
            </a:r>
            <a:endParaRPr>
              <a:solidFill>
                <a:srgbClr val="000000"/>
              </a:solidFill>
            </a:endParaRPr>
          </a:p>
          <a:p>
            <a:pPr marL="0" marR="0" lvl="0" indent="0" algn="l" rtl="0">
              <a:lnSpc>
                <a:spcPct val="115000"/>
              </a:lnSpc>
              <a:spcBef>
                <a:spcPts val="1000"/>
              </a:spcBef>
              <a:spcAft>
                <a:spcPts val="0"/>
              </a:spcAft>
              <a:buClr>
                <a:schemeClr val="dk1"/>
              </a:buClr>
              <a:buSzPts val="1100"/>
              <a:buFont typeface="Arial"/>
              <a:buNone/>
            </a:pPr>
            <a:r>
              <a:rPr lang="en-US" sz="2400" b="1">
                <a:solidFill>
                  <a:srgbClr val="000000"/>
                </a:solidFill>
              </a:rPr>
              <a:t>Features</a:t>
            </a:r>
            <a:r>
              <a:rPr lang="en-US" sz="2400">
                <a:solidFill>
                  <a:srgbClr val="000000"/>
                </a:solidFill>
              </a:rPr>
              <a:t>: words vs. n-grams, part-of-speech, opinion words (sentiment lexicon), negation, modal verbs (could be, should be, …), syntactic dependency</a:t>
            </a:r>
            <a:endParaRPr sz="2400">
              <a:solidFill>
                <a:srgbClr val="000000"/>
              </a:solidFill>
            </a:endParaRPr>
          </a:p>
          <a:p>
            <a:pPr marL="0" lvl="0" indent="0" algn="l" rtl="0">
              <a:lnSpc>
                <a:spcPct val="115000"/>
              </a:lnSpc>
              <a:spcBef>
                <a:spcPts val="1000"/>
              </a:spcBef>
              <a:spcAft>
                <a:spcPts val="0"/>
              </a:spcAft>
              <a:buNone/>
            </a:pPr>
            <a:r>
              <a:rPr lang="en-US" sz="2400" b="1">
                <a:solidFill>
                  <a:srgbClr val="000000"/>
                </a:solidFill>
              </a:rPr>
              <a:t>Feature selection and weighting</a:t>
            </a:r>
            <a:r>
              <a:rPr lang="en-US" sz="2400">
                <a:solidFill>
                  <a:srgbClr val="000000"/>
                </a:solidFill>
              </a:rPr>
              <a:t>: occurrence (binary) vs. frequency, PMI, TF-IDF</a:t>
            </a:r>
            <a:endParaRPr sz="24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5437861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5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Part of Speech</a:t>
            </a:r>
            <a:endParaRPr sz="4400" b="0" i="0" u="none" strike="noStrike" cap="none">
              <a:solidFill>
                <a:srgbClr val="75114A"/>
              </a:solidFill>
              <a:latin typeface="Calibri"/>
              <a:ea typeface="Calibri"/>
              <a:cs typeface="Calibri"/>
              <a:sym typeface="Calibri"/>
            </a:endParaRPr>
          </a:p>
        </p:txBody>
      </p:sp>
      <p:sp>
        <p:nvSpPr>
          <p:cNvPr id="691" name="Google Shape;691;p58"/>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a:solidFill>
                  <a:schemeClr val="dk1"/>
                </a:solidFill>
              </a:rPr>
              <a:t>A </a:t>
            </a:r>
            <a:r>
              <a:rPr lang="en-US" b="0" i="0" u="none" strike="noStrike" cap="none">
                <a:solidFill>
                  <a:schemeClr val="dk1"/>
                </a:solidFill>
                <a:latin typeface="Calibri"/>
                <a:ea typeface="Calibri"/>
                <a:cs typeface="Calibri"/>
                <a:sym typeface="Calibri"/>
              </a:rPr>
              <a:t>word can express different sentiments </a:t>
            </a:r>
            <a:r>
              <a:rPr lang="en-US">
                <a:solidFill>
                  <a:schemeClr val="dk1"/>
                </a:solidFill>
              </a:rPr>
              <a:t>according to PoS</a:t>
            </a:r>
            <a:endParaRPr/>
          </a:p>
          <a:p>
            <a:pPr marL="0" marR="0" lvl="1" indent="457200" algn="l" rtl="0">
              <a:lnSpc>
                <a:spcPct val="115000"/>
              </a:lnSpc>
              <a:spcBef>
                <a:spcPts val="1000"/>
              </a:spcBef>
              <a:spcAft>
                <a:spcPts val="0"/>
              </a:spcAft>
              <a:buClr>
                <a:schemeClr val="dk1"/>
              </a:buClr>
              <a:buSzPts val="1100"/>
              <a:buFont typeface="Arial"/>
              <a:buNone/>
            </a:pPr>
            <a:r>
              <a:rPr lang="en-US" i="1">
                <a:solidFill>
                  <a:schemeClr val="dk1"/>
                </a:solidFill>
              </a:rPr>
              <a:t>“</a:t>
            </a:r>
            <a:r>
              <a:rPr lang="en-US" b="0" i="1" u="none" strike="noStrike" cap="none">
                <a:solidFill>
                  <a:schemeClr val="dk1"/>
                </a:solidFill>
                <a:latin typeface="Calibri"/>
                <a:ea typeface="Calibri"/>
                <a:cs typeface="Calibri"/>
                <a:sym typeface="Calibri"/>
              </a:rPr>
              <a:t>fine</a:t>
            </a:r>
            <a:r>
              <a:rPr lang="en-US" i="1">
                <a:solidFill>
                  <a:schemeClr val="dk1"/>
                </a:solidFill>
              </a:rPr>
              <a:t>”</a:t>
            </a:r>
            <a:r>
              <a:rPr lang="en-US" b="0" i="1" u="none" strike="noStrike" cap="none">
                <a:solidFill>
                  <a:schemeClr val="dk1"/>
                </a:solidFill>
                <a:latin typeface="Calibri"/>
                <a:ea typeface="Calibri"/>
                <a:cs typeface="Calibri"/>
                <a:sym typeface="Calibri"/>
              </a:rPr>
              <a:t>	</a:t>
            </a:r>
            <a:r>
              <a:rPr lang="en-US">
                <a:solidFill>
                  <a:schemeClr val="dk1"/>
                </a:solidFill>
              </a:rPr>
              <a:t>NEG </a:t>
            </a:r>
            <a:r>
              <a:rPr lang="en-US" b="0" i="0" u="none" strike="noStrike" cap="none">
                <a:solidFill>
                  <a:schemeClr val="dk1"/>
                </a:solidFill>
                <a:latin typeface="Calibri"/>
                <a:ea typeface="Calibri"/>
                <a:cs typeface="Calibri"/>
                <a:sym typeface="Calibri"/>
              </a:rPr>
              <a:t>as a verb,</a:t>
            </a:r>
            <a:r>
              <a:rPr lang="en-US">
                <a:solidFill>
                  <a:schemeClr val="dk1"/>
                </a:solidFill>
              </a:rPr>
              <a:t> POS</a:t>
            </a:r>
            <a:r>
              <a:rPr lang="en-US" b="0" i="0" u="none" strike="noStrike" cap="none">
                <a:solidFill>
                  <a:schemeClr val="dk1"/>
                </a:solidFill>
                <a:latin typeface="Calibri"/>
                <a:ea typeface="Calibri"/>
                <a:cs typeface="Calibri"/>
                <a:sym typeface="Calibri"/>
              </a:rPr>
              <a:t> as an adjective</a:t>
            </a:r>
            <a:endParaRPr>
              <a:solidFill>
                <a:schemeClr val="dk1"/>
              </a:solidFill>
            </a:endParaRPr>
          </a:p>
          <a:p>
            <a:pPr marL="0" marR="0" lvl="0" indent="0" algn="l" rtl="0">
              <a:lnSpc>
                <a:spcPct val="115000"/>
              </a:lnSpc>
              <a:spcBef>
                <a:spcPts val="1000"/>
              </a:spcBef>
              <a:spcAft>
                <a:spcPts val="0"/>
              </a:spcAft>
              <a:buClr>
                <a:schemeClr val="dk1"/>
              </a:buClr>
              <a:buSzPts val="1100"/>
              <a:buFont typeface="Arial"/>
              <a:buNone/>
            </a:pPr>
            <a:r>
              <a:rPr lang="en-US" b="0" i="0" u="none" strike="noStrike" cap="none">
                <a:solidFill>
                  <a:schemeClr val="dk1"/>
                </a:solidFill>
                <a:latin typeface="Calibri"/>
                <a:ea typeface="Calibri"/>
                <a:cs typeface="Calibri"/>
                <a:sym typeface="Calibri"/>
              </a:rPr>
              <a:t>Word+POS as </a:t>
            </a:r>
            <a:r>
              <a:rPr lang="en-US">
                <a:solidFill>
                  <a:schemeClr val="dk1"/>
                </a:solidFill>
              </a:rPr>
              <a:t>combined</a:t>
            </a:r>
            <a:r>
              <a:rPr lang="en-US" b="0" i="0" u="none" strike="noStrike" cap="none">
                <a:solidFill>
                  <a:schemeClr val="dk1"/>
                </a:solidFill>
                <a:latin typeface="Calibri"/>
                <a:ea typeface="Calibri"/>
                <a:cs typeface="Calibri"/>
                <a:sym typeface="Calibri"/>
              </a:rPr>
              <a:t> feature can improve sentiment </a:t>
            </a:r>
            <a:r>
              <a:rPr lang="en-US">
                <a:solidFill>
                  <a:schemeClr val="dk1"/>
                </a:solidFill>
              </a:rPr>
              <a:t>analysis</a:t>
            </a:r>
            <a:endParaRPr/>
          </a:p>
          <a:p>
            <a:pPr marL="0" marR="0" lvl="1" indent="457200" algn="l" rtl="0">
              <a:lnSpc>
                <a:spcPct val="115000"/>
              </a:lnSpc>
              <a:spcBef>
                <a:spcPts val="1000"/>
              </a:spcBef>
              <a:spcAft>
                <a:spcPts val="0"/>
              </a:spcAft>
              <a:buClr>
                <a:schemeClr val="dk1"/>
              </a:buClr>
              <a:buSzPts val="1100"/>
              <a:buFont typeface="Arial"/>
              <a:buNone/>
            </a:pPr>
            <a:r>
              <a:rPr lang="en-US" i="1">
                <a:solidFill>
                  <a:schemeClr val="dk1"/>
                </a:solidFill>
              </a:rPr>
              <a:t>“</a:t>
            </a:r>
            <a:r>
              <a:rPr lang="en-US" b="0" i="1" u="none" strike="noStrike" cap="none">
                <a:solidFill>
                  <a:schemeClr val="dk1"/>
                </a:solidFill>
                <a:latin typeface="Calibri"/>
                <a:ea typeface="Calibri"/>
                <a:cs typeface="Calibri"/>
                <a:sym typeface="Calibri"/>
              </a:rPr>
              <a:t>It is fine if you fine me, but don't rub it in!</a:t>
            </a:r>
            <a:r>
              <a:rPr lang="en-US" i="1">
                <a:solidFill>
                  <a:schemeClr val="dk1"/>
                </a:solidFill>
              </a:rPr>
              <a:t>”</a:t>
            </a:r>
            <a:endParaRPr/>
          </a:p>
          <a:p>
            <a:pPr marL="457200" marR="0" lvl="1" indent="0" algn="l" rtl="0">
              <a:lnSpc>
                <a:spcPct val="115000"/>
              </a:lnSpc>
              <a:spcBef>
                <a:spcPts val="1000"/>
              </a:spcBef>
              <a:spcAft>
                <a:spcPts val="0"/>
              </a:spcAft>
              <a:buClr>
                <a:schemeClr val="dk1"/>
              </a:buClr>
              <a:buSzPts val="1100"/>
              <a:buFont typeface="Arial"/>
              <a:buNone/>
            </a:pPr>
            <a:r>
              <a:rPr lang="en-US" i="1">
                <a:solidFill>
                  <a:schemeClr val="dk1"/>
                </a:solidFill>
              </a:rPr>
              <a:t>“</a:t>
            </a:r>
            <a:r>
              <a:rPr lang="en-US" b="0" i="1" u="none" strike="noStrike" cap="none">
                <a:solidFill>
                  <a:schemeClr val="dk1"/>
                </a:solidFill>
                <a:latin typeface="Calibri"/>
                <a:ea typeface="Calibri"/>
                <a:cs typeface="Calibri"/>
                <a:sym typeface="Calibri"/>
              </a:rPr>
              <a:t>It/PRP is/VBZ fine/JJ if/IN you/PRP fine/VBP me/PRP ,/, but/CC don't/NN rub/VBP it/PRP in/IN !/.</a:t>
            </a:r>
            <a:r>
              <a:rPr lang="en-US" i="1">
                <a:solidFill>
                  <a:schemeClr val="dk1"/>
                </a:solidFill>
              </a:rPr>
              <a:t>”</a:t>
            </a:r>
            <a:endParaRPr b="0" i="1" u="none" strike="noStrike" cap="none">
              <a:solidFill>
                <a:schemeClr val="dk1"/>
              </a:solidFill>
              <a:latin typeface="Calibri"/>
              <a:ea typeface="Calibri"/>
              <a:cs typeface="Calibri"/>
              <a:sym typeface="Calibri"/>
            </a:endParaRPr>
          </a:p>
          <a:p>
            <a:pPr marL="342900" marR="0" lvl="0" indent="-215900" algn="l" rtl="0">
              <a:lnSpc>
                <a:spcPct val="115000"/>
              </a:lnSpc>
              <a:spcBef>
                <a:spcPts val="1000"/>
              </a:spcBef>
              <a:spcAft>
                <a:spcPts val="100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19761872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5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a:t>Negation</a:t>
            </a:r>
            <a:endParaRPr sz="4400" b="0" i="0" u="none" strike="noStrike" cap="none">
              <a:solidFill>
                <a:srgbClr val="75114A"/>
              </a:solidFill>
              <a:latin typeface="Calibri"/>
              <a:ea typeface="Calibri"/>
              <a:cs typeface="Calibri"/>
              <a:sym typeface="Calibri"/>
            </a:endParaRPr>
          </a:p>
        </p:txBody>
      </p:sp>
      <p:sp>
        <p:nvSpPr>
          <p:cNvPr id="698" name="Google Shape;698;p59"/>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a:solidFill>
                  <a:schemeClr val="dk1"/>
                </a:solidFill>
              </a:rPr>
              <a:t>Positive words used but NEG sentiment implied</a:t>
            </a:r>
            <a:endParaRPr b="0" i="0" u="none" strike="noStrike" cap="none">
              <a:solidFill>
                <a:schemeClr val="dk1"/>
              </a:solidFill>
              <a:latin typeface="Calibri"/>
              <a:ea typeface="Calibri"/>
              <a:cs typeface="Calibri"/>
              <a:sym typeface="Calibri"/>
            </a:endParaRPr>
          </a:p>
          <a:p>
            <a:pPr marL="800100" lvl="1" indent="-215900" algn="l" rtl="0">
              <a:lnSpc>
                <a:spcPct val="115000"/>
              </a:lnSpc>
              <a:spcBef>
                <a:spcPts val="1000"/>
              </a:spcBef>
              <a:spcAft>
                <a:spcPts val="0"/>
              </a:spcAft>
              <a:buClr>
                <a:schemeClr val="dk1"/>
              </a:buClr>
              <a:buSzPts val="1100"/>
              <a:buFont typeface="Arial"/>
              <a:buNone/>
            </a:pPr>
            <a:r>
              <a:rPr lang="en-US" i="1">
                <a:solidFill>
                  <a:schemeClr val="dk1"/>
                </a:solidFill>
              </a:rPr>
              <a:t>"I </a:t>
            </a:r>
            <a:r>
              <a:rPr lang="en-US" b="1" i="1">
                <a:solidFill>
                  <a:schemeClr val="dk1"/>
                </a:solidFill>
              </a:rPr>
              <a:t>don't like</a:t>
            </a:r>
            <a:r>
              <a:rPr lang="en-US" i="1">
                <a:solidFill>
                  <a:schemeClr val="dk1"/>
                </a:solidFill>
              </a:rPr>
              <a:t> this new Nokia model."</a:t>
            </a:r>
            <a:endParaRPr i="1">
              <a:solidFill>
                <a:schemeClr val="dk1"/>
              </a:solidFill>
            </a:endParaRPr>
          </a:p>
          <a:p>
            <a:pPr marL="0" lvl="0" indent="0" algn="l" rtl="0">
              <a:lnSpc>
                <a:spcPct val="115000"/>
              </a:lnSpc>
              <a:spcBef>
                <a:spcPts val="1000"/>
              </a:spcBef>
              <a:spcAft>
                <a:spcPts val="0"/>
              </a:spcAft>
              <a:buClr>
                <a:schemeClr val="dk1"/>
              </a:buClr>
              <a:buSzPts val="1100"/>
              <a:buFont typeface="Arial"/>
              <a:buNone/>
            </a:pPr>
            <a:r>
              <a:rPr lang="en-US">
                <a:solidFill>
                  <a:schemeClr val="dk1"/>
                </a:solidFill>
              </a:rPr>
              <a:t>Simplest approach is to append 'NOT' to all words after the occurrence of a ‘negation word’ until next punctuation:</a:t>
            </a:r>
            <a:endParaRPr sz="3200">
              <a:solidFill>
                <a:schemeClr val="dk1"/>
              </a:solidFill>
            </a:endParaRPr>
          </a:p>
          <a:p>
            <a:pPr marL="584200" lvl="1" indent="0" algn="l" rtl="0">
              <a:lnSpc>
                <a:spcPct val="115000"/>
              </a:lnSpc>
              <a:spcBef>
                <a:spcPts val="1000"/>
              </a:spcBef>
              <a:spcAft>
                <a:spcPts val="0"/>
              </a:spcAft>
              <a:buClr>
                <a:schemeClr val="dk1"/>
              </a:buClr>
              <a:buSzPts val="1100"/>
              <a:buFont typeface="Arial"/>
              <a:buNone/>
            </a:pPr>
            <a:r>
              <a:rPr lang="en-US" i="1">
                <a:solidFill>
                  <a:schemeClr val="dk1"/>
                </a:solidFill>
              </a:rPr>
              <a:t>I do not </a:t>
            </a:r>
            <a:r>
              <a:rPr lang="en-US" b="1" i="1">
                <a:solidFill>
                  <a:schemeClr val="dk1"/>
                </a:solidFill>
              </a:rPr>
              <a:t>NOT_like NOT_this NOT_new NOT_Nokia NOT_model .</a:t>
            </a:r>
            <a:endParaRPr b="1" i="1">
              <a:solidFill>
                <a:schemeClr val="dk1"/>
              </a:solidFill>
            </a:endParaRPr>
          </a:p>
          <a:p>
            <a:pPr marL="800100" lvl="1" indent="-215900" algn="l" rtl="0">
              <a:lnSpc>
                <a:spcPct val="115000"/>
              </a:lnSpc>
              <a:spcBef>
                <a:spcPts val="1000"/>
              </a:spcBef>
              <a:spcAft>
                <a:spcPts val="0"/>
              </a:spcAft>
              <a:buClr>
                <a:schemeClr val="dk1"/>
              </a:buClr>
              <a:buSzPts val="1100"/>
              <a:buFont typeface="Arial"/>
              <a:buNone/>
            </a:pPr>
            <a:endParaRPr i="1">
              <a:solidFill>
                <a:schemeClr val="dk1"/>
              </a:solidFill>
            </a:endParaRPr>
          </a:p>
        </p:txBody>
      </p:sp>
    </p:spTree>
    <p:extLst>
      <p:ext uri="{BB962C8B-B14F-4D97-AF65-F5344CB8AC3E}">
        <p14:creationId xmlns:p14="http://schemas.microsoft.com/office/powerpoint/2010/main" val="7344444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87"/>
          <p:cNvSpPr txBox="1">
            <a:spLocks noGrp="1"/>
          </p:cNvSpPr>
          <p:nvPr>
            <p:ph type="ctrTitle"/>
          </p:nvPr>
        </p:nvSpPr>
        <p:spPr>
          <a:xfrm>
            <a:off x="6779669" y="731126"/>
            <a:ext cx="5162100" cy="2208900"/>
          </a:xfrm>
          <a:prstGeom prst="rect">
            <a:avLst/>
          </a:prstGeom>
          <a:noFill/>
          <a:ln>
            <a:noFill/>
          </a:ln>
        </p:spPr>
        <p:txBody>
          <a:bodyPr spcFirstLastPara="1" wrap="square" lIns="91425" tIns="91425" rIns="91425" bIns="91425" anchor="t" anchorCtr="0">
            <a:noAutofit/>
          </a:bodyPr>
          <a:lstStyle/>
          <a:p>
            <a:pPr marL="0" marR="0" lvl="0" indent="0" algn="ctr" rtl="0">
              <a:lnSpc>
                <a:spcPct val="90000"/>
              </a:lnSpc>
              <a:spcBef>
                <a:spcPts val="0"/>
              </a:spcBef>
              <a:spcAft>
                <a:spcPts val="0"/>
              </a:spcAft>
              <a:buClr>
                <a:schemeClr val="lt1"/>
              </a:buClr>
              <a:buSzPts val="6600"/>
              <a:buFont typeface="Calibri"/>
              <a:buNone/>
            </a:pPr>
            <a:r>
              <a:rPr lang="en-IE" sz="6600" b="0" i="0" u="none" strike="noStrike" cap="none">
                <a:solidFill>
                  <a:schemeClr val="lt1"/>
                </a:solidFill>
                <a:latin typeface="Calibri"/>
                <a:ea typeface="Calibri"/>
                <a:cs typeface="Calibri"/>
                <a:sym typeface="Calibri"/>
              </a:rPr>
              <a:t>QA</a:t>
            </a:r>
            <a:endParaRPr sz="6600" b="0" i="0" u="none" strike="noStrike" cap="none">
              <a:solidFill>
                <a:schemeClr val="lt1"/>
              </a:solidFill>
              <a:latin typeface="Calibri"/>
              <a:ea typeface="Calibri"/>
              <a:cs typeface="Calibri"/>
              <a:sym typeface="Calibri"/>
            </a:endParaRPr>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60"/>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Aspect-based Sentiment Analysis</a:t>
            </a:r>
            <a:endParaRPr sz="4400" b="0" i="0" u="none" strike="noStrike" cap="none">
              <a:solidFill>
                <a:srgbClr val="75114A"/>
              </a:solidFill>
              <a:latin typeface="Calibri"/>
              <a:ea typeface="Calibri"/>
              <a:cs typeface="Calibri"/>
              <a:sym typeface="Calibri"/>
            </a:endParaRPr>
          </a:p>
        </p:txBody>
      </p:sp>
      <p:sp>
        <p:nvSpPr>
          <p:cNvPr id="705" name="Google Shape;705;p60"/>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a:t>Sofar we considered sentiment on the whole input string, e.g.</a:t>
            </a:r>
            <a:endParaRPr/>
          </a:p>
          <a:p>
            <a:pPr marL="0" marR="0" lvl="0" indent="0" algn="l" rtl="0">
              <a:lnSpc>
                <a:spcPct val="115000"/>
              </a:lnSpc>
              <a:spcBef>
                <a:spcPts val="1000"/>
              </a:spcBef>
              <a:spcAft>
                <a:spcPts val="0"/>
              </a:spcAft>
              <a:buClr>
                <a:schemeClr val="dk1"/>
              </a:buClr>
              <a:buSzPts val="1100"/>
              <a:buFont typeface="Arial"/>
              <a:buNone/>
            </a:pPr>
            <a:r>
              <a:rPr lang="en-US" sz="2400" i="1"/>
              <a:t>“</a:t>
            </a:r>
            <a:r>
              <a:rPr lang="en-US" sz="2400" b="0" i="1" u="none" strike="noStrike" cap="none">
                <a:solidFill>
                  <a:srgbClr val="3F3F3F"/>
                </a:solidFill>
                <a:latin typeface="Calibri"/>
                <a:ea typeface="Calibri"/>
                <a:cs typeface="Calibri"/>
                <a:sym typeface="Calibri"/>
              </a:rPr>
              <a:t>The staff was </a:t>
            </a:r>
            <a:r>
              <a:rPr lang="en-US" sz="2400" b="0" i="1" u="none" strike="noStrike" cap="none">
                <a:solidFill>
                  <a:srgbClr val="38761D"/>
                </a:solidFill>
                <a:latin typeface="Calibri"/>
                <a:ea typeface="Calibri"/>
                <a:cs typeface="Calibri"/>
                <a:sym typeface="Calibri"/>
              </a:rPr>
              <a:t>very friendly</a:t>
            </a:r>
            <a:r>
              <a:rPr lang="en-US" sz="2400" b="0" i="1" u="none" strike="noStrike" cap="none">
                <a:solidFill>
                  <a:srgbClr val="3F3F3F"/>
                </a:solidFill>
                <a:latin typeface="Calibri"/>
                <a:ea typeface="Calibri"/>
                <a:cs typeface="Calibri"/>
                <a:sym typeface="Calibri"/>
              </a:rPr>
              <a:t>, the </a:t>
            </a:r>
            <a:r>
              <a:rPr lang="en-US" sz="2400" i="1"/>
              <a:t>room was </a:t>
            </a:r>
            <a:r>
              <a:rPr lang="en-US" sz="2400" i="1">
                <a:solidFill>
                  <a:srgbClr val="38761D"/>
                </a:solidFill>
              </a:rPr>
              <a:t>comfortable</a:t>
            </a:r>
            <a:r>
              <a:rPr lang="en-US" sz="2400" i="1"/>
              <a:t> and breakfast was </a:t>
            </a:r>
            <a:r>
              <a:rPr lang="en-US" sz="2400" i="1">
                <a:solidFill>
                  <a:srgbClr val="38761D"/>
                </a:solidFill>
              </a:rPr>
              <a:t>tasty</a:t>
            </a:r>
            <a:r>
              <a:rPr lang="en-US" sz="2400" b="0" i="1" u="none" strike="noStrike" cap="none">
                <a:solidFill>
                  <a:srgbClr val="3F3F3F"/>
                </a:solidFill>
                <a:latin typeface="Calibri"/>
                <a:ea typeface="Calibri"/>
                <a:cs typeface="Calibri"/>
                <a:sym typeface="Calibri"/>
              </a:rPr>
              <a:t>, but the bathroom was </a:t>
            </a:r>
            <a:r>
              <a:rPr lang="en-US" sz="2400" b="0" i="1" u="none" strike="noStrike" cap="none">
                <a:solidFill>
                  <a:srgbClr val="990000"/>
                </a:solidFill>
                <a:latin typeface="Calibri"/>
                <a:ea typeface="Calibri"/>
                <a:cs typeface="Calibri"/>
                <a:sym typeface="Calibri"/>
              </a:rPr>
              <a:t>very small</a:t>
            </a:r>
            <a:r>
              <a:rPr lang="en-US" sz="2400" b="0" i="1" u="none" strike="noStrike" cap="none">
                <a:solidFill>
                  <a:srgbClr val="3F3F3F"/>
                </a:solidFill>
                <a:latin typeface="Calibri"/>
                <a:ea typeface="Calibri"/>
                <a:cs typeface="Calibri"/>
                <a:sym typeface="Calibri"/>
              </a:rPr>
              <a:t>.</a:t>
            </a:r>
            <a:r>
              <a:rPr lang="en-US" sz="2400" i="1"/>
              <a:t>”</a:t>
            </a:r>
            <a:r>
              <a:rPr lang="en-US" sz="2400"/>
              <a:t>	POS (?)</a:t>
            </a:r>
            <a:endParaRPr sz="2400" b="0" u="none" strike="noStrike" cap="none">
              <a:solidFill>
                <a:srgbClr val="3F3F3F"/>
              </a:solidFill>
              <a:latin typeface="Calibri"/>
              <a:ea typeface="Calibri"/>
              <a:cs typeface="Calibri"/>
              <a:sym typeface="Calibri"/>
            </a:endParaRPr>
          </a:p>
          <a:p>
            <a:pPr marL="0" marR="0" lvl="0" indent="0" algn="l" rtl="0">
              <a:lnSpc>
                <a:spcPct val="90000"/>
              </a:lnSpc>
              <a:spcBef>
                <a:spcPts val="1000"/>
              </a:spcBef>
              <a:spcAft>
                <a:spcPts val="0"/>
              </a:spcAft>
              <a:buClr>
                <a:srgbClr val="3F3F3F"/>
              </a:buClr>
              <a:buSzPts val="2800"/>
              <a:buFont typeface="Arial"/>
              <a:buNone/>
            </a:pPr>
            <a:r>
              <a:rPr lang="en-US"/>
              <a:t>More fine-grained sentiment analysis identifies the ‘aspect’ of the sentiment, i.e. ‘what does the sentiment refer to’?</a:t>
            </a:r>
            <a:endParaRPr sz="2800" b="0"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38716678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6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Aspect-based Sentiment Analysis</a:t>
            </a:r>
            <a:endParaRPr sz="4400" b="0" i="0" u="none" strike="noStrike" cap="none">
              <a:solidFill>
                <a:srgbClr val="75114A"/>
              </a:solidFill>
              <a:latin typeface="Calibri"/>
              <a:ea typeface="Calibri"/>
              <a:cs typeface="Calibri"/>
              <a:sym typeface="Calibri"/>
            </a:endParaRPr>
          </a:p>
        </p:txBody>
      </p:sp>
      <p:sp>
        <p:nvSpPr>
          <p:cNvPr id="712" name="Google Shape;712;p61"/>
          <p:cNvSpPr txBox="1">
            <a:spLocks noGrp="1"/>
          </p:cNvSpPr>
          <p:nvPr>
            <p:ph type="body" idx="1"/>
          </p:nvPr>
        </p:nvSpPr>
        <p:spPr>
          <a:xfrm>
            <a:off x="838200" y="1825625"/>
            <a:ext cx="10515600" cy="102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Clr>
                <a:schemeClr val="dk1"/>
              </a:buClr>
              <a:buSzPts val="1100"/>
              <a:buFont typeface="Arial"/>
              <a:buNone/>
            </a:pPr>
            <a:r>
              <a:rPr lang="en-US" sz="2400" i="1"/>
              <a:t>“The staff was </a:t>
            </a:r>
            <a:r>
              <a:rPr lang="en-US" sz="2400" i="1">
                <a:solidFill>
                  <a:srgbClr val="38761D"/>
                </a:solidFill>
              </a:rPr>
              <a:t>very friendly</a:t>
            </a:r>
            <a:r>
              <a:rPr lang="en-US" sz="2400" i="1"/>
              <a:t>, the room was </a:t>
            </a:r>
            <a:r>
              <a:rPr lang="en-US" sz="2400" i="1">
                <a:solidFill>
                  <a:srgbClr val="38761D"/>
                </a:solidFill>
              </a:rPr>
              <a:t>comfortable </a:t>
            </a:r>
            <a:r>
              <a:rPr lang="en-US" sz="2400" i="1">
                <a:solidFill>
                  <a:srgbClr val="000000"/>
                </a:solidFill>
              </a:rPr>
              <a:t>and </a:t>
            </a:r>
            <a:r>
              <a:rPr lang="en-US" sz="2400" i="1"/>
              <a:t>breakfast was </a:t>
            </a:r>
            <a:r>
              <a:rPr lang="en-US" sz="2400" i="1">
                <a:solidFill>
                  <a:srgbClr val="38761D"/>
                </a:solidFill>
              </a:rPr>
              <a:t>tasty</a:t>
            </a:r>
            <a:r>
              <a:rPr lang="en-US" sz="2400" i="1"/>
              <a:t>, but the bathroom was </a:t>
            </a:r>
            <a:r>
              <a:rPr lang="en-US" sz="2400" i="1">
                <a:solidFill>
                  <a:srgbClr val="990000"/>
                </a:solidFill>
              </a:rPr>
              <a:t>very small</a:t>
            </a:r>
            <a:r>
              <a:rPr lang="en-US" sz="2400" i="1"/>
              <a:t>.”</a:t>
            </a:r>
            <a:endParaRPr sz="2800" b="0" i="0" u="none" strike="noStrike" cap="none">
              <a:solidFill>
                <a:srgbClr val="3F3F3F"/>
              </a:solidFill>
              <a:latin typeface="Calibri"/>
              <a:ea typeface="Calibri"/>
              <a:cs typeface="Calibri"/>
              <a:sym typeface="Calibri"/>
            </a:endParaRPr>
          </a:p>
        </p:txBody>
      </p:sp>
      <p:graphicFrame>
        <p:nvGraphicFramePr>
          <p:cNvPr id="713" name="Google Shape;713;p61"/>
          <p:cNvGraphicFramePr/>
          <p:nvPr/>
        </p:nvGraphicFramePr>
        <p:xfrm>
          <a:off x="4151600" y="3198700"/>
          <a:ext cx="3000000" cy="3000000"/>
        </p:xfrm>
        <a:graphic>
          <a:graphicData uri="http://schemas.openxmlformats.org/drawingml/2006/table">
            <a:tbl>
              <a:tblPr>
                <a:noFill/>
              </a:tblPr>
              <a:tblGrid>
                <a:gridCol w="1944400">
                  <a:extLst>
                    <a:ext uri="{9D8B030D-6E8A-4147-A177-3AD203B41FA5}">
                      <a16:colId xmlns:a16="http://schemas.microsoft.com/office/drawing/2014/main" val="20000"/>
                    </a:ext>
                  </a:extLst>
                </a:gridCol>
                <a:gridCol w="19444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US" sz="2000" b="1"/>
                        <a:t>Aspect</a:t>
                      </a:r>
                      <a:endParaRPr sz="2000" b="1"/>
                    </a:p>
                  </a:txBody>
                  <a:tcPr marL="91425" marR="91425" marT="91425" marB="91425" anchor="ctr"/>
                </a:tc>
                <a:tc>
                  <a:txBody>
                    <a:bodyPr/>
                    <a:lstStyle/>
                    <a:p>
                      <a:pPr marL="0" lvl="0" indent="0" algn="l" rtl="0">
                        <a:spcBef>
                          <a:spcPts val="0"/>
                        </a:spcBef>
                        <a:spcAft>
                          <a:spcPts val="0"/>
                        </a:spcAft>
                        <a:buNone/>
                      </a:pPr>
                      <a:r>
                        <a:rPr lang="en-US" sz="2000" b="1"/>
                        <a:t>Sentiment</a:t>
                      </a:r>
                      <a:endParaRPr sz="2000" b="1"/>
                    </a:p>
                  </a:txBody>
                  <a:tcPr marL="91425" marR="91425" marT="91425" marB="91425" anchor="ct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sz="2000"/>
                        <a:t>Staff</a:t>
                      </a:r>
                      <a:endParaRPr sz="2000"/>
                    </a:p>
                  </a:txBody>
                  <a:tcPr marL="91425" marR="91425" marT="91425" marB="91425" anchor="ctr"/>
                </a:tc>
                <a:tc>
                  <a:txBody>
                    <a:bodyPr/>
                    <a:lstStyle/>
                    <a:p>
                      <a:pPr marL="0" lvl="0" indent="0" algn="l" rtl="0">
                        <a:spcBef>
                          <a:spcPts val="0"/>
                        </a:spcBef>
                        <a:spcAft>
                          <a:spcPts val="0"/>
                        </a:spcAft>
                        <a:buNone/>
                      </a:pPr>
                      <a:r>
                        <a:rPr lang="en-US" sz="2000"/>
                        <a:t>POS</a:t>
                      </a:r>
                      <a:endParaRPr sz="2000"/>
                    </a:p>
                  </a:txBody>
                  <a:tcPr marL="91425" marR="91425" marT="91425" marB="91425" anchor="ct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Clr>
                          <a:schemeClr val="dk1"/>
                        </a:buClr>
                        <a:buSzPts val="1100"/>
                        <a:buFont typeface="Arial"/>
                        <a:buNone/>
                      </a:pPr>
                      <a:r>
                        <a:rPr lang="en-US" sz="2000">
                          <a:solidFill>
                            <a:schemeClr val="dk1"/>
                          </a:solidFill>
                        </a:rPr>
                        <a:t>Breakfast</a:t>
                      </a:r>
                      <a:endParaRPr sz="2000" b="1"/>
                    </a:p>
                  </a:txBody>
                  <a:tcPr marL="91425" marR="91425" marT="91425" marB="91425" anchor="ctr"/>
                </a:tc>
                <a:tc>
                  <a:txBody>
                    <a:bodyPr/>
                    <a:lstStyle/>
                    <a:p>
                      <a:pPr marL="0" lvl="0" indent="0" algn="l" rtl="0">
                        <a:spcBef>
                          <a:spcPts val="0"/>
                        </a:spcBef>
                        <a:spcAft>
                          <a:spcPts val="0"/>
                        </a:spcAft>
                        <a:buNone/>
                      </a:pPr>
                      <a:r>
                        <a:rPr lang="en-US" sz="2000"/>
                        <a:t>POS</a:t>
                      </a:r>
                      <a:endParaRPr sz="2000"/>
                    </a:p>
                  </a:txBody>
                  <a:tcPr marL="91425" marR="91425" marT="91425" marB="91425" anchor="ct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Clr>
                          <a:schemeClr val="dk1"/>
                        </a:buClr>
                        <a:buSzPts val="1100"/>
                        <a:buFont typeface="Arial"/>
                        <a:buNone/>
                      </a:pPr>
                      <a:r>
                        <a:rPr lang="en-US" sz="2000">
                          <a:solidFill>
                            <a:schemeClr val="dk1"/>
                          </a:solidFill>
                        </a:rPr>
                        <a:t>Room</a:t>
                      </a:r>
                      <a:endParaRPr sz="2000"/>
                    </a:p>
                  </a:txBody>
                  <a:tcPr marL="91425" marR="91425" marT="91425" marB="91425" anchor="ctr"/>
                </a:tc>
                <a:tc>
                  <a:txBody>
                    <a:bodyPr/>
                    <a:lstStyle/>
                    <a:p>
                      <a:pPr marL="0" lvl="0" indent="0" algn="l" rtl="0">
                        <a:spcBef>
                          <a:spcPts val="0"/>
                        </a:spcBef>
                        <a:spcAft>
                          <a:spcPts val="0"/>
                        </a:spcAft>
                        <a:buNone/>
                      </a:pPr>
                      <a:r>
                        <a:rPr lang="en-US" sz="2000"/>
                        <a:t>POS</a:t>
                      </a:r>
                      <a:endParaRPr sz="2000"/>
                    </a:p>
                  </a:txBody>
                  <a:tcPr marL="91425" marR="91425" marT="91425" marB="91425" anchor="ct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US" sz="2000"/>
                        <a:t>Bathroom</a:t>
                      </a:r>
                      <a:endParaRPr sz="2000"/>
                    </a:p>
                  </a:txBody>
                  <a:tcPr marL="91425" marR="91425" marT="91425" marB="91425" anchor="ctr"/>
                </a:tc>
                <a:tc>
                  <a:txBody>
                    <a:bodyPr/>
                    <a:lstStyle/>
                    <a:p>
                      <a:pPr marL="0" lvl="0" indent="0" algn="l" rtl="0">
                        <a:spcBef>
                          <a:spcPts val="0"/>
                        </a:spcBef>
                        <a:spcAft>
                          <a:spcPts val="0"/>
                        </a:spcAft>
                        <a:buNone/>
                      </a:pPr>
                      <a:r>
                        <a:rPr lang="en-US" sz="2000"/>
                        <a:t>NEG</a:t>
                      </a:r>
                      <a:endParaRPr sz="2000"/>
                    </a:p>
                  </a:txBody>
                  <a:tcPr marL="91425" marR="91425" marT="91425" marB="91425"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3162159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6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Aspect-based SA - </a:t>
            </a:r>
            <a:r>
              <a:rPr lang="en-US"/>
              <a:t>Unsupervised</a:t>
            </a:r>
            <a:endParaRPr sz="4400" b="0" i="0" u="none" strike="noStrike" cap="none">
              <a:solidFill>
                <a:srgbClr val="75114A"/>
              </a:solidFill>
              <a:latin typeface="Calibri"/>
              <a:ea typeface="Calibri"/>
              <a:cs typeface="Calibri"/>
              <a:sym typeface="Calibri"/>
            </a:endParaRPr>
          </a:p>
        </p:txBody>
      </p:sp>
      <p:sp>
        <p:nvSpPr>
          <p:cNvPr id="720" name="Google Shape;720;p62"/>
          <p:cNvSpPr txBox="1">
            <a:spLocks noGrp="1"/>
          </p:cNvSpPr>
          <p:nvPr>
            <p:ph type="body" idx="1"/>
          </p:nvPr>
        </p:nvSpPr>
        <p:spPr>
          <a:xfrm>
            <a:off x="838200" y="1825625"/>
            <a:ext cx="10515600" cy="3813175"/>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US">
                <a:solidFill>
                  <a:srgbClr val="000000"/>
                </a:solidFill>
              </a:rPr>
              <a:t>Define a</a:t>
            </a:r>
            <a:r>
              <a:rPr lang="en-US" b="0" i="0" u="none" strike="noStrike" cap="none">
                <a:solidFill>
                  <a:srgbClr val="000000"/>
                </a:solidFill>
                <a:latin typeface="Calibri"/>
                <a:ea typeface="Calibri"/>
                <a:cs typeface="Calibri"/>
                <a:sym typeface="Calibri"/>
              </a:rPr>
              <a:t>spect categories, e.g. </a:t>
            </a:r>
            <a:r>
              <a:rPr lang="en-US">
                <a:solidFill>
                  <a:srgbClr val="000000"/>
                </a:solidFill>
              </a:rPr>
              <a:t>‘Staff, Breakfast, Room, …’</a:t>
            </a:r>
            <a:endParaRPr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None/>
            </a:pPr>
            <a:r>
              <a:rPr lang="en-US" b="0" i="0" u="none" strike="noStrike" cap="none">
                <a:solidFill>
                  <a:srgbClr val="000000"/>
                </a:solidFill>
                <a:latin typeface="Calibri"/>
                <a:ea typeface="Calibri"/>
                <a:cs typeface="Calibri"/>
                <a:sym typeface="Calibri"/>
              </a:rPr>
              <a:t>Check for </a:t>
            </a:r>
            <a:r>
              <a:rPr lang="en-US">
                <a:solidFill>
                  <a:srgbClr val="000000"/>
                </a:solidFill>
              </a:rPr>
              <a:t>aspect categories </a:t>
            </a:r>
            <a:r>
              <a:rPr lang="en-US" b="0" i="0" u="none" strike="noStrike" cap="none">
                <a:solidFill>
                  <a:srgbClr val="000000"/>
                </a:solidFill>
                <a:latin typeface="Calibri"/>
                <a:ea typeface="Calibri"/>
                <a:cs typeface="Calibri"/>
                <a:sym typeface="Calibri"/>
              </a:rPr>
              <a:t>in a window around sentiment words from a sentiment </a:t>
            </a:r>
            <a:r>
              <a:rPr lang="en-US">
                <a:solidFill>
                  <a:srgbClr val="000000"/>
                </a:solidFill>
              </a:rPr>
              <a:t>lexicon</a:t>
            </a:r>
            <a:r>
              <a:rPr lang="en-US" b="0" i="0" u="none" strike="noStrike" cap="none">
                <a:solidFill>
                  <a:srgbClr val="000000"/>
                </a:solidFill>
                <a:latin typeface="Calibri"/>
                <a:ea typeface="Calibri"/>
                <a:cs typeface="Calibri"/>
                <a:sym typeface="Calibri"/>
              </a:rPr>
              <a:t> </a:t>
            </a:r>
            <a:r>
              <a:rPr lang="en-US">
                <a:solidFill>
                  <a:srgbClr val="000000"/>
                </a:solidFill>
              </a:rPr>
              <a:t> </a:t>
            </a:r>
            <a:endParaRPr>
              <a:solidFill>
                <a:srgbClr val="000000"/>
              </a:solidFill>
            </a:endParaRPr>
          </a:p>
          <a:p>
            <a:pPr marL="0" marR="0" lvl="0" indent="0" algn="l" rtl="0">
              <a:lnSpc>
                <a:spcPct val="115000"/>
              </a:lnSpc>
              <a:spcBef>
                <a:spcPts val="0"/>
              </a:spcBef>
              <a:spcAft>
                <a:spcPts val="0"/>
              </a:spcAft>
              <a:buNone/>
            </a:pPr>
            <a:r>
              <a:rPr lang="en-US">
                <a:solidFill>
                  <a:srgbClr val="000000"/>
                </a:solidFill>
              </a:rPr>
              <a:t>Compute sentiment for aspect categories in window </a:t>
            </a:r>
            <a:endParaRPr>
              <a:solidFill>
                <a:srgbClr val="000000"/>
              </a:solidFill>
            </a:endParaRPr>
          </a:p>
          <a:p>
            <a:pPr marL="342900" marR="0" lvl="0" indent="-215900" algn="l" rtl="0">
              <a:lnSpc>
                <a:spcPct val="90000"/>
              </a:lnSpc>
              <a:spcBef>
                <a:spcPts val="400"/>
              </a:spcBef>
              <a:spcAft>
                <a:spcPts val="0"/>
              </a:spcAft>
              <a:buClr>
                <a:schemeClr val="dk1"/>
              </a:buClr>
              <a:buSzPts val="1100"/>
              <a:buFont typeface="Arial"/>
              <a:buNone/>
            </a:pPr>
            <a:endParaRPr sz="2400" b="0" i="0" u="none" strike="noStrike" cap="none">
              <a:solidFill>
                <a:srgbClr val="3F3F3F"/>
              </a:solidFill>
              <a:latin typeface="Calibri"/>
              <a:ea typeface="Calibri"/>
              <a:cs typeface="Calibri"/>
              <a:sym typeface="Calibri"/>
            </a:endParaRPr>
          </a:p>
          <a:p>
            <a:pPr marL="342900" marR="0" lvl="0" indent="-215900" algn="l" rtl="0">
              <a:lnSpc>
                <a:spcPct val="90000"/>
              </a:lnSpc>
              <a:spcBef>
                <a:spcPts val="400"/>
              </a:spcBef>
              <a:spcAft>
                <a:spcPts val="0"/>
              </a:spcAft>
              <a:buClr>
                <a:schemeClr val="dk1"/>
              </a:buClr>
              <a:buSzPts val="1100"/>
              <a:buFont typeface="Arial"/>
              <a:buNone/>
            </a:pPr>
            <a:endParaRPr sz="2800" b="0" i="0" u="none" strike="noStrike" cap="none">
              <a:solidFill>
                <a:srgbClr val="3F3F3F"/>
              </a:solidFill>
              <a:latin typeface="Calibri"/>
              <a:ea typeface="Calibri"/>
              <a:cs typeface="Calibri"/>
              <a:sym typeface="Calibri"/>
            </a:endParaRPr>
          </a:p>
          <a:p>
            <a:pPr marL="342900" marR="0" lvl="0" indent="-215900" algn="l" rtl="0">
              <a:lnSpc>
                <a:spcPct val="90000"/>
              </a:lnSpc>
              <a:spcBef>
                <a:spcPts val="400"/>
              </a:spcBef>
              <a:spcAft>
                <a:spcPts val="0"/>
              </a:spcAft>
              <a:buClr>
                <a:srgbClr val="3F3F3F"/>
              </a:buClr>
              <a:buSzPts val="2800"/>
              <a:buFont typeface="Arial"/>
              <a:buNone/>
            </a:pPr>
            <a:endParaRPr sz="2800" b="0"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13369355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63"/>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Aspect-based SA </a:t>
            </a:r>
            <a:r>
              <a:rPr lang="en-US"/>
              <a:t>- Supervised </a:t>
            </a:r>
            <a:endParaRPr sz="4400" b="0" i="0" u="none" strike="noStrike" cap="none">
              <a:solidFill>
                <a:srgbClr val="75114A"/>
              </a:solidFill>
              <a:latin typeface="Calibri"/>
              <a:ea typeface="Calibri"/>
              <a:cs typeface="Calibri"/>
              <a:sym typeface="Calibri"/>
            </a:endParaRPr>
          </a:p>
        </p:txBody>
      </p:sp>
      <p:sp>
        <p:nvSpPr>
          <p:cNvPr id="727" name="Google Shape;727;p63"/>
          <p:cNvSpPr txBox="1">
            <a:spLocks noGrp="1"/>
          </p:cNvSpPr>
          <p:nvPr>
            <p:ph type="body" idx="1"/>
          </p:nvPr>
        </p:nvSpPr>
        <p:spPr>
          <a:xfrm>
            <a:off x="838200" y="1825625"/>
            <a:ext cx="10515600" cy="3813175"/>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400"/>
              </a:spcBef>
              <a:spcAft>
                <a:spcPts val="0"/>
              </a:spcAft>
              <a:buNone/>
            </a:pPr>
            <a:r>
              <a:rPr lang="en-US">
                <a:solidFill>
                  <a:srgbClr val="000000"/>
                </a:solidFill>
              </a:rPr>
              <a:t>Construct a labeled d</a:t>
            </a:r>
            <a:r>
              <a:rPr lang="en-US" b="0" i="0" u="none" strike="noStrike" cap="none">
                <a:solidFill>
                  <a:srgbClr val="000000"/>
                </a:solidFill>
                <a:latin typeface="Calibri"/>
                <a:ea typeface="Calibri"/>
                <a:cs typeface="Calibri"/>
                <a:sym typeface="Calibri"/>
              </a:rPr>
              <a:t>ataset </a:t>
            </a:r>
            <a:r>
              <a:rPr lang="en-US">
                <a:solidFill>
                  <a:srgbClr val="000000"/>
                </a:solidFill>
              </a:rPr>
              <a:t>with </a:t>
            </a:r>
            <a:r>
              <a:rPr lang="en-US" b="0" i="0" u="none" strike="noStrike" cap="none">
                <a:solidFill>
                  <a:srgbClr val="000000"/>
                </a:solidFill>
                <a:latin typeface="Calibri"/>
                <a:ea typeface="Calibri"/>
                <a:cs typeface="Calibri"/>
                <a:sym typeface="Calibri"/>
              </a:rPr>
              <a:t>aspects</a:t>
            </a:r>
            <a:r>
              <a:rPr lang="en-US">
                <a:solidFill>
                  <a:srgbClr val="000000"/>
                </a:solidFill>
              </a:rPr>
              <a:t> </a:t>
            </a:r>
            <a:r>
              <a:rPr lang="en-US" b="0" i="0" u="none" strike="noStrike" cap="none">
                <a:solidFill>
                  <a:srgbClr val="000000"/>
                </a:solidFill>
                <a:latin typeface="Calibri"/>
                <a:ea typeface="Calibri"/>
                <a:cs typeface="Calibri"/>
                <a:sym typeface="Calibri"/>
              </a:rPr>
              <a:t>and corresponding sentiments </a:t>
            </a:r>
            <a:endParaRPr b="0" i="0" u="none" strike="noStrike" cap="none">
              <a:solidFill>
                <a:srgbClr val="000000"/>
              </a:solidFill>
              <a:latin typeface="Calibri"/>
              <a:ea typeface="Calibri"/>
              <a:cs typeface="Calibri"/>
              <a:sym typeface="Calibri"/>
            </a:endParaRPr>
          </a:p>
          <a:p>
            <a:pPr marL="457200" lvl="0" indent="0" algn="l" rtl="0">
              <a:lnSpc>
                <a:spcPct val="115000"/>
              </a:lnSpc>
              <a:spcBef>
                <a:spcPts val="1000"/>
              </a:spcBef>
              <a:spcAft>
                <a:spcPts val="0"/>
              </a:spcAft>
              <a:buClr>
                <a:schemeClr val="dk1"/>
              </a:buClr>
              <a:buSzPts val="1100"/>
              <a:buFont typeface="Arial"/>
              <a:buNone/>
            </a:pPr>
            <a:r>
              <a:rPr lang="en-US" sz="2400" i="1">
                <a:solidFill>
                  <a:srgbClr val="000000"/>
                </a:solidFill>
              </a:rPr>
              <a:t>“The [Staff:POS staff was very friendly] and I really enjoyed my stay, but the [Bathroom:NEG bathroom was very small].”</a:t>
            </a:r>
            <a:endParaRPr>
              <a:solidFill>
                <a:srgbClr val="000000"/>
              </a:solidFill>
            </a:endParaRPr>
          </a:p>
          <a:p>
            <a:pPr marL="0" marR="0" lvl="0" indent="0" algn="l" rtl="0">
              <a:lnSpc>
                <a:spcPct val="115000"/>
              </a:lnSpc>
              <a:spcBef>
                <a:spcPts val="1000"/>
              </a:spcBef>
              <a:spcAft>
                <a:spcPts val="0"/>
              </a:spcAft>
              <a:buNone/>
            </a:pPr>
            <a:r>
              <a:rPr lang="en-US" b="0" i="0" u="none" strike="noStrike" cap="none">
                <a:solidFill>
                  <a:srgbClr val="000000"/>
                </a:solidFill>
                <a:latin typeface="Calibri"/>
                <a:ea typeface="Calibri"/>
                <a:cs typeface="Calibri"/>
                <a:sym typeface="Calibri"/>
              </a:rPr>
              <a:t>Build a multi-label classifier which labels the aspect and sentiment</a:t>
            </a:r>
            <a:endParaRPr sz="2000" b="0" i="0" u="none" strike="noStrike" cap="none">
              <a:solidFill>
                <a:srgbClr val="3F3F3F"/>
              </a:solidFill>
              <a:latin typeface="Calibri"/>
              <a:ea typeface="Calibri"/>
              <a:cs typeface="Calibri"/>
              <a:sym typeface="Calibri"/>
            </a:endParaRPr>
          </a:p>
          <a:p>
            <a:pPr marL="342900" marR="0" lvl="0" indent="-215900" algn="l" rtl="0">
              <a:lnSpc>
                <a:spcPct val="90000"/>
              </a:lnSpc>
              <a:spcBef>
                <a:spcPts val="400"/>
              </a:spcBef>
              <a:spcAft>
                <a:spcPts val="0"/>
              </a:spcAft>
              <a:buClr>
                <a:schemeClr val="dk1"/>
              </a:buClr>
              <a:buSzPts val="1100"/>
              <a:buFont typeface="Arial"/>
              <a:buNone/>
            </a:pPr>
            <a:endParaRPr sz="2800" b="0" i="0" u="none" strike="noStrike" cap="none">
              <a:solidFill>
                <a:srgbClr val="3F3F3F"/>
              </a:solidFill>
              <a:latin typeface="Calibri"/>
              <a:ea typeface="Calibri"/>
              <a:cs typeface="Calibri"/>
              <a:sym typeface="Calibri"/>
            </a:endParaRPr>
          </a:p>
          <a:p>
            <a:pPr marL="342900" marR="0" lvl="0" indent="-215900" algn="l" rtl="0">
              <a:lnSpc>
                <a:spcPct val="90000"/>
              </a:lnSpc>
              <a:spcBef>
                <a:spcPts val="400"/>
              </a:spcBef>
              <a:spcAft>
                <a:spcPts val="0"/>
              </a:spcAft>
              <a:buClr>
                <a:srgbClr val="3F3F3F"/>
              </a:buClr>
              <a:buSzPts val="2800"/>
              <a:buFont typeface="Arial"/>
              <a:buNone/>
            </a:pPr>
            <a:endParaRPr sz="2800" b="0"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32484477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64"/>
          <p:cNvSpPr txBox="1">
            <a:spLocks noGrp="1"/>
          </p:cNvSpPr>
          <p:nvPr>
            <p:ph type="title"/>
          </p:nvPr>
        </p:nvSpPr>
        <p:spPr>
          <a:xfrm>
            <a:off x="838200" y="365125"/>
            <a:ext cx="10515600" cy="1325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None/>
            </a:pPr>
            <a:r>
              <a:rPr lang="en-US"/>
              <a:t>Suggestions</a:t>
            </a:r>
            <a:endParaRPr/>
          </a:p>
        </p:txBody>
      </p:sp>
      <p:sp>
        <p:nvSpPr>
          <p:cNvPr id="733" name="Google Shape;733;p64"/>
          <p:cNvSpPr/>
          <p:nvPr/>
        </p:nvSpPr>
        <p:spPr>
          <a:xfrm>
            <a:off x="4652081" y="3201522"/>
            <a:ext cx="3537600" cy="22371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34" name="Google Shape;734;p64"/>
          <p:cNvSpPr/>
          <p:nvPr/>
        </p:nvSpPr>
        <p:spPr>
          <a:xfrm>
            <a:off x="2432475" y="4887325"/>
            <a:ext cx="2609771" cy="710200"/>
          </a:xfrm>
          <a:custGeom>
            <a:avLst/>
            <a:gdLst/>
            <a:ahLst/>
            <a:cxnLst/>
            <a:rect l="l" t="t" r="r" b="b"/>
            <a:pathLst>
              <a:path w="2444750" h="1159510" extrusionOk="0">
                <a:moveTo>
                  <a:pt x="0" y="193177"/>
                </a:moveTo>
                <a:lnTo>
                  <a:pt x="5614" y="146755"/>
                </a:lnTo>
                <a:lnTo>
                  <a:pt x="21562" y="104401"/>
                </a:lnTo>
                <a:lnTo>
                  <a:pt x="46501" y="67459"/>
                </a:lnTo>
                <a:lnTo>
                  <a:pt x="79089" y="37272"/>
                </a:lnTo>
                <a:lnTo>
                  <a:pt x="117984" y="15180"/>
                </a:lnTo>
                <a:lnTo>
                  <a:pt x="161843" y="2528"/>
                </a:lnTo>
                <a:lnTo>
                  <a:pt x="193177" y="0"/>
                </a:lnTo>
                <a:lnTo>
                  <a:pt x="1339661" y="0"/>
                </a:lnTo>
                <a:lnTo>
                  <a:pt x="1913802" y="0"/>
                </a:lnTo>
                <a:lnTo>
                  <a:pt x="2103385" y="0"/>
                </a:lnTo>
                <a:lnTo>
                  <a:pt x="2119229" y="640"/>
                </a:lnTo>
                <a:lnTo>
                  <a:pt x="2164444" y="9848"/>
                </a:lnTo>
                <a:lnTo>
                  <a:pt x="2205143" y="28942"/>
                </a:lnTo>
                <a:lnTo>
                  <a:pt x="2239982" y="56580"/>
                </a:lnTo>
                <a:lnTo>
                  <a:pt x="2267620" y="91420"/>
                </a:lnTo>
                <a:lnTo>
                  <a:pt x="2286715" y="132118"/>
                </a:lnTo>
                <a:lnTo>
                  <a:pt x="2295923" y="177334"/>
                </a:lnTo>
                <a:lnTo>
                  <a:pt x="2296563" y="193177"/>
                </a:lnTo>
                <a:lnTo>
                  <a:pt x="2444737" y="13178"/>
                </a:lnTo>
                <a:lnTo>
                  <a:pt x="2296563" y="482935"/>
                </a:lnTo>
                <a:lnTo>
                  <a:pt x="2296563" y="965868"/>
                </a:lnTo>
                <a:lnTo>
                  <a:pt x="2290949" y="1012291"/>
                </a:lnTo>
                <a:lnTo>
                  <a:pt x="2275001" y="1054645"/>
                </a:lnTo>
                <a:lnTo>
                  <a:pt x="2250061" y="1091586"/>
                </a:lnTo>
                <a:lnTo>
                  <a:pt x="2217473" y="1121774"/>
                </a:lnTo>
                <a:lnTo>
                  <a:pt x="2178578" y="1143865"/>
                </a:lnTo>
                <a:lnTo>
                  <a:pt x="2134719" y="1156518"/>
                </a:lnTo>
                <a:lnTo>
                  <a:pt x="2103385" y="1159046"/>
                </a:lnTo>
                <a:lnTo>
                  <a:pt x="1913802" y="1159046"/>
                </a:lnTo>
                <a:lnTo>
                  <a:pt x="1339661" y="1159046"/>
                </a:lnTo>
                <a:lnTo>
                  <a:pt x="193177" y="1159046"/>
                </a:lnTo>
                <a:lnTo>
                  <a:pt x="177334" y="1158406"/>
                </a:lnTo>
                <a:lnTo>
                  <a:pt x="132118" y="1149198"/>
                </a:lnTo>
                <a:lnTo>
                  <a:pt x="91420" y="1130104"/>
                </a:lnTo>
                <a:lnTo>
                  <a:pt x="56580" y="1102466"/>
                </a:lnTo>
                <a:lnTo>
                  <a:pt x="28942" y="1067626"/>
                </a:lnTo>
                <a:lnTo>
                  <a:pt x="9848" y="1026927"/>
                </a:lnTo>
                <a:lnTo>
                  <a:pt x="640" y="981712"/>
                </a:lnTo>
                <a:lnTo>
                  <a:pt x="0" y="965868"/>
                </a:lnTo>
                <a:lnTo>
                  <a:pt x="0" y="482935"/>
                </a:lnTo>
                <a:lnTo>
                  <a:pt x="0" y="193174"/>
                </a:lnTo>
                <a:close/>
              </a:path>
            </a:pathLst>
          </a:custGeom>
          <a:noFill/>
          <a:ln w="9525" cap="flat" cmpd="sng">
            <a:solidFill>
              <a:srgbClr val="5B92C7"/>
            </a:solidFill>
            <a:prstDash val="solid"/>
            <a:round/>
            <a:headEnd type="none" w="sm" len="sm"/>
            <a:tailEnd type="none" w="sm" len="sm"/>
          </a:ln>
        </p:spPr>
        <p:txBody>
          <a:bodyPr spcFirstLastPara="1" wrap="square" lIns="0" tIns="0" rIns="0" bIns="0" anchor="ctr" anchorCtr="0">
            <a:noAutofit/>
          </a:bodyPr>
          <a:lstStyle/>
          <a:p>
            <a:pPr marL="0" marR="5080" lvl="0" indent="0" algn="ctr" rtl="0">
              <a:lnSpc>
                <a:spcPct val="118750"/>
              </a:lnSpc>
              <a:spcBef>
                <a:spcPts val="0"/>
              </a:spcBef>
              <a:spcAft>
                <a:spcPts val="0"/>
              </a:spcAft>
              <a:buNone/>
            </a:pPr>
            <a:r>
              <a:rPr lang="en-US">
                <a:solidFill>
                  <a:srgbClr val="1F497D"/>
                </a:solidFill>
              </a:rPr>
              <a:t>Be sure to specify a room </a:t>
            </a:r>
            <a:endParaRPr>
              <a:solidFill>
                <a:srgbClr val="1F497D"/>
              </a:solidFill>
            </a:endParaRPr>
          </a:p>
          <a:p>
            <a:pPr marL="0" marR="5080" lvl="0" indent="0" algn="ctr" rtl="0">
              <a:lnSpc>
                <a:spcPct val="118750"/>
              </a:lnSpc>
              <a:spcBef>
                <a:spcPts val="0"/>
              </a:spcBef>
              <a:spcAft>
                <a:spcPts val="0"/>
              </a:spcAft>
              <a:buClr>
                <a:schemeClr val="dk1"/>
              </a:buClr>
              <a:buFont typeface="Arial"/>
              <a:buNone/>
            </a:pPr>
            <a:r>
              <a:rPr lang="en-US">
                <a:solidFill>
                  <a:srgbClr val="1F497D"/>
                </a:solidFill>
              </a:rPr>
              <a:t>at the back of the hotel.</a:t>
            </a:r>
            <a:endParaRPr sz="1600">
              <a:solidFill>
                <a:schemeClr val="dk1"/>
              </a:solidFill>
              <a:latin typeface="Calibri"/>
              <a:ea typeface="Calibri"/>
              <a:cs typeface="Calibri"/>
              <a:sym typeface="Calibri"/>
            </a:endParaRPr>
          </a:p>
        </p:txBody>
      </p:sp>
      <p:sp>
        <p:nvSpPr>
          <p:cNvPr id="735" name="Google Shape;735;p64"/>
          <p:cNvSpPr/>
          <p:nvPr/>
        </p:nvSpPr>
        <p:spPr>
          <a:xfrm>
            <a:off x="7776577" y="4784600"/>
            <a:ext cx="3023828" cy="915670"/>
          </a:xfrm>
          <a:custGeom>
            <a:avLst/>
            <a:gdLst/>
            <a:ahLst/>
            <a:cxnLst/>
            <a:rect l="l" t="t" r="r" b="b"/>
            <a:pathLst>
              <a:path w="2886709" h="915670" extrusionOk="0">
                <a:moveTo>
                  <a:pt x="0" y="259384"/>
                </a:moveTo>
                <a:lnTo>
                  <a:pt x="7038" y="216872"/>
                </a:lnTo>
                <a:lnTo>
                  <a:pt x="26596" y="180167"/>
                </a:lnTo>
                <a:lnTo>
                  <a:pt x="56336" y="151607"/>
                </a:lnTo>
                <a:lnTo>
                  <a:pt x="93919" y="133530"/>
                </a:lnTo>
                <a:lnTo>
                  <a:pt x="481094" y="128148"/>
                </a:lnTo>
                <a:lnTo>
                  <a:pt x="192851" y="0"/>
                </a:lnTo>
                <a:lnTo>
                  <a:pt x="1202736" y="128148"/>
                </a:lnTo>
                <a:lnTo>
                  <a:pt x="2755331" y="128148"/>
                </a:lnTo>
                <a:lnTo>
                  <a:pt x="2770003" y="128959"/>
                </a:lnTo>
                <a:lnTo>
                  <a:pt x="2810839" y="140431"/>
                </a:lnTo>
                <a:lnTo>
                  <a:pt x="2845089" y="163642"/>
                </a:lnTo>
                <a:lnTo>
                  <a:pt x="2870415" y="196256"/>
                </a:lnTo>
                <a:lnTo>
                  <a:pt x="2884479" y="235934"/>
                </a:lnTo>
                <a:lnTo>
                  <a:pt x="2886568" y="259381"/>
                </a:lnTo>
                <a:lnTo>
                  <a:pt x="2886568" y="456231"/>
                </a:lnTo>
                <a:lnTo>
                  <a:pt x="2886568" y="784311"/>
                </a:lnTo>
                <a:lnTo>
                  <a:pt x="2885757" y="798983"/>
                </a:lnTo>
                <a:lnTo>
                  <a:pt x="2874285" y="839819"/>
                </a:lnTo>
                <a:lnTo>
                  <a:pt x="2851074" y="874069"/>
                </a:lnTo>
                <a:lnTo>
                  <a:pt x="2818460" y="899394"/>
                </a:lnTo>
                <a:lnTo>
                  <a:pt x="2778781" y="913458"/>
                </a:lnTo>
                <a:lnTo>
                  <a:pt x="1202736" y="915547"/>
                </a:lnTo>
                <a:lnTo>
                  <a:pt x="481094" y="915547"/>
                </a:lnTo>
                <a:lnTo>
                  <a:pt x="131235" y="915547"/>
                </a:lnTo>
                <a:lnTo>
                  <a:pt x="116564" y="914736"/>
                </a:lnTo>
                <a:lnTo>
                  <a:pt x="75727" y="903265"/>
                </a:lnTo>
                <a:lnTo>
                  <a:pt x="41478" y="880053"/>
                </a:lnTo>
                <a:lnTo>
                  <a:pt x="16152" y="847439"/>
                </a:lnTo>
                <a:lnTo>
                  <a:pt x="2088" y="807761"/>
                </a:lnTo>
                <a:lnTo>
                  <a:pt x="0" y="456231"/>
                </a:lnTo>
                <a:lnTo>
                  <a:pt x="0" y="259381"/>
                </a:lnTo>
                <a:close/>
              </a:path>
            </a:pathLst>
          </a:custGeom>
          <a:noFill/>
          <a:ln w="9525" cap="flat" cmpd="sng">
            <a:solidFill>
              <a:srgbClr val="5B92C7"/>
            </a:solidFill>
            <a:prstDash val="solid"/>
            <a:round/>
            <a:headEnd type="none" w="sm" len="sm"/>
            <a:tailEnd type="none" w="sm" len="sm"/>
          </a:ln>
        </p:spPr>
        <p:txBody>
          <a:bodyPr spcFirstLastPara="1" wrap="square" lIns="0" tIns="0" rIns="0" bIns="0" anchor="ctr" anchorCtr="0">
            <a:noAutofit/>
          </a:bodyPr>
          <a:lstStyle/>
          <a:p>
            <a:pPr marL="0" marR="5080" lvl="0" indent="0" algn="ctr" rtl="0">
              <a:lnSpc>
                <a:spcPct val="118750"/>
              </a:lnSpc>
              <a:spcBef>
                <a:spcPts val="0"/>
              </a:spcBef>
              <a:spcAft>
                <a:spcPts val="0"/>
              </a:spcAft>
              <a:buClr>
                <a:srgbClr val="000000"/>
              </a:buClr>
              <a:buFont typeface="Arial"/>
              <a:buNone/>
            </a:pPr>
            <a:r>
              <a:rPr lang="en-US">
                <a:solidFill>
                  <a:srgbClr val="1F497D"/>
                </a:solidFill>
              </a:rPr>
              <a:t>I suggest to keep a set of normal, macro and telephoto lens</a:t>
            </a:r>
            <a:endParaRPr sz="1600">
              <a:solidFill>
                <a:schemeClr val="dk1"/>
              </a:solidFill>
              <a:latin typeface="Calibri"/>
              <a:ea typeface="Calibri"/>
              <a:cs typeface="Calibri"/>
              <a:sym typeface="Calibri"/>
            </a:endParaRPr>
          </a:p>
        </p:txBody>
      </p:sp>
      <p:sp>
        <p:nvSpPr>
          <p:cNvPr id="736" name="Google Shape;736;p64"/>
          <p:cNvSpPr/>
          <p:nvPr/>
        </p:nvSpPr>
        <p:spPr>
          <a:xfrm>
            <a:off x="1391600" y="3271400"/>
            <a:ext cx="3137592" cy="989486"/>
          </a:xfrm>
          <a:custGeom>
            <a:avLst/>
            <a:gdLst/>
            <a:ahLst/>
            <a:cxnLst/>
            <a:rect l="l" t="t" r="r" b="b"/>
            <a:pathLst>
              <a:path w="3169285" h="1007110" extrusionOk="0">
                <a:moveTo>
                  <a:pt x="0" y="139703"/>
                </a:moveTo>
                <a:lnTo>
                  <a:pt x="6634" y="97040"/>
                </a:lnTo>
                <a:lnTo>
                  <a:pt x="25161" y="59699"/>
                </a:lnTo>
                <a:lnTo>
                  <a:pt x="53520" y="29743"/>
                </a:lnTo>
                <a:lnTo>
                  <a:pt x="89646" y="9235"/>
                </a:lnTo>
                <a:lnTo>
                  <a:pt x="131477" y="238"/>
                </a:lnTo>
                <a:lnTo>
                  <a:pt x="1848471" y="0"/>
                </a:lnTo>
                <a:lnTo>
                  <a:pt x="2640673" y="0"/>
                </a:lnTo>
                <a:lnTo>
                  <a:pt x="3029104" y="0"/>
                </a:lnTo>
                <a:lnTo>
                  <a:pt x="3043789" y="762"/>
                </a:lnTo>
                <a:lnTo>
                  <a:pt x="3084908" y="11590"/>
                </a:lnTo>
                <a:lnTo>
                  <a:pt x="3120016" y="33624"/>
                </a:lnTo>
                <a:lnTo>
                  <a:pt x="3147052" y="64801"/>
                </a:lnTo>
                <a:lnTo>
                  <a:pt x="3163952" y="103058"/>
                </a:lnTo>
                <a:lnTo>
                  <a:pt x="3168808" y="488954"/>
                </a:lnTo>
                <a:lnTo>
                  <a:pt x="3168808" y="698507"/>
                </a:lnTo>
                <a:lnTo>
                  <a:pt x="3168045" y="713190"/>
                </a:lnTo>
                <a:lnTo>
                  <a:pt x="3157217" y="754308"/>
                </a:lnTo>
                <a:lnTo>
                  <a:pt x="3135184" y="789416"/>
                </a:lnTo>
                <a:lnTo>
                  <a:pt x="3104007" y="816452"/>
                </a:lnTo>
                <a:lnTo>
                  <a:pt x="3065750" y="833353"/>
                </a:lnTo>
                <a:lnTo>
                  <a:pt x="2640673" y="838208"/>
                </a:lnTo>
                <a:lnTo>
                  <a:pt x="2418529" y="1006923"/>
                </a:lnTo>
                <a:lnTo>
                  <a:pt x="1848471" y="838208"/>
                </a:lnTo>
                <a:lnTo>
                  <a:pt x="139704" y="838208"/>
                </a:lnTo>
                <a:lnTo>
                  <a:pt x="125018" y="837446"/>
                </a:lnTo>
                <a:lnTo>
                  <a:pt x="83900" y="826618"/>
                </a:lnTo>
                <a:lnTo>
                  <a:pt x="48791" y="804584"/>
                </a:lnTo>
                <a:lnTo>
                  <a:pt x="21756" y="773407"/>
                </a:lnTo>
                <a:lnTo>
                  <a:pt x="4855" y="735150"/>
                </a:lnTo>
                <a:lnTo>
                  <a:pt x="0" y="698507"/>
                </a:lnTo>
                <a:lnTo>
                  <a:pt x="0" y="488954"/>
                </a:lnTo>
                <a:lnTo>
                  <a:pt x="0" y="139703"/>
                </a:lnTo>
                <a:close/>
              </a:path>
            </a:pathLst>
          </a:custGeom>
          <a:noFill/>
          <a:ln w="9525" cap="flat" cmpd="sng">
            <a:solidFill>
              <a:srgbClr val="5B92C7"/>
            </a:solidFill>
            <a:prstDash val="solid"/>
            <a:round/>
            <a:headEnd type="none" w="sm" len="sm"/>
            <a:tailEnd type="none" w="sm" len="sm"/>
          </a:ln>
        </p:spPr>
        <p:txBody>
          <a:bodyPr spcFirstLastPara="1" wrap="square" lIns="0" tIns="0" rIns="0" bIns="0" anchor="ctr" anchorCtr="0">
            <a:noAutofit/>
          </a:bodyPr>
          <a:lstStyle/>
          <a:p>
            <a:pPr marL="0" marR="5080" lvl="0" indent="0" algn="ctr" rtl="0">
              <a:lnSpc>
                <a:spcPct val="115000"/>
              </a:lnSpc>
              <a:spcBef>
                <a:spcPts val="0"/>
              </a:spcBef>
              <a:spcAft>
                <a:spcPts val="0"/>
              </a:spcAft>
              <a:buNone/>
            </a:pPr>
            <a:r>
              <a:rPr lang="en-US">
                <a:solidFill>
                  <a:srgbClr val="1F497D"/>
                </a:solidFill>
              </a:rPr>
              <a:t>Dear Microsoft, release a new zune with your wp7 launch on the 11th.</a:t>
            </a:r>
            <a:endParaRPr/>
          </a:p>
        </p:txBody>
      </p:sp>
      <p:sp>
        <p:nvSpPr>
          <p:cNvPr id="737" name="Google Shape;737;p64"/>
          <p:cNvSpPr txBox="1"/>
          <p:nvPr/>
        </p:nvSpPr>
        <p:spPr>
          <a:xfrm>
            <a:off x="13031283" y="5374125"/>
            <a:ext cx="171000" cy="177900"/>
          </a:xfrm>
          <a:prstGeom prst="rect">
            <a:avLst/>
          </a:prstGeom>
          <a:noFill/>
          <a:ln>
            <a:noFill/>
          </a:ln>
        </p:spPr>
        <p:txBody>
          <a:bodyPr spcFirstLastPara="1" wrap="square" lIns="0" tIns="0" rIns="0" bIns="0" anchor="t" anchorCtr="0">
            <a:noAutofit/>
          </a:bodyPr>
          <a:lstStyle/>
          <a:p>
            <a:pPr marL="25400" marR="0" lvl="0" indent="0" algn="l" rtl="0">
              <a:lnSpc>
                <a:spcPct val="100000"/>
              </a:lnSpc>
              <a:spcBef>
                <a:spcPts val="0"/>
              </a:spcBef>
              <a:spcAft>
                <a:spcPts val="0"/>
              </a:spcAft>
              <a:buNone/>
            </a:pPr>
            <a:fld id="{00000000-1234-1234-1234-123412341234}" type="slidenum">
              <a:rPr lang="en-US" sz="1200">
                <a:solidFill>
                  <a:srgbClr val="FFFFFF"/>
                </a:solidFill>
                <a:latin typeface="Calibri"/>
                <a:ea typeface="Calibri"/>
                <a:cs typeface="Calibri"/>
                <a:sym typeface="Calibri"/>
              </a:rPr>
              <a:t>614</a:t>
            </a:fld>
            <a:endParaRPr sz="1200">
              <a:latin typeface="Calibri"/>
              <a:ea typeface="Calibri"/>
              <a:cs typeface="Calibri"/>
              <a:sym typeface="Calibri"/>
            </a:endParaRPr>
          </a:p>
        </p:txBody>
      </p:sp>
      <p:sp>
        <p:nvSpPr>
          <p:cNvPr id="738" name="Google Shape;738;p64"/>
          <p:cNvSpPr txBox="1">
            <a:spLocks noGrp="1"/>
          </p:cNvSpPr>
          <p:nvPr>
            <p:ph type="body" idx="1"/>
          </p:nvPr>
        </p:nvSpPr>
        <p:spPr>
          <a:xfrm>
            <a:off x="838200" y="1825625"/>
            <a:ext cx="11095200" cy="1241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a:t>Opinionated texts may express </a:t>
            </a:r>
            <a:r>
              <a:rPr lang="en-US" b="1"/>
              <a:t>suggestions for others or for improvement</a:t>
            </a:r>
            <a:endParaRPr b="1"/>
          </a:p>
          <a:p>
            <a:pPr marL="0" lvl="0" indent="0" algn="l" rtl="0">
              <a:lnSpc>
                <a:spcPct val="115000"/>
              </a:lnSpc>
              <a:spcBef>
                <a:spcPts val="0"/>
              </a:spcBef>
              <a:spcAft>
                <a:spcPts val="0"/>
              </a:spcAft>
              <a:buNone/>
            </a:pPr>
            <a:r>
              <a:rPr lang="en-US"/>
              <a:t>Often in text segments with</a:t>
            </a:r>
            <a:r>
              <a:rPr lang="en-US" b="1"/>
              <a:t> neutral sentiment  </a:t>
            </a:r>
            <a:endParaRPr b="1"/>
          </a:p>
        </p:txBody>
      </p:sp>
      <p:sp>
        <p:nvSpPr>
          <p:cNvPr id="739" name="Google Shape;739;p64"/>
          <p:cNvSpPr/>
          <p:nvPr/>
        </p:nvSpPr>
        <p:spPr>
          <a:xfrm>
            <a:off x="5095825" y="6165300"/>
            <a:ext cx="6976800" cy="288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100"/>
              <a:buFont typeface="Arial"/>
              <a:buNone/>
            </a:pPr>
            <a:r>
              <a:rPr lang="en-US"/>
              <a:t>Sapna </a:t>
            </a:r>
            <a:r>
              <a:rPr lang="en-US">
                <a:solidFill>
                  <a:srgbClr val="000000"/>
                </a:solidFill>
              </a:rPr>
              <a:t>Negi</a:t>
            </a:r>
            <a:r>
              <a:rPr lang="en-US"/>
              <a:t>,</a:t>
            </a:r>
            <a:r>
              <a:rPr lang="en-US">
                <a:solidFill>
                  <a:srgbClr val="000000"/>
                </a:solidFill>
              </a:rPr>
              <a:t> 2019. </a:t>
            </a:r>
            <a:r>
              <a:rPr lang="en-US" i="1">
                <a:solidFill>
                  <a:srgbClr val="000000"/>
                </a:solidFill>
              </a:rPr>
              <a:t>Suggestion mining from text</a:t>
            </a:r>
            <a:r>
              <a:rPr lang="en-US">
                <a:solidFill>
                  <a:srgbClr val="000000"/>
                </a:solidFill>
              </a:rPr>
              <a:t> (Doctoral dissertation, NUI Galway)</a:t>
            </a:r>
            <a:endParaRPr i="1"/>
          </a:p>
        </p:txBody>
      </p:sp>
    </p:spTree>
    <p:extLst>
      <p:ext uri="{BB962C8B-B14F-4D97-AF65-F5344CB8AC3E}">
        <p14:creationId xmlns:p14="http://schemas.microsoft.com/office/powerpoint/2010/main" val="4266401038"/>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65"/>
          <p:cNvSpPr txBox="1">
            <a:spLocks noGrp="1"/>
          </p:cNvSpPr>
          <p:nvPr>
            <p:ph type="title"/>
          </p:nvPr>
        </p:nvSpPr>
        <p:spPr>
          <a:xfrm>
            <a:off x="838200" y="365125"/>
            <a:ext cx="10515600" cy="1325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None/>
            </a:pPr>
            <a:r>
              <a:rPr lang="en-US"/>
              <a:t>Suggestion Mining</a:t>
            </a:r>
            <a:endParaRPr/>
          </a:p>
        </p:txBody>
      </p:sp>
      <p:sp>
        <p:nvSpPr>
          <p:cNvPr id="745" name="Google Shape;745;p65"/>
          <p:cNvSpPr txBox="1"/>
          <p:nvPr/>
        </p:nvSpPr>
        <p:spPr>
          <a:xfrm>
            <a:off x="12245425" y="5059160"/>
            <a:ext cx="240600" cy="17790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US" sz="1200">
                <a:solidFill>
                  <a:srgbClr val="FFFFFF"/>
                </a:solidFill>
                <a:latin typeface="Calibri"/>
                <a:ea typeface="Calibri"/>
                <a:cs typeface="Calibri"/>
                <a:sym typeface="Calibri"/>
              </a:rPr>
              <a:t>10</a:t>
            </a:r>
            <a:endParaRPr sz="1200">
              <a:latin typeface="Calibri"/>
              <a:ea typeface="Calibri"/>
              <a:cs typeface="Calibri"/>
              <a:sym typeface="Calibri"/>
            </a:endParaRPr>
          </a:p>
        </p:txBody>
      </p:sp>
      <p:sp>
        <p:nvSpPr>
          <p:cNvPr id="746" name="Google Shape;746;p65"/>
          <p:cNvSpPr txBox="1">
            <a:spLocks noGrp="1"/>
          </p:cNvSpPr>
          <p:nvPr>
            <p:ph type="body" idx="1"/>
          </p:nvPr>
        </p:nvSpPr>
        <p:spPr>
          <a:xfrm>
            <a:off x="838200" y="1825625"/>
            <a:ext cx="10515600" cy="3813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a:t>Suggestion Mining comprises two tasks:</a:t>
            </a:r>
            <a:endParaRPr/>
          </a:p>
          <a:p>
            <a:pPr marL="457200" lvl="0" indent="-406400" algn="l" rtl="0">
              <a:lnSpc>
                <a:spcPct val="115000"/>
              </a:lnSpc>
              <a:spcBef>
                <a:spcPts val="0"/>
              </a:spcBef>
              <a:spcAft>
                <a:spcPts val="0"/>
              </a:spcAft>
              <a:buSzPts val="2800"/>
              <a:buChar char="•"/>
            </a:pPr>
            <a:r>
              <a:rPr lang="en-US" b="1"/>
              <a:t>suggestion classification</a:t>
            </a:r>
            <a:r>
              <a:rPr lang="en-US"/>
              <a:t> - binary (y/n) classification of input string </a:t>
            </a:r>
            <a:endParaRPr/>
          </a:p>
          <a:p>
            <a:pPr marL="457200" lvl="0" indent="-406400" algn="l" rtl="0">
              <a:lnSpc>
                <a:spcPct val="115000"/>
              </a:lnSpc>
              <a:spcBef>
                <a:spcPts val="0"/>
              </a:spcBef>
              <a:spcAft>
                <a:spcPts val="0"/>
              </a:spcAft>
              <a:buSzPts val="2800"/>
              <a:buChar char="•"/>
            </a:pPr>
            <a:r>
              <a:rPr lang="en-US" b="1"/>
              <a:t>suggestion extraction </a:t>
            </a:r>
            <a:r>
              <a:rPr lang="en-US"/>
              <a:t>- span identification of the suggestion</a:t>
            </a:r>
            <a:endParaRPr/>
          </a:p>
        </p:txBody>
      </p:sp>
      <p:sp>
        <p:nvSpPr>
          <p:cNvPr id="747" name="Google Shape;747;p65"/>
          <p:cNvSpPr/>
          <p:nvPr/>
        </p:nvSpPr>
        <p:spPr>
          <a:xfrm>
            <a:off x="5095825" y="6165300"/>
            <a:ext cx="6976800" cy="288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100"/>
              <a:buFont typeface="Arial"/>
              <a:buNone/>
            </a:pPr>
            <a:r>
              <a:rPr lang="en-US"/>
              <a:t>Sapna </a:t>
            </a:r>
            <a:r>
              <a:rPr lang="en-US">
                <a:solidFill>
                  <a:srgbClr val="000000"/>
                </a:solidFill>
              </a:rPr>
              <a:t>Negi</a:t>
            </a:r>
            <a:r>
              <a:rPr lang="en-US"/>
              <a:t>,</a:t>
            </a:r>
            <a:r>
              <a:rPr lang="en-US">
                <a:solidFill>
                  <a:srgbClr val="000000"/>
                </a:solidFill>
              </a:rPr>
              <a:t> 2019. </a:t>
            </a:r>
            <a:r>
              <a:rPr lang="en-US" i="1">
                <a:solidFill>
                  <a:srgbClr val="000000"/>
                </a:solidFill>
              </a:rPr>
              <a:t>Suggestion mining from text</a:t>
            </a:r>
            <a:r>
              <a:rPr lang="en-US">
                <a:solidFill>
                  <a:srgbClr val="000000"/>
                </a:solidFill>
              </a:rPr>
              <a:t> (Doctoral dissertation, NUI Galway)</a:t>
            </a:r>
            <a:endParaRPr i="1"/>
          </a:p>
        </p:txBody>
      </p:sp>
    </p:spTree>
    <p:extLst>
      <p:ext uri="{BB962C8B-B14F-4D97-AF65-F5344CB8AC3E}">
        <p14:creationId xmlns:p14="http://schemas.microsoft.com/office/powerpoint/2010/main" val="1934177806"/>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66"/>
          <p:cNvSpPr txBox="1">
            <a:spLocks noGrp="1"/>
          </p:cNvSpPr>
          <p:nvPr>
            <p:ph type="title"/>
          </p:nvPr>
        </p:nvSpPr>
        <p:spPr>
          <a:xfrm>
            <a:off x="838200" y="365125"/>
            <a:ext cx="10515600" cy="1325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Font typeface="Arial"/>
              <a:buNone/>
            </a:pPr>
            <a:r>
              <a:rPr lang="en-US"/>
              <a:t>Suggestion Mining - Features</a:t>
            </a:r>
            <a:endParaRPr/>
          </a:p>
        </p:txBody>
      </p:sp>
      <p:graphicFrame>
        <p:nvGraphicFramePr>
          <p:cNvPr id="753" name="Google Shape;753;p66"/>
          <p:cNvGraphicFramePr/>
          <p:nvPr/>
        </p:nvGraphicFramePr>
        <p:xfrm>
          <a:off x="838212" y="1596048"/>
          <a:ext cx="3000000" cy="3000000"/>
        </p:xfrm>
        <a:graphic>
          <a:graphicData uri="http://schemas.openxmlformats.org/drawingml/2006/table">
            <a:tbl>
              <a:tblPr firstRow="1" bandRow="1">
                <a:noFill/>
              </a:tblPr>
              <a:tblGrid>
                <a:gridCol w="10515600">
                  <a:extLst>
                    <a:ext uri="{9D8B030D-6E8A-4147-A177-3AD203B41FA5}">
                      <a16:colId xmlns:a16="http://schemas.microsoft.com/office/drawing/2014/main" val="20000"/>
                    </a:ext>
                  </a:extLst>
                </a:gridCol>
              </a:tblGrid>
              <a:tr h="468975">
                <a:tc>
                  <a:txBody>
                    <a:bodyPr/>
                    <a:lstStyle/>
                    <a:p>
                      <a:pPr marL="114300" marR="0" lvl="0" indent="0" algn="l" rtl="0">
                        <a:lnSpc>
                          <a:spcPct val="100000"/>
                        </a:lnSpc>
                        <a:spcBef>
                          <a:spcPts val="0"/>
                        </a:spcBef>
                        <a:spcAft>
                          <a:spcPts val="0"/>
                        </a:spcAft>
                        <a:buNone/>
                      </a:pPr>
                      <a:r>
                        <a:rPr lang="en-US" sz="2400" b="1" u="none" strike="noStrike" cap="none"/>
                        <a:t>Keywords and Phrases</a:t>
                      </a:r>
                      <a:endParaRPr sz="2400" u="none" strike="noStrike" cap="none"/>
                    </a:p>
                  </a:txBody>
                  <a:tcPr marL="0" marR="0" marT="0" marB="0" anchor="ctr">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07325">
                <a:tc>
                  <a:txBody>
                    <a:bodyPr/>
                    <a:lstStyle/>
                    <a:p>
                      <a:pPr marL="85090" lvl="0" indent="0" algn="l" rtl="0">
                        <a:spcBef>
                          <a:spcPts val="0"/>
                        </a:spcBef>
                        <a:spcAft>
                          <a:spcPts val="0"/>
                        </a:spcAft>
                        <a:buNone/>
                      </a:pPr>
                      <a:r>
                        <a:rPr lang="en-US" sz="2400" i="1">
                          <a:solidFill>
                            <a:schemeClr val="dk1"/>
                          </a:solidFill>
                        </a:rPr>
                        <a:t>needs to, need to,</a:t>
                      </a:r>
                      <a:r>
                        <a:rPr lang="en-US" sz="2400" i="1"/>
                        <a:t> </a:t>
                      </a:r>
                      <a:r>
                        <a:rPr lang="en-US" sz="2400" i="1">
                          <a:solidFill>
                            <a:schemeClr val="dk1"/>
                          </a:solidFill>
                        </a:rPr>
                        <a:t>suggest, recommend, if, I wish, go for, should have, would, could have been, I would like, I’d like, I would love, I’d love, love to see</a:t>
                      </a:r>
                      <a:r>
                        <a:rPr lang="en-US" sz="2400" i="1"/>
                        <a:t>, t</a:t>
                      </a:r>
                      <a:r>
                        <a:rPr lang="en-US" sz="2400" i="1">
                          <a:solidFill>
                            <a:schemeClr val="dk1"/>
                          </a:solidFill>
                        </a:rPr>
                        <a:t>here should  be, I wish, allow us to</a:t>
                      </a:r>
                      <a:endParaRPr sz="2400" i="1">
                        <a:solidFill>
                          <a:schemeClr val="dk1"/>
                        </a:solidFill>
                      </a:endParaRPr>
                    </a:p>
                  </a:txBody>
                  <a:tcPr marL="0" marR="0" marT="0" marB="0" anchor="ctr">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814650">
                <a:tc>
                  <a:txBody>
                    <a:bodyPr/>
                    <a:lstStyle/>
                    <a:p>
                      <a:endParaRPr lang="en-US"/>
                    </a:p>
                  </a:txBody>
                  <a:tcPr>
                    <a:lnT w="12675" cap="flat" cmpd="sng" algn="ctr">
                      <a:solidFill>
                        <a:srgbClr val="000000"/>
                      </a:solidFill>
                      <a:prstDash val="solid"/>
                      <a:round/>
                      <a:headEnd type="none" w="sm" len="sm"/>
                      <a:tailEnd type="none" w="sm" len="sm"/>
                    </a:lnT>
                  </a:tcPr>
                </a:tc>
                <a:extLst>
                  <a:ext uri="{0D108BD9-81ED-4DB2-BD59-A6C34878D82A}">
                    <a16:rowId xmlns:a16="http://schemas.microsoft.com/office/drawing/2014/main" val="10002"/>
                  </a:ext>
                </a:extLst>
              </a:tr>
              <a:tr h="407325">
                <a:tc>
                  <a:txBody>
                    <a:bodyPr/>
                    <a:lstStyle/>
                    <a:p>
                      <a:endParaRPr lang="en-US"/>
                    </a:p>
                  </a:txBody>
                  <a:tcPr/>
                </a:tc>
                <a:extLst>
                  <a:ext uri="{0D108BD9-81ED-4DB2-BD59-A6C34878D82A}">
                    <a16:rowId xmlns:a16="http://schemas.microsoft.com/office/drawing/2014/main" val="10003"/>
                  </a:ext>
                </a:extLst>
              </a:tr>
              <a:tr h="530600">
                <a:tc>
                  <a:txBody>
                    <a:bodyPr/>
                    <a:lstStyle/>
                    <a:p>
                      <a:pPr marL="114300" marR="173355" lvl="0" indent="0" algn="l" rtl="0">
                        <a:lnSpc>
                          <a:spcPct val="100000"/>
                        </a:lnSpc>
                        <a:spcBef>
                          <a:spcPts val="0"/>
                        </a:spcBef>
                        <a:spcAft>
                          <a:spcPts val="0"/>
                        </a:spcAft>
                        <a:buNone/>
                      </a:pPr>
                      <a:r>
                        <a:rPr lang="en-US" sz="2400" b="1" u="none" strike="noStrike" cap="none"/>
                        <a:t>Syntactic Patterns</a:t>
                      </a:r>
                      <a:endParaRPr sz="2400" u="none" strike="noStrike" cap="none"/>
                    </a:p>
                  </a:txBody>
                  <a:tcPr marL="0" marR="0" marT="0" marB="0" anchor="ctr">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B w="1267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407325">
                <a:tc>
                  <a:txBody>
                    <a:bodyPr/>
                    <a:lstStyle/>
                    <a:p>
                      <a:pPr marL="85090" lvl="0" indent="0" algn="l" rtl="0">
                        <a:spcBef>
                          <a:spcPts val="0"/>
                        </a:spcBef>
                        <a:spcAft>
                          <a:spcPts val="0"/>
                        </a:spcAft>
                        <a:buNone/>
                      </a:pPr>
                      <a:r>
                        <a:rPr lang="en-US" sz="2400" i="1"/>
                        <a:t>t</a:t>
                      </a:r>
                      <a:r>
                        <a:rPr lang="en-US" sz="2400" i="1">
                          <a:solidFill>
                            <a:schemeClr val="dk1"/>
                          </a:solidFill>
                        </a:rPr>
                        <a:t>here should be (DT),  I cannot (VB), MD be () (ADV) ADJ, MD (like/prefer/love) to, stop VBG, ability (to/of)</a:t>
                      </a:r>
                      <a:endParaRPr sz="2400" i="1">
                        <a:solidFill>
                          <a:schemeClr val="dk1"/>
                        </a:solidFill>
                      </a:endParaRPr>
                    </a:p>
                  </a:txBody>
                  <a:tcPr marL="0" marR="0" marT="0" marB="0" anchor="ctr">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814650">
                <a:tc>
                  <a:txBody>
                    <a:bodyPr/>
                    <a:lstStyle/>
                    <a:p>
                      <a:endParaRPr lang="en-US"/>
                    </a:p>
                  </a:txBody>
                  <a:tcPr>
                    <a:lnT w="12675" cap="flat" cmpd="sng" algn="ctr">
                      <a:solidFill>
                        <a:srgbClr val="000000"/>
                      </a:solidFill>
                      <a:prstDash val="solid"/>
                      <a:round/>
                      <a:headEnd type="none" w="sm" len="sm"/>
                      <a:tailEnd type="none" w="sm" len="sm"/>
                    </a:lnT>
                  </a:tcPr>
                </a:tc>
                <a:extLst>
                  <a:ext uri="{0D108BD9-81ED-4DB2-BD59-A6C34878D82A}">
                    <a16:rowId xmlns:a16="http://schemas.microsoft.com/office/drawing/2014/main" val="10006"/>
                  </a:ext>
                </a:extLst>
              </a:tr>
            </a:tbl>
          </a:graphicData>
        </a:graphic>
      </p:graphicFrame>
      <p:sp>
        <p:nvSpPr>
          <p:cNvPr id="754" name="Google Shape;754;p66"/>
          <p:cNvSpPr/>
          <p:nvPr/>
        </p:nvSpPr>
        <p:spPr>
          <a:xfrm>
            <a:off x="5095825" y="6165300"/>
            <a:ext cx="6976800" cy="288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100"/>
              <a:buFont typeface="Arial"/>
              <a:buNone/>
            </a:pPr>
            <a:r>
              <a:rPr lang="en-US"/>
              <a:t>Sapna </a:t>
            </a:r>
            <a:r>
              <a:rPr lang="en-US">
                <a:solidFill>
                  <a:srgbClr val="000000"/>
                </a:solidFill>
              </a:rPr>
              <a:t>Negi</a:t>
            </a:r>
            <a:r>
              <a:rPr lang="en-US"/>
              <a:t>,</a:t>
            </a:r>
            <a:r>
              <a:rPr lang="en-US">
                <a:solidFill>
                  <a:srgbClr val="000000"/>
                </a:solidFill>
              </a:rPr>
              <a:t> 2019. </a:t>
            </a:r>
            <a:r>
              <a:rPr lang="en-US" i="1">
                <a:solidFill>
                  <a:srgbClr val="000000"/>
                </a:solidFill>
              </a:rPr>
              <a:t>Suggestion mining from text</a:t>
            </a:r>
            <a:r>
              <a:rPr lang="en-US">
                <a:solidFill>
                  <a:srgbClr val="000000"/>
                </a:solidFill>
              </a:rPr>
              <a:t> (Doctoral dissertation, NUI Galway)</a:t>
            </a:r>
            <a:endParaRPr i="1"/>
          </a:p>
        </p:txBody>
      </p:sp>
    </p:spTree>
    <p:extLst>
      <p:ext uri="{BB962C8B-B14F-4D97-AF65-F5344CB8AC3E}">
        <p14:creationId xmlns:p14="http://schemas.microsoft.com/office/powerpoint/2010/main" val="319244050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67"/>
          <p:cNvSpPr txBox="1">
            <a:spLocks noGrp="1"/>
          </p:cNvSpPr>
          <p:nvPr>
            <p:ph type="title"/>
          </p:nvPr>
        </p:nvSpPr>
        <p:spPr>
          <a:xfrm>
            <a:off x="838200" y="365125"/>
            <a:ext cx="10515600" cy="1325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Font typeface="Arial"/>
              <a:buNone/>
            </a:pPr>
            <a:r>
              <a:rPr lang="en-US"/>
              <a:t>Suggestion Mining - Distant Supervision</a:t>
            </a:r>
            <a:endParaRPr/>
          </a:p>
          <a:p>
            <a:pPr marL="0" lvl="0" indent="0" algn="l" rtl="0">
              <a:lnSpc>
                <a:spcPct val="100000"/>
              </a:lnSpc>
              <a:spcBef>
                <a:spcPts val="0"/>
              </a:spcBef>
              <a:spcAft>
                <a:spcPts val="0"/>
              </a:spcAft>
              <a:buNone/>
            </a:pPr>
            <a:endParaRPr/>
          </a:p>
        </p:txBody>
      </p:sp>
      <p:sp>
        <p:nvSpPr>
          <p:cNvPr id="760" name="Google Shape;760;p67"/>
          <p:cNvSpPr/>
          <p:nvPr/>
        </p:nvSpPr>
        <p:spPr>
          <a:xfrm>
            <a:off x="2571150" y="1113450"/>
            <a:ext cx="7049700" cy="46311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61" name="Google Shape;761;p67"/>
          <p:cNvSpPr/>
          <p:nvPr/>
        </p:nvSpPr>
        <p:spPr>
          <a:xfrm>
            <a:off x="5095825" y="6165300"/>
            <a:ext cx="6976800" cy="288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100"/>
              <a:buFont typeface="Arial"/>
              <a:buNone/>
            </a:pPr>
            <a:r>
              <a:rPr lang="en-US"/>
              <a:t>Sapna </a:t>
            </a:r>
            <a:r>
              <a:rPr lang="en-US">
                <a:solidFill>
                  <a:srgbClr val="000000"/>
                </a:solidFill>
              </a:rPr>
              <a:t>Negi</a:t>
            </a:r>
            <a:r>
              <a:rPr lang="en-US"/>
              <a:t>,</a:t>
            </a:r>
            <a:r>
              <a:rPr lang="en-US">
                <a:solidFill>
                  <a:srgbClr val="000000"/>
                </a:solidFill>
              </a:rPr>
              <a:t> 2019. </a:t>
            </a:r>
            <a:r>
              <a:rPr lang="en-US" i="1">
                <a:solidFill>
                  <a:srgbClr val="000000"/>
                </a:solidFill>
              </a:rPr>
              <a:t>Suggestion mining from text</a:t>
            </a:r>
            <a:r>
              <a:rPr lang="en-US">
                <a:solidFill>
                  <a:srgbClr val="000000"/>
                </a:solidFill>
              </a:rPr>
              <a:t> (Doctoral dissertation, NUI Galway)</a:t>
            </a:r>
            <a:endParaRPr i="1"/>
          </a:p>
        </p:txBody>
      </p:sp>
    </p:spTree>
    <p:extLst>
      <p:ext uri="{BB962C8B-B14F-4D97-AF65-F5344CB8AC3E}">
        <p14:creationId xmlns:p14="http://schemas.microsoft.com/office/powerpoint/2010/main" val="169247675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68"/>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Overview</a:t>
            </a:r>
            <a:endParaRPr/>
          </a:p>
        </p:txBody>
      </p:sp>
      <p:sp>
        <p:nvSpPr>
          <p:cNvPr id="767" name="Google Shape;767;p68"/>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2400">
                <a:solidFill>
                  <a:srgbClr val="000000"/>
                </a:solidFill>
              </a:rPr>
              <a:t>Opinion mining</a:t>
            </a:r>
            <a:endParaRPr sz="2400">
              <a:solidFill>
                <a:srgbClr val="000000"/>
              </a:solidFill>
            </a:endParaRPr>
          </a:p>
          <a:p>
            <a:pPr marL="0" marR="0" lvl="0" indent="0" algn="l" rtl="0">
              <a:lnSpc>
                <a:spcPct val="100000"/>
              </a:lnSpc>
              <a:spcBef>
                <a:spcPts val="1000"/>
              </a:spcBef>
              <a:spcAft>
                <a:spcPts val="0"/>
              </a:spcAft>
              <a:buNone/>
            </a:pPr>
            <a:r>
              <a:rPr lang="en-US" sz="2400" b="0" i="0" u="none" strike="noStrike" cap="none">
                <a:solidFill>
                  <a:srgbClr val="000000"/>
                </a:solidFill>
                <a:latin typeface="Calibri"/>
                <a:ea typeface="Calibri"/>
                <a:cs typeface="Calibri"/>
                <a:sym typeface="Calibri"/>
              </a:rPr>
              <a:t>Sentiment </a:t>
            </a:r>
            <a:r>
              <a:rPr lang="en-US" sz="2400">
                <a:solidFill>
                  <a:srgbClr val="000000"/>
                </a:solidFill>
              </a:rPr>
              <a:t>analysis</a:t>
            </a:r>
            <a:endParaRPr sz="2400">
              <a:solidFill>
                <a:srgbClr val="000000"/>
              </a:solidFill>
            </a:endParaRPr>
          </a:p>
          <a:p>
            <a:pPr marL="0" marR="0" lvl="0" indent="0" algn="l" rtl="0">
              <a:lnSpc>
                <a:spcPct val="100000"/>
              </a:lnSpc>
              <a:spcBef>
                <a:spcPts val="1000"/>
              </a:spcBef>
              <a:spcAft>
                <a:spcPts val="1000"/>
              </a:spcAft>
              <a:buNone/>
            </a:pPr>
            <a:r>
              <a:rPr lang="en-US" sz="2400" b="1">
                <a:solidFill>
                  <a:srgbClr val="000000"/>
                </a:solidFill>
              </a:rPr>
              <a:t>Ethics and data privacy</a:t>
            </a:r>
            <a:endParaRPr sz="2400" b="1">
              <a:solidFill>
                <a:srgbClr val="000000"/>
              </a:solidFill>
            </a:endParaRPr>
          </a:p>
        </p:txBody>
      </p:sp>
    </p:spTree>
    <p:extLst>
      <p:ext uri="{BB962C8B-B14F-4D97-AF65-F5344CB8AC3E}">
        <p14:creationId xmlns:p14="http://schemas.microsoft.com/office/powerpoint/2010/main" val="38265003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69"/>
          <p:cNvSpPr txBox="1">
            <a:spLocks noGrp="1"/>
          </p:cNvSpPr>
          <p:nvPr>
            <p:ph type="title"/>
          </p:nvPr>
        </p:nvSpPr>
        <p:spPr>
          <a:xfrm>
            <a:off x="838200" y="365125"/>
            <a:ext cx="10515600" cy="13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Ethics - Chatbots</a:t>
            </a:r>
            <a:endParaRPr/>
          </a:p>
        </p:txBody>
      </p:sp>
      <p:pic>
        <p:nvPicPr>
          <p:cNvPr id="773" name="Google Shape;773;p69"/>
          <p:cNvPicPr preferRelativeResize="0"/>
          <p:nvPr/>
        </p:nvPicPr>
        <p:blipFill rotWithShape="1">
          <a:blip r:embed="rId3">
            <a:alphaModFix/>
          </a:blip>
          <a:srcRect l="2843" t="28766" r="5723" b="9793"/>
          <a:stretch/>
        </p:blipFill>
        <p:spPr>
          <a:xfrm>
            <a:off x="838200" y="1589574"/>
            <a:ext cx="10417550" cy="3937874"/>
          </a:xfrm>
          <a:prstGeom prst="rect">
            <a:avLst/>
          </a:prstGeom>
          <a:noFill/>
          <a:ln>
            <a:noFill/>
          </a:ln>
        </p:spPr>
      </p:pic>
    </p:spTree>
    <p:extLst>
      <p:ext uri="{BB962C8B-B14F-4D97-AF65-F5344CB8AC3E}">
        <p14:creationId xmlns:p14="http://schemas.microsoft.com/office/powerpoint/2010/main" val="34683624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27"/>
          <p:cNvSpPr txBox="1">
            <a:spLocks noGrp="1"/>
          </p:cNvSpPr>
          <p:nvPr>
            <p:ph type="ctrTitle"/>
          </p:nvPr>
        </p:nvSpPr>
        <p:spPr>
          <a:xfrm>
            <a:off x="624425" y="2055825"/>
            <a:ext cx="5477100" cy="19818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Clr>
                <a:srgbClr val="D9C49F"/>
              </a:buClr>
              <a:buSzPts val="7000"/>
              <a:buFont typeface="Garamond"/>
              <a:buNone/>
            </a:pPr>
            <a:r>
              <a:rPr lang="en-IE" sz="4000">
                <a:latin typeface="Arial"/>
                <a:ea typeface="Arial"/>
                <a:cs typeface="Arial"/>
                <a:sym typeface="Arial"/>
              </a:rPr>
              <a:t>Introduction to NLP</a:t>
            </a:r>
            <a:endParaRPr sz="3200">
              <a:latin typeface="Arial"/>
              <a:ea typeface="Arial"/>
              <a:cs typeface="Arial"/>
              <a:sym typeface="Arial"/>
            </a:endParaRPr>
          </a:p>
          <a:p>
            <a:pPr marL="0" lvl="0" indent="0" algn="l" rtl="0">
              <a:lnSpc>
                <a:spcPct val="100000"/>
              </a:lnSpc>
              <a:spcBef>
                <a:spcPts val="0"/>
              </a:spcBef>
              <a:spcAft>
                <a:spcPts val="0"/>
              </a:spcAft>
              <a:buClr>
                <a:srgbClr val="D9C49F"/>
              </a:buClr>
              <a:buSzPts val="7000"/>
              <a:buFont typeface="Garamond"/>
              <a:buNone/>
            </a:pPr>
            <a:r>
              <a:rPr lang="en-IE" sz="2800">
                <a:latin typeface="Arial"/>
                <a:ea typeface="Arial"/>
                <a:cs typeface="Arial"/>
                <a:sym typeface="Arial"/>
              </a:rPr>
              <a:t>Linguistic Concepts</a:t>
            </a:r>
            <a:endParaRPr sz="4000">
              <a:latin typeface="Arial"/>
              <a:ea typeface="Arial"/>
              <a:cs typeface="Arial"/>
              <a:sym typeface="Arial"/>
            </a:endParaRPr>
          </a:p>
        </p:txBody>
      </p:sp>
      <p:sp>
        <p:nvSpPr>
          <p:cNvPr id="461" name="Google Shape;461;p27"/>
          <p:cNvSpPr txBox="1">
            <a:spLocks noGrp="1"/>
          </p:cNvSpPr>
          <p:nvPr>
            <p:ph type="subTitle" idx="1"/>
          </p:nvPr>
        </p:nvSpPr>
        <p:spPr>
          <a:xfrm>
            <a:off x="619050" y="4408375"/>
            <a:ext cx="5477100" cy="1138200"/>
          </a:xfrm>
          <a:prstGeom prst="rect">
            <a:avLst/>
          </a:prstGeom>
          <a:noFill/>
          <a:ln>
            <a:noFill/>
          </a:ln>
        </p:spPr>
        <p:txBody>
          <a:bodyPr spcFirstLastPara="1" wrap="square" lIns="91425" tIns="91425" rIns="91425" bIns="91425" anchor="ctr" anchorCtr="0">
            <a:noAutofit/>
          </a:bodyPr>
          <a:lstStyle/>
          <a:p>
            <a:pPr marL="457200" marR="0" lvl="0" indent="-406400" algn="l" rtl="0">
              <a:lnSpc>
                <a:spcPct val="100000"/>
              </a:lnSpc>
              <a:spcBef>
                <a:spcPts val="600"/>
              </a:spcBef>
              <a:spcAft>
                <a:spcPts val="0"/>
              </a:spcAft>
              <a:buClr>
                <a:schemeClr val="lt1"/>
              </a:buClr>
              <a:buSzPts val="2400"/>
              <a:buFont typeface="Arial"/>
              <a:buNone/>
            </a:pPr>
            <a:r>
              <a:rPr lang="en-IE" sz="2400" b="1" i="0" u="none" strike="noStrike" cap="none">
                <a:solidFill>
                  <a:schemeClr val="lt1"/>
                </a:solidFill>
                <a:latin typeface="Arial"/>
                <a:ea typeface="Arial"/>
                <a:cs typeface="Arial"/>
                <a:sym typeface="Arial"/>
              </a:rPr>
              <a:t>Dr. Paul Buitelaar</a:t>
            </a:r>
            <a:endParaRPr>
              <a:latin typeface="Arial"/>
              <a:ea typeface="Arial"/>
              <a:cs typeface="Arial"/>
              <a:sym typeface="Arial"/>
            </a:endParaRPr>
          </a:p>
          <a:p>
            <a:pPr marL="457200" marR="0" lvl="0" indent="-406400" algn="l" rtl="0">
              <a:lnSpc>
                <a:spcPct val="100000"/>
              </a:lnSpc>
              <a:spcBef>
                <a:spcPts val="600"/>
              </a:spcBef>
              <a:spcAft>
                <a:spcPts val="0"/>
              </a:spcAft>
              <a:buClr>
                <a:schemeClr val="lt1"/>
              </a:buClr>
              <a:buSzPts val="2400"/>
              <a:buFont typeface="Arial"/>
              <a:buNone/>
            </a:pPr>
            <a:r>
              <a:rPr lang="en-IE" sz="2400" b="1" i="0" u="none" strike="noStrike" cap="none">
                <a:solidFill>
                  <a:schemeClr val="lt1"/>
                </a:solidFill>
                <a:latin typeface="Arial"/>
                <a:ea typeface="Arial"/>
                <a:cs typeface="Arial"/>
                <a:sym typeface="Arial"/>
              </a:rPr>
              <a:t>Data Science Institute, NUI Galway</a:t>
            </a:r>
            <a:endParaRPr>
              <a:latin typeface="Arial"/>
              <a:ea typeface="Arial"/>
              <a:cs typeface="Arial"/>
              <a:sym typeface="Arial"/>
            </a:endParaRPr>
          </a:p>
        </p:txBody>
      </p:sp>
    </p:spTree>
    <p:extLst>
      <p:ext uri="{BB962C8B-B14F-4D97-AF65-F5344CB8AC3E}">
        <p14:creationId xmlns:p14="http://schemas.microsoft.com/office/powerpoint/2010/main" val="4651012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70"/>
          <p:cNvSpPr txBox="1">
            <a:spLocks noGrp="1"/>
          </p:cNvSpPr>
          <p:nvPr>
            <p:ph type="title"/>
          </p:nvPr>
        </p:nvSpPr>
        <p:spPr>
          <a:xfrm>
            <a:off x="838200" y="365125"/>
            <a:ext cx="10515600" cy="13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Ethics - Natural Language Generation</a:t>
            </a:r>
            <a:endParaRPr/>
          </a:p>
        </p:txBody>
      </p:sp>
      <p:pic>
        <p:nvPicPr>
          <p:cNvPr id="779" name="Google Shape;779;p70"/>
          <p:cNvPicPr preferRelativeResize="0"/>
          <p:nvPr/>
        </p:nvPicPr>
        <p:blipFill rotWithShape="1">
          <a:blip r:embed="rId3">
            <a:alphaModFix/>
          </a:blip>
          <a:srcRect t="9894" r="30458" b="35772"/>
          <a:stretch/>
        </p:blipFill>
        <p:spPr>
          <a:xfrm>
            <a:off x="1043525" y="1331688"/>
            <a:ext cx="9980102" cy="4386274"/>
          </a:xfrm>
          <a:prstGeom prst="rect">
            <a:avLst/>
          </a:prstGeom>
          <a:noFill/>
          <a:ln>
            <a:noFill/>
          </a:ln>
        </p:spPr>
      </p:pic>
    </p:spTree>
    <p:extLst>
      <p:ext uri="{BB962C8B-B14F-4D97-AF65-F5344CB8AC3E}">
        <p14:creationId xmlns:p14="http://schemas.microsoft.com/office/powerpoint/2010/main" val="19972723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pic>
        <p:nvPicPr>
          <p:cNvPr id="784" name="Google Shape;784;p71"/>
          <p:cNvPicPr preferRelativeResize="0"/>
          <p:nvPr/>
        </p:nvPicPr>
        <p:blipFill rotWithShape="1">
          <a:blip r:embed="rId3">
            <a:alphaModFix/>
          </a:blip>
          <a:srcRect l="1362" t="14688" r="30182" b="36478"/>
          <a:stretch/>
        </p:blipFill>
        <p:spPr>
          <a:xfrm>
            <a:off x="985775" y="1495124"/>
            <a:ext cx="10220448" cy="4100801"/>
          </a:xfrm>
          <a:prstGeom prst="rect">
            <a:avLst/>
          </a:prstGeom>
          <a:noFill/>
          <a:ln>
            <a:noFill/>
          </a:ln>
        </p:spPr>
      </p:pic>
      <p:sp>
        <p:nvSpPr>
          <p:cNvPr id="785" name="Google Shape;785;p71"/>
          <p:cNvSpPr txBox="1">
            <a:spLocks noGrp="1"/>
          </p:cNvSpPr>
          <p:nvPr>
            <p:ph type="title"/>
          </p:nvPr>
        </p:nvSpPr>
        <p:spPr>
          <a:xfrm>
            <a:off x="838200" y="365125"/>
            <a:ext cx="10515600" cy="13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Ethics - Text Classification</a:t>
            </a:r>
            <a:endParaRPr/>
          </a:p>
        </p:txBody>
      </p:sp>
    </p:spTree>
    <p:extLst>
      <p:ext uri="{BB962C8B-B14F-4D97-AF65-F5344CB8AC3E}">
        <p14:creationId xmlns:p14="http://schemas.microsoft.com/office/powerpoint/2010/main" val="15643364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72"/>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a:t>Ethics - Gender Bias </a:t>
            </a:r>
            <a:endParaRPr/>
          </a:p>
        </p:txBody>
      </p:sp>
      <p:pic>
        <p:nvPicPr>
          <p:cNvPr id="791" name="Google Shape;791;p72"/>
          <p:cNvPicPr preferRelativeResize="0"/>
          <p:nvPr/>
        </p:nvPicPr>
        <p:blipFill rotWithShape="1">
          <a:blip r:embed="rId3">
            <a:alphaModFix/>
          </a:blip>
          <a:srcRect l="12737" t="24130" r="11847" b="7647"/>
          <a:stretch/>
        </p:blipFill>
        <p:spPr>
          <a:xfrm>
            <a:off x="971550" y="1297675"/>
            <a:ext cx="8823149" cy="4489700"/>
          </a:xfrm>
          <a:prstGeom prst="rect">
            <a:avLst/>
          </a:prstGeom>
          <a:noFill/>
          <a:ln>
            <a:noFill/>
          </a:ln>
        </p:spPr>
      </p:pic>
      <p:sp>
        <p:nvSpPr>
          <p:cNvPr id="792" name="Google Shape;792;p72"/>
          <p:cNvSpPr txBox="1"/>
          <p:nvPr/>
        </p:nvSpPr>
        <p:spPr>
          <a:xfrm>
            <a:off x="3626775" y="5979550"/>
            <a:ext cx="8565300" cy="52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t>Try this out for yourself at </a:t>
            </a:r>
            <a:r>
              <a:rPr lang="en-US" u="sng">
                <a:solidFill>
                  <a:schemeClr val="hlink"/>
                </a:solidFill>
                <a:hlinkClick r:id="rId4"/>
              </a:rPr>
              <a:t>http://wordbias.umiacs.umd.edu/</a:t>
            </a:r>
            <a:r>
              <a:rPr lang="en-US"/>
              <a:t> </a:t>
            </a:r>
            <a:endParaRPr/>
          </a:p>
        </p:txBody>
      </p:sp>
    </p:spTree>
    <p:extLst>
      <p:ext uri="{BB962C8B-B14F-4D97-AF65-F5344CB8AC3E}">
        <p14:creationId xmlns:p14="http://schemas.microsoft.com/office/powerpoint/2010/main" val="25279982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pic>
        <p:nvPicPr>
          <p:cNvPr id="798" name="Google Shape;798;p73"/>
          <p:cNvPicPr preferRelativeResize="0"/>
          <p:nvPr/>
        </p:nvPicPr>
        <p:blipFill rotWithShape="1">
          <a:blip r:embed="rId3">
            <a:alphaModFix/>
          </a:blip>
          <a:srcRect l="31737" t="30155" r="16782" b="43123"/>
          <a:stretch/>
        </p:blipFill>
        <p:spPr>
          <a:xfrm>
            <a:off x="2971125" y="1385751"/>
            <a:ext cx="6249749" cy="1824725"/>
          </a:xfrm>
          <a:prstGeom prst="rect">
            <a:avLst/>
          </a:prstGeom>
          <a:noFill/>
          <a:ln>
            <a:noFill/>
          </a:ln>
        </p:spPr>
      </p:pic>
      <p:sp>
        <p:nvSpPr>
          <p:cNvPr id="799" name="Google Shape;799;p7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a:t>Ethics - Addressing Bias in NLP </a:t>
            </a:r>
            <a:endParaRPr/>
          </a:p>
        </p:txBody>
      </p:sp>
      <p:sp>
        <p:nvSpPr>
          <p:cNvPr id="800" name="Google Shape;800;p73"/>
          <p:cNvSpPr txBox="1"/>
          <p:nvPr/>
        </p:nvSpPr>
        <p:spPr>
          <a:xfrm>
            <a:off x="3658525" y="6020250"/>
            <a:ext cx="8533500" cy="51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a:solidFill>
                  <a:schemeClr val="dk1"/>
                </a:solidFill>
              </a:rPr>
              <a:t>Emily M. Bender and Batya Friedman. 2018.</a:t>
            </a:r>
            <a:r>
              <a:rPr lang="en-US" sz="1100">
                <a:solidFill>
                  <a:schemeClr val="dk1"/>
                </a:solidFill>
                <a:uFill>
                  <a:noFill/>
                </a:uFill>
                <a:hlinkClick r:id="rId4">
                  <a:extLst>
                    <a:ext uri="{A12FA001-AC4F-418D-AE19-62706E023703}">
                      <ahyp:hlinkClr xmlns:ahyp="http://schemas.microsoft.com/office/drawing/2018/hyperlinkcolor" val="tx"/>
                    </a:ext>
                  </a:extLst>
                </a:hlinkClick>
              </a:rPr>
              <a:t> </a:t>
            </a:r>
            <a:r>
              <a:rPr lang="en-US" sz="1100" u="sng">
                <a:solidFill>
                  <a:schemeClr val="hlink"/>
                </a:solidFill>
                <a:hlinkClick r:id="rId4"/>
              </a:rPr>
              <a:t>Data statements for NLP: Toward mitigating system bias and enabling better science</a:t>
            </a:r>
            <a:r>
              <a:rPr lang="en-US" sz="1100">
                <a:solidFill>
                  <a:schemeClr val="dk1"/>
                </a:solidFill>
              </a:rPr>
              <a:t>. TACL 6, 587–604. </a:t>
            </a:r>
            <a:endParaRPr sz="1500"/>
          </a:p>
        </p:txBody>
      </p:sp>
      <p:sp>
        <p:nvSpPr>
          <p:cNvPr id="801" name="Google Shape;801;p73"/>
          <p:cNvSpPr txBox="1">
            <a:spLocks noGrp="1"/>
          </p:cNvSpPr>
          <p:nvPr>
            <p:ph type="body" idx="1"/>
          </p:nvPr>
        </p:nvSpPr>
        <p:spPr>
          <a:xfrm>
            <a:off x="838200" y="3429000"/>
            <a:ext cx="10800900" cy="2209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400"/>
              <a:t>Bias can be on </a:t>
            </a:r>
            <a:r>
              <a:rPr lang="en-US" sz="2400" b="1"/>
              <a:t>gender, ethnic identity, social demography, geographical location, …</a:t>
            </a:r>
            <a:endParaRPr sz="2400" b="1"/>
          </a:p>
          <a:p>
            <a:pPr marL="0" lvl="0" indent="0" algn="l" rtl="0">
              <a:lnSpc>
                <a:spcPct val="115000"/>
              </a:lnSpc>
              <a:spcBef>
                <a:spcPts val="1000"/>
              </a:spcBef>
              <a:spcAft>
                <a:spcPts val="0"/>
              </a:spcAft>
              <a:buNone/>
            </a:pPr>
            <a:r>
              <a:rPr lang="en-US" sz="2400"/>
              <a:t>“A  </a:t>
            </a:r>
            <a:r>
              <a:rPr lang="en-US" sz="2400" b="1"/>
              <a:t>data  statement</a:t>
            </a:r>
            <a:r>
              <a:rPr lang="en-US" sz="2400"/>
              <a:t>  is a characterization of a dataset that provides context to allow developers and users to better understand ... </a:t>
            </a:r>
            <a:r>
              <a:rPr lang="en-US" sz="2400" b="1"/>
              <a:t>what biases might be reflected in systems built on the software</a:t>
            </a:r>
            <a:r>
              <a:rPr lang="en-US" sz="2400"/>
              <a:t>.”</a:t>
            </a:r>
            <a:endParaRPr sz="2400"/>
          </a:p>
        </p:txBody>
      </p:sp>
    </p:spTree>
    <p:extLst>
      <p:ext uri="{BB962C8B-B14F-4D97-AF65-F5344CB8AC3E}">
        <p14:creationId xmlns:p14="http://schemas.microsoft.com/office/powerpoint/2010/main" val="399057844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74"/>
          <p:cNvSpPr txBox="1">
            <a:spLocks noGrp="1"/>
          </p:cNvSpPr>
          <p:nvPr>
            <p:ph type="title"/>
          </p:nvPr>
        </p:nvSpPr>
        <p:spPr>
          <a:xfrm>
            <a:off x="838200" y="365125"/>
            <a:ext cx="10515600" cy="13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Ethics - Use of Personal &amp; Social Media Data</a:t>
            </a:r>
            <a:endParaRPr/>
          </a:p>
        </p:txBody>
      </p:sp>
      <p:sp>
        <p:nvSpPr>
          <p:cNvPr id="808" name="Google Shape;808;p74"/>
          <p:cNvSpPr txBox="1">
            <a:spLocks noGrp="1"/>
          </p:cNvSpPr>
          <p:nvPr>
            <p:ph type="body" idx="1"/>
          </p:nvPr>
        </p:nvSpPr>
        <p:spPr>
          <a:xfrm>
            <a:off x="838200" y="1825625"/>
            <a:ext cx="10515600" cy="3813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a:t>Obvious </a:t>
            </a:r>
            <a:r>
              <a:rPr lang="en-US" b="1"/>
              <a:t>ethical considerations in use of personal data</a:t>
            </a:r>
            <a:r>
              <a:rPr lang="en-US"/>
              <a:t> such as patient health records </a:t>
            </a:r>
            <a:r>
              <a:rPr lang="en-US" i="1"/>
              <a:t>-- more on personal data later on in the lecture</a:t>
            </a:r>
            <a:endParaRPr i="1"/>
          </a:p>
          <a:p>
            <a:pPr marL="0" lvl="0" indent="0" algn="l" rtl="0">
              <a:lnSpc>
                <a:spcPct val="115000"/>
              </a:lnSpc>
              <a:spcBef>
                <a:spcPts val="1000"/>
              </a:spcBef>
              <a:spcAft>
                <a:spcPts val="0"/>
              </a:spcAft>
              <a:buNone/>
            </a:pPr>
            <a:r>
              <a:rPr lang="en-US"/>
              <a:t>Ethical considerations also in </a:t>
            </a:r>
            <a:r>
              <a:rPr lang="en-US" b="1"/>
              <a:t>use of social media data</a:t>
            </a:r>
            <a:r>
              <a:rPr lang="en-US"/>
              <a:t> (e.g. text mining)</a:t>
            </a:r>
            <a:endParaRPr/>
          </a:p>
          <a:p>
            <a:pPr marL="457200" lvl="0" indent="-406400" algn="l" rtl="0">
              <a:lnSpc>
                <a:spcPct val="115000"/>
              </a:lnSpc>
              <a:spcBef>
                <a:spcPts val="1000"/>
              </a:spcBef>
              <a:spcAft>
                <a:spcPts val="0"/>
              </a:spcAft>
              <a:buSzPts val="2800"/>
              <a:buChar char="•"/>
            </a:pPr>
            <a:r>
              <a:rPr lang="en-US" i="1"/>
              <a:t>Who owns social media data? Is compensation required? </a:t>
            </a:r>
            <a:endParaRPr i="1"/>
          </a:p>
          <a:p>
            <a:pPr marL="457200" lvl="0" indent="-406400" algn="l" rtl="0">
              <a:lnSpc>
                <a:spcPct val="115000"/>
              </a:lnSpc>
              <a:spcBef>
                <a:spcPts val="0"/>
              </a:spcBef>
              <a:spcAft>
                <a:spcPts val="0"/>
              </a:spcAft>
              <a:buSzPts val="2800"/>
              <a:buChar char="•"/>
            </a:pPr>
            <a:r>
              <a:rPr lang="en-US" i="1"/>
              <a:t>Should users or platforms control use of social media data?</a:t>
            </a:r>
            <a:endParaRPr i="1"/>
          </a:p>
          <a:p>
            <a:pPr marL="457200" lvl="0" indent="-406400" algn="l" rtl="0">
              <a:lnSpc>
                <a:spcPct val="115000"/>
              </a:lnSpc>
              <a:spcBef>
                <a:spcPts val="0"/>
              </a:spcBef>
              <a:spcAft>
                <a:spcPts val="0"/>
              </a:spcAft>
              <a:buSzPts val="2800"/>
              <a:buChar char="•"/>
            </a:pPr>
            <a:r>
              <a:rPr lang="en-US" i="1"/>
              <a:t>Who owns knowledge obtained from processing social media data?</a:t>
            </a:r>
            <a:endParaRPr i="1"/>
          </a:p>
        </p:txBody>
      </p:sp>
    </p:spTree>
    <p:extLst>
      <p:ext uri="{BB962C8B-B14F-4D97-AF65-F5344CB8AC3E}">
        <p14:creationId xmlns:p14="http://schemas.microsoft.com/office/powerpoint/2010/main" val="124061411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7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a:t>Data Privacy</a:t>
            </a:r>
            <a:endParaRPr/>
          </a:p>
        </p:txBody>
      </p:sp>
      <p:pic>
        <p:nvPicPr>
          <p:cNvPr id="814" name="Google Shape;814;p75"/>
          <p:cNvPicPr preferRelativeResize="0"/>
          <p:nvPr/>
        </p:nvPicPr>
        <p:blipFill>
          <a:blip r:embed="rId3">
            <a:alphaModFix/>
          </a:blip>
          <a:stretch>
            <a:fillRect/>
          </a:stretch>
        </p:blipFill>
        <p:spPr>
          <a:xfrm>
            <a:off x="4871662" y="839138"/>
            <a:ext cx="6700476" cy="4467421"/>
          </a:xfrm>
          <a:prstGeom prst="rect">
            <a:avLst/>
          </a:prstGeom>
          <a:noFill/>
          <a:ln>
            <a:noFill/>
          </a:ln>
        </p:spPr>
      </p:pic>
    </p:spTree>
    <p:extLst>
      <p:ext uri="{BB962C8B-B14F-4D97-AF65-F5344CB8AC3E}">
        <p14:creationId xmlns:p14="http://schemas.microsoft.com/office/powerpoint/2010/main" val="1849662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76"/>
          <p:cNvSpPr txBox="1"/>
          <p:nvPr/>
        </p:nvSpPr>
        <p:spPr>
          <a:xfrm>
            <a:off x="3672200" y="5992875"/>
            <a:ext cx="8520000" cy="58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u="sng">
                <a:solidFill>
                  <a:schemeClr val="hlink"/>
                </a:solidFill>
                <a:hlinkClick r:id="rId3"/>
              </a:rPr>
              <a:t>https://ec.europa.eu/info/law/law-topic/data-protection/reform/what-does-general-data-protection-regulation-gdpr-govern_en</a:t>
            </a:r>
            <a:r>
              <a:rPr lang="en-US" sz="1100"/>
              <a:t> </a:t>
            </a:r>
            <a:endParaRPr sz="1100"/>
          </a:p>
        </p:txBody>
      </p:sp>
      <p:sp>
        <p:nvSpPr>
          <p:cNvPr id="821" name="Google Shape;821;p76"/>
          <p:cNvSpPr txBox="1">
            <a:spLocks noGrp="1"/>
          </p:cNvSpPr>
          <p:nvPr>
            <p:ph type="title"/>
          </p:nvPr>
        </p:nvSpPr>
        <p:spPr>
          <a:xfrm>
            <a:off x="838200" y="365125"/>
            <a:ext cx="10515600" cy="13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General Data Protection Regulation (GDPR)</a:t>
            </a:r>
            <a:endParaRPr/>
          </a:p>
        </p:txBody>
      </p:sp>
      <p:sp>
        <p:nvSpPr>
          <p:cNvPr id="822" name="Google Shape;822;p76"/>
          <p:cNvSpPr txBox="1">
            <a:spLocks noGrp="1"/>
          </p:cNvSpPr>
          <p:nvPr>
            <p:ph type="body" idx="1"/>
          </p:nvPr>
        </p:nvSpPr>
        <p:spPr>
          <a:xfrm>
            <a:off x="838200" y="1825625"/>
            <a:ext cx="10965000" cy="3813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a:t>“Regulation … 2016/679 of the European Parliament and of the Council ... regulates the processing by an </a:t>
            </a:r>
            <a:r>
              <a:rPr lang="en-US" b="1"/>
              <a:t>individual, a company or an organisation</a:t>
            </a:r>
            <a:r>
              <a:rPr lang="en-US"/>
              <a:t> of </a:t>
            </a:r>
            <a:r>
              <a:rPr lang="en-US" b="1"/>
              <a:t>personal data</a:t>
            </a:r>
            <a:r>
              <a:rPr lang="en-US"/>
              <a:t> relating to </a:t>
            </a:r>
            <a:r>
              <a:rPr lang="en-US" b="1"/>
              <a:t>individuals </a:t>
            </a:r>
            <a:r>
              <a:rPr lang="en-US"/>
              <a:t>in the EU.”</a:t>
            </a:r>
            <a:endParaRPr/>
          </a:p>
        </p:txBody>
      </p:sp>
    </p:spTree>
    <p:extLst>
      <p:ext uri="{BB962C8B-B14F-4D97-AF65-F5344CB8AC3E}">
        <p14:creationId xmlns:p14="http://schemas.microsoft.com/office/powerpoint/2010/main" val="2112089531"/>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77"/>
          <p:cNvSpPr txBox="1">
            <a:spLocks noGrp="1"/>
          </p:cNvSpPr>
          <p:nvPr>
            <p:ph type="title"/>
          </p:nvPr>
        </p:nvSpPr>
        <p:spPr>
          <a:xfrm>
            <a:off x="838200" y="365125"/>
            <a:ext cx="10515600" cy="13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Personal Data</a:t>
            </a:r>
            <a:endParaRPr/>
          </a:p>
        </p:txBody>
      </p:sp>
      <p:sp>
        <p:nvSpPr>
          <p:cNvPr id="829" name="Google Shape;829;p77"/>
          <p:cNvSpPr txBox="1">
            <a:spLocks noGrp="1"/>
          </p:cNvSpPr>
          <p:nvPr>
            <p:ph type="body" idx="1"/>
          </p:nvPr>
        </p:nvSpPr>
        <p:spPr>
          <a:xfrm>
            <a:off x="838200" y="1825625"/>
            <a:ext cx="10704900" cy="38133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US" sz="2400"/>
              <a:t>“Personal data is </a:t>
            </a:r>
            <a:r>
              <a:rPr lang="en-US" sz="2400" b="1"/>
              <a:t>any information that relates to an identified or identifiable living individual</a:t>
            </a:r>
            <a:r>
              <a:rPr lang="en-US" sz="2400"/>
              <a:t>. Different pieces of </a:t>
            </a:r>
            <a:r>
              <a:rPr lang="en-US" sz="2400" b="1"/>
              <a:t>information, which collected together can lead to the identification of a particular person, also constitute personal data</a:t>
            </a:r>
            <a:r>
              <a:rPr lang="en-US" sz="2400"/>
              <a:t>.</a:t>
            </a:r>
            <a:endParaRPr sz="2400"/>
          </a:p>
          <a:p>
            <a:pPr marL="0" lvl="0" indent="0" algn="l" rtl="0">
              <a:spcBef>
                <a:spcPts val="1000"/>
              </a:spcBef>
              <a:spcAft>
                <a:spcPts val="0"/>
              </a:spcAft>
              <a:buNone/>
            </a:pPr>
            <a:r>
              <a:rPr lang="en-US" sz="2400"/>
              <a:t>Personal data that has been </a:t>
            </a:r>
            <a:r>
              <a:rPr lang="en-US" sz="2400" b="1"/>
              <a:t>de-identified, encrypted or pseudonymised but can be used to re-identify a person remains personal data</a:t>
            </a:r>
            <a:r>
              <a:rPr lang="en-US" sz="2400"/>
              <a:t> and falls within the scope of the GDPR.</a:t>
            </a:r>
            <a:endParaRPr sz="2400"/>
          </a:p>
          <a:p>
            <a:pPr marL="0" lvl="0" indent="0" algn="l" rtl="0">
              <a:spcBef>
                <a:spcPts val="1000"/>
              </a:spcBef>
              <a:spcAft>
                <a:spcPts val="0"/>
              </a:spcAft>
              <a:buNone/>
            </a:pPr>
            <a:r>
              <a:rPr lang="en-US" sz="2400" b="1"/>
              <a:t>Personal data that has been rendered anonymous</a:t>
            </a:r>
            <a:r>
              <a:rPr lang="en-US" sz="2400"/>
              <a:t> in such a way that the individual is not or no longer identifiable </a:t>
            </a:r>
            <a:r>
              <a:rPr lang="en-US" sz="2400" b="1"/>
              <a:t>is no longer considered personal data</a:t>
            </a:r>
            <a:r>
              <a:rPr lang="en-US" sz="2400"/>
              <a:t>. For data to be truly anonymised, the </a:t>
            </a:r>
            <a:r>
              <a:rPr lang="en-US" sz="2400" b="1"/>
              <a:t>anonymisation must be irreversible</a:t>
            </a:r>
            <a:r>
              <a:rPr lang="en-US" sz="2400"/>
              <a:t>.”</a:t>
            </a:r>
            <a:endParaRPr sz="2400"/>
          </a:p>
        </p:txBody>
      </p:sp>
      <p:sp>
        <p:nvSpPr>
          <p:cNvPr id="830" name="Google Shape;830;p77"/>
          <p:cNvSpPr txBox="1"/>
          <p:nvPr/>
        </p:nvSpPr>
        <p:spPr>
          <a:xfrm>
            <a:off x="3658525" y="6023000"/>
            <a:ext cx="8533500" cy="5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u="sng">
                <a:solidFill>
                  <a:schemeClr val="hlink"/>
                </a:solidFill>
                <a:hlinkClick r:id="rId3"/>
              </a:rPr>
              <a:t>https://ec.europa.eu/info/law/law-topic/data-protection/reform/what-personal-data_en</a:t>
            </a:r>
            <a:r>
              <a:rPr lang="en-US" sz="1100"/>
              <a:t> </a:t>
            </a:r>
            <a:endParaRPr sz="1100"/>
          </a:p>
        </p:txBody>
      </p:sp>
    </p:spTree>
    <p:extLst>
      <p:ext uri="{BB962C8B-B14F-4D97-AF65-F5344CB8AC3E}">
        <p14:creationId xmlns:p14="http://schemas.microsoft.com/office/powerpoint/2010/main" val="205699205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78"/>
          <p:cNvSpPr txBox="1">
            <a:spLocks noGrp="1"/>
          </p:cNvSpPr>
          <p:nvPr>
            <p:ph type="title"/>
          </p:nvPr>
        </p:nvSpPr>
        <p:spPr>
          <a:xfrm>
            <a:off x="838200" y="365125"/>
            <a:ext cx="10515600" cy="13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Personal Data in NLP</a:t>
            </a:r>
            <a:endParaRPr/>
          </a:p>
        </p:txBody>
      </p:sp>
      <p:sp>
        <p:nvSpPr>
          <p:cNvPr id="837" name="Google Shape;837;p78"/>
          <p:cNvSpPr txBox="1">
            <a:spLocks noGrp="1"/>
          </p:cNvSpPr>
          <p:nvPr>
            <p:ph type="body" idx="1"/>
          </p:nvPr>
        </p:nvSpPr>
        <p:spPr>
          <a:xfrm>
            <a:off x="838200" y="1825625"/>
            <a:ext cx="10704900" cy="3813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400" b="1"/>
              <a:t>Language data is also personal data</a:t>
            </a:r>
            <a:r>
              <a:rPr lang="en-US" sz="2400"/>
              <a:t> as individuals can be identified by their language data use (i.e. how they write or speak)</a:t>
            </a:r>
            <a:endParaRPr sz="2400"/>
          </a:p>
          <a:p>
            <a:pPr marL="0" lvl="0" indent="0" algn="l" rtl="0">
              <a:lnSpc>
                <a:spcPct val="115000"/>
              </a:lnSpc>
              <a:spcBef>
                <a:spcPts val="1000"/>
              </a:spcBef>
              <a:spcAft>
                <a:spcPts val="0"/>
              </a:spcAft>
              <a:buNone/>
            </a:pPr>
            <a:r>
              <a:rPr lang="en-US" sz="2400" b="1"/>
              <a:t>Natural language processing can lead to ‘fingerprinting’ of individuals</a:t>
            </a:r>
            <a:endParaRPr sz="2400" b="1"/>
          </a:p>
          <a:p>
            <a:pPr marL="0" lvl="0" indent="0" algn="l" rtl="0">
              <a:lnSpc>
                <a:spcPct val="115000"/>
              </a:lnSpc>
              <a:spcBef>
                <a:spcPts val="1000"/>
              </a:spcBef>
              <a:spcAft>
                <a:spcPts val="0"/>
              </a:spcAft>
              <a:buNone/>
            </a:pPr>
            <a:endParaRPr sz="2400"/>
          </a:p>
          <a:p>
            <a:pPr marL="0" lvl="0" indent="0" algn="l" rtl="0">
              <a:spcBef>
                <a:spcPts val="1000"/>
              </a:spcBef>
              <a:spcAft>
                <a:spcPts val="0"/>
              </a:spcAft>
              <a:buNone/>
            </a:pPr>
            <a:endParaRPr sz="2400"/>
          </a:p>
        </p:txBody>
      </p:sp>
    </p:spTree>
    <p:extLst>
      <p:ext uri="{BB962C8B-B14F-4D97-AF65-F5344CB8AC3E}">
        <p14:creationId xmlns:p14="http://schemas.microsoft.com/office/powerpoint/2010/main" val="331817416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79"/>
          <p:cNvSpPr txBox="1">
            <a:spLocks noGrp="1"/>
          </p:cNvSpPr>
          <p:nvPr>
            <p:ph type="title"/>
          </p:nvPr>
        </p:nvSpPr>
        <p:spPr>
          <a:xfrm>
            <a:off x="838200" y="365125"/>
            <a:ext cx="10515600" cy="13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Data Protection Impact Assessment</a:t>
            </a:r>
            <a:endParaRPr/>
          </a:p>
        </p:txBody>
      </p:sp>
      <p:sp>
        <p:nvSpPr>
          <p:cNvPr id="844" name="Google Shape;844;p79"/>
          <p:cNvSpPr txBox="1">
            <a:spLocks noGrp="1"/>
          </p:cNvSpPr>
          <p:nvPr>
            <p:ph type="body" idx="1"/>
          </p:nvPr>
        </p:nvSpPr>
        <p:spPr>
          <a:xfrm>
            <a:off x="838200" y="1825625"/>
            <a:ext cx="10704900" cy="3813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400"/>
              <a:t>Identify </a:t>
            </a:r>
            <a:r>
              <a:rPr lang="en-US" sz="2400" b="1"/>
              <a:t>potential data privacy and data protection issues associated with the data collection for a specific (NLP) task</a:t>
            </a:r>
            <a:r>
              <a:rPr lang="en-US" sz="2400"/>
              <a:t> by answering questions such as:</a:t>
            </a:r>
            <a:endParaRPr sz="2400"/>
          </a:p>
          <a:p>
            <a:pPr marL="457200" lvl="0" indent="-355600" algn="l" rtl="0">
              <a:lnSpc>
                <a:spcPct val="115000"/>
              </a:lnSpc>
              <a:spcBef>
                <a:spcPts val="1000"/>
              </a:spcBef>
              <a:spcAft>
                <a:spcPts val="0"/>
              </a:spcAft>
              <a:buSzPts val="2000"/>
              <a:buChar char="•"/>
            </a:pPr>
            <a:r>
              <a:rPr lang="en-US" sz="2000" i="1"/>
              <a:t>Have you identified the minimally sufficient amount of data for your purpose?</a:t>
            </a:r>
            <a:endParaRPr sz="2000" i="1"/>
          </a:p>
          <a:p>
            <a:pPr marL="457200" lvl="0" indent="-355600" algn="l" rtl="0">
              <a:lnSpc>
                <a:spcPct val="115000"/>
              </a:lnSpc>
              <a:spcBef>
                <a:spcPts val="0"/>
              </a:spcBef>
              <a:spcAft>
                <a:spcPts val="0"/>
              </a:spcAft>
              <a:buSzPts val="2000"/>
              <a:buChar char="•"/>
            </a:pPr>
            <a:r>
              <a:rPr lang="en-US" sz="2000" i="1"/>
              <a:t>Have you informed affected individuals what you are doing with their data?</a:t>
            </a:r>
            <a:endParaRPr sz="2000" i="1"/>
          </a:p>
          <a:p>
            <a:pPr marL="457200" lvl="0" indent="-355600" algn="l" rtl="0">
              <a:lnSpc>
                <a:spcPct val="115000"/>
              </a:lnSpc>
              <a:spcBef>
                <a:spcPts val="0"/>
              </a:spcBef>
              <a:spcAft>
                <a:spcPts val="0"/>
              </a:spcAft>
              <a:buSzPts val="2000"/>
              <a:buChar char="•"/>
            </a:pPr>
            <a:r>
              <a:rPr lang="en-US" sz="2000" i="1"/>
              <a:t>Have you identified a secondary use for personal data you collected?</a:t>
            </a:r>
            <a:endParaRPr sz="2000" i="1"/>
          </a:p>
          <a:p>
            <a:pPr marL="457200" lvl="0" indent="-355600" algn="l" rtl="0">
              <a:lnSpc>
                <a:spcPct val="115000"/>
              </a:lnSpc>
              <a:spcBef>
                <a:spcPts val="0"/>
              </a:spcBef>
              <a:spcAft>
                <a:spcPts val="0"/>
              </a:spcAft>
              <a:buSzPts val="2000"/>
              <a:buChar char="•"/>
            </a:pPr>
            <a:r>
              <a:rPr lang="en-US" sz="2000" i="1"/>
              <a:t>Have you established the maximum time period required for keeping the data?</a:t>
            </a:r>
            <a:endParaRPr sz="2000" i="1"/>
          </a:p>
          <a:p>
            <a:pPr marL="457200" lvl="0" indent="-355600" algn="l" rtl="0">
              <a:lnSpc>
                <a:spcPct val="115000"/>
              </a:lnSpc>
              <a:spcBef>
                <a:spcPts val="0"/>
              </a:spcBef>
              <a:spcAft>
                <a:spcPts val="0"/>
              </a:spcAft>
              <a:buSzPts val="2000"/>
              <a:buChar char="•"/>
            </a:pPr>
            <a:r>
              <a:rPr lang="en-US" sz="2000" i="1"/>
              <a:t>Have you developed appropriate data anonymization strategies?</a:t>
            </a:r>
            <a:endParaRPr sz="2000" i="1"/>
          </a:p>
          <a:p>
            <a:pPr marL="0" lvl="0" indent="0" algn="l" rtl="0">
              <a:lnSpc>
                <a:spcPct val="115000"/>
              </a:lnSpc>
              <a:spcBef>
                <a:spcPts val="1000"/>
              </a:spcBef>
              <a:spcAft>
                <a:spcPts val="0"/>
              </a:spcAft>
              <a:buNone/>
            </a:pPr>
            <a:r>
              <a:rPr lang="en-US" sz="2400" b="1"/>
              <a:t>Data Protection Impact Assessment</a:t>
            </a:r>
            <a:r>
              <a:rPr lang="en-US" sz="2400"/>
              <a:t> to be discussed with and approved by the </a:t>
            </a:r>
            <a:r>
              <a:rPr lang="en-US" sz="2400" b="1"/>
              <a:t>Data Protection Officer</a:t>
            </a:r>
            <a:r>
              <a:rPr lang="en-US" sz="2400"/>
              <a:t> at the </a:t>
            </a:r>
            <a:r>
              <a:rPr lang="en-US" sz="2400" b="1"/>
              <a:t>Data Controller</a:t>
            </a:r>
            <a:r>
              <a:rPr lang="en-US" sz="2400"/>
              <a:t> (the organisation where the task is done) </a:t>
            </a:r>
            <a:endParaRPr sz="2400" i="1"/>
          </a:p>
          <a:p>
            <a:pPr marL="0" lvl="0" indent="0" algn="l" rtl="0">
              <a:lnSpc>
                <a:spcPct val="115000"/>
              </a:lnSpc>
              <a:spcBef>
                <a:spcPts val="1000"/>
              </a:spcBef>
              <a:spcAft>
                <a:spcPts val="0"/>
              </a:spcAft>
              <a:buNone/>
            </a:pPr>
            <a:endParaRPr sz="2400"/>
          </a:p>
          <a:p>
            <a:pPr marL="0" lvl="0" indent="0" algn="l" rtl="0">
              <a:spcBef>
                <a:spcPts val="1000"/>
              </a:spcBef>
              <a:spcAft>
                <a:spcPts val="0"/>
              </a:spcAft>
              <a:buNone/>
            </a:pPr>
            <a:endParaRPr sz="2400"/>
          </a:p>
        </p:txBody>
      </p:sp>
    </p:spTree>
    <p:extLst>
      <p:ext uri="{BB962C8B-B14F-4D97-AF65-F5344CB8AC3E}">
        <p14:creationId xmlns:p14="http://schemas.microsoft.com/office/powerpoint/2010/main" val="17710172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28"/>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Le</a:t>
            </a:r>
            <a:r>
              <a:rPr lang="en-IE"/>
              <a:t>arning Outcomes of This Lecture</a:t>
            </a:r>
            <a:endParaRPr sz="4400" b="0" i="0" u="none" strike="noStrike" cap="none">
              <a:solidFill>
                <a:srgbClr val="75114A"/>
              </a:solidFill>
              <a:latin typeface="Calibri"/>
              <a:ea typeface="Calibri"/>
              <a:cs typeface="Calibri"/>
              <a:sym typeface="Calibri"/>
            </a:endParaRPr>
          </a:p>
        </p:txBody>
      </p:sp>
      <p:sp>
        <p:nvSpPr>
          <p:cNvPr id="467" name="Google Shape;467;p28"/>
          <p:cNvSpPr txBox="1">
            <a:spLocks noGrp="1"/>
          </p:cNvSpPr>
          <p:nvPr>
            <p:ph type="body" idx="1"/>
          </p:nvPr>
        </p:nvSpPr>
        <p:spPr>
          <a:xfrm>
            <a:off x="838200" y="1818525"/>
            <a:ext cx="10515600" cy="3822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3F3F3F"/>
              </a:buClr>
              <a:buSzPts val="2800"/>
              <a:buFont typeface="Arial"/>
              <a:buNone/>
            </a:pPr>
            <a:r>
              <a:rPr lang="en-IE" sz="2400">
                <a:solidFill>
                  <a:schemeClr val="dk1"/>
                </a:solidFill>
              </a:rPr>
              <a:t>Insight into linguistic foundations of Natural Language Processing</a:t>
            </a:r>
            <a:endParaRPr sz="2400">
              <a:solidFill>
                <a:schemeClr val="dk1"/>
              </a:solidFill>
            </a:endParaRPr>
          </a:p>
          <a:p>
            <a:pPr marL="0" lvl="0" indent="0" algn="l" rtl="0">
              <a:lnSpc>
                <a:spcPct val="100000"/>
              </a:lnSpc>
              <a:spcBef>
                <a:spcPts val="1000"/>
              </a:spcBef>
              <a:spcAft>
                <a:spcPts val="0"/>
              </a:spcAft>
              <a:buClr>
                <a:srgbClr val="3F3F3F"/>
              </a:buClr>
              <a:buSzPts val="2800"/>
              <a:buFont typeface="Arial"/>
              <a:buNone/>
            </a:pPr>
            <a:r>
              <a:rPr lang="en-IE" sz="2400">
                <a:solidFill>
                  <a:schemeClr val="dk1"/>
                </a:solidFill>
              </a:rPr>
              <a:t>Understand relation between different linguistic levels of analysis</a:t>
            </a:r>
            <a:endParaRPr sz="2400">
              <a:solidFill>
                <a:schemeClr val="dk1"/>
              </a:solidFill>
            </a:endParaRPr>
          </a:p>
          <a:p>
            <a:pPr marL="0" lvl="0" indent="0" algn="l" rtl="0">
              <a:lnSpc>
                <a:spcPct val="100000"/>
              </a:lnSpc>
              <a:spcBef>
                <a:spcPts val="1000"/>
              </a:spcBef>
              <a:spcAft>
                <a:spcPts val="0"/>
              </a:spcAft>
              <a:buClr>
                <a:srgbClr val="3F3F3F"/>
              </a:buClr>
              <a:buSzPts val="2800"/>
              <a:buFont typeface="Arial"/>
              <a:buNone/>
            </a:pPr>
            <a:r>
              <a:rPr lang="en-IE" sz="2400">
                <a:solidFill>
                  <a:schemeClr val="dk1"/>
                </a:solidFill>
              </a:rPr>
              <a:t>Understand core concepts in morphological, syntactic and semantic analysis</a:t>
            </a:r>
            <a:endParaRPr sz="2400">
              <a:solidFill>
                <a:schemeClr val="dk1"/>
              </a:solidFill>
            </a:endParaRPr>
          </a:p>
          <a:p>
            <a:pPr marL="0" lvl="0" indent="0" algn="l" rtl="0">
              <a:lnSpc>
                <a:spcPct val="100000"/>
              </a:lnSpc>
              <a:spcBef>
                <a:spcPts val="1000"/>
              </a:spcBef>
              <a:spcAft>
                <a:spcPts val="0"/>
              </a:spcAft>
              <a:buClr>
                <a:srgbClr val="3F3F3F"/>
              </a:buClr>
              <a:buSzPts val="2800"/>
              <a:buFont typeface="Arial"/>
              <a:buNone/>
            </a:pPr>
            <a:r>
              <a:rPr lang="en-IE" sz="2400">
                <a:solidFill>
                  <a:schemeClr val="dk1"/>
                </a:solidFill>
              </a:rPr>
              <a:t>Understand different types of language data </a:t>
            </a:r>
            <a:endParaRPr sz="2400">
              <a:solidFill>
                <a:schemeClr val="dk1"/>
              </a:solidFill>
            </a:endParaRPr>
          </a:p>
          <a:p>
            <a:pPr marL="0" lvl="0" indent="0" algn="l" rtl="0">
              <a:lnSpc>
                <a:spcPct val="100000"/>
              </a:lnSpc>
              <a:spcBef>
                <a:spcPts val="1000"/>
              </a:spcBef>
              <a:spcAft>
                <a:spcPts val="0"/>
              </a:spcAft>
              <a:buClr>
                <a:srgbClr val="3F3F3F"/>
              </a:buClr>
              <a:buSzPts val="2800"/>
              <a:buFont typeface="Arial"/>
              <a:buNone/>
            </a:pPr>
            <a:endParaRPr sz="2400">
              <a:solidFill>
                <a:srgbClr val="000000"/>
              </a:solidFill>
            </a:endParaRPr>
          </a:p>
          <a:p>
            <a:pPr marL="0" marR="0" lvl="0" indent="0" algn="l" rtl="0">
              <a:lnSpc>
                <a:spcPct val="100000"/>
              </a:lnSpc>
              <a:spcBef>
                <a:spcPts val="1000"/>
              </a:spcBef>
              <a:spcAft>
                <a:spcPts val="1000"/>
              </a:spcAft>
              <a:buClr>
                <a:srgbClr val="3F3F3F"/>
              </a:buClr>
              <a:buSzPts val="2800"/>
              <a:buFont typeface="Arial"/>
              <a:buNone/>
            </a:pPr>
            <a:endParaRPr sz="2400">
              <a:solidFill>
                <a:srgbClr val="000000"/>
              </a:solidFill>
            </a:endParaRPr>
          </a:p>
        </p:txBody>
      </p:sp>
    </p:spTree>
    <p:extLst>
      <p:ext uri="{BB962C8B-B14F-4D97-AF65-F5344CB8AC3E}">
        <p14:creationId xmlns:p14="http://schemas.microsoft.com/office/powerpoint/2010/main" val="13458643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80"/>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US" sz="4400" b="0" i="0" u="none" strike="noStrike" cap="none">
                <a:solidFill>
                  <a:srgbClr val="75114A"/>
                </a:solidFill>
                <a:latin typeface="Calibri"/>
                <a:ea typeface="Calibri"/>
                <a:cs typeface="Calibri"/>
                <a:sym typeface="Calibri"/>
              </a:rPr>
              <a:t>Lab of this Week</a:t>
            </a:r>
            <a:endParaRPr/>
          </a:p>
        </p:txBody>
      </p:sp>
      <p:sp>
        <p:nvSpPr>
          <p:cNvPr id="850" name="Google Shape;850;p80"/>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1000"/>
              </a:spcBef>
              <a:spcAft>
                <a:spcPts val="0"/>
              </a:spcAft>
              <a:buClr>
                <a:srgbClr val="3F3F3F"/>
              </a:buClr>
              <a:buSzPts val="2800"/>
              <a:buFont typeface="Arial"/>
              <a:buNone/>
            </a:pPr>
            <a:r>
              <a:rPr lang="en-US" sz="2400"/>
              <a:t>Exercises in sentiment analysis</a:t>
            </a:r>
            <a:endParaRPr/>
          </a:p>
        </p:txBody>
      </p:sp>
    </p:spTree>
    <p:extLst>
      <p:ext uri="{BB962C8B-B14F-4D97-AF65-F5344CB8AC3E}">
        <p14:creationId xmlns:p14="http://schemas.microsoft.com/office/powerpoint/2010/main" val="16043402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81"/>
          <p:cNvSpPr txBox="1">
            <a:spLocks noGrp="1"/>
          </p:cNvSpPr>
          <p:nvPr>
            <p:ph type="ctrTitle"/>
          </p:nvPr>
        </p:nvSpPr>
        <p:spPr>
          <a:xfrm>
            <a:off x="6779669" y="731126"/>
            <a:ext cx="5162100" cy="2208900"/>
          </a:xfrm>
          <a:prstGeom prst="rect">
            <a:avLst/>
          </a:prstGeom>
          <a:noFill/>
          <a:ln>
            <a:noFill/>
          </a:ln>
        </p:spPr>
        <p:txBody>
          <a:bodyPr spcFirstLastPara="1" wrap="square" lIns="91425" tIns="91425" rIns="91425" bIns="91425" anchor="t" anchorCtr="0">
            <a:noAutofit/>
          </a:bodyPr>
          <a:lstStyle/>
          <a:p>
            <a:pPr marL="0" marR="0" lvl="0" indent="0" algn="ctr" rtl="0">
              <a:lnSpc>
                <a:spcPct val="90000"/>
              </a:lnSpc>
              <a:spcBef>
                <a:spcPts val="0"/>
              </a:spcBef>
              <a:spcAft>
                <a:spcPts val="0"/>
              </a:spcAft>
              <a:buClr>
                <a:schemeClr val="lt1"/>
              </a:buClr>
              <a:buSzPts val="6600"/>
              <a:buFont typeface="Calibri"/>
              <a:buNone/>
            </a:pPr>
            <a:r>
              <a:rPr lang="en-US" sz="6600" b="0" i="0" u="none" strike="noStrike" cap="none">
                <a:solidFill>
                  <a:schemeClr val="lt1"/>
                </a:solidFill>
                <a:latin typeface="Calibri"/>
                <a:ea typeface="Calibri"/>
                <a:cs typeface="Calibri"/>
                <a:sym typeface="Calibri"/>
              </a:rPr>
              <a:t>QA</a:t>
            </a:r>
            <a:endParaRPr sz="66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27911648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ctrTitle"/>
          </p:nvPr>
        </p:nvSpPr>
        <p:spPr>
          <a:xfrm>
            <a:off x="624425" y="2055825"/>
            <a:ext cx="5477100" cy="19818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Clr>
                <a:srgbClr val="D9C49F"/>
              </a:buClr>
              <a:buSzPts val="7000"/>
              <a:buFont typeface="Garamond"/>
              <a:buNone/>
            </a:pPr>
            <a:r>
              <a:rPr lang="en-IE" sz="4000">
                <a:latin typeface="Arial"/>
                <a:ea typeface="Arial"/>
                <a:cs typeface="Arial"/>
                <a:sym typeface="Arial"/>
              </a:rPr>
              <a:t>Introduction to NLP</a:t>
            </a:r>
            <a:endParaRPr sz="3200">
              <a:latin typeface="Arial"/>
              <a:ea typeface="Arial"/>
              <a:cs typeface="Arial"/>
              <a:sym typeface="Arial"/>
            </a:endParaRPr>
          </a:p>
          <a:p>
            <a:pPr marL="0" lvl="0" indent="0" algn="l" rtl="0">
              <a:lnSpc>
                <a:spcPct val="100000"/>
              </a:lnSpc>
              <a:spcBef>
                <a:spcPts val="0"/>
              </a:spcBef>
              <a:spcAft>
                <a:spcPts val="0"/>
              </a:spcAft>
              <a:buClr>
                <a:srgbClr val="D9C49F"/>
              </a:buClr>
              <a:buSzPts val="7000"/>
              <a:buFont typeface="Garamond"/>
              <a:buNone/>
            </a:pPr>
            <a:r>
              <a:rPr lang="en-IE" sz="2800">
                <a:latin typeface="Arial"/>
                <a:ea typeface="Arial"/>
                <a:cs typeface="Arial"/>
                <a:sym typeface="Arial"/>
              </a:rPr>
              <a:t>Summary Lectures 2,3,7-10</a:t>
            </a:r>
            <a:endParaRPr sz="4000">
              <a:latin typeface="Arial"/>
              <a:ea typeface="Arial"/>
              <a:cs typeface="Arial"/>
              <a:sym typeface="Arial"/>
            </a:endParaRPr>
          </a:p>
        </p:txBody>
      </p:sp>
      <p:sp>
        <p:nvSpPr>
          <p:cNvPr id="238" name="Google Shape;238;p14"/>
          <p:cNvSpPr txBox="1">
            <a:spLocks noGrp="1"/>
          </p:cNvSpPr>
          <p:nvPr>
            <p:ph type="subTitle" idx="1"/>
          </p:nvPr>
        </p:nvSpPr>
        <p:spPr>
          <a:xfrm>
            <a:off x="619050" y="4408375"/>
            <a:ext cx="5477100" cy="1138200"/>
          </a:xfrm>
          <a:prstGeom prst="rect">
            <a:avLst/>
          </a:prstGeom>
          <a:noFill/>
          <a:ln>
            <a:noFill/>
          </a:ln>
        </p:spPr>
        <p:txBody>
          <a:bodyPr spcFirstLastPara="1" wrap="square" lIns="91425" tIns="91425" rIns="91425" bIns="91425" anchor="ctr" anchorCtr="0">
            <a:noAutofit/>
          </a:bodyPr>
          <a:lstStyle/>
          <a:p>
            <a:pPr marL="457200" marR="0" lvl="0" indent="-406400" algn="l" rtl="0">
              <a:lnSpc>
                <a:spcPct val="100000"/>
              </a:lnSpc>
              <a:spcBef>
                <a:spcPts val="600"/>
              </a:spcBef>
              <a:spcAft>
                <a:spcPts val="0"/>
              </a:spcAft>
              <a:buClr>
                <a:schemeClr val="lt1"/>
              </a:buClr>
              <a:buSzPts val="2400"/>
              <a:buFont typeface="Arial"/>
              <a:buNone/>
            </a:pPr>
            <a:r>
              <a:rPr lang="en-IE" sz="2400" b="1" i="0" u="none" strike="noStrike" cap="none">
                <a:solidFill>
                  <a:schemeClr val="lt1"/>
                </a:solidFill>
                <a:latin typeface="Arial"/>
                <a:ea typeface="Arial"/>
                <a:cs typeface="Arial"/>
                <a:sym typeface="Arial"/>
              </a:rPr>
              <a:t>Dr. Paul Buitelaar</a:t>
            </a:r>
            <a:endParaRPr>
              <a:latin typeface="Arial"/>
              <a:ea typeface="Arial"/>
              <a:cs typeface="Arial"/>
              <a:sym typeface="Arial"/>
            </a:endParaRPr>
          </a:p>
          <a:p>
            <a:pPr marL="457200" marR="0" lvl="0" indent="-406400" algn="l" rtl="0">
              <a:lnSpc>
                <a:spcPct val="100000"/>
              </a:lnSpc>
              <a:spcBef>
                <a:spcPts val="600"/>
              </a:spcBef>
              <a:spcAft>
                <a:spcPts val="0"/>
              </a:spcAft>
              <a:buClr>
                <a:schemeClr val="lt1"/>
              </a:buClr>
              <a:buSzPts val="2400"/>
              <a:buFont typeface="Arial"/>
              <a:buNone/>
            </a:pPr>
            <a:r>
              <a:rPr lang="en-IE" sz="2400" b="1" i="0" u="none" strike="noStrike" cap="none">
                <a:solidFill>
                  <a:schemeClr val="lt1"/>
                </a:solidFill>
                <a:latin typeface="Arial"/>
                <a:ea typeface="Arial"/>
                <a:cs typeface="Arial"/>
                <a:sym typeface="Arial"/>
              </a:rPr>
              <a:t>Data Science Institute, NUI Galway</a:t>
            </a:r>
            <a:endParaRPr>
              <a:latin typeface="Arial"/>
              <a:ea typeface="Arial"/>
              <a:cs typeface="Arial"/>
              <a:sym typeface="Arial"/>
            </a:endParaRPr>
          </a:p>
        </p:txBody>
      </p:sp>
    </p:spTree>
    <p:extLst>
      <p:ext uri="{BB962C8B-B14F-4D97-AF65-F5344CB8AC3E}">
        <p14:creationId xmlns:p14="http://schemas.microsoft.com/office/powerpoint/2010/main" val="36367418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15"/>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Linguistic Concepts</a:t>
            </a:r>
            <a:endParaRPr/>
          </a:p>
        </p:txBody>
      </p:sp>
      <p:sp>
        <p:nvSpPr>
          <p:cNvPr id="244" name="Google Shape;244;p15"/>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3F3F3F"/>
              </a:buClr>
              <a:buSzPts val="2800"/>
              <a:buFont typeface="Arial"/>
              <a:buNone/>
            </a:pPr>
            <a:r>
              <a:rPr lang="en-IE" sz="2400">
                <a:solidFill>
                  <a:schemeClr val="dk1"/>
                </a:solidFill>
              </a:rPr>
              <a:t>Insight into linguistic foundations of Natural Language Processing</a:t>
            </a:r>
            <a:endParaRPr sz="2400">
              <a:solidFill>
                <a:schemeClr val="dk1"/>
              </a:solidFill>
            </a:endParaRPr>
          </a:p>
          <a:p>
            <a:pPr marL="0" lvl="0" indent="0" algn="l" rtl="0">
              <a:lnSpc>
                <a:spcPct val="100000"/>
              </a:lnSpc>
              <a:spcBef>
                <a:spcPts val="1000"/>
              </a:spcBef>
              <a:spcAft>
                <a:spcPts val="0"/>
              </a:spcAft>
              <a:buClr>
                <a:srgbClr val="3F3F3F"/>
              </a:buClr>
              <a:buSzPts val="2800"/>
              <a:buFont typeface="Arial"/>
              <a:buNone/>
            </a:pPr>
            <a:r>
              <a:rPr lang="en-IE" sz="2400" b="1">
                <a:solidFill>
                  <a:schemeClr val="dk1"/>
                </a:solidFill>
              </a:rPr>
              <a:t>Understand relation between different linguistic levels of analysis</a:t>
            </a:r>
            <a:endParaRPr sz="2400" b="1">
              <a:solidFill>
                <a:schemeClr val="dk1"/>
              </a:solidFill>
            </a:endParaRPr>
          </a:p>
          <a:p>
            <a:pPr marL="0" lvl="0" indent="0" algn="l" rtl="0">
              <a:lnSpc>
                <a:spcPct val="100000"/>
              </a:lnSpc>
              <a:spcBef>
                <a:spcPts val="1000"/>
              </a:spcBef>
              <a:spcAft>
                <a:spcPts val="0"/>
              </a:spcAft>
              <a:buClr>
                <a:srgbClr val="3F3F3F"/>
              </a:buClr>
              <a:buSzPts val="2800"/>
              <a:buFont typeface="Arial"/>
              <a:buNone/>
            </a:pPr>
            <a:r>
              <a:rPr lang="en-IE" sz="2400" b="1">
                <a:solidFill>
                  <a:schemeClr val="dk1"/>
                </a:solidFill>
              </a:rPr>
              <a:t>Understand core concepts in morphological, syntactic and semantic analysis</a:t>
            </a:r>
            <a:endParaRPr sz="2400" b="1">
              <a:solidFill>
                <a:schemeClr val="dk1"/>
              </a:solidFill>
            </a:endParaRPr>
          </a:p>
          <a:p>
            <a:pPr marL="0" lvl="0" indent="0" algn="l" rtl="0">
              <a:lnSpc>
                <a:spcPct val="100000"/>
              </a:lnSpc>
              <a:spcBef>
                <a:spcPts val="1000"/>
              </a:spcBef>
              <a:spcAft>
                <a:spcPts val="0"/>
              </a:spcAft>
              <a:buClr>
                <a:srgbClr val="3F3F3F"/>
              </a:buClr>
              <a:buSzPts val="2800"/>
              <a:buFont typeface="Arial"/>
              <a:buNone/>
            </a:pPr>
            <a:r>
              <a:rPr lang="en-IE" sz="2400" b="1">
                <a:solidFill>
                  <a:schemeClr val="dk1"/>
                </a:solidFill>
              </a:rPr>
              <a:t>Understand different types of language data </a:t>
            </a:r>
            <a:endParaRPr sz="2400" b="1"/>
          </a:p>
          <a:p>
            <a:pPr marL="0" marR="0" lvl="0" indent="0" algn="l" rtl="0">
              <a:lnSpc>
                <a:spcPct val="100000"/>
              </a:lnSpc>
              <a:spcBef>
                <a:spcPts val="1000"/>
              </a:spcBef>
              <a:spcAft>
                <a:spcPts val="0"/>
              </a:spcAft>
              <a:buClr>
                <a:srgbClr val="3F3F3F"/>
              </a:buClr>
              <a:buSzPts val="2800"/>
              <a:buFont typeface="Arial"/>
              <a:buNone/>
            </a:pPr>
            <a:endParaRPr sz="2400"/>
          </a:p>
        </p:txBody>
      </p:sp>
    </p:spTree>
    <p:extLst>
      <p:ext uri="{BB962C8B-B14F-4D97-AF65-F5344CB8AC3E}">
        <p14:creationId xmlns:p14="http://schemas.microsoft.com/office/powerpoint/2010/main" val="30832955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Google Shape;250;p16"/>
          <p:cNvPicPr preferRelativeResize="0"/>
          <p:nvPr/>
        </p:nvPicPr>
        <p:blipFill rotWithShape="1">
          <a:blip r:embed="rId3">
            <a:alphaModFix/>
          </a:blip>
          <a:srcRect b="3372"/>
          <a:stretch/>
        </p:blipFill>
        <p:spPr>
          <a:xfrm>
            <a:off x="649275" y="1375125"/>
            <a:ext cx="10780726" cy="4419874"/>
          </a:xfrm>
          <a:prstGeom prst="rect">
            <a:avLst/>
          </a:prstGeom>
          <a:noFill/>
          <a:ln>
            <a:noFill/>
          </a:ln>
        </p:spPr>
      </p:pic>
      <p:sp>
        <p:nvSpPr>
          <p:cNvPr id="251" name="Google Shape;251;p16"/>
          <p:cNvSpPr txBox="1"/>
          <p:nvPr/>
        </p:nvSpPr>
        <p:spPr>
          <a:xfrm>
            <a:off x="6620000" y="5992650"/>
            <a:ext cx="5571900" cy="58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E" sz="1200">
                <a:solidFill>
                  <a:schemeClr val="dk1"/>
                </a:solidFill>
              </a:rPr>
              <a:t>Sample top-down output from </a:t>
            </a:r>
            <a:r>
              <a:rPr lang="en-IE" sz="1200">
                <a:solidFill>
                  <a:schemeClr val="hlink"/>
                </a:solidFill>
                <a:uFill>
                  <a:noFill/>
                </a:uFill>
                <a:hlinkClick r:id="rId4"/>
              </a:rPr>
              <a:t>Google Cloud Natural Language API</a:t>
            </a:r>
            <a:r>
              <a:rPr lang="en-IE" sz="1200"/>
              <a:t> - image from </a:t>
            </a:r>
            <a:r>
              <a:rPr lang="en-IE" sz="1200" u="sng">
                <a:solidFill>
                  <a:schemeClr val="hlink"/>
                </a:solidFill>
                <a:hlinkClick r:id="rId5"/>
              </a:rPr>
              <a:t>https://witanworld.com/article/2018/10/28/naturallanguageprocessing-nlp/</a:t>
            </a:r>
            <a:r>
              <a:rPr lang="en-IE" sz="1200">
                <a:solidFill>
                  <a:schemeClr val="dk1"/>
                </a:solidFill>
              </a:rPr>
              <a:t> </a:t>
            </a:r>
            <a:endParaRPr sz="1200">
              <a:solidFill>
                <a:schemeClr val="dk1"/>
              </a:solidFill>
            </a:endParaRPr>
          </a:p>
          <a:p>
            <a:pPr marL="0" lvl="0" indent="0" algn="l" rtl="0">
              <a:spcBef>
                <a:spcPts val="0"/>
              </a:spcBef>
              <a:spcAft>
                <a:spcPts val="0"/>
              </a:spcAft>
              <a:buNone/>
            </a:pPr>
            <a:endParaRPr sz="1200"/>
          </a:p>
        </p:txBody>
      </p:sp>
      <p:sp>
        <p:nvSpPr>
          <p:cNvPr id="252" name="Google Shape;252;p16"/>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Linguistic Levels of Analysis</a:t>
            </a:r>
            <a:endParaRPr sz="4400" b="0" i="0" u="none" strike="noStrike" cap="none">
              <a:solidFill>
                <a:srgbClr val="75114A"/>
              </a:solidFill>
              <a:latin typeface="Calibri"/>
              <a:ea typeface="Calibri"/>
              <a:cs typeface="Calibri"/>
              <a:sym typeface="Calibri"/>
            </a:endParaRPr>
          </a:p>
        </p:txBody>
      </p:sp>
    </p:spTree>
    <p:extLst>
      <p:ext uri="{BB962C8B-B14F-4D97-AF65-F5344CB8AC3E}">
        <p14:creationId xmlns:p14="http://schemas.microsoft.com/office/powerpoint/2010/main" val="1409625162"/>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17"/>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Morphology </a:t>
            </a:r>
            <a:endParaRPr sz="4400" b="0" i="0" u="none" strike="noStrike" cap="none">
              <a:solidFill>
                <a:srgbClr val="75114A"/>
              </a:solidFill>
              <a:latin typeface="Calibri"/>
              <a:ea typeface="Calibri"/>
              <a:cs typeface="Calibri"/>
              <a:sym typeface="Calibri"/>
            </a:endParaRPr>
          </a:p>
        </p:txBody>
      </p:sp>
      <p:sp>
        <p:nvSpPr>
          <p:cNvPr id="258" name="Google Shape;258;p17"/>
          <p:cNvSpPr txBox="1">
            <a:spLocks noGrp="1"/>
          </p:cNvSpPr>
          <p:nvPr>
            <p:ph type="body" idx="1"/>
          </p:nvPr>
        </p:nvSpPr>
        <p:spPr>
          <a:xfrm>
            <a:off x="838200" y="1849350"/>
            <a:ext cx="10703700" cy="371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rgbClr val="3F3F3F"/>
              </a:buClr>
              <a:buSzPts val="2800"/>
              <a:buFont typeface="Arial"/>
              <a:buNone/>
            </a:pPr>
            <a:r>
              <a:rPr lang="en-IE"/>
              <a:t>Stemming vs. Lemmatization</a:t>
            </a:r>
            <a:endParaRPr/>
          </a:p>
          <a:p>
            <a:pPr marL="0" marR="0" lvl="0" indent="0" algn="l" rtl="0">
              <a:lnSpc>
                <a:spcPct val="100000"/>
              </a:lnSpc>
              <a:spcBef>
                <a:spcPts val="600"/>
              </a:spcBef>
              <a:spcAft>
                <a:spcPts val="0"/>
              </a:spcAft>
              <a:buClr>
                <a:srgbClr val="3F3F3F"/>
              </a:buClr>
              <a:buSzPts val="2800"/>
              <a:buFont typeface="Arial"/>
              <a:buNone/>
            </a:pPr>
            <a:r>
              <a:rPr lang="en-IE"/>
              <a:t>Inflection vs. Derivation vs. Compounds/Decomposition</a:t>
            </a:r>
            <a:endParaRPr/>
          </a:p>
          <a:p>
            <a:pPr marL="0" marR="0" lvl="0" indent="0" algn="l" rtl="0">
              <a:lnSpc>
                <a:spcPct val="100000"/>
              </a:lnSpc>
              <a:spcBef>
                <a:spcPts val="600"/>
              </a:spcBef>
              <a:spcAft>
                <a:spcPts val="0"/>
              </a:spcAft>
              <a:buClr>
                <a:srgbClr val="3F3F3F"/>
              </a:buClr>
              <a:buSzPts val="2800"/>
              <a:buFont typeface="Arial"/>
              <a:buNone/>
            </a:pPr>
            <a:r>
              <a:rPr lang="en-IE"/>
              <a:t>Multi-word Expressions</a:t>
            </a:r>
            <a:endParaRPr/>
          </a:p>
          <a:p>
            <a:pPr marL="0" marR="0" lvl="0" indent="0" algn="l" rtl="0">
              <a:lnSpc>
                <a:spcPct val="100000"/>
              </a:lnSpc>
              <a:spcBef>
                <a:spcPts val="600"/>
              </a:spcBef>
              <a:spcAft>
                <a:spcPts val="0"/>
              </a:spcAft>
              <a:buClr>
                <a:srgbClr val="3F3F3F"/>
              </a:buClr>
              <a:buSzPts val="2800"/>
              <a:buFont typeface="Arial"/>
              <a:buNone/>
            </a:pPr>
            <a:endParaRPr/>
          </a:p>
        </p:txBody>
      </p:sp>
    </p:spTree>
    <p:extLst>
      <p:ext uri="{BB962C8B-B14F-4D97-AF65-F5344CB8AC3E}">
        <p14:creationId xmlns:p14="http://schemas.microsoft.com/office/powerpoint/2010/main" val="20737248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18"/>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Types &amp; Tokens</a:t>
            </a:r>
            <a:endParaRPr/>
          </a:p>
        </p:txBody>
      </p:sp>
      <p:sp>
        <p:nvSpPr>
          <p:cNvPr id="264" name="Google Shape;264;p18"/>
          <p:cNvSpPr txBox="1">
            <a:spLocks noGrp="1"/>
          </p:cNvSpPr>
          <p:nvPr>
            <p:ph type="body" idx="1"/>
          </p:nvPr>
        </p:nvSpPr>
        <p:spPr>
          <a:xfrm>
            <a:off x="838200" y="1635300"/>
            <a:ext cx="10515600" cy="3917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000"/>
              </a:spcBef>
              <a:spcAft>
                <a:spcPts val="0"/>
              </a:spcAft>
              <a:buClr>
                <a:srgbClr val="3F3F3F"/>
              </a:buClr>
              <a:buSzPts val="2800"/>
              <a:buFont typeface="Arial"/>
              <a:buNone/>
            </a:pPr>
            <a:r>
              <a:rPr lang="en-IE">
                <a:solidFill>
                  <a:schemeClr val="dk1"/>
                </a:solidFill>
              </a:rPr>
              <a:t>The number of</a:t>
            </a:r>
            <a:r>
              <a:rPr lang="en-IE" b="1">
                <a:solidFill>
                  <a:schemeClr val="dk1"/>
                </a:solidFill>
              </a:rPr>
              <a:t> tokens </a:t>
            </a:r>
            <a:r>
              <a:rPr lang="en-IE">
                <a:solidFill>
                  <a:schemeClr val="dk1"/>
                </a:solidFill>
              </a:rPr>
              <a:t>is the total occurrence of individual words</a:t>
            </a:r>
            <a:endParaRPr>
              <a:solidFill>
                <a:schemeClr val="dk1"/>
              </a:solidFill>
            </a:endParaRPr>
          </a:p>
          <a:p>
            <a:pPr marL="0" lvl="0" indent="0" algn="l" rtl="0">
              <a:lnSpc>
                <a:spcPct val="100000"/>
              </a:lnSpc>
              <a:spcBef>
                <a:spcPts val="1000"/>
              </a:spcBef>
              <a:spcAft>
                <a:spcPts val="0"/>
              </a:spcAft>
              <a:buClr>
                <a:srgbClr val="3F3F3F"/>
              </a:buClr>
              <a:buSzPts val="2800"/>
              <a:buFont typeface="Arial"/>
              <a:buNone/>
            </a:pPr>
            <a:r>
              <a:rPr lang="en-IE">
                <a:solidFill>
                  <a:schemeClr val="dk1"/>
                </a:solidFill>
              </a:rPr>
              <a:t>The number of</a:t>
            </a:r>
            <a:r>
              <a:rPr lang="en-IE" b="1">
                <a:solidFill>
                  <a:schemeClr val="dk1"/>
                </a:solidFill>
              </a:rPr>
              <a:t> types </a:t>
            </a:r>
            <a:r>
              <a:rPr lang="en-IE">
                <a:solidFill>
                  <a:schemeClr val="dk1"/>
                </a:solidFill>
              </a:rPr>
              <a:t>is the total occurrence of unique words</a:t>
            </a:r>
            <a:endParaRPr>
              <a:solidFill>
                <a:schemeClr val="dk1"/>
              </a:solidFill>
            </a:endParaRPr>
          </a:p>
          <a:p>
            <a:pPr marL="0" lvl="0" indent="0" algn="l" rtl="0">
              <a:lnSpc>
                <a:spcPct val="100000"/>
              </a:lnSpc>
              <a:spcBef>
                <a:spcPts val="1000"/>
              </a:spcBef>
              <a:spcAft>
                <a:spcPts val="0"/>
              </a:spcAft>
              <a:buClr>
                <a:srgbClr val="3F3F3F"/>
              </a:buClr>
              <a:buSzPts val="2800"/>
              <a:buFont typeface="Arial"/>
              <a:buNone/>
            </a:pPr>
            <a:r>
              <a:rPr lang="en-IE">
                <a:solidFill>
                  <a:schemeClr val="dk1"/>
                </a:solidFill>
              </a:rPr>
              <a:t>For example, in the sentence ‘</a:t>
            </a:r>
            <a:r>
              <a:rPr lang="en-IE" i="1">
                <a:solidFill>
                  <a:schemeClr val="dk1"/>
                </a:solidFill>
              </a:rPr>
              <a:t>t</a:t>
            </a:r>
            <a:r>
              <a:rPr lang="en-IE" sz="2800" i="1" u="none" strike="noStrike" cap="none">
                <a:solidFill>
                  <a:schemeClr val="dk1"/>
                </a:solidFill>
              </a:rPr>
              <a:t>he cat sat on the mat</a:t>
            </a:r>
            <a:r>
              <a:rPr lang="en-IE" i="1">
                <a:solidFill>
                  <a:schemeClr val="dk1"/>
                </a:solidFill>
              </a:rPr>
              <a:t>’ </a:t>
            </a:r>
            <a:r>
              <a:rPr lang="en-IE">
                <a:solidFill>
                  <a:schemeClr val="dk1"/>
                </a:solidFill>
              </a:rPr>
              <a:t>there are:</a:t>
            </a:r>
            <a:endParaRPr sz="2800" u="none" strike="noStrike" cap="none">
              <a:solidFill>
                <a:schemeClr val="dk1"/>
              </a:solidFill>
            </a:endParaRPr>
          </a:p>
          <a:p>
            <a:pPr marL="0" marR="0" lvl="1" indent="457200" algn="l" rtl="0">
              <a:lnSpc>
                <a:spcPct val="100000"/>
              </a:lnSpc>
              <a:spcBef>
                <a:spcPts val="1000"/>
              </a:spcBef>
              <a:spcAft>
                <a:spcPts val="0"/>
              </a:spcAft>
              <a:buClr>
                <a:srgbClr val="3F3F3F"/>
              </a:buClr>
              <a:buSzPts val="2400"/>
              <a:buFont typeface="Arial"/>
              <a:buNone/>
            </a:pPr>
            <a:r>
              <a:rPr lang="en-IE" sz="2800" b="1" i="0" u="none" strike="noStrike" cap="none">
                <a:solidFill>
                  <a:schemeClr val="dk1"/>
                </a:solidFill>
              </a:rPr>
              <a:t>6 tokens</a:t>
            </a:r>
            <a:r>
              <a:rPr lang="en-IE" sz="2800" i="0" u="none" strike="noStrike" cap="none">
                <a:solidFill>
                  <a:schemeClr val="dk1"/>
                </a:solidFill>
              </a:rPr>
              <a:t>		</a:t>
            </a:r>
            <a:r>
              <a:rPr lang="en-IE" sz="2800" i="1" u="none" strike="noStrike" cap="none">
                <a:solidFill>
                  <a:schemeClr val="dk1"/>
                </a:solidFill>
              </a:rPr>
              <a:t>the, cat, sat, on, the, mat</a:t>
            </a:r>
            <a:endParaRPr sz="2800" i="1" u="none" strike="noStrike" cap="none">
              <a:solidFill>
                <a:schemeClr val="dk1"/>
              </a:solidFill>
            </a:endParaRPr>
          </a:p>
          <a:p>
            <a:pPr marL="0" lvl="1" indent="457200" algn="l" rtl="0">
              <a:lnSpc>
                <a:spcPct val="100000"/>
              </a:lnSpc>
              <a:spcBef>
                <a:spcPts val="1000"/>
              </a:spcBef>
              <a:spcAft>
                <a:spcPts val="0"/>
              </a:spcAft>
              <a:buClr>
                <a:srgbClr val="3F3F3F"/>
              </a:buClr>
              <a:buSzPts val="2400"/>
              <a:buFont typeface="Arial"/>
              <a:buNone/>
            </a:pPr>
            <a:r>
              <a:rPr lang="en-IE" sz="2800" b="1">
                <a:solidFill>
                  <a:schemeClr val="dk1"/>
                </a:solidFill>
              </a:rPr>
              <a:t>5 types</a:t>
            </a:r>
            <a:r>
              <a:rPr lang="en-IE" sz="2800">
                <a:solidFill>
                  <a:schemeClr val="dk1"/>
                </a:solidFill>
              </a:rPr>
              <a:t>		</a:t>
            </a:r>
            <a:r>
              <a:rPr lang="en-IE" sz="2800" i="1">
                <a:solidFill>
                  <a:schemeClr val="dk1"/>
                </a:solidFill>
              </a:rPr>
              <a:t>the, cat, sat, on, mat</a:t>
            </a:r>
            <a:endParaRPr sz="2800"/>
          </a:p>
          <a:p>
            <a:pPr marL="0" marR="0" lvl="0" indent="0" algn="l" rtl="0">
              <a:lnSpc>
                <a:spcPct val="100000"/>
              </a:lnSpc>
              <a:spcBef>
                <a:spcPts val="1000"/>
              </a:spcBef>
              <a:spcAft>
                <a:spcPts val="1000"/>
              </a:spcAft>
              <a:buClr>
                <a:srgbClr val="3F3F3F"/>
              </a:buClr>
              <a:buSzPts val="2800"/>
              <a:buFont typeface="Arial"/>
              <a:buNone/>
            </a:pPr>
            <a:endParaRPr>
              <a:solidFill>
                <a:schemeClr val="dk1"/>
              </a:solidFill>
            </a:endParaRPr>
          </a:p>
        </p:txBody>
      </p:sp>
    </p:spTree>
    <p:extLst>
      <p:ext uri="{BB962C8B-B14F-4D97-AF65-F5344CB8AC3E}">
        <p14:creationId xmlns:p14="http://schemas.microsoft.com/office/powerpoint/2010/main" val="1293883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1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Part of Speech </a:t>
            </a:r>
            <a:endParaRPr sz="4400" b="0" i="0" u="none" strike="noStrike" cap="none">
              <a:solidFill>
                <a:srgbClr val="75114A"/>
              </a:solidFill>
              <a:latin typeface="Calibri"/>
              <a:ea typeface="Calibri"/>
              <a:cs typeface="Calibri"/>
              <a:sym typeface="Calibri"/>
            </a:endParaRPr>
          </a:p>
        </p:txBody>
      </p:sp>
      <p:sp>
        <p:nvSpPr>
          <p:cNvPr id="270" name="Google Shape;270;p19"/>
          <p:cNvSpPr txBox="1">
            <a:spLocks noGrp="1"/>
          </p:cNvSpPr>
          <p:nvPr>
            <p:ph type="body" idx="1"/>
          </p:nvPr>
        </p:nvSpPr>
        <p:spPr>
          <a:xfrm>
            <a:off x="838200" y="1594475"/>
            <a:ext cx="10515600" cy="404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rgbClr val="3F3F3F"/>
              </a:buClr>
              <a:buSzPts val="2800"/>
              <a:buFont typeface="Arial"/>
              <a:buNone/>
            </a:pPr>
            <a:r>
              <a:rPr lang="en-IE" sz="2400">
                <a:solidFill>
                  <a:schemeClr val="dk1"/>
                </a:solidFill>
              </a:rPr>
              <a:t>Syntactic</a:t>
            </a:r>
            <a:r>
              <a:rPr lang="en-IE" sz="2400" b="0" i="0" u="none" strike="noStrike" cap="none">
                <a:solidFill>
                  <a:schemeClr val="dk1"/>
                </a:solidFill>
                <a:latin typeface="Calibri"/>
                <a:ea typeface="Calibri"/>
                <a:cs typeface="Calibri"/>
                <a:sym typeface="Calibri"/>
              </a:rPr>
              <a:t> </a:t>
            </a:r>
            <a:r>
              <a:rPr lang="en-IE" sz="2400">
                <a:solidFill>
                  <a:schemeClr val="dk1"/>
                </a:solidFill>
              </a:rPr>
              <a:t>category of a word (noun, verb, etc.), aka  ‘</a:t>
            </a:r>
            <a:r>
              <a:rPr lang="en-IE" sz="2400" b="0" i="0" u="none" strike="noStrike" cap="none">
                <a:solidFill>
                  <a:schemeClr val="dk1"/>
                </a:solidFill>
                <a:latin typeface="Calibri"/>
                <a:ea typeface="Calibri"/>
                <a:cs typeface="Calibri"/>
                <a:sym typeface="Calibri"/>
              </a:rPr>
              <a:t>Part of Speech (PoS) tag</a:t>
            </a:r>
            <a:r>
              <a:rPr lang="en-IE" sz="2400">
                <a:solidFill>
                  <a:schemeClr val="dk1"/>
                </a:solidFill>
              </a:rPr>
              <a:t>’</a:t>
            </a:r>
            <a:r>
              <a:rPr lang="en-IE" sz="2400" b="0" i="0" u="none" strike="noStrike" cap="none">
                <a:solidFill>
                  <a:schemeClr val="dk1"/>
                </a:solidFill>
                <a:latin typeface="Calibri"/>
                <a:ea typeface="Calibri"/>
                <a:cs typeface="Calibri"/>
                <a:sym typeface="Calibri"/>
              </a:rPr>
              <a:t> </a:t>
            </a:r>
            <a:endParaRPr/>
          </a:p>
          <a:p>
            <a:pPr marL="0" marR="0" lvl="0" indent="0" algn="l" rtl="0">
              <a:lnSpc>
                <a:spcPct val="100000"/>
              </a:lnSpc>
              <a:spcBef>
                <a:spcPts val="1000"/>
              </a:spcBef>
              <a:spcAft>
                <a:spcPts val="0"/>
              </a:spcAft>
              <a:buClr>
                <a:srgbClr val="3F3F3F"/>
              </a:buClr>
              <a:buSzPts val="2800"/>
              <a:buFont typeface="Arial"/>
              <a:buNone/>
            </a:pPr>
            <a:r>
              <a:rPr lang="en-IE" sz="2400">
                <a:solidFill>
                  <a:schemeClr val="dk1"/>
                </a:solidFill>
              </a:rPr>
              <a:t>Useful for subsequent syntactic parsing - analysing phrase / dependency structure</a:t>
            </a:r>
            <a:endParaRPr sz="2400">
              <a:solidFill>
                <a:schemeClr val="dk1"/>
              </a:solidFill>
            </a:endParaRPr>
          </a:p>
          <a:p>
            <a:pPr marL="0" marR="0" lvl="0" indent="0" algn="l" rtl="0">
              <a:lnSpc>
                <a:spcPct val="100000"/>
              </a:lnSpc>
              <a:spcBef>
                <a:spcPts val="1000"/>
              </a:spcBef>
              <a:spcAft>
                <a:spcPts val="0"/>
              </a:spcAft>
              <a:buClr>
                <a:srgbClr val="3F3F3F"/>
              </a:buClr>
              <a:buSzPts val="2800"/>
              <a:buFont typeface="Arial"/>
              <a:buNone/>
            </a:pPr>
            <a:r>
              <a:rPr lang="en-IE" sz="2400">
                <a:solidFill>
                  <a:schemeClr val="dk1"/>
                </a:solidFill>
              </a:rPr>
              <a:t>PoS tagging e</a:t>
            </a:r>
            <a:r>
              <a:rPr lang="en-IE" sz="2400" i="0" u="none" strike="noStrike" cap="none">
                <a:solidFill>
                  <a:schemeClr val="dk1"/>
                </a:solidFill>
              </a:rPr>
              <a:t>xample</a:t>
            </a:r>
            <a:endParaRPr sz="2800" i="0" u="none" strike="noStrike" cap="none">
              <a:solidFill>
                <a:srgbClr val="3F3F3F"/>
              </a:solidFill>
            </a:endParaRPr>
          </a:p>
          <a:p>
            <a:pPr marL="381000" marR="0" lvl="1" indent="0" algn="l" rtl="0">
              <a:lnSpc>
                <a:spcPct val="100000"/>
              </a:lnSpc>
              <a:spcBef>
                <a:spcPts val="1000"/>
              </a:spcBef>
              <a:spcAft>
                <a:spcPts val="0"/>
              </a:spcAft>
              <a:buClr>
                <a:srgbClr val="3F3F3F"/>
              </a:buClr>
              <a:buSzPts val="2400"/>
              <a:buFont typeface="Arial"/>
              <a:buNone/>
            </a:pPr>
            <a:r>
              <a:rPr lang="en-IE" sz="2000" b="0" i="1" u="none" strike="noStrike" cap="none">
                <a:solidFill>
                  <a:schemeClr val="dk1"/>
                </a:solidFill>
                <a:latin typeface="Calibri"/>
                <a:ea typeface="Calibri"/>
                <a:cs typeface="Calibri"/>
                <a:sym typeface="Calibri"/>
              </a:rPr>
              <a:t>John   saw   the   saw   and   decided   to    take      it       to   the   table  .</a:t>
            </a:r>
            <a:endParaRPr sz="2400" b="0" i="0" u="none" strike="noStrike" cap="none">
              <a:solidFill>
                <a:srgbClr val="3F3F3F"/>
              </a:solidFill>
              <a:latin typeface="Calibri"/>
              <a:ea typeface="Calibri"/>
              <a:cs typeface="Calibri"/>
              <a:sym typeface="Calibri"/>
            </a:endParaRPr>
          </a:p>
          <a:p>
            <a:pPr marL="381000" marR="0" lvl="1" indent="0" algn="l" rtl="0">
              <a:lnSpc>
                <a:spcPct val="100000"/>
              </a:lnSpc>
              <a:spcBef>
                <a:spcPts val="1000"/>
              </a:spcBef>
              <a:spcAft>
                <a:spcPts val="0"/>
              </a:spcAft>
              <a:buClr>
                <a:srgbClr val="3F3F3F"/>
              </a:buClr>
              <a:buSzPts val="2400"/>
              <a:buFont typeface="Arial"/>
              <a:buNone/>
            </a:pPr>
            <a:r>
              <a:rPr lang="en-IE" sz="2000" b="0" i="1" u="none" strike="noStrike" cap="none">
                <a:solidFill>
                  <a:schemeClr val="dk1"/>
                </a:solidFill>
                <a:latin typeface="Calibri"/>
                <a:ea typeface="Calibri"/>
                <a:cs typeface="Calibri"/>
                <a:sym typeface="Calibri"/>
              </a:rPr>
              <a:t>NNP   VBD   DT    NN    CC        VBD      TO    VB      PRP     IN   DT     NN    .</a:t>
            </a:r>
            <a:endParaRPr sz="2000" b="0" i="1" u="none" strike="noStrike" cap="none">
              <a:solidFill>
                <a:schemeClr val="dk1"/>
              </a:solidFill>
              <a:latin typeface="Calibri"/>
              <a:ea typeface="Calibri"/>
              <a:cs typeface="Calibri"/>
              <a:sym typeface="Calibri"/>
            </a:endParaRPr>
          </a:p>
          <a:p>
            <a:pPr marL="0" marR="0" lvl="1" indent="0" algn="l" rtl="0">
              <a:lnSpc>
                <a:spcPct val="100000"/>
              </a:lnSpc>
              <a:spcBef>
                <a:spcPts val="1000"/>
              </a:spcBef>
              <a:spcAft>
                <a:spcPts val="1000"/>
              </a:spcAft>
              <a:buClr>
                <a:srgbClr val="3F3F3F"/>
              </a:buClr>
              <a:buSzPts val="2400"/>
              <a:buFont typeface="Arial"/>
              <a:buNone/>
            </a:pPr>
            <a:endParaRPr sz="2000" i="1">
              <a:solidFill>
                <a:schemeClr val="dk1"/>
              </a:solidFill>
            </a:endParaRPr>
          </a:p>
        </p:txBody>
      </p:sp>
    </p:spTree>
    <p:extLst>
      <p:ext uri="{BB962C8B-B14F-4D97-AF65-F5344CB8AC3E}">
        <p14:creationId xmlns:p14="http://schemas.microsoft.com/office/powerpoint/2010/main" val="22621196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0"/>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Phrase Structure Grammar </a:t>
            </a:r>
            <a:endParaRPr sz="4400" b="0" i="0" u="none" strike="noStrike" cap="none">
              <a:solidFill>
                <a:srgbClr val="FF0000"/>
              </a:solidFill>
              <a:latin typeface="Calibri"/>
              <a:ea typeface="Calibri"/>
              <a:cs typeface="Calibri"/>
              <a:sym typeface="Calibri"/>
            </a:endParaRPr>
          </a:p>
        </p:txBody>
      </p:sp>
      <p:sp>
        <p:nvSpPr>
          <p:cNvPr id="276" name="Google Shape;276;p20"/>
          <p:cNvSpPr txBox="1"/>
          <p:nvPr/>
        </p:nvSpPr>
        <p:spPr>
          <a:xfrm>
            <a:off x="838200" y="1525900"/>
            <a:ext cx="10515600" cy="423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IE" sz="2800">
                <a:solidFill>
                  <a:srgbClr val="3F3F3F"/>
                </a:solidFill>
                <a:latin typeface="Calibri"/>
                <a:ea typeface="Calibri"/>
                <a:cs typeface="Calibri"/>
                <a:sym typeface="Calibri"/>
              </a:rPr>
              <a:t>A (context-free) Phrase Structure Grammar </a:t>
            </a:r>
            <a:r>
              <a:rPr lang="en-IE" sz="2800" b="1">
                <a:solidFill>
                  <a:srgbClr val="3F3F3F"/>
                </a:solidFill>
                <a:latin typeface="Calibri"/>
                <a:ea typeface="Calibri"/>
                <a:cs typeface="Calibri"/>
                <a:sym typeface="Calibri"/>
              </a:rPr>
              <a:t>G=(N,Σ,P,S) </a:t>
            </a:r>
            <a:r>
              <a:rPr lang="en-IE" sz="2800">
                <a:solidFill>
                  <a:srgbClr val="3F3F3F"/>
                </a:solidFill>
                <a:latin typeface="Calibri"/>
                <a:ea typeface="Calibri"/>
                <a:cs typeface="Calibri"/>
                <a:sym typeface="Calibri"/>
              </a:rPr>
              <a:t>consists of:</a:t>
            </a:r>
            <a:endParaRPr sz="2800">
              <a:solidFill>
                <a:srgbClr val="3F3F3F"/>
              </a:solidFill>
              <a:latin typeface="Calibri"/>
              <a:ea typeface="Calibri"/>
              <a:cs typeface="Calibri"/>
              <a:sym typeface="Calibri"/>
            </a:endParaRPr>
          </a:p>
          <a:p>
            <a:pPr marL="457200" lvl="0" indent="0" algn="l" rtl="0">
              <a:spcBef>
                <a:spcPts val="1000"/>
              </a:spcBef>
              <a:spcAft>
                <a:spcPts val="0"/>
              </a:spcAft>
              <a:buClr>
                <a:schemeClr val="dk1"/>
              </a:buClr>
              <a:buSzPts val="1100"/>
              <a:buFont typeface="Arial"/>
              <a:buNone/>
            </a:pPr>
            <a:r>
              <a:rPr lang="en-IE" sz="2400">
                <a:solidFill>
                  <a:srgbClr val="3F3F3F"/>
                </a:solidFill>
                <a:latin typeface="Calibri"/>
                <a:ea typeface="Calibri"/>
                <a:cs typeface="Calibri"/>
                <a:sym typeface="Calibri"/>
              </a:rPr>
              <a:t>a set of </a:t>
            </a:r>
            <a:r>
              <a:rPr lang="en-IE" sz="2400" b="1">
                <a:solidFill>
                  <a:srgbClr val="3F3F3F"/>
                </a:solidFill>
                <a:latin typeface="Calibri"/>
                <a:ea typeface="Calibri"/>
                <a:cs typeface="Calibri"/>
                <a:sym typeface="Calibri"/>
              </a:rPr>
              <a:t>non-terminal symbols N</a:t>
            </a:r>
            <a:r>
              <a:rPr lang="en-IE" sz="2400">
                <a:solidFill>
                  <a:srgbClr val="3F3F3F"/>
                </a:solidFill>
                <a:latin typeface="Calibri"/>
                <a:ea typeface="Calibri"/>
                <a:cs typeface="Calibri"/>
                <a:sym typeface="Calibri"/>
              </a:rPr>
              <a:t>, e.g.</a:t>
            </a:r>
            <a:endParaRPr sz="2400">
              <a:solidFill>
                <a:srgbClr val="3F3F3F"/>
              </a:solidFill>
              <a:latin typeface="Calibri"/>
              <a:ea typeface="Calibri"/>
              <a:cs typeface="Calibri"/>
              <a:sym typeface="Calibri"/>
            </a:endParaRPr>
          </a:p>
          <a:p>
            <a:pPr marL="457200" lvl="0" indent="457200" algn="l" rtl="0">
              <a:spcBef>
                <a:spcPts val="1000"/>
              </a:spcBef>
              <a:spcAft>
                <a:spcPts val="0"/>
              </a:spcAft>
              <a:buClr>
                <a:schemeClr val="dk1"/>
              </a:buClr>
              <a:buSzPts val="1100"/>
              <a:buFont typeface="Arial"/>
              <a:buNone/>
            </a:pPr>
            <a:r>
              <a:rPr lang="en-IE" sz="2400">
                <a:solidFill>
                  <a:srgbClr val="3F3F3F"/>
                </a:solidFill>
                <a:latin typeface="Calibri"/>
                <a:ea typeface="Calibri"/>
                <a:cs typeface="Calibri"/>
                <a:sym typeface="Calibri"/>
              </a:rPr>
              <a:t>N, V, NP, VP, S</a:t>
            </a:r>
            <a:endParaRPr sz="2400">
              <a:solidFill>
                <a:srgbClr val="3F3F3F"/>
              </a:solidFill>
              <a:latin typeface="Calibri"/>
              <a:ea typeface="Calibri"/>
              <a:cs typeface="Calibri"/>
              <a:sym typeface="Calibri"/>
            </a:endParaRPr>
          </a:p>
          <a:p>
            <a:pPr marL="457200" lvl="0" indent="0" algn="l" rtl="0">
              <a:spcBef>
                <a:spcPts val="1000"/>
              </a:spcBef>
              <a:spcAft>
                <a:spcPts val="0"/>
              </a:spcAft>
              <a:buClr>
                <a:schemeClr val="dk1"/>
              </a:buClr>
              <a:buSzPts val="1100"/>
              <a:buFont typeface="Arial"/>
              <a:buNone/>
            </a:pPr>
            <a:r>
              <a:rPr lang="en-IE" sz="2400">
                <a:solidFill>
                  <a:srgbClr val="3F3F3F"/>
                </a:solidFill>
                <a:latin typeface="Calibri"/>
                <a:ea typeface="Calibri"/>
                <a:cs typeface="Calibri"/>
                <a:sym typeface="Calibri"/>
              </a:rPr>
              <a:t>a set of </a:t>
            </a:r>
            <a:r>
              <a:rPr lang="en-IE" sz="2400" b="1">
                <a:solidFill>
                  <a:srgbClr val="3F3F3F"/>
                </a:solidFill>
                <a:latin typeface="Calibri"/>
                <a:ea typeface="Calibri"/>
                <a:cs typeface="Calibri"/>
                <a:sym typeface="Calibri"/>
              </a:rPr>
              <a:t>terminal symbols Σ</a:t>
            </a:r>
            <a:r>
              <a:rPr lang="en-IE" sz="2400">
                <a:solidFill>
                  <a:srgbClr val="3F3F3F"/>
                </a:solidFill>
                <a:latin typeface="Calibri"/>
                <a:ea typeface="Calibri"/>
                <a:cs typeface="Calibri"/>
                <a:sym typeface="Calibri"/>
              </a:rPr>
              <a:t>, e.g.</a:t>
            </a:r>
            <a:endParaRPr sz="2400">
              <a:solidFill>
                <a:srgbClr val="3F3F3F"/>
              </a:solidFill>
              <a:latin typeface="Calibri"/>
              <a:ea typeface="Calibri"/>
              <a:cs typeface="Calibri"/>
              <a:sym typeface="Calibri"/>
            </a:endParaRPr>
          </a:p>
          <a:p>
            <a:pPr marL="457200" lvl="0" indent="457200" algn="l" rtl="0">
              <a:spcBef>
                <a:spcPts val="1000"/>
              </a:spcBef>
              <a:spcAft>
                <a:spcPts val="0"/>
              </a:spcAft>
              <a:buClr>
                <a:schemeClr val="dk1"/>
              </a:buClr>
              <a:buSzPts val="1100"/>
              <a:buFont typeface="Arial"/>
              <a:buNone/>
            </a:pPr>
            <a:r>
              <a:rPr lang="en-IE" sz="2400" i="1">
                <a:solidFill>
                  <a:srgbClr val="3F3F3F"/>
                </a:solidFill>
                <a:latin typeface="Calibri"/>
                <a:ea typeface="Calibri"/>
                <a:cs typeface="Calibri"/>
                <a:sym typeface="Calibri"/>
              </a:rPr>
              <a:t>astronomer, cat, see, the</a:t>
            </a:r>
            <a:endParaRPr sz="2400" i="1">
              <a:solidFill>
                <a:srgbClr val="3F3F3F"/>
              </a:solidFill>
              <a:latin typeface="Calibri"/>
              <a:ea typeface="Calibri"/>
              <a:cs typeface="Calibri"/>
              <a:sym typeface="Calibri"/>
            </a:endParaRPr>
          </a:p>
          <a:p>
            <a:pPr marL="457200" lvl="0" indent="0" algn="l" rtl="0">
              <a:spcBef>
                <a:spcPts val="1000"/>
              </a:spcBef>
              <a:spcAft>
                <a:spcPts val="0"/>
              </a:spcAft>
              <a:buClr>
                <a:schemeClr val="dk1"/>
              </a:buClr>
              <a:buSzPts val="1100"/>
              <a:buFont typeface="Arial"/>
              <a:buNone/>
            </a:pPr>
            <a:r>
              <a:rPr lang="en-IE" sz="2400">
                <a:solidFill>
                  <a:srgbClr val="3F3F3F"/>
                </a:solidFill>
                <a:latin typeface="Calibri"/>
                <a:ea typeface="Calibri"/>
                <a:cs typeface="Calibri"/>
                <a:sym typeface="Calibri"/>
              </a:rPr>
              <a:t>a set of </a:t>
            </a:r>
            <a:r>
              <a:rPr lang="en-IE" sz="2400" b="1">
                <a:solidFill>
                  <a:srgbClr val="3F3F3F"/>
                </a:solidFill>
                <a:latin typeface="Calibri"/>
                <a:ea typeface="Calibri"/>
                <a:cs typeface="Calibri"/>
                <a:sym typeface="Calibri"/>
              </a:rPr>
              <a:t>productions P</a:t>
            </a:r>
            <a:r>
              <a:rPr lang="en-IE" sz="2400">
                <a:solidFill>
                  <a:srgbClr val="3F3F3F"/>
                </a:solidFill>
                <a:latin typeface="Calibri"/>
                <a:ea typeface="Calibri"/>
                <a:cs typeface="Calibri"/>
                <a:sym typeface="Calibri"/>
              </a:rPr>
              <a:t>, e.g.</a:t>
            </a:r>
            <a:endParaRPr sz="2400">
              <a:solidFill>
                <a:srgbClr val="3F3F3F"/>
              </a:solidFill>
              <a:latin typeface="Calibri"/>
              <a:ea typeface="Calibri"/>
              <a:cs typeface="Calibri"/>
              <a:sym typeface="Calibri"/>
            </a:endParaRPr>
          </a:p>
          <a:p>
            <a:pPr marL="457200" lvl="0" indent="457200" algn="l" rtl="0">
              <a:spcBef>
                <a:spcPts val="1000"/>
              </a:spcBef>
              <a:spcAft>
                <a:spcPts val="0"/>
              </a:spcAft>
              <a:buClr>
                <a:schemeClr val="dk1"/>
              </a:buClr>
              <a:buSzPts val="1100"/>
              <a:buFont typeface="Arial"/>
              <a:buNone/>
            </a:pPr>
            <a:r>
              <a:rPr lang="en-IE" sz="2400">
                <a:solidFill>
                  <a:srgbClr val="3F3F3F"/>
                </a:solidFill>
                <a:latin typeface="Calibri"/>
                <a:ea typeface="Calibri"/>
                <a:cs typeface="Calibri"/>
                <a:sym typeface="Calibri"/>
              </a:rPr>
              <a:t>S → NP VP</a:t>
            </a:r>
            <a:endParaRPr sz="2400">
              <a:solidFill>
                <a:srgbClr val="3F3F3F"/>
              </a:solidFill>
              <a:latin typeface="Calibri"/>
              <a:ea typeface="Calibri"/>
              <a:cs typeface="Calibri"/>
              <a:sym typeface="Calibri"/>
            </a:endParaRPr>
          </a:p>
          <a:p>
            <a:pPr marL="558800" lvl="0" indent="0" algn="l" rtl="0">
              <a:spcBef>
                <a:spcPts val="1000"/>
              </a:spcBef>
              <a:spcAft>
                <a:spcPts val="0"/>
              </a:spcAft>
              <a:buClr>
                <a:schemeClr val="dk1"/>
              </a:buClr>
              <a:buSzPts val="1100"/>
              <a:buFont typeface="Arial"/>
              <a:buNone/>
            </a:pPr>
            <a:r>
              <a:rPr lang="en-IE" sz="2400">
                <a:solidFill>
                  <a:srgbClr val="3F3F3F"/>
                </a:solidFill>
                <a:latin typeface="Calibri"/>
                <a:ea typeface="Calibri"/>
                <a:cs typeface="Calibri"/>
                <a:sym typeface="Calibri"/>
              </a:rPr>
              <a:t>a </a:t>
            </a:r>
            <a:r>
              <a:rPr lang="en-IE" sz="2400" b="1">
                <a:solidFill>
                  <a:srgbClr val="3F3F3F"/>
                </a:solidFill>
                <a:latin typeface="Calibri"/>
                <a:ea typeface="Calibri"/>
                <a:cs typeface="Calibri"/>
                <a:sym typeface="Calibri"/>
              </a:rPr>
              <a:t>start symbol</a:t>
            </a:r>
            <a:r>
              <a:rPr lang="en-IE" sz="2400">
                <a:solidFill>
                  <a:srgbClr val="3F3F3F"/>
                </a:solidFill>
                <a:latin typeface="Calibri"/>
                <a:ea typeface="Calibri"/>
                <a:cs typeface="Calibri"/>
                <a:sym typeface="Calibri"/>
              </a:rPr>
              <a:t>, normally 'S'</a:t>
            </a:r>
            <a:endParaRPr sz="2800">
              <a:solidFill>
                <a:srgbClr val="3F3F3F"/>
              </a:solidFill>
              <a:latin typeface="Calibri"/>
              <a:ea typeface="Calibri"/>
              <a:cs typeface="Calibri"/>
              <a:sym typeface="Calibri"/>
            </a:endParaRPr>
          </a:p>
          <a:p>
            <a:pPr marL="342900" lvl="0" indent="-215900" algn="l" rtl="0">
              <a:lnSpc>
                <a:spcPct val="90000"/>
              </a:lnSpc>
              <a:spcBef>
                <a:spcPts val="1000"/>
              </a:spcBef>
              <a:spcAft>
                <a:spcPts val="0"/>
              </a:spcAft>
              <a:buNone/>
            </a:pPr>
            <a:endParaRPr sz="2800">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16965960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1"/>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Dependency Structure</a:t>
            </a:r>
            <a:endParaRPr sz="4400" b="0" i="0" u="none" strike="noStrike" cap="none">
              <a:solidFill>
                <a:srgbClr val="75114A"/>
              </a:solidFill>
              <a:latin typeface="Calibri"/>
              <a:ea typeface="Calibri"/>
              <a:cs typeface="Calibri"/>
              <a:sym typeface="Calibri"/>
            </a:endParaRPr>
          </a:p>
        </p:txBody>
      </p:sp>
      <p:sp>
        <p:nvSpPr>
          <p:cNvPr id="282" name="Google Shape;282;p21"/>
          <p:cNvSpPr txBox="1">
            <a:spLocks noGrp="1"/>
          </p:cNvSpPr>
          <p:nvPr>
            <p:ph type="body" idx="1"/>
          </p:nvPr>
        </p:nvSpPr>
        <p:spPr>
          <a:xfrm>
            <a:off x="838200" y="1690700"/>
            <a:ext cx="10515600" cy="4089000"/>
          </a:xfrm>
          <a:prstGeom prst="rect">
            <a:avLst/>
          </a:prstGeom>
          <a:noFill/>
          <a:ln>
            <a:noFill/>
          </a:ln>
        </p:spPr>
        <p:txBody>
          <a:bodyPr spcFirstLastPara="1" wrap="square" lIns="91425" tIns="91425" rIns="91425" bIns="91425" anchor="t" anchorCtr="0">
            <a:noAutofit/>
          </a:bodyPr>
          <a:lstStyle/>
          <a:p>
            <a:pPr marL="0" marR="0" lvl="1" indent="0" algn="l" rtl="0">
              <a:lnSpc>
                <a:spcPct val="100000"/>
              </a:lnSpc>
              <a:spcBef>
                <a:spcPts val="600"/>
              </a:spcBef>
              <a:spcAft>
                <a:spcPts val="0"/>
              </a:spcAft>
              <a:buClr>
                <a:srgbClr val="3F3F3F"/>
              </a:buClr>
              <a:buSzPts val="2400"/>
              <a:buFont typeface="Arial"/>
              <a:buNone/>
            </a:pPr>
            <a:r>
              <a:rPr lang="en-IE"/>
              <a:t>Syntactic analysis by use of a set of dependency relations between words, e.g. </a:t>
            </a:r>
            <a:endParaRPr b="0" i="1" u="none" strike="noStrike" cap="none">
              <a:solidFill>
                <a:srgbClr val="3F3F3F"/>
              </a:solidFill>
              <a:latin typeface="Calibri"/>
              <a:ea typeface="Calibri"/>
              <a:cs typeface="Calibri"/>
              <a:sym typeface="Calibri"/>
            </a:endParaRPr>
          </a:p>
        </p:txBody>
      </p:sp>
      <p:sp>
        <p:nvSpPr>
          <p:cNvPr id="283" name="Google Shape;283;p21"/>
          <p:cNvSpPr/>
          <p:nvPr/>
        </p:nvSpPr>
        <p:spPr>
          <a:xfrm>
            <a:off x="9227840" y="5438745"/>
            <a:ext cx="28803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2000" b="1" i="0" u="none" strike="noStrike" cap="none">
                <a:solidFill>
                  <a:srgbClr val="000000"/>
                </a:solidFill>
                <a:latin typeface="Calibri"/>
                <a:ea typeface="Calibri"/>
                <a:cs typeface="Calibri"/>
                <a:sym typeface="Calibri"/>
              </a:rPr>
              <a:t>Jurafsky &amp; Martin </a:t>
            </a:r>
            <a:r>
              <a:rPr lang="en-IE" sz="2000" b="1">
                <a:latin typeface="Calibri"/>
                <a:ea typeface="Calibri"/>
                <a:cs typeface="Calibri"/>
                <a:sym typeface="Calibri"/>
              </a:rPr>
              <a:t>Ch 13 </a:t>
            </a:r>
            <a:endParaRPr/>
          </a:p>
        </p:txBody>
      </p:sp>
      <p:pic>
        <p:nvPicPr>
          <p:cNvPr id="284" name="Google Shape;284;p21"/>
          <p:cNvPicPr preferRelativeResize="0"/>
          <p:nvPr/>
        </p:nvPicPr>
        <p:blipFill rotWithShape="1">
          <a:blip r:embed="rId3">
            <a:alphaModFix/>
          </a:blip>
          <a:srcRect l="45898" t="42847" r="17350" b="32002"/>
          <a:stretch/>
        </p:blipFill>
        <p:spPr>
          <a:xfrm>
            <a:off x="1668750" y="2738325"/>
            <a:ext cx="5938627" cy="2285974"/>
          </a:xfrm>
          <a:prstGeom prst="rect">
            <a:avLst/>
          </a:prstGeom>
          <a:noFill/>
          <a:ln>
            <a:noFill/>
          </a:ln>
        </p:spPr>
      </p:pic>
    </p:spTree>
    <p:extLst>
      <p:ext uri="{BB962C8B-B14F-4D97-AF65-F5344CB8AC3E}">
        <p14:creationId xmlns:p14="http://schemas.microsoft.com/office/powerpoint/2010/main" val="35849098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2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Overview</a:t>
            </a:r>
            <a:endParaRPr/>
          </a:p>
        </p:txBody>
      </p:sp>
      <p:sp>
        <p:nvSpPr>
          <p:cNvPr id="473" name="Google Shape;473;p29"/>
          <p:cNvSpPr txBox="1">
            <a:spLocks noGrp="1"/>
          </p:cNvSpPr>
          <p:nvPr>
            <p:ph type="body" idx="1"/>
          </p:nvPr>
        </p:nvSpPr>
        <p:spPr>
          <a:xfrm>
            <a:off x="838200" y="1687825"/>
            <a:ext cx="10515600" cy="4095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3F3F3F"/>
              </a:buClr>
              <a:buSzPts val="2800"/>
              <a:buFont typeface="Arial"/>
              <a:buNone/>
            </a:pPr>
            <a:r>
              <a:rPr lang="en-IE"/>
              <a:t>Foundations in linguistic theory </a:t>
            </a:r>
            <a:endParaRPr/>
          </a:p>
          <a:p>
            <a:pPr marL="0" marR="0" lvl="0" indent="0" algn="l" rtl="0">
              <a:lnSpc>
                <a:spcPct val="115000"/>
              </a:lnSpc>
              <a:spcBef>
                <a:spcPts val="0"/>
              </a:spcBef>
              <a:spcAft>
                <a:spcPts val="0"/>
              </a:spcAft>
              <a:buClr>
                <a:srgbClr val="3F3F3F"/>
              </a:buClr>
              <a:buSzPts val="2800"/>
              <a:buFont typeface="Arial"/>
              <a:buNone/>
            </a:pPr>
            <a:r>
              <a:rPr lang="en-IE"/>
              <a:t>Linguistic levels of analysis</a:t>
            </a:r>
            <a:endParaRPr/>
          </a:p>
          <a:p>
            <a:pPr marL="457200" marR="0" lvl="0" indent="-406400" algn="l" rtl="0">
              <a:lnSpc>
                <a:spcPct val="115000"/>
              </a:lnSpc>
              <a:spcBef>
                <a:spcPts val="0"/>
              </a:spcBef>
              <a:spcAft>
                <a:spcPts val="0"/>
              </a:spcAft>
              <a:buSzPts val="2800"/>
              <a:buChar char="•"/>
            </a:pPr>
            <a:r>
              <a:rPr lang="en-IE"/>
              <a:t>Morphology</a:t>
            </a:r>
            <a:endParaRPr/>
          </a:p>
          <a:p>
            <a:pPr marL="457200" marR="0" lvl="0" indent="-406400" algn="l" rtl="0">
              <a:lnSpc>
                <a:spcPct val="115000"/>
              </a:lnSpc>
              <a:spcBef>
                <a:spcPts val="0"/>
              </a:spcBef>
              <a:spcAft>
                <a:spcPts val="0"/>
              </a:spcAft>
              <a:buSzPts val="2800"/>
              <a:buChar char="•"/>
            </a:pPr>
            <a:r>
              <a:rPr lang="en-IE"/>
              <a:t>Syntax</a:t>
            </a:r>
            <a:endParaRPr/>
          </a:p>
          <a:p>
            <a:pPr marL="457200" marR="0" lvl="0" indent="-406400" algn="l" rtl="0">
              <a:lnSpc>
                <a:spcPct val="115000"/>
              </a:lnSpc>
              <a:spcBef>
                <a:spcPts val="0"/>
              </a:spcBef>
              <a:spcAft>
                <a:spcPts val="0"/>
              </a:spcAft>
              <a:buSzPts val="2800"/>
              <a:buChar char="•"/>
            </a:pPr>
            <a:r>
              <a:rPr lang="en-IE"/>
              <a:t>Semantics</a:t>
            </a:r>
            <a:endParaRPr/>
          </a:p>
          <a:p>
            <a:pPr marL="0" marR="0" lvl="0" indent="0" algn="l" rtl="0">
              <a:lnSpc>
                <a:spcPct val="115000"/>
              </a:lnSpc>
              <a:spcBef>
                <a:spcPts val="0"/>
              </a:spcBef>
              <a:spcAft>
                <a:spcPts val="0"/>
              </a:spcAft>
              <a:buClr>
                <a:srgbClr val="3F3F3F"/>
              </a:buClr>
              <a:buSzPts val="2800"/>
              <a:buFont typeface="Arial"/>
              <a:buNone/>
            </a:pPr>
            <a:r>
              <a:rPr lang="en-IE"/>
              <a:t>Types of language data</a:t>
            </a:r>
            <a:endParaRPr/>
          </a:p>
          <a:p>
            <a:pPr marL="457200" marR="0" lvl="0" indent="-406400" algn="l" rtl="0">
              <a:lnSpc>
                <a:spcPct val="115000"/>
              </a:lnSpc>
              <a:spcBef>
                <a:spcPts val="0"/>
              </a:spcBef>
              <a:spcAft>
                <a:spcPts val="0"/>
              </a:spcAft>
              <a:buSzPts val="2800"/>
              <a:buChar char="•"/>
            </a:pPr>
            <a:r>
              <a:rPr lang="en-IE"/>
              <a:t>Corpus</a:t>
            </a:r>
            <a:endParaRPr/>
          </a:p>
          <a:p>
            <a:pPr marL="457200" marR="0" lvl="0" indent="-406400" algn="l" rtl="0">
              <a:lnSpc>
                <a:spcPct val="115000"/>
              </a:lnSpc>
              <a:spcBef>
                <a:spcPts val="0"/>
              </a:spcBef>
              <a:spcAft>
                <a:spcPts val="0"/>
              </a:spcAft>
              <a:buSzPts val="2800"/>
              <a:buChar char="•"/>
            </a:pPr>
            <a:r>
              <a:rPr lang="en-IE"/>
              <a:t>Lexicon</a:t>
            </a:r>
            <a:endParaRPr/>
          </a:p>
          <a:p>
            <a:pPr marL="0" marR="0" lvl="0" indent="0" algn="l" rtl="0">
              <a:lnSpc>
                <a:spcPct val="100000"/>
              </a:lnSpc>
              <a:spcBef>
                <a:spcPts val="1000"/>
              </a:spcBef>
              <a:spcAft>
                <a:spcPts val="0"/>
              </a:spcAft>
              <a:buClr>
                <a:srgbClr val="3F3F3F"/>
              </a:buClr>
              <a:buSzPts val="2800"/>
              <a:buFont typeface="Arial"/>
              <a:buNone/>
            </a:pPr>
            <a:endParaRPr sz="2400"/>
          </a:p>
        </p:txBody>
      </p:sp>
    </p:spTree>
    <p:extLst>
      <p:ext uri="{BB962C8B-B14F-4D97-AF65-F5344CB8AC3E}">
        <p14:creationId xmlns:p14="http://schemas.microsoft.com/office/powerpoint/2010/main" val="26414023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2"/>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75114A"/>
              </a:buClr>
              <a:buSzPts val="4400"/>
              <a:buFont typeface="Calibri"/>
              <a:buNone/>
            </a:pPr>
            <a:r>
              <a:rPr lang="en-IE"/>
              <a:t>Semantic Analysis Tasks</a:t>
            </a:r>
            <a:endParaRPr/>
          </a:p>
        </p:txBody>
      </p:sp>
      <p:sp>
        <p:nvSpPr>
          <p:cNvPr id="290" name="Google Shape;290;p22"/>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marR="0" lvl="1" indent="0" algn="l" rtl="0">
              <a:lnSpc>
                <a:spcPct val="100000"/>
              </a:lnSpc>
              <a:spcBef>
                <a:spcPts val="0"/>
              </a:spcBef>
              <a:spcAft>
                <a:spcPts val="0"/>
              </a:spcAft>
              <a:buClr>
                <a:srgbClr val="3F3F3F"/>
              </a:buClr>
              <a:buSzPts val="2400"/>
              <a:buFont typeface="Arial"/>
              <a:buNone/>
            </a:pPr>
            <a:r>
              <a:rPr lang="en-IE" sz="2800"/>
              <a:t>Word Sense Disambiguation</a:t>
            </a:r>
            <a:endParaRPr sz="2800"/>
          </a:p>
          <a:p>
            <a:pPr marL="457200" marR="0" lvl="1" indent="0" algn="l" rtl="0">
              <a:lnSpc>
                <a:spcPct val="100000"/>
              </a:lnSpc>
              <a:spcBef>
                <a:spcPts val="600"/>
              </a:spcBef>
              <a:spcAft>
                <a:spcPts val="0"/>
              </a:spcAft>
              <a:buClr>
                <a:srgbClr val="3F3F3F"/>
              </a:buClr>
              <a:buSzPts val="2400"/>
              <a:buFont typeface="Arial"/>
              <a:buNone/>
            </a:pPr>
            <a:r>
              <a:rPr lang="en-IE"/>
              <a:t>identify intended meaning (‘sense’) of a word in a specific linguistic context</a:t>
            </a:r>
            <a:endParaRPr/>
          </a:p>
          <a:p>
            <a:pPr marL="0" marR="0" lvl="1" indent="0" algn="l" rtl="0">
              <a:lnSpc>
                <a:spcPct val="100000"/>
              </a:lnSpc>
              <a:spcBef>
                <a:spcPts val="600"/>
              </a:spcBef>
              <a:spcAft>
                <a:spcPts val="0"/>
              </a:spcAft>
              <a:buClr>
                <a:srgbClr val="3F3F3F"/>
              </a:buClr>
              <a:buSzPts val="2400"/>
              <a:buFont typeface="Arial"/>
              <a:buNone/>
            </a:pPr>
            <a:r>
              <a:rPr lang="en-IE" sz="2800"/>
              <a:t>Semantic Role Labeling</a:t>
            </a:r>
            <a:endParaRPr sz="2800"/>
          </a:p>
          <a:p>
            <a:pPr marL="457200" marR="0" lvl="1" indent="0" algn="l" rtl="0">
              <a:lnSpc>
                <a:spcPct val="100000"/>
              </a:lnSpc>
              <a:spcBef>
                <a:spcPts val="600"/>
              </a:spcBef>
              <a:spcAft>
                <a:spcPts val="0"/>
              </a:spcAft>
              <a:buClr>
                <a:srgbClr val="3F3F3F"/>
              </a:buClr>
              <a:buSzPts val="2400"/>
              <a:buFont typeface="Arial"/>
              <a:buNone/>
            </a:pPr>
            <a:r>
              <a:rPr lang="en-IE"/>
              <a:t>identify implied semantic role of an entity expressed by a word or phrase </a:t>
            </a:r>
            <a:endParaRPr/>
          </a:p>
          <a:p>
            <a:pPr marL="0" marR="0" lvl="1" indent="0" algn="l" rtl="0">
              <a:lnSpc>
                <a:spcPct val="100000"/>
              </a:lnSpc>
              <a:spcBef>
                <a:spcPts val="600"/>
              </a:spcBef>
              <a:spcAft>
                <a:spcPts val="0"/>
              </a:spcAft>
              <a:buClr>
                <a:srgbClr val="3F3F3F"/>
              </a:buClr>
              <a:buSzPts val="2400"/>
              <a:buFont typeface="Arial"/>
              <a:buNone/>
            </a:pPr>
            <a:r>
              <a:rPr lang="en-IE" sz="2800"/>
              <a:t>Coreference Resolution</a:t>
            </a:r>
            <a:endParaRPr sz="2800"/>
          </a:p>
          <a:p>
            <a:pPr marL="457200" marR="0" lvl="1" indent="0" algn="l" rtl="0">
              <a:lnSpc>
                <a:spcPct val="100000"/>
              </a:lnSpc>
              <a:spcBef>
                <a:spcPts val="600"/>
              </a:spcBef>
              <a:spcAft>
                <a:spcPts val="600"/>
              </a:spcAft>
              <a:buClr>
                <a:srgbClr val="3F3F3F"/>
              </a:buClr>
              <a:buSzPts val="2400"/>
              <a:buFont typeface="Arial"/>
              <a:buNone/>
            </a:pPr>
            <a:r>
              <a:rPr lang="en-IE"/>
              <a:t>identify which words or phrases express the same entity </a:t>
            </a:r>
            <a:endParaRPr/>
          </a:p>
        </p:txBody>
      </p:sp>
    </p:spTree>
    <p:extLst>
      <p:ext uri="{BB962C8B-B14F-4D97-AF65-F5344CB8AC3E}">
        <p14:creationId xmlns:p14="http://schemas.microsoft.com/office/powerpoint/2010/main" val="42830344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2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Corpus</a:t>
            </a:r>
            <a:endParaRPr sz="4400" b="0" i="0" u="none" strike="noStrike" cap="none">
              <a:solidFill>
                <a:srgbClr val="75114A"/>
              </a:solidFill>
              <a:latin typeface="Calibri"/>
              <a:ea typeface="Calibri"/>
              <a:cs typeface="Calibri"/>
              <a:sym typeface="Calibri"/>
            </a:endParaRPr>
          </a:p>
        </p:txBody>
      </p:sp>
      <p:sp>
        <p:nvSpPr>
          <p:cNvPr id="296" name="Google Shape;296;p23"/>
          <p:cNvSpPr txBox="1">
            <a:spLocks noGrp="1"/>
          </p:cNvSpPr>
          <p:nvPr>
            <p:ph type="body" idx="1"/>
          </p:nvPr>
        </p:nvSpPr>
        <p:spPr>
          <a:xfrm>
            <a:off x="838200" y="1505200"/>
            <a:ext cx="10515600" cy="436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rgbClr val="3F3F3F"/>
              </a:buClr>
              <a:buSzPts val="2800"/>
              <a:buFont typeface="Arial"/>
              <a:buNone/>
            </a:pPr>
            <a:r>
              <a:rPr lang="en-IE"/>
              <a:t>A corpus is an (annotated) </a:t>
            </a:r>
            <a:r>
              <a:rPr lang="en-IE" b="1"/>
              <a:t>language dataset</a:t>
            </a:r>
            <a:endParaRPr b="1" i="0" u="none" strike="noStrike" cap="none">
              <a:solidFill>
                <a:srgbClr val="3F3F3F"/>
              </a:solidFill>
            </a:endParaRPr>
          </a:p>
          <a:p>
            <a:pPr marL="457200" marR="0" lvl="0" indent="0" algn="l" rtl="0">
              <a:lnSpc>
                <a:spcPct val="100000"/>
              </a:lnSpc>
              <a:spcBef>
                <a:spcPts val="1000"/>
              </a:spcBef>
              <a:spcAft>
                <a:spcPts val="0"/>
              </a:spcAft>
              <a:buClr>
                <a:srgbClr val="3F3F3F"/>
              </a:buClr>
              <a:buSzPts val="2800"/>
              <a:buFont typeface="Arial"/>
              <a:buNone/>
            </a:pPr>
            <a:r>
              <a:rPr lang="en-IE" sz="2400"/>
              <a:t>General corpus vs. domain-specific corpus</a:t>
            </a:r>
            <a:endParaRPr sz="2400"/>
          </a:p>
          <a:p>
            <a:pPr marL="457200" marR="0" lvl="0" indent="0" algn="l" rtl="0">
              <a:lnSpc>
                <a:spcPct val="100000"/>
              </a:lnSpc>
              <a:spcBef>
                <a:spcPts val="1000"/>
              </a:spcBef>
              <a:spcAft>
                <a:spcPts val="0"/>
              </a:spcAft>
              <a:buClr>
                <a:srgbClr val="3F3F3F"/>
              </a:buClr>
              <a:buSzPts val="2800"/>
              <a:buFont typeface="Arial"/>
              <a:buNone/>
            </a:pPr>
            <a:r>
              <a:rPr lang="en-IE" sz="2400"/>
              <a:t>Annotated corpus vs. ‘raw data’</a:t>
            </a:r>
            <a:endParaRPr sz="2400"/>
          </a:p>
          <a:p>
            <a:pPr marL="457200" marR="0" lvl="0" indent="0" algn="l" rtl="0">
              <a:lnSpc>
                <a:spcPct val="100000"/>
              </a:lnSpc>
              <a:spcBef>
                <a:spcPts val="1000"/>
              </a:spcBef>
              <a:spcAft>
                <a:spcPts val="0"/>
              </a:spcAft>
              <a:buClr>
                <a:srgbClr val="3F3F3F"/>
              </a:buClr>
              <a:buSzPts val="2800"/>
              <a:buFont typeface="Arial"/>
              <a:buNone/>
            </a:pPr>
            <a:r>
              <a:rPr lang="en-IE" sz="2400"/>
              <a:t>Monolingual, bilingual, multilingual corpus</a:t>
            </a:r>
            <a:endParaRPr sz="2400"/>
          </a:p>
          <a:p>
            <a:pPr marL="457200" marR="0" lvl="0" indent="0" algn="l" rtl="0">
              <a:lnSpc>
                <a:spcPct val="100000"/>
              </a:lnSpc>
              <a:spcBef>
                <a:spcPts val="1000"/>
              </a:spcBef>
              <a:spcAft>
                <a:spcPts val="0"/>
              </a:spcAft>
              <a:buClr>
                <a:srgbClr val="3F3F3F"/>
              </a:buClr>
              <a:buSzPts val="2800"/>
              <a:buFont typeface="Arial"/>
              <a:buNone/>
            </a:pPr>
            <a:r>
              <a:rPr lang="en-IE" sz="2400"/>
              <a:t>Parallel, comparable corpus</a:t>
            </a:r>
            <a:endParaRPr sz="2400"/>
          </a:p>
          <a:p>
            <a:pPr marL="457200" marR="0" lvl="0" indent="0" algn="l" rtl="0">
              <a:lnSpc>
                <a:spcPct val="150000"/>
              </a:lnSpc>
              <a:spcBef>
                <a:spcPts val="1000"/>
              </a:spcBef>
              <a:spcAft>
                <a:spcPts val="0"/>
              </a:spcAft>
              <a:buClr>
                <a:srgbClr val="3F3F3F"/>
              </a:buClr>
              <a:buSzPts val="2800"/>
              <a:buFont typeface="Arial"/>
              <a:buNone/>
            </a:pPr>
            <a:r>
              <a:rPr lang="en-IE" sz="2400"/>
              <a:t>Multimodal corpus</a:t>
            </a:r>
            <a:endParaRPr sz="2400"/>
          </a:p>
          <a:p>
            <a:pPr marL="0" marR="0" lvl="0" indent="0" algn="l" rtl="0">
              <a:lnSpc>
                <a:spcPct val="100000"/>
              </a:lnSpc>
              <a:spcBef>
                <a:spcPts val="1000"/>
              </a:spcBef>
              <a:spcAft>
                <a:spcPts val="1000"/>
              </a:spcAft>
              <a:buClr>
                <a:srgbClr val="3F3F3F"/>
              </a:buClr>
              <a:buSzPts val="2800"/>
              <a:buFont typeface="Arial"/>
              <a:buNone/>
            </a:pPr>
            <a:r>
              <a:rPr lang="en-IE" sz="2400" b="0" i="1" u="none" strike="noStrike" cap="none">
                <a:solidFill>
                  <a:srgbClr val="3F3F3F"/>
                </a:solidFill>
                <a:latin typeface="Calibri"/>
                <a:ea typeface="Calibri"/>
                <a:cs typeface="Calibri"/>
                <a:sym typeface="Calibri"/>
              </a:rPr>
              <a:t>Please note: </a:t>
            </a:r>
            <a:r>
              <a:rPr lang="en-IE" sz="2400" b="1" i="1" u="none" strike="noStrike" cap="none">
                <a:solidFill>
                  <a:srgbClr val="3F3F3F"/>
                </a:solidFill>
              </a:rPr>
              <a:t>corpus</a:t>
            </a:r>
            <a:r>
              <a:rPr lang="en-IE" sz="2400" b="1" i="1"/>
              <a:t> </a:t>
            </a:r>
            <a:r>
              <a:rPr lang="en-IE" sz="2400" i="1"/>
              <a:t>(</a:t>
            </a:r>
            <a:r>
              <a:rPr lang="en-IE" sz="2400" b="0" i="1" u="none" strike="noStrike" cap="none">
                <a:solidFill>
                  <a:srgbClr val="3F3F3F"/>
                </a:solidFill>
                <a:latin typeface="Calibri"/>
                <a:ea typeface="Calibri"/>
                <a:cs typeface="Calibri"/>
                <a:sym typeface="Calibri"/>
              </a:rPr>
              <a:t>singular</a:t>
            </a:r>
            <a:r>
              <a:rPr lang="en-IE" sz="2400" i="1"/>
              <a:t>),</a:t>
            </a:r>
            <a:r>
              <a:rPr lang="en-IE" sz="2400" b="0" i="1" u="none" strike="noStrike" cap="none">
                <a:solidFill>
                  <a:srgbClr val="3F3F3F"/>
                </a:solidFill>
                <a:latin typeface="Calibri"/>
                <a:ea typeface="Calibri"/>
                <a:cs typeface="Calibri"/>
                <a:sym typeface="Calibri"/>
              </a:rPr>
              <a:t> </a:t>
            </a:r>
            <a:r>
              <a:rPr lang="en-IE" sz="2400" b="1" i="1" u="none" strike="noStrike" cap="none">
                <a:solidFill>
                  <a:srgbClr val="3F3F3F"/>
                </a:solidFill>
              </a:rPr>
              <a:t>corpora </a:t>
            </a:r>
            <a:r>
              <a:rPr lang="en-IE" sz="2400" i="1"/>
              <a:t>(</a:t>
            </a:r>
            <a:r>
              <a:rPr lang="en-IE" sz="2400" b="0" i="1" u="none" strike="noStrike" cap="none">
                <a:solidFill>
                  <a:srgbClr val="3F3F3F"/>
                </a:solidFill>
                <a:latin typeface="Calibri"/>
                <a:ea typeface="Calibri"/>
                <a:cs typeface="Calibri"/>
                <a:sym typeface="Calibri"/>
              </a:rPr>
              <a:t>plural)</a:t>
            </a:r>
            <a:endParaRPr sz="2400" b="0"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18715026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4"/>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Semantic Lexicon</a:t>
            </a:r>
            <a:endParaRPr/>
          </a:p>
        </p:txBody>
      </p:sp>
      <p:sp>
        <p:nvSpPr>
          <p:cNvPr id="302" name="Google Shape;302;p24"/>
          <p:cNvSpPr txBox="1">
            <a:spLocks noGrp="1"/>
          </p:cNvSpPr>
          <p:nvPr>
            <p:ph type="body" idx="1"/>
          </p:nvPr>
        </p:nvSpPr>
        <p:spPr>
          <a:xfrm>
            <a:off x="4835050" y="1825625"/>
            <a:ext cx="6518700" cy="3813300"/>
          </a:xfrm>
          <a:prstGeom prst="rect">
            <a:avLst/>
          </a:prstGeom>
          <a:noFill/>
          <a:ln>
            <a:noFill/>
          </a:ln>
        </p:spPr>
        <p:txBody>
          <a:bodyPr spcFirstLastPara="1" wrap="square" lIns="91425" tIns="91425" rIns="91425" bIns="91425" anchor="t" anchorCtr="0">
            <a:noAutofit/>
          </a:bodyPr>
          <a:lstStyle/>
          <a:p>
            <a:pPr marL="0" marR="0" lvl="1" indent="0" algn="l" rtl="0">
              <a:lnSpc>
                <a:spcPct val="90000"/>
              </a:lnSpc>
              <a:spcBef>
                <a:spcPts val="600"/>
              </a:spcBef>
              <a:spcAft>
                <a:spcPts val="0"/>
              </a:spcAft>
              <a:buClr>
                <a:srgbClr val="3F3F3F"/>
              </a:buClr>
              <a:buSzPts val="2400"/>
              <a:buFont typeface="Arial"/>
              <a:buNone/>
            </a:pPr>
            <a:r>
              <a:rPr lang="en-IE"/>
              <a:t>O</a:t>
            </a:r>
            <a:r>
              <a:rPr lang="en-IE" b="0" i="0" u="none" strike="noStrike" cap="none">
                <a:solidFill>
                  <a:srgbClr val="3F3F3F"/>
                </a:solidFill>
                <a:latin typeface="Calibri"/>
                <a:ea typeface="Calibri"/>
                <a:cs typeface="Calibri"/>
                <a:sym typeface="Calibri"/>
              </a:rPr>
              <a:t>rganized by ‘synsets’ –  </a:t>
            </a:r>
            <a:r>
              <a:rPr lang="en-IE"/>
              <a:t>represents word meaning </a:t>
            </a:r>
            <a:r>
              <a:rPr lang="en-IE" b="0" i="0" u="none" strike="noStrike" cap="none">
                <a:solidFill>
                  <a:srgbClr val="3F3F3F"/>
                </a:solidFill>
                <a:latin typeface="Calibri"/>
                <a:ea typeface="Calibri"/>
                <a:cs typeface="Calibri"/>
                <a:sym typeface="Calibri"/>
              </a:rPr>
              <a:t>by use of sets of </a:t>
            </a:r>
            <a:r>
              <a:rPr lang="en-IE" b="1" i="0" u="none" strike="noStrike" cap="none">
                <a:solidFill>
                  <a:srgbClr val="3F3F3F"/>
                </a:solidFill>
                <a:latin typeface="Calibri"/>
                <a:ea typeface="Calibri"/>
                <a:cs typeface="Calibri"/>
                <a:sym typeface="Calibri"/>
              </a:rPr>
              <a:t>Synonyms</a:t>
            </a:r>
            <a:endParaRPr/>
          </a:p>
          <a:p>
            <a:pPr marL="0" marR="0" lvl="1" indent="0" algn="l" rtl="0">
              <a:lnSpc>
                <a:spcPct val="90000"/>
              </a:lnSpc>
              <a:spcBef>
                <a:spcPts val="600"/>
              </a:spcBef>
              <a:spcAft>
                <a:spcPts val="0"/>
              </a:spcAft>
              <a:buClr>
                <a:srgbClr val="3F3F3F"/>
              </a:buClr>
              <a:buSzPts val="2400"/>
              <a:buFont typeface="Arial"/>
              <a:buNone/>
            </a:pPr>
            <a:r>
              <a:rPr lang="en-IE" b="0" i="0" u="sng" strike="noStrike" cap="none">
                <a:solidFill>
                  <a:schemeClr val="hlink"/>
                </a:solidFill>
                <a:latin typeface="Calibri"/>
                <a:ea typeface="Calibri"/>
                <a:cs typeface="Calibri"/>
                <a:sym typeface="Calibri"/>
                <a:hlinkClick r:id="rId3"/>
              </a:rPr>
              <a:t>https://wordnet.princeton.edu/</a:t>
            </a:r>
            <a:r>
              <a:rPr lang="en-IE" b="0" i="0" u="none" strike="noStrike" cap="none">
                <a:solidFill>
                  <a:srgbClr val="3F3F3F"/>
                </a:solidFill>
                <a:latin typeface="Calibri"/>
                <a:ea typeface="Calibri"/>
                <a:cs typeface="Calibri"/>
                <a:sym typeface="Calibri"/>
              </a:rPr>
              <a:t> </a:t>
            </a:r>
            <a:endParaRPr/>
          </a:p>
          <a:p>
            <a:pPr marL="533400" marR="0" lvl="1" indent="0" algn="l" rtl="0">
              <a:lnSpc>
                <a:spcPct val="90000"/>
              </a:lnSpc>
              <a:spcBef>
                <a:spcPts val="600"/>
              </a:spcBef>
              <a:spcAft>
                <a:spcPts val="0"/>
              </a:spcAft>
              <a:buClr>
                <a:srgbClr val="3F3F3F"/>
              </a:buClr>
              <a:buSzPts val="2400"/>
              <a:buFont typeface="Arial"/>
              <a:buNone/>
            </a:pPr>
            <a:endParaRPr b="0" i="0" u="none" strike="noStrike" cap="none">
              <a:solidFill>
                <a:srgbClr val="3F3F3F"/>
              </a:solidFill>
              <a:latin typeface="Calibri"/>
              <a:ea typeface="Calibri"/>
              <a:cs typeface="Calibri"/>
              <a:sym typeface="Calibri"/>
            </a:endParaRPr>
          </a:p>
          <a:p>
            <a:pPr marL="0" marR="0" lvl="1" indent="0" algn="l" rtl="0">
              <a:lnSpc>
                <a:spcPct val="90000"/>
              </a:lnSpc>
              <a:spcBef>
                <a:spcPts val="600"/>
              </a:spcBef>
              <a:spcAft>
                <a:spcPts val="0"/>
              </a:spcAft>
              <a:buClr>
                <a:srgbClr val="3F3F3F"/>
              </a:buClr>
              <a:buSzPts val="2400"/>
              <a:buFont typeface="Arial"/>
              <a:buNone/>
            </a:pPr>
            <a:endParaRPr b="1"/>
          </a:p>
          <a:p>
            <a:pPr marL="0" marR="0" lvl="1" indent="0" algn="l" rtl="0">
              <a:lnSpc>
                <a:spcPct val="90000"/>
              </a:lnSpc>
              <a:spcBef>
                <a:spcPts val="600"/>
              </a:spcBef>
              <a:spcAft>
                <a:spcPts val="0"/>
              </a:spcAft>
              <a:buClr>
                <a:srgbClr val="3F3F3F"/>
              </a:buClr>
              <a:buSzPts val="2400"/>
              <a:buFont typeface="Arial"/>
              <a:buNone/>
            </a:pPr>
            <a:r>
              <a:rPr lang="en-IE"/>
              <a:t>O</a:t>
            </a:r>
            <a:r>
              <a:rPr lang="en-IE" b="0" i="0" u="none" strike="noStrike" cap="none">
                <a:solidFill>
                  <a:srgbClr val="3F3F3F"/>
                </a:solidFill>
                <a:latin typeface="Calibri"/>
                <a:ea typeface="Calibri"/>
                <a:cs typeface="Calibri"/>
                <a:sym typeface="Calibri"/>
              </a:rPr>
              <a:t>rganized by ‘frames’ – </a:t>
            </a:r>
            <a:r>
              <a:rPr lang="en-IE"/>
              <a:t>represents word meaning by use of</a:t>
            </a:r>
            <a:r>
              <a:rPr lang="en-IE" b="0" i="0" u="none" strike="noStrike" cap="none">
                <a:solidFill>
                  <a:srgbClr val="3F3F3F"/>
                </a:solidFill>
                <a:latin typeface="Calibri"/>
                <a:ea typeface="Calibri"/>
                <a:cs typeface="Calibri"/>
                <a:sym typeface="Calibri"/>
              </a:rPr>
              <a:t> </a:t>
            </a:r>
            <a:r>
              <a:rPr lang="en-IE" b="1" i="0" u="none" strike="noStrike" cap="none">
                <a:solidFill>
                  <a:srgbClr val="3F3F3F"/>
                </a:solidFill>
                <a:latin typeface="Calibri"/>
                <a:ea typeface="Calibri"/>
                <a:cs typeface="Calibri"/>
                <a:sym typeface="Calibri"/>
              </a:rPr>
              <a:t>Semantic Roles</a:t>
            </a:r>
            <a:endParaRPr/>
          </a:p>
          <a:p>
            <a:pPr marL="0" marR="0" lvl="1" indent="0" algn="l" rtl="0">
              <a:lnSpc>
                <a:spcPct val="90000"/>
              </a:lnSpc>
              <a:spcBef>
                <a:spcPts val="600"/>
              </a:spcBef>
              <a:spcAft>
                <a:spcPts val="0"/>
              </a:spcAft>
              <a:buClr>
                <a:srgbClr val="3F3F3F"/>
              </a:buClr>
              <a:buSzPts val="2400"/>
              <a:buFont typeface="Arial"/>
              <a:buNone/>
            </a:pPr>
            <a:r>
              <a:rPr lang="en-IE" b="0" i="0" u="sng" strike="noStrike" cap="none">
                <a:solidFill>
                  <a:schemeClr val="hlink"/>
                </a:solidFill>
                <a:latin typeface="Calibri"/>
                <a:ea typeface="Calibri"/>
                <a:cs typeface="Calibri"/>
                <a:sym typeface="Calibri"/>
                <a:hlinkClick r:id="rId4"/>
              </a:rPr>
              <a:t>https://framenet.icsi.berkeley.edu/fndrupal/about</a:t>
            </a:r>
            <a:r>
              <a:rPr lang="en-IE" b="0" i="0" u="none" strike="noStrike" cap="none">
                <a:solidFill>
                  <a:srgbClr val="3F3F3F"/>
                </a:solidFill>
                <a:latin typeface="Calibri"/>
                <a:ea typeface="Calibri"/>
                <a:cs typeface="Calibri"/>
                <a:sym typeface="Calibri"/>
              </a:rPr>
              <a:t> </a:t>
            </a:r>
            <a:endParaRPr b="0" i="0" u="none" strike="noStrike" cap="none">
              <a:solidFill>
                <a:srgbClr val="3F3F3F"/>
              </a:solidFill>
              <a:latin typeface="Calibri"/>
              <a:ea typeface="Calibri"/>
              <a:cs typeface="Calibri"/>
              <a:sym typeface="Calibri"/>
            </a:endParaRPr>
          </a:p>
        </p:txBody>
      </p:sp>
      <p:pic>
        <p:nvPicPr>
          <p:cNvPr id="303" name="Google Shape;303;p24"/>
          <p:cNvPicPr preferRelativeResize="0"/>
          <p:nvPr/>
        </p:nvPicPr>
        <p:blipFill>
          <a:blip r:embed="rId5">
            <a:alphaModFix/>
          </a:blip>
          <a:stretch>
            <a:fillRect/>
          </a:stretch>
        </p:blipFill>
        <p:spPr>
          <a:xfrm>
            <a:off x="1734625" y="3678575"/>
            <a:ext cx="1863550" cy="1867949"/>
          </a:xfrm>
          <a:prstGeom prst="rect">
            <a:avLst/>
          </a:prstGeom>
          <a:noFill/>
          <a:ln>
            <a:noFill/>
          </a:ln>
        </p:spPr>
      </p:pic>
      <p:pic>
        <p:nvPicPr>
          <p:cNvPr id="304" name="Google Shape;304;p24"/>
          <p:cNvPicPr preferRelativeResize="0"/>
          <p:nvPr/>
        </p:nvPicPr>
        <p:blipFill rotWithShape="1">
          <a:blip r:embed="rId6">
            <a:alphaModFix/>
          </a:blip>
          <a:srcRect/>
          <a:stretch/>
        </p:blipFill>
        <p:spPr>
          <a:xfrm>
            <a:off x="1066798" y="2070428"/>
            <a:ext cx="3199200" cy="1051925"/>
          </a:xfrm>
          <a:prstGeom prst="rect">
            <a:avLst/>
          </a:prstGeom>
          <a:noFill/>
          <a:ln>
            <a:noFill/>
          </a:ln>
        </p:spPr>
      </p:pic>
    </p:spTree>
    <p:extLst>
      <p:ext uri="{BB962C8B-B14F-4D97-AF65-F5344CB8AC3E}">
        <p14:creationId xmlns:p14="http://schemas.microsoft.com/office/powerpoint/2010/main" val="316614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Vector Space Model &amp; Word Embeddings</a:t>
            </a:r>
            <a:endParaRPr/>
          </a:p>
        </p:txBody>
      </p:sp>
      <p:sp>
        <p:nvSpPr>
          <p:cNvPr id="310" name="Google Shape;310;p25"/>
          <p:cNvSpPr txBox="1">
            <a:spLocks noGrp="1"/>
          </p:cNvSpPr>
          <p:nvPr>
            <p:ph type="body" idx="1"/>
          </p:nvPr>
        </p:nvSpPr>
        <p:spPr>
          <a:xfrm>
            <a:off x="838200" y="1818525"/>
            <a:ext cx="10515600" cy="382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F3F"/>
              </a:buClr>
              <a:buSzPts val="2800"/>
              <a:buFont typeface="Arial"/>
              <a:buNone/>
            </a:pPr>
            <a:r>
              <a:rPr lang="en-IE" sz="2400">
                <a:solidFill>
                  <a:srgbClr val="000000"/>
                </a:solidFill>
              </a:rPr>
              <a:t>Understand the distributional (vector space) model for NLP </a:t>
            </a:r>
            <a:endParaRPr sz="2400">
              <a:solidFill>
                <a:srgbClr val="000000"/>
              </a:solidFill>
            </a:endParaRPr>
          </a:p>
          <a:p>
            <a:pPr marL="0" marR="0" lvl="0" indent="0" algn="l" rtl="0">
              <a:lnSpc>
                <a:spcPct val="100000"/>
              </a:lnSpc>
              <a:spcBef>
                <a:spcPts val="1000"/>
              </a:spcBef>
              <a:spcAft>
                <a:spcPts val="0"/>
              </a:spcAft>
              <a:buClr>
                <a:srgbClr val="3F3F3F"/>
              </a:buClr>
              <a:buSzPts val="2800"/>
              <a:buFont typeface="Arial"/>
              <a:buNone/>
            </a:pPr>
            <a:r>
              <a:rPr lang="en-IE" sz="2400" b="1">
                <a:solidFill>
                  <a:srgbClr val="000000"/>
                </a:solidFill>
              </a:rPr>
              <a:t>Learn how to construct and use word vectors in semantic similarity</a:t>
            </a:r>
            <a:endParaRPr sz="2400" b="1">
              <a:solidFill>
                <a:srgbClr val="000000"/>
              </a:solidFill>
            </a:endParaRPr>
          </a:p>
          <a:p>
            <a:pPr marL="0" marR="0" lvl="0" indent="0" algn="l" rtl="0">
              <a:lnSpc>
                <a:spcPct val="100000"/>
              </a:lnSpc>
              <a:spcBef>
                <a:spcPts val="1000"/>
              </a:spcBef>
              <a:spcAft>
                <a:spcPts val="0"/>
              </a:spcAft>
              <a:buClr>
                <a:srgbClr val="3F3F3F"/>
              </a:buClr>
              <a:buSzPts val="2800"/>
              <a:buFont typeface="Arial"/>
              <a:buNone/>
            </a:pPr>
            <a:r>
              <a:rPr lang="en-IE" sz="2400" b="1">
                <a:solidFill>
                  <a:srgbClr val="000000"/>
                </a:solidFill>
              </a:rPr>
              <a:t>Insight into use of linguistic context in constructing word vectors</a:t>
            </a:r>
            <a:endParaRPr sz="2400" b="1">
              <a:solidFill>
                <a:srgbClr val="000000"/>
              </a:solidFill>
            </a:endParaRPr>
          </a:p>
          <a:p>
            <a:pPr marL="0" marR="0" lvl="0" indent="0" algn="l" rtl="0">
              <a:lnSpc>
                <a:spcPct val="100000"/>
              </a:lnSpc>
              <a:spcBef>
                <a:spcPts val="1000"/>
              </a:spcBef>
              <a:spcAft>
                <a:spcPts val="0"/>
              </a:spcAft>
              <a:buClr>
                <a:srgbClr val="3F3F3F"/>
              </a:buClr>
              <a:buSzPts val="2800"/>
              <a:buFont typeface="Arial"/>
              <a:buNone/>
            </a:pPr>
            <a:r>
              <a:rPr lang="en-IE" sz="2400">
                <a:solidFill>
                  <a:srgbClr val="000000"/>
                </a:solidFill>
              </a:rPr>
              <a:t>Introduction to word embeddings and pre-trained models in NLP</a:t>
            </a:r>
            <a:endParaRPr sz="2400">
              <a:solidFill>
                <a:srgbClr val="000000"/>
              </a:solidFill>
            </a:endParaRPr>
          </a:p>
          <a:p>
            <a:pPr marL="0" marR="0" lvl="0" indent="0" algn="l" rtl="0">
              <a:lnSpc>
                <a:spcPct val="100000"/>
              </a:lnSpc>
              <a:spcBef>
                <a:spcPts val="1000"/>
              </a:spcBef>
              <a:spcAft>
                <a:spcPts val="0"/>
              </a:spcAft>
              <a:buClr>
                <a:srgbClr val="3F3F3F"/>
              </a:buClr>
              <a:buSzPts val="2800"/>
              <a:buFont typeface="Arial"/>
              <a:buNone/>
            </a:pPr>
            <a:endParaRPr sz="2400">
              <a:solidFill>
                <a:srgbClr val="000000"/>
              </a:solidFill>
            </a:endParaRPr>
          </a:p>
          <a:p>
            <a:pPr marL="0" marR="0" lvl="0" indent="0" algn="l" rtl="0">
              <a:lnSpc>
                <a:spcPct val="100000"/>
              </a:lnSpc>
              <a:spcBef>
                <a:spcPts val="1000"/>
              </a:spcBef>
              <a:spcAft>
                <a:spcPts val="1000"/>
              </a:spcAft>
              <a:buClr>
                <a:srgbClr val="3F3F3F"/>
              </a:buClr>
              <a:buSzPts val="2800"/>
              <a:buFont typeface="Arial"/>
              <a:buNone/>
            </a:pPr>
            <a:endParaRPr sz="2400">
              <a:solidFill>
                <a:srgbClr val="000000"/>
              </a:solidFill>
            </a:endParaRPr>
          </a:p>
        </p:txBody>
      </p:sp>
      <p:sp>
        <p:nvSpPr>
          <p:cNvPr id="311" name="Google Shape;311;p25"/>
          <p:cNvSpPr txBox="1">
            <a:spLocks noGrp="1"/>
          </p:cNvSpPr>
          <p:nvPr>
            <p:ph type="ftr" idx="11"/>
          </p:nvPr>
        </p:nvSpPr>
        <p:spPr>
          <a:xfrm>
            <a:off x="7239000" y="6113463"/>
            <a:ext cx="4114800" cy="365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IE"/>
              <a:t>643</a:t>
            </a:fld>
            <a:endParaRPr/>
          </a:p>
        </p:txBody>
      </p:sp>
    </p:spTree>
    <p:extLst>
      <p:ext uri="{BB962C8B-B14F-4D97-AF65-F5344CB8AC3E}">
        <p14:creationId xmlns:p14="http://schemas.microsoft.com/office/powerpoint/2010/main" val="3356667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26"/>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u="none" strike="noStrike" cap="none">
                <a:solidFill>
                  <a:srgbClr val="75114A"/>
                </a:solidFill>
                <a:latin typeface="Calibri"/>
                <a:ea typeface="Calibri"/>
                <a:cs typeface="Calibri"/>
                <a:sym typeface="Calibri"/>
              </a:rPr>
              <a:t>Co-occurrence </a:t>
            </a:r>
            <a:r>
              <a:rPr lang="en-IE"/>
              <a:t>Matrix </a:t>
            </a:r>
            <a:endParaRPr/>
          </a:p>
        </p:txBody>
      </p:sp>
      <p:sp>
        <p:nvSpPr>
          <p:cNvPr id="317" name="Google Shape;317;p26"/>
          <p:cNvSpPr txBox="1">
            <a:spLocks noGrp="1"/>
          </p:cNvSpPr>
          <p:nvPr>
            <p:ph type="body" idx="1"/>
          </p:nvPr>
        </p:nvSpPr>
        <p:spPr>
          <a:xfrm>
            <a:off x="838200" y="1601000"/>
            <a:ext cx="10515600" cy="406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F3F"/>
              </a:buClr>
              <a:buSzPts val="2800"/>
              <a:buFont typeface="Arial"/>
              <a:buNone/>
            </a:pPr>
            <a:r>
              <a:rPr lang="en-IE" sz="2000" b="1"/>
              <a:t>Corpus</a:t>
            </a:r>
            <a:endParaRPr sz="2000" b="1" i="1"/>
          </a:p>
          <a:p>
            <a:pPr marL="457200" marR="0" lvl="0" indent="0" algn="l" rtl="0">
              <a:lnSpc>
                <a:spcPct val="100000"/>
              </a:lnSpc>
              <a:spcBef>
                <a:spcPts val="1000"/>
              </a:spcBef>
              <a:spcAft>
                <a:spcPts val="0"/>
              </a:spcAft>
              <a:buClr>
                <a:srgbClr val="3F3F3F"/>
              </a:buClr>
              <a:buSzPts val="2800"/>
              <a:buFont typeface="Arial"/>
              <a:buNone/>
            </a:pPr>
            <a:r>
              <a:rPr lang="en-IE" sz="2000" b="1" i="1" u="none" strike="noStrike" cap="none">
                <a:solidFill>
                  <a:srgbClr val="3F3F3F"/>
                </a:solidFill>
              </a:rPr>
              <a:t>The cat lies</a:t>
            </a:r>
            <a:r>
              <a:rPr lang="en-IE" sz="2000" i="1" u="none" strike="noStrike" cap="none">
                <a:solidFill>
                  <a:srgbClr val="3F3F3F"/>
                </a:solidFill>
              </a:rPr>
              <a:t> on the mat.</a:t>
            </a:r>
            <a:endParaRPr sz="2000"/>
          </a:p>
          <a:p>
            <a:pPr marL="457200" marR="0" lvl="0" indent="0" algn="l" rtl="0">
              <a:lnSpc>
                <a:spcPct val="100000"/>
              </a:lnSpc>
              <a:spcBef>
                <a:spcPts val="1000"/>
              </a:spcBef>
              <a:spcAft>
                <a:spcPts val="0"/>
              </a:spcAft>
              <a:buClr>
                <a:srgbClr val="3F3F3F"/>
              </a:buClr>
              <a:buSzPts val="2800"/>
              <a:buFont typeface="Arial"/>
              <a:buNone/>
            </a:pPr>
            <a:r>
              <a:rPr lang="en-IE" sz="2000" b="1" i="1" u="none" strike="noStrike" cap="none">
                <a:solidFill>
                  <a:srgbClr val="3F3F3F"/>
                </a:solidFill>
              </a:rPr>
              <a:t>The </a:t>
            </a:r>
            <a:r>
              <a:rPr lang="en-IE" sz="2000" b="1" i="1"/>
              <a:t>dog </a:t>
            </a:r>
            <a:r>
              <a:rPr lang="en-IE" sz="2000" b="1" i="1" u="none" strike="noStrike" cap="none">
                <a:solidFill>
                  <a:srgbClr val="3F3F3F"/>
                </a:solidFill>
              </a:rPr>
              <a:t>lies</a:t>
            </a:r>
            <a:r>
              <a:rPr lang="en-IE" sz="2000" i="1" u="none" strike="noStrike" cap="none">
                <a:solidFill>
                  <a:srgbClr val="3F3F3F"/>
                </a:solidFill>
              </a:rPr>
              <a:t> on the floor.		</a:t>
            </a:r>
            <a:endParaRPr sz="2000" i="0" u="none" strike="noStrike" cap="none">
              <a:solidFill>
                <a:srgbClr val="3F3F3F"/>
              </a:solidFill>
            </a:endParaRPr>
          </a:p>
          <a:p>
            <a:pPr marL="457200" marR="0" lvl="0" indent="0" algn="l" rtl="0">
              <a:lnSpc>
                <a:spcPct val="100000"/>
              </a:lnSpc>
              <a:spcBef>
                <a:spcPts val="1000"/>
              </a:spcBef>
              <a:spcAft>
                <a:spcPts val="0"/>
              </a:spcAft>
              <a:buClr>
                <a:srgbClr val="3F3F3F"/>
              </a:buClr>
              <a:buSzPts val="2800"/>
              <a:buFont typeface="Arial"/>
              <a:buNone/>
            </a:pPr>
            <a:r>
              <a:rPr lang="en-IE" sz="2000" b="1" i="1"/>
              <a:t>The</a:t>
            </a:r>
            <a:r>
              <a:rPr lang="en-IE" sz="2000" b="1" i="1" u="none" strike="noStrike" cap="none">
                <a:solidFill>
                  <a:srgbClr val="3F3F3F"/>
                </a:solidFill>
              </a:rPr>
              <a:t> cat sits</a:t>
            </a:r>
            <a:r>
              <a:rPr lang="en-IE" sz="2000" i="1" u="none" strike="noStrike" cap="none">
                <a:solidFill>
                  <a:srgbClr val="3F3F3F"/>
                </a:solidFill>
              </a:rPr>
              <a:t> near the door.</a:t>
            </a:r>
            <a:endParaRPr sz="2000" i="1" u="none" strike="noStrike" cap="none">
              <a:solidFill>
                <a:srgbClr val="3F3F3F"/>
              </a:solidFill>
            </a:endParaRPr>
          </a:p>
          <a:p>
            <a:pPr marL="457200" marR="0" lvl="0" indent="0" algn="l" rtl="0">
              <a:lnSpc>
                <a:spcPct val="100000"/>
              </a:lnSpc>
              <a:spcBef>
                <a:spcPts val="1000"/>
              </a:spcBef>
              <a:spcAft>
                <a:spcPts val="0"/>
              </a:spcAft>
              <a:buClr>
                <a:srgbClr val="3F3F3F"/>
              </a:buClr>
              <a:buSzPts val="2800"/>
              <a:buFont typeface="Arial"/>
              <a:buNone/>
            </a:pPr>
            <a:r>
              <a:rPr lang="en-IE" sz="2000" b="1" i="1"/>
              <a:t>The dog lies</a:t>
            </a:r>
            <a:r>
              <a:rPr lang="en-IE" sz="2000" i="1"/>
              <a:t> near the door</a:t>
            </a:r>
            <a:endParaRPr sz="2000" i="1"/>
          </a:p>
          <a:p>
            <a:pPr marL="0" lvl="0" indent="0" algn="l" rtl="0">
              <a:lnSpc>
                <a:spcPct val="100000"/>
              </a:lnSpc>
              <a:spcBef>
                <a:spcPts val="1000"/>
              </a:spcBef>
              <a:spcAft>
                <a:spcPts val="0"/>
              </a:spcAft>
              <a:buClr>
                <a:srgbClr val="3F3F3F"/>
              </a:buClr>
              <a:buSzPts val="2800"/>
              <a:buFont typeface="Arial"/>
              <a:buNone/>
            </a:pPr>
            <a:r>
              <a:rPr lang="en-IE" sz="2000" b="1"/>
              <a:t>Targets</a:t>
            </a:r>
            <a:endParaRPr sz="2000" b="1"/>
          </a:p>
          <a:p>
            <a:pPr marL="457200" lvl="0" indent="0" algn="l" rtl="0">
              <a:lnSpc>
                <a:spcPct val="100000"/>
              </a:lnSpc>
              <a:spcBef>
                <a:spcPts val="1000"/>
              </a:spcBef>
              <a:spcAft>
                <a:spcPts val="0"/>
              </a:spcAft>
              <a:buClr>
                <a:srgbClr val="3F3F3F"/>
              </a:buClr>
              <a:buSzPts val="2800"/>
              <a:buFont typeface="Arial"/>
              <a:buNone/>
            </a:pPr>
            <a:r>
              <a:rPr lang="en-IE" sz="2000" i="1"/>
              <a:t>cat, dog</a:t>
            </a:r>
            <a:endParaRPr sz="2000" i="1"/>
          </a:p>
          <a:p>
            <a:pPr marL="0" lvl="0" indent="0" algn="l" rtl="0">
              <a:lnSpc>
                <a:spcPct val="100000"/>
              </a:lnSpc>
              <a:spcBef>
                <a:spcPts val="1000"/>
              </a:spcBef>
              <a:spcAft>
                <a:spcPts val="0"/>
              </a:spcAft>
              <a:buClr>
                <a:srgbClr val="3F3F3F"/>
              </a:buClr>
              <a:buSzPts val="2800"/>
              <a:buFont typeface="Arial"/>
              <a:buNone/>
            </a:pPr>
            <a:r>
              <a:rPr lang="en-IE" sz="2000" b="1"/>
              <a:t>Vocabulary of context words (V)</a:t>
            </a:r>
            <a:endParaRPr sz="2000" b="1"/>
          </a:p>
          <a:p>
            <a:pPr marL="457200" lvl="0" indent="0" algn="l" rtl="0">
              <a:lnSpc>
                <a:spcPct val="100000"/>
              </a:lnSpc>
              <a:spcBef>
                <a:spcPts val="1000"/>
              </a:spcBef>
              <a:spcAft>
                <a:spcPts val="0"/>
              </a:spcAft>
              <a:buClr>
                <a:srgbClr val="3F3F3F"/>
              </a:buClr>
              <a:buSzPts val="2800"/>
              <a:buFont typeface="Arial"/>
              <a:buNone/>
            </a:pPr>
            <a:r>
              <a:rPr lang="en-IE" sz="2000" i="1"/>
              <a:t>the, lies, on, mat, floor, sits, near, door</a:t>
            </a:r>
            <a:endParaRPr sz="2000" i="1"/>
          </a:p>
          <a:p>
            <a:pPr marL="457200" lvl="0" indent="-228600" algn="l" rtl="0">
              <a:spcBef>
                <a:spcPts val="1600"/>
              </a:spcBef>
              <a:spcAft>
                <a:spcPts val="0"/>
              </a:spcAft>
              <a:buClr>
                <a:srgbClr val="3F3F3F"/>
              </a:buClr>
              <a:buSzPts val="2800"/>
              <a:buFont typeface="Arial"/>
              <a:buNone/>
            </a:pPr>
            <a:endParaRPr/>
          </a:p>
          <a:p>
            <a:pPr marL="457200" marR="0" lvl="0" indent="-228600" algn="l" rtl="0">
              <a:lnSpc>
                <a:spcPct val="90000"/>
              </a:lnSpc>
              <a:spcBef>
                <a:spcPts val="1600"/>
              </a:spcBef>
              <a:spcAft>
                <a:spcPts val="0"/>
              </a:spcAft>
              <a:buClr>
                <a:srgbClr val="3F3F3F"/>
              </a:buClr>
              <a:buSzPts val="2800"/>
              <a:buFont typeface="Arial"/>
              <a:buNone/>
            </a:pPr>
            <a:endParaRPr sz="2000" b="1"/>
          </a:p>
        </p:txBody>
      </p:sp>
      <p:sp>
        <p:nvSpPr>
          <p:cNvPr id="318" name="Google Shape;318;p26"/>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644</a:t>
            </a:fld>
            <a:endParaRPr/>
          </a:p>
        </p:txBody>
      </p:sp>
      <p:graphicFrame>
        <p:nvGraphicFramePr>
          <p:cNvPr id="319" name="Google Shape;319;p26"/>
          <p:cNvGraphicFramePr/>
          <p:nvPr/>
        </p:nvGraphicFramePr>
        <p:xfrm>
          <a:off x="5839524" y="2286810"/>
          <a:ext cx="3000000" cy="3000000"/>
        </p:xfrm>
        <a:graphic>
          <a:graphicData uri="http://schemas.openxmlformats.org/drawingml/2006/table">
            <a:tbl>
              <a:tblPr firstRow="1" bandRow="1">
                <a:noFill/>
              </a:tblPr>
              <a:tblGrid>
                <a:gridCol w="606950">
                  <a:extLst>
                    <a:ext uri="{9D8B030D-6E8A-4147-A177-3AD203B41FA5}">
                      <a16:colId xmlns:a16="http://schemas.microsoft.com/office/drawing/2014/main" val="20000"/>
                    </a:ext>
                  </a:extLst>
                </a:gridCol>
                <a:gridCol w="574025">
                  <a:extLst>
                    <a:ext uri="{9D8B030D-6E8A-4147-A177-3AD203B41FA5}">
                      <a16:colId xmlns:a16="http://schemas.microsoft.com/office/drawing/2014/main" val="20001"/>
                    </a:ext>
                  </a:extLst>
                </a:gridCol>
                <a:gridCol w="574025">
                  <a:extLst>
                    <a:ext uri="{9D8B030D-6E8A-4147-A177-3AD203B41FA5}">
                      <a16:colId xmlns:a16="http://schemas.microsoft.com/office/drawing/2014/main" val="20002"/>
                    </a:ext>
                  </a:extLst>
                </a:gridCol>
                <a:gridCol w="574025">
                  <a:extLst>
                    <a:ext uri="{9D8B030D-6E8A-4147-A177-3AD203B41FA5}">
                      <a16:colId xmlns:a16="http://schemas.microsoft.com/office/drawing/2014/main" val="20003"/>
                    </a:ext>
                  </a:extLst>
                </a:gridCol>
                <a:gridCol w="574025">
                  <a:extLst>
                    <a:ext uri="{9D8B030D-6E8A-4147-A177-3AD203B41FA5}">
                      <a16:colId xmlns:a16="http://schemas.microsoft.com/office/drawing/2014/main" val="20004"/>
                    </a:ext>
                  </a:extLst>
                </a:gridCol>
                <a:gridCol w="574025">
                  <a:extLst>
                    <a:ext uri="{9D8B030D-6E8A-4147-A177-3AD203B41FA5}">
                      <a16:colId xmlns:a16="http://schemas.microsoft.com/office/drawing/2014/main" val="20005"/>
                    </a:ext>
                  </a:extLst>
                </a:gridCol>
                <a:gridCol w="574025">
                  <a:extLst>
                    <a:ext uri="{9D8B030D-6E8A-4147-A177-3AD203B41FA5}">
                      <a16:colId xmlns:a16="http://schemas.microsoft.com/office/drawing/2014/main" val="20006"/>
                    </a:ext>
                  </a:extLst>
                </a:gridCol>
                <a:gridCol w="574025">
                  <a:extLst>
                    <a:ext uri="{9D8B030D-6E8A-4147-A177-3AD203B41FA5}">
                      <a16:colId xmlns:a16="http://schemas.microsoft.com/office/drawing/2014/main" val="20007"/>
                    </a:ext>
                  </a:extLst>
                </a:gridCol>
                <a:gridCol w="574025">
                  <a:extLst>
                    <a:ext uri="{9D8B030D-6E8A-4147-A177-3AD203B41FA5}">
                      <a16:colId xmlns:a16="http://schemas.microsoft.com/office/drawing/2014/main" val="20008"/>
                    </a:ext>
                  </a:extLst>
                </a:gridCol>
              </a:tblGrid>
              <a:tr h="139475">
                <a:tc>
                  <a:txBody>
                    <a:bodyPr/>
                    <a:lstStyle/>
                    <a:p>
                      <a:pPr marL="0" marR="0" lvl="0" indent="0" algn="ctr" rtl="0">
                        <a:lnSpc>
                          <a:spcPct val="100000"/>
                        </a:lnSpc>
                        <a:spcBef>
                          <a:spcPts val="0"/>
                        </a:spcBef>
                        <a:spcAft>
                          <a:spcPts val="0"/>
                        </a:spcAft>
                        <a:buClr>
                          <a:srgbClr val="000000"/>
                        </a:buClr>
                        <a:buSzPts val="1800"/>
                        <a:buFont typeface="Arial"/>
                        <a:buNone/>
                      </a:pPr>
                      <a:r>
                        <a:rPr lang="en-IE">
                          <a:solidFill>
                            <a:schemeClr val="dk1"/>
                          </a:solidFill>
                          <a:latin typeface="Calibri"/>
                          <a:ea typeface="Calibri"/>
                          <a:cs typeface="Calibri"/>
                          <a:sym typeface="Calibri"/>
                        </a:rPr>
                        <a:t>V</a:t>
                      </a:r>
                      <a:endParaRPr b="1" u="none" strike="noStrike" cap="none">
                        <a:solidFill>
                          <a:schemeClr val="dk1"/>
                        </a:solidFill>
                        <a:latin typeface="Calibri"/>
                        <a:ea typeface="Calibri"/>
                        <a:cs typeface="Calibri"/>
                        <a:sym typeface="Calibri"/>
                      </a:endParaRPr>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i="1" u="none" strike="noStrike" cap="none">
                          <a:solidFill>
                            <a:schemeClr val="dk1"/>
                          </a:solidFill>
                          <a:latin typeface="Calibri"/>
                          <a:ea typeface="Calibri"/>
                          <a:cs typeface="Calibri"/>
                          <a:sym typeface="Calibri"/>
                        </a:rPr>
                        <a:t>the</a:t>
                      </a:r>
                      <a:endParaRPr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None/>
                      </a:pPr>
                      <a:r>
                        <a:rPr lang="en-IE" i="1">
                          <a:solidFill>
                            <a:schemeClr val="dk1"/>
                          </a:solidFill>
                          <a:latin typeface="Calibri"/>
                          <a:ea typeface="Calibri"/>
                          <a:cs typeface="Calibri"/>
                          <a:sym typeface="Calibri"/>
                        </a:rPr>
                        <a:t>lies</a:t>
                      </a:r>
                      <a:endParaRPr i="1" u="none" strike="noStrike" cap="none">
                        <a:solidFill>
                          <a:schemeClr val="dk1"/>
                        </a:solidFill>
                        <a:latin typeface="Calibri"/>
                        <a:ea typeface="Calibri"/>
                        <a:cs typeface="Calibri"/>
                        <a:sym typeface="Calibri"/>
                      </a:endParaRPr>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i="1">
                          <a:solidFill>
                            <a:schemeClr val="dk1"/>
                          </a:solidFill>
                          <a:latin typeface="Calibri"/>
                          <a:ea typeface="Calibri"/>
                          <a:cs typeface="Calibri"/>
                          <a:sym typeface="Calibri"/>
                        </a:rPr>
                        <a:t>on</a:t>
                      </a:r>
                      <a:endParaRPr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i="1">
                          <a:solidFill>
                            <a:schemeClr val="dk1"/>
                          </a:solidFill>
                          <a:latin typeface="Calibri"/>
                          <a:ea typeface="Calibri"/>
                          <a:cs typeface="Calibri"/>
                          <a:sym typeface="Calibri"/>
                        </a:rPr>
                        <a:t>mat</a:t>
                      </a:r>
                      <a:endParaRPr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i="1">
                          <a:solidFill>
                            <a:schemeClr val="dk1"/>
                          </a:solidFill>
                          <a:latin typeface="Calibri"/>
                          <a:ea typeface="Calibri"/>
                          <a:cs typeface="Calibri"/>
                          <a:sym typeface="Calibri"/>
                        </a:rPr>
                        <a:t>floor</a:t>
                      </a:r>
                      <a:endParaRPr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i="1">
                          <a:solidFill>
                            <a:schemeClr val="dk1"/>
                          </a:solidFill>
                          <a:latin typeface="Calibri"/>
                          <a:ea typeface="Calibri"/>
                          <a:cs typeface="Calibri"/>
                          <a:sym typeface="Calibri"/>
                        </a:rPr>
                        <a:t>sits</a:t>
                      </a:r>
                      <a:endParaRPr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i="1">
                          <a:solidFill>
                            <a:schemeClr val="dk1"/>
                          </a:solidFill>
                          <a:latin typeface="Calibri"/>
                          <a:ea typeface="Calibri"/>
                          <a:cs typeface="Calibri"/>
                          <a:sym typeface="Calibri"/>
                        </a:rPr>
                        <a:t>near</a:t>
                      </a:r>
                      <a:endParaRPr u="none" strike="noStrike" cap="none"/>
                    </a:p>
                  </a:txBody>
                  <a:tcPr marL="91450" marR="91450" marT="45725" marB="45725" anchor="ctr">
                    <a:solidFill>
                      <a:srgbClr val="D9D9D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E" i="1" u="none" strike="noStrike" cap="none">
                          <a:solidFill>
                            <a:schemeClr val="dk1"/>
                          </a:solidFill>
                          <a:latin typeface="Calibri"/>
                          <a:ea typeface="Calibri"/>
                          <a:cs typeface="Calibri"/>
                          <a:sym typeface="Calibri"/>
                        </a:rPr>
                        <a:t>door</a:t>
                      </a:r>
                      <a:endParaRPr u="none" strike="noStrike" cap="none"/>
                    </a:p>
                  </a:txBody>
                  <a:tcPr marL="91450" marR="91450" marT="45725" marB="45725" anchor="ctr">
                    <a:solidFill>
                      <a:srgbClr val="D9D9D9"/>
                    </a:solidFill>
                  </a:tcPr>
                </a:tc>
                <a:extLst>
                  <a:ext uri="{0D108BD9-81ED-4DB2-BD59-A6C34878D82A}">
                    <a16:rowId xmlns:a16="http://schemas.microsoft.com/office/drawing/2014/main" val="10000"/>
                  </a:ext>
                </a:extLst>
              </a:tr>
              <a:tr h="314550">
                <a:tc>
                  <a:txBody>
                    <a:bodyPr/>
                    <a:lstStyle/>
                    <a:p>
                      <a:pPr marL="0" marR="0" lvl="0" indent="0" algn="ctr" rtl="0">
                        <a:lnSpc>
                          <a:spcPct val="100000"/>
                        </a:lnSpc>
                        <a:spcBef>
                          <a:spcPts val="0"/>
                        </a:spcBef>
                        <a:spcAft>
                          <a:spcPts val="0"/>
                        </a:spcAft>
                        <a:buClr>
                          <a:srgbClr val="000000"/>
                        </a:buClr>
                        <a:buSzPts val="1800"/>
                        <a:buFont typeface="Arial"/>
                        <a:buNone/>
                      </a:pPr>
                      <a:r>
                        <a:rPr lang="en-IE" b="1" i="1" u="none" strike="noStrike" cap="none">
                          <a:solidFill>
                            <a:schemeClr val="dk1"/>
                          </a:solidFill>
                          <a:latin typeface="Calibri"/>
                          <a:ea typeface="Calibri"/>
                          <a:cs typeface="Calibri"/>
                          <a:sym typeface="Calibri"/>
                        </a:rPr>
                        <a:t>cat</a:t>
                      </a:r>
                      <a:endParaRPr b="1" u="none" strike="noStrike" cap="none"/>
                    </a:p>
                  </a:txBody>
                  <a:tcPr marL="91450" marR="91450" marT="45725" marB="45725" anchor="ctr">
                    <a:solidFill>
                      <a:srgbClr val="D9D9D9"/>
                    </a:solidFill>
                  </a:tcPr>
                </a:tc>
                <a:tc>
                  <a:txBody>
                    <a:bodyPr/>
                    <a:lstStyle/>
                    <a:p>
                      <a:pPr marL="0" lvl="0" indent="0" algn="ctr" rtl="0">
                        <a:spcBef>
                          <a:spcPts val="0"/>
                        </a:spcBef>
                        <a:spcAft>
                          <a:spcPts val="0"/>
                        </a:spcAft>
                        <a:buNone/>
                      </a:pPr>
                      <a:r>
                        <a:rPr lang="en-IE"/>
                        <a:t>2</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1</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0</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0</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0</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1</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0</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0</a:t>
                      </a:r>
                      <a:endParaRPr/>
                    </a:p>
                  </a:txBody>
                  <a:tcPr marL="91450" marR="91450" marT="45725" marB="45725" anchor="ctr">
                    <a:solidFill>
                      <a:srgbClr val="D9D9D9"/>
                    </a:solidFill>
                  </a:tcPr>
                </a:tc>
                <a:extLst>
                  <a:ext uri="{0D108BD9-81ED-4DB2-BD59-A6C34878D82A}">
                    <a16:rowId xmlns:a16="http://schemas.microsoft.com/office/drawing/2014/main" val="10001"/>
                  </a:ext>
                </a:extLst>
              </a:tr>
              <a:tr h="314550">
                <a:tc>
                  <a:txBody>
                    <a:bodyPr/>
                    <a:lstStyle/>
                    <a:p>
                      <a:pPr marL="0" marR="0" lvl="0" indent="0" algn="ctr" rtl="0">
                        <a:lnSpc>
                          <a:spcPct val="100000"/>
                        </a:lnSpc>
                        <a:spcBef>
                          <a:spcPts val="0"/>
                        </a:spcBef>
                        <a:spcAft>
                          <a:spcPts val="0"/>
                        </a:spcAft>
                        <a:buClr>
                          <a:srgbClr val="000000"/>
                        </a:buClr>
                        <a:buSzPts val="1800"/>
                        <a:buFont typeface="Arial"/>
                        <a:buNone/>
                      </a:pPr>
                      <a:r>
                        <a:rPr lang="en-IE" b="1" i="1">
                          <a:latin typeface="Calibri"/>
                          <a:ea typeface="Calibri"/>
                          <a:cs typeface="Calibri"/>
                          <a:sym typeface="Calibri"/>
                        </a:rPr>
                        <a:t>dog</a:t>
                      </a:r>
                      <a:endParaRPr b="1" u="none" strike="noStrike" cap="none"/>
                    </a:p>
                  </a:txBody>
                  <a:tcPr marL="91450" marR="91450" marT="45725" marB="45725" anchor="ctr">
                    <a:solidFill>
                      <a:srgbClr val="D9D9D9"/>
                    </a:solidFill>
                  </a:tcPr>
                </a:tc>
                <a:tc>
                  <a:txBody>
                    <a:bodyPr/>
                    <a:lstStyle/>
                    <a:p>
                      <a:pPr marL="0" lvl="0" indent="0" algn="ctr" rtl="0">
                        <a:spcBef>
                          <a:spcPts val="0"/>
                        </a:spcBef>
                        <a:spcAft>
                          <a:spcPts val="0"/>
                        </a:spcAft>
                        <a:buNone/>
                      </a:pPr>
                      <a:r>
                        <a:rPr lang="en-IE"/>
                        <a:t>2</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2</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0</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0</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0</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0</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0</a:t>
                      </a:r>
                      <a:endParaRPr/>
                    </a:p>
                  </a:txBody>
                  <a:tcPr marL="91450" marR="91450" marT="45725" marB="45725" anchor="ctr">
                    <a:solidFill>
                      <a:srgbClr val="D9D9D9"/>
                    </a:solidFill>
                  </a:tcPr>
                </a:tc>
                <a:tc>
                  <a:txBody>
                    <a:bodyPr/>
                    <a:lstStyle/>
                    <a:p>
                      <a:pPr marL="0" lvl="0" indent="0" algn="ctr" rtl="0">
                        <a:spcBef>
                          <a:spcPts val="0"/>
                        </a:spcBef>
                        <a:spcAft>
                          <a:spcPts val="0"/>
                        </a:spcAft>
                        <a:buNone/>
                      </a:pPr>
                      <a:r>
                        <a:rPr lang="en-IE"/>
                        <a:t>0</a:t>
                      </a:r>
                      <a:endParaRPr/>
                    </a:p>
                  </a:txBody>
                  <a:tcPr marL="91450" marR="91450" marT="45725" marB="45725" anchor="ctr">
                    <a:solidFill>
                      <a:srgbClr val="D9D9D9"/>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9330276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27"/>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Cosine Similarity - Example</a:t>
            </a:r>
            <a:endParaRPr/>
          </a:p>
        </p:txBody>
      </p:sp>
      <p:sp>
        <p:nvSpPr>
          <p:cNvPr id="325" name="Google Shape;325;p27"/>
          <p:cNvSpPr txBox="1"/>
          <p:nvPr/>
        </p:nvSpPr>
        <p:spPr>
          <a:xfrm>
            <a:off x="983424" y="1554600"/>
            <a:ext cx="6839100" cy="1486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IE" sz="2000" b="1" i="1" u="none" strike="noStrike" cap="none">
                <a:solidFill>
                  <a:schemeClr val="dk1"/>
                </a:solidFill>
                <a:latin typeface="Calibri"/>
                <a:ea typeface="Calibri"/>
                <a:cs typeface="Calibri"/>
                <a:sym typeface="Calibri"/>
              </a:rPr>
              <a:t>cos (cat, dog) </a:t>
            </a:r>
            <a:r>
              <a:rPr lang="en-IE" sz="2000" b="0" i="1" u="none" strike="noStrike" cap="none">
                <a:solidFill>
                  <a:schemeClr val="dk1"/>
                </a:solidFill>
                <a:latin typeface="Calibri"/>
                <a:ea typeface="Calibri"/>
                <a:cs typeface="Calibri"/>
                <a:sym typeface="Calibri"/>
              </a:rPr>
              <a:t>	= 15+1+1+0+0 / (√ 25+1+1+1+0 * √ 9+1+1+0+1)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E" sz="2000" b="0" i="1" u="none" strike="noStrike" cap="none">
                <a:solidFill>
                  <a:schemeClr val="dk1"/>
                </a:solidFill>
                <a:latin typeface="Calibri"/>
                <a:ea typeface="Calibri"/>
                <a:cs typeface="Calibri"/>
                <a:sym typeface="Calibri"/>
              </a:rPr>
              <a:t>				= 17 / (√ 28 * √ 12 ) </a:t>
            </a:r>
            <a:endParaRPr sz="2000" b="0" i="1" u="none" strike="noStrike" cap="none">
              <a:solidFill>
                <a:schemeClr val="dk1"/>
              </a:solidFill>
              <a:latin typeface="Calibri"/>
              <a:ea typeface="Calibri"/>
              <a:cs typeface="Calibri"/>
              <a:sym typeface="Calibri"/>
            </a:endParaRPr>
          </a:p>
          <a:p>
            <a:pPr marL="1371600" marR="0" lvl="0" indent="457200" algn="l" rtl="0">
              <a:lnSpc>
                <a:spcPct val="100000"/>
              </a:lnSpc>
              <a:spcBef>
                <a:spcPts val="0"/>
              </a:spcBef>
              <a:spcAft>
                <a:spcPts val="0"/>
              </a:spcAft>
              <a:buClr>
                <a:srgbClr val="000000"/>
              </a:buClr>
              <a:buSzPts val="2000"/>
              <a:buFont typeface="Arial"/>
              <a:buNone/>
            </a:pPr>
            <a:r>
              <a:rPr lang="en-IE" sz="2000" b="0" i="1" u="none" strike="noStrike" cap="none">
                <a:solidFill>
                  <a:schemeClr val="dk1"/>
                </a:solidFill>
                <a:latin typeface="Calibri"/>
                <a:ea typeface="Calibri"/>
                <a:cs typeface="Calibri"/>
                <a:sym typeface="Calibri"/>
              </a:rPr>
              <a:t>= 17 / (5.29 * 3.46)	</a:t>
            </a:r>
            <a:endParaRPr sz="2000" b="0" i="1" u="none" strike="noStrike" cap="none">
              <a:solidFill>
                <a:schemeClr val="dk1"/>
              </a:solidFill>
              <a:latin typeface="Calibri"/>
              <a:ea typeface="Calibri"/>
              <a:cs typeface="Calibri"/>
              <a:sym typeface="Calibri"/>
            </a:endParaRPr>
          </a:p>
          <a:p>
            <a:pPr marL="1828800" marR="0" lvl="0" indent="0" algn="l" rtl="0">
              <a:lnSpc>
                <a:spcPct val="100000"/>
              </a:lnSpc>
              <a:spcBef>
                <a:spcPts val="0"/>
              </a:spcBef>
              <a:spcAft>
                <a:spcPts val="0"/>
              </a:spcAft>
              <a:buClr>
                <a:srgbClr val="000000"/>
              </a:buClr>
              <a:buSzPts val="2000"/>
              <a:buFont typeface="Arial"/>
              <a:buNone/>
            </a:pPr>
            <a:r>
              <a:rPr lang="en-IE" sz="2000" b="1" i="1">
                <a:solidFill>
                  <a:schemeClr val="dk1"/>
                </a:solidFill>
                <a:latin typeface="Calibri"/>
                <a:ea typeface="Calibri"/>
                <a:cs typeface="Calibri"/>
                <a:sym typeface="Calibri"/>
              </a:rPr>
              <a:t>= </a:t>
            </a:r>
            <a:r>
              <a:rPr lang="en-IE" sz="2000" b="1" i="1" u="none" strike="noStrike" cap="none">
                <a:solidFill>
                  <a:schemeClr val="dk1"/>
                </a:solidFill>
                <a:latin typeface="Calibri"/>
                <a:ea typeface="Calibri"/>
                <a:cs typeface="Calibri"/>
                <a:sym typeface="Calibri"/>
              </a:rPr>
              <a:t>0.93</a:t>
            </a:r>
            <a:endParaRPr sz="2000" b="1" i="1" u="none" strike="noStrike" cap="none">
              <a:solidFill>
                <a:schemeClr val="dk1"/>
              </a:solidFill>
              <a:latin typeface="Calibri"/>
              <a:ea typeface="Calibri"/>
              <a:cs typeface="Calibri"/>
              <a:sym typeface="Calibri"/>
            </a:endParaRPr>
          </a:p>
        </p:txBody>
      </p:sp>
      <p:sp>
        <p:nvSpPr>
          <p:cNvPr id="326" name="Google Shape;326;p27"/>
          <p:cNvSpPr txBox="1"/>
          <p:nvPr/>
        </p:nvSpPr>
        <p:spPr>
          <a:xfrm>
            <a:off x="983425" y="3001900"/>
            <a:ext cx="6839100" cy="1325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IE" sz="2000" b="1" i="1" u="none" strike="noStrike" cap="none">
                <a:solidFill>
                  <a:schemeClr val="dk1"/>
                </a:solidFill>
                <a:latin typeface="Calibri"/>
                <a:ea typeface="Calibri"/>
                <a:cs typeface="Calibri"/>
                <a:sym typeface="Calibri"/>
              </a:rPr>
              <a:t>cos (cat, child) </a:t>
            </a:r>
            <a:r>
              <a:rPr lang="en-IE" sz="2000" b="0" i="1" u="none" strike="noStrike" cap="none">
                <a:solidFill>
                  <a:schemeClr val="dk1"/>
                </a:solidFill>
                <a:latin typeface="Calibri"/>
                <a:ea typeface="Calibri"/>
                <a:cs typeface="Calibri"/>
                <a:sym typeface="Calibri"/>
              </a:rPr>
              <a:t>	= 15+1+1+0+0 / (√ 25+1+1+1+0 * √ 9+1+1+0+1)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E" sz="2000" b="0" i="1" u="none" strike="noStrike" cap="none">
                <a:solidFill>
                  <a:schemeClr val="dk1"/>
                </a:solidFill>
                <a:latin typeface="Calibri"/>
                <a:ea typeface="Calibri"/>
                <a:cs typeface="Calibri"/>
                <a:sym typeface="Calibri"/>
              </a:rPr>
              <a:t>				= 17 / (√ 28 * √ 12) </a:t>
            </a:r>
            <a:endParaRPr sz="2000" b="0" i="1" u="none" strike="noStrike" cap="none">
              <a:solidFill>
                <a:schemeClr val="dk1"/>
              </a:solidFill>
              <a:latin typeface="Calibri"/>
              <a:ea typeface="Calibri"/>
              <a:cs typeface="Calibri"/>
              <a:sym typeface="Calibri"/>
            </a:endParaRPr>
          </a:p>
          <a:p>
            <a:pPr marL="1371600" marR="0" lvl="0" indent="457200" algn="l" rtl="0">
              <a:lnSpc>
                <a:spcPct val="100000"/>
              </a:lnSpc>
              <a:spcBef>
                <a:spcPts val="0"/>
              </a:spcBef>
              <a:spcAft>
                <a:spcPts val="0"/>
              </a:spcAft>
              <a:buClr>
                <a:srgbClr val="000000"/>
              </a:buClr>
              <a:buSzPts val="2000"/>
              <a:buFont typeface="Arial"/>
              <a:buNone/>
            </a:pPr>
            <a:r>
              <a:rPr lang="en-IE" sz="2000" b="0" i="1" u="none" strike="noStrike" cap="none">
                <a:solidFill>
                  <a:schemeClr val="dk1"/>
                </a:solidFill>
                <a:latin typeface="Calibri"/>
                <a:ea typeface="Calibri"/>
                <a:cs typeface="Calibri"/>
                <a:sym typeface="Calibri"/>
              </a:rPr>
              <a:t>= 17 / (5.29 * 3.46)	</a:t>
            </a:r>
            <a:endParaRPr sz="2000" b="0" i="1" u="none" strike="noStrike" cap="none">
              <a:solidFill>
                <a:schemeClr val="dk1"/>
              </a:solidFill>
              <a:latin typeface="Calibri"/>
              <a:ea typeface="Calibri"/>
              <a:cs typeface="Calibri"/>
              <a:sym typeface="Calibri"/>
            </a:endParaRPr>
          </a:p>
          <a:p>
            <a:pPr marL="1371600" marR="0" lvl="0" indent="457200" algn="l" rtl="0">
              <a:lnSpc>
                <a:spcPct val="100000"/>
              </a:lnSpc>
              <a:spcBef>
                <a:spcPts val="0"/>
              </a:spcBef>
              <a:spcAft>
                <a:spcPts val="0"/>
              </a:spcAft>
              <a:buClr>
                <a:srgbClr val="000000"/>
              </a:buClr>
              <a:buSzPts val="2000"/>
              <a:buFont typeface="Arial"/>
              <a:buNone/>
            </a:pPr>
            <a:r>
              <a:rPr lang="en-IE" sz="2000" b="1" i="1">
                <a:solidFill>
                  <a:schemeClr val="dk1"/>
                </a:solidFill>
                <a:latin typeface="Calibri"/>
                <a:ea typeface="Calibri"/>
                <a:cs typeface="Calibri"/>
                <a:sym typeface="Calibri"/>
              </a:rPr>
              <a:t>= </a:t>
            </a:r>
            <a:r>
              <a:rPr lang="en-IE" sz="2000" b="1" i="1" u="none" strike="noStrike" cap="none">
                <a:solidFill>
                  <a:schemeClr val="dk1"/>
                </a:solidFill>
                <a:latin typeface="Calibri"/>
                <a:ea typeface="Calibri"/>
                <a:cs typeface="Calibri"/>
                <a:sym typeface="Calibri"/>
              </a:rPr>
              <a:t>0.93</a:t>
            </a:r>
            <a:endParaRPr sz="2000" b="1" i="1" u="none" strike="noStrike" cap="none">
              <a:solidFill>
                <a:schemeClr val="dk1"/>
              </a:solidFill>
              <a:latin typeface="Calibri"/>
              <a:ea typeface="Calibri"/>
              <a:cs typeface="Calibri"/>
              <a:sym typeface="Calibri"/>
            </a:endParaRPr>
          </a:p>
        </p:txBody>
      </p:sp>
      <p:sp>
        <p:nvSpPr>
          <p:cNvPr id="327" name="Google Shape;327;p27"/>
          <p:cNvSpPr txBox="1"/>
          <p:nvPr/>
        </p:nvSpPr>
        <p:spPr>
          <a:xfrm>
            <a:off x="983425" y="4489150"/>
            <a:ext cx="6839100" cy="1325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IE" sz="2000" b="1" i="1" u="none" strike="noStrike" cap="none">
                <a:solidFill>
                  <a:schemeClr val="dk1"/>
                </a:solidFill>
                <a:latin typeface="Calibri"/>
                <a:ea typeface="Calibri"/>
                <a:cs typeface="Calibri"/>
                <a:sym typeface="Calibri"/>
              </a:rPr>
              <a:t>cos (dog, child) </a:t>
            </a:r>
            <a:r>
              <a:rPr lang="en-IE" sz="2000" b="0" i="1" u="none" strike="noStrike" cap="none">
                <a:solidFill>
                  <a:schemeClr val="dk1"/>
                </a:solidFill>
                <a:latin typeface="Calibri"/>
                <a:ea typeface="Calibri"/>
                <a:cs typeface="Calibri"/>
                <a:sym typeface="Calibri"/>
              </a:rPr>
              <a:t>	= 9+1+1+0+1 / (√ 9+1+1+0+1 * √ 9+1+1+0+1)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E" sz="2000" b="0" i="1" u="none" strike="noStrike" cap="none">
                <a:solidFill>
                  <a:schemeClr val="dk1"/>
                </a:solidFill>
                <a:latin typeface="Calibri"/>
                <a:ea typeface="Calibri"/>
                <a:cs typeface="Calibri"/>
                <a:sym typeface="Calibri"/>
              </a:rPr>
              <a:t>				= 12 / (√ 12 * √ 12) </a:t>
            </a:r>
            <a:endParaRPr sz="2000" b="0" i="1" u="none" strike="noStrike" cap="none">
              <a:solidFill>
                <a:schemeClr val="dk1"/>
              </a:solidFill>
              <a:latin typeface="Calibri"/>
              <a:ea typeface="Calibri"/>
              <a:cs typeface="Calibri"/>
              <a:sym typeface="Calibri"/>
            </a:endParaRPr>
          </a:p>
          <a:p>
            <a:pPr marL="1371600" marR="0" lvl="0" indent="457200" algn="l" rtl="0">
              <a:lnSpc>
                <a:spcPct val="100000"/>
              </a:lnSpc>
              <a:spcBef>
                <a:spcPts val="0"/>
              </a:spcBef>
              <a:spcAft>
                <a:spcPts val="0"/>
              </a:spcAft>
              <a:buClr>
                <a:srgbClr val="000000"/>
              </a:buClr>
              <a:buSzPts val="2000"/>
              <a:buFont typeface="Arial"/>
              <a:buNone/>
            </a:pPr>
            <a:r>
              <a:rPr lang="en-IE" sz="2000" b="0" i="1" u="none" strike="noStrike" cap="none">
                <a:solidFill>
                  <a:schemeClr val="dk1"/>
                </a:solidFill>
                <a:latin typeface="Calibri"/>
                <a:ea typeface="Calibri"/>
                <a:cs typeface="Calibri"/>
                <a:sym typeface="Calibri"/>
              </a:rPr>
              <a:t>= 12 / (3.46 * 3.46)	</a:t>
            </a:r>
            <a:endParaRPr sz="2000" b="0" i="1" u="none" strike="noStrike" cap="none">
              <a:solidFill>
                <a:schemeClr val="dk1"/>
              </a:solidFill>
              <a:latin typeface="Calibri"/>
              <a:ea typeface="Calibri"/>
              <a:cs typeface="Calibri"/>
              <a:sym typeface="Calibri"/>
            </a:endParaRPr>
          </a:p>
          <a:p>
            <a:pPr marL="1371600" marR="0" lvl="0" indent="457200" algn="l" rtl="0">
              <a:lnSpc>
                <a:spcPct val="100000"/>
              </a:lnSpc>
              <a:spcBef>
                <a:spcPts val="0"/>
              </a:spcBef>
              <a:spcAft>
                <a:spcPts val="0"/>
              </a:spcAft>
              <a:buClr>
                <a:srgbClr val="000000"/>
              </a:buClr>
              <a:buSzPts val="2000"/>
              <a:buFont typeface="Arial"/>
              <a:buNone/>
            </a:pPr>
            <a:r>
              <a:rPr lang="en-IE" sz="2000" b="1" i="1">
                <a:solidFill>
                  <a:schemeClr val="dk1"/>
                </a:solidFill>
                <a:latin typeface="Calibri"/>
                <a:ea typeface="Calibri"/>
                <a:cs typeface="Calibri"/>
                <a:sym typeface="Calibri"/>
              </a:rPr>
              <a:t>= </a:t>
            </a:r>
            <a:r>
              <a:rPr lang="en-IE" sz="2000" b="1" i="1" u="none" strike="noStrike" cap="none">
                <a:solidFill>
                  <a:schemeClr val="dk1"/>
                </a:solidFill>
                <a:latin typeface="Calibri"/>
                <a:ea typeface="Calibri"/>
                <a:cs typeface="Calibri"/>
                <a:sym typeface="Calibri"/>
              </a:rPr>
              <a:t>1.00</a:t>
            </a:r>
            <a:endParaRPr sz="2000" b="1" i="1" u="none" strike="noStrike" cap="none">
              <a:solidFill>
                <a:schemeClr val="dk1"/>
              </a:solidFill>
              <a:latin typeface="Calibri"/>
              <a:ea typeface="Calibri"/>
              <a:cs typeface="Calibri"/>
              <a:sym typeface="Calibri"/>
            </a:endParaRPr>
          </a:p>
        </p:txBody>
      </p:sp>
      <p:graphicFrame>
        <p:nvGraphicFramePr>
          <p:cNvPr id="328" name="Google Shape;328;p27"/>
          <p:cNvGraphicFramePr/>
          <p:nvPr/>
        </p:nvGraphicFramePr>
        <p:xfrm>
          <a:off x="8129665" y="365127"/>
          <a:ext cx="3000000" cy="3000000"/>
        </p:xfrm>
        <a:graphic>
          <a:graphicData uri="http://schemas.openxmlformats.org/drawingml/2006/table">
            <a:tbl>
              <a:tblPr firstRow="1" bandRow="1">
                <a:noFill/>
              </a:tblPr>
              <a:tblGrid>
                <a:gridCol w="608525">
                  <a:extLst>
                    <a:ext uri="{9D8B030D-6E8A-4147-A177-3AD203B41FA5}">
                      <a16:colId xmlns:a16="http://schemas.microsoft.com/office/drawing/2014/main" val="20000"/>
                    </a:ext>
                  </a:extLst>
                </a:gridCol>
                <a:gridCol w="608525">
                  <a:extLst>
                    <a:ext uri="{9D8B030D-6E8A-4147-A177-3AD203B41FA5}">
                      <a16:colId xmlns:a16="http://schemas.microsoft.com/office/drawing/2014/main" val="20001"/>
                    </a:ext>
                  </a:extLst>
                </a:gridCol>
                <a:gridCol w="608525">
                  <a:extLst>
                    <a:ext uri="{9D8B030D-6E8A-4147-A177-3AD203B41FA5}">
                      <a16:colId xmlns:a16="http://schemas.microsoft.com/office/drawing/2014/main" val="20002"/>
                    </a:ext>
                  </a:extLst>
                </a:gridCol>
                <a:gridCol w="608525">
                  <a:extLst>
                    <a:ext uri="{9D8B030D-6E8A-4147-A177-3AD203B41FA5}">
                      <a16:colId xmlns:a16="http://schemas.microsoft.com/office/drawing/2014/main" val="20003"/>
                    </a:ext>
                  </a:extLst>
                </a:gridCol>
                <a:gridCol w="608525">
                  <a:extLst>
                    <a:ext uri="{9D8B030D-6E8A-4147-A177-3AD203B41FA5}">
                      <a16:colId xmlns:a16="http://schemas.microsoft.com/office/drawing/2014/main" val="20004"/>
                    </a:ext>
                  </a:extLst>
                </a:gridCol>
                <a:gridCol w="608525">
                  <a:extLst>
                    <a:ext uri="{9D8B030D-6E8A-4147-A177-3AD203B41FA5}">
                      <a16:colId xmlns:a16="http://schemas.microsoft.com/office/drawing/2014/main" val="20005"/>
                    </a:ext>
                  </a:extLst>
                </a:gridCol>
              </a:tblGrid>
              <a:tr h="188450">
                <a:tc>
                  <a:txBody>
                    <a:bodyPr/>
                    <a:lstStyle/>
                    <a:p>
                      <a:pPr marL="0" marR="0" lvl="0" indent="0" algn="l" rtl="0">
                        <a:lnSpc>
                          <a:spcPct val="100000"/>
                        </a:lnSpc>
                        <a:spcBef>
                          <a:spcPts val="0"/>
                        </a:spcBef>
                        <a:spcAft>
                          <a:spcPts val="0"/>
                        </a:spcAft>
                        <a:buClr>
                          <a:srgbClr val="000000"/>
                        </a:buClr>
                        <a:buSzPts val="2000"/>
                        <a:buFont typeface="Arial"/>
                        <a:buNone/>
                      </a:pPr>
                      <a:r>
                        <a:rPr lang="en-IE" b="1" i="1" u="none" strike="noStrike" cap="none">
                          <a:solidFill>
                            <a:schemeClr val="dk1"/>
                          </a:solidFill>
                          <a:latin typeface="Calibri"/>
                          <a:ea typeface="Calibri"/>
                          <a:cs typeface="Calibri"/>
                          <a:sym typeface="Calibri"/>
                        </a:rPr>
                        <a:t>cat</a:t>
                      </a:r>
                      <a:endParaRPr u="none" strike="noStrike" cap="none">
                        <a:latin typeface="Calibri"/>
                        <a:ea typeface="Calibri"/>
                        <a:cs typeface="Calibri"/>
                        <a:sym typeface="Calibri"/>
                      </a:endParaRPr>
                    </a:p>
                  </a:txBody>
                  <a:tcPr marL="91450" marR="91450" marT="45725" marB="45725">
                    <a:solidFill>
                      <a:srgbClr val="EFEFEF"/>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IE" b="0" u="none" strike="noStrike" cap="none">
                          <a:solidFill>
                            <a:schemeClr val="dk1"/>
                          </a:solidFill>
                          <a:latin typeface="Calibri"/>
                          <a:ea typeface="Calibri"/>
                          <a:cs typeface="Calibri"/>
                          <a:sym typeface="Calibri"/>
                        </a:rPr>
                        <a:t>5</a:t>
                      </a:r>
                      <a:endParaRPr b="0" u="none" strike="noStrike" cap="none">
                        <a:latin typeface="Calibri"/>
                        <a:ea typeface="Calibri"/>
                        <a:cs typeface="Calibri"/>
                        <a:sym typeface="Calibri"/>
                      </a:endParaRPr>
                    </a:p>
                  </a:txBody>
                  <a:tcPr marL="91450" marR="91450" marT="45725" marB="45725">
                    <a:solidFill>
                      <a:srgbClr val="CCCCCC"/>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IE" b="0" u="none" strike="noStrike" cap="none">
                          <a:solidFill>
                            <a:schemeClr val="dk1"/>
                          </a:solidFill>
                          <a:latin typeface="Calibri"/>
                          <a:ea typeface="Calibri"/>
                          <a:cs typeface="Calibri"/>
                          <a:sym typeface="Calibri"/>
                        </a:rPr>
                        <a:t>1</a:t>
                      </a:r>
                      <a:endParaRPr b="0" u="none" strike="noStrike" cap="none">
                        <a:latin typeface="Calibri"/>
                        <a:ea typeface="Calibri"/>
                        <a:cs typeface="Calibri"/>
                        <a:sym typeface="Calibri"/>
                      </a:endParaRPr>
                    </a:p>
                  </a:txBody>
                  <a:tcPr marL="91450" marR="91450" marT="45725" marB="45725">
                    <a:solidFill>
                      <a:srgbClr val="CCCCCC"/>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IE" b="0" u="none" strike="noStrike" cap="none">
                          <a:solidFill>
                            <a:schemeClr val="dk1"/>
                          </a:solidFill>
                          <a:latin typeface="Calibri"/>
                          <a:ea typeface="Calibri"/>
                          <a:cs typeface="Calibri"/>
                          <a:sym typeface="Calibri"/>
                        </a:rPr>
                        <a:t>1</a:t>
                      </a:r>
                      <a:endParaRPr b="0" u="none" strike="noStrike" cap="none">
                        <a:latin typeface="Calibri"/>
                        <a:ea typeface="Calibri"/>
                        <a:cs typeface="Calibri"/>
                        <a:sym typeface="Calibri"/>
                      </a:endParaRPr>
                    </a:p>
                  </a:txBody>
                  <a:tcPr marL="91450" marR="91450" marT="45725" marB="45725">
                    <a:solidFill>
                      <a:srgbClr val="CCCCCC"/>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IE" b="0" u="none" strike="noStrike" cap="none">
                          <a:solidFill>
                            <a:schemeClr val="dk1"/>
                          </a:solidFill>
                          <a:latin typeface="Calibri"/>
                          <a:ea typeface="Calibri"/>
                          <a:cs typeface="Calibri"/>
                          <a:sym typeface="Calibri"/>
                        </a:rPr>
                        <a:t>1</a:t>
                      </a:r>
                      <a:endParaRPr b="0" u="none" strike="noStrike" cap="none">
                        <a:latin typeface="Calibri"/>
                        <a:ea typeface="Calibri"/>
                        <a:cs typeface="Calibri"/>
                        <a:sym typeface="Calibri"/>
                      </a:endParaRPr>
                    </a:p>
                  </a:txBody>
                  <a:tcPr marL="91450" marR="91450" marT="45725" marB="45725">
                    <a:solidFill>
                      <a:srgbClr val="CCCCCC"/>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IE" b="0" u="none" strike="noStrike" cap="none">
                          <a:solidFill>
                            <a:schemeClr val="dk1"/>
                          </a:solidFill>
                          <a:latin typeface="Calibri"/>
                          <a:ea typeface="Calibri"/>
                          <a:cs typeface="Calibri"/>
                          <a:sym typeface="Calibri"/>
                        </a:rPr>
                        <a:t>0</a:t>
                      </a:r>
                      <a:endParaRPr b="0" u="none" strike="noStrike" cap="none">
                        <a:latin typeface="Calibri"/>
                        <a:ea typeface="Calibri"/>
                        <a:cs typeface="Calibri"/>
                        <a:sym typeface="Calibri"/>
                      </a:endParaRPr>
                    </a:p>
                  </a:txBody>
                  <a:tcPr marL="91450" marR="91450" marT="45725" marB="45725">
                    <a:solidFill>
                      <a:srgbClr val="CCCCCC"/>
                    </a:solidFill>
                  </a:tcPr>
                </a:tc>
                <a:extLst>
                  <a:ext uri="{0D108BD9-81ED-4DB2-BD59-A6C34878D82A}">
                    <a16:rowId xmlns:a16="http://schemas.microsoft.com/office/drawing/2014/main" val="10000"/>
                  </a:ext>
                </a:extLst>
              </a:tr>
              <a:tr h="254000">
                <a:tc>
                  <a:txBody>
                    <a:bodyPr/>
                    <a:lstStyle/>
                    <a:p>
                      <a:pPr marL="0" marR="0" lvl="0" indent="0" algn="l" rtl="0">
                        <a:lnSpc>
                          <a:spcPct val="100000"/>
                        </a:lnSpc>
                        <a:spcBef>
                          <a:spcPts val="0"/>
                        </a:spcBef>
                        <a:spcAft>
                          <a:spcPts val="0"/>
                        </a:spcAft>
                        <a:buClr>
                          <a:srgbClr val="000000"/>
                        </a:buClr>
                        <a:buSzPts val="2000"/>
                        <a:buFont typeface="Arial"/>
                        <a:buNone/>
                      </a:pPr>
                      <a:r>
                        <a:rPr lang="en-IE" b="1" i="1" u="none" strike="noStrike" cap="none">
                          <a:solidFill>
                            <a:schemeClr val="dk1"/>
                          </a:solidFill>
                          <a:latin typeface="Calibri"/>
                          <a:ea typeface="Calibri"/>
                          <a:cs typeface="Calibri"/>
                          <a:sym typeface="Calibri"/>
                        </a:rPr>
                        <a:t>dog</a:t>
                      </a:r>
                      <a:endParaRPr u="none" strike="noStrike" cap="none">
                        <a:latin typeface="Calibri"/>
                        <a:ea typeface="Calibri"/>
                        <a:cs typeface="Calibri"/>
                        <a:sym typeface="Calibri"/>
                      </a:endParaRPr>
                    </a:p>
                  </a:txBody>
                  <a:tcPr marL="91450" marR="91450" marT="45725" marB="45725">
                    <a:solidFill>
                      <a:srgbClr val="EFEFEF"/>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IE" u="none" strike="noStrike" cap="none">
                          <a:solidFill>
                            <a:schemeClr val="dk1"/>
                          </a:solidFill>
                          <a:latin typeface="Calibri"/>
                          <a:ea typeface="Calibri"/>
                          <a:cs typeface="Calibri"/>
                          <a:sym typeface="Calibri"/>
                        </a:rPr>
                        <a:t>3</a:t>
                      </a:r>
                      <a:endParaRPr u="none" strike="noStrike" cap="none">
                        <a:latin typeface="Calibri"/>
                        <a:ea typeface="Calibri"/>
                        <a:cs typeface="Calibri"/>
                        <a:sym typeface="Calibri"/>
                      </a:endParaRPr>
                    </a:p>
                  </a:txBody>
                  <a:tcPr marL="91450" marR="91450" marT="45725" marB="45725">
                    <a:solidFill>
                      <a:srgbClr val="CCCCCC"/>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IE" u="none" strike="noStrike" cap="none">
                          <a:solidFill>
                            <a:schemeClr val="dk1"/>
                          </a:solidFill>
                          <a:latin typeface="Calibri"/>
                          <a:ea typeface="Calibri"/>
                          <a:cs typeface="Calibri"/>
                          <a:sym typeface="Calibri"/>
                        </a:rPr>
                        <a:t>1</a:t>
                      </a:r>
                      <a:endParaRPr u="none" strike="noStrike" cap="none">
                        <a:latin typeface="Calibri"/>
                        <a:ea typeface="Calibri"/>
                        <a:cs typeface="Calibri"/>
                        <a:sym typeface="Calibri"/>
                      </a:endParaRPr>
                    </a:p>
                  </a:txBody>
                  <a:tcPr marL="91450" marR="91450" marT="45725" marB="45725">
                    <a:solidFill>
                      <a:srgbClr val="CCCCCC"/>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IE" u="none" strike="noStrike" cap="none">
                          <a:solidFill>
                            <a:schemeClr val="dk1"/>
                          </a:solidFill>
                          <a:latin typeface="Calibri"/>
                          <a:ea typeface="Calibri"/>
                          <a:cs typeface="Calibri"/>
                          <a:sym typeface="Calibri"/>
                        </a:rPr>
                        <a:t>1</a:t>
                      </a:r>
                      <a:endParaRPr u="none" strike="noStrike" cap="none">
                        <a:latin typeface="Calibri"/>
                        <a:ea typeface="Calibri"/>
                        <a:cs typeface="Calibri"/>
                        <a:sym typeface="Calibri"/>
                      </a:endParaRPr>
                    </a:p>
                  </a:txBody>
                  <a:tcPr marL="91450" marR="91450" marT="45725" marB="45725">
                    <a:solidFill>
                      <a:srgbClr val="CCCCCC"/>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IE" u="none" strike="noStrike" cap="none">
                          <a:solidFill>
                            <a:schemeClr val="dk1"/>
                          </a:solidFill>
                          <a:latin typeface="Calibri"/>
                          <a:ea typeface="Calibri"/>
                          <a:cs typeface="Calibri"/>
                          <a:sym typeface="Calibri"/>
                        </a:rPr>
                        <a:t>0</a:t>
                      </a:r>
                      <a:endParaRPr u="none" strike="noStrike" cap="none">
                        <a:latin typeface="Calibri"/>
                        <a:ea typeface="Calibri"/>
                        <a:cs typeface="Calibri"/>
                        <a:sym typeface="Calibri"/>
                      </a:endParaRPr>
                    </a:p>
                  </a:txBody>
                  <a:tcPr marL="91450" marR="91450" marT="45725" marB="45725">
                    <a:solidFill>
                      <a:srgbClr val="CCCCCC"/>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IE" u="none" strike="noStrike" cap="none">
                          <a:solidFill>
                            <a:schemeClr val="dk1"/>
                          </a:solidFill>
                          <a:latin typeface="Calibri"/>
                          <a:ea typeface="Calibri"/>
                          <a:cs typeface="Calibri"/>
                          <a:sym typeface="Calibri"/>
                        </a:rPr>
                        <a:t>1</a:t>
                      </a:r>
                      <a:endParaRPr u="none" strike="noStrike" cap="none">
                        <a:latin typeface="Calibri"/>
                        <a:ea typeface="Calibri"/>
                        <a:cs typeface="Calibri"/>
                        <a:sym typeface="Calibri"/>
                      </a:endParaRPr>
                    </a:p>
                  </a:txBody>
                  <a:tcPr marL="91450" marR="91450" marT="45725" marB="45725">
                    <a:solidFill>
                      <a:srgbClr val="CCCCCC"/>
                    </a:solidFill>
                  </a:tcPr>
                </a:tc>
                <a:extLst>
                  <a:ext uri="{0D108BD9-81ED-4DB2-BD59-A6C34878D82A}">
                    <a16:rowId xmlns:a16="http://schemas.microsoft.com/office/drawing/2014/main" val="10001"/>
                  </a:ext>
                </a:extLst>
              </a:tr>
              <a:tr h="254000">
                <a:tc>
                  <a:txBody>
                    <a:bodyPr/>
                    <a:lstStyle/>
                    <a:p>
                      <a:pPr marL="0" marR="0" lvl="0" indent="0" algn="l" rtl="0">
                        <a:lnSpc>
                          <a:spcPct val="100000"/>
                        </a:lnSpc>
                        <a:spcBef>
                          <a:spcPts val="0"/>
                        </a:spcBef>
                        <a:spcAft>
                          <a:spcPts val="0"/>
                        </a:spcAft>
                        <a:buClr>
                          <a:srgbClr val="000000"/>
                        </a:buClr>
                        <a:buSzPts val="2000"/>
                        <a:buFont typeface="Arial"/>
                        <a:buNone/>
                      </a:pPr>
                      <a:r>
                        <a:rPr lang="en-IE" b="1" i="1" u="none" strike="noStrike" cap="none">
                          <a:solidFill>
                            <a:schemeClr val="dk1"/>
                          </a:solidFill>
                          <a:latin typeface="Calibri"/>
                          <a:ea typeface="Calibri"/>
                          <a:cs typeface="Calibri"/>
                          <a:sym typeface="Calibri"/>
                        </a:rPr>
                        <a:t>child</a:t>
                      </a:r>
                      <a:endParaRPr u="none" strike="noStrike" cap="none">
                        <a:latin typeface="Calibri"/>
                        <a:ea typeface="Calibri"/>
                        <a:cs typeface="Calibri"/>
                        <a:sym typeface="Calibri"/>
                      </a:endParaRPr>
                    </a:p>
                  </a:txBody>
                  <a:tcPr marL="91450" marR="91450" marT="45725" marB="45725">
                    <a:solidFill>
                      <a:srgbClr val="EFEFEF"/>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IE" u="none" strike="noStrike" cap="none">
                          <a:solidFill>
                            <a:schemeClr val="dk1"/>
                          </a:solidFill>
                          <a:latin typeface="Calibri"/>
                          <a:ea typeface="Calibri"/>
                          <a:cs typeface="Calibri"/>
                          <a:sym typeface="Calibri"/>
                        </a:rPr>
                        <a:t>3</a:t>
                      </a:r>
                      <a:endParaRPr u="none" strike="noStrike" cap="none">
                        <a:latin typeface="Calibri"/>
                        <a:ea typeface="Calibri"/>
                        <a:cs typeface="Calibri"/>
                        <a:sym typeface="Calibri"/>
                      </a:endParaRPr>
                    </a:p>
                  </a:txBody>
                  <a:tcPr marL="91450" marR="91450" marT="45725" marB="45725">
                    <a:solidFill>
                      <a:srgbClr val="CCCCCC"/>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IE" u="none" strike="noStrike" cap="none">
                          <a:solidFill>
                            <a:schemeClr val="dk1"/>
                          </a:solidFill>
                          <a:latin typeface="Calibri"/>
                          <a:ea typeface="Calibri"/>
                          <a:cs typeface="Calibri"/>
                          <a:sym typeface="Calibri"/>
                        </a:rPr>
                        <a:t>1</a:t>
                      </a:r>
                      <a:endParaRPr u="none" strike="noStrike" cap="none">
                        <a:latin typeface="Calibri"/>
                        <a:ea typeface="Calibri"/>
                        <a:cs typeface="Calibri"/>
                        <a:sym typeface="Calibri"/>
                      </a:endParaRPr>
                    </a:p>
                  </a:txBody>
                  <a:tcPr marL="91450" marR="91450" marT="45725" marB="45725">
                    <a:solidFill>
                      <a:srgbClr val="CCCCCC"/>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IE" u="none" strike="noStrike" cap="none">
                          <a:solidFill>
                            <a:schemeClr val="dk1"/>
                          </a:solidFill>
                          <a:latin typeface="Calibri"/>
                          <a:ea typeface="Calibri"/>
                          <a:cs typeface="Calibri"/>
                          <a:sym typeface="Calibri"/>
                        </a:rPr>
                        <a:t>1</a:t>
                      </a:r>
                      <a:endParaRPr u="none" strike="noStrike" cap="none">
                        <a:latin typeface="Calibri"/>
                        <a:ea typeface="Calibri"/>
                        <a:cs typeface="Calibri"/>
                        <a:sym typeface="Calibri"/>
                      </a:endParaRPr>
                    </a:p>
                  </a:txBody>
                  <a:tcPr marL="91450" marR="91450" marT="45725" marB="45725">
                    <a:solidFill>
                      <a:srgbClr val="CCCCCC"/>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IE" u="none" strike="noStrike" cap="none">
                          <a:solidFill>
                            <a:schemeClr val="dk1"/>
                          </a:solidFill>
                          <a:latin typeface="Calibri"/>
                          <a:ea typeface="Calibri"/>
                          <a:cs typeface="Calibri"/>
                          <a:sym typeface="Calibri"/>
                        </a:rPr>
                        <a:t>0</a:t>
                      </a:r>
                      <a:endParaRPr u="none" strike="noStrike" cap="none">
                        <a:latin typeface="Calibri"/>
                        <a:ea typeface="Calibri"/>
                        <a:cs typeface="Calibri"/>
                        <a:sym typeface="Calibri"/>
                      </a:endParaRPr>
                    </a:p>
                  </a:txBody>
                  <a:tcPr marL="91450" marR="91450" marT="45725" marB="45725">
                    <a:solidFill>
                      <a:srgbClr val="CCCCCC"/>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IE" u="none" strike="noStrike" cap="none">
                          <a:solidFill>
                            <a:schemeClr val="dk1"/>
                          </a:solidFill>
                          <a:latin typeface="Calibri"/>
                          <a:ea typeface="Calibri"/>
                          <a:cs typeface="Calibri"/>
                          <a:sym typeface="Calibri"/>
                        </a:rPr>
                        <a:t>1</a:t>
                      </a:r>
                      <a:endParaRPr u="none" strike="noStrike" cap="none">
                        <a:latin typeface="Calibri"/>
                        <a:ea typeface="Calibri"/>
                        <a:cs typeface="Calibri"/>
                        <a:sym typeface="Calibri"/>
                      </a:endParaRPr>
                    </a:p>
                  </a:txBody>
                  <a:tcPr marL="91450" marR="91450" marT="45725" marB="45725">
                    <a:solidFill>
                      <a:srgbClr val="CCCCCC"/>
                    </a:solidFill>
                  </a:tcPr>
                </a:tc>
                <a:extLst>
                  <a:ext uri="{0D108BD9-81ED-4DB2-BD59-A6C34878D82A}">
                    <a16:rowId xmlns:a16="http://schemas.microsoft.com/office/drawing/2014/main" val="10002"/>
                  </a:ext>
                </a:extLst>
              </a:tr>
            </a:tbl>
          </a:graphicData>
        </a:graphic>
      </p:graphicFrame>
      <p:sp>
        <p:nvSpPr>
          <p:cNvPr id="329" name="Google Shape;329;p27"/>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IE"/>
              <a:t>645</a:t>
            </a:fld>
            <a:endParaRPr/>
          </a:p>
        </p:txBody>
      </p:sp>
    </p:spTree>
    <p:extLst>
      <p:ext uri="{BB962C8B-B14F-4D97-AF65-F5344CB8AC3E}">
        <p14:creationId xmlns:p14="http://schemas.microsoft.com/office/powerpoint/2010/main" val="18286387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8"/>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Context - Occurrence, Frequency, Weight</a:t>
            </a:r>
            <a:endParaRPr>
              <a:solidFill>
                <a:srgbClr val="FF0000"/>
              </a:solidFill>
            </a:endParaRPr>
          </a:p>
        </p:txBody>
      </p:sp>
      <p:sp>
        <p:nvSpPr>
          <p:cNvPr id="335" name="Google Shape;335;p28"/>
          <p:cNvSpPr txBox="1">
            <a:spLocks noGrp="1"/>
          </p:cNvSpPr>
          <p:nvPr>
            <p:ph type="body" idx="1"/>
          </p:nvPr>
        </p:nvSpPr>
        <p:spPr>
          <a:xfrm>
            <a:off x="838200" y="1353850"/>
            <a:ext cx="10234800" cy="4361400"/>
          </a:xfrm>
          <a:prstGeom prst="rect">
            <a:avLst/>
          </a:prstGeom>
          <a:noFill/>
          <a:ln>
            <a:noFill/>
          </a:ln>
        </p:spPr>
        <p:txBody>
          <a:bodyPr spcFirstLastPara="1" wrap="square" lIns="91425" tIns="91425" rIns="91425" bIns="91425" anchor="t" anchorCtr="0">
            <a:noAutofit/>
          </a:bodyPr>
          <a:lstStyle/>
          <a:p>
            <a:pPr marL="0" lvl="1" indent="0" algn="l" rtl="0">
              <a:lnSpc>
                <a:spcPct val="100000"/>
              </a:lnSpc>
              <a:spcBef>
                <a:spcPts val="0"/>
              </a:spcBef>
              <a:spcAft>
                <a:spcPts val="0"/>
              </a:spcAft>
              <a:buClr>
                <a:srgbClr val="3F3F3F"/>
              </a:buClr>
              <a:buSzPts val="2400"/>
              <a:buFont typeface="Arial"/>
              <a:buNone/>
            </a:pPr>
            <a:r>
              <a:rPr lang="en-IE" sz="2800">
                <a:solidFill>
                  <a:schemeClr val="dk1"/>
                </a:solidFill>
              </a:rPr>
              <a:t>Binary </a:t>
            </a:r>
            <a:endParaRPr sz="2800">
              <a:solidFill>
                <a:schemeClr val="dk1"/>
              </a:solidFill>
            </a:endParaRPr>
          </a:p>
          <a:p>
            <a:pPr marL="457200" lvl="1" indent="0" algn="l" rtl="0">
              <a:lnSpc>
                <a:spcPct val="100000"/>
              </a:lnSpc>
              <a:spcBef>
                <a:spcPts val="1000"/>
              </a:spcBef>
              <a:spcAft>
                <a:spcPts val="0"/>
              </a:spcAft>
              <a:buClr>
                <a:srgbClr val="3F3F3F"/>
              </a:buClr>
              <a:buSzPts val="2400"/>
              <a:buFont typeface="Arial"/>
              <a:buNone/>
            </a:pPr>
            <a:r>
              <a:rPr lang="en-IE">
                <a:solidFill>
                  <a:schemeClr val="dk1"/>
                </a:solidFill>
              </a:rPr>
              <a:t>the value of vector      for dimension c is 1 if context </a:t>
            </a:r>
            <a:r>
              <a:rPr lang="en-IE" i="1">
                <a:solidFill>
                  <a:schemeClr val="dk1"/>
                </a:solidFill>
              </a:rPr>
              <a:t>c</a:t>
            </a:r>
            <a:r>
              <a:rPr lang="en-IE">
                <a:solidFill>
                  <a:schemeClr val="dk1"/>
                </a:solidFill>
              </a:rPr>
              <a:t> occurs with word </a:t>
            </a:r>
            <a:r>
              <a:rPr lang="en-IE" i="1">
                <a:solidFill>
                  <a:schemeClr val="dk1"/>
                </a:solidFill>
              </a:rPr>
              <a:t>w</a:t>
            </a:r>
            <a:r>
              <a:rPr lang="en-IE">
                <a:solidFill>
                  <a:schemeClr val="dk1"/>
                </a:solidFill>
              </a:rPr>
              <a:t> and 0 otherwise</a:t>
            </a:r>
            <a:endParaRPr>
              <a:solidFill>
                <a:schemeClr val="dk1"/>
              </a:solidFill>
            </a:endParaRPr>
          </a:p>
          <a:p>
            <a:pPr marL="0" lvl="1" indent="0" algn="l" rtl="0">
              <a:lnSpc>
                <a:spcPct val="100000"/>
              </a:lnSpc>
              <a:spcBef>
                <a:spcPts val="1000"/>
              </a:spcBef>
              <a:spcAft>
                <a:spcPts val="0"/>
              </a:spcAft>
              <a:buClr>
                <a:srgbClr val="3F3F3F"/>
              </a:buClr>
              <a:buSzPts val="2400"/>
              <a:buFont typeface="Arial"/>
              <a:buNone/>
            </a:pPr>
            <a:r>
              <a:rPr lang="en-IE" sz="2800">
                <a:solidFill>
                  <a:schemeClr val="dk1"/>
                </a:solidFill>
              </a:rPr>
              <a:t>Frequency </a:t>
            </a:r>
            <a:endParaRPr sz="2800">
              <a:solidFill>
                <a:schemeClr val="dk1"/>
              </a:solidFill>
            </a:endParaRPr>
          </a:p>
          <a:p>
            <a:pPr marL="457200" lvl="1" indent="0" algn="l" rtl="0">
              <a:lnSpc>
                <a:spcPct val="100000"/>
              </a:lnSpc>
              <a:spcBef>
                <a:spcPts val="1000"/>
              </a:spcBef>
              <a:spcAft>
                <a:spcPts val="0"/>
              </a:spcAft>
              <a:buClr>
                <a:srgbClr val="3F3F3F"/>
              </a:buClr>
              <a:buSzPts val="2400"/>
              <a:buFont typeface="Arial"/>
              <a:buNone/>
            </a:pPr>
            <a:r>
              <a:rPr lang="en-IE">
                <a:solidFill>
                  <a:schemeClr val="dk1"/>
                </a:solidFill>
              </a:rPr>
              <a:t>the value of vector      for dimension </a:t>
            </a:r>
            <a:r>
              <a:rPr lang="en-IE" i="1">
                <a:solidFill>
                  <a:schemeClr val="dk1"/>
                </a:solidFill>
              </a:rPr>
              <a:t>c</a:t>
            </a:r>
            <a:r>
              <a:rPr lang="en-IE">
                <a:solidFill>
                  <a:schemeClr val="dk1"/>
                </a:solidFill>
              </a:rPr>
              <a:t> is the number of times that context c occurs with word </a:t>
            </a:r>
            <a:r>
              <a:rPr lang="en-IE" i="1">
                <a:solidFill>
                  <a:schemeClr val="dk1"/>
                </a:solidFill>
              </a:rPr>
              <a:t>w</a:t>
            </a:r>
            <a:endParaRPr i="1">
              <a:solidFill>
                <a:schemeClr val="dk1"/>
              </a:solidFill>
            </a:endParaRPr>
          </a:p>
          <a:p>
            <a:pPr marL="0" lvl="1" indent="0" algn="l" rtl="0">
              <a:lnSpc>
                <a:spcPct val="100000"/>
              </a:lnSpc>
              <a:spcBef>
                <a:spcPts val="1000"/>
              </a:spcBef>
              <a:spcAft>
                <a:spcPts val="0"/>
              </a:spcAft>
              <a:buClr>
                <a:srgbClr val="3F3F3F"/>
              </a:buClr>
              <a:buSzPts val="2400"/>
              <a:buFont typeface="Arial"/>
              <a:buNone/>
            </a:pPr>
            <a:r>
              <a:rPr lang="en-IE" sz="2800">
                <a:solidFill>
                  <a:schemeClr val="dk1"/>
                </a:solidFill>
              </a:rPr>
              <a:t>Weight (Relevance, Specificity)</a:t>
            </a:r>
            <a:endParaRPr sz="2800">
              <a:solidFill>
                <a:schemeClr val="dk1"/>
              </a:solidFill>
            </a:endParaRPr>
          </a:p>
          <a:p>
            <a:pPr marL="457200" lvl="1" indent="0" algn="l" rtl="0">
              <a:lnSpc>
                <a:spcPct val="100000"/>
              </a:lnSpc>
              <a:spcBef>
                <a:spcPts val="1000"/>
              </a:spcBef>
              <a:spcAft>
                <a:spcPts val="0"/>
              </a:spcAft>
              <a:buClr>
                <a:srgbClr val="3F3F3F"/>
              </a:buClr>
              <a:buSzPts val="2400"/>
              <a:buFont typeface="Arial"/>
              <a:buNone/>
            </a:pPr>
            <a:r>
              <a:rPr lang="en-IE">
                <a:solidFill>
                  <a:schemeClr val="dk1"/>
                </a:solidFill>
              </a:rPr>
              <a:t>the value of vector      for dimension </a:t>
            </a:r>
            <a:r>
              <a:rPr lang="en-IE" i="1">
                <a:solidFill>
                  <a:schemeClr val="dk1"/>
                </a:solidFill>
              </a:rPr>
              <a:t>c </a:t>
            </a:r>
            <a:r>
              <a:rPr lang="en-IE">
                <a:solidFill>
                  <a:schemeClr val="dk1"/>
                </a:solidFill>
              </a:rPr>
              <a:t>is a weight, expressing how relevant or specific context </a:t>
            </a:r>
            <a:r>
              <a:rPr lang="en-IE" i="1">
                <a:solidFill>
                  <a:schemeClr val="dk1"/>
                </a:solidFill>
              </a:rPr>
              <a:t>c</a:t>
            </a:r>
            <a:r>
              <a:rPr lang="en-IE">
                <a:solidFill>
                  <a:schemeClr val="dk1"/>
                </a:solidFill>
              </a:rPr>
              <a:t> is for word </a:t>
            </a:r>
            <a:r>
              <a:rPr lang="en-IE" i="1">
                <a:solidFill>
                  <a:schemeClr val="dk1"/>
                </a:solidFill>
              </a:rPr>
              <a:t>w</a:t>
            </a:r>
            <a:endParaRPr i="1">
              <a:solidFill>
                <a:schemeClr val="dk1"/>
              </a:solidFill>
            </a:endParaRPr>
          </a:p>
          <a:p>
            <a:pPr marL="0" lvl="1" indent="0" algn="l" rtl="0">
              <a:lnSpc>
                <a:spcPct val="100000"/>
              </a:lnSpc>
              <a:spcBef>
                <a:spcPts val="1000"/>
              </a:spcBef>
              <a:spcAft>
                <a:spcPts val="1000"/>
              </a:spcAft>
              <a:buClr>
                <a:srgbClr val="3F3F3F"/>
              </a:buClr>
              <a:buSzPts val="2400"/>
              <a:buFont typeface="Arial"/>
              <a:buNone/>
            </a:pPr>
            <a:endParaRPr>
              <a:solidFill>
                <a:schemeClr val="dk1"/>
              </a:solidFill>
            </a:endParaRPr>
          </a:p>
        </p:txBody>
      </p:sp>
      <p:pic>
        <p:nvPicPr>
          <p:cNvPr id="336" name="Google Shape;336;p28"/>
          <p:cNvPicPr preferRelativeResize="0"/>
          <p:nvPr/>
        </p:nvPicPr>
        <p:blipFill rotWithShape="1">
          <a:blip r:embed="rId3">
            <a:alphaModFix/>
          </a:blip>
          <a:srcRect l="38546" t="27635" r="56892" b="53010"/>
          <a:stretch/>
        </p:blipFill>
        <p:spPr>
          <a:xfrm>
            <a:off x="3774525" y="3318350"/>
            <a:ext cx="338199" cy="488525"/>
          </a:xfrm>
          <a:prstGeom prst="rect">
            <a:avLst/>
          </a:prstGeom>
          <a:noFill/>
          <a:ln>
            <a:noFill/>
          </a:ln>
        </p:spPr>
      </p:pic>
      <p:pic>
        <p:nvPicPr>
          <p:cNvPr id="337" name="Google Shape;337;p28"/>
          <p:cNvPicPr preferRelativeResize="0"/>
          <p:nvPr/>
        </p:nvPicPr>
        <p:blipFill rotWithShape="1">
          <a:blip r:embed="rId3">
            <a:alphaModFix/>
          </a:blip>
          <a:srcRect l="38546" t="27635" r="56892" b="53010"/>
          <a:stretch/>
        </p:blipFill>
        <p:spPr>
          <a:xfrm>
            <a:off x="3776600" y="4767200"/>
            <a:ext cx="338199" cy="488525"/>
          </a:xfrm>
          <a:prstGeom prst="rect">
            <a:avLst/>
          </a:prstGeom>
          <a:noFill/>
          <a:ln>
            <a:noFill/>
          </a:ln>
        </p:spPr>
      </p:pic>
      <p:sp>
        <p:nvSpPr>
          <p:cNvPr id="338" name="Google Shape;338;p28"/>
          <p:cNvSpPr txBox="1">
            <a:spLocks noGrp="1"/>
          </p:cNvSpPr>
          <p:nvPr>
            <p:ph type="ftr" idx="11"/>
          </p:nvPr>
        </p:nvSpPr>
        <p:spPr>
          <a:xfrm>
            <a:off x="7239000" y="6113463"/>
            <a:ext cx="4114800" cy="365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IE"/>
              <a:t>646</a:t>
            </a:fld>
            <a:endParaRPr/>
          </a:p>
        </p:txBody>
      </p:sp>
      <p:pic>
        <p:nvPicPr>
          <p:cNvPr id="339" name="Google Shape;339;p28"/>
          <p:cNvPicPr preferRelativeResize="0"/>
          <p:nvPr/>
        </p:nvPicPr>
        <p:blipFill rotWithShape="1">
          <a:blip r:embed="rId3">
            <a:alphaModFix/>
          </a:blip>
          <a:srcRect l="38546" t="27635" r="56892" b="53010"/>
          <a:stretch/>
        </p:blipFill>
        <p:spPr>
          <a:xfrm>
            <a:off x="3774525" y="1945700"/>
            <a:ext cx="338199" cy="488525"/>
          </a:xfrm>
          <a:prstGeom prst="rect">
            <a:avLst/>
          </a:prstGeom>
          <a:noFill/>
          <a:ln>
            <a:noFill/>
          </a:ln>
        </p:spPr>
      </p:pic>
    </p:spTree>
    <p:extLst>
      <p:ext uri="{BB962C8B-B14F-4D97-AF65-F5344CB8AC3E}">
        <p14:creationId xmlns:p14="http://schemas.microsoft.com/office/powerpoint/2010/main" val="40442236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9"/>
          <p:cNvSpPr txBox="1">
            <a:spLocks noGrp="1"/>
          </p:cNvSpPr>
          <p:nvPr>
            <p:ph type="title"/>
          </p:nvPr>
        </p:nvSpPr>
        <p:spPr>
          <a:xfrm>
            <a:off x="838200" y="365125"/>
            <a:ext cx="10704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Examples</a:t>
            </a:r>
            <a:endParaRPr>
              <a:solidFill>
                <a:srgbClr val="FF0000"/>
              </a:solidFill>
            </a:endParaRPr>
          </a:p>
        </p:txBody>
      </p:sp>
      <p:sp>
        <p:nvSpPr>
          <p:cNvPr id="345" name="Google Shape;345;p29"/>
          <p:cNvSpPr txBox="1">
            <a:spLocks noGrp="1"/>
          </p:cNvSpPr>
          <p:nvPr>
            <p:ph type="body" idx="1"/>
          </p:nvPr>
        </p:nvSpPr>
        <p:spPr>
          <a:xfrm>
            <a:off x="838200" y="2273600"/>
            <a:ext cx="10704600" cy="3594000"/>
          </a:xfrm>
          <a:prstGeom prst="rect">
            <a:avLst/>
          </a:prstGeom>
          <a:noFill/>
          <a:ln>
            <a:noFill/>
          </a:ln>
        </p:spPr>
        <p:txBody>
          <a:bodyPr spcFirstLastPara="1" wrap="square" lIns="91425" tIns="91425" rIns="91425" bIns="91425" anchor="t" anchorCtr="0">
            <a:noAutofit/>
          </a:bodyPr>
          <a:lstStyle/>
          <a:p>
            <a:pPr marL="0" lvl="1" indent="0" algn="l" rtl="0">
              <a:lnSpc>
                <a:spcPct val="100000"/>
              </a:lnSpc>
              <a:spcBef>
                <a:spcPts val="0"/>
              </a:spcBef>
              <a:spcAft>
                <a:spcPts val="0"/>
              </a:spcAft>
              <a:buClr>
                <a:srgbClr val="3F3F3F"/>
              </a:buClr>
              <a:buSzPts val="2400"/>
              <a:buFont typeface="Arial"/>
              <a:buNone/>
            </a:pPr>
            <a:r>
              <a:rPr lang="en-IE" sz="2800" b="1">
                <a:solidFill>
                  <a:schemeClr val="dk1"/>
                </a:solidFill>
              </a:rPr>
              <a:t>Binary </a:t>
            </a:r>
            <a:r>
              <a:rPr lang="en-IE" sz="2800">
                <a:solidFill>
                  <a:schemeClr val="dk1"/>
                </a:solidFill>
              </a:rPr>
              <a:t>- 1 or 0 depending if the context word occurs in this sentence </a:t>
            </a:r>
            <a:endParaRPr sz="2800">
              <a:solidFill>
                <a:schemeClr val="dk1"/>
              </a:solidFill>
            </a:endParaRPr>
          </a:p>
          <a:p>
            <a:pPr marL="457200" lvl="1" indent="457200" algn="l" rtl="0">
              <a:lnSpc>
                <a:spcPct val="100000"/>
              </a:lnSpc>
              <a:spcBef>
                <a:spcPts val="1000"/>
              </a:spcBef>
              <a:spcAft>
                <a:spcPts val="0"/>
              </a:spcAft>
              <a:buClr>
                <a:srgbClr val="3F3F3F"/>
              </a:buClr>
              <a:buSzPts val="2400"/>
              <a:buFont typeface="Arial"/>
              <a:buNone/>
            </a:pPr>
            <a:r>
              <a:rPr lang="en-IE">
                <a:solidFill>
                  <a:schemeClr val="dk1"/>
                </a:solidFill>
              </a:rPr>
              <a:t>{eats:1, mice:1, voles:1, sits:0}</a:t>
            </a:r>
            <a:endParaRPr>
              <a:solidFill>
                <a:schemeClr val="dk1"/>
              </a:solidFill>
            </a:endParaRPr>
          </a:p>
          <a:p>
            <a:pPr marL="0" lvl="1" indent="0" algn="l" rtl="0">
              <a:lnSpc>
                <a:spcPct val="100000"/>
              </a:lnSpc>
              <a:spcBef>
                <a:spcPts val="1000"/>
              </a:spcBef>
              <a:spcAft>
                <a:spcPts val="0"/>
              </a:spcAft>
              <a:buClr>
                <a:srgbClr val="3F3F3F"/>
              </a:buClr>
              <a:buSzPts val="2400"/>
              <a:buFont typeface="Arial"/>
              <a:buNone/>
            </a:pPr>
            <a:r>
              <a:rPr lang="en-IE" sz="2800" b="1">
                <a:solidFill>
                  <a:schemeClr val="dk1"/>
                </a:solidFill>
              </a:rPr>
              <a:t>Frequency </a:t>
            </a:r>
            <a:r>
              <a:rPr lang="en-IE" sz="2800">
                <a:solidFill>
                  <a:schemeClr val="dk1"/>
                </a:solidFill>
              </a:rPr>
              <a:t>- count of the context word in this sentence</a:t>
            </a:r>
            <a:endParaRPr sz="2800">
              <a:solidFill>
                <a:schemeClr val="dk1"/>
              </a:solidFill>
            </a:endParaRPr>
          </a:p>
          <a:p>
            <a:pPr marL="0" lvl="1" indent="457200" algn="l" rtl="0">
              <a:lnSpc>
                <a:spcPct val="100000"/>
              </a:lnSpc>
              <a:spcBef>
                <a:spcPts val="1000"/>
              </a:spcBef>
              <a:spcAft>
                <a:spcPts val="0"/>
              </a:spcAft>
              <a:buClr>
                <a:srgbClr val="3F3F3F"/>
              </a:buClr>
              <a:buSzPts val="2400"/>
              <a:buFont typeface="Arial"/>
              <a:buNone/>
            </a:pPr>
            <a:r>
              <a:rPr lang="en-IE">
                <a:solidFill>
                  <a:schemeClr val="dk1"/>
                </a:solidFill>
              </a:rPr>
              <a:t>	{eats:2, mice:1, voles:1, sits:0}</a:t>
            </a:r>
            <a:endParaRPr i="1">
              <a:solidFill>
                <a:schemeClr val="dk1"/>
              </a:solidFill>
            </a:endParaRPr>
          </a:p>
          <a:p>
            <a:pPr marL="0" lvl="1" indent="0" algn="l" rtl="0">
              <a:lnSpc>
                <a:spcPct val="100000"/>
              </a:lnSpc>
              <a:spcBef>
                <a:spcPts val="1000"/>
              </a:spcBef>
              <a:spcAft>
                <a:spcPts val="0"/>
              </a:spcAft>
              <a:buClr>
                <a:srgbClr val="3F3F3F"/>
              </a:buClr>
              <a:buSzPts val="2400"/>
              <a:buFont typeface="Arial"/>
              <a:buNone/>
            </a:pPr>
            <a:r>
              <a:rPr lang="en-IE" sz="2800" b="1">
                <a:solidFill>
                  <a:schemeClr val="dk1"/>
                </a:solidFill>
              </a:rPr>
              <a:t>Weight </a:t>
            </a:r>
            <a:r>
              <a:rPr lang="en-IE" sz="2800">
                <a:solidFill>
                  <a:schemeClr val="dk1"/>
                </a:solidFill>
              </a:rPr>
              <a:t>- weight of the context word in a corpus of sentences (e.g. PMI)</a:t>
            </a:r>
            <a:endParaRPr sz="2800">
              <a:solidFill>
                <a:schemeClr val="dk1"/>
              </a:solidFill>
            </a:endParaRPr>
          </a:p>
          <a:p>
            <a:pPr marL="0" lvl="1" indent="0" algn="l" rtl="0">
              <a:lnSpc>
                <a:spcPct val="100000"/>
              </a:lnSpc>
              <a:spcBef>
                <a:spcPts val="1000"/>
              </a:spcBef>
              <a:spcAft>
                <a:spcPts val="1000"/>
              </a:spcAft>
              <a:buClr>
                <a:srgbClr val="3F3F3F"/>
              </a:buClr>
              <a:buSzPts val="2400"/>
              <a:buFont typeface="Arial"/>
              <a:buNone/>
            </a:pPr>
            <a:r>
              <a:rPr lang="en-IE">
                <a:solidFill>
                  <a:schemeClr val="dk1"/>
                </a:solidFill>
              </a:rPr>
              <a:t>		{eats:0.95, mice:0.56, voles:0.01, sits:0.80}</a:t>
            </a:r>
            <a:endParaRPr>
              <a:solidFill>
                <a:schemeClr val="dk1"/>
              </a:solidFill>
            </a:endParaRPr>
          </a:p>
        </p:txBody>
      </p:sp>
      <p:pic>
        <p:nvPicPr>
          <p:cNvPr id="346" name="Google Shape;346;p29"/>
          <p:cNvPicPr preferRelativeResize="0"/>
          <p:nvPr/>
        </p:nvPicPr>
        <p:blipFill rotWithShape="1">
          <a:blip r:embed="rId3">
            <a:alphaModFix/>
          </a:blip>
          <a:srcRect l="38546" t="27635" r="56892" b="53010"/>
          <a:stretch/>
        </p:blipFill>
        <p:spPr>
          <a:xfrm>
            <a:off x="1164925" y="2869400"/>
            <a:ext cx="338199" cy="488525"/>
          </a:xfrm>
          <a:prstGeom prst="rect">
            <a:avLst/>
          </a:prstGeom>
          <a:noFill/>
          <a:ln>
            <a:noFill/>
          </a:ln>
        </p:spPr>
      </p:pic>
      <p:pic>
        <p:nvPicPr>
          <p:cNvPr id="347" name="Google Shape;347;p29"/>
          <p:cNvPicPr preferRelativeResize="0"/>
          <p:nvPr/>
        </p:nvPicPr>
        <p:blipFill rotWithShape="1">
          <a:blip r:embed="rId3">
            <a:alphaModFix/>
          </a:blip>
          <a:srcRect l="38546" t="27635" r="56892" b="53010"/>
          <a:stretch/>
        </p:blipFill>
        <p:spPr>
          <a:xfrm>
            <a:off x="1164925" y="4917500"/>
            <a:ext cx="338199" cy="488525"/>
          </a:xfrm>
          <a:prstGeom prst="rect">
            <a:avLst/>
          </a:prstGeom>
          <a:noFill/>
          <a:ln>
            <a:noFill/>
          </a:ln>
        </p:spPr>
      </p:pic>
      <p:pic>
        <p:nvPicPr>
          <p:cNvPr id="348" name="Google Shape;348;p29"/>
          <p:cNvPicPr preferRelativeResize="0"/>
          <p:nvPr/>
        </p:nvPicPr>
        <p:blipFill rotWithShape="1">
          <a:blip r:embed="rId3">
            <a:alphaModFix/>
          </a:blip>
          <a:srcRect l="38546" t="27635" r="56892" b="53010"/>
          <a:stretch/>
        </p:blipFill>
        <p:spPr>
          <a:xfrm>
            <a:off x="1164925" y="3941525"/>
            <a:ext cx="338199" cy="488525"/>
          </a:xfrm>
          <a:prstGeom prst="rect">
            <a:avLst/>
          </a:prstGeom>
          <a:noFill/>
          <a:ln>
            <a:noFill/>
          </a:ln>
        </p:spPr>
      </p:pic>
      <p:sp>
        <p:nvSpPr>
          <p:cNvPr id="349" name="Google Shape;349;p29"/>
          <p:cNvSpPr txBox="1">
            <a:spLocks noGrp="1"/>
          </p:cNvSpPr>
          <p:nvPr>
            <p:ph type="body" idx="1"/>
          </p:nvPr>
        </p:nvSpPr>
        <p:spPr>
          <a:xfrm>
            <a:off x="838200" y="1390400"/>
            <a:ext cx="10515600" cy="883200"/>
          </a:xfrm>
          <a:prstGeom prst="rect">
            <a:avLst/>
          </a:prstGeom>
          <a:noFill/>
          <a:ln>
            <a:noFill/>
          </a:ln>
        </p:spPr>
        <p:txBody>
          <a:bodyPr spcFirstLastPara="1" wrap="square" lIns="91425" tIns="91425" rIns="91425" bIns="91425" anchor="t" anchorCtr="0">
            <a:noAutofit/>
          </a:bodyPr>
          <a:lstStyle/>
          <a:p>
            <a:pPr marL="0" marR="0" lvl="0" indent="0" algn="just" rtl="0">
              <a:lnSpc>
                <a:spcPct val="90000"/>
              </a:lnSpc>
              <a:spcBef>
                <a:spcPts val="1000"/>
              </a:spcBef>
              <a:spcAft>
                <a:spcPts val="0"/>
              </a:spcAft>
              <a:buClr>
                <a:srgbClr val="3F3F3F"/>
              </a:buClr>
              <a:buSzPts val="2800"/>
              <a:buFont typeface="Arial"/>
              <a:buNone/>
            </a:pPr>
            <a:r>
              <a:rPr lang="en-IE" sz="2400" i="1">
                <a:solidFill>
                  <a:srgbClr val="666666"/>
                </a:solidFill>
              </a:rPr>
              <a:t>As carnivores, a </a:t>
            </a:r>
            <a:r>
              <a:rPr lang="en-IE" sz="2400" b="1" i="1">
                <a:solidFill>
                  <a:srgbClr val="666666"/>
                </a:solidFill>
              </a:rPr>
              <a:t>cat</a:t>
            </a:r>
            <a:r>
              <a:rPr lang="en-IE" sz="2400" i="1">
                <a:solidFill>
                  <a:srgbClr val="666666"/>
                </a:solidFill>
              </a:rPr>
              <a:t> eats mice and voles but eats no grass. </a:t>
            </a:r>
            <a:endParaRPr sz="2400" i="1"/>
          </a:p>
        </p:txBody>
      </p:sp>
      <p:sp>
        <p:nvSpPr>
          <p:cNvPr id="350" name="Google Shape;350;p29"/>
          <p:cNvSpPr txBox="1">
            <a:spLocks noGrp="1"/>
          </p:cNvSpPr>
          <p:nvPr>
            <p:ph type="ftr" idx="11"/>
          </p:nvPr>
        </p:nvSpPr>
        <p:spPr>
          <a:xfrm>
            <a:off x="7239000" y="6113463"/>
            <a:ext cx="4114800" cy="365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IE"/>
              <a:t>647</a:t>
            </a:fld>
            <a:endParaRPr/>
          </a:p>
        </p:txBody>
      </p:sp>
    </p:spTree>
    <p:extLst>
      <p:ext uri="{BB962C8B-B14F-4D97-AF65-F5344CB8AC3E}">
        <p14:creationId xmlns:p14="http://schemas.microsoft.com/office/powerpoint/2010/main" val="23606800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0"/>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Semantic Analysis</a:t>
            </a:r>
            <a:endParaRPr sz="4400" b="0" i="0" u="none" strike="noStrike" cap="none">
              <a:solidFill>
                <a:srgbClr val="75114A"/>
              </a:solidFill>
              <a:latin typeface="Calibri"/>
              <a:ea typeface="Calibri"/>
              <a:cs typeface="Calibri"/>
              <a:sym typeface="Calibri"/>
            </a:endParaRPr>
          </a:p>
        </p:txBody>
      </p:sp>
      <p:sp>
        <p:nvSpPr>
          <p:cNvPr id="356" name="Google Shape;356;p30"/>
          <p:cNvSpPr txBox="1">
            <a:spLocks noGrp="1"/>
          </p:cNvSpPr>
          <p:nvPr>
            <p:ph type="body" idx="1"/>
          </p:nvPr>
        </p:nvSpPr>
        <p:spPr>
          <a:xfrm>
            <a:off x="838200" y="1818525"/>
            <a:ext cx="10515600" cy="382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F3F"/>
              </a:buClr>
              <a:buSzPts val="2800"/>
              <a:buFont typeface="Arial"/>
              <a:buNone/>
            </a:pPr>
            <a:r>
              <a:rPr lang="en-IE">
                <a:solidFill>
                  <a:srgbClr val="000000"/>
                </a:solidFill>
              </a:rPr>
              <a:t>Overview of main tasks in semantic analysis of language</a:t>
            </a:r>
            <a:endParaRPr>
              <a:solidFill>
                <a:srgbClr val="000000"/>
              </a:solidFill>
            </a:endParaRPr>
          </a:p>
          <a:p>
            <a:pPr marL="0" lvl="0" indent="0" algn="l" rtl="0">
              <a:lnSpc>
                <a:spcPct val="100000"/>
              </a:lnSpc>
              <a:spcBef>
                <a:spcPts val="1000"/>
              </a:spcBef>
              <a:spcAft>
                <a:spcPts val="0"/>
              </a:spcAft>
              <a:buClr>
                <a:srgbClr val="3F3F3F"/>
              </a:buClr>
              <a:buSzPts val="2800"/>
              <a:buFont typeface="Arial"/>
              <a:buNone/>
            </a:pPr>
            <a:r>
              <a:rPr lang="en-IE" b="1">
                <a:solidFill>
                  <a:srgbClr val="000000"/>
                </a:solidFill>
              </a:rPr>
              <a:t>Understand how to develop a Word Sense Disambiguation approach</a:t>
            </a:r>
            <a:endParaRPr b="1">
              <a:solidFill>
                <a:srgbClr val="000000"/>
              </a:solidFill>
            </a:endParaRPr>
          </a:p>
          <a:p>
            <a:pPr marL="0" lvl="0" indent="0" algn="l" rtl="0">
              <a:lnSpc>
                <a:spcPct val="100000"/>
              </a:lnSpc>
              <a:spcBef>
                <a:spcPts val="1000"/>
              </a:spcBef>
              <a:spcAft>
                <a:spcPts val="0"/>
              </a:spcAft>
              <a:buClr>
                <a:srgbClr val="3F3F3F"/>
              </a:buClr>
              <a:buSzPts val="2800"/>
              <a:buFont typeface="Arial"/>
              <a:buNone/>
            </a:pPr>
            <a:r>
              <a:rPr lang="en-IE">
                <a:solidFill>
                  <a:srgbClr val="000000"/>
                </a:solidFill>
              </a:rPr>
              <a:t>Insight into Semantic Role Labeling </a:t>
            </a:r>
            <a:endParaRPr>
              <a:solidFill>
                <a:srgbClr val="000000"/>
              </a:solidFill>
            </a:endParaRPr>
          </a:p>
          <a:p>
            <a:pPr marL="0" lvl="0" indent="0" algn="l" rtl="0">
              <a:lnSpc>
                <a:spcPct val="100000"/>
              </a:lnSpc>
              <a:spcBef>
                <a:spcPts val="1000"/>
              </a:spcBef>
              <a:spcAft>
                <a:spcPts val="1000"/>
              </a:spcAft>
              <a:buClr>
                <a:srgbClr val="3F3F3F"/>
              </a:buClr>
              <a:buSzPts val="2800"/>
              <a:buFont typeface="Arial"/>
              <a:buNone/>
            </a:pPr>
            <a:r>
              <a:rPr lang="en-IE">
                <a:solidFill>
                  <a:srgbClr val="000000"/>
                </a:solidFill>
              </a:rPr>
              <a:t>Insight into Coreference Resolution </a:t>
            </a:r>
            <a:endParaRPr sz="2400">
              <a:solidFill>
                <a:srgbClr val="000000"/>
              </a:solidFill>
            </a:endParaRPr>
          </a:p>
        </p:txBody>
      </p:sp>
    </p:spTree>
    <p:extLst>
      <p:ext uri="{BB962C8B-B14F-4D97-AF65-F5344CB8AC3E}">
        <p14:creationId xmlns:p14="http://schemas.microsoft.com/office/powerpoint/2010/main" val="3695483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1"/>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Word Sense</a:t>
            </a:r>
            <a:r>
              <a:rPr lang="en-IE"/>
              <a:t>s</a:t>
            </a:r>
            <a:endParaRPr/>
          </a:p>
        </p:txBody>
      </p:sp>
      <p:sp>
        <p:nvSpPr>
          <p:cNvPr id="362" name="Google Shape;362;p31"/>
          <p:cNvSpPr txBox="1">
            <a:spLocks noGrp="1"/>
          </p:cNvSpPr>
          <p:nvPr>
            <p:ph type="body" idx="1"/>
          </p:nvPr>
        </p:nvSpPr>
        <p:spPr>
          <a:xfrm>
            <a:off x="838200" y="1825625"/>
            <a:ext cx="10515600" cy="38133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IE"/>
              <a:t>Word senses are defined by a </a:t>
            </a:r>
            <a:r>
              <a:rPr lang="en-IE" b="1"/>
              <a:t>semantic lexicon</a:t>
            </a:r>
            <a:r>
              <a:rPr lang="en-IE"/>
              <a:t> such as WordNet</a:t>
            </a:r>
            <a:endParaRPr/>
          </a:p>
          <a:p>
            <a:pPr marL="0" lvl="0" indent="0" algn="l" rtl="0">
              <a:spcBef>
                <a:spcPts val="1000"/>
              </a:spcBef>
              <a:spcAft>
                <a:spcPts val="0"/>
              </a:spcAft>
              <a:buNone/>
            </a:pPr>
            <a:r>
              <a:rPr lang="en-IE"/>
              <a:t>A semantic lexicon defines word senses </a:t>
            </a:r>
            <a:r>
              <a:rPr lang="en-IE" b="1"/>
              <a:t>explicitly</a:t>
            </a:r>
            <a:r>
              <a:rPr lang="en-IE"/>
              <a:t>, by use of lists</a:t>
            </a:r>
            <a:endParaRPr/>
          </a:p>
          <a:p>
            <a:pPr marL="0" lvl="0" indent="0" algn="l" rtl="0">
              <a:spcBef>
                <a:spcPts val="1000"/>
              </a:spcBef>
              <a:spcAft>
                <a:spcPts val="0"/>
              </a:spcAft>
              <a:buNone/>
            </a:pPr>
            <a:r>
              <a:rPr lang="en-IE"/>
              <a:t>Word senses can also be defined </a:t>
            </a:r>
            <a:r>
              <a:rPr lang="en-IE" b="1"/>
              <a:t>implicitly </a:t>
            </a:r>
            <a:r>
              <a:rPr lang="en-IE"/>
              <a:t>by use of clusters</a:t>
            </a:r>
            <a:endParaRPr/>
          </a:p>
          <a:p>
            <a:pPr marL="0" lvl="0" indent="0" algn="l" rtl="0">
              <a:spcBef>
                <a:spcPts val="1000"/>
              </a:spcBef>
              <a:spcAft>
                <a:spcPts val="0"/>
              </a:spcAft>
              <a:buNone/>
            </a:pPr>
            <a:r>
              <a:rPr lang="en-IE" b="1"/>
              <a:t>Here we focus on explicitly defined word senses</a:t>
            </a:r>
            <a:endParaRPr b="1"/>
          </a:p>
          <a:p>
            <a:pPr marL="0" lvl="0" indent="0" algn="l" rtl="0">
              <a:spcBef>
                <a:spcPts val="1000"/>
              </a:spcBef>
              <a:spcAft>
                <a:spcPts val="0"/>
              </a:spcAft>
              <a:buNone/>
            </a:pPr>
            <a:endParaRPr/>
          </a:p>
        </p:txBody>
      </p:sp>
    </p:spTree>
    <p:extLst>
      <p:ext uri="{BB962C8B-B14F-4D97-AF65-F5344CB8AC3E}">
        <p14:creationId xmlns:p14="http://schemas.microsoft.com/office/powerpoint/2010/main" val="6479167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30"/>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Overview</a:t>
            </a:r>
            <a:endParaRPr/>
          </a:p>
        </p:txBody>
      </p:sp>
      <p:sp>
        <p:nvSpPr>
          <p:cNvPr id="479" name="Google Shape;479;p30"/>
          <p:cNvSpPr txBox="1">
            <a:spLocks noGrp="1"/>
          </p:cNvSpPr>
          <p:nvPr>
            <p:ph type="body" idx="1"/>
          </p:nvPr>
        </p:nvSpPr>
        <p:spPr>
          <a:xfrm>
            <a:off x="838200" y="1687825"/>
            <a:ext cx="10515600" cy="4095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3F3F3F"/>
              </a:buClr>
              <a:buSzPts val="2800"/>
              <a:buFont typeface="Arial"/>
              <a:buNone/>
            </a:pPr>
            <a:r>
              <a:rPr lang="en-IE" b="1"/>
              <a:t>Foundations in linguistic theory </a:t>
            </a:r>
            <a:endParaRPr b="1"/>
          </a:p>
          <a:p>
            <a:pPr marL="0" marR="0" lvl="0" indent="0" algn="l" rtl="0">
              <a:lnSpc>
                <a:spcPct val="115000"/>
              </a:lnSpc>
              <a:spcBef>
                <a:spcPts val="0"/>
              </a:spcBef>
              <a:spcAft>
                <a:spcPts val="0"/>
              </a:spcAft>
              <a:buClr>
                <a:srgbClr val="3F3F3F"/>
              </a:buClr>
              <a:buSzPts val="2800"/>
              <a:buFont typeface="Arial"/>
              <a:buNone/>
            </a:pPr>
            <a:r>
              <a:rPr lang="en-IE"/>
              <a:t>Linguistic levels of analysis</a:t>
            </a:r>
            <a:endParaRPr/>
          </a:p>
          <a:p>
            <a:pPr marL="457200" marR="0" lvl="0" indent="-406400" algn="l" rtl="0">
              <a:lnSpc>
                <a:spcPct val="115000"/>
              </a:lnSpc>
              <a:spcBef>
                <a:spcPts val="0"/>
              </a:spcBef>
              <a:spcAft>
                <a:spcPts val="0"/>
              </a:spcAft>
              <a:buSzPts val="2800"/>
              <a:buChar char="•"/>
            </a:pPr>
            <a:r>
              <a:rPr lang="en-IE"/>
              <a:t>Morphology</a:t>
            </a:r>
            <a:endParaRPr/>
          </a:p>
          <a:p>
            <a:pPr marL="457200" marR="0" lvl="0" indent="-406400" algn="l" rtl="0">
              <a:lnSpc>
                <a:spcPct val="115000"/>
              </a:lnSpc>
              <a:spcBef>
                <a:spcPts val="0"/>
              </a:spcBef>
              <a:spcAft>
                <a:spcPts val="0"/>
              </a:spcAft>
              <a:buSzPts val="2800"/>
              <a:buChar char="•"/>
            </a:pPr>
            <a:r>
              <a:rPr lang="en-IE"/>
              <a:t>Syntax</a:t>
            </a:r>
            <a:endParaRPr/>
          </a:p>
          <a:p>
            <a:pPr marL="457200" marR="0" lvl="0" indent="-406400" algn="l" rtl="0">
              <a:lnSpc>
                <a:spcPct val="115000"/>
              </a:lnSpc>
              <a:spcBef>
                <a:spcPts val="0"/>
              </a:spcBef>
              <a:spcAft>
                <a:spcPts val="0"/>
              </a:spcAft>
              <a:buSzPts val="2800"/>
              <a:buChar char="•"/>
            </a:pPr>
            <a:r>
              <a:rPr lang="en-IE"/>
              <a:t>Semantics</a:t>
            </a:r>
            <a:endParaRPr/>
          </a:p>
          <a:p>
            <a:pPr marL="0" marR="0" lvl="0" indent="0" algn="l" rtl="0">
              <a:lnSpc>
                <a:spcPct val="115000"/>
              </a:lnSpc>
              <a:spcBef>
                <a:spcPts val="0"/>
              </a:spcBef>
              <a:spcAft>
                <a:spcPts val="0"/>
              </a:spcAft>
              <a:buClr>
                <a:srgbClr val="3F3F3F"/>
              </a:buClr>
              <a:buSzPts val="2800"/>
              <a:buFont typeface="Arial"/>
              <a:buNone/>
            </a:pPr>
            <a:r>
              <a:rPr lang="en-IE"/>
              <a:t>Types of language data</a:t>
            </a:r>
            <a:endParaRPr/>
          </a:p>
          <a:p>
            <a:pPr marL="457200" marR="0" lvl="0" indent="-406400" algn="l" rtl="0">
              <a:lnSpc>
                <a:spcPct val="115000"/>
              </a:lnSpc>
              <a:spcBef>
                <a:spcPts val="0"/>
              </a:spcBef>
              <a:spcAft>
                <a:spcPts val="0"/>
              </a:spcAft>
              <a:buSzPts val="2800"/>
              <a:buChar char="•"/>
            </a:pPr>
            <a:r>
              <a:rPr lang="en-IE"/>
              <a:t>Corpus</a:t>
            </a:r>
            <a:endParaRPr/>
          </a:p>
          <a:p>
            <a:pPr marL="457200" marR="0" lvl="0" indent="-406400" algn="l" rtl="0">
              <a:lnSpc>
                <a:spcPct val="115000"/>
              </a:lnSpc>
              <a:spcBef>
                <a:spcPts val="0"/>
              </a:spcBef>
              <a:spcAft>
                <a:spcPts val="0"/>
              </a:spcAft>
              <a:buSzPts val="2800"/>
              <a:buChar char="•"/>
            </a:pPr>
            <a:r>
              <a:rPr lang="en-IE"/>
              <a:t>Lexicon</a:t>
            </a:r>
            <a:endParaRPr/>
          </a:p>
          <a:p>
            <a:pPr marL="0" marR="0" lvl="0" indent="0" algn="l" rtl="0">
              <a:lnSpc>
                <a:spcPct val="100000"/>
              </a:lnSpc>
              <a:spcBef>
                <a:spcPts val="1000"/>
              </a:spcBef>
              <a:spcAft>
                <a:spcPts val="0"/>
              </a:spcAft>
              <a:buClr>
                <a:srgbClr val="3F3F3F"/>
              </a:buClr>
              <a:buSzPts val="2800"/>
              <a:buFont typeface="Arial"/>
              <a:buNone/>
            </a:pPr>
            <a:endParaRPr sz="2400"/>
          </a:p>
        </p:txBody>
      </p:sp>
    </p:spTree>
    <p:extLst>
      <p:ext uri="{BB962C8B-B14F-4D97-AF65-F5344CB8AC3E}">
        <p14:creationId xmlns:p14="http://schemas.microsoft.com/office/powerpoint/2010/main" val="7197874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WordNet Glosses</a:t>
            </a:r>
            <a:endParaRPr sz="4400" b="0" i="0" u="none" strike="noStrike" cap="none">
              <a:solidFill>
                <a:srgbClr val="75114A"/>
              </a:solidFill>
              <a:latin typeface="Calibri"/>
              <a:ea typeface="Calibri"/>
              <a:cs typeface="Calibri"/>
              <a:sym typeface="Calibri"/>
            </a:endParaRPr>
          </a:p>
        </p:txBody>
      </p:sp>
      <p:graphicFrame>
        <p:nvGraphicFramePr>
          <p:cNvPr id="368" name="Google Shape;368;p32"/>
          <p:cNvGraphicFramePr/>
          <p:nvPr/>
        </p:nvGraphicFramePr>
        <p:xfrm>
          <a:off x="983432" y="1556792"/>
          <a:ext cx="3000000" cy="3000000"/>
        </p:xfrm>
        <a:graphic>
          <a:graphicData uri="http://schemas.openxmlformats.org/drawingml/2006/table">
            <a:tbl>
              <a:tblPr firstRow="1" bandRow="1">
                <a:noFill/>
              </a:tblPr>
              <a:tblGrid>
                <a:gridCol w="915050">
                  <a:extLst>
                    <a:ext uri="{9D8B030D-6E8A-4147-A177-3AD203B41FA5}">
                      <a16:colId xmlns:a16="http://schemas.microsoft.com/office/drawing/2014/main" val="20000"/>
                    </a:ext>
                  </a:extLst>
                </a:gridCol>
                <a:gridCol w="983625">
                  <a:extLst>
                    <a:ext uri="{9D8B030D-6E8A-4147-A177-3AD203B41FA5}">
                      <a16:colId xmlns:a16="http://schemas.microsoft.com/office/drawing/2014/main" val="20001"/>
                    </a:ext>
                  </a:extLst>
                </a:gridCol>
                <a:gridCol w="2960300">
                  <a:extLst>
                    <a:ext uri="{9D8B030D-6E8A-4147-A177-3AD203B41FA5}">
                      <a16:colId xmlns:a16="http://schemas.microsoft.com/office/drawing/2014/main" val="20002"/>
                    </a:ext>
                  </a:extLst>
                </a:gridCol>
                <a:gridCol w="5511400">
                  <a:extLst>
                    <a:ext uri="{9D8B030D-6E8A-4147-A177-3AD203B41FA5}">
                      <a16:colId xmlns:a16="http://schemas.microsoft.com/office/drawing/2014/main" val="20003"/>
                    </a:ext>
                  </a:extLst>
                </a:gridCol>
              </a:tblGrid>
              <a:tr h="432050">
                <a:tc>
                  <a:txBody>
                    <a:bodyPr/>
                    <a:lstStyle/>
                    <a:p>
                      <a:pPr marL="0" marR="0" lvl="0" indent="0" algn="l" rtl="0">
                        <a:lnSpc>
                          <a:spcPct val="100000"/>
                        </a:lnSpc>
                        <a:spcBef>
                          <a:spcPts val="0"/>
                        </a:spcBef>
                        <a:spcAft>
                          <a:spcPts val="0"/>
                        </a:spcAft>
                        <a:buNone/>
                      </a:pPr>
                      <a:r>
                        <a:rPr lang="en-IE" sz="2000" b="1" u="none" strike="noStrike" cap="none">
                          <a:solidFill>
                            <a:schemeClr val="dk1"/>
                          </a:solidFill>
                        </a:rPr>
                        <a:t>Word</a:t>
                      </a:r>
                      <a:endParaRPr sz="2000" b="1"/>
                    </a:p>
                  </a:txBody>
                  <a:tcPr marL="91450" marR="91450" marT="45725" marB="45725"/>
                </a:tc>
                <a:tc>
                  <a:txBody>
                    <a:bodyPr/>
                    <a:lstStyle/>
                    <a:p>
                      <a:pPr marL="0" marR="0" lvl="0" indent="0" algn="l" rtl="0">
                        <a:lnSpc>
                          <a:spcPct val="100000"/>
                        </a:lnSpc>
                        <a:spcBef>
                          <a:spcPts val="0"/>
                        </a:spcBef>
                        <a:spcAft>
                          <a:spcPts val="0"/>
                        </a:spcAft>
                        <a:buNone/>
                      </a:pPr>
                      <a:r>
                        <a:rPr lang="en-IE" sz="2000" b="1" u="none" strike="noStrike" cap="none">
                          <a:solidFill>
                            <a:schemeClr val="dk1"/>
                          </a:solidFill>
                        </a:rPr>
                        <a:t>Sense</a:t>
                      </a:r>
                      <a:endParaRPr sz="2000" b="1"/>
                    </a:p>
                  </a:txBody>
                  <a:tcPr marL="91450" marR="91450" marT="45725" marB="45725"/>
                </a:tc>
                <a:tc>
                  <a:txBody>
                    <a:bodyPr/>
                    <a:lstStyle/>
                    <a:p>
                      <a:pPr marL="0" marR="0" lvl="0" indent="0" algn="l" rtl="0">
                        <a:lnSpc>
                          <a:spcPct val="100000"/>
                        </a:lnSpc>
                        <a:spcBef>
                          <a:spcPts val="0"/>
                        </a:spcBef>
                        <a:spcAft>
                          <a:spcPts val="0"/>
                        </a:spcAft>
                        <a:buNone/>
                      </a:pPr>
                      <a:r>
                        <a:rPr lang="en-IE" sz="2000" b="1" u="none" strike="noStrike" cap="none">
                          <a:solidFill>
                            <a:schemeClr val="dk1"/>
                          </a:solidFill>
                        </a:rPr>
                        <a:t>S</a:t>
                      </a:r>
                      <a:r>
                        <a:rPr lang="en-IE" sz="2000" b="1">
                          <a:solidFill>
                            <a:schemeClr val="dk1"/>
                          </a:solidFill>
                        </a:rPr>
                        <a:t>ynSets</a:t>
                      </a:r>
                      <a:endParaRPr sz="2000" b="1"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None/>
                      </a:pPr>
                      <a:r>
                        <a:rPr lang="en-IE" sz="2000" b="1" u="none" strike="noStrike" cap="none">
                          <a:solidFill>
                            <a:schemeClr val="dk1"/>
                          </a:solidFill>
                        </a:rPr>
                        <a:t>WordNet </a:t>
                      </a:r>
                      <a:r>
                        <a:rPr lang="en-IE" sz="2000" b="1">
                          <a:solidFill>
                            <a:schemeClr val="dk1"/>
                          </a:solidFill>
                        </a:rPr>
                        <a:t>G</a:t>
                      </a:r>
                      <a:r>
                        <a:rPr lang="en-IE" sz="2000" b="1" u="none" strike="noStrike" cap="none">
                          <a:solidFill>
                            <a:schemeClr val="dk1"/>
                          </a:solidFill>
                        </a:rPr>
                        <a:t>losses</a:t>
                      </a:r>
                      <a:r>
                        <a:rPr lang="en-IE" sz="2000" b="1">
                          <a:solidFill>
                            <a:schemeClr val="dk1"/>
                          </a:solidFill>
                        </a:rPr>
                        <a:t> (sense examples)</a:t>
                      </a:r>
                      <a:endParaRPr sz="2000" b="1" u="none" strike="noStrike" cap="none">
                        <a:solidFill>
                          <a:schemeClr val="dk1"/>
                        </a:solidFill>
                      </a:endParaRPr>
                    </a:p>
                  </a:txBody>
                  <a:tcPr marL="91450" marR="91450" marT="45725" marB="45725"/>
                </a:tc>
                <a:extLst>
                  <a:ext uri="{0D108BD9-81ED-4DB2-BD59-A6C34878D82A}">
                    <a16:rowId xmlns:a16="http://schemas.microsoft.com/office/drawing/2014/main" val="10000"/>
                  </a:ext>
                </a:extLst>
              </a:tr>
              <a:tr h="370850">
                <a:tc rowSpan="6">
                  <a:txBody>
                    <a:bodyPr/>
                    <a:lstStyle/>
                    <a:p>
                      <a:pPr marL="0" lvl="0" indent="0" algn="l" rtl="0">
                        <a:spcBef>
                          <a:spcPts val="0"/>
                        </a:spcBef>
                        <a:spcAft>
                          <a:spcPts val="0"/>
                        </a:spcAft>
                        <a:buNone/>
                      </a:pPr>
                      <a:r>
                        <a:rPr lang="en-IE" sz="2000" i="1">
                          <a:solidFill>
                            <a:schemeClr val="dk1"/>
                          </a:solidFill>
                        </a:rPr>
                        <a:t>table</a:t>
                      </a:r>
                      <a:endParaRPr sz="2000" i="1"/>
                    </a:p>
                  </a:txBody>
                  <a:tcPr marL="91450" marR="91450" marT="45725" marB="45725"/>
                </a:tc>
                <a:tc>
                  <a:txBody>
                    <a:bodyPr/>
                    <a:lstStyle/>
                    <a:p>
                      <a:pPr marL="0" marR="0" lvl="0" indent="0" algn="l" rtl="0">
                        <a:lnSpc>
                          <a:spcPct val="100000"/>
                        </a:lnSpc>
                        <a:spcBef>
                          <a:spcPts val="0"/>
                        </a:spcBef>
                        <a:spcAft>
                          <a:spcPts val="0"/>
                        </a:spcAft>
                        <a:buNone/>
                      </a:pPr>
                      <a:r>
                        <a:rPr lang="en-IE" sz="2000" u="none" strike="noStrike" cap="none">
                          <a:solidFill>
                            <a:schemeClr val="dk1"/>
                          </a:solidFill>
                        </a:rPr>
                        <a:t>#1</a:t>
                      </a:r>
                      <a:endParaRPr sz="200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None/>
                      </a:pPr>
                      <a:r>
                        <a:rPr lang="en-IE" sz="2000" u="none" strike="noStrike" cap="none">
                          <a:solidFill>
                            <a:schemeClr val="dk1"/>
                          </a:solidFill>
                        </a:rPr>
                        <a:t>table#1,</a:t>
                      </a:r>
                      <a:r>
                        <a:rPr lang="en-IE" sz="2000"/>
                        <a:t> </a:t>
                      </a:r>
                      <a:r>
                        <a:rPr lang="en-IE" sz="2000" b="0" i="0" u="none" strike="noStrike" cap="none">
                          <a:solidFill>
                            <a:schemeClr val="dk1"/>
                          </a:solidFill>
                          <a:latin typeface="Arial"/>
                          <a:ea typeface="Arial"/>
                          <a:cs typeface="Arial"/>
                          <a:sym typeface="Arial"/>
                        </a:rPr>
                        <a:t>tabular array#1</a:t>
                      </a:r>
                      <a:endParaRPr sz="2000" u="none" strike="noStrike" cap="none">
                        <a:solidFill>
                          <a:schemeClr val="dk1"/>
                        </a:solidFill>
                      </a:endParaRPr>
                    </a:p>
                  </a:txBody>
                  <a:tcPr marL="91450" marR="91450" marT="45725" marB="45725"/>
                </a:tc>
                <a:tc>
                  <a:txBody>
                    <a:bodyPr/>
                    <a:lstStyle/>
                    <a:p>
                      <a:pPr marL="0" marR="0" lvl="1" indent="0" algn="l" rtl="0">
                        <a:lnSpc>
                          <a:spcPct val="100000"/>
                        </a:lnSpc>
                        <a:spcBef>
                          <a:spcPts val="0"/>
                        </a:spcBef>
                        <a:spcAft>
                          <a:spcPts val="0"/>
                        </a:spcAft>
                        <a:buClr>
                          <a:schemeClr val="dk1"/>
                        </a:buClr>
                        <a:buSzPts val="1800"/>
                        <a:buFont typeface="Arial"/>
                        <a:buNone/>
                      </a:pPr>
                      <a:r>
                        <a:rPr lang="en-IE" sz="2000" b="0" i="1" u="none" strike="noStrike" cap="none">
                          <a:solidFill>
                            <a:schemeClr val="dk1"/>
                          </a:solidFill>
                          <a:latin typeface="Arial"/>
                          <a:ea typeface="Arial"/>
                          <a:cs typeface="Arial"/>
                          <a:sym typeface="Arial"/>
                        </a:rPr>
                        <a:t>see </a:t>
                      </a:r>
                      <a:r>
                        <a:rPr lang="en-IE" sz="2000" b="1" i="1" u="none" strike="noStrike" cap="none">
                          <a:solidFill>
                            <a:schemeClr val="dk1"/>
                          </a:solidFill>
                          <a:latin typeface="Arial"/>
                          <a:ea typeface="Arial"/>
                          <a:cs typeface="Arial"/>
                          <a:sym typeface="Arial"/>
                        </a:rPr>
                        <a:t>table</a:t>
                      </a:r>
                      <a:r>
                        <a:rPr lang="en-IE" sz="2000" b="0" i="1" u="none" strike="noStrike" cap="none">
                          <a:solidFill>
                            <a:schemeClr val="dk1"/>
                          </a:solidFill>
                          <a:latin typeface="Arial"/>
                          <a:ea typeface="Arial"/>
                          <a:cs typeface="Arial"/>
                          <a:sym typeface="Arial"/>
                        </a:rPr>
                        <a:t> 1</a:t>
                      </a:r>
                      <a:endParaRPr sz="2000" i="1" u="none" strike="noStrike" cap="none">
                        <a:solidFill>
                          <a:schemeClr val="dk1"/>
                        </a:solidFill>
                      </a:endParaRPr>
                    </a:p>
                  </a:txBody>
                  <a:tcPr marL="91450" marR="91450" marT="45725" marB="45725"/>
                </a:tc>
                <a:extLst>
                  <a:ext uri="{0D108BD9-81ED-4DB2-BD59-A6C34878D82A}">
                    <a16:rowId xmlns:a16="http://schemas.microsoft.com/office/drawing/2014/main" val="10001"/>
                  </a:ext>
                </a:extLst>
              </a:tr>
              <a:tr h="370850">
                <a:tc vMerge="1">
                  <a:txBody>
                    <a:bodyPr/>
                    <a:lstStyle/>
                    <a:p>
                      <a:endParaRPr lang="en-US"/>
                    </a:p>
                  </a:txBody>
                  <a:tcPr/>
                </a:tc>
                <a:tc>
                  <a:txBody>
                    <a:bodyPr/>
                    <a:lstStyle/>
                    <a:p>
                      <a:pPr marL="0" marR="0" lvl="0" indent="0" algn="l" rtl="0">
                        <a:lnSpc>
                          <a:spcPct val="100000"/>
                        </a:lnSpc>
                        <a:spcBef>
                          <a:spcPts val="0"/>
                        </a:spcBef>
                        <a:spcAft>
                          <a:spcPts val="0"/>
                        </a:spcAft>
                        <a:buClr>
                          <a:schemeClr val="dk1"/>
                        </a:buClr>
                        <a:buSzPts val="1800"/>
                        <a:buFont typeface="Arial"/>
                        <a:buNone/>
                      </a:pPr>
                      <a:r>
                        <a:rPr lang="en-IE" sz="2000" u="none" strike="noStrike" cap="none">
                          <a:solidFill>
                            <a:schemeClr val="dk1"/>
                          </a:solidFill>
                        </a:rPr>
                        <a:t>#2</a:t>
                      </a:r>
                      <a:endParaRPr sz="2000"/>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Arial"/>
                        <a:buNone/>
                      </a:pPr>
                      <a:r>
                        <a:rPr lang="en-IE" sz="2000" u="none" strike="noStrike" cap="none">
                          <a:solidFill>
                            <a:schemeClr val="dk1"/>
                          </a:solidFill>
                        </a:rPr>
                        <a:t>table#2</a:t>
                      </a:r>
                      <a:endParaRPr sz="2000" u="none" strike="noStrike" cap="none">
                        <a:solidFill>
                          <a:schemeClr val="dk1"/>
                        </a:solidFill>
                      </a:endParaRPr>
                    </a:p>
                  </a:txBody>
                  <a:tcPr marL="91450" marR="91450" marT="45725" marB="45725"/>
                </a:tc>
                <a:tc>
                  <a:txBody>
                    <a:bodyPr/>
                    <a:lstStyle/>
                    <a:p>
                      <a:pPr marL="0" marR="0" lvl="1" indent="0" algn="l" rtl="0">
                        <a:lnSpc>
                          <a:spcPct val="100000"/>
                        </a:lnSpc>
                        <a:spcBef>
                          <a:spcPts val="0"/>
                        </a:spcBef>
                        <a:spcAft>
                          <a:spcPts val="0"/>
                        </a:spcAft>
                        <a:buClr>
                          <a:schemeClr val="dk1"/>
                        </a:buClr>
                        <a:buSzPts val="1800"/>
                        <a:buFont typeface="Arial"/>
                        <a:buNone/>
                      </a:pPr>
                      <a:r>
                        <a:rPr lang="en-IE" sz="2000" b="0" i="1" u="none" strike="noStrike" cap="none">
                          <a:solidFill>
                            <a:schemeClr val="dk1"/>
                          </a:solidFill>
                          <a:latin typeface="Arial"/>
                          <a:ea typeface="Arial"/>
                          <a:cs typeface="Arial"/>
                          <a:sym typeface="Arial"/>
                        </a:rPr>
                        <a:t>it was a sturdy </a:t>
                      </a:r>
                      <a:r>
                        <a:rPr lang="en-IE" sz="2000" b="1" i="1" u="none" strike="noStrike" cap="none">
                          <a:solidFill>
                            <a:schemeClr val="dk1"/>
                          </a:solidFill>
                          <a:latin typeface="Arial"/>
                          <a:ea typeface="Arial"/>
                          <a:cs typeface="Arial"/>
                          <a:sym typeface="Arial"/>
                        </a:rPr>
                        <a:t>table</a:t>
                      </a:r>
                      <a:endParaRPr sz="2000" b="1" i="1" u="none" strike="noStrike" cap="none">
                        <a:solidFill>
                          <a:schemeClr val="dk1"/>
                        </a:solidFill>
                      </a:endParaRPr>
                    </a:p>
                  </a:txBody>
                  <a:tcPr marL="91450" marR="91450" marT="45725" marB="45725"/>
                </a:tc>
                <a:extLst>
                  <a:ext uri="{0D108BD9-81ED-4DB2-BD59-A6C34878D82A}">
                    <a16:rowId xmlns:a16="http://schemas.microsoft.com/office/drawing/2014/main" val="10002"/>
                  </a:ext>
                </a:extLst>
              </a:tr>
              <a:tr h="370850">
                <a:tc vMerge="1">
                  <a:txBody>
                    <a:bodyPr/>
                    <a:lstStyle/>
                    <a:p>
                      <a:endParaRPr lang="en-US"/>
                    </a:p>
                  </a:txBody>
                  <a:tcPr/>
                </a:tc>
                <a:tc>
                  <a:txBody>
                    <a:bodyPr/>
                    <a:lstStyle/>
                    <a:p>
                      <a:pPr marL="0" marR="0" lvl="0" indent="0" algn="l" rtl="0">
                        <a:lnSpc>
                          <a:spcPct val="100000"/>
                        </a:lnSpc>
                        <a:spcBef>
                          <a:spcPts val="0"/>
                        </a:spcBef>
                        <a:spcAft>
                          <a:spcPts val="0"/>
                        </a:spcAft>
                        <a:buClr>
                          <a:schemeClr val="dk1"/>
                        </a:buClr>
                        <a:buSzPts val="1800"/>
                        <a:buFont typeface="Arial"/>
                        <a:buNone/>
                      </a:pPr>
                      <a:r>
                        <a:rPr lang="en-IE" sz="2000" u="none" strike="noStrike" cap="none">
                          <a:solidFill>
                            <a:schemeClr val="dk1"/>
                          </a:solidFill>
                        </a:rPr>
                        <a:t>#3</a:t>
                      </a:r>
                      <a:endParaRPr sz="2000"/>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Arial"/>
                        <a:buNone/>
                      </a:pPr>
                      <a:r>
                        <a:rPr lang="en-IE" sz="2000" u="none" strike="noStrike" cap="none">
                          <a:solidFill>
                            <a:schemeClr val="dk1"/>
                          </a:solidFill>
                        </a:rPr>
                        <a:t>table#3</a:t>
                      </a:r>
                      <a:endParaRPr sz="200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Arial"/>
                        <a:buNone/>
                      </a:pPr>
                      <a:r>
                        <a:rPr lang="en-IE" sz="2000" i="1" u="none" strike="noStrike" cap="none">
                          <a:solidFill>
                            <a:schemeClr val="dk1"/>
                          </a:solidFill>
                        </a:rPr>
                        <a:t>I reserved a </a:t>
                      </a:r>
                      <a:r>
                        <a:rPr lang="en-IE" sz="2000" b="1" i="1" u="none" strike="noStrike" cap="none">
                          <a:solidFill>
                            <a:schemeClr val="dk1"/>
                          </a:solidFill>
                        </a:rPr>
                        <a:t>table</a:t>
                      </a:r>
                      <a:r>
                        <a:rPr lang="en-IE" sz="2000" i="1" u="none" strike="noStrike" cap="none">
                          <a:solidFill>
                            <a:schemeClr val="dk1"/>
                          </a:solidFill>
                        </a:rPr>
                        <a:t> at my favourite restaurant</a:t>
                      </a:r>
                      <a:endParaRPr sz="2000"/>
                    </a:p>
                  </a:txBody>
                  <a:tcPr marL="91450" marR="91450" marT="45725" marB="45725"/>
                </a:tc>
                <a:extLst>
                  <a:ext uri="{0D108BD9-81ED-4DB2-BD59-A6C34878D82A}">
                    <a16:rowId xmlns:a16="http://schemas.microsoft.com/office/drawing/2014/main" val="10003"/>
                  </a:ext>
                </a:extLst>
              </a:tr>
              <a:tr h="370850">
                <a:tc vMerge="1">
                  <a:txBody>
                    <a:bodyPr/>
                    <a:lstStyle/>
                    <a:p>
                      <a:endParaRPr lang="en-US"/>
                    </a:p>
                  </a:txBody>
                  <a:tcPr/>
                </a:tc>
                <a:tc>
                  <a:txBody>
                    <a:bodyPr/>
                    <a:lstStyle/>
                    <a:p>
                      <a:pPr marL="0" marR="0" lvl="0" indent="0" algn="l" rtl="0">
                        <a:lnSpc>
                          <a:spcPct val="100000"/>
                        </a:lnSpc>
                        <a:spcBef>
                          <a:spcPts val="0"/>
                        </a:spcBef>
                        <a:spcAft>
                          <a:spcPts val="0"/>
                        </a:spcAft>
                        <a:buClr>
                          <a:schemeClr val="dk1"/>
                        </a:buClr>
                        <a:buSzPts val="1800"/>
                        <a:buFont typeface="Arial"/>
                        <a:buNone/>
                      </a:pPr>
                      <a:r>
                        <a:rPr lang="en-IE" sz="2000" u="none" strike="noStrike" cap="none">
                          <a:solidFill>
                            <a:schemeClr val="dk1"/>
                          </a:solidFill>
                        </a:rPr>
                        <a:t>#4</a:t>
                      </a:r>
                      <a:endParaRPr sz="200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Arial"/>
                        <a:buNone/>
                      </a:pPr>
                      <a:r>
                        <a:rPr lang="en-IE" sz="2000" u="none" strike="noStrike" cap="none">
                          <a:solidFill>
                            <a:schemeClr val="dk1"/>
                          </a:solidFill>
                        </a:rPr>
                        <a:t>table#4,</a:t>
                      </a:r>
                      <a:r>
                        <a:rPr lang="en-IE" sz="2000"/>
                        <a:t> </a:t>
                      </a:r>
                      <a:r>
                        <a:rPr lang="en-IE" sz="2000" b="0" i="0" u="none" strike="noStrike" cap="none">
                          <a:solidFill>
                            <a:schemeClr val="dk1"/>
                          </a:solidFill>
                          <a:latin typeface="Arial"/>
                          <a:ea typeface="Arial"/>
                          <a:cs typeface="Arial"/>
                          <a:sym typeface="Arial"/>
                        </a:rPr>
                        <a:t>mesa#1</a:t>
                      </a:r>
                      <a:endParaRPr sz="200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None/>
                      </a:pPr>
                      <a:r>
                        <a:rPr lang="en-IE" sz="2000" b="0" i="1" u="none" strike="noStrike" cap="none">
                          <a:solidFill>
                            <a:schemeClr val="dk1"/>
                          </a:solidFill>
                          <a:latin typeface="Arial"/>
                          <a:ea typeface="Arial"/>
                          <a:cs typeface="Arial"/>
                          <a:sym typeface="Arial"/>
                        </a:rPr>
                        <a:t>the tribe was relatively safe on the </a:t>
                      </a:r>
                      <a:r>
                        <a:rPr lang="en-IE" sz="2000" b="1" i="1" u="none" strike="noStrike" cap="none">
                          <a:solidFill>
                            <a:schemeClr val="dk1"/>
                          </a:solidFill>
                          <a:latin typeface="Arial"/>
                          <a:ea typeface="Arial"/>
                          <a:cs typeface="Arial"/>
                          <a:sym typeface="Arial"/>
                        </a:rPr>
                        <a:t>table </a:t>
                      </a:r>
                      <a:endParaRPr sz="2000" i="1" u="none" strike="noStrike" cap="none">
                        <a:solidFill>
                          <a:schemeClr val="dk1"/>
                        </a:solidFill>
                      </a:endParaRPr>
                    </a:p>
                  </a:txBody>
                  <a:tcPr marL="91450" marR="91450" marT="45725" marB="45725"/>
                </a:tc>
                <a:extLst>
                  <a:ext uri="{0D108BD9-81ED-4DB2-BD59-A6C34878D82A}">
                    <a16:rowId xmlns:a16="http://schemas.microsoft.com/office/drawing/2014/main" val="10004"/>
                  </a:ext>
                </a:extLst>
              </a:tr>
              <a:tr h="370850">
                <a:tc vMerge="1">
                  <a:txBody>
                    <a:bodyPr/>
                    <a:lstStyle/>
                    <a:p>
                      <a:endParaRPr lang="en-US"/>
                    </a:p>
                  </a:txBody>
                  <a:tcPr/>
                </a:tc>
                <a:tc>
                  <a:txBody>
                    <a:bodyPr/>
                    <a:lstStyle/>
                    <a:p>
                      <a:pPr marL="0" marR="0" lvl="0" indent="0" algn="l" rtl="0">
                        <a:lnSpc>
                          <a:spcPct val="100000"/>
                        </a:lnSpc>
                        <a:spcBef>
                          <a:spcPts val="0"/>
                        </a:spcBef>
                        <a:spcAft>
                          <a:spcPts val="0"/>
                        </a:spcAft>
                        <a:buNone/>
                      </a:pPr>
                      <a:r>
                        <a:rPr lang="en-IE" sz="2000" u="none" strike="noStrike" cap="none">
                          <a:solidFill>
                            <a:schemeClr val="dk1"/>
                          </a:solidFill>
                        </a:rPr>
                        <a:t>#5</a:t>
                      </a:r>
                      <a:endParaRPr sz="2000"/>
                    </a:p>
                  </a:txBody>
                  <a:tcPr marL="91450" marR="91450" marT="45725" marB="45725"/>
                </a:tc>
                <a:tc>
                  <a:txBody>
                    <a:bodyPr/>
                    <a:lstStyle/>
                    <a:p>
                      <a:pPr marL="0" marR="0" lvl="0" indent="0" algn="l" rtl="0">
                        <a:lnSpc>
                          <a:spcPct val="100000"/>
                        </a:lnSpc>
                        <a:spcBef>
                          <a:spcPts val="0"/>
                        </a:spcBef>
                        <a:spcAft>
                          <a:spcPts val="0"/>
                        </a:spcAft>
                        <a:buNone/>
                      </a:pPr>
                      <a:r>
                        <a:rPr lang="en-IE" sz="2000" u="none" strike="noStrike" cap="none">
                          <a:solidFill>
                            <a:schemeClr val="dk1"/>
                          </a:solidFill>
                        </a:rPr>
                        <a:t>table#5</a:t>
                      </a:r>
                      <a:endParaRPr sz="200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None/>
                      </a:pPr>
                      <a:r>
                        <a:rPr lang="en-IE" sz="2000" i="1" u="none" strike="noStrike" cap="none">
                          <a:solidFill>
                            <a:schemeClr val="dk1"/>
                          </a:solidFill>
                        </a:rPr>
                        <a:t>he entertained the whole </a:t>
                      </a:r>
                      <a:r>
                        <a:rPr lang="en-IE" sz="2000" b="1" i="1" u="none" strike="noStrike" cap="none">
                          <a:solidFill>
                            <a:schemeClr val="dk1"/>
                          </a:solidFill>
                        </a:rPr>
                        <a:t>table</a:t>
                      </a:r>
                      <a:r>
                        <a:rPr lang="en-IE" sz="2000" i="1" u="none" strike="noStrike" cap="none">
                          <a:solidFill>
                            <a:schemeClr val="dk1"/>
                          </a:solidFill>
                        </a:rPr>
                        <a:t> </a:t>
                      </a:r>
                      <a:endParaRPr sz="2000"/>
                    </a:p>
                  </a:txBody>
                  <a:tcPr marL="91450" marR="91450" marT="45725" marB="45725"/>
                </a:tc>
                <a:extLst>
                  <a:ext uri="{0D108BD9-81ED-4DB2-BD59-A6C34878D82A}">
                    <a16:rowId xmlns:a16="http://schemas.microsoft.com/office/drawing/2014/main" val="10005"/>
                  </a:ext>
                </a:extLst>
              </a:tr>
              <a:tr h="650450">
                <a:tc vMerge="1">
                  <a:txBody>
                    <a:bodyPr/>
                    <a:lstStyle/>
                    <a:p>
                      <a:endParaRPr lang="en-US"/>
                    </a:p>
                  </a:txBody>
                  <a:tcPr/>
                </a:tc>
                <a:tc>
                  <a:txBody>
                    <a:bodyPr/>
                    <a:lstStyle/>
                    <a:p>
                      <a:pPr marL="0" marR="0" lvl="0" indent="0" algn="l" rtl="0">
                        <a:lnSpc>
                          <a:spcPct val="100000"/>
                        </a:lnSpc>
                        <a:spcBef>
                          <a:spcPts val="0"/>
                        </a:spcBef>
                        <a:spcAft>
                          <a:spcPts val="0"/>
                        </a:spcAft>
                        <a:buClr>
                          <a:schemeClr val="dk1"/>
                        </a:buClr>
                        <a:buSzPts val="1800"/>
                        <a:buFont typeface="Arial"/>
                        <a:buNone/>
                      </a:pPr>
                      <a:r>
                        <a:rPr lang="en-IE" sz="2000" u="none" strike="noStrike" cap="none">
                          <a:solidFill>
                            <a:schemeClr val="dk1"/>
                          </a:solidFill>
                        </a:rPr>
                        <a:t>#6</a:t>
                      </a:r>
                      <a:endParaRPr sz="200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Arial"/>
                        <a:buNone/>
                      </a:pPr>
                      <a:r>
                        <a:rPr lang="en-IE" sz="2000" u="none" strike="noStrike" cap="none">
                          <a:solidFill>
                            <a:schemeClr val="dk1"/>
                          </a:solidFill>
                        </a:rPr>
                        <a:t>table#6,</a:t>
                      </a:r>
                      <a:r>
                        <a:rPr lang="en-IE" sz="2000"/>
                        <a:t> </a:t>
                      </a:r>
                      <a:r>
                        <a:rPr lang="en-IE" sz="2000" b="0" i="0" u="none" strike="noStrike" cap="none">
                          <a:solidFill>
                            <a:schemeClr val="dk1"/>
                          </a:solidFill>
                          <a:latin typeface="Arial"/>
                          <a:ea typeface="Arial"/>
                          <a:cs typeface="Arial"/>
                          <a:sym typeface="Arial"/>
                        </a:rPr>
                        <a:t>board#4</a:t>
                      </a:r>
                      <a:endParaRPr sz="200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None/>
                      </a:pPr>
                      <a:r>
                        <a:rPr lang="en-IE" sz="2000" i="1" u="none" strike="noStrike" cap="none">
                          <a:solidFill>
                            <a:schemeClr val="dk1"/>
                          </a:solidFill>
                        </a:rPr>
                        <a:t>she sets a fine </a:t>
                      </a:r>
                      <a:r>
                        <a:rPr lang="en-IE" sz="2000" b="1" i="1" u="none" strike="noStrike" cap="none">
                          <a:solidFill>
                            <a:schemeClr val="dk1"/>
                          </a:solidFill>
                          <a:latin typeface="Arial"/>
                          <a:ea typeface="Arial"/>
                          <a:cs typeface="Arial"/>
                          <a:sym typeface="Arial"/>
                        </a:rPr>
                        <a:t>table </a:t>
                      </a:r>
                      <a:endParaRPr sz="2000" b="1" i="1" u="none" strike="noStrike" cap="none">
                        <a:solidFill>
                          <a:schemeClr val="dk1"/>
                        </a:solidFill>
                      </a:endParaRPr>
                    </a:p>
                    <a:p>
                      <a:pPr marL="0" marR="0" lvl="0" indent="0" algn="l" rtl="0">
                        <a:lnSpc>
                          <a:spcPct val="100000"/>
                        </a:lnSpc>
                        <a:spcBef>
                          <a:spcPts val="0"/>
                        </a:spcBef>
                        <a:spcAft>
                          <a:spcPts val="0"/>
                        </a:spcAft>
                        <a:buNone/>
                      </a:pPr>
                      <a:endParaRPr sz="2000" b="1" i="1" u="none" strike="noStrike" cap="none">
                        <a:solidFill>
                          <a:schemeClr val="dk1"/>
                        </a:solidFill>
                      </a:endParaRPr>
                    </a:p>
                  </a:txBody>
                  <a:tcPr marL="91450" marR="91450" marT="45725" marB="45725"/>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2284166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75114A"/>
              </a:buClr>
              <a:buSzPts val="4400"/>
              <a:buFont typeface="Calibri"/>
              <a:buNone/>
            </a:pPr>
            <a:r>
              <a:rPr lang="en-IE"/>
              <a:t>Corpus Data</a:t>
            </a:r>
            <a:endParaRPr/>
          </a:p>
        </p:txBody>
      </p:sp>
      <p:graphicFrame>
        <p:nvGraphicFramePr>
          <p:cNvPr id="374" name="Google Shape;374;p33"/>
          <p:cNvGraphicFramePr/>
          <p:nvPr/>
        </p:nvGraphicFramePr>
        <p:xfrm>
          <a:off x="983432" y="1556792"/>
          <a:ext cx="3000000" cy="3000000"/>
        </p:xfrm>
        <a:graphic>
          <a:graphicData uri="http://schemas.openxmlformats.org/drawingml/2006/table">
            <a:tbl>
              <a:tblPr firstRow="1" bandRow="1">
                <a:noFill/>
              </a:tblPr>
              <a:tblGrid>
                <a:gridCol w="988250">
                  <a:extLst>
                    <a:ext uri="{9D8B030D-6E8A-4147-A177-3AD203B41FA5}">
                      <a16:colId xmlns:a16="http://schemas.microsoft.com/office/drawing/2014/main" val="20000"/>
                    </a:ext>
                  </a:extLst>
                </a:gridCol>
                <a:gridCol w="978775">
                  <a:extLst>
                    <a:ext uri="{9D8B030D-6E8A-4147-A177-3AD203B41FA5}">
                      <a16:colId xmlns:a16="http://schemas.microsoft.com/office/drawing/2014/main" val="20001"/>
                    </a:ext>
                  </a:extLst>
                </a:gridCol>
                <a:gridCol w="8734675">
                  <a:extLst>
                    <a:ext uri="{9D8B030D-6E8A-4147-A177-3AD203B41FA5}">
                      <a16:colId xmlns:a16="http://schemas.microsoft.com/office/drawing/2014/main" val="20002"/>
                    </a:ext>
                  </a:extLst>
                </a:gridCol>
              </a:tblGrid>
              <a:tr h="385225">
                <a:tc>
                  <a:txBody>
                    <a:bodyPr/>
                    <a:lstStyle/>
                    <a:p>
                      <a:pPr marL="0" marR="0" lvl="0" indent="0" algn="l" rtl="0">
                        <a:lnSpc>
                          <a:spcPct val="100000"/>
                        </a:lnSpc>
                        <a:spcBef>
                          <a:spcPts val="0"/>
                        </a:spcBef>
                        <a:spcAft>
                          <a:spcPts val="0"/>
                        </a:spcAft>
                        <a:buNone/>
                      </a:pPr>
                      <a:r>
                        <a:rPr lang="en-IE" sz="2000" b="1" u="none" strike="noStrike" cap="none">
                          <a:solidFill>
                            <a:schemeClr val="dk1"/>
                          </a:solidFill>
                        </a:rPr>
                        <a:t>Word</a:t>
                      </a:r>
                      <a:endParaRPr sz="2000" b="1"/>
                    </a:p>
                  </a:txBody>
                  <a:tcPr marL="91450" marR="91450" marT="45725" marB="45725"/>
                </a:tc>
                <a:tc>
                  <a:txBody>
                    <a:bodyPr/>
                    <a:lstStyle/>
                    <a:p>
                      <a:pPr marL="0" marR="0" lvl="0" indent="0" algn="l" rtl="0">
                        <a:lnSpc>
                          <a:spcPct val="100000"/>
                        </a:lnSpc>
                        <a:spcBef>
                          <a:spcPts val="0"/>
                        </a:spcBef>
                        <a:spcAft>
                          <a:spcPts val="0"/>
                        </a:spcAft>
                        <a:buNone/>
                      </a:pPr>
                      <a:r>
                        <a:rPr lang="en-IE" sz="2000" b="1" u="none" strike="noStrike" cap="none">
                          <a:solidFill>
                            <a:schemeClr val="dk1"/>
                          </a:solidFill>
                        </a:rPr>
                        <a:t>Sense</a:t>
                      </a:r>
                      <a:endParaRPr sz="2000" b="1"/>
                    </a:p>
                  </a:txBody>
                  <a:tcPr marL="91450" marR="91450" marT="45725" marB="45725"/>
                </a:tc>
                <a:tc>
                  <a:txBody>
                    <a:bodyPr/>
                    <a:lstStyle/>
                    <a:p>
                      <a:pPr marL="0" marR="0" lvl="0" indent="0" algn="l" rtl="0">
                        <a:lnSpc>
                          <a:spcPct val="100000"/>
                        </a:lnSpc>
                        <a:spcBef>
                          <a:spcPts val="0"/>
                        </a:spcBef>
                        <a:spcAft>
                          <a:spcPts val="0"/>
                        </a:spcAft>
                        <a:buNone/>
                      </a:pPr>
                      <a:r>
                        <a:rPr lang="en-IE" sz="2000" b="1">
                          <a:solidFill>
                            <a:schemeClr val="dk1"/>
                          </a:solidFill>
                        </a:rPr>
                        <a:t>Corpus Data </a:t>
                      </a:r>
                      <a:endParaRPr sz="2000" b="1" u="none" strike="noStrike" cap="none">
                        <a:solidFill>
                          <a:schemeClr val="dk1"/>
                        </a:solidFill>
                      </a:endParaRPr>
                    </a:p>
                  </a:txBody>
                  <a:tcPr marL="91450" marR="91450" marT="45725" marB="45725"/>
                </a:tc>
                <a:extLst>
                  <a:ext uri="{0D108BD9-81ED-4DB2-BD59-A6C34878D82A}">
                    <a16:rowId xmlns:a16="http://schemas.microsoft.com/office/drawing/2014/main" val="10000"/>
                  </a:ext>
                </a:extLst>
              </a:tr>
              <a:tr h="657825">
                <a:tc rowSpan="6">
                  <a:txBody>
                    <a:bodyPr/>
                    <a:lstStyle/>
                    <a:p>
                      <a:pPr marL="0" lvl="0" indent="0" algn="l" rtl="0">
                        <a:spcBef>
                          <a:spcPts val="0"/>
                        </a:spcBef>
                        <a:spcAft>
                          <a:spcPts val="0"/>
                        </a:spcAft>
                        <a:buNone/>
                      </a:pPr>
                      <a:r>
                        <a:rPr lang="en-IE" sz="2000" i="1">
                          <a:solidFill>
                            <a:schemeClr val="dk1"/>
                          </a:solidFill>
                        </a:rPr>
                        <a:t>table</a:t>
                      </a:r>
                      <a:endParaRPr sz="2000" i="1"/>
                    </a:p>
                  </a:txBody>
                  <a:tcPr marL="91450" marR="91450" marT="45725" marB="45725"/>
                </a:tc>
                <a:tc>
                  <a:txBody>
                    <a:bodyPr/>
                    <a:lstStyle/>
                    <a:p>
                      <a:pPr marL="0" marR="0" lvl="0" indent="0" algn="l" rtl="0">
                        <a:lnSpc>
                          <a:spcPct val="100000"/>
                        </a:lnSpc>
                        <a:spcBef>
                          <a:spcPts val="0"/>
                        </a:spcBef>
                        <a:spcAft>
                          <a:spcPts val="0"/>
                        </a:spcAft>
                        <a:buNone/>
                      </a:pPr>
                      <a:r>
                        <a:rPr lang="en-IE" sz="2000" u="none" strike="noStrike" cap="none">
                          <a:solidFill>
                            <a:schemeClr val="dk1"/>
                          </a:solidFill>
                        </a:rPr>
                        <a:t>#1</a:t>
                      </a:r>
                      <a:endParaRPr sz="2000" u="none" strike="noStrike" cap="none">
                        <a:solidFill>
                          <a:schemeClr val="dk1"/>
                        </a:solidFill>
                      </a:endParaRPr>
                    </a:p>
                  </a:txBody>
                  <a:tcPr marL="91450" marR="91450" marT="45725" marB="45725"/>
                </a:tc>
                <a:tc>
                  <a:txBody>
                    <a:bodyPr/>
                    <a:lstStyle/>
                    <a:p>
                      <a:pPr marL="0" marR="0" lvl="1" indent="0" algn="l" rtl="0">
                        <a:lnSpc>
                          <a:spcPct val="100000"/>
                        </a:lnSpc>
                        <a:spcBef>
                          <a:spcPts val="0"/>
                        </a:spcBef>
                        <a:spcAft>
                          <a:spcPts val="0"/>
                        </a:spcAft>
                        <a:buClr>
                          <a:schemeClr val="dk1"/>
                        </a:buClr>
                        <a:buSzPts val="1800"/>
                        <a:buFont typeface="Arial"/>
                        <a:buNone/>
                      </a:pPr>
                      <a:r>
                        <a:rPr lang="en-IE" sz="2000" i="1" u="none" strike="noStrike" cap="none">
                          <a:solidFill>
                            <a:schemeClr val="dk1"/>
                          </a:solidFill>
                        </a:rPr>
                        <a:t>To add additional columns, drag the field to the </a:t>
                      </a:r>
                      <a:r>
                        <a:rPr lang="en-IE" sz="2000" b="1" i="1" u="none" strike="noStrike" cap="none">
                          <a:solidFill>
                            <a:schemeClr val="dk1"/>
                          </a:solidFill>
                        </a:rPr>
                        <a:t>table</a:t>
                      </a:r>
                      <a:r>
                        <a:rPr lang="en-IE" sz="2000" i="1" u="none" strike="noStrike" cap="none">
                          <a:solidFill>
                            <a:schemeClr val="dk1"/>
                          </a:solidFill>
                        </a:rPr>
                        <a:t> until you see an insertion point.</a:t>
                      </a:r>
                      <a:endParaRPr sz="2000"/>
                    </a:p>
                  </a:txBody>
                  <a:tcPr marL="91450" marR="91450" marT="45725" marB="45725"/>
                </a:tc>
                <a:extLst>
                  <a:ext uri="{0D108BD9-81ED-4DB2-BD59-A6C34878D82A}">
                    <a16:rowId xmlns:a16="http://schemas.microsoft.com/office/drawing/2014/main" val="10001"/>
                  </a:ext>
                </a:extLst>
              </a:tr>
              <a:tr h="657825">
                <a:tc vMerge="1">
                  <a:txBody>
                    <a:bodyPr/>
                    <a:lstStyle/>
                    <a:p>
                      <a:endParaRPr lang="en-US"/>
                    </a:p>
                  </a:txBody>
                  <a:tcPr/>
                </a:tc>
                <a:tc>
                  <a:txBody>
                    <a:bodyPr/>
                    <a:lstStyle/>
                    <a:p>
                      <a:pPr marL="0" lvl="0" indent="0" algn="l" rtl="0">
                        <a:spcBef>
                          <a:spcPts val="0"/>
                        </a:spcBef>
                        <a:spcAft>
                          <a:spcPts val="0"/>
                        </a:spcAft>
                        <a:buNone/>
                      </a:pPr>
                      <a:endParaRPr sz="2000"/>
                    </a:p>
                  </a:txBody>
                  <a:tcPr marL="91450" marR="91450" marT="45725" marB="45725"/>
                </a:tc>
                <a:tc>
                  <a:txBody>
                    <a:bodyPr/>
                    <a:lstStyle/>
                    <a:p>
                      <a:pPr marL="0" marR="0" lvl="0" indent="0" algn="l" rtl="0">
                        <a:lnSpc>
                          <a:spcPct val="100000"/>
                        </a:lnSpc>
                        <a:spcBef>
                          <a:spcPts val="0"/>
                        </a:spcBef>
                        <a:spcAft>
                          <a:spcPts val="0"/>
                        </a:spcAft>
                        <a:buNone/>
                      </a:pPr>
                      <a:r>
                        <a:rPr lang="en-IE" sz="2000" i="1" u="none" strike="noStrike" cap="none">
                          <a:solidFill>
                            <a:schemeClr val="dk1"/>
                          </a:solidFill>
                        </a:rPr>
                        <a:t>In addition to rows, you can also divide a </a:t>
                      </a:r>
                      <a:r>
                        <a:rPr lang="en-IE" sz="2000" b="1" i="1" u="none" strike="noStrike" cap="none">
                          <a:solidFill>
                            <a:schemeClr val="dk1"/>
                          </a:solidFill>
                        </a:rPr>
                        <a:t>table</a:t>
                      </a:r>
                      <a:r>
                        <a:rPr lang="en-IE" sz="2000" i="1" u="none" strike="noStrike" cap="none">
                          <a:solidFill>
                            <a:schemeClr val="dk1"/>
                          </a:solidFill>
                        </a:rPr>
                        <a:t> into columns. </a:t>
                      </a:r>
                      <a:endParaRPr sz="2000"/>
                    </a:p>
                  </a:txBody>
                  <a:tcPr marL="91450" marR="91450" marT="45725" marB="45725"/>
                </a:tc>
                <a:extLst>
                  <a:ext uri="{0D108BD9-81ED-4DB2-BD59-A6C34878D82A}">
                    <a16:rowId xmlns:a16="http://schemas.microsoft.com/office/drawing/2014/main" val="10002"/>
                  </a:ext>
                </a:extLst>
              </a:tr>
              <a:tr h="657825">
                <a:tc vMerge="1">
                  <a:txBody>
                    <a:bodyPr/>
                    <a:lstStyle/>
                    <a:p>
                      <a:endParaRPr lang="en-US"/>
                    </a:p>
                  </a:txBody>
                  <a:tcPr/>
                </a:tc>
                <a:tc>
                  <a:txBody>
                    <a:bodyPr/>
                    <a:lstStyle/>
                    <a:p>
                      <a:pPr marL="0" marR="0" lvl="0" indent="0" algn="l" rtl="0">
                        <a:lnSpc>
                          <a:spcPct val="100000"/>
                        </a:lnSpc>
                        <a:spcBef>
                          <a:spcPts val="0"/>
                        </a:spcBef>
                        <a:spcAft>
                          <a:spcPts val="0"/>
                        </a:spcAft>
                        <a:buClr>
                          <a:schemeClr val="dk1"/>
                        </a:buClr>
                        <a:buSzPts val="1800"/>
                        <a:buFont typeface="Arial"/>
                        <a:buNone/>
                      </a:pPr>
                      <a:r>
                        <a:rPr lang="en-IE" sz="2000" u="none" strike="noStrike" cap="none">
                          <a:solidFill>
                            <a:schemeClr val="dk1"/>
                          </a:solidFill>
                        </a:rPr>
                        <a:t>#</a:t>
                      </a:r>
                      <a:r>
                        <a:rPr lang="en-IE" sz="2000">
                          <a:solidFill>
                            <a:schemeClr val="dk1"/>
                          </a:solidFill>
                        </a:rPr>
                        <a:t>2</a:t>
                      </a:r>
                      <a:endParaRPr sz="2000"/>
                    </a:p>
                  </a:txBody>
                  <a:tcPr marL="91450" marR="91450" marT="45725" marB="45725"/>
                </a:tc>
                <a:tc>
                  <a:txBody>
                    <a:bodyPr/>
                    <a:lstStyle/>
                    <a:p>
                      <a:pPr marL="0" marR="0" lvl="1" indent="0" algn="l" rtl="0">
                        <a:lnSpc>
                          <a:spcPct val="100000"/>
                        </a:lnSpc>
                        <a:spcBef>
                          <a:spcPts val="0"/>
                        </a:spcBef>
                        <a:spcAft>
                          <a:spcPts val="0"/>
                        </a:spcAft>
                        <a:buClr>
                          <a:schemeClr val="dk1"/>
                        </a:buClr>
                        <a:buSzPts val="1800"/>
                        <a:buFont typeface="Arial"/>
                        <a:buNone/>
                      </a:pPr>
                      <a:r>
                        <a:rPr lang="en-IE" sz="2000" i="1" u="none" strike="noStrike" cap="none">
                          <a:solidFill>
                            <a:schemeClr val="dk1"/>
                          </a:solidFill>
                        </a:rPr>
                        <a:t>Whether on the mantelpiece or centre stage on the</a:t>
                      </a:r>
                      <a:r>
                        <a:rPr lang="en-IE" sz="2000" i="1">
                          <a:solidFill>
                            <a:schemeClr val="dk1"/>
                          </a:solidFill>
                        </a:rPr>
                        <a:t> d</a:t>
                      </a:r>
                      <a:r>
                        <a:rPr lang="en-IE" sz="2000" i="1" u="none" strike="noStrike" cap="none">
                          <a:solidFill>
                            <a:schemeClr val="dk1"/>
                          </a:solidFill>
                        </a:rPr>
                        <a:t>ining </a:t>
                      </a:r>
                      <a:r>
                        <a:rPr lang="en-IE" sz="2000" b="1" i="1" u="none" strike="noStrike" cap="none">
                          <a:solidFill>
                            <a:schemeClr val="dk1"/>
                          </a:solidFill>
                        </a:rPr>
                        <a:t>table</a:t>
                      </a:r>
                      <a:r>
                        <a:rPr lang="en-IE" sz="2000" i="1" u="none" strike="noStrike" cap="none">
                          <a:solidFill>
                            <a:schemeClr val="dk1"/>
                          </a:solidFill>
                        </a:rPr>
                        <a:t>, vases are a beautiful addition to any home. </a:t>
                      </a:r>
                      <a:endParaRPr sz="2000"/>
                    </a:p>
                  </a:txBody>
                  <a:tcPr marL="91450" marR="91450" marT="45725" marB="45725"/>
                </a:tc>
                <a:extLst>
                  <a:ext uri="{0D108BD9-81ED-4DB2-BD59-A6C34878D82A}">
                    <a16:rowId xmlns:a16="http://schemas.microsoft.com/office/drawing/2014/main" val="10003"/>
                  </a:ext>
                </a:extLst>
              </a:tr>
              <a:tr h="657825">
                <a:tc vMerge="1">
                  <a:txBody>
                    <a:bodyPr/>
                    <a:lstStyle/>
                    <a:p>
                      <a:endParaRPr lang="en-US"/>
                    </a:p>
                  </a:txBody>
                  <a:tcPr/>
                </a:tc>
                <a:tc>
                  <a:txBody>
                    <a:bodyPr/>
                    <a:lstStyle/>
                    <a:p>
                      <a:pPr marL="0" lvl="0" indent="0" algn="l" rtl="0">
                        <a:spcBef>
                          <a:spcPts val="0"/>
                        </a:spcBef>
                        <a:spcAft>
                          <a:spcPts val="0"/>
                        </a:spcAft>
                        <a:buNone/>
                      </a:pPr>
                      <a:endParaRPr sz="2000"/>
                    </a:p>
                  </a:txBody>
                  <a:tcPr marL="91450" marR="91450" marT="45725" marB="45725"/>
                </a:tc>
                <a:tc>
                  <a:txBody>
                    <a:bodyPr/>
                    <a:lstStyle/>
                    <a:p>
                      <a:pPr marL="0" marR="0" lvl="0" indent="0" algn="l" rtl="0">
                        <a:lnSpc>
                          <a:spcPct val="100000"/>
                        </a:lnSpc>
                        <a:spcBef>
                          <a:spcPts val="0"/>
                        </a:spcBef>
                        <a:spcAft>
                          <a:spcPts val="0"/>
                        </a:spcAft>
                        <a:buNone/>
                      </a:pPr>
                      <a:r>
                        <a:rPr lang="en-IE" sz="2000" i="1" u="none" strike="noStrike" cap="none">
                          <a:solidFill>
                            <a:schemeClr val="dk1"/>
                          </a:solidFill>
                        </a:rPr>
                        <a:t>Our dining </a:t>
                      </a:r>
                      <a:r>
                        <a:rPr lang="en-IE" sz="2000" b="1" i="1" u="none" strike="noStrike" cap="none">
                          <a:solidFill>
                            <a:schemeClr val="dk1"/>
                          </a:solidFill>
                        </a:rPr>
                        <a:t>tables</a:t>
                      </a:r>
                      <a:r>
                        <a:rPr lang="en-IE" sz="2000" i="1" u="none" strike="noStrike" cap="none">
                          <a:solidFill>
                            <a:schemeClr val="dk1"/>
                          </a:solidFill>
                        </a:rPr>
                        <a:t> and chairs are of the highest quality, crafted from solid premium wood. </a:t>
                      </a:r>
                      <a:endParaRPr sz="2000"/>
                    </a:p>
                  </a:txBody>
                  <a:tcPr marL="91450" marR="91450" marT="45725" marB="45725"/>
                </a:tc>
                <a:extLst>
                  <a:ext uri="{0D108BD9-81ED-4DB2-BD59-A6C34878D82A}">
                    <a16:rowId xmlns:a16="http://schemas.microsoft.com/office/drawing/2014/main" val="10004"/>
                  </a:ext>
                </a:extLst>
              </a:tr>
              <a:tr h="396250">
                <a:tc vMerge="1">
                  <a:txBody>
                    <a:bodyPr/>
                    <a:lstStyle/>
                    <a:p>
                      <a:endParaRPr lang="en-US"/>
                    </a:p>
                  </a:txBody>
                  <a:tcPr/>
                </a:tc>
                <a:tc>
                  <a:txBody>
                    <a:bodyPr/>
                    <a:lstStyle/>
                    <a:p>
                      <a:pPr marL="0" lvl="0" indent="0" algn="l" rtl="0">
                        <a:spcBef>
                          <a:spcPts val="0"/>
                        </a:spcBef>
                        <a:spcAft>
                          <a:spcPts val="0"/>
                        </a:spcAft>
                        <a:buNone/>
                      </a:pPr>
                      <a:endParaRPr sz="2000"/>
                    </a:p>
                  </a:txBody>
                  <a:tcPr marL="91450" marR="91450" marT="45725" marB="45725"/>
                </a:tc>
                <a:tc>
                  <a:txBody>
                    <a:bodyPr/>
                    <a:lstStyle/>
                    <a:p>
                      <a:pPr marL="0" lvl="0" indent="0" algn="l" rtl="0">
                        <a:spcBef>
                          <a:spcPts val="0"/>
                        </a:spcBef>
                        <a:spcAft>
                          <a:spcPts val="0"/>
                        </a:spcAft>
                        <a:buNone/>
                      </a:pPr>
                      <a:endParaRPr sz="2000"/>
                    </a:p>
                  </a:txBody>
                  <a:tcPr marL="91450" marR="91450" marT="45725" marB="45725"/>
                </a:tc>
                <a:extLst>
                  <a:ext uri="{0D108BD9-81ED-4DB2-BD59-A6C34878D82A}">
                    <a16:rowId xmlns:a16="http://schemas.microsoft.com/office/drawing/2014/main" val="10005"/>
                  </a:ext>
                </a:extLst>
              </a:tr>
              <a:tr h="579950">
                <a:tc vMerge="1">
                  <a:txBody>
                    <a:bodyPr/>
                    <a:lstStyle/>
                    <a:p>
                      <a:endParaRPr lang="en-US"/>
                    </a:p>
                  </a:txBody>
                  <a:tcPr/>
                </a:tc>
                <a:tc>
                  <a:txBody>
                    <a:bodyPr/>
                    <a:lstStyle/>
                    <a:p>
                      <a:pPr marL="0" lvl="0" indent="0" algn="l" rtl="0">
                        <a:spcBef>
                          <a:spcPts val="0"/>
                        </a:spcBef>
                        <a:spcAft>
                          <a:spcPts val="0"/>
                        </a:spcAft>
                        <a:buNone/>
                      </a:pPr>
                      <a:endParaRPr sz="2000"/>
                    </a:p>
                  </a:txBody>
                  <a:tcPr marL="91450" marR="91450" marT="45725" marB="45725"/>
                </a:tc>
                <a:tc>
                  <a:txBody>
                    <a:bodyPr/>
                    <a:lstStyle/>
                    <a:p>
                      <a:pPr marL="0" lvl="0" indent="0" algn="l" rtl="0">
                        <a:spcBef>
                          <a:spcPts val="0"/>
                        </a:spcBef>
                        <a:spcAft>
                          <a:spcPts val="0"/>
                        </a:spcAft>
                        <a:buNone/>
                      </a:pPr>
                      <a:endParaRPr sz="2000"/>
                    </a:p>
                  </a:txBody>
                  <a:tcPr marL="91450" marR="91450" marT="45725" marB="45725"/>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390970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4"/>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Basic</a:t>
            </a:r>
            <a:r>
              <a:rPr lang="en-IE" sz="4400" b="0" i="0" u="none" strike="noStrike" cap="none">
                <a:solidFill>
                  <a:srgbClr val="75114A"/>
                </a:solidFill>
                <a:latin typeface="Calibri"/>
                <a:ea typeface="Calibri"/>
                <a:cs typeface="Calibri"/>
                <a:sym typeface="Calibri"/>
              </a:rPr>
              <a:t> Algorithm for WSD - </a:t>
            </a:r>
            <a:r>
              <a:rPr lang="en-IE"/>
              <a:t>‘Simplified </a:t>
            </a:r>
            <a:r>
              <a:rPr lang="en-IE" sz="4400" b="0" i="0" u="none" strike="noStrike" cap="none">
                <a:solidFill>
                  <a:srgbClr val="75114A"/>
                </a:solidFill>
                <a:latin typeface="Calibri"/>
                <a:ea typeface="Calibri"/>
                <a:cs typeface="Calibri"/>
                <a:sym typeface="Calibri"/>
              </a:rPr>
              <a:t>Lesk</a:t>
            </a:r>
            <a:r>
              <a:rPr lang="en-IE"/>
              <a:t>’</a:t>
            </a:r>
            <a:endParaRPr/>
          </a:p>
        </p:txBody>
      </p:sp>
      <p:sp>
        <p:nvSpPr>
          <p:cNvPr id="380" name="Google Shape;380;p34"/>
          <p:cNvSpPr/>
          <p:nvPr/>
        </p:nvSpPr>
        <p:spPr>
          <a:xfrm>
            <a:off x="3719736" y="6042769"/>
            <a:ext cx="83883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200" b="0" i="1" u="none" strike="noStrike" cap="none">
                <a:solidFill>
                  <a:schemeClr val="dk1"/>
                </a:solidFill>
                <a:latin typeface="Arial"/>
                <a:ea typeface="Arial"/>
                <a:cs typeface="Arial"/>
                <a:sym typeface="Arial"/>
              </a:rPr>
              <a:t>Lesk, M. E. (1986). Automatic sense disambiguation using machine readable dictionaries: How to tell a pine cone from an ice cream cone. Proceedings of the 5</a:t>
            </a:r>
            <a:r>
              <a:rPr lang="en-IE" sz="1200" b="0" i="1" u="none" strike="noStrike" cap="none" baseline="30000">
                <a:solidFill>
                  <a:schemeClr val="dk1"/>
                </a:solidFill>
                <a:latin typeface="Arial"/>
                <a:ea typeface="Arial"/>
                <a:cs typeface="Arial"/>
                <a:sym typeface="Arial"/>
              </a:rPr>
              <a:t>th</a:t>
            </a:r>
            <a:r>
              <a:rPr lang="en-IE" sz="1200" b="0" i="1" u="none" strike="noStrike" cap="none">
                <a:solidFill>
                  <a:schemeClr val="dk1"/>
                </a:solidFill>
                <a:latin typeface="Arial"/>
                <a:ea typeface="Arial"/>
                <a:cs typeface="Arial"/>
                <a:sym typeface="Arial"/>
              </a:rPr>
              <a:t> International Conference on Systems Documentation, Toronto, CA, pp. 24–26.</a:t>
            </a:r>
            <a:endParaRPr/>
          </a:p>
        </p:txBody>
      </p:sp>
      <p:sp>
        <p:nvSpPr>
          <p:cNvPr id="381" name="Google Shape;381;p34"/>
          <p:cNvSpPr/>
          <p:nvPr/>
        </p:nvSpPr>
        <p:spPr>
          <a:xfrm>
            <a:off x="9227840" y="5438745"/>
            <a:ext cx="28803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2000" b="1" i="0" u="none" strike="noStrike" cap="none">
                <a:solidFill>
                  <a:srgbClr val="000000"/>
                </a:solidFill>
                <a:latin typeface="Calibri"/>
                <a:ea typeface="Calibri"/>
                <a:cs typeface="Calibri"/>
                <a:sym typeface="Calibri"/>
              </a:rPr>
              <a:t>Jurafsky &amp; Martin p3</a:t>
            </a:r>
            <a:r>
              <a:rPr lang="en-IE" sz="2000" b="1">
                <a:latin typeface="Calibri"/>
                <a:ea typeface="Calibri"/>
                <a:cs typeface="Calibri"/>
                <a:sym typeface="Calibri"/>
              </a:rPr>
              <a:t>65</a:t>
            </a:r>
            <a:endParaRPr/>
          </a:p>
        </p:txBody>
      </p:sp>
      <p:pic>
        <p:nvPicPr>
          <p:cNvPr id="382" name="Google Shape;382;p34"/>
          <p:cNvPicPr preferRelativeResize="0"/>
          <p:nvPr/>
        </p:nvPicPr>
        <p:blipFill rotWithShape="1">
          <a:blip r:embed="rId3">
            <a:alphaModFix/>
          </a:blip>
          <a:srcRect l="17448" t="16821" r="13747" b="17621"/>
          <a:stretch/>
        </p:blipFill>
        <p:spPr>
          <a:xfrm>
            <a:off x="2395350" y="1445675"/>
            <a:ext cx="7401302" cy="3966651"/>
          </a:xfrm>
          <a:prstGeom prst="rect">
            <a:avLst/>
          </a:prstGeom>
          <a:noFill/>
          <a:ln>
            <a:noFill/>
          </a:ln>
        </p:spPr>
      </p:pic>
    </p:spTree>
    <p:extLst>
      <p:ext uri="{BB962C8B-B14F-4D97-AF65-F5344CB8AC3E}">
        <p14:creationId xmlns:p14="http://schemas.microsoft.com/office/powerpoint/2010/main" val="691261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5"/>
          <p:cNvSpPr txBox="1">
            <a:spLocks noGrp="1"/>
          </p:cNvSpPr>
          <p:nvPr>
            <p:ph type="title"/>
          </p:nvPr>
        </p:nvSpPr>
        <p:spPr>
          <a:xfrm>
            <a:off x="838200" y="365125"/>
            <a:ext cx="10515600" cy="13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a:t>WSD Training </a:t>
            </a:r>
            <a:endParaRPr/>
          </a:p>
        </p:txBody>
      </p:sp>
      <p:sp>
        <p:nvSpPr>
          <p:cNvPr id="389" name="Google Shape;389;p35"/>
          <p:cNvSpPr txBox="1">
            <a:spLocks noGrp="1"/>
          </p:cNvSpPr>
          <p:nvPr>
            <p:ph type="body" idx="1"/>
          </p:nvPr>
        </p:nvSpPr>
        <p:spPr>
          <a:xfrm>
            <a:off x="838200" y="1342500"/>
            <a:ext cx="11095200" cy="44847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IE">
                <a:solidFill>
                  <a:srgbClr val="000000"/>
                </a:solidFill>
              </a:rPr>
              <a:t>Supervised </a:t>
            </a:r>
            <a:endParaRPr>
              <a:solidFill>
                <a:srgbClr val="000000"/>
              </a:solidFill>
            </a:endParaRPr>
          </a:p>
          <a:p>
            <a:pPr marL="457200" lvl="0" indent="0" algn="l" rtl="0">
              <a:spcBef>
                <a:spcPts val="1000"/>
              </a:spcBef>
              <a:spcAft>
                <a:spcPts val="0"/>
              </a:spcAft>
              <a:buNone/>
            </a:pPr>
            <a:r>
              <a:rPr lang="en-IE" sz="2400">
                <a:solidFill>
                  <a:srgbClr val="000000"/>
                </a:solidFill>
              </a:rPr>
              <a:t>WordNet glosses</a:t>
            </a:r>
            <a:endParaRPr sz="2400">
              <a:solidFill>
                <a:srgbClr val="000000"/>
              </a:solidFill>
            </a:endParaRPr>
          </a:p>
          <a:p>
            <a:pPr marL="457200" lvl="0" indent="0" algn="l" rtl="0">
              <a:spcBef>
                <a:spcPts val="1000"/>
              </a:spcBef>
              <a:spcAft>
                <a:spcPts val="0"/>
              </a:spcAft>
              <a:buNone/>
            </a:pPr>
            <a:r>
              <a:rPr lang="en-IE" sz="2400">
                <a:solidFill>
                  <a:srgbClr val="000000"/>
                </a:solidFill>
              </a:rPr>
              <a:t>Manual annotation of corpus data with word senses (see link below)</a:t>
            </a:r>
            <a:endParaRPr sz="2400">
              <a:solidFill>
                <a:srgbClr val="000000"/>
              </a:solidFill>
            </a:endParaRPr>
          </a:p>
          <a:p>
            <a:pPr marL="0" lvl="0" indent="0" algn="l" rtl="0">
              <a:spcBef>
                <a:spcPts val="1000"/>
              </a:spcBef>
              <a:spcAft>
                <a:spcPts val="0"/>
              </a:spcAft>
              <a:buNone/>
            </a:pPr>
            <a:r>
              <a:rPr lang="en-IE">
                <a:solidFill>
                  <a:srgbClr val="000000"/>
                </a:solidFill>
              </a:rPr>
              <a:t>Semi-supervised </a:t>
            </a:r>
            <a:endParaRPr>
              <a:solidFill>
                <a:srgbClr val="000000"/>
              </a:solidFill>
            </a:endParaRPr>
          </a:p>
          <a:p>
            <a:pPr marL="457200" lvl="0" indent="0" algn="l" rtl="0">
              <a:spcBef>
                <a:spcPts val="1000"/>
              </a:spcBef>
              <a:spcAft>
                <a:spcPts val="0"/>
              </a:spcAft>
              <a:buNone/>
            </a:pPr>
            <a:r>
              <a:rPr lang="en-IE" sz="2400">
                <a:solidFill>
                  <a:srgbClr val="000000"/>
                </a:solidFill>
              </a:rPr>
              <a:t>‘Distant supervision’ on Wikipedia categories</a:t>
            </a:r>
            <a:endParaRPr sz="2400">
              <a:solidFill>
                <a:srgbClr val="000000"/>
              </a:solidFill>
            </a:endParaRPr>
          </a:p>
          <a:p>
            <a:pPr marL="0" lvl="0" indent="0" algn="l" rtl="0">
              <a:spcBef>
                <a:spcPts val="1000"/>
              </a:spcBef>
              <a:spcAft>
                <a:spcPts val="0"/>
              </a:spcAft>
              <a:buNone/>
            </a:pPr>
            <a:r>
              <a:rPr lang="en-IE">
                <a:solidFill>
                  <a:srgbClr val="000000"/>
                </a:solidFill>
              </a:rPr>
              <a:t>Unsupervised</a:t>
            </a:r>
            <a:endParaRPr>
              <a:solidFill>
                <a:srgbClr val="000000"/>
              </a:solidFill>
            </a:endParaRPr>
          </a:p>
          <a:p>
            <a:pPr marL="457200" lvl="0" indent="0" algn="l" rtl="0">
              <a:spcBef>
                <a:spcPts val="1000"/>
              </a:spcBef>
              <a:spcAft>
                <a:spcPts val="0"/>
              </a:spcAft>
              <a:buNone/>
            </a:pPr>
            <a:r>
              <a:rPr lang="en-IE" sz="2400">
                <a:solidFill>
                  <a:schemeClr val="dk1"/>
                </a:solidFill>
              </a:rPr>
              <a:t>Graph-based WSD</a:t>
            </a:r>
            <a:endParaRPr sz="2400">
              <a:solidFill>
                <a:schemeClr val="dk1"/>
              </a:solidFill>
            </a:endParaRPr>
          </a:p>
          <a:p>
            <a:pPr marL="457200" lvl="0" indent="0" algn="l" rtl="0">
              <a:spcBef>
                <a:spcPts val="1000"/>
              </a:spcBef>
              <a:spcAft>
                <a:spcPts val="0"/>
              </a:spcAft>
              <a:buNone/>
            </a:pPr>
            <a:endParaRPr sz="2400">
              <a:solidFill>
                <a:srgbClr val="000000"/>
              </a:solidFill>
            </a:endParaRPr>
          </a:p>
        </p:txBody>
      </p:sp>
      <p:sp>
        <p:nvSpPr>
          <p:cNvPr id="390" name="Google Shape;390;p35"/>
          <p:cNvSpPr txBox="1"/>
          <p:nvPr/>
        </p:nvSpPr>
        <p:spPr>
          <a:xfrm>
            <a:off x="6823800" y="6133675"/>
            <a:ext cx="53682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E" u="sng">
                <a:solidFill>
                  <a:schemeClr val="hlink"/>
                </a:solidFill>
                <a:hlinkClick r:id="rId3"/>
              </a:rPr>
              <a:t>http://globalwordnet.org/resources/wordnet-annotated-corpora/</a:t>
            </a:r>
            <a:r>
              <a:rPr lang="en-IE"/>
              <a:t> </a:t>
            </a:r>
            <a:endParaRPr/>
          </a:p>
        </p:txBody>
      </p:sp>
    </p:spTree>
    <p:extLst>
      <p:ext uri="{BB962C8B-B14F-4D97-AF65-F5344CB8AC3E}">
        <p14:creationId xmlns:p14="http://schemas.microsoft.com/office/powerpoint/2010/main" val="303735675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6"/>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Graph-based Methods for WSD</a:t>
            </a:r>
            <a:endParaRPr/>
          </a:p>
        </p:txBody>
      </p:sp>
      <p:sp>
        <p:nvSpPr>
          <p:cNvPr id="396" name="Google Shape;396;p36"/>
          <p:cNvSpPr txBox="1">
            <a:spLocks noGrp="1"/>
          </p:cNvSpPr>
          <p:nvPr>
            <p:ph type="body" idx="1"/>
          </p:nvPr>
        </p:nvSpPr>
        <p:spPr>
          <a:xfrm>
            <a:off x="838200" y="1344025"/>
            <a:ext cx="10910400" cy="41421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1000"/>
              </a:spcBef>
              <a:spcAft>
                <a:spcPts val="0"/>
              </a:spcAft>
              <a:buClr>
                <a:srgbClr val="3F3F3F"/>
              </a:buClr>
              <a:buSzPts val="2800"/>
              <a:buFont typeface="Arial"/>
              <a:buNone/>
            </a:pPr>
            <a:r>
              <a:rPr lang="en-IE" sz="2400"/>
              <a:t>WordNet graph for the verb </a:t>
            </a:r>
            <a:r>
              <a:rPr lang="en-IE" sz="2400" b="1" i="1"/>
              <a:t>drink </a:t>
            </a:r>
            <a:r>
              <a:rPr lang="en-IE" sz="2400"/>
              <a:t>with word sense: </a:t>
            </a:r>
            <a:r>
              <a:rPr lang="en-IE" sz="2400" b="1" i="1"/>
              <a:t>drink#1, imbibe#3 - take in liquids</a:t>
            </a:r>
            <a:endParaRPr sz="2400" b="1" i="1"/>
          </a:p>
        </p:txBody>
      </p:sp>
      <p:sp>
        <p:nvSpPr>
          <p:cNvPr id="397" name="Google Shape;397;p36"/>
          <p:cNvSpPr/>
          <p:nvPr/>
        </p:nvSpPr>
        <p:spPr>
          <a:xfrm>
            <a:off x="3796301" y="6063675"/>
            <a:ext cx="82764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200" i="1"/>
              <a:t>Example adapted from “</a:t>
            </a:r>
            <a:r>
              <a:rPr lang="en-IE" sz="1200" b="0" i="1" u="none" strike="noStrike" cap="none">
                <a:solidFill>
                  <a:srgbClr val="000000"/>
                </a:solidFill>
                <a:latin typeface="Arial"/>
                <a:ea typeface="Arial"/>
                <a:cs typeface="Arial"/>
                <a:sym typeface="Arial"/>
              </a:rPr>
              <a:t>Navigli, R. and Lapata, M. (2010). An experimental study of graph connectivity for unsupervised word sense disambiguation. IEEE Transactions on Pattern Analysis and Machine Intelligence, 32(4), 678–692.</a:t>
            </a:r>
            <a:r>
              <a:rPr lang="en-IE" sz="1200" i="1"/>
              <a:t>”</a:t>
            </a:r>
            <a:endParaRPr/>
          </a:p>
        </p:txBody>
      </p:sp>
      <p:pic>
        <p:nvPicPr>
          <p:cNvPr id="398" name="Google Shape;398;p36"/>
          <p:cNvPicPr preferRelativeResize="0"/>
          <p:nvPr/>
        </p:nvPicPr>
        <p:blipFill rotWithShape="1">
          <a:blip r:embed="rId3">
            <a:alphaModFix/>
          </a:blip>
          <a:srcRect l="13749" t="37328" r="54059" b="37053"/>
          <a:stretch/>
        </p:blipFill>
        <p:spPr>
          <a:xfrm>
            <a:off x="1894375" y="2133837"/>
            <a:ext cx="7488850" cy="3352336"/>
          </a:xfrm>
          <a:prstGeom prst="rect">
            <a:avLst/>
          </a:prstGeom>
          <a:noFill/>
          <a:ln>
            <a:noFill/>
          </a:ln>
        </p:spPr>
      </p:pic>
    </p:spTree>
    <p:extLst>
      <p:ext uri="{BB962C8B-B14F-4D97-AF65-F5344CB8AC3E}">
        <p14:creationId xmlns:p14="http://schemas.microsoft.com/office/powerpoint/2010/main" val="39732814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7"/>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Information Extraction</a:t>
            </a:r>
            <a:endParaRPr sz="4400" b="0" i="0" u="none" strike="noStrike" cap="none">
              <a:solidFill>
                <a:srgbClr val="75114A"/>
              </a:solidFill>
              <a:latin typeface="Calibri"/>
              <a:ea typeface="Calibri"/>
              <a:cs typeface="Calibri"/>
              <a:sym typeface="Calibri"/>
            </a:endParaRPr>
          </a:p>
        </p:txBody>
      </p:sp>
      <p:sp>
        <p:nvSpPr>
          <p:cNvPr id="404" name="Google Shape;404;p37"/>
          <p:cNvSpPr txBox="1">
            <a:spLocks noGrp="1"/>
          </p:cNvSpPr>
          <p:nvPr>
            <p:ph type="body" idx="1"/>
          </p:nvPr>
        </p:nvSpPr>
        <p:spPr>
          <a:xfrm>
            <a:off x="838200" y="1818525"/>
            <a:ext cx="10515600" cy="368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3F3F3F"/>
              </a:buClr>
              <a:buSzPts val="2800"/>
              <a:buFont typeface="Arial"/>
              <a:buNone/>
            </a:pPr>
            <a:r>
              <a:rPr lang="en-IE" sz="2400">
                <a:solidFill>
                  <a:srgbClr val="000000"/>
                </a:solidFill>
              </a:rPr>
              <a:t>Understand the basic idea and application of information extraction </a:t>
            </a:r>
            <a:endParaRPr sz="2400">
              <a:solidFill>
                <a:srgbClr val="000000"/>
              </a:solidFill>
            </a:endParaRPr>
          </a:p>
          <a:p>
            <a:pPr marL="0" lvl="0" indent="0" algn="l" rtl="0">
              <a:lnSpc>
                <a:spcPct val="100000"/>
              </a:lnSpc>
              <a:spcBef>
                <a:spcPts val="1000"/>
              </a:spcBef>
              <a:spcAft>
                <a:spcPts val="0"/>
              </a:spcAft>
              <a:buClr>
                <a:srgbClr val="3F3F3F"/>
              </a:buClr>
              <a:buSzPts val="2800"/>
              <a:buFont typeface="Arial"/>
              <a:buNone/>
            </a:pPr>
            <a:r>
              <a:rPr lang="en-IE" sz="2400">
                <a:solidFill>
                  <a:srgbClr val="000000"/>
                </a:solidFill>
              </a:rPr>
              <a:t>Understand </a:t>
            </a:r>
            <a:r>
              <a:rPr lang="en-IE" sz="2400">
                <a:solidFill>
                  <a:schemeClr val="dk1"/>
                </a:solidFill>
              </a:rPr>
              <a:t>information extraction </a:t>
            </a:r>
            <a:r>
              <a:rPr lang="en-IE" sz="2400">
                <a:solidFill>
                  <a:srgbClr val="000000"/>
                </a:solidFill>
              </a:rPr>
              <a:t>sub-tasks, in particular </a:t>
            </a:r>
            <a:r>
              <a:rPr lang="en-IE" sz="2400" b="1">
                <a:solidFill>
                  <a:srgbClr val="000000"/>
                </a:solidFill>
              </a:rPr>
              <a:t>named entity recognition, entity linking and relation extraction</a:t>
            </a:r>
            <a:endParaRPr sz="2400" b="1">
              <a:solidFill>
                <a:srgbClr val="000000"/>
              </a:solidFill>
            </a:endParaRPr>
          </a:p>
          <a:p>
            <a:pPr marL="0" lvl="0" indent="0" algn="l" rtl="0">
              <a:lnSpc>
                <a:spcPct val="100000"/>
              </a:lnSpc>
              <a:spcBef>
                <a:spcPts val="1000"/>
              </a:spcBef>
              <a:spcAft>
                <a:spcPts val="0"/>
              </a:spcAft>
              <a:buClr>
                <a:srgbClr val="3F3F3F"/>
              </a:buClr>
              <a:buSzPts val="2800"/>
              <a:buFont typeface="Arial"/>
              <a:buNone/>
            </a:pPr>
            <a:r>
              <a:rPr lang="en-IE" sz="2400">
                <a:solidFill>
                  <a:srgbClr val="000000"/>
                </a:solidFill>
              </a:rPr>
              <a:t>Gain insight into </a:t>
            </a:r>
            <a:r>
              <a:rPr lang="en-IE" sz="2400" b="1">
                <a:solidFill>
                  <a:srgbClr val="000000"/>
                </a:solidFill>
              </a:rPr>
              <a:t>developing a relation extraction approach, in particular by use of supervised, semi-supervised and </a:t>
            </a:r>
            <a:r>
              <a:rPr lang="en-IE" sz="2400" b="1">
                <a:solidFill>
                  <a:schemeClr val="dk1"/>
                </a:solidFill>
              </a:rPr>
              <a:t>unsupervised </a:t>
            </a:r>
            <a:r>
              <a:rPr lang="en-IE" sz="2400" b="1">
                <a:solidFill>
                  <a:srgbClr val="000000"/>
                </a:solidFill>
              </a:rPr>
              <a:t>methods</a:t>
            </a:r>
            <a:endParaRPr sz="2400" b="1">
              <a:solidFill>
                <a:srgbClr val="000000"/>
              </a:solidFill>
            </a:endParaRPr>
          </a:p>
          <a:p>
            <a:pPr marL="0" marR="0" lvl="0" indent="0" algn="l" rtl="0">
              <a:lnSpc>
                <a:spcPct val="100000"/>
              </a:lnSpc>
              <a:spcBef>
                <a:spcPts val="1000"/>
              </a:spcBef>
              <a:spcAft>
                <a:spcPts val="0"/>
              </a:spcAft>
              <a:buClr>
                <a:srgbClr val="3F3F3F"/>
              </a:buClr>
              <a:buSzPts val="2800"/>
              <a:buFont typeface="Arial"/>
              <a:buNone/>
            </a:pPr>
            <a:r>
              <a:rPr lang="en-IE" sz="2400">
                <a:solidFill>
                  <a:srgbClr val="000000"/>
                </a:solidFill>
              </a:rPr>
              <a:t>Gain insight into </a:t>
            </a:r>
            <a:r>
              <a:rPr lang="en-IE" sz="2400" b="1">
                <a:solidFill>
                  <a:srgbClr val="000000"/>
                </a:solidFill>
              </a:rPr>
              <a:t>evaluating information extraction approaches</a:t>
            </a:r>
            <a:endParaRPr sz="2400" b="1">
              <a:solidFill>
                <a:srgbClr val="000000"/>
              </a:solidFill>
            </a:endParaRPr>
          </a:p>
          <a:p>
            <a:pPr marL="0" marR="0" lvl="0" indent="0" algn="l" rtl="0">
              <a:lnSpc>
                <a:spcPct val="100000"/>
              </a:lnSpc>
              <a:spcBef>
                <a:spcPts val="1000"/>
              </a:spcBef>
              <a:spcAft>
                <a:spcPts val="0"/>
              </a:spcAft>
              <a:buClr>
                <a:srgbClr val="3F3F3F"/>
              </a:buClr>
              <a:buSzPts val="2800"/>
              <a:buFont typeface="Arial"/>
              <a:buNone/>
            </a:pPr>
            <a:endParaRPr sz="2400">
              <a:solidFill>
                <a:srgbClr val="000000"/>
              </a:solidFill>
            </a:endParaRPr>
          </a:p>
          <a:p>
            <a:pPr marL="0" lvl="0" indent="0" algn="l" rtl="0">
              <a:lnSpc>
                <a:spcPct val="100000"/>
              </a:lnSpc>
              <a:spcBef>
                <a:spcPts val="1000"/>
              </a:spcBef>
              <a:spcAft>
                <a:spcPts val="1000"/>
              </a:spcAft>
              <a:buClr>
                <a:srgbClr val="3F3F3F"/>
              </a:buClr>
              <a:buSzPts val="2800"/>
              <a:buFont typeface="Arial"/>
              <a:buNone/>
            </a:pPr>
            <a:endParaRPr sz="2400">
              <a:solidFill>
                <a:srgbClr val="000000"/>
              </a:solidFill>
            </a:endParaRPr>
          </a:p>
        </p:txBody>
      </p:sp>
    </p:spTree>
    <p:extLst>
      <p:ext uri="{BB962C8B-B14F-4D97-AF65-F5344CB8AC3E}">
        <p14:creationId xmlns:p14="http://schemas.microsoft.com/office/powerpoint/2010/main" val="40570742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38"/>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Information Extraction Approaches</a:t>
            </a:r>
            <a:endParaRPr/>
          </a:p>
        </p:txBody>
      </p:sp>
      <p:sp>
        <p:nvSpPr>
          <p:cNvPr id="410" name="Google Shape;410;p38"/>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Lexical lookup</a:t>
            </a:r>
            <a:endParaRPr/>
          </a:p>
          <a:p>
            <a:pPr marL="533400" marR="0" lvl="1" indent="0" algn="l" rtl="0">
              <a:lnSpc>
                <a:spcPct val="100000"/>
              </a:lnSpc>
              <a:spcBef>
                <a:spcPts val="600"/>
              </a:spcBef>
              <a:spcAft>
                <a:spcPts val="0"/>
              </a:spcAft>
              <a:buClr>
                <a:srgbClr val="3F3F3F"/>
              </a:buClr>
              <a:buSzPts val="2400"/>
              <a:buFont typeface="Arial"/>
              <a:buNone/>
            </a:pPr>
            <a:r>
              <a:rPr lang="en-IE" sz="2000" b="0" i="0" u="none" strike="noStrike" cap="none">
                <a:solidFill>
                  <a:srgbClr val="3F3F3F"/>
                </a:solidFill>
                <a:latin typeface="Calibri"/>
                <a:ea typeface="Calibri"/>
                <a:cs typeface="Calibri"/>
                <a:sym typeface="Calibri"/>
              </a:rPr>
              <a:t>Match text with </a:t>
            </a:r>
            <a:r>
              <a:rPr lang="en-IE" sz="2000" b="1" i="0" u="none" strike="noStrike" cap="none">
                <a:solidFill>
                  <a:srgbClr val="3F3F3F"/>
                </a:solidFill>
                <a:latin typeface="Calibri"/>
                <a:ea typeface="Calibri"/>
                <a:cs typeface="Calibri"/>
                <a:sym typeface="Calibri"/>
              </a:rPr>
              <a:t>manually defined lists (Gazetteers) </a:t>
            </a:r>
            <a:r>
              <a:rPr lang="en-IE" sz="2000" b="0" i="0" u="none" strike="noStrike" cap="none">
                <a:solidFill>
                  <a:srgbClr val="3F3F3F"/>
                </a:solidFill>
                <a:latin typeface="Calibri"/>
                <a:ea typeface="Calibri"/>
                <a:cs typeface="Calibri"/>
                <a:sym typeface="Calibri"/>
              </a:rPr>
              <a:t>of common lexical variants for entities</a:t>
            </a:r>
            <a:endParaRPr sz="2000" b="0" i="1" u="none" strike="noStrike" cap="none">
              <a:solidFill>
                <a:srgbClr val="3F3F3F"/>
              </a:solidFill>
              <a:latin typeface="Calibri"/>
              <a:ea typeface="Calibri"/>
              <a:cs typeface="Calibri"/>
              <a:sym typeface="Calibri"/>
            </a:endParaRPr>
          </a:p>
          <a:p>
            <a:pPr marL="0" marR="0" lvl="0" indent="0" algn="l" rtl="0">
              <a:lnSpc>
                <a:spcPct val="100000"/>
              </a:lnSpc>
              <a:spcBef>
                <a:spcPts val="60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Rules</a:t>
            </a:r>
            <a:endParaRPr/>
          </a:p>
          <a:p>
            <a:pPr marL="533400" marR="0" lvl="1" indent="0" algn="l" rtl="0">
              <a:lnSpc>
                <a:spcPct val="100000"/>
              </a:lnSpc>
              <a:spcBef>
                <a:spcPts val="600"/>
              </a:spcBef>
              <a:spcAft>
                <a:spcPts val="0"/>
              </a:spcAft>
              <a:buClr>
                <a:srgbClr val="3F3F3F"/>
              </a:buClr>
              <a:buSzPts val="2400"/>
              <a:buFont typeface="Arial"/>
              <a:buNone/>
            </a:pPr>
            <a:r>
              <a:rPr lang="en-IE" sz="2000" b="0" i="0" u="none" strike="noStrike" cap="none">
                <a:solidFill>
                  <a:srgbClr val="3F3F3F"/>
                </a:solidFill>
                <a:latin typeface="Calibri"/>
                <a:ea typeface="Calibri"/>
                <a:cs typeface="Calibri"/>
                <a:sym typeface="Calibri"/>
              </a:rPr>
              <a:t>Match text with </a:t>
            </a:r>
            <a:r>
              <a:rPr lang="en-IE" sz="2000" b="1" i="0" u="none" strike="noStrike" cap="none">
                <a:solidFill>
                  <a:srgbClr val="3F3F3F"/>
                </a:solidFill>
                <a:latin typeface="Calibri"/>
                <a:ea typeface="Calibri"/>
                <a:cs typeface="Calibri"/>
                <a:sym typeface="Calibri"/>
              </a:rPr>
              <a:t>manually defined extraction patterns </a:t>
            </a:r>
            <a:r>
              <a:rPr lang="en-IE" sz="2000" b="0" i="0" u="none" strike="noStrike" cap="none">
                <a:solidFill>
                  <a:srgbClr val="3F3F3F"/>
                </a:solidFill>
                <a:latin typeface="Calibri"/>
                <a:ea typeface="Calibri"/>
                <a:cs typeface="Calibri"/>
                <a:sym typeface="Calibri"/>
              </a:rPr>
              <a:t>for identifying entities/relations</a:t>
            </a:r>
            <a:endParaRPr/>
          </a:p>
          <a:p>
            <a:pPr marL="0" marR="0" lvl="0" indent="0" algn="l" rtl="0">
              <a:lnSpc>
                <a:spcPct val="100000"/>
              </a:lnSpc>
              <a:spcBef>
                <a:spcPts val="60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Machine learning</a:t>
            </a:r>
            <a:endParaRPr/>
          </a:p>
          <a:p>
            <a:pPr marL="533400" marR="0" lvl="1" indent="0" algn="l" rtl="0">
              <a:lnSpc>
                <a:spcPct val="100000"/>
              </a:lnSpc>
              <a:spcBef>
                <a:spcPts val="600"/>
              </a:spcBef>
              <a:spcAft>
                <a:spcPts val="600"/>
              </a:spcAft>
              <a:buClr>
                <a:srgbClr val="3F3F3F"/>
              </a:buClr>
              <a:buSzPts val="2400"/>
              <a:buFont typeface="Arial"/>
              <a:buNone/>
            </a:pPr>
            <a:r>
              <a:rPr lang="en-IE" sz="2000" b="1" i="0" u="none" strike="noStrike" cap="none">
                <a:solidFill>
                  <a:srgbClr val="3F3F3F"/>
                </a:solidFill>
                <a:latin typeface="Calibri"/>
                <a:ea typeface="Calibri"/>
                <a:cs typeface="Calibri"/>
                <a:sym typeface="Calibri"/>
              </a:rPr>
              <a:t>Supervised, semi-supervised, or unsupervised learning </a:t>
            </a:r>
            <a:r>
              <a:rPr lang="en-IE" sz="2000" b="0" i="0" u="none" strike="noStrike" cap="none">
                <a:solidFill>
                  <a:srgbClr val="3F3F3F"/>
                </a:solidFill>
                <a:latin typeface="Calibri"/>
                <a:ea typeface="Calibri"/>
                <a:cs typeface="Calibri"/>
                <a:sym typeface="Calibri"/>
              </a:rPr>
              <a:t>of patterns and lexical variants</a:t>
            </a:r>
            <a:endParaRPr/>
          </a:p>
        </p:txBody>
      </p:sp>
      <p:sp>
        <p:nvSpPr>
          <p:cNvPr id="411" name="Google Shape;411;p38"/>
          <p:cNvSpPr/>
          <p:nvPr/>
        </p:nvSpPr>
        <p:spPr>
          <a:xfrm>
            <a:off x="9340925" y="5477150"/>
            <a:ext cx="27279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IE" sz="2000" b="1" i="0" u="none" strike="noStrike" cap="none">
                <a:solidFill>
                  <a:srgbClr val="000000"/>
                </a:solidFill>
                <a:latin typeface="Calibri"/>
                <a:ea typeface="Calibri"/>
                <a:cs typeface="Calibri"/>
                <a:sym typeface="Calibri"/>
              </a:rPr>
              <a:t>Jurafsky &amp; Martin Ch17</a:t>
            </a:r>
            <a:endParaRPr sz="20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6517640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3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Rules - Hearst Patterns</a:t>
            </a:r>
            <a:endParaRPr/>
          </a:p>
        </p:txBody>
      </p:sp>
      <p:sp>
        <p:nvSpPr>
          <p:cNvPr id="417" name="Google Shape;417;p39"/>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100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Most commonly used rules in IE are based on so-called ‘Hearst patterns’</a:t>
            </a:r>
            <a:endParaRPr/>
          </a:p>
        </p:txBody>
      </p:sp>
      <p:pic>
        <p:nvPicPr>
          <p:cNvPr id="418" name="Google Shape;418;p39" descr="http://image.slidesharecdn.com/ierubenslidesv0-150303152429-conversion-gate01/95/information-extraction-43-638.jpg?cb=1425417994"/>
          <p:cNvPicPr preferRelativeResize="0"/>
          <p:nvPr/>
        </p:nvPicPr>
        <p:blipFill rotWithShape="1">
          <a:blip r:embed="rId3">
            <a:alphaModFix/>
          </a:blip>
          <a:srcRect l="1886" t="38896" r="3800" b="15174"/>
          <a:stretch/>
        </p:blipFill>
        <p:spPr>
          <a:xfrm>
            <a:off x="945451" y="2854336"/>
            <a:ext cx="6678200" cy="2441700"/>
          </a:xfrm>
          <a:prstGeom prst="rect">
            <a:avLst/>
          </a:prstGeom>
          <a:noFill/>
          <a:ln>
            <a:noFill/>
          </a:ln>
        </p:spPr>
      </p:pic>
      <p:sp>
        <p:nvSpPr>
          <p:cNvPr id="419" name="Google Shape;419;p39"/>
          <p:cNvSpPr/>
          <p:nvPr/>
        </p:nvSpPr>
        <p:spPr>
          <a:xfrm>
            <a:off x="5063208" y="6063679"/>
            <a:ext cx="70815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IE" sz="1200" b="0" i="1" u="none" strike="noStrike" cap="none">
                <a:solidFill>
                  <a:srgbClr val="000000"/>
                </a:solidFill>
                <a:latin typeface="Arial"/>
                <a:ea typeface="Arial"/>
                <a:cs typeface="Arial"/>
                <a:sym typeface="Arial"/>
              </a:rPr>
              <a:t>Marti A. Hearst, Automatic acquisition of hyponyms from large text corpora (1992). Proceedings of the 14</a:t>
            </a:r>
            <a:r>
              <a:rPr lang="en-IE" sz="1200" b="0" i="1" u="none" strike="noStrike" cap="none" baseline="30000">
                <a:solidFill>
                  <a:srgbClr val="000000"/>
                </a:solidFill>
                <a:latin typeface="Arial"/>
                <a:ea typeface="Arial"/>
                <a:cs typeface="Arial"/>
                <a:sym typeface="Arial"/>
              </a:rPr>
              <a:t>th</a:t>
            </a:r>
            <a:r>
              <a:rPr lang="en-IE" sz="1200" b="0" i="1" u="none" strike="noStrike" cap="none">
                <a:solidFill>
                  <a:srgbClr val="000000"/>
                </a:solidFill>
                <a:latin typeface="Arial"/>
                <a:ea typeface="Arial"/>
                <a:cs typeface="Arial"/>
                <a:sym typeface="Arial"/>
              </a:rPr>
              <a:t> International Conference on Computational Linguistics (COLING), Nantes, France, pp. 539-545</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5302503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0"/>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Inter-Annotator Agreement (IAA)</a:t>
            </a:r>
            <a:endParaRPr sz="4400" b="0" i="0" u="none" strike="noStrike" cap="none">
              <a:solidFill>
                <a:srgbClr val="75114A"/>
              </a:solidFill>
              <a:latin typeface="Calibri"/>
              <a:ea typeface="Calibri"/>
              <a:cs typeface="Calibri"/>
              <a:sym typeface="Calibri"/>
            </a:endParaRPr>
          </a:p>
        </p:txBody>
      </p:sp>
      <p:sp>
        <p:nvSpPr>
          <p:cNvPr id="425" name="Google Shape;425;p40"/>
          <p:cNvSpPr txBox="1">
            <a:spLocks noGrp="1"/>
          </p:cNvSpPr>
          <p:nvPr>
            <p:ph type="body" idx="1"/>
          </p:nvPr>
        </p:nvSpPr>
        <p:spPr>
          <a:xfrm>
            <a:off x="838200" y="1825625"/>
            <a:ext cx="10515600" cy="405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IAA is a measure of </a:t>
            </a:r>
            <a:r>
              <a:rPr lang="en-IE" sz="2400"/>
              <a:t>the level of</a:t>
            </a:r>
            <a:r>
              <a:rPr lang="en-IE" sz="2400" b="0" i="0" u="none" strike="noStrike" cap="none">
                <a:solidFill>
                  <a:srgbClr val="3F3F3F"/>
                </a:solidFill>
                <a:latin typeface="Calibri"/>
                <a:ea typeface="Calibri"/>
                <a:cs typeface="Calibri"/>
                <a:sym typeface="Calibri"/>
              </a:rPr>
              <a:t> </a:t>
            </a:r>
            <a:r>
              <a:rPr lang="en-IE" sz="2400"/>
              <a:t>agreement between multiple annotators</a:t>
            </a:r>
            <a:endParaRPr/>
          </a:p>
          <a:p>
            <a:pPr marL="0" marR="0" lvl="0" indent="0" algn="l" rtl="0">
              <a:lnSpc>
                <a:spcPct val="100000"/>
              </a:lnSpc>
              <a:spcBef>
                <a:spcPts val="60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Implemented for two annotators using Cohen's kappa coefficient</a:t>
            </a:r>
            <a:endParaRPr sz="2000" b="0" i="0" u="none" strike="noStrike" cap="none">
              <a:solidFill>
                <a:srgbClr val="3F3F3F"/>
              </a:solidFill>
              <a:latin typeface="Calibri"/>
              <a:ea typeface="Calibri"/>
              <a:cs typeface="Calibri"/>
              <a:sym typeface="Calibri"/>
            </a:endParaRPr>
          </a:p>
          <a:p>
            <a:pPr marL="0" marR="0" lvl="0" indent="0" algn="l" rtl="0">
              <a:lnSpc>
                <a:spcPct val="100000"/>
              </a:lnSpc>
              <a:spcBef>
                <a:spcPts val="6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a:p>
            <a:pPr marL="0" marR="0" lvl="0" indent="0" algn="l" rtl="0">
              <a:lnSpc>
                <a:spcPct val="100000"/>
              </a:lnSpc>
              <a:spcBef>
                <a:spcPts val="6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a:p>
            <a:pPr marL="0" marR="0" lvl="0" indent="0" algn="l" rtl="0">
              <a:lnSpc>
                <a:spcPct val="100000"/>
              </a:lnSpc>
              <a:spcBef>
                <a:spcPts val="6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a:p>
            <a:pPr marL="0" marR="0" lvl="0" indent="0" algn="l" rtl="0">
              <a:lnSpc>
                <a:spcPct val="100000"/>
              </a:lnSpc>
              <a:spcBef>
                <a:spcPts val="60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Pr(a): observed agreement</a:t>
            </a:r>
            <a:endParaRPr/>
          </a:p>
          <a:p>
            <a:pPr marL="0" marR="0" lvl="0" indent="0" algn="l" rtl="0">
              <a:lnSpc>
                <a:spcPct val="100000"/>
              </a:lnSpc>
              <a:spcBef>
                <a:spcPts val="60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Pr(e): expected agreement</a:t>
            </a:r>
            <a:endParaRPr/>
          </a:p>
          <a:p>
            <a:pPr marL="1371600" marR="0" lvl="2" indent="-215900" algn="l" rtl="0">
              <a:lnSpc>
                <a:spcPct val="100000"/>
              </a:lnSpc>
              <a:spcBef>
                <a:spcPts val="1800"/>
              </a:spcBef>
              <a:spcAft>
                <a:spcPts val="0"/>
              </a:spcAft>
              <a:buClr>
                <a:srgbClr val="3F3F3F"/>
              </a:buClr>
              <a:buSzPts val="2000"/>
              <a:buFont typeface="Noto Sans Symbols"/>
              <a:buNone/>
            </a:pPr>
            <a:endParaRPr sz="2100" b="0" i="0" u="none" strike="noStrike" cap="none">
              <a:solidFill>
                <a:srgbClr val="3F3F3F"/>
              </a:solidFill>
              <a:latin typeface="Noto Sans Symbols"/>
              <a:ea typeface="Noto Sans Symbols"/>
              <a:cs typeface="Noto Sans Symbols"/>
              <a:sym typeface="Noto Sans Symbols"/>
            </a:endParaRPr>
          </a:p>
        </p:txBody>
      </p:sp>
      <p:pic>
        <p:nvPicPr>
          <p:cNvPr id="426" name="Google Shape;426;p40" descr="Image result for kappa coefficient formula"/>
          <p:cNvPicPr preferRelativeResize="0"/>
          <p:nvPr/>
        </p:nvPicPr>
        <p:blipFill rotWithShape="1">
          <a:blip r:embed="rId3">
            <a:alphaModFix/>
          </a:blip>
          <a:srcRect l="9478" t="34728" r="9299" b="37484"/>
          <a:stretch/>
        </p:blipFill>
        <p:spPr>
          <a:xfrm>
            <a:off x="958280" y="3179467"/>
            <a:ext cx="2859197" cy="734362"/>
          </a:xfrm>
          <a:prstGeom prst="rect">
            <a:avLst/>
          </a:prstGeom>
          <a:noFill/>
          <a:ln>
            <a:noFill/>
          </a:ln>
        </p:spPr>
      </p:pic>
      <p:sp>
        <p:nvSpPr>
          <p:cNvPr id="427" name="Google Shape;427;p40"/>
          <p:cNvSpPr/>
          <p:nvPr/>
        </p:nvSpPr>
        <p:spPr>
          <a:xfrm>
            <a:off x="5735960" y="6165304"/>
            <a:ext cx="6408600" cy="27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IE" sz="1200" b="0" i="1" u="sng" strike="noStrike" cap="none">
                <a:solidFill>
                  <a:schemeClr val="hlink"/>
                </a:solidFill>
                <a:latin typeface="Calibri"/>
                <a:ea typeface="Calibri"/>
                <a:cs typeface="Calibri"/>
                <a:sym typeface="Calibri"/>
                <a:hlinkClick r:id="rId4"/>
              </a:rPr>
              <a:t>https://corpuslinguisticmethods.wordpress.com/2014/01/15/what-is-inter-annotator-agreement/</a:t>
            </a:r>
            <a:r>
              <a:rPr lang="en-IE" sz="1200" b="0" i="1"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7668099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41"/>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Named Entit</a:t>
            </a:r>
            <a:r>
              <a:rPr lang="en-IE"/>
              <a:t>y Recognition</a:t>
            </a:r>
            <a:endParaRPr/>
          </a:p>
        </p:txBody>
      </p:sp>
      <p:sp>
        <p:nvSpPr>
          <p:cNvPr id="433" name="Google Shape;433;p41"/>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50800" marR="0" lvl="0" indent="0" algn="l" rtl="0">
              <a:lnSpc>
                <a:spcPct val="100000"/>
              </a:lnSpc>
              <a:spcBef>
                <a:spcPts val="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Named Entity Recognition (NER) systems cover a small set of basic NE types,</a:t>
            </a:r>
            <a:r>
              <a:rPr lang="en-IE" sz="2400"/>
              <a:t> e.g.</a:t>
            </a:r>
            <a:endParaRPr/>
          </a:p>
          <a:p>
            <a:pPr marL="508000" lvl="1" indent="0" algn="l" rtl="0">
              <a:lnSpc>
                <a:spcPct val="100000"/>
              </a:lnSpc>
              <a:spcBef>
                <a:spcPts val="1800"/>
              </a:spcBef>
              <a:spcAft>
                <a:spcPts val="0"/>
              </a:spcAft>
              <a:buSzPts val="2400"/>
              <a:buNone/>
            </a:pPr>
            <a:r>
              <a:rPr lang="en-IE" sz="2000" i="1"/>
              <a:t>PERSON            		Donald Trump, Barack Obama, the Queen, …</a:t>
            </a:r>
            <a:endParaRPr sz="2000"/>
          </a:p>
          <a:p>
            <a:pPr marL="508000" lvl="1" indent="0" algn="l" rtl="0">
              <a:lnSpc>
                <a:spcPct val="100000"/>
              </a:lnSpc>
              <a:spcBef>
                <a:spcPts val="1800"/>
              </a:spcBef>
              <a:spcAft>
                <a:spcPts val="0"/>
              </a:spcAft>
              <a:buSzPts val="2400"/>
              <a:buNone/>
            </a:pPr>
            <a:r>
              <a:rPr lang="en-IE" sz="2000" i="1"/>
              <a:t>ORGANIZATION    	NASA, IBM, Dell, Galway City Council, …</a:t>
            </a:r>
            <a:endParaRPr sz="2000"/>
          </a:p>
          <a:p>
            <a:pPr marL="508000" lvl="1" indent="0" algn="l" rtl="0">
              <a:lnSpc>
                <a:spcPct val="100000"/>
              </a:lnSpc>
              <a:spcBef>
                <a:spcPts val="1800"/>
              </a:spcBef>
              <a:spcAft>
                <a:spcPts val="0"/>
              </a:spcAft>
              <a:buSzPts val="2400"/>
              <a:buNone/>
            </a:pPr>
            <a:r>
              <a:rPr lang="en-IE" sz="2000" i="1"/>
              <a:t>LOCATION        		Dublin, Galway, Ireland, Lower Dangan, …</a:t>
            </a:r>
            <a:endParaRPr sz="2000"/>
          </a:p>
          <a:p>
            <a:pPr marL="508000" lvl="1" indent="0" algn="l" rtl="0">
              <a:lnSpc>
                <a:spcPct val="100000"/>
              </a:lnSpc>
              <a:spcBef>
                <a:spcPts val="1800"/>
              </a:spcBef>
              <a:spcAft>
                <a:spcPts val="600"/>
              </a:spcAft>
              <a:buSzPts val="2400"/>
              <a:buNone/>
            </a:pPr>
            <a:r>
              <a:rPr lang="en-IE" sz="2000" i="1"/>
              <a:t>TIME            			12pm, August 20</a:t>
            </a:r>
            <a:r>
              <a:rPr lang="en-IE" sz="2000" i="1" baseline="30000"/>
              <a:t>th</a:t>
            </a:r>
            <a:r>
              <a:rPr lang="en-IE" sz="2000" i="1"/>
              <a:t>, Xmas day, …</a:t>
            </a:r>
            <a:endParaRPr sz="2000"/>
          </a:p>
        </p:txBody>
      </p:sp>
    </p:spTree>
    <p:extLst>
      <p:ext uri="{BB962C8B-B14F-4D97-AF65-F5344CB8AC3E}">
        <p14:creationId xmlns:p14="http://schemas.microsoft.com/office/powerpoint/2010/main" val="1941088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31"/>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Linguistic Theory</a:t>
            </a:r>
            <a:endParaRPr sz="4400" b="0" i="0" u="none" strike="noStrike" cap="none">
              <a:solidFill>
                <a:srgbClr val="75114A"/>
              </a:solidFill>
              <a:latin typeface="Calibri"/>
              <a:ea typeface="Calibri"/>
              <a:cs typeface="Calibri"/>
              <a:sym typeface="Calibri"/>
            </a:endParaRPr>
          </a:p>
        </p:txBody>
      </p:sp>
      <p:sp>
        <p:nvSpPr>
          <p:cNvPr id="485" name="Google Shape;485;p31"/>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1000"/>
              </a:spcBef>
              <a:spcAft>
                <a:spcPts val="0"/>
              </a:spcAft>
              <a:buClr>
                <a:srgbClr val="3F3F3F"/>
              </a:buClr>
              <a:buSzPts val="2800"/>
              <a:buFont typeface="Arial"/>
              <a:buNone/>
            </a:pPr>
            <a:r>
              <a:rPr lang="en-IE" b="0" i="0" u="none" strike="noStrike" cap="none">
                <a:solidFill>
                  <a:srgbClr val="3F3F3F"/>
                </a:solidFill>
                <a:latin typeface="Calibri"/>
                <a:ea typeface="Calibri"/>
                <a:cs typeface="Calibri"/>
                <a:sym typeface="Calibri"/>
              </a:rPr>
              <a:t>Linguistic study develops a theory that explains</a:t>
            </a:r>
            <a:endParaRPr b="0" i="0" u="none" strike="noStrike" cap="none">
              <a:solidFill>
                <a:srgbClr val="3F3F3F"/>
              </a:solidFill>
              <a:latin typeface="Calibri"/>
              <a:ea typeface="Calibri"/>
              <a:cs typeface="Calibri"/>
              <a:sym typeface="Calibri"/>
            </a:endParaRPr>
          </a:p>
          <a:p>
            <a:pPr marL="533400" marR="0" lvl="1" indent="0" algn="l" rtl="0">
              <a:lnSpc>
                <a:spcPct val="150000"/>
              </a:lnSpc>
              <a:spcBef>
                <a:spcPts val="0"/>
              </a:spcBef>
              <a:spcAft>
                <a:spcPts val="0"/>
              </a:spcAft>
              <a:buClr>
                <a:srgbClr val="3F3F3F"/>
              </a:buClr>
              <a:buSzPts val="2400"/>
              <a:buFont typeface="Arial"/>
              <a:buNone/>
            </a:pPr>
            <a:r>
              <a:rPr lang="en-IE" b="0" i="0" u="none" strike="noStrike" cap="none">
                <a:solidFill>
                  <a:srgbClr val="3F3F3F"/>
                </a:solidFill>
                <a:latin typeface="Calibri"/>
                <a:ea typeface="Calibri"/>
                <a:cs typeface="Calibri"/>
                <a:sym typeface="Calibri"/>
              </a:rPr>
              <a:t>use of language </a:t>
            </a:r>
            <a:r>
              <a:rPr lang="en-IE"/>
              <a:t>- </a:t>
            </a:r>
            <a:r>
              <a:rPr lang="en-IE" b="0" i="0" u="none" strike="noStrike" cap="none">
                <a:solidFill>
                  <a:srgbClr val="3F3F3F"/>
                </a:solidFill>
                <a:latin typeface="Calibri"/>
                <a:ea typeface="Calibri"/>
                <a:cs typeface="Calibri"/>
                <a:sym typeface="Calibri"/>
              </a:rPr>
              <a:t>‘language performance’</a:t>
            </a:r>
            <a:endParaRPr/>
          </a:p>
          <a:p>
            <a:pPr marL="533400" marR="0" lvl="1" indent="0" algn="l" rtl="0">
              <a:lnSpc>
                <a:spcPct val="150000"/>
              </a:lnSpc>
              <a:spcBef>
                <a:spcPts val="0"/>
              </a:spcBef>
              <a:spcAft>
                <a:spcPts val="0"/>
              </a:spcAft>
              <a:buClr>
                <a:srgbClr val="3F3F3F"/>
              </a:buClr>
              <a:buSzPts val="2400"/>
              <a:buFont typeface="Arial"/>
              <a:buNone/>
            </a:pPr>
            <a:r>
              <a:rPr lang="en-IE" b="0" i="0" u="none" strike="noStrike" cap="none">
                <a:solidFill>
                  <a:srgbClr val="3F3F3F"/>
                </a:solidFill>
                <a:latin typeface="Calibri"/>
                <a:ea typeface="Calibri"/>
                <a:cs typeface="Calibri"/>
                <a:sym typeface="Calibri"/>
              </a:rPr>
              <a:t>knowledge and acquisition of language </a:t>
            </a:r>
            <a:r>
              <a:rPr lang="en-IE"/>
              <a:t>- </a:t>
            </a:r>
            <a:r>
              <a:rPr lang="en-IE" b="0" i="0" u="none" strike="noStrike" cap="none">
                <a:solidFill>
                  <a:srgbClr val="3F3F3F"/>
                </a:solidFill>
                <a:latin typeface="Calibri"/>
                <a:ea typeface="Calibri"/>
                <a:cs typeface="Calibri"/>
                <a:sym typeface="Calibri"/>
              </a:rPr>
              <a:t>‘language competence’</a:t>
            </a:r>
            <a:endParaRPr b="0" i="0" u="none" strike="noStrike" cap="none">
              <a:solidFill>
                <a:srgbClr val="3F3F3F"/>
              </a:solidFill>
              <a:latin typeface="Calibri"/>
              <a:ea typeface="Calibri"/>
              <a:cs typeface="Calibri"/>
              <a:sym typeface="Calibri"/>
            </a:endParaRPr>
          </a:p>
          <a:p>
            <a:pPr marL="0" marR="0" lvl="0" indent="0" algn="l" rtl="0">
              <a:lnSpc>
                <a:spcPct val="150000"/>
              </a:lnSpc>
              <a:spcBef>
                <a:spcPts val="1000"/>
              </a:spcBef>
              <a:spcAft>
                <a:spcPts val="0"/>
              </a:spcAft>
              <a:buClr>
                <a:srgbClr val="3F3F3F"/>
              </a:buClr>
              <a:buSzPts val="2800"/>
              <a:buFont typeface="Arial"/>
              <a:buNone/>
            </a:pPr>
            <a:r>
              <a:rPr lang="en-IE" b="0" i="0" u="none" strike="noStrike" cap="none">
                <a:solidFill>
                  <a:srgbClr val="3F3F3F"/>
                </a:solidFill>
                <a:latin typeface="Calibri"/>
                <a:ea typeface="Calibri"/>
                <a:cs typeface="Calibri"/>
                <a:sym typeface="Calibri"/>
              </a:rPr>
              <a:t>NLP is concerned with </a:t>
            </a:r>
            <a:endParaRPr b="0" i="0" u="none" strike="noStrike" cap="none">
              <a:solidFill>
                <a:srgbClr val="3F3F3F"/>
              </a:solidFill>
              <a:latin typeface="Calibri"/>
              <a:ea typeface="Calibri"/>
              <a:cs typeface="Calibri"/>
              <a:sym typeface="Calibri"/>
            </a:endParaRPr>
          </a:p>
          <a:p>
            <a:pPr marL="533400" marR="0" lvl="1" indent="0" algn="l" rtl="0">
              <a:lnSpc>
                <a:spcPct val="150000"/>
              </a:lnSpc>
              <a:spcBef>
                <a:spcPts val="0"/>
              </a:spcBef>
              <a:spcAft>
                <a:spcPts val="0"/>
              </a:spcAft>
              <a:buClr>
                <a:srgbClr val="3F3F3F"/>
              </a:buClr>
              <a:buSzPts val="2400"/>
              <a:buFont typeface="Arial"/>
              <a:buNone/>
            </a:pPr>
            <a:r>
              <a:rPr lang="en-IE" b="0" i="0" u="none" strike="noStrike" cap="none">
                <a:solidFill>
                  <a:srgbClr val="3F3F3F"/>
                </a:solidFill>
                <a:latin typeface="Calibri"/>
                <a:ea typeface="Calibri"/>
                <a:cs typeface="Calibri"/>
                <a:sym typeface="Calibri"/>
              </a:rPr>
              <a:t>use of language - </a:t>
            </a:r>
            <a:r>
              <a:rPr lang="en-IE" b="1" i="0" u="none" strike="noStrike" cap="none">
                <a:solidFill>
                  <a:srgbClr val="3F3F3F"/>
                </a:solidFill>
                <a:latin typeface="Calibri"/>
                <a:ea typeface="Calibri"/>
                <a:cs typeface="Calibri"/>
                <a:sym typeface="Calibri"/>
              </a:rPr>
              <a:t>data </a:t>
            </a:r>
            <a:endParaRPr b="0" i="0" u="none" strike="noStrike" cap="none">
              <a:solidFill>
                <a:srgbClr val="3F3F3F"/>
              </a:solidFill>
              <a:latin typeface="Calibri"/>
              <a:ea typeface="Calibri"/>
              <a:cs typeface="Calibri"/>
              <a:sym typeface="Calibri"/>
            </a:endParaRPr>
          </a:p>
          <a:p>
            <a:pPr marL="533400" marR="0" lvl="1" indent="0" algn="l" rtl="0">
              <a:lnSpc>
                <a:spcPct val="150000"/>
              </a:lnSpc>
              <a:spcBef>
                <a:spcPts val="0"/>
              </a:spcBef>
              <a:spcAft>
                <a:spcPts val="0"/>
              </a:spcAft>
              <a:buClr>
                <a:srgbClr val="3F3F3F"/>
              </a:buClr>
              <a:buSzPts val="2400"/>
              <a:buFont typeface="Arial"/>
              <a:buNone/>
            </a:pPr>
            <a:r>
              <a:rPr lang="en-IE" b="0" i="0" u="none" strike="noStrike" cap="none">
                <a:solidFill>
                  <a:srgbClr val="3F3F3F"/>
                </a:solidFill>
                <a:latin typeface="Calibri"/>
                <a:ea typeface="Calibri"/>
                <a:cs typeface="Calibri"/>
                <a:sym typeface="Calibri"/>
              </a:rPr>
              <a:t>knowledge and acquisition of language - </a:t>
            </a:r>
            <a:r>
              <a:rPr lang="en-IE" b="1" i="0" u="none" strike="noStrike" cap="none">
                <a:solidFill>
                  <a:srgbClr val="3F3F3F"/>
                </a:solidFill>
                <a:latin typeface="Calibri"/>
                <a:ea typeface="Calibri"/>
                <a:cs typeface="Calibri"/>
                <a:sym typeface="Calibri"/>
              </a:rPr>
              <a:t>models</a:t>
            </a:r>
            <a:endParaRPr b="0"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38374140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42"/>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N</a:t>
            </a:r>
            <a:r>
              <a:rPr lang="en-IE"/>
              <a:t>E</a:t>
            </a:r>
            <a:r>
              <a:rPr lang="en-IE" sz="4400" b="0" i="0" u="none" strike="noStrike" cap="none">
                <a:solidFill>
                  <a:srgbClr val="75114A"/>
                </a:solidFill>
                <a:latin typeface="Calibri"/>
                <a:ea typeface="Calibri"/>
                <a:cs typeface="Calibri"/>
                <a:sym typeface="Calibri"/>
              </a:rPr>
              <a:t> annotation - BIO </a:t>
            </a:r>
            <a:endParaRPr/>
          </a:p>
        </p:txBody>
      </p:sp>
      <p:sp>
        <p:nvSpPr>
          <p:cNvPr id="439" name="Google Shape;439;p42"/>
          <p:cNvSpPr txBox="1">
            <a:spLocks noGrp="1"/>
          </p:cNvSpPr>
          <p:nvPr>
            <p:ph type="body" idx="1"/>
          </p:nvPr>
        </p:nvSpPr>
        <p:spPr>
          <a:xfrm>
            <a:off x="838200" y="1458225"/>
            <a:ext cx="10730400" cy="4296900"/>
          </a:xfrm>
          <a:prstGeom prst="rect">
            <a:avLst/>
          </a:prstGeom>
          <a:noFill/>
          <a:ln>
            <a:noFill/>
          </a:ln>
        </p:spPr>
        <p:txBody>
          <a:bodyPr spcFirstLastPara="1" wrap="square" lIns="91425" tIns="91425" rIns="91425" bIns="91425" anchor="t" anchorCtr="0">
            <a:noAutofit/>
          </a:bodyPr>
          <a:lstStyle/>
          <a:p>
            <a:pPr marL="0" lvl="1" indent="0" algn="l" rtl="0">
              <a:lnSpc>
                <a:spcPct val="100000"/>
              </a:lnSpc>
              <a:spcBef>
                <a:spcPts val="600"/>
              </a:spcBef>
              <a:spcAft>
                <a:spcPts val="0"/>
              </a:spcAft>
              <a:buSzPts val="2400"/>
              <a:buNone/>
            </a:pPr>
            <a:r>
              <a:rPr lang="en-IE">
                <a:solidFill>
                  <a:schemeClr val="dk1"/>
                </a:solidFill>
              </a:rPr>
              <a:t>NEs annotated with beginning (</a:t>
            </a:r>
            <a:r>
              <a:rPr lang="en-IE" b="1">
                <a:solidFill>
                  <a:schemeClr val="dk1"/>
                </a:solidFill>
              </a:rPr>
              <a:t>B</a:t>
            </a:r>
            <a:r>
              <a:rPr lang="en-IE">
                <a:solidFill>
                  <a:schemeClr val="dk1"/>
                </a:solidFill>
              </a:rPr>
              <a:t>) and span (</a:t>
            </a:r>
            <a:r>
              <a:rPr lang="en-IE" b="1">
                <a:solidFill>
                  <a:schemeClr val="dk1"/>
                </a:solidFill>
              </a:rPr>
              <a:t>I</a:t>
            </a:r>
            <a:r>
              <a:rPr lang="en-IE">
                <a:solidFill>
                  <a:schemeClr val="dk1"/>
                </a:solidFill>
              </a:rPr>
              <a:t>nside/</a:t>
            </a:r>
            <a:r>
              <a:rPr lang="en-IE" b="1">
                <a:solidFill>
                  <a:schemeClr val="dk1"/>
                </a:solidFill>
              </a:rPr>
              <a:t>O</a:t>
            </a:r>
            <a:r>
              <a:rPr lang="en-IE">
                <a:solidFill>
                  <a:schemeClr val="dk1"/>
                </a:solidFill>
              </a:rPr>
              <a:t>utside)</a:t>
            </a:r>
            <a:endParaRPr>
              <a:solidFill>
                <a:schemeClr val="dk1"/>
              </a:solidFill>
            </a:endParaRPr>
          </a:p>
          <a:p>
            <a:pPr marL="0" lvl="1" indent="0" algn="l" rtl="0">
              <a:lnSpc>
                <a:spcPct val="100000"/>
              </a:lnSpc>
              <a:spcBef>
                <a:spcPts val="600"/>
              </a:spcBef>
              <a:spcAft>
                <a:spcPts val="0"/>
              </a:spcAft>
              <a:buSzPts val="2400"/>
              <a:buNone/>
            </a:pPr>
            <a:r>
              <a:rPr lang="en-IE">
                <a:solidFill>
                  <a:schemeClr val="dk1"/>
                </a:solidFill>
              </a:rPr>
              <a:t>Optionally with entity type (ORGanization, PERson, ...)</a:t>
            </a:r>
            <a:endParaRPr>
              <a:solidFill>
                <a:schemeClr val="dk1"/>
              </a:solidFill>
            </a:endParaRPr>
          </a:p>
          <a:p>
            <a:pPr marL="457200" marR="0" lvl="3" indent="0" algn="l" rtl="0">
              <a:lnSpc>
                <a:spcPct val="100000"/>
              </a:lnSpc>
              <a:spcBef>
                <a:spcPts val="600"/>
              </a:spcBef>
              <a:spcAft>
                <a:spcPts val="0"/>
              </a:spcAft>
              <a:buClr>
                <a:srgbClr val="3F3F3F"/>
              </a:buClr>
              <a:buSzPts val="1800"/>
              <a:buFont typeface="Arial"/>
              <a:buNone/>
            </a:pPr>
            <a:endParaRPr sz="2400">
              <a:solidFill>
                <a:schemeClr val="dk1"/>
              </a:solidFill>
            </a:endParaRPr>
          </a:p>
          <a:p>
            <a:pPr marL="457200" marR="0" lvl="3" indent="0" algn="l" rtl="0">
              <a:lnSpc>
                <a:spcPct val="100000"/>
              </a:lnSpc>
              <a:spcBef>
                <a:spcPts val="600"/>
              </a:spcBef>
              <a:spcAft>
                <a:spcPts val="0"/>
              </a:spcAft>
              <a:buClr>
                <a:srgbClr val="3F3F3F"/>
              </a:buClr>
              <a:buSzPts val="1800"/>
              <a:buFont typeface="Arial"/>
              <a:buNone/>
            </a:pPr>
            <a:r>
              <a:rPr lang="en-IE" sz="2400" i="0" strike="noStrike" cap="none">
                <a:solidFill>
                  <a:schemeClr val="dk1"/>
                </a:solidFill>
              </a:rPr>
              <a:t>Beginning of entity (-</a:t>
            </a:r>
            <a:r>
              <a:rPr lang="en-IE" sz="2400">
                <a:solidFill>
                  <a:schemeClr val="dk1"/>
                </a:solidFill>
              </a:rPr>
              <a:t>TYPE</a:t>
            </a:r>
            <a:r>
              <a:rPr lang="en-IE" sz="2400" i="0" strike="noStrike" cap="none">
                <a:solidFill>
                  <a:schemeClr val="dk1"/>
                </a:solidFill>
              </a:rPr>
              <a:t>)</a:t>
            </a:r>
            <a:r>
              <a:rPr lang="en-IE" sz="2400">
                <a:solidFill>
                  <a:schemeClr val="dk1"/>
                </a:solidFill>
              </a:rPr>
              <a:t>		</a:t>
            </a:r>
            <a:r>
              <a:rPr lang="en-IE" sz="2400" i="0" strike="noStrike" cap="none">
                <a:solidFill>
                  <a:schemeClr val="dk1"/>
                </a:solidFill>
              </a:rPr>
              <a:t>B(-ORG)</a:t>
            </a:r>
            <a:endParaRPr sz="2400"/>
          </a:p>
          <a:p>
            <a:pPr marL="457200" marR="0" lvl="3" indent="0" algn="l" rtl="0">
              <a:lnSpc>
                <a:spcPct val="100000"/>
              </a:lnSpc>
              <a:spcBef>
                <a:spcPts val="600"/>
              </a:spcBef>
              <a:spcAft>
                <a:spcPts val="0"/>
              </a:spcAft>
              <a:buClr>
                <a:srgbClr val="3F3F3F"/>
              </a:buClr>
              <a:buSzPts val="1800"/>
              <a:buFont typeface="Arial"/>
              <a:buNone/>
            </a:pPr>
            <a:r>
              <a:rPr lang="en-IE" sz="2400" i="0" strike="noStrike" cap="none">
                <a:solidFill>
                  <a:schemeClr val="dk1"/>
                </a:solidFill>
              </a:rPr>
              <a:t>Inside of entity (-</a:t>
            </a:r>
            <a:r>
              <a:rPr lang="en-IE" sz="2400">
                <a:solidFill>
                  <a:schemeClr val="dk1"/>
                </a:solidFill>
              </a:rPr>
              <a:t>TYPE</a:t>
            </a:r>
            <a:r>
              <a:rPr lang="en-IE" sz="2400" i="0" strike="noStrike" cap="none">
                <a:solidFill>
                  <a:schemeClr val="dk1"/>
                </a:solidFill>
              </a:rPr>
              <a:t>)</a:t>
            </a:r>
            <a:r>
              <a:rPr lang="en-IE" sz="2400">
                <a:solidFill>
                  <a:schemeClr val="dk1"/>
                </a:solidFill>
              </a:rPr>
              <a:t>			</a:t>
            </a:r>
            <a:r>
              <a:rPr lang="en-IE" sz="2400" i="0" strike="noStrike" cap="none">
                <a:solidFill>
                  <a:schemeClr val="dk1"/>
                </a:solidFill>
              </a:rPr>
              <a:t>I(-ORG)</a:t>
            </a:r>
            <a:endParaRPr sz="2400"/>
          </a:p>
          <a:p>
            <a:pPr marL="457200" marR="0" lvl="3" indent="0" algn="l" rtl="0">
              <a:lnSpc>
                <a:spcPct val="100000"/>
              </a:lnSpc>
              <a:spcBef>
                <a:spcPts val="600"/>
              </a:spcBef>
              <a:spcAft>
                <a:spcPts val="0"/>
              </a:spcAft>
              <a:buClr>
                <a:srgbClr val="3F3F3F"/>
              </a:buClr>
              <a:buSzPts val="1800"/>
              <a:buFont typeface="Arial"/>
              <a:buNone/>
            </a:pPr>
            <a:r>
              <a:rPr lang="en-IE" sz="2400" i="0" strike="noStrike" cap="none">
                <a:solidFill>
                  <a:schemeClr val="dk1"/>
                </a:solidFill>
              </a:rPr>
              <a:t>Outside of entity					O</a:t>
            </a:r>
            <a:endParaRPr sz="2400"/>
          </a:p>
          <a:p>
            <a:pPr marL="457200" marR="0" lvl="3" indent="0" algn="l" rtl="0">
              <a:lnSpc>
                <a:spcPct val="100000"/>
              </a:lnSpc>
              <a:spcBef>
                <a:spcPts val="600"/>
              </a:spcBef>
              <a:spcAft>
                <a:spcPts val="0"/>
              </a:spcAft>
              <a:buClr>
                <a:srgbClr val="3F3F3F"/>
              </a:buClr>
              <a:buSzPts val="1800"/>
              <a:buFont typeface="Arial"/>
              <a:buNone/>
            </a:pPr>
            <a:endParaRPr sz="2400" i="0" u="none" strike="noStrike" cap="none">
              <a:solidFill>
                <a:schemeClr val="dk1"/>
              </a:solidFill>
            </a:endParaRPr>
          </a:p>
          <a:p>
            <a:pPr marL="0" marR="0" lvl="1" indent="0" algn="l" rtl="0">
              <a:lnSpc>
                <a:spcPct val="100000"/>
              </a:lnSpc>
              <a:spcBef>
                <a:spcPts val="600"/>
              </a:spcBef>
              <a:spcAft>
                <a:spcPts val="0"/>
              </a:spcAft>
              <a:buClr>
                <a:srgbClr val="3F3F3F"/>
              </a:buClr>
              <a:buSzPts val="2400"/>
              <a:buFont typeface="Arial"/>
              <a:buNone/>
            </a:pPr>
            <a:endParaRPr i="0" u="none" strike="noStrike" cap="none">
              <a:solidFill>
                <a:schemeClr val="dk1"/>
              </a:solidFill>
              <a:highlight>
                <a:srgbClr val="FF0000"/>
              </a:highlight>
            </a:endParaRPr>
          </a:p>
        </p:txBody>
      </p:sp>
      <p:sp>
        <p:nvSpPr>
          <p:cNvPr id="440" name="Google Shape;440;p42"/>
          <p:cNvSpPr txBox="1">
            <a:spLocks noGrp="1"/>
          </p:cNvSpPr>
          <p:nvPr>
            <p:ph type="body" idx="1"/>
          </p:nvPr>
        </p:nvSpPr>
        <p:spPr>
          <a:xfrm>
            <a:off x="8928250" y="1382025"/>
            <a:ext cx="2974500" cy="439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E" sz="2000" i="1">
                <a:solidFill>
                  <a:schemeClr val="dk1"/>
                </a:solidFill>
              </a:rPr>
              <a:t>Deere 		B-ORG</a:t>
            </a:r>
            <a:endParaRPr/>
          </a:p>
          <a:p>
            <a:pPr marL="0" lvl="0" indent="0" algn="l" rtl="0">
              <a:lnSpc>
                <a:spcPct val="100000"/>
              </a:lnSpc>
              <a:spcBef>
                <a:spcPts val="0"/>
              </a:spcBef>
              <a:spcAft>
                <a:spcPts val="0"/>
              </a:spcAft>
              <a:buSzPts val="2800"/>
              <a:buNone/>
            </a:pPr>
            <a:r>
              <a:rPr lang="en-IE" sz="2000" i="1">
                <a:solidFill>
                  <a:schemeClr val="dk1"/>
                </a:solidFill>
              </a:rPr>
              <a:t>&amp; 			I-ORG</a:t>
            </a:r>
            <a:endParaRPr/>
          </a:p>
          <a:p>
            <a:pPr marL="0" lvl="0" indent="0" algn="l" rtl="0">
              <a:lnSpc>
                <a:spcPct val="100000"/>
              </a:lnSpc>
              <a:spcBef>
                <a:spcPts val="0"/>
              </a:spcBef>
              <a:spcAft>
                <a:spcPts val="0"/>
              </a:spcAft>
              <a:buSzPts val="2800"/>
              <a:buNone/>
            </a:pPr>
            <a:r>
              <a:rPr lang="en-IE" sz="2000" i="1">
                <a:solidFill>
                  <a:schemeClr val="dk1"/>
                </a:solidFill>
              </a:rPr>
              <a:t>Co. 			I-ORG</a:t>
            </a:r>
            <a:endParaRPr/>
          </a:p>
          <a:p>
            <a:pPr marL="0" lvl="0" indent="0" algn="l" rtl="0">
              <a:lnSpc>
                <a:spcPct val="100000"/>
              </a:lnSpc>
              <a:spcBef>
                <a:spcPts val="0"/>
              </a:spcBef>
              <a:spcAft>
                <a:spcPts val="0"/>
              </a:spcAft>
              <a:buSzPts val="2800"/>
              <a:buNone/>
            </a:pPr>
            <a:r>
              <a:rPr lang="en-IE" sz="2000" i="1">
                <a:solidFill>
                  <a:schemeClr val="dk1"/>
                </a:solidFill>
              </a:rPr>
              <a:t>said 		O</a:t>
            </a:r>
            <a:endParaRPr/>
          </a:p>
          <a:p>
            <a:pPr marL="0" lvl="0" indent="0" algn="l" rtl="0">
              <a:lnSpc>
                <a:spcPct val="100000"/>
              </a:lnSpc>
              <a:spcBef>
                <a:spcPts val="0"/>
              </a:spcBef>
              <a:spcAft>
                <a:spcPts val="0"/>
              </a:spcAft>
              <a:buSzPts val="2800"/>
              <a:buNone/>
            </a:pPr>
            <a:r>
              <a:rPr lang="en-IE" sz="2000" i="1">
                <a:solidFill>
                  <a:schemeClr val="dk1"/>
                </a:solidFill>
              </a:rPr>
              <a:t>it 			O</a:t>
            </a:r>
            <a:endParaRPr/>
          </a:p>
          <a:p>
            <a:pPr marL="0" lvl="0" indent="0" algn="l" rtl="0">
              <a:lnSpc>
                <a:spcPct val="100000"/>
              </a:lnSpc>
              <a:spcBef>
                <a:spcPts val="0"/>
              </a:spcBef>
              <a:spcAft>
                <a:spcPts val="0"/>
              </a:spcAft>
              <a:buSzPts val="2800"/>
              <a:buNone/>
            </a:pPr>
            <a:r>
              <a:rPr lang="en-IE" sz="2000" i="1">
                <a:solidFill>
                  <a:schemeClr val="dk1"/>
                </a:solidFill>
              </a:rPr>
              <a:t>reached 		O</a:t>
            </a:r>
            <a:endParaRPr/>
          </a:p>
          <a:p>
            <a:pPr marL="0" lvl="0" indent="0" algn="l" rtl="0">
              <a:lnSpc>
                <a:spcPct val="100000"/>
              </a:lnSpc>
              <a:spcBef>
                <a:spcPts val="0"/>
              </a:spcBef>
              <a:spcAft>
                <a:spcPts val="0"/>
              </a:spcAft>
              <a:buSzPts val="2800"/>
              <a:buNone/>
            </a:pPr>
            <a:r>
              <a:rPr lang="en-IE" sz="2000" i="1">
                <a:solidFill>
                  <a:schemeClr val="dk1"/>
                </a:solidFill>
              </a:rPr>
              <a:t>a 			O</a:t>
            </a:r>
            <a:endParaRPr/>
          </a:p>
          <a:p>
            <a:pPr marL="0" lvl="0" indent="0" algn="l" rtl="0">
              <a:lnSpc>
                <a:spcPct val="100000"/>
              </a:lnSpc>
              <a:spcBef>
                <a:spcPts val="0"/>
              </a:spcBef>
              <a:spcAft>
                <a:spcPts val="0"/>
              </a:spcAft>
              <a:buSzPts val="2800"/>
              <a:buNone/>
            </a:pPr>
            <a:r>
              <a:rPr lang="en-IE" sz="2000" i="1">
                <a:solidFill>
                  <a:schemeClr val="dk1"/>
                </a:solidFill>
              </a:rPr>
              <a:t>tentative 	O</a:t>
            </a:r>
            <a:endParaRPr/>
          </a:p>
          <a:p>
            <a:pPr marL="0" lvl="0" indent="0" algn="l" rtl="0">
              <a:lnSpc>
                <a:spcPct val="100000"/>
              </a:lnSpc>
              <a:spcBef>
                <a:spcPts val="0"/>
              </a:spcBef>
              <a:spcAft>
                <a:spcPts val="0"/>
              </a:spcAft>
              <a:buSzPts val="2800"/>
              <a:buNone/>
            </a:pPr>
            <a:r>
              <a:rPr lang="en-IE" sz="2000" i="1">
                <a:solidFill>
                  <a:schemeClr val="dk1"/>
                </a:solidFill>
              </a:rPr>
              <a:t>agreement 	O</a:t>
            </a:r>
            <a:endParaRPr/>
          </a:p>
          <a:p>
            <a:pPr marL="0" lvl="0" indent="0" algn="l" rtl="0">
              <a:lnSpc>
                <a:spcPct val="100000"/>
              </a:lnSpc>
              <a:spcBef>
                <a:spcPts val="0"/>
              </a:spcBef>
              <a:spcAft>
                <a:spcPts val="0"/>
              </a:spcAft>
              <a:buSzPts val="2800"/>
              <a:buNone/>
            </a:pPr>
            <a:r>
              <a:rPr lang="en-IE" sz="2000" i="1">
                <a:solidFill>
                  <a:schemeClr val="dk1"/>
                </a:solidFill>
              </a:rPr>
              <a:t>with 		O</a:t>
            </a:r>
            <a:endParaRPr/>
          </a:p>
          <a:p>
            <a:pPr marL="0" lvl="0" indent="0" algn="l" rtl="0">
              <a:lnSpc>
                <a:spcPct val="100000"/>
              </a:lnSpc>
              <a:spcBef>
                <a:spcPts val="0"/>
              </a:spcBef>
              <a:spcAft>
                <a:spcPts val="0"/>
              </a:spcAft>
              <a:buSzPts val="2800"/>
              <a:buNone/>
            </a:pPr>
            <a:r>
              <a:rPr lang="en-IE" sz="2000" i="1">
                <a:solidFill>
                  <a:schemeClr val="dk1"/>
                </a:solidFill>
              </a:rPr>
              <a:t>the 			O</a:t>
            </a:r>
            <a:endParaRPr/>
          </a:p>
          <a:p>
            <a:pPr marL="0" lvl="0" indent="0" algn="l" rtl="0">
              <a:lnSpc>
                <a:spcPct val="100000"/>
              </a:lnSpc>
              <a:spcBef>
                <a:spcPts val="0"/>
              </a:spcBef>
              <a:spcAft>
                <a:spcPts val="0"/>
              </a:spcAft>
              <a:buSzPts val="2800"/>
              <a:buNone/>
            </a:pPr>
            <a:r>
              <a:rPr lang="en-IE" sz="2000" i="1">
                <a:solidFill>
                  <a:schemeClr val="dk1"/>
                </a:solidFill>
              </a:rPr>
              <a:t>machinist	B-ORG</a:t>
            </a:r>
            <a:endParaRPr/>
          </a:p>
          <a:p>
            <a:pPr marL="0" lvl="0" indent="0" algn="l" rtl="0">
              <a:lnSpc>
                <a:spcPct val="100000"/>
              </a:lnSpc>
              <a:spcBef>
                <a:spcPts val="0"/>
              </a:spcBef>
              <a:spcAft>
                <a:spcPts val="0"/>
              </a:spcAft>
              <a:buSzPts val="2800"/>
              <a:buNone/>
            </a:pPr>
            <a:r>
              <a:rPr lang="en-IE" sz="2000" i="1">
                <a:solidFill>
                  <a:schemeClr val="dk1"/>
                </a:solidFill>
              </a:rPr>
              <a:t>union 		I-ORG</a:t>
            </a:r>
            <a:endParaRPr/>
          </a:p>
          <a:p>
            <a:pPr marL="0" lvl="0" indent="0" algn="l" rtl="0">
              <a:lnSpc>
                <a:spcPct val="100000"/>
              </a:lnSpc>
              <a:spcBef>
                <a:spcPts val="0"/>
              </a:spcBef>
              <a:spcAft>
                <a:spcPts val="0"/>
              </a:spcAft>
              <a:buSzPts val="2800"/>
              <a:buNone/>
            </a:pPr>
            <a:r>
              <a:rPr lang="en-IE" sz="2000" i="1">
                <a:solidFill>
                  <a:schemeClr val="dk1"/>
                </a:solidFill>
              </a:rPr>
              <a:t>…			…</a:t>
            </a:r>
            <a:endParaRPr/>
          </a:p>
        </p:txBody>
      </p:sp>
    </p:spTree>
    <p:extLst>
      <p:ext uri="{BB962C8B-B14F-4D97-AF65-F5344CB8AC3E}">
        <p14:creationId xmlns:p14="http://schemas.microsoft.com/office/powerpoint/2010/main" val="730208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4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Entity Linking</a:t>
            </a:r>
            <a:endParaRPr/>
          </a:p>
        </p:txBody>
      </p:sp>
      <p:sp>
        <p:nvSpPr>
          <p:cNvPr id="446" name="Google Shape;446;p43"/>
          <p:cNvSpPr txBox="1">
            <a:spLocks noGrp="1"/>
          </p:cNvSpPr>
          <p:nvPr>
            <p:ph type="body" idx="1"/>
          </p:nvPr>
        </p:nvSpPr>
        <p:spPr>
          <a:xfrm>
            <a:off x="838200" y="3425825"/>
            <a:ext cx="10515600" cy="232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F3F"/>
              </a:buClr>
              <a:buSzPts val="2800"/>
              <a:buFont typeface="Arial"/>
              <a:buNone/>
            </a:pPr>
            <a:r>
              <a:rPr lang="en-IE" b="0" i="0" u="none" strike="noStrike" cap="none">
                <a:solidFill>
                  <a:srgbClr val="3F3F3F"/>
                </a:solidFill>
                <a:latin typeface="Calibri"/>
                <a:ea typeface="Calibri"/>
                <a:cs typeface="Calibri"/>
                <a:sym typeface="Calibri"/>
              </a:rPr>
              <a:t>Beyond small set of basic NE types (Person, Location, Time, …)</a:t>
            </a:r>
            <a:endParaRPr/>
          </a:p>
          <a:p>
            <a:pPr marL="0" marR="0" lvl="0" indent="0" algn="l" rtl="0">
              <a:lnSpc>
                <a:spcPct val="100000"/>
              </a:lnSpc>
              <a:spcBef>
                <a:spcPts val="1000"/>
              </a:spcBef>
              <a:spcAft>
                <a:spcPts val="0"/>
              </a:spcAft>
              <a:buClr>
                <a:srgbClr val="3F3F3F"/>
              </a:buClr>
              <a:buSzPts val="2800"/>
              <a:buFont typeface="Arial"/>
              <a:buNone/>
            </a:pPr>
            <a:r>
              <a:rPr lang="en-IE" b="0" i="0" u="none" strike="noStrike" cap="none">
                <a:solidFill>
                  <a:srgbClr val="3F3F3F"/>
                </a:solidFill>
                <a:latin typeface="Calibri"/>
                <a:ea typeface="Calibri"/>
                <a:cs typeface="Calibri"/>
                <a:sym typeface="Calibri"/>
              </a:rPr>
              <a:t>Ground entities in large-scale knowledge graphs (</a:t>
            </a:r>
            <a:r>
              <a:rPr lang="en-IE"/>
              <a:t>‘DBpedia, YAGO,</a:t>
            </a:r>
            <a:r>
              <a:rPr lang="en-IE" b="0" i="0" u="none" strike="noStrike" cap="none">
                <a:solidFill>
                  <a:srgbClr val="3F3F3F"/>
                </a:solidFill>
                <a:latin typeface="Calibri"/>
                <a:ea typeface="Calibri"/>
                <a:cs typeface="Calibri"/>
                <a:sym typeface="Calibri"/>
              </a:rPr>
              <a:t> …</a:t>
            </a:r>
            <a:r>
              <a:rPr lang="en-IE"/>
              <a:t>’</a:t>
            </a:r>
            <a:r>
              <a:rPr lang="en-IE" b="0" i="0" u="none" strike="noStrike" cap="none">
                <a:solidFill>
                  <a:srgbClr val="3F3F3F"/>
                </a:solidFill>
                <a:latin typeface="Calibri"/>
                <a:ea typeface="Calibri"/>
                <a:cs typeface="Calibri"/>
                <a:sym typeface="Calibri"/>
              </a:rPr>
              <a:t>)</a:t>
            </a:r>
            <a:endParaRPr/>
          </a:p>
          <a:p>
            <a:pPr marL="0" marR="0" lvl="0" indent="0" algn="l" rtl="0">
              <a:lnSpc>
                <a:spcPct val="100000"/>
              </a:lnSpc>
              <a:spcBef>
                <a:spcPts val="1000"/>
              </a:spcBef>
              <a:spcAft>
                <a:spcPts val="0"/>
              </a:spcAft>
              <a:buClr>
                <a:srgbClr val="3F3F3F"/>
              </a:buClr>
              <a:buSzPts val="2800"/>
              <a:buFont typeface="Arial"/>
              <a:buNone/>
            </a:pPr>
            <a:r>
              <a:rPr lang="en-IE"/>
              <a:t>Significantly expands the number of entity types</a:t>
            </a:r>
            <a:endParaRPr/>
          </a:p>
          <a:p>
            <a:pPr marL="0" marR="0" lvl="0" indent="0" algn="l" rtl="0">
              <a:lnSpc>
                <a:spcPct val="100000"/>
              </a:lnSpc>
              <a:spcBef>
                <a:spcPts val="1000"/>
              </a:spcBef>
              <a:spcAft>
                <a:spcPts val="0"/>
              </a:spcAft>
              <a:buClr>
                <a:srgbClr val="3F3F3F"/>
              </a:buClr>
              <a:buSzPts val="2800"/>
              <a:buFont typeface="Arial"/>
              <a:buNone/>
            </a:pPr>
            <a:r>
              <a:rPr lang="en-IE"/>
              <a:t>Increases level of ambiguity</a:t>
            </a:r>
            <a:endParaRPr/>
          </a:p>
          <a:p>
            <a:pPr marL="0" marR="0" lvl="0" indent="0" algn="l" rtl="0">
              <a:lnSpc>
                <a:spcPct val="100000"/>
              </a:lnSpc>
              <a:spcBef>
                <a:spcPts val="1200"/>
              </a:spcBef>
              <a:spcAft>
                <a:spcPts val="0"/>
              </a:spcAft>
              <a:buClr>
                <a:srgbClr val="3F3F3F"/>
              </a:buClr>
              <a:buSzPts val="2800"/>
              <a:buFont typeface="Arial"/>
              <a:buNone/>
            </a:pPr>
            <a:endParaRPr sz="2400"/>
          </a:p>
        </p:txBody>
      </p:sp>
      <p:pic>
        <p:nvPicPr>
          <p:cNvPr id="447" name="Google Shape;447;p43" descr="Image result for entity linking"/>
          <p:cNvPicPr preferRelativeResize="0"/>
          <p:nvPr/>
        </p:nvPicPr>
        <p:blipFill rotWithShape="1">
          <a:blip r:embed="rId3">
            <a:alphaModFix/>
          </a:blip>
          <a:srcRect/>
          <a:stretch/>
        </p:blipFill>
        <p:spPr>
          <a:xfrm>
            <a:off x="4813475" y="160325"/>
            <a:ext cx="6037212" cy="3066274"/>
          </a:xfrm>
          <a:prstGeom prst="rect">
            <a:avLst/>
          </a:prstGeom>
          <a:noFill/>
          <a:ln>
            <a:noFill/>
          </a:ln>
        </p:spPr>
      </p:pic>
      <p:sp>
        <p:nvSpPr>
          <p:cNvPr id="448" name="Google Shape;448;p43" descr="Ambiverse"/>
          <p:cNvSpPr/>
          <p:nvPr/>
        </p:nvSpPr>
        <p:spPr>
          <a:xfrm>
            <a:off x="1679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43" descr="Ambiverse"/>
          <p:cNvSpPr/>
          <p:nvPr/>
        </p:nvSpPr>
        <p:spPr>
          <a:xfrm>
            <a:off x="1831975" y="7938"/>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43"/>
          <p:cNvSpPr/>
          <p:nvPr/>
        </p:nvSpPr>
        <p:spPr>
          <a:xfrm>
            <a:off x="10380133" y="2883750"/>
            <a:ext cx="16704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IE" sz="1200" b="1" i="1" u="none" strike="noStrike" cap="none">
                <a:solidFill>
                  <a:schemeClr val="dk1"/>
                </a:solidFill>
                <a:latin typeface="Arial"/>
                <a:ea typeface="Arial"/>
                <a:cs typeface="Arial"/>
                <a:sym typeface="Arial"/>
              </a:rPr>
              <a:t>I</a:t>
            </a:r>
            <a:r>
              <a:rPr lang="en-IE" sz="1200" i="1" u="none" strike="noStrike" cap="none">
                <a:solidFill>
                  <a:schemeClr val="dk1"/>
                </a:solidFill>
              </a:rPr>
              <a:t>mage by Ambiverse </a:t>
            </a:r>
            <a:endParaRPr sz="1200" i="1" u="none" strike="noStrike" cap="none">
              <a:solidFill>
                <a:srgbClr val="000000"/>
              </a:solidFill>
            </a:endParaRPr>
          </a:p>
        </p:txBody>
      </p:sp>
      <p:sp>
        <p:nvSpPr>
          <p:cNvPr id="451" name="Google Shape;451;p43"/>
          <p:cNvSpPr/>
          <p:nvPr/>
        </p:nvSpPr>
        <p:spPr>
          <a:xfrm>
            <a:off x="4212400" y="6000100"/>
            <a:ext cx="7839900" cy="5085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IE" sz="1200" i="1" u="sng">
                <a:solidFill>
                  <a:schemeClr val="hlink"/>
                </a:solidFill>
                <a:hlinkClick r:id="rId4"/>
              </a:rPr>
              <a:t>https://wiki.dbpedia.org/</a:t>
            </a:r>
            <a:endParaRPr sz="1200" i="1"/>
          </a:p>
          <a:p>
            <a:pPr marL="0" marR="0" lvl="0" indent="0" algn="l" rtl="0">
              <a:lnSpc>
                <a:spcPct val="100000"/>
              </a:lnSpc>
              <a:spcBef>
                <a:spcPts val="0"/>
              </a:spcBef>
              <a:spcAft>
                <a:spcPts val="0"/>
              </a:spcAft>
              <a:buNone/>
            </a:pPr>
            <a:r>
              <a:rPr lang="en-IE" sz="1200" b="0" i="1" u="sng" strike="noStrike" cap="none">
                <a:solidFill>
                  <a:schemeClr val="hlink"/>
                </a:solidFill>
                <a:latin typeface="Arial"/>
                <a:ea typeface="Arial"/>
                <a:cs typeface="Arial"/>
                <a:sym typeface="Arial"/>
                <a:hlinkClick r:id="rId5"/>
              </a:rPr>
              <a:t>https://www.mpi-inf.mpg.de/departments/databases-and-information-systems/research/yago-naga/yago/</a:t>
            </a:r>
            <a:r>
              <a:rPr lang="en-IE" sz="1200" b="0" i="1" u="none" strike="noStrike" cap="none">
                <a:solidFill>
                  <a:srgbClr val="000000"/>
                </a:solidFill>
                <a:latin typeface="Arial"/>
                <a:ea typeface="Arial"/>
                <a:cs typeface="Arial"/>
                <a:sym typeface="Arial"/>
              </a:rPr>
              <a:t> </a:t>
            </a:r>
            <a:endParaRPr sz="1200" i="1"/>
          </a:p>
        </p:txBody>
      </p:sp>
    </p:spTree>
    <p:extLst>
      <p:ext uri="{BB962C8B-B14F-4D97-AF65-F5344CB8AC3E}">
        <p14:creationId xmlns:p14="http://schemas.microsoft.com/office/powerpoint/2010/main" val="35972260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4"/>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Entity Linking – Example </a:t>
            </a:r>
            <a:endParaRPr/>
          </a:p>
        </p:txBody>
      </p:sp>
      <p:pic>
        <p:nvPicPr>
          <p:cNvPr id="457" name="Google Shape;457;p44" descr="http://fulltext.sblog.cz/wp-content/uploads/2014/07/entities-possible1.png"/>
          <p:cNvPicPr preferRelativeResize="0"/>
          <p:nvPr/>
        </p:nvPicPr>
        <p:blipFill rotWithShape="1">
          <a:blip r:embed="rId3">
            <a:alphaModFix/>
          </a:blip>
          <a:srcRect/>
          <a:stretch/>
        </p:blipFill>
        <p:spPr>
          <a:xfrm>
            <a:off x="963112" y="1473200"/>
            <a:ext cx="6575608" cy="4228199"/>
          </a:xfrm>
          <a:prstGeom prst="rect">
            <a:avLst/>
          </a:prstGeom>
          <a:noFill/>
          <a:ln>
            <a:noFill/>
          </a:ln>
        </p:spPr>
      </p:pic>
      <p:pic>
        <p:nvPicPr>
          <p:cNvPr id="458" name="Google Shape;458;p44"/>
          <p:cNvPicPr preferRelativeResize="0"/>
          <p:nvPr/>
        </p:nvPicPr>
        <p:blipFill rotWithShape="1">
          <a:blip r:embed="rId4">
            <a:alphaModFix/>
          </a:blip>
          <a:srcRect/>
          <a:stretch/>
        </p:blipFill>
        <p:spPr>
          <a:xfrm>
            <a:off x="10024773" y="262378"/>
            <a:ext cx="1889900" cy="1724826"/>
          </a:xfrm>
          <a:prstGeom prst="rect">
            <a:avLst/>
          </a:prstGeom>
          <a:noFill/>
          <a:ln>
            <a:noFill/>
          </a:ln>
        </p:spPr>
      </p:pic>
    </p:spTree>
    <p:extLst>
      <p:ext uri="{BB962C8B-B14F-4D97-AF65-F5344CB8AC3E}">
        <p14:creationId xmlns:p14="http://schemas.microsoft.com/office/powerpoint/2010/main" val="22497319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4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Relation Extraction</a:t>
            </a:r>
            <a:endParaRPr/>
          </a:p>
        </p:txBody>
      </p:sp>
      <p:sp>
        <p:nvSpPr>
          <p:cNvPr id="464" name="Google Shape;464;p45"/>
          <p:cNvSpPr txBox="1">
            <a:spLocks noGrp="1"/>
          </p:cNvSpPr>
          <p:nvPr>
            <p:ph type="body" idx="1"/>
          </p:nvPr>
        </p:nvSpPr>
        <p:spPr>
          <a:xfrm>
            <a:off x="838200" y="1825625"/>
            <a:ext cx="10730400" cy="3813300"/>
          </a:xfrm>
          <a:prstGeom prst="rect">
            <a:avLst/>
          </a:prstGeom>
          <a:noFill/>
          <a:ln>
            <a:noFill/>
          </a:ln>
        </p:spPr>
        <p:txBody>
          <a:bodyPr spcFirstLastPara="1" wrap="square" lIns="91425" tIns="91425" rIns="91425" bIns="91425" anchor="t" anchorCtr="0">
            <a:noAutofit/>
          </a:bodyPr>
          <a:lstStyle/>
          <a:p>
            <a:pPr marL="0" marR="0" lvl="1" indent="0" algn="l" rtl="0">
              <a:lnSpc>
                <a:spcPct val="150000"/>
              </a:lnSpc>
              <a:spcBef>
                <a:spcPts val="600"/>
              </a:spcBef>
              <a:spcAft>
                <a:spcPts val="0"/>
              </a:spcAft>
              <a:buClr>
                <a:srgbClr val="3F3F3F"/>
              </a:buClr>
              <a:buSzPts val="2400"/>
              <a:buFont typeface="Arial"/>
              <a:buNone/>
            </a:pPr>
            <a:r>
              <a:rPr lang="en-IE"/>
              <a:t>Extract relations between entities such as PERson has POSition in ORGanisation</a:t>
            </a:r>
            <a:endParaRPr/>
          </a:p>
          <a:p>
            <a:pPr marL="0" marR="0" lvl="1" indent="0" algn="l" rtl="0">
              <a:lnSpc>
                <a:spcPct val="150000"/>
              </a:lnSpc>
              <a:spcBef>
                <a:spcPts val="1000"/>
              </a:spcBef>
              <a:spcAft>
                <a:spcPts val="0"/>
              </a:spcAft>
              <a:buClr>
                <a:srgbClr val="3F3F3F"/>
              </a:buClr>
              <a:buSzPts val="2400"/>
              <a:buFont typeface="Arial"/>
              <a:buNone/>
            </a:pPr>
            <a:r>
              <a:rPr lang="en-IE" i="1" u="none" strike="noStrike" cap="none">
                <a:solidFill>
                  <a:srgbClr val="3F3F3F"/>
                </a:solidFill>
              </a:rPr>
              <a:t>[PER George Marshall] served as [ORG US] [POS Secretary of State] .</a:t>
            </a:r>
            <a:endParaRPr/>
          </a:p>
          <a:p>
            <a:pPr marL="0" marR="0" lvl="1" indent="0" algn="l" rtl="0">
              <a:lnSpc>
                <a:spcPct val="150000"/>
              </a:lnSpc>
              <a:spcBef>
                <a:spcPts val="1000"/>
              </a:spcBef>
              <a:spcAft>
                <a:spcPts val="1000"/>
              </a:spcAft>
              <a:buClr>
                <a:srgbClr val="3F3F3F"/>
              </a:buClr>
              <a:buSzPts val="2400"/>
              <a:buFont typeface="Arial"/>
              <a:buNone/>
            </a:pPr>
            <a:r>
              <a:rPr lang="en-IE" i="1" u="none" strike="noStrike" cap="none">
                <a:solidFill>
                  <a:srgbClr val="3F3F3F"/>
                </a:solidFill>
              </a:rPr>
              <a:t>[PER Mike Pompeo] was sworn in as [</a:t>
            </a:r>
            <a:r>
              <a:rPr lang="en-IE" i="1"/>
              <a:t>POS </a:t>
            </a:r>
            <a:r>
              <a:rPr lang="en-IE" i="1" u="none" strike="noStrike" cap="none">
                <a:solidFill>
                  <a:srgbClr val="3F3F3F"/>
                </a:solidFill>
              </a:rPr>
              <a:t>Director] of the [</a:t>
            </a:r>
            <a:r>
              <a:rPr lang="en-IE" i="1"/>
              <a:t>ORG</a:t>
            </a:r>
            <a:r>
              <a:rPr lang="en-IE" i="1" u="none" strike="noStrike" cap="none">
                <a:solidFill>
                  <a:srgbClr val="3F3F3F"/>
                </a:solidFill>
              </a:rPr>
              <a:t> CIA] </a:t>
            </a:r>
            <a:r>
              <a:rPr lang="en-IE" i="1">
                <a:solidFill>
                  <a:schemeClr val="dk1"/>
                </a:solidFill>
              </a:rPr>
              <a:t>.</a:t>
            </a:r>
            <a:endParaRPr/>
          </a:p>
        </p:txBody>
      </p:sp>
    </p:spTree>
    <p:extLst>
      <p:ext uri="{BB962C8B-B14F-4D97-AF65-F5344CB8AC3E}">
        <p14:creationId xmlns:p14="http://schemas.microsoft.com/office/powerpoint/2010/main" val="16708318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46"/>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Relation Annotation - Pos/Neg Instances </a:t>
            </a:r>
            <a:endParaRPr/>
          </a:p>
        </p:txBody>
      </p:sp>
      <p:sp>
        <p:nvSpPr>
          <p:cNvPr id="470" name="Google Shape;470;p46"/>
          <p:cNvSpPr txBox="1">
            <a:spLocks noGrp="1"/>
          </p:cNvSpPr>
          <p:nvPr>
            <p:ph type="body" idx="1"/>
          </p:nvPr>
        </p:nvSpPr>
        <p:spPr>
          <a:xfrm>
            <a:off x="838200" y="1825625"/>
            <a:ext cx="107304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3F3F3F"/>
              </a:buClr>
              <a:buSzPts val="2800"/>
              <a:buFont typeface="Arial"/>
              <a:buNone/>
            </a:pPr>
            <a:r>
              <a:rPr lang="en-IE" sz="2400" b="1">
                <a:solidFill>
                  <a:schemeClr val="dk1"/>
                </a:solidFill>
              </a:rPr>
              <a:t>P</a:t>
            </a:r>
            <a:r>
              <a:rPr lang="en-IE" sz="2400" b="1" i="0" u="none" strike="noStrike" cap="none">
                <a:solidFill>
                  <a:schemeClr val="dk1"/>
                </a:solidFill>
              </a:rPr>
              <a:t>ositive </a:t>
            </a:r>
            <a:r>
              <a:rPr lang="en-IE" sz="2400" i="0" u="none" strike="noStrike" cap="none">
                <a:solidFill>
                  <a:schemeClr val="dk1"/>
                </a:solidFill>
              </a:rPr>
              <a:t>instance</a:t>
            </a:r>
            <a:r>
              <a:rPr lang="en-IE" sz="2400">
                <a:solidFill>
                  <a:schemeClr val="dk1"/>
                </a:solidFill>
              </a:rPr>
              <a:t> for PER/ORG/POS &gt; POS (PER, ORG)</a:t>
            </a:r>
            <a:endParaRPr sz="2400" i="0" u="none" strike="noStrike" cap="none">
              <a:solidFill>
                <a:schemeClr val="dk1"/>
              </a:solidFill>
            </a:endParaRPr>
          </a:p>
          <a:p>
            <a:pPr marL="457200" marR="0" lvl="1" indent="-100012" algn="l" rtl="0">
              <a:lnSpc>
                <a:spcPct val="150000"/>
              </a:lnSpc>
              <a:spcBef>
                <a:spcPts val="600"/>
              </a:spcBef>
              <a:spcAft>
                <a:spcPts val="0"/>
              </a:spcAft>
              <a:buClr>
                <a:srgbClr val="3F3F3F"/>
              </a:buClr>
              <a:buSzPts val="2400"/>
              <a:buFont typeface="Arial"/>
              <a:buNone/>
            </a:pPr>
            <a:r>
              <a:rPr lang="en-IE" i="1" u="none" strike="noStrike" cap="none">
                <a:solidFill>
                  <a:srgbClr val="3F3F3F"/>
                </a:solidFill>
              </a:rPr>
              <a:t>George Marshall served as US Secretary of State.</a:t>
            </a:r>
            <a:endParaRPr/>
          </a:p>
          <a:p>
            <a:pPr marL="0" lvl="0" indent="0" algn="l" rtl="0">
              <a:lnSpc>
                <a:spcPct val="150000"/>
              </a:lnSpc>
              <a:spcBef>
                <a:spcPts val="1000"/>
              </a:spcBef>
              <a:spcAft>
                <a:spcPts val="0"/>
              </a:spcAft>
              <a:buSzPts val="2800"/>
              <a:buNone/>
            </a:pPr>
            <a:r>
              <a:rPr lang="en-IE" sz="2400" b="1">
                <a:solidFill>
                  <a:schemeClr val="dk1"/>
                </a:solidFill>
              </a:rPr>
              <a:t>Negative </a:t>
            </a:r>
            <a:r>
              <a:rPr lang="en-IE" sz="2400">
                <a:solidFill>
                  <a:schemeClr val="dk1"/>
                </a:solidFill>
              </a:rPr>
              <a:t>instance for PER/ORG/POS &gt; POS (PER, ORG)</a:t>
            </a:r>
            <a:endParaRPr sz="2400">
              <a:solidFill>
                <a:schemeClr val="dk1"/>
              </a:solidFill>
            </a:endParaRPr>
          </a:p>
          <a:p>
            <a:pPr marL="357187" marR="0" lvl="1" indent="0" algn="l" rtl="0">
              <a:lnSpc>
                <a:spcPct val="150000"/>
              </a:lnSpc>
              <a:spcBef>
                <a:spcPts val="600"/>
              </a:spcBef>
              <a:spcAft>
                <a:spcPts val="0"/>
              </a:spcAft>
              <a:buClr>
                <a:srgbClr val="3F3F3F"/>
              </a:buClr>
              <a:buSzPts val="2400"/>
              <a:buFont typeface="Arial"/>
              <a:buNone/>
            </a:pPr>
            <a:r>
              <a:rPr lang="en-IE" i="1" u="none" strike="noStrike" cap="none">
                <a:solidFill>
                  <a:srgbClr val="3F3F3F"/>
                </a:solidFill>
              </a:rPr>
              <a:t>The ambassador said that Rex Tillerson will chair a United Nations meeting.</a:t>
            </a:r>
            <a:endParaRPr/>
          </a:p>
          <a:p>
            <a:pPr marL="357187" marR="0" lvl="1" indent="0" algn="l" rtl="0">
              <a:lnSpc>
                <a:spcPct val="150000"/>
              </a:lnSpc>
              <a:spcBef>
                <a:spcPts val="600"/>
              </a:spcBef>
              <a:spcAft>
                <a:spcPts val="600"/>
              </a:spcAft>
              <a:buClr>
                <a:srgbClr val="3F3F3F"/>
              </a:buClr>
              <a:buSzPts val="2400"/>
              <a:buFont typeface="Arial"/>
              <a:buNone/>
            </a:pPr>
            <a:endParaRPr/>
          </a:p>
        </p:txBody>
      </p:sp>
    </p:spTree>
    <p:extLst>
      <p:ext uri="{BB962C8B-B14F-4D97-AF65-F5344CB8AC3E}">
        <p14:creationId xmlns:p14="http://schemas.microsoft.com/office/powerpoint/2010/main" val="16609092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47"/>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Semi-Supervised </a:t>
            </a:r>
            <a:r>
              <a:rPr lang="en-IE"/>
              <a:t>Relation Extraction</a:t>
            </a:r>
            <a:endParaRPr/>
          </a:p>
        </p:txBody>
      </p:sp>
      <p:sp>
        <p:nvSpPr>
          <p:cNvPr id="476" name="Google Shape;476;p47"/>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marR="0" lvl="1" indent="0" algn="l" rtl="0">
              <a:lnSpc>
                <a:spcPct val="100000"/>
              </a:lnSpc>
              <a:spcBef>
                <a:spcPts val="0"/>
              </a:spcBef>
              <a:spcAft>
                <a:spcPts val="0"/>
              </a:spcAft>
              <a:buClr>
                <a:srgbClr val="3F3F3F"/>
              </a:buClr>
              <a:buSzPts val="2400"/>
              <a:buFont typeface="Arial"/>
              <a:buNone/>
            </a:pPr>
            <a:r>
              <a:rPr lang="en-IE" sz="2800"/>
              <a:t>Exploit existing resources for semi-supervised relation extraction, e.g. </a:t>
            </a:r>
            <a:endParaRPr sz="2800"/>
          </a:p>
          <a:p>
            <a:pPr marL="457200" marR="0" lvl="0" indent="-406400" algn="l" rtl="0">
              <a:lnSpc>
                <a:spcPct val="100000"/>
              </a:lnSpc>
              <a:spcBef>
                <a:spcPts val="1000"/>
              </a:spcBef>
              <a:spcAft>
                <a:spcPts val="0"/>
              </a:spcAft>
              <a:buSzPts val="2800"/>
              <a:buChar char="•"/>
            </a:pPr>
            <a:r>
              <a:rPr lang="en-IE"/>
              <a:t>d</a:t>
            </a:r>
            <a:r>
              <a:rPr lang="en-IE" sz="2800"/>
              <a:t>atabases</a:t>
            </a:r>
            <a:endParaRPr sz="2800"/>
          </a:p>
          <a:p>
            <a:pPr marL="457200" marR="0" lvl="0" indent="-406400" algn="l" rtl="0">
              <a:lnSpc>
                <a:spcPct val="100000"/>
              </a:lnSpc>
              <a:spcBef>
                <a:spcPts val="0"/>
              </a:spcBef>
              <a:spcAft>
                <a:spcPts val="0"/>
              </a:spcAft>
              <a:buSzPts val="2800"/>
              <a:buChar char="•"/>
            </a:pPr>
            <a:r>
              <a:rPr lang="en-IE"/>
              <a:t>‘distant supervision’ with Wikipedia</a:t>
            </a:r>
            <a:endParaRPr sz="2800"/>
          </a:p>
        </p:txBody>
      </p:sp>
    </p:spTree>
    <p:extLst>
      <p:ext uri="{BB962C8B-B14F-4D97-AF65-F5344CB8AC3E}">
        <p14:creationId xmlns:p14="http://schemas.microsoft.com/office/powerpoint/2010/main" val="23232658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48"/>
          <p:cNvSpPr txBox="1">
            <a:spLocks noGrp="1"/>
          </p:cNvSpPr>
          <p:nvPr>
            <p:ph type="title"/>
          </p:nvPr>
        </p:nvSpPr>
        <p:spPr>
          <a:xfrm>
            <a:off x="838200" y="365125"/>
            <a:ext cx="107562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Semi-Supervised </a:t>
            </a:r>
            <a:r>
              <a:rPr lang="en-IE"/>
              <a:t>RelExtr </a:t>
            </a:r>
            <a:r>
              <a:rPr lang="en-IE" sz="4400" b="0" i="0" u="none" strike="noStrike" cap="none">
                <a:solidFill>
                  <a:srgbClr val="75114A"/>
                </a:solidFill>
                <a:latin typeface="Calibri"/>
                <a:ea typeface="Calibri"/>
                <a:cs typeface="Calibri"/>
                <a:sym typeface="Calibri"/>
              </a:rPr>
              <a:t>– Distant </a:t>
            </a:r>
            <a:r>
              <a:rPr lang="en-IE"/>
              <a:t>Supervision</a:t>
            </a:r>
            <a:endParaRPr/>
          </a:p>
        </p:txBody>
      </p:sp>
      <p:sp>
        <p:nvSpPr>
          <p:cNvPr id="482" name="Google Shape;482;p48"/>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20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Wikipedia </a:t>
            </a:r>
            <a:endParaRPr/>
          </a:p>
          <a:p>
            <a:pPr marL="457200" marR="0" lvl="1" indent="0" algn="l" rtl="0">
              <a:lnSpc>
                <a:spcPct val="100000"/>
              </a:lnSpc>
              <a:spcBef>
                <a:spcPts val="1200"/>
              </a:spcBef>
              <a:spcAft>
                <a:spcPts val="0"/>
              </a:spcAft>
              <a:buClr>
                <a:srgbClr val="3F3F3F"/>
              </a:buClr>
              <a:buSzPts val="2400"/>
              <a:buFont typeface="Arial"/>
              <a:buNone/>
            </a:pPr>
            <a:r>
              <a:rPr lang="en-IE" sz="2000" b="0" i="0" u="none" strike="noStrike" cap="none">
                <a:solidFill>
                  <a:srgbClr val="3F3F3F"/>
                </a:solidFill>
                <a:latin typeface="Calibri"/>
                <a:ea typeface="Calibri"/>
                <a:cs typeface="Calibri"/>
                <a:sym typeface="Calibri"/>
              </a:rPr>
              <a:t>Info-box provides seeds</a:t>
            </a:r>
            <a:endParaRPr/>
          </a:p>
          <a:p>
            <a:pPr marL="457200" marR="0" lvl="1" indent="0" algn="l" rtl="0">
              <a:lnSpc>
                <a:spcPct val="100000"/>
              </a:lnSpc>
              <a:spcBef>
                <a:spcPts val="1200"/>
              </a:spcBef>
              <a:spcAft>
                <a:spcPts val="0"/>
              </a:spcAft>
              <a:buClr>
                <a:srgbClr val="3F3F3F"/>
              </a:buClr>
              <a:buSzPts val="2400"/>
              <a:buFont typeface="Arial"/>
              <a:buNone/>
            </a:pPr>
            <a:r>
              <a:rPr lang="en-IE" sz="2000" b="0" i="0" u="none" strike="noStrike" cap="none">
                <a:solidFill>
                  <a:srgbClr val="3F3F3F"/>
                </a:solidFill>
                <a:latin typeface="Calibri"/>
                <a:ea typeface="Calibri"/>
                <a:cs typeface="Calibri"/>
                <a:sym typeface="Calibri"/>
              </a:rPr>
              <a:t>Corresponding text can serve as ‘annotation’ for training purposes</a:t>
            </a:r>
            <a:endParaRPr/>
          </a:p>
          <a:p>
            <a:pPr marL="914400" marR="0" lvl="1" indent="-228600" algn="l" rtl="0">
              <a:lnSpc>
                <a:spcPct val="100000"/>
              </a:lnSpc>
              <a:spcBef>
                <a:spcPts val="1200"/>
              </a:spcBef>
              <a:spcAft>
                <a:spcPts val="0"/>
              </a:spcAft>
              <a:buClr>
                <a:srgbClr val="3F3F3F"/>
              </a:buClr>
              <a:buSzPts val="2400"/>
              <a:buFont typeface="Noto Sans Symbols"/>
              <a:buNone/>
            </a:pPr>
            <a:endParaRPr sz="2400" b="0" i="0" u="none" strike="noStrike" cap="none">
              <a:solidFill>
                <a:srgbClr val="3F3F3F"/>
              </a:solidFill>
              <a:latin typeface="Calibri"/>
              <a:ea typeface="Calibri"/>
              <a:cs typeface="Calibri"/>
              <a:sym typeface="Calibri"/>
            </a:endParaRPr>
          </a:p>
        </p:txBody>
      </p:sp>
      <p:pic>
        <p:nvPicPr>
          <p:cNvPr id="483" name="Google Shape;483;p48" descr="Rex Tillerson - Wikipedia - Mozilla Firefox"/>
          <p:cNvPicPr preferRelativeResize="0"/>
          <p:nvPr/>
        </p:nvPicPr>
        <p:blipFill rotWithShape="1">
          <a:blip r:embed="rId3">
            <a:alphaModFix/>
          </a:blip>
          <a:srcRect l="73625" t="16981" r="3305" b="462"/>
          <a:stretch/>
        </p:blipFill>
        <p:spPr>
          <a:xfrm>
            <a:off x="9192344" y="1340768"/>
            <a:ext cx="2812429" cy="5400600"/>
          </a:xfrm>
          <a:prstGeom prst="rect">
            <a:avLst/>
          </a:prstGeom>
          <a:noFill/>
          <a:ln>
            <a:noFill/>
          </a:ln>
        </p:spPr>
      </p:pic>
      <p:pic>
        <p:nvPicPr>
          <p:cNvPr id="484" name="Google Shape;484;p48" descr="Rex Tillerson - Wikipedia - Mozilla Firefox"/>
          <p:cNvPicPr preferRelativeResize="0"/>
          <p:nvPr/>
        </p:nvPicPr>
        <p:blipFill rotWithShape="1">
          <a:blip r:embed="rId3">
            <a:alphaModFix/>
          </a:blip>
          <a:srcRect l="15550" t="17362" r="26252" b="65572"/>
          <a:stretch/>
        </p:blipFill>
        <p:spPr>
          <a:xfrm>
            <a:off x="838200" y="4365104"/>
            <a:ext cx="8425022" cy="1325562"/>
          </a:xfrm>
          <a:prstGeom prst="rect">
            <a:avLst/>
          </a:prstGeom>
          <a:noFill/>
          <a:ln>
            <a:noFill/>
          </a:ln>
        </p:spPr>
      </p:pic>
      <p:sp>
        <p:nvSpPr>
          <p:cNvPr id="485" name="Google Shape;485;p48"/>
          <p:cNvSpPr/>
          <p:nvPr/>
        </p:nvSpPr>
        <p:spPr>
          <a:xfrm>
            <a:off x="9263220" y="4365104"/>
            <a:ext cx="2665500" cy="648000"/>
          </a:xfrm>
          <a:prstGeom prst="roundRect">
            <a:avLst>
              <a:gd name="adj" fmla="val 16667"/>
            </a:avLst>
          </a:prstGeom>
          <a:no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86" name="Google Shape;486;p48"/>
          <p:cNvSpPr/>
          <p:nvPr/>
        </p:nvSpPr>
        <p:spPr>
          <a:xfrm>
            <a:off x="838200" y="4365104"/>
            <a:ext cx="6986100" cy="576000"/>
          </a:xfrm>
          <a:prstGeom prst="roundRect">
            <a:avLst>
              <a:gd name="adj" fmla="val 16667"/>
            </a:avLst>
          </a:prstGeom>
          <a:no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7647627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4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Unsupervised </a:t>
            </a:r>
            <a:r>
              <a:rPr lang="en-IE"/>
              <a:t>Relation Extraction - OpenIE</a:t>
            </a:r>
            <a:endParaRPr/>
          </a:p>
        </p:txBody>
      </p:sp>
      <p:pic>
        <p:nvPicPr>
          <p:cNvPr id="492" name="Google Shape;492;p49" descr="08_Information_Extraction_II(1).pdf - Adobe Acrobat Reader DC"/>
          <p:cNvPicPr preferRelativeResize="0"/>
          <p:nvPr/>
        </p:nvPicPr>
        <p:blipFill rotWithShape="1">
          <a:blip r:embed="rId3">
            <a:alphaModFix/>
          </a:blip>
          <a:srcRect l="17273" t="32581" r="35454" b="17300"/>
          <a:stretch/>
        </p:blipFill>
        <p:spPr>
          <a:xfrm>
            <a:off x="1847528" y="1196752"/>
            <a:ext cx="8280921" cy="4759131"/>
          </a:xfrm>
          <a:prstGeom prst="rect">
            <a:avLst/>
          </a:prstGeom>
          <a:noFill/>
          <a:ln>
            <a:noFill/>
          </a:ln>
        </p:spPr>
      </p:pic>
      <p:sp>
        <p:nvSpPr>
          <p:cNvPr id="493" name="Google Shape;493;p49"/>
          <p:cNvSpPr/>
          <p:nvPr/>
        </p:nvSpPr>
        <p:spPr>
          <a:xfrm>
            <a:off x="9271897" y="6165304"/>
            <a:ext cx="28008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IE" sz="1200" b="1" i="1" u="sng" strike="noStrike" cap="none">
                <a:solidFill>
                  <a:schemeClr val="hlink"/>
                </a:solidFill>
                <a:latin typeface="Arial"/>
                <a:ea typeface="Arial"/>
                <a:cs typeface="Arial"/>
                <a:sym typeface="Arial"/>
                <a:hlinkClick r:id="rId4"/>
              </a:rPr>
              <a:t>http://www.nltk.org/book/ch07.html</a:t>
            </a:r>
            <a:r>
              <a:rPr lang="en-IE" sz="1200" b="1" i="1"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7069857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50"/>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Open IE vs. Knowledge Base Population (KBP) </a:t>
            </a:r>
            <a:endParaRPr/>
          </a:p>
        </p:txBody>
      </p:sp>
      <p:sp>
        <p:nvSpPr>
          <p:cNvPr id="499" name="Google Shape;499;p50"/>
          <p:cNvSpPr txBox="1">
            <a:spLocks noGrp="1"/>
          </p:cNvSpPr>
          <p:nvPr>
            <p:ph type="body" idx="1"/>
          </p:nvPr>
        </p:nvSpPr>
        <p:spPr>
          <a:xfrm>
            <a:off x="838200" y="1370750"/>
            <a:ext cx="10971900" cy="434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F3F"/>
              </a:buClr>
              <a:buSzPts val="2800"/>
              <a:buFont typeface="Arial"/>
              <a:buNone/>
            </a:pPr>
            <a:r>
              <a:rPr lang="en-IE" sz="2400" i="1" u="none" strike="noStrike" cap="none">
                <a:solidFill>
                  <a:schemeClr val="dk1"/>
                </a:solidFill>
              </a:rPr>
              <a:t>[NE John/NNP Smith/NNP] is an expert/NN in [NE Java/NNP] programming.</a:t>
            </a:r>
            <a:endParaRPr sz="2400"/>
          </a:p>
          <a:p>
            <a:pPr marL="0" marR="0" lvl="0" indent="457200" algn="l" rtl="0">
              <a:lnSpc>
                <a:spcPct val="100000"/>
              </a:lnSpc>
              <a:spcBef>
                <a:spcPts val="600"/>
              </a:spcBef>
              <a:spcAft>
                <a:spcPts val="0"/>
              </a:spcAft>
              <a:buClr>
                <a:srgbClr val="3F3F3F"/>
              </a:buClr>
              <a:buSzPts val="2800"/>
              <a:buFont typeface="Arial"/>
              <a:buNone/>
            </a:pPr>
            <a:r>
              <a:rPr lang="en-IE" sz="2400" b="1">
                <a:solidFill>
                  <a:schemeClr val="dk1"/>
                </a:solidFill>
              </a:rPr>
              <a:t>Open IE</a:t>
            </a:r>
            <a:r>
              <a:rPr lang="en-IE" sz="2400" b="1" i="0" u="none" strike="noStrike" cap="none">
                <a:solidFill>
                  <a:schemeClr val="dk1"/>
                </a:solidFill>
              </a:rPr>
              <a:t> </a:t>
            </a:r>
            <a:r>
              <a:rPr lang="en-IE" sz="2400" i="0" u="none" strike="noStrike" cap="none">
                <a:solidFill>
                  <a:schemeClr val="dk1"/>
                </a:solidFill>
              </a:rPr>
              <a:t>		</a:t>
            </a:r>
            <a:r>
              <a:rPr lang="en-IE" sz="2400">
                <a:solidFill>
                  <a:schemeClr val="dk1"/>
                </a:solidFill>
              </a:rPr>
              <a:t>expert </a:t>
            </a:r>
            <a:r>
              <a:rPr lang="en-IE" sz="2400" i="0" u="none" strike="noStrike" cap="none">
                <a:solidFill>
                  <a:schemeClr val="dk1"/>
                </a:solidFill>
              </a:rPr>
              <a:t>(John Smith, Java)</a:t>
            </a:r>
            <a:endParaRPr sz="2400" i="0" u="none" strike="noStrike" cap="none">
              <a:solidFill>
                <a:schemeClr val="dk1"/>
              </a:solidFill>
            </a:endParaRPr>
          </a:p>
          <a:p>
            <a:pPr marL="0" lvl="0" indent="457200" algn="l" rtl="0">
              <a:lnSpc>
                <a:spcPct val="100000"/>
              </a:lnSpc>
              <a:spcBef>
                <a:spcPts val="600"/>
              </a:spcBef>
              <a:spcAft>
                <a:spcPts val="0"/>
              </a:spcAft>
              <a:buClr>
                <a:srgbClr val="3F3F3F"/>
              </a:buClr>
              <a:buSzPts val="2800"/>
              <a:buFont typeface="Arial"/>
              <a:buNone/>
            </a:pPr>
            <a:r>
              <a:rPr lang="en-IE" sz="2400" b="1">
                <a:solidFill>
                  <a:schemeClr val="dk1"/>
                </a:solidFill>
              </a:rPr>
              <a:t>KBP</a:t>
            </a:r>
            <a:r>
              <a:rPr lang="en-IE" sz="2400">
                <a:solidFill>
                  <a:schemeClr val="dk1"/>
                </a:solidFill>
              </a:rPr>
              <a:t>			</a:t>
            </a:r>
            <a:r>
              <a:rPr lang="en-IE" sz="2400" b="1">
                <a:solidFill>
                  <a:schemeClr val="dk1"/>
                </a:solidFill>
              </a:rPr>
              <a:t>Has-Skill </a:t>
            </a:r>
            <a:r>
              <a:rPr lang="en-IE" sz="2400">
                <a:solidFill>
                  <a:schemeClr val="dk1"/>
                </a:solidFill>
              </a:rPr>
              <a:t>(John Smith:</a:t>
            </a:r>
            <a:r>
              <a:rPr lang="en-IE" sz="2400" b="1">
                <a:solidFill>
                  <a:schemeClr val="dk1"/>
                </a:solidFill>
              </a:rPr>
              <a:t>Employee</a:t>
            </a:r>
            <a:r>
              <a:rPr lang="en-IE" sz="2400">
                <a:solidFill>
                  <a:schemeClr val="dk1"/>
                </a:solidFill>
              </a:rPr>
              <a:t>, Java:</a:t>
            </a:r>
            <a:r>
              <a:rPr lang="en-IE" sz="2400" b="1">
                <a:solidFill>
                  <a:schemeClr val="dk1"/>
                </a:solidFill>
              </a:rPr>
              <a:t>Programming Language</a:t>
            </a:r>
            <a:r>
              <a:rPr lang="en-IE" sz="2400">
                <a:solidFill>
                  <a:schemeClr val="dk1"/>
                </a:solidFill>
              </a:rPr>
              <a:t>)</a:t>
            </a:r>
            <a:endParaRPr sz="2400">
              <a:solidFill>
                <a:schemeClr val="dk1"/>
              </a:solidFill>
            </a:endParaRPr>
          </a:p>
          <a:p>
            <a:pPr marL="0" marR="0" lvl="0" indent="0" algn="l" rtl="0">
              <a:lnSpc>
                <a:spcPct val="100000"/>
              </a:lnSpc>
              <a:spcBef>
                <a:spcPts val="1800"/>
              </a:spcBef>
              <a:spcAft>
                <a:spcPts val="0"/>
              </a:spcAft>
              <a:buClr>
                <a:srgbClr val="3F3F3F"/>
              </a:buClr>
              <a:buSzPts val="2800"/>
              <a:buFont typeface="Arial"/>
              <a:buNone/>
            </a:pPr>
            <a:r>
              <a:rPr lang="en-IE" sz="2400" i="1" u="none" strike="noStrike" cap="none">
                <a:solidFill>
                  <a:schemeClr val="dk1"/>
                </a:solidFill>
              </a:rPr>
              <a:t>[NE Bill/NNP Johnson/NNP] knows/VBZ [NE Python/NNP].</a:t>
            </a:r>
            <a:endParaRPr sz="2400"/>
          </a:p>
          <a:p>
            <a:pPr marL="0" marR="0" lvl="0" indent="457200" algn="l" rtl="0">
              <a:lnSpc>
                <a:spcPct val="100000"/>
              </a:lnSpc>
              <a:spcBef>
                <a:spcPts val="600"/>
              </a:spcBef>
              <a:spcAft>
                <a:spcPts val="0"/>
              </a:spcAft>
              <a:buClr>
                <a:srgbClr val="3F3F3F"/>
              </a:buClr>
              <a:buSzPts val="2800"/>
              <a:buFont typeface="Arial"/>
              <a:buNone/>
            </a:pPr>
            <a:r>
              <a:rPr lang="en-IE" sz="2400" b="1">
                <a:solidFill>
                  <a:schemeClr val="dk1"/>
                </a:solidFill>
              </a:rPr>
              <a:t>Open IE</a:t>
            </a:r>
            <a:r>
              <a:rPr lang="en-IE" sz="2400">
                <a:solidFill>
                  <a:schemeClr val="dk1"/>
                </a:solidFill>
              </a:rPr>
              <a:t>		knows </a:t>
            </a:r>
            <a:r>
              <a:rPr lang="en-IE" sz="2400" i="0" u="none" strike="noStrike" cap="none">
                <a:solidFill>
                  <a:schemeClr val="dk1"/>
                </a:solidFill>
              </a:rPr>
              <a:t>(Bill Johnson, Python)</a:t>
            </a:r>
            <a:endParaRPr sz="2400"/>
          </a:p>
          <a:p>
            <a:pPr marL="0" lvl="0" indent="457200" algn="l" rtl="0">
              <a:lnSpc>
                <a:spcPct val="100000"/>
              </a:lnSpc>
              <a:spcBef>
                <a:spcPts val="600"/>
              </a:spcBef>
              <a:spcAft>
                <a:spcPts val="0"/>
              </a:spcAft>
              <a:buClr>
                <a:srgbClr val="3F3F3F"/>
              </a:buClr>
              <a:buSzPts val="2800"/>
              <a:buFont typeface="Arial"/>
              <a:buNone/>
            </a:pPr>
            <a:r>
              <a:rPr lang="en-IE" sz="2400" b="1">
                <a:solidFill>
                  <a:schemeClr val="dk1"/>
                </a:solidFill>
              </a:rPr>
              <a:t>KBP	</a:t>
            </a:r>
            <a:r>
              <a:rPr lang="en-IE" sz="2400">
                <a:solidFill>
                  <a:schemeClr val="dk1"/>
                </a:solidFill>
              </a:rPr>
              <a:t>		</a:t>
            </a:r>
            <a:r>
              <a:rPr lang="en-IE" sz="2400" b="1">
                <a:solidFill>
                  <a:schemeClr val="dk1"/>
                </a:solidFill>
              </a:rPr>
              <a:t>Has-Skill </a:t>
            </a:r>
            <a:r>
              <a:rPr lang="en-IE" sz="2400">
                <a:solidFill>
                  <a:schemeClr val="dk1"/>
                </a:solidFill>
              </a:rPr>
              <a:t>(Bill Johnson:</a:t>
            </a:r>
            <a:r>
              <a:rPr lang="en-IE" sz="2400" b="1">
                <a:solidFill>
                  <a:schemeClr val="dk1"/>
                </a:solidFill>
              </a:rPr>
              <a:t>Employee</a:t>
            </a:r>
            <a:r>
              <a:rPr lang="en-IE" sz="2400">
                <a:solidFill>
                  <a:schemeClr val="dk1"/>
                </a:solidFill>
              </a:rPr>
              <a:t>, Python:</a:t>
            </a:r>
            <a:r>
              <a:rPr lang="en-IE" sz="2400" b="1">
                <a:solidFill>
                  <a:schemeClr val="dk1"/>
                </a:solidFill>
              </a:rPr>
              <a:t>Programming Language</a:t>
            </a:r>
            <a:r>
              <a:rPr lang="en-IE" sz="2400">
                <a:solidFill>
                  <a:schemeClr val="dk1"/>
                </a:solidFill>
              </a:rPr>
              <a:t>)</a:t>
            </a:r>
            <a:endParaRPr sz="2400">
              <a:solidFill>
                <a:schemeClr val="dk1"/>
              </a:solidFill>
            </a:endParaRPr>
          </a:p>
          <a:p>
            <a:pPr marL="0" marR="0" lvl="0" indent="0" algn="l" rtl="0">
              <a:lnSpc>
                <a:spcPct val="100000"/>
              </a:lnSpc>
              <a:spcBef>
                <a:spcPts val="1800"/>
              </a:spcBef>
              <a:spcAft>
                <a:spcPts val="0"/>
              </a:spcAft>
              <a:buClr>
                <a:srgbClr val="3F3F3F"/>
              </a:buClr>
              <a:buSzPts val="2800"/>
              <a:buFont typeface="Arial"/>
              <a:buNone/>
            </a:pPr>
            <a:r>
              <a:rPr lang="en-IE" sz="2400" i="1" u="none" strike="noStrike" cap="none">
                <a:solidFill>
                  <a:schemeClr val="dk1"/>
                </a:solidFill>
              </a:rPr>
              <a:t>[NE Mary/NNP Jones/NNP] has excellent skills/NN in [NE JavaScript/NNP].</a:t>
            </a:r>
            <a:endParaRPr sz="2400"/>
          </a:p>
          <a:p>
            <a:pPr marL="0" marR="0" lvl="0" indent="457200" algn="l" rtl="0">
              <a:lnSpc>
                <a:spcPct val="100000"/>
              </a:lnSpc>
              <a:spcBef>
                <a:spcPts val="600"/>
              </a:spcBef>
              <a:spcAft>
                <a:spcPts val="0"/>
              </a:spcAft>
              <a:buClr>
                <a:srgbClr val="3F3F3F"/>
              </a:buClr>
              <a:buSzPts val="2800"/>
              <a:buFont typeface="Arial"/>
              <a:buNone/>
            </a:pPr>
            <a:r>
              <a:rPr lang="en-IE" sz="2400" b="1">
                <a:solidFill>
                  <a:schemeClr val="dk1"/>
                </a:solidFill>
              </a:rPr>
              <a:t>Open IE		</a:t>
            </a:r>
            <a:r>
              <a:rPr lang="en-IE" sz="2400">
                <a:solidFill>
                  <a:schemeClr val="dk1"/>
                </a:solidFill>
              </a:rPr>
              <a:t>skills </a:t>
            </a:r>
            <a:r>
              <a:rPr lang="en-IE" sz="2400" u="none" strike="noStrike" cap="none">
                <a:solidFill>
                  <a:schemeClr val="dk1"/>
                </a:solidFill>
              </a:rPr>
              <a:t>(Mary Jones, JavaScript)</a:t>
            </a:r>
            <a:endParaRPr sz="2400" u="none" strike="noStrike" cap="none">
              <a:solidFill>
                <a:schemeClr val="dk1"/>
              </a:solidFill>
            </a:endParaRPr>
          </a:p>
          <a:p>
            <a:pPr marL="0" lvl="0" indent="457200" algn="l" rtl="0">
              <a:lnSpc>
                <a:spcPct val="100000"/>
              </a:lnSpc>
              <a:spcBef>
                <a:spcPts val="600"/>
              </a:spcBef>
              <a:spcAft>
                <a:spcPts val="0"/>
              </a:spcAft>
              <a:buClr>
                <a:srgbClr val="3F3F3F"/>
              </a:buClr>
              <a:buSzPts val="2800"/>
              <a:buFont typeface="Arial"/>
              <a:buNone/>
            </a:pPr>
            <a:r>
              <a:rPr lang="en-IE" sz="2400" b="1">
                <a:solidFill>
                  <a:schemeClr val="dk1"/>
                </a:solidFill>
              </a:rPr>
              <a:t>KBP			Has-Skill </a:t>
            </a:r>
            <a:r>
              <a:rPr lang="en-IE" sz="2400">
                <a:solidFill>
                  <a:schemeClr val="dk1"/>
                </a:solidFill>
              </a:rPr>
              <a:t>(Mary Jones:</a:t>
            </a:r>
            <a:r>
              <a:rPr lang="en-IE" sz="2400" b="1">
                <a:solidFill>
                  <a:schemeClr val="dk1"/>
                </a:solidFill>
              </a:rPr>
              <a:t>Employee</a:t>
            </a:r>
            <a:r>
              <a:rPr lang="en-IE" sz="2400">
                <a:solidFill>
                  <a:schemeClr val="dk1"/>
                </a:solidFill>
              </a:rPr>
              <a:t>, JavaScript:</a:t>
            </a:r>
            <a:r>
              <a:rPr lang="en-IE" sz="2400" b="1">
                <a:solidFill>
                  <a:schemeClr val="dk1"/>
                </a:solidFill>
              </a:rPr>
              <a:t>Programming Language</a:t>
            </a:r>
            <a:r>
              <a:rPr lang="en-IE" sz="2400">
                <a:solidFill>
                  <a:schemeClr val="dk1"/>
                </a:solidFill>
              </a:rPr>
              <a:t>)</a:t>
            </a:r>
            <a:endParaRPr sz="2000" b="1" i="1"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654105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51"/>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IE Evaluation </a:t>
            </a:r>
            <a:endParaRPr/>
          </a:p>
        </p:txBody>
      </p:sp>
      <p:sp>
        <p:nvSpPr>
          <p:cNvPr id="505" name="Google Shape;505;p51"/>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1000"/>
              </a:spcBef>
              <a:spcAft>
                <a:spcPts val="0"/>
              </a:spcAft>
              <a:buClr>
                <a:srgbClr val="3F3F3F"/>
              </a:buClr>
              <a:buSzPts val="2800"/>
              <a:buFont typeface="Arial"/>
              <a:buNone/>
            </a:pPr>
            <a:r>
              <a:rPr lang="en-IE" sz="2400" b="1" i="0" u="none" strike="noStrike" cap="none">
                <a:solidFill>
                  <a:srgbClr val="3F3F3F"/>
                </a:solidFill>
              </a:rPr>
              <a:t>Precision</a:t>
            </a:r>
            <a:endParaRPr b="1"/>
          </a:p>
          <a:p>
            <a:pPr marL="0" marR="0" lvl="0" indent="0" algn="l" rtl="0">
              <a:lnSpc>
                <a:spcPct val="90000"/>
              </a:lnSpc>
              <a:spcBef>
                <a:spcPts val="10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a:p>
            <a:pPr marL="0" marR="0" lvl="0" indent="0" algn="l" rtl="0">
              <a:lnSpc>
                <a:spcPct val="90000"/>
              </a:lnSpc>
              <a:spcBef>
                <a:spcPts val="10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a:p>
            <a:pPr marL="0" marR="0" lvl="0" indent="0" algn="l" rtl="0">
              <a:lnSpc>
                <a:spcPct val="90000"/>
              </a:lnSpc>
              <a:spcBef>
                <a:spcPts val="1000"/>
              </a:spcBef>
              <a:spcAft>
                <a:spcPts val="0"/>
              </a:spcAft>
              <a:buClr>
                <a:srgbClr val="3F3F3F"/>
              </a:buClr>
              <a:buSzPts val="2800"/>
              <a:buFont typeface="Arial"/>
              <a:buNone/>
            </a:pPr>
            <a:r>
              <a:rPr lang="en-IE" sz="2400" b="1" i="0" u="none" strike="noStrike" cap="none">
                <a:solidFill>
                  <a:srgbClr val="3F3F3F"/>
                </a:solidFill>
              </a:rPr>
              <a:t>Recall</a:t>
            </a:r>
            <a:endParaRPr b="1"/>
          </a:p>
          <a:p>
            <a:pPr marL="0" marR="0" lvl="0" indent="0" algn="l" rtl="0">
              <a:lnSpc>
                <a:spcPct val="90000"/>
              </a:lnSpc>
              <a:spcBef>
                <a:spcPts val="10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a:p>
            <a:pPr marL="0" marR="0" lvl="0" indent="0" algn="l" rtl="0">
              <a:lnSpc>
                <a:spcPct val="90000"/>
              </a:lnSpc>
              <a:spcBef>
                <a:spcPts val="10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a:p>
            <a:pPr marL="0" marR="0" lvl="0" indent="0" algn="l" rtl="0">
              <a:lnSpc>
                <a:spcPct val="90000"/>
              </a:lnSpc>
              <a:spcBef>
                <a:spcPts val="1000"/>
              </a:spcBef>
              <a:spcAft>
                <a:spcPts val="0"/>
              </a:spcAft>
              <a:buClr>
                <a:srgbClr val="3F3F3F"/>
              </a:buClr>
              <a:buSzPts val="2800"/>
              <a:buFont typeface="Arial"/>
              <a:buNone/>
            </a:pPr>
            <a:r>
              <a:rPr lang="en-IE" sz="2400" b="1" i="0" u="none" strike="noStrike" cap="none">
                <a:solidFill>
                  <a:srgbClr val="3F3F3F"/>
                </a:solidFill>
              </a:rPr>
              <a:t>F-Score </a:t>
            </a:r>
            <a:r>
              <a:rPr lang="en-IE" sz="2400" b="0" i="0" u="none" strike="noStrike" cap="none">
                <a:solidFill>
                  <a:srgbClr val="3F3F3F"/>
                </a:solidFill>
                <a:latin typeface="Calibri"/>
                <a:ea typeface="Calibri"/>
                <a:cs typeface="Calibri"/>
                <a:sym typeface="Calibri"/>
              </a:rPr>
              <a:t>(</a:t>
            </a:r>
            <a:r>
              <a:rPr lang="en-IE" sz="2400"/>
              <a:t>‘</a:t>
            </a:r>
            <a:r>
              <a:rPr lang="en-IE" sz="2400" b="0" i="0" u="none" strike="noStrike" cap="none">
                <a:solidFill>
                  <a:srgbClr val="3F3F3F"/>
                </a:solidFill>
                <a:latin typeface="Calibri"/>
                <a:ea typeface="Calibri"/>
                <a:cs typeface="Calibri"/>
                <a:sym typeface="Calibri"/>
              </a:rPr>
              <a:t>weighted harmonic mean</a:t>
            </a:r>
            <a:r>
              <a:rPr lang="en-IE" sz="2400"/>
              <a:t>’</a:t>
            </a:r>
            <a:r>
              <a:rPr lang="en-IE" sz="2400" b="0" i="0" u="none" strike="noStrike" cap="none">
                <a:solidFill>
                  <a:srgbClr val="3F3F3F"/>
                </a:solidFill>
                <a:latin typeface="Calibri"/>
                <a:ea typeface="Calibri"/>
                <a:cs typeface="Calibri"/>
                <a:sym typeface="Calibri"/>
              </a:rPr>
              <a:t>)</a:t>
            </a:r>
            <a:endParaRPr/>
          </a:p>
          <a:p>
            <a:pPr marL="457200" marR="0" lvl="0" indent="-228600" algn="l" rtl="0">
              <a:lnSpc>
                <a:spcPct val="90000"/>
              </a:lnSpc>
              <a:spcBef>
                <a:spcPts val="1000"/>
              </a:spcBef>
              <a:spcAft>
                <a:spcPts val="0"/>
              </a:spcAft>
              <a:buClr>
                <a:srgbClr val="3F3F3F"/>
              </a:buClr>
              <a:buSzPts val="2800"/>
              <a:buFont typeface="Arial"/>
              <a:buNone/>
            </a:pPr>
            <a:endParaRPr sz="2800" b="0" i="0" u="none" strike="noStrike" cap="none">
              <a:solidFill>
                <a:srgbClr val="3F3F3F"/>
              </a:solidFill>
              <a:latin typeface="Calibri"/>
              <a:ea typeface="Calibri"/>
              <a:cs typeface="Calibri"/>
              <a:sym typeface="Calibri"/>
            </a:endParaRPr>
          </a:p>
        </p:txBody>
      </p:sp>
      <p:pic>
        <p:nvPicPr>
          <p:cNvPr id="506" name="Google Shape;506;p51" descr="08_Information_Extraction_II(1).pdf - Adobe Acrobat Reader DC"/>
          <p:cNvPicPr preferRelativeResize="0"/>
          <p:nvPr/>
        </p:nvPicPr>
        <p:blipFill rotWithShape="1">
          <a:blip r:embed="rId3">
            <a:alphaModFix/>
          </a:blip>
          <a:srcRect l="36803" t="79446" r="49751" b="8913"/>
          <a:stretch/>
        </p:blipFill>
        <p:spPr>
          <a:xfrm>
            <a:off x="5831267" y="4446961"/>
            <a:ext cx="2033671" cy="954505"/>
          </a:xfrm>
          <a:prstGeom prst="rect">
            <a:avLst/>
          </a:prstGeom>
          <a:noFill/>
          <a:ln>
            <a:noFill/>
          </a:ln>
        </p:spPr>
      </p:pic>
      <p:pic>
        <p:nvPicPr>
          <p:cNvPr id="507" name="Google Shape;507;p51" descr="08_Information_Extraction_II(1).pdf - Adobe Acrobat Reader DC"/>
          <p:cNvPicPr preferRelativeResize="0"/>
          <p:nvPr/>
        </p:nvPicPr>
        <p:blipFill rotWithShape="1">
          <a:blip r:embed="rId3">
            <a:alphaModFix/>
          </a:blip>
          <a:srcRect l="30224" t="53879" r="42165" b="34142"/>
          <a:stretch/>
        </p:blipFill>
        <p:spPr>
          <a:xfrm>
            <a:off x="2419400" y="1777008"/>
            <a:ext cx="4176463" cy="982114"/>
          </a:xfrm>
          <a:prstGeom prst="rect">
            <a:avLst/>
          </a:prstGeom>
          <a:noFill/>
          <a:ln>
            <a:noFill/>
          </a:ln>
        </p:spPr>
      </p:pic>
      <p:pic>
        <p:nvPicPr>
          <p:cNvPr id="508" name="Google Shape;508;p51" descr="08_Information_Extraction_II(1).pdf - Adobe Acrobat Reader DC"/>
          <p:cNvPicPr preferRelativeResize="0"/>
          <p:nvPr/>
        </p:nvPicPr>
        <p:blipFill rotWithShape="1">
          <a:blip r:embed="rId3">
            <a:alphaModFix/>
          </a:blip>
          <a:srcRect l="30027" t="67309" r="42691" b="20800"/>
          <a:stretch/>
        </p:blipFill>
        <p:spPr>
          <a:xfrm>
            <a:off x="2419401" y="3178349"/>
            <a:ext cx="4126860" cy="974922"/>
          </a:xfrm>
          <a:prstGeom prst="rect">
            <a:avLst/>
          </a:prstGeom>
          <a:noFill/>
          <a:ln>
            <a:noFill/>
          </a:ln>
        </p:spPr>
      </p:pic>
    </p:spTree>
    <p:extLst>
      <p:ext uri="{BB962C8B-B14F-4D97-AF65-F5344CB8AC3E}">
        <p14:creationId xmlns:p14="http://schemas.microsoft.com/office/powerpoint/2010/main" val="18009805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32"/>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Linguistic Theory – Some History</a:t>
            </a:r>
            <a:endParaRPr sz="4400" b="0" i="0" u="none" strike="noStrike" cap="none">
              <a:solidFill>
                <a:srgbClr val="75114A"/>
              </a:solidFill>
              <a:latin typeface="Calibri"/>
              <a:ea typeface="Calibri"/>
              <a:cs typeface="Calibri"/>
              <a:sym typeface="Calibri"/>
            </a:endParaRPr>
          </a:p>
        </p:txBody>
      </p:sp>
      <p:sp>
        <p:nvSpPr>
          <p:cNvPr id="491" name="Google Shape;491;p32"/>
          <p:cNvSpPr txBox="1">
            <a:spLocks noGrp="1"/>
          </p:cNvSpPr>
          <p:nvPr>
            <p:ph type="body" idx="1"/>
          </p:nvPr>
        </p:nvSpPr>
        <p:spPr>
          <a:xfrm>
            <a:off x="838000" y="1825625"/>
            <a:ext cx="105156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1000"/>
              </a:spcBef>
              <a:spcAft>
                <a:spcPts val="0"/>
              </a:spcAft>
              <a:buClr>
                <a:srgbClr val="3F3F3F"/>
              </a:buClr>
              <a:buSzPts val="2800"/>
              <a:buFont typeface="Arial"/>
              <a:buNone/>
            </a:pPr>
            <a:r>
              <a:rPr lang="en-IE"/>
              <a:t>Structural Linguistics (de Saussure, 1916)</a:t>
            </a:r>
            <a:endParaRPr/>
          </a:p>
          <a:p>
            <a:pPr marL="0" marR="0" lvl="0" indent="0" algn="l" rtl="0">
              <a:lnSpc>
                <a:spcPct val="150000"/>
              </a:lnSpc>
              <a:spcBef>
                <a:spcPts val="1000"/>
              </a:spcBef>
              <a:spcAft>
                <a:spcPts val="0"/>
              </a:spcAft>
              <a:buClr>
                <a:srgbClr val="3F3F3F"/>
              </a:buClr>
              <a:buSzPts val="2800"/>
              <a:buFont typeface="Arial"/>
              <a:buNone/>
            </a:pPr>
            <a:r>
              <a:rPr lang="en-IE"/>
              <a:t>Paradigmatic Relations</a:t>
            </a:r>
            <a:endParaRPr/>
          </a:p>
          <a:p>
            <a:pPr marL="533400" marR="0" lvl="1" indent="0" algn="l" rtl="0">
              <a:lnSpc>
                <a:spcPct val="150000"/>
              </a:lnSpc>
              <a:spcBef>
                <a:spcPts val="0"/>
              </a:spcBef>
              <a:spcAft>
                <a:spcPts val="0"/>
              </a:spcAft>
              <a:buClr>
                <a:srgbClr val="3F3F3F"/>
              </a:buClr>
              <a:buSzPts val="2400"/>
              <a:buFont typeface="Arial"/>
              <a:buNone/>
            </a:pPr>
            <a:r>
              <a:rPr lang="en-IE"/>
              <a:t>relations between </a:t>
            </a:r>
            <a:r>
              <a:rPr lang="en-IE" b="1"/>
              <a:t>words that may replace each other</a:t>
            </a:r>
            <a:r>
              <a:rPr lang="en-IE"/>
              <a:t> in a sequence</a:t>
            </a:r>
            <a:endParaRPr/>
          </a:p>
          <a:p>
            <a:pPr marL="0" marR="0" lvl="0" indent="0" algn="l" rtl="0">
              <a:lnSpc>
                <a:spcPct val="150000"/>
              </a:lnSpc>
              <a:spcBef>
                <a:spcPts val="1000"/>
              </a:spcBef>
              <a:spcAft>
                <a:spcPts val="0"/>
              </a:spcAft>
              <a:buClr>
                <a:srgbClr val="3F3F3F"/>
              </a:buClr>
              <a:buSzPts val="2800"/>
              <a:buFont typeface="Arial"/>
              <a:buNone/>
            </a:pPr>
            <a:r>
              <a:rPr lang="en-IE"/>
              <a:t>Syntagmatic Relations</a:t>
            </a:r>
            <a:endParaRPr/>
          </a:p>
          <a:p>
            <a:pPr marL="533400" marR="0" lvl="1" indent="0" algn="l" rtl="0">
              <a:lnSpc>
                <a:spcPct val="150000"/>
              </a:lnSpc>
              <a:spcBef>
                <a:spcPts val="0"/>
              </a:spcBef>
              <a:spcAft>
                <a:spcPts val="0"/>
              </a:spcAft>
              <a:buClr>
                <a:srgbClr val="3F3F3F"/>
              </a:buClr>
              <a:buSzPts val="2400"/>
              <a:buFont typeface="Arial"/>
              <a:buNone/>
            </a:pPr>
            <a:r>
              <a:rPr lang="en-IE"/>
              <a:t>relations between </a:t>
            </a:r>
            <a:r>
              <a:rPr lang="en-IE" b="1"/>
              <a:t>words that may combine with each other</a:t>
            </a:r>
            <a:r>
              <a:rPr lang="en-IE"/>
              <a:t> in a sequence</a:t>
            </a:r>
            <a:endParaRPr/>
          </a:p>
          <a:p>
            <a:pPr marL="914400" marR="0" lvl="1" indent="-228600" algn="l" rtl="0">
              <a:lnSpc>
                <a:spcPct val="150000"/>
              </a:lnSpc>
              <a:spcBef>
                <a:spcPts val="0"/>
              </a:spcBef>
              <a:spcAft>
                <a:spcPts val="0"/>
              </a:spcAft>
              <a:buClr>
                <a:srgbClr val="3F3F3F"/>
              </a:buClr>
              <a:buSzPts val="2400"/>
              <a:buFont typeface="Noto Sans Symbols"/>
              <a:buNone/>
            </a:pPr>
            <a:endParaRPr sz="2800"/>
          </a:p>
          <a:p>
            <a:pPr marL="914400" marR="0" lvl="1" indent="-228600" algn="l" rtl="0">
              <a:lnSpc>
                <a:spcPct val="150000"/>
              </a:lnSpc>
              <a:spcBef>
                <a:spcPts val="500"/>
              </a:spcBef>
              <a:spcAft>
                <a:spcPts val="0"/>
              </a:spcAft>
              <a:buClr>
                <a:srgbClr val="3F3F3F"/>
              </a:buClr>
              <a:buSzPts val="2400"/>
              <a:buFont typeface="Noto Sans Symbols"/>
              <a:buNone/>
            </a:pPr>
            <a:endParaRPr sz="2800"/>
          </a:p>
        </p:txBody>
      </p:sp>
      <p:pic>
        <p:nvPicPr>
          <p:cNvPr id="492" name="Google Shape;492;p32" descr="https://upload.wikimedia.org/wikipedia/en/b/b9/Cours_de_linguistique_g%C3%A9n%C3%A9rale.jpg"/>
          <p:cNvPicPr preferRelativeResize="0"/>
          <p:nvPr/>
        </p:nvPicPr>
        <p:blipFill rotWithShape="1">
          <a:blip r:embed="rId3">
            <a:alphaModFix/>
          </a:blip>
          <a:srcRect/>
          <a:stretch/>
        </p:blipFill>
        <p:spPr>
          <a:xfrm>
            <a:off x="9922075" y="198250"/>
            <a:ext cx="2001775" cy="3022700"/>
          </a:xfrm>
          <a:prstGeom prst="rect">
            <a:avLst/>
          </a:prstGeom>
          <a:noFill/>
          <a:ln>
            <a:noFill/>
          </a:ln>
        </p:spPr>
      </p:pic>
      <p:sp>
        <p:nvSpPr>
          <p:cNvPr id="493" name="Google Shape;493;p32"/>
          <p:cNvSpPr/>
          <p:nvPr/>
        </p:nvSpPr>
        <p:spPr>
          <a:xfrm>
            <a:off x="7464152" y="6133019"/>
            <a:ext cx="4608600" cy="3351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0000"/>
              </a:buClr>
              <a:buSzPts val="1200"/>
              <a:buFont typeface="Arial"/>
              <a:buNone/>
            </a:pPr>
            <a:r>
              <a:rPr lang="en-IE" sz="1200" b="0" i="1" u="none" strike="noStrike" cap="none">
                <a:solidFill>
                  <a:srgbClr val="000000"/>
                </a:solidFill>
                <a:latin typeface="Arial"/>
                <a:ea typeface="Arial"/>
                <a:cs typeface="Arial"/>
                <a:sym typeface="Arial"/>
              </a:rPr>
              <a:t>Ferdinand de Saussure  (1916). “Course in General Linguistics”</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3120066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2"/>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Knowledge Graphs &amp; Chatbots</a:t>
            </a:r>
            <a:endParaRPr/>
          </a:p>
        </p:txBody>
      </p:sp>
      <p:sp>
        <p:nvSpPr>
          <p:cNvPr id="514" name="Google Shape;514;p52"/>
          <p:cNvSpPr txBox="1">
            <a:spLocks noGrp="1"/>
          </p:cNvSpPr>
          <p:nvPr>
            <p:ph type="body" idx="1"/>
          </p:nvPr>
        </p:nvSpPr>
        <p:spPr>
          <a:xfrm>
            <a:off x="838200" y="1825625"/>
            <a:ext cx="10771500" cy="3813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3F3F3F"/>
              </a:buClr>
              <a:buSzPts val="2800"/>
              <a:buFont typeface="Arial"/>
              <a:buNone/>
            </a:pPr>
            <a:r>
              <a:rPr lang="en-IE" sz="2400">
                <a:solidFill>
                  <a:schemeClr val="dk1"/>
                </a:solidFill>
              </a:rPr>
              <a:t>Understand some of the basic ideas behind chatbots </a:t>
            </a:r>
            <a:endParaRPr sz="2400">
              <a:solidFill>
                <a:schemeClr val="dk1"/>
              </a:solidFill>
            </a:endParaRPr>
          </a:p>
          <a:p>
            <a:pPr marL="0" lvl="0" indent="0" algn="l" rtl="0">
              <a:lnSpc>
                <a:spcPct val="100000"/>
              </a:lnSpc>
              <a:spcBef>
                <a:spcPts val="1000"/>
              </a:spcBef>
              <a:spcAft>
                <a:spcPts val="0"/>
              </a:spcAft>
              <a:buClr>
                <a:srgbClr val="3F3F3F"/>
              </a:buClr>
              <a:buSzPts val="2800"/>
              <a:buFont typeface="Arial"/>
              <a:buNone/>
            </a:pPr>
            <a:r>
              <a:rPr lang="en-IE" sz="2400">
                <a:solidFill>
                  <a:schemeClr val="dk1"/>
                </a:solidFill>
              </a:rPr>
              <a:t>Understand the </a:t>
            </a:r>
            <a:r>
              <a:rPr lang="en-IE" sz="2400" b="1">
                <a:solidFill>
                  <a:schemeClr val="dk1"/>
                </a:solidFill>
              </a:rPr>
              <a:t>structure of a knowledge graph</a:t>
            </a:r>
            <a:r>
              <a:rPr lang="en-IE" sz="2400">
                <a:solidFill>
                  <a:schemeClr val="dk1"/>
                </a:solidFill>
              </a:rPr>
              <a:t> and its role in chatbots</a:t>
            </a:r>
            <a:endParaRPr sz="2400">
              <a:solidFill>
                <a:schemeClr val="dk1"/>
              </a:solidFill>
            </a:endParaRPr>
          </a:p>
          <a:p>
            <a:pPr marL="0" lvl="0" indent="0" algn="l" rtl="0">
              <a:lnSpc>
                <a:spcPct val="100000"/>
              </a:lnSpc>
              <a:spcBef>
                <a:spcPts val="1000"/>
              </a:spcBef>
              <a:spcAft>
                <a:spcPts val="1000"/>
              </a:spcAft>
              <a:buClr>
                <a:srgbClr val="3F3F3F"/>
              </a:buClr>
              <a:buSzPts val="2800"/>
              <a:buFont typeface="Arial"/>
              <a:buNone/>
            </a:pPr>
            <a:r>
              <a:rPr lang="en-IE" sz="2400">
                <a:solidFill>
                  <a:schemeClr val="dk1"/>
                </a:solidFill>
              </a:rPr>
              <a:t>Gain insight into developing a taxonomy extraction approach, in particular in regard of </a:t>
            </a:r>
            <a:r>
              <a:rPr lang="en-IE" sz="2400" b="1">
                <a:solidFill>
                  <a:schemeClr val="dk1"/>
                </a:solidFill>
              </a:rPr>
              <a:t>term extraction (taxonomy classes) and term pair identification (class hierarchy)</a:t>
            </a:r>
            <a:endParaRPr sz="2400" b="1">
              <a:solidFill>
                <a:schemeClr val="dk1"/>
              </a:solidFill>
            </a:endParaRPr>
          </a:p>
        </p:txBody>
      </p:sp>
    </p:spTree>
    <p:extLst>
      <p:ext uri="{BB962C8B-B14F-4D97-AF65-F5344CB8AC3E}">
        <p14:creationId xmlns:p14="http://schemas.microsoft.com/office/powerpoint/2010/main" val="26905183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53"/>
          <p:cNvSpPr txBox="1">
            <a:spLocks noGrp="1"/>
          </p:cNvSpPr>
          <p:nvPr>
            <p:ph type="title"/>
          </p:nvPr>
        </p:nvSpPr>
        <p:spPr>
          <a:xfrm>
            <a:off x="838200" y="365125"/>
            <a:ext cx="10515600" cy="13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a:t>What are Knowledge Graphs</a:t>
            </a:r>
            <a:endParaRPr>
              <a:solidFill>
                <a:srgbClr val="FF0000"/>
              </a:solidFill>
            </a:endParaRPr>
          </a:p>
        </p:txBody>
      </p:sp>
      <p:sp>
        <p:nvSpPr>
          <p:cNvPr id="521" name="Google Shape;521;p53"/>
          <p:cNvSpPr txBox="1">
            <a:spLocks noGrp="1"/>
          </p:cNvSpPr>
          <p:nvPr>
            <p:ph type="body" idx="1"/>
          </p:nvPr>
        </p:nvSpPr>
        <p:spPr>
          <a:xfrm>
            <a:off x="838200" y="1825625"/>
            <a:ext cx="10515600" cy="3813300"/>
          </a:xfrm>
          <a:prstGeom prst="rect">
            <a:avLst/>
          </a:prstGeom>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IE" sz="2400"/>
              <a:t>Knowledge graphs represent </a:t>
            </a:r>
            <a:r>
              <a:rPr lang="en-IE" sz="2400" b="1"/>
              <a:t>knowledge </a:t>
            </a:r>
            <a:r>
              <a:rPr lang="en-IE" sz="2400"/>
              <a:t>- of the world, of a domain (finance, legal, medical, ...), of an organisation or enterprise -</a:t>
            </a:r>
            <a:r>
              <a:rPr lang="en-IE" sz="2400" b="1"/>
              <a:t> in a graph structure</a:t>
            </a:r>
            <a:endParaRPr sz="2400" b="1"/>
          </a:p>
          <a:p>
            <a:pPr marL="0" lvl="0" indent="0" algn="l" rtl="0">
              <a:lnSpc>
                <a:spcPct val="115000"/>
              </a:lnSpc>
              <a:spcBef>
                <a:spcPts val="1000"/>
              </a:spcBef>
              <a:spcAft>
                <a:spcPts val="0"/>
              </a:spcAft>
              <a:buNone/>
            </a:pPr>
            <a:r>
              <a:rPr lang="en-IE" sz="2400"/>
              <a:t>From a data science point of view, knowledge graphs are representations of </a:t>
            </a:r>
            <a:r>
              <a:rPr lang="en-IE" sz="2400" b="1"/>
              <a:t>semantic metadata</a:t>
            </a:r>
            <a:r>
              <a:rPr lang="en-IE" sz="2400"/>
              <a:t> that describe the ‘meaning of data’</a:t>
            </a:r>
            <a:endParaRPr sz="2400"/>
          </a:p>
          <a:p>
            <a:pPr marL="0" lvl="0" indent="0" algn="l" rtl="0">
              <a:lnSpc>
                <a:spcPct val="115000"/>
              </a:lnSpc>
              <a:spcBef>
                <a:spcPts val="1000"/>
              </a:spcBef>
              <a:spcAft>
                <a:spcPts val="0"/>
              </a:spcAft>
              <a:buNone/>
            </a:pPr>
            <a:r>
              <a:rPr lang="en-IE" sz="2400"/>
              <a:t>From an NLP viewpoint, knowledge graphs represent </a:t>
            </a:r>
            <a:r>
              <a:rPr lang="en-IE" sz="2400" b="1"/>
              <a:t>background knowledge</a:t>
            </a:r>
            <a:r>
              <a:rPr lang="en-IE" sz="2400"/>
              <a:t> that can be used in reasoning over text</a:t>
            </a:r>
            <a:endParaRPr sz="2400"/>
          </a:p>
          <a:p>
            <a:pPr marL="0" lvl="0" indent="0" algn="l" rtl="0">
              <a:lnSpc>
                <a:spcPct val="115000"/>
              </a:lnSpc>
              <a:spcBef>
                <a:spcPts val="1000"/>
              </a:spcBef>
              <a:spcAft>
                <a:spcPts val="0"/>
              </a:spcAft>
              <a:buNone/>
            </a:pPr>
            <a:r>
              <a:rPr lang="en-IE" sz="2400"/>
              <a:t>Consider the knowledge graph example in the following slides</a:t>
            </a:r>
            <a:endParaRPr sz="2400"/>
          </a:p>
        </p:txBody>
      </p:sp>
    </p:spTree>
    <p:extLst>
      <p:ext uri="{BB962C8B-B14F-4D97-AF65-F5344CB8AC3E}">
        <p14:creationId xmlns:p14="http://schemas.microsoft.com/office/powerpoint/2010/main" val="484062951"/>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54"/>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75114A"/>
              </a:buClr>
              <a:buSzPts val="4400"/>
              <a:buFont typeface="Calibri"/>
              <a:buNone/>
            </a:pPr>
            <a:r>
              <a:rPr lang="en-IE"/>
              <a:t>Knowledge Graph </a:t>
            </a:r>
            <a:endParaRPr/>
          </a:p>
        </p:txBody>
      </p:sp>
      <p:sp>
        <p:nvSpPr>
          <p:cNvPr id="527" name="Google Shape;527;p54"/>
          <p:cNvSpPr/>
          <p:nvPr/>
        </p:nvSpPr>
        <p:spPr>
          <a:xfrm>
            <a:off x="7944421" y="2064513"/>
            <a:ext cx="1075800" cy="290700"/>
          </a:xfrm>
          <a:prstGeom prst="roundRect">
            <a:avLst>
              <a:gd name="adj" fmla="val 16667"/>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HEIGHT</a:t>
            </a:r>
            <a:endParaRPr/>
          </a:p>
        </p:txBody>
      </p:sp>
      <p:cxnSp>
        <p:nvCxnSpPr>
          <p:cNvPr id="528" name="Google Shape;528;p54"/>
          <p:cNvCxnSpPr>
            <a:stCxn id="529" idx="3"/>
            <a:endCxn id="527" idx="1"/>
          </p:cNvCxnSpPr>
          <p:nvPr/>
        </p:nvCxnSpPr>
        <p:spPr>
          <a:xfrm>
            <a:off x="6682697" y="1750817"/>
            <a:ext cx="1261800" cy="459000"/>
          </a:xfrm>
          <a:prstGeom prst="bentConnector3">
            <a:avLst>
              <a:gd name="adj1" fmla="val 49997"/>
            </a:avLst>
          </a:prstGeom>
          <a:noFill/>
          <a:ln w="25400" cap="flat" cmpd="sng">
            <a:solidFill>
              <a:srgbClr val="7F7F7F"/>
            </a:solidFill>
            <a:prstDash val="solid"/>
            <a:round/>
            <a:headEnd type="none" w="sm" len="sm"/>
            <a:tailEnd type="none" w="sm" len="sm"/>
          </a:ln>
        </p:spPr>
      </p:cxnSp>
      <p:cxnSp>
        <p:nvCxnSpPr>
          <p:cNvPr id="530" name="Google Shape;530;p54"/>
          <p:cNvCxnSpPr>
            <a:stCxn id="529" idx="3"/>
            <a:endCxn id="531" idx="1"/>
          </p:cNvCxnSpPr>
          <p:nvPr/>
        </p:nvCxnSpPr>
        <p:spPr>
          <a:xfrm rot="10800000" flipH="1">
            <a:off x="6682697" y="1333217"/>
            <a:ext cx="1261800" cy="417600"/>
          </a:xfrm>
          <a:prstGeom prst="bentConnector3">
            <a:avLst>
              <a:gd name="adj1" fmla="val 49997"/>
            </a:avLst>
          </a:prstGeom>
          <a:noFill/>
          <a:ln w="25400" cap="flat" cmpd="sng">
            <a:solidFill>
              <a:srgbClr val="7F7F7F"/>
            </a:solidFill>
            <a:prstDash val="solid"/>
            <a:round/>
            <a:headEnd type="none" w="sm" len="sm"/>
            <a:tailEnd type="none" w="sm" len="sm"/>
          </a:ln>
        </p:spPr>
      </p:cxnSp>
      <p:sp>
        <p:nvSpPr>
          <p:cNvPr id="529" name="Google Shape;529;p54"/>
          <p:cNvSpPr/>
          <p:nvPr/>
        </p:nvSpPr>
        <p:spPr>
          <a:xfrm>
            <a:off x="5353697" y="1605467"/>
            <a:ext cx="1329000" cy="2907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PHYS_OBJ</a:t>
            </a:r>
            <a:endParaRPr/>
          </a:p>
        </p:txBody>
      </p:sp>
      <p:sp>
        <p:nvSpPr>
          <p:cNvPr id="531" name="Google Shape;531;p54"/>
          <p:cNvSpPr/>
          <p:nvPr/>
        </p:nvSpPr>
        <p:spPr>
          <a:xfrm>
            <a:off x="7944421" y="1187905"/>
            <a:ext cx="1075800" cy="290700"/>
          </a:xfrm>
          <a:prstGeom prst="roundRect">
            <a:avLst>
              <a:gd name="adj" fmla="val 16667"/>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LENGTH</a:t>
            </a:r>
            <a:endParaRPr/>
          </a:p>
        </p:txBody>
      </p:sp>
      <p:cxnSp>
        <p:nvCxnSpPr>
          <p:cNvPr id="532" name="Google Shape;532;p54"/>
          <p:cNvCxnSpPr>
            <a:stCxn id="533" idx="2"/>
            <a:endCxn id="534" idx="0"/>
          </p:cNvCxnSpPr>
          <p:nvPr/>
        </p:nvCxnSpPr>
        <p:spPr>
          <a:xfrm rot="-5400000" flipH="1">
            <a:off x="6573985" y="1911973"/>
            <a:ext cx="544800" cy="1656300"/>
          </a:xfrm>
          <a:prstGeom prst="bentConnector3">
            <a:avLst>
              <a:gd name="adj1" fmla="val 49994"/>
            </a:avLst>
          </a:prstGeom>
          <a:noFill/>
          <a:ln w="25400" cap="flat" cmpd="sng">
            <a:solidFill>
              <a:srgbClr val="7F7F7F"/>
            </a:solidFill>
            <a:prstDash val="solid"/>
            <a:round/>
            <a:headEnd type="none" w="sm" len="sm"/>
            <a:tailEnd type="none" w="sm" len="sm"/>
          </a:ln>
        </p:spPr>
      </p:cxnSp>
      <p:cxnSp>
        <p:nvCxnSpPr>
          <p:cNvPr id="535" name="Google Shape;535;p54"/>
          <p:cNvCxnSpPr>
            <a:stCxn id="533" idx="2"/>
            <a:endCxn id="536" idx="0"/>
          </p:cNvCxnSpPr>
          <p:nvPr/>
        </p:nvCxnSpPr>
        <p:spPr>
          <a:xfrm rot="5400000">
            <a:off x="4939435" y="1933723"/>
            <a:ext cx="544800" cy="1612800"/>
          </a:xfrm>
          <a:prstGeom prst="bentConnector3">
            <a:avLst>
              <a:gd name="adj1" fmla="val 49994"/>
            </a:avLst>
          </a:prstGeom>
          <a:noFill/>
          <a:ln w="25400" cap="flat" cmpd="sng">
            <a:solidFill>
              <a:srgbClr val="7F7F7F"/>
            </a:solidFill>
            <a:prstDash val="solid"/>
            <a:round/>
            <a:headEnd type="none" w="sm" len="sm"/>
            <a:tailEnd type="none" w="sm" len="sm"/>
          </a:ln>
        </p:spPr>
      </p:cxnSp>
      <p:sp>
        <p:nvSpPr>
          <p:cNvPr id="537" name="Google Shape;537;p54"/>
          <p:cNvSpPr/>
          <p:nvPr/>
        </p:nvSpPr>
        <p:spPr>
          <a:xfrm>
            <a:off x="6190416" y="4141191"/>
            <a:ext cx="1329000" cy="2907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TABLE</a:t>
            </a:r>
            <a:endParaRPr/>
          </a:p>
        </p:txBody>
      </p:sp>
      <p:sp>
        <p:nvSpPr>
          <p:cNvPr id="534" name="Google Shape;534;p54"/>
          <p:cNvSpPr/>
          <p:nvPr/>
        </p:nvSpPr>
        <p:spPr>
          <a:xfrm>
            <a:off x="7009984" y="3012450"/>
            <a:ext cx="1329000" cy="2907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FURNITURE</a:t>
            </a:r>
            <a:endParaRPr/>
          </a:p>
        </p:txBody>
      </p:sp>
      <p:sp>
        <p:nvSpPr>
          <p:cNvPr id="538" name="Google Shape;538;p54"/>
          <p:cNvSpPr/>
          <p:nvPr/>
        </p:nvSpPr>
        <p:spPr>
          <a:xfrm>
            <a:off x="7817821" y="4136725"/>
            <a:ext cx="1329000" cy="2907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SOFA</a:t>
            </a:r>
            <a:endParaRPr/>
          </a:p>
        </p:txBody>
      </p:sp>
      <p:cxnSp>
        <p:nvCxnSpPr>
          <p:cNvPr id="539" name="Google Shape;539;p54"/>
          <p:cNvCxnSpPr>
            <a:stCxn id="540" idx="2"/>
            <a:endCxn id="538" idx="0"/>
          </p:cNvCxnSpPr>
          <p:nvPr/>
        </p:nvCxnSpPr>
        <p:spPr>
          <a:xfrm rot="-5400000" flipH="1">
            <a:off x="7893520" y="3547838"/>
            <a:ext cx="369900" cy="807900"/>
          </a:xfrm>
          <a:prstGeom prst="bentConnector3">
            <a:avLst>
              <a:gd name="adj1" fmla="val 50004"/>
            </a:avLst>
          </a:prstGeom>
          <a:noFill/>
          <a:ln w="25400" cap="flat" cmpd="sng">
            <a:solidFill>
              <a:srgbClr val="7F7F7F"/>
            </a:solidFill>
            <a:prstDash val="solid"/>
            <a:round/>
            <a:headEnd type="none" w="sm" len="sm"/>
            <a:tailEnd type="none" w="sm" len="sm"/>
          </a:ln>
        </p:spPr>
      </p:cxnSp>
      <p:cxnSp>
        <p:nvCxnSpPr>
          <p:cNvPr id="541" name="Google Shape;541;p54"/>
          <p:cNvCxnSpPr>
            <a:stCxn id="540" idx="2"/>
            <a:endCxn id="537" idx="0"/>
          </p:cNvCxnSpPr>
          <p:nvPr/>
        </p:nvCxnSpPr>
        <p:spPr>
          <a:xfrm rot="5400000">
            <a:off x="7077520" y="3544238"/>
            <a:ext cx="374400" cy="819600"/>
          </a:xfrm>
          <a:prstGeom prst="bentConnector3">
            <a:avLst>
              <a:gd name="adj1" fmla="val 49983"/>
            </a:avLst>
          </a:prstGeom>
          <a:noFill/>
          <a:ln w="25400" cap="flat" cmpd="sng">
            <a:solidFill>
              <a:srgbClr val="7F7F7F"/>
            </a:solidFill>
            <a:prstDash val="solid"/>
            <a:round/>
            <a:headEnd type="none" w="sm" len="sm"/>
            <a:tailEnd type="none" w="sm" len="sm"/>
          </a:ln>
        </p:spPr>
      </p:cxnSp>
      <p:sp>
        <p:nvSpPr>
          <p:cNvPr id="542" name="Google Shape;542;p54"/>
          <p:cNvSpPr/>
          <p:nvPr/>
        </p:nvSpPr>
        <p:spPr>
          <a:xfrm>
            <a:off x="2935608" y="4150267"/>
            <a:ext cx="1329000" cy="2907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SCHOOL</a:t>
            </a:r>
            <a:endParaRPr/>
          </a:p>
        </p:txBody>
      </p:sp>
      <p:sp>
        <p:nvSpPr>
          <p:cNvPr id="536" name="Google Shape;536;p54"/>
          <p:cNvSpPr/>
          <p:nvPr/>
        </p:nvSpPr>
        <p:spPr>
          <a:xfrm>
            <a:off x="3741028" y="3012450"/>
            <a:ext cx="1329000" cy="2907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BUILDING</a:t>
            </a:r>
            <a:endParaRPr/>
          </a:p>
        </p:txBody>
      </p:sp>
      <p:sp>
        <p:nvSpPr>
          <p:cNvPr id="543" name="Google Shape;543;p54"/>
          <p:cNvSpPr/>
          <p:nvPr/>
        </p:nvSpPr>
        <p:spPr>
          <a:xfrm>
            <a:off x="4563012" y="4149422"/>
            <a:ext cx="1329000" cy="2907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HOUSE</a:t>
            </a:r>
            <a:endParaRPr/>
          </a:p>
        </p:txBody>
      </p:sp>
      <p:cxnSp>
        <p:nvCxnSpPr>
          <p:cNvPr id="544" name="Google Shape;544;p54"/>
          <p:cNvCxnSpPr>
            <a:stCxn id="545" idx="2"/>
            <a:endCxn id="543" idx="0"/>
          </p:cNvCxnSpPr>
          <p:nvPr/>
        </p:nvCxnSpPr>
        <p:spPr>
          <a:xfrm rot="-5400000" flipH="1">
            <a:off x="4638215" y="3560021"/>
            <a:ext cx="356700" cy="822000"/>
          </a:xfrm>
          <a:prstGeom prst="bentConnector3">
            <a:avLst>
              <a:gd name="adj1" fmla="val 50004"/>
            </a:avLst>
          </a:prstGeom>
          <a:noFill/>
          <a:ln w="25400" cap="flat" cmpd="sng">
            <a:solidFill>
              <a:srgbClr val="7F7F7F"/>
            </a:solidFill>
            <a:prstDash val="solid"/>
            <a:round/>
            <a:headEnd type="none" w="sm" len="sm"/>
            <a:tailEnd type="none" w="sm" len="sm"/>
          </a:ln>
        </p:spPr>
      </p:cxnSp>
      <p:cxnSp>
        <p:nvCxnSpPr>
          <p:cNvPr id="546" name="Google Shape;546;p54"/>
          <p:cNvCxnSpPr>
            <a:stCxn id="545" idx="2"/>
            <a:endCxn id="542" idx="0"/>
          </p:cNvCxnSpPr>
          <p:nvPr/>
        </p:nvCxnSpPr>
        <p:spPr>
          <a:xfrm rot="5400000">
            <a:off x="3824015" y="3568721"/>
            <a:ext cx="357600" cy="805500"/>
          </a:xfrm>
          <a:prstGeom prst="bentConnector3">
            <a:avLst>
              <a:gd name="adj1" fmla="val 49986"/>
            </a:avLst>
          </a:prstGeom>
          <a:noFill/>
          <a:ln w="25400" cap="flat" cmpd="sng">
            <a:solidFill>
              <a:srgbClr val="7F7F7F"/>
            </a:solidFill>
            <a:prstDash val="solid"/>
            <a:round/>
            <a:headEnd type="none" w="sm" len="sm"/>
            <a:tailEnd type="none" w="sm" len="sm"/>
          </a:ln>
        </p:spPr>
      </p:cxnSp>
      <p:sp>
        <p:nvSpPr>
          <p:cNvPr id="547" name="Google Shape;547;p54"/>
          <p:cNvSpPr/>
          <p:nvPr/>
        </p:nvSpPr>
        <p:spPr>
          <a:xfrm>
            <a:off x="1308204" y="4149422"/>
            <a:ext cx="1329000" cy="2907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a:t>
            </a:r>
            <a:endParaRPr/>
          </a:p>
        </p:txBody>
      </p:sp>
      <p:sp>
        <p:nvSpPr>
          <p:cNvPr id="548" name="Google Shape;548;p54"/>
          <p:cNvSpPr/>
          <p:nvPr/>
        </p:nvSpPr>
        <p:spPr>
          <a:xfrm>
            <a:off x="9445225" y="4129609"/>
            <a:ext cx="1329000" cy="2907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a:t>
            </a:r>
            <a:endParaRPr/>
          </a:p>
        </p:txBody>
      </p:sp>
      <p:cxnSp>
        <p:nvCxnSpPr>
          <p:cNvPr id="549" name="Google Shape;549;p54"/>
          <p:cNvCxnSpPr>
            <a:stCxn id="545" idx="2"/>
            <a:endCxn id="547" idx="0"/>
          </p:cNvCxnSpPr>
          <p:nvPr/>
        </p:nvCxnSpPr>
        <p:spPr>
          <a:xfrm rot="5400000">
            <a:off x="3010715" y="2754521"/>
            <a:ext cx="356700" cy="2433000"/>
          </a:xfrm>
          <a:prstGeom prst="bentConnector3">
            <a:avLst>
              <a:gd name="adj1" fmla="val 50004"/>
            </a:avLst>
          </a:prstGeom>
          <a:noFill/>
          <a:ln w="25400" cap="flat" cmpd="sng">
            <a:solidFill>
              <a:srgbClr val="7F7F7F"/>
            </a:solidFill>
            <a:prstDash val="solid"/>
            <a:round/>
            <a:headEnd type="none" w="sm" len="sm"/>
            <a:tailEnd type="none" w="sm" len="sm"/>
          </a:ln>
        </p:spPr>
      </p:cxnSp>
      <p:cxnSp>
        <p:nvCxnSpPr>
          <p:cNvPr id="550" name="Google Shape;550;p54"/>
          <p:cNvCxnSpPr>
            <a:stCxn id="540" idx="2"/>
            <a:endCxn id="548" idx="0"/>
          </p:cNvCxnSpPr>
          <p:nvPr/>
        </p:nvCxnSpPr>
        <p:spPr>
          <a:xfrm rot="-5400000" flipH="1">
            <a:off x="8710720" y="2730638"/>
            <a:ext cx="362700" cy="2435100"/>
          </a:xfrm>
          <a:prstGeom prst="bentConnector3">
            <a:avLst>
              <a:gd name="adj1" fmla="val 49996"/>
            </a:avLst>
          </a:prstGeom>
          <a:noFill/>
          <a:ln w="25400" cap="flat" cmpd="sng">
            <a:solidFill>
              <a:srgbClr val="7F7F7F"/>
            </a:solidFill>
            <a:prstDash val="solid"/>
            <a:round/>
            <a:headEnd type="none" w="sm" len="sm"/>
            <a:tailEnd type="none" w="sm" len="sm"/>
          </a:ln>
        </p:spPr>
      </p:cxnSp>
      <p:sp>
        <p:nvSpPr>
          <p:cNvPr id="533" name="Google Shape;533;p54"/>
          <p:cNvSpPr/>
          <p:nvPr/>
        </p:nvSpPr>
        <p:spPr>
          <a:xfrm>
            <a:off x="5480335" y="2177023"/>
            <a:ext cx="1075800" cy="290700"/>
          </a:xfrm>
          <a:prstGeom prst="roundRect">
            <a:avLst>
              <a:gd name="adj" fmla="val 16667"/>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ISA</a:t>
            </a:r>
            <a:endParaRPr/>
          </a:p>
        </p:txBody>
      </p:sp>
      <p:cxnSp>
        <p:nvCxnSpPr>
          <p:cNvPr id="551" name="Google Shape;551;p54"/>
          <p:cNvCxnSpPr>
            <a:stCxn id="529" idx="2"/>
            <a:endCxn id="533" idx="0"/>
          </p:cNvCxnSpPr>
          <p:nvPr/>
        </p:nvCxnSpPr>
        <p:spPr>
          <a:xfrm rot="-5400000" flipH="1">
            <a:off x="5878097" y="2036267"/>
            <a:ext cx="280800" cy="600"/>
          </a:xfrm>
          <a:prstGeom prst="bentConnector3">
            <a:avLst>
              <a:gd name="adj1" fmla="val 50008"/>
            </a:avLst>
          </a:prstGeom>
          <a:noFill/>
          <a:ln w="25400" cap="flat" cmpd="sng">
            <a:solidFill>
              <a:srgbClr val="7F7F7F"/>
            </a:solidFill>
            <a:prstDash val="solid"/>
            <a:round/>
            <a:headEnd type="triangle" w="sm" len="sm"/>
            <a:tailEnd type="none" w="sm" len="sm"/>
          </a:ln>
        </p:spPr>
      </p:cxnSp>
      <p:sp>
        <p:nvSpPr>
          <p:cNvPr id="545" name="Google Shape;545;p54"/>
          <p:cNvSpPr/>
          <p:nvPr/>
        </p:nvSpPr>
        <p:spPr>
          <a:xfrm>
            <a:off x="3867665" y="3501971"/>
            <a:ext cx="1075800" cy="290700"/>
          </a:xfrm>
          <a:prstGeom prst="roundRect">
            <a:avLst>
              <a:gd name="adj" fmla="val 16667"/>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ISA</a:t>
            </a:r>
            <a:endParaRPr/>
          </a:p>
        </p:txBody>
      </p:sp>
      <p:sp>
        <p:nvSpPr>
          <p:cNvPr id="540" name="Google Shape;540;p54"/>
          <p:cNvSpPr/>
          <p:nvPr/>
        </p:nvSpPr>
        <p:spPr>
          <a:xfrm>
            <a:off x="7136620" y="3476138"/>
            <a:ext cx="1075800" cy="290700"/>
          </a:xfrm>
          <a:prstGeom prst="roundRect">
            <a:avLst>
              <a:gd name="adj" fmla="val 16667"/>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ISA</a:t>
            </a:r>
            <a:endParaRPr/>
          </a:p>
        </p:txBody>
      </p:sp>
      <p:cxnSp>
        <p:nvCxnSpPr>
          <p:cNvPr id="552" name="Google Shape;552;p54"/>
          <p:cNvCxnSpPr>
            <a:stCxn id="536" idx="2"/>
            <a:endCxn id="545" idx="0"/>
          </p:cNvCxnSpPr>
          <p:nvPr/>
        </p:nvCxnSpPr>
        <p:spPr>
          <a:xfrm rot="-5400000" flipH="1">
            <a:off x="4306378" y="3402300"/>
            <a:ext cx="198900" cy="600"/>
          </a:xfrm>
          <a:prstGeom prst="bentConnector3">
            <a:avLst>
              <a:gd name="adj1" fmla="val 49939"/>
            </a:avLst>
          </a:prstGeom>
          <a:noFill/>
          <a:ln w="25400" cap="flat" cmpd="sng">
            <a:solidFill>
              <a:srgbClr val="7F7F7F"/>
            </a:solidFill>
            <a:prstDash val="solid"/>
            <a:round/>
            <a:headEnd type="triangle" w="sm" len="sm"/>
            <a:tailEnd type="none" w="sm" len="sm"/>
          </a:ln>
        </p:spPr>
      </p:cxnSp>
      <p:cxnSp>
        <p:nvCxnSpPr>
          <p:cNvPr id="553" name="Google Shape;553;p54"/>
          <p:cNvCxnSpPr>
            <a:stCxn id="534" idx="2"/>
            <a:endCxn id="540" idx="0"/>
          </p:cNvCxnSpPr>
          <p:nvPr/>
        </p:nvCxnSpPr>
        <p:spPr>
          <a:xfrm rot="-5400000" flipH="1">
            <a:off x="7588234" y="3389400"/>
            <a:ext cx="173100" cy="600"/>
          </a:xfrm>
          <a:prstGeom prst="bentConnector3">
            <a:avLst>
              <a:gd name="adj1" fmla="val 50058"/>
            </a:avLst>
          </a:prstGeom>
          <a:noFill/>
          <a:ln w="25400" cap="flat" cmpd="sng">
            <a:solidFill>
              <a:srgbClr val="7F7F7F"/>
            </a:solidFill>
            <a:prstDash val="solid"/>
            <a:round/>
            <a:headEnd type="triangle" w="sm" len="sm"/>
            <a:tailEnd type="none" w="sm" len="sm"/>
          </a:ln>
        </p:spPr>
      </p:cxnSp>
      <p:sp>
        <p:nvSpPr>
          <p:cNvPr id="554" name="Google Shape;554;p54"/>
          <p:cNvSpPr/>
          <p:nvPr/>
        </p:nvSpPr>
        <p:spPr>
          <a:xfrm>
            <a:off x="5449681" y="3013712"/>
            <a:ext cx="1180800" cy="290700"/>
          </a:xfrm>
          <a:prstGeom prst="roundRect">
            <a:avLst>
              <a:gd name="adj" fmla="val 16667"/>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a:solidFill>
                  <a:schemeClr val="dk1"/>
                </a:solidFill>
              </a:rPr>
              <a:t>CONTAINS</a:t>
            </a:r>
            <a:endParaRPr/>
          </a:p>
        </p:txBody>
      </p:sp>
      <p:cxnSp>
        <p:nvCxnSpPr>
          <p:cNvPr id="555" name="Google Shape;555;p54"/>
          <p:cNvCxnSpPr>
            <a:stCxn id="554" idx="3"/>
            <a:endCxn id="534" idx="1"/>
          </p:cNvCxnSpPr>
          <p:nvPr/>
        </p:nvCxnSpPr>
        <p:spPr>
          <a:xfrm rot="10800000" flipH="1">
            <a:off x="6630481" y="3157862"/>
            <a:ext cx="379500" cy="1200"/>
          </a:xfrm>
          <a:prstGeom prst="bentConnector3">
            <a:avLst>
              <a:gd name="adj1" fmla="val 50019"/>
            </a:avLst>
          </a:prstGeom>
          <a:noFill/>
          <a:ln w="25400" cap="flat" cmpd="sng">
            <a:solidFill>
              <a:srgbClr val="7F7F7F"/>
            </a:solidFill>
            <a:prstDash val="solid"/>
            <a:round/>
            <a:headEnd type="none" w="sm" len="sm"/>
            <a:tailEnd type="triangle" w="sm" len="sm"/>
          </a:ln>
        </p:spPr>
      </p:cxnSp>
      <p:cxnSp>
        <p:nvCxnSpPr>
          <p:cNvPr id="556" name="Google Shape;556;p54"/>
          <p:cNvCxnSpPr>
            <a:stCxn id="536" idx="3"/>
            <a:endCxn id="554" idx="1"/>
          </p:cNvCxnSpPr>
          <p:nvPr/>
        </p:nvCxnSpPr>
        <p:spPr>
          <a:xfrm>
            <a:off x="5070028" y="3157800"/>
            <a:ext cx="379800" cy="1200"/>
          </a:xfrm>
          <a:prstGeom prst="bentConnector3">
            <a:avLst>
              <a:gd name="adj1" fmla="val 50016"/>
            </a:avLst>
          </a:prstGeom>
          <a:noFill/>
          <a:ln w="25400" cap="flat" cmpd="sng">
            <a:solidFill>
              <a:srgbClr val="7F7F7F"/>
            </a:solidFill>
            <a:prstDash val="solid"/>
            <a:round/>
            <a:headEnd type="none" w="sm" len="sm"/>
            <a:tailEnd type="none" w="sm" len="sm"/>
          </a:ln>
        </p:spPr>
      </p:cxnSp>
      <p:sp>
        <p:nvSpPr>
          <p:cNvPr id="557" name="Google Shape;557;p54"/>
          <p:cNvSpPr/>
          <p:nvPr/>
        </p:nvSpPr>
        <p:spPr>
          <a:xfrm>
            <a:off x="8762921" y="5469888"/>
            <a:ext cx="1075800" cy="290700"/>
          </a:xfrm>
          <a:prstGeom prst="roundRect">
            <a:avLst>
              <a:gd name="adj" fmla="val 16667"/>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HEIGHT</a:t>
            </a:r>
            <a:endParaRPr/>
          </a:p>
        </p:txBody>
      </p:sp>
      <p:sp>
        <p:nvSpPr>
          <p:cNvPr id="558" name="Google Shape;558;p54"/>
          <p:cNvSpPr/>
          <p:nvPr/>
        </p:nvSpPr>
        <p:spPr>
          <a:xfrm>
            <a:off x="8758721" y="4803318"/>
            <a:ext cx="1075800" cy="290700"/>
          </a:xfrm>
          <a:prstGeom prst="roundRect">
            <a:avLst>
              <a:gd name="adj" fmla="val 16667"/>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LENGTH</a:t>
            </a:r>
            <a:endParaRPr/>
          </a:p>
        </p:txBody>
      </p:sp>
      <p:cxnSp>
        <p:nvCxnSpPr>
          <p:cNvPr id="559" name="Google Shape;559;p54"/>
          <p:cNvCxnSpPr>
            <a:stCxn id="560" idx="3"/>
            <a:endCxn id="557" idx="1"/>
          </p:cNvCxnSpPr>
          <p:nvPr/>
        </p:nvCxnSpPr>
        <p:spPr>
          <a:xfrm>
            <a:off x="7746075" y="5352575"/>
            <a:ext cx="1016700" cy="262800"/>
          </a:xfrm>
          <a:prstGeom prst="bentConnector3">
            <a:avLst>
              <a:gd name="adj1" fmla="val 50007"/>
            </a:avLst>
          </a:prstGeom>
          <a:noFill/>
          <a:ln w="25400" cap="flat" cmpd="sng">
            <a:solidFill>
              <a:srgbClr val="7F7F7F"/>
            </a:solidFill>
            <a:prstDash val="solid"/>
            <a:round/>
            <a:headEnd type="none" w="sm" len="sm"/>
            <a:tailEnd type="none" w="sm" len="sm"/>
          </a:ln>
        </p:spPr>
      </p:cxnSp>
      <p:cxnSp>
        <p:nvCxnSpPr>
          <p:cNvPr id="561" name="Google Shape;561;p54"/>
          <p:cNvCxnSpPr>
            <a:stCxn id="560" idx="3"/>
            <a:endCxn id="558" idx="1"/>
          </p:cNvCxnSpPr>
          <p:nvPr/>
        </p:nvCxnSpPr>
        <p:spPr>
          <a:xfrm rot="10800000" flipH="1">
            <a:off x="7746075" y="4948775"/>
            <a:ext cx="1012500" cy="403800"/>
          </a:xfrm>
          <a:prstGeom prst="bentConnector3">
            <a:avLst>
              <a:gd name="adj1" fmla="val 50007"/>
            </a:avLst>
          </a:prstGeom>
          <a:noFill/>
          <a:ln w="25400" cap="flat" cmpd="sng">
            <a:solidFill>
              <a:srgbClr val="7F7F7F"/>
            </a:solidFill>
            <a:prstDash val="solid"/>
            <a:round/>
            <a:headEnd type="none" w="sm" len="sm"/>
            <a:tailEnd type="none" w="sm" len="sm"/>
          </a:ln>
        </p:spPr>
      </p:cxnSp>
      <p:sp>
        <p:nvSpPr>
          <p:cNvPr id="560" name="Google Shape;560;p54"/>
          <p:cNvSpPr/>
          <p:nvPr/>
        </p:nvSpPr>
        <p:spPr>
          <a:xfrm>
            <a:off x="5963775" y="5028575"/>
            <a:ext cx="1782300" cy="648000"/>
          </a:xfrm>
          <a:prstGeom prst="rect">
            <a:avLst/>
          </a:prstGeom>
          <a:solidFill>
            <a:srgbClr val="999999"/>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en-IE" b="1">
                <a:solidFill>
                  <a:schemeClr val="dk1"/>
                </a:solidFill>
              </a:rPr>
              <a:t>VASAGLE Dining Table for 4 People</a:t>
            </a:r>
            <a:endParaRPr b="1">
              <a:solidFill>
                <a:schemeClr val="dk1"/>
              </a:solidFill>
            </a:endParaRPr>
          </a:p>
        </p:txBody>
      </p:sp>
      <p:cxnSp>
        <p:nvCxnSpPr>
          <p:cNvPr id="562" name="Google Shape;562;p54"/>
          <p:cNvCxnSpPr>
            <a:stCxn id="537" idx="2"/>
            <a:endCxn id="560" idx="0"/>
          </p:cNvCxnSpPr>
          <p:nvPr/>
        </p:nvCxnSpPr>
        <p:spPr>
          <a:xfrm rot="-5400000" flipH="1">
            <a:off x="6556866" y="4729941"/>
            <a:ext cx="596700" cy="600"/>
          </a:xfrm>
          <a:prstGeom prst="bentConnector3">
            <a:avLst>
              <a:gd name="adj1" fmla="val 49999"/>
            </a:avLst>
          </a:prstGeom>
          <a:noFill/>
          <a:ln w="25400" cap="flat" cmpd="sng">
            <a:solidFill>
              <a:srgbClr val="7F7F7F"/>
            </a:solidFill>
            <a:prstDash val="solid"/>
            <a:round/>
            <a:headEnd type="triangle" w="sm" len="sm"/>
            <a:tailEnd type="none" w="sm" len="sm"/>
          </a:ln>
        </p:spPr>
      </p:cxnSp>
      <p:sp>
        <p:nvSpPr>
          <p:cNvPr id="563" name="Google Shape;563;p54"/>
          <p:cNvSpPr txBox="1"/>
          <p:nvPr/>
        </p:nvSpPr>
        <p:spPr>
          <a:xfrm>
            <a:off x="10857438" y="5541762"/>
            <a:ext cx="1006800" cy="245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CM	: </a:t>
            </a:r>
            <a:r>
              <a:rPr lang="en-IE" b="1"/>
              <a:t>10</a:t>
            </a:r>
            <a:endParaRPr/>
          </a:p>
        </p:txBody>
      </p:sp>
      <p:sp>
        <p:nvSpPr>
          <p:cNvPr id="564" name="Google Shape;564;p54"/>
          <p:cNvSpPr txBox="1"/>
          <p:nvPr/>
        </p:nvSpPr>
        <p:spPr>
          <a:xfrm>
            <a:off x="10851347" y="5339995"/>
            <a:ext cx="1019100" cy="245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MTR	: </a:t>
            </a:r>
            <a:r>
              <a:rPr lang="en-IE" b="1"/>
              <a:t>1</a:t>
            </a:r>
            <a:endParaRPr/>
          </a:p>
        </p:txBody>
      </p:sp>
      <p:sp>
        <p:nvSpPr>
          <p:cNvPr id="565" name="Google Shape;565;p54"/>
          <p:cNvSpPr txBox="1"/>
          <p:nvPr/>
        </p:nvSpPr>
        <p:spPr>
          <a:xfrm>
            <a:off x="10847333" y="4877447"/>
            <a:ext cx="10068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CM	: </a:t>
            </a:r>
            <a:r>
              <a:rPr lang="en-IE" sz="1400" b="1" i="0" u="none" strike="noStrike" cap="none">
                <a:solidFill>
                  <a:srgbClr val="000000"/>
                </a:solidFill>
                <a:latin typeface="Arial"/>
                <a:ea typeface="Arial"/>
                <a:cs typeface="Arial"/>
                <a:sym typeface="Arial"/>
              </a:rPr>
              <a:t>59</a:t>
            </a:r>
            <a:endParaRPr/>
          </a:p>
        </p:txBody>
      </p:sp>
      <p:sp>
        <p:nvSpPr>
          <p:cNvPr id="566" name="Google Shape;566;p54"/>
          <p:cNvSpPr txBox="1"/>
          <p:nvPr/>
        </p:nvSpPr>
        <p:spPr>
          <a:xfrm>
            <a:off x="10847333" y="4677236"/>
            <a:ext cx="1006800" cy="245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MTR	: </a:t>
            </a:r>
            <a:r>
              <a:rPr lang="en-IE" sz="1400" b="1" i="0" u="none" strike="noStrike" cap="none">
                <a:solidFill>
                  <a:srgbClr val="000000"/>
                </a:solidFill>
                <a:latin typeface="Arial"/>
                <a:ea typeface="Arial"/>
                <a:cs typeface="Arial"/>
                <a:sym typeface="Arial"/>
              </a:rPr>
              <a:t>2</a:t>
            </a:r>
            <a:endParaRPr/>
          </a:p>
        </p:txBody>
      </p:sp>
      <p:sp>
        <p:nvSpPr>
          <p:cNvPr id="567" name="Google Shape;567;p54"/>
          <p:cNvSpPr/>
          <p:nvPr/>
        </p:nvSpPr>
        <p:spPr>
          <a:xfrm>
            <a:off x="10857500" y="5353300"/>
            <a:ext cx="1006800" cy="5187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200" b="0" i="0" u="none" strike="noStrike" cap="none">
              <a:solidFill>
                <a:schemeClr val="lt1"/>
              </a:solidFill>
              <a:latin typeface="Arial"/>
              <a:ea typeface="Arial"/>
              <a:cs typeface="Arial"/>
              <a:sym typeface="Arial"/>
            </a:endParaRPr>
          </a:p>
        </p:txBody>
      </p:sp>
      <p:sp>
        <p:nvSpPr>
          <p:cNvPr id="568" name="Google Shape;568;p54"/>
          <p:cNvSpPr/>
          <p:nvPr/>
        </p:nvSpPr>
        <p:spPr>
          <a:xfrm>
            <a:off x="10847325" y="4694275"/>
            <a:ext cx="1006800" cy="5187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200" b="0" i="0" u="none" strike="noStrike" cap="none">
              <a:solidFill>
                <a:schemeClr val="lt1"/>
              </a:solidFill>
              <a:latin typeface="Arial"/>
              <a:ea typeface="Arial"/>
              <a:cs typeface="Arial"/>
              <a:sym typeface="Arial"/>
            </a:endParaRPr>
          </a:p>
        </p:txBody>
      </p:sp>
      <p:cxnSp>
        <p:nvCxnSpPr>
          <p:cNvPr id="569" name="Google Shape;569;p54"/>
          <p:cNvCxnSpPr>
            <a:stCxn id="557" idx="3"/>
            <a:endCxn id="567" idx="1"/>
          </p:cNvCxnSpPr>
          <p:nvPr/>
        </p:nvCxnSpPr>
        <p:spPr>
          <a:xfrm rot="10800000" flipH="1">
            <a:off x="9838721" y="5612538"/>
            <a:ext cx="1018800" cy="2700"/>
          </a:xfrm>
          <a:prstGeom prst="bentConnector3">
            <a:avLst>
              <a:gd name="adj1" fmla="val 49999"/>
            </a:avLst>
          </a:prstGeom>
          <a:noFill/>
          <a:ln w="25400" cap="flat" cmpd="sng">
            <a:solidFill>
              <a:srgbClr val="7F7F7F"/>
            </a:solidFill>
            <a:prstDash val="solid"/>
            <a:round/>
            <a:headEnd type="none" w="sm" len="sm"/>
            <a:tailEnd type="none" w="sm" len="sm"/>
          </a:ln>
        </p:spPr>
      </p:cxnSp>
      <p:cxnSp>
        <p:nvCxnSpPr>
          <p:cNvPr id="570" name="Google Shape;570;p54"/>
          <p:cNvCxnSpPr>
            <a:stCxn id="558" idx="3"/>
            <a:endCxn id="568" idx="1"/>
          </p:cNvCxnSpPr>
          <p:nvPr/>
        </p:nvCxnSpPr>
        <p:spPr>
          <a:xfrm>
            <a:off x="9834521" y="4948668"/>
            <a:ext cx="1012800" cy="5100"/>
          </a:xfrm>
          <a:prstGeom prst="bentConnector3">
            <a:avLst>
              <a:gd name="adj1" fmla="val 49993"/>
            </a:avLst>
          </a:prstGeom>
          <a:noFill/>
          <a:ln w="25400" cap="flat" cmpd="sng">
            <a:solidFill>
              <a:srgbClr val="7F7F7F"/>
            </a:solidFill>
            <a:prstDash val="solid"/>
            <a:round/>
            <a:headEnd type="none" w="sm" len="sm"/>
            <a:tailEnd type="none" w="sm" len="sm"/>
          </a:ln>
        </p:spPr>
      </p:cxnSp>
      <p:sp>
        <p:nvSpPr>
          <p:cNvPr id="571" name="Google Shape;571;p54"/>
          <p:cNvSpPr txBox="1"/>
          <p:nvPr/>
        </p:nvSpPr>
        <p:spPr>
          <a:xfrm>
            <a:off x="10263638" y="2194340"/>
            <a:ext cx="1221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CM   : </a:t>
            </a:r>
            <a:r>
              <a:rPr lang="en-IE" b="1">
                <a:solidFill>
                  <a:schemeClr val="dk1"/>
                </a:solidFill>
              </a:rPr>
              <a:t>INT</a:t>
            </a:r>
            <a:endParaRPr sz="1400" b="1" i="0" u="none" strike="noStrike" cap="none">
              <a:solidFill>
                <a:srgbClr val="000000"/>
              </a:solidFill>
              <a:latin typeface="Arial"/>
              <a:ea typeface="Arial"/>
              <a:cs typeface="Arial"/>
              <a:sym typeface="Arial"/>
            </a:endParaRPr>
          </a:p>
        </p:txBody>
      </p:sp>
      <p:sp>
        <p:nvSpPr>
          <p:cNvPr id="572" name="Google Shape;572;p54"/>
          <p:cNvSpPr txBox="1"/>
          <p:nvPr/>
        </p:nvSpPr>
        <p:spPr>
          <a:xfrm>
            <a:off x="10263638" y="1942851"/>
            <a:ext cx="1221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MTR : </a:t>
            </a:r>
            <a:r>
              <a:rPr lang="en-IE" b="1">
                <a:solidFill>
                  <a:schemeClr val="dk1"/>
                </a:solidFill>
              </a:rPr>
              <a:t>INT</a:t>
            </a:r>
            <a:endParaRPr sz="1400" b="1" i="0" u="none" strike="noStrike" cap="none">
              <a:solidFill>
                <a:srgbClr val="000000"/>
              </a:solidFill>
              <a:latin typeface="Arial"/>
              <a:ea typeface="Arial"/>
              <a:cs typeface="Arial"/>
              <a:sym typeface="Arial"/>
            </a:endParaRPr>
          </a:p>
        </p:txBody>
      </p:sp>
      <p:sp>
        <p:nvSpPr>
          <p:cNvPr id="573" name="Google Shape;573;p54"/>
          <p:cNvSpPr/>
          <p:nvPr/>
        </p:nvSpPr>
        <p:spPr>
          <a:xfrm>
            <a:off x="10263625" y="1883613"/>
            <a:ext cx="1017600" cy="6603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574" name="Google Shape;574;p54"/>
          <p:cNvCxnSpPr>
            <a:stCxn id="527" idx="3"/>
            <a:endCxn id="573" idx="1"/>
          </p:cNvCxnSpPr>
          <p:nvPr/>
        </p:nvCxnSpPr>
        <p:spPr>
          <a:xfrm>
            <a:off x="9020221" y="2209863"/>
            <a:ext cx="1243500" cy="3900"/>
          </a:xfrm>
          <a:prstGeom prst="bentConnector3">
            <a:avLst>
              <a:gd name="adj1" fmla="val 49996"/>
            </a:avLst>
          </a:prstGeom>
          <a:noFill/>
          <a:ln w="25400" cap="flat" cmpd="sng">
            <a:solidFill>
              <a:srgbClr val="7F7F7F"/>
            </a:solidFill>
            <a:prstDash val="solid"/>
            <a:round/>
            <a:headEnd type="none" w="sm" len="sm"/>
            <a:tailEnd type="none" w="sm" len="sm"/>
          </a:ln>
        </p:spPr>
      </p:cxnSp>
      <p:sp>
        <p:nvSpPr>
          <p:cNvPr id="575" name="Google Shape;575;p54"/>
          <p:cNvSpPr txBox="1"/>
          <p:nvPr/>
        </p:nvSpPr>
        <p:spPr>
          <a:xfrm>
            <a:off x="10263738" y="1290953"/>
            <a:ext cx="1221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CM   : </a:t>
            </a:r>
            <a:r>
              <a:rPr lang="en-IE" b="1">
                <a:solidFill>
                  <a:schemeClr val="dk1"/>
                </a:solidFill>
              </a:rPr>
              <a:t>INT</a:t>
            </a:r>
            <a:endParaRPr sz="1400" b="1" i="0" u="none" strike="noStrike" cap="none">
              <a:solidFill>
                <a:srgbClr val="000000"/>
              </a:solidFill>
              <a:latin typeface="Arial"/>
              <a:ea typeface="Arial"/>
              <a:cs typeface="Arial"/>
              <a:sym typeface="Arial"/>
            </a:endParaRPr>
          </a:p>
        </p:txBody>
      </p:sp>
      <p:sp>
        <p:nvSpPr>
          <p:cNvPr id="576" name="Google Shape;576;p54"/>
          <p:cNvSpPr txBox="1"/>
          <p:nvPr/>
        </p:nvSpPr>
        <p:spPr>
          <a:xfrm>
            <a:off x="10263738" y="1039464"/>
            <a:ext cx="1221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400" b="0" i="0" u="none" strike="noStrike" cap="none">
                <a:solidFill>
                  <a:schemeClr val="dk1"/>
                </a:solidFill>
                <a:latin typeface="Arial"/>
                <a:ea typeface="Arial"/>
                <a:cs typeface="Arial"/>
                <a:sym typeface="Arial"/>
              </a:rPr>
              <a:t>MTR : </a:t>
            </a:r>
            <a:r>
              <a:rPr lang="en-IE" b="1">
                <a:solidFill>
                  <a:schemeClr val="dk1"/>
                </a:solidFill>
              </a:rPr>
              <a:t>INT</a:t>
            </a:r>
            <a:endParaRPr sz="1400" b="1" i="0" u="none" strike="noStrike" cap="none">
              <a:solidFill>
                <a:srgbClr val="000000"/>
              </a:solidFill>
              <a:latin typeface="Arial"/>
              <a:ea typeface="Arial"/>
              <a:cs typeface="Arial"/>
              <a:sym typeface="Arial"/>
            </a:endParaRPr>
          </a:p>
        </p:txBody>
      </p:sp>
      <p:sp>
        <p:nvSpPr>
          <p:cNvPr id="577" name="Google Shape;577;p54"/>
          <p:cNvSpPr/>
          <p:nvPr/>
        </p:nvSpPr>
        <p:spPr>
          <a:xfrm>
            <a:off x="10263667" y="1003088"/>
            <a:ext cx="1017600" cy="660300"/>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578" name="Google Shape;578;p54"/>
          <p:cNvCxnSpPr>
            <a:stCxn id="531" idx="3"/>
            <a:endCxn id="577" idx="1"/>
          </p:cNvCxnSpPr>
          <p:nvPr/>
        </p:nvCxnSpPr>
        <p:spPr>
          <a:xfrm>
            <a:off x="9020221" y="1333255"/>
            <a:ext cx="1243500" cy="600"/>
          </a:xfrm>
          <a:prstGeom prst="bentConnector3">
            <a:avLst>
              <a:gd name="adj1" fmla="val 49998"/>
            </a:avLst>
          </a:prstGeom>
          <a:noFill/>
          <a:ln w="25400" cap="flat" cmpd="sng">
            <a:solidFill>
              <a:srgbClr val="7F7F7F"/>
            </a:solidFill>
            <a:prstDash val="solid"/>
            <a:round/>
            <a:headEnd type="none" w="sm" len="sm"/>
            <a:tailEnd type="none" w="sm" len="sm"/>
          </a:ln>
        </p:spPr>
      </p:cxnSp>
    </p:spTree>
    <p:extLst>
      <p:ext uri="{BB962C8B-B14F-4D97-AF65-F5344CB8AC3E}">
        <p14:creationId xmlns:p14="http://schemas.microsoft.com/office/powerpoint/2010/main" val="18918187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55"/>
          <p:cNvSpPr txBox="1">
            <a:spLocks noGrp="1"/>
          </p:cNvSpPr>
          <p:nvPr>
            <p:ph type="title"/>
          </p:nvPr>
        </p:nvSpPr>
        <p:spPr>
          <a:xfrm>
            <a:off x="838200" y="365125"/>
            <a:ext cx="10515600" cy="13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a:t>Taxonomy Extraction</a:t>
            </a:r>
            <a:endParaRPr>
              <a:solidFill>
                <a:srgbClr val="FF0000"/>
              </a:solidFill>
            </a:endParaRPr>
          </a:p>
        </p:txBody>
      </p:sp>
      <p:sp>
        <p:nvSpPr>
          <p:cNvPr id="585" name="Google Shape;585;p55"/>
          <p:cNvSpPr txBox="1">
            <a:spLocks noGrp="1"/>
          </p:cNvSpPr>
          <p:nvPr>
            <p:ph type="body" idx="1"/>
          </p:nvPr>
        </p:nvSpPr>
        <p:spPr>
          <a:xfrm>
            <a:off x="838200" y="1541125"/>
            <a:ext cx="10515600" cy="4161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IE" sz="2400">
                <a:solidFill>
                  <a:srgbClr val="000000"/>
                </a:solidFill>
              </a:rPr>
              <a:t>A taxonomy class corresponds to a single or multi-word ‘term’: “</a:t>
            </a:r>
            <a:r>
              <a:rPr lang="en-IE" sz="2400" i="1">
                <a:solidFill>
                  <a:srgbClr val="000000"/>
                </a:solidFill>
              </a:rPr>
              <a:t>graduate degree” “academic degree” “qualification” … </a:t>
            </a:r>
            <a:endParaRPr sz="2400" i="1">
              <a:solidFill>
                <a:srgbClr val="000000"/>
              </a:solidFill>
            </a:endParaRPr>
          </a:p>
          <a:p>
            <a:pPr marL="457200" lvl="0" indent="-381000" algn="l" rtl="0">
              <a:lnSpc>
                <a:spcPct val="115000"/>
              </a:lnSpc>
              <a:spcBef>
                <a:spcPts val="1000"/>
              </a:spcBef>
              <a:spcAft>
                <a:spcPts val="0"/>
              </a:spcAft>
              <a:buClr>
                <a:srgbClr val="000000"/>
              </a:buClr>
              <a:buSzPts val="2400"/>
              <a:buChar char="•"/>
            </a:pPr>
            <a:r>
              <a:rPr lang="en-IE" sz="2400" b="1">
                <a:solidFill>
                  <a:srgbClr val="000000"/>
                </a:solidFill>
              </a:rPr>
              <a:t>term extraction</a:t>
            </a:r>
            <a:endParaRPr sz="2400" b="1">
              <a:solidFill>
                <a:srgbClr val="000000"/>
              </a:solidFill>
            </a:endParaRPr>
          </a:p>
          <a:p>
            <a:pPr marL="0" lvl="0" indent="0" algn="l" rtl="0">
              <a:lnSpc>
                <a:spcPct val="115000"/>
              </a:lnSpc>
              <a:spcBef>
                <a:spcPts val="1000"/>
              </a:spcBef>
              <a:spcAft>
                <a:spcPts val="0"/>
              </a:spcAft>
              <a:buNone/>
            </a:pPr>
            <a:r>
              <a:rPr lang="en-IE" sz="2400">
                <a:solidFill>
                  <a:srgbClr val="000000"/>
                </a:solidFill>
              </a:rPr>
              <a:t>A taxonomic relation corresponds to a pair of terms</a:t>
            </a:r>
            <a:r>
              <a:rPr lang="en-IE" sz="2400" i="1">
                <a:solidFill>
                  <a:srgbClr val="000000"/>
                </a:solidFill>
              </a:rPr>
              <a:t> {c,d} </a:t>
            </a:r>
            <a:r>
              <a:rPr lang="en-IE" sz="2400">
                <a:solidFill>
                  <a:schemeClr val="dk1"/>
                </a:solidFill>
              </a:rPr>
              <a:t>where </a:t>
            </a:r>
            <a:r>
              <a:rPr lang="en-IE" sz="2400" i="1">
                <a:solidFill>
                  <a:schemeClr val="dk1"/>
                </a:solidFill>
              </a:rPr>
              <a:t>c</a:t>
            </a:r>
            <a:r>
              <a:rPr lang="en-IE" sz="2400">
                <a:solidFill>
                  <a:schemeClr val="dk1"/>
                </a:solidFill>
              </a:rPr>
              <a:t> is more specific than </a:t>
            </a:r>
            <a:r>
              <a:rPr lang="en-IE" sz="2400" i="1">
                <a:solidFill>
                  <a:schemeClr val="dk1"/>
                </a:solidFill>
              </a:rPr>
              <a:t>d</a:t>
            </a:r>
            <a:r>
              <a:rPr lang="en-IE" sz="2400">
                <a:solidFill>
                  <a:srgbClr val="000000"/>
                </a:solidFill>
              </a:rPr>
              <a:t>: </a:t>
            </a:r>
            <a:r>
              <a:rPr lang="en-IE" sz="2400" i="1">
                <a:solidFill>
                  <a:schemeClr val="dk1"/>
                </a:solidFill>
              </a:rPr>
              <a:t>{“MSc in AI”, ”graduate degree”} {“academic degree”, ”qualification”} ...</a:t>
            </a:r>
            <a:endParaRPr sz="2400">
              <a:solidFill>
                <a:srgbClr val="000000"/>
              </a:solidFill>
            </a:endParaRPr>
          </a:p>
          <a:p>
            <a:pPr marL="457200" lvl="0" indent="-381000" algn="l" rtl="0">
              <a:lnSpc>
                <a:spcPct val="115000"/>
              </a:lnSpc>
              <a:spcBef>
                <a:spcPts val="1000"/>
              </a:spcBef>
              <a:spcAft>
                <a:spcPts val="0"/>
              </a:spcAft>
              <a:buClr>
                <a:srgbClr val="000000"/>
              </a:buClr>
              <a:buSzPts val="2400"/>
              <a:buChar char="•"/>
            </a:pPr>
            <a:r>
              <a:rPr lang="en-IE" sz="2400" b="1">
                <a:solidFill>
                  <a:srgbClr val="000000"/>
                </a:solidFill>
              </a:rPr>
              <a:t>term pair identification</a:t>
            </a:r>
            <a:endParaRPr sz="2400" b="1">
              <a:solidFill>
                <a:srgbClr val="000000"/>
              </a:solidFill>
            </a:endParaRPr>
          </a:p>
          <a:p>
            <a:pPr marL="0" lvl="0" indent="0" algn="l" rtl="0">
              <a:lnSpc>
                <a:spcPct val="115000"/>
              </a:lnSpc>
              <a:spcBef>
                <a:spcPts val="1000"/>
              </a:spcBef>
              <a:spcAft>
                <a:spcPts val="0"/>
              </a:spcAft>
              <a:buNone/>
            </a:pPr>
            <a:r>
              <a:rPr lang="en-IE" sz="2400">
                <a:solidFill>
                  <a:srgbClr val="000000"/>
                </a:solidFill>
              </a:rPr>
              <a:t>A taxonomy corresponds to an optimal tree constructed from term pairs </a:t>
            </a:r>
            <a:endParaRPr sz="2400">
              <a:solidFill>
                <a:srgbClr val="000000"/>
              </a:solidFill>
            </a:endParaRPr>
          </a:p>
          <a:p>
            <a:pPr marL="457200" lvl="0" indent="-381000" algn="l" rtl="0">
              <a:lnSpc>
                <a:spcPct val="115000"/>
              </a:lnSpc>
              <a:spcBef>
                <a:spcPts val="1000"/>
              </a:spcBef>
              <a:spcAft>
                <a:spcPts val="1000"/>
              </a:spcAft>
              <a:buClr>
                <a:srgbClr val="000000"/>
              </a:buClr>
              <a:buSzPts val="2400"/>
              <a:buChar char="•"/>
            </a:pPr>
            <a:r>
              <a:rPr lang="en-IE" sz="2400">
                <a:solidFill>
                  <a:srgbClr val="000000"/>
                </a:solidFill>
              </a:rPr>
              <a:t>term pair ranking &amp; tree construction</a:t>
            </a:r>
            <a:endParaRPr sz="2400">
              <a:solidFill>
                <a:srgbClr val="000000"/>
              </a:solidFill>
            </a:endParaRPr>
          </a:p>
        </p:txBody>
      </p:sp>
    </p:spTree>
    <p:extLst>
      <p:ext uri="{BB962C8B-B14F-4D97-AF65-F5344CB8AC3E}">
        <p14:creationId xmlns:p14="http://schemas.microsoft.com/office/powerpoint/2010/main" val="3666965897"/>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56"/>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Term</a:t>
            </a:r>
            <a:r>
              <a:rPr lang="en-IE"/>
              <a:t> Extraction</a:t>
            </a:r>
            <a:endParaRPr/>
          </a:p>
        </p:txBody>
      </p:sp>
      <p:sp>
        <p:nvSpPr>
          <p:cNvPr id="591" name="Google Shape;591;p56"/>
          <p:cNvSpPr txBox="1">
            <a:spLocks noGrp="1"/>
          </p:cNvSpPr>
          <p:nvPr>
            <p:ph type="body" idx="1"/>
          </p:nvPr>
        </p:nvSpPr>
        <p:spPr>
          <a:xfrm>
            <a:off x="838200" y="1520825"/>
            <a:ext cx="10515600" cy="4153800"/>
          </a:xfrm>
          <a:prstGeom prst="rect">
            <a:avLst/>
          </a:prstGeom>
          <a:noFill/>
          <a:ln>
            <a:noFill/>
          </a:ln>
        </p:spPr>
        <p:txBody>
          <a:bodyPr spcFirstLastPara="1" wrap="square" lIns="91425" tIns="91425" rIns="91425" bIns="91425" anchor="t" anchorCtr="0">
            <a:noAutofit/>
          </a:bodyPr>
          <a:lstStyle/>
          <a:p>
            <a:pPr marL="0" marR="0" lvl="1" indent="0" algn="l" rtl="0">
              <a:lnSpc>
                <a:spcPct val="100000"/>
              </a:lnSpc>
              <a:spcBef>
                <a:spcPts val="1000"/>
              </a:spcBef>
              <a:spcAft>
                <a:spcPts val="0"/>
              </a:spcAft>
              <a:buClr>
                <a:srgbClr val="3F3F3F"/>
              </a:buClr>
              <a:buSzPts val="2400"/>
              <a:buFont typeface="Arial"/>
              <a:buNone/>
            </a:pPr>
            <a:r>
              <a:rPr lang="en-IE" sz="2800"/>
              <a:t>Unsupervised </a:t>
            </a:r>
            <a:endParaRPr sz="2800"/>
          </a:p>
          <a:p>
            <a:pPr marL="457200" marR="0" lvl="0" indent="-381000" algn="l" rtl="0">
              <a:lnSpc>
                <a:spcPct val="100000"/>
              </a:lnSpc>
              <a:spcBef>
                <a:spcPts val="1000"/>
              </a:spcBef>
              <a:spcAft>
                <a:spcPts val="0"/>
              </a:spcAft>
              <a:buSzPts val="2400"/>
              <a:buChar char="•"/>
            </a:pPr>
            <a:r>
              <a:rPr lang="en-IE" sz="2400"/>
              <a:t>Extract, rank and filter Noun Phrases </a:t>
            </a:r>
            <a:endParaRPr sz="2400"/>
          </a:p>
          <a:p>
            <a:pPr marL="0" lvl="0" indent="0" algn="l" rtl="0">
              <a:lnSpc>
                <a:spcPct val="100000"/>
              </a:lnSpc>
              <a:spcBef>
                <a:spcPts val="1000"/>
              </a:spcBef>
              <a:spcAft>
                <a:spcPts val="0"/>
              </a:spcAft>
              <a:buNone/>
            </a:pPr>
            <a:r>
              <a:rPr lang="en-IE"/>
              <a:t>Supervised </a:t>
            </a:r>
            <a:endParaRPr/>
          </a:p>
          <a:p>
            <a:pPr marL="457200" lvl="0" indent="-381000" algn="l" rtl="0">
              <a:lnSpc>
                <a:spcPct val="100000"/>
              </a:lnSpc>
              <a:spcBef>
                <a:spcPts val="1000"/>
              </a:spcBef>
              <a:spcAft>
                <a:spcPts val="0"/>
              </a:spcAft>
              <a:buSzPts val="2400"/>
              <a:buChar char="•"/>
            </a:pPr>
            <a:r>
              <a:rPr lang="en-IE" sz="2400"/>
              <a:t>Term annotation</a:t>
            </a:r>
            <a:endParaRPr sz="2400"/>
          </a:p>
          <a:p>
            <a:pPr marL="0" lvl="0" indent="0" algn="l" rtl="0">
              <a:lnSpc>
                <a:spcPct val="100000"/>
              </a:lnSpc>
              <a:spcBef>
                <a:spcPts val="1000"/>
              </a:spcBef>
              <a:spcAft>
                <a:spcPts val="0"/>
              </a:spcAft>
              <a:buClr>
                <a:schemeClr val="dk1"/>
              </a:buClr>
              <a:buSzPts val="2800"/>
              <a:buFont typeface="Arial"/>
              <a:buNone/>
            </a:pPr>
            <a:r>
              <a:rPr lang="en-IE"/>
              <a:t>Semi-supervised </a:t>
            </a:r>
            <a:endParaRPr/>
          </a:p>
          <a:p>
            <a:pPr marL="457200" marR="0" lvl="0" indent="-355600" algn="l" rtl="0">
              <a:lnSpc>
                <a:spcPct val="100000"/>
              </a:lnSpc>
              <a:spcBef>
                <a:spcPts val="1000"/>
              </a:spcBef>
              <a:spcAft>
                <a:spcPts val="0"/>
              </a:spcAft>
              <a:buSzPts val="2000"/>
              <a:buChar char="•"/>
            </a:pPr>
            <a:r>
              <a:rPr lang="en-IE" sz="2400"/>
              <a:t>Distant supervision (Wikipedia, termbases)</a:t>
            </a:r>
            <a:endParaRPr sz="2400"/>
          </a:p>
        </p:txBody>
      </p:sp>
    </p:spTree>
    <p:extLst>
      <p:ext uri="{BB962C8B-B14F-4D97-AF65-F5344CB8AC3E}">
        <p14:creationId xmlns:p14="http://schemas.microsoft.com/office/powerpoint/2010/main" val="4296123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57"/>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Term Pair Identification</a:t>
            </a:r>
            <a:endParaRPr/>
          </a:p>
        </p:txBody>
      </p:sp>
      <p:sp>
        <p:nvSpPr>
          <p:cNvPr id="597" name="Google Shape;597;p57"/>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50800" lvl="0" indent="0" algn="l" rtl="0">
              <a:lnSpc>
                <a:spcPct val="115000"/>
              </a:lnSpc>
              <a:spcBef>
                <a:spcPts val="0"/>
              </a:spcBef>
              <a:spcAft>
                <a:spcPts val="0"/>
              </a:spcAft>
              <a:buClr>
                <a:schemeClr val="dk1"/>
              </a:buClr>
              <a:buSzPts val="2800"/>
              <a:buFont typeface="Arial"/>
              <a:buNone/>
            </a:pPr>
            <a:r>
              <a:rPr lang="en-IE">
                <a:solidFill>
                  <a:srgbClr val="000000"/>
                </a:solidFill>
              </a:rPr>
              <a:t>Unsupervised </a:t>
            </a:r>
            <a:endParaRPr>
              <a:solidFill>
                <a:srgbClr val="000000"/>
              </a:solidFill>
            </a:endParaRPr>
          </a:p>
          <a:p>
            <a:pPr marL="457200" lvl="0" indent="-381000" algn="l" rtl="0">
              <a:lnSpc>
                <a:spcPct val="115000"/>
              </a:lnSpc>
              <a:spcBef>
                <a:spcPts val="0"/>
              </a:spcBef>
              <a:spcAft>
                <a:spcPts val="0"/>
              </a:spcAft>
              <a:buClr>
                <a:srgbClr val="000000"/>
              </a:buClr>
              <a:buSzPts val="2400"/>
              <a:buChar char="•"/>
            </a:pPr>
            <a:r>
              <a:rPr lang="en-IE" sz="2400">
                <a:solidFill>
                  <a:srgbClr val="000000"/>
                </a:solidFill>
              </a:rPr>
              <a:t>Substrings</a:t>
            </a:r>
            <a:endParaRPr sz="2400">
              <a:solidFill>
                <a:srgbClr val="000000"/>
              </a:solidFill>
            </a:endParaRPr>
          </a:p>
          <a:p>
            <a:pPr marL="457200" lvl="0" indent="-381000" algn="l" rtl="0">
              <a:lnSpc>
                <a:spcPct val="115000"/>
              </a:lnSpc>
              <a:spcBef>
                <a:spcPts val="0"/>
              </a:spcBef>
              <a:spcAft>
                <a:spcPts val="0"/>
              </a:spcAft>
              <a:buClr>
                <a:srgbClr val="000000"/>
              </a:buClr>
              <a:buSzPts val="2400"/>
              <a:buChar char="•"/>
            </a:pPr>
            <a:r>
              <a:rPr lang="en-IE" sz="2400">
                <a:solidFill>
                  <a:srgbClr val="000000"/>
                </a:solidFill>
              </a:rPr>
              <a:t>Hearst patterns</a:t>
            </a:r>
            <a:endParaRPr sz="2400">
              <a:solidFill>
                <a:srgbClr val="000000"/>
              </a:solidFill>
            </a:endParaRPr>
          </a:p>
          <a:p>
            <a:pPr marL="457200" lvl="0" indent="-381000" algn="l" rtl="0">
              <a:lnSpc>
                <a:spcPct val="115000"/>
              </a:lnSpc>
              <a:spcBef>
                <a:spcPts val="0"/>
              </a:spcBef>
              <a:spcAft>
                <a:spcPts val="0"/>
              </a:spcAft>
              <a:buClr>
                <a:srgbClr val="000000"/>
              </a:buClr>
              <a:buSzPts val="2400"/>
              <a:buChar char="•"/>
            </a:pPr>
            <a:r>
              <a:rPr lang="en-IE" sz="2400">
                <a:solidFill>
                  <a:srgbClr val="000000"/>
                </a:solidFill>
              </a:rPr>
              <a:t>Clustering</a:t>
            </a:r>
            <a:endParaRPr sz="2400">
              <a:solidFill>
                <a:srgbClr val="000000"/>
              </a:solidFill>
            </a:endParaRPr>
          </a:p>
          <a:p>
            <a:pPr marL="50800" lvl="0" indent="0" algn="l" rtl="0">
              <a:lnSpc>
                <a:spcPct val="115000"/>
              </a:lnSpc>
              <a:spcBef>
                <a:spcPts val="0"/>
              </a:spcBef>
              <a:spcAft>
                <a:spcPts val="0"/>
              </a:spcAft>
              <a:buClr>
                <a:schemeClr val="dk1"/>
              </a:buClr>
              <a:buSzPts val="2800"/>
              <a:buFont typeface="Arial"/>
              <a:buNone/>
            </a:pPr>
            <a:r>
              <a:rPr lang="en-IE">
                <a:solidFill>
                  <a:srgbClr val="000000"/>
                </a:solidFill>
              </a:rPr>
              <a:t>Supervised </a:t>
            </a:r>
            <a:endParaRPr>
              <a:solidFill>
                <a:srgbClr val="000000"/>
              </a:solidFill>
            </a:endParaRPr>
          </a:p>
          <a:p>
            <a:pPr marL="457200" lvl="0" indent="-381000" algn="l" rtl="0">
              <a:lnSpc>
                <a:spcPct val="115000"/>
              </a:lnSpc>
              <a:spcBef>
                <a:spcPts val="0"/>
              </a:spcBef>
              <a:spcAft>
                <a:spcPts val="0"/>
              </a:spcAft>
              <a:buClr>
                <a:srgbClr val="000000"/>
              </a:buClr>
              <a:buSzPts val="2400"/>
              <a:buChar char="•"/>
            </a:pPr>
            <a:r>
              <a:rPr lang="en-IE" sz="2400">
                <a:solidFill>
                  <a:srgbClr val="000000"/>
                </a:solidFill>
              </a:rPr>
              <a:t>Taxonomy pairs </a:t>
            </a:r>
            <a:endParaRPr sz="2400">
              <a:solidFill>
                <a:srgbClr val="000000"/>
              </a:solidFill>
            </a:endParaRPr>
          </a:p>
          <a:p>
            <a:pPr marL="0" lvl="0" indent="0" algn="l" rtl="0">
              <a:lnSpc>
                <a:spcPct val="115000"/>
              </a:lnSpc>
              <a:spcBef>
                <a:spcPts val="0"/>
              </a:spcBef>
              <a:spcAft>
                <a:spcPts val="0"/>
              </a:spcAft>
              <a:buNone/>
            </a:pPr>
            <a:endParaRPr sz="2400">
              <a:solidFill>
                <a:srgbClr val="000000"/>
              </a:solidFill>
            </a:endParaRPr>
          </a:p>
        </p:txBody>
      </p:sp>
    </p:spTree>
    <p:extLst>
      <p:ext uri="{BB962C8B-B14F-4D97-AF65-F5344CB8AC3E}">
        <p14:creationId xmlns:p14="http://schemas.microsoft.com/office/powerpoint/2010/main" val="23150021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58"/>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Opinion Mining, Ethics &amp; Data Privacy</a:t>
            </a:r>
            <a:endParaRPr/>
          </a:p>
        </p:txBody>
      </p:sp>
      <p:sp>
        <p:nvSpPr>
          <p:cNvPr id="603" name="Google Shape;603;p58"/>
          <p:cNvSpPr txBox="1">
            <a:spLocks noGrp="1"/>
          </p:cNvSpPr>
          <p:nvPr>
            <p:ph type="body" idx="1"/>
          </p:nvPr>
        </p:nvSpPr>
        <p:spPr>
          <a:xfrm>
            <a:off x="838200" y="1818525"/>
            <a:ext cx="11079900" cy="382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F3F"/>
              </a:buClr>
              <a:buSzPts val="2800"/>
              <a:buFont typeface="Arial"/>
              <a:buNone/>
            </a:pPr>
            <a:r>
              <a:rPr lang="en-IE" sz="2400">
                <a:solidFill>
                  <a:srgbClr val="000000"/>
                </a:solidFill>
                <a:highlight>
                  <a:schemeClr val="lt1"/>
                </a:highlight>
              </a:rPr>
              <a:t>Understand different applications of opinion mining</a:t>
            </a:r>
            <a:endParaRPr sz="2400">
              <a:solidFill>
                <a:srgbClr val="000000"/>
              </a:solidFill>
              <a:highlight>
                <a:schemeClr val="lt1"/>
              </a:highlight>
            </a:endParaRPr>
          </a:p>
          <a:p>
            <a:pPr marL="0" marR="0" lvl="0" indent="0" algn="l" rtl="0">
              <a:lnSpc>
                <a:spcPct val="100000"/>
              </a:lnSpc>
              <a:spcBef>
                <a:spcPts val="1000"/>
              </a:spcBef>
              <a:spcAft>
                <a:spcPts val="0"/>
              </a:spcAft>
              <a:buClr>
                <a:srgbClr val="3F3F3F"/>
              </a:buClr>
              <a:buSzPts val="2800"/>
              <a:buFont typeface="Arial"/>
              <a:buNone/>
            </a:pPr>
            <a:r>
              <a:rPr lang="en-IE" sz="2400">
                <a:solidFill>
                  <a:srgbClr val="000000"/>
                </a:solidFill>
                <a:highlight>
                  <a:schemeClr val="lt1"/>
                </a:highlight>
              </a:rPr>
              <a:t>Understand </a:t>
            </a:r>
            <a:r>
              <a:rPr lang="en-IE" sz="2400" b="1">
                <a:solidFill>
                  <a:srgbClr val="000000"/>
                </a:solidFill>
                <a:highlight>
                  <a:schemeClr val="lt1"/>
                </a:highlight>
              </a:rPr>
              <a:t>standard approaches in sentiment analysis</a:t>
            </a:r>
            <a:endParaRPr sz="2400" b="1">
              <a:solidFill>
                <a:srgbClr val="000000"/>
              </a:solidFill>
              <a:highlight>
                <a:schemeClr val="lt1"/>
              </a:highlight>
            </a:endParaRPr>
          </a:p>
          <a:p>
            <a:pPr marL="0" marR="0" lvl="0" indent="0" algn="l" rtl="0">
              <a:lnSpc>
                <a:spcPct val="100000"/>
              </a:lnSpc>
              <a:spcBef>
                <a:spcPts val="1000"/>
              </a:spcBef>
              <a:spcAft>
                <a:spcPts val="0"/>
              </a:spcAft>
              <a:buClr>
                <a:srgbClr val="3F3F3F"/>
              </a:buClr>
              <a:buSzPts val="2800"/>
              <a:buFont typeface="Arial"/>
              <a:buNone/>
            </a:pPr>
            <a:r>
              <a:rPr lang="en-IE" sz="2400">
                <a:solidFill>
                  <a:srgbClr val="000000"/>
                </a:solidFill>
                <a:highlight>
                  <a:schemeClr val="lt1"/>
                </a:highlight>
              </a:rPr>
              <a:t>Gain some insight into emotion analysis and suggestion mining</a:t>
            </a:r>
            <a:endParaRPr sz="2400">
              <a:solidFill>
                <a:srgbClr val="000000"/>
              </a:solidFill>
              <a:highlight>
                <a:schemeClr val="lt1"/>
              </a:highlight>
            </a:endParaRPr>
          </a:p>
          <a:p>
            <a:pPr marL="0" marR="0" lvl="0" indent="0" algn="l" rtl="0">
              <a:lnSpc>
                <a:spcPct val="100000"/>
              </a:lnSpc>
              <a:spcBef>
                <a:spcPts val="1000"/>
              </a:spcBef>
              <a:spcAft>
                <a:spcPts val="1000"/>
              </a:spcAft>
              <a:buClr>
                <a:srgbClr val="3F3F3F"/>
              </a:buClr>
              <a:buSzPts val="2800"/>
              <a:buFont typeface="Arial"/>
              <a:buNone/>
            </a:pPr>
            <a:r>
              <a:rPr lang="en-IE" sz="2400">
                <a:solidFill>
                  <a:srgbClr val="000000"/>
                </a:solidFill>
                <a:highlight>
                  <a:schemeClr val="lt1"/>
                </a:highlight>
              </a:rPr>
              <a:t>Insight into </a:t>
            </a:r>
            <a:r>
              <a:rPr lang="en-IE" sz="2400" b="1">
                <a:solidFill>
                  <a:srgbClr val="000000"/>
                </a:solidFill>
                <a:highlight>
                  <a:schemeClr val="lt1"/>
                </a:highlight>
              </a:rPr>
              <a:t>ethics &amp; data privacy considerations in opinion mining and NLP in general</a:t>
            </a:r>
            <a:r>
              <a:rPr lang="en-IE" sz="2400">
                <a:solidFill>
                  <a:srgbClr val="000000"/>
                </a:solidFill>
                <a:highlight>
                  <a:schemeClr val="lt1"/>
                </a:highlight>
              </a:rPr>
              <a:t> </a:t>
            </a:r>
            <a:endParaRPr sz="2400">
              <a:solidFill>
                <a:srgbClr val="000000"/>
              </a:solidFill>
              <a:highlight>
                <a:schemeClr val="lt1"/>
              </a:highlight>
            </a:endParaRPr>
          </a:p>
        </p:txBody>
      </p:sp>
    </p:spTree>
    <p:extLst>
      <p:ext uri="{BB962C8B-B14F-4D97-AF65-F5344CB8AC3E}">
        <p14:creationId xmlns:p14="http://schemas.microsoft.com/office/powerpoint/2010/main" val="20766863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5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Sentiment Analysis</a:t>
            </a:r>
            <a:endParaRPr sz="4400" b="0" i="0" u="none" strike="noStrike" cap="none">
              <a:solidFill>
                <a:srgbClr val="75114A"/>
              </a:solidFill>
              <a:latin typeface="Calibri"/>
              <a:ea typeface="Calibri"/>
              <a:cs typeface="Calibri"/>
              <a:sym typeface="Calibri"/>
            </a:endParaRPr>
          </a:p>
        </p:txBody>
      </p:sp>
      <p:sp>
        <p:nvSpPr>
          <p:cNvPr id="610" name="Google Shape;610;p59"/>
          <p:cNvSpPr txBox="1">
            <a:spLocks noGrp="1"/>
          </p:cNvSpPr>
          <p:nvPr>
            <p:ph type="body" idx="1"/>
          </p:nvPr>
        </p:nvSpPr>
        <p:spPr>
          <a:xfrm>
            <a:off x="838200" y="1513700"/>
            <a:ext cx="10515600" cy="4125300"/>
          </a:xfrm>
          <a:prstGeom prst="rect">
            <a:avLst/>
          </a:prstGeom>
          <a:noFill/>
          <a:ln>
            <a:noFill/>
          </a:ln>
        </p:spPr>
        <p:txBody>
          <a:bodyPr spcFirstLastPara="1" wrap="square" lIns="91425" tIns="91425" rIns="91425" bIns="91425" anchor="t" anchorCtr="0">
            <a:noAutofit/>
          </a:bodyPr>
          <a:lstStyle/>
          <a:p>
            <a:pPr marL="0" marR="0" lvl="1" indent="0" algn="l" rtl="0">
              <a:lnSpc>
                <a:spcPct val="115000"/>
              </a:lnSpc>
              <a:spcBef>
                <a:spcPts val="0"/>
              </a:spcBef>
              <a:spcAft>
                <a:spcPts val="0"/>
              </a:spcAft>
              <a:buClr>
                <a:srgbClr val="3F3F3F"/>
              </a:buClr>
              <a:buSzPts val="2000"/>
              <a:buFont typeface="Arial"/>
              <a:buNone/>
            </a:pPr>
            <a:r>
              <a:rPr lang="en-IE" b="1"/>
              <a:t>Classification task</a:t>
            </a:r>
            <a:r>
              <a:rPr lang="en-IE"/>
              <a:t> to identify if a given text has </a:t>
            </a:r>
            <a:r>
              <a:rPr lang="en-IE" i="0" u="none" strike="noStrike" cap="none">
                <a:solidFill>
                  <a:srgbClr val="3F3F3F"/>
                </a:solidFill>
              </a:rPr>
              <a:t>positive or negative sentiment</a:t>
            </a:r>
            <a:endParaRPr i="0" u="none" strike="noStrike" cap="none">
              <a:solidFill>
                <a:srgbClr val="3F3F3F"/>
              </a:solidFill>
            </a:endParaRPr>
          </a:p>
          <a:p>
            <a:pPr marL="0" marR="0" lvl="1" indent="0" algn="l" rtl="0">
              <a:lnSpc>
                <a:spcPct val="115000"/>
              </a:lnSpc>
              <a:spcBef>
                <a:spcPts val="1000"/>
              </a:spcBef>
              <a:spcAft>
                <a:spcPts val="0"/>
              </a:spcAft>
              <a:buClr>
                <a:srgbClr val="3F3F3F"/>
              </a:buClr>
              <a:buSzPts val="2000"/>
              <a:buFont typeface="Arial"/>
              <a:buNone/>
            </a:pPr>
            <a:r>
              <a:rPr lang="en-IE" b="1"/>
              <a:t>Challenges </a:t>
            </a:r>
            <a:r>
              <a:rPr lang="en-IE"/>
              <a:t>are in implicit, ambiguous and informal language</a:t>
            </a:r>
            <a:endParaRPr/>
          </a:p>
          <a:p>
            <a:pPr marL="0" lvl="1" indent="0" algn="l" rtl="0">
              <a:lnSpc>
                <a:spcPct val="115000"/>
              </a:lnSpc>
              <a:spcBef>
                <a:spcPts val="1000"/>
              </a:spcBef>
              <a:spcAft>
                <a:spcPts val="1000"/>
              </a:spcAft>
              <a:buClr>
                <a:srgbClr val="3F3F3F"/>
              </a:buClr>
              <a:buSzPts val="2000"/>
              <a:buFont typeface="Arial"/>
              <a:buNone/>
            </a:pPr>
            <a:r>
              <a:rPr lang="en-IE"/>
              <a:t>Classifier can be developed on the basis of a </a:t>
            </a:r>
            <a:r>
              <a:rPr lang="en-IE" b="1"/>
              <a:t>sentiment lexicon</a:t>
            </a:r>
            <a:r>
              <a:rPr lang="en-IE"/>
              <a:t> (unsupervised) or </a:t>
            </a:r>
            <a:r>
              <a:rPr lang="en-IE" b="1"/>
              <a:t>sentiment labeled data</a:t>
            </a:r>
            <a:r>
              <a:rPr lang="en-IE"/>
              <a:t> (supervised)</a:t>
            </a:r>
            <a:endParaRPr/>
          </a:p>
        </p:txBody>
      </p:sp>
    </p:spTree>
    <p:extLst>
      <p:ext uri="{BB962C8B-B14F-4D97-AF65-F5344CB8AC3E}">
        <p14:creationId xmlns:p14="http://schemas.microsoft.com/office/powerpoint/2010/main" val="31990750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60"/>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Challenges </a:t>
            </a:r>
            <a:endParaRPr sz="4400" b="0" i="0" u="none" strike="noStrike" cap="none">
              <a:solidFill>
                <a:srgbClr val="75114A"/>
              </a:solidFill>
              <a:latin typeface="Calibri"/>
              <a:ea typeface="Calibri"/>
              <a:cs typeface="Calibri"/>
              <a:sym typeface="Calibri"/>
            </a:endParaRPr>
          </a:p>
        </p:txBody>
      </p:sp>
      <p:sp>
        <p:nvSpPr>
          <p:cNvPr id="617" name="Google Shape;617;p60"/>
          <p:cNvSpPr txBox="1">
            <a:spLocks noGrp="1"/>
          </p:cNvSpPr>
          <p:nvPr>
            <p:ph type="body" idx="1"/>
          </p:nvPr>
        </p:nvSpPr>
        <p:spPr>
          <a:xfrm>
            <a:off x="838200" y="1597025"/>
            <a:ext cx="10515600" cy="4066800"/>
          </a:xfrm>
          <a:prstGeom prst="rect">
            <a:avLst/>
          </a:prstGeom>
          <a:noFill/>
          <a:ln>
            <a:noFill/>
          </a:ln>
        </p:spPr>
        <p:txBody>
          <a:bodyPr spcFirstLastPara="1" wrap="square" lIns="91425" tIns="91425" rIns="91425" bIns="91425" anchor="t" anchorCtr="0">
            <a:noAutofit/>
          </a:bodyPr>
          <a:lstStyle/>
          <a:p>
            <a:pPr marL="0" marR="0" lvl="1" indent="0" algn="l" rtl="0">
              <a:lnSpc>
                <a:spcPct val="115000"/>
              </a:lnSpc>
              <a:spcBef>
                <a:spcPts val="0"/>
              </a:spcBef>
              <a:spcAft>
                <a:spcPts val="0"/>
              </a:spcAft>
              <a:buClr>
                <a:schemeClr val="dk1"/>
              </a:buClr>
              <a:buSzPts val="1100"/>
              <a:buFont typeface="Arial"/>
              <a:buNone/>
            </a:pPr>
            <a:r>
              <a:rPr lang="en-IE" sz="2800">
                <a:solidFill>
                  <a:schemeClr val="dk1"/>
                </a:solidFill>
              </a:rPr>
              <a:t>Implicit Sentiment</a:t>
            </a:r>
            <a:endParaRPr sz="2800">
              <a:solidFill>
                <a:schemeClr val="dk1"/>
              </a:solidFill>
            </a:endParaRPr>
          </a:p>
          <a:p>
            <a:pPr marL="0" marR="0" lvl="1" indent="0" algn="l" rtl="0">
              <a:lnSpc>
                <a:spcPct val="115000"/>
              </a:lnSpc>
              <a:spcBef>
                <a:spcPts val="1000"/>
              </a:spcBef>
              <a:spcAft>
                <a:spcPts val="0"/>
              </a:spcAft>
              <a:buClr>
                <a:schemeClr val="dk1"/>
              </a:buClr>
              <a:buSzPts val="1100"/>
              <a:buFont typeface="Arial"/>
              <a:buNone/>
            </a:pPr>
            <a:r>
              <a:rPr lang="en-IE" sz="2800">
                <a:solidFill>
                  <a:schemeClr val="dk1"/>
                </a:solidFill>
              </a:rPr>
              <a:t>Ambiguity</a:t>
            </a:r>
            <a:endParaRPr sz="2800">
              <a:solidFill>
                <a:schemeClr val="dk1"/>
              </a:solidFill>
            </a:endParaRPr>
          </a:p>
          <a:p>
            <a:pPr marL="0" marR="0" lvl="1" indent="0" algn="l" rtl="0">
              <a:lnSpc>
                <a:spcPct val="115000"/>
              </a:lnSpc>
              <a:spcBef>
                <a:spcPts val="1000"/>
              </a:spcBef>
              <a:spcAft>
                <a:spcPts val="0"/>
              </a:spcAft>
              <a:buClr>
                <a:schemeClr val="dk1"/>
              </a:buClr>
              <a:buSzPts val="1100"/>
              <a:buFont typeface="Arial"/>
              <a:buNone/>
            </a:pPr>
            <a:r>
              <a:rPr lang="en-IE" sz="2800">
                <a:solidFill>
                  <a:schemeClr val="dk1"/>
                </a:solidFill>
              </a:rPr>
              <a:t>Irony &amp; Sarcasm</a:t>
            </a:r>
            <a:endParaRPr sz="2800">
              <a:solidFill>
                <a:schemeClr val="dk1"/>
              </a:solidFill>
            </a:endParaRPr>
          </a:p>
          <a:p>
            <a:pPr marL="0" marR="0" lvl="1" indent="0" algn="l" rtl="0">
              <a:lnSpc>
                <a:spcPct val="115000"/>
              </a:lnSpc>
              <a:spcBef>
                <a:spcPts val="1000"/>
              </a:spcBef>
              <a:spcAft>
                <a:spcPts val="0"/>
              </a:spcAft>
              <a:buClr>
                <a:schemeClr val="dk1"/>
              </a:buClr>
              <a:buSzPts val="1100"/>
              <a:buFont typeface="Arial"/>
              <a:buNone/>
            </a:pPr>
            <a:r>
              <a:rPr lang="en-IE" sz="2800">
                <a:solidFill>
                  <a:schemeClr val="dk1"/>
                </a:solidFill>
              </a:rPr>
              <a:t>Negation</a:t>
            </a:r>
            <a:endParaRPr sz="2800">
              <a:solidFill>
                <a:schemeClr val="dk1"/>
              </a:solidFill>
            </a:endParaRPr>
          </a:p>
          <a:p>
            <a:pPr marL="0" marR="0" lvl="1" indent="0" algn="l" rtl="0">
              <a:lnSpc>
                <a:spcPct val="115000"/>
              </a:lnSpc>
              <a:spcBef>
                <a:spcPts val="1000"/>
              </a:spcBef>
              <a:spcAft>
                <a:spcPts val="0"/>
              </a:spcAft>
              <a:buClr>
                <a:schemeClr val="dk1"/>
              </a:buClr>
              <a:buSzPts val="1100"/>
              <a:buFont typeface="Arial"/>
              <a:buNone/>
            </a:pPr>
            <a:r>
              <a:rPr lang="en-IE" sz="2800">
                <a:solidFill>
                  <a:schemeClr val="dk1"/>
                </a:solidFill>
              </a:rPr>
              <a:t>Informal Language</a:t>
            </a:r>
            <a:endParaRPr sz="2800">
              <a:solidFill>
                <a:schemeClr val="dk1"/>
              </a:solidFill>
            </a:endParaRPr>
          </a:p>
          <a:p>
            <a:pPr marL="0" marR="0" lvl="1" indent="0" algn="l" rtl="0">
              <a:lnSpc>
                <a:spcPct val="115000"/>
              </a:lnSpc>
              <a:spcBef>
                <a:spcPts val="1000"/>
              </a:spcBef>
              <a:spcAft>
                <a:spcPts val="0"/>
              </a:spcAft>
              <a:buClr>
                <a:schemeClr val="dk1"/>
              </a:buClr>
              <a:buSzPts val="1100"/>
              <a:buFont typeface="Arial"/>
              <a:buNone/>
            </a:pPr>
            <a:r>
              <a:rPr lang="en-IE" sz="2800">
                <a:solidFill>
                  <a:schemeClr val="dk1"/>
                </a:solidFill>
              </a:rPr>
              <a:t>Indirect Sentiment</a:t>
            </a:r>
            <a:endParaRPr sz="4400">
              <a:solidFill>
                <a:srgbClr val="75114A"/>
              </a:solidFill>
            </a:endParaRPr>
          </a:p>
          <a:p>
            <a:pPr marL="342900" marR="0" lvl="0" indent="-215900" algn="l" rtl="0">
              <a:lnSpc>
                <a:spcPct val="90000"/>
              </a:lnSpc>
              <a:spcBef>
                <a:spcPts val="1000"/>
              </a:spcBef>
              <a:spcAft>
                <a:spcPts val="0"/>
              </a:spcAft>
              <a:buClr>
                <a:srgbClr val="3F3F3F"/>
              </a:buClr>
              <a:buSzPts val="2800"/>
              <a:buFont typeface="Arial"/>
              <a:buNone/>
            </a:pPr>
            <a:endParaRPr sz="2800" b="0"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41222861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61"/>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Classification </a:t>
            </a:r>
            <a:r>
              <a:rPr lang="en-IE"/>
              <a:t>with a Sentiment Lexicon</a:t>
            </a:r>
            <a:endParaRPr sz="4400" b="0" i="0" u="none" strike="noStrike" cap="none">
              <a:solidFill>
                <a:srgbClr val="75114A"/>
              </a:solidFill>
              <a:latin typeface="Calibri"/>
              <a:ea typeface="Calibri"/>
              <a:cs typeface="Calibri"/>
              <a:sym typeface="Calibri"/>
            </a:endParaRPr>
          </a:p>
        </p:txBody>
      </p:sp>
      <p:sp>
        <p:nvSpPr>
          <p:cNvPr id="624" name="Google Shape;624;p61"/>
          <p:cNvSpPr txBox="1">
            <a:spLocks noGrp="1"/>
          </p:cNvSpPr>
          <p:nvPr>
            <p:ph type="body" idx="1"/>
          </p:nvPr>
        </p:nvSpPr>
        <p:spPr>
          <a:xfrm>
            <a:off x="838200" y="1589175"/>
            <a:ext cx="10727100" cy="4212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3F3F3F"/>
              </a:buClr>
              <a:buSzPts val="2800"/>
              <a:buFont typeface="Arial"/>
              <a:buNone/>
            </a:pPr>
            <a:r>
              <a:rPr lang="en-IE">
                <a:solidFill>
                  <a:srgbClr val="000000"/>
                </a:solidFill>
              </a:rPr>
              <a:t>Sentiment lexicon provides </a:t>
            </a:r>
            <a:r>
              <a:rPr lang="en-IE" b="0" i="0" u="none" strike="noStrike" cap="none">
                <a:solidFill>
                  <a:srgbClr val="000000"/>
                </a:solidFill>
                <a:latin typeface="Calibri"/>
                <a:ea typeface="Calibri"/>
                <a:cs typeface="Calibri"/>
                <a:sym typeface="Calibri"/>
              </a:rPr>
              <a:t>a </a:t>
            </a:r>
            <a:r>
              <a:rPr lang="en-IE" b="1" i="0" u="none" strike="noStrike" cap="none">
                <a:solidFill>
                  <a:srgbClr val="000000"/>
                </a:solidFill>
              </a:rPr>
              <a:t>list of positive and negative words </a:t>
            </a:r>
            <a:endParaRPr b="1" i="0" u="none" strike="noStrike" cap="none">
              <a:solidFill>
                <a:srgbClr val="000000"/>
              </a:solidFill>
            </a:endParaRPr>
          </a:p>
          <a:p>
            <a:pPr marL="0" marR="0" lvl="0" indent="0" algn="l" rtl="0">
              <a:lnSpc>
                <a:spcPct val="115000"/>
              </a:lnSpc>
              <a:spcBef>
                <a:spcPts val="1000"/>
              </a:spcBef>
              <a:spcAft>
                <a:spcPts val="0"/>
              </a:spcAft>
              <a:buClr>
                <a:srgbClr val="3F3F3F"/>
              </a:buClr>
              <a:buSzPts val="2800"/>
              <a:buFont typeface="Arial"/>
              <a:buNone/>
            </a:pPr>
            <a:r>
              <a:rPr lang="en-IE" b="1">
                <a:solidFill>
                  <a:srgbClr val="000000"/>
                </a:solidFill>
              </a:rPr>
              <a:t>C</a:t>
            </a:r>
            <a:r>
              <a:rPr lang="en-IE" b="1" i="0" u="none" strike="noStrike" cap="none">
                <a:solidFill>
                  <a:srgbClr val="000000"/>
                </a:solidFill>
              </a:rPr>
              <a:t>alculate percentage of positive</a:t>
            </a:r>
            <a:r>
              <a:rPr lang="en-IE" b="1">
                <a:solidFill>
                  <a:srgbClr val="000000"/>
                </a:solidFill>
              </a:rPr>
              <a:t>/</a:t>
            </a:r>
            <a:r>
              <a:rPr lang="en-IE" b="1" i="0" u="none" strike="noStrike" cap="none">
                <a:solidFill>
                  <a:srgbClr val="000000"/>
                </a:solidFill>
              </a:rPr>
              <a:t>negative words</a:t>
            </a:r>
            <a:r>
              <a:rPr lang="en-IE">
                <a:solidFill>
                  <a:srgbClr val="000000"/>
                </a:solidFill>
              </a:rPr>
              <a:t> in text to be classified</a:t>
            </a:r>
            <a:endParaRPr>
              <a:solidFill>
                <a:srgbClr val="000000"/>
              </a:solidFill>
            </a:endParaRPr>
          </a:p>
          <a:p>
            <a:pPr marL="0" marR="0" lvl="0" indent="0" algn="l" rtl="0">
              <a:lnSpc>
                <a:spcPct val="115000"/>
              </a:lnSpc>
              <a:spcBef>
                <a:spcPts val="1000"/>
              </a:spcBef>
              <a:spcAft>
                <a:spcPts val="0"/>
              </a:spcAft>
              <a:buClr>
                <a:srgbClr val="3F3F3F"/>
              </a:buClr>
              <a:buSzPts val="2800"/>
              <a:buFont typeface="Arial"/>
              <a:buNone/>
            </a:pPr>
            <a:r>
              <a:rPr lang="en-IE">
                <a:solidFill>
                  <a:srgbClr val="000000"/>
                </a:solidFill>
              </a:rPr>
              <a:t>Highest percentage determines sentiment, for example:</a:t>
            </a:r>
            <a:endParaRPr>
              <a:solidFill>
                <a:srgbClr val="000000"/>
              </a:solidFill>
            </a:endParaRPr>
          </a:p>
          <a:p>
            <a:pPr marL="457200" lvl="0" indent="0" algn="l" rtl="0">
              <a:lnSpc>
                <a:spcPct val="115000"/>
              </a:lnSpc>
              <a:spcBef>
                <a:spcPts val="1000"/>
              </a:spcBef>
              <a:spcAft>
                <a:spcPts val="0"/>
              </a:spcAft>
              <a:buClr>
                <a:srgbClr val="3F3F3F"/>
              </a:buClr>
              <a:buSzPts val="2800"/>
              <a:buFont typeface="Arial"/>
              <a:buNone/>
            </a:pPr>
            <a:r>
              <a:rPr lang="en-IE" sz="2400">
                <a:solidFill>
                  <a:schemeClr val="dk1"/>
                </a:solidFill>
              </a:rPr>
              <a:t>Sentiment Lexicon: </a:t>
            </a:r>
            <a:r>
              <a:rPr lang="en-IE" sz="2400" i="1">
                <a:solidFill>
                  <a:schemeClr val="dk1"/>
                </a:solidFill>
              </a:rPr>
              <a:t>POS [great, easy-to-use, ...] NEG [bad, ...] </a:t>
            </a:r>
            <a:endParaRPr sz="2400" i="1">
              <a:solidFill>
                <a:schemeClr val="dk1"/>
              </a:solidFill>
            </a:endParaRPr>
          </a:p>
          <a:p>
            <a:pPr marL="457200" lvl="0" indent="0" algn="l" rtl="0">
              <a:lnSpc>
                <a:spcPct val="115000"/>
              </a:lnSpc>
              <a:spcBef>
                <a:spcPts val="1000"/>
              </a:spcBef>
              <a:spcAft>
                <a:spcPts val="0"/>
              </a:spcAft>
              <a:buClr>
                <a:srgbClr val="3F3F3F"/>
              </a:buClr>
              <a:buSzPts val="2800"/>
              <a:buFont typeface="Arial"/>
              <a:buNone/>
            </a:pPr>
            <a:r>
              <a:rPr lang="en-IE" sz="2400" i="1">
                <a:solidFill>
                  <a:srgbClr val="000000"/>
                </a:solidFill>
              </a:rPr>
              <a:t>“The camera’s focus was </a:t>
            </a:r>
            <a:r>
              <a:rPr lang="en-IE" sz="2400" b="1" i="1">
                <a:solidFill>
                  <a:srgbClr val="000000"/>
                </a:solidFill>
              </a:rPr>
              <a:t>bad</a:t>
            </a:r>
            <a:r>
              <a:rPr lang="en-IE" sz="2400" i="1">
                <a:solidFill>
                  <a:srgbClr val="000000"/>
                </a:solidFill>
              </a:rPr>
              <a:t>, but has a </a:t>
            </a:r>
            <a:r>
              <a:rPr lang="en-IE" sz="2400" b="1" i="1">
                <a:solidFill>
                  <a:srgbClr val="000000"/>
                </a:solidFill>
              </a:rPr>
              <a:t>great </a:t>
            </a:r>
            <a:r>
              <a:rPr lang="en-IE" sz="2400" i="1">
                <a:solidFill>
                  <a:srgbClr val="000000"/>
                </a:solidFill>
              </a:rPr>
              <a:t>size and is </a:t>
            </a:r>
            <a:r>
              <a:rPr lang="en-IE" sz="2400" b="1" i="1">
                <a:solidFill>
                  <a:srgbClr val="000000"/>
                </a:solidFill>
              </a:rPr>
              <a:t>easy-to-use</a:t>
            </a:r>
            <a:r>
              <a:rPr lang="en-IE" sz="2400" i="1">
                <a:solidFill>
                  <a:srgbClr val="000000"/>
                </a:solidFill>
              </a:rPr>
              <a:t>.” </a:t>
            </a:r>
            <a:endParaRPr sz="2400" i="1">
              <a:solidFill>
                <a:srgbClr val="000000"/>
              </a:solidFill>
            </a:endParaRPr>
          </a:p>
          <a:p>
            <a:pPr marL="457200" lvl="0" indent="0" algn="l" rtl="0">
              <a:lnSpc>
                <a:spcPct val="115000"/>
              </a:lnSpc>
              <a:spcBef>
                <a:spcPts val="1000"/>
              </a:spcBef>
              <a:spcAft>
                <a:spcPts val="0"/>
              </a:spcAft>
              <a:buClr>
                <a:srgbClr val="3F3F3F"/>
              </a:buClr>
              <a:buSzPts val="2800"/>
              <a:buFont typeface="Arial"/>
              <a:buNone/>
            </a:pPr>
            <a:r>
              <a:rPr lang="en-IE" sz="2400">
                <a:solidFill>
                  <a:srgbClr val="000000"/>
                </a:solidFill>
              </a:rPr>
              <a:t>POS: 2/13 = </a:t>
            </a:r>
            <a:r>
              <a:rPr lang="en-IE" sz="2400">
                <a:solidFill>
                  <a:schemeClr val="dk1"/>
                </a:solidFill>
              </a:rPr>
              <a:t>0.153</a:t>
            </a:r>
            <a:r>
              <a:rPr lang="en-IE" sz="2400">
                <a:solidFill>
                  <a:srgbClr val="000000"/>
                </a:solidFill>
              </a:rPr>
              <a:t> ; NEG: 1/13 = </a:t>
            </a:r>
            <a:r>
              <a:rPr lang="en-IE" sz="2400">
                <a:solidFill>
                  <a:schemeClr val="dk1"/>
                </a:solidFill>
              </a:rPr>
              <a:t>0.077</a:t>
            </a:r>
            <a:endParaRPr sz="2400">
              <a:solidFill>
                <a:srgbClr val="000000"/>
              </a:solidFill>
            </a:endParaRPr>
          </a:p>
          <a:p>
            <a:pPr marL="457200" lvl="0" indent="0" algn="l" rtl="0">
              <a:lnSpc>
                <a:spcPct val="115000"/>
              </a:lnSpc>
              <a:spcBef>
                <a:spcPts val="1000"/>
              </a:spcBef>
              <a:spcAft>
                <a:spcPts val="1000"/>
              </a:spcAft>
              <a:buClr>
                <a:srgbClr val="3F3F3F"/>
              </a:buClr>
              <a:buSzPts val="2800"/>
              <a:buFont typeface="Arial"/>
              <a:buNone/>
            </a:pPr>
            <a:r>
              <a:rPr lang="en-IE" sz="2400" i="1">
                <a:solidFill>
                  <a:srgbClr val="000000"/>
                </a:solidFill>
              </a:rPr>
              <a:t>f </a:t>
            </a:r>
            <a:r>
              <a:rPr lang="en-IE" sz="2400">
                <a:solidFill>
                  <a:srgbClr val="000000"/>
                </a:solidFill>
              </a:rPr>
              <a:t>(0.153, 0.077) = POS</a:t>
            </a:r>
            <a:endParaRPr sz="2400">
              <a:solidFill>
                <a:srgbClr val="000000"/>
              </a:solidFill>
            </a:endParaRPr>
          </a:p>
        </p:txBody>
      </p:sp>
    </p:spTree>
    <p:extLst>
      <p:ext uri="{BB962C8B-B14F-4D97-AF65-F5344CB8AC3E}">
        <p14:creationId xmlns:p14="http://schemas.microsoft.com/office/powerpoint/2010/main" val="7407868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3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Structural Linguistics - Example</a:t>
            </a:r>
            <a:endParaRPr sz="4400" b="0" i="0" u="none" strike="noStrike" cap="none">
              <a:solidFill>
                <a:srgbClr val="75114A"/>
              </a:solidFill>
              <a:latin typeface="Calibri"/>
              <a:ea typeface="Calibri"/>
              <a:cs typeface="Calibri"/>
              <a:sym typeface="Calibri"/>
            </a:endParaRPr>
          </a:p>
        </p:txBody>
      </p:sp>
      <p:sp>
        <p:nvSpPr>
          <p:cNvPr id="499" name="Google Shape;499;p33"/>
          <p:cNvSpPr/>
          <p:nvPr/>
        </p:nvSpPr>
        <p:spPr>
          <a:xfrm>
            <a:off x="2223975" y="5102688"/>
            <a:ext cx="4041600" cy="473100"/>
          </a:xfrm>
          <a:prstGeom prst="rect">
            <a:avLst/>
          </a:prstGeom>
          <a:noFill/>
          <a:ln>
            <a:noFill/>
          </a:ln>
        </p:spPr>
        <p:txBody>
          <a:bodyPr spcFirstLastPara="1" wrap="square" lIns="91425" tIns="45700" rIns="91425" bIns="45700" anchor="ctr" anchorCtr="0">
            <a:noAutofit/>
          </a:bodyPr>
          <a:lstStyle/>
          <a:p>
            <a:pPr marL="0" marR="0" lvl="0" indent="0" algn="just" rtl="0">
              <a:lnSpc>
                <a:spcPct val="150000"/>
              </a:lnSpc>
              <a:spcBef>
                <a:spcPts val="0"/>
              </a:spcBef>
              <a:spcAft>
                <a:spcPts val="0"/>
              </a:spcAft>
              <a:buClr>
                <a:srgbClr val="000000"/>
              </a:buClr>
              <a:buSzPts val="2400"/>
              <a:buFont typeface="Arial"/>
              <a:buNone/>
            </a:pPr>
            <a:r>
              <a:rPr lang="en-IE" sz="2400" b="1" i="0" u="none" strike="noStrike" cap="none">
                <a:solidFill>
                  <a:schemeClr val="dk1"/>
                </a:solidFill>
                <a:latin typeface="Calibri"/>
                <a:ea typeface="Calibri"/>
                <a:cs typeface="Calibri"/>
                <a:sym typeface="Calibri"/>
              </a:rPr>
              <a:t>Syntagmatic Relations</a:t>
            </a:r>
            <a:endParaRPr sz="2400" b="0" i="0" u="none" strike="noStrike" cap="none">
              <a:solidFill>
                <a:srgbClr val="000000"/>
              </a:solidFill>
              <a:latin typeface="Calibri"/>
              <a:ea typeface="Calibri"/>
              <a:cs typeface="Calibri"/>
              <a:sym typeface="Calibri"/>
            </a:endParaRPr>
          </a:p>
        </p:txBody>
      </p:sp>
      <p:sp>
        <p:nvSpPr>
          <p:cNvPr id="500" name="Google Shape;500;p33"/>
          <p:cNvSpPr/>
          <p:nvPr/>
        </p:nvSpPr>
        <p:spPr>
          <a:xfrm rot="5400000">
            <a:off x="5573990" y="2941395"/>
            <a:ext cx="3231300" cy="5292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0000"/>
              </a:buClr>
              <a:buSzPts val="2400"/>
              <a:buFont typeface="Arial"/>
              <a:buNone/>
            </a:pPr>
            <a:r>
              <a:rPr lang="en-IE" sz="2400" b="1" i="0" u="none" strike="noStrike" cap="none">
                <a:solidFill>
                  <a:schemeClr val="dk1"/>
                </a:solidFill>
                <a:latin typeface="Calibri"/>
                <a:ea typeface="Calibri"/>
                <a:cs typeface="Calibri"/>
                <a:sym typeface="Calibri"/>
              </a:rPr>
              <a:t>Paradigmatic Relations</a:t>
            </a:r>
            <a:endParaRPr sz="2400" b="0" i="0" u="none" strike="noStrike" cap="none">
              <a:solidFill>
                <a:srgbClr val="000000"/>
              </a:solidFill>
              <a:latin typeface="Calibri"/>
              <a:ea typeface="Calibri"/>
              <a:cs typeface="Calibri"/>
              <a:sym typeface="Calibri"/>
            </a:endParaRPr>
          </a:p>
        </p:txBody>
      </p:sp>
      <p:sp>
        <p:nvSpPr>
          <p:cNvPr id="501" name="Google Shape;501;p33"/>
          <p:cNvSpPr/>
          <p:nvPr/>
        </p:nvSpPr>
        <p:spPr>
          <a:xfrm rot="10800000">
            <a:off x="6535700" y="1473848"/>
            <a:ext cx="288000" cy="2790300"/>
          </a:xfrm>
          <a:prstGeom prst="downArrow">
            <a:avLst>
              <a:gd name="adj1" fmla="val 50000"/>
              <a:gd name="adj2" fmla="val 50000"/>
            </a:avLst>
          </a:prstGeom>
          <a:solidFill>
            <a:srgbClr val="D8D8D8"/>
          </a:solidFill>
          <a:ln w="127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02" name="Google Shape;502;p33"/>
          <p:cNvSpPr/>
          <p:nvPr/>
        </p:nvSpPr>
        <p:spPr>
          <a:xfrm rot="5400000">
            <a:off x="3548982" y="2107375"/>
            <a:ext cx="288000" cy="5490000"/>
          </a:xfrm>
          <a:prstGeom prst="downArrow">
            <a:avLst>
              <a:gd name="adj1" fmla="val 50000"/>
              <a:gd name="adj2" fmla="val 50000"/>
            </a:avLst>
          </a:prstGeom>
          <a:solidFill>
            <a:srgbClr val="D8D8D8"/>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03" name="Google Shape;503;p33"/>
          <p:cNvSpPr/>
          <p:nvPr/>
        </p:nvSpPr>
        <p:spPr>
          <a:xfrm>
            <a:off x="6535675" y="2044526"/>
            <a:ext cx="288000" cy="2790300"/>
          </a:xfrm>
          <a:prstGeom prst="downArrow">
            <a:avLst>
              <a:gd name="adj1" fmla="val 50000"/>
              <a:gd name="adj2" fmla="val 50000"/>
            </a:avLst>
          </a:prstGeom>
          <a:solidFill>
            <a:srgbClr val="D8D8D8"/>
          </a:solidFill>
          <a:ln w="127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04" name="Google Shape;504;p33"/>
          <p:cNvSpPr/>
          <p:nvPr/>
        </p:nvSpPr>
        <p:spPr>
          <a:xfrm rot="-5400000">
            <a:off x="3694619" y="2107400"/>
            <a:ext cx="288000" cy="5490000"/>
          </a:xfrm>
          <a:prstGeom prst="downArrow">
            <a:avLst>
              <a:gd name="adj1" fmla="val 50000"/>
              <a:gd name="adj2" fmla="val 50000"/>
            </a:avLst>
          </a:prstGeom>
          <a:solidFill>
            <a:srgbClr val="D8D8D8"/>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05" name="Google Shape;505;p33"/>
          <p:cNvSpPr txBox="1"/>
          <p:nvPr/>
        </p:nvSpPr>
        <p:spPr>
          <a:xfrm>
            <a:off x="947936" y="2009800"/>
            <a:ext cx="5483100" cy="2520300"/>
          </a:xfrm>
          <a:prstGeom prst="rect">
            <a:avLst/>
          </a:prstGeom>
          <a:noFill/>
          <a:ln>
            <a:noFill/>
          </a:ln>
        </p:spPr>
        <p:txBody>
          <a:bodyPr spcFirstLastPara="1" wrap="square" lIns="0" tIns="0" rIns="0" bIns="0" anchor="t" anchorCtr="0">
            <a:noAutofit/>
          </a:bodyPr>
          <a:lstStyle/>
          <a:p>
            <a:pPr marL="914400" marR="0" lvl="0" indent="457200" algn="just" rtl="0">
              <a:lnSpc>
                <a:spcPct val="150000"/>
              </a:lnSpc>
              <a:spcBef>
                <a:spcPts val="0"/>
              </a:spcBef>
              <a:spcAft>
                <a:spcPts val="0"/>
              </a:spcAft>
              <a:buClr>
                <a:srgbClr val="000000"/>
              </a:buClr>
              <a:buSzPts val="2400"/>
              <a:buFont typeface="Arial"/>
              <a:buNone/>
            </a:pPr>
            <a:r>
              <a:rPr lang="en-IE" sz="2000" b="1" i="1" u="none" strike="noStrike" cap="none">
                <a:solidFill>
                  <a:schemeClr val="dk2"/>
                </a:solidFill>
                <a:latin typeface="Ubuntu Light"/>
                <a:ea typeface="Ubuntu Light"/>
                <a:cs typeface="Ubuntu Light"/>
                <a:sym typeface="Ubuntu Light"/>
              </a:rPr>
              <a:t>… </a:t>
            </a:r>
            <a:endParaRPr sz="1400" b="0" i="0" u="none" strike="noStrike" cap="none">
              <a:solidFill>
                <a:srgbClr val="000000"/>
              </a:solidFill>
              <a:latin typeface="Arial"/>
              <a:ea typeface="Arial"/>
              <a:cs typeface="Arial"/>
              <a:sym typeface="Arial"/>
            </a:endParaRPr>
          </a:p>
          <a:p>
            <a:pPr marL="914400" marR="0" lvl="0" indent="457200" algn="l" rtl="0">
              <a:lnSpc>
                <a:spcPct val="150000"/>
              </a:lnSpc>
              <a:spcBef>
                <a:spcPts val="0"/>
              </a:spcBef>
              <a:spcAft>
                <a:spcPts val="0"/>
              </a:spcAft>
              <a:buClr>
                <a:srgbClr val="000000"/>
              </a:buClr>
              <a:buSzPts val="2000"/>
              <a:buFont typeface="Arial"/>
              <a:buNone/>
            </a:pPr>
            <a:r>
              <a:rPr lang="en-IE" sz="2000" b="1" i="1" u="none" strike="noStrike" cap="none">
                <a:solidFill>
                  <a:schemeClr val="dk2"/>
                </a:solidFill>
                <a:latin typeface="Ubuntu Light"/>
                <a:ea typeface="Ubuntu Light"/>
                <a:cs typeface="Ubuntu Light"/>
                <a:sym typeface="Ubuntu Light"/>
              </a:rPr>
              <a:t>cat </a:t>
            </a:r>
            <a:endParaRPr sz="1400" b="0" i="0" u="none" strike="noStrike" cap="none">
              <a:solidFill>
                <a:srgbClr val="000000"/>
              </a:solidFill>
              <a:latin typeface="Arial"/>
              <a:ea typeface="Arial"/>
              <a:cs typeface="Arial"/>
              <a:sym typeface="Arial"/>
            </a:endParaRPr>
          </a:p>
          <a:p>
            <a:pPr marL="0" marR="0" lvl="0" indent="457200" algn="l" rtl="0">
              <a:lnSpc>
                <a:spcPct val="150000"/>
              </a:lnSpc>
              <a:spcBef>
                <a:spcPts val="0"/>
              </a:spcBef>
              <a:spcAft>
                <a:spcPts val="0"/>
              </a:spcAft>
              <a:buClr>
                <a:srgbClr val="000000"/>
              </a:buClr>
              <a:buSzPts val="2000"/>
              <a:buFont typeface="Arial"/>
              <a:buNone/>
            </a:pPr>
            <a:r>
              <a:rPr lang="en-IE" sz="2000" b="0" i="1" u="none" strike="noStrike" cap="none">
                <a:solidFill>
                  <a:schemeClr val="dk2"/>
                </a:solidFill>
                <a:latin typeface="Ubuntu Light"/>
                <a:ea typeface="Ubuntu Light"/>
                <a:cs typeface="Ubuntu Light"/>
                <a:sym typeface="Ubuntu Light"/>
              </a:rPr>
              <a:t>The		</a:t>
            </a:r>
            <a:r>
              <a:rPr lang="en-IE" sz="2000" b="1" i="1" u="none" strike="noStrike" cap="none">
                <a:solidFill>
                  <a:schemeClr val="dk2"/>
                </a:solidFill>
                <a:latin typeface="Ubuntu Light"/>
                <a:ea typeface="Ubuntu Light"/>
                <a:cs typeface="Ubuntu Light"/>
                <a:sym typeface="Ubuntu Light"/>
              </a:rPr>
              <a:t>dog</a:t>
            </a:r>
            <a:r>
              <a:rPr lang="en-IE" sz="2000" b="0" i="1" u="none" strike="noStrike" cap="none">
                <a:solidFill>
                  <a:schemeClr val="dk2"/>
                </a:solidFill>
                <a:latin typeface="Ubuntu Light"/>
                <a:ea typeface="Ubuntu Light"/>
                <a:cs typeface="Ubuntu Light"/>
                <a:sym typeface="Ubuntu Light"/>
              </a:rPr>
              <a:t>		lies	on	the	mat</a:t>
            </a:r>
            <a:endParaRPr sz="1400" b="0" i="0" u="none" strike="noStrike" cap="none">
              <a:solidFill>
                <a:srgbClr val="000000"/>
              </a:solidFill>
              <a:latin typeface="Arial"/>
              <a:ea typeface="Arial"/>
              <a:cs typeface="Arial"/>
              <a:sym typeface="Arial"/>
            </a:endParaRPr>
          </a:p>
          <a:p>
            <a:pPr marL="914400" marR="0" lvl="0" indent="457200" algn="l" rtl="0">
              <a:lnSpc>
                <a:spcPct val="150000"/>
              </a:lnSpc>
              <a:spcBef>
                <a:spcPts val="0"/>
              </a:spcBef>
              <a:spcAft>
                <a:spcPts val="0"/>
              </a:spcAft>
              <a:buClr>
                <a:srgbClr val="000000"/>
              </a:buClr>
              <a:buSzPts val="2000"/>
              <a:buFont typeface="Arial"/>
              <a:buNone/>
            </a:pPr>
            <a:r>
              <a:rPr lang="en-IE" sz="2000" b="1" i="1" u="none" strike="noStrike" cap="none">
                <a:solidFill>
                  <a:schemeClr val="dk2"/>
                </a:solidFill>
                <a:latin typeface="Ubuntu Light"/>
                <a:ea typeface="Ubuntu Light"/>
                <a:cs typeface="Ubuntu Light"/>
                <a:sym typeface="Ubuntu Light"/>
              </a:rPr>
              <a:t>child	</a:t>
            </a:r>
            <a:endParaRPr sz="1400" b="0" i="0" u="none" strike="noStrike" cap="none">
              <a:solidFill>
                <a:srgbClr val="000000"/>
              </a:solidFill>
              <a:latin typeface="Arial"/>
              <a:ea typeface="Arial"/>
              <a:cs typeface="Arial"/>
              <a:sym typeface="Arial"/>
            </a:endParaRPr>
          </a:p>
          <a:p>
            <a:pPr marL="914400" marR="0" lvl="0" indent="457200" algn="l" rtl="0">
              <a:lnSpc>
                <a:spcPct val="150000"/>
              </a:lnSpc>
              <a:spcBef>
                <a:spcPts val="0"/>
              </a:spcBef>
              <a:spcAft>
                <a:spcPts val="0"/>
              </a:spcAft>
              <a:buClr>
                <a:srgbClr val="000000"/>
              </a:buClr>
              <a:buSzPts val="2000"/>
              <a:buFont typeface="Arial"/>
              <a:buNone/>
            </a:pPr>
            <a:r>
              <a:rPr lang="en-IE" sz="2000" b="1" i="1" u="none" strike="noStrike" cap="none">
                <a:solidFill>
                  <a:schemeClr val="dk2"/>
                </a:solidFill>
                <a:latin typeface="Ubuntu Light"/>
                <a:ea typeface="Ubuntu Light"/>
                <a:cs typeface="Ubuntu Light"/>
                <a:sym typeface="Ubuntu Light"/>
              </a:rPr>
              <a:t>…</a:t>
            </a:r>
            <a:endParaRPr sz="2400" b="1" i="1" u="none" strike="noStrike" cap="none">
              <a:solidFill>
                <a:schemeClr val="dk2"/>
              </a:solidFill>
              <a:latin typeface="Ubuntu Light"/>
              <a:ea typeface="Ubuntu Light"/>
              <a:cs typeface="Ubuntu Light"/>
              <a:sym typeface="Ubuntu Light"/>
            </a:endParaRPr>
          </a:p>
        </p:txBody>
      </p:sp>
    </p:spTree>
    <p:extLst>
      <p:ext uri="{BB962C8B-B14F-4D97-AF65-F5344CB8AC3E}">
        <p14:creationId xmlns:p14="http://schemas.microsoft.com/office/powerpoint/2010/main" val="36955638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62"/>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Sentiment Lexicon - SentiWordNet</a:t>
            </a:r>
            <a:endParaRPr sz="4400" b="0" i="0" u="none" strike="noStrike" cap="none">
              <a:solidFill>
                <a:srgbClr val="75114A"/>
              </a:solidFill>
              <a:latin typeface="Calibri"/>
              <a:ea typeface="Calibri"/>
              <a:cs typeface="Calibri"/>
              <a:sym typeface="Calibri"/>
            </a:endParaRPr>
          </a:p>
        </p:txBody>
      </p:sp>
      <p:pic>
        <p:nvPicPr>
          <p:cNvPr id="631" name="Google Shape;631;p62"/>
          <p:cNvPicPr preferRelativeResize="0"/>
          <p:nvPr/>
        </p:nvPicPr>
        <p:blipFill rotWithShape="1">
          <a:blip r:embed="rId3">
            <a:alphaModFix/>
          </a:blip>
          <a:srcRect l="20730" t="29618" r="22551" b="22329"/>
          <a:stretch/>
        </p:blipFill>
        <p:spPr>
          <a:xfrm>
            <a:off x="2802000" y="2731250"/>
            <a:ext cx="6588000" cy="3139576"/>
          </a:xfrm>
          <a:prstGeom prst="rect">
            <a:avLst/>
          </a:prstGeom>
          <a:noFill/>
          <a:ln>
            <a:noFill/>
          </a:ln>
        </p:spPr>
      </p:pic>
      <p:sp>
        <p:nvSpPr>
          <p:cNvPr id="632" name="Google Shape;632;p62"/>
          <p:cNvSpPr txBox="1">
            <a:spLocks noGrp="1"/>
          </p:cNvSpPr>
          <p:nvPr>
            <p:ph type="body" idx="1"/>
          </p:nvPr>
        </p:nvSpPr>
        <p:spPr>
          <a:xfrm>
            <a:off x="838200" y="1444625"/>
            <a:ext cx="10515600" cy="1325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IE"/>
              <a:t>SentiWordNet adds </a:t>
            </a:r>
            <a:r>
              <a:rPr lang="en-IE" b="1"/>
              <a:t>sentiment polarity on words in WordNet synsets</a:t>
            </a:r>
            <a:endParaRPr b="1"/>
          </a:p>
          <a:p>
            <a:pPr marL="0" lvl="0" indent="0" algn="l" rtl="0">
              <a:lnSpc>
                <a:spcPct val="115000"/>
              </a:lnSpc>
              <a:spcBef>
                <a:spcPts val="1000"/>
              </a:spcBef>
              <a:spcAft>
                <a:spcPts val="1000"/>
              </a:spcAft>
              <a:buNone/>
            </a:pPr>
            <a:r>
              <a:rPr lang="en-IE"/>
              <a:t>Apply </a:t>
            </a:r>
            <a:r>
              <a:rPr lang="en-IE" b="1"/>
              <a:t>Word Sense Disambiguation</a:t>
            </a:r>
            <a:r>
              <a:rPr lang="en-IE"/>
              <a:t> to</a:t>
            </a:r>
            <a:r>
              <a:rPr lang="en-IE" b="1"/>
              <a:t> </a:t>
            </a:r>
            <a:r>
              <a:rPr lang="en-IE"/>
              <a:t>identify correct sense (synset) </a:t>
            </a:r>
            <a:endParaRPr/>
          </a:p>
        </p:txBody>
      </p:sp>
      <p:sp>
        <p:nvSpPr>
          <p:cNvPr id="633" name="Google Shape;633;p62"/>
          <p:cNvSpPr txBox="1"/>
          <p:nvPr/>
        </p:nvSpPr>
        <p:spPr>
          <a:xfrm>
            <a:off x="3657600" y="6041200"/>
            <a:ext cx="8534100" cy="50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E" sz="1100">
                <a:solidFill>
                  <a:schemeClr val="dk1"/>
                </a:solidFill>
              </a:rPr>
              <a:t>Table from: Baccianella, S., Esuli, A., &amp; Sebastiani, F. (2010). Sentiwordnet 3.0: an enhanced lexical resource for sentiment analysis and opinion mining. In </a:t>
            </a:r>
            <a:r>
              <a:rPr lang="en-IE" sz="1100" i="1">
                <a:solidFill>
                  <a:schemeClr val="dk1"/>
                </a:solidFill>
              </a:rPr>
              <a:t>LREC </a:t>
            </a:r>
            <a:r>
              <a:rPr lang="en-IE" sz="1100">
                <a:solidFill>
                  <a:schemeClr val="dk1"/>
                </a:solidFill>
              </a:rPr>
              <a:t>(Vol. 10, pp. 2200-2204).</a:t>
            </a:r>
            <a:endParaRPr sz="1100">
              <a:solidFill>
                <a:schemeClr val="dk1"/>
              </a:solidFill>
            </a:endParaRPr>
          </a:p>
        </p:txBody>
      </p:sp>
    </p:spTree>
    <p:extLst>
      <p:ext uri="{BB962C8B-B14F-4D97-AF65-F5344CB8AC3E}">
        <p14:creationId xmlns:p14="http://schemas.microsoft.com/office/powerpoint/2010/main" val="36841840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6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Features for Sentiment Analysis</a:t>
            </a:r>
            <a:endParaRPr sz="4400" b="0" i="0" u="none" strike="noStrike" cap="none">
              <a:solidFill>
                <a:srgbClr val="75114A"/>
              </a:solidFill>
              <a:latin typeface="Calibri"/>
              <a:ea typeface="Calibri"/>
              <a:cs typeface="Calibri"/>
              <a:sym typeface="Calibri"/>
            </a:endParaRPr>
          </a:p>
        </p:txBody>
      </p:sp>
      <p:sp>
        <p:nvSpPr>
          <p:cNvPr id="640" name="Google Shape;640;p63"/>
          <p:cNvSpPr txBox="1">
            <a:spLocks noGrp="1"/>
          </p:cNvSpPr>
          <p:nvPr>
            <p:ph type="body" idx="1"/>
          </p:nvPr>
        </p:nvSpPr>
        <p:spPr>
          <a:xfrm>
            <a:off x="838200" y="1825625"/>
            <a:ext cx="10515600" cy="3907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400"/>
              </a:spcBef>
              <a:spcAft>
                <a:spcPts val="0"/>
              </a:spcAft>
              <a:buClr>
                <a:schemeClr val="dk1"/>
              </a:buClr>
              <a:buSzPts val="1100"/>
              <a:buFont typeface="Arial"/>
              <a:buNone/>
            </a:pPr>
            <a:r>
              <a:rPr lang="en-IE" b="1" i="0" u="none" strike="noStrike" cap="none">
                <a:solidFill>
                  <a:srgbClr val="000000"/>
                </a:solidFill>
              </a:rPr>
              <a:t>Feature selection and engineering</a:t>
            </a:r>
            <a:r>
              <a:rPr lang="en-IE" b="0" i="0" u="none" strike="noStrike" cap="none">
                <a:solidFill>
                  <a:srgbClr val="000000"/>
                </a:solidFill>
                <a:latin typeface="Calibri"/>
                <a:ea typeface="Calibri"/>
                <a:cs typeface="Calibri"/>
                <a:sym typeface="Calibri"/>
              </a:rPr>
              <a:t> is key to good performance!</a:t>
            </a:r>
            <a:endParaRPr>
              <a:solidFill>
                <a:srgbClr val="000000"/>
              </a:solidFill>
            </a:endParaRPr>
          </a:p>
          <a:p>
            <a:pPr marL="0" marR="0" lvl="0" indent="0" algn="l" rtl="0">
              <a:lnSpc>
                <a:spcPct val="115000"/>
              </a:lnSpc>
              <a:spcBef>
                <a:spcPts val="1000"/>
              </a:spcBef>
              <a:spcAft>
                <a:spcPts val="0"/>
              </a:spcAft>
              <a:buClr>
                <a:schemeClr val="dk1"/>
              </a:buClr>
              <a:buSzPts val="1100"/>
              <a:buFont typeface="Arial"/>
              <a:buNone/>
            </a:pPr>
            <a:r>
              <a:rPr lang="en-IE" sz="2400" b="1">
                <a:solidFill>
                  <a:srgbClr val="000000"/>
                </a:solidFill>
              </a:rPr>
              <a:t>Features</a:t>
            </a:r>
            <a:r>
              <a:rPr lang="en-IE" sz="2400">
                <a:solidFill>
                  <a:srgbClr val="000000"/>
                </a:solidFill>
              </a:rPr>
              <a:t>: words vs. n-grams, part-of-speech, opinion words (sentiment lexicon), negation, modal verbs (could be, should be, …), syntactic dependency</a:t>
            </a:r>
            <a:endParaRPr sz="2400">
              <a:solidFill>
                <a:srgbClr val="000000"/>
              </a:solidFill>
            </a:endParaRPr>
          </a:p>
          <a:p>
            <a:pPr marL="0" lvl="0" indent="0" algn="l" rtl="0">
              <a:lnSpc>
                <a:spcPct val="115000"/>
              </a:lnSpc>
              <a:spcBef>
                <a:spcPts val="1000"/>
              </a:spcBef>
              <a:spcAft>
                <a:spcPts val="0"/>
              </a:spcAft>
              <a:buNone/>
            </a:pPr>
            <a:r>
              <a:rPr lang="en-IE" sz="2400" b="1">
                <a:solidFill>
                  <a:srgbClr val="000000"/>
                </a:solidFill>
              </a:rPr>
              <a:t>Feature selection and weighting</a:t>
            </a:r>
            <a:r>
              <a:rPr lang="en-IE" sz="2400">
                <a:solidFill>
                  <a:srgbClr val="000000"/>
                </a:solidFill>
              </a:rPr>
              <a:t>: occurrence (binary) vs. frequency, PMI, TF-IDF</a:t>
            </a:r>
            <a:endParaRPr sz="24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2473219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64"/>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Aspect-based Sentiment Analysis</a:t>
            </a:r>
            <a:endParaRPr sz="4400" b="0" i="0" u="none" strike="noStrike" cap="none">
              <a:solidFill>
                <a:srgbClr val="75114A"/>
              </a:solidFill>
              <a:latin typeface="Calibri"/>
              <a:ea typeface="Calibri"/>
              <a:cs typeface="Calibri"/>
              <a:sym typeface="Calibri"/>
            </a:endParaRPr>
          </a:p>
        </p:txBody>
      </p:sp>
      <p:sp>
        <p:nvSpPr>
          <p:cNvPr id="647" name="Google Shape;647;p64"/>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IE"/>
              <a:t>Sofar we considered sentiment on the whole input string, e.g.</a:t>
            </a:r>
            <a:endParaRPr/>
          </a:p>
          <a:p>
            <a:pPr marL="0" marR="0" lvl="0" indent="0" algn="l" rtl="0">
              <a:lnSpc>
                <a:spcPct val="115000"/>
              </a:lnSpc>
              <a:spcBef>
                <a:spcPts val="1000"/>
              </a:spcBef>
              <a:spcAft>
                <a:spcPts val="0"/>
              </a:spcAft>
              <a:buClr>
                <a:schemeClr val="dk1"/>
              </a:buClr>
              <a:buSzPts val="1100"/>
              <a:buFont typeface="Arial"/>
              <a:buNone/>
            </a:pPr>
            <a:r>
              <a:rPr lang="en-IE" sz="2400" i="1"/>
              <a:t>“</a:t>
            </a:r>
            <a:r>
              <a:rPr lang="en-IE" sz="2400" b="0" i="1" u="none" strike="noStrike" cap="none">
                <a:solidFill>
                  <a:srgbClr val="3F3F3F"/>
                </a:solidFill>
                <a:latin typeface="Calibri"/>
                <a:ea typeface="Calibri"/>
                <a:cs typeface="Calibri"/>
                <a:sym typeface="Calibri"/>
              </a:rPr>
              <a:t>The staff was </a:t>
            </a:r>
            <a:r>
              <a:rPr lang="en-IE" sz="2400" b="0" i="1" u="none" strike="noStrike" cap="none">
                <a:solidFill>
                  <a:srgbClr val="38761D"/>
                </a:solidFill>
                <a:latin typeface="Calibri"/>
                <a:ea typeface="Calibri"/>
                <a:cs typeface="Calibri"/>
                <a:sym typeface="Calibri"/>
              </a:rPr>
              <a:t>very friendly</a:t>
            </a:r>
            <a:r>
              <a:rPr lang="en-IE" sz="2400" b="0" i="1" u="none" strike="noStrike" cap="none">
                <a:solidFill>
                  <a:srgbClr val="3F3F3F"/>
                </a:solidFill>
                <a:latin typeface="Calibri"/>
                <a:ea typeface="Calibri"/>
                <a:cs typeface="Calibri"/>
                <a:sym typeface="Calibri"/>
              </a:rPr>
              <a:t>, the </a:t>
            </a:r>
            <a:r>
              <a:rPr lang="en-IE" sz="2400" i="1"/>
              <a:t>room was </a:t>
            </a:r>
            <a:r>
              <a:rPr lang="en-IE" sz="2400" i="1">
                <a:solidFill>
                  <a:srgbClr val="38761D"/>
                </a:solidFill>
              </a:rPr>
              <a:t>comfortable</a:t>
            </a:r>
            <a:r>
              <a:rPr lang="en-IE" sz="2400" i="1"/>
              <a:t> and breakfast was </a:t>
            </a:r>
            <a:r>
              <a:rPr lang="en-IE" sz="2400" i="1">
                <a:solidFill>
                  <a:srgbClr val="38761D"/>
                </a:solidFill>
              </a:rPr>
              <a:t>tasty</a:t>
            </a:r>
            <a:r>
              <a:rPr lang="en-IE" sz="2400" b="0" i="1" u="none" strike="noStrike" cap="none">
                <a:solidFill>
                  <a:srgbClr val="3F3F3F"/>
                </a:solidFill>
                <a:latin typeface="Calibri"/>
                <a:ea typeface="Calibri"/>
                <a:cs typeface="Calibri"/>
                <a:sym typeface="Calibri"/>
              </a:rPr>
              <a:t>, but the bathroom was </a:t>
            </a:r>
            <a:r>
              <a:rPr lang="en-IE" sz="2400" b="0" i="1" u="none" strike="noStrike" cap="none">
                <a:solidFill>
                  <a:srgbClr val="990000"/>
                </a:solidFill>
                <a:latin typeface="Calibri"/>
                <a:ea typeface="Calibri"/>
                <a:cs typeface="Calibri"/>
                <a:sym typeface="Calibri"/>
              </a:rPr>
              <a:t>very small</a:t>
            </a:r>
            <a:r>
              <a:rPr lang="en-IE" sz="2400" b="0" i="1" u="none" strike="noStrike" cap="none">
                <a:solidFill>
                  <a:srgbClr val="3F3F3F"/>
                </a:solidFill>
                <a:latin typeface="Calibri"/>
                <a:ea typeface="Calibri"/>
                <a:cs typeface="Calibri"/>
                <a:sym typeface="Calibri"/>
              </a:rPr>
              <a:t>.</a:t>
            </a:r>
            <a:r>
              <a:rPr lang="en-IE" sz="2400" i="1"/>
              <a:t>”</a:t>
            </a:r>
            <a:r>
              <a:rPr lang="en-IE" sz="2400"/>
              <a:t>	POS (?)</a:t>
            </a:r>
            <a:endParaRPr sz="2400" b="0" u="none" strike="noStrike" cap="none">
              <a:solidFill>
                <a:srgbClr val="3F3F3F"/>
              </a:solidFill>
              <a:latin typeface="Calibri"/>
              <a:ea typeface="Calibri"/>
              <a:cs typeface="Calibri"/>
              <a:sym typeface="Calibri"/>
            </a:endParaRPr>
          </a:p>
          <a:p>
            <a:pPr marL="0" marR="0" lvl="0" indent="0" algn="l" rtl="0">
              <a:lnSpc>
                <a:spcPct val="90000"/>
              </a:lnSpc>
              <a:spcBef>
                <a:spcPts val="1000"/>
              </a:spcBef>
              <a:spcAft>
                <a:spcPts val="0"/>
              </a:spcAft>
              <a:buClr>
                <a:srgbClr val="3F3F3F"/>
              </a:buClr>
              <a:buSzPts val="2800"/>
              <a:buFont typeface="Arial"/>
              <a:buNone/>
            </a:pPr>
            <a:r>
              <a:rPr lang="en-IE"/>
              <a:t>More fine-grained sentiment analysis identifies the ‘aspect’ of the sentiment, i.e. ‘what does the sentiment refer to’?</a:t>
            </a:r>
            <a:endParaRPr sz="2800" b="0"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13190209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pic>
        <p:nvPicPr>
          <p:cNvPr id="653" name="Google Shape;653;p65"/>
          <p:cNvPicPr preferRelativeResize="0"/>
          <p:nvPr/>
        </p:nvPicPr>
        <p:blipFill rotWithShape="1">
          <a:blip r:embed="rId3">
            <a:alphaModFix/>
          </a:blip>
          <a:srcRect l="31737" t="30155" r="16782" b="43123"/>
          <a:stretch/>
        </p:blipFill>
        <p:spPr>
          <a:xfrm>
            <a:off x="2971125" y="1385751"/>
            <a:ext cx="6249749" cy="1824725"/>
          </a:xfrm>
          <a:prstGeom prst="rect">
            <a:avLst/>
          </a:prstGeom>
          <a:noFill/>
          <a:ln>
            <a:noFill/>
          </a:ln>
        </p:spPr>
      </p:pic>
      <p:sp>
        <p:nvSpPr>
          <p:cNvPr id="654" name="Google Shape;654;p6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Ethics - Addressing Bias in NLP </a:t>
            </a:r>
            <a:endParaRPr/>
          </a:p>
        </p:txBody>
      </p:sp>
      <p:sp>
        <p:nvSpPr>
          <p:cNvPr id="655" name="Google Shape;655;p65"/>
          <p:cNvSpPr txBox="1"/>
          <p:nvPr/>
        </p:nvSpPr>
        <p:spPr>
          <a:xfrm>
            <a:off x="3658525" y="6020250"/>
            <a:ext cx="8533500" cy="51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E" sz="1100">
                <a:solidFill>
                  <a:schemeClr val="dk1"/>
                </a:solidFill>
              </a:rPr>
              <a:t>Emily M. Bender and Batya Friedman. 2018.</a:t>
            </a:r>
            <a:r>
              <a:rPr lang="en-IE" sz="1100">
                <a:solidFill>
                  <a:schemeClr val="dk1"/>
                </a:solidFill>
                <a:uFill>
                  <a:noFill/>
                </a:uFill>
                <a:hlinkClick r:id="rId4">
                  <a:extLst>
                    <a:ext uri="{A12FA001-AC4F-418D-AE19-62706E023703}">
                      <ahyp:hlinkClr xmlns:ahyp="http://schemas.microsoft.com/office/drawing/2018/hyperlinkcolor" val="tx"/>
                    </a:ext>
                  </a:extLst>
                </a:hlinkClick>
              </a:rPr>
              <a:t> </a:t>
            </a:r>
            <a:r>
              <a:rPr lang="en-IE" sz="1100" u="sng">
                <a:solidFill>
                  <a:schemeClr val="hlink"/>
                </a:solidFill>
                <a:hlinkClick r:id="rId4"/>
              </a:rPr>
              <a:t>Data statements for NLP: Toward mitigating system bias and enabling better science</a:t>
            </a:r>
            <a:r>
              <a:rPr lang="en-IE" sz="1100">
                <a:solidFill>
                  <a:schemeClr val="dk1"/>
                </a:solidFill>
              </a:rPr>
              <a:t>. TACL 6, 587–604. </a:t>
            </a:r>
            <a:endParaRPr sz="1500"/>
          </a:p>
        </p:txBody>
      </p:sp>
      <p:sp>
        <p:nvSpPr>
          <p:cNvPr id="656" name="Google Shape;656;p65"/>
          <p:cNvSpPr txBox="1">
            <a:spLocks noGrp="1"/>
          </p:cNvSpPr>
          <p:nvPr>
            <p:ph type="body" idx="1"/>
          </p:nvPr>
        </p:nvSpPr>
        <p:spPr>
          <a:xfrm>
            <a:off x="838200" y="3429000"/>
            <a:ext cx="10800900" cy="2209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IE" sz="2400"/>
              <a:t>Bias can be on </a:t>
            </a:r>
            <a:r>
              <a:rPr lang="en-IE" sz="2400" b="1"/>
              <a:t>gender, ethnic identity, social demography, geographical location, …</a:t>
            </a:r>
            <a:endParaRPr sz="2400" b="1"/>
          </a:p>
          <a:p>
            <a:pPr marL="0" lvl="0" indent="0" algn="l" rtl="0">
              <a:lnSpc>
                <a:spcPct val="115000"/>
              </a:lnSpc>
              <a:spcBef>
                <a:spcPts val="1000"/>
              </a:spcBef>
              <a:spcAft>
                <a:spcPts val="0"/>
              </a:spcAft>
              <a:buNone/>
            </a:pPr>
            <a:r>
              <a:rPr lang="en-IE" sz="2400"/>
              <a:t>“A  </a:t>
            </a:r>
            <a:r>
              <a:rPr lang="en-IE" sz="2400" b="1"/>
              <a:t>data  statement</a:t>
            </a:r>
            <a:r>
              <a:rPr lang="en-IE" sz="2400"/>
              <a:t>  is a characterization of a dataset that provides context to allow developers and users to better understand ... </a:t>
            </a:r>
            <a:r>
              <a:rPr lang="en-IE" sz="2400" b="1"/>
              <a:t>what biases might be reflected in systems built on the software</a:t>
            </a:r>
            <a:r>
              <a:rPr lang="en-IE" sz="2400"/>
              <a:t>.”</a:t>
            </a:r>
            <a:endParaRPr sz="2400"/>
          </a:p>
        </p:txBody>
      </p:sp>
    </p:spTree>
    <p:extLst>
      <p:ext uri="{BB962C8B-B14F-4D97-AF65-F5344CB8AC3E}">
        <p14:creationId xmlns:p14="http://schemas.microsoft.com/office/powerpoint/2010/main" val="3607715859"/>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66"/>
          <p:cNvSpPr txBox="1">
            <a:spLocks noGrp="1"/>
          </p:cNvSpPr>
          <p:nvPr>
            <p:ph type="title"/>
          </p:nvPr>
        </p:nvSpPr>
        <p:spPr>
          <a:xfrm>
            <a:off x="838200" y="365125"/>
            <a:ext cx="10515600" cy="13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a:t>Ethics - Use of Personal &amp; Social Media Data</a:t>
            </a:r>
            <a:endParaRPr/>
          </a:p>
        </p:txBody>
      </p:sp>
      <p:sp>
        <p:nvSpPr>
          <p:cNvPr id="663" name="Google Shape;663;p66"/>
          <p:cNvSpPr txBox="1">
            <a:spLocks noGrp="1"/>
          </p:cNvSpPr>
          <p:nvPr>
            <p:ph type="body" idx="1"/>
          </p:nvPr>
        </p:nvSpPr>
        <p:spPr>
          <a:xfrm>
            <a:off x="838200" y="1825625"/>
            <a:ext cx="10515600" cy="3813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IE"/>
              <a:t>Obvious </a:t>
            </a:r>
            <a:r>
              <a:rPr lang="en-IE" b="1"/>
              <a:t>ethical considerations in use of personal data</a:t>
            </a:r>
            <a:r>
              <a:rPr lang="en-IE"/>
              <a:t> such as patient health records </a:t>
            </a:r>
            <a:r>
              <a:rPr lang="en-IE" i="1"/>
              <a:t>-- more on personal data later on in the lecture</a:t>
            </a:r>
            <a:endParaRPr i="1"/>
          </a:p>
          <a:p>
            <a:pPr marL="0" lvl="0" indent="0" algn="l" rtl="0">
              <a:lnSpc>
                <a:spcPct val="115000"/>
              </a:lnSpc>
              <a:spcBef>
                <a:spcPts val="1000"/>
              </a:spcBef>
              <a:spcAft>
                <a:spcPts val="0"/>
              </a:spcAft>
              <a:buNone/>
            </a:pPr>
            <a:r>
              <a:rPr lang="en-IE"/>
              <a:t>Ethical considerations also in </a:t>
            </a:r>
            <a:r>
              <a:rPr lang="en-IE" b="1"/>
              <a:t>use of social media data</a:t>
            </a:r>
            <a:r>
              <a:rPr lang="en-IE"/>
              <a:t> (e.g. text mining)</a:t>
            </a:r>
            <a:endParaRPr/>
          </a:p>
          <a:p>
            <a:pPr marL="457200" lvl="0" indent="-406400" algn="l" rtl="0">
              <a:lnSpc>
                <a:spcPct val="115000"/>
              </a:lnSpc>
              <a:spcBef>
                <a:spcPts val="1000"/>
              </a:spcBef>
              <a:spcAft>
                <a:spcPts val="0"/>
              </a:spcAft>
              <a:buSzPts val="2800"/>
              <a:buChar char="•"/>
            </a:pPr>
            <a:r>
              <a:rPr lang="en-IE" i="1"/>
              <a:t>Who owns social media data? Is compensation required? </a:t>
            </a:r>
            <a:endParaRPr i="1"/>
          </a:p>
          <a:p>
            <a:pPr marL="457200" lvl="0" indent="-406400" algn="l" rtl="0">
              <a:lnSpc>
                <a:spcPct val="115000"/>
              </a:lnSpc>
              <a:spcBef>
                <a:spcPts val="0"/>
              </a:spcBef>
              <a:spcAft>
                <a:spcPts val="0"/>
              </a:spcAft>
              <a:buSzPts val="2800"/>
              <a:buChar char="•"/>
            </a:pPr>
            <a:r>
              <a:rPr lang="en-IE" i="1"/>
              <a:t>Should users or platforms control use of social media data?</a:t>
            </a:r>
            <a:endParaRPr i="1"/>
          </a:p>
          <a:p>
            <a:pPr marL="457200" lvl="0" indent="-406400" algn="l" rtl="0">
              <a:lnSpc>
                <a:spcPct val="115000"/>
              </a:lnSpc>
              <a:spcBef>
                <a:spcPts val="0"/>
              </a:spcBef>
              <a:spcAft>
                <a:spcPts val="0"/>
              </a:spcAft>
              <a:buSzPts val="2800"/>
              <a:buChar char="•"/>
            </a:pPr>
            <a:r>
              <a:rPr lang="en-IE" i="1"/>
              <a:t>Who owns knowledge obtained from processing social media data?</a:t>
            </a:r>
            <a:endParaRPr i="1"/>
          </a:p>
        </p:txBody>
      </p:sp>
    </p:spTree>
    <p:extLst>
      <p:ext uri="{BB962C8B-B14F-4D97-AF65-F5344CB8AC3E}">
        <p14:creationId xmlns:p14="http://schemas.microsoft.com/office/powerpoint/2010/main" val="400458915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67"/>
          <p:cNvSpPr txBox="1"/>
          <p:nvPr/>
        </p:nvSpPr>
        <p:spPr>
          <a:xfrm>
            <a:off x="3672200" y="5992875"/>
            <a:ext cx="8520000" cy="58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E" sz="1100" u="sng">
                <a:solidFill>
                  <a:schemeClr val="hlink"/>
                </a:solidFill>
                <a:hlinkClick r:id="rId3"/>
              </a:rPr>
              <a:t>https://ec.europa.eu/info/law/law-topic/data-protection/reform/what-does-general-data-protection-regulation-gdpr-govern_en</a:t>
            </a:r>
            <a:r>
              <a:rPr lang="en-IE" sz="1100"/>
              <a:t> </a:t>
            </a:r>
            <a:endParaRPr sz="1100"/>
          </a:p>
        </p:txBody>
      </p:sp>
      <p:sp>
        <p:nvSpPr>
          <p:cNvPr id="670" name="Google Shape;670;p67"/>
          <p:cNvSpPr txBox="1">
            <a:spLocks noGrp="1"/>
          </p:cNvSpPr>
          <p:nvPr>
            <p:ph type="title"/>
          </p:nvPr>
        </p:nvSpPr>
        <p:spPr>
          <a:xfrm>
            <a:off x="838200" y="365125"/>
            <a:ext cx="10515600" cy="13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a:t>General Data Protection Regulation (GDPR)</a:t>
            </a:r>
            <a:endParaRPr/>
          </a:p>
        </p:txBody>
      </p:sp>
      <p:sp>
        <p:nvSpPr>
          <p:cNvPr id="671" name="Google Shape;671;p67"/>
          <p:cNvSpPr txBox="1">
            <a:spLocks noGrp="1"/>
          </p:cNvSpPr>
          <p:nvPr>
            <p:ph type="body" idx="1"/>
          </p:nvPr>
        </p:nvSpPr>
        <p:spPr>
          <a:xfrm>
            <a:off x="838200" y="1825625"/>
            <a:ext cx="10965000" cy="3813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IE"/>
              <a:t>“Regulation … 2016/679 of the European Parliament and of the Council ... regulates the processing by an </a:t>
            </a:r>
            <a:r>
              <a:rPr lang="en-IE" b="1"/>
              <a:t>individual, a company or an organisation</a:t>
            </a:r>
            <a:r>
              <a:rPr lang="en-IE"/>
              <a:t> of </a:t>
            </a:r>
            <a:r>
              <a:rPr lang="en-IE" b="1"/>
              <a:t>personal data</a:t>
            </a:r>
            <a:r>
              <a:rPr lang="en-IE"/>
              <a:t> relating to </a:t>
            </a:r>
            <a:r>
              <a:rPr lang="en-IE" b="1"/>
              <a:t>individuals </a:t>
            </a:r>
            <a:r>
              <a:rPr lang="en-IE"/>
              <a:t>in the EU.”</a:t>
            </a:r>
            <a:endParaRPr/>
          </a:p>
        </p:txBody>
      </p:sp>
    </p:spTree>
    <p:extLst>
      <p:ext uri="{BB962C8B-B14F-4D97-AF65-F5344CB8AC3E}">
        <p14:creationId xmlns:p14="http://schemas.microsoft.com/office/powerpoint/2010/main" val="269907016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68"/>
          <p:cNvSpPr txBox="1">
            <a:spLocks noGrp="1"/>
          </p:cNvSpPr>
          <p:nvPr>
            <p:ph type="title"/>
          </p:nvPr>
        </p:nvSpPr>
        <p:spPr>
          <a:xfrm>
            <a:off x="838200" y="365125"/>
            <a:ext cx="10515600" cy="13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a:t>Personal Data</a:t>
            </a:r>
            <a:endParaRPr/>
          </a:p>
        </p:txBody>
      </p:sp>
      <p:sp>
        <p:nvSpPr>
          <p:cNvPr id="678" name="Google Shape;678;p68"/>
          <p:cNvSpPr txBox="1">
            <a:spLocks noGrp="1"/>
          </p:cNvSpPr>
          <p:nvPr>
            <p:ph type="body" idx="1"/>
          </p:nvPr>
        </p:nvSpPr>
        <p:spPr>
          <a:xfrm>
            <a:off x="838200" y="1825625"/>
            <a:ext cx="10704900" cy="38133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IE" sz="2400"/>
              <a:t>“Personal data is </a:t>
            </a:r>
            <a:r>
              <a:rPr lang="en-IE" sz="2400" b="1"/>
              <a:t>any information that relates to an identified or identifiable living individual</a:t>
            </a:r>
            <a:r>
              <a:rPr lang="en-IE" sz="2400"/>
              <a:t>. Different pieces of </a:t>
            </a:r>
            <a:r>
              <a:rPr lang="en-IE" sz="2400" b="1"/>
              <a:t>information, which collected together can lead to the identification of a particular person, also constitute personal data</a:t>
            </a:r>
            <a:r>
              <a:rPr lang="en-IE" sz="2400"/>
              <a:t>.</a:t>
            </a:r>
            <a:endParaRPr sz="2400"/>
          </a:p>
          <a:p>
            <a:pPr marL="0" lvl="0" indent="0" algn="l" rtl="0">
              <a:spcBef>
                <a:spcPts val="1000"/>
              </a:spcBef>
              <a:spcAft>
                <a:spcPts val="0"/>
              </a:spcAft>
              <a:buNone/>
            </a:pPr>
            <a:r>
              <a:rPr lang="en-IE" sz="2400"/>
              <a:t>Personal data that has been </a:t>
            </a:r>
            <a:r>
              <a:rPr lang="en-IE" sz="2400" b="1"/>
              <a:t>de-identified, encrypted or pseudonymised but can be used to re-identify a person remains personal data</a:t>
            </a:r>
            <a:r>
              <a:rPr lang="en-IE" sz="2400"/>
              <a:t> and falls within the scope of the GDPR.</a:t>
            </a:r>
            <a:endParaRPr sz="2400"/>
          </a:p>
          <a:p>
            <a:pPr marL="0" lvl="0" indent="0" algn="l" rtl="0">
              <a:spcBef>
                <a:spcPts val="1000"/>
              </a:spcBef>
              <a:spcAft>
                <a:spcPts val="0"/>
              </a:spcAft>
              <a:buNone/>
            </a:pPr>
            <a:r>
              <a:rPr lang="en-IE" sz="2400" b="1"/>
              <a:t>Personal data that has been rendered anonymous</a:t>
            </a:r>
            <a:r>
              <a:rPr lang="en-IE" sz="2400"/>
              <a:t> in such a way that the individual is not or no longer identifiable </a:t>
            </a:r>
            <a:r>
              <a:rPr lang="en-IE" sz="2400" b="1"/>
              <a:t>is no longer considered personal data</a:t>
            </a:r>
            <a:r>
              <a:rPr lang="en-IE" sz="2400"/>
              <a:t>. For data to be truly anonymised, the </a:t>
            </a:r>
            <a:r>
              <a:rPr lang="en-IE" sz="2400" b="1"/>
              <a:t>anonymisation must be irreversible</a:t>
            </a:r>
            <a:r>
              <a:rPr lang="en-IE" sz="2400"/>
              <a:t>.”</a:t>
            </a:r>
            <a:endParaRPr sz="2400"/>
          </a:p>
        </p:txBody>
      </p:sp>
      <p:sp>
        <p:nvSpPr>
          <p:cNvPr id="679" name="Google Shape;679;p68"/>
          <p:cNvSpPr txBox="1"/>
          <p:nvPr/>
        </p:nvSpPr>
        <p:spPr>
          <a:xfrm>
            <a:off x="3658525" y="6023000"/>
            <a:ext cx="8533500" cy="5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E" sz="1100" u="sng">
                <a:solidFill>
                  <a:schemeClr val="hlink"/>
                </a:solidFill>
                <a:hlinkClick r:id="rId3"/>
              </a:rPr>
              <a:t>https://ec.europa.eu/info/law/law-topic/data-protection/reform/what-personal-data_en</a:t>
            </a:r>
            <a:r>
              <a:rPr lang="en-IE" sz="1100"/>
              <a:t> </a:t>
            </a:r>
            <a:endParaRPr sz="1100"/>
          </a:p>
        </p:txBody>
      </p:sp>
    </p:spTree>
    <p:extLst>
      <p:ext uri="{BB962C8B-B14F-4D97-AF65-F5344CB8AC3E}">
        <p14:creationId xmlns:p14="http://schemas.microsoft.com/office/powerpoint/2010/main" val="3776913260"/>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69"/>
          <p:cNvSpPr txBox="1">
            <a:spLocks noGrp="1"/>
          </p:cNvSpPr>
          <p:nvPr>
            <p:ph type="title"/>
          </p:nvPr>
        </p:nvSpPr>
        <p:spPr>
          <a:xfrm>
            <a:off x="838200" y="365125"/>
            <a:ext cx="10515600" cy="13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a:t>Personal Data in NLP</a:t>
            </a:r>
            <a:endParaRPr/>
          </a:p>
        </p:txBody>
      </p:sp>
      <p:sp>
        <p:nvSpPr>
          <p:cNvPr id="686" name="Google Shape;686;p69"/>
          <p:cNvSpPr txBox="1">
            <a:spLocks noGrp="1"/>
          </p:cNvSpPr>
          <p:nvPr>
            <p:ph type="body" idx="1"/>
          </p:nvPr>
        </p:nvSpPr>
        <p:spPr>
          <a:xfrm>
            <a:off x="838200" y="1825625"/>
            <a:ext cx="10704900" cy="3813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IE" sz="2400" b="1"/>
              <a:t>Language data is also personal data</a:t>
            </a:r>
            <a:r>
              <a:rPr lang="en-IE" sz="2400"/>
              <a:t> as individuals can be identified by their language data use (i.e. how they write or speak)</a:t>
            </a:r>
            <a:endParaRPr sz="2400"/>
          </a:p>
          <a:p>
            <a:pPr marL="0" lvl="0" indent="0" algn="l" rtl="0">
              <a:lnSpc>
                <a:spcPct val="115000"/>
              </a:lnSpc>
              <a:spcBef>
                <a:spcPts val="1000"/>
              </a:spcBef>
              <a:spcAft>
                <a:spcPts val="0"/>
              </a:spcAft>
              <a:buNone/>
            </a:pPr>
            <a:r>
              <a:rPr lang="en-IE" sz="2400" b="1"/>
              <a:t>Natural language processing can lead to ‘fingerprinting’ of individuals</a:t>
            </a:r>
            <a:endParaRPr sz="2400" b="1"/>
          </a:p>
          <a:p>
            <a:pPr marL="0" lvl="0" indent="0" algn="l" rtl="0">
              <a:lnSpc>
                <a:spcPct val="115000"/>
              </a:lnSpc>
              <a:spcBef>
                <a:spcPts val="1000"/>
              </a:spcBef>
              <a:spcAft>
                <a:spcPts val="0"/>
              </a:spcAft>
              <a:buNone/>
            </a:pPr>
            <a:endParaRPr sz="2400"/>
          </a:p>
          <a:p>
            <a:pPr marL="0" lvl="0" indent="0" algn="l" rtl="0">
              <a:spcBef>
                <a:spcPts val="1000"/>
              </a:spcBef>
              <a:spcAft>
                <a:spcPts val="0"/>
              </a:spcAft>
              <a:buNone/>
            </a:pPr>
            <a:endParaRPr sz="2400"/>
          </a:p>
        </p:txBody>
      </p:sp>
    </p:spTree>
    <p:extLst>
      <p:ext uri="{BB962C8B-B14F-4D97-AF65-F5344CB8AC3E}">
        <p14:creationId xmlns:p14="http://schemas.microsoft.com/office/powerpoint/2010/main" val="662089291"/>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70"/>
          <p:cNvSpPr txBox="1">
            <a:spLocks noGrp="1"/>
          </p:cNvSpPr>
          <p:nvPr>
            <p:ph type="title"/>
          </p:nvPr>
        </p:nvSpPr>
        <p:spPr>
          <a:xfrm>
            <a:off x="838200" y="365125"/>
            <a:ext cx="10515600" cy="13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a:t>Data Protection Impact Assessment</a:t>
            </a:r>
            <a:endParaRPr/>
          </a:p>
        </p:txBody>
      </p:sp>
      <p:sp>
        <p:nvSpPr>
          <p:cNvPr id="693" name="Google Shape;693;p70"/>
          <p:cNvSpPr txBox="1">
            <a:spLocks noGrp="1"/>
          </p:cNvSpPr>
          <p:nvPr>
            <p:ph type="body" idx="1"/>
          </p:nvPr>
        </p:nvSpPr>
        <p:spPr>
          <a:xfrm>
            <a:off x="838200" y="1825625"/>
            <a:ext cx="10704900" cy="3813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IE" sz="2400"/>
              <a:t>Identify </a:t>
            </a:r>
            <a:r>
              <a:rPr lang="en-IE" sz="2400" b="1"/>
              <a:t>potential data privacy and data protection issues associated with the data collection for a specific (NLP) task</a:t>
            </a:r>
            <a:r>
              <a:rPr lang="en-IE" sz="2400"/>
              <a:t> by answering questions such as:</a:t>
            </a:r>
            <a:endParaRPr sz="2400"/>
          </a:p>
          <a:p>
            <a:pPr marL="457200" lvl="0" indent="-355600" algn="l" rtl="0">
              <a:lnSpc>
                <a:spcPct val="115000"/>
              </a:lnSpc>
              <a:spcBef>
                <a:spcPts val="1000"/>
              </a:spcBef>
              <a:spcAft>
                <a:spcPts val="0"/>
              </a:spcAft>
              <a:buSzPts val="2000"/>
              <a:buChar char="•"/>
            </a:pPr>
            <a:r>
              <a:rPr lang="en-IE" sz="2000" i="1"/>
              <a:t>Have you identified the minimally sufficient amount of data for your purpose?</a:t>
            </a:r>
            <a:endParaRPr sz="2000" i="1"/>
          </a:p>
          <a:p>
            <a:pPr marL="457200" lvl="0" indent="-355600" algn="l" rtl="0">
              <a:lnSpc>
                <a:spcPct val="115000"/>
              </a:lnSpc>
              <a:spcBef>
                <a:spcPts val="0"/>
              </a:spcBef>
              <a:spcAft>
                <a:spcPts val="0"/>
              </a:spcAft>
              <a:buSzPts val="2000"/>
              <a:buChar char="•"/>
            </a:pPr>
            <a:r>
              <a:rPr lang="en-IE" sz="2000" i="1"/>
              <a:t>Have you informed affected individuals what you are doing with their data?</a:t>
            </a:r>
            <a:endParaRPr sz="2000" i="1"/>
          </a:p>
          <a:p>
            <a:pPr marL="457200" lvl="0" indent="-355600" algn="l" rtl="0">
              <a:lnSpc>
                <a:spcPct val="115000"/>
              </a:lnSpc>
              <a:spcBef>
                <a:spcPts val="0"/>
              </a:spcBef>
              <a:spcAft>
                <a:spcPts val="0"/>
              </a:spcAft>
              <a:buSzPts val="2000"/>
              <a:buChar char="•"/>
            </a:pPr>
            <a:r>
              <a:rPr lang="en-IE" sz="2000" i="1"/>
              <a:t>Have you identified a secondary use for personal data you collected?</a:t>
            </a:r>
            <a:endParaRPr sz="2000" i="1"/>
          </a:p>
          <a:p>
            <a:pPr marL="457200" lvl="0" indent="-355600" algn="l" rtl="0">
              <a:lnSpc>
                <a:spcPct val="115000"/>
              </a:lnSpc>
              <a:spcBef>
                <a:spcPts val="0"/>
              </a:spcBef>
              <a:spcAft>
                <a:spcPts val="0"/>
              </a:spcAft>
              <a:buSzPts val="2000"/>
              <a:buChar char="•"/>
            </a:pPr>
            <a:r>
              <a:rPr lang="en-IE" sz="2000" i="1"/>
              <a:t>Have you established the maximum time period required for keeping the data?</a:t>
            </a:r>
            <a:endParaRPr sz="2000" i="1"/>
          </a:p>
          <a:p>
            <a:pPr marL="457200" lvl="0" indent="-355600" algn="l" rtl="0">
              <a:lnSpc>
                <a:spcPct val="115000"/>
              </a:lnSpc>
              <a:spcBef>
                <a:spcPts val="0"/>
              </a:spcBef>
              <a:spcAft>
                <a:spcPts val="0"/>
              </a:spcAft>
              <a:buSzPts val="2000"/>
              <a:buChar char="•"/>
            </a:pPr>
            <a:r>
              <a:rPr lang="en-IE" sz="2000" i="1"/>
              <a:t>Have you developed appropriate data anonymization strategies?</a:t>
            </a:r>
            <a:endParaRPr sz="2000" i="1"/>
          </a:p>
          <a:p>
            <a:pPr marL="0" lvl="0" indent="0" algn="l" rtl="0">
              <a:lnSpc>
                <a:spcPct val="115000"/>
              </a:lnSpc>
              <a:spcBef>
                <a:spcPts val="1000"/>
              </a:spcBef>
              <a:spcAft>
                <a:spcPts val="0"/>
              </a:spcAft>
              <a:buNone/>
            </a:pPr>
            <a:r>
              <a:rPr lang="en-IE" sz="2400" b="1"/>
              <a:t>Data Protection Impact Assessment</a:t>
            </a:r>
            <a:r>
              <a:rPr lang="en-IE" sz="2400"/>
              <a:t> to be discussed with and approved by the </a:t>
            </a:r>
            <a:r>
              <a:rPr lang="en-IE" sz="2400" b="1"/>
              <a:t>Data Protection Officer</a:t>
            </a:r>
            <a:r>
              <a:rPr lang="en-IE" sz="2400"/>
              <a:t> at the </a:t>
            </a:r>
            <a:r>
              <a:rPr lang="en-IE" sz="2400" b="1"/>
              <a:t>Data Controller</a:t>
            </a:r>
            <a:r>
              <a:rPr lang="en-IE" sz="2400"/>
              <a:t> (the organisation where the task is done) </a:t>
            </a:r>
            <a:endParaRPr sz="2400" i="1"/>
          </a:p>
          <a:p>
            <a:pPr marL="0" lvl="0" indent="0" algn="l" rtl="0">
              <a:lnSpc>
                <a:spcPct val="115000"/>
              </a:lnSpc>
              <a:spcBef>
                <a:spcPts val="1000"/>
              </a:spcBef>
              <a:spcAft>
                <a:spcPts val="0"/>
              </a:spcAft>
              <a:buNone/>
            </a:pPr>
            <a:endParaRPr sz="2400"/>
          </a:p>
          <a:p>
            <a:pPr marL="0" lvl="0" indent="0" algn="l" rtl="0">
              <a:spcBef>
                <a:spcPts val="1000"/>
              </a:spcBef>
              <a:spcAft>
                <a:spcPts val="0"/>
              </a:spcAft>
              <a:buNone/>
            </a:pPr>
            <a:endParaRPr sz="2400"/>
          </a:p>
        </p:txBody>
      </p:sp>
    </p:spTree>
    <p:extLst>
      <p:ext uri="{BB962C8B-B14F-4D97-AF65-F5344CB8AC3E}">
        <p14:creationId xmlns:p14="http://schemas.microsoft.com/office/powerpoint/2010/main" val="225640069"/>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71"/>
          <p:cNvSpPr txBox="1">
            <a:spLocks noGrp="1"/>
          </p:cNvSpPr>
          <p:nvPr>
            <p:ph type="ctrTitle"/>
          </p:nvPr>
        </p:nvSpPr>
        <p:spPr>
          <a:xfrm>
            <a:off x="6779669" y="731126"/>
            <a:ext cx="5162100" cy="2208900"/>
          </a:xfrm>
          <a:prstGeom prst="rect">
            <a:avLst/>
          </a:prstGeom>
          <a:noFill/>
          <a:ln>
            <a:noFill/>
          </a:ln>
        </p:spPr>
        <p:txBody>
          <a:bodyPr spcFirstLastPara="1" wrap="square" lIns="91425" tIns="91425" rIns="91425" bIns="91425" anchor="t" anchorCtr="0">
            <a:noAutofit/>
          </a:bodyPr>
          <a:lstStyle/>
          <a:p>
            <a:pPr marL="0" marR="0" lvl="0" indent="0" algn="ctr" rtl="0">
              <a:lnSpc>
                <a:spcPct val="90000"/>
              </a:lnSpc>
              <a:spcBef>
                <a:spcPts val="0"/>
              </a:spcBef>
              <a:spcAft>
                <a:spcPts val="0"/>
              </a:spcAft>
              <a:buClr>
                <a:schemeClr val="lt1"/>
              </a:buClr>
              <a:buSzPts val="6600"/>
              <a:buFont typeface="Calibri"/>
              <a:buNone/>
            </a:pPr>
            <a:r>
              <a:rPr lang="en-IE" sz="6600" b="0" i="0" u="none" strike="noStrike" cap="none">
                <a:solidFill>
                  <a:schemeClr val="lt1"/>
                </a:solidFill>
                <a:latin typeface="Calibri"/>
                <a:ea typeface="Calibri"/>
                <a:cs typeface="Calibri"/>
                <a:sym typeface="Calibri"/>
              </a:rPr>
              <a:t>QA</a:t>
            </a:r>
            <a:endParaRPr sz="66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8998551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34"/>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Paradigmatic Relations</a:t>
            </a:r>
            <a:endParaRPr sz="4400" b="0" i="0" u="none" strike="noStrike" cap="none">
              <a:solidFill>
                <a:srgbClr val="75114A"/>
              </a:solidFill>
              <a:latin typeface="Calibri"/>
              <a:ea typeface="Calibri"/>
              <a:cs typeface="Calibri"/>
              <a:sym typeface="Calibri"/>
            </a:endParaRPr>
          </a:p>
        </p:txBody>
      </p:sp>
      <p:sp>
        <p:nvSpPr>
          <p:cNvPr id="511" name="Google Shape;511;p34"/>
          <p:cNvSpPr txBox="1">
            <a:spLocks noGrp="1"/>
          </p:cNvSpPr>
          <p:nvPr>
            <p:ph type="body" idx="1"/>
          </p:nvPr>
        </p:nvSpPr>
        <p:spPr>
          <a:xfrm>
            <a:off x="838200" y="2250050"/>
            <a:ext cx="8581500" cy="3198900"/>
          </a:xfrm>
          <a:prstGeom prst="rect">
            <a:avLst/>
          </a:prstGeom>
          <a:noFill/>
          <a:ln>
            <a:noFill/>
          </a:ln>
        </p:spPr>
        <p:txBody>
          <a:bodyPr spcFirstLastPara="1" wrap="square" lIns="91425" tIns="91425" rIns="91425" bIns="91425" anchor="t" anchorCtr="0">
            <a:noAutofit/>
          </a:bodyPr>
          <a:lstStyle/>
          <a:p>
            <a:pPr marL="0" marR="0" lvl="0" indent="0" algn="l" rtl="0">
              <a:lnSpc>
                <a:spcPct val="140000"/>
              </a:lnSpc>
              <a:spcBef>
                <a:spcPts val="1000"/>
              </a:spcBef>
              <a:spcAft>
                <a:spcPts val="0"/>
              </a:spcAft>
              <a:buClr>
                <a:srgbClr val="3F3F3F"/>
              </a:buClr>
              <a:buSzPts val="2800"/>
              <a:buFont typeface="Arial"/>
              <a:buNone/>
            </a:pPr>
            <a:r>
              <a:rPr lang="en-IE" b="1"/>
              <a:t>Distributional Hypothesis</a:t>
            </a:r>
            <a:r>
              <a:rPr lang="en-IE"/>
              <a:t> (Firth 1957) - “you shall know a word by the company it keeps” </a:t>
            </a:r>
            <a:endParaRPr/>
          </a:p>
          <a:p>
            <a:pPr marL="336550" marR="0" lvl="2" indent="0" algn="l" rtl="0">
              <a:lnSpc>
                <a:spcPct val="140000"/>
              </a:lnSpc>
              <a:spcBef>
                <a:spcPts val="600"/>
              </a:spcBef>
              <a:spcAft>
                <a:spcPts val="0"/>
              </a:spcAft>
              <a:buClr>
                <a:srgbClr val="3F3F3F"/>
              </a:buClr>
              <a:buSzPts val="2000"/>
              <a:buFont typeface="Arial"/>
              <a:buNone/>
            </a:pPr>
            <a:r>
              <a:rPr lang="en-IE" sz="2400"/>
              <a:t>For example, </a:t>
            </a:r>
            <a:r>
              <a:rPr lang="en-IE" sz="2400" i="1"/>
              <a:t>‘cat’, ‘dog’, ‘child’ </a:t>
            </a:r>
            <a:r>
              <a:rPr lang="en-IE" sz="2400"/>
              <a:t>can occur in similar contexts and are therefore similar in meaning (distributional semantics)</a:t>
            </a:r>
            <a:endParaRPr sz="2400"/>
          </a:p>
          <a:p>
            <a:pPr marL="336550" marR="0" lvl="2" indent="0" algn="l" rtl="0">
              <a:lnSpc>
                <a:spcPct val="140000"/>
              </a:lnSpc>
              <a:spcBef>
                <a:spcPts val="600"/>
              </a:spcBef>
              <a:spcAft>
                <a:spcPts val="600"/>
              </a:spcAft>
              <a:buClr>
                <a:srgbClr val="3F3F3F"/>
              </a:buClr>
              <a:buSzPts val="2000"/>
              <a:buFont typeface="Arial"/>
              <a:buNone/>
            </a:pPr>
            <a:r>
              <a:rPr lang="en-IE" sz="2400"/>
              <a:t>Distributional Hypothesis is the basis for the </a:t>
            </a:r>
            <a:r>
              <a:rPr lang="en-IE" sz="2400" b="1"/>
              <a:t>Vector Space Model</a:t>
            </a:r>
            <a:endParaRPr sz="2400" b="1"/>
          </a:p>
        </p:txBody>
      </p:sp>
      <p:sp>
        <p:nvSpPr>
          <p:cNvPr id="512" name="Google Shape;512;p34"/>
          <p:cNvSpPr txBox="1"/>
          <p:nvPr/>
        </p:nvSpPr>
        <p:spPr>
          <a:xfrm>
            <a:off x="5159896" y="6165304"/>
            <a:ext cx="68409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IE" sz="1200" b="0" i="1" u="none" strike="noStrike" cap="none">
                <a:solidFill>
                  <a:srgbClr val="000000"/>
                </a:solidFill>
                <a:latin typeface="Arial"/>
                <a:ea typeface="Arial"/>
                <a:cs typeface="Arial"/>
                <a:sym typeface="Arial"/>
              </a:rPr>
              <a:t>Firth, J.R. (1957). "A synopsis of linguistic theory 1930-1955". Studies in Linguistic Analysis: 1–32</a:t>
            </a:r>
            <a:endParaRPr sz="1200" b="0" i="0" u="none" strike="noStrike" cap="none">
              <a:solidFill>
                <a:srgbClr val="000000"/>
              </a:solidFill>
              <a:latin typeface="Arial"/>
              <a:ea typeface="Arial"/>
              <a:cs typeface="Arial"/>
              <a:sym typeface="Arial"/>
            </a:endParaRPr>
          </a:p>
        </p:txBody>
      </p:sp>
      <p:pic>
        <p:nvPicPr>
          <p:cNvPr id="513" name="Google Shape;513;p34"/>
          <p:cNvPicPr preferRelativeResize="0"/>
          <p:nvPr/>
        </p:nvPicPr>
        <p:blipFill>
          <a:blip r:embed="rId3">
            <a:alphaModFix/>
          </a:blip>
          <a:stretch>
            <a:fillRect/>
          </a:stretch>
        </p:blipFill>
        <p:spPr>
          <a:xfrm>
            <a:off x="9760425" y="256000"/>
            <a:ext cx="2133600" cy="3048000"/>
          </a:xfrm>
          <a:prstGeom prst="rect">
            <a:avLst/>
          </a:prstGeom>
          <a:noFill/>
          <a:ln>
            <a:noFill/>
          </a:ln>
        </p:spPr>
      </p:pic>
    </p:spTree>
    <p:extLst>
      <p:ext uri="{BB962C8B-B14F-4D97-AF65-F5344CB8AC3E}">
        <p14:creationId xmlns:p14="http://schemas.microsoft.com/office/powerpoint/2010/main" val="16956019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72"/>
          <p:cNvSpPr txBox="1">
            <a:spLocks noGrp="1"/>
          </p:cNvSpPr>
          <p:nvPr>
            <p:ph type="title"/>
          </p:nvPr>
        </p:nvSpPr>
        <p:spPr>
          <a:xfrm>
            <a:off x="838200" y="365125"/>
            <a:ext cx="10515600" cy="132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E"/>
              <a:t>Capstone Projects</a:t>
            </a:r>
            <a:endParaRPr/>
          </a:p>
        </p:txBody>
      </p:sp>
      <p:sp>
        <p:nvSpPr>
          <p:cNvPr id="706" name="Google Shape;706;p72"/>
          <p:cNvSpPr txBox="1">
            <a:spLocks noGrp="1"/>
          </p:cNvSpPr>
          <p:nvPr>
            <p:ph type="body" idx="1"/>
          </p:nvPr>
        </p:nvSpPr>
        <p:spPr>
          <a:xfrm>
            <a:off x="838200" y="1825625"/>
            <a:ext cx="10515600" cy="38133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IE"/>
              <a:t>Lots of opportunities for interesting MSc Capstone Projects</a:t>
            </a:r>
            <a:endParaRPr/>
          </a:p>
          <a:p>
            <a:pPr marL="457200" lvl="0" indent="-406400" algn="l" rtl="0">
              <a:spcBef>
                <a:spcPts val="1000"/>
              </a:spcBef>
              <a:spcAft>
                <a:spcPts val="0"/>
              </a:spcAft>
              <a:buSzPts val="2800"/>
              <a:buChar char="•"/>
            </a:pPr>
            <a:r>
              <a:rPr lang="en-IE"/>
              <a:t>Term Extraction</a:t>
            </a:r>
            <a:endParaRPr/>
          </a:p>
          <a:p>
            <a:pPr marL="457200" lvl="0" indent="-406400" algn="l" rtl="0">
              <a:spcBef>
                <a:spcPts val="0"/>
              </a:spcBef>
              <a:spcAft>
                <a:spcPts val="0"/>
              </a:spcAft>
              <a:buSzPts val="2800"/>
              <a:buChar char="•"/>
            </a:pPr>
            <a:r>
              <a:rPr lang="en-IE"/>
              <a:t>Relation Extraction</a:t>
            </a:r>
            <a:endParaRPr/>
          </a:p>
          <a:p>
            <a:pPr marL="457200" lvl="0" indent="-406400" algn="l" rtl="0">
              <a:spcBef>
                <a:spcPts val="0"/>
              </a:spcBef>
              <a:spcAft>
                <a:spcPts val="0"/>
              </a:spcAft>
              <a:buSzPts val="2800"/>
              <a:buChar char="•"/>
            </a:pPr>
            <a:r>
              <a:rPr lang="en-IE"/>
              <a:t>Entity Linking</a:t>
            </a:r>
            <a:endParaRPr/>
          </a:p>
          <a:p>
            <a:pPr marL="0" lvl="0" indent="0" algn="l" rtl="0">
              <a:spcBef>
                <a:spcPts val="1000"/>
              </a:spcBef>
              <a:spcAft>
                <a:spcPts val="0"/>
              </a:spcAft>
              <a:buNone/>
            </a:pPr>
            <a:r>
              <a:rPr lang="en-IE"/>
              <a:t>If you are interested talk to us and course coordinator about MSc project supervisor assignments.</a:t>
            </a:r>
            <a:endParaRPr/>
          </a:p>
        </p:txBody>
      </p:sp>
      <p:pic>
        <p:nvPicPr>
          <p:cNvPr id="707" name="Google Shape;707;p72"/>
          <p:cNvPicPr preferRelativeResize="0"/>
          <p:nvPr/>
        </p:nvPicPr>
        <p:blipFill>
          <a:blip r:embed="rId3">
            <a:alphaModFix/>
          </a:blip>
          <a:stretch>
            <a:fillRect/>
          </a:stretch>
        </p:blipFill>
        <p:spPr>
          <a:xfrm>
            <a:off x="7480500" y="4354888"/>
            <a:ext cx="4552950" cy="1476375"/>
          </a:xfrm>
          <a:prstGeom prst="rect">
            <a:avLst/>
          </a:prstGeom>
          <a:noFill/>
          <a:ln>
            <a:noFill/>
          </a:ln>
        </p:spPr>
      </p:pic>
    </p:spTree>
    <p:extLst>
      <p:ext uri="{BB962C8B-B14F-4D97-AF65-F5344CB8AC3E}">
        <p14:creationId xmlns:p14="http://schemas.microsoft.com/office/powerpoint/2010/main" val="3552688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33"/>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The Team</a:t>
            </a:r>
            <a:endParaRPr/>
          </a:p>
        </p:txBody>
      </p:sp>
      <p:sp>
        <p:nvSpPr>
          <p:cNvPr id="497" name="Google Shape;497;p33"/>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marR="0" lvl="1" indent="0" algn="l" rtl="0">
              <a:lnSpc>
                <a:spcPct val="150000"/>
              </a:lnSpc>
              <a:spcBef>
                <a:spcPts val="500"/>
              </a:spcBef>
              <a:spcAft>
                <a:spcPts val="0"/>
              </a:spcAft>
              <a:buClr>
                <a:srgbClr val="3F3F3F"/>
              </a:buClr>
              <a:buSzPts val="2400"/>
              <a:buFont typeface="Arial"/>
              <a:buNone/>
            </a:pPr>
            <a:r>
              <a:rPr lang="en-IE">
                <a:solidFill>
                  <a:srgbClr val="000000"/>
                </a:solidFill>
              </a:rPr>
              <a:t>Paul Buitelaar &amp; John McCrae - lectures</a:t>
            </a:r>
            <a:endParaRPr>
              <a:solidFill>
                <a:srgbClr val="000000"/>
              </a:solidFill>
            </a:endParaRPr>
          </a:p>
          <a:p>
            <a:pPr marL="0" marR="0" lvl="1" indent="0" algn="l" rtl="0">
              <a:lnSpc>
                <a:spcPct val="150000"/>
              </a:lnSpc>
              <a:spcBef>
                <a:spcPts val="500"/>
              </a:spcBef>
              <a:spcAft>
                <a:spcPts val="0"/>
              </a:spcAft>
              <a:buClr>
                <a:srgbClr val="3F3F3F"/>
              </a:buClr>
              <a:buSzPts val="2400"/>
              <a:buFont typeface="Arial"/>
              <a:buNone/>
            </a:pPr>
            <a:r>
              <a:rPr lang="en-IE">
                <a:solidFill>
                  <a:srgbClr val="000000"/>
                </a:solidFill>
              </a:rPr>
              <a:t>Omnia Zayed - labs</a:t>
            </a:r>
            <a:endParaRPr>
              <a:solidFill>
                <a:srgbClr val="000000"/>
              </a:solidFill>
            </a:endParaRPr>
          </a:p>
          <a:p>
            <a:pPr marL="0" marR="0" lvl="1" indent="0" algn="l" rtl="0">
              <a:lnSpc>
                <a:spcPct val="150000"/>
              </a:lnSpc>
              <a:spcBef>
                <a:spcPts val="500"/>
              </a:spcBef>
              <a:spcAft>
                <a:spcPts val="0"/>
              </a:spcAft>
              <a:buClr>
                <a:srgbClr val="3F3F3F"/>
              </a:buClr>
              <a:buSzPts val="2400"/>
              <a:buFont typeface="Arial"/>
              <a:buNone/>
            </a:pPr>
            <a:r>
              <a:rPr lang="en-IE">
                <a:solidFill>
                  <a:srgbClr val="000000"/>
                </a:solidFill>
              </a:rPr>
              <a:t>Nivranshu Pasricha </a:t>
            </a:r>
            <a:r>
              <a:rPr lang="en-IE">
                <a:solidFill>
                  <a:schemeClr val="dk1"/>
                </a:solidFill>
              </a:rPr>
              <a:t>- labs</a:t>
            </a:r>
            <a:endParaRPr>
              <a:solidFill>
                <a:schemeClr val="dk1"/>
              </a:solidFill>
            </a:endParaRPr>
          </a:p>
          <a:p>
            <a:pPr marL="0" lvl="1" indent="0" algn="l" rtl="0">
              <a:lnSpc>
                <a:spcPct val="150000"/>
              </a:lnSpc>
              <a:spcBef>
                <a:spcPts val="500"/>
              </a:spcBef>
              <a:spcAft>
                <a:spcPts val="0"/>
              </a:spcAft>
              <a:buClr>
                <a:srgbClr val="3F3F3F"/>
              </a:buClr>
              <a:buSzPts val="2400"/>
              <a:buFont typeface="Arial"/>
              <a:buNone/>
            </a:pPr>
            <a:r>
              <a:rPr lang="en-IE">
                <a:solidFill>
                  <a:schemeClr val="dk1"/>
                </a:solidFill>
              </a:rPr>
              <a:t>Shardul Suryawanshi - labs</a:t>
            </a:r>
            <a:endParaRPr>
              <a:solidFill>
                <a:schemeClr val="dk1"/>
              </a:solidFill>
            </a:endParaRPr>
          </a:p>
          <a:p>
            <a:pPr marL="0" lvl="1" indent="0" algn="l" rtl="0">
              <a:lnSpc>
                <a:spcPct val="150000"/>
              </a:lnSpc>
              <a:spcBef>
                <a:spcPts val="500"/>
              </a:spcBef>
              <a:spcAft>
                <a:spcPts val="0"/>
              </a:spcAft>
              <a:buClr>
                <a:srgbClr val="3F3F3F"/>
              </a:buClr>
              <a:buSzPts val="2400"/>
              <a:buFont typeface="Arial"/>
              <a:buNone/>
            </a:pPr>
            <a:r>
              <a:rPr lang="en-IE">
                <a:solidFill>
                  <a:schemeClr val="dk1"/>
                </a:solidFill>
              </a:rPr>
              <a:t>Priya Rani - labs</a:t>
            </a:r>
            <a:endParaRPr>
              <a:solidFill>
                <a:schemeClr val="dk1"/>
              </a:solidFill>
            </a:endParaRPr>
          </a:p>
          <a:p>
            <a:pPr marL="0" marR="0" lvl="1" indent="0" algn="l" rtl="0">
              <a:lnSpc>
                <a:spcPct val="150000"/>
              </a:lnSpc>
              <a:spcBef>
                <a:spcPts val="500"/>
              </a:spcBef>
              <a:spcAft>
                <a:spcPts val="0"/>
              </a:spcAft>
              <a:buClr>
                <a:srgbClr val="3F3F3F"/>
              </a:buClr>
              <a:buSzPts val="2400"/>
              <a:buFont typeface="Arial"/>
              <a:buNone/>
            </a:pPr>
            <a:endParaRPr>
              <a:solidFill>
                <a:schemeClr val="dk1"/>
              </a:solidFill>
            </a:endParaRPr>
          </a:p>
          <a:p>
            <a:pPr marL="0" marR="0" lvl="1" indent="0" algn="l" rtl="0">
              <a:lnSpc>
                <a:spcPct val="150000"/>
              </a:lnSpc>
              <a:spcBef>
                <a:spcPts val="500"/>
              </a:spcBef>
              <a:spcAft>
                <a:spcPts val="0"/>
              </a:spcAft>
              <a:buClr>
                <a:srgbClr val="3F3F3F"/>
              </a:buClr>
              <a:buSzPts val="2400"/>
              <a:buFont typeface="Arial"/>
              <a:buNone/>
            </a:pPr>
            <a:endParaRPr>
              <a:solidFill>
                <a:srgbClr val="000000"/>
              </a:solidFill>
            </a:endParaRPr>
          </a:p>
        </p:txBody>
      </p:sp>
      <p:pic>
        <p:nvPicPr>
          <p:cNvPr id="498" name="Google Shape;498;p33"/>
          <p:cNvPicPr preferRelativeResize="0"/>
          <p:nvPr/>
        </p:nvPicPr>
        <p:blipFill rotWithShape="1">
          <a:blip r:embed="rId3">
            <a:alphaModFix/>
          </a:blip>
          <a:srcRect l="12018" r="4634"/>
          <a:stretch/>
        </p:blipFill>
        <p:spPr>
          <a:xfrm>
            <a:off x="10152075" y="628175"/>
            <a:ext cx="1864824" cy="2297772"/>
          </a:xfrm>
          <a:prstGeom prst="rect">
            <a:avLst/>
          </a:prstGeom>
          <a:noFill/>
          <a:ln>
            <a:noFill/>
          </a:ln>
        </p:spPr>
      </p:pic>
      <p:pic>
        <p:nvPicPr>
          <p:cNvPr id="499" name="Google Shape;499;p33"/>
          <p:cNvPicPr preferRelativeResize="0"/>
          <p:nvPr/>
        </p:nvPicPr>
        <p:blipFill rotWithShape="1">
          <a:blip r:embed="rId4">
            <a:alphaModFix/>
          </a:blip>
          <a:srcRect l="16175" r="9558" b="6933"/>
          <a:stretch/>
        </p:blipFill>
        <p:spPr>
          <a:xfrm>
            <a:off x="8410100" y="628175"/>
            <a:ext cx="1773201" cy="2297775"/>
          </a:xfrm>
          <a:prstGeom prst="rect">
            <a:avLst/>
          </a:prstGeom>
          <a:noFill/>
          <a:ln>
            <a:noFill/>
          </a:ln>
        </p:spPr>
      </p:pic>
      <p:pic>
        <p:nvPicPr>
          <p:cNvPr id="500" name="Google Shape;500;p33" descr="Image result for omnia zayed"/>
          <p:cNvPicPr preferRelativeResize="0"/>
          <p:nvPr/>
        </p:nvPicPr>
        <p:blipFill rotWithShape="1">
          <a:blip r:embed="rId5">
            <a:alphaModFix/>
          </a:blip>
          <a:srcRect/>
          <a:stretch/>
        </p:blipFill>
        <p:spPr>
          <a:xfrm>
            <a:off x="4763050" y="3320737"/>
            <a:ext cx="1864814" cy="2461063"/>
          </a:xfrm>
          <a:prstGeom prst="rect">
            <a:avLst/>
          </a:prstGeom>
          <a:noFill/>
          <a:ln>
            <a:noFill/>
          </a:ln>
        </p:spPr>
      </p:pic>
      <p:pic>
        <p:nvPicPr>
          <p:cNvPr id="501" name="Google Shape;501;p33"/>
          <p:cNvPicPr preferRelativeResize="0"/>
          <p:nvPr/>
        </p:nvPicPr>
        <p:blipFill rotWithShape="1">
          <a:blip r:embed="rId6">
            <a:alphaModFix/>
          </a:blip>
          <a:srcRect l="8872" r="7108"/>
          <a:stretch/>
        </p:blipFill>
        <p:spPr>
          <a:xfrm>
            <a:off x="10107850" y="3320725"/>
            <a:ext cx="1953267" cy="2461075"/>
          </a:xfrm>
          <a:prstGeom prst="rect">
            <a:avLst/>
          </a:prstGeom>
          <a:noFill/>
          <a:ln>
            <a:noFill/>
          </a:ln>
        </p:spPr>
      </p:pic>
      <p:pic>
        <p:nvPicPr>
          <p:cNvPr id="502" name="Google Shape;502;p33"/>
          <p:cNvPicPr preferRelativeResize="0"/>
          <p:nvPr/>
        </p:nvPicPr>
        <p:blipFill>
          <a:blip r:embed="rId7">
            <a:alphaModFix/>
          </a:blip>
          <a:stretch>
            <a:fillRect/>
          </a:stretch>
        </p:blipFill>
        <p:spPr>
          <a:xfrm>
            <a:off x="6551664" y="3320737"/>
            <a:ext cx="1864814" cy="2461063"/>
          </a:xfrm>
          <a:prstGeom prst="rect">
            <a:avLst/>
          </a:prstGeom>
          <a:noFill/>
          <a:ln>
            <a:noFill/>
          </a:ln>
        </p:spPr>
      </p:pic>
      <p:pic>
        <p:nvPicPr>
          <p:cNvPr id="503" name="Google Shape;503;p33"/>
          <p:cNvPicPr preferRelativeResize="0"/>
          <p:nvPr/>
        </p:nvPicPr>
        <p:blipFill rotWithShape="1">
          <a:blip r:embed="rId8">
            <a:alphaModFix/>
          </a:blip>
          <a:srcRect l="24822" t="21983" r="24827" b="11500"/>
          <a:stretch/>
        </p:blipFill>
        <p:spPr>
          <a:xfrm>
            <a:off x="8340278" y="3320737"/>
            <a:ext cx="1864814" cy="246106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3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Vector Space Model</a:t>
            </a:r>
            <a:endParaRPr/>
          </a:p>
        </p:txBody>
      </p:sp>
      <p:cxnSp>
        <p:nvCxnSpPr>
          <p:cNvPr id="519" name="Google Shape;519;p35"/>
          <p:cNvCxnSpPr/>
          <p:nvPr/>
        </p:nvCxnSpPr>
        <p:spPr>
          <a:xfrm>
            <a:off x="4368208" y="4653136"/>
            <a:ext cx="3600000" cy="0"/>
          </a:xfrm>
          <a:prstGeom prst="straightConnector1">
            <a:avLst/>
          </a:prstGeom>
          <a:noFill/>
          <a:ln w="31750" cap="flat" cmpd="sng">
            <a:solidFill>
              <a:srgbClr val="000000"/>
            </a:solidFill>
            <a:prstDash val="solid"/>
            <a:round/>
            <a:headEnd type="none" w="sm" len="sm"/>
            <a:tailEnd type="stealth" w="med" len="med"/>
          </a:ln>
        </p:spPr>
      </p:cxnSp>
      <p:cxnSp>
        <p:nvCxnSpPr>
          <p:cNvPr id="520" name="Google Shape;520;p35"/>
          <p:cNvCxnSpPr/>
          <p:nvPr/>
        </p:nvCxnSpPr>
        <p:spPr>
          <a:xfrm rot="10800000" flipH="1">
            <a:off x="4368208" y="1484920"/>
            <a:ext cx="2400" cy="3167100"/>
          </a:xfrm>
          <a:prstGeom prst="straightConnector1">
            <a:avLst/>
          </a:prstGeom>
          <a:noFill/>
          <a:ln w="31750" cap="flat" cmpd="sng">
            <a:solidFill>
              <a:srgbClr val="000000"/>
            </a:solidFill>
            <a:prstDash val="solid"/>
            <a:round/>
            <a:headEnd type="none" w="sm" len="sm"/>
            <a:tailEnd type="stealth" w="med" len="med"/>
          </a:ln>
        </p:spPr>
      </p:cxnSp>
      <p:cxnSp>
        <p:nvCxnSpPr>
          <p:cNvPr id="521" name="Google Shape;521;p35"/>
          <p:cNvCxnSpPr/>
          <p:nvPr/>
        </p:nvCxnSpPr>
        <p:spPr>
          <a:xfrm flipH="1">
            <a:off x="2365812" y="4652020"/>
            <a:ext cx="2004900" cy="1081200"/>
          </a:xfrm>
          <a:prstGeom prst="straightConnector1">
            <a:avLst/>
          </a:prstGeom>
          <a:noFill/>
          <a:ln w="31750" cap="flat" cmpd="sng">
            <a:solidFill>
              <a:srgbClr val="000000"/>
            </a:solidFill>
            <a:prstDash val="solid"/>
            <a:round/>
            <a:headEnd type="none" w="sm" len="sm"/>
            <a:tailEnd type="stealth" w="med" len="med"/>
          </a:ln>
        </p:spPr>
      </p:cxnSp>
      <p:cxnSp>
        <p:nvCxnSpPr>
          <p:cNvPr id="522" name="Google Shape;522;p35"/>
          <p:cNvCxnSpPr/>
          <p:nvPr/>
        </p:nvCxnSpPr>
        <p:spPr>
          <a:xfrm rot="10800000" flipH="1">
            <a:off x="4370778" y="2023231"/>
            <a:ext cx="875700" cy="2629800"/>
          </a:xfrm>
          <a:prstGeom prst="straightConnector1">
            <a:avLst/>
          </a:prstGeom>
          <a:noFill/>
          <a:ln w="31750" cap="flat" cmpd="sng">
            <a:solidFill>
              <a:srgbClr val="000000"/>
            </a:solidFill>
            <a:prstDash val="dot"/>
            <a:round/>
            <a:headEnd type="none" w="sm" len="sm"/>
            <a:tailEnd type="stealth" w="med" len="med"/>
          </a:ln>
        </p:spPr>
      </p:cxnSp>
      <p:cxnSp>
        <p:nvCxnSpPr>
          <p:cNvPr id="523" name="Google Shape;523;p35"/>
          <p:cNvCxnSpPr/>
          <p:nvPr/>
        </p:nvCxnSpPr>
        <p:spPr>
          <a:xfrm rot="10800000" flipH="1">
            <a:off x="4370712" y="1997320"/>
            <a:ext cx="1235400" cy="2654700"/>
          </a:xfrm>
          <a:prstGeom prst="straightConnector1">
            <a:avLst/>
          </a:prstGeom>
          <a:noFill/>
          <a:ln w="31750" cap="flat" cmpd="sng">
            <a:solidFill>
              <a:srgbClr val="000000"/>
            </a:solidFill>
            <a:prstDash val="dot"/>
            <a:round/>
            <a:headEnd type="none" w="sm" len="sm"/>
            <a:tailEnd type="stealth" w="med" len="med"/>
          </a:ln>
        </p:spPr>
      </p:cxnSp>
      <p:sp>
        <p:nvSpPr>
          <p:cNvPr id="524" name="Google Shape;524;p35"/>
          <p:cNvSpPr txBox="1"/>
          <p:nvPr/>
        </p:nvSpPr>
        <p:spPr>
          <a:xfrm>
            <a:off x="5606090" y="1688434"/>
            <a:ext cx="4236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400" b="0" i="0" u="none" strike="noStrike" cap="none">
                <a:solidFill>
                  <a:srgbClr val="000000"/>
                </a:solidFill>
                <a:latin typeface="Arial"/>
                <a:ea typeface="Arial"/>
                <a:cs typeface="Arial"/>
                <a:sym typeface="Arial"/>
              </a:rPr>
              <a:t>cat</a:t>
            </a:r>
            <a:endParaRPr/>
          </a:p>
        </p:txBody>
      </p:sp>
      <p:sp>
        <p:nvSpPr>
          <p:cNvPr id="525" name="Google Shape;525;p35"/>
          <p:cNvSpPr txBox="1"/>
          <p:nvPr/>
        </p:nvSpPr>
        <p:spPr>
          <a:xfrm>
            <a:off x="4788978" y="1703131"/>
            <a:ext cx="4827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400" b="0" i="0" u="none" strike="noStrike" cap="none">
                <a:solidFill>
                  <a:srgbClr val="000000"/>
                </a:solidFill>
                <a:latin typeface="Arial"/>
                <a:ea typeface="Arial"/>
                <a:cs typeface="Arial"/>
                <a:sym typeface="Arial"/>
              </a:rPr>
              <a:t>dog</a:t>
            </a:r>
            <a:endParaRPr/>
          </a:p>
        </p:txBody>
      </p:sp>
      <p:cxnSp>
        <p:nvCxnSpPr>
          <p:cNvPr id="526" name="Google Shape;526;p35"/>
          <p:cNvCxnSpPr/>
          <p:nvPr/>
        </p:nvCxnSpPr>
        <p:spPr>
          <a:xfrm rot="10800000" flipH="1">
            <a:off x="4370778" y="2337431"/>
            <a:ext cx="1319100" cy="2315700"/>
          </a:xfrm>
          <a:prstGeom prst="straightConnector1">
            <a:avLst/>
          </a:prstGeom>
          <a:noFill/>
          <a:ln w="31750" cap="flat" cmpd="sng">
            <a:solidFill>
              <a:srgbClr val="000000"/>
            </a:solidFill>
            <a:prstDash val="dot"/>
            <a:round/>
            <a:headEnd type="none" w="sm" len="sm"/>
            <a:tailEnd type="stealth" w="med" len="med"/>
          </a:ln>
        </p:spPr>
      </p:cxnSp>
      <p:sp>
        <p:nvSpPr>
          <p:cNvPr id="527" name="Google Shape;527;p35"/>
          <p:cNvSpPr txBox="1"/>
          <p:nvPr/>
        </p:nvSpPr>
        <p:spPr>
          <a:xfrm>
            <a:off x="5799555" y="2210400"/>
            <a:ext cx="6240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a:t>child</a:t>
            </a:r>
            <a:endParaRPr/>
          </a:p>
        </p:txBody>
      </p:sp>
    </p:spTree>
    <p:extLst>
      <p:ext uri="{BB962C8B-B14F-4D97-AF65-F5344CB8AC3E}">
        <p14:creationId xmlns:p14="http://schemas.microsoft.com/office/powerpoint/2010/main" val="3328255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36"/>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Syntagmatic Relations</a:t>
            </a:r>
            <a:endParaRPr sz="4400" b="0" i="0" u="none" strike="noStrike" cap="none">
              <a:solidFill>
                <a:srgbClr val="75114A"/>
              </a:solidFill>
              <a:latin typeface="Calibri"/>
              <a:ea typeface="Calibri"/>
              <a:cs typeface="Calibri"/>
              <a:sym typeface="Calibri"/>
            </a:endParaRPr>
          </a:p>
        </p:txBody>
      </p:sp>
      <p:sp>
        <p:nvSpPr>
          <p:cNvPr id="533" name="Google Shape;533;p36"/>
          <p:cNvSpPr txBox="1">
            <a:spLocks noGrp="1"/>
          </p:cNvSpPr>
          <p:nvPr>
            <p:ph type="body" idx="1"/>
          </p:nvPr>
        </p:nvSpPr>
        <p:spPr>
          <a:xfrm>
            <a:off x="838200" y="1833925"/>
            <a:ext cx="10515600" cy="3804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600"/>
              </a:spcAft>
              <a:buClr>
                <a:srgbClr val="3F3F3F"/>
              </a:buClr>
              <a:buSzPts val="2800"/>
              <a:buFont typeface="Arial"/>
              <a:buNone/>
            </a:pPr>
            <a:r>
              <a:rPr lang="en-IE"/>
              <a:t>Constituency or </a:t>
            </a:r>
            <a:r>
              <a:rPr lang="en-IE" b="1"/>
              <a:t>Phrase S</a:t>
            </a:r>
            <a:r>
              <a:rPr lang="en-IE" sz="2800" b="1" i="0" u="none" strike="noStrike" cap="none">
                <a:solidFill>
                  <a:srgbClr val="3F3F3F"/>
                </a:solidFill>
              </a:rPr>
              <a:t>tructure</a:t>
            </a:r>
            <a:r>
              <a:rPr lang="en-IE" sz="2800" i="0" u="none" strike="noStrike" cap="none">
                <a:solidFill>
                  <a:srgbClr val="3F3F3F"/>
                </a:solidFill>
              </a:rPr>
              <a:t> (Chomsk</a:t>
            </a:r>
            <a:r>
              <a:rPr lang="en-IE"/>
              <a:t>y, 1957</a:t>
            </a:r>
            <a:r>
              <a:rPr lang="en-IE" sz="2800" i="0" u="none" strike="noStrike" cap="none">
                <a:solidFill>
                  <a:srgbClr val="3F3F3F"/>
                </a:solidFill>
              </a:rPr>
              <a:t>)</a:t>
            </a:r>
            <a:endParaRPr sz="2800" i="0" u="none" strike="noStrike" cap="none">
              <a:solidFill>
                <a:srgbClr val="3F3F3F"/>
              </a:solidFill>
            </a:endParaRPr>
          </a:p>
        </p:txBody>
      </p:sp>
      <p:pic>
        <p:nvPicPr>
          <p:cNvPr id="534" name="Google Shape;534;p36" descr="https://upload.wikimedia.org/wikipedia/en/5/59/Syntactic_Structures_%28Noam_Chomsky_book%29_cover.jpg"/>
          <p:cNvPicPr preferRelativeResize="0"/>
          <p:nvPr/>
        </p:nvPicPr>
        <p:blipFill rotWithShape="1">
          <a:blip r:embed="rId3">
            <a:alphaModFix/>
          </a:blip>
          <a:srcRect/>
          <a:stretch/>
        </p:blipFill>
        <p:spPr>
          <a:xfrm>
            <a:off x="9931644" y="245742"/>
            <a:ext cx="2016224" cy="3033103"/>
          </a:xfrm>
          <a:prstGeom prst="rect">
            <a:avLst/>
          </a:prstGeom>
          <a:noFill/>
          <a:ln>
            <a:noFill/>
          </a:ln>
        </p:spPr>
      </p:pic>
      <p:sp>
        <p:nvSpPr>
          <p:cNvPr id="535" name="Google Shape;535;p36"/>
          <p:cNvSpPr/>
          <p:nvPr/>
        </p:nvSpPr>
        <p:spPr>
          <a:xfrm>
            <a:off x="7464152" y="6171660"/>
            <a:ext cx="4344600" cy="3351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1200"/>
              <a:buFont typeface="Arial"/>
              <a:buNone/>
            </a:pPr>
            <a:r>
              <a:rPr lang="en-IE" sz="1200" b="0" i="1" u="none" strike="noStrike" cap="none">
                <a:solidFill>
                  <a:srgbClr val="000000"/>
                </a:solidFill>
                <a:latin typeface="Arial"/>
                <a:ea typeface="Arial"/>
                <a:cs typeface="Arial"/>
                <a:sym typeface="Arial"/>
              </a:rPr>
              <a:t>Noam Chomsky (1957). “Syntactic Structures”, Mouton &amp; Co.</a:t>
            </a:r>
            <a:endParaRPr sz="1400" b="0" i="0" u="none" strike="noStrike" cap="none">
              <a:solidFill>
                <a:srgbClr val="000000"/>
              </a:solidFill>
              <a:latin typeface="Arial"/>
              <a:ea typeface="Arial"/>
              <a:cs typeface="Arial"/>
              <a:sym typeface="Arial"/>
            </a:endParaRPr>
          </a:p>
        </p:txBody>
      </p:sp>
      <p:pic>
        <p:nvPicPr>
          <p:cNvPr id="536" name="Google Shape;536;p36" descr="https://upload.wikimedia.org/wikipedia/commons/thumb/2/23/Basic_english_syntax_tree.svg/2000px-Basic_english_syntax_tree.svg.png"/>
          <p:cNvPicPr preferRelativeResize="0"/>
          <p:nvPr/>
        </p:nvPicPr>
        <p:blipFill rotWithShape="1">
          <a:blip r:embed="rId4">
            <a:alphaModFix/>
          </a:blip>
          <a:srcRect/>
          <a:stretch/>
        </p:blipFill>
        <p:spPr>
          <a:xfrm>
            <a:off x="1131000" y="2793225"/>
            <a:ext cx="2481325" cy="2845600"/>
          </a:xfrm>
          <a:prstGeom prst="rect">
            <a:avLst/>
          </a:prstGeom>
          <a:noFill/>
          <a:ln>
            <a:noFill/>
          </a:ln>
        </p:spPr>
      </p:pic>
    </p:spTree>
    <p:extLst>
      <p:ext uri="{BB962C8B-B14F-4D97-AF65-F5344CB8AC3E}">
        <p14:creationId xmlns:p14="http://schemas.microsoft.com/office/powerpoint/2010/main" val="24204356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37"/>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Syntagmatic Relations</a:t>
            </a:r>
            <a:endParaRPr sz="4400" b="0" i="0" u="none" strike="noStrike" cap="none">
              <a:solidFill>
                <a:srgbClr val="75114A"/>
              </a:solidFill>
              <a:latin typeface="Calibri"/>
              <a:ea typeface="Calibri"/>
              <a:cs typeface="Calibri"/>
              <a:sym typeface="Calibri"/>
            </a:endParaRPr>
          </a:p>
        </p:txBody>
      </p:sp>
      <p:sp>
        <p:nvSpPr>
          <p:cNvPr id="542" name="Google Shape;542;p37"/>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600"/>
              </a:spcAft>
              <a:buClr>
                <a:srgbClr val="3F3F3F"/>
              </a:buClr>
              <a:buSzPts val="2800"/>
              <a:buFont typeface="Arial"/>
              <a:buNone/>
            </a:pPr>
            <a:r>
              <a:rPr lang="en-IE" b="1"/>
              <a:t>Dependency Structure</a:t>
            </a:r>
            <a:r>
              <a:rPr lang="en-IE"/>
              <a:t> (Tesnière, 1959)</a:t>
            </a:r>
            <a:endParaRPr sz="2800" i="0" u="none" strike="noStrike" cap="none">
              <a:solidFill>
                <a:srgbClr val="3F3F3F"/>
              </a:solidFill>
            </a:endParaRPr>
          </a:p>
        </p:txBody>
      </p:sp>
      <p:sp>
        <p:nvSpPr>
          <p:cNvPr id="543" name="Google Shape;543;p37"/>
          <p:cNvSpPr/>
          <p:nvPr/>
        </p:nvSpPr>
        <p:spPr>
          <a:xfrm>
            <a:off x="4505225" y="6171650"/>
            <a:ext cx="7303500" cy="335100"/>
          </a:xfrm>
          <a:prstGeom prst="rect">
            <a:avLst/>
          </a:prstGeom>
          <a:noFill/>
          <a:ln>
            <a:noFill/>
          </a:ln>
        </p:spPr>
        <p:txBody>
          <a:bodyPr spcFirstLastPara="1" wrap="square" lIns="91425" tIns="45700" rIns="91425" bIns="45700" anchor="t" anchorCtr="0">
            <a:noAutofit/>
          </a:bodyPr>
          <a:lstStyle/>
          <a:p>
            <a:pPr marL="0" marR="0" lvl="0" indent="0" algn="r" rtl="0">
              <a:lnSpc>
                <a:spcPct val="150000"/>
              </a:lnSpc>
              <a:spcBef>
                <a:spcPts val="0"/>
              </a:spcBef>
              <a:spcAft>
                <a:spcPts val="0"/>
              </a:spcAft>
              <a:buClr>
                <a:srgbClr val="000000"/>
              </a:buClr>
              <a:buSzPts val="1200"/>
              <a:buFont typeface="Arial"/>
              <a:buNone/>
            </a:pPr>
            <a:r>
              <a:rPr lang="en-IE" sz="1200" i="1"/>
              <a:t>Tesnière, L. (1959). Eléments de Syntaxe Structurale. Paris Klincksieck.</a:t>
            </a:r>
            <a:endParaRPr sz="1400" b="0" i="0" u="none" strike="noStrike" cap="none">
              <a:solidFill>
                <a:srgbClr val="000000"/>
              </a:solidFill>
              <a:latin typeface="Arial"/>
              <a:ea typeface="Arial"/>
              <a:cs typeface="Arial"/>
              <a:sym typeface="Arial"/>
            </a:endParaRPr>
          </a:p>
        </p:txBody>
      </p:sp>
      <p:pic>
        <p:nvPicPr>
          <p:cNvPr id="544" name="Google Shape;544;p37"/>
          <p:cNvPicPr preferRelativeResize="0"/>
          <p:nvPr/>
        </p:nvPicPr>
        <p:blipFill>
          <a:blip r:embed="rId3">
            <a:alphaModFix/>
          </a:blip>
          <a:stretch>
            <a:fillRect/>
          </a:stretch>
        </p:blipFill>
        <p:spPr>
          <a:xfrm>
            <a:off x="9689671" y="365121"/>
            <a:ext cx="2119075" cy="2880750"/>
          </a:xfrm>
          <a:prstGeom prst="rect">
            <a:avLst/>
          </a:prstGeom>
          <a:noFill/>
          <a:ln>
            <a:noFill/>
          </a:ln>
        </p:spPr>
      </p:pic>
      <p:pic>
        <p:nvPicPr>
          <p:cNvPr id="545" name="Google Shape;545;p37"/>
          <p:cNvPicPr preferRelativeResize="0"/>
          <p:nvPr/>
        </p:nvPicPr>
        <p:blipFill>
          <a:blip r:embed="rId4">
            <a:alphaModFix/>
          </a:blip>
          <a:stretch>
            <a:fillRect/>
          </a:stretch>
        </p:blipFill>
        <p:spPr>
          <a:xfrm>
            <a:off x="838202" y="3429002"/>
            <a:ext cx="9912624" cy="1903300"/>
          </a:xfrm>
          <a:prstGeom prst="rect">
            <a:avLst/>
          </a:prstGeom>
          <a:noFill/>
          <a:ln>
            <a:noFill/>
          </a:ln>
        </p:spPr>
      </p:pic>
      <p:sp>
        <p:nvSpPr>
          <p:cNvPr id="546" name="Google Shape;546;p37"/>
          <p:cNvSpPr txBox="1"/>
          <p:nvPr/>
        </p:nvSpPr>
        <p:spPr>
          <a:xfrm>
            <a:off x="955475" y="5455575"/>
            <a:ext cx="4258800" cy="33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E" u="sng">
                <a:solidFill>
                  <a:schemeClr val="hlink"/>
                </a:solidFill>
                <a:hlinkClick r:id="rId5"/>
              </a:rPr>
              <a:t>https://en.wikipedia.org/wiki/Dependency_grammar</a:t>
            </a:r>
            <a:r>
              <a:rPr lang="en-IE"/>
              <a:t> </a:t>
            </a:r>
            <a:endParaRPr/>
          </a:p>
        </p:txBody>
      </p:sp>
    </p:spTree>
    <p:extLst>
      <p:ext uri="{BB962C8B-B14F-4D97-AF65-F5344CB8AC3E}">
        <p14:creationId xmlns:p14="http://schemas.microsoft.com/office/powerpoint/2010/main" val="35381855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38"/>
          <p:cNvSpPr txBox="1">
            <a:spLocks noGrp="1"/>
          </p:cNvSpPr>
          <p:nvPr>
            <p:ph type="title"/>
          </p:nvPr>
        </p:nvSpPr>
        <p:spPr>
          <a:xfrm>
            <a:off x="838199" y="365125"/>
            <a:ext cx="112344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Phrase </a:t>
            </a:r>
            <a:r>
              <a:rPr lang="en-IE" sz="4400" b="0" i="0" u="none" strike="noStrike" cap="none">
                <a:solidFill>
                  <a:srgbClr val="75114A"/>
                </a:solidFill>
                <a:latin typeface="Calibri"/>
                <a:ea typeface="Calibri"/>
                <a:cs typeface="Calibri"/>
                <a:sym typeface="Calibri"/>
              </a:rPr>
              <a:t>Structure </a:t>
            </a:r>
            <a:r>
              <a:rPr lang="en-IE"/>
              <a:t>vs.</a:t>
            </a:r>
            <a:r>
              <a:rPr lang="en-IE" sz="4400" b="0" i="0" u="none" strike="noStrike" cap="none">
                <a:solidFill>
                  <a:srgbClr val="75114A"/>
                </a:solidFill>
                <a:latin typeface="Calibri"/>
                <a:ea typeface="Calibri"/>
                <a:cs typeface="Calibri"/>
                <a:sym typeface="Calibri"/>
              </a:rPr>
              <a:t> Dependency Structure </a:t>
            </a:r>
            <a:endParaRPr sz="4400" b="0" i="0" u="none" strike="noStrike" cap="none">
              <a:solidFill>
                <a:srgbClr val="75114A"/>
              </a:solidFill>
              <a:latin typeface="Calibri"/>
              <a:ea typeface="Calibri"/>
              <a:cs typeface="Calibri"/>
              <a:sym typeface="Calibri"/>
            </a:endParaRPr>
          </a:p>
        </p:txBody>
      </p:sp>
      <p:pic>
        <p:nvPicPr>
          <p:cNvPr id="552" name="Google Shape;552;p38" descr="https://upload.wikimedia.org/wikipedia/commons/5/54/Parse_tree_1.jpg"/>
          <p:cNvPicPr preferRelativeResize="0"/>
          <p:nvPr/>
        </p:nvPicPr>
        <p:blipFill rotWithShape="1">
          <a:blip r:embed="rId3">
            <a:alphaModFix/>
          </a:blip>
          <a:srcRect r="55832"/>
          <a:stretch/>
        </p:blipFill>
        <p:spPr>
          <a:xfrm>
            <a:off x="1020875" y="1670125"/>
            <a:ext cx="2967373" cy="3793050"/>
          </a:xfrm>
          <a:prstGeom prst="rect">
            <a:avLst/>
          </a:prstGeom>
          <a:noFill/>
          <a:ln>
            <a:noFill/>
          </a:ln>
        </p:spPr>
      </p:pic>
      <p:pic>
        <p:nvPicPr>
          <p:cNvPr id="553" name="Google Shape;553;p38" descr="https://upload.wikimedia.org/wikipedia/commons/8/8c/Parse2.jpg"/>
          <p:cNvPicPr preferRelativeResize="0"/>
          <p:nvPr/>
        </p:nvPicPr>
        <p:blipFill rotWithShape="1">
          <a:blip r:embed="rId4">
            <a:alphaModFix/>
          </a:blip>
          <a:srcRect r="55150"/>
          <a:stretch/>
        </p:blipFill>
        <p:spPr>
          <a:xfrm>
            <a:off x="5190350" y="2580679"/>
            <a:ext cx="2967375" cy="2888471"/>
          </a:xfrm>
          <a:prstGeom prst="rect">
            <a:avLst/>
          </a:prstGeom>
          <a:noFill/>
          <a:ln>
            <a:noFill/>
          </a:ln>
        </p:spPr>
      </p:pic>
      <p:sp>
        <p:nvSpPr>
          <p:cNvPr id="554" name="Google Shape;554;p38"/>
          <p:cNvSpPr/>
          <p:nvPr/>
        </p:nvSpPr>
        <p:spPr>
          <a:xfrm>
            <a:off x="9191129" y="6176337"/>
            <a:ext cx="28815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IE" sz="1200" b="0" i="1" u="sng" strike="noStrike" cap="none">
                <a:solidFill>
                  <a:schemeClr val="hlink"/>
                </a:solidFill>
                <a:latin typeface="Arial"/>
                <a:ea typeface="Arial"/>
                <a:cs typeface="Arial"/>
                <a:sym typeface="Arial"/>
                <a:hlinkClick r:id="rId5"/>
              </a:rPr>
              <a:t>https://en.wikipedia.org/wiki/Parse_tree</a:t>
            </a:r>
            <a:r>
              <a:rPr lang="en-IE" sz="1200" b="0" i="1"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918126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3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Overview</a:t>
            </a:r>
            <a:endParaRPr/>
          </a:p>
        </p:txBody>
      </p:sp>
      <p:sp>
        <p:nvSpPr>
          <p:cNvPr id="560" name="Google Shape;560;p39"/>
          <p:cNvSpPr txBox="1">
            <a:spLocks noGrp="1"/>
          </p:cNvSpPr>
          <p:nvPr>
            <p:ph type="body" idx="1"/>
          </p:nvPr>
        </p:nvSpPr>
        <p:spPr>
          <a:xfrm>
            <a:off x="838200" y="1687825"/>
            <a:ext cx="10515600" cy="4095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3F3F3F"/>
              </a:buClr>
              <a:buSzPts val="2800"/>
              <a:buFont typeface="Arial"/>
              <a:buNone/>
            </a:pPr>
            <a:r>
              <a:rPr lang="en-IE"/>
              <a:t>Foundations in linguistic theory </a:t>
            </a:r>
            <a:endParaRPr/>
          </a:p>
          <a:p>
            <a:pPr marL="0" marR="0" lvl="0" indent="0" algn="l" rtl="0">
              <a:lnSpc>
                <a:spcPct val="115000"/>
              </a:lnSpc>
              <a:spcBef>
                <a:spcPts val="0"/>
              </a:spcBef>
              <a:spcAft>
                <a:spcPts val="0"/>
              </a:spcAft>
              <a:buClr>
                <a:srgbClr val="3F3F3F"/>
              </a:buClr>
              <a:buSzPts val="2800"/>
              <a:buFont typeface="Arial"/>
              <a:buNone/>
            </a:pPr>
            <a:r>
              <a:rPr lang="en-IE" b="1"/>
              <a:t>Linguistic levels of analysis</a:t>
            </a:r>
            <a:endParaRPr b="1"/>
          </a:p>
          <a:p>
            <a:pPr marL="457200" marR="0" lvl="0" indent="-406400" algn="l" rtl="0">
              <a:lnSpc>
                <a:spcPct val="115000"/>
              </a:lnSpc>
              <a:spcBef>
                <a:spcPts val="0"/>
              </a:spcBef>
              <a:spcAft>
                <a:spcPts val="0"/>
              </a:spcAft>
              <a:buSzPts val="2800"/>
              <a:buChar char="•"/>
            </a:pPr>
            <a:r>
              <a:rPr lang="en-IE"/>
              <a:t>Morphology</a:t>
            </a:r>
            <a:endParaRPr/>
          </a:p>
          <a:p>
            <a:pPr marL="457200" marR="0" lvl="0" indent="-406400" algn="l" rtl="0">
              <a:lnSpc>
                <a:spcPct val="115000"/>
              </a:lnSpc>
              <a:spcBef>
                <a:spcPts val="0"/>
              </a:spcBef>
              <a:spcAft>
                <a:spcPts val="0"/>
              </a:spcAft>
              <a:buSzPts val="2800"/>
              <a:buChar char="•"/>
            </a:pPr>
            <a:r>
              <a:rPr lang="en-IE"/>
              <a:t>Syntax</a:t>
            </a:r>
            <a:endParaRPr/>
          </a:p>
          <a:p>
            <a:pPr marL="457200" marR="0" lvl="0" indent="-406400" algn="l" rtl="0">
              <a:lnSpc>
                <a:spcPct val="115000"/>
              </a:lnSpc>
              <a:spcBef>
                <a:spcPts val="0"/>
              </a:spcBef>
              <a:spcAft>
                <a:spcPts val="0"/>
              </a:spcAft>
              <a:buSzPts val="2800"/>
              <a:buChar char="•"/>
            </a:pPr>
            <a:r>
              <a:rPr lang="en-IE"/>
              <a:t>Semantics</a:t>
            </a:r>
            <a:endParaRPr/>
          </a:p>
          <a:p>
            <a:pPr marL="0" marR="0" lvl="0" indent="0" algn="l" rtl="0">
              <a:lnSpc>
                <a:spcPct val="115000"/>
              </a:lnSpc>
              <a:spcBef>
                <a:spcPts val="0"/>
              </a:spcBef>
              <a:spcAft>
                <a:spcPts val="0"/>
              </a:spcAft>
              <a:buClr>
                <a:srgbClr val="3F3F3F"/>
              </a:buClr>
              <a:buSzPts val="2800"/>
              <a:buFont typeface="Arial"/>
              <a:buNone/>
            </a:pPr>
            <a:r>
              <a:rPr lang="en-IE"/>
              <a:t>Types of language data</a:t>
            </a:r>
            <a:endParaRPr/>
          </a:p>
          <a:p>
            <a:pPr marL="457200" marR="0" lvl="0" indent="-406400" algn="l" rtl="0">
              <a:lnSpc>
                <a:spcPct val="115000"/>
              </a:lnSpc>
              <a:spcBef>
                <a:spcPts val="0"/>
              </a:spcBef>
              <a:spcAft>
                <a:spcPts val="0"/>
              </a:spcAft>
              <a:buSzPts val="2800"/>
              <a:buChar char="•"/>
            </a:pPr>
            <a:r>
              <a:rPr lang="en-IE"/>
              <a:t>Corpus</a:t>
            </a:r>
            <a:endParaRPr/>
          </a:p>
          <a:p>
            <a:pPr marL="457200" marR="0" lvl="0" indent="-406400" algn="l" rtl="0">
              <a:lnSpc>
                <a:spcPct val="115000"/>
              </a:lnSpc>
              <a:spcBef>
                <a:spcPts val="0"/>
              </a:spcBef>
              <a:spcAft>
                <a:spcPts val="0"/>
              </a:spcAft>
              <a:buSzPts val="2800"/>
              <a:buChar char="•"/>
            </a:pPr>
            <a:r>
              <a:rPr lang="en-IE"/>
              <a:t>Lexicon</a:t>
            </a:r>
            <a:endParaRPr/>
          </a:p>
          <a:p>
            <a:pPr marL="0" marR="0" lvl="0" indent="0" algn="l" rtl="0">
              <a:lnSpc>
                <a:spcPct val="100000"/>
              </a:lnSpc>
              <a:spcBef>
                <a:spcPts val="1000"/>
              </a:spcBef>
              <a:spcAft>
                <a:spcPts val="0"/>
              </a:spcAft>
              <a:buClr>
                <a:srgbClr val="3F3F3F"/>
              </a:buClr>
              <a:buSzPts val="2800"/>
              <a:buFont typeface="Arial"/>
              <a:buNone/>
            </a:pPr>
            <a:endParaRPr sz="2400"/>
          </a:p>
        </p:txBody>
      </p:sp>
    </p:spTree>
    <p:extLst>
      <p:ext uri="{BB962C8B-B14F-4D97-AF65-F5344CB8AC3E}">
        <p14:creationId xmlns:p14="http://schemas.microsoft.com/office/powerpoint/2010/main" val="4609266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40"/>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Linguistic Levels of Analysis</a:t>
            </a:r>
            <a:endParaRPr sz="4400" b="0" i="0" u="none" strike="noStrike" cap="none">
              <a:solidFill>
                <a:srgbClr val="75114A"/>
              </a:solidFill>
              <a:latin typeface="Calibri"/>
              <a:ea typeface="Calibri"/>
              <a:cs typeface="Calibri"/>
              <a:sym typeface="Calibri"/>
            </a:endParaRPr>
          </a:p>
        </p:txBody>
      </p:sp>
      <p:sp>
        <p:nvSpPr>
          <p:cNvPr id="566" name="Google Shape;566;p40"/>
          <p:cNvSpPr txBox="1">
            <a:spLocks noGrp="1"/>
          </p:cNvSpPr>
          <p:nvPr>
            <p:ph type="body" idx="1"/>
          </p:nvPr>
        </p:nvSpPr>
        <p:spPr>
          <a:xfrm>
            <a:off x="838200" y="1690825"/>
            <a:ext cx="10515600" cy="402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F3F"/>
              </a:buClr>
              <a:buSzPts val="2800"/>
              <a:buFont typeface="Arial"/>
              <a:buNone/>
            </a:pPr>
            <a:r>
              <a:rPr lang="en-IE">
                <a:solidFill>
                  <a:srgbClr val="999999"/>
                </a:solidFill>
              </a:rPr>
              <a:t>Phonology - acoustic signal</a:t>
            </a:r>
            <a:endParaRPr>
              <a:solidFill>
                <a:srgbClr val="999999"/>
              </a:solidFill>
            </a:endParaRPr>
          </a:p>
          <a:p>
            <a:pPr marL="0" marR="0" lvl="0" indent="0" algn="l" rtl="0">
              <a:lnSpc>
                <a:spcPct val="100000"/>
              </a:lnSpc>
              <a:spcBef>
                <a:spcPts val="0"/>
              </a:spcBef>
              <a:spcAft>
                <a:spcPts val="0"/>
              </a:spcAft>
              <a:buClr>
                <a:srgbClr val="3F3F3F"/>
              </a:buClr>
              <a:buSzPts val="2800"/>
              <a:buFont typeface="Arial"/>
              <a:buNone/>
            </a:pPr>
            <a:endParaRPr>
              <a:solidFill>
                <a:srgbClr val="999999"/>
              </a:solidFill>
            </a:endParaRPr>
          </a:p>
          <a:p>
            <a:pPr marL="0" marR="0" lvl="0" indent="0" algn="l" rtl="0">
              <a:lnSpc>
                <a:spcPct val="100000"/>
              </a:lnSpc>
              <a:spcBef>
                <a:spcPts val="600"/>
              </a:spcBef>
              <a:spcAft>
                <a:spcPts val="0"/>
              </a:spcAft>
              <a:buClr>
                <a:srgbClr val="3F3F3F"/>
              </a:buClr>
              <a:buSzPts val="2800"/>
              <a:buFont typeface="Arial"/>
              <a:buNone/>
            </a:pPr>
            <a:r>
              <a:rPr lang="en-IE"/>
              <a:t>Morphology – word structure</a:t>
            </a:r>
            <a:endParaRPr/>
          </a:p>
          <a:p>
            <a:pPr marL="0" marR="0" lvl="0" indent="0" algn="l" rtl="0">
              <a:lnSpc>
                <a:spcPct val="100000"/>
              </a:lnSpc>
              <a:spcBef>
                <a:spcPts val="600"/>
              </a:spcBef>
              <a:spcAft>
                <a:spcPts val="0"/>
              </a:spcAft>
              <a:buClr>
                <a:srgbClr val="3F3F3F"/>
              </a:buClr>
              <a:buSzPts val="2800"/>
              <a:buFont typeface="Arial"/>
              <a:buNone/>
            </a:pPr>
            <a:r>
              <a:rPr lang="en-IE"/>
              <a:t>Syntax – sentence and phrase structure</a:t>
            </a:r>
            <a:endParaRPr/>
          </a:p>
          <a:p>
            <a:pPr marL="0" marR="0" lvl="0" indent="0" algn="l" rtl="0">
              <a:lnSpc>
                <a:spcPct val="100000"/>
              </a:lnSpc>
              <a:spcBef>
                <a:spcPts val="600"/>
              </a:spcBef>
              <a:spcAft>
                <a:spcPts val="0"/>
              </a:spcAft>
              <a:buClr>
                <a:srgbClr val="3F3F3F"/>
              </a:buClr>
              <a:buSzPts val="2800"/>
              <a:buFont typeface="Arial"/>
              <a:buNone/>
            </a:pPr>
            <a:r>
              <a:rPr lang="en-IE"/>
              <a:t>Semantics – meaning and reference</a:t>
            </a:r>
            <a:endParaRPr/>
          </a:p>
          <a:p>
            <a:pPr marL="0" marR="0" lvl="0" indent="0" algn="l" rtl="0">
              <a:lnSpc>
                <a:spcPct val="100000"/>
              </a:lnSpc>
              <a:spcBef>
                <a:spcPts val="0"/>
              </a:spcBef>
              <a:spcAft>
                <a:spcPts val="0"/>
              </a:spcAft>
              <a:buClr>
                <a:srgbClr val="3F3F3F"/>
              </a:buClr>
              <a:buSzPts val="2800"/>
              <a:buFont typeface="Arial"/>
              <a:buNone/>
            </a:pPr>
            <a:endParaRPr>
              <a:solidFill>
                <a:srgbClr val="999999"/>
              </a:solidFill>
            </a:endParaRPr>
          </a:p>
          <a:p>
            <a:pPr marL="0" marR="0" lvl="0" indent="0" algn="l" rtl="0">
              <a:lnSpc>
                <a:spcPct val="100000"/>
              </a:lnSpc>
              <a:spcBef>
                <a:spcPts val="0"/>
              </a:spcBef>
              <a:spcAft>
                <a:spcPts val="0"/>
              </a:spcAft>
              <a:buClr>
                <a:srgbClr val="3F3F3F"/>
              </a:buClr>
              <a:buSzPts val="2800"/>
              <a:buFont typeface="Arial"/>
              <a:buNone/>
            </a:pPr>
            <a:r>
              <a:rPr lang="en-IE">
                <a:solidFill>
                  <a:srgbClr val="999999"/>
                </a:solidFill>
              </a:rPr>
              <a:t>Pragmatics - communication</a:t>
            </a:r>
            <a:endParaRPr/>
          </a:p>
        </p:txBody>
      </p:sp>
      <p:pic>
        <p:nvPicPr>
          <p:cNvPr id="567" name="Google Shape;567;p40" descr="http://www.seaandsailor.com/images/timedomain.png"/>
          <p:cNvPicPr preferRelativeResize="0"/>
          <p:nvPr/>
        </p:nvPicPr>
        <p:blipFill rotWithShape="1">
          <a:blip r:embed="rId3">
            <a:alphaModFix/>
          </a:blip>
          <a:srcRect/>
          <a:stretch/>
        </p:blipFill>
        <p:spPr>
          <a:xfrm>
            <a:off x="6123231" y="1404392"/>
            <a:ext cx="2339752" cy="1475312"/>
          </a:xfrm>
          <a:prstGeom prst="rect">
            <a:avLst/>
          </a:prstGeom>
          <a:noFill/>
          <a:ln>
            <a:noFill/>
          </a:ln>
        </p:spPr>
      </p:pic>
      <p:pic>
        <p:nvPicPr>
          <p:cNvPr id="568" name="Google Shape;568;p40" descr="Image result for communication"/>
          <p:cNvPicPr preferRelativeResize="0"/>
          <p:nvPr/>
        </p:nvPicPr>
        <p:blipFill rotWithShape="1">
          <a:blip r:embed="rId4">
            <a:alphaModFix/>
          </a:blip>
          <a:srcRect/>
          <a:stretch/>
        </p:blipFill>
        <p:spPr>
          <a:xfrm>
            <a:off x="6247931" y="4346484"/>
            <a:ext cx="2090345" cy="1266749"/>
          </a:xfrm>
          <a:prstGeom prst="rect">
            <a:avLst/>
          </a:prstGeom>
          <a:noFill/>
          <a:ln>
            <a:noFill/>
          </a:ln>
        </p:spPr>
      </p:pic>
    </p:spTree>
    <p:extLst>
      <p:ext uri="{BB962C8B-B14F-4D97-AF65-F5344CB8AC3E}">
        <p14:creationId xmlns:p14="http://schemas.microsoft.com/office/powerpoint/2010/main" val="6067973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pic>
        <p:nvPicPr>
          <p:cNvPr id="574" name="Google Shape;574;p41"/>
          <p:cNvPicPr preferRelativeResize="0"/>
          <p:nvPr/>
        </p:nvPicPr>
        <p:blipFill rotWithShape="1">
          <a:blip r:embed="rId3">
            <a:alphaModFix/>
          </a:blip>
          <a:srcRect b="3372"/>
          <a:stretch/>
        </p:blipFill>
        <p:spPr>
          <a:xfrm>
            <a:off x="649275" y="1375125"/>
            <a:ext cx="10780726" cy="4419874"/>
          </a:xfrm>
          <a:prstGeom prst="rect">
            <a:avLst/>
          </a:prstGeom>
          <a:noFill/>
          <a:ln>
            <a:noFill/>
          </a:ln>
        </p:spPr>
      </p:pic>
      <p:sp>
        <p:nvSpPr>
          <p:cNvPr id="575" name="Google Shape;575;p41"/>
          <p:cNvSpPr txBox="1"/>
          <p:nvPr/>
        </p:nvSpPr>
        <p:spPr>
          <a:xfrm>
            <a:off x="6620000" y="5992650"/>
            <a:ext cx="5571900" cy="58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E" sz="1200">
                <a:solidFill>
                  <a:schemeClr val="dk1"/>
                </a:solidFill>
              </a:rPr>
              <a:t>Sample top-down output from </a:t>
            </a:r>
            <a:r>
              <a:rPr lang="en-IE" sz="1200">
                <a:solidFill>
                  <a:schemeClr val="hlink"/>
                </a:solidFill>
                <a:uFill>
                  <a:noFill/>
                </a:uFill>
                <a:hlinkClick r:id="rId4"/>
              </a:rPr>
              <a:t>Google Cloud Natural Language API</a:t>
            </a:r>
            <a:r>
              <a:rPr lang="en-IE" sz="1200"/>
              <a:t> - image from </a:t>
            </a:r>
            <a:r>
              <a:rPr lang="en-IE" sz="1200" u="sng">
                <a:solidFill>
                  <a:schemeClr val="hlink"/>
                </a:solidFill>
                <a:hlinkClick r:id="rId5"/>
              </a:rPr>
              <a:t>https://witanworld.com/article/2018/10/28/naturallanguageprocessing-nlp/</a:t>
            </a:r>
            <a:r>
              <a:rPr lang="en-IE" sz="1200">
                <a:solidFill>
                  <a:schemeClr val="dk1"/>
                </a:solidFill>
              </a:rPr>
              <a:t> </a:t>
            </a:r>
            <a:endParaRPr sz="1200">
              <a:solidFill>
                <a:schemeClr val="dk1"/>
              </a:solidFill>
            </a:endParaRPr>
          </a:p>
          <a:p>
            <a:pPr marL="0" lvl="0" indent="0" algn="l" rtl="0">
              <a:spcBef>
                <a:spcPts val="0"/>
              </a:spcBef>
              <a:spcAft>
                <a:spcPts val="0"/>
              </a:spcAft>
              <a:buNone/>
            </a:pPr>
            <a:endParaRPr sz="1200"/>
          </a:p>
        </p:txBody>
      </p:sp>
      <p:sp>
        <p:nvSpPr>
          <p:cNvPr id="576" name="Google Shape;576;p41"/>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Linguistic Levels of Analysis</a:t>
            </a:r>
            <a:endParaRPr sz="4400" b="0" i="0" u="none" strike="noStrike" cap="none">
              <a:solidFill>
                <a:srgbClr val="75114A"/>
              </a:solidFill>
              <a:latin typeface="Calibri"/>
              <a:ea typeface="Calibri"/>
              <a:cs typeface="Calibri"/>
              <a:sym typeface="Calibri"/>
            </a:endParaRPr>
          </a:p>
        </p:txBody>
      </p:sp>
    </p:spTree>
    <p:extLst>
      <p:ext uri="{BB962C8B-B14F-4D97-AF65-F5344CB8AC3E}">
        <p14:creationId xmlns:p14="http://schemas.microsoft.com/office/powerpoint/2010/main" val="27645989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42"/>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Overview</a:t>
            </a:r>
            <a:endParaRPr/>
          </a:p>
        </p:txBody>
      </p:sp>
      <p:sp>
        <p:nvSpPr>
          <p:cNvPr id="582" name="Google Shape;582;p42"/>
          <p:cNvSpPr txBox="1">
            <a:spLocks noGrp="1"/>
          </p:cNvSpPr>
          <p:nvPr>
            <p:ph type="body" idx="1"/>
          </p:nvPr>
        </p:nvSpPr>
        <p:spPr>
          <a:xfrm>
            <a:off x="838200" y="1687825"/>
            <a:ext cx="10515600" cy="4095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3F3F3F"/>
              </a:buClr>
              <a:buSzPts val="2800"/>
              <a:buFont typeface="Arial"/>
              <a:buNone/>
            </a:pPr>
            <a:r>
              <a:rPr lang="en-IE"/>
              <a:t>Foundations in linguistic theory </a:t>
            </a:r>
            <a:endParaRPr/>
          </a:p>
          <a:p>
            <a:pPr marL="0" marR="0" lvl="0" indent="0" algn="l" rtl="0">
              <a:lnSpc>
                <a:spcPct val="115000"/>
              </a:lnSpc>
              <a:spcBef>
                <a:spcPts val="0"/>
              </a:spcBef>
              <a:spcAft>
                <a:spcPts val="0"/>
              </a:spcAft>
              <a:buClr>
                <a:srgbClr val="3F3F3F"/>
              </a:buClr>
              <a:buSzPts val="2800"/>
              <a:buFont typeface="Arial"/>
              <a:buNone/>
            </a:pPr>
            <a:r>
              <a:rPr lang="en-IE"/>
              <a:t>Linguistic levels of analysis</a:t>
            </a:r>
            <a:endParaRPr/>
          </a:p>
          <a:p>
            <a:pPr marL="457200" marR="0" lvl="0" indent="-406400" algn="l" rtl="0">
              <a:lnSpc>
                <a:spcPct val="115000"/>
              </a:lnSpc>
              <a:spcBef>
                <a:spcPts val="0"/>
              </a:spcBef>
              <a:spcAft>
                <a:spcPts val="0"/>
              </a:spcAft>
              <a:buSzPts val="2800"/>
              <a:buChar char="•"/>
            </a:pPr>
            <a:r>
              <a:rPr lang="en-IE" b="1"/>
              <a:t>Morphology</a:t>
            </a:r>
            <a:endParaRPr b="1"/>
          </a:p>
          <a:p>
            <a:pPr marL="457200" marR="0" lvl="0" indent="-406400" algn="l" rtl="0">
              <a:lnSpc>
                <a:spcPct val="115000"/>
              </a:lnSpc>
              <a:spcBef>
                <a:spcPts val="0"/>
              </a:spcBef>
              <a:spcAft>
                <a:spcPts val="0"/>
              </a:spcAft>
              <a:buSzPts val="2800"/>
              <a:buChar char="•"/>
            </a:pPr>
            <a:r>
              <a:rPr lang="en-IE"/>
              <a:t>Syntax</a:t>
            </a:r>
            <a:endParaRPr/>
          </a:p>
          <a:p>
            <a:pPr marL="457200" marR="0" lvl="0" indent="-406400" algn="l" rtl="0">
              <a:lnSpc>
                <a:spcPct val="115000"/>
              </a:lnSpc>
              <a:spcBef>
                <a:spcPts val="0"/>
              </a:spcBef>
              <a:spcAft>
                <a:spcPts val="0"/>
              </a:spcAft>
              <a:buSzPts val="2800"/>
              <a:buChar char="•"/>
            </a:pPr>
            <a:r>
              <a:rPr lang="en-IE"/>
              <a:t>Semantics</a:t>
            </a:r>
            <a:endParaRPr/>
          </a:p>
          <a:p>
            <a:pPr marL="0" marR="0" lvl="0" indent="0" algn="l" rtl="0">
              <a:lnSpc>
                <a:spcPct val="115000"/>
              </a:lnSpc>
              <a:spcBef>
                <a:spcPts val="0"/>
              </a:spcBef>
              <a:spcAft>
                <a:spcPts val="0"/>
              </a:spcAft>
              <a:buClr>
                <a:srgbClr val="3F3F3F"/>
              </a:buClr>
              <a:buSzPts val="2800"/>
              <a:buFont typeface="Arial"/>
              <a:buNone/>
            </a:pPr>
            <a:r>
              <a:rPr lang="en-IE"/>
              <a:t>Types of language data</a:t>
            </a:r>
            <a:endParaRPr/>
          </a:p>
          <a:p>
            <a:pPr marL="457200" marR="0" lvl="0" indent="-406400" algn="l" rtl="0">
              <a:lnSpc>
                <a:spcPct val="115000"/>
              </a:lnSpc>
              <a:spcBef>
                <a:spcPts val="0"/>
              </a:spcBef>
              <a:spcAft>
                <a:spcPts val="0"/>
              </a:spcAft>
              <a:buSzPts val="2800"/>
              <a:buChar char="•"/>
            </a:pPr>
            <a:r>
              <a:rPr lang="en-IE"/>
              <a:t>Corpus</a:t>
            </a:r>
            <a:endParaRPr/>
          </a:p>
          <a:p>
            <a:pPr marL="457200" marR="0" lvl="0" indent="-406400" algn="l" rtl="0">
              <a:lnSpc>
                <a:spcPct val="115000"/>
              </a:lnSpc>
              <a:spcBef>
                <a:spcPts val="0"/>
              </a:spcBef>
              <a:spcAft>
                <a:spcPts val="0"/>
              </a:spcAft>
              <a:buSzPts val="2800"/>
              <a:buChar char="•"/>
            </a:pPr>
            <a:r>
              <a:rPr lang="en-IE"/>
              <a:t>Lexicon</a:t>
            </a:r>
            <a:endParaRPr/>
          </a:p>
          <a:p>
            <a:pPr marL="0" marR="0" lvl="0" indent="0" algn="l" rtl="0">
              <a:lnSpc>
                <a:spcPct val="100000"/>
              </a:lnSpc>
              <a:spcBef>
                <a:spcPts val="1000"/>
              </a:spcBef>
              <a:spcAft>
                <a:spcPts val="0"/>
              </a:spcAft>
              <a:buClr>
                <a:srgbClr val="3F3F3F"/>
              </a:buClr>
              <a:buSzPts val="2800"/>
              <a:buFont typeface="Arial"/>
              <a:buNone/>
            </a:pPr>
            <a:endParaRPr sz="2400"/>
          </a:p>
        </p:txBody>
      </p:sp>
    </p:spTree>
    <p:extLst>
      <p:ext uri="{BB962C8B-B14F-4D97-AF65-F5344CB8AC3E}">
        <p14:creationId xmlns:p14="http://schemas.microsoft.com/office/powerpoint/2010/main" val="35028414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4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Morphology – </a:t>
            </a:r>
            <a:r>
              <a:rPr lang="en-IE"/>
              <a:t>Stemming</a:t>
            </a:r>
            <a:endParaRPr sz="4400" b="0" i="0" u="none" strike="noStrike" cap="none">
              <a:solidFill>
                <a:srgbClr val="75114A"/>
              </a:solidFill>
              <a:latin typeface="Calibri"/>
              <a:ea typeface="Calibri"/>
              <a:cs typeface="Calibri"/>
              <a:sym typeface="Calibri"/>
            </a:endParaRPr>
          </a:p>
        </p:txBody>
      </p:sp>
      <p:sp>
        <p:nvSpPr>
          <p:cNvPr id="588" name="Google Shape;588;p43"/>
          <p:cNvSpPr txBox="1">
            <a:spLocks noGrp="1"/>
          </p:cNvSpPr>
          <p:nvPr>
            <p:ph type="body" idx="1"/>
          </p:nvPr>
        </p:nvSpPr>
        <p:spPr>
          <a:xfrm>
            <a:off x="838200" y="1849350"/>
            <a:ext cx="10703700" cy="371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rgbClr val="3F3F3F"/>
              </a:buClr>
              <a:buSzPts val="2800"/>
              <a:buFont typeface="Arial"/>
              <a:buNone/>
            </a:pPr>
            <a:r>
              <a:rPr lang="en-IE"/>
              <a:t>Non-linguistic (simplified) analysis of </a:t>
            </a:r>
            <a:r>
              <a:rPr lang="en-IE" i="0" u="none" strike="noStrike" cap="none">
                <a:solidFill>
                  <a:srgbClr val="3F3F3F"/>
                </a:solidFill>
              </a:rPr>
              <a:t> word structure </a:t>
            </a:r>
            <a:r>
              <a:rPr lang="en-IE"/>
              <a:t>by </a:t>
            </a:r>
            <a:r>
              <a:rPr lang="en-IE" i="0" u="none" strike="noStrike" cap="none">
                <a:solidFill>
                  <a:srgbClr val="3F3F3F"/>
                </a:solidFill>
              </a:rPr>
              <a:t>remov</a:t>
            </a:r>
            <a:r>
              <a:rPr lang="en-IE"/>
              <a:t>ing</a:t>
            </a:r>
            <a:r>
              <a:rPr lang="en-IE" i="0" u="none" strike="noStrike" cap="none">
                <a:solidFill>
                  <a:srgbClr val="3F3F3F"/>
                </a:solidFill>
              </a:rPr>
              <a:t> </a:t>
            </a:r>
            <a:r>
              <a:rPr lang="en-IE"/>
              <a:t>endings/beginnings of words - leaving a common </a:t>
            </a:r>
            <a:r>
              <a:rPr lang="en-IE" b="1"/>
              <a:t>stem</a:t>
            </a:r>
            <a:endParaRPr b="1" i="0" u="none" strike="noStrike" cap="none">
              <a:solidFill>
                <a:srgbClr val="3F3F3F"/>
              </a:solidFill>
            </a:endParaRPr>
          </a:p>
          <a:p>
            <a:pPr marL="0" marR="0" lvl="0" indent="0" algn="l" rtl="0">
              <a:lnSpc>
                <a:spcPct val="100000"/>
              </a:lnSpc>
              <a:spcBef>
                <a:spcPts val="1000"/>
              </a:spcBef>
              <a:spcAft>
                <a:spcPts val="0"/>
              </a:spcAft>
              <a:buClr>
                <a:srgbClr val="3F3F3F"/>
              </a:buClr>
              <a:buSzPts val="2800"/>
              <a:buFont typeface="Arial"/>
              <a:buNone/>
            </a:pPr>
            <a:r>
              <a:rPr lang="en-IE"/>
              <a:t>For example:</a:t>
            </a:r>
            <a:endParaRPr/>
          </a:p>
          <a:p>
            <a:pPr marL="533400" marR="0" lvl="1" indent="0" algn="l" rtl="0">
              <a:lnSpc>
                <a:spcPct val="100000"/>
              </a:lnSpc>
              <a:spcBef>
                <a:spcPts val="1000"/>
              </a:spcBef>
              <a:spcAft>
                <a:spcPts val="0"/>
              </a:spcAft>
              <a:buClr>
                <a:srgbClr val="3F3F3F"/>
              </a:buClr>
              <a:buSzPts val="2400"/>
              <a:buFont typeface="Arial"/>
              <a:buNone/>
            </a:pPr>
            <a:r>
              <a:rPr lang="en-IE" i="1"/>
              <a:t>learn</a:t>
            </a:r>
            <a:r>
              <a:rPr lang="en-IE" b="0" i="1" u="none" strike="noStrike" cap="none">
                <a:solidFill>
                  <a:srgbClr val="3F3F3F"/>
                </a:solidFill>
                <a:latin typeface="Calibri"/>
                <a:ea typeface="Calibri"/>
                <a:cs typeface="Calibri"/>
                <a:sym typeface="Calibri"/>
              </a:rPr>
              <a:t>s		</a:t>
            </a:r>
            <a:r>
              <a:rPr lang="en-IE" i="1"/>
              <a:t>&gt;</a:t>
            </a:r>
            <a:r>
              <a:rPr lang="en-IE" b="0" i="1" u="none" strike="noStrike" cap="none">
                <a:solidFill>
                  <a:srgbClr val="3F3F3F"/>
                </a:solidFill>
                <a:latin typeface="Calibri"/>
                <a:ea typeface="Calibri"/>
                <a:cs typeface="Calibri"/>
                <a:sym typeface="Calibri"/>
              </a:rPr>
              <a:t>	</a:t>
            </a:r>
            <a:r>
              <a:rPr lang="en-IE" b="1" i="1"/>
              <a:t>learn</a:t>
            </a:r>
            <a:r>
              <a:rPr lang="en-IE" b="0" i="1" u="none" strike="noStrike" cap="none">
                <a:solidFill>
                  <a:srgbClr val="3F3F3F"/>
                </a:solidFill>
                <a:latin typeface="Calibri"/>
                <a:ea typeface="Calibri"/>
                <a:cs typeface="Calibri"/>
                <a:sym typeface="Calibri"/>
              </a:rPr>
              <a:t>-s</a:t>
            </a:r>
            <a:endParaRPr b="0" i="0" u="none" strike="noStrike" cap="none">
              <a:solidFill>
                <a:srgbClr val="3F3F3F"/>
              </a:solidFill>
              <a:latin typeface="Calibri"/>
              <a:ea typeface="Calibri"/>
              <a:cs typeface="Calibri"/>
              <a:sym typeface="Calibri"/>
            </a:endParaRPr>
          </a:p>
          <a:p>
            <a:pPr marL="533400" lvl="1" indent="0" algn="l" rtl="0">
              <a:lnSpc>
                <a:spcPct val="100000"/>
              </a:lnSpc>
              <a:spcBef>
                <a:spcPts val="0"/>
              </a:spcBef>
              <a:spcAft>
                <a:spcPts val="0"/>
              </a:spcAft>
              <a:buClr>
                <a:srgbClr val="3F3F3F"/>
              </a:buClr>
              <a:buSzPts val="2400"/>
              <a:buFont typeface="Arial"/>
              <a:buNone/>
            </a:pPr>
            <a:r>
              <a:rPr lang="en-IE" i="1"/>
              <a:t>learning	&gt;	</a:t>
            </a:r>
            <a:r>
              <a:rPr lang="en-IE" b="1" i="1"/>
              <a:t>learn</a:t>
            </a:r>
            <a:r>
              <a:rPr lang="en-IE" i="1"/>
              <a:t>-ing</a:t>
            </a:r>
            <a:endParaRPr i="1"/>
          </a:p>
          <a:p>
            <a:pPr marL="533400" marR="0" lvl="1" indent="0" algn="l" rtl="0">
              <a:lnSpc>
                <a:spcPct val="100000"/>
              </a:lnSpc>
              <a:spcBef>
                <a:spcPts val="0"/>
              </a:spcBef>
              <a:spcAft>
                <a:spcPts val="0"/>
              </a:spcAft>
              <a:buClr>
                <a:srgbClr val="3F3F3F"/>
              </a:buClr>
              <a:buSzPts val="2400"/>
              <a:buFont typeface="Arial"/>
              <a:buNone/>
            </a:pPr>
            <a:r>
              <a:rPr lang="en-IE" i="1"/>
              <a:t>learn</a:t>
            </a:r>
            <a:r>
              <a:rPr lang="en-IE" b="0" i="1" u="none" strike="noStrike" cap="none">
                <a:solidFill>
                  <a:srgbClr val="3F3F3F"/>
                </a:solidFill>
                <a:latin typeface="Calibri"/>
                <a:ea typeface="Calibri"/>
                <a:cs typeface="Calibri"/>
                <a:sym typeface="Calibri"/>
              </a:rPr>
              <a:t>ed	</a:t>
            </a:r>
            <a:r>
              <a:rPr lang="en-IE" i="1"/>
              <a:t>&gt;</a:t>
            </a:r>
            <a:r>
              <a:rPr lang="en-IE" b="0" i="1" u="none" strike="noStrike" cap="none">
                <a:solidFill>
                  <a:srgbClr val="3F3F3F"/>
                </a:solidFill>
                <a:latin typeface="Calibri"/>
                <a:ea typeface="Calibri"/>
                <a:cs typeface="Calibri"/>
                <a:sym typeface="Calibri"/>
              </a:rPr>
              <a:t>	</a:t>
            </a:r>
            <a:r>
              <a:rPr lang="en-IE" b="1" i="1"/>
              <a:t>learn</a:t>
            </a:r>
            <a:r>
              <a:rPr lang="en-IE" i="1"/>
              <a:t>-</a:t>
            </a:r>
            <a:r>
              <a:rPr lang="en-IE" b="0" i="1" u="none" strike="noStrike" cap="none">
                <a:solidFill>
                  <a:srgbClr val="3F3F3F"/>
                </a:solidFill>
                <a:latin typeface="Calibri"/>
                <a:ea typeface="Calibri"/>
                <a:cs typeface="Calibri"/>
                <a:sym typeface="Calibri"/>
              </a:rPr>
              <a:t>ed</a:t>
            </a:r>
            <a:endParaRPr b="0" i="0" u="none" strike="noStrike" cap="none">
              <a:solidFill>
                <a:srgbClr val="3F3F3F"/>
              </a:solidFill>
              <a:latin typeface="Calibri"/>
              <a:ea typeface="Calibri"/>
              <a:cs typeface="Calibri"/>
              <a:sym typeface="Calibri"/>
            </a:endParaRPr>
          </a:p>
          <a:p>
            <a:pPr marL="0" marR="0" lvl="0" indent="0" algn="l" rtl="0">
              <a:lnSpc>
                <a:spcPct val="100000"/>
              </a:lnSpc>
              <a:spcBef>
                <a:spcPts val="6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12354064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44"/>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Morphology – </a:t>
            </a:r>
            <a:r>
              <a:rPr lang="en-IE"/>
              <a:t>Stemming</a:t>
            </a:r>
            <a:endParaRPr sz="4400" b="0" i="0" u="none" strike="noStrike" cap="none">
              <a:solidFill>
                <a:srgbClr val="75114A"/>
              </a:solidFill>
              <a:latin typeface="Calibri"/>
              <a:ea typeface="Calibri"/>
              <a:cs typeface="Calibri"/>
              <a:sym typeface="Calibri"/>
            </a:endParaRPr>
          </a:p>
        </p:txBody>
      </p:sp>
      <p:sp>
        <p:nvSpPr>
          <p:cNvPr id="594" name="Google Shape;594;p44"/>
          <p:cNvSpPr txBox="1">
            <a:spLocks noGrp="1"/>
          </p:cNvSpPr>
          <p:nvPr>
            <p:ph type="body" idx="1"/>
          </p:nvPr>
        </p:nvSpPr>
        <p:spPr>
          <a:xfrm>
            <a:off x="838200" y="1849350"/>
            <a:ext cx="10703700" cy="371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rgbClr val="3F3F3F"/>
              </a:buClr>
              <a:buSzPts val="2800"/>
              <a:buFont typeface="Arial"/>
              <a:buNone/>
            </a:pPr>
            <a:r>
              <a:rPr lang="en-IE"/>
              <a:t>Problematic for instance for irregular verbs</a:t>
            </a:r>
            <a:endParaRPr/>
          </a:p>
          <a:p>
            <a:pPr marL="0" marR="0" lvl="0" indent="0" algn="l" rtl="0">
              <a:lnSpc>
                <a:spcPct val="100000"/>
              </a:lnSpc>
              <a:spcBef>
                <a:spcPts val="1000"/>
              </a:spcBef>
              <a:spcAft>
                <a:spcPts val="0"/>
              </a:spcAft>
              <a:buClr>
                <a:srgbClr val="3F3F3F"/>
              </a:buClr>
              <a:buSzPts val="2800"/>
              <a:buFont typeface="Arial"/>
              <a:buNone/>
            </a:pPr>
            <a:r>
              <a:rPr lang="en-IE"/>
              <a:t>For example:</a:t>
            </a:r>
            <a:endParaRPr/>
          </a:p>
          <a:p>
            <a:pPr marL="533400" marR="0" lvl="1" indent="0" algn="l" rtl="0">
              <a:lnSpc>
                <a:spcPct val="100000"/>
              </a:lnSpc>
              <a:spcBef>
                <a:spcPts val="1000"/>
              </a:spcBef>
              <a:spcAft>
                <a:spcPts val="0"/>
              </a:spcAft>
              <a:buClr>
                <a:srgbClr val="3F3F3F"/>
              </a:buClr>
              <a:buSzPts val="2400"/>
              <a:buFont typeface="Arial"/>
              <a:buNone/>
            </a:pPr>
            <a:r>
              <a:rPr lang="en-IE" i="1"/>
              <a:t>teache</a:t>
            </a:r>
            <a:r>
              <a:rPr lang="en-IE" b="0" i="1" u="none" strike="noStrike" cap="none">
                <a:solidFill>
                  <a:srgbClr val="3F3F3F"/>
                </a:solidFill>
                <a:latin typeface="Calibri"/>
                <a:ea typeface="Calibri"/>
                <a:cs typeface="Calibri"/>
                <a:sym typeface="Calibri"/>
              </a:rPr>
              <a:t>s	</a:t>
            </a:r>
            <a:r>
              <a:rPr lang="en-IE" i="1"/>
              <a:t>&gt;</a:t>
            </a:r>
            <a:r>
              <a:rPr lang="en-IE" b="0" i="1" u="none" strike="noStrike" cap="none">
                <a:solidFill>
                  <a:srgbClr val="3F3F3F"/>
                </a:solidFill>
                <a:latin typeface="Calibri"/>
                <a:ea typeface="Calibri"/>
                <a:cs typeface="Calibri"/>
                <a:sym typeface="Calibri"/>
              </a:rPr>
              <a:t>	</a:t>
            </a:r>
            <a:r>
              <a:rPr lang="en-IE" b="1" i="1"/>
              <a:t>teach</a:t>
            </a:r>
            <a:r>
              <a:rPr lang="en-IE" b="0" i="1" u="none" strike="noStrike" cap="none">
                <a:solidFill>
                  <a:srgbClr val="3F3F3F"/>
                </a:solidFill>
                <a:latin typeface="Calibri"/>
                <a:ea typeface="Calibri"/>
                <a:cs typeface="Calibri"/>
                <a:sym typeface="Calibri"/>
              </a:rPr>
              <a:t>-</a:t>
            </a:r>
            <a:r>
              <a:rPr lang="en-IE" i="1"/>
              <a:t>e</a:t>
            </a:r>
            <a:r>
              <a:rPr lang="en-IE" b="0" i="1" u="none" strike="noStrike" cap="none">
                <a:solidFill>
                  <a:srgbClr val="3F3F3F"/>
                </a:solidFill>
                <a:latin typeface="Calibri"/>
                <a:ea typeface="Calibri"/>
                <a:cs typeface="Calibri"/>
                <a:sym typeface="Calibri"/>
              </a:rPr>
              <a:t>s</a:t>
            </a:r>
            <a:endParaRPr b="0" i="0" u="none" strike="noStrike" cap="none">
              <a:solidFill>
                <a:srgbClr val="3F3F3F"/>
              </a:solidFill>
              <a:latin typeface="Calibri"/>
              <a:ea typeface="Calibri"/>
              <a:cs typeface="Calibri"/>
              <a:sym typeface="Calibri"/>
            </a:endParaRPr>
          </a:p>
          <a:p>
            <a:pPr marL="533400" lvl="1" indent="0" algn="l" rtl="0">
              <a:lnSpc>
                <a:spcPct val="100000"/>
              </a:lnSpc>
              <a:spcBef>
                <a:spcPts val="0"/>
              </a:spcBef>
              <a:spcAft>
                <a:spcPts val="0"/>
              </a:spcAft>
              <a:buClr>
                <a:srgbClr val="3F3F3F"/>
              </a:buClr>
              <a:buSzPts val="2400"/>
              <a:buFont typeface="Arial"/>
              <a:buNone/>
            </a:pPr>
            <a:r>
              <a:rPr lang="en-IE" i="1"/>
              <a:t>teaching	&gt;	</a:t>
            </a:r>
            <a:r>
              <a:rPr lang="en-IE" b="1" i="1"/>
              <a:t>teach</a:t>
            </a:r>
            <a:r>
              <a:rPr lang="en-IE" i="1"/>
              <a:t>-ing</a:t>
            </a:r>
            <a:endParaRPr i="1"/>
          </a:p>
          <a:p>
            <a:pPr marL="533400" marR="0" lvl="1" indent="0" algn="l" rtl="0">
              <a:lnSpc>
                <a:spcPct val="100000"/>
              </a:lnSpc>
              <a:spcBef>
                <a:spcPts val="0"/>
              </a:spcBef>
              <a:spcAft>
                <a:spcPts val="0"/>
              </a:spcAft>
              <a:buClr>
                <a:srgbClr val="3F3F3F"/>
              </a:buClr>
              <a:buSzPts val="2400"/>
              <a:buFont typeface="Arial"/>
              <a:buNone/>
            </a:pPr>
            <a:r>
              <a:rPr lang="en-IE" i="1"/>
              <a:t>taught	</a:t>
            </a:r>
            <a:r>
              <a:rPr lang="en-IE" b="0" i="1" u="none" strike="noStrike" cap="none">
                <a:solidFill>
                  <a:srgbClr val="3F3F3F"/>
                </a:solidFill>
                <a:latin typeface="Calibri"/>
                <a:ea typeface="Calibri"/>
                <a:cs typeface="Calibri"/>
                <a:sym typeface="Calibri"/>
              </a:rPr>
              <a:t>	</a:t>
            </a:r>
            <a:r>
              <a:rPr lang="en-IE" i="1"/>
              <a:t>&gt;</a:t>
            </a:r>
            <a:r>
              <a:rPr lang="en-IE" b="0" i="1" u="none" strike="noStrike" cap="none">
                <a:solidFill>
                  <a:srgbClr val="3F3F3F"/>
                </a:solidFill>
                <a:latin typeface="Calibri"/>
                <a:ea typeface="Calibri"/>
                <a:cs typeface="Calibri"/>
                <a:sym typeface="Calibri"/>
              </a:rPr>
              <a:t>	</a:t>
            </a:r>
            <a:r>
              <a:rPr lang="en-IE" b="1" i="1"/>
              <a:t>??</a:t>
            </a:r>
            <a:endParaRPr b="0" i="0" u="none" strike="noStrike" cap="none">
              <a:solidFill>
                <a:srgbClr val="3F3F3F"/>
              </a:solidFill>
              <a:latin typeface="Calibri"/>
              <a:ea typeface="Calibri"/>
              <a:cs typeface="Calibri"/>
              <a:sym typeface="Calibri"/>
            </a:endParaRPr>
          </a:p>
          <a:p>
            <a:pPr marL="0" marR="0" lvl="0" indent="0" algn="l" rtl="0">
              <a:lnSpc>
                <a:spcPct val="100000"/>
              </a:lnSpc>
              <a:spcBef>
                <a:spcPts val="6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19653584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3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Recommended Reading</a:t>
            </a:r>
            <a:endParaRPr/>
          </a:p>
        </p:txBody>
      </p:sp>
      <p:sp>
        <p:nvSpPr>
          <p:cNvPr id="509" name="Google Shape;509;p34"/>
          <p:cNvSpPr txBox="1">
            <a:spLocks noGrp="1"/>
          </p:cNvSpPr>
          <p:nvPr>
            <p:ph type="body" idx="1"/>
          </p:nvPr>
        </p:nvSpPr>
        <p:spPr>
          <a:xfrm>
            <a:off x="838200" y="1445700"/>
            <a:ext cx="10515600" cy="43803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1000"/>
              </a:spcBef>
              <a:spcAft>
                <a:spcPts val="0"/>
              </a:spcAft>
              <a:buClr>
                <a:srgbClr val="3F3F3F"/>
              </a:buClr>
              <a:buSzPts val="2800"/>
              <a:buFont typeface="Arial"/>
              <a:buNone/>
            </a:pPr>
            <a:r>
              <a:rPr lang="en-IE" sz="2000" b="1"/>
              <a:t>Lectures</a:t>
            </a:r>
            <a:endParaRPr sz="2000" b="1"/>
          </a:p>
          <a:p>
            <a:pPr marL="0" lvl="0" indent="0" algn="just" rtl="0">
              <a:lnSpc>
                <a:spcPct val="100000"/>
              </a:lnSpc>
              <a:spcBef>
                <a:spcPts val="1000"/>
              </a:spcBef>
              <a:spcAft>
                <a:spcPts val="0"/>
              </a:spcAft>
              <a:buClr>
                <a:srgbClr val="3F3F3F"/>
              </a:buClr>
              <a:buSzPts val="2800"/>
              <a:buFont typeface="Arial"/>
              <a:buNone/>
            </a:pPr>
            <a:r>
              <a:rPr lang="en-IE" sz="1800"/>
              <a:t>Daniel Jurafsky, James H. Martin. </a:t>
            </a:r>
            <a:r>
              <a:rPr lang="en-IE" sz="1800" i="1"/>
              <a:t>Speech and Language Processing - An Introduction to Natural Language Processing, Computational Linguistics and Speech Recognition</a:t>
            </a:r>
            <a:r>
              <a:rPr lang="en-IE" sz="1800"/>
              <a:t>. Pearson Prentice Hall. 3</a:t>
            </a:r>
            <a:r>
              <a:rPr lang="en-IE" sz="1800" baseline="30000"/>
              <a:t>rd</a:t>
            </a:r>
            <a:r>
              <a:rPr lang="en-IE" sz="1800"/>
              <a:t> edition draft </a:t>
            </a:r>
            <a:r>
              <a:rPr lang="en-IE" sz="1800" u="sng">
                <a:solidFill>
                  <a:schemeClr val="hlink"/>
                </a:solidFill>
                <a:hlinkClick r:id="rId3"/>
              </a:rPr>
              <a:t>https://web.stanford.edu/~jurafsky/slp3/ed3book.pdf</a:t>
            </a:r>
            <a:r>
              <a:rPr lang="en-IE" sz="1800"/>
              <a:t> </a:t>
            </a:r>
            <a:endParaRPr sz="1800">
              <a:solidFill>
                <a:srgbClr val="FF0000"/>
              </a:solidFill>
            </a:endParaRPr>
          </a:p>
          <a:p>
            <a:pPr marL="0" lvl="0" indent="0" algn="just" rtl="0">
              <a:lnSpc>
                <a:spcPct val="100000"/>
              </a:lnSpc>
              <a:spcBef>
                <a:spcPts val="1000"/>
              </a:spcBef>
              <a:spcAft>
                <a:spcPts val="0"/>
              </a:spcAft>
              <a:buClr>
                <a:srgbClr val="3F3F3F"/>
              </a:buClr>
              <a:buSzPts val="2800"/>
              <a:buFont typeface="Arial"/>
              <a:buNone/>
            </a:pPr>
            <a:r>
              <a:rPr lang="en-IE" sz="2000" b="1"/>
              <a:t>Labs</a:t>
            </a:r>
            <a:endParaRPr sz="2000" b="1"/>
          </a:p>
          <a:p>
            <a:pPr marL="0" lvl="0" indent="0" algn="just" rtl="0">
              <a:lnSpc>
                <a:spcPct val="100000"/>
              </a:lnSpc>
              <a:spcBef>
                <a:spcPts val="1000"/>
              </a:spcBef>
              <a:spcAft>
                <a:spcPts val="0"/>
              </a:spcAft>
              <a:buClr>
                <a:srgbClr val="3F3F3F"/>
              </a:buClr>
              <a:buSzPts val="2800"/>
              <a:buFont typeface="Arial"/>
              <a:buNone/>
            </a:pPr>
            <a:r>
              <a:rPr lang="en-IE" sz="1800"/>
              <a:t>Steven Bird, Ewan Klein, and Edward Loper. </a:t>
            </a:r>
            <a:r>
              <a:rPr lang="en-IE" sz="1800" i="1"/>
              <a:t>Natural Language Processing with Python – Analyzing Text with the Natural Language Toolkit</a:t>
            </a:r>
            <a:r>
              <a:rPr lang="en-IE" sz="1800"/>
              <a:t>. O'Reilly. Contents at </a:t>
            </a:r>
            <a:r>
              <a:rPr lang="en-IE" sz="1800" u="sng">
                <a:solidFill>
                  <a:schemeClr val="hlink"/>
                </a:solidFill>
                <a:hlinkClick r:id="rId4"/>
              </a:rPr>
              <a:t>http://www.nltk.org/book/</a:t>
            </a:r>
            <a:endParaRPr sz="1800"/>
          </a:p>
          <a:p>
            <a:pPr marL="0" lvl="0" indent="0" algn="just" rtl="0">
              <a:lnSpc>
                <a:spcPct val="100000"/>
              </a:lnSpc>
              <a:spcBef>
                <a:spcPts val="1000"/>
              </a:spcBef>
              <a:spcAft>
                <a:spcPts val="0"/>
              </a:spcAft>
              <a:buClr>
                <a:srgbClr val="3F3F3F"/>
              </a:buClr>
              <a:buSzPts val="2800"/>
              <a:buFont typeface="Arial"/>
              <a:buNone/>
            </a:pPr>
            <a:r>
              <a:rPr lang="en-IE" sz="2000" b="1">
                <a:solidFill>
                  <a:srgbClr val="000000"/>
                </a:solidFill>
              </a:rPr>
              <a:t>Other</a:t>
            </a:r>
            <a:endParaRPr sz="2000" b="1">
              <a:solidFill>
                <a:srgbClr val="000000"/>
              </a:solidFill>
            </a:endParaRPr>
          </a:p>
          <a:p>
            <a:pPr marL="0" lvl="0" indent="0" algn="just" rtl="0">
              <a:lnSpc>
                <a:spcPct val="100000"/>
              </a:lnSpc>
              <a:spcBef>
                <a:spcPts val="1000"/>
              </a:spcBef>
              <a:spcAft>
                <a:spcPts val="0"/>
              </a:spcAft>
              <a:buClr>
                <a:srgbClr val="3F3F3F"/>
              </a:buClr>
              <a:buSzPts val="2800"/>
              <a:buFont typeface="Arial"/>
              <a:buNone/>
            </a:pPr>
            <a:r>
              <a:rPr lang="en-IE" sz="1800">
                <a:solidFill>
                  <a:srgbClr val="000000"/>
                </a:solidFill>
              </a:rPr>
              <a:t>Yoav Goldberg. </a:t>
            </a:r>
            <a:r>
              <a:rPr lang="en-IE" sz="1800" i="1">
                <a:solidFill>
                  <a:srgbClr val="000000"/>
                </a:solidFill>
              </a:rPr>
              <a:t>Neural network methods for natural language processing.</a:t>
            </a:r>
            <a:r>
              <a:rPr lang="en-IE" sz="1800">
                <a:solidFill>
                  <a:srgbClr val="000000"/>
                </a:solidFill>
              </a:rPr>
              <a:t> Synthesis Lectures on Human Language Technologies. Morgan &amp; Claypool -- chapters 6,7,8</a:t>
            </a:r>
            <a:endParaRPr sz="1800">
              <a:solidFill>
                <a:srgbClr val="000000"/>
              </a:solidFill>
            </a:endParaRPr>
          </a:p>
          <a:p>
            <a:pPr marL="0" marR="0" lvl="0" indent="0" algn="just" rtl="0">
              <a:lnSpc>
                <a:spcPct val="100000"/>
              </a:lnSpc>
              <a:spcBef>
                <a:spcPts val="1000"/>
              </a:spcBef>
              <a:spcAft>
                <a:spcPts val="0"/>
              </a:spcAft>
              <a:buClr>
                <a:srgbClr val="3F3F3F"/>
              </a:buClr>
              <a:buSzPts val="2800"/>
              <a:buFont typeface="Arial"/>
              <a:buNone/>
            </a:pPr>
            <a:r>
              <a:rPr lang="en-IE" sz="1800" b="0" i="0" u="none" strike="noStrike" cap="none">
                <a:solidFill>
                  <a:srgbClr val="3F3F3F"/>
                </a:solidFill>
                <a:latin typeface="Calibri"/>
                <a:ea typeface="Calibri"/>
                <a:cs typeface="Calibri"/>
                <a:sym typeface="Calibri"/>
              </a:rPr>
              <a:t>Chris Manning and Hinrich Schuetze. </a:t>
            </a:r>
            <a:r>
              <a:rPr lang="en-IE" sz="1800" b="0" i="1" u="none" strike="noStrike" cap="none">
                <a:solidFill>
                  <a:srgbClr val="3F3F3F"/>
                </a:solidFill>
                <a:latin typeface="Calibri"/>
                <a:ea typeface="Calibri"/>
                <a:cs typeface="Calibri"/>
                <a:sym typeface="Calibri"/>
              </a:rPr>
              <a:t>Foundations of Statistical Natural Language Processing. </a:t>
            </a:r>
            <a:r>
              <a:rPr lang="en-IE" sz="1800" b="0" i="0" u="none" strike="noStrike" cap="none">
                <a:solidFill>
                  <a:srgbClr val="3F3F3F"/>
                </a:solidFill>
                <a:latin typeface="Calibri"/>
                <a:ea typeface="Calibri"/>
                <a:cs typeface="Calibri"/>
                <a:sym typeface="Calibri"/>
              </a:rPr>
              <a:t>MIT Press. Cambridge. Teaching materials at </a:t>
            </a:r>
            <a:r>
              <a:rPr lang="en-IE" sz="1800" b="0" i="0" u="sng" strike="noStrike" cap="none">
                <a:solidFill>
                  <a:schemeClr val="hlink"/>
                </a:solidFill>
                <a:latin typeface="Calibri"/>
                <a:ea typeface="Calibri"/>
                <a:cs typeface="Calibri"/>
                <a:sym typeface="Calibri"/>
                <a:hlinkClick r:id="rId5"/>
              </a:rPr>
              <a:t>http://nlp.stanford.edu/fsnlp/</a:t>
            </a:r>
            <a:endParaRPr sz="1800" b="0" i="0" u="none" strike="noStrike" cap="none">
              <a:solidFill>
                <a:srgbClr val="3F3F3F"/>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4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Morphology – </a:t>
            </a:r>
            <a:r>
              <a:rPr lang="en-IE"/>
              <a:t>Lemmatization</a:t>
            </a:r>
            <a:endParaRPr sz="4400" b="0" i="0" u="none" strike="noStrike" cap="none">
              <a:solidFill>
                <a:srgbClr val="75114A"/>
              </a:solidFill>
              <a:latin typeface="Calibri"/>
              <a:ea typeface="Calibri"/>
              <a:cs typeface="Calibri"/>
              <a:sym typeface="Calibri"/>
            </a:endParaRPr>
          </a:p>
        </p:txBody>
      </p:sp>
      <p:sp>
        <p:nvSpPr>
          <p:cNvPr id="600" name="Google Shape;600;p45"/>
          <p:cNvSpPr txBox="1">
            <a:spLocks noGrp="1"/>
          </p:cNvSpPr>
          <p:nvPr>
            <p:ph type="body" idx="1"/>
          </p:nvPr>
        </p:nvSpPr>
        <p:spPr>
          <a:xfrm>
            <a:off x="838200" y="1501150"/>
            <a:ext cx="10703700" cy="4389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rgbClr val="3F3F3F"/>
              </a:buClr>
              <a:buSzPts val="2800"/>
              <a:buFont typeface="Arial"/>
              <a:buNone/>
            </a:pPr>
            <a:r>
              <a:rPr lang="en-IE"/>
              <a:t>Linguistic analysis of  word structure by a </a:t>
            </a:r>
            <a:r>
              <a:rPr lang="en-IE" i="1"/>
              <a:t>transformation </a:t>
            </a:r>
            <a:r>
              <a:rPr lang="en-IE"/>
              <a:t>of morphologically related words to a common </a:t>
            </a:r>
            <a:r>
              <a:rPr lang="en-IE" b="1"/>
              <a:t>lemma</a:t>
            </a:r>
            <a:endParaRPr b="1" i="0" u="none" strike="noStrike" cap="none">
              <a:solidFill>
                <a:srgbClr val="3F3F3F"/>
              </a:solidFill>
            </a:endParaRPr>
          </a:p>
          <a:p>
            <a:pPr marL="0" marR="0" lvl="0" indent="0" algn="l" rtl="0">
              <a:lnSpc>
                <a:spcPct val="100000"/>
              </a:lnSpc>
              <a:spcBef>
                <a:spcPts val="1000"/>
              </a:spcBef>
              <a:spcAft>
                <a:spcPts val="0"/>
              </a:spcAft>
              <a:buClr>
                <a:srgbClr val="3F3F3F"/>
              </a:buClr>
              <a:buSzPts val="2800"/>
              <a:buFont typeface="Arial"/>
              <a:buNone/>
            </a:pPr>
            <a:r>
              <a:rPr lang="en-IE"/>
              <a:t>For example:</a:t>
            </a:r>
            <a:endParaRPr/>
          </a:p>
          <a:p>
            <a:pPr marL="533400" marR="0" lvl="1" indent="0" algn="l" rtl="0">
              <a:lnSpc>
                <a:spcPct val="100000"/>
              </a:lnSpc>
              <a:spcBef>
                <a:spcPts val="1000"/>
              </a:spcBef>
              <a:spcAft>
                <a:spcPts val="0"/>
              </a:spcAft>
              <a:buClr>
                <a:srgbClr val="3F3F3F"/>
              </a:buClr>
              <a:buSzPts val="2400"/>
              <a:buFont typeface="Arial"/>
              <a:buNone/>
            </a:pPr>
            <a:r>
              <a:rPr lang="en-IE" b="0" i="1" u="none" strike="noStrike" cap="none">
                <a:solidFill>
                  <a:srgbClr val="3F3F3F"/>
                </a:solidFill>
                <a:latin typeface="Calibri"/>
                <a:ea typeface="Calibri"/>
                <a:cs typeface="Calibri"/>
                <a:sym typeface="Calibri"/>
              </a:rPr>
              <a:t>studies	</a:t>
            </a:r>
            <a:r>
              <a:rPr lang="en-IE" i="1"/>
              <a:t>	</a:t>
            </a:r>
            <a:r>
              <a:rPr lang="en-IE" b="0" i="1" u="none" strike="noStrike" cap="none">
                <a:solidFill>
                  <a:srgbClr val="3F3F3F"/>
                </a:solidFill>
                <a:latin typeface="Calibri"/>
                <a:ea typeface="Calibri"/>
                <a:cs typeface="Calibri"/>
                <a:sym typeface="Calibri"/>
              </a:rPr>
              <a:t>ies		</a:t>
            </a:r>
            <a:r>
              <a:rPr lang="en-IE" i="1"/>
              <a:t>&gt;	y		</a:t>
            </a:r>
            <a:r>
              <a:rPr lang="en-IE" b="1" i="1" u="none" strike="noStrike" cap="none">
                <a:solidFill>
                  <a:srgbClr val="3F3F3F"/>
                </a:solidFill>
              </a:rPr>
              <a:t>study</a:t>
            </a:r>
            <a:endParaRPr b="1" i="0" u="none" strike="noStrike" cap="none">
              <a:solidFill>
                <a:srgbClr val="3F3F3F"/>
              </a:solidFill>
            </a:endParaRPr>
          </a:p>
          <a:p>
            <a:pPr marL="533400" lvl="1" indent="0" algn="l" rtl="0">
              <a:lnSpc>
                <a:spcPct val="100000"/>
              </a:lnSpc>
              <a:spcBef>
                <a:spcPts val="0"/>
              </a:spcBef>
              <a:spcAft>
                <a:spcPts val="0"/>
              </a:spcAft>
              <a:buClr>
                <a:srgbClr val="3F3F3F"/>
              </a:buClr>
              <a:buSzPts val="2400"/>
              <a:buFont typeface="Arial"/>
              <a:buNone/>
            </a:pPr>
            <a:r>
              <a:rPr lang="en-IE" i="1"/>
              <a:t>studying		ing		&gt;	-		</a:t>
            </a:r>
            <a:r>
              <a:rPr lang="en-IE" b="1" i="1"/>
              <a:t>study</a:t>
            </a:r>
            <a:endParaRPr b="1" i="1"/>
          </a:p>
          <a:p>
            <a:pPr marL="533400" marR="0" lvl="1" indent="0" algn="l" rtl="0">
              <a:lnSpc>
                <a:spcPct val="100000"/>
              </a:lnSpc>
              <a:spcBef>
                <a:spcPts val="0"/>
              </a:spcBef>
              <a:spcAft>
                <a:spcPts val="0"/>
              </a:spcAft>
              <a:buClr>
                <a:srgbClr val="3F3F3F"/>
              </a:buClr>
              <a:buSzPts val="2400"/>
              <a:buFont typeface="Arial"/>
              <a:buNone/>
            </a:pPr>
            <a:r>
              <a:rPr lang="en-IE" b="0" i="1" u="none" strike="noStrike" cap="none">
                <a:solidFill>
                  <a:srgbClr val="3F3F3F"/>
                </a:solidFill>
                <a:latin typeface="Calibri"/>
                <a:ea typeface="Calibri"/>
                <a:cs typeface="Calibri"/>
                <a:sym typeface="Calibri"/>
              </a:rPr>
              <a:t>studied	</a:t>
            </a:r>
            <a:r>
              <a:rPr lang="en-IE" i="1"/>
              <a:t>	ied 		&gt; 	y		</a:t>
            </a:r>
            <a:r>
              <a:rPr lang="en-IE" b="1" i="1" u="none" strike="noStrike" cap="none">
                <a:solidFill>
                  <a:srgbClr val="3F3F3F"/>
                </a:solidFill>
              </a:rPr>
              <a:t>study</a:t>
            </a:r>
            <a:endParaRPr b="1" i="0" u="none" strike="noStrike" cap="none">
              <a:solidFill>
                <a:srgbClr val="3F3F3F"/>
              </a:solidFill>
            </a:endParaRPr>
          </a:p>
          <a:p>
            <a:pPr marL="533400" marR="0" lvl="1" indent="0" algn="l" rtl="0">
              <a:lnSpc>
                <a:spcPct val="100000"/>
              </a:lnSpc>
              <a:spcBef>
                <a:spcPts val="0"/>
              </a:spcBef>
              <a:spcAft>
                <a:spcPts val="0"/>
              </a:spcAft>
              <a:buClr>
                <a:srgbClr val="3F3F3F"/>
              </a:buClr>
              <a:buSzPts val="2400"/>
              <a:buFont typeface="Arial"/>
              <a:buNone/>
            </a:pPr>
            <a:endParaRPr b="1" i="1"/>
          </a:p>
          <a:p>
            <a:pPr marL="533400" lvl="1" indent="0" algn="l" rtl="0">
              <a:lnSpc>
                <a:spcPct val="100000"/>
              </a:lnSpc>
              <a:spcBef>
                <a:spcPts val="0"/>
              </a:spcBef>
              <a:spcAft>
                <a:spcPts val="0"/>
              </a:spcAft>
              <a:buClr>
                <a:srgbClr val="3F3F3F"/>
              </a:buClr>
              <a:buSzPts val="2400"/>
              <a:buFont typeface="Arial"/>
              <a:buNone/>
            </a:pPr>
            <a:r>
              <a:rPr lang="en-IE" i="1"/>
              <a:t>teaches		es		&gt;	-		</a:t>
            </a:r>
            <a:r>
              <a:rPr lang="en-IE" b="1" i="1"/>
              <a:t>teach</a:t>
            </a:r>
            <a:endParaRPr/>
          </a:p>
          <a:p>
            <a:pPr marL="533400" lvl="1" indent="0" algn="l" rtl="0">
              <a:lnSpc>
                <a:spcPct val="100000"/>
              </a:lnSpc>
              <a:spcBef>
                <a:spcPts val="0"/>
              </a:spcBef>
              <a:spcAft>
                <a:spcPts val="0"/>
              </a:spcAft>
              <a:buClr>
                <a:srgbClr val="3F3F3F"/>
              </a:buClr>
              <a:buSzPts val="2400"/>
              <a:buFont typeface="Arial"/>
              <a:buNone/>
            </a:pPr>
            <a:r>
              <a:rPr lang="en-IE" i="1"/>
              <a:t>teaching		ing		&gt;	-		</a:t>
            </a:r>
            <a:r>
              <a:rPr lang="en-IE" b="1" i="1"/>
              <a:t>teach</a:t>
            </a:r>
            <a:endParaRPr b="1" i="1"/>
          </a:p>
          <a:p>
            <a:pPr marL="533400" lvl="1" indent="0" algn="l" rtl="0">
              <a:lnSpc>
                <a:spcPct val="100000"/>
              </a:lnSpc>
              <a:spcBef>
                <a:spcPts val="0"/>
              </a:spcBef>
              <a:spcAft>
                <a:spcPts val="0"/>
              </a:spcAft>
              <a:buClr>
                <a:srgbClr val="3F3F3F"/>
              </a:buClr>
              <a:buSzPts val="2400"/>
              <a:buFont typeface="Arial"/>
              <a:buNone/>
            </a:pPr>
            <a:r>
              <a:rPr lang="en-IE" i="1"/>
              <a:t>taught					&gt;			</a:t>
            </a:r>
            <a:r>
              <a:rPr lang="en-IE" b="1" i="1"/>
              <a:t>teach</a:t>
            </a:r>
            <a:endParaRPr/>
          </a:p>
          <a:p>
            <a:pPr marL="0" marR="0" lvl="0" indent="0" algn="l" rtl="0">
              <a:lnSpc>
                <a:spcPct val="100000"/>
              </a:lnSpc>
              <a:spcBef>
                <a:spcPts val="600"/>
              </a:spcBef>
              <a:spcAft>
                <a:spcPts val="0"/>
              </a:spcAft>
              <a:buClr>
                <a:srgbClr val="3F3F3F"/>
              </a:buClr>
              <a:buSzPts val="2800"/>
              <a:buFont typeface="Arial"/>
              <a:buNone/>
            </a:pPr>
            <a:endParaRPr sz="2800" b="0"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28417155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46"/>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Morphology – </a:t>
            </a:r>
            <a:r>
              <a:rPr lang="en-IE"/>
              <a:t>Inflection</a:t>
            </a:r>
            <a:endParaRPr sz="4400" b="0" i="0" u="none" strike="noStrike" cap="none">
              <a:solidFill>
                <a:srgbClr val="75114A"/>
              </a:solidFill>
              <a:latin typeface="Calibri"/>
              <a:ea typeface="Calibri"/>
              <a:cs typeface="Calibri"/>
              <a:sym typeface="Calibri"/>
            </a:endParaRPr>
          </a:p>
        </p:txBody>
      </p:sp>
      <p:sp>
        <p:nvSpPr>
          <p:cNvPr id="606" name="Google Shape;606;p46"/>
          <p:cNvSpPr txBox="1">
            <a:spLocks noGrp="1"/>
          </p:cNvSpPr>
          <p:nvPr>
            <p:ph type="body" idx="1"/>
          </p:nvPr>
        </p:nvSpPr>
        <p:spPr>
          <a:xfrm>
            <a:off x="838200" y="1508600"/>
            <a:ext cx="10515600" cy="428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rgbClr val="3F3F3F"/>
              </a:buClr>
              <a:buSzPts val="2800"/>
              <a:buFont typeface="Arial"/>
              <a:buNone/>
            </a:pPr>
            <a:r>
              <a:rPr lang="en-IE"/>
              <a:t>Linguistic analysis of internal structure of words into</a:t>
            </a:r>
            <a:endParaRPr/>
          </a:p>
          <a:p>
            <a:pPr marL="0" marR="0" lvl="0" indent="457200" algn="l" rtl="0">
              <a:lnSpc>
                <a:spcPct val="100000"/>
              </a:lnSpc>
              <a:spcBef>
                <a:spcPts val="1000"/>
              </a:spcBef>
              <a:spcAft>
                <a:spcPts val="0"/>
              </a:spcAft>
              <a:buClr>
                <a:srgbClr val="3F3F3F"/>
              </a:buClr>
              <a:buSzPts val="2800"/>
              <a:buFont typeface="Arial"/>
              <a:buNone/>
            </a:pPr>
            <a:r>
              <a:rPr lang="en-IE" b="1" i="1"/>
              <a:t>lemma </a:t>
            </a:r>
            <a:r>
              <a:rPr lang="en-IE"/>
              <a:t>with </a:t>
            </a:r>
            <a:r>
              <a:rPr lang="en-IE" b="1"/>
              <a:t>inflectional features</a:t>
            </a:r>
            <a:endParaRPr b="1"/>
          </a:p>
          <a:p>
            <a:pPr marL="0" marR="0" lvl="0" indent="0" algn="l" rtl="0">
              <a:lnSpc>
                <a:spcPct val="100000"/>
              </a:lnSpc>
              <a:spcBef>
                <a:spcPts val="1000"/>
              </a:spcBef>
              <a:spcAft>
                <a:spcPts val="0"/>
              </a:spcAft>
              <a:buClr>
                <a:srgbClr val="3F3F3F"/>
              </a:buClr>
              <a:buSzPts val="2800"/>
              <a:buFont typeface="Arial"/>
              <a:buNone/>
            </a:pPr>
            <a:r>
              <a:rPr lang="en-IE"/>
              <a:t>For example:</a:t>
            </a:r>
            <a:endParaRPr i="1"/>
          </a:p>
          <a:p>
            <a:pPr marL="0" marR="0" lvl="1" indent="457200" algn="l" rtl="0">
              <a:lnSpc>
                <a:spcPct val="100000"/>
              </a:lnSpc>
              <a:spcBef>
                <a:spcPts val="1000"/>
              </a:spcBef>
              <a:spcAft>
                <a:spcPts val="0"/>
              </a:spcAft>
              <a:buClr>
                <a:srgbClr val="3F3F3F"/>
              </a:buClr>
              <a:buSzPts val="2400"/>
              <a:buFont typeface="Arial"/>
              <a:buNone/>
            </a:pPr>
            <a:r>
              <a:rPr lang="en-IE" b="0" i="1" u="none" strike="noStrike" cap="none">
                <a:solidFill>
                  <a:srgbClr val="3F3F3F"/>
                </a:solidFill>
                <a:latin typeface="Calibri"/>
                <a:ea typeface="Calibri"/>
                <a:cs typeface="Calibri"/>
                <a:sym typeface="Calibri"/>
              </a:rPr>
              <a:t>writes</a:t>
            </a:r>
            <a:r>
              <a:rPr lang="en-IE" b="0" i="0" u="none" strike="noStrike" cap="none">
                <a:solidFill>
                  <a:srgbClr val="3F3F3F"/>
                </a:solidFill>
                <a:latin typeface="Calibri"/>
                <a:ea typeface="Calibri"/>
                <a:cs typeface="Calibri"/>
                <a:sym typeface="Calibri"/>
              </a:rPr>
              <a:t>			</a:t>
            </a:r>
            <a:r>
              <a:rPr lang="en-IE" b="1" i="1" u="none" strike="noStrike" cap="none">
                <a:solidFill>
                  <a:srgbClr val="3F3F3F"/>
                </a:solidFill>
              </a:rPr>
              <a:t>write </a:t>
            </a:r>
            <a:r>
              <a:rPr lang="en-IE" b="1"/>
              <a:t>	+	</a:t>
            </a:r>
            <a:r>
              <a:rPr lang="en-IE" b="1" u="none" strike="noStrike" cap="none">
                <a:solidFill>
                  <a:srgbClr val="3F3F3F"/>
                </a:solidFill>
              </a:rPr>
              <a:t>Verb + 	3</a:t>
            </a:r>
            <a:r>
              <a:rPr lang="en-IE" b="1" u="none" strike="noStrike" cap="none" baseline="30000">
                <a:solidFill>
                  <a:srgbClr val="3F3F3F"/>
                </a:solidFill>
              </a:rPr>
              <a:t>rd</a:t>
            </a:r>
            <a:r>
              <a:rPr lang="en-IE" b="1" u="none" strike="noStrike" cap="none">
                <a:solidFill>
                  <a:srgbClr val="3F3F3F"/>
                </a:solidFill>
              </a:rPr>
              <a:t> Person</a:t>
            </a:r>
            <a:r>
              <a:rPr lang="en-IE" b="1"/>
              <a:t> </a:t>
            </a:r>
            <a:r>
              <a:rPr lang="en-IE" b="1" u="none" strike="noStrike" cap="none">
                <a:solidFill>
                  <a:srgbClr val="3F3F3F"/>
                </a:solidFill>
              </a:rPr>
              <a:t>+ Singular</a:t>
            </a:r>
            <a:r>
              <a:rPr lang="en-IE" b="1"/>
              <a:t> </a:t>
            </a:r>
            <a:r>
              <a:rPr lang="en-IE" b="1" u="none" strike="noStrike" cap="none">
                <a:solidFill>
                  <a:srgbClr val="3F3F3F"/>
                </a:solidFill>
              </a:rPr>
              <a:t>+ Present</a:t>
            </a:r>
            <a:endParaRPr b="1" u="none" strike="noStrike" cap="none">
              <a:solidFill>
                <a:srgbClr val="3F3F3F"/>
              </a:solidFill>
            </a:endParaRPr>
          </a:p>
          <a:p>
            <a:pPr marL="0" marR="0" lvl="1" indent="457200" algn="l" rtl="0">
              <a:lnSpc>
                <a:spcPct val="100000"/>
              </a:lnSpc>
              <a:spcBef>
                <a:spcPts val="0"/>
              </a:spcBef>
              <a:spcAft>
                <a:spcPts val="0"/>
              </a:spcAft>
              <a:buClr>
                <a:srgbClr val="3F3F3F"/>
              </a:buClr>
              <a:buSzPts val="2400"/>
              <a:buFont typeface="Arial"/>
              <a:buNone/>
            </a:pPr>
            <a:r>
              <a:rPr lang="en-IE" b="0" i="1" u="none" strike="noStrike" cap="none">
                <a:solidFill>
                  <a:srgbClr val="3F3F3F"/>
                </a:solidFill>
                <a:latin typeface="Calibri"/>
                <a:ea typeface="Calibri"/>
                <a:cs typeface="Calibri"/>
                <a:sym typeface="Calibri"/>
              </a:rPr>
              <a:t>wrote</a:t>
            </a:r>
            <a:r>
              <a:rPr lang="en-IE" b="0" i="0" u="none" strike="noStrike" cap="none">
                <a:solidFill>
                  <a:srgbClr val="3F3F3F"/>
                </a:solidFill>
                <a:latin typeface="Calibri"/>
                <a:ea typeface="Calibri"/>
                <a:cs typeface="Calibri"/>
                <a:sym typeface="Calibri"/>
              </a:rPr>
              <a:t>			</a:t>
            </a:r>
            <a:r>
              <a:rPr lang="en-IE" b="1" i="1" u="none" strike="noStrike" cap="none">
                <a:solidFill>
                  <a:srgbClr val="3F3F3F"/>
                </a:solidFill>
              </a:rPr>
              <a:t>write</a:t>
            </a:r>
            <a:r>
              <a:rPr lang="en-IE" b="1"/>
              <a:t>	+	</a:t>
            </a:r>
            <a:r>
              <a:rPr lang="en-IE" b="1" i="0" u="none" strike="noStrike" cap="none">
                <a:solidFill>
                  <a:srgbClr val="3F3F3F"/>
                </a:solidFill>
              </a:rPr>
              <a:t>Verb + 	3</a:t>
            </a:r>
            <a:r>
              <a:rPr lang="en-IE" b="1" i="0" u="none" strike="noStrike" cap="none" baseline="30000">
                <a:solidFill>
                  <a:srgbClr val="3F3F3F"/>
                </a:solidFill>
              </a:rPr>
              <a:t>rd</a:t>
            </a:r>
            <a:r>
              <a:rPr lang="en-IE" b="1" i="0" u="none" strike="noStrike" cap="none">
                <a:solidFill>
                  <a:srgbClr val="3F3F3F"/>
                </a:solidFill>
              </a:rPr>
              <a:t> Person</a:t>
            </a:r>
            <a:r>
              <a:rPr lang="en-IE" b="1"/>
              <a:t> </a:t>
            </a:r>
            <a:r>
              <a:rPr lang="en-IE" b="1" i="0" u="none" strike="noStrike" cap="none">
                <a:solidFill>
                  <a:srgbClr val="3F3F3F"/>
                </a:solidFill>
              </a:rPr>
              <a:t>+ Singular + Past</a:t>
            </a:r>
            <a:endParaRPr b="1" i="0" u="none" strike="noStrike" cap="none">
              <a:solidFill>
                <a:srgbClr val="3F3F3F"/>
              </a:solidFill>
            </a:endParaRPr>
          </a:p>
          <a:p>
            <a:pPr marL="0" marR="0" lvl="1" indent="457200" algn="l" rtl="0">
              <a:lnSpc>
                <a:spcPct val="100000"/>
              </a:lnSpc>
              <a:spcBef>
                <a:spcPts val="0"/>
              </a:spcBef>
              <a:spcAft>
                <a:spcPts val="0"/>
              </a:spcAft>
              <a:buClr>
                <a:srgbClr val="3F3F3F"/>
              </a:buClr>
              <a:buSzPts val="2400"/>
              <a:buFont typeface="Arial"/>
              <a:buNone/>
            </a:pPr>
            <a:r>
              <a:rPr lang="en-IE" b="0" i="1" u="none" strike="noStrike" cap="none">
                <a:solidFill>
                  <a:srgbClr val="3F3F3F"/>
                </a:solidFill>
                <a:latin typeface="Calibri"/>
                <a:ea typeface="Calibri"/>
                <a:cs typeface="Calibri"/>
                <a:sym typeface="Calibri"/>
              </a:rPr>
              <a:t>writing</a:t>
            </a:r>
            <a:r>
              <a:rPr lang="en-IE" b="0" i="0" u="none" strike="noStrike" cap="none">
                <a:solidFill>
                  <a:srgbClr val="3F3F3F"/>
                </a:solidFill>
                <a:latin typeface="Calibri"/>
                <a:ea typeface="Calibri"/>
                <a:cs typeface="Calibri"/>
                <a:sym typeface="Calibri"/>
              </a:rPr>
              <a:t> 		</a:t>
            </a:r>
            <a:r>
              <a:rPr lang="en-IE" b="1" i="1" u="none" strike="noStrike" cap="none">
                <a:solidFill>
                  <a:srgbClr val="3F3F3F"/>
                </a:solidFill>
              </a:rPr>
              <a:t>write</a:t>
            </a:r>
            <a:r>
              <a:rPr lang="en-IE" b="1" i="1"/>
              <a:t>	</a:t>
            </a:r>
            <a:r>
              <a:rPr lang="en-IE" b="1"/>
              <a:t>+	</a:t>
            </a:r>
            <a:r>
              <a:rPr lang="en-IE" b="1" i="0" u="none" strike="noStrike" cap="none">
                <a:solidFill>
                  <a:srgbClr val="3F3F3F"/>
                </a:solidFill>
              </a:rPr>
              <a:t>Verb + 	Progressive</a:t>
            </a:r>
            <a:r>
              <a:rPr lang="en-IE" b="0" i="0" u="none" strike="noStrike" cap="none">
                <a:solidFill>
                  <a:srgbClr val="3F3F3F"/>
                </a:solidFill>
                <a:latin typeface="Calibri"/>
                <a:ea typeface="Calibri"/>
                <a:cs typeface="Calibri"/>
                <a:sym typeface="Calibri"/>
              </a:rPr>
              <a:t> </a:t>
            </a:r>
            <a:endParaRPr b="0" i="1" u="none" strike="noStrike" cap="none">
              <a:solidFill>
                <a:srgbClr val="3F3F3F"/>
              </a:solidFill>
              <a:latin typeface="Calibri"/>
              <a:ea typeface="Calibri"/>
              <a:cs typeface="Calibri"/>
              <a:sym typeface="Calibri"/>
            </a:endParaRPr>
          </a:p>
          <a:p>
            <a:pPr marL="0" marR="0" lvl="1" indent="0" algn="l" rtl="0">
              <a:lnSpc>
                <a:spcPct val="100000"/>
              </a:lnSpc>
              <a:spcBef>
                <a:spcPts val="0"/>
              </a:spcBef>
              <a:spcAft>
                <a:spcPts val="0"/>
              </a:spcAft>
              <a:buClr>
                <a:srgbClr val="3F3F3F"/>
              </a:buClr>
              <a:buSzPts val="2400"/>
              <a:buFont typeface="Arial"/>
              <a:buNone/>
            </a:pPr>
            <a:endParaRPr b="0"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19252334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47"/>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Morphology – </a:t>
            </a:r>
            <a:r>
              <a:rPr lang="en-IE"/>
              <a:t>Inflection</a:t>
            </a:r>
            <a:endParaRPr sz="4400" b="0" i="0" u="none" strike="noStrike" cap="none">
              <a:solidFill>
                <a:srgbClr val="75114A"/>
              </a:solidFill>
              <a:latin typeface="Calibri"/>
              <a:ea typeface="Calibri"/>
              <a:cs typeface="Calibri"/>
              <a:sym typeface="Calibri"/>
            </a:endParaRPr>
          </a:p>
        </p:txBody>
      </p:sp>
      <p:sp>
        <p:nvSpPr>
          <p:cNvPr id="612" name="Google Shape;612;p47"/>
          <p:cNvSpPr txBox="1">
            <a:spLocks noGrp="1"/>
          </p:cNvSpPr>
          <p:nvPr>
            <p:ph type="body" idx="1"/>
          </p:nvPr>
        </p:nvSpPr>
        <p:spPr>
          <a:xfrm>
            <a:off x="838200" y="1508600"/>
            <a:ext cx="10515600" cy="428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rgbClr val="3F3F3F"/>
              </a:buClr>
              <a:buSzPts val="2800"/>
              <a:buFont typeface="Arial"/>
              <a:buNone/>
            </a:pPr>
            <a:r>
              <a:rPr lang="en-IE" b="1"/>
              <a:t>Inflectional patterns</a:t>
            </a:r>
            <a:r>
              <a:rPr lang="en-IE"/>
              <a:t> can be shared across word classes</a:t>
            </a:r>
            <a:endParaRPr/>
          </a:p>
          <a:p>
            <a:pPr marL="0" marR="0" lvl="0" indent="0" algn="l" rtl="0">
              <a:lnSpc>
                <a:spcPct val="100000"/>
              </a:lnSpc>
              <a:spcBef>
                <a:spcPts val="1000"/>
              </a:spcBef>
              <a:spcAft>
                <a:spcPts val="0"/>
              </a:spcAft>
              <a:buClr>
                <a:srgbClr val="3F3F3F"/>
              </a:buClr>
              <a:buSzPts val="2800"/>
              <a:buFont typeface="Arial"/>
              <a:buNone/>
            </a:pPr>
            <a:r>
              <a:rPr lang="en-IE"/>
              <a:t>For example, many English verbs share this pattern:</a:t>
            </a:r>
            <a:endParaRPr i="1"/>
          </a:p>
          <a:p>
            <a:pPr marL="0" lvl="1" indent="457200" algn="l" rtl="0">
              <a:lnSpc>
                <a:spcPct val="100000"/>
              </a:lnSpc>
              <a:spcBef>
                <a:spcPts val="1000"/>
              </a:spcBef>
              <a:spcAft>
                <a:spcPts val="0"/>
              </a:spcAft>
              <a:buClr>
                <a:srgbClr val="3F3F3F"/>
              </a:buClr>
              <a:buSzPts val="2400"/>
              <a:buFont typeface="Arial"/>
              <a:buNone/>
            </a:pPr>
            <a:r>
              <a:rPr lang="en-IE" i="1"/>
              <a:t>write </a:t>
            </a:r>
            <a:r>
              <a:rPr lang="en-IE" b="1" i="1"/>
              <a:t>s</a:t>
            </a:r>
            <a:r>
              <a:rPr lang="en-IE"/>
              <a:t>			</a:t>
            </a:r>
            <a:r>
              <a:rPr lang="en-IE" b="1"/>
              <a:t>Verb + 3</a:t>
            </a:r>
            <a:r>
              <a:rPr lang="en-IE" b="1" baseline="30000"/>
              <a:t>rd</a:t>
            </a:r>
            <a:r>
              <a:rPr lang="en-IE" b="1"/>
              <a:t> Person + Singular + Present</a:t>
            </a:r>
            <a:endParaRPr b="1"/>
          </a:p>
          <a:p>
            <a:pPr marL="0" lvl="1" indent="457200" algn="l" rtl="0">
              <a:lnSpc>
                <a:spcPct val="100000"/>
              </a:lnSpc>
              <a:spcBef>
                <a:spcPts val="0"/>
              </a:spcBef>
              <a:spcAft>
                <a:spcPts val="0"/>
              </a:spcAft>
              <a:buClr>
                <a:srgbClr val="3F3F3F"/>
              </a:buClr>
              <a:buSzPts val="2400"/>
              <a:buFont typeface="Arial"/>
              <a:buNone/>
            </a:pPr>
            <a:r>
              <a:rPr lang="en-IE" i="1"/>
              <a:t>read </a:t>
            </a:r>
            <a:r>
              <a:rPr lang="en-IE" b="1" i="1"/>
              <a:t>s</a:t>
            </a:r>
            <a:r>
              <a:rPr lang="en-IE"/>
              <a:t>			</a:t>
            </a:r>
            <a:r>
              <a:rPr lang="en-IE" b="1"/>
              <a:t>Verb + 3</a:t>
            </a:r>
            <a:r>
              <a:rPr lang="en-IE" b="1" baseline="30000"/>
              <a:t>rd</a:t>
            </a:r>
            <a:r>
              <a:rPr lang="en-IE" b="1"/>
              <a:t> Person + Singular + Present</a:t>
            </a:r>
            <a:endParaRPr/>
          </a:p>
          <a:p>
            <a:pPr marL="0" lvl="1" indent="457200" algn="l" rtl="0">
              <a:lnSpc>
                <a:spcPct val="100000"/>
              </a:lnSpc>
              <a:spcBef>
                <a:spcPts val="0"/>
              </a:spcBef>
              <a:spcAft>
                <a:spcPts val="0"/>
              </a:spcAft>
              <a:buClr>
                <a:srgbClr val="3F3F3F"/>
              </a:buClr>
              <a:buSzPts val="2400"/>
              <a:buFont typeface="Arial"/>
              <a:buNone/>
            </a:pPr>
            <a:r>
              <a:rPr lang="en-IE" i="1"/>
              <a:t>work </a:t>
            </a:r>
            <a:r>
              <a:rPr lang="en-IE" b="1" i="1"/>
              <a:t>s</a:t>
            </a:r>
            <a:r>
              <a:rPr lang="en-IE"/>
              <a:t>			</a:t>
            </a:r>
            <a:r>
              <a:rPr lang="en-IE" b="1"/>
              <a:t>Verb + 3</a:t>
            </a:r>
            <a:r>
              <a:rPr lang="en-IE" b="1" baseline="30000"/>
              <a:t>rd</a:t>
            </a:r>
            <a:r>
              <a:rPr lang="en-IE" b="1"/>
              <a:t> Person + Singular + Present</a:t>
            </a:r>
            <a:endParaRPr/>
          </a:p>
          <a:p>
            <a:pPr marL="0" lvl="1" indent="0" algn="l" rtl="0">
              <a:lnSpc>
                <a:spcPct val="100000"/>
              </a:lnSpc>
              <a:spcBef>
                <a:spcPts val="0"/>
              </a:spcBef>
              <a:spcAft>
                <a:spcPts val="0"/>
              </a:spcAft>
              <a:buClr>
                <a:srgbClr val="3F3F3F"/>
              </a:buClr>
              <a:buSzPts val="2400"/>
              <a:buFont typeface="Arial"/>
              <a:buNone/>
            </a:pPr>
            <a:endParaRPr/>
          </a:p>
          <a:p>
            <a:pPr marL="0" marR="0" lvl="1" indent="0" algn="l" rtl="0">
              <a:lnSpc>
                <a:spcPct val="100000"/>
              </a:lnSpc>
              <a:spcBef>
                <a:spcPts val="0"/>
              </a:spcBef>
              <a:spcAft>
                <a:spcPts val="0"/>
              </a:spcAft>
              <a:buClr>
                <a:srgbClr val="3F3F3F"/>
              </a:buClr>
              <a:buSzPts val="2400"/>
              <a:buFont typeface="Arial"/>
              <a:buNone/>
            </a:pPr>
            <a:endParaRPr i="1"/>
          </a:p>
        </p:txBody>
      </p:sp>
    </p:spTree>
    <p:extLst>
      <p:ext uri="{BB962C8B-B14F-4D97-AF65-F5344CB8AC3E}">
        <p14:creationId xmlns:p14="http://schemas.microsoft.com/office/powerpoint/2010/main" val="17243020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48"/>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Morphology – </a:t>
            </a:r>
            <a:r>
              <a:rPr lang="en-IE"/>
              <a:t>Inflection</a:t>
            </a:r>
            <a:endParaRPr sz="4400" b="0" i="0" u="none" strike="noStrike" cap="none">
              <a:solidFill>
                <a:srgbClr val="75114A"/>
              </a:solidFill>
              <a:latin typeface="Calibri"/>
              <a:ea typeface="Calibri"/>
              <a:cs typeface="Calibri"/>
              <a:sym typeface="Calibri"/>
            </a:endParaRPr>
          </a:p>
        </p:txBody>
      </p:sp>
      <p:sp>
        <p:nvSpPr>
          <p:cNvPr id="618" name="Google Shape;618;p48"/>
          <p:cNvSpPr txBox="1">
            <a:spLocks noGrp="1"/>
          </p:cNvSpPr>
          <p:nvPr>
            <p:ph type="body" idx="1"/>
          </p:nvPr>
        </p:nvSpPr>
        <p:spPr>
          <a:xfrm>
            <a:off x="838200" y="1508600"/>
            <a:ext cx="10515600" cy="428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rgbClr val="3F3F3F"/>
              </a:buClr>
              <a:buSzPts val="2800"/>
              <a:buFont typeface="Arial"/>
              <a:buNone/>
            </a:pPr>
            <a:r>
              <a:rPr lang="en-IE"/>
              <a:t>But note that there are many </a:t>
            </a:r>
            <a:r>
              <a:rPr lang="en-IE" b="1"/>
              <a:t>irregular inflectional patterns</a:t>
            </a:r>
            <a:endParaRPr b="1"/>
          </a:p>
          <a:p>
            <a:pPr marL="0" marR="0" lvl="0" indent="0" algn="l" rtl="0">
              <a:lnSpc>
                <a:spcPct val="100000"/>
              </a:lnSpc>
              <a:spcBef>
                <a:spcPts val="1000"/>
              </a:spcBef>
              <a:spcAft>
                <a:spcPts val="0"/>
              </a:spcAft>
              <a:buClr>
                <a:srgbClr val="3F3F3F"/>
              </a:buClr>
              <a:buSzPts val="2800"/>
              <a:buFont typeface="Arial"/>
              <a:buNone/>
            </a:pPr>
            <a:r>
              <a:rPr lang="en-IE"/>
              <a:t>For example:</a:t>
            </a:r>
            <a:endParaRPr i="1"/>
          </a:p>
          <a:p>
            <a:pPr marL="0" lvl="1" indent="457200" algn="l" rtl="0">
              <a:lnSpc>
                <a:spcPct val="100000"/>
              </a:lnSpc>
              <a:spcBef>
                <a:spcPts val="1000"/>
              </a:spcBef>
              <a:spcAft>
                <a:spcPts val="0"/>
              </a:spcAft>
              <a:buClr>
                <a:srgbClr val="3F3F3F"/>
              </a:buClr>
              <a:buSzPts val="2400"/>
              <a:buFont typeface="Arial"/>
              <a:buNone/>
            </a:pPr>
            <a:r>
              <a:rPr lang="en-IE" i="1"/>
              <a:t>wr </a:t>
            </a:r>
            <a:r>
              <a:rPr lang="en-IE" b="1" i="1"/>
              <a:t>o </a:t>
            </a:r>
            <a:r>
              <a:rPr lang="en-IE" i="1"/>
              <a:t>te</a:t>
            </a:r>
            <a:r>
              <a:rPr lang="en-IE"/>
              <a:t>			</a:t>
            </a:r>
            <a:r>
              <a:rPr lang="en-IE" b="1"/>
              <a:t>Verb + 3</a:t>
            </a:r>
            <a:r>
              <a:rPr lang="en-IE" b="1" baseline="30000"/>
              <a:t>rd</a:t>
            </a:r>
            <a:r>
              <a:rPr lang="en-IE" b="1"/>
              <a:t> Person + Singular + Past</a:t>
            </a:r>
            <a:endParaRPr b="1"/>
          </a:p>
          <a:p>
            <a:pPr marL="0" lvl="1" indent="457200" algn="l" rtl="0">
              <a:lnSpc>
                <a:spcPct val="100000"/>
              </a:lnSpc>
              <a:spcBef>
                <a:spcPts val="0"/>
              </a:spcBef>
              <a:spcAft>
                <a:spcPts val="0"/>
              </a:spcAft>
              <a:buClr>
                <a:srgbClr val="3F3F3F"/>
              </a:buClr>
              <a:buSzPts val="2400"/>
              <a:buFont typeface="Arial"/>
              <a:buNone/>
            </a:pPr>
            <a:r>
              <a:rPr lang="en-IE" i="1"/>
              <a:t>read</a:t>
            </a:r>
            <a:r>
              <a:rPr lang="en-IE"/>
              <a:t>			</a:t>
            </a:r>
            <a:r>
              <a:rPr lang="en-IE" b="1"/>
              <a:t>Verb + 3</a:t>
            </a:r>
            <a:r>
              <a:rPr lang="en-IE" b="1" baseline="30000"/>
              <a:t>rd</a:t>
            </a:r>
            <a:r>
              <a:rPr lang="en-IE" b="1"/>
              <a:t> Person + Singular + Past</a:t>
            </a:r>
            <a:endParaRPr/>
          </a:p>
          <a:p>
            <a:pPr marL="0" lvl="1" indent="457200" algn="l" rtl="0">
              <a:lnSpc>
                <a:spcPct val="100000"/>
              </a:lnSpc>
              <a:spcBef>
                <a:spcPts val="0"/>
              </a:spcBef>
              <a:spcAft>
                <a:spcPts val="0"/>
              </a:spcAft>
              <a:buClr>
                <a:srgbClr val="3F3F3F"/>
              </a:buClr>
              <a:buSzPts val="2400"/>
              <a:buFont typeface="Arial"/>
              <a:buNone/>
            </a:pPr>
            <a:r>
              <a:rPr lang="en-IE" i="1"/>
              <a:t>work </a:t>
            </a:r>
            <a:r>
              <a:rPr lang="en-IE" b="1" i="1"/>
              <a:t>ed</a:t>
            </a:r>
            <a:r>
              <a:rPr lang="en-IE"/>
              <a:t>		</a:t>
            </a:r>
            <a:r>
              <a:rPr lang="en-IE" b="1"/>
              <a:t>Verb + 3</a:t>
            </a:r>
            <a:r>
              <a:rPr lang="en-IE" b="1" baseline="30000"/>
              <a:t>rd</a:t>
            </a:r>
            <a:r>
              <a:rPr lang="en-IE" b="1"/>
              <a:t> Person + Singular + Past</a:t>
            </a:r>
            <a:endParaRPr/>
          </a:p>
          <a:p>
            <a:pPr marL="0" lvl="1" indent="0" algn="l" rtl="0">
              <a:lnSpc>
                <a:spcPct val="100000"/>
              </a:lnSpc>
              <a:spcBef>
                <a:spcPts val="0"/>
              </a:spcBef>
              <a:spcAft>
                <a:spcPts val="0"/>
              </a:spcAft>
              <a:buClr>
                <a:srgbClr val="3F3F3F"/>
              </a:buClr>
              <a:buSzPts val="2400"/>
              <a:buFont typeface="Arial"/>
              <a:buNone/>
            </a:pPr>
            <a:endParaRPr/>
          </a:p>
          <a:p>
            <a:pPr marL="0" marR="0" lvl="1" indent="0" algn="l" rtl="0">
              <a:lnSpc>
                <a:spcPct val="100000"/>
              </a:lnSpc>
              <a:spcBef>
                <a:spcPts val="0"/>
              </a:spcBef>
              <a:spcAft>
                <a:spcPts val="0"/>
              </a:spcAft>
              <a:buClr>
                <a:srgbClr val="3F3F3F"/>
              </a:buClr>
              <a:buSzPts val="2400"/>
              <a:buFont typeface="Arial"/>
              <a:buNone/>
            </a:pPr>
            <a:endParaRPr i="1"/>
          </a:p>
        </p:txBody>
      </p:sp>
    </p:spTree>
    <p:extLst>
      <p:ext uri="{BB962C8B-B14F-4D97-AF65-F5344CB8AC3E}">
        <p14:creationId xmlns:p14="http://schemas.microsoft.com/office/powerpoint/2010/main" val="22569942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4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Morphology – </a:t>
            </a:r>
            <a:r>
              <a:rPr lang="en-IE"/>
              <a:t>Inflection</a:t>
            </a:r>
            <a:endParaRPr sz="4400" b="0" i="0" u="none" strike="noStrike" cap="none">
              <a:solidFill>
                <a:srgbClr val="75114A"/>
              </a:solidFill>
              <a:latin typeface="Calibri"/>
              <a:ea typeface="Calibri"/>
              <a:cs typeface="Calibri"/>
              <a:sym typeface="Calibri"/>
            </a:endParaRPr>
          </a:p>
        </p:txBody>
      </p:sp>
      <p:sp>
        <p:nvSpPr>
          <p:cNvPr id="624" name="Google Shape;624;p49"/>
          <p:cNvSpPr txBox="1">
            <a:spLocks noGrp="1"/>
          </p:cNvSpPr>
          <p:nvPr>
            <p:ph type="body" idx="1"/>
          </p:nvPr>
        </p:nvSpPr>
        <p:spPr>
          <a:xfrm>
            <a:off x="838200" y="1508600"/>
            <a:ext cx="10515600" cy="428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rgbClr val="3F3F3F"/>
              </a:buClr>
              <a:buSzPts val="2800"/>
              <a:buFont typeface="Arial"/>
              <a:buNone/>
            </a:pPr>
            <a:r>
              <a:rPr lang="en-IE"/>
              <a:t>Also note ambiguity between syntactic classes (‘part of speech’)</a:t>
            </a:r>
            <a:endParaRPr/>
          </a:p>
          <a:p>
            <a:pPr marL="0" marR="0" lvl="0" indent="0" algn="l" rtl="0">
              <a:lnSpc>
                <a:spcPct val="100000"/>
              </a:lnSpc>
              <a:spcBef>
                <a:spcPts val="1000"/>
              </a:spcBef>
              <a:spcAft>
                <a:spcPts val="0"/>
              </a:spcAft>
              <a:buClr>
                <a:srgbClr val="3F3F3F"/>
              </a:buClr>
              <a:buSzPts val="2800"/>
              <a:buFont typeface="Arial"/>
              <a:buNone/>
            </a:pPr>
            <a:r>
              <a:rPr lang="en-IE"/>
              <a:t>For example, identical but </a:t>
            </a:r>
            <a:r>
              <a:rPr lang="en-IE" b="1"/>
              <a:t>ambiguous inflection</a:t>
            </a:r>
            <a:r>
              <a:rPr lang="en-IE"/>
              <a:t> of nouns and verbs:</a:t>
            </a:r>
            <a:endParaRPr i="1"/>
          </a:p>
          <a:p>
            <a:pPr marL="533400" lvl="1" indent="0" algn="l" rtl="0">
              <a:lnSpc>
                <a:spcPct val="100000"/>
              </a:lnSpc>
              <a:spcBef>
                <a:spcPts val="1000"/>
              </a:spcBef>
              <a:spcAft>
                <a:spcPts val="0"/>
              </a:spcAft>
              <a:buClr>
                <a:srgbClr val="3F3F3F"/>
              </a:buClr>
              <a:buSzPts val="2400"/>
              <a:buFont typeface="Arial"/>
              <a:buNone/>
            </a:pPr>
            <a:r>
              <a:rPr lang="en-IE" i="1"/>
              <a:t>book </a:t>
            </a:r>
            <a:r>
              <a:rPr lang="en-IE" b="1" i="1"/>
              <a:t>s</a:t>
            </a:r>
            <a:r>
              <a:rPr lang="en-IE"/>
              <a:t>			</a:t>
            </a:r>
            <a:r>
              <a:rPr lang="en-IE" b="1"/>
              <a:t>Verb 	+ 3</a:t>
            </a:r>
            <a:r>
              <a:rPr lang="en-IE" b="1" baseline="30000"/>
              <a:t>rd</a:t>
            </a:r>
            <a:r>
              <a:rPr lang="en-IE" b="1"/>
              <a:t> Person + Singular + Present</a:t>
            </a:r>
            <a:endParaRPr b="1"/>
          </a:p>
          <a:p>
            <a:pPr marL="533400" lvl="1" indent="0" algn="l" rtl="0">
              <a:lnSpc>
                <a:spcPct val="100000"/>
              </a:lnSpc>
              <a:spcBef>
                <a:spcPts val="1000"/>
              </a:spcBef>
              <a:spcAft>
                <a:spcPts val="1000"/>
              </a:spcAft>
              <a:buClr>
                <a:srgbClr val="3F3F3F"/>
              </a:buClr>
              <a:buSzPts val="2400"/>
              <a:buFont typeface="Arial"/>
              <a:buNone/>
            </a:pPr>
            <a:r>
              <a:rPr lang="en-IE" i="1"/>
              <a:t>book </a:t>
            </a:r>
            <a:r>
              <a:rPr lang="en-IE" b="1" i="1"/>
              <a:t>s</a:t>
            </a:r>
            <a:r>
              <a:rPr lang="en-IE"/>
              <a:t>			</a:t>
            </a:r>
            <a:r>
              <a:rPr lang="en-IE" b="1"/>
              <a:t>Noun 	+ Plural</a:t>
            </a:r>
            <a:endParaRPr i="1"/>
          </a:p>
        </p:txBody>
      </p:sp>
    </p:spTree>
    <p:extLst>
      <p:ext uri="{BB962C8B-B14F-4D97-AF65-F5344CB8AC3E}">
        <p14:creationId xmlns:p14="http://schemas.microsoft.com/office/powerpoint/2010/main" val="25429534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50"/>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Morphology – </a:t>
            </a:r>
            <a:r>
              <a:rPr lang="en-IE"/>
              <a:t>Derivation</a:t>
            </a:r>
            <a:endParaRPr sz="4400" b="0" i="0" u="none" strike="noStrike" cap="none">
              <a:solidFill>
                <a:srgbClr val="75114A"/>
              </a:solidFill>
              <a:latin typeface="Calibri"/>
              <a:ea typeface="Calibri"/>
              <a:cs typeface="Calibri"/>
              <a:sym typeface="Calibri"/>
            </a:endParaRPr>
          </a:p>
        </p:txBody>
      </p:sp>
      <p:sp>
        <p:nvSpPr>
          <p:cNvPr id="630" name="Google Shape;630;p50"/>
          <p:cNvSpPr txBox="1">
            <a:spLocks noGrp="1"/>
          </p:cNvSpPr>
          <p:nvPr>
            <p:ph type="body" idx="1"/>
          </p:nvPr>
        </p:nvSpPr>
        <p:spPr>
          <a:xfrm>
            <a:off x="838200" y="1544550"/>
            <a:ext cx="10515600" cy="3636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rgbClr val="3F3F3F"/>
              </a:buClr>
              <a:buSzPts val="2800"/>
              <a:buFont typeface="Arial"/>
              <a:buNone/>
            </a:pPr>
            <a:r>
              <a:rPr lang="en-IE" b="1"/>
              <a:t>Inflection: </a:t>
            </a:r>
            <a:r>
              <a:rPr lang="en-IE"/>
              <a:t>grammatical role and structure of words</a:t>
            </a:r>
            <a:endParaRPr/>
          </a:p>
          <a:p>
            <a:pPr marL="0" marR="0" lvl="0" indent="0" algn="l" rtl="0">
              <a:lnSpc>
                <a:spcPct val="100000"/>
              </a:lnSpc>
              <a:spcBef>
                <a:spcPts val="1000"/>
              </a:spcBef>
              <a:spcAft>
                <a:spcPts val="0"/>
              </a:spcAft>
              <a:buClr>
                <a:srgbClr val="3F3F3F"/>
              </a:buClr>
              <a:buSzPts val="2800"/>
              <a:buFont typeface="Arial"/>
              <a:buNone/>
            </a:pPr>
            <a:r>
              <a:rPr lang="en-IE" b="1"/>
              <a:t>Derivation: </a:t>
            </a:r>
            <a:r>
              <a:rPr lang="en-IE"/>
              <a:t>generation of words from other words</a:t>
            </a:r>
            <a:endParaRPr b="1"/>
          </a:p>
          <a:p>
            <a:pPr marL="0" marR="0" lvl="0" indent="0" algn="l" rtl="0">
              <a:lnSpc>
                <a:spcPct val="100000"/>
              </a:lnSpc>
              <a:spcBef>
                <a:spcPts val="1000"/>
              </a:spcBef>
              <a:spcAft>
                <a:spcPts val="0"/>
              </a:spcAft>
              <a:buClr>
                <a:srgbClr val="3F3F3F"/>
              </a:buClr>
              <a:buSzPts val="2800"/>
              <a:buFont typeface="Arial"/>
              <a:buNone/>
            </a:pPr>
            <a:r>
              <a:rPr lang="en-IE"/>
              <a:t>For example:</a:t>
            </a:r>
            <a:endParaRPr/>
          </a:p>
          <a:p>
            <a:pPr marL="533400" marR="0" lvl="1" indent="0" algn="l" rtl="0">
              <a:lnSpc>
                <a:spcPct val="100000"/>
              </a:lnSpc>
              <a:spcBef>
                <a:spcPts val="1000"/>
              </a:spcBef>
              <a:spcAft>
                <a:spcPts val="0"/>
              </a:spcAft>
              <a:buClr>
                <a:srgbClr val="3F3F3F"/>
              </a:buClr>
              <a:buSzPts val="2400"/>
              <a:buFont typeface="Arial"/>
              <a:buNone/>
            </a:pPr>
            <a:r>
              <a:rPr lang="en-IE" i="1"/>
              <a:t>agreement	</a:t>
            </a:r>
            <a:r>
              <a:rPr lang="en-IE" b="1"/>
              <a:t>Noun		</a:t>
            </a:r>
            <a:r>
              <a:rPr lang="en-IE"/>
              <a:t>derived from</a:t>
            </a:r>
            <a:r>
              <a:rPr lang="en-IE" b="1"/>
              <a:t>		</a:t>
            </a:r>
            <a:r>
              <a:rPr lang="en-IE" i="1"/>
              <a:t>agree		</a:t>
            </a:r>
            <a:r>
              <a:rPr lang="en-IE" b="1"/>
              <a:t>Verb</a:t>
            </a:r>
            <a:endParaRPr b="1"/>
          </a:p>
          <a:p>
            <a:pPr marL="533400" marR="0" lvl="1" indent="0" algn="l" rtl="0">
              <a:lnSpc>
                <a:spcPct val="100000"/>
              </a:lnSpc>
              <a:spcBef>
                <a:spcPts val="0"/>
              </a:spcBef>
              <a:spcAft>
                <a:spcPts val="0"/>
              </a:spcAft>
              <a:buClr>
                <a:srgbClr val="3F3F3F"/>
              </a:buClr>
              <a:buSzPts val="2400"/>
              <a:buFont typeface="Arial"/>
              <a:buNone/>
            </a:pPr>
            <a:r>
              <a:rPr lang="en-IE" i="1"/>
              <a:t>friendship		</a:t>
            </a:r>
            <a:r>
              <a:rPr lang="en-IE" b="1"/>
              <a:t>Noun		</a:t>
            </a:r>
            <a:r>
              <a:rPr lang="en-IE"/>
              <a:t>derived from</a:t>
            </a:r>
            <a:r>
              <a:rPr lang="en-IE" b="1"/>
              <a:t>		</a:t>
            </a:r>
            <a:r>
              <a:rPr lang="en-IE" i="1"/>
              <a:t>friend		</a:t>
            </a:r>
            <a:r>
              <a:rPr lang="en-IE" b="1"/>
              <a:t>Noun</a:t>
            </a:r>
            <a:endParaRPr i="1"/>
          </a:p>
          <a:p>
            <a:pPr marL="533400" lvl="1" indent="0" algn="l" rtl="0">
              <a:lnSpc>
                <a:spcPct val="100000"/>
              </a:lnSpc>
              <a:spcBef>
                <a:spcPts val="0"/>
              </a:spcBef>
              <a:spcAft>
                <a:spcPts val="0"/>
              </a:spcAft>
              <a:buClr>
                <a:srgbClr val="3F3F3F"/>
              </a:buClr>
              <a:buSzPts val="2400"/>
              <a:buFont typeface="Arial"/>
              <a:buNone/>
            </a:pPr>
            <a:r>
              <a:rPr lang="en-IE" i="1"/>
              <a:t>civilize			</a:t>
            </a:r>
            <a:r>
              <a:rPr lang="en-IE" b="1"/>
              <a:t>Verb		</a:t>
            </a:r>
            <a:r>
              <a:rPr lang="en-IE"/>
              <a:t>derived from</a:t>
            </a:r>
            <a:r>
              <a:rPr lang="en-IE" b="1"/>
              <a:t>		</a:t>
            </a:r>
            <a:r>
              <a:rPr lang="en-IE" i="1"/>
              <a:t>civil		</a:t>
            </a:r>
            <a:r>
              <a:rPr lang="en-IE" b="1"/>
              <a:t>Adjective</a:t>
            </a:r>
            <a:endParaRPr i="1"/>
          </a:p>
          <a:p>
            <a:pPr marL="533400" lvl="1" indent="0" algn="l" rtl="0">
              <a:lnSpc>
                <a:spcPct val="100000"/>
              </a:lnSpc>
              <a:spcBef>
                <a:spcPts val="0"/>
              </a:spcBef>
              <a:spcAft>
                <a:spcPts val="0"/>
              </a:spcAft>
              <a:buClr>
                <a:srgbClr val="3F3F3F"/>
              </a:buClr>
              <a:buSzPts val="2400"/>
              <a:buFont typeface="Arial"/>
              <a:buNone/>
            </a:pPr>
            <a:r>
              <a:rPr lang="en-IE" i="1"/>
              <a:t>civilization	</a:t>
            </a:r>
            <a:r>
              <a:rPr lang="en-IE" b="1"/>
              <a:t>Noun		</a:t>
            </a:r>
            <a:r>
              <a:rPr lang="en-IE"/>
              <a:t>derived from</a:t>
            </a:r>
            <a:r>
              <a:rPr lang="en-IE" b="1"/>
              <a:t>		</a:t>
            </a:r>
            <a:r>
              <a:rPr lang="en-IE" i="1"/>
              <a:t>civilize		</a:t>
            </a:r>
            <a:r>
              <a:rPr lang="en-IE" b="1"/>
              <a:t>Verb</a:t>
            </a:r>
            <a:endParaRPr i="1"/>
          </a:p>
        </p:txBody>
      </p:sp>
    </p:spTree>
    <p:extLst>
      <p:ext uri="{BB962C8B-B14F-4D97-AF65-F5344CB8AC3E}">
        <p14:creationId xmlns:p14="http://schemas.microsoft.com/office/powerpoint/2010/main" val="40444647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51"/>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Morphology – </a:t>
            </a:r>
            <a:r>
              <a:rPr lang="en-IE"/>
              <a:t>Compounds &amp; Decomposition</a:t>
            </a:r>
            <a:endParaRPr/>
          </a:p>
        </p:txBody>
      </p:sp>
      <p:sp>
        <p:nvSpPr>
          <p:cNvPr id="636" name="Google Shape;636;p51"/>
          <p:cNvSpPr txBox="1">
            <a:spLocks noGrp="1"/>
          </p:cNvSpPr>
          <p:nvPr>
            <p:ph type="body" idx="1"/>
          </p:nvPr>
        </p:nvSpPr>
        <p:spPr>
          <a:xfrm>
            <a:off x="838200" y="1543700"/>
            <a:ext cx="10632900" cy="358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rgbClr val="3F3F3F"/>
              </a:buClr>
              <a:buSzPts val="2800"/>
              <a:buFont typeface="Arial"/>
              <a:buNone/>
            </a:pPr>
            <a:r>
              <a:rPr lang="en-IE" b="1">
                <a:solidFill>
                  <a:schemeClr val="dk1"/>
                </a:solidFill>
              </a:rPr>
              <a:t>Compound:</a:t>
            </a:r>
            <a:r>
              <a:rPr lang="en-IE">
                <a:solidFill>
                  <a:schemeClr val="dk1"/>
                </a:solidFill>
              </a:rPr>
              <a:t> concatenation of </a:t>
            </a:r>
            <a:r>
              <a:rPr lang="en-IE" b="0" i="0" u="none" strike="noStrike" cap="none">
                <a:solidFill>
                  <a:schemeClr val="dk1"/>
                </a:solidFill>
                <a:latin typeface="Calibri"/>
                <a:ea typeface="Calibri"/>
                <a:cs typeface="Calibri"/>
                <a:sym typeface="Calibri"/>
              </a:rPr>
              <a:t>simple words into </a:t>
            </a:r>
            <a:r>
              <a:rPr lang="en-IE">
                <a:solidFill>
                  <a:schemeClr val="dk1"/>
                </a:solidFill>
              </a:rPr>
              <a:t>a </a:t>
            </a:r>
            <a:r>
              <a:rPr lang="en-IE" b="0" i="0" u="none" strike="noStrike" cap="none">
                <a:solidFill>
                  <a:schemeClr val="dk1"/>
                </a:solidFill>
                <a:latin typeface="Calibri"/>
                <a:ea typeface="Calibri"/>
                <a:cs typeface="Calibri"/>
                <a:sym typeface="Calibri"/>
              </a:rPr>
              <a:t>complex word </a:t>
            </a:r>
            <a:endParaRPr>
              <a:solidFill>
                <a:schemeClr val="dk1"/>
              </a:solidFill>
            </a:endParaRPr>
          </a:p>
          <a:p>
            <a:pPr marL="0" marR="0" lvl="0" indent="0" algn="l" rtl="0">
              <a:lnSpc>
                <a:spcPct val="100000"/>
              </a:lnSpc>
              <a:spcBef>
                <a:spcPts val="1000"/>
              </a:spcBef>
              <a:spcAft>
                <a:spcPts val="0"/>
              </a:spcAft>
              <a:buClr>
                <a:srgbClr val="3F3F3F"/>
              </a:buClr>
              <a:buSzPts val="2800"/>
              <a:buFont typeface="Arial"/>
              <a:buNone/>
            </a:pPr>
            <a:r>
              <a:rPr lang="en-IE">
                <a:solidFill>
                  <a:schemeClr val="dk1"/>
                </a:solidFill>
              </a:rPr>
              <a:t>(note that analysis of compounds is referred to as </a:t>
            </a:r>
            <a:r>
              <a:rPr lang="en-IE" b="1">
                <a:solidFill>
                  <a:schemeClr val="dk1"/>
                </a:solidFill>
              </a:rPr>
              <a:t>decomposition</a:t>
            </a:r>
            <a:r>
              <a:rPr lang="en-IE">
                <a:solidFill>
                  <a:schemeClr val="dk1"/>
                </a:solidFill>
              </a:rPr>
              <a:t>) </a:t>
            </a:r>
            <a:endParaRPr>
              <a:solidFill>
                <a:schemeClr val="dk1"/>
              </a:solidFill>
            </a:endParaRPr>
          </a:p>
          <a:p>
            <a:pPr marL="0" marR="0" lvl="0" indent="0" algn="l" rtl="0">
              <a:lnSpc>
                <a:spcPct val="100000"/>
              </a:lnSpc>
              <a:spcBef>
                <a:spcPts val="1000"/>
              </a:spcBef>
              <a:spcAft>
                <a:spcPts val="0"/>
              </a:spcAft>
              <a:buNone/>
            </a:pPr>
            <a:r>
              <a:rPr lang="en-IE">
                <a:solidFill>
                  <a:schemeClr val="dk1"/>
                </a:solidFill>
              </a:rPr>
              <a:t>Compounds are not common in English, but for example:</a:t>
            </a:r>
            <a:endParaRPr b="0" i="0" u="none" strike="noStrike" cap="none">
              <a:solidFill>
                <a:schemeClr val="dk1"/>
              </a:solidFill>
              <a:latin typeface="Calibri"/>
              <a:ea typeface="Calibri"/>
              <a:cs typeface="Calibri"/>
              <a:sym typeface="Calibri"/>
            </a:endParaRPr>
          </a:p>
          <a:p>
            <a:pPr marL="381000" lvl="1" indent="0" algn="l" rtl="0">
              <a:lnSpc>
                <a:spcPct val="100000"/>
              </a:lnSpc>
              <a:spcBef>
                <a:spcPts val="1000"/>
              </a:spcBef>
              <a:spcAft>
                <a:spcPts val="0"/>
              </a:spcAft>
              <a:buClr>
                <a:srgbClr val="3F3F3F"/>
              </a:buClr>
              <a:buSzPts val="2400"/>
              <a:buFont typeface="Arial"/>
              <a:buNone/>
            </a:pPr>
            <a:r>
              <a:rPr lang="en-IE" i="1">
                <a:solidFill>
                  <a:schemeClr val="dk1"/>
                </a:solidFill>
              </a:rPr>
              <a:t>bookshelves	&gt;	book + shelves</a:t>
            </a:r>
            <a:endParaRPr i="1">
              <a:solidFill>
                <a:schemeClr val="dk1"/>
              </a:solidFill>
            </a:endParaRPr>
          </a:p>
          <a:p>
            <a:pPr marL="381000" lvl="1" indent="0" algn="l" rtl="0">
              <a:lnSpc>
                <a:spcPct val="100000"/>
              </a:lnSpc>
              <a:spcBef>
                <a:spcPts val="0"/>
              </a:spcBef>
              <a:spcAft>
                <a:spcPts val="0"/>
              </a:spcAft>
              <a:buClr>
                <a:srgbClr val="3F3F3F"/>
              </a:buClr>
              <a:buSzPts val="2400"/>
              <a:buFont typeface="Arial"/>
              <a:buNone/>
            </a:pPr>
            <a:r>
              <a:rPr lang="en-IE" i="1">
                <a:solidFill>
                  <a:schemeClr val="dk1"/>
                </a:solidFill>
              </a:rPr>
              <a:t>bedroom		&gt;	bed + room</a:t>
            </a:r>
            <a:endParaRPr i="1">
              <a:solidFill>
                <a:schemeClr val="dk1"/>
              </a:solidFill>
            </a:endParaRPr>
          </a:p>
          <a:p>
            <a:pPr marL="381000" marR="0" lvl="1" indent="0" algn="l" rtl="0">
              <a:lnSpc>
                <a:spcPct val="100000"/>
              </a:lnSpc>
              <a:spcBef>
                <a:spcPts val="0"/>
              </a:spcBef>
              <a:spcAft>
                <a:spcPts val="0"/>
              </a:spcAft>
              <a:buClr>
                <a:srgbClr val="3F3F3F"/>
              </a:buClr>
              <a:buSzPts val="2400"/>
              <a:buFont typeface="Arial"/>
              <a:buNone/>
            </a:pPr>
            <a:r>
              <a:rPr lang="en-IE" i="1">
                <a:solidFill>
                  <a:schemeClr val="dk1"/>
                </a:solidFill>
              </a:rPr>
              <a:t>policeman		&gt;	police + man</a:t>
            </a:r>
            <a:endParaRPr b="0" i="0" u="none" strike="noStrike" cap="none">
              <a:solidFill>
                <a:srgbClr val="3F3F3F"/>
              </a:solidFill>
              <a:latin typeface="Calibri"/>
              <a:ea typeface="Calibri"/>
              <a:cs typeface="Calibri"/>
              <a:sym typeface="Calibri"/>
            </a:endParaRPr>
          </a:p>
        </p:txBody>
      </p:sp>
      <p:sp>
        <p:nvSpPr>
          <p:cNvPr id="637" name="Google Shape;637;p51"/>
          <p:cNvSpPr/>
          <p:nvPr/>
        </p:nvSpPr>
        <p:spPr>
          <a:xfrm>
            <a:off x="8905590" y="6124138"/>
            <a:ext cx="31776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E" sz="1200" b="0" i="1" u="sng" strike="noStrike" cap="none">
                <a:solidFill>
                  <a:schemeClr val="hlink"/>
                </a:solidFill>
                <a:latin typeface="Arial"/>
                <a:ea typeface="Arial"/>
                <a:cs typeface="Arial"/>
                <a:sym typeface="Arial"/>
                <a:hlinkClick r:id="rId3"/>
              </a:rPr>
              <a:t>https://en.wikipedia.org/wiki/Longest_words</a:t>
            </a:r>
            <a:r>
              <a:rPr lang="en-IE" sz="1200" b="0" i="1" u="none" strike="noStrike" cap="none">
                <a:solidFill>
                  <a:srgbClr val="000000"/>
                </a:solidFill>
                <a:latin typeface="Arial"/>
                <a:ea typeface="Arial"/>
                <a:cs typeface="Arial"/>
                <a:sym typeface="Arial"/>
              </a:rPr>
              <a:t> </a:t>
            </a:r>
            <a:endParaRPr/>
          </a:p>
        </p:txBody>
      </p:sp>
    </p:spTree>
    <p:extLst>
      <p:ext uri="{BB962C8B-B14F-4D97-AF65-F5344CB8AC3E}">
        <p14:creationId xmlns:p14="http://schemas.microsoft.com/office/powerpoint/2010/main" val="8733398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52"/>
          <p:cNvSpPr txBox="1">
            <a:spLocks noGrp="1"/>
          </p:cNvSpPr>
          <p:nvPr>
            <p:ph type="title"/>
          </p:nvPr>
        </p:nvSpPr>
        <p:spPr>
          <a:xfrm>
            <a:off x="838200" y="365125"/>
            <a:ext cx="110337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Morphology – </a:t>
            </a:r>
            <a:r>
              <a:rPr lang="en-IE"/>
              <a:t>Compounds in Other Languages</a:t>
            </a:r>
            <a:endParaRPr sz="4400" b="0" i="0" u="none" strike="noStrike" cap="none">
              <a:solidFill>
                <a:srgbClr val="75114A"/>
              </a:solidFill>
              <a:latin typeface="Calibri"/>
              <a:ea typeface="Calibri"/>
              <a:cs typeface="Calibri"/>
              <a:sym typeface="Calibri"/>
            </a:endParaRPr>
          </a:p>
        </p:txBody>
      </p:sp>
      <p:sp>
        <p:nvSpPr>
          <p:cNvPr id="643" name="Google Shape;643;p52"/>
          <p:cNvSpPr txBox="1">
            <a:spLocks noGrp="1"/>
          </p:cNvSpPr>
          <p:nvPr>
            <p:ph type="body" idx="1"/>
          </p:nvPr>
        </p:nvSpPr>
        <p:spPr>
          <a:xfrm>
            <a:off x="838200" y="1690825"/>
            <a:ext cx="11033700" cy="404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IE">
                <a:solidFill>
                  <a:schemeClr val="dk1"/>
                </a:solidFill>
              </a:rPr>
              <a:t>Compounds (morphological decomposition) are very common in German</a:t>
            </a:r>
            <a:endParaRPr>
              <a:solidFill>
                <a:schemeClr val="dk1"/>
              </a:solidFill>
            </a:endParaRPr>
          </a:p>
          <a:p>
            <a:pPr marL="381000" lvl="1" indent="0" algn="l" rtl="0">
              <a:lnSpc>
                <a:spcPct val="100000"/>
              </a:lnSpc>
              <a:spcBef>
                <a:spcPts val="1000"/>
              </a:spcBef>
              <a:spcAft>
                <a:spcPts val="0"/>
              </a:spcAft>
              <a:buClr>
                <a:srgbClr val="3F3F3F"/>
              </a:buClr>
              <a:buSzPts val="2400"/>
              <a:buFont typeface="Arial"/>
              <a:buNone/>
            </a:pPr>
            <a:r>
              <a:rPr lang="en-IE" i="1">
                <a:solidFill>
                  <a:schemeClr val="dk1"/>
                </a:solidFill>
              </a:rPr>
              <a:t>Flachbildschirm	&gt;	flach + Bildschirm 		(flat + screen)</a:t>
            </a:r>
            <a:endParaRPr/>
          </a:p>
          <a:p>
            <a:pPr marL="381000" lvl="1" indent="0" algn="l" rtl="0">
              <a:lnSpc>
                <a:spcPct val="100000"/>
              </a:lnSpc>
              <a:spcBef>
                <a:spcPts val="0"/>
              </a:spcBef>
              <a:spcAft>
                <a:spcPts val="0"/>
              </a:spcAft>
              <a:buClr>
                <a:srgbClr val="3F3F3F"/>
              </a:buClr>
              <a:buSzPts val="2400"/>
              <a:buFont typeface="Arial"/>
              <a:buNone/>
            </a:pPr>
            <a:r>
              <a:rPr lang="en-IE" i="1">
                <a:solidFill>
                  <a:schemeClr val="dk1"/>
                </a:solidFill>
              </a:rPr>
              <a:t>Flachbildschirm	&gt;	Flachbild + Schirm 	(flat view + screen)</a:t>
            </a:r>
            <a:endParaRPr/>
          </a:p>
          <a:p>
            <a:pPr marL="381000" lvl="1" indent="0" algn="l" rtl="0">
              <a:lnSpc>
                <a:spcPct val="100000"/>
              </a:lnSpc>
              <a:spcBef>
                <a:spcPts val="0"/>
              </a:spcBef>
              <a:spcAft>
                <a:spcPts val="0"/>
              </a:spcAft>
              <a:buClr>
                <a:srgbClr val="3F3F3F"/>
              </a:buClr>
              <a:buSzPts val="2400"/>
              <a:buFont typeface="Arial"/>
              <a:buNone/>
            </a:pPr>
            <a:r>
              <a:rPr lang="en-IE" i="1">
                <a:solidFill>
                  <a:schemeClr val="dk1"/>
                </a:solidFill>
              </a:rPr>
              <a:t>Flachbildschirm	&gt;	flach + Bild + Schirm 	(flat + picture + screen)</a:t>
            </a:r>
            <a:endParaRPr/>
          </a:p>
          <a:p>
            <a:pPr marL="0" lvl="0" indent="0" algn="l" rtl="0">
              <a:lnSpc>
                <a:spcPct val="100000"/>
              </a:lnSpc>
              <a:spcBef>
                <a:spcPts val="1000"/>
              </a:spcBef>
              <a:spcAft>
                <a:spcPts val="0"/>
              </a:spcAft>
              <a:buClr>
                <a:schemeClr val="dk1"/>
              </a:buClr>
              <a:buSzPts val="1100"/>
              <a:buFont typeface="Arial"/>
              <a:buNone/>
            </a:pPr>
            <a:r>
              <a:rPr lang="en-IE">
                <a:solidFill>
                  <a:schemeClr val="dk1"/>
                </a:solidFill>
              </a:rPr>
              <a:t>also very common in Dutch</a:t>
            </a:r>
            <a:endParaRPr>
              <a:solidFill>
                <a:schemeClr val="dk1"/>
              </a:solidFill>
            </a:endParaRPr>
          </a:p>
          <a:p>
            <a:pPr marL="0" lvl="1" indent="457200" algn="l" rtl="0">
              <a:lnSpc>
                <a:spcPct val="100000"/>
              </a:lnSpc>
              <a:spcBef>
                <a:spcPts val="1000"/>
              </a:spcBef>
              <a:spcAft>
                <a:spcPts val="0"/>
              </a:spcAft>
              <a:buClr>
                <a:srgbClr val="3F3F3F"/>
              </a:buClr>
              <a:buSzPts val="2400"/>
              <a:buFont typeface="Arial"/>
              <a:buNone/>
            </a:pPr>
            <a:r>
              <a:rPr lang="en-IE" i="1">
                <a:solidFill>
                  <a:schemeClr val="dk1"/>
                </a:solidFill>
              </a:rPr>
              <a:t>bestuurdersaansprakelijkheidsverzekering	(driver + liability + insurance)</a:t>
            </a:r>
            <a:endParaRPr/>
          </a:p>
          <a:p>
            <a:pPr marL="0" lvl="1" indent="457200" algn="l" rtl="0">
              <a:lnSpc>
                <a:spcPct val="100000"/>
              </a:lnSpc>
              <a:spcBef>
                <a:spcPts val="0"/>
              </a:spcBef>
              <a:spcAft>
                <a:spcPts val="0"/>
              </a:spcAft>
              <a:buClr>
                <a:srgbClr val="3F3F3F"/>
              </a:buClr>
              <a:buSzPts val="2400"/>
              <a:buFont typeface="Arial"/>
              <a:buNone/>
            </a:pPr>
            <a:r>
              <a:rPr lang="en-IE" i="1">
                <a:solidFill>
                  <a:schemeClr val="dk1"/>
                </a:solidFill>
              </a:rPr>
              <a:t>overeenstemmingsbeoordelingsprocedures	(conformity + assessment + procedures)</a:t>
            </a:r>
            <a:endParaRPr i="1">
              <a:solidFill>
                <a:schemeClr val="dk1"/>
              </a:solidFill>
            </a:endParaRPr>
          </a:p>
          <a:p>
            <a:pPr marL="0" lvl="0" indent="0" algn="l" rtl="0">
              <a:lnSpc>
                <a:spcPct val="100000"/>
              </a:lnSpc>
              <a:spcBef>
                <a:spcPts val="1000"/>
              </a:spcBef>
              <a:spcAft>
                <a:spcPts val="0"/>
              </a:spcAft>
              <a:buClr>
                <a:schemeClr val="dk1"/>
              </a:buClr>
              <a:buSzPts val="1100"/>
              <a:buFont typeface="Arial"/>
              <a:buNone/>
            </a:pPr>
            <a:r>
              <a:rPr lang="en-IE">
                <a:solidFill>
                  <a:schemeClr val="dk1"/>
                </a:solidFill>
              </a:rPr>
              <a:t>and in many other languages</a:t>
            </a:r>
            <a:endParaRPr i="1">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i="1">
              <a:solidFill>
                <a:schemeClr val="dk1"/>
              </a:solidFill>
            </a:endParaRPr>
          </a:p>
        </p:txBody>
      </p:sp>
    </p:spTree>
    <p:extLst>
      <p:ext uri="{BB962C8B-B14F-4D97-AF65-F5344CB8AC3E}">
        <p14:creationId xmlns:p14="http://schemas.microsoft.com/office/powerpoint/2010/main" val="19978162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5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Multi-Word Expression (MWE) </a:t>
            </a:r>
            <a:endParaRPr/>
          </a:p>
        </p:txBody>
      </p:sp>
      <p:sp>
        <p:nvSpPr>
          <p:cNvPr id="649" name="Google Shape;649;p53"/>
          <p:cNvSpPr txBox="1">
            <a:spLocks noGrp="1"/>
          </p:cNvSpPr>
          <p:nvPr>
            <p:ph type="body" idx="1"/>
          </p:nvPr>
        </p:nvSpPr>
        <p:spPr>
          <a:xfrm>
            <a:off x="838200" y="1597075"/>
            <a:ext cx="10515600" cy="406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rgbClr val="3F3F3F"/>
              </a:buClr>
              <a:buSzPts val="2800"/>
              <a:buFont typeface="Arial"/>
              <a:buNone/>
            </a:pPr>
            <a:r>
              <a:rPr lang="en-IE">
                <a:solidFill>
                  <a:schemeClr val="dk1"/>
                </a:solidFill>
              </a:rPr>
              <a:t>Compounds are rare in English but correspond instead to </a:t>
            </a:r>
            <a:endParaRPr>
              <a:solidFill>
                <a:schemeClr val="dk1"/>
              </a:solidFill>
            </a:endParaRPr>
          </a:p>
          <a:p>
            <a:pPr marL="0" marR="0" lvl="0" indent="457200" algn="l" rtl="0">
              <a:lnSpc>
                <a:spcPct val="100000"/>
              </a:lnSpc>
              <a:spcBef>
                <a:spcPts val="1000"/>
              </a:spcBef>
              <a:spcAft>
                <a:spcPts val="0"/>
              </a:spcAft>
              <a:buClr>
                <a:srgbClr val="3F3F3F"/>
              </a:buClr>
              <a:buSzPts val="2800"/>
              <a:buFont typeface="Arial"/>
              <a:buNone/>
            </a:pPr>
            <a:r>
              <a:rPr lang="en-IE" b="1">
                <a:solidFill>
                  <a:schemeClr val="dk1"/>
                </a:solidFill>
              </a:rPr>
              <a:t>multi-word expressions</a:t>
            </a:r>
            <a:endParaRPr b="1">
              <a:solidFill>
                <a:schemeClr val="dk1"/>
              </a:solidFill>
            </a:endParaRPr>
          </a:p>
          <a:p>
            <a:pPr marL="0" marR="0" lvl="0" indent="0" algn="l" rtl="0">
              <a:lnSpc>
                <a:spcPct val="100000"/>
              </a:lnSpc>
              <a:spcBef>
                <a:spcPts val="1000"/>
              </a:spcBef>
              <a:spcAft>
                <a:spcPts val="0"/>
              </a:spcAft>
              <a:buClr>
                <a:srgbClr val="3F3F3F"/>
              </a:buClr>
              <a:buSzPts val="2800"/>
              <a:buFont typeface="Arial"/>
              <a:buNone/>
            </a:pPr>
            <a:r>
              <a:rPr lang="en-IE">
                <a:solidFill>
                  <a:schemeClr val="dk1"/>
                </a:solidFill>
              </a:rPr>
              <a:t>For example, technical terms such as in the health domain</a:t>
            </a:r>
            <a:endParaRPr>
              <a:solidFill>
                <a:schemeClr val="dk1"/>
              </a:solidFill>
            </a:endParaRPr>
          </a:p>
          <a:p>
            <a:pPr marL="0" marR="0" lvl="1" indent="457200" algn="l" rtl="0">
              <a:lnSpc>
                <a:spcPct val="100000"/>
              </a:lnSpc>
              <a:spcBef>
                <a:spcPts val="1000"/>
              </a:spcBef>
              <a:spcAft>
                <a:spcPts val="0"/>
              </a:spcAft>
              <a:buClr>
                <a:srgbClr val="3F3F3F"/>
              </a:buClr>
              <a:buSzPts val="2400"/>
              <a:buFont typeface="Arial"/>
              <a:buNone/>
            </a:pPr>
            <a:r>
              <a:rPr lang="en-IE" b="0" i="1" u="none" strike="noStrike" cap="none">
                <a:solidFill>
                  <a:schemeClr val="dk1"/>
                </a:solidFill>
                <a:latin typeface="Calibri"/>
                <a:ea typeface="Calibri"/>
                <a:cs typeface="Calibri"/>
                <a:sym typeface="Calibri"/>
              </a:rPr>
              <a:t>cardiac arrest</a:t>
            </a:r>
            <a:endParaRPr i="1">
              <a:solidFill>
                <a:schemeClr val="dk1"/>
              </a:solidFill>
            </a:endParaRPr>
          </a:p>
          <a:p>
            <a:pPr marL="0" lvl="0" indent="0" algn="l" rtl="0">
              <a:lnSpc>
                <a:spcPct val="100000"/>
              </a:lnSpc>
              <a:spcBef>
                <a:spcPts val="1000"/>
              </a:spcBef>
              <a:spcAft>
                <a:spcPts val="0"/>
              </a:spcAft>
              <a:buClr>
                <a:srgbClr val="3F3F3F"/>
              </a:buClr>
              <a:buSzPts val="2800"/>
              <a:buFont typeface="Arial"/>
              <a:buNone/>
            </a:pPr>
            <a:r>
              <a:rPr lang="en-IE">
                <a:solidFill>
                  <a:schemeClr val="dk1"/>
                </a:solidFill>
              </a:rPr>
              <a:t>or names of people, locations, organisations, etc.</a:t>
            </a:r>
            <a:endParaRPr>
              <a:solidFill>
                <a:schemeClr val="dk1"/>
              </a:solidFill>
            </a:endParaRPr>
          </a:p>
          <a:p>
            <a:pPr marL="0" lvl="1" indent="457200" algn="l" rtl="0">
              <a:lnSpc>
                <a:spcPct val="100000"/>
              </a:lnSpc>
              <a:spcBef>
                <a:spcPts val="1000"/>
              </a:spcBef>
              <a:spcAft>
                <a:spcPts val="0"/>
              </a:spcAft>
              <a:buClr>
                <a:srgbClr val="3F3F3F"/>
              </a:buClr>
              <a:buSzPts val="2400"/>
              <a:buFont typeface="Arial"/>
              <a:buNone/>
            </a:pPr>
            <a:r>
              <a:rPr lang="en-IE" i="1">
                <a:solidFill>
                  <a:schemeClr val="dk1"/>
                </a:solidFill>
              </a:rPr>
              <a:t>Barack Obama</a:t>
            </a:r>
            <a:endParaRPr i="1">
              <a:solidFill>
                <a:schemeClr val="dk1"/>
              </a:solidFill>
            </a:endParaRPr>
          </a:p>
          <a:p>
            <a:pPr marL="0" lvl="1" indent="457200" algn="l" rtl="0">
              <a:lnSpc>
                <a:spcPct val="100000"/>
              </a:lnSpc>
              <a:spcBef>
                <a:spcPts val="0"/>
              </a:spcBef>
              <a:spcAft>
                <a:spcPts val="0"/>
              </a:spcAft>
              <a:buClr>
                <a:srgbClr val="3F3F3F"/>
              </a:buClr>
              <a:buSzPts val="2400"/>
              <a:buFont typeface="Arial"/>
              <a:buNone/>
            </a:pPr>
            <a:r>
              <a:rPr lang="en-IE" i="1">
                <a:solidFill>
                  <a:schemeClr val="dk1"/>
                </a:solidFill>
              </a:rPr>
              <a:t>San Francisco</a:t>
            </a:r>
            <a:endParaRPr i="1">
              <a:solidFill>
                <a:schemeClr val="dk1"/>
              </a:solidFill>
            </a:endParaRPr>
          </a:p>
          <a:p>
            <a:pPr marL="0" lvl="1" indent="457200" algn="l" rtl="0">
              <a:lnSpc>
                <a:spcPct val="100000"/>
              </a:lnSpc>
              <a:spcBef>
                <a:spcPts val="0"/>
              </a:spcBef>
              <a:spcAft>
                <a:spcPts val="0"/>
              </a:spcAft>
              <a:buClr>
                <a:srgbClr val="3F3F3F"/>
              </a:buClr>
              <a:buSzPts val="2400"/>
              <a:buFont typeface="Arial"/>
              <a:buNone/>
            </a:pPr>
            <a:r>
              <a:rPr lang="en-IE" i="1">
                <a:solidFill>
                  <a:schemeClr val="dk1"/>
                </a:solidFill>
              </a:rPr>
              <a:t>United Nations</a:t>
            </a:r>
            <a:endParaRPr i="1">
              <a:solidFill>
                <a:schemeClr val="dk1"/>
              </a:solidFill>
            </a:endParaRPr>
          </a:p>
        </p:txBody>
      </p:sp>
    </p:spTree>
    <p:extLst>
      <p:ext uri="{BB962C8B-B14F-4D97-AF65-F5344CB8AC3E}">
        <p14:creationId xmlns:p14="http://schemas.microsoft.com/office/powerpoint/2010/main" val="23650976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54"/>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Types &amp; Tokens</a:t>
            </a:r>
            <a:endParaRPr/>
          </a:p>
        </p:txBody>
      </p:sp>
      <p:sp>
        <p:nvSpPr>
          <p:cNvPr id="655" name="Google Shape;655;p54"/>
          <p:cNvSpPr txBox="1">
            <a:spLocks noGrp="1"/>
          </p:cNvSpPr>
          <p:nvPr>
            <p:ph type="body" idx="1"/>
          </p:nvPr>
        </p:nvSpPr>
        <p:spPr>
          <a:xfrm>
            <a:off x="838200" y="1635300"/>
            <a:ext cx="10515600" cy="3917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000"/>
              </a:spcBef>
              <a:spcAft>
                <a:spcPts val="0"/>
              </a:spcAft>
              <a:buClr>
                <a:srgbClr val="3F3F3F"/>
              </a:buClr>
              <a:buSzPts val="2800"/>
              <a:buFont typeface="Arial"/>
              <a:buNone/>
            </a:pPr>
            <a:r>
              <a:rPr lang="en-IE">
                <a:solidFill>
                  <a:schemeClr val="dk1"/>
                </a:solidFill>
              </a:rPr>
              <a:t>The number of</a:t>
            </a:r>
            <a:r>
              <a:rPr lang="en-IE" b="1">
                <a:solidFill>
                  <a:schemeClr val="dk1"/>
                </a:solidFill>
              </a:rPr>
              <a:t> tokens </a:t>
            </a:r>
            <a:r>
              <a:rPr lang="en-IE">
                <a:solidFill>
                  <a:schemeClr val="dk1"/>
                </a:solidFill>
              </a:rPr>
              <a:t>is the total occurrence of individual words</a:t>
            </a:r>
            <a:endParaRPr>
              <a:solidFill>
                <a:schemeClr val="dk1"/>
              </a:solidFill>
            </a:endParaRPr>
          </a:p>
          <a:p>
            <a:pPr marL="0" lvl="0" indent="0" algn="l" rtl="0">
              <a:lnSpc>
                <a:spcPct val="100000"/>
              </a:lnSpc>
              <a:spcBef>
                <a:spcPts val="1000"/>
              </a:spcBef>
              <a:spcAft>
                <a:spcPts val="0"/>
              </a:spcAft>
              <a:buClr>
                <a:srgbClr val="3F3F3F"/>
              </a:buClr>
              <a:buSzPts val="2800"/>
              <a:buFont typeface="Arial"/>
              <a:buNone/>
            </a:pPr>
            <a:r>
              <a:rPr lang="en-IE">
                <a:solidFill>
                  <a:schemeClr val="dk1"/>
                </a:solidFill>
              </a:rPr>
              <a:t>The number of</a:t>
            </a:r>
            <a:r>
              <a:rPr lang="en-IE" b="1">
                <a:solidFill>
                  <a:schemeClr val="dk1"/>
                </a:solidFill>
              </a:rPr>
              <a:t> types </a:t>
            </a:r>
            <a:r>
              <a:rPr lang="en-IE">
                <a:solidFill>
                  <a:schemeClr val="dk1"/>
                </a:solidFill>
              </a:rPr>
              <a:t>is the total occurrence of unique words</a:t>
            </a:r>
            <a:endParaRPr>
              <a:solidFill>
                <a:schemeClr val="dk1"/>
              </a:solidFill>
            </a:endParaRPr>
          </a:p>
          <a:p>
            <a:pPr marL="0" lvl="0" indent="0" algn="l" rtl="0">
              <a:lnSpc>
                <a:spcPct val="100000"/>
              </a:lnSpc>
              <a:spcBef>
                <a:spcPts val="1000"/>
              </a:spcBef>
              <a:spcAft>
                <a:spcPts val="0"/>
              </a:spcAft>
              <a:buClr>
                <a:srgbClr val="3F3F3F"/>
              </a:buClr>
              <a:buSzPts val="2800"/>
              <a:buFont typeface="Arial"/>
              <a:buNone/>
            </a:pPr>
            <a:r>
              <a:rPr lang="en-IE">
                <a:solidFill>
                  <a:schemeClr val="dk1"/>
                </a:solidFill>
              </a:rPr>
              <a:t>For example, in the sentence ‘</a:t>
            </a:r>
            <a:r>
              <a:rPr lang="en-IE" i="1">
                <a:solidFill>
                  <a:schemeClr val="dk1"/>
                </a:solidFill>
              </a:rPr>
              <a:t>t</a:t>
            </a:r>
            <a:r>
              <a:rPr lang="en-IE" sz="2800" i="1" u="none" strike="noStrike" cap="none">
                <a:solidFill>
                  <a:schemeClr val="dk1"/>
                </a:solidFill>
              </a:rPr>
              <a:t>he cat sat on the mat</a:t>
            </a:r>
            <a:r>
              <a:rPr lang="en-IE" i="1">
                <a:solidFill>
                  <a:schemeClr val="dk1"/>
                </a:solidFill>
              </a:rPr>
              <a:t>’ </a:t>
            </a:r>
            <a:r>
              <a:rPr lang="en-IE">
                <a:solidFill>
                  <a:schemeClr val="dk1"/>
                </a:solidFill>
              </a:rPr>
              <a:t>there are:</a:t>
            </a:r>
            <a:endParaRPr sz="2800" u="none" strike="noStrike" cap="none">
              <a:solidFill>
                <a:schemeClr val="dk1"/>
              </a:solidFill>
            </a:endParaRPr>
          </a:p>
          <a:p>
            <a:pPr marL="0" marR="0" lvl="1" indent="457200" algn="l" rtl="0">
              <a:lnSpc>
                <a:spcPct val="100000"/>
              </a:lnSpc>
              <a:spcBef>
                <a:spcPts val="1000"/>
              </a:spcBef>
              <a:spcAft>
                <a:spcPts val="0"/>
              </a:spcAft>
              <a:buClr>
                <a:srgbClr val="3F3F3F"/>
              </a:buClr>
              <a:buSzPts val="2400"/>
              <a:buFont typeface="Arial"/>
              <a:buNone/>
            </a:pPr>
            <a:r>
              <a:rPr lang="en-IE" sz="2800" b="1" i="0" u="none" strike="noStrike" cap="none">
                <a:solidFill>
                  <a:schemeClr val="dk1"/>
                </a:solidFill>
              </a:rPr>
              <a:t>6 tokens</a:t>
            </a:r>
            <a:r>
              <a:rPr lang="en-IE" sz="2800" i="0" u="none" strike="noStrike" cap="none">
                <a:solidFill>
                  <a:schemeClr val="dk1"/>
                </a:solidFill>
              </a:rPr>
              <a:t>		</a:t>
            </a:r>
            <a:r>
              <a:rPr lang="en-IE" sz="2800" i="1" u="none" strike="noStrike" cap="none">
                <a:solidFill>
                  <a:schemeClr val="dk1"/>
                </a:solidFill>
              </a:rPr>
              <a:t>the, cat, sat, on, the, mat</a:t>
            </a:r>
            <a:endParaRPr sz="2800" i="1" u="none" strike="noStrike" cap="none">
              <a:solidFill>
                <a:schemeClr val="dk1"/>
              </a:solidFill>
            </a:endParaRPr>
          </a:p>
          <a:p>
            <a:pPr marL="0" lvl="1" indent="457200" algn="l" rtl="0">
              <a:lnSpc>
                <a:spcPct val="100000"/>
              </a:lnSpc>
              <a:spcBef>
                <a:spcPts val="1000"/>
              </a:spcBef>
              <a:spcAft>
                <a:spcPts val="0"/>
              </a:spcAft>
              <a:buClr>
                <a:srgbClr val="3F3F3F"/>
              </a:buClr>
              <a:buSzPts val="2400"/>
              <a:buFont typeface="Arial"/>
              <a:buNone/>
            </a:pPr>
            <a:r>
              <a:rPr lang="en-IE" sz="2800" b="1">
                <a:solidFill>
                  <a:schemeClr val="dk1"/>
                </a:solidFill>
              </a:rPr>
              <a:t>5 types</a:t>
            </a:r>
            <a:r>
              <a:rPr lang="en-IE" sz="2800">
                <a:solidFill>
                  <a:schemeClr val="dk1"/>
                </a:solidFill>
              </a:rPr>
              <a:t>		</a:t>
            </a:r>
            <a:r>
              <a:rPr lang="en-IE" sz="2800" i="1">
                <a:solidFill>
                  <a:schemeClr val="dk1"/>
                </a:solidFill>
              </a:rPr>
              <a:t>the, cat, sat, on, mat</a:t>
            </a:r>
            <a:endParaRPr sz="2800"/>
          </a:p>
          <a:p>
            <a:pPr marL="0" marR="0" lvl="0" indent="0" algn="l" rtl="0">
              <a:lnSpc>
                <a:spcPct val="100000"/>
              </a:lnSpc>
              <a:spcBef>
                <a:spcPts val="1000"/>
              </a:spcBef>
              <a:spcAft>
                <a:spcPts val="1000"/>
              </a:spcAft>
              <a:buClr>
                <a:srgbClr val="3F3F3F"/>
              </a:buClr>
              <a:buSzPts val="2800"/>
              <a:buFont typeface="Arial"/>
              <a:buNone/>
            </a:pPr>
            <a:endParaRPr>
              <a:solidFill>
                <a:schemeClr val="dk1"/>
              </a:solidFill>
            </a:endParaRPr>
          </a:p>
        </p:txBody>
      </p:sp>
    </p:spTree>
    <p:extLst>
      <p:ext uri="{BB962C8B-B14F-4D97-AF65-F5344CB8AC3E}">
        <p14:creationId xmlns:p14="http://schemas.microsoft.com/office/powerpoint/2010/main" val="36084869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35"/>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Overview</a:t>
            </a:r>
            <a:endParaRPr/>
          </a:p>
        </p:txBody>
      </p:sp>
      <p:sp>
        <p:nvSpPr>
          <p:cNvPr id="515" name="Google Shape;515;p35"/>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000"/>
              </a:spcBef>
              <a:spcAft>
                <a:spcPts val="0"/>
              </a:spcAft>
              <a:buClr>
                <a:srgbClr val="3F3F3F"/>
              </a:buClr>
              <a:buSzPts val="2800"/>
              <a:buFont typeface="Arial"/>
              <a:buNone/>
            </a:pPr>
            <a:r>
              <a:rPr lang="en-IE" sz="2400"/>
              <a:t>Organizational issues</a:t>
            </a:r>
            <a:endParaRPr sz="2400"/>
          </a:p>
          <a:p>
            <a:pPr marL="0" lvl="0" indent="0" algn="l" rtl="0">
              <a:lnSpc>
                <a:spcPct val="100000"/>
              </a:lnSpc>
              <a:spcBef>
                <a:spcPts val="1000"/>
              </a:spcBef>
              <a:spcAft>
                <a:spcPts val="0"/>
              </a:spcAft>
              <a:buClr>
                <a:srgbClr val="3F3F3F"/>
              </a:buClr>
              <a:buSzPts val="2800"/>
              <a:buFont typeface="Arial"/>
              <a:buNone/>
            </a:pPr>
            <a:r>
              <a:rPr lang="en-IE" sz="2400" b="1"/>
              <a:t>Why NLP</a:t>
            </a:r>
            <a:endParaRPr sz="2400" b="1"/>
          </a:p>
          <a:p>
            <a:pPr marL="0" lvl="0" indent="0" algn="l" rtl="0">
              <a:lnSpc>
                <a:spcPct val="100000"/>
              </a:lnSpc>
              <a:spcBef>
                <a:spcPts val="1000"/>
              </a:spcBef>
              <a:spcAft>
                <a:spcPts val="0"/>
              </a:spcAft>
              <a:buClr>
                <a:srgbClr val="3F3F3F"/>
              </a:buClr>
              <a:buSzPts val="2800"/>
              <a:buFont typeface="Arial"/>
              <a:buNone/>
            </a:pPr>
            <a:r>
              <a:rPr lang="en-IE" sz="2400"/>
              <a:t>Human language</a:t>
            </a:r>
            <a:endParaRPr sz="2400"/>
          </a:p>
          <a:p>
            <a:pPr marL="0" lvl="0" indent="0" algn="l" rtl="0">
              <a:lnSpc>
                <a:spcPct val="100000"/>
              </a:lnSpc>
              <a:spcBef>
                <a:spcPts val="1000"/>
              </a:spcBef>
              <a:spcAft>
                <a:spcPts val="0"/>
              </a:spcAft>
              <a:buClr>
                <a:srgbClr val="3F3F3F"/>
              </a:buClr>
              <a:buSzPts val="2800"/>
              <a:buFont typeface="Arial"/>
              <a:buNone/>
            </a:pPr>
            <a:r>
              <a:rPr lang="en-IE" sz="2400"/>
              <a:t>Some core notions in NLP</a:t>
            </a:r>
            <a:endParaRPr sz="2400"/>
          </a:p>
          <a:p>
            <a:pPr marL="0" lvl="0" indent="0" algn="l" rtl="0">
              <a:lnSpc>
                <a:spcPct val="100000"/>
              </a:lnSpc>
              <a:spcBef>
                <a:spcPts val="1000"/>
              </a:spcBef>
              <a:spcAft>
                <a:spcPts val="0"/>
              </a:spcAft>
              <a:buClr>
                <a:srgbClr val="3F3F3F"/>
              </a:buClr>
              <a:buSzPts val="2800"/>
              <a:buFont typeface="Arial"/>
              <a:buNone/>
            </a:pPr>
            <a:r>
              <a:rPr lang="en-IE" sz="2400"/>
              <a:t>Architectures</a:t>
            </a:r>
            <a:endParaRPr sz="2400"/>
          </a:p>
          <a:p>
            <a:pPr marL="0" lvl="0" indent="0" algn="l" rtl="0">
              <a:lnSpc>
                <a:spcPct val="100000"/>
              </a:lnSpc>
              <a:spcBef>
                <a:spcPts val="1000"/>
              </a:spcBef>
              <a:spcAft>
                <a:spcPts val="0"/>
              </a:spcAft>
              <a:buClr>
                <a:srgbClr val="3F3F3F"/>
              </a:buClr>
              <a:buSzPts val="2800"/>
              <a:buFont typeface="Arial"/>
              <a:buNone/>
            </a:pPr>
            <a:r>
              <a:rPr lang="en-IE" sz="2400"/>
              <a:t>Applications</a:t>
            </a:r>
            <a:endParaRPr sz="2400"/>
          </a:p>
          <a:p>
            <a:pPr marL="0" lvl="0" indent="0" algn="l" rtl="0">
              <a:lnSpc>
                <a:spcPct val="100000"/>
              </a:lnSpc>
              <a:spcBef>
                <a:spcPts val="1000"/>
              </a:spcBef>
              <a:spcAft>
                <a:spcPts val="0"/>
              </a:spcAft>
              <a:buClr>
                <a:srgbClr val="3F3F3F"/>
              </a:buClr>
              <a:buSzPts val="2800"/>
              <a:buFont typeface="Arial"/>
              <a:buNone/>
            </a:pPr>
            <a:r>
              <a:rPr lang="en-IE" sz="2400"/>
              <a:t>Useful pointers</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5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Morphology - Types &amp; Tokens </a:t>
            </a:r>
            <a:endParaRPr/>
          </a:p>
        </p:txBody>
      </p:sp>
      <p:sp>
        <p:nvSpPr>
          <p:cNvPr id="661" name="Google Shape;661;p55"/>
          <p:cNvSpPr txBox="1">
            <a:spLocks noGrp="1"/>
          </p:cNvSpPr>
          <p:nvPr>
            <p:ph type="body" idx="1"/>
          </p:nvPr>
        </p:nvSpPr>
        <p:spPr>
          <a:xfrm>
            <a:off x="838200" y="1614625"/>
            <a:ext cx="10515600" cy="40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rgbClr val="3F3F3F"/>
              </a:buClr>
              <a:buSzPts val="2800"/>
              <a:buFont typeface="Arial"/>
              <a:buNone/>
            </a:pPr>
            <a:r>
              <a:rPr lang="en-IE">
                <a:solidFill>
                  <a:schemeClr val="dk1"/>
                </a:solidFill>
              </a:rPr>
              <a:t>Morphological and MWE analysis effects </a:t>
            </a:r>
            <a:r>
              <a:rPr lang="en-IE" b="1">
                <a:solidFill>
                  <a:schemeClr val="dk1"/>
                </a:solidFill>
              </a:rPr>
              <a:t>nature and number of types and tokens </a:t>
            </a:r>
            <a:r>
              <a:rPr lang="en-IE">
                <a:solidFill>
                  <a:schemeClr val="dk1"/>
                </a:solidFill>
              </a:rPr>
              <a:t>in a data set through inflection, derivation, decomposition</a:t>
            </a:r>
            <a:endParaRPr>
              <a:solidFill>
                <a:schemeClr val="dk1"/>
              </a:solidFill>
            </a:endParaRPr>
          </a:p>
          <a:p>
            <a:pPr marL="0" marR="0" lvl="0" indent="0" algn="l" rtl="0">
              <a:lnSpc>
                <a:spcPct val="100000"/>
              </a:lnSpc>
              <a:spcBef>
                <a:spcPts val="1000"/>
              </a:spcBef>
              <a:spcAft>
                <a:spcPts val="0"/>
              </a:spcAft>
              <a:buClr>
                <a:srgbClr val="3F3F3F"/>
              </a:buClr>
              <a:buSzPts val="2800"/>
              <a:buFont typeface="Arial"/>
              <a:buNone/>
            </a:pPr>
            <a:r>
              <a:rPr lang="en-IE">
                <a:solidFill>
                  <a:schemeClr val="dk1"/>
                </a:solidFill>
              </a:rPr>
              <a:t>For example:</a:t>
            </a:r>
            <a:endParaRPr>
              <a:solidFill>
                <a:schemeClr val="dk1"/>
              </a:solidFill>
            </a:endParaRPr>
          </a:p>
          <a:p>
            <a:pPr marL="0" lvl="1" indent="457200" algn="l" rtl="0">
              <a:lnSpc>
                <a:spcPct val="100000"/>
              </a:lnSpc>
              <a:spcBef>
                <a:spcPts val="1000"/>
              </a:spcBef>
              <a:spcAft>
                <a:spcPts val="0"/>
              </a:spcAft>
              <a:buClr>
                <a:srgbClr val="3F3F3F"/>
              </a:buClr>
              <a:buSzPts val="2400"/>
              <a:buFont typeface="Arial"/>
              <a:buNone/>
            </a:pPr>
            <a:r>
              <a:rPr lang="en-IE" i="1"/>
              <a:t>Barack Obama’s bookshelves had books about ancient civilizations</a:t>
            </a:r>
            <a:endParaRPr i="1"/>
          </a:p>
          <a:p>
            <a:pPr marL="0" lvl="1" indent="0" algn="l" rtl="0">
              <a:lnSpc>
                <a:spcPct val="100000"/>
              </a:lnSpc>
              <a:spcBef>
                <a:spcPts val="1000"/>
              </a:spcBef>
              <a:spcAft>
                <a:spcPts val="0"/>
              </a:spcAft>
              <a:buClr>
                <a:srgbClr val="3F3F3F"/>
              </a:buClr>
              <a:buSzPts val="2400"/>
              <a:buFont typeface="Arial"/>
              <a:buNone/>
            </a:pPr>
            <a:r>
              <a:rPr lang="en-IE" sz="2800">
                <a:solidFill>
                  <a:schemeClr val="dk1"/>
                </a:solidFill>
              </a:rPr>
              <a:t>can be analyzed as:</a:t>
            </a:r>
            <a:endParaRPr sz="2800">
              <a:solidFill>
                <a:schemeClr val="dk1"/>
              </a:solidFill>
            </a:endParaRPr>
          </a:p>
          <a:p>
            <a:pPr marL="0" lvl="1" indent="457200" algn="l" rtl="0">
              <a:lnSpc>
                <a:spcPct val="100000"/>
              </a:lnSpc>
              <a:spcBef>
                <a:spcPts val="1000"/>
              </a:spcBef>
              <a:spcAft>
                <a:spcPts val="0"/>
              </a:spcAft>
              <a:buClr>
                <a:srgbClr val="3F3F3F"/>
              </a:buClr>
              <a:buSzPts val="2400"/>
              <a:buFont typeface="Arial"/>
              <a:buNone/>
            </a:pPr>
            <a:r>
              <a:rPr lang="en-IE" b="1" i="1"/>
              <a:t>Barack_Obama book shelf</a:t>
            </a:r>
            <a:r>
              <a:rPr lang="en-IE" i="1"/>
              <a:t> </a:t>
            </a:r>
            <a:r>
              <a:rPr lang="en-IE" b="1" i="1"/>
              <a:t>have book </a:t>
            </a:r>
            <a:r>
              <a:rPr lang="en-IE" i="1"/>
              <a:t>about ancient </a:t>
            </a:r>
            <a:r>
              <a:rPr lang="en-IE" b="1" i="1"/>
              <a:t>civil|civilize|civilization</a:t>
            </a:r>
            <a:endParaRPr b="1" i="1"/>
          </a:p>
          <a:p>
            <a:pPr marL="0" lvl="1" indent="0" algn="l" rtl="0">
              <a:lnSpc>
                <a:spcPct val="100000"/>
              </a:lnSpc>
              <a:spcBef>
                <a:spcPts val="1000"/>
              </a:spcBef>
              <a:spcAft>
                <a:spcPts val="0"/>
              </a:spcAft>
              <a:buClr>
                <a:srgbClr val="3F3F3F"/>
              </a:buClr>
              <a:buSzPts val="2400"/>
              <a:buFont typeface="Arial"/>
              <a:buNone/>
            </a:pPr>
            <a:endParaRPr i="1"/>
          </a:p>
        </p:txBody>
      </p:sp>
    </p:spTree>
    <p:extLst>
      <p:ext uri="{BB962C8B-B14F-4D97-AF65-F5344CB8AC3E}">
        <p14:creationId xmlns:p14="http://schemas.microsoft.com/office/powerpoint/2010/main" val="16701408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56"/>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Non-Linguistic Tokens</a:t>
            </a:r>
            <a:endParaRPr/>
          </a:p>
        </p:txBody>
      </p:sp>
      <p:sp>
        <p:nvSpPr>
          <p:cNvPr id="667" name="Google Shape;667;p56"/>
          <p:cNvSpPr txBox="1">
            <a:spLocks noGrp="1"/>
          </p:cNvSpPr>
          <p:nvPr>
            <p:ph type="body" idx="1"/>
          </p:nvPr>
        </p:nvSpPr>
        <p:spPr>
          <a:xfrm>
            <a:off x="838200" y="1682400"/>
            <a:ext cx="10515600" cy="301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rgbClr val="3F3F3F"/>
              </a:buClr>
              <a:buSzPts val="2800"/>
              <a:buFont typeface="Arial"/>
              <a:buNone/>
            </a:pPr>
            <a:r>
              <a:rPr lang="en-IE">
                <a:solidFill>
                  <a:schemeClr val="dk1"/>
                </a:solidFill>
              </a:rPr>
              <a:t>Often </a:t>
            </a:r>
            <a:r>
              <a:rPr lang="en-IE" b="1">
                <a:solidFill>
                  <a:schemeClr val="dk1"/>
                </a:solidFill>
              </a:rPr>
              <a:t>non-linguistic tokens</a:t>
            </a:r>
            <a:r>
              <a:rPr lang="en-IE">
                <a:solidFill>
                  <a:schemeClr val="dk1"/>
                </a:solidFill>
              </a:rPr>
              <a:t> are used as well, e.g. </a:t>
            </a:r>
            <a:r>
              <a:rPr lang="en-IE" b="0" i="0" u="none" strike="noStrike" cap="none">
                <a:solidFill>
                  <a:schemeClr val="dk1"/>
                </a:solidFill>
                <a:latin typeface="Calibri"/>
                <a:ea typeface="Calibri"/>
                <a:cs typeface="Calibri"/>
                <a:sym typeface="Calibri"/>
              </a:rPr>
              <a:t>in tweets:</a:t>
            </a:r>
            <a:endParaRPr b="0" i="0" u="none" strike="noStrike" cap="none">
              <a:solidFill>
                <a:srgbClr val="3F3F3F"/>
              </a:solidFill>
              <a:latin typeface="Calibri"/>
              <a:ea typeface="Calibri"/>
              <a:cs typeface="Calibri"/>
              <a:sym typeface="Calibri"/>
            </a:endParaRPr>
          </a:p>
          <a:p>
            <a:pPr marL="0" marR="0" lvl="1" indent="0" algn="l" rtl="0">
              <a:lnSpc>
                <a:spcPct val="100000"/>
              </a:lnSpc>
              <a:spcBef>
                <a:spcPts val="1000"/>
              </a:spcBef>
              <a:spcAft>
                <a:spcPts val="0"/>
              </a:spcAft>
              <a:buClr>
                <a:srgbClr val="3F3F3F"/>
              </a:buClr>
              <a:buSzPts val="2400"/>
              <a:buFont typeface="Arial"/>
              <a:buNone/>
            </a:pPr>
            <a:endParaRPr sz="2000" i="1">
              <a:solidFill>
                <a:schemeClr val="dk1"/>
              </a:solidFill>
            </a:endParaRPr>
          </a:p>
          <a:p>
            <a:pPr marL="0" marR="0" lvl="1" indent="0" algn="l" rtl="0">
              <a:lnSpc>
                <a:spcPct val="100000"/>
              </a:lnSpc>
              <a:spcBef>
                <a:spcPts val="1000"/>
              </a:spcBef>
              <a:spcAft>
                <a:spcPts val="1000"/>
              </a:spcAft>
              <a:buClr>
                <a:srgbClr val="3F3F3F"/>
              </a:buClr>
              <a:buSzPts val="2400"/>
              <a:buFont typeface="Arial"/>
              <a:buNone/>
            </a:pPr>
            <a:r>
              <a:rPr lang="en-IE" b="0" i="1" u="none" strike="noStrike" cap="none">
                <a:solidFill>
                  <a:schemeClr val="dk1"/>
                </a:solidFill>
                <a:latin typeface="Calibri"/>
                <a:ea typeface="Calibri"/>
                <a:cs typeface="Calibri"/>
                <a:sym typeface="Calibri"/>
              </a:rPr>
              <a:t>IRIS, an SMT System developed </a:t>
            </a:r>
            <a:r>
              <a:rPr lang="en-IE" b="0" i="1" u="sng" strike="noStrike" cap="none">
                <a:solidFill>
                  <a:schemeClr val="hlink"/>
                </a:solidFill>
                <a:latin typeface="Calibri"/>
                <a:ea typeface="Calibri"/>
                <a:cs typeface="Calibri"/>
                <a:sym typeface="Calibri"/>
                <a:hlinkClick r:id="rId3"/>
              </a:rPr>
              <a:t>@unlp_insight</a:t>
            </a:r>
            <a:r>
              <a:rPr lang="en-IE" b="0" i="1" u="none" strike="noStrike" cap="none">
                <a:solidFill>
                  <a:schemeClr val="dk1"/>
                </a:solidFill>
                <a:latin typeface="Calibri"/>
                <a:ea typeface="Calibri"/>
                <a:cs typeface="Calibri"/>
                <a:sym typeface="Calibri"/>
              </a:rPr>
              <a:t>, mentioned in </a:t>
            </a:r>
            <a:r>
              <a:rPr lang="en-IE" b="0" i="1" u="sng" strike="noStrike" cap="none">
                <a:solidFill>
                  <a:schemeClr val="hlink"/>
                </a:solidFill>
                <a:latin typeface="Calibri"/>
                <a:ea typeface="Calibri"/>
                <a:cs typeface="Calibri"/>
                <a:sym typeface="Calibri"/>
                <a:hlinkClick r:id="rId4"/>
              </a:rPr>
              <a:t>#nuigalway</a:t>
            </a:r>
            <a:r>
              <a:rPr lang="en-IE" b="0" i="1" u="none" strike="noStrike" cap="none">
                <a:solidFill>
                  <a:schemeClr val="dk1"/>
                </a:solidFill>
                <a:latin typeface="Calibri"/>
                <a:ea typeface="Calibri"/>
                <a:cs typeface="Calibri"/>
                <a:sym typeface="Calibri"/>
              </a:rPr>
              <a:t> newsletter</a:t>
            </a:r>
            <a:endParaRPr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164732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57"/>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Overview</a:t>
            </a:r>
            <a:endParaRPr/>
          </a:p>
        </p:txBody>
      </p:sp>
      <p:sp>
        <p:nvSpPr>
          <p:cNvPr id="673" name="Google Shape;673;p57"/>
          <p:cNvSpPr txBox="1">
            <a:spLocks noGrp="1"/>
          </p:cNvSpPr>
          <p:nvPr>
            <p:ph type="body" idx="1"/>
          </p:nvPr>
        </p:nvSpPr>
        <p:spPr>
          <a:xfrm>
            <a:off x="838200" y="1687825"/>
            <a:ext cx="10515600" cy="4095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3F3F3F"/>
              </a:buClr>
              <a:buSzPts val="2800"/>
              <a:buFont typeface="Arial"/>
              <a:buNone/>
            </a:pPr>
            <a:r>
              <a:rPr lang="en-IE"/>
              <a:t>Foundations in linguistic theory </a:t>
            </a:r>
            <a:endParaRPr/>
          </a:p>
          <a:p>
            <a:pPr marL="0" marR="0" lvl="0" indent="0" algn="l" rtl="0">
              <a:lnSpc>
                <a:spcPct val="115000"/>
              </a:lnSpc>
              <a:spcBef>
                <a:spcPts val="0"/>
              </a:spcBef>
              <a:spcAft>
                <a:spcPts val="0"/>
              </a:spcAft>
              <a:buClr>
                <a:srgbClr val="3F3F3F"/>
              </a:buClr>
              <a:buSzPts val="2800"/>
              <a:buFont typeface="Arial"/>
              <a:buNone/>
            </a:pPr>
            <a:r>
              <a:rPr lang="en-IE" b="1"/>
              <a:t>Linguistic levels of analysis</a:t>
            </a:r>
            <a:endParaRPr b="1"/>
          </a:p>
          <a:p>
            <a:pPr marL="457200" marR="0" lvl="0" indent="-406400" algn="l" rtl="0">
              <a:lnSpc>
                <a:spcPct val="115000"/>
              </a:lnSpc>
              <a:spcBef>
                <a:spcPts val="0"/>
              </a:spcBef>
              <a:spcAft>
                <a:spcPts val="0"/>
              </a:spcAft>
              <a:buSzPts val="2800"/>
              <a:buChar char="•"/>
            </a:pPr>
            <a:r>
              <a:rPr lang="en-IE"/>
              <a:t>Morphology</a:t>
            </a:r>
            <a:endParaRPr/>
          </a:p>
          <a:p>
            <a:pPr marL="457200" marR="0" lvl="0" indent="-406400" algn="l" rtl="0">
              <a:lnSpc>
                <a:spcPct val="115000"/>
              </a:lnSpc>
              <a:spcBef>
                <a:spcPts val="0"/>
              </a:spcBef>
              <a:spcAft>
                <a:spcPts val="0"/>
              </a:spcAft>
              <a:buSzPts val="2800"/>
              <a:buChar char="•"/>
            </a:pPr>
            <a:r>
              <a:rPr lang="en-IE" b="1"/>
              <a:t>Syntax</a:t>
            </a:r>
            <a:endParaRPr b="1"/>
          </a:p>
          <a:p>
            <a:pPr marL="457200" marR="0" lvl="0" indent="-406400" algn="l" rtl="0">
              <a:lnSpc>
                <a:spcPct val="115000"/>
              </a:lnSpc>
              <a:spcBef>
                <a:spcPts val="0"/>
              </a:spcBef>
              <a:spcAft>
                <a:spcPts val="0"/>
              </a:spcAft>
              <a:buSzPts val="2800"/>
              <a:buChar char="•"/>
            </a:pPr>
            <a:r>
              <a:rPr lang="en-IE"/>
              <a:t>Semantics</a:t>
            </a:r>
            <a:endParaRPr/>
          </a:p>
          <a:p>
            <a:pPr marL="0" marR="0" lvl="0" indent="0" algn="l" rtl="0">
              <a:lnSpc>
                <a:spcPct val="115000"/>
              </a:lnSpc>
              <a:spcBef>
                <a:spcPts val="0"/>
              </a:spcBef>
              <a:spcAft>
                <a:spcPts val="0"/>
              </a:spcAft>
              <a:buClr>
                <a:srgbClr val="3F3F3F"/>
              </a:buClr>
              <a:buSzPts val="2800"/>
              <a:buFont typeface="Arial"/>
              <a:buNone/>
            </a:pPr>
            <a:r>
              <a:rPr lang="en-IE"/>
              <a:t>Types of language data</a:t>
            </a:r>
            <a:endParaRPr/>
          </a:p>
          <a:p>
            <a:pPr marL="457200" marR="0" lvl="0" indent="-406400" algn="l" rtl="0">
              <a:lnSpc>
                <a:spcPct val="115000"/>
              </a:lnSpc>
              <a:spcBef>
                <a:spcPts val="0"/>
              </a:spcBef>
              <a:spcAft>
                <a:spcPts val="0"/>
              </a:spcAft>
              <a:buSzPts val="2800"/>
              <a:buChar char="•"/>
            </a:pPr>
            <a:r>
              <a:rPr lang="en-IE"/>
              <a:t>Corpus</a:t>
            </a:r>
            <a:endParaRPr/>
          </a:p>
          <a:p>
            <a:pPr marL="457200" marR="0" lvl="0" indent="-406400" algn="l" rtl="0">
              <a:lnSpc>
                <a:spcPct val="115000"/>
              </a:lnSpc>
              <a:spcBef>
                <a:spcPts val="0"/>
              </a:spcBef>
              <a:spcAft>
                <a:spcPts val="0"/>
              </a:spcAft>
              <a:buSzPts val="2800"/>
              <a:buChar char="•"/>
            </a:pPr>
            <a:r>
              <a:rPr lang="en-IE"/>
              <a:t>Lexicon</a:t>
            </a:r>
            <a:endParaRPr/>
          </a:p>
          <a:p>
            <a:pPr marL="0" marR="0" lvl="0" indent="0" algn="l" rtl="0">
              <a:lnSpc>
                <a:spcPct val="100000"/>
              </a:lnSpc>
              <a:spcBef>
                <a:spcPts val="1000"/>
              </a:spcBef>
              <a:spcAft>
                <a:spcPts val="0"/>
              </a:spcAft>
              <a:buClr>
                <a:srgbClr val="3F3F3F"/>
              </a:buClr>
              <a:buSzPts val="2800"/>
              <a:buFont typeface="Arial"/>
              <a:buNone/>
            </a:pPr>
            <a:endParaRPr sz="2400"/>
          </a:p>
        </p:txBody>
      </p:sp>
    </p:spTree>
    <p:extLst>
      <p:ext uri="{BB962C8B-B14F-4D97-AF65-F5344CB8AC3E}">
        <p14:creationId xmlns:p14="http://schemas.microsoft.com/office/powerpoint/2010/main" val="1540093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58"/>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Part of Speech </a:t>
            </a:r>
            <a:endParaRPr sz="4400" b="0" i="0" u="none" strike="noStrike" cap="none">
              <a:solidFill>
                <a:srgbClr val="75114A"/>
              </a:solidFill>
              <a:latin typeface="Calibri"/>
              <a:ea typeface="Calibri"/>
              <a:cs typeface="Calibri"/>
              <a:sym typeface="Calibri"/>
            </a:endParaRPr>
          </a:p>
        </p:txBody>
      </p:sp>
      <p:sp>
        <p:nvSpPr>
          <p:cNvPr id="679" name="Google Shape;679;p58"/>
          <p:cNvSpPr txBox="1">
            <a:spLocks noGrp="1"/>
          </p:cNvSpPr>
          <p:nvPr>
            <p:ph type="body" idx="1"/>
          </p:nvPr>
        </p:nvSpPr>
        <p:spPr>
          <a:xfrm>
            <a:off x="838200" y="1594475"/>
            <a:ext cx="10515600" cy="404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rgbClr val="3F3F3F"/>
              </a:buClr>
              <a:buSzPts val="2800"/>
              <a:buFont typeface="Arial"/>
              <a:buNone/>
            </a:pPr>
            <a:r>
              <a:rPr lang="en-IE" sz="2400">
                <a:solidFill>
                  <a:schemeClr val="dk1"/>
                </a:solidFill>
              </a:rPr>
              <a:t>Syntactic</a:t>
            </a:r>
            <a:r>
              <a:rPr lang="en-IE" sz="2400" b="0" i="0" u="none" strike="noStrike" cap="none">
                <a:solidFill>
                  <a:schemeClr val="dk1"/>
                </a:solidFill>
                <a:latin typeface="Calibri"/>
                <a:ea typeface="Calibri"/>
                <a:cs typeface="Calibri"/>
                <a:sym typeface="Calibri"/>
              </a:rPr>
              <a:t> </a:t>
            </a:r>
            <a:r>
              <a:rPr lang="en-IE" sz="2400">
                <a:solidFill>
                  <a:schemeClr val="dk1"/>
                </a:solidFill>
              </a:rPr>
              <a:t>category of a word (noun, verb, etc.), aka  ‘</a:t>
            </a:r>
            <a:r>
              <a:rPr lang="en-IE" sz="2400" b="0" i="0" u="none" strike="noStrike" cap="none">
                <a:solidFill>
                  <a:schemeClr val="dk1"/>
                </a:solidFill>
                <a:latin typeface="Calibri"/>
                <a:ea typeface="Calibri"/>
                <a:cs typeface="Calibri"/>
                <a:sym typeface="Calibri"/>
              </a:rPr>
              <a:t>Part of Speech (PoS) tag</a:t>
            </a:r>
            <a:r>
              <a:rPr lang="en-IE" sz="2400">
                <a:solidFill>
                  <a:schemeClr val="dk1"/>
                </a:solidFill>
              </a:rPr>
              <a:t>’</a:t>
            </a:r>
            <a:r>
              <a:rPr lang="en-IE" sz="2400" b="0" i="0" u="none" strike="noStrike" cap="none">
                <a:solidFill>
                  <a:schemeClr val="dk1"/>
                </a:solidFill>
                <a:latin typeface="Calibri"/>
                <a:ea typeface="Calibri"/>
                <a:cs typeface="Calibri"/>
                <a:sym typeface="Calibri"/>
              </a:rPr>
              <a:t> </a:t>
            </a:r>
            <a:endParaRPr/>
          </a:p>
          <a:p>
            <a:pPr marL="0" marR="0" lvl="0" indent="0" algn="l" rtl="0">
              <a:lnSpc>
                <a:spcPct val="100000"/>
              </a:lnSpc>
              <a:spcBef>
                <a:spcPts val="1000"/>
              </a:spcBef>
              <a:spcAft>
                <a:spcPts val="0"/>
              </a:spcAft>
              <a:buClr>
                <a:srgbClr val="3F3F3F"/>
              </a:buClr>
              <a:buSzPts val="2800"/>
              <a:buFont typeface="Arial"/>
              <a:buNone/>
            </a:pPr>
            <a:r>
              <a:rPr lang="en-IE" sz="2400">
                <a:solidFill>
                  <a:schemeClr val="dk1"/>
                </a:solidFill>
              </a:rPr>
              <a:t>Useful for subsequent syntactic parsing - analysing phrase / dependency structure</a:t>
            </a:r>
            <a:endParaRPr sz="2400">
              <a:solidFill>
                <a:schemeClr val="dk1"/>
              </a:solidFill>
            </a:endParaRPr>
          </a:p>
          <a:p>
            <a:pPr marL="0" marR="0" lvl="0" indent="0" algn="l" rtl="0">
              <a:lnSpc>
                <a:spcPct val="100000"/>
              </a:lnSpc>
              <a:spcBef>
                <a:spcPts val="1000"/>
              </a:spcBef>
              <a:spcAft>
                <a:spcPts val="0"/>
              </a:spcAft>
              <a:buClr>
                <a:srgbClr val="3F3F3F"/>
              </a:buClr>
              <a:buSzPts val="2800"/>
              <a:buFont typeface="Arial"/>
              <a:buNone/>
            </a:pPr>
            <a:r>
              <a:rPr lang="en-IE" sz="2400">
                <a:solidFill>
                  <a:schemeClr val="dk1"/>
                </a:solidFill>
              </a:rPr>
              <a:t>PoS tag set for English has 36 tags – see next slide for 25 most common tags</a:t>
            </a:r>
            <a:endParaRPr sz="2400" i="0" u="none" strike="noStrike" cap="none">
              <a:solidFill>
                <a:schemeClr val="dk1"/>
              </a:solidFill>
            </a:endParaRPr>
          </a:p>
          <a:p>
            <a:pPr marL="0" marR="0" lvl="0" indent="0" algn="l" rtl="0">
              <a:lnSpc>
                <a:spcPct val="100000"/>
              </a:lnSpc>
              <a:spcBef>
                <a:spcPts val="1000"/>
              </a:spcBef>
              <a:spcAft>
                <a:spcPts val="0"/>
              </a:spcAft>
              <a:buClr>
                <a:srgbClr val="3F3F3F"/>
              </a:buClr>
              <a:buSzPts val="2800"/>
              <a:buFont typeface="Arial"/>
              <a:buNone/>
            </a:pPr>
            <a:r>
              <a:rPr lang="en-IE" sz="2400">
                <a:solidFill>
                  <a:schemeClr val="dk1"/>
                </a:solidFill>
              </a:rPr>
              <a:t>PoS tagging e</a:t>
            </a:r>
            <a:r>
              <a:rPr lang="en-IE" sz="2400" i="0" u="none" strike="noStrike" cap="none">
                <a:solidFill>
                  <a:schemeClr val="dk1"/>
                </a:solidFill>
              </a:rPr>
              <a:t>xample</a:t>
            </a:r>
            <a:endParaRPr sz="2800" i="0" u="none" strike="noStrike" cap="none">
              <a:solidFill>
                <a:srgbClr val="3F3F3F"/>
              </a:solidFill>
            </a:endParaRPr>
          </a:p>
          <a:p>
            <a:pPr marL="381000" marR="0" lvl="1" indent="0" algn="l" rtl="0">
              <a:lnSpc>
                <a:spcPct val="100000"/>
              </a:lnSpc>
              <a:spcBef>
                <a:spcPts val="1000"/>
              </a:spcBef>
              <a:spcAft>
                <a:spcPts val="0"/>
              </a:spcAft>
              <a:buClr>
                <a:srgbClr val="3F3F3F"/>
              </a:buClr>
              <a:buSzPts val="2400"/>
              <a:buFont typeface="Arial"/>
              <a:buNone/>
            </a:pPr>
            <a:r>
              <a:rPr lang="en-IE" sz="2000" b="0" i="1" u="none" strike="noStrike" cap="none">
                <a:solidFill>
                  <a:schemeClr val="dk1"/>
                </a:solidFill>
                <a:latin typeface="Calibri"/>
                <a:ea typeface="Calibri"/>
                <a:cs typeface="Calibri"/>
                <a:sym typeface="Calibri"/>
              </a:rPr>
              <a:t>John   saw   the   saw   and   decided   to    take      it       to   the   table  .</a:t>
            </a:r>
            <a:endParaRPr sz="2400" b="0" i="0" u="none" strike="noStrike" cap="none">
              <a:solidFill>
                <a:srgbClr val="3F3F3F"/>
              </a:solidFill>
              <a:latin typeface="Calibri"/>
              <a:ea typeface="Calibri"/>
              <a:cs typeface="Calibri"/>
              <a:sym typeface="Calibri"/>
            </a:endParaRPr>
          </a:p>
          <a:p>
            <a:pPr marL="381000" marR="0" lvl="1" indent="0" algn="l" rtl="0">
              <a:lnSpc>
                <a:spcPct val="100000"/>
              </a:lnSpc>
              <a:spcBef>
                <a:spcPts val="1000"/>
              </a:spcBef>
              <a:spcAft>
                <a:spcPts val="0"/>
              </a:spcAft>
              <a:buClr>
                <a:srgbClr val="3F3F3F"/>
              </a:buClr>
              <a:buSzPts val="2400"/>
              <a:buFont typeface="Arial"/>
              <a:buNone/>
            </a:pPr>
            <a:r>
              <a:rPr lang="en-IE" sz="2000" b="0" i="1" u="none" strike="noStrike" cap="none">
                <a:solidFill>
                  <a:schemeClr val="dk1"/>
                </a:solidFill>
                <a:latin typeface="Calibri"/>
                <a:ea typeface="Calibri"/>
                <a:cs typeface="Calibri"/>
                <a:sym typeface="Calibri"/>
              </a:rPr>
              <a:t>NNP   VBD   DT    NN    CC        VBD      TO    VB      PRP     IN   DT     NN    .</a:t>
            </a:r>
            <a:endParaRPr sz="2000" b="0" i="1" u="none" strike="noStrike" cap="none">
              <a:solidFill>
                <a:schemeClr val="dk1"/>
              </a:solidFill>
              <a:latin typeface="Calibri"/>
              <a:ea typeface="Calibri"/>
              <a:cs typeface="Calibri"/>
              <a:sym typeface="Calibri"/>
            </a:endParaRPr>
          </a:p>
          <a:p>
            <a:pPr marL="0" marR="0" lvl="1" indent="0" algn="l" rtl="0">
              <a:lnSpc>
                <a:spcPct val="100000"/>
              </a:lnSpc>
              <a:spcBef>
                <a:spcPts val="1000"/>
              </a:spcBef>
              <a:spcAft>
                <a:spcPts val="1000"/>
              </a:spcAft>
              <a:buClr>
                <a:srgbClr val="3F3F3F"/>
              </a:buClr>
              <a:buSzPts val="2400"/>
              <a:buFont typeface="Arial"/>
              <a:buNone/>
            </a:pPr>
            <a:endParaRPr sz="2000" i="1">
              <a:solidFill>
                <a:schemeClr val="dk1"/>
              </a:solidFill>
            </a:endParaRPr>
          </a:p>
        </p:txBody>
      </p:sp>
    </p:spTree>
    <p:extLst>
      <p:ext uri="{BB962C8B-B14F-4D97-AF65-F5344CB8AC3E}">
        <p14:creationId xmlns:p14="http://schemas.microsoft.com/office/powerpoint/2010/main" val="27818226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5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Penn Treebank PoS Tag Set - for English</a:t>
            </a:r>
            <a:endParaRPr sz="4400" b="0" i="0" u="none" strike="noStrike" cap="none">
              <a:solidFill>
                <a:srgbClr val="75114A"/>
              </a:solidFill>
              <a:latin typeface="Calibri"/>
              <a:ea typeface="Calibri"/>
              <a:cs typeface="Calibri"/>
              <a:sym typeface="Calibri"/>
            </a:endParaRPr>
          </a:p>
        </p:txBody>
      </p:sp>
      <p:sp>
        <p:nvSpPr>
          <p:cNvPr id="685" name="Google Shape;685;p59"/>
          <p:cNvSpPr txBox="1">
            <a:spLocks noGrp="1"/>
          </p:cNvSpPr>
          <p:nvPr>
            <p:ph type="body" idx="1"/>
          </p:nvPr>
        </p:nvSpPr>
        <p:spPr>
          <a:xfrm>
            <a:off x="914400" y="1325375"/>
            <a:ext cx="10515600" cy="455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F3F"/>
              </a:buClr>
              <a:buSzPts val="2800"/>
              <a:buFont typeface="Arial"/>
              <a:buNone/>
            </a:pPr>
            <a:r>
              <a:rPr lang="en-IE" sz="1200" b="1" i="0" u="none" strike="noStrike" cap="none">
                <a:solidFill>
                  <a:srgbClr val="3F3F3F"/>
                </a:solidFill>
                <a:latin typeface="Calibri"/>
                <a:ea typeface="Calibri"/>
                <a:cs typeface="Calibri"/>
                <a:sym typeface="Calibri"/>
              </a:rPr>
              <a:t>Nouns		</a:t>
            </a:r>
            <a:r>
              <a:rPr lang="en-IE" sz="1200"/>
              <a:t>	</a:t>
            </a:r>
            <a:r>
              <a:rPr lang="en-IE" sz="1200" b="0" i="0" u="none" strike="noStrike" cap="none">
                <a:solidFill>
                  <a:srgbClr val="3F3F3F"/>
                </a:solidFill>
                <a:latin typeface="Calibri"/>
                <a:ea typeface="Calibri"/>
                <a:cs typeface="Calibri"/>
                <a:sym typeface="Calibri"/>
              </a:rPr>
              <a:t>Singular						NN			</a:t>
            </a:r>
            <a:r>
              <a:rPr lang="en-IE" sz="1200" b="0" i="1" u="none" strike="noStrike" cap="none">
                <a:solidFill>
                  <a:srgbClr val="3F3F3F"/>
                </a:solidFill>
                <a:latin typeface="Calibri"/>
                <a:ea typeface="Calibri"/>
                <a:cs typeface="Calibri"/>
                <a:sym typeface="Calibri"/>
              </a:rPr>
              <a:t>dog, fork</a:t>
            </a:r>
            <a:endParaRPr sz="1200" b="0" i="0" u="none" strike="noStrike" cap="none">
              <a:solidFill>
                <a:srgbClr val="3F3F3F"/>
              </a:solidFill>
              <a:latin typeface="Calibri"/>
              <a:ea typeface="Calibri"/>
              <a:cs typeface="Calibri"/>
              <a:sym typeface="Calibri"/>
            </a:endParaRPr>
          </a:p>
          <a:p>
            <a:pPr marL="1239837" marR="0" lvl="2" indent="131762" algn="l" rtl="0">
              <a:lnSpc>
                <a:spcPct val="100000"/>
              </a:lnSpc>
              <a:spcBef>
                <a:spcPts val="0"/>
              </a:spcBef>
              <a:spcAft>
                <a:spcPts val="0"/>
              </a:spcAft>
              <a:buClr>
                <a:srgbClr val="3F3F3F"/>
              </a:buClr>
              <a:buSzPts val="2000"/>
              <a:buFont typeface="Arial"/>
              <a:buNone/>
            </a:pPr>
            <a:r>
              <a:rPr lang="en-IE" sz="1200" b="0" i="0" u="none" strike="noStrike" cap="none">
                <a:solidFill>
                  <a:srgbClr val="3F3F3F"/>
                </a:solidFill>
                <a:latin typeface="Calibri"/>
                <a:ea typeface="Calibri"/>
                <a:cs typeface="Calibri"/>
                <a:sym typeface="Calibri"/>
              </a:rPr>
              <a:t>Plural							NNS			</a:t>
            </a:r>
            <a:r>
              <a:rPr lang="en-IE" sz="1200" b="0" i="1" u="none" strike="noStrike" cap="none">
                <a:solidFill>
                  <a:srgbClr val="3F3F3F"/>
                </a:solidFill>
                <a:latin typeface="Calibri"/>
                <a:ea typeface="Calibri"/>
                <a:cs typeface="Calibri"/>
                <a:sym typeface="Calibri"/>
              </a:rPr>
              <a:t>dogs, forks</a:t>
            </a:r>
            <a:endParaRPr sz="1200" b="0" i="0" u="none" strike="noStrike" cap="none">
              <a:solidFill>
                <a:srgbClr val="3F3F3F"/>
              </a:solidFill>
              <a:latin typeface="Calibri"/>
              <a:ea typeface="Calibri"/>
              <a:cs typeface="Calibri"/>
              <a:sym typeface="Calibri"/>
            </a:endParaRPr>
          </a:p>
          <a:p>
            <a:pPr marL="1239837" marR="0" lvl="2" indent="131762" algn="l" rtl="0">
              <a:lnSpc>
                <a:spcPct val="100000"/>
              </a:lnSpc>
              <a:spcBef>
                <a:spcPts val="0"/>
              </a:spcBef>
              <a:spcAft>
                <a:spcPts val="0"/>
              </a:spcAft>
              <a:buClr>
                <a:srgbClr val="3F3F3F"/>
              </a:buClr>
              <a:buSzPts val="2000"/>
              <a:buFont typeface="Arial"/>
              <a:buNone/>
            </a:pPr>
            <a:r>
              <a:rPr lang="en-IE" sz="1200" b="0" i="0" u="none" strike="noStrike" cap="none">
                <a:solidFill>
                  <a:srgbClr val="3F3F3F"/>
                </a:solidFill>
                <a:latin typeface="Calibri"/>
                <a:ea typeface="Calibri"/>
                <a:cs typeface="Calibri"/>
                <a:sym typeface="Calibri"/>
              </a:rPr>
              <a:t>Proper noun - singular, plural				NNP, NNPS		</a:t>
            </a:r>
            <a:r>
              <a:rPr lang="en-IE" sz="1200" b="0" i="1" u="none" strike="noStrike" cap="none">
                <a:solidFill>
                  <a:srgbClr val="3F3F3F"/>
                </a:solidFill>
                <a:latin typeface="Calibri"/>
                <a:ea typeface="Calibri"/>
                <a:cs typeface="Calibri"/>
                <a:sym typeface="Calibri"/>
              </a:rPr>
              <a:t>John, Smiths,…</a:t>
            </a:r>
            <a:endParaRPr sz="1200" b="0" i="0" u="none" strike="noStrike" cap="none">
              <a:solidFill>
                <a:srgbClr val="3F3F3F"/>
              </a:solidFill>
              <a:latin typeface="Calibri"/>
              <a:ea typeface="Calibri"/>
              <a:cs typeface="Calibri"/>
              <a:sym typeface="Calibri"/>
            </a:endParaRPr>
          </a:p>
          <a:p>
            <a:pPr marL="1239837" marR="0" lvl="2" indent="131762" algn="l" rtl="0">
              <a:lnSpc>
                <a:spcPct val="100000"/>
              </a:lnSpc>
              <a:spcBef>
                <a:spcPts val="0"/>
              </a:spcBef>
              <a:spcAft>
                <a:spcPts val="0"/>
              </a:spcAft>
              <a:buClr>
                <a:srgbClr val="3F3F3F"/>
              </a:buClr>
              <a:buSzPts val="2000"/>
              <a:buFont typeface="Arial"/>
              <a:buNone/>
            </a:pPr>
            <a:r>
              <a:rPr lang="en-IE" sz="1200" b="0" i="0" u="none" strike="noStrike" cap="none">
                <a:solidFill>
                  <a:srgbClr val="3F3F3F"/>
                </a:solidFill>
                <a:latin typeface="Calibri"/>
                <a:ea typeface="Calibri"/>
                <a:cs typeface="Calibri"/>
                <a:sym typeface="Calibri"/>
              </a:rPr>
              <a:t>Personal pronoun					PRP			</a:t>
            </a:r>
            <a:r>
              <a:rPr lang="en-IE" sz="1200" b="0" i="1" u="none" strike="noStrike" cap="none">
                <a:solidFill>
                  <a:srgbClr val="3F3F3F"/>
                </a:solidFill>
                <a:latin typeface="Calibri"/>
                <a:ea typeface="Calibri"/>
                <a:cs typeface="Calibri"/>
                <a:sym typeface="Calibri"/>
              </a:rPr>
              <a:t>I, you, he, she, it</a:t>
            </a:r>
            <a:endParaRPr sz="1200" b="0" i="0" u="none" strike="noStrike" cap="none">
              <a:solidFill>
                <a:srgbClr val="3F3F3F"/>
              </a:solidFill>
              <a:latin typeface="Calibri"/>
              <a:ea typeface="Calibri"/>
              <a:cs typeface="Calibri"/>
              <a:sym typeface="Calibri"/>
            </a:endParaRPr>
          </a:p>
          <a:p>
            <a:pPr marL="1239837" marR="0" lvl="2" indent="131762" algn="l" rtl="0">
              <a:lnSpc>
                <a:spcPct val="100000"/>
              </a:lnSpc>
              <a:spcBef>
                <a:spcPts val="0"/>
              </a:spcBef>
              <a:spcAft>
                <a:spcPts val="0"/>
              </a:spcAft>
              <a:buClr>
                <a:srgbClr val="3F3F3F"/>
              </a:buClr>
              <a:buSzPts val="2000"/>
              <a:buFont typeface="Arial"/>
              <a:buNone/>
            </a:pPr>
            <a:r>
              <a:rPr lang="en-IE" sz="1200" b="0" i="0" u="none" strike="noStrike" cap="none">
                <a:solidFill>
                  <a:srgbClr val="3F3F3F"/>
                </a:solidFill>
                <a:latin typeface="Calibri"/>
                <a:ea typeface="Calibri"/>
                <a:cs typeface="Calibri"/>
                <a:sym typeface="Calibri"/>
              </a:rPr>
              <a:t>Wh-pronoun						WP			</a:t>
            </a:r>
            <a:r>
              <a:rPr lang="en-IE" sz="1200" b="0" i="1" u="none" strike="noStrike" cap="none">
                <a:solidFill>
                  <a:srgbClr val="3F3F3F"/>
                </a:solidFill>
                <a:latin typeface="Calibri"/>
                <a:ea typeface="Calibri"/>
                <a:cs typeface="Calibri"/>
                <a:sym typeface="Calibri"/>
              </a:rPr>
              <a:t>who, what,…</a:t>
            </a:r>
            <a:endParaRPr sz="1200" i="1"/>
          </a:p>
          <a:p>
            <a:pPr marL="0" marR="0" lvl="2" indent="0" algn="l" rtl="0">
              <a:lnSpc>
                <a:spcPct val="100000"/>
              </a:lnSpc>
              <a:spcBef>
                <a:spcPts val="0"/>
              </a:spcBef>
              <a:spcAft>
                <a:spcPts val="0"/>
              </a:spcAft>
              <a:buClr>
                <a:srgbClr val="3F3F3F"/>
              </a:buClr>
              <a:buSzPts val="2000"/>
              <a:buFont typeface="Arial"/>
              <a:buNone/>
            </a:pPr>
            <a:r>
              <a:rPr lang="en-IE" sz="1200" b="1" i="0" u="none" strike="noStrike" cap="none">
                <a:solidFill>
                  <a:srgbClr val="3F3F3F"/>
                </a:solidFill>
                <a:latin typeface="Calibri"/>
                <a:ea typeface="Calibri"/>
                <a:cs typeface="Calibri"/>
                <a:sym typeface="Calibri"/>
              </a:rPr>
              <a:t>Verbs			</a:t>
            </a:r>
            <a:r>
              <a:rPr lang="en-IE" sz="1200" b="0" i="0" u="none" strike="noStrike" cap="none">
                <a:solidFill>
                  <a:srgbClr val="3F3F3F"/>
                </a:solidFill>
                <a:latin typeface="Calibri"/>
                <a:ea typeface="Calibri"/>
                <a:cs typeface="Calibri"/>
                <a:sym typeface="Calibri"/>
              </a:rPr>
              <a:t>Base, infinitive						VB			</a:t>
            </a:r>
            <a:r>
              <a:rPr lang="en-IE" sz="1200" b="0" i="1" u="none" strike="noStrike" cap="none">
                <a:solidFill>
                  <a:srgbClr val="3F3F3F"/>
                </a:solidFill>
                <a:latin typeface="Calibri"/>
                <a:ea typeface="Calibri"/>
                <a:cs typeface="Calibri"/>
                <a:sym typeface="Calibri"/>
              </a:rPr>
              <a:t>eat</a:t>
            </a:r>
            <a:endParaRPr sz="1200" b="0" i="0" u="none" strike="noStrike" cap="none">
              <a:solidFill>
                <a:srgbClr val="3F3F3F"/>
              </a:solidFill>
              <a:latin typeface="Calibri"/>
              <a:ea typeface="Calibri"/>
              <a:cs typeface="Calibri"/>
              <a:sym typeface="Calibri"/>
            </a:endParaRPr>
          </a:p>
          <a:p>
            <a:pPr marL="1239837" marR="0" lvl="2" indent="131762" algn="l" rtl="0">
              <a:lnSpc>
                <a:spcPct val="100000"/>
              </a:lnSpc>
              <a:spcBef>
                <a:spcPts val="0"/>
              </a:spcBef>
              <a:spcAft>
                <a:spcPts val="0"/>
              </a:spcAft>
              <a:buClr>
                <a:srgbClr val="3F3F3F"/>
              </a:buClr>
              <a:buSzPts val="2000"/>
              <a:buFont typeface="Arial"/>
              <a:buNone/>
            </a:pPr>
            <a:r>
              <a:rPr lang="en-IE" sz="1200" b="0" i="0" u="none" strike="noStrike" cap="none">
                <a:solidFill>
                  <a:srgbClr val="3F3F3F"/>
                </a:solidFill>
                <a:latin typeface="Calibri"/>
                <a:ea typeface="Calibri"/>
                <a:cs typeface="Calibri"/>
                <a:sym typeface="Calibri"/>
              </a:rPr>
              <a:t>Past tense						VBD			</a:t>
            </a:r>
            <a:r>
              <a:rPr lang="en-IE" sz="1200" b="0" i="1" u="none" strike="noStrike" cap="none">
                <a:solidFill>
                  <a:srgbClr val="3F3F3F"/>
                </a:solidFill>
                <a:latin typeface="Calibri"/>
                <a:ea typeface="Calibri"/>
                <a:cs typeface="Calibri"/>
                <a:sym typeface="Calibri"/>
              </a:rPr>
              <a:t>ate</a:t>
            </a:r>
            <a:endParaRPr sz="1200" b="0" i="0" u="none" strike="noStrike" cap="none">
              <a:solidFill>
                <a:srgbClr val="3F3F3F"/>
              </a:solidFill>
              <a:latin typeface="Calibri"/>
              <a:ea typeface="Calibri"/>
              <a:cs typeface="Calibri"/>
              <a:sym typeface="Calibri"/>
            </a:endParaRPr>
          </a:p>
          <a:p>
            <a:pPr marL="1239837" marR="0" lvl="2" indent="131762" algn="l" rtl="0">
              <a:lnSpc>
                <a:spcPct val="100000"/>
              </a:lnSpc>
              <a:spcBef>
                <a:spcPts val="0"/>
              </a:spcBef>
              <a:spcAft>
                <a:spcPts val="0"/>
              </a:spcAft>
              <a:buClr>
                <a:srgbClr val="3F3F3F"/>
              </a:buClr>
              <a:buSzPts val="2000"/>
              <a:buFont typeface="Arial"/>
              <a:buNone/>
            </a:pPr>
            <a:r>
              <a:rPr lang="en-IE" sz="1200" b="0" i="0" u="none" strike="noStrike" cap="none">
                <a:solidFill>
                  <a:srgbClr val="3F3F3F"/>
                </a:solidFill>
                <a:latin typeface="Calibri"/>
                <a:ea typeface="Calibri"/>
                <a:cs typeface="Calibri"/>
                <a:sym typeface="Calibri"/>
              </a:rPr>
              <a:t>Gerund						VBG			</a:t>
            </a:r>
            <a:r>
              <a:rPr lang="en-IE" sz="1200" b="0" i="1" u="none" strike="noStrike" cap="none">
                <a:solidFill>
                  <a:srgbClr val="3F3F3F"/>
                </a:solidFill>
                <a:latin typeface="Calibri"/>
                <a:ea typeface="Calibri"/>
                <a:cs typeface="Calibri"/>
                <a:sym typeface="Calibri"/>
              </a:rPr>
              <a:t>eating</a:t>
            </a:r>
            <a:endParaRPr sz="1200" b="0" i="0" u="none" strike="noStrike" cap="none">
              <a:solidFill>
                <a:srgbClr val="3F3F3F"/>
              </a:solidFill>
              <a:latin typeface="Calibri"/>
              <a:ea typeface="Calibri"/>
              <a:cs typeface="Calibri"/>
              <a:sym typeface="Calibri"/>
            </a:endParaRPr>
          </a:p>
          <a:p>
            <a:pPr marL="1239837" marR="0" lvl="2" indent="131762" algn="l" rtl="0">
              <a:lnSpc>
                <a:spcPct val="100000"/>
              </a:lnSpc>
              <a:spcBef>
                <a:spcPts val="0"/>
              </a:spcBef>
              <a:spcAft>
                <a:spcPts val="0"/>
              </a:spcAft>
              <a:buClr>
                <a:srgbClr val="3F3F3F"/>
              </a:buClr>
              <a:buSzPts val="2000"/>
              <a:buFont typeface="Arial"/>
              <a:buNone/>
            </a:pPr>
            <a:r>
              <a:rPr lang="en-IE" sz="1200" b="0" i="0" u="none" strike="noStrike" cap="none">
                <a:solidFill>
                  <a:srgbClr val="3F3F3F"/>
                </a:solidFill>
                <a:latin typeface="Calibri"/>
                <a:ea typeface="Calibri"/>
                <a:cs typeface="Calibri"/>
                <a:sym typeface="Calibri"/>
              </a:rPr>
              <a:t>Past participle						VBN			</a:t>
            </a:r>
            <a:r>
              <a:rPr lang="en-IE" sz="1200" b="0" i="1" u="none" strike="noStrike" cap="none">
                <a:solidFill>
                  <a:srgbClr val="3F3F3F"/>
                </a:solidFill>
                <a:latin typeface="Calibri"/>
                <a:ea typeface="Calibri"/>
                <a:cs typeface="Calibri"/>
                <a:sym typeface="Calibri"/>
              </a:rPr>
              <a:t>eaten</a:t>
            </a:r>
            <a:endParaRPr sz="1200" b="0" i="0" u="none" strike="noStrike" cap="none">
              <a:solidFill>
                <a:srgbClr val="3F3F3F"/>
              </a:solidFill>
              <a:latin typeface="Calibri"/>
              <a:ea typeface="Calibri"/>
              <a:cs typeface="Calibri"/>
              <a:sym typeface="Calibri"/>
            </a:endParaRPr>
          </a:p>
          <a:p>
            <a:pPr marL="1239837" marR="0" lvl="2" indent="131762" algn="l" rtl="0">
              <a:lnSpc>
                <a:spcPct val="100000"/>
              </a:lnSpc>
              <a:spcBef>
                <a:spcPts val="0"/>
              </a:spcBef>
              <a:spcAft>
                <a:spcPts val="0"/>
              </a:spcAft>
              <a:buClr>
                <a:srgbClr val="3F3F3F"/>
              </a:buClr>
              <a:buSzPts val="2000"/>
              <a:buFont typeface="Arial"/>
              <a:buNone/>
            </a:pPr>
            <a:r>
              <a:rPr lang="en-IE" sz="1200" b="0" i="0" u="none" strike="noStrike" cap="none">
                <a:solidFill>
                  <a:srgbClr val="3F3F3F"/>
                </a:solidFill>
                <a:latin typeface="Calibri"/>
                <a:ea typeface="Calibri"/>
                <a:cs typeface="Calibri"/>
                <a:sym typeface="Calibri"/>
              </a:rPr>
              <a:t>Non 3</a:t>
            </a:r>
            <a:r>
              <a:rPr lang="en-IE" sz="1200" b="0" i="0" u="none" strike="noStrike" cap="none" baseline="30000">
                <a:solidFill>
                  <a:srgbClr val="3F3F3F"/>
                </a:solidFill>
                <a:latin typeface="Calibri"/>
                <a:ea typeface="Calibri"/>
                <a:cs typeface="Calibri"/>
                <a:sym typeface="Calibri"/>
              </a:rPr>
              <a:t>rd</a:t>
            </a:r>
            <a:r>
              <a:rPr lang="en-IE" sz="1200" b="0" i="0" u="none" strike="noStrike" cap="none">
                <a:solidFill>
                  <a:srgbClr val="3F3F3F"/>
                </a:solidFill>
                <a:latin typeface="Calibri"/>
                <a:ea typeface="Calibri"/>
                <a:cs typeface="Calibri"/>
                <a:sym typeface="Calibri"/>
              </a:rPr>
              <a:t> person singular present tense		VBP			</a:t>
            </a:r>
            <a:r>
              <a:rPr lang="en-IE" sz="1200" b="0" i="1" u="none" strike="noStrike" cap="none">
                <a:solidFill>
                  <a:srgbClr val="3F3F3F"/>
                </a:solidFill>
                <a:latin typeface="Calibri"/>
                <a:ea typeface="Calibri"/>
                <a:cs typeface="Calibri"/>
                <a:sym typeface="Calibri"/>
              </a:rPr>
              <a:t>eat</a:t>
            </a:r>
            <a:endParaRPr sz="1200" b="0" i="0" u="none" strike="noStrike" cap="none">
              <a:solidFill>
                <a:srgbClr val="3F3F3F"/>
              </a:solidFill>
              <a:latin typeface="Calibri"/>
              <a:ea typeface="Calibri"/>
              <a:cs typeface="Calibri"/>
              <a:sym typeface="Calibri"/>
            </a:endParaRPr>
          </a:p>
          <a:p>
            <a:pPr marL="1239837" marR="0" lvl="2" indent="131762" algn="l" rtl="0">
              <a:lnSpc>
                <a:spcPct val="100000"/>
              </a:lnSpc>
              <a:spcBef>
                <a:spcPts val="0"/>
              </a:spcBef>
              <a:spcAft>
                <a:spcPts val="0"/>
              </a:spcAft>
              <a:buClr>
                <a:srgbClr val="3F3F3F"/>
              </a:buClr>
              <a:buSzPts val="2000"/>
              <a:buFont typeface="Arial"/>
              <a:buNone/>
            </a:pPr>
            <a:r>
              <a:rPr lang="en-IE" sz="1200" b="0" i="0" u="none" strike="noStrike" cap="none">
                <a:solidFill>
                  <a:srgbClr val="3F3F3F"/>
                </a:solidFill>
                <a:latin typeface="Calibri"/>
                <a:ea typeface="Calibri"/>
                <a:cs typeface="Calibri"/>
                <a:sym typeface="Calibri"/>
              </a:rPr>
              <a:t>3</a:t>
            </a:r>
            <a:r>
              <a:rPr lang="en-IE" sz="1200" b="0" i="0" u="none" strike="noStrike" cap="none" baseline="30000">
                <a:solidFill>
                  <a:srgbClr val="3F3F3F"/>
                </a:solidFill>
                <a:latin typeface="Calibri"/>
                <a:ea typeface="Calibri"/>
                <a:cs typeface="Calibri"/>
                <a:sym typeface="Calibri"/>
              </a:rPr>
              <a:t>rd</a:t>
            </a:r>
            <a:r>
              <a:rPr lang="en-IE" sz="1200" b="0" i="0" u="none" strike="noStrike" cap="none">
                <a:solidFill>
                  <a:srgbClr val="3F3F3F"/>
                </a:solidFill>
                <a:latin typeface="Calibri"/>
                <a:ea typeface="Calibri"/>
                <a:cs typeface="Calibri"/>
                <a:sym typeface="Calibri"/>
              </a:rPr>
              <a:t> person singular present tense			VBZ			</a:t>
            </a:r>
            <a:r>
              <a:rPr lang="en-IE" sz="1200" b="0" i="1" u="none" strike="noStrike" cap="none">
                <a:solidFill>
                  <a:srgbClr val="3F3F3F"/>
                </a:solidFill>
                <a:latin typeface="Calibri"/>
                <a:ea typeface="Calibri"/>
                <a:cs typeface="Calibri"/>
                <a:sym typeface="Calibri"/>
              </a:rPr>
              <a:t>eats</a:t>
            </a:r>
            <a:endParaRPr sz="1200" b="0" i="0" u="none" strike="noStrike" cap="none">
              <a:solidFill>
                <a:srgbClr val="3F3F3F"/>
              </a:solidFill>
              <a:latin typeface="Calibri"/>
              <a:ea typeface="Calibri"/>
              <a:cs typeface="Calibri"/>
              <a:sym typeface="Calibri"/>
            </a:endParaRPr>
          </a:p>
          <a:p>
            <a:pPr marL="1239837" marR="0" lvl="2" indent="131762" algn="l" rtl="0">
              <a:lnSpc>
                <a:spcPct val="100000"/>
              </a:lnSpc>
              <a:spcBef>
                <a:spcPts val="0"/>
              </a:spcBef>
              <a:spcAft>
                <a:spcPts val="0"/>
              </a:spcAft>
              <a:buClr>
                <a:srgbClr val="3F3F3F"/>
              </a:buClr>
              <a:buSzPts val="2000"/>
              <a:buFont typeface="Arial"/>
              <a:buNone/>
            </a:pPr>
            <a:r>
              <a:rPr lang="en-IE" sz="1200" b="0" i="0" u="none" strike="noStrike" cap="none">
                <a:solidFill>
                  <a:srgbClr val="3F3F3F"/>
                </a:solidFill>
                <a:latin typeface="Calibri"/>
                <a:ea typeface="Calibri"/>
                <a:cs typeface="Calibri"/>
                <a:sym typeface="Calibri"/>
              </a:rPr>
              <a:t>Modal							MD			</a:t>
            </a:r>
            <a:r>
              <a:rPr lang="en-IE" sz="1200" b="0" i="1" u="none" strike="noStrike" cap="none">
                <a:solidFill>
                  <a:srgbClr val="3F3F3F"/>
                </a:solidFill>
                <a:latin typeface="Calibri"/>
                <a:ea typeface="Calibri"/>
                <a:cs typeface="Calibri"/>
                <a:sym typeface="Calibri"/>
              </a:rPr>
              <a:t>should, can</a:t>
            </a:r>
            <a:endParaRPr sz="1200" b="0" i="0" u="none" strike="noStrike" cap="none">
              <a:solidFill>
                <a:srgbClr val="3F3F3F"/>
              </a:solidFill>
              <a:latin typeface="Calibri"/>
              <a:ea typeface="Calibri"/>
              <a:cs typeface="Calibri"/>
              <a:sym typeface="Calibri"/>
            </a:endParaRPr>
          </a:p>
          <a:p>
            <a:pPr marL="1239837" marR="0" lvl="2" indent="131762" algn="l" rtl="0">
              <a:lnSpc>
                <a:spcPct val="100000"/>
              </a:lnSpc>
              <a:spcBef>
                <a:spcPts val="0"/>
              </a:spcBef>
              <a:spcAft>
                <a:spcPts val="0"/>
              </a:spcAft>
              <a:buClr>
                <a:srgbClr val="3F3F3F"/>
              </a:buClr>
              <a:buSzPts val="2000"/>
              <a:buFont typeface="Arial"/>
              <a:buNone/>
            </a:pPr>
            <a:r>
              <a:rPr lang="en-IE" sz="1200" b="0" i="0" u="none" strike="noStrike" cap="none">
                <a:solidFill>
                  <a:srgbClr val="3F3F3F"/>
                </a:solidFill>
                <a:latin typeface="Calibri"/>
                <a:ea typeface="Calibri"/>
                <a:cs typeface="Calibri"/>
                <a:sym typeface="Calibri"/>
              </a:rPr>
              <a:t>To Particle 						TO			</a:t>
            </a:r>
            <a:r>
              <a:rPr lang="en-IE" sz="1200" b="0" i="1" u="none" strike="noStrike" cap="none">
                <a:solidFill>
                  <a:srgbClr val="3F3F3F"/>
                </a:solidFill>
                <a:latin typeface="Calibri"/>
                <a:ea typeface="Calibri"/>
                <a:cs typeface="Calibri"/>
                <a:sym typeface="Calibri"/>
              </a:rPr>
              <a:t>to eat</a:t>
            </a:r>
            <a:endParaRPr sz="1200"/>
          </a:p>
          <a:p>
            <a:pPr marL="0" marR="0" lvl="2" indent="0" algn="l" rtl="0">
              <a:lnSpc>
                <a:spcPct val="100000"/>
              </a:lnSpc>
              <a:spcBef>
                <a:spcPts val="0"/>
              </a:spcBef>
              <a:spcAft>
                <a:spcPts val="0"/>
              </a:spcAft>
              <a:buClr>
                <a:srgbClr val="3F3F3F"/>
              </a:buClr>
              <a:buSzPts val="2000"/>
              <a:buFont typeface="Arial"/>
              <a:buNone/>
            </a:pPr>
            <a:r>
              <a:rPr lang="en-IE" sz="1200" b="1"/>
              <a:t>Adjectives		</a:t>
            </a:r>
            <a:r>
              <a:rPr lang="en-IE" sz="1200"/>
              <a:t>Basic							JJ			</a:t>
            </a:r>
            <a:r>
              <a:rPr lang="en-IE" sz="1200" i="1"/>
              <a:t>red, tall</a:t>
            </a:r>
            <a:endParaRPr sz="1200"/>
          </a:p>
          <a:p>
            <a:pPr marL="1239837" lvl="2" indent="131762" algn="l" rtl="0">
              <a:lnSpc>
                <a:spcPct val="100000"/>
              </a:lnSpc>
              <a:spcBef>
                <a:spcPts val="0"/>
              </a:spcBef>
              <a:spcAft>
                <a:spcPts val="0"/>
              </a:spcAft>
              <a:buClr>
                <a:srgbClr val="3F3F3F"/>
              </a:buClr>
              <a:buSzPts val="2000"/>
              <a:buFont typeface="Arial"/>
              <a:buNone/>
            </a:pPr>
            <a:r>
              <a:rPr lang="en-IE" sz="1200"/>
              <a:t>Comparative						JJR			</a:t>
            </a:r>
            <a:r>
              <a:rPr lang="en-IE" sz="1200" i="1"/>
              <a:t>redder, taller</a:t>
            </a:r>
            <a:endParaRPr sz="1200"/>
          </a:p>
          <a:p>
            <a:pPr marL="1239837" lvl="2" indent="131762" algn="l" rtl="0">
              <a:lnSpc>
                <a:spcPct val="100000"/>
              </a:lnSpc>
              <a:spcBef>
                <a:spcPts val="0"/>
              </a:spcBef>
              <a:spcAft>
                <a:spcPts val="0"/>
              </a:spcAft>
              <a:buClr>
                <a:srgbClr val="3F3F3F"/>
              </a:buClr>
              <a:buSzPts val="2000"/>
              <a:buFont typeface="Arial"/>
              <a:buNone/>
            </a:pPr>
            <a:r>
              <a:rPr lang="en-IE" sz="1200"/>
              <a:t>Superlative						JJS			</a:t>
            </a:r>
            <a:r>
              <a:rPr lang="en-IE" sz="1200" i="1"/>
              <a:t>reddest, tallest</a:t>
            </a:r>
            <a:endParaRPr sz="1200" i="1"/>
          </a:p>
          <a:p>
            <a:pPr marL="0" lvl="0" indent="0" algn="l" rtl="0">
              <a:lnSpc>
                <a:spcPct val="100000"/>
              </a:lnSpc>
              <a:spcBef>
                <a:spcPts val="0"/>
              </a:spcBef>
              <a:spcAft>
                <a:spcPts val="0"/>
              </a:spcAft>
              <a:buClr>
                <a:srgbClr val="3F3F3F"/>
              </a:buClr>
              <a:buSzPts val="2800"/>
              <a:buFont typeface="Arial"/>
              <a:buNone/>
            </a:pPr>
            <a:r>
              <a:rPr lang="en-IE" sz="1200" b="1"/>
              <a:t>Adverbs</a:t>
            </a:r>
            <a:r>
              <a:rPr lang="en-IE" sz="1200"/>
              <a:t>		Basic							RB			</a:t>
            </a:r>
            <a:r>
              <a:rPr lang="en-IE" sz="1200" i="1"/>
              <a:t>quickly</a:t>
            </a:r>
            <a:endParaRPr sz="1200"/>
          </a:p>
          <a:p>
            <a:pPr marL="914400" lvl="2" indent="457200" algn="l" rtl="0">
              <a:lnSpc>
                <a:spcPct val="100000"/>
              </a:lnSpc>
              <a:spcBef>
                <a:spcPts val="0"/>
              </a:spcBef>
              <a:spcAft>
                <a:spcPts val="0"/>
              </a:spcAft>
              <a:buClr>
                <a:srgbClr val="3F3F3F"/>
              </a:buClr>
              <a:buSzPts val="2000"/>
              <a:buFont typeface="Arial"/>
              <a:buNone/>
            </a:pPr>
            <a:r>
              <a:rPr lang="en-IE" sz="1200"/>
              <a:t>Comparative						RBR			</a:t>
            </a:r>
            <a:r>
              <a:rPr lang="en-IE" sz="1200" i="1"/>
              <a:t>quicker</a:t>
            </a:r>
            <a:endParaRPr sz="1200"/>
          </a:p>
          <a:p>
            <a:pPr marL="914400" lvl="2" indent="457200" algn="l" rtl="0">
              <a:lnSpc>
                <a:spcPct val="100000"/>
              </a:lnSpc>
              <a:spcBef>
                <a:spcPts val="0"/>
              </a:spcBef>
              <a:spcAft>
                <a:spcPts val="0"/>
              </a:spcAft>
              <a:buClr>
                <a:srgbClr val="3F3F3F"/>
              </a:buClr>
              <a:buSzPts val="2000"/>
              <a:buFont typeface="Arial"/>
              <a:buNone/>
            </a:pPr>
            <a:r>
              <a:rPr lang="en-IE" sz="1200"/>
              <a:t>Superlative						RBS			</a:t>
            </a:r>
            <a:r>
              <a:rPr lang="en-IE" sz="1200" i="1"/>
              <a:t>quickest</a:t>
            </a:r>
            <a:endParaRPr sz="1200" i="1"/>
          </a:p>
          <a:p>
            <a:pPr marL="0" lvl="0" indent="0" algn="l" rtl="0">
              <a:lnSpc>
                <a:spcPct val="100000"/>
              </a:lnSpc>
              <a:spcBef>
                <a:spcPts val="0"/>
              </a:spcBef>
              <a:spcAft>
                <a:spcPts val="0"/>
              </a:spcAft>
              <a:buClr>
                <a:srgbClr val="3F3F3F"/>
              </a:buClr>
              <a:buSzPts val="2800"/>
              <a:buFont typeface="Arial"/>
              <a:buNone/>
            </a:pPr>
            <a:r>
              <a:rPr lang="en-IE" sz="1200" b="1"/>
              <a:t>Prepositions</a:t>
            </a:r>
            <a:r>
              <a:rPr lang="en-IE" sz="1200"/>
              <a:t>		Preposition						IN			</a:t>
            </a:r>
            <a:r>
              <a:rPr lang="en-IE" sz="1200" i="1"/>
              <a:t>on, in, by, to, with,…</a:t>
            </a:r>
            <a:endParaRPr sz="1200"/>
          </a:p>
          <a:p>
            <a:pPr marL="0" lvl="0" indent="0" algn="l" rtl="0">
              <a:lnSpc>
                <a:spcPct val="100000"/>
              </a:lnSpc>
              <a:spcBef>
                <a:spcPts val="0"/>
              </a:spcBef>
              <a:spcAft>
                <a:spcPts val="0"/>
              </a:spcAft>
              <a:buClr>
                <a:srgbClr val="3F3F3F"/>
              </a:buClr>
              <a:buSzPts val="2800"/>
              <a:buFont typeface="Arial"/>
              <a:buNone/>
            </a:pPr>
            <a:r>
              <a:rPr lang="en-IE" sz="1200" b="1"/>
              <a:t>Determiners</a:t>
            </a:r>
            <a:r>
              <a:rPr lang="en-IE" sz="1200"/>
              <a:t>		Basic determiner					DT			</a:t>
            </a:r>
            <a:r>
              <a:rPr lang="en-IE" sz="1200" i="1"/>
              <a:t>a, an, the</a:t>
            </a:r>
            <a:endParaRPr sz="1200"/>
          </a:p>
          <a:p>
            <a:pPr marL="914400" lvl="2" indent="457200" algn="l" rtl="0">
              <a:lnSpc>
                <a:spcPct val="100000"/>
              </a:lnSpc>
              <a:spcBef>
                <a:spcPts val="0"/>
              </a:spcBef>
              <a:spcAft>
                <a:spcPts val="0"/>
              </a:spcAft>
              <a:buClr>
                <a:srgbClr val="3F3F3F"/>
              </a:buClr>
              <a:buSzPts val="2000"/>
              <a:buFont typeface="Arial"/>
              <a:buNone/>
            </a:pPr>
            <a:r>
              <a:rPr lang="en-IE" sz="1200"/>
              <a:t>WH-determiner					WDT			</a:t>
            </a:r>
            <a:r>
              <a:rPr lang="en-IE" sz="1200" i="1"/>
              <a:t>which, that,…</a:t>
            </a:r>
            <a:endParaRPr sz="1200"/>
          </a:p>
          <a:p>
            <a:pPr marL="0" lvl="1" indent="0" algn="l" rtl="0">
              <a:lnSpc>
                <a:spcPct val="100000"/>
              </a:lnSpc>
              <a:spcBef>
                <a:spcPts val="0"/>
              </a:spcBef>
              <a:spcAft>
                <a:spcPts val="0"/>
              </a:spcAft>
              <a:buClr>
                <a:srgbClr val="3F3F3F"/>
              </a:buClr>
              <a:buSzPts val="2400"/>
              <a:buFont typeface="Arial"/>
              <a:buNone/>
            </a:pPr>
            <a:r>
              <a:rPr lang="en-IE" sz="1200" b="1"/>
              <a:t>Conjunctions</a:t>
            </a:r>
            <a:r>
              <a:rPr lang="en-IE" sz="1200"/>
              <a:t>		Coordinating Conjunction				CC			</a:t>
            </a:r>
            <a:r>
              <a:rPr lang="en-IE" sz="1200" i="1"/>
              <a:t>and, but, or</a:t>
            </a:r>
            <a:endParaRPr sz="1200" i="1"/>
          </a:p>
          <a:p>
            <a:pPr marL="0" lvl="2" indent="0" algn="l" rtl="0">
              <a:lnSpc>
                <a:spcPct val="100000"/>
              </a:lnSpc>
              <a:spcBef>
                <a:spcPts val="0"/>
              </a:spcBef>
              <a:spcAft>
                <a:spcPts val="0"/>
              </a:spcAft>
              <a:buClr>
                <a:srgbClr val="3F3F3F"/>
              </a:buClr>
              <a:buSzPts val="2000"/>
              <a:buFont typeface="Arial"/>
              <a:buNone/>
            </a:pPr>
            <a:r>
              <a:rPr lang="en-IE" sz="1200" b="1"/>
              <a:t>Particles</a:t>
            </a:r>
            <a:r>
              <a:rPr lang="en-IE" sz="1200"/>
              <a:t> 		Particle						RP			</a:t>
            </a:r>
            <a:r>
              <a:rPr lang="en-IE" sz="1200" i="1"/>
              <a:t>off (took off), up (put up),…</a:t>
            </a:r>
            <a:endParaRPr sz="1000" i="1"/>
          </a:p>
        </p:txBody>
      </p:sp>
      <p:sp>
        <p:nvSpPr>
          <p:cNvPr id="686" name="Google Shape;686;p59"/>
          <p:cNvSpPr/>
          <p:nvPr/>
        </p:nvSpPr>
        <p:spPr>
          <a:xfrm>
            <a:off x="6456040" y="6165304"/>
            <a:ext cx="56166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IE" sz="1200" b="0" i="1" u="sng" strike="noStrike" cap="none">
                <a:solidFill>
                  <a:schemeClr val="hlink"/>
                </a:solidFill>
                <a:latin typeface="Arial"/>
                <a:ea typeface="Arial"/>
                <a:cs typeface="Arial"/>
                <a:sym typeface="Arial"/>
                <a:hlinkClick r:id="rId3"/>
              </a:rPr>
              <a:t>https://www.ling.upenn.edu/courses/Fall_2003/ling001/penn_treebank_pos.html</a:t>
            </a:r>
            <a:r>
              <a:rPr lang="en-IE" sz="1200" b="0" i="1"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2023571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60"/>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Phrase </a:t>
            </a:r>
            <a:r>
              <a:rPr lang="en-IE" sz="4400" b="0" i="0" u="none" strike="noStrike" cap="none">
                <a:solidFill>
                  <a:srgbClr val="75114A"/>
                </a:solidFill>
                <a:latin typeface="Calibri"/>
                <a:ea typeface="Calibri"/>
                <a:cs typeface="Calibri"/>
                <a:sym typeface="Calibri"/>
              </a:rPr>
              <a:t>Structure</a:t>
            </a:r>
            <a:endParaRPr sz="4400" b="0" i="0" u="none" strike="noStrike" cap="none">
              <a:solidFill>
                <a:srgbClr val="75114A"/>
              </a:solidFill>
              <a:latin typeface="Calibri"/>
              <a:ea typeface="Calibri"/>
              <a:cs typeface="Calibri"/>
              <a:sym typeface="Calibri"/>
            </a:endParaRPr>
          </a:p>
        </p:txBody>
      </p:sp>
      <p:sp>
        <p:nvSpPr>
          <p:cNvPr id="692" name="Google Shape;692;p60"/>
          <p:cNvSpPr txBox="1">
            <a:spLocks noGrp="1"/>
          </p:cNvSpPr>
          <p:nvPr>
            <p:ph type="body" idx="1"/>
          </p:nvPr>
        </p:nvSpPr>
        <p:spPr>
          <a:xfrm>
            <a:off x="838200" y="1520825"/>
            <a:ext cx="8393400" cy="381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rgbClr val="3F3F3F"/>
              </a:buClr>
              <a:buSzPts val="2800"/>
              <a:buFont typeface="Arial"/>
              <a:buNone/>
            </a:pPr>
            <a:r>
              <a:rPr lang="en-IE"/>
              <a:t>Overall structure of g</a:t>
            </a:r>
            <a:r>
              <a:rPr lang="en-IE" b="0" i="0" u="none" strike="noStrike" cap="none">
                <a:solidFill>
                  <a:srgbClr val="3F3F3F"/>
                </a:solidFill>
                <a:latin typeface="Calibri"/>
                <a:ea typeface="Calibri"/>
                <a:cs typeface="Calibri"/>
                <a:sym typeface="Calibri"/>
              </a:rPr>
              <a:t>roups of words that</a:t>
            </a:r>
            <a:r>
              <a:rPr lang="en-IE"/>
              <a:t> f</a:t>
            </a:r>
            <a:r>
              <a:rPr lang="en-IE" b="0" i="0" u="none" strike="noStrike" cap="none">
                <a:solidFill>
                  <a:srgbClr val="3F3F3F"/>
                </a:solidFill>
                <a:latin typeface="Calibri"/>
                <a:ea typeface="Calibri"/>
                <a:cs typeface="Calibri"/>
                <a:sym typeface="Calibri"/>
              </a:rPr>
              <a:t>unction as</a:t>
            </a:r>
            <a:r>
              <a:rPr lang="en-IE"/>
              <a:t> identifiable</a:t>
            </a:r>
            <a:r>
              <a:rPr lang="en-IE" b="0" i="0" u="none" strike="noStrike" cap="none">
                <a:solidFill>
                  <a:srgbClr val="3F3F3F"/>
                </a:solidFill>
                <a:latin typeface="Calibri"/>
                <a:ea typeface="Calibri"/>
                <a:cs typeface="Calibri"/>
                <a:sym typeface="Calibri"/>
              </a:rPr>
              <a:t> </a:t>
            </a:r>
            <a:r>
              <a:rPr lang="en-IE" b="1" i="0" u="none" strike="noStrike" cap="none">
                <a:solidFill>
                  <a:srgbClr val="3F3F3F"/>
                </a:solidFill>
                <a:latin typeface="Calibri"/>
                <a:ea typeface="Calibri"/>
                <a:cs typeface="Calibri"/>
                <a:sym typeface="Calibri"/>
              </a:rPr>
              <a:t>constituents (phrases)</a:t>
            </a:r>
            <a:r>
              <a:rPr lang="en-IE" b="0" i="0" u="none" strike="noStrike" cap="none">
                <a:solidFill>
                  <a:srgbClr val="3F3F3F"/>
                </a:solidFill>
                <a:latin typeface="Calibri"/>
                <a:ea typeface="Calibri"/>
                <a:cs typeface="Calibri"/>
                <a:sym typeface="Calibri"/>
              </a:rPr>
              <a:t> </a:t>
            </a:r>
            <a:endParaRPr/>
          </a:p>
          <a:p>
            <a:pPr marL="0" marR="0" lvl="0" indent="0" algn="l" rtl="0">
              <a:lnSpc>
                <a:spcPct val="100000"/>
              </a:lnSpc>
              <a:spcBef>
                <a:spcPts val="1000"/>
              </a:spcBef>
              <a:spcAft>
                <a:spcPts val="0"/>
              </a:spcAft>
              <a:buClr>
                <a:srgbClr val="3F3F3F"/>
              </a:buClr>
              <a:buSzPts val="2800"/>
              <a:buFont typeface="Arial"/>
              <a:buNone/>
            </a:pPr>
            <a:r>
              <a:rPr lang="en-IE"/>
              <a:t>For example</a:t>
            </a:r>
            <a:endParaRPr/>
          </a:p>
          <a:p>
            <a:pPr marL="457200" marR="0" lvl="0" indent="0" algn="l" rtl="0">
              <a:lnSpc>
                <a:spcPct val="100000"/>
              </a:lnSpc>
              <a:spcBef>
                <a:spcPts val="1000"/>
              </a:spcBef>
              <a:spcAft>
                <a:spcPts val="0"/>
              </a:spcAft>
              <a:buClr>
                <a:srgbClr val="3F3F3F"/>
              </a:buClr>
              <a:buSzPts val="2800"/>
              <a:buFont typeface="Arial"/>
              <a:buNone/>
            </a:pPr>
            <a:r>
              <a:rPr lang="en-IE" i="1"/>
              <a:t>the dog, the bone		</a:t>
            </a:r>
            <a:r>
              <a:rPr lang="en-IE"/>
              <a:t>Noun Phrase (NP)	</a:t>
            </a:r>
            <a:endParaRPr i="1"/>
          </a:p>
          <a:p>
            <a:pPr marL="457200" marR="0" lvl="0" indent="0" algn="l" rtl="0">
              <a:lnSpc>
                <a:spcPct val="100000"/>
              </a:lnSpc>
              <a:spcBef>
                <a:spcPts val="0"/>
              </a:spcBef>
              <a:spcAft>
                <a:spcPts val="0"/>
              </a:spcAft>
              <a:buClr>
                <a:srgbClr val="3F3F3F"/>
              </a:buClr>
              <a:buSzPts val="2800"/>
              <a:buFont typeface="Arial"/>
              <a:buNone/>
            </a:pPr>
            <a:r>
              <a:rPr lang="en-IE" i="1"/>
              <a:t>ate the bone				</a:t>
            </a:r>
            <a:r>
              <a:rPr lang="en-IE"/>
              <a:t>Verb Phrase (VP)</a:t>
            </a:r>
            <a:endParaRPr b="0" i="1" u="none" strike="noStrike" cap="none">
              <a:solidFill>
                <a:srgbClr val="3F3F3F"/>
              </a:solidFill>
              <a:latin typeface="Calibri"/>
              <a:ea typeface="Calibri"/>
              <a:cs typeface="Calibri"/>
              <a:sym typeface="Calibri"/>
            </a:endParaRPr>
          </a:p>
        </p:txBody>
      </p:sp>
      <p:sp>
        <p:nvSpPr>
          <p:cNvPr id="693" name="Google Shape;693;p60"/>
          <p:cNvSpPr/>
          <p:nvPr/>
        </p:nvSpPr>
        <p:spPr>
          <a:xfrm>
            <a:off x="9404946" y="6147665"/>
            <a:ext cx="26676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IE" sz="1200" b="0" i="1" u="sng" strike="noStrike" cap="none">
                <a:solidFill>
                  <a:schemeClr val="hlink"/>
                </a:solidFill>
                <a:latin typeface="Arial"/>
                <a:ea typeface="Arial"/>
                <a:cs typeface="Arial"/>
                <a:sym typeface="Arial"/>
                <a:hlinkClick r:id="rId3"/>
              </a:rPr>
              <a:t>https://en.wikipedia.org/wiki/Phrase</a:t>
            </a:r>
            <a:r>
              <a:rPr lang="en-IE" sz="1200" b="0" i="1"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694" name="Google Shape;694;p60" descr="https://upload.wikimedia.org/wikipedia/commons/thumb/2/23/Basic_english_syntax_tree.svg/2000px-Basic_english_syntax_tree.svg.png"/>
          <p:cNvPicPr preferRelativeResize="0"/>
          <p:nvPr/>
        </p:nvPicPr>
        <p:blipFill rotWithShape="1">
          <a:blip r:embed="rId4">
            <a:alphaModFix/>
          </a:blip>
          <a:srcRect/>
          <a:stretch/>
        </p:blipFill>
        <p:spPr>
          <a:xfrm>
            <a:off x="8549742" y="1825625"/>
            <a:ext cx="3413658" cy="3914800"/>
          </a:xfrm>
          <a:prstGeom prst="rect">
            <a:avLst/>
          </a:prstGeom>
          <a:noFill/>
          <a:ln>
            <a:noFill/>
          </a:ln>
        </p:spPr>
      </p:pic>
    </p:spTree>
    <p:extLst>
      <p:ext uri="{BB962C8B-B14F-4D97-AF65-F5344CB8AC3E}">
        <p14:creationId xmlns:p14="http://schemas.microsoft.com/office/powerpoint/2010/main" val="28969732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61"/>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Phrase Structure Grammar </a:t>
            </a:r>
            <a:endParaRPr sz="4400" b="0" i="0" u="none" strike="noStrike" cap="none">
              <a:solidFill>
                <a:srgbClr val="FF0000"/>
              </a:solidFill>
              <a:latin typeface="Calibri"/>
              <a:ea typeface="Calibri"/>
              <a:cs typeface="Calibri"/>
              <a:sym typeface="Calibri"/>
            </a:endParaRPr>
          </a:p>
        </p:txBody>
      </p:sp>
      <p:sp>
        <p:nvSpPr>
          <p:cNvPr id="700" name="Google Shape;700;p61"/>
          <p:cNvSpPr txBox="1"/>
          <p:nvPr/>
        </p:nvSpPr>
        <p:spPr>
          <a:xfrm>
            <a:off x="838200" y="1525900"/>
            <a:ext cx="10515600" cy="423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IE" sz="2800">
                <a:solidFill>
                  <a:srgbClr val="3F3F3F"/>
                </a:solidFill>
                <a:latin typeface="Calibri"/>
                <a:ea typeface="Calibri"/>
                <a:cs typeface="Calibri"/>
                <a:sym typeface="Calibri"/>
              </a:rPr>
              <a:t>A (context-free) Phrase Structure Grammar </a:t>
            </a:r>
            <a:r>
              <a:rPr lang="en-IE" sz="2800" b="1">
                <a:solidFill>
                  <a:srgbClr val="3F3F3F"/>
                </a:solidFill>
                <a:latin typeface="Calibri"/>
                <a:ea typeface="Calibri"/>
                <a:cs typeface="Calibri"/>
                <a:sym typeface="Calibri"/>
              </a:rPr>
              <a:t>G=(N,Σ,P,S) </a:t>
            </a:r>
            <a:r>
              <a:rPr lang="en-IE" sz="2800">
                <a:solidFill>
                  <a:srgbClr val="3F3F3F"/>
                </a:solidFill>
                <a:latin typeface="Calibri"/>
                <a:ea typeface="Calibri"/>
                <a:cs typeface="Calibri"/>
                <a:sym typeface="Calibri"/>
              </a:rPr>
              <a:t>consists of:</a:t>
            </a:r>
            <a:endParaRPr sz="2800">
              <a:solidFill>
                <a:srgbClr val="3F3F3F"/>
              </a:solidFill>
              <a:latin typeface="Calibri"/>
              <a:ea typeface="Calibri"/>
              <a:cs typeface="Calibri"/>
              <a:sym typeface="Calibri"/>
            </a:endParaRPr>
          </a:p>
          <a:p>
            <a:pPr marL="457200" lvl="0" indent="0" algn="l" rtl="0">
              <a:spcBef>
                <a:spcPts val="1000"/>
              </a:spcBef>
              <a:spcAft>
                <a:spcPts val="0"/>
              </a:spcAft>
              <a:buClr>
                <a:schemeClr val="dk1"/>
              </a:buClr>
              <a:buSzPts val="1100"/>
              <a:buFont typeface="Arial"/>
              <a:buNone/>
            </a:pPr>
            <a:r>
              <a:rPr lang="en-IE" sz="2400">
                <a:solidFill>
                  <a:srgbClr val="3F3F3F"/>
                </a:solidFill>
                <a:latin typeface="Calibri"/>
                <a:ea typeface="Calibri"/>
                <a:cs typeface="Calibri"/>
                <a:sym typeface="Calibri"/>
              </a:rPr>
              <a:t>a set of </a:t>
            </a:r>
            <a:r>
              <a:rPr lang="en-IE" sz="2400" b="1">
                <a:solidFill>
                  <a:srgbClr val="3F3F3F"/>
                </a:solidFill>
                <a:latin typeface="Calibri"/>
                <a:ea typeface="Calibri"/>
                <a:cs typeface="Calibri"/>
                <a:sym typeface="Calibri"/>
              </a:rPr>
              <a:t>non-terminal symbols N</a:t>
            </a:r>
            <a:r>
              <a:rPr lang="en-IE" sz="2400">
                <a:solidFill>
                  <a:srgbClr val="3F3F3F"/>
                </a:solidFill>
                <a:latin typeface="Calibri"/>
                <a:ea typeface="Calibri"/>
                <a:cs typeface="Calibri"/>
                <a:sym typeface="Calibri"/>
              </a:rPr>
              <a:t>, e.g.</a:t>
            </a:r>
            <a:endParaRPr sz="2400">
              <a:solidFill>
                <a:srgbClr val="3F3F3F"/>
              </a:solidFill>
              <a:latin typeface="Calibri"/>
              <a:ea typeface="Calibri"/>
              <a:cs typeface="Calibri"/>
              <a:sym typeface="Calibri"/>
            </a:endParaRPr>
          </a:p>
          <a:p>
            <a:pPr marL="457200" lvl="0" indent="457200" algn="l" rtl="0">
              <a:spcBef>
                <a:spcPts val="1000"/>
              </a:spcBef>
              <a:spcAft>
                <a:spcPts val="0"/>
              </a:spcAft>
              <a:buClr>
                <a:schemeClr val="dk1"/>
              </a:buClr>
              <a:buSzPts val="1100"/>
              <a:buFont typeface="Arial"/>
              <a:buNone/>
            </a:pPr>
            <a:r>
              <a:rPr lang="en-IE" sz="2400">
                <a:solidFill>
                  <a:srgbClr val="3F3F3F"/>
                </a:solidFill>
                <a:latin typeface="Calibri"/>
                <a:ea typeface="Calibri"/>
                <a:cs typeface="Calibri"/>
                <a:sym typeface="Calibri"/>
              </a:rPr>
              <a:t>N, V, NP, VP, S</a:t>
            </a:r>
            <a:endParaRPr sz="2400">
              <a:solidFill>
                <a:srgbClr val="3F3F3F"/>
              </a:solidFill>
              <a:latin typeface="Calibri"/>
              <a:ea typeface="Calibri"/>
              <a:cs typeface="Calibri"/>
              <a:sym typeface="Calibri"/>
            </a:endParaRPr>
          </a:p>
          <a:p>
            <a:pPr marL="457200" lvl="0" indent="0" algn="l" rtl="0">
              <a:spcBef>
                <a:spcPts val="1000"/>
              </a:spcBef>
              <a:spcAft>
                <a:spcPts val="0"/>
              </a:spcAft>
              <a:buClr>
                <a:schemeClr val="dk1"/>
              </a:buClr>
              <a:buSzPts val="1100"/>
              <a:buFont typeface="Arial"/>
              <a:buNone/>
            </a:pPr>
            <a:r>
              <a:rPr lang="en-IE" sz="2400">
                <a:solidFill>
                  <a:srgbClr val="3F3F3F"/>
                </a:solidFill>
                <a:latin typeface="Calibri"/>
                <a:ea typeface="Calibri"/>
                <a:cs typeface="Calibri"/>
                <a:sym typeface="Calibri"/>
              </a:rPr>
              <a:t>a set of </a:t>
            </a:r>
            <a:r>
              <a:rPr lang="en-IE" sz="2400" b="1">
                <a:solidFill>
                  <a:srgbClr val="3F3F3F"/>
                </a:solidFill>
                <a:latin typeface="Calibri"/>
                <a:ea typeface="Calibri"/>
                <a:cs typeface="Calibri"/>
                <a:sym typeface="Calibri"/>
              </a:rPr>
              <a:t>terminal symbols Σ</a:t>
            </a:r>
            <a:r>
              <a:rPr lang="en-IE" sz="2400">
                <a:solidFill>
                  <a:srgbClr val="3F3F3F"/>
                </a:solidFill>
                <a:latin typeface="Calibri"/>
                <a:ea typeface="Calibri"/>
                <a:cs typeface="Calibri"/>
                <a:sym typeface="Calibri"/>
              </a:rPr>
              <a:t>, e.g.</a:t>
            </a:r>
            <a:endParaRPr sz="2400">
              <a:solidFill>
                <a:srgbClr val="3F3F3F"/>
              </a:solidFill>
              <a:latin typeface="Calibri"/>
              <a:ea typeface="Calibri"/>
              <a:cs typeface="Calibri"/>
              <a:sym typeface="Calibri"/>
            </a:endParaRPr>
          </a:p>
          <a:p>
            <a:pPr marL="457200" lvl="0" indent="457200" algn="l" rtl="0">
              <a:spcBef>
                <a:spcPts val="1000"/>
              </a:spcBef>
              <a:spcAft>
                <a:spcPts val="0"/>
              </a:spcAft>
              <a:buClr>
                <a:schemeClr val="dk1"/>
              </a:buClr>
              <a:buSzPts val="1100"/>
              <a:buFont typeface="Arial"/>
              <a:buNone/>
            </a:pPr>
            <a:r>
              <a:rPr lang="en-IE" sz="2400" i="1">
                <a:solidFill>
                  <a:srgbClr val="3F3F3F"/>
                </a:solidFill>
                <a:latin typeface="Calibri"/>
                <a:ea typeface="Calibri"/>
                <a:cs typeface="Calibri"/>
                <a:sym typeface="Calibri"/>
              </a:rPr>
              <a:t>astronomer, cat, see, the</a:t>
            </a:r>
            <a:endParaRPr sz="2400" i="1">
              <a:solidFill>
                <a:srgbClr val="3F3F3F"/>
              </a:solidFill>
              <a:latin typeface="Calibri"/>
              <a:ea typeface="Calibri"/>
              <a:cs typeface="Calibri"/>
              <a:sym typeface="Calibri"/>
            </a:endParaRPr>
          </a:p>
          <a:p>
            <a:pPr marL="457200" lvl="0" indent="0" algn="l" rtl="0">
              <a:spcBef>
                <a:spcPts val="1000"/>
              </a:spcBef>
              <a:spcAft>
                <a:spcPts val="0"/>
              </a:spcAft>
              <a:buClr>
                <a:schemeClr val="dk1"/>
              </a:buClr>
              <a:buSzPts val="1100"/>
              <a:buFont typeface="Arial"/>
              <a:buNone/>
            </a:pPr>
            <a:r>
              <a:rPr lang="en-IE" sz="2400">
                <a:solidFill>
                  <a:srgbClr val="3F3F3F"/>
                </a:solidFill>
                <a:latin typeface="Calibri"/>
                <a:ea typeface="Calibri"/>
                <a:cs typeface="Calibri"/>
                <a:sym typeface="Calibri"/>
              </a:rPr>
              <a:t>a set of </a:t>
            </a:r>
            <a:r>
              <a:rPr lang="en-IE" sz="2400" b="1">
                <a:solidFill>
                  <a:srgbClr val="3F3F3F"/>
                </a:solidFill>
                <a:latin typeface="Calibri"/>
                <a:ea typeface="Calibri"/>
                <a:cs typeface="Calibri"/>
                <a:sym typeface="Calibri"/>
              </a:rPr>
              <a:t>productions P</a:t>
            </a:r>
            <a:r>
              <a:rPr lang="en-IE" sz="2400">
                <a:solidFill>
                  <a:srgbClr val="3F3F3F"/>
                </a:solidFill>
                <a:latin typeface="Calibri"/>
                <a:ea typeface="Calibri"/>
                <a:cs typeface="Calibri"/>
                <a:sym typeface="Calibri"/>
              </a:rPr>
              <a:t>, e.g.</a:t>
            </a:r>
            <a:endParaRPr sz="2400">
              <a:solidFill>
                <a:srgbClr val="3F3F3F"/>
              </a:solidFill>
              <a:latin typeface="Calibri"/>
              <a:ea typeface="Calibri"/>
              <a:cs typeface="Calibri"/>
              <a:sym typeface="Calibri"/>
            </a:endParaRPr>
          </a:p>
          <a:p>
            <a:pPr marL="457200" lvl="0" indent="457200" algn="l" rtl="0">
              <a:spcBef>
                <a:spcPts val="1000"/>
              </a:spcBef>
              <a:spcAft>
                <a:spcPts val="0"/>
              </a:spcAft>
              <a:buClr>
                <a:schemeClr val="dk1"/>
              </a:buClr>
              <a:buSzPts val="1100"/>
              <a:buFont typeface="Arial"/>
              <a:buNone/>
            </a:pPr>
            <a:r>
              <a:rPr lang="en-IE" sz="2400">
                <a:solidFill>
                  <a:srgbClr val="3F3F3F"/>
                </a:solidFill>
                <a:latin typeface="Calibri"/>
                <a:ea typeface="Calibri"/>
                <a:cs typeface="Calibri"/>
                <a:sym typeface="Calibri"/>
              </a:rPr>
              <a:t>S → NP VP</a:t>
            </a:r>
            <a:endParaRPr sz="2400">
              <a:solidFill>
                <a:srgbClr val="3F3F3F"/>
              </a:solidFill>
              <a:latin typeface="Calibri"/>
              <a:ea typeface="Calibri"/>
              <a:cs typeface="Calibri"/>
              <a:sym typeface="Calibri"/>
            </a:endParaRPr>
          </a:p>
          <a:p>
            <a:pPr marL="558800" lvl="0" indent="0" algn="l" rtl="0">
              <a:spcBef>
                <a:spcPts val="1000"/>
              </a:spcBef>
              <a:spcAft>
                <a:spcPts val="0"/>
              </a:spcAft>
              <a:buClr>
                <a:schemeClr val="dk1"/>
              </a:buClr>
              <a:buSzPts val="1100"/>
              <a:buFont typeface="Arial"/>
              <a:buNone/>
            </a:pPr>
            <a:r>
              <a:rPr lang="en-IE" sz="2400">
                <a:solidFill>
                  <a:srgbClr val="3F3F3F"/>
                </a:solidFill>
                <a:latin typeface="Calibri"/>
                <a:ea typeface="Calibri"/>
                <a:cs typeface="Calibri"/>
                <a:sym typeface="Calibri"/>
              </a:rPr>
              <a:t>a </a:t>
            </a:r>
            <a:r>
              <a:rPr lang="en-IE" sz="2400" b="1">
                <a:solidFill>
                  <a:srgbClr val="3F3F3F"/>
                </a:solidFill>
                <a:latin typeface="Calibri"/>
                <a:ea typeface="Calibri"/>
                <a:cs typeface="Calibri"/>
                <a:sym typeface="Calibri"/>
              </a:rPr>
              <a:t>start symbol</a:t>
            </a:r>
            <a:r>
              <a:rPr lang="en-IE" sz="2400">
                <a:solidFill>
                  <a:srgbClr val="3F3F3F"/>
                </a:solidFill>
                <a:latin typeface="Calibri"/>
                <a:ea typeface="Calibri"/>
                <a:cs typeface="Calibri"/>
                <a:sym typeface="Calibri"/>
              </a:rPr>
              <a:t>, normally 'S'</a:t>
            </a:r>
            <a:endParaRPr sz="2800">
              <a:solidFill>
                <a:srgbClr val="3F3F3F"/>
              </a:solidFill>
              <a:latin typeface="Calibri"/>
              <a:ea typeface="Calibri"/>
              <a:cs typeface="Calibri"/>
              <a:sym typeface="Calibri"/>
            </a:endParaRPr>
          </a:p>
          <a:p>
            <a:pPr marL="342900" lvl="0" indent="-215900" algn="l" rtl="0">
              <a:lnSpc>
                <a:spcPct val="90000"/>
              </a:lnSpc>
              <a:spcBef>
                <a:spcPts val="1000"/>
              </a:spcBef>
              <a:spcAft>
                <a:spcPts val="0"/>
              </a:spcAft>
              <a:buNone/>
            </a:pPr>
            <a:endParaRPr sz="2800">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14714364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62"/>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Phrase Structure Grammar - Example </a:t>
            </a:r>
            <a:endParaRPr sz="4400" b="0" i="0" u="none" strike="noStrike" cap="none">
              <a:solidFill>
                <a:srgbClr val="FF0000"/>
              </a:solidFill>
              <a:latin typeface="Calibri"/>
              <a:ea typeface="Calibri"/>
              <a:cs typeface="Calibri"/>
              <a:sym typeface="Calibri"/>
            </a:endParaRPr>
          </a:p>
        </p:txBody>
      </p:sp>
      <p:sp>
        <p:nvSpPr>
          <p:cNvPr id="706" name="Google Shape;706;p62"/>
          <p:cNvSpPr txBox="1"/>
          <p:nvPr/>
        </p:nvSpPr>
        <p:spPr>
          <a:xfrm>
            <a:off x="838200" y="1525900"/>
            <a:ext cx="10515600" cy="4236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IE" sz="2800" b="1">
                <a:solidFill>
                  <a:srgbClr val="3F3F3F"/>
                </a:solidFill>
                <a:latin typeface="Calibri"/>
                <a:ea typeface="Calibri"/>
                <a:cs typeface="Calibri"/>
                <a:sym typeface="Calibri"/>
              </a:rPr>
              <a:t>G=(N,Σ,P,S)</a:t>
            </a:r>
            <a:endParaRPr sz="2800">
              <a:solidFill>
                <a:srgbClr val="3F3F3F"/>
              </a:solidFill>
              <a:latin typeface="Calibri"/>
              <a:ea typeface="Calibri"/>
              <a:cs typeface="Calibri"/>
              <a:sym typeface="Calibri"/>
            </a:endParaRPr>
          </a:p>
          <a:p>
            <a:pPr marL="457200" lvl="0" indent="0" algn="l" rtl="0">
              <a:lnSpc>
                <a:spcPct val="100000"/>
              </a:lnSpc>
              <a:spcBef>
                <a:spcPts val="1000"/>
              </a:spcBef>
              <a:spcAft>
                <a:spcPts val="0"/>
              </a:spcAft>
              <a:buNone/>
            </a:pPr>
            <a:r>
              <a:rPr lang="en-IE" sz="2400" b="1">
                <a:solidFill>
                  <a:srgbClr val="3F3F3F"/>
                </a:solidFill>
                <a:latin typeface="Calibri"/>
                <a:ea typeface="Calibri"/>
                <a:cs typeface="Calibri"/>
                <a:sym typeface="Calibri"/>
              </a:rPr>
              <a:t>N</a:t>
            </a:r>
            <a:r>
              <a:rPr lang="en-IE" sz="2400">
                <a:solidFill>
                  <a:srgbClr val="3F3F3F"/>
                </a:solidFill>
                <a:latin typeface="Calibri"/>
                <a:ea typeface="Calibri"/>
                <a:cs typeface="Calibri"/>
                <a:sym typeface="Calibri"/>
              </a:rPr>
              <a:t>: Det, Nou</a:t>
            </a:r>
            <a:r>
              <a:rPr lang="en-IE" sz="2400">
                <a:latin typeface="Calibri"/>
                <a:ea typeface="Calibri"/>
                <a:cs typeface="Calibri"/>
                <a:sym typeface="Calibri"/>
              </a:rPr>
              <a:t>n, Prep, Verb, NP, PP, VP, S</a:t>
            </a:r>
            <a:endParaRPr sz="2400">
              <a:latin typeface="Calibri"/>
              <a:ea typeface="Calibri"/>
              <a:cs typeface="Calibri"/>
              <a:sym typeface="Calibri"/>
            </a:endParaRPr>
          </a:p>
          <a:p>
            <a:pPr marL="457200" lvl="0" indent="0" algn="l" rtl="0">
              <a:lnSpc>
                <a:spcPct val="100000"/>
              </a:lnSpc>
              <a:spcBef>
                <a:spcPts val="1000"/>
              </a:spcBef>
              <a:spcAft>
                <a:spcPts val="0"/>
              </a:spcAft>
              <a:buNone/>
            </a:pPr>
            <a:r>
              <a:rPr lang="en-IE" sz="2400" b="1">
                <a:latin typeface="Calibri"/>
                <a:ea typeface="Calibri"/>
                <a:cs typeface="Calibri"/>
                <a:sym typeface="Calibri"/>
              </a:rPr>
              <a:t>Σ</a:t>
            </a:r>
            <a:r>
              <a:rPr lang="en-IE" sz="2400">
                <a:latin typeface="Calibri"/>
                <a:ea typeface="Calibri"/>
                <a:cs typeface="Calibri"/>
                <a:sym typeface="Calibri"/>
              </a:rPr>
              <a:t>:</a:t>
            </a:r>
            <a:r>
              <a:rPr lang="en-IE" sz="2400" i="1">
                <a:latin typeface="Calibri"/>
                <a:ea typeface="Calibri"/>
                <a:cs typeface="Calibri"/>
                <a:sym typeface="Calibri"/>
              </a:rPr>
              <a:t> cat, mat, on, sits, the</a:t>
            </a:r>
            <a:endParaRPr sz="2400" i="1">
              <a:latin typeface="Calibri"/>
              <a:ea typeface="Calibri"/>
              <a:cs typeface="Calibri"/>
              <a:sym typeface="Calibri"/>
            </a:endParaRPr>
          </a:p>
          <a:p>
            <a:pPr marL="457200" lvl="0" indent="0" algn="l" rtl="0">
              <a:lnSpc>
                <a:spcPct val="100000"/>
              </a:lnSpc>
              <a:spcBef>
                <a:spcPts val="1000"/>
              </a:spcBef>
              <a:spcAft>
                <a:spcPts val="0"/>
              </a:spcAft>
              <a:buNone/>
            </a:pPr>
            <a:r>
              <a:rPr lang="en-IE" sz="2400" b="1">
                <a:latin typeface="Calibri"/>
                <a:ea typeface="Calibri"/>
                <a:cs typeface="Calibri"/>
                <a:sym typeface="Calibri"/>
              </a:rPr>
              <a:t>P</a:t>
            </a:r>
            <a:r>
              <a:rPr lang="en-IE" sz="2400">
                <a:latin typeface="Calibri"/>
                <a:ea typeface="Calibri"/>
                <a:cs typeface="Calibri"/>
                <a:sym typeface="Calibri"/>
              </a:rPr>
              <a:t>:	S 	→ NP VP							</a:t>
            </a:r>
            <a:r>
              <a:rPr lang="en-IE" sz="2220" i="1">
                <a:latin typeface="Calibri"/>
                <a:ea typeface="Calibri"/>
                <a:cs typeface="Calibri"/>
                <a:sym typeface="Calibri"/>
              </a:rPr>
              <a:t>[NP the cat]  [VP sits on the mat]</a:t>
            </a:r>
            <a:endParaRPr sz="2400">
              <a:latin typeface="Calibri"/>
              <a:ea typeface="Calibri"/>
              <a:cs typeface="Calibri"/>
              <a:sym typeface="Calibri"/>
            </a:endParaRPr>
          </a:p>
          <a:p>
            <a:pPr marL="457200" lvl="0" indent="457200" algn="l" rtl="0">
              <a:lnSpc>
                <a:spcPct val="100000"/>
              </a:lnSpc>
              <a:spcBef>
                <a:spcPts val="1000"/>
              </a:spcBef>
              <a:spcAft>
                <a:spcPts val="0"/>
              </a:spcAft>
              <a:buNone/>
            </a:pPr>
            <a:r>
              <a:rPr lang="en-IE" sz="2400">
                <a:latin typeface="Calibri"/>
                <a:ea typeface="Calibri"/>
                <a:cs typeface="Calibri"/>
                <a:sym typeface="Calibri"/>
              </a:rPr>
              <a:t>NP	→ Det Noun						</a:t>
            </a:r>
            <a:r>
              <a:rPr lang="en-IE" sz="2220" i="1">
                <a:latin typeface="Calibri"/>
                <a:ea typeface="Calibri"/>
                <a:cs typeface="Calibri"/>
                <a:sym typeface="Calibri"/>
              </a:rPr>
              <a:t>[DET the]  [N cat]  |  [DET the]  [N mat] </a:t>
            </a:r>
            <a:endParaRPr sz="2400">
              <a:latin typeface="Calibri"/>
              <a:ea typeface="Calibri"/>
              <a:cs typeface="Calibri"/>
              <a:sym typeface="Calibri"/>
            </a:endParaRPr>
          </a:p>
          <a:p>
            <a:pPr marL="457200" lvl="0" indent="457200" algn="l" rtl="0">
              <a:lnSpc>
                <a:spcPct val="100000"/>
              </a:lnSpc>
              <a:spcBef>
                <a:spcPts val="1000"/>
              </a:spcBef>
              <a:spcAft>
                <a:spcPts val="0"/>
              </a:spcAft>
              <a:buNone/>
            </a:pPr>
            <a:r>
              <a:rPr lang="en-IE" sz="2400">
                <a:latin typeface="Calibri"/>
                <a:ea typeface="Calibri"/>
                <a:cs typeface="Calibri"/>
                <a:sym typeface="Calibri"/>
              </a:rPr>
              <a:t>VP	→ Verb PP							</a:t>
            </a:r>
            <a:r>
              <a:rPr lang="en-IE" sz="2220" i="1">
                <a:latin typeface="Calibri"/>
                <a:ea typeface="Calibri"/>
                <a:cs typeface="Calibri"/>
                <a:sym typeface="Calibri"/>
              </a:rPr>
              <a:t>[V is]  [PP on the mat]</a:t>
            </a:r>
            <a:endParaRPr sz="2400">
              <a:latin typeface="Calibri"/>
              <a:ea typeface="Calibri"/>
              <a:cs typeface="Calibri"/>
              <a:sym typeface="Calibri"/>
            </a:endParaRPr>
          </a:p>
          <a:p>
            <a:pPr marL="457200" lvl="0" indent="457200" algn="l" rtl="0">
              <a:lnSpc>
                <a:spcPct val="100000"/>
              </a:lnSpc>
              <a:spcBef>
                <a:spcPts val="1000"/>
              </a:spcBef>
              <a:spcAft>
                <a:spcPts val="0"/>
              </a:spcAft>
              <a:buNone/>
            </a:pPr>
            <a:r>
              <a:rPr lang="en-IE" sz="2400">
                <a:latin typeface="Calibri"/>
                <a:ea typeface="Calibri"/>
                <a:cs typeface="Calibri"/>
                <a:sym typeface="Calibri"/>
              </a:rPr>
              <a:t>PP	→ Prep NP							</a:t>
            </a:r>
            <a:r>
              <a:rPr lang="en-IE" sz="2220" i="1">
                <a:latin typeface="Calibri"/>
                <a:ea typeface="Calibri"/>
                <a:cs typeface="Calibri"/>
                <a:sym typeface="Calibri"/>
              </a:rPr>
              <a:t>[P on]  [NP the mat]</a:t>
            </a:r>
            <a:endParaRPr sz="2400">
              <a:latin typeface="Calibri"/>
              <a:ea typeface="Calibri"/>
              <a:cs typeface="Calibri"/>
              <a:sym typeface="Calibri"/>
            </a:endParaRPr>
          </a:p>
          <a:p>
            <a:pPr marL="457200" lvl="0" indent="0" algn="l" rtl="0">
              <a:lnSpc>
                <a:spcPct val="100000"/>
              </a:lnSpc>
              <a:spcBef>
                <a:spcPts val="1000"/>
              </a:spcBef>
              <a:spcAft>
                <a:spcPts val="1000"/>
              </a:spcAft>
              <a:buNone/>
            </a:pPr>
            <a:r>
              <a:rPr lang="en-IE" sz="2400">
                <a:latin typeface="Calibri"/>
                <a:ea typeface="Calibri"/>
                <a:cs typeface="Calibri"/>
                <a:sym typeface="Calibri"/>
              </a:rPr>
              <a:t>Start symbol</a:t>
            </a:r>
            <a:r>
              <a:rPr lang="en-IE" sz="2400" b="1">
                <a:latin typeface="Calibri"/>
                <a:ea typeface="Calibri"/>
                <a:cs typeface="Calibri"/>
                <a:sym typeface="Calibri"/>
              </a:rPr>
              <a:t> S								</a:t>
            </a:r>
            <a:r>
              <a:rPr lang="en-IE" sz="2220" i="1">
                <a:solidFill>
                  <a:schemeClr val="dk1"/>
                </a:solidFill>
                <a:latin typeface="Calibri"/>
                <a:ea typeface="Calibri"/>
                <a:cs typeface="Calibri"/>
                <a:sym typeface="Calibri"/>
              </a:rPr>
              <a:t>[S the cat sits on the mat]</a:t>
            </a:r>
            <a:endParaRPr sz="2400" b="1">
              <a:latin typeface="Calibri"/>
              <a:ea typeface="Calibri"/>
              <a:cs typeface="Calibri"/>
              <a:sym typeface="Calibri"/>
            </a:endParaRPr>
          </a:p>
        </p:txBody>
      </p:sp>
    </p:spTree>
    <p:extLst>
      <p:ext uri="{BB962C8B-B14F-4D97-AF65-F5344CB8AC3E}">
        <p14:creationId xmlns:p14="http://schemas.microsoft.com/office/powerpoint/2010/main" val="33345382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6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75114A"/>
              </a:buClr>
              <a:buSzPts val="4400"/>
              <a:buFont typeface="Calibri"/>
              <a:buNone/>
            </a:pPr>
            <a:r>
              <a:rPr lang="en-IE"/>
              <a:t>Lexical Rules (Lexicon)</a:t>
            </a:r>
            <a:endParaRPr/>
          </a:p>
        </p:txBody>
      </p:sp>
      <p:sp>
        <p:nvSpPr>
          <p:cNvPr id="712" name="Google Shape;712;p63"/>
          <p:cNvSpPr txBox="1"/>
          <p:nvPr/>
        </p:nvSpPr>
        <p:spPr>
          <a:xfrm>
            <a:off x="838200" y="1525900"/>
            <a:ext cx="10515600" cy="4236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IE" sz="2800" b="1">
                <a:solidFill>
                  <a:srgbClr val="3F3F3F"/>
                </a:solidFill>
                <a:latin typeface="Calibri"/>
                <a:ea typeface="Calibri"/>
                <a:cs typeface="Calibri"/>
                <a:sym typeface="Calibri"/>
              </a:rPr>
              <a:t>G=(N,Σ,P,S)</a:t>
            </a:r>
            <a:endParaRPr sz="2800">
              <a:solidFill>
                <a:srgbClr val="3F3F3F"/>
              </a:solidFill>
              <a:latin typeface="Calibri"/>
              <a:ea typeface="Calibri"/>
              <a:cs typeface="Calibri"/>
              <a:sym typeface="Calibri"/>
            </a:endParaRPr>
          </a:p>
          <a:p>
            <a:pPr marL="457200" lvl="0" indent="0" algn="l" rtl="0">
              <a:lnSpc>
                <a:spcPct val="100000"/>
              </a:lnSpc>
              <a:spcBef>
                <a:spcPts val="1000"/>
              </a:spcBef>
              <a:spcAft>
                <a:spcPts val="0"/>
              </a:spcAft>
              <a:buNone/>
            </a:pPr>
            <a:r>
              <a:rPr lang="en-IE" sz="2400" b="1">
                <a:solidFill>
                  <a:srgbClr val="3F3F3F"/>
                </a:solidFill>
                <a:latin typeface="Calibri"/>
                <a:ea typeface="Calibri"/>
                <a:cs typeface="Calibri"/>
                <a:sym typeface="Calibri"/>
              </a:rPr>
              <a:t>N</a:t>
            </a:r>
            <a:r>
              <a:rPr lang="en-IE" sz="2400">
                <a:solidFill>
                  <a:srgbClr val="3F3F3F"/>
                </a:solidFill>
                <a:latin typeface="Calibri"/>
                <a:ea typeface="Calibri"/>
                <a:cs typeface="Calibri"/>
                <a:sym typeface="Calibri"/>
              </a:rPr>
              <a:t>: Det, Nou</a:t>
            </a:r>
            <a:r>
              <a:rPr lang="en-IE" sz="2400">
                <a:latin typeface="Calibri"/>
                <a:ea typeface="Calibri"/>
                <a:cs typeface="Calibri"/>
                <a:sym typeface="Calibri"/>
              </a:rPr>
              <a:t>n, Prep, Verb, NP, PP, VP, S</a:t>
            </a:r>
            <a:endParaRPr sz="2400">
              <a:latin typeface="Calibri"/>
              <a:ea typeface="Calibri"/>
              <a:cs typeface="Calibri"/>
              <a:sym typeface="Calibri"/>
            </a:endParaRPr>
          </a:p>
          <a:p>
            <a:pPr marL="457200" lvl="0" indent="0" algn="l" rtl="0">
              <a:lnSpc>
                <a:spcPct val="100000"/>
              </a:lnSpc>
              <a:spcBef>
                <a:spcPts val="1000"/>
              </a:spcBef>
              <a:spcAft>
                <a:spcPts val="0"/>
              </a:spcAft>
              <a:buNone/>
            </a:pPr>
            <a:r>
              <a:rPr lang="en-IE" sz="2400" b="1">
                <a:latin typeface="Calibri"/>
                <a:ea typeface="Calibri"/>
                <a:cs typeface="Calibri"/>
                <a:sym typeface="Calibri"/>
              </a:rPr>
              <a:t>Σ</a:t>
            </a:r>
            <a:r>
              <a:rPr lang="en-IE" sz="2400">
                <a:latin typeface="Calibri"/>
                <a:ea typeface="Calibri"/>
                <a:cs typeface="Calibri"/>
                <a:sym typeface="Calibri"/>
              </a:rPr>
              <a:t>:</a:t>
            </a:r>
            <a:r>
              <a:rPr lang="en-IE" sz="2400" i="1">
                <a:latin typeface="Calibri"/>
                <a:ea typeface="Calibri"/>
                <a:cs typeface="Calibri"/>
                <a:sym typeface="Calibri"/>
              </a:rPr>
              <a:t> cat, mat, on, sits, the</a:t>
            </a:r>
            <a:endParaRPr sz="2400" i="1">
              <a:latin typeface="Calibri"/>
              <a:ea typeface="Calibri"/>
              <a:cs typeface="Calibri"/>
              <a:sym typeface="Calibri"/>
            </a:endParaRPr>
          </a:p>
          <a:p>
            <a:pPr marL="457200" lvl="0" indent="0" algn="l" rtl="0">
              <a:lnSpc>
                <a:spcPct val="100000"/>
              </a:lnSpc>
              <a:spcBef>
                <a:spcPts val="1000"/>
              </a:spcBef>
              <a:spcAft>
                <a:spcPts val="0"/>
              </a:spcAft>
              <a:buNone/>
            </a:pPr>
            <a:r>
              <a:rPr lang="en-IE" sz="2400" b="1">
                <a:latin typeface="Calibri"/>
                <a:ea typeface="Calibri"/>
                <a:cs typeface="Calibri"/>
                <a:sym typeface="Calibri"/>
              </a:rPr>
              <a:t>P</a:t>
            </a:r>
            <a:r>
              <a:rPr lang="en-IE" sz="2400">
                <a:latin typeface="Calibri"/>
                <a:ea typeface="Calibri"/>
                <a:cs typeface="Calibri"/>
                <a:sym typeface="Calibri"/>
              </a:rPr>
              <a:t>:	</a:t>
            </a:r>
            <a:r>
              <a:rPr lang="en-IE" sz="2400">
                <a:solidFill>
                  <a:schemeClr val="dk1"/>
                </a:solidFill>
                <a:latin typeface="Calibri"/>
                <a:ea typeface="Calibri"/>
                <a:cs typeface="Calibri"/>
                <a:sym typeface="Calibri"/>
              </a:rPr>
              <a:t>Det		→ </a:t>
            </a:r>
            <a:r>
              <a:rPr lang="en-IE" sz="2400" i="1">
                <a:solidFill>
                  <a:schemeClr val="dk1"/>
                </a:solidFill>
                <a:latin typeface="Calibri"/>
                <a:ea typeface="Calibri"/>
                <a:cs typeface="Calibri"/>
                <a:sym typeface="Calibri"/>
              </a:rPr>
              <a:t>the</a:t>
            </a:r>
            <a:endParaRPr sz="2400">
              <a:solidFill>
                <a:schemeClr val="dk1"/>
              </a:solidFill>
              <a:latin typeface="Calibri"/>
              <a:ea typeface="Calibri"/>
              <a:cs typeface="Calibri"/>
              <a:sym typeface="Calibri"/>
            </a:endParaRPr>
          </a:p>
          <a:p>
            <a:pPr marL="457200" lvl="0" indent="457200" algn="l" rtl="0">
              <a:lnSpc>
                <a:spcPct val="100000"/>
              </a:lnSpc>
              <a:spcBef>
                <a:spcPts val="1000"/>
              </a:spcBef>
              <a:spcAft>
                <a:spcPts val="0"/>
              </a:spcAft>
              <a:buNone/>
            </a:pPr>
            <a:r>
              <a:rPr lang="en-IE" sz="2400">
                <a:solidFill>
                  <a:schemeClr val="dk1"/>
                </a:solidFill>
                <a:latin typeface="Calibri"/>
                <a:ea typeface="Calibri"/>
                <a:cs typeface="Calibri"/>
                <a:sym typeface="Calibri"/>
              </a:rPr>
              <a:t>Noun	→ </a:t>
            </a:r>
            <a:r>
              <a:rPr lang="en-IE" sz="2400" i="1">
                <a:solidFill>
                  <a:schemeClr val="dk1"/>
                </a:solidFill>
                <a:latin typeface="Calibri"/>
                <a:ea typeface="Calibri"/>
                <a:cs typeface="Calibri"/>
                <a:sym typeface="Calibri"/>
              </a:rPr>
              <a:t>cat </a:t>
            </a:r>
            <a:r>
              <a:rPr lang="en-IE" sz="2400">
                <a:solidFill>
                  <a:schemeClr val="dk1"/>
                </a:solidFill>
                <a:latin typeface="Calibri"/>
                <a:ea typeface="Calibri"/>
                <a:cs typeface="Calibri"/>
                <a:sym typeface="Calibri"/>
              </a:rPr>
              <a:t>| </a:t>
            </a:r>
            <a:r>
              <a:rPr lang="en-IE" sz="2400" i="1">
                <a:solidFill>
                  <a:schemeClr val="dk1"/>
                </a:solidFill>
                <a:latin typeface="Calibri"/>
                <a:ea typeface="Calibri"/>
                <a:cs typeface="Calibri"/>
                <a:sym typeface="Calibri"/>
              </a:rPr>
              <a:t>mat </a:t>
            </a:r>
            <a:r>
              <a:rPr lang="en-IE" sz="2400">
                <a:solidFill>
                  <a:schemeClr val="dk1"/>
                </a:solidFill>
                <a:latin typeface="Calibri"/>
                <a:ea typeface="Calibri"/>
                <a:cs typeface="Calibri"/>
                <a:sym typeface="Calibri"/>
              </a:rPr>
              <a:t>| </a:t>
            </a:r>
            <a:r>
              <a:rPr lang="en-IE" sz="2400" i="1">
                <a:solidFill>
                  <a:schemeClr val="dk1"/>
                </a:solidFill>
                <a:latin typeface="Calibri"/>
                <a:ea typeface="Calibri"/>
                <a:cs typeface="Calibri"/>
                <a:sym typeface="Calibri"/>
              </a:rPr>
              <a:t>dots  </a:t>
            </a:r>
            <a:endParaRPr sz="2400" i="1">
              <a:solidFill>
                <a:schemeClr val="dk1"/>
              </a:solidFill>
              <a:latin typeface="Calibri"/>
              <a:ea typeface="Calibri"/>
              <a:cs typeface="Calibri"/>
              <a:sym typeface="Calibri"/>
            </a:endParaRPr>
          </a:p>
          <a:p>
            <a:pPr marL="457200" lvl="0" indent="457200" algn="l" rtl="0">
              <a:lnSpc>
                <a:spcPct val="100000"/>
              </a:lnSpc>
              <a:spcBef>
                <a:spcPts val="1000"/>
              </a:spcBef>
              <a:spcAft>
                <a:spcPts val="0"/>
              </a:spcAft>
              <a:buNone/>
            </a:pPr>
            <a:r>
              <a:rPr lang="en-IE" sz="2400">
                <a:solidFill>
                  <a:schemeClr val="dk1"/>
                </a:solidFill>
                <a:latin typeface="Calibri"/>
                <a:ea typeface="Calibri"/>
                <a:cs typeface="Calibri"/>
                <a:sym typeface="Calibri"/>
              </a:rPr>
              <a:t>Prep	→ </a:t>
            </a:r>
            <a:r>
              <a:rPr lang="en-IE" sz="2400" i="1">
                <a:solidFill>
                  <a:schemeClr val="dk1"/>
                </a:solidFill>
                <a:latin typeface="Calibri"/>
                <a:ea typeface="Calibri"/>
                <a:cs typeface="Calibri"/>
                <a:sym typeface="Calibri"/>
              </a:rPr>
              <a:t>on </a:t>
            </a:r>
            <a:r>
              <a:rPr lang="en-IE" sz="2400">
                <a:solidFill>
                  <a:schemeClr val="dk1"/>
                </a:solidFill>
                <a:latin typeface="Calibri"/>
                <a:ea typeface="Calibri"/>
                <a:cs typeface="Calibri"/>
                <a:sym typeface="Calibri"/>
              </a:rPr>
              <a:t>| </a:t>
            </a:r>
            <a:r>
              <a:rPr lang="en-IE" sz="2400" i="1">
                <a:solidFill>
                  <a:schemeClr val="dk1"/>
                </a:solidFill>
                <a:latin typeface="Calibri"/>
                <a:ea typeface="Calibri"/>
                <a:cs typeface="Calibri"/>
                <a:sym typeface="Calibri"/>
              </a:rPr>
              <a:t>with </a:t>
            </a:r>
            <a:endParaRPr sz="2400" i="1">
              <a:solidFill>
                <a:schemeClr val="dk1"/>
              </a:solidFill>
              <a:latin typeface="Calibri"/>
              <a:ea typeface="Calibri"/>
              <a:cs typeface="Calibri"/>
              <a:sym typeface="Calibri"/>
            </a:endParaRPr>
          </a:p>
          <a:p>
            <a:pPr marL="457200" lvl="0" indent="457200" algn="l" rtl="0">
              <a:lnSpc>
                <a:spcPct val="100000"/>
              </a:lnSpc>
              <a:spcBef>
                <a:spcPts val="1000"/>
              </a:spcBef>
              <a:spcAft>
                <a:spcPts val="0"/>
              </a:spcAft>
              <a:buNone/>
            </a:pPr>
            <a:r>
              <a:rPr lang="en-IE" sz="2400">
                <a:solidFill>
                  <a:schemeClr val="dk1"/>
                </a:solidFill>
                <a:latin typeface="Calibri"/>
                <a:ea typeface="Calibri"/>
                <a:cs typeface="Calibri"/>
                <a:sym typeface="Calibri"/>
              </a:rPr>
              <a:t>Verb	→ </a:t>
            </a:r>
            <a:r>
              <a:rPr lang="en-IE" sz="2400" i="1">
                <a:solidFill>
                  <a:schemeClr val="dk1"/>
                </a:solidFill>
                <a:latin typeface="Calibri"/>
                <a:ea typeface="Calibri"/>
                <a:cs typeface="Calibri"/>
                <a:sym typeface="Calibri"/>
              </a:rPr>
              <a:t>sits</a:t>
            </a:r>
            <a:endParaRPr sz="2400" i="1">
              <a:solidFill>
                <a:schemeClr val="dk1"/>
              </a:solidFill>
              <a:latin typeface="Calibri"/>
              <a:ea typeface="Calibri"/>
              <a:cs typeface="Calibri"/>
              <a:sym typeface="Calibri"/>
            </a:endParaRPr>
          </a:p>
          <a:p>
            <a:pPr marL="457200" lvl="0" indent="0" algn="l" rtl="0">
              <a:lnSpc>
                <a:spcPct val="100000"/>
              </a:lnSpc>
              <a:spcBef>
                <a:spcPts val="1000"/>
              </a:spcBef>
              <a:spcAft>
                <a:spcPts val="1000"/>
              </a:spcAft>
              <a:buNone/>
            </a:pPr>
            <a:r>
              <a:rPr lang="en-IE" sz="2400">
                <a:latin typeface="Calibri"/>
                <a:ea typeface="Calibri"/>
                <a:cs typeface="Calibri"/>
                <a:sym typeface="Calibri"/>
              </a:rPr>
              <a:t>Start symbol</a:t>
            </a:r>
            <a:r>
              <a:rPr lang="en-IE" sz="2400" b="1">
                <a:latin typeface="Calibri"/>
                <a:ea typeface="Calibri"/>
                <a:cs typeface="Calibri"/>
                <a:sym typeface="Calibri"/>
              </a:rPr>
              <a:t> S										</a:t>
            </a:r>
            <a:endParaRPr sz="2400" b="1">
              <a:latin typeface="Calibri"/>
              <a:ea typeface="Calibri"/>
              <a:cs typeface="Calibri"/>
              <a:sym typeface="Calibri"/>
            </a:endParaRPr>
          </a:p>
        </p:txBody>
      </p:sp>
    </p:spTree>
    <p:extLst>
      <p:ext uri="{BB962C8B-B14F-4D97-AF65-F5344CB8AC3E}">
        <p14:creationId xmlns:p14="http://schemas.microsoft.com/office/powerpoint/2010/main" val="40487467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64"/>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Parse Tree based on this Grammar &amp; Lexicon</a:t>
            </a:r>
            <a:endParaRPr sz="4400" b="0" i="0" u="none" strike="noStrike" cap="none">
              <a:solidFill>
                <a:srgbClr val="75114A"/>
              </a:solidFill>
              <a:latin typeface="Calibri"/>
              <a:ea typeface="Calibri"/>
              <a:cs typeface="Calibri"/>
              <a:sym typeface="Calibri"/>
            </a:endParaRPr>
          </a:p>
        </p:txBody>
      </p:sp>
      <p:sp>
        <p:nvSpPr>
          <p:cNvPr id="718" name="Google Shape;718;p64"/>
          <p:cNvSpPr/>
          <p:nvPr/>
        </p:nvSpPr>
        <p:spPr>
          <a:xfrm>
            <a:off x="8784966" y="3190349"/>
            <a:ext cx="770700" cy="432000"/>
          </a:xfrm>
          <a:prstGeom prst="ellipse">
            <a:avLst/>
          </a:prstGeom>
          <a:solidFill>
            <a:schemeClr val="lt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E" sz="1400" b="0" i="0" u="none" strike="noStrike" cap="none">
                <a:solidFill>
                  <a:schemeClr val="dk1"/>
                </a:solidFill>
                <a:latin typeface="Arial"/>
                <a:ea typeface="Arial"/>
                <a:cs typeface="Arial"/>
                <a:sym typeface="Arial"/>
              </a:rPr>
              <a:t>NP</a:t>
            </a:r>
            <a:endParaRPr sz="1400" b="0" i="0" u="none" strike="noStrike" cap="none">
              <a:solidFill>
                <a:srgbClr val="000000"/>
              </a:solidFill>
              <a:latin typeface="Arial"/>
              <a:ea typeface="Arial"/>
              <a:cs typeface="Arial"/>
              <a:sym typeface="Arial"/>
            </a:endParaRPr>
          </a:p>
        </p:txBody>
      </p:sp>
      <p:cxnSp>
        <p:nvCxnSpPr>
          <p:cNvPr id="719" name="Google Shape;719;p64"/>
          <p:cNvCxnSpPr>
            <a:stCxn id="720" idx="6"/>
            <a:endCxn id="721" idx="0"/>
          </p:cNvCxnSpPr>
          <p:nvPr/>
        </p:nvCxnSpPr>
        <p:spPr>
          <a:xfrm>
            <a:off x="5879952" y="1750165"/>
            <a:ext cx="889200" cy="387600"/>
          </a:xfrm>
          <a:prstGeom prst="bentConnector2">
            <a:avLst/>
          </a:prstGeom>
          <a:noFill/>
          <a:ln w="9525" cap="flat" cmpd="sng">
            <a:solidFill>
              <a:schemeClr val="dk1"/>
            </a:solidFill>
            <a:prstDash val="solid"/>
            <a:round/>
            <a:headEnd type="none" w="sm" len="sm"/>
            <a:tailEnd type="stealth" w="med" len="med"/>
          </a:ln>
        </p:spPr>
      </p:cxnSp>
      <p:sp>
        <p:nvSpPr>
          <p:cNvPr id="721" name="Google Shape;721;p64"/>
          <p:cNvSpPr/>
          <p:nvPr/>
        </p:nvSpPr>
        <p:spPr>
          <a:xfrm>
            <a:off x="6383692" y="2137760"/>
            <a:ext cx="770700" cy="432000"/>
          </a:xfrm>
          <a:prstGeom prst="ellipse">
            <a:avLst/>
          </a:prstGeom>
          <a:solidFill>
            <a:schemeClr val="lt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E" sz="1400" b="0" i="0" u="none" strike="noStrike" cap="none">
                <a:solidFill>
                  <a:schemeClr val="dk1"/>
                </a:solidFill>
                <a:latin typeface="Arial"/>
                <a:ea typeface="Arial"/>
                <a:cs typeface="Arial"/>
                <a:sym typeface="Arial"/>
              </a:rPr>
              <a:t>VP</a:t>
            </a:r>
            <a:endParaRPr sz="1400" b="0" i="0" u="none" strike="noStrike" cap="none">
              <a:solidFill>
                <a:srgbClr val="000000"/>
              </a:solidFill>
              <a:latin typeface="Arial"/>
              <a:ea typeface="Arial"/>
              <a:cs typeface="Arial"/>
              <a:sym typeface="Arial"/>
            </a:endParaRPr>
          </a:p>
        </p:txBody>
      </p:sp>
      <p:sp>
        <p:nvSpPr>
          <p:cNvPr id="722" name="Google Shape;722;p64"/>
          <p:cNvSpPr/>
          <p:nvPr/>
        </p:nvSpPr>
        <p:spPr>
          <a:xfrm>
            <a:off x="3758743" y="3212587"/>
            <a:ext cx="770700" cy="432000"/>
          </a:xfrm>
          <a:prstGeom prst="ellipse">
            <a:avLst/>
          </a:prstGeom>
          <a:solidFill>
            <a:schemeClr val="lt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E" sz="1400" b="0" i="0" u="none" strike="noStrike" cap="none">
                <a:solidFill>
                  <a:schemeClr val="dk1"/>
                </a:solidFill>
                <a:latin typeface="Arial"/>
                <a:ea typeface="Arial"/>
                <a:cs typeface="Arial"/>
                <a:sym typeface="Arial"/>
              </a:rPr>
              <a:t>NP</a:t>
            </a:r>
            <a:endParaRPr sz="1400" b="0" i="0" u="none" strike="noStrike" cap="none">
              <a:solidFill>
                <a:srgbClr val="000000"/>
              </a:solidFill>
              <a:latin typeface="Arial"/>
              <a:ea typeface="Arial"/>
              <a:cs typeface="Arial"/>
              <a:sym typeface="Arial"/>
            </a:endParaRPr>
          </a:p>
        </p:txBody>
      </p:sp>
      <p:sp>
        <p:nvSpPr>
          <p:cNvPr id="720" name="Google Shape;720;p64"/>
          <p:cNvSpPr/>
          <p:nvPr/>
        </p:nvSpPr>
        <p:spPr>
          <a:xfrm>
            <a:off x="5109252" y="1534165"/>
            <a:ext cx="770700" cy="432000"/>
          </a:xfrm>
          <a:prstGeom prst="ellipse">
            <a:avLst/>
          </a:prstGeom>
          <a:solidFill>
            <a:schemeClr val="lt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E" sz="1400" b="0" i="0" u="none" strike="noStrike" cap="none">
                <a:solidFill>
                  <a:schemeClr val="dk1"/>
                </a:solidFill>
                <a:latin typeface="Arial"/>
                <a:ea typeface="Arial"/>
                <a:cs typeface="Arial"/>
                <a:sym typeface="Arial"/>
              </a:rPr>
              <a:t>S</a:t>
            </a:r>
            <a:endParaRPr sz="1400" b="0" i="0" u="none" strike="noStrike" cap="none">
              <a:solidFill>
                <a:srgbClr val="000000"/>
              </a:solidFill>
              <a:latin typeface="Arial"/>
              <a:ea typeface="Arial"/>
              <a:cs typeface="Arial"/>
              <a:sym typeface="Arial"/>
            </a:endParaRPr>
          </a:p>
        </p:txBody>
      </p:sp>
      <p:sp>
        <p:nvSpPr>
          <p:cNvPr id="723" name="Google Shape;723;p64"/>
          <p:cNvSpPr/>
          <p:nvPr/>
        </p:nvSpPr>
        <p:spPr>
          <a:xfrm>
            <a:off x="3163671" y="5301208"/>
            <a:ext cx="770700" cy="432000"/>
          </a:xfrm>
          <a:prstGeom prst="rect">
            <a:avLst/>
          </a:prstGeom>
          <a:solidFill>
            <a:schemeClr val="lt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E" sz="1400" b="0" i="0" u="none" strike="noStrike" cap="none">
                <a:solidFill>
                  <a:schemeClr val="dk1"/>
                </a:solidFill>
                <a:latin typeface="Arial"/>
                <a:ea typeface="Arial"/>
                <a:cs typeface="Arial"/>
                <a:sym typeface="Arial"/>
              </a:rPr>
              <a:t>the</a:t>
            </a:r>
            <a:endParaRPr sz="1400" b="0" i="0" u="none" strike="noStrike" cap="none">
              <a:solidFill>
                <a:srgbClr val="000000"/>
              </a:solidFill>
              <a:latin typeface="Arial"/>
              <a:ea typeface="Arial"/>
              <a:cs typeface="Arial"/>
              <a:sym typeface="Arial"/>
            </a:endParaRPr>
          </a:p>
        </p:txBody>
      </p:sp>
      <p:sp>
        <p:nvSpPr>
          <p:cNvPr id="724" name="Google Shape;724;p64"/>
          <p:cNvSpPr/>
          <p:nvPr/>
        </p:nvSpPr>
        <p:spPr>
          <a:xfrm>
            <a:off x="4378933" y="5301208"/>
            <a:ext cx="770700" cy="432000"/>
          </a:xfrm>
          <a:prstGeom prst="rect">
            <a:avLst/>
          </a:prstGeom>
          <a:solidFill>
            <a:schemeClr val="lt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E" sz="1400" b="0" i="0" u="none" strike="noStrike" cap="none">
                <a:solidFill>
                  <a:schemeClr val="dk1"/>
                </a:solidFill>
                <a:latin typeface="Arial"/>
                <a:ea typeface="Arial"/>
                <a:cs typeface="Arial"/>
                <a:sym typeface="Arial"/>
              </a:rPr>
              <a:t>cat</a:t>
            </a:r>
            <a:endParaRPr sz="1400" b="0" i="0" u="none" strike="noStrike" cap="none">
              <a:solidFill>
                <a:srgbClr val="000000"/>
              </a:solidFill>
              <a:latin typeface="Arial"/>
              <a:ea typeface="Arial"/>
              <a:cs typeface="Arial"/>
              <a:sym typeface="Arial"/>
            </a:endParaRPr>
          </a:p>
        </p:txBody>
      </p:sp>
      <p:sp>
        <p:nvSpPr>
          <p:cNvPr id="725" name="Google Shape;725;p64"/>
          <p:cNvSpPr/>
          <p:nvPr/>
        </p:nvSpPr>
        <p:spPr>
          <a:xfrm>
            <a:off x="5630621" y="5308135"/>
            <a:ext cx="770700" cy="432000"/>
          </a:xfrm>
          <a:prstGeom prst="rect">
            <a:avLst/>
          </a:prstGeom>
          <a:solidFill>
            <a:schemeClr val="lt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E">
                <a:solidFill>
                  <a:schemeClr val="dk1"/>
                </a:solidFill>
              </a:rPr>
              <a:t>sits</a:t>
            </a:r>
            <a:endParaRPr sz="1400" b="0" i="0" u="none" strike="noStrike" cap="none">
              <a:solidFill>
                <a:srgbClr val="000000"/>
              </a:solidFill>
              <a:latin typeface="Arial"/>
              <a:ea typeface="Arial"/>
              <a:cs typeface="Arial"/>
              <a:sym typeface="Arial"/>
            </a:endParaRPr>
          </a:p>
        </p:txBody>
      </p:sp>
      <p:sp>
        <p:nvSpPr>
          <p:cNvPr id="726" name="Google Shape;726;p64"/>
          <p:cNvSpPr/>
          <p:nvPr/>
        </p:nvSpPr>
        <p:spPr>
          <a:xfrm>
            <a:off x="6900663" y="5301208"/>
            <a:ext cx="770700" cy="432000"/>
          </a:xfrm>
          <a:prstGeom prst="rect">
            <a:avLst/>
          </a:prstGeom>
          <a:solidFill>
            <a:schemeClr val="lt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E" sz="1400" b="0" i="0" u="none" strike="noStrike" cap="none">
                <a:solidFill>
                  <a:schemeClr val="dk1"/>
                </a:solidFill>
                <a:latin typeface="Arial"/>
                <a:ea typeface="Arial"/>
                <a:cs typeface="Arial"/>
                <a:sym typeface="Arial"/>
              </a:rPr>
              <a:t>on</a:t>
            </a:r>
            <a:endParaRPr sz="1400" b="0" i="0" u="none" strike="noStrike" cap="none">
              <a:solidFill>
                <a:srgbClr val="000000"/>
              </a:solidFill>
              <a:latin typeface="Arial"/>
              <a:ea typeface="Arial"/>
              <a:cs typeface="Arial"/>
              <a:sym typeface="Arial"/>
            </a:endParaRPr>
          </a:p>
        </p:txBody>
      </p:sp>
      <p:sp>
        <p:nvSpPr>
          <p:cNvPr id="727" name="Google Shape;727;p64"/>
          <p:cNvSpPr/>
          <p:nvPr/>
        </p:nvSpPr>
        <p:spPr>
          <a:xfrm>
            <a:off x="8188668" y="5316327"/>
            <a:ext cx="770700" cy="432000"/>
          </a:xfrm>
          <a:prstGeom prst="rect">
            <a:avLst/>
          </a:prstGeom>
          <a:solidFill>
            <a:schemeClr val="lt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E" sz="1400" b="0" i="0" u="none" strike="noStrike" cap="none">
                <a:solidFill>
                  <a:schemeClr val="dk1"/>
                </a:solidFill>
                <a:latin typeface="Arial"/>
                <a:ea typeface="Arial"/>
                <a:cs typeface="Arial"/>
                <a:sym typeface="Arial"/>
              </a:rPr>
              <a:t>the</a:t>
            </a:r>
            <a:endParaRPr sz="1400" b="0" i="0" u="none" strike="noStrike" cap="none">
              <a:solidFill>
                <a:srgbClr val="000000"/>
              </a:solidFill>
              <a:latin typeface="Arial"/>
              <a:ea typeface="Arial"/>
              <a:cs typeface="Arial"/>
              <a:sym typeface="Arial"/>
            </a:endParaRPr>
          </a:p>
        </p:txBody>
      </p:sp>
      <p:sp>
        <p:nvSpPr>
          <p:cNvPr id="728" name="Google Shape;728;p64"/>
          <p:cNvSpPr/>
          <p:nvPr/>
        </p:nvSpPr>
        <p:spPr>
          <a:xfrm>
            <a:off x="9420997" y="5308135"/>
            <a:ext cx="770700" cy="432000"/>
          </a:xfrm>
          <a:prstGeom prst="rect">
            <a:avLst/>
          </a:prstGeom>
          <a:solidFill>
            <a:schemeClr val="lt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E" sz="1400" b="0" i="0" u="none" strike="noStrike" cap="none">
                <a:solidFill>
                  <a:schemeClr val="dk1"/>
                </a:solidFill>
                <a:latin typeface="Arial"/>
                <a:ea typeface="Arial"/>
                <a:cs typeface="Arial"/>
                <a:sym typeface="Arial"/>
              </a:rPr>
              <a:t>mat</a:t>
            </a:r>
            <a:endParaRPr sz="1400" b="0" i="0" u="none" strike="noStrike" cap="none">
              <a:solidFill>
                <a:srgbClr val="000000"/>
              </a:solidFill>
              <a:latin typeface="Arial"/>
              <a:ea typeface="Arial"/>
              <a:cs typeface="Arial"/>
              <a:sym typeface="Arial"/>
            </a:endParaRPr>
          </a:p>
        </p:txBody>
      </p:sp>
      <p:sp>
        <p:nvSpPr>
          <p:cNvPr id="729" name="Google Shape;729;p64"/>
          <p:cNvSpPr/>
          <p:nvPr/>
        </p:nvSpPr>
        <p:spPr>
          <a:xfrm>
            <a:off x="7609274" y="2686293"/>
            <a:ext cx="770700" cy="432000"/>
          </a:xfrm>
          <a:prstGeom prst="ellipse">
            <a:avLst/>
          </a:prstGeom>
          <a:solidFill>
            <a:schemeClr val="lt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E" sz="1400" b="0" i="0" u="none" strike="noStrike" cap="none">
                <a:solidFill>
                  <a:schemeClr val="dk1"/>
                </a:solidFill>
                <a:latin typeface="Arial"/>
                <a:ea typeface="Arial"/>
                <a:cs typeface="Arial"/>
                <a:sym typeface="Arial"/>
              </a:rPr>
              <a:t>PP</a:t>
            </a:r>
            <a:endParaRPr sz="1400" b="0" i="0" u="none" strike="noStrike" cap="none">
              <a:solidFill>
                <a:srgbClr val="000000"/>
              </a:solidFill>
              <a:latin typeface="Arial"/>
              <a:ea typeface="Arial"/>
              <a:cs typeface="Arial"/>
              <a:sym typeface="Arial"/>
            </a:endParaRPr>
          </a:p>
        </p:txBody>
      </p:sp>
      <p:cxnSp>
        <p:nvCxnSpPr>
          <p:cNvPr id="730" name="Google Shape;730;p64"/>
          <p:cNvCxnSpPr>
            <a:stCxn id="721" idx="6"/>
            <a:endCxn id="729" idx="0"/>
          </p:cNvCxnSpPr>
          <p:nvPr/>
        </p:nvCxnSpPr>
        <p:spPr>
          <a:xfrm>
            <a:off x="7154392" y="2353760"/>
            <a:ext cx="840300" cy="332400"/>
          </a:xfrm>
          <a:prstGeom prst="bentConnector2">
            <a:avLst/>
          </a:prstGeom>
          <a:noFill/>
          <a:ln w="9525" cap="flat" cmpd="sng">
            <a:solidFill>
              <a:schemeClr val="dk1"/>
            </a:solidFill>
            <a:prstDash val="solid"/>
            <a:round/>
            <a:headEnd type="none" w="sm" len="sm"/>
            <a:tailEnd type="stealth" w="med" len="med"/>
          </a:ln>
        </p:spPr>
      </p:cxnSp>
      <p:cxnSp>
        <p:nvCxnSpPr>
          <p:cNvPr id="731" name="Google Shape;731;p64"/>
          <p:cNvCxnSpPr>
            <a:stCxn id="729" idx="6"/>
            <a:endCxn id="718" idx="0"/>
          </p:cNvCxnSpPr>
          <p:nvPr/>
        </p:nvCxnSpPr>
        <p:spPr>
          <a:xfrm>
            <a:off x="8379974" y="2902293"/>
            <a:ext cx="790200" cy="288000"/>
          </a:xfrm>
          <a:prstGeom prst="bentConnector2">
            <a:avLst/>
          </a:prstGeom>
          <a:noFill/>
          <a:ln w="9525" cap="flat" cmpd="sng">
            <a:solidFill>
              <a:schemeClr val="dk1"/>
            </a:solidFill>
            <a:prstDash val="solid"/>
            <a:round/>
            <a:headEnd type="none" w="sm" len="sm"/>
            <a:tailEnd type="stealth" w="med" len="med"/>
          </a:ln>
        </p:spPr>
      </p:cxnSp>
      <p:cxnSp>
        <p:nvCxnSpPr>
          <p:cNvPr id="732" name="Google Shape;732;p64"/>
          <p:cNvCxnSpPr>
            <a:stCxn id="720" idx="2"/>
            <a:endCxn id="722" idx="0"/>
          </p:cNvCxnSpPr>
          <p:nvPr/>
        </p:nvCxnSpPr>
        <p:spPr>
          <a:xfrm flipH="1">
            <a:off x="4144152" y="1750165"/>
            <a:ext cx="965100" cy="1462500"/>
          </a:xfrm>
          <a:prstGeom prst="bentConnector2">
            <a:avLst/>
          </a:prstGeom>
          <a:noFill/>
          <a:ln w="9525" cap="flat" cmpd="sng">
            <a:solidFill>
              <a:schemeClr val="dk1"/>
            </a:solidFill>
            <a:prstDash val="solid"/>
            <a:round/>
            <a:headEnd type="none" w="sm" len="sm"/>
            <a:tailEnd type="stealth" w="med" len="med"/>
          </a:ln>
        </p:spPr>
      </p:cxnSp>
      <p:sp>
        <p:nvSpPr>
          <p:cNvPr id="733" name="Google Shape;733;p64"/>
          <p:cNvSpPr/>
          <p:nvPr/>
        </p:nvSpPr>
        <p:spPr>
          <a:xfrm>
            <a:off x="8035864" y="4198459"/>
            <a:ext cx="1076400" cy="432000"/>
          </a:xfrm>
          <a:prstGeom prst="ellipse">
            <a:avLst/>
          </a:prstGeom>
          <a:solidFill>
            <a:schemeClr val="lt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E" sz="1400" b="0" i="0" u="none" strike="noStrike" cap="none">
                <a:solidFill>
                  <a:schemeClr val="dk1"/>
                </a:solidFill>
                <a:latin typeface="Arial"/>
                <a:ea typeface="Arial"/>
                <a:cs typeface="Arial"/>
                <a:sym typeface="Arial"/>
              </a:rPr>
              <a:t>Det</a:t>
            </a:r>
            <a:endParaRPr sz="1400" b="0" i="0" u="none" strike="noStrike" cap="none">
              <a:solidFill>
                <a:schemeClr val="dk1"/>
              </a:solidFill>
              <a:latin typeface="Arial"/>
              <a:ea typeface="Arial"/>
              <a:cs typeface="Arial"/>
              <a:sym typeface="Arial"/>
            </a:endParaRPr>
          </a:p>
        </p:txBody>
      </p:sp>
      <p:sp>
        <p:nvSpPr>
          <p:cNvPr id="734" name="Google Shape;734;p64"/>
          <p:cNvSpPr/>
          <p:nvPr/>
        </p:nvSpPr>
        <p:spPr>
          <a:xfrm>
            <a:off x="9268138" y="4198461"/>
            <a:ext cx="1076400" cy="432000"/>
          </a:xfrm>
          <a:prstGeom prst="ellipse">
            <a:avLst/>
          </a:prstGeom>
          <a:solidFill>
            <a:schemeClr val="lt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E" sz="1400" b="0" i="0" u="none" strike="noStrike" cap="none">
                <a:solidFill>
                  <a:schemeClr val="dk1"/>
                </a:solidFill>
                <a:latin typeface="Arial"/>
                <a:ea typeface="Arial"/>
                <a:cs typeface="Arial"/>
                <a:sym typeface="Arial"/>
              </a:rPr>
              <a:t>Noun</a:t>
            </a:r>
            <a:endParaRPr sz="1400" b="0" i="0" u="none" strike="noStrike" cap="none">
              <a:solidFill>
                <a:srgbClr val="000000"/>
              </a:solidFill>
              <a:latin typeface="Arial"/>
              <a:ea typeface="Arial"/>
              <a:cs typeface="Arial"/>
              <a:sym typeface="Arial"/>
            </a:endParaRPr>
          </a:p>
        </p:txBody>
      </p:sp>
      <p:sp>
        <p:nvSpPr>
          <p:cNvPr id="735" name="Google Shape;735;p64"/>
          <p:cNvSpPr/>
          <p:nvPr/>
        </p:nvSpPr>
        <p:spPr>
          <a:xfrm>
            <a:off x="3014907" y="4198461"/>
            <a:ext cx="1076400" cy="432000"/>
          </a:xfrm>
          <a:prstGeom prst="ellipse">
            <a:avLst/>
          </a:prstGeom>
          <a:solidFill>
            <a:schemeClr val="lt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E" sz="1400" b="0" i="0" u="none" strike="noStrike" cap="none">
                <a:solidFill>
                  <a:schemeClr val="dk1"/>
                </a:solidFill>
                <a:latin typeface="Arial"/>
                <a:ea typeface="Arial"/>
                <a:cs typeface="Arial"/>
                <a:sym typeface="Arial"/>
              </a:rPr>
              <a:t>Det</a:t>
            </a:r>
            <a:endParaRPr sz="1400" b="0" i="0" u="none" strike="noStrike" cap="none">
              <a:solidFill>
                <a:schemeClr val="dk1"/>
              </a:solidFill>
              <a:latin typeface="Arial"/>
              <a:ea typeface="Arial"/>
              <a:cs typeface="Arial"/>
              <a:sym typeface="Arial"/>
            </a:endParaRPr>
          </a:p>
        </p:txBody>
      </p:sp>
      <p:sp>
        <p:nvSpPr>
          <p:cNvPr id="736" name="Google Shape;736;p64"/>
          <p:cNvSpPr/>
          <p:nvPr/>
        </p:nvSpPr>
        <p:spPr>
          <a:xfrm>
            <a:off x="4227578" y="4198461"/>
            <a:ext cx="1076400" cy="432000"/>
          </a:xfrm>
          <a:prstGeom prst="ellipse">
            <a:avLst/>
          </a:prstGeom>
          <a:solidFill>
            <a:schemeClr val="lt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E" sz="1400" b="0" i="0" u="none" strike="noStrike" cap="none">
                <a:solidFill>
                  <a:schemeClr val="dk1"/>
                </a:solidFill>
                <a:latin typeface="Arial"/>
                <a:ea typeface="Arial"/>
                <a:cs typeface="Arial"/>
                <a:sym typeface="Arial"/>
              </a:rPr>
              <a:t>Noun</a:t>
            </a:r>
            <a:endParaRPr sz="1400" b="0" i="0" u="none" strike="noStrike" cap="none">
              <a:solidFill>
                <a:srgbClr val="000000"/>
              </a:solidFill>
              <a:latin typeface="Arial"/>
              <a:ea typeface="Arial"/>
              <a:cs typeface="Arial"/>
              <a:sym typeface="Arial"/>
            </a:endParaRPr>
          </a:p>
        </p:txBody>
      </p:sp>
      <p:sp>
        <p:nvSpPr>
          <p:cNvPr id="737" name="Google Shape;737;p64"/>
          <p:cNvSpPr/>
          <p:nvPr/>
        </p:nvSpPr>
        <p:spPr>
          <a:xfrm>
            <a:off x="5477815" y="4198461"/>
            <a:ext cx="1076400" cy="432000"/>
          </a:xfrm>
          <a:prstGeom prst="ellipse">
            <a:avLst/>
          </a:prstGeom>
          <a:solidFill>
            <a:schemeClr val="lt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E" sz="1400" b="0" i="0" u="none" strike="noStrike" cap="none">
                <a:solidFill>
                  <a:schemeClr val="dk1"/>
                </a:solidFill>
                <a:latin typeface="Arial"/>
                <a:ea typeface="Arial"/>
                <a:cs typeface="Arial"/>
                <a:sym typeface="Arial"/>
              </a:rPr>
              <a:t>Verb</a:t>
            </a:r>
            <a:endParaRPr sz="1400" b="0" i="0" u="none" strike="noStrike" cap="none">
              <a:solidFill>
                <a:srgbClr val="000000"/>
              </a:solidFill>
              <a:latin typeface="Arial"/>
              <a:ea typeface="Arial"/>
              <a:cs typeface="Arial"/>
              <a:sym typeface="Arial"/>
            </a:endParaRPr>
          </a:p>
        </p:txBody>
      </p:sp>
      <p:sp>
        <p:nvSpPr>
          <p:cNvPr id="738" name="Google Shape;738;p64"/>
          <p:cNvSpPr/>
          <p:nvPr/>
        </p:nvSpPr>
        <p:spPr>
          <a:xfrm>
            <a:off x="6747858" y="4198461"/>
            <a:ext cx="1076400" cy="432000"/>
          </a:xfrm>
          <a:prstGeom prst="ellipse">
            <a:avLst/>
          </a:prstGeom>
          <a:solidFill>
            <a:schemeClr val="lt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E" sz="1400" b="0" i="0" u="none" strike="noStrike" cap="none">
                <a:solidFill>
                  <a:schemeClr val="dk1"/>
                </a:solidFill>
                <a:latin typeface="Arial"/>
                <a:ea typeface="Arial"/>
                <a:cs typeface="Arial"/>
                <a:sym typeface="Arial"/>
              </a:rPr>
              <a:t>Prep</a:t>
            </a:r>
            <a:endParaRPr sz="1400" b="0" i="0" u="none" strike="noStrike" cap="none">
              <a:solidFill>
                <a:srgbClr val="000000"/>
              </a:solidFill>
              <a:latin typeface="Arial"/>
              <a:ea typeface="Arial"/>
              <a:cs typeface="Arial"/>
              <a:sym typeface="Arial"/>
            </a:endParaRPr>
          </a:p>
        </p:txBody>
      </p:sp>
      <p:cxnSp>
        <p:nvCxnSpPr>
          <p:cNvPr id="739" name="Google Shape;739;p64"/>
          <p:cNvCxnSpPr>
            <a:stCxn id="722" idx="4"/>
            <a:endCxn id="735" idx="0"/>
          </p:cNvCxnSpPr>
          <p:nvPr/>
        </p:nvCxnSpPr>
        <p:spPr>
          <a:xfrm rot="5400000">
            <a:off x="3571693" y="3625987"/>
            <a:ext cx="553800" cy="591000"/>
          </a:xfrm>
          <a:prstGeom prst="bentConnector3">
            <a:avLst>
              <a:gd name="adj1" fmla="val 50002"/>
            </a:avLst>
          </a:prstGeom>
          <a:noFill/>
          <a:ln w="9525" cap="flat" cmpd="sng">
            <a:solidFill>
              <a:schemeClr val="dk1"/>
            </a:solidFill>
            <a:prstDash val="solid"/>
            <a:round/>
            <a:headEnd type="none" w="sm" len="sm"/>
            <a:tailEnd type="stealth" w="med" len="med"/>
          </a:ln>
        </p:spPr>
      </p:cxnSp>
      <p:cxnSp>
        <p:nvCxnSpPr>
          <p:cNvPr id="740" name="Google Shape;740;p64"/>
          <p:cNvCxnSpPr>
            <a:stCxn id="722" idx="4"/>
            <a:endCxn id="736" idx="0"/>
          </p:cNvCxnSpPr>
          <p:nvPr/>
        </p:nvCxnSpPr>
        <p:spPr>
          <a:xfrm rot="-5400000" flipH="1">
            <a:off x="4177993" y="3610687"/>
            <a:ext cx="553800" cy="621600"/>
          </a:xfrm>
          <a:prstGeom prst="bentConnector3">
            <a:avLst>
              <a:gd name="adj1" fmla="val 50002"/>
            </a:avLst>
          </a:prstGeom>
          <a:noFill/>
          <a:ln w="9525" cap="flat" cmpd="sng">
            <a:solidFill>
              <a:schemeClr val="dk1"/>
            </a:solidFill>
            <a:prstDash val="solid"/>
            <a:round/>
            <a:headEnd type="none" w="sm" len="sm"/>
            <a:tailEnd type="stealth" w="med" len="med"/>
          </a:ln>
        </p:spPr>
      </p:cxnSp>
      <p:cxnSp>
        <p:nvCxnSpPr>
          <p:cNvPr id="741" name="Google Shape;741;p64"/>
          <p:cNvCxnSpPr>
            <a:stCxn id="721" idx="4"/>
            <a:endCxn id="737" idx="0"/>
          </p:cNvCxnSpPr>
          <p:nvPr/>
        </p:nvCxnSpPr>
        <p:spPr>
          <a:xfrm rot="5400000">
            <a:off x="5578192" y="3007610"/>
            <a:ext cx="1628700" cy="753000"/>
          </a:xfrm>
          <a:prstGeom prst="bentConnector3">
            <a:avLst>
              <a:gd name="adj1" fmla="val 49999"/>
            </a:avLst>
          </a:prstGeom>
          <a:noFill/>
          <a:ln w="9525" cap="flat" cmpd="sng">
            <a:solidFill>
              <a:schemeClr val="dk1"/>
            </a:solidFill>
            <a:prstDash val="solid"/>
            <a:round/>
            <a:headEnd type="none" w="sm" len="sm"/>
            <a:tailEnd type="stealth" w="med" len="med"/>
          </a:ln>
        </p:spPr>
      </p:cxnSp>
      <p:cxnSp>
        <p:nvCxnSpPr>
          <p:cNvPr id="742" name="Google Shape;742;p64"/>
          <p:cNvCxnSpPr>
            <a:stCxn id="729" idx="4"/>
            <a:endCxn id="738" idx="0"/>
          </p:cNvCxnSpPr>
          <p:nvPr/>
        </p:nvCxnSpPr>
        <p:spPr>
          <a:xfrm rot="5400000">
            <a:off x="7100174" y="3304143"/>
            <a:ext cx="1080300" cy="708600"/>
          </a:xfrm>
          <a:prstGeom prst="bentConnector3">
            <a:avLst>
              <a:gd name="adj1" fmla="val 50006"/>
            </a:avLst>
          </a:prstGeom>
          <a:noFill/>
          <a:ln w="9525" cap="flat" cmpd="sng">
            <a:solidFill>
              <a:schemeClr val="dk1"/>
            </a:solidFill>
            <a:prstDash val="solid"/>
            <a:round/>
            <a:headEnd type="none" w="sm" len="sm"/>
            <a:tailEnd type="stealth" w="med" len="med"/>
          </a:ln>
        </p:spPr>
      </p:cxnSp>
      <p:cxnSp>
        <p:nvCxnSpPr>
          <p:cNvPr id="743" name="Google Shape;743;p64"/>
          <p:cNvCxnSpPr>
            <a:stCxn id="718" idx="4"/>
            <a:endCxn id="733" idx="0"/>
          </p:cNvCxnSpPr>
          <p:nvPr/>
        </p:nvCxnSpPr>
        <p:spPr>
          <a:xfrm rot="5400000">
            <a:off x="8584116" y="3612149"/>
            <a:ext cx="576000" cy="596400"/>
          </a:xfrm>
          <a:prstGeom prst="bentConnector3">
            <a:avLst>
              <a:gd name="adj1" fmla="val 50005"/>
            </a:avLst>
          </a:prstGeom>
          <a:noFill/>
          <a:ln w="9525" cap="flat" cmpd="sng">
            <a:solidFill>
              <a:schemeClr val="dk1"/>
            </a:solidFill>
            <a:prstDash val="solid"/>
            <a:round/>
            <a:headEnd type="none" w="sm" len="sm"/>
            <a:tailEnd type="stealth" w="med" len="med"/>
          </a:ln>
        </p:spPr>
      </p:cxnSp>
      <p:cxnSp>
        <p:nvCxnSpPr>
          <p:cNvPr id="744" name="Google Shape;744;p64"/>
          <p:cNvCxnSpPr>
            <a:stCxn id="718" idx="4"/>
            <a:endCxn id="734" idx="0"/>
          </p:cNvCxnSpPr>
          <p:nvPr/>
        </p:nvCxnSpPr>
        <p:spPr>
          <a:xfrm rot="-5400000" flipH="1">
            <a:off x="9200316" y="3592349"/>
            <a:ext cx="576000" cy="636000"/>
          </a:xfrm>
          <a:prstGeom prst="bentConnector3">
            <a:avLst>
              <a:gd name="adj1" fmla="val 50005"/>
            </a:avLst>
          </a:prstGeom>
          <a:noFill/>
          <a:ln w="9525" cap="flat" cmpd="sng">
            <a:solidFill>
              <a:schemeClr val="dk1"/>
            </a:solidFill>
            <a:prstDash val="solid"/>
            <a:round/>
            <a:headEnd type="none" w="sm" len="sm"/>
            <a:tailEnd type="stealth" w="med" len="med"/>
          </a:ln>
        </p:spPr>
      </p:cxnSp>
      <p:cxnSp>
        <p:nvCxnSpPr>
          <p:cNvPr id="745" name="Google Shape;745;p64"/>
          <p:cNvCxnSpPr>
            <a:stCxn id="735" idx="4"/>
            <a:endCxn id="723" idx="0"/>
          </p:cNvCxnSpPr>
          <p:nvPr/>
        </p:nvCxnSpPr>
        <p:spPr>
          <a:xfrm rot="5400000">
            <a:off x="3215607" y="4963761"/>
            <a:ext cx="670800" cy="4200"/>
          </a:xfrm>
          <a:prstGeom prst="bentConnector3">
            <a:avLst>
              <a:gd name="adj1" fmla="val 49992"/>
            </a:avLst>
          </a:prstGeom>
          <a:noFill/>
          <a:ln w="9525" cap="flat" cmpd="sng">
            <a:solidFill>
              <a:schemeClr val="dk1"/>
            </a:solidFill>
            <a:prstDash val="solid"/>
            <a:round/>
            <a:headEnd type="none" w="sm" len="sm"/>
            <a:tailEnd type="stealth" w="med" len="med"/>
          </a:ln>
        </p:spPr>
      </p:cxnSp>
      <p:cxnSp>
        <p:nvCxnSpPr>
          <p:cNvPr id="746" name="Google Shape;746;p64"/>
          <p:cNvCxnSpPr>
            <a:stCxn id="736" idx="4"/>
            <a:endCxn id="724" idx="0"/>
          </p:cNvCxnSpPr>
          <p:nvPr/>
        </p:nvCxnSpPr>
        <p:spPr>
          <a:xfrm rot="5400000">
            <a:off x="4429628" y="4965111"/>
            <a:ext cx="670800" cy="1500"/>
          </a:xfrm>
          <a:prstGeom prst="bentConnector3">
            <a:avLst>
              <a:gd name="adj1" fmla="val 49992"/>
            </a:avLst>
          </a:prstGeom>
          <a:noFill/>
          <a:ln w="9525" cap="flat" cmpd="sng">
            <a:solidFill>
              <a:schemeClr val="dk1"/>
            </a:solidFill>
            <a:prstDash val="solid"/>
            <a:round/>
            <a:headEnd type="none" w="sm" len="sm"/>
            <a:tailEnd type="stealth" w="med" len="med"/>
          </a:ln>
        </p:spPr>
      </p:cxnSp>
      <p:cxnSp>
        <p:nvCxnSpPr>
          <p:cNvPr id="747" name="Google Shape;747;p64"/>
          <p:cNvCxnSpPr>
            <a:stCxn id="737" idx="4"/>
            <a:endCxn id="725" idx="0"/>
          </p:cNvCxnSpPr>
          <p:nvPr/>
        </p:nvCxnSpPr>
        <p:spPr>
          <a:xfrm rot="-5400000" flipH="1">
            <a:off x="5677465" y="4969011"/>
            <a:ext cx="677700" cy="600"/>
          </a:xfrm>
          <a:prstGeom prst="bentConnector3">
            <a:avLst>
              <a:gd name="adj1" fmla="val 49994"/>
            </a:avLst>
          </a:prstGeom>
          <a:noFill/>
          <a:ln w="9525" cap="flat" cmpd="sng">
            <a:solidFill>
              <a:schemeClr val="dk1"/>
            </a:solidFill>
            <a:prstDash val="solid"/>
            <a:round/>
            <a:headEnd type="none" w="sm" len="sm"/>
            <a:tailEnd type="stealth" w="med" len="med"/>
          </a:ln>
        </p:spPr>
      </p:cxnSp>
      <p:cxnSp>
        <p:nvCxnSpPr>
          <p:cNvPr id="748" name="Google Shape;748;p64"/>
          <p:cNvCxnSpPr/>
          <p:nvPr/>
        </p:nvCxnSpPr>
        <p:spPr>
          <a:xfrm rot="-5400000" flipH="1">
            <a:off x="7052821" y="4889410"/>
            <a:ext cx="518400" cy="600"/>
          </a:xfrm>
          <a:prstGeom prst="bentConnector3">
            <a:avLst>
              <a:gd name="adj1" fmla="val 50009"/>
            </a:avLst>
          </a:prstGeom>
          <a:noFill/>
          <a:ln w="9525" cap="flat" cmpd="sng">
            <a:solidFill>
              <a:schemeClr val="dk1"/>
            </a:solidFill>
            <a:prstDash val="solid"/>
            <a:round/>
            <a:headEnd type="none" w="sm" len="sm"/>
            <a:tailEnd type="stealth" w="med" len="med"/>
          </a:ln>
        </p:spPr>
      </p:cxnSp>
      <p:cxnSp>
        <p:nvCxnSpPr>
          <p:cNvPr id="749" name="Google Shape;749;p64"/>
          <p:cNvCxnSpPr>
            <a:stCxn id="733" idx="4"/>
            <a:endCxn id="727" idx="0"/>
          </p:cNvCxnSpPr>
          <p:nvPr/>
        </p:nvCxnSpPr>
        <p:spPr>
          <a:xfrm rot="-5400000" flipH="1">
            <a:off x="8231464" y="4973059"/>
            <a:ext cx="685800" cy="600"/>
          </a:xfrm>
          <a:prstGeom prst="bentConnector3">
            <a:avLst>
              <a:gd name="adj1" fmla="val 50002"/>
            </a:avLst>
          </a:prstGeom>
          <a:noFill/>
          <a:ln w="9525" cap="flat" cmpd="sng">
            <a:solidFill>
              <a:schemeClr val="dk1"/>
            </a:solidFill>
            <a:prstDash val="solid"/>
            <a:round/>
            <a:headEnd type="none" w="sm" len="sm"/>
            <a:tailEnd type="stealth" w="med" len="med"/>
          </a:ln>
        </p:spPr>
      </p:cxnSp>
      <p:cxnSp>
        <p:nvCxnSpPr>
          <p:cNvPr id="750" name="Google Shape;750;p64"/>
          <p:cNvCxnSpPr>
            <a:stCxn id="734" idx="4"/>
          </p:cNvCxnSpPr>
          <p:nvPr/>
        </p:nvCxnSpPr>
        <p:spPr>
          <a:xfrm rot="-5400000" flipH="1">
            <a:off x="9550888" y="4885911"/>
            <a:ext cx="511500" cy="600"/>
          </a:xfrm>
          <a:prstGeom prst="bentConnector3">
            <a:avLst>
              <a:gd name="adj1" fmla="val 50006"/>
            </a:avLst>
          </a:prstGeom>
          <a:noFill/>
          <a:ln w="9525" cap="flat" cmpd="sng">
            <a:solidFill>
              <a:schemeClr val="dk1"/>
            </a:solidFill>
            <a:prstDash val="solid"/>
            <a:round/>
            <a:headEnd type="none" w="sm" len="sm"/>
            <a:tailEnd type="stealth" w="med" len="med"/>
          </a:ln>
        </p:spPr>
      </p:cxnSp>
      <p:sp>
        <p:nvSpPr>
          <p:cNvPr id="751" name="Google Shape;751;p64"/>
          <p:cNvSpPr txBox="1"/>
          <p:nvPr/>
        </p:nvSpPr>
        <p:spPr>
          <a:xfrm>
            <a:off x="906825" y="2569807"/>
            <a:ext cx="22188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E" sz="2400" b="1" i="0" u="none" strike="noStrike" cap="none">
                <a:solidFill>
                  <a:schemeClr val="dk1"/>
                </a:solidFill>
                <a:latin typeface="Arial"/>
                <a:ea typeface="Arial"/>
                <a:cs typeface="Arial"/>
                <a:sym typeface="Arial"/>
              </a:rPr>
              <a:t>non-terminals</a:t>
            </a:r>
            <a:endParaRPr sz="1400" b="0" i="0" u="none" strike="noStrike" cap="none">
              <a:solidFill>
                <a:srgbClr val="000000"/>
              </a:solidFill>
              <a:latin typeface="Arial"/>
              <a:ea typeface="Arial"/>
              <a:cs typeface="Arial"/>
              <a:sym typeface="Arial"/>
            </a:endParaRPr>
          </a:p>
        </p:txBody>
      </p:sp>
      <p:sp>
        <p:nvSpPr>
          <p:cNvPr id="752" name="Google Shape;752;p64"/>
          <p:cNvSpPr txBox="1"/>
          <p:nvPr/>
        </p:nvSpPr>
        <p:spPr>
          <a:xfrm>
            <a:off x="906822" y="5311830"/>
            <a:ext cx="15537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E" sz="2400" b="1" i="0" u="none" strike="noStrike" cap="none">
                <a:solidFill>
                  <a:schemeClr val="dk1"/>
                </a:solidFill>
                <a:latin typeface="Arial"/>
                <a:ea typeface="Arial"/>
                <a:cs typeface="Arial"/>
                <a:sym typeface="Arial"/>
              </a:rPr>
              <a:t>terminals</a:t>
            </a:r>
            <a:endParaRPr sz="1400" b="0" i="0" u="none" strike="noStrike" cap="none">
              <a:solidFill>
                <a:srgbClr val="000000"/>
              </a:solidFill>
              <a:latin typeface="Arial"/>
              <a:ea typeface="Arial"/>
              <a:cs typeface="Arial"/>
              <a:sym typeface="Arial"/>
            </a:endParaRPr>
          </a:p>
        </p:txBody>
      </p:sp>
      <p:cxnSp>
        <p:nvCxnSpPr>
          <p:cNvPr id="753" name="Google Shape;753;p64"/>
          <p:cNvCxnSpPr/>
          <p:nvPr/>
        </p:nvCxnSpPr>
        <p:spPr>
          <a:xfrm rot="10800000" flipH="1">
            <a:off x="345875" y="4959325"/>
            <a:ext cx="11416200" cy="8220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3516234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33281</Words>
  <Application>Microsoft Office PowerPoint</Application>
  <PresentationFormat>Widescreen</PresentationFormat>
  <Paragraphs>5688</Paragraphs>
  <Slides>690</Slides>
  <Notes>690</Notes>
  <HiddenSlides>0</HiddenSlides>
  <MMClips>0</MMClips>
  <ScaleCrop>false</ScaleCrop>
  <HeadingPairs>
    <vt:vector size="6" baseType="variant">
      <vt:variant>
        <vt:lpstr>Fonts Used</vt:lpstr>
      </vt:variant>
      <vt:variant>
        <vt:i4>10</vt:i4>
      </vt:variant>
      <vt:variant>
        <vt:lpstr>Theme</vt:lpstr>
      </vt:variant>
      <vt:variant>
        <vt:i4>9</vt:i4>
      </vt:variant>
      <vt:variant>
        <vt:lpstr>Slide Titles</vt:lpstr>
      </vt:variant>
      <vt:variant>
        <vt:i4>690</vt:i4>
      </vt:variant>
    </vt:vector>
  </HeadingPairs>
  <TitlesOfParts>
    <vt:vector size="709" baseType="lpstr">
      <vt:lpstr>Ubuntu</vt:lpstr>
      <vt:lpstr>Calibri</vt:lpstr>
      <vt:lpstr>Roboto Mono</vt:lpstr>
      <vt:lpstr>Ubuntu Light</vt:lpstr>
      <vt:lpstr>Garamond</vt:lpstr>
      <vt:lpstr>Noto Sans Symbols</vt:lpstr>
      <vt:lpstr>Arial</vt:lpstr>
      <vt:lpstr>Times New Roman</vt:lpstr>
      <vt:lpstr>Roboto</vt:lpstr>
      <vt:lpstr>Pinyon Script</vt:lpstr>
      <vt:lpstr>Office Theme</vt:lpstr>
      <vt:lpstr>Office Theme</vt:lpstr>
      <vt:lpstr>Office Theme</vt:lpstr>
      <vt:lpstr>Office Theme</vt:lpstr>
      <vt:lpstr>Office Theme</vt:lpstr>
      <vt:lpstr>Office Theme</vt:lpstr>
      <vt:lpstr>Office Theme</vt:lpstr>
      <vt:lpstr>Office Theme</vt:lpstr>
      <vt:lpstr>Office Theme</vt:lpstr>
      <vt:lpstr>Introduction to NLP Introduction</vt:lpstr>
      <vt:lpstr>Learning Outcomes of this Course</vt:lpstr>
      <vt:lpstr>Learning Outcomes of This Lecture</vt:lpstr>
      <vt:lpstr>Overview</vt:lpstr>
      <vt:lpstr>Overview</vt:lpstr>
      <vt:lpstr>Introduction to NLP - Course Overview</vt:lpstr>
      <vt:lpstr>The Team</vt:lpstr>
      <vt:lpstr>Recommended Reading</vt:lpstr>
      <vt:lpstr>Overview</vt:lpstr>
      <vt:lpstr>What is Natural Language Processing</vt:lpstr>
      <vt:lpstr>Why Natural Language Processing</vt:lpstr>
      <vt:lpstr>Search Engines</vt:lpstr>
      <vt:lpstr>Search Engines</vt:lpstr>
      <vt:lpstr>Search Engines</vt:lpstr>
      <vt:lpstr>Machine Translation</vt:lpstr>
      <vt:lpstr>Chatbots</vt:lpstr>
      <vt:lpstr>Chatbots - Dialog Systems  </vt:lpstr>
      <vt:lpstr>Chatbots - Dialog Systems </vt:lpstr>
      <vt:lpstr>Opinion Mining</vt:lpstr>
      <vt:lpstr>Opinion Mining </vt:lpstr>
      <vt:lpstr>Knowledge Graphs</vt:lpstr>
      <vt:lpstr>Knowledge Graphs </vt:lpstr>
      <vt:lpstr>Overview</vt:lpstr>
      <vt:lpstr>Human Language as a Social Tool</vt:lpstr>
      <vt:lpstr>Human Language as a Biological System</vt:lpstr>
      <vt:lpstr>Human Language as a Logical System</vt:lpstr>
      <vt:lpstr>Human Language as a Mathematical System</vt:lpstr>
      <vt:lpstr>Human Language and Politics</vt:lpstr>
      <vt:lpstr>Language Families</vt:lpstr>
      <vt:lpstr>Overview</vt:lpstr>
      <vt:lpstr>Ambiguity</vt:lpstr>
      <vt:lpstr>Lexical Ambiguity </vt:lpstr>
      <vt:lpstr>Syntactic Ambiguity </vt:lpstr>
      <vt:lpstr>Vector Space Model &amp; Word Embeddings</vt:lpstr>
      <vt:lpstr>Language Modeling</vt:lpstr>
      <vt:lpstr>Overview</vt:lpstr>
      <vt:lpstr>NLP Architecture - General Overview</vt:lpstr>
      <vt:lpstr>Blackboard Architecture </vt:lpstr>
      <vt:lpstr>Pipeline Architecture</vt:lpstr>
      <vt:lpstr>Deep Learning Architecture ‘End-to-End’ </vt:lpstr>
      <vt:lpstr>Deep Learning - Pre-Trained Models</vt:lpstr>
      <vt:lpstr>Overview</vt:lpstr>
      <vt:lpstr>NLP Applications</vt:lpstr>
      <vt:lpstr>NLP Applications - Classification</vt:lpstr>
      <vt:lpstr>Sentiment Analysis</vt:lpstr>
      <vt:lpstr>NLP Applications - Retrieval</vt:lpstr>
      <vt:lpstr>Question Answering</vt:lpstr>
      <vt:lpstr>NLP Applications - Generation</vt:lpstr>
      <vt:lpstr>Dialog Systems (Chatbots)</vt:lpstr>
      <vt:lpstr>NLP Applications - Transformation</vt:lpstr>
      <vt:lpstr>Neural Machine Translation</vt:lpstr>
      <vt:lpstr>Bilingual Corpus</vt:lpstr>
      <vt:lpstr>Overview</vt:lpstr>
      <vt:lpstr>NLP Publications - Conferences</vt:lpstr>
      <vt:lpstr>NLP Publications - Journals</vt:lpstr>
      <vt:lpstr>NLP Publications - Ranking</vt:lpstr>
      <vt:lpstr>NLP Forums - Mailing Lists</vt:lpstr>
      <vt:lpstr>ACL - Professional Association for NLP</vt:lpstr>
      <vt:lpstr>Lab of this Week</vt:lpstr>
      <vt:lpstr>Advanced Topics in NLP - CT5121</vt:lpstr>
      <vt:lpstr>QA</vt:lpstr>
      <vt:lpstr>Introduction to NLP Linguistic Concepts</vt:lpstr>
      <vt:lpstr>Learning Outcomes of This Lecture</vt:lpstr>
      <vt:lpstr>Overview</vt:lpstr>
      <vt:lpstr>Overview</vt:lpstr>
      <vt:lpstr>Linguistic Theory</vt:lpstr>
      <vt:lpstr>Linguistic Theory – Some History</vt:lpstr>
      <vt:lpstr>Structural Linguistics - Example</vt:lpstr>
      <vt:lpstr>Paradigmatic Relations</vt:lpstr>
      <vt:lpstr>Vector Space Model</vt:lpstr>
      <vt:lpstr>Syntagmatic Relations</vt:lpstr>
      <vt:lpstr>Syntagmatic Relations</vt:lpstr>
      <vt:lpstr>Phrase Structure vs. Dependency Structure </vt:lpstr>
      <vt:lpstr>Overview</vt:lpstr>
      <vt:lpstr>Linguistic Levels of Analysis</vt:lpstr>
      <vt:lpstr>Linguistic Levels of Analysis</vt:lpstr>
      <vt:lpstr>Overview</vt:lpstr>
      <vt:lpstr>Morphology – Stemming</vt:lpstr>
      <vt:lpstr>Morphology – Stemming</vt:lpstr>
      <vt:lpstr>Morphology – Lemmatization</vt:lpstr>
      <vt:lpstr>Morphology – Inflection</vt:lpstr>
      <vt:lpstr>Morphology – Inflection</vt:lpstr>
      <vt:lpstr>Morphology – Inflection</vt:lpstr>
      <vt:lpstr>Morphology – Inflection</vt:lpstr>
      <vt:lpstr>Morphology – Derivation</vt:lpstr>
      <vt:lpstr>Morphology – Compounds &amp; Decomposition</vt:lpstr>
      <vt:lpstr>Morphology – Compounds in Other Languages</vt:lpstr>
      <vt:lpstr>Multi-Word Expression (MWE) </vt:lpstr>
      <vt:lpstr>Types &amp; Tokens</vt:lpstr>
      <vt:lpstr>Morphology - Types &amp; Tokens </vt:lpstr>
      <vt:lpstr>Non-Linguistic Tokens</vt:lpstr>
      <vt:lpstr>Overview</vt:lpstr>
      <vt:lpstr>Part of Speech </vt:lpstr>
      <vt:lpstr>Penn Treebank PoS Tag Set - for English</vt:lpstr>
      <vt:lpstr>Phrase Structure</vt:lpstr>
      <vt:lpstr>Phrase Structure Grammar </vt:lpstr>
      <vt:lpstr>Phrase Structure Grammar - Example </vt:lpstr>
      <vt:lpstr>Lexical Rules (Lexicon)</vt:lpstr>
      <vt:lpstr>Parse Tree based on this Grammar &amp; Lexicon</vt:lpstr>
      <vt:lpstr>Phrase Structure Grammar with Recursion</vt:lpstr>
      <vt:lpstr>Parse Tree with Recursion </vt:lpstr>
      <vt:lpstr>Dependency Structure</vt:lpstr>
      <vt:lpstr>Dependency Relations</vt:lpstr>
      <vt:lpstr>Overview</vt:lpstr>
      <vt:lpstr>Semantics </vt:lpstr>
      <vt:lpstr>Semantics of Language Data</vt:lpstr>
      <vt:lpstr>Levels of Semantic Analysis</vt:lpstr>
      <vt:lpstr>Semantic Analysis Tasks</vt:lpstr>
      <vt:lpstr>Word Sense Disambiguation (WSD)</vt:lpstr>
      <vt:lpstr>Semantic Role Labeling</vt:lpstr>
      <vt:lpstr>Coreference Resolution</vt:lpstr>
      <vt:lpstr>Overview</vt:lpstr>
      <vt:lpstr>Types of Language Data </vt:lpstr>
      <vt:lpstr>Types of Annotation (Data Labelling)</vt:lpstr>
      <vt:lpstr>Overview</vt:lpstr>
      <vt:lpstr>Corpus</vt:lpstr>
      <vt:lpstr>General Corpus</vt:lpstr>
      <vt:lpstr>Domain Corpus</vt:lpstr>
      <vt:lpstr>Annotated Corpus</vt:lpstr>
      <vt:lpstr>Corpus Annotation by Crowdsourcing</vt:lpstr>
      <vt:lpstr>Monolingual, Bilingual, Multilingual Corpus</vt:lpstr>
      <vt:lpstr>Parallel vs. Comparable Corpus</vt:lpstr>
      <vt:lpstr>Parallel Corpus - Example</vt:lpstr>
      <vt:lpstr>Comparable Corpus - Example</vt:lpstr>
      <vt:lpstr>Multimodal Corpus</vt:lpstr>
      <vt:lpstr>Overview</vt:lpstr>
      <vt:lpstr>Lexicon</vt:lpstr>
      <vt:lpstr>Semantic Lexicon</vt:lpstr>
      <vt:lpstr>WordNet</vt:lpstr>
      <vt:lpstr>WordNet - Synsets for the Noun table</vt:lpstr>
      <vt:lpstr>WordNet - Hypernyms &amp; Hyponyms</vt:lpstr>
      <vt:lpstr>FrameNet</vt:lpstr>
      <vt:lpstr>Frames, Frame Elements &amp; Lexical Units</vt:lpstr>
      <vt:lpstr>FrameNet</vt:lpstr>
      <vt:lpstr>Lab of this Week</vt:lpstr>
      <vt:lpstr>QA</vt:lpstr>
      <vt:lpstr>PowerPoint Presentation</vt:lpstr>
      <vt:lpstr>Learning Outcomes of This Lecture</vt:lpstr>
      <vt:lpstr>Overview</vt:lpstr>
      <vt:lpstr>Overview</vt:lpstr>
      <vt:lpstr>Vector Space Model</vt:lpstr>
      <vt:lpstr>Document Set</vt:lpstr>
      <vt:lpstr>Index Terms</vt:lpstr>
      <vt:lpstr>Inverted Index </vt:lpstr>
      <vt:lpstr>Document Vectors </vt:lpstr>
      <vt:lpstr>Document Retrieval</vt:lpstr>
      <vt:lpstr>Document Retrieval</vt:lpstr>
      <vt:lpstr>Vector Space </vt:lpstr>
      <vt:lpstr>Term Vectors </vt:lpstr>
      <vt:lpstr>Vector Space </vt:lpstr>
      <vt:lpstr>Latent Semantics</vt:lpstr>
      <vt:lpstr>Overview</vt:lpstr>
      <vt:lpstr>Distributional Hypothesis </vt:lpstr>
      <vt:lpstr>Distributional Semantics - Context Words </vt:lpstr>
      <vt:lpstr>Target and Context Words in a Corpus </vt:lpstr>
      <vt:lpstr>Co-occurrence Matrix (Context N=1)</vt:lpstr>
      <vt:lpstr>Co-occurrence Matrix (Context N=1) </vt:lpstr>
      <vt:lpstr>Co-occurrence Matrix (Context N=1) </vt:lpstr>
      <vt:lpstr>Co-occurrence Matrix (Context N=1) </vt:lpstr>
      <vt:lpstr>Co-occurrence Matrix (Context N=1) </vt:lpstr>
      <vt:lpstr>Word Vectors for cat, dog</vt:lpstr>
      <vt:lpstr>with 3 Non-Zero Dimensions</vt:lpstr>
      <vt:lpstr>Vector Space for cat, dog with 3 Dimensions  </vt:lpstr>
      <vt:lpstr>Distributional Similarity </vt:lpstr>
      <vt:lpstr>Cosine Similarity </vt:lpstr>
      <vt:lpstr>Cosine Similarity - Example</vt:lpstr>
      <vt:lpstr>Word Similarity &amp; Relatedness </vt:lpstr>
      <vt:lpstr>Visualizing Word Similarity </vt:lpstr>
      <vt:lpstr>Overview</vt:lpstr>
      <vt:lpstr>Context </vt:lpstr>
      <vt:lpstr>Context Window - Document </vt:lpstr>
      <vt:lpstr>Context Window - Sentence </vt:lpstr>
      <vt:lpstr>Context Window - Word Sequence (N=2) </vt:lpstr>
      <vt:lpstr>Context Content - Remove Stopwords</vt:lpstr>
      <vt:lpstr>Context Content - PoS Tagging</vt:lpstr>
      <vt:lpstr>Context Content - Syntactic Dependencies</vt:lpstr>
      <vt:lpstr>Syntactic Dependencies - Example</vt:lpstr>
      <vt:lpstr>Context - Occurrence, Frequency, Weight</vt:lpstr>
      <vt:lpstr>Examples</vt:lpstr>
      <vt:lpstr>Context Weight - TF-IDF</vt:lpstr>
      <vt:lpstr>Context Weight - PMI</vt:lpstr>
      <vt:lpstr>PMI - Example</vt:lpstr>
      <vt:lpstr>PMI - Example</vt:lpstr>
      <vt:lpstr>PMI - Example</vt:lpstr>
      <vt:lpstr>Distributional Semantic Model </vt:lpstr>
      <vt:lpstr>Overview</vt:lpstr>
      <vt:lpstr>Word Embeddings</vt:lpstr>
      <vt:lpstr>Generalization</vt:lpstr>
      <vt:lpstr>Generalization</vt:lpstr>
      <vt:lpstr>Word Embeddings (Vectors) instead of Words </vt:lpstr>
      <vt:lpstr>From DSM to Word Embeddings</vt:lpstr>
      <vt:lpstr>Prediction</vt:lpstr>
      <vt:lpstr>Dimensionality Reduction </vt:lpstr>
      <vt:lpstr>One-Hot Vectors</vt:lpstr>
      <vt:lpstr>Word Embeddings</vt:lpstr>
      <vt:lpstr>Word Embedding</vt:lpstr>
      <vt:lpstr>Implementation with Word2Vec </vt:lpstr>
      <vt:lpstr>Implementation with Word2Vec - Skip-gram  </vt:lpstr>
      <vt:lpstr>Implementation with Word2Vec - Skip-gram  </vt:lpstr>
      <vt:lpstr>Pre-trained Models</vt:lpstr>
      <vt:lpstr>Brief Overview of Pre-trained Models</vt:lpstr>
      <vt:lpstr>Lab of this Week</vt:lpstr>
      <vt:lpstr>PowerPoint Presentation</vt:lpstr>
      <vt:lpstr>Overview</vt:lpstr>
      <vt:lpstr>Overview</vt:lpstr>
      <vt:lpstr>Probability</vt:lpstr>
      <vt:lpstr>Probability</vt:lpstr>
      <vt:lpstr>Probability in NLP</vt:lpstr>
      <vt:lpstr>Spelling correction</vt:lpstr>
      <vt:lpstr>Spelling correction</vt:lpstr>
      <vt:lpstr>Translation probability</vt:lpstr>
      <vt:lpstr>Translation Probability</vt:lpstr>
      <vt:lpstr>Conditional Probability</vt:lpstr>
      <vt:lpstr>Bayes Law</vt:lpstr>
      <vt:lpstr>Noisy Channel Model</vt:lpstr>
      <vt:lpstr>Overview</vt:lpstr>
      <vt:lpstr>Estimating probabilities</vt:lpstr>
      <vt:lpstr>Example corpus</vt:lpstr>
      <vt:lpstr>Frequency counts</vt:lpstr>
      <vt:lpstr>Probabilities</vt:lpstr>
      <vt:lpstr>Probability of a sentence (unigram)</vt:lpstr>
      <vt:lpstr>Out-of-vocabulary Problem</vt:lpstr>
      <vt:lpstr>Solutions to data sparsity</vt:lpstr>
      <vt:lpstr>Add-one smoothing</vt:lpstr>
      <vt:lpstr>Probabilities</vt:lpstr>
      <vt:lpstr>OOV with Add-One Smoothing</vt:lpstr>
      <vt:lpstr>Problems with add one smoothing</vt:lpstr>
      <vt:lpstr>Probability Mass</vt:lpstr>
      <vt:lpstr>Count of counts</vt:lpstr>
      <vt:lpstr>Linear fit on count-of-counts</vt:lpstr>
      <vt:lpstr>Good-Turing Smoothing</vt:lpstr>
      <vt:lpstr>Good-Turing Smoothing</vt:lpstr>
      <vt:lpstr>Overview</vt:lpstr>
      <vt:lpstr>Bag-of-words</vt:lpstr>
      <vt:lpstr>Context</vt:lpstr>
      <vt:lpstr>Context</vt:lpstr>
      <vt:lpstr>Probability of a sentence (language modelling)</vt:lpstr>
      <vt:lpstr>N-gram approximation</vt:lpstr>
      <vt:lpstr>Example corpus</vt:lpstr>
      <vt:lpstr>Bigram counts</vt:lpstr>
      <vt:lpstr>Bigram probabilities</vt:lpstr>
      <vt:lpstr>Bigram probabilities</vt:lpstr>
      <vt:lpstr>Applying bigram probabilities</vt:lpstr>
      <vt:lpstr>Machine Translation</vt:lpstr>
      <vt:lpstr>Machine Translation</vt:lpstr>
      <vt:lpstr>Noisy channel model for MT</vt:lpstr>
      <vt:lpstr>Language Models for Machine Translation</vt:lpstr>
      <vt:lpstr>Language models for Machine Translation</vt:lpstr>
      <vt:lpstr>Probabilities (based on Wikipedia)</vt:lpstr>
      <vt:lpstr>Overview</vt:lpstr>
      <vt:lpstr>Higher-order n-gram smoothing</vt:lpstr>
      <vt:lpstr>Back-off</vt:lpstr>
      <vt:lpstr>Interpolation</vt:lpstr>
      <vt:lpstr>Witten-Bell Smoothing</vt:lpstr>
      <vt:lpstr>Witten-Bell Interpolation Example</vt:lpstr>
      <vt:lpstr>Overview</vt:lpstr>
      <vt:lpstr>What makes a good language model?</vt:lpstr>
      <vt:lpstr>Perplexity Example</vt:lpstr>
      <vt:lpstr>State-of-the-Art for Language Models</vt:lpstr>
      <vt:lpstr>Overview</vt:lpstr>
      <vt:lpstr>Key points</vt:lpstr>
      <vt:lpstr>Key points</vt:lpstr>
      <vt:lpstr>Lab of this Week</vt:lpstr>
      <vt:lpstr>QA</vt:lpstr>
      <vt:lpstr>QA</vt:lpstr>
      <vt:lpstr>PowerPoint Presentation</vt:lpstr>
      <vt:lpstr>Overview</vt:lpstr>
      <vt:lpstr>Overview</vt:lpstr>
      <vt:lpstr>Probability</vt:lpstr>
      <vt:lpstr>Probability of a sentence</vt:lpstr>
      <vt:lpstr>Conditional Probabilities</vt:lpstr>
      <vt:lpstr>N-gram approximations</vt:lpstr>
      <vt:lpstr>Overview</vt:lpstr>
      <vt:lpstr>Syntax</vt:lpstr>
      <vt:lpstr>Tags as probabilities</vt:lpstr>
      <vt:lpstr>Hidden Markov Model (without approximation)</vt:lpstr>
      <vt:lpstr>Hidden Markov Model (with approximation)</vt:lpstr>
      <vt:lpstr>Hidden Markov Model</vt:lpstr>
      <vt:lpstr>Hidden Markov Model</vt:lpstr>
      <vt:lpstr>HMM Example</vt:lpstr>
      <vt:lpstr>Stochastic Transition Matrices</vt:lpstr>
      <vt:lpstr>HMM Example</vt:lpstr>
      <vt:lpstr>Formal Definition</vt:lpstr>
      <vt:lpstr>Three fundamental problems for HMMs</vt:lpstr>
      <vt:lpstr>Overview</vt:lpstr>
      <vt:lpstr>Tagging</vt:lpstr>
      <vt:lpstr>HMMs for Tagging</vt:lpstr>
      <vt:lpstr>Example </vt:lpstr>
      <vt:lpstr>Example</vt:lpstr>
      <vt:lpstr>Dynamic Programming</vt:lpstr>
      <vt:lpstr>Recursive algorithm for HMMs</vt:lpstr>
      <vt:lpstr>Example (Python)</vt:lpstr>
      <vt:lpstr>Dynamic programming (Python)</vt:lpstr>
      <vt:lpstr>Viterbi algorithm</vt:lpstr>
      <vt:lpstr>Viterbi Algorithm Example - Table</vt:lpstr>
      <vt:lpstr>Viterbi Algorithm Example</vt:lpstr>
      <vt:lpstr>Viterbi Algorithm Example</vt:lpstr>
      <vt:lpstr>Viterbi Algorithm Example</vt:lpstr>
      <vt:lpstr>Overview</vt:lpstr>
      <vt:lpstr>HMM as a language model</vt:lpstr>
      <vt:lpstr>Calculating HMM LM probability</vt:lpstr>
      <vt:lpstr>Forward algorithm</vt:lpstr>
      <vt:lpstr>Forward algorithm Example</vt:lpstr>
      <vt:lpstr>Forward Algorithm Example</vt:lpstr>
      <vt:lpstr>Backward Algorithm</vt:lpstr>
      <vt:lpstr>Forward-Backward Procedure</vt:lpstr>
      <vt:lpstr>Overview</vt:lpstr>
      <vt:lpstr>Supervised Learning</vt:lpstr>
      <vt:lpstr>Supervised Learning Example</vt:lpstr>
      <vt:lpstr>Counts</vt:lpstr>
      <vt:lpstr>Probabilities</vt:lpstr>
      <vt:lpstr>Unsupervised Learning</vt:lpstr>
      <vt:lpstr>Expected Counts</vt:lpstr>
      <vt:lpstr>Unsupervised probabilities</vt:lpstr>
      <vt:lpstr>Updating probabilities</vt:lpstr>
      <vt:lpstr>Baum-Welch Algorithm</vt:lpstr>
      <vt:lpstr>Unsupervised learning</vt:lpstr>
      <vt:lpstr>Learning the model’s parameters</vt:lpstr>
      <vt:lpstr>Expectation-Maximization Algorithm</vt:lpstr>
      <vt:lpstr>Baum-Welch Algorithm</vt:lpstr>
      <vt:lpstr>Gamma and Xi</vt:lpstr>
      <vt:lpstr>Baum-Welch Algorithm</vt:lpstr>
      <vt:lpstr>Baum-Welch for Speech Recognition</vt:lpstr>
      <vt:lpstr>Semi-supervised Baum-Welch</vt:lpstr>
      <vt:lpstr>Example of semi-supervised Baum-Welch</vt:lpstr>
      <vt:lpstr>Example of semi-supervised Baum-Welch </vt:lpstr>
      <vt:lpstr>Overview</vt:lpstr>
      <vt:lpstr>Summary</vt:lpstr>
      <vt:lpstr>Summary</vt:lpstr>
      <vt:lpstr>Lab of this Week</vt:lpstr>
      <vt:lpstr>QA</vt:lpstr>
      <vt:lpstr>PowerPoint Presentation</vt:lpstr>
      <vt:lpstr>Overview</vt:lpstr>
      <vt:lpstr>Overview</vt:lpstr>
      <vt:lpstr>Parsing</vt:lpstr>
      <vt:lpstr>Ambiguity</vt:lpstr>
      <vt:lpstr>Probabilistic Grammars: Motivation</vt:lpstr>
      <vt:lpstr>Context-free grammars</vt:lpstr>
      <vt:lpstr>Probabilistic context-free grammar</vt:lpstr>
      <vt:lpstr>Example: PCFG</vt:lpstr>
      <vt:lpstr>Calculating the probability of a parse</vt:lpstr>
      <vt:lpstr>Example: Parsing with PCFG</vt:lpstr>
      <vt:lpstr>Example: Parsing with PCFG</vt:lpstr>
      <vt:lpstr>Overview</vt:lpstr>
      <vt:lpstr>Finding the best parse</vt:lpstr>
      <vt:lpstr>Probabilistic Cocke-Younger-Kasami Algorithm</vt:lpstr>
      <vt:lpstr>CYK</vt:lpstr>
      <vt:lpstr>CYK</vt:lpstr>
      <vt:lpstr>CYK</vt:lpstr>
      <vt:lpstr>CYK</vt:lpstr>
      <vt:lpstr>CYK</vt:lpstr>
      <vt:lpstr>CYK Algorithm</vt:lpstr>
      <vt:lpstr>CYK Algorithm (for Language Modelling)</vt:lpstr>
      <vt:lpstr>Chomsky Normal Form</vt:lpstr>
      <vt:lpstr>Chomsky Normal Form</vt:lpstr>
      <vt:lpstr>CYK for language modelling</vt:lpstr>
      <vt:lpstr>Supervised learning of PCFGs</vt:lpstr>
      <vt:lpstr>Unsupervised learning of PCFGs</vt:lpstr>
      <vt:lpstr>Overview</vt:lpstr>
      <vt:lpstr>Lexical Dependencies</vt:lpstr>
      <vt:lpstr>Lexical Attachment</vt:lpstr>
      <vt:lpstr>Parse ambiguity</vt:lpstr>
      <vt:lpstr>Formalisms for statistical parsing</vt:lpstr>
      <vt:lpstr>Lexicalized PCFGs</vt:lpstr>
      <vt:lpstr>Lexicalized PCFGs</vt:lpstr>
      <vt:lpstr>Dependency grammars</vt:lpstr>
      <vt:lpstr>Evaluation of Parsing</vt:lpstr>
      <vt:lpstr>Overview</vt:lpstr>
      <vt:lpstr>LMs, HMMs and PCFGs</vt:lpstr>
      <vt:lpstr>Bigram Language Model</vt:lpstr>
      <vt:lpstr>Hidden Markov Model</vt:lpstr>
      <vt:lpstr>Probabilistic Context-Free Grammar</vt:lpstr>
      <vt:lpstr>Problems for Probabilistic Graphical Models</vt:lpstr>
      <vt:lpstr>Topic Models</vt:lpstr>
      <vt:lpstr>Topic Models</vt:lpstr>
      <vt:lpstr>Latent Dirichlet Allocation</vt:lpstr>
      <vt:lpstr>Overview</vt:lpstr>
      <vt:lpstr>Summary</vt:lpstr>
      <vt:lpstr>Lab of this Week</vt:lpstr>
      <vt:lpstr>QA</vt:lpstr>
      <vt:lpstr>PowerPoint Presentation</vt:lpstr>
      <vt:lpstr>Learning Outcomes of This Lecture</vt:lpstr>
      <vt:lpstr>Overview</vt:lpstr>
      <vt:lpstr>Overview</vt:lpstr>
      <vt:lpstr>Semantic Analysis</vt:lpstr>
      <vt:lpstr>Levels of Semantic Analysis</vt:lpstr>
      <vt:lpstr>Semantic Analysis Tasks</vt:lpstr>
      <vt:lpstr>Overview</vt:lpstr>
      <vt:lpstr>Lexical Semantic Ambiguity</vt:lpstr>
      <vt:lpstr>Word Sense Disambiguation</vt:lpstr>
      <vt:lpstr>Word Senses</vt:lpstr>
      <vt:lpstr>Explicit vs. Implicit Word Senses</vt:lpstr>
      <vt:lpstr>WordNet Senses for table</vt:lpstr>
      <vt:lpstr>Data Labeling - WordNet Glosses</vt:lpstr>
      <vt:lpstr>Data Labeling - Corpus Data</vt:lpstr>
      <vt:lpstr>Basic Algorithm for WSD - ‘Simplified Lesk’</vt:lpstr>
      <vt:lpstr>Lesk Algorithm – Example WSD of table</vt:lpstr>
      <vt:lpstr>Lesk Algorithm – WordNet Senses</vt:lpstr>
      <vt:lpstr>Lesk Algorithm – Signature</vt:lpstr>
      <vt:lpstr>Lesk Algorithm – Overlap</vt:lpstr>
      <vt:lpstr>Lesk Algorithm – Best Sense</vt:lpstr>
      <vt:lpstr>WSD - Vector Space Model</vt:lpstr>
      <vt:lpstr>WSD - Vector Space Visualization </vt:lpstr>
      <vt:lpstr>WSD Training </vt:lpstr>
      <vt:lpstr>Wikipedia Categories - table</vt:lpstr>
      <vt:lpstr>table as “furniture, information, landform”</vt:lpstr>
      <vt:lpstr>Labelled Data by Wikipedia Category</vt:lpstr>
      <vt:lpstr>Aligning Wikipedia &amp; WordNet for WSD</vt:lpstr>
      <vt:lpstr>Graph-based Methods for WSD</vt:lpstr>
      <vt:lpstr>Graph-based Methods for WSD</vt:lpstr>
      <vt:lpstr>Graph-based Methods for WSD</vt:lpstr>
      <vt:lpstr>Graph-based Methods for WSD</vt:lpstr>
      <vt:lpstr>Graph-based Methods for WSD</vt:lpstr>
      <vt:lpstr>Overview</vt:lpstr>
      <vt:lpstr>Entities, Roles &amp; Events</vt:lpstr>
      <vt:lpstr>Entities, Roles &amp; Events</vt:lpstr>
      <vt:lpstr>Semantic Roles</vt:lpstr>
      <vt:lpstr>Semantic Roles - Overview </vt:lpstr>
      <vt:lpstr>Semantic Roles - Use</vt:lpstr>
      <vt:lpstr>Semantic Roles - Challenges</vt:lpstr>
      <vt:lpstr>Semantic Role Labeling </vt:lpstr>
      <vt:lpstr>Semantic Role Labeling - Feature Extraction</vt:lpstr>
      <vt:lpstr>Semantic Role Labeling - Feature Extraction</vt:lpstr>
      <vt:lpstr>Semantic Role Labeling - Feature Extraction</vt:lpstr>
      <vt:lpstr>Overview</vt:lpstr>
      <vt:lpstr>Coreference Resolution</vt:lpstr>
      <vt:lpstr>Coreference Resolution - Example</vt:lpstr>
      <vt:lpstr>Coreference Resolution - Mentions</vt:lpstr>
      <vt:lpstr>Coreference Resolution - Mentions</vt:lpstr>
      <vt:lpstr>Coreference Resolution - Mentions</vt:lpstr>
      <vt:lpstr>Mention Detection and Mention Clustering</vt:lpstr>
      <vt:lpstr>Mention Detection - Kinds of Mentions </vt:lpstr>
      <vt:lpstr>Mention Detection - NLP Tools to Use </vt:lpstr>
      <vt:lpstr>Mention Clustering - Features</vt:lpstr>
      <vt:lpstr>Mention Clustering - Example</vt:lpstr>
      <vt:lpstr>Lab of this Week</vt:lpstr>
      <vt:lpstr>QA</vt:lpstr>
      <vt:lpstr>Introduction to NLP Information Extraction</vt:lpstr>
      <vt:lpstr>Learning Outcomes of This Lecture</vt:lpstr>
      <vt:lpstr>Overview</vt:lpstr>
      <vt:lpstr>Overview</vt:lpstr>
      <vt:lpstr>Information Extraction – Basic Idea</vt:lpstr>
      <vt:lpstr>Some Applications of Information Extraction</vt:lpstr>
      <vt:lpstr>Semantic Normalization</vt:lpstr>
      <vt:lpstr>Semantic Normalization</vt:lpstr>
      <vt:lpstr>Database Curation</vt:lpstr>
      <vt:lpstr>Fact Extraction - Entities</vt:lpstr>
      <vt:lpstr>Fact Extraction - Other Entities</vt:lpstr>
      <vt:lpstr>Fact Extraction - Relations</vt:lpstr>
      <vt:lpstr>Overview</vt:lpstr>
      <vt:lpstr>Information Extraction Approaches</vt:lpstr>
      <vt:lpstr>Lexical Lookup - Gazetteer</vt:lpstr>
      <vt:lpstr>Lexical Lookup - Ambiguity</vt:lpstr>
      <vt:lpstr>Challenges of IE with Lexical Lookup </vt:lpstr>
      <vt:lpstr>Rules - Hearst Patterns</vt:lpstr>
      <vt:lpstr>Hyponymy Extraction with Hearst Patterns</vt:lpstr>
      <vt:lpstr>Relation Extraction with Hearst Patterns</vt:lpstr>
      <vt:lpstr>Challenges of Rule-based IE</vt:lpstr>
      <vt:lpstr>Machine Learning</vt:lpstr>
      <vt:lpstr>Supervised ML for IE </vt:lpstr>
      <vt:lpstr>Inter-Annotator Agreement (IAA)</vt:lpstr>
      <vt:lpstr>IAA Example</vt:lpstr>
      <vt:lpstr>IAA Example</vt:lpstr>
      <vt:lpstr>Interpreting IAA</vt:lpstr>
      <vt:lpstr>Semi-Supervised ML for IE</vt:lpstr>
      <vt:lpstr>Unsupervised ML for IE </vt:lpstr>
      <vt:lpstr>Overview</vt:lpstr>
      <vt:lpstr> Named Entities</vt:lpstr>
      <vt:lpstr>Named Entity Recognition</vt:lpstr>
      <vt:lpstr>NE Annotation - ENAMEX (XML)</vt:lpstr>
      <vt:lpstr>NE annotation - BIO </vt:lpstr>
      <vt:lpstr>NE Annotation Guidelines</vt:lpstr>
      <vt:lpstr>Entity Linking</vt:lpstr>
      <vt:lpstr>Entity Linking – Example </vt:lpstr>
      <vt:lpstr>Entity Linking – Mentions</vt:lpstr>
      <vt:lpstr>Entity Linking – References &amp; Types</vt:lpstr>
      <vt:lpstr>Entity Linking – References &amp; Types</vt:lpstr>
      <vt:lpstr>Entity Linking – References &amp; Types</vt:lpstr>
      <vt:lpstr>Entity Linking – Disambiguation Features</vt:lpstr>
      <vt:lpstr>Entity Linking – Context, Text-based</vt:lpstr>
      <vt:lpstr>Entity Linking – Popularity, Text-based</vt:lpstr>
      <vt:lpstr>Entity Linking – Popularity, Graph-based</vt:lpstr>
      <vt:lpstr>Entity Linking – Coherence, Graph-based</vt:lpstr>
      <vt:lpstr>Overview</vt:lpstr>
      <vt:lpstr>Relation Extraction</vt:lpstr>
      <vt:lpstr>Relation Annotation - Pos/Neg Instances </vt:lpstr>
      <vt:lpstr>Relation Annotation - Positive Instances</vt:lpstr>
      <vt:lpstr>Relation Annotation - Negative Instances</vt:lpstr>
      <vt:lpstr>Relation Extraction - Features</vt:lpstr>
      <vt:lpstr>Semi-Supervised Relation Extraction</vt:lpstr>
      <vt:lpstr>Semi-Supervised RelExtr - Databases</vt:lpstr>
      <vt:lpstr>Semi-Supervised RelExtr – Distant Supervision</vt:lpstr>
      <vt:lpstr>Distant Supervision</vt:lpstr>
      <vt:lpstr>Distant Supervision</vt:lpstr>
      <vt:lpstr>Distant Supervision</vt:lpstr>
      <vt:lpstr>Distant Supervision</vt:lpstr>
      <vt:lpstr>Distant Supervision</vt:lpstr>
      <vt:lpstr>Distant Supervision</vt:lpstr>
      <vt:lpstr>Distant Supervision</vt:lpstr>
      <vt:lpstr>Unsupervised Relation Extraction - OpenIE</vt:lpstr>
      <vt:lpstr>Corpus Data</vt:lpstr>
      <vt:lpstr>PoS Tagging</vt:lpstr>
      <vt:lpstr>Named Entity Recognition</vt:lpstr>
      <vt:lpstr>Relation Extraction</vt:lpstr>
      <vt:lpstr>Relation Extraction</vt:lpstr>
      <vt:lpstr>Challenges of Unsupervised Relation Extraction</vt:lpstr>
      <vt:lpstr>Knowledge Base Population (KBP)</vt:lpstr>
      <vt:lpstr>Knowledge Graph - example</vt:lpstr>
      <vt:lpstr>Open IE vs. KBP </vt:lpstr>
      <vt:lpstr>Overview</vt:lpstr>
      <vt:lpstr>Information Extraction Evaluation </vt:lpstr>
      <vt:lpstr>IE Evaluation – Measures</vt:lpstr>
      <vt:lpstr>IE Evaluation – Example</vt:lpstr>
      <vt:lpstr>IE Evaluation - True/False Positives/Negatives</vt:lpstr>
      <vt:lpstr>Lab of this Week</vt:lpstr>
      <vt:lpstr>QA</vt:lpstr>
      <vt:lpstr>Introduction to NLP Knowledge Graphs &amp; Chatbots</vt:lpstr>
      <vt:lpstr>Learning Outcomes of This Lecture</vt:lpstr>
      <vt:lpstr>Overview</vt:lpstr>
      <vt:lpstr>Overview</vt:lpstr>
      <vt:lpstr>Chatbots </vt:lpstr>
      <vt:lpstr>Chatbots - Example (eBay) </vt:lpstr>
      <vt:lpstr>Chatbot Architecture</vt:lpstr>
      <vt:lpstr>Intent Classification - Question/Answer Pairs</vt:lpstr>
      <vt:lpstr>Intent Classification - Semantic Matching</vt:lpstr>
      <vt:lpstr>Intent Classification - Knowledge Graph</vt:lpstr>
      <vt:lpstr>Intent Classification - Knowledge Graph</vt:lpstr>
      <vt:lpstr>Overview</vt:lpstr>
      <vt:lpstr>What are Knowledge Graphs</vt:lpstr>
      <vt:lpstr>Data Points</vt:lpstr>
      <vt:lpstr>Data Typing</vt:lpstr>
      <vt:lpstr>Metadata</vt:lpstr>
      <vt:lpstr>Semantic Metadata</vt:lpstr>
      <vt:lpstr>Semantic Metadata: Classes &amp; Properties</vt:lpstr>
      <vt:lpstr>Semantic Metadata: Classes &amp; Properties</vt:lpstr>
      <vt:lpstr>Generalization: Taxonomy </vt:lpstr>
      <vt:lpstr>Generalization: Taxonomy</vt:lpstr>
      <vt:lpstr>Other Relations</vt:lpstr>
      <vt:lpstr>Instances</vt:lpstr>
      <vt:lpstr>Properties - more detail</vt:lpstr>
      <vt:lpstr>Formal Representation (Description Logic)</vt:lpstr>
      <vt:lpstr>General Knowledge Graphs</vt:lpstr>
      <vt:lpstr>Specific Knowledge Graphs</vt:lpstr>
      <vt:lpstr>Overview</vt:lpstr>
      <vt:lpstr>Knowledge Graph Extraction</vt:lpstr>
      <vt:lpstr>Taxonomy Extraction</vt:lpstr>
      <vt:lpstr>Taxonomy</vt:lpstr>
      <vt:lpstr>Taxonomy Elements</vt:lpstr>
      <vt:lpstr>Term Extraction</vt:lpstr>
      <vt:lpstr>Unsupervised Term Extraction </vt:lpstr>
      <vt:lpstr>Term Candidates</vt:lpstr>
      <vt:lpstr>Term Ranking - PMI</vt:lpstr>
      <vt:lpstr>PMI Example</vt:lpstr>
      <vt:lpstr>Supervised Term Extraction</vt:lpstr>
      <vt:lpstr>Term Annotation </vt:lpstr>
      <vt:lpstr>Term Annotation </vt:lpstr>
      <vt:lpstr>Distant Supervision - Wikipedia </vt:lpstr>
      <vt:lpstr>Distant Supervision - Wikipedia </vt:lpstr>
      <vt:lpstr>Distant Supervision - Termbases</vt:lpstr>
      <vt:lpstr>EU Termbase IATE - Terms in Many Domains</vt:lpstr>
      <vt:lpstr>Term Pair Identification</vt:lpstr>
      <vt:lpstr>Substrings</vt:lpstr>
      <vt:lpstr>Substrings - Nominal Head </vt:lpstr>
      <vt:lpstr>Hearst Patterns</vt:lpstr>
      <vt:lpstr>Hearst Patterns</vt:lpstr>
      <vt:lpstr>Clustering</vt:lpstr>
      <vt:lpstr>Cluster Labeling</vt:lpstr>
      <vt:lpstr>Supervised Training</vt:lpstr>
      <vt:lpstr>Supervised Training - Example</vt:lpstr>
      <vt:lpstr>Supervised Training on Taxonomy Pairs</vt:lpstr>
      <vt:lpstr>Domain Classifications</vt:lpstr>
      <vt:lpstr>WordNet Hypernyms</vt:lpstr>
      <vt:lpstr>Wikipedia Categorization</vt:lpstr>
      <vt:lpstr>Taxonomy Extraction - Evaluation</vt:lpstr>
      <vt:lpstr>Lab of this Week</vt:lpstr>
      <vt:lpstr>QA</vt:lpstr>
      <vt:lpstr>Introduction to NLP Opinion Mining, Ethics &amp; Data Privacy</vt:lpstr>
      <vt:lpstr>Learning Outcomes of This Lecture</vt:lpstr>
      <vt:lpstr>Overview</vt:lpstr>
      <vt:lpstr>Overview</vt:lpstr>
      <vt:lpstr>Opinion Mining</vt:lpstr>
      <vt:lpstr>Opinion Mining - Some Definitions </vt:lpstr>
      <vt:lpstr>PowerPoint Presentation</vt:lpstr>
      <vt:lpstr>PowerPoint Presentation</vt:lpstr>
      <vt:lpstr>PowerPoint Presentation</vt:lpstr>
      <vt:lpstr>PowerPoint Presentation</vt:lpstr>
      <vt:lpstr>Emotions </vt:lpstr>
      <vt:lpstr>Suggestions </vt:lpstr>
      <vt:lpstr>Overview</vt:lpstr>
      <vt:lpstr>Sentiment Analysis</vt:lpstr>
      <vt:lpstr>Challenges - Implicit Sentiment</vt:lpstr>
      <vt:lpstr>Challenges - Ambiguity</vt:lpstr>
      <vt:lpstr>Challenges - Irony &amp; Sarcasm</vt:lpstr>
      <vt:lpstr>Challenges - Negation</vt:lpstr>
      <vt:lpstr>Challenges - Informal Language</vt:lpstr>
      <vt:lpstr>Challenges - Indirect Sentiment</vt:lpstr>
      <vt:lpstr>Classification with a Sentiment Lexicon</vt:lpstr>
      <vt:lpstr>Sentiment Lexicon - SentiWordNet</vt:lpstr>
      <vt:lpstr>Sentiment Lexicon - SentiWordNet</vt:lpstr>
      <vt:lpstr>Sentiment Lexicon - LIWC</vt:lpstr>
      <vt:lpstr>Emotion Models - Ekman</vt:lpstr>
      <vt:lpstr>Emotion Models - Plutchik</vt:lpstr>
      <vt:lpstr>Continuous Models</vt:lpstr>
      <vt:lpstr>Classification with Sentiment Labeled Data</vt:lpstr>
      <vt:lpstr>Classification - Supervised Methods</vt:lpstr>
      <vt:lpstr>Classification with SVMs</vt:lpstr>
      <vt:lpstr>Features for Sentiment Analysis</vt:lpstr>
      <vt:lpstr>Part of Speech</vt:lpstr>
      <vt:lpstr>Negation</vt:lpstr>
      <vt:lpstr>Aspect-based Sentiment Analysis</vt:lpstr>
      <vt:lpstr>Aspect-based Sentiment Analysis</vt:lpstr>
      <vt:lpstr>Aspect-based SA - Unsupervised</vt:lpstr>
      <vt:lpstr>Aspect-based SA - Supervised </vt:lpstr>
      <vt:lpstr>Suggestions</vt:lpstr>
      <vt:lpstr>Suggestion Mining</vt:lpstr>
      <vt:lpstr>Suggestion Mining - Features</vt:lpstr>
      <vt:lpstr>Suggestion Mining - Distant Supervision </vt:lpstr>
      <vt:lpstr>Overview</vt:lpstr>
      <vt:lpstr>Ethics - Chatbots</vt:lpstr>
      <vt:lpstr>Ethics - Natural Language Generation</vt:lpstr>
      <vt:lpstr>Ethics - Text Classification</vt:lpstr>
      <vt:lpstr>Ethics - Gender Bias </vt:lpstr>
      <vt:lpstr>Ethics - Addressing Bias in NLP </vt:lpstr>
      <vt:lpstr>Ethics - Use of Personal &amp; Social Media Data</vt:lpstr>
      <vt:lpstr>Data Privacy</vt:lpstr>
      <vt:lpstr>General Data Protection Regulation (GDPR)</vt:lpstr>
      <vt:lpstr>Personal Data</vt:lpstr>
      <vt:lpstr>Personal Data in NLP</vt:lpstr>
      <vt:lpstr>Data Protection Impact Assessment</vt:lpstr>
      <vt:lpstr>Lab of this Week</vt:lpstr>
      <vt:lpstr>QA</vt:lpstr>
      <vt:lpstr>Introduction to NLP Summary Lectures 2,3,7-10</vt:lpstr>
      <vt:lpstr>Linguistic Concepts</vt:lpstr>
      <vt:lpstr>Linguistic Levels of Analysis</vt:lpstr>
      <vt:lpstr>Morphology </vt:lpstr>
      <vt:lpstr>Types &amp; Tokens</vt:lpstr>
      <vt:lpstr>Part of Speech </vt:lpstr>
      <vt:lpstr>Phrase Structure Grammar </vt:lpstr>
      <vt:lpstr>Dependency Structure</vt:lpstr>
      <vt:lpstr>Semantic Analysis Tasks</vt:lpstr>
      <vt:lpstr>Corpus</vt:lpstr>
      <vt:lpstr>Semantic Lexicon</vt:lpstr>
      <vt:lpstr>Vector Space Model &amp; Word Embeddings</vt:lpstr>
      <vt:lpstr>Co-occurrence Matrix </vt:lpstr>
      <vt:lpstr>Cosine Similarity - Example</vt:lpstr>
      <vt:lpstr>Context - Occurrence, Frequency, Weight</vt:lpstr>
      <vt:lpstr>Examples</vt:lpstr>
      <vt:lpstr>Semantic Analysis</vt:lpstr>
      <vt:lpstr>Word Senses</vt:lpstr>
      <vt:lpstr>WordNet Glosses</vt:lpstr>
      <vt:lpstr>Corpus Data</vt:lpstr>
      <vt:lpstr>Basic Algorithm for WSD - ‘Simplified Lesk’</vt:lpstr>
      <vt:lpstr>WSD Training </vt:lpstr>
      <vt:lpstr>Graph-based Methods for WSD</vt:lpstr>
      <vt:lpstr>Information Extraction</vt:lpstr>
      <vt:lpstr>Information Extraction Approaches</vt:lpstr>
      <vt:lpstr>Rules - Hearst Patterns</vt:lpstr>
      <vt:lpstr>Inter-Annotator Agreement (IAA)</vt:lpstr>
      <vt:lpstr>Named Entity Recognition</vt:lpstr>
      <vt:lpstr>NE annotation - BIO </vt:lpstr>
      <vt:lpstr>Entity Linking</vt:lpstr>
      <vt:lpstr>Entity Linking – Example </vt:lpstr>
      <vt:lpstr>Relation Extraction</vt:lpstr>
      <vt:lpstr>Relation Annotation - Pos/Neg Instances </vt:lpstr>
      <vt:lpstr>Semi-Supervised Relation Extraction</vt:lpstr>
      <vt:lpstr>Semi-Supervised RelExtr – Distant Supervision</vt:lpstr>
      <vt:lpstr>Unsupervised Relation Extraction - OpenIE</vt:lpstr>
      <vt:lpstr>Open IE vs. Knowledge Base Population (KBP) </vt:lpstr>
      <vt:lpstr>IE Evaluation </vt:lpstr>
      <vt:lpstr>Knowledge Graphs &amp; Chatbots</vt:lpstr>
      <vt:lpstr>What are Knowledge Graphs</vt:lpstr>
      <vt:lpstr>Knowledge Graph </vt:lpstr>
      <vt:lpstr>Taxonomy Extraction</vt:lpstr>
      <vt:lpstr>Term Extraction</vt:lpstr>
      <vt:lpstr>Term Pair Identification</vt:lpstr>
      <vt:lpstr>Opinion Mining, Ethics &amp; Data Privacy</vt:lpstr>
      <vt:lpstr>Sentiment Analysis</vt:lpstr>
      <vt:lpstr>Challenges </vt:lpstr>
      <vt:lpstr>Classification with a Sentiment Lexicon</vt:lpstr>
      <vt:lpstr>Sentiment Lexicon - SentiWordNet</vt:lpstr>
      <vt:lpstr>Features for Sentiment Analysis</vt:lpstr>
      <vt:lpstr>Aspect-based Sentiment Analysis</vt:lpstr>
      <vt:lpstr>Ethics - Addressing Bias in NLP </vt:lpstr>
      <vt:lpstr>Ethics - Use of Personal &amp; Social Media Data</vt:lpstr>
      <vt:lpstr>General Data Protection Regulation (GDPR)</vt:lpstr>
      <vt:lpstr>Personal Data</vt:lpstr>
      <vt:lpstr>Personal Data in NLP</vt:lpstr>
      <vt:lpstr>Data Protection Impact Assessment</vt:lpstr>
      <vt:lpstr>QA</vt:lpstr>
      <vt:lpstr>Capstone Projects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NLP Introduction</dc:title>
  <cp:lastModifiedBy>GARRETT, PATRICK</cp:lastModifiedBy>
  <cp:revision>1</cp:revision>
  <dcterms:modified xsi:type="dcterms:W3CDTF">2021-01-07T13:58:34Z</dcterms:modified>
</cp:coreProperties>
</file>